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E122C-0531-8645-B918-16BF25CE6A7E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C4BF2-D307-4A47-A1F2-29C6061ED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88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19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3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34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6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13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798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38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13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39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42B-F6E7-7A4C-BC52-17CEB3B60DAB}" type="datetimeFigureOut">
              <a:rPr lang="en-US" smtClean="0"/>
              <a:t>17/10/12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4478B-024A-F543-9AA8-0810AC0D9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5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Multistakeholder</a:t>
            </a:r>
            <a:r>
              <a:rPr lang="en-US" dirty="0" smtClean="0"/>
              <a:t> Collaboration: </a:t>
            </a:r>
            <a:br>
              <a:rPr lang="en-US" dirty="0" smtClean="0"/>
            </a:br>
            <a:r>
              <a:rPr lang="en-US" dirty="0" smtClean="0"/>
              <a:t>Characteristics and Challenges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21664"/>
            <a:ext cx="6400800" cy="1752600"/>
          </a:xfrm>
        </p:spPr>
        <p:txBody>
          <a:bodyPr/>
          <a:lstStyle/>
          <a:p>
            <a:r>
              <a:rPr lang="en-US" sz="2000" dirty="0" smtClean="0"/>
              <a:t>Rinalia Abdul Rahim</a:t>
            </a:r>
          </a:p>
          <a:p>
            <a:r>
              <a:rPr lang="en-US" sz="2000" dirty="0" smtClean="0"/>
              <a:t>ICANN45 (Toronto), 17 October 2012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3394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MS Collaborations at the Global </a:t>
            </a:r>
            <a:r>
              <a:rPr lang="en-US" dirty="0"/>
              <a:t>L</a:t>
            </a:r>
            <a:r>
              <a:rPr lang="en-US" dirty="0" smtClean="0"/>
              <a:t>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Rationale</a:t>
            </a:r>
          </a:p>
          <a:p>
            <a:r>
              <a:rPr lang="en-US" sz="3600" dirty="0" smtClean="0"/>
              <a:t>Focus </a:t>
            </a:r>
          </a:p>
          <a:p>
            <a:r>
              <a:rPr lang="en-US" sz="3600" dirty="0" smtClean="0"/>
              <a:t>Stakeholders </a:t>
            </a:r>
          </a:p>
          <a:p>
            <a:r>
              <a:rPr lang="en-US" sz="3600" dirty="0" smtClean="0"/>
              <a:t>Range of Actors </a:t>
            </a:r>
          </a:p>
          <a:p>
            <a:r>
              <a:rPr lang="en-US" sz="3600" dirty="0" smtClean="0"/>
              <a:t>Knowledge Imperative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6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charset="0"/>
              </a:rPr>
              <a:t>Global </a:t>
            </a:r>
            <a:r>
              <a:rPr lang="en-US" sz="3600" dirty="0" err="1" smtClean="0">
                <a:latin typeface="Arial" charset="0"/>
              </a:rPr>
              <a:t>Multistakeholder</a:t>
            </a:r>
            <a:r>
              <a:rPr lang="en-US" sz="3600" dirty="0" smtClean="0">
                <a:latin typeface="Arial" charset="0"/>
              </a:rPr>
              <a:t> Networks</a:t>
            </a:r>
            <a:endParaRPr lang="en-US" sz="3600" dirty="0">
              <a:latin typeface="Arial" charset="0"/>
            </a:endParaRP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16038"/>
            <a:ext cx="4038600" cy="52710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Education for All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Building Partnerships for Development in Water and Sanitation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Ethical Trading Initiative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Forest Stewardship Council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Forests Dialogue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Alliance for Vaccines and Immunization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Compact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Facilitation Partnership for Transportation and Trade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Forum for Sustainable Energy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Funds to Fight AIDS, Tuberculosis and Malaria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Knowledge Partnership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Learning Portal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Partnership for the Prevention of Armed Conflict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Reporting Initiative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</a:endParaRPr>
          </a:p>
        </p:txBody>
      </p:sp>
      <p:sp>
        <p:nvSpPr>
          <p:cNvPr id="2396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16038"/>
            <a:ext cx="4038600" cy="52710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Village Energy Partnership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Global Water Partnership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Healthy Cities International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International Federation of Organic Agriculture Movements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International Youth Foundation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IUCN - World Conservation Union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Marine Stewardship Council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Microcredit Summit Campaign</a:t>
            </a:r>
          </a:p>
          <a:p>
            <a:pPr>
              <a:lnSpc>
                <a:spcPct val="90000"/>
              </a:lnSpc>
            </a:pPr>
            <a:r>
              <a:rPr lang="en-US" sz="1800" b="1" dirty="0" err="1">
                <a:solidFill>
                  <a:srgbClr val="0000FF"/>
                </a:solidFill>
                <a:latin typeface="Arial" charset="0"/>
              </a:rPr>
              <a:t>ProVention</a:t>
            </a: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 Consortium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Social Accountability International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Sustainable Food Lab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Transparency International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UN Working Group on Internet Governance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World Links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World Water Council</a:t>
            </a: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0000FF"/>
                </a:solidFill>
                <a:latin typeface="Arial" charset="0"/>
              </a:rPr>
              <a:t>Youth Employment Summit Campaign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70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Collaborative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/>
              <a:t>Discussion about the problem and what could be done about it </a:t>
            </a:r>
            <a:endParaRPr lang="en-US" sz="3600" dirty="0" smtClean="0"/>
          </a:p>
          <a:p>
            <a:pPr lvl="1"/>
            <a:r>
              <a:rPr lang="en-US" sz="3100" dirty="0"/>
              <a:t>A</a:t>
            </a:r>
            <a:r>
              <a:rPr lang="en-US" sz="3100" dirty="0" smtClean="0"/>
              <a:t>genda</a:t>
            </a:r>
            <a:r>
              <a:rPr lang="en-US" sz="3100" dirty="0"/>
              <a:t>-setting that sets priorities, advocacy, learning and building the capacity for action </a:t>
            </a:r>
            <a:r>
              <a:rPr lang="en-US" sz="3100" dirty="0" smtClean="0"/>
              <a:t>learning </a:t>
            </a:r>
          </a:p>
          <a:p>
            <a:r>
              <a:rPr lang="en-US" sz="3600" dirty="0" smtClean="0"/>
              <a:t>Solutions development and delivery</a:t>
            </a:r>
          </a:p>
          <a:p>
            <a:pPr lvl="1"/>
            <a:r>
              <a:rPr lang="en-US" dirty="0"/>
              <a:t> </a:t>
            </a:r>
            <a:r>
              <a:rPr lang="en-US" dirty="0"/>
              <a:t>E</a:t>
            </a:r>
            <a:r>
              <a:rPr lang="en-US" dirty="0" smtClean="0"/>
              <a:t>stablish </a:t>
            </a:r>
            <a:r>
              <a:rPr lang="en-US" dirty="0" smtClean="0"/>
              <a:t>rules (standards, policies,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Provide or Mobilize </a:t>
            </a:r>
            <a:r>
              <a:rPr lang="en-US" dirty="0" smtClean="0"/>
              <a:t>Financing</a:t>
            </a:r>
          </a:p>
          <a:p>
            <a:pPr lvl="1"/>
            <a:r>
              <a:rPr lang="en-US" dirty="0"/>
              <a:t>Provide Services/Technical Support OR Build capacity for those who would </a:t>
            </a:r>
            <a:endParaRPr lang="en-US" dirty="0" smtClean="0"/>
          </a:p>
          <a:p>
            <a:pPr lvl="1"/>
            <a:r>
              <a:rPr lang="en-US" dirty="0" smtClean="0"/>
              <a:t>Provide </a:t>
            </a:r>
            <a:r>
              <a:rPr lang="en-US" dirty="0"/>
              <a:t>Coordination Support </a:t>
            </a:r>
          </a:p>
          <a:p>
            <a:pPr lvl="1"/>
            <a:endParaRPr lang="en-US" sz="3600" dirty="0"/>
          </a:p>
          <a:p>
            <a:pPr lvl="1"/>
            <a:endParaRPr lang="en-US" sz="3600" dirty="0" smtClean="0"/>
          </a:p>
          <a:p>
            <a:pPr lvl="1"/>
            <a:endParaRPr lang="en-US" sz="3600" dirty="0" smtClean="0"/>
          </a:p>
          <a:p>
            <a:pPr lvl="1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680974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(1) - Organizational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/>
            <a:r>
              <a:rPr lang="en-US" sz="10400" dirty="0"/>
              <a:t>S</a:t>
            </a:r>
            <a:r>
              <a:rPr lang="en-US" sz="10400" dirty="0" smtClean="0"/>
              <a:t>ustainability</a:t>
            </a:r>
          </a:p>
          <a:p>
            <a:pPr lvl="0"/>
            <a:r>
              <a:rPr lang="en-US" sz="10400" dirty="0" smtClean="0"/>
              <a:t>Legitimacy</a:t>
            </a:r>
            <a:r>
              <a:rPr lang="en-US" sz="10400" b="1" dirty="0" smtClean="0"/>
              <a:t> </a:t>
            </a:r>
            <a:endParaRPr lang="en-US" sz="10400" dirty="0" smtClean="0"/>
          </a:p>
          <a:p>
            <a:pPr lvl="0"/>
            <a:r>
              <a:rPr lang="en-US" sz="10400" dirty="0" smtClean="0"/>
              <a:t>Democratic imperatives (transparency, participation and accountability)</a:t>
            </a:r>
          </a:p>
          <a:p>
            <a:pPr lvl="0"/>
            <a:r>
              <a:rPr lang="en-US" sz="10400" dirty="0" smtClean="0"/>
              <a:t>Effectiveness (efficiency, adaptability, scalability, speed of response)</a:t>
            </a:r>
          </a:p>
          <a:p>
            <a:pPr lvl="0"/>
            <a:r>
              <a:rPr lang="en-US" sz="10400" dirty="0" smtClean="0"/>
              <a:t>Resources for solutions delivery (knowledge, capacity and competence, right delivery partner, etc.)</a:t>
            </a:r>
          </a:p>
          <a:p>
            <a:pPr lvl="0"/>
            <a:r>
              <a:rPr lang="en-US" sz="10400" dirty="0" smtClean="0"/>
              <a:t>Key skills (glue) in </a:t>
            </a:r>
            <a:r>
              <a:rPr lang="en-US" sz="10400" dirty="0" err="1" smtClean="0"/>
              <a:t>multistakeholder</a:t>
            </a:r>
            <a:r>
              <a:rPr lang="en-US" sz="10400" dirty="0" smtClean="0"/>
              <a:t> initiatives </a:t>
            </a:r>
          </a:p>
          <a:p>
            <a:pPr lvl="1"/>
            <a:r>
              <a:rPr lang="en-US" sz="10400" dirty="0" smtClean="0"/>
              <a:t>process management and facilitation</a:t>
            </a:r>
          </a:p>
          <a:p>
            <a:pPr lvl="1"/>
            <a:r>
              <a:rPr lang="en-US" sz="10400" dirty="0"/>
              <a:t>s</a:t>
            </a:r>
            <a:r>
              <a:rPr lang="en-US" sz="10400" dirty="0" smtClean="0"/>
              <a:t>kills for correctly estimating the difficulty in reaching common goals and activities</a:t>
            </a:r>
          </a:p>
          <a:p>
            <a:pPr lvl="1"/>
            <a:endParaRPr lang="en-US" sz="9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184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906"/>
            <a:ext cx="8229600" cy="1143000"/>
          </a:xfrm>
        </p:spPr>
        <p:txBody>
          <a:bodyPr/>
          <a:lstStyle/>
          <a:p>
            <a:r>
              <a:rPr lang="en-US" dirty="0" smtClean="0"/>
              <a:t>Challenges (2) - Stakeholders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3937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en-US" sz="2600" dirty="0" smtClean="0"/>
              <a:t>Balancing stakeholders interests (ensuring no over-dominance of one)</a:t>
            </a:r>
          </a:p>
          <a:p>
            <a:pPr lvl="0"/>
            <a:r>
              <a:rPr lang="en-US" sz="2600" dirty="0" smtClean="0"/>
              <a:t>Representing </a:t>
            </a:r>
            <a:r>
              <a:rPr lang="en-US" sz="2600" dirty="0"/>
              <a:t>the interests of those who are marginalized and </a:t>
            </a:r>
            <a:r>
              <a:rPr lang="en-US" sz="2600" dirty="0" smtClean="0"/>
              <a:t>voiceless</a:t>
            </a:r>
          </a:p>
          <a:p>
            <a:pPr lvl="0"/>
            <a:r>
              <a:rPr lang="en-US" sz="2600" dirty="0"/>
              <a:t>F</a:t>
            </a:r>
            <a:r>
              <a:rPr lang="en-US" sz="2600" dirty="0" smtClean="0"/>
              <a:t>air </a:t>
            </a:r>
            <a:r>
              <a:rPr lang="en-US" sz="2600" dirty="0"/>
              <a:t>level of contribution from each partner/stakeholder</a:t>
            </a:r>
          </a:p>
          <a:p>
            <a:pPr lvl="0"/>
            <a:r>
              <a:rPr lang="en-US" sz="2600" dirty="0"/>
              <a:t>S</a:t>
            </a:r>
            <a:r>
              <a:rPr lang="en-US" sz="2600" dirty="0" smtClean="0"/>
              <a:t>ustainable </a:t>
            </a:r>
            <a:r>
              <a:rPr lang="en-US" sz="2600" dirty="0"/>
              <a:t>working relationship based on trust, mutual respect, open communication and understanding </a:t>
            </a:r>
            <a:r>
              <a:rPr lang="en-US" sz="2600" dirty="0" smtClean="0"/>
              <a:t>about </a:t>
            </a:r>
            <a:r>
              <a:rPr lang="en-US" sz="2600" dirty="0"/>
              <a:t>each other’s strengths and </a:t>
            </a:r>
            <a:r>
              <a:rPr lang="en-US" sz="2600" dirty="0" smtClean="0"/>
              <a:t>weaknesses</a:t>
            </a:r>
          </a:p>
          <a:p>
            <a:r>
              <a:rPr lang="en-US" sz="2600" dirty="0" smtClean="0"/>
              <a:t>Ensuring that the long-term interest of the public is not harmed by negotiated outcomes among stakeholders</a:t>
            </a:r>
          </a:p>
        </p:txBody>
      </p:sp>
    </p:spTree>
    <p:extLst>
      <p:ext uri="{BB962C8B-B14F-4D97-AF65-F5344CB8AC3E}">
        <p14:creationId xmlns:p14="http://schemas.microsoft.com/office/powerpoint/2010/main" val="994273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358</Words>
  <Application>Microsoft Macintosh PowerPoint</Application>
  <PresentationFormat>On-screen Show (4:3)</PresentationFormat>
  <Paragraphs>65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 Multistakeholder Collaboration:  Characteristics and Challenges </vt:lpstr>
      <vt:lpstr>MS Collaborations at the Global Level</vt:lpstr>
      <vt:lpstr>Global Multistakeholder Networks</vt:lpstr>
      <vt:lpstr>Collaborative Activities</vt:lpstr>
      <vt:lpstr>Challenges (1) - Organizational</vt:lpstr>
      <vt:lpstr>Challenges (2) - Stakeholders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Multistakeholder Models of Collaboration: Characteristics and Challenges </dc:title>
  <dc:creator>Rinalia Abdul Rahim</dc:creator>
  <cp:lastModifiedBy>Rinalia Abdul Rahim</cp:lastModifiedBy>
  <cp:revision>6</cp:revision>
  <cp:lastPrinted>2012-10-17T06:34:31Z</cp:lastPrinted>
  <dcterms:created xsi:type="dcterms:W3CDTF">2012-10-17T05:53:45Z</dcterms:created>
  <dcterms:modified xsi:type="dcterms:W3CDTF">2012-10-17T06:40:29Z</dcterms:modified>
</cp:coreProperties>
</file>