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7" r:id="rId1"/>
    <p:sldMasterId id="2147483784" r:id="rId2"/>
  </p:sldMasterIdLst>
  <p:notesMasterIdLst>
    <p:notesMasterId r:id="rId13"/>
  </p:notesMasterIdLst>
  <p:handoutMasterIdLst>
    <p:handoutMasterId r:id="rId14"/>
  </p:handoutMasterIdLst>
  <p:sldIdLst>
    <p:sldId id="280" r:id="rId3"/>
    <p:sldId id="283" r:id="rId4"/>
    <p:sldId id="292" r:id="rId5"/>
    <p:sldId id="288" r:id="rId6"/>
    <p:sldId id="290" r:id="rId7"/>
    <p:sldId id="291" r:id="rId8"/>
    <p:sldId id="293" r:id="rId9"/>
    <p:sldId id="294" r:id="rId10"/>
    <p:sldId id="295" r:id="rId11"/>
    <p:sldId id="27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D5EE"/>
    <a:srgbClr val="43ACDA"/>
    <a:srgbClr val="4C4D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25" autoAdjust="0"/>
    <p:restoredTop sz="86898" autoAdjust="0"/>
  </p:normalViewPr>
  <p:slideViewPr>
    <p:cSldViewPr snapToObjects="1" showGuides="1">
      <p:cViewPr>
        <p:scale>
          <a:sx n="50" d="100"/>
          <a:sy n="50" d="100"/>
        </p:scale>
        <p:origin x="-2261" y="-902"/>
      </p:cViewPr>
      <p:guideLst>
        <p:guide orient="horz" pos="237"/>
        <p:guide orient="horz" pos="4319"/>
        <p:guide pos="5759"/>
      </p:guideLst>
    </p:cSldViewPr>
  </p:slideViewPr>
  <p:outlineViewPr>
    <p:cViewPr>
      <p:scale>
        <a:sx n="33" d="100"/>
        <a:sy n="33" d="100"/>
      </p:scale>
      <p:origin x="0" y="7080"/>
    </p:cViewPr>
  </p:outlineViewPr>
  <p:notesTextViewPr>
    <p:cViewPr>
      <p:scale>
        <a:sx n="100" d="100"/>
        <a:sy n="100" d="100"/>
      </p:scale>
      <p:origin x="0" y="0"/>
    </p:cViewPr>
  </p:notesTextViewPr>
  <p:notesViewPr>
    <p:cSldViewPr snapToGrid="0" snapToObjects="1">
      <p:cViewPr varScale="1">
        <p:scale>
          <a:sx n="132" d="100"/>
          <a:sy n="132" d="100"/>
        </p:scale>
        <p:origin x="-4816"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4A0D38C-903D-D84E-A776-43A8034AD382}" type="datetime1">
              <a:rPr lang="en-US" smtClean="0"/>
              <a:pPr/>
              <a:t>3/18/2013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F885A87-EA0E-2947-93B9-3269BCCDEFB9}" type="slidenum">
              <a:rPr lang="en-US" smtClean="0"/>
              <a:pPr/>
              <a:t>‹#›</a:t>
            </a:fld>
            <a:endParaRPr lang="en-US" dirty="0"/>
          </a:p>
        </p:txBody>
      </p:sp>
    </p:spTree>
    <p:extLst>
      <p:ext uri="{BB962C8B-B14F-4D97-AF65-F5344CB8AC3E}">
        <p14:creationId xmlns:p14="http://schemas.microsoft.com/office/powerpoint/2010/main" val="11675489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9EB819-9955-384D-8D4D-6D7C38F1F2BB}" type="datetime1">
              <a:rPr lang="en-US" smtClean="0"/>
              <a:pPr/>
              <a:t>3/18/2013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FCD7E7-0C57-B74C-B378-86AF402DC636}" type="slidenum">
              <a:rPr lang="en-US" smtClean="0"/>
              <a:pPr/>
              <a:t>‹#›</a:t>
            </a:fld>
            <a:endParaRPr lang="en-US" dirty="0"/>
          </a:p>
        </p:txBody>
      </p:sp>
    </p:spTree>
    <p:extLst>
      <p:ext uri="{BB962C8B-B14F-4D97-AF65-F5344CB8AC3E}">
        <p14:creationId xmlns:p14="http://schemas.microsoft.com/office/powerpoint/2010/main" val="2238960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400">
              <a:defRPr/>
            </a:pPr>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1</a:t>
            </a:fld>
            <a:endParaRPr lang="en-US" dirty="0"/>
          </a:p>
        </p:txBody>
      </p:sp>
    </p:spTree>
    <p:extLst>
      <p:ext uri="{BB962C8B-B14F-4D97-AF65-F5344CB8AC3E}">
        <p14:creationId xmlns:p14="http://schemas.microsoft.com/office/powerpoint/2010/main" val="2180829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Sally to come in at end of Mandy to gut check community understanding in buy-in / 10 min max</a:t>
            </a:r>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a:t>
            </a:fld>
            <a:endParaRPr lang="en-US" dirty="0"/>
          </a:p>
        </p:txBody>
      </p:sp>
    </p:spTree>
    <p:extLst>
      <p:ext uri="{BB962C8B-B14F-4D97-AF65-F5344CB8AC3E}">
        <p14:creationId xmlns:p14="http://schemas.microsoft.com/office/powerpoint/2010/main" val="2180829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Janice: When many of us first started</a:t>
            </a:r>
            <a:r>
              <a:rPr lang="en-US" baseline="0" dirty="0" smtClean="0"/>
              <a:t> working on the Outreach Initiative, this “waffle iron” diagram was the summary of how we thought Outreach needed to look.  With Marilyn Cade’s </a:t>
            </a:r>
            <a:r>
              <a:rPr lang="en-US" baseline="0" dirty="0" smtClean="0"/>
              <a:t> and others input</a:t>
            </a:r>
            <a:r>
              <a:rPr lang="en-US" baseline="0" dirty="0" smtClean="0"/>
              <a:t>, determined that the wording “Awareness, Participation and Contribution” were perhaps better suited to describe how we saw new people’s journey into ICANN and what we needed to focus on going forward</a:t>
            </a:r>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a:t>
            </a:fld>
            <a:endParaRPr lang="en-US" dirty="0"/>
          </a:p>
        </p:txBody>
      </p:sp>
    </p:spTree>
    <p:extLst>
      <p:ext uri="{BB962C8B-B14F-4D97-AF65-F5344CB8AC3E}">
        <p14:creationId xmlns:p14="http://schemas.microsoft.com/office/powerpoint/2010/main" val="1778052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Janice: Message:</a:t>
            </a:r>
            <a:r>
              <a:rPr lang="en-US" baseline="0" dirty="0" smtClean="0"/>
              <a:t> need clear, thought out vision, and messaging around image needs to be in plain English; </a:t>
            </a:r>
            <a:r>
              <a:rPr lang="en-US" b="1" baseline="0" dirty="0" smtClean="0"/>
              <a:t>Strategies</a:t>
            </a:r>
            <a:r>
              <a:rPr lang="en-US" baseline="0" dirty="0" smtClean="0"/>
              <a:t> developed –use community “on the ground” in the regions to advise and share information; </a:t>
            </a:r>
            <a:r>
              <a:rPr lang="en-US" b="1" baseline="0" dirty="0" smtClean="0"/>
              <a:t>Planning</a:t>
            </a:r>
            <a:r>
              <a:rPr lang="en-US" baseline="0" dirty="0" smtClean="0"/>
              <a:t>: assess current activities, determine new, expectations for success/need clear objectives and determine roles for staff and community (driver vs facilitator) and prioritize outreach efforts; Collateral/</a:t>
            </a:r>
            <a:r>
              <a:rPr lang="en-US" b="1" baseline="0" dirty="0" smtClean="0"/>
              <a:t>Materials:</a:t>
            </a:r>
            <a:r>
              <a:rPr lang="en-US" baseline="0" dirty="0" smtClean="0"/>
              <a:t> assess current and usefulness, new required for multiple use as well as customized for specific use; </a:t>
            </a:r>
            <a:r>
              <a:rPr lang="en-US" b="1" baseline="0" dirty="0" smtClean="0"/>
              <a:t>Methods</a:t>
            </a:r>
            <a:r>
              <a:rPr lang="en-US" baseline="0" dirty="0" smtClean="0"/>
              <a:t>: use methods that work for different regions, different types of outreach, different gatherings; </a:t>
            </a:r>
            <a:r>
              <a:rPr lang="en-US" b="1" baseline="0" dirty="0" smtClean="0"/>
              <a:t>Collaborate</a:t>
            </a:r>
            <a:r>
              <a:rPr lang="en-US" baseline="0" dirty="0" smtClean="0"/>
              <a:t> with entities outside of ICANN as well as within, including calendaring; as well as utilizing the expertise within the community; plan ahead for global meetings and opportunities and don’t schedule against them as much as possible</a:t>
            </a:r>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4</a:t>
            </a:fld>
            <a:endParaRPr lang="en-US" dirty="0"/>
          </a:p>
        </p:txBody>
      </p:sp>
    </p:spTree>
    <p:extLst>
      <p:ext uri="{BB962C8B-B14F-4D97-AF65-F5344CB8AC3E}">
        <p14:creationId xmlns:p14="http://schemas.microsoft.com/office/powerpoint/2010/main" val="3956319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Mandy: there are 3 pillars to all of ICANN’s outreach activities. GSE has a coordination role for all three and actively participates in all 3 kinds but for example Security would be more in technical engagement and community outreach.</a:t>
            </a:r>
            <a:r>
              <a:rPr lang="en-US" dirty="0" smtClean="0"/>
              <a:t>1.</a:t>
            </a:r>
            <a:r>
              <a:rPr lang="en-US" baseline="0" dirty="0" smtClean="0"/>
              <a:t> Community outreach can be about recruitment and awareness raising, what is ICANN, what does it do and what are the structures – why should you care, how to get involved and where – But we also do awareness raising about challenges to the MSM and the importance of certain venues and efforts – why you should care, what is at stake, what you can do – that has nothing to do with recruiting membership into ICANN constituencies.</a:t>
            </a:r>
          </a:p>
          <a:p>
            <a:endParaRPr lang="en-US" baseline="0" dirty="0" smtClean="0"/>
          </a:p>
          <a:p>
            <a:r>
              <a:rPr lang="en-US" baseline="0" dirty="0" smtClean="0"/>
              <a:t>2.  Technical engagement – driven by community requests and in support of the single stable interoperable Internet – DNSSEC, DNS Ops, requests for training on security, DDOS attacks, business continuity, best practices models; participating in working groups and study groups</a:t>
            </a:r>
          </a:p>
          <a:p>
            <a:endParaRPr lang="en-US" baseline="0" dirty="0" smtClean="0"/>
          </a:p>
          <a:p>
            <a:r>
              <a:rPr lang="en-US" baseline="0" dirty="0" smtClean="0"/>
              <a:t>3.  ICANN in the Internet Ecosystem – Diplomacy in governmental and intergovernmental settings; working with the I* partners and with allied groups in defense of the multi-stakeholder model; translating the MSM into a framework that is understood in various regions and cultures and governance models; for example using a message of partnering with governments is better received in some parts of the world and addresses the concern that the MSM replaces or displaces the role of governments.</a:t>
            </a:r>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5</a:t>
            </a:fld>
            <a:endParaRPr lang="en-US" dirty="0"/>
          </a:p>
        </p:txBody>
      </p:sp>
    </p:spTree>
    <p:extLst>
      <p:ext uri="{BB962C8B-B14F-4D97-AF65-F5344CB8AC3E}">
        <p14:creationId xmlns:p14="http://schemas.microsoft.com/office/powerpoint/2010/main" val="2180829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sz="1200" dirty="0" smtClean="0"/>
              <a:t>Sally: </a:t>
            </a:r>
            <a:r>
              <a:rPr lang="en-US" sz="1200" baseline="0" dirty="0" smtClean="0"/>
              <a:t> I will provide community with an overall presentation on GSE, with David Olive and SO AC Engagement and Xavier on resourcing SO AC requests…then propose to break into </a:t>
            </a:r>
            <a:r>
              <a:rPr lang="en-US" sz="1200" dirty="0" smtClean="0"/>
              <a:t>4 groups working </a:t>
            </a:r>
            <a:r>
              <a:rPr lang="en-US" sz="1200" dirty="0" smtClean="0"/>
              <a:t>several opportunities that were mentioned</a:t>
            </a:r>
            <a:r>
              <a:rPr lang="en-US" sz="1200" baseline="0" dirty="0" smtClean="0"/>
              <a:t> in previous Outreach sessions, based </a:t>
            </a:r>
            <a:r>
              <a:rPr lang="en-US" sz="1200" dirty="0" smtClean="0"/>
              <a:t>on </a:t>
            </a:r>
            <a:r>
              <a:rPr lang="en-US" sz="1200" dirty="0" smtClean="0"/>
              <a:t>what the stakeholder groups have in </a:t>
            </a:r>
            <a:r>
              <a:rPr lang="en-US" sz="1200" dirty="0" smtClean="0"/>
              <a:t>common and how we work together best </a:t>
            </a:r>
            <a:endParaRPr lang="en-US" sz="1200" dirty="0" smtClean="0"/>
          </a:p>
          <a:p>
            <a:r>
              <a:rPr lang="en-US" sz="1200" dirty="0" smtClean="0"/>
              <a:t>-Is there </a:t>
            </a:r>
            <a:r>
              <a:rPr lang="en-US" sz="1200" dirty="0" smtClean="0"/>
              <a:t>something</a:t>
            </a:r>
            <a:r>
              <a:rPr lang="en-US" sz="1200" baseline="0" dirty="0" smtClean="0"/>
              <a:t> </a:t>
            </a:r>
            <a:r>
              <a:rPr lang="en-US" sz="1200" dirty="0" smtClean="0"/>
              <a:t>we </a:t>
            </a:r>
            <a:r>
              <a:rPr lang="en-US" sz="1200" dirty="0" smtClean="0"/>
              <a:t>have </a:t>
            </a:r>
            <a:r>
              <a:rPr lang="en-US" sz="1200" dirty="0" smtClean="0"/>
              <a:t>missed as a priority?  </a:t>
            </a:r>
            <a:endParaRPr lang="en-US" sz="1200" dirty="0" smtClean="0"/>
          </a:p>
          <a:p>
            <a:endParaRPr lang="en-US" sz="1200" dirty="0" smtClean="0"/>
          </a:p>
        </p:txBody>
      </p:sp>
      <p:sp>
        <p:nvSpPr>
          <p:cNvPr id="4" name="Slide Number Placeholder 3"/>
          <p:cNvSpPr>
            <a:spLocks noGrp="1"/>
          </p:cNvSpPr>
          <p:nvPr>
            <p:ph type="sldNum" sz="quarter" idx="10"/>
          </p:nvPr>
        </p:nvSpPr>
        <p:spPr/>
        <p:txBody>
          <a:bodyPr/>
          <a:lstStyle/>
          <a:p>
            <a:fld id="{87FCD7E7-0C57-B74C-B378-86AF402DC636}" type="slidenum">
              <a:rPr lang="en-US" smtClean="0"/>
              <a:pPr/>
              <a:t>6</a:t>
            </a:fld>
            <a:endParaRPr lang="en-US" dirty="0"/>
          </a:p>
        </p:txBody>
      </p:sp>
    </p:spTree>
    <p:extLst>
      <p:ext uri="{BB962C8B-B14F-4D97-AF65-F5344CB8AC3E}">
        <p14:creationId xmlns:p14="http://schemas.microsoft.com/office/powerpoint/2010/main" val="2180829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7</a:t>
            </a:fld>
            <a:endParaRPr lang="en-US" dirty="0"/>
          </a:p>
        </p:txBody>
      </p:sp>
    </p:spTree>
    <p:extLst>
      <p:ext uri="{BB962C8B-B14F-4D97-AF65-F5344CB8AC3E}">
        <p14:creationId xmlns:p14="http://schemas.microsoft.com/office/powerpoint/2010/main" val="2180829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8</a:t>
            </a:fld>
            <a:endParaRPr lang="en-US" dirty="0"/>
          </a:p>
        </p:txBody>
      </p:sp>
    </p:spTree>
    <p:extLst>
      <p:ext uri="{BB962C8B-B14F-4D97-AF65-F5344CB8AC3E}">
        <p14:creationId xmlns:p14="http://schemas.microsoft.com/office/powerpoint/2010/main" val="2180829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Community and Regional VPs start to populate for Beijing interactive</a:t>
            </a:r>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9</a:t>
            </a:fld>
            <a:endParaRPr lang="en-US" dirty="0"/>
          </a:p>
        </p:txBody>
      </p:sp>
    </p:spTree>
    <p:extLst>
      <p:ext uri="{BB962C8B-B14F-4D97-AF65-F5344CB8AC3E}">
        <p14:creationId xmlns:p14="http://schemas.microsoft.com/office/powerpoint/2010/main" val="17780528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4C4D5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179512" y="188640"/>
            <a:ext cx="2598360" cy="936526"/>
          </a:xfrm>
          <a:prstGeom prst="rect">
            <a:avLst/>
          </a:prstGeom>
        </p:spPr>
        <p:txBody>
          <a:bodyPr/>
          <a:lstStyle>
            <a:lvl1pPr algn="l">
              <a:lnSpc>
                <a:spcPct val="80000"/>
              </a:lnSpc>
              <a:defRPr sz="3200" b="0" i="0">
                <a:solidFill>
                  <a:srgbClr val="A6D5EE"/>
                </a:solidFill>
                <a:latin typeface="Helvetica Neue Medium"/>
                <a:cs typeface="Helvetica Neue Medium"/>
              </a:defRPr>
            </a:lvl1pPr>
          </a:lstStyle>
          <a:p>
            <a:r>
              <a:rPr lang="en-CA" dirty="0" smtClean="0"/>
              <a:t>Click to edit Master title style</a:t>
            </a:r>
            <a:endParaRPr lang="en-US" dirty="0"/>
          </a:p>
        </p:txBody>
      </p:sp>
      <p:pic>
        <p:nvPicPr>
          <p:cNvPr id="4" name="Picture 3" descr="ma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628" y="1821786"/>
            <a:ext cx="7714745" cy="3767454"/>
          </a:xfrm>
          <a:prstGeom prst="rect">
            <a:avLst/>
          </a:prstGeom>
        </p:spPr>
      </p:pic>
    </p:spTree>
    <p:extLst>
      <p:ext uri="{BB962C8B-B14F-4D97-AF65-F5344CB8AC3E}">
        <p14:creationId xmlns:p14="http://schemas.microsoft.com/office/powerpoint/2010/main" val="777632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78DD4E31-977C-45BE-A37B-15932A450188}" type="datetime1">
              <a:rPr lang="en-US"/>
              <a:pPr/>
              <a:t>3/18/2013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3227A96A-6D80-4302-A076-8CF4D1CE7A23}" type="slidenum">
              <a:rPr lang="en-US"/>
              <a:pPr/>
              <a:t>‹#›</a:t>
            </a:fld>
            <a:endParaRPr lang="en-US" dirty="0"/>
          </a:p>
        </p:txBody>
      </p:sp>
    </p:spTree>
    <p:extLst>
      <p:ext uri="{BB962C8B-B14F-4D97-AF65-F5344CB8AC3E}">
        <p14:creationId xmlns:p14="http://schemas.microsoft.com/office/powerpoint/2010/main" val="256528601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3F14ACFC-E959-4A7D-A395-70D87443923D}" type="datetime1">
              <a:rPr lang="en-US"/>
              <a:pPr/>
              <a:t>3/18/2013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4D414361-92AF-40BB-81C6-B13F67E50299}" type="slidenum">
              <a:rPr lang="en-US"/>
              <a:pPr/>
              <a:t>‹#›</a:t>
            </a:fld>
            <a:endParaRPr lang="en-US" dirty="0"/>
          </a:p>
        </p:txBody>
      </p:sp>
    </p:spTree>
    <p:extLst>
      <p:ext uri="{BB962C8B-B14F-4D97-AF65-F5344CB8AC3E}">
        <p14:creationId xmlns:p14="http://schemas.microsoft.com/office/powerpoint/2010/main" val="3939765439"/>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61D69CE0-5F9A-4F8C-B6C4-5AB09D39852B}" type="datetime1">
              <a:rPr lang="en-US"/>
              <a:pPr/>
              <a:t>3/18/2013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E26AAA2A-CD3F-47B9-B4C2-E183CC862DF5}" type="slidenum">
              <a:rPr lang="en-US"/>
              <a:pPr/>
              <a:t>‹#›</a:t>
            </a:fld>
            <a:endParaRPr lang="en-US" dirty="0"/>
          </a:p>
        </p:txBody>
      </p:sp>
    </p:spTree>
    <p:extLst>
      <p:ext uri="{BB962C8B-B14F-4D97-AF65-F5344CB8AC3E}">
        <p14:creationId xmlns:p14="http://schemas.microsoft.com/office/powerpoint/2010/main" val="3156184537"/>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fld id="{1A549C45-AEA8-42D7-87A2-168B3FAECB4B}" type="datetime1">
              <a:rPr lang="en-US"/>
              <a:pPr/>
              <a:t>3/18/2013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7ACD65A2-834F-4C35-8E15-7E1A77232AC5}" type="slidenum">
              <a:rPr lang="en-US"/>
              <a:pPr/>
              <a:t>‹#›</a:t>
            </a:fld>
            <a:endParaRPr lang="en-US" dirty="0"/>
          </a:p>
        </p:txBody>
      </p:sp>
    </p:spTree>
    <p:extLst>
      <p:ext uri="{BB962C8B-B14F-4D97-AF65-F5344CB8AC3E}">
        <p14:creationId xmlns:p14="http://schemas.microsoft.com/office/powerpoint/2010/main" val="3950301627"/>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1BBCE0A-2D3E-4C9F-B11C-FD26CC5BF871}" type="datetime1">
              <a:rPr lang="en-US"/>
              <a:pPr/>
              <a:t>3/18/2013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9C95BBB6-6C6D-4BE2-A1AE-73BC8967D4F9}" type="slidenum">
              <a:rPr lang="en-US"/>
              <a:pPr/>
              <a:t>‹#›</a:t>
            </a:fld>
            <a:endParaRPr lang="en-US" dirty="0"/>
          </a:p>
        </p:txBody>
      </p:sp>
    </p:spTree>
    <p:extLst>
      <p:ext uri="{BB962C8B-B14F-4D97-AF65-F5344CB8AC3E}">
        <p14:creationId xmlns:p14="http://schemas.microsoft.com/office/powerpoint/2010/main" val="1613094119"/>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52DBE35-4D3B-44B3-A538-5642EE3F5C62}" type="datetime1">
              <a:rPr lang="en-US"/>
              <a:pPr/>
              <a:t>3/18/2013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106AF2A9-51A9-40D2-B61D-17E82CFCC533}" type="slidenum">
              <a:rPr lang="en-US"/>
              <a:pPr/>
              <a:t>‹#›</a:t>
            </a:fld>
            <a:endParaRPr lang="en-US" dirty="0"/>
          </a:p>
        </p:txBody>
      </p:sp>
    </p:spTree>
    <p:extLst>
      <p:ext uri="{BB962C8B-B14F-4D97-AF65-F5344CB8AC3E}">
        <p14:creationId xmlns:p14="http://schemas.microsoft.com/office/powerpoint/2010/main" val="1599719931"/>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711E97B-C26B-4C5A-9AFF-88733BB91A55}" type="datetime1">
              <a:rPr lang="en-US"/>
              <a:pPr/>
              <a:t>3/18/2013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6C8B2E3E-FBE3-49E5-8A20-A022E2932847}" type="slidenum">
              <a:rPr lang="en-US"/>
              <a:pPr/>
              <a:t>‹#›</a:t>
            </a:fld>
            <a:endParaRPr lang="en-US" dirty="0"/>
          </a:p>
        </p:txBody>
      </p:sp>
    </p:spTree>
    <p:extLst>
      <p:ext uri="{BB962C8B-B14F-4D97-AF65-F5344CB8AC3E}">
        <p14:creationId xmlns:p14="http://schemas.microsoft.com/office/powerpoint/2010/main" val="3539328035"/>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mp; Title">
    <p:spTree>
      <p:nvGrpSpPr>
        <p:cNvPr id="1" name=""/>
        <p:cNvGrpSpPr/>
        <p:nvPr/>
      </p:nvGrpSpPr>
      <p:grpSpPr>
        <a:xfrm>
          <a:off x="0" y="0"/>
          <a:ext cx="0" cy="0"/>
          <a:chOff x="0" y="0"/>
          <a:chExt cx="0" cy="0"/>
        </a:xfrm>
      </p:grpSpPr>
      <p:sp>
        <p:nvSpPr>
          <p:cNvPr id="11" name="Content Placeholder 20"/>
          <p:cNvSpPr>
            <a:spLocks noGrp="1"/>
          </p:cNvSpPr>
          <p:nvPr>
            <p:ph sz="quarter" idx="11" hasCustomPrompt="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CA" dirty="0" smtClean="0"/>
              <a:t>Subtitle</a:t>
            </a:r>
            <a:endParaRPr lang="en-US" dirty="0"/>
          </a:p>
        </p:txBody>
      </p:sp>
      <p:sp>
        <p:nvSpPr>
          <p:cNvPr id="12" name="Content Placeholder 20"/>
          <p:cNvSpPr>
            <a:spLocks noGrp="1"/>
          </p:cNvSpPr>
          <p:nvPr>
            <p:ph sz="quarter" idx="12" hasCustomPrompt="1"/>
          </p:nvPr>
        </p:nvSpPr>
        <p:spPr>
          <a:xfrm>
            <a:off x="2777872" y="1268760"/>
            <a:ext cx="5070728" cy="4139042"/>
          </a:xfrm>
          <a:prstGeom prst="rect">
            <a:avLst/>
          </a:prstGeom>
        </p:spPr>
        <p:txBody>
          <a:bodyPr vert="horz"/>
          <a:lstStyle>
            <a:lvl1pPr marL="0" indent="0">
              <a:buNone/>
              <a:defRPr sz="1800" b="0" i="0">
                <a:solidFill>
                  <a:srgbClr val="43ACDA"/>
                </a:solidFill>
                <a:latin typeface="Helvetica Neue"/>
                <a:cs typeface="Helvetica Neue"/>
              </a:defRPr>
            </a:lvl1pPr>
            <a:lvl2pPr marL="0" indent="0">
              <a:buNone/>
              <a:defRPr sz="1600" b="0" i="0">
                <a:solidFill>
                  <a:srgbClr val="43ACDA"/>
                </a:solidFill>
                <a:latin typeface="Helvetica Neue Medium"/>
                <a:cs typeface="Helvetica Neue Medium"/>
              </a:defRPr>
            </a:lvl2pPr>
            <a:lvl3pPr marL="914400" indent="0">
              <a:buNone/>
              <a:defRPr sz="1400" b="0" i="0">
                <a:solidFill>
                  <a:srgbClr val="4C4D50"/>
                </a:solidFill>
                <a:latin typeface="Helvetica Neue"/>
                <a:cs typeface="Helvetica Neue"/>
              </a:defRPr>
            </a:lvl3pPr>
            <a:lvl4pPr marL="1371600" indent="0">
              <a:buNone/>
              <a:defRPr sz="1200" b="0" i="0">
                <a:solidFill>
                  <a:srgbClr val="4C4D50"/>
                </a:solidFill>
                <a:latin typeface="Helvetica Neue"/>
                <a:cs typeface="Helvetica Neue"/>
              </a:defRPr>
            </a:lvl4pPr>
            <a:lvl5pPr marL="1828800" indent="0">
              <a:buNone/>
              <a:defRPr sz="1200" b="0" i="0">
                <a:solidFill>
                  <a:srgbClr val="4C4D50"/>
                </a:solidFill>
                <a:latin typeface="Helvetica Neue"/>
                <a:cs typeface="Helvetica Neue"/>
              </a:defRPr>
            </a:lvl5pPr>
          </a:lstStyle>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cxnSp>
        <p:nvCxnSpPr>
          <p:cNvPr id="23" name="Straight Connector 22"/>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4" name="TextBox 23"/>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sp>
        <p:nvSpPr>
          <p:cNvPr id="9"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8" name="Picture 7"/>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1555426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fographic_1">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79512" y="908720"/>
            <a:ext cx="8784976" cy="4896768"/>
          </a:xfrm>
          <a:prstGeom prst="rect">
            <a:avLst/>
          </a:prstGeom>
        </p:spPr>
        <p:txBody>
          <a:bodyPr vert="horz"/>
          <a:lstStyle>
            <a:lvl1pPr marL="0" indent="0">
              <a:buNone/>
              <a:defRPr sz="1800" b="0" i="0">
                <a:solidFill>
                  <a:srgbClr val="4C4D50"/>
                </a:solidFill>
                <a:latin typeface="Helvetica Neue"/>
                <a:cs typeface="Helvetica Neue"/>
              </a:defRPr>
            </a:lvl1pPr>
          </a:lstStyle>
          <a:p>
            <a:endParaRPr lang="en-US" dirty="0"/>
          </a:p>
        </p:txBody>
      </p:sp>
      <p:cxnSp>
        <p:nvCxnSpPr>
          <p:cNvPr id="22" name="Straight Connector 21"/>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3" name="TextBox 22"/>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sp>
        <p:nvSpPr>
          <p:cNvPr id="7"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9" name="Picture 8"/>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142992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fographic_2">
    <p:spTree>
      <p:nvGrpSpPr>
        <p:cNvPr id="1" name=""/>
        <p:cNvGrpSpPr/>
        <p:nvPr/>
      </p:nvGrpSpPr>
      <p:grpSpPr>
        <a:xfrm>
          <a:off x="0" y="0"/>
          <a:ext cx="0" cy="0"/>
          <a:chOff x="0" y="0"/>
          <a:chExt cx="0" cy="0"/>
        </a:xfrm>
      </p:grpSpPr>
      <p:sp>
        <p:nvSpPr>
          <p:cNvPr id="11" name="Title 4"/>
          <p:cNvSpPr>
            <a:spLocks noGrp="1"/>
          </p:cNvSpPr>
          <p:nvPr>
            <p:ph type="title" hasCustomPrompt="1"/>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cxnSp>
        <p:nvCxnSpPr>
          <p:cNvPr id="20" name="Straight Connector 19"/>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1" name="TextBox 20"/>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330727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4"/>
          <p:cNvSpPr>
            <a:spLocks noGrp="1"/>
          </p:cNvSpPr>
          <p:nvPr>
            <p:ph type="title" hasCustomPrompt="1"/>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cxnSp>
        <p:nvCxnSpPr>
          <p:cNvPr id="14" name="Straight Connector 13"/>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5" name="TextBox 14"/>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401787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D327A4F-3179-456D-8444-75DEED8D29D6}" type="datetime1">
              <a:rPr lang="en-US"/>
              <a:pPr/>
              <a:t>3/18/2013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AA7DE49B-50EE-4A21-8492-C4B2B6C7D60A}" type="slidenum">
              <a:rPr lang="en-US"/>
              <a:pPr/>
              <a:t>‹#›</a:t>
            </a:fld>
            <a:endParaRPr lang="en-US" dirty="0"/>
          </a:p>
        </p:txBody>
      </p:sp>
    </p:spTree>
    <p:extLst>
      <p:ext uri="{BB962C8B-B14F-4D97-AF65-F5344CB8AC3E}">
        <p14:creationId xmlns:p14="http://schemas.microsoft.com/office/powerpoint/2010/main" val="1067980380"/>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9365CA8-6C94-4722-9E5A-C11519402E73}" type="datetime1">
              <a:rPr lang="en-US"/>
              <a:pPr/>
              <a:t>3/18/2013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442B9DA9-A67E-443F-9401-9F189595CB5C}" type="slidenum">
              <a:rPr lang="en-US"/>
              <a:pPr/>
              <a:t>‹#›</a:t>
            </a:fld>
            <a:endParaRPr lang="en-US" dirty="0"/>
          </a:p>
        </p:txBody>
      </p:sp>
    </p:spTree>
    <p:extLst>
      <p:ext uri="{BB962C8B-B14F-4D97-AF65-F5344CB8AC3E}">
        <p14:creationId xmlns:p14="http://schemas.microsoft.com/office/powerpoint/2010/main" val="2890794779"/>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D6C75BA-2B6A-49FD-9066-E693D0A350CE}" type="datetime1">
              <a:rPr lang="en-US"/>
              <a:pPr/>
              <a:t>3/18/2013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039C8A02-6041-496C-B28A-FE759FE753DA}" type="slidenum">
              <a:rPr lang="en-US"/>
              <a:pPr/>
              <a:t>‹#›</a:t>
            </a:fld>
            <a:endParaRPr lang="en-US" dirty="0"/>
          </a:p>
        </p:txBody>
      </p:sp>
    </p:spTree>
    <p:extLst>
      <p:ext uri="{BB962C8B-B14F-4D97-AF65-F5344CB8AC3E}">
        <p14:creationId xmlns:p14="http://schemas.microsoft.com/office/powerpoint/2010/main" val="2718041525"/>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9A0A2429-8178-457F-98D8-6682433C1363}" type="datetime1">
              <a:rPr lang="en-US"/>
              <a:pPr/>
              <a:t>3/18/2013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AC0AA697-EA1D-45E6-BCEE-CDDB005DE9C3}" type="slidenum">
              <a:rPr lang="en-US"/>
              <a:pPr/>
              <a:t>‹#›</a:t>
            </a:fld>
            <a:endParaRPr lang="en-US" dirty="0"/>
          </a:p>
        </p:txBody>
      </p:sp>
    </p:spTree>
    <p:extLst>
      <p:ext uri="{BB962C8B-B14F-4D97-AF65-F5344CB8AC3E}">
        <p14:creationId xmlns:p14="http://schemas.microsoft.com/office/powerpoint/2010/main" val="2004920989"/>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6396647"/>
      </p:ext>
    </p:extLst>
  </p:cSld>
  <p:clrMap bg1="lt1" tx1="dk1" bg2="lt2" tx2="dk2" accent1="accent1" accent2="accent2" accent3="accent3" accent4="accent4" accent5="accent5" accent6="accent6" hlink="hlink" folHlink="folHlink"/>
  <p:sldLayoutIdLst>
    <p:sldLayoutId id="2147483779" r:id="rId1"/>
    <p:sldLayoutId id="2147483782" r:id="rId2"/>
    <p:sldLayoutId id="2147483780" r:id="rId3"/>
    <p:sldLayoutId id="2147483781" r:id="rId4"/>
    <p:sldLayoutId id="2147483783" r:id="rId5"/>
  </p:sldLayoutIdLst>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fontAlgn="base">
              <a:spcBef>
                <a:spcPct val="0"/>
              </a:spcBef>
              <a:spcAft>
                <a:spcPct val="0"/>
              </a:spcAft>
            </a:pPr>
            <a:fld id="{55C380E5-ACD9-4C09-BC14-9A18F141114E}" type="datetime1">
              <a:rPr lang="en-US">
                <a:ea typeface="ＭＳ Ｐゴシック" pitchFamily="34" charset="-128"/>
              </a:rPr>
              <a:pPr fontAlgn="base">
                <a:spcBef>
                  <a:spcPct val="0"/>
                </a:spcBef>
                <a:spcAft>
                  <a:spcPct val="0"/>
                </a:spcAft>
              </a:pPr>
              <a:t>3/18/2013</a:t>
            </a:fld>
            <a:endParaRPr lang="en-US" dirty="0">
              <a:ea typeface="ＭＳ Ｐゴシック"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fontAlgn="base">
              <a:spcBef>
                <a:spcPct val="0"/>
              </a:spcBef>
              <a:spcAft>
                <a:spcPct val="0"/>
              </a:spcAft>
            </a:pPr>
            <a:fld id="{7AE398F9-6AAB-4ECF-A807-AB2CA8F53B93}" type="slidenum">
              <a:rPr lang="en-US">
                <a:ea typeface="ＭＳ Ｐゴシック" pitchFamily="34" charset="-128"/>
              </a:rPr>
              <a:pPr fontAlgn="base">
                <a:spcBef>
                  <a:spcPct val="0"/>
                </a:spcBef>
                <a:spcAft>
                  <a:spcPct val="0"/>
                </a:spcAft>
              </a:pPr>
              <a:t>‹#›</a:t>
            </a:fld>
            <a:endParaRPr lang="en-US" dirty="0">
              <a:ea typeface="ＭＳ Ｐゴシック" pitchFamily="34" charset="-128"/>
            </a:endParaRPr>
          </a:p>
        </p:txBody>
      </p:sp>
    </p:spTree>
    <p:extLst>
      <p:ext uri="{BB962C8B-B14F-4D97-AF65-F5344CB8AC3E}">
        <p14:creationId xmlns:p14="http://schemas.microsoft.com/office/powerpoint/2010/main" val="2868759981"/>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ransition spd="slow">
    <p:fade/>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cann.org/en/contact/speaker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myicann.org/calendar"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188640"/>
            <a:ext cx="8964488" cy="1224136"/>
          </a:xfrm>
        </p:spPr>
        <p:txBody>
          <a:bodyPr/>
          <a:lstStyle/>
          <a:p>
            <a:pPr algn="ctr"/>
            <a:r>
              <a:rPr lang="en-US" dirty="0" smtClean="0"/>
              <a:t>Global Stakeholder Engagement: </a:t>
            </a:r>
            <a:br>
              <a:rPr lang="en-US" dirty="0" smtClean="0"/>
            </a:br>
            <a:r>
              <a:rPr lang="en-US" dirty="0"/>
              <a:t/>
            </a:r>
            <a:br>
              <a:rPr lang="en-US" dirty="0"/>
            </a:br>
            <a:r>
              <a:rPr lang="en-US" dirty="0" smtClean="0"/>
              <a:t>Update on Outreach</a:t>
            </a:r>
            <a:endParaRPr lang="en-US" dirty="0"/>
          </a:p>
        </p:txBody>
      </p:sp>
    </p:spTree>
    <p:extLst>
      <p:ext uri="{BB962C8B-B14F-4D97-AF65-F5344CB8AC3E}">
        <p14:creationId xmlns:p14="http://schemas.microsoft.com/office/powerpoint/2010/main" val="317563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title"/>
          </p:nvPr>
        </p:nvSpPr>
        <p:spPr>
          <a:xfrm>
            <a:off x="425828" y="476250"/>
            <a:ext cx="3536572" cy="1352550"/>
          </a:xfrm>
        </p:spPr>
        <p:txBody>
          <a:bodyPr/>
          <a:lstStyle/>
          <a:p>
            <a:r>
              <a:rPr lang="en-US" sz="3200" dirty="0" smtClean="0"/>
              <a:t>Questions?  Comments?</a:t>
            </a:r>
            <a:endParaRPr lang="en-US" sz="3200" dirty="0"/>
          </a:p>
        </p:txBody>
      </p:sp>
    </p:spTree>
    <p:extLst>
      <p:ext uri="{BB962C8B-B14F-4D97-AF65-F5344CB8AC3E}">
        <p14:creationId xmlns:p14="http://schemas.microsoft.com/office/powerpoint/2010/main" val="543743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414472" y="980728"/>
            <a:ext cx="8095480" cy="5544616"/>
          </a:xfrm>
        </p:spPr>
        <p:txBody>
          <a:bodyPr/>
          <a:lstStyle/>
          <a:p>
            <a:pPr marL="285750" lvl="0" indent="-285750">
              <a:buFont typeface="Wingdings" pitchFamily="2" charset="2"/>
              <a:buChar char="Ø"/>
            </a:pPr>
            <a:r>
              <a:rPr lang="en-US" sz="2000" dirty="0">
                <a:solidFill>
                  <a:schemeClr val="tx1"/>
                </a:solidFill>
              </a:rPr>
              <a:t>Welcome </a:t>
            </a:r>
            <a:r>
              <a:rPr lang="en-US" sz="2000" dirty="0" smtClean="0">
                <a:solidFill>
                  <a:schemeClr val="tx1"/>
                </a:solidFill>
              </a:rPr>
              <a:t>and Rules of Engagement – 5 min / Hayley LaFrambroise</a:t>
            </a:r>
          </a:p>
          <a:p>
            <a:pPr marL="285750" lvl="0" indent="-285750">
              <a:buFont typeface="Wingdings" pitchFamily="2" charset="2"/>
              <a:buChar char="Ø"/>
            </a:pPr>
            <a:endParaRPr lang="en-US" sz="2000" dirty="0" smtClean="0">
              <a:solidFill>
                <a:schemeClr val="tx1"/>
              </a:solidFill>
            </a:endParaRPr>
          </a:p>
          <a:p>
            <a:pPr marL="285750" lvl="0" indent="-285750">
              <a:buFont typeface="Wingdings" pitchFamily="2" charset="2"/>
              <a:buChar char="Ø"/>
            </a:pPr>
            <a:r>
              <a:rPr lang="en-US" sz="2000" dirty="0" smtClean="0">
                <a:solidFill>
                  <a:schemeClr val="tx1"/>
                </a:solidFill>
              </a:rPr>
              <a:t>Confirm Attendees / Agenda – </a:t>
            </a:r>
            <a:r>
              <a:rPr lang="en-US" sz="2000" dirty="0">
                <a:solidFill>
                  <a:schemeClr val="tx1"/>
                </a:solidFill>
              </a:rPr>
              <a:t>5 min </a:t>
            </a:r>
            <a:r>
              <a:rPr lang="en-US" sz="2000" dirty="0" smtClean="0">
                <a:solidFill>
                  <a:schemeClr val="tx1"/>
                </a:solidFill>
              </a:rPr>
              <a:t>/ Janice Lange</a:t>
            </a:r>
          </a:p>
          <a:p>
            <a:pPr lvl="0"/>
            <a:endParaRPr lang="en-US" sz="2000" dirty="0">
              <a:solidFill>
                <a:schemeClr val="tx1"/>
              </a:solidFill>
            </a:endParaRPr>
          </a:p>
          <a:p>
            <a:pPr marL="285750" indent="-285750">
              <a:buFont typeface="Wingdings" pitchFamily="2" charset="2"/>
              <a:buChar char="Ø"/>
            </a:pPr>
            <a:r>
              <a:rPr lang="en-US" sz="2000" dirty="0" smtClean="0">
                <a:solidFill>
                  <a:schemeClr val="tx1"/>
                </a:solidFill>
              </a:rPr>
              <a:t>Where We Have Been (Toronto</a:t>
            </a:r>
            <a:r>
              <a:rPr lang="en-US" sz="2000" dirty="0">
                <a:solidFill>
                  <a:schemeClr val="tx1"/>
                </a:solidFill>
              </a:rPr>
              <a:t>) – </a:t>
            </a:r>
            <a:r>
              <a:rPr lang="en-US" sz="2000" dirty="0" smtClean="0">
                <a:solidFill>
                  <a:schemeClr val="tx1"/>
                </a:solidFill>
              </a:rPr>
              <a:t>5 </a:t>
            </a:r>
            <a:r>
              <a:rPr lang="en-US" sz="2000" dirty="0">
                <a:solidFill>
                  <a:schemeClr val="tx1"/>
                </a:solidFill>
              </a:rPr>
              <a:t>min / </a:t>
            </a:r>
            <a:r>
              <a:rPr lang="en-US" sz="2000" dirty="0" smtClean="0">
                <a:solidFill>
                  <a:schemeClr val="tx1"/>
                </a:solidFill>
              </a:rPr>
              <a:t>Janice</a:t>
            </a:r>
          </a:p>
          <a:p>
            <a:pPr marL="285750" indent="-285750">
              <a:buFont typeface="Wingdings" pitchFamily="2" charset="2"/>
              <a:buChar char="Ø"/>
            </a:pPr>
            <a:endParaRPr lang="en-US" sz="2000" dirty="0" smtClean="0">
              <a:solidFill>
                <a:schemeClr val="tx1"/>
              </a:solidFill>
            </a:endParaRPr>
          </a:p>
          <a:p>
            <a:pPr marL="285750" lvl="0" indent="-285750">
              <a:buFont typeface="Wingdings" pitchFamily="2" charset="2"/>
              <a:buChar char="Ø"/>
            </a:pPr>
            <a:r>
              <a:rPr lang="en-US" sz="2000" dirty="0" smtClean="0">
                <a:solidFill>
                  <a:schemeClr val="tx1"/>
                </a:solidFill>
              </a:rPr>
              <a:t>Where We Are Now – 5 </a:t>
            </a:r>
            <a:r>
              <a:rPr lang="en-US" sz="2000" dirty="0">
                <a:solidFill>
                  <a:schemeClr val="tx1"/>
                </a:solidFill>
              </a:rPr>
              <a:t>min </a:t>
            </a:r>
            <a:r>
              <a:rPr lang="en-US" sz="2000" dirty="0" smtClean="0">
                <a:solidFill>
                  <a:schemeClr val="tx1"/>
                </a:solidFill>
              </a:rPr>
              <a:t>/ Mandy Carver</a:t>
            </a:r>
          </a:p>
          <a:p>
            <a:pPr lvl="0"/>
            <a:endParaRPr lang="en-US" sz="2000" dirty="0">
              <a:solidFill>
                <a:schemeClr val="tx1"/>
              </a:solidFill>
            </a:endParaRPr>
          </a:p>
          <a:p>
            <a:pPr marL="285750" lvl="0" indent="-285750">
              <a:buFont typeface="Wingdings" pitchFamily="2" charset="2"/>
              <a:buChar char="Ø"/>
            </a:pPr>
            <a:r>
              <a:rPr lang="en-US" sz="2000" dirty="0" smtClean="0">
                <a:solidFill>
                  <a:schemeClr val="tx1"/>
                </a:solidFill>
              </a:rPr>
              <a:t>Where We Are Going / </a:t>
            </a:r>
            <a:r>
              <a:rPr lang="en-US" sz="2000" dirty="0">
                <a:solidFill>
                  <a:schemeClr val="tx1"/>
                </a:solidFill>
              </a:rPr>
              <a:t>Beijing </a:t>
            </a:r>
            <a:r>
              <a:rPr lang="en-US" sz="2000" dirty="0" smtClean="0">
                <a:solidFill>
                  <a:schemeClr val="tx1"/>
                </a:solidFill>
              </a:rPr>
              <a:t>– 10 min / Sally Costerton</a:t>
            </a:r>
            <a:endParaRPr lang="en-US" sz="2000" dirty="0">
              <a:solidFill>
                <a:schemeClr val="tx1"/>
              </a:solidFill>
            </a:endParaRPr>
          </a:p>
          <a:p>
            <a:pPr lvl="0"/>
            <a:r>
              <a:rPr lang="en-US" sz="2000" dirty="0" smtClean="0">
                <a:solidFill>
                  <a:schemeClr val="tx1"/>
                </a:solidFill>
              </a:rPr>
              <a:t>     </a:t>
            </a:r>
          </a:p>
          <a:p>
            <a:pPr marL="285750" indent="-285750">
              <a:buFont typeface="Wingdings" pitchFamily="2" charset="2"/>
              <a:buChar char="Ø"/>
            </a:pPr>
            <a:r>
              <a:rPr lang="en-US" sz="2000" dirty="0" smtClean="0">
                <a:solidFill>
                  <a:schemeClr val="tx1"/>
                </a:solidFill>
              </a:rPr>
              <a:t>Speaker </a:t>
            </a:r>
            <a:r>
              <a:rPr lang="en-US" sz="2000" dirty="0">
                <a:solidFill>
                  <a:schemeClr val="tx1"/>
                </a:solidFill>
              </a:rPr>
              <a:t>Bureau  - 10 min / </a:t>
            </a:r>
            <a:r>
              <a:rPr lang="en-US" sz="2000" dirty="0" smtClean="0">
                <a:solidFill>
                  <a:schemeClr val="tx1"/>
                </a:solidFill>
              </a:rPr>
              <a:t>Jim Trengrove</a:t>
            </a:r>
            <a:endParaRPr lang="en-US" sz="2000" dirty="0">
              <a:solidFill>
                <a:schemeClr val="tx1"/>
              </a:solidFill>
            </a:endParaRPr>
          </a:p>
          <a:p>
            <a:pPr lvl="0"/>
            <a:endParaRPr lang="en-US" sz="2000" dirty="0" smtClean="0">
              <a:solidFill>
                <a:schemeClr val="tx1"/>
              </a:solidFill>
            </a:endParaRPr>
          </a:p>
          <a:p>
            <a:pPr marL="285750" lvl="0" indent="-285750">
              <a:buFont typeface="Wingdings" pitchFamily="2" charset="2"/>
              <a:buChar char="Ø"/>
            </a:pPr>
            <a:r>
              <a:rPr lang="en-US" sz="2000" dirty="0" smtClean="0">
                <a:solidFill>
                  <a:schemeClr val="tx1"/>
                </a:solidFill>
              </a:rPr>
              <a:t>Community Input on Agenda Items/Session –  45 min</a:t>
            </a:r>
            <a:endParaRPr lang="en-US" sz="2000" dirty="0">
              <a:solidFill>
                <a:schemeClr val="tx1"/>
              </a:solidFill>
            </a:endParaRPr>
          </a:p>
          <a:p>
            <a:pPr marL="285750" lvl="0" indent="-285750">
              <a:buFont typeface="Wingdings" pitchFamily="2" charset="2"/>
              <a:buChar char="Ø"/>
            </a:pPr>
            <a:endParaRPr lang="en-US" sz="2000" dirty="0" smtClean="0">
              <a:solidFill>
                <a:schemeClr val="tx1"/>
              </a:solidFill>
            </a:endParaRPr>
          </a:p>
          <a:p>
            <a:pPr marL="285750" lvl="0" indent="-285750">
              <a:buFont typeface="Wingdings" pitchFamily="2" charset="2"/>
              <a:buChar char="Ø"/>
            </a:pPr>
            <a:r>
              <a:rPr lang="en-US" sz="2000" dirty="0" smtClean="0">
                <a:solidFill>
                  <a:schemeClr val="tx1"/>
                </a:solidFill>
              </a:rPr>
              <a:t>Wrap </a:t>
            </a:r>
            <a:r>
              <a:rPr lang="en-US" sz="2000" dirty="0">
                <a:solidFill>
                  <a:schemeClr val="tx1"/>
                </a:solidFill>
              </a:rPr>
              <a:t>up and action items – 5 </a:t>
            </a:r>
            <a:r>
              <a:rPr lang="en-US" sz="2000" dirty="0" smtClean="0">
                <a:solidFill>
                  <a:schemeClr val="tx1"/>
                </a:solidFill>
              </a:rPr>
              <a:t>min - </a:t>
            </a:r>
            <a:endParaRPr lang="en-US" sz="2000" dirty="0">
              <a:solidFill>
                <a:schemeClr val="tx1"/>
              </a:solidFill>
            </a:endParaRPr>
          </a:p>
          <a:p>
            <a:endParaRPr lang="en-US" dirty="0"/>
          </a:p>
        </p:txBody>
      </p:sp>
      <p:sp>
        <p:nvSpPr>
          <p:cNvPr id="4" name="Title 3"/>
          <p:cNvSpPr>
            <a:spLocks noGrp="1"/>
          </p:cNvSpPr>
          <p:nvPr>
            <p:ph type="title"/>
          </p:nvPr>
        </p:nvSpPr>
        <p:spPr>
          <a:xfrm>
            <a:off x="539552" y="188640"/>
            <a:ext cx="5586040" cy="432048"/>
          </a:xfrm>
        </p:spPr>
        <p:txBody>
          <a:bodyPr/>
          <a:lstStyle/>
          <a:p>
            <a:r>
              <a:rPr lang="en-US" b="1" dirty="0" smtClean="0"/>
              <a:t>AGENDA</a:t>
            </a:r>
            <a:endParaRPr lang="en-US" b="1" dirty="0"/>
          </a:p>
        </p:txBody>
      </p:sp>
    </p:spTree>
    <p:extLst>
      <p:ext uri="{BB962C8B-B14F-4D97-AF65-F5344CB8AC3E}">
        <p14:creationId xmlns:p14="http://schemas.microsoft.com/office/powerpoint/2010/main" val="2824040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 In, Move Up, Make Effective</a:t>
            </a:r>
            <a:endParaRPr lang="en-US" dirty="0"/>
          </a:p>
        </p:txBody>
      </p:sp>
      <p:pic>
        <p:nvPicPr>
          <p:cNvPr id="3" name="Picture 2" descr="outreach3d.png"/>
          <p:cNvPicPr>
            <a:picLocks noChangeAspect="1"/>
          </p:cNvPicPr>
          <p:nvPr/>
        </p:nvPicPr>
        <p:blipFill>
          <a:blip r:embed="rId3"/>
          <a:stretch>
            <a:fillRect/>
          </a:stretch>
        </p:blipFill>
        <p:spPr>
          <a:xfrm>
            <a:off x="-108520" y="1153886"/>
            <a:ext cx="9252520" cy="5551714"/>
          </a:xfrm>
          <a:prstGeom prst="rect">
            <a:avLst/>
          </a:prstGeom>
        </p:spPr>
      </p:pic>
    </p:spTree>
    <p:extLst>
      <p:ext uri="{BB962C8B-B14F-4D97-AF65-F5344CB8AC3E}">
        <p14:creationId xmlns:p14="http://schemas.microsoft.com/office/powerpoint/2010/main" val="2889839153"/>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306304" y="2698436"/>
            <a:ext cx="2523519" cy="1594660"/>
            <a:chOff x="1845135" y="1450345"/>
            <a:chExt cx="2523519" cy="1594660"/>
          </a:xfrm>
        </p:grpSpPr>
        <p:sp>
          <p:nvSpPr>
            <p:cNvPr id="28" name="Hexagon 27"/>
            <p:cNvSpPr/>
            <p:nvPr/>
          </p:nvSpPr>
          <p:spPr>
            <a:xfrm>
              <a:off x="1845135" y="1450345"/>
              <a:ext cx="2523519" cy="1594660"/>
            </a:xfrm>
            <a:prstGeom prst="hexagon">
              <a:avLst>
                <a:gd name="adj" fmla="val 28570"/>
                <a:gd name="vf" fmla="val 115470"/>
              </a:avLst>
            </a:prstGeom>
            <a:solidFill>
              <a:srgbClr val="C0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9" name="Hexagon 4"/>
            <p:cNvSpPr/>
            <p:nvPr/>
          </p:nvSpPr>
          <p:spPr>
            <a:xfrm>
              <a:off x="2207293" y="1679200"/>
              <a:ext cx="1799203" cy="1136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Awareness</a:t>
              </a:r>
            </a:p>
            <a:p>
              <a:pPr lvl="0" algn="ctr" defTabSz="1066800">
                <a:lnSpc>
                  <a:spcPct val="90000"/>
                </a:lnSpc>
                <a:spcBef>
                  <a:spcPct val="0"/>
                </a:spcBef>
                <a:spcAft>
                  <a:spcPct val="35000"/>
                </a:spcAft>
              </a:pPr>
              <a:r>
                <a:rPr lang="en-US" sz="2400" kern="1200" dirty="0" smtClean="0"/>
                <a:t>Participation</a:t>
              </a:r>
            </a:p>
            <a:p>
              <a:pPr lvl="0" algn="ctr" defTabSz="1066800">
                <a:lnSpc>
                  <a:spcPct val="90000"/>
                </a:lnSpc>
                <a:spcBef>
                  <a:spcPct val="0"/>
                </a:spcBef>
                <a:spcAft>
                  <a:spcPct val="35000"/>
                </a:spcAft>
              </a:pPr>
              <a:r>
                <a:rPr lang="en-US" sz="2400" kern="1200" dirty="0" smtClean="0"/>
                <a:t>Contribution</a:t>
              </a:r>
              <a:endParaRPr lang="en-US" sz="1700" kern="1200" dirty="0"/>
            </a:p>
          </p:txBody>
        </p:sp>
      </p:grpSp>
      <p:grpSp>
        <p:nvGrpSpPr>
          <p:cNvPr id="10" name="Group 9"/>
          <p:cNvGrpSpPr/>
          <p:nvPr/>
        </p:nvGrpSpPr>
        <p:grpSpPr>
          <a:xfrm>
            <a:off x="3563888" y="1257975"/>
            <a:ext cx="1942648" cy="1306929"/>
            <a:chOff x="2139001" y="76875"/>
            <a:chExt cx="1942648" cy="1306929"/>
          </a:xfrm>
        </p:grpSpPr>
        <p:sp>
          <p:nvSpPr>
            <p:cNvPr id="26" name="Hexagon 25"/>
            <p:cNvSpPr/>
            <p:nvPr/>
          </p:nvSpPr>
          <p:spPr>
            <a:xfrm>
              <a:off x="2139001" y="76875"/>
              <a:ext cx="1942648" cy="1306929"/>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Hexagon 6"/>
            <p:cNvSpPr/>
            <p:nvPr/>
          </p:nvSpPr>
          <p:spPr>
            <a:xfrm>
              <a:off x="2425352" y="192644"/>
              <a:ext cx="1369946" cy="9216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Vision/</a:t>
              </a:r>
            </a:p>
            <a:p>
              <a:pPr lvl="0" algn="ctr" defTabSz="889000">
                <a:lnSpc>
                  <a:spcPct val="90000"/>
                </a:lnSpc>
                <a:spcBef>
                  <a:spcPct val="0"/>
                </a:spcBef>
                <a:spcAft>
                  <a:spcPct val="35000"/>
                </a:spcAft>
              </a:pPr>
              <a:r>
                <a:rPr lang="en-US" sz="2000" kern="1200" dirty="0" smtClean="0">
                  <a:solidFill>
                    <a:schemeClr val="tx1"/>
                  </a:solidFill>
                </a:rPr>
                <a:t>Message</a:t>
              </a:r>
              <a:endParaRPr lang="en-US" sz="2000" kern="1200" dirty="0">
                <a:solidFill>
                  <a:schemeClr val="tx1"/>
                </a:solidFill>
              </a:endParaRPr>
            </a:p>
          </p:txBody>
        </p:sp>
      </p:grpSp>
      <p:grpSp>
        <p:nvGrpSpPr>
          <p:cNvPr id="11" name="Group 10"/>
          <p:cNvGrpSpPr/>
          <p:nvPr/>
        </p:nvGrpSpPr>
        <p:grpSpPr>
          <a:xfrm>
            <a:off x="5518199" y="2050063"/>
            <a:ext cx="1862113" cy="1306929"/>
            <a:chOff x="4024003" y="724947"/>
            <a:chExt cx="1862113" cy="1306929"/>
          </a:xfrm>
        </p:grpSpPr>
        <p:sp>
          <p:nvSpPr>
            <p:cNvPr id="24" name="Hexagon 23"/>
            <p:cNvSpPr/>
            <p:nvPr/>
          </p:nvSpPr>
          <p:spPr>
            <a:xfrm>
              <a:off x="4024003" y="724947"/>
              <a:ext cx="1862113" cy="1306929"/>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Hexagon 8"/>
            <p:cNvSpPr/>
            <p:nvPr/>
          </p:nvSpPr>
          <p:spPr>
            <a:xfrm>
              <a:off x="4303642" y="882060"/>
              <a:ext cx="1302835" cy="9143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Strategy/</a:t>
              </a:r>
            </a:p>
            <a:p>
              <a:pPr lvl="0" algn="ctr" defTabSz="889000">
                <a:lnSpc>
                  <a:spcPct val="90000"/>
                </a:lnSpc>
                <a:spcBef>
                  <a:spcPct val="0"/>
                </a:spcBef>
                <a:spcAft>
                  <a:spcPct val="35000"/>
                </a:spcAft>
              </a:pPr>
              <a:r>
                <a:rPr lang="en-US" sz="2000" kern="1200" dirty="0" smtClean="0">
                  <a:solidFill>
                    <a:schemeClr val="tx1"/>
                  </a:solidFill>
                </a:rPr>
                <a:t>Planning</a:t>
              </a:r>
              <a:endParaRPr lang="en-US" sz="2000" kern="1200" dirty="0">
                <a:solidFill>
                  <a:schemeClr val="tx1"/>
                </a:solidFill>
              </a:endParaRPr>
            </a:p>
          </p:txBody>
        </p:sp>
      </p:grpSp>
      <p:grpSp>
        <p:nvGrpSpPr>
          <p:cNvPr id="12" name="Group 11"/>
          <p:cNvGrpSpPr/>
          <p:nvPr/>
        </p:nvGrpSpPr>
        <p:grpSpPr>
          <a:xfrm>
            <a:off x="5567220" y="3645024"/>
            <a:ext cx="2066148" cy="1306929"/>
            <a:chOff x="4106051" y="2715625"/>
            <a:chExt cx="2066148" cy="1306929"/>
          </a:xfrm>
        </p:grpSpPr>
        <p:sp>
          <p:nvSpPr>
            <p:cNvPr id="22" name="Hexagon 21"/>
            <p:cNvSpPr/>
            <p:nvPr/>
          </p:nvSpPr>
          <p:spPr>
            <a:xfrm>
              <a:off x="4106051" y="2715625"/>
              <a:ext cx="2066148" cy="1306929"/>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Hexagon 10"/>
            <p:cNvSpPr/>
            <p:nvPr/>
          </p:nvSpPr>
          <p:spPr>
            <a:xfrm>
              <a:off x="4402693" y="2903264"/>
              <a:ext cx="1472864" cy="9316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Materials</a:t>
              </a:r>
            </a:p>
            <a:p>
              <a:pPr lvl="0" algn="ctr" defTabSz="889000">
                <a:lnSpc>
                  <a:spcPct val="90000"/>
                </a:lnSpc>
                <a:spcBef>
                  <a:spcPct val="0"/>
                </a:spcBef>
                <a:spcAft>
                  <a:spcPct val="35000"/>
                </a:spcAft>
              </a:pPr>
              <a:r>
                <a:rPr lang="en-US" sz="2000" dirty="0" smtClean="0">
                  <a:solidFill>
                    <a:schemeClr val="tx1"/>
                  </a:solidFill>
                </a:rPr>
                <a:t>Collateral</a:t>
              </a:r>
              <a:endParaRPr lang="en-US" sz="2000" kern="1200" dirty="0">
                <a:solidFill>
                  <a:schemeClr val="tx1"/>
                </a:solidFill>
              </a:endParaRPr>
            </a:p>
          </p:txBody>
        </p:sp>
      </p:grpSp>
      <p:grpSp>
        <p:nvGrpSpPr>
          <p:cNvPr id="13" name="Group 12"/>
          <p:cNvGrpSpPr/>
          <p:nvPr/>
        </p:nvGrpSpPr>
        <p:grpSpPr>
          <a:xfrm>
            <a:off x="3563888" y="4437112"/>
            <a:ext cx="2006460" cy="1306929"/>
            <a:chOff x="2107095" y="3188870"/>
            <a:chExt cx="2006460" cy="1306929"/>
          </a:xfrm>
        </p:grpSpPr>
        <p:sp>
          <p:nvSpPr>
            <p:cNvPr id="20" name="Hexagon 19"/>
            <p:cNvSpPr/>
            <p:nvPr/>
          </p:nvSpPr>
          <p:spPr>
            <a:xfrm>
              <a:off x="2107095" y="3188870"/>
              <a:ext cx="2006460" cy="1306929"/>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Hexagon 12"/>
            <p:cNvSpPr/>
            <p:nvPr/>
          </p:nvSpPr>
          <p:spPr>
            <a:xfrm>
              <a:off x="2398763" y="3378851"/>
              <a:ext cx="1423124" cy="9269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Methods</a:t>
              </a:r>
              <a:endParaRPr lang="en-US" sz="2000" kern="1200" dirty="0">
                <a:solidFill>
                  <a:schemeClr val="tx1"/>
                </a:solidFill>
              </a:endParaRPr>
            </a:p>
          </p:txBody>
        </p:sp>
      </p:grpSp>
      <p:grpSp>
        <p:nvGrpSpPr>
          <p:cNvPr id="14" name="Group 13"/>
          <p:cNvGrpSpPr/>
          <p:nvPr/>
        </p:nvGrpSpPr>
        <p:grpSpPr>
          <a:xfrm>
            <a:off x="1670911" y="3717032"/>
            <a:ext cx="1892977" cy="1306929"/>
            <a:chOff x="49462" y="2715635"/>
            <a:chExt cx="1892977" cy="1306929"/>
          </a:xfrm>
        </p:grpSpPr>
        <p:sp>
          <p:nvSpPr>
            <p:cNvPr id="18" name="Hexagon 17"/>
            <p:cNvSpPr/>
            <p:nvPr/>
          </p:nvSpPr>
          <p:spPr>
            <a:xfrm>
              <a:off x="49462" y="2715635"/>
              <a:ext cx="1892977" cy="1306929"/>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Hexagon 14"/>
            <p:cNvSpPr/>
            <p:nvPr/>
          </p:nvSpPr>
          <p:spPr>
            <a:xfrm>
              <a:off x="331673" y="2910476"/>
              <a:ext cx="1328555" cy="9172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Roles</a:t>
              </a:r>
              <a:endParaRPr lang="en-US" sz="2000" kern="1200" dirty="0">
                <a:solidFill>
                  <a:schemeClr val="tx1"/>
                </a:solidFill>
              </a:endParaRPr>
            </a:p>
          </p:txBody>
        </p:sp>
      </p:grpSp>
      <p:grpSp>
        <p:nvGrpSpPr>
          <p:cNvPr id="15" name="Group 14"/>
          <p:cNvGrpSpPr/>
          <p:nvPr/>
        </p:nvGrpSpPr>
        <p:grpSpPr>
          <a:xfrm>
            <a:off x="1475656" y="1964325"/>
            <a:ext cx="2150188" cy="1464675"/>
            <a:chOff x="14487" y="783225"/>
            <a:chExt cx="2150188" cy="1464675"/>
          </a:xfrm>
        </p:grpSpPr>
        <p:sp>
          <p:nvSpPr>
            <p:cNvPr id="16" name="Hexagon 15"/>
            <p:cNvSpPr/>
            <p:nvPr/>
          </p:nvSpPr>
          <p:spPr>
            <a:xfrm>
              <a:off x="14487" y="783225"/>
              <a:ext cx="2150188" cy="1464675"/>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Hexagon 16"/>
            <p:cNvSpPr/>
            <p:nvPr/>
          </p:nvSpPr>
          <p:spPr>
            <a:xfrm>
              <a:off x="368130" y="823998"/>
              <a:ext cx="1512852" cy="10305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smtClean="0">
                <a:solidFill>
                  <a:schemeClr val="tx1"/>
                </a:solidFill>
              </a:endParaRPr>
            </a:p>
            <a:p>
              <a:pPr lvl="0" algn="ctr" defTabSz="889000">
                <a:lnSpc>
                  <a:spcPct val="90000"/>
                </a:lnSpc>
                <a:spcBef>
                  <a:spcPct val="0"/>
                </a:spcBef>
                <a:spcAft>
                  <a:spcPct val="35000"/>
                </a:spcAft>
              </a:pPr>
              <a:r>
                <a:rPr lang="en-US" sz="2000" kern="1200" dirty="0" smtClean="0">
                  <a:solidFill>
                    <a:schemeClr val="tx1"/>
                  </a:solidFill>
                </a:rPr>
                <a:t>Collaboration</a:t>
              </a:r>
              <a:endParaRPr lang="en-US" sz="2000" kern="1200" dirty="0">
                <a:solidFill>
                  <a:schemeClr val="tx1"/>
                </a:solidFill>
              </a:endParaRPr>
            </a:p>
          </p:txBody>
        </p:sp>
      </p:grpSp>
      <p:sp>
        <p:nvSpPr>
          <p:cNvPr id="30" name="Title 29"/>
          <p:cNvSpPr>
            <a:spLocks noGrp="1"/>
          </p:cNvSpPr>
          <p:nvPr>
            <p:ph type="title"/>
          </p:nvPr>
        </p:nvSpPr>
        <p:spPr>
          <a:xfrm>
            <a:off x="179512" y="332656"/>
            <a:ext cx="8712968" cy="1207070"/>
          </a:xfrm>
        </p:spPr>
        <p:txBody>
          <a:bodyPr/>
          <a:lstStyle/>
          <a:p>
            <a:r>
              <a:rPr lang="en-US" b="1" dirty="0" smtClean="0"/>
              <a:t>Toronto Summary: Building Blocks for Outreach</a:t>
            </a:r>
            <a:endParaRPr lang="en-US" b="1" dirty="0"/>
          </a:p>
        </p:txBody>
      </p:sp>
    </p:spTree>
    <p:extLst>
      <p:ext uri="{BB962C8B-B14F-4D97-AF65-F5344CB8AC3E}">
        <p14:creationId xmlns:p14="http://schemas.microsoft.com/office/powerpoint/2010/main" val="2715557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414472" y="836712"/>
            <a:ext cx="8095480" cy="5544616"/>
          </a:xfrm>
        </p:spPr>
        <p:txBody>
          <a:bodyPr/>
          <a:lstStyle/>
          <a:p>
            <a:endParaRPr lang="en-US" sz="2400" dirty="0"/>
          </a:p>
          <a:p>
            <a:r>
              <a:rPr lang="en-US" sz="2800" dirty="0" smtClean="0"/>
              <a:t>Three pillars of Outreach</a:t>
            </a:r>
          </a:p>
          <a:p>
            <a:endParaRPr lang="en-US" sz="2800" dirty="0"/>
          </a:p>
          <a:p>
            <a:r>
              <a:rPr lang="en-US" sz="2800" dirty="0" smtClean="0"/>
              <a:t>1. Community Outreach: to and also by the community – constituency groups</a:t>
            </a:r>
          </a:p>
          <a:p>
            <a:endParaRPr lang="en-US" sz="2800" dirty="0" smtClean="0"/>
          </a:p>
          <a:p>
            <a:r>
              <a:rPr lang="en-US" sz="2800" dirty="0" smtClean="0"/>
              <a:t>2. Technical Engagement – technical skills, capacity building</a:t>
            </a:r>
          </a:p>
          <a:p>
            <a:endParaRPr lang="en-US" sz="2800" dirty="0" smtClean="0"/>
          </a:p>
          <a:p>
            <a:r>
              <a:rPr lang="en-US" sz="2800" dirty="0" smtClean="0"/>
              <a:t>3. ICANN in the Internet Ecosystem</a:t>
            </a:r>
            <a:endParaRPr lang="en-US" sz="2800" dirty="0"/>
          </a:p>
          <a:p>
            <a:endParaRPr lang="en-US" sz="2800" dirty="0"/>
          </a:p>
        </p:txBody>
      </p:sp>
      <p:sp>
        <p:nvSpPr>
          <p:cNvPr id="4" name="Title 3"/>
          <p:cNvSpPr>
            <a:spLocks noGrp="1"/>
          </p:cNvSpPr>
          <p:nvPr>
            <p:ph type="title"/>
          </p:nvPr>
        </p:nvSpPr>
        <p:spPr>
          <a:xfrm>
            <a:off x="414472" y="188640"/>
            <a:ext cx="8333992" cy="936104"/>
          </a:xfrm>
        </p:spPr>
        <p:txBody>
          <a:bodyPr/>
          <a:lstStyle/>
          <a:p>
            <a:r>
              <a:rPr lang="en-US" b="1" dirty="0" smtClean="0"/>
              <a:t>Where We Are Now: GSE and Outreach</a:t>
            </a:r>
            <a:endParaRPr lang="en-US" b="1" dirty="0"/>
          </a:p>
        </p:txBody>
      </p:sp>
    </p:spTree>
    <p:extLst>
      <p:ext uri="{BB962C8B-B14F-4D97-AF65-F5344CB8AC3E}">
        <p14:creationId xmlns:p14="http://schemas.microsoft.com/office/powerpoint/2010/main" val="862632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414472" y="1340768"/>
            <a:ext cx="8095480" cy="5688632"/>
          </a:xfrm>
        </p:spPr>
        <p:txBody>
          <a:bodyPr/>
          <a:lstStyle/>
          <a:p>
            <a:pPr marL="342900" indent="-342900">
              <a:buFont typeface="Wingdings" pitchFamily="2" charset="2"/>
              <a:buChar char="q"/>
            </a:pPr>
            <a:r>
              <a:rPr lang="en-US" sz="2800" dirty="0" smtClean="0"/>
              <a:t>Proposal: Interactive Work session </a:t>
            </a:r>
          </a:p>
          <a:p>
            <a:endParaRPr lang="en-US" sz="2400" dirty="0" smtClean="0"/>
          </a:p>
          <a:p>
            <a:pPr marL="342900" indent="-342900">
              <a:buFont typeface="Wingdings" pitchFamily="2" charset="2"/>
              <a:buChar char="§"/>
            </a:pPr>
            <a:r>
              <a:rPr lang="en-US" sz="2400" dirty="0"/>
              <a:t>production of collateral (products that we can all use: websites, ppts, printed and digital material</a:t>
            </a:r>
            <a:r>
              <a:rPr lang="en-US" sz="2400" dirty="0" smtClean="0"/>
              <a:t>)</a:t>
            </a:r>
          </a:p>
          <a:p>
            <a:pPr marL="342900" indent="-342900">
              <a:buFont typeface="Wingdings" pitchFamily="2" charset="2"/>
              <a:buChar char="§"/>
            </a:pPr>
            <a:endParaRPr lang="en-US" sz="2400" dirty="0"/>
          </a:p>
          <a:p>
            <a:pPr marL="342900" indent="-342900">
              <a:buFont typeface="Wingdings" pitchFamily="2" charset="2"/>
              <a:buChar char="§"/>
            </a:pPr>
            <a:r>
              <a:rPr lang="en-US" sz="2400" dirty="0"/>
              <a:t>conferences, event and speaker panels, workshops </a:t>
            </a:r>
            <a:endParaRPr lang="en-US" sz="2400" dirty="0" smtClean="0"/>
          </a:p>
          <a:p>
            <a:pPr marL="342900" indent="-342900">
              <a:buFont typeface="Wingdings" pitchFamily="2" charset="2"/>
              <a:buChar char="§"/>
            </a:pPr>
            <a:endParaRPr lang="en-US" sz="2400" dirty="0"/>
          </a:p>
          <a:p>
            <a:pPr marL="342900" indent="-342900">
              <a:buFont typeface="Wingdings" pitchFamily="2" charset="2"/>
              <a:buChar char="§"/>
            </a:pPr>
            <a:r>
              <a:rPr lang="en-US" sz="2400" dirty="0"/>
              <a:t>digital engagement </a:t>
            </a:r>
            <a:r>
              <a:rPr lang="en-US" sz="2400" dirty="0" smtClean="0"/>
              <a:t>(online </a:t>
            </a:r>
            <a:r>
              <a:rPr lang="en-US" sz="2400" dirty="0"/>
              <a:t>platforms, access tools</a:t>
            </a:r>
            <a:r>
              <a:rPr lang="en-US" sz="2400" dirty="0" smtClean="0"/>
              <a:t>)</a:t>
            </a:r>
          </a:p>
          <a:p>
            <a:endParaRPr lang="en-US" sz="2400" dirty="0"/>
          </a:p>
          <a:p>
            <a:pPr marL="342900" indent="-342900">
              <a:buFont typeface="Wingdings" pitchFamily="2" charset="2"/>
              <a:buChar char="§"/>
            </a:pPr>
            <a:r>
              <a:rPr lang="en-US" sz="2400" dirty="0" smtClean="0"/>
              <a:t>Populate the waffle iron model</a:t>
            </a:r>
          </a:p>
          <a:p>
            <a:pPr marL="342900" indent="-342900">
              <a:buFont typeface="Wingdings" pitchFamily="2" charset="2"/>
              <a:buChar char="§"/>
            </a:pPr>
            <a:endParaRPr lang="en-US" sz="2400" dirty="0" smtClean="0"/>
          </a:p>
          <a:p>
            <a:pPr lvl="0"/>
            <a:endParaRPr lang="en-US" sz="2400" dirty="0">
              <a:solidFill>
                <a:schemeClr val="tx1"/>
              </a:solidFill>
            </a:endParaRPr>
          </a:p>
          <a:p>
            <a:pPr marL="342900" lvl="0" indent="-342900">
              <a:buFont typeface="Wingdings" pitchFamily="2" charset="2"/>
              <a:buChar char="Ø"/>
            </a:pPr>
            <a:endParaRPr lang="en-US" sz="2400" dirty="0" smtClean="0">
              <a:solidFill>
                <a:schemeClr val="tx1"/>
              </a:solidFill>
            </a:endParaRPr>
          </a:p>
          <a:p>
            <a:pPr lvl="0"/>
            <a:endParaRPr lang="en-US" sz="2400" dirty="0" smtClean="0">
              <a:solidFill>
                <a:schemeClr val="tx1"/>
              </a:solidFill>
            </a:endParaRPr>
          </a:p>
          <a:p>
            <a:endParaRPr lang="en-US" sz="2000" dirty="0">
              <a:solidFill>
                <a:schemeClr val="tx1"/>
              </a:solidFill>
            </a:endParaRPr>
          </a:p>
        </p:txBody>
      </p:sp>
      <p:sp>
        <p:nvSpPr>
          <p:cNvPr id="4" name="Title 3"/>
          <p:cNvSpPr>
            <a:spLocks noGrp="1"/>
          </p:cNvSpPr>
          <p:nvPr>
            <p:ph type="title"/>
          </p:nvPr>
        </p:nvSpPr>
        <p:spPr>
          <a:xfrm>
            <a:off x="414472" y="404664"/>
            <a:ext cx="5586040" cy="432048"/>
          </a:xfrm>
        </p:spPr>
        <p:txBody>
          <a:bodyPr/>
          <a:lstStyle/>
          <a:p>
            <a:r>
              <a:rPr lang="en-US" b="1" dirty="0"/>
              <a:t>Where We Are Going / Beijing</a:t>
            </a:r>
          </a:p>
        </p:txBody>
      </p:sp>
    </p:spTree>
    <p:extLst>
      <p:ext uri="{BB962C8B-B14F-4D97-AF65-F5344CB8AC3E}">
        <p14:creationId xmlns:p14="http://schemas.microsoft.com/office/powerpoint/2010/main" val="749555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539552" y="1628800"/>
            <a:ext cx="8095480" cy="5544616"/>
          </a:xfrm>
        </p:spPr>
        <p:txBody>
          <a:bodyPr/>
          <a:lstStyle/>
          <a:p>
            <a:pPr marL="342900" lvl="0" indent="-342900">
              <a:buFont typeface="Wingdings" pitchFamily="2" charset="2"/>
              <a:buChar char="Ø"/>
            </a:pPr>
            <a:r>
              <a:rPr lang="en-US" sz="2400" dirty="0"/>
              <a:t>On ICANN website at </a:t>
            </a:r>
            <a:r>
              <a:rPr lang="en-US" sz="2400" dirty="0">
                <a:hlinkClick r:id="rId3"/>
              </a:rPr>
              <a:t>http://www.icann.org/en/contact/speakers</a:t>
            </a:r>
            <a:endParaRPr lang="en-US" sz="2400" dirty="0"/>
          </a:p>
          <a:p>
            <a:pPr lvl="0"/>
            <a:endParaRPr lang="en-US" sz="2400" dirty="0"/>
          </a:p>
          <a:p>
            <a:pPr marL="342900" indent="-342900">
              <a:buFont typeface="Wingdings" pitchFamily="2" charset="2"/>
              <a:buChar char="Ø"/>
            </a:pPr>
            <a:r>
              <a:rPr lang="en-US" sz="2400" dirty="0"/>
              <a:t>Facilitate and streamline the speaker request process</a:t>
            </a:r>
          </a:p>
          <a:p>
            <a:pPr marL="342900" lvl="0" indent="-342900">
              <a:buFont typeface="Wingdings" pitchFamily="2" charset="2"/>
              <a:buChar char="Ø"/>
            </a:pPr>
            <a:endParaRPr lang="en-US" sz="2400" dirty="0"/>
          </a:p>
          <a:p>
            <a:pPr marL="342900" lvl="0" indent="-342900">
              <a:buFont typeface="Wingdings" pitchFamily="2" charset="2"/>
              <a:buChar char="Ø"/>
            </a:pPr>
            <a:r>
              <a:rPr lang="en-US" sz="2400" dirty="0"/>
              <a:t>Statistics since </a:t>
            </a:r>
            <a:r>
              <a:rPr lang="en-US" sz="2400" dirty="0"/>
              <a:t>January </a:t>
            </a:r>
            <a:endParaRPr lang="en-US" sz="2400" dirty="0"/>
          </a:p>
          <a:p>
            <a:pPr lvl="0"/>
            <a:r>
              <a:rPr lang="en-US" sz="2400" dirty="0"/>
              <a:t>   </a:t>
            </a:r>
            <a:r>
              <a:rPr lang="en-US" sz="2400" dirty="0"/>
              <a:t> </a:t>
            </a:r>
            <a:r>
              <a:rPr lang="en-US" sz="2400" dirty="0">
                <a:hlinkClick r:id="rId4"/>
              </a:rPr>
              <a:t>https://www.myicann.org/calendar</a:t>
            </a:r>
            <a:endParaRPr lang="en-US" sz="2400" dirty="0"/>
          </a:p>
          <a:p>
            <a:pPr marL="342900" lvl="0" indent="-342900">
              <a:buFont typeface="Wingdings" pitchFamily="2" charset="2"/>
              <a:buChar char="Ø"/>
            </a:pPr>
            <a:endParaRPr lang="en-US" sz="2400" dirty="0" smtClean="0">
              <a:solidFill>
                <a:schemeClr val="tx1"/>
              </a:solidFill>
            </a:endParaRPr>
          </a:p>
          <a:p>
            <a:pPr lvl="0"/>
            <a:endParaRPr lang="en-US" sz="2400" dirty="0" smtClean="0">
              <a:solidFill>
                <a:schemeClr val="tx1"/>
              </a:solidFill>
            </a:endParaRPr>
          </a:p>
          <a:p>
            <a:endParaRPr lang="en-US" sz="2000" dirty="0">
              <a:solidFill>
                <a:schemeClr val="tx1"/>
              </a:solidFill>
            </a:endParaRPr>
          </a:p>
        </p:txBody>
      </p:sp>
      <p:sp>
        <p:nvSpPr>
          <p:cNvPr id="4" name="Title 3"/>
          <p:cNvSpPr>
            <a:spLocks noGrp="1"/>
          </p:cNvSpPr>
          <p:nvPr>
            <p:ph type="title"/>
          </p:nvPr>
        </p:nvSpPr>
        <p:spPr>
          <a:xfrm>
            <a:off x="414472" y="404664"/>
            <a:ext cx="5586040" cy="432048"/>
          </a:xfrm>
        </p:spPr>
        <p:txBody>
          <a:bodyPr/>
          <a:lstStyle/>
          <a:p>
            <a:r>
              <a:rPr lang="en-US" b="1" dirty="0" smtClean="0"/>
              <a:t>Speaker Bureau</a:t>
            </a:r>
            <a:endParaRPr lang="en-US" b="1" dirty="0"/>
          </a:p>
        </p:txBody>
      </p:sp>
    </p:spTree>
    <p:extLst>
      <p:ext uri="{BB962C8B-B14F-4D97-AF65-F5344CB8AC3E}">
        <p14:creationId xmlns:p14="http://schemas.microsoft.com/office/powerpoint/2010/main" val="2583814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414472" y="980728"/>
            <a:ext cx="8095480" cy="5832648"/>
          </a:xfrm>
        </p:spPr>
        <p:txBody>
          <a:bodyPr/>
          <a:lstStyle/>
          <a:p>
            <a:pPr lvl="0"/>
            <a:endParaRPr lang="en-US" sz="2400" dirty="0">
              <a:solidFill>
                <a:schemeClr val="tx1"/>
              </a:solidFill>
            </a:endParaRPr>
          </a:p>
          <a:p>
            <a:pPr marL="342900" lvl="0" indent="-342900">
              <a:buFont typeface="Wingdings" pitchFamily="2" charset="2"/>
              <a:buChar char="Ø"/>
            </a:pPr>
            <a:endParaRPr lang="en-US" sz="2400" dirty="0">
              <a:solidFill>
                <a:schemeClr val="tx1"/>
              </a:solidFill>
            </a:endParaRPr>
          </a:p>
          <a:p>
            <a:pPr marL="342900" lvl="0" indent="-342900">
              <a:buFont typeface="Wingdings" pitchFamily="2" charset="2"/>
              <a:buChar char="Ø"/>
            </a:pPr>
            <a:endParaRPr lang="en-US" sz="2400" dirty="0" smtClean="0">
              <a:solidFill>
                <a:schemeClr val="tx1"/>
              </a:solidFill>
            </a:endParaRPr>
          </a:p>
          <a:p>
            <a:pPr lvl="0"/>
            <a:endParaRPr lang="en-US" sz="2400" dirty="0" smtClean="0">
              <a:solidFill>
                <a:schemeClr val="tx1"/>
              </a:solidFill>
            </a:endParaRPr>
          </a:p>
          <a:p>
            <a:endParaRPr lang="en-US" sz="2000" dirty="0">
              <a:solidFill>
                <a:schemeClr val="tx1"/>
              </a:solidFill>
            </a:endParaRPr>
          </a:p>
        </p:txBody>
      </p:sp>
      <p:sp>
        <p:nvSpPr>
          <p:cNvPr id="4" name="Title 3"/>
          <p:cNvSpPr>
            <a:spLocks noGrp="1"/>
          </p:cNvSpPr>
          <p:nvPr>
            <p:ph type="title"/>
          </p:nvPr>
        </p:nvSpPr>
        <p:spPr>
          <a:xfrm>
            <a:off x="414472" y="404664"/>
            <a:ext cx="5586040" cy="432048"/>
          </a:xfrm>
        </p:spPr>
        <p:txBody>
          <a:bodyPr/>
          <a:lstStyle/>
          <a:p>
            <a:r>
              <a:rPr lang="en-US" b="1" dirty="0" smtClean="0"/>
              <a:t>Action Items</a:t>
            </a:r>
            <a:endParaRPr lang="en-US" b="1" dirty="0"/>
          </a:p>
        </p:txBody>
      </p:sp>
    </p:spTree>
    <p:extLst>
      <p:ext uri="{BB962C8B-B14F-4D97-AF65-F5344CB8AC3E}">
        <p14:creationId xmlns:p14="http://schemas.microsoft.com/office/powerpoint/2010/main" val="3866623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 In, Move Up, Make Effective</a:t>
            </a:r>
            <a:endParaRPr lang="en-US" dirty="0"/>
          </a:p>
        </p:txBody>
      </p:sp>
      <p:pic>
        <p:nvPicPr>
          <p:cNvPr id="3" name="Picture 2" descr="outreach3d.png"/>
          <p:cNvPicPr>
            <a:picLocks noChangeAspect="1"/>
          </p:cNvPicPr>
          <p:nvPr/>
        </p:nvPicPr>
        <p:blipFill>
          <a:blip r:embed="rId3"/>
          <a:stretch>
            <a:fillRect/>
          </a:stretch>
        </p:blipFill>
        <p:spPr>
          <a:xfrm>
            <a:off x="-108520" y="1153886"/>
            <a:ext cx="9252520" cy="5551714"/>
          </a:xfrm>
          <a:prstGeom prst="rect">
            <a:avLst/>
          </a:prstGeom>
        </p:spPr>
      </p:pic>
    </p:spTree>
    <p:extLst>
      <p:ext uri="{BB962C8B-B14F-4D97-AF65-F5344CB8AC3E}">
        <p14:creationId xmlns:p14="http://schemas.microsoft.com/office/powerpoint/2010/main" val="3729865844"/>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ICANN-Custom-1A">
      <a:dk1>
        <a:sysClr val="windowText" lastClr="000000"/>
      </a:dk1>
      <a:lt1>
        <a:sysClr val="window" lastClr="FFFFFF"/>
      </a:lt1>
      <a:dk2>
        <a:srgbClr val="7F7F7F"/>
      </a:dk2>
      <a:lt2>
        <a:srgbClr val="EEEFEF"/>
      </a:lt2>
      <a:accent1>
        <a:srgbClr val="B2D3EB"/>
      </a:accent1>
      <a:accent2>
        <a:srgbClr val="8EC1E1"/>
      </a:accent2>
      <a:accent3>
        <a:srgbClr val="BEC1C5"/>
      </a:accent3>
      <a:accent4>
        <a:srgbClr val="4C4E51"/>
      </a:accent4>
      <a:accent5>
        <a:srgbClr val="939598"/>
      </a:accent5>
      <a:accent6>
        <a:srgbClr val="EEEFEF"/>
      </a:accent6>
      <a:hlink>
        <a:srgbClr val="99A8CF"/>
      </a:hlink>
      <a:folHlink>
        <a:srgbClr val="43ACD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2455</TotalTime>
  <Words>811</Words>
  <Application>Microsoft Office PowerPoint</Application>
  <PresentationFormat>On-screen Show (4:3)</PresentationFormat>
  <Paragraphs>88</Paragraphs>
  <Slides>10</Slides>
  <Notes>9</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4_Office Theme</vt:lpstr>
      <vt:lpstr>Global Stakeholder Engagement:   Update on Outreach</vt:lpstr>
      <vt:lpstr>AGENDA</vt:lpstr>
      <vt:lpstr>Move In, Move Up, Make Effective</vt:lpstr>
      <vt:lpstr>Toronto Summary: Building Blocks for Outreach</vt:lpstr>
      <vt:lpstr>Where We Are Now: GSE and Outreach</vt:lpstr>
      <vt:lpstr>Where We Are Going / Beijing</vt:lpstr>
      <vt:lpstr>Speaker Bureau</vt:lpstr>
      <vt:lpstr>Action Items</vt:lpstr>
      <vt:lpstr>Move In, Move Up, Make Effective</vt:lpstr>
      <vt:lpstr>Questions?  Comments?</vt:lpstr>
    </vt:vector>
  </TitlesOfParts>
  <Manager>Jim Trengrove</Manager>
  <Company>Internet Corporation for Assigned Names &amp; Numbers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&amp; Internet Ecosystem</dc:title>
  <dc:subject>Internet Governance</dc:subject>
  <dc:creator>Lynn Lipinski</dc:creator>
  <cp:keywords>ICANN internet governance</cp:keywords>
  <cp:lastModifiedBy>Janice Douma Lange</cp:lastModifiedBy>
  <cp:revision>125</cp:revision>
  <dcterms:created xsi:type="dcterms:W3CDTF">2013-02-01T20:13:10Z</dcterms:created>
  <dcterms:modified xsi:type="dcterms:W3CDTF">2013-03-18T17:17:14Z</dcterms:modified>
</cp:coreProperties>
</file>