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8"/>
  </p:notesMasterIdLst>
  <p:handoutMasterIdLst>
    <p:handoutMasterId r:id="rId29"/>
  </p:handoutMasterIdLst>
  <p:sldIdLst>
    <p:sldId id="256" r:id="rId6"/>
    <p:sldId id="273" r:id="rId7"/>
    <p:sldId id="257" r:id="rId8"/>
    <p:sldId id="282" r:id="rId9"/>
    <p:sldId id="274" r:id="rId10"/>
    <p:sldId id="303" r:id="rId11"/>
    <p:sldId id="285" r:id="rId12"/>
    <p:sldId id="275" r:id="rId13"/>
    <p:sldId id="286" r:id="rId14"/>
    <p:sldId id="304" r:id="rId15"/>
    <p:sldId id="294" r:id="rId16"/>
    <p:sldId id="288" r:id="rId17"/>
    <p:sldId id="289" r:id="rId18"/>
    <p:sldId id="301" r:id="rId19"/>
    <p:sldId id="300" r:id="rId20"/>
    <p:sldId id="305" r:id="rId21"/>
    <p:sldId id="278" r:id="rId22"/>
    <p:sldId id="292" r:id="rId23"/>
    <p:sldId id="279" r:id="rId24"/>
    <p:sldId id="306" r:id="rId25"/>
    <p:sldId id="265" r:id="rId26"/>
    <p:sldId id="264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6" d="100"/>
          <a:sy n="126" d="100"/>
        </p:scale>
        <p:origin x="-12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1910447-F914-4F66-825A-B01F6BDA7445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8539499-A799-43F0-A22A-69BF09F1C1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6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4A76E90-E89B-4C0C-B8A6-6CEA3685601D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587815F-08CA-421C-BA9D-134BACB082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187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815F-08CA-421C-BA9D-134BACB0825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40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04C54-B196-4913-AEE0-E39152FEB8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04C54-B196-4913-AEE0-E39152FEB8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04C54-B196-4913-AEE0-E39152FEB8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marR="0" indent="-45720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 smtClean="0">
                <a:latin typeface="Trebuchet MS"/>
                <a:cs typeface="Trebuchet MS"/>
              </a:rPr>
              <a:t>How should variant TLD “sets” be kept together or considered individually in objection or dispute resolution proceedings?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Under what conditions should variant TLDs be delegated?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How should variant TLD requests be evaluated?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 fee structure should be in place for variant TLD requests?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What, if any, additional technical requirements should be imposed on operators of variant TLDs?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What, if any, additional “non-technical” requirements (e.g., policies for name registration) should be imposed on operators of variant TLDs?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 fee structure should be in place for registry and registrar ICANN fees based on transactions, where names are registered in sets based on a variant relationship?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What, if any, requirements should be imposed on registrars offering services in variant TLDs?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What, if any, additional Whois requirements are necessary to provide query functionality and standard display for domain names in variant TLDs?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latin typeface="Trebuchet MS"/>
                <a:cs typeface="Trebuchet MS"/>
              </a:rPr>
              <a:t>What, if any, additional provisions are necessary in rights protection mechanisms (e.g., UDRP, URS, Trademark Clearinghouse, post-delegation dispute procedures) to account for variant TLDs or domain names registered in them?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04C54-B196-4913-AEE0-E39152FEB8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7681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B01740BC-C8E8-47D3-9845-4507D98AC3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7638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3090A826-4D30-4A61-A997-35AA338C5F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5799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6A934A4-8051-4455-9A89-F60F2E3D2B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4162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719486A9-DFDB-4C23-B90A-40A777451D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9412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EDEB9C57-9D9E-441B-8B71-AB28A39E4F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643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C871FB2A-7D4A-4212-AC46-ACF84F5C2F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746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5B2A90AF-3ED8-47DA-9308-C7139349A9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5019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575B74-D47F-4AF9-8AFA-5E62EA87C59A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431B2-C57C-4742-B106-DFBEEA3B3C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1055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27AB0F-8C72-4B9D-A943-32A7855EA3A0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D13E8-76D4-49E8-B853-53D4DC5F7E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569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954F4-C19E-4C80-BB9E-71A2129EAAF5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9C6A4-6E3D-44EB-BFCD-702A601778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6367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4A1F0EC5-8B95-486F-BD94-351CB1CFCD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8248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28D25-1ABA-4AF6-8B7F-09E492B770B9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F638C-EC94-483E-96D9-156B999315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1957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6C83E2-CFC5-4F29-8F4B-2DCFCBD6E32C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0020E-C4A8-40A9-995D-34877086D2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892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EB7C24-8E07-4C07-A41C-BDD08F6CCFCA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E4684-AC7F-4F75-B284-0D2B74073A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660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CE305-2E01-4CCE-BDF2-780A219758A5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45B50-A640-4DD0-95F6-965D8BEE7A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649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8192E-3899-41B4-9C2F-E5E83F74CD32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38FFF-9181-4568-8B48-84D7CB9323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558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AA8820-1BA7-4561-8FC6-300D4ABD0B46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7F9EC-EEB0-4B49-9683-75B5F6BE84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0277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012D1-1121-4162-AB73-2EC116D46D5E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53BCC-8EBC-41DD-948C-714606807E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6419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6CD3A6-04FA-413C-A545-278F503C3F12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AB24D-3F74-4A98-91EB-5007EDC230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8735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D1EF6D-854C-4343-9E94-E4BF153BA6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226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919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538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2695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235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0509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Trebuchet MS" pitchFamily="34" charset="0"/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sz="1800" dirty="0" smtClean="0">
              <a:latin typeface="Calibri" pitchFamily="34" charset="0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E4070957-62C7-A244-896A-50E9CCFFA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4094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eg"/><Relationship Id="rId12" Type="http://schemas.openxmlformats.org/officeDocument/2006/relationships/image" Target="../media/image5.jpeg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theme" Target="../theme/theme2.xml"/><Relationship Id="rId10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 descr="Prague44-logo-final-reverse-11M12-FINAL-nobackground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Prague44-logo-final-11M12-FINAL-nobackground-small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20" r:id="rId2"/>
    <p:sldLayoutId id="2147484021" r:id="rId3"/>
    <p:sldLayoutId id="2147484024" r:id="rId4"/>
    <p:sldLayoutId id="2147484025" r:id="rId5"/>
    <p:sldLayoutId id="2147484027" r:id="rId6"/>
    <p:sldLayoutId id="2147484028" r:id="rId7"/>
    <p:sldLayoutId id="2147484030" r:id="rId8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Prague44-logo-final-11M12-FINAL-nobackground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Prague44-logo-final-11M12-FINAL-nobackground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03E9E6E-F37B-49F9-9DCA-ABEDEDDBBF90}" type="datetime1">
              <a:rPr lang="en-US"/>
              <a:pPr/>
              <a:t>6/24/12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FE4B690-D9D8-4ACE-9B7C-E69A393BDD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icann.org/en/news/announcements/announcement-18jun12-en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ague44.icann.org/node/3182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icann.org/en/minutes/resolutions-25sep10-e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IDN Variant TLDs Program Update</a:t>
            </a: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34" charset="-128"/>
              </a:rPr>
              <a:t>24 June 2012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b="1" dirty="0"/>
              <a:t>Revised Timeline </a:t>
            </a:r>
            <a:r>
              <a:rPr lang="en-US" sz="3200" b="1" dirty="0" smtClean="0"/>
              <a:t>(June 2012</a:t>
            </a:r>
            <a:r>
              <a:rPr lang="en-US" sz="3200" b="1" dirty="0"/>
              <a:t>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A90AF-3ED8-47DA-9308-C7139349A9A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100"/>
            <a:ext cx="9144000" cy="346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7073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Projects to be completed in FY2013</a:t>
            </a:r>
            <a:endParaRPr lang="en-US" strike="sngStrike" dirty="0" smtClean="0">
              <a:solidFill>
                <a:srgbClr val="FF0000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dirty="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  <a:cs typeface="ＭＳ Ｐゴシック" pitchFamily="-110" charset="-128"/>
              </a:rPr>
              <a:t> </a:t>
            </a:r>
            <a:endParaRPr lang="en-US" sz="4400" dirty="0">
              <a:solidFill>
                <a:srgbClr val="7F7F7F"/>
              </a:solidFill>
              <a:latin typeface="Trebuchet MS" pitchFamily="34" charset="0"/>
              <a:ea typeface="ＭＳ Ｐゴシック" pitchFamily="34" charset="-128"/>
              <a:cs typeface="ＭＳ Ｐゴシック" pitchFamily="-110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79A5330-492D-474B-81D1-BE5FDF64079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110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>
              <a:defRPr/>
            </a:pPr>
            <a:r>
              <a:rPr lang="en-US" sz="3200" b="1" dirty="0" smtClean="0"/>
              <a:t>Project 1:  IDN Table Format Specification</a:t>
            </a:r>
            <a:endParaRPr lang="en-US" sz="32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295400"/>
            <a:ext cx="2133600" cy="2286000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dirty="0"/>
              <a:t>Already ongoing; </a:t>
            </a:r>
            <a:r>
              <a:rPr lang="en-US" dirty="0" smtClean="0"/>
              <a:t>Not </a:t>
            </a:r>
            <a:r>
              <a:rPr lang="en-US" dirty="0"/>
              <a:t>dependent on having variants in the root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ED3E25-92B5-9D45-9EAF-9FCC1FDD9FF2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4036" name="TextBox 5"/>
          <p:cNvSpPr txBox="1">
            <a:spLocks noChangeArrowheads="1"/>
          </p:cNvSpPr>
          <p:nvPr/>
        </p:nvSpPr>
        <p:spPr bwMode="auto">
          <a:xfrm>
            <a:off x="2743200" y="1676400"/>
            <a:ext cx="57912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latin typeface="Trebuchet MS" charset="0"/>
              </a:rPr>
              <a:t>Description: </a:t>
            </a:r>
          </a:p>
          <a:p>
            <a:pPr eaLnBrk="1" hangingPunct="1"/>
            <a:endParaRPr lang="en-US" b="1" dirty="0">
              <a:latin typeface="Trebuchet MS" charset="0"/>
            </a:endParaRPr>
          </a:p>
          <a:p>
            <a:pPr eaLnBrk="1" hangingPunct="1"/>
            <a:r>
              <a:rPr lang="en-US" dirty="0">
                <a:latin typeface="Trebuchet MS" charset="0"/>
              </a:rPr>
              <a:t>Develop the specification for a standard tool for listing the allowed code points and the label generation rules, and for the generation of the corresponding variant labels, if any. </a:t>
            </a:r>
          </a:p>
          <a:p>
            <a:pPr eaLnBrk="1" hangingPunct="1"/>
            <a:endParaRPr lang="en-US" dirty="0">
              <a:latin typeface="Trebuchet MS" charset="0"/>
            </a:endParaRPr>
          </a:p>
          <a:p>
            <a:pPr eaLnBrk="1" hangingPunct="1"/>
            <a:r>
              <a:rPr lang="en-US" dirty="0">
                <a:latin typeface="Trebuchet MS" charset="0"/>
              </a:rPr>
              <a:t>(Specifies an standard format for an IDN table)</a:t>
            </a:r>
          </a:p>
          <a:p>
            <a:pPr eaLnBrk="1" hangingPunct="1"/>
            <a:endParaRPr lang="en-US" dirty="0">
              <a:latin typeface="Trebuchet MS" charset="0"/>
            </a:endParaRPr>
          </a:p>
          <a:p>
            <a:pPr eaLnBrk="1" hangingPunct="1"/>
            <a:endParaRPr lang="en-US" dirty="0"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7213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smtClean="0"/>
              <a:t>Project 2.1:  Process for creating and maintaining IDN tables for the Root Root </a:t>
            </a:r>
            <a:r>
              <a:rPr lang="en-US" sz="2800" b="1" dirty="0"/>
              <a:t>Zone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219200"/>
            <a:ext cx="2133600" cy="2286000"/>
          </a:xfrm>
        </p:spPr>
        <p:txBody>
          <a:bodyPr/>
          <a:lstStyle/>
          <a:p>
            <a:pPr>
              <a:defRPr/>
            </a:pPr>
            <a:r>
              <a:rPr lang="en-US" dirty="0"/>
              <a:t>This project must be completed before any </a:t>
            </a:r>
            <a:r>
              <a:rPr lang="en-US" dirty="0" smtClean="0"/>
              <a:t>IDN variant TLDs </a:t>
            </a:r>
            <a:r>
              <a:rPr lang="en-US" dirty="0"/>
              <a:t>may be implemented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3E7CB6-1236-134C-AFA1-2764320F8D07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060" name="TextBox 5"/>
          <p:cNvSpPr txBox="1">
            <a:spLocks noChangeArrowheads="1"/>
          </p:cNvSpPr>
          <p:nvPr/>
        </p:nvSpPr>
        <p:spPr bwMode="auto">
          <a:xfrm>
            <a:off x="2743200" y="1447800"/>
            <a:ext cx="5791200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latin typeface="Trebuchet MS" charset="0"/>
              </a:rPr>
              <a:t>Project 2.1:</a:t>
            </a:r>
          </a:p>
          <a:p>
            <a:pPr eaLnBrk="1" hangingPunct="1"/>
            <a:endParaRPr lang="en-US" sz="2200" b="1" dirty="0">
              <a:latin typeface="Trebuchet MS" charset="0"/>
            </a:endParaRPr>
          </a:p>
          <a:p>
            <a:pPr eaLnBrk="1" hangingPunct="1"/>
            <a:r>
              <a:rPr lang="en-US" sz="2200" dirty="0">
                <a:latin typeface="Trebuchet MS" charset="0"/>
              </a:rPr>
              <a:t>Determining the approach to developing the code point repertoire and the label generation process for the root zone. </a:t>
            </a:r>
            <a:endParaRPr lang="en-US" sz="2200" b="1" dirty="0">
              <a:latin typeface="Trebuchet MS" charset="0"/>
            </a:endParaRPr>
          </a:p>
          <a:p>
            <a:pPr eaLnBrk="1" hangingPunct="1"/>
            <a:endParaRPr lang="en-US" sz="2200" b="1" dirty="0">
              <a:latin typeface="Trebuchet MS" charset="0"/>
            </a:endParaRPr>
          </a:p>
          <a:p>
            <a:pPr eaLnBrk="1" hangingPunct="1"/>
            <a:r>
              <a:rPr lang="en-US" sz="2200" dirty="0">
                <a:solidFill>
                  <a:srgbClr val="000000"/>
                </a:solidFill>
                <a:latin typeface="Trebuchet MS" charset="0"/>
              </a:rPr>
              <a:t>Approaches and criteria that may permit some communities (e.g. those that use sub-sets of the code point repertoire and label generation </a:t>
            </a:r>
            <a:r>
              <a:rPr lang="en-US" sz="2200" dirty="0" err="1">
                <a:solidFill>
                  <a:srgbClr val="000000"/>
                </a:solidFill>
                <a:latin typeface="Trebuchet MS" charset="0"/>
              </a:rPr>
              <a:t>ruleset</a:t>
            </a:r>
            <a:r>
              <a:rPr lang="en-US" sz="2200" dirty="0">
                <a:solidFill>
                  <a:srgbClr val="000000"/>
                </a:solidFill>
                <a:latin typeface="Trebuchet MS" charset="0"/>
              </a:rPr>
              <a:t> for the root) to proceed more rapidly than other communities are likely to be investigated.</a:t>
            </a:r>
          </a:p>
        </p:txBody>
      </p:sp>
    </p:spTree>
    <p:extLst>
      <p:ext uri="{BB962C8B-B14F-4D97-AF65-F5344CB8AC3E}">
        <p14:creationId xmlns:p14="http://schemas.microsoft.com/office/powerpoint/2010/main" val="251234111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atin typeface="Trebuchet MS" pitchFamily="34" charset="0"/>
              </a:rPr>
              <a:t>Project 2.1 Proposed Milestones</a:t>
            </a:r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122E4-013F-4169-945A-55DF7E0C9334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7412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r>
              <a:rPr lang="en-US" dirty="0" smtClean="0">
                <a:latin typeface="Trebuchet MS"/>
                <a:cs typeface="Trebuchet MS"/>
              </a:rPr>
              <a:t>Jul 2012: Publish </a:t>
            </a:r>
            <a:r>
              <a:rPr lang="en-US" dirty="0" err="1" smtClean="0">
                <a:latin typeface="Trebuchet MS"/>
                <a:cs typeface="Trebuchet MS"/>
              </a:rPr>
              <a:t>strawman</a:t>
            </a:r>
            <a:r>
              <a:rPr lang="en-US" dirty="0" smtClean="0">
                <a:latin typeface="Trebuchet MS"/>
                <a:cs typeface="Trebuchet MS"/>
              </a:rPr>
              <a:t> proposal</a:t>
            </a:r>
          </a:p>
          <a:p>
            <a:endParaRPr lang="en-US" dirty="0" smtClean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Aug 2012: 1</a:t>
            </a:r>
            <a:r>
              <a:rPr lang="en-US" baseline="30000" dirty="0" smtClean="0">
                <a:latin typeface="Trebuchet MS"/>
                <a:cs typeface="Trebuchet MS"/>
              </a:rPr>
              <a:t>st</a:t>
            </a:r>
            <a:r>
              <a:rPr lang="en-US" dirty="0" smtClean="0">
                <a:latin typeface="Trebuchet MS"/>
                <a:cs typeface="Trebuchet MS"/>
              </a:rPr>
              <a:t> round of consultations with 	volunteers 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Sep 2012 : Post </a:t>
            </a:r>
            <a:r>
              <a:rPr lang="en-US" dirty="0">
                <a:latin typeface="Trebuchet MS"/>
                <a:cs typeface="Trebuchet MS"/>
              </a:rPr>
              <a:t>d</a:t>
            </a:r>
            <a:r>
              <a:rPr lang="en-US" dirty="0" smtClean="0">
                <a:latin typeface="Trebuchet MS"/>
                <a:cs typeface="Trebuchet MS"/>
              </a:rPr>
              <a:t>raft process for public 	comment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Sep - Oct 2012: 2</a:t>
            </a:r>
            <a:r>
              <a:rPr lang="en-US" baseline="30000" dirty="0" smtClean="0">
                <a:latin typeface="Trebuchet MS"/>
                <a:cs typeface="Trebuchet MS"/>
              </a:rPr>
              <a:t>nd</a:t>
            </a:r>
            <a:r>
              <a:rPr lang="en-US" dirty="0" smtClean="0">
                <a:latin typeface="Trebuchet MS"/>
                <a:cs typeface="Trebuchet MS"/>
              </a:rPr>
              <a:t> round of consultations with volunteers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Nov </a:t>
            </a:r>
            <a:r>
              <a:rPr lang="en-US" dirty="0">
                <a:latin typeface="Trebuchet MS"/>
                <a:cs typeface="Trebuchet MS"/>
              </a:rPr>
              <a:t>: Post </a:t>
            </a:r>
            <a:r>
              <a:rPr lang="en-US" dirty="0" smtClean="0">
                <a:latin typeface="Trebuchet MS"/>
                <a:cs typeface="Trebuchet MS"/>
              </a:rPr>
              <a:t>revised draft </a:t>
            </a:r>
            <a:r>
              <a:rPr lang="en-US" dirty="0">
                <a:latin typeface="Trebuchet MS"/>
                <a:cs typeface="Trebuchet MS"/>
              </a:rPr>
              <a:t>process for public 	</a:t>
            </a:r>
            <a:r>
              <a:rPr lang="en-US" dirty="0" smtClean="0">
                <a:latin typeface="Trebuchet MS"/>
                <a:cs typeface="Trebuchet MS"/>
              </a:rPr>
              <a:t>comment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March 2013: Publish Process</a:t>
            </a:r>
            <a:endParaRPr lang="en-US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24904425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 bwMode="auto">
          <a:xfrm>
            <a:off x="228600" y="152400"/>
            <a:ext cx="8686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32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sz="2800" b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Project 6:  Examining the User Experience Implications of Active Variant TLDs </a:t>
            </a:r>
          </a:p>
        </p:txBody>
      </p:sp>
      <p:sp>
        <p:nvSpPr>
          <p:cNvPr id="47106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327D1A3-F49F-544E-A0C1-4BB60C9F4BA2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7107" name="TextBox 5"/>
          <p:cNvSpPr txBox="1">
            <a:spLocks noChangeArrowheads="1"/>
          </p:cNvSpPr>
          <p:nvPr/>
        </p:nvSpPr>
        <p:spPr bwMode="auto">
          <a:xfrm>
            <a:off x="2667000" y="1447800"/>
            <a:ext cx="5943600" cy="489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latin typeface="Trebuchet MS"/>
                <a:cs typeface="Trebuchet MS"/>
              </a:rPr>
              <a:t>Description:  </a:t>
            </a:r>
          </a:p>
          <a:p>
            <a:pPr eaLnBrk="1" hangingPunct="1"/>
            <a:r>
              <a:rPr lang="en-US" sz="2000" dirty="0">
                <a:latin typeface="Trebuchet MS"/>
                <a:cs typeface="Trebuchet MS"/>
              </a:rPr>
              <a:t>Study the user experience implications when two or more IDN variant TLDs are activated (i.e., have resource records in the DNS)</a:t>
            </a:r>
          </a:p>
          <a:p>
            <a:pPr eaLnBrk="1" hangingPunct="1"/>
            <a:endParaRPr lang="en-US" b="1" dirty="0">
              <a:latin typeface="Trebuchet MS"/>
              <a:cs typeface="Trebuchet MS"/>
            </a:endParaRPr>
          </a:p>
          <a:p>
            <a:pPr eaLnBrk="1" hangingPunct="1"/>
            <a:r>
              <a:rPr lang="en-US" b="1" dirty="0">
                <a:latin typeface="Trebuchet MS"/>
                <a:cs typeface="Trebuchet MS"/>
              </a:rPr>
              <a:t>Expected Outcome:</a:t>
            </a:r>
            <a:endParaRPr lang="en-US" sz="2000" dirty="0">
              <a:latin typeface="Trebuchet MS"/>
              <a:cs typeface="Trebuchet MS"/>
            </a:endParaRPr>
          </a:p>
          <a:p>
            <a:r>
              <a:rPr lang="en-US" sz="2000" dirty="0">
                <a:latin typeface="Trebuchet MS"/>
                <a:cs typeface="Trebuchet MS"/>
              </a:rPr>
              <a:t>Recommended rules or guidelines a TLD should operate under to provide an acceptable user experience with regard to variant TLDs, including appropriate policy or contractual provisions to make these rules effective</a:t>
            </a:r>
          </a:p>
          <a:p>
            <a:endParaRPr lang="en-US" sz="2000" dirty="0">
              <a:latin typeface="Trebuchet MS"/>
              <a:cs typeface="Trebuchet MS"/>
            </a:endParaRPr>
          </a:p>
          <a:p>
            <a:r>
              <a:rPr lang="en-US" sz="2000" dirty="0">
                <a:latin typeface="Trebuchet MS"/>
                <a:cs typeface="Trebuchet MS"/>
              </a:rPr>
              <a:t>Creation of a useful reference for educating application developers and others affected by these changes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219200"/>
            <a:ext cx="1905000" cy="2286000"/>
          </a:xfrm>
        </p:spPr>
        <p:txBody>
          <a:bodyPr/>
          <a:lstStyle/>
          <a:p>
            <a:pPr>
              <a:defRPr/>
            </a:pPr>
            <a:r>
              <a:rPr lang="en-US" dirty="0"/>
              <a:t>This project must be completed before any </a:t>
            </a:r>
            <a:r>
              <a:rPr lang="en-US" dirty="0" smtClean="0"/>
              <a:t>IDN variant TLDs </a:t>
            </a:r>
            <a:r>
              <a:rPr lang="en-US" dirty="0"/>
              <a:t>may be implemented</a:t>
            </a:r>
          </a:p>
        </p:txBody>
      </p:sp>
    </p:spTree>
    <p:extLst>
      <p:ext uri="{BB962C8B-B14F-4D97-AF65-F5344CB8AC3E}">
        <p14:creationId xmlns:p14="http://schemas.microsoft.com/office/powerpoint/2010/main" val="116399585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atin typeface="Trebuchet MS" pitchFamily="34" charset="0"/>
              </a:rPr>
              <a:t>Project 6 Proposed Milestones</a:t>
            </a:r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122E4-013F-4169-945A-55DF7E0C9334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7412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r>
              <a:rPr lang="en-US" dirty="0" smtClean="0">
                <a:latin typeface="Trebuchet MS"/>
                <a:cs typeface="Trebuchet MS"/>
              </a:rPr>
              <a:t>Jun 2012: Publish study </a:t>
            </a:r>
            <a:r>
              <a:rPr lang="en-US" dirty="0">
                <a:latin typeface="Trebuchet MS"/>
                <a:cs typeface="Trebuchet MS"/>
              </a:rPr>
              <a:t>p</a:t>
            </a:r>
            <a:r>
              <a:rPr lang="en-US" dirty="0" smtClean="0">
                <a:latin typeface="Trebuchet MS"/>
                <a:cs typeface="Trebuchet MS"/>
              </a:rPr>
              <a:t>roposal &amp; conduct 	first public </a:t>
            </a:r>
            <a:r>
              <a:rPr lang="en-US" dirty="0">
                <a:latin typeface="Trebuchet MS"/>
                <a:cs typeface="Trebuchet MS"/>
              </a:rPr>
              <a:t>c</a:t>
            </a:r>
            <a:r>
              <a:rPr lang="en-US" dirty="0" smtClean="0">
                <a:latin typeface="Trebuchet MS"/>
                <a:cs typeface="Trebuchet MS"/>
              </a:rPr>
              <a:t>onsultation (Prague)</a:t>
            </a:r>
          </a:p>
          <a:p>
            <a:endParaRPr lang="en-US" dirty="0" smtClean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Jul - Aug 2012: Execute the study 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Sep 2012 : Post </a:t>
            </a:r>
            <a:r>
              <a:rPr lang="en-US" dirty="0">
                <a:latin typeface="Trebuchet MS"/>
                <a:cs typeface="Trebuchet MS"/>
              </a:rPr>
              <a:t>d</a:t>
            </a:r>
            <a:r>
              <a:rPr lang="en-US" dirty="0" smtClean="0">
                <a:latin typeface="Trebuchet MS"/>
                <a:cs typeface="Trebuchet MS"/>
              </a:rPr>
              <a:t>raft </a:t>
            </a:r>
            <a:r>
              <a:rPr lang="en-US" dirty="0">
                <a:latin typeface="Trebuchet MS"/>
                <a:cs typeface="Trebuchet MS"/>
              </a:rPr>
              <a:t>r</a:t>
            </a:r>
            <a:r>
              <a:rPr lang="en-US" dirty="0" smtClean="0">
                <a:latin typeface="Trebuchet MS"/>
                <a:cs typeface="Trebuchet MS"/>
              </a:rPr>
              <a:t>eport for public 	comment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Oct 2012: Conduct second </a:t>
            </a:r>
            <a:r>
              <a:rPr lang="en-US" dirty="0">
                <a:latin typeface="Trebuchet MS"/>
                <a:cs typeface="Trebuchet MS"/>
              </a:rPr>
              <a:t>p</a:t>
            </a:r>
            <a:r>
              <a:rPr lang="en-US" dirty="0" smtClean="0">
                <a:latin typeface="Trebuchet MS"/>
                <a:cs typeface="Trebuchet MS"/>
              </a:rPr>
              <a:t>ublic 	consultation (Toronto)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Nov – Dec 2012: Revise the report</a:t>
            </a:r>
          </a:p>
          <a:p>
            <a:endParaRPr lang="en-US" dirty="0">
              <a:latin typeface="Trebuchet MS"/>
              <a:cs typeface="Trebuchet MS"/>
            </a:endParaRPr>
          </a:p>
          <a:p>
            <a:r>
              <a:rPr lang="en-US" dirty="0" smtClean="0">
                <a:latin typeface="Trebuchet MS"/>
                <a:cs typeface="Trebuchet MS"/>
              </a:rPr>
              <a:t>Jan 2013: Publish Final Report</a:t>
            </a:r>
            <a:endParaRPr lang="en-US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4502906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791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  <a:buSzPct val="123000"/>
            </a:pP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P2.2 Population of the IDN </a:t>
            </a: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tables for the Root </a:t>
            </a: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Zone</a:t>
            </a:r>
          </a:p>
          <a:p>
            <a:pPr eaLnBrk="1" hangingPunct="1">
              <a:spcAft>
                <a:spcPts val="1200"/>
              </a:spcAft>
              <a:buSzPct val="123000"/>
            </a:pP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eaLnBrk="1" hangingPunct="1">
              <a:spcAft>
                <a:spcPts val="1200"/>
              </a:spcAft>
              <a:buSzPct val="123000"/>
            </a:pP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P7 Updates </a:t>
            </a: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to ICANN's </a:t>
            </a:r>
            <a:r>
              <a:rPr lang="en-US" sz="2800" dirty="0" err="1">
                <a:latin typeface="Trebuchet MS" pitchFamily="34" charset="0"/>
                <a:ea typeface="Trebuchet MS" pitchFamily="34" charset="0"/>
                <a:cs typeface="Trebuchet MS" pitchFamily="34" charset="0"/>
              </a:rPr>
              <a:t>gTLD</a:t>
            </a: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 and </a:t>
            </a:r>
            <a:r>
              <a:rPr lang="en-US" sz="2800" dirty="0" err="1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ccTLD</a:t>
            </a: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Programs</a:t>
            </a: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eaLnBrk="1" hangingPunct="1">
              <a:spcAft>
                <a:spcPts val="1200"/>
              </a:spcAft>
              <a:buSzPct val="123000"/>
            </a:pP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eaLnBrk="1" hangingPunct="1">
              <a:spcAft>
                <a:spcPts val="1200"/>
              </a:spcAft>
              <a:buSzPct val="123000"/>
            </a:pP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P8 Updates </a:t>
            </a: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to ICANN Operations</a:t>
            </a: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E19CC3-7676-4937-8C70-948BB6267287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b="1" dirty="0">
                <a:latin typeface="Trebuchet MS"/>
                <a:cs typeface="Trebuchet MS"/>
              </a:rPr>
              <a:t>F</a:t>
            </a:r>
            <a:r>
              <a:rPr lang="en-US" sz="3200" b="1" dirty="0" smtClean="0">
                <a:latin typeface="Trebuchet MS"/>
                <a:cs typeface="Trebuchet MS"/>
              </a:rPr>
              <a:t>ollow </a:t>
            </a:r>
            <a:r>
              <a:rPr lang="en-US" sz="3200" b="1" dirty="0">
                <a:latin typeface="Trebuchet MS"/>
                <a:cs typeface="Trebuchet MS"/>
              </a:rPr>
              <a:t>on </a:t>
            </a:r>
            <a:r>
              <a:rPr lang="en-US" sz="3200" b="1" dirty="0" smtClean="0">
                <a:latin typeface="Trebuchet MS"/>
                <a:cs typeface="Trebuchet MS"/>
              </a:rPr>
              <a:t>projects</a:t>
            </a:r>
            <a:endParaRPr lang="en-US" sz="3200" b="1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7983813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atin typeface="Trebuchet MS" pitchFamily="34" charset="0"/>
              </a:rPr>
              <a:t>Identified Issues to be Addressed … so far</a:t>
            </a:r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122E4-013F-4169-945A-55DF7E0C9334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7412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2819400" y="914400"/>
            <a:ext cx="6096000" cy="46021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Atomicity of IDN variant TLD sets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Conditions for delegating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Evaluation requirements &amp; fee</a:t>
            </a:r>
            <a:endParaRPr lang="en-US" sz="2800" dirty="0">
              <a:latin typeface="Trebuchet MS"/>
              <a:cs typeface="Trebuchet MS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Ongoing fees for registries and registrars</a:t>
            </a:r>
            <a:endParaRPr lang="en-US" sz="2800" dirty="0">
              <a:latin typeface="Trebuchet MS"/>
              <a:cs typeface="Trebuchet MS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Requirements for registries and registrars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Whois output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Rights Protection Mechanisms</a:t>
            </a:r>
            <a:endParaRPr lang="en-US" sz="28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8661236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sz="3200" b="1" dirty="0">
                <a:latin typeface="Trebuchet MS"/>
                <a:cs typeface="Trebuchet MS"/>
              </a:rPr>
              <a:t>Call for volunteers for </a:t>
            </a:r>
            <a:r>
              <a:rPr lang="en-US" sz="3200" b="1" dirty="0" smtClean="0">
                <a:latin typeface="Trebuchet MS"/>
                <a:cs typeface="Trebuchet MS"/>
              </a:rPr>
              <a:t>developing the </a:t>
            </a:r>
            <a:r>
              <a:rPr lang="en-US" sz="3200" b="1" dirty="0">
                <a:latin typeface="Trebuchet MS"/>
                <a:cs typeface="Trebuchet MS"/>
              </a:rPr>
              <a:t>Root IDN Table Process (Project 2.1)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791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rebuchet MS"/>
                <a:cs typeface="Trebuchet MS"/>
              </a:rPr>
              <a:t>Seeking volunteers with expertise in:</a:t>
            </a:r>
            <a:endParaRPr lang="en-US" dirty="0">
              <a:latin typeface="Trebuchet MS"/>
              <a:cs typeface="Trebuchet MS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Trebuchet MS"/>
                <a:cs typeface="Trebuchet MS"/>
              </a:rPr>
              <a:t>DNS</a:t>
            </a:r>
          </a:p>
          <a:p>
            <a:pPr>
              <a:buFont typeface="Arial"/>
              <a:buChar char="•"/>
            </a:pPr>
            <a:r>
              <a:rPr lang="en-US" dirty="0">
                <a:latin typeface="Trebuchet MS"/>
                <a:cs typeface="Trebuchet MS"/>
              </a:rPr>
              <a:t>IDNA</a:t>
            </a:r>
          </a:p>
          <a:p>
            <a:pPr>
              <a:buFont typeface="Arial"/>
              <a:buChar char="•"/>
            </a:pPr>
            <a:r>
              <a:rPr lang="en-US" dirty="0">
                <a:latin typeface="Trebuchet MS"/>
                <a:cs typeface="Trebuchet MS"/>
              </a:rPr>
              <a:t>Linguistics / Unicode</a:t>
            </a:r>
          </a:p>
          <a:p>
            <a:pPr marL="0" indent="0">
              <a:buNone/>
            </a:pPr>
            <a:r>
              <a:rPr lang="en-US" dirty="0">
                <a:latin typeface="Trebuchet MS"/>
                <a:cs typeface="Trebuchet MS"/>
              </a:rPr>
              <a:t>and with an understanding of ICANN’s role and responsibilities, including in policy development</a:t>
            </a:r>
          </a:p>
          <a:p>
            <a:pPr marL="0" indent="0">
              <a:buNone/>
            </a:pPr>
            <a:endParaRPr lang="en-US" dirty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dirty="0" smtClean="0">
                <a:latin typeface="Trebuchet MS"/>
                <a:cs typeface="Trebuchet MS"/>
              </a:rPr>
              <a:t>Responses should be sent by </a:t>
            </a:r>
            <a:r>
              <a:rPr lang="en-US" b="1" dirty="0">
                <a:latin typeface="Trebuchet MS"/>
                <a:cs typeface="Trebuchet MS"/>
              </a:rPr>
              <a:t>13 July 2012</a:t>
            </a:r>
          </a:p>
          <a:p>
            <a:pPr marL="0" indent="0">
              <a:buNone/>
            </a:pPr>
            <a:endParaRPr lang="en-US" dirty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dirty="0">
                <a:latin typeface="Trebuchet MS"/>
                <a:cs typeface="Trebuchet MS"/>
                <a:hlinkClick r:id="rId2"/>
              </a:rPr>
              <a:t>http://www.icann.org/en/news/announcements/announcement-18jun12-en.htm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C864C6-9F06-4579-AB45-53B1804A10EA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9003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latin typeface="Trebuchet MS" pitchFamily="34" charset="0"/>
              </a:rPr>
              <a:t>Agenda</a:t>
            </a:r>
            <a:endParaRPr lang="en-US" sz="4000" b="1" dirty="0">
              <a:latin typeface="Trebuchet MS" pitchFamily="34" charset="0"/>
            </a:endParaRPr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C81C18-A2F7-41B5-A5FB-45C36E9589FC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6389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884237"/>
            <a:ext cx="5638800" cy="4983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Program Overview</a:t>
            </a:r>
            <a:endParaRPr lang="en-US" sz="2800" dirty="0">
              <a:latin typeface="Trebuchet MS"/>
              <a:cs typeface="Trebuchet MS"/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Presentation </a:t>
            </a:r>
            <a:r>
              <a:rPr lang="en-US" sz="2800" dirty="0">
                <a:latin typeface="Trebuchet MS"/>
                <a:cs typeface="Trebuchet MS"/>
              </a:rPr>
              <a:t>of projects to be completed in 2012/13</a:t>
            </a:r>
          </a:p>
          <a:p>
            <a:pPr marL="342900" lvl="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Summary </a:t>
            </a:r>
            <a:r>
              <a:rPr lang="en-US" sz="2800" dirty="0">
                <a:latin typeface="Trebuchet MS"/>
                <a:cs typeface="Trebuchet MS"/>
              </a:rPr>
              <a:t>of follow on projects </a:t>
            </a:r>
            <a:endParaRPr lang="en-US" sz="2800" dirty="0" smtClean="0">
              <a:latin typeface="Trebuchet MS"/>
              <a:cs typeface="Trebuchet MS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Announce </a:t>
            </a:r>
            <a:r>
              <a:rPr lang="en-US" sz="2800" dirty="0">
                <a:latin typeface="Trebuchet MS"/>
                <a:cs typeface="Trebuchet MS"/>
              </a:rPr>
              <a:t>the team (staff and consultants) for each </a:t>
            </a:r>
            <a:r>
              <a:rPr lang="en-US" sz="2800" dirty="0" smtClean="0">
                <a:latin typeface="Trebuchet MS"/>
                <a:cs typeface="Trebuchet MS"/>
              </a:rPr>
              <a:t>project</a:t>
            </a:r>
          </a:p>
          <a:p>
            <a:pPr marL="342900" lvl="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Call </a:t>
            </a:r>
            <a:r>
              <a:rPr lang="en-US" sz="2800" dirty="0">
                <a:latin typeface="Trebuchet MS"/>
                <a:cs typeface="Trebuchet MS"/>
              </a:rPr>
              <a:t>for volunteers for P2.1</a:t>
            </a:r>
          </a:p>
          <a:p>
            <a:pPr marL="342900" lvl="0" indent="-34290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Discussion </a:t>
            </a:r>
            <a:r>
              <a:rPr lang="en-US" sz="2800" dirty="0">
                <a:latin typeface="Trebuchet MS"/>
                <a:cs typeface="Trebuchet MS"/>
              </a:rPr>
              <a:t>and </a:t>
            </a:r>
            <a:r>
              <a:rPr lang="en-US" sz="2800" dirty="0" smtClean="0">
                <a:latin typeface="Trebuchet MS"/>
                <a:cs typeface="Trebuchet MS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70363536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791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Thursday, 28 June 2012, from 12:00 – 13:30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sz="28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sz="2800" dirty="0">
                <a:latin typeface="Trebuchet MS" pitchFamily="34" charset="0"/>
                <a:ea typeface="Trebuchet MS" pitchFamily="34" charset="0"/>
                <a:cs typeface="Trebuchet MS" pitchFamily="34" charset="0"/>
                <a:hlinkClick r:id="rId2"/>
              </a:rPr>
              <a:t>http://prague44.icann.org/node/</a:t>
            </a:r>
            <a:r>
              <a:rPr lang="en-US" sz="2800" dirty="0" smtClean="0">
                <a:latin typeface="Trebuchet MS" pitchFamily="34" charset="0"/>
                <a:ea typeface="Trebuchet MS" pitchFamily="34" charset="0"/>
                <a:cs typeface="Trebuchet MS" pitchFamily="34" charset="0"/>
                <a:hlinkClick r:id="rId2"/>
              </a:rPr>
              <a:t>31821</a:t>
            </a: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sz="2800" dirty="0" smtClean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E19CC3-7676-4937-8C70-948BB6267287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b="1" dirty="0" smtClean="0">
                <a:latin typeface="Trebuchet MS"/>
                <a:cs typeface="Trebuchet MS"/>
              </a:rPr>
              <a:t>IDN Variant TLDs Program session</a:t>
            </a:r>
            <a:endParaRPr lang="en-US" sz="3200" b="1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871238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9A6F6B0-E711-4960-B6A9-5607AB42FB87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21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Program Overview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79A5330-492D-474B-81D1-BE5FDF640793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>
              <a:defRPr/>
            </a:pPr>
            <a:r>
              <a:rPr lang="en-US" sz="3200" b="1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Project Background</a:t>
            </a:r>
            <a:endParaRPr lang="en-US" sz="3200" dirty="0"/>
          </a:p>
        </p:txBody>
      </p:sp>
      <p:sp>
        <p:nvSpPr>
          <p:cNvPr id="3072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F45BDF-599D-D744-892D-44F70F5F8507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2743200" y="1676400"/>
            <a:ext cx="57150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/>
                <a:cs typeface="Trebuchet MS"/>
              </a:rPr>
              <a:t>IDN </a:t>
            </a:r>
            <a:r>
              <a:rPr lang="en-US" dirty="0">
                <a:latin typeface="Trebuchet MS"/>
                <a:cs typeface="Trebuchet MS"/>
              </a:rPr>
              <a:t>Variant Issues Project to facilitate the development of workable approaches to the deployment of IDN TLDs </a:t>
            </a:r>
            <a:r>
              <a:rPr lang="en-US" dirty="0" smtClean="0">
                <a:latin typeface="Trebuchet MS"/>
                <a:cs typeface="Trebuchet MS"/>
              </a:rPr>
              <a:t>containing </a:t>
            </a:r>
            <a:r>
              <a:rPr lang="en-US" dirty="0">
                <a:latin typeface="Trebuchet MS"/>
                <a:cs typeface="Trebuchet MS"/>
              </a:rPr>
              <a:t>variant </a:t>
            </a:r>
            <a:r>
              <a:rPr lang="en-US" dirty="0" smtClean="0">
                <a:latin typeface="Trebuchet MS"/>
                <a:cs typeface="Trebuchet MS"/>
              </a:rPr>
              <a:t>characters.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Trebuchet MS"/>
                <a:cs typeface="Trebuchet MS"/>
              </a:rPr>
              <a:t>Initiated </a:t>
            </a:r>
            <a:r>
              <a:rPr lang="en-US" dirty="0">
                <a:latin typeface="Trebuchet MS"/>
                <a:cs typeface="Trebuchet MS"/>
              </a:rPr>
              <a:t>by a decision of the ICANN Board of Directors in </a:t>
            </a:r>
            <a:r>
              <a:rPr lang="en-US" dirty="0" smtClean="0">
                <a:latin typeface="Trebuchet MS"/>
                <a:cs typeface="Trebuchet MS"/>
              </a:rPr>
              <a:t>2010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Trebuchet MS"/>
                <a:cs typeface="Trebuchet MS"/>
              </a:rPr>
              <a:t>Script case study teams developed issues reports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Trebuchet MS"/>
                <a:cs typeface="Trebuchet MS"/>
              </a:rPr>
              <a:t>Integrated issues report</a:t>
            </a:r>
            <a:r>
              <a:rPr lang="en-US" dirty="0">
                <a:latin typeface="Trebuchet MS"/>
                <a:cs typeface="Trebuchet MS"/>
              </a:rPr>
              <a:t> </a:t>
            </a:r>
            <a:r>
              <a:rPr lang="en-US" dirty="0" smtClean="0">
                <a:latin typeface="Trebuchet MS"/>
                <a:cs typeface="Trebuchet MS"/>
              </a:rPr>
              <a:t>completed Feb 2012  </a:t>
            </a:r>
            <a:endParaRPr lang="en-US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818477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atin typeface="Trebuchet MS" pitchFamily="34" charset="0"/>
              </a:rPr>
              <a:t>Program Goals</a:t>
            </a:r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122E4-013F-4169-945A-55DF7E0C9334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7412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indent="-457200" eaLnBrk="1" hangingPunct="1">
              <a:buFont typeface="Arial"/>
              <a:buChar char="•"/>
              <a:defRPr/>
            </a:pPr>
            <a:r>
              <a:rPr lang="en-US" dirty="0" smtClean="0">
                <a:latin typeface="Trebuchet MS" pitchFamily="34" charset="0"/>
              </a:rPr>
              <a:t>Define </a:t>
            </a:r>
            <a:r>
              <a:rPr lang="en-US" dirty="0">
                <a:latin typeface="Trebuchet MS" pitchFamily="34" charset="0"/>
              </a:rPr>
              <a:t>the </a:t>
            </a:r>
            <a:r>
              <a:rPr lang="en-US" dirty="0" smtClean="0">
                <a:latin typeface="Trebuchet MS" pitchFamily="34" charset="0"/>
              </a:rPr>
              <a:t>processes </a:t>
            </a:r>
            <a:r>
              <a:rPr lang="en-US" dirty="0">
                <a:latin typeface="Trebuchet MS" pitchFamily="34" charset="0"/>
              </a:rPr>
              <a:t>that must be in place to enable the management </a:t>
            </a:r>
            <a:r>
              <a:rPr lang="en-US" dirty="0" smtClean="0">
                <a:latin typeface="Trebuchet MS" pitchFamily="34" charset="0"/>
              </a:rPr>
              <a:t>of IDN </a:t>
            </a:r>
            <a:r>
              <a:rPr lang="en-US" dirty="0">
                <a:latin typeface="Trebuchet MS" pitchFamily="34" charset="0"/>
              </a:rPr>
              <a:t>variant </a:t>
            </a:r>
            <a:r>
              <a:rPr lang="en-US" dirty="0" smtClean="0">
                <a:latin typeface="Trebuchet MS" pitchFamily="34" charset="0"/>
              </a:rPr>
              <a:t>TLDs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endParaRPr lang="en-US" dirty="0" smtClean="0">
              <a:latin typeface="Trebuchet MS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  <a:latin typeface="Trebuchet MS" pitchFamily="34" charset="0"/>
              </a:rPr>
              <a:t>Note: Work is focused on exchangeable code point variants only</a:t>
            </a:r>
          </a:p>
        </p:txBody>
      </p:sp>
    </p:spTree>
    <p:extLst>
      <p:ext uri="{BB962C8B-B14F-4D97-AF65-F5344CB8AC3E}">
        <p14:creationId xmlns:p14="http://schemas.microsoft.com/office/powerpoint/2010/main" val="350942663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4300"/>
            <a:ext cx="9144000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b="1" dirty="0"/>
              <a:t>Original Timeline (March 2012)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A90AF-3ED8-47DA-9308-C7139349A9A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69400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Feedback </a:t>
            </a:r>
            <a:r>
              <a:rPr lang="en-US" sz="3200" b="1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Received </a:t>
            </a:r>
            <a:r>
              <a:rPr lang="en-US" sz="3200" b="1" dirty="0" smtClean="0">
                <a:latin typeface="Trebuchet MS" pitchFamily="34" charset="0"/>
              </a:rPr>
              <a:t>(1/</a:t>
            </a:r>
            <a:r>
              <a:rPr lang="en-US" sz="3200" b="1" dirty="0">
                <a:latin typeface="Trebuchet MS" pitchFamily="34" charset="0"/>
              </a:rPr>
              <a:t>2)</a:t>
            </a:r>
            <a:endParaRPr lang="en-US" sz="3200" b="1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4096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D2D677-6226-AC46-BDD4-0DBDDB733670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0963" name="TextBox 5"/>
          <p:cNvSpPr txBox="1">
            <a:spLocks noChangeArrowheads="1"/>
          </p:cNvSpPr>
          <p:nvPr/>
        </p:nvSpPr>
        <p:spPr bwMode="auto">
          <a:xfrm>
            <a:off x="2438400" y="990600"/>
            <a:ext cx="659765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dirty="0">
                <a:latin typeface="Trebuchet MS" charset="0"/>
              </a:rPr>
              <a:t>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>
                <a:latin typeface="Trebuchet MS" charset="0"/>
              </a:rPr>
              <a:t>Expanding </a:t>
            </a:r>
            <a:r>
              <a:rPr lang="en-US" dirty="0" smtClean="0">
                <a:latin typeface="Trebuchet MS" charset="0"/>
              </a:rPr>
              <a:t>the number of scripts</a:t>
            </a:r>
            <a:endParaRPr lang="en-US" dirty="0">
              <a:latin typeface="Trebuchet MS" charset="0"/>
            </a:endParaRPr>
          </a:p>
          <a:p>
            <a:pPr eaLnBrk="1" hangingPunct="1">
              <a:buFont typeface="Arial" charset="0"/>
              <a:buChar char="•"/>
            </a:pPr>
            <a:endParaRPr lang="en-US" dirty="0">
              <a:latin typeface="Trebuchet MS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>
                <a:latin typeface="Trebuchet MS" charset="0"/>
              </a:rPr>
              <a:t>Support for </a:t>
            </a:r>
            <a:r>
              <a:rPr lang="en-US" dirty="0" smtClean="0">
                <a:latin typeface="Trebuchet MS" charset="0"/>
              </a:rPr>
              <a:t>variant TLDs to minimize user confusion and fraudulent uses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>
              <a:latin typeface="Trebuchet MS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>
                <a:latin typeface="Trebuchet MS" charset="0"/>
              </a:rPr>
              <a:t>Prioritization </a:t>
            </a:r>
            <a:r>
              <a:rPr lang="en-US" dirty="0">
                <a:latin typeface="Trebuchet MS" charset="0"/>
              </a:rPr>
              <a:t>of code point variants over whole-string variants</a:t>
            </a:r>
          </a:p>
          <a:p>
            <a:pPr eaLnBrk="1" hangingPunct="1">
              <a:buFont typeface="Arial" charset="0"/>
              <a:buChar char="•"/>
            </a:pPr>
            <a:endParaRPr lang="en-US" dirty="0">
              <a:latin typeface="Trebuchet MS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>
                <a:latin typeface="Trebuchet MS" charset="0"/>
              </a:rPr>
              <a:t>Individual community needs</a:t>
            </a:r>
          </a:p>
          <a:p>
            <a:pPr eaLnBrk="1" hangingPunct="1">
              <a:buFont typeface="Arial" charset="0"/>
              <a:buChar char="•"/>
            </a:pPr>
            <a:endParaRPr lang="en-US" dirty="0">
              <a:latin typeface="Trebuchet MS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>
                <a:latin typeface="Trebuchet MS" charset="0"/>
              </a:rPr>
              <a:t>Advantaging and </a:t>
            </a:r>
            <a:r>
              <a:rPr lang="en-US" dirty="0" smtClean="0">
                <a:latin typeface="Trebuchet MS" charset="0"/>
              </a:rPr>
              <a:t>disadvantaging </a:t>
            </a:r>
            <a:r>
              <a:rPr lang="en-US" dirty="0">
                <a:latin typeface="Trebuchet MS" charset="0"/>
              </a:rPr>
              <a:t>s</a:t>
            </a:r>
            <a:r>
              <a:rPr lang="en-US" dirty="0" smtClean="0">
                <a:latin typeface="Trebuchet MS" charset="0"/>
              </a:rPr>
              <a:t>cript </a:t>
            </a:r>
            <a:r>
              <a:rPr lang="en-US" dirty="0">
                <a:latin typeface="Trebuchet MS" charset="0"/>
              </a:rPr>
              <a:t>c</a:t>
            </a:r>
            <a:r>
              <a:rPr lang="en-US" dirty="0" smtClean="0">
                <a:latin typeface="Trebuchet MS" charset="0"/>
              </a:rPr>
              <a:t>ommunities</a:t>
            </a:r>
            <a:endParaRPr lang="en-US" dirty="0"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18390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Feedback Received </a:t>
            </a:r>
            <a:r>
              <a:rPr lang="en-US" sz="3200" b="1" dirty="0" smtClean="0">
                <a:latin typeface="Trebuchet MS" pitchFamily="34" charset="0"/>
              </a:rPr>
              <a:t>(2/</a:t>
            </a:r>
            <a:r>
              <a:rPr lang="en-US" sz="3200" b="1" dirty="0">
                <a:latin typeface="Trebuchet MS" pitchFamily="34" charset="0"/>
              </a:rPr>
              <a:t>2)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0" y="1600200"/>
            <a:ext cx="5791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Aft>
                <a:spcPts val="1200"/>
              </a:spcAft>
              <a:buSzPct val="123000"/>
            </a:pPr>
            <a:r>
              <a:rPr lang="en-US" sz="24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Accommodate individual processes for different script communities</a:t>
            </a:r>
          </a:p>
          <a:p>
            <a:pPr eaLnBrk="1" hangingPunct="1">
              <a:spcAft>
                <a:spcPts val="1200"/>
              </a:spcAft>
              <a:buSzPct val="123000"/>
            </a:pPr>
            <a:r>
              <a:rPr lang="en-US" sz="24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Batching order and delegation of IDN variant TLDs  </a:t>
            </a:r>
            <a:endParaRPr lang="en-US" sz="24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eaLnBrk="1" hangingPunct="1">
              <a:spcAft>
                <a:spcPts val="1200"/>
              </a:spcAft>
              <a:buSzPct val="123000"/>
            </a:pPr>
            <a:r>
              <a:rPr lang="en-US" sz="24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Collaboration with technical and language communities</a:t>
            </a:r>
          </a:p>
          <a:p>
            <a:pPr eaLnBrk="1" hangingPunct="1">
              <a:spcAft>
                <a:spcPts val="1200"/>
              </a:spcAft>
              <a:buSzPct val="123000"/>
            </a:pPr>
            <a:r>
              <a:rPr lang="en-US" sz="2400" dirty="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Terminology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80CEA5-509A-4F03-BD2D-78C7681A367B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481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just">
              <a:defRPr/>
            </a:pPr>
            <a:r>
              <a:rPr lang="en-US" sz="3200" b="1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Revised Project Plan</a:t>
            </a:r>
            <a:endParaRPr lang="en-US" sz="3200" dirty="0"/>
          </a:p>
        </p:txBody>
      </p:sp>
      <p:sp>
        <p:nvSpPr>
          <p:cNvPr id="41986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37AD13-7CBA-A04F-BA24-3692C46665CC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124200" y="1676400"/>
            <a:ext cx="57150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Trebuchet MS" pitchFamily="34" charset="0"/>
                <a:ea typeface="ＭＳ Ｐゴシック" pitchFamily="34" charset="-128"/>
                <a:cs typeface="+mn-cs"/>
              </a:rPr>
              <a:t>Focus on issues in the critical path</a:t>
            </a:r>
          </a:p>
          <a:p>
            <a:pPr>
              <a:defRPr/>
            </a:pPr>
            <a:endParaRPr lang="en-US" dirty="0">
              <a:latin typeface="Trebuchet MS" pitchFamily="34" charset="0"/>
              <a:ea typeface="ＭＳ Ｐゴシック" pitchFamily="34" charset="-128"/>
              <a:cs typeface="+mn-cs"/>
            </a:endParaRP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dirty="0">
                <a:latin typeface="Trebuchet MS" pitchFamily="34" charset="0"/>
                <a:ea typeface="ＭＳ Ｐゴシック" pitchFamily="34" charset="-128"/>
                <a:cs typeface="+mn-cs"/>
              </a:rPr>
              <a:t>IDN table format tool (P1)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dirty="0">
                <a:latin typeface="Trebuchet MS" pitchFamily="34" charset="0"/>
                <a:ea typeface="ＭＳ Ｐゴシック" pitchFamily="34" charset="-128"/>
                <a:cs typeface="+mn-cs"/>
              </a:rPr>
              <a:t>IDN table creation and maintenance Process for the Root (P2.1)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dirty="0">
                <a:latin typeface="Trebuchet MS" pitchFamily="34" charset="0"/>
                <a:ea typeface="ＭＳ Ｐゴシック" pitchFamily="34" charset="-128"/>
                <a:cs typeface="+mn-cs"/>
              </a:rPr>
              <a:t>User experience with Active Variants (P6)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en-US" dirty="0">
              <a:latin typeface="Trebuchet MS" pitchFamily="34" charset="0"/>
              <a:ea typeface="ＭＳ Ｐゴシック" pitchFamily="34" charset="-128"/>
              <a:cs typeface="+mn-cs"/>
            </a:endParaRPr>
          </a:p>
          <a:p>
            <a:pPr>
              <a:defRPr/>
            </a:pPr>
            <a:r>
              <a:rPr lang="en-US" dirty="0">
                <a:latin typeface="Trebuchet MS" pitchFamily="34" charset="0"/>
                <a:ea typeface="ＭＳ Ｐゴシック" pitchFamily="34" charset="-128"/>
                <a:cs typeface="+mn-cs"/>
              </a:rPr>
              <a:t>Reprioritize other projects</a:t>
            </a:r>
          </a:p>
          <a:p>
            <a:pPr marL="457200" indent="-457200">
              <a:buFont typeface="+mj-lt" charset="0"/>
              <a:buNone/>
              <a:defRPr/>
            </a:pPr>
            <a:endParaRPr lang="en-US" dirty="0">
              <a:latin typeface="Trebuchet MS" pitchFamily="34" charset="0"/>
              <a:ea typeface="ＭＳ Ｐゴシック" pitchFamily="34" charset="-128"/>
              <a:cs typeface="+mn-cs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312515622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agu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Prague_template_final</Template>
  <TotalTime>1094</TotalTime>
  <Words>922</Words>
  <Application>Microsoft Macintosh PowerPoint</Application>
  <PresentationFormat>On-screen Show (4:3)</PresentationFormat>
  <Paragraphs>159</Paragraphs>
  <Slides>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Prague_template_final</vt:lpstr>
      <vt:lpstr>1_Office Theme</vt:lpstr>
      <vt:lpstr>2_Office Theme</vt:lpstr>
      <vt:lpstr>3_Office Theme</vt:lpstr>
      <vt:lpstr>4_Office Theme</vt:lpstr>
      <vt:lpstr>IDN Variant TLDs Program Update</vt:lpstr>
      <vt:lpstr>Agenda</vt:lpstr>
      <vt:lpstr>Program Overview</vt:lpstr>
      <vt:lpstr>Project Background</vt:lpstr>
      <vt:lpstr>Program Goals</vt:lpstr>
      <vt:lpstr>Original Timeline (March 2012)</vt:lpstr>
      <vt:lpstr>Feedback Received (1/2)</vt:lpstr>
      <vt:lpstr>Feedback Received (2/2)</vt:lpstr>
      <vt:lpstr>Revised Project Plan</vt:lpstr>
      <vt:lpstr>Revised Timeline (June 2012)</vt:lpstr>
      <vt:lpstr>Projects to be completed in FY2013</vt:lpstr>
      <vt:lpstr>Project 1:  IDN Table Format Specification</vt:lpstr>
      <vt:lpstr>Project 2.1:  Process for creating and maintaining IDN tables for the Root Root Zone </vt:lpstr>
      <vt:lpstr>Project 2.1 Proposed Milestones</vt:lpstr>
      <vt:lpstr>                       Project 6:  Examining the User Experience Implications of Active Variant TLDs </vt:lpstr>
      <vt:lpstr>Project 6 Proposed Milestones</vt:lpstr>
      <vt:lpstr>Follow on projects</vt:lpstr>
      <vt:lpstr>Identified Issues to be Addressed … so far</vt:lpstr>
      <vt:lpstr>Call for volunteers for developing the Root IDN Table Process (Project 2.1)</vt:lpstr>
      <vt:lpstr>IDN Variant TLDs Program session</vt:lpstr>
      <vt:lpstr>Questions</vt:lpstr>
      <vt:lpstr>Thank You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Karen Lentz</dc:creator>
  <cp:lastModifiedBy>Francisco Arias</cp:lastModifiedBy>
  <cp:revision>91</cp:revision>
  <dcterms:created xsi:type="dcterms:W3CDTF">2012-06-14T17:43:41Z</dcterms:created>
  <dcterms:modified xsi:type="dcterms:W3CDTF">2012-06-24T07:43:42Z</dcterms:modified>
</cp:coreProperties>
</file>