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64" r:id="rId4"/>
    <p:sldMasterId id="2147483672" r:id="rId5"/>
  </p:sldMasterIdLst>
  <p:notesMasterIdLst>
    <p:notesMasterId r:id="rId22"/>
  </p:notesMasterIdLst>
  <p:handoutMasterIdLst>
    <p:handoutMasterId r:id="rId23"/>
  </p:handoutMasterIdLst>
  <p:sldIdLst>
    <p:sldId id="256" r:id="rId6"/>
    <p:sldId id="257" r:id="rId7"/>
    <p:sldId id="260" r:id="rId8"/>
    <p:sldId id="274" r:id="rId9"/>
    <p:sldId id="271" r:id="rId10"/>
    <p:sldId id="273" r:id="rId11"/>
    <p:sldId id="275" r:id="rId12"/>
    <p:sldId id="278" r:id="rId13"/>
    <p:sldId id="276" r:id="rId14"/>
    <p:sldId id="279" r:id="rId15"/>
    <p:sldId id="277" r:id="rId16"/>
    <p:sldId id="281" r:id="rId17"/>
    <p:sldId id="287" r:id="rId18"/>
    <p:sldId id="289" r:id="rId19"/>
    <p:sldId id="264" r:id="rId20"/>
    <p:sldId id="265" r:id="rId21"/>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223D"/>
    <a:srgbClr val="0D243F"/>
    <a:srgbClr val="0B1E34"/>
    <a:srgbClr val="0F2642"/>
    <a:srgbClr val="0B1B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96" autoAdjust="0"/>
    <p:restoredTop sz="79634" autoAdjust="0"/>
  </p:normalViewPr>
  <p:slideViewPr>
    <p:cSldViewPr snapToObjects="1">
      <p:cViewPr>
        <p:scale>
          <a:sx n="100" d="100"/>
          <a:sy n="100" d="100"/>
        </p:scale>
        <p:origin x="-1624"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ＭＳ Ｐゴシック" charset="-128"/>
              </a:defRPr>
            </a:lvl1pPr>
          </a:lstStyle>
          <a:p>
            <a:pPr>
              <a:defRPr/>
            </a:pPr>
            <a:fld id="{D1838A90-C150-C240-9A17-D6BFAE6BDDCC}" type="datetime1">
              <a:rPr lang="en-US"/>
              <a:pPr>
                <a:defRPr/>
              </a:pPr>
              <a:t>6/24/12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ＭＳ Ｐゴシック" charset="-128"/>
              </a:defRPr>
            </a:lvl1pPr>
          </a:lstStyle>
          <a:p>
            <a:pPr>
              <a:defRPr/>
            </a:pPr>
            <a:fld id="{682140E0-93B2-3043-9C25-275EB64A1C63}" type="slidenum">
              <a:rPr lang="en-US"/>
              <a:pPr>
                <a:defRPr/>
              </a:pPr>
              <a:t>‹#›</a:t>
            </a:fld>
            <a:endParaRPr lang="en-US"/>
          </a:p>
        </p:txBody>
      </p:sp>
    </p:spTree>
    <p:extLst>
      <p:ext uri="{BB962C8B-B14F-4D97-AF65-F5344CB8AC3E}">
        <p14:creationId xmlns:p14="http://schemas.microsoft.com/office/powerpoint/2010/main" val="28232354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ＭＳ Ｐゴシック" charset="-128"/>
              </a:defRPr>
            </a:lvl1pPr>
          </a:lstStyle>
          <a:p>
            <a:pPr>
              <a:defRPr/>
            </a:pPr>
            <a:fld id="{A0894156-6A61-1A46-8BE3-58E55BE7495C}" type="datetime1">
              <a:rPr lang="en-US"/>
              <a:pPr>
                <a:defRPr/>
              </a:pPr>
              <a:t>6/24/12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ＭＳ Ｐゴシック" charset="-128"/>
              </a:defRPr>
            </a:lvl1pPr>
          </a:lstStyle>
          <a:p>
            <a:pPr>
              <a:defRPr/>
            </a:pPr>
            <a:fld id="{314BDB51-0D59-604C-838F-B5380E75AE86}" type="slidenum">
              <a:rPr lang="en-US"/>
              <a:pPr>
                <a:defRPr/>
              </a:pPr>
              <a:t>‹#›</a:t>
            </a:fld>
            <a:endParaRPr lang="en-US"/>
          </a:p>
        </p:txBody>
      </p:sp>
    </p:spTree>
    <p:extLst>
      <p:ext uri="{BB962C8B-B14F-4D97-AF65-F5344CB8AC3E}">
        <p14:creationId xmlns:p14="http://schemas.microsoft.com/office/powerpoint/2010/main" val="127099296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pitchFamily="-11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Universal Acceptance of All </a:t>
            </a:r>
            <a:r>
              <a:rPr lang="en-US" dirty="0" err="1" smtClean="0"/>
              <a:t>TLDs</a:t>
            </a:r>
            <a:r>
              <a:rPr lang="en-US" dirty="0" smtClean="0"/>
              <a:t> is an on-going</a:t>
            </a:r>
            <a:r>
              <a:rPr lang="en-US" baseline="0" dirty="0" smtClean="0"/>
              <a:t> effort. The goal is to raise awareness about the diversity of domains to ensure that software on the Internet universally accepts all domains, ASCII and IDN, regardless of the time they were implemented in the root zone or the script they are written in.</a:t>
            </a:r>
          </a:p>
          <a:p>
            <a:endParaRPr lang="en-US" baseline="0" dirty="0" smtClean="0"/>
          </a:p>
          <a:p>
            <a:r>
              <a:rPr lang="en-US" baseline="0" dirty="0" smtClean="0"/>
              <a:t>The project is not policy-related and does not </a:t>
            </a:r>
            <a:r>
              <a:rPr lang="en-US" baseline="0" smtClean="0"/>
              <a:t>cover discussions of </a:t>
            </a:r>
            <a:r>
              <a:rPr lang="en-US" baseline="0" dirty="0" smtClean="0"/>
              <a:t>what domains should be allowed or restricted based on policies in place in specific organizations or countries.  </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Universal Acceptance</a:t>
            </a:r>
            <a:r>
              <a:rPr lang="en-US" baseline="0" dirty="0" smtClean="0"/>
              <a:t> of All </a:t>
            </a:r>
            <a:r>
              <a:rPr lang="en-US" baseline="0" dirty="0" err="1" smtClean="0"/>
              <a:t>TLDs</a:t>
            </a:r>
            <a:r>
              <a:rPr lang="en-US" baseline="0" dirty="0" smtClean="0"/>
              <a:t> is an on-going effort within ICANN. We’ve created a discussion forum as well as a webpage dedicated webpage which can be viewed at this link. We also put together a sample TLD verification tool which can be used as a guidance by software developers. It is available on our website as well as on </a:t>
            </a:r>
            <a:r>
              <a:rPr lang="en-US" baseline="0" dirty="0" err="1" smtClean="0"/>
              <a:t>github</a:t>
            </a:r>
            <a:r>
              <a:rPr lang="en-US" baseline="0" dirty="0" smtClean="0"/>
              <a:t>. </a:t>
            </a:r>
          </a:p>
          <a:p>
            <a:r>
              <a:rPr lang="en-US" baseline="0" dirty="0" smtClean="0"/>
              <a:t>We also conducted consultations with ICANN stakeholders, including TLD registries operators and collected some feedback from end users. Based on these consultations, we organized an informational session in Costa Rica where experts and the community provided us with valuable input on what can be done on this effort. </a:t>
            </a:r>
            <a:r>
              <a:rPr lang="en-US" baseline="0" dirty="0" err="1" smtClean="0"/>
              <a:t>Joing</a:t>
            </a:r>
            <a:r>
              <a:rPr lang="en-US" baseline="0" dirty="0" smtClean="0"/>
              <a:t> </a:t>
            </a:r>
            <a:r>
              <a:rPr lang="en-US" baseline="0" dirty="0" err="1" smtClean="0"/>
              <a:t>ccNSO</a:t>
            </a:r>
            <a:r>
              <a:rPr lang="en-US" baseline="0" dirty="0" smtClean="0"/>
              <a:t>-GNSO working group has recently published an initial report on Universal Acceptance of IDN </a:t>
            </a:r>
            <a:r>
              <a:rPr lang="en-US" baseline="0" dirty="0" err="1" smtClean="0"/>
              <a:t>TLDs</a:t>
            </a:r>
            <a:r>
              <a:rPr lang="en-US" baseline="0" dirty="0" smtClean="0"/>
              <a:t> in which they provided multiple considerations and suggestions on the topic. </a:t>
            </a:r>
          </a:p>
          <a:p>
            <a:r>
              <a:rPr lang="en-US" baseline="0" dirty="0" smtClean="0"/>
              <a:t>ICANN put together technical recommendations and is continuing to work on the outreach campaign to raise awareness about the diversity of the domains.</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looking</a:t>
            </a:r>
            <a:r>
              <a:rPr lang="en-US" baseline="0" dirty="0" smtClean="0"/>
              <a:t> at various events where we can make presentations on the topic as well as identifying various organizations collaboration with which may be beneficial. We will also be updating the current TLD verification libraries and are looking into adding more libraries in other programming languages as well. We are working on updating informational and educational materials to provide with comprehensive information on this topic. </a:t>
            </a:r>
          </a:p>
          <a:p>
            <a:r>
              <a:rPr lang="en-US" baseline="0" dirty="0" smtClean="0"/>
              <a:t>If you have any ideas or suggestions on what you think ICANN should do, please let us know. If you are aware of any organizations or interest groups that should be informed of this effort, you are welcome to share this information with us. If you encountered any acceptability issues and would like to report these issues, please contact us. </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you can do: </a:t>
            </a:r>
          </a:p>
          <a:p>
            <a:r>
              <a:rPr lang="en-US" baseline="0" dirty="0" smtClean="0"/>
              <a:t>Check your software to ensure that your applications properly support all domains. </a:t>
            </a:r>
          </a:p>
          <a:p>
            <a:endParaRPr lang="en-US" baseline="0" dirty="0" smtClean="0"/>
          </a:p>
          <a:p>
            <a:r>
              <a:rPr lang="en-US" baseline="0" dirty="0" smtClean="0"/>
              <a:t>If you are aware that someone is relying on outdated logic in their software or is not aware or knowledgeable enough about DNS, share the knowledge you have, inform others of the diversity of the domains. Or advise them to contact us and we will be happy to inform and </a:t>
            </a:r>
            <a:r>
              <a:rPr lang="en-US" baseline="0" smtClean="0"/>
              <a:t>educate them.</a:t>
            </a:r>
          </a:p>
          <a:p>
            <a:endParaRPr lang="en-US" baseline="0" dirty="0" smtClean="0"/>
          </a:p>
          <a:p>
            <a:r>
              <a:rPr lang="en-US" baseline="0" dirty="0" smtClean="0"/>
              <a:t>With any ideas or suggestions, contact us. </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acceptability</a:t>
            </a:r>
            <a:r>
              <a:rPr lang="en-US" baseline="0" dirty="0" smtClean="0"/>
              <a:t> issues examples: one is a screen shot of a </a:t>
            </a:r>
            <a:r>
              <a:rPr lang="en-US" baseline="0" dirty="0" err="1" smtClean="0"/>
              <a:t>skype</a:t>
            </a:r>
            <a:r>
              <a:rPr lang="en-US" baseline="0" dirty="0" smtClean="0"/>
              <a:t> session. When a user types a URL with the familiar extension, the software recognizes it as a valid link and highlights it as such. In case of a newer 3 character ASCII </a:t>
            </a:r>
            <a:r>
              <a:rPr lang="en-US" baseline="0" dirty="0" err="1" smtClean="0"/>
              <a:t>gTLD</a:t>
            </a:r>
            <a:r>
              <a:rPr lang="en-US" baseline="0" dirty="0" smtClean="0"/>
              <a:t> as well as with </a:t>
            </a:r>
            <a:r>
              <a:rPr lang="en-US" baseline="0" dirty="0" err="1" smtClean="0"/>
              <a:t>IDNs</a:t>
            </a:r>
            <a:r>
              <a:rPr lang="en-US" baseline="0" dirty="0" smtClean="0"/>
              <a:t> (both U-label and A-label) software does not recognize these as valid URLs even when they are prefixed with the URL scheme, so it should be clear that these are URLs.</a:t>
            </a:r>
          </a:p>
          <a:p>
            <a:endParaRPr lang="en-US" baseline="0" dirty="0" smtClean="0"/>
          </a:p>
          <a:p>
            <a:r>
              <a:rPr lang="en-US" baseline="0" dirty="0" smtClean="0"/>
              <a:t>The other screen shot is a search result that was returned in Google Chrome. When a user types a domain name (without the URL prefix) with the recently delegated ASCII </a:t>
            </a:r>
            <a:r>
              <a:rPr lang="en-US" baseline="0" dirty="0" err="1" smtClean="0"/>
              <a:t>ccTLD</a:t>
            </a:r>
            <a:r>
              <a:rPr lang="en-US" baseline="0" dirty="0" smtClean="0"/>
              <a:t>, software does not recognize it as a valid domain and returns search results listing several possible options including suggesting the full URL.</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another example of acceptability issue: this is a screen shot of an on-line form which</a:t>
            </a:r>
            <a:r>
              <a:rPr lang="en-US" baseline="0" dirty="0" smtClean="0"/>
              <a:t> has a drop down menu with very limited number of domain endings (there are only 14 top-level domains listed here as opposed to over 300 top-level domains that are currently delegated). This implies that the user who is filling out this online form is expected to have an email with one of these 14 extensions. </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 of Causes that we’ve observed or we’ve been informed of include: </a:t>
            </a:r>
          </a:p>
          <a:p>
            <a:r>
              <a:rPr lang="en-US" dirty="0" smtClean="0"/>
              <a:t>Improper logic in software for checking valid domains,</a:t>
            </a:r>
            <a:r>
              <a:rPr lang="en-US" baseline="0" dirty="0" smtClean="0"/>
              <a:t> i.e. relying on a hard-coded TLD list that is not being updated regularly, or, for example, assuming that a valid TLD is 2 or 3 characters long. </a:t>
            </a:r>
          </a:p>
          <a:p>
            <a:r>
              <a:rPr lang="en-US" baseline="0" dirty="0" smtClean="0"/>
              <a:t>Lack of IDNA support: the software does not support </a:t>
            </a:r>
            <a:r>
              <a:rPr lang="en-US" baseline="0" dirty="0" err="1" smtClean="0"/>
              <a:t>IDNs</a:t>
            </a:r>
            <a:r>
              <a:rPr lang="en-US" baseline="0" dirty="0" smtClean="0"/>
              <a:t>.</a:t>
            </a:r>
          </a:p>
          <a:p>
            <a:r>
              <a:rPr lang="en-US" baseline="0" dirty="0" smtClean="0"/>
              <a:t>Old software that is not yet upgraded: there are instances when older versions of software are being used as the time the software was implemented, it did not include certain functionality. More recent versions of the same software may be able to address some acceptability issues. Users need to make sure they are using more recent versions of software.</a:t>
            </a:r>
          </a:p>
          <a:p>
            <a:r>
              <a:rPr lang="en-US" baseline="0" dirty="0" smtClean="0"/>
              <a:t>There can be certain acceptability issues that might be caused by the white list maintained by </a:t>
            </a:r>
            <a:r>
              <a:rPr lang="en-US" baseline="0" dirty="0" err="1" smtClean="0"/>
              <a:t>publicsuffix.org</a:t>
            </a:r>
            <a:r>
              <a:rPr lang="en-US" baseline="0" dirty="0" smtClean="0"/>
              <a:t> in cases when the valid domains are not included in this list. </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are examples of hard-coded TLD lists used by some software: some of them list </a:t>
            </a:r>
            <a:r>
              <a:rPr lang="en-US" baseline="0" dirty="0" err="1" smtClean="0"/>
              <a:t>TLDs</a:t>
            </a:r>
            <a:r>
              <a:rPr lang="en-US" baseline="0" dirty="0" smtClean="0"/>
              <a:t> that are no longer in the root zone, like .</a:t>
            </a:r>
            <a:r>
              <a:rPr lang="en-US" baseline="0" dirty="0" err="1" smtClean="0"/>
              <a:t>cs</a:t>
            </a:r>
            <a:r>
              <a:rPr lang="en-US" baseline="0" dirty="0" smtClean="0"/>
              <a:t> for Czechoslovakia, and some list some </a:t>
            </a:r>
            <a:r>
              <a:rPr lang="en-US" baseline="0" dirty="0" err="1" smtClean="0"/>
              <a:t>TLDs</a:t>
            </a:r>
            <a:r>
              <a:rPr lang="en-US" baseline="0" dirty="0" smtClean="0"/>
              <a:t> that never were in the root zone??!!</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ＭＳ Ｐゴシック" pitchFamily="-110" charset="-128"/>
                <a:cs typeface="ＭＳ Ｐゴシック" pitchFamily="-110" charset="-128"/>
              </a:rPr>
              <a:t>This is an example of a formula, known as a regular expression, which is used for searching for a valid email address. In the encoding, it requires a TLD that is between 2 to 4 ASCII characters long. This is problematic for a small number of currently existent </a:t>
            </a:r>
            <a:r>
              <a:rPr lang="en-US" sz="1200" kern="1200" dirty="0" err="1" smtClean="0">
                <a:solidFill>
                  <a:schemeClr val="tx1"/>
                </a:solidFill>
                <a:latin typeface="+mn-lt"/>
                <a:ea typeface="ＭＳ Ｐゴシック" pitchFamily="-110" charset="-128"/>
                <a:cs typeface="ＭＳ Ｐゴシック" pitchFamily="-110" charset="-128"/>
              </a:rPr>
              <a:t>gTLDs</a:t>
            </a:r>
            <a:r>
              <a:rPr lang="en-US" sz="1200" kern="1200" dirty="0" smtClean="0">
                <a:solidFill>
                  <a:schemeClr val="tx1"/>
                </a:solidFill>
                <a:latin typeface="+mn-lt"/>
                <a:ea typeface="ＭＳ Ｐゴシック" pitchFamily="-110" charset="-128"/>
                <a:cs typeface="ＭＳ Ｐゴシック" pitchFamily="-110" charset="-128"/>
              </a:rPr>
              <a:t>, and also disallows every single IDN TLD.</a:t>
            </a:r>
            <a:endParaRPr lang="en-US" sz="1200" kern="1200" dirty="0">
              <a:solidFill>
                <a:schemeClr val="tx1"/>
              </a:solidFill>
              <a:latin typeface="+mn-lt"/>
              <a:ea typeface="ＭＳ Ｐゴシック" pitchFamily="-110" charset="-128"/>
              <a:cs typeface="ＭＳ Ｐゴシック" pitchFamily="-110" charset="-128"/>
            </a:endParaRPr>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the technical</a:t>
            </a:r>
            <a:r>
              <a:rPr lang="en-US" baseline="0" dirty="0" smtClean="0"/>
              <a:t> recommendations that should be considered: </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Internationalized domain names require</a:t>
            </a:r>
            <a:r>
              <a:rPr lang="en-US" baseline="0" dirty="0" smtClean="0"/>
              <a:t> additional considerations as there are multiple representations of the same domain. Some scripts, for example, Arabic, represent a new concept of being spelled from right to left. And, this covers not only domain name field, but also email addresses, web addresses, name servers, etc.</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an example of multiple representation of the same domain in</a:t>
            </a:r>
            <a:r>
              <a:rPr lang="en-US" baseline="0" dirty="0" smtClean="0"/>
              <a:t> U-label and A-label.</a:t>
            </a:r>
            <a:endParaRPr lang="en-US" dirty="0"/>
          </a:p>
        </p:txBody>
      </p:sp>
      <p:sp>
        <p:nvSpPr>
          <p:cNvPr id="4" name="Slide Number Placeholder 3"/>
          <p:cNvSpPr>
            <a:spLocks noGrp="1"/>
          </p:cNvSpPr>
          <p:nvPr>
            <p:ph type="sldNum" sz="quarter" idx="10"/>
          </p:nvPr>
        </p:nvSpPr>
        <p:spPr/>
        <p:txBody>
          <a:bodyPr/>
          <a:lstStyle/>
          <a:p>
            <a:pPr>
              <a:defRPr/>
            </a:pPr>
            <a:fld id="{314BDB51-0D59-604C-838F-B5380E75AE86}" type="slidenum">
              <a:rPr lang="en-US" smtClean="0"/>
              <a:pPr>
                <a:defRPr/>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a:prstGeom prst="rect">
            <a:avLst/>
          </a:prstGeo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2895600"/>
            <a:ext cx="6400800" cy="2038350"/>
          </a:xfrm>
          <a:prstGeom prst="rect">
            <a:avLst/>
          </a:prstGeom>
        </p:spPr>
        <p:txBody>
          <a:bodyPr/>
          <a:lstStyle>
            <a:lvl1pPr marL="0" indent="0" algn="ctr">
              <a:buNone/>
              <a:defRPr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74D36A-F9F4-B442-A167-456C3E2E8347}" type="datetime1">
              <a:rPr lang="en-US"/>
              <a:pPr>
                <a:defRPr/>
              </a:pPr>
              <a:t>6/24/12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4DC752-9895-A140-821E-2967C8475496}"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5805F3A-D402-954C-850E-4BDA76CC4599}" type="datetime1">
              <a:rPr lang="en-US"/>
              <a:pPr>
                <a:defRPr/>
              </a:pPr>
              <a:t>6/24/12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422FE5-8699-244A-B3F3-C87874351339}"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C345835-8A8B-C64D-BB93-BC85048CEB6E}" type="datetime1">
              <a:rPr lang="en-US"/>
              <a:pPr>
                <a:defRPr/>
              </a:pPr>
              <a:t>6/24/12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7EA02F6-F655-534E-AA3F-4316A3E10624}"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565E3EC-CBAA-C84B-A9FF-92DBAB5724D1}" type="datetime1">
              <a:rPr lang="en-US"/>
              <a:pPr>
                <a:defRPr/>
              </a:pPr>
              <a:t>6/24/12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FEF4C9A-B241-E746-B3F9-A69FD7B8B78E}"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A9ADAA3-B419-5E41-BFA8-44D3D6165C83}" type="datetime1">
              <a:rPr lang="en-US"/>
              <a:pPr>
                <a:defRPr/>
              </a:pPr>
              <a:t>6/24/12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3F2A3AC-A9C5-B243-A178-822996C320CF}"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44D3590-2C34-BA4E-9053-F44FE95A7906}" type="datetime1">
              <a:rPr lang="en-US"/>
              <a:pPr>
                <a:defRPr/>
              </a:pPr>
              <a:t>6/24/12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DCB0109-CC76-E44C-B9C8-F65489AF7696}"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F5D2FB8-14DC-574E-8E6A-F576C1859F1A}" type="datetime1">
              <a:rPr lang="en-US"/>
              <a:pPr>
                <a:defRPr/>
              </a:pPr>
              <a:t>6/24/12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16659C1-DB9F-ED43-86FD-EDAF55F2E248}"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74367B0-0F0C-6E41-AACF-5F75C6056528}" type="datetime1">
              <a:rPr lang="en-US"/>
              <a:pPr>
                <a:defRPr/>
              </a:pPr>
              <a:t>6/24/12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3986CDE-26F6-D143-92AA-8EBD5B04586F}"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F7703C3-DAB1-7C49-AC26-41A5EFF04296}" type="datetime1">
              <a:rPr lang="en-US"/>
              <a:pPr>
                <a:defRPr/>
              </a:pPr>
              <a:t>6/24/12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5641E00-E5C2-E841-A4B8-72493B1C5FC6}"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3A608B-0FEC-FF49-83D2-2027152E40FF}" type="datetime1">
              <a:rPr lang="en-US"/>
              <a:pPr>
                <a:defRPr/>
              </a:pPr>
              <a:t>6/24/12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6D7945-3207-A441-9247-AB17B88E66EB}"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128"/>
                <a:cs typeface="ＭＳ Ｐゴシック" charset="-128"/>
              </a:defRPr>
            </a:lvl1pPr>
          </a:lstStyle>
          <a:p>
            <a:pPr>
              <a:defRPr/>
            </a:pPr>
            <a:fld id="{1299DCE6-1550-6D46-9A57-AA8856C1288C}"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7954FEF-5F2C-6B4C-A34D-2DF1A919726C}" type="datetime1">
              <a:rPr lang="en-US"/>
              <a:pPr>
                <a:defRPr/>
              </a:pPr>
              <a:t>6/24/12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A30DA4-07D5-2C4D-93A9-6D1E3BBADBB4}"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endParaRPr lang="en-US" noProof="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128"/>
                <a:cs typeface="ＭＳ Ｐゴシック" charset="-128"/>
              </a:defRPr>
            </a:lvl1pPr>
          </a:lstStyle>
          <a:p>
            <a:pPr>
              <a:defRPr/>
            </a:pPr>
            <a:fld id="{95639460-034B-BD45-A9B6-4C47F173AEF7}"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prstTxWarp prst="textNoShape">
              <a:avLst/>
            </a:prstTxWarp>
            <a:spAutoFit/>
          </a:bodyPr>
          <a:lstStyle/>
          <a:p>
            <a:pPr>
              <a:defRPr/>
            </a:pPr>
            <a:r>
              <a:rPr lang="en-US" sz="1800">
                <a:latin typeface="Trebuchet MS" charset="0"/>
                <a:ea typeface="Trebuchet MS" charset="0"/>
                <a:cs typeface="Trebuchet MS" charset="0"/>
              </a:rPr>
              <a:t> </a:t>
            </a:r>
          </a:p>
          <a:p>
            <a:pPr>
              <a:defRPr/>
            </a:pPr>
            <a:endParaRPr lang="en-US" sz="1800">
              <a:latin typeface="Calibri" charset="0"/>
            </a:endParaRPr>
          </a:p>
        </p:txBody>
      </p:sp>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i="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128"/>
                <a:cs typeface="ＭＳ Ｐゴシック" charset="-128"/>
              </a:defRPr>
            </a:lvl1pPr>
          </a:lstStyle>
          <a:p>
            <a:pPr>
              <a:defRPr/>
            </a:pPr>
            <a:fld id="{F39639D6-8C59-2D4C-BB62-5A197AD9451D}"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TextBox 7"/>
          <p:cNvSpPr txBox="1"/>
          <p:nvPr/>
        </p:nvSpPr>
        <p:spPr>
          <a:xfrm>
            <a:off x="304800" y="1600200"/>
            <a:ext cx="2133600" cy="646113"/>
          </a:xfrm>
          <a:prstGeom prst="rect">
            <a:avLst/>
          </a:prstGeom>
          <a:noFill/>
        </p:spPr>
        <p:txBody>
          <a:bodyPr>
            <a:prstTxWarp prst="textNoShape">
              <a:avLst/>
            </a:prstTxWarp>
            <a:spAutoFit/>
          </a:bodyPr>
          <a:lstStyle/>
          <a:p>
            <a:pPr>
              <a:defRPr/>
            </a:pPr>
            <a:r>
              <a:rPr lang="en-US" sz="1800">
                <a:latin typeface="Trebuchet MS" charset="0"/>
                <a:ea typeface="Trebuchet MS" charset="0"/>
                <a:cs typeface="Trebuchet MS" charset="0"/>
              </a:rPr>
              <a:t> </a:t>
            </a:r>
          </a:p>
          <a:p>
            <a:pPr>
              <a:defRPr/>
            </a:pPr>
            <a:endParaRPr lang="en-US" sz="1800">
              <a:latin typeface="Calibri" charset="0"/>
            </a:endParaRPr>
          </a:p>
        </p:txBody>
      </p:sp>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128"/>
                <a:cs typeface="ＭＳ Ｐゴシック" charset="-128"/>
              </a:defRPr>
            </a:lvl1pPr>
          </a:lstStyle>
          <a:p>
            <a:pPr>
              <a:defRPr/>
            </a:pPr>
            <a:fld id="{B3BCDAA8-2C31-D645-8B03-C680B83DC385}"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3810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sz="4400">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atin typeface="Trebuchet MS"/>
                <a:cs typeface="Trebuchet MS"/>
              </a:defRPr>
            </a:lvl1pPr>
            <a:lvl2pPr>
              <a:buClr>
                <a:schemeClr val="tx1">
                  <a:lumMod val="50000"/>
                  <a:lumOff val="50000"/>
                </a:schemeClr>
              </a:buClr>
              <a:buFont typeface="Arial"/>
              <a:buChar char="•"/>
              <a:defRPr>
                <a:latin typeface="Trebuchet MS"/>
                <a:cs typeface="Trebuchet MS"/>
              </a:defRPr>
            </a:lvl2pPr>
            <a:lvl3pPr>
              <a:buClr>
                <a:schemeClr val="tx1">
                  <a:lumMod val="50000"/>
                  <a:lumOff val="50000"/>
                </a:schemeClr>
              </a:buClr>
              <a:buFont typeface="Arial"/>
              <a:buChar char="•"/>
              <a:defRPr>
                <a:latin typeface="Trebuchet MS"/>
                <a:cs typeface="Trebuchet MS"/>
              </a:defRPr>
            </a:lvl3pPr>
            <a:lvl4pPr>
              <a:buClr>
                <a:schemeClr val="tx1">
                  <a:lumMod val="50000"/>
                  <a:lumOff val="50000"/>
                </a:schemeClr>
              </a:buClr>
              <a:buFont typeface="Arial"/>
              <a:buChar char="•"/>
              <a:defRPr>
                <a:latin typeface="Trebuchet MS"/>
                <a:cs typeface="Trebuchet MS"/>
              </a:defRPr>
            </a:lvl4pPr>
            <a:lvl5pPr>
              <a:buClr>
                <a:schemeClr val="tx1">
                  <a:lumMod val="50000"/>
                  <a:lumOff val="50000"/>
                </a:schemeClr>
              </a:buClr>
              <a:buFont typeface="Arial"/>
              <a:buChar char="•"/>
              <a:defRPr>
                <a:latin typeface="Trebuchet MS"/>
                <a:cs typeface="Trebuchet M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128"/>
                <a:cs typeface="ＭＳ Ｐゴシック" charset="-128"/>
              </a:defRPr>
            </a:lvl1pPr>
          </a:lstStyle>
          <a:p>
            <a:pPr>
              <a:defRPr/>
            </a:pPr>
            <a:fld id="{1572ED9A-E0AB-4D43-BB34-3600BD423A2A}"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3048000" y="4495800"/>
            <a:ext cx="5532438" cy="831850"/>
          </a:xfrm>
          <a:prstGeom prst="rect">
            <a:avLst/>
          </a:prstGeom>
          <a:noFill/>
          <a:ln w="9525">
            <a:noFill/>
            <a:miter lim="800000"/>
            <a:headEnd/>
            <a:tailEnd/>
          </a:ln>
        </p:spPr>
        <p:txBody>
          <a:bodyPr>
            <a:prstTxWarp prst="textNoShape">
              <a:avLst/>
            </a:prstTxWarp>
            <a:spAutoFit/>
          </a:bodyPr>
          <a:lstStyle/>
          <a:p>
            <a:pPr>
              <a:defRPr/>
            </a:pPr>
            <a:r>
              <a:rPr lang="en-US">
                <a:latin typeface="Trebuchet MS" charset="0"/>
                <a:ea typeface="Trebuchet MS" charset="0"/>
                <a:cs typeface="Trebuchet MS" charset="0"/>
              </a:rPr>
              <a:t>Keep body copy short. Avoid reading the text to your audience</a:t>
            </a:r>
          </a:p>
        </p:txBody>
      </p:sp>
      <p:sp>
        <p:nvSpPr>
          <p:cNvPr id="8" name="TextBox 7"/>
          <p:cNvSpPr txBox="1"/>
          <p:nvPr/>
        </p:nvSpPr>
        <p:spPr>
          <a:xfrm>
            <a:off x="304800" y="1600200"/>
            <a:ext cx="2133600" cy="646113"/>
          </a:xfrm>
          <a:prstGeom prst="rect">
            <a:avLst/>
          </a:prstGeom>
          <a:noFill/>
        </p:spPr>
        <p:txBody>
          <a:bodyPr>
            <a:prstTxWarp prst="textNoShape">
              <a:avLst/>
            </a:prstTxWarp>
            <a:spAutoFit/>
          </a:bodyPr>
          <a:lstStyle/>
          <a:p>
            <a:pPr>
              <a:defRPr/>
            </a:pPr>
            <a:r>
              <a:rPr lang="en-US" sz="1800">
                <a:latin typeface="Trebuchet MS" charset="0"/>
                <a:ea typeface="Trebuchet MS" charset="0"/>
                <a:cs typeface="Trebuchet MS" charset="0"/>
              </a:rPr>
              <a:t> </a:t>
            </a:r>
          </a:p>
          <a:p>
            <a:pPr>
              <a:defRPr/>
            </a:pPr>
            <a:endParaRPr lang="en-US" sz="180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128"/>
                <a:cs typeface="ＭＳ Ｐゴシック" charset="-128"/>
              </a:defRPr>
            </a:lvl1pPr>
          </a:lstStyle>
          <a:p>
            <a:pPr>
              <a:defRPr/>
            </a:pPr>
            <a:fld id="{C37401C4-8A41-A54C-9154-112AB057277A}"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prstTxWarp prst="textNoShape">
              <a:avLst/>
            </a:prstTxWarp>
            <a:spAutoFit/>
          </a:bodyPr>
          <a:lstStyle/>
          <a:p>
            <a:pPr>
              <a:defRPr/>
            </a:pPr>
            <a:r>
              <a:rPr lang="en-US" sz="1800">
                <a:latin typeface="Trebuchet MS" charset="0"/>
                <a:ea typeface="Trebuchet MS" charset="0"/>
                <a:cs typeface="Trebuchet MS" charset="0"/>
              </a:rPr>
              <a:t> </a:t>
            </a:r>
          </a:p>
          <a:p>
            <a:pPr>
              <a:defRPr/>
            </a:pPr>
            <a:endParaRPr lang="en-US" sz="180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128"/>
                <a:cs typeface="ＭＳ Ｐゴシック" charset="-128"/>
              </a:defRPr>
            </a:lvl1pPr>
          </a:lstStyle>
          <a:p>
            <a:pPr>
              <a:defRPr/>
            </a:pPr>
            <a:fld id="{2D6D3EC1-DF28-FB43-86E6-924DC5A93593}"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128"/>
                <a:cs typeface="ＭＳ Ｐゴシック" charset="-128"/>
              </a:defRPr>
            </a:lvl1pPr>
          </a:lstStyle>
          <a:p>
            <a:pPr>
              <a:defRPr/>
            </a:pPr>
            <a:fld id="{6AF2E05F-BA84-2A4A-9878-12ED10E65EC9}" type="slidenum">
              <a:rPr lang="en-US"/>
              <a:pPr>
                <a:defRPr/>
              </a:pPr>
              <a:t>‹#›</a:t>
            </a:fld>
            <a:endParaRPr lang="en-US"/>
          </a:p>
        </p:txBody>
      </p:sp>
    </p:spTree>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slideLayout" Target="../slideLayouts/slideLayout6.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theme" Target="../theme/theme3.xml"/><Relationship Id="rId8" Type="http://schemas.openxmlformats.org/officeDocument/2006/relationships/image" Target="../media/image3.jpeg"/><Relationship Id="rId9" Type="http://schemas.openxmlformats.org/officeDocument/2006/relationships/image" Target="../media/image5.jpeg"/><Relationship Id="rId10"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6.png"/><Relationship Id="rId1" Type="http://schemas.openxmlformats.org/officeDocument/2006/relationships/slideLayout" Target="../slideLayouts/slideLayout9.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theme" Target="../theme/theme5.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p:cNvPicPr>
            <a:picLocks noChangeAspect="1"/>
          </p:cNvPicPr>
          <p:nvPr/>
        </p:nvPicPr>
        <p:blipFill>
          <a:blip r:embed="rId3"/>
          <a:srcRect/>
          <a:stretch>
            <a:fillRect/>
          </a:stretch>
        </p:blipFill>
        <p:spPr bwMode="auto">
          <a:xfrm>
            <a:off x="-63500" y="-63500"/>
            <a:ext cx="9207500" cy="6921500"/>
          </a:xfrm>
          <a:prstGeom prst="rect">
            <a:avLst/>
          </a:prstGeom>
          <a:noFill/>
          <a:ln w="9525">
            <a:noFill/>
            <a:miter lim="800000"/>
            <a:headEnd/>
            <a:tailEnd/>
          </a:ln>
        </p:spPr>
      </p:pic>
      <p:pic>
        <p:nvPicPr>
          <p:cNvPr id="1027" name="Picture 4" descr="Prague44-logo-final-reverse-11M12-FINAL-nobackground_small.png"/>
          <p:cNvPicPr>
            <a:picLocks noChangeAspect="1"/>
          </p:cNvPicPr>
          <p:nvPr userDrawn="1"/>
        </p:nvPicPr>
        <p:blipFill>
          <a:blip r:embed="rId4"/>
          <a:srcRect/>
          <a:stretch>
            <a:fillRect/>
          </a:stretch>
        </p:blipFill>
        <p:spPr bwMode="auto">
          <a:xfrm>
            <a:off x="457200" y="5257800"/>
            <a:ext cx="1957388"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00" r:id="rId1"/>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6" descr="bkg1.jpg"/>
          <p:cNvPicPr>
            <a:picLocks noChangeAspect="1"/>
          </p:cNvPicPr>
          <p:nvPr userDrawn="1"/>
        </p:nvPicPr>
        <p:blipFill>
          <a:blip r:embed="rId3"/>
          <a:srcRect/>
          <a:stretch>
            <a:fillRect/>
          </a:stretch>
        </p:blipFill>
        <p:spPr bwMode="auto">
          <a:xfrm>
            <a:off x="0" y="1588"/>
            <a:ext cx="9144000" cy="6856412"/>
          </a:xfrm>
          <a:prstGeom prst="rect">
            <a:avLst/>
          </a:prstGeom>
          <a:noFill/>
          <a:ln w="9525">
            <a:noFill/>
            <a:miter lim="800000"/>
            <a:headEnd/>
            <a:tailEnd/>
          </a:ln>
        </p:spPr>
      </p:pic>
      <p:pic>
        <p:nvPicPr>
          <p:cNvPr id="3075" name="Picture 13" descr="tagline.jpg"/>
          <p:cNvPicPr>
            <a:picLocks noChangeAspect="1"/>
          </p:cNvPicPr>
          <p:nvPr/>
        </p:nvPicPr>
        <p:blipFill>
          <a:blip r:embed="rId4"/>
          <a:srcRect b="36539"/>
          <a:stretch>
            <a:fillRect/>
          </a:stretch>
        </p:blipFill>
        <p:spPr bwMode="auto">
          <a:xfrm>
            <a:off x="757238" y="2286000"/>
            <a:ext cx="1233487" cy="2514600"/>
          </a:xfrm>
          <a:prstGeom prst="rect">
            <a:avLst/>
          </a:prstGeom>
          <a:noFill/>
          <a:ln w="9525">
            <a:noFill/>
            <a:miter lim="800000"/>
            <a:headEnd/>
            <a:tailEnd/>
          </a:ln>
        </p:spPr>
      </p:pic>
      <p:pic>
        <p:nvPicPr>
          <p:cNvPr id="3076" name="Picture 14" descr="shadow_rule.jpg"/>
          <p:cNvPicPr>
            <a:picLocks noChangeAspect="1"/>
          </p:cNvPicPr>
          <p:nvPr/>
        </p:nvPicPr>
        <p:blipFill>
          <a:blip r:embed="rId5"/>
          <a:srcRect/>
          <a:stretch>
            <a:fillRect/>
          </a:stretch>
        </p:blipFill>
        <p:spPr bwMode="auto">
          <a:xfrm>
            <a:off x="2393950" y="611188"/>
            <a:ext cx="349250" cy="5408612"/>
          </a:xfrm>
          <a:prstGeom prst="rect">
            <a:avLst/>
          </a:prstGeom>
          <a:noFill/>
          <a:ln w="9525">
            <a:noFill/>
            <a:miter lim="800000"/>
            <a:headEnd/>
            <a:tailEnd/>
          </a:ln>
        </p:spPr>
      </p:pic>
      <p:pic>
        <p:nvPicPr>
          <p:cNvPr id="3077" name="Picture 5" descr="Prague44-logo-final-11M12-FINAL-nobackground-small.png"/>
          <p:cNvPicPr>
            <a:picLocks noChangeAspect="1"/>
          </p:cNvPicPr>
          <p:nvPr userDrawn="1"/>
        </p:nvPicPr>
        <p:blipFill>
          <a:blip r:embed="rId6"/>
          <a:srcRect/>
          <a:stretch>
            <a:fillRect/>
          </a:stretch>
        </p:blipFill>
        <p:spPr bwMode="auto">
          <a:xfrm>
            <a:off x="436563" y="5257800"/>
            <a:ext cx="1957387"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12" r:id="rId1"/>
  </p:sldLayoutIdLst>
  <p:transition xmlns:p14="http://schemas.microsoft.com/office/powerpoint/2010/main" spd="slow">
    <p:fade/>
  </p:transition>
  <p:hf hdr="0" ftr="0" dt="0"/>
  <p:txStyles>
    <p:titleStyle>
      <a:lvl1pPr algn="l" defTabSz="457200" rtl="0" eaLnBrk="0" fontAlgn="base" hangingPunct="0">
        <a:spcBef>
          <a:spcPct val="0"/>
        </a:spcBef>
        <a:spcAft>
          <a:spcPct val="0"/>
        </a:spcAft>
        <a:defRPr sz="4400" kern="1200">
          <a:solidFill>
            <a:srgbClr val="7F7F7F"/>
          </a:solidFill>
          <a:latin typeface="+mj-lt"/>
          <a:ea typeface="ＭＳ Ｐゴシック" pitchFamily="-110" charset="-128"/>
          <a:cs typeface="ＭＳ Ｐゴシック" pitchFamily="-110" charset="-128"/>
        </a:defRPr>
      </a:lvl1pPr>
      <a:lvl2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2pPr>
      <a:lvl3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3pPr>
      <a:lvl4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4pPr>
      <a:lvl5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5pPr>
      <a:lvl6pPr marL="4572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6pPr>
      <a:lvl7pPr marL="9144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7pPr>
      <a:lvl8pPr marL="13716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8pPr>
      <a:lvl9pPr marL="18288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122" name="Picture 10" descr="bkg1.jpg"/>
          <p:cNvPicPr>
            <a:picLocks noChangeAspect="1"/>
          </p:cNvPicPr>
          <p:nvPr/>
        </p:nvPicPr>
        <p:blipFill>
          <a:blip r:embed="rId8"/>
          <a:srcRect/>
          <a:stretch>
            <a:fillRect/>
          </a:stretch>
        </p:blipFill>
        <p:spPr bwMode="auto">
          <a:xfrm>
            <a:off x="0" y="1588"/>
            <a:ext cx="9144000" cy="6854825"/>
          </a:xfrm>
          <a:prstGeom prst="rect">
            <a:avLst/>
          </a:prstGeom>
          <a:noFill/>
          <a:ln w="9525">
            <a:noFill/>
            <a:miter lim="800000"/>
            <a:headEnd/>
            <a:tailEnd/>
          </a:ln>
        </p:spPr>
      </p:pic>
      <p:pic>
        <p:nvPicPr>
          <p:cNvPr id="5123" name="Picture 8" descr="shadow_rule.jpg"/>
          <p:cNvPicPr>
            <a:picLocks noChangeAspect="1"/>
          </p:cNvPicPr>
          <p:nvPr/>
        </p:nvPicPr>
        <p:blipFill>
          <a:blip r:embed="rId9"/>
          <a:srcRect/>
          <a:stretch>
            <a:fillRect/>
          </a:stretch>
        </p:blipFill>
        <p:spPr bwMode="auto">
          <a:xfrm>
            <a:off x="2393950" y="1371600"/>
            <a:ext cx="349250" cy="4648200"/>
          </a:xfrm>
          <a:prstGeom prst="rect">
            <a:avLst/>
          </a:prstGeom>
          <a:noFill/>
          <a:ln w="9525">
            <a:noFill/>
            <a:miter lim="800000"/>
            <a:headEnd/>
            <a:tailEnd/>
          </a:ln>
        </p:spPr>
      </p:pic>
      <p:pic>
        <p:nvPicPr>
          <p:cNvPr id="5124" name="Picture 4" descr="Prague44-logo-final-11M12-FINAL-nobackground-small.png"/>
          <p:cNvPicPr>
            <a:picLocks noChangeAspect="1"/>
          </p:cNvPicPr>
          <p:nvPr userDrawn="1"/>
        </p:nvPicPr>
        <p:blipFill>
          <a:blip r:embed="rId10"/>
          <a:srcRect/>
          <a:stretch>
            <a:fillRect/>
          </a:stretch>
        </p:blipFill>
        <p:spPr bwMode="auto">
          <a:xfrm>
            <a:off x="436563" y="5257800"/>
            <a:ext cx="1957387"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290" name="Picture 10" descr="bkg1.jpg"/>
          <p:cNvPicPr>
            <a:picLocks noChangeAspect="1"/>
          </p:cNvPicPr>
          <p:nvPr/>
        </p:nvPicPr>
        <p:blipFill>
          <a:blip r:embed="rId3"/>
          <a:srcRect/>
          <a:stretch>
            <a:fillRect/>
          </a:stretch>
        </p:blipFill>
        <p:spPr bwMode="auto">
          <a:xfrm>
            <a:off x="0" y="1588"/>
            <a:ext cx="9144000" cy="6854825"/>
          </a:xfrm>
          <a:prstGeom prst="rect">
            <a:avLst/>
          </a:prstGeom>
          <a:noFill/>
          <a:ln w="9525">
            <a:noFill/>
            <a:miter lim="800000"/>
            <a:headEnd/>
            <a:tailEnd/>
          </a:ln>
        </p:spPr>
      </p:pic>
      <p:pic>
        <p:nvPicPr>
          <p:cNvPr id="12291" name="Picture 4" descr="Prague44-logo-final-11M12-FINAL-nobackground-small.png"/>
          <p:cNvPicPr>
            <a:picLocks noChangeAspect="1"/>
          </p:cNvPicPr>
          <p:nvPr userDrawn="1"/>
        </p:nvPicPr>
        <p:blipFill>
          <a:blip r:embed="rId4"/>
          <a:srcRect/>
          <a:stretch>
            <a:fillRect/>
          </a:stretch>
        </p:blipFill>
        <p:spPr bwMode="auto">
          <a:xfrm>
            <a:off x="457200" y="5257800"/>
            <a:ext cx="1957388"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19" r:id="rId1"/>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ea typeface="ＭＳ Ｐゴシック" charset="-128"/>
                <a:cs typeface="ＭＳ Ｐゴシック" charset="-128"/>
              </a:defRPr>
            </a:lvl1pPr>
          </a:lstStyle>
          <a:p>
            <a:pPr>
              <a:defRPr/>
            </a:pPr>
            <a:fld id="{B7CE6E17-2AF7-DD4F-91AB-2D2E84AE2B05}" type="datetime1">
              <a:rPr lang="en-US"/>
              <a:pPr>
                <a:defRPr/>
              </a:pPr>
              <a:t>6/24/12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ea typeface="ＭＳ Ｐゴシック" charset="-128"/>
                <a:cs typeface="ＭＳ Ｐゴシック" charset="-128"/>
              </a:defRPr>
            </a:lvl1pPr>
          </a:lstStyle>
          <a:p>
            <a:pPr>
              <a:defRPr/>
            </a:pPr>
            <a:fld id="{F214B2EE-3113-B344-A1BB-828CB1A0405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Lst>
  <p:transition xmlns:p14="http://schemas.microsoft.com/office/powerpoint/2010/main" spd="slow">
    <p:fade/>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7.emf"/></Relationships>
</file>

<file path=ppt/slides/_rels/slide12.xml.rels><?xml version="1.0" encoding="UTF-8" standalone="yes"?>
<Relationships xmlns="http://schemas.openxmlformats.org/package/2006/relationships"><Relationship Id="rId3" Type="http://schemas.openxmlformats.org/officeDocument/2006/relationships/hyperlink" Target="http://www.icann.org/en/resources/tld-acceptance" TargetMode="External"/><Relationship Id="rId4" Type="http://schemas.openxmlformats.org/officeDocument/2006/relationships/hyperlink" Target="https://github.com/icann" TargetMode="External"/><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mailto:tld-acceptance@icann.or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emf"/><Relationship Id="rId7" Type="http://schemas.openxmlformats.org/officeDocument/2006/relationships/image" Target="../media/image14.emf"/><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emf"/><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ctrTitle"/>
          </p:nvPr>
        </p:nvSpPr>
        <p:spPr bwMode="auto">
          <a:xfrm>
            <a:off x="685800" y="1752600"/>
            <a:ext cx="7772400" cy="1470025"/>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ea typeface="ＭＳ Ｐゴシック" charset="-128"/>
                <a:cs typeface="ＭＳ Ｐゴシック" charset="-128"/>
              </a:rPr>
              <a:t>Universal Acceptance of All </a:t>
            </a:r>
            <a:r>
              <a:rPr lang="en-US" b="1" dirty="0" err="1" smtClean="0">
                <a:ea typeface="ＭＳ Ｐゴシック" charset="-128"/>
                <a:cs typeface="ＭＳ Ｐゴシック" charset="-128"/>
              </a:rPr>
              <a:t>TLDs</a:t>
            </a:r>
            <a:endParaRPr lang="en-US" b="1" dirty="0" smtClean="0">
              <a:ea typeface="ＭＳ Ｐゴシック" charset="-128"/>
              <a:cs typeface="ＭＳ Ｐゴシック" charset="-128"/>
            </a:endParaRPr>
          </a:p>
        </p:txBody>
      </p:sp>
      <p:sp>
        <p:nvSpPr>
          <p:cNvPr id="28675" name="Subtitle 2"/>
          <p:cNvSpPr>
            <a:spLocks noGrp="1"/>
          </p:cNvSpPr>
          <p:nvPr>
            <p:ph type="subTitle" idx="1"/>
          </p:nvPr>
        </p:nvSpPr>
        <p:spPr bwMode="auto">
          <a:xfrm>
            <a:off x="1676400" y="3886200"/>
            <a:ext cx="6400800" cy="10668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ea typeface="ＭＳ Ｐゴシック" charset="-128"/>
                <a:cs typeface="ＭＳ Ｐゴシック" charset="-128"/>
              </a:rPr>
              <a:t>ALAC</a:t>
            </a:r>
          </a:p>
          <a:p>
            <a:r>
              <a:rPr lang="en-US" dirty="0" smtClean="0">
                <a:ea typeface="ＭＳ Ｐゴシック" charset="-128"/>
                <a:cs typeface="ＭＳ Ｐゴシック" charset="-128"/>
              </a:rPr>
              <a:t>24 June 2012</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2"/>
          <p:cNvSpPr>
            <a:spLocks noGrp="1"/>
          </p:cNvSpPr>
          <p:nvPr>
            <p:ph type="sldNum" sz="quarter" idx="12"/>
          </p:nvPr>
        </p:nvSpPr>
        <p:spPr bwMode="auto">
          <a:noFill/>
          <a:ln>
            <a:miter lim="800000"/>
            <a:headEnd/>
            <a:tailEnd/>
          </a:ln>
        </p:spPr>
        <p:txBody>
          <a:bodyPr/>
          <a:lstStyle/>
          <a:p>
            <a:fld id="{35AE927A-46F1-4F4F-AE5D-10C90AE79F91}" type="slidenum">
              <a:rPr lang="en-US"/>
              <a:pPr/>
              <a:t>10</a:t>
            </a:fld>
            <a:endParaRPr lang="en-US"/>
          </a:p>
        </p:txBody>
      </p:sp>
      <p:sp>
        <p:nvSpPr>
          <p:cNvPr id="4" name="Title 1"/>
          <p:cNvSpPr txBox="1">
            <a:spLocks/>
          </p:cNvSpPr>
          <p:nvPr/>
        </p:nvSpPr>
        <p:spPr bwMode="auto">
          <a:xfrm>
            <a:off x="1219200" y="304800"/>
            <a:ext cx="6781800" cy="884238"/>
          </a:xfrm>
          <a:prstGeom prst="rect">
            <a:avLst/>
          </a:prstGeom>
          <a:noFill/>
          <a:ln w="9525">
            <a:noFill/>
            <a:miter lim="800000"/>
            <a:headEnd/>
            <a:tailEnd/>
          </a:ln>
        </p:spPr>
        <p:txBody>
          <a:bodyPr anchor="b">
            <a:prstTxWarp prst="textNoShape">
              <a:avLst/>
            </a:prstTxWarp>
          </a:bodyPr>
          <a:lstStyle/>
          <a:p>
            <a:pPr algn="ctr"/>
            <a:r>
              <a:rPr lang="en-US" sz="4400" dirty="0">
                <a:solidFill>
                  <a:srgbClr val="7F7F7F"/>
                </a:solidFill>
                <a:latin typeface="Trebuchet MS" charset="0"/>
                <a:ea typeface="Trebuchet MS" charset="0"/>
                <a:cs typeface="Trebuchet MS" charset="0"/>
              </a:rPr>
              <a:t>Don’t forget </a:t>
            </a:r>
            <a:r>
              <a:rPr lang="en-US" sz="4400" dirty="0" err="1">
                <a:solidFill>
                  <a:srgbClr val="7F7F7F"/>
                </a:solidFill>
                <a:latin typeface="Trebuchet MS" charset="0"/>
                <a:ea typeface="Trebuchet MS" charset="0"/>
                <a:cs typeface="Trebuchet MS" charset="0"/>
              </a:rPr>
              <a:t>IDNs</a:t>
            </a:r>
            <a:endParaRPr lang="en-US" sz="4400" dirty="0">
              <a:solidFill>
                <a:srgbClr val="7F7F7F"/>
              </a:solidFill>
              <a:latin typeface="Trebuchet MS" charset="0"/>
              <a:ea typeface="Trebuchet MS" charset="0"/>
              <a:cs typeface="Trebuchet MS" charset="0"/>
            </a:endParaRPr>
          </a:p>
        </p:txBody>
      </p:sp>
      <p:sp>
        <p:nvSpPr>
          <p:cNvPr id="6" name="Text Placeholder 4"/>
          <p:cNvSpPr txBox="1">
            <a:spLocks/>
          </p:cNvSpPr>
          <p:nvPr/>
        </p:nvSpPr>
        <p:spPr bwMode="auto">
          <a:xfrm>
            <a:off x="2286000" y="1371600"/>
            <a:ext cx="6477000" cy="4724400"/>
          </a:xfrm>
          <a:prstGeom prst="rect">
            <a:avLst/>
          </a:prstGeom>
          <a:noFill/>
          <a:ln w="9525">
            <a:noFill/>
            <a:miter lim="800000"/>
            <a:headEnd/>
            <a:tailEnd/>
          </a:ln>
        </p:spPr>
        <p:txBody>
          <a:bodyPr>
            <a:prstTxWarp prst="textNoShape">
              <a:avLst/>
            </a:prstTxWarp>
          </a:bodyPr>
          <a:lstStyle/>
          <a:p>
            <a:pPr marL="457200" indent="-457200">
              <a:spcBef>
                <a:spcPct val="20000"/>
              </a:spcBef>
              <a:buFont typeface="Wingdings" charset="2"/>
              <a:buChar char="§"/>
            </a:pPr>
            <a:r>
              <a:rPr lang="en-US" sz="3000" dirty="0">
                <a:latin typeface="Trebuchet MS" charset="0"/>
              </a:rPr>
              <a:t>Multiple representations of the same domain</a:t>
            </a:r>
            <a:br>
              <a:rPr lang="en-US" sz="3000" dirty="0">
                <a:latin typeface="Trebuchet MS" charset="0"/>
              </a:rPr>
            </a:br>
            <a:endParaRPr lang="en-US" sz="3000" dirty="0">
              <a:latin typeface="Trebuchet MS" charset="0"/>
            </a:endParaRPr>
          </a:p>
          <a:p>
            <a:pPr marL="457200" indent="-457200">
              <a:spcBef>
                <a:spcPct val="20000"/>
              </a:spcBef>
              <a:buFont typeface="Wingdings" charset="2"/>
              <a:buChar char="§"/>
            </a:pPr>
            <a:r>
              <a:rPr lang="en-US" sz="3000" dirty="0">
                <a:latin typeface="Trebuchet MS" charset="0"/>
              </a:rPr>
              <a:t>New concepts like “right-to-left”</a:t>
            </a:r>
          </a:p>
          <a:p>
            <a:pPr marL="457200" indent="-457200">
              <a:spcBef>
                <a:spcPct val="20000"/>
              </a:spcBef>
              <a:buFont typeface="Wingdings" charset="2"/>
              <a:buChar char="§"/>
            </a:pPr>
            <a:endParaRPr lang="en-US" sz="3000" dirty="0">
              <a:latin typeface="Trebuchet MS" charset="0"/>
            </a:endParaRPr>
          </a:p>
          <a:p>
            <a:pPr marL="457200" indent="-457200">
              <a:spcBef>
                <a:spcPct val="20000"/>
              </a:spcBef>
              <a:buFont typeface="Wingdings" charset="2"/>
              <a:buChar char="§"/>
            </a:pPr>
            <a:r>
              <a:rPr lang="en-US" sz="3000" dirty="0">
                <a:latin typeface="Trebuchet MS" charset="0"/>
              </a:rPr>
              <a:t>Not just in the “domain name” field, can be in email addresses, web addresses, name servers, and elsewhere.</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2"/>
          <p:cNvSpPr>
            <a:spLocks noGrp="1"/>
          </p:cNvSpPr>
          <p:nvPr>
            <p:ph type="sldNum" sz="quarter" idx="10"/>
          </p:nvPr>
        </p:nvSpPr>
        <p:spPr bwMode="auto">
          <a:noFill/>
          <a:ln>
            <a:miter lim="800000"/>
            <a:headEnd/>
            <a:tailEnd/>
          </a:ln>
        </p:spPr>
        <p:txBody>
          <a:bodyPr/>
          <a:lstStyle/>
          <a:p>
            <a:fld id="{B1B7A733-1003-8349-B031-0094C71F6073}" type="slidenum">
              <a:rPr lang="en-US"/>
              <a:pPr/>
              <a:t>11</a:t>
            </a:fld>
            <a:endParaRPr lang="en-US"/>
          </a:p>
        </p:txBody>
      </p:sp>
      <p:pic>
        <p:nvPicPr>
          <p:cNvPr id="3" name="Picture 2"/>
          <p:cNvPicPr>
            <a:picLocks noChangeAspect="1"/>
          </p:cNvPicPr>
          <p:nvPr/>
        </p:nvPicPr>
        <p:blipFill>
          <a:blip r:embed="rId3"/>
          <a:srcRect/>
          <a:stretch>
            <a:fillRect/>
          </a:stretch>
        </p:blipFill>
        <p:spPr bwMode="auto">
          <a:xfrm>
            <a:off x="2209800" y="457200"/>
            <a:ext cx="6172200" cy="4846637"/>
          </a:xfrm>
          <a:prstGeom prst="rect">
            <a:avLst/>
          </a:prstGeom>
          <a:no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2"/>
          <p:cNvSpPr>
            <a:spLocks noGrp="1"/>
          </p:cNvSpPr>
          <p:nvPr>
            <p:ph type="sldNum" sz="quarter" idx="10"/>
          </p:nvPr>
        </p:nvSpPr>
        <p:spPr bwMode="auto">
          <a:noFill/>
          <a:ln>
            <a:miter lim="800000"/>
            <a:headEnd/>
            <a:tailEnd/>
          </a:ln>
        </p:spPr>
        <p:txBody>
          <a:bodyPr/>
          <a:lstStyle/>
          <a:p>
            <a:fld id="{B1B7A733-1003-8349-B031-0094C71F6073}" type="slidenum">
              <a:rPr lang="en-US"/>
              <a:pPr/>
              <a:t>12</a:t>
            </a:fld>
            <a:endParaRPr lang="en-US"/>
          </a:p>
        </p:txBody>
      </p:sp>
      <p:sp>
        <p:nvSpPr>
          <p:cNvPr id="3" name="Title 1"/>
          <p:cNvSpPr>
            <a:spLocks noGrp="1"/>
          </p:cNvSpPr>
          <p:nvPr>
            <p:ph type="title"/>
          </p:nvPr>
        </p:nvSpPr>
        <p:spPr>
          <a:xfrm>
            <a:off x="304800" y="152400"/>
            <a:ext cx="8534400" cy="838200"/>
          </a:xfrm>
        </p:spPr>
        <p:txBody>
          <a:bodyPr/>
          <a:lstStyle/>
          <a:p>
            <a:pPr algn="ctr" eaLnBrk="1" hangingPunct="1"/>
            <a:r>
              <a:rPr lang="en-US" dirty="0" smtClean="0">
                <a:latin typeface="Trebuchet MS" charset="0"/>
                <a:ea typeface="Trebuchet MS" charset="0"/>
                <a:cs typeface="Trebuchet MS" charset="0"/>
              </a:rPr>
              <a:t>Activities to date…</a:t>
            </a:r>
            <a:endParaRPr lang="en-US" dirty="0">
              <a:latin typeface="Trebuchet MS" charset="0"/>
              <a:ea typeface="Trebuchet MS" charset="0"/>
              <a:cs typeface="Trebuchet MS" charset="0"/>
            </a:endParaRPr>
          </a:p>
        </p:txBody>
      </p:sp>
      <p:sp>
        <p:nvSpPr>
          <p:cNvPr id="5" name="Content Placeholder 6"/>
          <p:cNvSpPr txBox="1">
            <a:spLocks/>
          </p:cNvSpPr>
          <p:nvPr/>
        </p:nvSpPr>
        <p:spPr>
          <a:xfrm>
            <a:off x="488950" y="1293813"/>
            <a:ext cx="8243888" cy="4343400"/>
          </a:xfrm>
          <a:prstGeom prst="rect">
            <a:avLst/>
          </a:prstGeom>
        </p:spPr>
        <p:txBody>
          <a:bodyPr anchor="t"/>
          <a:lstStyle/>
          <a:p>
            <a:pPr marL="342900" lvl="0" indent="-342900" algn="ctr" defTabSz="914400">
              <a:spcBef>
                <a:spcPts val="1775"/>
              </a:spcBef>
              <a:buClr>
                <a:schemeClr val="tx1">
                  <a:lumMod val="50000"/>
                  <a:lumOff val="50000"/>
                </a:schemeClr>
              </a:buClr>
              <a:buFont typeface="Arial"/>
              <a:buChar char="•"/>
              <a:defRPr/>
            </a:pPr>
            <a:r>
              <a:rPr kumimoji="0" lang="en-US" b="0" i="0" u="none" strike="noStrike" kern="0" cap="none" spc="0" normalizeH="0" baseline="0" noProof="0" dirty="0" smtClean="0">
                <a:ln>
                  <a:noFill/>
                </a:ln>
                <a:solidFill>
                  <a:schemeClr val="tx1"/>
                </a:solidFill>
                <a:effectLst/>
                <a:uLnTx/>
                <a:uFillTx/>
                <a:latin typeface="Trebuchet MS"/>
                <a:ea typeface="MS PGothic" pitchFamily="34" charset="-128"/>
                <a:cs typeface="Trebuchet MS"/>
              </a:rPr>
              <a:t>Created discussion forum and </a:t>
            </a:r>
            <a:r>
              <a:rPr lang="en-US" kern="0" dirty="0" smtClean="0">
                <a:latin typeface="Trebuchet MS"/>
                <a:ea typeface="MS PGothic" pitchFamily="34" charset="-128"/>
                <a:cs typeface="Trebuchet MS"/>
              </a:rPr>
              <a:t>dedicated webpage: </a:t>
            </a:r>
            <a:r>
              <a:rPr lang="en-US" kern="0" dirty="0" smtClean="0">
                <a:latin typeface="Trebuchet MS"/>
                <a:ea typeface="MS PGothic" pitchFamily="34" charset="-128"/>
                <a:cs typeface="Trebuchet MS"/>
                <a:hlinkClick r:id="rId3"/>
              </a:rPr>
              <a:t>http://www.icann.org/en/resources/tld-acceptance</a:t>
            </a:r>
            <a:r>
              <a:rPr lang="en-US" kern="0" dirty="0" smtClean="0">
                <a:latin typeface="Trebuchet MS"/>
                <a:ea typeface="MS PGothic" pitchFamily="34" charset="-128"/>
                <a:cs typeface="Trebuchet MS"/>
              </a:rPr>
              <a:t> </a:t>
            </a:r>
          </a:p>
          <a:p>
            <a:pPr marL="342900" marR="0" lvl="0" indent="-342900" algn="ctr" defTabSz="914400" rtl="0" eaLnBrk="1" fontAlgn="base" latinLnBrk="0" hangingPunct="1">
              <a:lnSpc>
                <a:spcPct val="100000"/>
              </a:lnSpc>
              <a:spcBef>
                <a:spcPts val="1775"/>
              </a:spcBef>
              <a:spcAft>
                <a:spcPct val="0"/>
              </a:spcAft>
              <a:buClr>
                <a:schemeClr val="tx1">
                  <a:lumMod val="50000"/>
                  <a:lumOff val="50000"/>
                </a:schemeClr>
              </a:buClr>
              <a:buSzTx/>
              <a:buFont typeface="Arial"/>
              <a:buChar char="•"/>
              <a:tabLst/>
              <a:defRPr/>
            </a:pPr>
            <a:r>
              <a:rPr kumimoji="0" lang="en-US" b="0" i="0" u="none" strike="noStrike" kern="0" cap="none" spc="0" normalizeH="0" baseline="0" noProof="0" dirty="0" smtClean="0">
                <a:ln>
                  <a:noFill/>
                </a:ln>
                <a:solidFill>
                  <a:schemeClr val="tx1"/>
                </a:solidFill>
                <a:effectLst/>
                <a:uLnTx/>
                <a:uFillTx/>
                <a:latin typeface="Trebuchet MS"/>
                <a:ea typeface="MS PGothic" pitchFamily="34" charset="-128"/>
                <a:cs typeface="Trebuchet MS"/>
              </a:rPr>
              <a:t>Posted TLD verification tool at:</a:t>
            </a:r>
          </a:p>
          <a:p>
            <a:pPr marL="742950" marR="0" lvl="1" indent="-285750" algn="ctr" defTabSz="914400" rtl="0" eaLnBrk="1" fontAlgn="base" latinLnBrk="0" hangingPunct="1">
              <a:lnSpc>
                <a:spcPct val="100000"/>
              </a:lnSpc>
              <a:spcBef>
                <a:spcPts val="1275"/>
              </a:spcBef>
              <a:spcAft>
                <a:spcPct val="0"/>
              </a:spcAft>
              <a:buClr>
                <a:schemeClr val="tx1">
                  <a:lumMod val="50000"/>
                  <a:lumOff val="50000"/>
                </a:schemeClr>
              </a:buClr>
              <a:buSzTx/>
              <a:buFont typeface="Arial"/>
              <a:buNone/>
              <a:tabLst/>
              <a:defRPr/>
            </a:pPr>
            <a:r>
              <a:rPr kumimoji="0" lang="en-US" b="0" i="0" u="none" strike="noStrike" kern="0" cap="none" spc="0" normalizeH="0" baseline="0" noProof="0" dirty="0" smtClean="0">
                <a:ln>
                  <a:noFill/>
                </a:ln>
                <a:solidFill>
                  <a:schemeClr val="tx1"/>
                </a:solidFill>
                <a:effectLst/>
                <a:uLnTx/>
                <a:uFillTx/>
                <a:latin typeface="Trebuchet MS"/>
                <a:ea typeface="MS PGothic" pitchFamily="34" charset="-128"/>
                <a:cs typeface="Trebuchet MS"/>
                <a:hlinkClick r:id="rId4"/>
              </a:rPr>
              <a:t>https://github.com/icann</a:t>
            </a:r>
            <a:r>
              <a:rPr kumimoji="0" lang="en-US" b="0" i="0" u="none" strike="noStrike" kern="0" cap="none" spc="0" normalizeH="0" baseline="0" noProof="0" dirty="0" smtClean="0">
                <a:ln>
                  <a:noFill/>
                </a:ln>
                <a:solidFill>
                  <a:schemeClr val="tx1"/>
                </a:solidFill>
                <a:effectLst/>
                <a:uLnTx/>
                <a:uFillTx/>
                <a:latin typeface="Trebuchet MS"/>
                <a:ea typeface="MS PGothic" pitchFamily="34" charset="-128"/>
                <a:cs typeface="Trebuchet MS"/>
              </a:rPr>
              <a:t> </a:t>
            </a:r>
          </a:p>
          <a:p>
            <a:pPr marL="342900" indent="-342900" algn="ctr" defTabSz="914400">
              <a:spcBef>
                <a:spcPts val="1775"/>
              </a:spcBef>
              <a:buClr>
                <a:schemeClr val="tx1">
                  <a:lumMod val="50000"/>
                  <a:lumOff val="50000"/>
                </a:schemeClr>
              </a:buClr>
              <a:buFont typeface="Arial"/>
              <a:buChar char="•"/>
              <a:defRPr/>
            </a:pPr>
            <a:r>
              <a:rPr lang="en-US" kern="0" dirty="0" smtClean="0">
                <a:latin typeface="Trebuchet MS"/>
                <a:ea typeface="MS PGothic" pitchFamily="34" charset="-128"/>
                <a:cs typeface="Trebuchet MS"/>
              </a:rPr>
              <a:t>Consultations with ICANN stakeholders</a:t>
            </a:r>
          </a:p>
          <a:p>
            <a:pPr marL="342900" marR="0" lvl="0" indent="-342900" algn="ctr" defTabSz="914400" rtl="0" eaLnBrk="1" fontAlgn="base" latinLnBrk="0" hangingPunct="1">
              <a:lnSpc>
                <a:spcPct val="100000"/>
              </a:lnSpc>
              <a:spcBef>
                <a:spcPts val="1775"/>
              </a:spcBef>
              <a:spcAft>
                <a:spcPct val="0"/>
              </a:spcAft>
              <a:buClr>
                <a:schemeClr val="tx1">
                  <a:lumMod val="50000"/>
                  <a:lumOff val="50000"/>
                </a:schemeClr>
              </a:buClr>
              <a:buSzTx/>
              <a:buFont typeface="Arial"/>
              <a:buChar char="•"/>
              <a:tabLst/>
              <a:defRPr/>
            </a:pPr>
            <a:r>
              <a:rPr kumimoji="0" lang="en-US" b="0" i="0" u="none" strike="noStrike" kern="0" cap="none" spc="0" normalizeH="0" baseline="0" noProof="0" dirty="0" smtClean="0">
                <a:ln>
                  <a:noFill/>
                </a:ln>
                <a:solidFill>
                  <a:schemeClr val="tx1"/>
                </a:solidFill>
                <a:effectLst/>
                <a:uLnTx/>
                <a:uFillTx/>
                <a:latin typeface="Trebuchet MS"/>
                <a:ea typeface="MS PGothic" pitchFamily="34" charset="-128"/>
                <a:cs typeface="Trebuchet MS"/>
              </a:rPr>
              <a:t>JIG WG</a:t>
            </a:r>
            <a:r>
              <a:rPr kumimoji="0" lang="en-US" b="0" i="0" u="none" strike="noStrike" kern="0" cap="none" spc="0" normalizeH="0" noProof="0" dirty="0" smtClean="0">
                <a:ln>
                  <a:noFill/>
                </a:ln>
                <a:solidFill>
                  <a:schemeClr val="tx1"/>
                </a:solidFill>
                <a:effectLst/>
                <a:uLnTx/>
                <a:uFillTx/>
                <a:latin typeface="Trebuchet MS"/>
                <a:ea typeface="MS PGothic" pitchFamily="34" charset="-128"/>
                <a:cs typeface="Trebuchet MS"/>
              </a:rPr>
              <a:t> initial report</a:t>
            </a:r>
            <a:endParaRPr kumimoji="0" lang="en-US" b="0" i="0" u="none" strike="noStrike" kern="0" cap="none" spc="0" normalizeH="0" baseline="0" noProof="0" dirty="0" smtClean="0">
              <a:ln>
                <a:noFill/>
              </a:ln>
              <a:solidFill>
                <a:schemeClr val="tx1"/>
              </a:solidFill>
              <a:effectLst/>
              <a:uLnTx/>
              <a:uFillTx/>
              <a:latin typeface="Trebuchet MS"/>
              <a:ea typeface="MS PGothic" pitchFamily="34" charset="-128"/>
              <a:cs typeface="Trebuchet MS"/>
            </a:endParaRPr>
          </a:p>
          <a:p>
            <a:pPr marL="342900" marR="0" lvl="0" indent="-342900" algn="ctr" defTabSz="914400" rtl="0" eaLnBrk="1" fontAlgn="base" latinLnBrk="0" hangingPunct="1">
              <a:lnSpc>
                <a:spcPct val="100000"/>
              </a:lnSpc>
              <a:spcBef>
                <a:spcPts val="1775"/>
              </a:spcBef>
              <a:spcAft>
                <a:spcPct val="0"/>
              </a:spcAft>
              <a:buClr>
                <a:schemeClr val="tx1">
                  <a:lumMod val="50000"/>
                  <a:lumOff val="50000"/>
                </a:schemeClr>
              </a:buClr>
              <a:buSzTx/>
              <a:buFont typeface="Arial"/>
              <a:buChar char="•"/>
              <a:tabLst/>
              <a:defRPr/>
            </a:pPr>
            <a:r>
              <a:rPr kumimoji="0" lang="en-US" b="0" i="0" u="none" strike="noStrike" kern="0" cap="none" spc="0" normalizeH="0" baseline="0" noProof="0" dirty="0" smtClean="0">
                <a:ln>
                  <a:noFill/>
                </a:ln>
                <a:solidFill>
                  <a:schemeClr val="tx1"/>
                </a:solidFill>
                <a:effectLst/>
                <a:uLnTx/>
                <a:uFillTx/>
                <a:latin typeface="Trebuchet MS"/>
                <a:ea typeface="MS PGothic" pitchFamily="34" charset="-128"/>
                <a:cs typeface="Trebuchet MS"/>
              </a:rPr>
              <a:t>Technical recommendations</a:t>
            </a:r>
          </a:p>
          <a:p>
            <a:pPr marL="342900" marR="0" lvl="0" indent="-342900" algn="ctr" defTabSz="914400" rtl="0" eaLnBrk="1" fontAlgn="base" latinLnBrk="0" hangingPunct="1">
              <a:lnSpc>
                <a:spcPct val="100000"/>
              </a:lnSpc>
              <a:spcBef>
                <a:spcPts val="1775"/>
              </a:spcBef>
              <a:spcAft>
                <a:spcPct val="0"/>
              </a:spcAft>
              <a:buClr>
                <a:schemeClr val="tx1">
                  <a:lumMod val="50000"/>
                  <a:lumOff val="50000"/>
                </a:schemeClr>
              </a:buClr>
              <a:buSzTx/>
              <a:buFont typeface="Arial"/>
              <a:buChar char="•"/>
              <a:tabLst/>
              <a:defRPr/>
            </a:pPr>
            <a:r>
              <a:rPr kumimoji="0" lang="en-US" b="0" i="0" u="none" strike="noStrike" kern="0" cap="none" spc="0" normalizeH="0" baseline="0" noProof="0" dirty="0" smtClean="0">
                <a:ln>
                  <a:noFill/>
                </a:ln>
                <a:solidFill>
                  <a:schemeClr val="tx1"/>
                </a:solidFill>
                <a:effectLst/>
                <a:uLnTx/>
                <a:uFillTx/>
                <a:latin typeface="Trebuchet MS"/>
                <a:ea typeface="MS PGothic" pitchFamily="34" charset="-128"/>
                <a:cs typeface="Trebuchet MS"/>
              </a:rPr>
              <a:t>Outreach campaign</a:t>
            </a:r>
          </a:p>
          <a:p>
            <a:pPr marL="342900" marR="0" lvl="0" indent="-342900" algn="l" defTabSz="914400" rtl="0" eaLnBrk="1" fontAlgn="base" latinLnBrk="0" hangingPunct="1">
              <a:lnSpc>
                <a:spcPct val="100000"/>
              </a:lnSpc>
              <a:spcBef>
                <a:spcPts val="1775"/>
              </a:spcBef>
              <a:spcAft>
                <a:spcPct val="0"/>
              </a:spcAft>
              <a:buClr>
                <a:schemeClr val="tx1">
                  <a:lumMod val="50000"/>
                  <a:lumOff val="50000"/>
                </a:schemeClr>
              </a:buClr>
              <a:buSzTx/>
              <a:buFont typeface="Arial"/>
              <a:buChar char="•"/>
              <a:tabLst/>
              <a:defRPr/>
            </a:pPr>
            <a:endParaRPr kumimoji="0" lang="en-US" sz="2800" b="0" i="0" u="none" strike="noStrike" kern="0" cap="none" spc="0" normalizeH="0" baseline="0" noProof="0" dirty="0" smtClean="0">
              <a:ln>
                <a:noFill/>
              </a:ln>
              <a:solidFill>
                <a:schemeClr val="tx1"/>
              </a:solidFill>
              <a:effectLst/>
              <a:uLnTx/>
              <a:uFillTx/>
              <a:latin typeface="Trebuchet MS"/>
              <a:ea typeface="MS PGothic" pitchFamily="34" charset="-128"/>
              <a:cs typeface="Trebuchet MS"/>
            </a:endParaRPr>
          </a:p>
          <a:p>
            <a:pPr marL="342900" marR="0" lvl="0" indent="-342900" algn="l" defTabSz="914400" rtl="0" eaLnBrk="1" fontAlgn="base" latinLnBrk="0" hangingPunct="1">
              <a:lnSpc>
                <a:spcPct val="100000"/>
              </a:lnSpc>
              <a:spcBef>
                <a:spcPts val="1775"/>
              </a:spcBef>
              <a:spcAft>
                <a:spcPct val="0"/>
              </a:spcAft>
              <a:buClr>
                <a:schemeClr val="tx1">
                  <a:lumMod val="50000"/>
                  <a:lumOff val="50000"/>
                </a:schemeClr>
              </a:buClr>
              <a:buSzTx/>
              <a:buFont typeface="Arial"/>
              <a:buChar char="•"/>
              <a:tabLst/>
              <a:defRPr/>
            </a:pPr>
            <a:endParaRPr kumimoji="0" lang="en-US" sz="2400" b="0" i="0" u="none" strike="noStrike" kern="0" cap="none" spc="0" normalizeH="0" baseline="0" noProof="0" dirty="0">
              <a:ln>
                <a:noFill/>
              </a:ln>
              <a:solidFill>
                <a:schemeClr val="tx1"/>
              </a:solidFill>
              <a:effectLst/>
              <a:uLnTx/>
              <a:uFillTx/>
              <a:latin typeface="Trebuchet MS"/>
              <a:ea typeface="MS PGothic" pitchFamily="34" charset="-128"/>
              <a:cs typeface="Trebuchet MS"/>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Slide Number Placeholder 3"/>
          <p:cNvSpPr>
            <a:spLocks noGrp="1"/>
          </p:cNvSpPr>
          <p:nvPr>
            <p:ph type="sldNum" sz="quarter" idx="12"/>
          </p:nvPr>
        </p:nvSpPr>
        <p:spPr bwMode="auto">
          <a:noFill/>
          <a:ln>
            <a:miter lim="800000"/>
            <a:headEnd/>
            <a:tailEnd/>
          </a:ln>
        </p:spPr>
        <p:txBody>
          <a:bodyPr/>
          <a:lstStyle/>
          <a:p>
            <a:fld id="{3F43FFEB-DE99-9440-B35A-798E302A2F52}" type="slidenum">
              <a:rPr lang="en-US"/>
              <a:pPr/>
              <a:t>13</a:t>
            </a:fld>
            <a:endParaRPr lang="en-US"/>
          </a:p>
        </p:txBody>
      </p:sp>
      <p:sp>
        <p:nvSpPr>
          <p:cNvPr id="10" name="Title 1"/>
          <p:cNvSpPr txBox="1">
            <a:spLocks/>
          </p:cNvSpPr>
          <p:nvPr/>
        </p:nvSpPr>
        <p:spPr bwMode="auto">
          <a:xfrm>
            <a:off x="1447800" y="304800"/>
            <a:ext cx="6781800" cy="884238"/>
          </a:xfrm>
          <a:prstGeom prst="rect">
            <a:avLst/>
          </a:prstGeom>
          <a:noFill/>
          <a:ln w="9525">
            <a:noFill/>
            <a:miter lim="800000"/>
            <a:headEnd/>
            <a:tailEnd/>
          </a:ln>
        </p:spPr>
        <p:txBody>
          <a:bodyPr anchor="b">
            <a:prstTxWarp prst="textNoShape">
              <a:avLst/>
            </a:prstTxWarp>
          </a:bodyPr>
          <a:lstStyle/>
          <a:p>
            <a:pPr algn="ctr"/>
            <a:r>
              <a:rPr lang="en-US" sz="4400" dirty="0" smtClean="0">
                <a:solidFill>
                  <a:srgbClr val="7F7F7F"/>
                </a:solidFill>
                <a:latin typeface="Trebuchet MS" charset="0"/>
                <a:ea typeface="Trebuchet MS" charset="0"/>
                <a:cs typeface="Trebuchet MS" charset="0"/>
              </a:rPr>
              <a:t>Going </a:t>
            </a:r>
            <a:r>
              <a:rPr lang="en-US" sz="4400" dirty="0" smtClean="0">
                <a:solidFill>
                  <a:srgbClr val="7F7F7F"/>
                </a:solidFill>
                <a:latin typeface="Trebuchet MS" charset="0"/>
                <a:ea typeface="Trebuchet MS" charset="0"/>
                <a:cs typeface="Trebuchet MS" charset="0"/>
              </a:rPr>
              <a:t>Forward…</a:t>
            </a:r>
            <a:endParaRPr lang="en-US" sz="4400" dirty="0">
              <a:solidFill>
                <a:srgbClr val="7F7F7F"/>
              </a:solidFill>
              <a:latin typeface="Trebuchet MS" charset="0"/>
              <a:ea typeface="Trebuchet MS" charset="0"/>
              <a:cs typeface="Trebuchet MS" charset="0"/>
            </a:endParaRPr>
          </a:p>
        </p:txBody>
      </p:sp>
      <p:sp>
        <p:nvSpPr>
          <p:cNvPr id="11" name="Text Placeholder 4"/>
          <p:cNvSpPr txBox="1">
            <a:spLocks/>
          </p:cNvSpPr>
          <p:nvPr/>
        </p:nvSpPr>
        <p:spPr bwMode="auto">
          <a:xfrm>
            <a:off x="2286000" y="1371600"/>
            <a:ext cx="6477000" cy="4876800"/>
          </a:xfrm>
          <a:prstGeom prst="rect">
            <a:avLst/>
          </a:prstGeom>
          <a:noFill/>
          <a:ln w="9525">
            <a:noFill/>
            <a:miter lim="800000"/>
            <a:headEnd/>
            <a:tailEnd/>
          </a:ln>
        </p:spPr>
        <p:txBody>
          <a:bodyPr>
            <a:prstTxWarp prst="textNoShape">
              <a:avLst/>
            </a:prstTxWarp>
          </a:bodyPr>
          <a:lstStyle/>
          <a:p>
            <a:pPr marL="457200" indent="-457200">
              <a:spcBef>
                <a:spcPct val="20000"/>
              </a:spcBef>
              <a:buFont typeface="Wingdings" charset="2"/>
              <a:buChar char="§"/>
            </a:pPr>
            <a:r>
              <a:rPr lang="en-US" sz="3000" dirty="0" smtClean="0">
                <a:latin typeface="Trebuchet MS" charset="0"/>
              </a:rPr>
              <a:t>Outreach </a:t>
            </a:r>
            <a:r>
              <a:rPr lang="en-US" sz="3000" dirty="0">
                <a:latin typeface="Trebuchet MS" charset="0"/>
              </a:rPr>
              <a:t>campaign</a:t>
            </a:r>
          </a:p>
          <a:p>
            <a:pPr marL="457200" indent="-457200">
              <a:spcBef>
                <a:spcPct val="20000"/>
              </a:spcBef>
              <a:buFont typeface="Wingdings" charset="2"/>
              <a:buChar char="§"/>
            </a:pPr>
            <a:endParaRPr lang="en-US" sz="3000" dirty="0">
              <a:latin typeface="Trebuchet MS" charset="0"/>
            </a:endParaRPr>
          </a:p>
          <a:p>
            <a:pPr marL="457200" indent="-457200">
              <a:spcBef>
                <a:spcPct val="20000"/>
              </a:spcBef>
              <a:buFont typeface="Wingdings" charset="2"/>
              <a:buChar char="§"/>
            </a:pPr>
            <a:r>
              <a:rPr lang="en-US" sz="3000" dirty="0">
                <a:latin typeface="Trebuchet MS" charset="0"/>
              </a:rPr>
              <a:t>Improve TLD verification libraries</a:t>
            </a:r>
          </a:p>
          <a:p>
            <a:pPr marL="457200" indent="-457200">
              <a:spcBef>
                <a:spcPct val="20000"/>
              </a:spcBef>
              <a:buFont typeface="Wingdings" charset="2"/>
              <a:buChar char="§"/>
            </a:pPr>
            <a:endParaRPr lang="en-US" sz="3000" dirty="0" smtClean="0">
              <a:latin typeface="Trebuchet MS" charset="0"/>
            </a:endParaRPr>
          </a:p>
          <a:p>
            <a:pPr marL="457200" indent="-457200">
              <a:spcBef>
                <a:spcPct val="20000"/>
              </a:spcBef>
              <a:buFont typeface="Wingdings" charset="2"/>
              <a:buChar char="§"/>
            </a:pPr>
            <a:r>
              <a:rPr lang="en-US" sz="3000" dirty="0" smtClean="0">
                <a:latin typeface="Trebuchet MS" charset="0"/>
              </a:rPr>
              <a:t>Informational </a:t>
            </a:r>
            <a:r>
              <a:rPr lang="en-US" sz="3000" dirty="0">
                <a:latin typeface="Trebuchet MS" charset="0"/>
              </a:rPr>
              <a:t>and educational </a:t>
            </a:r>
            <a:r>
              <a:rPr lang="en-US" sz="3000" dirty="0" smtClean="0">
                <a:latin typeface="Trebuchet MS" charset="0"/>
              </a:rPr>
              <a:t>materials</a:t>
            </a:r>
          </a:p>
          <a:p>
            <a:pPr marL="457200" indent="-457200">
              <a:spcBef>
                <a:spcPct val="20000"/>
              </a:spcBef>
              <a:buFont typeface="Wingdings" charset="2"/>
              <a:buChar char="§"/>
            </a:pPr>
            <a:endParaRPr lang="en-US" sz="3000" dirty="0" smtClean="0">
              <a:latin typeface="Trebuchet MS" charset="0"/>
            </a:endParaRPr>
          </a:p>
          <a:p>
            <a:pPr marL="457200" indent="-457200">
              <a:spcBef>
                <a:spcPct val="20000"/>
              </a:spcBef>
              <a:buFont typeface="Wingdings" charset="2"/>
              <a:buChar char="§"/>
            </a:pPr>
            <a:r>
              <a:rPr lang="en-US" sz="3000" dirty="0" smtClean="0">
                <a:latin typeface="Trebuchet MS" charset="0"/>
              </a:rPr>
              <a:t>Your suggestion?</a:t>
            </a:r>
          </a:p>
          <a:p>
            <a:pPr marL="457200" indent="-457200">
              <a:spcBef>
                <a:spcPct val="20000"/>
              </a:spcBef>
              <a:buFont typeface="Wingdings" charset="2"/>
              <a:buChar char="§"/>
            </a:pPr>
            <a:endParaRPr lang="en-US" sz="3000" dirty="0" smtClean="0">
              <a:latin typeface="Trebuchet MS" charset="0"/>
            </a:endParaRPr>
          </a:p>
          <a:p>
            <a:pPr marL="457200" indent="-457200">
              <a:spcBef>
                <a:spcPct val="20000"/>
              </a:spcBef>
            </a:pPr>
            <a:endParaRPr lang="en-US" sz="3000" dirty="0">
              <a:latin typeface="Trebuchet MS" charset="0"/>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Slide Number Placeholder 3"/>
          <p:cNvSpPr>
            <a:spLocks noGrp="1"/>
          </p:cNvSpPr>
          <p:nvPr>
            <p:ph type="sldNum" sz="quarter" idx="12"/>
          </p:nvPr>
        </p:nvSpPr>
        <p:spPr bwMode="auto">
          <a:noFill/>
          <a:ln>
            <a:miter lim="800000"/>
            <a:headEnd/>
            <a:tailEnd/>
          </a:ln>
        </p:spPr>
        <p:txBody>
          <a:bodyPr/>
          <a:lstStyle/>
          <a:p>
            <a:fld id="{3F43FFEB-DE99-9440-B35A-798E302A2F52}" type="slidenum">
              <a:rPr lang="en-US"/>
              <a:pPr/>
              <a:t>14</a:t>
            </a:fld>
            <a:endParaRPr lang="en-US"/>
          </a:p>
        </p:txBody>
      </p:sp>
      <p:sp>
        <p:nvSpPr>
          <p:cNvPr id="7" name="Title 1"/>
          <p:cNvSpPr txBox="1">
            <a:spLocks/>
          </p:cNvSpPr>
          <p:nvPr/>
        </p:nvSpPr>
        <p:spPr bwMode="auto">
          <a:xfrm>
            <a:off x="1295400" y="304800"/>
            <a:ext cx="6781800" cy="685800"/>
          </a:xfrm>
          <a:prstGeom prst="rect">
            <a:avLst/>
          </a:prstGeom>
          <a:noFill/>
          <a:ln w="9525">
            <a:noFill/>
            <a:miter lim="800000"/>
            <a:headEnd/>
            <a:tailEnd/>
          </a:ln>
        </p:spPr>
        <p:txBody>
          <a:bodyPr anchor="b">
            <a:prstTxWarp prst="textNoShape">
              <a:avLst/>
            </a:prstTxWarp>
          </a:bodyPr>
          <a:lstStyle/>
          <a:p>
            <a:pPr algn="ctr"/>
            <a:r>
              <a:rPr lang="en-US" sz="4400" dirty="0" smtClean="0">
                <a:solidFill>
                  <a:srgbClr val="7F7F7F"/>
                </a:solidFill>
                <a:latin typeface="Trebuchet MS" charset="0"/>
                <a:ea typeface="Trebuchet MS" charset="0"/>
                <a:cs typeface="Trebuchet MS" charset="0"/>
              </a:rPr>
              <a:t>How can you help??</a:t>
            </a:r>
            <a:endParaRPr lang="en-US" sz="4400" dirty="0">
              <a:solidFill>
                <a:srgbClr val="7F7F7F"/>
              </a:solidFill>
              <a:latin typeface="Trebuchet MS" charset="0"/>
              <a:ea typeface="Trebuchet MS" charset="0"/>
              <a:cs typeface="Trebuchet MS" charset="0"/>
            </a:endParaRPr>
          </a:p>
        </p:txBody>
      </p:sp>
      <p:sp>
        <p:nvSpPr>
          <p:cNvPr id="8" name="Text Placeholder 4"/>
          <p:cNvSpPr txBox="1">
            <a:spLocks/>
          </p:cNvSpPr>
          <p:nvPr/>
        </p:nvSpPr>
        <p:spPr bwMode="auto">
          <a:xfrm>
            <a:off x="2209800" y="1189038"/>
            <a:ext cx="6477000" cy="4953000"/>
          </a:xfrm>
          <a:prstGeom prst="rect">
            <a:avLst/>
          </a:prstGeom>
          <a:noFill/>
          <a:ln w="9525">
            <a:noFill/>
            <a:miter lim="800000"/>
            <a:headEnd/>
            <a:tailEnd/>
          </a:ln>
        </p:spPr>
        <p:txBody>
          <a:bodyPr>
            <a:prstTxWarp prst="textNoShape">
              <a:avLst/>
            </a:prstTxWarp>
          </a:bodyPr>
          <a:lstStyle/>
          <a:p>
            <a:pPr marL="457200" indent="-457200">
              <a:spcBef>
                <a:spcPct val="20000"/>
              </a:spcBef>
              <a:buFont typeface="Wingdings" charset="2"/>
              <a:buChar char="§"/>
            </a:pPr>
            <a:r>
              <a:rPr lang="en-US" sz="3000" dirty="0" smtClean="0">
                <a:latin typeface="Trebuchet MS" charset="0"/>
              </a:rPr>
              <a:t>Check your software </a:t>
            </a:r>
            <a:r>
              <a:rPr lang="en-US" sz="3000" dirty="0">
                <a:latin typeface="Trebuchet MS" charset="0"/>
              </a:rPr>
              <a:t>— do all your applications properly support all domains?</a:t>
            </a:r>
          </a:p>
          <a:p>
            <a:pPr marL="457200" indent="-457200">
              <a:spcBef>
                <a:spcPct val="20000"/>
              </a:spcBef>
            </a:pPr>
            <a:endParaRPr lang="en-US" sz="2000" dirty="0">
              <a:latin typeface="Trebuchet MS" charset="0"/>
            </a:endParaRPr>
          </a:p>
          <a:p>
            <a:pPr marL="457200" indent="-457200">
              <a:spcBef>
                <a:spcPct val="20000"/>
              </a:spcBef>
              <a:buFont typeface="Wingdings" charset="2"/>
              <a:buChar char="§"/>
            </a:pPr>
            <a:r>
              <a:rPr lang="en-US" sz="3000" dirty="0">
                <a:latin typeface="Trebuchet MS" charset="0"/>
              </a:rPr>
              <a:t>Inform and educate</a:t>
            </a:r>
            <a:r>
              <a:rPr lang="en-US" sz="3000" dirty="0" smtClean="0">
                <a:latin typeface="Trebuchet MS" charset="0"/>
              </a:rPr>
              <a:t> software developers and </a:t>
            </a:r>
            <a:r>
              <a:rPr lang="en-US" sz="3000" dirty="0">
                <a:latin typeface="Trebuchet MS" charset="0"/>
              </a:rPr>
              <a:t>others</a:t>
            </a:r>
          </a:p>
          <a:p>
            <a:pPr marL="457200" indent="-457200">
              <a:spcBef>
                <a:spcPct val="20000"/>
              </a:spcBef>
            </a:pPr>
            <a:endParaRPr lang="en-US" sz="2000" dirty="0" smtClean="0">
              <a:latin typeface="Trebuchet MS" charset="0"/>
            </a:endParaRPr>
          </a:p>
          <a:p>
            <a:pPr marL="457200" indent="-457200">
              <a:spcBef>
                <a:spcPct val="20000"/>
              </a:spcBef>
              <a:buFont typeface="Wingdings" charset="2"/>
              <a:buChar char="§"/>
            </a:pPr>
            <a:r>
              <a:rPr lang="en-US" sz="3000" dirty="0" smtClean="0">
                <a:latin typeface="Trebuchet MS" charset="0"/>
              </a:rPr>
              <a:t>Contact us at:</a:t>
            </a:r>
            <a:r>
              <a:rPr lang="en-US" sz="3000" dirty="0">
                <a:latin typeface="Trebuchet MS" charset="0"/>
              </a:rPr>
              <a:t/>
            </a:r>
            <a:br>
              <a:rPr lang="en-US" sz="3000" dirty="0">
                <a:latin typeface="Trebuchet MS" charset="0"/>
              </a:rPr>
            </a:br>
            <a:r>
              <a:rPr lang="en-US" sz="3000" dirty="0">
                <a:latin typeface="Trebuchet MS" charset="0"/>
                <a:hlinkClick r:id="rId3"/>
              </a:rPr>
              <a:t>tld-acceptance@icann.org</a:t>
            </a:r>
            <a:endParaRPr lang="en-US" sz="3000" dirty="0">
              <a:latin typeface="Trebuchet MS" charset="0"/>
            </a:endParaRPr>
          </a:p>
          <a:p>
            <a:pPr marL="457200" indent="-457200">
              <a:spcBef>
                <a:spcPct val="20000"/>
              </a:spcBef>
            </a:pPr>
            <a:endParaRPr lang="en-US" sz="3000" dirty="0">
              <a:latin typeface="Trebuchet MS" charset="0"/>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ctrTitle"/>
          </p:nvPr>
        </p:nvSpPr>
        <p:spPr bwMode="auto">
          <a:xfrm>
            <a:off x="685800" y="2800350"/>
            <a:ext cx="7772400" cy="10096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atin typeface="Trebuchet MS" charset="0"/>
                <a:ea typeface="Trebuchet MS" charset="0"/>
                <a:cs typeface="Trebuchet MS" charset="0"/>
              </a:rPr>
              <a:t>Thank You</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ctrTitle"/>
          </p:nvPr>
        </p:nvSpPr>
        <p:spPr bwMode="auto">
          <a:xfrm>
            <a:off x="2676525" y="2057400"/>
            <a:ext cx="6162675" cy="124142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a:latin typeface="Trebuchet MS" charset="0"/>
                <a:ea typeface="Trebuchet MS" charset="0"/>
                <a:cs typeface="Trebuchet MS" charset="0"/>
              </a:rPr>
              <a:t>Questions</a:t>
            </a:r>
          </a:p>
        </p:txBody>
      </p:sp>
      <p:sp>
        <p:nvSpPr>
          <p:cNvPr id="40963" name="Slide Number Placeholder 3"/>
          <p:cNvSpPr>
            <a:spLocks noGrp="1"/>
          </p:cNvSpPr>
          <p:nvPr>
            <p:ph type="sldNum" sz="quarter" idx="10"/>
          </p:nvPr>
        </p:nvSpPr>
        <p:spPr bwMode="auto">
          <a:noFill/>
          <a:ln>
            <a:miter lim="800000"/>
            <a:headEnd/>
            <a:tailEnd/>
          </a:ln>
        </p:spPr>
        <p:txBody>
          <a:bodyPr/>
          <a:lstStyle/>
          <a:p>
            <a:fld id="{AAE80F59-EB0F-854A-A298-B78C7C392676}" type="slidenum">
              <a:rPr lang="en-US"/>
              <a:pPr/>
              <a:t>16</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Slide Number Placeholder 3"/>
          <p:cNvSpPr>
            <a:spLocks noGrp="1"/>
          </p:cNvSpPr>
          <p:nvPr>
            <p:ph type="sldNum" sz="quarter" idx="10"/>
          </p:nvPr>
        </p:nvSpPr>
        <p:spPr bwMode="auto">
          <a:noFill/>
          <a:ln>
            <a:miter lim="800000"/>
            <a:headEnd/>
            <a:tailEnd/>
          </a:ln>
        </p:spPr>
        <p:txBody>
          <a:bodyPr/>
          <a:lstStyle/>
          <a:p>
            <a:fld id="{6788A3E9-7D1E-A54D-978F-B3E00F5026A9}" type="slidenum">
              <a:rPr lang="en-US"/>
              <a:pPr/>
              <a:t>2</a:t>
            </a:fld>
            <a:endParaRPr lang="en-US"/>
          </a:p>
        </p:txBody>
      </p:sp>
      <p:sp>
        <p:nvSpPr>
          <p:cNvPr id="5" name="Text Placeholder 4"/>
          <p:cNvSpPr txBox="1">
            <a:spLocks/>
          </p:cNvSpPr>
          <p:nvPr/>
        </p:nvSpPr>
        <p:spPr bwMode="auto">
          <a:xfrm>
            <a:off x="2352675" y="304800"/>
            <a:ext cx="6477000" cy="827088"/>
          </a:xfrm>
          <a:prstGeom prst="rect">
            <a:avLst/>
          </a:prstGeom>
          <a:noFill/>
          <a:ln w="9525">
            <a:noFill/>
            <a:miter lim="800000"/>
            <a:headEnd/>
            <a:tailEnd/>
          </a:ln>
        </p:spPr>
        <p:txBody>
          <a:bodyPr>
            <a:prstTxWarp prst="textNoShape">
              <a:avLst/>
            </a:prstTxWarp>
          </a:bodyPr>
          <a:lstStyle/>
          <a:p>
            <a:pPr algn="ctr">
              <a:spcBef>
                <a:spcPct val="20000"/>
              </a:spcBef>
            </a:pPr>
            <a:r>
              <a:rPr lang="en-US" sz="3400" dirty="0">
                <a:solidFill>
                  <a:srgbClr val="7F7F7F"/>
                </a:solidFill>
                <a:latin typeface="Trebuchet MS" charset="0"/>
                <a:ea typeface="Trebuchet MS" charset="0"/>
                <a:cs typeface="Trebuchet MS" charset="0"/>
              </a:rPr>
              <a:t>What is Universal Acceptance?</a:t>
            </a:r>
            <a:endParaRPr lang="en-US" sz="3400" dirty="0">
              <a:latin typeface="Trebuchet MS" charset="0"/>
            </a:endParaRPr>
          </a:p>
        </p:txBody>
      </p:sp>
      <p:sp>
        <p:nvSpPr>
          <p:cNvPr id="7" name="Text Placeholder 4"/>
          <p:cNvSpPr txBox="1">
            <a:spLocks/>
          </p:cNvSpPr>
          <p:nvPr/>
        </p:nvSpPr>
        <p:spPr bwMode="auto">
          <a:xfrm>
            <a:off x="2352675" y="1722437"/>
            <a:ext cx="6477000" cy="4221163"/>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marL="457200" indent="-457200" eaLnBrk="1" hangingPunct="1">
              <a:spcBef>
                <a:spcPct val="20000"/>
              </a:spcBef>
              <a:buFont typeface="Wingdings" charset="2"/>
              <a:buChar char="§"/>
              <a:defRPr/>
            </a:pPr>
            <a:r>
              <a:rPr lang="en-US" sz="3000" dirty="0" smtClean="0">
                <a:latin typeface="Trebuchet MS" charset="0"/>
              </a:rPr>
              <a:t>Ensure that software on the Internet universally accepts all domains, ASCII and IDN</a:t>
            </a:r>
          </a:p>
          <a:p>
            <a:pPr eaLnBrk="1" hangingPunct="1">
              <a:spcBef>
                <a:spcPct val="20000"/>
              </a:spcBef>
              <a:defRPr/>
            </a:pPr>
            <a:endParaRPr lang="en-US" sz="3000" dirty="0" smtClean="0">
              <a:latin typeface="Trebuchet MS" charset="0"/>
            </a:endParaRPr>
          </a:p>
          <a:p>
            <a:pPr marL="457200" indent="-457200" eaLnBrk="1" hangingPunct="1">
              <a:spcBef>
                <a:spcPct val="20000"/>
              </a:spcBef>
              <a:buFont typeface="Wingdings" charset="2"/>
              <a:buChar char="§"/>
              <a:defRPr/>
            </a:pPr>
            <a:r>
              <a:rPr lang="en-US" sz="3000" dirty="0" smtClean="0">
                <a:latin typeface="Trebuchet MS" charset="0"/>
              </a:rPr>
              <a:t>Does not cover policy aspects of what domains should be allowed or restricted</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2"/>
          <p:cNvSpPr>
            <a:spLocks noGrp="1"/>
          </p:cNvSpPr>
          <p:nvPr>
            <p:ph type="sldNum" sz="quarter" idx="10"/>
          </p:nvPr>
        </p:nvSpPr>
        <p:spPr bwMode="auto">
          <a:noFill/>
          <a:ln>
            <a:miter lim="800000"/>
            <a:headEnd/>
            <a:tailEnd/>
          </a:ln>
        </p:spPr>
        <p:txBody>
          <a:bodyPr/>
          <a:lstStyle/>
          <a:p>
            <a:fld id="{B1B7A733-1003-8349-B031-0094C71F6073}" type="slidenum">
              <a:rPr lang="en-US"/>
              <a:pPr/>
              <a:t>3</a:t>
            </a:fld>
            <a:endParaRPr lang="en-US"/>
          </a:p>
        </p:txBody>
      </p:sp>
      <p:pic>
        <p:nvPicPr>
          <p:cNvPr id="7" name="Picture 2"/>
          <p:cNvPicPr>
            <a:picLocks noChangeAspect="1"/>
          </p:cNvPicPr>
          <p:nvPr/>
        </p:nvPicPr>
        <p:blipFill>
          <a:blip r:embed="rId3"/>
          <a:srcRect/>
          <a:stretch>
            <a:fillRect/>
          </a:stretch>
        </p:blipFill>
        <p:spPr bwMode="auto">
          <a:xfrm>
            <a:off x="0" y="1143000"/>
            <a:ext cx="5040856" cy="3300129"/>
          </a:xfrm>
          <a:prstGeom prst="rect">
            <a:avLst/>
          </a:prstGeom>
          <a:noFill/>
          <a:ln w="9525">
            <a:solidFill>
              <a:schemeClr val="tx1"/>
            </a:solidFill>
            <a:miter lim="800000"/>
            <a:headEnd/>
            <a:tailEnd/>
          </a:ln>
        </p:spPr>
      </p:pic>
      <p:sp>
        <p:nvSpPr>
          <p:cNvPr id="9" name="Title 1"/>
          <p:cNvSpPr txBox="1">
            <a:spLocks/>
          </p:cNvSpPr>
          <p:nvPr/>
        </p:nvSpPr>
        <p:spPr bwMode="auto">
          <a:xfrm>
            <a:off x="212725" y="152400"/>
            <a:ext cx="8191500" cy="884238"/>
          </a:xfrm>
          <a:prstGeom prst="rect">
            <a:avLst/>
          </a:prstGeom>
          <a:noFill/>
          <a:ln w="9525">
            <a:noFill/>
            <a:miter lim="800000"/>
            <a:headEnd/>
            <a:tailEnd/>
          </a:ln>
        </p:spPr>
        <p:txBody>
          <a:bodyPr anchor="b">
            <a:prstTxWarp prst="textNoShape">
              <a:avLst/>
            </a:prstTxWarp>
          </a:bodyPr>
          <a:lstStyle/>
          <a:p>
            <a:pPr algn="ctr"/>
            <a:r>
              <a:rPr lang="en-US" sz="4200" dirty="0">
                <a:solidFill>
                  <a:srgbClr val="7F7F7F"/>
                </a:solidFill>
                <a:latin typeface="Trebuchet MS" charset="0"/>
                <a:ea typeface="Trebuchet MS" charset="0"/>
                <a:cs typeface="Trebuchet MS" charset="0"/>
              </a:rPr>
              <a:t>Acceptability </a:t>
            </a:r>
            <a:r>
              <a:rPr lang="en-US" sz="4200" dirty="0" smtClean="0">
                <a:solidFill>
                  <a:srgbClr val="7F7F7F"/>
                </a:solidFill>
                <a:latin typeface="Trebuchet MS" charset="0"/>
                <a:ea typeface="Trebuchet MS" charset="0"/>
                <a:cs typeface="Trebuchet MS" charset="0"/>
              </a:rPr>
              <a:t>Issues Examples</a:t>
            </a:r>
            <a:endParaRPr lang="en-US" sz="4200" dirty="0">
              <a:solidFill>
                <a:srgbClr val="7F7F7F"/>
              </a:solidFill>
              <a:latin typeface="Trebuchet MS" charset="0"/>
              <a:ea typeface="Trebuchet MS" charset="0"/>
              <a:cs typeface="Trebuchet MS" charset="0"/>
            </a:endParaRPr>
          </a:p>
        </p:txBody>
      </p:sp>
      <p:sp>
        <p:nvSpPr>
          <p:cNvPr id="11" name="TextBox 7"/>
          <p:cNvSpPr txBox="1">
            <a:spLocks noChangeArrowheads="1"/>
          </p:cNvSpPr>
          <p:nvPr/>
        </p:nvSpPr>
        <p:spPr bwMode="auto">
          <a:xfrm>
            <a:off x="4790333" y="5867400"/>
            <a:ext cx="4224233" cy="230832"/>
          </a:xfrm>
          <a:prstGeom prst="rect">
            <a:avLst/>
          </a:prstGeom>
          <a:noFill/>
          <a:ln w="9525">
            <a:noFill/>
            <a:miter lim="800000"/>
            <a:headEnd/>
            <a:tailEnd/>
          </a:ln>
        </p:spPr>
        <p:txBody>
          <a:bodyPr wrap="none">
            <a:prstTxWarp prst="textNoShape">
              <a:avLst/>
            </a:prstTxWarp>
            <a:spAutoFit/>
          </a:bodyPr>
          <a:lstStyle/>
          <a:p>
            <a:r>
              <a:rPr lang="en-US" sz="900" dirty="0">
                <a:latin typeface="Helvetica Neue" charset="0"/>
                <a:ea typeface="Helvetica Neue" charset="0"/>
                <a:cs typeface="Helvetica Neue" charset="0"/>
              </a:rPr>
              <a:t>Hat tip</a:t>
            </a:r>
            <a:r>
              <a:rPr lang="en-US" sz="900" dirty="0" smtClean="0">
                <a:latin typeface="Helvetica Neue" charset="0"/>
                <a:ea typeface="Helvetica Neue" charset="0"/>
                <a:cs typeface="Helvetica Neue" charset="0"/>
              </a:rPr>
              <a:t>: http://domainincite.com/8978-google-chrome-handles-new-tlds-badly</a:t>
            </a:r>
            <a:endParaRPr lang="en-US" sz="900" dirty="0">
              <a:latin typeface="Helvetica Neue" charset="0"/>
              <a:ea typeface="Helvetica Neue" charset="0"/>
              <a:cs typeface="Helvetica Neue" charset="0"/>
            </a:endParaRPr>
          </a:p>
        </p:txBody>
      </p:sp>
      <p:pic>
        <p:nvPicPr>
          <p:cNvPr id="8" name="P 1" descr="sx example in google chrome.png"/>
          <p:cNvPicPr/>
          <p:nvPr/>
        </p:nvPicPr>
        <p:blipFill>
          <a:blip r:embed="rId4"/>
          <a:stretch>
            <a:fillRect/>
          </a:stretch>
        </p:blipFill>
        <p:spPr>
          <a:xfrm>
            <a:off x="3200400" y="1618297"/>
            <a:ext cx="5943600" cy="4249103"/>
          </a:xfrm>
          <a:prstGeom prst="rect">
            <a:avLst/>
          </a:prstGeom>
          <a:ln>
            <a:solidFill>
              <a:schemeClr val="tx1">
                <a:alpha val="87000"/>
              </a:schemeClr>
            </a:solidFill>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2"/>
          <p:cNvSpPr>
            <a:spLocks noGrp="1"/>
          </p:cNvSpPr>
          <p:nvPr>
            <p:ph type="sldNum" sz="quarter" idx="12"/>
          </p:nvPr>
        </p:nvSpPr>
        <p:spPr bwMode="auto">
          <a:noFill/>
          <a:ln>
            <a:miter lim="800000"/>
            <a:headEnd/>
            <a:tailEnd/>
          </a:ln>
        </p:spPr>
        <p:txBody>
          <a:bodyPr/>
          <a:lstStyle/>
          <a:p>
            <a:fld id="{35AE927A-46F1-4F4F-AE5D-10C90AE79F91}" type="slidenum">
              <a:rPr lang="en-US"/>
              <a:pPr/>
              <a:t>4</a:t>
            </a:fld>
            <a:endParaRPr lang="en-US"/>
          </a:p>
        </p:txBody>
      </p:sp>
      <p:sp>
        <p:nvSpPr>
          <p:cNvPr id="7" name="Title 1"/>
          <p:cNvSpPr txBox="1">
            <a:spLocks/>
          </p:cNvSpPr>
          <p:nvPr/>
        </p:nvSpPr>
        <p:spPr bwMode="auto">
          <a:xfrm>
            <a:off x="685800" y="228600"/>
            <a:ext cx="8191500" cy="884238"/>
          </a:xfrm>
          <a:prstGeom prst="rect">
            <a:avLst/>
          </a:prstGeom>
          <a:noFill/>
          <a:ln w="9525">
            <a:noFill/>
            <a:miter lim="800000"/>
            <a:headEnd/>
            <a:tailEnd/>
          </a:ln>
        </p:spPr>
        <p:txBody>
          <a:bodyPr anchor="b">
            <a:prstTxWarp prst="textNoShape">
              <a:avLst/>
            </a:prstTxWarp>
          </a:bodyPr>
          <a:lstStyle/>
          <a:p>
            <a:pPr algn="ctr"/>
            <a:r>
              <a:rPr lang="en-US" sz="4200" dirty="0">
                <a:solidFill>
                  <a:srgbClr val="7F7F7F"/>
                </a:solidFill>
                <a:latin typeface="Trebuchet MS" charset="0"/>
                <a:ea typeface="Trebuchet MS" charset="0"/>
                <a:cs typeface="Trebuchet MS" charset="0"/>
              </a:rPr>
              <a:t>Acceptability Issues Example</a:t>
            </a:r>
          </a:p>
        </p:txBody>
      </p:sp>
      <p:pic>
        <p:nvPicPr>
          <p:cNvPr id="5" name="P 3" descr="drop down menu.png"/>
          <p:cNvPicPr/>
          <p:nvPr/>
        </p:nvPicPr>
        <p:blipFill>
          <a:blip r:embed="rId3"/>
          <a:srcRect l="44" r="-291"/>
          <a:stretch>
            <a:fillRect/>
          </a:stretch>
        </p:blipFill>
        <p:spPr bwMode="auto">
          <a:xfrm>
            <a:off x="2971800" y="1758314"/>
            <a:ext cx="5486400" cy="3575685"/>
          </a:xfrm>
          <a:prstGeom prst="rect">
            <a:avLst/>
          </a:prstGeom>
          <a:noFill/>
          <a:ln w="9525">
            <a:solidFill>
              <a:schemeClr val="tx1"/>
            </a:solid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2"/>
          <p:cNvSpPr>
            <a:spLocks noGrp="1"/>
          </p:cNvSpPr>
          <p:nvPr>
            <p:ph type="sldNum" sz="quarter" idx="12"/>
          </p:nvPr>
        </p:nvSpPr>
        <p:spPr bwMode="auto">
          <a:noFill/>
          <a:ln>
            <a:miter lim="800000"/>
            <a:headEnd/>
            <a:tailEnd/>
          </a:ln>
        </p:spPr>
        <p:txBody>
          <a:bodyPr/>
          <a:lstStyle/>
          <a:p>
            <a:fld id="{35AE927A-46F1-4F4F-AE5D-10C90AE79F91}" type="slidenum">
              <a:rPr lang="en-US"/>
              <a:pPr/>
              <a:t>5</a:t>
            </a:fld>
            <a:endParaRPr lang="en-US"/>
          </a:p>
        </p:txBody>
      </p:sp>
      <p:sp>
        <p:nvSpPr>
          <p:cNvPr id="7" name="Title 1"/>
          <p:cNvSpPr txBox="1">
            <a:spLocks/>
          </p:cNvSpPr>
          <p:nvPr/>
        </p:nvSpPr>
        <p:spPr bwMode="auto">
          <a:xfrm>
            <a:off x="1219200" y="304800"/>
            <a:ext cx="6781800" cy="762000"/>
          </a:xfrm>
          <a:prstGeom prst="rect">
            <a:avLst/>
          </a:prstGeom>
          <a:noFill/>
          <a:ln w="9525">
            <a:noFill/>
            <a:miter lim="800000"/>
            <a:headEnd/>
            <a:tailEnd/>
          </a:ln>
        </p:spPr>
        <p:txBody>
          <a:bodyPr anchor="b">
            <a:prstTxWarp prst="textNoShape">
              <a:avLst/>
            </a:prstTxWarp>
          </a:bodyPr>
          <a:lstStyle/>
          <a:p>
            <a:pPr algn="ctr"/>
            <a:r>
              <a:rPr lang="en-US" sz="4400" dirty="0">
                <a:solidFill>
                  <a:srgbClr val="7F7F7F"/>
                </a:solidFill>
                <a:latin typeface="Trebuchet MS" charset="0"/>
                <a:ea typeface="Trebuchet MS" charset="0"/>
                <a:cs typeface="Trebuchet MS" charset="0"/>
              </a:rPr>
              <a:t>Examples of Causes</a:t>
            </a:r>
          </a:p>
        </p:txBody>
      </p:sp>
      <p:sp>
        <p:nvSpPr>
          <p:cNvPr id="8" name="Text Placeholder 4"/>
          <p:cNvSpPr txBox="1">
            <a:spLocks/>
          </p:cNvSpPr>
          <p:nvPr/>
        </p:nvSpPr>
        <p:spPr bwMode="auto">
          <a:xfrm>
            <a:off x="2352675" y="1398588"/>
            <a:ext cx="6477000" cy="5059362"/>
          </a:xfrm>
          <a:prstGeom prst="rect">
            <a:avLst/>
          </a:prstGeom>
          <a:noFill/>
          <a:ln w="9525">
            <a:noFill/>
            <a:miter lim="800000"/>
            <a:headEnd/>
            <a:tailEnd/>
          </a:ln>
        </p:spPr>
        <p:txBody>
          <a:bodyPr>
            <a:prstTxWarp prst="textNoShape">
              <a:avLst/>
            </a:prstTxWarp>
          </a:bodyPr>
          <a:lstStyle/>
          <a:p>
            <a:pPr marL="457200" indent="-457200">
              <a:spcBef>
                <a:spcPct val="20000"/>
              </a:spcBef>
              <a:buFont typeface="Wingdings" charset="2"/>
              <a:buChar char="§"/>
            </a:pPr>
            <a:r>
              <a:rPr lang="en-US" sz="3000" dirty="0">
                <a:latin typeface="Trebuchet MS" charset="0"/>
              </a:rPr>
              <a:t>Improper logic in software for checking valid domains</a:t>
            </a:r>
            <a:br>
              <a:rPr lang="en-US" sz="3000" dirty="0">
                <a:latin typeface="Trebuchet MS" charset="0"/>
              </a:rPr>
            </a:br>
            <a:endParaRPr lang="en-US" sz="3000" dirty="0">
              <a:latin typeface="Trebuchet MS" charset="0"/>
            </a:endParaRPr>
          </a:p>
          <a:p>
            <a:pPr marL="457200" indent="-457200">
              <a:spcBef>
                <a:spcPct val="20000"/>
              </a:spcBef>
              <a:buFont typeface="Wingdings" charset="2"/>
              <a:buChar char="§"/>
            </a:pPr>
            <a:r>
              <a:rPr lang="en-US" sz="3000" dirty="0">
                <a:latin typeface="Trebuchet MS" charset="0"/>
              </a:rPr>
              <a:t>Lack of IDNA support</a:t>
            </a:r>
          </a:p>
          <a:p>
            <a:pPr marL="457200" indent="-457200">
              <a:spcBef>
                <a:spcPct val="20000"/>
              </a:spcBef>
              <a:buFont typeface="Wingdings" charset="2"/>
              <a:buChar char="§"/>
            </a:pPr>
            <a:endParaRPr lang="en-US" sz="3000" dirty="0">
              <a:latin typeface="Trebuchet MS" charset="0"/>
            </a:endParaRPr>
          </a:p>
          <a:p>
            <a:pPr marL="457200" indent="-457200">
              <a:spcBef>
                <a:spcPct val="20000"/>
              </a:spcBef>
              <a:buFont typeface="Wingdings" charset="2"/>
              <a:buChar char="§"/>
            </a:pPr>
            <a:r>
              <a:rPr lang="en-US" sz="3000" dirty="0">
                <a:latin typeface="Trebuchet MS" charset="0"/>
              </a:rPr>
              <a:t>Old software that is not yet upgraded</a:t>
            </a:r>
          </a:p>
          <a:p>
            <a:pPr marL="457200" indent="-457200">
              <a:spcBef>
                <a:spcPct val="20000"/>
              </a:spcBef>
              <a:buFont typeface="Wingdings" charset="2"/>
              <a:buChar char="§"/>
            </a:pPr>
            <a:endParaRPr lang="en-US" sz="3000" dirty="0">
              <a:latin typeface="Trebuchet MS" charset="0"/>
            </a:endParaRPr>
          </a:p>
          <a:p>
            <a:pPr marL="457200" indent="-457200">
              <a:spcBef>
                <a:spcPct val="20000"/>
              </a:spcBef>
              <a:buFont typeface="Wingdings" charset="2"/>
              <a:buChar char="§"/>
            </a:pPr>
            <a:r>
              <a:rPr lang="en-US" sz="3000" dirty="0">
                <a:latin typeface="Trebuchet MS" charset="0"/>
              </a:rPr>
              <a:t>Issues caused by </a:t>
            </a:r>
            <a:r>
              <a:rPr lang="en-US" sz="3000" dirty="0" err="1">
                <a:latin typeface="Trebuchet MS" charset="0"/>
              </a:rPr>
              <a:t>publicsuffix.org</a:t>
            </a:r>
            <a:r>
              <a:rPr lang="en-US" sz="3000" dirty="0">
                <a:latin typeface="Trebuchet MS" charset="0"/>
              </a:rPr>
              <a:t>?</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 5" descr="yu is listed.png"/>
          <p:cNvPicPr/>
          <p:nvPr/>
        </p:nvPicPr>
        <p:blipFill>
          <a:blip r:embed="rId3"/>
          <a:stretch>
            <a:fillRect/>
          </a:stretch>
        </p:blipFill>
        <p:spPr>
          <a:xfrm>
            <a:off x="304800" y="1143000"/>
            <a:ext cx="8458200" cy="3505200"/>
          </a:xfrm>
          <a:prstGeom prst="rect">
            <a:avLst/>
          </a:prstGeom>
          <a:ln>
            <a:solidFill>
              <a:schemeClr val="tx1">
                <a:alpha val="85000"/>
              </a:schemeClr>
            </a:solidFill>
          </a:ln>
        </p:spPr>
      </p:pic>
      <p:sp>
        <p:nvSpPr>
          <p:cNvPr id="38914" name="Slide Number Placeholder 2"/>
          <p:cNvSpPr>
            <a:spLocks noGrp="1"/>
          </p:cNvSpPr>
          <p:nvPr>
            <p:ph type="sldNum" sz="quarter" idx="10"/>
          </p:nvPr>
        </p:nvSpPr>
        <p:spPr bwMode="auto">
          <a:noFill/>
          <a:ln>
            <a:miter lim="800000"/>
            <a:headEnd/>
            <a:tailEnd/>
          </a:ln>
        </p:spPr>
        <p:txBody>
          <a:bodyPr/>
          <a:lstStyle/>
          <a:p>
            <a:fld id="{B1B7A733-1003-8349-B031-0094C71F6073}" type="slidenum">
              <a:rPr lang="en-US"/>
              <a:pPr/>
              <a:t>6</a:t>
            </a:fld>
            <a:endParaRPr lang="en-US"/>
          </a:p>
        </p:txBody>
      </p:sp>
      <p:pic>
        <p:nvPicPr>
          <p:cNvPr id="13" name="Picture 3"/>
          <p:cNvPicPr>
            <a:picLocks noChangeAspect="1"/>
          </p:cNvPicPr>
          <p:nvPr/>
        </p:nvPicPr>
        <p:blipFill>
          <a:blip r:embed="rId4"/>
          <a:srcRect/>
          <a:stretch>
            <a:fillRect/>
          </a:stretch>
        </p:blipFill>
        <p:spPr bwMode="auto">
          <a:xfrm>
            <a:off x="3352800" y="2201863"/>
            <a:ext cx="2565400" cy="3784600"/>
          </a:xfrm>
          <a:prstGeom prst="rect">
            <a:avLst/>
          </a:prstGeom>
          <a:noFill/>
          <a:ln w="9525">
            <a:solidFill>
              <a:srgbClr val="000000"/>
            </a:solidFill>
            <a:miter lim="800000"/>
            <a:headEnd/>
            <a:tailEnd/>
          </a:ln>
        </p:spPr>
      </p:pic>
      <p:pic>
        <p:nvPicPr>
          <p:cNvPr id="14" name="Picture 6" descr="Screen Shot 2012-05-17 at 10.26.46 AM.png"/>
          <p:cNvPicPr>
            <a:picLocks noChangeAspect="1"/>
          </p:cNvPicPr>
          <p:nvPr/>
        </p:nvPicPr>
        <p:blipFill>
          <a:blip r:embed="rId5"/>
          <a:srcRect/>
          <a:stretch>
            <a:fillRect/>
          </a:stretch>
        </p:blipFill>
        <p:spPr bwMode="auto">
          <a:xfrm>
            <a:off x="6940550" y="711200"/>
            <a:ext cx="2095500" cy="5130800"/>
          </a:xfrm>
          <a:prstGeom prst="rect">
            <a:avLst/>
          </a:prstGeom>
          <a:noFill/>
          <a:ln w="9525">
            <a:solidFill>
              <a:srgbClr val="000000"/>
            </a:solidFill>
            <a:miter lim="800000"/>
            <a:headEnd/>
            <a:tailEnd/>
          </a:ln>
        </p:spPr>
      </p:pic>
      <p:pic>
        <p:nvPicPr>
          <p:cNvPr id="15" name="Picture 10"/>
          <p:cNvPicPr>
            <a:picLocks noChangeAspect="1"/>
          </p:cNvPicPr>
          <p:nvPr/>
        </p:nvPicPr>
        <p:blipFill>
          <a:blip r:embed="rId6"/>
          <a:srcRect/>
          <a:stretch>
            <a:fillRect/>
          </a:stretch>
        </p:blipFill>
        <p:spPr bwMode="auto">
          <a:xfrm>
            <a:off x="2286000" y="5465763"/>
            <a:ext cx="2743200" cy="1257300"/>
          </a:xfrm>
          <a:prstGeom prst="rect">
            <a:avLst/>
          </a:prstGeom>
          <a:noFill/>
          <a:ln w="9525">
            <a:noFill/>
            <a:miter lim="800000"/>
            <a:headEnd/>
            <a:tailEnd/>
          </a:ln>
        </p:spPr>
      </p:pic>
      <p:pic>
        <p:nvPicPr>
          <p:cNvPr id="16" name="Picture 11"/>
          <p:cNvPicPr>
            <a:picLocks noChangeAspect="1"/>
          </p:cNvPicPr>
          <p:nvPr/>
        </p:nvPicPr>
        <p:blipFill>
          <a:blip r:embed="rId7"/>
          <a:srcRect/>
          <a:stretch>
            <a:fillRect/>
          </a:stretch>
        </p:blipFill>
        <p:spPr bwMode="auto">
          <a:xfrm>
            <a:off x="7924800" y="5465763"/>
            <a:ext cx="1828800" cy="520700"/>
          </a:xfrm>
          <a:prstGeom prst="rect">
            <a:avLst/>
          </a:prstGeom>
          <a:noFill/>
          <a:ln w="9525">
            <a:noFill/>
            <a:miter lim="800000"/>
            <a:headEnd/>
            <a:tailEnd/>
          </a:ln>
        </p:spPr>
      </p:pic>
      <p:sp>
        <p:nvSpPr>
          <p:cNvPr id="17" name="Title 1"/>
          <p:cNvSpPr txBox="1">
            <a:spLocks/>
          </p:cNvSpPr>
          <p:nvPr/>
        </p:nvSpPr>
        <p:spPr bwMode="auto">
          <a:xfrm>
            <a:off x="0" y="152400"/>
            <a:ext cx="6781800" cy="685800"/>
          </a:xfrm>
          <a:prstGeom prst="rect">
            <a:avLst/>
          </a:prstGeom>
          <a:noFill/>
          <a:ln w="9525">
            <a:noFill/>
            <a:miter lim="800000"/>
            <a:headEnd/>
            <a:tailEnd/>
          </a:ln>
        </p:spPr>
        <p:txBody>
          <a:bodyPr anchor="b">
            <a:prstTxWarp prst="textNoShape">
              <a:avLst/>
            </a:prstTxWarp>
          </a:bodyPr>
          <a:lstStyle/>
          <a:p>
            <a:pPr algn="ctr"/>
            <a:r>
              <a:rPr lang="en-US" sz="4000" dirty="0">
                <a:solidFill>
                  <a:srgbClr val="7F7F7F"/>
                </a:solidFill>
                <a:latin typeface="Trebuchet MS" charset="0"/>
                <a:ea typeface="Trebuchet MS" charset="0"/>
                <a:cs typeface="Trebuchet MS" charset="0"/>
              </a:rPr>
              <a:t>Example of Hard-Coded List</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2"/>
          <p:cNvSpPr>
            <a:spLocks noGrp="1"/>
          </p:cNvSpPr>
          <p:nvPr>
            <p:ph type="sldNum" sz="quarter" idx="10"/>
          </p:nvPr>
        </p:nvSpPr>
        <p:spPr bwMode="auto">
          <a:noFill/>
          <a:ln>
            <a:miter lim="800000"/>
            <a:headEnd/>
            <a:tailEnd/>
          </a:ln>
        </p:spPr>
        <p:txBody>
          <a:bodyPr/>
          <a:lstStyle/>
          <a:p>
            <a:fld id="{B1B7A733-1003-8349-B031-0094C71F6073}" type="slidenum">
              <a:rPr lang="en-US"/>
              <a:pPr/>
              <a:t>7</a:t>
            </a:fld>
            <a:endParaRPr lang="en-US"/>
          </a:p>
        </p:txBody>
      </p:sp>
      <p:pic>
        <p:nvPicPr>
          <p:cNvPr id="3" name="Picture Placeholder 6" descr="Screen Shot 2012-03-06 at 1.12.58 PM.png"/>
          <p:cNvPicPr>
            <a:picLocks noChangeAspect="1"/>
          </p:cNvPicPr>
          <p:nvPr/>
        </p:nvPicPr>
        <p:blipFill>
          <a:blip r:embed="rId3"/>
          <a:srcRect t="-144891" b="-144891"/>
          <a:stretch>
            <a:fillRect/>
          </a:stretch>
        </p:blipFill>
        <p:spPr bwMode="auto">
          <a:xfrm>
            <a:off x="304800" y="1371600"/>
            <a:ext cx="8534400" cy="4191000"/>
          </a:xfrm>
          <a:prstGeom prst="rect">
            <a:avLst/>
          </a:prstGeom>
          <a:noFill/>
          <a:ln w="9525">
            <a:noFill/>
            <a:miter lim="800000"/>
            <a:headEnd/>
            <a:tailEnd/>
          </a:ln>
        </p:spPr>
      </p:pic>
      <p:pic>
        <p:nvPicPr>
          <p:cNvPr id="4" name="Picture 1"/>
          <p:cNvPicPr>
            <a:picLocks noChangeAspect="1"/>
          </p:cNvPicPr>
          <p:nvPr/>
        </p:nvPicPr>
        <p:blipFill>
          <a:blip r:embed="rId4"/>
          <a:srcRect/>
          <a:stretch>
            <a:fillRect/>
          </a:stretch>
        </p:blipFill>
        <p:spPr bwMode="auto">
          <a:xfrm>
            <a:off x="23813" y="3810000"/>
            <a:ext cx="3875087" cy="990600"/>
          </a:xfrm>
          <a:prstGeom prst="rect">
            <a:avLst/>
          </a:prstGeom>
          <a:noFill/>
          <a:ln w="9525">
            <a:noFill/>
            <a:miter lim="800000"/>
            <a:headEnd/>
            <a:tailEnd/>
          </a:ln>
        </p:spPr>
      </p:pic>
      <p:sp>
        <p:nvSpPr>
          <p:cNvPr id="5" name="Title 1"/>
          <p:cNvSpPr txBox="1">
            <a:spLocks/>
          </p:cNvSpPr>
          <p:nvPr/>
        </p:nvSpPr>
        <p:spPr bwMode="auto">
          <a:xfrm>
            <a:off x="304800" y="152400"/>
            <a:ext cx="8077200" cy="884238"/>
          </a:xfrm>
          <a:prstGeom prst="rect">
            <a:avLst/>
          </a:prstGeom>
          <a:noFill/>
          <a:ln w="9525">
            <a:noFill/>
            <a:miter lim="800000"/>
            <a:headEnd/>
            <a:tailEnd/>
          </a:ln>
        </p:spPr>
        <p:txBody>
          <a:bodyPr anchor="b">
            <a:prstTxWarp prst="textNoShape">
              <a:avLst/>
            </a:prstTxWarp>
          </a:bodyPr>
          <a:lstStyle/>
          <a:p>
            <a:pPr algn="ctr"/>
            <a:r>
              <a:rPr lang="en-US" sz="4000" dirty="0">
                <a:solidFill>
                  <a:srgbClr val="7F7F7F"/>
                </a:solidFill>
                <a:latin typeface="Trebuchet MS" charset="0"/>
                <a:ea typeface="Trebuchet MS" charset="0"/>
                <a:cs typeface="Trebuchet MS" charset="0"/>
              </a:rPr>
              <a:t>Example of String Length Check</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2"/>
          <p:cNvSpPr>
            <a:spLocks noGrp="1"/>
          </p:cNvSpPr>
          <p:nvPr>
            <p:ph type="sldNum" sz="quarter" idx="12"/>
          </p:nvPr>
        </p:nvSpPr>
        <p:spPr bwMode="auto">
          <a:noFill/>
          <a:ln>
            <a:miter lim="800000"/>
            <a:headEnd/>
            <a:tailEnd/>
          </a:ln>
        </p:spPr>
        <p:txBody>
          <a:bodyPr/>
          <a:lstStyle/>
          <a:p>
            <a:fld id="{35AE927A-46F1-4F4F-AE5D-10C90AE79F91}" type="slidenum">
              <a:rPr lang="en-US"/>
              <a:pPr/>
              <a:t>8</a:t>
            </a:fld>
            <a:endParaRPr lang="en-US"/>
          </a:p>
        </p:txBody>
      </p:sp>
      <p:sp>
        <p:nvSpPr>
          <p:cNvPr id="5" name="Subtitle 2"/>
          <p:cNvSpPr txBox="1">
            <a:spLocks/>
          </p:cNvSpPr>
          <p:nvPr/>
        </p:nvSpPr>
        <p:spPr bwMode="auto">
          <a:xfrm>
            <a:off x="2590800" y="990600"/>
            <a:ext cx="6172200" cy="4572000"/>
          </a:xfrm>
          <a:prstGeom prst="rect">
            <a:avLst/>
          </a:prstGeom>
          <a:noFill/>
          <a:ln w="9525">
            <a:noFill/>
            <a:miter lim="800000"/>
            <a:headEnd/>
            <a:tailEnd/>
          </a:ln>
        </p:spPr>
        <p:txBody>
          <a:bodyPr>
            <a:prstTxWarp prst="textNoShape">
              <a:avLst/>
            </a:prstTxWarp>
          </a:bodyPr>
          <a:lstStyle/>
          <a:p>
            <a:pPr algn="ctr" eaLnBrk="0" hangingPunct="0">
              <a:spcBef>
                <a:spcPct val="20000"/>
              </a:spcBef>
              <a:buFont typeface="Arial" charset="0"/>
              <a:buNone/>
            </a:pPr>
            <a:endParaRPr lang="en-US" sz="3200" i="1" dirty="0">
              <a:latin typeface="Calibri" charset="0"/>
              <a:ea typeface="Calibri" charset="0"/>
              <a:cs typeface="Calibri" charset="0"/>
            </a:endParaRPr>
          </a:p>
          <a:p>
            <a:pPr algn="ctr" eaLnBrk="0" hangingPunct="0">
              <a:spcBef>
                <a:spcPct val="20000"/>
              </a:spcBef>
              <a:buFont typeface="Arial" charset="0"/>
              <a:buNone/>
            </a:pPr>
            <a:r>
              <a:rPr lang="en-US" sz="6000" b="1" i="1" dirty="0">
                <a:solidFill>
                  <a:srgbClr val="7F7F7F"/>
                </a:solidFill>
                <a:latin typeface="Calibri" charset="0"/>
                <a:ea typeface="Calibri" charset="0"/>
                <a:cs typeface="Calibri" charset="0"/>
              </a:rPr>
              <a:t>So how does one</a:t>
            </a:r>
          </a:p>
          <a:p>
            <a:pPr algn="ctr" eaLnBrk="0" hangingPunct="0">
              <a:spcBef>
                <a:spcPct val="20000"/>
              </a:spcBef>
              <a:buFont typeface="Arial" charset="0"/>
              <a:buNone/>
            </a:pPr>
            <a:r>
              <a:rPr lang="en-US" sz="6000" b="1" i="1" dirty="0">
                <a:solidFill>
                  <a:srgbClr val="7F7F7F"/>
                </a:solidFill>
                <a:latin typeface="Calibri" charset="0"/>
                <a:ea typeface="Calibri" charset="0"/>
                <a:cs typeface="Calibri" charset="0"/>
              </a:rPr>
              <a:t>universally accept</a:t>
            </a:r>
          </a:p>
          <a:p>
            <a:pPr algn="ctr" eaLnBrk="0" hangingPunct="0">
              <a:spcBef>
                <a:spcPct val="20000"/>
              </a:spcBef>
              <a:buFont typeface="Arial" charset="0"/>
              <a:buNone/>
            </a:pPr>
            <a:r>
              <a:rPr lang="en-US" sz="6000" b="1" i="1" dirty="0">
                <a:solidFill>
                  <a:srgbClr val="7F7F7F"/>
                </a:solidFill>
                <a:latin typeface="Calibri" charset="0"/>
                <a:ea typeface="Calibri" charset="0"/>
                <a:cs typeface="Calibri" charset="0"/>
              </a:rPr>
              <a:t>domains?</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2"/>
          <p:cNvSpPr>
            <a:spLocks noGrp="1"/>
          </p:cNvSpPr>
          <p:nvPr>
            <p:ph type="sldNum" sz="quarter" idx="10"/>
          </p:nvPr>
        </p:nvSpPr>
        <p:spPr bwMode="auto">
          <a:noFill/>
          <a:ln>
            <a:miter lim="800000"/>
            <a:headEnd/>
            <a:tailEnd/>
          </a:ln>
        </p:spPr>
        <p:txBody>
          <a:bodyPr/>
          <a:lstStyle/>
          <a:p>
            <a:fld id="{B1B7A733-1003-8349-B031-0094C71F6073}" type="slidenum">
              <a:rPr lang="en-US"/>
              <a:pPr/>
              <a:t>9</a:t>
            </a:fld>
            <a:endParaRPr lang="en-US"/>
          </a:p>
        </p:txBody>
      </p:sp>
      <p:sp>
        <p:nvSpPr>
          <p:cNvPr id="3" name="Title 1"/>
          <p:cNvSpPr>
            <a:spLocks noGrp="1"/>
          </p:cNvSpPr>
          <p:nvPr>
            <p:ph type="title"/>
          </p:nvPr>
        </p:nvSpPr>
        <p:spPr>
          <a:xfrm>
            <a:off x="228600" y="15875"/>
            <a:ext cx="8534400" cy="974725"/>
          </a:xfrm>
        </p:spPr>
        <p:txBody>
          <a:bodyPr/>
          <a:lstStyle/>
          <a:p>
            <a:pPr algn="ctr" eaLnBrk="1" hangingPunct="1"/>
            <a:r>
              <a:rPr lang="en-US">
                <a:latin typeface="Trebuchet MS" charset="0"/>
                <a:ea typeface="Trebuchet MS" charset="0"/>
                <a:cs typeface="Trebuchet MS" charset="0"/>
              </a:rPr>
              <a:t>Checking TLDs</a:t>
            </a:r>
            <a:endParaRPr lang="en-US" i="1">
              <a:latin typeface="Trebuchet MS" charset="0"/>
              <a:ea typeface="Trebuchet MS" charset="0"/>
              <a:cs typeface="Trebuchet MS" charset="0"/>
            </a:endParaRPr>
          </a:p>
        </p:txBody>
      </p:sp>
      <p:sp>
        <p:nvSpPr>
          <p:cNvPr id="4" name="Text Placeholder 4"/>
          <p:cNvSpPr txBox="1">
            <a:spLocks/>
          </p:cNvSpPr>
          <p:nvPr/>
        </p:nvSpPr>
        <p:spPr bwMode="auto">
          <a:xfrm>
            <a:off x="228600" y="990600"/>
            <a:ext cx="9067800" cy="5086350"/>
          </a:xfrm>
          <a:prstGeom prst="rect">
            <a:avLst/>
          </a:prstGeom>
          <a:noFill/>
          <a:ln w="9525">
            <a:noFill/>
            <a:miter lim="800000"/>
            <a:headEnd/>
            <a:tailEnd/>
          </a:ln>
        </p:spPr>
        <p:txBody>
          <a:bodyPr>
            <a:prstTxWarp prst="textNoShape">
              <a:avLst/>
            </a:prstTxWarp>
          </a:bodyPr>
          <a:lstStyle/>
          <a:p>
            <a:pPr marL="342900" indent="-342900">
              <a:spcBef>
                <a:spcPct val="20000"/>
              </a:spcBef>
              <a:buFont typeface="Arial" charset="0"/>
              <a:buChar char="•"/>
            </a:pPr>
            <a:r>
              <a:rPr lang="en-US" sz="2800" dirty="0">
                <a:latin typeface="Trebuchet MS" charset="0"/>
              </a:rPr>
              <a:t>Do you need to check domain validity?</a:t>
            </a:r>
          </a:p>
          <a:p>
            <a:pPr marL="742950" lvl="1" indent="-285750">
              <a:spcBef>
                <a:spcPct val="20000"/>
              </a:spcBef>
              <a:buFont typeface="Arial" charset="0"/>
              <a:buChar char="–"/>
            </a:pPr>
            <a:r>
              <a:rPr lang="en-US" dirty="0">
                <a:latin typeface="Trebuchet MS" charset="0"/>
              </a:rPr>
              <a:t>If not, don</a:t>
            </a:r>
            <a:r>
              <a:rPr lang="ja-JP" altLang="en-US" dirty="0">
                <a:latin typeface="Trebuchet MS" charset="0"/>
              </a:rPr>
              <a:t>’</a:t>
            </a:r>
            <a:r>
              <a:rPr lang="en-US" altLang="ja-JP" dirty="0" err="1">
                <a:latin typeface="Trebuchet MS" charset="0"/>
              </a:rPr>
              <a:t>t</a:t>
            </a:r>
            <a:r>
              <a:rPr lang="en-US" altLang="ja-JP" dirty="0">
                <a:latin typeface="Trebuchet MS" charset="0"/>
              </a:rPr>
              <a:t> do it. Rethink why you do it.</a:t>
            </a:r>
          </a:p>
          <a:p>
            <a:pPr marL="742950" lvl="1" indent="-285750">
              <a:spcBef>
                <a:spcPct val="20000"/>
              </a:spcBef>
              <a:buFont typeface="Arial" charset="0"/>
              <a:buChar char="–"/>
            </a:pPr>
            <a:r>
              <a:rPr lang="en-US" dirty="0">
                <a:latin typeface="Trebuchet MS" charset="0"/>
              </a:rPr>
              <a:t>e.g. if it is an email that needs to opt-in, will be caught that way</a:t>
            </a:r>
            <a:endParaRPr lang="en-US" dirty="0" smtClean="0">
              <a:latin typeface="Trebuchet MS" charset="0"/>
            </a:endParaRPr>
          </a:p>
          <a:p>
            <a:pPr marL="342900" indent="-342900">
              <a:spcBef>
                <a:spcPct val="20000"/>
              </a:spcBef>
              <a:buFont typeface="Arial" charset="0"/>
              <a:buChar char="•"/>
            </a:pPr>
            <a:r>
              <a:rPr lang="en-US" sz="2800" dirty="0" smtClean="0">
                <a:latin typeface="Trebuchet MS" charset="0"/>
              </a:rPr>
              <a:t>If so, is it an online application?</a:t>
            </a:r>
          </a:p>
          <a:p>
            <a:pPr marL="742950" lvl="1" indent="-285750">
              <a:spcBef>
                <a:spcPct val="20000"/>
              </a:spcBef>
              <a:buFont typeface="Arial" charset="0"/>
              <a:buChar char="–"/>
            </a:pPr>
            <a:r>
              <a:rPr lang="en-US" dirty="0">
                <a:latin typeface="Trebuchet MS" charset="0"/>
              </a:rPr>
              <a:t>If so, use a DNS query which is instant and up-to-date, don</a:t>
            </a:r>
            <a:r>
              <a:rPr lang="ja-JP" altLang="en-US" dirty="0">
                <a:latin typeface="Trebuchet MS" charset="0"/>
              </a:rPr>
              <a:t>’</a:t>
            </a:r>
            <a:r>
              <a:rPr lang="en-US" altLang="ja-JP" dirty="0" err="1">
                <a:latin typeface="Trebuchet MS" charset="0"/>
              </a:rPr>
              <a:t>t</a:t>
            </a:r>
            <a:r>
              <a:rPr lang="en-US" altLang="ja-JP" dirty="0">
                <a:latin typeface="Trebuchet MS" charset="0"/>
              </a:rPr>
              <a:t> rely on a fixed list.</a:t>
            </a:r>
          </a:p>
          <a:p>
            <a:pPr marL="342900" indent="-342900">
              <a:spcBef>
                <a:spcPct val="20000"/>
              </a:spcBef>
              <a:buFont typeface="Arial" charset="0"/>
              <a:buChar char="•"/>
            </a:pPr>
            <a:r>
              <a:rPr lang="en-US" sz="2800" dirty="0">
                <a:latin typeface="Trebuchet MS" charset="0"/>
              </a:rPr>
              <a:t>Last case scenario</a:t>
            </a:r>
          </a:p>
          <a:p>
            <a:pPr marL="742950" lvl="1" indent="-285750">
              <a:spcBef>
                <a:spcPct val="20000"/>
              </a:spcBef>
              <a:buFont typeface="Arial" charset="0"/>
              <a:buChar char="–"/>
            </a:pPr>
            <a:r>
              <a:rPr lang="en-US" dirty="0">
                <a:latin typeface="Trebuchet MS" charset="0"/>
              </a:rPr>
              <a:t>Use a fixed list of </a:t>
            </a:r>
            <a:r>
              <a:rPr lang="en-US" dirty="0" err="1">
                <a:latin typeface="Trebuchet MS" charset="0"/>
              </a:rPr>
              <a:t>TLDs</a:t>
            </a:r>
            <a:r>
              <a:rPr lang="en-US" dirty="0">
                <a:latin typeface="Trebuchet MS" charset="0"/>
              </a:rPr>
              <a:t>, but make sure it has an update mechanism (e.g. once per day)</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Prague_template_fi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Prague_template_final.pot</Template>
  <TotalTime>3316</TotalTime>
  <Words>1409</Words>
  <Application>Microsoft Macintosh PowerPoint</Application>
  <PresentationFormat>On-screen Show (4:3)</PresentationFormat>
  <Paragraphs>114</Paragraphs>
  <Slides>16</Slides>
  <Notes>12</Notes>
  <HiddenSlides>0</HiddenSlides>
  <MMClips>0</MMClips>
  <ScaleCrop>false</ScaleCrop>
  <HeadingPairs>
    <vt:vector size="4" baseType="variant">
      <vt:variant>
        <vt:lpstr>Theme</vt:lpstr>
      </vt:variant>
      <vt:variant>
        <vt:i4>5</vt:i4>
      </vt:variant>
      <vt:variant>
        <vt:lpstr>Slide Titles</vt:lpstr>
      </vt:variant>
      <vt:variant>
        <vt:i4>16</vt:i4>
      </vt:variant>
    </vt:vector>
  </HeadingPairs>
  <TitlesOfParts>
    <vt:vector size="21" baseType="lpstr">
      <vt:lpstr>Prague_template_final</vt:lpstr>
      <vt:lpstr>1_Office Theme</vt:lpstr>
      <vt:lpstr>2_Office Theme</vt:lpstr>
      <vt:lpstr>3_Office Theme</vt:lpstr>
      <vt:lpstr>4_Office Theme</vt:lpstr>
      <vt:lpstr>Universal Acceptance of All TLDs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Checking TLDs</vt:lpstr>
      <vt:lpstr>PowerPoint Presentation</vt:lpstr>
      <vt:lpstr>PowerPoint Presentation</vt:lpstr>
      <vt:lpstr>Activities to date…</vt:lpstr>
      <vt:lpstr>PowerPoint Presentation</vt:lpstr>
      <vt:lpstr>PowerPoint Presentation</vt:lpstr>
      <vt:lpstr>Thank You</vt:lpstr>
      <vt:lpstr>Questions</vt:lpstr>
    </vt:vector>
  </TitlesOfParts>
  <Manager/>
  <Company>ICANN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Nadia Sokolova</dc:creator>
  <cp:keywords/>
  <dc:description/>
  <cp:lastModifiedBy>Naela Sarras</cp:lastModifiedBy>
  <cp:revision>25</cp:revision>
  <dcterms:created xsi:type="dcterms:W3CDTF">2012-06-20T20:36:47Z</dcterms:created>
  <dcterms:modified xsi:type="dcterms:W3CDTF">2012-06-24T11:42:15Z</dcterms:modified>
  <cp:category/>
</cp:coreProperties>
</file>