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7.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64" r:id="rId4"/>
    <p:sldMasterId id="2147483672" r:id="rId5"/>
  </p:sldMasterIdLst>
  <p:notesMasterIdLst>
    <p:notesMasterId r:id="rId49"/>
  </p:notesMasterIdLst>
  <p:handoutMasterIdLst>
    <p:handoutMasterId r:id="rId50"/>
  </p:handoutMasterIdLst>
  <p:sldIdLst>
    <p:sldId id="266" r:id="rId6"/>
    <p:sldId id="395" r:id="rId7"/>
    <p:sldId id="336" r:id="rId8"/>
    <p:sldId id="320" r:id="rId9"/>
    <p:sldId id="392" r:id="rId10"/>
    <p:sldId id="393" r:id="rId11"/>
    <p:sldId id="382" r:id="rId12"/>
    <p:sldId id="390" r:id="rId13"/>
    <p:sldId id="384" r:id="rId14"/>
    <p:sldId id="397" r:id="rId15"/>
    <p:sldId id="398" r:id="rId16"/>
    <p:sldId id="399" r:id="rId17"/>
    <p:sldId id="400" r:id="rId18"/>
    <p:sldId id="401" r:id="rId19"/>
    <p:sldId id="402" r:id="rId20"/>
    <p:sldId id="403" r:id="rId21"/>
    <p:sldId id="404" r:id="rId22"/>
    <p:sldId id="331" r:id="rId23"/>
    <p:sldId id="299" r:id="rId24"/>
    <p:sldId id="344" r:id="rId25"/>
    <p:sldId id="388" r:id="rId26"/>
    <p:sldId id="391" r:id="rId27"/>
    <p:sldId id="348" r:id="rId28"/>
    <p:sldId id="302" r:id="rId29"/>
    <p:sldId id="366" r:id="rId30"/>
    <p:sldId id="356" r:id="rId31"/>
    <p:sldId id="303" r:id="rId32"/>
    <p:sldId id="304" r:id="rId33"/>
    <p:sldId id="323" r:id="rId34"/>
    <p:sldId id="372" r:id="rId35"/>
    <p:sldId id="378" r:id="rId36"/>
    <p:sldId id="381" r:id="rId37"/>
    <p:sldId id="385" r:id="rId38"/>
    <p:sldId id="371" r:id="rId39"/>
    <p:sldId id="333" r:id="rId40"/>
    <p:sldId id="357" r:id="rId41"/>
    <p:sldId id="313" r:id="rId42"/>
    <p:sldId id="321" r:id="rId43"/>
    <p:sldId id="322" r:id="rId44"/>
    <p:sldId id="396" r:id="rId45"/>
    <p:sldId id="387" r:id="rId46"/>
    <p:sldId id="332" r:id="rId47"/>
    <p:sldId id="358" r:id="rId48"/>
  </p:sldIdLst>
  <p:sldSz cx="9144000" cy="6858000" type="screen4x3"/>
  <p:notesSz cx="7086600" cy="9024938"/>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B2030"/>
    <a:srgbClr val="0B223D"/>
    <a:srgbClr val="0D243F"/>
    <a:srgbClr val="0B1E34"/>
    <a:srgbClr val="0F2642"/>
    <a:srgbClr val="0B1B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78" autoAdjust="0"/>
    <p:restoredTop sz="79760" autoAdjust="0"/>
  </p:normalViewPr>
  <p:slideViewPr>
    <p:cSldViewPr snapToObjects="1">
      <p:cViewPr varScale="1">
        <p:scale>
          <a:sx n="69" d="100"/>
          <a:sy n="69" d="100"/>
        </p:scale>
        <p:origin x="-1600" y="-104"/>
      </p:cViewPr>
      <p:guideLst>
        <p:guide orient="horz" pos="2160"/>
        <p:guide pos="2880"/>
      </p:guideLst>
    </p:cSldViewPr>
  </p:slideViewPr>
  <p:outlineViewPr>
    <p:cViewPr>
      <p:scale>
        <a:sx n="33" d="100"/>
        <a:sy n="33" d="100"/>
      </p:scale>
      <p:origin x="0" y="20084"/>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140"/>
      <c:rAngAx val="0"/>
      <c:perspective val="10"/>
    </c:view3D>
    <c:floor>
      <c:thickness val="0"/>
    </c:floor>
    <c:sideWall>
      <c:thickness val="0"/>
    </c:sideWall>
    <c:backWall>
      <c:thickness val="0"/>
    </c:backWall>
    <c:plotArea>
      <c:layout/>
      <c:pie3DChart>
        <c:varyColors val="1"/>
        <c:ser>
          <c:idx val="0"/>
          <c:order val="0"/>
          <c:dLbls>
            <c:dLbl>
              <c:idx val="7"/>
              <c:delete val="1"/>
            </c:dLbl>
            <c:numFmt formatCode="0.0%" sourceLinked="0"/>
            <c:txPr>
              <a:bodyPr/>
              <a:lstStyle/>
              <a:p>
                <a:pPr>
                  <a:defRPr sz="1200" b="1">
                    <a:latin typeface="Trebuchet MS" pitchFamily="34" charset="0"/>
                  </a:defRPr>
                </a:pPr>
                <a:endParaRPr lang="en-US"/>
              </a:p>
            </c:txPr>
            <c:dLblPos val="bestFit"/>
            <c:showLegendKey val="0"/>
            <c:showVal val="0"/>
            <c:showCatName val="1"/>
            <c:showSerName val="0"/>
            <c:showPercent val="1"/>
            <c:showBubbleSize val="0"/>
            <c:showLeaderLines val="1"/>
          </c:dLbls>
          <c:cat>
            <c:strRef>
              <c:f>Sheet1!$A$1:$A$8</c:f>
              <c:strCache>
                <c:ptCount val="8"/>
                <c:pt idx="0">
                  <c:v>Customer Service</c:v>
                </c:pt>
                <c:pt idx="1">
                  <c:v>Data Escrow Audit</c:v>
                </c:pt>
                <c:pt idx="2">
                  <c:v>Data Escrow Miss</c:v>
                </c:pt>
                <c:pt idx="3">
                  <c:v>Transfer</c:v>
                </c:pt>
                <c:pt idx="4">
                  <c:v>UDRP</c:v>
                </c:pt>
                <c:pt idx="5">
                  <c:v>WHOIS Access</c:v>
                </c:pt>
                <c:pt idx="6">
                  <c:v>WHOIS Inaccuracy</c:v>
                </c:pt>
                <c:pt idx="7">
                  <c:v>Law Enforcement</c:v>
                </c:pt>
              </c:strCache>
            </c:strRef>
          </c:cat>
          <c:val>
            <c:numRef>
              <c:f>Sheet1!$B$1:$B$8</c:f>
              <c:numCache>
                <c:formatCode>General</c:formatCode>
                <c:ptCount val="8"/>
                <c:pt idx="0" formatCode="#,##0">
                  <c:v>2627.0</c:v>
                </c:pt>
                <c:pt idx="1">
                  <c:v>44.0</c:v>
                </c:pt>
                <c:pt idx="2">
                  <c:v>171.0</c:v>
                </c:pt>
                <c:pt idx="3" formatCode="#,##0">
                  <c:v>2553.0</c:v>
                </c:pt>
                <c:pt idx="4">
                  <c:v>197.0</c:v>
                </c:pt>
                <c:pt idx="5">
                  <c:v>61.0</c:v>
                </c:pt>
                <c:pt idx="6" formatCode="#,##0">
                  <c:v>9728.0</c:v>
                </c:pt>
                <c:pt idx="7">
                  <c:v>1.0</c:v>
                </c:pt>
              </c:numCache>
            </c:numRef>
          </c:val>
        </c:ser>
        <c:dLbls>
          <c:showLegendKey val="0"/>
          <c:showVal val="0"/>
          <c:showCatName val="1"/>
          <c:showSerName val="0"/>
          <c:showPercent val="1"/>
          <c:showBubbleSize val="0"/>
          <c:showLeaderLines val="1"/>
        </c:dLbls>
      </c:pie3D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perspective val="30"/>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January</c:v>
                </c:pt>
              </c:strCache>
            </c:strRef>
          </c:tx>
          <c:invertIfNegative val="0"/>
          <c:cat>
            <c:strRef>
              <c:f>Sheet1!$A$2</c:f>
              <c:strCache>
                <c:ptCount val="1"/>
                <c:pt idx="0">
                  <c:v>Americas</c:v>
                </c:pt>
              </c:strCache>
            </c:strRef>
          </c:cat>
          <c:val>
            <c:numRef>
              <c:f>Sheet1!$B$2</c:f>
              <c:numCache>
                <c:formatCode>General</c:formatCode>
                <c:ptCount val="1"/>
                <c:pt idx="0">
                  <c:v>818.0</c:v>
                </c:pt>
              </c:numCache>
            </c:numRef>
          </c:val>
        </c:ser>
        <c:ser>
          <c:idx val="1"/>
          <c:order val="1"/>
          <c:tx>
            <c:strRef>
              <c:f>Sheet1!$C$1</c:f>
              <c:strCache>
                <c:ptCount val="1"/>
                <c:pt idx="0">
                  <c:v>February</c:v>
                </c:pt>
              </c:strCache>
            </c:strRef>
          </c:tx>
          <c:invertIfNegative val="0"/>
          <c:cat>
            <c:strRef>
              <c:f>Sheet1!$A$2</c:f>
              <c:strCache>
                <c:ptCount val="1"/>
                <c:pt idx="0">
                  <c:v>Americas</c:v>
                </c:pt>
              </c:strCache>
            </c:strRef>
          </c:cat>
          <c:val>
            <c:numRef>
              <c:f>Sheet1!$C$2</c:f>
              <c:numCache>
                <c:formatCode>General</c:formatCode>
                <c:ptCount val="1"/>
                <c:pt idx="0">
                  <c:v>896.0</c:v>
                </c:pt>
              </c:numCache>
            </c:numRef>
          </c:val>
        </c:ser>
        <c:ser>
          <c:idx val="2"/>
          <c:order val="2"/>
          <c:tx>
            <c:strRef>
              <c:f>Sheet1!$D$1</c:f>
              <c:strCache>
                <c:ptCount val="1"/>
                <c:pt idx="0">
                  <c:v>March</c:v>
                </c:pt>
              </c:strCache>
            </c:strRef>
          </c:tx>
          <c:invertIfNegative val="0"/>
          <c:cat>
            <c:strRef>
              <c:f>Sheet1!$A$2</c:f>
              <c:strCache>
                <c:ptCount val="1"/>
                <c:pt idx="0">
                  <c:v>Americas</c:v>
                </c:pt>
              </c:strCache>
            </c:strRef>
          </c:cat>
          <c:val>
            <c:numRef>
              <c:f>Sheet1!$D$2</c:f>
              <c:numCache>
                <c:formatCode>General</c:formatCode>
                <c:ptCount val="1"/>
                <c:pt idx="0">
                  <c:v>4062.0</c:v>
                </c:pt>
              </c:numCache>
            </c:numRef>
          </c:val>
        </c:ser>
        <c:ser>
          <c:idx val="3"/>
          <c:order val="3"/>
          <c:tx>
            <c:strRef>
              <c:f>Sheet1!$E$1</c:f>
              <c:strCache>
                <c:ptCount val="1"/>
                <c:pt idx="0">
                  <c:v>April</c:v>
                </c:pt>
              </c:strCache>
            </c:strRef>
          </c:tx>
          <c:invertIfNegative val="0"/>
          <c:cat>
            <c:strRef>
              <c:f>Sheet1!$A$2</c:f>
              <c:strCache>
                <c:ptCount val="1"/>
                <c:pt idx="0">
                  <c:v>Americas</c:v>
                </c:pt>
              </c:strCache>
            </c:strRef>
          </c:cat>
          <c:val>
            <c:numRef>
              <c:f>Sheet1!$E$2</c:f>
              <c:numCache>
                <c:formatCode>General</c:formatCode>
                <c:ptCount val="1"/>
                <c:pt idx="0">
                  <c:v>1124.0</c:v>
                </c:pt>
              </c:numCache>
            </c:numRef>
          </c:val>
        </c:ser>
        <c:ser>
          <c:idx val="4"/>
          <c:order val="4"/>
          <c:tx>
            <c:strRef>
              <c:f>Sheet1!$F$1</c:f>
              <c:strCache>
                <c:ptCount val="1"/>
                <c:pt idx="0">
                  <c:v>May</c:v>
                </c:pt>
              </c:strCache>
            </c:strRef>
          </c:tx>
          <c:invertIfNegative val="0"/>
          <c:cat>
            <c:strRef>
              <c:f>Sheet1!$A$2</c:f>
              <c:strCache>
                <c:ptCount val="1"/>
                <c:pt idx="0">
                  <c:v>Americas</c:v>
                </c:pt>
              </c:strCache>
            </c:strRef>
          </c:cat>
          <c:val>
            <c:numRef>
              <c:f>Sheet1!$F$2</c:f>
              <c:numCache>
                <c:formatCode>General</c:formatCode>
                <c:ptCount val="1"/>
                <c:pt idx="0">
                  <c:v>1312.0</c:v>
                </c:pt>
              </c:numCache>
            </c:numRef>
          </c:val>
        </c:ser>
        <c:dLbls>
          <c:showLegendKey val="0"/>
          <c:showVal val="0"/>
          <c:showCatName val="0"/>
          <c:showSerName val="0"/>
          <c:showPercent val="0"/>
          <c:showBubbleSize val="0"/>
        </c:dLbls>
        <c:gapWidth val="150"/>
        <c:shape val="box"/>
        <c:axId val="-2120382296"/>
        <c:axId val="2078685160"/>
        <c:axId val="0"/>
      </c:bar3DChart>
      <c:catAx>
        <c:axId val="-2120382296"/>
        <c:scaling>
          <c:orientation val="minMax"/>
        </c:scaling>
        <c:delete val="0"/>
        <c:axPos val="b"/>
        <c:numFmt formatCode="General" sourceLinked="1"/>
        <c:majorTickMark val="out"/>
        <c:minorTickMark val="none"/>
        <c:tickLblPos val="nextTo"/>
        <c:txPr>
          <a:bodyPr/>
          <a:lstStyle/>
          <a:p>
            <a:pPr>
              <a:defRPr sz="1600" b="1">
                <a:latin typeface="Trebuchet MS" pitchFamily="34" charset="0"/>
              </a:defRPr>
            </a:pPr>
            <a:endParaRPr lang="en-US"/>
          </a:p>
        </c:txPr>
        <c:crossAx val="2078685160"/>
        <c:crosses val="autoZero"/>
        <c:auto val="1"/>
        <c:lblAlgn val="ctr"/>
        <c:lblOffset val="100"/>
        <c:noMultiLvlLbl val="0"/>
      </c:catAx>
      <c:valAx>
        <c:axId val="2078685160"/>
        <c:scaling>
          <c:orientation val="minMax"/>
        </c:scaling>
        <c:delete val="0"/>
        <c:axPos val="l"/>
        <c:majorGridlines/>
        <c:numFmt formatCode="General" sourceLinked="1"/>
        <c:majorTickMark val="out"/>
        <c:minorTickMark val="none"/>
        <c:tickLblPos val="nextTo"/>
        <c:crossAx val="-2120382296"/>
        <c:crosses val="autoZero"/>
        <c:crossBetween val="between"/>
        <c:dispUnits>
          <c:builtInUnit val="thousands"/>
          <c:dispUnitsLbl>
            <c:layout/>
          </c:dispUnitsLbl>
        </c:dispUnits>
      </c:valAx>
    </c:plotArea>
    <c:legend>
      <c:legendPos val="b"/>
      <c:layout/>
      <c:overlay val="0"/>
      <c:spPr>
        <a:solidFill>
          <a:schemeClr val="bg2">
            <a:lumMod val="90000"/>
          </a:schemeClr>
        </a:solidFill>
      </c:spPr>
    </c:legend>
    <c:plotVisOnly val="1"/>
    <c:dispBlanksAs val="gap"/>
    <c:showDLblsOverMax val="0"/>
  </c:chart>
  <c:spPr>
    <a:noFill/>
  </c:spPr>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perspective val="30"/>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January</c:v>
                </c:pt>
              </c:strCache>
            </c:strRef>
          </c:tx>
          <c:invertIfNegative val="0"/>
          <c:cat>
            <c:strRef>
              <c:f>Sheet1!$A$2</c:f>
              <c:strCache>
                <c:ptCount val="1"/>
                <c:pt idx="0">
                  <c:v>Asia</c:v>
                </c:pt>
              </c:strCache>
            </c:strRef>
          </c:cat>
          <c:val>
            <c:numRef>
              <c:f>Sheet1!$B$2</c:f>
              <c:numCache>
                <c:formatCode>General</c:formatCode>
                <c:ptCount val="1"/>
                <c:pt idx="0">
                  <c:v>685.0</c:v>
                </c:pt>
              </c:numCache>
            </c:numRef>
          </c:val>
        </c:ser>
        <c:ser>
          <c:idx val="1"/>
          <c:order val="1"/>
          <c:tx>
            <c:strRef>
              <c:f>Sheet1!$C$1</c:f>
              <c:strCache>
                <c:ptCount val="1"/>
                <c:pt idx="0">
                  <c:v>February</c:v>
                </c:pt>
              </c:strCache>
            </c:strRef>
          </c:tx>
          <c:invertIfNegative val="0"/>
          <c:cat>
            <c:strRef>
              <c:f>Sheet1!$A$2</c:f>
              <c:strCache>
                <c:ptCount val="1"/>
                <c:pt idx="0">
                  <c:v>Asia</c:v>
                </c:pt>
              </c:strCache>
            </c:strRef>
          </c:cat>
          <c:val>
            <c:numRef>
              <c:f>Sheet1!$C$2</c:f>
              <c:numCache>
                <c:formatCode>General</c:formatCode>
                <c:ptCount val="1"/>
                <c:pt idx="0">
                  <c:v>724.0</c:v>
                </c:pt>
              </c:numCache>
            </c:numRef>
          </c:val>
        </c:ser>
        <c:ser>
          <c:idx val="2"/>
          <c:order val="2"/>
          <c:tx>
            <c:strRef>
              <c:f>Sheet1!$D$1</c:f>
              <c:strCache>
                <c:ptCount val="1"/>
                <c:pt idx="0">
                  <c:v>March</c:v>
                </c:pt>
              </c:strCache>
            </c:strRef>
          </c:tx>
          <c:invertIfNegative val="0"/>
          <c:cat>
            <c:strRef>
              <c:f>Sheet1!$A$2</c:f>
              <c:strCache>
                <c:ptCount val="1"/>
                <c:pt idx="0">
                  <c:v>Asia</c:v>
                </c:pt>
              </c:strCache>
            </c:strRef>
          </c:cat>
          <c:val>
            <c:numRef>
              <c:f>Sheet1!$D$2</c:f>
              <c:numCache>
                <c:formatCode>General</c:formatCode>
                <c:ptCount val="1"/>
                <c:pt idx="0">
                  <c:v>1127.0</c:v>
                </c:pt>
              </c:numCache>
            </c:numRef>
          </c:val>
        </c:ser>
        <c:ser>
          <c:idx val="3"/>
          <c:order val="3"/>
          <c:tx>
            <c:strRef>
              <c:f>Sheet1!$E$1</c:f>
              <c:strCache>
                <c:ptCount val="1"/>
                <c:pt idx="0">
                  <c:v>April</c:v>
                </c:pt>
              </c:strCache>
            </c:strRef>
          </c:tx>
          <c:invertIfNegative val="0"/>
          <c:cat>
            <c:strRef>
              <c:f>Sheet1!$A$2</c:f>
              <c:strCache>
                <c:ptCount val="1"/>
                <c:pt idx="0">
                  <c:v>Asia</c:v>
                </c:pt>
              </c:strCache>
            </c:strRef>
          </c:cat>
          <c:val>
            <c:numRef>
              <c:f>Sheet1!$E$2</c:f>
              <c:numCache>
                <c:formatCode>General</c:formatCode>
                <c:ptCount val="1"/>
                <c:pt idx="0">
                  <c:v>935.0</c:v>
                </c:pt>
              </c:numCache>
            </c:numRef>
          </c:val>
        </c:ser>
        <c:ser>
          <c:idx val="4"/>
          <c:order val="4"/>
          <c:tx>
            <c:strRef>
              <c:f>Sheet1!$F$1</c:f>
              <c:strCache>
                <c:ptCount val="1"/>
                <c:pt idx="0">
                  <c:v>May</c:v>
                </c:pt>
              </c:strCache>
            </c:strRef>
          </c:tx>
          <c:invertIfNegative val="0"/>
          <c:cat>
            <c:strRef>
              <c:f>Sheet1!$A$2</c:f>
              <c:strCache>
                <c:ptCount val="1"/>
                <c:pt idx="0">
                  <c:v>Asia</c:v>
                </c:pt>
              </c:strCache>
            </c:strRef>
          </c:cat>
          <c:val>
            <c:numRef>
              <c:f>Sheet1!$F$2</c:f>
              <c:numCache>
                <c:formatCode>General</c:formatCode>
                <c:ptCount val="1"/>
                <c:pt idx="0">
                  <c:v>1005.0</c:v>
                </c:pt>
              </c:numCache>
            </c:numRef>
          </c:val>
        </c:ser>
        <c:dLbls>
          <c:showLegendKey val="0"/>
          <c:showVal val="0"/>
          <c:showCatName val="0"/>
          <c:showSerName val="0"/>
          <c:showPercent val="0"/>
          <c:showBubbleSize val="0"/>
        </c:dLbls>
        <c:gapWidth val="150"/>
        <c:shape val="box"/>
        <c:axId val="-2083017096"/>
        <c:axId val="-2136169400"/>
        <c:axId val="0"/>
      </c:bar3DChart>
      <c:catAx>
        <c:axId val="-2083017096"/>
        <c:scaling>
          <c:orientation val="minMax"/>
        </c:scaling>
        <c:delete val="0"/>
        <c:axPos val="b"/>
        <c:numFmt formatCode="General" sourceLinked="1"/>
        <c:majorTickMark val="out"/>
        <c:minorTickMark val="none"/>
        <c:tickLblPos val="nextTo"/>
        <c:txPr>
          <a:bodyPr/>
          <a:lstStyle/>
          <a:p>
            <a:pPr>
              <a:defRPr sz="1600" b="1">
                <a:latin typeface="Trebuchet MS" pitchFamily="34" charset="0"/>
              </a:defRPr>
            </a:pPr>
            <a:endParaRPr lang="en-US"/>
          </a:p>
        </c:txPr>
        <c:crossAx val="-2136169400"/>
        <c:crosses val="autoZero"/>
        <c:auto val="1"/>
        <c:lblAlgn val="ctr"/>
        <c:lblOffset val="100"/>
        <c:noMultiLvlLbl val="0"/>
      </c:catAx>
      <c:valAx>
        <c:axId val="-2136169400"/>
        <c:scaling>
          <c:orientation val="minMax"/>
        </c:scaling>
        <c:delete val="0"/>
        <c:axPos val="l"/>
        <c:majorGridlines/>
        <c:numFmt formatCode="General" sourceLinked="1"/>
        <c:majorTickMark val="out"/>
        <c:minorTickMark val="none"/>
        <c:tickLblPos val="nextTo"/>
        <c:crossAx val="-2083017096"/>
        <c:crosses val="autoZero"/>
        <c:crossBetween val="between"/>
        <c:dispUnits>
          <c:builtInUnit val="hundreds"/>
          <c:dispUnitsLbl>
            <c:layout/>
          </c:dispUnitsLbl>
        </c:dispUnits>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perspective val="30"/>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January</c:v>
                </c:pt>
              </c:strCache>
            </c:strRef>
          </c:tx>
          <c:invertIfNegative val="0"/>
          <c:cat>
            <c:strRef>
              <c:f>Sheet1!$A$2</c:f>
              <c:strCache>
                <c:ptCount val="1"/>
                <c:pt idx="0">
                  <c:v>Europe</c:v>
                </c:pt>
              </c:strCache>
            </c:strRef>
          </c:cat>
          <c:val>
            <c:numRef>
              <c:f>Sheet1!$B$2</c:f>
              <c:numCache>
                <c:formatCode>General</c:formatCode>
                <c:ptCount val="1"/>
                <c:pt idx="0">
                  <c:v>313.0</c:v>
                </c:pt>
              </c:numCache>
            </c:numRef>
          </c:val>
        </c:ser>
        <c:ser>
          <c:idx val="1"/>
          <c:order val="1"/>
          <c:tx>
            <c:strRef>
              <c:f>Sheet1!$C$1</c:f>
              <c:strCache>
                <c:ptCount val="1"/>
                <c:pt idx="0">
                  <c:v>February</c:v>
                </c:pt>
              </c:strCache>
            </c:strRef>
          </c:tx>
          <c:invertIfNegative val="0"/>
          <c:cat>
            <c:strRef>
              <c:f>Sheet1!$A$2</c:f>
              <c:strCache>
                <c:ptCount val="1"/>
                <c:pt idx="0">
                  <c:v>Europe</c:v>
                </c:pt>
              </c:strCache>
            </c:strRef>
          </c:cat>
          <c:val>
            <c:numRef>
              <c:f>Sheet1!$C$2</c:f>
              <c:numCache>
                <c:formatCode>General</c:formatCode>
                <c:ptCount val="1"/>
                <c:pt idx="0">
                  <c:v>388.0</c:v>
                </c:pt>
              </c:numCache>
            </c:numRef>
          </c:val>
        </c:ser>
        <c:ser>
          <c:idx val="2"/>
          <c:order val="2"/>
          <c:tx>
            <c:strRef>
              <c:f>Sheet1!$D$1</c:f>
              <c:strCache>
                <c:ptCount val="1"/>
                <c:pt idx="0">
                  <c:v>March</c:v>
                </c:pt>
              </c:strCache>
            </c:strRef>
          </c:tx>
          <c:invertIfNegative val="0"/>
          <c:cat>
            <c:strRef>
              <c:f>Sheet1!$A$2</c:f>
              <c:strCache>
                <c:ptCount val="1"/>
                <c:pt idx="0">
                  <c:v>Europe</c:v>
                </c:pt>
              </c:strCache>
            </c:strRef>
          </c:cat>
          <c:val>
            <c:numRef>
              <c:f>Sheet1!$D$2</c:f>
              <c:numCache>
                <c:formatCode>General</c:formatCode>
                <c:ptCount val="1"/>
                <c:pt idx="0">
                  <c:v>382.0</c:v>
                </c:pt>
              </c:numCache>
            </c:numRef>
          </c:val>
        </c:ser>
        <c:ser>
          <c:idx val="3"/>
          <c:order val="3"/>
          <c:tx>
            <c:strRef>
              <c:f>Sheet1!$E$1</c:f>
              <c:strCache>
                <c:ptCount val="1"/>
                <c:pt idx="0">
                  <c:v>April</c:v>
                </c:pt>
              </c:strCache>
            </c:strRef>
          </c:tx>
          <c:invertIfNegative val="0"/>
          <c:cat>
            <c:strRef>
              <c:f>Sheet1!$A$2</c:f>
              <c:strCache>
                <c:ptCount val="1"/>
                <c:pt idx="0">
                  <c:v>Europe</c:v>
                </c:pt>
              </c:strCache>
            </c:strRef>
          </c:cat>
          <c:val>
            <c:numRef>
              <c:f>Sheet1!$E$2</c:f>
              <c:numCache>
                <c:formatCode>General</c:formatCode>
                <c:ptCount val="1"/>
                <c:pt idx="0">
                  <c:v>479.0</c:v>
                </c:pt>
              </c:numCache>
            </c:numRef>
          </c:val>
        </c:ser>
        <c:ser>
          <c:idx val="4"/>
          <c:order val="4"/>
          <c:tx>
            <c:strRef>
              <c:f>Sheet1!$F$1</c:f>
              <c:strCache>
                <c:ptCount val="1"/>
                <c:pt idx="0">
                  <c:v>May</c:v>
                </c:pt>
              </c:strCache>
            </c:strRef>
          </c:tx>
          <c:invertIfNegative val="0"/>
          <c:cat>
            <c:strRef>
              <c:f>Sheet1!$A$2</c:f>
              <c:strCache>
                <c:ptCount val="1"/>
                <c:pt idx="0">
                  <c:v>Europe</c:v>
                </c:pt>
              </c:strCache>
            </c:strRef>
          </c:cat>
          <c:val>
            <c:numRef>
              <c:f>Sheet1!$F$2</c:f>
              <c:numCache>
                <c:formatCode>General</c:formatCode>
                <c:ptCount val="1"/>
                <c:pt idx="0">
                  <c:v>735.0</c:v>
                </c:pt>
              </c:numCache>
            </c:numRef>
          </c:val>
        </c:ser>
        <c:dLbls>
          <c:showLegendKey val="0"/>
          <c:showVal val="0"/>
          <c:showCatName val="0"/>
          <c:showSerName val="0"/>
          <c:showPercent val="0"/>
          <c:showBubbleSize val="0"/>
        </c:dLbls>
        <c:gapWidth val="150"/>
        <c:shape val="box"/>
        <c:axId val="2078889848"/>
        <c:axId val="-2120385992"/>
        <c:axId val="0"/>
      </c:bar3DChart>
      <c:catAx>
        <c:axId val="2078889848"/>
        <c:scaling>
          <c:orientation val="minMax"/>
        </c:scaling>
        <c:delete val="0"/>
        <c:axPos val="b"/>
        <c:numFmt formatCode="General" sourceLinked="1"/>
        <c:majorTickMark val="out"/>
        <c:minorTickMark val="none"/>
        <c:tickLblPos val="nextTo"/>
        <c:txPr>
          <a:bodyPr/>
          <a:lstStyle/>
          <a:p>
            <a:pPr>
              <a:defRPr sz="1600" b="1">
                <a:latin typeface="Trebuchet MS" pitchFamily="34" charset="0"/>
              </a:defRPr>
            </a:pPr>
            <a:endParaRPr lang="en-US"/>
          </a:p>
        </c:txPr>
        <c:crossAx val="-2120385992"/>
        <c:crosses val="autoZero"/>
        <c:auto val="1"/>
        <c:lblAlgn val="ctr"/>
        <c:lblOffset val="100"/>
        <c:noMultiLvlLbl val="0"/>
      </c:catAx>
      <c:valAx>
        <c:axId val="-2120385992"/>
        <c:scaling>
          <c:orientation val="minMax"/>
        </c:scaling>
        <c:delete val="0"/>
        <c:axPos val="l"/>
        <c:majorGridlines/>
        <c:numFmt formatCode="General" sourceLinked="1"/>
        <c:majorTickMark val="out"/>
        <c:minorTickMark val="none"/>
        <c:tickLblPos val="nextTo"/>
        <c:crossAx val="2078889848"/>
        <c:crosses val="autoZero"/>
        <c:crossBetween val="between"/>
        <c:dispUnits>
          <c:builtInUnit val="hundreds"/>
          <c:dispUnitsLbl>
            <c:layout/>
          </c:dispUnitsLbl>
        </c:dispUnits>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perspective val="30"/>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January</c:v>
                </c:pt>
              </c:strCache>
            </c:strRef>
          </c:tx>
          <c:invertIfNegative val="0"/>
          <c:cat>
            <c:strRef>
              <c:f>Sheet1!$A$2</c:f>
              <c:strCache>
                <c:ptCount val="1"/>
                <c:pt idx="0">
                  <c:v>Australia</c:v>
                </c:pt>
              </c:strCache>
            </c:strRef>
          </c:cat>
          <c:val>
            <c:numRef>
              <c:f>Sheet1!$B$2</c:f>
              <c:numCache>
                <c:formatCode>General</c:formatCode>
                <c:ptCount val="1"/>
                <c:pt idx="0">
                  <c:v>29.0</c:v>
                </c:pt>
              </c:numCache>
            </c:numRef>
          </c:val>
        </c:ser>
        <c:ser>
          <c:idx val="1"/>
          <c:order val="1"/>
          <c:tx>
            <c:strRef>
              <c:f>Sheet1!$C$1</c:f>
              <c:strCache>
                <c:ptCount val="1"/>
                <c:pt idx="0">
                  <c:v>February</c:v>
                </c:pt>
              </c:strCache>
            </c:strRef>
          </c:tx>
          <c:invertIfNegative val="0"/>
          <c:cat>
            <c:strRef>
              <c:f>Sheet1!$A$2</c:f>
              <c:strCache>
                <c:ptCount val="1"/>
                <c:pt idx="0">
                  <c:v>Australia</c:v>
                </c:pt>
              </c:strCache>
            </c:strRef>
          </c:cat>
          <c:val>
            <c:numRef>
              <c:f>Sheet1!$C$2</c:f>
              <c:numCache>
                <c:formatCode>General</c:formatCode>
                <c:ptCount val="1"/>
                <c:pt idx="0">
                  <c:v>59.0</c:v>
                </c:pt>
              </c:numCache>
            </c:numRef>
          </c:val>
        </c:ser>
        <c:ser>
          <c:idx val="2"/>
          <c:order val="2"/>
          <c:tx>
            <c:strRef>
              <c:f>Sheet1!$D$1</c:f>
              <c:strCache>
                <c:ptCount val="1"/>
                <c:pt idx="0">
                  <c:v>March</c:v>
                </c:pt>
              </c:strCache>
            </c:strRef>
          </c:tx>
          <c:invertIfNegative val="0"/>
          <c:cat>
            <c:strRef>
              <c:f>Sheet1!$A$2</c:f>
              <c:strCache>
                <c:ptCount val="1"/>
                <c:pt idx="0">
                  <c:v>Australia</c:v>
                </c:pt>
              </c:strCache>
            </c:strRef>
          </c:cat>
          <c:val>
            <c:numRef>
              <c:f>Sheet1!$D$2</c:f>
              <c:numCache>
                <c:formatCode>General</c:formatCode>
                <c:ptCount val="1"/>
                <c:pt idx="0">
                  <c:v>50.0</c:v>
                </c:pt>
              </c:numCache>
            </c:numRef>
          </c:val>
        </c:ser>
        <c:ser>
          <c:idx val="3"/>
          <c:order val="3"/>
          <c:tx>
            <c:strRef>
              <c:f>Sheet1!$E$1</c:f>
              <c:strCache>
                <c:ptCount val="1"/>
                <c:pt idx="0">
                  <c:v>April</c:v>
                </c:pt>
              </c:strCache>
            </c:strRef>
          </c:tx>
          <c:invertIfNegative val="0"/>
          <c:cat>
            <c:strRef>
              <c:f>Sheet1!$A$2</c:f>
              <c:strCache>
                <c:ptCount val="1"/>
                <c:pt idx="0">
                  <c:v>Australia</c:v>
                </c:pt>
              </c:strCache>
            </c:strRef>
          </c:cat>
          <c:val>
            <c:numRef>
              <c:f>Sheet1!$E$2</c:f>
              <c:numCache>
                <c:formatCode>General</c:formatCode>
                <c:ptCount val="1"/>
                <c:pt idx="0">
                  <c:v>43.0</c:v>
                </c:pt>
              </c:numCache>
            </c:numRef>
          </c:val>
        </c:ser>
        <c:ser>
          <c:idx val="4"/>
          <c:order val="4"/>
          <c:tx>
            <c:strRef>
              <c:f>Sheet1!$F$1</c:f>
              <c:strCache>
                <c:ptCount val="1"/>
                <c:pt idx="0">
                  <c:v>May</c:v>
                </c:pt>
              </c:strCache>
            </c:strRef>
          </c:tx>
          <c:invertIfNegative val="0"/>
          <c:cat>
            <c:strRef>
              <c:f>Sheet1!$A$2</c:f>
              <c:strCache>
                <c:ptCount val="1"/>
                <c:pt idx="0">
                  <c:v>Australia</c:v>
                </c:pt>
              </c:strCache>
            </c:strRef>
          </c:cat>
          <c:val>
            <c:numRef>
              <c:f>Sheet1!$F$2</c:f>
              <c:numCache>
                <c:formatCode>General</c:formatCode>
                <c:ptCount val="1"/>
                <c:pt idx="0">
                  <c:v>37.0</c:v>
                </c:pt>
              </c:numCache>
            </c:numRef>
          </c:val>
        </c:ser>
        <c:dLbls>
          <c:showLegendKey val="0"/>
          <c:showVal val="0"/>
          <c:showCatName val="0"/>
          <c:showSerName val="0"/>
          <c:showPercent val="0"/>
          <c:showBubbleSize val="0"/>
        </c:dLbls>
        <c:gapWidth val="150"/>
        <c:shape val="box"/>
        <c:axId val="-2120262696"/>
        <c:axId val="-2140039416"/>
        <c:axId val="0"/>
      </c:bar3DChart>
      <c:catAx>
        <c:axId val="-2120262696"/>
        <c:scaling>
          <c:orientation val="minMax"/>
        </c:scaling>
        <c:delete val="0"/>
        <c:axPos val="b"/>
        <c:majorTickMark val="out"/>
        <c:minorTickMark val="none"/>
        <c:tickLblPos val="nextTo"/>
        <c:txPr>
          <a:bodyPr/>
          <a:lstStyle/>
          <a:p>
            <a:pPr>
              <a:defRPr sz="1600" b="1">
                <a:latin typeface="Trebuchet MS" pitchFamily="34" charset="0"/>
              </a:defRPr>
            </a:pPr>
            <a:endParaRPr lang="en-US"/>
          </a:p>
        </c:txPr>
        <c:crossAx val="-2140039416"/>
        <c:crosses val="autoZero"/>
        <c:auto val="1"/>
        <c:lblAlgn val="ctr"/>
        <c:lblOffset val="100"/>
        <c:noMultiLvlLbl val="0"/>
      </c:catAx>
      <c:valAx>
        <c:axId val="-2140039416"/>
        <c:scaling>
          <c:orientation val="minMax"/>
        </c:scaling>
        <c:delete val="0"/>
        <c:axPos val="l"/>
        <c:majorGridlines/>
        <c:numFmt formatCode="General" sourceLinked="1"/>
        <c:majorTickMark val="out"/>
        <c:minorTickMark val="none"/>
        <c:tickLblPos val="nextTo"/>
        <c:crossAx val="-2120262696"/>
        <c:crosses val="autoZero"/>
        <c:crossBetween val="between"/>
        <c:dispUnits>
          <c:builtInUnit val="hundreds"/>
          <c:dispUnitsLbl>
            <c:layout/>
          </c:dispUnitsLbl>
        </c:dispUnits>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latin typeface="Trebuchet MS" pitchFamily="34" charset="0"/>
              </a:defRPr>
            </a:pPr>
            <a:r>
              <a:rPr lang="en-US" sz="1600" dirty="0" smtClean="0">
                <a:latin typeface="Trebuchet MS" pitchFamily="34" charset="0"/>
              </a:rPr>
              <a:t>Global Complaint Count Trend</a:t>
            </a:r>
            <a:endParaRPr lang="en-US" sz="1600" dirty="0">
              <a:latin typeface="Trebuchet MS" pitchFamily="34" charset="0"/>
            </a:endParaRPr>
          </a:p>
        </c:rich>
      </c:tx>
      <c:layout/>
      <c:overlay val="0"/>
    </c:title>
    <c:autoTitleDeleted val="0"/>
    <c:plotArea>
      <c:layout/>
      <c:lineChart>
        <c:grouping val="standard"/>
        <c:varyColors val="0"/>
        <c:ser>
          <c:idx val="0"/>
          <c:order val="0"/>
          <c:tx>
            <c:strRef>
              <c:f>Sheet1!$A$2</c:f>
              <c:strCache>
                <c:ptCount val="1"/>
                <c:pt idx="0">
                  <c:v>Africa</c:v>
                </c:pt>
              </c:strCache>
            </c:strRef>
          </c:tx>
          <c:spPr>
            <a:ln w="50800"/>
          </c:spPr>
          <c:marker>
            <c:symbol val="none"/>
          </c:marker>
          <c:cat>
            <c:strRef>
              <c:f>Sheet1!$B$1:$F$1</c:f>
              <c:strCache>
                <c:ptCount val="5"/>
                <c:pt idx="0">
                  <c:v>Jan</c:v>
                </c:pt>
                <c:pt idx="1">
                  <c:v>Feb</c:v>
                </c:pt>
                <c:pt idx="2">
                  <c:v>Mar</c:v>
                </c:pt>
                <c:pt idx="3">
                  <c:v>Apr</c:v>
                </c:pt>
                <c:pt idx="4">
                  <c:v>May</c:v>
                </c:pt>
              </c:strCache>
            </c:strRef>
          </c:cat>
          <c:val>
            <c:numRef>
              <c:f>Sheet1!$B$2:$F$2</c:f>
            </c:numRef>
          </c:val>
          <c:smooth val="0"/>
        </c:ser>
        <c:ser>
          <c:idx val="1"/>
          <c:order val="1"/>
          <c:tx>
            <c:strRef>
              <c:f>Sheet1!$A$3</c:f>
              <c:strCache>
                <c:ptCount val="1"/>
                <c:pt idx="0">
                  <c:v>Global</c:v>
                </c:pt>
              </c:strCache>
            </c:strRef>
          </c:tx>
          <c:marker>
            <c:symbol val="none"/>
          </c:marker>
          <c:dLbls>
            <c:numFmt formatCode="#,##0" sourceLinked="0"/>
            <c:dLblPos val="t"/>
            <c:showLegendKey val="0"/>
            <c:showVal val="1"/>
            <c:showCatName val="0"/>
            <c:showSerName val="0"/>
            <c:showPercent val="0"/>
            <c:showBubbleSize val="0"/>
            <c:showLeaderLines val="0"/>
          </c:dLbls>
          <c:cat>
            <c:strRef>
              <c:f>Sheet1!$B$1:$F$1</c:f>
              <c:strCache>
                <c:ptCount val="5"/>
                <c:pt idx="0">
                  <c:v>Jan</c:v>
                </c:pt>
                <c:pt idx="1">
                  <c:v>Feb</c:v>
                </c:pt>
                <c:pt idx="2">
                  <c:v>Mar</c:v>
                </c:pt>
                <c:pt idx="3">
                  <c:v>Apr</c:v>
                </c:pt>
                <c:pt idx="4">
                  <c:v>May</c:v>
                </c:pt>
              </c:strCache>
            </c:strRef>
          </c:cat>
          <c:val>
            <c:numRef>
              <c:f>Sheet1!$B$3:$F$3</c:f>
              <c:numCache>
                <c:formatCode>General</c:formatCode>
                <c:ptCount val="5"/>
                <c:pt idx="0">
                  <c:v>2633.0</c:v>
                </c:pt>
                <c:pt idx="1">
                  <c:v>2938.0</c:v>
                </c:pt>
                <c:pt idx="2">
                  <c:v>6753.0</c:v>
                </c:pt>
                <c:pt idx="3">
                  <c:v>3497.0</c:v>
                </c:pt>
                <c:pt idx="4">
                  <c:v>4076.0</c:v>
                </c:pt>
              </c:numCache>
            </c:numRef>
          </c:val>
          <c:smooth val="0"/>
        </c:ser>
        <c:dLbls>
          <c:showLegendKey val="0"/>
          <c:showVal val="0"/>
          <c:showCatName val="0"/>
          <c:showSerName val="0"/>
          <c:showPercent val="0"/>
          <c:showBubbleSize val="0"/>
        </c:dLbls>
        <c:marker val="1"/>
        <c:smooth val="0"/>
        <c:axId val="-2140552904"/>
        <c:axId val="-2081486568"/>
      </c:lineChart>
      <c:catAx>
        <c:axId val="-2140552904"/>
        <c:scaling>
          <c:orientation val="minMax"/>
        </c:scaling>
        <c:delete val="0"/>
        <c:axPos val="b"/>
        <c:numFmt formatCode="General" sourceLinked="1"/>
        <c:majorTickMark val="out"/>
        <c:minorTickMark val="none"/>
        <c:tickLblPos val="nextTo"/>
        <c:txPr>
          <a:bodyPr/>
          <a:lstStyle/>
          <a:p>
            <a:pPr>
              <a:defRPr sz="1200">
                <a:latin typeface="Trebuchet MS" pitchFamily="34" charset="0"/>
              </a:defRPr>
            </a:pPr>
            <a:endParaRPr lang="en-US"/>
          </a:p>
        </c:txPr>
        <c:crossAx val="-2081486568"/>
        <c:crosses val="autoZero"/>
        <c:auto val="1"/>
        <c:lblAlgn val="ctr"/>
        <c:lblOffset val="100"/>
        <c:noMultiLvlLbl val="0"/>
      </c:catAx>
      <c:valAx>
        <c:axId val="-2081486568"/>
        <c:scaling>
          <c:orientation val="minMax"/>
        </c:scaling>
        <c:delete val="0"/>
        <c:axPos val="l"/>
        <c:majorGridlines/>
        <c:numFmt formatCode="General" sourceLinked="1"/>
        <c:majorTickMark val="out"/>
        <c:minorTickMark val="none"/>
        <c:tickLblPos val="nextTo"/>
        <c:crossAx val="-2140552904"/>
        <c:crosses val="autoZero"/>
        <c:crossBetween val="between"/>
        <c:majorUnit val="5000.0"/>
        <c:minorUnit val="2000.0"/>
        <c:dispUnits>
          <c:builtInUnit val="thousands"/>
          <c:dispUnitsLbl>
            <c:layout/>
            <c:txPr>
              <a:bodyPr/>
              <a:lstStyle/>
              <a:p>
                <a:pPr>
                  <a:defRPr sz="1200">
                    <a:latin typeface="Trebuchet MS" pitchFamily="34" charset="0"/>
                  </a:defRPr>
                </a:pPr>
                <a:endParaRPr lang="en-US"/>
              </a:p>
            </c:txPr>
          </c:dispUnitsLbl>
        </c:dispUnits>
      </c:valAx>
    </c:plotArea>
    <c:plotVisOnly val="1"/>
    <c:dispBlanksAs val="gap"/>
    <c:showDLblsOverMax val="0"/>
  </c:chart>
  <c:spPr>
    <a:solidFill>
      <a:schemeClr val="bg2">
        <a:lumMod val="90000"/>
      </a:schemeClr>
    </a:solidFill>
  </c:spPr>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8303783339677"/>
          <c:y val="0.04674699604106"/>
          <c:w val="0.769085276641353"/>
          <c:h val="0.65921697287839"/>
        </c:manualLayout>
      </c:layout>
      <c:barChart>
        <c:barDir val="col"/>
        <c:grouping val="stacked"/>
        <c:varyColors val="0"/>
        <c:ser>
          <c:idx val="0"/>
          <c:order val="0"/>
          <c:tx>
            <c:strRef>
              <c:f>Sheet1!$A$2</c:f>
              <c:strCache>
                <c:ptCount val="1"/>
                <c:pt idx="0">
                  <c:v>Rejected</c:v>
                </c:pt>
              </c:strCache>
            </c:strRef>
          </c:tx>
          <c:spPr>
            <a:solidFill>
              <a:schemeClr val="accent1"/>
            </a:solidFill>
          </c:spPr>
          <c:invertIfNegative val="0"/>
          <c:dPt>
            <c:idx val="0"/>
            <c:invertIfNegative val="0"/>
            <c:bubble3D val="0"/>
          </c:dPt>
          <c:dPt>
            <c:idx val="1"/>
            <c:invertIfNegative val="0"/>
            <c:bubble3D val="0"/>
          </c:dPt>
          <c:dPt>
            <c:idx val="3"/>
            <c:invertIfNegative val="0"/>
            <c:bubble3D val="0"/>
          </c:dPt>
          <c:dPt>
            <c:idx val="4"/>
            <c:invertIfNegative val="0"/>
            <c:bubble3D val="0"/>
          </c:dPt>
          <c:dLbls>
            <c:dLbl>
              <c:idx val="0"/>
              <c:layout/>
              <c:tx>
                <c:rich>
                  <a:bodyPr/>
                  <a:lstStyle/>
                  <a:p>
                    <a:r>
                      <a:rPr lang="en-US" b="1" smtClean="0">
                        <a:latin typeface="Trebuchet MS" pitchFamily="34" charset="0"/>
                      </a:rPr>
                      <a:t>1,249</a:t>
                    </a:r>
                    <a:endParaRPr lang="en-US"/>
                  </a:p>
                </c:rich>
              </c:tx>
              <c:showLegendKey val="0"/>
              <c:showVal val="1"/>
              <c:showCatName val="0"/>
              <c:showSerName val="0"/>
              <c:showPercent val="0"/>
              <c:showBubbleSize val="0"/>
            </c:dLbl>
            <c:numFmt formatCode="#,##0.0" sourceLinked="0"/>
            <c:txPr>
              <a:bodyPr/>
              <a:lstStyle/>
              <a:p>
                <a:pPr>
                  <a:defRPr b="1">
                    <a:latin typeface="Trebuchet MS" pitchFamily="34" charset="0"/>
                  </a:defRPr>
                </a:pPr>
                <a:endParaRPr lang="en-US"/>
              </a:p>
            </c:txPr>
            <c:showLegendKey val="0"/>
            <c:showVal val="1"/>
            <c:showCatName val="0"/>
            <c:showSerName val="0"/>
            <c:showPercent val="0"/>
            <c:showBubbleSize val="0"/>
            <c:showLeaderLines val="0"/>
          </c:dLbls>
          <c:cat>
            <c:strRef>
              <c:f>Sheet1!$B$1</c:f>
              <c:strCache>
                <c:ptCount val="1"/>
                <c:pt idx="0">
                  <c:v>Closed </c:v>
                </c:pt>
              </c:strCache>
            </c:strRef>
          </c:cat>
          <c:val>
            <c:numRef>
              <c:f>Sheet1!$B$2</c:f>
              <c:numCache>
                <c:formatCode>_(* #,##0_);_(* \(#,##0\);_(* "-"??_);_(@_)</c:formatCode>
                <c:ptCount val="1"/>
                <c:pt idx="0">
                  <c:v>1249.0</c:v>
                </c:pt>
              </c:numCache>
            </c:numRef>
          </c:val>
        </c:ser>
        <c:ser>
          <c:idx val="1"/>
          <c:order val="1"/>
          <c:tx>
            <c:strRef>
              <c:f>Sheet1!$A$3</c:f>
              <c:strCache>
                <c:ptCount val="1"/>
                <c:pt idx="0">
                  <c:v>System Closed</c:v>
                </c:pt>
              </c:strCache>
            </c:strRef>
          </c:tx>
          <c:spPr>
            <a:solidFill>
              <a:schemeClr val="accent3"/>
            </a:solidFill>
          </c:spPr>
          <c:invertIfNegative val="0"/>
          <c:dLbls>
            <c:txPr>
              <a:bodyPr/>
              <a:lstStyle/>
              <a:p>
                <a:pPr>
                  <a:defRPr b="1">
                    <a:latin typeface="Trebuchet MS" pitchFamily="34" charset="0"/>
                  </a:defRPr>
                </a:pPr>
                <a:endParaRPr lang="en-US"/>
              </a:p>
            </c:txPr>
            <c:showLegendKey val="0"/>
            <c:showVal val="1"/>
            <c:showCatName val="0"/>
            <c:showSerName val="0"/>
            <c:showPercent val="0"/>
            <c:showBubbleSize val="0"/>
            <c:showLeaderLines val="0"/>
          </c:dLbls>
          <c:cat>
            <c:strRef>
              <c:f>Sheet1!$B$1</c:f>
              <c:strCache>
                <c:ptCount val="1"/>
                <c:pt idx="0">
                  <c:v>Closed </c:v>
                </c:pt>
              </c:strCache>
            </c:strRef>
          </c:cat>
          <c:val>
            <c:numRef>
              <c:f>Sheet1!$B$3</c:f>
              <c:numCache>
                <c:formatCode>_(* #,##0_);_(* \(#,##0\);_(* "-"??_);_(@_)</c:formatCode>
                <c:ptCount val="1"/>
                <c:pt idx="0">
                  <c:v>6764.0</c:v>
                </c:pt>
              </c:numCache>
            </c:numRef>
          </c:val>
        </c:ser>
        <c:ser>
          <c:idx val="2"/>
          <c:order val="2"/>
          <c:tx>
            <c:strRef>
              <c:f>Sheet1!$A$4</c:f>
              <c:strCache>
                <c:ptCount val="1"/>
                <c:pt idx="0">
                  <c:v>Manually Closed </c:v>
                </c:pt>
              </c:strCache>
            </c:strRef>
          </c:tx>
          <c:spPr>
            <a:solidFill>
              <a:schemeClr val="accent2"/>
            </a:solidFill>
          </c:spPr>
          <c:invertIfNegative val="0"/>
          <c:dLbls>
            <c:txPr>
              <a:bodyPr/>
              <a:lstStyle/>
              <a:p>
                <a:pPr>
                  <a:defRPr b="1">
                    <a:solidFill>
                      <a:schemeClr val="tx1"/>
                    </a:solidFill>
                    <a:latin typeface="Trebuchet MS" pitchFamily="34" charset="0"/>
                  </a:defRPr>
                </a:pPr>
                <a:endParaRPr lang="en-US"/>
              </a:p>
            </c:txPr>
            <c:showLegendKey val="0"/>
            <c:showVal val="1"/>
            <c:showCatName val="0"/>
            <c:showSerName val="0"/>
            <c:showPercent val="0"/>
            <c:showBubbleSize val="0"/>
            <c:showLeaderLines val="0"/>
          </c:dLbls>
          <c:cat>
            <c:strRef>
              <c:f>Sheet1!$B$1</c:f>
              <c:strCache>
                <c:ptCount val="1"/>
                <c:pt idx="0">
                  <c:v>Closed </c:v>
                </c:pt>
              </c:strCache>
            </c:strRef>
          </c:cat>
          <c:val>
            <c:numRef>
              <c:f>Sheet1!$B$4</c:f>
              <c:numCache>
                <c:formatCode>_(* #,##0_);_(* \(#,##0\);_(* "-"??_);_(@_)</c:formatCode>
                <c:ptCount val="1"/>
                <c:pt idx="0">
                  <c:v>498.0</c:v>
                </c:pt>
              </c:numCache>
            </c:numRef>
          </c:val>
        </c:ser>
        <c:dLbls>
          <c:showLegendKey val="0"/>
          <c:showVal val="0"/>
          <c:showCatName val="0"/>
          <c:showSerName val="0"/>
          <c:showPercent val="0"/>
          <c:showBubbleSize val="0"/>
        </c:dLbls>
        <c:gapWidth val="100"/>
        <c:overlap val="100"/>
        <c:axId val="-2119208120"/>
        <c:axId val="-2119222536"/>
      </c:barChart>
      <c:catAx>
        <c:axId val="-2119208120"/>
        <c:scaling>
          <c:orientation val="maxMin"/>
        </c:scaling>
        <c:delete val="1"/>
        <c:axPos val="b"/>
        <c:numFmt formatCode="General" sourceLinked="1"/>
        <c:majorTickMark val="out"/>
        <c:minorTickMark val="none"/>
        <c:tickLblPos val="nextTo"/>
        <c:crossAx val="-2119222536"/>
        <c:crosses val="autoZero"/>
        <c:auto val="1"/>
        <c:lblAlgn val="ctr"/>
        <c:lblOffset val="100"/>
        <c:noMultiLvlLbl val="0"/>
      </c:catAx>
      <c:valAx>
        <c:axId val="-2119222536"/>
        <c:scaling>
          <c:orientation val="minMax"/>
        </c:scaling>
        <c:delete val="0"/>
        <c:axPos val="r"/>
        <c:majorGridlines/>
        <c:numFmt formatCode="_(* #,##0_);_(* \(#,##0\);_(* &quot;-&quot;??_);_(@_)" sourceLinked="1"/>
        <c:majorTickMark val="out"/>
        <c:minorTickMark val="none"/>
        <c:tickLblPos val="high"/>
        <c:crossAx val="-2119208120"/>
        <c:crosses val="autoZero"/>
        <c:crossBetween val="between"/>
      </c:valAx>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plotArea>
    <c:legend>
      <c:legendPos val="b"/>
      <c:layout>
        <c:manualLayout>
          <c:xMode val="edge"/>
          <c:yMode val="edge"/>
          <c:x val="0.0"/>
          <c:y val="0.790047239072862"/>
          <c:w val="0.513243617275114"/>
          <c:h val="0.209952760927138"/>
        </c:manualLayout>
      </c:layout>
      <c:overlay val="0"/>
      <c:txPr>
        <a:bodyPr/>
        <a:lstStyle/>
        <a:p>
          <a:pPr>
            <a:defRPr>
              <a:latin typeface="Trebuchet MS" pitchFamily="34" charset="0"/>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C57253-68B3-2E4B-968B-707AD5172163}" type="doc">
      <dgm:prSet loTypeId="urn:microsoft.com/office/officeart/2005/8/layout/arrow2" loCatId="hierarchy" qsTypeId="urn:microsoft.com/office/officeart/2005/8/quickstyle/simple4" qsCatId="simple" csTypeId="urn:microsoft.com/office/officeart/2005/8/colors/accent1_2" csCatId="accent1" phldr="1"/>
      <dgm:spPr/>
      <dgm:t>
        <a:bodyPr/>
        <a:lstStyle/>
        <a:p>
          <a:endParaRPr lang="en-US"/>
        </a:p>
      </dgm:t>
    </dgm:pt>
    <dgm:pt modelId="{959B10A2-5088-4641-BF73-253741336343}">
      <dgm:prSet phldrT="[Text]" custT="1"/>
      <dgm:spPr/>
      <dgm:t>
        <a:bodyPr/>
        <a:lstStyle/>
        <a:p>
          <a:pPr algn="l">
            <a:lnSpc>
              <a:spcPct val="80000"/>
            </a:lnSpc>
          </a:pPr>
          <a:r>
            <a:rPr lang="en-US" sz="2000" b="1" dirty="0" smtClean="0">
              <a:solidFill>
                <a:srgbClr val="000000"/>
              </a:solidFill>
              <a:latin typeface="Trebuchet MS"/>
              <a:cs typeface="Trebuchet MS"/>
            </a:rPr>
            <a:t>Assessment Phase</a:t>
          </a:r>
        </a:p>
        <a:p>
          <a:pPr algn="l">
            <a:lnSpc>
              <a:spcPct val="80000"/>
            </a:lnSpc>
          </a:pPr>
          <a:r>
            <a:rPr lang="en-US" sz="1800" b="0" dirty="0" smtClean="0">
              <a:solidFill>
                <a:srgbClr val="000000"/>
              </a:solidFill>
              <a:latin typeface="Trebuchet MS"/>
              <a:cs typeface="Trebuchet MS"/>
            </a:rPr>
            <a:t>Stabilize operations</a:t>
          </a:r>
        </a:p>
        <a:p>
          <a:pPr algn="l">
            <a:lnSpc>
              <a:spcPct val="80000"/>
            </a:lnSpc>
          </a:pPr>
          <a:r>
            <a:rPr lang="en-US" sz="1800" b="0" dirty="0" smtClean="0">
              <a:solidFill>
                <a:srgbClr val="000000"/>
              </a:solidFill>
              <a:latin typeface="Trebuchet MS"/>
              <a:cs typeface="Trebuchet MS"/>
            </a:rPr>
            <a:t>Assess people,</a:t>
          </a:r>
          <a:br>
            <a:rPr lang="en-US" sz="1800" b="0" dirty="0" smtClean="0">
              <a:solidFill>
                <a:srgbClr val="000000"/>
              </a:solidFill>
              <a:latin typeface="Trebuchet MS"/>
              <a:cs typeface="Trebuchet MS"/>
            </a:rPr>
          </a:br>
          <a:r>
            <a:rPr lang="en-US" sz="1800" b="0" dirty="0" smtClean="0">
              <a:solidFill>
                <a:srgbClr val="000000"/>
              </a:solidFill>
              <a:latin typeface="Trebuchet MS"/>
              <a:cs typeface="Trebuchet MS"/>
            </a:rPr>
            <a:t>processes and tools</a:t>
          </a:r>
        </a:p>
        <a:p>
          <a:pPr algn="l">
            <a:lnSpc>
              <a:spcPct val="80000"/>
            </a:lnSpc>
          </a:pPr>
          <a:r>
            <a:rPr lang="en-US" sz="1800" b="0" dirty="0" smtClean="0">
              <a:solidFill>
                <a:srgbClr val="000000"/>
              </a:solidFill>
              <a:latin typeface="Trebuchet MS"/>
              <a:cs typeface="Trebuchet MS"/>
            </a:rPr>
            <a:t>Develop improvement plan</a:t>
          </a:r>
        </a:p>
        <a:p>
          <a:pPr algn="l">
            <a:lnSpc>
              <a:spcPct val="80000"/>
            </a:lnSpc>
          </a:pPr>
          <a:r>
            <a:rPr lang="en-US" sz="1800" b="0" dirty="0" smtClean="0">
              <a:solidFill>
                <a:srgbClr val="000000"/>
              </a:solidFill>
              <a:latin typeface="Trebuchet MS"/>
              <a:cs typeface="Trebuchet MS"/>
            </a:rPr>
            <a:t>Begin implementation of plan</a:t>
          </a:r>
        </a:p>
      </dgm:t>
    </dgm:pt>
    <dgm:pt modelId="{396A0291-2431-F249-9D6B-388E47A476D2}" type="parTrans" cxnId="{CB1C8457-DC20-294A-95A8-184370C8A574}">
      <dgm:prSet/>
      <dgm:spPr/>
      <dgm:t>
        <a:bodyPr/>
        <a:lstStyle/>
        <a:p>
          <a:endParaRPr lang="en-US" sz="1600"/>
        </a:p>
      </dgm:t>
    </dgm:pt>
    <dgm:pt modelId="{63C83761-CA0D-1348-BB3D-828F95595872}" type="sibTrans" cxnId="{CB1C8457-DC20-294A-95A8-184370C8A574}">
      <dgm:prSet/>
      <dgm:spPr/>
      <dgm:t>
        <a:bodyPr/>
        <a:lstStyle/>
        <a:p>
          <a:endParaRPr lang="en-US" sz="1600"/>
        </a:p>
      </dgm:t>
    </dgm:pt>
    <dgm:pt modelId="{5AF2BAE2-C0FA-9F43-91D4-CA67E4408480}">
      <dgm:prSet phldrT="[Text]" custT="1"/>
      <dgm:spPr/>
      <dgm:t>
        <a:bodyPr/>
        <a:lstStyle/>
        <a:p>
          <a:pPr algn="l">
            <a:lnSpc>
              <a:spcPct val="80000"/>
            </a:lnSpc>
          </a:pPr>
          <a:r>
            <a:rPr lang="en-US" sz="2000" b="1" dirty="0" smtClean="0">
              <a:latin typeface="Trebuchet MS"/>
              <a:cs typeface="Trebuchet MS"/>
            </a:rPr>
            <a:t>Future Phase</a:t>
          </a:r>
        </a:p>
        <a:p>
          <a:pPr algn="l">
            <a:lnSpc>
              <a:spcPct val="80000"/>
            </a:lnSpc>
          </a:pPr>
          <a:r>
            <a:rPr lang="en-US" sz="1800" dirty="0" smtClean="0">
              <a:latin typeface="Trebuchet MS"/>
              <a:cs typeface="Trebuchet MS"/>
            </a:rPr>
            <a:t>Continuous Improvement</a:t>
          </a:r>
        </a:p>
        <a:p>
          <a:pPr algn="l">
            <a:lnSpc>
              <a:spcPct val="80000"/>
            </a:lnSpc>
          </a:pPr>
          <a:r>
            <a:rPr lang="en-US" sz="1800" dirty="0" smtClean="0">
              <a:latin typeface="Trebuchet MS"/>
              <a:cs typeface="Trebuchet MS"/>
            </a:rPr>
            <a:t>Consolidate Contractual Compliance Systems </a:t>
          </a:r>
          <a:br>
            <a:rPr lang="en-US" sz="1800" dirty="0" smtClean="0">
              <a:latin typeface="Trebuchet MS"/>
              <a:cs typeface="Trebuchet MS"/>
            </a:rPr>
          </a:br>
          <a:endParaRPr lang="en-US" sz="1800" dirty="0" smtClean="0">
            <a:latin typeface="Trebuchet MS"/>
            <a:cs typeface="Trebuchet MS"/>
          </a:endParaRPr>
        </a:p>
        <a:p>
          <a:pPr algn="l">
            <a:lnSpc>
              <a:spcPct val="80000"/>
            </a:lnSpc>
          </a:pPr>
          <a:r>
            <a:rPr lang="en-US" sz="1800" dirty="0" smtClean="0">
              <a:latin typeface="Trebuchet MS"/>
              <a:cs typeface="Trebuchet MS"/>
            </a:rPr>
            <a:t>Rollout Annual Audits</a:t>
          </a:r>
          <a:br>
            <a:rPr lang="en-US" sz="1800" dirty="0" smtClean="0">
              <a:latin typeface="Trebuchet MS"/>
              <a:cs typeface="Trebuchet MS"/>
            </a:rPr>
          </a:br>
          <a:endParaRPr lang="en-US" sz="1800" dirty="0">
            <a:latin typeface="Trebuchet MS"/>
            <a:cs typeface="Trebuchet MS"/>
          </a:endParaRPr>
        </a:p>
      </dgm:t>
    </dgm:pt>
    <dgm:pt modelId="{5E7406D5-B00D-D24B-A52A-E5608994B919}" type="parTrans" cxnId="{AE0A850A-B382-7543-8132-05676C57A8AF}">
      <dgm:prSet/>
      <dgm:spPr/>
      <dgm:t>
        <a:bodyPr/>
        <a:lstStyle/>
        <a:p>
          <a:endParaRPr lang="en-US" sz="1600"/>
        </a:p>
      </dgm:t>
    </dgm:pt>
    <dgm:pt modelId="{B888063B-ABB5-3140-AEE1-C43C44FFDC24}" type="sibTrans" cxnId="{AE0A850A-B382-7543-8132-05676C57A8AF}">
      <dgm:prSet/>
      <dgm:spPr/>
      <dgm:t>
        <a:bodyPr/>
        <a:lstStyle/>
        <a:p>
          <a:endParaRPr lang="en-US" sz="1600"/>
        </a:p>
      </dgm:t>
    </dgm:pt>
    <dgm:pt modelId="{2BE9978E-7546-7647-B00B-343CBAEAB515}">
      <dgm:prSet phldrT="[Text]" custT="1"/>
      <dgm:spPr>
        <a:noFill/>
      </dgm:spPr>
      <dgm:t>
        <a:bodyPr/>
        <a:lstStyle/>
        <a:p>
          <a:pPr>
            <a:lnSpc>
              <a:spcPct val="80000"/>
            </a:lnSpc>
          </a:pPr>
          <a:r>
            <a:rPr lang="en-US" sz="2400" b="1" dirty="0" smtClean="0">
              <a:solidFill>
                <a:srgbClr val="0000FF"/>
              </a:solidFill>
              <a:latin typeface="Trebuchet MS"/>
              <a:cs typeface="Trebuchet MS"/>
            </a:rPr>
            <a:t>Transformation Phase</a:t>
          </a:r>
        </a:p>
        <a:p>
          <a:pPr>
            <a:lnSpc>
              <a:spcPct val="80000"/>
            </a:lnSpc>
          </a:pPr>
          <a:r>
            <a:rPr lang="en-US" sz="1800" b="1" dirty="0" smtClean="0">
              <a:solidFill>
                <a:srgbClr val="0000FF"/>
              </a:solidFill>
              <a:latin typeface="Trebuchet MS"/>
              <a:cs typeface="Trebuchet MS"/>
            </a:rPr>
            <a:t>Grow staff in number and expertise</a:t>
          </a:r>
        </a:p>
        <a:p>
          <a:pPr>
            <a:lnSpc>
              <a:spcPct val="80000"/>
            </a:lnSpc>
          </a:pPr>
          <a:r>
            <a:rPr lang="en-US" sz="1800" b="1" dirty="0" smtClean="0">
              <a:solidFill>
                <a:srgbClr val="0000FF"/>
              </a:solidFill>
              <a:latin typeface="Trebuchet MS"/>
              <a:cs typeface="Trebuchet MS"/>
            </a:rPr>
            <a:t>Standardize operations</a:t>
          </a:r>
        </a:p>
        <a:p>
          <a:pPr>
            <a:lnSpc>
              <a:spcPct val="80000"/>
            </a:lnSpc>
          </a:pPr>
          <a:r>
            <a:rPr lang="en-US" sz="1800" b="1" dirty="0" smtClean="0">
              <a:solidFill>
                <a:srgbClr val="0000FF"/>
              </a:solidFill>
              <a:latin typeface="Trebuchet MS"/>
              <a:cs typeface="Trebuchet MS"/>
            </a:rPr>
            <a:t>Plan and develop</a:t>
          </a:r>
        </a:p>
        <a:p>
          <a:pPr>
            <a:lnSpc>
              <a:spcPct val="60000"/>
            </a:lnSpc>
          </a:pPr>
          <a:r>
            <a:rPr lang="en-US" sz="1800" b="0" dirty="0" smtClean="0">
              <a:solidFill>
                <a:srgbClr val="0000FF"/>
              </a:solidFill>
              <a:latin typeface="Trebuchet MS"/>
              <a:cs typeface="Trebuchet MS"/>
            </a:rPr>
            <a:t>- Global metrics</a:t>
          </a:r>
        </a:p>
        <a:p>
          <a:pPr>
            <a:lnSpc>
              <a:spcPct val="60000"/>
            </a:lnSpc>
          </a:pPr>
          <a:r>
            <a:rPr lang="en-US" sz="1800" b="0" dirty="0" smtClean="0">
              <a:solidFill>
                <a:srgbClr val="0000FF"/>
              </a:solidFill>
              <a:latin typeface="Trebuchet MS"/>
              <a:cs typeface="Trebuchet MS"/>
            </a:rPr>
            <a:t>- Audit strategy</a:t>
          </a:r>
        </a:p>
        <a:p>
          <a:pPr>
            <a:lnSpc>
              <a:spcPct val="60000"/>
            </a:lnSpc>
          </a:pPr>
          <a:r>
            <a:rPr lang="en-US" sz="1800" b="0" dirty="0" smtClean="0">
              <a:solidFill>
                <a:srgbClr val="0000FF"/>
              </a:solidFill>
              <a:latin typeface="Trebuchet MS"/>
              <a:cs typeface="Trebuchet MS"/>
            </a:rPr>
            <a:t>- System enhancements/process</a:t>
          </a:r>
        </a:p>
        <a:p>
          <a:pPr>
            <a:lnSpc>
              <a:spcPct val="60000"/>
            </a:lnSpc>
          </a:pPr>
          <a:r>
            <a:rPr lang="en-US" sz="1800" b="0" dirty="0" smtClean="0">
              <a:solidFill>
                <a:srgbClr val="0000FF"/>
              </a:solidFill>
              <a:latin typeface="Trebuchet MS"/>
              <a:cs typeface="Trebuchet MS"/>
            </a:rPr>
            <a:t>- Annual Compliance Report</a:t>
          </a:r>
        </a:p>
        <a:p>
          <a:pPr>
            <a:lnSpc>
              <a:spcPct val="60000"/>
            </a:lnSpc>
          </a:pPr>
          <a:r>
            <a:rPr lang="en-US" sz="1800" b="1" dirty="0" smtClean="0">
              <a:solidFill>
                <a:srgbClr val="0000FF"/>
              </a:solidFill>
              <a:latin typeface="Trebuchet MS"/>
              <a:cs typeface="Trebuchet MS"/>
            </a:rPr>
            <a:t>New gTLD readiness</a:t>
          </a:r>
        </a:p>
      </dgm:t>
    </dgm:pt>
    <dgm:pt modelId="{1E4075BE-1F25-114D-A8DD-D4297D6ACD18}" type="parTrans" cxnId="{A4D3C3EF-AACA-6A4D-83B7-304E0E884A8E}">
      <dgm:prSet/>
      <dgm:spPr/>
      <dgm:t>
        <a:bodyPr/>
        <a:lstStyle/>
        <a:p>
          <a:endParaRPr lang="en-US" sz="1600"/>
        </a:p>
      </dgm:t>
    </dgm:pt>
    <dgm:pt modelId="{7CFA6114-0288-A340-9042-C740F9A4C0A8}" type="sibTrans" cxnId="{A4D3C3EF-AACA-6A4D-83B7-304E0E884A8E}">
      <dgm:prSet/>
      <dgm:spPr/>
      <dgm:t>
        <a:bodyPr/>
        <a:lstStyle/>
        <a:p>
          <a:endParaRPr lang="en-US" sz="1600"/>
        </a:p>
      </dgm:t>
    </dgm:pt>
    <dgm:pt modelId="{5A2490A3-D99E-EE43-9A52-2DF23C58B090}" type="pres">
      <dgm:prSet presAssocID="{E2C57253-68B3-2E4B-968B-707AD5172163}" presName="arrowDiagram" presStyleCnt="0">
        <dgm:presLayoutVars>
          <dgm:chMax val="5"/>
          <dgm:dir/>
          <dgm:resizeHandles val="exact"/>
        </dgm:presLayoutVars>
      </dgm:prSet>
      <dgm:spPr/>
      <dgm:t>
        <a:bodyPr/>
        <a:lstStyle/>
        <a:p>
          <a:endParaRPr lang="en-US"/>
        </a:p>
      </dgm:t>
    </dgm:pt>
    <dgm:pt modelId="{CC0C3FC3-130A-9E4D-AE8D-97C13098A18C}" type="pres">
      <dgm:prSet presAssocID="{E2C57253-68B3-2E4B-968B-707AD5172163}" presName="arrow" presStyleLbl="bgShp" presStyleIdx="0" presStyleCnt="1" custScaleX="111573" custScaleY="73587" custLinFactNeighborX="-3341" custLinFactNeighborY="-6771"/>
      <dgm:spPr/>
    </dgm:pt>
    <dgm:pt modelId="{F1B67108-557A-E848-887D-26FE20A7AF03}" type="pres">
      <dgm:prSet presAssocID="{E2C57253-68B3-2E4B-968B-707AD5172163}" presName="arrowDiagram3" presStyleCnt="0"/>
      <dgm:spPr/>
    </dgm:pt>
    <dgm:pt modelId="{F78DE4A2-98F2-4349-A785-7E00C899E24F}" type="pres">
      <dgm:prSet presAssocID="{959B10A2-5088-4641-BF73-253741336343}" presName="bullet3a" presStyleLbl="node1" presStyleIdx="0" presStyleCnt="3" custScaleX="411773" custScaleY="200650" custLinFactX="10002" custLinFactY="-184021" custLinFactNeighborX="100000" custLinFactNeighborY="-200000"/>
      <dgm:spPr/>
    </dgm:pt>
    <dgm:pt modelId="{22158A5F-B217-B34C-99F5-FD4633E5D8C0}" type="pres">
      <dgm:prSet presAssocID="{959B10A2-5088-4641-BF73-253741336343}" presName="textBox3a" presStyleLbl="revTx" presStyleIdx="0" presStyleCnt="3" custScaleX="140813" custScaleY="80968" custLinFactNeighborX="-68924" custLinFactNeighborY="-35363">
        <dgm:presLayoutVars>
          <dgm:bulletEnabled val="1"/>
        </dgm:presLayoutVars>
      </dgm:prSet>
      <dgm:spPr/>
      <dgm:t>
        <a:bodyPr/>
        <a:lstStyle/>
        <a:p>
          <a:endParaRPr lang="en-US"/>
        </a:p>
      </dgm:t>
    </dgm:pt>
    <dgm:pt modelId="{174E06D9-A806-C94E-84E6-BE8649A5C19D}" type="pres">
      <dgm:prSet presAssocID="{2BE9978E-7546-7647-B00B-343CBAEAB515}" presName="bullet3b" presStyleLbl="node1" presStyleIdx="1" presStyleCnt="3" custScaleX="274463" custScaleY="140869" custLinFactX="26900" custLinFactY="-17864" custLinFactNeighborX="100000" custLinFactNeighborY="-100000"/>
      <dgm:spPr>
        <a:solidFill>
          <a:srgbClr val="FFFF00"/>
        </a:solidFill>
      </dgm:spPr>
      <dgm:t>
        <a:bodyPr/>
        <a:lstStyle/>
        <a:p>
          <a:endParaRPr lang="en-US"/>
        </a:p>
      </dgm:t>
    </dgm:pt>
    <dgm:pt modelId="{50BC4D29-062D-D84B-A6C6-5BCE91D385E8}" type="pres">
      <dgm:prSet presAssocID="{2BE9978E-7546-7647-B00B-343CBAEAB515}" presName="textBox3b" presStyleLbl="revTx" presStyleIdx="1" presStyleCnt="3" custScaleX="193473" custScaleY="114718" custLinFactNeighborX="4679" custLinFactNeighborY="7704">
        <dgm:presLayoutVars>
          <dgm:bulletEnabled val="1"/>
        </dgm:presLayoutVars>
      </dgm:prSet>
      <dgm:spPr/>
      <dgm:t>
        <a:bodyPr/>
        <a:lstStyle/>
        <a:p>
          <a:endParaRPr lang="en-US"/>
        </a:p>
      </dgm:t>
    </dgm:pt>
    <dgm:pt modelId="{42AB428D-4FF2-BF45-B95F-82059DAAEF3A}" type="pres">
      <dgm:prSet presAssocID="{5AF2BAE2-C0FA-9F43-91D4-CA67E4408480}" presName="bullet3c" presStyleLbl="node1" presStyleIdx="2" presStyleCnt="3" custScaleX="165965" custLinFactX="116834" custLinFactNeighborX="200000" custLinFactNeighborY="-11410"/>
      <dgm:spPr/>
    </dgm:pt>
    <dgm:pt modelId="{310B3831-E491-2E4D-B05F-CEE2D3D5E414}" type="pres">
      <dgm:prSet presAssocID="{5AF2BAE2-C0FA-9F43-91D4-CA67E4408480}" presName="textBox3c" presStyleLbl="revTx" presStyleIdx="2" presStyleCnt="3" custScaleX="134210" custScaleY="72468" custLinFactNeighborX="50591" custLinFactNeighborY="11417">
        <dgm:presLayoutVars>
          <dgm:bulletEnabled val="1"/>
        </dgm:presLayoutVars>
      </dgm:prSet>
      <dgm:spPr/>
      <dgm:t>
        <a:bodyPr/>
        <a:lstStyle/>
        <a:p>
          <a:endParaRPr lang="en-US"/>
        </a:p>
      </dgm:t>
    </dgm:pt>
  </dgm:ptLst>
  <dgm:cxnLst>
    <dgm:cxn modelId="{AE0A850A-B382-7543-8132-05676C57A8AF}" srcId="{E2C57253-68B3-2E4B-968B-707AD5172163}" destId="{5AF2BAE2-C0FA-9F43-91D4-CA67E4408480}" srcOrd="2" destOrd="0" parTransId="{5E7406D5-B00D-D24B-A52A-E5608994B919}" sibTransId="{B888063B-ABB5-3140-AEE1-C43C44FFDC24}"/>
    <dgm:cxn modelId="{E3FE6078-CE3D-5C4F-9FC7-CFCE043F4E6C}" type="presOf" srcId="{E2C57253-68B3-2E4B-968B-707AD5172163}" destId="{5A2490A3-D99E-EE43-9A52-2DF23C58B090}" srcOrd="0" destOrd="0" presId="urn:microsoft.com/office/officeart/2005/8/layout/arrow2"/>
    <dgm:cxn modelId="{6FFD7FF4-B5B3-5D47-866F-33B33291B714}" type="presOf" srcId="{2BE9978E-7546-7647-B00B-343CBAEAB515}" destId="{50BC4D29-062D-D84B-A6C6-5BCE91D385E8}" srcOrd="0" destOrd="0" presId="urn:microsoft.com/office/officeart/2005/8/layout/arrow2"/>
    <dgm:cxn modelId="{6AE6F19C-731D-8E4C-BD16-D0F5E02A210E}" type="presOf" srcId="{959B10A2-5088-4641-BF73-253741336343}" destId="{22158A5F-B217-B34C-99F5-FD4633E5D8C0}" srcOrd="0" destOrd="0" presId="urn:microsoft.com/office/officeart/2005/8/layout/arrow2"/>
    <dgm:cxn modelId="{CB1C8457-DC20-294A-95A8-184370C8A574}" srcId="{E2C57253-68B3-2E4B-968B-707AD5172163}" destId="{959B10A2-5088-4641-BF73-253741336343}" srcOrd="0" destOrd="0" parTransId="{396A0291-2431-F249-9D6B-388E47A476D2}" sibTransId="{63C83761-CA0D-1348-BB3D-828F95595872}"/>
    <dgm:cxn modelId="{37080CC5-2A14-3846-BC5F-6250D0F978C5}" type="presOf" srcId="{5AF2BAE2-C0FA-9F43-91D4-CA67E4408480}" destId="{310B3831-E491-2E4D-B05F-CEE2D3D5E414}" srcOrd="0" destOrd="0" presId="urn:microsoft.com/office/officeart/2005/8/layout/arrow2"/>
    <dgm:cxn modelId="{A4D3C3EF-AACA-6A4D-83B7-304E0E884A8E}" srcId="{E2C57253-68B3-2E4B-968B-707AD5172163}" destId="{2BE9978E-7546-7647-B00B-343CBAEAB515}" srcOrd="1" destOrd="0" parTransId="{1E4075BE-1F25-114D-A8DD-D4297D6ACD18}" sibTransId="{7CFA6114-0288-A340-9042-C740F9A4C0A8}"/>
    <dgm:cxn modelId="{77620883-D169-274F-80E4-70B293902EA5}" type="presParOf" srcId="{5A2490A3-D99E-EE43-9A52-2DF23C58B090}" destId="{CC0C3FC3-130A-9E4D-AE8D-97C13098A18C}" srcOrd="0" destOrd="0" presId="urn:microsoft.com/office/officeart/2005/8/layout/arrow2"/>
    <dgm:cxn modelId="{0C8488D7-F88C-144A-A7A4-03DA7D09E55E}" type="presParOf" srcId="{5A2490A3-D99E-EE43-9A52-2DF23C58B090}" destId="{F1B67108-557A-E848-887D-26FE20A7AF03}" srcOrd="1" destOrd="0" presId="urn:microsoft.com/office/officeart/2005/8/layout/arrow2"/>
    <dgm:cxn modelId="{5353BC94-54D5-3741-A254-A7932444788E}" type="presParOf" srcId="{F1B67108-557A-E848-887D-26FE20A7AF03}" destId="{F78DE4A2-98F2-4349-A785-7E00C899E24F}" srcOrd="0" destOrd="0" presId="urn:microsoft.com/office/officeart/2005/8/layout/arrow2"/>
    <dgm:cxn modelId="{08D57F96-E0D7-7946-8D80-714A0A4AD01B}" type="presParOf" srcId="{F1B67108-557A-E848-887D-26FE20A7AF03}" destId="{22158A5F-B217-B34C-99F5-FD4633E5D8C0}" srcOrd="1" destOrd="0" presId="urn:microsoft.com/office/officeart/2005/8/layout/arrow2"/>
    <dgm:cxn modelId="{EA923B8D-49DD-BE4E-921B-E1D502297306}" type="presParOf" srcId="{F1B67108-557A-E848-887D-26FE20A7AF03}" destId="{174E06D9-A806-C94E-84E6-BE8649A5C19D}" srcOrd="2" destOrd="0" presId="urn:microsoft.com/office/officeart/2005/8/layout/arrow2"/>
    <dgm:cxn modelId="{294B6F3B-0B07-DC4B-A836-EF25CC73CF89}" type="presParOf" srcId="{F1B67108-557A-E848-887D-26FE20A7AF03}" destId="{50BC4D29-062D-D84B-A6C6-5BCE91D385E8}" srcOrd="3" destOrd="0" presId="urn:microsoft.com/office/officeart/2005/8/layout/arrow2"/>
    <dgm:cxn modelId="{C3AA7A12-06AE-B047-B399-80E1933315BB}" type="presParOf" srcId="{F1B67108-557A-E848-887D-26FE20A7AF03}" destId="{42AB428D-4FF2-BF45-B95F-82059DAAEF3A}" srcOrd="4" destOrd="0" presId="urn:microsoft.com/office/officeart/2005/8/layout/arrow2"/>
    <dgm:cxn modelId="{95E0DE61-7A59-6648-B80C-32DA784A71E7}" type="presParOf" srcId="{F1B67108-557A-E848-887D-26FE20A7AF03}" destId="{310B3831-E491-2E4D-B05F-CEE2D3D5E414}" srcOrd="5" destOrd="0" presId="urn:microsoft.com/office/officeart/2005/8/layout/arrow2"/>
  </dgm:cxnLst>
  <dgm:bg>
    <a:solidFill>
      <a:schemeClr val="accent3">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294D57-FC95-6D4C-BE55-A4BDCD67CCDB}" type="doc">
      <dgm:prSet loTypeId="urn:microsoft.com/office/officeart/2005/8/layout/chevron2" loCatId="" qsTypeId="urn:microsoft.com/office/officeart/2005/8/quickstyle/simple4" qsCatId="simple" csTypeId="urn:microsoft.com/office/officeart/2005/8/colors/accent1_2" csCatId="accent1" phldr="1"/>
      <dgm:spPr/>
    </dgm:pt>
    <dgm:pt modelId="{8DED93E9-CDF3-F54F-8375-6D76555DCF3F}">
      <dgm:prSet phldrT="[Text]" custT="1"/>
      <dgm:spPr/>
      <dgm:t>
        <a:bodyPr/>
        <a:lstStyle/>
        <a:p>
          <a:r>
            <a:rPr lang="en-US" sz="1600" b="1" dirty="0" smtClean="0">
              <a:solidFill>
                <a:schemeClr val="tx1"/>
              </a:solidFill>
              <a:latin typeface="Trebuchet MS"/>
              <a:cs typeface="Trebuchet MS"/>
            </a:rPr>
            <a:t>Breach Notice Period</a:t>
          </a:r>
          <a:endParaRPr lang="en-US" sz="1600" b="1" dirty="0">
            <a:solidFill>
              <a:schemeClr val="tx1"/>
            </a:solidFill>
            <a:latin typeface="Trebuchet MS"/>
            <a:cs typeface="Trebuchet MS"/>
          </a:endParaRPr>
        </a:p>
      </dgm:t>
    </dgm:pt>
    <dgm:pt modelId="{BBE3B0F5-5292-9E40-87D1-13A5B4017BBC}" type="parTrans" cxnId="{C85330BB-E1EB-134A-B252-7D7929D8529D}">
      <dgm:prSet/>
      <dgm:spPr/>
      <dgm:t>
        <a:bodyPr/>
        <a:lstStyle/>
        <a:p>
          <a:endParaRPr lang="en-US" sz="1600">
            <a:latin typeface="Trebuchet MS"/>
            <a:cs typeface="Trebuchet MS"/>
          </a:endParaRPr>
        </a:p>
      </dgm:t>
    </dgm:pt>
    <dgm:pt modelId="{296608BB-D18E-4646-9182-119E02C362F5}" type="sibTrans" cxnId="{C85330BB-E1EB-134A-B252-7D7929D8529D}">
      <dgm:prSet/>
      <dgm:spPr/>
      <dgm:t>
        <a:bodyPr/>
        <a:lstStyle/>
        <a:p>
          <a:endParaRPr lang="en-US" sz="1600">
            <a:latin typeface="Trebuchet MS"/>
            <a:cs typeface="Trebuchet MS"/>
          </a:endParaRPr>
        </a:p>
      </dgm:t>
    </dgm:pt>
    <dgm:pt modelId="{DDF31795-75FB-DC43-BA11-60AA4754EBC1}">
      <dgm:prSet phldrT="[Text]" custT="1"/>
      <dgm:spPr/>
      <dgm:t>
        <a:bodyPr/>
        <a:lstStyle/>
        <a:p>
          <a:r>
            <a:rPr lang="en-US" sz="1600" b="1" dirty="0" smtClean="0">
              <a:solidFill>
                <a:schemeClr val="tx1"/>
              </a:solidFill>
              <a:latin typeface="Trebuchet MS"/>
              <a:cs typeface="Trebuchet MS"/>
            </a:rPr>
            <a:t> Suspension Notice </a:t>
          </a:r>
          <a:endParaRPr lang="en-US" sz="1600" b="1" dirty="0">
            <a:solidFill>
              <a:schemeClr val="tx1"/>
            </a:solidFill>
            <a:latin typeface="Trebuchet MS"/>
            <a:cs typeface="Trebuchet MS"/>
          </a:endParaRPr>
        </a:p>
      </dgm:t>
    </dgm:pt>
    <dgm:pt modelId="{1983026F-09E7-4847-8347-8AA2DA88D309}" type="parTrans" cxnId="{C38B9AD1-3BF2-7445-A5D6-D8A18113F847}">
      <dgm:prSet/>
      <dgm:spPr/>
      <dgm:t>
        <a:bodyPr/>
        <a:lstStyle/>
        <a:p>
          <a:endParaRPr lang="en-US" sz="1600">
            <a:latin typeface="Trebuchet MS"/>
            <a:cs typeface="Trebuchet MS"/>
          </a:endParaRPr>
        </a:p>
      </dgm:t>
    </dgm:pt>
    <dgm:pt modelId="{E17D5D04-C54B-1942-B6C5-983554897CEC}" type="sibTrans" cxnId="{C38B9AD1-3BF2-7445-A5D6-D8A18113F847}">
      <dgm:prSet/>
      <dgm:spPr/>
      <dgm:t>
        <a:bodyPr/>
        <a:lstStyle/>
        <a:p>
          <a:endParaRPr lang="en-US" sz="1600">
            <a:latin typeface="Trebuchet MS"/>
            <a:cs typeface="Trebuchet MS"/>
          </a:endParaRPr>
        </a:p>
      </dgm:t>
    </dgm:pt>
    <dgm:pt modelId="{21FC5072-044B-8847-927E-B2DC4D0F81E9}">
      <dgm:prSet custT="1"/>
      <dgm:spPr/>
      <dgm:t>
        <a:bodyPr/>
        <a:lstStyle/>
        <a:p>
          <a:r>
            <a:rPr lang="en-US" sz="2000" dirty="0" smtClean="0">
              <a:solidFill>
                <a:srgbClr val="7F7F7F"/>
              </a:solidFill>
              <a:latin typeface="Trebuchet MS"/>
              <a:cs typeface="Trebuchet MS"/>
            </a:rPr>
            <a:t>Monitor progress during breach period</a:t>
          </a:r>
          <a:endParaRPr lang="en-US" sz="2000" dirty="0">
            <a:solidFill>
              <a:srgbClr val="7F7F7F"/>
            </a:solidFill>
            <a:latin typeface="Trebuchet MS"/>
            <a:cs typeface="Trebuchet MS"/>
          </a:endParaRPr>
        </a:p>
      </dgm:t>
    </dgm:pt>
    <dgm:pt modelId="{BB7B12B1-9491-8344-A752-012BC059AE00}" type="parTrans" cxnId="{2AC7A6C9-4F37-0247-AD74-8AE6CA1BDF7D}">
      <dgm:prSet/>
      <dgm:spPr/>
      <dgm:t>
        <a:bodyPr/>
        <a:lstStyle/>
        <a:p>
          <a:endParaRPr lang="en-US" sz="1600">
            <a:latin typeface="Trebuchet MS"/>
            <a:cs typeface="Trebuchet MS"/>
          </a:endParaRPr>
        </a:p>
      </dgm:t>
    </dgm:pt>
    <dgm:pt modelId="{4B180E0C-B5F8-EF4A-A6DB-1F821ED98172}" type="sibTrans" cxnId="{2AC7A6C9-4F37-0247-AD74-8AE6CA1BDF7D}">
      <dgm:prSet/>
      <dgm:spPr/>
      <dgm:t>
        <a:bodyPr/>
        <a:lstStyle/>
        <a:p>
          <a:endParaRPr lang="en-US" sz="1600">
            <a:latin typeface="Trebuchet MS"/>
            <a:cs typeface="Trebuchet MS"/>
          </a:endParaRPr>
        </a:p>
      </dgm:t>
    </dgm:pt>
    <dgm:pt modelId="{58F2DE1A-36D1-0D47-891D-F256E846B5CE}">
      <dgm:prSet custT="1"/>
      <dgm:spPr/>
      <dgm:t>
        <a:bodyPr/>
        <a:lstStyle/>
        <a:p>
          <a:r>
            <a:rPr lang="en-US" sz="2000" dirty="0" smtClean="0">
              <a:latin typeface="Trebuchet MS"/>
              <a:cs typeface="Trebuchet MS"/>
            </a:rPr>
            <a:t>Heads-up to potential registry operators re a “potential” suspension</a:t>
          </a:r>
          <a:r>
            <a:rPr lang="en-US" sz="1400" b="1" dirty="0" smtClean="0">
              <a:solidFill>
                <a:schemeClr val="tx1"/>
              </a:solidFill>
              <a:latin typeface="Trebuchet MS"/>
              <a:cs typeface="Trebuchet MS"/>
            </a:rPr>
            <a:t> </a:t>
          </a:r>
          <a:endParaRPr lang="en-US" sz="2000" dirty="0">
            <a:latin typeface="Trebuchet MS"/>
            <a:cs typeface="Trebuchet MS"/>
          </a:endParaRPr>
        </a:p>
      </dgm:t>
    </dgm:pt>
    <dgm:pt modelId="{BD4D41B1-7FDF-284C-BCFD-B937EBE094C6}" type="parTrans" cxnId="{DA84DF8E-1FE8-DF47-B61D-81290371A14E}">
      <dgm:prSet/>
      <dgm:spPr/>
      <dgm:t>
        <a:bodyPr/>
        <a:lstStyle/>
        <a:p>
          <a:endParaRPr lang="en-US" sz="1600">
            <a:latin typeface="Trebuchet MS"/>
            <a:cs typeface="Trebuchet MS"/>
          </a:endParaRPr>
        </a:p>
      </dgm:t>
    </dgm:pt>
    <dgm:pt modelId="{48ABDD56-4927-E346-931C-6A7FBFA9ACEC}" type="sibTrans" cxnId="{DA84DF8E-1FE8-DF47-B61D-81290371A14E}">
      <dgm:prSet/>
      <dgm:spPr/>
      <dgm:t>
        <a:bodyPr/>
        <a:lstStyle/>
        <a:p>
          <a:endParaRPr lang="en-US" sz="1600">
            <a:latin typeface="Trebuchet MS"/>
            <a:cs typeface="Trebuchet MS"/>
          </a:endParaRPr>
        </a:p>
      </dgm:t>
    </dgm:pt>
    <dgm:pt modelId="{EF873686-4C60-FF43-BC7F-55E959A53FE1}">
      <dgm:prSet custT="1"/>
      <dgm:spPr/>
      <dgm:t>
        <a:bodyPr/>
        <a:lstStyle/>
        <a:p>
          <a:r>
            <a:rPr lang="en-US" sz="2000" dirty="0" smtClean="0">
              <a:latin typeface="Trebuchet MS"/>
              <a:cs typeface="Trebuchet MS"/>
            </a:rPr>
            <a:t>Communicate Suspension to registrar</a:t>
          </a:r>
          <a:endParaRPr lang="en-US" sz="2000" dirty="0">
            <a:latin typeface="Trebuchet MS"/>
            <a:cs typeface="Trebuchet MS"/>
          </a:endParaRPr>
        </a:p>
      </dgm:t>
    </dgm:pt>
    <dgm:pt modelId="{3B7E027C-32B1-9642-84AA-1D7CE7B71962}" type="parTrans" cxnId="{FC6CF5E1-3B69-ED40-94D1-BA0970F167AD}">
      <dgm:prSet/>
      <dgm:spPr/>
      <dgm:t>
        <a:bodyPr/>
        <a:lstStyle/>
        <a:p>
          <a:endParaRPr lang="en-US" sz="1600">
            <a:latin typeface="Trebuchet MS"/>
            <a:cs typeface="Trebuchet MS"/>
          </a:endParaRPr>
        </a:p>
      </dgm:t>
    </dgm:pt>
    <dgm:pt modelId="{24919887-E9A6-7D4A-BD38-6B2483CF8C21}" type="sibTrans" cxnId="{FC6CF5E1-3B69-ED40-94D1-BA0970F167AD}">
      <dgm:prSet/>
      <dgm:spPr/>
      <dgm:t>
        <a:bodyPr/>
        <a:lstStyle/>
        <a:p>
          <a:endParaRPr lang="en-US" sz="1600">
            <a:latin typeface="Trebuchet MS"/>
            <a:cs typeface="Trebuchet MS"/>
          </a:endParaRPr>
        </a:p>
      </dgm:t>
    </dgm:pt>
    <dgm:pt modelId="{61780451-EEFE-2740-BD7F-78C0E8E0AB6C}">
      <dgm:prSet custT="1"/>
      <dgm:spPr/>
      <dgm:t>
        <a:bodyPr/>
        <a:lstStyle/>
        <a:p>
          <a:r>
            <a:rPr lang="en-US" sz="2000" dirty="0" smtClean="0">
              <a:latin typeface="Trebuchet MS"/>
              <a:cs typeface="Trebuchet MS"/>
            </a:rPr>
            <a:t>Publish suspension notice</a:t>
          </a:r>
          <a:endParaRPr lang="en-US" sz="2000" dirty="0">
            <a:latin typeface="Trebuchet MS"/>
            <a:cs typeface="Trebuchet MS"/>
          </a:endParaRPr>
        </a:p>
      </dgm:t>
    </dgm:pt>
    <dgm:pt modelId="{E6FA13B7-8E14-E940-B54C-8C7BCC632F00}" type="parTrans" cxnId="{789FEF30-DF8C-854F-BA55-54F7FD0C67C6}">
      <dgm:prSet/>
      <dgm:spPr/>
      <dgm:t>
        <a:bodyPr/>
        <a:lstStyle/>
        <a:p>
          <a:endParaRPr lang="en-US" sz="1600">
            <a:latin typeface="Trebuchet MS"/>
            <a:cs typeface="Trebuchet MS"/>
          </a:endParaRPr>
        </a:p>
      </dgm:t>
    </dgm:pt>
    <dgm:pt modelId="{A08A5517-EB7C-7C4B-8A96-596DD5B41DA0}" type="sibTrans" cxnId="{789FEF30-DF8C-854F-BA55-54F7FD0C67C6}">
      <dgm:prSet/>
      <dgm:spPr/>
      <dgm:t>
        <a:bodyPr/>
        <a:lstStyle/>
        <a:p>
          <a:endParaRPr lang="en-US" sz="1600">
            <a:latin typeface="Trebuchet MS"/>
            <a:cs typeface="Trebuchet MS"/>
          </a:endParaRPr>
        </a:p>
      </dgm:t>
    </dgm:pt>
    <dgm:pt modelId="{0246E36F-AF3B-CD49-B6E7-CFC92579A2DC}">
      <dgm:prSet custT="1"/>
      <dgm:spPr/>
      <dgm:t>
        <a:bodyPr/>
        <a:lstStyle/>
        <a:p>
          <a:r>
            <a:rPr lang="en-US" sz="1600" b="1" dirty="0" smtClean="0">
              <a:solidFill>
                <a:schemeClr val="tx1"/>
              </a:solidFill>
              <a:latin typeface="Trebuchet MS"/>
              <a:cs typeface="Trebuchet MS"/>
            </a:rPr>
            <a:t>Suspension Period</a:t>
          </a:r>
          <a:endParaRPr lang="en-US" sz="1600" b="1" dirty="0">
            <a:solidFill>
              <a:schemeClr val="tx1"/>
            </a:solidFill>
            <a:latin typeface="Trebuchet MS"/>
            <a:cs typeface="Trebuchet MS"/>
          </a:endParaRPr>
        </a:p>
      </dgm:t>
    </dgm:pt>
    <dgm:pt modelId="{1657CD07-6538-FC40-BABA-3F817E738C8F}" type="parTrans" cxnId="{B16D70F5-3259-394E-847C-B248CC42DB64}">
      <dgm:prSet/>
      <dgm:spPr/>
      <dgm:t>
        <a:bodyPr/>
        <a:lstStyle/>
        <a:p>
          <a:endParaRPr lang="en-US" sz="1600">
            <a:latin typeface="Trebuchet MS"/>
            <a:cs typeface="Trebuchet MS"/>
          </a:endParaRPr>
        </a:p>
      </dgm:t>
    </dgm:pt>
    <dgm:pt modelId="{21A058DB-86BF-B445-8A1E-183FC3FF1CA5}" type="sibTrans" cxnId="{B16D70F5-3259-394E-847C-B248CC42DB64}">
      <dgm:prSet/>
      <dgm:spPr/>
      <dgm:t>
        <a:bodyPr/>
        <a:lstStyle/>
        <a:p>
          <a:endParaRPr lang="en-US" sz="1600">
            <a:latin typeface="Trebuchet MS"/>
            <a:cs typeface="Trebuchet MS"/>
          </a:endParaRPr>
        </a:p>
      </dgm:t>
    </dgm:pt>
    <dgm:pt modelId="{96142A9B-8F8A-7A44-88D0-B46F4D3C65B8}">
      <dgm:prSet custT="1"/>
      <dgm:spPr/>
      <dgm:t>
        <a:bodyPr/>
        <a:lstStyle/>
        <a:p>
          <a:r>
            <a:rPr lang="en-US" sz="2000" dirty="0" smtClean="0">
              <a:solidFill>
                <a:srgbClr val="7F7F7F"/>
              </a:solidFill>
              <a:latin typeface="Trebuchet MS"/>
              <a:cs typeface="Trebuchet MS"/>
            </a:rPr>
            <a:t>Validate with registrar (checkpoint)</a:t>
          </a:r>
          <a:endParaRPr lang="en-US" sz="2000" dirty="0">
            <a:solidFill>
              <a:srgbClr val="7F7F7F"/>
            </a:solidFill>
            <a:latin typeface="Trebuchet MS"/>
            <a:cs typeface="Trebuchet MS"/>
          </a:endParaRPr>
        </a:p>
      </dgm:t>
    </dgm:pt>
    <dgm:pt modelId="{BC3C0709-D8D5-F843-AB93-02A7E65209A7}" type="parTrans" cxnId="{6496EF1C-997B-DC48-BBDF-B7FD1D39495C}">
      <dgm:prSet/>
      <dgm:spPr/>
      <dgm:t>
        <a:bodyPr/>
        <a:lstStyle/>
        <a:p>
          <a:endParaRPr lang="en-US" sz="1600">
            <a:latin typeface="Trebuchet MS"/>
            <a:cs typeface="Trebuchet MS"/>
          </a:endParaRPr>
        </a:p>
      </dgm:t>
    </dgm:pt>
    <dgm:pt modelId="{2D7EE7EE-D455-914C-87D7-9C0F3D46D418}" type="sibTrans" cxnId="{6496EF1C-997B-DC48-BBDF-B7FD1D39495C}">
      <dgm:prSet/>
      <dgm:spPr/>
      <dgm:t>
        <a:bodyPr/>
        <a:lstStyle/>
        <a:p>
          <a:endParaRPr lang="en-US" sz="1600">
            <a:latin typeface="Trebuchet MS"/>
            <a:cs typeface="Trebuchet MS"/>
          </a:endParaRPr>
        </a:p>
      </dgm:t>
    </dgm:pt>
    <dgm:pt modelId="{77020862-2F37-6D4E-A01D-15D9263F744B}">
      <dgm:prSet custT="1"/>
      <dgm:spPr/>
      <dgm:t>
        <a:bodyPr/>
        <a:lstStyle/>
        <a:p>
          <a:r>
            <a:rPr lang="en-US" sz="2000" dirty="0" smtClean="0">
              <a:latin typeface="Trebuchet MS"/>
              <a:cs typeface="Trebuchet MS"/>
            </a:rPr>
            <a:t>Inform relevant registry ops of next steps</a:t>
          </a:r>
          <a:endParaRPr lang="en-US" sz="2000" dirty="0">
            <a:latin typeface="Trebuchet MS"/>
            <a:cs typeface="Trebuchet MS"/>
          </a:endParaRPr>
        </a:p>
      </dgm:t>
    </dgm:pt>
    <dgm:pt modelId="{DC553C71-F2BC-244F-8B49-2D8AD58E92CE}" type="parTrans" cxnId="{77014C36-24D1-1947-9CCE-E62663BDABBA}">
      <dgm:prSet/>
      <dgm:spPr/>
      <dgm:t>
        <a:bodyPr/>
        <a:lstStyle/>
        <a:p>
          <a:endParaRPr lang="en-US" sz="1600"/>
        </a:p>
      </dgm:t>
    </dgm:pt>
    <dgm:pt modelId="{3D561396-495E-1141-AFB8-A9F735215553}" type="sibTrans" cxnId="{77014C36-24D1-1947-9CCE-E62663BDABBA}">
      <dgm:prSet/>
      <dgm:spPr/>
      <dgm:t>
        <a:bodyPr/>
        <a:lstStyle/>
        <a:p>
          <a:endParaRPr lang="en-US" sz="1600"/>
        </a:p>
      </dgm:t>
    </dgm:pt>
    <dgm:pt modelId="{A3E7C5F8-41BF-8440-B7AC-F1A3951142D0}">
      <dgm:prSet custT="1"/>
      <dgm:spPr/>
      <dgm:t>
        <a:bodyPr/>
        <a:lstStyle/>
        <a:p>
          <a:r>
            <a:rPr lang="en-US" sz="2000" dirty="0" smtClean="0">
              <a:solidFill>
                <a:srgbClr val="7F7F7F"/>
              </a:solidFill>
              <a:latin typeface="Trebuchet MS"/>
              <a:cs typeface="Trebuchet MS"/>
            </a:rPr>
            <a:t>Monitor the registrar’s registration activities </a:t>
          </a:r>
          <a:endParaRPr lang="en-US" sz="2000" dirty="0">
            <a:solidFill>
              <a:srgbClr val="7F7F7F"/>
            </a:solidFill>
            <a:latin typeface="Trebuchet MS"/>
            <a:cs typeface="Trebuchet MS"/>
          </a:endParaRPr>
        </a:p>
      </dgm:t>
    </dgm:pt>
    <dgm:pt modelId="{C808C6A9-C2DF-714F-82C4-76CE2541A3EE}" type="parTrans" cxnId="{D5F360F1-8610-C34A-BFBC-20676F7C76BC}">
      <dgm:prSet/>
      <dgm:spPr/>
      <dgm:t>
        <a:bodyPr/>
        <a:lstStyle/>
        <a:p>
          <a:endParaRPr lang="en-US" sz="1600"/>
        </a:p>
      </dgm:t>
    </dgm:pt>
    <dgm:pt modelId="{A1A0ABA3-2D1C-3F4C-ACFE-F3B44EE2C4D7}" type="sibTrans" cxnId="{D5F360F1-8610-C34A-BFBC-20676F7C76BC}">
      <dgm:prSet/>
      <dgm:spPr/>
      <dgm:t>
        <a:bodyPr/>
        <a:lstStyle/>
        <a:p>
          <a:endParaRPr lang="en-US" sz="1600"/>
        </a:p>
      </dgm:t>
    </dgm:pt>
    <dgm:pt modelId="{79F60193-8066-D84F-AEC3-01F1A3514807}">
      <dgm:prSet custT="1"/>
      <dgm:spPr/>
      <dgm:t>
        <a:bodyPr/>
        <a:lstStyle/>
        <a:p>
          <a:r>
            <a:rPr lang="en-US" sz="2000" dirty="0" smtClean="0">
              <a:latin typeface="Trebuchet MS"/>
              <a:cs typeface="Trebuchet MS"/>
            </a:rPr>
            <a:t>Communicate Suspension to potential registry operators </a:t>
          </a:r>
          <a:endParaRPr lang="en-US" sz="2000" dirty="0">
            <a:latin typeface="Trebuchet MS"/>
            <a:cs typeface="Trebuchet MS"/>
          </a:endParaRPr>
        </a:p>
      </dgm:t>
    </dgm:pt>
    <dgm:pt modelId="{23AE4D59-5601-A54E-8DB0-977DBFF0AE48}" type="parTrans" cxnId="{0CA764AE-54FF-5544-8D9F-DAD4335EA810}">
      <dgm:prSet/>
      <dgm:spPr/>
      <dgm:t>
        <a:bodyPr/>
        <a:lstStyle/>
        <a:p>
          <a:endParaRPr lang="en-US"/>
        </a:p>
      </dgm:t>
    </dgm:pt>
    <dgm:pt modelId="{9CF0179E-04AE-D944-A0CA-2201F7BEB8A0}" type="sibTrans" cxnId="{0CA764AE-54FF-5544-8D9F-DAD4335EA810}">
      <dgm:prSet/>
      <dgm:spPr/>
      <dgm:t>
        <a:bodyPr/>
        <a:lstStyle/>
        <a:p>
          <a:endParaRPr lang="en-US"/>
        </a:p>
      </dgm:t>
    </dgm:pt>
    <dgm:pt modelId="{2A01F23E-0DC6-F040-AE6E-457D2D763C49}" type="pres">
      <dgm:prSet presAssocID="{30294D57-FC95-6D4C-BE55-A4BDCD67CCDB}" presName="linearFlow" presStyleCnt="0">
        <dgm:presLayoutVars>
          <dgm:dir/>
          <dgm:animLvl val="lvl"/>
          <dgm:resizeHandles val="exact"/>
        </dgm:presLayoutVars>
      </dgm:prSet>
      <dgm:spPr/>
    </dgm:pt>
    <dgm:pt modelId="{C4A25A48-3B32-5041-A539-74D5205E6F40}" type="pres">
      <dgm:prSet presAssocID="{8DED93E9-CDF3-F54F-8375-6D76555DCF3F}" presName="composite" presStyleCnt="0"/>
      <dgm:spPr/>
    </dgm:pt>
    <dgm:pt modelId="{BEB3BDD9-6F63-6A41-81A7-F84D667E5365}" type="pres">
      <dgm:prSet presAssocID="{8DED93E9-CDF3-F54F-8375-6D76555DCF3F}" presName="parentText" presStyleLbl="alignNode1" presStyleIdx="0" presStyleCnt="3">
        <dgm:presLayoutVars>
          <dgm:chMax val="1"/>
          <dgm:bulletEnabled val="1"/>
        </dgm:presLayoutVars>
      </dgm:prSet>
      <dgm:spPr/>
      <dgm:t>
        <a:bodyPr/>
        <a:lstStyle/>
        <a:p>
          <a:endParaRPr lang="en-US"/>
        </a:p>
      </dgm:t>
    </dgm:pt>
    <dgm:pt modelId="{B2FFBC49-65F7-E848-B2BD-60568C762BE0}" type="pres">
      <dgm:prSet presAssocID="{8DED93E9-CDF3-F54F-8375-6D76555DCF3F}" presName="descendantText" presStyleLbl="alignAcc1" presStyleIdx="0" presStyleCnt="3" custLinFactNeighborX="3439" custLinFactNeighborY="-455">
        <dgm:presLayoutVars>
          <dgm:bulletEnabled val="1"/>
        </dgm:presLayoutVars>
      </dgm:prSet>
      <dgm:spPr/>
      <dgm:t>
        <a:bodyPr/>
        <a:lstStyle/>
        <a:p>
          <a:endParaRPr lang="en-US"/>
        </a:p>
      </dgm:t>
    </dgm:pt>
    <dgm:pt modelId="{832039E6-2E07-1844-955A-58FE2BDF7967}" type="pres">
      <dgm:prSet presAssocID="{296608BB-D18E-4646-9182-119E02C362F5}" presName="sp" presStyleCnt="0"/>
      <dgm:spPr/>
    </dgm:pt>
    <dgm:pt modelId="{9310AFFF-BEF1-BB42-8503-48A0DDECC77D}" type="pres">
      <dgm:prSet presAssocID="{DDF31795-75FB-DC43-BA11-60AA4754EBC1}" presName="composite" presStyleCnt="0"/>
      <dgm:spPr/>
    </dgm:pt>
    <dgm:pt modelId="{843C4F22-83FE-224B-ABC6-48F7D27F7767}" type="pres">
      <dgm:prSet presAssocID="{DDF31795-75FB-DC43-BA11-60AA4754EBC1}" presName="parentText" presStyleLbl="alignNode1" presStyleIdx="1" presStyleCnt="3">
        <dgm:presLayoutVars>
          <dgm:chMax val="1"/>
          <dgm:bulletEnabled val="1"/>
        </dgm:presLayoutVars>
      </dgm:prSet>
      <dgm:spPr/>
      <dgm:t>
        <a:bodyPr/>
        <a:lstStyle/>
        <a:p>
          <a:endParaRPr lang="en-US"/>
        </a:p>
      </dgm:t>
    </dgm:pt>
    <dgm:pt modelId="{E2C967D0-2632-414F-A267-E25AC72167E6}" type="pres">
      <dgm:prSet presAssocID="{DDF31795-75FB-DC43-BA11-60AA4754EBC1}" presName="descendantText" presStyleLbl="alignAcc1" presStyleIdx="1" presStyleCnt="3">
        <dgm:presLayoutVars>
          <dgm:bulletEnabled val="1"/>
        </dgm:presLayoutVars>
      </dgm:prSet>
      <dgm:spPr/>
      <dgm:t>
        <a:bodyPr/>
        <a:lstStyle/>
        <a:p>
          <a:endParaRPr lang="en-US"/>
        </a:p>
      </dgm:t>
    </dgm:pt>
    <dgm:pt modelId="{2D291CB2-AF77-6449-99DF-DB7D89357DC4}" type="pres">
      <dgm:prSet presAssocID="{E17D5D04-C54B-1942-B6C5-983554897CEC}" presName="sp" presStyleCnt="0"/>
      <dgm:spPr/>
    </dgm:pt>
    <dgm:pt modelId="{B00A7462-31D9-104F-8D9E-F23BB0ED01AE}" type="pres">
      <dgm:prSet presAssocID="{0246E36F-AF3B-CD49-B6E7-CFC92579A2DC}" presName="composite" presStyleCnt="0"/>
      <dgm:spPr/>
    </dgm:pt>
    <dgm:pt modelId="{D3921CC4-791D-1244-A187-0883FA66B968}" type="pres">
      <dgm:prSet presAssocID="{0246E36F-AF3B-CD49-B6E7-CFC92579A2DC}" presName="parentText" presStyleLbl="alignNode1" presStyleIdx="2" presStyleCnt="3">
        <dgm:presLayoutVars>
          <dgm:chMax val="1"/>
          <dgm:bulletEnabled val="1"/>
        </dgm:presLayoutVars>
      </dgm:prSet>
      <dgm:spPr/>
      <dgm:t>
        <a:bodyPr/>
        <a:lstStyle/>
        <a:p>
          <a:endParaRPr lang="en-US"/>
        </a:p>
      </dgm:t>
    </dgm:pt>
    <dgm:pt modelId="{F18C8E49-B59A-A246-B8CB-069E630B8502}" type="pres">
      <dgm:prSet presAssocID="{0246E36F-AF3B-CD49-B6E7-CFC92579A2DC}" presName="descendantText" presStyleLbl="alignAcc1" presStyleIdx="2" presStyleCnt="3">
        <dgm:presLayoutVars>
          <dgm:bulletEnabled val="1"/>
        </dgm:presLayoutVars>
      </dgm:prSet>
      <dgm:spPr/>
      <dgm:t>
        <a:bodyPr/>
        <a:lstStyle/>
        <a:p>
          <a:endParaRPr lang="en-US"/>
        </a:p>
      </dgm:t>
    </dgm:pt>
  </dgm:ptLst>
  <dgm:cxnLst>
    <dgm:cxn modelId="{FC6CF5E1-3B69-ED40-94D1-BA0970F167AD}" srcId="{DDF31795-75FB-DC43-BA11-60AA4754EBC1}" destId="{EF873686-4C60-FF43-BC7F-55E959A53FE1}" srcOrd="0" destOrd="0" parTransId="{3B7E027C-32B1-9642-84AA-1D7CE7B71962}" sibTransId="{24919887-E9A6-7D4A-BD38-6B2483CF8C21}"/>
    <dgm:cxn modelId="{5F0D8E84-1221-5F45-8F74-A932A5E485FB}" type="presOf" srcId="{79F60193-8066-D84F-AEC3-01F1A3514807}" destId="{E2C967D0-2632-414F-A267-E25AC72167E6}" srcOrd="0" destOrd="1" presId="urn:microsoft.com/office/officeart/2005/8/layout/chevron2"/>
    <dgm:cxn modelId="{D5F360F1-8610-C34A-BFBC-20676F7C76BC}" srcId="{0246E36F-AF3B-CD49-B6E7-CFC92579A2DC}" destId="{A3E7C5F8-41BF-8440-B7AC-F1A3951142D0}" srcOrd="1" destOrd="0" parTransId="{C808C6A9-C2DF-714F-82C4-76CE2541A3EE}" sibTransId="{A1A0ABA3-2D1C-3F4C-ACFE-F3B44EE2C4D7}"/>
    <dgm:cxn modelId="{423CC9DE-4E87-EA49-A428-A4523998B840}" type="presOf" srcId="{A3E7C5F8-41BF-8440-B7AC-F1A3951142D0}" destId="{F18C8E49-B59A-A246-B8CB-069E630B8502}" srcOrd="0" destOrd="1" presId="urn:microsoft.com/office/officeart/2005/8/layout/chevron2"/>
    <dgm:cxn modelId="{C380031D-25DB-A346-8A6F-CCA3CB5D9F3D}" type="presOf" srcId="{DDF31795-75FB-DC43-BA11-60AA4754EBC1}" destId="{843C4F22-83FE-224B-ABC6-48F7D27F7767}" srcOrd="0" destOrd="0" presId="urn:microsoft.com/office/officeart/2005/8/layout/chevron2"/>
    <dgm:cxn modelId="{C38B9AD1-3BF2-7445-A5D6-D8A18113F847}" srcId="{30294D57-FC95-6D4C-BE55-A4BDCD67CCDB}" destId="{DDF31795-75FB-DC43-BA11-60AA4754EBC1}" srcOrd="1" destOrd="0" parTransId="{1983026F-09E7-4847-8347-8AA2DA88D309}" sibTransId="{E17D5D04-C54B-1942-B6C5-983554897CEC}"/>
    <dgm:cxn modelId="{34FDBA5D-71AE-C245-B908-05F89570CD9C}" type="presOf" srcId="{77020862-2F37-6D4E-A01D-15D9263F744B}" destId="{F18C8E49-B59A-A246-B8CB-069E630B8502}" srcOrd="0" destOrd="2" presId="urn:microsoft.com/office/officeart/2005/8/layout/chevron2"/>
    <dgm:cxn modelId="{84D6DA88-CC5D-A846-8A9A-B01E02601FF1}" type="presOf" srcId="{EF873686-4C60-FF43-BC7F-55E959A53FE1}" destId="{E2C967D0-2632-414F-A267-E25AC72167E6}" srcOrd="0" destOrd="0" presId="urn:microsoft.com/office/officeart/2005/8/layout/chevron2"/>
    <dgm:cxn modelId="{83B4684F-453A-D04D-BC8C-3DA8BFB50B7B}" type="presOf" srcId="{0246E36F-AF3B-CD49-B6E7-CFC92579A2DC}" destId="{D3921CC4-791D-1244-A187-0883FA66B968}" srcOrd="0" destOrd="0" presId="urn:microsoft.com/office/officeart/2005/8/layout/chevron2"/>
    <dgm:cxn modelId="{A38243F7-5768-2D47-94D4-DACDDAE2B255}" type="presOf" srcId="{21FC5072-044B-8847-927E-B2DC4D0F81E9}" destId="{B2FFBC49-65F7-E848-B2BD-60568C762BE0}" srcOrd="0" destOrd="0" presId="urn:microsoft.com/office/officeart/2005/8/layout/chevron2"/>
    <dgm:cxn modelId="{789FEF30-DF8C-854F-BA55-54F7FD0C67C6}" srcId="{DDF31795-75FB-DC43-BA11-60AA4754EBC1}" destId="{61780451-EEFE-2740-BD7F-78C0E8E0AB6C}" srcOrd="2" destOrd="0" parTransId="{E6FA13B7-8E14-E940-B54C-8C7BCC632F00}" sibTransId="{A08A5517-EB7C-7C4B-8A96-596DD5B41DA0}"/>
    <dgm:cxn modelId="{D851527F-4165-A641-B11D-854219F64266}" type="presOf" srcId="{58F2DE1A-36D1-0D47-891D-F256E846B5CE}" destId="{B2FFBC49-65F7-E848-B2BD-60568C762BE0}" srcOrd="0" destOrd="1" presId="urn:microsoft.com/office/officeart/2005/8/layout/chevron2"/>
    <dgm:cxn modelId="{A77A7CAB-8A4B-C846-8151-BDA6E2017DE3}" type="presOf" srcId="{61780451-EEFE-2740-BD7F-78C0E8E0AB6C}" destId="{E2C967D0-2632-414F-A267-E25AC72167E6}" srcOrd="0" destOrd="2" presId="urn:microsoft.com/office/officeart/2005/8/layout/chevron2"/>
    <dgm:cxn modelId="{7F332A3A-6EC2-354C-8A9D-2F9B6124F094}" type="presOf" srcId="{30294D57-FC95-6D4C-BE55-A4BDCD67CCDB}" destId="{2A01F23E-0DC6-F040-AE6E-457D2D763C49}" srcOrd="0" destOrd="0" presId="urn:microsoft.com/office/officeart/2005/8/layout/chevron2"/>
    <dgm:cxn modelId="{91A4D2D7-5349-FF4E-BF33-B2903AFF03C7}" type="presOf" srcId="{8DED93E9-CDF3-F54F-8375-6D76555DCF3F}" destId="{BEB3BDD9-6F63-6A41-81A7-F84D667E5365}" srcOrd="0" destOrd="0" presId="urn:microsoft.com/office/officeart/2005/8/layout/chevron2"/>
    <dgm:cxn modelId="{C85330BB-E1EB-134A-B252-7D7929D8529D}" srcId="{30294D57-FC95-6D4C-BE55-A4BDCD67CCDB}" destId="{8DED93E9-CDF3-F54F-8375-6D76555DCF3F}" srcOrd="0" destOrd="0" parTransId="{BBE3B0F5-5292-9E40-87D1-13A5B4017BBC}" sibTransId="{296608BB-D18E-4646-9182-119E02C362F5}"/>
    <dgm:cxn modelId="{DA84DF8E-1FE8-DF47-B61D-81290371A14E}" srcId="{8DED93E9-CDF3-F54F-8375-6D76555DCF3F}" destId="{58F2DE1A-36D1-0D47-891D-F256E846B5CE}" srcOrd="1" destOrd="0" parTransId="{BD4D41B1-7FDF-284C-BCFD-B937EBE094C6}" sibTransId="{48ABDD56-4927-E346-931C-6A7FBFA9ACEC}"/>
    <dgm:cxn modelId="{2AC7A6C9-4F37-0247-AD74-8AE6CA1BDF7D}" srcId="{8DED93E9-CDF3-F54F-8375-6D76555DCF3F}" destId="{21FC5072-044B-8847-927E-B2DC4D0F81E9}" srcOrd="0" destOrd="0" parTransId="{BB7B12B1-9491-8344-A752-012BC059AE00}" sibTransId="{4B180E0C-B5F8-EF4A-A6DB-1F821ED98172}"/>
    <dgm:cxn modelId="{77014C36-24D1-1947-9CCE-E62663BDABBA}" srcId="{0246E36F-AF3B-CD49-B6E7-CFC92579A2DC}" destId="{77020862-2F37-6D4E-A01D-15D9263F744B}" srcOrd="2" destOrd="0" parTransId="{DC553C71-F2BC-244F-8B49-2D8AD58E92CE}" sibTransId="{3D561396-495E-1141-AFB8-A9F735215553}"/>
    <dgm:cxn modelId="{0CA764AE-54FF-5544-8D9F-DAD4335EA810}" srcId="{DDF31795-75FB-DC43-BA11-60AA4754EBC1}" destId="{79F60193-8066-D84F-AEC3-01F1A3514807}" srcOrd="1" destOrd="0" parTransId="{23AE4D59-5601-A54E-8DB0-977DBFF0AE48}" sibTransId="{9CF0179E-04AE-D944-A0CA-2201F7BEB8A0}"/>
    <dgm:cxn modelId="{B16D70F5-3259-394E-847C-B248CC42DB64}" srcId="{30294D57-FC95-6D4C-BE55-A4BDCD67CCDB}" destId="{0246E36F-AF3B-CD49-B6E7-CFC92579A2DC}" srcOrd="2" destOrd="0" parTransId="{1657CD07-6538-FC40-BABA-3F817E738C8F}" sibTransId="{21A058DB-86BF-B445-8A1E-183FC3FF1CA5}"/>
    <dgm:cxn modelId="{ECB1843A-BD1E-D940-98A8-79366DF6E4C9}" type="presOf" srcId="{96142A9B-8F8A-7A44-88D0-B46F4D3C65B8}" destId="{F18C8E49-B59A-A246-B8CB-069E630B8502}" srcOrd="0" destOrd="0" presId="urn:microsoft.com/office/officeart/2005/8/layout/chevron2"/>
    <dgm:cxn modelId="{6496EF1C-997B-DC48-BBDF-B7FD1D39495C}" srcId="{0246E36F-AF3B-CD49-B6E7-CFC92579A2DC}" destId="{96142A9B-8F8A-7A44-88D0-B46F4D3C65B8}" srcOrd="0" destOrd="0" parTransId="{BC3C0709-D8D5-F843-AB93-02A7E65209A7}" sibTransId="{2D7EE7EE-D455-914C-87D7-9C0F3D46D418}"/>
    <dgm:cxn modelId="{C33100A4-20A0-AF45-8FF4-7F0233873D03}" type="presParOf" srcId="{2A01F23E-0DC6-F040-AE6E-457D2D763C49}" destId="{C4A25A48-3B32-5041-A539-74D5205E6F40}" srcOrd="0" destOrd="0" presId="urn:microsoft.com/office/officeart/2005/8/layout/chevron2"/>
    <dgm:cxn modelId="{B60893F6-3BBF-7742-A855-197C16B26FFC}" type="presParOf" srcId="{C4A25A48-3B32-5041-A539-74D5205E6F40}" destId="{BEB3BDD9-6F63-6A41-81A7-F84D667E5365}" srcOrd="0" destOrd="0" presId="urn:microsoft.com/office/officeart/2005/8/layout/chevron2"/>
    <dgm:cxn modelId="{0CBC64CD-14E3-AD4D-BF4D-0B3AC4B0B131}" type="presParOf" srcId="{C4A25A48-3B32-5041-A539-74D5205E6F40}" destId="{B2FFBC49-65F7-E848-B2BD-60568C762BE0}" srcOrd="1" destOrd="0" presId="urn:microsoft.com/office/officeart/2005/8/layout/chevron2"/>
    <dgm:cxn modelId="{79F2DFDC-1763-584E-AD3F-F630FA54B9CA}" type="presParOf" srcId="{2A01F23E-0DC6-F040-AE6E-457D2D763C49}" destId="{832039E6-2E07-1844-955A-58FE2BDF7967}" srcOrd="1" destOrd="0" presId="urn:microsoft.com/office/officeart/2005/8/layout/chevron2"/>
    <dgm:cxn modelId="{27AFA34E-EC8F-C946-87A7-C3166B252444}" type="presParOf" srcId="{2A01F23E-0DC6-F040-AE6E-457D2D763C49}" destId="{9310AFFF-BEF1-BB42-8503-48A0DDECC77D}" srcOrd="2" destOrd="0" presId="urn:microsoft.com/office/officeart/2005/8/layout/chevron2"/>
    <dgm:cxn modelId="{E5722FE9-528F-CF43-A251-479ACEBEC7FD}" type="presParOf" srcId="{9310AFFF-BEF1-BB42-8503-48A0DDECC77D}" destId="{843C4F22-83FE-224B-ABC6-48F7D27F7767}" srcOrd="0" destOrd="0" presId="urn:microsoft.com/office/officeart/2005/8/layout/chevron2"/>
    <dgm:cxn modelId="{6F92A51A-22AB-1648-9F7A-EA6EAC4D0608}" type="presParOf" srcId="{9310AFFF-BEF1-BB42-8503-48A0DDECC77D}" destId="{E2C967D0-2632-414F-A267-E25AC72167E6}" srcOrd="1" destOrd="0" presId="urn:microsoft.com/office/officeart/2005/8/layout/chevron2"/>
    <dgm:cxn modelId="{7CF058E0-EF9E-3B45-92BA-EB9EDADF3DE4}" type="presParOf" srcId="{2A01F23E-0DC6-F040-AE6E-457D2D763C49}" destId="{2D291CB2-AF77-6449-99DF-DB7D89357DC4}" srcOrd="3" destOrd="0" presId="urn:microsoft.com/office/officeart/2005/8/layout/chevron2"/>
    <dgm:cxn modelId="{C04D9F64-5565-D14C-BEB5-6022F471723D}" type="presParOf" srcId="{2A01F23E-0DC6-F040-AE6E-457D2D763C49}" destId="{B00A7462-31D9-104F-8D9E-F23BB0ED01AE}" srcOrd="4" destOrd="0" presId="urn:microsoft.com/office/officeart/2005/8/layout/chevron2"/>
    <dgm:cxn modelId="{AF888D3C-B217-9848-87C9-02B9130F97CD}" type="presParOf" srcId="{B00A7462-31D9-104F-8D9E-F23BB0ED01AE}" destId="{D3921CC4-791D-1244-A187-0883FA66B968}" srcOrd="0" destOrd="0" presId="urn:microsoft.com/office/officeart/2005/8/layout/chevron2"/>
    <dgm:cxn modelId="{F0F9B531-4410-5A44-85DB-DF7113C05E4D}" type="presParOf" srcId="{B00A7462-31D9-104F-8D9E-F23BB0ED01AE}" destId="{F18C8E49-B59A-A246-B8CB-069E630B850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C3FC3-130A-9E4D-AE8D-97C13098A18C}">
      <dsp:nvSpPr>
        <dsp:cNvPr id="0" name=""/>
        <dsp:cNvSpPr/>
      </dsp:nvSpPr>
      <dsp:spPr>
        <a:xfrm>
          <a:off x="0" y="0"/>
          <a:ext cx="8705907" cy="3588690"/>
        </a:xfrm>
        <a:prstGeom prst="swooshArrow">
          <a:avLst>
            <a:gd name="adj1" fmla="val 25000"/>
            <a:gd name="adj2" fmla="val 25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78DE4A2-98F2-4349-A785-7E00C899E24F}">
      <dsp:nvSpPr>
        <dsp:cNvPr id="0" name=""/>
        <dsp:cNvSpPr/>
      </dsp:nvSpPr>
      <dsp:spPr>
        <a:xfrm>
          <a:off x="1533331" y="2065144"/>
          <a:ext cx="835383" cy="407068"/>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2158A5F-B217-B34C-99F5-FD4633E5D8C0}">
      <dsp:nvSpPr>
        <dsp:cNvPr id="0" name=""/>
        <dsp:cNvSpPr/>
      </dsp:nvSpPr>
      <dsp:spPr>
        <a:xfrm>
          <a:off x="103765" y="2683474"/>
          <a:ext cx="2560080" cy="11411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499" tIns="0" rIns="0" bIns="0" numCol="1" spcCol="1270" anchor="t" anchorCtr="0">
          <a:noAutofit/>
        </a:bodyPr>
        <a:lstStyle/>
        <a:p>
          <a:pPr lvl="0" algn="l" defTabSz="889000">
            <a:lnSpc>
              <a:spcPct val="80000"/>
            </a:lnSpc>
            <a:spcBef>
              <a:spcPct val="0"/>
            </a:spcBef>
            <a:spcAft>
              <a:spcPct val="35000"/>
            </a:spcAft>
          </a:pPr>
          <a:r>
            <a:rPr lang="en-US" sz="2000" b="1" kern="1200" dirty="0" smtClean="0">
              <a:solidFill>
                <a:srgbClr val="000000"/>
              </a:solidFill>
              <a:latin typeface="Trebuchet MS"/>
              <a:cs typeface="Trebuchet MS"/>
            </a:rPr>
            <a:t>Assessment Phase</a:t>
          </a:r>
        </a:p>
        <a:p>
          <a:pPr lvl="0" algn="l" defTabSz="889000">
            <a:lnSpc>
              <a:spcPct val="80000"/>
            </a:lnSpc>
            <a:spcBef>
              <a:spcPct val="0"/>
            </a:spcBef>
            <a:spcAft>
              <a:spcPct val="35000"/>
            </a:spcAft>
          </a:pPr>
          <a:r>
            <a:rPr lang="en-US" sz="1800" b="0" kern="1200" dirty="0" smtClean="0">
              <a:solidFill>
                <a:srgbClr val="000000"/>
              </a:solidFill>
              <a:latin typeface="Trebuchet MS"/>
              <a:cs typeface="Trebuchet MS"/>
            </a:rPr>
            <a:t>Stabilize operations</a:t>
          </a:r>
        </a:p>
        <a:p>
          <a:pPr lvl="0" algn="l" defTabSz="889000">
            <a:lnSpc>
              <a:spcPct val="80000"/>
            </a:lnSpc>
            <a:spcBef>
              <a:spcPct val="0"/>
            </a:spcBef>
            <a:spcAft>
              <a:spcPct val="35000"/>
            </a:spcAft>
          </a:pPr>
          <a:r>
            <a:rPr lang="en-US" sz="1800" b="0" kern="1200" dirty="0" smtClean="0">
              <a:solidFill>
                <a:srgbClr val="000000"/>
              </a:solidFill>
              <a:latin typeface="Trebuchet MS"/>
              <a:cs typeface="Trebuchet MS"/>
            </a:rPr>
            <a:t>Assess people,</a:t>
          </a:r>
          <a:br>
            <a:rPr lang="en-US" sz="1800" b="0" kern="1200" dirty="0" smtClean="0">
              <a:solidFill>
                <a:srgbClr val="000000"/>
              </a:solidFill>
              <a:latin typeface="Trebuchet MS"/>
              <a:cs typeface="Trebuchet MS"/>
            </a:rPr>
          </a:br>
          <a:r>
            <a:rPr lang="en-US" sz="1800" b="0" kern="1200" dirty="0" smtClean="0">
              <a:solidFill>
                <a:srgbClr val="000000"/>
              </a:solidFill>
              <a:latin typeface="Trebuchet MS"/>
              <a:cs typeface="Trebuchet MS"/>
            </a:rPr>
            <a:t>processes and tools</a:t>
          </a:r>
        </a:p>
        <a:p>
          <a:pPr lvl="0" algn="l" defTabSz="889000">
            <a:lnSpc>
              <a:spcPct val="80000"/>
            </a:lnSpc>
            <a:spcBef>
              <a:spcPct val="0"/>
            </a:spcBef>
            <a:spcAft>
              <a:spcPct val="35000"/>
            </a:spcAft>
          </a:pPr>
          <a:r>
            <a:rPr lang="en-US" sz="1800" b="0" kern="1200" dirty="0" smtClean="0">
              <a:solidFill>
                <a:srgbClr val="000000"/>
              </a:solidFill>
              <a:latin typeface="Trebuchet MS"/>
              <a:cs typeface="Trebuchet MS"/>
            </a:rPr>
            <a:t>Develop improvement plan</a:t>
          </a:r>
        </a:p>
        <a:p>
          <a:pPr lvl="0" algn="l" defTabSz="889000">
            <a:lnSpc>
              <a:spcPct val="80000"/>
            </a:lnSpc>
            <a:spcBef>
              <a:spcPct val="0"/>
            </a:spcBef>
            <a:spcAft>
              <a:spcPct val="35000"/>
            </a:spcAft>
          </a:pPr>
          <a:r>
            <a:rPr lang="en-US" sz="1800" b="0" kern="1200" dirty="0" smtClean="0">
              <a:solidFill>
                <a:srgbClr val="000000"/>
              </a:solidFill>
              <a:latin typeface="Trebuchet MS"/>
              <a:cs typeface="Trebuchet MS"/>
            </a:rPr>
            <a:t>Begin implementation of plan</a:t>
          </a:r>
        </a:p>
      </dsp:txBody>
      <dsp:txXfrm>
        <a:off x="103765" y="2683474"/>
        <a:ext cx="2560080" cy="1141159"/>
      </dsp:txXfrm>
    </dsp:sp>
    <dsp:sp modelId="{174E06D9-A806-C94E-84E6-BE8649A5C19D}">
      <dsp:nvSpPr>
        <dsp:cNvPr id="0" name=""/>
        <dsp:cNvSpPr/>
      </dsp:nvSpPr>
      <dsp:spPr>
        <a:xfrm>
          <a:off x="3562659" y="1113619"/>
          <a:ext cx="1006552" cy="516616"/>
        </a:xfrm>
        <a:prstGeom prst="ellipse">
          <a:avLst/>
        </a:prstGeom>
        <a:solidFill>
          <a:srgbClr val="FFFF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0BC4D29-062D-D84B-A6C6-5BCE91D385E8}">
      <dsp:nvSpPr>
        <dsp:cNvPr id="0" name=""/>
        <dsp:cNvSpPr/>
      </dsp:nvSpPr>
      <dsp:spPr>
        <a:xfrm>
          <a:off x="2812941" y="1813329"/>
          <a:ext cx="3623151" cy="30434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25" tIns="0" rIns="0" bIns="0" numCol="1" spcCol="1270" anchor="t" anchorCtr="0">
          <a:noAutofit/>
        </a:bodyPr>
        <a:lstStyle/>
        <a:p>
          <a:pPr lvl="0" algn="l" defTabSz="1066800">
            <a:lnSpc>
              <a:spcPct val="80000"/>
            </a:lnSpc>
            <a:spcBef>
              <a:spcPct val="0"/>
            </a:spcBef>
            <a:spcAft>
              <a:spcPct val="35000"/>
            </a:spcAft>
          </a:pPr>
          <a:r>
            <a:rPr lang="en-US" sz="2400" b="1" kern="1200" dirty="0" smtClean="0">
              <a:solidFill>
                <a:srgbClr val="0000FF"/>
              </a:solidFill>
              <a:latin typeface="Trebuchet MS"/>
              <a:cs typeface="Trebuchet MS"/>
            </a:rPr>
            <a:t>Transformation Phase</a:t>
          </a:r>
        </a:p>
        <a:p>
          <a:pPr lvl="0" algn="l" defTabSz="1066800">
            <a:lnSpc>
              <a:spcPct val="80000"/>
            </a:lnSpc>
            <a:spcBef>
              <a:spcPct val="0"/>
            </a:spcBef>
            <a:spcAft>
              <a:spcPct val="35000"/>
            </a:spcAft>
          </a:pPr>
          <a:r>
            <a:rPr lang="en-US" sz="1800" b="1" kern="1200" dirty="0" smtClean="0">
              <a:solidFill>
                <a:srgbClr val="0000FF"/>
              </a:solidFill>
              <a:latin typeface="Trebuchet MS"/>
              <a:cs typeface="Trebuchet MS"/>
            </a:rPr>
            <a:t>Grow staff in number and expertise</a:t>
          </a:r>
        </a:p>
        <a:p>
          <a:pPr lvl="0" algn="l" defTabSz="1066800">
            <a:lnSpc>
              <a:spcPct val="80000"/>
            </a:lnSpc>
            <a:spcBef>
              <a:spcPct val="0"/>
            </a:spcBef>
            <a:spcAft>
              <a:spcPct val="35000"/>
            </a:spcAft>
          </a:pPr>
          <a:r>
            <a:rPr lang="en-US" sz="1800" b="1" kern="1200" dirty="0" smtClean="0">
              <a:solidFill>
                <a:srgbClr val="0000FF"/>
              </a:solidFill>
              <a:latin typeface="Trebuchet MS"/>
              <a:cs typeface="Trebuchet MS"/>
            </a:rPr>
            <a:t>Standardize operations</a:t>
          </a:r>
        </a:p>
        <a:p>
          <a:pPr lvl="0" algn="l" defTabSz="1066800">
            <a:lnSpc>
              <a:spcPct val="80000"/>
            </a:lnSpc>
            <a:spcBef>
              <a:spcPct val="0"/>
            </a:spcBef>
            <a:spcAft>
              <a:spcPct val="35000"/>
            </a:spcAft>
          </a:pPr>
          <a:r>
            <a:rPr lang="en-US" sz="1800" b="1" kern="1200" dirty="0" smtClean="0">
              <a:solidFill>
                <a:srgbClr val="0000FF"/>
              </a:solidFill>
              <a:latin typeface="Trebuchet MS"/>
              <a:cs typeface="Trebuchet MS"/>
            </a:rPr>
            <a:t>Plan and develop</a:t>
          </a:r>
        </a:p>
        <a:p>
          <a:pPr lvl="0" algn="l" defTabSz="1066800">
            <a:lnSpc>
              <a:spcPct val="60000"/>
            </a:lnSpc>
            <a:spcBef>
              <a:spcPct val="0"/>
            </a:spcBef>
            <a:spcAft>
              <a:spcPct val="35000"/>
            </a:spcAft>
          </a:pPr>
          <a:r>
            <a:rPr lang="en-US" sz="1800" b="0" kern="1200" dirty="0" smtClean="0">
              <a:solidFill>
                <a:srgbClr val="0000FF"/>
              </a:solidFill>
              <a:latin typeface="Trebuchet MS"/>
              <a:cs typeface="Trebuchet MS"/>
            </a:rPr>
            <a:t>- Global metrics</a:t>
          </a:r>
        </a:p>
        <a:p>
          <a:pPr lvl="0" algn="l" defTabSz="1066800">
            <a:lnSpc>
              <a:spcPct val="60000"/>
            </a:lnSpc>
            <a:spcBef>
              <a:spcPct val="0"/>
            </a:spcBef>
            <a:spcAft>
              <a:spcPct val="35000"/>
            </a:spcAft>
          </a:pPr>
          <a:r>
            <a:rPr lang="en-US" sz="1800" b="0" kern="1200" dirty="0" smtClean="0">
              <a:solidFill>
                <a:srgbClr val="0000FF"/>
              </a:solidFill>
              <a:latin typeface="Trebuchet MS"/>
              <a:cs typeface="Trebuchet MS"/>
            </a:rPr>
            <a:t>- Audit strategy</a:t>
          </a:r>
        </a:p>
        <a:p>
          <a:pPr lvl="0" algn="l" defTabSz="1066800">
            <a:lnSpc>
              <a:spcPct val="60000"/>
            </a:lnSpc>
            <a:spcBef>
              <a:spcPct val="0"/>
            </a:spcBef>
            <a:spcAft>
              <a:spcPct val="35000"/>
            </a:spcAft>
          </a:pPr>
          <a:r>
            <a:rPr lang="en-US" sz="1800" b="0" kern="1200" dirty="0" smtClean="0">
              <a:solidFill>
                <a:srgbClr val="0000FF"/>
              </a:solidFill>
              <a:latin typeface="Trebuchet MS"/>
              <a:cs typeface="Trebuchet MS"/>
            </a:rPr>
            <a:t>- System enhancements/process</a:t>
          </a:r>
        </a:p>
        <a:p>
          <a:pPr lvl="0" algn="l" defTabSz="1066800">
            <a:lnSpc>
              <a:spcPct val="60000"/>
            </a:lnSpc>
            <a:spcBef>
              <a:spcPct val="0"/>
            </a:spcBef>
            <a:spcAft>
              <a:spcPct val="35000"/>
            </a:spcAft>
          </a:pPr>
          <a:r>
            <a:rPr lang="en-US" sz="1800" b="0" kern="1200" dirty="0" smtClean="0">
              <a:solidFill>
                <a:srgbClr val="0000FF"/>
              </a:solidFill>
              <a:latin typeface="Trebuchet MS"/>
              <a:cs typeface="Trebuchet MS"/>
            </a:rPr>
            <a:t>- Annual Compliance Report</a:t>
          </a:r>
        </a:p>
        <a:p>
          <a:pPr lvl="0" algn="l" defTabSz="1066800">
            <a:lnSpc>
              <a:spcPct val="60000"/>
            </a:lnSpc>
            <a:spcBef>
              <a:spcPct val="0"/>
            </a:spcBef>
            <a:spcAft>
              <a:spcPct val="35000"/>
            </a:spcAft>
          </a:pPr>
          <a:r>
            <a:rPr lang="en-US" sz="1800" b="1" kern="1200" dirty="0" smtClean="0">
              <a:solidFill>
                <a:srgbClr val="0000FF"/>
              </a:solidFill>
              <a:latin typeface="Trebuchet MS"/>
              <a:cs typeface="Trebuchet MS"/>
            </a:rPr>
            <a:t>New gTLD readiness</a:t>
          </a:r>
        </a:p>
      </dsp:txBody>
      <dsp:txXfrm>
        <a:off x="2812941" y="1813329"/>
        <a:ext cx="3623151" cy="3043444"/>
      </dsp:txXfrm>
    </dsp:sp>
    <dsp:sp modelId="{42AB428D-4FF2-BF45-B95F-82059DAAEF3A}">
      <dsp:nvSpPr>
        <dsp:cNvPr id="0" name=""/>
        <dsp:cNvSpPr/>
      </dsp:nvSpPr>
      <dsp:spPr>
        <a:xfrm>
          <a:off x="7010434" y="756316"/>
          <a:ext cx="841753" cy="50718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10B3831-E491-2E4D-B05F-CEE2D3D5E414}">
      <dsp:nvSpPr>
        <dsp:cNvPr id="0" name=""/>
        <dsp:cNvSpPr/>
      </dsp:nvSpPr>
      <dsp:spPr>
        <a:xfrm>
          <a:off x="6451458" y="1921326"/>
          <a:ext cx="2513338" cy="2456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748" tIns="0" rIns="0" bIns="0" numCol="1" spcCol="1270" anchor="t" anchorCtr="0">
          <a:noAutofit/>
        </a:bodyPr>
        <a:lstStyle/>
        <a:p>
          <a:pPr lvl="0" algn="l" defTabSz="889000">
            <a:lnSpc>
              <a:spcPct val="80000"/>
            </a:lnSpc>
            <a:spcBef>
              <a:spcPct val="0"/>
            </a:spcBef>
            <a:spcAft>
              <a:spcPct val="35000"/>
            </a:spcAft>
          </a:pPr>
          <a:r>
            <a:rPr lang="en-US" sz="2000" b="1" kern="1200" dirty="0" smtClean="0">
              <a:latin typeface="Trebuchet MS"/>
              <a:cs typeface="Trebuchet MS"/>
            </a:rPr>
            <a:t>Future Phase</a:t>
          </a:r>
        </a:p>
        <a:p>
          <a:pPr lvl="0" algn="l" defTabSz="889000">
            <a:lnSpc>
              <a:spcPct val="80000"/>
            </a:lnSpc>
            <a:spcBef>
              <a:spcPct val="0"/>
            </a:spcBef>
            <a:spcAft>
              <a:spcPct val="35000"/>
            </a:spcAft>
          </a:pPr>
          <a:r>
            <a:rPr lang="en-US" sz="1800" kern="1200" dirty="0" smtClean="0">
              <a:latin typeface="Trebuchet MS"/>
              <a:cs typeface="Trebuchet MS"/>
            </a:rPr>
            <a:t>Continuous Improvement</a:t>
          </a:r>
        </a:p>
        <a:p>
          <a:pPr lvl="0" algn="l" defTabSz="889000">
            <a:lnSpc>
              <a:spcPct val="80000"/>
            </a:lnSpc>
            <a:spcBef>
              <a:spcPct val="0"/>
            </a:spcBef>
            <a:spcAft>
              <a:spcPct val="35000"/>
            </a:spcAft>
          </a:pPr>
          <a:r>
            <a:rPr lang="en-US" sz="1800" kern="1200" dirty="0" smtClean="0">
              <a:latin typeface="Trebuchet MS"/>
              <a:cs typeface="Trebuchet MS"/>
            </a:rPr>
            <a:t>Consolidate Contractual Compliance Systems </a:t>
          </a:r>
          <a:br>
            <a:rPr lang="en-US" sz="1800" kern="1200" dirty="0" smtClean="0">
              <a:latin typeface="Trebuchet MS"/>
              <a:cs typeface="Trebuchet MS"/>
            </a:rPr>
          </a:br>
          <a:endParaRPr lang="en-US" sz="1800" kern="1200" dirty="0" smtClean="0">
            <a:latin typeface="Trebuchet MS"/>
            <a:cs typeface="Trebuchet MS"/>
          </a:endParaRPr>
        </a:p>
        <a:p>
          <a:pPr lvl="0" algn="l" defTabSz="889000">
            <a:lnSpc>
              <a:spcPct val="80000"/>
            </a:lnSpc>
            <a:spcBef>
              <a:spcPct val="0"/>
            </a:spcBef>
            <a:spcAft>
              <a:spcPct val="35000"/>
            </a:spcAft>
          </a:pPr>
          <a:r>
            <a:rPr lang="en-US" sz="1800" kern="1200" dirty="0" smtClean="0">
              <a:latin typeface="Trebuchet MS"/>
              <a:cs typeface="Trebuchet MS"/>
            </a:rPr>
            <a:t>Rollout Annual Audits</a:t>
          </a:r>
          <a:br>
            <a:rPr lang="en-US" sz="1800" kern="1200" dirty="0" smtClean="0">
              <a:latin typeface="Trebuchet MS"/>
              <a:cs typeface="Trebuchet MS"/>
            </a:rPr>
          </a:br>
          <a:endParaRPr lang="en-US" sz="1800" kern="1200" dirty="0">
            <a:latin typeface="Trebuchet MS"/>
            <a:cs typeface="Trebuchet MS"/>
          </a:endParaRPr>
        </a:p>
      </dsp:txBody>
      <dsp:txXfrm>
        <a:off x="6451458" y="1921326"/>
        <a:ext cx="2513338" cy="24562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B3BDD9-6F63-6A41-81A7-F84D667E5365}">
      <dsp:nvSpPr>
        <dsp:cNvPr id="0" name=""/>
        <dsp:cNvSpPr/>
      </dsp:nvSpPr>
      <dsp:spPr>
        <a:xfrm rot="5400000">
          <a:off x="-264514" y="267557"/>
          <a:ext cx="1763432" cy="1234402"/>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latin typeface="Trebuchet MS"/>
              <a:cs typeface="Trebuchet MS"/>
            </a:rPr>
            <a:t>Breach Notice Period</a:t>
          </a:r>
          <a:endParaRPr lang="en-US" sz="1600" b="1" kern="1200" dirty="0">
            <a:solidFill>
              <a:schemeClr val="tx1"/>
            </a:solidFill>
            <a:latin typeface="Trebuchet MS"/>
            <a:cs typeface="Trebuchet MS"/>
          </a:endParaRPr>
        </a:p>
      </dsp:txBody>
      <dsp:txXfrm rot="-5400000">
        <a:off x="1" y="620243"/>
        <a:ext cx="1234402" cy="529030"/>
      </dsp:txXfrm>
    </dsp:sp>
    <dsp:sp modelId="{B2FFBC49-65F7-E848-B2BD-60568C762BE0}">
      <dsp:nvSpPr>
        <dsp:cNvPr id="0" name=""/>
        <dsp:cNvSpPr/>
      </dsp:nvSpPr>
      <dsp:spPr>
        <a:xfrm rot="5400000">
          <a:off x="4485609" y="-3251206"/>
          <a:ext cx="1146833" cy="7649247"/>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solidFill>
                <a:srgbClr val="7F7F7F"/>
              </a:solidFill>
              <a:latin typeface="Trebuchet MS"/>
              <a:cs typeface="Trebuchet MS"/>
            </a:rPr>
            <a:t>Monitor progress during breach period</a:t>
          </a:r>
          <a:endParaRPr lang="en-US" sz="2000" kern="1200" dirty="0">
            <a:solidFill>
              <a:srgbClr val="7F7F7F"/>
            </a:solidFill>
            <a:latin typeface="Trebuchet MS"/>
            <a:cs typeface="Trebuchet MS"/>
          </a:endParaRPr>
        </a:p>
        <a:p>
          <a:pPr marL="228600" lvl="1" indent="-228600" algn="l" defTabSz="889000">
            <a:lnSpc>
              <a:spcPct val="90000"/>
            </a:lnSpc>
            <a:spcBef>
              <a:spcPct val="0"/>
            </a:spcBef>
            <a:spcAft>
              <a:spcPct val="15000"/>
            </a:spcAft>
            <a:buChar char="••"/>
          </a:pPr>
          <a:r>
            <a:rPr lang="en-US" sz="2000" kern="1200" dirty="0" smtClean="0">
              <a:latin typeface="Trebuchet MS"/>
              <a:cs typeface="Trebuchet MS"/>
            </a:rPr>
            <a:t>Heads-up to potential registry operators re a “potential” suspension</a:t>
          </a:r>
          <a:r>
            <a:rPr lang="en-US" sz="1400" b="1" kern="1200" dirty="0" smtClean="0">
              <a:solidFill>
                <a:schemeClr val="tx1"/>
              </a:solidFill>
              <a:latin typeface="Trebuchet MS"/>
              <a:cs typeface="Trebuchet MS"/>
            </a:rPr>
            <a:t> </a:t>
          </a:r>
          <a:endParaRPr lang="en-US" sz="2000" kern="1200" dirty="0">
            <a:latin typeface="Trebuchet MS"/>
            <a:cs typeface="Trebuchet MS"/>
          </a:endParaRPr>
        </a:p>
      </dsp:txBody>
      <dsp:txXfrm rot="-5400000">
        <a:off x="1234402" y="55985"/>
        <a:ext cx="7593263" cy="1034865"/>
      </dsp:txXfrm>
    </dsp:sp>
    <dsp:sp modelId="{843C4F22-83FE-224B-ABC6-48F7D27F7767}">
      <dsp:nvSpPr>
        <dsp:cNvPr id="0" name=""/>
        <dsp:cNvSpPr/>
      </dsp:nvSpPr>
      <dsp:spPr>
        <a:xfrm rot="5400000">
          <a:off x="-264514" y="1838668"/>
          <a:ext cx="1763432" cy="1234402"/>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latin typeface="Trebuchet MS"/>
              <a:cs typeface="Trebuchet MS"/>
            </a:rPr>
            <a:t> Suspension Notice </a:t>
          </a:r>
          <a:endParaRPr lang="en-US" sz="1600" b="1" kern="1200" dirty="0">
            <a:solidFill>
              <a:schemeClr val="tx1"/>
            </a:solidFill>
            <a:latin typeface="Trebuchet MS"/>
            <a:cs typeface="Trebuchet MS"/>
          </a:endParaRPr>
        </a:p>
      </dsp:txBody>
      <dsp:txXfrm rot="-5400000">
        <a:off x="1" y="2191354"/>
        <a:ext cx="1234402" cy="529030"/>
      </dsp:txXfrm>
    </dsp:sp>
    <dsp:sp modelId="{E2C967D0-2632-414F-A267-E25AC72167E6}">
      <dsp:nvSpPr>
        <dsp:cNvPr id="0" name=""/>
        <dsp:cNvSpPr/>
      </dsp:nvSpPr>
      <dsp:spPr>
        <a:xfrm rot="5400000">
          <a:off x="4485910" y="-1677354"/>
          <a:ext cx="1146231" cy="7649247"/>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latin typeface="Trebuchet MS"/>
              <a:cs typeface="Trebuchet MS"/>
            </a:rPr>
            <a:t>Communicate Suspension to registrar</a:t>
          </a:r>
          <a:endParaRPr lang="en-US" sz="2000" kern="1200" dirty="0">
            <a:latin typeface="Trebuchet MS"/>
            <a:cs typeface="Trebuchet MS"/>
          </a:endParaRPr>
        </a:p>
        <a:p>
          <a:pPr marL="228600" lvl="1" indent="-228600" algn="l" defTabSz="889000">
            <a:lnSpc>
              <a:spcPct val="90000"/>
            </a:lnSpc>
            <a:spcBef>
              <a:spcPct val="0"/>
            </a:spcBef>
            <a:spcAft>
              <a:spcPct val="15000"/>
            </a:spcAft>
            <a:buChar char="••"/>
          </a:pPr>
          <a:r>
            <a:rPr lang="en-US" sz="2000" kern="1200" dirty="0" smtClean="0">
              <a:latin typeface="Trebuchet MS"/>
              <a:cs typeface="Trebuchet MS"/>
            </a:rPr>
            <a:t>Communicate Suspension to potential registry operators </a:t>
          </a:r>
          <a:endParaRPr lang="en-US" sz="2000" kern="1200" dirty="0">
            <a:latin typeface="Trebuchet MS"/>
            <a:cs typeface="Trebuchet MS"/>
          </a:endParaRPr>
        </a:p>
        <a:p>
          <a:pPr marL="228600" lvl="1" indent="-228600" algn="l" defTabSz="889000">
            <a:lnSpc>
              <a:spcPct val="90000"/>
            </a:lnSpc>
            <a:spcBef>
              <a:spcPct val="0"/>
            </a:spcBef>
            <a:spcAft>
              <a:spcPct val="15000"/>
            </a:spcAft>
            <a:buChar char="••"/>
          </a:pPr>
          <a:r>
            <a:rPr lang="en-US" sz="2000" kern="1200" dirty="0" smtClean="0">
              <a:latin typeface="Trebuchet MS"/>
              <a:cs typeface="Trebuchet MS"/>
            </a:rPr>
            <a:t>Publish suspension notice</a:t>
          </a:r>
          <a:endParaRPr lang="en-US" sz="2000" kern="1200" dirty="0">
            <a:latin typeface="Trebuchet MS"/>
            <a:cs typeface="Trebuchet MS"/>
          </a:endParaRPr>
        </a:p>
      </dsp:txBody>
      <dsp:txXfrm rot="-5400000">
        <a:off x="1234402" y="1630108"/>
        <a:ext cx="7593293" cy="1034323"/>
      </dsp:txXfrm>
    </dsp:sp>
    <dsp:sp modelId="{D3921CC4-791D-1244-A187-0883FA66B968}">
      <dsp:nvSpPr>
        <dsp:cNvPr id="0" name=""/>
        <dsp:cNvSpPr/>
      </dsp:nvSpPr>
      <dsp:spPr>
        <a:xfrm rot="5400000">
          <a:off x="-264514" y="3409778"/>
          <a:ext cx="1763432" cy="1234402"/>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latin typeface="Trebuchet MS"/>
              <a:cs typeface="Trebuchet MS"/>
            </a:rPr>
            <a:t>Suspension Period</a:t>
          </a:r>
          <a:endParaRPr lang="en-US" sz="1600" b="1" kern="1200" dirty="0">
            <a:solidFill>
              <a:schemeClr val="tx1"/>
            </a:solidFill>
            <a:latin typeface="Trebuchet MS"/>
            <a:cs typeface="Trebuchet MS"/>
          </a:endParaRPr>
        </a:p>
      </dsp:txBody>
      <dsp:txXfrm rot="-5400000">
        <a:off x="1" y="3762464"/>
        <a:ext cx="1234402" cy="529030"/>
      </dsp:txXfrm>
    </dsp:sp>
    <dsp:sp modelId="{F18C8E49-B59A-A246-B8CB-069E630B8502}">
      <dsp:nvSpPr>
        <dsp:cNvPr id="0" name=""/>
        <dsp:cNvSpPr/>
      </dsp:nvSpPr>
      <dsp:spPr>
        <a:xfrm rot="5400000">
          <a:off x="4485910" y="-106244"/>
          <a:ext cx="1146231" cy="7649247"/>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solidFill>
                <a:srgbClr val="7F7F7F"/>
              </a:solidFill>
              <a:latin typeface="Trebuchet MS"/>
              <a:cs typeface="Trebuchet MS"/>
            </a:rPr>
            <a:t>Validate with registrar (checkpoint)</a:t>
          </a:r>
          <a:endParaRPr lang="en-US" sz="2000" kern="1200" dirty="0">
            <a:solidFill>
              <a:srgbClr val="7F7F7F"/>
            </a:solidFill>
            <a:latin typeface="Trebuchet MS"/>
            <a:cs typeface="Trebuchet MS"/>
          </a:endParaRPr>
        </a:p>
        <a:p>
          <a:pPr marL="228600" lvl="1" indent="-228600" algn="l" defTabSz="889000">
            <a:lnSpc>
              <a:spcPct val="90000"/>
            </a:lnSpc>
            <a:spcBef>
              <a:spcPct val="0"/>
            </a:spcBef>
            <a:spcAft>
              <a:spcPct val="15000"/>
            </a:spcAft>
            <a:buChar char="••"/>
          </a:pPr>
          <a:r>
            <a:rPr lang="en-US" sz="2000" kern="1200" dirty="0" smtClean="0">
              <a:solidFill>
                <a:srgbClr val="7F7F7F"/>
              </a:solidFill>
              <a:latin typeface="Trebuchet MS"/>
              <a:cs typeface="Trebuchet MS"/>
            </a:rPr>
            <a:t>Monitor the registrar’s registration activities </a:t>
          </a:r>
          <a:endParaRPr lang="en-US" sz="2000" kern="1200" dirty="0">
            <a:solidFill>
              <a:srgbClr val="7F7F7F"/>
            </a:solidFill>
            <a:latin typeface="Trebuchet MS"/>
            <a:cs typeface="Trebuchet MS"/>
          </a:endParaRPr>
        </a:p>
        <a:p>
          <a:pPr marL="228600" lvl="1" indent="-228600" algn="l" defTabSz="889000">
            <a:lnSpc>
              <a:spcPct val="90000"/>
            </a:lnSpc>
            <a:spcBef>
              <a:spcPct val="0"/>
            </a:spcBef>
            <a:spcAft>
              <a:spcPct val="15000"/>
            </a:spcAft>
            <a:buChar char="••"/>
          </a:pPr>
          <a:r>
            <a:rPr lang="en-US" sz="2000" kern="1200" dirty="0" smtClean="0">
              <a:latin typeface="Trebuchet MS"/>
              <a:cs typeface="Trebuchet MS"/>
            </a:rPr>
            <a:t>Inform relevant registry ops of next steps</a:t>
          </a:r>
          <a:endParaRPr lang="en-US" sz="2000" kern="1200" dirty="0">
            <a:latin typeface="Trebuchet MS"/>
            <a:cs typeface="Trebuchet MS"/>
          </a:endParaRPr>
        </a:p>
      </dsp:txBody>
      <dsp:txXfrm rot="-5400000">
        <a:off x="1234402" y="3201218"/>
        <a:ext cx="7593293" cy="1034323"/>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51247"/>
          </a:xfrm>
          <a:prstGeom prst="rect">
            <a:avLst/>
          </a:prstGeom>
        </p:spPr>
        <p:txBody>
          <a:bodyPr vert="horz" lIns="92060" tIns="46030" rIns="92060" bIns="4603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4014100" y="0"/>
            <a:ext cx="3070860" cy="451247"/>
          </a:xfrm>
          <a:prstGeom prst="rect">
            <a:avLst/>
          </a:prstGeom>
        </p:spPr>
        <p:txBody>
          <a:bodyPr vert="horz" wrap="square" lIns="92060" tIns="46030" rIns="92060" bIns="46030" numCol="1" anchor="t" anchorCtr="0" compatLnSpc="1">
            <a:prstTxWarp prst="textNoShape">
              <a:avLst/>
            </a:prstTxWarp>
          </a:bodyPr>
          <a:lstStyle>
            <a:lvl1pPr algn="r">
              <a:defRPr sz="1200" smtClean="0">
                <a:latin typeface="Calibri" pitchFamily="34" charset="0"/>
              </a:defRPr>
            </a:lvl1pPr>
          </a:lstStyle>
          <a:p>
            <a:pPr>
              <a:defRPr/>
            </a:pPr>
            <a:fld id="{4630EA1A-F8BB-8A47-8591-7FE5D7C67B32}" type="datetime1">
              <a:rPr lang="en-US" smtClean="0"/>
              <a:t>6/23/12</a:t>
            </a:fld>
            <a:endParaRPr lang="en-US"/>
          </a:p>
        </p:txBody>
      </p:sp>
      <p:sp>
        <p:nvSpPr>
          <p:cNvPr id="4" name="Footer Placeholder 3"/>
          <p:cNvSpPr>
            <a:spLocks noGrp="1"/>
          </p:cNvSpPr>
          <p:nvPr>
            <p:ph type="ftr" sz="quarter" idx="2"/>
          </p:nvPr>
        </p:nvSpPr>
        <p:spPr>
          <a:xfrm>
            <a:off x="0" y="8572125"/>
            <a:ext cx="3070860" cy="451247"/>
          </a:xfrm>
          <a:prstGeom prst="rect">
            <a:avLst/>
          </a:prstGeom>
        </p:spPr>
        <p:txBody>
          <a:bodyPr vert="horz" lIns="92060" tIns="46030" rIns="92060" bIns="4603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4014100" y="8572125"/>
            <a:ext cx="3070860" cy="451247"/>
          </a:xfrm>
          <a:prstGeom prst="rect">
            <a:avLst/>
          </a:prstGeom>
        </p:spPr>
        <p:txBody>
          <a:bodyPr vert="horz" wrap="square" lIns="92060" tIns="46030" rIns="92060" bIns="46030" numCol="1" anchor="b" anchorCtr="0" compatLnSpc="1">
            <a:prstTxWarp prst="textNoShape">
              <a:avLst/>
            </a:prstTxWarp>
          </a:bodyPr>
          <a:lstStyle>
            <a:lvl1pPr algn="r">
              <a:defRPr sz="1200" smtClean="0">
                <a:latin typeface="Calibri" pitchFamily="34" charset="0"/>
              </a:defRPr>
            </a:lvl1pPr>
          </a:lstStyle>
          <a:p>
            <a:pPr>
              <a:defRPr/>
            </a:pPr>
            <a:fld id="{18142129-F23D-4D43-8060-2B456677D8C9}" type="slidenum">
              <a:rPr lang="en-US"/>
              <a:pPr>
                <a:defRPr/>
              </a:pPr>
              <a:t>‹#›</a:t>
            </a:fld>
            <a:endParaRPr lang="en-US"/>
          </a:p>
        </p:txBody>
      </p:sp>
    </p:spTree>
    <p:extLst>
      <p:ext uri="{BB962C8B-B14F-4D97-AF65-F5344CB8AC3E}">
        <p14:creationId xmlns:p14="http://schemas.microsoft.com/office/powerpoint/2010/main" val="8560645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51247"/>
          </a:xfrm>
          <a:prstGeom prst="rect">
            <a:avLst/>
          </a:prstGeom>
        </p:spPr>
        <p:txBody>
          <a:bodyPr vert="horz" lIns="92060" tIns="46030" rIns="92060" bIns="4603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4014100" y="0"/>
            <a:ext cx="3070860" cy="451247"/>
          </a:xfrm>
          <a:prstGeom prst="rect">
            <a:avLst/>
          </a:prstGeom>
        </p:spPr>
        <p:txBody>
          <a:bodyPr vert="horz" wrap="square" lIns="92060" tIns="46030" rIns="92060" bIns="46030" numCol="1" anchor="t" anchorCtr="0" compatLnSpc="1">
            <a:prstTxWarp prst="textNoShape">
              <a:avLst/>
            </a:prstTxWarp>
          </a:bodyPr>
          <a:lstStyle>
            <a:lvl1pPr algn="r">
              <a:defRPr sz="1200" smtClean="0">
                <a:latin typeface="Calibri" pitchFamily="34" charset="0"/>
              </a:defRPr>
            </a:lvl1pPr>
          </a:lstStyle>
          <a:p>
            <a:pPr>
              <a:defRPr/>
            </a:pPr>
            <a:fld id="{E6FA3464-6F7B-C342-B352-A5141C7CBC74}" type="datetime1">
              <a:rPr lang="en-US" smtClean="0"/>
              <a:t>6/23/12</a:t>
            </a:fld>
            <a:endParaRPr lang="en-US"/>
          </a:p>
        </p:txBody>
      </p:sp>
      <p:sp>
        <p:nvSpPr>
          <p:cNvPr id="4" name="Slide Image Placeholder 3"/>
          <p:cNvSpPr>
            <a:spLocks noGrp="1" noRot="1" noChangeAspect="1"/>
          </p:cNvSpPr>
          <p:nvPr>
            <p:ph type="sldImg" idx="2"/>
          </p:nvPr>
        </p:nvSpPr>
        <p:spPr>
          <a:xfrm>
            <a:off x="1287463" y="677863"/>
            <a:ext cx="4511675" cy="3384550"/>
          </a:xfrm>
          <a:prstGeom prst="rect">
            <a:avLst/>
          </a:prstGeom>
          <a:noFill/>
          <a:ln w="12700">
            <a:solidFill>
              <a:prstClr val="black"/>
            </a:solidFill>
          </a:ln>
        </p:spPr>
        <p:txBody>
          <a:bodyPr vert="horz" lIns="92060" tIns="46030" rIns="92060" bIns="46030" rtlCol="0" anchor="ctr"/>
          <a:lstStyle/>
          <a:p>
            <a:pPr lvl="0"/>
            <a:endParaRPr lang="en-US" noProof="0"/>
          </a:p>
        </p:txBody>
      </p:sp>
      <p:sp>
        <p:nvSpPr>
          <p:cNvPr id="5" name="Notes Placeholder 4"/>
          <p:cNvSpPr>
            <a:spLocks noGrp="1"/>
          </p:cNvSpPr>
          <p:nvPr>
            <p:ph type="body" sz="quarter" idx="3"/>
          </p:nvPr>
        </p:nvSpPr>
        <p:spPr>
          <a:xfrm>
            <a:off x="708660" y="4286846"/>
            <a:ext cx="5669280" cy="4061222"/>
          </a:xfrm>
          <a:prstGeom prst="rect">
            <a:avLst/>
          </a:prstGeom>
        </p:spPr>
        <p:txBody>
          <a:bodyPr vert="horz" lIns="92060" tIns="46030" rIns="92060" bIns="4603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572125"/>
            <a:ext cx="3070860" cy="451247"/>
          </a:xfrm>
          <a:prstGeom prst="rect">
            <a:avLst/>
          </a:prstGeom>
        </p:spPr>
        <p:txBody>
          <a:bodyPr vert="horz" lIns="92060" tIns="46030" rIns="92060" bIns="4603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4014100" y="8572125"/>
            <a:ext cx="3070860" cy="451247"/>
          </a:xfrm>
          <a:prstGeom prst="rect">
            <a:avLst/>
          </a:prstGeom>
        </p:spPr>
        <p:txBody>
          <a:bodyPr vert="horz" wrap="square" lIns="92060" tIns="46030" rIns="92060" bIns="46030" numCol="1" anchor="b" anchorCtr="0" compatLnSpc="1">
            <a:prstTxWarp prst="textNoShape">
              <a:avLst/>
            </a:prstTxWarp>
          </a:bodyPr>
          <a:lstStyle>
            <a:lvl1pPr algn="r">
              <a:defRPr sz="1200" smtClean="0">
                <a:latin typeface="Calibri" pitchFamily="34" charset="0"/>
              </a:defRPr>
            </a:lvl1pPr>
          </a:lstStyle>
          <a:p>
            <a:pPr>
              <a:defRPr/>
            </a:pPr>
            <a:fld id="{95C3E8FA-EE88-4838-9714-A01DEEFF395E}" type="slidenum">
              <a:rPr lang="en-US"/>
              <a:pPr>
                <a:defRPr/>
              </a:pPr>
              <a:t>‹#›</a:t>
            </a:fld>
            <a:endParaRPr lang="en-US"/>
          </a:p>
        </p:txBody>
      </p:sp>
    </p:spTree>
    <p:extLst>
      <p:ext uri="{BB962C8B-B14F-4D97-AF65-F5344CB8AC3E}">
        <p14:creationId xmlns:p14="http://schemas.microsoft.com/office/powerpoint/2010/main" val="3035401250"/>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pitchFamily="-110"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Trebuchet MS" charset="0"/>
                <a:ea typeface="ＭＳ Ｐゴシック" charset="0"/>
                <a:cs typeface="Trebuchet MS" charset="0"/>
              </a:rPr>
              <a:t>Efficiency </a:t>
            </a:r>
            <a:r>
              <a:rPr lang="en-US">
                <a:solidFill>
                  <a:srgbClr val="0000FF"/>
                </a:solidFill>
                <a:latin typeface="Trebuchet MS" charset="0"/>
                <a:ea typeface="ＭＳ Ｐゴシック" charset="0"/>
                <a:cs typeface="Trebuchet MS" charset="0"/>
              </a:rPr>
              <a:t>(doing the thing right?)</a:t>
            </a:r>
          </a:p>
          <a:p>
            <a:pPr lvl="1"/>
            <a:r>
              <a:rPr lang="en-US">
                <a:latin typeface="Trebuchet MS" charset="0"/>
                <a:ea typeface="ＭＳ Ｐゴシック" charset="0"/>
                <a:cs typeface="Trebuchet MS" charset="0"/>
              </a:rPr>
              <a:t>Standardize all communication</a:t>
            </a:r>
          </a:p>
          <a:p>
            <a:pPr lvl="1"/>
            <a:r>
              <a:rPr lang="en-US">
                <a:latin typeface="Trebuchet MS" charset="0"/>
                <a:ea typeface="ＭＳ Ｐゴシック" charset="0"/>
                <a:cs typeface="Trebuchet MS" charset="0"/>
              </a:rPr>
              <a:t>Standardize Process </a:t>
            </a:r>
          </a:p>
          <a:p>
            <a:pPr lvl="1"/>
            <a:r>
              <a:rPr lang="en-US">
                <a:latin typeface="Trebuchet MS" charset="0"/>
                <a:ea typeface="ＭＳ Ｐゴシック" charset="0"/>
                <a:cs typeface="Trebuchet MS" charset="0"/>
              </a:rPr>
              <a:t>Standardize request for information</a:t>
            </a:r>
          </a:p>
          <a:p>
            <a:pPr lvl="1"/>
            <a:r>
              <a:rPr lang="en-US">
                <a:latin typeface="Trebuchet MS" charset="0"/>
                <a:ea typeface="ＭＳ Ｐゴシック" charset="0"/>
                <a:cs typeface="Trebuchet MS" charset="0"/>
              </a:rPr>
              <a:t>Follow-up and Follow-thru</a:t>
            </a:r>
          </a:p>
          <a:p>
            <a:r>
              <a:rPr lang="en-US">
                <a:latin typeface="Trebuchet MS" charset="0"/>
                <a:ea typeface="ＭＳ Ｐゴシック" charset="0"/>
                <a:cs typeface="Trebuchet MS" charset="0"/>
              </a:rPr>
              <a:t>Effectiveness </a:t>
            </a:r>
            <a:r>
              <a:rPr lang="en-US">
                <a:solidFill>
                  <a:srgbClr val="0000FF"/>
                </a:solidFill>
                <a:latin typeface="Trebuchet MS" charset="0"/>
                <a:ea typeface="ＭＳ Ｐゴシック" charset="0"/>
                <a:cs typeface="Trebuchet MS" charset="0"/>
              </a:rPr>
              <a:t>(doing the right thing?)</a:t>
            </a:r>
          </a:p>
          <a:p>
            <a:pPr lvl="1"/>
            <a:r>
              <a:rPr lang="en-US">
                <a:solidFill>
                  <a:srgbClr val="000000"/>
                </a:solidFill>
                <a:latin typeface="Trebuchet MS" charset="0"/>
                <a:ea typeface="ＭＳ Ｐゴシック" charset="0"/>
                <a:cs typeface="Trebuchet MS" charset="0"/>
              </a:rPr>
              <a:t>Analyze high volume of complaints</a:t>
            </a:r>
          </a:p>
          <a:p>
            <a:pPr lvl="1"/>
            <a:r>
              <a:rPr lang="en-US">
                <a:solidFill>
                  <a:srgbClr val="000000"/>
                </a:solidFill>
                <a:latin typeface="Trebuchet MS" charset="0"/>
                <a:ea typeface="ＭＳ Ｐゴシック" charset="0"/>
                <a:cs typeface="Trebuchet MS" charset="0"/>
              </a:rPr>
              <a:t>Validation </a:t>
            </a:r>
          </a:p>
          <a:p>
            <a:endParaRPr lang="en-US">
              <a:latin typeface="Calibri" charset="0"/>
              <a:ea typeface="ＭＳ Ｐゴシック" charset="0"/>
              <a:cs typeface="ＭＳ Ｐゴシック" charset="0"/>
            </a:endParaRPr>
          </a:p>
        </p:txBody>
      </p:sp>
      <p:sp>
        <p:nvSpPr>
          <p:cNvPr id="491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0180F92-A3CE-944C-A327-2E136CEF68B1}" type="slidenum">
              <a:rPr lang="en-US" sz="1200">
                <a:latin typeface="Calibri" charset="0"/>
              </a:rPr>
              <a:pPr eaLnBrk="1" hangingPunct="1"/>
              <a:t>3</a:t>
            </a:fld>
            <a:endParaRPr lang="en-US" sz="1200">
              <a:latin typeface="Calibri"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dirty="0" smtClean="0">
                <a:latin typeface="Trebuchet MS"/>
                <a:cs typeface="Trebuchet MS"/>
              </a:rPr>
              <a:t>Compliance staff’s response to the WHOIS Review Team seems to have been taken out of context and ALAC’s request seems to be based on a misunderstanding of what registrars’ obligations are under Section 3.7.8.</a:t>
            </a:r>
          </a:p>
          <a:p>
            <a:r>
              <a:rPr lang="en-US" sz="1200" dirty="0" smtClean="0">
                <a:latin typeface="Trebuchet MS"/>
                <a:cs typeface="Trebuchet MS"/>
              </a:rPr>
              <a:t>Compliance staff’s response to the WHOIS Review Team that “...there is no requirement in the RAA for registrars to ensure that WHOIS data is accurate” does not lead to what ALAC appears to be asserting that “ICANN does not have the ability to enforce RAA 3.7.8 in terms of domain deletions for WHOIS inaccuracy”. The former is about what the contractual obligation is while the latter is a question about enforceability.  </a:t>
            </a:r>
          </a:p>
          <a:p>
            <a:r>
              <a:rPr lang="en-US" sz="1200" dirty="0" smtClean="0">
                <a:latin typeface="Trebuchet MS"/>
                <a:cs typeface="Trebuchet MS"/>
              </a:rPr>
              <a:t> </a:t>
            </a:r>
          </a:p>
          <a:p>
            <a:r>
              <a:rPr lang="en-US" sz="1200" dirty="0" smtClean="0">
                <a:latin typeface="Trebuchet MS"/>
                <a:cs typeface="Trebuchet MS"/>
              </a:rPr>
              <a:t>In any event, Compliance staff’s response is consistent with what is stated in the RAA and the ICANN WHOIS related advisories. As such, each alleged inaccuracy needs to be examined on a case-by-case basis and there is no one-size-fits-all rule to “</a:t>
            </a:r>
            <a:r>
              <a:rPr lang="en-US" sz="1200" i="1" dirty="0" smtClean="0">
                <a:latin typeface="Trebuchet MS"/>
                <a:cs typeface="Trebuchet MS"/>
              </a:rPr>
              <a:t>hold a Registrar in breach for failing to delete a domain with inaccurate WHOIS or for failing to actually correct documented inaccuracies”.</a:t>
            </a:r>
            <a:r>
              <a:rPr lang="en-US" sz="1200" dirty="0" smtClean="0">
                <a:latin typeface="Trebuchet MS"/>
                <a:cs typeface="Trebuchet MS"/>
              </a:rPr>
              <a:t> </a:t>
            </a:r>
          </a:p>
          <a:p>
            <a:r>
              <a:rPr lang="en-US" sz="1200" dirty="0" smtClean="0">
                <a:latin typeface="Trebuchet MS"/>
                <a:cs typeface="Trebuchet MS"/>
              </a:rPr>
              <a:t> </a:t>
            </a:r>
          </a:p>
          <a:p>
            <a:r>
              <a:rPr lang="en-US" sz="1200" dirty="0" smtClean="0">
                <a:latin typeface="Trebuchet MS"/>
                <a:cs typeface="Trebuchet MS"/>
              </a:rPr>
              <a:t>The other important thing to keep in mind is Compliance’s process in enforcing Section 3.7.8. If a matter is not considered “resolved” within the “Prevention” phase, it will be escalated to “Enforcement” and a notice of breach may be issued at that point. </a:t>
            </a:r>
          </a:p>
          <a:p>
            <a:endParaRPr lang="en-US" dirty="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16</a:t>
            </a:fld>
            <a:endParaRPr lang="en-US"/>
          </a:p>
        </p:txBody>
      </p:sp>
    </p:spTree>
    <p:extLst>
      <p:ext uri="{BB962C8B-B14F-4D97-AF65-F5344CB8AC3E}">
        <p14:creationId xmlns:p14="http://schemas.microsoft.com/office/powerpoint/2010/main" val="1495780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ＭＳ Ｐゴシック" pitchFamily="-110" charset="-128"/>
                <a:cs typeface="ＭＳ Ｐゴシック" pitchFamily="-110" charset="-128"/>
              </a:rPr>
              <a:t>A "</a:t>
            </a:r>
            <a:r>
              <a:rPr lang="en-US" sz="1200" kern="1200" dirty="0" err="1" smtClean="0">
                <a:solidFill>
                  <a:schemeClr val="tx1"/>
                </a:solidFill>
                <a:latin typeface="+mn-lt"/>
                <a:ea typeface="ＭＳ Ｐゴシック" pitchFamily="-110" charset="-128"/>
                <a:cs typeface="ＭＳ Ｐゴシック" pitchFamily="-110" charset="-128"/>
              </a:rPr>
              <a:t>trustmark</a:t>
            </a:r>
            <a:r>
              <a:rPr lang="en-US" sz="1200" kern="1200" dirty="0" smtClean="0">
                <a:solidFill>
                  <a:schemeClr val="tx1"/>
                </a:solidFill>
                <a:latin typeface="+mn-lt"/>
                <a:ea typeface="ＭＳ Ｐゴシック" pitchFamily="-110" charset="-128"/>
                <a:cs typeface="ＭＳ Ｐゴシック" pitchFamily="-110" charset="-128"/>
              </a:rPr>
              <a:t>" is not a trademark.  As I understand a </a:t>
            </a:r>
            <a:r>
              <a:rPr lang="en-US" sz="1200" kern="1200" dirty="0" err="1" smtClean="0">
                <a:solidFill>
                  <a:schemeClr val="tx1"/>
                </a:solidFill>
                <a:latin typeface="+mn-lt"/>
                <a:ea typeface="ＭＳ Ｐゴシック" pitchFamily="-110" charset="-128"/>
                <a:cs typeface="ＭＳ Ｐゴシック" pitchFamily="-110" charset="-128"/>
              </a:rPr>
              <a:t>trustmark</a:t>
            </a:r>
            <a:r>
              <a:rPr lang="en-US" sz="1200" kern="1200" dirty="0" smtClean="0">
                <a:solidFill>
                  <a:schemeClr val="tx1"/>
                </a:solidFill>
                <a:latin typeface="+mn-lt"/>
                <a:ea typeface="ＭＳ Ｐゴシック" pitchFamily="-110" charset="-128"/>
                <a:cs typeface="ＭＳ Ｐゴシック" pitchFamily="-110" charset="-128"/>
              </a:rPr>
              <a:t>, it is something that indicates to the user of a website that the site has some level of security and privacy.  So – they more likely mean the accreditation, or some trust mark they have received that shows they are secure, but they are failing to comply with their security or privacy.  If they are simply referring to Accredited Registrar logo as a "</a:t>
            </a:r>
            <a:r>
              <a:rPr lang="en-US" sz="1200" kern="1200" dirty="0" err="1" smtClean="0">
                <a:solidFill>
                  <a:schemeClr val="tx1"/>
                </a:solidFill>
                <a:latin typeface="+mn-lt"/>
                <a:ea typeface="ＭＳ Ｐゴシック" pitchFamily="-110" charset="-128"/>
                <a:cs typeface="ＭＳ Ｐゴシック" pitchFamily="-110" charset="-128"/>
              </a:rPr>
              <a:t>trustmark</a:t>
            </a:r>
            <a:r>
              <a:rPr lang="en-US" sz="1200" kern="1200" dirty="0" smtClean="0">
                <a:solidFill>
                  <a:schemeClr val="tx1"/>
                </a:solidFill>
                <a:latin typeface="+mn-lt"/>
                <a:ea typeface="ＭＳ Ｐゴシック" pitchFamily="-110" charset="-128"/>
                <a:cs typeface="ＭＳ Ｐゴシック" pitchFamily="-110" charset="-128"/>
              </a:rPr>
              <a:t>", ICANN makes compliance information publicly available in this regard, right?  Not sure we have an RAA provision that allows us to breach on breaching a security </a:t>
            </a:r>
            <a:r>
              <a:rPr lang="en-US" sz="1200" kern="1200" dirty="0" err="1" smtClean="0">
                <a:solidFill>
                  <a:schemeClr val="tx1"/>
                </a:solidFill>
                <a:latin typeface="+mn-lt"/>
                <a:ea typeface="ＭＳ Ｐゴシック" pitchFamily="-110" charset="-128"/>
                <a:cs typeface="ＭＳ Ｐゴシック" pitchFamily="-110" charset="-128"/>
              </a:rPr>
              <a:t>trustmark</a:t>
            </a:r>
            <a:r>
              <a:rPr lang="en-US" sz="1200" kern="1200" dirty="0" smtClean="0">
                <a:solidFill>
                  <a:schemeClr val="tx1"/>
                </a:solidFill>
                <a:latin typeface="+mn-lt"/>
                <a:ea typeface="ＭＳ Ｐゴシック" pitchFamily="-110" charset="-128"/>
                <a:cs typeface="ＭＳ Ｐゴシック" pitchFamily="-110" charset="-128"/>
              </a:rPr>
              <a:t>.  So, you may want to ask them to clarify what they mean.  </a:t>
            </a:r>
            <a:endParaRPr lang="en-US" dirty="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17</a:t>
            </a:fld>
            <a:endParaRPr lang="en-US"/>
          </a:p>
        </p:txBody>
      </p:sp>
    </p:spTree>
    <p:extLst>
      <p:ext uri="{BB962C8B-B14F-4D97-AF65-F5344CB8AC3E}">
        <p14:creationId xmlns:p14="http://schemas.microsoft.com/office/powerpoint/2010/main" val="1495780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63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Trebuchet MS" charset="0"/>
              <a:ea typeface="ＭＳ Ｐゴシック" charset="0"/>
              <a:cs typeface="ＭＳ Ｐゴシック" charset="0"/>
            </a:endParaRPr>
          </a:p>
        </p:txBody>
      </p:sp>
      <p:sp>
        <p:nvSpPr>
          <p:cNvPr id="563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Arial" charset="0"/>
                <a:ea typeface="ＭＳ Ｐゴシック" charset="0"/>
                <a:cs typeface="ＭＳ Ｐゴシック" charset="0"/>
              </a:defRPr>
            </a:lvl1pPr>
            <a:lvl2pPr marL="702756" indent="-270291" eaLnBrk="0" hangingPunct="0">
              <a:defRPr sz="2300">
                <a:solidFill>
                  <a:schemeClr val="tx1"/>
                </a:solidFill>
                <a:latin typeface="Arial" charset="0"/>
                <a:ea typeface="ＭＳ Ｐゴシック" charset="0"/>
              </a:defRPr>
            </a:lvl2pPr>
            <a:lvl3pPr marL="1081164" indent="-216233" eaLnBrk="0" hangingPunct="0">
              <a:defRPr sz="2300">
                <a:solidFill>
                  <a:schemeClr val="tx1"/>
                </a:solidFill>
                <a:latin typeface="Arial" charset="0"/>
                <a:ea typeface="ＭＳ Ｐゴシック" charset="0"/>
              </a:defRPr>
            </a:lvl3pPr>
            <a:lvl4pPr marL="1513629" indent="-216233" eaLnBrk="0" hangingPunct="0">
              <a:defRPr sz="2300">
                <a:solidFill>
                  <a:schemeClr val="tx1"/>
                </a:solidFill>
                <a:latin typeface="Arial" charset="0"/>
                <a:ea typeface="ＭＳ Ｐゴシック" charset="0"/>
              </a:defRPr>
            </a:lvl4pPr>
            <a:lvl5pPr marL="1946095" indent="-216233" eaLnBrk="0" hangingPunct="0">
              <a:defRPr sz="2300">
                <a:solidFill>
                  <a:schemeClr val="tx1"/>
                </a:solidFill>
                <a:latin typeface="Arial" charset="0"/>
                <a:ea typeface="ＭＳ Ｐゴシック" charset="0"/>
              </a:defRPr>
            </a:lvl5pPr>
            <a:lvl6pPr marL="2378560" indent="-216233" eaLnBrk="0" fontAlgn="base" hangingPunct="0">
              <a:spcBef>
                <a:spcPct val="0"/>
              </a:spcBef>
              <a:spcAft>
                <a:spcPct val="0"/>
              </a:spcAft>
              <a:defRPr sz="2300">
                <a:solidFill>
                  <a:schemeClr val="tx1"/>
                </a:solidFill>
                <a:latin typeface="Arial" charset="0"/>
                <a:ea typeface="ＭＳ Ｐゴシック" charset="0"/>
              </a:defRPr>
            </a:lvl6pPr>
            <a:lvl7pPr marL="2811026" indent="-216233" eaLnBrk="0" fontAlgn="base" hangingPunct="0">
              <a:spcBef>
                <a:spcPct val="0"/>
              </a:spcBef>
              <a:spcAft>
                <a:spcPct val="0"/>
              </a:spcAft>
              <a:defRPr sz="2300">
                <a:solidFill>
                  <a:schemeClr val="tx1"/>
                </a:solidFill>
                <a:latin typeface="Arial" charset="0"/>
                <a:ea typeface="ＭＳ Ｐゴシック" charset="0"/>
              </a:defRPr>
            </a:lvl7pPr>
            <a:lvl8pPr marL="3243491" indent="-216233" eaLnBrk="0" fontAlgn="base" hangingPunct="0">
              <a:spcBef>
                <a:spcPct val="0"/>
              </a:spcBef>
              <a:spcAft>
                <a:spcPct val="0"/>
              </a:spcAft>
              <a:defRPr sz="2300">
                <a:solidFill>
                  <a:schemeClr val="tx1"/>
                </a:solidFill>
                <a:latin typeface="Arial" charset="0"/>
                <a:ea typeface="ＭＳ Ｐゴシック" charset="0"/>
              </a:defRPr>
            </a:lvl8pPr>
            <a:lvl9pPr marL="3675957" indent="-216233" eaLnBrk="0" fontAlgn="base" hangingPunct="0">
              <a:spcBef>
                <a:spcPct val="0"/>
              </a:spcBef>
              <a:spcAft>
                <a:spcPct val="0"/>
              </a:spcAft>
              <a:defRPr sz="2300">
                <a:solidFill>
                  <a:schemeClr val="tx1"/>
                </a:solidFill>
                <a:latin typeface="Arial" charset="0"/>
                <a:ea typeface="ＭＳ Ｐゴシック" charset="0"/>
              </a:defRPr>
            </a:lvl9pPr>
          </a:lstStyle>
          <a:p>
            <a:pPr eaLnBrk="1" hangingPunct="1"/>
            <a:fld id="{D1BA9B0A-3C5B-304D-ABA0-BA9BC617B7BD}" type="slidenum">
              <a:rPr lang="en-US" sz="1200">
                <a:latin typeface="Trebuchet MS" charset="0"/>
              </a:rPr>
              <a:pPr eaLnBrk="1" hangingPunct="1"/>
              <a:t>18</a:t>
            </a:fld>
            <a:endParaRPr lang="en-US" sz="1200">
              <a:latin typeface="Trebuchet MS"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ea typeface="ＭＳ Ｐゴシック" pitchFamily="34" charset="-128"/>
            </a:endParaRPr>
          </a:p>
        </p:txBody>
      </p:sp>
      <p:sp>
        <p:nvSpPr>
          <p:cNvPr id="614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57066" indent="-291179" eaLnBrk="0" hangingPunct="0">
              <a:defRPr sz="2400">
                <a:solidFill>
                  <a:schemeClr val="tx1"/>
                </a:solidFill>
                <a:latin typeface="Arial" pitchFamily="34" charset="0"/>
                <a:ea typeface="ＭＳ Ｐゴシック" pitchFamily="34" charset="-128"/>
              </a:defRPr>
            </a:lvl2pPr>
            <a:lvl3pPr marL="1164717" indent="-232943" eaLnBrk="0" hangingPunct="0">
              <a:defRPr sz="2400">
                <a:solidFill>
                  <a:schemeClr val="tx1"/>
                </a:solidFill>
                <a:latin typeface="Arial" pitchFamily="34" charset="0"/>
                <a:ea typeface="ＭＳ Ｐゴシック" pitchFamily="34" charset="-128"/>
              </a:defRPr>
            </a:lvl3pPr>
            <a:lvl4pPr marL="1630604" indent="-232943" eaLnBrk="0" hangingPunct="0">
              <a:defRPr sz="2400">
                <a:solidFill>
                  <a:schemeClr val="tx1"/>
                </a:solidFill>
                <a:latin typeface="Arial" pitchFamily="34" charset="0"/>
                <a:ea typeface="ＭＳ Ｐゴシック" pitchFamily="34" charset="-128"/>
              </a:defRPr>
            </a:lvl4pPr>
            <a:lvl5pPr marL="2096491" indent="-232943" eaLnBrk="0" hangingPunct="0">
              <a:defRPr sz="2400">
                <a:solidFill>
                  <a:schemeClr val="tx1"/>
                </a:solidFill>
                <a:latin typeface="Arial" pitchFamily="34" charset="0"/>
                <a:ea typeface="ＭＳ Ｐゴシック" pitchFamily="34" charset="-128"/>
              </a:defRPr>
            </a:lvl5pPr>
            <a:lvl6pPr marL="2562377" indent="-232943" defTabSz="465887"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028264" indent="-232943" defTabSz="465887"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94151" indent="-232943" defTabSz="465887"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960038" indent="-232943" defTabSz="465887"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1CE831E6-5F15-44C3-A360-97A9D8621E99}" type="slidenum">
              <a:rPr lang="en-US" sz="1200">
                <a:latin typeface="Calibri" pitchFamily="34" charset="0"/>
              </a:rPr>
              <a:pPr eaLnBrk="1" hangingPunct="1"/>
              <a:t>22</a:t>
            </a:fld>
            <a:endParaRPr lang="en-US" sz="1200" dirty="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6342C7C-FF1D-4E97-8C72-545AE16EAB9D}" type="slidenum">
              <a:rPr lang="en-US" smtClean="0"/>
              <a:pPr/>
              <a:t>24</a:t>
            </a:fld>
            <a:endParaRPr lang="en-US" dirty="0"/>
          </a:p>
        </p:txBody>
      </p:sp>
    </p:spTree>
    <p:extLst>
      <p:ext uri="{BB962C8B-B14F-4D97-AF65-F5344CB8AC3E}">
        <p14:creationId xmlns:p14="http://schemas.microsoft.com/office/powerpoint/2010/main" val="6377389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16 x 1 hour conference calls with registrars (1 </a:t>
            </a:r>
            <a:r>
              <a:rPr lang="en-US" b="1" dirty="0" err="1" smtClean="0"/>
              <a:t>Rr</a:t>
            </a:r>
            <a:r>
              <a:rPr lang="en-US" b="1" dirty="0" smtClean="0"/>
              <a:t> did not accept and 3 </a:t>
            </a:r>
            <a:r>
              <a:rPr lang="en-US" b="1" dirty="0" err="1" smtClean="0"/>
              <a:t>Rrs</a:t>
            </a:r>
            <a:r>
              <a:rPr lang="en-US" b="1" dirty="0" smtClean="0"/>
              <a:t> in both groups)</a:t>
            </a:r>
            <a:endParaRPr lang="en-US" dirty="0"/>
          </a:p>
        </p:txBody>
      </p:sp>
      <p:sp>
        <p:nvSpPr>
          <p:cNvPr id="4" name="Slide Number Placeholder 3"/>
          <p:cNvSpPr>
            <a:spLocks noGrp="1"/>
          </p:cNvSpPr>
          <p:nvPr>
            <p:ph type="sldNum" sz="quarter" idx="10"/>
          </p:nvPr>
        </p:nvSpPr>
        <p:spPr/>
        <p:txBody>
          <a:bodyPr/>
          <a:lstStyle/>
          <a:p>
            <a:fld id="{06DD6F5E-A86C-4C0F-91C0-ABE78C1F4FAF}" type="slidenum">
              <a:rPr lang="en-US" smtClean="0"/>
              <a:pPr/>
              <a:t>25</a:t>
            </a:fld>
            <a:endParaRPr lang="en-US"/>
          </a:p>
        </p:txBody>
      </p:sp>
    </p:spTree>
    <p:extLst>
      <p:ext uri="{BB962C8B-B14F-4D97-AF65-F5344CB8AC3E}">
        <p14:creationId xmlns:p14="http://schemas.microsoft.com/office/powerpoint/2010/main" val="2418168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DD6F5E-A86C-4C0F-91C0-ABE78C1F4FAF}" type="slidenum">
              <a:rPr lang="en-US" smtClean="0"/>
              <a:pPr/>
              <a:t>27</a:t>
            </a:fld>
            <a:endParaRPr lang="en-US"/>
          </a:p>
        </p:txBody>
      </p:sp>
    </p:spTree>
    <p:extLst>
      <p:ext uri="{BB962C8B-B14F-4D97-AF65-F5344CB8AC3E}">
        <p14:creationId xmlns:p14="http://schemas.microsoft.com/office/powerpoint/2010/main" val="2418168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dirty="0" smtClean="0">
                <a:solidFill>
                  <a:srgbClr val="000000"/>
                </a:solidFill>
                <a:latin typeface="Trebuchet MS"/>
                <a:cs typeface="Trebuchet MS"/>
              </a:rPr>
              <a:t>Registrars must provide the correspondence in which </a:t>
            </a:r>
            <a:r>
              <a:rPr lang="en-US" sz="1200" strike="sngStrike" dirty="0" smtClean="0">
                <a:solidFill>
                  <a:srgbClr val="000000"/>
                </a:solidFill>
                <a:latin typeface="Trebuchet MS"/>
                <a:cs typeface="Trebuchet MS"/>
              </a:rPr>
              <a:t>registrar</a:t>
            </a:r>
            <a:r>
              <a:rPr lang="en-US" sz="1200" dirty="0" smtClean="0">
                <a:solidFill>
                  <a:srgbClr val="000000"/>
                </a:solidFill>
                <a:latin typeface="Trebuchet MS"/>
                <a:cs typeface="Trebuchet MS"/>
              </a:rPr>
              <a:t> they communicated to ICANN, the Provider and the Parties the </a:t>
            </a:r>
            <a:r>
              <a:rPr lang="en-US" sz="1200" b="1" dirty="0" smtClean="0">
                <a:solidFill>
                  <a:srgbClr val="000000"/>
                </a:solidFill>
                <a:latin typeface="Trebuchet MS"/>
                <a:cs typeface="Trebuchet MS"/>
              </a:rPr>
              <a:t>date for the implementation </a:t>
            </a:r>
            <a:r>
              <a:rPr lang="en-US" sz="1200" dirty="0" smtClean="0">
                <a:solidFill>
                  <a:srgbClr val="000000"/>
                </a:solidFill>
                <a:latin typeface="Trebuchet MS"/>
                <a:cs typeface="Trebuchet MS"/>
              </a:rPr>
              <a:t>of the Decision &amp; </a:t>
            </a:r>
            <a:r>
              <a:rPr lang="en-US" sz="1200" b="1" dirty="0" smtClean="0">
                <a:solidFill>
                  <a:srgbClr val="000000"/>
                </a:solidFill>
                <a:latin typeface="Trebuchet MS"/>
                <a:cs typeface="Trebuchet MS"/>
              </a:rPr>
              <a:t>findings of the complaint </a:t>
            </a:r>
            <a:r>
              <a:rPr lang="en-US" sz="1200" dirty="0" smtClean="0">
                <a:solidFill>
                  <a:srgbClr val="000000"/>
                </a:solidFill>
                <a:latin typeface="Trebuchet MS"/>
                <a:cs typeface="Trebuchet MS"/>
              </a:rPr>
              <a:t>+ </a:t>
            </a:r>
            <a:r>
              <a:rPr lang="en-US" sz="1200" b="1" dirty="0" smtClean="0">
                <a:solidFill>
                  <a:srgbClr val="000000"/>
                </a:solidFill>
                <a:latin typeface="Trebuchet MS"/>
                <a:cs typeface="Trebuchet MS"/>
              </a:rPr>
              <a:t>steps taken </a:t>
            </a:r>
            <a:r>
              <a:rPr lang="en-US" sz="1200" dirty="0" smtClean="0">
                <a:solidFill>
                  <a:srgbClr val="000000"/>
                </a:solidFill>
                <a:latin typeface="Trebuchet MS"/>
                <a:cs typeface="Trebuchet MS"/>
              </a:rPr>
              <a:t>to address the complaint or otherwise</a:t>
            </a:r>
          </a:p>
          <a:p>
            <a:endParaRPr lang="en-US" dirty="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28</a:t>
            </a:fld>
            <a:endParaRPr lang="en-US"/>
          </a:p>
        </p:txBody>
      </p:sp>
    </p:spTree>
    <p:extLst>
      <p:ext uri="{BB962C8B-B14F-4D97-AF65-F5344CB8AC3E}">
        <p14:creationId xmlns:p14="http://schemas.microsoft.com/office/powerpoint/2010/main" val="33219318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6342C7C-FF1D-4E97-8C72-545AE16EAB9D}" type="slidenum">
              <a:rPr lang="en-US" smtClean="0"/>
              <a:pPr/>
              <a:t>29</a:t>
            </a:fld>
            <a:endParaRPr lang="en-US" dirty="0"/>
          </a:p>
        </p:txBody>
      </p:sp>
    </p:spTree>
    <p:extLst>
      <p:ext uri="{BB962C8B-B14F-4D97-AF65-F5344CB8AC3E}">
        <p14:creationId xmlns:p14="http://schemas.microsoft.com/office/powerpoint/2010/main" val="6377389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8% of total</a:t>
            </a:r>
            <a:r>
              <a:rPr lang="en-US" baseline="0" dirty="0" smtClean="0"/>
              <a:t> ticket count not identified to a </a:t>
            </a:r>
            <a:r>
              <a:rPr lang="en-US" baseline="0" dirty="0" smtClean="0"/>
              <a:t>Region</a:t>
            </a:r>
          </a:p>
          <a:p>
            <a:r>
              <a:rPr lang="en-US" sz="1200" kern="1200" dirty="0" smtClean="0">
                <a:solidFill>
                  <a:schemeClr val="tx1"/>
                </a:solidFill>
                <a:latin typeface="+mn-lt"/>
                <a:ea typeface="ＭＳ Ｐゴシック" pitchFamily="-110" charset="-128"/>
                <a:cs typeface="ＭＳ Ｐゴシック" pitchFamily="-110" charset="-128"/>
              </a:rPr>
              <a:t>acknowledge that these are not the ICANN geo regions when you make your presentation</a:t>
            </a:r>
            <a:endParaRPr lang="en-US" dirty="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31</a:t>
            </a:fld>
            <a:endParaRPr lang="en-US"/>
          </a:p>
        </p:txBody>
      </p:sp>
    </p:spTree>
    <p:extLst>
      <p:ext uri="{BB962C8B-B14F-4D97-AF65-F5344CB8AC3E}">
        <p14:creationId xmlns:p14="http://schemas.microsoft.com/office/powerpoint/2010/main" val="3827568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118">
              <a:defRPr/>
            </a:pPr>
            <a:endParaRPr lang="en-US" dirty="0">
              <a:latin typeface="Verdana"/>
              <a:cs typeface="Verdana"/>
            </a:endParaRPr>
          </a:p>
          <a:p>
            <a:pPr defTabSz="457118">
              <a:defRPr/>
            </a:pPr>
            <a:endParaRPr lang="en-US" dirty="0">
              <a:latin typeface="Verdana"/>
              <a:cs typeface="Verdana"/>
            </a:endParaRPr>
          </a:p>
          <a:p>
            <a:endParaRPr lang="en-US" dirty="0">
              <a:latin typeface="Verdana"/>
              <a:cs typeface="Verdana"/>
            </a:endParaRPr>
          </a:p>
          <a:p>
            <a:endParaRPr lang="en-US" dirty="0"/>
          </a:p>
        </p:txBody>
      </p:sp>
      <p:sp>
        <p:nvSpPr>
          <p:cNvPr id="4" name="Slide Number Placeholder 3"/>
          <p:cNvSpPr>
            <a:spLocks noGrp="1"/>
          </p:cNvSpPr>
          <p:nvPr>
            <p:ph type="sldNum" sz="quarter" idx="10"/>
          </p:nvPr>
        </p:nvSpPr>
        <p:spPr/>
        <p:txBody>
          <a:bodyPr/>
          <a:lstStyle/>
          <a:p>
            <a:fld id="{D764C0C7-BAD0-1241-97E6-CC579F39A4B7}" type="slidenum">
              <a:rPr lang="en-US" smtClean="0"/>
              <a:pPr/>
              <a:t>4</a:t>
            </a:fld>
            <a:endParaRPr lang="en-US" dirty="0"/>
          </a:p>
        </p:txBody>
      </p:sp>
    </p:spTree>
    <p:extLst>
      <p:ext uri="{BB962C8B-B14F-4D97-AF65-F5344CB8AC3E}">
        <p14:creationId xmlns:p14="http://schemas.microsoft.com/office/powerpoint/2010/main" val="26011457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ＭＳ Ｐゴシック" pitchFamily="-110" charset="-128"/>
                <a:cs typeface="ＭＳ Ｐゴシック" pitchFamily="-110" charset="-128"/>
              </a:rPr>
              <a:t>acknowledge that these are not the ICANN geo regions when you make your presentation</a:t>
            </a:r>
            <a:endParaRPr lang="en-US" dirty="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32</a:t>
            </a:fld>
            <a:endParaRPr lang="en-US"/>
          </a:p>
        </p:txBody>
      </p:sp>
    </p:spTree>
    <p:extLst>
      <p:ext uri="{BB962C8B-B14F-4D97-AF65-F5344CB8AC3E}">
        <p14:creationId xmlns:p14="http://schemas.microsoft.com/office/powerpoint/2010/main" val="19306712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1249 rejected – reporter did not acknowledge email, invalid</a:t>
            </a:r>
          </a:p>
          <a:p>
            <a:r>
              <a:rPr lang="en-US" baseline="0" dirty="0" smtClean="0"/>
              <a:t>6764 were closed automatically based on WHOIS check or notice went out, got a response</a:t>
            </a:r>
          </a:p>
          <a:p>
            <a:endParaRPr lang="en-US" baseline="0" dirty="0" smtClean="0"/>
          </a:p>
          <a:p>
            <a:r>
              <a:rPr lang="en-US" sz="1200" kern="1200" dirty="0" smtClean="0">
                <a:solidFill>
                  <a:schemeClr val="tx1"/>
                </a:solidFill>
                <a:latin typeface="+mn-lt"/>
                <a:ea typeface="ＭＳ Ｐゴシック" pitchFamily="-110" charset="-128"/>
                <a:cs typeface="ＭＳ Ｐゴシック" pitchFamily="-110" charset="-128"/>
              </a:rPr>
              <a:t>the rejected categories are broader than initially thought. They are as follows:</a:t>
            </a:r>
          </a:p>
          <a:p>
            <a:r>
              <a:rPr lang="en-US" sz="1200" kern="1200" dirty="0" smtClean="0">
                <a:solidFill>
                  <a:schemeClr val="tx1"/>
                </a:solidFill>
                <a:latin typeface="+mn-lt"/>
                <a:ea typeface="ＭＳ Ｐゴシック" pitchFamily="-110" charset="-128"/>
                <a:cs typeface="ＭＳ Ｐゴシック" pitchFamily="-110" charset="-128"/>
              </a:rPr>
              <a:t> </a:t>
            </a:r>
          </a:p>
          <a:p>
            <a:r>
              <a:rPr lang="en-US" sz="1200" kern="1200" dirty="0" smtClean="0">
                <a:solidFill>
                  <a:schemeClr val="tx1"/>
                </a:solidFill>
                <a:latin typeface="+mn-lt"/>
                <a:ea typeface="ＭＳ Ｐゴシック" pitchFamily="-110" charset="-128"/>
                <a:cs typeface="ＭＳ Ｐゴシック" pitchFamily="-110" charset="-128"/>
              </a:rPr>
              <a:t>Total number of single submissions not confirmed during this period	</a:t>
            </a:r>
          </a:p>
          <a:p>
            <a:r>
              <a:rPr lang="en-US" sz="1200" kern="1200" dirty="0" smtClean="0">
                <a:solidFill>
                  <a:schemeClr val="tx1"/>
                </a:solidFill>
                <a:latin typeface="+mn-lt"/>
                <a:ea typeface="ＭＳ Ｐゴシック" pitchFamily="-110" charset="-128"/>
                <a:cs typeface="ＭＳ Ｐゴシック" pitchFamily="-110" charset="-128"/>
              </a:rPr>
              <a:t>Total number of invalid tickets not created	</a:t>
            </a:r>
          </a:p>
          <a:p>
            <a:r>
              <a:rPr lang="en-US" sz="1200" kern="1200" dirty="0" smtClean="0">
                <a:solidFill>
                  <a:schemeClr val="tx1"/>
                </a:solidFill>
                <a:latin typeface="+mn-lt"/>
                <a:ea typeface="ＭＳ Ｐゴシック" pitchFamily="-110" charset="-128"/>
                <a:cs typeface="ＭＳ Ｐゴシック" pitchFamily="-110" charset="-128"/>
              </a:rPr>
              <a:t>Total number of invalid (On Hold) tickets not created	</a:t>
            </a:r>
          </a:p>
          <a:p>
            <a:r>
              <a:rPr lang="en-US" sz="1200" kern="1200" dirty="0" smtClean="0">
                <a:solidFill>
                  <a:schemeClr val="tx1"/>
                </a:solidFill>
                <a:latin typeface="+mn-lt"/>
                <a:ea typeface="ＭＳ Ｐゴシック" pitchFamily="-110" charset="-128"/>
                <a:cs typeface="ＭＳ Ｐゴシック" pitchFamily="-110" charset="-128"/>
              </a:rPr>
              <a:t>Total number of invalid (Not Found) tickets not created	</a:t>
            </a:r>
          </a:p>
          <a:p>
            <a:r>
              <a:rPr lang="en-US" sz="1200" kern="1200" dirty="0" smtClean="0">
                <a:solidFill>
                  <a:schemeClr val="tx1"/>
                </a:solidFill>
                <a:latin typeface="+mn-lt"/>
                <a:ea typeface="ＭＳ Ｐゴシック" pitchFamily="-110" charset="-128"/>
                <a:cs typeface="ＭＳ Ｐゴシック" pitchFamily="-110" charset="-128"/>
              </a:rPr>
              <a:t>Total number of tickets that could not be processed	</a:t>
            </a:r>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33</a:t>
            </a:fld>
            <a:endParaRPr lang="en-US"/>
          </a:p>
        </p:txBody>
      </p:sp>
    </p:spTree>
    <p:extLst>
      <p:ext uri="{BB962C8B-B14F-4D97-AF65-F5344CB8AC3E}">
        <p14:creationId xmlns:p14="http://schemas.microsoft.com/office/powerpoint/2010/main" val="21912384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159" eaLnBrk="1" fontAlgn="auto" hangingPunct="1">
              <a:spcBef>
                <a:spcPts val="0"/>
              </a:spcBef>
              <a:spcAft>
                <a:spcPts val="0"/>
              </a:spcAft>
              <a:defRPr/>
            </a:pPr>
            <a:endParaRPr lang="en-US" dirty="0">
              <a:latin typeface="Verdana"/>
              <a:cs typeface="Verdana"/>
            </a:endParaRPr>
          </a:p>
          <a:p>
            <a:pPr defTabSz="457159" eaLnBrk="1" fontAlgn="auto" hangingPunct="1">
              <a:spcBef>
                <a:spcPts val="0"/>
              </a:spcBef>
              <a:spcAft>
                <a:spcPts val="0"/>
              </a:spcAft>
              <a:defRPr/>
            </a:pPr>
            <a:endParaRPr lang="en-US" dirty="0">
              <a:latin typeface="Verdana"/>
              <a:cs typeface="Verdana"/>
            </a:endParaRPr>
          </a:p>
          <a:p>
            <a:endParaRPr lang="en-US" dirty="0">
              <a:latin typeface="Verdana"/>
              <a:cs typeface="Verdana"/>
            </a:endParaRPr>
          </a:p>
          <a:p>
            <a:endParaRPr lang="en-US" dirty="0"/>
          </a:p>
        </p:txBody>
      </p:sp>
      <p:sp>
        <p:nvSpPr>
          <p:cNvPr id="4" name="Slide Number Placeholder 3"/>
          <p:cNvSpPr>
            <a:spLocks noGrp="1"/>
          </p:cNvSpPr>
          <p:nvPr>
            <p:ph type="sldNum" sz="quarter" idx="10"/>
          </p:nvPr>
        </p:nvSpPr>
        <p:spPr/>
        <p:txBody>
          <a:bodyPr/>
          <a:lstStyle/>
          <a:p>
            <a:fld id="{D764C0C7-BAD0-1241-97E6-CC579F39A4B7}" type="slidenum">
              <a:rPr lang="en-US" smtClean="0"/>
              <a:pPr/>
              <a:t>38</a:t>
            </a:fld>
            <a:endParaRPr lang="en-US" dirty="0"/>
          </a:p>
        </p:txBody>
      </p:sp>
    </p:spTree>
    <p:extLst>
      <p:ext uri="{BB962C8B-B14F-4D97-AF65-F5344CB8AC3E}">
        <p14:creationId xmlns:p14="http://schemas.microsoft.com/office/powerpoint/2010/main" val="26011457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159" eaLnBrk="1" fontAlgn="auto" hangingPunct="1">
              <a:spcBef>
                <a:spcPts val="0"/>
              </a:spcBef>
              <a:spcAft>
                <a:spcPts val="0"/>
              </a:spcAft>
              <a:defRPr/>
            </a:pPr>
            <a:endParaRPr lang="en-US" dirty="0">
              <a:latin typeface="Verdana"/>
              <a:cs typeface="Verdana"/>
            </a:endParaRPr>
          </a:p>
          <a:p>
            <a:pPr defTabSz="457159" eaLnBrk="1" fontAlgn="auto" hangingPunct="1">
              <a:spcBef>
                <a:spcPts val="0"/>
              </a:spcBef>
              <a:spcAft>
                <a:spcPts val="0"/>
              </a:spcAft>
              <a:defRPr/>
            </a:pPr>
            <a:endParaRPr lang="en-US" dirty="0">
              <a:latin typeface="Verdana"/>
              <a:cs typeface="Verdana"/>
            </a:endParaRPr>
          </a:p>
          <a:p>
            <a:endParaRPr lang="en-US" dirty="0">
              <a:latin typeface="Verdana"/>
              <a:cs typeface="Verdana"/>
            </a:endParaRPr>
          </a:p>
          <a:p>
            <a:endParaRPr lang="en-US" dirty="0"/>
          </a:p>
        </p:txBody>
      </p:sp>
      <p:sp>
        <p:nvSpPr>
          <p:cNvPr id="4" name="Slide Number Placeholder 3"/>
          <p:cNvSpPr>
            <a:spLocks noGrp="1"/>
          </p:cNvSpPr>
          <p:nvPr>
            <p:ph type="sldNum" sz="quarter" idx="10"/>
          </p:nvPr>
        </p:nvSpPr>
        <p:spPr/>
        <p:txBody>
          <a:bodyPr/>
          <a:lstStyle/>
          <a:p>
            <a:fld id="{D764C0C7-BAD0-1241-97E6-CC579F39A4B7}" type="slidenum">
              <a:rPr lang="en-US" smtClean="0"/>
              <a:pPr/>
              <a:t>39</a:t>
            </a:fld>
            <a:endParaRPr lang="en-US" dirty="0"/>
          </a:p>
        </p:txBody>
      </p:sp>
    </p:spTree>
    <p:extLst>
      <p:ext uri="{BB962C8B-B14F-4D97-AF65-F5344CB8AC3E}">
        <p14:creationId xmlns:p14="http://schemas.microsoft.com/office/powerpoint/2010/main" val="26011457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ＭＳ Ｐゴシック" pitchFamily="-110" charset="-128"/>
                <a:cs typeface="ＭＳ Ｐゴシック" pitchFamily="-110" charset="-128"/>
              </a:rPr>
              <a:t>acknowledge that these are not the ICANN geo regions when you make your presentation</a:t>
            </a:r>
            <a:endParaRPr lang="en-US" dirty="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40</a:t>
            </a:fld>
            <a:endParaRPr lang="en-US"/>
          </a:p>
        </p:txBody>
      </p:sp>
    </p:spTree>
    <p:extLst>
      <p:ext uri="{BB962C8B-B14F-4D97-AF65-F5344CB8AC3E}">
        <p14:creationId xmlns:p14="http://schemas.microsoft.com/office/powerpoint/2010/main" val="25774007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ＭＳ Ｐゴシック" pitchFamily="-110" charset="-128"/>
                <a:cs typeface="ＭＳ Ｐゴシック" pitchFamily="-110" charset="-128"/>
              </a:rPr>
              <a:t>acknowledge that these are not the ICANN geo regions when you make your presentation</a:t>
            </a:r>
            <a:endParaRPr lang="en-US" dirty="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41</a:t>
            </a:fld>
            <a:endParaRPr lang="en-US"/>
          </a:p>
        </p:txBody>
      </p:sp>
    </p:spTree>
    <p:extLst>
      <p:ext uri="{BB962C8B-B14F-4D97-AF65-F5344CB8AC3E}">
        <p14:creationId xmlns:p14="http://schemas.microsoft.com/office/powerpoint/2010/main" val="10201829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118">
              <a:defRPr/>
            </a:pPr>
            <a:endParaRPr lang="en-US" dirty="0">
              <a:latin typeface="Verdana"/>
              <a:cs typeface="Verdana"/>
            </a:endParaRPr>
          </a:p>
          <a:p>
            <a:pPr defTabSz="457118">
              <a:defRPr/>
            </a:pPr>
            <a:endParaRPr lang="en-US" dirty="0">
              <a:latin typeface="Verdana"/>
              <a:cs typeface="Verdana"/>
            </a:endParaRPr>
          </a:p>
          <a:p>
            <a:endParaRPr lang="en-US" dirty="0">
              <a:latin typeface="Verdana"/>
              <a:cs typeface="Verdana"/>
            </a:endParaRPr>
          </a:p>
          <a:p>
            <a:endParaRPr lang="en-US" dirty="0"/>
          </a:p>
        </p:txBody>
      </p:sp>
      <p:sp>
        <p:nvSpPr>
          <p:cNvPr id="4" name="Slide Number Placeholder 3"/>
          <p:cNvSpPr>
            <a:spLocks noGrp="1"/>
          </p:cNvSpPr>
          <p:nvPr>
            <p:ph type="sldNum" sz="quarter" idx="10"/>
          </p:nvPr>
        </p:nvSpPr>
        <p:spPr/>
        <p:txBody>
          <a:bodyPr/>
          <a:lstStyle/>
          <a:p>
            <a:fld id="{D764C0C7-BAD0-1241-97E6-CC579F39A4B7}" type="slidenum">
              <a:rPr lang="en-US" smtClean="0"/>
              <a:pPr/>
              <a:t>43</a:t>
            </a:fld>
            <a:endParaRPr lang="en-US" dirty="0"/>
          </a:p>
        </p:txBody>
      </p:sp>
    </p:spTree>
    <p:extLst>
      <p:ext uri="{BB962C8B-B14F-4D97-AF65-F5344CB8AC3E}">
        <p14:creationId xmlns:p14="http://schemas.microsoft.com/office/powerpoint/2010/main" val="2601145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Starting</a:t>
            </a:r>
            <a:r>
              <a:rPr lang="en-US" baseline="0" dirty="0" smtClean="0"/>
              <a:t> to track and trend</a:t>
            </a:r>
          </a:p>
          <a:p>
            <a:pPr marL="171450" indent="-171450">
              <a:buFontTx/>
              <a:buChar char="-"/>
            </a:pPr>
            <a:r>
              <a:rPr lang="en-US" baseline="0" dirty="0" smtClean="0"/>
              <a:t>Americas spike in March were due to 1 Registrar issues “</a:t>
            </a:r>
            <a:r>
              <a:rPr lang="en-US" baseline="0" dirty="0" err="1" smtClean="0"/>
              <a:t>Internetbs</a:t>
            </a:r>
            <a:r>
              <a:rPr lang="en-US" baseline="0" dirty="0" smtClean="0"/>
              <a:t> </a:t>
            </a:r>
          </a:p>
          <a:p>
            <a:pPr marL="171450" indent="-171450">
              <a:buFontTx/>
              <a:buChar char="-"/>
            </a:pPr>
            <a:r>
              <a:rPr lang="en-US" baseline="0" dirty="0" smtClean="0"/>
              <a:t>Europe – steady volume of complaints until May it increased</a:t>
            </a:r>
          </a:p>
          <a:p>
            <a:pPr marL="171450" indent="-171450">
              <a:buFontTx/>
              <a:buChar char="-"/>
            </a:pPr>
            <a:r>
              <a:rPr lang="en-US" baseline="0" dirty="0" smtClean="0"/>
              <a:t>Asia – overall trend up</a:t>
            </a:r>
          </a:p>
          <a:p>
            <a:pPr marL="171450" indent="-171450">
              <a:buFontTx/>
              <a:buChar char="-"/>
            </a:pPr>
            <a:r>
              <a:rPr lang="en-US" baseline="0" dirty="0" smtClean="0"/>
              <a:t>Oceana – trend is downs</a:t>
            </a:r>
          </a:p>
          <a:p>
            <a:pPr marL="171450" indent="-171450">
              <a:buFontTx/>
              <a:buChar char="-"/>
            </a:pPr>
            <a:r>
              <a:rPr lang="en-US" baseline="0" smtClean="0"/>
              <a:t>Africa – no complaints</a:t>
            </a:r>
            <a:endParaRPr lang="en-US" dirty="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7</a:t>
            </a:fld>
            <a:endParaRPr lang="en-US"/>
          </a:p>
        </p:txBody>
      </p:sp>
    </p:spTree>
    <p:extLst>
      <p:ext uri="{BB962C8B-B14F-4D97-AF65-F5344CB8AC3E}">
        <p14:creationId xmlns:p14="http://schemas.microsoft.com/office/powerpoint/2010/main" val="3059758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ＭＳ Ｐゴシック" pitchFamily="-110" charset="-128"/>
                <a:cs typeface="ＭＳ Ｐゴシック" pitchFamily="-110" charset="-128"/>
              </a:rPr>
              <a:t>acknowledge that these are not the ICANN geo regions when you make your presentation</a:t>
            </a:r>
            <a:endParaRPr lang="en-US" dirty="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8</a:t>
            </a:fld>
            <a:endParaRPr lang="en-US"/>
          </a:p>
        </p:txBody>
      </p:sp>
    </p:spTree>
    <p:extLst>
      <p:ext uri="{BB962C8B-B14F-4D97-AF65-F5344CB8AC3E}">
        <p14:creationId xmlns:p14="http://schemas.microsoft.com/office/powerpoint/2010/main" val="1617939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Due to Data collection issues and name association</a:t>
            </a:r>
          </a:p>
          <a:p>
            <a:r>
              <a:rPr lang="en-US" dirty="0" smtClean="0"/>
              <a:t>Tickets are still being processed and </a:t>
            </a:r>
            <a:r>
              <a:rPr lang="en-US" dirty="0" smtClean="0"/>
              <a:t>closed</a:t>
            </a:r>
          </a:p>
          <a:p>
            <a:endParaRPr lang="en-US" dirty="0" smtClean="0"/>
          </a:p>
          <a:p>
            <a:r>
              <a:rPr lang="en-US" sz="1200" kern="1200" dirty="0" smtClean="0">
                <a:solidFill>
                  <a:schemeClr val="tx1"/>
                </a:solidFill>
                <a:latin typeface="+mn-lt"/>
                <a:ea typeface="ＭＳ Ｐゴシック" pitchFamily="-110" charset="-128"/>
                <a:cs typeface="ＭＳ Ｐゴシック" pitchFamily="-110" charset="-128"/>
              </a:rPr>
              <a:t>acknowledge that these are not the ICANN geo regions when you make your presentation</a:t>
            </a:r>
            <a:endParaRPr lang="en-US" dirty="0" smtClean="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9</a:t>
            </a:fld>
            <a:endParaRPr lang="en-US"/>
          </a:p>
        </p:txBody>
      </p:sp>
    </p:spTree>
    <p:extLst>
      <p:ext uri="{BB962C8B-B14F-4D97-AF65-F5344CB8AC3E}">
        <p14:creationId xmlns:p14="http://schemas.microsoft.com/office/powerpoint/2010/main" val="4287177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effectLst/>
                <a:latin typeface="+mn-lt"/>
                <a:ea typeface="ＭＳ Ｐゴシック" pitchFamily="-110" charset="-128"/>
                <a:cs typeface="ＭＳ Ｐゴシック" pitchFamily="-110" charset="-128"/>
              </a:rPr>
              <a:t>This provision does not provide absolute authority to breach a registrar “for failing to delete a domain with inaccurate WHOIS or for failing to actually correct documented inaccuracies.”  As we have advised previously, what is deemed reasonable steps to correct each alleged inaccuracy needs to be examined on a case-by-case basis - there is no one-size-fits-all.   </a:t>
            </a:r>
          </a:p>
          <a:p>
            <a:r>
              <a:rPr lang="en-US" sz="1200" kern="1200" dirty="0" smtClean="0">
                <a:solidFill>
                  <a:schemeClr val="tx1"/>
                </a:solidFill>
                <a:effectLst/>
                <a:latin typeface="+mn-lt"/>
                <a:ea typeface="ＭＳ Ｐゴシック" pitchFamily="-110" charset="-128"/>
                <a:cs typeface="ＭＳ Ｐゴシック" pitchFamily="-110" charset="-128"/>
              </a:rPr>
              <a:t> </a:t>
            </a:r>
          </a:p>
          <a:p>
            <a:r>
              <a:rPr lang="en-US" sz="1200" kern="1200" dirty="0" smtClean="0">
                <a:solidFill>
                  <a:schemeClr val="tx1"/>
                </a:solidFill>
                <a:effectLst/>
                <a:latin typeface="+mn-lt"/>
                <a:ea typeface="ＭＳ Ｐゴシック" pitchFamily="-110" charset="-128"/>
                <a:cs typeface="ＭＳ Ｐゴシック" pitchFamily="-110" charset="-128"/>
              </a:rPr>
              <a:t>One important factor to keep in mind is the process for enforcing Section 3.7.8</a:t>
            </a:r>
            <a:r>
              <a:rPr lang="en-US" dirty="0" smtClean="0">
                <a:effectLst/>
              </a:rPr>
              <a:t> </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dirty="0" smtClean="0">
                <a:solidFill>
                  <a:srgbClr val="000000"/>
                </a:solidFill>
                <a:latin typeface="Trebuchet MS"/>
                <a:cs typeface="Trebuchet MS"/>
              </a:rPr>
              <a:t>Registrars may be requested to provide the </a:t>
            </a:r>
            <a:r>
              <a:rPr lang="en-US" sz="1200" b="1" dirty="0" smtClean="0">
                <a:solidFill>
                  <a:srgbClr val="000000"/>
                </a:solidFill>
                <a:latin typeface="Trebuchet MS"/>
                <a:cs typeface="Trebuchet MS"/>
              </a:rPr>
              <a:t>correspondence with the registrant while investigating this WHOIS inaccuracy claim </a:t>
            </a:r>
            <a:r>
              <a:rPr lang="en-US" sz="1200" dirty="0" smtClean="0">
                <a:solidFill>
                  <a:srgbClr val="000000"/>
                </a:solidFill>
                <a:latin typeface="Trebuchet MS"/>
                <a:cs typeface="Trebuchet MS"/>
              </a:rPr>
              <a:t>(including dates and times and means of inquiries, telephone number, e-mail addresses, and postal addresses used).</a:t>
            </a:r>
            <a:endParaRPr lang="en-US" sz="1200" dirty="0" smtClean="0">
              <a:latin typeface="Trebuchet MS"/>
              <a:cs typeface="Trebuchet MS"/>
            </a:endParaRPr>
          </a:p>
          <a:p>
            <a:endParaRPr lang="en-US" dirty="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11</a:t>
            </a:fld>
            <a:endParaRPr lang="en-US"/>
          </a:p>
        </p:txBody>
      </p:sp>
    </p:spTree>
    <p:extLst>
      <p:ext uri="{BB962C8B-B14F-4D97-AF65-F5344CB8AC3E}">
        <p14:creationId xmlns:p14="http://schemas.microsoft.com/office/powerpoint/2010/main" val="1495780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smtClean="0">
                <a:latin typeface="Trebuchet MS"/>
                <a:cs typeface="Trebuchet MS"/>
              </a:rPr>
              <a:t>Many of the registrars had since taken reasonable steps to investigate the alleged inaccuracies in a timely fashion following ICANN’s manual requests.</a:t>
            </a:r>
          </a:p>
          <a:p>
            <a:pPr marL="0" indent="0">
              <a:buNone/>
            </a:pPr>
            <a:r>
              <a:rPr lang="en-US" sz="1200" dirty="0" smtClean="0">
                <a:latin typeface="Trebuchet MS"/>
                <a:cs typeface="Trebuchet MS"/>
              </a:rPr>
              <a:t>Other registrars, including </a:t>
            </a:r>
            <a:r>
              <a:rPr lang="en-US" sz="1200" dirty="0" err="1" smtClean="0">
                <a:latin typeface="Trebuchet MS"/>
                <a:cs typeface="Trebuchet MS"/>
              </a:rPr>
              <a:t>Netlynx</a:t>
            </a:r>
            <a:r>
              <a:rPr lang="en-US" sz="1200" dirty="0" smtClean="0">
                <a:latin typeface="Trebuchet MS"/>
                <a:cs typeface="Trebuchet MS"/>
              </a:rPr>
              <a:t> cancelled several domain names following receipt of ICANN’s manual notices of alleged inaccuracies.</a:t>
            </a:r>
          </a:p>
          <a:p>
            <a:endParaRPr lang="en-US" dirty="0"/>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13</a:t>
            </a:fld>
            <a:endParaRPr lang="en-US"/>
          </a:p>
        </p:txBody>
      </p:sp>
    </p:spTree>
    <p:extLst>
      <p:ext uri="{BB962C8B-B14F-4D97-AF65-F5344CB8AC3E}">
        <p14:creationId xmlns:p14="http://schemas.microsoft.com/office/powerpoint/2010/main" val="2974261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effectLst/>
                <a:latin typeface="+mn-lt"/>
                <a:ea typeface="ＭＳ Ｐゴシック" pitchFamily="-110" charset="-128"/>
                <a:cs typeface="ＭＳ Ｐゴシック" pitchFamily="-110" charset="-128"/>
              </a:rPr>
              <a:t>The rationale for keeping registrar names anonymous that are the subject of unresolved complaints is more practical than legal.  </a:t>
            </a:r>
          </a:p>
          <a:p>
            <a:r>
              <a:rPr lang="en-US" sz="1200" kern="1200" dirty="0" smtClean="0">
                <a:solidFill>
                  <a:schemeClr val="tx1"/>
                </a:solidFill>
                <a:effectLst/>
                <a:latin typeface="+mn-lt"/>
                <a:ea typeface="ＭＳ Ｐゴシック" pitchFamily="-110" charset="-128"/>
                <a:cs typeface="ＭＳ Ｐゴシック" pitchFamily="-110" charset="-128"/>
              </a:rPr>
              <a:t>The filing of a complaint alone is not a conclusion that a registrar is out of compliance with the terms of the RAA.  An inquiry by ICANN is necessary to make such a determination. Providing the names of registrars that are the subject of open inquiries, or unresolved complaints, could be unnecessarily harmful to their businesses because some complaints are deemed unfounded after ICANN conducts an inquiry.</a:t>
            </a:r>
            <a:endParaRPr lang="en-US" sz="1200" kern="1200" dirty="0">
              <a:solidFill>
                <a:schemeClr val="tx1"/>
              </a:solidFill>
              <a:effectLst/>
              <a:latin typeface="+mn-lt"/>
              <a:ea typeface="ＭＳ Ｐゴシック" pitchFamily="-110" charset="-128"/>
              <a:cs typeface="ＭＳ Ｐゴシック" pitchFamily="-110" charset="-128"/>
            </a:endParaRPr>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14</a:t>
            </a:fld>
            <a:endParaRPr lang="en-US"/>
          </a:p>
        </p:txBody>
      </p:sp>
    </p:spTree>
    <p:extLst>
      <p:ext uri="{BB962C8B-B14F-4D97-AF65-F5344CB8AC3E}">
        <p14:creationId xmlns:p14="http://schemas.microsoft.com/office/powerpoint/2010/main" val="1495780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effectLst/>
                <a:latin typeface="+mn-lt"/>
                <a:ea typeface="ＭＳ Ｐゴシック" pitchFamily="-110" charset="-128"/>
                <a:cs typeface="ＭＳ Ｐゴシック" pitchFamily="-110" charset="-128"/>
              </a:rPr>
              <a:t>The rationale for keeping registrar names anonymous that are the subject of unresolved complaints is more practical than legal.  </a:t>
            </a:r>
          </a:p>
          <a:p>
            <a:r>
              <a:rPr lang="en-US" sz="1200" kern="1200" dirty="0" smtClean="0">
                <a:solidFill>
                  <a:schemeClr val="tx1"/>
                </a:solidFill>
                <a:effectLst/>
                <a:latin typeface="+mn-lt"/>
                <a:ea typeface="ＭＳ Ｐゴシック" pitchFamily="-110" charset="-128"/>
                <a:cs typeface="ＭＳ Ｐゴシック" pitchFamily="-110" charset="-128"/>
              </a:rPr>
              <a:t>The filing of a complaint alone is not a conclusion that a registrar is out of compliance with the terms of the RAA.  An inquiry by ICANN is necessary to make such a determination. </a:t>
            </a:r>
            <a:r>
              <a:rPr lang="en-US" sz="1200" kern="1200" smtClean="0">
                <a:solidFill>
                  <a:schemeClr val="tx1"/>
                </a:solidFill>
                <a:effectLst/>
                <a:latin typeface="+mn-lt"/>
                <a:ea typeface="ＭＳ Ｐゴシック" pitchFamily="-110" charset="-128"/>
                <a:cs typeface="ＭＳ Ｐゴシック" pitchFamily="-110" charset="-128"/>
              </a:rPr>
              <a:t>Providing the names of registrars that are the subject of open inquiries, or unresolved complaints, could be unnecessarily harmful to their businesses because some complaints are deemed unfounded after ICANN conducts an inquiry.</a:t>
            </a:r>
            <a:endParaRPr lang="en-US" sz="1200" kern="1200">
              <a:solidFill>
                <a:schemeClr val="tx1"/>
              </a:solidFill>
              <a:effectLst/>
              <a:latin typeface="+mn-lt"/>
              <a:ea typeface="ＭＳ Ｐゴシック" pitchFamily="-110" charset="-128"/>
              <a:cs typeface="ＭＳ Ｐゴシック" pitchFamily="-110" charset="-128"/>
            </a:endParaRPr>
          </a:p>
        </p:txBody>
      </p:sp>
      <p:sp>
        <p:nvSpPr>
          <p:cNvPr id="4" name="Slide Number Placeholder 3"/>
          <p:cNvSpPr>
            <a:spLocks noGrp="1"/>
          </p:cNvSpPr>
          <p:nvPr>
            <p:ph type="sldNum" sz="quarter" idx="10"/>
          </p:nvPr>
        </p:nvSpPr>
        <p:spPr/>
        <p:txBody>
          <a:bodyPr/>
          <a:lstStyle/>
          <a:p>
            <a:pPr>
              <a:defRPr/>
            </a:pPr>
            <a:fld id="{95C3E8FA-EE88-4838-9714-A01DEEFF395E}" type="slidenum">
              <a:rPr lang="en-US" smtClean="0"/>
              <a:pPr>
                <a:defRPr/>
              </a:pPr>
              <a:t>15</a:t>
            </a:fld>
            <a:endParaRPr lang="en-US"/>
          </a:p>
        </p:txBody>
      </p:sp>
    </p:spTree>
    <p:extLst>
      <p:ext uri="{BB962C8B-B14F-4D97-AF65-F5344CB8AC3E}">
        <p14:creationId xmlns:p14="http://schemas.microsoft.com/office/powerpoint/2010/main" val="1495780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a:prstGeom prst="rect">
            <a:avLst/>
          </a:prstGeom>
        </p:spPr>
        <p:txBody>
          <a:bodyPr/>
          <a:lstStyle>
            <a:lvl1pP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2895600"/>
            <a:ext cx="6400800" cy="2038350"/>
          </a:xfrm>
          <a:prstGeom prst="rect">
            <a:avLst/>
          </a:prstGeom>
        </p:spPr>
        <p:txBody>
          <a:bodyPr/>
          <a:lstStyle>
            <a:lvl1pPr marL="0" indent="0" algn="ctr">
              <a:buNone/>
              <a:defRPr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067064558"/>
      </p:ext>
    </p:extLst>
  </p:cSld>
  <p:clrMapOvr>
    <a:masterClrMapping/>
  </p:clrMapOvr>
  <p:transition xmlns:p14="http://schemas.microsoft.com/office/powerpoint/2010/mai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smtClean="0">
                <a:solidFill>
                  <a:srgbClr val="FFFFFF"/>
                </a:solidFill>
                <a:latin typeface="Calibri" pitchFamily="34" charset="0"/>
              </a:defRPr>
            </a:lvl1pPr>
          </a:lstStyle>
          <a:p>
            <a:pPr>
              <a:defRPr/>
            </a:pPr>
            <a:fld id="{7F7B726E-227C-4B5C-BF62-43BBA4F5EDD3}" type="slidenum">
              <a:rPr lang="en-US"/>
              <a:pPr>
                <a:defRPr/>
              </a:pPr>
              <a:t>‹#›</a:t>
            </a:fld>
            <a:endParaRPr lang="en-US"/>
          </a:p>
        </p:txBody>
      </p:sp>
    </p:spTree>
    <p:extLst>
      <p:ext uri="{BB962C8B-B14F-4D97-AF65-F5344CB8AC3E}">
        <p14:creationId xmlns:p14="http://schemas.microsoft.com/office/powerpoint/2010/main" val="3158788085"/>
      </p:ext>
    </p:extLst>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a:xfrm>
            <a:off x="6900863"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latin typeface="Calibri" pitchFamily="34" charset="0"/>
              </a:defRPr>
            </a:lvl1pPr>
          </a:lstStyle>
          <a:p>
            <a:pPr>
              <a:defRPr/>
            </a:pPr>
            <a:fld id="{A81F4385-EB59-44BB-AF7D-65F946D0AFF2}" type="slidenum">
              <a:rPr lang="en-US"/>
              <a:pPr>
                <a:defRPr/>
              </a:pPr>
              <a:t>‹#›</a:t>
            </a:fld>
            <a:endParaRPr lang="en-US" dirty="0"/>
          </a:p>
        </p:txBody>
      </p:sp>
    </p:spTree>
    <p:extLst>
      <p:ext uri="{BB962C8B-B14F-4D97-AF65-F5344CB8AC3E}">
        <p14:creationId xmlns:p14="http://schemas.microsoft.com/office/powerpoint/2010/main" val="2044556174"/>
      </p:ext>
    </p:extLst>
  </p:cSld>
  <p:clrMapOvr>
    <a:masterClrMapping/>
  </p:clrMapOvr>
  <p:transition xmlns:p14="http://schemas.microsoft.com/office/powerpoint/2010/mai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A35FAFA1-8EFD-4AEF-9E34-9D59B8F65406}" type="slidenum">
              <a:rPr lang="en-US" smtClean="0"/>
              <a:t>‹#›</a:t>
            </a:fld>
            <a:endParaRPr lang="en-US"/>
          </a:p>
        </p:txBody>
      </p:sp>
    </p:spTree>
    <p:extLst>
      <p:ext uri="{BB962C8B-B14F-4D97-AF65-F5344CB8AC3E}">
        <p14:creationId xmlns:p14="http://schemas.microsoft.com/office/powerpoint/2010/main" val="16726100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latin typeface="Calibri" pitchFamily="34" charset="0"/>
              </a:defRPr>
            </a:lvl1pPr>
          </a:lstStyle>
          <a:p>
            <a:fld id="{6C6ED012-0478-4CE2-981A-A6BE405DDE24}" type="slidenum">
              <a:rPr lang="en-US"/>
              <a:pPr/>
              <a:t>‹#›</a:t>
            </a:fld>
            <a:endParaRPr lang="en-US" dirty="0"/>
          </a:p>
        </p:txBody>
      </p:sp>
    </p:spTree>
    <p:extLst>
      <p:ext uri="{BB962C8B-B14F-4D97-AF65-F5344CB8AC3E}">
        <p14:creationId xmlns:p14="http://schemas.microsoft.com/office/powerpoint/2010/main" val="1206549978"/>
      </p:ext>
    </p:extLst>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latin typeface="Calibri" pitchFamily="34" charset="0"/>
              </a:defRPr>
            </a:lvl1pPr>
          </a:lstStyle>
          <a:p>
            <a:fld id="{603D97B8-191D-4B50-A963-4810F55667EF}" type="slidenum">
              <a:rPr lang="en-US"/>
              <a:pPr/>
              <a:t>‹#›</a:t>
            </a:fld>
            <a:endParaRPr lang="en-US" dirty="0"/>
          </a:p>
        </p:txBody>
      </p:sp>
    </p:spTree>
    <p:extLst>
      <p:ext uri="{BB962C8B-B14F-4D97-AF65-F5344CB8AC3E}">
        <p14:creationId xmlns:p14="http://schemas.microsoft.com/office/powerpoint/2010/main" val="1050575612"/>
      </p:ext>
    </p:extLst>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FD54765E-07CF-4683-B883-9443C0B8A8E7}" type="slidenum">
              <a:rPr lang="en-US" smtClean="0"/>
              <a:t>‹#›</a:t>
            </a:fld>
            <a:endParaRPr lang="en-US"/>
          </a:p>
        </p:txBody>
      </p:sp>
    </p:spTree>
    <p:extLst>
      <p:ext uri="{BB962C8B-B14F-4D97-AF65-F5344CB8AC3E}">
        <p14:creationId xmlns:p14="http://schemas.microsoft.com/office/powerpoint/2010/main" val="4841968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D54765E-07CF-4683-B883-9443C0B8A8E7}" type="slidenum">
              <a:rPr lang="en-US" smtClean="0"/>
              <a:t>‹#›</a:t>
            </a:fld>
            <a:endParaRPr lang="en-US"/>
          </a:p>
        </p:txBody>
      </p:sp>
    </p:spTree>
    <p:extLst>
      <p:ext uri="{BB962C8B-B14F-4D97-AF65-F5344CB8AC3E}">
        <p14:creationId xmlns:p14="http://schemas.microsoft.com/office/powerpoint/2010/main" val="42466583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567279-56CF-48C7-8CC3-1722EA6C7E85}" type="slidenum">
              <a:rPr lang="en-US"/>
              <a:pPr>
                <a:defRPr/>
              </a:pPr>
              <a:t>‹#›</a:t>
            </a:fld>
            <a:endParaRPr lang="en-US"/>
          </a:p>
        </p:txBody>
      </p:sp>
    </p:spTree>
    <p:extLst>
      <p:ext uri="{BB962C8B-B14F-4D97-AF65-F5344CB8AC3E}">
        <p14:creationId xmlns:p14="http://schemas.microsoft.com/office/powerpoint/2010/main" val="3143277932"/>
      </p:ext>
    </p:extLst>
  </p:cSld>
  <p:clrMapOvr>
    <a:masterClrMapping/>
  </p:clrMapOvr>
  <p:transition xmlns:p14="http://schemas.microsoft.com/office/powerpoint/2010/mai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6880D26-892E-4BB5-B9A4-72F4AE8F95A4}" type="slidenum">
              <a:rPr lang="en-US"/>
              <a:pPr>
                <a:defRPr/>
              </a:pPr>
              <a:t>‹#›</a:t>
            </a:fld>
            <a:endParaRPr lang="en-US"/>
          </a:p>
        </p:txBody>
      </p:sp>
    </p:spTree>
    <p:extLst>
      <p:ext uri="{BB962C8B-B14F-4D97-AF65-F5344CB8AC3E}">
        <p14:creationId xmlns:p14="http://schemas.microsoft.com/office/powerpoint/2010/main" val="1785616839"/>
      </p:ext>
    </p:extLst>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3119E69-7B2F-42B0-8480-003888204A14}" type="slidenum">
              <a:rPr lang="en-US"/>
              <a:pPr>
                <a:defRPr/>
              </a:pPr>
              <a:t>‹#›</a:t>
            </a:fld>
            <a:endParaRPr lang="en-US"/>
          </a:p>
        </p:txBody>
      </p:sp>
    </p:spTree>
    <p:extLst>
      <p:ext uri="{BB962C8B-B14F-4D97-AF65-F5344CB8AC3E}">
        <p14:creationId xmlns:p14="http://schemas.microsoft.com/office/powerpoint/2010/main" val="2089008713"/>
      </p:ext>
    </p:extLst>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a:xfrm>
            <a:off x="6900863"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smtClean="0">
                <a:solidFill>
                  <a:srgbClr val="FFFFFF"/>
                </a:solidFill>
                <a:latin typeface="Calibri" pitchFamily="34" charset="0"/>
              </a:defRPr>
            </a:lvl1pPr>
          </a:lstStyle>
          <a:p>
            <a:pPr>
              <a:defRPr/>
            </a:pPr>
            <a:fld id="{433C173F-6AB4-4DA8-86AC-8E621E93BCDB}" type="slidenum">
              <a:rPr lang="en-US"/>
              <a:pPr>
                <a:defRPr/>
              </a:pPr>
              <a:t>‹#›</a:t>
            </a:fld>
            <a:endParaRPr lang="en-US"/>
          </a:p>
        </p:txBody>
      </p:sp>
    </p:spTree>
    <p:extLst>
      <p:ext uri="{BB962C8B-B14F-4D97-AF65-F5344CB8AC3E}">
        <p14:creationId xmlns:p14="http://schemas.microsoft.com/office/powerpoint/2010/main" val="3596314902"/>
      </p:ext>
    </p:extLst>
  </p:cSld>
  <p:clrMapOvr>
    <a:masterClrMapping/>
  </p:clrMapOvr>
  <p:transition xmlns:p14="http://schemas.microsoft.com/office/powerpoint/2010/mai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D0B3C34-A695-49C3-9E78-8CC04CEF4E4A}" type="slidenum">
              <a:rPr lang="en-US"/>
              <a:pPr>
                <a:defRPr/>
              </a:pPr>
              <a:t>‹#›</a:t>
            </a:fld>
            <a:endParaRPr lang="en-US"/>
          </a:p>
        </p:txBody>
      </p:sp>
    </p:spTree>
    <p:extLst>
      <p:ext uri="{BB962C8B-B14F-4D97-AF65-F5344CB8AC3E}">
        <p14:creationId xmlns:p14="http://schemas.microsoft.com/office/powerpoint/2010/main" val="2189094697"/>
      </p:ext>
    </p:extLst>
  </p:cSld>
  <p:clrMapOvr>
    <a:masterClrMapping/>
  </p:clrMapOvr>
  <p:transition xmlns:p14="http://schemas.microsoft.com/office/powerpoint/2010/mai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1CA88A9-378B-47DF-AC2C-5D073875C869}" type="slidenum">
              <a:rPr lang="en-US"/>
              <a:pPr>
                <a:defRPr/>
              </a:pPr>
              <a:t>‹#›</a:t>
            </a:fld>
            <a:endParaRPr lang="en-US"/>
          </a:p>
        </p:txBody>
      </p:sp>
    </p:spTree>
    <p:extLst>
      <p:ext uri="{BB962C8B-B14F-4D97-AF65-F5344CB8AC3E}">
        <p14:creationId xmlns:p14="http://schemas.microsoft.com/office/powerpoint/2010/main" val="3295472175"/>
      </p:ext>
    </p:extLst>
  </p:cSld>
  <p:clrMapOvr>
    <a:masterClrMapping/>
  </p:clrMapOvr>
  <p:transition xmlns:p14="http://schemas.microsoft.com/office/powerpoint/2010/mai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D3461CB-0BE8-4DE0-B6E0-F5171B911468}" type="slidenum">
              <a:rPr lang="en-US"/>
              <a:pPr>
                <a:defRPr/>
              </a:pPr>
              <a:t>‹#›</a:t>
            </a:fld>
            <a:endParaRPr lang="en-US"/>
          </a:p>
        </p:txBody>
      </p:sp>
    </p:spTree>
    <p:extLst>
      <p:ext uri="{BB962C8B-B14F-4D97-AF65-F5344CB8AC3E}">
        <p14:creationId xmlns:p14="http://schemas.microsoft.com/office/powerpoint/2010/main" val="3658276291"/>
      </p:ext>
    </p:extLst>
  </p:cSld>
  <p:clrMapOvr>
    <a:masterClrMapping/>
  </p:clrMapOvr>
  <p:transition xmlns:p14="http://schemas.microsoft.com/office/powerpoint/2010/mai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17AE9E0-302A-4E4B-B0C8-5F48293AA808}" type="slidenum">
              <a:rPr lang="en-US"/>
              <a:pPr>
                <a:defRPr/>
              </a:pPr>
              <a:t>‹#›</a:t>
            </a:fld>
            <a:endParaRPr lang="en-US"/>
          </a:p>
        </p:txBody>
      </p:sp>
    </p:spTree>
    <p:extLst>
      <p:ext uri="{BB962C8B-B14F-4D97-AF65-F5344CB8AC3E}">
        <p14:creationId xmlns:p14="http://schemas.microsoft.com/office/powerpoint/2010/main" val="2662901090"/>
      </p:ext>
    </p:extLst>
  </p:cSld>
  <p:clrMapOvr>
    <a:masterClrMapping/>
  </p:clrMapOvr>
  <p:transition xmlns:p14="http://schemas.microsoft.com/office/powerpoint/2010/mai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CDCBEDD-E337-4D1A-AC74-019346A1EC99}" type="slidenum">
              <a:rPr lang="en-US"/>
              <a:pPr>
                <a:defRPr/>
              </a:pPr>
              <a:t>‹#›</a:t>
            </a:fld>
            <a:endParaRPr lang="en-US"/>
          </a:p>
        </p:txBody>
      </p:sp>
    </p:spTree>
    <p:extLst>
      <p:ext uri="{BB962C8B-B14F-4D97-AF65-F5344CB8AC3E}">
        <p14:creationId xmlns:p14="http://schemas.microsoft.com/office/powerpoint/2010/main" val="4175615639"/>
      </p:ext>
    </p:extLst>
  </p:cSld>
  <p:clrMapOvr>
    <a:masterClrMapping/>
  </p:clrMapOvr>
  <p:transition xmlns:p14="http://schemas.microsoft.com/office/powerpoint/2010/mai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1916572-43FE-422A-91A1-402609CD6B7B}" type="slidenum">
              <a:rPr lang="en-US"/>
              <a:pPr>
                <a:defRPr/>
              </a:pPr>
              <a:t>‹#›</a:t>
            </a:fld>
            <a:endParaRPr lang="en-US"/>
          </a:p>
        </p:txBody>
      </p:sp>
    </p:spTree>
    <p:extLst>
      <p:ext uri="{BB962C8B-B14F-4D97-AF65-F5344CB8AC3E}">
        <p14:creationId xmlns:p14="http://schemas.microsoft.com/office/powerpoint/2010/main" val="526775328"/>
      </p:ext>
    </p:extLst>
  </p:cSld>
  <p:clrMapOvr>
    <a:masterClrMapping/>
  </p:clrMapOvr>
  <p:transition xmlns:p14="http://schemas.microsoft.com/office/powerpoint/2010/mai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206AC1-9A2D-4BC8-BD9F-B9C8B1AC5862}" type="slidenum">
              <a:rPr lang="en-US"/>
              <a:pPr>
                <a:defRPr/>
              </a:pPr>
              <a:t>‹#›</a:t>
            </a:fld>
            <a:endParaRPr lang="en-US"/>
          </a:p>
        </p:txBody>
      </p:sp>
    </p:spTree>
    <p:extLst>
      <p:ext uri="{BB962C8B-B14F-4D97-AF65-F5344CB8AC3E}">
        <p14:creationId xmlns:p14="http://schemas.microsoft.com/office/powerpoint/2010/main" val="481078922"/>
      </p:ext>
    </p:extLst>
  </p:cSld>
  <p:clrMapOvr>
    <a:masterClrMapping/>
  </p:clrMapOvr>
  <p:transition xmlns:p14="http://schemas.microsoft.com/office/powerpoint/2010/mai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A700EC2-9B89-4D13-B204-74645E252526}" type="slidenum">
              <a:rPr lang="en-US"/>
              <a:pPr>
                <a:defRPr/>
              </a:pPr>
              <a:t>‹#›</a:t>
            </a:fld>
            <a:endParaRPr lang="en-US"/>
          </a:p>
        </p:txBody>
      </p:sp>
    </p:spTree>
    <p:extLst>
      <p:ext uri="{BB962C8B-B14F-4D97-AF65-F5344CB8AC3E}">
        <p14:creationId xmlns:p14="http://schemas.microsoft.com/office/powerpoint/2010/main" val="1439959255"/>
      </p:ext>
    </p:extLst>
  </p:cSld>
  <p:clrMapOvr>
    <a:masterClrMapping/>
  </p:clrMapOvr>
  <p:transition xmlns:p14="http://schemas.microsoft.com/office/powerpoint/2010/mai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0" name="Picture Placeholder 9"/>
          <p:cNvSpPr>
            <a:spLocks noGrp="1"/>
          </p:cNvSpPr>
          <p:nvPr>
            <p:ph type="pic" sz="quarter" idx="10"/>
          </p:nvPr>
        </p:nvSpPr>
        <p:spPr>
          <a:xfrm>
            <a:off x="304800" y="1600199"/>
            <a:ext cx="2133600" cy="4525963"/>
          </a:xfrm>
          <a:prstGeom prst="rect">
            <a:avLst/>
          </a:prstGeom>
        </p:spPr>
        <p:txBody>
          <a:bodyPr vert="horz"/>
          <a:lstStyle>
            <a:lvl1pPr>
              <a:defRPr>
                <a:latin typeface="Trebuchet MS"/>
              </a:defRPr>
            </a:lvl1pPr>
          </a:lstStyle>
          <a:p>
            <a:pPr lvl="0"/>
            <a:endParaRPr lang="en-US" noProof="0" dirty="0"/>
          </a:p>
        </p:txBody>
      </p:sp>
      <p:sp>
        <p:nvSpPr>
          <p:cNvPr id="14" name="Text Placeholder 13"/>
          <p:cNvSpPr>
            <a:spLocks noGrp="1"/>
          </p:cNvSpPr>
          <p:nvPr>
            <p:ph type="body" sz="quarter" idx="11"/>
          </p:nvPr>
        </p:nvSpPr>
        <p:spPr>
          <a:xfrm>
            <a:off x="3048000" y="1600200"/>
            <a:ext cx="5638800" cy="4525962"/>
          </a:xfrm>
          <a:prstGeom prst="rect">
            <a:avLst/>
          </a:prstGeom>
        </p:spPr>
        <p:txBody>
          <a:bodyPr vert="horz"/>
          <a:lstStyle>
            <a:lvl1pPr marL="0" indent="0" algn="l">
              <a:buFont typeface="+mj-lt"/>
              <a:buNone/>
              <a:defRPr>
                <a:latin typeface="Trebuchet MS"/>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dirty="0" smtClean="0"/>
              <a:t>Click to edit Master text styles</a:t>
            </a:r>
          </a:p>
        </p:txBody>
      </p:sp>
      <p:sp>
        <p:nvSpPr>
          <p:cNvPr id="5" name="Slide Number Placeholder 5"/>
          <p:cNvSpPr>
            <a:spLocks noGrp="1"/>
          </p:cNvSpPr>
          <p:nvPr>
            <p:ph type="sldNum" sz="quarter" idx="12"/>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mtClean="0">
                <a:solidFill>
                  <a:srgbClr val="FFFFFF"/>
                </a:solidFill>
                <a:latin typeface="Trebuchet MS" charset="0"/>
              </a:defRPr>
            </a:lvl1pPr>
          </a:lstStyle>
          <a:p>
            <a:pPr>
              <a:defRPr/>
            </a:pPr>
            <a:fld id="{5454AF02-7FBD-274A-9D92-3664DC71B71C}" type="slidenum">
              <a:rPr lang="en-US"/>
              <a:pPr>
                <a:defRPr/>
              </a:pPr>
              <a:t>‹#›</a:t>
            </a:fld>
            <a:endParaRPr lang="en-US"/>
          </a:p>
        </p:txBody>
      </p:sp>
    </p:spTree>
    <p:extLst>
      <p:ext uri="{BB962C8B-B14F-4D97-AF65-F5344CB8AC3E}">
        <p14:creationId xmlns:p14="http://schemas.microsoft.com/office/powerpoint/2010/main" val="79244180"/>
      </p:ext>
    </p:extLst>
  </p:cSld>
  <p:clrMapOvr>
    <a:masterClrMapping/>
  </p:clrMapOvr>
  <p:transition xmlns:p14="http://schemas.microsoft.com/office/powerpoint/2010/mai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0" name="Picture Placeholder 9"/>
          <p:cNvSpPr>
            <a:spLocks noGrp="1"/>
          </p:cNvSpPr>
          <p:nvPr>
            <p:ph type="pic" sz="quarter" idx="10"/>
          </p:nvPr>
        </p:nvSpPr>
        <p:spPr>
          <a:xfrm>
            <a:off x="304800" y="1600199"/>
            <a:ext cx="2133600" cy="3276601"/>
          </a:xfrm>
          <a:prstGeom prst="rect">
            <a:avLst/>
          </a:prstGeom>
        </p:spPr>
        <p:txBody>
          <a:bodyPr vert="horz"/>
          <a:lstStyle/>
          <a:p>
            <a:pPr lvl="0"/>
            <a:endParaRPr lang="en-US" noProof="0"/>
          </a:p>
        </p:txBody>
      </p:sp>
      <p:sp>
        <p:nvSpPr>
          <p:cNvPr id="14" name="Text Placeholder 13"/>
          <p:cNvSpPr>
            <a:spLocks noGrp="1"/>
          </p:cNvSpPr>
          <p:nvPr>
            <p:ph type="body" sz="quarter" idx="1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smtClean="0"/>
              <a:t>Click to edit Master text styles</a:t>
            </a:r>
          </a:p>
        </p:txBody>
      </p:sp>
      <p:sp>
        <p:nvSpPr>
          <p:cNvPr id="5" name="Slide Number Placeholder 5"/>
          <p:cNvSpPr>
            <a:spLocks noGrp="1"/>
          </p:cNvSpPr>
          <p:nvPr>
            <p:ph type="sldNum" sz="quarter" idx="12"/>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smtClean="0">
                <a:solidFill>
                  <a:srgbClr val="FFFFFF"/>
                </a:solidFill>
                <a:latin typeface="Calibri" pitchFamily="34" charset="0"/>
              </a:defRPr>
            </a:lvl1pPr>
          </a:lstStyle>
          <a:p>
            <a:pPr>
              <a:defRPr/>
            </a:pPr>
            <a:fld id="{8C35CEB3-BBDF-4657-82F5-325B6D820730}" type="slidenum">
              <a:rPr lang="en-US"/>
              <a:pPr>
                <a:defRPr/>
              </a:pPr>
              <a:t>‹#›</a:t>
            </a:fld>
            <a:endParaRPr lang="en-US"/>
          </a:p>
        </p:txBody>
      </p:sp>
    </p:spTree>
    <p:extLst>
      <p:ext uri="{BB962C8B-B14F-4D97-AF65-F5344CB8AC3E}">
        <p14:creationId xmlns:p14="http://schemas.microsoft.com/office/powerpoint/2010/main" val="2850126126"/>
      </p:ext>
    </p:extLst>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3" name="Picture Placeholder 2"/>
          <p:cNvSpPr>
            <a:spLocks noGrp="1"/>
          </p:cNvSpPr>
          <p:nvPr>
            <p:ph type="pic" idx="1"/>
          </p:nvPr>
        </p:nvSpPr>
        <p:spPr>
          <a:xfrm>
            <a:off x="3048000" y="1600200"/>
            <a:ext cx="5486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i="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smtClean="0">
                <a:solidFill>
                  <a:srgbClr val="FFFFFF"/>
                </a:solidFill>
                <a:latin typeface="Calibri" pitchFamily="34" charset="0"/>
              </a:defRPr>
            </a:lvl1pPr>
          </a:lstStyle>
          <a:p>
            <a:pPr>
              <a:defRPr/>
            </a:pPr>
            <a:fld id="{FBB503D2-1CCF-492B-902B-8103E91A5CC7}" type="slidenum">
              <a:rPr lang="en-US"/>
              <a:pPr>
                <a:defRPr/>
              </a:pPr>
              <a:t>‹#›</a:t>
            </a:fld>
            <a:endParaRPr lang="en-US"/>
          </a:p>
        </p:txBody>
      </p:sp>
    </p:spTree>
    <p:extLst>
      <p:ext uri="{BB962C8B-B14F-4D97-AF65-F5344CB8AC3E}">
        <p14:creationId xmlns:p14="http://schemas.microsoft.com/office/powerpoint/2010/main" val="2791307744"/>
      </p:ext>
    </p:extLst>
  </p:cSld>
  <p:clrMapOvr>
    <a:masterClrMapping/>
  </p:clrMapOvr>
  <p:transition xmlns:p14="http://schemas.microsoft.com/office/powerpoint/2010/mai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8" name="TextBox 7"/>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3" name="Picture Placeholder 2"/>
          <p:cNvSpPr>
            <a:spLocks noGrp="1"/>
          </p:cNvSpPr>
          <p:nvPr>
            <p:ph type="pic" idx="1"/>
          </p:nvPr>
        </p:nvSpPr>
        <p:spPr>
          <a:xfrm>
            <a:off x="3200400" y="1600200"/>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0"/>
          </p:nvPr>
        </p:nvSpPr>
        <p:spPr>
          <a:xfrm>
            <a:off x="6066556" y="1600622"/>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7"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smtClean="0">
                <a:solidFill>
                  <a:srgbClr val="FFFFFF"/>
                </a:solidFill>
                <a:latin typeface="Calibri" pitchFamily="34" charset="0"/>
              </a:defRPr>
            </a:lvl1pPr>
          </a:lstStyle>
          <a:p>
            <a:pPr>
              <a:defRPr/>
            </a:pPr>
            <a:fld id="{6E25BDFD-93C2-4869-AA8D-BB727C2197A3}" type="slidenum">
              <a:rPr lang="en-US"/>
              <a:pPr>
                <a:defRPr/>
              </a:pPr>
              <a:t>‹#›</a:t>
            </a:fld>
            <a:endParaRPr lang="en-US"/>
          </a:p>
        </p:txBody>
      </p:sp>
    </p:spTree>
    <p:extLst>
      <p:ext uri="{BB962C8B-B14F-4D97-AF65-F5344CB8AC3E}">
        <p14:creationId xmlns:p14="http://schemas.microsoft.com/office/powerpoint/2010/main" val="2408802052"/>
      </p:ext>
    </p:extLst>
  </p:cSld>
  <p:clrMapOvr>
    <a:masterClrMapping/>
  </p:clrMapOvr>
  <p:transition xmlns:p14="http://schemas.microsoft.com/office/powerpoint/2010/mai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3810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sz="4400">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atin typeface="Trebuchet MS"/>
                <a:cs typeface="Trebuchet MS"/>
              </a:defRPr>
            </a:lvl1pPr>
            <a:lvl2pPr>
              <a:buClr>
                <a:schemeClr val="tx1">
                  <a:lumMod val="50000"/>
                  <a:lumOff val="50000"/>
                </a:schemeClr>
              </a:buClr>
              <a:buFont typeface="Arial"/>
              <a:buChar char="•"/>
              <a:defRPr>
                <a:latin typeface="Trebuchet MS"/>
                <a:cs typeface="Trebuchet MS"/>
              </a:defRPr>
            </a:lvl2pPr>
            <a:lvl3pPr>
              <a:buClr>
                <a:schemeClr val="tx1">
                  <a:lumMod val="50000"/>
                  <a:lumOff val="50000"/>
                </a:schemeClr>
              </a:buClr>
              <a:buFont typeface="Arial"/>
              <a:buChar char="•"/>
              <a:defRPr>
                <a:latin typeface="Trebuchet MS"/>
                <a:cs typeface="Trebuchet MS"/>
              </a:defRPr>
            </a:lvl3pPr>
            <a:lvl4pPr>
              <a:buClr>
                <a:schemeClr val="tx1">
                  <a:lumMod val="50000"/>
                  <a:lumOff val="50000"/>
                </a:schemeClr>
              </a:buClr>
              <a:buFont typeface="Arial"/>
              <a:buChar char="•"/>
              <a:defRPr>
                <a:latin typeface="Trebuchet MS"/>
                <a:cs typeface="Trebuchet MS"/>
              </a:defRPr>
            </a:lvl4pPr>
            <a:lvl5pPr>
              <a:buClr>
                <a:schemeClr val="tx1">
                  <a:lumMod val="50000"/>
                  <a:lumOff val="50000"/>
                </a:schemeClr>
              </a:buClr>
              <a:buFont typeface="Arial"/>
              <a:buChar char="•"/>
              <a:defRPr>
                <a:latin typeface="Trebuchet MS"/>
                <a:cs typeface="Trebuchet M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smtClean="0">
                <a:solidFill>
                  <a:srgbClr val="FFFFFF"/>
                </a:solidFill>
                <a:latin typeface="Calibri" pitchFamily="34" charset="0"/>
              </a:defRPr>
            </a:lvl1pPr>
          </a:lstStyle>
          <a:p>
            <a:pPr>
              <a:defRPr/>
            </a:pPr>
            <a:fld id="{06755BA8-3148-49B9-B9A8-A943196DDC57}" type="slidenum">
              <a:rPr lang="en-US"/>
              <a:pPr>
                <a:defRPr/>
              </a:pPr>
              <a:t>‹#›</a:t>
            </a:fld>
            <a:endParaRPr lang="en-US"/>
          </a:p>
        </p:txBody>
      </p:sp>
    </p:spTree>
    <p:extLst>
      <p:ext uri="{BB962C8B-B14F-4D97-AF65-F5344CB8AC3E}">
        <p14:creationId xmlns:p14="http://schemas.microsoft.com/office/powerpoint/2010/main" val="3734974752"/>
      </p:ext>
    </p:extLst>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3048000" y="4495800"/>
            <a:ext cx="55324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smtClean="0">
                <a:latin typeface="Trebuchet MS" pitchFamily="34" charset="0"/>
              </a:rPr>
              <a:t>Keep body copy short. Avoid reading the text to your audience</a:t>
            </a:r>
          </a:p>
        </p:txBody>
      </p:sp>
      <p:sp>
        <p:nvSpPr>
          <p:cNvPr id="8" name="TextBox 7"/>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667000" cy="2667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9" name="Picture Placeholder 2"/>
          <p:cNvSpPr>
            <a:spLocks noGrp="1"/>
          </p:cNvSpPr>
          <p:nvPr>
            <p:ph type="pic" idx="10"/>
          </p:nvPr>
        </p:nvSpPr>
        <p:spPr>
          <a:xfrm>
            <a:off x="5914156" y="1601044"/>
            <a:ext cx="2667000" cy="2666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smtClean="0">
                <a:solidFill>
                  <a:srgbClr val="FFFFFF"/>
                </a:solidFill>
                <a:latin typeface="Calibri" pitchFamily="34" charset="0"/>
              </a:defRPr>
            </a:lvl1pPr>
          </a:lstStyle>
          <a:p>
            <a:pPr>
              <a:defRPr/>
            </a:pPr>
            <a:fld id="{7AD69CC1-82D6-42F6-B792-1B8F80DE6802}" type="slidenum">
              <a:rPr lang="en-US"/>
              <a:pPr>
                <a:defRPr/>
              </a:pPr>
              <a:t>‹#›</a:t>
            </a:fld>
            <a:endParaRPr lang="en-US"/>
          </a:p>
        </p:txBody>
      </p:sp>
    </p:spTree>
    <p:extLst>
      <p:ext uri="{BB962C8B-B14F-4D97-AF65-F5344CB8AC3E}">
        <p14:creationId xmlns:p14="http://schemas.microsoft.com/office/powerpoint/2010/main" val="1340045222"/>
      </p:ext>
    </p:extLst>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971800" cy="4190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smtClean="0">
                <a:solidFill>
                  <a:srgbClr val="FFFFFF"/>
                </a:solidFill>
                <a:latin typeface="Calibri" pitchFamily="34" charset="0"/>
              </a:defRPr>
            </a:lvl1pPr>
          </a:lstStyle>
          <a:p>
            <a:pPr>
              <a:defRPr/>
            </a:pPr>
            <a:fld id="{95BC4A8E-8E85-45F3-97E2-F29ED8833196}" type="slidenum">
              <a:rPr lang="en-US"/>
              <a:pPr>
                <a:defRPr/>
              </a:pPr>
              <a:t>‹#›</a:t>
            </a:fld>
            <a:endParaRPr lang="en-US"/>
          </a:p>
        </p:txBody>
      </p:sp>
    </p:spTree>
    <p:extLst>
      <p:ext uri="{BB962C8B-B14F-4D97-AF65-F5344CB8AC3E}">
        <p14:creationId xmlns:p14="http://schemas.microsoft.com/office/powerpoint/2010/main" val="1736090308"/>
      </p:ext>
    </p:extLst>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jpeg"/><Relationship Id="rId7"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xml"/><Relationship Id="rId4" Type="http://schemas.openxmlformats.org/officeDocument/2006/relationships/slideLayout" Target="../slideLayouts/slideLayout7.xml"/><Relationship Id="rId5" Type="http://schemas.openxmlformats.org/officeDocument/2006/relationships/slideLayout" Target="../slideLayouts/slideLayout8.xml"/><Relationship Id="rId6" Type="http://schemas.openxmlformats.org/officeDocument/2006/relationships/slideLayout" Target="../slideLayouts/slideLayout9.xml"/><Relationship Id="rId7" Type="http://schemas.openxmlformats.org/officeDocument/2006/relationships/theme" Target="../theme/theme3.xml"/><Relationship Id="rId8" Type="http://schemas.openxmlformats.org/officeDocument/2006/relationships/image" Target="../media/image3.jpeg"/><Relationship Id="rId9" Type="http://schemas.openxmlformats.org/officeDocument/2006/relationships/image" Target="../media/image5.jpe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theme" Target="../theme/theme4.xml"/><Relationship Id="rId9" Type="http://schemas.openxmlformats.org/officeDocument/2006/relationships/image" Target="../media/image3.jpeg"/><Relationship Id="rId10" Type="http://schemas.openxmlformats.org/officeDocument/2006/relationships/image" Target="../media/image6.png"/><Relationship Id="rId1" Type="http://schemas.openxmlformats.org/officeDocument/2006/relationships/slideLayout" Target="../slideLayouts/slideLayout10.xml"/><Relationship Id="rId2"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27.xml"/><Relationship Id="rId12" Type="http://schemas.openxmlformats.org/officeDocument/2006/relationships/theme" Target="../theme/theme5.xml"/><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 Id="rId9" Type="http://schemas.openxmlformats.org/officeDocument/2006/relationships/slideLayout" Target="../slideLayouts/slideLayout25.xml"/><Relationship Id="rId10"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0" y="-63500"/>
            <a:ext cx="9207500" cy="692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4" descr="Prague44-logo-final-reverse-11M12-FINAL-nobackground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57200" y="5257800"/>
            <a:ext cx="195738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60" r:id="rId1"/>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6" descr="bkg1.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588"/>
            <a:ext cx="9144000"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3" descr="tagline.jpg"/>
          <p:cNvPicPr>
            <a:picLocks noChangeAspect="1"/>
          </p:cNvPicPr>
          <p:nvPr/>
        </p:nvPicPr>
        <p:blipFill>
          <a:blip r:embed="rId5">
            <a:extLst>
              <a:ext uri="{28A0092B-C50C-407E-A947-70E740481C1C}">
                <a14:useLocalDpi xmlns:a14="http://schemas.microsoft.com/office/drawing/2010/main" val="0"/>
              </a:ext>
            </a:extLst>
          </a:blip>
          <a:srcRect b="36539"/>
          <a:stretch>
            <a:fillRect/>
          </a:stretch>
        </p:blipFill>
        <p:spPr bwMode="auto">
          <a:xfrm>
            <a:off x="757238" y="2286000"/>
            <a:ext cx="1233487"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14" descr="shadow_rule.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393950" y="611188"/>
            <a:ext cx="349250" cy="540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5" descr="Prague44-logo-final-11M12-FINAL-nobackground-small.png"/>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36563" y="5257800"/>
            <a:ext cx="195738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72" r:id="rId1"/>
    <p:sldLayoutId id="2147484087" r:id="rId2"/>
  </p:sldLayoutIdLst>
  <p:transition xmlns:p14="http://schemas.microsoft.com/office/powerpoint/2010/main" spd="slow">
    <p:fade/>
  </p:transition>
  <p:hf hdr="0" ftr="0" dt="0"/>
  <p:txStyles>
    <p:titleStyle>
      <a:lvl1pPr algn="l" defTabSz="457200" rtl="0" eaLnBrk="0" fontAlgn="base" hangingPunct="0">
        <a:spcBef>
          <a:spcPct val="0"/>
        </a:spcBef>
        <a:spcAft>
          <a:spcPct val="0"/>
        </a:spcAft>
        <a:defRPr sz="4400" kern="1200">
          <a:solidFill>
            <a:srgbClr val="7F7F7F"/>
          </a:solidFill>
          <a:latin typeface="+mj-lt"/>
          <a:ea typeface="ＭＳ Ｐゴシック" pitchFamily="-110" charset="-128"/>
          <a:cs typeface="ＭＳ Ｐゴシック" pitchFamily="-110" charset="-128"/>
        </a:defRPr>
      </a:lvl1pPr>
      <a:lvl2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2pPr>
      <a:lvl3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3pPr>
      <a:lvl4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4pPr>
      <a:lvl5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5pPr>
      <a:lvl6pPr marL="4572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6pPr>
      <a:lvl7pPr marL="9144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7pPr>
      <a:lvl8pPr marL="13716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8pPr>
      <a:lvl9pPr marL="18288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10" descr="bkg1.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1588"/>
            <a:ext cx="9144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8" descr="shadow_rule.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393950" y="1371600"/>
            <a:ext cx="34925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Prague44-logo-final-11M12-FINAL-nobackground-small.png"/>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436563" y="5257800"/>
            <a:ext cx="195738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74" r:id="rId1"/>
    <p:sldLayoutId id="2147484075" r:id="rId2"/>
    <p:sldLayoutId id="2147484076" r:id="rId3"/>
    <p:sldLayoutId id="2147484077" r:id="rId4"/>
    <p:sldLayoutId id="2147484078" r:id="rId5"/>
    <p:sldLayoutId id="2147484079" r:id="rId6"/>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098" name="Picture 10" descr="bkg1.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0" y="1588"/>
            <a:ext cx="9144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4" descr="Prague44-logo-final-11M12-FINAL-nobackground-small.png"/>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457200" y="5257800"/>
            <a:ext cx="195738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E0327AFC-49A9-4E62-BBD5-D99C555C8FB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61" r:id="rId1"/>
    <p:sldLayoutId id="2147484062" r:id="rId2"/>
    <p:sldLayoutId id="2147484063" r:id="rId3"/>
    <p:sldLayoutId id="2147484064" r:id="rId4"/>
    <p:sldLayoutId id="2147484065" r:id="rId5"/>
    <p:sldLayoutId id="2147484066" r:id="rId6"/>
    <p:sldLayoutId id="2147484067" r:id="rId7"/>
    <p:sldLayoutId id="2147484068" r:id="rId8"/>
    <p:sldLayoutId id="2147484069" r:id="rId9"/>
    <p:sldLayoutId id="2147484070" r:id="rId10"/>
    <p:sldLayoutId id="2147484071" r:id="rId11"/>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hyperlink" Target="mailto:Compliance@icann.or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0.xml"/><Relationship Id="rId3" Type="http://schemas.openxmlformats.org/officeDocument/2006/relationships/image" Target="../media/image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chart" Target="../charts/char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hyperlink" Target="file:///\\localhost\Users\maguy.serad\Documents\Presentations\ICANN%2044%20-%20Prague%20\Referrals%20to%20LEAs%20-%206-19-12.pdf"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0.xml"/><Relationship Id="rId2" Type="http://schemas.openxmlformats.org/officeDocument/2006/relationships/notesSlide" Target="../notesSlides/notesSlide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 Id="rId3" Type="http://schemas.openxmlformats.org/officeDocument/2006/relationships/image" Target="../media/image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42.xml.rels><?xml version="1.0" encoding="UTF-8" standalone="yes"?>
<Relationships xmlns="http://schemas.openxmlformats.org/package/2006/relationships"><Relationship Id="rId3" Type="http://schemas.openxmlformats.org/officeDocument/2006/relationships/hyperlink" Target="http://www.icann.org/en/general/consensus-policies.htm" TargetMode="External"/><Relationship Id="rId4" Type="http://schemas.openxmlformats.org/officeDocument/2006/relationships/hyperlink" Target="http://www.icann.org/en/resources/compliance" TargetMode="External"/><Relationship Id="rId1" Type="http://schemas.openxmlformats.org/officeDocument/2006/relationships/slideLayout" Target="../slideLayouts/slideLayout10.xml"/><Relationship Id="rId2" Type="http://schemas.openxmlformats.org/officeDocument/2006/relationships/hyperlink" Target="http://www.icann.org/en/resources/registrars/transfers"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chart" Target="../charts/chart2.xml"/><Relationship Id="rId5" Type="http://schemas.openxmlformats.org/officeDocument/2006/relationships/chart" Target="../charts/chart3.xml"/><Relationship Id="rId6" Type="http://schemas.openxmlformats.org/officeDocument/2006/relationships/chart" Target="../charts/chart4.xml"/><Relationship Id="rId7" Type="http://schemas.openxmlformats.org/officeDocument/2006/relationships/chart" Target="../charts/chart5.xml"/><Relationship Id="rId8" Type="http://schemas.openxmlformats.org/officeDocument/2006/relationships/chart" Target="../charts/chart6.xml"/><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ctrTitle"/>
          </p:nvPr>
        </p:nvSpPr>
        <p:spPr bwMode="auto">
          <a:xfrm>
            <a:off x="685800" y="1371600"/>
            <a:ext cx="7772400" cy="464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smtClean="0">
                <a:ea typeface="ＭＳ Ｐゴシック" pitchFamily="34" charset="-128"/>
              </a:rPr>
              <a:t>Contractual </a:t>
            </a:r>
            <a:r>
              <a:rPr lang="en-US" dirty="0" smtClean="0">
                <a:ea typeface="ＭＳ Ｐゴシック" pitchFamily="34" charset="-128"/>
              </a:rPr>
              <a:t>Compliance</a:t>
            </a:r>
            <a:br>
              <a:rPr lang="en-US" dirty="0" smtClean="0">
                <a:ea typeface="ＭＳ Ｐゴシック" pitchFamily="34" charset="-128"/>
              </a:rPr>
            </a:br>
            <a:r>
              <a:rPr lang="en-US" dirty="0">
                <a:ea typeface="ＭＳ Ｐゴシック" pitchFamily="34" charset="-128"/>
              </a:rPr>
              <a:t/>
            </a:r>
            <a:br>
              <a:rPr lang="en-US" dirty="0">
                <a:ea typeface="ＭＳ Ｐゴシック" pitchFamily="34" charset="-128"/>
              </a:rPr>
            </a:br>
            <a:r>
              <a:rPr lang="en-US" dirty="0" smtClean="0">
                <a:ea typeface="ＭＳ Ｐゴシック" pitchFamily="34" charset="-128"/>
              </a:rPr>
              <a:t>ALAC Update</a:t>
            </a:r>
            <a:br>
              <a:rPr lang="en-US" dirty="0" smtClean="0">
                <a:ea typeface="ＭＳ Ｐゴシック" pitchFamily="34" charset="-128"/>
              </a:rPr>
            </a:br>
            <a:r>
              <a:rPr lang="en-US" dirty="0" smtClean="0">
                <a:ea typeface="ＭＳ Ｐゴシック" pitchFamily="34" charset="-128"/>
              </a:rPr>
              <a:t>24 June 2012</a:t>
            </a:r>
            <a:r>
              <a:rPr lang="en-US" dirty="0" smtClean="0">
                <a:ea typeface="ＭＳ Ｐゴシック" pitchFamily="34" charset="-128"/>
              </a:rPr>
              <a:t/>
            </a:r>
            <a:br>
              <a:rPr lang="en-US" dirty="0" smtClean="0">
                <a:ea typeface="ＭＳ Ｐゴシック" pitchFamily="34" charset="-128"/>
              </a:rPr>
            </a:br>
            <a:r>
              <a:rPr lang="en-US" dirty="0" smtClean="0">
                <a:ea typeface="ＭＳ Ｐゴシック" pitchFamily="34" charset="-128"/>
              </a:rPr>
              <a:t/>
            </a:r>
            <a:br>
              <a:rPr lang="en-US" dirty="0" smtClean="0">
                <a:ea typeface="ＭＳ Ｐゴシック" pitchFamily="34" charset="-128"/>
              </a:rPr>
            </a:br>
            <a:endParaRPr lang="en-US" dirty="0" smtClean="0">
              <a:ea typeface="ＭＳ Ｐゴシック" pitchFamily="34" charset="-128"/>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lstStyle/>
          <a:p>
            <a:pPr algn="l"/>
            <a:r>
              <a:rPr lang="en-US" b="1" dirty="0" smtClean="0">
                <a:latin typeface="Trebuchet MS"/>
                <a:cs typeface="Trebuchet MS"/>
              </a:rPr>
              <a:t>ALAC Question #1</a:t>
            </a:r>
            <a:br>
              <a:rPr lang="en-US" b="1" dirty="0" smtClean="0">
                <a:latin typeface="Trebuchet MS"/>
                <a:cs typeface="Trebuchet MS"/>
              </a:rPr>
            </a:br>
            <a:r>
              <a:rPr lang="en-US" dirty="0" smtClean="0">
                <a:latin typeface="Trebuchet MS"/>
                <a:cs typeface="Trebuchet MS"/>
              </a:rPr>
              <a:t/>
            </a:r>
            <a:br>
              <a:rPr lang="en-US" dirty="0" smtClean="0">
                <a:latin typeface="Trebuchet MS"/>
                <a:cs typeface="Trebuchet MS"/>
              </a:rPr>
            </a:br>
            <a:r>
              <a:rPr lang="en-US" sz="2400" b="1" dirty="0" smtClean="0">
                <a:solidFill>
                  <a:srgbClr val="7B2030"/>
                </a:solidFill>
                <a:latin typeface="Trebuchet MS"/>
                <a:cs typeface="Trebuchet MS"/>
              </a:rPr>
              <a:t>Q: </a:t>
            </a:r>
            <a:r>
              <a:rPr lang="en-US" sz="2400" i="1" dirty="0" smtClean="0">
                <a:solidFill>
                  <a:srgbClr val="7B2030"/>
                </a:solidFill>
                <a:latin typeface="Trebuchet MS"/>
                <a:cs typeface="Trebuchet MS"/>
              </a:rPr>
              <a:t>ALAC </a:t>
            </a:r>
            <a:r>
              <a:rPr lang="en-US" sz="2400" i="1" dirty="0">
                <a:solidFill>
                  <a:srgbClr val="7B2030"/>
                </a:solidFill>
                <a:latin typeface="Trebuchet MS"/>
                <a:cs typeface="Trebuchet MS"/>
              </a:rPr>
              <a:t>requests formal confirmation </a:t>
            </a:r>
            <a:r>
              <a:rPr lang="en-US" sz="2400" i="1" u="sng" dirty="0">
                <a:solidFill>
                  <a:srgbClr val="7B2030"/>
                </a:solidFill>
                <a:latin typeface="Trebuchet MS"/>
                <a:cs typeface="Trebuchet MS"/>
              </a:rPr>
              <a:t>that ICANN does not have the ability to enforce </a:t>
            </a:r>
            <a:r>
              <a:rPr lang="en-US" sz="2400" i="1" dirty="0">
                <a:solidFill>
                  <a:srgbClr val="7B2030"/>
                </a:solidFill>
                <a:latin typeface="Trebuchet MS"/>
                <a:cs typeface="Trebuchet MS"/>
              </a:rPr>
              <a:t>RAA 3.7.8 in terms of domain deletions for WHOIS inaccuracy as stated on page 79 of The WHOIS Policy Review Team Final Report. Specifically, it is desirable to ascertain whether Compliance, or any other Department of ICANN, has the authority to hold a Registrar </a:t>
            </a:r>
            <a:r>
              <a:rPr lang="en-US" sz="2400" b="1" i="1" dirty="0">
                <a:solidFill>
                  <a:srgbClr val="7B2030"/>
                </a:solidFill>
                <a:latin typeface="Trebuchet MS"/>
                <a:cs typeface="Trebuchet MS"/>
              </a:rPr>
              <a:t>in breach </a:t>
            </a:r>
            <a:r>
              <a:rPr lang="en-US" sz="2400" i="1" dirty="0">
                <a:solidFill>
                  <a:srgbClr val="7B2030"/>
                </a:solidFill>
                <a:latin typeface="Trebuchet MS"/>
                <a:cs typeface="Trebuchet MS"/>
              </a:rPr>
              <a:t>for </a:t>
            </a:r>
            <a:r>
              <a:rPr lang="en-US" sz="2400" i="1" u="sng" dirty="0">
                <a:solidFill>
                  <a:srgbClr val="7B2030"/>
                </a:solidFill>
                <a:latin typeface="Trebuchet MS"/>
                <a:cs typeface="Trebuchet MS"/>
              </a:rPr>
              <a:t>failing to delete </a:t>
            </a:r>
            <a:r>
              <a:rPr lang="en-US" sz="2400" i="1" dirty="0">
                <a:solidFill>
                  <a:srgbClr val="7B2030"/>
                </a:solidFill>
                <a:latin typeface="Trebuchet MS"/>
                <a:cs typeface="Trebuchet MS"/>
              </a:rPr>
              <a:t>a domain with inaccurate WHOIS or for </a:t>
            </a:r>
            <a:r>
              <a:rPr lang="en-US" sz="2400" i="1" u="sng" dirty="0">
                <a:solidFill>
                  <a:srgbClr val="7B2030"/>
                </a:solidFill>
                <a:latin typeface="Trebuchet MS"/>
                <a:cs typeface="Trebuchet MS"/>
              </a:rPr>
              <a:t>failing to actually correct documented inaccuracies</a:t>
            </a:r>
            <a:r>
              <a:rPr lang="en-US" sz="2400" i="1" dirty="0" smtClean="0">
                <a:solidFill>
                  <a:srgbClr val="7B2030"/>
                </a:solidFill>
                <a:latin typeface="Trebuchet MS"/>
                <a:cs typeface="Trebuchet MS"/>
              </a:rPr>
              <a:t>.</a:t>
            </a:r>
            <a:endParaRPr lang="en-US" sz="2400" dirty="0">
              <a:solidFill>
                <a:srgbClr val="7B2030"/>
              </a:solidFill>
              <a:latin typeface="Trebuchet MS"/>
              <a:cs typeface="Trebuchet MS"/>
            </a:endParaRPr>
          </a:p>
        </p:txBody>
      </p:sp>
      <p:sp>
        <p:nvSpPr>
          <p:cNvPr id="4" name="Slide Number Placeholder 3"/>
          <p:cNvSpPr>
            <a:spLocks noGrp="1"/>
          </p:cNvSpPr>
          <p:nvPr>
            <p:ph type="sldNum" sz="quarter" idx="12"/>
          </p:nvPr>
        </p:nvSpPr>
        <p:spPr>
          <a:xfrm>
            <a:off x="8527463" y="6356350"/>
            <a:ext cx="609600" cy="501650"/>
          </a:xfrm>
        </p:spPr>
        <p:txBody>
          <a:bodyPr/>
          <a:lstStyle/>
          <a:p>
            <a:fld id="{FD54765E-07CF-4683-B883-9443C0B8A8E7}" type="slidenum">
              <a:rPr lang="en-US" sz="2000" smtClean="0">
                <a:solidFill>
                  <a:srgbClr val="FFFFFF"/>
                </a:solidFill>
                <a:latin typeface="Trebuchet MS"/>
                <a:cs typeface="Trebuchet MS"/>
              </a:rPr>
              <a:t>10</a:t>
            </a:fld>
            <a:endParaRPr lang="en-US" sz="2000" dirty="0">
              <a:solidFill>
                <a:srgbClr val="FFFFFF"/>
              </a:solidFill>
              <a:latin typeface="Trebuchet MS"/>
              <a:cs typeface="Trebuchet MS"/>
            </a:endParaRPr>
          </a:p>
        </p:txBody>
      </p:sp>
    </p:spTree>
    <p:extLst>
      <p:ext uri="{BB962C8B-B14F-4D97-AF65-F5344CB8AC3E}">
        <p14:creationId xmlns:p14="http://schemas.microsoft.com/office/powerpoint/2010/main" val="215388665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990600"/>
            <a:ext cx="8991600" cy="5105400"/>
          </a:xfrm>
          <a:solidFill>
            <a:srgbClr val="FFFFFF"/>
          </a:solidFill>
        </p:spPr>
        <p:txBody>
          <a:bodyPr/>
          <a:lstStyle/>
          <a:p>
            <a:r>
              <a:rPr lang="en-US" sz="2600" dirty="0" smtClean="0">
                <a:latin typeface="Trebuchet MS"/>
                <a:cs typeface="Trebuchet MS"/>
              </a:rPr>
              <a:t>ICANN </a:t>
            </a:r>
            <a:r>
              <a:rPr lang="en-US" sz="2600" u="sng" dirty="0" smtClean="0">
                <a:latin typeface="Trebuchet MS"/>
                <a:cs typeface="Trebuchet MS"/>
              </a:rPr>
              <a:t>has the ability to enforce registrars’ obligations </a:t>
            </a:r>
            <a:r>
              <a:rPr lang="en-US" sz="2600" dirty="0" smtClean="0">
                <a:latin typeface="Trebuchet MS"/>
                <a:cs typeface="Trebuchet MS"/>
              </a:rPr>
              <a:t>under the RAA, including those under Section 3.7.8. </a:t>
            </a:r>
          </a:p>
          <a:p>
            <a:pPr marL="0" indent="0">
              <a:buNone/>
            </a:pPr>
            <a:endParaRPr lang="en-US" sz="2600" dirty="0" smtClean="0">
              <a:latin typeface="Trebuchet MS"/>
              <a:cs typeface="Trebuchet MS"/>
            </a:endParaRPr>
          </a:p>
          <a:p>
            <a:r>
              <a:rPr lang="en-US" sz="2600" dirty="0" smtClean="0">
                <a:latin typeface="Trebuchet MS"/>
                <a:cs typeface="Trebuchet MS"/>
              </a:rPr>
              <a:t>ICANN is authorized to breach a registrar for failure to delete or failure to correct inaccurate </a:t>
            </a:r>
            <a:r>
              <a:rPr lang="en-US" sz="2600" dirty="0" err="1" smtClean="0">
                <a:latin typeface="Trebuchet MS"/>
                <a:cs typeface="Trebuchet MS"/>
              </a:rPr>
              <a:t>whois</a:t>
            </a:r>
            <a:r>
              <a:rPr lang="en-US" sz="2600" dirty="0" smtClean="0">
                <a:latin typeface="Trebuchet MS"/>
                <a:cs typeface="Trebuchet MS"/>
              </a:rPr>
              <a:t>, but these are not the only actions registrars can take to be in compliance with Section 3.7.8</a:t>
            </a:r>
            <a:br>
              <a:rPr lang="en-US" sz="2600" dirty="0" smtClean="0">
                <a:latin typeface="Trebuchet MS"/>
                <a:cs typeface="Trebuchet MS"/>
              </a:rPr>
            </a:br>
            <a:endParaRPr lang="en-US" sz="2600" dirty="0" smtClean="0">
              <a:latin typeface="Trebuchet MS"/>
              <a:cs typeface="Trebuchet MS"/>
            </a:endParaRPr>
          </a:p>
          <a:p>
            <a:r>
              <a:rPr lang="en-US" sz="2600" dirty="0" smtClean="0">
                <a:latin typeface="Trebuchet MS"/>
                <a:cs typeface="Trebuchet MS"/>
              </a:rPr>
              <a:t>As </a:t>
            </a:r>
            <a:r>
              <a:rPr lang="en-US" sz="2600" dirty="0">
                <a:latin typeface="Trebuchet MS"/>
                <a:cs typeface="Trebuchet MS"/>
              </a:rPr>
              <a:t>we have advised previously, what is deemed reasonable steps to correct each alleged inaccuracy </a:t>
            </a:r>
            <a:r>
              <a:rPr lang="en-US" sz="2600" dirty="0" smtClean="0">
                <a:latin typeface="Trebuchet MS"/>
                <a:cs typeface="Trebuchet MS"/>
              </a:rPr>
              <a:t>is examined based on the circumstances.   </a:t>
            </a:r>
            <a:endParaRPr lang="en-US" sz="2600" dirty="0">
              <a:latin typeface="Trebuchet MS"/>
              <a:cs typeface="Trebuchet MS"/>
            </a:endParaRPr>
          </a:p>
          <a:p>
            <a:pPr marL="0" indent="0">
              <a:buNone/>
            </a:pPr>
            <a:endParaRPr lang="en-US" sz="2600" dirty="0" smtClean="0">
              <a:latin typeface="Trebuchet MS"/>
              <a:cs typeface="Trebuchet MS"/>
            </a:endParaRPr>
          </a:p>
        </p:txBody>
      </p:sp>
      <p:sp>
        <p:nvSpPr>
          <p:cNvPr id="4" name="Slide Number Placeholder 3"/>
          <p:cNvSpPr>
            <a:spLocks noGrp="1"/>
          </p:cNvSpPr>
          <p:nvPr>
            <p:ph type="sldNum" sz="quarter" idx="12"/>
          </p:nvPr>
        </p:nvSpPr>
        <p:spPr>
          <a:xfrm>
            <a:off x="8610600" y="6459462"/>
            <a:ext cx="533400" cy="365125"/>
          </a:xfrm>
        </p:spPr>
        <p:txBody>
          <a:bodyPr/>
          <a:lstStyle/>
          <a:p>
            <a:fld id="{FD54765E-07CF-4683-B883-9443C0B8A8E7}" type="slidenum">
              <a:rPr lang="en-US" sz="2000" smtClean="0">
                <a:solidFill>
                  <a:srgbClr val="FFFFFF"/>
                </a:solidFill>
                <a:latin typeface="Trebuchet MS"/>
                <a:cs typeface="Trebuchet MS"/>
              </a:rPr>
              <a:t>11</a:t>
            </a:fld>
            <a:endParaRPr lang="en-US" sz="2000" dirty="0">
              <a:solidFill>
                <a:srgbClr val="FFFFFF"/>
              </a:solidFill>
              <a:latin typeface="Trebuchet MS"/>
              <a:cs typeface="Trebuchet MS"/>
            </a:endParaRPr>
          </a:p>
        </p:txBody>
      </p:sp>
      <p:sp>
        <p:nvSpPr>
          <p:cNvPr id="5" name="Title 4"/>
          <p:cNvSpPr>
            <a:spLocks noGrp="1"/>
          </p:cNvSpPr>
          <p:nvPr>
            <p:ph type="title"/>
          </p:nvPr>
        </p:nvSpPr>
        <p:spPr>
          <a:xfrm>
            <a:off x="228600" y="152400"/>
            <a:ext cx="8229600" cy="715962"/>
          </a:xfrm>
        </p:spPr>
        <p:txBody>
          <a:bodyPr/>
          <a:lstStyle/>
          <a:p>
            <a:pPr algn="l"/>
            <a:r>
              <a:rPr lang="en-US" b="1" dirty="0" smtClean="0">
                <a:latin typeface="Trebuchet MS"/>
                <a:cs typeface="Trebuchet MS"/>
              </a:rPr>
              <a:t>Response to Question #1</a:t>
            </a:r>
            <a:endParaRPr lang="en-US" b="1" dirty="0">
              <a:latin typeface="Trebuchet MS"/>
              <a:cs typeface="Trebuchet MS"/>
            </a:endParaRPr>
          </a:p>
        </p:txBody>
      </p:sp>
    </p:spTree>
    <p:extLst>
      <p:ext uri="{BB962C8B-B14F-4D97-AF65-F5344CB8AC3E}">
        <p14:creationId xmlns:p14="http://schemas.microsoft.com/office/powerpoint/2010/main" val="328861128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800" b="1" i="1" dirty="0" smtClean="0">
                <a:solidFill>
                  <a:srgbClr val="7B2030"/>
                </a:solidFill>
                <a:latin typeface="Trebuchet MS"/>
                <a:cs typeface="Trebuchet MS"/>
              </a:rPr>
              <a:t>Q: </a:t>
            </a:r>
            <a:r>
              <a:rPr lang="en-US" sz="2800" i="1" dirty="0" smtClean="0">
                <a:solidFill>
                  <a:srgbClr val="7B2030"/>
                </a:solidFill>
                <a:latin typeface="Trebuchet MS"/>
                <a:cs typeface="Trebuchet MS"/>
              </a:rPr>
              <a:t>ALAC </a:t>
            </a:r>
            <a:r>
              <a:rPr lang="en-US" sz="2800" i="1" dirty="0">
                <a:solidFill>
                  <a:srgbClr val="7B2030"/>
                </a:solidFill>
                <a:latin typeface="Trebuchet MS"/>
                <a:cs typeface="Trebuchet MS"/>
              </a:rPr>
              <a:t>requests that ICANN General Counsel be in attendance to answer any questions which Compliance is not able, or does not have the authority to answer</a:t>
            </a:r>
            <a:r>
              <a:rPr lang="en-US" sz="2800" i="1" dirty="0">
                <a:latin typeface="Trebuchet MS"/>
                <a:cs typeface="Trebuchet MS"/>
              </a:rPr>
              <a:t>.</a:t>
            </a:r>
          </a:p>
          <a:p>
            <a:pPr marL="0" indent="0">
              <a:buNone/>
            </a:pPr>
            <a:endParaRPr lang="en-US" sz="2800" b="1" dirty="0" smtClean="0">
              <a:latin typeface="Trebuchet MS"/>
              <a:cs typeface="Trebuchet MS"/>
            </a:endParaRPr>
          </a:p>
          <a:p>
            <a:pPr marL="0" indent="0">
              <a:buNone/>
            </a:pPr>
            <a:r>
              <a:rPr lang="en-US" sz="2800" b="1" dirty="0" smtClean="0">
                <a:latin typeface="Trebuchet MS"/>
                <a:cs typeface="Trebuchet MS"/>
              </a:rPr>
              <a:t>R:</a:t>
            </a:r>
            <a:r>
              <a:rPr lang="en-US" sz="2800" dirty="0" smtClean="0">
                <a:latin typeface="Trebuchet MS"/>
                <a:cs typeface="Trebuchet MS"/>
              </a:rPr>
              <a:t> Samantha Eisner, Senior Counsel with the Office of General Counsel, is in attendance. </a:t>
            </a:r>
            <a:endParaRPr lang="en-US" sz="2800" dirty="0">
              <a:latin typeface="Trebuchet MS"/>
              <a:cs typeface="Trebuchet MS"/>
            </a:endParaRPr>
          </a:p>
          <a:p>
            <a:endParaRPr lang="en-US" sz="2800" dirty="0">
              <a:latin typeface="Trebuchet MS"/>
              <a:cs typeface="Trebuchet MS"/>
            </a:endParaRPr>
          </a:p>
        </p:txBody>
      </p:sp>
      <p:sp>
        <p:nvSpPr>
          <p:cNvPr id="4" name="Slide Number Placeholder 3"/>
          <p:cNvSpPr>
            <a:spLocks noGrp="1"/>
          </p:cNvSpPr>
          <p:nvPr>
            <p:ph type="sldNum" sz="quarter" idx="12"/>
          </p:nvPr>
        </p:nvSpPr>
        <p:spPr>
          <a:xfrm>
            <a:off x="8519167" y="6356350"/>
            <a:ext cx="609600" cy="501650"/>
          </a:xfrm>
        </p:spPr>
        <p:txBody>
          <a:bodyPr/>
          <a:lstStyle/>
          <a:p>
            <a:fld id="{FD54765E-07CF-4683-B883-9443C0B8A8E7}" type="slidenum">
              <a:rPr lang="en-US" sz="2000" smtClean="0">
                <a:solidFill>
                  <a:srgbClr val="FFFFFF"/>
                </a:solidFill>
                <a:latin typeface="Trebuchet MS"/>
                <a:cs typeface="Trebuchet MS"/>
              </a:rPr>
              <a:t>12</a:t>
            </a:fld>
            <a:endParaRPr lang="en-US" sz="2000" dirty="0">
              <a:solidFill>
                <a:srgbClr val="FFFFFF"/>
              </a:solidFill>
              <a:latin typeface="Trebuchet MS"/>
              <a:cs typeface="Trebuchet MS"/>
            </a:endParaRPr>
          </a:p>
        </p:txBody>
      </p:sp>
      <p:sp>
        <p:nvSpPr>
          <p:cNvPr id="5" name="Title 4"/>
          <p:cNvSpPr>
            <a:spLocks noGrp="1"/>
          </p:cNvSpPr>
          <p:nvPr>
            <p:ph type="title"/>
          </p:nvPr>
        </p:nvSpPr>
        <p:spPr>
          <a:xfrm>
            <a:off x="457200" y="274638"/>
            <a:ext cx="8229600" cy="868362"/>
          </a:xfrm>
        </p:spPr>
        <p:txBody>
          <a:bodyPr/>
          <a:lstStyle/>
          <a:p>
            <a:r>
              <a:rPr lang="en-US" b="1" dirty="0" smtClean="0">
                <a:latin typeface="Trebuchet MS"/>
                <a:cs typeface="Trebuchet MS"/>
              </a:rPr>
              <a:t>ALAC Question #2</a:t>
            </a:r>
            <a:endParaRPr lang="en-US" b="1" dirty="0">
              <a:latin typeface="Trebuchet MS"/>
              <a:cs typeface="Trebuchet MS"/>
            </a:endParaRPr>
          </a:p>
        </p:txBody>
      </p:sp>
    </p:spTree>
    <p:extLst>
      <p:ext uri="{BB962C8B-B14F-4D97-AF65-F5344CB8AC3E}">
        <p14:creationId xmlns:p14="http://schemas.microsoft.com/office/powerpoint/2010/main" val="41454214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229600" cy="914400"/>
          </a:xfrm>
        </p:spPr>
        <p:txBody>
          <a:bodyPr/>
          <a:lstStyle/>
          <a:p>
            <a:pPr algn="l"/>
            <a:r>
              <a:rPr lang="en-US" b="1" dirty="0">
                <a:latin typeface="Trebuchet MS"/>
                <a:cs typeface="Trebuchet MS"/>
              </a:rPr>
              <a:t>ALAC Question </a:t>
            </a:r>
            <a:r>
              <a:rPr lang="en-US" b="1" dirty="0" smtClean="0">
                <a:latin typeface="Trebuchet MS"/>
                <a:cs typeface="Trebuchet MS"/>
              </a:rPr>
              <a:t>#3</a:t>
            </a:r>
            <a:endParaRPr lang="en-US" b="1" dirty="0"/>
          </a:p>
        </p:txBody>
      </p:sp>
      <p:sp>
        <p:nvSpPr>
          <p:cNvPr id="3" name="Content Placeholder 2"/>
          <p:cNvSpPr>
            <a:spLocks noGrp="1"/>
          </p:cNvSpPr>
          <p:nvPr>
            <p:ph idx="1"/>
          </p:nvPr>
        </p:nvSpPr>
        <p:spPr>
          <a:xfrm>
            <a:off x="573314" y="1447800"/>
            <a:ext cx="8494486" cy="4572000"/>
          </a:xfrm>
        </p:spPr>
        <p:txBody>
          <a:bodyPr/>
          <a:lstStyle/>
          <a:p>
            <a:pPr marL="0" indent="0">
              <a:buNone/>
            </a:pPr>
            <a:r>
              <a:rPr lang="en-US" sz="2600" i="1" dirty="0" smtClean="0">
                <a:solidFill>
                  <a:srgbClr val="7B2030"/>
                </a:solidFill>
                <a:latin typeface="Trebuchet MS"/>
                <a:cs typeface="Trebuchet MS"/>
              </a:rPr>
              <a:t>ALAC </a:t>
            </a:r>
            <a:r>
              <a:rPr lang="en-US" sz="2600" i="1" dirty="0">
                <a:solidFill>
                  <a:srgbClr val="7B2030"/>
                </a:solidFill>
                <a:latin typeface="Trebuchet MS"/>
                <a:cs typeface="Trebuchet MS"/>
              </a:rPr>
              <a:t>requests to be </a:t>
            </a:r>
            <a:r>
              <a:rPr lang="en-US" sz="2600" i="1" dirty="0" smtClean="0">
                <a:solidFill>
                  <a:srgbClr val="7B2030"/>
                </a:solidFill>
                <a:latin typeface="Trebuchet MS"/>
                <a:cs typeface="Trebuchet MS"/>
              </a:rPr>
              <a:t>informed:</a:t>
            </a:r>
            <a:r>
              <a:rPr lang="en-US" sz="2600" dirty="0" smtClean="0">
                <a:solidFill>
                  <a:srgbClr val="7B2030"/>
                </a:solidFill>
                <a:latin typeface="Trebuchet MS"/>
                <a:cs typeface="Trebuchet MS"/>
              </a:rPr>
              <a:t> (</a:t>
            </a:r>
            <a:r>
              <a:rPr lang="en-US" sz="2600" dirty="0" err="1" smtClean="0">
                <a:solidFill>
                  <a:srgbClr val="7B2030"/>
                </a:solidFill>
                <a:latin typeface="Trebuchet MS"/>
                <a:cs typeface="Trebuchet MS"/>
              </a:rPr>
              <a:t>i</a:t>
            </a:r>
            <a:r>
              <a:rPr lang="en-US" sz="2600" dirty="0" smtClean="0">
                <a:solidFill>
                  <a:srgbClr val="7B2030"/>
                </a:solidFill>
                <a:latin typeface="Trebuchet MS"/>
                <a:cs typeface="Trebuchet MS"/>
              </a:rPr>
              <a:t>) </a:t>
            </a:r>
            <a:r>
              <a:rPr lang="en-US" sz="2600" i="1" dirty="0" smtClean="0">
                <a:solidFill>
                  <a:srgbClr val="7B2030"/>
                </a:solidFill>
                <a:latin typeface="Trebuchet MS"/>
                <a:cs typeface="Trebuchet MS"/>
              </a:rPr>
              <a:t>of </a:t>
            </a:r>
            <a:r>
              <a:rPr lang="en-US" sz="2600" i="1" dirty="0">
                <a:solidFill>
                  <a:srgbClr val="7B2030"/>
                </a:solidFill>
                <a:latin typeface="Trebuchet MS"/>
                <a:cs typeface="Trebuchet MS"/>
              </a:rPr>
              <a:t>the level at which the decision not to issue breach notices </a:t>
            </a:r>
            <a:r>
              <a:rPr lang="en-US" sz="2600" i="1" dirty="0" smtClean="0">
                <a:solidFill>
                  <a:srgbClr val="7B2030"/>
                </a:solidFill>
                <a:latin typeface="Trebuchet MS"/>
                <a:cs typeface="Trebuchet MS"/>
              </a:rPr>
              <a:t>[to particular registrars] was </a:t>
            </a:r>
            <a:r>
              <a:rPr lang="en-US" sz="2600" i="1" dirty="0">
                <a:solidFill>
                  <a:srgbClr val="7B2030"/>
                </a:solidFill>
                <a:latin typeface="Trebuchet MS"/>
                <a:cs typeface="Trebuchet MS"/>
              </a:rPr>
              <a:t>made (Compliance or elsewhere in ICANN?</a:t>
            </a:r>
            <a:r>
              <a:rPr lang="en-US" sz="2600" i="1" dirty="0" smtClean="0">
                <a:solidFill>
                  <a:srgbClr val="7B2030"/>
                </a:solidFill>
                <a:latin typeface="Trebuchet MS"/>
                <a:cs typeface="Trebuchet MS"/>
              </a:rPr>
              <a:t>)</a:t>
            </a:r>
            <a:r>
              <a:rPr lang="en-US" sz="2600" dirty="0" smtClean="0">
                <a:solidFill>
                  <a:srgbClr val="7B2030"/>
                </a:solidFill>
                <a:latin typeface="Trebuchet MS"/>
                <a:cs typeface="Trebuchet MS"/>
              </a:rPr>
              <a:t>; and (ii) </a:t>
            </a:r>
            <a:r>
              <a:rPr lang="en-US" sz="2600" i="1" dirty="0" smtClean="0">
                <a:solidFill>
                  <a:srgbClr val="7B2030"/>
                </a:solidFill>
                <a:latin typeface="Trebuchet MS"/>
                <a:cs typeface="Trebuchet MS"/>
              </a:rPr>
              <a:t>of </a:t>
            </a:r>
            <a:r>
              <a:rPr lang="en-US" sz="2600" i="1" dirty="0">
                <a:solidFill>
                  <a:srgbClr val="7B2030"/>
                </a:solidFill>
                <a:latin typeface="Trebuchet MS"/>
                <a:cs typeface="Trebuchet MS"/>
              </a:rPr>
              <a:t>the criteria for such a decision? </a:t>
            </a:r>
            <a:endParaRPr lang="en-US" sz="2600" i="1" dirty="0" smtClean="0">
              <a:solidFill>
                <a:srgbClr val="7B2030"/>
              </a:solidFill>
              <a:latin typeface="Trebuchet MS"/>
              <a:cs typeface="Trebuchet MS"/>
            </a:endParaRPr>
          </a:p>
          <a:p>
            <a:pPr marL="0" indent="0">
              <a:buNone/>
            </a:pPr>
            <a:endParaRPr lang="en-US" sz="2600" i="1" dirty="0" smtClean="0">
              <a:solidFill>
                <a:srgbClr val="7B2030"/>
              </a:solidFill>
              <a:latin typeface="Trebuchet MS"/>
              <a:cs typeface="Trebuchet MS"/>
            </a:endParaRPr>
          </a:p>
          <a:p>
            <a:r>
              <a:rPr lang="en-US" sz="2600" dirty="0" smtClean="0">
                <a:latin typeface="Trebuchet MS"/>
                <a:cs typeface="Trebuchet MS"/>
              </a:rPr>
              <a:t>Contractual Compliance staff made the decision in adhering to its process for enforcing the RAA</a:t>
            </a:r>
          </a:p>
          <a:p>
            <a:pPr marL="0" indent="0">
              <a:buNone/>
            </a:pPr>
            <a:r>
              <a:rPr lang="en-US" sz="2600" dirty="0" smtClean="0">
                <a:latin typeface="Trebuchet MS"/>
                <a:cs typeface="Trebuchet MS"/>
              </a:rPr>
              <a:t>  </a:t>
            </a:r>
            <a:endParaRPr lang="en-US" sz="2600" dirty="0">
              <a:latin typeface="Trebuchet MS"/>
              <a:cs typeface="Trebuchet MS"/>
            </a:endParaRPr>
          </a:p>
          <a:p>
            <a:endParaRPr lang="en-US" sz="2600" dirty="0" smtClean="0">
              <a:latin typeface="Trebuchet MS"/>
              <a:cs typeface="Trebuchet MS"/>
            </a:endParaRPr>
          </a:p>
        </p:txBody>
      </p:sp>
      <p:sp>
        <p:nvSpPr>
          <p:cNvPr id="4" name="Slide Number Placeholder 3"/>
          <p:cNvSpPr>
            <a:spLocks noGrp="1"/>
          </p:cNvSpPr>
          <p:nvPr>
            <p:ph type="sldNum" sz="quarter" idx="12"/>
          </p:nvPr>
        </p:nvSpPr>
        <p:spPr>
          <a:xfrm>
            <a:off x="8494486" y="6356350"/>
            <a:ext cx="609600" cy="501650"/>
          </a:xfrm>
        </p:spPr>
        <p:txBody>
          <a:bodyPr/>
          <a:lstStyle/>
          <a:p>
            <a:fld id="{FD54765E-07CF-4683-B883-9443C0B8A8E7}" type="slidenum">
              <a:rPr lang="en-US" sz="2000" smtClean="0">
                <a:solidFill>
                  <a:schemeClr val="bg1"/>
                </a:solidFill>
                <a:latin typeface="Trebuchet MS"/>
                <a:cs typeface="Trebuchet MS"/>
              </a:rPr>
              <a:t>13</a:t>
            </a:fld>
            <a:endParaRPr lang="en-US" sz="2000" dirty="0">
              <a:solidFill>
                <a:schemeClr val="bg1"/>
              </a:solidFill>
              <a:latin typeface="Trebuchet MS"/>
              <a:cs typeface="Trebuchet MS"/>
            </a:endParaRPr>
          </a:p>
        </p:txBody>
      </p:sp>
    </p:spTree>
    <p:extLst>
      <p:ext uri="{BB962C8B-B14F-4D97-AF65-F5344CB8AC3E}">
        <p14:creationId xmlns:p14="http://schemas.microsoft.com/office/powerpoint/2010/main" val="356132549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8991600" cy="5257800"/>
          </a:xfrm>
          <a:solidFill>
            <a:srgbClr val="FFFFFF"/>
          </a:solidFill>
        </p:spPr>
        <p:txBody>
          <a:bodyPr/>
          <a:lstStyle/>
          <a:p>
            <a:pPr marL="0" indent="0">
              <a:buNone/>
            </a:pPr>
            <a:r>
              <a:rPr lang="en-US" sz="2600" b="1" i="1" dirty="0" smtClean="0">
                <a:solidFill>
                  <a:srgbClr val="7B2030"/>
                </a:solidFill>
                <a:latin typeface="Trebuchet MS"/>
                <a:cs typeface="Trebuchet MS"/>
              </a:rPr>
              <a:t>What </a:t>
            </a:r>
            <a:r>
              <a:rPr lang="en-US" sz="2600" b="1" i="1" dirty="0">
                <a:solidFill>
                  <a:srgbClr val="7B2030"/>
                </a:solidFill>
                <a:latin typeface="Trebuchet MS"/>
                <a:cs typeface="Trebuchet MS"/>
              </a:rPr>
              <a:t>is the legal rationale for keeping the names secret of registrars who have been the subject of unresolved complaints</a:t>
            </a:r>
            <a:r>
              <a:rPr lang="en-US" sz="2600" b="1" i="1" dirty="0" smtClean="0">
                <a:solidFill>
                  <a:srgbClr val="7B2030"/>
                </a:solidFill>
                <a:latin typeface="Trebuchet MS"/>
                <a:cs typeface="Trebuchet MS"/>
              </a:rPr>
              <a:t>?</a:t>
            </a:r>
            <a:r>
              <a:rPr lang="en-US" sz="2600" b="1" dirty="0" smtClean="0">
                <a:latin typeface="Trebuchet MS"/>
                <a:cs typeface="Trebuchet MS"/>
              </a:rPr>
              <a:t> </a:t>
            </a:r>
            <a:endParaRPr lang="en-US" sz="2600" dirty="0">
              <a:latin typeface="Trebuchet MS"/>
              <a:cs typeface="Trebuchet MS"/>
            </a:endParaRPr>
          </a:p>
          <a:p>
            <a:r>
              <a:rPr lang="en-US" sz="2600" dirty="0" smtClean="0">
                <a:latin typeface="Trebuchet MS"/>
                <a:cs typeface="Trebuchet MS"/>
              </a:rPr>
              <a:t>Where unresolved complaints result in breach of the RAA, those breach notices are published  </a:t>
            </a:r>
          </a:p>
          <a:p>
            <a:r>
              <a:rPr lang="en-US" sz="2600" dirty="0" smtClean="0">
                <a:latin typeface="Trebuchet MS"/>
                <a:cs typeface="Trebuchet MS"/>
              </a:rPr>
              <a:t>In order to encourage cooperation toward informal resolution, the names of registrars subject to compliance investigations are not published.</a:t>
            </a:r>
          </a:p>
          <a:p>
            <a:endParaRPr lang="en-US" sz="2600" dirty="0" smtClean="0">
              <a:latin typeface="Trebuchet MS"/>
              <a:cs typeface="Trebuchet MS"/>
            </a:endParaRPr>
          </a:p>
          <a:p>
            <a:pPr marL="0" indent="0">
              <a:buNone/>
            </a:pPr>
            <a:endParaRPr lang="en-US" sz="2600" dirty="0">
              <a:latin typeface="Trebuchet MS"/>
              <a:cs typeface="Trebuchet MS"/>
            </a:endParaRPr>
          </a:p>
          <a:p>
            <a:pPr marL="0" indent="0">
              <a:buNone/>
            </a:pPr>
            <a:endParaRPr lang="en-US" sz="2600" dirty="0">
              <a:latin typeface="Trebuchet MS"/>
              <a:cs typeface="Trebuchet MS"/>
            </a:endParaRPr>
          </a:p>
        </p:txBody>
      </p:sp>
      <p:sp>
        <p:nvSpPr>
          <p:cNvPr id="4" name="Slide Number Placeholder 3"/>
          <p:cNvSpPr>
            <a:spLocks noGrp="1"/>
          </p:cNvSpPr>
          <p:nvPr>
            <p:ph type="sldNum" sz="quarter" idx="12"/>
          </p:nvPr>
        </p:nvSpPr>
        <p:spPr>
          <a:xfrm>
            <a:off x="8686800" y="6492875"/>
            <a:ext cx="457200" cy="365125"/>
          </a:xfrm>
        </p:spPr>
        <p:txBody>
          <a:bodyPr/>
          <a:lstStyle/>
          <a:p>
            <a:fld id="{FD54765E-07CF-4683-B883-9443C0B8A8E7}" type="slidenum">
              <a:rPr lang="en-US" sz="2000" smtClean="0">
                <a:solidFill>
                  <a:srgbClr val="FFFFFF"/>
                </a:solidFill>
                <a:latin typeface="Trebuchet MS"/>
                <a:cs typeface="Trebuchet MS"/>
              </a:rPr>
              <a:t>14</a:t>
            </a:fld>
            <a:endParaRPr lang="en-US" sz="2000" dirty="0">
              <a:solidFill>
                <a:srgbClr val="FFFFFF"/>
              </a:solidFill>
              <a:latin typeface="Trebuchet MS"/>
              <a:cs typeface="Trebuchet MS"/>
            </a:endParaRPr>
          </a:p>
        </p:txBody>
      </p:sp>
      <p:sp>
        <p:nvSpPr>
          <p:cNvPr id="5" name="Title 4"/>
          <p:cNvSpPr>
            <a:spLocks noGrp="1"/>
          </p:cNvSpPr>
          <p:nvPr>
            <p:ph type="title"/>
          </p:nvPr>
        </p:nvSpPr>
        <p:spPr>
          <a:xfrm>
            <a:off x="152400" y="76200"/>
            <a:ext cx="8229600" cy="868362"/>
          </a:xfrm>
        </p:spPr>
        <p:txBody>
          <a:bodyPr/>
          <a:lstStyle/>
          <a:p>
            <a:pPr algn="l"/>
            <a:r>
              <a:rPr lang="en-US" b="1" dirty="0" smtClean="0">
                <a:latin typeface="Trebuchet MS"/>
                <a:cs typeface="Trebuchet MS"/>
              </a:rPr>
              <a:t>ALAC Question #4</a:t>
            </a:r>
            <a:endParaRPr lang="en-US" b="1" dirty="0">
              <a:latin typeface="Trebuchet MS"/>
              <a:cs typeface="Trebuchet MS"/>
            </a:endParaRPr>
          </a:p>
        </p:txBody>
      </p:sp>
    </p:spTree>
    <p:extLst>
      <p:ext uri="{BB962C8B-B14F-4D97-AF65-F5344CB8AC3E}">
        <p14:creationId xmlns:p14="http://schemas.microsoft.com/office/powerpoint/2010/main" val="227600322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066800"/>
            <a:ext cx="8744857" cy="4953000"/>
          </a:xfrm>
          <a:solidFill>
            <a:srgbClr val="FFFFFF"/>
          </a:solidFill>
        </p:spPr>
        <p:txBody>
          <a:bodyPr/>
          <a:lstStyle/>
          <a:p>
            <a:pPr marL="0" indent="0">
              <a:buNone/>
            </a:pPr>
            <a:r>
              <a:rPr lang="en-US" sz="2600" b="1" i="1" dirty="0" smtClean="0">
                <a:solidFill>
                  <a:srgbClr val="7B2030"/>
                </a:solidFill>
                <a:latin typeface="Trebuchet MS"/>
                <a:cs typeface="Trebuchet MS"/>
              </a:rPr>
              <a:t>What </a:t>
            </a:r>
            <a:r>
              <a:rPr lang="en-US" sz="2600" b="1" i="1" dirty="0">
                <a:solidFill>
                  <a:srgbClr val="7B2030"/>
                </a:solidFill>
                <a:latin typeface="Trebuchet MS"/>
                <a:cs typeface="Trebuchet MS"/>
              </a:rPr>
              <a:t>is ICANN doing to instill public confidence in the new gTLD program, given its questionable track record in addressing problems within the existing number of registrars and registries</a:t>
            </a:r>
            <a:r>
              <a:rPr lang="en-US" sz="2600" b="1" i="1" dirty="0" smtClean="0">
                <a:solidFill>
                  <a:srgbClr val="7B2030"/>
                </a:solidFill>
                <a:latin typeface="Trebuchet MS"/>
                <a:cs typeface="Trebuchet MS"/>
              </a:rPr>
              <a:t>?</a:t>
            </a:r>
          </a:p>
          <a:p>
            <a:r>
              <a:rPr lang="en-US" sz="2600" dirty="0" smtClean="0">
                <a:latin typeface="Trebuchet MS"/>
                <a:cs typeface="Trebuchet MS"/>
              </a:rPr>
              <a:t>Strengthening Contractual Compliance is one of ICANN’s strategic priorities</a:t>
            </a:r>
          </a:p>
          <a:p>
            <a:r>
              <a:rPr lang="en-US" sz="2600" dirty="0" smtClean="0">
                <a:latin typeface="Trebuchet MS"/>
                <a:cs typeface="Trebuchet MS"/>
              </a:rPr>
              <a:t>Proposed FY13 Budget represents an increase of 62% from FY12 to: </a:t>
            </a:r>
          </a:p>
          <a:p>
            <a:pPr lvl="1" indent="-342900">
              <a:buFont typeface="Wingdings" pitchFamily="2" charset="2"/>
              <a:buChar char="Ø"/>
            </a:pPr>
            <a:r>
              <a:rPr lang="en-US" sz="2200" dirty="0" smtClean="0">
                <a:latin typeface="Trebuchet MS"/>
                <a:cs typeface="Trebuchet MS"/>
              </a:rPr>
              <a:t>Improve on </a:t>
            </a:r>
            <a:r>
              <a:rPr lang="en-US" sz="2200" dirty="0">
                <a:latin typeface="Trebuchet MS"/>
                <a:cs typeface="Trebuchet MS"/>
              </a:rPr>
              <a:t>the current </a:t>
            </a:r>
            <a:r>
              <a:rPr lang="en-US" sz="2200" dirty="0" smtClean="0">
                <a:latin typeface="Trebuchet MS"/>
                <a:cs typeface="Trebuchet MS"/>
              </a:rPr>
              <a:t>systems</a:t>
            </a:r>
          </a:p>
          <a:p>
            <a:pPr lvl="1" indent="-342900">
              <a:buFont typeface="Wingdings" pitchFamily="2" charset="2"/>
              <a:buChar char="Ø"/>
            </a:pPr>
            <a:r>
              <a:rPr lang="en-US" sz="2200" dirty="0" smtClean="0">
                <a:latin typeface="Trebuchet MS"/>
                <a:cs typeface="Trebuchet MS"/>
              </a:rPr>
              <a:t>Hiring additional </a:t>
            </a:r>
            <a:r>
              <a:rPr lang="en-US" sz="2200" dirty="0">
                <a:latin typeface="Trebuchet MS"/>
                <a:cs typeface="Trebuchet MS"/>
              </a:rPr>
              <a:t>staff </a:t>
            </a:r>
            <a:endParaRPr lang="en-US" sz="2200" dirty="0" smtClean="0">
              <a:latin typeface="Trebuchet MS"/>
              <a:cs typeface="Trebuchet MS"/>
            </a:endParaRPr>
          </a:p>
          <a:p>
            <a:pPr lvl="1" indent="-342900">
              <a:buFont typeface="Wingdings" pitchFamily="2" charset="2"/>
              <a:buChar char="Ø"/>
            </a:pPr>
            <a:r>
              <a:rPr lang="en-US" sz="2200" dirty="0" smtClean="0">
                <a:latin typeface="Trebuchet MS"/>
                <a:cs typeface="Trebuchet MS"/>
              </a:rPr>
              <a:t>Planning </a:t>
            </a:r>
            <a:r>
              <a:rPr lang="en-US" sz="2200" dirty="0">
                <a:latin typeface="Trebuchet MS"/>
                <a:cs typeface="Trebuchet MS"/>
              </a:rPr>
              <a:t>outreach activities for increased transparency and improved </a:t>
            </a:r>
            <a:r>
              <a:rPr lang="en-US" sz="2200" dirty="0" smtClean="0">
                <a:latin typeface="Trebuchet MS"/>
                <a:cs typeface="Trebuchet MS"/>
              </a:rPr>
              <a:t>communications</a:t>
            </a:r>
          </a:p>
        </p:txBody>
      </p:sp>
      <p:sp>
        <p:nvSpPr>
          <p:cNvPr id="4" name="Slide Number Placeholder 3"/>
          <p:cNvSpPr>
            <a:spLocks noGrp="1"/>
          </p:cNvSpPr>
          <p:nvPr>
            <p:ph type="sldNum" sz="quarter" idx="12"/>
          </p:nvPr>
        </p:nvSpPr>
        <p:spPr>
          <a:xfrm>
            <a:off x="8686800" y="6492875"/>
            <a:ext cx="457200" cy="365125"/>
          </a:xfrm>
        </p:spPr>
        <p:txBody>
          <a:bodyPr/>
          <a:lstStyle/>
          <a:p>
            <a:fld id="{FD54765E-07CF-4683-B883-9443C0B8A8E7}" type="slidenum">
              <a:rPr lang="en-US" sz="1800" smtClean="0">
                <a:solidFill>
                  <a:srgbClr val="FFFFFF"/>
                </a:solidFill>
                <a:latin typeface="Trebuchet MS"/>
                <a:cs typeface="Trebuchet MS"/>
              </a:rPr>
              <a:t>15</a:t>
            </a:fld>
            <a:endParaRPr lang="en-US" sz="1800" dirty="0">
              <a:solidFill>
                <a:srgbClr val="FFFFFF"/>
              </a:solidFill>
              <a:latin typeface="Trebuchet MS"/>
              <a:cs typeface="Trebuchet MS"/>
            </a:endParaRPr>
          </a:p>
        </p:txBody>
      </p:sp>
      <p:sp>
        <p:nvSpPr>
          <p:cNvPr id="5" name="Title 4"/>
          <p:cNvSpPr>
            <a:spLocks noGrp="1"/>
          </p:cNvSpPr>
          <p:nvPr>
            <p:ph type="title"/>
          </p:nvPr>
        </p:nvSpPr>
        <p:spPr>
          <a:xfrm>
            <a:off x="228600" y="152400"/>
            <a:ext cx="8229600" cy="868362"/>
          </a:xfrm>
        </p:spPr>
        <p:txBody>
          <a:bodyPr/>
          <a:lstStyle/>
          <a:p>
            <a:pPr algn="l"/>
            <a:r>
              <a:rPr lang="en-US" b="1" dirty="0" smtClean="0">
                <a:latin typeface="Trebuchet MS"/>
                <a:cs typeface="Trebuchet MS"/>
              </a:rPr>
              <a:t>ALAC Question #5</a:t>
            </a:r>
            <a:endParaRPr lang="en-US" b="1" dirty="0">
              <a:latin typeface="Trebuchet MS"/>
              <a:cs typeface="Trebuchet MS"/>
            </a:endParaRPr>
          </a:p>
        </p:txBody>
      </p:sp>
    </p:spTree>
    <p:extLst>
      <p:ext uri="{BB962C8B-B14F-4D97-AF65-F5344CB8AC3E}">
        <p14:creationId xmlns:p14="http://schemas.microsoft.com/office/powerpoint/2010/main" val="129778824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668657" cy="4953000"/>
          </a:xfrm>
          <a:solidFill>
            <a:srgbClr val="FFFFFF"/>
          </a:solidFill>
        </p:spPr>
        <p:txBody>
          <a:bodyPr/>
          <a:lstStyle/>
          <a:p>
            <a:pPr marL="0" indent="0">
              <a:buNone/>
            </a:pPr>
            <a:r>
              <a:rPr lang="en-US" sz="2600" b="1" i="1" dirty="0" smtClean="0">
                <a:solidFill>
                  <a:srgbClr val="7B2030"/>
                </a:solidFill>
                <a:latin typeface="Trebuchet MS"/>
                <a:cs typeface="Trebuchet MS"/>
              </a:rPr>
              <a:t>How many ICANN-accredited registrars are currently out of compliance with the RAA? When will their accreditation be revoked?</a:t>
            </a:r>
          </a:p>
          <a:p>
            <a:r>
              <a:rPr lang="en-US" sz="2600" dirty="0" smtClean="0">
                <a:latin typeface="Trebuchet MS"/>
                <a:cs typeface="Trebuchet MS"/>
              </a:rPr>
              <a:t>Non-compliant registrar count changes constantly - as matters resolve through “informal resolution” process</a:t>
            </a:r>
          </a:p>
          <a:p>
            <a:pPr>
              <a:spcBef>
                <a:spcPts val="0"/>
              </a:spcBef>
            </a:pPr>
            <a:endParaRPr lang="en-US" sz="2600" dirty="0" smtClean="0">
              <a:latin typeface="Trebuchet MS"/>
              <a:cs typeface="Trebuchet MS"/>
            </a:endParaRPr>
          </a:p>
          <a:p>
            <a:r>
              <a:rPr lang="en-US" sz="2600" dirty="0" smtClean="0">
                <a:latin typeface="Trebuchet MS"/>
                <a:cs typeface="Trebuchet MS"/>
              </a:rPr>
              <a:t>An accreditation can be terminated when the registrar fails to cure a contract breach after being given notice of the breach and an opportunity to cure</a:t>
            </a:r>
            <a:endParaRPr lang="en-US" sz="2600" dirty="0">
              <a:latin typeface="Trebuchet MS"/>
              <a:cs typeface="Trebuchet MS"/>
            </a:endParaRPr>
          </a:p>
        </p:txBody>
      </p:sp>
      <p:sp>
        <p:nvSpPr>
          <p:cNvPr id="4" name="Slide Number Placeholder 3"/>
          <p:cNvSpPr>
            <a:spLocks noGrp="1"/>
          </p:cNvSpPr>
          <p:nvPr>
            <p:ph type="sldNum" sz="quarter" idx="12"/>
          </p:nvPr>
        </p:nvSpPr>
        <p:spPr>
          <a:xfrm>
            <a:off x="8686800" y="6492875"/>
            <a:ext cx="457200" cy="365125"/>
          </a:xfrm>
        </p:spPr>
        <p:txBody>
          <a:bodyPr/>
          <a:lstStyle/>
          <a:p>
            <a:fld id="{FD54765E-07CF-4683-B883-9443C0B8A8E7}" type="slidenum">
              <a:rPr lang="en-US" sz="1800" smtClean="0">
                <a:solidFill>
                  <a:srgbClr val="FFFFFF"/>
                </a:solidFill>
                <a:latin typeface="Trebuchet MS"/>
                <a:cs typeface="Trebuchet MS"/>
              </a:rPr>
              <a:t>16</a:t>
            </a:fld>
            <a:endParaRPr lang="en-US" sz="1800" dirty="0">
              <a:solidFill>
                <a:srgbClr val="FFFFFF"/>
              </a:solidFill>
              <a:latin typeface="Trebuchet MS"/>
              <a:cs typeface="Trebuchet MS"/>
            </a:endParaRPr>
          </a:p>
        </p:txBody>
      </p:sp>
      <p:sp>
        <p:nvSpPr>
          <p:cNvPr id="5" name="Title 4"/>
          <p:cNvSpPr>
            <a:spLocks noGrp="1"/>
          </p:cNvSpPr>
          <p:nvPr>
            <p:ph type="title"/>
          </p:nvPr>
        </p:nvSpPr>
        <p:spPr>
          <a:xfrm>
            <a:off x="304800" y="274638"/>
            <a:ext cx="8229600" cy="868362"/>
          </a:xfrm>
        </p:spPr>
        <p:txBody>
          <a:bodyPr/>
          <a:lstStyle/>
          <a:p>
            <a:pPr algn="l"/>
            <a:r>
              <a:rPr lang="en-US" b="1" dirty="0" smtClean="0">
                <a:latin typeface="Trebuchet MS"/>
                <a:cs typeface="Trebuchet MS"/>
              </a:rPr>
              <a:t>ALAC Question #6</a:t>
            </a:r>
            <a:endParaRPr lang="en-US" b="1" dirty="0">
              <a:latin typeface="Trebuchet MS"/>
              <a:cs typeface="Trebuchet MS"/>
            </a:endParaRPr>
          </a:p>
        </p:txBody>
      </p:sp>
    </p:spTree>
    <p:extLst>
      <p:ext uri="{BB962C8B-B14F-4D97-AF65-F5344CB8AC3E}">
        <p14:creationId xmlns:p14="http://schemas.microsoft.com/office/powerpoint/2010/main" val="150348946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9057" y="1143000"/>
            <a:ext cx="8534400" cy="4343400"/>
          </a:xfrm>
          <a:solidFill>
            <a:srgbClr val="FFFFFF"/>
          </a:solidFill>
        </p:spPr>
        <p:txBody>
          <a:bodyPr/>
          <a:lstStyle/>
          <a:p>
            <a:pPr marL="0" indent="0">
              <a:buNone/>
            </a:pPr>
            <a:r>
              <a:rPr lang="en-US" sz="2600" b="1" i="1" dirty="0" smtClean="0">
                <a:solidFill>
                  <a:srgbClr val="7B2030"/>
                </a:solidFill>
                <a:latin typeface="Trebuchet MS"/>
                <a:cs typeface="Trebuchet MS"/>
              </a:rPr>
              <a:t>What </a:t>
            </a:r>
            <a:r>
              <a:rPr lang="en-US" sz="2600" b="1" i="1" dirty="0">
                <a:solidFill>
                  <a:srgbClr val="7B2030"/>
                </a:solidFill>
                <a:latin typeface="Trebuchet MS"/>
                <a:cs typeface="Trebuchet MS"/>
              </a:rPr>
              <a:t>mechanism is in place to inform consumers of an occasion in which an ICANN-accredited registrar is out of compliance with its </a:t>
            </a:r>
            <a:r>
              <a:rPr lang="en-US" sz="2600" b="1" i="1" dirty="0" err="1">
                <a:solidFill>
                  <a:srgbClr val="7B2030"/>
                </a:solidFill>
                <a:latin typeface="Trebuchet MS"/>
                <a:cs typeface="Trebuchet MS"/>
              </a:rPr>
              <a:t>trustmark</a:t>
            </a:r>
            <a:r>
              <a:rPr lang="en-US" sz="2600" b="1" i="1" dirty="0" smtClean="0">
                <a:solidFill>
                  <a:srgbClr val="7B2030"/>
                </a:solidFill>
                <a:latin typeface="Trebuchet MS"/>
                <a:cs typeface="Trebuchet MS"/>
              </a:rPr>
              <a:t>?</a:t>
            </a:r>
            <a:endParaRPr lang="en-US" sz="2600" dirty="0">
              <a:latin typeface="Trebuchet MS"/>
              <a:cs typeface="Trebuchet MS"/>
            </a:endParaRPr>
          </a:p>
          <a:p>
            <a:r>
              <a:rPr lang="en-US" sz="2600" dirty="0" smtClean="0">
                <a:latin typeface="Trebuchet MS"/>
                <a:cs typeface="Trebuchet MS"/>
              </a:rPr>
              <a:t>Please provide more information on what you are considering to be the </a:t>
            </a:r>
            <a:r>
              <a:rPr lang="en-US" sz="2600" dirty="0" err="1" smtClean="0">
                <a:latin typeface="Trebuchet MS"/>
                <a:cs typeface="Trebuchet MS"/>
              </a:rPr>
              <a:t>trustmark</a:t>
            </a:r>
            <a:r>
              <a:rPr lang="en-US" sz="2600" dirty="0" smtClean="0">
                <a:latin typeface="Trebuchet MS"/>
                <a:cs typeface="Trebuchet MS"/>
              </a:rPr>
              <a:t> and how that might relate to our enforcement capabilities.  If you are inquiring about the use of the ICANN Accredited Registrar logo, upon revocation of Accreditation, ICANN revokes the right to use that logo.</a:t>
            </a:r>
            <a:endParaRPr lang="en-US" sz="2600" dirty="0">
              <a:latin typeface="Trebuchet MS"/>
              <a:cs typeface="Trebuchet MS"/>
            </a:endParaRPr>
          </a:p>
          <a:p>
            <a:pPr marL="0" indent="0">
              <a:buNone/>
            </a:pPr>
            <a:endParaRPr lang="en-US" sz="2600" dirty="0">
              <a:latin typeface="Trebuchet MS"/>
              <a:cs typeface="Trebuchet MS"/>
            </a:endParaRPr>
          </a:p>
        </p:txBody>
      </p:sp>
      <p:sp>
        <p:nvSpPr>
          <p:cNvPr id="4" name="Slide Number Placeholder 3"/>
          <p:cNvSpPr>
            <a:spLocks noGrp="1"/>
          </p:cNvSpPr>
          <p:nvPr>
            <p:ph type="sldNum" sz="quarter" idx="12"/>
          </p:nvPr>
        </p:nvSpPr>
        <p:spPr>
          <a:xfrm>
            <a:off x="8686800" y="6492875"/>
            <a:ext cx="457200" cy="365125"/>
          </a:xfrm>
        </p:spPr>
        <p:txBody>
          <a:bodyPr/>
          <a:lstStyle/>
          <a:p>
            <a:fld id="{FD54765E-07CF-4683-B883-9443C0B8A8E7}" type="slidenum">
              <a:rPr lang="en-US" sz="1800" smtClean="0">
                <a:solidFill>
                  <a:srgbClr val="FFFFFF"/>
                </a:solidFill>
                <a:latin typeface="Trebuchet MS"/>
                <a:cs typeface="Trebuchet MS"/>
              </a:rPr>
              <a:t>17</a:t>
            </a:fld>
            <a:endParaRPr lang="en-US" sz="1800" dirty="0">
              <a:solidFill>
                <a:srgbClr val="FFFFFF"/>
              </a:solidFill>
              <a:latin typeface="Trebuchet MS"/>
              <a:cs typeface="Trebuchet MS"/>
            </a:endParaRPr>
          </a:p>
        </p:txBody>
      </p:sp>
      <p:sp>
        <p:nvSpPr>
          <p:cNvPr id="5" name="Title 4"/>
          <p:cNvSpPr>
            <a:spLocks noGrp="1"/>
          </p:cNvSpPr>
          <p:nvPr>
            <p:ph type="title"/>
          </p:nvPr>
        </p:nvSpPr>
        <p:spPr>
          <a:xfrm>
            <a:off x="457200" y="274638"/>
            <a:ext cx="8229600" cy="868362"/>
          </a:xfrm>
        </p:spPr>
        <p:txBody>
          <a:bodyPr/>
          <a:lstStyle/>
          <a:p>
            <a:pPr algn="l"/>
            <a:r>
              <a:rPr lang="en-US" b="1" dirty="0" smtClean="0">
                <a:latin typeface="Trebuchet MS"/>
                <a:cs typeface="Trebuchet MS"/>
              </a:rPr>
              <a:t>ALAC Question #7</a:t>
            </a:r>
            <a:endParaRPr lang="en-US" b="1" dirty="0">
              <a:latin typeface="Trebuchet MS"/>
              <a:cs typeface="Trebuchet MS"/>
            </a:endParaRPr>
          </a:p>
        </p:txBody>
      </p:sp>
    </p:spTree>
    <p:extLst>
      <p:ext uri="{BB962C8B-B14F-4D97-AF65-F5344CB8AC3E}">
        <p14:creationId xmlns:p14="http://schemas.microsoft.com/office/powerpoint/2010/main" val="304392260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5"/>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lgn="ctr"/>
            <a:r>
              <a:rPr lang="en-US" b="1" dirty="0">
                <a:solidFill>
                  <a:srgbClr val="000000"/>
                </a:solidFill>
                <a:latin typeface="Trebuchet MS" charset="0"/>
                <a:ea typeface="ＭＳ Ｐゴシック" charset="0"/>
                <a:cs typeface="Trebuchet MS" charset="0"/>
              </a:rPr>
              <a:t>Questions &amp; Feedback</a:t>
            </a:r>
          </a:p>
        </p:txBody>
      </p:sp>
      <p:sp>
        <p:nvSpPr>
          <p:cNvPr id="55298" name="Slide Number Placeholder 3"/>
          <p:cNvSpPr>
            <a:spLocks noGrp="1"/>
          </p:cNvSpPr>
          <p:nvPr>
            <p:ph type="sldNum" sz="quarter" idx="10"/>
          </p:nvPr>
        </p:nvSpPr>
        <p:spPr bwMode="auto">
          <a:xfrm>
            <a:off x="6934200" y="64008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94B2968-FABA-B541-B2EB-28D83032AC90}" type="slidenum">
              <a:rPr lang="en-US" sz="1800" b="1">
                <a:solidFill>
                  <a:srgbClr val="FFFFFF"/>
                </a:solidFill>
                <a:latin typeface="Trebuchet MS" charset="0"/>
              </a:rPr>
              <a:pPr eaLnBrk="1" hangingPunct="1"/>
              <a:t>18</a:t>
            </a:fld>
            <a:endParaRPr lang="en-US" sz="1800" b="1" dirty="0">
              <a:solidFill>
                <a:srgbClr val="FFFFFF"/>
              </a:solidFill>
              <a:latin typeface="Trebuchet MS" charset="0"/>
            </a:endParaRPr>
          </a:p>
        </p:txBody>
      </p:sp>
      <p:sp>
        <p:nvSpPr>
          <p:cNvPr id="55299" name="TextBox 2"/>
          <p:cNvSpPr txBox="1">
            <a:spLocks noChangeArrowheads="1"/>
          </p:cNvSpPr>
          <p:nvPr/>
        </p:nvSpPr>
        <p:spPr bwMode="auto">
          <a:xfrm>
            <a:off x="409575" y="1600200"/>
            <a:ext cx="8462963"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b="1" dirty="0">
                <a:latin typeface="Trebuchet MS" charset="0"/>
              </a:rPr>
              <a:t>Please send your feedback to </a:t>
            </a:r>
            <a:r>
              <a:rPr lang="en-US" sz="3200" b="1" dirty="0">
                <a:latin typeface="Trebuchet MS" charset="0"/>
                <a:hlinkClick r:id="rId3"/>
              </a:rPr>
              <a:t>Compliance@icann.org</a:t>
            </a:r>
            <a:endParaRPr lang="en-US" sz="3200" b="1" dirty="0">
              <a:latin typeface="Trebuchet MS" charset="0"/>
            </a:endParaRPr>
          </a:p>
          <a:p>
            <a:pPr eaLnBrk="1" hangingPunct="1"/>
            <a:endParaRPr lang="en-US" sz="3200" b="1" dirty="0">
              <a:latin typeface="Trebuchet MS" charset="0"/>
            </a:endParaRPr>
          </a:p>
          <a:p>
            <a:pPr eaLnBrk="1" hangingPunct="1"/>
            <a:r>
              <a:rPr lang="en-US" sz="3200" u="sng" dirty="0">
                <a:latin typeface="Trebuchet MS" charset="0"/>
              </a:rPr>
              <a:t>Subject</a:t>
            </a:r>
            <a:r>
              <a:rPr lang="en-US" sz="3200" b="1" dirty="0">
                <a:latin typeface="Trebuchet MS" charset="0"/>
              </a:rPr>
              <a:t> </a:t>
            </a:r>
          </a:p>
          <a:p>
            <a:pPr eaLnBrk="1" hangingPunct="1"/>
            <a:r>
              <a:rPr lang="en-US" sz="3000" b="1" dirty="0" smtClean="0">
                <a:latin typeface="Trebuchet MS" charset="0"/>
              </a:rPr>
              <a:t>[ICANN44 Meeting]</a:t>
            </a:r>
            <a:endParaRPr lang="en-US" sz="3000" dirty="0">
              <a:latin typeface="Trebuchet MS" charset="0"/>
            </a:endParaRPr>
          </a:p>
          <a:p>
            <a:pPr eaLnBrk="1" hangingPunct="1"/>
            <a:endParaRPr lang="en-US" sz="3200" dirty="0">
              <a:latin typeface="Trebuchet MS" charset="0"/>
            </a:endParaRPr>
          </a:p>
          <a:p>
            <a:pPr eaLnBrk="1" hangingPunct="1"/>
            <a:endParaRPr lang="en-US" sz="3200" dirty="0">
              <a:latin typeface="Trebuchet MS" charset="0"/>
            </a:endParaRPr>
          </a:p>
        </p:txBody>
      </p:sp>
    </p:spTree>
    <p:extLst>
      <p:ext uri="{BB962C8B-B14F-4D97-AF65-F5344CB8AC3E}">
        <p14:creationId xmlns:p14="http://schemas.microsoft.com/office/powerpoint/2010/main" val="326952125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Appendix</a:t>
            </a:r>
            <a:endParaRPr lang="en-US" dirty="0"/>
          </a:p>
        </p:txBody>
      </p:sp>
      <p:sp>
        <p:nvSpPr>
          <p:cNvPr id="4" name="Slide Number Placeholder 3"/>
          <p:cNvSpPr>
            <a:spLocks noGrp="1"/>
          </p:cNvSpPr>
          <p:nvPr>
            <p:ph type="sldNum" sz="quarter" idx="10"/>
          </p:nvPr>
        </p:nvSpPr>
        <p:spPr/>
        <p:txBody>
          <a:bodyPr/>
          <a:lstStyle/>
          <a:p>
            <a:fld id="{6C6ED012-0478-4CE2-981A-A6BE405DDE24}" type="slidenum">
              <a:rPr lang="en-US" smtClean="0"/>
              <a:pPr/>
              <a:t>19</a:t>
            </a:fld>
            <a:endParaRPr lang="en-US" dirty="0"/>
          </a:p>
        </p:txBody>
      </p:sp>
    </p:spTree>
    <p:extLst>
      <p:ext uri="{BB962C8B-B14F-4D97-AF65-F5344CB8AC3E}">
        <p14:creationId xmlns:p14="http://schemas.microsoft.com/office/powerpoint/2010/main" val="31642483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defRPr/>
            </a:pPr>
            <a:r>
              <a:rPr lang="en-US" b="1" dirty="0" smtClean="0">
                <a:latin typeface="Trebuchet MS" pitchFamily="34" charset="0"/>
                <a:ea typeface="ＭＳ Ｐゴシック" pitchFamily="34" charset="-128"/>
                <a:cs typeface="Arial" pitchFamily="34" charset="0"/>
              </a:rPr>
              <a:t>Agenda</a:t>
            </a:r>
          </a:p>
        </p:txBody>
      </p:sp>
      <p:sp>
        <p:nvSpPr>
          <p:cNvPr id="34818" name="Content Placeholder 2"/>
          <p:cNvSpPr>
            <a:spLocks noGrp="1"/>
          </p:cNvSpPr>
          <p:nvPr>
            <p:ph type="body" sz="quarter" idx="11"/>
          </p:nvPr>
        </p:nvSpPr>
        <p:spPr bwMode="auto">
          <a:xfrm>
            <a:off x="1905000" y="1524000"/>
            <a:ext cx="7239000" cy="1752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eaLnBrk="1" hangingPunct="1">
              <a:spcAft>
                <a:spcPts val="1200"/>
              </a:spcAft>
              <a:buSzPct val="123000"/>
              <a:buFont typeface="Wingdings" charset="0"/>
              <a:buChar char="q"/>
            </a:pPr>
            <a:r>
              <a:rPr lang="en-US" dirty="0" smtClean="0">
                <a:latin typeface="Trebuchet MS" charset="0"/>
                <a:ea typeface="ＭＳ Ｐゴシック" charset="0"/>
                <a:cs typeface="ＭＳ Ｐゴシック" charset="0"/>
              </a:rPr>
              <a:t>General Update</a:t>
            </a:r>
          </a:p>
          <a:p>
            <a:pPr marL="457200" indent="-457200" eaLnBrk="1" hangingPunct="1">
              <a:spcAft>
                <a:spcPts val="1200"/>
              </a:spcAft>
              <a:buSzPct val="123000"/>
              <a:buFont typeface="Wingdings" charset="0"/>
              <a:buChar char="q"/>
            </a:pPr>
            <a:r>
              <a:rPr lang="en-US" dirty="0" smtClean="0">
                <a:latin typeface="Trebuchet MS" charset="0"/>
                <a:ea typeface="ＭＳ Ｐゴシック" charset="0"/>
                <a:cs typeface="ＭＳ Ｐゴシック" charset="0"/>
              </a:rPr>
              <a:t>Overview </a:t>
            </a:r>
            <a:r>
              <a:rPr lang="en-US" dirty="0">
                <a:latin typeface="Trebuchet MS" charset="0"/>
                <a:ea typeface="ＭＳ Ｐゴシック" charset="0"/>
                <a:cs typeface="ＭＳ Ｐゴシック" charset="0"/>
              </a:rPr>
              <a:t>of Submitted </a:t>
            </a:r>
            <a:r>
              <a:rPr lang="en-US" dirty="0" smtClean="0">
                <a:latin typeface="Trebuchet MS" charset="0"/>
                <a:ea typeface="ＭＳ Ｐゴシック" charset="0"/>
                <a:cs typeface="ＭＳ Ｐゴシック" charset="0"/>
              </a:rPr>
              <a:t>Questions</a:t>
            </a:r>
            <a:endParaRPr lang="en-US" dirty="0">
              <a:latin typeface="Trebuchet MS" charset="0"/>
              <a:ea typeface="ＭＳ Ｐゴシック" charset="0"/>
              <a:cs typeface="ＭＳ Ｐゴシック" charset="0"/>
            </a:endParaRPr>
          </a:p>
        </p:txBody>
      </p:sp>
      <p:sp>
        <p:nvSpPr>
          <p:cNvPr id="3481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8C4E24A-6B3B-AF46-A169-0F4170F2ABA6}" type="slidenum">
              <a:rPr lang="en-US">
                <a:solidFill>
                  <a:srgbClr val="FFFFFF"/>
                </a:solidFill>
                <a:latin typeface="Trebuchet MS" charset="0"/>
              </a:rPr>
              <a:pPr eaLnBrk="1" hangingPunct="1"/>
              <a:t>2</a:t>
            </a:fld>
            <a:endParaRPr lang="en-US">
              <a:solidFill>
                <a:srgbClr val="FFFFFF"/>
              </a:solidFill>
              <a:latin typeface="Trebuchet MS" charset="0"/>
            </a:endParaRPr>
          </a:p>
        </p:txBody>
      </p:sp>
    </p:spTree>
    <p:extLst>
      <p:ext uri="{BB962C8B-B14F-4D97-AF65-F5344CB8AC3E}">
        <p14:creationId xmlns:p14="http://schemas.microsoft.com/office/powerpoint/2010/main" val="281707726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4"/>
          <p:cNvSpPr>
            <a:spLocks noGrp="1"/>
          </p:cNvSpPr>
          <p:nvPr>
            <p:ph type="title"/>
          </p:nvPr>
        </p:nvSpPr>
        <p:spPr bwMode="auto">
          <a:xfrm>
            <a:off x="228600" y="76200"/>
            <a:ext cx="8534400" cy="83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en-US" b="1" dirty="0" smtClean="0">
                <a:solidFill>
                  <a:srgbClr val="000000"/>
                </a:solidFill>
                <a:latin typeface="Trebuchet MS" charset="0"/>
                <a:ea typeface="ＭＳ Ｐゴシック" charset="0"/>
                <a:cs typeface="Trebuchet MS" charset="0"/>
              </a:rPr>
              <a:t>Contractual Compliance </a:t>
            </a:r>
            <a:r>
              <a:rPr lang="en-US" b="1" dirty="0" err="1" smtClean="0">
                <a:solidFill>
                  <a:srgbClr val="000000"/>
                </a:solidFill>
                <a:latin typeface="Trebuchet MS" charset="0"/>
                <a:ea typeface="ＭＳ Ｐゴシック" charset="0"/>
                <a:cs typeface="Trebuchet MS" charset="0"/>
              </a:rPr>
              <a:t>Dept</a:t>
            </a:r>
            <a:r>
              <a:rPr lang="en-US" b="1" dirty="0" smtClean="0">
                <a:solidFill>
                  <a:srgbClr val="000000"/>
                </a:solidFill>
                <a:latin typeface="Trebuchet MS" charset="0"/>
                <a:ea typeface="ＭＳ Ｐゴシック" charset="0"/>
                <a:cs typeface="Trebuchet MS" charset="0"/>
              </a:rPr>
              <a:t> </a:t>
            </a:r>
            <a:endParaRPr lang="en-US" b="1" dirty="0">
              <a:solidFill>
                <a:srgbClr val="000000"/>
              </a:solidFill>
              <a:latin typeface="Trebuchet MS" charset="0"/>
              <a:ea typeface="ＭＳ Ｐゴシック" charset="0"/>
              <a:cs typeface="Trebuchet MS" charset="0"/>
            </a:endParaRPr>
          </a:p>
        </p:txBody>
      </p:sp>
      <p:sp>
        <p:nvSpPr>
          <p:cNvPr id="37890"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86EECC0-A543-2A43-A641-E0ABDE667C0E}" type="slidenum">
              <a:rPr lang="en-US" sz="1800">
                <a:solidFill>
                  <a:srgbClr val="FFFFFF"/>
                </a:solidFill>
                <a:latin typeface="Trebuchet MS"/>
                <a:cs typeface="Trebuchet MS"/>
              </a:rPr>
              <a:pPr eaLnBrk="1" hangingPunct="1"/>
              <a:t>20</a:t>
            </a:fld>
            <a:endParaRPr lang="en-US" sz="1800" dirty="0">
              <a:solidFill>
                <a:srgbClr val="FFFFFF"/>
              </a:solidFill>
              <a:latin typeface="Trebuchet MS"/>
              <a:cs typeface="Trebuchet MS"/>
            </a:endParaRPr>
          </a:p>
        </p:txBody>
      </p:sp>
      <p:sp>
        <p:nvSpPr>
          <p:cNvPr id="6" name="Content Placeholder 5"/>
          <p:cNvSpPr>
            <a:spLocks noGrp="1"/>
          </p:cNvSpPr>
          <p:nvPr>
            <p:ph idx="4294967295"/>
          </p:nvPr>
        </p:nvSpPr>
        <p:spPr>
          <a:xfrm>
            <a:off x="381000" y="838200"/>
            <a:ext cx="8458200" cy="4419600"/>
          </a:xfrm>
          <a:prstGeom prst="rect">
            <a:avLst/>
          </a:prstGeom>
        </p:spPr>
        <p:txBody>
          <a:bodyPr/>
          <a:lstStyle/>
          <a:p>
            <a:pPr marL="285750" indent="-285750">
              <a:buFontTx/>
              <a:buChar char="•"/>
              <a:defRPr/>
            </a:pPr>
            <a:r>
              <a:rPr lang="en-US" sz="2800" dirty="0" smtClean="0">
                <a:cs typeface="Trebuchet MS"/>
              </a:rPr>
              <a:t>12 members currently </a:t>
            </a:r>
            <a:endParaRPr lang="en-US" sz="2800" dirty="0">
              <a:cs typeface="Trebuchet MS"/>
            </a:endParaRPr>
          </a:p>
          <a:p>
            <a:pPr marL="285750" indent="-285750">
              <a:buFontTx/>
              <a:buChar char="•"/>
              <a:defRPr/>
            </a:pPr>
            <a:r>
              <a:rPr lang="en-US" sz="2800" dirty="0" smtClean="0">
                <a:cs typeface="Trebuchet MS"/>
              </a:rPr>
              <a:t>Arabic, English</a:t>
            </a:r>
            <a:r>
              <a:rPr lang="en-US" sz="2800" dirty="0">
                <a:cs typeface="Trebuchet MS"/>
              </a:rPr>
              <a:t>, French</a:t>
            </a:r>
            <a:r>
              <a:rPr lang="en-US" sz="2800" dirty="0" smtClean="0">
                <a:cs typeface="Trebuchet MS"/>
              </a:rPr>
              <a:t>, Hindi, Mandarin, Spanish, Urdu </a:t>
            </a:r>
            <a:endParaRPr lang="en-US" sz="2800" dirty="0">
              <a:cs typeface="Trebuchet MS"/>
            </a:endParaRPr>
          </a:p>
          <a:p>
            <a:pPr marL="285750" indent="-285750">
              <a:buFontTx/>
              <a:buChar char="•"/>
              <a:defRPr/>
            </a:pPr>
            <a:r>
              <a:rPr lang="en-US" sz="2400" u="sng" dirty="0" smtClean="0">
                <a:cs typeface="Trebuchet MS"/>
              </a:rPr>
              <a:t>Organization</a:t>
            </a:r>
            <a:r>
              <a:rPr lang="en-US" sz="2400" dirty="0" smtClean="0">
                <a:cs typeface="Trebuchet MS"/>
              </a:rPr>
              <a:t> </a:t>
            </a:r>
          </a:p>
          <a:p>
            <a:pPr marL="685800" lvl="1">
              <a:buFontTx/>
              <a:buChar char="•"/>
              <a:defRPr/>
            </a:pPr>
            <a:r>
              <a:rPr lang="en-US" sz="2400" dirty="0" smtClean="0">
                <a:cs typeface="Trebuchet MS"/>
              </a:rPr>
              <a:t>Head of Compliance (1)</a:t>
            </a:r>
          </a:p>
          <a:p>
            <a:pPr marL="685800" lvl="1">
              <a:buFontTx/>
              <a:buChar char="•"/>
              <a:defRPr/>
            </a:pPr>
            <a:r>
              <a:rPr lang="en-US" sz="2400" dirty="0" smtClean="0">
                <a:cs typeface="Trebuchet MS"/>
              </a:rPr>
              <a:t>Registrar and Registry Compliance (9)</a:t>
            </a:r>
          </a:p>
          <a:p>
            <a:pPr marL="685800" lvl="1">
              <a:buFontTx/>
              <a:buChar char="•"/>
              <a:defRPr/>
            </a:pPr>
            <a:r>
              <a:rPr lang="en-US" sz="2400" dirty="0" smtClean="0">
                <a:cs typeface="Trebuchet MS"/>
              </a:rPr>
              <a:t>Risk and Audit Management (1)</a:t>
            </a:r>
          </a:p>
          <a:p>
            <a:pPr marL="685800" lvl="1">
              <a:buFontTx/>
              <a:buChar char="•"/>
              <a:defRPr/>
            </a:pPr>
            <a:r>
              <a:rPr lang="en-US" sz="2400" dirty="0" smtClean="0">
                <a:cs typeface="Trebuchet MS"/>
              </a:rPr>
              <a:t>Performance Measurement and Reporting (1)</a:t>
            </a:r>
          </a:p>
          <a:p>
            <a:pPr marL="285750">
              <a:buFontTx/>
              <a:buChar char="•"/>
              <a:defRPr/>
            </a:pPr>
            <a:r>
              <a:rPr lang="en-US" sz="2800" dirty="0" smtClean="0">
                <a:cs typeface="Trebuchet MS"/>
              </a:rPr>
              <a:t>1 new member in July 2012</a:t>
            </a:r>
          </a:p>
          <a:p>
            <a:pPr marL="285750">
              <a:buFontTx/>
              <a:buChar char="•"/>
              <a:defRPr/>
            </a:pPr>
            <a:r>
              <a:rPr lang="en-US" sz="2800" dirty="0" smtClean="0">
                <a:cs typeface="Trebuchet MS"/>
              </a:rPr>
              <a:t>2 open positions</a:t>
            </a:r>
          </a:p>
          <a:p>
            <a:pPr marL="0" indent="0">
              <a:buFont typeface="Arial" charset="0"/>
              <a:buNone/>
              <a:defRPr/>
            </a:pPr>
            <a:endParaRPr lang="en-US" sz="2800" dirty="0">
              <a:cs typeface="Trebuchet MS"/>
            </a:endParaRPr>
          </a:p>
          <a:p>
            <a:pPr>
              <a:defRPr/>
            </a:pPr>
            <a:endParaRPr lang="en-US" sz="2800" dirty="0"/>
          </a:p>
        </p:txBody>
      </p:sp>
    </p:spTree>
    <p:extLst>
      <p:ext uri="{BB962C8B-B14F-4D97-AF65-F5344CB8AC3E}">
        <p14:creationId xmlns:p14="http://schemas.microsoft.com/office/powerpoint/2010/main" val="261324355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8991600" cy="1066800"/>
          </a:xfrm>
        </p:spPr>
        <p:txBody>
          <a:bodyPr/>
          <a:lstStyle/>
          <a:p>
            <a:pPr>
              <a:defRPr/>
            </a:pPr>
            <a:r>
              <a:rPr lang="en-US" sz="4000" b="1" dirty="0" smtClean="0">
                <a:solidFill>
                  <a:srgbClr val="000000"/>
                </a:solidFill>
              </a:rPr>
              <a:t>Compliance Plan Update</a:t>
            </a:r>
            <a:br>
              <a:rPr lang="en-US" sz="4000" b="1" dirty="0" smtClean="0">
                <a:solidFill>
                  <a:srgbClr val="000000"/>
                </a:solidFill>
              </a:rPr>
            </a:br>
            <a:r>
              <a:rPr lang="en-US" sz="2800" dirty="0" smtClean="0">
                <a:solidFill>
                  <a:schemeClr val="tx1"/>
                </a:solidFill>
              </a:rPr>
              <a:t>Short Term: March – August 2012</a:t>
            </a:r>
            <a:endParaRPr lang="en-US" sz="2800" dirty="0">
              <a:solidFill>
                <a:schemeClr val="tx1"/>
              </a:solidFill>
            </a:endParaRPr>
          </a:p>
        </p:txBody>
      </p:sp>
      <p:sp>
        <p:nvSpPr>
          <p:cNvPr id="22531" name="Slide Number Placeholder 3"/>
          <p:cNvSpPr>
            <a:spLocks noGrp="1"/>
          </p:cNvSpPr>
          <p:nvPr>
            <p:ph type="sldNum" sz="quarter" idx="10"/>
          </p:nvPr>
        </p:nvSpPr>
        <p:spPr bwMode="auto">
          <a:xfrm>
            <a:off x="8610600" y="6457950"/>
            <a:ext cx="4254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fld id="{0D69BAF2-C7B9-451F-A19A-7C7B4C1DDA0B}" type="slidenum">
              <a:rPr lang="en-US" sz="1800">
                <a:solidFill>
                  <a:srgbClr val="FFFFFF"/>
                </a:solidFill>
                <a:latin typeface="Trebuchet MS"/>
                <a:cs typeface="Trebuchet MS"/>
              </a:rPr>
              <a:pPr eaLnBrk="1" hangingPunct="1"/>
              <a:t>21</a:t>
            </a:fld>
            <a:endParaRPr lang="en-US" sz="1800" dirty="0">
              <a:solidFill>
                <a:srgbClr val="FFFFFF"/>
              </a:solidFill>
              <a:latin typeface="Trebuchet MS"/>
              <a:cs typeface="Trebuchet MS"/>
            </a:endParaRPr>
          </a:p>
        </p:txBody>
      </p:sp>
      <p:sp>
        <p:nvSpPr>
          <p:cNvPr id="7" name="Rectangle 6"/>
          <p:cNvSpPr/>
          <p:nvPr/>
        </p:nvSpPr>
        <p:spPr>
          <a:xfrm>
            <a:off x="36653" y="1066800"/>
            <a:ext cx="9144000" cy="5109090"/>
          </a:xfrm>
          <a:prstGeom prst="rect">
            <a:avLst/>
          </a:prstGeom>
          <a:solidFill>
            <a:schemeClr val="bg1"/>
          </a:solidFill>
        </p:spPr>
        <p:txBody>
          <a:bodyPr wrap="square">
            <a:spAutoFit/>
          </a:bodyPr>
          <a:lstStyle/>
          <a:p>
            <a:pPr>
              <a:defRPr/>
            </a:pPr>
            <a:r>
              <a:rPr lang="en-US" u="sng" dirty="0" smtClean="0">
                <a:latin typeface="Trebuchet MS" pitchFamily="34" charset="0"/>
              </a:rPr>
              <a:t>Enhance </a:t>
            </a:r>
            <a:r>
              <a:rPr lang="en-US" u="sng" dirty="0">
                <a:latin typeface="Trebuchet MS" pitchFamily="34" charset="0"/>
              </a:rPr>
              <a:t>current ticketing </a:t>
            </a:r>
            <a:r>
              <a:rPr lang="en-US" u="sng" dirty="0" smtClean="0">
                <a:latin typeface="Trebuchet MS" pitchFamily="34" charset="0"/>
              </a:rPr>
              <a:t>applications</a:t>
            </a:r>
          </a:p>
          <a:p>
            <a:pPr marL="285750" indent="-285750">
              <a:buFont typeface="Wingdings" pitchFamily="2" charset="2"/>
              <a:buChar char="ü"/>
              <a:defRPr/>
            </a:pPr>
            <a:r>
              <a:rPr lang="en-US" sz="2200" b="1" dirty="0" smtClean="0">
                <a:latin typeface="Trebuchet MS" pitchFamily="34" charset="0"/>
              </a:rPr>
              <a:t>Consumer Ticketing </a:t>
            </a:r>
            <a:r>
              <a:rPr lang="en-US" sz="2200" dirty="0" smtClean="0">
                <a:latin typeface="Trebuchet MS" pitchFamily="34" charset="0"/>
              </a:rPr>
              <a:t>updated with notification </a:t>
            </a:r>
            <a:r>
              <a:rPr lang="en-US" sz="2200" dirty="0">
                <a:latin typeface="Trebuchet MS" pitchFamily="34" charset="0"/>
              </a:rPr>
              <a:t>cycle </a:t>
            </a:r>
            <a:endParaRPr lang="en-US" sz="2200" dirty="0" smtClean="0">
              <a:latin typeface="Trebuchet MS" pitchFamily="34" charset="0"/>
            </a:endParaRPr>
          </a:p>
          <a:p>
            <a:pPr marL="800100" lvl="1" indent="-342900">
              <a:buFont typeface="Wingdings" charset="2"/>
              <a:buChar char="q"/>
              <a:defRPr/>
            </a:pPr>
            <a:r>
              <a:rPr lang="en-US" sz="2200" b="1" dirty="0" smtClean="0">
                <a:latin typeface="Trebuchet MS" pitchFamily="34" charset="0"/>
              </a:rPr>
              <a:t>WHOIS ticketing software </a:t>
            </a:r>
            <a:r>
              <a:rPr lang="en-US" sz="2200" dirty="0" smtClean="0">
                <a:latin typeface="Trebuchet MS" pitchFamily="34" charset="0"/>
              </a:rPr>
              <a:t>changes</a:t>
            </a:r>
            <a:r>
              <a:rPr lang="en-US" sz="2200" b="1" dirty="0" smtClean="0">
                <a:latin typeface="Trebuchet MS" pitchFamily="34" charset="0"/>
              </a:rPr>
              <a:t> </a:t>
            </a:r>
            <a:r>
              <a:rPr lang="en-US" sz="2200" dirty="0" smtClean="0">
                <a:latin typeface="Trebuchet MS" pitchFamily="34" charset="0"/>
              </a:rPr>
              <a:t>planned for July 2012 production release </a:t>
            </a:r>
          </a:p>
          <a:p>
            <a:pPr marL="800100" lvl="1" indent="-342900">
              <a:buFont typeface="Wingdings" charset="2"/>
              <a:buChar char="q"/>
              <a:defRPr/>
            </a:pPr>
            <a:r>
              <a:rPr lang="en-US" sz="2200" b="1" dirty="0" smtClean="0">
                <a:latin typeface="Trebuchet MS" pitchFamily="34" charset="0"/>
              </a:rPr>
              <a:t>UDRP Process-Template </a:t>
            </a:r>
            <a:r>
              <a:rPr lang="en-US" sz="2200" dirty="0" smtClean="0">
                <a:latin typeface="Trebuchet MS" pitchFamily="34" charset="0"/>
              </a:rPr>
              <a:t>changes </a:t>
            </a:r>
            <a:r>
              <a:rPr lang="en-US" sz="2200" dirty="0" smtClean="0">
                <a:latin typeface="Trebuchet MS" pitchFamily="34" charset="0"/>
              </a:rPr>
              <a:t>implemented June 2012</a:t>
            </a:r>
            <a:endParaRPr lang="en-US" sz="2200" dirty="0" smtClean="0">
              <a:latin typeface="Trebuchet MS" pitchFamily="34" charset="0"/>
            </a:endParaRPr>
          </a:p>
          <a:p>
            <a:pPr lvl="1">
              <a:defRPr/>
            </a:pPr>
            <a:endParaRPr lang="en-US" sz="2200" dirty="0">
              <a:latin typeface="Trebuchet MS" pitchFamily="34" charset="0"/>
            </a:endParaRPr>
          </a:p>
          <a:p>
            <a:pPr marL="342900" indent="-342900">
              <a:buFont typeface="Wingdings" charset="2"/>
              <a:buChar char="ü"/>
              <a:defRPr/>
            </a:pPr>
            <a:r>
              <a:rPr lang="en-US" b="1" dirty="0" smtClean="0">
                <a:latin typeface="Trebuchet MS" pitchFamily="34" charset="0"/>
              </a:rPr>
              <a:t>Document Management System </a:t>
            </a:r>
            <a:r>
              <a:rPr lang="en-US" dirty="0" smtClean="0">
                <a:latin typeface="Trebuchet MS" pitchFamily="34" charset="0"/>
              </a:rPr>
              <a:t>Deployed &amp; staff trained</a:t>
            </a:r>
            <a:endParaRPr lang="en-US" dirty="0">
              <a:latin typeface="Trebuchet MS" pitchFamily="34" charset="0"/>
            </a:endParaRPr>
          </a:p>
          <a:p>
            <a:pPr marL="285750" indent="-285750">
              <a:buFont typeface="Wingdings" pitchFamily="2" charset="2"/>
              <a:buChar char="ü"/>
              <a:defRPr/>
            </a:pPr>
            <a:r>
              <a:rPr lang="en-US" b="1" dirty="0" smtClean="0">
                <a:latin typeface="Trebuchet MS" pitchFamily="34" charset="0"/>
              </a:rPr>
              <a:t>Business Intelligence &amp; Reporting Tool </a:t>
            </a:r>
            <a:r>
              <a:rPr lang="en-US" dirty="0" smtClean="0">
                <a:latin typeface="Trebuchet MS" pitchFamily="34" charset="0"/>
              </a:rPr>
              <a:t>Prototype built, under review for technical &amp; business value</a:t>
            </a:r>
          </a:p>
          <a:p>
            <a:pPr marL="285750" indent="-285750">
              <a:buFont typeface="Wingdings" pitchFamily="2" charset="2"/>
              <a:buChar char="ü"/>
              <a:defRPr/>
            </a:pPr>
            <a:endParaRPr lang="en-US" dirty="0">
              <a:latin typeface="Trebuchet MS" pitchFamily="34" charset="0"/>
            </a:endParaRPr>
          </a:p>
          <a:p>
            <a:pPr>
              <a:defRPr/>
            </a:pPr>
            <a:r>
              <a:rPr lang="en-US" u="sng" dirty="0" smtClean="0">
                <a:latin typeface="Trebuchet MS" pitchFamily="34" charset="0"/>
              </a:rPr>
              <a:t>Define </a:t>
            </a:r>
            <a:r>
              <a:rPr lang="en-US" u="sng" dirty="0">
                <a:latin typeface="Trebuchet MS" pitchFamily="34" charset="0"/>
              </a:rPr>
              <a:t>&amp; implement a consolidated </a:t>
            </a:r>
            <a:r>
              <a:rPr lang="en-US" u="sng" dirty="0" smtClean="0">
                <a:latin typeface="Trebuchet MS" pitchFamily="34" charset="0"/>
              </a:rPr>
              <a:t>compliance system</a:t>
            </a:r>
          </a:p>
          <a:p>
            <a:pPr marL="285750" indent="-285750">
              <a:buFont typeface="Wingdings" pitchFamily="2" charset="2"/>
              <a:buChar char="ü"/>
              <a:defRPr/>
            </a:pPr>
            <a:r>
              <a:rPr lang="en-US" b="1" dirty="0" smtClean="0">
                <a:latin typeface="Trebuchet MS" pitchFamily="34" charset="0"/>
              </a:rPr>
              <a:t>3 feasibility studies </a:t>
            </a:r>
            <a:r>
              <a:rPr lang="en-US" dirty="0" smtClean="0">
                <a:latin typeface="Trebuchet MS" pitchFamily="34" charset="0"/>
              </a:rPr>
              <a:t>conducted</a:t>
            </a:r>
          </a:p>
          <a:p>
            <a:pPr marL="742950" lvl="1" indent="-285750">
              <a:buFont typeface="Wingdings" pitchFamily="2" charset="2"/>
              <a:buChar char="ü"/>
              <a:defRPr/>
            </a:pPr>
            <a:endParaRPr lang="en-US" sz="1400" dirty="0" smtClean="0">
              <a:latin typeface="Trebuchet MS" pitchFamily="34" charset="0"/>
            </a:endParaRPr>
          </a:p>
          <a:p>
            <a:pPr>
              <a:defRPr/>
            </a:pPr>
            <a:r>
              <a:rPr lang="en-US" dirty="0" smtClean="0">
                <a:latin typeface="Trebuchet MS" pitchFamily="34" charset="0"/>
              </a:rPr>
              <a:t>Defined Compliance A</a:t>
            </a:r>
            <a:r>
              <a:rPr lang="en-US" b="1" dirty="0" smtClean="0">
                <a:latin typeface="Trebuchet MS" pitchFamily="34" charset="0"/>
              </a:rPr>
              <a:t>udit Strategy and Approach</a:t>
            </a:r>
          </a:p>
        </p:txBody>
      </p:sp>
    </p:spTree>
    <p:extLst>
      <p:ext uri="{BB962C8B-B14F-4D97-AF65-F5344CB8AC3E}">
        <p14:creationId xmlns:p14="http://schemas.microsoft.com/office/powerpoint/2010/main" val="226640742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bwMode="auto">
          <a:xfrm>
            <a:off x="163513" y="152400"/>
            <a:ext cx="8675687"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000" b="1" dirty="0" smtClean="0">
                <a:solidFill>
                  <a:srgbClr val="000000"/>
                </a:solidFill>
                <a:latin typeface="Trebuchet MS" pitchFamily="34" charset="0"/>
                <a:ea typeface="ＭＳ Ｐゴシック" pitchFamily="34" charset="-128"/>
              </a:rPr>
              <a:t>Registry Compliance &amp; Locations </a:t>
            </a:r>
            <a:r>
              <a:rPr lang="en-US" b="1" dirty="0" smtClean="0">
                <a:solidFill>
                  <a:srgbClr val="000000"/>
                </a:solidFill>
                <a:latin typeface="Trebuchet MS" pitchFamily="34" charset="0"/>
                <a:ea typeface="ＭＳ Ｐゴシック" pitchFamily="34" charset="-128"/>
              </a:rPr>
              <a:t/>
            </a:r>
            <a:br>
              <a:rPr lang="en-US" b="1" dirty="0" smtClean="0">
                <a:solidFill>
                  <a:srgbClr val="000000"/>
                </a:solidFill>
                <a:latin typeface="Trebuchet MS" pitchFamily="34" charset="0"/>
                <a:ea typeface="ＭＳ Ｐゴシック" pitchFamily="34" charset="-128"/>
              </a:rPr>
            </a:br>
            <a:r>
              <a:rPr lang="en-US" sz="2800" dirty="0" smtClean="0">
                <a:solidFill>
                  <a:srgbClr val="000000"/>
                </a:solidFill>
                <a:latin typeface="Trebuchet MS" pitchFamily="34" charset="0"/>
                <a:ea typeface="ＭＳ Ｐゴシック" pitchFamily="34" charset="-128"/>
              </a:rPr>
              <a:t>March – May 2012</a:t>
            </a:r>
          </a:p>
        </p:txBody>
      </p:sp>
      <p:sp>
        <p:nvSpPr>
          <p:cNvPr id="6041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6E1D6A76-B3AC-4490-BC25-5041FFEC4EAF}" type="slidenum">
              <a:rPr lang="en-US" sz="2000" b="1">
                <a:solidFill>
                  <a:srgbClr val="FFFFFF"/>
                </a:solidFill>
                <a:latin typeface="Trebuchet MS"/>
                <a:cs typeface="Trebuchet MS"/>
              </a:rPr>
              <a:pPr eaLnBrk="1" hangingPunct="1"/>
              <a:t>22</a:t>
            </a:fld>
            <a:endParaRPr lang="en-US" sz="2000" b="1" dirty="0">
              <a:solidFill>
                <a:srgbClr val="FFFFFF"/>
              </a:solidFill>
              <a:latin typeface="Trebuchet MS"/>
              <a:cs typeface="Trebuchet MS"/>
            </a:endParaRPr>
          </a:p>
        </p:txBody>
      </p:sp>
      <p:grpSp>
        <p:nvGrpSpPr>
          <p:cNvPr id="60419" name="Group 3"/>
          <p:cNvGrpSpPr>
            <a:grpSpLocks/>
          </p:cNvGrpSpPr>
          <p:nvPr/>
        </p:nvGrpSpPr>
        <p:grpSpPr bwMode="auto">
          <a:xfrm>
            <a:off x="5257800" y="4686300"/>
            <a:ext cx="3778250" cy="1790700"/>
            <a:chOff x="1237341" y="1646995"/>
            <a:chExt cx="6426530" cy="3606985"/>
          </a:xfrm>
        </p:grpSpPr>
        <p:pic>
          <p:nvPicPr>
            <p:cNvPr id="1028" name="Picture 4" descr="C:\Users\paul.redmond\AppData\Local\Microsoft\Windows\Temporary Internet Files\Content.IE5\3Q1AZTAV\MC910216337[1].png"/>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37341" y="1646995"/>
              <a:ext cx="6426530" cy="3606985"/>
            </a:xfrm>
            <a:prstGeom prst="rect">
              <a:avLst/>
            </a:prstGeom>
            <a:noFill/>
            <a:extLst>
              <a:ext uri="{909E8E84-426E-40dd-AFC4-6F175D3DCCD1}">
                <a14:hiddenFill xmlns:a14="http://schemas.microsoft.com/office/drawing/2010/main">
                  <a:solidFill>
                    <a:srgbClr val="FFFFFF"/>
                  </a:solidFill>
                </a14:hiddenFill>
              </a:ext>
            </a:extLst>
          </p:spPr>
        </p:pic>
        <p:sp>
          <p:nvSpPr>
            <p:cNvPr id="60422" name="TextBox 2"/>
            <p:cNvSpPr txBox="1">
              <a:spLocks noChangeArrowheads="1"/>
            </p:cNvSpPr>
            <p:nvPr/>
          </p:nvSpPr>
          <p:spPr bwMode="auto">
            <a:xfrm>
              <a:off x="1928048" y="2240870"/>
              <a:ext cx="1277259" cy="65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b="1" dirty="0">
                  <a:latin typeface="Trebuchet MS" pitchFamily="34" charset="0"/>
                </a:rPr>
                <a:t>10</a:t>
              </a:r>
            </a:p>
          </p:txBody>
        </p:sp>
        <p:sp>
          <p:nvSpPr>
            <p:cNvPr id="60423" name="TextBox 17"/>
            <p:cNvSpPr txBox="1">
              <a:spLocks noChangeArrowheads="1"/>
            </p:cNvSpPr>
            <p:nvPr/>
          </p:nvSpPr>
          <p:spPr bwMode="auto">
            <a:xfrm>
              <a:off x="4159282" y="2416713"/>
              <a:ext cx="1016474" cy="65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b="1" dirty="0">
                  <a:latin typeface="Trebuchet MS" pitchFamily="34" charset="0"/>
                </a:rPr>
                <a:t>7</a:t>
              </a:r>
            </a:p>
          </p:txBody>
        </p:sp>
        <p:sp>
          <p:nvSpPr>
            <p:cNvPr id="60424" name="TextBox 20"/>
            <p:cNvSpPr txBox="1">
              <a:spLocks noChangeArrowheads="1"/>
            </p:cNvSpPr>
            <p:nvPr/>
          </p:nvSpPr>
          <p:spPr bwMode="auto">
            <a:xfrm>
              <a:off x="5510492" y="2693905"/>
              <a:ext cx="1277259" cy="65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b="1" dirty="0">
                  <a:latin typeface="Trebuchet MS" pitchFamily="34" charset="0"/>
                </a:rPr>
                <a:t>1</a:t>
              </a:r>
            </a:p>
          </p:txBody>
        </p:sp>
      </p:grpSp>
      <p:sp>
        <p:nvSpPr>
          <p:cNvPr id="5" name="TextBox 4"/>
          <p:cNvSpPr txBox="1"/>
          <p:nvPr/>
        </p:nvSpPr>
        <p:spPr>
          <a:xfrm>
            <a:off x="163513" y="1219200"/>
            <a:ext cx="8851900" cy="3785652"/>
          </a:xfrm>
          <a:prstGeom prst="rect">
            <a:avLst/>
          </a:prstGeom>
          <a:noFill/>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342900" indent="-342900" eaLnBrk="1" hangingPunct="1">
              <a:buFont typeface="Arial" pitchFamily="34" charset="0"/>
              <a:buChar char="•"/>
            </a:pPr>
            <a:r>
              <a:rPr lang="en-US" dirty="0">
                <a:latin typeface="Trebuchet MS" pitchFamily="34" charset="0"/>
              </a:rPr>
              <a:t>All </a:t>
            </a:r>
            <a:r>
              <a:rPr lang="en-US" dirty="0" smtClean="0">
                <a:latin typeface="Trebuchet MS" pitchFamily="34" charset="0"/>
              </a:rPr>
              <a:t>registries submitted </a:t>
            </a:r>
            <a:r>
              <a:rPr lang="en-US" dirty="0">
                <a:latin typeface="Trebuchet MS" pitchFamily="34" charset="0"/>
              </a:rPr>
              <a:t>monthly transactions reports</a:t>
            </a:r>
          </a:p>
          <a:p>
            <a:pPr marL="342900" indent="-342900" eaLnBrk="1" hangingPunct="1">
              <a:buFont typeface="Arial" pitchFamily="34" charset="0"/>
              <a:buChar char="•"/>
            </a:pPr>
            <a:endParaRPr lang="en-US" dirty="0">
              <a:latin typeface="Trebuchet MS" pitchFamily="34" charset="0"/>
            </a:endParaRPr>
          </a:p>
          <a:p>
            <a:pPr marL="342900" indent="-342900" eaLnBrk="1" hangingPunct="1">
              <a:buFont typeface="Arial" pitchFamily="34" charset="0"/>
              <a:buChar char="•"/>
            </a:pPr>
            <a:r>
              <a:rPr lang="en-US" dirty="0">
                <a:latin typeface="Trebuchet MS" pitchFamily="34" charset="0"/>
              </a:rPr>
              <a:t>Registries reported 100% compliance regarding</a:t>
            </a:r>
            <a:r>
              <a:rPr lang="en-US" dirty="0" smtClean="0">
                <a:latin typeface="Trebuchet MS" pitchFamily="34" charset="0"/>
              </a:rPr>
              <a:t>:</a:t>
            </a:r>
          </a:p>
          <a:p>
            <a:pPr marL="800100" lvl="1" indent="-342900" eaLnBrk="1" hangingPunct="1">
              <a:buFont typeface="Wingdings" pitchFamily="2" charset="2"/>
              <a:buChar char="ü"/>
            </a:pPr>
            <a:r>
              <a:rPr lang="en-US" dirty="0" smtClean="0">
                <a:latin typeface="Trebuchet MS" pitchFamily="34" charset="0"/>
              </a:rPr>
              <a:t>DNS </a:t>
            </a:r>
            <a:r>
              <a:rPr lang="en-US" dirty="0">
                <a:latin typeface="Trebuchet MS" pitchFamily="34" charset="0"/>
              </a:rPr>
              <a:t>Availability</a:t>
            </a:r>
          </a:p>
          <a:p>
            <a:pPr marL="800100" lvl="1" indent="-342900" eaLnBrk="1" hangingPunct="1">
              <a:buFont typeface="Wingdings" pitchFamily="2" charset="2"/>
              <a:buChar char="ü"/>
            </a:pPr>
            <a:r>
              <a:rPr lang="en-US" dirty="0">
                <a:latin typeface="Trebuchet MS" pitchFamily="34" charset="0"/>
              </a:rPr>
              <a:t>WHOIS Availability</a:t>
            </a:r>
          </a:p>
          <a:p>
            <a:pPr marL="800100" lvl="1" indent="-342900" eaLnBrk="1" hangingPunct="1">
              <a:buFont typeface="Wingdings" pitchFamily="2" charset="2"/>
              <a:buChar char="ü"/>
            </a:pPr>
            <a:r>
              <a:rPr lang="en-US" dirty="0">
                <a:latin typeface="Trebuchet MS" pitchFamily="34" charset="0"/>
              </a:rPr>
              <a:t>Equal registrar access to the Shared Registration System</a:t>
            </a:r>
          </a:p>
          <a:p>
            <a:pPr marL="800100" lvl="1" indent="-342900" eaLnBrk="1" hangingPunct="1">
              <a:buFont typeface="Wingdings" pitchFamily="2" charset="2"/>
              <a:buChar char="ü"/>
            </a:pPr>
            <a:r>
              <a:rPr lang="en-US" dirty="0">
                <a:latin typeface="Trebuchet MS" pitchFamily="34" charset="0"/>
              </a:rPr>
              <a:t>No complaints regarding denial of bulk access to zone </a:t>
            </a:r>
            <a:r>
              <a:rPr lang="en-US" dirty="0" smtClean="0">
                <a:latin typeface="Trebuchet MS" pitchFamily="34" charset="0"/>
              </a:rPr>
              <a:t>file</a:t>
            </a:r>
          </a:p>
          <a:p>
            <a:pPr marL="800100" lvl="1" indent="-342900" eaLnBrk="1" hangingPunct="1">
              <a:buFont typeface="Arial" pitchFamily="34" charset="0"/>
              <a:buChar char="•"/>
            </a:pPr>
            <a:endParaRPr lang="en-US" dirty="0" smtClean="0">
              <a:latin typeface="Trebuchet MS" pitchFamily="34" charset="0"/>
            </a:endParaRPr>
          </a:p>
          <a:p>
            <a:pPr marL="342900" indent="-342900" eaLnBrk="1" hangingPunct="1">
              <a:buFont typeface="Arial" pitchFamily="34" charset="0"/>
              <a:buChar char="•"/>
            </a:pPr>
            <a:r>
              <a:rPr lang="en-US" dirty="0" smtClean="0">
                <a:latin typeface="Trebuchet MS" pitchFamily="34" charset="0"/>
              </a:rPr>
              <a:t>2 </a:t>
            </a:r>
            <a:r>
              <a:rPr lang="en-US" dirty="0">
                <a:latin typeface="Trebuchet MS" pitchFamily="34" charset="0"/>
              </a:rPr>
              <a:t>compliance inquiries in </a:t>
            </a:r>
            <a:r>
              <a:rPr lang="en-US" altLang="en-US" dirty="0">
                <a:latin typeface="Trebuchet MS" pitchFamily="34" charset="0"/>
              </a:rPr>
              <a:t>“</a:t>
            </a:r>
            <a:r>
              <a:rPr lang="en-US" dirty="0">
                <a:latin typeface="Trebuchet MS" pitchFamily="34" charset="0"/>
              </a:rPr>
              <a:t>preventive</a:t>
            </a:r>
            <a:r>
              <a:rPr lang="en-US" altLang="en-US" dirty="0">
                <a:latin typeface="Trebuchet MS" pitchFamily="34" charset="0"/>
              </a:rPr>
              <a:t>”</a:t>
            </a:r>
            <a:r>
              <a:rPr lang="en-US" dirty="0">
                <a:latin typeface="Trebuchet MS" pitchFamily="34" charset="0"/>
              </a:rPr>
              <a:t> phase </a:t>
            </a:r>
          </a:p>
        </p:txBody>
      </p:sp>
    </p:spTree>
    <p:extLst>
      <p:ext uri="{BB962C8B-B14F-4D97-AF65-F5344CB8AC3E}">
        <p14:creationId xmlns:p14="http://schemas.microsoft.com/office/powerpoint/2010/main" val="31852226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50617539"/>
              </p:ext>
            </p:extLst>
          </p:nvPr>
        </p:nvGraphicFramePr>
        <p:xfrm>
          <a:off x="304800" y="990600"/>
          <a:ext cx="8686800" cy="2499557"/>
        </p:xfrm>
        <a:graphic>
          <a:graphicData uri="http://schemas.openxmlformats.org/drawingml/2006/table">
            <a:tbl>
              <a:tblPr firstRow="1" bandRow="1">
                <a:tableStyleId>{5C22544A-7EE6-4342-B048-85BDC9FD1C3A}</a:tableStyleId>
              </a:tblPr>
              <a:tblGrid>
                <a:gridCol w="8686800"/>
              </a:tblGrid>
              <a:tr h="457351">
                <a:tc>
                  <a:txBody>
                    <a:bodyPr/>
                    <a:lstStyle/>
                    <a:p>
                      <a:pPr algn="ctr"/>
                      <a:r>
                        <a:rPr lang="en-US" sz="2400" dirty="0" smtClean="0">
                          <a:latin typeface="Trebuchet MS"/>
                          <a:cs typeface="Trebuchet MS"/>
                        </a:rPr>
                        <a:t>Staff</a:t>
                      </a:r>
                      <a:r>
                        <a:rPr lang="en-US" sz="2400" baseline="0" dirty="0" smtClean="0">
                          <a:latin typeface="Trebuchet MS"/>
                          <a:cs typeface="Trebuchet MS"/>
                        </a:rPr>
                        <a:t> Readiness 2012</a:t>
                      </a:r>
                      <a:endParaRPr lang="en-US" sz="2400" dirty="0">
                        <a:latin typeface="Trebuchet MS"/>
                        <a:cs typeface="Trebuchet MS"/>
                      </a:endParaRPr>
                    </a:p>
                  </a:txBody>
                  <a:tcPr marT="45743" marB="45743"/>
                </a:tc>
              </a:tr>
              <a:tr h="1615924">
                <a:tc>
                  <a:txBody>
                    <a:bodyPr/>
                    <a:lstStyle/>
                    <a:p>
                      <a:pPr marL="342900" marR="0" indent="-342900" algn="l" defTabSz="914400" rtl="0" eaLnBrk="1" fontAlgn="b" latinLnBrk="0" hangingPunct="1">
                        <a:lnSpc>
                          <a:spcPct val="100000"/>
                        </a:lnSpc>
                        <a:spcBef>
                          <a:spcPts val="0"/>
                        </a:spcBef>
                        <a:spcAft>
                          <a:spcPts val="0"/>
                        </a:spcAft>
                        <a:buClrTx/>
                        <a:buSzTx/>
                        <a:buFont typeface="Arial" pitchFamily="34" charset="0"/>
                        <a:buChar char="•"/>
                        <a:tabLst/>
                        <a:defRPr/>
                      </a:pPr>
                      <a:r>
                        <a:rPr lang="en-US" sz="2200" dirty="0" smtClean="0">
                          <a:latin typeface="Trebuchet MS"/>
                          <a:cs typeface="Trebuchet MS"/>
                        </a:rPr>
                        <a:t>Dedicating</a:t>
                      </a:r>
                      <a:r>
                        <a:rPr lang="en-US" sz="2200" baseline="0" dirty="0" smtClean="0">
                          <a:latin typeface="Trebuchet MS"/>
                          <a:cs typeface="Trebuchet MS"/>
                        </a:rPr>
                        <a:t> resources to build knowledge on n</a:t>
                      </a:r>
                      <a:r>
                        <a:rPr lang="en-US" sz="2200" dirty="0" smtClean="0">
                          <a:latin typeface="Trebuchet MS"/>
                          <a:cs typeface="Trebuchet MS"/>
                        </a:rPr>
                        <a:t>ew gTLD Agreement </a:t>
                      </a:r>
                    </a:p>
                    <a:p>
                      <a:pPr marL="342900" marR="0" indent="-342900" algn="l" defTabSz="914400" rtl="0" eaLnBrk="1" fontAlgn="b" latinLnBrk="0" hangingPunct="1">
                        <a:lnSpc>
                          <a:spcPct val="100000"/>
                        </a:lnSpc>
                        <a:spcBef>
                          <a:spcPts val="0"/>
                        </a:spcBef>
                        <a:spcAft>
                          <a:spcPts val="0"/>
                        </a:spcAft>
                        <a:buClrTx/>
                        <a:buSzTx/>
                        <a:buFont typeface="Arial" pitchFamily="34" charset="0"/>
                        <a:buChar char="•"/>
                        <a:tabLst/>
                        <a:defRPr/>
                      </a:pPr>
                      <a:r>
                        <a:rPr lang="en-US" sz="2200" dirty="0" smtClean="0">
                          <a:latin typeface="Trebuchet MS"/>
                          <a:cs typeface="Trebuchet MS"/>
                        </a:rPr>
                        <a:t>Train other</a:t>
                      </a:r>
                      <a:r>
                        <a:rPr lang="en-US" sz="2200" baseline="0" dirty="0" smtClean="0">
                          <a:latin typeface="Trebuchet MS"/>
                          <a:cs typeface="Trebuchet MS"/>
                        </a:rPr>
                        <a:t> staff members </a:t>
                      </a:r>
                      <a:endParaRPr lang="en-US" sz="2200" dirty="0" smtClean="0">
                        <a:latin typeface="Trebuchet MS"/>
                        <a:cs typeface="Trebuchet MS"/>
                      </a:endParaRPr>
                    </a:p>
                    <a:p>
                      <a:pPr marL="342900" marR="0" indent="-342900" algn="l" defTabSz="914400" rtl="0" eaLnBrk="1" fontAlgn="b" latinLnBrk="0" hangingPunct="1">
                        <a:lnSpc>
                          <a:spcPct val="100000"/>
                        </a:lnSpc>
                        <a:spcBef>
                          <a:spcPts val="0"/>
                        </a:spcBef>
                        <a:spcAft>
                          <a:spcPts val="0"/>
                        </a:spcAft>
                        <a:buClrTx/>
                        <a:buSzTx/>
                        <a:buFont typeface="Arial" pitchFamily="34" charset="0"/>
                        <a:buChar char="•"/>
                        <a:tabLst/>
                        <a:defRPr/>
                      </a:pPr>
                      <a:r>
                        <a:rPr lang="en-US" sz="2200" baseline="0" dirty="0" smtClean="0">
                          <a:latin typeface="Trebuchet MS"/>
                          <a:cs typeface="Trebuchet MS"/>
                        </a:rPr>
                        <a:t>Hire additional staff</a:t>
                      </a:r>
                      <a:endParaRPr lang="en-US" sz="2200" dirty="0" smtClean="0">
                        <a:latin typeface="Trebuchet MS"/>
                        <a:cs typeface="Trebuchet MS"/>
                      </a:endParaRPr>
                    </a:p>
                    <a:p>
                      <a:pPr marL="342900" indent="-342900">
                        <a:buFont typeface="Arial" pitchFamily="34" charset="0"/>
                        <a:buChar char="•"/>
                      </a:pPr>
                      <a:endParaRPr lang="en-US" sz="2000" dirty="0" smtClean="0">
                        <a:latin typeface="Trebuchet MS"/>
                        <a:cs typeface="Trebuchet MS"/>
                      </a:endParaRPr>
                    </a:p>
                    <a:p>
                      <a:pPr marL="0" marR="0" indent="0" algn="l" defTabSz="914400" rtl="0" eaLnBrk="1" fontAlgn="b" latinLnBrk="0" hangingPunct="1">
                        <a:lnSpc>
                          <a:spcPct val="100000"/>
                        </a:lnSpc>
                        <a:spcBef>
                          <a:spcPts val="0"/>
                        </a:spcBef>
                        <a:spcAft>
                          <a:spcPts val="0"/>
                        </a:spcAft>
                        <a:buClrTx/>
                        <a:buSzTx/>
                        <a:buFontTx/>
                        <a:buNone/>
                        <a:tabLst/>
                        <a:defRPr/>
                      </a:pPr>
                      <a:endParaRPr lang="en-US" sz="2000" u="none" strike="noStrike" kern="1200" dirty="0">
                        <a:solidFill>
                          <a:schemeClr val="dk1"/>
                        </a:solidFill>
                        <a:effectLst/>
                        <a:latin typeface="Trebuchet MS"/>
                        <a:ea typeface="+mn-ea"/>
                        <a:cs typeface="Trebuchet MS"/>
                      </a:endParaRPr>
                    </a:p>
                  </a:txBody>
                  <a:tcPr marT="45743" marB="45743">
                    <a:lnB w="12700" cmpd="sng">
                      <a:noFill/>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348162331"/>
              </p:ext>
            </p:extLst>
          </p:nvPr>
        </p:nvGraphicFramePr>
        <p:xfrm>
          <a:off x="298450" y="3063874"/>
          <a:ext cx="8693150" cy="3071435"/>
        </p:xfrm>
        <a:graphic>
          <a:graphicData uri="http://schemas.openxmlformats.org/drawingml/2006/table">
            <a:tbl>
              <a:tblPr/>
              <a:tblGrid>
                <a:gridCol w="8693150"/>
              </a:tblGrid>
              <a:tr h="41790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Trebuchet MS"/>
                          <a:ea typeface="ＭＳ Ｐゴシック" charset="0"/>
                          <a:cs typeface="Trebuchet MS"/>
                        </a:rPr>
                        <a:t>Operational </a:t>
                      </a:r>
                      <a:r>
                        <a:rPr kumimoji="0" lang="en-US" sz="2400" b="1" i="0" u="none" strike="noStrike" cap="none" normalizeH="0" baseline="0" dirty="0">
                          <a:ln>
                            <a:noFill/>
                          </a:ln>
                          <a:solidFill>
                            <a:srgbClr val="FFFFFF"/>
                          </a:solidFill>
                          <a:effectLst/>
                          <a:latin typeface="Trebuchet MS"/>
                          <a:ea typeface="ＭＳ Ｐゴシック" charset="0"/>
                          <a:cs typeface="Trebuchet MS"/>
                        </a:rPr>
                        <a:t>Readiness</a:t>
                      </a:r>
                    </a:p>
                  </a:txBody>
                  <a:tcPr marL="91437" marR="91437"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614221">
                <a:tc>
                  <a:txBody>
                    <a:bodyPr/>
                    <a:lstStyle/>
                    <a:p>
                      <a:pPr marL="342900" marR="0" lvl="0" indent="-342900" algn="l" defTabSz="457200" rtl="0" eaLnBrk="1" fontAlgn="base" latinLnBrk="0" hangingPunct="1">
                        <a:lnSpc>
                          <a:spcPct val="100000"/>
                        </a:lnSpc>
                        <a:spcBef>
                          <a:spcPct val="0"/>
                        </a:spcBef>
                        <a:spcAft>
                          <a:spcPct val="0"/>
                        </a:spcAft>
                        <a:buClrTx/>
                        <a:buSzTx/>
                        <a:buFont typeface="Arial" charset="0"/>
                        <a:buChar char="•"/>
                        <a:tabLst/>
                      </a:pPr>
                      <a:r>
                        <a:rPr kumimoji="0" lang="en-US" sz="2200" b="0" i="0" u="none" strike="noStrike" cap="none" normalizeH="0" baseline="0" dirty="0">
                          <a:ln>
                            <a:noFill/>
                          </a:ln>
                          <a:solidFill>
                            <a:srgbClr val="000000"/>
                          </a:solidFill>
                          <a:effectLst/>
                          <a:latin typeface="Trebuchet MS"/>
                          <a:ea typeface="ＭＳ Ｐゴシック" charset="0"/>
                          <a:cs typeface="Trebuchet MS"/>
                        </a:rPr>
                        <a:t>Enhance the complaint system to capture additional </a:t>
                      </a:r>
                      <a:r>
                        <a:rPr kumimoji="0" lang="en-US" sz="2200" b="0" i="0" u="none" strike="noStrike" cap="none" normalizeH="0" baseline="0" dirty="0" smtClean="0">
                          <a:ln>
                            <a:noFill/>
                          </a:ln>
                          <a:solidFill>
                            <a:srgbClr val="000000"/>
                          </a:solidFill>
                          <a:effectLst/>
                          <a:latin typeface="Trebuchet MS"/>
                          <a:ea typeface="ＭＳ Ｐゴシック" charset="0"/>
                          <a:cs typeface="Trebuchet MS"/>
                        </a:rPr>
                        <a:t>types and metrics</a:t>
                      </a:r>
                      <a:endParaRPr kumimoji="0" lang="en-US" sz="2200" b="0" i="0" u="none" strike="noStrike" cap="none" normalizeH="0" baseline="0" dirty="0">
                        <a:ln>
                          <a:noFill/>
                        </a:ln>
                        <a:solidFill>
                          <a:srgbClr val="000000"/>
                        </a:solidFill>
                        <a:effectLst/>
                        <a:latin typeface="Trebuchet MS"/>
                        <a:ea typeface="ＭＳ Ｐゴシック" charset="0"/>
                        <a:cs typeface="Trebuchet MS"/>
                      </a:endParaRPr>
                    </a:p>
                    <a:p>
                      <a:pPr marL="342900" marR="0" lvl="0" indent="-342900" algn="l" defTabSz="457200" rtl="0" eaLnBrk="1" fontAlgn="b" latinLnBrk="0" hangingPunct="1">
                        <a:lnSpc>
                          <a:spcPct val="100000"/>
                        </a:lnSpc>
                        <a:spcBef>
                          <a:spcPct val="0"/>
                        </a:spcBef>
                        <a:spcAft>
                          <a:spcPct val="0"/>
                        </a:spcAft>
                        <a:buClrTx/>
                        <a:buSzTx/>
                        <a:buFont typeface="Arial" charset="0"/>
                        <a:buChar char="•"/>
                        <a:tabLst/>
                      </a:pPr>
                      <a:r>
                        <a:rPr kumimoji="0" lang="en-US" sz="2200" b="0" i="0" u="none" strike="noStrike" cap="none" normalizeH="0" baseline="0" dirty="0">
                          <a:ln>
                            <a:noFill/>
                          </a:ln>
                          <a:solidFill>
                            <a:srgbClr val="000000"/>
                          </a:solidFill>
                          <a:effectLst/>
                          <a:latin typeface="Trebuchet MS"/>
                          <a:ea typeface="ＭＳ Ｐゴシック" charset="0"/>
                          <a:cs typeface="Trebuchet MS"/>
                        </a:rPr>
                        <a:t>Review and assess operational needs and changes </a:t>
                      </a:r>
                    </a:p>
                    <a:p>
                      <a:pPr marL="342900" marR="0" lvl="0" indent="-342900" algn="l" defTabSz="457200" rtl="0" eaLnBrk="1" fontAlgn="b" latinLnBrk="0" hangingPunct="1">
                        <a:lnSpc>
                          <a:spcPct val="100000"/>
                        </a:lnSpc>
                        <a:spcBef>
                          <a:spcPct val="0"/>
                        </a:spcBef>
                        <a:spcAft>
                          <a:spcPct val="0"/>
                        </a:spcAft>
                        <a:buClrTx/>
                        <a:buSzTx/>
                        <a:buFont typeface="Arial" charset="0"/>
                        <a:buChar char="•"/>
                        <a:tabLst/>
                      </a:pPr>
                      <a:r>
                        <a:rPr kumimoji="0" lang="en-US" sz="2200" b="0" i="0" u="none" strike="noStrike" cap="none" normalizeH="0" baseline="0" dirty="0">
                          <a:ln>
                            <a:noFill/>
                          </a:ln>
                          <a:solidFill>
                            <a:srgbClr val="000000"/>
                          </a:solidFill>
                          <a:effectLst/>
                          <a:latin typeface="Trebuchet MS"/>
                          <a:ea typeface="ＭＳ Ｐゴシック" charset="0"/>
                          <a:cs typeface="Trebuchet MS"/>
                        </a:rPr>
                        <a:t>Prepare standard communication templates</a:t>
                      </a:r>
                    </a:p>
                    <a:p>
                      <a:pPr marL="342900" marR="0" lvl="0" indent="-342900" algn="l" defTabSz="457200" rtl="0" eaLnBrk="1" fontAlgn="base" latinLnBrk="0" hangingPunct="1">
                        <a:lnSpc>
                          <a:spcPct val="100000"/>
                        </a:lnSpc>
                        <a:spcBef>
                          <a:spcPct val="0"/>
                        </a:spcBef>
                        <a:spcAft>
                          <a:spcPct val="0"/>
                        </a:spcAft>
                        <a:buClrTx/>
                        <a:buSzTx/>
                        <a:buFont typeface="Arial" charset="0"/>
                        <a:buChar char="•"/>
                        <a:tabLst/>
                      </a:pPr>
                      <a:r>
                        <a:rPr kumimoji="0" lang="en-US" sz="2200" b="0" i="0" u="none" strike="noStrike" cap="none" normalizeH="0" baseline="0" dirty="0">
                          <a:ln>
                            <a:noFill/>
                          </a:ln>
                          <a:solidFill>
                            <a:srgbClr val="000000"/>
                          </a:solidFill>
                          <a:effectLst/>
                          <a:latin typeface="Trebuchet MS"/>
                          <a:ea typeface="ＭＳ Ｐゴシック" charset="0"/>
                          <a:cs typeface="Trebuchet MS"/>
                        </a:rPr>
                        <a:t>Design an audit strategy </a:t>
                      </a:r>
                      <a:endParaRPr kumimoji="0" lang="en-US" sz="2200" b="0" i="0" u="none" strike="noStrike" cap="none" normalizeH="0" baseline="0" dirty="0" smtClean="0">
                        <a:ln>
                          <a:noFill/>
                        </a:ln>
                        <a:solidFill>
                          <a:srgbClr val="000000"/>
                        </a:solidFill>
                        <a:effectLst/>
                        <a:latin typeface="Trebuchet MS"/>
                        <a:ea typeface="ＭＳ Ｐゴシック" charset="0"/>
                        <a:cs typeface="Trebuchet MS"/>
                      </a:endParaRPr>
                    </a:p>
                    <a:p>
                      <a:pPr marL="285750" lvl="0" indent="-285750">
                        <a:lnSpc>
                          <a:spcPct val="100000"/>
                        </a:lnSpc>
                        <a:buFont typeface="Arial"/>
                        <a:buChar char="•"/>
                      </a:pPr>
                      <a:r>
                        <a:rPr lang="en-US" sz="2200" baseline="0" dirty="0" smtClean="0">
                          <a:latin typeface="Trebuchet MS"/>
                          <a:cs typeface="Trebuchet MS"/>
                        </a:rPr>
                        <a:t> Plan Outreach activities</a:t>
                      </a:r>
                      <a:endParaRPr kumimoji="0" lang="en-US" sz="2200" b="0" i="0" u="none" strike="noStrike" cap="none" normalizeH="0" baseline="0" dirty="0">
                        <a:ln>
                          <a:noFill/>
                        </a:ln>
                        <a:solidFill>
                          <a:srgbClr val="000000"/>
                        </a:solidFill>
                        <a:effectLst/>
                        <a:latin typeface="Trebuchet MS"/>
                        <a:ea typeface="ＭＳ Ｐゴシック" charset="0"/>
                        <a:cs typeface="Trebuchet MS"/>
                      </a:endParaRPr>
                    </a:p>
                  </a:txBody>
                  <a:tcPr marL="91437" marR="91437"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63504" name="Title 5"/>
          <p:cNvSpPr txBox="1">
            <a:spLocks/>
          </p:cNvSpPr>
          <p:nvPr/>
        </p:nvSpPr>
        <p:spPr bwMode="auto">
          <a:xfrm>
            <a:off x="-381000" y="152400"/>
            <a:ext cx="9525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511175"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eaLnBrk="1" hangingPunct="1"/>
            <a:r>
              <a:rPr lang="en-US" sz="3800" b="1">
                <a:solidFill>
                  <a:srgbClr val="000000"/>
                </a:solidFill>
                <a:latin typeface="Trebuchet MS" charset="0"/>
                <a:cs typeface="Trebuchet MS" charset="0"/>
              </a:rPr>
              <a:t>New gTLD Compliance Readiness Plan </a:t>
            </a:r>
          </a:p>
        </p:txBody>
      </p:sp>
      <p:sp>
        <p:nvSpPr>
          <p:cNvPr id="4" name="Slide Number Placeholder 3"/>
          <p:cNvSpPr>
            <a:spLocks noGrp="1"/>
          </p:cNvSpPr>
          <p:nvPr>
            <p:ph type="sldNum" sz="quarter" idx="12"/>
          </p:nvPr>
        </p:nvSpPr>
        <p:spPr>
          <a:xfrm>
            <a:off x="8584983" y="6469407"/>
            <a:ext cx="533400" cy="365125"/>
          </a:xfrm>
        </p:spPr>
        <p:txBody>
          <a:bodyPr/>
          <a:lstStyle/>
          <a:p>
            <a:fld id="{FD54765E-07CF-4683-B883-9443C0B8A8E7}" type="slidenum">
              <a:rPr lang="en-US" sz="2000" smtClean="0">
                <a:solidFill>
                  <a:srgbClr val="FFFFFF"/>
                </a:solidFill>
                <a:latin typeface="Trebuchet MS"/>
                <a:cs typeface="Trebuchet MS"/>
              </a:rPr>
              <a:t>23</a:t>
            </a:fld>
            <a:endParaRPr lang="en-US" sz="2000" dirty="0">
              <a:solidFill>
                <a:srgbClr val="FFFFFF"/>
              </a:solidFill>
              <a:latin typeface="Trebuchet MS"/>
              <a:cs typeface="Trebuchet MS"/>
            </a:endParaRPr>
          </a:p>
        </p:txBody>
      </p:sp>
    </p:spTree>
    <p:extLst>
      <p:ext uri="{BB962C8B-B14F-4D97-AF65-F5344CB8AC3E}">
        <p14:creationId xmlns:p14="http://schemas.microsoft.com/office/powerpoint/2010/main" val="380510902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1758" y="228600"/>
            <a:ext cx="8534400" cy="838200"/>
          </a:xfrm>
        </p:spPr>
        <p:txBody>
          <a:bodyPr/>
          <a:lstStyle/>
          <a:p>
            <a:pPr lvl="0"/>
            <a:r>
              <a:rPr lang="en-US" b="1" dirty="0">
                <a:solidFill>
                  <a:srgbClr val="000000"/>
                </a:solidFill>
              </a:rPr>
              <a:t/>
            </a:r>
            <a:br>
              <a:rPr lang="en-US" b="1" dirty="0">
                <a:solidFill>
                  <a:srgbClr val="000000"/>
                </a:solidFill>
              </a:rPr>
            </a:br>
            <a:r>
              <a:rPr lang="en-US" sz="3400" b="1" dirty="0" smtClean="0">
                <a:solidFill>
                  <a:srgbClr val="000000"/>
                </a:solidFill>
              </a:rPr>
              <a:t>“Preventative” Initiatives for Registrars </a:t>
            </a:r>
            <a:r>
              <a:rPr lang="en-US" sz="3600" b="1" dirty="0" smtClean="0">
                <a:solidFill>
                  <a:srgbClr val="000000"/>
                </a:solidFill>
              </a:rPr>
              <a:t/>
            </a:r>
            <a:br>
              <a:rPr lang="en-US" sz="3600" b="1" dirty="0" smtClean="0">
                <a:solidFill>
                  <a:srgbClr val="000000"/>
                </a:solidFill>
              </a:rPr>
            </a:br>
            <a:r>
              <a:rPr lang="en-US" sz="2400" dirty="0" smtClean="0">
                <a:solidFill>
                  <a:srgbClr val="7F7F7F"/>
                </a:solidFill>
                <a:latin typeface="Trebuchet MS" charset="0"/>
                <a:ea typeface="ＭＳ Ｐゴシック" charset="0"/>
                <a:cs typeface="Trebuchet MS" charset="0"/>
              </a:rPr>
              <a:t>March </a:t>
            </a:r>
            <a:r>
              <a:rPr lang="en-US" sz="2400" dirty="0">
                <a:solidFill>
                  <a:srgbClr val="7F7F7F"/>
                </a:solidFill>
                <a:latin typeface="Trebuchet MS" charset="0"/>
                <a:ea typeface="ＭＳ Ｐゴシック" charset="0"/>
                <a:cs typeface="Trebuchet MS" charset="0"/>
              </a:rPr>
              <a:t>– May 2012</a:t>
            </a:r>
            <a:endParaRPr lang="en-US" sz="2400" b="1" dirty="0">
              <a:solidFill>
                <a:srgbClr val="000000"/>
              </a:solidFill>
            </a:endParaRPr>
          </a:p>
        </p:txBody>
      </p:sp>
      <p:sp>
        <p:nvSpPr>
          <p:cNvPr id="4" name="Rectangle 3"/>
          <p:cNvSpPr/>
          <p:nvPr/>
        </p:nvSpPr>
        <p:spPr>
          <a:xfrm>
            <a:off x="152400" y="1143000"/>
            <a:ext cx="8686800" cy="4893647"/>
          </a:xfrm>
          <a:prstGeom prst="rect">
            <a:avLst/>
          </a:prstGeom>
          <a:solidFill>
            <a:srgbClr val="FFFFFF"/>
          </a:solidFill>
        </p:spPr>
        <p:txBody>
          <a:bodyPr wrap="square">
            <a:spAutoFit/>
          </a:bodyPr>
          <a:lstStyle/>
          <a:p>
            <a:pPr marL="514350" indent="-514350">
              <a:buFont typeface="Wingdings" pitchFamily="2" charset="2"/>
              <a:buChar char="ü"/>
            </a:pPr>
            <a:r>
              <a:rPr lang="en-US" dirty="0" smtClean="0">
                <a:latin typeface="Trebuchet MS"/>
                <a:cs typeface="Trebuchet MS"/>
              </a:rPr>
              <a:t>Validated </a:t>
            </a:r>
            <a:r>
              <a:rPr lang="en-US" dirty="0">
                <a:latin typeface="Trebuchet MS"/>
                <a:cs typeface="Trebuchet MS"/>
              </a:rPr>
              <a:t>registrars’ responses to WDRP </a:t>
            </a:r>
            <a:r>
              <a:rPr lang="en-US" dirty="0" smtClean="0">
                <a:latin typeface="Trebuchet MS"/>
                <a:cs typeface="Trebuchet MS"/>
              </a:rPr>
              <a:t>audit</a:t>
            </a:r>
          </a:p>
          <a:p>
            <a:pPr marL="514350" indent="-514350">
              <a:buFont typeface="Wingdings" pitchFamily="2" charset="2"/>
              <a:buChar char="ü"/>
            </a:pPr>
            <a:r>
              <a:rPr lang="en-US" dirty="0" smtClean="0">
                <a:latin typeface="Trebuchet MS"/>
                <a:cs typeface="Trebuchet MS"/>
              </a:rPr>
              <a:t>Published </a:t>
            </a:r>
            <a:r>
              <a:rPr lang="en-US" dirty="0">
                <a:latin typeface="Trebuchet MS"/>
                <a:cs typeface="Trebuchet MS"/>
              </a:rPr>
              <a:t>2012 port 43 Audit Report </a:t>
            </a:r>
          </a:p>
          <a:p>
            <a:pPr lvl="1"/>
            <a:endParaRPr lang="en-US" dirty="0">
              <a:latin typeface="Trebuchet MS"/>
              <a:cs typeface="Trebuchet MS"/>
            </a:endParaRPr>
          </a:p>
          <a:p>
            <a:pPr marL="514350" indent="-514350">
              <a:buFont typeface="Wingdings" pitchFamily="2" charset="2"/>
              <a:buChar char="ü"/>
            </a:pPr>
            <a:r>
              <a:rPr lang="en-US" dirty="0" smtClean="0">
                <a:latin typeface="Trebuchet MS"/>
                <a:cs typeface="Trebuchet MS"/>
              </a:rPr>
              <a:t>Outreach </a:t>
            </a:r>
            <a:r>
              <a:rPr lang="en-US" dirty="0">
                <a:latin typeface="Trebuchet MS"/>
                <a:cs typeface="Trebuchet MS"/>
              </a:rPr>
              <a:t>to top 10 </a:t>
            </a:r>
            <a:r>
              <a:rPr lang="en-US" dirty="0" smtClean="0">
                <a:latin typeface="Trebuchet MS"/>
                <a:cs typeface="Trebuchet MS"/>
              </a:rPr>
              <a:t>registrars with most # of WHOIS complaints </a:t>
            </a:r>
          </a:p>
          <a:p>
            <a:pPr marL="514350" indent="-514350">
              <a:buFont typeface="Wingdings" pitchFamily="2" charset="2"/>
              <a:buChar char="ü"/>
            </a:pPr>
            <a:r>
              <a:rPr lang="en-US" dirty="0">
                <a:latin typeface="Trebuchet MS"/>
                <a:cs typeface="Trebuchet MS"/>
              </a:rPr>
              <a:t>Outreach to top 10 registrars with most </a:t>
            </a:r>
            <a:r>
              <a:rPr lang="en-US" dirty="0" smtClean="0">
                <a:latin typeface="Trebuchet MS"/>
                <a:cs typeface="Trebuchet MS"/>
              </a:rPr>
              <a:t># of transfer complaints</a:t>
            </a:r>
          </a:p>
          <a:p>
            <a:endParaRPr lang="en-US" dirty="0" smtClean="0">
              <a:latin typeface="Trebuchet MS"/>
              <a:cs typeface="Trebuchet MS"/>
            </a:endParaRPr>
          </a:p>
          <a:p>
            <a:pPr marL="514350" indent="-514350">
              <a:buFont typeface="Wingdings" pitchFamily="2" charset="2"/>
              <a:buChar char="ü"/>
            </a:pPr>
            <a:r>
              <a:rPr lang="en-US" dirty="0" smtClean="0">
                <a:latin typeface="Trebuchet MS"/>
                <a:cs typeface="Trebuchet MS"/>
              </a:rPr>
              <a:t>Validate and evaluate registrar self-assessment &amp; responses </a:t>
            </a:r>
          </a:p>
          <a:p>
            <a:endParaRPr lang="en-US" dirty="0">
              <a:latin typeface="Trebuchet MS"/>
              <a:cs typeface="Trebuchet MS"/>
            </a:endParaRPr>
          </a:p>
          <a:p>
            <a:pPr marL="514350" indent="-514350">
              <a:buFont typeface="Wingdings" pitchFamily="2" charset="2"/>
              <a:buChar char="ü"/>
            </a:pPr>
            <a:r>
              <a:rPr lang="en-US" dirty="0" smtClean="0">
                <a:latin typeface="Trebuchet MS"/>
                <a:cs typeface="Trebuchet MS"/>
              </a:rPr>
              <a:t>Complete staff training on transfer policy changes</a:t>
            </a:r>
          </a:p>
          <a:p>
            <a:pPr marL="514350" indent="-514350">
              <a:buFont typeface="Wingdings" pitchFamily="2" charset="2"/>
              <a:buChar char="ü"/>
            </a:pPr>
            <a:r>
              <a:rPr lang="en-US" dirty="0" smtClean="0">
                <a:latin typeface="Trebuchet MS"/>
                <a:cs typeface="Trebuchet MS"/>
              </a:rPr>
              <a:t>Continue to standardize processes and templates </a:t>
            </a:r>
            <a:endParaRPr lang="en-US" dirty="0">
              <a:latin typeface="Trebuchet MS"/>
              <a:cs typeface="Trebuchet MS"/>
            </a:endParaRPr>
          </a:p>
        </p:txBody>
      </p:sp>
      <p:sp>
        <p:nvSpPr>
          <p:cNvPr id="2" name="Slide Number Placeholder 1"/>
          <p:cNvSpPr>
            <a:spLocks noGrp="1"/>
          </p:cNvSpPr>
          <p:nvPr>
            <p:ph type="sldNum" sz="quarter" idx="10"/>
          </p:nvPr>
        </p:nvSpPr>
        <p:spPr/>
        <p:txBody>
          <a:bodyPr/>
          <a:lstStyle/>
          <a:p>
            <a:fld id="{603D97B8-191D-4B50-A963-4810F55667EF}" type="slidenum">
              <a:rPr lang="en-US" sz="2000" smtClean="0">
                <a:latin typeface="Trebuchet MS"/>
                <a:cs typeface="Trebuchet MS"/>
              </a:rPr>
              <a:pPr/>
              <a:t>24</a:t>
            </a:fld>
            <a:endParaRPr lang="en-US" sz="2000" dirty="0">
              <a:latin typeface="Trebuchet MS"/>
              <a:cs typeface="Trebuchet MS"/>
            </a:endParaRPr>
          </a:p>
        </p:txBody>
      </p:sp>
    </p:spTree>
    <p:extLst>
      <p:ext uri="{BB962C8B-B14F-4D97-AF65-F5344CB8AC3E}">
        <p14:creationId xmlns:p14="http://schemas.microsoft.com/office/powerpoint/2010/main" val="17151497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76200"/>
            <a:ext cx="8731250" cy="762000"/>
          </a:xfrm>
        </p:spPr>
        <p:txBody>
          <a:bodyPr>
            <a:noAutofit/>
          </a:bodyPr>
          <a:lstStyle/>
          <a:p>
            <a:r>
              <a:rPr lang="en-US" sz="4000" b="1" dirty="0" smtClean="0">
                <a:solidFill>
                  <a:srgbClr val="000000"/>
                </a:solidFill>
              </a:rPr>
              <a:t>Outreach –Top 10 WHOIS &amp; Transfer </a:t>
            </a:r>
            <a:endParaRPr lang="en-US" sz="4000" dirty="0">
              <a:solidFill>
                <a:srgbClr val="000000"/>
              </a:solidFill>
            </a:endParaRPr>
          </a:p>
        </p:txBody>
      </p:sp>
      <p:sp>
        <p:nvSpPr>
          <p:cNvPr id="2" name="Slide Number Placeholder 1"/>
          <p:cNvSpPr>
            <a:spLocks noGrp="1"/>
          </p:cNvSpPr>
          <p:nvPr>
            <p:ph type="sldNum" sz="quarter" idx="10"/>
          </p:nvPr>
        </p:nvSpPr>
        <p:spPr/>
        <p:txBody>
          <a:bodyPr/>
          <a:lstStyle/>
          <a:p>
            <a:fld id="{603D97B8-191D-4B50-A963-4810F55667EF}" type="slidenum">
              <a:rPr lang="en-US" sz="2000" b="1" smtClean="0">
                <a:latin typeface="Trebuchet MS"/>
                <a:cs typeface="Trebuchet MS"/>
              </a:rPr>
              <a:pPr/>
              <a:t>25</a:t>
            </a:fld>
            <a:endParaRPr lang="en-US" sz="2000" b="1" dirty="0">
              <a:latin typeface="Trebuchet MS"/>
              <a:cs typeface="Trebuchet MS"/>
            </a:endParaRPr>
          </a:p>
        </p:txBody>
      </p:sp>
      <p:sp>
        <p:nvSpPr>
          <p:cNvPr id="8" name="Rectangle 7"/>
          <p:cNvSpPr/>
          <p:nvPr/>
        </p:nvSpPr>
        <p:spPr>
          <a:xfrm>
            <a:off x="76200" y="914400"/>
            <a:ext cx="8959850" cy="5232201"/>
          </a:xfrm>
          <a:prstGeom prst="rect">
            <a:avLst/>
          </a:prstGeom>
          <a:solidFill>
            <a:srgbClr val="FFFFFF"/>
          </a:solidFill>
        </p:spPr>
        <p:txBody>
          <a:bodyPr wrap="square">
            <a:spAutoFit/>
          </a:bodyPr>
          <a:lstStyle/>
          <a:p>
            <a:r>
              <a:rPr lang="en-US" b="1" dirty="0">
                <a:latin typeface="Trebuchet MS"/>
                <a:cs typeface="Trebuchet MS"/>
              </a:rPr>
              <a:t>16 </a:t>
            </a:r>
            <a:r>
              <a:rPr lang="en-US" dirty="0">
                <a:latin typeface="Trebuchet MS"/>
                <a:cs typeface="Trebuchet MS"/>
              </a:rPr>
              <a:t>(</a:t>
            </a:r>
            <a:r>
              <a:rPr lang="en-US" dirty="0" smtClean="0">
                <a:latin typeface="Trebuchet MS"/>
                <a:cs typeface="Trebuchet MS"/>
              </a:rPr>
              <a:t>One hour long) </a:t>
            </a:r>
            <a:r>
              <a:rPr lang="en-US" b="1" dirty="0">
                <a:latin typeface="Trebuchet MS"/>
                <a:cs typeface="Trebuchet MS"/>
              </a:rPr>
              <a:t>conference calls </a:t>
            </a:r>
            <a:r>
              <a:rPr lang="en-US" b="1" dirty="0" smtClean="0">
                <a:latin typeface="Trebuchet MS"/>
                <a:cs typeface="Trebuchet MS"/>
              </a:rPr>
              <a:t>with registrars to:</a:t>
            </a:r>
            <a:endParaRPr lang="en-US" b="1" dirty="0">
              <a:latin typeface="Trebuchet MS"/>
              <a:cs typeface="Trebuchet MS"/>
            </a:endParaRPr>
          </a:p>
          <a:p>
            <a:pPr marL="800100" lvl="1" indent="-342900">
              <a:buFont typeface="Arial"/>
              <a:buChar char="•"/>
            </a:pPr>
            <a:r>
              <a:rPr lang="en-US" sz="2200" dirty="0" smtClean="0">
                <a:latin typeface="Trebuchet MS"/>
                <a:cs typeface="Trebuchet MS"/>
              </a:rPr>
              <a:t>Share </a:t>
            </a:r>
            <a:r>
              <a:rPr lang="en-US" sz="2200" dirty="0">
                <a:latin typeface="Trebuchet MS"/>
                <a:cs typeface="Trebuchet MS"/>
              </a:rPr>
              <a:t>ICANN’s analysis of complaints and findings </a:t>
            </a:r>
          </a:p>
          <a:p>
            <a:pPr marL="800100" lvl="1" indent="-342900">
              <a:buFont typeface="Arial"/>
              <a:buChar char="•"/>
            </a:pPr>
            <a:r>
              <a:rPr lang="en-US" sz="2200" dirty="0">
                <a:latin typeface="Trebuchet MS"/>
                <a:cs typeface="Trebuchet MS"/>
              </a:rPr>
              <a:t>Discuss registrar’s transfer/WHOIS practices and procedures </a:t>
            </a:r>
          </a:p>
          <a:p>
            <a:pPr marL="800100" lvl="1" indent="-342900">
              <a:buFont typeface="Arial"/>
              <a:buChar char="•"/>
            </a:pPr>
            <a:r>
              <a:rPr lang="en-US" sz="2200" dirty="0">
                <a:latin typeface="Trebuchet MS"/>
                <a:cs typeface="Trebuchet MS"/>
              </a:rPr>
              <a:t>Explore possible ways of addressing the common issues</a:t>
            </a:r>
          </a:p>
          <a:p>
            <a:pPr marL="800100" lvl="1" indent="-342900">
              <a:buFont typeface="Arial"/>
              <a:buChar char="•"/>
            </a:pPr>
            <a:r>
              <a:rPr lang="en-US" sz="2200" dirty="0">
                <a:latin typeface="Trebuchet MS"/>
                <a:cs typeface="Trebuchet MS"/>
              </a:rPr>
              <a:t>Share general Compliance </a:t>
            </a:r>
            <a:r>
              <a:rPr lang="en-US" sz="2200" dirty="0" smtClean="0">
                <a:latin typeface="Trebuchet MS"/>
                <a:cs typeface="Trebuchet MS"/>
              </a:rPr>
              <a:t>approach</a:t>
            </a:r>
          </a:p>
          <a:p>
            <a:pPr lvl="1"/>
            <a:endParaRPr lang="en-US" sz="2200" b="1" dirty="0" smtClean="0">
              <a:latin typeface="Trebuchet MS"/>
              <a:cs typeface="Trebuchet MS"/>
            </a:endParaRPr>
          </a:p>
          <a:p>
            <a:pPr lvl="0"/>
            <a:r>
              <a:rPr lang="en-US" b="1" dirty="0" smtClean="0">
                <a:latin typeface="Trebuchet MS"/>
                <a:cs typeface="Trebuchet MS"/>
              </a:rPr>
              <a:t>Trend from March </a:t>
            </a:r>
            <a:r>
              <a:rPr lang="en-US" b="1" dirty="0">
                <a:latin typeface="Trebuchet MS"/>
                <a:cs typeface="Trebuchet MS"/>
              </a:rPr>
              <a:t>– May </a:t>
            </a:r>
            <a:r>
              <a:rPr lang="en-US" b="1" dirty="0" smtClean="0">
                <a:latin typeface="Trebuchet MS"/>
                <a:cs typeface="Trebuchet MS"/>
              </a:rPr>
              <a:t>2012 </a:t>
            </a:r>
            <a:r>
              <a:rPr lang="en-US" sz="2000" dirty="0" smtClean="0">
                <a:latin typeface="Trebuchet MS"/>
                <a:cs typeface="Trebuchet MS"/>
              </a:rPr>
              <a:t>(T refers to Trimester)</a:t>
            </a:r>
          </a:p>
          <a:p>
            <a:pPr marL="342900" lvl="0" indent="-342900">
              <a:buFont typeface="Wingdings" pitchFamily="2" charset="2"/>
              <a:buChar char="v"/>
            </a:pPr>
            <a:r>
              <a:rPr lang="en-US" sz="2200" dirty="0" smtClean="0">
                <a:latin typeface="Trebuchet MS"/>
                <a:cs typeface="Trebuchet MS"/>
              </a:rPr>
              <a:t>WHOIS: 8 out of 10 registrars’ monthly average complaints decreased </a:t>
            </a:r>
          </a:p>
          <a:p>
            <a:pPr marL="342900" lvl="0" indent="-342900">
              <a:buFont typeface="Wingdings" pitchFamily="2" charset="2"/>
              <a:buChar char="v"/>
            </a:pPr>
            <a:r>
              <a:rPr lang="en-US" sz="2200" dirty="0" smtClean="0">
                <a:latin typeface="Trebuchet MS"/>
                <a:cs typeface="Trebuchet MS"/>
              </a:rPr>
              <a:t>Transfer: </a:t>
            </a:r>
          </a:p>
          <a:p>
            <a:pPr marL="800100" lvl="1" indent="-342900">
              <a:buFont typeface="Wingdings" pitchFamily="2" charset="2"/>
              <a:buChar char="Ø"/>
            </a:pPr>
            <a:r>
              <a:rPr lang="en-US" sz="2200" dirty="0" smtClean="0">
                <a:latin typeface="Trebuchet MS"/>
                <a:cs typeface="Trebuchet MS"/>
              </a:rPr>
              <a:t>No reduction in complaints against registrars in China </a:t>
            </a:r>
          </a:p>
          <a:p>
            <a:pPr marL="800100" lvl="1" indent="-342900">
              <a:buFont typeface="Wingdings" pitchFamily="2" charset="2"/>
              <a:buChar char="Ø"/>
            </a:pPr>
            <a:r>
              <a:rPr lang="en-US" sz="2200" dirty="0" smtClean="0">
                <a:latin typeface="Trebuchet MS"/>
                <a:cs typeface="Trebuchet MS"/>
              </a:rPr>
              <a:t>3 non-AP registrars in T2 have all dropped out of top 10 list </a:t>
            </a:r>
          </a:p>
          <a:p>
            <a:pPr marL="800100" lvl="1" indent="-342900">
              <a:buFont typeface="Wingdings" pitchFamily="2" charset="2"/>
              <a:buChar char="Ø"/>
            </a:pPr>
            <a:r>
              <a:rPr lang="en-US" sz="2200" dirty="0" smtClean="0">
                <a:latin typeface="Trebuchet MS"/>
                <a:cs typeface="Trebuchet MS"/>
              </a:rPr>
              <a:t>9 out of top 10 T3 list are in Asia Pacific</a:t>
            </a:r>
          </a:p>
          <a:p>
            <a:pPr marL="800100" lvl="1" indent="-342900">
              <a:buFont typeface="Wingdings" pitchFamily="2" charset="2"/>
              <a:buChar char="Ø"/>
            </a:pPr>
            <a:r>
              <a:rPr lang="en-US" sz="2200" dirty="0" smtClean="0">
                <a:latin typeface="Trebuchet MS"/>
                <a:cs typeface="Trebuchet MS"/>
              </a:rPr>
              <a:t>7 out of top 10 T3 list are in China</a:t>
            </a:r>
          </a:p>
          <a:p>
            <a:pPr lvl="1"/>
            <a:endParaRPr lang="en-US" sz="2200" b="1" dirty="0">
              <a:latin typeface="Trebuchet MS"/>
              <a:cs typeface="Trebuchet MS"/>
            </a:endParaRPr>
          </a:p>
        </p:txBody>
      </p:sp>
    </p:spTree>
    <p:extLst>
      <p:ext uri="{BB962C8B-B14F-4D97-AF65-F5344CB8AC3E}">
        <p14:creationId xmlns:p14="http://schemas.microsoft.com/office/powerpoint/2010/main" val="163981592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835339D-A14D-2D49-84BA-C0E46699350C}" type="slidenum">
              <a:rPr lang="en-US" sz="2000">
                <a:solidFill>
                  <a:srgbClr val="FFFFFF"/>
                </a:solidFill>
                <a:latin typeface="Trebuchet MS"/>
                <a:cs typeface="Trebuchet MS"/>
              </a:rPr>
              <a:pPr eaLnBrk="1" hangingPunct="1"/>
              <a:t>26</a:t>
            </a:fld>
            <a:endParaRPr lang="en-US" sz="2000" dirty="0">
              <a:solidFill>
                <a:srgbClr val="FFFFFF"/>
              </a:solidFill>
              <a:latin typeface="Trebuchet MS"/>
              <a:cs typeface="Trebuchet MS"/>
            </a:endParaRPr>
          </a:p>
        </p:txBody>
      </p:sp>
      <p:sp>
        <p:nvSpPr>
          <p:cNvPr id="19459" name="Title 6"/>
          <p:cNvSpPr txBox="1">
            <a:spLocks/>
          </p:cNvSpPr>
          <p:nvPr/>
        </p:nvSpPr>
        <p:spPr bwMode="auto">
          <a:xfrm>
            <a:off x="98425" y="152400"/>
            <a:ext cx="881697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b="1" dirty="0" smtClean="0">
                <a:latin typeface="Trebuchet MS"/>
                <a:cs typeface="Trebuchet MS"/>
              </a:rPr>
              <a:t>Single Submission WDPRS </a:t>
            </a:r>
            <a:r>
              <a:rPr lang="en-US" sz="4000" b="1" dirty="0">
                <a:latin typeface="Trebuchet MS"/>
                <a:cs typeface="Trebuchet MS"/>
              </a:rPr>
              <a:t>Process </a:t>
            </a:r>
            <a:r>
              <a:rPr lang="en-US" sz="4000" b="1" dirty="0" smtClean="0">
                <a:latin typeface="Trebuchet MS"/>
                <a:cs typeface="Trebuchet MS"/>
              </a:rPr>
              <a:t>:  </a:t>
            </a:r>
            <a:r>
              <a:rPr lang="en-US" b="1" dirty="0">
                <a:latin typeface="Trebuchet MS"/>
                <a:cs typeface="Trebuchet MS"/>
              </a:rPr>
              <a:t>Current vs. Proposed</a:t>
            </a:r>
          </a:p>
        </p:txBody>
      </p:sp>
      <p:grpSp>
        <p:nvGrpSpPr>
          <p:cNvPr id="19460" name="Group 5"/>
          <p:cNvGrpSpPr>
            <a:grpSpLocks/>
          </p:cNvGrpSpPr>
          <p:nvPr/>
        </p:nvGrpSpPr>
        <p:grpSpPr bwMode="auto">
          <a:xfrm>
            <a:off x="26988" y="927100"/>
            <a:ext cx="8829154" cy="1364136"/>
            <a:chOff x="74360" y="1152097"/>
            <a:chExt cx="8829241" cy="1923173"/>
          </a:xfrm>
        </p:grpSpPr>
        <p:grpSp>
          <p:nvGrpSpPr>
            <p:cNvPr id="19487" name="Group 6"/>
            <p:cNvGrpSpPr>
              <a:grpSpLocks/>
            </p:cNvGrpSpPr>
            <p:nvPr/>
          </p:nvGrpSpPr>
          <p:grpSpPr bwMode="auto">
            <a:xfrm>
              <a:off x="74360" y="1518183"/>
              <a:ext cx="5179969" cy="1557087"/>
              <a:chOff x="74360" y="1800439"/>
              <a:chExt cx="5179969" cy="1557087"/>
            </a:xfrm>
          </p:grpSpPr>
          <p:grpSp>
            <p:nvGrpSpPr>
              <p:cNvPr id="19501" name="Group 22"/>
              <p:cNvGrpSpPr>
                <a:grpSpLocks/>
              </p:cNvGrpSpPr>
              <p:nvPr/>
            </p:nvGrpSpPr>
            <p:grpSpPr bwMode="auto">
              <a:xfrm>
                <a:off x="74360" y="1800439"/>
                <a:ext cx="1225849" cy="1535389"/>
                <a:chOff x="74360" y="1800439"/>
                <a:chExt cx="1225849" cy="1535389"/>
              </a:xfrm>
            </p:grpSpPr>
            <p:sp>
              <p:nvSpPr>
                <p:cNvPr id="26" name="Right Arrow 25"/>
                <p:cNvSpPr>
                  <a:spLocks noChangeArrowheads="1"/>
                </p:cNvSpPr>
                <p:nvPr/>
              </p:nvSpPr>
              <p:spPr bwMode="auto">
                <a:xfrm>
                  <a:off x="260502" y="1800439"/>
                  <a:ext cx="853566" cy="875821"/>
                </a:xfrm>
                <a:prstGeom prst="rightArrow">
                  <a:avLst>
                    <a:gd name="adj1" fmla="val 50000"/>
                    <a:gd name="adj2" fmla="val 50000"/>
                  </a:avLst>
                </a:prstGeom>
                <a:gradFill rotWithShape="1">
                  <a:gsLst>
                    <a:gs pos="0">
                      <a:srgbClr val="3F80CD"/>
                    </a:gs>
                    <a:gs pos="100000">
                      <a:srgbClr val="9BC1FF"/>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r>
                    <a:rPr lang="en-US" sz="1600" b="1" dirty="0">
                      <a:solidFill>
                        <a:srgbClr val="000000"/>
                      </a:solidFill>
                      <a:latin typeface="Trebuchet MS"/>
                      <a:ea typeface="+mn-ea"/>
                      <a:cs typeface="Trebuchet MS"/>
                    </a:rPr>
                    <a:t>1</a:t>
                  </a:r>
                </a:p>
              </p:txBody>
            </p:sp>
            <p:sp>
              <p:nvSpPr>
                <p:cNvPr id="19505" name="TextBox 26"/>
                <p:cNvSpPr txBox="1">
                  <a:spLocks noChangeArrowheads="1"/>
                </p:cNvSpPr>
                <p:nvPr/>
              </p:nvSpPr>
              <p:spPr bwMode="auto">
                <a:xfrm>
                  <a:off x="74360" y="2901858"/>
                  <a:ext cx="1225849" cy="43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dirty="0">
                      <a:latin typeface="Trebuchet MS" charset="0"/>
                      <a:cs typeface="Trebuchet MS" charset="0"/>
                    </a:rPr>
                    <a:t>1</a:t>
                  </a:r>
                  <a:r>
                    <a:rPr lang="en-US" sz="1400" b="1" baseline="30000" dirty="0">
                      <a:latin typeface="Trebuchet MS" charset="0"/>
                      <a:cs typeface="Trebuchet MS" charset="0"/>
                    </a:rPr>
                    <a:t>st</a:t>
                  </a:r>
                  <a:r>
                    <a:rPr lang="en-US" sz="1400" b="1" dirty="0">
                      <a:latin typeface="Trebuchet MS" charset="0"/>
                      <a:cs typeface="Trebuchet MS" charset="0"/>
                    </a:rPr>
                    <a:t> Inquiry </a:t>
                  </a:r>
                </a:p>
              </p:txBody>
            </p:sp>
          </p:grpSp>
          <p:sp>
            <p:nvSpPr>
              <p:cNvPr id="19502" name="TextBox 23"/>
              <p:cNvSpPr txBox="1">
                <a:spLocks noChangeArrowheads="1"/>
              </p:cNvSpPr>
              <p:nvPr/>
            </p:nvSpPr>
            <p:spPr bwMode="auto">
              <a:xfrm>
                <a:off x="1035777" y="2880160"/>
                <a:ext cx="1295610" cy="47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latin typeface="Trebuchet MS" charset="0"/>
                    <a:cs typeface="Trebuchet MS" charset="0"/>
                  </a:rPr>
                  <a:t>2</a:t>
                </a:r>
                <a:r>
                  <a:rPr lang="en-US" sz="1600" b="1" baseline="30000">
                    <a:latin typeface="Trebuchet MS" charset="0"/>
                    <a:cs typeface="Trebuchet MS" charset="0"/>
                  </a:rPr>
                  <a:t>nd</a:t>
                </a:r>
                <a:r>
                  <a:rPr lang="en-US" sz="1600" b="1">
                    <a:latin typeface="Trebuchet MS" charset="0"/>
                    <a:cs typeface="Trebuchet MS" charset="0"/>
                  </a:rPr>
                  <a:t> </a:t>
                </a:r>
                <a:r>
                  <a:rPr lang="en-US" sz="1400" b="1">
                    <a:latin typeface="Trebuchet MS" charset="0"/>
                    <a:cs typeface="Trebuchet MS" charset="0"/>
                  </a:rPr>
                  <a:t>Inquiry</a:t>
                </a:r>
                <a:endParaRPr lang="en-US" sz="1600" b="1">
                  <a:latin typeface="Trebuchet MS" charset="0"/>
                  <a:cs typeface="Trebuchet MS" charset="0"/>
                </a:endParaRPr>
              </a:p>
            </p:txBody>
          </p:sp>
          <p:sp>
            <p:nvSpPr>
              <p:cNvPr id="22" name="Striped Right Arrow 21"/>
              <p:cNvSpPr>
                <a:spLocks/>
              </p:cNvSpPr>
              <p:nvPr/>
            </p:nvSpPr>
            <p:spPr bwMode="auto">
              <a:xfrm>
                <a:off x="4332584" y="1819096"/>
                <a:ext cx="921745" cy="903352"/>
              </a:xfrm>
              <a:custGeom>
                <a:avLst/>
                <a:gdLst>
                  <a:gd name="T0" fmla="*/ 0 w 921745"/>
                  <a:gd name="T1" fmla="*/ 225838 h 903352"/>
                  <a:gd name="T2" fmla="*/ 28230 w 921745"/>
                  <a:gd name="T3" fmla="*/ 225838 h 903352"/>
                  <a:gd name="T4" fmla="*/ 28230 w 921745"/>
                  <a:gd name="T5" fmla="*/ 677514 h 903352"/>
                  <a:gd name="T6" fmla="*/ 0 w 921745"/>
                  <a:gd name="T7" fmla="*/ 677514 h 903352"/>
                  <a:gd name="T8" fmla="*/ 0 w 921745"/>
                  <a:gd name="T9" fmla="*/ 225838 h 903352"/>
                  <a:gd name="T10" fmla="*/ 56460 w 921745"/>
                  <a:gd name="T11" fmla="*/ 225838 h 903352"/>
                  <a:gd name="T12" fmla="*/ 112919 w 921745"/>
                  <a:gd name="T13" fmla="*/ 225838 h 903352"/>
                  <a:gd name="T14" fmla="*/ 112919 w 921745"/>
                  <a:gd name="T15" fmla="*/ 677514 h 903352"/>
                  <a:gd name="T16" fmla="*/ 56460 w 921745"/>
                  <a:gd name="T17" fmla="*/ 677514 h 903352"/>
                  <a:gd name="T18" fmla="*/ 56460 w 921745"/>
                  <a:gd name="T19" fmla="*/ 225838 h 903352"/>
                  <a:gd name="T20" fmla="*/ 141149 w 921745"/>
                  <a:gd name="T21" fmla="*/ 225838 h 903352"/>
                  <a:gd name="T22" fmla="*/ 470069 w 921745"/>
                  <a:gd name="T23" fmla="*/ 225838 h 903352"/>
                  <a:gd name="T24" fmla="*/ 470069 w 921745"/>
                  <a:gd name="T25" fmla="*/ 0 h 903352"/>
                  <a:gd name="T26" fmla="*/ 921745 w 921745"/>
                  <a:gd name="T27" fmla="*/ 451676 h 903352"/>
                  <a:gd name="T28" fmla="*/ 470069 w 921745"/>
                  <a:gd name="T29" fmla="*/ 903352 h 903352"/>
                  <a:gd name="T30" fmla="*/ 470069 w 921745"/>
                  <a:gd name="T31" fmla="*/ 677514 h 903352"/>
                  <a:gd name="T32" fmla="*/ 141149 w 921745"/>
                  <a:gd name="T33" fmla="*/ 677514 h 903352"/>
                  <a:gd name="T34" fmla="*/ 141149 w 921745"/>
                  <a:gd name="T35" fmla="*/ 225838 h 90335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1745"/>
                  <a:gd name="T55" fmla="*/ 0 h 903352"/>
                  <a:gd name="T56" fmla="*/ 921745 w 921745"/>
                  <a:gd name="T57" fmla="*/ 903352 h 90335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1745" h="903352">
                    <a:moveTo>
                      <a:pt x="0" y="225838"/>
                    </a:moveTo>
                    <a:lnTo>
                      <a:pt x="28230" y="225838"/>
                    </a:lnTo>
                    <a:lnTo>
                      <a:pt x="28230" y="677514"/>
                    </a:lnTo>
                    <a:lnTo>
                      <a:pt x="0" y="677514"/>
                    </a:lnTo>
                    <a:lnTo>
                      <a:pt x="0" y="225838"/>
                    </a:lnTo>
                    <a:close/>
                    <a:moveTo>
                      <a:pt x="56460" y="225838"/>
                    </a:moveTo>
                    <a:lnTo>
                      <a:pt x="112919" y="225838"/>
                    </a:lnTo>
                    <a:lnTo>
                      <a:pt x="112919" y="677514"/>
                    </a:lnTo>
                    <a:lnTo>
                      <a:pt x="56460" y="677514"/>
                    </a:lnTo>
                    <a:lnTo>
                      <a:pt x="56460" y="225838"/>
                    </a:lnTo>
                    <a:close/>
                    <a:moveTo>
                      <a:pt x="141149" y="225838"/>
                    </a:moveTo>
                    <a:lnTo>
                      <a:pt x="470069" y="225838"/>
                    </a:lnTo>
                    <a:lnTo>
                      <a:pt x="470069" y="0"/>
                    </a:lnTo>
                    <a:lnTo>
                      <a:pt x="921745" y="451676"/>
                    </a:lnTo>
                    <a:lnTo>
                      <a:pt x="470069" y="903352"/>
                    </a:lnTo>
                    <a:lnTo>
                      <a:pt x="470069" y="677514"/>
                    </a:lnTo>
                    <a:lnTo>
                      <a:pt x="141149" y="677514"/>
                    </a:lnTo>
                    <a:lnTo>
                      <a:pt x="141149" y="225838"/>
                    </a:lnTo>
                    <a:close/>
                  </a:path>
                </a:pathLst>
              </a:custGeom>
              <a:gradFill rotWithShape="1">
                <a:gsLst>
                  <a:gs pos="0">
                    <a:srgbClr val="3F80CD"/>
                  </a:gs>
                  <a:gs pos="100000">
                    <a:srgbClr val="9BC1FF"/>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r>
                  <a:rPr lang="en-US" sz="1600" b="1" dirty="0">
                    <a:solidFill>
                      <a:srgbClr val="000000"/>
                    </a:solidFill>
                    <a:latin typeface="Trebuchet MS"/>
                    <a:ea typeface="+mn-ea"/>
                    <a:cs typeface="Trebuchet MS"/>
                  </a:rPr>
                  <a:t>5</a:t>
                </a:r>
              </a:p>
            </p:txBody>
          </p:sp>
        </p:grpSp>
        <p:grpSp>
          <p:nvGrpSpPr>
            <p:cNvPr id="19488" name="Group 7"/>
            <p:cNvGrpSpPr>
              <a:grpSpLocks/>
            </p:cNvGrpSpPr>
            <p:nvPr/>
          </p:nvGrpSpPr>
          <p:grpSpPr bwMode="auto">
            <a:xfrm>
              <a:off x="5575929" y="1554391"/>
              <a:ext cx="2933005" cy="1015739"/>
              <a:chOff x="5562310" y="1843792"/>
              <a:chExt cx="2933005" cy="1015739"/>
            </a:xfrm>
          </p:grpSpPr>
          <p:sp>
            <p:nvSpPr>
              <p:cNvPr id="17" name="Pentagon 16"/>
              <p:cNvSpPr>
                <a:spLocks noChangeArrowheads="1"/>
              </p:cNvSpPr>
              <p:nvPr/>
            </p:nvSpPr>
            <p:spPr bwMode="auto">
              <a:xfrm>
                <a:off x="7597520" y="1852348"/>
                <a:ext cx="897795" cy="1007183"/>
              </a:xfrm>
              <a:prstGeom prst="homePlate">
                <a:avLst>
                  <a:gd name="adj" fmla="val 51352"/>
                </a:avLst>
              </a:prstGeom>
              <a:solidFill>
                <a:srgbClr val="FF0000"/>
              </a:soli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endParaRPr lang="en-US" sz="1600" dirty="0">
                  <a:solidFill>
                    <a:schemeClr val="lt1"/>
                  </a:solidFill>
                  <a:latin typeface="Trebuchet MS"/>
                  <a:ea typeface="+mn-ea"/>
                  <a:cs typeface="Trebuchet MS"/>
                </a:endParaRPr>
              </a:p>
            </p:txBody>
          </p:sp>
          <p:sp>
            <p:nvSpPr>
              <p:cNvPr id="19" name="Right Arrow 18"/>
              <p:cNvSpPr>
                <a:spLocks noChangeArrowheads="1"/>
              </p:cNvSpPr>
              <p:nvPr/>
            </p:nvSpPr>
            <p:spPr bwMode="auto">
              <a:xfrm>
                <a:off x="5562310" y="1843792"/>
                <a:ext cx="1271148" cy="949055"/>
              </a:xfrm>
              <a:prstGeom prst="rightArrow">
                <a:avLst>
                  <a:gd name="adj1" fmla="val 50000"/>
                  <a:gd name="adj2" fmla="val 49997"/>
                </a:avLst>
              </a:prstGeom>
              <a:solidFill>
                <a:srgbClr val="FFFF00"/>
              </a:soli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endParaRPr lang="en-US" sz="1600" dirty="0">
                  <a:latin typeface="Trebuchet MS"/>
                  <a:ea typeface="+mn-ea"/>
                  <a:cs typeface="Trebuchet MS"/>
                </a:endParaRPr>
              </a:p>
            </p:txBody>
          </p:sp>
        </p:grpSp>
        <p:grpSp>
          <p:nvGrpSpPr>
            <p:cNvPr id="19489" name="Group 8"/>
            <p:cNvGrpSpPr>
              <a:grpSpLocks/>
            </p:cNvGrpSpPr>
            <p:nvPr/>
          </p:nvGrpSpPr>
          <p:grpSpPr bwMode="auto">
            <a:xfrm>
              <a:off x="5106194" y="1152097"/>
              <a:ext cx="3797407" cy="338554"/>
              <a:chOff x="4511112" y="1414553"/>
              <a:chExt cx="3797407" cy="338554"/>
            </a:xfrm>
          </p:grpSpPr>
          <p:sp>
            <p:nvSpPr>
              <p:cNvPr id="19494" name="TextBox 13"/>
              <p:cNvSpPr txBox="1">
                <a:spLocks noChangeArrowheads="1"/>
              </p:cNvSpPr>
              <p:nvPr/>
            </p:nvSpPr>
            <p:spPr bwMode="auto">
              <a:xfrm>
                <a:off x="5013279" y="1414553"/>
                <a:ext cx="28933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b="1">
                    <a:latin typeface="Trebuchet MS" charset="0"/>
                    <a:cs typeface="Trebuchet MS" charset="0"/>
                  </a:rPr>
                  <a:t>ENFORCEMENT</a:t>
                </a:r>
              </a:p>
            </p:txBody>
          </p:sp>
          <p:cxnSp>
            <p:nvCxnSpPr>
              <p:cNvPr id="15" name="Straight Arrow Connector 14"/>
              <p:cNvCxnSpPr>
                <a:cxnSpLocks noChangeShapeType="1"/>
              </p:cNvCxnSpPr>
              <p:nvPr/>
            </p:nvCxnSpPr>
            <p:spPr bwMode="auto">
              <a:xfrm>
                <a:off x="7504830" y="1584249"/>
                <a:ext cx="803689" cy="2141"/>
              </a:xfrm>
              <a:prstGeom prst="straightConnector1">
                <a:avLst/>
              </a:prstGeom>
              <a:noFill/>
              <a:ln w="25400">
                <a:solidFill>
                  <a:schemeClr val="accent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6" name="Straight Arrow Connector 15"/>
              <p:cNvCxnSpPr>
                <a:cxnSpLocks noChangeShapeType="1"/>
              </p:cNvCxnSpPr>
              <p:nvPr/>
            </p:nvCxnSpPr>
            <p:spPr bwMode="auto">
              <a:xfrm flipH="1">
                <a:off x="4511112" y="1586390"/>
                <a:ext cx="903396" cy="0"/>
              </a:xfrm>
              <a:prstGeom prst="straightConnector1">
                <a:avLst/>
              </a:prstGeom>
              <a:noFill/>
              <a:ln w="25400">
                <a:solidFill>
                  <a:schemeClr val="accent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grpSp>
        <p:grpSp>
          <p:nvGrpSpPr>
            <p:cNvPr id="19490" name="Group 9"/>
            <p:cNvGrpSpPr>
              <a:grpSpLocks/>
            </p:cNvGrpSpPr>
            <p:nvPr/>
          </p:nvGrpSpPr>
          <p:grpSpPr bwMode="auto">
            <a:xfrm>
              <a:off x="260501" y="1154640"/>
              <a:ext cx="3802280" cy="338554"/>
              <a:chOff x="260501" y="1419255"/>
              <a:chExt cx="3802280" cy="338554"/>
            </a:xfrm>
          </p:grpSpPr>
          <p:sp>
            <p:nvSpPr>
              <p:cNvPr id="19491" name="TextBox 10"/>
              <p:cNvSpPr txBox="1">
                <a:spLocks noChangeArrowheads="1"/>
              </p:cNvSpPr>
              <p:nvPr/>
            </p:nvSpPr>
            <p:spPr bwMode="auto">
              <a:xfrm>
                <a:off x="684084" y="1419255"/>
                <a:ext cx="33786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b="1" dirty="0">
                    <a:latin typeface="Trebuchet MS" charset="0"/>
                    <a:cs typeface="Trebuchet MS" charset="0"/>
                  </a:rPr>
                  <a:t>PREVENTION </a:t>
                </a:r>
              </a:p>
            </p:txBody>
          </p:sp>
          <p:cxnSp>
            <p:nvCxnSpPr>
              <p:cNvPr id="12" name="Straight Arrow Connector 11"/>
              <p:cNvCxnSpPr>
                <a:cxnSpLocks noChangeShapeType="1"/>
                <a:endCxn id="19491" idx="3"/>
              </p:cNvCxnSpPr>
              <p:nvPr/>
            </p:nvCxnSpPr>
            <p:spPr bwMode="auto">
              <a:xfrm>
                <a:off x="3246360" y="1586391"/>
                <a:ext cx="816421" cy="2141"/>
              </a:xfrm>
              <a:prstGeom prst="straightConnector1">
                <a:avLst/>
              </a:prstGeom>
              <a:noFill/>
              <a:ln w="25400">
                <a:solidFill>
                  <a:schemeClr val="accent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3" name="Straight Arrow Connector 12"/>
              <p:cNvCxnSpPr>
                <a:cxnSpLocks noChangeShapeType="1"/>
              </p:cNvCxnSpPr>
              <p:nvPr/>
            </p:nvCxnSpPr>
            <p:spPr bwMode="auto">
              <a:xfrm flipH="1">
                <a:off x="260501" y="1586390"/>
                <a:ext cx="1225850" cy="0"/>
              </a:xfrm>
              <a:prstGeom prst="straightConnector1">
                <a:avLst/>
              </a:prstGeom>
              <a:noFill/>
              <a:ln w="25400">
                <a:solidFill>
                  <a:schemeClr val="accent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grpSp>
      </p:grpSp>
      <p:grpSp>
        <p:nvGrpSpPr>
          <p:cNvPr id="19461" name="Group 27"/>
          <p:cNvGrpSpPr>
            <a:grpSpLocks/>
          </p:cNvGrpSpPr>
          <p:nvPr/>
        </p:nvGrpSpPr>
        <p:grpSpPr bwMode="auto">
          <a:xfrm>
            <a:off x="36513" y="2446338"/>
            <a:ext cx="8780462" cy="1287462"/>
            <a:chOff x="122945" y="1152097"/>
            <a:chExt cx="8780656" cy="1430623"/>
          </a:xfrm>
        </p:grpSpPr>
        <p:sp>
          <p:nvSpPr>
            <p:cNvPr id="19478" name="TextBox 43"/>
            <p:cNvSpPr txBox="1">
              <a:spLocks noChangeArrowheads="1"/>
            </p:cNvSpPr>
            <p:nvPr/>
          </p:nvSpPr>
          <p:spPr bwMode="auto">
            <a:xfrm>
              <a:off x="122945" y="2206588"/>
              <a:ext cx="1225849" cy="376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dirty="0">
                  <a:latin typeface="Trebuchet MS" charset="0"/>
                  <a:cs typeface="Trebuchet MS" charset="0"/>
                </a:rPr>
                <a:t>1</a:t>
              </a:r>
              <a:r>
                <a:rPr lang="en-US" sz="1600" b="1" baseline="30000" dirty="0">
                  <a:latin typeface="Trebuchet MS" charset="0"/>
                  <a:cs typeface="Trebuchet MS" charset="0"/>
                </a:rPr>
                <a:t>st</a:t>
              </a:r>
              <a:r>
                <a:rPr lang="en-US" sz="1600" b="1" dirty="0">
                  <a:latin typeface="Trebuchet MS" charset="0"/>
                  <a:cs typeface="Trebuchet MS" charset="0"/>
                </a:rPr>
                <a:t> </a:t>
              </a:r>
              <a:r>
                <a:rPr lang="en-US" sz="1400" b="1" dirty="0" smtClean="0">
                  <a:latin typeface="Trebuchet MS" charset="0"/>
                  <a:cs typeface="Trebuchet MS" charset="0"/>
                </a:rPr>
                <a:t>Notice</a:t>
              </a:r>
              <a:r>
                <a:rPr lang="en-US" sz="1600" b="1" dirty="0" smtClean="0">
                  <a:latin typeface="Trebuchet MS" charset="0"/>
                  <a:cs typeface="Trebuchet MS" charset="0"/>
                </a:rPr>
                <a:t> </a:t>
              </a:r>
              <a:endParaRPr lang="en-US" sz="1600" b="1" dirty="0">
                <a:latin typeface="Trebuchet MS" charset="0"/>
                <a:cs typeface="Trebuchet MS" charset="0"/>
              </a:endParaRPr>
            </a:p>
          </p:txBody>
        </p:sp>
        <p:grpSp>
          <p:nvGrpSpPr>
            <p:cNvPr id="19479" name="Group 30"/>
            <p:cNvGrpSpPr>
              <a:grpSpLocks/>
            </p:cNvGrpSpPr>
            <p:nvPr/>
          </p:nvGrpSpPr>
          <p:grpSpPr bwMode="auto">
            <a:xfrm>
              <a:off x="5106194" y="1152097"/>
              <a:ext cx="3797407" cy="338554"/>
              <a:chOff x="4511112" y="1414553"/>
              <a:chExt cx="3797407" cy="338554"/>
            </a:xfrm>
          </p:grpSpPr>
          <p:sp>
            <p:nvSpPr>
              <p:cNvPr id="19484" name="TextBox 35"/>
              <p:cNvSpPr txBox="1">
                <a:spLocks noChangeArrowheads="1"/>
              </p:cNvSpPr>
              <p:nvPr/>
            </p:nvSpPr>
            <p:spPr bwMode="auto">
              <a:xfrm>
                <a:off x="5013279" y="1414553"/>
                <a:ext cx="28933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b="1">
                    <a:latin typeface="Trebuchet MS" charset="0"/>
                    <a:cs typeface="Trebuchet MS" charset="0"/>
                  </a:rPr>
                  <a:t>ENFORCEMENT</a:t>
                </a:r>
              </a:p>
            </p:txBody>
          </p:sp>
          <p:cxnSp>
            <p:nvCxnSpPr>
              <p:cNvPr id="37" name="Straight Arrow Connector 36"/>
              <p:cNvCxnSpPr>
                <a:cxnSpLocks noChangeShapeType="1"/>
              </p:cNvCxnSpPr>
              <p:nvPr/>
            </p:nvCxnSpPr>
            <p:spPr bwMode="auto">
              <a:xfrm>
                <a:off x="7504830" y="1584249"/>
                <a:ext cx="803689" cy="2141"/>
              </a:xfrm>
              <a:prstGeom prst="straightConnector1">
                <a:avLst/>
              </a:prstGeom>
              <a:noFill/>
              <a:ln w="25400">
                <a:solidFill>
                  <a:schemeClr val="accent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8" name="Straight Arrow Connector 37"/>
              <p:cNvCxnSpPr>
                <a:cxnSpLocks noChangeShapeType="1"/>
              </p:cNvCxnSpPr>
              <p:nvPr/>
            </p:nvCxnSpPr>
            <p:spPr bwMode="auto">
              <a:xfrm flipH="1">
                <a:off x="4511112" y="1586390"/>
                <a:ext cx="903396" cy="0"/>
              </a:xfrm>
              <a:prstGeom prst="straightConnector1">
                <a:avLst/>
              </a:prstGeom>
              <a:noFill/>
              <a:ln w="25400">
                <a:solidFill>
                  <a:schemeClr val="accent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grpSp>
        <p:grpSp>
          <p:nvGrpSpPr>
            <p:cNvPr id="19480" name="Group 31"/>
            <p:cNvGrpSpPr>
              <a:grpSpLocks/>
            </p:cNvGrpSpPr>
            <p:nvPr/>
          </p:nvGrpSpPr>
          <p:grpSpPr bwMode="auto">
            <a:xfrm>
              <a:off x="260501" y="1154640"/>
              <a:ext cx="3802280" cy="338554"/>
              <a:chOff x="260501" y="1419255"/>
              <a:chExt cx="3802280" cy="338554"/>
            </a:xfrm>
          </p:grpSpPr>
          <p:sp>
            <p:nvSpPr>
              <p:cNvPr id="19481" name="TextBox 32"/>
              <p:cNvSpPr txBox="1">
                <a:spLocks noChangeArrowheads="1"/>
              </p:cNvSpPr>
              <p:nvPr/>
            </p:nvSpPr>
            <p:spPr bwMode="auto">
              <a:xfrm>
                <a:off x="684084" y="1419255"/>
                <a:ext cx="33786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b="1">
                    <a:latin typeface="Trebuchet MS" charset="0"/>
                    <a:cs typeface="Trebuchet MS" charset="0"/>
                  </a:rPr>
                  <a:t>PREVENTION </a:t>
                </a:r>
              </a:p>
            </p:txBody>
          </p:sp>
          <p:cxnSp>
            <p:nvCxnSpPr>
              <p:cNvPr id="34" name="Straight Arrow Connector 33"/>
              <p:cNvCxnSpPr>
                <a:cxnSpLocks noChangeShapeType="1"/>
                <a:endCxn id="19481" idx="3"/>
              </p:cNvCxnSpPr>
              <p:nvPr/>
            </p:nvCxnSpPr>
            <p:spPr bwMode="auto">
              <a:xfrm>
                <a:off x="3246360" y="1586391"/>
                <a:ext cx="816421" cy="2141"/>
              </a:xfrm>
              <a:prstGeom prst="straightConnector1">
                <a:avLst/>
              </a:prstGeom>
              <a:noFill/>
              <a:ln w="25400">
                <a:solidFill>
                  <a:schemeClr val="accent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5" name="Straight Arrow Connector 34"/>
              <p:cNvCxnSpPr>
                <a:cxnSpLocks noChangeShapeType="1"/>
              </p:cNvCxnSpPr>
              <p:nvPr/>
            </p:nvCxnSpPr>
            <p:spPr bwMode="auto">
              <a:xfrm flipH="1">
                <a:off x="260501" y="1586390"/>
                <a:ext cx="1225850" cy="0"/>
              </a:xfrm>
              <a:prstGeom prst="straightConnector1">
                <a:avLst/>
              </a:prstGeom>
              <a:noFill/>
              <a:ln w="25400">
                <a:solidFill>
                  <a:schemeClr val="accent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grpSp>
      </p:grpSp>
      <p:sp>
        <p:nvSpPr>
          <p:cNvPr id="19462" name="TextBox 44"/>
          <p:cNvSpPr txBox="1">
            <a:spLocks noChangeArrowheads="1"/>
          </p:cNvSpPr>
          <p:nvPr/>
        </p:nvSpPr>
        <p:spPr bwMode="auto">
          <a:xfrm>
            <a:off x="125815" y="3962400"/>
            <a:ext cx="8865785" cy="1323439"/>
          </a:xfrm>
          <a:prstGeom prst="rect">
            <a:avLst/>
          </a:prstGeom>
          <a:solidFill>
            <a:srgbClr val="FFFFFF"/>
          </a:solidFill>
          <a:ln>
            <a:noFill/>
          </a:ln>
          <a:extLst/>
        </p:spPr>
        <p:txBody>
          <a:bodyPr wrap="square">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Tx/>
              <a:buChar char="•"/>
            </a:pPr>
            <a:r>
              <a:rPr lang="en-US" sz="2000" b="1" dirty="0" smtClean="0">
                <a:latin typeface="Trebuchet MS" charset="0"/>
                <a:cs typeface="Trebuchet MS" charset="0"/>
              </a:rPr>
              <a:t>Currently</a:t>
            </a:r>
            <a:r>
              <a:rPr lang="en-US" sz="2000" dirty="0" smtClean="0">
                <a:latin typeface="Trebuchet MS" charset="0"/>
                <a:cs typeface="Trebuchet MS" charset="0"/>
              </a:rPr>
              <a:t> registrars are only required to show proof if they have not responded after 3 ICANN inquiries</a:t>
            </a:r>
          </a:p>
          <a:p>
            <a:pPr eaLnBrk="1" hangingPunct="1">
              <a:buFontTx/>
              <a:buChar char="•"/>
            </a:pPr>
            <a:r>
              <a:rPr lang="en-US" sz="2000" b="1" dirty="0" smtClean="0">
                <a:latin typeface="Trebuchet MS" charset="0"/>
                <a:cs typeface="Trebuchet MS" charset="0"/>
              </a:rPr>
              <a:t>Revised</a:t>
            </a:r>
            <a:r>
              <a:rPr lang="en-US" sz="2000" dirty="0" smtClean="0">
                <a:latin typeface="Trebuchet MS" charset="0"/>
                <a:cs typeface="Trebuchet MS" charset="0"/>
              </a:rPr>
              <a:t> - First notice will require registrars to </a:t>
            </a:r>
            <a:r>
              <a:rPr lang="en-US" sz="2000" dirty="0">
                <a:latin typeface="Trebuchet MS" charset="0"/>
                <a:cs typeface="Trebuchet MS" charset="0"/>
              </a:rPr>
              <a:t>provide proof of reasonable steps (including actual documentation) </a:t>
            </a:r>
          </a:p>
        </p:txBody>
      </p:sp>
      <p:sp>
        <p:nvSpPr>
          <p:cNvPr id="46" name="Right Arrow 45"/>
          <p:cNvSpPr>
            <a:spLocks noChangeArrowheads="1"/>
          </p:cNvSpPr>
          <p:nvPr/>
        </p:nvSpPr>
        <p:spPr bwMode="auto">
          <a:xfrm>
            <a:off x="1209675" y="1198563"/>
            <a:ext cx="854075" cy="622300"/>
          </a:xfrm>
          <a:prstGeom prst="rightArrow">
            <a:avLst>
              <a:gd name="adj1" fmla="val 50000"/>
              <a:gd name="adj2" fmla="val 49936"/>
            </a:avLst>
          </a:prstGeom>
          <a:gradFill rotWithShape="1">
            <a:gsLst>
              <a:gs pos="0">
                <a:srgbClr val="3F80CD"/>
              </a:gs>
              <a:gs pos="100000">
                <a:srgbClr val="9BC1FF"/>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r>
              <a:rPr lang="en-US" sz="1600" b="1" dirty="0">
                <a:solidFill>
                  <a:srgbClr val="000000"/>
                </a:solidFill>
                <a:latin typeface="Trebuchet MS"/>
                <a:ea typeface="+mn-ea"/>
                <a:cs typeface="Trebuchet MS"/>
              </a:rPr>
              <a:t>2</a:t>
            </a:r>
          </a:p>
        </p:txBody>
      </p:sp>
      <p:sp>
        <p:nvSpPr>
          <p:cNvPr id="47" name="Right Arrow 46"/>
          <p:cNvSpPr>
            <a:spLocks noChangeArrowheads="1"/>
          </p:cNvSpPr>
          <p:nvPr/>
        </p:nvSpPr>
        <p:spPr bwMode="auto">
          <a:xfrm>
            <a:off x="2230438" y="1198563"/>
            <a:ext cx="854075" cy="622300"/>
          </a:xfrm>
          <a:prstGeom prst="rightArrow">
            <a:avLst>
              <a:gd name="adj1" fmla="val 50000"/>
              <a:gd name="adj2" fmla="val 49936"/>
            </a:avLst>
          </a:prstGeom>
          <a:gradFill rotWithShape="1">
            <a:gsLst>
              <a:gs pos="0">
                <a:srgbClr val="3F80CD"/>
              </a:gs>
              <a:gs pos="100000">
                <a:srgbClr val="9BC1FF"/>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r>
              <a:rPr lang="en-US" sz="1600" b="1" dirty="0">
                <a:solidFill>
                  <a:srgbClr val="000000"/>
                </a:solidFill>
                <a:latin typeface="Trebuchet MS"/>
                <a:ea typeface="+mn-ea"/>
                <a:cs typeface="Trebuchet MS"/>
              </a:rPr>
              <a:t>3</a:t>
            </a:r>
          </a:p>
        </p:txBody>
      </p:sp>
      <p:sp>
        <p:nvSpPr>
          <p:cNvPr id="48" name="Right Arrow 47"/>
          <p:cNvSpPr>
            <a:spLocks noChangeArrowheads="1"/>
          </p:cNvSpPr>
          <p:nvPr/>
        </p:nvSpPr>
        <p:spPr bwMode="auto">
          <a:xfrm>
            <a:off x="3221038" y="1198563"/>
            <a:ext cx="854075" cy="622300"/>
          </a:xfrm>
          <a:prstGeom prst="rightArrow">
            <a:avLst>
              <a:gd name="adj1" fmla="val 50000"/>
              <a:gd name="adj2" fmla="val 49936"/>
            </a:avLst>
          </a:prstGeom>
          <a:gradFill rotWithShape="1">
            <a:gsLst>
              <a:gs pos="0">
                <a:srgbClr val="3F80CD"/>
              </a:gs>
              <a:gs pos="100000">
                <a:srgbClr val="9BC1FF"/>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r>
              <a:rPr lang="en-US" sz="1600" b="1" dirty="0">
                <a:solidFill>
                  <a:srgbClr val="000000"/>
                </a:solidFill>
                <a:latin typeface="Trebuchet MS"/>
                <a:ea typeface="+mn-ea"/>
                <a:cs typeface="Trebuchet MS"/>
              </a:rPr>
              <a:t>4</a:t>
            </a:r>
          </a:p>
        </p:txBody>
      </p:sp>
      <p:sp>
        <p:nvSpPr>
          <p:cNvPr id="19466" name="TextBox 49"/>
          <p:cNvSpPr txBox="1">
            <a:spLocks noChangeArrowheads="1"/>
          </p:cNvSpPr>
          <p:nvPr/>
        </p:nvSpPr>
        <p:spPr bwMode="auto">
          <a:xfrm>
            <a:off x="2268538" y="3429000"/>
            <a:ext cx="15414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dirty="0" smtClean="0">
                <a:latin typeface="Trebuchet MS" charset="0"/>
                <a:cs typeface="Trebuchet MS" charset="0"/>
              </a:rPr>
              <a:t>3rd Notice</a:t>
            </a:r>
            <a:endParaRPr lang="en-US" sz="1400" b="1" dirty="0">
              <a:latin typeface="Trebuchet MS" charset="0"/>
              <a:cs typeface="Trebuchet MS" charset="0"/>
            </a:endParaRPr>
          </a:p>
        </p:txBody>
      </p:sp>
      <p:sp>
        <p:nvSpPr>
          <p:cNvPr id="19467" name="TextBox 50"/>
          <p:cNvSpPr txBox="1">
            <a:spLocks noChangeArrowheads="1"/>
          </p:cNvSpPr>
          <p:nvPr/>
        </p:nvSpPr>
        <p:spPr bwMode="auto">
          <a:xfrm>
            <a:off x="3084513" y="1981200"/>
            <a:ext cx="12954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latin typeface="Trebuchet MS" charset="0"/>
                <a:cs typeface="Trebuchet MS" charset="0"/>
              </a:rPr>
              <a:t>4</a:t>
            </a:r>
            <a:r>
              <a:rPr lang="en-US" sz="1600" b="1" baseline="30000">
                <a:latin typeface="Trebuchet MS" charset="0"/>
                <a:cs typeface="Trebuchet MS" charset="0"/>
              </a:rPr>
              <a:t>th</a:t>
            </a:r>
            <a:r>
              <a:rPr lang="en-US" sz="1600" b="1">
                <a:latin typeface="Trebuchet MS" charset="0"/>
                <a:cs typeface="Trebuchet MS" charset="0"/>
              </a:rPr>
              <a:t> </a:t>
            </a:r>
            <a:r>
              <a:rPr lang="en-US" sz="1400" b="1">
                <a:latin typeface="Trebuchet MS" charset="0"/>
                <a:cs typeface="Trebuchet MS" charset="0"/>
              </a:rPr>
              <a:t>Inquiry</a:t>
            </a:r>
            <a:endParaRPr lang="en-US" sz="1600" b="1">
              <a:latin typeface="Trebuchet MS" charset="0"/>
              <a:cs typeface="Trebuchet MS" charset="0"/>
            </a:endParaRPr>
          </a:p>
        </p:txBody>
      </p:sp>
      <p:sp>
        <p:nvSpPr>
          <p:cNvPr id="19468" name="TextBox 51"/>
          <p:cNvSpPr txBox="1">
            <a:spLocks noChangeArrowheads="1"/>
          </p:cNvSpPr>
          <p:nvPr/>
        </p:nvSpPr>
        <p:spPr bwMode="auto">
          <a:xfrm>
            <a:off x="4098925" y="1987550"/>
            <a:ext cx="12954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Trebuchet MS" charset="0"/>
                <a:cs typeface="Trebuchet MS" charset="0"/>
              </a:rPr>
              <a:t>Final Inquiry</a:t>
            </a:r>
          </a:p>
        </p:txBody>
      </p:sp>
      <p:sp>
        <p:nvSpPr>
          <p:cNvPr id="53" name="Right Arrow 52"/>
          <p:cNvSpPr>
            <a:spLocks noChangeArrowheads="1"/>
          </p:cNvSpPr>
          <p:nvPr/>
        </p:nvSpPr>
        <p:spPr bwMode="auto">
          <a:xfrm>
            <a:off x="222250" y="2743200"/>
            <a:ext cx="852488" cy="620713"/>
          </a:xfrm>
          <a:prstGeom prst="rightArrow">
            <a:avLst>
              <a:gd name="adj1" fmla="val 50000"/>
              <a:gd name="adj2" fmla="val 49970"/>
            </a:avLst>
          </a:prstGeom>
          <a:gradFill rotWithShape="1">
            <a:gsLst>
              <a:gs pos="0">
                <a:srgbClr val="3F80CD"/>
              </a:gs>
              <a:gs pos="100000">
                <a:srgbClr val="9BC1FF"/>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r>
              <a:rPr lang="en-US" sz="1600" b="1" dirty="0">
                <a:solidFill>
                  <a:srgbClr val="000000"/>
                </a:solidFill>
                <a:latin typeface="Trebuchet MS"/>
                <a:ea typeface="+mn-ea"/>
                <a:cs typeface="Trebuchet MS"/>
              </a:rPr>
              <a:t>1</a:t>
            </a:r>
          </a:p>
        </p:txBody>
      </p:sp>
      <p:sp>
        <p:nvSpPr>
          <p:cNvPr id="54" name="Right Arrow 53"/>
          <p:cNvSpPr>
            <a:spLocks noChangeArrowheads="1"/>
          </p:cNvSpPr>
          <p:nvPr/>
        </p:nvSpPr>
        <p:spPr bwMode="auto">
          <a:xfrm>
            <a:off x="1252538" y="2743200"/>
            <a:ext cx="854075" cy="620713"/>
          </a:xfrm>
          <a:prstGeom prst="rightArrow">
            <a:avLst>
              <a:gd name="adj1" fmla="val 50000"/>
              <a:gd name="adj2" fmla="val 50063"/>
            </a:avLst>
          </a:prstGeom>
          <a:gradFill rotWithShape="1">
            <a:gsLst>
              <a:gs pos="0">
                <a:srgbClr val="3F80CD"/>
              </a:gs>
              <a:gs pos="100000">
                <a:srgbClr val="9BC1FF"/>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r>
              <a:rPr lang="en-US" sz="1600" b="1" dirty="0">
                <a:solidFill>
                  <a:srgbClr val="000000"/>
                </a:solidFill>
                <a:latin typeface="Trebuchet MS"/>
                <a:ea typeface="+mn-ea"/>
                <a:cs typeface="Trebuchet MS"/>
              </a:rPr>
              <a:t>2</a:t>
            </a:r>
          </a:p>
        </p:txBody>
      </p:sp>
      <p:sp>
        <p:nvSpPr>
          <p:cNvPr id="19471" name="TextBox 55"/>
          <p:cNvSpPr txBox="1">
            <a:spLocks noChangeArrowheads="1"/>
          </p:cNvSpPr>
          <p:nvPr/>
        </p:nvSpPr>
        <p:spPr bwMode="auto">
          <a:xfrm>
            <a:off x="1143000" y="3398838"/>
            <a:ext cx="12954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dirty="0">
                <a:latin typeface="Trebuchet MS" charset="0"/>
                <a:cs typeface="Trebuchet MS" charset="0"/>
              </a:rPr>
              <a:t>2</a:t>
            </a:r>
            <a:r>
              <a:rPr lang="en-US" sz="1600" b="1" baseline="30000" dirty="0">
                <a:latin typeface="Trebuchet MS" charset="0"/>
                <a:cs typeface="Trebuchet MS" charset="0"/>
              </a:rPr>
              <a:t>nd</a:t>
            </a:r>
            <a:r>
              <a:rPr lang="en-US" sz="1600" b="1" dirty="0">
                <a:latin typeface="Trebuchet MS" charset="0"/>
                <a:cs typeface="Trebuchet MS" charset="0"/>
              </a:rPr>
              <a:t> </a:t>
            </a:r>
            <a:r>
              <a:rPr lang="en-US" sz="1400" b="1" dirty="0" smtClean="0">
                <a:latin typeface="Trebuchet MS" charset="0"/>
                <a:cs typeface="Trebuchet MS" charset="0"/>
              </a:rPr>
              <a:t>Notice</a:t>
            </a:r>
            <a:endParaRPr lang="en-US" sz="1600" b="1" dirty="0">
              <a:latin typeface="Trebuchet MS" charset="0"/>
              <a:cs typeface="Trebuchet MS" charset="0"/>
            </a:endParaRPr>
          </a:p>
        </p:txBody>
      </p:sp>
      <p:sp>
        <p:nvSpPr>
          <p:cNvPr id="19472" name="TextBox 56"/>
          <p:cNvSpPr txBox="1">
            <a:spLocks noChangeArrowheads="1"/>
          </p:cNvSpPr>
          <p:nvPr/>
        </p:nvSpPr>
        <p:spPr bwMode="auto">
          <a:xfrm>
            <a:off x="2063750" y="1968500"/>
            <a:ext cx="1295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latin typeface="Trebuchet MS" charset="0"/>
                <a:cs typeface="Trebuchet MS" charset="0"/>
              </a:rPr>
              <a:t>3</a:t>
            </a:r>
            <a:r>
              <a:rPr lang="en-US" sz="1600" b="1" baseline="30000">
                <a:latin typeface="Trebuchet MS" charset="0"/>
                <a:cs typeface="Trebuchet MS" charset="0"/>
              </a:rPr>
              <a:t>rd</a:t>
            </a:r>
            <a:r>
              <a:rPr lang="en-US" sz="1600" b="1">
                <a:latin typeface="Trebuchet MS" charset="0"/>
                <a:cs typeface="Trebuchet MS" charset="0"/>
              </a:rPr>
              <a:t> </a:t>
            </a:r>
            <a:r>
              <a:rPr lang="en-US" sz="1400" b="1">
                <a:latin typeface="Trebuchet MS" charset="0"/>
                <a:cs typeface="Trebuchet MS" charset="0"/>
              </a:rPr>
              <a:t>Inquiry</a:t>
            </a:r>
            <a:endParaRPr lang="en-US" sz="1600" b="1">
              <a:latin typeface="Trebuchet MS" charset="0"/>
              <a:cs typeface="Trebuchet MS" charset="0"/>
            </a:endParaRPr>
          </a:p>
        </p:txBody>
      </p:sp>
      <p:sp>
        <p:nvSpPr>
          <p:cNvPr id="58" name="Right Arrow 57"/>
          <p:cNvSpPr>
            <a:spLocks noChangeArrowheads="1"/>
          </p:cNvSpPr>
          <p:nvPr/>
        </p:nvSpPr>
        <p:spPr bwMode="auto">
          <a:xfrm>
            <a:off x="5521325" y="2787650"/>
            <a:ext cx="1271588" cy="673100"/>
          </a:xfrm>
          <a:prstGeom prst="rightArrow">
            <a:avLst>
              <a:gd name="adj1" fmla="val 50000"/>
              <a:gd name="adj2" fmla="val 50019"/>
            </a:avLst>
          </a:prstGeom>
          <a:solidFill>
            <a:srgbClr val="FFFF00"/>
          </a:soli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endParaRPr lang="en-US" sz="1600" dirty="0">
              <a:latin typeface="Trebuchet MS"/>
              <a:ea typeface="+mn-ea"/>
              <a:cs typeface="Trebuchet MS"/>
            </a:endParaRPr>
          </a:p>
        </p:txBody>
      </p:sp>
      <p:sp>
        <p:nvSpPr>
          <p:cNvPr id="59" name="Pentagon 58"/>
          <p:cNvSpPr>
            <a:spLocks noChangeArrowheads="1"/>
          </p:cNvSpPr>
          <p:nvPr/>
        </p:nvSpPr>
        <p:spPr bwMode="auto">
          <a:xfrm>
            <a:off x="7604125" y="2767013"/>
            <a:ext cx="896938" cy="714375"/>
          </a:xfrm>
          <a:prstGeom prst="homePlate">
            <a:avLst>
              <a:gd name="adj" fmla="val 51298"/>
            </a:avLst>
          </a:prstGeom>
          <a:solidFill>
            <a:srgbClr val="FF0000"/>
          </a:soli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endParaRPr lang="en-US" sz="1600" dirty="0">
              <a:solidFill>
                <a:schemeClr val="lt1"/>
              </a:solidFill>
              <a:latin typeface="Trebuchet MS"/>
              <a:ea typeface="+mn-ea"/>
              <a:cs typeface="Trebuchet MS"/>
            </a:endParaRPr>
          </a:p>
        </p:txBody>
      </p:sp>
      <p:sp>
        <p:nvSpPr>
          <p:cNvPr id="62" name="Striped Right Arrow 61"/>
          <p:cNvSpPr>
            <a:spLocks/>
          </p:cNvSpPr>
          <p:nvPr/>
        </p:nvSpPr>
        <p:spPr bwMode="auto">
          <a:xfrm>
            <a:off x="2286000" y="2743200"/>
            <a:ext cx="922338" cy="641350"/>
          </a:xfrm>
          <a:custGeom>
            <a:avLst/>
            <a:gdLst>
              <a:gd name="T0" fmla="*/ 0 w 921745"/>
              <a:gd name="T1" fmla="*/ 160167 h 640668"/>
              <a:gd name="T2" fmla="*/ 20021 w 921745"/>
              <a:gd name="T3" fmla="*/ 160167 h 640668"/>
              <a:gd name="T4" fmla="*/ 20021 w 921745"/>
              <a:gd name="T5" fmla="*/ 480501 h 640668"/>
              <a:gd name="T6" fmla="*/ 0 w 921745"/>
              <a:gd name="T7" fmla="*/ 480501 h 640668"/>
              <a:gd name="T8" fmla="*/ 0 w 921745"/>
              <a:gd name="T9" fmla="*/ 160167 h 640668"/>
              <a:gd name="T10" fmla="*/ 40042 w 921745"/>
              <a:gd name="T11" fmla="*/ 160167 h 640668"/>
              <a:gd name="T12" fmla="*/ 80084 w 921745"/>
              <a:gd name="T13" fmla="*/ 160167 h 640668"/>
              <a:gd name="T14" fmla="*/ 80084 w 921745"/>
              <a:gd name="T15" fmla="*/ 480501 h 640668"/>
              <a:gd name="T16" fmla="*/ 40042 w 921745"/>
              <a:gd name="T17" fmla="*/ 480501 h 640668"/>
              <a:gd name="T18" fmla="*/ 40042 w 921745"/>
              <a:gd name="T19" fmla="*/ 160167 h 640668"/>
              <a:gd name="T20" fmla="*/ 100104 w 921745"/>
              <a:gd name="T21" fmla="*/ 160167 h 640668"/>
              <a:gd name="T22" fmla="*/ 601411 w 921745"/>
              <a:gd name="T23" fmla="*/ 160167 h 640668"/>
              <a:gd name="T24" fmla="*/ 601411 w 921745"/>
              <a:gd name="T25" fmla="*/ 0 h 640668"/>
              <a:gd name="T26" fmla="*/ 921745 w 921745"/>
              <a:gd name="T27" fmla="*/ 320334 h 640668"/>
              <a:gd name="T28" fmla="*/ 601411 w 921745"/>
              <a:gd name="T29" fmla="*/ 640668 h 640668"/>
              <a:gd name="T30" fmla="*/ 601411 w 921745"/>
              <a:gd name="T31" fmla="*/ 480501 h 640668"/>
              <a:gd name="T32" fmla="*/ 100104 w 921745"/>
              <a:gd name="T33" fmla="*/ 480501 h 640668"/>
              <a:gd name="T34" fmla="*/ 100104 w 921745"/>
              <a:gd name="T35" fmla="*/ 160167 h 6406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1745"/>
              <a:gd name="T55" fmla="*/ 0 h 640668"/>
              <a:gd name="T56" fmla="*/ 921745 w 921745"/>
              <a:gd name="T57" fmla="*/ 640668 h 6406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1745" h="640668">
                <a:moveTo>
                  <a:pt x="0" y="160167"/>
                </a:moveTo>
                <a:lnTo>
                  <a:pt x="20021" y="160167"/>
                </a:lnTo>
                <a:lnTo>
                  <a:pt x="20021" y="480501"/>
                </a:lnTo>
                <a:lnTo>
                  <a:pt x="0" y="480501"/>
                </a:lnTo>
                <a:lnTo>
                  <a:pt x="0" y="160167"/>
                </a:lnTo>
                <a:close/>
                <a:moveTo>
                  <a:pt x="40042" y="160167"/>
                </a:moveTo>
                <a:lnTo>
                  <a:pt x="80084" y="160167"/>
                </a:lnTo>
                <a:lnTo>
                  <a:pt x="80084" y="480501"/>
                </a:lnTo>
                <a:lnTo>
                  <a:pt x="40042" y="480501"/>
                </a:lnTo>
                <a:lnTo>
                  <a:pt x="40042" y="160167"/>
                </a:lnTo>
                <a:close/>
                <a:moveTo>
                  <a:pt x="100104" y="160167"/>
                </a:moveTo>
                <a:lnTo>
                  <a:pt x="601411" y="160167"/>
                </a:lnTo>
                <a:lnTo>
                  <a:pt x="601411" y="0"/>
                </a:lnTo>
                <a:lnTo>
                  <a:pt x="921745" y="320334"/>
                </a:lnTo>
                <a:lnTo>
                  <a:pt x="601411" y="640668"/>
                </a:lnTo>
                <a:lnTo>
                  <a:pt x="601411" y="480501"/>
                </a:lnTo>
                <a:lnTo>
                  <a:pt x="100104" y="480501"/>
                </a:lnTo>
                <a:lnTo>
                  <a:pt x="100104" y="160167"/>
                </a:lnTo>
                <a:close/>
              </a:path>
            </a:pathLst>
          </a:custGeom>
          <a:gradFill rotWithShape="1">
            <a:gsLst>
              <a:gs pos="0">
                <a:srgbClr val="3F80CD"/>
              </a:gs>
              <a:gs pos="100000">
                <a:srgbClr val="9BC1FF"/>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anchor="ctr"/>
          <a:lstStyle/>
          <a:p>
            <a:pPr algn="ctr">
              <a:defRPr/>
            </a:pPr>
            <a:r>
              <a:rPr lang="en-US" sz="1600" b="1" dirty="0">
                <a:solidFill>
                  <a:srgbClr val="000000"/>
                </a:solidFill>
                <a:latin typeface="Trebuchet MS"/>
                <a:ea typeface="+mn-ea"/>
                <a:cs typeface="Trebuchet MS"/>
              </a:rPr>
              <a:t>3</a:t>
            </a:r>
          </a:p>
        </p:txBody>
      </p:sp>
    </p:spTree>
    <p:extLst>
      <p:ext uri="{BB962C8B-B14F-4D97-AF65-F5344CB8AC3E}">
        <p14:creationId xmlns:p14="http://schemas.microsoft.com/office/powerpoint/2010/main" val="69634767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icture Placeholder 3"/>
          <p:cNvGraphicFramePr>
            <a:graphicFrameLocks noGrp="1"/>
          </p:cNvGraphicFramePr>
          <p:nvPr>
            <p:ph type="pic" idx="1"/>
            <p:extLst>
              <p:ext uri="{D42A27DB-BD31-4B8C-83A1-F6EECF244321}">
                <p14:modId xmlns:p14="http://schemas.microsoft.com/office/powerpoint/2010/main" val="1644857311"/>
              </p:ext>
            </p:extLst>
          </p:nvPr>
        </p:nvGraphicFramePr>
        <p:xfrm>
          <a:off x="152400" y="1066800"/>
          <a:ext cx="8915401" cy="2895599"/>
        </p:xfrm>
        <a:graphic>
          <a:graphicData uri="http://schemas.openxmlformats.org/drawingml/2006/table">
            <a:tbl>
              <a:tblPr firstRow="1" bandRow="1">
                <a:tableStyleId>{5C22544A-7EE6-4342-B048-85BDC9FD1C3A}</a:tableStyleId>
              </a:tblPr>
              <a:tblGrid>
                <a:gridCol w="1066800"/>
                <a:gridCol w="2057400"/>
                <a:gridCol w="5791201"/>
              </a:tblGrid>
              <a:tr h="591938">
                <a:tc>
                  <a:txBody>
                    <a:bodyPr/>
                    <a:lstStyle/>
                    <a:p>
                      <a:r>
                        <a:rPr lang="en-US" sz="1800" dirty="0" smtClean="0">
                          <a:latin typeface="Trebuchet MS"/>
                          <a:cs typeface="Trebuchet MS"/>
                        </a:rPr>
                        <a:t>Notices</a:t>
                      </a:r>
                      <a:endParaRPr lang="en-US" sz="1800" dirty="0">
                        <a:latin typeface="Trebuchet MS"/>
                        <a:cs typeface="Trebuchet MS"/>
                      </a:endParaRPr>
                    </a:p>
                  </a:txBody>
                  <a:tcPr/>
                </a:tc>
                <a:tc>
                  <a:txBody>
                    <a:bodyPr/>
                    <a:lstStyle/>
                    <a:p>
                      <a:r>
                        <a:rPr lang="en-US" sz="1800" dirty="0" smtClean="0">
                          <a:latin typeface="Trebuchet MS"/>
                          <a:cs typeface="Trebuchet MS"/>
                        </a:rPr>
                        <a:t>Sent to </a:t>
                      </a:r>
                      <a:endParaRPr lang="en-US" sz="1800" dirty="0">
                        <a:latin typeface="Trebuchet MS"/>
                        <a:cs typeface="Trebuchet M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effectLst/>
                          <a:latin typeface="Trebuchet MS"/>
                          <a:cs typeface="Trebuchet MS"/>
                        </a:rPr>
                        <a:t>Impact on Registrar</a:t>
                      </a:r>
                      <a:endParaRPr lang="en-US" sz="1800" b="1" dirty="0" smtClean="0">
                        <a:solidFill>
                          <a:srgbClr val="365F91"/>
                        </a:solidFill>
                        <a:effectLst/>
                        <a:latin typeface="Trebuchet MS"/>
                        <a:ea typeface="Calibri"/>
                        <a:cs typeface="Trebuchet MS"/>
                      </a:endParaRPr>
                    </a:p>
                    <a:p>
                      <a:endParaRPr lang="en-US" sz="1800" dirty="0">
                        <a:latin typeface="Trebuchet MS"/>
                        <a:cs typeface="Trebuchet MS"/>
                      </a:endParaRPr>
                    </a:p>
                  </a:txBody>
                  <a:tcPr/>
                </a:tc>
              </a:tr>
              <a:tr h="676500">
                <a:tc>
                  <a:txBody>
                    <a:bodyPr/>
                    <a:lstStyle/>
                    <a:p>
                      <a:r>
                        <a:rPr lang="en-US" sz="1800" b="1" smtClean="0">
                          <a:latin typeface="Trebuchet MS"/>
                          <a:cs typeface="Trebuchet MS"/>
                        </a:rPr>
                        <a:t>1</a:t>
                      </a:r>
                      <a:r>
                        <a:rPr lang="en-US" sz="1800" b="1" baseline="30000" smtClean="0">
                          <a:latin typeface="Trebuchet MS"/>
                          <a:cs typeface="Trebuchet MS"/>
                        </a:rPr>
                        <a:t>st</a:t>
                      </a:r>
                      <a:r>
                        <a:rPr lang="en-US" sz="1800" b="1" smtClean="0">
                          <a:latin typeface="Trebuchet MS"/>
                          <a:cs typeface="Trebuchet MS"/>
                        </a:rPr>
                        <a:t> Notice </a:t>
                      </a:r>
                      <a:endParaRPr lang="en-US" sz="1800" b="1">
                        <a:latin typeface="Trebuchet MS"/>
                        <a:cs typeface="Trebuchet MS"/>
                      </a:endParaRPr>
                    </a:p>
                  </a:txBody>
                  <a:tcPr/>
                </a:tc>
                <a:tc>
                  <a:txBody>
                    <a:bodyPr/>
                    <a:lstStyle/>
                    <a:p>
                      <a:r>
                        <a:rPr lang="en-US" sz="1800" b="1" dirty="0" smtClean="0">
                          <a:latin typeface="Trebuchet MS"/>
                          <a:cs typeface="Trebuchet MS"/>
                        </a:rPr>
                        <a:t>WHOIS </a:t>
                      </a:r>
                      <a:r>
                        <a:rPr lang="en-US" sz="1800" b="1" baseline="0" dirty="0" smtClean="0">
                          <a:latin typeface="Trebuchet MS"/>
                          <a:cs typeface="Trebuchet MS"/>
                        </a:rPr>
                        <a:t>Contact</a:t>
                      </a:r>
                      <a:endParaRPr lang="en-US" sz="1800" b="1" dirty="0">
                        <a:latin typeface="Trebuchet MS"/>
                        <a:cs typeface="Trebuchet M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dk1"/>
                          </a:solidFill>
                          <a:effectLst/>
                          <a:latin typeface="Trebuchet MS"/>
                          <a:ea typeface="+mn-ea"/>
                          <a:cs typeface="Trebuchet MS"/>
                        </a:rPr>
                        <a:t>Registrars required to respond 15</a:t>
                      </a:r>
                      <a:r>
                        <a:rPr lang="en-US" sz="1800" b="0" kern="1200" baseline="0" dirty="0" smtClean="0">
                          <a:solidFill>
                            <a:schemeClr val="dk1"/>
                          </a:solidFill>
                          <a:effectLst/>
                          <a:latin typeface="Trebuchet MS"/>
                          <a:ea typeface="+mn-ea"/>
                          <a:cs typeface="Trebuchet MS"/>
                        </a:rPr>
                        <a:t> business </a:t>
                      </a:r>
                      <a:r>
                        <a:rPr lang="en-US" sz="1800" b="0" kern="1200" dirty="0" smtClean="0">
                          <a:solidFill>
                            <a:schemeClr val="dk1"/>
                          </a:solidFill>
                          <a:effectLst/>
                          <a:latin typeface="Trebuchet MS"/>
                          <a:ea typeface="+mn-ea"/>
                          <a:cs typeface="Trebuchet MS"/>
                        </a:rPr>
                        <a:t>days from date of alleged WHOIS inaccuracy</a:t>
                      </a:r>
                      <a:endParaRPr lang="en-US" sz="1800" b="0" dirty="0">
                        <a:latin typeface="Trebuchet MS"/>
                        <a:cs typeface="Trebuchet MS"/>
                      </a:endParaRPr>
                    </a:p>
                  </a:txBody>
                  <a:tcPr/>
                </a:tc>
              </a:tr>
              <a:tr h="756450">
                <a:tc>
                  <a:txBody>
                    <a:bodyPr/>
                    <a:lstStyle/>
                    <a:p>
                      <a:r>
                        <a:rPr lang="en-US" sz="1800" b="1" dirty="0" smtClean="0">
                          <a:latin typeface="Trebuchet MS"/>
                          <a:cs typeface="Trebuchet MS"/>
                        </a:rPr>
                        <a:t>2</a:t>
                      </a:r>
                      <a:r>
                        <a:rPr lang="en-US" sz="1800" b="1" baseline="30000" dirty="0" smtClean="0">
                          <a:latin typeface="Trebuchet MS"/>
                          <a:cs typeface="Trebuchet MS"/>
                        </a:rPr>
                        <a:t>nd</a:t>
                      </a:r>
                      <a:r>
                        <a:rPr lang="en-US" sz="1800" b="1" baseline="0" dirty="0" smtClean="0">
                          <a:latin typeface="Trebuchet MS"/>
                          <a:cs typeface="Trebuchet MS"/>
                        </a:rPr>
                        <a:t> Notice </a:t>
                      </a:r>
                      <a:endParaRPr lang="en-US" sz="1800" b="1" dirty="0">
                        <a:latin typeface="Trebuchet MS"/>
                        <a:cs typeface="Trebuchet MS"/>
                      </a:endParaRPr>
                    </a:p>
                  </a:txBody>
                  <a:tcPr/>
                </a:tc>
                <a:tc>
                  <a:txBody>
                    <a:bodyPr/>
                    <a:lstStyle/>
                    <a:p>
                      <a:r>
                        <a:rPr lang="en-US" sz="1800" b="1" dirty="0" smtClean="0">
                          <a:latin typeface="Trebuchet MS"/>
                          <a:cs typeface="Trebuchet MS"/>
                        </a:rPr>
                        <a:t>WHOIS</a:t>
                      </a:r>
                      <a:r>
                        <a:rPr lang="en-US" sz="1800" b="1" baseline="0" dirty="0" smtClean="0">
                          <a:latin typeface="Trebuchet MS"/>
                          <a:cs typeface="Trebuchet MS"/>
                        </a:rPr>
                        <a:t> </a:t>
                      </a:r>
                      <a:r>
                        <a:rPr lang="en-US" sz="1800" b="1" dirty="0" smtClean="0">
                          <a:latin typeface="Trebuchet MS"/>
                          <a:cs typeface="Trebuchet MS"/>
                        </a:rPr>
                        <a:t>Contact</a:t>
                      </a:r>
                      <a:r>
                        <a:rPr lang="en-US" sz="1800" b="1" baseline="0" dirty="0" smtClean="0">
                          <a:latin typeface="Trebuchet MS"/>
                          <a:cs typeface="Trebuchet MS"/>
                        </a:rPr>
                        <a:t> &amp; Primary Contact</a:t>
                      </a:r>
                      <a:endParaRPr lang="en-US" sz="1800" b="1" dirty="0">
                        <a:latin typeface="Trebuchet MS"/>
                        <a:cs typeface="Trebuchet M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dk1"/>
                          </a:solidFill>
                          <a:effectLst/>
                          <a:latin typeface="Trebuchet MS"/>
                          <a:ea typeface="+mn-ea"/>
                          <a:cs typeface="Trebuchet MS"/>
                        </a:rPr>
                        <a:t>Registrar will receive additional notification with 5 business</a:t>
                      </a:r>
                      <a:r>
                        <a:rPr lang="en-US" sz="1800" b="0" kern="1200" baseline="0" dirty="0" smtClean="0">
                          <a:solidFill>
                            <a:schemeClr val="dk1"/>
                          </a:solidFill>
                          <a:effectLst/>
                          <a:latin typeface="Trebuchet MS"/>
                          <a:ea typeface="+mn-ea"/>
                          <a:cs typeface="Trebuchet MS"/>
                        </a:rPr>
                        <a:t> </a:t>
                      </a:r>
                      <a:r>
                        <a:rPr lang="en-US" sz="1800" b="0" kern="1200" dirty="0" smtClean="0">
                          <a:solidFill>
                            <a:schemeClr val="dk1"/>
                          </a:solidFill>
                          <a:effectLst/>
                          <a:latin typeface="Trebuchet MS"/>
                          <a:ea typeface="+mn-ea"/>
                          <a:cs typeface="Trebuchet MS"/>
                        </a:rPr>
                        <a:t>days to respond.</a:t>
                      </a:r>
                    </a:p>
                    <a:p>
                      <a:endParaRPr lang="en-US" sz="1800" b="0" dirty="0">
                        <a:latin typeface="Trebuchet MS"/>
                        <a:cs typeface="Trebuchet MS"/>
                      </a:endParaRPr>
                    </a:p>
                  </a:txBody>
                  <a:tcPr/>
                </a:tc>
              </a:tr>
              <a:tr h="664620">
                <a:tc>
                  <a:txBody>
                    <a:bodyPr/>
                    <a:lstStyle/>
                    <a:p>
                      <a:r>
                        <a:rPr lang="en-US" sz="1800" b="1" dirty="0" smtClean="0">
                          <a:latin typeface="Trebuchet MS"/>
                          <a:cs typeface="Trebuchet MS"/>
                        </a:rPr>
                        <a:t>3</a:t>
                      </a:r>
                      <a:r>
                        <a:rPr lang="en-US" sz="1800" b="1" baseline="30000" dirty="0" smtClean="0">
                          <a:latin typeface="Trebuchet MS"/>
                          <a:cs typeface="Trebuchet MS"/>
                        </a:rPr>
                        <a:t>rd</a:t>
                      </a:r>
                      <a:r>
                        <a:rPr lang="en-US" sz="1800" b="1" dirty="0" smtClean="0">
                          <a:latin typeface="Trebuchet MS"/>
                          <a:cs typeface="Trebuchet MS"/>
                        </a:rPr>
                        <a:t> Notice</a:t>
                      </a:r>
                      <a:endParaRPr lang="en-US" sz="1800" b="1" dirty="0">
                        <a:latin typeface="Trebuchet MS"/>
                        <a:cs typeface="Trebuchet M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Trebuchet MS"/>
                          <a:cs typeface="Trebuchet MS"/>
                        </a:rPr>
                        <a:t>WHOIS</a:t>
                      </a:r>
                      <a:r>
                        <a:rPr lang="en-US" sz="1800" b="1" baseline="0" dirty="0" smtClean="0">
                          <a:latin typeface="Trebuchet MS"/>
                          <a:cs typeface="Trebuchet MS"/>
                        </a:rPr>
                        <a:t> </a:t>
                      </a:r>
                      <a:r>
                        <a:rPr lang="en-US" sz="1800" b="1" dirty="0" smtClean="0">
                          <a:latin typeface="Trebuchet MS"/>
                          <a:cs typeface="Trebuchet MS"/>
                        </a:rPr>
                        <a:t>Contact</a:t>
                      </a:r>
                      <a:r>
                        <a:rPr lang="en-US" sz="1800" b="1" baseline="0" dirty="0" smtClean="0">
                          <a:latin typeface="Trebuchet MS"/>
                          <a:cs typeface="Trebuchet MS"/>
                        </a:rPr>
                        <a:t> &amp; Primary Contact</a:t>
                      </a:r>
                      <a:endParaRPr lang="en-US" sz="1800" b="1" dirty="0" smtClean="0">
                        <a:latin typeface="Trebuchet MS"/>
                        <a:cs typeface="Trebuchet M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dk1"/>
                          </a:solidFill>
                          <a:effectLst/>
                          <a:latin typeface="Trebuchet MS"/>
                          <a:ea typeface="+mn-ea"/>
                          <a:cs typeface="Trebuchet MS"/>
                        </a:rPr>
                        <a:t>Registrar will receive additional notification with 5 business</a:t>
                      </a:r>
                      <a:r>
                        <a:rPr lang="en-US" sz="1800" b="0" kern="1200" baseline="0" dirty="0" smtClean="0">
                          <a:solidFill>
                            <a:schemeClr val="dk1"/>
                          </a:solidFill>
                          <a:effectLst/>
                          <a:latin typeface="Trebuchet MS"/>
                          <a:ea typeface="+mn-ea"/>
                          <a:cs typeface="Trebuchet MS"/>
                        </a:rPr>
                        <a:t> </a:t>
                      </a:r>
                      <a:r>
                        <a:rPr lang="en-US" sz="1800" b="0" kern="1200" dirty="0" smtClean="0">
                          <a:solidFill>
                            <a:schemeClr val="dk1"/>
                          </a:solidFill>
                          <a:effectLst/>
                          <a:latin typeface="Trebuchet MS"/>
                          <a:ea typeface="+mn-ea"/>
                          <a:cs typeface="Trebuchet MS"/>
                        </a:rPr>
                        <a:t>days to respond.</a:t>
                      </a:r>
                      <a:endParaRPr lang="en-US" sz="1800" b="0" dirty="0">
                        <a:latin typeface="Trebuchet MS"/>
                        <a:cs typeface="Trebuchet MS"/>
                      </a:endParaRPr>
                    </a:p>
                  </a:txBody>
                  <a:tcPr/>
                </a:tc>
              </a:tr>
            </a:tbl>
          </a:graphicData>
        </a:graphic>
      </p:graphicFrame>
      <p:sp>
        <p:nvSpPr>
          <p:cNvPr id="3" name="Title 2"/>
          <p:cNvSpPr>
            <a:spLocks noGrp="1"/>
          </p:cNvSpPr>
          <p:nvPr>
            <p:ph type="title"/>
          </p:nvPr>
        </p:nvSpPr>
        <p:spPr>
          <a:xfrm>
            <a:off x="304800" y="76200"/>
            <a:ext cx="8534400" cy="914400"/>
          </a:xfrm>
        </p:spPr>
        <p:txBody>
          <a:bodyPr>
            <a:normAutofit/>
          </a:bodyPr>
          <a:lstStyle/>
          <a:p>
            <a:r>
              <a:rPr lang="en-US" b="1" dirty="0" smtClean="0">
                <a:solidFill>
                  <a:srgbClr val="000000"/>
                </a:solidFill>
              </a:rPr>
              <a:t>WDPRS Changes </a:t>
            </a:r>
            <a:r>
              <a:rPr lang="en-US" sz="2800" dirty="0" smtClean="0">
                <a:solidFill>
                  <a:srgbClr val="000000"/>
                </a:solidFill>
              </a:rPr>
              <a:t>Coming Soon…</a:t>
            </a:r>
            <a:endParaRPr lang="en-US" sz="2800" dirty="0">
              <a:solidFill>
                <a:srgbClr val="000000"/>
              </a:solidFill>
            </a:endParaRPr>
          </a:p>
        </p:txBody>
      </p:sp>
      <p:sp>
        <p:nvSpPr>
          <p:cNvPr id="5" name="Rectangle 4"/>
          <p:cNvSpPr/>
          <p:nvPr/>
        </p:nvSpPr>
        <p:spPr>
          <a:xfrm>
            <a:off x="181985" y="4038600"/>
            <a:ext cx="8915401" cy="1015663"/>
          </a:xfrm>
          <a:prstGeom prst="rect">
            <a:avLst/>
          </a:pr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sz="2000" dirty="0" smtClean="0">
                <a:solidFill>
                  <a:srgbClr val="000000"/>
                </a:solidFill>
                <a:latin typeface="Trebuchet MS"/>
                <a:cs typeface="Trebuchet MS"/>
              </a:rPr>
              <a:t>Registrars </a:t>
            </a:r>
            <a:r>
              <a:rPr lang="en-US" sz="2000" dirty="0">
                <a:solidFill>
                  <a:srgbClr val="000000"/>
                </a:solidFill>
                <a:latin typeface="Trebuchet MS"/>
                <a:cs typeface="Trebuchet MS"/>
              </a:rPr>
              <a:t>must provide the </a:t>
            </a:r>
            <a:r>
              <a:rPr lang="en-US" sz="2000" b="1" dirty="0">
                <a:solidFill>
                  <a:srgbClr val="000000"/>
                </a:solidFill>
                <a:latin typeface="Trebuchet MS"/>
                <a:cs typeface="Trebuchet MS"/>
              </a:rPr>
              <a:t>correspondence with the registrant </a:t>
            </a:r>
            <a:r>
              <a:rPr lang="en-US" sz="2000" dirty="0" smtClean="0">
                <a:solidFill>
                  <a:srgbClr val="000000"/>
                </a:solidFill>
                <a:latin typeface="Trebuchet MS"/>
                <a:cs typeface="Trebuchet MS"/>
              </a:rPr>
              <a:t>(</a:t>
            </a:r>
            <a:r>
              <a:rPr lang="en-US" sz="2000" dirty="0">
                <a:solidFill>
                  <a:srgbClr val="000000"/>
                </a:solidFill>
                <a:latin typeface="Trebuchet MS"/>
                <a:cs typeface="Trebuchet MS"/>
              </a:rPr>
              <a:t>including dates and times and means of inquiries, telephone number, e-mail addresses, and postal addresses used</a:t>
            </a:r>
            <a:r>
              <a:rPr lang="en-US" sz="2000" dirty="0" smtClean="0">
                <a:solidFill>
                  <a:srgbClr val="000000"/>
                </a:solidFill>
                <a:latin typeface="Trebuchet MS"/>
                <a:cs typeface="Trebuchet MS"/>
              </a:rPr>
              <a:t>)</a:t>
            </a:r>
            <a:endParaRPr lang="en-US" sz="2000" dirty="0">
              <a:solidFill>
                <a:srgbClr val="000000"/>
              </a:solidFill>
              <a:latin typeface="Trebuchet MS"/>
              <a:cs typeface="Trebuchet MS"/>
            </a:endParaRPr>
          </a:p>
        </p:txBody>
      </p:sp>
      <p:sp>
        <p:nvSpPr>
          <p:cNvPr id="2" name="Slide Number Placeholder 1"/>
          <p:cNvSpPr>
            <a:spLocks noGrp="1"/>
          </p:cNvSpPr>
          <p:nvPr>
            <p:ph type="sldNum" sz="quarter" idx="10"/>
          </p:nvPr>
        </p:nvSpPr>
        <p:spPr/>
        <p:txBody>
          <a:bodyPr/>
          <a:lstStyle/>
          <a:p>
            <a:fld id="{603D97B8-191D-4B50-A963-4810F55667EF}" type="slidenum">
              <a:rPr lang="en-US" sz="2000" b="1" smtClean="0">
                <a:latin typeface="Trebuchet MS"/>
                <a:cs typeface="Trebuchet MS"/>
              </a:rPr>
              <a:pPr/>
              <a:t>27</a:t>
            </a:fld>
            <a:endParaRPr lang="en-US" sz="2000" b="1" dirty="0">
              <a:latin typeface="Trebuchet MS"/>
              <a:cs typeface="Trebuchet MS"/>
            </a:endParaRPr>
          </a:p>
        </p:txBody>
      </p:sp>
    </p:spTree>
    <p:extLst>
      <p:ext uri="{BB962C8B-B14F-4D97-AF65-F5344CB8AC3E}">
        <p14:creationId xmlns:p14="http://schemas.microsoft.com/office/powerpoint/2010/main" val="240955467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icture Placeholder 3"/>
          <p:cNvGraphicFramePr>
            <a:graphicFrameLocks noGrp="1"/>
          </p:cNvGraphicFramePr>
          <p:nvPr>
            <p:ph type="pic" idx="1"/>
            <p:extLst>
              <p:ext uri="{D42A27DB-BD31-4B8C-83A1-F6EECF244321}">
                <p14:modId xmlns:p14="http://schemas.microsoft.com/office/powerpoint/2010/main" val="156915617"/>
              </p:ext>
            </p:extLst>
          </p:nvPr>
        </p:nvGraphicFramePr>
        <p:xfrm>
          <a:off x="304800" y="1143001"/>
          <a:ext cx="8731250" cy="2971798"/>
        </p:xfrm>
        <a:graphic>
          <a:graphicData uri="http://schemas.openxmlformats.org/drawingml/2006/table">
            <a:tbl>
              <a:tblPr firstRow="1" bandRow="1">
                <a:tableStyleId>{5C22544A-7EE6-4342-B048-85BDC9FD1C3A}</a:tableStyleId>
              </a:tblPr>
              <a:tblGrid>
                <a:gridCol w="1013449"/>
                <a:gridCol w="1958351"/>
                <a:gridCol w="5759450"/>
              </a:tblGrid>
              <a:tr h="370840">
                <a:tc>
                  <a:txBody>
                    <a:bodyPr/>
                    <a:lstStyle/>
                    <a:p>
                      <a:r>
                        <a:rPr lang="en-US" dirty="0" smtClean="0">
                          <a:latin typeface="Trebuchet MS"/>
                          <a:cs typeface="Trebuchet MS"/>
                        </a:rPr>
                        <a:t>Notices</a:t>
                      </a:r>
                      <a:endParaRPr lang="en-US" dirty="0">
                        <a:latin typeface="Trebuchet MS"/>
                        <a:cs typeface="Trebuchet MS"/>
                      </a:endParaRPr>
                    </a:p>
                  </a:txBody>
                  <a:tcPr/>
                </a:tc>
                <a:tc>
                  <a:txBody>
                    <a:bodyPr/>
                    <a:lstStyle/>
                    <a:p>
                      <a:r>
                        <a:rPr lang="en-US" dirty="0" smtClean="0">
                          <a:latin typeface="Trebuchet MS"/>
                          <a:cs typeface="Trebuchet MS"/>
                        </a:rPr>
                        <a:t>Sent to </a:t>
                      </a:r>
                      <a:endParaRPr lang="en-US" dirty="0">
                        <a:latin typeface="Trebuchet MS"/>
                        <a:cs typeface="Trebuchet M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effectLst/>
                          <a:latin typeface="Trebuchet MS"/>
                          <a:cs typeface="Trebuchet MS"/>
                        </a:rPr>
                        <a:t>Impact on Registrar</a:t>
                      </a:r>
                      <a:endParaRPr lang="en-US" sz="1800" b="1" dirty="0" smtClean="0">
                        <a:solidFill>
                          <a:srgbClr val="365F91"/>
                        </a:solidFill>
                        <a:effectLst/>
                        <a:latin typeface="Trebuchet MS"/>
                        <a:ea typeface="Calibri"/>
                        <a:cs typeface="Trebuchet MS"/>
                      </a:endParaRPr>
                    </a:p>
                    <a:p>
                      <a:endParaRPr lang="en-US" dirty="0">
                        <a:latin typeface="Trebuchet MS"/>
                        <a:cs typeface="Trebuchet MS"/>
                      </a:endParaRPr>
                    </a:p>
                  </a:txBody>
                  <a:tcPr/>
                </a:tc>
              </a:tr>
              <a:tr h="731520">
                <a:tc>
                  <a:txBody>
                    <a:bodyPr/>
                    <a:lstStyle/>
                    <a:p>
                      <a:r>
                        <a:rPr lang="en-US" b="1" dirty="0" smtClean="0">
                          <a:latin typeface="Trebuchet MS"/>
                          <a:cs typeface="Trebuchet MS"/>
                        </a:rPr>
                        <a:t>1</a:t>
                      </a:r>
                      <a:r>
                        <a:rPr lang="en-US" b="1" baseline="30000" dirty="0" smtClean="0">
                          <a:latin typeface="Trebuchet MS"/>
                          <a:cs typeface="Trebuchet MS"/>
                        </a:rPr>
                        <a:t>st</a:t>
                      </a:r>
                      <a:r>
                        <a:rPr lang="en-US" b="1" dirty="0" smtClean="0">
                          <a:latin typeface="Trebuchet MS"/>
                          <a:cs typeface="Trebuchet MS"/>
                        </a:rPr>
                        <a:t> Notice </a:t>
                      </a:r>
                      <a:endParaRPr lang="en-US" b="1" dirty="0">
                        <a:latin typeface="Trebuchet MS"/>
                        <a:cs typeface="Trebuchet MS"/>
                      </a:endParaRPr>
                    </a:p>
                  </a:txBody>
                  <a:tcPr/>
                </a:tc>
                <a:tc>
                  <a:txBody>
                    <a:bodyPr/>
                    <a:lstStyle/>
                    <a:p>
                      <a:r>
                        <a:rPr lang="en-US" b="1" dirty="0" smtClean="0">
                          <a:latin typeface="Trebuchet MS"/>
                          <a:cs typeface="Trebuchet MS"/>
                        </a:rPr>
                        <a:t>UDRP</a:t>
                      </a:r>
                      <a:r>
                        <a:rPr lang="en-US" b="1" baseline="0" dirty="0" smtClean="0">
                          <a:latin typeface="Trebuchet MS"/>
                          <a:cs typeface="Trebuchet MS"/>
                        </a:rPr>
                        <a:t> Contact</a:t>
                      </a:r>
                      <a:endParaRPr lang="en-US" b="1" dirty="0">
                        <a:latin typeface="Trebuchet MS"/>
                        <a:cs typeface="Trebuchet M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dk1"/>
                          </a:solidFill>
                          <a:effectLst/>
                          <a:latin typeface="Trebuchet MS"/>
                          <a:ea typeface="+mn-ea"/>
                          <a:cs typeface="Trebuchet MS"/>
                        </a:rPr>
                        <a:t>Registrars required to respond 5 business days from date of UDRP</a:t>
                      </a:r>
                      <a:r>
                        <a:rPr lang="en-US" sz="1800" b="0" kern="1200" baseline="0" dirty="0" smtClean="0">
                          <a:solidFill>
                            <a:schemeClr val="dk1"/>
                          </a:solidFill>
                          <a:effectLst/>
                          <a:latin typeface="Trebuchet MS"/>
                          <a:ea typeface="+mn-ea"/>
                          <a:cs typeface="Trebuchet MS"/>
                        </a:rPr>
                        <a:t> inquiry shortened from 10 business days</a:t>
                      </a:r>
                      <a:endParaRPr lang="en-US" sz="1800" b="0" kern="1200" dirty="0" smtClean="0">
                        <a:solidFill>
                          <a:schemeClr val="dk1"/>
                        </a:solidFill>
                        <a:effectLst/>
                        <a:latin typeface="Trebuchet MS"/>
                        <a:ea typeface="+mn-ea"/>
                        <a:cs typeface="Trebuchet MS"/>
                      </a:endParaRPr>
                    </a:p>
                  </a:txBody>
                  <a:tcPr/>
                </a:tc>
              </a:tr>
              <a:tr h="685799">
                <a:tc>
                  <a:txBody>
                    <a:bodyPr/>
                    <a:lstStyle/>
                    <a:p>
                      <a:r>
                        <a:rPr lang="en-US" b="1" dirty="0" smtClean="0">
                          <a:latin typeface="Trebuchet MS"/>
                          <a:cs typeface="Trebuchet MS"/>
                        </a:rPr>
                        <a:t>2</a:t>
                      </a:r>
                      <a:r>
                        <a:rPr lang="en-US" b="1" baseline="30000" dirty="0" smtClean="0">
                          <a:latin typeface="Trebuchet MS"/>
                          <a:cs typeface="Trebuchet MS"/>
                        </a:rPr>
                        <a:t>nd</a:t>
                      </a:r>
                      <a:r>
                        <a:rPr lang="en-US" b="1" baseline="0" dirty="0" smtClean="0">
                          <a:latin typeface="Trebuchet MS"/>
                          <a:cs typeface="Trebuchet MS"/>
                        </a:rPr>
                        <a:t> Notice </a:t>
                      </a:r>
                      <a:endParaRPr lang="en-US" b="1" dirty="0">
                        <a:latin typeface="Trebuchet MS"/>
                        <a:cs typeface="Trebuchet MS"/>
                      </a:endParaRPr>
                    </a:p>
                  </a:txBody>
                  <a:tcPr/>
                </a:tc>
                <a:tc>
                  <a:txBody>
                    <a:bodyPr/>
                    <a:lstStyle/>
                    <a:p>
                      <a:r>
                        <a:rPr lang="en-US" b="1" dirty="0" smtClean="0">
                          <a:latin typeface="Trebuchet MS"/>
                          <a:cs typeface="Trebuchet MS"/>
                        </a:rPr>
                        <a:t>UDRP Contact</a:t>
                      </a:r>
                      <a:r>
                        <a:rPr lang="en-US" b="1" baseline="0" dirty="0" smtClean="0">
                          <a:latin typeface="Trebuchet MS"/>
                          <a:cs typeface="Trebuchet MS"/>
                        </a:rPr>
                        <a:t> &amp; Primary Contact</a:t>
                      </a:r>
                      <a:endParaRPr lang="en-US" b="1" dirty="0">
                        <a:latin typeface="Trebuchet MS"/>
                        <a:cs typeface="Trebuchet M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dk1"/>
                          </a:solidFill>
                          <a:effectLst/>
                          <a:latin typeface="Trebuchet MS"/>
                          <a:ea typeface="+mn-ea"/>
                          <a:cs typeface="Trebuchet MS"/>
                        </a:rPr>
                        <a:t>Registrars will receive additional notification with 5 business</a:t>
                      </a:r>
                      <a:r>
                        <a:rPr lang="en-US" sz="1800" b="0" kern="1200" baseline="0" dirty="0" smtClean="0">
                          <a:solidFill>
                            <a:schemeClr val="dk1"/>
                          </a:solidFill>
                          <a:effectLst/>
                          <a:latin typeface="Trebuchet MS"/>
                          <a:ea typeface="+mn-ea"/>
                          <a:cs typeface="Trebuchet MS"/>
                        </a:rPr>
                        <a:t> </a:t>
                      </a:r>
                      <a:r>
                        <a:rPr lang="en-US" sz="1800" b="0" kern="1200" dirty="0" smtClean="0">
                          <a:solidFill>
                            <a:schemeClr val="dk1"/>
                          </a:solidFill>
                          <a:effectLst/>
                          <a:latin typeface="Trebuchet MS"/>
                          <a:ea typeface="+mn-ea"/>
                          <a:cs typeface="Trebuchet MS"/>
                        </a:rPr>
                        <a:t>days to respond.</a:t>
                      </a:r>
                    </a:p>
                  </a:txBody>
                  <a:tcPr/>
                </a:tc>
              </a:tr>
              <a:tr h="609600">
                <a:tc>
                  <a:txBody>
                    <a:bodyPr/>
                    <a:lstStyle/>
                    <a:p>
                      <a:r>
                        <a:rPr lang="en-US" b="1" dirty="0" smtClean="0">
                          <a:latin typeface="Trebuchet MS"/>
                          <a:cs typeface="Trebuchet MS"/>
                        </a:rPr>
                        <a:t>3</a:t>
                      </a:r>
                      <a:r>
                        <a:rPr lang="en-US" b="1" baseline="30000" dirty="0" smtClean="0">
                          <a:latin typeface="Trebuchet MS"/>
                          <a:cs typeface="Trebuchet MS"/>
                        </a:rPr>
                        <a:t>rd</a:t>
                      </a:r>
                      <a:r>
                        <a:rPr lang="en-US" b="1" dirty="0" smtClean="0">
                          <a:latin typeface="Trebuchet MS"/>
                          <a:cs typeface="Trebuchet MS"/>
                        </a:rPr>
                        <a:t> Notice</a:t>
                      </a:r>
                      <a:endParaRPr lang="en-US" b="1" dirty="0">
                        <a:latin typeface="Trebuchet MS"/>
                        <a:cs typeface="Trebuchet M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Trebuchet MS"/>
                          <a:cs typeface="Trebuchet MS"/>
                        </a:rPr>
                        <a:t>UDRP Contact</a:t>
                      </a:r>
                      <a:r>
                        <a:rPr lang="en-US" b="1" baseline="0" dirty="0" smtClean="0">
                          <a:latin typeface="Trebuchet MS"/>
                          <a:cs typeface="Trebuchet MS"/>
                        </a:rPr>
                        <a:t> &amp; Primary Contact</a:t>
                      </a:r>
                      <a:endParaRPr lang="en-US" b="1" dirty="0" smtClean="0">
                        <a:latin typeface="Trebuchet MS"/>
                        <a:cs typeface="Trebuchet MS"/>
                      </a:endParaRPr>
                    </a:p>
                    <a:p>
                      <a:endParaRPr lang="en-US" b="1" dirty="0">
                        <a:latin typeface="Trebuchet MS"/>
                        <a:cs typeface="Trebuchet M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dk1"/>
                          </a:solidFill>
                          <a:effectLst/>
                          <a:latin typeface="Trebuchet MS"/>
                          <a:ea typeface="+mn-ea"/>
                          <a:cs typeface="Trebuchet MS"/>
                        </a:rPr>
                        <a:t>Registrar will receive additional notification with 5 business</a:t>
                      </a:r>
                      <a:r>
                        <a:rPr lang="en-US" sz="1800" b="0" kern="1200" baseline="0" dirty="0" smtClean="0">
                          <a:solidFill>
                            <a:schemeClr val="dk1"/>
                          </a:solidFill>
                          <a:effectLst/>
                          <a:latin typeface="Trebuchet MS"/>
                          <a:ea typeface="+mn-ea"/>
                          <a:cs typeface="Trebuchet MS"/>
                        </a:rPr>
                        <a:t> </a:t>
                      </a:r>
                      <a:r>
                        <a:rPr lang="en-US" sz="1800" b="0" kern="1200" dirty="0" smtClean="0">
                          <a:solidFill>
                            <a:schemeClr val="dk1"/>
                          </a:solidFill>
                          <a:effectLst/>
                          <a:latin typeface="Trebuchet MS"/>
                          <a:ea typeface="+mn-ea"/>
                          <a:cs typeface="Trebuchet MS"/>
                        </a:rPr>
                        <a:t>days to respond.</a:t>
                      </a:r>
                    </a:p>
                    <a:p>
                      <a:endParaRPr lang="en-US" b="0" dirty="0">
                        <a:latin typeface="Trebuchet MS"/>
                        <a:cs typeface="Trebuchet MS"/>
                      </a:endParaRPr>
                    </a:p>
                  </a:txBody>
                  <a:tcPr/>
                </a:tc>
              </a:tr>
            </a:tbl>
          </a:graphicData>
        </a:graphic>
      </p:graphicFrame>
      <p:sp>
        <p:nvSpPr>
          <p:cNvPr id="3" name="Title 2"/>
          <p:cNvSpPr>
            <a:spLocks noGrp="1"/>
          </p:cNvSpPr>
          <p:nvPr>
            <p:ph type="title"/>
          </p:nvPr>
        </p:nvSpPr>
        <p:spPr>
          <a:xfrm>
            <a:off x="228600" y="228600"/>
            <a:ext cx="8534400" cy="914400"/>
          </a:xfrm>
        </p:spPr>
        <p:txBody>
          <a:bodyPr>
            <a:normAutofit fontScale="90000"/>
          </a:bodyPr>
          <a:lstStyle/>
          <a:p>
            <a:r>
              <a:rPr lang="en-US" sz="4900" b="1" dirty="0" smtClean="0">
                <a:solidFill>
                  <a:srgbClr val="000000"/>
                </a:solidFill>
              </a:rPr>
              <a:t>UDRP Compliance Changes</a:t>
            </a:r>
            <a:br>
              <a:rPr lang="en-US" sz="4900" b="1" dirty="0" smtClean="0">
                <a:solidFill>
                  <a:srgbClr val="000000"/>
                </a:solidFill>
              </a:rPr>
            </a:br>
            <a:r>
              <a:rPr lang="en-US" sz="3200" dirty="0" smtClean="0">
                <a:solidFill>
                  <a:srgbClr val="000000"/>
                </a:solidFill>
              </a:rPr>
              <a:t>Implemented on 20 June 2012</a:t>
            </a:r>
            <a:endParaRPr lang="en-US" sz="3100" dirty="0">
              <a:solidFill>
                <a:srgbClr val="000000"/>
              </a:solidFill>
            </a:endParaRPr>
          </a:p>
        </p:txBody>
      </p:sp>
      <p:sp>
        <p:nvSpPr>
          <p:cNvPr id="5" name="Rectangle 4"/>
          <p:cNvSpPr/>
          <p:nvPr/>
        </p:nvSpPr>
        <p:spPr>
          <a:xfrm>
            <a:off x="304800" y="4191000"/>
            <a:ext cx="8731250" cy="707886"/>
          </a:xfrm>
          <a:prstGeom prst="rect">
            <a:avLst/>
          </a:prstGeom>
          <a:solidFill>
            <a:srgbClr val="B9CDE5">
              <a:alpha val="50000"/>
            </a:srgb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sz="2000" dirty="0" smtClean="0">
                <a:solidFill>
                  <a:srgbClr val="000000"/>
                </a:solidFill>
                <a:latin typeface="Trebuchet MS"/>
                <a:cs typeface="Trebuchet MS"/>
              </a:rPr>
              <a:t>Registrars </a:t>
            </a:r>
            <a:r>
              <a:rPr lang="en-US" sz="2000" dirty="0">
                <a:solidFill>
                  <a:srgbClr val="000000"/>
                </a:solidFill>
                <a:latin typeface="Trebuchet MS"/>
                <a:cs typeface="Trebuchet MS"/>
              </a:rPr>
              <a:t>must provide the </a:t>
            </a:r>
            <a:r>
              <a:rPr lang="en-US" sz="2000" dirty="0" smtClean="0">
                <a:solidFill>
                  <a:srgbClr val="000000"/>
                </a:solidFill>
                <a:latin typeface="Trebuchet MS"/>
                <a:cs typeface="Trebuchet MS"/>
              </a:rPr>
              <a:t>correspondence with ICANN</a:t>
            </a:r>
            <a:r>
              <a:rPr lang="en-US" sz="2000" dirty="0">
                <a:solidFill>
                  <a:srgbClr val="000000"/>
                </a:solidFill>
                <a:latin typeface="Trebuchet MS"/>
                <a:cs typeface="Trebuchet MS"/>
              </a:rPr>
              <a:t>, the Provider and the </a:t>
            </a:r>
            <a:r>
              <a:rPr lang="en-US" sz="2000" dirty="0" smtClean="0">
                <a:solidFill>
                  <a:srgbClr val="000000"/>
                </a:solidFill>
                <a:latin typeface="Trebuchet MS"/>
                <a:cs typeface="Trebuchet MS"/>
              </a:rPr>
              <a:t>Parties.</a:t>
            </a:r>
            <a:endParaRPr lang="en-US" sz="2000" strike="sngStrike" dirty="0" smtClean="0">
              <a:solidFill>
                <a:srgbClr val="000000"/>
              </a:solidFill>
              <a:latin typeface="Trebuchet MS"/>
              <a:cs typeface="Trebuchet MS"/>
            </a:endParaRPr>
          </a:p>
        </p:txBody>
      </p:sp>
      <p:sp>
        <p:nvSpPr>
          <p:cNvPr id="2" name="Slide Number Placeholder 1"/>
          <p:cNvSpPr>
            <a:spLocks noGrp="1"/>
          </p:cNvSpPr>
          <p:nvPr>
            <p:ph type="sldNum" sz="quarter" idx="10"/>
          </p:nvPr>
        </p:nvSpPr>
        <p:spPr/>
        <p:txBody>
          <a:bodyPr/>
          <a:lstStyle/>
          <a:p>
            <a:fld id="{603D97B8-191D-4B50-A963-4810F55667EF}" type="slidenum">
              <a:rPr lang="en-US" sz="2000" b="1" smtClean="0">
                <a:latin typeface="Trebuchet MS"/>
                <a:cs typeface="Trebuchet MS"/>
              </a:rPr>
              <a:pPr/>
              <a:t>28</a:t>
            </a:fld>
            <a:endParaRPr lang="en-US" sz="2000" b="1" dirty="0">
              <a:latin typeface="Trebuchet MS"/>
              <a:cs typeface="Trebuchet MS"/>
            </a:endParaRPr>
          </a:p>
        </p:txBody>
      </p:sp>
    </p:spTree>
    <p:extLst>
      <p:ext uri="{BB962C8B-B14F-4D97-AF65-F5344CB8AC3E}">
        <p14:creationId xmlns:p14="http://schemas.microsoft.com/office/powerpoint/2010/main" val="167602873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28600"/>
            <a:ext cx="8534400" cy="990600"/>
          </a:xfrm>
        </p:spPr>
        <p:txBody>
          <a:bodyPr/>
          <a:lstStyle/>
          <a:p>
            <a:r>
              <a:rPr lang="en-US" b="1" dirty="0" smtClean="0">
                <a:solidFill>
                  <a:schemeClr val="tx1"/>
                </a:solidFill>
              </a:rPr>
              <a:t>Summary of IRTP Changes</a:t>
            </a:r>
            <a:br>
              <a:rPr lang="en-US" b="1" dirty="0" smtClean="0">
                <a:solidFill>
                  <a:schemeClr val="tx1"/>
                </a:solidFill>
              </a:rPr>
            </a:br>
            <a:r>
              <a:rPr lang="en-US" sz="2800" b="1" dirty="0" smtClean="0"/>
              <a:t>effective 1 June 2012</a:t>
            </a:r>
            <a:endParaRPr lang="en-US" sz="2800" b="1" dirty="0"/>
          </a:p>
        </p:txBody>
      </p:sp>
      <p:sp>
        <p:nvSpPr>
          <p:cNvPr id="4" name="Rectangle 3"/>
          <p:cNvSpPr/>
          <p:nvPr/>
        </p:nvSpPr>
        <p:spPr>
          <a:xfrm>
            <a:off x="105508" y="1295401"/>
            <a:ext cx="8930542" cy="4524315"/>
          </a:xfrm>
          <a:prstGeom prst="rect">
            <a:avLst/>
          </a:prstGeom>
          <a:solidFill>
            <a:srgbClr val="FFFFFF"/>
          </a:solidFill>
        </p:spPr>
        <p:txBody>
          <a:bodyPr wrap="square">
            <a:spAutoFit/>
          </a:bodyPr>
          <a:lstStyle/>
          <a:p>
            <a:pPr marL="514350" lvl="0" indent="-514350">
              <a:buFont typeface="+mj-lt"/>
              <a:buAutoNum type="arabicPeriod"/>
            </a:pPr>
            <a:r>
              <a:rPr lang="en-US" sz="2400" b="1" dirty="0" smtClean="0">
                <a:latin typeface="Trebuchet MS"/>
                <a:cs typeface="Trebuchet MS"/>
              </a:rPr>
              <a:t>Transfer </a:t>
            </a:r>
            <a:r>
              <a:rPr lang="en-US" sz="2400" b="1" dirty="0">
                <a:latin typeface="Trebuchet MS"/>
                <a:cs typeface="Trebuchet MS"/>
              </a:rPr>
              <a:t>Emergency </a:t>
            </a:r>
            <a:r>
              <a:rPr lang="en-US" sz="2400" b="1" dirty="0" smtClean="0">
                <a:latin typeface="Trebuchet MS"/>
                <a:cs typeface="Trebuchet MS"/>
              </a:rPr>
              <a:t>Action Contact </a:t>
            </a:r>
            <a:r>
              <a:rPr lang="en-US" sz="2400" dirty="0" smtClean="0">
                <a:latin typeface="Trebuchet MS"/>
                <a:cs typeface="Trebuchet MS"/>
              </a:rPr>
              <a:t>(TEAC) (</a:t>
            </a:r>
            <a:r>
              <a:rPr lang="en-US" sz="2400" b="1" dirty="0" smtClean="0">
                <a:latin typeface="Trebuchet MS"/>
                <a:cs typeface="Trebuchet MS"/>
              </a:rPr>
              <a:t>new</a:t>
            </a:r>
            <a:r>
              <a:rPr lang="en-US" sz="2400" dirty="0" smtClean="0">
                <a:latin typeface="Trebuchet MS"/>
                <a:cs typeface="Trebuchet MS"/>
              </a:rPr>
              <a:t> requirement &amp; obligations)</a:t>
            </a:r>
          </a:p>
          <a:p>
            <a:pPr marL="514350" lvl="0" indent="-514350">
              <a:buFont typeface="+mj-lt"/>
              <a:buAutoNum type="arabicPeriod"/>
            </a:pPr>
            <a:endParaRPr lang="en-US" sz="2400" dirty="0" smtClean="0">
              <a:latin typeface="Trebuchet MS"/>
              <a:cs typeface="Trebuchet MS"/>
            </a:endParaRPr>
          </a:p>
          <a:p>
            <a:pPr marL="514350" lvl="0" indent="-514350">
              <a:buFont typeface="+mj-lt"/>
              <a:buAutoNum type="arabicPeriod"/>
            </a:pPr>
            <a:r>
              <a:rPr lang="en-US" sz="2400" b="1" dirty="0" smtClean="0">
                <a:latin typeface="Trebuchet MS"/>
                <a:cs typeface="Trebuchet MS"/>
              </a:rPr>
              <a:t>Registrar of Record to send Form Of Authorization (FOA) to Registered Name Holder to confirm intent </a:t>
            </a:r>
            <a:r>
              <a:rPr lang="en-US" sz="2400" dirty="0" smtClean="0">
                <a:latin typeface="Trebuchet MS"/>
                <a:cs typeface="Trebuchet MS"/>
              </a:rPr>
              <a:t>(optional </a:t>
            </a:r>
            <a:r>
              <a:rPr lang="en-US" sz="2400" dirty="0" smtClean="0">
                <a:latin typeface="Trebuchet MS"/>
                <a:cs typeface="Trebuchet MS"/>
                <a:sym typeface="Wingdings" pitchFamily="2" charset="2"/>
              </a:rPr>
              <a:t></a:t>
            </a:r>
            <a:r>
              <a:rPr lang="en-US" sz="2400" dirty="0" smtClean="0">
                <a:latin typeface="Trebuchet MS"/>
                <a:cs typeface="Trebuchet MS"/>
              </a:rPr>
              <a:t> </a:t>
            </a:r>
            <a:r>
              <a:rPr lang="en-US" sz="2400" b="1" dirty="0" smtClean="0">
                <a:latin typeface="Trebuchet MS"/>
                <a:cs typeface="Trebuchet MS"/>
              </a:rPr>
              <a:t>mandatory</a:t>
            </a:r>
            <a:r>
              <a:rPr lang="en-US" sz="2400" dirty="0" smtClean="0">
                <a:latin typeface="Trebuchet MS"/>
                <a:cs typeface="Trebuchet MS"/>
              </a:rPr>
              <a:t>)</a:t>
            </a:r>
          </a:p>
          <a:p>
            <a:pPr marL="514350" lvl="0" indent="-514350">
              <a:buFont typeface="+mj-lt"/>
              <a:buAutoNum type="arabicPeriod"/>
            </a:pPr>
            <a:endParaRPr lang="en-US" sz="2400" dirty="0">
              <a:latin typeface="Trebuchet MS"/>
              <a:cs typeface="Trebuchet MS"/>
            </a:endParaRPr>
          </a:p>
          <a:p>
            <a:pPr marL="514350" indent="-514350">
              <a:buFont typeface="+mj-lt"/>
              <a:buAutoNum type="arabicPeriod"/>
            </a:pPr>
            <a:r>
              <a:rPr lang="en-US" sz="2400" dirty="0" smtClean="0">
                <a:latin typeface="Trebuchet MS"/>
                <a:cs typeface="Trebuchet MS"/>
              </a:rPr>
              <a:t>Add </a:t>
            </a:r>
            <a:r>
              <a:rPr lang="en-US" sz="2400" b="1" dirty="0" smtClean="0">
                <a:latin typeface="Trebuchet MS"/>
                <a:cs typeface="Trebuchet MS"/>
              </a:rPr>
              <a:t>clarity to reason </a:t>
            </a:r>
            <a:r>
              <a:rPr lang="en-US" sz="2400" dirty="0" smtClean="0">
                <a:latin typeface="Trebuchet MS"/>
                <a:cs typeface="Trebuchet MS"/>
              </a:rPr>
              <a:t>for denial #6 (express written objection from Transfer Contact and </a:t>
            </a:r>
            <a:r>
              <a:rPr lang="en-US" sz="2400" b="1" dirty="0" smtClean="0">
                <a:latin typeface="Trebuchet MS"/>
                <a:cs typeface="Trebuchet MS"/>
              </a:rPr>
              <a:t>mandatory</a:t>
            </a:r>
            <a:r>
              <a:rPr lang="en-US" sz="2400" dirty="0" smtClean="0">
                <a:latin typeface="Trebuchet MS"/>
                <a:cs typeface="Trebuchet MS"/>
              </a:rPr>
              <a:t> obligation to unlock)</a:t>
            </a:r>
          </a:p>
          <a:p>
            <a:endParaRPr lang="en-US" sz="2400" dirty="0" smtClean="0">
              <a:latin typeface="Trebuchet MS"/>
              <a:cs typeface="Trebuchet MS"/>
            </a:endParaRPr>
          </a:p>
          <a:p>
            <a:pPr marL="514350" indent="-514350">
              <a:buFont typeface="+mj-lt"/>
              <a:buAutoNum type="arabicPeriod"/>
            </a:pPr>
            <a:r>
              <a:rPr lang="en-US" sz="2400" b="1" dirty="0" smtClean="0">
                <a:latin typeface="Trebuchet MS"/>
                <a:cs typeface="Trebuchet MS"/>
              </a:rPr>
              <a:t>Delete reason for denial </a:t>
            </a:r>
            <a:r>
              <a:rPr lang="en-US" sz="2400" b="1" dirty="0">
                <a:latin typeface="Trebuchet MS"/>
                <a:cs typeface="Trebuchet MS"/>
              </a:rPr>
              <a:t>#</a:t>
            </a:r>
            <a:r>
              <a:rPr lang="en-US" sz="2400" b="1" dirty="0" smtClean="0">
                <a:latin typeface="Trebuchet MS"/>
                <a:cs typeface="Trebuchet MS"/>
              </a:rPr>
              <a:t>7</a:t>
            </a:r>
            <a:r>
              <a:rPr lang="en-US" sz="2400" dirty="0" smtClean="0">
                <a:latin typeface="Trebuchet MS"/>
                <a:cs typeface="Trebuchet MS"/>
              </a:rPr>
              <a:t> (domain in “lock” status)</a:t>
            </a:r>
            <a:endParaRPr lang="en-US" sz="2400" dirty="0">
              <a:latin typeface="Trebuchet MS"/>
              <a:cs typeface="Trebuchet MS"/>
            </a:endParaRPr>
          </a:p>
        </p:txBody>
      </p:sp>
      <p:sp>
        <p:nvSpPr>
          <p:cNvPr id="2" name="Slide Number Placeholder 1"/>
          <p:cNvSpPr>
            <a:spLocks noGrp="1"/>
          </p:cNvSpPr>
          <p:nvPr>
            <p:ph type="sldNum" sz="quarter" idx="10"/>
          </p:nvPr>
        </p:nvSpPr>
        <p:spPr/>
        <p:txBody>
          <a:bodyPr/>
          <a:lstStyle/>
          <a:p>
            <a:fld id="{603D97B8-191D-4B50-A963-4810F55667EF}" type="slidenum">
              <a:rPr lang="en-US" sz="2000" b="1" smtClean="0">
                <a:latin typeface="Trebuchet MS"/>
                <a:cs typeface="Trebuchet MS"/>
              </a:rPr>
              <a:pPr/>
              <a:t>29</a:t>
            </a:fld>
            <a:endParaRPr lang="en-US" sz="2000" b="1" dirty="0">
              <a:latin typeface="Trebuchet MS"/>
              <a:cs typeface="Trebuchet MS"/>
            </a:endParaRPr>
          </a:p>
        </p:txBody>
      </p:sp>
    </p:spTree>
    <p:extLst>
      <p:ext uri="{BB962C8B-B14F-4D97-AF65-F5344CB8AC3E}">
        <p14:creationId xmlns:p14="http://schemas.microsoft.com/office/powerpoint/2010/main" val="2280051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699428569"/>
              </p:ext>
            </p:extLst>
          </p:nvPr>
        </p:nvGraphicFramePr>
        <p:xfrm>
          <a:off x="25185" y="1676400"/>
          <a:ext cx="9073788"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8130" name="Content Placeholder 5"/>
          <p:cNvSpPr>
            <a:spLocks noGrp="1"/>
          </p:cNvSpPr>
          <p:nvPr>
            <p:ph type="title"/>
          </p:nvPr>
        </p:nvSpPr>
        <p:spPr bwMode="auto">
          <a:xfrm>
            <a:off x="304800" y="533400"/>
            <a:ext cx="8534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en-US" sz="2400" b="1" dirty="0">
                <a:solidFill>
                  <a:schemeClr val="tx1"/>
                </a:solidFill>
                <a:latin typeface="Trebuchet MS" charset="0"/>
                <a:ea typeface="ＭＳ Ｐゴシック" charset="0"/>
                <a:cs typeface="Trebuchet MS" charset="0"/>
              </a:rPr>
              <a:t>Strengthen program and </a:t>
            </a:r>
            <a:r>
              <a:rPr lang="en-US" sz="2400" b="1" dirty="0" smtClean="0">
                <a:solidFill>
                  <a:schemeClr val="tx1"/>
                </a:solidFill>
                <a:latin typeface="Trebuchet MS" charset="0"/>
                <a:ea typeface="ＭＳ Ｐゴシック" charset="0"/>
                <a:cs typeface="Trebuchet MS" charset="0"/>
              </a:rPr>
              <a:t>operations </a:t>
            </a:r>
            <a:r>
              <a:rPr lang="en-US" sz="1800" b="1" dirty="0" smtClean="0">
                <a:solidFill>
                  <a:schemeClr val="tx1"/>
                </a:solidFill>
                <a:latin typeface="Trebuchet MS" charset="0"/>
                <a:ea typeface="ＭＳ Ｐゴシック" charset="0"/>
                <a:cs typeface="Trebuchet MS" charset="0"/>
              </a:rPr>
              <a:t> </a:t>
            </a:r>
            <a:r>
              <a:rPr lang="en-US" sz="1800" dirty="0">
                <a:solidFill>
                  <a:schemeClr val="tx1"/>
                </a:solidFill>
                <a:latin typeface="Trebuchet MS" charset="0"/>
                <a:ea typeface="ＭＳ Ｐゴシック" charset="0"/>
                <a:cs typeface="Trebuchet MS" charset="0"/>
              </a:rPr>
              <a:t>(Core </a:t>
            </a:r>
            <a:r>
              <a:rPr lang="en-US" sz="1800" dirty="0" smtClean="0">
                <a:solidFill>
                  <a:schemeClr val="tx1"/>
                </a:solidFill>
                <a:latin typeface="Trebuchet MS" charset="0"/>
                <a:ea typeface="ＭＳ Ｐゴシック" charset="0"/>
                <a:cs typeface="Trebuchet MS" charset="0"/>
              </a:rPr>
              <a:t>Operations)</a:t>
            </a:r>
            <a:r>
              <a:rPr lang="en-US" sz="1800" dirty="0">
                <a:solidFill>
                  <a:schemeClr val="tx1"/>
                </a:solidFill>
                <a:latin typeface="Trebuchet MS" charset="0"/>
                <a:ea typeface="ＭＳ Ｐゴシック" charset="0"/>
                <a:cs typeface="Trebuchet MS" charset="0"/>
              </a:rPr>
              <a:t/>
            </a:r>
            <a:br>
              <a:rPr lang="en-US" sz="1800" dirty="0">
                <a:solidFill>
                  <a:schemeClr val="tx1"/>
                </a:solidFill>
                <a:latin typeface="Trebuchet MS" charset="0"/>
                <a:ea typeface="ＭＳ Ｐゴシック" charset="0"/>
                <a:cs typeface="Trebuchet MS" charset="0"/>
              </a:rPr>
            </a:br>
            <a:r>
              <a:rPr lang="en-US" sz="2400" b="1" dirty="0">
                <a:solidFill>
                  <a:schemeClr val="tx1"/>
                </a:solidFill>
                <a:latin typeface="Trebuchet MS" charset="0"/>
                <a:ea typeface="ＭＳ Ｐゴシック" charset="0"/>
                <a:cs typeface="Trebuchet MS" charset="0"/>
              </a:rPr>
              <a:t>Establish performance measures and improve reporting </a:t>
            </a:r>
            <a:r>
              <a:rPr lang="en-US" sz="1800" b="1" dirty="0">
                <a:solidFill>
                  <a:schemeClr val="tx1"/>
                </a:solidFill>
                <a:latin typeface="Trebuchet MS" charset="0"/>
                <a:ea typeface="ＭＳ Ｐゴシック" charset="0"/>
                <a:cs typeface="Trebuchet MS" charset="0"/>
              </a:rPr>
              <a:t>(</a:t>
            </a:r>
            <a:r>
              <a:rPr lang="en-US" sz="1800" dirty="0">
                <a:solidFill>
                  <a:schemeClr val="tx1"/>
                </a:solidFill>
                <a:latin typeface="Trebuchet MS" charset="0"/>
                <a:ea typeface="ＭＳ Ｐゴシック" charset="0"/>
                <a:cs typeface="Trebuchet MS" charset="0"/>
              </a:rPr>
              <a:t>Transparency and Accountability) </a:t>
            </a:r>
            <a:endParaRPr lang="en-US" sz="1800" b="1" dirty="0">
              <a:solidFill>
                <a:schemeClr val="tx1"/>
              </a:solidFill>
              <a:latin typeface="Trebuchet MS" charset="0"/>
              <a:ea typeface="ＭＳ Ｐゴシック" charset="0"/>
              <a:cs typeface="Trebuchet MS" charset="0"/>
            </a:endParaRPr>
          </a:p>
        </p:txBody>
      </p:sp>
      <p:sp>
        <p:nvSpPr>
          <p:cNvPr id="48131" name="TextBox 6"/>
          <p:cNvSpPr txBox="1">
            <a:spLocks noChangeArrowheads="1"/>
          </p:cNvSpPr>
          <p:nvPr/>
        </p:nvSpPr>
        <p:spPr bwMode="auto">
          <a:xfrm>
            <a:off x="1524000" y="3744913"/>
            <a:ext cx="681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t>2011</a:t>
            </a:r>
          </a:p>
        </p:txBody>
      </p:sp>
      <p:sp>
        <p:nvSpPr>
          <p:cNvPr id="48132" name="TextBox 9"/>
          <p:cNvSpPr txBox="1">
            <a:spLocks noChangeArrowheads="1"/>
          </p:cNvSpPr>
          <p:nvPr/>
        </p:nvSpPr>
        <p:spPr bwMode="auto">
          <a:xfrm>
            <a:off x="3733800" y="2800350"/>
            <a:ext cx="755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t>2012</a:t>
            </a:r>
          </a:p>
        </p:txBody>
      </p:sp>
      <p:sp>
        <p:nvSpPr>
          <p:cNvPr id="48133" name="TextBox 10"/>
          <p:cNvSpPr txBox="1">
            <a:spLocks noChangeArrowheads="1"/>
          </p:cNvSpPr>
          <p:nvPr/>
        </p:nvSpPr>
        <p:spPr bwMode="auto">
          <a:xfrm>
            <a:off x="7086600" y="2449513"/>
            <a:ext cx="698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t>2013</a:t>
            </a:r>
          </a:p>
        </p:txBody>
      </p:sp>
      <p:sp>
        <p:nvSpPr>
          <p:cNvPr id="48134" name="TextBox 11"/>
          <p:cNvSpPr txBox="1">
            <a:spLocks noChangeArrowheads="1"/>
          </p:cNvSpPr>
          <p:nvPr/>
        </p:nvSpPr>
        <p:spPr bwMode="auto">
          <a:xfrm>
            <a:off x="339725" y="23813"/>
            <a:ext cx="84994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4400" b="1">
                <a:latin typeface="Trebuchet MS" charset="0"/>
                <a:cs typeface="Trebuchet MS" charset="0"/>
              </a:rPr>
              <a:t>Three-Year Plan</a:t>
            </a:r>
          </a:p>
        </p:txBody>
      </p:sp>
      <p:sp>
        <p:nvSpPr>
          <p:cNvPr id="48135" name="Slide Number Placeholder 3"/>
          <p:cNvSpPr>
            <a:spLocks noGrp="1"/>
          </p:cNvSpPr>
          <p:nvPr>
            <p:ph type="sldNum" sz="quarter" idx="10"/>
          </p:nvPr>
        </p:nvSpPr>
        <p:spPr bwMode="auto">
          <a:xfrm>
            <a:off x="8610600" y="6457950"/>
            <a:ext cx="4254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E46520F-2BE5-0B4B-9C49-75E4435ABAA3}" type="slidenum">
              <a:rPr lang="en-US" sz="1800">
                <a:solidFill>
                  <a:srgbClr val="FFFFFF"/>
                </a:solidFill>
                <a:latin typeface="Trebuchet MS" charset="0"/>
              </a:rPr>
              <a:pPr eaLnBrk="1" hangingPunct="1"/>
              <a:t>3</a:t>
            </a:fld>
            <a:endParaRPr lang="en-US" sz="1800" dirty="0">
              <a:solidFill>
                <a:srgbClr val="FFFFFF"/>
              </a:solidFill>
              <a:latin typeface="Trebuchet MS" charset="0"/>
            </a:endParaRPr>
          </a:p>
        </p:txBody>
      </p:sp>
    </p:spTree>
    <p:extLst>
      <p:ext uri="{BB962C8B-B14F-4D97-AF65-F5344CB8AC3E}">
        <p14:creationId xmlns:p14="http://schemas.microsoft.com/office/powerpoint/2010/main" val="114101801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0"/>
            <a:ext cx="8731250" cy="762000"/>
          </a:xfrm>
        </p:spPr>
        <p:txBody>
          <a:bodyPr/>
          <a:lstStyle/>
          <a:p>
            <a:r>
              <a:rPr lang="en-US" sz="3600" b="1" dirty="0" smtClean="0">
                <a:solidFill>
                  <a:srgbClr val="000000"/>
                </a:solidFill>
              </a:rPr>
              <a:t>Transfer Impact on Registrars &amp; ICANN</a:t>
            </a:r>
            <a:endParaRPr lang="en-US" sz="3600" b="1" dirty="0">
              <a:solidFill>
                <a:srgbClr val="000000"/>
              </a:solidFill>
            </a:endParaRPr>
          </a:p>
        </p:txBody>
      </p:sp>
      <p:graphicFrame>
        <p:nvGraphicFramePr>
          <p:cNvPr id="6" name="Picture Placeholder 5"/>
          <p:cNvGraphicFramePr>
            <a:graphicFrameLocks noGrp="1"/>
          </p:cNvGraphicFramePr>
          <p:nvPr>
            <p:ph type="pic" idx="1"/>
            <p:extLst>
              <p:ext uri="{D42A27DB-BD31-4B8C-83A1-F6EECF244321}">
                <p14:modId xmlns:p14="http://schemas.microsoft.com/office/powerpoint/2010/main" val="1917137164"/>
              </p:ext>
            </p:extLst>
          </p:nvPr>
        </p:nvGraphicFramePr>
        <p:xfrm>
          <a:off x="152400" y="762000"/>
          <a:ext cx="8731250" cy="5877389"/>
        </p:xfrm>
        <a:graphic>
          <a:graphicData uri="http://schemas.openxmlformats.org/drawingml/2006/table">
            <a:tbl>
              <a:tblPr firstRow="1" firstCol="1" bandRow="1">
                <a:tableStyleId>{FABFCF23-3B69-468F-B69F-88F6DE6A72F2}</a:tableStyleId>
              </a:tblPr>
              <a:tblGrid>
                <a:gridCol w="1455208"/>
                <a:gridCol w="2546615"/>
                <a:gridCol w="4729427"/>
              </a:tblGrid>
              <a:tr h="514433">
                <a:tc>
                  <a:txBody>
                    <a:bodyPr/>
                    <a:lstStyle/>
                    <a:p>
                      <a:pPr marL="0" marR="0">
                        <a:lnSpc>
                          <a:spcPct val="115000"/>
                        </a:lnSpc>
                        <a:spcBef>
                          <a:spcPts val="0"/>
                        </a:spcBef>
                        <a:spcAft>
                          <a:spcPts val="0"/>
                        </a:spcAft>
                      </a:pPr>
                      <a:r>
                        <a:rPr lang="en-US" sz="2400" dirty="0">
                          <a:effectLst/>
                        </a:rPr>
                        <a:t>Changes</a:t>
                      </a:r>
                      <a:endParaRPr lang="en-US" sz="2400" b="1" dirty="0">
                        <a:solidFill>
                          <a:srgbClr val="000000"/>
                        </a:solidFill>
                        <a:effectLst/>
                        <a:latin typeface="Trebuchet MS"/>
                        <a:ea typeface="Calibri"/>
                        <a:cs typeface="Trebuchet MS"/>
                      </a:endParaRPr>
                    </a:p>
                  </a:txBody>
                  <a:tcPr marL="68580" marR="68580" marT="0" marB="0"/>
                </a:tc>
                <a:tc>
                  <a:txBody>
                    <a:bodyPr/>
                    <a:lstStyle/>
                    <a:p>
                      <a:pPr marL="0" marR="0">
                        <a:lnSpc>
                          <a:spcPct val="115000"/>
                        </a:lnSpc>
                        <a:spcBef>
                          <a:spcPts val="0"/>
                        </a:spcBef>
                        <a:spcAft>
                          <a:spcPts val="0"/>
                        </a:spcAft>
                      </a:pPr>
                      <a:r>
                        <a:rPr lang="en-US" sz="2400" dirty="0" smtClean="0">
                          <a:effectLst/>
                        </a:rPr>
                        <a:t> Registrars</a:t>
                      </a:r>
                      <a:endParaRPr lang="en-US" sz="2400" b="1" dirty="0">
                        <a:solidFill>
                          <a:srgbClr val="000000"/>
                        </a:solidFill>
                        <a:effectLst/>
                        <a:latin typeface="Trebuchet MS"/>
                        <a:ea typeface="Calibri"/>
                        <a:cs typeface="Trebuchet MS"/>
                      </a:endParaRPr>
                    </a:p>
                  </a:txBody>
                  <a:tcPr marL="68580" marR="68580" marT="0" marB="0"/>
                </a:tc>
                <a:tc>
                  <a:txBody>
                    <a:bodyPr/>
                    <a:lstStyle/>
                    <a:p>
                      <a:pPr marL="0" marR="0">
                        <a:lnSpc>
                          <a:spcPct val="115000"/>
                        </a:lnSpc>
                        <a:spcBef>
                          <a:spcPts val="0"/>
                        </a:spcBef>
                        <a:spcAft>
                          <a:spcPts val="0"/>
                        </a:spcAft>
                      </a:pPr>
                      <a:r>
                        <a:rPr lang="en-US" sz="2400" dirty="0">
                          <a:effectLst/>
                        </a:rPr>
                        <a:t>ICANN </a:t>
                      </a:r>
                      <a:r>
                        <a:rPr lang="en-US" sz="2400" dirty="0" smtClean="0">
                          <a:effectLst/>
                        </a:rPr>
                        <a:t> </a:t>
                      </a:r>
                      <a:endParaRPr lang="en-US" sz="2400" b="1" dirty="0">
                        <a:solidFill>
                          <a:srgbClr val="000000"/>
                        </a:solidFill>
                        <a:effectLst/>
                        <a:latin typeface="Trebuchet MS"/>
                        <a:ea typeface="Calibri"/>
                        <a:cs typeface="Trebuchet MS"/>
                      </a:endParaRPr>
                    </a:p>
                  </a:txBody>
                  <a:tcPr marL="68580" marR="68580" marT="0" marB="0"/>
                </a:tc>
              </a:tr>
              <a:tr h="1409546">
                <a:tc>
                  <a:txBody>
                    <a:bodyPr/>
                    <a:lstStyle/>
                    <a:p>
                      <a:pPr marL="0" marR="0">
                        <a:lnSpc>
                          <a:spcPct val="115000"/>
                        </a:lnSpc>
                        <a:spcBef>
                          <a:spcPts val="0"/>
                        </a:spcBef>
                        <a:spcAft>
                          <a:spcPts val="0"/>
                        </a:spcAft>
                      </a:pPr>
                      <a:r>
                        <a:rPr lang="en-US" sz="1700" dirty="0">
                          <a:effectLst/>
                        </a:rPr>
                        <a:t>TEAC in RADAR</a:t>
                      </a:r>
                      <a:endParaRPr lang="en-US" sz="1700" dirty="0">
                        <a:solidFill>
                          <a:srgbClr val="000000"/>
                        </a:solidFill>
                        <a:effectLst/>
                        <a:latin typeface="Trebuchet MS"/>
                        <a:ea typeface="Calibri"/>
                        <a:cs typeface="Trebuchet MS"/>
                      </a:endParaRPr>
                    </a:p>
                  </a:txBody>
                  <a:tcPr marL="68580" marR="68580" marT="0" marB="0"/>
                </a:tc>
                <a:tc>
                  <a:txBody>
                    <a:bodyPr/>
                    <a:lstStyle/>
                    <a:p>
                      <a:pPr marL="0" marR="0">
                        <a:lnSpc>
                          <a:spcPct val="115000"/>
                        </a:lnSpc>
                        <a:spcBef>
                          <a:spcPts val="0"/>
                        </a:spcBef>
                        <a:spcAft>
                          <a:spcPts val="0"/>
                        </a:spcAft>
                      </a:pPr>
                      <a:r>
                        <a:rPr lang="en-US" sz="1700" dirty="0">
                          <a:effectLst/>
                        </a:rPr>
                        <a:t>Must have TEAC contact information in RADAR by 1 June </a:t>
                      </a:r>
                      <a:r>
                        <a:rPr lang="en-US" sz="1700" dirty="0" smtClean="0">
                          <a:effectLst/>
                        </a:rPr>
                        <a:t>2012</a:t>
                      </a:r>
                      <a:endParaRPr lang="en-US" sz="1700" dirty="0">
                        <a:effectLst/>
                      </a:endParaRPr>
                    </a:p>
                    <a:p>
                      <a:pPr marL="0" marR="0">
                        <a:lnSpc>
                          <a:spcPct val="115000"/>
                        </a:lnSpc>
                        <a:spcBef>
                          <a:spcPts val="0"/>
                        </a:spcBef>
                        <a:spcAft>
                          <a:spcPts val="0"/>
                        </a:spcAft>
                      </a:pPr>
                      <a:r>
                        <a:rPr lang="en-US" sz="1700" dirty="0">
                          <a:effectLst/>
                        </a:rPr>
                        <a:t>Must respond to Losing Registrar in 4 hours</a:t>
                      </a:r>
                      <a:endParaRPr lang="en-US" sz="1700" b="1" dirty="0">
                        <a:solidFill>
                          <a:srgbClr val="000000"/>
                        </a:solidFill>
                        <a:effectLst/>
                        <a:latin typeface="Trebuchet MS"/>
                        <a:ea typeface="Calibri"/>
                        <a:cs typeface="Trebuchet MS"/>
                      </a:endParaRPr>
                    </a:p>
                  </a:txBody>
                  <a:tcPr marL="68580" marR="68580" marT="0" marB="0"/>
                </a:tc>
                <a:tc>
                  <a:txBody>
                    <a:bodyPr/>
                    <a:lstStyle/>
                    <a:p>
                      <a:pPr marL="0" marR="0">
                        <a:lnSpc>
                          <a:spcPct val="115000"/>
                        </a:lnSpc>
                        <a:spcBef>
                          <a:spcPts val="0"/>
                        </a:spcBef>
                        <a:spcAft>
                          <a:spcPts val="0"/>
                        </a:spcAft>
                      </a:pPr>
                      <a:r>
                        <a:rPr lang="en-US" sz="1700" dirty="0">
                          <a:effectLst/>
                        </a:rPr>
                        <a:t>Review RADAR info to assess compliance</a:t>
                      </a:r>
                    </a:p>
                    <a:p>
                      <a:pPr marL="0" marR="0">
                        <a:lnSpc>
                          <a:spcPct val="115000"/>
                        </a:lnSpc>
                        <a:spcBef>
                          <a:spcPts val="0"/>
                        </a:spcBef>
                        <a:spcAft>
                          <a:spcPts val="0"/>
                        </a:spcAft>
                      </a:pPr>
                      <a:r>
                        <a:rPr lang="en-US" sz="1700" dirty="0">
                          <a:effectLst/>
                        </a:rPr>
                        <a:t> </a:t>
                      </a:r>
                      <a:endParaRPr lang="en-US" sz="1700" dirty="0" smtClean="0">
                        <a:effectLst/>
                      </a:endParaRPr>
                    </a:p>
                    <a:p>
                      <a:pPr marL="0" marR="0">
                        <a:lnSpc>
                          <a:spcPct val="115000"/>
                        </a:lnSpc>
                        <a:spcBef>
                          <a:spcPts val="0"/>
                        </a:spcBef>
                        <a:spcAft>
                          <a:spcPts val="0"/>
                        </a:spcAft>
                      </a:pPr>
                      <a:r>
                        <a:rPr lang="en-US" sz="1700" dirty="0" smtClean="0">
                          <a:effectLst/>
                        </a:rPr>
                        <a:t>Receive </a:t>
                      </a:r>
                      <a:r>
                        <a:rPr lang="en-US" sz="1700" dirty="0">
                          <a:effectLst/>
                        </a:rPr>
                        <a:t>non-compliance reports</a:t>
                      </a:r>
                      <a:endParaRPr lang="en-US" sz="1700" dirty="0">
                        <a:solidFill>
                          <a:srgbClr val="000000"/>
                        </a:solidFill>
                        <a:effectLst/>
                        <a:latin typeface="Trebuchet MS"/>
                        <a:ea typeface="Calibri"/>
                        <a:cs typeface="Trebuchet MS"/>
                      </a:endParaRPr>
                    </a:p>
                  </a:txBody>
                  <a:tcPr marL="68580" marR="68580" marT="0" marB="0"/>
                </a:tc>
              </a:tr>
              <a:tr h="1127637">
                <a:tc>
                  <a:txBody>
                    <a:bodyPr/>
                    <a:lstStyle/>
                    <a:p>
                      <a:pPr marL="0" marR="0">
                        <a:lnSpc>
                          <a:spcPct val="115000"/>
                        </a:lnSpc>
                        <a:spcBef>
                          <a:spcPts val="0"/>
                        </a:spcBef>
                        <a:spcAft>
                          <a:spcPts val="0"/>
                        </a:spcAft>
                      </a:pPr>
                      <a:r>
                        <a:rPr lang="en-US" sz="1700" dirty="0">
                          <a:effectLst/>
                        </a:rPr>
                        <a:t>Registrar of Record (ROR) to send FOA </a:t>
                      </a:r>
                      <a:endParaRPr lang="en-US" sz="1700" dirty="0">
                        <a:solidFill>
                          <a:srgbClr val="000000"/>
                        </a:solidFill>
                        <a:effectLst/>
                        <a:latin typeface="Trebuchet MS"/>
                        <a:ea typeface="Calibri"/>
                        <a:cs typeface="Trebuchet MS"/>
                      </a:endParaRPr>
                    </a:p>
                  </a:txBody>
                  <a:tcPr marL="68580" marR="68580" marT="0" marB="0"/>
                </a:tc>
                <a:tc>
                  <a:txBody>
                    <a:bodyPr/>
                    <a:lstStyle/>
                    <a:p>
                      <a:pPr marL="0" marR="0">
                        <a:lnSpc>
                          <a:spcPct val="115000"/>
                        </a:lnSpc>
                        <a:spcBef>
                          <a:spcPts val="0"/>
                        </a:spcBef>
                        <a:spcAft>
                          <a:spcPts val="0"/>
                        </a:spcAft>
                      </a:pPr>
                      <a:r>
                        <a:rPr lang="en-US" sz="1700" dirty="0">
                          <a:effectLst/>
                        </a:rPr>
                        <a:t>Must send FOA to </a:t>
                      </a:r>
                      <a:r>
                        <a:rPr lang="en-US" sz="1700" dirty="0" smtClean="0">
                          <a:effectLst/>
                        </a:rPr>
                        <a:t>RNH </a:t>
                      </a:r>
                      <a:r>
                        <a:rPr lang="en-US" sz="1700" dirty="0">
                          <a:effectLst/>
                        </a:rPr>
                        <a:t>from 1 June and per other existing IRTP requirements</a:t>
                      </a:r>
                      <a:endParaRPr lang="en-US" sz="1700" dirty="0">
                        <a:solidFill>
                          <a:srgbClr val="000000"/>
                        </a:solidFill>
                        <a:effectLst/>
                        <a:latin typeface="Trebuchet MS"/>
                        <a:ea typeface="Calibri"/>
                        <a:cs typeface="Trebuchet MS"/>
                      </a:endParaRPr>
                    </a:p>
                  </a:txBody>
                  <a:tcPr marL="68580" marR="68580" marT="0" marB="0"/>
                </a:tc>
                <a:tc>
                  <a:txBody>
                    <a:bodyPr/>
                    <a:lstStyle/>
                    <a:p>
                      <a:pPr marL="0" marR="0">
                        <a:lnSpc>
                          <a:spcPct val="115000"/>
                        </a:lnSpc>
                        <a:spcBef>
                          <a:spcPts val="0"/>
                        </a:spcBef>
                        <a:spcAft>
                          <a:spcPts val="0"/>
                        </a:spcAft>
                      </a:pPr>
                      <a:r>
                        <a:rPr lang="en-US" sz="1700" dirty="0">
                          <a:effectLst/>
                        </a:rPr>
                        <a:t>Assess whether ROR sent an FOA to RNH </a:t>
                      </a:r>
                    </a:p>
                    <a:p>
                      <a:pPr marL="0" marR="0">
                        <a:lnSpc>
                          <a:spcPct val="115000"/>
                        </a:lnSpc>
                        <a:spcBef>
                          <a:spcPts val="0"/>
                        </a:spcBef>
                        <a:spcAft>
                          <a:spcPts val="0"/>
                        </a:spcAft>
                      </a:pPr>
                      <a:r>
                        <a:rPr lang="en-US" sz="1700" dirty="0">
                          <a:effectLst/>
                        </a:rPr>
                        <a:t> </a:t>
                      </a:r>
                    </a:p>
                    <a:p>
                      <a:pPr marL="0" marR="0">
                        <a:lnSpc>
                          <a:spcPct val="115000"/>
                        </a:lnSpc>
                        <a:spcBef>
                          <a:spcPts val="0"/>
                        </a:spcBef>
                        <a:spcAft>
                          <a:spcPts val="0"/>
                        </a:spcAft>
                      </a:pPr>
                      <a:r>
                        <a:rPr lang="en-US" sz="1700" dirty="0">
                          <a:effectLst/>
                        </a:rPr>
                        <a:t>May request copy of FOA from ROR when processing complaints</a:t>
                      </a:r>
                      <a:endParaRPr lang="en-US" sz="1700" dirty="0">
                        <a:solidFill>
                          <a:srgbClr val="000000"/>
                        </a:solidFill>
                        <a:effectLst/>
                        <a:latin typeface="Trebuchet MS"/>
                        <a:ea typeface="Calibri"/>
                        <a:cs typeface="Trebuchet MS"/>
                      </a:endParaRPr>
                    </a:p>
                  </a:txBody>
                  <a:tcPr marL="68580" marR="68580" marT="0" marB="0"/>
                </a:tc>
              </a:tr>
              <a:tr h="1994904">
                <a:tc>
                  <a:txBody>
                    <a:bodyPr/>
                    <a:lstStyle/>
                    <a:p>
                      <a:pPr marL="0" marR="0">
                        <a:lnSpc>
                          <a:spcPct val="115000"/>
                        </a:lnSpc>
                        <a:spcBef>
                          <a:spcPts val="0"/>
                        </a:spcBef>
                        <a:spcAft>
                          <a:spcPts val="0"/>
                        </a:spcAft>
                      </a:pPr>
                      <a:r>
                        <a:rPr lang="en-US" sz="1700" dirty="0">
                          <a:effectLst/>
                        </a:rPr>
                        <a:t>Clarify Reason for denial #6  </a:t>
                      </a:r>
                    </a:p>
                    <a:p>
                      <a:pPr marL="0" marR="0">
                        <a:lnSpc>
                          <a:spcPct val="115000"/>
                        </a:lnSpc>
                        <a:spcBef>
                          <a:spcPts val="0"/>
                        </a:spcBef>
                        <a:spcAft>
                          <a:spcPts val="0"/>
                        </a:spcAft>
                      </a:pPr>
                      <a:r>
                        <a:rPr lang="en-US" sz="1700" dirty="0">
                          <a:effectLst/>
                        </a:rPr>
                        <a:t> </a:t>
                      </a:r>
                      <a:endParaRPr lang="en-US" sz="1700" dirty="0">
                        <a:solidFill>
                          <a:srgbClr val="000000"/>
                        </a:solidFill>
                        <a:effectLst/>
                        <a:latin typeface="Trebuchet MS"/>
                        <a:ea typeface="Calibri"/>
                        <a:cs typeface="Trebuchet MS"/>
                      </a:endParaRPr>
                    </a:p>
                  </a:txBody>
                  <a:tcPr marL="68580" marR="68580" marT="0" marB="0"/>
                </a:tc>
                <a:tc>
                  <a:txBody>
                    <a:bodyPr/>
                    <a:lstStyle/>
                    <a:p>
                      <a:pPr marL="0" marR="0">
                        <a:lnSpc>
                          <a:spcPct val="115000"/>
                        </a:lnSpc>
                        <a:spcBef>
                          <a:spcPts val="0"/>
                        </a:spcBef>
                        <a:spcAft>
                          <a:spcPts val="0"/>
                        </a:spcAft>
                      </a:pPr>
                      <a:r>
                        <a:rPr lang="en-US" sz="1700" dirty="0">
                          <a:effectLst/>
                        </a:rPr>
                        <a:t>Must obtain express and informed consent from Transfer Contact</a:t>
                      </a:r>
                    </a:p>
                    <a:p>
                      <a:pPr marL="0" marR="0">
                        <a:lnSpc>
                          <a:spcPct val="115000"/>
                        </a:lnSpc>
                        <a:spcBef>
                          <a:spcPts val="0"/>
                        </a:spcBef>
                        <a:spcAft>
                          <a:spcPts val="0"/>
                        </a:spcAft>
                      </a:pPr>
                      <a:r>
                        <a:rPr lang="en-US" sz="1700" dirty="0">
                          <a:effectLst/>
                        </a:rPr>
                        <a:t> </a:t>
                      </a:r>
                    </a:p>
                    <a:p>
                      <a:pPr marL="0" marR="0">
                        <a:lnSpc>
                          <a:spcPct val="115000"/>
                        </a:lnSpc>
                        <a:spcBef>
                          <a:spcPts val="0"/>
                        </a:spcBef>
                        <a:spcAft>
                          <a:spcPts val="0"/>
                        </a:spcAft>
                      </a:pPr>
                      <a:r>
                        <a:rPr lang="en-US" sz="1700" dirty="0">
                          <a:effectLst/>
                        </a:rPr>
                        <a:t>Must un-lock domain within 5 calendar days upon </a:t>
                      </a:r>
                      <a:r>
                        <a:rPr lang="en-US" sz="1700" dirty="0" smtClean="0">
                          <a:effectLst/>
                        </a:rPr>
                        <a:t>request</a:t>
                      </a:r>
                      <a:endParaRPr lang="en-US" sz="1700" dirty="0">
                        <a:solidFill>
                          <a:srgbClr val="000000"/>
                        </a:solidFill>
                        <a:effectLst/>
                        <a:latin typeface="Trebuchet MS"/>
                        <a:cs typeface="Trebuchet MS"/>
                      </a:endParaRPr>
                    </a:p>
                  </a:txBody>
                  <a:tcPr marL="68580" marR="68580" marT="0" marB="0"/>
                </a:tc>
                <a:tc>
                  <a:txBody>
                    <a:bodyPr/>
                    <a:lstStyle/>
                    <a:p>
                      <a:pPr marL="0" marR="0">
                        <a:lnSpc>
                          <a:spcPct val="115000"/>
                        </a:lnSpc>
                        <a:spcBef>
                          <a:spcPts val="0"/>
                        </a:spcBef>
                        <a:spcAft>
                          <a:spcPts val="0"/>
                        </a:spcAft>
                      </a:pPr>
                      <a:r>
                        <a:rPr lang="en-US" sz="1700" dirty="0">
                          <a:effectLst/>
                        </a:rPr>
                        <a:t>Assess whether Transfer Contact provided express and informed consent on an opt-in basis </a:t>
                      </a:r>
                    </a:p>
                    <a:p>
                      <a:pPr marL="0" marR="0">
                        <a:lnSpc>
                          <a:spcPct val="115000"/>
                        </a:lnSpc>
                        <a:spcBef>
                          <a:spcPts val="0"/>
                        </a:spcBef>
                        <a:spcAft>
                          <a:spcPts val="0"/>
                        </a:spcAft>
                      </a:pPr>
                      <a:r>
                        <a:rPr lang="en-US" sz="1700" dirty="0">
                          <a:effectLst/>
                        </a:rPr>
                        <a:t>Assess whether registrar removed the lock or provided a reasonably accessible method for Transfer Contact to remove the lock within 5  calendar days</a:t>
                      </a:r>
                      <a:endParaRPr lang="en-US" sz="1700" dirty="0">
                        <a:solidFill>
                          <a:srgbClr val="000000"/>
                        </a:solidFill>
                        <a:effectLst/>
                        <a:latin typeface="Trebuchet MS"/>
                        <a:ea typeface="Calibri"/>
                        <a:cs typeface="Trebuchet MS"/>
                      </a:endParaRPr>
                    </a:p>
                  </a:txBody>
                  <a:tcPr marL="68580" marR="68580" marT="0" marB="0"/>
                </a:tc>
              </a:tr>
              <a:tr h="563819">
                <a:tc>
                  <a:txBody>
                    <a:bodyPr/>
                    <a:lstStyle/>
                    <a:p>
                      <a:pPr marL="0" marR="0">
                        <a:lnSpc>
                          <a:spcPct val="115000"/>
                        </a:lnSpc>
                        <a:spcBef>
                          <a:spcPts val="0"/>
                        </a:spcBef>
                        <a:spcAft>
                          <a:spcPts val="0"/>
                        </a:spcAft>
                      </a:pPr>
                      <a:r>
                        <a:rPr lang="en-US" sz="1700" dirty="0">
                          <a:effectLst/>
                        </a:rPr>
                        <a:t>Delete reason for denial #</a:t>
                      </a:r>
                      <a:r>
                        <a:rPr lang="en-US" sz="1700" dirty="0" smtClean="0">
                          <a:effectLst/>
                        </a:rPr>
                        <a:t>7</a:t>
                      </a:r>
                      <a:endParaRPr lang="en-US" sz="1700" dirty="0">
                        <a:solidFill>
                          <a:srgbClr val="000000"/>
                        </a:solidFill>
                        <a:effectLst/>
                        <a:latin typeface="Trebuchet MS"/>
                        <a:cs typeface="Trebuchet MS"/>
                      </a:endParaRPr>
                    </a:p>
                  </a:txBody>
                  <a:tcPr marL="68580" marR="68580" marT="0" marB="0"/>
                </a:tc>
                <a:tc>
                  <a:txBody>
                    <a:bodyPr/>
                    <a:lstStyle/>
                    <a:p>
                      <a:pPr marL="0" marR="0">
                        <a:lnSpc>
                          <a:spcPct val="115000"/>
                        </a:lnSpc>
                        <a:spcBef>
                          <a:spcPts val="0"/>
                        </a:spcBef>
                        <a:spcAft>
                          <a:spcPts val="0"/>
                        </a:spcAft>
                      </a:pPr>
                      <a:r>
                        <a:rPr lang="en-US" sz="1700" dirty="0">
                          <a:effectLst/>
                        </a:rPr>
                        <a:t>No immediate impact</a:t>
                      </a:r>
                      <a:endParaRPr lang="en-US" sz="1700" dirty="0">
                        <a:solidFill>
                          <a:srgbClr val="000000"/>
                        </a:solidFill>
                        <a:effectLst/>
                        <a:latin typeface="Trebuchet MS"/>
                        <a:ea typeface="Calibri"/>
                        <a:cs typeface="Trebuchet MS"/>
                      </a:endParaRPr>
                    </a:p>
                  </a:txBody>
                  <a:tcPr marL="68580" marR="68580" marT="0" marB="0"/>
                </a:tc>
                <a:tc>
                  <a:txBody>
                    <a:bodyPr/>
                    <a:lstStyle/>
                    <a:p>
                      <a:pPr marL="0" marR="0">
                        <a:lnSpc>
                          <a:spcPct val="115000"/>
                        </a:lnSpc>
                        <a:spcBef>
                          <a:spcPts val="0"/>
                        </a:spcBef>
                        <a:spcAft>
                          <a:spcPts val="0"/>
                        </a:spcAft>
                      </a:pPr>
                      <a:r>
                        <a:rPr lang="en-US" sz="1700" dirty="0">
                          <a:effectLst/>
                        </a:rPr>
                        <a:t>No immediate impact</a:t>
                      </a:r>
                      <a:endParaRPr lang="en-US" sz="1700" dirty="0">
                        <a:solidFill>
                          <a:srgbClr val="000000"/>
                        </a:solidFill>
                        <a:effectLst/>
                        <a:latin typeface="Trebuchet MS"/>
                        <a:ea typeface="Calibri"/>
                        <a:cs typeface="Trebuchet MS"/>
                      </a:endParaRPr>
                    </a:p>
                  </a:txBody>
                  <a:tcPr marL="68580" marR="68580" marT="0" marB="0"/>
                </a:tc>
              </a:tr>
            </a:tbl>
          </a:graphicData>
        </a:graphic>
      </p:graphicFrame>
      <p:sp>
        <p:nvSpPr>
          <p:cNvPr id="2" name="Slide Number Placeholder 1"/>
          <p:cNvSpPr>
            <a:spLocks noGrp="1"/>
          </p:cNvSpPr>
          <p:nvPr>
            <p:ph type="sldNum" sz="quarter" idx="10"/>
          </p:nvPr>
        </p:nvSpPr>
        <p:spPr/>
        <p:txBody>
          <a:bodyPr/>
          <a:lstStyle/>
          <a:p>
            <a:fld id="{603D97B8-191D-4B50-A963-4810F55667EF}" type="slidenum">
              <a:rPr lang="en-US" sz="2000" b="1" smtClean="0">
                <a:latin typeface="Trebuchet MS"/>
                <a:cs typeface="Trebuchet MS"/>
              </a:rPr>
              <a:pPr/>
              <a:t>30</a:t>
            </a:fld>
            <a:endParaRPr lang="en-US" sz="2000" b="1" dirty="0">
              <a:latin typeface="Trebuchet MS"/>
              <a:cs typeface="Trebuchet MS"/>
            </a:endParaRPr>
          </a:p>
        </p:txBody>
      </p:sp>
    </p:spTree>
    <p:extLst>
      <p:ext uri="{BB962C8B-B14F-4D97-AF65-F5344CB8AC3E}">
        <p14:creationId xmlns:p14="http://schemas.microsoft.com/office/powerpoint/2010/main" val="96007064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Media\Repos\images\global-map.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586" y="1410808"/>
            <a:ext cx="8531112" cy="4788213"/>
          </a:xfrm>
          <a:prstGeom prst="rect">
            <a:avLst/>
          </a:prstGeom>
          <a:noFill/>
          <a:extLst>
            <a:ext uri="{909E8E84-426E-40dd-AFC4-6F175D3DCCD1}">
              <a14:hiddenFill xmlns:a14="http://schemas.microsoft.com/office/drawing/2010/main">
                <a:solidFill>
                  <a:srgbClr val="FFFFFF"/>
                </a:solidFill>
              </a14:hiddenFill>
            </a:ext>
          </a:extLst>
        </p:spPr>
      </p:pic>
      <p:sp>
        <p:nvSpPr>
          <p:cNvPr id="29698" name="Title 1"/>
          <p:cNvSpPr>
            <a:spLocks noGrp="1"/>
          </p:cNvSpPr>
          <p:nvPr>
            <p:ph type="title"/>
          </p:nvPr>
        </p:nvSpPr>
        <p:spPr bwMode="auto">
          <a:xfrm>
            <a:off x="0" y="-1"/>
            <a:ext cx="9144000" cy="101934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000" b="1" dirty="0">
                <a:solidFill>
                  <a:schemeClr val="tx1"/>
                </a:solidFill>
                <a:latin typeface="Trebuchet MS" pitchFamily="34" charset="0"/>
                <a:ea typeface="ＭＳ Ｐゴシック" pitchFamily="34" charset="-128"/>
              </a:rPr>
              <a:t>Complaints </a:t>
            </a:r>
            <a:r>
              <a:rPr lang="en-US" sz="4000" b="1" dirty="0" smtClean="0">
                <a:solidFill>
                  <a:schemeClr val="tx1"/>
                </a:solidFill>
                <a:latin typeface="Trebuchet MS" pitchFamily="34" charset="0"/>
                <a:ea typeface="ＭＳ Ｐゴシック" pitchFamily="34" charset="-128"/>
              </a:rPr>
              <a:t>per Domain Volume</a:t>
            </a:r>
            <a:r>
              <a:rPr lang="en-US" sz="3200" dirty="0">
                <a:solidFill>
                  <a:schemeClr val="tx1"/>
                </a:solidFill>
                <a:latin typeface="Trebuchet MS" pitchFamily="34" charset="0"/>
                <a:ea typeface="ＭＳ Ｐゴシック" pitchFamily="34" charset="-128"/>
              </a:rPr>
              <a:t/>
            </a:r>
            <a:br>
              <a:rPr lang="en-US" sz="3200" dirty="0">
                <a:solidFill>
                  <a:schemeClr val="tx1"/>
                </a:solidFill>
                <a:latin typeface="Trebuchet MS" pitchFamily="34" charset="0"/>
                <a:ea typeface="ＭＳ Ｐゴシック" pitchFamily="34" charset="-128"/>
              </a:rPr>
            </a:br>
            <a:r>
              <a:rPr lang="en-US" sz="2400" dirty="0" smtClean="0">
                <a:solidFill>
                  <a:schemeClr val="tx1"/>
                </a:solidFill>
                <a:ea typeface="ＭＳ Ｐゴシック" pitchFamily="34" charset="-128"/>
              </a:rPr>
              <a:t>March </a:t>
            </a:r>
            <a:r>
              <a:rPr lang="en-US" sz="2400" dirty="0">
                <a:solidFill>
                  <a:schemeClr val="tx1"/>
                </a:solidFill>
                <a:ea typeface="ＭＳ Ｐゴシック" pitchFamily="34" charset="-128"/>
              </a:rPr>
              <a:t>– May 2012</a:t>
            </a:r>
            <a:endParaRPr lang="en-US" sz="2400" dirty="0" smtClean="0">
              <a:solidFill>
                <a:schemeClr val="tx1"/>
              </a:solidFill>
              <a:latin typeface="Trebuchet MS" pitchFamily="34" charset="0"/>
              <a:ea typeface="ＭＳ Ｐゴシック" pitchFamily="34" charset="-128"/>
            </a:endParaRPr>
          </a:p>
        </p:txBody>
      </p:sp>
      <p:sp>
        <p:nvSpPr>
          <p:cNvPr id="29700" name="Slide Number Placeholder 3"/>
          <p:cNvSpPr>
            <a:spLocks noGrp="1"/>
          </p:cNvSpPr>
          <p:nvPr>
            <p:ph type="sldNum" sz="quarter" idx="10"/>
          </p:nvPr>
        </p:nvSpPr>
        <p:spPr bwMode="auto">
          <a:ln>
            <a:miter lim="800000"/>
            <a:headEnd/>
            <a:tailEnd/>
          </a:ln>
        </p:spPr>
        <p:txBody>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6CEA6D14-40E9-4B5D-AB5C-956F93EC968B}" type="slidenum">
              <a:rPr lang="en-US" sz="2000" b="1">
                <a:solidFill>
                  <a:srgbClr val="FFFFFF"/>
                </a:solidFill>
                <a:latin typeface="Trebuchet MS"/>
                <a:cs typeface="Trebuchet MS"/>
              </a:rPr>
              <a:pPr eaLnBrk="1" hangingPunct="1"/>
              <a:t>31</a:t>
            </a:fld>
            <a:endParaRPr lang="en-US" sz="2000" b="1" dirty="0">
              <a:solidFill>
                <a:srgbClr val="FFFFFF"/>
              </a:solidFill>
              <a:latin typeface="Trebuchet MS"/>
              <a:cs typeface="Trebuchet MS"/>
            </a:endParaRPr>
          </a:p>
        </p:txBody>
      </p:sp>
      <p:graphicFrame>
        <p:nvGraphicFramePr>
          <p:cNvPr id="6" name="Table 5"/>
          <p:cNvGraphicFramePr>
            <a:graphicFrameLocks noGrp="1"/>
          </p:cNvGraphicFramePr>
          <p:nvPr>
            <p:extLst>
              <p:ext uri="{D42A27DB-BD31-4B8C-83A1-F6EECF244321}">
                <p14:modId xmlns:p14="http://schemas.microsoft.com/office/powerpoint/2010/main" val="1840623653"/>
              </p:ext>
            </p:extLst>
          </p:nvPr>
        </p:nvGraphicFramePr>
        <p:xfrm>
          <a:off x="3505200" y="4031468"/>
          <a:ext cx="2438400" cy="843870"/>
        </p:xfrm>
        <a:graphic>
          <a:graphicData uri="http://schemas.openxmlformats.org/drawingml/2006/table">
            <a:tbl>
              <a:tblPr firstRow="1" bandRow="1">
                <a:tableStyleId>{5940675A-B579-460E-94D1-54222C63F5DA}</a:tableStyleId>
              </a:tblPr>
              <a:tblGrid>
                <a:gridCol w="534248"/>
                <a:gridCol w="827197"/>
                <a:gridCol w="467355"/>
                <a:gridCol w="609600"/>
              </a:tblGrid>
              <a:tr h="421935">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latin typeface="Trebuchet MS" pitchFamily="34" charset="0"/>
                        </a:rPr>
                        <a:t>Africa</a:t>
                      </a:r>
                    </a:p>
                  </a:txBody>
                  <a:tcPr vert="vert270">
                    <a:solidFill>
                      <a:schemeClr val="bg1">
                        <a:lumMod val="85000"/>
                      </a:schemeClr>
                    </a:solidFill>
                  </a:tcPr>
                </a:tc>
                <a:tc>
                  <a:txBody>
                    <a:bodyPr/>
                    <a:lstStyle/>
                    <a:p>
                      <a:pPr algn="ctr"/>
                      <a:r>
                        <a:rPr lang="en-US" sz="1400" b="1" dirty="0" smtClean="0">
                          <a:latin typeface="Trebuchet MS" pitchFamily="34" charset="0"/>
                        </a:rPr>
                        <a:t>1,384</a:t>
                      </a:r>
                      <a:endParaRPr lang="en-US" sz="1400" b="1" dirty="0">
                        <a:latin typeface="Trebuchet MS" pitchFamily="34" charset="0"/>
                      </a:endParaRPr>
                    </a:p>
                  </a:txBody>
                  <a:tcPr>
                    <a:solidFill>
                      <a:schemeClr val="bg2">
                        <a:lumMod val="75000"/>
                      </a:schemeClr>
                    </a:solidFill>
                  </a:tcPr>
                </a:tc>
                <a:tc>
                  <a:txBody>
                    <a:bodyPr/>
                    <a:lstStyle/>
                    <a:p>
                      <a:pPr algn="ctr"/>
                      <a:r>
                        <a:rPr lang="en-US" sz="1400" b="1" dirty="0" smtClean="0">
                          <a:latin typeface="Trebuchet MS" pitchFamily="34" charset="0"/>
                        </a:rPr>
                        <a:t>0</a:t>
                      </a:r>
                      <a:endParaRPr lang="en-US" sz="1400" b="1" dirty="0">
                        <a:latin typeface="Trebuchet MS" pitchFamily="34" charset="0"/>
                      </a:endParaRPr>
                    </a:p>
                  </a:txBody>
                  <a:tcPr>
                    <a:solidFill>
                      <a:schemeClr val="accent2">
                        <a:lumMod val="60000"/>
                        <a:lumOff val="40000"/>
                      </a:schemeClr>
                    </a:solidFill>
                  </a:tcPr>
                </a:tc>
                <a:tc>
                  <a:txBody>
                    <a:bodyPr/>
                    <a:lstStyle/>
                    <a:p>
                      <a:pPr algn="ctr"/>
                      <a:r>
                        <a:rPr lang="en-US" sz="1400" b="1" dirty="0" smtClean="0">
                          <a:latin typeface="Trebuchet MS" pitchFamily="34" charset="0"/>
                        </a:rPr>
                        <a:t>0%</a:t>
                      </a:r>
                      <a:endParaRPr lang="en-US" sz="1400" b="1" dirty="0">
                        <a:latin typeface="Trebuchet MS" pitchFamily="34" charset="0"/>
                      </a:endParaRPr>
                    </a:p>
                  </a:txBody>
                  <a:tcPr>
                    <a:solidFill>
                      <a:schemeClr val="accent2">
                        <a:lumMod val="20000"/>
                        <a:lumOff val="80000"/>
                      </a:schemeClr>
                    </a:solidFill>
                  </a:tcPr>
                </a:tc>
              </a:tr>
              <a:tr h="421935">
                <a:tc vMerge="1">
                  <a:txBody>
                    <a:bodyPr/>
                    <a:lstStyle/>
                    <a:p>
                      <a:pPr algn="ctr"/>
                      <a:endParaRPr lang="en-US" sz="1600" dirty="0">
                        <a:latin typeface="Trebuchet MS" pitchFamily="34" charset="0"/>
                      </a:endParaRPr>
                    </a:p>
                  </a:txBody>
                  <a:tcPr>
                    <a:solidFill>
                      <a:schemeClr val="accent1">
                        <a:lumMod val="40000"/>
                        <a:lumOff val="60000"/>
                      </a:schemeClr>
                    </a:solidFill>
                  </a:tcPr>
                </a:tc>
                <a:tc>
                  <a:txBody>
                    <a:bodyPr/>
                    <a:lstStyle/>
                    <a:p>
                      <a:pPr algn="ctr"/>
                      <a:r>
                        <a:rPr lang="en-US" sz="1400" b="1" dirty="0" smtClean="0">
                          <a:latin typeface="Trebuchet MS" pitchFamily="34" charset="0"/>
                        </a:rPr>
                        <a:t>5</a:t>
                      </a:r>
                      <a:endParaRPr lang="en-US" sz="1400" b="1" dirty="0">
                        <a:latin typeface="Trebuchet MS" pitchFamily="34" charset="0"/>
                      </a:endParaRPr>
                    </a:p>
                  </a:txBody>
                  <a:tcPr>
                    <a:solidFill>
                      <a:schemeClr val="accent1">
                        <a:lumMod val="40000"/>
                        <a:lumOff val="60000"/>
                      </a:schemeClr>
                    </a:solidFill>
                  </a:tcPr>
                </a:tc>
                <a:tc>
                  <a:txBody>
                    <a:bodyPr/>
                    <a:lstStyle/>
                    <a:p>
                      <a:pPr algn="ctr"/>
                      <a:r>
                        <a:rPr lang="en-US" sz="1400" b="1" dirty="0" smtClean="0">
                          <a:latin typeface="Trebuchet MS" pitchFamily="34" charset="0"/>
                        </a:rPr>
                        <a:t>0</a:t>
                      </a:r>
                      <a:endParaRPr lang="en-US" sz="1400" b="1" dirty="0">
                        <a:latin typeface="Trebuchet MS" pitchFamily="34" charset="0"/>
                      </a:endParaRPr>
                    </a:p>
                  </a:txBody>
                  <a:tcPr>
                    <a:solidFill>
                      <a:schemeClr val="accent4">
                        <a:lumMod val="60000"/>
                        <a:lumOff val="40000"/>
                      </a:schemeClr>
                    </a:solidFill>
                  </a:tcPr>
                </a:tc>
                <a:tc>
                  <a:txBody>
                    <a:bodyPr/>
                    <a:lstStyle/>
                    <a:p>
                      <a:pPr algn="ctr"/>
                      <a:r>
                        <a:rPr lang="en-US" sz="1400" b="1" dirty="0" smtClean="0">
                          <a:latin typeface="Trebuchet MS" pitchFamily="34" charset="0"/>
                        </a:rPr>
                        <a:t>0%</a:t>
                      </a:r>
                      <a:endParaRPr lang="en-US" sz="1400" b="1" dirty="0">
                        <a:latin typeface="Trebuchet MS" pitchFamily="34" charset="0"/>
                      </a:endParaRPr>
                    </a:p>
                  </a:txBody>
                  <a:tcPr>
                    <a:solidFill>
                      <a:schemeClr val="accent4">
                        <a:lumMod val="20000"/>
                        <a:lumOff val="80000"/>
                      </a:schemeClr>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894138748"/>
              </p:ext>
            </p:extLst>
          </p:nvPr>
        </p:nvGraphicFramePr>
        <p:xfrm>
          <a:off x="310586" y="3124529"/>
          <a:ext cx="2585014" cy="1019220"/>
        </p:xfrm>
        <a:graphic>
          <a:graphicData uri="http://schemas.openxmlformats.org/drawingml/2006/table">
            <a:tbl>
              <a:tblPr firstRow="1" bandRow="1">
                <a:tableStyleId>{5940675A-B579-460E-94D1-54222C63F5DA}</a:tableStyleId>
              </a:tblPr>
              <a:tblGrid>
                <a:gridCol w="375214"/>
                <a:gridCol w="838200"/>
                <a:gridCol w="685800"/>
                <a:gridCol w="685800"/>
              </a:tblGrid>
              <a:tr h="509610">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latin typeface="Trebuchet MS" pitchFamily="34" charset="0"/>
                        </a:rPr>
                        <a:t>Americas</a:t>
                      </a:r>
                    </a:p>
                  </a:txBody>
                  <a:tcPr vert="vert270">
                    <a:solidFill>
                      <a:schemeClr val="bg1">
                        <a:lumMod val="85000"/>
                      </a:schemeClr>
                    </a:solidFill>
                  </a:tcPr>
                </a:tc>
                <a:tc>
                  <a:txBody>
                    <a:bodyPr/>
                    <a:lstStyle/>
                    <a:p>
                      <a:pPr algn="ctr"/>
                      <a:r>
                        <a:rPr lang="en-US" sz="1400" b="1" dirty="0" smtClean="0">
                          <a:latin typeface="Trebuchet MS" pitchFamily="34" charset="0"/>
                        </a:rPr>
                        <a:t>98.8M</a:t>
                      </a:r>
                      <a:endParaRPr lang="en-US" sz="1400" b="1" dirty="0">
                        <a:latin typeface="Trebuchet MS" pitchFamily="34" charset="0"/>
                      </a:endParaRPr>
                    </a:p>
                  </a:txBody>
                  <a:tcPr>
                    <a:solidFill>
                      <a:schemeClr val="bg2">
                        <a:lumMod val="75000"/>
                      </a:schemeClr>
                    </a:solidFill>
                  </a:tcPr>
                </a:tc>
                <a:tc>
                  <a:txBody>
                    <a:bodyPr/>
                    <a:lstStyle/>
                    <a:p>
                      <a:pPr algn="ctr"/>
                      <a:r>
                        <a:rPr lang="en-US" sz="1400" b="1" dirty="0" smtClean="0">
                          <a:latin typeface="Trebuchet MS" pitchFamily="34" charset="0"/>
                        </a:rPr>
                        <a:t>6,498</a:t>
                      </a:r>
                      <a:endParaRPr lang="en-US" sz="1400" b="1" dirty="0">
                        <a:latin typeface="Trebuchet MS" pitchFamily="34" charset="0"/>
                      </a:endParaRPr>
                    </a:p>
                  </a:txBody>
                  <a:tcPr>
                    <a:solidFill>
                      <a:schemeClr val="accent2">
                        <a:lumMod val="60000"/>
                        <a:lumOff val="40000"/>
                      </a:schemeClr>
                    </a:solidFill>
                  </a:tcPr>
                </a:tc>
                <a:tc>
                  <a:txBody>
                    <a:bodyPr/>
                    <a:lstStyle/>
                    <a:p>
                      <a:pPr algn="ctr"/>
                      <a:r>
                        <a:rPr lang="en-US" sz="1400" b="1" dirty="0" smtClean="0">
                          <a:latin typeface="Trebuchet MS" pitchFamily="34" charset="0"/>
                        </a:rPr>
                        <a:t>.007%</a:t>
                      </a:r>
                      <a:endParaRPr lang="en-US" sz="1400" b="1" dirty="0">
                        <a:latin typeface="Trebuchet MS" pitchFamily="34" charset="0"/>
                      </a:endParaRPr>
                    </a:p>
                  </a:txBody>
                  <a:tcPr>
                    <a:solidFill>
                      <a:schemeClr val="accent2">
                        <a:lumMod val="20000"/>
                        <a:lumOff val="80000"/>
                      </a:schemeClr>
                    </a:solidFill>
                  </a:tcPr>
                </a:tc>
              </a:tr>
              <a:tr h="509610">
                <a:tc vMerge="1">
                  <a:txBody>
                    <a:bodyPr/>
                    <a:lstStyle/>
                    <a:p>
                      <a:pPr algn="ctr"/>
                      <a:endParaRPr lang="en-US" sz="1600" dirty="0">
                        <a:latin typeface="Trebuchet MS" pitchFamily="34" charset="0"/>
                      </a:endParaRPr>
                    </a:p>
                  </a:txBody>
                  <a:tcPr>
                    <a:solidFill>
                      <a:schemeClr val="accent1">
                        <a:lumMod val="40000"/>
                        <a:lumOff val="60000"/>
                      </a:schemeClr>
                    </a:solidFill>
                  </a:tcPr>
                </a:tc>
                <a:tc>
                  <a:txBody>
                    <a:bodyPr/>
                    <a:lstStyle/>
                    <a:p>
                      <a:pPr algn="ctr"/>
                      <a:r>
                        <a:rPr lang="en-US" sz="1400" b="1" dirty="0" smtClean="0">
                          <a:latin typeface="Trebuchet MS" pitchFamily="34" charset="0"/>
                        </a:rPr>
                        <a:t>697</a:t>
                      </a:r>
                      <a:endParaRPr lang="en-US" sz="1400" b="1" dirty="0">
                        <a:latin typeface="Trebuchet MS" pitchFamily="34" charset="0"/>
                      </a:endParaRPr>
                    </a:p>
                  </a:txBody>
                  <a:tcPr>
                    <a:solidFill>
                      <a:schemeClr val="accent1">
                        <a:lumMod val="40000"/>
                        <a:lumOff val="60000"/>
                      </a:schemeClr>
                    </a:solidFill>
                  </a:tcPr>
                </a:tc>
                <a:tc>
                  <a:txBody>
                    <a:bodyPr/>
                    <a:lstStyle/>
                    <a:p>
                      <a:pPr algn="ctr"/>
                      <a:r>
                        <a:rPr lang="en-US" sz="1400" b="1" dirty="0" smtClean="0">
                          <a:latin typeface="Trebuchet MS" pitchFamily="34" charset="0"/>
                        </a:rPr>
                        <a:t>137</a:t>
                      </a:r>
                      <a:endParaRPr lang="en-US" sz="1400" b="1" dirty="0">
                        <a:latin typeface="Trebuchet MS" pitchFamily="34" charset="0"/>
                      </a:endParaRPr>
                    </a:p>
                  </a:txBody>
                  <a:tcPr>
                    <a:solidFill>
                      <a:schemeClr val="accent4">
                        <a:lumMod val="60000"/>
                        <a:lumOff val="40000"/>
                      </a:schemeClr>
                    </a:solidFill>
                  </a:tcPr>
                </a:tc>
                <a:tc>
                  <a:txBody>
                    <a:bodyPr/>
                    <a:lstStyle/>
                    <a:p>
                      <a:pPr algn="ctr"/>
                      <a:r>
                        <a:rPr lang="en-US" sz="1400" b="1" dirty="0" smtClean="0">
                          <a:latin typeface="Trebuchet MS" pitchFamily="34" charset="0"/>
                        </a:rPr>
                        <a:t>19.7%</a:t>
                      </a:r>
                      <a:endParaRPr lang="en-US" sz="1400" b="1" dirty="0">
                        <a:latin typeface="Trebuchet MS" pitchFamily="34" charset="0"/>
                      </a:endParaRPr>
                    </a:p>
                  </a:txBody>
                  <a:tcPr>
                    <a:solidFill>
                      <a:schemeClr val="accent4">
                        <a:lumMod val="20000"/>
                        <a:lumOff val="80000"/>
                      </a:schemeClr>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795187539"/>
              </p:ext>
            </p:extLst>
          </p:nvPr>
        </p:nvGraphicFramePr>
        <p:xfrm>
          <a:off x="3352800" y="2488489"/>
          <a:ext cx="2895601" cy="843870"/>
        </p:xfrm>
        <a:graphic>
          <a:graphicData uri="http://schemas.openxmlformats.org/drawingml/2006/table">
            <a:tbl>
              <a:tblPr firstRow="1" bandRow="1">
                <a:tableStyleId>{5940675A-B579-460E-94D1-54222C63F5DA}</a:tableStyleId>
              </a:tblPr>
              <a:tblGrid>
                <a:gridCol w="371126"/>
                <a:gridCol w="957559"/>
                <a:gridCol w="783458"/>
                <a:gridCol w="783458"/>
              </a:tblGrid>
              <a:tr h="421935">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latin typeface="Trebuchet MS" pitchFamily="34" charset="0"/>
                        </a:rPr>
                        <a:t>Europe</a:t>
                      </a:r>
                    </a:p>
                  </a:txBody>
                  <a:tcPr vert="vert270">
                    <a:solidFill>
                      <a:schemeClr val="bg1">
                        <a:lumMod val="85000"/>
                      </a:schemeClr>
                    </a:solidFill>
                  </a:tcPr>
                </a:tc>
                <a:tc>
                  <a:txBody>
                    <a:bodyPr/>
                    <a:lstStyle/>
                    <a:p>
                      <a:pPr algn="ctr"/>
                      <a:r>
                        <a:rPr lang="en-US" sz="1400" b="1" dirty="0" smtClean="0">
                          <a:latin typeface="Trebuchet MS" pitchFamily="34" charset="0"/>
                        </a:rPr>
                        <a:t>21.2M</a:t>
                      </a:r>
                      <a:endParaRPr lang="en-US" sz="1400" b="1" dirty="0">
                        <a:latin typeface="Trebuchet MS" pitchFamily="34" charset="0"/>
                      </a:endParaRPr>
                    </a:p>
                  </a:txBody>
                  <a:tcPr>
                    <a:solidFill>
                      <a:schemeClr val="bg2">
                        <a:lumMod val="75000"/>
                      </a:schemeClr>
                    </a:solidFill>
                  </a:tcPr>
                </a:tc>
                <a:tc>
                  <a:txBody>
                    <a:bodyPr/>
                    <a:lstStyle/>
                    <a:p>
                      <a:pPr algn="ctr"/>
                      <a:r>
                        <a:rPr lang="en-US" sz="1400" b="1" dirty="0" smtClean="0">
                          <a:latin typeface="Trebuchet MS" pitchFamily="34" charset="0"/>
                        </a:rPr>
                        <a:t>1,596</a:t>
                      </a:r>
                      <a:endParaRPr lang="en-US" sz="1400" b="1" dirty="0">
                        <a:latin typeface="Trebuchet MS" pitchFamily="34" charset="0"/>
                      </a:endParaRPr>
                    </a:p>
                  </a:txBody>
                  <a:tcPr>
                    <a:solidFill>
                      <a:schemeClr val="accent2">
                        <a:lumMod val="60000"/>
                        <a:lumOff val="40000"/>
                      </a:schemeClr>
                    </a:solidFill>
                  </a:tcPr>
                </a:tc>
                <a:tc>
                  <a:txBody>
                    <a:bodyPr/>
                    <a:lstStyle/>
                    <a:p>
                      <a:pPr algn="ctr"/>
                      <a:r>
                        <a:rPr lang="en-US" sz="1400" b="1" dirty="0" smtClean="0">
                          <a:latin typeface="Trebuchet MS" pitchFamily="34" charset="0"/>
                        </a:rPr>
                        <a:t>.008%</a:t>
                      </a:r>
                      <a:endParaRPr lang="en-US" sz="1400" b="1" dirty="0">
                        <a:latin typeface="Trebuchet MS" pitchFamily="34" charset="0"/>
                      </a:endParaRPr>
                    </a:p>
                  </a:txBody>
                  <a:tcPr>
                    <a:solidFill>
                      <a:schemeClr val="accent2">
                        <a:lumMod val="20000"/>
                        <a:lumOff val="80000"/>
                      </a:schemeClr>
                    </a:solidFill>
                  </a:tcPr>
                </a:tc>
              </a:tr>
              <a:tr h="421935">
                <a:tc vMerge="1">
                  <a:txBody>
                    <a:bodyPr/>
                    <a:lstStyle/>
                    <a:p>
                      <a:pPr algn="ctr"/>
                      <a:endParaRPr lang="en-US" sz="1600" dirty="0">
                        <a:latin typeface="Trebuchet MS" pitchFamily="34" charset="0"/>
                      </a:endParaRPr>
                    </a:p>
                  </a:txBody>
                  <a:tcPr>
                    <a:solidFill>
                      <a:schemeClr val="accent1">
                        <a:lumMod val="40000"/>
                        <a:lumOff val="60000"/>
                      </a:schemeClr>
                    </a:solidFill>
                  </a:tcPr>
                </a:tc>
                <a:tc>
                  <a:txBody>
                    <a:bodyPr/>
                    <a:lstStyle/>
                    <a:p>
                      <a:pPr algn="ctr"/>
                      <a:r>
                        <a:rPr lang="en-US" sz="1400" b="1" dirty="0" smtClean="0">
                          <a:latin typeface="Trebuchet MS" pitchFamily="34" charset="0"/>
                        </a:rPr>
                        <a:t>141</a:t>
                      </a:r>
                      <a:endParaRPr lang="en-US" sz="1400" b="1" dirty="0">
                        <a:latin typeface="Trebuchet MS" pitchFamily="34" charset="0"/>
                      </a:endParaRPr>
                    </a:p>
                  </a:txBody>
                  <a:tcPr>
                    <a:solidFill>
                      <a:schemeClr val="accent1">
                        <a:lumMod val="40000"/>
                        <a:lumOff val="60000"/>
                      </a:schemeClr>
                    </a:solidFill>
                  </a:tcPr>
                </a:tc>
                <a:tc>
                  <a:txBody>
                    <a:bodyPr/>
                    <a:lstStyle/>
                    <a:p>
                      <a:pPr algn="ctr"/>
                      <a:r>
                        <a:rPr lang="en-US" sz="1400" b="1" dirty="0" smtClean="0">
                          <a:latin typeface="Trebuchet MS" pitchFamily="34" charset="0"/>
                        </a:rPr>
                        <a:t>67</a:t>
                      </a:r>
                      <a:endParaRPr lang="en-US" sz="1400" b="1" dirty="0">
                        <a:latin typeface="Trebuchet MS" pitchFamily="34" charset="0"/>
                      </a:endParaRPr>
                    </a:p>
                  </a:txBody>
                  <a:tcPr>
                    <a:solidFill>
                      <a:schemeClr val="accent4">
                        <a:lumMod val="60000"/>
                        <a:lumOff val="40000"/>
                      </a:schemeClr>
                    </a:solidFill>
                  </a:tcPr>
                </a:tc>
                <a:tc>
                  <a:txBody>
                    <a:bodyPr/>
                    <a:lstStyle/>
                    <a:p>
                      <a:pPr algn="ctr"/>
                      <a:r>
                        <a:rPr lang="en-US" sz="1400" b="1" dirty="0" smtClean="0">
                          <a:latin typeface="Trebuchet MS" pitchFamily="34" charset="0"/>
                        </a:rPr>
                        <a:t>47.5%</a:t>
                      </a:r>
                      <a:endParaRPr lang="en-US" sz="1400" b="1" dirty="0">
                        <a:latin typeface="Trebuchet MS" pitchFamily="34" charset="0"/>
                      </a:endParaRPr>
                    </a:p>
                  </a:txBody>
                  <a:tcPr>
                    <a:solidFill>
                      <a:schemeClr val="accent4">
                        <a:lumMod val="20000"/>
                        <a:lumOff val="80000"/>
                      </a:schemeClr>
                    </a:solidFill>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4066405875"/>
              </p:ext>
            </p:extLst>
          </p:nvPr>
        </p:nvGraphicFramePr>
        <p:xfrm>
          <a:off x="6400800" y="3332359"/>
          <a:ext cx="2606221" cy="843870"/>
        </p:xfrm>
        <a:graphic>
          <a:graphicData uri="http://schemas.openxmlformats.org/drawingml/2006/table">
            <a:tbl>
              <a:tblPr firstRow="1" bandRow="1">
                <a:tableStyleId>{5940675A-B579-460E-94D1-54222C63F5DA}</a:tableStyleId>
              </a:tblPr>
              <a:tblGrid>
                <a:gridCol w="318393"/>
                <a:gridCol w="748407"/>
                <a:gridCol w="671624"/>
                <a:gridCol w="867797"/>
              </a:tblGrid>
              <a:tr h="421935">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latin typeface="Trebuchet MS" pitchFamily="34" charset="0"/>
                        </a:rPr>
                        <a:t>Asia</a:t>
                      </a:r>
                    </a:p>
                  </a:txBody>
                  <a:tcPr vert="vert270">
                    <a:solidFill>
                      <a:schemeClr val="bg1">
                        <a:lumMod val="85000"/>
                      </a:schemeClr>
                    </a:solidFill>
                  </a:tcPr>
                </a:tc>
                <a:tc>
                  <a:txBody>
                    <a:bodyPr/>
                    <a:lstStyle/>
                    <a:p>
                      <a:pPr algn="ctr"/>
                      <a:r>
                        <a:rPr lang="en-US" sz="1400" b="1" dirty="0" smtClean="0">
                          <a:latin typeface="Trebuchet MS" pitchFamily="34" charset="0"/>
                        </a:rPr>
                        <a:t>14.3M</a:t>
                      </a:r>
                      <a:endParaRPr lang="en-US" sz="1400" b="1" dirty="0">
                        <a:latin typeface="Trebuchet MS" pitchFamily="34" charset="0"/>
                      </a:endParaRPr>
                    </a:p>
                  </a:txBody>
                  <a:tcPr>
                    <a:solidFill>
                      <a:schemeClr val="bg2">
                        <a:lumMod val="75000"/>
                      </a:schemeClr>
                    </a:solidFill>
                  </a:tcPr>
                </a:tc>
                <a:tc>
                  <a:txBody>
                    <a:bodyPr/>
                    <a:lstStyle/>
                    <a:p>
                      <a:pPr algn="ctr"/>
                      <a:r>
                        <a:rPr lang="en-US" sz="1400" b="1" dirty="0" smtClean="0">
                          <a:latin typeface="Trebuchet MS" pitchFamily="34" charset="0"/>
                        </a:rPr>
                        <a:t>3,067</a:t>
                      </a:r>
                      <a:endParaRPr lang="en-US" sz="1400" b="1" dirty="0">
                        <a:latin typeface="Trebuchet MS" pitchFamily="34" charset="0"/>
                      </a:endParaRPr>
                    </a:p>
                  </a:txBody>
                  <a:tcPr>
                    <a:solidFill>
                      <a:schemeClr val="accent2">
                        <a:lumMod val="60000"/>
                        <a:lumOff val="40000"/>
                      </a:schemeClr>
                    </a:solidFill>
                  </a:tcPr>
                </a:tc>
                <a:tc>
                  <a:txBody>
                    <a:bodyPr/>
                    <a:lstStyle/>
                    <a:p>
                      <a:pPr algn="ctr"/>
                      <a:r>
                        <a:rPr lang="en-US" sz="1400" b="1" dirty="0" smtClean="0">
                          <a:latin typeface="Trebuchet MS" pitchFamily="34" charset="0"/>
                        </a:rPr>
                        <a:t>.021%</a:t>
                      </a:r>
                      <a:endParaRPr lang="en-US" sz="1400" b="1" dirty="0">
                        <a:latin typeface="Trebuchet MS" pitchFamily="34" charset="0"/>
                      </a:endParaRPr>
                    </a:p>
                  </a:txBody>
                  <a:tcPr>
                    <a:solidFill>
                      <a:schemeClr val="accent2">
                        <a:lumMod val="20000"/>
                        <a:lumOff val="80000"/>
                      </a:schemeClr>
                    </a:solidFill>
                  </a:tcPr>
                </a:tc>
              </a:tr>
              <a:tr h="421935">
                <a:tc vMerge="1">
                  <a:txBody>
                    <a:bodyPr/>
                    <a:lstStyle/>
                    <a:p>
                      <a:pPr algn="ctr"/>
                      <a:endParaRPr lang="en-US" sz="1600" dirty="0">
                        <a:latin typeface="Trebuchet MS" pitchFamily="34" charset="0"/>
                      </a:endParaRPr>
                    </a:p>
                  </a:txBody>
                  <a:tcPr>
                    <a:solidFill>
                      <a:schemeClr val="accent1">
                        <a:lumMod val="40000"/>
                        <a:lumOff val="60000"/>
                      </a:schemeClr>
                    </a:solidFill>
                  </a:tcPr>
                </a:tc>
                <a:tc>
                  <a:txBody>
                    <a:bodyPr/>
                    <a:lstStyle/>
                    <a:p>
                      <a:pPr algn="ctr"/>
                      <a:r>
                        <a:rPr lang="en-US" sz="1400" b="1" dirty="0" smtClean="0">
                          <a:latin typeface="Trebuchet MS" pitchFamily="34" charset="0"/>
                        </a:rPr>
                        <a:t>161</a:t>
                      </a:r>
                      <a:endParaRPr lang="en-US" sz="1400" b="1" dirty="0">
                        <a:latin typeface="Trebuchet MS" pitchFamily="34" charset="0"/>
                      </a:endParaRPr>
                    </a:p>
                  </a:txBody>
                  <a:tcPr>
                    <a:solidFill>
                      <a:schemeClr val="accent1">
                        <a:lumMod val="40000"/>
                        <a:lumOff val="60000"/>
                      </a:schemeClr>
                    </a:solidFill>
                  </a:tcPr>
                </a:tc>
                <a:tc>
                  <a:txBody>
                    <a:bodyPr/>
                    <a:lstStyle/>
                    <a:p>
                      <a:pPr algn="ctr"/>
                      <a:r>
                        <a:rPr lang="en-US" sz="1400" b="1" dirty="0" smtClean="0">
                          <a:latin typeface="Trebuchet MS" pitchFamily="34" charset="0"/>
                        </a:rPr>
                        <a:t>61</a:t>
                      </a:r>
                      <a:endParaRPr lang="en-US" sz="1400" b="1" dirty="0">
                        <a:latin typeface="Trebuchet MS" pitchFamily="34" charset="0"/>
                      </a:endParaRPr>
                    </a:p>
                  </a:txBody>
                  <a:tcPr>
                    <a:solidFill>
                      <a:schemeClr val="accent4">
                        <a:lumMod val="60000"/>
                        <a:lumOff val="40000"/>
                      </a:schemeClr>
                    </a:solidFill>
                  </a:tcPr>
                </a:tc>
                <a:tc>
                  <a:txBody>
                    <a:bodyPr/>
                    <a:lstStyle/>
                    <a:p>
                      <a:pPr algn="ctr"/>
                      <a:r>
                        <a:rPr lang="en-US" sz="1400" b="1" dirty="0" smtClean="0">
                          <a:latin typeface="Trebuchet MS" pitchFamily="34" charset="0"/>
                        </a:rPr>
                        <a:t>37.9%</a:t>
                      </a:r>
                      <a:endParaRPr lang="en-US" sz="1400" b="1" dirty="0">
                        <a:latin typeface="Trebuchet MS" pitchFamily="34" charset="0"/>
                      </a:endParaRPr>
                    </a:p>
                  </a:txBody>
                  <a:tcPr>
                    <a:solidFill>
                      <a:schemeClr val="accent4">
                        <a:lumMod val="20000"/>
                        <a:lumOff val="80000"/>
                      </a:schemeClr>
                    </a:soli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100189138"/>
              </p:ext>
            </p:extLst>
          </p:nvPr>
        </p:nvGraphicFramePr>
        <p:xfrm>
          <a:off x="6400800" y="4900507"/>
          <a:ext cx="2438400" cy="843870"/>
        </p:xfrm>
        <a:graphic>
          <a:graphicData uri="http://schemas.openxmlformats.org/drawingml/2006/table">
            <a:tbl>
              <a:tblPr firstRow="1" bandRow="1">
                <a:tableStyleId>{5940675A-B579-460E-94D1-54222C63F5DA}</a:tableStyleId>
              </a:tblPr>
              <a:tblGrid>
                <a:gridCol w="496614"/>
                <a:gridCol w="596462"/>
                <a:gridCol w="583324"/>
                <a:gridCol w="762000"/>
              </a:tblGrid>
              <a:tr h="421935">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latin typeface="Trebuchet MS" pitchFamily="34" charset="0"/>
                        </a:rPr>
                        <a:t>Australia</a:t>
                      </a:r>
                    </a:p>
                  </a:txBody>
                  <a:tcPr vert="vert270">
                    <a:solidFill>
                      <a:schemeClr val="bg1">
                        <a:lumMod val="85000"/>
                      </a:schemeClr>
                    </a:solidFill>
                  </a:tcPr>
                </a:tc>
                <a:tc>
                  <a:txBody>
                    <a:bodyPr/>
                    <a:lstStyle/>
                    <a:p>
                      <a:pPr algn="ctr"/>
                      <a:r>
                        <a:rPr lang="en-US" sz="1400" b="1" dirty="0" smtClean="0">
                          <a:latin typeface="Trebuchet MS" pitchFamily="34" charset="0"/>
                        </a:rPr>
                        <a:t>6.4M</a:t>
                      </a:r>
                      <a:endParaRPr lang="en-US" sz="1400" b="1" dirty="0">
                        <a:latin typeface="Trebuchet MS" pitchFamily="34" charset="0"/>
                      </a:endParaRPr>
                    </a:p>
                  </a:txBody>
                  <a:tcPr>
                    <a:solidFill>
                      <a:schemeClr val="bg2">
                        <a:lumMod val="75000"/>
                      </a:schemeClr>
                    </a:solidFill>
                  </a:tcPr>
                </a:tc>
                <a:tc>
                  <a:txBody>
                    <a:bodyPr/>
                    <a:lstStyle/>
                    <a:p>
                      <a:pPr algn="ctr"/>
                      <a:r>
                        <a:rPr lang="en-US" sz="1400" b="1" dirty="0" smtClean="0">
                          <a:latin typeface="Trebuchet MS" pitchFamily="34" charset="0"/>
                        </a:rPr>
                        <a:t>130</a:t>
                      </a:r>
                      <a:endParaRPr lang="en-US" sz="1400" b="1" dirty="0">
                        <a:latin typeface="Trebuchet MS" pitchFamily="34" charset="0"/>
                      </a:endParaRPr>
                    </a:p>
                  </a:txBody>
                  <a:tcPr>
                    <a:solidFill>
                      <a:schemeClr val="accent2">
                        <a:lumMod val="60000"/>
                        <a:lumOff val="40000"/>
                      </a:schemeClr>
                    </a:solidFill>
                  </a:tcPr>
                </a:tc>
                <a:tc>
                  <a:txBody>
                    <a:bodyPr/>
                    <a:lstStyle/>
                    <a:p>
                      <a:pPr algn="ctr"/>
                      <a:r>
                        <a:rPr lang="en-US" sz="1400" b="1" dirty="0" smtClean="0">
                          <a:latin typeface="Trebuchet MS" pitchFamily="34" charset="0"/>
                        </a:rPr>
                        <a:t>.002%</a:t>
                      </a:r>
                      <a:endParaRPr lang="en-US" sz="1400" b="1" dirty="0">
                        <a:latin typeface="Trebuchet MS" pitchFamily="34" charset="0"/>
                      </a:endParaRPr>
                    </a:p>
                  </a:txBody>
                  <a:tcPr>
                    <a:solidFill>
                      <a:schemeClr val="accent2">
                        <a:lumMod val="20000"/>
                        <a:lumOff val="80000"/>
                      </a:schemeClr>
                    </a:solidFill>
                  </a:tcPr>
                </a:tc>
              </a:tr>
              <a:tr h="421935">
                <a:tc vMerge="1">
                  <a:txBody>
                    <a:bodyPr/>
                    <a:lstStyle/>
                    <a:p>
                      <a:pPr algn="ctr"/>
                      <a:endParaRPr lang="en-US" sz="1600" dirty="0">
                        <a:latin typeface="Trebuchet MS" pitchFamily="34" charset="0"/>
                      </a:endParaRPr>
                    </a:p>
                  </a:txBody>
                  <a:tcPr>
                    <a:solidFill>
                      <a:schemeClr val="accent1">
                        <a:lumMod val="40000"/>
                        <a:lumOff val="60000"/>
                      </a:schemeClr>
                    </a:solidFill>
                  </a:tcPr>
                </a:tc>
                <a:tc>
                  <a:txBody>
                    <a:bodyPr/>
                    <a:lstStyle/>
                    <a:p>
                      <a:pPr algn="ctr"/>
                      <a:r>
                        <a:rPr lang="en-US" sz="1400" b="1" dirty="0" smtClean="0">
                          <a:latin typeface="Trebuchet MS" pitchFamily="34" charset="0"/>
                        </a:rPr>
                        <a:t>18</a:t>
                      </a:r>
                      <a:endParaRPr lang="en-US" sz="1400" b="1" dirty="0">
                        <a:latin typeface="Trebuchet MS" pitchFamily="34" charset="0"/>
                      </a:endParaRPr>
                    </a:p>
                  </a:txBody>
                  <a:tcPr>
                    <a:solidFill>
                      <a:schemeClr val="accent1">
                        <a:lumMod val="40000"/>
                        <a:lumOff val="60000"/>
                      </a:schemeClr>
                    </a:solidFill>
                  </a:tcPr>
                </a:tc>
                <a:tc>
                  <a:txBody>
                    <a:bodyPr/>
                    <a:lstStyle/>
                    <a:p>
                      <a:pPr algn="ctr"/>
                      <a:r>
                        <a:rPr lang="en-US" sz="1400" b="1" dirty="0" smtClean="0">
                          <a:latin typeface="Trebuchet MS" pitchFamily="34" charset="0"/>
                        </a:rPr>
                        <a:t>11</a:t>
                      </a:r>
                      <a:endParaRPr lang="en-US" sz="1400" b="1" dirty="0">
                        <a:latin typeface="Trebuchet MS" pitchFamily="34" charset="0"/>
                      </a:endParaRPr>
                    </a:p>
                  </a:txBody>
                  <a:tcPr>
                    <a:solidFill>
                      <a:schemeClr val="accent4">
                        <a:lumMod val="60000"/>
                        <a:lumOff val="40000"/>
                      </a:schemeClr>
                    </a:solidFill>
                  </a:tcPr>
                </a:tc>
                <a:tc>
                  <a:txBody>
                    <a:bodyPr/>
                    <a:lstStyle/>
                    <a:p>
                      <a:pPr algn="ctr"/>
                      <a:r>
                        <a:rPr lang="en-US" sz="1400" b="1" dirty="0" smtClean="0">
                          <a:latin typeface="Trebuchet MS" pitchFamily="34" charset="0"/>
                        </a:rPr>
                        <a:t>61.1%</a:t>
                      </a:r>
                      <a:endParaRPr lang="en-US" sz="1400" b="1" dirty="0">
                        <a:latin typeface="Trebuchet MS" pitchFamily="34" charset="0"/>
                      </a:endParaRPr>
                    </a:p>
                  </a:txBody>
                  <a:tcPr>
                    <a:solidFill>
                      <a:schemeClr val="accent4">
                        <a:lumMod val="20000"/>
                        <a:lumOff val="80000"/>
                      </a:schemeClr>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557477153"/>
              </p:ext>
            </p:extLst>
          </p:nvPr>
        </p:nvGraphicFramePr>
        <p:xfrm>
          <a:off x="79489" y="1019345"/>
          <a:ext cx="8909603" cy="822959"/>
        </p:xfrm>
        <a:graphic>
          <a:graphicData uri="http://schemas.openxmlformats.org/drawingml/2006/table">
            <a:tbl>
              <a:tblPr firstRow="1" bandRow="1">
                <a:tableStyleId>{5940675A-B579-460E-94D1-54222C63F5DA}</a:tableStyleId>
              </a:tblPr>
              <a:tblGrid>
                <a:gridCol w="377711"/>
                <a:gridCol w="2819400"/>
                <a:gridCol w="2286000"/>
                <a:gridCol w="3426492"/>
              </a:tblGrid>
              <a:tr h="304800">
                <a:tc rowSpan="2">
                  <a:txBody>
                    <a:bodyPr/>
                    <a:lstStyle/>
                    <a:p>
                      <a:pPr algn="ctr"/>
                      <a:r>
                        <a:rPr lang="en-US" sz="1400" b="1" dirty="0" smtClean="0">
                          <a:latin typeface="Trebuchet MS" pitchFamily="34" charset="0"/>
                        </a:rPr>
                        <a:t>LEGEND</a:t>
                      </a:r>
                      <a:endParaRPr lang="en-US" sz="1400" b="1" dirty="0">
                        <a:latin typeface="Trebuchet MS" pitchFamily="34" charset="0"/>
                      </a:endParaRPr>
                    </a:p>
                  </a:txBody>
                  <a:tcPr vert="vert270">
                    <a:solidFill>
                      <a:schemeClr val="bg1">
                        <a:lumMod val="85000"/>
                      </a:schemeClr>
                    </a:solidFill>
                  </a:tcPr>
                </a:tc>
                <a:tc>
                  <a:txBody>
                    <a:bodyPr/>
                    <a:lstStyle/>
                    <a:p>
                      <a:pPr algn="ctr"/>
                      <a:r>
                        <a:rPr lang="en-US" sz="1400" b="0" dirty="0" smtClean="0">
                          <a:latin typeface="Trebuchet MS" pitchFamily="34" charset="0"/>
                        </a:rPr>
                        <a:t>Feb 2012 Domain Volume</a:t>
                      </a:r>
                      <a:r>
                        <a:rPr lang="en-US" sz="1400" b="0" baseline="0" dirty="0" smtClean="0">
                          <a:latin typeface="Trebuchet MS" pitchFamily="34" charset="0"/>
                        </a:rPr>
                        <a:t>/Million</a:t>
                      </a:r>
                      <a:endParaRPr lang="en-US" sz="1400" b="0" dirty="0">
                        <a:latin typeface="Trebuchet MS" pitchFamily="34" charset="0"/>
                      </a:endParaRPr>
                    </a:p>
                  </a:txBody>
                  <a:tcPr>
                    <a:solidFill>
                      <a:schemeClr val="bg2">
                        <a:lumMod val="75000"/>
                      </a:schemeClr>
                    </a:solidFill>
                  </a:tcPr>
                </a:tc>
                <a:tc>
                  <a:txBody>
                    <a:bodyPr/>
                    <a:lstStyle/>
                    <a:p>
                      <a:pPr algn="ctr"/>
                      <a:r>
                        <a:rPr lang="en-US" sz="1400" b="0" dirty="0" smtClean="0">
                          <a:latin typeface="Trebuchet MS" pitchFamily="34" charset="0"/>
                        </a:rPr>
                        <a:t># Complaints</a:t>
                      </a:r>
                      <a:endParaRPr lang="en-US" sz="1400" b="0" dirty="0">
                        <a:latin typeface="Trebuchet MS" pitchFamily="34" charset="0"/>
                      </a:endParaRPr>
                    </a:p>
                  </a:txBody>
                  <a:tcPr>
                    <a:solidFill>
                      <a:schemeClr val="accent2">
                        <a:lumMod val="60000"/>
                        <a:lumOff val="40000"/>
                      </a:schemeClr>
                    </a:solidFill>
                  </a:tcPr>
                </a:tc>
                <a:tc>
                  <a:txBody>
                    <a:bodyPr/>
                    <a:lstStyle/>
                    <a:p>
                      <a:pPr algn="ctr"/>
                      <a:r>
                        <a:rPr lang="en-US" sz="1400" b="0" dirty="0" smtClean="0">
                          <a:latin typeface="Trebuchet MS" pitchFamily="34" charset="0"/>
                        </a:rPr>
                        <a:t>% Complaints per</a:t>
                      </a:r>
                      <a:r>
                        <a:rPr lang="en-US" sz="1400" b="0" baseline="0" dirty="0" smtClean="0">
                          <a:latin typeface="Trebuchet MS" pitchFamily="34" charset="0"/>
                        </a:rPr>
                        <a:t> Domain Volume</a:t>
                      </a:r>
                      <a:endParaRPr lang="en-US" sz="1400" b="0" dirty="0">
                        <a:latin typeface="Trebuchet MS" pitchFamily="34" charset="0"/>
                      </a:endParaRPr>
                    </a:p>
                  </a:txBody>
                  <a:tcPr>
                    <a:solidFill>
                      <a:schemeClr val="accent2">
                        <a:lumMod val="20000"/>
                        <a:lumOff val="80000"/>
                      </a:schemeClr>
                    </a:solidFill>
                  </a:tcPr>
                </a:tc>
              </a:tr>
              <a:tr h="452966">
                <a:tc vMerge="1">
                  <a:txBody>
                    <a:bodyPr/>
                    <a:lstStyle/>
                    <a:p>
                      <a:pPr algn="ctr"/>
                      <a:endParaRPr lang="en-US" sz="1400" dirty="0">
                        <a:latin typeface="Trebuchet MS" pitchFamily="34" charset="0"/>
                      </a:endParaRPr>
                    </a:p>
                  </a:txBody>
                  <a:tcPr>
                    <a:solidFill>
                      <a:schemeClr val="accent1">
                        <a:lumMod val="40000"/>
                        <a:lumOff val="60000"/>
                      </a:schemeClr>
                    </a:solidFill>
                  </a:tcPr>
                </a:tc>
                <a:tc>
                  <a:txBody>
                    <a:bodyPr/>
                    <a:lstStyle/>
                    <a:p>
                      <a:pPr algn="ctr"/>
                      <a:r>
                        <a:rPr lang="en-US" sz="1400" b="0" dirty="0" smtClean="0">
                          <a:latin typeface="Trebuchet MS" pitchFamily="34" charset="0"/>
                        </a:rPr>
                        <a:t>#</a:t>
                      </a:r>
                      <a:r>
                        <a:rPr lang="en-US" sz="1400" b="0" baseline="0" dirty="0" smtClean="0">
                          <a:latin typeface="Trebuchet MS" pitchFamily="34" charset="0"/>
                        </a:rPr>
                        <a:t> registrars per region</a:t>
                      </a:r>
                      <a:endParaRPr lang="en-US" sz="1400" b="0" dirty="0">
                        <a:latin typeface="Trebuchet MS" pitchFamily="34" charset="0"/>
                      </a:endParaRPr>
                    </a:p>
                  </a:txBody>
                  <a:tcPr>
                    <a:solidFill>
                      <a:schemeClr val="accent1">
                        <a:lumMod val="40000"/>
                        <a:lumOff val="60000"/>
                      </a:schemeClr>
                    </a:solidFill>
                  </a:tcPr>
                </a:tc>
                <a:tc>
                  <a:txBody>
                    <a:bodyPr/>
                    <a:lstStyle/>
                    <a:p>
                      <a:pPr algn="ctr"/>
                      <a:r>
                        <a:rPr lang="en-US" sz="1400" b="0" dirty="0" smtClean="0">
                          <a:latin typeface="Trebuchet MS" pitchFamily="34" charset="0"/>
                        </a:rPr>
                        <a:t># registrar w/ Complaints</a:t>
                      </a:r>
                      <a:endParaRPr lang="en-US" sz="1400" b="0" dirty="0">
                        <a:latin typeface="Trebuchet MS" pitchFamily="34" charset="0"/>
                      </a:endParaRPr>
                    </a:p>
                  </a:txBody>
                  <a:tcPr>
                    <a:solidFill>
                      <a:schemeClr val="accent4">
                        <a:lumMod val="60000"/>
                        <a:lumOff val="40000"/>
                      </a:schemeClr>
                    </a:solidFill>
                  </a:tcPr>
                </a:tc>
                <a:tc>
                  <a:txBody>
                    <a:bodyPr/>
                    <a:lstStyle/>
                    <a:p>
                      <a:pPr algn="ctr"/>
                      <a:r>
                        <a:rPr lang="en-US" sz="1400" b="0" dirty="0" smtClean="0">
                          <a:latin typeface="Trebuchet MS" pitchFamily="34" charset="0"/>
                        </a:rPr>
                        <a:t>% Unique registrars with         complaints per region</a:t>
                      </a:r>
                      <a:endParaRPr lang="en-US" sz="1400" b="0" dirty="0">
                        <a:latin typeface="Trebuchet MS" pitchFamily="34" charset="0"/>
                      </a:endParaRPr>
                    </a:p>
                  </a:txBody>
                  <a:tcPr>
                    <a:solidFill>
                      <a:schemeClr val="accent4">
                        <a:lumMod val="20000"/>
                        <a:lumOff val="80000"/>
                      </a:schemeClr>
                    </a:solidFill>
                  </a:tcPr>
                </a:tc>
              </a:tr>
            </a:tbl>
          </a:graphicData>
        </a:graphic>
      </p:graphicFrame>
    </p:spTree>
    <p:extLst>
      <p:ext uri="{BB962C8B-B14F-4D97-AF65-F5344CB8AC3E}">
        <p14:creationId xmlns:p14="http://schemas.microsoft.com/office/powerpoint/2010/main" val="24312960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bwMode="auto">
          <a:xfrm>
            <a:off x="0" y="0"/>
            <a:ext cx="9144000" cy="990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000" b="1" dirty="0" smtClean="0">
                <a:solidFill>
                  <a:schemeClr val="tx1"/>
                </a:solidFill>
                <a:latin typeface="Trebuchet MS" pitchFamily="34" charset="0"/>
                <a:ea typeface="ＭＳ Ｐゴシック" pitchFamily="34" charset="-128"/>
              </a:rPr>
              <a:t>Registrar Complaint Ratios</a:t>
            </a:r>
            <a:r>
              <a:rPr lang="en-US" sz="4000" dirty="0">
                <a:solidFill>
                  <a:schemeClr val="tx1"/>
                </a:solidFill>
                <a:ea typeface="ＭＳ Ｐゴシック" pitchFamily="34" charset="-128"/>
              </a:rPr>
              <a:t> </a:t>
            </a:r>
            <a:r>
              <a:rPr lang="en-US" sz="4000" dirty="0" smtClean="0">
                <a:solidFill>
                  <a:schemeClr val="tx1"/>
                </a:solidFill>
                <a:ea typeface="ＭＳ Ｐゴシック" pitchFamily="34" charset="-128"/>
              </a:rPr>
              <a:t/>
            </a:r>
            <a:br>
              <a:rPr lang="en-US" sz="4000" dirty="0" smtClean="0">
                <a:solidFill>
                  <a:schemeClr val="tx1"/>
                </a:solidFill>
                <a:ea typeface="ＭＳ Ｐゴシック" pitchFamily="34" charset="-128"/>
              </a:rPr>
            </a:br>
            <a:r>
              <a:rPr lang="en-US" sz="2400" dirty="0" smtClean="0">
                <a:solidFill>
                  <a:schemeClr val="tx1"/>
                </a:solidFill>
                <a:ea typeface="ＭＳ Ｐゴシック" pitchFamily="34" charset="-128"/>
              </a:rPr>
              <a:t>March </a:t>
            </a:r>
            <a:r>
              <a:rPr lang="en-US" sz="2400" dirty="0">
                <a:solidFill>
                  <a:schemeClr val="tx1"/>
                </a:solidFill>
                <a:ea typeface="ＭＳ Ｐゴシック" pitchFamily="34" charset="-128"/>
              </a:rPr>
              <a:t>– May 2012</a:t>
            </a:r>
            <a:endParaRPr lang="en-US" sz="2400" b="1" dirty="0" smtClean="0">
              <a:solidFill>
                <a:schemeClr val="tx1"/>
              </a:solidFill>
              <a:latin typeface="Trebuchet MS" pitchFamily="34" charset="0"/>
              <a:ea typeface="ＭＳ Ｐゴシック" pitchFamily="34" charset="-128"/>
            </a:endParaRPr>
          </a:p>
        </p:txBody>
      </p:sp>
      <p:sp>
        <p:nvSpPr>
          <p:cNvPr id="29700" name="Slide Number Placeholder 3"/>
          <p:cNvSpPr>
            <a:spLocks noGrp="1"/>
          </p:cNvSpPr>
          <p:nvPr>
            <p:ph type="sldNum" sz="quarter" idx="10"/>
          </p:nvPr>
        </p:nvSpPr>
        <p:spPr bwMode="auto">
          <a:ln>
            <a:miter lim="800000"/>
            <a:headEnd/>
            <a:tailEnd/>
          </a:ln>
        </p:spPr>
        <p:txBody>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6CEA6D14-40E9-4B5D-AB5C-956F93EC968B}" type="slidenum">
              <a:rPr lang="en-US" sz="2000" b="1">
                <a:solidFill>
                  <a:srgbClr val="FFFFFF"/>
                </a:solidFill>
                <a:latin typeface="Trebuchet MS"/>
                <a:cs typeface="Trebuchet MS"/>
              </a:rPr>
              <a:pPr eaLnBrk="1" hangingPunct="1"/>
              <a:t>32</a:t>
            </a:fld>
            <a:endParaRPr lang="en-US" sz="2000" b="1" dirty="0">
              <a:solidFill>
                <a:srgbClr val="FFFFFF"/>
              </a:solidFill>
              <a:latin typeface="Trebuchet MS"/>
              <a:cs typeface="Trebuchet MS"/>
            </a:endParaRPr>
          </a:p>
        </p:txBody>
      </p:sp>
      <p:pic>
        <p:nvPicPr>
          <p:cNvPr id="1025" name="Picture 1" descr="C:\Media\Repos\images\global-map.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148" y="990600"/>
            <a:ext cx="8721924" cy="489530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p:cNvGraphicFramePr>
            <a:graphicFrameLocks noGrp="1"/>
          </p:cNvGraphicFramePr>
          <p:nvPr>
            <p:extLst>
              <p:ext uri="{D42A27DB-BD31-4B8C-83A1-F6EECF244321}">
                <p14:modId xmlns:p14="http://schemas.microsoft.com/office/powerpoint/2010/main" val="548583620"/>
              </p:ext>
            </p:extLst>
          </p:nvPr>
        </p:nvGraphicFramePr>
        <p:xfrm>
          <a:off x="1219200" y="2189591"/>
          <a:ext cx="6324600" cy="2497325"/>
        </p:xfrm>
        <a:graphic>
          <a:graphicData uri="http://schemas.openxmlformats.org/drawingml/2006/table">
            <a:tbl>
              <a:tblPr>
                <a:effectLst>
                  <a:innerShdw blurRad="63500" dist="50800" dir="5400000">
                    <a:prstClr val="black">
                      <a:alpha val="50000"/>
                    </a:prstClr>
                  </a:innerShdw>
                </a:effectLst>
                <a:tableStyleId>{5C22544A-7EE6-4342-B048-85BDC9FD1C3A}</a:tableStyleId>
              </a:tblPr>
              <a:tblGrid>
                <a:gridCol w="2244212"/>
                <a:gridCol w="2106134"/>
                <a:gridCol w="1974254"/>
              </a:tblGrid>
              <a:tr h="448979">
                <a:tc>
                  <a:txBody>
                    <a:bodyPr/>
                    <a:lstStyle/>
                    <a:p>
                      <a:pPr algn="ctr" fontAlgn="b"/>
                      <a:r>
                        <a:rPr lang="en-US" sz="2000" b="1" i="0" u="none" strike="noStrike" dirty="0" smtClean="0">
                          <a:solidFill>
                            <a:srgbClr val="000000"/>
                          </a:solidFill>
                          <a:effectLst/>
                          <a:latin typeface="Trebuchet MS" pitchFamily="34" charset="0"/>
                        </a:rPr>
                        <a:t>Continent</a:t>
                      </a:r>
                      <a:endParaRPr lang="en-US" sz="2000" b="1"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b="1" i="0" u="none" strike="noStrike" dirty="0" smtClean="0">
                          <a:solidFill>
                            <a:srgbClr val="000000"/>
                          </a:solidFill>
                          <a:effectLst/>
                          <a:latin typeface="Trebuchet MS" pitchFamily="34" charset="0"/>
                        </a:rPr>
                        <a:t>% Complaints per Domain Volume</a:t>
                      </a:r>
                      <a:endParaRPr lang="en-US" sz="2000" b="1"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b="1" i="0" u="none" strike="noStrike" dirty="0" smtClean="0">
                          <a:solidFill>
                            <a:srgbClr val="000000"/>
                          </a:solidFill>
                          <a:effectLst/>
                          <a:latin typeface="Trebuchet MS" pitchFamily="34" charset="0"/>
                        </a:rPr>
                        <a:t>% Registrars</a:t>
                      </a:r>
                      <a:r>
                        <a:rPr lang="en-US" sz="2000" b="1" i="0" u="none" strike="noStrike" baseline="0" dirty="0" smtClean="0">
                          <a:solidFill>
                            <a:srgbClr val="000000"/>
                          </a:solidFill>
                          <a:effectLst/>
                          <a:latin typeface="Trebuchet MS" pitchFamily="34" charset="0"/>
                        </a:rPr>
                        <a:t> with Complaints</a:t>
                      </a:r>
                      <a:endParaRPr lang="en-US" sz="2000" b="1"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r>
              <a:tr h="448979">
                <a:tc>
                  <a:txBody>
                    <a:bodyPr/>
                    <a:lstStyle/>
                    <a:p>
                      <a:pPr algn="ctr" fontAlgn="b"/>
                      <a:r>
                        <a:rPr lang="en-US" sz="2000" b="1" u="none" strike="noStrike" dirty="0">
                          <a:effectLst/>
                          <a:latin typeface="Trebuchet MS" pitchFamily="34" charset="0"/>
                        </a:rPr>
                        <a:t>Africa</a:t>
                      </a:r>
                      <a:endParaRPr lang="en-US" sz="2000" b="1"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u="none" strike="noStrike" smtClean="0">
                          <a:effectLst/>
                          <a:latin typeface="Trebuchet MS" pitchFamily="34" charset="0"/>
                        </a:rPr>
                        <a:t>0%</a:t>
                      </a:r>
                      <a:endParaRPr lang="en-US" sz="2000" b="0"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b="0" i="0" u="none" strike="noStrike" dirty="0" smtClean="0">
                          <a:solidFill>
                            <a:srgbClr val="000000"/>
                          </a:solidFill>
                          <a:effectLst/>
                          <a:latin typeface="Trebuchet MS" pitchFamily="34" charset="0"/>
                        </a:rPr>
                        <a:t>0%</a:t>
                      </a:r>
                      <a:endParaRPr lang="en-US" sz="2000" b="0"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r>
              <a:tr h="294162">
                <a:tc>
                  <a:txBody>
                    <a:bodyPr/>
                    <a:lstStyle/>
                    <a:p>
                      <a:pPr algn="ctr" fontAlgn="b"/>
                      <a:r>
                        <a:rPr lang="en-US" sz="2000" b="1" u="none" strike="noStrike" dirty="0">
                          <a:effectLst/>
                          <a:latin typeface="Trebuchet MS" pitchFamily="34" charset="0"/>
                        </a:rPr>
                        <a:t>Americas</a:t>
                      </a:r>
                      <a:endParaRPr lang="en-US" sz="2000" b="1"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u="none" strike="noStrike" dirty="0" smtClean="0">
                          <a:effectLst/>
                          <a:latin typeface="Trebuchet MS" pitchFamily="34" charset="0"/>
                        </a:rPr>
                        <a:t>0.007</a:t>
                      </a:r>
                      <a:r>
                        <a:rPr lang="en-US" sz="2000" u="none" strike="noStrike" dirty="0">
                          <a:effectLst/>
                          <a:latin typeface="Trebuchet MS" pitchFamily="34" charset="0"/>
                        </a:rPr>
                        <a:t>%</a:t>
                      </a:r>
                      <a:endParaRPr lang="en-US" sz="2000" b="0"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b="0" i="0" u="none" strike="noStrike" dirty="0" smtClean="0">
                          <a:solidFill>
                            <a:srgbClr val="000000"/>
                          </a:solidFill>
                          <a:effectLst/>
                          <a:latin typeface="Trebuchet MS" pitchFamily="34" charset="0"/>
                        </a:rPr>
                        <a:t>19.7% </a:t>
                      </a:r>
                      <a:endParaRPr lang="en-US" sz="2000" b="0"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r>
              <a:tr h="345597">
                <a:tc>
                  <a:txBody>
                    <a:bodyPr/>
                    <a:lstStyle/>
                    <a:p>
                      <a:pPr algn="ctr" fontAlgn="b"/>
                      <a:r>
                        <a:rPr lang="en-US" sz="2000" b="1" u="none" strike="noStrike">
                          <a:effectLst/>
                          <a:latin typeface="Trebuchet MS" pitchFamily="34" charset="0"/>
                        </a:rPr>
                        <a:t>Asia</a:t>
                      </a:r>
                      <a:endParaRPr lang="en-US" sz="2000" b="1" i="0" u="none" strike="noStrike">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u="none" strike="noStrike" dirty="0" smtClean="0">
                          <a:effectLst/>
                          <a:latin typeface="Trebuchet MS" pitchFamily="34" charset="0"/>
                        </a:rPr>
                        <a:t>0.021</a:t>
                      </a:r>
                      <a:r>
                        <a:rPr lang="en-US" sz="2000" u="none" strike="noStrike" dirty="0">
                          <a:effectLst/>
                          <a:latin typeface="Trebuchet MS" pitchFamily="34" charset="0"/>
                        </a:rPr>
                        <a:t>%</a:t>
                      </a:r>
                      <a:endParaRPr lang="en-US" sz="2000" b="0"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b="0" i="0" u="none" strike="noStrike" dirty="0" smtClean="0">
                          <a:solidFill>
                            <a:srgbClr val="000000"/>
                          </a:solidFill>
                          <a:effectLst/>
                          <a:latin typeface="Trebuchet MS" pitchFamily="34" charset="0"/>
                        </a:rPr>
                        <a:t>37.9%</a:t>
                      </a:r>
                      <a:endParaRPr lang="en-US" sz="2000" b="0"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r>
              <a:tr h="397032">
                <a:tc>
                  <a:txBody>
                    <a:bodyPr/>
                    <a:lstStyle/>
                    <a:p>
                      <a:pPr algn="ctr" fontAlgn="b"/>
                      <a:r>
                        <a:rPr lang="en-US" sz="2000" b="1" u="none" strike="noStrike">
                          <a:effectLst/>
                          <a:latin typeface="Trebuchet MS" pitchFamily="34" charset="0"/>
                        </a:rPr>
                        <a:t>Europe</a:t>
                      </a:r>
                      <a:endParaRPr lang="en-US" sz="2000" b="1" i="0" u="none" strike="noStrike">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u="none" strike="noStrike" dirty="0" smtClean="0">
                          <a:effectLst/>
                          <a:latin typeface="Trebuchet MS" pitchFamily="34" charset="0"/>
                        </a:rPr>
                        <a:t>0.008</a:t>
                      </a:r>
                      <a:r>
                        <a:rPr lang="en-US" sz="2000" u="none" strike="noStrike" dirty="0">
                          <a:effectLst/>
                          <a:latin typeface="Trebuchet MS" pitchFamily="34" charset="0"/>
                        </a:rPr>
                        <a:t>%</a:t>
                      </a:r>
                      <a:endParaRPr lang="en-US" sz="2000" b="0"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b="0" i="0" u="none" strike="noStrike" dirty="0" smtClean="0">
                          <a:solidFill>
                            <a:srgbClr val="000000"/>
                          </a:solidFill>
                          <a:effectLst/>
                          <a:latin typeface="Trebuchet MS" pitchFamily="34" charset="0"/>
                        </a:rPr>
                        <a:t>47.5%</a:t>
                      </a:r>
                      <a:endParaRPr lang="en-US" sz="2000" b="0"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r>
              <a:tr h="372267">
                <a:tc>
                  <a:txBody>
                    <a:bodyPr/>
                    <a:lstStyle/>
                    <a:p>
                      <a:pPr algn="ctr" fontAlgn="b"/>
                      <a:r>
                        <a:rPr lang="en-US" sz="2000" b="1" u="none" strike="noStrike" dirty="0" smtClean="0">
                          <a:effectLst/>
                          <a:latin typeface="Trebuchet MS" pitchFamily="34" charset="0"/>
                        </a:rPr>
                        <a:t>Australia</a:t>
                      </a:r>
                      <a:endParaRPr lang="en-US" sz="2000" b="1"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u="none" strike="noStrike" dirty="0" smtClean="0">
                          <a:effectLst/>
                          <a:latin typeface="Trebuchet MS" pitchFamily="34" charset="0"/>
                        </a:rPr>
                        <a:t>0.002</a:t>
                      </a:r>
                      <a:r>
                        <a:rPr lang="en-US" sz="2000" u="none" strike="noStrike" dirty="0">
                          <a:effectLst/>
                          <a:latin typeface="Trebuchet MS" pitchFamily="34" charset="0"/>
                        </a:rPr>
                        <a:t>%</a:t>
                      </a:r>
                      <a:endParaRPr lang="en-US" sz="2000" b="0"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c>
                  <a:txBody>
                    <a:bodyPr/>
                    <a:lstStyle/>
                    <a:p>
                      <a:pPr algn="ctr" fontAlgn="b"/>
                      <a:r>
                        <a:rPr lang="en-US" sz="2000" b="0" i="0" u="none" strike="noStrike" dirty="0" smtClean="0">
                          <a:solidFill>
                            <a:srgbClr val="000000"/>
                          </a:solidFill>
                          <a:effectLst/>
                          <a:latin typeface="Trebuchet MS" pitchFamily="34" charset="0"/>
                        </a:rPr>
                        <a:t>61.1%</a:t>
                      </a:r>
                      <a:endParaRPr lang="en-US" sz="2000" b="0" i="0" u="none" strike="noStrike" dirty="0">
                        <a:solidFill>
                          <a:srgbClr val="000000"/>
                        </a:solidFill>
                        <a:effectLst/>
                        <a:latin typeface="Trebuchet MS" pitchFamily="34" charset="0"/>
                      </a:endParaRPr>
                    </a:p>
                  </a:txBody>
                  <a:tcPr marL="9525" marR="9525" marT="9525" marB="0" anchor="ctr">
                    <a:solidFill>
                      <a:schemeClr val="tx2">
                        <a:lumMod val="20000"/>
                        <a:lumOff val="80000"/>
                        <a:alpha val="82000"/>
                      </a:schemeClr>
                    </a:solidFill>
                  </a:tcPr>
                </a:tc>
              </a:tr>
            </a:tbl>
          </a:graphicData>
        </a:graphic>
      </p:graphicFrame>
    </p:spTree>
    <p:extLst>
      <p:ext uri="{BB962C8B-B14F-4D97-AF65-F5344CB8AC3E}">
        <p14:creationId xmlns:p14="http://schemas.microsoft.com/office/powerpoint/2010/main" val="32613558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1066800"/>
          </a:xfrm>
        </p:spPr>
        <p:txBody>
          <a:bodyPr>
            <a:normAutofit fontScale="90000"/>
          </a:bodyPr>
          <a:lstStyle/>
          <a:p>
            <a:r>
              <a:rPr lang="en-US" b="1" dirty="0" smtClean="0">
                <a:solidFill>
                  <a:srgbClr val="000000"/>
                </a:solidFill>
              </a:rPr>
              <a:t>WHOIS Inaccuracy Complaints Closed</a:t>
            </a:r>
            <a:br>
              <a:rPr lang="en-US" b="1" dirty="0" smtClean="0">
                <a:solidFill>
                  <a:srgbClr val="000000"/>
                </a:solidFill>
              </a:rPr>
            </a:br>
            <a:r>
              <a:rPr lang="en-US" sz="2400" dirty="0">
                <a:solidFill>
                  <a:schemeClr val="tx1"/>
                </a:solidFill>
                <a:latin typeface="Trebuchet MS" charset="0"/>
                <a:ea typeface="ＭＳ Ｐゴシック" charset="0"/>
                <a:cs typeface="Trebuchet MS" charset="0"/>
              </a:rPr>
              <a:t>March – May 2012</a:t>
            </a:r>
            <a:endParaRPr lang="en-US" sz="2400" b="1" dirty="0">
              <a:solidFill>
                <a:schemeClr val="tx1"/>
              </a:solidFill>
            </a:endParaRPr>
          </a:p>
        </p:txBody>
      </p:sp>
      <p:sp>
        <p:nvSpPr>
          <p:cNvPr id="6" name="Slide Number Placeholder 5"/>
          <p:cNvSpPr>
            <a:spLocks noGrp="1"/>
          </p:cNvSpPr>
          <p:nvPr>
            <p:ph type="sldNum" sz="quarter" idx="10"/>
          </p:nvPr>
        </p:nvSpPr>
        <p:spPr/>
        <p:txBody>
          <a:bodyPr/>
          <a:lstStyle/>
          <a:p>
            <a:fld id="{39CCB3B5-C848-4965-BE62-8EC60CE8AD29}" type="slidenum">
              <a:rPr lang="en-US" sz="2000" smtClean="0">
                <a:latin typeface="Trebuchet MS"/>
                <a:cs typeface="Trebuchet MS"/>
              </a:rPr>
              <a:pPr/>
              <a:t>33</a:t>
            </a:fld>
            <a:endParaRPr lang="en-US" sz="2000" dirty="0">
              <a:latin typeface="Trebuchet MS"/>
              <a:cs typeface="Trebuchet MS"/>
            </a:endParaRPr>
          </a:p>
        </p:txBody>
      </p:sp>
      <p:graphicFrame>
        <p:nvGraphicFramePr>
          <p:cNvPr id="9" name="Chart 8"/>
          <p:cNvGraphicFramePr/>
          <p:nvPr>
            <p:extLst>
              <p:ext uri="{D42A27DB-BD31-4B8C-83A1-F6EECF244321}">
                <p14:modId xmlns:p14="http://schemas.microsoft.com/office/powerpoint/2010/main" val="1927484286"/>
              </p:ext>
            </p:extLst>
          </p:nvPr>
        </p:nvGraphicFramePr>
        <p:xfrm>
          <a:off x="381000" y="915647"/>
          <a:ext cx="4191000" cy="456760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866536425"/>
              </p:ext>
            </p:extLst>
          </p:nvPr>
        </p:nvGraphicFramePr>
        <p:xfrm>
          <a:off x="5562600" y="2819400"/>
          <a:ext cx="3312306" cy="2488424"/>
        </p:xfrm>
        <a:graphic>
          <a:graphicData uri="http://schemas.openxmlformats.org/drawingml/2006/table">
            <a:tbl>
              <a:tblPr firstRow="1" firstCol="1" bandRow="1">
                <a:effectLst>
                  <a:outerShdw blurRad="50800" dist="38100" dir="2700000" algn="tl" rotWithShape="0">
                    <a:prstClr val="black">
                      <a:alpha val="40000"/>
                    </a:prstClr>
                  </a:outerShdw>
                </a:effectLst>
                <a:tableStyleId>{5C22544A-7EE6-4342-B048-85BDC9FD1C3A}</a:tableStyleId>
              </a:tblPr>
              <a:tblGrid>
                <a:gridCol w="2514600"/>
                <a:gridCol w="797706"/>
              </a:tblGrid>
              <a:tr h="446723">
                <a:tc gridSpan="2">
                  <a:txBody>
                    <a:bodyPr/>
                    <a:lstStyle/>
                    <a:p>
                      <a:pPr marL="0" marR="0" algn="ctr">
                        <a:spcBef>
                          <a:spcPts val="0"/>
                        </a:spcBef>
                        <a:spcAft>
                          <a:spcPts val="0"/>
                        </a:spcAft>
                      </a:pPr>
                      <a:r>
                        <a:rPr lang="en-US" sz="1400" b="1" dirty="0" smtClean="0">
                          <a:effectLst/>
                          <a:latin typeface="Trebuchet MS" pitchFamily="34" charset="0"/>
                        </a:rPr>
                        <a:t>498 Manually Closed Complaints </a:t>
                      </a:r>
                    </a:p>
                  </a:txBody>
                  <a:tcPr marL="68580" marR="68580" marT="0" marB="0" anchor="ctr"/>
                </a:tc>
                <a:tc hMerge="1">
                  <a:txBody>
                    <a:bodyPr/>
                    <a:lstStyle/>
                    <a:p>
                      <a:endParaRPr lang="en-US"/>
                    </a:p>
                  </a:txBody>
                  <a:tcPr/>
                </a:tc>
              </a:tr>
              <a:tr h="333778">
                <a:tc>
                  <a:txBody>
                    <a:bodyPr/>
                    <a:lstStyle/>
                    <a:p>
                      <a:pPr marL="0" marR="0" algn="r">
                        <a:spcBef>
                          <a:spcPts val="0"/>
                        </a:spcBef>
                        <a:spcAft>
                          <a:spcPts val="0"/>
                        </a:spcAft>
                      </a:pPr>
                      <a:r>
                        <a:rPr lang="en-US" sz="1400" dirty="0" smtClean="0">
                          <a:effectLst/>
                          <a:latin typeface="Trebuchet MS" pitchFamily="34" charset="0"/>
                        </a:rPr>
                        <a:t>Domain Expired/Deleted</a:t>
                      </a:r>
                      <a:endParaRPr lang="en-US" sz="1400"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400" dirty="0">
                          <a:effectLst/>
                          <a:latin typeface="Trebuchet MS" pitchFamily="34" charset="0"/>
                        </a:rPr>
                        <a:t>24</a:t>
                      </a:r>
                      <a:endParaRPr lang="en-US" sz="1400" dirty="0">
                        <a:effectLst/>
                        <a:latin typeface="Trebuchet MS" pitchFamily="34" charset="0"/>
                        <a:ea typeface="Calibri"/>
                      </a:endParaRPr>
                    </a:p>
                  </a:txBody>
                  <a:tcPr marL="68580" marR="68580" marT="0" marB="0" anchor="ctr"/>
                </a:tc>
              </a:tr>
              <a:tr h="223362">
                <a:tc>
                  <a:txBody>
                    <a:bodyPr/>
                    <a:lstStyle/>
                    <a:p>
                      <a:pPr marL="0" marR="0" algn="r">
                        <a:spcBef>
                          <a:spcPts val="0"/>
                        </a:spcBef>
                        <a:spcAft>
                          <a:spcPts val="0"/>
                        </a:spcAft>
                      </a:pPr>
                      <a:r>
                        <a:rPr lang="en-US" sz="1400" dirty="0" smtClean="0">
                          <a:effectLst/>
                          <a:latin typeface="Trebuchet MS" pitchFamily="34" charset="0"/>
                        </a:rPr>
                        <a:t>Data Updated</a:t>
                      </a:r>
                      <a:endParaRPr lang="en-US" sz="1400"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400" dirty="0">
                          <a:effectLst/>
                          <a:latin typeface="Trebuchet MS" pitchFamily="34" charset="0"/>
                        </a:rPr>
                        <a:t>153</a:t>
                      </a:r>
                      <a:endParaRPr lang="en-US" sz="1400" dirty="0">
                        <a:effectLst/>
                        <a:latin typeface="Trebuchet MS" pitchFamily="34" charset="0"/>
                        <a:ea typeface="Calibri"/>
                      </a:endParaRPr>
                    </a:p>
                  </a:txBody>
                  <a:tcPr marL="68580" marR="68580" marT="0" marB="0" anchor="ctr"/>
                </a:tc>
              </a:tr>
              <a:tr h="277340">
                <a:tc>
                  <a:txBody>
                    <a:bodyPr/>
                    <a:lstStyle/>
                    <a:p>
                      <a:pPr marL="0" marR="0" algn="r">
                        <a:spcBef>
                          <a:spcPts val="0"/>
                        </a:spcBef>
                        <a:spcAft>
                          <a:spcPts val="0"/>
                        </a:spcAft>
                      </a:pPr>
                      <a:r>
                        <a:rPr lang="en-US" sz="1400" dirty="0" smtClean="0">
                          <a:effectLst/>
                          <a:latin typeface="Trebuchet MS" pitchFamily="34" charset="0"/>
                        </a:rPr>
                        <a:t>Domain Transferred</a:t>
                      </a:r>
                      <a:endParaRPr lang="en-US" sz="1400"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400" dirty="0">
                          <a:effectLst/>
                          <a:latin typeface="Trebuchet MS" pitchFamily="34" charset="0"/>
                        </a:rPr>
                        <a:t>7</a:t>
                      </a:r>
                      <a:endParaRPr lang="en-US" sz="1400" dirty="0">
                        <a:effectLst/>
                        <a:latin typeface="Trebuchet MS" pitchFamily="34" charset="0"/>
                        <a:ea typeface="Calibri"/>
                      </a:endParaRPr>
                    </a:p>
                  </a:txBody>
                  <a:tcPr marL="68580" marR="68580" marT="0" marB="0" anchor="ctr"/>
                </a:tc>
              </a:tr>
              <a:tr h="223362">
                <a:tc>
                  <a:txBody>
                    <a:bodyPr/>
                    <a:lstStyle/>
                    <a:p>
                      <a:pPr marL="0" marR="0" algn="r">
                        <a:spcBef>
                          <a:spcPts val="0"/>
                        </a:spcBef>
                        <a:spcAft>
                          <a:spcPts val="0"/>
                        </a:spcAft>
                      </a:pPr>
                      <a:r>
                        <a:rPr lang="en-US" sz="1400" dirty="0" smtClean="0">
                          <a:effectLst/>
                          <a:latin typeface="Trebuchet MS" pitchFamily="34" charset="0"/>
                        </a:rPr>
                        <a:t>Invalid Report</a:t>
                      </a:r>
                      <a:endParaRPr lang="en-US" sz="1400"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400" dirty="0">
                          <a:effectLst/>
                          <a:latin typeface="Trebuchet MS" pitchFamily="34" charset="0"/>
                        </a:rPr>
                        <a:t>26</a:t>
                      </a:r>
                      <a:endParaRPr lang="en-US" sz="1400" dirty="0">
                        <a:effectLst/>
                        <a:latin typeface="Trebuchet MS" pitchFamily="34" charset="0"/>
                        <a:ea typeface="Calibri"/>
                      </a:endParaRPr>
                    </a:p>
                  </a:txBody>
                  <a:tcPr marL="68580" marR="68580" marT="0" marB="0" anchor="ctr"/>
                </a:tc>
              </a:tr>
              <a:tr h="223362">
                <a:tc>
                  <a:txBody>
                    <a:bodyPr/>
                    <a:lstStyle/>
                    <a:p>
                      <a:pPr marL="0" marR="0" algn="r">
                        <a:spcBef>
                          <a:spcPts val="0"/>
                        </a:spcBef>
                        <a:spcAft>
                          <a:spcPts val="0"/>
                        </a:spcAft>
                      </a:pPr>
                      <a:r>
                        <a:rPr lang="en-US" sz="1400" dirty="0" smtClean="0">
                          <a:effectLst/>
                          <a:latin typeface="Trebuchet MS" pitchFamily="34" charset="0"/>
                        </a:rPr>
                        <a:t>Privacy/Proxy</a:t>
                      </a:r>
                      <a:endParaRPr lang="en-US" sz="1400"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400" dirty="0">
                          <a:effectLst/>
                          <a:latin typeface="Trebuchet MS" pitchFamily="34" charset="0"/>
                        </a:rPr>
                        <a:t>70</a:t>
                      </a:r>
                      <a:endParaRPr lang="en-US" sz="1400" dirty="0">
                        <a:effectLst/>
                        <a:latin typeface="Trebuchet MS" pitchFamily="34" charset="0"/>
                        <a:ea typeface="Calibri"/>
                      </a:endParaRPr>
                    </a:p>
                  </a:txBody>
                  <a:tcPr marL="68580" marR="68580" marT="0" marB="0" anchor="ctr"/>
                </a:tc>
              </a:tr>
              <a:tr h="353583">
                <a:tc>
                  <a:txBody>
                    <a:bodyPr/>
                    <a:lstStyle/>
                    <a:p>
                      <a:pPr marL="0" marR="0" algn="r">
                        <a:spcBef>
                          <a:spcPts val="0"/>
                        </a:spcBef>
                        <a:spcAft>
                          <a:spcPts val="0"/>
                        </a:spcAft>
                      </a:pPr>
                      <a:r>
                        <a:rPr lang="en-US" sz="1400" dirty="0" smtClean="0">
                          <a:effectLst/>
                          <a:latin typeface="Trebuchet MS" pitchFamily="34" charset="0"/>
                        </a:rPr>
                        <a:t>Registrar Verified Data Correct</a:t>
                      </a:r>
                      <a:endParaRPr lang="en-US" sz="1400"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400" dirty="0">
                          <a:effectLst/>
                          <a:latin typeface="Trebuchet MS" pitchFamily="34" charset="0"/>
                        </a:rPr>
                        <a:t>74</a:t>
                      </a:r>
                      <a:endParaRPr lang="en-US" sz="1400" dirty="0">
                        <a:effectLst/>
                        <a:latin typeface="Trebuchet MS" pitchFamily="34" charset="0"/>
                        <a:ea typeface="Calibri"/>
                      </a:endParaRPr>
                    </a:p>
                  </a:txBody>
                  <a:tcPr marL="68580" marR="68580" marT="0" marB="0" anchor="ctr"/>
                </a:tc>
              </a:tr>
              <a:tr h="333778">
                <a:tc>
                  <a:txBody>
                    <a:bodyPr/>
                    <a:lstStyle/>
                    <a:p>
                      <a:pPr marL="0" marR="0" algn="r">
                        <a:spcBef>
                          <a:spcPts val="0"/>
                        </a:spcBef>
                        <a:spcAft>
                          <a:spcPts val="0"/>
                        </a:spcAft>
                      </a:pPr>
                      <a:r>
                        <a:rPr lang="en-US" sz="1400" dirty="0" smtClean="0">
                          <a:effectLst/>
                          <a:latin typeface="Trebuchet MS" pitchFamily="34" charset="0"/>
                        </a:rPr>
                        <a:t>Domain Suspended</a:t>
                      </a:r>
                      <a:endParaRPr lang="en-US" sz="1400"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400" dirty="0">
                          <a:effectLst/>
                          <a:latin typeface="Trebuchet MS" pitchFamily="34" charset="0"/>
                        </a:rPr>
                        <a:t>144</a:t>
                      </a:r>
                      <a:endParaRPr lang="en-US" sz="1400" dirty="0">
                        <a:effectLst/>
                        <a:latin typeface="Trebuchet MS" pitchFamily="34" charset="0"/>
                        <a:ea typeface="Calibri"/>
                      </a:endParaRPr>
                    </a:p>
                  </a:txBody>
                  <a:tcPr marL="68580" marR="68580" marT="0" marB="0" anchor="ctr"/>
                </a:tc>
              </a:tr>
            </a:tbl>
          </a:graphicData>
        </a:graphic>
      </p:graphicFrame>
      <p:cxnSp>
        <p:nvCxnSpPr>
          <p:cNvPr id="11" name="Straight Arrow Connector 10"/>
          <p:cNvCxnSpPr/>
          <p:nvPr/>
        </p:nvCxnSpPr>
        <p:spPr>
          <a:xfrm>
            <a:off x="3570157" y="1371600"/>
            <a:ext cx="1992443" cy="1691782"/>
          </a:xfrm>
          <a:prstGeom prst="straightConnector1">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0" name="Table 9"/>
          <p:cNvGraphicFramePr>
            <a:graphicFrameLocks noGrp="1"/>
          </p:cNvGraphicFramePr>
          <p:nvPr>
            <p:extLst>
              <p:ext uri="{D42A27DB-BD31-4B8C-83A1-F6EECF244321}">
                <p14:modId xmlns:p14="http://schemas.microsoft.com/office/powerpoint/2010/main" val="3171589100"/>
              </p:ext>
            </p:extLst>
          </p:nvPr>
        </p:nvGraphicFramePr>
        <p:xfrm>
          <a:off x="5256552" y="1085288"/>
          <a:ext cx="3769505" cy="1691640"/>
        </p:xfrm>
        <a:graphic>
          <a:graphicData uri="http://schemas.openxmlformats.org/drawingml/2006/table">
            <a:tbl>
              <a:tblPr firstRow="1" bandRow="1">
                <a:tableStyleId>{5C22544A-7EE6-4342-B048-85BDC9FD1C3A}</a:tableStyleId>
              </a:tblPr>
              <a:tblGrid>
                <a:gridCol w="1981493"/>
                <a:gridCol w="1788012"/>
              </a:tblGrid>
              <a:tr h="370840">
                <a:tc>
                  <a:txBody>
                    <a:bodyPr/>
                    <a:lstStyle/>
                    <a:p>
                      <a:pPr algn="ctr"/>
                      <a:r>
                        <a:rPr lang="en-US" sz="1600" dirty="0" smtClean="0">
                          <a:latin typeface="Trebuchet MS" pitchFamily="34" charset="0"/>
                        </a:rPr>
                        <a:t>WHOIS</a:t>
                      </a:r>
                      <a:r>
                        <a:rPr lang="en-US" sz="1600" baseline="0" dirty="0" smtClean="0">
                          <a:latin typeface="Trebuchet MS" pitchFamily="34" charset="0"/>
                        </a:rPr>
                        <a:t> Complaints Closed</a:t>
                      </a:r>
                      <a:endParaRPr lang="en-US" sz="1600" dirty="0">
                        <a:latin typeface="Trebuchet MS" pitchFamily="34" charset="0"/>
                      </a:endParaRPr>
                    </a:p>
                  </a:txBody>
                  <a:tcPr/>
                </a:tc>
                <a:tc>
                  <a:txBody>
                    <a:bodyPr/>
                    <a:lstStyle/>
                    <a:p>
                      <a:pPr algn="ctr"/>
                      <a:r>
                        <a:rPr lang="en-US" sz="1600" dirty="0" smtClean="0">
                          <a:latin typeface="Trebuchet MS" pitchFamily="34" charset="0"/>
                        </a:rPr>
                        <a:t>Percentage</a:t>
                      </a:r>
                      <a:endParaRPr lang="en-US" sz="1600" dirty="0">
                        <a:latin typeface="Trebuchet MS" pitchFamily="34" charset="0"/>
                      </a:endParaRPr>
                    </a:p>
                  </a:txBody>
                  <a:tcPr/>
                </a:tc>
              </a:tr>
              <a:tr h="370840">
                <a:tc>
                  <a:txBody>
                    <a:bodyPr/>
                    <a:lstStyle/>
                    <a:p>
                      <a:r>
                        <a:rPr lang="en-US" sz="1600" dirty="0" smtClean="0">
                          <a:latin typeface="Trebuchet MS" pitchFamily="34" charset="0"/>
                        </a:rPr>
                        <a:t> Rejected</a:t>
                      </a:r>
                      <a:endParaRPr lang="en-US" sz="1600" dirty="0">
                        <a:latin typeface="Trebuchet MS" pitchFamily="34" charset="0"/>
                      </a:endParaRPr>
                    </a:p>
                  </a:txBody>
                  <a:tcPr/>
                </a:tc>
                <a:tc>
                  <a:txBody>
                    <a:bodyPr/>
                    <a:lstStyle/>
                    <a:p>
                      <a:pPr algn="ctr"/>
                      <a:r>
                        <a:rPr lang="en-US" sz="1600" dirty="0" smtClean="0">
                          <a:latin typeface="Trebuchet MS" pitchFamily="34" charset="0"/>
                        </a:rPr>
                        <a:t>15%</a:t>
                      </a:r>
                      <a:endParaRPr lang="en-US" sz="1600" dirty="0">
                        <a:latin typeface="Trebuchet MS" pitchFamily="34" charset="0"/>
                      </a:endParaRPr>
                    </a:p>
                  </a:txBody>
                  <a:tcPr/>
                </a:tc>
              </a:tr>
              <a:tr h="370840">
                <a:tc>
                  <a:txBody>
                    <a:bodyPr/>
                    <a:lstStyle/>
                    <a:p>
                      <a:r>
                        <a:rPr lang="en-US" sz="1600" dirty="0" smtClean="0">
                          <a:latin typeface="Trebuchet MS" pitchFamily="34" charset="0"/>
                        </a:rPr>
                        <a:t> Systematically</a:t>
                      </a:r>
                      <a:endParaRPr lang="en-US" sz="1600" dirty="0">
                        <a:latin typeface="Trebuchet MS" pitchFamily="34" charset="0"/>
                      </a:endParaRPr>
                    </a:p>
                  </a:txBody>
                  <a:tcPr/>
                </a:tc>
                <a:tc>
                  <a:txBody>
                    <a:bodyPr/>
                    <a:lstStyle/>
                    <a:p>
                      <a:pPr algn="ctr"/>
                      <a:r>
                        <a:rPr lang="en-US" sz="1600" dirty="0" smtClean="0">
                          <a:latin typeface="Trebuchet MS" pitchFamily="34" charset="0"/>
                        </a:rPr>
                        <a:t>79%</a:t>
                      </a:r>
                      <a:endParaRPr lang="en-US" sz="1600" dirty="0">
                        <a:latin typeface="Trebuchet MS" pitchFamily="34" charset="0"/>
                      </a:endParaRPr>
                    </a:p>
                  </a:txBody>
                  <a:tcPr/>
                </a:tc>
              </a:tr>
              <a:tr h="370840">
                <a:tc>
                  <a:txBody>
                    <a:bodyPr/>
                    <a:lstStyle/>
                    <a:p>
                      <a:r>
                        <a:rPr lang="en-US" sz="1600" dirty="0" smtClean="0">
                          <a:latin typeface="Trebuchet MS" pitchFamily="34" charset="0"/>
                        </a:rPr>
                        <a:t> Manual</a:t>
                      </a:r>
                      <a:endParaRPr lang="en-US" sz="1600" dirty="0">
                        <a:latin typeface="Trebuchet MS" pitchFamily="34" charset="0"/>
                      </a:endParaRPr>
                    </a:p>
                  </a:txBody>
                  <a:tcPr/>
                </a:tc>
                <a:tc>
                  <a:txBody>
                    <a:bodyPr/>
                    <a:lstStyle/>
                    <a:p>
                      <a:pPr algn="ctr"/>
                      <a:r>
                        <a:rPr lang="en-US" sz="1600" dirty="0" smtClean="0">
                          <a:latin typeface="Trebuchet MS" pitchFamily="34" charset="0"/>
                        </a:rPr>
                        <a:t>6%</a:t>
                      </a:r>
                      <a:endParaRPr lang="en-US" sz="1600" dirty="0">
                        <a:latin typeface="Trebuchet MS" pitchFamily="34" charset="0"/>
                      </a:endParaRPr>
                    </a:p>
                  </a:txBody>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1618268523"/>
              </p:ext>
            </p:extLst>
          </p:nvPr>
        </p:nvGraphicFramePr>
        <p:xfrm>
          <a:off x="2551347" y="4475696"/>
          <a:ext cx="3016250" cy="1664256"/>
        </p:xfrm>
        <a:graphic>
          <a:graphicData uri="http://schemas.openxmlformats.org/drawingml/2006/table">
            <a:tbl>
              <a:tblPr>
                <a:tableStyleId>{5C22544A-7EE6-4342-B048-85BDC9FD1C3A}</a:tableStyleId>
              </a:tblPr>
              <a:tblGrid>
                <a:gridCol w="2406650"/>
                <a:gridCol w="609600"/>
              </a:tblGrid>
              <a:tr h="321573">
                <a:tc gridSpan="2">
                  <a:txBody>
                    <a:bodyPr/>
                    <a:lstStyle/>
                    <a:p>
                      <a:pPr marL="0" marR="0" algn="ctr" defTabSz="457200" rtl="0" eaLnBrk="1" fontAlgn="b" latinLnBrk="0" hangingPunct="1">
                        <a:spcBef>
                          <a:spcPts val="0"/>
                        </a:spcBef>
                        <a:spcAft>
                          <a:spcPts val="0"/>
                        </a:spcAft>
                      </a:pPr>
                      <a:r>
                        <a:rPr lang="en-US" sz="1400" b="1" kern="1200" dirty="0" smtClean="0">
                          <a:solidFill>
                            <a:schemeClr val="bg1"/>
                          </a:solidFill>
                          <a:effectLst/>
                          <a:latin typeface="Trebuchet MS" pitchFamily="34" charset="0"/>
                          <a:ea typeface="+mn-ea"/>
                          <a:cs typeface="+mn-cs"/>
                        </a:rPr>
                        <a:t>1,249 Rejected</a:t>
                      </a:r>
                      <a:endParaRPr lang="en-US" sz="1400" b="1" kern="1200" dirty="0">
                        <a:solidFill>
                          <a:schemeClr val="bg1"/>
                        </a:solidFill>
                        <a:effectLst/>
                        <a:latin typeface="Trebuchet MS" pitchFamily="34" charset="0"/>
                        <a:ea typeface="+mn-ea"/>
                        <a:cs typeface="+mn-cs"/>
                      </a:endParaRPr>
                    </a:p>
                  </a:txBody>
                  <a:tcPr marL="9525" marR="9525" marT="9525" marB="0" anchor="ctr">
                    <a:solidFill>
                      <a:schemeClr val="accent1"/>
                    </a:solidFill>
                  </a:tcPr>
                </a:tc>
                <a:tc hMerge="1">
                  <a:txBody>
                    <a:bodyPr/>
                    <a:lstStyle/>
                    <a:p>
                      <a:pPr marL="0" marR="0" algn="ctr" defTabSz="457200" rtl="0" eaLnBrk="1" fontAlgn="b" latinLnBrk="0" hangingPunct="1">
                        <a:spcBef>
                          <a:spcPts val="0"/>
                        </a:spcBef>
                        <a:spcAft>
                          <a:spcPts val="0"/>
                        </a:spcAft>
                      </a:pPr>
                      <a:endParaRPr lang="en-US" sz="1400" kern="1200" dirty="0">
                        <a:solidFill>
                          <a:schemeClr val="dk1"/>
                        </a:solidFill>
                        <a:effectLst/>
                        <a:latin typeface="Trebuchet MS" pitchFamily="34" charset="0"/>
                        <a:ea typeface="+mn-ea"/>
                        <a:cs typeface="+mn-cs"/>
                      </a:endParaRPr>
                    </a:p>
                  </a:txBody>
                  <a:tcPr marL="9525" marR="9525" marT="9525" marB="0" anchor="ctr"/>
                </a:tc>
              </a:tr>
              <a:tr h="281599">
                <a:tc>
                  <a:txBody>
                    <a:bodyPr/>
                    <a:lstStyle/>
                    <a:p>
                      <a:pPr marL="0" marR="0" algn="ctr" defTabSz="457200" rtl="0" eaLnBrk="1" fontAlgn="b" latinLnBrk="0" hangingPunct="1">
                        <a:spcBef>
                          <a:spcPts val="0"/>
                        </a:spcBef>
                        <a:spcAft>
                          <a:spcPts val="0"/>
                        </a:spcAft>
                      </a:pPr>
                      <a:r>
                        <a:rPr lang="en-US" sz="1400" kern="1200" dirty="0" smtClean="0">
                          <a:solidFill>
                            <a:schemeClr val="bg1"/>
                          </a:solidFill>
                          <a:effectLst/>
                          <a:latin typeface="Trebuchet MS" pitchFamily="34" charset="0"/>
                          <a:ea typeface="+mn-ea"/>
                          <a:cs typeface="+mn-cs"/>
                        </a:rPr>
                        <a:t>Reporter Unconfirmed    </a:t>
                      </a:r>
                      <a:endParaRPr lang="en-US" sz="1400" kern="1200" dirty="0">
                        <a:solidFill>
                          <a:schemeClr val="bg1"/>
                        </a:solidFill>
                        <a:effectLst/>
                        <a:latin typeface="Trebuchet MS" pitchFamily="34" charset="0"/>
                        <a:ea typeface="+mn-ea"/>
                        <a:cs typeface="+mn-cs"/>
                      </a:endParaRPr>
                    </a:p>
                  </a:txBody>
                  <a:tcPr marL="9525" marR="9525" marT="9525" marB="0" anchor="ctr">
                    <a:solidFill>
                      <a:schemeClr val="accent1"/>
                    </a:solidFill>
                  </a:tcPr>
                </a:tc>
                <a:tc>
                  <a:txBody>
                    <a:bodyPr/>
                    <a:lstStyle/>
                    <a:p>
                      <a:pPr marL="0" marR="0" algn="ctr" defTabSz="457200" rtl="0" eaLnBrk="1" fontAlgn="b" latinLnBrk="0" hangingPunct="1">
                        <a:spcBef>
                          <a:spcPts val="0"/>
                        </a:spcBef>
                        <a:spcAft>
                          <a:spcPts val="0"/>
                        </a:spcAft>
                      </a:pPr>
                      <a:r>
                        <a:rPr lang="en-US" sz="1400" kern="1200" dirty="0">
                          <a:solidFill>
                            <a:schemeClr val="dk1"/>
                          </a:solidFill>
                          <a:effectLst/>
                          <a:latin typeface="Trebuchet MS" pitchFamily="34" charset="0"/>
                          <a:ea typeface="+mn-ea"/>
                          <a:cs typeface="+mn-cs"/>
                        </a:rPr>
                        <a:t>565</a:t>
                      </a:r>
                    </a:p>
                  </a:txBody>
                  <a:tcPr marL="9525" marR="9525" marT="9525" marB="0" anchor="ctr">
                    <a:solidFill>
                      <a:schemeClr val="accent1">
                        <a:lumMod val="20000"/>
                        <a:lumOff val="80000"/>
                      </a:schemeClr>
                    </a:solidFill>
                  </a:tcPr>
                </a:tc>
              </a:tr>
              <a:tr h="205399">
                <a:tc>
                  <a:txBody>
                    <a:bodyPr/>
                    <a:lstStyle/>
                    <a:p>
                      <a:pPr marL="0" marR="0" algn="ctr" defTabSz="457200" rtl="0" eaLnBrk="1" fontAlgn="b" latinLnBrk="0" hangingPunct="1">
                        <a:spcBef>
                          <a:spcPts val="0"/>
                        </a:spcBef>
                        <a:spcAft>
                          <a:spcPts val="0"/>
                        </a:spcAft>
                      </a:pPr>
                      <a:r>
                        <a:rPr lang="en-US" sz="1400" kern="1200" dirty="0">
                          <a:solidFill>
                            <a:schemeClr val="bg1"/>
                          </a:solidFill>
                          <a:effectLst/>
                          <a:latin typeface="Trebuchet MS" pitchFamily="34" charset="0"/>
                          <a:ea typeface="+mn-ea"/>
                          <a:cs typeface="+mn-cs"/>
                        </a:rPr>
                        <a:t>Invalid</a:t>
                      </a:r>
                    </a:p>
                  </a:txBody>
                  <a:tcPr marL="9525" marR="9525" marT="9525" marB="0" anchor="ctr">
                    <a:solidFill>
                      <a:schemeClr val="accent1"/>
                    </a:solidFill>
                  </a:tcPr>
                </a:tc>
                <a:tc>
                  <a:txBody>
                    <a:bodyPr/>
                    <a:lstStyle/>
                    <a:p>
                      <a:pPr marL="0" marR="0" algn="ctr" defTabSz="457200" rtl="0" eaLnBrk="1" fontAlgn="b" latinLnBrk="0" hangingPunct="1">
                        <a:spcBef>
                          <a:spcPts val="0"/>
                        </a:spcBef>
                        <a:spcAft>
                          <a:spcPts val="0"/>
                        </a:spcAft>
                      </a:pPr>
                      <a:r>
                        <a:rPr lang="en-US" sz="1400" kern="1200" dirty="0">
                          <a:solidFill>
                            <a:schemeClr val="dk1"/>
                          </a:solidFill>
                          <a:effectLst/>
                          <a:latin typeface="Trebuchet MS" pitchFamily="34" charset="0"/>
                          <a:ea typeface="+mn-ea"/>
                          <a:cs typeface="+mn-cs"/>
                        </a:rPr>
                        <a:t>6</a:t>
                      </a:r>
                    </a:p>
                  </a:txBody>
                  <a:tcPr marL="9525" marR="9525" marT="9525" marB="0" anchor="ctr">
                    <a:solidFill>
                      <a:schemeClr val="accent1">
                        <a:lumMod val="40000"/>
                        <a:lumOff val="60000"/>
                      </a:schemeClr>
                    </a:solidFill>
                  </a:tcPr>
                </a:tc>
              </a:tr>
              <a:tr h="304800">
                <a:tc>
                  <a:txBody>
                    <a:bodyPr/>
                    <a:lstStyle/>
                    <a:p>
                      <a:pPr marL="0" marR="0" algn="ctr" defTabSz="457200" rtl="0" eaLnBrk="1" fontAlgn="b" latinLnBrk="0" hangingPunct="1">
                        <a:spcBef>
                          <a:spcPts val="0"/>
                        </a:spcBef>
                        <a:spcAft>
                          <a:spcPts val="0"/>
                        </a:spcAft>
                      </a:pPr>
                      <a:r>
                        <a:rPr lang="en-US" sz="1400" kern="1200" dirty="0">
                          <a:solidFill>
                            <a:schemeClr val="bg1"/>
                          </a:solidFill>
                          <a:effectLst/>
                          <a:latin typeface="Trebuchet MS" pitchFamily="34" charset="0"/>
                          <a:ea typeface="+mn-ea"/>
                          <a:cs typeface="+mn-cs"/>
                        </a:rPr>
                        <a:t>Invalid On Hold</a:t>
                      </a:r>
                    </a:p>
                  </a:txBody>
                  <a:tcPr marL="9525" marR="9525" marT="9525" marB="0" anchor="ctr">
                    <a:solidFill>
                      <a:schemeClr val="accent1"/>
                    </a:solidFill>
                  </a:tcPr>
                </a:tc>
                <a:tc>
                  <a:txBody>
                    <a:bodyPr/>
                    <a:lstStyle/>
                    <a:p>
                      <a:pPr marL="0" marR="0" algn="ctr" defTabSz="457200" rtl="0" eaLnBrk="1" fontAlgn="b" latinLnBrk="0" hangingPunct="1">
                        <a:spcBef>
                          <a:spcPts val="0"/>
                        </a:spcBef>
                        <a:spcAft>
                          <a:spcPts val="0"/>
                        </a:spcAft>
                      </a:pPr>
                      <a:r>
                        <a:rPr lang="en-US" sz="1400" kern="1200" dirty="0">
                          <a:solidFill>
                            <a:schemeClr val="dk1"/>
                          </a:solidFill>
                          <a:effectLst/>
                          <a:latin typeface="Trebuchet MS" pitchFamily="34" charset="0"/>
                          <a:ea typeface="+mn-ea"/>
                          <a:cs typeface="+mn-cs"/>
                        </a:rPr>
                        <a:t>294</a:t>
                      </a:r>
                    </a:p>
                  </a:txBody>
                  <a:tcPr marL="9525" marR="9525" marT="9525" marB="0" anchor="ctr">
                    <a:solidFill>
                      <a:schemeClr val="accent1">
                        <a:lumMod val="40000"/>
                        <a:lumOff val="60000"/>
                      </a:schemeClr>
                    </a:solidFill>
                  </a:tcPr>
                </a:tc>
              </a:tr>
              <a:tr h="228600">
                <a:tc>
                  <a:txBody>
                    <a:bodyPr/>
                    <a:lstStyle/>
                    <a:p>
                      <a:pPr marL="0" marR="0" algn="ctr" defTabSz="457200" rtl="0" eaLnBrk="1" fontAlgn="b" latinLnBrk="0" hangingPunct="1">
                        <a:spcBef>
                          <a:spcPts val="0"/>
                        </a:spcBef>
                        <a:spcAft>
                          <a:spcPts val="0"/>
                        </a:spcAft>
                      </a:pPr>
                      <a:r>
                        <a:rPr lang="en-US" sz="1400" kern="1200" dirty="0">
                          <a:solidFill>
                            <a:schemeClr val="bg1"/>
                          </a:solidFill>
                          <a:effectLst/>
                          <a:latin typeface="Trebuchet MS" pitchFamily="34" charset="0"/>
                          <a:ea typeface="+mn-ea"/>
                          <a:cs typeface="+mn-cs"/>
                        </a:rPr>
                        <a:t>Not Found</a:t>
                      </a:r>
                    </a:p>
                  </a:txBody>
                  <a:tcPr marL="9525" marR="9525" marT="9525" marB="0" anchor="ctr">
                    <a:solidFill>
                      <a:schemeClr val="accent1"/>
                    </a:solidFill>
                  </a:tcPr>
                </a:tc>
                <a:tc>
                  <a:txBody>
                    <a:bodyPr/>
                    <a:lstStyle/>
                    <a:p>
                      <a:pPr marL="0" marR="0" algn="ctr" defTabSz="457200" rtl="0" eaLnBrk="1" fontAlgn="b" latinLnBrk="0" hangingPunct="1">
                        <a:spcBef>
                          <a:spcPts val="0"/>
                        </a:spcBef>
                        <a:spcAft>
                          <a:spcPts val="0"/>
                        </a:spcAft>
                      </a:pPr>
                      <a:r>
                        <a:rPr lang="en-US" sz="1400" kern="1200" dirty="0">
                          <a:solidFill>
                            <a:schemeClr val="dk1"/>
                          </a:solidFill>
                          <a:effectLst/>
                          <a:latin typeface="Trebuchet MS" pitchFamily="34" charset="0"/>
                          <a:ea typeface="+mn-ea"/>
                          <a:cs typeface="+mn-cs"/>
                        </a:rPr>
                        <a:t>17</a:t>
                      </a:r>
                    </a:p>
                  </a:txBody>
                  <a:tcPr marL="9525" marR="9525" marT="9525" marB="0" anchor="ctr">
                    <a:solidFill>
                      <a:schemeClr val="accent1">
                        <a:lumMod val="20000"/>
                        <a:lumOff val="80000"/>
                      </a:schemeClr>
                    </a:solidFill>
                  </a:tcPr>
                </a:tc>
              </a:tr>
              <a:tr h="304800">
                <a:tc>
                  <a:txBody>
                    <a:bodyPr/>
                    <a:lstStyle/>
                    <a:p>
                      <a:pPr marL="0" marR="0" algn="ctr" defTabSz="457200" rtl="0" eaLnBrk="1" fontAlgn="b" latinLnBrk="0" hangingPunct="1">
                        <a:spcBef>
                          <a:spcPts val="0"/>
                        </a:spcBef>
                        <a:spcAft>
                          <a:spcPts val="0"/>
                        </a:spcAft>
                      </a:pPr>
                      <a:r>
                        <a:rPr lang="en-US" sz="1400" kern="1200" dirty="0" smtClean="0">
                          <a:solidFill>
                            <a:schemeClr val="bg1"/>
                          </a:solidFill>
                          <a:effectLst/>
                          <a:latin typeface="Trebuchet MS" pitchFamily="34" charset="0"/>
                          <a:ea typeface="+mn-ea"/>
                          <a:cs typeface="+mn-cs"/>
                        </a:rPr>
                        <a:t>Not </a:t>
                      </a:r>
                      <a:r>
                        <a:rPr lang="en-US" sz="1400" kern="1200" dirty="0">
                          <a:solidFill>
                            <a:schemeClr val="bg1"/>
                          </a:solidFill>
                          <a:effectLst/>
                          <a:latin typeface="Trebuchet MS" pitchFamily="34" charset="0"/>
                          <a:ea typeface="+mn-ea"/>
                          <a:cs typeface="+mn-cs"/>
                        </a:rPr>
                        <a:t>Processed</a:t>
                      </a:r>
                    </a:p>
                  </a:txBody>
                  <a:tcPr marL="9525" marR="9525" marT="9525" marB="0" anchor="ctr">
                    <a:solidFill>
                      <a:schemeClr val="accent1"/>
                    </a:solidFill>
                  </a:tcPr>
                </a:tc>
                <a:tc>
                  <a:txBody>
                    <a:bodyPr/>
                    <a:lstStyle/>
                    <a:p>
                      <a:pPr marL="0" marR="0" algn="ctr" defTabSz="457200" rtl="0" eaLnBrk="1" fontAlgn="b" latinLnBrk="0" hangingPunct="1">
                        <a:spcBef>
                          <a:spcPts val="0"/>
                        </a:spcBef>
                        <a:spcAft>
                          <a:spcPts val="0"/>
                        </a:spcAft>
                      </a:pPr>
                      <a:r>
                        <a:rPr lang="en-US" sz="1400" kern="1200" dirty="0">
                          <a:solidFill>
                            <a:schemeClr val="dk1"/>
                          </a:solidFill>
                          <a:effectLst/>
                          <a:latin typeface="Trebuchet MS" pitchFamily="34" charset="0"/>
                          <a:ea typeface="+mn-ea"/>
                          <a:cs typeface="+mn-cs"/>
                        </a:rPr>
                        <a:t>367</a:t>
                      </a:r>
                    </a:p>
                  </a:txBody>
                  <a:tcPr marL="9525" marR="9525" marT="9525" marB="0" anchor="ctr">
                    <a:solidFill>
                      <a:schemeClr val="accent1">
                        <a:lumMod val="40000"/>
                        <a:lumOff val="60000"/>
                      </a:schemeClr>
                    </a:solidFill>
                  </a:tcPr>
                </a:tc>
              </a:tr>
            </a:tbl>
          </a:graphicData>
        </a:graphic>
      </p:graphicFrame>
      <p:cxnSp>
        <p:nvCxnSpPr>
          <p:cNvPr id="8" name="Straight Arrow Connector 7"/>
          <p:cNvCxnSpPr>
            <a:endCxn id="2" idx="0"/>
          </p:cNvCxnSpPr>
          <p:nvPr/>
        </p:nvCxnSpPr>
        <p:spPr>
          <a:xfrm>
            <a:off x="3570157" y="3934566"/>
            <a:ext cx="489315" cy="541130"/>
          </a:xfrm>
          <a:prstGeom prst="straightConnector1">
            <a:avLst/>
          </a:prstGeom>
          <a:ln w="50800">
            <a:solidFill>
              <a:schemeClr val="tx2"/>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5410200" y="5455000"/>
            <a:ext cx="3615857" cy="738664"/>
          </a:xfrm>
          <a:prstGeom prst="rect">
            <a:avLst/>
          </a:prstGeom>
          <a:noFill/>
        </p:spPr>
        <p:txBody>
          <a:bodyPr wrap="square" rtlCol="0">
            <a:spAutoFit/>
          </a:bodyPr>
          <a:lstStyle/>
          <a:p>
            <a:pPr algn="r"/>
            <a:r>
              <a:rPr lang="en-US" sz="1400" dirty="0" smtClean="0"/>
              <a:t>*Additional tickets closed, but software updates needed to capture stats on additional closures.</a:t>
            </a:r>
            <a:endParaRPr lang="en-US" sz="1400" dirty="0"/>
          </a:p>
        </p:txBody>
      </p:sp>
      <p:sp>
        <p:nvSpPr>
          <p:cNvPr id="12" name="TextBox 11"/>
          <p:cNvSpPr txBox="1"/>
          <p:nvPr/>
        </p:nvSpPr>
        <p:spPr>
          <a:xfrm>
            <a:off x="6096000" y="688803"/>
            <a:ext cx="2590800" cy="400110"/>
          </a:xfrm>
          <a:prstGeom prst="rect">
            <a:avLst/>
          </a:prstGeom>
          <a:noFill/>
        </p:spPr>
        <p:txBody>
          <a:bodyPr wrap="square" rtlCol="0">
            <a:spAutoFit/>
          </a:bodyPr>
          <a:lstStyle/>
          <a:p>
            <a:r>
              <a:rPr lang="en-US" sz="2000" b="1" dirty="0" smtClean="0">
                <a:latin typeface="Trebuchet MS" pitchFamily="34" charset="0"/>
              </a:rPr>
              <a:t>Total Closed = 8511</a:t>
            </a:r>
            <a:endParaRPr lang="en-US" sz="2000" b="1" dirty="0">
              <a:latin typeface="Trebuchet MS" pitchFamily="34" charset="0"/>
            </a:endParaRPr>
          </a:p>
        </p:txBody>
      </p:sp>
    </p:spTree>
    <p:extLst>
      <p:ext uri="{BB962C8B-B14F-4D97-AF65-F5344CB8AC3E}">
        <p14:creationId xmlns:p14="http://schemas.microsoft.com/office/powerpoint/2010/main" val="14482977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bwMode="auto">
          <a:xfrm>
            <a:off x="106456" y="143893"/>
            <a:ext cx="8881110" cy="83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a:lnSpc>
                <a:spcPct val="60000"/>
              </a:lnSpc>
            </a:pPr>
            <a:r>
              <a:rPr lang="en-US" b="1" dirty="0" smtClean="0">
                <a:solidFill>
                  <a:srgbClr val="000000"/>
                </a:solidFill>
                <a:ea typeface="ＭＳ Ｐゴシック" pitchFamily="34" charset="-128"/>
              </a:rPr>
              <a:t>UDRP Monitoring</a:t>
            </a:r>
            <a:br>
              <a:rPr lang="en-US" b="1" dirty="0" smtClean="0">
                <a:solidFill>
                  <a:srgbClr val="000000"/>
                </a:solidFill>
                <a:ea typeface="ＭＳ Ｐゴシック" pitchFamily="34" charset="-128"/>
              </a:rPr>
            </a:br>
            <a:r>
              <a:rPr lang="en-US" sz="2400" dirty="0" smtClean="0">
                <a:solidFill>
                  <a:srgbClr val="7F7F7F"/>
                </a:solidFill>
                <a:ea typeface="ＭＳ Ｐゴシック" pitchFamily="34" charset="-128"/>
              </a:rPr>
              <a:t>March – May 2012</a:t>
            </a:r>
            <a:r>
              <a:rPr lang="en-US" dirty="0" smtClean="0">
                <a:solidFill>
                  <a:srgbClr val="000000"/>
                </a:solidFill>
                <a:ea typeface="ＭＳ Ｐゴシック" pitchFamily="34" charset="-128"/>
              </a:rPr>
              <a:t/>
            </a:r>
            <a:br>
              <a:rPr lang="en-US" dirty="0" smtClean="0">
                <a:solidFill>
                  <a:srgbClr val="000000"/>
                </a:solidFill>
                <a:ea typeface="ＭＳ Ｐゴシック" pitchFamily="34" charset="-128"/>
              </a:rPr>
            </a:br>
            <a:r>
              <a:rPr lang="en-US" dirty="0" smtClean="0">
                <a:solidFill>
                  <a:srgbClr val="000000"/>
                </a:solidFill>
                <a:ea typeface="ＭＳ Ｐゴシック" pitchFamily="34" charset="-128"/>
              </a:rPr>
              <a:t/>
            </a:r>
            <a:br>
              <a:rPr lang="en-US" dirty="0" smtClean="0">
                <a:solidFill>
                  <a:srgbClr val="000000"/>
                </a:solidFill>
                <a:ea typeface="ＭＳ Ｐゴシック" pitchFamily="34" charset="-128"/>
              </a:rPr>
            </a:br>
            <a:r>
              <a:rPr lang="en-US" dirty="0" smtClean="0">
                <a:solidFill>
                  <a:srgbClr val="000000"/>
                </a:solidFill>
                <a:ea typeface="ＭＳ Ｐゴシック" pitchFamily="34" charset="-128"/>
              </a:rPr>
              <a:t/>
            </a:r>
            <a:br>
              <a:rPr lang="en-US" dirty="0" smtClean="0">
                <a:solidFill>
                  <a:srgbClr val="000000"/>
                </a:solidFill>
                <a:ea typeface="ＭＳ Ｐゴシック" pitchFamily="34" charset="-128"/>
              </a:rPr>
            </a:br>
            <a:endParaRPr lang="en-US" dirty="0" smtClean="0">
              <a:solidFill>
                <a:srgbClr val="000000"/>
              </a:solidFill>
              <a:ea typeface="ＭＳ Ｐゴシック" pitchFamily="34" charset="-128"/>
            </a:endParaRPr>
          </a:p>
        </p:txBody>
      </p:sp>
      <p:sp>
        <p:nvSpPr>
          <p:cNvPr id="29699"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BF495979-7566-4A6A-A63D-615B44064603}" type="slidenum">
              <a:rPr lang="en-US" sz="1800" smtClean="0">
                <a:solidFill>
                  <a:srgbClr val="FFFFFF"/>
                </a:solidFill>
                <a:latin typeface="Trebuchet MS"/>
                <a:cs typeface="Trebuchet MS"/>
              </a:rPr>
              <a:pPr eaLnBrk="1" hangingPunct="1"/>
              <a:t>34</a:t>
            </a:fld>
            <a:endParaRPr lang="en-US" sz="1800" dirty="0" smtClean="0">
              <a:solidFill>
                <a:srgbClr val="FFFFFF"/>
              </a:solidFill>
              <a:latin typeface="Trebuchet MS"/>
              <a:cs typeface="Trebuchet MS"/>
            </a:endParaRPr>
          </a:p>
        </p:txBody>
      </p:sp>
      <p:sp>
        <p:nvSpPr>
          <p:cNvPr id="29700" name="Rectangle 5"/>
          <p:cNvSpPr>
            <a:spLocks noChangeArrowheads="1"/>
          </p:cNvSpPr>
          <p:nvPr/>
        </p:nvSpPr>
        <p:spPr bwMode="auto">
          <a:xfrm>
            <a:off x="106456" y="1036522"/>
            <a:ext cx="867156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b="1" dirty="0" smtClean="0">
                <a:latin typeface="Trebuchet MS" pitchFamily="34" charset="0"/>
              </a:rPr>
              <a:t>2 Intake Systems for receiving complaints and inquiries</a:t>
            </a:r>
          </a:p>
          <a:p>
            <a:endParaRPr lang="en-US" b="1" dirty="0" smtClean="0">
              <a:latin typeface="Trebuchet MS" pitchFamily="34" charset="0"/>
            </a:endParaRPr>
          </a:p>
          <a:p>
            <a:pPr marL="342900" indent="-342900">
              <a:buFont typeface="Arial" pitchFamily="34" charset="0"/>
              <a:buChar char="•"/>
            </a:pPr>
            <a:r>
              <a:rPr lang="en-US" b="1" dirty="0" smtClean="0">
                <a:latin typeface="Trebuchet MS" pitchFamily="34" charset="0"/>
              </a:rPr>
              <a:t>General </a:t>
            </a:r>
            <a:r>
              <a:rPr lang="en-US" b="1" dirty="0">
                <a:latin typeface="Trebuchet MS" pitchFamily="34" charset="0"/>
              </a:rPr>
              <a:t>Complaint Intake </a:t>
            </a:r>
            <a:r>
              <a:rPr lang="en-US" dirty="0">
                <a:latin typeface="Trebuchet MS" pitchFamily="34" charset="0"/>
              </a:rPr>
              <a:t>– 191 </a:t>
            </a:r>
            <a:r>
              <a:rPr lang="en-US" dirty="0" smtClean="0">
                <a:latin typeface="Trebuchet MS" pitchFamily="34" charset="0"/>
              </a:rPr>
              <a:t>UDRP </a:t>
            </a:r>
            <a:r>
              <a:rPr lang="en-US" dirty="0">
                <a:latin typeface="Trebuchet MS" pitchFamily="34" charset="0"/>
              </a:rPr>
              <a:t>inquiries processed and closed, </a:t>
            </a:r>
            <a:r>
              <a:rPr lang="en-US" sz="1800" dirty="0">
                <a:latin typeface="Trebuchet MS" pitchFamily="34" charset="0"/>
              </a:rPr>
              <a:t>i.e., UDRP FAQ, Process questions and Advice </a:t>
            </a:r>
            <a:r>
              <a:rPr lang="en-US" sz="1800" dirty="0" smtClean="0">
                <a:latin typeface="Trebuchet MS" pitchFamily="34" charset="0"/>
              </a:rPr>
              <a:t>requests</a:t>
            </a:r>
          </a:p>
          <a:p>
            <a:pPr marL="342900" indent="-342900">
              <a:buFont typeface="Arial" pitchFamily="34" charset="0"/>
              <a:buChar char="•"/>
            </a:pPr>
            <a:endParaRPr lang="en-US" sz="1800" dirty="0">
              <a:latin typeface="Trebuchet MS" pitchFamily="34" charset="0"/>
            </a:endParaRPr>
          </a:p>
          <a:p>
            <a:pPr marL="342900" indent="-342900">
              <a:buFont typeface="Arial" pitchFamily="34" charset="0"/>
              <a:buChar char="•"/>
            </a:pPr>
            <a:r>
              <a:rPr lang="en-US" b="1" dirty="0" smtClean="0">
                <a:latin typeface="Trebuchet MS" pitchFamily="34" charset="0"/>
              </a:rPr>
              <a:t>UDRP Intake </a:t>
            </a:r>
            <a:r>
              <a:rPr lang="en-US" dirty="0" smtClean="0">
                <a:latin typeface="Trebuchet MS" pitchFamily="34" charset="0"/>
              </a:rPr>
              <a:t>– </a:t>
            </a:r>
            <a:r>
              <a:rPr lang="en-US" dirty="0">
                <a:latin typeface="Trebuchet MS" pitchFamily="34" charset="0"/>
              </a:rPr>
              <a:t>6 complaints about registrars failing to implement UDRP </a:t>
            </a:r>
            <a:r>
              <a:rPr lang="en-US" dirty="0" smtClean="0">
                <a:latin typeface="Trebuchet MS" pitchFamily="34" charset="0"/>
              </a:rPr>
              <a:t>Provider decisions</a:t>
            </a:r>
          </a:p>
        </p:txBody>
      </p:sp>
      <p:graphicFrame>
        <p:nvGraphicFramePr>
          <p:cNvPr id="3" name="Table 2"/>
          <p:cNvGraphicFramePr>
            <a:graphicFrameLocks noGrp="1"/>
          </p:cNvGraphicFramePr>
          <p:nvPr>
            <p:extLst>
              <p:ext uri="{D42A27DB-BD31-4B8C-83A1-F6EECF244321}">
                <p14:modId xmlns:p14="http://schemas.microsoft.com/office/powerpoint/2010/main" val="2872758532"/>
              </p:ext>
            </p:extLst>
          </p:nvPr>
        </p:nvGraphicFramePr>
        <p:xfrm>
          <a:off x="990600" y="3621845"/>
          <a:ext cx="7585709" cy="1688877"/>
        </p:xfrm>
        <a:graphic>
          <a:graphicData uri="http://schemas.openxmlformats.org/drawingml/2006/table">
            <a:tbl>
              <a:tblPr firstRow="1" firstCol="1" bandRow="1">
                <a:effectLst>
                  <a:outerShdw blurRad="50800" dist="38100" dir="2700000" algn="tl" rotWithShape="0">
                    <a:prstClr val="black">
                      <a:alpha val="40000"/>
                    </a:prstClr>
                  </a:outerShdw>
                </a:effectLst>
                <a:tableStyleId>{5C22544A-7EE6-4342-B048-85BDC9FD1C3A}</a:tableStyleId>
              </a:tblPr>
              <a:tblGrid>
                <a:gridCol w="1959501"/>
                <a:gridCol w="1854378"/>
                <a:gridCol w="1896428"/>
                <a:gridCol w="1875402"/>
              </a:tblGrid>
              <a:tr h="42898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dirty="0">
                          <a:effectLst/>
                          <a:latin typeface="Trebuchet MS" pitchFamily="34" charset="0"/>
                        </a:rPr>
                        <a:t> </a:t>
                      </a:r>
                      <a:r>
                        <a:rPr lang="en-US" sz="1600" dirty="0" smtClean="0">
                          <a:effectLst/>
                          <a:latin typeface="Trebuchet MS" pitchFamily="34" charset="0"/>
                        </a:rPr>
                        <a:t> Resolved within</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a:effectLst/>
                          <a:latin typeface="Trebuchet MS" pitchFamily="34" charset="0"/>
                        </a:rPr>
                        <a:t>1</a:t>
                      </a:r>
                      <a:r>
                        <a:rPr lang="en-US" sz="1600" b="1" baseline="30000" dirty="0">
                          <a:effectLst/>
                          <a:latin typeface="Trebuchet MS" pitchFamily="34" charset="0"/>
                        </a:rPr>
                        <a:t>ST</a:t>
                      </a:r>
                      <a:r>
                        <a:rPr lang="en-US" sz="1600" b="1" dirty="0">
                          <a:effectLst/>
                          <a:latin typeface="Trebuchet MS" pitchFamily="34" charset="0"/>
                        </a:rPr>
                        <a:t> </a:t>
                      </a:r>
                      <a:r>
                        <a:rPr lang="en-US" sz="1600" b="1" dirty="0" smtClean="0">
                          <a:effectLst/>
                          <a:latin typeface="Trebuchet MS" pitchFamily="34" charset="0"/>
                        </a:rPr>
                        <a:t>NOTICE</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a:effectLst/>
                          <a:latin typeface="Trebuchet MS" pitchFamily="34" charset="0"/>
                        </a:rPr>
                        <a:t>2</a:t>
                      </a:r>
                      <a:r>
                        <a:rPr lang="en-US" sz="1600" b="1" baseline="30000" dirty="0">
                          <a:effectLst/>
                          <a:latin typeface="Trebuchet MS" pitchFamily="34" charset="0"/>
                        </a:rPr>
                        <a:t>ND</a:t>
                      </a:r>
                      <a:r>
                        <a:rPr lang="en-US" sz="1600" b="1" dirty="0">
                          <a:effectLst/>
                          <a:latin typeface="Trebuchet MS" pitchFamily="34" charset="0"/>
                        </a:rPr>
                        <a:t> </a:t>
                      </a:r>
                      <a:r>
                        <a:rPr lang="en-US" sz="1600" b="1" dirty="0" smtClean="0">
                          <a:effectLst/>
                          <a:latin typeface="Trebuchet MS" pitchFamily="34" charset="0"/>
                        </a:rPr>
                        <a:t>NOTICE</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a:effectLst/>
                          <a:latin typeface="Trebuchet MS" pitchFamily="34" charset="0"/>
                        </a:rPr>
                        <a:t>3</a:t>
                      </a:r>
                      <a:r>
                        <a:rPr lang="en-US" sz="1600" b="1" baseline="30000" dirty="0">
                          <a:effectLst/>
                          <a:latin typeface="Trebuchet MS" pitchFamily="34" charset="0"/>
                        </a:rPr>
                        <a:t>RD</a:t>
                      </a:r>
                      <a:r>
                        <a:rPr lang="en-US" sz="1600" b="1" dirty="0">
                          <a:effectLst/>
                          <a:latin typeface="Trebuchet MS" pitchFamily="34" charset="0"/>
                        </a:rPr>
                        <a:t> </a:t>
                      </a:r>
                      <a:r>
                        <a:rPr lang="en-US" sz="1600" b="1" dirty="0" smtClean="0">
                          <a:effectLst/>
                          <a:latin typeface="Trebuchet MS" pitchFamily="34" charset="0"/>
                        </a:rPr>
                        <a:t>NOTICE**</a:t>
                      </a:r>
                      <a:endParaRPr lang="en-US" sz="1600" b="1" dirty="0">
                        <a:effectLst/>
                        <a:latin typeface="Trebuchet MS" pitchFamily="34" charset="0"/>
                        <a:ea typeface="Calibri"/>
                      </a:endParaRPr>
                    </a:p>
                  </a:txBody>
                  <a:tcPr marL="68580" marR="68580" marT="0" marB="0" anchor="ctr"/>
                </a:tc>
              </a:tr>
              <a:tr h="497893">
                <a:tc>
                  <a:txBody>
                    <a:bodyPr/>
                    <a:lstStyle/>
                    <a:p>
                      <a:pPr marL="0" marR="0" algn="ctr">
                        <a:spcBef>
                          <a:spcPts val="0"/>
                        </a:spcBef>
                        <a:spcAft>
                          <a:spcPts val="0"/>
                        </a:spcAft>
                      </a:pPr>
                      <a:r>
                        <a:rPr lang="en-US" sz="1600" b="1" dirty="0">
                          <a:effectLst/>
                          <a:latin typeface="Trebuchet MS" pitchFamily="34" charset="0"/>
                        </a:rPr>
                        <a:t>MARCH 2012</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a:effectLst/>
                          <a:latin typeface="Trebuchet MS" pitchFamily="34" charset="0"/>
                        </a:rPr>
                        <a:t>0</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smtClean="0">
                          <a:effectLst/>
                          <a:latin typeface="Trebuchet MS" pitchFamily="34" charset="0"/>
                        </a:rPr>
                        <a:t>1*</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smtClean="0">
                          <a:effectLst/>
                          <a:latin typeface="Trebuchet MS" pitchFamily="34" charset="0"/>
                        </a:rPr>
                        <a:t>0</a:t>
                      </a:r>
                      <a:endParaRPr lang="en-US" sz="1600" b="1" dirty="0">
                        <a:effectLst/>
                        <a:latin typeface="Trebuchet MS" pitchFamily="34" charset="0"/>
                        <a:ea typeface="Calibri"/>
                      </a:endParaRPr>
                    </a:p>
                  </a:txBody>
                  <a:tcPr marL="68580" marR="68580" marT="0" marB="0" anchor="ctr"/>
                </a:tc>
              </a:tr>
              <a:tr h="360654">
                <a:tc>
                  <a:txBody>
                    <a:bodyPr/>
                    <a:lstStyle/>
                    <a:p>
                      <a:pPr marL="0" marR="0" algn="ctr">
                        <a:spcBef>
                          <a:spcPts val="0"/>
                        </a:spcBef>
                        <a:spcAft>
                          <a:spcPts val="0"/>
                        </a:spcAft>
                      </a:pPr>
                      <a:r>
                        <a:rPr lang="en-US" sz="1600" b="1" dirty="0">
                          <a:effectLst/>
                          <a:latin typeface="Trebuchet MS" pitchFamily="34" charset="0"/>
                        </a:rPr>
                        <a:t>APRIL 2012</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a:effectLst/>
                          <a:latin typeface="Trebuchet MS" pitchFamily="34" charset="0"/>
                        </a:rPr>
                        <a:t>5</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a:effectLst/>
                          <a:latin typeface="Trebuchet MS" pitchFamily="34" charset="0"/>
                        </a:rPr>
                        <a:t>1</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a:effectLst/>
                          <a:latin typeface="Trebuchet MS" pitchFamily="34" charset="0"/>
                        </a:rPr>
                        <a:t>0</a:t>
                      </a:r>
                      <a:endParaRPr lang="en-US" sz="1600" b="1" dirty="0">
                        <a:effectLst/>
                        <a:latin typeface="Trebuchet MS" pitchFamily="34" charset="0"/>
                        <a:ea typeface="Calibri"/>
                      </a:endParaRPr>
                    </a:p>
                  </a:txBody>
                  <a:tcPr marL="68580" marR="68580" marT="0" marB="0" anchor="ctr"/>
                </a:tc>
              </a:tr>
              <a:tr h="401346">
                <a:tc>
                  <a:txBody>
                    <a:bodyPr/>
                    <a:lstStyle/>
                    <a:p>
                      <a:pPr marL="0" marR="0" algn="ctr">
                        <a:spcBef>
                          <a:spcPts val="0"/>
                        </a:spcBef>
                        <a:spcAft>
                          <a:spcPts val="0"/>
                        </a:spcAft>
                      </a:pPr>
                      <a:r>
                        <a:rPr lang="en-US" sz="1600" b="1" dirty="0">
                          <a:effectLst/>
                          <a:latin typeface="Trebuchet MS" pitchFamily="34" charset="0"/>
                        </a:rPr>
                        <a:t>MAY 2012</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a:effectLst/>
                          <a:latin typeface="Trebuchet MS" pitchFamily="34" charset="0"/>
                        </a:rPr>
                        <a:t>1</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a:effectLst/>
                          <a:latin typeface="Trebuchet MS" pitchFamily="34" charset="0"/>
                        </a:rPr>
                        <a:t>2</a:t>
                      </a:r>
                      <a:endParaRPr lang="en-US" sz="1600" b="1" dirty="0">
                        <a:effectLst/>
                        <a:latin typeface="Trebuchet MS" pitchFamily="34" charset="0"/>
                        <a:ea typeface="Calibri"/>
                      </a:endParaRPr>
                    </a:p>
                  </a:txBody>
                  <a:tcPr marL="68580" marR="68580" marT="0" marB="0" anchor="ctr"/>
                </a:tc>
                <a:tc>
                  <a:txBody>
                    <a:bodyPr/>
                    <a:lstStyle/>
                    <a:p>
                      <a:pPr marL="0" marR="0" algn="ctr">
                        <a:spcBef>
                          <a:spcPts val="0"/>
                        </a:spcBef>
                        <a:spcAft>
                          <a:spcPts val="0"/>
                        </a:spcAft>
                      </a:pPr>
                      <a:r>
                        <a:rPr lang="en-US" sz="1600" b="1" dirty="0">
                          <a:effectLst/>
                          <a:latin typeface="Trebuchet MS" pitchFamily="34" charset="0"/>
                        </a:rPr>
                        <a:t>0</a:t>
                      </a:r>
                      <a:endParaRPr lang="en-US" sz="1600" b="1" dirty="0">
                        <a:effectLst/>
                        <a:latin typeface="Trebuchet MS" pitchFamily="34" charset="0"/>
                        <a:ea typeface="Calibri"/>
                      </a:endParaRPr>
                    </a:p>
                  </a:txBody>
                  <a:tcPr marL="68580" marR="68580" marT="0" marB="0" anchor="ctr"/>
                </a:tc>
              </a:tr>
            </a:tbl>
          </a:graphicData>
        </a:graphic>
      </p:graphicFrame>
      <p:sp>
        <p:nvSpPr>
          <p:cNvPr id="2" name="TextBox 1"/>
          <p:cNvSpPr txBox="1"/>
          <p:nvPr/>
        </p:nvSpPr>
        <p:spPr>
          <a:xfrm>
            <a:off x="2667001" y="5486400"/>
            <a:ext cx="6320566" cy="646331"/>
          </a:xfrm>
          <a:prstGeom prst="rect">
            <a:avLst/>
          </a:prstGeom>
          <a:noFill/>
        </p:spPr>
        <p:txBody>
          <a:bodyPr wrap="square" rtlCol="0">
            <a:spAutoFit/>
          </a:bodyPr>
          <a:lstStyle/>
          <a:p>
            <a:r>
              <a:rPr lang="en-US" sz="1800" dirty="0" smtClean="0"/>
              <a:t>*Notice refers to complaint submitted prior to Trimester 3</a:t>
            </a:r>
          </a:p>
          <a:p>
            <a:r>
              <a:rPr lang="en-US" sz="1800" dirty="0" smtClean="0"/>
              <a:t>** </a:t>
            </a:r>
            <a:r>
              <a:rPr lang="en-US" sz="1800" dirty="0" smtClean="0">
                <a:latin typeface="Trebuchet MS" pitchFamily="34" charset="0"/>
              </a:rPr>
              <a:t>Decisions </a:t>
            </a:r>
            <a:r>
              <a:rPr lang="en-US" sz="1800" dirty="0">
                <a:latin typeface="Trebuchet MS" pitchFamily="34" charset="0"/>
              </a:rPr>
              <a:t>have been </a:t>
            </a:r>
            <a:r>
              <a:rPr lang="en-US" sz="1800" dirty="0" smtClean="0">
                <a:latin typeface="Trebuchet MS" pitchFamily="34" charset="0"/>
              </a:rPr>
              <a:t>implemented</a:t>
            </a:r>
            <a:endParaRPr lang="en-US" sz="1800" dirty="0"/>
          </a:p>
        </p:txBody>
      </p:sp>
    </p:spTree>
    <p:extLst>
      <p:ext uri="{BB962C8B-B14F-4D97-AF65-F5344CB8AC3E}">
        <p14:creationId xmlns:p14="http://schemas.microsoft.com/office/powerpoint/2010/main" val="824317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0096" y="1447800"/>
            <a:ext cx="8686800" cy="4214177"/>
          </a:xfrm>
          <a:solidFill>
            <a:srgbClr val="FFFFFF"/>
          </a:solidFill>
        </p:spPr>
        <p:txBody>
          <a:bodyPr>
            <a:normAutofit fontScale="85000" lnSpcReduction="10000"/>
          </a:bodyPr>
          <a:lstStyle/>
          <a:p>
            <a:pPr marL="457200" indent="-457200" algn="l">
              <a:buFont typeface="Arial" pitchFamily="34" charset="0"/>
              <a:buChar char="•"/>
            </a:pPr>
            <a:r>
              <a:rPr lang="en-US" sz="3400" b="1" i="0" dirty="0" smtClean="0">
                <a:latin typeface="Trebuchet MS"/>
                <a:cs typeface="Trebuchet MS"/>
              </a:rPr>
              <a:t>Referrals will be made on </a:t>
            </a:r>
            <a:r>
              <a:rPr lang="en-US" sz="3400" b="1" i="0" dirty="0">
                <a:latin typeface="Trebuchet MS"/>
                <a:cs typeface="Trebuchet MS"/>
              </a:rPr>
              <a:t>a</a:t>
            </a:r>
            <a:r>
              <a:rPr lang="en-US" sz="3400" b="1" i="0" dirty="0" smtClean="0">
                <a:latin typeface="Trebuchet MS"/>
                <a:cs typeface="Trebuchet MS"/>
              </a:rPr>
              <a:t> case-by-case basis</a:t>
            </a:r>
          </a:p>
          <a:p>
            <a:pPr marL="457200" indent="-457200" algn="l">
              <a:buFont typeface="Arial" pitchFamily="34" charset="0"/>
              <a:buChar char="•"/>
            </a:pPr>
            <a:endParaRPr lang="en-US" sz="3400" b="1" i="0" dirty="0" smtClean="0">
              <a:latin typeface="Trebuchet MS"/>
              <a:cs typeface="Trebuchet MS"/>
            </a:endParaRPr>
          </a:p>
          <a:p>
            <a:pPr marL="457200" indent="-457200" algn="l">
              <a:buFont typeface="Arial" pitchFamily="34" charset="0"/>
              <a:buChar char="•"/>
            </a:pPr>
            <a:r>
              <a:rPr lang="en-US" sz="3400" b="1" i="0" dirty="0" smtClean="0">
                <a:latin typeface="Trebuchet MS"/>
                <a:cs typeface="Trebuchet MS"/>
              </a:rPr>
              <a:t>Criteria for referral if:</a:t>
            </a:r>
          </a:p>
          <a:p>
            <a:pPr marL="914400" lvl="1" indent="-457200" algn="l">
              <a:lnSpc>
                <a:spcPct val="110000"/>
              </a:lnSpc>
              <a:buFont typeface="Wingdings" pitchFamily="2" charset="2"/>
              <a:buChar char="ü"/>
            </a:pPr>
            <a:r>
              <a:rPr lang="en-US" sz="2500" i="0" dirty="0" smtClean="0">
                <a:solidFill>
                  <a:schemeClr val="tx1"/>
                </a:solidFill>
                <a:latin typeface="Trebuchet MS"/>
                <a:cs typeface="Trebuchet MS"/>
              </a:rPr>
              <a:t>The matter has caused, and if not addressed or rectified, will likely continue to cause substantial harm to registrants or Internet users.</a:t>
            </a:r>
          </a:p>
          <a:p>
            <a:pPr marL="914400" lvl="1" indent="-457200" algn="l">
              <a:lnSpc>
                <a:spcPct val="110000"/>
              </a:lnSpc>
              <a:buFont typeface="Wingdings" pitchFamily="2" charset="2"/>
              <a:buChar char="ü"/>
            </a:pPr>
            <a:r>
              <a:rPr lang="en-US" sz="2500" i="0" dirty="0" smtClean="0">
                <a:solidFill>
                  <a:schemeClr val="tx1"/>
                </a:solidFill>
                <a:latin typeface="Trebuchet MS"/>
                <a:cs typeface="Trebuchet MS"/>
              </a:rPr>
              <a:t>The matter is likely to be a violation of applicable laws or regulations.</a:t>
            </a:r>
          </a:p>
          <a:p>
            <a:pPr marL="914400" lvl="1" indent="-457200" algn="l">
              <a:lnSpc>
                <a:spcPct val="110000"/>
              </a:lnSpc>
              <a:buFont typeface="Wingdings" pitchFamily="2" charset="2"/>
              <a:buChar char="ü"/>
            </a:pPr>
            <a:r>
              <a:rPr lang="en-US" sz="2500" i="0" dirty="0" smtClean="0">
                <a:solidFill>
                  <a:schemeClr val="tx1"/>
                </a:solidFill>
                <a:latin typeface="Trebuchet MS"/>
                <a:cs typeface="Trebuchet MS"/>
              </a:rPr>
              <a:t>The referral will not cause ICANN to violate the terms of the agreements it has with contracted parties or any applicable laws or regulations.</a:t>
            </a:r>
            <a:endParaRPr lang="en-US" sz="2500" i="0" dirty="0">
              <a:solidFill>
                <a:schemeClr val="tx1"/>
              </a:solidFill>
              <a:latin typeface="Trebuchet MS"/>
              <a:cs typeface="Trebuchet MS"/>
            </a:endParaRPr>
          </a:p>
        </p:txBody>
      </p:sp>
      <p:sp>
        <p:nvSpPr>
          <p:cNvPr id="6" name="Title 1"/>
          <p:cNvSpPr txBox="1">
            <a:spLocks/>
          </p:cNvSpPr>
          <p:nvPr/>
        </p:nvSpPr>
        <p:spPr>
          <a:xfrm>
            <a:off x="0" y="303945"/>
            <a:ext cx="9144000" cy="76285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latin typeface="Trebuchet MS"/>
                <a:cs typeface="Trebuchet MS"/>
              </a:rPr>
              <a:t>ICANN Referrals to Law Enforcement Agencies</a:t>
            </a:r>
            <a:endParaRPr lang="en-US" sz="3200" b="1" dirty="0">
              <a:latin typeface="Trebuchet MS"/>
              <a:cs typeface="Trebuchet MS"/>
            </a:endParaRPr>
          </a:p>
        </p:txBody>
      </p:sp>
      <p:sp>
        <p:nvSpPr>
          <p:cNvPr id="2" name="Slide Number Placeholder 1"/>
          <p:cNvSpPr>
            <a:spLocks noGrp="1"/>
          </p:cNvSpPr>
          <p:nvPr>
            <p:ph type="sldNum" sz="quarter" idx="10"/>
          </p:nvPr>
        </p:nvSpPr>
        <p:spPr/>
        <p:txBody>
          <a:bodyPr/>
          <a:lstStyle/>
          <a:p>
            <a:pPr>
              <a:defRPr/>
            </a:pPr>
            <a:fld id="{A81F4385-EB59-44BB-AF7D-65F946D0AFF2}" type="slidenum">
              <a:rPr lang="en-US" smtClean="0"/>
              <a:pPr>
                <a:defRPr/>
              </a:pPr>
              <a:t>35</a:t>
            </a:fld>
            <a:endParaRPr lang="en-US" dirty="0"/>
          </a:p>
        </p:txBody>
      </p:sp>
    </p:spTree>
    <p:extLst>
      <p:ext uri="{BB962C8B-B14F-4D97-AF65-F5344CB8AC3E}">
        <p14:creationId xmlns:p14="http://schemas.microsoft.com/office/powerpoint/2010/main" val="247234531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37868"/>
            <a:ext cx="8915400" cy="1143000"/>
          </a:xfrm>
        </p:spPr>
        <p:txBody>
          <a:bodyPr>
            <a:noAutofit/>
          </a:bodyPr>
          <a:lstStyle/>
          <a:p>
            <a:pPr algn="l"/>
            <a:r>
              <a:rPr lang="en-US" sz="3200" b="1" dirty="0" smtClean="0">
                <a:latin typeface="Trebuchet MS"/>
                <a:cs typeface="Trebuchet MS"/>
              </a:rPr>
              <a:t>ICANN Referrals to Law Enforcement Agencies</a:t>
            </a:r>
            <a:br>
              <a:rPr lang="en-US" sz="3200" b="1" dirty="0" smtClean="0">
                <a:latin typeface="Trebuchet MS"/>
                <a:cs typeface="Trebuchet MS"/>
              </a:rPr>
            </a:br>
            <a:r>
              <a:rPr lang="en-US" sz="3200" b="1" u="sng" dirty="0" smtClean="0">
                <a:solidFill>
                  <a:srgbClr val="FF0000"/>
                </a:solidFill>
                <a:latin typeface="Trebuchet MS"/>
                <a:cs typeface="Trebuchet MS"/>
              </a:rPr>
              <a:t>DRAFT – Brainstorming Activity</a:t>
            </a:r>
            <a:endParaRPr lang="en-US" sz="3200" b="1" u="sng" dirty="0">
              <a:solidFill>
                <a:srgbClr val="FF0000"/>
              </a:solidFill>
              <a:latin typeface="Trebuchet MS"/>
              <a:cs typeface="Trebuchet MS"/>
            </a:endParaRPr>
          </a:p>
        </p:txBody>
      </p:sp>
      <p:pic>
        <p:nvPicPr>
          <p:cNvPr id="3" name="Picture 2" descr="Process Maps - 6-19-1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40460"/>
            <a:ext cx="9067800" cy="5174051"/>
          </a:xfrm>
          <a:prstGeom prst="rect">
            <a:avLst/>
          </a:prstGeom>
        </p:spPr>
      </p:pic>
      <p:sp>
        <p:nvSpPr>
          <p:cNvPr id="4" name="TextBox 3"/>
          <p:cNvSpPr txBox="1"/>
          <p:nvPr/>
        </p:nvSpPr>
        <p:spPr>
          <a:xfrm>
            <a:off x="8703515" y="6550223"/>
            <a:ext cx="372969" cy="307777"/>
          </a:xfrm>
          <a:prstGeom prst="rect">
            <a:avLst/>
          </a:prstGeom>
          <a:noFill/>
        </p:spPr>
        <p:txBody>
          <a:bodyPr wrap="none" rtlCol="0">
            <a:spAutoFit/>
          </a:bodyPr>
          <a:lstStyle/>
          <a:p>
            <a:r>
              <a:rPr lang="en-US" sz="1400" dirty="0" smtClean="0">
                <a:latin typeface="Trebuchet MS"/>
                <a:cs typeface="Trebuchet MS"/>
              </a:rPr>
              <a:t>37</a:t>
            </a:r>
            <a:endParaRPr lang="en-US" sz="1400" dirty="0">
              <a:latin typeface="Trebuchet MS"/>
              <a:cs typeface="Trebuchet MS"/>
            </a:endParaRPr>
          </a:p>
        </p:txBody>
      </p:sp>
      <p:sp>
        <p:nvSpPr>
          <p:cNvPr id="5" name="Slide Number Placeholder 4"/>
          <p:cNvSpPr>
            <a:spLocks noGrp="1"/>
          </p:cNvSpPr>
          <p:nvPr>
            <p:ph type="sldNum" sz="quarter" idx="12"/>
          </p:nvPr>
        </p:nvSpPr>
        <p:spPr/>
        <p:txBody>
          <a:bodyPr/>
          <a:lstStyle/>
          <a:p>
            <a:fld id="{FD54765E-07CF-4683-B883-9443C0B8A8E7}" type="slidenum">
              <a:rPr lang="en-US" smtClean="0"/>
              <a:t>36</a:t>
            </a:fld>
            <a:endParaRPr lang="en-US"/>
          </a:p>
        </p:txBody>
      </p:sp>
    </p:spTree>
    <p:extLst>
      <p:ext uri="{BB962C8B-B14F-4D97-AF65-F5344CB8AC3E}">
        <p14:creationId xmlns:p14="http://schemas.microsoft.com/office/powerpoint/2010/main" val="385125534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Trebuchet MS"/>
              <a:cs typeface="Trebuchet MS"/>
            </a:endParaRPr>
          </a:p>
        </p:txBody>
      </p:sp>
      <p:sp>
        <p:nvSpPr>
          <p:cNvPr id="3" name="Content Placeholder 2"/>
          <p:cNvSpPr>
            <a:spLocks noGrp="1"/>
          </p:cNvSpPr>
          <p:nvPr>
            <p:ph idx="1"/>
          </p:nvPr>
        </p:nvSpPr>
        <p:spPr/>
        <p:txBody>
          <a:bodyPr/>
          <a:lstStyle/>
          <a:p>
            <a:r>
              <a:rPr lang="en-US" dirty="0" smtClean="0">
                <a:latin typeface="Trebuchet MS"/>
                <a:cs typeface="Trebuchet MS"/>
              </a:rPr>
              <a:t>Link to Form - </a:t>
            </a:r>
            <a:r>
              <a:rPr lang="en-US" dirty="0" smtClean="0">
                <a:latin typeface="Trebuchet MS"/>
                <a:cs typeface="Trebuchet MS"/>
                <a:hlinkClick r:id="rId2" action="ppaction://hlinkfile"/>
              </a:rPr>
              <a:t>DRAFT FORM - ICANN Referral to Law Enforcement Agencies </a:t>
            </a:r>
            <a:endParaRPr lang="en-US" dirty="0">
              <a:latin typeface="Trebuchet MS"/>
              <a:cs typeface="Trebuchet MS"/>
            </a:endParaRPr>
          </a:p>
        </p:txBody>
      </p:sp>
      <p:sp>
        <p:nvSpPr>
          <p:cNvPr id="4" name="Slide Number Placeholder 3"/>
          <p:cNvSpPr>
            <a:spLocks noGrp="1"/>
          </p:cNvSpPr>
          <p:nvPr>
            <p:ph type="sldNum" sz="quarter" idx="12"/>
          </p:nvPr>
        </p:nvSpPr>
        <p:spPr>
          <a:xfrm>
            <a:off x="8658981" y="6453112"/>
            <a:ext cx="457200" cy="365125"/>
          </a:xfrm>
        </p:spPr>
        <p:txBody>
          <a:bodyPr/>
          <a:lstStyle/>
          <a:p>
            <a:fld id="{FD54765E-07CF-4683-B883-9443C0B8A8E7}" type="slidenum">
              <a:rPr lang="en-US" sz="1400" smtClean="0">
                <a:solidFill>
                  <a:schemeClr val="bg1"/>
                </a:solidFill>
                <a:latin typeface="Trebuchet MS"/>
                <a:cs typeface="Trebuchet MS"/>
              </a:rPr>
              <a:t>37</a:t>
            </a:fld>
            <a:endParaRPr lang="en-US" sz="1400">
              <a:solidFill>
                <a:schemeClr val="bg1"/>
              </a:solidFill>
              <a:latin typeface="Trebuchet MS"/>
              <a:cs typeface="Trebuchet MS"/>
            </a:endParaRPr>
          </a:p>
        </p:txBody>
      </p:sp>
    </p:spTree>
    <p:extLst>
      <p:ext uri="{BB962C8B-B14F-4D97-AF65-F5344CB8AC3E}">
        <p14:creationId xmlns:p14="http://schemas.microsoft.com/office/powerpoint/2010/main" val="405972938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4332" y="62753"/>
            <a:ext cx="8806736" cy="914400"/>
          </a:xfrm>
        </p:spPr>
        <p:txBody>
          <a:bodyPr>
            <a:noAutofit/>
          </a:bodyPr>
          <a:lstStyle/>
          <a:p>
            <a:pPr marL="511175" lvl="1" algn="l"/>
            <a:r>
              <a:rPr lang="en-US" b="1" dirty="0" smtClean="0">
                <a:solidFill>
                  <a:srgbClr val="000000"/>
                </a:solidFill>
                <a:latin typeface="Trebuchet MS"/>
                <a:cs typeface="Trebuchet MS"/>
              </a:rPr>
              <a:t>Registrar Suspension Update </a:t>
            </a:r>
          </a:p>
        </p:txBody>
      </p:sp>
      <p:sp>
        <p:nvSpPr>
          <p:cNvPr id="3" name="Slide Number Placeholder 2"/>
          <p:cNvSpPr>
            <a:spLocks noGrp="1"/>
          </p:cNvSpPr>
          <p:nvPr>
            <p:ph type="sldNum" sz="quarter" idx="10"/>
          </p:nvPr>
        </p:nvSpPr>
        <p:spPr>
          <a:prstGeom prst="rect">
            <a:avLst/>
          </a:prstGeom>
        </p:spPr>
        <p:txBody>
          <a:bodyPr/>
          <a:lstStyle/>
          <a:p>
            <a:fld id="{24DE69F4-271B-1D42-9509-E8E810B6BA61}" type="slidenum">
              <a:rPr lang="en-US" b="1" smtClean="0">
                <a:latin typeface="Trebuchet MS"/>
                <a:cs typeface="Trebuchet MS"/>
              </a:rPr>
              <a:pPr/>
              <a:t>38</a:t>
            </a:fld>
            <a:endParaRPr lang="en-US" b="1" dirty="0">
              <a:latin typeface="Trebuchet MS"/>
              <a:cs typeface="Trebuchet MS"/>
            </a:endParaRPr>
          </a:p>
        </p:txBody>
      </p:sp>
      <p:sp>
        <p:nvSpPr>
          <p:cNvPr id="39" name="Content Placeholder 2"/>
          <p:cNvSpPr txBox="1">
            <a:spLocks/>
          </p:cNvSpPr>
          <p:nvPr/>
        </p:nvSpPr>
        <p:spPr>
          <a:xfrm>
            <a:off x="152400" y="1047619"/>
            <a:ext cx="8708668" cy="4972181"/>
          </a:xfrm>
          <a:prstGeom prst="rect">
            <a:avLst/>
          </a:prstGeom>
          <a:solidFill>
            <a:srgbClr val="FFFFFF"/>
          </a:solidFill>
        </p:spPr>
        <p:txBody>
          <a:bodyPr>
            <a:noAutofit/>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3975" lvl="1" indent="0">
              <a:buNone/>
              <a:defRPr/>
            </a:pPr>
            <a:r>
              <a:rPr lang="en-US" sz="2400" b="1" dirty="0" smtClean="0">
                <a:latin typeface="Trebuchet MS"/>
                <a:ea typeface="ＭＳ Ｐゴシック" pitchFamily="-109" charset="-128"/>
                <a:cs typeface="Trebuchet MS"/>
              </a:rPr>
              <a:t>Suspension Criteria</a:t>
            </a:r>
            <a:r>
              <a:rPr lang="en-US" sz="2400" dirty="0" smtClean="0">
                <a:latin typeface="Trebuchet MS"/>
                <a:ea typeface="ＭＳ Ｐゴシック" pitchFamily="-109" charset="-128"/>
                <a:cs typeface="Trebuchet MS"/>
              </a:rPr>
              <a:t> (section 2.1 in 2009 RAA)</a:t>
            </a:r>
            <a:r>
              <a:rPr lang="en-US" sz="2400" b="1" u="sng" dirty="0" smtClean="0">
                <a:latin typeface="Trebuchet MS"/>
                <a:ea typeface="ＭＳ Ｐゴシック" pitchFamily="-109" charset="-128"/>
                <a:cs typeface="Trebuchet MS"/>
              </a:rPr>
              <a:t> </a:t>
            </a:r>
          </a:p>
          <a:p>
            <a:pPr marL="53975" lvl="1" indent="0" algn="ctr">
              <a:buNone/>
              <a:defRPr/>
            </a:pPr>
            <a:r>
              <a:rPr lang="en-US" sz="2400" dirty="0" smtClean="0">
                <a:latin typeface="Trebuchet MS"/>
                <a:cs typeface="Trebuchet MS"/>
              </a:rPr>
              <a:t>… suspend a registrar’s </a:t>
            </a:r>
            <a:r>
              <a:rPr lang="en-US" sz="2400" b="1" dirty="0" smtClean="0">
                <a:latin typeface="Trebuchet MS"/>
                <a:cs typeface="Trebuchet MS"/>
              </a:rPr>
              <a:t>ability to create new </a:t>
            </a:r>
            <a:r>
              <a:rPr lang="en-US" sz="2400" dirty="0" smtClean="0">
                <a:latin typeface="Trebuchet MS"/>
                <a:cs typeface="Trebuchet MS"/>
              </a:rPr>
              <a:t>registered names or </a:t>
            </a:r>
            <a:r>
              <a:rPr lang="en-US" sz="2400" b="1" dirty="0" smtClean="0">
                <a:latin typeface="Trebuchet MS"/>
                <a:cs typeface="Trebuchet MS"/>
              </a:rPr>
              <a:t>initiate inbound transfers </a:t>
            </a:r>
            <a:r>
              <a:rPr lang="en-US" sz="2400" dirty="0" smtClean="0">
                <a:latin typeface="Trebuchet MS"/>
                <a:cs typeface="Trebuchet MS"/>
              </a:rPr>
              <a:t>of registered names for one or more TLDs for </a:t>
            </a:r>
            <a:r>
              <a:rPr lang="en-US" sz="2400" b="1" dirty="0" smtClean="0">
                <a:latin typeface="Trebuchet MS"/>
                <a:cs typeface="Trebuchet MS"/>
              </a:rPr>
              <a:t>up to a twelve (12) month </a:t>
            </a:r>
          </a:p>
          <a:p>
            <a:pPr marL="53975" lvl="1" indent="0">
              <a:buNone/>
              <a:defRPr/>
            </a:pPr>
            <a:r>
              <a:rPr lang="en-US" sz="2400" b="1" u="sng" dirty="0" smtClean="0">
                <a:latin typeface="Trebuchet MS"/>
                <a:ea typeface="ＭＳ Ｐゴシック" pitchFamily="-109" charset="-128"/>
                <a:cs typeface="Trebuchet MS"/>
              </a:rPr>
              <a:t>Suspension Duration:</a:t>
            </a:r>
            <a:endParaRPr lang="en-US" sz="2400" b="1" u="sng" dirty="0">
              <a:latin typeface="Trebuchet MS"/>
              <a:ea typeface="ＭＳ Ｐゴシック" pitchFamily="-109" charset="-128"/>
              <a:cs typeface="Trebuchet MS"/>
            </a:endParaRPr>
          </a:p>
          <a:p>
            <a:pPr marL="511175" lvl="1" indent="-457200">
              <a:buFont typeface="+mj-lt"/>
              <a:buAutoNum type="arabicPeriod"/>
              <a:defRPr/>
            </a:pPr>
            <a:r>
              <a:rPr lang="en-US" sz="2400" dirty="0" smtClean="0">
                <a:latin typeface="Trebuchet MS"/>
                <a:ea typeface="ＭＳ Ｐゴシック" pitchFamily="-109" charset="-128"/>
                <a:cs typeface="Trebuchet MS"/>
              </a:rPr>
              <a:t>X days </a:t>
            </a:r>
            <a:r>
              <a:rPr lang="en-US" sz="2400" dirty="0">
                <a:latin typeface="Trebuchet MS"/>
                <a:ea typeface="ＭＳ Ｐゴシック" pitchFamily="-109" charset="-128"/>
                <a:cs typeface="Trebuchet MS"/>
              </a:rPr>
              <a:t>up to 12 months</a:t>
            </a:r>
          </a:p>
          <a:p>
            <a:pPr marL="511175" lvl="1" indent="-457200">
              <a:buFont typeface="+mj-lt"/>
              <a:buAutoNum type="arabicPeriod"/>
              <a:defRPr/>
            </a:pPr>
            <a:r>
              <a:rPr lang="en-US" sz="2400" dirty="0">
                <a:latin typeface="Trebuchet MS"/>
                <a:ea typeface="ＭＳ Ｐゴシック" pitchFamily="-109" charset="-128"/>
                <a:cs typeface="Trebuchet MS"/>
              </a:rPr>
              <a:t>Suspend until termination</a:t>
            </a:r>
          </a:p>
          <a:p>
            <a:pPr marL="454025" lvl="2" indent="0">
              <a:lnSpc>
                <a:spcPct val="90000"/>
              </a:lnSpc>
              <a:buNone/>
              <a:defRPr/>
            </a:pPr>
            <a:r>
              <a:rPr lang="en-US" dirty="0">
                <a:latin typeface="Trebuchet MS"/>
                <a:ea typeface="ＭＳ Ｐゴシック" pitchFamily="-109" charset="-128"/>
                <a:cs typeface="Trebuchet MS"/>
              </a:rPr>
              <a:t>- Not cured and/or  No or little effort </a:t>
            </a:r>
          </a:p>
          <a:p>
            <a:pPr marL="511175" lvl="1" indent="-457200">
              <a:lnSpc>
                <a:spcPct val="90000"/>
              </a:lnSpc>
              <a:buFont typeface="+mj-lt"/>
              <a:buAutoNum type="arabicPeriod"/>
              <a:defRPr/>
            </a:pPr>
            <a:r>
              <a:rPr lang="en-US" sz="2400" dirty="0">
                <a:latin typeface="Trebuchet MS"/>
                <a:ea typeface="ＭＳ Ｐゴシック" pitchFamily="-109" charset="-128"/>
                <a:cs typeface="Trebuchet MS"/>
              </a:rPr>
              <a:t>Suspend pending cure</a:t>
            </a:r>
          </a:p>
          <a:p>
            <a:pPr marL="796925" lvl="2" indent="-342900">
              <a:lnSpc>
                <a:spcPct val="90000"/>
              </a:lnSpc>
              <a:buFontTx/>
              <a:buChar char="-"/>
              <a:defRPr/>
            </a:pPr>
            <a:r>
              <a:rPr lang="en-US" dirty="0">
                <a:latin typeface="Trebuchet MS"/>
                <a:ea typeface="ＭＳ Ｐゴシック" pitchFamily="-109" charset="-128"/>
                <a:cs typeface="Trebuchet MS"/>
              </a:rPr>
              <a:t>Work underway to cure and/or Work not </a:t>
            </a:r>
            <a:r>
              <a:rPr lang="en-US" dirty="0" smtClean="0">
                <a:latin typeface="Trebuchet MS"/>
                <a:ea typeface="ＭＳ Ｐゴシック" pitchFamily="-109" charset="-128"/>
                <a:cs typeface="Trebuchet MS"/>
              </a:rPr>
              <a:t>completed</a:t>
            </a:r>
            <a:endParaRPr lang="en-US" sz="2400" b="1" u="sng" dirty="0" smtClean="0">
              <a:latin typeface="Trebuchet MS"/>
              <a:ea typeface="ＭＳ Ｐゴシック" pitchFamily="-109" charset="-128"/>
              <a:cs typeface="Trebuchet MS"/>
            </a:endParaRPr>
          </a:p>
          <a:p>
            <a:pPr marL="53975" lvl="1" indent="0">
              <a:buNone/>
              <a:defRPr/>
            </a:pPr>
            <a:r>
              <a:rPr lang="en-US" sz="2400" b="1" dirty="0" smtClean="0">
                <a:latin typeface="Trebuchet MS"/>
                <a:ea typeface="ＭＳ Ｐゴシック" pitchFamily="-109" charset="-128"/>
                <a:cs typeface="Trebuchet MS"/>
                <a:hlinkClick r:id=""/>
              </a:rPr>
              <a:t>Frequently Asked Questions Link</a:t>
            </a:r>
            <a:endParaRPr lang="en-US" sz="2400" b="1" dirty="0" smtClean="0">
              <a:latin typeface="Trebuchet MS"/>
              <a:ea typeface="ＭＳ Ｐゴシック" pitchFamily="-109" charset="-128"/>
              <a:cs typeface="Trebuchet MS"/>
            </a:endParaRPr>
          </a:p>
        </p:txBody>
      </p:sp>
    </p:spTree>
    <p:extLst>
      <p:ext uri="{BB962C8B-B14F-4D97-AF65-F5344CB8AC3E}">
        <p14:creationId xmlns:p14="http://schemas.microsoft.com/office/powerpoint/2010/main" val="1401418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4332" y="152400"/>
            <a:ext cx="8806736" cy="914400"/>
          </a:xfrm>
        </p:spPr>
        <p:txBody>
          <a:bodyPr>
            <a:noAutofit/>
          </a:bodyPr>
          <a:lstStyle/>
          <a:p>
            <a:pPr marL="511175" lvl="1" algn="l"/>
            <a:r>
              <a:rPr lang="en-US" b="1" dirty="0" smtClean="0">
                <a:solidFill>
                  <a:srgbClr val="000000"/>
                </a:solidFill>
                <a:latin typeface="Trebuchet MS"/>
                <a:cs typeface="Trebuchet MS"/>
              </a:rPr>
              <a:t>Suspension Communication </a:t>
            </a:r>
          </a:p>
        </p:txBody>
      </p:sp>
      <p:sp>
        <p:nvSpPr>
          <p:cNvPr id="3" name="Slide Number Placeholder 2"/>
          <p:cNvSpPr>
            <a:spLocks noGrp="1"/>
          </p:cNvSpPr>
          <p:nvPr>
            <p:ph type="sldNum" sz="quarter" idx="10"/>
          </p:nvPr>
        </p:nvSpPr>
        <p:spPr>
          <a:prstGeom prst="rect">
            <a:avLst/>
          </a:prstGeom>
        </p:spPr>
        <p:txBody>
          <a:bodyPr/>
          <a:lstStyle/>
          <a:p>
            <a:fld id="{24DE69F4-271B-1D42-9509-E8E810B6BA61}" type="slidenum">
              <a:rPr lang="en-US" smtClean="0">
                <a:latin typeface="Trebuchet MS"/>
                <a:cs typeface="Trebuchet MS"/>
              </a:rPr>
              <a:pPr/>
              <a:t>39</a:t>
            </a:fld>
            <a:endParaRPr lang="en-US" dirty="0">
              <a:latin typeface="Trebuchet MS"/>
              <a:cs typeface="Trebuchet MS"/>
            </a:endParaRPr>
          </a:p>
        </p:txBody>
      </p:sp>
      <p:graphicFrame>
        <p:nvGraphicFramePr>
          <p:cNvPr id="2" name="Diagram 1"/>
          <p:cNvGraphicFramePr/>
          <p:nvPr>
            <p:extLst>
              <p:ext uri="{D42A27DB-BD31-4B8C-83A1-F6EECF244321}">
                <p14:modId xmlns:p14="http://schemas.microsoft.com/office/powerpoint/2010/main" val="841475069"/>
              </p:ext>
            </p:extLst>
          </p:nvPr>
        </p:nvGraphicFramePr>
        <p:xfrm>
          <a:off x="152400" y="1260461"/>
          <a:ext cx="8883650" cy="49117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62125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76200" y="762000"/>
            <a:ext cx="8931411" cy="5867400"/>
            <a:chOff x="76200" y="762000"/>
            <a:chExt cx="8955113" cy="6001642"/>
          </a:xfrm>
        </p:grpSpPr>
        <p:sp>
          <p:nvSpPr>
            <p:cNvPr id="11" name="TextBox 10"/>
            <p:cNvSpPr txBox="1"/>
            <p:nvPr/>
          </p:nvSpPr>
          <p:spPr>
            <a:xfrm>
              <a:off x="76200" y="762000"/>
              <a:ext cx="8658047" cy="6001642"/>
            </a:xfrm>
            <a:prstGeom prst="rect">
              <a:avLst/>
            </a:prstGeom>
            <a:solidFill>
              <a:srgbClr val="FFFFFF"/>
            </a:solid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grpSp>
          <p:nvGrpSpPr>
            <p:cNvPr id="9" name="Group 8"/>
            <p:cNvGrpSpPr/>
            <p:nvPr/>
          </p:nvGrpSpPr>
          <p:grpSpPr>
            <a:xfrm>
              <a:off x="152400" y="1161158"/>
              <a:ext cx="8878913" cy="5210340"/>
              <a:chOff x="228600" y="1247610"/>
              <a:chExt cx="8878913" cy="5210340"/>
            </a:xfrm>
          </p:grpSpPr>
          <p:sp>
            <p:nvSpPr>
              <p:cNvPr id="7" name="TextBox 6"/>
              <p:cNvSpPr txBox="1"/>
              <p:nvPr/>
            </p:nvSpPr>
            <p:spPr>
              <a:xfrm>
                <a:off x="533400" y="4724400"/>
                <a:ext cx="6486025" cy="1039356"/>
              </a:xfrm>
              <a:prstGeom prst="rightArrow">
                <a:avLst/>
              </a:prstGeom>
              <a:noFill/>
            </p:spPr>
            <p:txBody>
              <a:bodyPr wrap="square" rtlCol="0">
                <a:spAutoFit/>
              </a:bodyPr>
              <a:lstStyle/>
              <a:p>
                <a:r>
                  <a:rPr lang="en-US" sz="2400" b="1" dirty="0" smtClean="0">
                    <a:solidFill>
                      <a:srgbClr val="0000FF"/>
                    </a:solidFill>
                    <a:latin typeface="Trebuchet MS"/>
                    <a:cs typeface="Trebuchet MS"/>
                  </a:rPr>
                  <a:t>Turn Around Time in </a:t>
                </a:r>
                <a:r>
                  <a:rPr lang="en-US" sz="2800" b="1" dirty="0" smtClean="0">
                    <a:solidFill>
                      <a:srgbClr val="0000FF"/>
                    </a:solidFill>
                    <a:latin typeface="Trebuchet MS"/>
                    <a:cs typeface="Trebuchet MS"/>
                  </a:rPr>
                  <a:t>Business days  </a:t>
                </a:r>
                <a:endParaRPr lang="en-US" sz="2800" b="1" dirty="0">
                  <a:solidFill>
                    <a:srgbClr val="0000FF"/>
                  </a:solidFill>
                  <a:latin typeface="Trebuchet MS"/>
                  <a:cs typeface="Trebuchet MS"/>
                </a:endParaRPr>
              </a:p>
            </p:txBody>
          </p:sp>
          <p:sp>
            <p:nvSpPr>
              <p:cNvPr id="41" name="Right Arrow 40"/>
              <p:cNvSpPr/>
              <p:nvPr/>
            </p:nvSpPr>
            <p:spPr>
              <a:xfrm>
                <a:off x="2457630" y="5605783"/>
                <a:ext cx="1385752" cy="795017"/>
              </a:xfrm>
              <a:prstGeom prst="rightArrow">
                <a:avLst/>
              </a:prstGeom>
              <a:solidFill>
                <a:schemeClr val="accent3">
                  <a:lumMod val="60000"/>
                  <a:lumOff val="40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00000"/>
                    </a:solidFill>
                    <a:latin typeface="Trebuchet MS"/>
                    <a:cs typeface="Trebuchet MS"/>
                  </a:rPr>
                  <a:t>5</a:t>
                </a:r>
              </a:p>
            </p:txBody>
          </p:sp>
          <p:sp>
            <p:nvSpPr>
              <p:cNvPr id="42" name="Striped Right Arrow 41"/>
              <p:cNvSpPr/>
              <p:nvPr/>
            </p:nvSpPr>
            <p:spPr>
              <a:xfrm>
                <a:off x="3941090" y="5559662"/>
                <a:ext cx="1491642" cy="841136"/>
              </a:xfrm>
              <a:prstGeom prst="stripedRightArrow">
                <a:avLst/>
              </a:prstGeom>
              <a:solidFill>
                <a:schemeClr val="accent3">
                  <a:lumMod val="75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000000"/>
                    </a:solidFill>
                    <a:latin typeface="Trebuchet MS"/>
                    <a:cs typeface="Trebuchet MS"/>
                  </a:rPr>
                  <a:t>5</a:t>
                </a:r>
                <a:endParaRPr lang="en-US" b="1" dirty="0">
                  <a:solidFill>
                    <a:srgbClr val="000000"/>
                  </a:solidFill>
                  <a:latin typeface="Trebuchet MS"/>
                  <a:cs typeface="Trebuchet MS"/>
                </a:endParaRPr>
              </a:p>
            </p:txBody>
          </p:sp>
          <p:sp>
            <p:nvSpPr>
              <p:cNvPr id="43" name="Right Arrow 42"/>
              <p:cNvSpPr/>
              <p:nvPr/>
            </p:nvSpPr>
            <p:spPr>
              <a:xfrm>
                <a:off x="533400" y="5604946"/>
                <a:ext cx="1771830" cy="853004"/>
              </a:xfrm>
              <a:prstGeom prst="rightArrow">
                <a:avLst/>
              </a:prstGeom>
              <a:solidFill>
                <a:schemeClr val="accent3">
                  <a:lumMod val="40000"/>
                  <a:lumOff val="60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AutoNum type="arabicPlain" startAt="5"/>
                </a:pPr>
                <a:r>
                  <a:rPr lang="en-US" sz="2200" b="1" dirty="0">
                    <a:solidFill>
                      <a:srgbClr val="000000"/>
                    </a:solidFill>
                    <a:latin typeface="Trebuchet MS"/>
                    <a:cs typeface="Trebuchet MS"/>
                  </a:rPr>
                  <a:t>g</a:t>
                </a:r>
                <a:r>
                  <a:rPr lang="en-US" sz="2200" b="1" dirty="0" smtClean="0">
                    <a:solidFill>
                      <a:srgbClr val="000000"/>
                    </a:solidFill>
                    <a:latin typeface="Trebuchet MS"/>
                    <a:cs typeface="Trebuchet MS"/>
                  </a:rPr>
                  <a:t>eneral</a:t>
                </a:r>
              </a:p>
              <a:p>
                <a:r>
                  <a:rPr lang="en-US" sz="2200" b="1" dirty="0" smtClean="0">
                    <a:solidFill>
                      <a:srgbClr val="000000"/>
                    </a:solidFill>
                    <a:latin typeface="Trebuchet MS"/>
                    <a:cs typeface="Trebuchet MS"/>
                  </a:rPr>
                  <a:t>15 WDPRS</a:t>
                </a:r>
                <a:endParaRPr lang="en-US" sz="2200" b="1" dirty="0">
                  <a:solidFill>
                    <a:srgbClr val="000000"/>
                  </a:solidFill>
                  <a:latin typeface="Trebuchet MS"/>
                  <a:cs typeface="Trebuchet MS"/>
                </a:endParaRPr>
              </a:p>
            </p:txBody>
          </p:sp>
          <p:sp>
            <p:nvSpPr>
              <p:cNvPr id="44" name="Rectangle 43"/>
              <p:cNvSpPr/>
              <p:nvPr/>
            </p:nvSpPr>
            <p:spPr>
              <a:xfrm>
                <a:off x="7635943" y="5625536"/>
                <a:ext cx="1471570" cy="706506"/>
              </a:xfrm>
              <a:prstGeom prst="rect">
                <a:avLst/>
              </a:prstGeom>
              <a:solidFill>
                <a:srgbClr val="C00000"/>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latin typeface="Trebuchet MS"/>
                    <a:cs typeface="Trebuchet MS"/>
                  </a:rPr>
                  <a:t>c</a:t>
                </a:r>
                <a:r>
                  <a:rPr lang="en-US" sz="1600" dirty="0" smtClean="0">
                    <a:latin typeface="Trebuchet MS"/>
                    <a:cs typeface="Trebuchet MS"/>
                  </a:rPr>
                  <a:t>ase by case</a:t>
                </a:r>
                <a:endParaRPr lang="en-US" sz="1600" dirty="0">
                  <a:latin typeface="Trebuchet MS"/>
                  <a:cs typeface="Trebuchet MS"/>
                </a:endParaRPr>
              </a:p>
            </p:txBody>
          </p:sp>
          <p:sp>
            <p:nvSpPr>
              <p:cNvPr id="45" name="Right Arrow 44"/>
              <p:cNvSpPr/>
              <p:nvPr/>
            </p:nvSpPr>
            <p:spPr>
              <a:xfrm>
                <a:off x="5701813" y="5535578"/>
                <a:ext cx="1863271" cy="865222"/>
              </a:xfrm>
              <a:prstGeom prst="rightArrow">
                <a:avLst/>
              </a:prstGeom>
              <a:solidFill>
                <a:srgbClr val="FFFF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Trebuchet MS"/>
                    <a:cs typeface="Trebuchet MS"/>
                  </a:rPr>
                  <a:t>15</a:t>
                </a:r>
                <a:endParaRPr lang="en-US" b="1" dirty="0">
                  <a:solidFill>
                    <a:schemeClr val="tx1"/>
                  </a:solidFill>
                  <a:latin typeface="Trebuchet MS"/>
                  <a:cs typeface="Trebuchet MS"/>
                </a:endParaRPr>
              </a:p>
            </p:txBody>
          </p:sp>
          <p:grpSp>
            <p:nvGrpSpPr>
              <p:cNvPr id="4" name="Group 3"/>
              <p:cNvGrpSpPr/>
              <p:nvPr/>
            </p:nvGrpSpPr>
            <p:grpSpPr>
              <a:xfrm>
                <a:off x="228600" y="1247610"/>
                <a:ext cx="8807450" cy="3629190"/>
                <a:chOff x="111624" y="1843314"/>
                <a:chExt cx="8924426" cy="3581400"/>
              </a:xfrm>
            </p:grpSpPr>
            <p:grpSp>
              <p:nvGrpSpPr>
                <p:cNvPr id="8" name="Group 7"/>
                <p:cNvGrpSpPr/>
                <p:nvPr/>
              </p:nvGrpSpPr>
              <p:grpSpPr>
                <a:xfrm>
                  <a:off x="111624" y="1843314"/>
                  <a:ext cx="8924426" cy="3581400"/>
                  <a:chOff x="67175" y="990600"/>
                  <a:chExt cx="8924426" cy="3581400"/>
                </a:xfrm>
              </p:grpSpPr>
              <p:grpSp>
                <p:nvGrpSpPr>
                  <p:cNvPr id="5" name="Group 4"/>
                  <p:cNvGrpSpPr/>
                  <p:nvPr/>
                </p:nvGrpSpPr>
                <p:grpSpPr>
                  <a:xfrm>
                    <a:off x="67175" y="990600"/>
                    <a:ext cx="8924426" cy="3581400"/>
                    <a:chOff x="67175" y="990600"/>
                    <a:chExt cx="8924425" cy="3873561"/>
                  </a:xfrm>
                </p:grpSpPr>
                <p:grpSp>
                  <p:nvGrpSpPr>
                    <p:cNvPr id="52" name="Group 51"/>
                    <p:cNvGrpSpPr/>
                    <p:nvPr/>
                  </p:nvGrpSpPr>
                  <p:grpSpPr>
                    <a:xfrm>
                      <a:off x="874686" y="990600"/>
                      <a:ext cx="4460621" cy="3873561"/>
                      <a:chOff x="304800" y="1306127"/>
                      <a:chExt cx="4170465" cy="4695976"/>
                    </a:xfrm>
                  </p:grpSpPr>
                  <p:sp>
                    <p:nvSpPr>
                      <p:cNvPr id="71" name="Rounded Rectangle 70"/>
                      <p:cNvSpPr/>
                      <p:nvPr/>
                    </p:nvSpPr>
                    <p:spPr>
                      <a:xfrm>
                        <a:off x="304800" y="1306127"/>
                        <a:ext cx="4170465" cy="932266"/>
                      </a:xfrm>
                      <a:prstGeom prst="roundRect">
                        <a:avLst/>
                      </a:prstGeom>
                      <a:ln>
                        <a:solidFill>
                          <a:schemeClr val="accent3"/>
                        </a:solidFill>
                      </a:ln>
                    </p:spPr>
                    <p:style>
                      <a:lnRef idx="1">
                        <a:schemeClr val="accent3"/>
                      </a:lnRef>
                      <a:fillRef idx="2">
                        <a:schemeClr val="accent3"/>
                      </a:fillRef>
                      <a:effectRef idx="1">
                        <a:schemeClr val="accent3"/>
                      </a:effectRef>
                      <a:fontRef idx="minor">
                        <a:schemeClr val="dk1">
                          <a:hueOff val="0"/>
                          <a:satOff val="0"/>
                          <a:lumOff val="0"/>
                          <a:alphaOff val="0"/>
                        </a:schemeClr>
                      </a:fontRef>
                    </p:style>
                  </p:sp>
                  <p:sp>
                    <p:nvSpPr>
                      <p:cNvPr id="55" name="TextBox 54"/>
                      <p:cNvSpPr txBox="1"/>
                      <p:nvPr/>
                    </p:nvSpPr>
                    <p:spPr>
                      <a:xfrm>
                        <a:off x="304800" y="5361637"/>
                        <a:ext cx="4153178" cy="640466"/>
                      </a:xfrm>
                      <a:prstGeom prst="leftRightArrow">
                        <a:avLst/>
                      </a:prstGeom>
                      <a:solidFill>
                        <a:schemeClr val="accent3">
                          <a:lumMod val="75000"/>
                        </a:schemeClr>
                      </a:solidFill>
                      <a:ln>
                        <a:solidFill>
                          <a:schemeClr val="accent3"/>
                        </a:solidFill>
                      </a:ln>
                    </p:spPr>
                    <p:txBody>
                      <a:bodyPr wrap="square" rtlCol="0">
                        <a:spAutoFit/>
                      </a:bodyPr>
                      <a:lstStyle/>
                      <a:p>
                        <a:pPr algn="ctr"/>
                        <a:r>
                          <a:rPr lang="en-US" sz="1400" b="1" dirty="0" smtClean="0">
                            <a:latin typeface="Trebuchet MS"/>
                            <a:cs typeface="Trebuchet MS"/>
                          </a:rPr>
                          <a:t>Good Standing</a:t>
                        </a:r>
                        <a:endParaRPr lang="en-US" sz="1400" b="1" dirty="0">
                          <a:latin typeface="Trebuchet MS"/>
                          <a:cs typeface="Trebuchet MS"/>
                        </a:endParaRPr>
                      </a:p>
                    </p:txBody>
                  </p:sp>
                  <p:sp>
                    <p:nvSpPr>
                      <p:cNvPr id="56" name="TextBox 55"/>
                      <p:cNvSpPr txBox="1"/>
                      <p:nvPr/>
                    </p:nvSpPr>
                    <p:spPr>
                      <a:xfrm>
                        <a:off x="304800" y="3584292"/>
                        <a:ext cx="1225849" cy="955791"/>
                      </a:xfrm>
                      <a:prstGeom prst="rect">
                        <a:avLst/>
                      </a:prstGeom>
                      <a:noFill/>
                      <a:ln>
                        <a:noFill/>
                      </a:ln>
                    </p:spPr>
                    <p:txBody>
                      <a:bodyPr wrap="square" rtlCol="0">
                        <a:spAutoFit/>
                      </a:bodyPr>
                      <a:lstStyle/>
                      <a:p>
                        <a:r>
                          <a:rPr lang="en-US" sz="1400" b="1" dirty="0" smtClean="0">
                            <a:latin typeface="Trebuchet MS"/>
                            <a:cs typeface="Trebuchet MS"/>
                          </a:rPr>
                          <a:t>1</a:t>
                        </a:r>
                        <a:r>
                          <a:rPr lang="en-US" sz="1400" b="1" baseline="30000" dirty="0" smtClean="0">
                            <a:latin typeface="Trebuchet MS"/>
                            <a:cs typeface="Trebuchet MS"/>
                          </a:rPr>
                          <a:t>st</a:t>
                        </a:r>
                        <a:r>
                          <a:rPr lang="en-US" sz="1400" b="1" dirty="0" smtClean="0">
                            <a:latin typeface="Trebuchet MS"/>
                            <a:cs typeface="Trebuchet MS"/>
                          </a:rPr>
                          <a:t> Inquiry</a:t>
                        </a:r>
                      </a:p>
                      <a:p>
                        <a:r>
                          <a:rPr lang="en-US" sz="1400" b="1" dirty="0">
                            <a:latin typeface="Trebuchet MS"/>
                            <a:cs typeface="Trebuchet MS"/>
                          </a:rPr>
                          <a:t>o</a:t>
                        </a:r>
                        <a:r>
                          <a:rPr lang="en-US" sz="1400" b="1" dirty="0" smtClean="0">
                            <a:latin typeface="Trebuchet MS"/>
                            <a:cs typeface="Trebuchet MS"/>
                          </a:rPr>
                          <a:t>r Notice</a:t>
                        </a:r>
                      </a:p>
                      <a:p>
                        <a:r>
                          <a:rPr lang="en-US" sz="1400" b="1" dirty="0">
                            <a:solidFill>
                              <a:srgbClr val="0000FF"/>
                            </a:solidFill>
                            <a:latin typeface="Trebuchet MS"/>
                            <a:cs typeface="Trebuchet MS"/>
                          </a:rPr>
                          <a:t>E</a:t>
                        </a:r>
                        <a:r>
                          <a:rPr lang="en-US" sz="1400" b="1" dirty="0" smtClean="0">
                            <a:solidFill>
                              <a:srgbClr val="0000FF"/>
                            </a:solidFill>
                            <a:latin typeface="Trebuchet MS"/>
                            <a:cs typeface="Trebuchet MS"/>
                          </a:rPr>
                          <a:t>mail</a:t>
                        </a:r>
                        <a:r>
                          <a:rPr lang="en-US" sz="1400" b="1" dirty="0" smtClean="0">
                            <a:latin typeface="Trebuchet MS"/>
                            <a:cs typeface="Trebuchet MS"/>
                          </a:rPr>
                          <a:t> </a:t>
                        </a:r>
                        <a:endParaRPr lang="en-US" sz="1400" b="1" dirty="0">
                          <a:latin typeface="Trebuchet MS"/>
                          <a:cs typeface="Trebuchet MS"/>
                        </a:endParaRPr>
                      </a:p>
                    </p:txBody>
                  </p:sp>
                  <p:sp>
                    <p:nvSpPr>
                      <p:cNvPr id="60" name="TextBox 59"/>
                      <p:cNvSpPr txBox="1"/>
                      <p:nvPr/>
                    </p:nvSpPr>
                    <p:spPr>
                      <a:xfrm>
                        <a:off x="1678693" y="3580284"/>
                        <a:ext cx="1295610" cy="999488"/>
                      </a:xfrm>
                      <a:prstGeom prst="rect">
                        <a:avLst/>
                      </a:prstGeom>
                      <a:noFill/>
                      <a:ln>
                        <a:noFill/>
                      </a:ln>
                    </p:spPr>
                    <p:txBody>
                      <a:bodyPr wrap="square" rtlCol="0">
                        <a:spAutoFit/>
                      </a:bodyPr>
                      <a:lstStyle/>
                      <a:p>
                        <a:r>
                          <a:rPr lang="en-US" sz="1400" b="1" dirty="0" smtClean="0">
                            <a:latin typeface="Trebuchet MS"/>
                            <a:cs typeface="Trebuchet MS"/>
                          </a:rPr>
                          <a:t>2</a:t>
                        </a:r>
                        <a:r>
                          <a:rPr lang="en-US" sz="1400" b="1" baseline="30000" dirty="0" smtClean="0">
                            <a:latin typeface="Trebuchet MS"/>
                            <a:cs typeface="Trebuchet MS"/>
                          </a:rPr>
                          <a:t>nd</a:t>
                        </a:r>
                        <a:r>
                          <a:rPr lang="en-US" sz="1400" b="1" dirty="0" smtClean="0">
                            <a:latin typeface="Trebuchet MS"/>
                            <a:cs typeface="Trebuchet MS"/>
                          </a:rPr>
                          <a:t> Inquiry</a:t>
                        </a:r>
                      </a:p>
                      <a:p>
                        <a:r>
                          <a:rPr lang="en-US" sz="1400" b="1" dirty="0">
                            <a:latin typeface="Trebuchet MS"/>
                            <a:cs typeface="Trebuchet MS"/>
                          </a:rPr>
                          <a:t>o</a:t>
                        </a:r>
                        <a:r>
                          <a:rPr lang="en-US" sz="1400" b="1" dirty="0" smtClean="0">
                            <a:latin typeface="Trebuchet MS"/>
                            <a:cs typeface="Trebuchet MS"/>
                          </a:rPr>
                          <a:t>r Notice</a:t>
                        </a:r>
                      </a:p>
                      <a:p>
                        <a:r>
                          <a:rPr lang="en-US" sz="1400" b="1" dirty="0" smtClean="0">
                            <a:solidFill>
                              <a:srgbClr val="0000FF"/>
                            </a:solidFill>
                            <a:latin typeface="Trebuchet MS"/>
                            <a:cs typeface="Trebuchet MS"/>
                          </a:rPr>
                          <a:t>Email</a:t>
                        </a:r>
                      </a:p>
                      <a:p>
                        <a:r>
                          <a:rPr lang="en-US" sz="1400" b="1" dirty="0" smtClean="0">
                            <a:solidFill>
                              <a:srgbClr val="0000FF"/>
                            </a:solidFill>
                            <a:latin typeface="Trebuchet MS"/>
                            <a:cs typeface="Trebuchet MS"/>
                          </a:rPr>
                          <a:t>Phone call</a:t>
                        </a:r>
                        <a:endParaRPr lang="en-US" sz="1400" b="1" dirty="0">
                          <a:solidFill>
                            <a:srgbClr val="0000FF"/>
                          </a:solidFill>
                          <a:latin typeface="Trebuchet MS"/>
                          <a:cs typeface="Trebuchet MS"/>
                        </a:endParaRPr>
                      </a:p>
                    </p:txBody>
                  </p:sp>
                  <p:sp>
                    <p:nvSpPr>
                      <p:cNvPr id="61" name="TextBox 60"/>
                      <p:cNvSpPr txBox="1"/>
                      <p:nvPr/>
                    </p:nvSpPr>
                    <p:spPr>
                      <a:xfrm>
                        <a:off x="3046078" y="3584293"/>
                        <a:ext cx="1411900" cy="1225179"/>
                      </a:xfrm>
                      <a:prstGeom prst="rect">
                        <a:avLst/>
                      </a:prstGeom>
                      <a:noFill/>
                      <a:ln>
                        <a:noFill/>
                      </a:ln>
                    </p:spPr>
                    <p:txBody>
                      <a:bodyPr wrap="square" rtlCol="0">
                        <a:spAutoFit/>
                      </a:bodyPr>
                      <a:lstStyle/>
                      <a:p>
                        <a:r>
                          <a:rPr lang="en-US" sz="1400" b="1" dirty="0" smtClean="0">
                            <a:latin typeface="Trebuchet MS"/>
                            <a:cs typeface="Trebuchet MS"/>
                          </a:rPr>
                          <a:t>Final Inquiry</a:t>
                        </a:r>
                      </a:p>
                      <a:p>
                        <a:r>
                          <a:rPr lang="en-US" sz="1400" b="1" dirty="0">
                            <a:latin typeface="Trebuchet MS"/>
                            <a:cs typeface="Trebuchet MS"/>
                          </a:rPr>
                          <a:t>o</a:t>
                        </a:r>
                        <a:r>
                          <a:rPr lang="en-US" sz="1400" b="1" dirty="0" smtClean="0">
                            <a:latin typeface="Trebuchet MS"/>
                            <a:cs typeface="Trebuchet MS"/>
                          </a:rPr>
                          <a:t>r Notice</a:t>
                        </a:r>
                      </a:p>
                      <a:p>
                        <a:r>
                          <a:rPr lang="en-US" sz="1400" b="1" dirty="0" smtClean="0">
                            <a:solidFill>
                              <a:srgbClr val="0000FF"/>
                            </a:solidFill>
                            <a:latin typeface="Trebuchet MS"/>
                            <a:cs typeface="Trebuchet MS"/>
                          </a:rPr>
                          <a:t>Email</a:t>
                        </a:r>
                      </a:p>
                      <a:p>
                        <a:r>
                          <a:rPr lang="en-US" sz="1400" b="1" dirty="0" smtClean="0">
                            <a:solidFill>
                              <a:srgbClr val="0000FF"/>
                            </a:solidFill>
                            <a:latin typeface="Trebuchet MS"/>
                            <a:cs typeface="Trebuchet MS"/>
                          </a:rPr>
                          <a:t>Phone call</a:t>
                        </a:r>
                      </a:p>
                      <a:p>
                        <a:r>
                          <a:rPr lang="en-US" sz="1400" b="1" dirty="0" smtClean="0">
                            <a:solidFill>
                              <a:srgbClr val="0000FF"/>
                            </a:solidFill>
                            <a:latin typeface="Trebuchet MS"/>
                            <a:cs typeface="Trebuchet MS"/>
                          </a:rPr>
                          <a:t>Fax  </a:t>
                        </a:r>
                        <a:endParaRPr lang="en-US" sz="1400" b="1" dirty="0">
                          <a:solidFill>
                            <a:srgbClr val="0000FF"/>
                          </a:solidFill>
                          <a:latin typeface="Trebuchet MS"/>
                          <a:cs typeface="Trebuchet MS"/>
                        </a:endParaRPr>
                      </a:p>
                    </p:txBody>
                  </p:sp>
                  <p:grpSp>
                    <p:nvGrpSpPr>
                      <p:cNvPr id="62" name="Group 61"/>
                      <p:cNvGrpSpPr/>
                      <p:nvPr/>
                    </p:nvGrpSpPr>
                    <p:grpSpPr>
                      <a:xfrm>
                        <a:off x="304800" y="2275138"/>
                        <a:ext cx="4153179" cy="1253251"/>
                        <a:chOff x="131914" y="849744"/>
                        <a:chExt cx="4153179" cy="1253251"/>
                      </a:xfrm>
                    </p:grpSpPr>
                    <p:grpSp>
                      <p:nvGrpSpPr>
                        <p:cNvPr id="63" name="Group 62"/>
                        <p:cNvGrpSpPr/>
                        <p:nvPr/>
                      </p:nvGrpSpPr>
                      <p:grpSpPr>
                        <a:xfrm>
                          <a:off x="131914" y="1177338"/>
                          <a:ext cx="4153179" cy="925657"/>
                          <a:chOff x="131914" y="1459594"/>
                          <a:chExt cx="4153179" cy="925657"/>
                        </a:xfrm>
                      </p:grpSpPr>
                      <p:sp>
                        <p:nvSpPr>
                          <p:cNvPr id="68" name="Right Arrow 67"/>
                          <p:cNvSpPr/>
                          <p:nvPr/>
                        </p:nvSpPr>
                        <p:spPr>
                          <a:xfrm>
                            <a:off x="1503516" y="1510349"/>
                            <a:ext cx="1295611" cy="874902"/>
                          </a:xfrm>
                          <a:prstGeom prst="rightArrow">
                            <a:avLst/>
                          </a:prstGeom>
                          <a:solidFill>
                            <a:schemeClr val="accent3">
                              <a:lumMod val="60000"/>
                              <a:lumOff val="40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00000"/>
                                </a:solidFill>
                                <a:latin typeface="Trebuchet MS"/>
                                <a:cs typeface="Trebuchet MS"/>
                              </a:rPr>
                              <a:t>2</a:t>
                            </a:r>
                          </a:p>
                        </p:txBody>
                      </p:sp>
                      <p:sp>
                        <p:nvSpPr>
                          <p:cNvPr id="69" name="Striped Right Arrow 68"/>
                          <p:cNvSpPr/>
                          <p:nvPr/>
                        </p:nvSpPr>
                        <p:spPr>
                          <a:xfrm>
                            <a:off x="2890480" y="1459594"/>
                            <a:ext cx="1394613" cy="925655"/>
                          </a:xfrm>
                          <a:prstGeom prst="stripedRightArrow">
                            <a:avLst/>
                          </a:prstGeom>
                          <a:solidFill>
                            <a:schemeClr val="accent3">
                              <a:lumMod val="75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00000"/>
                                </a:solidFill>
                                <a:latin typeface="Trebuchet MS"/>
                                <a:cs typeface="Trebuchet MS"/>
                              </a:rPr>
                              <a:t>3</a:t>
                            </a:r>
                          </a:p>
                        </p:txBody>
                      </p:sp>
                      <p:sp>
                        <p:nvSpPr>
                          <p:cNvPr id="70" name="Right Arrow 69"/>
                          <p:cNvSpPr/>
                          <p:nvPr/>
                        </p:nvSpPr>
                        <p:spPr>
                          <a:xfrm>
                            <a:off x="131914" y="1509428"/>
                            <a:ext cx="1225849" cy="875821"/>
                          </a:xfrm>
                          <a:prstGeom prst="rightArrow">
                            <a:avLst/>
                          </a:prstGeom>
                          <a:solidFill>
                            <a:schemeClr val="accent3">
                              <a:lumMod val="40000"/>
                              <a:lumOff val="60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000000"/>
                                </a:solidFill>
                                <a:latin typeface="Trebuchet MS"/>
                                <a:cs typeface="Trebuchet MS"/>
                              </a:rPr>
                              <a:t>1</a:t>
                            </a:r>
                            <a:endParaRPr lang="en-US" b="1" dirty="0">
                              <a:solidFill>
                                <a:srgbClr val="000000"/>
                              </a:solidFill>
                              <a:latin typeface="Trebuchet MS"/>
                              <a:cs typeface="Trebuchet MS"/>
                            </a:endParaRPr>
                          </a:p>
                        </p:txBody>
                      </p:sp>
                    </p:grpSp>
                    <p:grpSp>
                      <p:nvGrpSpPr>
                        <p:cNvPr id="64" name="Group 63"/>
                        <p:cNvGrpSpPr/>
                        <p:nvPr/>
                      </p:nvGrpSpPr>
                      <p:grpSpPr>
                        <a:xfrm>
                          <a:off x="131914" y="849744"/>
                          <a:ext cx="4153178" cy="322416"/>
                          <a:chOff x="131914" y="1114359"/>
                          <a:chExt cx="4153178" cy="322416"/>
                        </a:xfrm>
                      </p:grpSpPr>
                      <p:sp>
                        <p:nvSpPr>
                          <p:cNvPr id="65" name="TextBox 64"/>
                          <p:cNvSpPr txBox="1"/>
                          <p:nvPr/>
                        </p:nvSpPr>
                        <p:spPr>
                          <a:xfrm>
                            <a:off x="131914" y="1114359"/>
                            <a:ext cx="4153178" cy="322416"/>
                          </a:xfrm>
                          <a:prstGeom prst="rect">
                            <a:avLst/>
                          </a:prstGeom>
                          <a:noFill/>
                          <a:ln>
                            <a:solidFill>
                              <a:schemeClr val="accent3"/>
                            </a:solidFill>
                          </a:ln>
                        </p:spPr>
                        <p:txBody>
                          <a:bodyPr wrap="square" rtlCol="0">
                            <a:spAutoFit/>
                          </a:bodyPr>
                          <a:lstStyle/>
                          <a:p>
                            <a:pPr algn="ctr"/>
                            <a:r>
                              <a:rPr lang="en-US" sz="1400" b="1" dirty="0" smtClean="0">
                                <a:latin typeface="Trebuchet MS"/>
                                <a:cs typeface="Trebuchet MS"/>
                              </a:rPr>
                              <a:t>INFORMAL RESOLUTION </a:t>
                            </a:r>
                            <a:endParaRPr lang="en-US" sz="1400" b="1" dirty="0">
                              <a:latin typeface="Trebuchet MS"/>
                              <a:cs typeface="Trebuchet MS"/>
                            </a:endParaRPr>
                          </a:p>
                        </p:txBody>
                      </p:sp>
                      <p:cxnSp>
                        <p:nvCxnSpPr>
                          <p:cNvPr id="66" name="Straight Arrow Connector 65"/>
                          <p:cNvCxnSpPr/>
                          <p:nvPr/>
                        </p:nvCxnSpPr>
                        <p:spPr>
                          <a:xfrm flipV="1">
                            <a:off x="3328322" y="1263437"/>
                            <a:ext cx="956770" cy="5927"/>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flipH="1">
                            <a:off x="170291" y="1269364"/>
                            <a:ext cx="935372" cy="5854"/>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grpSp>
                  </p:grpSp>
                </p:grpSp>
                <p:grpSp>
                  <p:nvGrpSpPr>
                    <p:cNvPr id="73" name="Group 72"/>
                    <p:cNvGrpSpPr/>
                    <p:nvPr/>
                  </p:nvGrpSpPr>
                  <p:grpSpPr>
                    <a:xfrm>
                      <a:off x="5410316" y="990600"/>
                      <a:ext cx="3581284" cy="3873125"/>
                      <a:chOff x="5386612" y="1308262"/>
                      <a:chExt cx="3468836" cy="4680137"/>
                    </a:xfrm>
                  </p:grpSpPr>
                  <p:grpSp>
                    <p:nvGrpSpPr>
                      <p:cNvPr id="75" name="Group 74"/>
                      <p:cNvGrpSpPr/>
                      <p:nvPr/>
                    </p:nvGrpSpPr>
                    <p:grpSpPr>
                      <a:xfrm>
                        <a:off x="5386612" y="2280888"/>
                        <a:ext cx="3468835" cy="2212679"/>
                        <a:chOff x="5326065" y="828509"/>
                        <a:chExt cx="3468835" cy="2212679"/>
                      </a:xfrm>
                    </p:grpSpPr>
                    <p:grpSp>
                      <p:nvGrpSpPr>
                        <p:cNvPr id="80" name="Group 79"/>
                        <p:cNvGrpSpPr/>
                        <p:nvPr/>
                      </p:nvGrpSpPr>
                      <p:grpSpPr>
                        <a:xfrm>
                          <a:off x="5368460" y="1147745"/>
                          <a:ext cx="3426440" cy="1893443"/>
                          <a:chOff x="5354841" y="1437146"/>
                          <a:chExt cx="3426440" cy="1893443"/>
                        </a:xfrm>
                      </p:grpSpPr>
                      <p:sp>
                        <p:nvSpPr>
                          <p:cNvPr id="85" name="Rectangle 84"/>
                          <p:cNvSpPr/>
                          <p:nvPr/>
                        </p:nvSpPr>
                        <p:spPr>
                          <a:xfrm>
                            <a:off x="7355917" y="1535820"/>
                            <a:ext cx="1425364" cy="774962"/>
                          </a:xfrm>
                          <a:prstGeom prst="rect">
                            <a:avLst/>
                          </a:prstGeom>
                          <a:solidFill>
                            <a:srgbClr val="C00000"/>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Trebuchet MS"/>
                              <a:cs typeface="Trebuchet MS"/>
                            </a:endParaRPr>
                          </a:p>
                        </p:txBody>
                      </p:sp>
                      <p:sp>
                        <p:nvSpPr>
                          <p:cNvPr id="86" name="TextBox 85"/>
                          <p:cNvSpPr txBox="1"/>
                          <p:nvPr/>
                        </p:nvSpPr>
                        <p:spPr>
                          <a:xfrm>
                            <a:off x="5354841" y="2426367"/>
                            <a:ext cx="1804767" cy="321364"/>
                          </a:xfrm>
                          <a:prstGeom prst="rect">
                            <a:avLst/>
                          </a:prstGeom>
                          <a:noFill/>
                          <a:ln>
                            <a:noFill/>
                          </a:ln>
                        </p:spPr>
                        <p:txBody>
                          <a:bodyPr wrap="square" rtlCol="0">
                            <a:spAutoFit/>
                          </a:bodyPr>
                          <a:lstStyle/>
                          <a:p>
                            <a:r>
                              <a:rPr lang="en-US" sz="1400" b="1" dirty="0" smtClean="0">
                                <a:latin typeface="Trebuchet MS"/>
                                <a:cs typeface="Trebuchet MS"/>
                              </a:rPr>
                              <a:t>Breach Notice</a:t>
                            </a:r>
                          </a:p>
                        </p:txBody>
                      </p:sp>
                      <p:sp>
                        <p:nvSpPr>
                          <p:cNvPr id="87" name="Right Arrow 86"/>
                          <p:cNvSpPr/>
                          <p:nvPr/>
                        </p:nvSpPr>
                        <p:spPr>
                          <a:xfrm>
                            <a:off x="5482516" y="1437146"/>
                            <a:ext cx="1804766" cy="949056"/>
                          </a:xfrm>
                          <a:prstGeom prst="rightArrow">
                            <a:avLst/>
                          </a:prstGeom>
                          <a:solidFill>
                            <a:srgbClr val="FFFF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solidFill>
                                <a:schemeClr val="tx1"/>
                              </a:solidFill>
                              <a:latin typeface="Trebuchet MS"/>
                              <a:cs typeface="Trebuchet MS"/>
                            </a:endParaRPr>
                          </a:p>
                        </p:txBody>
                      </p:sp>
                      <p:sp>
                        <p:nvSpPr>
                          <p:cNvPr id="88" name="TextBox 87"/>
                          <p:cNvSpPr txBox="1"/>
                          <p:nvPr/>
                        </p:nvSpPr>
                        <p:spPr>
                          <a:xfrm>
                            <a:off x="7287281" y="2438016"/>
                            <a:ext cx="1494000" cy="892573"/>
                          </a:xfrm>
                          <a:prstGeom prst="rect">
                            <a:avLst/>
                          </a:prstGeom>
                          <a:noFill/>
                          <a:ln>
                            <a:noFill/>
                          </a:ln>
                        </p:spPr>
                        <p:txBody>
                          <a:bodyPr wrap="square" rtlCol="0">
                            <a:spAutoFit/>
                          </a:bodyPr>
                          <a:lstStyle/>
                          <a:p>
                            <a:r>
                              <a:rPr lang="en-US" sz="1400" b="1" dirty="0" smtClean="0">
                                <a:latin typeface="Trebuchet MS"/>
                                <a:cs typeface="Trebuchet MS"/>
                              </a:rPr>
                              <a:t>Suspension (</a:t>
                            </a:r>
                            <a:r>
                              <a:rPr lang="en-US" sz="1400" b="1" dirty="0" err="1" smtClean="0">
                                <a:latin typeface="Trebuchet MS"/>
                                <a:cs typeface="Trebuchet MS"/>
                              </a:rPr>
                              <a:t>Rr</a:t>
                            </a:r>
                            <a:r>
                              <a:rPr lang="en-US" sz="1400" b="1" dirty="0" smtClean="0">
                                <a:latin typeface="Trebuchet MS"/>
                                <a:cs typeface="Trebuchet MS"/>
                              </a:rPr>
                              <a:t>) Termination</a:t>
                            </a:r>
                          </a:p>
                          <a:p>
                            <a:r>
                              <a:rPr lang="en-US" sz="1400" b="1" dirty="0" smtClean="0">
                                <a:latin typeface="Trebuchet MS"/>
                                <a:cs typeface="Trebuchet MS"/>
                              </a:rPr>
                              <a:t>Non-renewal</a:t>
                            </a:r>
                          </a:p>
                        </p:txBody>
                      </p:sp>
                    </p:grpSp>
                    <p:grpSp>
                      <p:nvGrpSpPr>
                        <p:cNvPr id="81" name="Group 80"/>
                        <p:cNvGrpSpPr/>
                        <p:nvPr/>
                      </p:nvGrpSpPr>
                      <p:grpSpPr>
                        <a:xfrm>
                          <a:off x="5326065" y="828509"/>
                          <a:ext cx="3468835" cy="321364"/>
                          <a:chOff x="4730983" y="1090965"/>
                          <a:chExt cx="3468835" cy="321364"/>
                        </a:xfrm>
                      </p:grpSpPr>
                      <p:sp>
                        <p:nvSpPr>
                          <p:cNvPr id="82" name="TextBox 81"/>
                          <p:cNvSpPr txBox="1"/>
                          <p:nvPr/>
                        </p:nvSpPr>
                        <p:spPr>
                          <a:xfrm>
                            <a:off x="4730983" y="1090965"/>
                            <a:ext cx="3468835" cy="321364"/>
                          </a:xfrm>
                          <a:prstGeom prst="rect">
                            <a:avLst/>
                          </a:prstGeom>
                          <a:noFill/>
                          <a:ln>
                            <a:solidFill>
                              <a:schemeClr val="accent2"/>
                            </a:solidFill>
                          </a:ln>
                        </p:spPr>
                        <p:txBody>
                          <a:bodyPr wrap="square" rtlCol="0">
                            <a:spAutoFit/>
                          </a:bodyPr>
                          <a:lstStyle/>
                          <a:p>
                            <a:pPr algn="ctr"/>
                            <a:r>
                              <a:rPr lang="en-US" sz="1400" b="1" dirty="0" smtClean="0">
                                <a:latin typeface="Trebuchet MS"/>
                                <a:cs typeface="Trebuchet MS"/>
                              </a:rPr>
                              <a:t>FORMAL RESOLUTION</a:t>
                            </a:r>
                            <a:endParaRPr lang="en-US" sz="1400" b="1" dirty="0">
                              <a:latin typeface="Trebuchet MS"/>
                              <a:cs typeface="Trebuchet MS"/>
                            </a:endParaRPr>
                          </a:p>
                        </p:txBody>
                      </p:sp>
                      <p:cxnSp>
                        <p:nvCxnSpPr>
                          <p:cNvPr id="83" name="Straight Arrow Connector 82"/>
                          <p:cNvCxnSpPr/>
                          <p:nvPr/>
                        </p:nvCxnSpPr>
                        <p:spPr>
                          <a:xfrm>
                            <a:off x="7624845" y="1251942"/>
                            <a:ext cx="512916" cy="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flipH="1" flipV="1">
                            <a:off x="4767413" y="1238646"/>
                            <a:ext cx="587471" cy="517"/>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grpSp>
                  </p:grpSp>
                  <p:sp>
                    <p:nvSpPr>
                      <p:cNvPr id="78" name="Rounded Rectangle 77"/>
                      <p:cNvSpPr/>
                      <p:nvPr/>
                    </p:nvSpPr>
                    <p:spPr>
                      <a:xfrm>
                        <a:off x="5387689" y="1308262"/>
                        <a:ext cx="3467759" cy="929227"/>
                      </a:xfrm>
                      <a:prstGeom prst="roundRect">
                        <a:avLst/>
                      </a:prstGeom>
                      <a:solidFill>
                        <a:schemeClr val="accent2">
                          <a:lumMod val="60000"/>
                          <a:lumOff val="40000"/>
                        </a:schemeClr>
                      </a:solidFill>
                      <a:ln>
                        <a:solidFill>
                          <a:schemeClr val="accent2"/>
                        </a:solidFill>
                      </a:ln>
                    </p:spPr>
                    <p:style>
                      <a:lnRef idx="1">
                        <a:schemeClr val="accent2"/>
                      </a:lnRef>
                      <a:fillRef idx="2">
                        <a:schemeClr val="accent2"/>
                      </a:fillRef>
                      <a:effectRef idx="1">
                        <a:schemeClr val="accent2"/>
                      </a:effectRef>
                      <a:fontRef idx="minor">
                        <a:schemeClr val="dk1">
                          <a:hueOff val="0"/>
                          <a:satOff val="0"/>
                          <a:lumOff val="0"/>
                          <a:alphaOff val="0"/>
                        </a:schemeClr>
                      </a:fontRef>
                    </p:style>
                  </p:sp>
                  <p:sp>
                    <p:nvSpPr>
                      <p:cNvPr id="77" name="TextBox 76"/>
                      <p:cNvSpPr txBox="1"/>
                      <p:nvPr/>
                    </p:nvSpPr>
                    <p:spPr>
                      <a:xfrm>
                        <a:off x="5386612" y="5350022"/>
                        <a:ext cx="3468836" cy="638377"/>
                      </a:xfrm>
                      <a:prstGeom prst="leftRightArrow">
                        <a:avLst/>
                      </a:prstGeom>
                      <a:solidFill>
                        <a:schemeClr val="accent2">
                          <a:lumMod val="60000"/>
                          <a:lumOff val="40000"/>
                        </a:schemeClr>
                      </a:solidFill>
                      <a:ln>
                        <a:solidFill>
                          <a:schemeClr val="accent2"/>
                        </a:solidFill>
                      </a:ln>
                    </p:spPr>
                    <p:txBody>
                      <a:bodyPr wrap="square" rtlCol="0">
                        <a:spAutoFit/>
                      </a:bodyPr>
                      <a:lstStyle/>
                      <a:p>
                        <a:pPr algn="ctr"/>
                        <a:r>
                          <a:rPr lang="en-US" sz="1400" b="1" dirty="0" smtClean="0">
                            <a:latin typeface="Trebuchet MS"/>
                            <a:cs typeface="Trebuchet MS"/>
                          </a:rPr>
                          <a:t>NOT in Good Standing</a:t>
                        </a:r>
                        <a:endParaRPr lang="en-US" sz="1400" b="1" dirty="0">
                          <a:latin typeface="Trebuchet MS"/>
                          <a:cs typeface="Trebuchet MS"/>
                        </a:endParaRPr>
                      </a:p>
                    </p:txBody>
                  </p:sp>
                </p:grpSp>
                <p:sp>
                  <p:nvSpPr>
                    <p:cNvPr id="2" name="Bent-Up Arrow 1"/>
                    <p:cNvSpPr/>
                    <p:nvPr/>
                  </p:nvSpPr>
                  <p:spPr>
                    <a:xfrm rot="16200000" flipV="1">
                      <a:off x="-1113295" y="2546214"/>
                      <a:ext cx="3375445" cy="1014505"/>
                    </a:xfrm>
                    <a:prstGeom prst="bentUpArrow">
                      <a:avLst>
                        <a:gd name="adj1" fmla="val 25000"/>
                        <a:gd name="adj2" fmla="val 25000"/>
                        <a:gd name="adj3" fmla="val 50000"/>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b="1" dirty="0" smtClean="0">
                          <a:solidFill>
                            <a:schemeClr val="tx1"/>
                          </a:solidFill>
                        </a:rPr>
                        <a:t>Intake</a:t>
                      </a:r>
                      <a:endParaRPr lang="en-US" sz="2800" b="1" dirty="0">
                        <a:solidFill>
                          <a:schemeClr val="tx1"/>
                        </a:solidFill>
                      </a:endParaRPr>
                    </a:p>
                  </p:txBody>
                </p:sp>
              </p:grpSp>
              <p:sp>
                <p:nvSpPr>
                  <p:cNvPr id="47" name="TextBox 46"/>
                  <p:cNvSpPr txBox="1"/>
                  <p:nvPr/>
                </p:nvSpPr>
                <p:spPr>
                  <a:xfrm>
                    <a:off x="5701813" y="3772649"/>
                    <a:ext cx="3061188" cy="307777"/>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US" sz="1400" b="1" dirty="0" smtClean="0">
                        <a:latin typeface="Trebuchet MS"/>
                        <a:cs typeface="Trebuchet MS"/>
                      </a:rPr>
                      <a:t>Publish on website</a:t>
                    </a:r>
                  </a:p>
                </p:txBody>
              </p:sp>
              <p:sp>
                <p:nvSpPr>
                  <p:cNvPr id="37" name="TextBox 36"/>
                  <p:cNvSpPr txBox="1"/>
                  <p:nvPr/>
                </p:nvSpPr>
                <p:spPr>
                  <a:xfrm>
                    <a:off x="1397591" y="3883223"/>
                    <a:ext cx="3563860" cy="307777"/>
                  </a:xfrm>
                  <a:prstGeom prst="rect">
                    <a:avLst/>
                  </a:prstGeom>
                  <a:solidFill>
                    <a:schemeClr val="bg2">
                      <a:lumMod val="90000"/>
                    </a:schemeClr>
                  </a:solidFill>
                  <a:ln>
                    <a:solidFill>
                      <a:schemeClr val="tx1"/>
                    </a:solidFill>
                  </a:ln>
                </p:spPr>
                <p:txBody>
                  <a:bodyPr wrap="square" rtlCol="0">
                    <a:spAutoFit/>
                  </a:bodyPr>
                  <a:lstStyle/>
                  <a:p>
                    <a:pPr algn="ctr"/>
                    <a:r>
                      <a:rPr lang="en-US" sz="1400" b="1" dirty="0" smtClean="0">
                        <a:latin typeface="Trebuchet MS"/>
                        <a:cs typeface="Trebuchet MS"/>
                      </a:rPr>
                      <a:t>Check other non-compliance</a:t>
                    </a:r>
                  </a:p>
                </p:txBody>
              </p:sp>
            </p:grpSp>
            <p:sp>
              <p:nvSpPr>
                <p:cNvPr id="10" name="Rectangle 9"/>
                <p:cNvSpPr/>
                <p:nvPr/>
              </p:nvSpPr>
              <p:spPr>
                <a:xfrm>
                  <a:off x="5832392" y="2092882"/>
                  <a:ext cx="2596440" cy="247333"/>
                </a:xfrm>
                <a:prstGeom prst="rect">
                  <a:avLst/>
                </a:prstGeom>
              </p:spPr>
              <p:txBody>
                <a:bodyPr wrap="square">
                  <a:spAutoFit/>
                </a:bodyPr>
                <a:lstStyle/>
                <a:p>
                  <a:pPr lvl="0" algn="ctr" defTabSz="711200">
                    <a:lnSpc>
                      <a:spcPct val="90000"/>
                    </a:lnSpc>
                    <a:spcBef>
                      <a:spcPct val="0"/>
                    </a:spcBef>
                    <a:spcAft>
                      <a:spcPct val="35000"/>
                    </a:spcAft>
                  </a:pPr>
                  <a:r>
                    <a:rPr lang="en-US" sz="1400" b="1" dirty="0" smtClean="0">
                      <a:solidFill>
                        <a:srgbClr val="000000"/>
                      </a:solidFill>
                      <a:latin typeface="Trebuchet MS"/>
                      <a:cs typeface="Trebuchet MS"/>
                    </a:rPr>
                    <a:t>ENFORCEMENT</a:t>
                  </a:r>
                  <a:endParaRPr lang="en-US" sz="1400" b="1" dirty="0">
                    <a:solidFill>
                      <a:srgbClr val="000000"/>
                    </a:solidFill>
                    <a:latin typeface="Trebuchet MS"/>
                    <a:cs typeface="Trebuchet MS"/>
                  </a:endParaRPr>
                </a:p>
              </p:txBody>
            </p:sp>
            <p:sp>
              <p:nvSpPr>
                <p:cNvPr id="15" name="Rectangle 14"/>
                <p:cNvSpPr/>
                <p:nvPr/>
              </p:nvSpPr>
              <p:spPr>
                <a:xfrm>
                  <a:off x="869780" y="1871724"/>
                  <a:ext cx="4401084" cy="582431"/>
                </a:xfrm>
                <a:prstGeom prst="rect">
                  <a:avLst/>
                </a:prstGeom>
              </p:spPr>
              <p:txBody>
                <a:bodyPr wrap="square">
                  <a:spAutoFit/>
                </a:bodyPr>
                <a:lstStyle/>
                <a:p>
                  <a:pPr lvl="0" algn="ctr" defTabSz="711200">
                    <a:lnSpc>
                      <a:spcPct val="90000"/>
                    </a:lnSpc>
                    <a:spcBef>
                      <a:spcPct val="0"/>
                    </a:spcBef>
                  </a:pPr>
                  <a:r>
                    <a:rPr lang="en-US" sz="1400" b="1" dirty="0">
                      <a:solidFill>
                        <a:srgbClr val="000000"/>
                      </a:solidFill>
                      <a:latin typeface="Trebuchet MS"/>
                      <a:cs typeface="Trebuchet MS"/>
                    </a:rPr>
                    <a:t>PREVENTATIVE </a:t>
                  </a:r>
                  <a:endParaRPr lang="en-US" sz="1400" b="1" dirty="0" smtClean="0">
                    <a:solidFill>
                      <a:srgbClr val="000000"/>
                    </a:solidFill>
                    <a:latin typeface="Trebuchet MS"/>
                    <a:cs typeface="Trebuchet MS"/>
                  </a:endParaRPr>
                </a:p>
                <a:p>
                  <a:pPr lvl="0" algn="ctr" defTabSz="711200">
                    <a:lnSpc>
                      <a:spcPct val="90000"/>
                    </a:lnSpc>
                    <a:spcBef>
                      <a:spcPct val="0"/>
                    </a:spcBef>
                  </a:pPr>
                  <a:r>
                    <a:rPr lang="en-US" sz="1400" dirty="0" smtClean="0">
                      <a:solidFill>
                        <a:srgbClr val="000000"/>
                      </a:solidFill>
                      <a:latin typeface="Trebuchet MS"/>
                      <a:cs typeface="Trebuchet MS"/>
                    </a:rPr>
                    <a:t>Monitor,  Audit,</a:t>
                  </a:r>
                  <a:r>
                    <a:rPr lang="en-US" sz="1400" dirty="0">
                      <a:solidFill>
                        <a:srgbClr val="000000"/>
                      </a:solidFill>
                      <a:latin typeface="Trebuchet MS"/>
                      <a:cs typeface="Trebuchet MS"/>
                    </a:rPr>
                    <a:t/>
                  </a:r>
                  <a:br>
                    <a:rPr lang="en-US" sz="1400" dirty="0">
                      <a:solidFill>
                        <a:srgbClr val="000000"/>
                      </a:solidFill>
                      <a:latin typeface="Trebuchet MS"/>
                      <a:cs typeface="Trebuchet MS"/>
                    </a:rPr>
                  </a:br>
                  <a:r>
                    <a:rPr lang="en-US" sz="1400" dirty="0" smtClean="0">
                      <a:solidFill>
                        <a:srgbClr val="000000"/>
                      </a:solidFill>
                      <a:latin typeface="Trebuchet MS"/>
                      <a:cs typeface="Trebuchet MS"/>
                    </a:rPr>
                    <a:t>Educate </a:t>
                  </a:r>
                  <a:r>
                    <a:rPr lang="en-US" sz="1400" dirty="0">
                      <a:solidFill>
                        <a:srgbClr val="000000"/>
                      </a:solidFill>
                      <a:latin typeface="Trebuchet MS"/>
                      <a:cs typeface="Trebuchet MS"/>
                    </a:rPr>
                    <a:t>&amp; Outreach</a:t>
                  </a:r>
                </a:p>
              </p:txBody>
            </p:sp>
          </p:grpSp>
        </p:grpSp>
      </p:grpSp>
      <p:sp>
        <p:nvSpPr>
          <p:cNvPr id="6" name="Title 5"/>
          <p:cNvSpPr>
            <a:spLocks noGrp="1"/>
          </p:cNvSpPr>
          <p:nvPr>
            <p:ph type="title"/>
          </p:nvPr>
        </p:nvSpPr>
        <p:spPr>
          <a:xfrm>
            <a:off x="76201" y="0"/>
            <a:ext cx="8955112" cy="762000"/>
          </a:xfrm>
        </p:spPr>
        <p:txBody>
          <a:bodyPr>
            <a:noAutofit/>
          </a:bodyPr>
          <a:lstStyle/>
          <a:p>
            <a:pPr marL="511175"/>
            <a:r>
              <a:rPr lang="en-US" sz="3600" b="1" u="sng" dirty="0" smtClean="0">
                <a:solidFill>
                  <a:srgbClr val="000000"/>
                </a:solidFill>
                <a:latin typeface="Trebuchet MS"/>
                <a:cs typeface="Trebuchet MS"/>
              </a:rPr>
              <a:t>General</a:t>
            </a:r>
            <a:r>
              <a:rPr lang="en-US" sz="3600" b="1" dirty="0" smtClean="0">
                <a:solidFill>
                  <a:srgbClr val="000000"/>
                </a:solidFill>
                <a:latin typeface="Trebuchet MS"/>
                <a:cs typeface="Trebuchet MS"/>
              </a:rPr>
              <a:t> Approach &amp; Turn Around-Time  </a:t>
            </a:r>
          </a:p>
        </p:txBody>
      </p:sp>
      <p:sp>
        <p:nvSpPr>
          <p:cNvPr id="3" name="Slide Number Placeholder 2"/>
          <p:cNvSpPr>
            <a:spLocks noGrp="1"/>
          </p:cNvSpPr>
          <p:nvPr>
            <p:ph type="sldNum" sz="quarter" idx="10"/>
          </p:nvPr>
        </p:nvSpPr>
        <p:spPr>
          <a:prstGeom prst="rect">
            <a:avLst/>
          </a:prstGeom>
        </p:spPr>
        <p:txBody>
          <a:bodyPr/>
          <a:lstStyle/>
          <a:p>
            <a:fld id="{24DE69F4-271B-1D42-9509-E8E810B6BA61}" type="slidenum">
              <a:rPr lang="en-US" sz="1800" b="1" smtClean="0">
                <a:latin typeface="Trebuchet MS"/>
                <a:cs typeface="Trebuchet MS"/>
              </a:rPr>
              <a:pPr/>
              <a:t>4</a:t>
            </a:fld>
            <a:endParaRPr lang="en-US" sz="1800" b="1" dirty="0">
              <a:latin typeface="Trebuchet MS"/>
              <a:cs typeface="Trebuchet MS"/>
            </a:endParaRPr>
          </a:p>
        </p:txBody>
      </p:sp>
    </p:spTree>
    <p:extLst>
      <p:ext uri="{BB962C8B-B14F-4D97-AF65-F5344CB8AC3E}">
        <p14:creationId xmlns:p14="http://schemas.microsoft.com/office/powerpoint/2010/main" val="3953512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 descr="C:\Media\Repos\images\global-map.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148" y="990600"/>
            <a:ext cx="8721924" cy="489530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0"/>
            <a:ext cx="9144000" cy="990600"/>
          </a:xfrm>
        </p:spPr>
        <p:txBody>
          <a:bodyPr/>
          <a:lstStyle/>
          <a:p>
            <a:r>
              <a:rPr lang="en-US" sz="3600" dirty="0">
                <a:solidFill>
                  <a:schemeClr val="tx1"/>
                </a:solidFill>
              </a:rPr>
              <a:t>Customer Service Complaint Demographics</a:t>
            </a:r>
            <a:r>
              <a:rPr lang="en-US" sz="3600" b="1" dirty="0" smtClean="0">
                <a:solidFill>
                  <a:schemeClr val="tx1"/>
                </a:solidFill>
              </a:rPr>
              <a:t/>
            </a:r>
            <a:br>
              <a:rPr lang="en-US" sz="3600" b="1" dirty="0" smtClean="0">
                <a:solidFill>
                  <a:schemeClr val="tx1"/>
                </a:solidFill>
              </a:rPr>
            </a:br>
            <a:r>
              <a:rPr lang="en-US" sz="2400" dirty="0">
                <a:solidFill>
                  <a:schemeClr val="tx1"/>
                </a:solidFill>
                <a:ea typeface="ＭＳ Ｐゴシック" pitchFamily="34" charset="-128"/>
              </a:rPr>
              <a:t>March – May 2012</a:t>
            </a:r>
            <a:endParaRPr lang="en-US" sz="2400" b="1" dirty="0">
              <a:solidFill>
                <a:schemeClr val="tx1"/>
              </a:solidFill>
            </a:endParaRPr>
          </a:p>
        </p:txBody>
      </p:sp>
      <p:sp>
        <p:nvSpPr>
          <p:cNvPr id="4" name="Slide Number Placeholder 3"/>
          <p:cNvSpPr>
            <a:spLocks noGrp="1"/>
          </p:cNvSpPr>
          <p:nvPr>
            <p:ph type="sldNum" sz="quarter" idx="10"/>
          </p:nvPr>
        </p:nvSpPr>
        <p:spPr/>
        <p:txBody>
          <a:bodyPr/>
          <a:lstStyle/>
          <a:p>
            <a:fld id="{8BE73754-E6AD-4FBA-B6A2-9C213F0A8AE2}" type="slidenum">
              <a:rPr lang="en-US" sz="1800" smtClean="0"/>
              <a:pPr/>
              <a:t>40</a:t>
            </a:fld>
            <a:endParaRPr lang="en-US" sz="1800" dirty="0"/>
          </a:p>
        </p:txBody>
      </p:sp>
      <p:sp>
        <p:nvSpPr>
          <p:cNvPr id="11" name="TextBox 10"/>
          <p:cNvSpPr txBox="1"/>
          <p:nvPr/>
        </p:nvSpPr>
        <p:spPr>
          <a:xfrm>
            <a:off x="685800" y="2475875"/>
            <a:ext cx="1600200" cy="830997"/>
          </a:xfrm>
          <a:prstGeom prst="rect">
            <a:avLst/>
          </a:prstGeom>
          <a:solidFill>
            <a:schemeClr val="accent1">
              <a:lumMod val="20000"/>
              <a:lumOff val="80000"/>
            </a:schemeClr>
          </a:solidFill>
        </p:spPr>
        <p:txBody>
          <a:bodyPr wrap="square" rtlCol="0">
            <a:spAutoFit/>
          </a:bodyPr>
          <a:lstStyle/>
          <a:p>
            <a:pPr algn="ctr"/>
            <a:r>
              <a:rPr lang="en-US" b="1" dirty="0" smtClean="0">
                <a:latin typeface="Trebuchet MS" pitchFamily="34" charset="0"/>
              </a:rPr>
              <a:t>8.3%</a:t>
            </a:r>
          </a:p>
          <a:p>
            <a:pPr algn="ctr"/>
            <a:r>
              <a:rPr lang="en-US" b="1" dirty="0" smtClean="0">
                <a:latin typeface="Trebuchet MS" pitchFamily="34" charset="0"/>
              </a:rPr>
              <a:t>Americas</a:t>
            </a:r>
            <a:endParaRPr lang="en-US" b="1" dirty="0">
              <a:latin typeface="Trebuchet MS" pitchFamily="34" charset="0"/>
            </a:endParaRPr>
          </a:p>
        </p:txBody>
      </p:sp>
      <p:sp>
        <p:nvSpPr>
          <p:cNvPr id="12" name="TextBox 11"/>
          <p:cNvSpPr txBox="1"/>
          <p:nvPr/>
        </p:nvSpPr>
        <p:spPr>
          <a:xfrm>
            <a:off x="3942518" y="5103911"/>
            <a:ext cx="2159832" cy="523220"/>
          </a:xfrm>
          <a:prstGeom prst="rect">
            <a:avLst/>
          </a:prstGeom>
          <a:noFill/>
        </p:spPr>
        <p:txBody>
          <a:bodyPr wrap="square" rtlCol="0">
            <a:spAutoFit/>
          </a:bodyPr>
          <a:lstStyle/>
          <a:p>
            <a:pPr algn="ctr"/>
            <a:r>
              <a:rPr lang="en-US" sz="1400" b="1" dirty="0" smtClean="0">
                <a:latin typeface="Trebuchet MS" pitchFamily="34" charset="0"/>
              </a:rPr>
              <a:t>Unknown Continent 82.8%</a:t>
            </a:r>
            <a:endParaRPr lang="en-US" sz="1400" b="1" dirty="0">
              <a:latin typeface="Trebuchet MS" pitchFamily="34" charset="0"/>
            </a:endParaRPr>
          </a:p>
        </p:txBody>
      </p:sp>
      <p:sp>
        <p:nvSpPr>
          <p:cNvPr id="13" name="TextBox 12"/>
          <p:cNvSpPr txBox="1"/>
          <p:nvPr/>
        </p:nvSpPr>
        <p:spPr>
          <a:xfrm>
            <a:off x="6102350" y="2182504"/>
            <a:ext cx="1600200" cy="830997"/>
          </a:xfrm>
          <a:prstGeom prst="rect">
            <a:avLst/>
          </a:prstGeom>
          <a:solidFill>
            <a:schemeClr val="accent1">
              <a:lumMod val="20000"/>
              <a:lumOff val="80000"/>
            </a:schemeClr>
          </a:solidFill>
        </p:spPr>
        <p:txBody>
          <a:bodyPr wrap="square" rtlCol="0">
            <a:spAutoFit/>
          </a:bodyPr>
          <a:lstStyle/>
          <a:p>
            <a:pPr algn="ctr"/>
            <a:r>
              <a:rPr lang="en-US" b="1" dirty="0" smtClean="0">
                <a:latin typeface="Trebuchet MS" pitchFamily="34" charset="0"/>
              </a:rPr>
              <a:t>5.9%</a:t>
            </a:r>
          </a:p>
          <a:p>
            <a:pPr algn="ctr"/>
            <a:r>
              <a:rPr lang="en-US" b="1" dirty="0" smtClean="0">
                <a:latin typeface="Trebuchet MS" pitchFamily="34" charset="0"/>
              </a:rPr>
              <a:t>Asia</a:t>
            </a:r>
            <a:endParaRPr lang="en-US" b="1" dirty="0">
              <a:latin typeface="Trebuchet MS" pitchFamily="34" charset="0"/>
            </a:endParaRPr>
          </a:p>
        </p:txBody>
      </p:sp>
      <p:sp>
        <p:nvSpPr>
          <p:cNvPr id="14" name="TextBox 13"/>
          <p:cNvSpPr txBox="1"/>
          <p:nvPr/>
        </p:nvSpPr>
        <p:spPr>
          <a:xfrm>
            <a:off x="3982491" y="2182504"/>
            <a:ext cx="1600200" cy="830997"/>
          </a:xfrm>
          <a:prstGeom prst="rect">
            <a:avLst/>
          </a:prstGeom>
          <a:solidFill>
            <a:schemeClr val="accent1">
              <a:lumMod val="20000"/>
              <a:lumOff val="80000"/>
            </a:schemeClr>
          </a:solidFill>
        </p:spPr>
        <p:txBody>
          <a:bodyPr wrap="square" rtlCol="0">
            <a:spAutoFit/>
          </a:bodyPr>
          <a:lstStyle/>
          <a:p>
            <a:pPr algn="ctr"/>
            <a:r>
              <a:rPr lang="en-US" b="1" dirty="0" smtClean="0">
                <a:latin typeface="Trebuchet MS" pitchFamily="34" charset="0"/>
              </a:rPr>
              <a:t>2.3%</a:t>
            </a:r>
          </a:p>
          <a:p>
            <a:pPr algn="ctr"/>
            <a:r>
              <a:rPr lang="en-US" b="1" dirty="0" smtClean="0">
                <a:latin typeface="Trebuchet MS" pitchFamily="34" charset="0"/>
              </a:rPr>
              <a:t>Europe</a:t>
            </a:r>
            <a:endParaRPr lang="en-US" b="1" dirty="0">
              <a:latin typeface="Trebuchet MS" pitchFamily="34" charset="0"/>
            </a:endParaRPr>
          </a:p>
        </p:txBody>
      </p:sp>
      <p:sp>
        <p:nvSpPr>
          <p:cNvPr id="15" name="TextBox 14"/>
          <p:cNvSpPr txBox="1"/>
          <p:nvPr/>
        </p:nvSpPr>
        <p:spPr>
          <a:xfrm>
            <a:off x="6198432" y="4590100"/>
            <a:ext cx="1600200" cy="830997"/>
          </a:xfrm>
          <a:prstGeom prst="rect">
            <a:avLst/>
          </a:prstGeom>
          <a:solidFill>
            <a:schemeClr val="accent1">
              <a:lumMod val="20000"/>
              <a:lumOff val="80000"/>
            </a:schemeClr>
          </a:solidFill>
        </p:spPr>
        <p:txBody>
          <a:bodyPr wrap="square" rtlCol="0">
            <a:spAutoFit/>
          </a:bodyPr>
          <a:lstStyle/>
          <a:p>
            <a:pPr algn="ctr"/>
            <a:r>
              <a:rPr lang="en-US" b="1" dirty="0" smtClean="0">
                <a:latin typeface="Trebuchet MS" pitchFamily="34" charset="0"/>
              </a:rPr>
              <a:t>.7%</a:t>
            </a:r>
          </a:p>
          <a:p>
            <a:pPr algn="ctr"/>
            <a:r>
              <a:rPr lang="en-US" b="1" dirty="0" smtClean="0">
                <a:latin typeface="Trebuchet MS" pitchFamily="34" charset="0"/>
              </a:rPr>
              <a:t>Australia</a:t>
            </a:r>
            <a:endParaRPr lang="en-US" b="1" dirty="0">
              <a:latin typeface="Trebuchet MS" pitchFamily="34" charset="0"/>
            </a:endParaRPr>
          </a:p>
        </p:txBody>
      </p:sp>
      <p:sp>
        <p:nvSpPr>
          <p:cNvPr id="16" name="TextBox 15"/>
          <p:cNvSpPr txBox="1"/>
          <p:nvPr/>
        </p:nvSpPr>
        <p:spPr>
          <a:xfrm>
            <a:off x="3554542" y="3314367"/>
            <a:ext cx="1600200" cy="830997"/>
          </a:xfrm>
          <a:prstGeom prst="rect">
            <a:avLst/>
          </a:prstGeom>
          <a:solidFill>
            <a:schemeClr val="accent1">
              <a:lumMod val="20000"/>
              <a:lumOff val="80000"/>
            </a:schemeClr>
          </a:solidFill>
        </p:spPr>
        <p:txBody>
          <a:bodyPr wrap="square" rtlCol="0">
            <a:spAutoFit/>
          </a:bodyPr>
          <a:lstStyle/>
          <a:p>
            <a:pPr algn="ctr"/>
            <a:r>
              <a:rPr lang="en-US" b="1" dirty="0" smtClean="0">
                <a:latin typeface="Trebuchet MS" pitchFamily="34" charset="0"/>
              </a:rPr>
              <a:t>0%</a:t>
            </a:r>
          </a:p>
          <a:p>
            <a:pPr algn="ctr"/>
            <a:r>
              <a:rPr lang="en-US" b="1" dirty="0" smtClean="0">
                <a:latin typeface="Trebuchet MS" pitchFamily="34" charset="0"/>
              </a:rPr>
              <a:t>Africa</a:t>
            </a:r>
            <a:endParaRPr lang="en-US" b="1" dirty="0">
              <a:latin typeface="Trebuchet MS" pitchFamily="34" charset="0"/>
            </a:endParaRPr>
          </a:p>
        </p:txBody>
      </p:sp>
    </p:spTree>
    <p:extLst>
      <p:ext uri="{BB962C8B-B14F-4D97-AF65-F5344CB8AC3E}">
        <p14:creationId xmlns:p14="http://schemas.microsoft.com/office/powerpoint/2010/main" val="5667861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09364" cy="914400"/>
          </a:xfrm>
        </p:spPr>
        <p:txBody>
          <a:bodyPr/>
          <a:lstStyle/>
          <a:p>
            <a:r>
              <a:rPr lang="en-US" sz="3400" b="1" dirty="0" smtClean="0">
                <a:solidFill>
                  <a:schemeClr val="tx1"/>
                </a:solidFill>
              </a:rPr>
              <a:t>Customer Service </a:t>
            </a:r>
            <a:r>
              <a:rPr lang="en-US" sz="3400" b="1" dirty="0">
                <a:solidFill>
                  <a:schemeClr val="tx1"/>
                </a:solidFill>
              </a:rPr>
              <a:t>Complaint </a:t>
            </a:r>
            <a:r>
              <a:rPr lang="en-US" sz="3400" b="1" dirty="0" smtClean="0">
                <a:solidFill>
                  <a:schemeClr val="tx1"/>
                </a:solidFill>
              </a:rPr>
              <a:t>Breakdown</a:t>
            </a:r>
            <a:br>
              <a:rPr lang="en-US" sz="3400" b="1" dirty="0" smtClean="0">
                <a:solidFill>
                  <a:schemeClr val="tx1"/>
                </a:solidFill>
              </a:rPr>
            </a:br>
            <a:r>
              <a:rPr lang="en-US" sz="2400" dirty="0" smtClean="0">
                <a:solidFill>
                  <a:schemeClr val="tx1"/>
                </a:solidFill>
              </a:rPr>
              <a:t>March – May 2012</a:t>
            </a:r>
            <a:endParaRPr lang="en-US" sz="2400" dirty="0">
              <a:solidFill>
                <a:schemeClr val="tx1"/>
              </a:solidFill>
            </a:endParaRPr>
          </a:p>
        </p:txBody>
      </p:sp>
      <p:sp>
        <p:nvSpPr>
          <p:cNvPr id="4" name="Slide Number Placeholder 3"/>
          <p:cNvSpPr>
            <a:spLocks noGrp="1"/>
          </p:cNvSpPr>
          <p:nvPr>
            <p:ph type="sldNum" sz="quarter" idx="10"/>
          </p:nvPr>
        </p:nvSpPr>
        <p:spPr/>
        <p:txBody>
          <a:bodyPr/>
          <a:lstStyle/>
          <a:p>
            <a:fld id="{603D97B8-191D-4B50-A963-4810F55667EF}" type="slidenum">
              <a:rPr lang="en-US" sz="1800" smtClean="0"/>
              <a:pPr/>
              <a:t>41</a:t>
            </a:fld>
            <a:endParaRPr lang="en-US" sz="1800" dirty="0"/>
          </a:p>
        </p:txBody>
      </p:sp>
      <p:graphicFrame>
        <p:nvGraphicFramePr>
          <p:cNvPr id="8" name="Table 7"/>
          <p:cNvGraphicFramePr>
            <a:graphicFrameLocks noGrp="1"/>
          </p:cNvGraphicFramePr>
          <p:nvPr>
            <p:extLst>
              <p:ext uri="{D42A27DB-BD31-4B8C-83A1-F6EECF244321}">
                <p14:modId xmlns:p14="http://schemas.microsoft.com/office/powerpoint/2010/main" val="2880193329"/>
              </p:ext>
            </p:extLst>
          </p:nvPr>
        </p:nvGraphicFramePr>
        <p:xfrm>
          <a:off x="152399" y="914400"/>
          <a:ext cx="8883651" cy="4491892"/>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1979785"/>
                <a:gridCol w="913747"/>
                <a:gridCol w="913747"/>
                <a:gridCol w="913747"/>
                <a:gridCol w="913747"/>
                <a:gridCol w="913747"/>
                <a:gridCol w="1421384"/>
                <a:gridCol w="913747"/>
              </a:tblGrid>
              <a:tr h="528457">
                <a:tc>
                  <a:txBody>
                    <a:bodyPr/>
                    <a:lstStyle/>
                    <a:p>
                      <a:pPr algn="l" fontAlgn="b"/>
                      <a:r>
                        <a:rPr lang="en-US" sz="1600" u="none" strike="noStrike" dirty="0">
                          <a:effectLst/>
                          <a:latin typeface="Trebuchet MS" pitchFamily="34" charset="0"/>
                        </a:rPr>
                        <a:t>Complaint Category</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ctr"/>
                      <a:r>
                        <a:rPr lang="en-US" sz="1600" u="none" strike="noStrike">
                          <a:effectLst/>
                          <a:latin typeface="Trebuchet MS" pitchFamily="34" charset="0"/>
                        </a:rPr>
                        <a:t>Africa</a:t>
                      </a:r>
                      <a:endParaRPr lang="en-US" sz="1600" b="0" i="0" u="none" strike="noStrike">
                        <a:solidFill>
                          <a:srgbClr val="000000"/>
                        </a:solidFill>
                        <a:effectLst/>
                        <a:latin typeface="Trebuchet MS" pitchFamily="34" charset="0"/>
                      </a:endParaRPr>
                    </a:p>
                  </a:txBody>
                  <a:tcPr marL="9525" marR="9525" marT="9525" marB="0" anchor="ctr"/>
                </a:tc>
                <a:tc>
                  <a:txBody>
                    <a:bodyPr/>
                    <a:lstStyle/>
                    <a:p>
                      <a:pPr algn="l" fontAlgn="ctr"/>
                      <a:r>
                        <a:rPr lang="en-US" sz="1600" u="none" strike="noStrike">
                          <a:effectLst/>
                          <a:latin typeface="Trebuchet MS" pitchFamily="34" charset="0"/>
                        </a:rPr>
                        <a:t>Americas</a:t>
                      </a:r>
                      <a:endParaRPr lang="en-US" sz="1600" b="0" i="0" u="none" strike="noStrike">
                        <a:solidFill>
                          <a:srgbClr val="000000"/>
                        </a:solidFill>
                        <a:effectLst/>
                        <a:latin typeface="Trebuchet MS" pitchFamily="34" charset="0"/>
                      </a:endParaRPr>
                    </a:p>
                  </a:txBody>
                  <a:tcPr marL="9525" marR="9525" marT="9525" marB="0" anchor="ctr"/>
                </a:tc>
                <a:tc>
                  <a:txBody>
                    <a:bodyPr/>
                    <a:lstStyle/>
                    <a:p>
                      <a:pPr algn="l" fontAlgn="ctr"/>
                      <a:r>
                        <a:rPr lang="en-US" sz="1600" u="none" strike="noStrike">
                          <a:effectLst/>
                          <a:latin typeface="Trebuchet MS" pitchFamily="34" charset="0"/>
                        </a:rPr>
                        <a:t>Asia</a:t>
                      </a:r>
                      <a:endParaRPr lang="en-US" sz="1600" b="0" i="0" u="none" strike="noStrike">
                        <a:solidFill>
                          <a:srgbClr val="000000"/>
                        </a:solidFill>
                        <a:effectLst/>
                        <a:latin typeface="Trebuchet MS" pitchFamily="34" charset="0"/>
                      </a:endParaRPr>
                    </a:p>
                  </a:txBody>
                  <a:tcPr marL="9525" marR="9525" marT="9525" marB="0" anchor="ctr"/>
                </a:tc>
                <a:tc>
                  <a:txBody>
                    <a:bodyPr/>
                    <a:lstStyle/>
                    <a:p>
                      <a:pPr algn="l" fontAlgn="ctr"/>
                      <a:r>
                        <a:rPr lang="en-US" sz="1600" u="none" strike="noStrike">
                          <a:effectLst/>
                          <a:latin typeface="Trebuchet MS" pitchFamily="34" charset="0"/>
                        </a:rPr>
                        <a:t>Europe</a:t>
                      </a:r>
                      <a:endParaRPr lang="en-US" sz="1600" b="0" i="0" u="none" strike="noStrike">
                        <a:solidFill>
                          <a:srgbClr val="000000"/>
                        </a:solidFill>
                        <a:effectLst/>
                        <a:latin typeface="Trebuchet MS" pitchFamily="34" charset="0"/>
                      </a:endParaRPr>
                    </a:p>
                  </a:txBody>
                  <a:tcPr marL="9525" marR="9525" marT="9525" marB="0" anchor="ctr"/>
                </a:tc>
                <a:tc>
                  <a:txBody>
                    <a:bodyPr/>
                    <a:lstStyle/>
                    <a:p>
                      <a:pPr algn="l" fontAlgn="ctr"/>
                      <a:r>
                        <a:rPr lang="en-US" sz="1600" u="none" strike="noStrike" dirty="0" smtClean="0">
                          <a:effectLst/>
                          <a:latin typeface="Trebuchet MS" pitchFamily="34" charset="0"/>
                        </a:rPr>
                        <a:t>Australia</a:t>
                      </a:r>
                      <a:endParaRPr lang="en-US" sz="1600" b="0" i="0" u="none" strike="noStrike" dirty="0">
                        <a:solidFill>
                          <a:srgbClr val="000000"/>
                        </a:solidFill>
                        <a:effectLst/>
                        <a:latin typeface="Trebuchet MS" pitchFamily="34" charset="0"/>
                      </a:endParaRPr>
                    </a:p>
                  </a:txBody>
                  <a:tcPr marL="9525" marR="9525" marT="9525" marB="0" anchor="ctr"/>
                </a:tc>
                <a:tc>
                  <a:txBody>
                    <a:bodyPr/>
                    <a:lstStyle/>
                    <a:p>
                      <a:pPr algn="ctr" fontAlgn="ctr"/>
                      <a:r>
                        <a:rPr lang="en-US" sz="1600" u="none" strike="noStrike">
                          <a:effectLst/>
                          <a:latin typeface="Trebuchet MS" pitchFamily="34" charset="0"/>
                        </a:rPr>
                        <a:t>Unknown Continent</a:t>
                      </a:r>
                      <a:endParaRPr lang="en-US" sz="1600" b="0" i="0" u="none" strike="noStrike">
                        <a:solidFill>
                          <a:srgbClr val="000000"/>
                        </a:solidFill>
                        <a:effectLst/>
                        <a:latin typeface="Trebuchet MS" pitchFamily="34" charset="0"/>
                      </a:endParaRPr>
                    </a:p>
                  </a:txBody>
                  <a:tcPr marL="9525" marR="9525" marT="9525" marB="0" anchor="ctr"/>
                </a:tc>
                <a:tc>
                  <a:txBody>
                    <a:bodyPr/>
                    <a:lstStyle/>
                    <a:p>
                      <a:pPr algn="l" fontAlgn="ctr"/>
                      <a:r>
                        <a:rPr lang="en-US" sz="1600" u="none" strike="noStrike">
                          <a:effectLst/>
                          <a:latin typeface="Trebuchet MS" pitchFamily="34" charset="0"/>
                        </a:rPr>
                        <a:t>Total</a:t>
                      </a:r>
                      <a:endParaRPr lang="en-US" sz="1600" b="0" i="0" u="none" strike="noStrike">
                        <a:solidFill>
                          <a:srgbClr val="000000"/>
                        </a:solidFill>
                        <a:effectLst/>
                        <a:latin typeface="Trebuchet MS" pitchFamily="34" charset="0"/>
                      </a:endParaRPr>
                    </a:p>
                  </a:txBody>
                  <a:tcPr marL="9525" marR="9525" marT="9525" marB="0" anchor="ctr"/>
                </a:tc>
              </a:tr>
              <a:tr h="264229">
                <a:tc>
                  <a:txBody>
                    <a:bodyPr/>
                    <a:lstStyle/>
                    <a:p>
                      <a:pPr algn="l" fontAlgn="b"/>
                      <a:r>
                        <a:rPr lang="en-US" sz="1600" u="none" strike="noStrike" dirty="0">
                          <a:effectLst/>
                          <a:latin typeface="Trebuchet MS" pitchFamily="34" charset="0"/>
                        </a:rPr>
                        <a:t>CCTLD</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dirty="0">
                          <a:effectLst/>
                          <a:latin typeface="Trebuchet MS" pitchFamily="34" charset="0"/>
                        </a:rPr>
                        <a:t>Contact Update</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1.4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1.4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2.5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94.6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dirty="0">
                          <a:effectLst/>
                          <a:latin typeface="Trebuchet MS" pitchFamily="34" charset="0"/>
                        </a:rPr>
                        <a:t>CPanel</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27.3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4.5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4.5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63.6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dirty="0">
                          <a:effectLst/>
                          <a:latin typeface="Trebuchet MS" pitchFamily="34" charset="0"/>
                        </a:rPr>
                        <a:t>DN Dispute</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11.2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4.5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2.6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1.5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80.2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a:effectLst/>
                          <a:latin typeface="Trebuchet MS" pitchFamily="34" charset="0"/>
                        </a:rPr>
                        <a:t>Domain Renewal</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7.1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5.8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3.6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0.9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82.7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a:effectLst/>
                          <a:latin typeface="Trebuchet MS" pitchFamily="34" charset="0"/>
                        </a:rPr>
                        <a:t>Financial Transaction</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12.8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8.5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78.7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a:effectLst/>
                          <a:latin typeface="Trebuchet MS" pitchFamily="34" charset="0"/>
                        </a:rPr>
                        <a:t>GTLD</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a:effectLst/>
                          <a:latin typeface="Trebuchet MS" pitchFamily="34" charset="0"/>
                        </a:rPr>
                        <a:t>Name Password</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4.0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12.0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8.0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76.0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a:effectLst/>
                          <a:latin typeface="Trebuchet MS" pitchFamily="34" charset="0"/>
                        </a:rPr>
                        <a:t>Ownership Transfer</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16.1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19.5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2.5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1.7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60.2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a:effectLst/>
                          <a:latin typeface="Trebuchet MS" pitchFamily="34" charset="0"/>
                        </a:rPr>
                        <a:t>Redemption</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13.6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9.1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77.3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a:effectLst/>
                          <a:latin typeface="Trebuchet MS" pitchFamily="34" charset="0"/>
                        </a:rPr>
                        <a:t>Registrar Service</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5.9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3.8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0.5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89.7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a:effectLst/>
                          <a:latin typeface="Trebuchet MS" pitchFamily="34" charset="0"/>
                        </a:rPr>
                        <a:t>Reseller Provider</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10.2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6.8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1.7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0.8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80.5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a:effectLst/>
                          <a:latin typeface="Trebuchet MS" pitchFamily="34" charset="0"/>
                        </a:rPr>
                        <a:t>RIR PEN</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50.0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50.0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a:effectLst/>
                          <a:latin typeface="Trebuchet MS" pitchFamily="34" charset="0"/>
                        </a:rPr>
                        <a:t>Spam Abuse</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20.4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11.7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6.8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61.1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100.0 </a:t>
                      </a:r>
                      <a:endParaRPr lang="en-US" sz="1600" b="0" i="0" u="none" strike="noStrike">
                        <a:solidFill>
                          <a:srgbClr val="000000"/>
                        </a:solidFill>
                        <a:effectLst/>
                        <a:latin typeface="Trebuchet MS" pitchFamily="34" charset="0"/>
                      </a:endParaRPr>
                    </a:p>
                  </a:txBody>
                  <a:tcPr marL="9525" marR="9525" marT="9525" marB="0" anchor="b"/>
                </a:tc>
              </a:tr>
              <a:tr h="264229">
                <a:tc>
                  <a:txBody>
                    <a:bodyPr/>
                    <a:lstStyle/>
                    <a:p>
                      <a:pPr algn="l" fontAlgn="b"/>
                      <a:r>
                        <a:rPr lang="en-US" sz="1600" u="none" strike="noStrike">
                          <a:effectLst/>
                          <a:latin typeface="Trebuchet MS" pitchFamily="34" charset="0"/>
                        </a:rPr>
                        <a:t>Website Content</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3.5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8.0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a:effectLst/>
                          <a:latin typeface="Trebuchet MS" pitchFamily="34" charset="0"/>
                        </a:rPr>
                        <a:t>         -   </a:t>
                      </a:r>
                      <a:endParaRPr lang="en-US" sz="1600" b="0" i="0" u="none" strike="noStrike">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88.5 </a:t>
                      </a:r>
                      <a:endParaRPr lang="en-US" sz="1600" b="0" i="0" u="none" strike="noStrike" dirty="0">
                        <a:solidFill>
                          <a:srgbClr val="000000"/>
                        </a:solidFill>
                        <a:effectLst/>
                        <a:latin typeface="Trebuchet MS" pitchFamily="34" charset="0"/>
                      </a:endParaRPr>
                    </a:p>
                  </a:txBody>
                  <a:tcPr marL="9525" marR="9525" marT="9525" marB="0" anchor="b"/>
                </a:tc>
                <a:tc>
                  <a:txBody>
                    <a:bodyPr/>
                    <a:lstStyle/>
                    <a:p>
                      <a:pPr algn="l" fontAlgn="b"/>
                      <a:r>
                        <a:rPr lang="en-US" sz="1600" u="none" strike="noStrike" dirty="0">
                          <a:effectLst/>
                          <a:latin typeface="Trebuchet MS" pitchFamily="34" charset="0"/>
                        </a:rPr>
                        <a:t>    100.0 </a:t>
                      </a:r>
                      <a:endParaRPr lang="en-US" sz="1600" b="0" i="0" u="none" strike="noStrike" dirty="0">
                        <a:solidFill>
                          <a:srgbClr val="000000"/>
                        </a:solidFill>
                        <a:effectLst/>
                        <a:latin typeface="Trebuchet MS" pitchFamily="34" charset="0"/>
                      </a:endParaRPr>
                    </a:p>
                  </a:txBody>
                  <a:tcPr marL="9525" marR="9525" marT="9525" marB="0" anchor="b"/>
                </a:tc>
              </a:tr>
            </a:tbl>
          </a:graphicData>
        </a:graphic>
      </p:graphicFrame>
    </p:spTree>
    <p:extLst>
      <p:ext uri="{BB962C8B-B14F-4D97-AF65-F5344CB8AC3E}">
        <p14:creationId xmlns:p14="http://schemas.microsoft.com/office/powerpoint/2010/main" val="4167660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914400"/>
          </a:xfrm>
        </p:spPr>
        <p:txBody>
          <a:bodyPr/>
          <a:lstStyle/>
          <a:p>
            <a:pPr algn="ctr"/>
            <a:r>
              <a:rPr lang="en-US" b="1" dirty="0" smtClean="0">
                <a:solidFill>
                  <a:srgbClr val="000000"/>
                </a:solidFill>
              </a:rPr>
              <a:t>Additional Resources</a:t>
            </a:r>
            <a:endParaRPr lang="en-US" b="1" dirty="0">
              <a:solidFill>
                <a:srgbClr val="000000"/>
              </a:solidFill>
            </a:endParaRPr>
          </a:p>
        </p:txBody>
      </p:sp>
      <p:sp>
        <p:nvSpPr>
          <p:cNvPr id="3" name="Content Placeholder 2"/>
          <p:cNvSpPr>
            <a:spLocks noGrp="1"/>
          </p:cNvSpPr>
          <p:nvPr>
            <p:ph idx="4294967295"/>
          </p:nvPr>
        </p:nvSpPr>
        <p:spPr>
          <a:xfrm>
            <a:off x="598371" y="1524000"/>
            <a:ext cx="8382000" cy="4602163"/>
          </a:xfrm>
          <a:prstGeom prst="rect">
            <a:avLst/>
          </a:prstGeom>
        </p:spPr>
        <p:txBody>
          <a:bodyPr/>
          <a:lstStyle/>
          <a:p>
            <a:r>
              <a:rPr lang="en-US" dirty="0" smtClean="0">
                <a:latin typeface="Trebuchet MS"/>
                <a:cs typeface="Trebuchet MS"/>
              </a:rPr>
              <a:t>Inter-Registrar Transfer Information</a:t>
            </a:r>
          </a:p>
          <a:p>
            <a:pPr marL="400050" lvl="1" indent="0">
              <a:buNone/>
            </a:pPr>
            <a:r>
              <a:rPr lang="en-US" dirty="0">
                <a:latin typeface="Trebuchet MS"/>
                <a:cs typeface="Trebuchet MS"/>
                <a:hlinkClick r:id="rId2"/>
              </a:rPr>
              <a:t>http://</a:t>
            </a:r>
            <a:r>
              <a:rPr lang="en-US" dirty="0" smtClean="0">
                <a:latin typeface="Trebuchet MS"/>
                <a:cs typeface="Trebuchet MS"/>
                <a:hlinkClick r:id="rId2"/>
              </a:rPr>
              <a:t>www.icann.org/en/resources/registrars/transfers</a:t>
            </a:r>
            <a:r>
              <a:rPr lang="en-US" dirty="0" smtClean="0">
                <a:latin typeface="Trebuchet MS"/>
                <a:cs typeface="Trebuchet MS"/>
              </a:rPr>
              <a:t> </a:t>
            </a:r>
            <a:endParaRPr lang="en-US" dirty="0">
              <a:latin typeface="Trebuchet MS"/>
              <a:cs typeface="Trebuchet MS"/>
            </a:endParaRPr>
          </a:p>
          <a:p>
            <a:r>
              <a:rPr lang="en-US" dirty="0" smtClean="0">
                <a:latin typeface="Trebuchet MS"/>
                <a:cs typeface="Trebuchet MS"/>
              </a:rPr>
              <a:t>Amended transfer policy </a:t>
            </a:r>
          </a:p>
          <a:p>
            <a:pPr marL="400050" lvl="1" indent="0">
              <a:buNone/>
            </a:pPr>
            <a:r>
              <a:rPr lang="en-US" dirty="0" smtClean="0">
                <a:latin typeface="Trebuchet MS"/>
                <a:cs typeface="Trebuchet MS"/>
                <a:hlinkClick r:id="rId3"/>
              </a:rPr>
              <a:t>http://www.icann.org/en/general/consensus-policies.htm</a:t>
            </a:r>
            <a:endParaRPr lang="en-US" dirty="0" smtClean="0">
              <a:latin typeface="Trebuchet MS"/>
              <a:cs typeface="Trebuchet MS"/>
            </a:endParaRPr>
          </a:p>
          <a:p>
            <a:r>
              <a:rPr lang="en-US" dirty="0" smtClean="0">
                <a:latin typeface="Trebuchet MS"/>
                <a:cs typeface="Trebuchet MS"/>
              </a:rPr>
              <a:t>Learn more about ICANN Compliance </a:t>
            </a:r>
            <a:r>
              <a:rPr lang="en-US" sz="2800" dirty="0" smtClean="0">
                <a:latin typeface="Trebuchet MS"/>
                <a:cs typeface="Trebuchet MS"/>
                <a:hlinkClick r:id="rId4"/>
              </a:rPr>
              <a:t>http://www.icann.org/en/resources/compliance</a:t>
            </a:r>
            <a:r>
              <a:rPr lang="en-US" sz="2800" dirty="0" smtClean="0">
                <a:latin typeface="Trebuchet MS"/>
                <a:cs typeface="Trebuchet MS"/>
              </a:rPr>
              <a:t>  </a:t>
            </a:r>
          </a:p>
          <a:p>
            <a:endParaRPr lang="en-US" b="1" dirty="0">
              <a:latin typeface="Trebuchet MS"/>
              <a:cs typeface="Trebuchet MS"/>
            </a:endParaRPr>
          </a:p>
        </p:txBody>
      </p:sp>
      <p:sp>
        <p:nvSpPr>
          <p:cNvPr id="4" name="Slide Number Placeholder 3"/>
          <p:cNvSpPr>
            <a:spLocks noGrp="1"/>
          </p:cNvSpPr>
          <p:nvPr>
            <p:ph type="sldNum" sz="quarter" idx="10"/>
          </p:nvPr>
        </p:nvSpPr>
        <p:spPr/>
        <p:txBody>
          <a:bodyPr/>
          <a:lstStyle/>
          <a:p>
            <a:fld id="{603D97B8-191D-4B50-A963-4810F55667EF}" type="slidenum">
              <a:rPr lang="en-US" b="1" smtClean="0">
                <a:latin typeface="Trebuchet MS"/>
                <a:cs typeface="Trebuchet MS"/>
              </a:rPr>
              <a:pPr/>
              <a:t>42</a:t>
            </a:fld>
            <a:endParaRPr lang="en-US" b="1" dirty="0">
              <a:latin typeface="Trebuchet MS"/>
              <a:cs typeface="Trebuchet MS"/>
            </a:endParaRPr>
          </a:p>
        </p:txBody>
      </p:sp>
    </p:spTree>
    <p:extLst>
      <p:ext uri="{BB962C8B-B14F-4D97-AF65-F5344CB8AC3E}">
        <p14:creationId xmlns:p14="http://schemas.microsoft.com/office/powerpoint/2010/main" val="6294399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76200" y="73780"/>
            <a:ext cx="9067800" cy="6403220"/>
          </a:xfrm>
          <a:prstGeom prst="rect">
            <a:avLst/>
          </a:prstGeom>
          <a:solidFill>
            <a:schemeClr val="bg1"/>
          </a:solidFill>
        </p:spPr>
        <p:txBody>
          <a:bodyPr>
            <a:noAutofit/>
          </a:bodyPr>
          <a:lstStyle/>
          <a:p>
            <a:pPr marL="511175" algn="l">
              <a:lnSpc>
                <a:spcPct val="80000"/>
              </a:lnSpc>
            </a:pPr>
            <a:r>
              <a:rPr lang="en-US" sz="4000" b="1" dirty="0" smtClean="0">
                <a:solidFill>
                  <a:srgbClr val="000000"/>
                </a:solidFill>
                <a:latin typeface="Trebuchet MS"/>
                <a:cs typeface="Trebuchet MS"/>
              </a:rPr>
              <a:t>Q#3 - WHOIS </a:t>
            </a:r>
            <a:r>
              <a:rPr lang="en-US" sz="4000" b="1" dirty="0">
                <a:solidFill>
                  <a:srgbClr val="000000"/>
                </a:solidFill>
                <a:latin typeface="Trebuchet MS"/>
                <a:cs typeface="Trebuchet MS"/>
              </a:rPr>
              <a:t>Inaccuracy Ticketing </a:t>
            </a:r>
            <a:r>
              <a:rPr lang="en-US" sz="3600" b="1" dirty="0">
                <a:solidFill>
                  <a:srgbClr val="000000"/>
                </a:solidFill>
                <a:latin typeface="Trebuchet MS"/>
                <a:cs typeface="Trebuchet MS"/>
              </a:rPr>
              <a:t/>
            </a:r>
            <a:br>
              <a:rPr lang="en-US" sz="3600" b="1" dirty="0">
                <a:solidFill>
                  <a:srgbClr val="000000"/>
                </a:solidFill>
                <a:latin typeface="Trebuchet MS"/>
                <a:cs typeface="Trebuchet MS"/>
              </a:rPr>
            </a:br>
            <a:r>
              <a:rPr lang="en-US" sz="2800" u="sng" dirty="0" smtClean="0">
                <a:solidFill>
                  <a:srgbClr val="000000"/>
                </a:solidFill>
                <a:latin typeface="Trebuchet MS"/>
                <a:cs typeface="Trebuchet MS"/>
              </a:rPr>
              <a:t>Current</a:t>
            </a:r>
            <a:r>
              <a:rPr lang="en-US" sz="2800" dirty="0" smtClean="0">
                <a:solidFill>
                  <a:srgbClr val="000000"/>
                </a:solidFill>
                <a:latin typeface="Trebuchet MS"/>
                <a:cs typeface="Trebuchet MS"/>
              </a:rPr>
              <a:t> Approach (old)</a:t>
            </a:r>
            <a:br>
              <a:rPr lang="en-US" sz="2800" dirty="0" smtClean="0">
                <a:solidFill>
                  <a:srgbClr val="000000"/>
                </a:solidFill>
                <a:latin typeface="Trebuchet MS"/>
                <a:cs typeface="Trebuchet MS"/>
              </a:rPr>
            </a:br>
            <a:r>
              <a:rPr lang="en-US" sz="2800" dirty="0" smtClean="0">
                <a:solidFill>
                  <a:srgbClr val="000000"/>
                </a:solidFill>
                <a:latin typeface="Trebuchet MS"/>
                <a:cs typeface="Trebuchet MS"/>
              </a:rPr>
              <a:t>Work underway to align with the 1-2-3 phases</a:t>
            </a:r>
          </a:p>
        </p:txBody>
      </p:sp>
      <p:grpSp>
        <p:nvGrpSpPr>
          <p:cNvPr id="3" name="Group 2"/>
          <p:cNvGrpSpPr/>
          <p:nvPr/>
        </p:nvGrpSpPr>
        <p:grpSpPr>
          <a:xfrm>
            <a:off x="210497" y="1510128"/>
            <a:ext cx="8652175" cy="5050130"/>
            <a:chOff x="228600" y="1286806"/>
            <a:chExt cx="8652176" cy="5427342"/>
          </a:xfrm>
        </p:grpSpPr>
        <p:grpSp>
          <p:nvGrpSpPr>
            <p:cNvPr id="4" name="Group 3"/>
            <p:cNvGrpSpPr/>
            <p:nvPr/>
          </p:nvGrpSpPr>
          <p:grpSpPr>
            <a:xfrm>
              <a:off x="228600" y="1286806"/>
              <a:ext cx="8652176" cy="4745125"/>
              <a:chOff x="111624" y="1871724"/>
              <a:chExt cx="8767090" cy="3439294"/>
            </a:xfrm>
          </p:grpSpPr>
          <p:grpSp>
            <p:nvGrpSpPr>
              <p:cNvPr id="5" name="Group 4"/>
              <p:cNvGrpSpPr/>
              <p:nvPr/>
            </p:nvGrpSpPr>
            <p:grpSpPr>
              <a:xfrm>
                <a:off x="111624" y="1933183"/>
                <a:ext cx="8767090" cy="3377835"/>
                <a:chOff x="67175" y="1087799"/>
                <a:chExt cx="8767089" cy="3653390"/>
              </a:xfrm>
            </p:grpSpPr>
            <p:grpSp>
              <p:nvGrpSpPr>
                <p:cNvPr id="52" name="Group 51"/>
                <p:cNvGrpSpPr/>
                <p:nvPr/>
              </p:nvGrpSpPr>
              <p:grpSpPr>
                <a:xfrm>
                  <a:off x="874686" y="1912876"/>
                  <a:ext cx="4442133" cy="2159928"/>
                  <a:chOff x="304800" y="2424216"/>
                  <a:chExt cx="4153179" cy="2618511"/>
                </a:xfrm>
              </p:grpSpPr>
              <p:sp>
                <p:nvSpPr>
                  <p:cNvPr id="56" name="TextBox 55"/>
                  <p:cNvSpPr txBox="1"/>
                  <p:nvPr/>
                </p:nvSpPr>
                <p:spPr>
                  <a:xfrm>
                    <a:off x="309348" y="3554149"/>
                    <a:ext cx="1225849" cy="1111511"/>
                  </a:xfrm>
                  <a:prstGeom prst="rect">
                    <a:avLst/>
                  </a:prstGeom>
                  <a:noFill/>
                  <a:ln>
                    <a:noFill/>
                  </a:ln>
                </p:spPr>
                <p:txBody>
                  <a:bodyPr wrap="square" rtlCol="0">
                    <a:spAutoFit/>
                  </a:bodyPr>
                  <a:lstStyle/>
                  <a:p>
                    <a:r>
                      <a:rPr lang="en-US" sz="1400" b="1" dirty="0" smtClean="0">
                        <a:latin typeface="Trebuchet MS"/>
                        <a:cs typeface="Trebuchet MS"/>
                      </a:rPr>
                      <a:t>Remind Registrar of Obligation to  Take </a:t>
                    </a:r>
                    <a:r>
                      <a:rPr lang="en-US" sz="1400" b="1" dirty="0">
                        <a:latin typeface="Trebuchet MS"/>
                        <a:cs typeface="Trebuchet MS"/>
                      </a:rPr>
                      <a:t>S</a:t>
                    </a:r>
                    <a:r>
                      <a:rPr lang="en-US" sz="1400" b="1" dirty="0" smtClean="0">
                        <a:latin typeface="Trebuchet MS"/>
                        <a:cs typeface="Trebuchet MS"/>
                      </a:rPr>
                      <a:t>teps to Investigate</a:t>
                    </a:r>
                    <a:endParaRPr lang="en-US" sz="1400" b="1" dirty="0">
                      <a:latin typeface="Trebuchet MS"/>
                      <a:cs typeface="Trebuchet MS"/>
                    </a:endParaRPr>
                  </a:p>
                </p:txBody>
              </p:sp>
              <p:sp>
                <p:nvSpPr>
                  <p:cNvPr id="60" name="TextBox 59"/>
                  <p:cNvSpPr txBox="1"/>
                  <p:nvPr/>
                </p:nvSpPr>
                <p:spPr>
                  <a:xfrm>
                    <a:off x="1679399" y="3521713"/>
                    <a:ext cx="1295610" cy="1521014"/>
                  </a:xfrm>
                  <a:prstGeom prst="rect">
                    <a:avLst/>
                  </a:prstGeom>
                  <a:noFill/>
                  <a:ln>
                    <a:noFill/>
                  </a:ln>
                </p:spPr>
                <p:txBody>
                  <a:bodyPr wrap="square" rtlCol="0">
                    <a:spAutoFit/>
                  </a:bodyPr>
                  <a:lstStyle/>
                  <a:p>
                    <a:r>
                      <a:rPr lang="en-US" sz="1400" b="1" dirty="0" smtClean="0">
                        <a:latin typeface="Trebuchet MS"/>
                        <a:cs typeface="Trebuchet MS"/>
                      </a:rPr>
                      <a:t>Request Registrar Confirm steps Taken by Clicking </a:t>
                    </a:r>
                    <a:r>
                      <a:rPr lang="en-US" sz="1400" b="1" dirty="0">
                        <a:latin typeface="Trebuchet MS"/>
                        <a:cs typeface="Trebuchet MS"/>
                      </a:rPr>
                      <a:t>L</a:t>
                    </a:r>
                    <a:r>
                      <a:rPr lang="en-US" sz="1400" b="1" dirty="0" smtClean="0">
                        <a:latin typeface="Trebuchet MS"/>
                        <a:cs typeface="Trebuchet MS"/>
                      </a:rPr>
                      <a:t>ink in E-mail</a:t>
                    </a:r>
                  </a:p>
                  <a:p>
                    <a:endParaRPr lang="en-US" sz="1400" b="1" dirty="0">
                      <a:solidFill>
                        <a:srgbClr val="0000FF"/>
                      </a:solidFill>
                      <a:latin typeface="Trebuchet MS"/>
                      <a:cs typeface="Trebuchet MS"/>
                    </a:endParaRPr>
                  </a:p>
                </p:txBody>
              </p:sp>
              <p:sp>
                <p:nvSpPr>
                  <p:cNvPr id="61" name="TextBox 60"/>
                  <p:cNvSpPr txBox="1"/>
                  <p:nvPr/>
                </p:nvSpPr>
                <p:spPr>
                  <a:xfrm>
                    <a:off x="3046078" y="3548922"/>
                    <a:ext cx="1411900" cy="1316263"/>
                  </a:xfrm>
                  <a:prstGeom prst="rect">
                    <a:avLst/>
                  </a:prstGeom>
                  <a:noFill/>
                  <a:ln>
                    <a:noFill/>
                  </a:ln>
                </p:spPr>
                <p:txBody>
                  <a:bodyPr wrap="square" rtlCol="0">
                    <a:spAutoFit/>
                  </a:bodyPr>
                  <a:lstStyle/>
                  <a:p>
                    <a:r>
                      <a:rPr lang="en-US" sz="1400" b="1" dirty="0" smtClean="0">
                        <a:latin typeface="Trebuchet MS"/>
                        <a:cs typeface="Trebuchet MS"/>
                      </a:rPr>
                      <a:t>If necessary, Request Registrar Provide</a:t>
                    </a:r>
                  </a:p>
                  <a:p>
                    <a:r>
                      <a:rPr lang="en-US" sz="1400" b="1" dirty="0" smtClean="0">
                        <a:latin typeface="Trebuchet MS"/>
                        <a:cs typeface="Trebuchet MS"/>
                      </a:rPr>
                      <a:t>Proof of Steps Taken </a:t>
                    </a:r>
                    <a:endParaRPr lang="en-US" sz="1400" b="1" dirty="0">
                      <a:solidFill>
                        <a:srgbClr val="0000FF"/>
                      </a:solidFill>
                      <a:latin typeface="Trebuchet MS"/>
                      <a:cs typeface="Trebuchet MS"/>
                    </a:endParaRPr>
                  </a:p>
                </p:txBody>
              </p:sp>
              <p:grpSp>
                <p:nvGrpSpPr>
                  <p:cNvPr id="62" name="Group 61"/>
                  <p:cNvGrpSpPr/>
                  <p:nvPr/>
                </p:nvGrpSpPr>
                <p:grpSpPr>
                  <a:xfrm>
                    <a:off x="304800" y="2424216"/>
                    <a:ext cx="4153179" cy="1104173"/>
                    <a:chOff x="131914" y="998822"/>
                    <a:chExt cx="4153179" cy="1104173"/>
                  </a:xfrm>
                </p:grpSpPr>
                <p:grpSp>
                  <p:nvGrpSpPr>
                    <p:cNvPr id="63" name="Group 62"/>
                    <p:cNvGrpSpPr/>
                    <p:nvPr/>
                  </p:nvGrpSpPr>
                  <p:grpSpPr>
                    <a:xfrm>
                      <a:off x="131914" y="1177338"/>
                      <a:ext cx="4153179" cy="925657"/>
                      <a:chOff x="131914" y="1459594"/>
                      <a:chExt cx="4153179" cy="925657"/>
                    </a:xfrm>
                  </p:grpSpPr>
                  <p:sp>
                    <p:nvSpPr>
                      <p:cNvPr id="68" name="Right Arrow 67"/>
                      <p:cNvSpPr/>
                      <p:nvPr/>
                    </p:nvSpPr>
                    <p:spPr>
                      <a:xfrm>
                        <a:off x="1503516" y="1510349"/>
                        <a:ext cx="1295611" cy="874902"/>
                      </a:xfrm>
                      <a:prstGeom prst="rightArrow">
                        <a:avLst/>
                      </a:prstGeom>
                      <a:solidFill>
                        <a:schemeClr val="accent3">
                          <a:lumMod val="60000"/>
                          <a:lumOff val="40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00000"/>
                            </a:solidFill>
                            <a:latin typeface="Trebuchet MS"/>
                            <a:cs typeface="Trebuchet MS"/>
                          </a:rPr>
                          <a:t>2</a:t>
                        </a:r>
                      </a:p>
                    </p:txBody>
                  </p:sp>
                  <p:sp>
                    <p:nvSpPr>
                      <p:cNvPr id="69" name="Striped Right Arrow 68"/>
                      <p:cNvSpPr/>
                      <p:nvPr/>
                    </p:nvSpPr>
                    <p:spPr>
                      <a:xfrm>
                        <a:off x="2890480" y="1459594"/>
                        <a:ext cx="1394613" cy="925655"/>
                      </a:xfrm>
                      <a:prstGeom prst="stripedRightArrow">
                        <a:avLst/>
                      </a:prstGeom>
                      <a:solidFill>
                        <a:schemeClr val="accent3">
                          <a:lumMod val="75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00000"/>
                            </a:solidFill>
                            <a:latin typeface="Trebuchet MS"/>
                            <a:cs typeface="Trebuchet MS"/>
                          </a:rPr>
                          <a:t>3</a:t>
                        </a:r>
                      </a:p>
                    </p:txBody>
                  </p:sp>
                  <p:sp>
                    <p:nvSpPr>
                      <p:cNvPr id="70" name="Right Arrow 69"/>
                      <p:cNvSpPr/>
                      <p:nvPr/>
                    </p:nvSpPr>
                    <p:spPr>
                      <a:xfrm>
                        <a:off x="131914" y="1509428"/>
                        <a:ext cx="1225849" cy="875821"/>
                      </a:xfrm>
                      <a:prstGeom prst="rightArrow">
                        <a:avLst/>
                      </a:prstGeom>
                      <a:solidFill>
                        <a:schemeClr val="accent3">
                          <a:lumMod val="40000"/>
                          <a:lumOff val="60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000000"/>
                            </a:solidFill>
                            <a:latin typeface="Trebuchet MS"/>
                            <a:cs typeface="Trebuchet MS"/>
                          </a:rPr>
                          <a:t>1</a:t>
                        </a:r>
                        <a:endParaRPr lang="en-US" b="1" dirty="0">
                          <a:solidFill>
                            <a:srgbClr val="000000"/>
                          </a:solidFill>
                          <a:latin typeface="Trebuchet MS"/>
                          <a:cs typeface="Trebuchet MS"/>
                        </a:endParaRPr>
                      </a:p>
                    </p:txBody>
                  </p:sp>
                </p:grpSp>
                <p:grpSp>
                  <p:nvGrpSpPr>
                    <p:cNvPr id="64" name="Group 63"/>
                    <p:cNvGrpSpPr/>
                    <p:nvPr/>
                  </p:nvGrpSpPr>
                  <p:grpSpPr>
                    <a:xfrm>
                      <a:off x="170291" y="998822"/>
                      <a:ext cx="4114801" cy="11781"/>
                      <a:chOff x="170291" y="1263437"/>
                      <a:chExt cx="4114801" cy="11781"/>
                    </a:xfrm>
                  </p:grpSpPr>
                  <p:cxnSp>
                    <p:nvCxnSpPr>
                      <p:cNvPr id="66" name="Straight Arrow Connector 65"/>
                      <p:cNvCxnSpPr/>
                      <p:nvPr/>
                    </p:nvCxnSpPr>
                    <p:spPr>
                      <a:xfrm flipV="1">
                        <a:off x="3328322" y="1263437"/>
                        <a:ext cx="956770" cy="5927"/>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flipH="1">
                        <a:off x="170291" y="1269364"/>
                        <a:ext cx="935372" cy="5854"/>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grpSp>
              </p:grpSp>
            </p:grpSp>
            <p:grpSp>
              <p:nvGrpSpPr>
                <p:cNvPr id="73" name="Group 72"/>
                <p:cNvGrpSpPr/>
                <p:nvPr/>
              </p:nvGrpSpPr>
              <p:grpSpPr>
                <a:xfrm>
                  <a:off x="1081681" y="1087799"/>
                  <a:ext cx="7752583" cy="851679"/>
                  <a:chOff x="1193891" y="1425714"/>
                  <a:chExt cx="7509161" cy="1029136"/>
                </a:xfrm>
              </p:grpSpPr>
              <p:cxnSp>
                <p:nvCxnSpPr>
                  <p:cNvPr id="83" name="Straight Arrow Connector 82"/>
                  <p:cNvCxnSpPr/>
                  <p:nvPr/>
                </p:nvCxnSpPr>
                <p:spPr>
                  <a:xfrm>
                    <a:off x="7767558" y="2454850"/>
                    <a:ext cx="512916" cy="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78" name="Rounded Rectangle 77"/>
                  <p:cNvSpPr/>
                  <p:nvPr/>
                </p:nvSpPr>
                <p:spPr>
                  <a:xfrm>
                    <a:off x="1193891" y="1425714"/>
                    <a:ext cx="7509161" cy="811774"/>
                  </a:xfrm>
                  <a:prstGeom prst="roundRect">
                    <a:avLst/>
                  </a:prstGeom>
                  <a:solidFill>
                    <a:schemeClr val="accent2">
                      <a:lumMod val="60000"/>
                      <a:lumOff val="40000"/>
                    </a:schemeClr>
                  </a:solidFill>
                  <a:ln>
                    <a:solidFill>
                      <a:schemeClr val="accent2"/>
                    </a:solidFill>
                  </a:ln>
                </p:spPr>
                <p:style>
                  <a:lnRef idx="1">
                    <a:schemeClr val="accent2"/>
                  </a:lnRef>
                  <a:fillRef idx="2">
                    <a:schemeClr val="accent2"/>
                  </a:fillRef>
                  <a:effectRef idx="1">
                    <a:schemeClr val="accent2"/>
                  </a:effectRef>
                  <a:fontRef idx="minor">
                    <a:schemeClr val="dk1">
                      <a:hueOff val="0"/>
                      <a:satOff val="0"/>
                      <a:lumOff val="0"/>
                      <a:alphaOff val="0"/>
                    </a:schemeClr>
                  </a:fontRef>
                </p:style>
              </p:sp>
            </p:grpSp>
            <p:sp>
              <p:nvSpPr>
                <p:cNvPr id="2" name="Bent-Up Arrow 1"/>
                <p:cNvSpPr/>
                <p:nvPr/>
              </p:nvSpPr>
              <p:spPr>
                <a:xfrm rot="16200000" flipV="1">
                  <a:off x="-1113295" y="2546214"/>
                  <a:ext cx="3375445" cy="1014505"/>
                </a:xfrm>
                <a:prstGeom prst="bentUpArrow">
                  <a:avLst>
                    <a:gd name="adj1" fmla="val 25000"/>
                    <a:gd name="adj2" fmla="val 25000"/>
                    <a:gd name="adj3" fmla="val 50000"/>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b="1" dirty="0" smtClean="0">
                      <a:solidFill>
                        <a:schemeClr val="tx1"/>
                      </a:solidFill>
                    </a:rPr>
                    <a:t>Intake</a:t>
                  </a:r>
                  <a:endParaRPr lang="en-US" sz="2800" b="1" dirty="0">
                    <a:solidFill>
                      <a:schemeClr val="tx1"/>
                    </a:solidFill>
                  </a:endParaRPr>
                </a:p>
              </p:txBody>
            </p:sp>
          </p:grpSp>
          <p:sp>
            <p:nvSpPr>
              <p:cNvPr id="15" name="Rectangle 14"/>
              <p:cNvSpPr/>
              <p:nvPr/>
            </p:nvSpPr>
            <p:spPr>
              <a:xfrm>
                <a:off x="869780" y="1871724"/>
                <a:ext cx="4401084" cy="207484"/>
              </a:xfrm>
              <a:prstGeom prst="rect">
                <a:avLst/>
              </a:prstGeom>
            </p:spPr>
            <p:txBody>
              <a:bodyPr wrap="square">
                <a:spAutoFit/>
              </a:bodyPr>
              <a:lstStyle/>
              <a:p>
                <a:pPr lvl="0" algn="ctr" defTabSz="711200">
                  <a:lnSpc>
                    <a:spcPct val="90000"/>
                  </a:lnSpc>
                  <a:spcBef>
                    <a:spcPct val="0"/>
                  </a:spcBef>
                </a:pPr>
                <a:endParaRPr lang="en-US" sz="1400" b="1" dirty="0" smtClean="0">
                  <a:solidFill>
                    <a:srgbClr val="000000"/>
                  </a:solidFill>
                  <a:latin typeface="Trebuchet MS"/>
                  <a:cs typeface="Trebuchet MS"/>
                </a:endParaRPr>
              </a:p>
            </p:txBody>
          </p:sp>
        </p:grpSp>
        <p:sp>
          <p:nvSpPr>
            <p:cNvPr id="9" name="Rectangle 8"/>
            <p:cNvSpPr/>
            <p:nvPr/>
          </p:nvSpPr>
          <p:spPr>
            <a:xfrm>
              <a:off x="1905000" y="1484202"/>
              <a:ext cx="6629400" cy="646331"/>
            </a:xfrm>
            <a:prstGeom prst="rect">
              <a:avLst/>
            </a:prstGeom>
          </p:spPr>
          <p:txBody>
            <a:bodyPr wrap="square">
              <a:spAutoFit/>
            </a:bodyPr>
            <a:lstStyle/>
            <a:p>
              <a:pPr lvl="0" algn="ctr" defTabSz="711200">
                <a:lnSpc>
                  <a:spcPct val="90000"/>
                </a:lnSpc>
              </a:pPr>
              <a:r>
                <a:rPr lang="en-US" sz="2000" b="1" dirty="0">
                  <a:solidFill>
                    <a:srgbClr val="000000"/>
                  </a:solidFill>
                  <a:latin typeface="Trebuchet MS"/>
                  <a:cs typeface="Trebuchet MS"/>
                </a:rPr>
                <a:t>Single Submission </a:t>
              </a:r>
              <a:r>
                <a:rPr lang="en-US" sz="2000" b="1" dirty="0" smtClean="0">
                  <a:solidFill>
                    <a:srgbClr val="000000"/>
                  </a:solidFill>
                  <a:latin typeface="Trebuchet MS"/>
                  <a:cs typeface="Trebuchet MS"/>
                </a:rPr>
                <a:t>WHOIS Data Problem Report System (WDPRS) </a:t>
              </a:r>
              <a:endParaRPr lang="en-US" sz="2000" b="1" dirty="0">
                <a:solidFill>
                  <a:srgbClr val="000000"/>
                </a:solidFill>
                <a:latin typeface="Trebuchet MS"/>
                <a:cs typeface="Trebuchet MS"/>
              </a:endParaRPr>
            </a:p>
          </p:txBody>
        </p:sp>
        <p:sp>
          <p:nvSpPr>
            <p:cNvPr id="51" name="Right Arrow 50"/>
            <p:cNvSpPr/>
            <p:nvPr/>
          </p:nvSpPr>
          <p:spPr>
            <a:xfrm>
              <a:off x="7532627" y="2615431"/>
              <a:ext cx="891191" cy="1001778"/>
            </a:xfrm>
            <a:prstGeom prst="rightArrow">
              <a:avLst/>
            </a:prstGeom>
            <a:solidFill>
              <a:srgbClr val="FFFF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Trebuchet MS"/>
                  <a:cs typeface="Trebuchet MS"/>
                </a:rPr>
                <a:t>5</a:t>
              </a:r>
              <a:endParaRPr lang="en-US" sz="1400" b="1" dirty="0">
                <a:solidFill>
                  <a:srgbClr val="000000"/>
                </a:solidFill>
                <a:latin typeface="Trebuchet MS"/>
                <a:cs typeface="Trebuchet MS"/>
              </a:endParaRPr>
            </a:p>
          </p:txBody>
        </p:sp>
        <p:sp>
          <p:nvSpPr>
            <p:cNvPr id="13" name="Rectangle 12"/>
            <p:cNvSpPr/>
            <p:nvPr/>
          </p:nvSpPr>
          <p:spPr>
            <a:xfrm>
              <a:off x="5791200" y="2282470"/>
              <a:ext cx="2438399" cy="307777"/>
            </a:xfrm>
            <a:prstGeom prst="rect">
              <a:avLst/>
            </a:prstGeom>
          </p:spPr>
          <p:txBody>
            <a:bodyPr wrap="square">
              <a:spAutoFit/>
            </a:bodyPr>
            <a:lstStyle/>
            <a:p>
              <a:pPr algn="ctr"/>
              <a:r>
                <a:rPr lang="en-US" sz="1400" b="1" dirty="0">
                  <a:solidFill>
                    <a:srgbClr val="000000"/>
                  </a:solidFill>
                  <a:latin typeface="Trebuchet MS"/>
                  <a:cs typeface="Trebuchet MS"/>
                </a:rPr>
                <a:t>Manual</a:t>
              </a:r>
              <a:endParaRPr lang="en-US" dirty="0"/>
            </a:p>
          </p:txBody>
        </p:sp>
        <p:sp>
          <p:nvSpPr>
            <p:cNvPr id="53" name="Rectangle 52"/>
            <p:cNvSpPr/>
            <p:nvPr/>
          </p:nvSpPr>
          <p:spPr>
            <a:xfrm>
              <a:off x="2053373" y="2304006"/>
              <a:ext cx="2213827" cy="307777"/>
            </a:xfrm>
            <a:prstGeom prst="rect">
              <a:avLst/>
            </a:prstGeom>
          </p:spPr>
          <p:txBody>
            <a:bodyPr wrap="square">
              <a:spAutoFit/>
            </a:bodyPr>
            <a:lstStyle/>
            <a:p>
              <a:pPr algn="ctr"/>
              <a:r>
                <a:rPr lang="en-US" sz="1400" b="1" dirty="0" smtClean="0">
                  <a:solidFill>
                    <a:srgbClr val="000000"/>
                  </a:solidFill>
                  <a:latin typeface="Trebuchet MS"/>
                  <a:cs typeface="Trebuchet MS"/>
                </a:rPr>
                <a:t>Automated</a:t>
              </a:r>
              <a:endParaRPr lang="en-US" dirty="0"/>
            </a:p>
          </p:txBody>
        </p:sp>
        <p:sp>
          <p:nvSpPr>
            <p:cNvPr id="54" name="Right Arrow 53"/>
            <p:cNvSpPr/>
            <p:nvPr/>
          </p:nvSpPr>
          <p:spPr>
            <a:xfrm>
              <a:off x="6019800" y="2611239"/>
              <a:ext cx="1066013" cy="1001778"/>
            </a:xfrm>
            <a:prstGeom prst="rightArrow">
              <a:avLst/>
            </a:prstGeom>
            <a:solidFill>
              <a:srgbClr val="FFFF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Trebuchet MS"/>
                  <a:cs typeface="Trebuchet MS"/>
                </a:rPr>
                <a:t>4</a:t>
              </a:r>
              <a:endParaRPr lang="en-US" sz="1400" b="1" dirty="0">
                <a:solidFill>
                  <a:srgbClr val="000000"/>
                </a:solidFill>
                <a:latin typeface="Trebuchet MS"/>
                <a:cs typeface="Trebuchet MS"/>
              </a:endParaRPr>
            </a:p>
          </p:txBody>
        </p:sp>
        <p:sp>
          <p:nvSpPr>
            <p:cNvPr id="57" name="Rounded Rectangle 56"/>
            <p:cNvSpPr/>
            <p:nvPr/>
          </p:nvSpPr>
          <p:spPr>
            <a:xfrm>
              <a:off x="1074535" y="5105178"/>
              <a:ext cx="7806241" cy="638474"/>
            </a:xfrm>
            <a:prstGeom prst="roundRect">
              <a:avLst/>
            </a:prstGeom>
            <a:solidFill>
              <a:schemeClr val="tx2">
                <a:lumMod val="60000"/>
                <a:lumOff val="40000"/>
              </a:schemeClr>
            </a:solidFill>
            <a:ln>
              <a:solidFill>
                <a:schemeClr val="accent2"/>
              </a:solidFill>
            </a:ln>
          </p:spPr>
          <p:style>
            <a:lnRef idx="1">
              <a:schemeClr val="accent2"/>
            </a:lnRef>
            <a:fillRef idx="2">
              <a:schemeClr val="accent2"/>
            </a:fillRef>
            <a:effectRef idx="1">
              <a:schemeClr val="accent2"/>
            </a:effectRef>
            <a:fontRef idx="minor">
              <a:schemeClr val="dk1">
                <a:hueOff val="0"/>
                <a:satOff val="0"/>
                <a:lumOff val="0"/>
                <a:alphaOff val="0"/>
              </a:schemeClr>
            </a:fontRef>
          </p:style>
        </p:sp>
        <p:sp>
          <p:nvSpPr>
            <p:cNvPr id="58" name="Rectangle 57"/>
            <p:cNvSpPr/>
            <p:nvPr/>
          </p:nvSpPr>
          <p:spPr>
            <a:xfrm>
              <a:off x="1721510" y="5179328"/>
              <a:ext cx="6580392" cy="523712"/>
            </a:xfrm>
            <a:prstGeom prst="rect">
              <a:avLst/>
            </a:prstGeom>
          </p:spPr>
          <p:txBody>
            <a:bodyPr wrap="square">
              <a:spAutoFit/>
            </a:bodyPr>
            <a:lstStyle/>
            <a:p>
              <a:pPr lvl="0" algn="ctr" defTabSz="711200">
                <a:lnSpc>
                  <a:spcPct val="90000"/>
                </a:lnSpc>
              </a:pPr>
              <a:r>
                <a:rPr lang="en-US" b="1" dirty="0" smtClean="0">
                  <a:solidFill>
                    <a:srgbClr val="000000"/>
                  </a:solidFill>
                  <a:latin typeface="Trebuchet MS"/>
                  <a:cs typeface="Trebuchet MS"/>
                </a:rPr>
                <a:t>Bulk </a:t>
              </a:r>
              <a:r>
                <a:rPr lang="en-US" b="1" dirty="0">
                  <a:solidFill>
                    <a:srgbClr val="000000"/>
                  </a:solidFill>
                  <a:latin typeface="Trebuchet MS"/>
                  <a:cs typeface="Trebuchet MS"/>
                </a:rPr>
                <a:t>Submission </a:t>
              </a:r>
              <a:r>
                <a:rPr lang="en-US" b="1" dirty="0" smtClean="0">
                  <a:solidFill>
                    <a:srgbClr val="000000"/>
                  </a:solidFill>
                  <a:latin typeface="Trebuchet MS"/>
                  <a:cs typeface="Trebuchet MS"/>
                </a:rPr>
                <a:t>WDPRS in </a:t>
              </a:r>
              <a:r>
                <a:rPr lang="en-US" sz="2800" b="1" dirty="0" smtClean="0">
                  <a:solidFill>
                    <a:srgbClr val="000000"/>
                  </a:solidFill>
                  <a:latin typeface="Trebuchet MS"/>
                  <a:cs typeface="Trebuchet MS"/>
                </a:rPr>
                <a:t>Beta</a:t>
              </a:r>
              <a:r>
                <a:rPr lang="en-US" b="1" dirty="0" smtClean="0">
                  <a:solidFill>
                    <a:srgbClr val="000000"/>
                  </a:solidFill>
                  <a:latin typeface="Trebuchet MS"/>
                  <a:cs typeface="Trebuchet MS"/>
                </a:rPr>
                <a:t> </a:t>
              </a:r>
              <a:endParaRPr lang="en-US" b="1" dirty="0">
                <a:solidFill>
                  <a:srgbClr val="000000"/>
                </a:solidFill>
                <a:latin typeface="Trebuchet MS"/>
                <a:cs typeface="Trebuchet MS"/>
              </a:endParaRPr>
            </a:p>
          </p:txBody>
        </p:sp>
        <p:sp>
          <p:nvSpPr>
            <p:cNvPr id="59" name="Right Arrow 58"/>
            <p:cNvSpPr/>
            <p:nvPr/>
          </p:nvSpPr>
          <p:spPr>
            <a:xfrm>
              <a:off x="1046698" y="5945087"/>
              <a:ext cx="1272780" cy="769061"/>
            </a:xfrm>
            <a:prstGeom prst="rightArrow">
              <a:avLst/>
            </a:prstGeom>
            <a:solidFill>
              <a:schemeClr val="accent3">
                <a:lumMod val="40000"/>
                <a:lumOff val="60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000000"/>
                  </a:solidFill>
                  <a:latin typeface="Trebuchet MS"/>
                  <a:cs typeface="Trebuchet MS"/>
                </a:rPr>
                <a:t>1</a:t>
              </a:r>
              <a:endParaRPr lang="en-US" b="1" dirty="0">
                <a:solidFill>
                  <a:srgbClr val="000000"/>
                </a:solidFill>
                <a:latin typeface="Trebuchet MS"/>
                <a:cs typeface="Trebuchet MS"/>
              </a:endParaRPr>
            </a:p>
          </p:txBody>
        </p:sp>
        <p:sp>
          <p:nvSpPr>
            <p:cNvPr id="74" name="TextBox 73"/>
            <p:cNvSpPr txBox="1"/>
            <p:nvPr/>
          </p:nvSpPr>
          <p:spPr>
            <a:xfrm>
              <a:off x="5867400" y="3617209"/>
              <a:ext cx="1490338" cy="1384995"/>
            </a:xfrm>
            <a:prstGeom prst="rect">
              <a:avLst/>
            </a:prstGeom>
            <a:noFill/>
            <a:ln>
              <a:noFill/>
            </a:ln>
          </p:spPr>
          <p:txBody>
            <a:bodyPr wrap="square" rtlCol="0">
              <a:spAutoFit/>
            </a:bodyPr>
            <a:lstStyle/>
            <a:p>
              <a:r>
                <a:rPr lang="en-US" sz="1400" b="1" dirty="0" smtClean="0">
                  <a:latin typeface="Trebuchet MS"/>
                  <a:cs typeface="Trebuchet MS"/>
                </a:rPr>
                <a:t>If necessary, Request Registrar Provide</a:t>
              </a:r>
            </a:p>
            <a:p>
              <a:r>
                <a:rPr lang="en-US" sz="1400" b="1" dirty="0" smtClean="0">
                  <a:latin typeface="Trebuchet MS"/>
                  <a:cs typeface="Trebuchet MS"/>
                </a:rPr>
                <a:t>Proof of Steps Taken </a:t>
              </a:r>
              <a:endParaRPr lang="en-US" sz="1400" b="1" dirty="0">
                <a:solidFill>
                  <a:srgbClr val="0000FF"/>
                </a:solidFill>
                <a:latin typeface="Trebuchet MS"/>
                <a:cs typeface="Trebuchet MS"/>
              </a:endParaRPr>
            </a:p>
          </p:txBody>
        </p:sp>
        <p:sp>
          <p:nvSpPr>
            <p:cNvPr id="76" name="TextBox 75"/>
            <p:cNvSpPr txBox="1"/>
            <p:nvPr/>
          </p:nvSpPr>
          <p:spPr>
            <a:xfrm>
              <a:off x="7372335" y="3613017"/>
              <a:ext cx="1490338" cy="1384995"/>
            </a:xfrm>
            <a:prstGeom prst="rect">
              <a:avLst/>
            </a:prstGeom>
            <a:noFill/>
            <a:ln>
              <a:noFill/>
            </a:ln>
          </p:spPr>
          <p:txBody>
            <a:bodyPr wrap="square" rtlCol="0">
              <a:spAutoFit/>
            </a:bodyPr>
            <a:lstStyle/>
            <a:p>
              <a:r>
                <a:rPr lang="en-US" sz="1400" b="1" dirty="0" smtClean="0">
                  <a:latin typeface="Trebuchet MS"/>
                  <a:cs typeface="Trebuchet MS"/>
                </a:rPr>
                <a:t>If necessary, Request Registrar Provide</a:t>
              </a:r>
            </a:p>
            <a:p>
              <a:r>
                <a:rPr lang="en-US" sz="1400" b="1" dirty="0" smtClean="0">
                  <a:latin typeface="Trebuchet MS"/>
                  <a:cs typeface="Trebuchet MS"/>
                </a:rPr>
                <a:t>Proof of Steps Taken </a:t>
              </a:r>
              <a:endParaRPr lang="en-US" sz="1400" b="1" dirty="0">
                <a:solidFill>
                  <a:srgbClr val="0000FF"/>
                </a:solidFill>
                <a:latin typeface="Trebuchet MS"/>
                <a:cs typeface="Trebuchet MS"/>
              </a:endParaRPr>
            </a:p>
          </p:txBody>
        </p:sp>
        <p:sp>
          <p:nvSpPr>
            <p:cNvPr id="79" name="Right Arrow 78"/>
            <p:cNvSpPr/>
            <p:nvPr/>
          </p:nvSpPr>
          <p:spPr>
            <a:xfrm>
              <a:off x="2473329" y="5894167"/>
              <a:ext cx="1370752" cy="768094"/>
            </a:xfrm>
            <a:prstGeom prst="rightArrow">
              <a:avLst/>
            </a:prstGeom>
            <a:solidFill>
              <a:schemeClr val="accent3">
                <a:lumMod val="60000"/>
                <a:lumOff val="40000"/>
              </a:schemeClr>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00000"/>
                  </a:solidFill>
                  <a:latin typeface="Trebuchet MS"/>
                  <a:cs typeface="Trebuchet MS"/>
                </a:rPr>
                <a:t>2</a:t>
              </a:r>
            </a:p>
          </p:txBody>
        </p:sp>
        <p:cxnSp>
          <p:nvCxnSpPr>
            <p:cNvPr id="89" name="Straight Arrow Connector 88"/>
            <p:cNvCxnSpPr/>
            <p:nvPr/>
          </p:nvCxnSpPr>
          <p:spPr>
            <a:xfrm flipH="1">
              <a:off x="1025527" y="5888672"/>
              <a:ext cx="748600" cy="15030"/>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90" name="Straight Arrow Connector 89"/>
            <p:cNvCxnSpPr/>
            <p:nvPr/>
          </p:nvCxnSpPr>
          <p:spPr>
            <a:xfrm flipV="1">
              <a:off x="3082081" y="5903702"/>
              <a:ext cx="762000" cy="6236"/>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sp>
          <p:nvSpPr>
            <p:cNvPr id="91" name="Rectangle 90"/>
            <p:cNvSpPr/>
            <p:nvPr/>
          </p:nvSpPr>
          <p:spPr>
            <a:xfrm>
              <a:off x="1905000" y="5743652"/>
              <a:ext cx="1163209" cy="307777"/>
            </a:xfrm>
            <a:prstGeom prst="rect">
              <a:avLst/>
            </a:prstGeom>
          </p:spPr>
          <p:txBody>
            <a:bodyPr wrap="square">
              <a:spAutoFit/>
            </a:bodyPr>
            <a:lstStyle/>
            <a:p>
              <a:pPr algn="ctr"/>
              <a:r>
                <a:rPr lang="en-US" sz="1400" b="1" dirty="0" smtClean="0">
                  <a:solidFill>
                    <a:srgbClr val="000000"/>
                  </a:solidFill>
                  <a:latin typeface="Trebuchet MS"/>
                  <a:cs typeface="Trebuchet MS"/>
                </a:rPr>
                <a:t>Automated</a:t>
              </a:r>
              <a:endParaRPr lang="en-US" dirty="0"/>
            </a:p>
          </p:txBody>
        </p:sp>
      </p:grpSp>
      <p:sp>
        <p:nvSpPr>
          <p:cNvPr id="8" name="TextBox 7"/>
          <p:cNvSpPr txBox="1"/>
          <p:nvPr/>
        </p:nvSpPr>
        <p:spPr>
          <a:xfrm>
            <a:off x="8563564" y="6507725"/>
            <a:ext cx="562009" cy="369332"/>
          </a:xfrm>
          <a:prstGeom prst="rect">
            <a:avLst/>
          </a:prstGeom>
          <a:noFill/>
        </p:spPr>
        <p:txBody>
          <a:bodyPr wrap="square" rtlCol="0">
            <a:spAutoFit/>
          </a:bodyPr>
          <a:lstStyle/>
          <a:p>
            <a:r>
              <a:rPr lang="en-US" sz="1800" b="1" dirty="0" smtClean="0">
                <a:solidFill>
                  <a:srgbClr val="FFFFFF"/>
                </a:solidFill>
                <a:latin typeface="Trebuchet MS"/>
                <a:cs typeface="Trebuchet MS"/>
              </a:rPr>
              <a:t>38</a:t>
            </a:r>
            <a:endParaRPr lang="en-US" sz="1800" b="1" dirty="0">
              <a:solidFill>
                <a:srgbClr val="FFFFFF"/>
              </a:solidFill>
              <a:latin typeface="Trebuchet MS"/>
              <a:cs typeface="Trebuchet MS"/>
            </a:endParaRPr>
          </a:p>
        </p:txBody>
      </p:sp>
      <p:cxnSp>
        <p:nvCxnSpPr>
          <p:cNvPr id="40" name="Straight Arrow Connector 39"/>
          <p:cNvCxnSpPr/>
          <p:nvPr/>
        </p:nvCxnSpPr>
        <p:spPr>
          <a:xfrm flipH="1">
            <a:off x="5756163" y="2257348"/>
            <a:ext cx="797037" cy="0"/>
          </a:xfrm>
          <a:prstGeom prst="straightConnector1">
            <a:avLst/>
          </a:prstGeom>
          <a:ln>
            <a:solidFill>
              <a:srgbClr val="FF0000">
                <a:alpha val="50000"/>
              </a:srgbClr>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47480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 y="-1"/>
            <a:ext cx="9140952" cy="990601"/>
          </a:xfrm>
        </p:spPr>
        <p:txBody>
          <a:bodyPr/>
          <a:lstStyle/>
          <a:p>
            <a:r>
              <a:rPr lang="en-US" sz="4000" b="1" dirty="0" smtClean="0">
                <a:solidFill>
                  <a:schemeClr val="tx1"/>
                </a:solidFill>
              </a:rPr>
              <a:t>Complaint Types and Phases</a:t>
            </a:r>
            <a:r>
              <a:rPr lang="en-US" sz="3600" dirty="0">
                <a:solidFill>
                  <a:schemeClr val="tx1"/>
                </a:solidFill>
                <a:latin typeface="Trebuchet MS" pitchFamily="34" charset="0"/>
              </a:rPr>
              <a:t/>
            </a:r>
            <a:br>
              <a:rPr lang="en-US" sz="3600" dirty="0">
                <a:solidFill>
                  <a:schemeClr val="tx1"/>
                </a:solidFill>
                <a:latin typeface="Trebuchet MS" pitchFamily="34" charset="0"/>
              </a:rPr>
            </a:br>
            <a:r>
              <a:rPr lang="en-US" sz="2400" dirty="0">
                <a:solidFill>
                  <a:schemeClr val="tx1"/>
                </a:solidFill>
                <a:latin typeface="Trebuchet MS" pitchFamily="34" charset="0"/>
              </a:rPr>
              <a:t>March – May 2012</a:t>
            </a:r>
            <a:endParaRPr lang="en-US" sz="2400" dirty="0">
              <a:solidFill>
                <a:schemeClr val="tx1"/>
              </a:solidFill>
            </a:endParaRPr>
          </a:p>
        </p:txBody>
      </p:sp>
      <p:sp>
        <p:nvSpPr>
          <p:cNvPr id="4" name="Slide Number Placeholder 3"/>
          <p:cNvSpPr>
            <a:spLocks noGrp="1"/>
          </p:cNvSpPr>
          <p:nvPr>
            <p:ph type="sldNum" sz="quarter" idx="10"/>
          </p:nvPr>
        </p:nvSpPr>
        <p:spPr/>
        <p:txBody>
          <a:bodyPr/>
          <a:lstStyle/>
          <a:p>
            <a:fld id="{6C6ED012-0478-4CE2-981A-A6BE405DDE24}" type="slidenum">
              <a:rPr lang="en-US" sz="2000" smtClean="0">
                <a:latin typeface="Trebuchet MS"/>
                <a:cs typeface="Trebuchet MS"/>
              </a:rPr>
              <a:pPr/>
              <a:t>5</a:t>
            </a:fld>
            <a:endParaRPr lang="en-US" sz="2000" dirty="0">
              <a:latin typeface="Trebuchet MS"/>
              <a:cs typeface="Trebuchet MS"/>
            </a:endParaRPr>
          </a:p>
        </p:txBody>
      </p:sp>
      <p:graphicFrame>
        <p:nvGraphicFramePr>
          <p:cNvPr id="5" name="Table 4"/>
          <p:cNvGraphicFramePr>
            <a:graphicFrameLocks noGrp="1"/>
          </p:cNvGraphicFramePr>
          <p:nvPr>
            <p:extLst>
              <p:ext uri="{D42A27DB-BD31-4B8C-83A1-F6EECF244321}">
                <p14:modId xmlns:p14="http://schemas.microsoft.com/office/powerpoint/2010/main" val="977756969"/>
              </p:ext>
            </p:extLst>
          </p:nvPr>
        </p:nvGraphicFramePr>
        <p:xfrm>
          <a:off x="4190999" y="729523"/>
          <a:ext cx="4648199" cy="5457603"/>
        </p:xfrm>
        <a:graphic>
          <a:graphicData uri="http://schemas.openxmlformats.org/drawingml/2006/table">
            <a:tbl>
              <a:tblPr firstRow="1" bandRow="1">
                <a:tableStyleId>{5C22544A-7EE6-4342-B048-85BDC9FD1C3A}</a:tableStyleId>
              </a:tblPr>
              <a:tblGrid>
                <a:gridCol w="1219201"/>
                <a:gridCol w="2310475"/>
                <a:gridCol w="1118523"/>
              </a:tblGrid>
              <a:tr h="634718">
                <a:tc>
                  <a:txBody>
                    <a:bodyPr/>
                    <a:lstStyle/>
                    <a:p>
                      <a:r>
                        <a:rPr lang="en-US" sz="1600" dirty="0" smtClean="0">
                          <a:latin typeface="Trebuchet MS" pitchFamily="34" charset="0"/>
                        </a:rPr>
                        <a:t>Mar 2012 – May 2012</a:t>
                      </a:r>
                      <a:endParaRPr lang="en-US" sz="1600" dirty="0">
                        <a:latin typeface="Trebuchet MS" pitchFamily="34"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US" sz="1600" dirty="0" smtClean="0">
                          <a:latin typeface="Trebuchet MS" pitchFamily="34" charset="0"/>
                        </a:rPr>
                        <a:t>All Complaints</a:t>
                      </a:r>
                      <a:r>
                        <a:rPr lang="en-US" sz="1600" baseline="0" dirty="0" smtClean="0">
                          <a:latin typeface="Trebuchet MS" pitchFamily="34" charset="0"/>
                        </a:rPr>
                        <a:t> Received by Type</a:t>
                      </a:r>
                      <a:endParaRPr lang="en-US" sz="1600" dirty="0">
                        <a:latin typeface="Trebuchet MS" pitchFamily="34" charset="0"/>
                      </a:endParaRPr>
                    </a:p>
                  </a:txBody>
                  <a:tcP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600" dirty="0" smtClean="0">
                          <a:latin typeface="Trebuchet MS" pitchFamily="34" charset="0"/>
                        </a:rPr>
                        <a:t>Quantity</a:t>
                      </a:r>
                      <a:endParaRPr lang="en-US" sz="1600" dirty="0">
                        <a:latin typeface="Trebuchet MS" pitchFamily="34"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410564">
                <a:tc rowSpan="9">
                  <a:txBody>
                    <a:bodyPr/>
                    <a:lstStyle/>
                    <a:p>
                      <a:pPr algn="ctr"/>
                      <a:r>
                        <a:rPr lang="en-US" sz="1600" b="1" dirty="0" smtClean="0">
                          <a:latin typeface="Trebuchet MS" pitchFamily="34" charset="0"/>
                        </a:rPr>
                        <a:t>Prevention phase</a:t>
                      </a:r>
                      <a:endParaRPr lang="en-US" sz="1600" b="1" dirty="0">
                        <a:latin typeface="Trebuchet MS" pitchFamily="34" charset="0"/>
                      </a:endParaRPr>
                    </a:p>
                  </a:txBody>
                  <a:tcPr vert="vert270"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US" sz="1800" dirty="0" smtClean="0">
                          <a:latin typeface="Trebuchet MS" pitchFamily="34" charset="0"/>
                        </a:rPr>
                        <a:t>Customer</a:t>
                      </a:r>
                      <a:r>
                        <a:rPr lang="en-US" sz="1800" baseline="0" dirty="0" smtClean="0">
                          <a:latin typeface="Trebuchet MS" pitchFamily="34" charset="0"/>
                        </a:rPr>
                        <a:t> Service</a:t>
                      </a:r>
                      <a:endParaRPr lang="en-US" sz="1800" dirty="0">
                        <a:latin typeface="Trebuchet MS" pitchFamily="34" charset="0"/>
                      </a:endParaRPr>
                    </a:p>
                  </a:txBody>
                  <a:tcPr>
                    <a:lnT w="38100" cap="flat" cmpd="sng" algn="ctr">
                      <a:solidFill>
                        <a:schemeClr val="tx1"/>
                      </a:solidFill>
                      <a:prstDash val="solid"/>
                      <a:round/>
                      <a:headEnd type="none" w="med" len="med"/>
                      <a:tailEnd type="none" w="med" len="med"/>
                    </a:lnT>
                  </a:tcPr>
                </a:tc>
                <a:tc>
                  <a:txBody>
                    <a:bodyPr/>
                    <a:lstStyle/>
                    <a:p>
                      <a:pPr algn="ctr"/>
                      <a:r>
                        <a:rPr lang="en-US" sz="1800" dirty="0" smtClean="0">
                          <a:latin typeface="Trebuchet MS" pitchFamily="34" charset="0"/>
                        </a:rPr>
                        <a:t>2,627</a:t>
                      </a:r>
                      <a:endParaRPr lang="en-US" sz="1800" dirty="0">
                        <a:latin typeface="Trebuchet MS" pitchFamily="34"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r>
              <a:tr h="401360">
                <a:tc vMerge="1">
                  <a:txBody>
                    <a:bodyPr/>
                    <a:lstStyle/>
                    <a:p>
                      <a:endParaRPr lang="en-US" sz="1600" dirty="0">
                        <a:latin typeface="Trebuchet MS" pitchFamily="34" charset="0"/>
                      </a:endParaRPr>
                    </a:p>
                  </a:txBody>
                  <a:tcPr/>
                </a:tc>
                <a:tc>
                  <a:txBody>
                    <a:bodyPr/>
                    <a:lstStyle/>
                    <a:p>
                      <a:r>
                        <a:rPr lang="en-US" sz="1800" dirty="0" smtClean="0">
                          <a:latin typeface="Trebuchet MS" pitchFamily="34" charset="0"/>
                        </a:rPr>
                        <a:t>Data Escrow</a:t>
                      </a:r>
                      <a:r>
                        <a:rPr lang="en-US" sz="1800" baseline="0" dirty="0" smtClean="0">
                          <a:latin typeface="Trebuchet MS" pitchFamily="34" charset="0"/>
                        </a:rPr>
                        <a:t> </a:t>
                      </a:r>
                      <a:r>
                        <a:rPr lang="en-US" sz="1800" dirty="0" smtClean="0">
                          <a:latin typeface="Trebuchet MS" pitchFamily="34" charset="0"/>
                        </a:rPr>
                        <a:t>Audit</a:t>
                      </a:r>
                      <a:endParaRPr lang="en-US" sz="1800" dirty="0">
                        <a:latin typeface="Trebuchet MS" pitchFamily="34" charset="0"/>
                      </a:endParaRPr>
                    </a:p>
                  </a:txBody>
                  <a:tcPr/>
                </a:tc>
                <a:tc>
                  <a:txBody>
                    <a:bodyPr/>
                    <a:lstStyle/>
                    <a:p>
                      <a:pPr algn="ctr"/>
                      <a:r>
                        <a:rPr lang="en-US" sz="1800" dirty="0" smtClean="0">
                          <a:latin typeface="Trebuchet MS" pitchFamily="34" charset="0"/>
                        </a:rPr>
                        <a:t>44</a:t>
                      </a:r>
                      <a:endParaRPr lang="en-US" sz="1800" dirty="0">
                        <a:latin typeface="Trebuchet MS" pitchFamily="34" charset="0"/>
                      </a:endParaRPr>
                    </a:p>
                  </a:txBody>
                  <a:tcPr>
                    <a:lnR w="38100" cap="flat" cmpd="sng" algn="ctr">
                      <a:solidFill>
                        <a:schemeClr val="tx1"/>
                      </a:solidFill>
                      <a:prstDash val="solid"/>
                      <a:round/>
                      <a:headEnd type="none" w="med" len="med"/>
                      <a:tailEnd type="none" w="med" len="med"/>
                    </a:lnR>
                  </a:tcPr>
                </a:tc>
              </a:tr>
              <a:tr h="383910">
                <a:tc vMerge="1">
                  <a:txBody>
                    <a:bodyPr/>
                    <a:lstStyle/>
                    <a:p>
                      <a:endParaRPr lang="en-US" sz="1600" dirty="0">
                        <a:latin typeface="Trebuchet MS" pitchFamily="34" charset="0"/>
                      </a:endParaRPr>
                    </a:p>
                  </a:txBody>
                  <a:tcPr/>
                </a:tc>
                <a:tc>
                  <a:txBody>
                    <a:bodyPr/>
                    <a:lstStyle/>
                    <a:p>
                      <a:r>
                        <a:rPr lang="en-US" sz="1800" dirty="0" smtClean="0">
                          <a:latin typeface="Trebuchet MS" pitchFamily="34" charset="0"/>
                        </a:rPr>
                        <a:t>Data</a:t>
                      </a:r>
                      <a:r>
                        <a:rPr lang="en-US" sz="1800" baseline="0" dirty="0" smtClean="0">
                          <a:latin typeface="Trebuchet MS" pitchFamily="34" charset="0"/>
                        </a:rPr>
                        <a:t> Escrow </a:t>
                      </a:r>
                      <a:r>
                        <a:rPr lang="en-US" sz="1800" dirty="0" smtClean="0">
                          <a:latin typeface="Trebuchet MS" pitchFamily="34" charset="0"/>
                        </a:rPr>
                        <a:t>Miss</a:t>
                      </a:r>
                      <a:endParaRPr lang="en-US" sz="1800" dirty="0">
                        <a:latin typeface="Trebuchet MS" pitchFamily="34" charset="0"/>
                      </a:endParaRPr>
                    </a:p>
                  </a:txBody>
                  <a:tcPr/>
                </a:tc>
                <a:tc>
                  <a:txBody>
                    <a:bodyPr/>
                    <a:lstStyle/>
                    <a:p>
                      <a:pPr algn="ctr"/>
                      <a:r>
                        <a:rPr lang="en-US" sz="1800" dirty="0" smtClean="0">
                          <a:latin typeface="Trebuchet MS" pitchFamily="34" charset="0"/>
                        </a:rPr>
                        <a:t>171</a:t>
                      </a:r>
                      <a:endParaRPr lang="en-US" sz="1800" dirty="0">
                        <a:latin typeface="Trebuchet MS" pitchFamily="34" charset="0"/>
                      </a:endParaRPr>
                    </a:p>
                  </a:txBody>
                  <a:tcPr>
                    <a:lnR w="38100" cap="flat" cmpd="sng" algn="ctr">
                      <a:solidFill>
                        <a:schemeClr val="tx1"/>
                      </a:solidFill>
                      <a:prstDash val="solid"/>
                      <a:round/>
                      <a:headEnd type="none" w="med" len="med"/>
                      <a:tailEnd type="none" w="med" len="med"/>
                    </a:lnR>
                  </a:tcPr>
                </a:tc>
              </a:tr>
              <a:tr h="401360">
                <a:tc vMerge="1">
                  <a:txBody>
                    <a:bodyPr/>
                    <a:lstStyle/>
                    <a:p>
                      <a:endParaRPr lang="en-US" sz="1600" dirty="0">
                        <a:latin typeface="Trebuchet MS" pitchFamily="34" charset="0"/>
                      </a:endParaRPr>
                    </a:p>
                  </a:txBody>
                  <a:tcPr/>
                </a:tc>
                <a:tc>
                  <a:txBody>
                    <a:bodyPr/>
                    <a:lstStyle/>
                    <a:p>
                      <a:r>
                        <a:rPr lang="en-US" sz="1800" dirty="0" smtClean="0">
                          <a:latin typeface="Trebuchet MS" pitchFamily="34" charset="0"/>
                        </a:rPr>
                        <a:t>Transfer</a:t>
                      </a:r>
                      <a:endParaRPr lang="en-US" sz="1800" dirty="0">
                        <a:latin typeface="Trebuchet MS" pitchFamily="34" charset="0"/>
                      </a:endParaRPr>
                    </a:p>
                  </a:txBody>
                  <a:tcPr/>
                </a:tc>
                <a:tc>
                  <a:txBody>
                    <a:bodyPr/>
                    <a:lstStyle/>
                    <a:p>
                      <a:pPr algn="ctr"/>
                      <a:r>
                        <a:rPr lang="en-US" sz="1800" dirty="0" smtClean="0">
                          <a:latin typeface="Trebuchet MS" pitchFamily="34" charset="0"/>
                        </a:rPr>
                        <a:t>2,463</a:t>
                      </a:r>
                      <a:endParaRPr lang="en-US" sz="1800" dirty="0">
                        <a:latin typeface="Trebuchet MS" pitchFamily="34" charset="0"/>
                      </a:endParaRPr>
                    </a:p>
                  </a:txBody>
                  <a:tcPr>
                    <a:lnR w="38100" cap="flat" cmpd="sng" algn="ctr">
                      <a:solidFill>
                        <a:schemeClr val="tx1"/>
                      </a:solidFill>
                      <a:prstDash val="solid"/>
                      <a:round/>
                      <a:headEnd type="none" w="med" len="med"/>
                      <a:tailEnd type="none" w="med" len="med"/>
                    </a:lnR>
                  </a:tcPr>
                </a:tc>
              </a:tr>
              <a:tr h="322829">
                <a:tc vMerge="1">
                  <a:txBody>
                    <a:bodyPr/>
                    <a:lstStyle/>
                    <a:p>
                      <a:endParaRPr lang="en-US" sz="1600" dirty="0">
                        <a:latin typeface="Trebuchet MS" pitchFamily="34" charset="0"/>
                      </a:endParaRPr>
                    </a:p>
                  </a:txBody>
                  <a:tcPr/>
                </a:tc>
                <a:tc>
                  <a:txBody>
                    <a:bodyPr/>
                    <a:lstStyle/>
                    <a:p>
                      <a:r>
                        <a:rPr lang="en-US" sz="1800" dirty="0" smtClean="0">
                          <a:latin typeface="Trebuchet MS" pitchFamily="34" charset="0"/>
                        </a:rPr>
                        <a:t>UDRP</a:t>
                      </a:r>
                      <a:endParaRPr lang="en-US" sz="1800" dirty="0">
                        <a:latin typeface="Trebuchet MS" pitchFamily="34" charset="0"/>
                      </a:endParaRPr>
                    </a:p>
                  </a:txBody>
                  <a:tcPr/>
                </a:tc>
                <a:tc>
                  <a:txBody>
                    <a:bodyPr/>
                    <a:lstStyle/>
                    <a:p>
                      <a:pPr algn="ctr"/>
                      <a:r>
                        <a:rPr lang="en-US" sz="1800" dirty="0" smtClean="0">
                          <a:latin typeface="Trebuchet MS" pitchFamily="34" charset="0"/>
                        </a:rPr>
                        <a:t>197</a:t>
                      </a:r>
                      <a:endParaRPr lang="en-US" sz="1800" dirty="0">
                        <a:latin typeface="Trebuchet MS" pitchFamily="34" charset="0"/>
                      </a:endParaRPr>
                    </a:p>
                  </a:txBody>
                  <a:tcPr>
                    <a:lnR w="38100" cap="flat" cmpd="sng" algn="ctr">
                      <a:solidFill>
                        <a:schemeClr val="tx1"/>
                      </a:solidFill>
                      <a:prstDash val="solid"/>
                      <a:round/>
                      <a:headEnd type="none" w="med" len="med"/>
                      <a:tailEnd type="none" w="med" len="med"/>
                    </a:lnR>
                  </a:tcPr>
                </a:tc>
              </a:tr>
              <a:tr h="322829">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latin typeface="Trebuchet MS"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Trebuchet MS" pitchFamily="34" charset="0"/>
                        </a:rPr>
                        <a:t>WHOIS</a:t>
                      </a:r>
                      <a:r>
                        <a:rPr lang="en-US" sz="1800" baseline="0" dirty="0" smtClean="0">
                          <a:latin typeface="Trebuchet MS" pitchFamily="34" charset="0"/>
                        </a:rPr>
                        <a:t> Access</a:t>
                      </a:r>
                      <a:endParaRPr lang="en-US" sz="1800" dirty="0" smtClean="0">
                        <a:latin typeface="Trebuchet MS" pitchFamily="34" charset="0"/>
                      </a:endParaRPr>
                    </a:p>
                  </a:txBody>
                  <a:tcPr/>
                </a:tc>
                <a:tc>
                  <a:txBody>
                    <a:bodyPr/>
                    <a:lstStyle/>
                    <a:p>
                      <a:pPr algn="ctr"/>
                      <a:r>
                        <a:rPr lang="en-US" sz="1800" dirty="0" smtClean="0">
                          <a:latin typeface="Trebuchet MS" pitchFamily="34" charset="0"/>
                        </a:rPr>
                        <a:t>61</a:t>
                      </a:r>
                      <a:endParaRPr lang="en-US" sz="1800" dirty="0">
                        <a:latin typeface="Trebuchet MS" pitchFamily="34" charset="0"/>
                      </a:endParaRPr>
                    </a:p>
                  </a:txBody>
                  <a:tcPr>
                    <a:lnR w="38100" cap="flat" cmpd="sng" algn="ctr">
                      <a:solidFill>
                        <a:schemeClr val="tx1"/>
                      </a:solidFill>
                      <a:prstDash val="solid"/>
                      <a:round/>
                      <a:headEnd type="none" w="med" len="med"/>
                      <a:tailEnd type="none" w="med" len="med"/>
                    </a:lnR>
                    <a:solidFill>
                      <a:schemeClr val="bg1"/>
                    </a:solidFill>
                  </a:tcPr>
                </a:tc>
              </a:tr>
              <a:tr h="322829">
                <a:tc vMerge="1">
                  <a:txBody>
                    <a:bodyPr/>
                    <a:lstStyle/>
                    <a:p>
                      <a:endParaRPr lang="en-US" sz="1600" dirty="0">
                        <a:latin typeface="Trebuchet MS" pitchFamily="34" charset="0"/>
                      </a:endParaRPr>
                    </a:p>
                  </a:txBody>
                  <a:tcPr/>
                </a:tc>
                <a:tc>
                  <a:txBody>
                    <a:bodyPr/>
                    <a:lstStyle/>
                    <a:p>
                      <a:r>
                        <a:rPr lang="en-US" sz="1800" dirty="0" smtClean="0">
                          <a:latin typeface="Trebuchet MS" pitchFamily="34" charset="0"/>
                        </a:rPr>
                        <a:t>WHOIS Inaccuracy</a:t>
                      </a:r>
                      <a:endParaRPr lang="en-US" sz="1800" dirty="0">
                        <a:latin typeface="Trebuchet MS" pitchFamily="34" charset="0"/>
                      </a:endParaRPr>
                    </a:p>
                  </a:txBody>
                  <a:tcPr/>
                </a:tc>
                <a:tc>
                  <a:txBody>
                    <a:bodyPr/>
                    <a:lstStyle/>
                    <a:p>
                      <a:pPr algn="ctr"/>
                      <a:r>
                        <a:rPr lang="en-US" sz="1800" dirty="0" smtClean="0">
                          <a:latin typeface="Trebuchet MS" pitchFamily="34" charset="0"/>
                        </a:rPr>
                        <a:t>9,728</a:t>
                      </a:r>
                      <a:endParaRPr lang="en-US" sz="1800" dirty="0">
                        <a:latin typeface="Trebuchet MS" pitchFamily="34" charset="0"/>
                      </a:endParaRPr>
                    </a:p>
                  </a:txBody>
                  <a:tcPr>
                    <a:lnR w="38100" cap="flat" cmpd="sng" algn="ctr">
                      <a:solidFill>
                        <a:schemeClr val="tx1"/>
                      </a:solidFill>
                      <a:prstDash val="solid"/>
                      <a:round/>
                      <a:headEnd type="none" w="med" len="med"/>
                      <a:tailEnd type="none" w="med" len="med"/>
                    </a:lnR>
                  </a:tcPr>
                </a:tc>
              </a:tr>
              <a:tr h="349095">
                <a:tc vMerge="1">
                  <a:txBody>
                    <a:bodyPr/>
                    <a:lstStyle/>
                    <a:p>
                      <a:endParaRPr lang="en-US" sz="1600" dirty="0">
                        <a:latin typeface="Trebuchet MS" pitchFamily="34" charset="0"/>
                      </a:endParaRPr>
                    </a:p>
                  </a:txBody>
                  <a:tcPr/>
                </a:tc>
                <a:tc>
                  <a:txBody>
                    <a:bodyPr/>
                    <a:lstStyle/>
                    <a:p>
                      <a:r>
                        <a:rPr lang="en-US" sz="1800" dirty="0" smtClean="0">
                          <a:latin typeface="Trebuchet MS" pitchFamily="34" charset="0"/>
                        </a:rPr>
                        <a:t>Law Enforcement</a:t>
                      </a:r>
                      <a:endParaRPr lang="en-US" sz="1800" dirty="0">
                        <a:latin typeface="Trebuchet MS" pitchFamily="34" charset="0"/>
                      </a:endParaRPr>
                    </a:p>
                  </a:txBody>
                  <a:tcPr/>
                </a:tc>
                <a:tc>
                  <a:txBody>
                    <a:bodyPr/>
                    <a:lstStyle/>
                    <a:p>
                      <a:pPr algn="ctr"/>
                      <a:r>
                        <a:rPr lang="en-US" sz="1800" dirty="0" smtClean="0">
                          <a:latin typeface="Trebuchet MS" pitchFamily="34" charset="0"/>
                        </a:rPr>
                        <a:t>1</a:t>
                      </a:r>
                      <a:endParaRPr lang="en-US" sz="1800" dirty="0">
                        <a:latin typeface="Trebuchet MS" pitchFamily="34" charset="0"/>
                      </a:endParaRPr>
                    </a:p>
                  </a:txBody>
                  <a:tcPr>
                    <a:lnR w="38100" cap="flat" cmpd="sng" algn="ctr">
                      <a:solidFill>
                        <a:schemeClr val="tx1"/>
                      </a:solidFill>
                      <a:prstDash val="solid"/>
                      <a:round/>
                      <a:headEnd type="none" w="med" len="med"/>
                      <a:tailEnd type="none" w="med" len="med"/>
                    </a:lnR>
                  </a:tcPr>
                </a:tc>
              </a:tr>
              <a:tr h="322829">
                <a:tc vMerge="1">
                  <a:txBody>
                    <a:bodyPr/>
                    <a:lstStyle/>
                    <a:p>
                      <a:endParaRPr lang="en-US" sz="1600" dirty="0">
                        <a:latin typeface="Trebuchet MS" pitchFamily="34" charset="0"/>
                      </a:endParaRPr>
                    </a:p>
                  </a:txBody>
                  <a:tcPr/>
                </a:tc>
                <a:tc>
                  <a:txBody>
                    <a:bodyPr/>
                    <a:lstStyle/>
                    <a:p>
                      <a:r>
                        <a:rPr lang="en-US" sz="1800" dirty="0" smtClean="0">
                          <a:latin typeface="Trebuchet MS" pitchFamily="34" charset="0"/>
                        </a:rPr>
                        <a:t>Total</a:t>
                      </a:r>
                      <a:r>
                        <a:rPr lang="en-US" sz="1800" baseline="0" dirty="0" smtClean="0">
                          <a:latin typeface="Trebuchet MS" pitchFamily="34" charset="0"/>
                        </a:rPr>
                        <a:t> Complaints</a:t>
                      </a:r>
                      <a:endParaRPr lang="en-US" sz="1800" dirty="0">
                        <a:latin typeface="Trebuchet MS" pitchFamily="34" charset="0"/>
                      </a:endParaRPr>
                    </a:p>
                  </a:txBody>
                  <a:tcPr>
                    <a:lnB w="381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en-US" sz="1800" b="0" i="0" u="none" strike="noStrike" dirty="0" smtClean="0">
                          <a:solidFill>
                            <a:srgbClr val="000000"/>
                          </a:solidFill>
                          <a:effectLst/>
                          <a:latin typeface="Trebuchet MS"/>
                        </a:rPr>
                        <a:t>15,292</a:t>
                      </a:r>
                      <a:endParaRPr lang="en-US" sz="1800" b="0" i="0" u="none" strike="noStrike" dirty="0">
                        <a:solidFill>
                          <a:srgbClr val="000000"/>
                        </a:solidFill>
                        <a:effectLst/>
                        <a:latin typeface="Trebuchet MS"/>
                      </a:endParaRPr>
                    </a:p>
                  </a:txBody>
                  <a:tcPr marL="9525" marR="9525" marT="9525" marB="0" anchor="b">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chemeClr val="accent1">
                        <a:lumMod val="60000"/>
                        <a:lumOff val="40000"/>
                      </a:schemeClr>
                    </a:solidFill>
                  </a:tcPr>
                </a:tc>
              </a:tr>
              <a:tr h="356619">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dirty="0" smtClean="0">
                          <a:latin typeface="Trebuchet MS" pitchFamily="34" charset="0"/>
                        </a:rPr>
                        <a:t>Enforcement Phase</a:t>
                      </a:r>
                    </a:p>
                  </a:txBody>
                  <a:tcPr vert="vert270"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r>
                        <a:rPr lang="en-US" sz="1600" dirty="0" smtClean="0">
                          <a:latin typeface="Trebuchet MS" pitchFamily="34" charset="0"/>
                        </a:rPr>
                        <a:t>Breach</a:t>
                      </a:r>
                      <a:endParaRPr lang="en-US" sz="1600" dirty="0">
                        <a:latin typeface="Trebuchet MS" pitchFamily="34" charset="0"/>
                      </a:endParaRPr>
                    </a:p>
                  </a:txBody>
                  <a:tcPr>
                    <a:lnT w="38100" cap="flat" cmpd="sng" algn="ctr">
                      <a:solidFill>
                        <a:schemeClr val="tx1"/>
                      </a:solidFill>
                      <a:prstDash val="solid"/>
                      <a:round/>
                      <a:headEnd type="none" w="med" len="med"/>
                      <a:tailEnd type="none" w="med" len="med"/>
                    </a:lnT>
                  </a:tcPr>
                </a:tc>
                <a:tc>
                  <a:txBody>
                    <a:bodyPr/>
                    <a:lstStyle/>
                    <a:p>
                      <a:pPr algn="ctr"/>
                      <a:r>
                        <a:rPr lang="en-US" sz="1600" dirty="0" smtClean="0">
                          <a:latin typeface="Trebuchet MS" pitchFamily="34" charset="0"/>
                        </a:rPr>
                        <a:t>7</a:t>
                      </a:r>
                      <a:endParaRPr lang="en-US" sz="1600" dirty="0">
                        <a:latin typeface="Trebuchet MS" pitchFamily="34"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r>
              <a:tr h="436260">
                <a:tc vMerge="1">
                  <a:txBody>
                    <a:bodyPr/>
                    <a:lstStyle/>
                    <a:p>
                      <a:endParaRPr lang="en-US" sz="1600" dirty="0">
                        <a:latin typeface="Trebuchet MS" pitchFamily="34" charset="0"/>
                      </a:endParaRPr>
                    </a:p>
                  </a:txBody>
                  <a:tcPr/>
                </a:tc>
                <a:tc>
                  <a:txBody>
                    <a:bodyPr/>
                    <a:lstStyle/>
                    <a:p>
                      <a:r>
                        <a:rPr lang="en-US" sz="1600" dirty="0" smtClean="0">
                          <a:latin typeface="Trebuchet MS" pitchFamily="34" charset="0"/>
                        </a:rPr>
                        <a:t>Suspension</a:t>
                      </a:r>
                      <a:endParaRPr lang="en-US" sz="1600" dirty="0">
                        <a:latin typeface="Trebuchet MS" pitchFamily="34" charset="0"/>
                      </a:endParaRPr>
                    </a:p>
                  </a:txBody>
                  <a:tcPr>
                    <a:lnB w="12700" cap="flat" cmpd="sng" algn="ctr">
                      <a:noFill/>
                      <a:prstDash val="solid"/>
                      <a:round/>
                      <a:headEnd type="none" w="med" len="med"/>
                      <a:tailEnd type="none" w="med" len="med"/>
                    </a:lnB>
                  </a:tcPr>
                </a:tc>
                <a:tc>
                  <a:txBody>
                    <a:bodyPr/>
                    <a:lstStyle/>
                    <a:p>
                      <a:pPr algn="ctr"/>
                      <a:r>
                        <a:rPr lang="en-US" sz="1600" dirty="0" smtClean="0">
                          <a:latin typeface="Trebuchet MS" pitchFamily="34" charset="0"/>
                        </a:rPr>
                        <a:t>0</a:t>
                      </a:r>
                      <a:endParaRPr lang="en-US" sz="1600" dirty="0">
                        <a:latin typeface="Trebuchet MS" pitchFamily="34" charset="0"/>
                      </a:endParaRPr>
                    </a:p>
                  </a:txBody>
                  <a:tcPr>
                    <a:lnR w="381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tcPr>
                </a:tc>
              </a:tr>
              <a:tr h="604012">
                <a:tc vMerge="1">
                  <a:txBody>
                    <a:bodyPr/>
                    <a:lstStyle/>
                    <a:p>
                      <a:endParaRPr lang="en-US" sz="1600" dirty="0">
                        <a:latin typeface="Trebuchet MS" pitchFamily="34" charset="0"/>
                      </a:endParaRPr>
                    </a:p>
                  </a:txBody>
                  <a:tcPr/>
                </a:tc>
                <a:tc>
                  <a:txBody>
                    <a:bodyPr/>
                    <a:lstStyle/>
                    <a:p>
                      <a:r>
                        <a:rPr lang="en-US" sz="1600" dirty="0" smtClean="0">
                          <a:latin typeface="Trebuchet MS" pitchFamily="34" charset="0"/>
                        </a:rPr>
                        <a:t>Terminated/          Non-Renewal</a:t>
                      </a:r>
                      <a:endParaRPr lang="en-US" sz="1600" dirty="0">
                        <a:latin typeface="Trebuchet MS" pitchFamily="34" charset="0"/>
                      </a:endParaRP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Trebuchet MS" pitchFamily="34" charset="0"/>
                        </a:rPr>
                        <a:t>1</a:t>
                      </a:r>
                      <a:endParaRPr lang="en-US" sz="1600" dirty="0">
                        <a:latin typeface="Trebuchet MS" pitchFamily="34" charset="0"/>
                      </a:endParaRPr>
                    </a:p>
                  </a:txBody>
                  <a:tcPr>
                    <a:lnL w="12700" cmpd="sng">
                      <a:noFill/>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6" name="Rectangle 5"/>
          <p:cNvSpPr/>
          <p:nvPr/>
        </p:nvSpPr>
        <p:spPr>
          <a:xfrm>
            <a:off x="146326" y="1063607"/>
            <a:ext cx="3967225" cy="461665"/>
          </a:xfrm>
          <a:prstGeom prst="rect">
            <a:avLst/>
          </a:prstGeom>
        </p:spPr>
        <p:txBody>
          <a:bodyPr wrap="square">
            <a:spAutoFit/>
          </a:bodyPr>
          <a:lstStyle/>
          <a:p>
            <a:r>
              <a:rPr lang="en-US" sz="2400" b="1" dirty="0" smtClean="0">
                <a:solidFill>
                  <a:srgbClr val="000000"/>
                </a:solidFill>
                <a:latin typeface="Trebuchet MS" pitchFamily="34" charset="0"/>
              </a:rPr>
              <a:t>15,292 Complaints</a:t>
            </a:r>
            <a:endParaRPr lang="en-US" sz="2400" b="1" dirty="0">
              <a:solidFill>
                <a:srgbClr val="000000"/>
              </a:solidFill>
              <a:latin typeface="Trebuchet MS" pitchFamily="34" charset="0"/>
            </a:endParaRPr>
          </a:p>
        </p:txBody>
      </p:sp>
      <p:graphicFrame>
        <p:nvGraphicFramePr>
          <p:cNvPr id="8" name="Chart 7"/>
          <p:cNvGraphicFramePr/>
          <p:nvPr>
            <p:extLst>
              <p:ext uri="{D42A27DB-BD31-4B8C-83A1-F6EECF244321}">
                <p14:modId xmlns:p14="http://schemas.microsoft.com/office/powerpoint/2010/main" val="2606196082"/>
              </p:ext>
            </p:extLst>
          </p:nvPr>
        </p:nvGraphicFramePr>
        <p:xfrm>
          <a:off x="178805" y="609600"/>
          <a:ext cx="4272026" cy="652071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873296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580838571"/>
              </p:ext>
            </p:extLst>
          </p:nvPr>
        </p:nvGraphicFramePr>
        <p:xfrm>
          <a:off x="3733800" y="914400"/>
          <a:ext cx="5257800" cy="4572000"/>
        </p:xfrm>
        <a:graphic>
          <a:graphicData uri="http://schemas.openxmlformats.org/drawingml/2006/table">
            <a:tbl>
              <a:tblPr firstRow="1" bandRow="1">
                <a:effectLst>
                  <a:innerShdw blurRad="63500" dist="50800" dir="2700000">
                    <a:prstClr val="black">
                      <a:alpha val="50000"/>
                    </a:prstClr>
                  </a:innerShdw>
                </a:effectLst>
                <a:tableStyleId>{5C22544A-7EE6-4342-B048-85BDC9FD1C3A}</a:tableStyleId>
              </a:tblPr>
              <a:tblGrid>
                <a:gridCol w="2083818"/>
                <a:gridCol w="964182"/>
                <a:gridCol w="1066800"/>
                <a:gridCol w="1143000"/>
              </a:tblGrid>
              <a:tr h="5567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Trebuchet MS" pitchFamily="34" charset="0"/>
                        </a:rPr>
                        <a:t>Complaint Type</a:t>
                      </a:r>
                      <a:endParaRPr lang="en-US" sz="1800" b="1" dirty="0" smtClean="0">
                        <a:latin typeface="Trebuchet MS" pitchFamily="34" charset="0"/>
                      </a:endParaRPr>
                    </a:p>
                  </a:txBody>
                  <a:tcPr anchor="ctr"/>
                </a:tc>
                <a:tc gridSpan="3">
                  <a:txBody>
                    <a:bodyPr/>
                    <a:lstStyle/>
                    <a:p>
                      <a:pPr algn="ctr"/>
                      <a:r>
                        <a:rPr lang="en-US" sz="1800" dirty="0" smtClean="0">
                          <a:latin typeface="Trebuchet MS" pitchFamily="34" charset="0"/>
                        </a:rPr>
                        <a:t>Notification Phase %</a:t>
                      </a:r>
                      <a:endParaRPr lang="en-US" sz="1800" dirty="0">
                        <a:latin typeface="Trebuchet MS" pitchFamily="34" charset="0"/>
                      </a:endParaRPr>
                    </a:p>
                  </a:txBody>
                  <a:tcPr anchor="ctr"/>
                </a:tc>
                <a:tc hMerge="1">
                  <a:txBody>
                    <a:bodyPr/>
                    <a:lstStyle/>
                    <a:p>
                      <a:endParaRPr lang="en-US" dirty="0"/>
                    </a:p>
                  </a:txBody>
                  <a:tcPr/>
                </a:tc>
                <a:tc hMerge="1">
                  <a:txBody>
                    <a:bodyPr/>
                    <a:lstStyle/>
                    <a:p>
                      <a:endParaRPr lang="en-US" dirty="0"/>
                    </a:p>
                  </a:txBody>
                  <a:tcPr/>
                </a:tc>
              </a:tr>
              <a:tr h="399251">
                <a:tc>
                  <a:txBody>
                    <a:bodyPr/>
                    <a:lstStyle/>
                    <a:p>
                      <a:pPr algn="l"/>
                      <a:endParaRPr lang="en-US" sz="1800" b="1" dirty="0">
                        <a:latin typeface="Trebuchet MS" pitchFamily="34" charset="0"/>
                      </a:endParaRPr>
                    </a:p>
                  </a:txBody>
                  <a:tcPr/>
                </a:tc>
                <a:tc>
                  <a:txBody>
                    <a:bodyPr/>
                    <a:lstStyle/>
                    <a:p>
                      <a:pPr algn="ctr"/>
                      <a:r>
                        <a:rPr lang="en-US" sz="1800" b="1" dirty="0" smtClean="0">
                          <a:latin typeface="Trebuchet MS" pitchFamily="34" charset="0"/>
                        </a:rPr>
                        <a:t>1</a:t>
                      </a:r>
                      <a:r>
                        <a:rPr lang="en-US" sz="1800" b="1" baseline="30000" dirty="0" smtClean="0">
                          <a:latin typeface="Trebuchet MS" pitchFamily="34" charset="0"/>
                        </a:rPr>
                        <a:t>st</a:t>
                      </a:r>
                      <a:endParaRPr lang="en-US" sz="1800" b="1" dirty="0">
                        <a:latin typeface="Trebuchet MS" pitchFamily="34" charset="0"/>
                      </a:endParaRPr>
                    </a:p>
                  </a:txBody>
                  <a:tcPr/>
                </a:tc>
                <a:tc>
                  <a:txBody>
                    <a:bodyPr/>
                    <a:lstStyle/>
                    <a:p>
                      <a:pPr algn="ctr"/>
                      <a:r>
                        <a:rPr lang="en-US" sz="1800" b="1" dirty="0" smtClean="0">
                          <a:latin typeface="Trebuchet MS" pitchFamily="34" charset="0"/>
                        </a:rPr>
                        <a:t>2</a:t>
                      </a:r>
                      <a:r>
                        <a:rPr lang="en-US" sz="1800" b="1" baseline="30000" dirty="0" smtClean="0">
                          <a:latin typeface="Trebuchet MS" pitchFamily="34" charset="0"/>
                        </a:rPr>
                        <a:t>nd</a:t>
                      </a:r>
                      <a:endParaRPr lang="en-US" sz="1800" b="1" dirty="0">
                        <a:latin typeface="Trebuchet MS" pitchFamily="34" charset="0"/>
                      </a:endParaRPr>
                    </a:p>
                  </a:txBody>
                  <a:tcPr/>
                </a:tc>
                <a:tc>
                  <a:txBody>
                    <a:bodyPr/>
                    <a:lstStyle/>
                    <a:p>
                      <a:pPr algn="ctr"/>
                      <a:r>
                        <a:rPr lang="en-US" sz="1800" b="1" dirty="0" smtClean="0">
                          <a:latin typeface="Trebuchet MS" pitchFamily="34" charset="0"/>
                        </a:rPr>
                        <a:t>3</a:t>
                      </a:r>
                      <a:r>
                        <a:rPr lang="en-US" sz="1800" b="1" baseline="30000" dirty="0" smtClean="0">
                          <a:latin typeface="Trebuchet MS" pitchFamily="34" charset="0"/>
                        </a:rPr>
                        <a:t>rd</a:t>
                      </a:r>
                      <a:endParaRPr lang="en-US" sz="1800" b="1" baseline="30000" dirty="0">
                        <a:latin typeface="Trebuchet MS" pitchFamily="34" charset="0"/>
                      </a:endParaRPr>
                    </a:p>
                  </a:txBody>
                  <a:tcPr/>
                </a:tc>
              </a:tr>
              <a:tr h="556798">
                <a:tc>
                  <a:txBody>
                    <a:bodyPr/>
                    <a:lstStyle/>
                    <a:p>
                      <a:pPr algn="l"/>
                      <a:r>
                        <a:rPr lang="en-US" sz="1800" dirty="0" smtClean="0">
                          <a:latin typeface="Trebuchet MS" pitchFamily="34" charset="0"/>
                        </a:rPr>
                        <a:t>Customer Service</a:t>
                      </a:r>
                      <a:endParaRPr lang="en-US" sz="1800" dirty="0">
                        <a:latin typeface="Trebuchet MS" pitchFamily="34" charset="0"/>
                      </a:endParaRPr>
                    </a:p>
                  </a:txBody>
                  <a:tcPr anchor="ctr"/>
                </a:tc>
                <a:tc>
                  <a:txBody>
                    <a:bodyPr/>
                    <a:lstStyle/>
                    <a:p>
                      <a:pPr algn="ctr"/>
                      <a:r>
                        <a:rPr lang="en-US" sz="1800" dirty="0" smtClean="0">
                          <a:latin typeface="Trebuchet MS" pitchFamily="34" charset="0"/>
                        </a:rPr>
                        <a:t>N/A</a:t>
                      </a:r>
                      <a:endParaRPr lang="en-US" sz="1800" dirty="0">
                        <a:latin typeface="Trebuchet MS" pitchFamily="34" charset="0"/>
                      </a:endParaRPr>
                    </a:p>
                  </a:txBody>
                  <a:tcPr anchor="ctr"/>
                </a:tc>
                <a:tc>
                  <a:txBody>
                    <a:bodyPr/>
                    <a:lstStyle/>
                    <a:p>
                      <a:pPr algn="ctr"/>
                      <a:r>
                        <a:rPr lang="en-US" sz="1800" dirty="0" smtClean="0">
                          <a:latin typeface="Trebuchet MS" pitchFamily="34" charset="0"/>
                        </a:rPr>
                        <a:t>N/A</a:t>
                      </a:r>
                      <a:endParaRPr lang="en-US" sz="1800" dirty="0">
                        <a:latin typeface="Trebuchet MS" pitchFamily="34" charset="0"/>
                      </a:endParaRPr>
                    </a:p>
                  </a:txBody>
                  <a:tcPr anchor="ctr"/>
                </a:tc>
                <a:tc>
                  <a:txBody>
                    <a:bodyPr/>
                    <a:lstStyle/>
                    <a:p>
                      <a:pPr algn="ctr"/>
                      <a:r>
                        <a:rPr lang="en-US" sz="1800" dirty="0" smtClean="0">
                          <a:latin typeface="Trebuchet MS" pitchFamily="34" charset="0"/>
                        </a:rPr>
                        <a:t>N/A</a:t>
                      </a:r>
                      <a:endParaRPr lang="en-US" sz="1800" dirty="0">
                        <a:latin typeface="Trebuchet MS" pitchFamily="34" charset="0"/>
                      </a:endParaRPr>
                    </a:p>
                  </a:txBody>
                  <a:tcPr anchor="ctr"/>
                </a:tc>
              </a:tr>
              <a:tr h="689616">
                <a:tc>
                  <a:txBody>
                    <a:bodyPr/>
                    <a:lstStyle/>
                    <a:p>
                      <a:pPr algn="l"/>
                      <a:r>
                        <a:rPr lang="en-US" sz="1800" dirty="0" smtClean="0">
                          <a:latin typeface="Trebuchet MS" pitchFamily="34" charset="0"/>
                        </a:rPr>
                        <a:t>Data Escrow Audit</a:t>
                      </a:r>
                      <a:endParaRPr lang="en-US" sz="1800" dirty="0">
                        <a:latin typeface="Trebuchet MS" pitchFamily="34" charset="0"/>
                      </a:endParaRPr>
                    </a:p>
                  </a:txBody>
                  <a:tcPr anchor="ctr"/>
                </a:tc>
                <a:tc>
                  <a:txBody>
                    <a:bodyPr/>
                    <a:lstStyle/>
                    <a:p>
                      <a:pPr algn="ctr" fontAlgn="b"/>
                      <a:r>
                        <a:rPr lang="en-US" sz="1800" u="none" strike="noStrike" dirty="0">
                          <a:effectLst/>
                          <a:latin typeface="Trebuchet MS" pitchFamily="34" charset="0"/>
                        </a:rPr>
                        <a:t>77%</a:t>
                      </a:r>
                      <a:endParaRPr lang="en-US" sz="18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1800" u="none" strike="noStrike" dirty="0">
                          <a:effectLst/>
                          <a:latin typeface="Trebuchet MS" pitchFamily="34" charset="0"/>
                        </a:rPr>
                        <a:t>20%</a:t>
                      </a:r>
                      <a:endParaRPr lang="en-US" sz="18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1800" u="none" strike="noStrike" dirty="0">
                          <a:effectLst/>
                          <a:latin typeface="Trebuchet MS" pitchFamily="34" charset="0"/>
                        </a:rPr>
                        <a:t>2%</a:t>
                      </a:r>
                      <a:endParaRPr lang="en-US" sz="1800" b="0" i="0" u="none" strike="noStrike" dirty="0">
                        <a:solidFill>
                          <a:srgbClr val="000000"/>
                        </a:solidFill>
                        <a:effectLst/>
                        <a:latin typeface="Trebuchet MS" pitchFamily="34" charset="0"/>
                      </a:endParaRPr>
                    </a:p>
                  </a:txBody>
                  <a:tcPr marL="9525" marR="9525" marT="9525" marB="0" anchor="ctr"/>
                </a:tc>
              </a:tr>
              <a:tr h="556798">
                <a:tc>
                  <a:txBody>
                    <a:bodyPr/>
                    <a:lstStyle/>
                    <a:p>
                      <a:pPr algn="l"/>
                      <a:r>
                        <a:rPr lang="en-US" sz="1800" dirty="0" smtClean="0">
                          <a:latin typeface="Trebuchet MS" pitchFamily="34" charset="0"/>
                        </a:rPr>
                        <a:t>Data Escrow Miss</a:t>
                      </a:r>
                      <a:endParaRPr lang="en-US" sz="1800" dirty="0">
                        <a:latin typeface="Trebuchet MS" pitchFamily="34" charset="0"/>
                      </a:endParaRPr>
                    </a:p>
                  </a:txBody>
                  <a:tcPr anchor="ctr"/>
                </a:tc>
                <a:tc>
                  <a:txBody>
                    <a:bodyPr/>
                    <a:lstStyle/>
                    <a:p>
                      <a:pPr algn="ctr" fontAlgn="b"/>
                      <a:r>
                        <a:rPr lang="en-US" sz="1800" u="none" strike="noStrike" dirty="0">
                          <a:effectLst/>
                          <a:latin typeface="Trebuchet MS" pitchFamily="34" charset="0"/>
                        </a:rPr>
                        <a:t>91%</a:t>
                      </a:r>
                      <a:endParaRPr lang="en-US" sz="18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1800" u="none" strike="noStrike" dirty="0">
                          <a:effectLst/>
                          <a:latin typeface="Trebuchet MS" pitchFamily="34" charset="0"/>
                        </a:rPr>
                        <a:t>6%</a:t>
                      </a:r>
                      <a:endParaRPr lang="en-US" sz="18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1800" u="none" strike="noStrike" dirty="0">
                          <a:effectLst/>
                          <a:latin typeface="Trebuchet MS" pitchFamily="34" charset="0"/>
                        </a:rPr>
                        <a:t>2%</a:t>
                      </a:r>
                      <a:endParaRPr lang="en-US" sz="1800" b="0" i="0" u="none" strike="noStrike" dirty="0">
                        <a:solidFill>
                          <a:srgbClr val="000000"/>
                        </a:solidFill>
                        <a:effectLst/>
                        <a:latin typeface="Trebuchet MS" pitchFamily="34" charset="0"/>
                      </a:endParaRPr>
                    </a:p>
                  </a:txBody>
                  <a:tcPr marL="9525" marR="9525" marT="9525" marB="0" anchor="ctr"/>
                </a:tc>
              </a:tr>
              <a:tr h="457439">
                <a:tc>
                  <a:txBody>
                    <a:bodyPr/>
                    <a:lstStyle/>
                    <a:p>
                      <a:pPr algn="l"/>
                      <a:r>
                        <a:rPr lang="en-US" sz="1800" dirty="0" smtClean="0">
                          <a:latin typeface="Trebuchet MS" pitchFamily="34" charset="0"/>
                        </a:rPr>
                        <a:t>Transfer</a:t>
                      </a:r>
                      <a:endParaRPr lang="en-US" sz="1800" dirty="0">
                        <a:latin typeface="Trebuchet MS" pitchFamily="34" charset="0"/>
                      </a:endParaRPr>
                    </a:p>
                  </a:txBody>
                  <a:tcPr anchor="ctr"/>
                </a:tc>
                <a:tc>
                  <a:txBody>
                    <a:bodyPr/>
                    <a:lstStyle/>
                    <a:p>
                      <a:pPr algn="ctr" fontAlgn="b"/>
                      <a:r>
                        <a:rPr lang="en-US" sz="1800" u="none" strike="noStrike" dirty="0">
                          <a:effectLst/>
                          <a:latin typeface="Trebuchet MS" pitchFamily="34" charset="0"/>
                        </a:rPr>
                        <a:t>78%</a:t>
                      </a:r>
                      <a:endParaRPr lang="en-US" sz="18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1800" u="none" strike="noStrike" dirty="0">
                          <a:effectLst/>
                          <a:latin typeface="Trebuchet MS" pitchFamily="34" charset="0"/>
                        </a:rPr>
                        <a:t>17%</a:t>
                      </a:r>
                      <a:endParaRPr lang="en-US" sz="18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1800" u="none" strike="noStrike" dirty="0">
                          <a:effectLst/>
                          <a:latin typeface="Trebuchet MS" pitchFamily="34" charset="0"/>
                        </a:rPr>
                        <a:t>5%</a:t>
                      </a:r>
                      <a:endParaRPr lang="en-US" sz="1800" b="0" i="0" u="none" strike="noStrike" dirty="0">
                        <a:solidFill>
                          <a:srgbClr val="000000"/>
                        </a:solidFill>
                        <a:effectLst/>
                        <a:latin typeface="Trebuchet MS" pitchFamily="34" charset="0"/>
                      </a:endParaRPr>
                    </a:p>
                  </a:txBody>
                  <a:tcPr marL="9525" marR="9525" marT="9525" marB="0" anchor="ctr"/>
                </a:tc>
              </a:tr>
              <a:tr h="399251">
                <a:tc>
                  <a:txBody>
                    <a:bodyPr/>
                    <a:lstStyle/>
                    <a:p>
                      <a:r>
                        <a:rPr lang="en-US" sz="1800" kern="1200" dirty="0" smtClean="0">
                          <a:latin typeface="Trebuchet MS" pitchFamily="34" charset="0"/>
                        </a:rPr>
                        <a:t>UDRP</a:t>
                      </a:r>
                      <a:endParaRPr lang="en-US" sz="1800" kern="1200" dirty="0">
                        <a:solidFill>
                          <a:schemeClr val="dk1"/>
                        </a:solidFill>
                        <a:latin typeface="Trebuchet MS" pitchFamily="34" charset="0"/>
                        <a:ea typeface="+mn-ea"/>
                        <a:cs typeface="+mn-cs"/>
                      </a:endParaRPr>
                    </a:p>
                  </a:txBody>
                  <a:tcPr/>
                </a:tc>
                <a:tc>
                  <a:txBody>
                    <a:bodyPr/>
                    <a:lstStyle/>
                    <a:p>
                      <a:pPr marL="0" algn="ctr" defTabSz="457200" rtl="0" eaLnBrk="1" fontAlgn="b" latinLnBrk="0" hangingPunct="1"/>
                      <a:r>
                        <a:rPr lang="en-US" sz="1800" u="none" strike="noStrike" kern="1200" dirty="0">
                          <a:effectLst/>
                          <a:latin typeface="Trebuchet MS" pitchFamily="34" charset="0"/>
                        </a:rPr>
                        <a:t>60%</a:t>
                      </a:r>
                      <a:endParaRPr lang="en-US" sz="1800" b="0" i="0" u="none" strike="noStrike" kern="1200" dirty="0">
                        <a:solidFill>
                          <a:srgbClr val="000000"/>
                        </a:solidFill>
                        <a:effectLst/>
                        <a:latin typeface="Trebuchet MS" pitchFamily="34" charset="0"/>
                        <a:ea typeface="+mn-ea"/>
                        <a:cs typeface="+mn-cs"/>
                      </a:endParaRPr>
                    </a:p>
                  </a:txBody>
                  <a:tcPr marL="9525" marR="9525" marT="9525" marB="0" anchor="ctr"/>
                </a:tc>
                <a:tc>
                  <a:txBody>
                    <a:bodyPr/>
                    <a:lstStyle/>
                    <a:p>
                      <a:pPr algn="ctr" fontAlgn="b"/>
                      <a:r>
                        <a:rPr lang="en-US" sz="1800" u="none" strike="noStrike" dirty="0">
                          <a:effectLst/>
                          <a:latin typeface="Trebuchet MS" pitchFamily="34" charset="0"/>
                        </a:rPr>
                        <a:t>40%</a:t>
                      </a:r>
                      <a:endParaRPr lang="en-US" sz="18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1800" u="none" strike="noStrike" dirty="0">
                          <a:effectLst/>
                          <a:latin typeface="Trebuchet MS" pitchFamily="34" charset="0"/>
                        </a:rPr>
                        <a:t>0%</a:t>
                      </a:r>
                      <a:endParaRPr lang="en-US" sz="1800" b="0" i="0" u="none" strike="noStrike" dirty="0">
                        <a:solidFill>
                          <a:srgbClr val="000000"/>
                        </a:solidFill>
                        <a:effectLst/>
                        <a:latin typeface="Trebuchet MS" pitchFamily="34" charset="0"/>
                      </a:endParaRPr>
                    </a:p>
                  </a:txBody>
                  <a:tcPr marL="9525" marR="9525" marT="9525" marB="0" anchor="ctr"/>
                </a:tc>
              </a:tr>
              <a:tr h="399251">
                <a:tc>
                  <a:txBody>
                    <a:bodyPr/>
                    <a:lstStyle/>
                    <a:p>
                      <a:pPr algn="l"/>
                      <a:r>
                        <a:rPr lang="en-US" sz="1800" dirty="0" smtClean="0">
                          <a:latin typeface="Trebuchet MS" pitchFamily="34" charset="0"/>
                        </a:rPr>
                        <a:t>WHOIS</a:t>
                      </a:r>
                      <a:r>
                        <a:rPr lang="en-US" sz="1800" baseline="0" dirty="0" smtClean="0">
                          <a:latin typeface="Trebuchet MS" pitchFamily="34" charset="0"/>
                        </a:rPr>
                        <a:t> Access</a:t>
                      </a:r>
                      <a:endParaRPr lang="en-US" sz="1800" dirty="0">
                        <a:latin typeface="Trebuchet MS" pitchFamily="34" charset="0"/>
                      </a:endParaRPr>
                    </a:p>
                  </a:txBody>
                  <a:tcPr anchor="ctr"/>
                </a:tc>
                <a:tc>
                  <a:txBody>
                    <a:bodyPr/>
                    <a:lstStyle/>
                    <a:p>
                      <a:pPr algn="ctr" fontAlgn="b"/>
                      <a:r>
                        <a:rPr lang="en-US" sz="1800" u="none" strike="noStrike" dirty="0">
                          <a:effectLst/>
                          <a:latin typeface="Trebuchet MS" pitchFamily="34" charset="0"/>
                        </a:rPr>
                        <a:t>81%</a:t>
                      </a:r>
                      <a:endParaRPr lang="en-US" sz="18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1800" u="none" strike="noStrike" dirty="0">
                          <a:effectLst/>
                          <a:latin typeface="Trebuchet MS" pitchFamily="34" charset="0"/>
                        </a:rPr>
                        <a:t>19%</a:t>
                      </a:r>
                      <a:endParaRPr lang="en-US" sz="18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1800" u="none" strike="noStrike" dirty="0">
                          <a:effectLst/>
                          <a:latin typeface="Trebuchet MS" pitchFamily="34" charset="0"/>
                        </a:rPr>
                        <a:t>0%</a:t>
                      </a:r>
                      <a:endParaRPr lang="en-US" sz="1800" b="0" i="0" u="none" strike="noStrike" dirty="0">
                        <a:solidFill>
                          <a:srgbClr val="000000"/>
                        </a:solidFill>
                        <a:effectLst/>
                        <a:latin typeface="Trebuchet MS" pitchFamily="34" charset="0"/>
                      </a:endParaRPr>
                    </a:p>
                  </a:txBody>
                  <a:tcPr marL="9525" marR="9525" marT="9525" marB="0" anchor="ctr"/>
                </a:tc>
              </a:tr>
              <a:tr h="556798">
                <a:tc>
                  <a:txBody>
                    <a:bodyPr/>
                    <a:lstStyle/>
                    <a:p>
                      <a:pPr algn="l"/>
                      <a:r>
                        <a:rPr lang="en-US" sz="1800" dirty="0" smtClean="0">
                          <a:latin typeface="Trebuchet MS" pitchFamily="34" charset="0"/>
                        </a:rPr>
                        <a:t>WHOIS Inaccuracy</a:t>
                      </a:r>
                      <a:endParaRPr lang="en-US" sz="1800" dirty="0">
                        <a:latin typeface="Trebuchet MS" pitchFamily="34" charset="0"/>
                      </a:endParaRPr>
                    </a:p>
                  </a:txBody>
                  <a:tcPr anchor="ctr"/>
                </a:tc>
                <a:tc>
                  <a:txBody>
                    <a:bodyPr/>
                    <a:lstStyle/>
                    <a:p>
                      <a:pPr algn="ctr" fontAlgn="b"/>
                      <a:r>
                        <a:rPr lang="en-US" sz="1800" u="none" strike="noStrike" dirty="0">
                          <a:effectLst/>
                          <a:latin typeface="Trebuchet MS" pitchFamily="34" charset="0"/>
                        </a:rPr>
                        <a:t>62%</a:t>
                      </a:r>
                      <a:endParaRPr lang="en-US" sz="18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1800" u="none" strike="noStrike" dirty="0">
                          <a:effectLst/>
                          <a:latin typeface="Trebuchet MS" pitchFamily="34" charset="0"/>
                        </a:rPr>
                        <a:t>21%</a:t>
                      </a:r>
                      <a:endParaRPr lang="en-US" sz="18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1800" u="none" strike="noStrike" dirty="0">
                          <a:effectLst/>
                          <a:latin typeface="Trebuchet MS" pitchFamily="34" charset="0"/>
                        </a:rPr>
                        <a:t>17%</a:t>
                      </a:r>
                      <a:endParaRPr lang="en-US" sz="1800" b="0" i="0" u="none" strike="noStrike" dirty="0">
                        <a:solidFill>
                          <a:srgbClr val="000000"/>
                        </a:solidFill>
                        <a:effectLst/>
                        <a:latin typeface="Trebuchet MS" pitchFamily="34" charset="0"/>
                      </a:endParaRPr>
                    </a:p>
                  </a:txBody>
                  <a:tcPr marL="9525" marR="9525" marT="9525" marB="0" anchor="ctr"/>
                </a:tc>
              </a:tr>
            </a:tbl>
          </a:graphicData>
        </a:graphic>
      </p:graphicFrame>
      <p:sp>
        <p:nvSpPr>
          <p:cNvPr id="64514" name="Slide Number Placeholder 3"/>
          <p:cNvSpPr>
            <a:spLocks noGrp="1"/>
          </p:cNvSpPr>
          <p:nvPr>
            <p:ph type="sldNum" sz="quarter" idx="12"/>
          </p:nvPr>
        </p:nvSpPr>
        <p:spPr bwMode="auto">
          <a:xfrm>
            <a:off x="6900863" y="64579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2EB526E6-8334-1C4B-9D5A-2B9FDA8302A8}" type="slidenum">
              <a:rPr lang="en-US" sz="2000" b="1">
                <a:solidFill>
                  <a:srgbClr val="FFFFFF"/>
                </a:solidFill>
                <a:latin typeface="Trebuchet MS"/>
                <a:cs typeface="Trebuchet MS"/>
              </a:rPr>
              <a:pPr algn="r" eaLnBrk="1" hangingPunct="1"/>
              <a:t>6</a:t>
            </a:fld>
            <a:endParaRPr lang="en-US" sz="2000" b="1" dirty="0">
              <a:solidFill>
                <a:srgbClr val="FFFFFF"/>
              </a:solidFill>
              <a:latin typeface="Trebuchet MS"/>
              <a:cs typeface="Trebuchet MS"/>
            </a:endParaRPr>
          </a:p>
        </p:txBody>
      </p:sp>
      <p:sp>
        <p:nvSpPr>
          <p:cNvPr id="64515" name="TextBox 1"/>
          <p:cNvSpPr txBox="1">
            <a:spLocks noChangeArrowheads="1"/>
          </p:cNvSpPr>
          <p:nvPr/>
        </p:nvSpPr>
        <p:spPr bwMode="auto">
          <a:xfrm>
            <a:off x="7289800" y="5889625"/>
            <a:ext cx="174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latin typeface="Trebuchet MS" charset="0"/>
              </a:rPr>
              <a:t>N/A = Not Available</a:t>
            </a:r>
          </a:p>
        </p:txBody>
      </p:sp>
      <p:sp>
        <p:nvSpPr>
          <p:cNvPr id="64516" name="TextBox 7"/>
          <p:cNvSpPr txBox="1">
            <a:spLocks noChangeArrowheads="1"/>
          </p:cNvSpPr>
          <p:nvPr/>
        </p:nvSpPr>
        <p:spPr bwMode="auto">
          <a:xfrm>
            <a:off x="152400" y="1168400"/>
            <a:ext cx="3505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US" dirty="0"/>
              <a:t>% of Complaints sent in each </a:t>
            </a:r>
            <a:r>
              <a:rPr lang="en-US" dirty="0" smtClean="0"/>
              <a:t>phase</a:t>
            </a:r>
            <a:endParaRPr lang="en-US" dirty="0"/>
          </a:p>
          <a:p>
            <a:pPr eaLnBrk="1" hangingPunct="1">
              <a:buFont typeface="Arial" charset="0"/>
              <a:buChar char="•"/>
            </a:pPr>
            <a:r>
              <a:rPr lang="en-US" dirty="0"/>
              <a:t>Based on the 1-2-3 compliance approach </a:t>
            </a:r>
          </a:p>
          <a:p>
            <a:pPr eaLnBrk="1" hangingPunct="1">
              <a:buFont typeface="Arial" charset="0"/>
              <a:buChar char="•"/>
            </a:pPr>
            <a:r>
              <a:rPr lang="en-US" dirty="0"/>
              <a:t>Complaint Notices tracked manually past trimester</a:t>
            </a:r>
          </a:p>
        </p:txBody>
      </p:sp>
      <p:sp>
        <p:nvSpPr>
          <p:cNvPr id="9" name="Title 3"/>
          <p:cNvSpPr txBox="1">
            <a:spLocks/>
          </p:cNvSpPr>
          <p:nvPr/>
        </p:nvSpPr>
        <p:spPr bwMode="auto">
          <a:xfrm>
            <a:off x="0" y="152400"/>
            <a:ext cx="9036050" cy="762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a:lstStyle>
          <a:p>
            <a:pPr algn="l">
              <a:lnSpc>
                <a:spcPct val="60000"/>
              </a:lnSpc>
              <a:defRPr/>
            </a:pPr>
            <a:r>
              <a:rPr lang="en-US" sz="4000" b="1" dirty="0" smtClean="0">
                <a:solidFill>
                  <a:srgbClr val="000000"/>
                </a:solidFill>
                <a:latin typeface="Trebuchet MS" charset="0"/>
                <a:ea typeface="ＭＳ Ｐゴシック" charset="0"/>
                <a:cs typeface="Trebuchet MS" charset="0"/>
              </a:rPr>
              <a:t>Informal Resolution Phase</a:t>
            </a:r>
          </a:p>
          <a:p>
            <a:pPr algn="l">
              <a:lnSpc>
                <a:spcPct val="60000"/>
              </a:lnSpc>
              <a:defRPr/>
            </a:pPr>
            <a:endParaRPr lang="en-US" sz="2400" b="1" dirty="0" smtClean="0">
              <a:solidFill>
                <a:srgbClr val="000000"/>
              </a:solidFill>
              <a:latin typeface="Trebuchet MS" charset="0"/>
              <a:ea typeface="ＭＳ Ｐゴシック" charset="0"/>
              <a:cs typeface="Trebuchet MS" charset="0"/>
            </a:endParaRPr>
          </a:p>
          <a:p>
            <a:pPr algn="l">
              <a:lnSpc>
                <a:spcPct val="60000"/>
              </a:lnSpc>
              <a:defRPr/>
            </a:pPr>
            <a:r>
              <a:rPr lang="en-US" sz="2400" dirty="0" smtClean="0">
                <a:latin typeface="Trebuchet MS" pitchFamily="34" charset="0"/>
              </a:rPr>
              <a:t>March - May 2012 data</a:t>
            </a:r>
            <a:endParaRPr lang="en-US" sz="2400" b="1" dirty="0">
              <a:latin typeface="Trebuchet MS" charset="0"/>
              <a:ea typeface="ＭＳ Ｐゴシック" charset="0"/>
              <a:cs typeface="Trebuchet MS" charset="0"/>
            </a:endParaRPr>
          </a:p>
        </p:txBody>
      </p:sp>
    </p:spTree>
    <p:extLst>
      <p:ext uri="{BB962C8B-B14F-4D97-AF65-F5344CB8AC3E}">
        <p14:creationId xmlns:p14="http://schemas.microsoft.com/office/powerpoint/2010/main" val="4910149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25256"/>
            <a:ext cx="9144000" cy="1143000"/>
          </a:xfrm>
        </p:spPr>
        <p:txBody>
          <a:bodyPr/>
          <a:lstStyle/>
          <a:p>
            <a:pPr algn="l"/>
            <a:r>
              <a:rPr lang="en-US" sz="4000" b="1" dirty="0" smtClean="0">
                <a:latin typeface="Trebuchet MS" pitchFamily="34" charset="0"/>
              </a:rPr>
              <a:t>Global Complaint Trend</a:t>
            </a:r>
            <a:r>
              <a:rPr lang="en-US" sz="2400" dirty="0" smtClean="0">
                <a:latin typeface="Trebuchet MS" pitchFamily="34" charset="0"/>
              </a:rPr>
              <a:t/>
            </a:r>
            <a:br>
              <a:rPr lang="en-US" sz="2400" dirty="0" smtClean="0">
                <a:latin typeface="Trebuchet MS" pitchFamily="34" charset="0"/>
              </a:rPr>
            </a:br>
            <a:r>
              <a:rPr lang="en-US" sz="2400" dirty="0" smtClean="0">
                <a:latin typeface="Trebuchet MS" pitchFamily="34" charset="0"/>
              </a:rPr>
              <a:t>March – May 2012</a:t>
            </a:r>
            <a:endParaRPr lang="en-US" sz="2400" dirty="0">
              <a:latin typeface="Trebuchet MS" pitchFamily="34" charset="0"/>
            </a:endParaRPr>
          </a:p>
        </p:txBody>
      </p:sp>
      <p:pic>
        <p:nvPicPr>
          <p:cNvPr id="7" name="Picture 4" descr="C:\Users\paul.redmond\AppData\Local\Microsoft\Windows\Temporary Internet Files\Content.IE5\3Q1AZTAV\MC910216337[1].png"/>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2400" y="952519"/>
            <a:ext cx="8901212" cy="499593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Chart 1"/>
          <p:cNvGraphicFramePr/>
          <p:nvPr>
            <p:extLst>
              <p:ext uri="{D42A27DB-BD31-4B8C-83A1-F6EECF244321}">
                <p14:modId xmlns:p14="http://schemas.microsoft.com/office/powerpoint/2010/main" val="1601877798"/>
              </p:ext>
            </p:extLst>
          </p:nvPr>
        </p:nvGraphicFramePr>
        <p:xfrm>
          <a:off x="0" y="819462"/>
          <a:ext cx="3352800" cy="464867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p:cNvGraphicFramePr/>
          <p:nvPr>
            <p:extLst>
              <p:ext uri="{D42A27DB-BD31-4B8C-83A1-F6EECF244321}">
                <p14:modId xmlns:p14="http://schemas.microsoft.com/office/powerpoint/2010/main" val="1272564338"/>
              </p:ext>
            </p:extLst>
          </p:nvPr>
        </p:nvGraphicFramePr>
        <p:xfrm>
          <a:off x="6096000" y="609601"/>
          <a:ext cx="2867892" cy="3429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6" name="Chart 15"/>
          <p:cNvGraphicFramePr/>
          <p:nvPr>
            <p:extLst>
              <p:ext uri="{D42A27DB-BD31-4B8C-83A1-F6EECF244321}">
                <p14:modId xmlns:p14="http://schemas.microsoft.com/office/powerpoint/2010/main" val="841900153"/>
              </p:ext>
            </p:extLst>
          </p:nvPr>
        </p:nvGraphicFramePr>
        <p:xfrm>
          <a:off x="3276600" y="609600"/>
          <a:ext cx="2950852" cy="32766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Chart 16"/>
          <p:cNvGraphicFramePr/>
          <p:nvPr>
            <p:extLst>
              <p:ext uri="{D42A27DB-BD31-4B8C-83A1-F6EECF244321}">
                <p14:modId xmlns:p14="http://schemas.microsoft.com/office/powerpoint/2010/main" val="2290189443"/>
              </p:ext>
            </p:extLst>
          </p:nvPr>
        </p:nvGraphicFramePr>
        <p:xfrm>
          <a:off x="6403812" y="3886200"/>
          <a:ext cx="2736440" cy="24384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8" name="Chart 17"/>
          <p:cNvGraphicFramePr/>
          <p:nvPr>
            <p:extLst>
              <p:ext uri="{D42A27DB-BD31-4B8C-83A1-F6EECF244321}">
                <p14:modId xmlns:p14="http://schemas.microsoft.com/office/powerpoint/2010/main" val="1272249664"/>
              </p:ext>
            </p:extLst>
          </p:nvPr>
        </p:nvGraphicFramePr>
        <p:xfrm>
          <a:off x="2819400" y="4800600"/>
          <a:ext cx="3636652" cy="1831109"/>
        </p:xfrm>
        <a:graphic>
          <a:graphicData uri="http://schemas.openxmlformats.org/drawingml/2006/chart">
            <c:chart xmlns:c="http://schemas.openxmlformats.org/drawingml/2006/chart" xmlns:r="http://schemas.openxmlformats.org/officeDocument/2006/relationships" r:id="rId8"/>
          </a:graphicData>
        </a:graphic>
      </p:graphicFrame>
      <p:sp>
        <p:nvSpPr>
          <p:cNvPr id="10" name="Slide Number Placeholder 3"/>
          <p:cNvSpPr>
            <a:spLocks noGrp="1"/>
          </p:cNvSpPr>
          <p:nvPr>
            <p:ph type="sldNum" sz="quarter" idx="10"/>
          </p:nvPr>
        </p:nvSpPr>
        <p:spPr bwMode="auto">
          <a:xfrm>
            <a:off x="6900863" y="64579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r" eaLnBrk="1" hangingPunct="1"/>
            <a:fld id="{1091D8A6-B508-43EB-BAFA-DFCD1E1AC9F7}" type="slidenum">
              <a:rPr lang="en-US" sz="2000" b="1" smtClean="0">
                <a:solidFill>
                  <a:srgbClr val="FFFFFF"/>
                </a:solidFill>
                <a:latin typeface="Trebuchet MS"/>
                <a:cs typeface="Trebuchet MS"/>
              </a:rPr>
              <a:pPr algn="r" eaLnBrk="1" hangingPunct="1"/>
              <a:t>7</a:t>
            </a:fld>
            <a:endParaRPr lang="en-US" sz="2000" b="1" dirty="0" smtClean="0">
              <a:solidFill>
                <a:srgbClr val="FFFFFF"/>
              </a:solidFill>
              <a:latin typeface="Trebuchet MS"/>
              <a:cs typeface="Trebuchet MS"/>
            </a:endParaRPr>
          </a:p>
        </p:txBody>
      </p:sp>
    </p:spTree>
    <p:extLst>
      <p:ext uri="{BB962C8B-B14F-4D97-AF65-F5344CB8AC3E}">
        <p14:creationId xmlns:p14="http://schemas.microsoft.com/office/powerpoint/2010/main" val="20407870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 descr="C:\Media\Repos\images\global-map.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148" y="990600"/>
            <a:ext cx="8721924" cy="489530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0"/>
            <a:ext cx="9144000" cy="990600"/>
          </a:xfrm>
        </p:spPr>
        <p:txBody>
          <a:bodyPr/>
          <a:lstStyle/>
          <a:p>
            <a:r>
              <a:rPr lang="en-US" sz="3600" b="1" dirty="0" smtClean="0">
                <a:solidFill>
                  <a:schemeClr val="tx1"/>
                </a:solidFill>
              </a:rPr>
              <a:t>WHOIS Inaccuracy Complaints by Region</a:t>
            </a:r>
            <a:br>
              <a:rPr lang="en-US" sz="3600" b="1" dirty="0" smtClean="0">
                <a:solidFill>
                  <a:schemeClr val="tx1"/>
                </a:solidFill>
              </a:rPr>
            </a:br>
            <a:r>
              <a:rPr lang="en-US" sz="2400" dirty="0">
                <a:solidFill>
                  <a:schemeClr val="tx1"/>
                </a:solidFill>
                <a:ea typeface="ＭＳ Ｐゴシック" pitchFamily="34" charset="-128"/>
              </a:rPr>
              <a:t>March – May 2012</a:t>
            </a:r>
            <a:endParaRPr lang="en-US" sz="2400" b="1" dirty="0">
              <a:solidFill>
                <a:schemeClr val="tx1"/>
              </a:solidFill>
            </a:endParaRPr>
          </a:p>
        </p:txBody>
      </p:sp>
      <p:sp>
        <p:nvSpPr>
          <p:cNvPr id="4" name="Slide Number Placeholder 3"/>
          <p:cNvSpPr>
            <a:spLocks noGrp="1"/>
          </p:cNvSpPr>
          <p:nvPr>
            <p:ph type="sldNum" sz="quarter" idx="10"/>
          </p:nvPr>
        </p:nvSpPr>
        <p:spPr/>
        <p:txBody>
          <a:bodyPr/>
          <a:lstStyle/>
          <a:p>
            <a:fld id="{8BE73754-E6AD-4FBA-B6A2-9C213F0A8AE2}" type="slidenum">
              <a:rPr lang="en-US" sz="2000" b="1" smtClean="0">
                <a:latin typeface="Trebuchet MS"/>
                <a:cs typeface="Trebuchet MS"/>
              </a:rPr>
              <a:pPr/>
              <a:t>8</a:t>
            </a:fld>
            <a:endParaRPr lang="en-US" sz="2000" b="1" dirty="0">
              <a:latin typeface="Trebuchet MS"/>
              <a:cs typeface="Trebuchet MS"/>
            </a:endParaRPr>
          </a:p>
        </p:txBody>
      </p:sp>
      <p:sp>
        <p:nvSpPr>
          <p:cNvPr id="11" name="TextBox 10"/>
          <p:cNvSpPr txBox="1"/>
          <p:nvPr/>
        </p:nvSpPr>
        <p:spPr>
          <a:xfrm>
            <a:off x="685800" y="2475875"/>
            <a:ext cx="1600200" cy="830997"/>
          </a:xfrm>
          <a:prstGeom prst="rect">
            <a:avLst/>
          </a:prstGeom>
          <a:solidFill>
            <a:schemeClr val="accent1">
              <a:lumMod val="20000"/>
              <a:lumOff val="80000"/>
            </a:schemeClr>
          </a:solidFill>
        </p:spPr>
        <p:txBody>
          <a:bodyPr wrap="square" rtlCol="0">
            <a:spAutoFit/>
          </a:bodyPr>
          <a:lstStyle/>
          <a:p>
            <a:pPr algn="ctr"/>
            <a:r>
              <a:rPr lang="en-US" b="1" dirty="0" smtClean="0">
                <a:latin typeface="Trebuchet MS" pitchFamily="34" charset="0"/>
              </a:rPr>
              <a:t>64%</a:t>
            </a:r>
          </a:p>
          <a:p>
            <a:pPr algn="ctr"/>
            <a:r>
              <a:rPr lang="en-US" b="1" dirty="0" smtClean="0">
                <a:latin typeface="Trebuchet MS" pitchFamily="34" charset="0"/>
              </a:rPr>
              <a:t>Americas</a:t>
            </a:r>
            <a:endParaRPr lang="en-US" b="1" dirty="0">
              <a:latin typeface="Trebuchet MS" pitchFamily="34" charset="0"/>
            </a:endParaRPr>
          </a:p>
        </p:txBody>
      </p:sp>
      <p:sp>
        <p:nvSpPr>
          <p:cNvPr id="12" name="TextBox 11"/>
          <p:cNvSpPr txBox="1"/>
          <p:nvPr/>
        </p:nvSpPr>
        <p:spPr>
          <a:xfrm>
            <a:off x="3942518" y="5103911"/>
            <a:ext cx="2159832" cy="307777"/>
          </a:xfrm>
          <a:prstGeom prst="rect">
            <a:avLst/>
          </a:prstGeom>
          <a:noFill/>
        </p:spPr>
        <p:txBody>
          <a:bodyPr wrap="square" rtlCol="0">
            <a:spAutoFit/>
          </a:bodyPr>
          <a:lstStyle/>
          <a:p>
            <a:r>
              <a:rPr lang="en-US" sz="1400" b="1" dirty="0" smtClean="0">
                <a:latin typeface="Trebuchet MS" pitchFamily="34" charset="0"/>
              </a:rPr>
              <a:t>Unknown Continent 7%</a:t>
            </a:r>
            <a:endParaRPr lang="en-US" sz="1400" b="1" dirty="0">
              <a:latin typeface="Trebuchet MS" pitchFamily="34" charset="0"/>
            </a:endParaRPr>
          </a:p>
        </p:txBody>
      </p:sp>
      <p:sp>
        <p:nvSpPr>
          <p:cNvPr id="13" name="TextBox 12"/>
          <p:cNvSpPr txBox="1"/>
          <p:nvPr/>
        </p:nvSpPr>
        <p:spPr>
          <a:xfrm>
            <a:off x="6102350" y="2182504"/>
            <a:ext cx="1600200" cy="830997"/>
          </a:xfrm>
          <a:prstGeom prst="rect">
            <a:avLst/>
          </a:prstGeom>
          <a:solidFill>
            <a:schemeClr val="accent1">
              <a:lumMod val="20000"/>
              <a:lumOff val="80000"/>
            </a:schemeClr>
          </a:solidFill>
        </p:spPr>
        <p:txBody>
          <a:bodyPr wrap="square" rtlCol="0">
            <a:spAutoFit/>
          </a:bodyPr>
          <a:lstStyle/>
          <a:p>
            <a:pPr algn="ctr"/>
            <a:r>
              <a:rPr lang="en-US" b="1" dirty="0" smtClean="0">
                <a:latin typeface="Trebuchet MS" pitchFamily="34" charset="0"/>
              </a:rPr>
              <a:t>15%</a:t>
            </a:r>
          </a:p>
          <a:p>
            <a:pPr algn="ctr"/>
            <a:r>
              <a:rPr lang="en-US" b="1" dirty="0" smtClean="0">
                <a:latin typeface="Trebuchet MS" pitchFamily="34" charset="0"/>
              </a:rPr>
              <a:t>Asia</a:t>
            </a:r>
            <a:endParaRPr lang="en-US" b="1" dirty="0">
              <a:latin typeface="Trebuchet MS" pitchFamily="34" charset="0"/>
            </a:endParaRPr>
          </a:p>
        </p:txBody>
      </p:sp>
      <p:sp>
        <p:nvSpPr>
          <p:cNvPr id="14" name="TextBox 13"/>
          <p:cNvSpPr txBox="1"/>
          <p:nvPr/>
        </p:nvSpPr>
        <p:spPr>
          <a:xfrm>
            <a:off x="3982491" y="2182504"/>
            <a:ext cx="1600200" cy="830997"/>
          </a:xfrm>
          <a:prstGeom prst="rect">
            <a:avLst/>
          </a:prstGeom>
          <a:solidFill>
            <a:schemeClr val="accent1">
              <a:lumMod val="20000"/>
              <a:lumOff val="80000"/>
            </a:schemeClr>
          </a:solidFill>
        </p:spPr>
        <p:txBody>
          <a:bodyPr wrap="square" rtlCol="0">
            <a:spAutoFit/>
          </a:bodyPr>
          <a:lstStyle/>
          <a:p>
            <a:pPr algn="ctr"/>
            <a:r>
              <a:rPr lang="en-US" b="1" dirty="0" smtClean="0">
                <a:latin typeface="Trebuchet MS" pitchFamily="34" charset="0"/>
              </a:rPr>
              <a:t>13%</a:t>
            </a:r>
          </a:p>
          <a:p>
            <a:pPr algn="ctr"/>
            <a:r>
              <a:rPr lang="en-US" b="1" dirty="0" smtClean="0">
                <a:latin typeface="Trebuchet MS" pitchFamily="34" charset="0"/>
              </a:rPr>
              <a:t>Europe</a:t>
            </a:r>
            <a:endParaRPr lang="en-US" b="1" dirty="0">
              <a:latin typeface="Trebuchet MS" pitchFamily="34" charset="0"/>
            </a:endParaRPr>
          </a:p>
        </p:txBody>
      </p:sp>
      <p:sp>
        <p:nvSpPr>
          <p:cNvPr id="15" name="TextBox 14"/>
          <p:cNvSpPr txBox="1"/>
          <p:nvPr/>
        </p:nvSpPr>
        <p:spPr>
          <a:xfrm>
            <a:off x="6198432" y="4590100"/>
            <a:ext cx="1600200" cy="830997"/>
          </a:xfrm>
          <a:prstGeom prst="rect">
            <a:avLst/>
          </a:prstGeom>
          <a:solidFill>
            <a:schemeClr val="accent1">
              <a:lumMod val="20000"/>
              <a:lumOff val="80000"/>
            </a:schemeClr>
          </a:solidFill>
        </p:spPr>
        <p:txBody>
          <a:bodyPr wrap="square" rtlCol="0">
            <a:spAutoFit/>
          </a:bodyPr>
          <a:lstStyle/>
          <a:p>
            <a:pPr algn="ctr"/>
            <a:r>
              <a:rPr lang="en-US" b="1" dirty="0" smtClean="0">
                <a:latin typeface="Trebuchet MS" pitchFamily="34" charset="0"/>
              </a:rPr>
              <a:t>1%</a:t>
            </a:r>
          </a:p>
          <a:p>
            <a:pPr algn="ctr"/>
            <a:r>
              <a:rPr lang="en-US" b="1" dirty="0" smtClean="0">
                <a:latin typeface="Trebuchet MS" pitchFamily="34" charset="0"/>
              </a:rPr>
              <a:t>Australia</a:t>
            </a:r>
            <a:endParaRPr lang="en-US" b="1" dirty="0">
              <a:latin typeface="Trebuchet MS" pitchFamily="34" charset="0"/>
            </a:endParaRPr>
          </a:p>
        </p:txBody>
      </p:sp>
      <p:sp>
        <p:nvSpPr>
          <p:cNvPr id="16" name="TextBox 15"/>
          <p:cNvSpPr txBox="1"/>
          <p:nvPr/>
        </p:nvSpPr>
        <p:spPr>
          <a:xfrm>
            <a:off x="3554542" y="3314367"/>
            <a:ext cx="1600200" cy="830997"/>
          </a:xfrm>
          <a:prstGeom prst="rect">
            <a:avLst/>
          </a:prstGeom>
          <a:solidFill>
            <a:schemeClr val="accent1">
              <a:lumMod val="20000"/>
              <a:lumOff val="80000"/>
            </a:schemeClr>
          </a:solidFill>
        </p:spPr>
        <p:txBody>
          <a:bodyPr wrap="square" rtlCol="0">
            <a:spAutoFit/>
          </a:bodyPr>
          <a:lstStyle/>
          <a:p>
            <a:pPr algn="ctr"/>
            <a:r>
              <a:rPr lang="en-US" b="1" dirty="0" smtClean="0">
                <a:latin typeface="Trebuchet MS" pitchFamily="34" charset="0"/>
              </a:rPr>
              <a:t>0%</a:t>
            </a:r>
          </a:p>
          <a:p>
            <a:pPr algn="ctr"/>
            <a:r>
              <a:rPr lang="en-US" b="1" dirty="0" smtClean="0">
                <a:latin typeface="Trebuchet MS" pitchFamily="34" charset="0"/>
              </a:rPr>
              <a:t>Africa</a:t>
            </a:r>
            <a:endParaRPr lang="en-US" b="1" dirty="0">
              <a:latin typeface="Trebuchet MS" pitchFamily="34" charset="0"/>
            </a:endParaRPr>
          </a:p>
        </p:txBody>
      </p:sp>
    </p:spTree>
    <p:extLst>
      <p:ext uri="{BB962C8B-B14F-4D97-AF65-F5344CB8AC3E}">
        <p14:creationId xmlns:p14="http://schemas.microsoft.com/office/powerpoint/2010/main" val="15325439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402"/>
            <a:ext cx="9144000" cy="1143000"/>
          </a:xfrm>
        </p:spPr>
        <p:txBody>
          <a:bodyPr/>
          <a:lstStyle/>
          <a:p>
            <a:pPr algn="l"/>
            <a:r>
              <a:rPr lang="en-US" sz="4000" b="1" dirty="0" smtClean="0">
                <a:latin typeface="Trebuchet MS" pitchFamily="34" charset="0"/>
              </a:rPr>
              <a:t>WHOIS Inaccuracy Complaints by TLD</a:t>
            </a:r>
            <a:br>
              <a:rPr lang="en-US" sz="4000" b="1" dirty="0" smtClean="0">
                <a:latin typeface="Trebuchet MS" pitchFamily="34" charset="0"/>
              </a:rPr>
            </a:br>
            <a:r>
              <a:rPr lang="en-US" sz="2400" dirty="0">
                <a:ea typeface="ＭＳ Ｐゴシック" pitchFamily="34" charset="-128"/>
              </a:rPr>
              <a:t>March – May 2012</a:t>
            </a:r>
            <a:endParaRPr lang="en-US" sz="2400" b="1" dirty="0">
              <a:latin typeface="Trebuchet MS"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590009406"/>
              </p:ext>
            </p:extLst>
          </p:nvPr>
        </p:nvGraphicFramePr>
        <p:xfrm>
          <a:off x="228598" y="1219200"/>
          <a:ext cx="8763002" cy="3829541"/>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1263894"/>
                <a:gridCol w="793508"/>
                <a:gridCol w="914400"/>
                <a:gridCol w="762000"/>
                <a:gridCol w="838200"/>
                <a:gridCol w="762000"/>
                <a:gridCol w="762000"/>
                <a:gridCol w="685800"/>
                <a:gridCol w="1143000"/>
                <a:gridCol w="838200"/>
              </a:tblGrid>
              <a:tr h="445286">
                <a:tc>
                  <a:txBody>
                    <a:bodyPr/>
                    <a:lstStyle/>
                    <a:p>
                      <a:pPr algn="l" fontAlgn="b"/>
                      <a:endParaRPr lang="en-US" sz="2000" b="0" i="0" u="none" strike="noStrike" dirty="0">
                        <a:solidFill>
                          <a:srgbClr val="000000"/>
                        </a:solidFill>
                        <a:effectLst/>
                        <a:latin typeface="Trebuchet MS" pitchFamily="34" charset="0"/>
                      </a:endParaRP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biz</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com</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info</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mobi</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name</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net</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org</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unknown</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Total</a:t>
                      </a:r>
                    </a:p>
                  </a:txBody>
                  <a:tcPr marL="9525" marR="9525" marT="9525" marB="0" anchor="b"/>
                </a:tc>
              </a:tr>
              <a:tr h="460855">
                <a:tc>
                  <a:txBody>
                    <a:bodyPr/>
                    <a:lstStyle/>
                    <a:p>
                      <a:pPr algn="l" fontAlgn="b"/>
                      <a:r>
                        <a:rPr lang="en-US" sz="2000" b="0" i="0" u="none" strike="noStrike">
                          <a:solidFill>
                            <a:srgbClr val="000000"/>
                          </a:solidFill>
                          <a:effectLst/>
                          <a:latin typeface="Trebuchet MS" pitchFamily="34" charset="0"/>
                        </a:rPr>
                        <a:t>Africa</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r>
              <a:tr h="460855">
                <a:tc>
                  <a:txBody>
                    <a:bodyPr/>
                    <a:lstStyle/>
                    <a:p>
                      <a:pPr algn="l" fontAlgn="b"/>
                      <a:r>
                        <a:rPr lang="en-US" sz="2000" b="0" i="0" u="none" strike="noStrike">
                          <a:solidFill>
                            <a:srgbClr val="000000"/>
                          </a:solidFill>
                          <a:effectLst/>
                          <a:latin typeface="Trebuchet MS" pitchFamily="34" charset="0"/>
                        </a:rPr>
                        <a:t>Americas</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183</a:t>
                      </a:r>
                    </a:p>
                  </a:txBody>
                  <a:tcPr marL="9525" marR="9525" marT="9525" marB="0" anchor="ctr"/>
                </a:tc>
                <a:tc>
                  <a:txBody>
                    <a:bodyPr/>
                    <a:lstStyle/>
                    <a:p>
                      <a:pPr algn="ctr" fontAlgn="b"/>
                      <a:r>
                        <a:rPr lang="en-US" sz="2000" b="0" i="0" u="none" strike="noStrike" dirty="0" smtClean="0">
                          <a:solidFill>
                            <a:srgbClr val="000000"/>
                          </a:solidFill>
                          <a:effectLst/>
                          <a:latin typeface="Trebuchet MS" pitchFamily="34" charset="0"/>
                        </a:rPr>
                        <a:t>3,647</a:t>
                      </a:r>
                      <a:endParaRPr lang="en-US" sz="20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853</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a:t>
                      </a:r>
                    </a:p>
                  </a:txBody>
                  <a:tcPr marL="9525" marR="9525" marT="9525" marB="0" anchor="ctr"/>
                </a:tc>
                <a:tc>
                  <a:txBody>
                    <a:bodyPr/>
                    <a:lstStyle/>
                    <a:p>
                      <a:pPr algn="ctr" fontAlgn="b"/>
                      <a:r>
                        <a:rPr lang="en-US" sz="2000" b="0" i="0" u="none" strike="noStrike" dirty="0" smtClean="0">
                          <a:solidFill>
                            <a:srgbClr val="000000"/>
                          </a:solidFill>
                          <a:effectLst/>
                          <a:latin typeface="Trebuchet MS" pitchFamily="34" charset="0"/>
                        </a:rPr>
                        <a:t>1,167</a:t>
                      </a:r>
                      <a:endParaRPr lang="en-US" sz="20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327</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dirty="0" smtClean="0">
                          <a:solidFill>
                            <a:srgbClr val="000000"/>
                          </a:solidFill>
                          <a:effectLst/>
                          <a:latin typeface="Trebuchet MS" pitchFamily="34" charset="0"/>
                        </a:rPr>
                        <a:t>6,178</a:t>
                      </a:r>
                      <a:endParaRPr lang="en-US" sz="2000" b="0" i="0" u="none" strike="noStrike" dirty="0">
                        <a:solidFill>
                          <a:srgbClr val="000000"/>
                        </a:solidFill>
                        <a:effectLst/>
                        <a:latin typeface="Trebuchet MS" pitchFamily="34" charset="0"/>
                      </a:endParaRPr>
                    </a:p>
                  </a:txBody>
                  <a:tcPr marL="9525" marR="9525" marT="9525" marB="0" anchor="ctr"/>
                </a:tc>
              </a:tr>
              <a:tr h="460855">
                <a:tc>
                  <a:txBody>
                    <a:bodyPr/>
                    <a:lstStyle/>
                    <a:p>
                      <a:pPr algn="l" fontAlgn="b"/>
                      <a:r>
                        <a:rPr lang="en-US" sz="2000" b="0" i="0" u="none" strike="noStrike">
                          <a:solidFill>
                            <a:srgbClr val="000000"/>
                          </a:solidFill>
                          <a:effectLst/>
                          <a:latin typeface="Trebuchet MS" pitchFamily="34" charset="0"/>
                        </a:rPr>
                        <a:t>Asia</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17</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993</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105</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112</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32</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dirty="0" smtClean="0">
                          <a:solidFill>
                            <a:srgbClr val="000000"/>
                          </a:solidFill>
                          <a:effectLst/>
                          <a:latin typeface="Trebuchet MS" pitchFamily="34" charset="0"/>
                        </a:rPr>
                        <a:t>1,259</a:t>
                      </a:r>
                      <a:endParaRPr lang="en-US" sz="2000" b="0" i="0" u="none" strike="noStrike" dirty="0">
                        <a:solidFill>
                          <a:srgbClr val="000000"/>
                        </a:solidFill>
                        <a:effectLst/>
                        <a:latin typeface="Trebuchet MS" pitchFamily="34" charset="0"/>
                      </a:endParaRPr>
                    </a:p>
                  </a:txBody>
                  <a:tcPr marL="9525" marR="9525" marT="9525" marB="0" anchor="ctr"/>
                </a:tc>
              </a:tr>
              <a:tr h="460855">
                <a:tc>
                  <a:txBody>
                    <a:bodyPr/>
                    <a:lstStyle/>
                    <a:p>
                      <a:pPr algn="l" fontAlgn="b"/>
                      <a:r>
                        <a:rPr lang="en-US" sz="2000" b="0" i="0" u="none" strike="noStrike">
                          <a:solidFill>
                            <a:srgbClr val="000000"/>
                          </a:solidFill>
                          <a:effectLst/>
                          <a:latin typeface="Trebuchet MS" pitchFamily="34" charset="0"/>
                        </a:rPr>
                        <a:t>Europe</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12</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685</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22</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726</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28</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dirty="0" smtClean="0">
                          <a:solidFill>
                            <a:srgbClr val="000000"/>
                          </a:solidFill>
                          <a:effectLst/>
                          <a:latin typeface="Trebuchet MS" pitchFamily="34" charset="0"/>
                        </a:rPr>
                        <a:t>1,473</a:t>
                      </a:r>
                      <a:endParaRPr lang="en-US" sz="2000" b="0" i="0" u="none" strike="noStrike" dirty="0">
                        <a:solidFill>
                          <a:srgbClr val="000000"/>
                        </a:solidFill>
                        <a:effectLst/>
                        <a:latin typeface="Trebuchet MS" pitchFamily="34" charset="0"/>
                      </a:endParaRPr>
                    </a:p>
                  </a:txBody>
                  <a:tcPr marL="9525" marR="9525" marT="9525" marB="0" anchor="ctr"/>
                </a:tc>
              </a:tr>
              <a:tr h="460855">
                <a:tc>
                  <a:txBody>
                    <a:bodyPr/>
                    <a:lstStyle/>
                    <a:p>
                      <a:pPr algn="l" fontAlgn="b"/>
                      <a:r>
                        <a:rPr lang="en-US" sz="2000" b="0" i="0" u="none" strike="noStrike" dirty="0" smtClean="0">
                          <a:solidFill>
                            <a:srgbClr val="000000"/>
                          </a:solidFill>
                          <a:effectLst/>
                          <a:latin typeface="Trebuchet MS" pitchFamily="34" charset="0"/>
                        </a:rPr>
                        <a:t>Australia</a:t>
                      </a:r>
                      <a:endParaRPr lang="en-US" sz="2000" b="0" i="0" u="none" strike="noStrike" dirty="0">
                        <a:solidFill>
                          <a:srgbClr val="000000"/>
                        </a:solidFill>
                        <a:effectLst/>
                        <a:latin typeface="Trebuchet MS" pitchFamily="34" charset="0"/>
                      </a:endParaRP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85</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12</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107</a:t>
                      </a:r>
                    </a:p>
                  </a:txBody>
                  <a:tcPr marL="9525" marR="9525" marT="9525" marB="0" anchor="ctr"/>
                </a:tc>
              </a:tr>
              <a:tr h="603239">
                <a:tc>
                  <a:txBody>
                    <a:bodyPr/>
                    <a:lstStyle/>
                    <a:p>
                      <a:pPr algn="l" fontAlgn="b"/>
                      <a:r>
                        <a:rPr lang="en-US" sz="2000" b="0" i="0" u="none" strike="noStrike" dirty="0" smtClean="0">
                          <a:solidFill>
                            <a:srgbClr val="000000"/>
                          </a:solidFill>
                          <a:effectLst/>
                          <a:latin typeface="Trebuchet MS" pitchFamily="34" charset="0"/>
                        </a:rPr>
                        <a:t>Unknown* </a:t>
                      </a:r>
                      <a:r>
                        <a:rPr lang="en-US" sz="2000" b="0" i="0" u="none" strike="noStrike" dirty="0">
                          <a:solidFill>
                            <a:srgbClr val="000000"/>
                          </a:solidFill>
                          <a:effectLst/>
                          <a:latin typeface="Trebuchet MS" pitchFamily="34" charset="0"/>
                        </a:rPr>
                        <a:t>Continent</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12</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250</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213</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12</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185</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37</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a:t>
                      </a:r>
                    </a:p>
                  </a:txBody>
                  <a:tcPr marL="9525" marR="9525" marT="9525" marB="0" anchor="ctr"/>
                </a:tc>
                <a:tc>
                  <a:txBody>
                    <a:bodyPr/>
                    <a:lstStyle/>
                    <a:p>
                      <a:pPr algn="ctr" fontAlgn="b"/>
                      <a:r>
                        <a:rPr lang="en-US" sz="2000" b="0" i="0" u="none" strike="noStrike" dirty="0">
                          <a:solidFill>
                            <a:srgbClr val="000000"/>
                          </a:solidFill>
                          <a:effectLst/>
                          <a:latin typeface="Trebuchet MS" pitchFamily="34" charset="0"/>
                        </a:rPr>
                        <a:t>711</a:t>
                      </a:r>
                    </a:p>
                  </a:txBody>
                  <a:tcPr marL="9525" marR="9525" marT="9525" marB="0" anchor="ctr"/>
                </a:tc>
              </a:tr>
              <a:tr h="460855">
                <a:tc>
                  <a:txBody>
                    <a:bodyPr/>
                    <a:lstStyle/>
                    <a:p>
                      <a:pPr algn="l" fontAlgn="b"/>
                      <a:r>
                        <a:rPr lang="en-US" sz="2000" b="0" i="0" u="none" strike="noStrike" dirty="0">
                          <a:solidFill>
                            <a:srgbClr val="000000"/>
                          </a:solidFill>
                          <a:effectLst/>
                          <a:latin typeface="Trebuchet MS" pitchFamily="34" charset="0"/>
                        </a:rPr>
                        <a:t>Total</a:t>
                      </a:r>
                    </a:p>
                  </a:txBody>
                  <a:tcPr marL="9525" marR="9525" marT="9525" marB="0" anchor="b"/>
                </a:tc>
                <a:tc>
                  <a:txBody>
                    <a:bodyPr/>
                    <a:lstStyle/>
                    <a:p>
                      <a:pPr algn="ctr" fontAlgn="b"/>
                      <a:r>
                        <a:rPr lang="en-US" sz="2000" b="0" i="0" u="none" strike="noStrike">
                          <a:solidFill>
                            <a:srgbClr val="000000"/>
                          </a:solidFill>
                          <a:effectLst/>
                          <a:latin typeface="Trebuchet MS" pitchFamily="34" charset="0"/>
                        </a:rPr>
                        <a:t>224</a:t>
                      </a:r>
                    </a:p>
                  </a:txBody>
                  <a:tcPr marL="9525" marR="9525" marT="9525" marB="0" anchor="ctr"/>
                </a:tc>
                <a:tc>
                  <a:txBody>
                    <a:bodyPr/>
                    <a:lstStyle/>
                    <a:p>
                      <a:pPr algn="ctr" fontAlgn="b"/>
                      <a:r>
                        <a:rPr lang="en-US" sz="2000" b="0" i="0" u="none" strike="noStrike" dirty="0" smtClean="0">
                          <a:solidFill>
                            <a:srgbClr val="000000"/>
                          </a:solidFill>
                          <a:effectLst/>
                          <a:latin typeface="Trebuchet MS" pitchFamily="34" charset="0"/>
                        </a:rPr>
                        <a:t>5,660</a:t>
                      </a:r>
                      <a:endParaRPr lang="en-US" sz="20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2000" b="0" i="0" u="none" strike="noStrike" dirty="0" smtClean="0">
                          <a:solidFill>
                            <a:srgbClr val="000000"/>
                          </a:solidFill>
                          <a:effectLst/>
                          <a:latin typeface="Trebuchet MS" pitchFamily="34" charset="0"/>
                        </a:rPr>
                        <a:t>1,193</a:t>
                      </a:r>
                      <a:endParaRPr lang="en-US" sz="20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12</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2</a:t>
                      </a:r>
                    </a:p>
                  </a:txBody>
                  <a:tcPr marL="9525" marR="9525" marT="9525" marB="0" anchor="ctr"/>
                </a:tc>
                <a:tc>
                  <a:txBody>
                    <a:bodyPr/>
                    <a:lstStyle/>
                    <a:p>
                      <a:pPr algn="ctr" fontAlgn="b"/>
                      <a:r>
                        <a:rPr lang="en-US" sz="2000" b="0" i="0" u="none" strike="noStrike" dirty="0" smtClean="0">
                          <a:solidFill>
                            <a:srgbClr val="000000"/>
                          </a:solidFill>
                          <a:effectLst/>
                          <a:latin typeface="Trebuchet MS" pitchFamily="34" charset="0"/>
                        </a:rPr>
                        <a:t>2,200</a:t>
                      </a:r>
                      <a:endParaRPr lang="en-US" sz="2000" b="0" i="0" u="none" strike="noStrike" dirty="0">
                        <a:solidFill>
                          <a:srgbClr val="000000"/>
                        </a:solidFill>
                        <a:effectLst/>
                        <a:latin typeface="Trebuchet MS" pitchFamily="34" charset="0"/>
                      </a:endParaRP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436</a:t>
                      </a:r>
                    </a:p>
                  </a:txBody>
                  <a:tcPr marL="9525" marR="9525" marT="9525" marB="0" anchor="ctr"/>
                </a:tc>
                <a:tc>
                  <a:txBody>
                    <a:bodyPr/>
                    <a:lstStyle/>
                    <a:p>
                      <a:pPr algn="ctr" fontAlgn="b"/>
                      <a:r>
                        <a:rPr lang="en-US" sz="2000" b="0" i="0" u="none" strike="noStrike">
                          <a:solidFill>
                            <a:srgbClr val="000000"/>
                          </a:solidFill>
                          <a:effectLst/>
                          <a:latin typeface="Trebuchet MS" pitchFamily="34" charset="0"/>
                        </a:rPr>
                        <a:t>1</a:t>
                      </a:r>
                    </a:p>
                  </a:txBody>
                  <a:tcPr marL="9525" marR="9525" marT="9525" marB="0" anchor="ctr"/>
                </a:tc>
                <a:tc>
                  <a:txBody>
                    <a:bodyPr/>
                    <a:lstStyle/>
                    <a:p>
                      <a:pPr algn="ctr" fontAlgn="b"/>
                      <a:r>
                        <a:rPr lang="en-US" sz="2000" b="0" i="0" u="none" strike="noStrike" dirty="0" smtClean="0">
                          <a:solidFill>
                            <a:srgbClr val="000000"/>
                          </a:solidFill>
                          <a:effectLst/>
                          <a:latin typeface="Trebuchet MS" pitchFamily="34" charset="0"/>
                        </a:rPr>
                        <a:t>9,728</a:t>
                      </a:r>
                      <a:endParaRPr lang="en-US" sz="2000" b="0" i="0" u="none" strike="noStrike" dirty="0">
                        <a:solidFill>
                          <a:srgbClr val="000000"/>
                        </a:solidFill>
                        <a:effectLst/>
                        <a:latin typeface="Trebuchet MS" pitchFamily="34" charset="0"/>
                      </a:endParaRPr>
                    </a:p>
                  </a:txBody>
                  <a:tcPr marL="9525" marR="9525" marT="9525" marB="0" anchor="ctr"/>
                </a:tc>
              </a:tr>
            </a:tbl>
          </a:graphicData>
        </a:graphic>
      </p:graphicFrame>
      <p:sp>
        <p:nvSpPr>
          <p:cNvPr id="5" name="Slide Number Placeholder 3"/>
          <p:cNvSpPr>
            <a:spLocks noGrp="1"/>
          </p:cNvSpPr>
          <p:nvPr>
            <p:ph type="sldNum" sz="quarter" idx="10"/>
          </p:nvPr>
        </p:nvSpPr>
        <p:spPr bwMode="auto">
          <a:xfrm>
            <a:off x="6900863" y="64579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r" eaLnBrk="1" hangingPunct="1"/>
            <a:fld id="{1091D8A6-B508-43EB-BAFA-DFCD1E1AC9F7}" type="slidenum">
              <a:rPr lang="en-US" sz="1800" smtClean="0">
                <a:solidFill>
                  <a:srgbClr val="FFFFFF"/>
                </a:solidFill>
                <a:latin typeface="Calibri" pitchFamily="34" charset="0"/>
              </a:rPr>
              <a:pPr algn="r" eaLnBrk="1" hangingPunct="1"/>
              <a:t>9</a:t>
            </a:fld>
            <a:endParaRPr lang="en-US" sz="1800" dirty="0" smtClean="0">
              <a:solidFill>
                <a:srgbClr val="FFFFFF"/>
              </a:solidFill>
              <a:latin typeface="Calibri" pitchFamily="34" charset="0"/>
            </a:endParaRPr>
          </a:p>
        </p:txBody>
      </p:sp>
      <p:sp>
        <p:nvSpPr>
          <p:cNvPr id="3" name="TextBox 2"/>
          <p:cNvSpPr txBox="1"/>
          <p:nvPr/>
        </p:nvSpPr>
        <p:spPr>
          <a:xfrm>
            <a:off x="4016376" y="5791200"/>
            <a:ext cx="5018087" cy="369332"/>
          </a:xfrm>
          <a:prstGeom prst="rect">
            <a:avLst/>
          </a:prstGeom>
          <a:noFill/>
        </p:spPr>
        <p:txBody>
          <a:bodyPr wrap="square" rtlCol="0">
            <a:spAutoFit/>
          </a:bodyPr>
          <a:lstStyle/>
          <a:p>
            <a:r>
              <a:rPr lang="en-US" sz="1800" dirty="0" smtClean="0"/>
              <a:t>* 710 Tickets Pending Systematic Classification</a:t>
            </a:r>
            <a:endParaRPr lang="en-US" sz="1800" dirty="0"/>
          </a:p>
        </p:txBody>
      </p:sp>
    </p:spTree>
    <p:extLst>
      <p:ext uri="{BB962C8B-B14F-4D97-AF65-F5344CB8AC3E}">
        <p14:creationId xmlns:p14="http://schemas.microsoft.com/office/powerpoint/2010/main" val="2873802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ICANN_Singapore41_PowerPoint_templat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8414</TotalTime>
  <Words>3375</Words>
  <Application>Microsoft Macintosh PowerPoint</Application>
  <PresentationFormat>On-screen Show (4:3)</PresentationFormat>
  <Paragraphs>896</Paragraphs>
  <Slides>43</Slides>
  <Notes>26</Notes>
  <HiddenSlides>0</HiddenSlides>
  <MMClips>0</MMClips>
  <ScaleCrop>false</ScaleCrop>
  <HeadingPairs>
    <vt:vector size="4" baseType="variant">
      <vt:variant>
        <vt:lpstr>Theme</vt:lpstr>
      </vt:variant>
      <vt:variant>
        <vt:i4>5</vt:i4>
      </vt:variant>
      <vt:variant>
        <vt:lpstr>Slide Titles</vt:lpstr>
      </vt:variant>
      <vt:variant>
        <vt:i4>43</vt:i4>
      </vt:variant>
    </vt:vector>
  </HeadingPairs>
  <TitlesOfParts>
    <vt:vector size="48" baseType="lpstr">
      <vt:lpstr>ICANN_Singapore41_PowerPoint_template[1]</vt:lpstr>
      <vt:lpstr>1_Office Theme</vt:lpstr>
      <vt:lpstr>2_Office Theme</vt:lpstr>
      <vt:lpstr>3_Office Theme</vt:lpstr>
      <vt:lpstr>4_Office Theme</vt:lpstr>
      <vt:lpstr>Contractual Compliance  ALAC Update 24 June 2012  </vt:lpstr>
      <vt:lpstr>Agenda</vt:lpstr>
      <vt:lpstr>Strengthen program and operations  (Core Operations) Establish performance measures and improve reporting (Transparency and Accountability) </vt:lpstr>
      <vt:lpstr>General Approach &amp; Turn Around-Time  </vt:lpstr>
      <vt:lpstr>Complaint Types and Phases March – May 2012</vt:lpstr>
      <vt:lpstr>PowerPoint Presentation</vt:lpstr>
      <vt:lpstr>Global Complaint Trend March – May 2012</vt:lpstr>
      <vt:lpstr>WHOIS Inaccuracy Complaints by Region March – May 2012</vt:lpstr>
      <vt:lpstr>WHOIS Inaccuracy Complaints by TLD March – May 2012</vt:lpstr>
      <vt:lpstr>ALAC Question #1  Q: ALAC requests formal confirmation that ICANN does not have the ability to enforce RAA 3.7.8 in terms of domain deletions for WHOIS inaccuracy as stated on page 79 of The WHOIS Policy Review Team Final Report. Specifically, it is desirable to ascertain whether Compliance, or any other Department of ICANN, has the authority to hold a Registrar in breach for failing to delete a domain with inaccurate WHOIS or for failing to actually correct documented inaccuracies.</vt:lpstr>
      <vt:lpstr>Response to Question #1</vt:lpstr>
      <vt:lpstr>ALAC Question #2</vt:lpstr>
      <vt:lpstr>ALAC Question #3</vt:lpstr>
      <vt:lpstr>ALAC Question #4</vt:lpstr>
      <vt:lpstr>ALAC Question #5</vt:lpstr>
      <vt:lpstr>ALAC Question #6</vt:lpstr>
      <vt:lpstr>ALAC Question #7</vt:lpstr>
      <vt:lpstr>Questions &amp; Feedback</vt:lpstr>
      <vt:lpstr>Appendix</vt:lpstr>
      <vt:lpstr>Contractual Compliance Dept </vt:lpstr>
      <vt:lpstr>Compliance Plan Update Short Term: March – August 2012</vt:lpstr>
      <vt:lpstr>Registry Compliance &amp; Locations  March – May 2012</vt:lpstr>
      <vt:lpstr>PowerPoint Presentation</vt:lpstr>
      <vt:lpstr> “Preventative” Initiatives for Registrars  March – May 2012</vt:lpstr>
      <vt:lpstr>Outreach –Top 10 WHOIS &amp; Transfer </vt:lpstr>
      <vt:lpstr>PowerPoint Presentation</vt:lpstr>
      <vt:lpstr>WDPRS Changes Coming Soon…</vt:lpstr>
      <vt:lpstr>UDRP Compliance Changes Implemented on 20 June 2012</vt:lpstr>
      <vt:lpstr>Summary of IRTP Changes effective 1 June 2012</vt:lpstr>
      <vt:lpstr>Transfer Impact on Registrars &amp; ICANN</vt:lpstr>
      <vt:lpstr>Complaints per Domain Volume March – May 2012</vt:lpstr>
      <vt:lpstr>Registrar Complaint Ratios  March – May 2012</vt:lpstr>
      <vt:lpstr>WHOIS Inaccuracy Complaints Closed March – May 2012</vt:lpstr>
      <vt:lpstr>UDRP Monitoring March – May 2012   </vt:lpstr>
      <vt:lpstr>PowerPoint Presentation</vt:lpstr>
      <vt:lpstr>ICANN Referrals to Law Enforcement Agencies DRAFT – Brainstorming Activity</vt:lpstr>
      <vt:lpstr>PowerPoint Presentation</vt:lpstr>
      <vt:lpstr>Registrar Suspension Update </vt:lpstr>
      <vt:lpstr>Suspension Communication </vt:lpstr>
      <vt:lpstr>Customer Service Complaint Demographics March – May 2012</vt:lpstr>
      <vt:lpstr>Customer Service Complaint Breakdown March – May 2012</vt:lpstr>
      <vt:lpstr>Additional Resources</vt:lpstr>
      <vt:lpstr>Q#3 - WHOIS Inaccuracy Ticketing  Current Approach (old) Work underway to align with the 1-2-3 phases</vt:lpstr>
    </vt:vector>
  </TitlesOfParts>
  <Company>ICANN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Lynn Lipinski</dc:creator>
  <cp:lastModifiedBy>Maguy Serad</cp:lastModifiedBy>
  <cp:revision>267</cp:revision>
  <cp:lastPrinted>2012-06-15T18:31:58Z</cp:lastPrinted>
  <dcterms:created xsi:type="dcterms:W3CDTF">2012-02-08T21:45:59Z</dcterms:created>
  <dcterms:modified xsi:type="dcterms:W3CDTF">2012-06-23T21:57:46Z</dcterms:modified>
</cp:coreProperties>
</file>