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</p:sldMasterIdLst>
  <p:notesMasterIdLst>
    <p:notesMasterId r:id="rId17"/>
  </p:notesMasterIdLst>
  <p:handoutMasterIdLst>
    <p:handoutMasterId r:id="rId18"/>
  </p:handoutMasterIdLst>
  <p:sldIdLst>
    <p:sldId id="256" r:id="rId6"/>
    <p:sldId id="287" r:id="rId7"/>
    <p:sldId id="290" r:id="rId8"/>
    <p:sldId id="291" r:id="rId9"/>
    <p:sldId id="296" r:id="rId10"/>
    <p:sldId id="297" r:id="rId11"/>
    <p:sldId id="292" r:id="rId12"/>
    <p:sldId id="286" r:id="rId13"/>
    <p:sldId id="294" r:id="rId14"/>
    <p:sldId id="265" r:id="rId15"/>
    <p:sldId id="264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23D"/>
    <a:srgbClr val="0D243F"/>
    <a:srgbClr val="0B1E34"/>
    <a:srgbClr val="0F2642"/>
    <a:srgbClr val="0B1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77" d="100"/>
          <a:sy n="77" d="100"/>
        </p:scale>
        <p:origin x="-8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079D6D01-DBF2-498F-8DF8-B0D56B6382CF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0D7C356F-DC73-4E93-9D9A-A0236DCA8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99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5A420ECB-7F72-47B1-BEA4-915B29D9AAB9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F045E8B5-2673-4423-BDC3-195ACD1F3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564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840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 smtClean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D155A59-74E2-46A3-B284-7BF30CE0A2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72694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5D909380-51C9-4271-A276-717A8B62C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59340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04800" y="1600200"/>
            <a:ext cx="2133600" cy="6461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smtClean="0">
                <a:solidFill>
                  <a:srgbClr val="000000"/>
                </a:solidFill>
                <a:latin typeface="Trebuchet MS" pitchFamily="34" charset="0"/>
                <a:cs typeface="ＭＳ Ｐゴシック" charset="0"/>
              </a:rPr>
              <a:t> </a:t>
            </a: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800" smtClean="0">
              <a:solidFill>
                <a:srgbClr val="000000"/>
              </a:solidFill>
              <a:latin typeface="Calibri" pitchFamily="34" charset="0"/>
              <a:cs typeface="ＭＳ Ｐゴシック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9D5DCA56-D59B-45A7-AA68-1B118AAD208A}" type="slidenum">
              <a:rPr lang="en-US">
                <a:ea typeface="ＭＳ Ｐゴシック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504915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04800" y="1600200"/>
            <a:ext cx="2133600" cy="6461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smtClean="0">
                <a:solidFill>
                  <a:srgbClr val="000000"/>
                </a:solidFill>
                <a:latin typeface="Trebuchet MS" pitchFamily="34" charset="0"/>
                <a:cs typeface="ＭＳ Ｐゴシック" charset="0"/>
              </a:rPr>
              <a:t> </a:t>
            </a: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800" smtClean="0">
              <a:solidFill>
                <a:srgbClr val="000000"/>
              </a:solidFill>
              <a:latin typeface="Calibri" pitchFamily="34" charset="0"/>
              <a:cs typeface="ＭＳ Ｐゴシック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9D5DCA56-D59B-45A7-AA68-1B118AAD208A}" type="slidenum">
              <a:rPr lang="en-US">
                <a:ea typeface="ＭＳ Ｐゴシック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6848813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04800" y="1600200"/>
            <a:ext cx="2133600" cy="6461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smtClean="0">
                <a:solidFill>
                  <a:srgbClr val="000000"/>
                </a:solidFill>
                <a:latin typeface="Trebuchet MS" pitchFamily="34" charset="0"/>
                <a:cs typeface="ＭＳ Ｐゴシック" charset="0"/>
              </a:rPr>
              <a:t> </a:t>
            </a: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800" smtClean="0">
              <a:solidFill>
                <a:srgbClr val="000000"/>
              </a:solidFill>
              <a:latin typeface="Calibri" pitchFamily="34" charset="0"/>
              <a:cs typeface="ＭＳ Ｐゴシック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9D5DCA56-D59B-45A7-AA68-1B118AAD208A}" type="slidenum">
              <a:rPr lang="en-US">
                <a:ea typeface="ＭＳ Ｐゴシック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986158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7B357-E4F0-4F37-83DA-85746B6C80EF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1F828-DEA6-4656-A414-907CF948B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22107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4613E-4596-4C6C-9B4A-3886585493A3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05E09-9F33-473D-953E-07F1DE484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009687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3AF63-CEAC-45EE-9F80-53DDB1D11266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76C1-3D79-4A30-98DD-DF8C7F547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03460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568E4-C70D-4569-9975-3A95D1A978C4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09881-FAD8-42B3-829C-29F5EDAEE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63591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ADB6E-7221-41F7-9E4F-EFC818A139B0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66D0-3FD4-4928-B2FC-5E3938DC1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0911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 smtClean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B03F878-3B68-4A99-A012-000EE27FF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0731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5B1C1-09F9-4C48-8327-8501147391DD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A10B2-1F61-45C5-AA4F-9679BE8A7E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89414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50120-97E5-4257-9C5B-62EEA157FB3A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0A4E0-8D75-49DB-ADC7-BBF8A465C4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24994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87E6B-3FF1-430A-A39D-364A45C2800B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FB9D9-BBFB-40AF-9E65-B514400FE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10911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125EB-646C-47CB-8A44-08CB6EECCAAC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2767F-EC35-4C33-A766-3F7B44A7BD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33844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7CF3E-5831-43C9-9772-D9B0CA534E64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32AA-7A87-43AE-A61E-878671299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504554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CAA81-5848-4050-9753-1B121B913359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9F5C6-3398-4E61-AEEC-9455D3685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5186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 smtClean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C66C8DB-622D-410A-84AA-ECE23912F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719331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smtClean="0">
                <a:latin typeface="Trebuchet MS" pitchFamily="34" charset="0"/>
              </a:rPr>
              <a:t> </a:t>
            </a:r>
          </a:p>
          <a:p>
            <a:pPr eaLnBrk="1" hangingPunct="1">
              <a:defRPr/>
            </a:pPr>
            <a:endParaRPr lang="en-US" sz="1800" smtClean="0">
              <a:latin typeface="Calibri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 smtClean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20E9401-22A8-4805-BA4C-BF193B68B9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0581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smtClean="0">
                <a:latin typeface="Trebuchet MS" pitchFamily="34" charset="0"/>
              </a:rPr>
              <a:t> </a:t>
            </a:r>
          </a:p>
          <a:p>
            <a:pPr eaLnBrk="1" hangingPunct="1">
              <a:defRPr/>
            </a:pPr>
            <a:endParaRPr lang="en-US" sz="1800" smtClean="0">
              <a:latin typeface="Calibri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 smtClean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D9E4AE3-E52F-4C40-8E89-58584BD23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6648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381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 smtClean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3C06EA7-E735-43EC-95F9-4FBD8168A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43465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048000" y="4495800"/>
            <a:ext cx="55324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>
                <a:latin typeface="Trebuchet MS" pitchFamily="34" charset="0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smtClean="0">
                <a:latin typeface="Trebuchet MS" pitchFamily="34" charset="0"/>
              </a:rPr>
              <a:t> </a:t>
            </a:r>
          </a:p>
          <a:p>
            <a:pPr eaLnBrk="1" hangingPunct="1">
              <a:defRPr/>
            </a:pPr>
            <a:endParaRPr lang="en-US" sz="1800" smtClean="0">
              <a:latin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 smtClean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FE132D7-D779-4A3D-8AC6-4C4A38CEA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09007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smtClean="0">
                <a:latin typeface="Trebuchet MS" pitchFamily="34" charset="0"/>
              </a:rPr>
              <a:t> </a:t>
            </a:r>
          </a:p>
          <a:p>
            <a:pPr eaLnBrk="1" hangingPunct="1">
              <a:defRPr/>
            </a:pPr>
            <a:endParaRPr lang="en-US" sz="1800" smtClean="0">
              <a:latin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 smtClean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F55CE98-90E7-4961-8811-FC3AF4F71F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56409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 smtClean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92D6B6-90E1-4C12-95E5-FC6CA72DA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6743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0" y="-6350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4" descr="Prague44-logo-final-reverse-11M12-FINAL-nobackground_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257800"/>
            <a:ext cx="19573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</p:sldLayoutIdLst>
  <p:transition spd="slow">
    <p:fade/>
  </p:transition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3" descr="tag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757238" y="2286000"/>
            <a:ext cx="12334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4" descr="shadow_ru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Prague44-logo-final-11M12-FINAL-nobackground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5257800"/>
            <a:ext cx="195738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</p:sldLayoutIdLst>
  <p:transition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 descr="bkg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8" descr="shadow_rul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Prague44-logo-final-11M12-FINAL-nobackground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5257800"/>
            <a:ext cx="195738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</p:sldLayoutIdLst>
  <p:transition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bkg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4" descr="Prague44-logo-final-11M12-FINAL-nobackground-small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257800"/>
            <a:ext cx="19573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2" r:id="rId3"/>
    <p:sldLayoutId id="2147484053" r:id="rId4"/>
    <p:sldLayoutId id="2147484054" r:id="rId5"/>
    <p:sldLayoutId id="2147484055" r:id="rId6"/>
  </p:sldLayoutIdLst>
  <p:transition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7A61F43-19FD-4513-B885-19B4C434A632}" type="datetime1">
              <a:rPr lang="en-US"/>
              <a:pPr>
                <a:defRPr/>
              </a:pPr>
              <a:t>6/23/2012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1D66340-16DC-455C-93E0-B84CB55458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</p:sldLayoutIdLst>
  <p:transition spd="slow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rague44.icann.org/meetings/prague2012/presentation-raa-negotiation-issues-04jun12-en.pd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ann.org/en/news/announcements/announcement-7-04jun12-en.htm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prague44.icann.org/node/31631" TargetMode="External"/><Relationship Id="rId5" Type="http://schemas.openxmlformats.org/officeDocument/2006/relationships/hyperlink" Target="https://community.icann.org/download/attachments/30344497/FInal+Issue+Report-RAA+FINAL+3+6+12.pdf?version=1&amp;modificationDate=1331143682000" TargetMode="External"/><Relationship Id="rId4" Type="http://schemas.openxmlformats.org/officeDocument/2006/relationships/hyperlink" Target="https://community.icann.org/display/RAA/Negotiations+Between+ICANN+and+Registrars+to+Amend+the+Registrar+Accreditation+Agreem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a typeface="ＭＳ Ｐゴシック" pitchFamily="34" charset="-128"/>
              </a:rPr>
              <a:t>Update </a:t>
            </a:r>
            <a:r>
              <a:rPr lang="en-US" dirty="0" smtClean="0">
                <a:ea typeface="ＭＳ Ｐゴシック" pitchFamily="34" charset="-128"/>
              </a:rPr>
              <a:t>to ALAC on </a:t>
            </a:r>
            <a:r>
              <a:rPr lang="en-US" dirty="0" smtClean="0">
                <a:ea typeface="ＭＳ Ｐゴシック" pitchFamily="34" charset="-128"/>
              </a:rPr>
              <a:t>the 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RAA </a:t>
            </a:r>
            <a:r>
              <a:rPr lang="en-US" dirty="0" smtClean="0">
                <a:ea typeface="ＭＳ Ｐゴシック" pitchFamily="34" charset="-128"/>
              </a:rPr>
              <a:t>Negotiations 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a typeface="ＭＳ Ｐゴシック" pitchFamily="34" charset="-128"/>
              </a:rPr>
              <a:t>Margie Milam</a:t>
            </a:r>
          </a:p>
          <a:p>
            <a:r>
              <a:rPr lang="en-US" dirty="0" smtClean="0">
                <a:ea typeface="ＭＳ Ｐゴシック" pitchFamily="34" charset="-128"/>
              </a:rPr>
              <a:t>26 </a:t>
            </a:r>
            <a:r>
              <a:rPr lang="en-US" dirty="0" smtClean="0">
                <a:ea typeface="ＭＳ Ｐゴシック" pitchFamily="34" charset="-128"/>
              </a:rPr>
              <a:t>June 2012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Questions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BC3DA65-10E6-48A6-88A4-059C245E670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10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ctrTitle"/>
          </p:nvPr>
        </p:nvSpPr>
        <p:spPr bwMode="auto">
          <a:xfrm>
            <a:off x="685800" y="2800350"/>
            <a:ext cx="7772400" cy="100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Thank You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pitchFamily="34" charset="0"/>
                <a:ea typeface="ＭＳ Ｐゴシック" pitchFamily="34" charset="-128"/>
              </a:rPr>
              <a:t>Registrar Accreditation Agreement (RAA)</a:t>
            </a:r>
          </a:p>
        </p:txBody>
      </p:sp>
      <p:sp>
        <p:nvSpPr>
          <p:cNvPr id="28674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pitchFamily="34" charset="0"/>
                <a:ea typeface="ＭＳ Ｐゴシック" pitchFamily="34" charset="-128"/>
              </a:rPr>
              <a:t>Status of Policy Work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5BC64F1-EF58-40A9-A36C-177D4797043D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</a:t>
            </a:fld>
            <a:endParaRPr lang="en-US" sz="18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3839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382000" cy="5334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  <a:sym typeface="Trebuchet MS" charset="0"/>
              </a:rPr>
              <a:t>Two Projects- Parallel Tracks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  <a:ea typeface="Calibri" pitchFamily="34" charset="0"/>
                <a:cs typeface="Arial" pitchFamily="34" charset="0"/>
                <a:sym typeface="Trebuchet MS" charset="0"/>
              </a:rPr>
              <a:t> </a:t>
            </a:r>
            <a:endParaRPr lang="en-US" sz="3600" b="1" dirty="0">
              <a:solidFill>
                <a:schemeClr val="bg1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507" name="Text Placeholder 4"/>
          <p:cNvSpPr>
            <a:spLocks noGrp="1"/>
          </p:cNvSpPr>
          <p:nvPr>
            <p:ph type="body" sz="half" idx="2"/>
          </p:nvPr>
        </p:nvSpPr>
        <p:spPr>
          <a:xfrm>
            <a:off x="304800" y="1536700"/>
            <a:ext cx="2362200" cy="3825875"/>
          </a:xfrm>
          <a:extLst/>
        </p:spPr>
        <p:txBody>
          <a:bodyPr/>
          <a:lstStyle/>
          <a:p>
            <a:pPr>
              <a:defRPr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ill Sans"/>
                <a:ea typeface="ヒラギノ角ゴ ProN W3"/>
                <a:cs typeface="ヒラギノ角ゴ ProN W3"/>
                <a:sym typeface="Gill Sans"/>
              </a:rPr>
              <a:t>Bilateral Negotiations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Gill Sans"/>
              <a:ea typeface="ヒラギノ角ゴ ProN W3"/>
              <a:cs typeface="ヒラギノ角ゴ ProN W3"/>
              <a:sym typeface="Gill Sans"/>
            </a:endParaRPr>
          </a:p>
          <a:p>
            <a:pPr>
              <a:defRPr/>
            </a:pPr>
            <a:endParaRPr lang="en-US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Gill Sans"/>
              <a:ea typeface="ヒラギノ角ゴ ProN W3"/>
              <a:cs typeface="ヒラギノ角ゴ ProN W3"/>
              <a:sym typeface="Gill Sans"/>
            </a:endParaRPr>
          </a:p>
          <a:p>
            <a:pPr>
              <a:defRPr/>
            </a:pP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Gill Sans"/>
              <a:ea typeface="ヒラギノ角ゴ ProN W3"/>
              <a:cs typeface="ヒラギノ角ゴ ProN W3"/>
              <a:sym typeface="Gill Sans"/>
            </a:endParaRPr>
          </a:p>
          <a:p>
            <a:pPr>
              <a:defRPr/>
            </a:pPr>
            <a:endParaRPr lang="en-US" sz="2400" b="1" dirty="0">
              <a:solidFill>
                <a:schemeClr val="bg1">
                  <a:lumMod val="50000"/>
                </a:schemeClr>
              </a:solidFill>
              <a:latin typeface="Gill Sans"/>
              <a:ea typeface="ヒラギノ角ゴ ProN W3"/>
              <a:cs typeface="ヒラギノ角ゴ ProN W3"/>
              <a:sym typeface="Gill Sans"/>
            </a:endParaRPr>
          </a:p>
          <a:p>
            <a:pPr>
              <a:defRPr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ill Sans"/>
                <a:ea typeface="ヒラギノ角ゴ ProN W3"/>
                <a:cs typeface="ヒラギノ角ゴ ProN W3"/>
                <a:sym typeface="Gill Sans"/>
              </a:rPr>
              <a:t>Issue Report Request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Gill Sans"/>
              <a:ea typeface="ヒラギノ角ゴ ProN W3"/>
              <a:cs typeface="ヒラギノ角ゴ ProN W3"/>
              <a:sym typeface="Gill Sans"/>
            </a:endParaRPr>
          </a:p>
        </p:txBody>
      </p:sp>
      <p:sp>
        <p:nvSpPr>
          <p:cNvPr id="53251" name="Rectangle 6"/>
          <p:cNvSpPr>
            <a:spLocks noChangeArrowheads="1"/>
          </p:cNvSpPr>
          <p:nvPr/>
        </p:nvSpPr>
        <p:spPr bwMode="auto">
          <a:xfrm>
            <a:off x="3048000" y="1536700"/>
            <a:ext cx="510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ts val="850"/>
              </a:spcAft>
            </a:pPr>
            <a:r>
              <a:rPr lang="en-US" sz="2000">
                <a:solidFill>
                  <a:srgbClr val="C0504D"/>
                </a:solidFill>
                <a:latin typeface="Gill Sans" charset="0"/>
                <a:ea typeface="ヒラギノ角ゴ ProN W3" charset="-128"/>
                <a:sym typeface="Gill Sans" charset="0"/>
              </a:rPr>
              <a:t> </a:t>
            </a:r>
          </a:p>
        </p:txBody>
      </p:sp>
      <p:sp>
        <p:nvSpPr>
          <p:cNvPr id="53252" name="Text Placeholder 4"/>
          <p:cNvSpPr txBox="1">
            <a:spLocks/>
          </p:cNvSpPr>
          <p:nvPr/>
        </p:nvSpPr>
        <p:spPr bwMode="auto">
          <a:xfrm>
            <a:off x="2671119" y="1536700"/>
            <a:ext cx="6019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indent="-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indent="-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2200" b="1" dirty="0">
                <a:solidFill>
                  <a:srgbClr val="4BACC6"/>
                </a:solidFill>
                <a:latin typeface="Gill Sans" charset="0"/>
                <a:ea typeface="ヒラギノ角ゴ ProN W3" charset="-128"/>
                <a:sym typeface="Gill Sans" charset="0"/>
              </a:rPr>
              <a:t>Currently Underway</a:t>
            </a:r>
          </a:p>
          <a:p>
            <a:pPr lvl="1" defTabSz="457200" fontAlgn="base"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Community Wiki to provide updates</a:t>
            </a:r>
          </a:p>
          <a:p>
            <a:pPr lvl="2" defTabSz="457200" fontAlgn="base"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Updated </a:t>
            </a:r>
            <a:r>
              <a:rPr lang="en-US" sz="2000" dirty="0" smtClean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recommendations from </a:t>
            </a:r>
            <a:r>
              <a:rPr lang="en-US" sz="2000" dirty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LE community on WHOIS validation and Data Retention (April 30 &amp; May 6</a:t>
            </a:r>
            <a:r>
              <a:rPr lang="en-US" sz="2000" baseline="30000" dirty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th</a:t>
            </a:r>
            <a:r>
              <a:rPr lang="en-US" sz="2000" dirty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)</a:t>
            </a:r>
          </a:p>
          <a:p>
            <a:pPr lvl="1" defTabSz="457200" fontAlgn="base"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Pre-Prague publication of draft RAA </a:t>
            </a:r>
            <a:r>
              <a:rPr lang="en-US" sz="2200" dirty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documents </a:t>
            </a:r>
            <a:r>
              <a:rPr lang="en-US" sz="2200" dirty="0" smtClean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reflect </a:t>
            </a:r>
            <a:r>
              <a:rPr lang="en-US" sz="2200" dirty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current </a:t>
            </a:r>
            <a:r>
              <a:rPr lang="en-US" sz="2200" dirty="0" smtClean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status</a:t>
            </a:r>
            <a:endParaRPr lang="en-US" sz="2200" b="1" dirty="0">
              <a:solidFill>
                <a:srgbClr val="4BACC6"/>
              </a:solidFill>
              <a:latin typeface="Gill Sans" charset="0"/>
              <a:ea typeface="ヒラギノ角ゴ ProN W3" charset="-128"/>
              <a:sym typeface="Gill Sans" charset="0"/>
            </a:endParaRPr>
          </a:p>
          <a:p>
            <a:pPr lvl="1"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2200" b="1" dirty="0" smtClean="0">
                <a:solidFill>
                  <a:srgbClr val="4BACC6"/>
                </a:solidFill>
                <a:latin typeface="Gill Sans" charset="0"/>
                <a:ea typeface="ヒラギノ角ゴ ProN W3" charset="-128"/>
                <a:sym typeface="Gill Sans" charset="0"/>
              </a:rPr>
              <a:t>Board </a:t>
            </a:r>
            <a:r>
              <a:rPr lang="en-US" sz="2200" b="1" dirty="0">
                <a:solidFill>
                  <a:srgbClr val="4BACC6"/>
                </a:solidFill>
                <a:latin typeface="Gill Sans" charset="0"/>
                <a:ea typeface="ヒラギノ角ゴ ProN W3" charset="-128"/>
                <a:sym typeface="Gill Sans" charset="0"/>
              </a:rPr>
              <a:t>Requested GNSO PDP on </a:t>
            </a:r>
            <a:r>
              <a:rPr lang="ja-JP" altLang="en-US" sz="2200" b="1" dirty="0">
                <a:solidFill>
                  <a:srgbClr val="4BACC6"/>
                </a:solidFill>
                <a:latin typeface="Gill Sans" charset="0"/>
                <a:ea typeface="ヒラギノ角ゴ ProN W3" charset="-128"/>
                <a:sym typeface="Gill Sans" charset="0"/>
              </a:rPr>
              <a:t>“</a:t>
            </a:r>
            <a:r>
              <a:rPr lang="en-US" altLang="ja-JP" sz="2200" b="1" dirty="0">
                <a:solidFill>
                  <a:srgbClr val="4BACC6"/>
                </a:solidFill>
                <a:latin typeface="Gill Sans" charset="0"/>
                <a:ea typeface="ヒラギノ角ゴ ProN W3" charset="-128"/>
                <a:sym typeface="Gill Sans" charset="0"/>
              </a:rPr>
              <a:t>Remaining Issues</a:t>
            </a:r>
            <a:r>
              <a:rPr lang="ja-JP" altLang="en-US" sz="2200" b="1" dirty="0">
                <a:solidFill>
                  <a:srgbClr val="4BACC6"/>
                </a:solidFill>
                <a:latin typeface="Gill Sans" charset="0"/>
                <a:ea typeface="ヒラギノ角ゴ ProN W3" charset="-128"/>
                <a:sym typeface="Gill Sans" charset="0"/>
              </a:rPr>
              <a:t>”</a:t>
            </a:r>
            <a:endParaRPr lang="en-US" altLang="ja-JP" sz="2200" b="1" dirty="0">
              <a:solidFill>
                <a:srgbClr val="4BACC6"/>
              </a:solidFill>
              <a:latin typeface="Gill Sans" charset="0"/>
              <a:ea typeface="ヒラギノ角ゴ ProN W3" charset="-128"/>
              <a:sym typeface="Gill Sans" charset="0"/>
            </a:endParaRPr>
          </a:p>
          <a:p>
            <a:pPr lvl="1"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200" dirty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Final Issue Report Published </a:t>
            </a:r>
          </a:p>
          <a:p>
            <a:pPr lvl="1"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Commencement of </a:t>
            </a:r>
            <a:r>
              <a:rPr lang="en-US" sz="2200" dirty="0">
                <a:solidFill>
                  <a:srgbClr val="1F497D"/>
                </a:solidFill>
                <a:latin typeface="Gill Sans" charset="0"/>
                <a:ea typeface="ヒラギノ角ゴ ProN W3" charset="-128"/>
                <a:sym typeface="Gill Sans" charset="0"/>
              </a:rPr>
              <a:t>PDP to take place after Negotiations conclude</a:t>
            </a:r>
          </a:p>
        </p:txBody>
      </p:sp>
    </p:spTree>
    <p:extLst>
      <p:ext uri="{BB962C8B-B14F-4D97-AF65-F5344CB8AC3E}">
        <p14:creationId xmlns:p14="http://schemas.microsoft.com/office/powerpoint/2010/main" val="31853866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" r="2632"/>
          <a:stretch>
            <a:fillRect/>
          </a:stretch>
        </p:blipFill>
        <p:spPr>
          <a:xfrm>
            <a:off x="76200" y="2514600"/>
            <a:ext cx="1828800" cy="1447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Current Status of Negotiations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1600200"/>
            <a:ext cx="6553200" cy="45720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Informational  Documents Posted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</a:rPr>
              <a:t>ICANN RAA Draft-  </a:t>
            </a:r>
            <a:r>
              <a:rPr lang="en-US" sz="2000" dirty="0" smtClean="0">
                <a:solidFill>
                  <a:schemeClr val="tx2"/>
                </a:solidFill>
              </a:rPr>
              <a:t>reflects ICANN’s  most recent draft, but is </a:t>
            </a:r>
            <a:r>
              <a:rPr lang="en-US" sz="2000" b="1" dirty="0" smtClean="0">
                <a:solidFill>
                  <a:schemeClr val="tx2"/>
                </a:solidFill>
              </a:rPr>
              <a:t>not</a:t>
            </a:r>
            <a:r>
              <a:rPr lang="en-US" sz="2000" dirty="0" smtClean="0">
                <a:solidFill>
                  <a:schemeClr val="tx2"/>
                </a:solidFill>
              </a:rPr>
              <a:t> a negotiated or approved document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</a:rPr>
              <a:t>Key amendments include: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Verification/Validation of WHOIS/Registrant Data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Enhanced Data </a:t>
            </a:r>
            <a:r>
              <a:rPr lang="en-US" sz="2000" dirty="0"/>
              <a:t>C</a:t>
            </a:r>
            <a:r>
              <a:rPr lang="en-US" sz="2000" dirty="0" smtClean="0"/>
              <a:t>ollection on registrants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Enhanced Reseller </a:t>
            </a:r>
            <a:r>
              <a:rPr lang="en-US" sz="2000" dirty="0"/>
              <a:t>O</a:t>
            </a:r>
            <a:r>
              <a:rPr lang="en-US" sz="2000" dirty="0" smtClean="0"/>
              <a:t>bligations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Creation of a Proxy/Privacy Accreditation Program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Creation of Abuse Point of Contact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Additional Registrar Information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Enhanced Compliance Related Obligations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Prohibition of Cybersquatting 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20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="1" dirty="0" smtClean="0"/>
          </a:p>
          <a:p>
            <a:pPr lvl="1"/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9D5DCA56-D59B-45A7-AA68-1B118AAD208A}" type="slidenum">
              <a:rPr lang="en-US" smtClean="0">
                <a:ea typeface="ＭＳ Ｐゴシック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41951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extLst/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  <a:ea typeface="ＭＳ Ｐゴシック" pitchFamily="34" charset="-128"/>
              </a:rPr>
              <a:t>ICANN Documents Posted For Prague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1066800" y="1600200"/>
            <a:ext cx="7467600" cy="50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2400" dirty="0" smtClean="0">
                <a:ea typeface="ＭＳ Ｐゴシック" pitchFamily="34" charset="-128"/>
              </a:rPr>
              <a:t>RAA Negotiations Summary</a:t>
            </a:r>
          </a:p>
          <a:p>
            <a:r>
              <a:rPr lang="en-US" sz="2400" dirty="0" smtClean="0">
                <a:ea typeface="ＭＳ Ｐゴシック" pitchFamily="34" charset="-128"/>
              </a:rPr>
              <a:t>Summary Chart of LE and other key recommendations</a:t>
            </a:r>
          </a:p>
          <a:p>
            <a:r>
              <a:rPr lang="en-US" sz="2400" dirty="0" smtClean="0">
                <a:ea typeface="ＭＳ Ｐゴシック" pitchFamily="34" charset="-128"/>
              </a:rPr>
              <a:t>Draft 2012 RAA (ICANN’s latest proposal)</a:t>
            </a:r>
          </a:p>
          <a:p>
            <a:r>
              <a:rPr lang="en-US" sz="2400" dirty="0" smtClean="0">
                <a:ea typeface="ＭＳ Ｐゴシック" pitchFamily="34" charset="-128"/>
              </a:rPr>
              <a:t>Summary of Changes from 2009 RAA</a:t>
            </a:r>
          </a:p>
          <a:p>
            <a:r>
              <a:rPr lang="en-US" sz="2400" dirty="0" smtClean="0">
                <a:ea typeface="ＭＳ Ｐゴシック" pitchFamily="34" charset="-128"/>
              </a:rPr>
              <a:t>Proposed Specifications on:</a:t>
            </a:r>
          </a:p>
          <a:p>
            <a:pPr lvl="3"/>
            <a:r>
              <a:rPr lang="en-US" sz="1800" dirty="0" smtClean="0">
                <a:ea typeface="ＭＳ Ｐゴシック" pitchFamily="34" charset="-128"/>
              </a:rPr>
              <a:t>WHOIS Accuracy</a:t>
            </a:r>
          </a:p>
          <a:p>
            <a:pPr lvl="3"/>
            <a:r>
              <a:rPr lang="en-US" sz="1800" dirty="0" smtClean="0">
                <a:ea typeface="ＭＳ Ｐゴシック" pitchFamily="34" charset="-128"/>
              </a:rPr>
              <a:t>WHOIS SLA</a:t>
            </a:r>
          </a:p>
          <a:p>
            <a:pPr lvl="3"/>
            <a:r>
              <a:rPr lang="en-US" sz="1800" dirty="0" smtClean="0">
                <a:ea typeface="ＭＳ Ｐゴシック" pitchFamily="34" charset="-128"/>
              </a:rPr>
              <a:t>Data Retention Specification</a:t>
            </a:r>
          </a:p>
          <a:p>
            <a:pPr lvl="3"/>
            <a:r>
              <a:rPr lang="en-US" sz="1800" dirty="0" smtClean="0">
                <a:ea typeface="ＭＳ Ｐゴシック" pitchFamily="34" charset="-128"/>
              </a:rPr>
              <a:t>Additional Registrar Operation Requirements (DNSSEC, IPv6, IDNs)</a:t>
            </a:r>
          </a:p>
          <a:p>
            <a:pPr lvl="3"/>
            <a:r>
              <a:rPr lang="en-US" sz="1800" dirty="0" smtClean="0">
                <a:ea typeface="ＭＳ Ｐゴシック" pitchFamily="34" charset="-128"/>
              </a:rPr>
              <a:t>Consensus Policy and Temporary Policies</a:t>
            </a:r>
          </a:p>
          <a:p>
            <a:pPr lvl="3"/>
            <a:r>
              <a:rPr lang="en-US" sz="1800" dirty="0" smtClean="0">
                <a:ea typeface="ＭＳ Ｐゴシック" pitchFamily="34" charset="-128"/>
              </a:rPr>
              <a:t>Registrar Information</a:t>
            </a:r>
          </a:p>
          <a:p>
            <a:pPr lvl="1"/>
            <a:endParaRPr lang="en-US" sz="2000" dirty="0" smtClean="0">
              <a:ea typeface="ＭＳ Ｐゴシック" pitchFamily="34" charset="-128"/>
            </a:endParaRPr>
          </a:p>
          <a:p>
            <a:pPr lvl="1"/>
            <a:endParaRPr lang="en-US" sz="2000" dirty="0" smtClean="0">
              <a:ea typeface="ＭＳ Ｐゴシック" pitchFamily="34" charset="-128"/>
            </a:endParaRPr>
          </a:p>
          <a:p>
            <a:pPr lvl="1"/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8629941-134D-4E4A-BC34-7256D9CFAF6A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5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3283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" r="2632"/>
          <a:stretch>
            <a:fillRect/>
          </a:stretch>
        </p:blipFill>
        <p:spPr>
          <a:xfrm>
            <a:off x="76200" y="2514600"/>
            <a:ext cx="1828800" cy="1447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Documents from the Registrar SG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0" y="1524000"/>
            <a:ext cx="6400800" cy="4191000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Registrar Negotiation Team Scorecard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Registrar Critical Analysis-  Consensus Policies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Registrar Critical Analysis-  Data Retention and WHOIS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RAA Summary Notes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Status of topics that are the subject of LEA Recommendations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="1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="1" dirty="0" smtClean="0"/>
          </a:p>
          <a:p>
            <a:pPr lvl="1"/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9D5DCA56-D59B-45A7-AA68-1B118AAD208A}" type="slidenum">
              <a:rPr lang="en-US">
                <a:ea typeface="ＭＳ Ｐゴシック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53378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" r="2632"/>
          <a:stretch>
            <a:fillRect/>
          </a:stretch>
        </p:blipFill>
        <p:spPr>
          <a:xfrm>
            <a:off x="76200" y="2514600"/>
            <a:ext cx="1828800" cy="1447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Prague Session on the RAA Negotiations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0" y="1524000"/>
            <a:ext cx="6400800" cy="4191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chemeClr val="tx2"/>
                </a:solidFill>
              </a:rPr>
              <a:t>Community Consultation– 25 June 2012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b="1" i="1" dirty="0" smtClean="0">
                <a:solidFill>
                  <a:schemeClr val="accent1"/>
                </a:solidFill>
              </a:rPr>
              <a:t>Goal:  to inform the conclusion of the negotiations</a:t>
            </a:r>
            <a:endParaRPr lang="en-US" sz="1800" b="1" dirty="0" smtClean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chemeClr val="tx2"/>
                </a:solidFill>
              </a:rPr>
              <a:t>Key Questions:</a:t>
            </a:r>
            <a:endParaRPr lang="en-US" sz="2000" b="1" dirty="0" smtClean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Pre vs. Post Resolution Verification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Phone Verification Requiring </a:t>
            </a:r>
            <a:r>
              <a:rPr lang="en-US" sz="1800" dirty="0">
                <a:solidFill>
                  <a:schemeClr val="tx1"/>
                </a:solidFill>
              </a:rPr>
              <a:t>R</a:t>
            </a:r>
            <a:r>
              <a:rPr lang="en-US" sz="1800" dirty="0" smtClean="0">
                <a:solidFill>
                  <a:schemeClr val="tx1"/>
                </a:solidFill>
              </a:rPr>
              <a:t>eturn of a Unique </a:t>
            </a:r>
            <a:r>
              <a:rPr lang="en-US" sz="1800" dirty="0">
                <a:solidFill>
                  <a:schemeClr val="tx1"/>
                </a:solidFill>
              </a:rPr>
              <a:t>C</a:t>
            </a:r>
            <a:r>
              <a:rPr lang="en-US" sz="1800" dirty="0" smtClean="0">
                <a:solidFill>
                  <a:schemeClr val="tx1"/>
                </a:solidFill>
              </a:rPr>
              <a:t>ode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Annual Re-Verification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Data Retention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Universal Adoption of the RAA</a:t>
            </a:r>
            <a:endParaRPr lang="en-US" sz="1800" b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chemeClr val="tx2"/>
                </a:solidFill>
              </a:rPr>
              <a:t>For more information, see: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hlinkClick r:id="rId3"/>
              </a:rPr>
              <a:t>http://</a:t>
            </a:r>
            <a:r>
              <a:rPr lang="en-US" sz="1800" b="1" dirty="0" smtClean="0">
                <a:hlinkClick r:id="rId3"/>
              </a:rPr>
              <a:t>prague44.icann.org/meetings/prague2012/presentation-raa-negotiation-issues-04jun12-en.pdf</a:t>
            </a:r>
            <a:endParaRPr lang="en-US" sz="1800" b="1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800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="1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b="1" dirty="0" smtClean="0"/>
          </a:p>
          <a:p>
            <a:pPr lvl="1"/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9D5DCA56-D59B-45A7-AA68-1B118AAD208A}" type="slidenum">
              <a:rPr lang="en-US">
                <a:ea typeface="ＭＳ Ｐゴシック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38331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Next Steps </a:t>
            </a:r>
            <a:endParaRPr lang="en-US" sz="3600" dirty="0"/>
          </a:p>
        </p:txBody>
      </p:sp>
      <p:sp>
        <p:nvSpPr>
          <p:cNvPr id="28675" name="Text Placeholder 3"/>
          <p:cNvSpPr>
            <a:spLocks noGrp="1"/>
          </p:cNvSpPr>
          <p:nvPr>
            <p:ph type="body" sz="quarter" idx="11"/>
          </p:nvPr>
        </p:nvSpPr>
        <p:spPr bwMode="auto">
          <a:xfrm>
            <a:off x="152400" y="1676400"/>
            <a:ext cx="874395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803275" indent="-568325">
              <a:spcBef>
                <a:spcPct val="0"/>
              </a:spcBef>
              <a:buFont typeface="Arial" pitchFamily="34" charset="0"/>
              <a:buChar char="•"/>
            </a:pPr>
            <a:r>
              <a:rPr lang="en-US" sz="2600" dirty="0" smtClean="0">
                <a:ea typeface="ＭＳ Ｐゴシック" pitchFamily="34" charset="-128"/>
              </a:rPr>
              <a:t>Community Consultations in Prague</a:t>
            </a:r>
          </a:p>
          <a:p>
            <a:pPr marL="803275" indent="-568325">
              <a:spcBef>
                <a:spcPct val="0"/>
              </a:spcBef>
              <a:buFont typeface="Arial" pitchFamily="34" charset="0"/>
              <a:buChar char="•"/>
            </a:pPr>
            <a:r>
              <a:rPr lang="en-US" sz="2600" dirty="0" smtClean="0">
                <a:ea typeface="ＭＳ Ｐゴシック" pitchFamily="34" charset="-128"/>
              </a:rPr>
              <a:t>GNSO Open Meeting Wednesday– opportunity for </a:t>
            </a:r>
            <a:r>
              <a:rPr lang="en-US" sz="2600" dirty="0" smtClean="0">
                <a:ea typeface="ＭＳ Ｐゴシック" pitchFamily="34" charset="-128"/>
              </a:rPr>
              <a:t>ALAC</a:t>
            </a:r>
            <a:r>
              <a:rPr lang="en-US" sz="2600" dirty="0" smtClean="0">
                <a:ea typeface="ＭＳ Ｐゴシック" pitchFamily="34" charset="-128"/>
              </a:rPr>
              <a:t> </a:t>
            </a:r>
            <a:r>
              <a:rPr lang="en-US" sz="2600" dirty="0" smtClean="0">
                <a:ea typeface="ＭＳ Ｐゴシック" pitchFamily="34" charset="-128"/>
              </a:rPr>
              <a:t>feedback</a:t>
            </a:r>
          </a:p>
          <a:p>
            <a:pPr marL="803275" indent="-568325">
              <a:spcBef>
                <a:spcPct val="0"/>
              </a:spcBef>
              <a:buFont typeface="Arial" pitchFamily="34" charset="0"/>
              <a:buChar char="•"/>
            </a:pPr>
            <a:r>
              <a:rPr lang="en-US" sz="2600" dirty="0" smtClean="0">
                <a:ea typeface="ＭＳ Ｐゴシック" pitchFamily="34" charset="-128"/>
              </a:rPr>
              <a:t>RAA negotiations to resume after Prague</a:t>
            </a:r>
          </a:p>
          <a:p>
            <a:pPr marL="803275" indent="-568325">
              <a:spcBef>
                <a:spcPct val="0"/>
              </a:spcBef>
              <a:buFont typeface="Arial" pitchFamily="34" charset="0"/>
              <a:buChar char="•"/>
            </a:pPr>
            <a:r>
              <a:rPr lang="en-US" sz="2600" dirty="0" smtClean="0">
                <a:ea typeface="ＭＳ Ｐゴシック" pitchFamily="34" charset="-128"/>
              </a:rPr>
              <a:t>Fully negotiated RAA to be published for GNSO approval</a:t>
            </a:r>
          </a:p>
          <a:p>
            <a:pPr marL="803275" indent="-568325">
              <a:spcBef>
                <a:spcPct val="0"/>
              </a:spcBef>
              <a:buFont typeface="Arial" pitchFamily="34" charset="0"/>
              <a:buChar char="•"/>
            </a:pPr>
            <a:r>
              <a:rPr lang="en-US" sz="2600" dirty="0" smtClean="0">
                <a:ea typeface="ＭＳ Ｐゴシック" pitchFamily="34" charset="-128"/>
              </a:rPr>
              <a:t>ICANN Board Approval</a:t>
            </a:r>
          </a:p>
          <a:p>
            <a:pPr marL="803275" indent="-568325">
              <a:spcBef>
                <a:spcPct val="0"/>
              </a:spcBef>
              <a:buFont typeface="Arial" pitchFamily="34" charset="0"/>
              <a:buChar char="•"/>
            </a:pPr>
            <a:r>
              <a:rPr lang="en-US" sz="2600" dirty="0" smtClean="0">
                <a:ea typeface="ＭＳ Ｐゴシック" pitchFamily="34" charset="-128"/>
              </a:rPr>
              <a:t>GNSO Council to commence PDP on </a:t>
            </a:r>
            <a:r>
              <a:rPr lang="en-US" sz="2600" dirty="0" smtClean="0">
                <a:ea typeface="ＭＳ Ｐゴシック" pitchFamily="34" charset="-128"/>
              </a:rPr>
              <a:t>“</a:t>
            </a:r>
            <a:r>
              <a:rPr lang="en-US" sz="2600" dirty="0" smtClean="0">
                <a:ea typeface="ＭＳ Ｐゴシック" pitchFamily="34" charset="-128"/>
              </a:rPr>
              <a:t>remaining issues” </a:t>
            </a:r>
          </a:p>
          <a:p>
            <a:pPr marL="234950">
              <a:spcBef>
                <a:spcPts val="1200"/>
              </a:spcBef>
              <a:spcAft>
                <a:spcPts val="600"/>
              </a:spcAft>
            </a:pPr>
            <a:endParaRPr lang="en-US" sz="2600" dirty="0" smtClean="0">
              <a:ea typeface="ＭＳ Ｐゴシック" pitchFamily="34" charset="-128"/>
            </a:endParaRP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EECC4F0-5E38-4B9C-AB4A-81D974B6D4B2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8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information: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60" r="3246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 smtClean="0"/>
              <a:t>RAA Status Announcement:</a:t>
            </a:r>
          </a:p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www.icann.org/en/news/announcements/announcement-7-04jun12-en.htm</a:t>
            </a:r>
            <a:endParaRPr lang="en-US" sz="1400" dirty="0" smtClean="0"/>
          </a:p>
          <a:p>
            <a:r>
              <a:rPr lang="en-US" sz="2400" dirty="0" smtClean="0"/>
              <a:t>RAA Negotiations Wiki:</a:t>
            </a:r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community.icann.org/display/RAA/Negotiations+Between+ICANN+and+Registrars+to+Amend+the+Registrar+Accreditation+Agreement</a:t>
            </a:r>
            <a:endParaRPr lang="en-US" sz="1400" dirty="0" smtClean="0"/>
          </a:p>
          <a:p>
            <a:r>
              <a:rPr lang="en-US" sz="2400" dirty="0" smtClean="0"/>
              <a:t>GNSO RAA Final Issue Report:</a:t>
            </a:r>
          </a:p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community.icann.org/download/attachments/30344497/FInal+Issue+Report-RAA+FINAL+3+6+12.pdf?version=1&amp;modificationDate=1331143682000</a:t>
            </a:r>
            <a:endParaRPr lang="en-US" sz="1400" dirty="0" smtClean="0"/>
          </a:p>
          <a:p>
            <a:r>
              <a:rPr lang="en-US" sz="2400" dirty="0" smtClean="0"/>
              <a:t>Prague Session Information: </a:t>
            </a:r>
          </a:p>
          <a:p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prague44.icann.org/node/31631</a:t>
            </a:r>
            <a:endParaRPr lang="en-US" sz="1400" dirty="0" smtClean="0"/>
          </a:p>
          <a:p>
            <a:endParaRPr lang="en-US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8E23BF67-681B-45D2-999E-CF04304D01B1}" type="slidenum">
              <a:rPr lang="en-US" smtClean="0">
                <a:ea typeface="ＭＳ Ｐゴシック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15985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A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RAA Presentation</Template>
  <TotalTime>50</TotalTime>
  <Words>384</Words>
  <Application>Microsoft Office PowerPoint</Application>
  <PresentationFormat>On-screen Show (4:3)</PresentationFormat>
  <Paragraphs>105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RAA Presentation</vt:lpstr>
      <vt:lpstr>1_Office Theme</vt:lpstr>
      <vt:lpstr>2_Office Theme</vt:lpstr>
      <vt:lpstr>3_Office Theme</vt:lpstr>
      <vt:lpstr>4_Office Theme</vt:lpstr>
      <vt:lpstr>Update to ALAC on the   RAA Negotiations </vt:lpstr>
      <vt:lpstr>Registrar Accreditation Agreement (RAA)</vt:lpstr>
      <vt:lpstr>Two Projects- Parallel Tracks </vt:lpstr>
      <vt:lpstr>Current Status of Negotiations</vt:lpstr>
      <vt:lpstr>ICANN Documents Posted For Prague</vt:lpstr>
      <vt:lpstr>Documents from the Registrar SG</vt:lpstr>
      <vt:lpstr>Prague Session on the RAA Negotiations</vt:lpstr>
      <vt:lpstr>Next Steps </vt:lpstr>
      <vt:lpstr>For more information:</vt:lpstr>
      <vt:lpstr>Questions</vt:lpstr>
      <vt:lpstr>Thank You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the   RAA Negotiations</dc:title>
  <dc:creator>User</dc:creator>
  <cp:lastModifiedBy>User</cp:lastModifiedBy>
  <cp:revision>11</cp:revision>
  <dcterms:created xsi:type="dcterms:W3CDTF">2012-06-20T23:27:32Z</dcterms:created>
  <dcterms:modified xsi:type="dcterms:W3CDTF">2012-06-23T12:30:06Z</dcterms:modified>
</cp:coreProperties>
</file>