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416">
          <p15:clr>
            <a:srgbClr val="A4A3A4"/>
          </p15:clr>
        </p15:guide>
        <p15:guide id="2" pos="384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29" roundtripDataSignature="AMtx7mipxy8xhvIW+h+Gow6sWOciq+ZkD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416" orient="horz"/>
        <p:guide pos="384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icann.org/resources/work-stream-2-implementation/increase-so-ac-accountability-en"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drive/folders/1dgAC_qLztdg40OJPi7h8nDatZ0672Qgr?usp=drive_link" TargetMode="External"/><Relationship Id="rId3" Type="http://schemas.openxmlformats.org/officeDocument/2006/relationships/hyperlink" Target="https://docs.google.com/spreadsheets/d/1Rybou0jwYV1GG9BD1toS1NuijsY_nH8Kx1nx7hOLswo/edit?usp=sharing"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icann.org/en/system/files/files/atrt3-report-29may20-en.pdf"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icann.org/en/blogs/details/icann-continuous-improvement-program-makes-progress-on-a-draft-framework-28-03-2024-en"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4" name="Shape 794"/>
        <p:cNvGrpSpPr/>
        <p:nvPr/>
      </p:nvGrpSpPr>
      <p:grpSpPr>
        <a:xfrm>
          <a:off x="0" y="0"/>
          <a:ext cx="0" cy="0"/>
          <a:chOff x="0" y="0"/>
          <a:chExt cx="0" cy="0"/>
        </a:xfrm>
      </p:grpSpPr>
      <p:sp>
        <p:nvSpPr>
          <p:cNvPr id="795" name="Google Shape;795;g2c6719f41c7_0_400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6" name="Google Shape;796;g2c6719f41c7_0_400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Hello, I am (</a:t>
            </a:r>
            <a:r>
              <a:rPr lang="en-GB" sz="1100">
                <a:solidFill>
                  <a:srgbClr val="FF9900"/>
                </a:solidFill>
                <a:highlight>
                  <a:srgbClr val="FFFFFF"/>
                </a:highlight>
                <a:latin typeface="Arial"/>
                <a:ea typeface="Arial"/>
                <a:cs typeface="Arial"/>
                <a:sym typeface="Arial"/>
              </a:rPr>
              <a:t>name</a:t>
            </a:r>
            <a:r>
              <a:rPr lang="en-GB" sz="1100">
                <a:highlight>
                  <a:srgbClr val="FFFFFF"/>
                </a:highlight>
                <a:latin typeface="Arial"/>
                <a:ea typeface="Arial"/>
                <a:cs typeface="Arial"/>
                <a:sym typeface="Arial"/>
              </a:rPr>
              <a:t>), the (</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a:t>
            </a:r>
            <a:r>
              <a:rPr lang="en-GB" sz="1100">
                <a:solidFill>
                  <a:srgbClr val="FF9900"/>
                </a:solidFill>
                <a:highlight>
                  <a:srgbClr val="FFFFFF"/>
                </a:highlight>
                <a:latin typeface="Arial"/>
                <a:ea typeface="Arial"/>
                <a:cs typeface="Arial"/>
                <a:sym typeface="Arial"/>
              </a:rPr>
              <a:t>representative/alternate</a:t>
            </a:r>
            <a:r>
              <a:rPr lang="en-GB" sz="1100">
                <a:highlight>
                  <a:srgbClr val="FFFFFF"/>
                </a:highlight>
                <a:latin typeface="Arial"/>
                <a:ea typeface="Arial"/>
                <a:cs typeface="Arial"/>
                <a:sym typeface="Arial"/>
              </a:rPr>
              <a:t>) to the Continuous Improvement Program Community Coordination Group.</a:t>
            </a:r>
            <a:br>
              <a:rPr lang="en-GB" sz="1100">
                <a:solidFill>
                  <a:srgbClr val="6AA84F"/>
                </a:solidFill>
                <a:highlight>
                  <a:srgbClr val="FFFFFF"/>
                </a:highlight>
                <a:latin typeface="Arial"/>
                <a:ea typeface="Arial"/>
                <a:cs typeface="Arial"/>
                <a:sym typeface="Arial"/>
              </a:rPr>
            </a:br>
            <a:endParaRPr sz="1100">
              <a:solidFill>
                <a:srgbClr val="6AA84F"/>
              </a:solidFill>
              <a:highlight>
                <a:srgbClr val="FFFFFF"/>
              </a:highlight>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I am presenting to you today to provide you with an update on the work of the Continuous Improvement Program Community Coordination Group, and the progress made thus far towards the development of a draft Continuous Improvement Program framework for the community. The Community Coordination Group has met nine times already in 2024, including one hybrid meeting during the ICANN79 Community Forum.</a:t>
            </a:r>
            <a:br>
              <a:rPr lang="en-GB" sz="1100">
                <a:highlight>
                  <a:srgbClr val="FFFFFF"/>
                </a:highlight>
                <a:latin typeface="Arial"/>
                <a:ea typeface="Arial"/>
                <a:cs typeface="Arial"/>
                <a:sym typeface="Arial"/>
              </a:rPr>
            </a:br>
            <a:endParaRPr sz="1100">
              <a:highlight>
                <a:srgbClr val="FFFFFF"/>
              </a:highlight>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I was appointed by the (</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because…</a:t>
            </a:r>
            <a:r>
              <a:rPr lang="en-GB" sz="1100">
                <a:solidFill>
                  <a:srgbClr val="FF9900"/>
                </a:solidFill>
                <a:highlight>
                  <a:srgbClr val="FFFFFF"/>
                </a:highlight>
                <a:latin typeface="Arial"/>
                <a:ea typeface="Arial"/>
                <a:cs typeface="Arial"/>
                <a:sym typeface="Arial"/>
              </a:rPr>
              <a:t>share your relevant experience in and outside of ICANN related to continuous improvement, and motivation to contribute to the continuous improvement of your community structure.</a:t>
            </a:r>
            <a:br>
              <a:rPr lang="en-GB" sz="1100">
                <a:highlight>
                  <a:srgbClr val="FFFFFF"/>
                </a:highlight>
                <a:latin typeface="Arial"/>
                <a:ea typeface="Arial"/>
                <a:cs typeface="Arial"/>
                <a:sym typeface="Arial"/>
              </a:rPr>
            </a:br>
            <a:endParaRPr sz="1100">
              <a:highlight>
                <a:srgbClr val="FFFFFF"/>
              </a:highlight>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I welcome your questions and input from the perspective of the (</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as a part of this presentation. I am also regularly engaging with you throughout 2024 on the development of the draft CIP framework by the Community Coordination Group, so there will be many opportunities for your input.</a:t>
            </a:r>
            <a:endParaRPr/>
          </a:p>
        </p:txBody>
      </p:sp>
      <p:sp>
        <p:nvSpPr>
          <p:cNvPr id="797" name="Google Shape;797;g2c6719f41c7_0_400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7" name="Shape 997"/>
        <p:cNvGrpSpPr/>
        <p:nvPr/>
      </p:nvGrpSpPr>
      <p:grpSpPr>
        <a:xfrm>
          <a:off x="0" y="0"/>
          <a:ext cx="0" cy="0"/>
          <a:chOff x="0" y="0"/>
          <a:chExt cx="0" cy="0"/>
        </a:xfrm>
      </p:grpSpPr>
      <p:sp>
        <p:nvSpPr>
          <p:cNvPr id="998" name="Google Shape;998;g2c6719f41c7_0_479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noted, these objectives provided by Article 4.4 of the ICANN Bylaws provide the foundation for the shared principles for the community under the new CIP.</a:t>
            </a:r>
            <a:endParaRPr/>
          </a:p>
        </p:txBody>
      </p:sp>
      <p:sp>
        <p:nvSpPr>
          <p:cNvPr id="999" name="Google Shape;999;g2c6719f41c7_0_479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3" name="Shape 1003"/>
        <p:cNvGrpSpPr/>
        <p:nvPr/>
      </p:nvGrpSpPr>
      <p:grpSpPr>
        <a:xfrm>
          <a:off x="0" y="0"/>
          <a:ext cx="0" cy="0"/>
          <a:chOff x="0" y="0"/>
          <a:chExt cx="0" cy="0"/>
        </a:xfrm>
      </p:grpSpPr>
      <p:sp>
        <p:nvSpPr>
          <p:cNvPr id="1004" name="Google Shape;1004;g2b984bb0fe7_0_266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Here are the five draft principles discussed and developed by the CIP-CCG.</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Historically, ICANN Organizational Reviews have asked whether the Supporting Organizations, Advisory Committees, and the Nominating Committee have a continuing purpose within the ICANN community. Rather than articulating this as a single principle, it is an overarching consideration that is addressed through five separate principles that would guide the successful execution of the Continuous Improvement Program.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first principle is “The SO, AC, or NomCom is fulfilling its purpose”.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second principle is “The structures of SO, AC, or NomCom are effective”.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third principle is “The operations of SO, AC, or NomCom are efficient”.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fourth principle is “The SO, AC, or NomCom is accountable internally to its stakeholders and substructures (where applicable), and externally to the wider ICANN community.”</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fifth principle is: “The SO,AC, or NomCom collaborates to further the mission of ICANN and the effectiveness of the ICANN bottom-up multistakeholder model”.</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It is worth noting that the origin of “Accountable” in Principle 4 is from related Work Stream 2 – Recommendations to Increase SO/AC Accountability.</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GB" sz="1100">
                <a:solidFill>
                  <a:srgbClr val="FF9900"/>
                </a:solidFill>
                <a:latin typeface="Arial"/>
                <a:ea typeface="Arial"/>
                <a:cs typeface="Arial"/>
                <a:sym typeface="Arial"/>
              </a:rPr>
              <a:t>Share link in chat: </a:t>
            </a:r>
            <a:br>
              <a:rPr lang="en-GB" sz="1100">
                <a:latin typeface="Arial"/>
                <a:ea typeface="Arial"/>
                <a:cs typeface="Arial"/>
                <a:sym typeface="Arial"/>
              </a:rPr>
            </a:br>
            <a:r>
              <a:rPr lang="en-GB" sz="1100">
                <a:latin typeface="Arial"/>
                <a:ea typeface="Arial"/>
                <a:cs typeface="Arial"/>
                <a:sym typeface="Arial"/>
              </a:rPr>
              <a:t>Work Stream 2 – Recommendations to Increase SO/AC Accountability: </a:t>
            </a:r>
            <a:r>
              <a:rPr lang="en-GB" sz="1100">
                <a:solidFill>
                  <a:srgbClr val="0B57D0"/>
                </a:solidFill>
                <a:uFill>
                  <a:noFill/>
                </a:uFill>
                <a:latin typeface="Arial"/>
                <a:ea typeface="Arial"/>
                <a:cs typeface="Arial"/>
                <a:sym typeface="Arial"/>
                <a:hlinkClick r:id="rId2">
                  <a:extLst>
                    <a:ext uri="{A12FA001-AC4F-418D-AE19-62706E023703}">
                      <ahyp:hlinkClr val="tx"/>
                    </a:ext>
                  </a:extLst>
                </a:hlinkClick>
              </a:rPr>
              <a:t>https://www.icann.org/resources/work-stream-2-implementation/increase-so-ac-accountability-en</a:t>
            </a:r>
            <a:endParaRPr/>
          </a:p>
        </p:txBody>
      </p:sp>
      <p:sp>
        <p:nvSpPr>
          <p:cNvPr id="1005" name="Google Shape;1005;g2b984bb0fe7_0_26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9" name="Shape 1029"/>
        <p:cNvGrpSpPr/>
        <p:nvPr/>
      </p:nvGrpSpPr>
      <p:grpSpPr>
        <a:xfrm>
          <a:off x="0" y="0"/>
          <a:ext cx="0" cy="0"/>
          <a:chOff x="0" y="0"/>
          <a:chExt cx="0" cy="0"/>
        </a:xfrm>
      </p:grpSpPr>
      <p:sp>
        <p:nvSpPr>
          <p:cNvPr id="1030" name="Google Shape;1030;g2c6719f41c7_0_162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mentioned, the CIP-CCG volunteers mapped the existing continuous improvement activities of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onto these draft principles, criteria, and indicators for the draft CIP framework in progress.</a:t>
            </a:r>
            <a:endParaRPr b="1" sz="1100">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b="1"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This included content from a collaborative Jamboard from the hybrid meeting during the ICANN79 Community Forum.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group determined to use the “SMART” approach for indicators - An indicator, or metric to measure or form a process for criteria, should be Specific, Measurable, Achievable, Relevant, and Time-Bound, or (SMART).</a:t>
            </a:r>
            <a:endParaRPr/>
          </a:p>
        </p:txBody>
      </p:sp>
      <p:sp>
        <p:nvSpPr>
          <p:cNvPr id="1031" name="Google Shape;1031;g2c6719f41c7_0_16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9" name="Shape 1039"/>
        <p:cNvGrpSpPr/>
        <p:nvPr/>
      </p:nvGrpSpPr>
      <p:grpSpPr>
        <a:xfrm>
          <a:off x="0" y="0"/>
          <a:ext cx="0" cy="0"/>
          <a:chOff x="0" y="0"/>
          <a:chExt cx="0" cy="0"/>
        </a:xfrm>
      </p:grpSpPr>
      <p:sp>
        <p:nvSpPr>
          <p:cNvPr id="1040" name="Google Shape;1040;g2b9eb831ea1_0_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 would now like to explain the relationship between the common Principles and customizable Criteria through an example.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Taking Principle 3 as an example: The operations of SO, AC, or NomCom are efficient. What criteria apply to this principle?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You can see on the screen here, suggested criteria. We also have the opportunity as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a:t>
            </a:r>
            <a:r>
              <a:rPr lang="en-GB" sz="1100">
                <a:latin typeface="Arial"/>
                <a:ea typeface="Arial"/>
                <a:cs typeface="Arial"/>
                <a:sym typeface="Arial"/>
              </a:rPr>
              <a:t> to use our existing continuous improvement activities to inform these criteria.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CIP-CCG has a Google Drive workspace dedicated specifically to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a:t>
            </a:r>
            <a:r>
              <a:rPr lang="en-GB" sz="1100">
                <a:latin typeface="Arial"/>
                <a:ea typeface="Arial"/>
                <a:cs typeface="Arial"/>
                <a:sym typeface="Arial"/>
              </a:rPr>
              <a:t>, where I can take your input and draft specific criteria.</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We will organize a working session for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to develop our criteria and indicators, and relay our input to the CIP-CCG.</a:t>
            </a:r>
            <a:endParaRPr sz="1000">
              <a:latin typeface="Arial"/>
              <a:ea typeface="Arial"/>
              <a:cs typeface="Arial"/>
              <a:sym typeface="Arial"/>
            </a:endParaRPr>
          </a:p>
        </p:txBody>
      </p:sp>
      <p:sp>
        <p:nvSpPr>
          <p:cNvPr id="1041" name="Google Shape;1041;g2b9eb831ea1_0_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6" name="Shape 1046"/>
        <p:cNvGrpSpPr/>
        <p:nvPr/>
      </p:nvGrpSpPr>
      <p:grpSpPr>
        <a:xfrm>
          <a:off x="0" y="0"/>
          <a:ext cx="0" cy="0"/>
          <a:chOff x="0" y="0"/>
          <a:chExt cx="0" cy="0"/>
        </a:xfrm>
      </p:grpSpPr>
      <p:sp>
        <p:nvSpPr>
          <p:cNvPr id="1047" name="Google Shape;1047;g2b9eb831ea1_0_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Next, you will see an example of how the principles and criteria relate to an indicator.</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Using the example criterion of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having a process for planning and setting priorities, an indicator would ask whether that currently exists, and if not, could suggest that a process be de</a:t>
            </a:r>
            <a:r>
              <a:rPr lang="en-GB" sz="1100">
                <a:latin typeface="Arial"/>
                <a:ea typeface="Arial"/>
                <a:cs typeface="Arial"/>
                <a:sym typeface="Arial"/>
              </a:rPr>
              <a:t>veloped that is Specific, Measurable, Achievable, Relevant, and Time-Bound, or (SMART).</a:t>
            </a:r>
            <a:endParaRPr sz="1000">
              <a:latin typeface="Arial"/>
              <a:ea typeface="Arial"/>
              <a:cs typeface="Arial"/>
              <a:sym typeface="Arial"/>
            </a:endParaRPr>
          </a:p>
        </p:txBody>
      </p:sp>
      <p:sp>
        <p:nvSpPr>
          <p:cNvPr id="1048" name="Google Shape;1048;g2b9eb831ea1_0_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6" name="Shape 1056"/>
        <p:cNvGrpSpPr/>
        <p:nvPr/>
      </p:nvGrpSpPr>
      <p:grpSpPr>
        <a:xfrm>
          <a:off x="0" y="0"/>
          <a:ext cx="0" cy="0"/>
          <a:chOff x="0" y="0"/>
          <a:chExt cx="0" cy="0"/>
        </a:xfrm>
      </p:grpSpPr>
      <p:sp>
        <p:nvSpPr>
          <p:cNvPr id="1057" name="Google Shape;1057;g2b984bb0fe7_0_267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1600"/>
              </a:spcBef>
              <a:spcAft>
                <a:spcPts val="0"/>
              </a:spcAft>
              <a:buClr>
                <a:srgbClr val="002060"/>
              </a:buClr>
              <a:buSzPts val="1100"/>
              <a:buChar char="●"/>
            </a:pPr>
            <a:r>
              <a:rPr lang="en-GB" sz="1100">
                <a:solidFill>
                  <a:srgbClr val="002060"/>
                </a:solidFill>
                <a:latin typeface="Arial"/>
                <a:ea typeface="Arial"/>
                <a:cs typeface="Arial"/>
                <a:sym typeface="Arial"/>
              </a:rPr>
              <a:t>So our task is to develop Criteria and Indicators relevant to our structure.</a:t>
            </a:r>
            <a:endParaRPr sz="1100">
              <a:solidFill>
                <a:srgbClr val="002060"/>
              </a:solidFill>
              <a:latin typeface="Arial"/>
              <a:ea typeface="Arial"/>
              <a:cs typeface="Arial"/>
              <a:sym typeface="Arial"/>
            </a:endParaRPr>
          </a:p>
          <a:p>
            <a:pPr indent="-298450" lvl="0" marL="457200" rtl="0" algn="l">
              <a:lnSpc>
                <a:spcPct val="115000"/>
              </a:lnSpc>
              <a:spcBef>
                <a:spcPts val="0"/>
              </a:spcBef>
              <a:spcAft>
                <a:spcPts val="0"/>
              </a:spcAft>
              <a:buClr>
                <a:srgbClr val="002060"/>
              </a:buClr>
              <a:buSzPts val="1100"/>
              <a:buChar char="●"/>
            </a:pPr>
            <a:r>
              <a:rPr lang="en-GB" sz="1100">
                <a:solidFill>
                  <a:srgbClr val="002060"/>
                </a:solidFill>
                <a:latin typeface="Arial"/>
                <a:ea typeface="Arial"/>
                <a:cs typeface="Arial"/>
                <a:sym typeface="Arial"/>
              </a:rPr>
              <a:t>We will brainstorm based on our current continuous improvement activities to form criteria for our structure.</a:t>
            </a:r>
            <a:endParaRPr sz="1100">
              <a:solidFill>
                <a:srgbClr val="002060"/>
              </a:solidFill>
              <a:latin typeface="Arial"/>
              <a:ea typeface="Arial"/>
              <a:cs typeface="Arial"/>
              <a:sym typeface="Arial"/>
            </a:endParaRPr>
          </a:p>
          <a:p>
            <a:pPr indent="-298450" lvl="0" marL="457200" rtl="0" algn="l">
              <a:spcBef>
                <a:spcPts val="0"/>
              </a:spcBef>
              <a:spcAft>
                <a:spcPts val="0"/>
              </a:spcAft>
              <a:buClr>
                <a:srgbClr val="002060"/>
              </a:buClr>
              <a:buSzPts val="1100"/>
              <a:buChar char="●"/>
            </a:pPr>
            <a:r>
              <a:rPr lang="en-GB" sz="1100">
                <a:solidFill>
                  <a:srgbClr val="0A1F24"/>
                </a:solidFill>
                <a:latin typeface="Arial"/>
                <a:ea typeface="Arial"/>
                <a:cs typeface="Arial"/>
                <a:sym typeface="Arial"/>
              </a:rPr>
              <a:t>As noted, from June to July, the CIP-CCG is presenting to our groups to receive input on Criteria and Indicators </a:t>
            </a:r>
            <a:r>
              <a:rPr lang="en-GB" sz="1100">
                <a:latin typeface="Arial"/>
                <a:ea typeface="Arial"/>
                <a:cs typeface="Arial"/>
                <a:sym typeface="Arial"/>
              </a:rPr>
              <a:t>applicable to our SOACs, gathering feedback for the framework in progress.</a:t>
            </a:r>
            <a:endParaRPr sz="1400">
              <a:solidFill>
                <a:srgbClr val="0A1F24"/>
              </a:solidFill>
              <a:latin typeface="Arial"/>
              <a:ea typeface="Arial"/>
              <a:cs typeface="Arial"/>
              <a:sym typeface="Arial"/>
            </a:endParaRPr>
          </a:p>
        </p:txBody>
      </p:sp>
      <p:sp>
        <p:nvSpPr>
          <p:cNvPr id="1058" name="Google Shape;1058;g2b984bb0fe7_0_26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9" name="Shape 1069"/>
        <p:cNvGrpSpPr/>
        <p:nvPr/>
      </p:nvGrpSpPr>
      <p:grpSpPr>
        <a:xfrm>
          <a:off x="0" y="0"/>
          <a:ext cx="0" cy="0"/>
          <a:chOff x="0" y="0"/>
          <a:chExt cx="0" cy="0"/>
        </a:xfrm>
      </p:grpSpPr>
      <p:sp>
        <p:nvSpPr>
          <p:cNvPr id="1070" name="Google Shape;1070;g2e0bd96186d_0_88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spcBef>
                <a:spcPts val="0"/>
              </a:spcBef>
              <a:spcAft>
                <a:spcPts val="0"/>
              </a:spcAft>
              <a:buClr>
                <a:srgbClr val="0A1F24"/>
              </a:buClr>
              <a:buSzPts val="1100"/>
              <a:buChar char="●"/>
            </a:pPr>
            <a:r>
              <a:rPr lang="en-GB" sz="1100">
                <a:solidFill>
                  <a:srgbClr val="0A1F24"/>
                </a:solidFill>
                <a:latin typeface="Arial"/>
                <a:ea typeface="Arial"/>
                <a:cs typeface="Arial"/>
                <a:sym typeface="Arial"/>
              </a:rPr>
              <a:t>We have these resources available to us for this collaborative work.</a:t>
            </a:r>
            <a:endParaRPr sz="1100">
              <a:solidFill>
                <a:srgbClr val="0A1F24"/>
              </a:solidFill>
              <a:latin typeface="Arial"/>
              <a:ea typeface="Arial"/>
              <a:cs typeface="Arial"/>
              <a:sym typeface="Arial"/>
            </a:endParaRPr>
          </a:p>
          <a:p>
            <a:pPr indent="0" lvl="0" marL="457200" rtl="0" algn="l">
              <a:spcBef>
                <a:spcPts val="0"/>
              </a:spcBef>
              <a:spcAft>
                <a:spcPts val="0"/>
              </a:spcAft>
              <a:buClr>
                <a:schemeClr val="dk1"/>
              </a:buClr>
              <a:buSzPts val="1100"/>
              <a:buFont typeface="Arial"/>
              <a:buNone/>
            </a:pPr>
            <a:r>
              <a:t/>
            </a:r>
            <a:endParaRPr sz="1100">
              <a:solidFill>
                <a:srgbClr val="0A1F24"/>
              </a:solidFill>
              <a:latin typeface="Arial"/>
              <a:ea typeface="Arial"/>
              <a:cs typeface="Arial"/>
              <a:sym typeface="Arial"/>
            </a:endParaRPr>
          </a:p>
          <a:p>
            <a:pPr indent="-298450" lvl="0" marL="457200" rtl="0" algn="l">
              <a:spcBef>
                <a:spcPts val="0"/>
              </a:spcBef>
              <a:spcAft>
                <a:spcPts val="0"/>
              </a:spcAft>
              <a:buClr>
                <a:schemeClr val="dk1"/>
              </a:buClr>
              <a:buSzPts val="1100"/>
              <a:buChar char="●"/>
            </a:pPr>
            <a:r>
              <a:rPr lang="en-GB" sz="1100">
                <a:solidFill>
                  <a:srgbClr val="0A1F24"/>
                </a:solidFill>
                <a:latin typeface="Arial"/>
                <a:ea typeface="Arial"/>
                <a:cs typeface="Arial"/>
                <a:sym typeface="Arial"/>
              </a:rPr>
              <a:t>Including a link to our dedicated </a:t>
            </a:r>
            <a:r>
              <a:rPr lang="en-GB" sz="1100" u="sng">
                <a:solidFill>
                  <a:srgbClr val="1D98D3"/>
                </a:solidFill>
                <a:latin typeface="Arial"/>
                <a:ea typeface="Arial"/>
                <a:cs typeface="Arial"/>
                <a:sym typeface="Arial"/>
                <a:hlinkClick r:id="rId2">
                  <a:extLst>
                    <a:ext uri="{A12FA001-AC4F-418D-AE19-62706E023703}">
                      <ahyp:hlinkClr val="tx"/>
                    </a:ext>
                  </a:extLst>
                </a:hlinkClick>
              </a:rPr>
              <a:t>workspace</a:t>
            </a:r>
            <a:r>
              <a:rPr lang="en-GB" sz="1100">
                <a:solidFill>
                  <a:srgbClr val="0A1F24"/>
                </a:solidFill>
                <a:latin typeface="Arial"/>
                <a:ea typeface="Arial"/>
                <a:cs typeface="Arial"/>
                <a:sym typeface="Arial"/>
              </a:rPr>
              <a:t> in the CIP-CCG Google Drive: Many groups already began developing criteria and indicators relevant to their structures. We may leverage our dedicated workspace, or other preferred collaborative tools such as Jamboards.</a:t>
            </a:r>
            <a:endParaRPr sz="1100">
              <a:solidFill>
                <a:srgbClr val="0A1F24"/>
              </a:solidFill>
              <a:latin typeface="Arial"/>
              <a:ea typeface="Arial"/>
              <a:cs typeface="Arial"/>
              <a:sym typeface="Arial"/>
            </a:endParaRPr>
          </a:p>
          <a:p>
            <a:pPr indent="0" lvl="0" marL="457200" rtl="0" algn="l">
              <a:spcBef>
                <a:spcPts val="0"/>
              </a:spcBef>
              <a:spcAft>
                <a:spcPts val="0"/>
              </a:spcAft>
              <a:buClr>
                <a:schemeClr val="dk1"/>
              </a:buClr>
              <a:buSzPts val="1100"/>
              <a:buFont typeface="Arial"/>
              <a:buNone/>
            </a:pPr>
            <a:r>
              <a:t/>
            </a:r>
            <a:endParaRPr sz="1100">
              <a:solidFill>
                <a:srgbClr val="0A1F24"/>
              </a:solidFill>
              <a:latin typeface="Arial"/>
              <a:ea typeface="Arial"/>
              <a:cs typeface="Arial"/>
              <a:sym typeface="Arial"/>
            </a:endParaRPr>
          </a:p>
          <a:p>
            <a:pPr indent="-298450" lvl="0" marL="457200" rtl="0" algn="l">
              <a:spcBef>
                <a:spcPts val="0"/>
              </a:spcBef>
              <a:spcAft>
                <a:spcPts val="0"/>
              </a:spcAft>
              <a:buClr>
                <a:schemeClr val="dk1"/>
              </a:buClr>
              <a:buSzPts val="1100"/>
              <a:buChar char="●"/>
            </a:pPr>
            <a:r>
              <a:rPr lang="en-GB" sz="1100">
                <a:solidFill>
                  <a:srgbClr val="0A1F24"/>
                </a:solidFill>
                <a:latin typeface="Arial"/>
                <a:ea typeface="Arial"/>
                <a:cs typeface="Arial"/>
                <a:sym typeface="Arial"/>
              </a:rPr>
              <a:t>And a link to the </a:t>
            </a:r>
            <a:r>
              <a:rPr lang="en-GB" sz="1100" u="sng">
                <a:solidFill>
                  <a:srgbClr val="1D98D3"/>
                </a:solidFill>
                <a:latin typeface="Arial"/>
                <a:ea typeface="Arial"/>
                <a:cs typeface="Arial"/>
                <a:sym typeface="Arial"/>
                <a:hlinkClick r:id="rId3">
                  <a:extLst>
                    <a:ext uri="{A12FA001-AC4F-418D-AE19-62706E023703}">
                      <ahyp:hlinkClr val="tx"/>
                    </a:ext>
                  </a:extLst>
                </a:hlinkClick>
              </a:rPr>
              <a:t>database</a:t>
            </a:r>
            <a:r>
              <a:rPr lang="en-GB" sz="1100">
                <a:solidFill>
                  <a:srgbClr val="0A1F24"/>
                </a:solidFill>
                <a:latin typeface="Arial"/>
                <a:ea typeface="Arial"/>
                <a:cs typeface="Arial"/>
                <a:sym typeface="Arial"/>
              </a:rPr>
              <a:t> of the ICANN community’s existing continuous improvement activities: </a:t>
            </a:r>
            <a:r>
              <a:rPr lang="en-GB" sz="1100">
                <a:solidFill>
                  <a:srgbClr val="444746"/>
                </a:solidFill>
                <a:latin typeface="Arial"/>
                <a:ea typeface="Arial"/>
                <a:cs typeface="Arial"/>
                <a:sym typeface="Arial"/>
              </a:rPr>
              <a:t>The objective of the CIP implementation is to leverage work that the community is already doing toward continuous improvement, </a:t>
            </a:r>
            <a:r>
              <a:rPr lang="en-GB" sz="1100">
                <a:solidFill>
                  <a:srgbClr val="0A1F24"/>
                </a:solidFill>
                <a:latin typeface="Arial"/>
                <a:ea typeface="Arial"/>
                <a:cs typeface="Arial"/>
                <a:sym typeface="Arial"/>
              </a:rPr>
              <a:t>to inform development of the criteria and indicators. </a:t>
            </a:r>
            <a:endParaRPr/>
          </a:p>
        </p:txBody>
      </p:sp>
      <p:sp>
        <p:nvSpPr>
          <p:cNvPr id="1071" name="Google Shape;1071;g2e0bd96186d_0_88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5" name="Shape 1075"/>
        <p:cNvGrpSpPr/>
        <p:nvPr/>
      </p:nvGrpSpPr>
      <p:grpSpPr>
        <a:xfrm>
          <a:off x="0" y="0"/>
          <a:ext cx="0" cy="0"/>
          <a:chOff x="0" y="0"/>
          <a:chExt cx="0" cy="0"/>
        </a:xfrm>
      </p:grpSpPr>
      <p:sp>
        <p:nvSpPr>
          <p:cNvPr id="1076" name="Google Shape;1076;g2c8c6fed3cd_0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spcBef>
                <a:spcPts val="0"/>
              </a:spcBef>
              <a:spcAft>
                <a:spcPts val="0"/>
              </a:spcAft>
              <a:buClr>
                <a:schemeClr val="dk1"/>
              </a:buClr>
              <a:buSzPts val="1100"/>
              <a:buChar char="●"/>
            </a:pPr>
            <a:r>
              <a:rPr lang="en-GB" sz="1100">
                <a:latin typeface="Arial"/>
                <a:ea typeface="Arial"/>
                <a:cs typeface="Arial"/>
                <a:sym typeface="Arial"/>
              </a:rPr>
              <a:t>These next few slides show each principle, with draft criteria for our consideration and prioritization. </a:t>
            </a:r>
            <a:endParaRPr sz="1100">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sz="1100">
              <a:latin typeface="Arial"/>
              <a:ea typeface="Arial"/>
              <a:cs typeface="Arial"/>
              <a:sym typeface="Arial"/>
            </a:endParaRPr>
          </a:p>
          <a:p>
            <a:pPr indent="-298450" lvl="0" marL="457200" rtl="0" algn="l">
              <a:spcBef>
                <a:spcPts val="0"/>
              </a:spcBef>
              <a:spcAft>
                <a:spcPts val="0"/>
              </a:spcAft>
              <a:buClr>
                <a:schemeClr val="dk1"/>
              </a:buClr>
              <a:buSzPts val="1100"/>
              <a:buChar char="●"/>
            </a:pPr>
            <a:r>
              <a:rPr lang="en-GB" sz="1100">
                <a:latin typeface="Arial"/>
                <a:ea typeface="Arial"/>
                <a:cs typeface="Arial"/>
                <a:sym typeface="Arial"/>
              </a:rPr>
              <a:t>(</a:t>
            </a:r>
            <a:r>
              <a:rPr lang="en-GB" sz="1100">
                <a:solidFill>
                  <a:srgbClr val="FF9900"/>
                </a:solidFill>
                <a:latin typeface="Arial"/>
                <a:ea typeface="Arial"/>
                <a:cs typeface="Arial"/>
                <a:sym typeface="Arial"/>
              </a:rPr>
              <a:t>Read off the principles and criteria on slides 17-21</a:t>
            </a:r>
            <a:r>
              <a:rPr lang="en-GB" sz="1100">
                <a:latin typeface="Arial"/>
                <a:ea typeface="Arial"/>
                <a:cs typeface="Arial"/>
                <a:sym typeface="Arial"/>
              </a:rPr>
              <a:t>).</a:t>
            </a:r>
            <a:endParaRPr/>
          </a:p>
        </p:txBody>
      </p:sp>
      <p:sp>
        <p:nvSpPr>
          <p:cNvPr id="1077" name="Google Shape;1077;g2c8c6fed3cd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1" name="Shape 1081"/>
        <p:cNvGrpSpPr/>
        <p:nvPr/>
      </p:nvGrpSpPr>
      <p:grpSpPr>
        <a:xfrm>
          <a:off x="0" y="0"/>
          <a:ext cx="0" cy="0"/>
          <a:chOff x="0" y="0"/>
          <a:chExt cx="0" cy="0"/>
        </a:xfrm>
      </p:grpSpPr>
      <p:sp>
        <p:nvSpPr>
          <p:cNvPr id="1082" name="Google Shape;1082;g2e0bd96186d_0_89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t/>
            </a:r>
            <a:endParaRPr/>
          </a:p>
        </p:txBody>
      </p:sp>
      <p:sp>
        <p:nvSpPr>
          <p:cNvPr id="1083" name="Google Shape;1083;g2e0bd96186d_0_89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7" name="Shape 1087"/>
        <p:cNvGrpSpPr/>
        <p:nvPr/>
      </p:nvGrpSpPr>
      <p:grpSpPr>
        <a:xfrm>
          <a:off x="0" y="0"/>
          <a:ext cx="0" cy="0"/>
          <a:chOff x="0" y="0"/>
          <a:chExt cx="0" cy="0"/>
        </a:xfrm>
      </p:grpSpPr>
      <p:sp>
        <p:nvSpPr>
          <p:cNvPr id="1088" name="Google Shape;1088;g2e0bd96186d_0_89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t/>
            </a:r>
            <a:endParaRPr/>
          </a:p>
        </p:txBody>
      </p:sp>
      <p:sp>
        <p:nvSpPr>
          <p:cNvPr id="1089" name="Google Shape;1089;g2e0bd96186d_0_89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2" name="Shape 802"/>
        <p:cNvGrpSpPr/>
        <p:nvPr/>
      </p:nvGrpSpPr>
      <p:grpSpPr>
        <a:xfrm>
          <a:off x="0" y="0"/>
          <a:ext cx="0" cy="0"/>
          <a:chOff x="0" y="0"/>
          <a:chExt cx="0" cy="0"/>
        </a:xfrm>
      </p:grpSpPr>
      <p:sp>
        <p:nvSpPr>
          <p:cNvPr id="803" name="Google Shape;803;g2c6719f41c7_0_32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This is the purpose of today’s presentation.</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described in the Terms of Reference for the Continuous Improvement Program Community Coordination Group, “the representatives in the group will share best practices and collaborate on community-wide implementation of ATRT3 Recommendation 3.6, while relaying information back to their constituencies to inform the process and voice decisions”. </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It is important for the community to develop a shared understanding of the Continuous Improvement Program framework being developed by the Community Coordination Group, and the goal of this presentation is threefold:</a:t>
            </a:r>
            <a:endParaRPr sz="1100">
              <a:latin typeface="Arial"/>
              <a:ea typeface="Arial"/>
              <a:cs typeface="Arial"/>
              <a:sym typeface="Arial"/>
            </a:endParaRPr>
          </a:p>
          <a:p>
            <a:pPr indent="-298450" lvl="0" marL="914400" rtl="0" algn="l">
              <a:lnSpc>
                <a:spcPct val="115000"/>
              </a:lnSpc>
              <a:spcBef>
                <a:spcPts val="0"/>
              </a:spcBef>
              <a:spcAft>
                <a:spcPts val="0"/>
              </a:spcAft>
              <a:buClr>
                <a:schemeClr val="dk1"/>
              </a:buClr>
              <a:buSzPts val="1100"/>
              <a:buAutoNum type="arabicPeriod"/>
            </a:pPr>
            <a:r>
              <a:rPr b="1" lang="en-GB" sz="1100">
                <a:latin typeface="Arial"/>
                <a:ea typeface="Arial"/>
                <a:cs typeface="Arial"/>
                <a:sym typeface="Arial"/>
              </a:rPr>
              <a:t>Education: </a:t>
            </a:r>
            <a:r>
              <a:rPr lang="en-GB" sz="1100">
                <a:latin typeface="Arial"/>
                <a:ea typeface="Arial"/>
                <a:cs typeface="Arial"/>
                <a:sym typeface="Arial"/>
              </a:rPr>
              <a:t>Educate the community on the Principles, Criteria, Indicators framework.</a:t>
            </a:r>
            <a:endParaRPr sz="1100">
              <a:latin typeface="Arial"/>
              <a:ea typeface="Arial"/>
              <a:cs typeface="Arial"/>
              <a:sym typeface="Arial"/>
            </a:endParaRPr>
          </a:p>
          <a:p>
            <a:pPr indent="-298450" lvl="0" marL="914400" rtl="0" algn="l">
              <a:lnSpc>
                <a:spcPct val="115000"/>
              </a:lnSpc>
              <a:spcBef>
                <a:spcPts val="0"/>
              </a:spcBef>
              <a:spcAft>
                <a:spcPts val="0"/>
              </a:spcAft>
              <a:buClr>
                <a:schemeClr val="dk1"/>
              </a:buClr>
              <a:buSzPts val="1100"/>
              <a:buAutoNum type="arabicPeriod"/>
            </a:pPr>
            <a:r>
              <a:rPr b="1" lang="en-GB" sz="1100">
                <a:latin typeface="Arial"/>
                <a:ea typeface="Arial"/>
                <a:cs typeface="Arial"/>
                <a:sym typeface="Arial"/>
              </a:rPr>
              <a:t>Questions: </a:t>
            </a:r>
            <a:r>
              <a:rPr lang="en-GB" sz="1100">
                <a:latin typeface="Arial"/>
                <a:ea typeface="Arial"/>
                <a:cs typeface="Arial"/>
                <a:sym typeface="Arial"/>
              </a:rPr>
              <a:t>Answer questions about the framework.</a:t>
            </a:r>
            <a:endParaRPr sz="1100">
              <a:latin typeface="Arial"/>
              <a:ea typeface="Arial"/>
              <a:cs typeface="Arial"/>
              <a:sym typeface="Arial"/>
            </a:endParaRPr>
          </a:p>
          <a:p>
            <a:pPr indent="-298450" lvl="0" marL="914400" rtl="0" algn="l">
              <a:lnSpc>
                <a:spcPct val="115000"/>
              </a:lnSpc>
              <a:spcBef>
                <a:spcPts val="0"/>
              </a:spcBef>
              <a:spcAft>
                <a:spcPts val="0"/>
              </a:spcAft>
              <a:buClr>
                <a:schemeClr val="dk1"/>
              </a:buClr>
              <a:buSzPts val="1100"/>
              <a:buAutoNum type="arabicPeriod"/>
            </a:pPr>
            <a:r>
              <a:rPr b="1" lang="en-GB" sz="1100">
                <a:latin typeface="Arial"/>
                <a:ea typeface="Arial"/>
                <a:cs typeface="Arial"/>
                <a:sym typeface="Arial"/>
              </a:rPr>
              <a:t>Feedback: </a:t>
            </a:r>
            <a:r>
              <a:rPr lang="en-GB" sz="1100">
                <a:latin typeface="Arial"/>
                <a:ea typeface="Arial"/>
                <a:cs typeface="Arial"/>
                <a:sym typeface="Arial"/>
              </a:rPr>
              <a:t>Invite input on the criteria and indicators. Previously, I presented to you for input on the principles.</a:t>
            </a:r>
            <a:br>
              <a:rPr lang="en-GB" sz="1100">
                <a:latin typeface="Arial"/>
                <a:ea typeface="Arial"/>
                <a:cs typeface="Arial"/>
                <a:sym typeface="Arial"/>
              </a:rPr>
            </a:br>
            <a:endParaRPr b="1"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I will first provide a high level overview of the recommendation to establish a Continuous Improvement Program for the ICANN Community, and then the progress made on the development of the draft framework by the Community Coordination Group, including work on this next phase to develop criteria and input relevant to our group.</a:t>
            </a:r>
            <a:endParaRPr/>
          </a:p>
        </p:txBody>
      </p:sp>
      <p:sp>
        <p:nvSpPr>
          <p:cNvPr id="804" name="Google Shape;804;g2c6719f41c7_0_32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3" name="Shape 1093"/>
        <p:cNvGrpSpPr/>
        <p:nvPr/>
      </p:nvGrpSpPr>
      <p:grpSpPr>
        <a:xfrm>
          <a:off x="0" y="0"/>
          <a:ext cx="0" cy="0"/>
          <a:chOff x="0" y="0"/>
          <a:chExt cx="0" cy="0"/>
        </a:xfrm>
      </p:grpSpPr>
      <p:sp>
        <p:nvSpPr>
          <p:cNvPr id="1094" name="Google Shape;1094;g2e0bd96186d_0_90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t/>
            </a:r>
            <a:endParaRPr/>
          </a:p>
        </p:txBody>
      </p:sp>
      <p:sp>
        <p:nvSpPr>
          <p:cNvPr id="1095" name="Google Shape;1095;g2e0bd96186d_0_90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9" name="Shape 1099"/>
        <p:cNvGrpSpPr/>
        <p:nvPr/>
      </p:nvGrpSpPr>
      <p:grpSpPr>
        <a:xfrm>
          <a:off x="0" y="0"/>
          <a:ext cx="0" cy="0"/>
          <a:chOff x="0" y="0"/>
          <a:chExt cx="0" cy="0"/>
        </a:xfrm>
      </p:grpSpPr>
      <p:sp>
        <p:nvSpPr>
          <p:cNvPr id="1100" name="Google Shape;1100;g2e0bd96186d_0_90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t/>
            </a:r>
            <a:endParaRPr/>
          </a:p>
        </p:txBody>
      </p:sp>
      <p:sp>
        <p:nvSpPr>
          <p:cNvPr id="1101" name="Google Shape;1101;g2e0bd96186d_0_90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5" name="Shape 1105"/>
        <p:cNvGrpSpPr/>
        <p:nvPr/>
      </p:nvGrpSpPr>
      <p:grpSpPr>
        <a:xfrm>
          <a:off x="0" y="0"/>
          <a:ext cx="0" cy="0"/>
          <a:chOff x="0" y="0"/>
          <a:chExt cx="0" cy="0"/>
        </a:xfrm>
      </p:grpSpPr>
      <p:sp>
        <p:nvSpPr>
          <p:cNvPr id="1106" name="Google Shape;1106;g2e0bd96186d_0_88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rgbClr val="0B3458"/>
              </a:buClr>
              <a:buSzPts val="1100"/>
              <a:buChar char="●"/>
            </a:pPr>
            <a:r>
              <a:rPr lang="en-GB" sz="1100">
                <a:latin typeface="Arial"/>
                <a:ea typeface="Arial"/>
                <a:cs typeface="Arial"/>
                <a:sym typeface="Arial"/>
              </a:rPr>
              <a:t>Ultimately, we must ask ourselves whether we feel comfortable with the criteria and indicators we have developed through the work of the CIP-CCG,</a:t>
            </a:r>
            <a:r>
              <a:rPr lang="en-GB" sz="1100">
                <a:solidFill>
                  <a:srgbClr val="0A1F24"/>
                </a:solidFill>
                <a:latin typeface="Arial"/>
                <a:ea typeface="Arial"/>
                <a:cs typeface="Arial"/>
                <a:sym typeface="Arial"/>
              </a:rPr>
              <a:t> to allow for customization so as to best meet the needs of our overall organizational structure</a:t>
            </a:r>
            <a:r>
              <a:rPr lang="en-GB" sz="1100">
                <a:latin typeface="Arial"/>
                <a:ea typeface="Arial"/>
                <a:cs typeface="Arial"/>
                <a:sym typeface="Arial"/>
              </a:rPr>
              <a:t>?</a:t>
            </a:r>
            <a:endParaRPr sz="1100">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298450" lvl="0" marL="457200" rtl="0" algn="l">
              <a:lnSpc>
                <a:spcPct val="115000"/>
              </a:lnSpc>
              <a:spcBef>
                <a:spcPts val="0"/>
              </a:spcBef>
              <a:spcAft>
                <a:spcPts val="0"/>
              </a:spcAft>
              <a:buClr>
                <a:srgbClr val="0B3458"/>
              </a:buClr>
              <a:buSzPts val="1100"/>
              <a:buChar char="●"/>
            </a:pPr>
            <a:r>
              <a:rPr lang="en-GB" sz="1100">
                <a:latin typeface="Arial"/>
                <a:ea typeface="Arial"/>
                <a:cs typeface="Arial"/>
                <a:sym typeface="Arial"/>
              </a:rPr>
              <a:t>Please note as specified from </a:t>
            </a:r>
            <a:r>
              <a:rPr lang="en-GB" sz="1100" u="sng">
                <a:solidFill>
                  <a:srgbClr val="1155CC"/>
                </a:solidFill>
                <a:latin typeface="Arial"/>
                <a:ea typeface="Arial"/>
                <a:cs typeface="Arial"/>
                <a:sym typeface="Arial"/>
                <a:hlinkClick r:id="rId2">
                  <a:extLst>
                    <a:ext uri="{A12FA001-AC4F-418D-AE19-62706E023703}">
                      <ahyp:hlinkClr val="tx"/>
                    </a:ext>
                  </a:extLst>
                </a:hlinkClick>
              </a:rPr>
              <a:t>ATRT3 Report, p.73</a:t>
            </a:r>
            <a:r>
              <a:rPr lang="en-GB" sz="1100">
                <a:latin typeface="Arial"/>
                <a:ea typeface="Arial"/>
                <a:cs typeface="Arial"/>
                <a:sym typeface="Arial"/>
              </a:rPr>
              <a:t>: “</a:t>
            </a:r>
            <a:r>
              <a:rPr lang="en-GB" sz="1100">
                <a:highlight>
                  <a:srgbClr val="FFFFFF"/>
                </a:highlight>
                <a:latin typeface="Arial"/>
                <a:ea typeface="Arial"/>
                <a:cs typeface="Arial"/>
                <a:sym typeface="Arial"/>
              </a:rPr>
              <a:t>For SOs and ACs that are composed of substructures, (the continuous improvement program assessment) should apply to their individual substructures and the results of all sub-structures shall be aggregated to generate a result for the given SO or AC.”</a:t>
            </a:r>
            <a:endParaRPr/>
          </a:p>
        </p:txBody>
      </p:sp>
      <p:sp>
        <p:nvSpPr>
          <p:cNvPr id="1107" name="Google Shape;1107;g2e0bd96186d_0_88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1" name="Shape 1111"/>
        <p:cNvGrpSpPr/>
        <p:nvPr/>
      </p:nvGrpSpPr>
      <p:grpSpPr>
        <a:xfrm>
          <a:off x="0" y="0"/>
          <a:ext cx="0" cy="0"/>
          <a:chOff x="0" y="0"/>
          <a:chExt cx="0" cy="0"/>
        </a:xfrm>
      </p:grpSpPr>
      <p:sp>
        <p:nvSpPr>
          <p:cNvPr id="1112" name="Google Shape;1112;g2c6b0822696_2_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Finally, before opening the floor for your comments and questions, I would like to share these resources with you on the Continuous Improvement Program and the important work of the CIP-CCG.</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Thank you for your time and attention today regarding this important work for ICANN.</a:t>
            </a:r>
            <a:endParaRPr sz="1000">
              <a:latin typeface="Arial"/>
              <a:ea typeface="Arial"/>
              <a:cs typeface="Arial"/>
              <a:sym typeface="Arial"/>
            </a:endParaRPr>
          </a:p>
        </p:txBody>
      </p:sp>
      <p:sp>
        <p:nvSpPr>
          <p:cNvPr id="1113" name="Google Shape;1113;g2c6b0822696_2_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8" name="Shape 808"/>
        <p:cNvGrpSpPr/>
        <p:nvPr/>
      </p:nvGrpSpPr>
      <p:grpSpPr>
        <a:xfrm>
          <a:off x="0" y="0"/>
          <a:ext cx="0" cy="0"/>
          <a:chOff x="0" y="0"/>
          <a:chExt cx="0" cy="0"/>
        </a:xfrm>
      </p:grpSpPr>
      <p:sp>
        <p:nvSpPr>
          <p:cNvPr id="809" name="Google Shape;809;g26d4b098e67_0_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800"/>
              </a:spcBef>
              <a:spcAft>
                <a:spcPts val="0"/>
              </a:spcAft>
              <a:buClr>
                <a:schemeClr val="dk1"/>
              </a:buClr>
              <a:buSzPts val="1100"/>
              <a:buChar char="●"/>
            </a:pPr>
            <a:r>
              <a:rPr lang="en-GB" sz="1100">
                <a:solidFill>
                  <a:srgbClr val="0A1F24"/>
                </a:solidFill>
                <a:highlight>
                  <a:srgbClr val="FFFFFF"/>
                </a:highlight>
                <a:latin typeface="Arial"/>
                <a:ea typeface="Arial"/>
                <a:cs typeface="Arial"/>
                <a:sym typeface="Arial"/>
              </a:rPr>
              <a:t>The Third Accountability and Transparency Review (ATRT3) Recommendation 3.6 calls for the evolution of Organizational Reviews conducted by an Independent Examiner into a </a:t>
            </a:r>
            <a:r>
              <a:rPr lang="en-GB" sz="1100">
                <a:highlight>
                  <a:srgbClr val="FFFFFF"/>
                </a:highlight>
                <a:latin typeface="Arial"/>
                <a:ea typeface="Arial"/>
                <a:cs typeface="Arial"/>
                <a:sym typeface="Arial"/>
              </a:rPr>
              <a:t>Continuous Improvement Program (CIP) led by the ICANN community. </a:t>
            </a:r>
            <a:endParaRPr sz="1100">
              <a:highlight>
                <a:srgbClr val="FFFFFF"/>
              </a:highlight>
              <a:latin typeface="Arial"/>
              <a:ea typeface="Arial"/>
              <a:cs typeface="Arial"/>
              <a:sym typeface="Arial"/>
            </a:endParaRPr>
          </a:p>
          <a:p>
            <a:pPr indent="-298450" lvl="0" marL="457200" rtl="0" algn="l">
              <a:lnSpc>
                <a:spcPct val="115000"/>
              </a:lnSpc>
              <a:spcBef>
                <a:spcPts val="800"/>
              </a:spcBef>
              <a:spcAft>
                <a:spcPts val="0"/>
              </a:spcAft>
              <a:buClr>
                <a:schemeClr val="dk1"/>
              </a:buClr>
              <a:buSzPts val="1100"/>
              <a:buChar char="●"/>
            </a:pPr>
            <a:r>
              <a:rPr lang="en-GB" sz="1100">
                <a:latin typeface="Arial"/>
                <a:ea typeface="Arial"/>
                <a:cs typeface="Arial"/>
                <a:sym typeface="Arial"/>
              </a:rPr>
              <a:t>There are community-perceived shortcomings of Organizational Reviews, which led to ATRT3 Recommendation 3.6. The perceived shortcomings include the ability of the Independent Examiners that have conducted Organizational Reviews to understand the complexities of the ICANN structures and produce useful recommendations. The quality of the Independent Examiner recommendations has been debated by the community, and the volume of recommendations has led to a current backlog to implement a number of recommendations.</a:t>
            </a:r>
            <a:endParaRPr sz="1100">
              <a:latin typeface="Arial"/>
              <a:ea typeface="Arial"/>
              <a:cs typeface="Arial"/>
              <a:sym typeface="Arial"/>
            </a:endParaRPr>
          </a:p>
          <a:p>
            <a:pPr indent="-298450" lvl="0" marL="457200" rtl="0" algn="l">
              <a:lnSpc>
                <a:spcPct val="115000"/>
              </a:lnSpc>
              <a:spcBef>
                <a:spcPts val="800"/>
              </a:spcBef>
              <a:spcAft>
                <a:spcPts val="0"/>
              </a:spcAft>
              <a:buClr>
                <a:schemeClr val="dk1"/>
              </a:buClr>
              <a:buSzPts val="1100"/>
              <a:buChar char="●"/>
            </a:pPr>
            <a:r>
              <a:rPr lang="en-GB" sz="1100">
                <a:highlight>
                  <a:srgbClr val="FFFFFF"/>
                </a:highlight>
                <a:latin typeface="Arial"/>
                <a:ea typeface="Arial"/>
                <a:cs typeface="Arial"/>
                <a:sym typeface="Arial"/>
              </a:rPr>
              <a:t>One of the goals for the CIP is to accomplish the objectives of the Organizational Reviews without undertaking the volume of work required in the past. </a:t>
            </a:r>
            <a:endParaRPr sz="1100">
              <a:latin typeface="Arial"/>
              <a:ea typeface="Arial"/>
              <a:cs typeface="Arial"/>
              <a:sym typeface="Arial"/>
            </a:endParaRPr>
          </a:p>
          <a:p>
            <a:pPr indent="-298450" lvl="0" marL="457200" rtl="0" algn="l">
              <a:lnSpc>
                <a:spcPct val="115000"/>
              </a:lnSpc>
              <a:spcBef>
                <a:spcPts val="800"/>
              </a:spcBef>
              <a:spcAft>
                <a:spcPts val="0"/>
              </a:spcAft>
              <a:buClr>
                <a:schemeClr val="dk1"/>
              </a:buClr>
              <a:buSzPts val="1100"/>
              <a:buChar char="●"/>
            </a:pPr>
            <a:r>
              <a:rPr lang="en-GB" sz="1100">
                <a:latin typeface="Arial"/>
                <a:ea typeface="Arial"/>
                <a:cs typeface="Arial"/>
                <a:sym typeface="Arial"/>
              </a:rPr>
              <a:t>The Board deferred upcoming Organizational Reviews until 2025 so that this recommendation and others from ATRT3 could be implemented.</a:t>
            </a:r>
            <a:br>
              <a:rPr lang="en-GB" sz="1100">
                <a:latin typeface="Arial"/>
                <a:ea typeface="Arial"/>
                <a:cs typeface="Arial"/>
                <a:sym typeface="Arial"/>
              </a:rPr>
            </a:br>
            <a:endParaRPr sz="1100">
              <a:solidFill>
                <a:srgbClr val="172B4D"/>
              </a:solidFill>
              <a:highlight>
                <a:srgbClr val="FFFFFF"/>
              </a:highlight>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solidFill>
                  <a:srgbClr val="0A1F24"/>
                </a:solidFill>
                <a:highlight>
                  <a:srgbClr val="FEFEFE"/>
                </a:highlight>
                <a:latin typeface="Arial"/>
                <a:ea typeface="Arial"/>
                <a:cs typeface="Arial"/>
                <a:sym typeface="Arial"/>
              </a:rPr>
              <a:t>The ICANN community demonstrated</a:t>
            </a:r>
            <a:r>
              <a:rPr lang="en-GB" sz="1100">
                <a:solidFill>
                  <a:srgbClr val="333333"/>
                </a:solidFill>
                <a:highlight>
                  <a:srgbClr val="FEFEFE"/>
                </a:highlight>
                <a:latin typeface="Arial"/>
                <a:ea typeface="Arial"/>
                <a:cs typeface="Arial"/>
                <a:sym typeface="Arial"/>
              </a:rPr>
              <a:t> great interest </a:t>
            </a:r>
            <a:r>
              <a:rPr lang="en-GB" sz="1100">
                <a:solidFill>
                  <a:srgbClr val="0A1F24"/>
                </a:solidFill>
                <a:highlight>
                  <a:srgbClr val="FEFEFE"/>
                </a:highlight>
                <a:latin typeface="Arial"/>
                <a:ea typeface="Arial"/>
                <a:cs typeface="Arial"/>
                <a:sym typeface="Arial"/>
              </a:rPr>
              <a:t>in contributing to the evolution of Organizational Reviews into a CIP, with 21 out of 22 of the groups across the ICANN community represented in a </a:t>
            </a:r>
            <a:r>
              <a:rPr lang="en-GB" sz="1100">
                <a:solidFill>
                  <a:srgbClr val="0A1F24"/>
                </a:solidFill>
                <a:latin typeface="Arial"/>
                <a:ea typeface="Arial"/>
                <a:cs typeface="Arial"/>
                <a:sym typeface="Arial"/>
              </a:rPr>
              <a:t>Continuous Improvement Program Community Coordination Group (CIP-CCG) which convened in January 2024. </a:t>
            </a:r>
            <a:endParaRPr sz="1100">
              <a:solidFill>
                <a:srgbClr val="0A1F24"/>
              </a:solidFill>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t/>
            </a:r>
            <a:endParaRPr sz="1100">
              <a:solidFill>
                <a:srgbClr val="0A1F24"/>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solidFill>
                  <a:srgbClr val="0A1F24"/>
                </a:solidFill>
                <a:latin typeface="Arial"/>
                <a:ea typeface="Arial"/>
                <a:cs typeface="Arial"/>
                <a:sym typeface="Arial"/>
              </a:rPr>
              <a:t>The CIP-CCG is tasked with developing a framework for the CIP, which will be published for Public Comment prior to adoption by each SO, AC, and the NomCom.</a:t>
            </a:r>
            <a:endParaRPr sz="1100">
              <a:solidFill>
                <a:srgbClr val="0A1F24"/>
              </a:solidFill>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t/>
            </a:r>
            <a:endParaRPr sz="1100">
              <a:solidFill>
                <a:srgbClr val="0A1F24"/>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solidFill>
                  <a:srgbClr val="0A1F24"/>
                </a:solidFill>
                <a:latin typeface="Arial"/>
                <a:ea typeface="Arial"/>
                <a:cs typeface="Arial"/>
                <a:sym typeface="Arial"/>
              </a:rPr>
              <a:t>The Continuous Improvement Program will include a regular</a:t>
            </a:r>
            <a:r>
              <a:rPr lang="en-GB" sz="1100">
                <a:latin typeface="Arial"/>
                <a:ea typeface="Arial"/>
                <a:cs typeface="Arial"/>
                <a:sym typeface="Arial"/>
              </a:rPr>
              <a:t> survey of members/participants for assessment, utilizing the framework once it is developed and adopted by the community. </a:t>
            </a:r>
            <a:endParaRPr sz="1100">
              <a:latin typeface="Arial"/>
              <a:ea typeface="Arial"/>
              <a:cs typeface="Arial"/>
              <a:sym typeface="Arial"/>
            </a:endParaRPr>
          </a:p>
          <a:p>
            <a:pPr indent="-298450" lvl="0" marL="457200" rtl="0" algn="l">
              <a:lnSpc>
                <a:spcPct val="115000"/>
              </a:lnSpc>
              <a:spcBef>
                <a:spcPts val="800"/>
              </a:spcBef>
              <a:spcAft>
                <a:spcPts val="0"/>
              </a:spcAft>
              <a:buClr>
                <a:schemeClr val="dk1"/>
              </a:buClr>
              <a:buSzPts val="1100"/>
              <a:buChar char="●"/>
            </a:pPr>
            <a:r>
              <a:rPr lang="en-GB" sz="1100">
                <a:latin typeface="Arial"/>
                <a:ea typeface="Arial"/>
                <a:cs typeface="Arial"/>
                <a:sym typeface="Arial"/>
              </a:rPr>
              <a:t>The Board will consider the progress made toward evolving Organizational Reviews into a Continuous Improvement Program, including the framework for adoption, by June 2025.</a:t>
            </a:r>
            <a:endParaRPr/>
          </a:p>
        </p:txBody>
      </p:sp>
      <p:sp>
        <p:nvSpPr>
          <p:cNvPr id="810" name="Google Shape;810;g26d4b098e67_0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272396a5c8f_0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This slide shows the details about the work of the Community Coordination Group this year, within the overall Continuous Improvement Program Roadmap. Our work has been divided into four phases over 2024.</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From April to the end of May, CIP-CCG volunteers presented to our groups for input on the draft principles.</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In June and July, we are moving forward from work on principles to work on the next phase - which is organizing working sessions with our individual groups to gather feedback on the Criteria and Indicators relevant to our group.  </a:t>
            </a:r>
            <a:br>
              <a:rPr lang="en-GB" sz="1100">
                <a:latin typeface="Arial"/>
                <a:ea typeface="Arial"/>
                <a:cs typeface="Arial"/>
                <a:sym typeface="Arial"/>
              </a:rPr>
            </a:br>
            <a:endParaRPr sz="1100">
              <a:latin typeface="Arial"/>
              <a:ea typeface="Arial"/>
              <a:cs typeface="Arial"/>
              <a:sym typeface="Arial"/>
            </a:endParaRPr>
          </a:p>
          <a:p>
            <a:pPr indent="-304800" lvl="0" marL="457200" rtl="0" algn="l">
              <a:lnSpc>
                <a:spcPct val="115000"/>
              </a:lnSpc>
              <a:spcBef>
                <a:spcPts val="0"/>
              </a:spcBef>
              <a:spcAft>
                <a:spcPts val="0"/>
              </a:spcAft>
              <a:buClr>
                <a:schemeClr val="dk1"/>
              </a:buClr>
              <a:buSzPts val="1200"/>
              <a:buChar char="●"/>
            </a:pPr>
            <a:r>
              <a:rPr lang="en-GB" sz="1100">
                <a:latin typeface="Arial"/>
                <a:ea typeface="Arial"/>
                <a:cs typeface="Arial"/>
                <a:sym typeface="Arial"/>
              </a:rPr>
              <a:t>The Continuous Improvement Program Community Coordination Group is also planning our work around the ICANN meetings, including the Policy Forum in June and Annual General Meeting in November.</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By August, we plan to conclude our substantive work on criteria and indicators, and ICANN org will begin preparations for the Public Comment proceeding. The Community Coordination Group will also socialize the framework with our groups at that time, beginning in September ahead of the ICANN81 Annual General Meeting and a potential Prep Week webinar facilitated by the Community Coordination Group volunteers.</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target for the opening of the Public Comment will be soon after ICANN81, at the end of November - and the Community Coordination Group will be available to address input on the framework, as needed.</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Where possible, this timeline is to be expedited by the Community Coordination Group, but it is anticipated to take at least the calendar year 2024 based on the current cadence of the community’s work.</a:t>
            </a:r>
            <a:endParaRPr/>
          </a:p>
        </p:txBody>
      </p:sp>
      <p:sp>
        <p:nvSpPr>
          <p:cNvPr id="816" name="Google Shape;816;g272396a5c8f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1" name="Shape 911"/>
        <p:cNvGrpSpPr/>
        <p:nvPr/>
      </p:nvGrpSpPr>
      <p:grpSpPr>
        <a:xfrm>
          <a:off x="0" y="0"/>
          <a:ext cx="0" cy="0"/>
          <a:chOff x="0" y="0"/>
          <a:chExt cx="0" cy="0"/>
        </a:xfrm>
      </p:grpSpPr>
      <p:sp>
        <p:nvSpPr>
          <p:cNvPr id="912" name="Google Shape;912;g2c6719f41c7_0_48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So on the screen here are the four general phases of our work, as reflected in the timeline for 2024.</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Phases 1 and 2 have already progressed.</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Now during Phase 3, we are organizing a working session with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a:t>
            </a:r>
            <a:r>
              <a:rPr lang="en-GB" sz="1100">
                <a:latin typeface="Arial"/>
                <a:ea typeface="Arial"/>
                <a:cs typeface="Arial"/>
                <a:sym typeface="Arial"/>
              </a:rPr>
              <a:t> in to gather your feedback on the Criteria and Indicators for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a:t>
            </a:r>
            <a:r>
              <a:rPr lang="en-GB" sz="1100">
                <a:latin typeface="Arial"/>
                <a:ea typeface="Arial"/>
                <a:cs typeface="Arial"/>
                <a:sym typeface="Arial"/>
              </a:rPr>
              <a:t>.</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Please note that in June there will be the ICANN80 Policy Forum, which may provide opportunities for us to engage on the work on the draft CIP framework and for the ICANN org Reviews team to engage with us on the progress and facilitation of this work.</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CIP-CCG meetings will refine the input from all the community groups during our meetings in June and July.</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In phase 4 in July and August: We will reach consensus on Criteria and Indicators applicable to our organizational structures.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draft CIP Framework will eventually be published for Public Comment in November.</a:t>
            </a:r>
            <a:endParaRPr sz="1000">
              <a:latin typeface="Arial"/>
              <a:ea typeface="Arial"/>
              <a:cs typeface="Arial"/>
              <a:sym typeface="Arial"/>
            </a:endParaRPr>
          </a:p>
        </p:txBody>
      </p:sp>
      <p:sp>
        <p:nvSpPr>
          <p:cNvPr id="913" name="Google Shape;913;g2c6719f41c7_0_48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8" name="Shape 918"/>
        <p:cNvGrpSpPr/>
        <p:nvPr/>
      </p:nvGrpSpPr>
      <p:grpSpPr>
        <a:xfrm>
          <a:off x="0" y="0"/>
          <a:ext cx="0" cy="0"/>
          <a:chOff x="0" y="0"/>
          <a:chExt cx="0" cy="0"/>
        </a:xfrm>
      </p:grpSpPr>
      <p:sp>
        <p:nvSpPr>
          <p:cNvPr id="919" name="Google Shape;919;g2c6719f41c7_0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On this slide you see the overall roadmap for the Continuous Improvement Program.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recommendation states “ICANN org shall work with each Supporting Organization, Advisory Committee, and the Nominating Committee to establish a continuous improvement program [that shares] a </a:t>
            </a:r>
            <a:r>
              <a:rPr lang="en-GB" sz="1100" u="sng">
                <a:latin typeface="Arial"/>
                <a:ea typeface="Arial"/>
                <a:cs typeface="Arial"/>
                <a:sym typeface="Arial"/>
              </a:rPr>
              <a:t>common base </a:t>
            </a:r>
            <a:r>
              <a:rPr lang="en-GB" sz="1100">
                <a:latin typeface="Arial"/>
                <a:ea typeface="Arial"/>
                <a:cs typeface="Arial"/>
                <a:sym typeface="Arial"/>
              </a:rPr>
              <a:t>between all [organizational structures] but will </a:t>
            </a:r>
            <a:r>
              <a:rPr lang="en-GB" sz="1100" u="sng">
                <a:latin typeface="Arial"/>
                <a:ea typeface="Arial"/>
                <a:cs typeface="Arial"/>
                <a:sym typeface="Arial"/>
              </a:rPr>
              <a:t>also allow for customization</a:t>
            </a:r>
            <a:r>
              <a:rPr lang="en-GB" sz="1100">
                <a:latin typeface="Arial"/>
                <a:ea typeface="Arial"/>
                <a:cs typeface="Arial"/>
                <a:sym typeface="Arial"/>
              </a:rPr>
              <a:t> so as to best meet the needs of each individual SO/AC/NomCom.”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This draft CIP Framework currently being developed by the Continuous Improvement Program Community Coordination Group (CIP-CCG) will be published for ICANN Public Comment in 2024 before adoption, and the first CIP Assessment Period would take place afterwards. It is estimated to last 3 years, including a survey of each organizational structure and their stakeholders, that utilizes the CIP framework.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solidFill>
                  <a:srgbClr val="0A1F24"/>
                </a:solidFill>
                <a:latin typeface="Arial"/>
                <a:ea typeface="Arial"/>
                <a:cs typeface="Arial"/>
                <a:sym typeface="Arial"/>
              </a:rPr>
              <a:t>The results of the CIP assessments will inform the Holistic Review.</a:t>
            </a:r>
            <a:br>
              <a:rPr lang="en-GB" sz="1100">
                <a:solidFill>
                  <a:srgbClr val="0A1F24"/>
                </a:solidFill>
                <a:latin typeface="Arial"/>
                <a:ea typeface="Arial"/>
                <a:cs typeface="Arial"/>
                <a:sym typeface="Arial"/>
              </a:rPr>
            </a:br>
            <a:endParaRPr sz="1100">
              <a:solidFill>
                <a:srgbClr val="0A1F24"/>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your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representative/alternate</a:t>
            </a:r>
            <a:r>
              <a:rPr lang="en-GB" sz="1100">
                <a:highlight>
                  <a:srgbClr val="FFFFFF"/>
                </a:highlight>
                <a:latin typeface="Arial"/>
                <a:ea typeface="Arial"/>
                <a:cs typeface="Arial"/>
                <a:sym typeface="Arial"/>
              </a:rPr>
              <a:t>)</a:t>
            </a:r>
            <a:r>
              <a:rPr lang="en-GB" sz="1100">
                <a:latin typeface="Arial"/>
                <a:ea typeface="Arial"/>
                <a:cs typeface="Arial"/>
                <a:sym typeface="Arial"/>
              </a:rPr>
              <a:t> to the CIP-CCG, I have shared the existing and ongoing continuous improvement activities of</a:t>
            </a:r>
            <a:r>
              <a:rPr lang="en-GB" sz="1100">
                <a:highlight>
                  <a:srgbClr val="FFFFFF"/>
                </a:highlight>
                <a:latin typeface="Arial"/>
                <a:ea typeface="Arial"/>
                <a:cs typeface="Arial"/>
                <a:sym typeface="Arial"/>
              </a:rPr>
              <a:t> (</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which is informing the draft CIP framework in progress and will be taken into consideration during each CIP assessment phase.</a:t>
            </a:r>
            <a:br>
              <a:rPr lang="en-GB" sz="1100">
                <a:highlight>
                  <a:srgbClr val="FFFFFF"/>
                </a:highlight>
                <a:latin typeface="Arial"/>
                <a:ea typeface="Arial"/>
                <a:cs typeface="Arial"/>
                <a:sym typeface="Arial"/>
              </a:rPr>
            </a:br>
            <a:endParaRPr sz="1100">
              <a:highlight>
                <a:srgbClr val="FFFFFF"/>
              </a:highlight>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In June 2025, the ICANN Board will evaluate the progress made thus far towards evolving Organizational Reviews into a Continuous Improvement Program pilot. The related Bylaws Amendment to formalize the Evolution of Organizational Reviews into a  CIP would occur thereafter, including Public Comment proceeding(s) as required.</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work of the CIP-CCG to produce a framework for the CIP will be done by then, but the overall implementation of ATRT3 Rec. 3.6 will continue under the first CIP assessment. </a:t>
            </a:r>
            <a:endParaRPr/>
          </a:p>
        </p:txBody>
      </p:sp>
      <p:sp>
        <p:nvSpPr>
          <p:cNvPr id="920" name="Google Shape;920;g2c6719f41c7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3" name="Shape 973"/>
        <p:cNvGrpSpPr/>
        <p:nvPr/>
      </p:nvGrpSpPr>
      <p:grpSpPr>
        <a:xfrm>
          <a:off x="0" y="0"/>
          <a:ext cx="0" cy="0"/>
          <a:chOff x="0" y="0"/>
          <a:chExt cx="0" cy="0"/>
        </a:xfrm>
      </p:grpSpPr>
      <p:sp>
        <p:nvSpPr>
          <p:cNvPr id="974" name="Google Shape;974;g2c6719f41c7_0_83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Here is a nice photo of the CIP-CCG volunteers during the ICANN79 Community Forum.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noted, CIP-CCG volunteers have shared the extensive work already underway within all the structures towards continuous improvement, and are collaborating on community-wide implementation of ATRT3 Rec. 3.6. In work to-date, we have considered a range of methodologies for effective continuous improvement programs, utilizing a Principles-Criteria-Indicators framework fit for ICANN purpose. </a:t>
            </a:r>
            <a:endParaRPr sz="1100">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CIP-CCG volunteers are drafting the CIP Framework, to be used by each SO, AC, and NomCom, while relaying information back to their groups to inform the process.</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 will provide more information on this framework later in the presentation.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Here is a recent blog on the significant progress and work of the CIP-CCG during ICANN79.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GB" sz="1100">
                <a:solidFill>
                  <a:srgbClr val="FF9900"/>
                </a:solidFill>
                <a:latin typeface="Arial"/>
                <a:ea typeface="Arial"/>
                <a:cs typeface="Arial"/>
                <a:sym typeface="Arial"/>
              </a:rPr>
              <a:t>Share link in chat: </a:t>
            </a:r>
            <a:br>
              <a:rPr lang="en-GB" sz="1100">
                <a:solidFill>
                  <a:srgbClr val="FF9900"/>
                </a:solidFill>
                <a:latin typeface="Arial"/>
                <a:ea typeface="Arial"/>
                <a:cs typeface="Arial"/>
                <a:sym typeface="Arial"/>
              </a:rPr>
            </a:br>
            <a:r>
              <a:rPr lang="en-GB" sz="1100">
                <a:solidFill>
                  <a:srgbClr val="333333"/>
                </a:solidFill>
                <a:latin typeface="Arial"/>
                <a:ea typeface="Arial"/>
                <a:cs typeface="Arial"/>
                <a:sym typeface="Arial"/>
              </a:rPr>
              <a:t>ICANN Continuous Improvement Program Makes Progress on a Draft Framework: </a:t>
            </a:r>
            <a:r>
              <a:rPr lang="en-GB" sz="1100" u="sng">
                <a:solidFill>
                  <a:srgbClr val="1155CC"/>
                </a:solidFill>
                <a:latin typeface="Arial"/>
                <a:ea typeface="Arial"/>
                <a:cs typeface="Arial"/>
                <a:sym typeface="Arial"/>
                <a:hlinkClick r:id="rId2">
                  <a:extLst>
                    <a:ext uri="{A12FA001-AC4F-418D-AE19-62706E023703}">
                      <ahyp:hlinkClr val="tx"/>
                    </a:ext>
                  </a:extLst>
                </a:hlinkClick>
              </a:rPr>
              <a:t>https://www.icann.org/en/blogs/details/icann-continuous-improvement-program-makes-progress-on-a-draft-framework-28-03-2024-en</a:t>
            </a:r>
            <a:r>
              <a:rPr lang="en-GB" sz="1100">
                <a:solidFill>
                  <a:srgbClr val="333333"/>
                </a:solidFill>
                <a:latin typeface="Arial"/>
                <a:ea typeface="Arial"/>
                <a:cs typeface="Arial"/>
                <a:sym typeface="Arial"/>
              </a:rPr>
              <a:t> </a:t>
            </a:r>
            <a:endParaRPr/>
          </a:p>
        </p:txBody>
      </p:sp>
      <p:sp>
        <p:nvSpPr>
          <p:cNvPr id="975" name="Google Shape;975;g2c6719f41c7_0_8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0" name="Shape 980"/>
        <p:cNvGrpSpPr/>
        <p:nvPr/>
      </p:nvGrpSpPr>
      <p:grpSpPr>
        <a:xfrm>
          <a:off x="0" y="0"/>
          <a:ext cx="0" cy="0"/>
          <a:chOff x="0" y="0"/>
          <a:chExt cx="0" cy="0"/>
        </a:xfrm>
      </p:grpSpPr>
      <p:sp>
        <p:nvSpPr>
          <p:cNvPr id="981" name="Google Shape;981;g2b97f969740_2_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Now I would like to provide more detail on this framework, including what Principles, Criteria, and Indicators framework means for the ICANN community and for (</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An illustrative example of how this framework works is included later in the presentation.</a:t>
            </a:r>
            <a:endParaRPr sz="1100">
              <a:highlight>
                <a:srgbClr val="FFFFFF"/>
              </a:highlight>
              <a:latin typeface="Arial"/>
              <a:ea typeface="Arial"/>
              <a:cs typeface="Arial"/>
              <a:sym typeface="Arial"/>
            </a:endParaRPr>
          </a:p>
          <a:p>
            <a:pPr indent="-298450" lvl="0" marL="457200" rtl="0" algn="l">
              <a:lnSpc>
                <a:spcPct val="115000"/>
              </a:lnSpc>
              <a:spcBef>
                <a:spcPts val="1000"/>
              </a:spcBef>
              <a:spcAft>
                <a:spcPts val="0"/>
              </a:spcAft>
              <a:buClr>
                <a:schemeClr val="dk1"/>
              </a:buClr>
              <a:buSzPts val="1100"/>
              <a:buChar char="●"/>
            </a:pPr>
            <a:r>
              <a:rPr lang="en-GB" sz="1100">
                <a:latin typeface="Arial"/>
                <a:ea typeface="Arial"/>
                <a:cs typeface="Arial"/>
                <a:sym typeface="Arial"/>
              </a:rPr>
              <a:t>These Principles</a:t>
            </a:r>
            <a:r>
              <a:rPr b="1" lang="en-GB" sz="1100">
                <a:latin typeface="Arial"/>
                <a:ea typeface="Arial"/>
                <a:cs typeface="Arial"/>
                <a:sym typeface="Arial"/>
              </a:rPr>
              <a:t> </a:t>
            </a:r>
            <a:r>
              <a:rPr lang="en-GB" sz="1100">
                <a:latin typeface="Arial"/>
                <a:ea typeface="Arial"/>
                <a:cs typeface="Arial"/>
                <a:sym typeface="Arial"/>
              </a:rPr>
              <a:t>describe the objectives of the Continuous Improvement Program. They define what the CIP is fundamentally trying to do, and they come from the current ICANN Bylaws pertaining to Organizational Review objectives.</a:t>
            </a:r>
            <a:endParaRPr sz="1100">
              <a:latin typeface="Arial"/>
              <a:ea typeface="Arial"/>
              <a:cs typeface="Arial"/>
              <a:sym typeface="Arial"/>
            </a:endParaRPr>
          </a:p>
          <a:p>
            <a:pPr indent="-298450" lvl="0" marL="457200" rtl="0" algn="l">
              <a:lnSpc>
                <a:spcPct val="115000"/>
              </a:lnSpc>
              <a:spcBef>
                <a:spcPts val="1000"/>
              </a:spcBef>
              <a:spcAft>
                <a:spcPts val="0"/>
              </a:spcAft>
              <a:buClr>
                <a:schemeClr val="dk1"/>
              </a:buClr>
              <a:buSzPts val="1100"/>
              <a:buChar char="●"/>
            </a:pPr>
            <a:r>
              <a:rPr lang="en-GB" sz="1100">
                <a:latin typeface="Arial"/>
                <a:ea typeface="Arial"/>
                <a:cs typeface="Arial"/>
                <a:sym typeface="Arial"/>
              </a:rPr>
              <a:t>Criteria are the conditions that need to be met in order to comply with a principle. Criteria define how a principle will be achieved, without themselves being a measure of performance.</a:t>
            </a:r>
            <a:endParaRPr sz="1100">
              <a:latin typeface="Arial"/>
              <a:ea typeface="Arial"/>
              <a:cs typeface="Arial"/>
              <a:sym typeface="Arial"/>
            </a:endParaRPr>
          </a:p>
          <a:p>
            <a:pPr indent="-298450" lvl="0" marL="457200" rtl="0" algn="l">
              <a:lnSpc>
                <a:spcPct val="115000"/>
              </a:lnSpc>
              <a:spcBef>
                <a:spcPts val="1000"/>
              </a:spcBef>
              <a:spcAft>
                <a:spcPts val="0"/>
              </a:spcAft>
              <a:buClr>
                <a:schemeClr val="dk1"/>
              </a:buClr>
              <a:buSzPts val="1100"/>
              <a:buChar char="●"/>
            </a:pPr>
            <a:r>
              <a:rPr lang="en-GB" sz="1100">
                <a:latin typeface="Arial"/>
                <a:ea typeface="Arial"/>
                <a:cs typeface="Arial"/>
                <a:sym typeface="Arial"/>
              </a:rPr>
              <a:t>Indicators define what the Continuous Improvement Program will measure to assess whether or not criteria are being met. Indicators can include metrics, or new processes put in place to meet criteria.</a:t>
            </a:r>
            <a:endParaRPr sz="1100">
              <a:latin typeface="Arial"/>
              <a:ea typeface="Arial"/>
              <a:cs typeface="Arial"/>
              <a:sym typeface="Arial"/>
            </a:endParaRPr>
          </a:p>
          <a:p>
            <a:pPr indent="-298450" lvl="0" marL="457200" rtl="0" algn="l">
              <a:lnSpc>
                <a:spcPct val="115000"/>
              </a:lnSpc>
              <a:spcBef>
                <a:spcPts val="1000"/>
              </a:spcBef>
              <a:spcAft>
                <a:spcPts val="0"/>
              </a:spcAft>
              <a:buClr>
                <a:schemeClr val="dk1"/>
              </a:buClr>
              <a:buSzPts val="1100"/>
              <a:buChar char="●"/>
            </a:pPr>
            <a:r>
              <a:rPr lang="en-GB" sz="1100">
                <a:highlight>
                  <a:srgbClr val="FFFFFF"/>
                </a:highlight>
                <a:latin typeface="Arial"/>
                <a:ea typeface="Arial"/>
                <a:cs typeface="Arial"/>
                <a:sym typeface="Arial"/>
              </a:rPr>
              <a:t>A common base for the community assessment is provided by having shared principles. Flexibility is provided because each stakeholder group can prioritize criteria to focus on and develop custom indicators.</a:t>
            </a:r>
            <a:endParaRPr sz="1100">
              <a:latin typeface="Arial"/>
              <a:ea typeface="Arial"/>
              <a:cs typeface="Arial"/>
              <a:sym typeface="Arial"/>
            </a:endParaRPr>
          </a:p>
        </p:txBody>
      </p:sp>
      <p:sp>
        <p:nvSpPr>
          <p:cNvPr id="982" name="Google Shape;982;g2b97f969740_2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8" name="Shape 988"/>
        <p:cNvGrpSpPr/>
        <p:nvPr/>
      </p:nvGrpSpPr>
      <p:grpSpPr>
        <a:xfrm>
          <a:off x="0" y="0"/>
          <a:ext cx="0" cy="0"/>
          <a:chOff x="0" y="0"/>
          <a:chExt cx="0" cy="0"/>
        </a:xfrm>
      </p:grpSpPr>
      <p:sp>
        <p:nvSpPr>
          <p:cNvPr id="989" name="Google Shape;989;g2b97f969740_2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noted, Recommendation 3.6 states “ICANN org shall work with each SO/AC/NomCom to establish a continuous improvement program [that shares] a </a:t>
            </a:r>
            <a:r>
              <a:rPr lang="en-GB" sz="1100" u="sng">
                <a:latin typeface="Arial"/>
                <a:ea typeface="Arial"/>
                <a:cs typeface="Arial"/>
                <a:sym typeface="Arial"/>
              </a:rPr>
              <a:t>common base </a:t>
            </a:r>
            <a:r>
              <a:rPr lang="en-GB" sz="1100">
                <a:latin typeface="Arial"/>
                <a:ea typeface="Arial"/>
                <a:cs typeface="Arial"/>
                <a:sym typeface="Arial"/>
              </a:rPr>
              <a:t>between all SOs, ACs, and the NomCom but will </a:t>
            </a:r>
            <a:r>
              <a:rPr lang="en-GB" sz="1100" u="sng">
                <a:latin typeface="Arial"/>
                <a:ea typeface="Arial"/>
                <a:cs typeface="Arial"/>
                <a:sym typeface="Arial"/>
              </a:rPr>
              <a:t>also allow for customization</a:t>
            </a:r>
            <a:r>
              <a:rPr lang="en-GB" sz="1100">
                <a:latin typeface="Arial"/>
                <a:ea typeface="Arial"/>
                <a:cs typeface="Arial"/>
                <a:sym typeface="Arial"/>
              </a:rPr>
              <a:t> so as to best meet the needs of each individual SO/AC/NomCom.”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This common base is the framework that is currently being developed by the CIP-CCG.</a:t>
            </a:r>
            <a:endParaRPr/>
          </a:p>
        </p:txBody>
      </p:sp>
      <p:sp>
        <p:nvSpPr>
          <p:cNvPr id="990" name="Google Shape;990;g2b97f969740_2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jpg"/><Relationship Id="rId3"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jpg"/><Relationship Id="rId3"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3.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3.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3.png"/></Relationships>
</file>

<file path=ppt/slideLayouts/_rels/slideLayout46.xml.rels><?xml version="1.0" encoding="UTF-8" standalone="yes"?><Relationships xmlns="http://schemas.openxmlformats.org/package/2006/relationships"><Relationship Id="rId20" Type="http://schemas.openxmlformats.org/officeDocument/2006/relationships/hyperlink" Target="https://www.instagram.com/icannorg" TargetMode="External"/><Relationship Id="rId11" Type="http://schemas.openxmlformats.org/officeDocument/2006/relationships/image" Target="../media/image24.png"/><Relationship Id="rId10" Type="http://schemas.openxmlformats.org/officeDocument/2006/relationships/hyperlink" Target="http://twitter.com/icann" TargetMode="External"/><Relationship Id="rId21" Type="http://schemas.openxmlformats.org/officeDocument/2006/relationships/image" Target="../media/image20.png"/><Relationship Id="rId13" Type="http://schemas.openxmlformats.org/officeDocument/2006/relationships/hyperlink" Target="http://facebook.com/icannorg" TargetMode="External"/><Relationship Id="rId12" Type="http://schemas.openxmlformats.org/officeDocument/2006/relationships/hyperlink" Target="https://www.facebook.com/icannorg" TargetMode="External"/><Relationship Id="rId1" Type="http://schemas.openxmlformats.org/officeDocument/2006/relationships/slideMaster" Target="../slideMasters/slideMaster1.xml"/><Relationship Id="rId2" Type="http://schemas.openxmlformats.org/officeDocument/2006/relationships/image" Target="../media/image27.png"/><Relationship Id="rId3" Type="http://schemas.openxmlformats.org/officeDocument/2006/relationships/hyperlink" Target="https://www.flickr.com/photos/icann" TargetMode="External"/><Relationship Id="rId4" Type="http://schemas.openxmlformats.org/officeDocument/2006/relationships/hyperlink" Target="http://flickr.com/photos/icann" TargetMode="External"/><Relationship Id="rId9" Type="http://schemas.openxmlformats.org/officeDocument/2006/relationships/hyperlink" Target="https://www.twitter.com/icann" TargetMode="External"/><Relationship Id="rId15" Type="http://schemas.openxmlformats.org/officeDocument/2006/relationships/hyperlink" Target="http://youtube.com/user/ICANNnews" TargetMode="External"/><Relationship Id="rId14" Type="http://schemas.openxmlformats.org/officeDocument/2006/relationships/image" Target="../media/image26.png"/><Relationship Id="rId17" Type="http://schemas.openxmlformats.org/officeDocument/2006/relationships/hyperlink" Target="https://www.youtube.com/user/ICANNnews" TargetMode="External"/><Relationship Id="rId16" Type="http://schemas.openxmlformats.org/officeDocument/2006/relationships/image" Target="../media/image21.png"/><Relationship Id="rId5" Type="http://schemas.openxmlformats.org/officeDocument/2006/relationships/image" Target="../media/image35.png"/><Relationship Id="rId19" Type="http://schemas.openxmlformats.org/officeDocument/2006/relationships/image" Target="../media/image23.png"/><Relationship Id="rId6" Type="http://schemas.openxmlformats.org/officeDocument/2006/relationships/hyperlink" Target="https://www.linkedin.com/company/icann" TargetMode="External"/><Relationship Id="rId18" Type="http://schemas.openxmlformats.org/officeDocument/2006/relationships/hyperlink" Target="https://soundcloud.com/icann" TargetMode="External"/><Relationship Id="rId7" Type="http://schemas.openxmlformats.org/officeDocument/2006/relationships/hyperlink" Target="http://linkedin.com/company/icann" TargetMode="External"/><Relationship Id="rId8" Type="http://schemas.openxmlformats.org/officeDocument/2006/relationships/image" Target="../media/image30.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 Id="rId3" Type="http://schemas.openxmlformats.org/officeDocument/2006/relationships/image" Target="../media/image22.png"/><Relationship Id="rId4" Type="http://schemas.openxmlformats.org/officeDocument/2006/relationships/image" Target="../media/image32.png"/><Relationship Id="rId9" Type="http://schemas.openxmlformats.org/officeDocument/2006/relationships/image" Target="../media/image36.png"/><Relationship Id="rId5" Type="http://schemas.openxmlformats.org/officeDocument/2006/relationships/image" Target="../media/image31.png"/><Relationship Id="rId6" Type="http://schemas.openxmlformats.org/officeDocument/2006/relationships/image" Target="../media/image29.png"/><Relationship Id="rId7" Type="http://schemas.openxmlformats.org/officeDocument/2006/relationships/image" Target="../media/image33.png"/><Relationship Id="rId8" Type="http://schemas.openxmlformats.org/officeDocument/2006/relationships/image" Target="../media/image25.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2 Decorative">
  <p:cSld name="Cover 2 Decorative">
    <p:spTree>
      <p:nvGrpSpPr>
        <p:cNvPr id="20" name="Shape 20"/>
        <p:cNvGrpSpPr/>
        <p:nvPr/>
      </p:nvGrpSpPr>
      <p:grpSpPr>
        <a:xfrm>
          <a:off x="0" y="0"/>
          <a:ext cx="0" cy="0"/>
          <a:chOff x="0" y="0"/>
          <a:chExt cx="0" cy="0"/>
        </a:xfrm>
      </p:grpSpPr>
      <p:pic>
        <p:nvPicPr>
          <p:cNvPr id="21" name="Google Shape;21;p7"/>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22" name="Google Shape;22;p7"/>
          <p:cNvSpPr txBox="1"/>
          <p:nvPr>
            <p:ph idx="1" type="body"/>
          </p:nvPr>
        </p:nvSpPr>
        <p:spPr>
          <a:xfrm>
            <a:off x="2228479" y="4617720"/>
            <a:ext cx="9295500" cy="575112"/>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3" name="Google Shape;23;p7"/>
          <p:cNvSpPr txBox="1"/>
          <p:nvPr>
            <p:ph idx="2" type="body"/>
          </p:nvPr>
        </p:nvSpPr>
        <p:spPr>
          <a:xfrm>
            <a:off x="2228479" y="5199656"/>
            <a:ext cx="9295500" cy="390521"/>
          </a:xfrm>
          <a:prstGeom prst="rect">
            <a:avLst/>
          </a:prstGeom>
          <a:noFill/>
          <a:ln>
            <a:noFill/>
          </a:ln>
        </p:spPr>
        <p:txBody>
          <a:bodyPr anchorCtr="0" anchor="b"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4" name="Google Shape;24;p7"/>
          <p:cNvSpPr txBox="1"/>
          <p:nvPr>
            <p:ph idx="3" type="body"/>
          </p:nvPr>
        </p:nvSpPr>
        <p:spPr>
          <a:xfrm>
            <a:off x="2228479" y="5602567"/>
            <a:ext cx="9299448" cy="40378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25" name="Google Shape;25;p7"/>
          <p:cNvPicPr preferRelativeResize="0"/>
          <p:nvPr/>
        </p:nvPicPr>
        <p:blipFill rotWithShape="1">
          <a:blip r:embed="rId3">
            <a:alphaModFix/>
          </a:blip>
          <a:srcRect b="0" l="0" r="0" t="0"/>
          <a:stretch/>
        </p:blipFill>
        <p:spPr>
          <a:xfrm>
            <a:off x="326044" y="4878445"/>
            <a:ext cx="1193800" cy="952500"/>
          </a:xfrm>
          <a:prstGeom prst="rect">
            <a:avLst/>
          </a:prstGeom>
          <a:noFill/>
          <a:ln>
            <a:noFill/>
          </a:ln>
        </p:spPr>
      </p:pic>
      <p:sp>
        <p:nvSpPr>
          <p:cNvPr id="26" name="Google Shape;26;p7"/>
          <p:cNvSpPr/>
          <p:nvPr/>
        </p:nvSpPr>
        <p:spPr>
          <a:xfrm>
            <a:off x="1825043" y="6101651"/>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27" name="Google Shape;27;p7"/>
          <p:cNvCxnSpPr/>
          <p:nvPr/>
        </p:nvCxnSpPr>
        <p:spPr>
          <a:xfrm rot="10800000">
            <a:off x="0" y="6124669"/>
            <a:ext cx="1793872" cy="0"/>
          </a:xfrm>
          <a:prstGeom prst="straightConnector1">
            <a:avLst/>
          </a:prstGeom>
          <a:noFill/>
          <a:ln cap="flat" cmpd="sng" w="12700">
            <a:solidFill>
              <a:schemeClr val="lt1"/>
            </a:solidFill>
            <a:prstDash val="solid"/>
            <a:round/>
            <a:headEnd len="sm" w="sm" type="none"/>
            <a:tailEnd len="sm" w="sm" type="none"/>
          </a:ln>
        </p:spPr>
      </p:cxnSp>
      <p:cxnSp>
        <p:nvCxnSpPr>
          <p:cNvPr id="28" name="Google Shape;28;p7"/>
          <p:cNvCxnSpPr/>
          <p:nvPr/>
        </p:nvCxnSpPr>
        <p:spPr>
          <a:xfrm rot="10800000">
            <a:off x="1892734" y="6124511"/>
            <a:ext cx="9720781" cy="0"/>
          </a:xfrm>
          <a:prstGeom prst="straightConnector1">
            <a:avLst/>
          </a:prstGeom>
          <a:noFill/>
          <a:ln cap="flat" cmpd="sng" w="12700">
            <a:solidFill>
              <a:schemeClr val="lt1"/>
            </a:solidFill>
            <a:prstDash val="solid"/>
            <a:round/>
            <a:headEnd len="sm" w="sm" type="none"/>
            <a:tailEnd len="sm" w="sm" type="none"/>
          </a:ln>
        </p:spPr>
      </p:cxnSp>
      <p:sp>
        <p:nvSpPr>
          <p:cNvPr id="29" name="Google Shape;29;p7"/>
          <p:cNvSpPr/>
          <p:nvPr/>
        </p:nvSpPr>
        <p:spPr>
          <a:xfrm flipH="1">
            <a:off x="11642081" y="6101651"/>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30" name="Google Shape;30;p7"/>
          <p:cNvSpPr/>
          <p:nvPr/>
        </p:nvSpPr>
        <p:spPr>
          <a:xfrm flipH="1">
            <a:off x="11642081" y="3470373"/>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31" name="Google Shape;31;p7"/>
          <p:cNvCxnSpPr/>
          <p:nvPr/>
        </p:nvCxnSpPr>
        <p:spPr>
          <a:xfrm rot="10800000">
            <a:off x="1849172" y="3552825"/>
            <a:ext cx="0" cy="2529959"/>
          </a:xfrm>
          <a:prstGeom prst="straightConnector1">
            <a:avLst/>
          </a:prstGeom>
          <a:noFill/>
          <a:ln cap="flat" cmpd="sng" w="12700">
            <a:solidFill>
              <a:schemeClr val="lt1"/>
            </a:solidFill>
            <a:prstDash val="solid"/>
            <a:round/>
            <a:headEnd len="sm" w="sm" type="none"/>
            <a:tailEnd len="sm" w="sm" type="none"/>
          </a:ln>
        </p:spPr>
      </p:cxnSp>
      <p:sp>
        <p:nvSpPr>
          <p:cNvPr id="32" name="Google Shape;32;p7"/>
          <p:cNvSpPr/>
          <p:nvPr/>
        </p:nvSpPr>
        <p:spPr>
          <a:xfrm rot="-5400000">
            <a:off x="1847726" y="3495590"/>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33" name="Google Shape;33;p7"/>
          <p:cNvCxnSpPr/>
          <p:nvPr/>
        </p:nvCxnSpPr>
        <p:spPr>
          <a:xfrm rot="10800000">
            <a:off x="1899083" y="3494144"/>
            <a:ext cx="9714432" cy="0"/>
          </a:xfrm>
          <a:prstGeom prst="straightConnector1">
            <a:avLst/>
          </a:prstGeom>
          <a:noFill/>
          <a:ln cap="flat" cmpd="sng" w="12700">
            <a:solidFill>
              <a:schemeClr val="lt1"/>
            </a:solidFill>
            <a:prstDash val="solid"/>
            <a:round/>
            <a:headEnd len="sm" w="sm" type="none"/>
            <a:tailEnd len="sm" w="sm" type="none"/>
          </a:ln>
        </p:spPr>
      </p:cxnSp>
      <p:sp>
        <p:nvSpPr>
          <p:cNvPr id="34" name="Google Shape;34;p7"/>
          <p:cNvSpPr txBox="1"/>
          <p:nvPr>
            <p:ph type="title"/>
          </p:nvPr>
        </p:nvSpPr>
        <p:spPr>
          <a:xfrm>
            <a:off x="2228479" y="2020824"/>
            <a:ext cx="9295500" cy="1325563"/>
          </a:xfrm>
          <a:prstGeom prst="rect">
            <a:avLst/>
          </a:prstGeom>
          <a:noFill/>
          <a:ln>
            <a:noFill/>
          </a:ln>
        </p:spPr>
        <p:txBody>
          <a:bodyPr anchorCtr="0" anchor="b" bIns="0" lIns="0" spcFirstLastPara="1" rIns="0" wrap="square" tIns="0">
            <a:normAutofit/>
          </a:bodyPr>
          <a:lstStyle>
            <a:lvl1pPr lvl="0" marR="0" rtl="0" algn="l">
              <a:lnSpc>
                <a:spcPct val="100000"/>
              </a:lnSpc>
              <a:spcBef>
                <a:spcPts val="0"/>
              </a:spcBef>
              <a:spcAft>
                <a:spcPts val="0"/>
              </a:spcAft>
              <a:buClr>
                <a:schemeClr val="lt1"/>
              </a:buClr>
              <a:buSzPts val="3600"/>
              <a:buFont typeface="Arial"/>
              <a:buNone/>
              <a:defRPr b="1" i="0" sz="36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5" name="Google Shape;35;p7"/>
          <p:cNvSpPr txBox="1"/>
          <p:nvPr>
            <p:ph idx="4" type="body"/>
          </p:nvPr>
        </p:nvSpPr>
        <p:spPr>
          <a:xfrm>
            <a:off x="2228478" y="3666744"/>
            <a:ext cx="9299448" cy="576072"/>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1"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Background 1">
  <p:cSld name="Alternate Background 1">
    <p:spTree>
      <p:nvGrpSpPr>
        <p:cNvPr id="90" name="Shape 90"/>
        <p:cNvGrpSpPr/>
        <p:nvPr/>
      </p:nvGrpSpPr>
      <p:grpSpPr>
        <a:xfrm>
          <a:off x="0" y="0"/>
          <a:ext cx="0" cy="0"/>
          <a:chOff x="0" y="0"/>
          <a:chExt cx="0" cy="0"/>
        </a:xfrm>
      </p:grpSpPr>
      <p:pic>
        <p:nvPicPr>
          <p:cNvPr id="91" name="Google Shape;91;p12"/>
          <p:cNvPicPr preferRelativeResize="0"/>
          <p:nvPr/>
        </p:nvPicPr>
        <p:blipFill rotWithShape="1">
          <a:blip r:embed="rId2">
            <a:alphaModFix/>
          </a:blip>
          <a:srcRect b="0" l="0" r="0" t="0"/>
          <a:stretch/>
        </p:blipFill>
        <p:spPr>
          <a:xfrm>
            <a:off x="0" y="683491"/>
            <a:ext cx="12192000" cy="5564909"/>
          </a:xfrm>
          <a:prstGeom prst="rect">
            <a:avLst/>
          </a:prstGeom>
          <a:noFill/>
          <a:ln>
            <a:noFill/>
          </a:ln>
        </p:spPr>
      </p:pic>
      <p:sp>
        <p:nvSpPr>
          <p:cNvPr id="92" name="Google Shape;92;p12"/>
          <p:cNvSpPr/>
          <p:nvPr/>
        </p:nvSpPr>
        <p:spPr>
          <a:xfrm>
            <a:off x="0" y="790814"/>
            <a:ext cx="12192000" cy="5346700"/>
          </a:xfrm>
          <a:prstGeom prst="rect">
            <a:avLst/>
          </a:prstGeom>
          <a:gradFill>
            <a:gsLst>
              <a:gs pos="0">
                <a:srgbClr val="FFFFFF">
                  <a:alpha val="72549"/>
                </a:srgbClr>
              </a:gs>
              <a:gs pos="24000">
                <a:srgbClr val="CCE8F8">
                  <a:alpha val="42352"/>
                </a:srgbClr>
              </a:gs>
              <a:gs pos="69000">
                <a:srgbClr val="CCE8F8">
                  <a:alpha val="60000"/>
                </a:srgbClr>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93" name="Google Shape;93;p12"/>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Background 2">
  <p:cSld name="Alternate Background 2">
    <p:spTree>
      <p:nvGrpSpPr>
        <p:cNvPr id="94" name="Shape 94"/>
        <p:cNvGrpSpPr/>
        <p:nvPr/>
      </p:nvGrpSpPr>
      <p:grpSpPr>
        <a:xfrm>
          <a:off x="0" y="0"/>
          <a:ext cx="0" cy="0"/>
          <a:chOff x="0" y="0"/>
          <a:chExt cx="0" cy="0"/>
        </a:xfrm>
      </p:grpSpPr>
      <p:pic>
        <p:nvPicPr>
          <p:cNvPr id="95" name="Google Shape;95;p13"/>
          <p:cNvPicPr preferRelativeResize="0"/>
          <p:nvPr/>
        </p:nvPicPr>
        <p:blipFill rotWithShape="1">
          <a:blip r:embed="rId2">
            <a:alphaModFix/>
          </a:blip>
          <a:srcRect b="0" l="0" r="0" t="0"/>
          <a:stretch/>
        </p:blipFill>
        <p:spPr>
          <a:xfrm>
            <a:off x="0" y="654425"/>
            <a:ext cx="12192000" cy="5620869"/>
          </a:xfrm>
          <a:prstGeom prst="rect">
            <a:avLst/>
          </a:prstGeom>
          <a:noFill/>
          <a:ln>
            <a:noFill/>
          </a:ln>
        </p:spPr>
      </p:pic>
      <p:sp>
        <p:nvSpPr>
          <p:cNvPr id="96" name="Google Shape;96;p13"/>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Background 3" showMasterSp="0">
  <p:cSld name="Alternate Background 3">
    <p:spTree>
      <p:nvGrpSpPr>
        <p:cNvPr id="97" name="Shape 97"/>
        <p:cNvGrpSpPr/>
        <p:nvPr/>
      </p:nvGrpSpPr>
      <p:grpSpPr>
        <a:xfrm>
          <a:off x="0" y="0"/>
          <a:ext cx="0" cy="0"/>
          <a:chOff x="0" y="0"/>
          <a:chExt cx="0" cy="0"/>
        </a:xfrm>
      </p:grpSpPr>
      <p:pic>
        <p:nvPicPr>
          <p:cNvPr id="98" name="Google Shape;98;p14"/>
          <p:cNvPicPr preferRelativeResize="0"/>
          <p:nvPr/>
        </p:nvPicPr>
        <p:blipFill rotWithShape="1">
          <a:blip r:embed="rId2">
            <a:alphaModFix/>
          </a:blip>
          <a:srcRect b="0" l="0" r="0" t="0"/>
          <a:stretch/>
        </p:blipFill>
        <p:spPr>
          <a:xfrm>
            <a:off x="0" y="613037"/>
            <a:ext cx="12192000" cy="5696861"/>
          </a:xfrm>
          <a:prstGeom prst="rect">
            <a:avLst/>
          </a:prstGeom>
          <a:noFill/>
          <a:ln>
            <a:noFill/>
          </a:ln>
        </p:spPr>
      </p:pic>
      <p:cxnSp>
        <p:nvCxnSpPr>
          <p:cNvPr id="99" name="Google Shape;99;p14"/>
          <p:cNvCxnSpPr/>
          <p:nvPr/>
        </p:nvCxnSpPr>
        <p:spPr>
          <a:xfrm rot="10800000">
            <a:off x="0" y="608083"/>
            <a:ext cx="12192000" cy="0"/>
          </a:xfrm>
          <a:prstGeom prst="straightConnector1">
            <a:avLst/>
          </a:prstGeom>
          <a:noFill/>
          <a:ln cap="flat" cmpd="sng" w="19050">
            <a:solidFill>
              <a:srgbClr val="0B3458"/>
            </a:solidFill>
            <a:prstDash val="solid"/>
            <a:round/>
            <a:headEnd len="sm" w="sm" type="none"/>
            <a:tailEnd len="sm" w="sm" type="none"/>
          </a:ln>
        </p:spPr>
      </p:cxnSp>
      <p:cxnSp>
        <p:nvCxnSpPr>
          <p:cNvPr id="100" name="Google Shape;100;p14"/>
          <p:cNvCxnSpPr/>
          <p:nvPr/>
        </p:nvCxnSpPr>
        <p:spPr>
          <a:xfrm rot="10800000">
            <a:off x="0" y="6320547"/>
            <a:ext cx="12192000" cy="0"/>
          </a:xfrm>
          <a:prstGeom prst="straightConnector1">
            <a:avLst/>
          </a:prstGeom>
          <a:noFill/>
          <a:ln cap="flat" cmpd="sng" w="19050">
            <a:solidFill>
              <a:srgbClr val="0B3458"/>
            </a:solidFill>
            <a:prstDash val="solid"/>
            <a:round/>
            <a:headEnd len="sm" w="sm" type="none"/>
            <a:tailEnd len="sm" w="sm" type="none"/>
          </a:ln>
        </p:spPr>
      </p:cxnSp>
      <p:sp>
        <p:nvSpPr>
          <p:cNvPr id="101" name="Google Shape;101;p14"/>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pic>
        <p:nvPicPr>
          <p:cNvPr id="102" name="Google Shape;102;p14"/>
          <p:cNvPicPr preferRelativeResize="0"/>
          <p:nvPr/>
        </p:nvPicPr>
        <p:blipFill rotWithShape="1">
          <a:blip r:embed="rId3">
            <a:alphaModFix/>
          </a:blip>
          <a:srcRect b="0" l="0" r="0" t="0"/>
          <a:stretch/>
        </p:blipFill>
        <p:spPr>
          <a:xfrm>
            <a:off x="365760" y="6464808"/>
            <a:ext cx="390801" cy="312641"/>
          </a:xfrm>
          <a:prstGeom prst="rect">
            <a:avLst/>
          </a:prstGeom>
          <a:noFill/>
          <a:ln>
            <a:noFill/>
          </a:ln>
        </p:spPr>
      </p:pic>
      <p:sp>
        <p:nvSpPr>
          <p:cNvPr id="103" name="Google Shape;103;p14"/>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1" showMasterSp="0">
  <p:cSld name="Agenda 1.1">
    <p:spTree>
      <p:nvGrpSpPr>
        <p:cNvPr id="104" name="Shape 104"/>
        <p:cNvGrpSpPr/>
        <p:nvPr/>
      </p:nvGrpSpPr>
      <p:grpSpPr>
        <a:xfrm>
          <a:off x="0" y="0"/>
          <a:ext cx="0" cy="0"/>
          <a:chOff x="0" y="0"/>
          <a:chExt cx="0" cy="0"/>
        </a:xfrm>
      </p:grpSpPr>
      <p:pic>
        <p:nvPicPr>
          <p:cNvPr id="105" name="Google Shape;105;p15"/>
          <p:cNvPicPr preferRelativeResize="0"/>
          <p:nvPr/>
        </p:nvPicPr>
        <p:blipFill rotWithShape="1">
          <a:blip r:embed="rId2">
            <a:alphaModFix/>
          </a:blip>
          <a:srcRect b="0" l="0" r="0" t="0"/>
          <a:stretch/>
        </p:blipFill>
        <p:spPr>
          <a:xfrm>
            <a:off x="0" y="-1"/>
            <a:ext cx="12192002" cy="6858000"/>
          </a:xfrm>
          <a:prstGeom prst="rect">
            <a:avLst/>
          </a:prstGeom>
          <a:noFill/>
          <a:ln>
            <a:noFill/>
          </a:ln>
        </p:spPr>
      </p:pic>
      <p:sp>
        <p:nvSpPr>
          <p:cNvPr id="106" name="Google Shape;106;p15"/>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107" name="Google Shape;107;p15"/>
          <p:cNvPicPr preferRelativeResize="0"/>
          <p:nvPr/>
        </p:nvPicPr>
        <p:blipFill rotWithShape="1">
          <a:blip r:embed="rId3">
            <a:alphaModFix/>
          </a:blip>
          <a:srcRect b="0" l="0" r="0" t="0"/>
          <a:stretch/>
        </p:blipFill>
        <p:spPr>
          <a:xfrm>
            <a:off x="365760" y="6464808"/>
            <a:ext cx="365760" cy="291830"/>
          </a:xfrm>
          <a:prstGeom prst="rect">
            <a:avLst/>
          </a:prstGeom>
          <a:noFill/>
          <a:ln>
            <a:noFill/>
          </a:ln>
        </p:spPr>
      </p:pic>
      <p:sp>
        <p:nvSpPr>
          <p:cNvPr id="108" name="Google Shape;108;p15"/>
          <p:cNvSpPr txBox="1"/>
          <p:nvPr/>
        </p:nvSpPr>
        <p:spPr>
          <a:xfrm>
            <a:off x="11490138" y="6445466"/>
            <a:ext cx="708212" cy="365125"/>
          </a:xfrm>
          <a:prstGeom prst="rect">
            <a:avLst/>
          </a:prstGeom>
          <a:noFill/>
          <a:ln>
            <a:noFill/>
          </a:ln>
        </p:spPr>
        <p:txBody>
          <a:bodyPr anchorCtr="0" anchor="t" bIns="45700" lIns="0" spcFirstLastPara="1" rIns="0" wrap="square" tIns="45700">
            <a:norm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09" name="Google Shape;109;p15"/>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110" name="Google Shape;110;p15"/>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11" name="Google Shape;111;p15"/>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12" name="Google Shape;112;p15"/>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113" name="Google Shape;113;p15"/>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114" name="Google Shape;114;p15"/>
          <p:cNvCxnSpPr>
            <a:endCxn id="115"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15" name="Google Shape;115;p15"/>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116" name="Google Shape;116;p15"/>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17" name="Google Shape;117;p15"/>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18" name="Google Shape;118;p15"/>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2" showMasterSp="0">
  <p:cSld name="Agenda 1.2">
    <p:spTree>
      <p:nvGrpSpPr>
        <p:cNvPr id="119" name="Shape 119"/>
        <p:cNvGrpSpPr/>
        <p:nvPr/>
      </p:nvGrpSpPr>
      <p:grpSpPr>
        <a:xfrm>
          <a:off x="0" y="0"/>
          <a:ext cx="0" cy="0"/>
          <a:chOff x="0" y="0"/>
          <a:chExt cx="0" cy="0"/>
        </a:xfrm>
      </p:grpSpPr>
      <p:pic>
        <p:nvPicPr>
          <p:cNvPr id="120" name="Google Shape;120;p16"/>
          <p:cNvPicPr preferRelativeResize="0"/>
          <p:nvPr/>
        </p:nvPicPr>
        <p:blipFill rotWithShape="1">
          <a:blip r:embed="rId2">
            <a:alphaModFix/>
          </a:blip>
          <a:srcRect b="0" l="0" r="0" t="0"/>
          <a:stretch/>
        </p:blipFill>
        <p:spPr>
          <a:xfrm>
            <a:off x="0" y="0"/>
            <a:ext cx="12216385" cy="6858000"/>
          </a:xfrm>
          <a:prstGeom prst="rect">
            <a:avLst/>
          </a:prstGeom>
          <a:noFill/>
          <a:ln>
            <a:noFill/>
          </a:ln>
        </p:spPr>
      </p:pic>
      <p:pic>
        <p:nvPicPr>
          <p:cNvPr id="121" name="Google Shape;121;p16"/>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122" name="Google Shape;122;p16"/>
          <p:cNvSpPr txBox="1"/>
          <p:nvPr/>
        </p:nvSpPr>
        <p:spPr>
          <a:xfrm>
            <a:off x="1149013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23" name="Google Shape;123;p16"/>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24" name="Google Shape;124;p16"/>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25" name="Google Shape;125;p16"/>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26" name="Google Shape;126;p16"/>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27" name="Google Shape;127;p16"/>
          <p:cNvCxnSpPr>
            <a:endCxn id="128"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28" name="Google Shape;128;p16"/>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29" name="Google Shape;129;p16"/>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30" name="Google Shape;130;p16"/>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31" name="Google Shape;131;p16"/>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32" name="Google Shape;132;p16"/>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33" name="Google Shape;133;p16"/>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3" showMasterSp="0">
  <p:cSld name="Agenda 1.3">
    <p:spTree>
      <p:nvGrpSpPr>
        <p:cNvPr id="134" name="Shape 134"/>
        <p:cNvGrpSpPr/>
        <p:nvPr/>
      </p:nvGrpSpPr>
      <p:grpSpPr>
        <a:xfrm>
          <a:off x="0" y="0"/>
          <a:ext cx="0" cy="0"/>
          <a:chOff x="0" y="0"/>
          <a:chExt cx="0" cy="0"/>
        </a:xfrm>
      </p:grpSpPr>
      <p:pic>
        <p:nvPicPr>
          <p:cNvPr id="135" name="Google Shape;135;p17"/>
          <p:cNvPicPr preferRelativeResize="0"/>
          <p:nvPr/>
        </p:nvPicPr>
        <p:blipFill rotWithShape="1">
          <a:blip r:embed="rId2">
            <a:alphaModFix/>
          </a:blip>
          <a:srcRect b="0" l="0" r="0" t="0"/>
          <a:stretch/>
        </p:blipFill>
        <p:spPr>
          <a:xfrm>
            <a:off x="0" y="0"/>
            <a:ext cx="12192000" cy="6857999"/>
          </a:xfrm>
          <a:prstGeom prst="rect">
            <a:avLst/>
          </a:prstGeom>
          <a:noFill/>
          <a:ln>
            <a:noFill/>
          </a:ln>
        </p:spPr>
      </p:pic>
      <p:cxnSp>
        <p:nvCxnSpPr>
          <p:cNvPr id="136" name="Google Shape;136;p17"/>
          <p:cNvCxnSpPr/>
          <p:nvPr/>
        </p:nvCxnSpPr>
        <p:spPr>
          <a:xfrm rot="10800000">
            <a:off x="3230" y="6320547"/>
            <a:ext cx="495719" cy="0"/>
          </a:xfrm>
          <a:prstGeom prst="straightConnector1">
            <a:avLst/>
          </a:prstGeom>
          <a:noFill/>
          <a:ln cap="flat" cmpd="sng" w="12700">
            <a:solidFill>
              <a:srgbClr val="0B3458"/>
            </a:solidFill>
            <a:prstDash val="solid"/>
            <a:round/>
            <a:headEnd len="sm" w="sm" type="none"/>
            <a:tailEnd len="sm" w="sm" type="none"/>
          </a:ln>
        </p:spPr>
      </p:cxnSp>
      <p:cxnSp>
        <p:nvCxnSpPr>
          <p:cNvPr id="137" name="Google Shape;137;p17"/>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pic>
        <p:nvPicPr>
          <p:cNvPr id="138" name="Google Shape;138;p17"/>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139" name="Google Shape;139;p17"/>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40" name="Google Shape;140;p17"/>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41" name="Google Shape;141;p17"/>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42" name="Google Shape;142;p17"/>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43" name="Google Shape;143;p17"/>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44" name="Google Shape;144;p17"/>
          <p:cNvCxnSpPr>
            <a:endCxn id="145"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45" name="Google Shape;145;p17"/>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46" name="Google Shape;146;p17"/>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47" name="Google Shape;147;p17"/>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48" name="Google Shape;148;p17"/>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9" name="Google Shape;149;p17"/>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50" name="Google Shape;150;p17"/>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4" showMasterSp="0">
  <p:cSld name="Agenda 1.4">
    <p:spTree>
      <p:nvGrpSpPr>
        <p:cNvPr id="151" name="Shape 151"/>
        <p:cNvGrpSpPr/>
        <p:nvPr/>
      </p:nvGrpSpPr>
      <p:grpSpPr>
        <a:xfrm>
          <a:off x="0" y="0"/>
          <a:ext cx="0" cy="0"/>
          <a:chOff x="0" y="0"/>
          <a:chExt cx="0" cy="0"/>
        </a:xfrm>
      </p:grpSpPr>
      <p:pic>
        <p:nvPicPr>
          <p:cNvPr id="152" name="Google Shape;152;p18"/>
          <p:cNvPicPr preferRelativeResize="0"/>
          <p:nvPr/>
        </p:nvPicPr>
        <p:blipFill rotWithShape="1">
          <a:blip r:embed="rId2">
            <a:alphaModFix/>
          </a:blip>
          <a:srcRect b="0" l="0" r="0" t="0"/>
          <a:stretch/>
        </p:blipFill>
        <p:spPr>
          <a:xfrm>
            <a:off x="0" y="0"/>
            <a:ext cx="12192000" cy="6857999"/>
          </a:xfrm>
          <a:prstGeom prst="rect">
            <a:avLst/>
          </a:prstGeom>
          <a:noFill/>
          <a:ln>
            <a:noFill/>
          </a:ln>
        </p:spPr>
      </p:pic>
      <p:pic>
        <p:nvPicPr>
          <p:cNvPr id="153" name="Google Shape;153;p18"/>
          <p:cNvPicPr preferRelativeResize="0"/>
          <p:nvPr/>
        </p:nvPicPr>
        <p:blipFill rotWithShape="1">
          <a:blip r:embed="rId3">
            <a:alphaModFix/>
          </a:blip>
          <a:srcRect b="0" l="0" r="0" t="0"/>
          <a:stretch/>
        </p:blipFill>
        <p:spPr>
          <a:xfrm>
            <a:off x="365760" y="6464808"/>
            <a:ext cx="365760" cy="291830"/>
          </a:xfrm>
          <a:prstGeom prst="rect">
            <a:avLst/>
          </a:prstGeom>
          <a:noFill/>
          <a:ln>
            <a:noFill/>
          </a:ln>
        </p:spPr>
      </p:pic>
      <p:sp>
        <p:nvSpPr>
          <p:cNvPr id="154" name="Google Shape;154;p18"/>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55" name="Google Shape;155;p18"/>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56" name="Google Shape;156;p18"/>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57" name="Google Shape;157;p18"/>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58" name="Google Shape;158;p18"/>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59" name="Google Shape;159;p18"/>
          <p:cNvCxnSpPr>
            <a:endCxn id="160"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60" name="Google Shape;160;p18"/>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61" name="Google Shape;161;p18"/>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62" name="Google Shape;162;p18"/>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63" name="Google Shape;163;p18"/>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4" name="Google Shape;164;p18"/>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5" name="Google Shape;165;p18"/>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5" showMasterSp="0">
  <p:cSld name="Agenda 1.5">
    <p:spTree>
      <p:nvGrpSpPr>
        <p:cNvPr id="166" name="Shape 166"/>
        <p:cNvGrpSpPr/>
        <p:nvPr/>
      </p:nvGrpSpPr>
      <p:grpSpPr>
        <a:xfrm>
          <a:off x="0" y="0"/>
          <a:ext cx="0" cy="0"/>
          <a:chOff x="0" y="0"/>
          <a:chExt cx="0" cy="0"/>
        </a:xfrm>
      </p:grpSpPr>
      <p:pic>
        <p:nvPicPr>
          <p:cNvPr id="167" name="Google Shape;167;p19"/>
          <p:cNvPicPr preferRelativeResize="0"/>
          <p:nvPr/>
        </p:nvPicPr>
        <p:blipFill rotWithShape="1">
          <a:blip r:embed="rId2">
            <a:alphaModFix/>
          </a:blip>
          <a:srcRect b="0" l="0" r="0" t="0"/>
          <a:stretch/>
        </p:blipFill>
        <p:spPr>
          <a:xfrm>
            <a:off x="0" y="0"/>
            <a:ext cx="12192000" cy="6857999"/>
          </a:xfrm>
          <a:prstGeom prst="rect">
            <a:avLst/>
          </a:prstGeom>
          <a:noFill/>
          <a:ln>
            <a:noFill/>
          </a:ln>
        </p:spPr>
      </p:pic>
      <p:pic>
        <p:nvPicPr>
          <p:cNvPr id="168" name="Google Shape;168;p19"/>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169" name="Google Shape;169;p19"/>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70" name="Google Shape;170;p19"/>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71" name="Google Shape;171;p19"/>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72" name="Google Shape;172;p19"/>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73" name="Google Shape;173;p19"/>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74" name="Google Shape;174;p19"/>
          <p:cNvCxnSpPr>
            <a:endCxn id="175"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75" name="Google Shape;175;p19"/>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76" name="Google Shape;176;p19"/>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77" name="Google Shape;177;p19"/>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78" name="Google Shape;178;p19"/>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9" name="Google Shape;179;p19"/>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80" name="Google Shape;180;p19"/>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6" showMasterSp="0">
  <p:cSld name="Agenda 1.6">
    <p:spTree>
      <p:nvGrpSpPr>
        <p:cNvPr id="181" name="Shape 181"/>
        <p:cNvGrpSpPr/>
        <p:nvPr/>
      </p:nvGrpSpPr>
      <p:grpSpPr>
        <a:xfrm>
          <a:off x="0" y="0"/>
          <a:ext cx="0" cy="0"/>
          <a:chOff x="0" y="0"/>
          <a:chExt cx="0" cy="0"/>
        </a:xfrm>
      </p:grpSpPr>
      <p:pic>
        <p:nvPicPr>
          <p:cNvPr id="182" name="Google Shape;182;p20"/>
          <p:cNvPicPr preferRelativeResize="0"/>
          <p:nvPr/>
        </p:nvPicPr>
        <p:blipFill rotWithShape="1">
          <a:blip r:embed="rId2">
            <a:alphaModFix/>
          </a:blip>
          <a:srcRect b="0" l="0" r="0" t="0"/>
          <a:stretch/>
        </p:blipFill>
        <p:spPr>
          <a:xfrm>
            <a:off x="0" y="0"/>
            <a:ext cx="12192000" cy="6857999"/>
          </a:xfrm>
          <a:prstGeom prst="rect">
            <a:avLst/>
          </a:prstGeom>
          <a:noFill/>
          <a:ln>
            <a:noFill/>
          </a:ln>
        </p:spPr>
      </p:pic>
      <p:pic>
        <p:nvPicPr>
          <p:cNvPr id="183" name="Google Shape;183;p20"/>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184" name="Google Shape;184;p20"/>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85" name="Google Shape;185;p20"/>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86" name="Google Shape;186;p20"/>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87" name="Google Shape;187;p20"/>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88" name="Google Shape;188;p20"/>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89" name="Google Shape;189;p20"/>
          <p:cNvCxnSpPr>
            <a:endCxn id="190"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90" name="Google Shape;190;p20"/>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91" name="Google Shape;191;p20"/>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92" name="Google Shape;192;p20"/>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93" name="Google Shape;193;p20"/>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4" name="Google Shape;194;p20"/>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5" name="Google Shape;195;p20"/>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Divider 1">
  <p:cSld name="Agenda Divider 1">
    <p:spTree>
      <p:nvGrpSpPr>
        <p:cNvPr id="196" name="Shape 196"/>
        <p:cNvGrpSpPr/>
        <p:nvPr/>
      </p:nvGrpSpPr>
      <p:grpSpPr>
        <a:xfrm>
          <a:off x="0" y="0"/>
          <a:ext cx="0" cy="0"/>
          <a:chOff x="0" y="0"/>
          <a:chExt cx="0" cy="0"/>
        </a:xfrm>
      </p:grpSpPr>
      <p:pic>
        <p:nvPicPr>
          <p:cNvPr id="197" name="Google Shape;197;p21"/>
          <p:cNvPicPr preferRelativeResize="0"/>
          <p:nvPr/>
        </p:nvPicPr>
        <p:blipFill rotWithShape="1">
          <a:blip r:embed="rId2">
            <a:alphaModFix/>
          </a:blip>
          <a:srcRect b="0" l="0" r="0" t="0"/>
          <a:stretch/>
        </p:blipFill>
        <p:spPr>
          <a:xfrm>
            <a:off x="54" y="0"/>
            <a:ext cx="12192000" cy="6857999"/>
          </a:xfrm>
          <a:prstGeom prst="rect">
            <a:avLst/>
          </a:prstGeom>
          <a:noFill/>
          <a:ln>
            <a:noFill/>
          </a:ln>
        </p:spPr>
      </p:pic>
      <p:sp>
        <p:nvSpPr>
          <p:cNvPr id="198" name="Google Shape;198;p21"/>
          <p:cNvSpPr/>
          <p:nvPr/>
        </p:nvSpPr>
        <p:spPr>
          <a:xfrm>
            <a:off x="0" y="6320548"/>
            <a:ext cx="12192000" cy="53745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199" name="Google Shape;199;p21"/>
          <p:cNvCxnSpPr/>
          <p:nvPr/>
        </p:nvCxnSpPr>
        <p:spPr>
          <a:xfrm>
            <a:off x="0" y="6320547"/>
            <a:ext cx="12192000" cy="0"/>
          </a:xfrm>
          <a:prstGeom prst="straightConnector1">
            <a:avLst/>
          </a:prstGeom>
          <a:noFill/>
          <a:ln cap="flat" cmpd="sng" w="12700">
            <a:solidFill>
              <a:srgbClr val="0B3458"/>
            </a:solidFill>
            <a:prstDash val="solid"/>
            <a:round/>
            <a:headEnd len="sm" w="sm" type="none"/>
            <a:tailEnd len="sm" w="sm" type="none"/>
          </a:ln>
        </p:spPr>
      </p:cxnSp>
      <p:sp>
        <p:nvSpPr>
          <p:cNvPr id="200" name="Google Shape;200;p21"/>
          <p:cNvSpPr txBox="1"/>
          <p:nvPr>
            <p:ph idx="1" type="body"/>
          </p:nvPr>
        </p:nvSpPr>
        <p:spPr>
          <a:xfrm>
            <a:off x="764987" y="3030399"/>
            <a:ext cx="8329645" cy="1783649"/>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3500"/>
              <a:buFont typeface="Arial"/>
              <a:buNone/>
              <a:defRPr b="0" i="0" sz="35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rgbClr val="DDD9C3"/>
              </a:buClr>
              <a:buSzPts val="2800"/>
              <a:buFont typeface="Arial"/>
              <a:buNone/>
              <a:defRPr b="0" i="0" sz="2800" u="none" cap="none" strike="noStrike">
                <a:solidFill>
                  <a:srgbClr val="DDD9C3"/>
                </a:solidFill>
                <a:latin typeface="Arial"/>
                <a:ea typeface="Arial"/>
                <a:cs typeface="Arial"/>
                <a:sym typeface="Arial"/>
              </a:defRPr>
            </a:lvl2pPr>
            <a:lvl3pPr indent="-228600" lvl="2" marL="1371600" marR="0" rtl="0" algn="l">
              <a:lnSpc>
                <a:spcPct val="100000"/>
              </a:lnSpc>
              <a:spcBef>
                <a:spcPts val="480"/>
              </a:spcBef>
              <a:spcAft>
                <a:spcPts val="0"/>
              </a:spcAft>
              <a:buClr>
                <a:srgbClr val="DDD9C3"/>
              </a:buClr>
              <a:buSzPts val="2400"/>
              <a:buFont typeface="Arial"/>
              <a:buNone/>
              <a:defRPr b="0" i="0" sz="2400" u="none" cap="none" strike="noStrike">
                <a:solidFill>
                  <a:srgbClr val="DDD9C3"/>
                </a:solidFill>
                <a:latin typeface="Arial"/>
                <a:ea typeface="Arial"/>
                <a:cs typeface="Arial"/>
                <a:sym typeface="Arial"/>
              </a:defRPr>
            </a:lvl3pPr>
            <a:lvl4pPr indent="-228600" lvl="3" marL="18288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4pPr>
            <a:lvl5pPr indent="-228600" lvl="4" marL="22860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01" name="Google Shape;201;p21"/>
          <p:cNvSpPr txBox="1"/>
          <p:nvPr>
            <p:ph type="title"/>
          </p:nvPr>
        </p:nvSpPr>
        <p:spPr>
          <a:xfrm>
            <a:off x="752850" y="1308848"/>
            <a:ext cx="8341783" cy="1701535"/>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3500"/>
              <a:buFont typeface="Arial"/>
              <a:buNone/>
              <a:defRPr b="1" i="0" sz="35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02" name="Google Shape;202;p21"/>
          <p:cNvPicPr preferRelativeResize="0"/>
          <p:nvPr/>
        </p:nvPicPr>
        <p:blipFill rotWithShape="1">
          <a:blip r:embed="rId3">
            <a:alphaModFix/>
          </a:blip>
          <a:srcRect b="0" l="0" r="0" t="0"/>
          <a:stretch/>
        </p:blipFill>
        <p:spPr>
          <a:xfrm>
            <a:off x="365760" y="6464808"/>
            <a:ext cx="390801" cy="312641"/>
          </a:xfrm>
          <a:prstGeom prst="rect">
            <a:avLst/>
          </a:prstGeom>
          <a:noFill/>
          <a:ln>
            <a:noFill/>
          </a:ln>
        </p:spPr>
      </p:pic>
      <p:sp>
        <p:nvSpPr>
          <p:cNvPr id="203" name="Google Shape;203;p21"/>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s">
  <p:cSld name="Bullets">
    <p:spTree>
      <p:nvGrpSpPr>
        <p:cNvPr id="36" name="Shape 36"/>
        <p:cNvGrpSpPr/>
        <p:nvPr/>
      </p:nvGrpSpPr>
      <p:grpSpPr>
        <a:xfrm>
          <a:off x="0" y="0"/>
          <a:ext cx="0" cy="0"/>
          <a:chOff x="0" y="0"/>
          <a:chExt cx="0" cy="0"/>
        </a:xfrm>
      </p:grpSpPr>
      <p:sp>
        <p:nvSpPr>
          <p:cNvPr id="37" name="Google Shape;37;p3"/>
          <p:cNvSpPr txBox="1"/>
          <p:nvPr>
            <p:ph type="title"/>
          </p:nvPr>
        </p:nvSpPr>
        <p:spPr>
          <a:xfrm>
            <a:off x="420624" y="46180"/>
            <a:ext cx="10805055" cy="450663"/>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8" name="Google Shape;38;p3"/>
          <p:cNvSpPr txBox="1"/>
          <p:nvPr>
            <p:ph idx="1" type="body"/>
          </p:nvPr>
        </p:nvSpPr>
        <p:spPr>
          <a:xfrm>
            <a:off x="812800" y="1470213"/>
            <a:ext cx="10543117" cy="4571813"/>
          </a:xfrm>
          <a:prstGeom prst="rect">
            <a:avLst/>
          </a:prstGeom>
          <a:noFill/>
          <a:ln>
            <a:noFill/>
          </a:ln>
        </p:spPr>
        <p:txBody>
          <a:bodyPr anchorCtr="0" anchor="t" bIns="0" lIns="0" spcFirstLastPara="1" rIns="0" wrap="square" tIns="0">
            <a:normAutofit/>
          </a:bodyPr>
          <a:lstStyle>
            <a:lvl1pPr indent="-319087" lvl="0" marL="457200" marR="0" rtl="0" algn="l">
              <a:lnSpc>
                <a:spcPct val="100000"/>
              </a:lnSpc>
              <a:spcBef>
                <a:spcPts val="2000"/>
              </a:spcBef>
              <a:spcAft>
                <a:spcPts val="0"/>
              </a:spcAft>
              <a:buClr>
                <a:srgbClr val="000000"/>
              </a:buClr>
              <a:buSzPts val="1425"/>
              <a:buFont typeface="Noto Sans Symbols"/>
              <a:buChar char="◉"/>
              <a:defRPr b="0" i="0" sz="1900" u="none" cap="none" strike="noStrike">
                <a:solidFill>
                  <a:srgbClr val="000000"/>
                </a:solidFill>
                <a:latin typeface="Arial"/>
                <a:ea typeface="Arial"/>
                <a:cs typeface="Arial"/>
                <a:sym typeface="Arial"/>
              </a:defRPr>
            </a:lvl1pPr>
            <a:lvl2pPr indent="-319087" lvl="1" marL="914400" marR="0" rtl="0" algn="l">
              <a:lnSpc>
                <a:spcPct val="100000"/>
              </a:lnSpc>
              <a:spcBef>
                <a:spcPts val="500"/>
              </a:spcBef>
              <a:spcAft>
                <a:spcPts val="0"/>
              </a:spcAft>
              <a:buClr>
                <a:srgbClr val="000000"/>
              </a:buClr>
              <a:buSzPts val="1425"/>
              <a:buFont typeface="Noto Sans Symbols"/>
              <a:buChar char="⚪"/>
              <a:defRPr b="0" i="0" sz="1900" u="none" cap="none" strike="noStrike">
                <a:solidFill>
                  <a:srgbClr val="000000"/>
                </a:solidFill>
                <a:latin typeface="Arial"/>
                <a:ea typeface="Arial"/>
                <a:cs typeface="Arial"/>
                <a:sym typeface="Arial"/>
              </a:defRPr>
            </a:lvl2pPr>
            <a:lvl3pPr indent="-349250" lvl="2" marL="1371600" marR="0" rtl="0" algn="l">
              <a:lnSpc>
                <a:spcPct val="100000"/>
              </a:lnSpc>
              <a:spcBef>
                <a:spcPts val="500"/>
              </a:spcBef>
              <a:spcAft>
                <a:spcPts val="0"/>
              </a:spcAft>
              <a:buClr>
                <a:srgbClr val="000000"/>
              </a:buClr>
              <a:buSzPts val="1900"/>
              <a:buFont typeface="Arial"/>
              <a:buChar char="•"/>
              <a:defRPr b="0" i="0" sz="1900" u="none" cap="none" strike="noStrike">
                <a:solidFill>
                  <a:srgbClr val="000000"/>
                </a:solidFill>
                <a:latin typeface="Arial"/>
                <a:ea typeface="Arial"/>
                <a:cs typeface="Arial"/>
                <a:sym typeface="Arial"/>
              </a:defRPr>
            </a:lvl3pPr>
            <a:lvl4pPr indent="-228600" lvl="3" marL="1828800" marR="0" rtl="0" algn="l">
              <a:lnSpc>
                <a:spcPct val="100000"/>
              </a:lnSpc>
              <a:spcBef>
                <a:spcPts val="38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4pPr>
            <a:lvl5pPr indent="-349250" lvl="4" marL="2286000" marR="0" rtl="0" algn="l">
              <a:lnSpc>
                <a:spcPct val="100000"/>
              </a:lnSpc>
              <a:spcBef>
                <a:spcPts val="380"/>
              </a:spcBef>
              <a:spcAft>
                <a:spcPts val="0"/>
              </a:spcAft>
              <a:buClr>
                <a:srgbClr val="000000"/>
              </a:buClr>
              <a:buSzPts val="1900"/>
              <a:buFont typeface="Arial"/>
              <a:buChar char="»"/>
              <a:defRPr b="0" i="0" sz="1900" u="none" cap="none" strike="noStrike">
                <a:solidFill>
                  <a:srgbClr val="000000"/>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Divider 2">
  <p:cSld name="Agenda Divider 2">
    <p:spTree>
      <p:nvGrpSpPr>
        <p:cNvPr id="204" name="Shape 204"/>
        <p:cNvGrpSpPr/>
        <p:nvPr/>
      </p:nvGrpSpPr>
      <p:grpSpPr>
        <a:xfrm>
          <a:off x="0" y="0"/>
          <a:ext cx="0" cy="0"/>
          <a:chOff x="0" y="0"/>
          <a:chExt cx="0" cy="0"/>
        </a:xfrm>
      </p:grpSpPr>
      <p:pic>
        <p:nvPicPr>
          <p:cNvPr id="205" name="Google Shape;205;p22"/>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206" name="Google Shape;206;p22"/>
          <p:cNvSpPr/>
          <p:nvPr/>
        </p:nvSpPr>
        <p:spPr>
          <a:xfrm>
            <a:off x="0" y="6320548"/>
            <a:ext cx="12192000" cy="53745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07" name="Google Shape;207;p22"/>
          <p:cNvCxnSpPr/>
          <p:nvPr/>
        </p:nvCxnSpPr>
        <p:spPr>
          <a:xfrm>
            <a:off x="0" y="6320547"/>
            <a:ext cx="12192000" cy="0"/>
          </a:xfrm>
          <a:prstGeom prst="straightConnector1">
            <a:avLst/>
          </a:prstGeom>
          <a:noFill/>
          <a:ln cap="flat" cmpd="sng" w="12700">
            <a:solidFill>
              <a:srgbClr val="0B3458"/>
            </a:solidFill>
            <a:prstDash val="solid"/>
            <a:round/>
            <a:headEnd len="sm" w="sm" type="none"/>
            <a:tailEnd len="sm" w="sm" type="none"/>
          </a:ln>
        </p:spPr>
      </p:cxnSp>
      <p:sp>
        <p:nvSpPr>
          <p:cNvPr id="208" name="Google Shape;208;p22"/>
          <p:cNvSpPr txBox="1"/>
          <p:nvPr>
            <p:ph idx="1" type="body"/>
          </p:nvPr>
        </p:nvSpPr>
        <p:spPr>
          <a:xfrm>
            <a:off x="764987" y="3030399"/>
            <a:ext cx="8329645" cy="1783649"/>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3500"/>
              <a:buFont typeface="Arial"/>
              <a:buNone/>
              <a:defRPr b="0" i="0" sz="35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rgbClr val="DDD9C3"/>
              </a:buClr>
              <a:buSzPts val="2800"/>
              <a:buFont typeface="Arial"/>
              <a:buNone/>
              <a:defRPr b="0" i="0" sz="2800" u="none" cap="none" strike="noStrike">
                <a:solidFill>
                  <a:srgbClr val="DDD9C3"/>
                </a:solidFill>
                <a:latin typeface="Arial"/>
                <a:ea typeface="Arial"/>
                <a:cs typeface="Arial"/>
                <a:sym typeface="Arial"/>
              </a:defRPr>
            </a:lvl2pPr>
            <a:lvl3pPr indent="-228600" lvl="2" marL="1371600" marR="0" rtl="0" algn="l">
              <a:lnSpc>
                <a:spcPct val="100000"/>
              </a:lnSpc>
              <a:spcBef>
                <a:spcPts val="480"/>
              </a:spcBef>
              <a:spcAft>
                <a:spcPts val="0"/>
              </a:spcAft>
              <a:buClr>
                <a:srgbClr val="DDD9C3"/>
              </a:buClr>
              <a:buSzPts val="2400"/>
              <a:buFont typeface="Arial"/>
              <a:buNone/>
              <a:defRPr b="0" i="0" sz="2400" u="none" cap="none" strike="noStrike">
                <a:solidFill>
                  <a:srgbClr val="DDD9C3"/>
                </a:solidFill>
                <a:latin typeface="Arial"/>
                <a:ea typeface="Arial"/>
                <a:cs typeface="Arial"/>
                <a:sym typeface="Arial"/>
              </a:defRPr>
            </a:lvl3pPr>
            <a:lvl4pPr indent="-228600" lvl="3" marL="18288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4pPr>
            <a:lvl5pPr indent="-228600" lvl="4" marL="22860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09" name="Google Shape;209;p22"/>
          <p:cNvSpPr txBox="1"/>
          <p:nvPr>
            <p:ph type="title"/>
          </p:nvPr>
        </p:nvSpPr>
        <p:spPr>
          <a:xfrm>
            <a:off x="752850" y="1308848"/>
            <a:ext cx="8341783" cy="1701535"/>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3500"/>
              <a:buFont typeface="Arial"/>
              <a:buNone/>
              <a:defRPr b="1" i="0" sz="35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10" name="Google Shape;210;p22"/>
          <p:cNvPicPr preferRelativeResize="0"/>
          <p:nvPr/>
        </p:nvPicPr>
        <p:blipFill rotWithShape="1">
          <a:blip r:embed="rId3">
            <a:alphaModFix/>
          </a:blip>
          <a:srcRect b="0" l="0" r="0" t="0"/>
          <a:stretch/>
        </p:blipFill>
        <p:spPr>
          <a:xfrm>
            <a:off x="365760" y="6464808"/>
            <a:ext cx="390801" cy="312641"/>
          </a:xfrm>
          <a:prstGeom prst="rect">
            <a:avLst/>
          </a:prstGeom>
          <a:noFill/>
          <a:ln>
            <a:noFill/>
          </a:ln>
        </p:spPr>
      </p:pic>
      <p:sp>
        <p:nvSpPr>
          <p:cNvPr id="211" name="Google Shape;211;p22"/>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Divider 3">
  <p:cSld name="Agenda Divider 3">
    <p:spTree>
      <p:nvGrpSpPr>
        <p:cNvPr id="212" name="Shape 212"/>
        <p:cNvGrpSpPr/>
        <p:nvPr/>
      </p:nvGrpSpPr>
      <p:grpSpPr>
        <a:xfrm>
          <a:off x="0" y="0"/>
          <a:ext cx="0" cy="0"/>
          <a:chOff x="0" y="0"/>
          <a:chExt cx="0" cy="0"/>
        </a:xfrm>
      </p:grpSpPr>
      <p:pic>
        <p:nvPicPr>
          <p:cNvPr id="213" name="Google Shape;213;p23"/>
          <p:cNvPicPr preferRelativeResize="0"/>
          <p:nvPr/>
        </p:nvPicPr>
        <p:blipFill rotWithShape="1">
          <a:blip r:embed="rId2">
            <a:alphaModFix/>
          </a:blip>
          <a:srcRect b="0" l="0" r="0" t="0"/>
          <a:stretch/>
        </p:blipFill>
        <p:spPr>
          <a:xfrm>
            <a:off x="0" y="-7257"/>
            <a:ext cx="12192000" cy="6857999"/>
          </a:xfrm>
          <a:prstGeom prst="rect">
            <a:avLst/>
          </a:prstGeom>
          <a:noFill/>
          <a:ln>
            <a:noFill/>
          </a:ln>
        </p:spPr>
      </p:pic>
      <p:sp>
        <p:nvSpPr>
          <p:cNvPr id="214" name="Google Shape;214;p23"/>
          <p:cNvSpPr/>
          <p:nvPr/>
        </p:nvSpPr>
        <p:spPr>
          <a:xfrm>
            <a:off x="0" y="6320548"/>
            <a:ext cx="12192000" cy="53745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15" name="Google Shape;215;p23"/>
          <p:cNvCxnSpPr/>
          <p:nvPr/>
        </p:nvCxnSpPr>
        <p:spPr>
          <a:xfrm>
            <a:off x="0" y="6320547"/>
            <a:ext cx="12192000" cy="0"/>
          </a:xfrm>
          <a:prstGeom prst="straightConnector1">
            <a:avLst/>
          </a:prstGeom>
          <a:noFill/>
          <a:ln cap="flat" cmpd="sng" w="12700">
            <a:solidFill>
              <a:srgbClr val="0B3458"/>
            </a:solidFill>
            <a:prstDash val="solid"/>
            <a:round/>
            <a:headEnd len="sm" w="sm" type="none"/>
            <a:tailEnd len="sm" w="sm" type="none"/>
          </a:ln>
        </p:spPr>
      </p:cxnSp>
      <p:sp>
        <p:nvSpPr>
          <p:cNvPr id="216" name="Google Shape;216;p23"/>
          <p:cNvSpPr txBox="1"/>
          <p:nvPr>
            <p:ph idx="1" type="body"/>
          </p:nvPr>
        </p:nvSpPr>
        <p:spPr>
          <a:xfrm>
            <a:off x="764987" y="3030399"/>
            <a:ext cx="8329645" cy="1783649"/>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3500"/>
              <a:buFont typeface="Arial"/>
              <a:buNone/>
              <a:defRPr b="0" i="0" sz="35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rgbClr val="DDD9C3"/>
              </a:buClr>
              <a:buSzPts val="2800"/>
              <a:buFont typeface="Arial"/>
              <a:buNone/>
              <a:defRPr b="0" i="0" sz="2800" u="none" cap="none" strike="noStrike">
                <a:solidFill>
                  <a:srgbClr val="DDD9C3"/>
                </a:solidFill>
                <a:latin typeface="Arial"/>
                <a:ea typeface="Arial"/>
                <a:cs typeface="Arial"/>
                <a:sym typeface="Arial"/>
              </a:defRPr>
            </a:lvl2pPr>
            <a:lvl3pPr indent="-228600" lvl="2" marL="1371600" marR="0" rtl="0" algn="l">
              <a:lnSpc>
                <a:spcPct val="100000"/>
              </a:lnSpc>
              <a:spcBef>
                <a:spcPts val="480"/>
              </a:spcBef>
              <a:spcAft>
                <a:spcPts val="0"/>
              </a:spcAft>
              <a:buClr>
                <a:srgbClr val="DDD9C3"/>
              </a:buClr>
              <a:buSzPts val="2400"/>
              <a:buFont typeface="Arial"/>
              <a:buNone/>
              <a:defRPr b="0" i="0" sz="2400" u="none" cap="none" strike="noStrike">
                <a:solidFill>
                  <a:srgbClr val="DDD9C3"/>
                </a:solidFill>
                <a:latin typeface="Arial"/>
                <a:ea typeface="Arial"/>
                <a:cs typeface="Arial"/>
                <a:sym typeface="Arial"/>
              </a:defRPr>
            </a:lvl3pPr>
            <a:lvl4pPr indent="-228600" lvl="3" marL="18288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4pPr>
            <a:lvl5pPr indent="-228600" lvl="4" marL="22860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17" name="Google Shape;217;p23"/>
          <p:cNvSpPr txBox="1"/>
          <p:nvPr>
            <p:ph type="title"/>
          </p:nvPr>
        </p:nvSpPr>
        <p:spPr>
          <a:xfrm>
            <a:off x="752850" y="1308848"/>
            <a:ext cx="8341783" cy="1701535"/>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3500"/>
              <a:buFont typeface="Arial"/>
              <a:buNone/>
              <a:defRPr b="1" i="0" sz="35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18" name="Google Shape;218;p23"/>
          <p:cNvPicPr preferRelativeResize="0"/>
          <p:nvPr/>
        </p:nvPicPr>
        <p:blipFill rotWithShape="1">
          <a:blip r:embed="rId3">
            <a:alphaModFix/>
          </a:blip>
          <a:srcRect b="0" l="0" r="0" t="0"/>
          <a:stretch/>
        </p:blipFill>
        <p:spPr>
          <a:xfrm>
            <a:off x="365760" y="6464808"/>
            <a:ext cx="390801" cy="312641"/>
          </a:xfrm>
          <a:prstGeom prst="rect">
            <a:avLst/>
          </a:prstGeom>
          <a:noFill/>
          <a:ln>
            <a:noFill/>
          </a:ln>
        </p:spPr>
      </p:pic>
      <p:sp>
        <p:nvSpPr>
          <p:cNvPr id="219" name="Google Shape;219;p23"/>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1" showMasterSp="0">
  <p:cSld name="Presenters Divider 1.1">
    <p:spTree>
      <p:nvGrpSpPr>
        <p:cNvPr id="220" name="Shape 220"/>
        <p:cNvGrpSpPr/>
        <p:nvPr/>
      </p:nvGrpSpPr>
      <p:grpSpPr>
        <a:xfrm>
          <a:off x="0" y="0"/>
          <a:ext cx="0" cy="0"/>
          <a:chOff x="0" y="0"/>
          <a:chExt cx="0" cy="0"/>
        </a:xfrm>
      </p:grpSpPr>
      <p:pic>
        <p:nvPicPr>
          <p:cNvPr id="221" name="Google Shape;221;p24"/>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222" name="Google Shape;222;p24"/>
          <p:cNvSpPr txBox="1"/>
          <p:nvPr>
            <p:ph type="title"/>
          </p:nvPr>
        </p:nvSpPr>
        <p:spPr>
          <a:xfrm>
            <a:off x="416306" y="42394"/>
            <a:ext cx="10483281"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23" name="Google Shape;223;p24"/>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224" name="Google Shape;224;p24"/>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225" name="Google Shape;225;p24"/>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226" name="Google Shape;226;p24"/>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227" name="Google Shape;227;p24"/>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228" name="Google Shape;228;p24"/>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29" name="Google Shape;229;p24"/>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230" name="Google Shape;230;p24"/>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231" name="Google Shape;231;p24"/>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32" name="Google Shape;232;p24"/>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233" name="Google Shape;233;p24"/>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234" name="Google Shape;234;p24"/>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235" name="Google Shape;235;p24"/>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36" name="Google Shape;236;p24"/>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37" name="Google Shape;237;p24"/>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38" name="Google Shape;238;p24"/>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39" name="Google Shape;239;p24"/>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240" name="Google Shape;240;p24"/>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41" name="Google Shape;241;p24"/>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2" showMasterSp="0">
  <p:cSld name="Presenters Divider 1.2">
    <p:spTree>
      <p:nvGrpSpPr>
        <p:cNvPr id="242" name="Shape 242"/>
        <p:cNvGrpSpPr/>
        <p:nvPr/>
      </p:nvGrpSpPr>
      <p:grpSpPr>
        <a:xfrm>
          <a:off x="0" y="0"/>
          <a:ext cx="0" cy="0"/>
          <a:chOff x="0" y="0"/>
          <a:chExt cx="0" cy="0"/>
        </a:xfrm>
      </p:grpSpPr>
      <p:pic>
        <p:nvPicPr>
          <p:cNvPr id="243" name="Google Shape;243;p25"/>
          <p:cNvPicPr preferRelativeResize="0"/>
          <p:nvPr/>
        </p:nvPicPr>
        <p:blipFill rotWithShape="1">
          <a:blip r:embed="rId2">
            <a:alphaModFix/>
          </a:blip>
          <a:srcRect b="0" l="0" r="0" t="0"/>
          <a:stretch/>
        </p:blipFill>
        <p:spPr>
          <a:xfrm>
            <a:off x="0" y="-414"/>
            <a:ext cx="12216385" cy="6858000"/>
          </a:xfrm>
          <a:prstGeom prst="rect">
            <a:avLst/>
          </a:prstGeom>
          <a:noFill/>
          <a:ln>
            <a:noFill/>
          </a:ln>
        </p:spPr>
      </p:pic>
      <p:sp>
        <p:nvSpPr>
          <p:cNvPr id="244" name="Google Shape;244;p25"/>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45" name="Google Shape;245;p25"/>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246" name="Google Shape;246;p25"/>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247" name="Google Shape;247;p25"/>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248" name="Google Shape;248;p25"/>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249" name="Google Shape;249;p25"/>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250" name="Google Shape;250;p25"/>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51" name="Google Shape;251;p25"/>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252" name="Google Shape;252;p25"/>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253" name="Google Shape;253;p25"/>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54" name="Google Shape;254;p25"/>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255" name="Google Shape;255;p25"/>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256" name="Google Shape;256;p25"/>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257" name="Google Shape;257;p25"/>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58" name="Google Shape;258;p25"/>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59" name="Google Shape;259;p25"/>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60" name="Google Shape;260;p25"/>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61" name="Google Shape;261;p25"/>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262" name="Google Shape;262;p25"/>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63" name="Google Shape;263;p25"/>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3" showMasterSp="0">
  <p:cSld name="Presenters Divider 1.3">
    <p:spTree>
      <p:nvGrpSpPr>
        <p:cNvPr id="264" name="Shape 264"/>
        <p:cNvGrpSpPr/>
        <p:nvPr/>
      </p:nvGrpSpPr>
      <p:grpSpPr>
        <a:xfrm>
          <a:off x="0" y="0"/>
          <a:ext cx="0" cy="0"/>
          <a:chOff x="0" y="0"/>
          <a:chExt cx="0" cy="0"/>
        </a:xfrm>
      </p:grpSpPr>
      <p:pic>
        <p:nvPicPr>
          <p:cNvPr id="265" name="Google Shape;265;p26"/>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266" name="Google Shape;266;p26"/>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67" name="Google Shape;267;p26"/>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268" name="Google Shape;268;p26"/>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269" name="Google Shape;269;p26"/>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270" name="Google Shape;270;p26"/>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271" name="Google Shape;271;p26"/>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272" name="Google Shape;272;p26"/>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73" name="Google Shape;273;p26"/>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274" name="Google Shape;274;p26"/>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275" name="Google Shape;275;p26"/>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76" name="Google Shape;276;p26"/>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277" name="Google Shape;277;p26"/>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278" name="Google Shape;278;p26"/>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279" name="Google Shape;279;p26"/>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0" name="Google Shape;280;p26"/>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1" name="Google Shape;281;p26"/>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2" name="Google Shape;282;p26"/>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3" name="Google Shape;283;p26"/>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284" name="Google Shape;284;p26"/>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5" name="Google Shape;285;p26"/>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4" showMasterSp="0">
  <p:cSld name="Presenters Divider 1.4">
    <p:spTree>
      <p:nvGrpSpPr>
        <p:cNvPr id="286" name="Shape 286"/>
        <p:cNvGrpSpPr/>
        <p:nvPr/>
      </p:nvGrpSpPr>
      <p:grpSpPr>
        <a:xfrm>
          <a:off x="0" y="0"/>
          <a:ext cx="0" cy="0"/>
          <a:chOff x="0" y="0"/>
          <a:chExt cx="0" cy="0"/>
        </a:xfrm>
      </p:grpSpPr>
      <p:pic>
        <p:nvPicPr>
          <p:cNvPr id="287" name="Google Shape;287;p27"/>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288" name="Google Shape;288;p27"/>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89" name="Google Shape;289;p27"/>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290" name="Google Shape;290;p27"/>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291" name="Google Shape;291;p27"/>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292" name="Google Shape;292;p27"/>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293" name="Google Shape;293;p27"/>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294" name="Google Shape;294;p27"/>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95" name="Google Shape;295;p27"/>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296" name="Google Shape;296;p27"/>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297" name="Google Shape;297;p27"/>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98" name="Google Shape;298;p27"/>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299" name="Google Shape;299;p27"/>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300" name="Google Shape;300;p27"/>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301" name="Google Shape;301;p27"/>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02" name="Google Shape;302;p27"/>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03" name="Google Shape;303;p27"/>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04" name="Google Shape;304;p27"/>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05" name="Google Shape;305;p27"/>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306" name="Google Shape;306;p27"/>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07" name="Google Shape;307;p27"/>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5" showMasterSp="0">
  <p:cSld name="Presenters Divider  1.5">
    <p:spTree>
      <p:nvGrpSpPr>
        <p:cNvPr id="308" name="Shape 308"/>
        <p:cNvGrpSpPr/>
        <p:nvPr/>
      </p:nvGrpSpPr>
      <p:grpSpPr>
        <a:xfrm>
          <a:off x="0" y="0"/>
          <a:ext cx="0" cy="0"/>
          <a:chOff x="0" y="0"/>
          <a:chExt cx="0" cy="0"/>
        </a:xfrm>
      </p:grpSpPr>
      <p:pic>
        <p:nvPicPr>
          <p:cNvPr id="309" name="Google Shape;309;p28"/>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310" name="Google Shape;310;p28"/>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311" name="Google Shape;311;p28"/>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312" name="Google Shape;312;p28"/>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313" name="Google Shape;313;p28"/>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314" name="Google Shape;314;p28"/>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315" name="Google Shape;315;p28"/>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316" name="Google Shape;316;p28"/>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17" name="Google Shape;317;p28"/>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318" name="Google Shape;318;p28"/>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319" name="Google Shape;319;p28"/>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20" name="Google Shape;320;p28"/>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321" name="Google Shape;321;p28"/>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322" name="Google Shape;322;p28"/>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323" name="Google Shape;323;p28"/>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24" name="Google Shape;324;p28"/>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25" name="Google Shape;325;p28"/>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26" name="Google Shape;326;p28"/>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27" name="Google Shape;327;p28"/>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328" name="Google Shape;328;p28"/>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29" name="Google Shape;329;p28"/>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6" showMasterSp="0">
  <p:cSld name="Presenters Divider 1.6">
    <p:spTree>
      <p:nvGrpSpPr>
        <p:cNvPr id="330" name="Shape 330"/>
        <p:cNvGrpSpPr/>
        <p:nvPr/>
      </p:nvGrpSpPr>
      <p:grpSpPr>
        <a:xfrm>
          <a:off x="0" y="0"/>
          <a:ext cx="0" cy="0"/>
          <a:chOff x="0" y="0"/>
          <a:chExt cx="0" cy="0"/>
        </a:xfrm>
      </p:grpSpPr>
      <p:pic>
        <p:nvPicPr>
          <p:cNvPr id="331" name="Google Shape;331;p29"/>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332" name="Google Shape;332;p29"/>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333" name="Google Shape;333;p29"/>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334" name="Google Shape;334;p29"/>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335" name="Google Shape;335;p29"/>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336" name="Google Shape;336;p29"/>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337" name="Google Shape;337;p29"/>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338" name="Google Shape;338;p29"/>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39" name="Google Shape;339;p29"/>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340" name="Google Shape;340;p29"/>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341" name="Google Shape;341;p29"/>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42" name="Google Shape;342;p29"/>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343" name="Google Shape;343;p29"/>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344" name="Google Shape;344;p29"/>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345" name="Google Shape;345;p29"/>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46" name="Google Shape;346;p29"/>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47" name="Google Shape;347;p29"/>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48" name="Google Shape;348;p29"/>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49" name="Google Shape;349;p29"/>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350" name="Google Shape;350;p29"/>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51" name="Google Shape;351;p29"/>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7" showMasterSp="0">
  <p:cSld name="Presenters Divider 1.7">
    <p:spTree>
      <p:nvGrpSpPr>
        <p:cNvPr id="352" name="Shape 352"/>
        <p:cNvGrpSpPr/>
        <p:nvPr/>
      </p:nvGrpSpPr>
      <p:grpSpPr>
        <a:xfrm>
          <a:off x="0" y="0"/>
          <a:ext cx="0" cy="0"/>
          <a:chOff x="0" y="0"/>
          <a:chExt cx="0" cy="0"/>
        </a:xfrm>
      </p:grpSpPr>
      <p:pic>
        <p:nvPicPr>
          <p:cNvPr id="353" name="Google Shape;353;p30"/>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354" name="Google Shape;354;p30"/>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355" name="Google Shape;355;p30"/>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356" name="Google Shape;356;p30"/>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357" name="Google Shape;357;p30"/>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358" name="Google Shape;358;p30"/>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359" name="Google Shape;359;p30"/>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360" name="Google Shape;360;p30"/>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61" name="Google Shape;361;p30"/>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362" name="Google Shape;362;p30"/>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363" name="Google Shape;363;p30"/>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64" name="Google Shape;364;p30"/>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365" name="Google Shape;365;p30"/>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366" name="Google Shape;366;p30"/>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367" name="Google Shape;367;p30"/>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68" name="Google Shape;368;p30"/>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69" name="Google Shape;369;p30"/>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70" name="Google Shape;370;p30"/>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71" name="Google Shape;371;p30"/>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372" name="Google Shape;372;p30"/>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73" name="Google Shape;373;p30"/>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8" showMasterSp="0">
  <p:cSld name="Presenters Divider 1.8">
    <p:spTree>
      <p:nvGrpSpPr>
        <p:cNvPr id="374" name="Shape 374"/>
        <p:cNvGrpSpPr/>
        <p:nvPr/>
      </p:nvGrpSpPr>
      <p:grpSpPr>
        <a:xfrm>
          <a:off x="0" y="0"/>
          <a:ext cx="0" cy="0"/>
          <a:chOff x="0" y="0"/>
          <a:chExt cx="0" cy="0"/>
        </a:xfrm>
      </p:grpSpPr>
      <p:pic>
        <p:nvPicPr>
          <p:cNvPr id="375" name="Google Shape;375;p31"/>
          <p:cNvPicPr preferRelativeResize="0"/>
          <p:nvPr/>
        </p:nvPicPr>
        <p:blipFill rotWithShape="1">
          <a:blip r:embed="rId2">
            <a:alphaModFix/>
          </a:blip>
          <a:srcRect b="0" l="0" r="0" t="0"/>
          <a:stretch/>
        </p:blipFill>
        <p:spPr>
          <a:xfrm>
            <a:off x="0" y="1"/>
            <a:ext cx="12192000" cy="6857999"/>
          </a:xfrm>
          <a:prstGeom prst="rect">
            <a:avLst/>
          </a:prstGeom>
          <a:noFill/>
          <a:ln>
            <a:noFill/>
          </a:ln>
        </p:spPr>
      </p:pic>
      <p:sp>
        <p:nvSpPr>
          <p:cNvPr id="376" name="Google Shape;376;p31"/>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377" name="Google Shape;377;p31"/>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378" name="Google Shape;378;p31"/>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379" name="Google Shape;379;p31"/>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380" name="Google Shape;380;p31"/>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381" name="Google Shape;381;p31"/>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382" name="Google Shape;382;p31"/>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83" name="Google Shape;383;p31"/>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384" name="Google Shape;384;p31"/>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385" name="Google Shape;385;p31"/>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86" name="Google Shape;386;p31"/>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387" name="Google Shape;387;p31"/>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388" name="Google Shape;388;p31"/>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389" name="Google Shape;389;p31"/>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0" name="Google Shape;390;p31"/>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1" name="Google Shape;391;p31"/>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2" name="Google Shape;392;p31"/>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3" name="Google Shape;393;p31"/>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394" name="Google Shape;394;p31"/>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5" name="Google Shape;395;p31"/>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Background Slide">
  <p:cSld name="Blank Background Slide">
    <p:spTree>
      <p:nvGrpSpPr>
        <p:cNvPr id="39" name="Shape 39"/>
        <p:cNvGrpSpPr/>
        <p:nvPr/>
      </p:nvGrpSpPr>
      <p:grpSpPr>
        <a:xfrm>
          <a:off x="0" y="0"/>
          <a:ext cx="0" cy="0"/>
          <a:chOff x="0" y="0"/>
          <a:chExt cx="0" cy="0"/>
        </a:xfrm>
      </p:grpSpPr>
      <p:sp>
        <p:nvSpPr>
          <p:cNvPr id="40" name="Google Shape;40;p8"/>
          <p:cNvSpPr txBox="1"/>
          <p:nvPr>
            <p:ph type="title"/>
          </p:nvPr>
        </p:nvSpPr>
        <p:spPr>
          <a:xfrm>
            <a:off x="420624" y="46180"/>
            <a:ext cx="10847122" cy="450663"/>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1" showMasterSp="0">
  <p:cSld name="Presenters Divider 2.1">
    <p:spTree>
      <p:nvGrpSpPr>
        <p:cNvPr id="396" name="Shape 396"/>
        <p:cNvGrpSpPr/>
        <p:nvPr/>
      </p:nvGrpSpPr>
      <p:grpSpPr>
        <a:xfrm>
          <a:off x="0" y="0"/>
          <a:ext cx="0" cy="0"/>
          <a:chOff x="0" y="0"/>
          <a:chExt cx="0" cy="0"/>
        </a:xfrm>
      </p:grpSpPr>
      <p:pic>
        <p:nvPicPr>
          <p:cNvPr id="397" name="Google Shape;397;p32"/>
          <p:cNvPicPr preferRelativeResize="0"/>
          <p:nvPr/>
        </p:nvPicPr>
        <p:blipFill rotWithShape="1">
          <a:blip r:embed="rId2">
            <a:alphaModFix/>
          </a:blip>
          <a:srcRect b="0" l="0" r="0" t="0"/>
          <a:stretch/>
        </p:blipFill>
        <p:spPr>
          <a:xfrm>
            <a:off x="0" y="1"/>
            <a:ext cx="12192000" cy="6857999"/>
          </a:xfrm>
          <a:prstGeom prst="rect">
            <a:avLst/>
          </a:prstGeom>
          <a:noFill/>
          <a:ln>
            <a:noFill/>
          </a:ln>
        </p:spPr>
      </p:pic>
      <p:sp>
        <p:nvSpPr>
          <p:cNvPr id="398" name="Google Shape;398;p32"/>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399" name="Google Shape;399;p32"/>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400" name="Google Shape;400;p32"/>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401" name="Google Shape;401;p32"/>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402" name="Google Shape;402;p32"/>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03" name="Google Shape;403;p32"/>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04" name="Google Shape;404;p32"/>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05" name="Google Shape;405;p32"/>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06" name="Google Shape;406;p32"/>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407" name="Google Shape;407;p32"/>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408" name="Google Shape;408;p32"/>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09" name="Google Shape;409;p32"/>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410" name="Google Shape;410;p32"/>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411" name="Google Shape;411;p32"/>
          <p:cNvSpPr txBox="1"/>
          <p:nvPr/>
        </p:nvSpPr>
        <p:spPr>
          <a:xfrm>
            <a:off x="1149013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cxnSp>
        <p:nvCxnSpPr>
          <p:cNvPr id="412" name="Google Shape;412;p32"/>
          <p:cNvCxnSpPr>
            <a:endCxn id="398" idx="0"/>
          </p:cNvCxnSpPr>
          <p:nvPr/>
        </p:nvCxnSpPr>
        <p:spPr>
          <a:xfrm rot="10800000">
            <a:off x="557799" y="1936549"/>
            <a:ext cx="0" cy="4342200"/>
          </a:xfrm>
          <a:prstGeom prst="straightConnector1">
            <a:avLst/>
          </a:prstGeom>
          <a:noFill/>
          <a:ln cap="flat" cmpd="sng" w="12700">
            <a:solidFill>
              <a:schemeClr val="lt1"/>
            </a:solidFill>
            <a:prstDash val="solid"/>
            <a:round/>
            <a:headEnd len="sm" w="sm" type="none"/>
            <a:tailEnd len="sm" w="sm" type="none"/>
          </a:ln>
        </p:spPr>
      </p:cxnSp>
      <p:cxnSp>
        <p:nvCxnSpPr>
          <p:cNvPr id="413" name="Google Shape;413;p32"/>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14" name="Google Shape;414;p32"/>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415" name="Google Shape;415;p32"/>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416" name="Google Shape;416;p32"/>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17" name="Google Shape;417;p32"/>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418" name="Google Shape;418;p32"/>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2" showMasterSp="0">
  <p:cSld name="Presenters Divider 2.2">
    <p:spTree>
      <p:nvGrpSpPr>
        <p:cNvPr id="419" name="Shape 419"/>
        <p:cNvGrpSpPr/>
        <p:nvPr/>
      </p:nvGrpSpPr>
      <p:grpSpPr>
        <a:xfrm>
          <a:off x="0" y="0"/>
          <a:ext cx="0" cy="0"/>
          <a:chOff x="0" y="0"/>
          <a:chExt cx="0" cy="0"/>
        </a:xfrm>
      </p:grpSpPr>
      <p:pic>
        <p:nvPicPr>
          <p:cNvPr id="420" name="Google Shape;420;p33"/>
          <p:cNvPicPr preferRelativeResize="0"/>
          <p:nvPr/>
        </p:nvPicPr>
        <p:blipFill rotWithShape="1">
          <a:blip r:embed="rId2">
            <a:alphaModFix/>
          </a:blip>
          <a:srcRect b="0" l="0" r="0" t="0"/>
          <a:stretch/>
        </p:blipFill>
        <p:spPr>
          <a:xfrm>
            <a:off x="0" y="-413"/>
            <a:ext cx="12216385" cy="6858000"/>
          </a:xfrm>
          <a:prstGeom prst="rect">
            <a:avLst/>
          </a:prstGeom>
          <a:noFill/>
          <a:ln>
            <a:noFill/>
          </a:ln>
        </p:spPr>
      </p:pic>
      <p:sp>
        <p:nvSpPr>
          <p:cNvPr id="421" name="Google Shape;421;p33"/>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422" name="Google Shape;422;p33"/>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423" name="Google Shape;423;p33"/>
          <p:cNvSpPr txBox="1"/>
          <p:nvPr/>
        </p:nvSpPr>
        <p:spPr>
          <a:xfrm>
            <a:off x="11490366"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424" name="Google Shape;424;p33"/>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425" name="Google Shape;425;p33"/>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426" name="Google Shape;426;p33"/>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427" name="Google Shape;427;p33"/>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428" name="Google Shape;428;p33"/>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29" name="Google Shape;429;p33"/>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30" name="Google Shape;430;p33"/>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31" name="Google Shape;431;p33"/>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32" name="Google Shape;432;p33"/>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433" name="Google Shape;433;p33"/>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34" name="Google Shape;434;p33"/>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435" name="Google Shape;435;p33"/>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36" name="Google Shape;436;p33"/>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437" name="Google Shape;437;p33"/>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38" name="Google Shape;438;p33"/>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439" name="Google Shape;439;p33"/>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40" name="Google Shape;440;p33"/>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441" name="Google Shape;441;p33"/>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3" showMasterSp="0">
  <p:cSld name="Presenters Divider 2.3">
    <p:spTree>
      <p:nvGrpSpPr>
        <p:cNvPr id="442" name="Shape 442"/>
        <p:cNvGrpSpPr/>
        <p:nvPr/>
      </p:nvGrpSpPr>
      <p:grpSpPr>
        <a:xfrm>
          <a:off x="0" y="0"/>
          <a:ext cx="0" cy="0"/>
          <a:chOff x="0" y="0"/>
          <a:chExt cx="0" cy="0"/>
        </a:xfrm>
      </p:grpSpPr>
      <p:pic>
        <p:nvPicPr>
          <p:cNvPr id="443" name="Google Shape;443;p34"/>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444" name="Google Shape;444;p34"/>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445" name="Google Shape;445;p34"/>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446" name="Google Shape;446;p34"/>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447" name="Google Shape;447;p34"/>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448" name="Google Shape;448;p34"/>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449" name="Google Shape;449;p34"/>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450" name="Google Shape;450;p34"/>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451" name="Google Shape;451;p34"/>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2" name="Google Shape;452;p34"/>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3" name="Google Shape;453;p34"/>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4" name="Google Shape;454;p34"/>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5" name="Google Shape;455;p34"/>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456" name="Google Shape;456;p34"/>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7" name="Google Shape;457;p34"/>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458" name="Google Shape;458;p34"/>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59" name="Google Shape;459;p34"/>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460" name="Google Shape;460;p34"/>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61" name="Google Shape;461;p34"/>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462" name="Google Shape;462;p34"/>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63" name="Google Shape;463;p34"/>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464" name="Google Shape;464;p34"/>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4" showMasterSp="0">
  <p:cSld name="Presenters Divider 2.4">
    <p:spTree>
      <p:nvGrpSpPr>
        <p:cNvPr id="465" name="Shape 465"/>
        <p:cNvGrpSpPr/>
        <p:nvPr/>
      </p:nvGrpSpPr>
      <p:grpSpPr>
        <a:xfrm>
          <a:off x="0" y="0"/>
          <a:ext cx="0" cy="0"/>
          <a:chOff x="0" y="0"/>
          <a:chExt cx="0" cy="0"/>
        </a:xfrm>
      </p:grpSpPr>
      <p:pic>
        <p:nvPicPr>
          <p:cNvPr id="466" name="Google Shape;466;p35"/>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467" name="Google Shape;467;p35"/>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468" name="Google Shape;468;p35"/>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469" name="Google Shape;469;p35"/>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470" name="Google Shape;470;p35"/>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471" name="Google Shape;471;p35"/>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472" name="Google Shape;472;p35"/>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473" name="Google Shape;473;p35"/>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474" name="Google Shape;474;p35"/>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75" name="Google Shape;475;p35"/>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76" name="Google Shape;476;p35"/>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77" name="Google Shape;477;p35"/>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78" name="Google Shape;478;p35"/>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479" name="Google Shape;479;p35"/>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80" name="Google Shape;480;p35"/>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481" name="Google Shape;481;p35"/>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82" name="Google Shape;482;p35"/>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483" name="Google Shape;483;p35"/>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84" name="Google Shape;484;p35"/>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485" name="Google Shape;485;p35"/>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86" name="Google Shape;486;p35"/>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487" name="Google Shape;487;p35"/>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5" showMasterSp="0">
  <p:cSld name="Presenters Divider 2.5">
    <p:spTree>
      <p:nvGrpSpPr>
        <p:cNvPr id="488" name="Shape 488"/>
        <p:cNvGrpSpPr/>
        <p:nvPr/>
      </p:nvGrpSpPr>
      <p:grpSpPr>
        <a:xfrm>
          <a:off x="0" y="0"/>
          <a:ext cx="0" cy="0"/>
          <a:chOff x="0" y="0"/>
          <a:chExt cx="0" cy="0"/>
        </a:xfrm>
      </p:grpSpPr>
      <p:pic>
        <p:nvPicPr>
          <p:cNvPr id="489" name="Google Shape;489;p36"/>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490" name="Google Shape;490;p36"/>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491" name="Google Shape;491;p36"/>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492" name="Google Shape;492;p36"/>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493" name="Google Shape;493;p36"/>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494" name="Google Shape;494;p36"/>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495" name="Google Shape;495;p36"/>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496" name="Google Shape;496;p36"/>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497" name="Google Shape;497;p36"/>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98" name="Google Shape;498;p36"/>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99" name="Google Shape;499;p36"/>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00" name="Google Shape;500;p36"/>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01" name="Google Shape;501;p36"/>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502" name="Google Shape;502;p36"/>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03" name="Google Shape;503;p36"/>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504" name="Google Shape;504;p36"/>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05" name="Google Shape;505;p36"/>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506" name="Google Shape;506;p36"/>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07" name="Google Shape;507;p36"/>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508" name="Google Shape;508;p36"/>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09" name="Google Shape;509;p36"/>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510" name="Google Shape;510;p36"/>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6" showMasterSp="0">
  <p:cSld name="Presenters Divider 2.6">
    <p:spTree>
      <p:nvGrpSpPr>
        <p:cNvPr id="511" name="Shape 511"/>
        <p:cNvGrpSpPr/>
        <p:nvPr/>
      </p:nvGrpSpPr>
      <p:grpSpPr>
        <a:xfrm>
          <a:off x="0" y="0"/>
          <a:ext cx="0" cy="0"/>
          <a:chOff x="0" y="0"/>
          <a:chExt cx="0" cy="0"/>
        </a:xfrm>
      </p:grpSpPr>
      <p:pic>
        <p:nvPicPr>
          <p:cNvPr id="512" name="Google Shape;512;p37"/>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513" name="Google Shape;513;p37"/>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514" name="Google Shape;514;p37"/>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515" name="Google Shape;515;p37"/>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516" name="Google Shape;516;p37"/>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517" name="Google Shape;517;p37"/>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518" name="Google Shape;518;p37"/>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519" name="Google Shape;519;p37"/>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520" name="Google Shape;520;p37"/>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1" name="Google Shape;521;p37"/>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2" name="Google Shape;522;p37"/>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3" name="Google Shape;523;p37"/>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4" name="Google Shape;524;p37"/>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525" name="Google Shape;525;p37"/>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6" name="Google Shape;526;p37"/>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527" name="Google Shape;527;p37"/>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28" name="Google Shape;528;p37"/>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529" name="Google Shape;529;p37"/>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30" name="Google Shape;530;p37"/>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531" name="Google Shape;531;p37"/>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32" name="Google Shape;532;p37"/>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533" name="Google Shape;533;p37"/>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7" showMasterSp="0">
  <p:cSld name="Presenters Divider 2.7">
    <p:spTree>
      <p:nvGrpSpPr>
        <p:cNvPr id="534" name="Shape 534"/>
        <p:cNvGrpSpPr/>
        <p:nvPr/>
      </p:nvGrpSpPr>
      <p:grpSpPr>
        <a:xfrm>
          <a:off x="0" y="0"/>
          <a:ext cx="0" cy="0"/>
          <a:chOff x="0" y="0"/>
          <a:chExt cx="0" cy="0"/>
        </a:xfrm>
      </p:grpSpPr>
      <p:pic>
        <p:nvPicPr>
          <p:cNvPr id="535" name="Google Shape;535;p38"/>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536" name="Google Shape;536;p38"/>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537" name="Google Shape;537;p38"/>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538" name="Google Shape;538;p38"/>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539" name="Google Shape;539;p38"/>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540" name="Google Shape;540;p38"/>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541" name="Google Shape;541;p38"/>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542" name="Google Shape;542;p38"/>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543" name="Google Shape;543;p38"/>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44" name="Google Shape;544;p38"/>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45" name="Google Shape;545;p38"/>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46" name="Google Shape;546;p38"/>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47" name="Google Shape;547;p38"/>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548" name="Google Shape;548;p38"/>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49" name="Google Shape;549;p38"/>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550" name="Google Shape;550;p38"/>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51" name="Google Shape;551;p38"/>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552" name="Google Shape;552;p38"/>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53" name="Google Shape;553;p38"/>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554" name="Google Shape;554;p38"/>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555" name="Google Shape;555;p38"/>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556" name="Google Shape;556;p38"/>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8" showMasterSp="0">
  <p:cSld name="Presenters Divider 2.8">
    <p:spTree>
      <p:nvGrpSpPr>
        <p:cNvPr id="557" name="Shape 557"/>
        <p:cNvGrpSpPr/>
        <p:nvPr/>
      </p:nvGrpSpPr>
      <p:grpSpPr>
        <a:xfrm>
          <a:off x="0" y="0"/>
          <a:ext cx="0" cy="0"/>
          <a:chOff x="0" y="0"/>
          <a:chExt cx="0" cy="0"/>
        </a:xfrm>
      </p:grpSpPr>
      <p:pic>
        <p:nvPicPr>
          <p:cNvPr id="558" name="Google Shape;558;p39"/>
          <p:cNvPicPr preferRelativeResize="0"/>
          <p:nvPr/>
        </p:nvPicPr>
        <p:blipFill rotWithShape="1">
          <a:blip r:embed="rId2">
            <a:alphaModFix/>
          </a:blip>
          <a:srcRect b="0" l="0" r="0" t="0"/>
          <a:stretch/>
        </p:blipFill>
        <p:spPr>
          <a:xfrm>
            <a:off x="-3" y="-1"/>
            <a:ext cx="12192000" cy="6857999"/>
          </a:xfrm>
          <a:prstGeom prst="rect">
            <a:avLst/>
          </a:prstGeom>
          <a:noFill/>
          <a:ln>
            <a:noFill/>
          </a:ln>
        </p:spPr>
      </p:pic>
      <p:sp>
        <p:nvSpPr>
          <p:cNvPr id="559" name="Google Shape;559;p39"/>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560" name="Google Shape;560;p39"/>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561" name="Google Shape;561;p39"/>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562" name="Google Shape;562;p39"/>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563" name="Google Shape;563;p39"/>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564" name="Google Shape;564;p39"/>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565" name="Google Shape;565;p39"/>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566" name="Google Shape;566;p39"/>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67" name="Google Shape;567;p39"/>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68" name="Google Shape;568;p39"/>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69" name="Google Shape;569;p39"/>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70" name="Google Shape;570;p39"/>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571" name="Google Shape;571;p39"/>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72" name="Google Shape;572;p39"/>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573" name="Google Shape;573;p39"/>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74" name="Google Shape;574;p39"/>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575" name="Google Shape;575;p39"/>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76" name="Google Shape;576;p39"/>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577" name="Google Shape;577;p39"/>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78" name="Google Shape;578;p39"/>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579" name="Google Shape;579;p39"/>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1" showMasterSp="0">
  <p:cSld name="Presenters Divider 3.1">
    <p:spTree>
      <p:nvGrpSpPr>
        <p:cNvPr id="580" name="Shape 580"/>
        <p:cNvGrpSpPr/>
        <p:nvPr/>
      </p:nvGrpSpPr>
      <p:grpSpPr>
        <a:xfrm>
          <a:off x="0" y="0"/>
          <a:ext cx="0" cy="0"/>
          <a:chOff x="0" y="0"/>
          <a:chExt cx="0" cy="0"/>
        </a:xfrm>
      </p:grpSpPr>
      <p:pic>
        <p:nvPicPr>
          <p:cNvPr id="581" name="Google Shape;581;p40"/>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582" name="Google Shape;582;p40"/>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583" name="Google Shape;583;p40"/>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84" name="Google Shape;584;p40"/>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85" name="Google Shape;585;p40"/>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86" name="Google Shape;586;p40"/>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87" name="Google Shape;587;p40"/>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88" name="Google Shape;588;p40"/>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589" name="Google Shape;589;p40"/>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590" name="Google Shape;590;p40"/>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591" name="Google Shape;591;p40"/>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592" name="Google Shape;592;p40"/>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593" name="Google Shape;593;p40"/>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594" name="Google Shape;594;p40"/>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595" name="Google Shape;595;p40"/>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96" name="Google Shape;596;p40"/>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597" name="Google Shape;597;p40"/>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598" name="Google Shape;598;p40"/>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2" showMasterSp="0">
  <p:cSld name="Presenters Divider 3.2">
    <p:spTree>
      <p:nvGrpSpPr>
        <p:cNvPr id="599" name="Shape 599"/>
        <p:cNvGrpSpPr/>
        <p:nvPr/>
      </p:nvGrpSpPr>
      <p:grpSpPr>
        <a:xfrm>
          <a:off x="0" y="0"/>
          <a:ext cx="0" cy="0"/>
          <a:chOff x="0" y="0"/>
          <a:chExt cx="0" cy="0"/>
        </a:xfrm>
      </p:grpSpPr>
      <p:pic>
        <p:nvPicPr>
          <p:cNvPr id="600" name="Google Shape;600;p41"/>
          <p:cNvPicPr preferRelativeResize="0"/>
          <p:nvPr/>
        </p:nvPicPr>
        <p:blipFill rotWithShape="1">
          <a:blip r:embed="rId2">
            <a:alphaModFix/>
          </a:blip>
          <a:srcRect b="0" l="0" r="0" t="0"/>
          <a:stretch/>
        </p:blipFill>
        <p:spPr>
          <a:xfrm>
            <a:off x="0" y="-414"/>
            <a:ext cx="12216385" cy="6858000"/>
          </a:xfrm>
          <a:prstGeom prst="rect">
            <a:avLst/>
          </a:prstGeom>
          <a:noFill/>
          <a:ln>
            <a:noFill/>
          </a:ln>
        </p:spPr>
      </p:pic>
      <p:sp>
        <p:nvSpPr>
          <p:cNvPr id="601" name="Google Shape;601;p41"/>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02" name="Google Shape;602;p41"/>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03" name="Google Shape;603;p41"/>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04" name="Google Shape;604;p41"/>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5" name="Google Shape;605;p41"/>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6" name="Google Shape;606;p41"/>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7" name="Google Shape;607;p41"/>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8" name="Google Shape;608;p41"/>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9" name="Google Shape;609;p41"/>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10" name="Google Shape;610;p41"/>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11" name="Google Shape;611;p41"/>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612" name="Google Shape;612;p41"/>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613" name="Google Shape;613;p41"/>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14" name="Google Shape;614;p41"/>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615" name="Google Shape;615;p41"/>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616" name="Google Shape;616;p41"/>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17" name="Google Shape;617;p41"/>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1 White" showMasterSp="0">
  <p:cSld name="Cover 1 White">
    <p:spTree>
      <p:nvGrpSpPr>
        <p:cNvPr id="41" name="Shape 41"/>
        <p:cNvGrpSpPr/>
        <p:nvPr/>
      </p:nvGrpSpPr>
      <p:grpSpPr>
        <a:xfrm>
          <a:off x="0" y="0"/>
          <a:ext cx="0" cy="0"/>
          <a:chOff x="0" y="0"/>
          <a:chExt cx="0" cy="0"/>
        </a:xfrm>
      </p:grpSpPr>
      <p:sp>
        <p:nvSpPr>
          <p:cNvPr id="42" name="Google Shape;42;p4"/>
          <p:cNvSpPr txBox="1"/>
          <p:nvPr>
            <p:ph type="title"/>
          </p:nvPr>
        </p:nvSpPr>
        <p:spPr>
          <a:xfrm>
            <a:off x="553082" y="0"/>
            <a:ext cx="10788321" cy="2533369"/>
          </a:xfrm>
          <a:prstGeom prst="rect">
            <a:avLst/>
          </a:prstGeom>
          <a:noFill/>
          <a:ln>
            <a:noFill/>
          </a:ln>
        </p:spPr>
        <p:txBody>
          <a:bodyPr anchorCtr="0" anchor="b" bIns="0" lIns="0" spcFirstLastPara="1" rIns="0" wrap="square" tIns="0">
            <a:normAutofit/>
          </a:bodyPr>
          <a:lstStyle>
            <a:lvl1pPr lvl="0" marR="0" rtl="0" algn="l">
              <a:lnSpc>
                <a:spcPct val="100000"/>
              </a:lnSpc>
              <a:spcBef>
                <a:spcPts val="0"/>
              </a:spcBef>
              <a:spcAft>
                <a:spcPts val="0"/>
              </a:spcAft>
              <a:buClr>
                <a:srgbClr val="0B3458"/>
              </a:buClr>
              <a:buSzPts val="3600"/>
              <a:buFont typeface="Arial"/>
              <a:buNone/>
              <a:defRPr b="1" i="0" sz="36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43" name="Google Shape;43;p4"/>
          <p:cNvSpPr txBox="1"/>
          <p:nvPr>
            <p:ph idx="1" type="body"/>
          </p:nvPr>
        </p:nvSpPr>
        <p:spPr>
          <a:xfrm>
            <a:off x="566928" y="3553576"/>
            <a:ext cx="10788321" cy="716808"/>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4" name="Google Shape;44;p4"/>
          <p:cNvSpPr txBox="1"/>
          <p:nvPr>
            <p:ph idx="2" type="body"/>
          </p:nvPr>
        </p:nvSpPr>
        <p:spPr>
          <a:xfrm>
            <a:off x="566928" y="4279392"/>
            <a:ext cx="10788321" cy="27360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 name="Google Shape;45;p4"/>
          <p:cNvSpPr txBox="1"/>
          <p:nvPr>
            <p:ph idx="3" type="body"/>
          </p:nvPr>
        </p:nvSpPr>
        <p:spPr>
          <a:xfrm>
            <a:off x="566928" y="4553712"/>
            <a:ext cx="10788321" cy="40378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46" name="Google Shape;46;p4"/>
          <p:cNvPicPr preferRelativeResize="0"/>
          <p:nvPr/>
        </p:nvPicPr>
        <p:blipFill rotWithShape="1">
          <a:blip r:embed="rId2">
            <a:alphaModFix/>
          </a:blip>
          <a:srcRect b="0" l="0" r="0" t="0"/>
          <a:stretch/>
        </p:blipFill>
        <p:spPr>
          <a:xfrm>
            <a:off x="567596" y="5193792"/>
            <a:ext cx="1189829" cy="951863"/>
          </a:xfrm>
          <a:prstGeom prst="rect">
            <a:avLst/>
          </a:prstGeom>
          <a:noFill/>
          <a:ln>
            <a:noFill/>
          </a:ln>
        </p:spPr>
      </p:pic>
      <p:sp>
        <p:nvSpPr>
          <p:cNvPr id="47" name="Google Shape;47;p4"/>
          <p:cNvSpPr txBox="1"/>
          <p:nvPr>
            <p:ph idx="4" type="body"/>
          </p:nvPr>
        </p:nvSpPr>
        <p:spPr>
          <a:xfrm>
            <a:off x="548639" y="2837138"/>
            <a:ext cx="10808208" cy="716808"/>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1"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3" showMasterSp="0">
  <p:cSld name="Presenters Divider 3.3">
    <p:spTree>
      <p:nvGrpSpPr>
        <p:cNvPr id="618" name="Shape 618"/>
        <p:cNvGrpSpPr/>
        <p:nvPr/>
      </p:nvGrpSpPr>
      <p:grpSpPr>
        <a:xfrm>
          <a:off x="0" y="0"/>
          <a:ext cx="0" cy="0"/>
          <a:chOff x="0" y="0"/>
          <a:chExt cx="0" cy="0"/>
        </a:xfrm>
      </p:grpSpPr>
      <p:pic>
        <p:nvPicPr>
          <p:cNvPr id="619" name="Google Shape;619;p42"/>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620" name="Google Shape;620;p42"/>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21" name="Google Shape;621;p42"/>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22" name="Google Shape;622;p42"/>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23" name="Google Shape;623;p42"/>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4" name="Google Shape;624;p42"/>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5" name="Google Shape;625;p42"/>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6" name="Google Shape;626;p42"/>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7" name="Google Shape;627;p42"/>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8" name="Google Shape;628;p42"/>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9" name="Google Shape;629;p42"/>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30" name="Google Shape;630;p42"/>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631" name="Google Shape;631;p42"/>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632" name="Google Shape;632;p42"/>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33" name="Google Shape;633;p42"/>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634" name="Google Shape;634;p42"/>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635" name="Google Shape;635;p42"/>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36" name="Google Shape;636;p42"/>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4" showMasterSp="0">
  <p:cSld name="Presenters Divider 3.4">
    <p:spTree>
      <p:nvGrpSpPr>
        <p:cNvPr id="637" name="Shape 637"/>
        <p:cNvGrpSpPr/>
        <p:nvPr/>
      </p:nvGrpSpPr>
      <p:grpSpPr>
        <a:xfrm>
          <a:off x="0" y="0"/>
          <a:ext cx="0" cy="0"/>
          <a:chOff x="0" y="0"/>
          <a:chExt cx="0" cy="0"/>
        </a:xfrm>
      </p:grpSpPr>
      <p:pic>
        <p:nvPicPr>
          <p:cNvPr id="638" name="Google Shape;638;p43"/>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639" name="Google Shape;639;p43"/>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40" name="Google Shape;640;p43"/>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41" name="Google Shape;641;p43"/>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42" name="Google Shape;642;p43"/>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3" name="Google Shape;643;p43"/>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4" name="Google Shape;644;p43"/>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5" name="Google Shape;645;p43"/>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6" name="Google Shape;646;p43"/>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7" name="Google Shape;647;p43"/>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8" name="Google Shape;648;p43"/>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49" name="Google Shape;649;p43"/>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650" name="Google Shape;650;p43"/>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651" name="Google Shape;651;p43"/>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52" name="Google Shape;652;p43"/>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653" name="Google Shape;653;p43"/>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654" name="Google Shape;654;p43"/>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55" name="Google Shape;655;p43"/>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5" showMasterSp="0">
  <p:cSld name="Presenters Divider 3.5">
    <p:spTree>
      <p:nvGrpSpPr>
        <p:cNvPr id="656" name="Shape 656"/>
        <p:cNvGrpSpPr/>
        <p:nvPr/>
      </p:nvGrpSpPr>
      <p:grpSpPr>
        <a:xfrm>
          <a:off x="0" y="0"/>
          <a:ext cx="0" cy="0"/>
          <a:chOff x="0" y="0"/>
          <a:chExt cx="0" cy="0"/>
        </a:xfrm>
      </p:grpSpPr>
      <p:pic>
        <p:nvPicPr>
          <p:cNvPr id="657" name="Google Shape;657;p44"/>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658" name="Google Shape;658;p44"/>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59" name="Google Shape;659;p44"/>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60" name="Google Shape;660;p44"/>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61" name="Google Shape;661;p44"/>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2" name="Google Shape;662;p44"/>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3" name="Google Shape;663;p44"/>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4" name="Google Shape;664;p44"/>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5" name="Google Shape;665;p44"/>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6" name="Google Shape;666;p44"/>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7" name="Google Shape;667;p44"/>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68" name="Google Shape;668;p44"/>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669" name="Google Shape;669;p44"/>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670" name="Google Shape;670;p44"/>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71" name="Google Shape;671;p44"/>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672" name="Google Shape;672;p44"/>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673" name="Google Shape;673;p44"/>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74" name="Google Shape;674;p44"/>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6" showMasterSp="0">
  <p:cSld name="Presenters Divider 3.6">
    <p:spTree>
      <p:nvGrpSpPr>
        <p:cNvPr id="675" name="Shape 675"/>
        <p:cNvGrpSpPr/>
        <p:nvPr/>
      </p:nvGrpSpPr>
      <p:grpSpPr>
        <a:xfrm>
          <a:off x="0" y="0"/>
          <a:ext cx="0" cy="0"/>
          <a:chOff x="0" y="0"/>
          <a:chExt cx="0" cy="0"/>
        </a:xfrm>
      </p:grpSpPr>
      <p:pic>
        <p:nvPicPr>
          <p:cNvPr id="676" name="Google Shape;676;p45"/>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677" name="Google Shape;677;p45"/>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78" name="Google Shape;678;p45"/>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79" name="Google Shape;679;p45"/>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80" name="Google Shape;680;p45"/>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1" name="Google Shape;681;p45"/>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2" name="Google Shape;682;p45"/>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3" name="Google Shape;683;p45"/>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4" name="Google Shape;684;p45"/>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5" name="Google Shape;685;p45"/>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6" name="Google Shape;686;p45"/>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87" name="Google Shape;687;p45"/>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688" name="Google Shape;688;p45"/>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689" name="Google Shape;689;p45"/>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90" name="Google Shape;690;p45"/>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691" name="Google Shape;691;p45"/>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692" name="Google Shape;692;p45"/>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93" name="Google Shape;693;p45"/>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7" showMasterSp="0">
  <p:cSld name="Presenters Divider 3.7">
    <p:spTree>
      <p:nvGrpSpPr>
        <p:cNvPr id="694" name="Shape 694"/>
        <p:cNvGrpSpPr/>
        <p:nvPr/>
      </p:nvGrpSpPr>
      <p:grpSpPr>
        <a:xfrm>
          <a:off x="0" y="0"/>
          <a:ext cx="0" cy="0"/>
          <a:chOff x="0" y="0"/>
          <a:chExt cx="0" cy="0"/>
        </a:xfrm>
      </p:grpSpPr>
      <p:pic>
        <p:nvPicPr>
          <p:cNvPr id="695" name="Google Shape;695;p46"/>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696" name="Google Shape;696;p46"/>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97" name="Google Shape;697;p46"/>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98" name="Google Shape;698;p46"/>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99" name="Google Shape;699;p46"/>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0" name="Google Shape;700;p46"/>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1" name="Google Shape;701;p46"/>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2" name="Google Shape;702;p46"/>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3" name="Google Shape;703;p46"/>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4" name="Google Shape;704;p46"/>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5" name="Google Shape;705;p46"/>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706" name="Google Shape;706;p46"/>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707" name="Google Shape;707;p46"/>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708" name="Google Shape;708;p46"/>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09" name="Google Shape;709;p46"/>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710" name="Google Shape;710;p46"/>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711" name="Google Shape;711;p46"/>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12" name="Google Shape;712;p46"/>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8" showMasterSp="0">
  <p:cSld name="Presenters Divider 3.8">
    <p:spTree>
      <p:nvGrpSpPr>
        <p:cNvPr id="713" name="Shape 713"/>
        <p:cNvGrpSpPr/>
        <p:nvPr/>
      </p:nvGrpSpPr>
      <p:grpSpPr>
        <a:xfrm>
          <a:off x="0" y="0"/>
          <a:ext cx="0" cy="0"/>
          <a:chOff x="0" y="0"/>
          <a:chExt cx="0" cy="0"/>
        </a:xfrm>
      </p:grpSpPr>
      <p:pic>
        <p:nvPicPr>
          <p:cNvPr id="714" name="Google Shape;714;p47"/>
          <p:cNvPicPr preferRelativeResize="0"/>
          <p:nvPr/>
        </p:nvPicPr>
        <p:blipFill rotWithShape="1">
          <a:blip r:embed="rId2">
            <a:alphaModFix/>
          </a:blip>
          <a:srcRect b="0" l="0" r="0" t="0"/>
          <a:stretch/>
        </p:blipFill>
        <p:spPr>
          <a:xfrm>
            <a:off x="-3" y="-1"/>
            <a:ext cx="12192000" cy="6857999"/>
          </a:xfrm>
          <a:prstGeom prst="rect">
            <a:avLst/>
          </a:prstGeom>
          <a:noFill/>
          <a:ln>
            <a:noFill/>
          </a:ln>
        </p:spPr>
      </p:pic>
      <p:sp>
        <p:nvSpPr>
          <p:cNvPr id="715" name="Google Shape;715;p47"/>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716" name="Google Shape;716;p47"/>
          <p:cNvPicPr preferRelativeResize="0"/>
          <p:nvPr/>
        </p:nvPicPr>
        <p:blipFill rotWithShape="1">
          <a:blip r:embed="rId3">
            <a:alphaModFix/>
          </a:blip>
          <a:srcRect b="0" l="0" r="0" t="0"/>
          <a:stretch/>
        </p:blipFill>
        <p:spPr>
          <a:xfrm>
            <a:off x="365760" y="6462763"/>
            <a:ext cx="365760" cy="291830"/>
          </a:xfrm>
          <a:prstGeom prst="rect">
            <a:avLst/>
          </a:prstGeom>
          <a:noFill/>
          <a:ln>
            <a:noFill/>
          </a:ln>
        </p:spPr>
      </p:pic>
      <p:sp>
        <p:nvSpPr>
          <p:cNvPr id="717" name="Google Shape;717;p47"/>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718" name="Google Shape;718;p47"/>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19" name="Google Shape;719;p47"/>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20" name="Google Shape;720;p47"/>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21" name="Google Shape;721;p47"/>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22" name="Google Shape;722;p47"/>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23" name="Google Shape;723;p47"/>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24" name="Google Shape;724;p47"/>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725" name="Google Shape;725;p47"/>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726" name="Google Shape;726;p47"/>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727" name="Google Shape;727;p47"/>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28" name="Google Shape;728;p47"/>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729" name="Google Shape;729;p47"/>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730" name="Google Shape;730;p47"/>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31" name="Google Shape;731;p47"/>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gage with ICANN White">
  <p:cSld name="Engage with ICANN White">
    <p:spTree>
      <p:nvGrpSpPr>
        <p:cNvPr id="732" name="Shape 732"/>
        <p:cNvGrpSpPr/>
        <p:nvPr/>
      </p:nvGrpSpPr>
      <p:grpSpPr>
        <a:xfrm>
          <a:off x="0" y="0"/>
          <a:ext cx="0" cy="0"/>
          <a:chOff x="0" y="0"/>
          <a:chExt cx="0" cy="0"/>
        </a:xfrm>
      </p:grpSpPr>
      <p:sp>
        <p:nvSpPr>
          <p:cNvPr id="733" name="Google Shape;733;p48"/>
          <p:cNvSpPr/>
          <p:nvPr/>
        </p:nvSpPr>
        <p:spPr>
          <a:xfrm>
            <a:off x="3084875" y="685225"/>
            <a:ext cx="9107124" cy="1864933"/>
          </a:xfrm>
          <a:prstGeom prst="rect">
            <a:avLst/>
          </a:prstGeom>
          <a:solidFill>
            <a:schemeClr val="accent1"/>
          </a:solid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rgbClr val="000000"/>
              </a:buClr>
              <a:buSzPts val="1350"/>
              <a:buFont typeface="Arial"/>
              <a:buNone/>
            </a:pPr>
            <a:r>
              <a:t/>
            </a:r>
            <a:endParaRPr b="0" i="0" sz="1350" u="none" cap="none" strike="noStrike">
              <a:solidFill>
                <a:srgbClr val="FFFFFF"/>
              </a:solidFill>
              <a:latin typeface="Arial"/>
              <a:ea typeface="Arial"/>
              <a:cs typeface="Arial"/>
              <a:sym typeface="Arial"/>
            </a:endParaRPr>
          </a:p>
        </p:txBody>
      </p:sp>
      <p:sp>
        <p:nvSpPr>
          <p:cNvPr id="734" name="Google Shape;734;p48"/>
          <p:cNvSpPr txBox="1"/>
          <p:nvPr/>
        </p:nvSpPr>
        <p:spPr>
          <a:xfrm>
            <a:off x="3391319" y="1552703"/>
            <a:ext cx="8800679" cy="329885"/>
          </a:xfrm>
          <a:prstGeom prst="rect">
            <a:avLst/>
          </a:prstGeom>
          <a:noFill/>
          <a:ln>
            <a:noFill/>
          </a:ln>
        </p:spPr>
        <p:txBody>
          <a:bodyPr anchorCtr="0" anchor="t" bIns="0" lIns="0" spcFirstLastPara="1" rIns="0" wrap="square" tIns="0">
            <a:norm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lt1"/>
                </a:solidFill>
                <a:latin typeface="Arial"/>
                <a:ea typeface="Arial"/>
                <a:cs typeface="Arial"/>
                <a:sym typeface="Arial"/>
              </a:rPr>
              <a:t>Visit us at </a:t>
            </a:r>
            <a:r>
              <a:rPr b="1" i="0" lang="en-GB" sz="2000" u="none" cap="none" strike="noStrike">
                <a:solidFill>
                  <a:schemeClr val="lt1"/>
                </a:solidFill>
                <a:latin typeface="Arial"/>
                <a:ea typeface="Arial"/>
                <a:cs typeface="Arial"/>
                <a:sym typeface="Arial"/>
              </a:rPr>
              <a:t>icann.org</a:t>
            </a:r>
            <a:endParaRPr b="1" i="0" sz="2000" u="none" cap="none" strike="noStrike">
              <a:solidFill>
                <a:schemeClr val="lt1"/>
              </a:solidFill>
              <a:latin typeface="Arial"/>
              <a:ea typeface="Arial"/>
              <a:cs typeface="Arial"/>
              <a:sym typeface="Arial"/>
            </a:endParaRPr>
          </a:p>
        </p:txBody>
      </p:sp>
      <p:sp>
        <p:nvSpPr>
          <p:cNvPr id="735" name="Google Shape;735;p48"/>
          <p:cNvSpPr txBox="1"/>
          <p:nvPr/>
        </p:nvSpPr>
        <p:spPr>
          <a:xfrm>
            <a:off x="3391319" y="1049145"/>
            <a:ext cx="6974253" cy="325949"/>
          </a:xfrm>
          <a:prstGeom prst="rect">
            <a:avLst/>
          </a:prstGeom>
          <a:noFill/>
          <a:ln>
            <a:noFill/>
          </a:ln>
        </p:spPr>
        <p:txBody>
          <a:bodyPr anchorCtr="0" anchor="t" bIns="0" lIns="0" spcFirstLastPara="1" rIns="0" wrap="square" tIns="0">
            <a:normAutofit fontScale="92500" lnSpcReduction="10000"/>
          </a:bodyPr>
          <a:lstStyle/>
          <a:p>
            <a:pPr indent="0" lvl="0" marL="0" marR="0" rtl="0" algn="l">
              <a:lnSpc>
                <a:spcPct val="90000"/>
              </a:lnSpc>
              <a:spcBef>
                <a:spcPts val="0"/>
              </a:spcBef>
              <a:spcAft>
                <a:spcPts val="0"/>
              </a:spcAft>
              <a:buClr>
                <a:srgbClr val="000000"/>
              </a:buClr>
              <a:buSzPct val="100000"/>
              <a:buFont typeface="Arial"/>
              <a:buNone/>
            </a:pPr>
            <a:r>
              <a:rPr b="1" i="0" lang="en-GB" sz="2700" u="none" cap="none" strike="noStrike">
                <a:solidFill>
                  <a:schemeClr val="lt1"/>
                </a:solidFill>
                <a:latin typeface="Arial"/>
                <a:ea typeface="Arial"/>
                <a:cs typeface="Arial"/>
                <a:sym typeface="Arial"/>
              </a:rPr>
              <a:t>Thank You and Questions</a:t>
            </a:r>
            <a:endParaRPr b="0" i="0" sz="1400" u="none" cap="none" strike="noStrike">
              <a:solidFill>
                <a:srgbClr val="000000"/>
              </a:solidFill>
              <a:latin typeface="Arial"/>
              <a:ea typeface="Arial"/>
              <a:cs typeface="Arial"/>
              <a:sym typeface="Arial"/>
            </a:endParaRPr>
          </a:p>
        </p:txBody>
      </p:sp>
      <p:sp>
        <p:nvSpPr>
          <p:cNvPr id="736" name="Google Shape;736;p48"/>
          <p:cNvSpPr/>
          <p:nvPr/>
        </p:nvSpPr>
        <p:spPr>
          <a:xfrm>
            <a:off x="2" y="685225"/>
            <a:ext cx="2977273" cy="1864933"/>
          </a:xfrm>
          <a:prstGeom prst="rect">
            <a:avLst/>
          </a:prstGeom>
          <a:solidFill>
            <a:schemeClr val="accent2"/>
          </a:solid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rgbClr val="000000"/>
              </a:buClr>
              <a:buSzPts val="1350"/>
              <a:buFont typeface="Arial"/>
              <a:buNone/>
            </a:pPr>
            <a:r>
              <a:t/>
            </a:r>
            <a:endParaRPr b="0" i="0" sz="1350" u="none" cap="none" strike="noStrike">
              <a:solidFill>
                <a:srgbClr val="FFFFFF"/>
              </a:solidFill>
              <a:latin typeface="Arial"/>
              <a:ea typeface="Arial"/>
              <a:cs typeface="Arial"/>
              <a:sym typeface="Arial"/>
            </a:endParaRPr>
          </a:p>
        </p:txBody>
      </p:sp>
      <p:sp>
        <p:nvSpPr>
          <p:cNvPr id="737" name="Google Shape;737;p48"/>
          <p:cNvSpPr txBox="1"/>
          <p:nvPr>
            <p:ph idx="1" type="body"/>
          </p:nvPr>
        </p:nvSpPr>
        <p:spPr>
          <a:xfrm>
            <a:off x="3391319" y="1865312"/>
            <a:ext cx="7964599" cy="346541"/>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228600" lvl="1" marL="9144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2pPr>
            <a:lvl3pPr indent="-228600" lvl="2" marL="13716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38" name="Google Shape;738;p48"/>
          <p:cNvSpPr txBox="1"/>
          <p:nvPr>
            <p:ph type="title"/>
          </p:nvPr>
        </p:nvSpPr>
        <p:spPr>
          <a:xfrm>
            <a:off x="420624"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descr="ICANN_Logo_W.eps" id="739" name="Google Shape;739;p48"/>
          <p:cNvPicPr preferRelativeResize="0"/>
          <p:nvPr/>
        </p:nvPicPr>
        <p:blipFill rotWithShape="1">
          <a:blip r:embed="rId2">
            <a:alphaModFix/>
          </a:blip>
          <a:srcRect b="0" l="0" r="0" t="0"/>
          <a:stretch/>
        </p:blipFill>
        <p:spPr>
          <a:xfrm>
            <a:off x="507392" y="856105"/>
            <a:ext cx="1962493" cy="1523172"/>
          </a:xfrm>
          <a:prstGeom prst="rect">
            <a:avLst/>
          </a:prstGeom>
          <a:noFill/>
          <a:ln>
            <a:noFill/>
          </a:ln>
        </p:spPr>
      </p:pic>
      <p:grpSp>
        <p:nvGrpSpPr>
          <p:cNvPr id="740" name="Google Shape;740;p48"/>
          <p:cNvGrpSpPr/>
          <p:nvPr/>
        </p:nvGrpSpPr>
        <p:grpSpPr>
          <a:xfrm>
            <a:off x="3380163" y="2740820"/>
            <a:ext cx="3730320" cy="3448394"/>
            <a:chOff x="3380163" y="2740820"/>
            <a:chExt cx="3730320" cy="3448394"/>
          </a:xfrm>
        </p:grpSpPr>
        <p:grpSp>
          <p:nvGrpSpPr>
            <p:cNvPr id="741" name="Google Shape;741;p48"/>
            <p:cNvGrpSpPr/>
            <p:nvPr/>
          </p:nvGrpSpPr>
          <p:grpSpPr>
            <a:xfrm>
              <a:off x="3380163" y="4285658"/>
              <a:ext cx="3416667" cy="365760"/>
              <a:chOff x="5325979" y="4715893"/>
              <a:chExt cx="3416667" cy="365760"/>
            </a:xfrm>
          </p:grpSpPr>
          <p:sp>
            <p:nvSpPr>
              <p:cNvPr id="742" name="Google Shape;742;p48"/>
              <p:cNvSpPr txBox="1"/>
              <p:nvPr/>
            </p:nvSpPr>
            <p:spPr>
              <a:xfrm>
                <a:off x="5793339" y="4734885"/>
                <a:ext cx="2949307"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3">
                      <a:extLst>
                        <a:ext uri="{A12FA001-AC4F-418D-AE19-62706E023703}">
                          <ahyp:hlinkClr val="tx"/>
                        </a:ext>
                      </a:extLst>
                    </a:hlinkClick>
                  </a:rPr>
                  <a:t>flickr.com/icann</a:t>
                </a:r>
                <a:endParaRPr b="0" i="0" sz="1400" u="none" cap="none" strike="noStrike">
                  <a:solidFill>
                    <a:srgbClr val="0A304B"/>
                  </a:solidFill>
                  <a:latin typeface="Arial"/>
                  <a:ea typeface="Arial"/>
                  <a:cs typeface="Arial"/>
                  <a:sym typeface="Arial"/>
                </a:endParaRPr>
              </a:p>
            </p:txBody>
          </p:sp>
          <p:pic>
            <p:nvPicPr>
              <p:cNvPr descr="1420947842_social_style_3_flikr-128.png" id="743" name="Google Shape;743;p48">
                <a:hlinkClick r:id="rId4"/>
              </p:cNvPr>
              <p:cNvPicPr preferRelativeResize="0"/>
              <p:nvPr/>
            </p:nvPicPr>
            <p:blipFill rotWithShape="1">
              <a:blip r:embed="rId5">
                <a:alphaModFix/>
              </a:blip>
              <a:srcRect b="0" l="0" r="0" t="0"/>
              <a:stretch/>
            </p:blipFill>
            <p:spPr>
              <a:xfrm>
                <a:off x="5325979" y="4715893"/>
                <a:ext cx="365760" cy="365760"/>
              </a:xfrm>
              <a:prstGeom prst="rect">
                <a:avLst/>
              </a:prstGeom>
              <a:noFill/>
              <a:ln>
                <a:noFill/>
              </a:ln>
            </p:spPr>
          </p:pic>
        </p:grpSp>
        <p:grpSp>
          <p:nvGrpSpPr>
            <p:cNvPr id="744" name="Google Shape;744;p48"/>
            <p:cNvGrpSpPr/>
            <p:nvPr/>
          </p:nvGrpSpPr>
          <p:grpSpPr>
            <a:xfrm>
              <a:off x="3380163" y="4800604"/>
              <a:ext cx="3636602" cy="365760"/>
              <a:chOff x="1235726" y="5571713"/>
              <a:chExt cx="3636602" cy="365760"/>
            </a:xfrm>
          </p:grpSpPr>
          <p:sp>
            <p:nvSpPr>
              <p:cNvPr id="745" name="Google Shape;745;p48"/>
              <p:cNvSpPr txBox="1"/>
              <p:nvPr/>
            </p:nvSpPr>
            <p:spPr>
              <a:xfrm>
                <a:off x="1703086" y="5592033"/>
                <a:ext cx="3169242"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6">
                      <a:extLst>
                        <a:ext uri="{A12FA001-AC4F-418D-AE19-62706E023703}">
                          <ahyp:hlinkClr val="tx"/>
                        </a:ext>
                      </a:extLst>
                    </a:hlinkClick>
                  </a:rPr>
                  <a:t>linkedin/company/icann</a:t>
                </a:r>
                <a:endParaRPr b="0" i="0" sz="1400" u="none" cap="none" strike="noStrike">
                  <a:solidFill>
                    <a:srgbClr val="0A304B"/>
                  </a:solidFill>
                  <a:latin typeface="Arial"/>
                  <a:ea typeface="Arial"/>
                  <a:cs typeface="Arial"/>
                  <a:sym typeface="Arial"/>
                </a:endParaRPr>
              </a:p>
            </p:txBody>
          </p:sp>
          <p:pic>
            <p:nvPicPr>
              <p:cNvPr descr="1420948164_social_style_3_in-128.png" id="746" name="Google Shape;746;p48">
                <a:hlinkClick r:id="rId7"/>
              </p:cNvPr>
              <p:cNvPicPr preferRelativeResize="0"/>
              <p:nvPr/>
            </p:nvPicPr>
            <p:blipFill rotWithShape="1">
              <a:blip r:embed="rId8">
                <a:alphaModFix/>
              </a:blip>
              <a:srcRect b="0" l="0" r="0" t="0"/>
              <a:stretch/>
            </p:blipFill>
            <p:spPr>
              <a:xfrm>
                <a:off x="1235726" y="5571713"/>
                <a:ext cx="365760" cy="365760"/>
              </a:xfrm>
              <a:prstGeom prst="rect">
                <a:avLst/>
              </a:prstGeom>
              <a:noFill/>
              <a:ln>
                <a:noFill/>
              </a:ln>
            </p:spPr>
          </p:pic>
        </p:grpSp>
        <p:grpSp>
          <p:nvGrpSpPr>
            <p:cNvPr id="747" name="Google Shape;747;p48"/>
            <p:cNvGrpSpPr/>
            <p:nvPr/>
          </p:nvGrpSpPr>
          <p:grpSpPr>
            <a:xfrm>
              <a:off x="3380163" y="2740820"/>
              <a:ext cx="2809587" cy="365760"/>
              <a:chOff x="1235726" y="3073176"/>
              <a:chExt cx="2809587" cy="365760"/>
            </a:xfrm>
          </p:grpSpPr>
          <p:sp>
            <p:nvSpPr>
              <p:cNvPr id="748" name="Google Shape;748;p48"/>
              <p:cNvSpPr txBox="1"/>
              <p:nvPr/>
            </p:nvSpPr>
            <p:spPr>
              <a:xfrm>
                <a:off x="1703087" y="3093496"/>
                <a:ext cx="2342226"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9">
                      <a:extLst>
                        <a:ext uri="{A12FA001-AC4F-418D-AE19-62706E023703}">
                          <ahyp:hlinkClr val="tx"/>
                        </a:ext>
                      </a:extLst>
                    </a:hlinkClick>
                  </a:rPr>
                  <a:t>@icann</a:t>
                </a:r>
                <a:endParaRPr b="0" i="0" sz="1400" u="none" cap="none" strike="noStrike">
                  <a:solidFill>
                    <a:srgbClr val="0A304B"/>
                  </a:solidFill>
                  <a:latin typeface="Arial"/>
                  <a:ea typeface="Arial"/>
                  <a:cs typeface="Arial"/>
                  <a:sym typeface="Arial"/>
                </a:endParaRPr>
              </a:p>
            </p:txBody>
          </p:sp>
          <p:pic>
            <p:nvPicPr>
              <p:cNvPr descr="1420948433_social_style_3_twiter-128.png" id="749" name="Google Shape;749;p48">
                <a:hlinkClick r:id="rId10"/>
              </p:cNvPr>
              <p:cNvPicPr preferRelativeResize="0"/>
              <p:nvPr/>
            </p:nvPicPr>
            <p:blipFill rotWithShape="1">
              <a:blip r:embed="rId11">
                <a:alphaModFix/>
              </a:blip>
              <a:srcRect b="0" l="0" r="0" t="0"/>
              <a:stretch/>
            </p:blipFill>
            <p:spPr>
              <a:xfrm>
                <a:off x="1235726" y="3073176"/>
                <a:ext cx="365760" cy="365760"/>
              </a:xfrm>
              <a:prstGeom prst="rect">
                <a:avLst/>
              </a:prstGeom>
              <a:noFill/>
              <a:ln>
                <a:noFill/>
              </a:ln>
            </p:spPr>
          </p:pic>
        </p:grpSp>
        <p:grpSp>
          <p:nvGrpSpPr>
            <p:cNvPr id="750" name="Google Shape;750;p48"/>
            <p:cNvGrpSpPr/>
            <p:nvPr/>
          </p:nvGrpSpPr>
          <p:grpSpPr>
            <a:xfrm>
              <a:off x="3380163" y="3255766"/>
              <a:ext cx="3730320" cy="365760"/>
              <a:chOff x="1235727" y="3892739"/>
              <a:chExt cx="3730320" cy="365760"/>
            </a:xfrm>
          </p:grpSpPr>
          <p:sp>
            <p:nvSpPr>
              <p:cNvPr id="751" name="Google Shape;751;p48"/>
              <p:cNvSpPr txBox="1"/>
              <p:nvPr/>
            </p:nvSpPr>
            <p:spPr>
              <a:xfrm>
                <a:off x="1703086" y="3913059"/>
                <a:ext cx="3262961"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12">
                      <a:extLst>
                        <a:ext uri="{A12FA001-AC4F-418D-AE19-62706E023703}">
                          <ahyp:hlinkClr val="tx"/>
                        </a:ext>
                      </a:extLst>
                    </a:hlinkClick>
                  </a:rPr>
                  <a:t>facebook.com/icannorg </a:t>
                </a:r>
                <a:endParaRPr b="0" i="0" sz="1400" u="none" cap="none" strike="noStrike">
                  <a:solidFill>
                    <a:srgbClr val="0A304B"/>
                  </a:solidFill>
                  <a:latin typeface="Arial"/>
                  <a:ea typeface="Arial"/>
                  <a:cs typeface="Arial"/>
                  <a:sym typeface="Arial"/>
                </a:endParaRPr>
              </a:p>
            </p:txBody>
          </p:sp>
          <p:pic>
            <p:nvPicPr>
              <p:cNvPr descr="1420948141_social_style_3_facebook-128.png" id="752" name="Google Shape;752;p48">
                <a:hlinkClick r:id="rId13"/>
              </p:cNvPr>
              <p:cNvPicPr preferRelativeResize="0"/>
              <p:nvPr/>
            </p:nvPicPr>
            <p:blipFill rotWithShape="1">
              <a:blip r:embed="rId14">
                <a:alphaModFix/>
              </a:blip>
              <a:srcRect b="0" l="0" r="0" t="0"/>
              <a:stretch/>
            </p:blipFill>
            <p:spPr>
              <a:xfrm>
                <a:off x="1235727" y="3892739"/>
                <a:ext cx="365760" cy="365760"/>
              </a:xfrm>
              <a:prstGeom prst="rect">
                <a:avLst/>
              </a:prstGeom>
              <a:noFill/>
              <a:ln>
                <a:noFill/>
              </a:ln>
            </p:spPr>
          </p:pic>
        </p:grpSp>
        <p:grpSp>
          <p:nvGrpSpPr>
            <p:cNvPr id="753" name="Google Shape;753;p48"/>
            <p:cNvGrpSpPr/>
            <p:nvPr/>
          </p:nvGrpSpPr>
          <p:grpSpPr>
            <a:xfrm>
              <a:off x="3380163" y="3770712"/>
              <a:ext cx="3636602" cy="365760"/>
              <a:chOff x="1235726" y="4721075"/>
              <a:chExt cx="3636602" cy="365760"/>
            </a:xfrm>
          </p:grpSpPr>
          <p:pic>
            <p:nvPicPr>
              <p:cNvPr descr="1420948149_social_style_3_youtube-128.png" id="754" name="Google Shape;754;p48">
                <a:hlinkClick r:id="rId15"/>
              </p:cNvPr>
              <p:cNvPicPr preferRelativeResize="0"/>
              <p:nvPr/>
            </p:nvPicPr>
            <p:blipFill rotWithShape="1">
              <a:blip r:embed="rId16">
                <a:alphaModFix/>
              </a:blip>
              <a:srcRect b="0" l="0" r="0" t="0"/>
              <a:stretch/>
            </p:blipFill>
            <p:spPr>
              <a:xfrm>
                <a:off x="1235726" y="4721075"/>
                <a:ext cx="365760" cy="365760"/>
              </a:xfrm>
              <a:prstGeom prst="rect">
                <a:avLst/>
              </a:prstGeom>
              <a:noFill/>
              <a:ln>
                <a:noFill/>
              </a:ln>
            </p:spPr>
          </p:pic>
          <p:sp>
            <p:nvSpPr>
              <p:cNvPr id="755" name="Google Shape;755;p48"/>
              <p:cNvSpPr txBox="1"/>
              <p:nvPr/>
            </p:nvSpPr>
            <p:spPr>
              <a:xfrm>
                <a:off x="1703086" y="4734885"/>
                <a:ext cx="3169242"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17">
                      <a:extLst>
                        <a:ext uri="{A12FA001-AC4F-418D-AE19-62706E023703}">
                          <ahyp:hlinkClr val="tx"/>
                        </a:ext>
                      </a:extLst>
                    </a:hlinkClick>
                  </a:rPr>
                  <a:t>youtube.com/icannnews</a:t>
                </a:r>
                <a:endParaRPr b="0" i="0" sz="1400" u="none" cap="none" strike="noStrike">
                  <a:solidFill>
                    <a:srgbClr val="0A304B"/>
                  </a:solidFill>
                  <a:latin typeface="Arial"/>
                  <a:ea typeface="Arial"/>
                  <a:cs typeface="Arial"/>
                  <a:sym typeface="Arial"/>
                </a:endParaRPr>
              </a:p>
            </p:txBody>
          </p:sp>
        </p:grpSp>
        <p:grpSp>
          <p:nvGrpSpPr>
            <p:cNvPr id="756" name="Google Shape;756;p48"/>
            <p:cNvGrpSpPr/>
            <p:nvPr/>
          </p:nvGrpSpPr>
          <p:grpSpPr>
            <a:xfrm>
              <a:off x="3380163" y="5315550"/>
              <a:ext cx="2586167" cy="365760"/>
              <a:chOff x="5325979" y="3073176"/>
              <a:chExt cx="2586167" cy="365760"/>
            </a:xfrm>
          </p:grpSpPr>
          <p:sp>
            <p:nvSpPr>
              <p:cNvPr id="757" name="Google Shape;757;p48"/>
              <p:cNvSpPr txBox="1"/>
              <p:nvPr/>
            </p:nvSpPr>
            <p:spPr>
              <a:xfrm>
                <a:off x="5793339" y="3093496"/>
                <a:ext cx="2118807"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18">
                      <a:extLst>
                        <a:ext uri="{A12FA001-AC4F-418D-AE19-62706E023703}">
                          <ahyp:hlinkClr val="tx"/>
                        </a:ext>
                      </a:extLst>
                    </a:hlinkClick>
                  </a:rPr>
                  <a:t>soundcloud/icann</a:t>
                </a:r>
                <a:endParaRPr b="0" i="0" sz="1400" u="none" cap="none" strike="noStrike">
                  <a:solidFill>
                    <a:srgbClr val="0A304B"/>
                  </a:solidFill>
                  <a:latin typeface="Arial"/>
                  <a:ea typeface="Arial"/>
                  <a:cs typeface="Arial"/>
                  <a:sym typeface="Arial"/>
                </a:endParaRPr>
              </a:p>
            </p:txBody>
          </p:sp>
          <p:pic>
            <p:nvPicPr>
              <p:cNvPr id="758" name="Google Shape;758;p48"/>
              <p:cNvPicPr preferRelativeResize="0"/>
              <p:nvPr/>
            </p:nvPicPr>
            <p:blipFill rotWithShape="1">
              <a:blip r:embed="rId19">
                <a:alphaModFix/>
              </a:blip>
              <a:srcRect b="0" l="0" r="0" t="0"/>
              <a:stretch/>
            </p:blipFill>
            <p:spPr>
              <a:xfrm>
                <a:off x="5325979" y="3073176"/>
                <a:ext cx="365760" cy="365760"/>
              </a:xfrm>
              <a:prstGeom prst="rect">
                <a:avLst/>
              </a:prstGeom>
              <a:noFill/>
              <a:ln>
                <a:noFill/>
              </a:ln>
            </p:spPr>
          </p:pic>
        </p:grpSp>
        <p:grpSp>
          <p:nvGrpSpPr>
            <p:cNvPr id="759" name="Google Shape;759;p48"/>
            <p:cNvGrpSpPr/>
            <p:nvPr/>
          </p:nvGrpSpPr>
          <p:grpSpPr>
            <a:xfrm>
              <a:off x="3380163" y="5830497"/>
              <a:ext cx="3416667" cy="358717"/>
              <a:chOff x="6434703" y="4228306"/>
              <a:chExt cx="3416667" cy="358717"/>
            </a:xfrm>
          </p:grpSpPr>
          <p:sp>
            <p:nvSpPr>
              <p:cNvPr id="760" name="Google Shape;760;p48"/>
              <p:cNvSpPr txBox="1"/>
              <p:nvPr/>
            </p:nvSpPr>
            <p:spPr>
              <a:xfrm>
                <a:off x="6902063" y="4247298"/>
                <a:ext cx="2949307"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20">
                      <a:extLst>
                        <a:ext uri="{A12FA001-AC4F-418D-AE19-62706E023703}">
                          <ahyp:hlinkClr val="tx"/>
                        </a:ext>
                      </a:extLst>
                    </a:hlinkClick>
                  </a:rPr>
                  <a:t>instagram.com/icannorg</a:t>
                </a:r>
                <a:endParaRPr b="0" i="0" sz="1400" u="none" cap="none" strike="noStrike">
                  <a:solidFill>
                    <a:srgbClr val="0A304B"/>
                  </a:solidFill>
                  <a:latin typeface="Arial"/>
                  <a:ea typeface="Arial"/>
                  <a:cs typeface="Arial"/>
                  <a:sym typeface="Arial"/>
                </a:endParaRPr>
              </a:p>
            </p:txBody>
          </p:sp>
          <p:pic>
            <p:nvPicPr>
              <p:cNvPr id="761" name="Google Shape;761;p48"/>
              <p:cNvPicPr preferRelativeResize="0"/>
              <p:nvPr/>
            </p:nvPicPr>
            <p:blipFill rotWithShape="1">
              <a:blip r:embed="rId21">
                <a:alphaModFix/>
              </a:blip>
              <a:srcRect b="0" l="0" r="0" t="0"/>
              <a:stretch/>
            </p:blipFill>
            <p:spPr>
              <a:xfrm>
                <a:off x="6434703" y="4228306"/>
                <a:ext cx="358717" cy="358717"/>
              </a:xfrm>
              <a:prstGeom prst="rect">
                <a:avLst/>
              </a:prstGeom>
              <a:noFill/>
              <a:ln>
                <a:noFill/>
              </a:ln>
            </p:spPr>
          </p:pic>
        </p:grpSp>
      </p:gr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gage with ICANN Blue" showMasterSp="0">
  <p:cSld name="Engage with ICANN Blue">
    <p:spTree>
      <p:nvGrpSpPr>
        <p:cNvPr id="762" name="Shape 762"/>
        <p:cNvGrpSpPr/>
        <p:nvPr/>
      </p:nvGrpSpPr>
      <p:grpSpPr>
        <a:xfrm>
          <a:off x="0" y="0"/>
          <a:ext cx="0" cy="0"/>
          <a:chOff x="0" y="0"/>
          <a:chExt cx="0" cy="0"/>
        </a:xfrm>
      </p:grpSpPr>
      <p:sp>
        <p:nvSpPr>
          <p:cNvPr id="763" name="Google Shape;763;p49"/>
          <p:cNvSpPr/>
          <p:nvPr/>
        </p:nvSpPr>
        <p:spPr>
          <a:xfrm>
            <a:off x="0" y="0"/>
            <a:ext cx="12192000" cy="68580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764" name="Google Shape;764;p49"/>
          <p:cNvSpPr txBox="1"/>
          <p:nvPr/>
        </p:nvSpPr>
        <p:spPr>
          <a:xfrm>
            <a:off x="4034931" y="2425013"/>
            <a:ext cx="3079550" cy="347068"/>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500"/>
              <a:buFont typeface="Arial"/>
              <a:buNone/>
            </a:pPr>
            <a:r>
              <a:rPr b="0" i="0" lang="en-GB" sz="1500" u="none" cap="none" strike="noStrike">
                <a:solidFill>
                  <a:schemeClr val="lt1"/>
                </a:solidFill>
                <a:latin typeface="Arial"/>
                <a:ea typeface="Arial"/>
                <a:cs typeface="Arial"/>
                <a:sym typeface="Arial"/>
              </a:rPr>
              <a:t>Visit us at </a:t>
            </a:r>
            <a:r>
              <a:rPr b="1" i="0" lang="en-GB" sz="1500" u="none" cap="none" strike="noStrike">
                <a:solidFill>
                  <a:schemeClr val="lt1"/>
                </a:solidFill>
                <a:latin typeface="Arial"/>
                <a:ea typeface="Arial"/>
                <a:cs typeface="Arial"/>
                <a:sym typeface="Arial"/>
              </a:rPr>
              <a:t>icann.org</a:t>
            </a:r>
            <a:endParaRPr b="1" i="0" sz="1500" u="none" cap="none" strike="noStrike">
              <a:solidFill>
                <a:schemeClr val="lt1"/>
              </a:solidFill>
              <a:latin typeface="Arial"/>
              <a:ea typeface="Arial"/>
              <a:cs typeface="Arial"/>
              <a:sym typeface="Arial"/>
            </a:endParaRPr>
          </a:p>
        </p:txBody>
      </p:sp>
      <p:sp>
        <p:nvSpPr>
          <p:cNvPr id="765" name="Google Shape;765;p49"/>
          <p:cNvSpPr txBox="1"/>
          <p:nvPr/>
        </p:nvSpPr>
        <p:spPr>
          <a:xfrm>
            <a:off x="498950" y="862602"/>
            <a:ext cx="9870957" cy="393119"/>
          </a:xfrm>
          <a:prstGeom prst="rect">
            <a:avLst/>
          </a:prstGeom>
          <a:noFill/>
          <a:ln>
            <a:noFill/>
          </a:ln>
        </p:spPr>
        <p:txBody>
          <a:bodyPr anchorCtr="0" anchor="t" bIns="0" lIns="0" spcFirstLastPara="1" rIns="0" wrap="square" tIns="0">
            <a:noAutofit/>
          </a:bodyPr>
          <a:lstStyle/>
          <a:p>
            <a:pPr indent="0" lvl="0" marL="0" marR="0" rtl="0" algn="l">
              <a:lnSpc>
                <a:spcPct val="90000"/>
              </a:lnSpc>
              <a:spcBef>
                <a:spcPts val="0"/>
              </a:spcBef>
              <a:spcAft>
                <a:spcPts val="0"/>
              </a:spcAft>
              <a:buClr>
                <a:srgbClr val="000000"/>
              </a:buClr>
              <a:buSzPts val="2700"/>
              <a:buFont typeface="Arial"/>
              <a:buNone/>
            </a:pPr>
            <a:r>
              <a:t/>
            </a:r>
            <a:endParaRPr b="1" i="0" sz="2700" u="none" cap="none" strike="noStrike">
              <a:solidFill>
                <a:schemeClr val="lt1"/>
              </a:solidFill>
              <a:latin typeface="Arial"/>
              <a:ea typeface="Arial"/>
              <a:cs typeface="Arial"/>
              <a:sym typeface="Arial"/>
            </a:endParaRPr>
          </a:p>
        </p:txBody>
      </p:sp>
      <p:sp>
        <p:nvSpPr>
          <p:cNvPr id="766" name="Google Shape;766;p49"/>
          <p:cNvSpPr/>
          <p:nvPr/>
        </p:nvSpPr>
        <p:spPr>
          <a:xfrm>
            <a:off x="527320" y="585223"/>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67" name="Google Shape;767;p49"/>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768" name="Google Shape;768;p49"/>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769" name="Google Shape;769;p49"/>
          <p:cNvSpPr/>
          <p:nvPr/>
        </p:nvSpPr>
        <p:spPr>
          <a:xfrm>
            <a:off x="2421943" y="6297593"/>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70" name="Google Shape;770;p49"/>
          <p:cNvCxnSpPr/>
          <p:nvPr/>
        </p:nvCxnSpPr>
        <p:spPr>
          <a:xfrm rot="10800000">
            <a:off x="1" y="6320453"/>
            <a:ext cx="2387223" cy="0"/>
          </a:xfrm>
          <a:prstGeom prst="straightConnector1">
            <a:avLst/>
          </a:prstGeom>
          <a:noFill/>
          <a:ln cap="flat" cmpd="sng" w="12700">
            <a:solidFill>
              <a:schemeClr val="lt1"/>
            </a:solidFill>
            <a:prstDash val="solid"/>
            <a:round/>
            <a:headEnd len="sm" w="sm" type="none"/>
            <a:tailEnd len="sm" w="sm" type="none"/>
          </a:ln>
        </p:spPr>
      </p:cxnSp>
      <p:cxnSp>
        <p:nvCxnSpPr>
          <p:cNvPr id="771" name="Google Shape;771;p49"/>
          <p:cNvCxnSpPr/>
          <p:nvPr/>
        </p:nvCxnSpPr>
        <p:spPr>
          <a:xfrm rot="10800000">
            <a:off x="2504929" y="6320453"/>
            <a:ext cx="9065823" cy="0"/>
          </a:xfrm>
          <a:prstGeom prst="straightConnector1">
            <a:avLst/>
          </a:prstGeom>
          <a:noFill/>
          <a:ln cap="flat" cmpd="sng" w="12700">
            <a:solidFill>
              <a:schemeClr val="lt1"/>
            </a:solidFill>
            <a:prstDash val="solid"/>
            <a:round/>
            <a:headEnd len="sm" w="sm" type="none"/>
            <a:tailEnd len="sm" w="sm" type="none"/>
          </a:ln>
        </p:spPr>
      </p:cxnSp>
      <p:sp>
        <p:nvSpPr>
          <p:cNvPr id="772" name="Google Shape;772;p49"/>
          <p:cNvSpPr/>
          <p:nvPr/>
        </p:nvSpPr>
        <p:spPr>
          <a:xfrm flipH="1">
            <a:off x="11615191" y="6297593"/>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73" name="Google Shape;773;p49"/>
          <p:cNvCxnSpPr>
            <a:endCxn id="774" idx="0"/>
          </p:cNvCxnSpPr>
          <p:nvPr/>
        </p:nvCxnSpPr>
        <p:spPr>
          <a:xfrm rot="10800000">
            <a:off x="2446072" y="2281331"/>
            <a:ext cx="0" cy="3976500"/>
          </a:xfrm>
          <a:prstGeom prst="straightConnector1">
            <a:avLst/>
          </a:prstGeom>
          <a:noFill/>
          <a:ln cap="flat" cmpd="sng" w="12700">
            <a:solidFill>
              <a:schemeClr val="lt1"/>
            </a:solidFill>
            <a:prstDash val="solid"/>
            <a:round/>
            <a:headEnd len="sm" w="sm" type="none"/>
            <a:tailEnd len="sm" w="sm" type="none"/>
          </a:ln>
        </p:spPr>
      </p:cxnSp>
      <p:sp>
        <p:nvSpPr>
          <p:cNvPr id="774" name="Google Shape;774;p49"/>
          <p:cNvSpPr/>
          <p:nvPr/>
        </p:nvSpPr>
        <p:spPr>
          <a:xfrm rot="-5400000">
            <a:off x="2444626" y="2221895"/>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775" name="Google Shape;775;p49"/>
          <p:cNvCxnSpPr/>
          <p:nvPr/>
        </p:nvCxnSpPr>
        <p:spPr>
          <a:xfrm rot="10800000">
            <a:off x="2504929" y="2220449"/>
            <a:ext cx="9065823" cy="0"/>
          </a:xfrm>
          <a:prstGeom prst="straightConnector1">
            <a:avLst/>
          </a:prstGeom>
          <a:noFill/>
          <a:ln cap="flat" cmpd="sng" w="12700">
            <a:solidFill>
              <a:schemeClr val="lt1"/>
            </a:solidFill>
            <a:prstDash val="solid"/>
            <a:round/>
            <a:headEnd len="sm" w="sm" type="none"/>
            <a:tailEnd len="sm" w="sm" type="none"/>
          </a:ln>
        </p:spPr>
      </p:cxnSp>
      <p:cxnSp>
        <p:nvCxnSpPr>
          <p:cNvPr id="776" name="Google Shape;776;p49"/>
          <p:cNvCxnSpPr/>
          <p:nvPr/>
        </p:nvCxnSpPr>
        <p:spPr>
          <a:xfrm rot="10800000">
            <a:off x="11700996" y="6320453"/>
            <a:ext cx="494179" cy="0"/>
          </a:xfrm>
          <a:prstGeom prst="straightConnector1">
            <a:avLst/>
          </a:prstGeom>
          <a:noFill/>
          <a:ln cap="flat" cmpd="sng" w="12700">
            <a:solidFill>
              <a:schemeClr val="lt1"/>
            </a:solidFill>
            <a:prstDash val="solid"/>
            <a:round/>
            <a:headEnd len="sm" w="sm" type="none"/>
            <a:tailEnd len="sm" w="sm" type="none"/>
          </a:ln>
        </p:spPr>
      </p:cxnSp>
      <p:sp>
        <p:nvSpPr>
          <p:cNvPr id="777" name="Google Shape;777;p49"/>
          <p:cNvSpPr txBox="1"/>
          <p:nvPr>
            <p:ph type="title"/>
          </p:nvPr>
        </p:nvSpPr>
        <p:spPr>
          <a:xfrm>
            <a:off x="420624" y="42394"/>
            <a:ext cx="11808013"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778" name="Google Shape;778;p49"/>
          <p:cNvPicPr preferRelativeResize="0"/>
          <p:nvPr/>
        </p:nvPicPr>
        <p:blipFill rotWithShape="1">
          <a:blip r:embed="rId2">
            <a:alphaModFix/>
          </a:blip>
          <a:srcRect b="0" l="0" r="0" t="0"/>
          <a:stretch/>
        </p:blipFill>
        <p:spPr>
          <a:xfrm>
            <a:off x="2826932" y="1039938"/>
            <a:ext cx="4287549" cy="760694"/>
          </a:xfrm>
          <a:prstGeom prst="rect">
            <a:avLst/>
          </a:prstGeom>
          <a:noFill/>
          <a:ln>
            <a:noFill/>
          </a:ln>
        </p:spPr>
      </p:pic>
      <p:sp>
        <p:nvSpPr>
          <p:cNvPr id="779" name="Google Shape;779;p49"/>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780" name="Google Shape;780;p49"/>
          <p:cNvSpPr/>
          <p:nvPr/>
        </p:nvSpPr>
        <p:spPr>
          <a:xfrm flipH="1">
            <a:off x="11615191" y="2196678"/>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81" name="Google Shape;781;p49"/>
          <p:cNvCxnSpPr/>
          <p:nvPr/>
        </p:nvCxnSpPr>
        <p:spPr>
          <a:xfrm rot="10800000">
            <a:off x="11700996" y="2219538"/>
            <a:ext cx="494179" cy="0"/>
          </a:xfrm>
          <a:prstGeom prst="straightConnector1">
            <a:avLst/>
          </a:prstGeom>
          <a:noFill/>
          <a:ln cap="flat" cmpd="sng" w="12700">
            <a:solidFill>
              <a:schemeClr val="lt1"/>
            </a:solidFill>
            <a:prstDash val="solid"/>
            <a:round/>
            <a:headEnd len="sm" w="sm" type="none"/>
            <a:tailEnd len="sm" w="sm" type="none"/>
          </a:ln>
        </p:spPr>
      </p:cxnSp>
      <p:pic>
        <p:nvPicPr>
          <p:cNvPr id="782" name="Google Shape;782;p49"/>
          <p:cNvPicPr preferRelativeResize="0"/>
          <p:nvPr/>
        </p:nvPicPr>
        <p:blipFill rotWithShape="1">
          <a:blip r:embed="rId3">
            <a:alphaModFix/>
          </a:blip>
          <a:srcRect b="0" l="0" r="0" t="0"/>
          <a:stretch/>
        </p:blipFill>
        <p:spPr>
          <a:xfrm>
            <a:off x="4008232" y="5799972"/>
            <a:ext cx="2735473" cy="457953"/>
          </a:xfrm>
          <a:prstGeom prst="rect">
            <a:avLst/>
          </a:prstGeom>
          <a:noFill/>
          <a:ln>
            <a:noFill/>
          </a:ln>
        </p:spPr>
      </p:pic>
      <p:pic>
        <p:nvPicPr>
          <p:cNvPr id="783" name="Google Shape;783;p49"/>
          <p:cNvPicPr preferRelativeResize="0"/>
          <p:nvPr/>
        </p:nvPicPr>
        <p:blipFill rotWithShape="1">
          <a:blip r:embed="rId4">
            <a:alphaModFix/>
          </a:blip>
          <a:srcRect b="0" l="0" r="0" t="0"/>
          <a:stretch/>
        </p:blipFill>
        <p:spPr>
          <a:xfrm>
            <a:off x="4008232" y="4791807"/>
            <a:ext cx="2671799" cy="457953"/>
          </a:xfrm>
          <a:prstGeom prst="rect">
            <a:avLst/>
          </a:prstGeom>
          <a:noFill/>
          <a:ln>
            <a:noFill/>
          </a:ln>
        </p:spPr>
      </p:pic>
      <p:pic>
        <p:nvPicPr>
          <p:cNvPr id="784" name="Google Shape;784;p49"/>
          <p:cNvPicPr preferRelativeResize="0"/>
          <p:nvPr/>
        </p:nvPicPr>
        <p:blipFill rotWithShape="1">
          <a:blip r:embed="rId5">
            <a:alphaModFix/>
          </a:blip>
          <a:srcRect b="0" l="0" r="0" t="0"/>
          <a:stretch/>
        </p:blipFill>
        <p:spPr>
          <a:xfrm>
            <a:off x="4008232" y="5295890"/>
            <a:ext cx="2189356" cy="457953"/>
          </a:xfrm>
          <a:prstGeom prst="rect">
            <a:avLst/>
          </a:prstGeom>
          <a:noFill/>
          <a:ln>
            <a:noFill/>
          </a:ln>
        </p:spPr>
      </p:pic>
      <p:pic>
        <p:nvPicPr>
          <p:cNvPr id="785" name="Google Shape;785;p49"/>
          <p:cNvPicPr preferRelativeResize="0"/>
          <p:nvPr/>
        </p:nvPicPr>
        <p:blipFill rotWithShape="1">
          <a:blip r:embed="rId6">
            <a:alphaModFix/>
          </a:blip>
          <a:srcRect b="0" l="0" r="0" t="0"/>
          <a:stretch/>
        </p:blipFill>
        <p:spPr>
          <a:xfrm>
            <a:off x="4008232" y="3279558"/>
            <a:ext cx="2649759" cy="457953"/>
          </a:xfrm>
          <a:prstGeom prst="rect">
            <a:avLst/>
          </a:prstGeom>
          <a:noFill/>
          <a:ln>
            <a:noFill/>
          </a:ln>
        </p:spPr>
      </p:pic>
      <p:pic>
        <p:nvPicPr>
          <p:cNvPr id="786" name="Google Shape;786;p49"/>
          <p:cNvPicPr preferRelativeResize="0"/>
          <p:nvPr/>
        </p:nvPicPr>
        <p:blipFill rotWithShape="1">
          <a:blip r:embed="rId7">
            <a:alphaModFix/>
          </a:blip>
          <a:srcRect b="0" l="0" r="0" t="0"/>
          <a:stretch/>
        </p:blipFill>
        <p:spPr>
          <a:xfrm>
            <a:off x="4008232" y="3783641"/>
            <a:ext cx="2710983" cy="457953"/>
          </a:xfrm>
          <a:prstGeom prst="rect">
            <a:avLst/>
          </a:prstGeom>
          <a:noFill/>
          <a:ln>
            <a:noFill/>
          </a:ln>
        </p:spPr>
      </p:pic>
      <p:pic>
        <p:nvPicPr>
          <p:cNvPr id="787" name="Google Shape;787;p49"/>
          <p:cNvPicPr preferRelativeResize="0"/>
          <p:nvPr/>
        </p:nvPicPr>
        <p:blipFill rotWithShape="1">
          <a:blip r:embed="rId8">
            <a:alphaModFix/>
          </a:blip>
          <a:srcRect b="0" l="0" r="0" t="0"/>
          <a:stretch/>
        </p:blipFill>
        <p:spPr>
          <a:xfrm>
            <a:off x="4008232" y="4287724"/>
            <a:ext cx="1986096" cy="457953"/>
          </a:xfrm>
          <a:prstGeom prst="rect">
            <a:avLst/>
          </a:prstGeom>
          <a:noFill/>
          <a:ln>
            <a:noFill/>
          </a:ln>
        </p:spPr>
      </p:pic>
      <p:pic>
        <p:nvPicPr>
          <p:cNvPr id="788" name="Google Shape;788;p49"/>
          <p:cNvPicPr preferRelativeResize="0"/>
          <p:nvPr/>
        </p:nvPicPr>
        <p:blipFill rotWithShape="1">
          <a:blip r:embed="rId9">
            <a:alphaModFix/>
          </a:blip>
          <a:srcRect b="0" l="0" r="0" t="0"/>
          <a:stretch/>
        </p:blipFill>
        <p:spPr>
          <a:xfrm>
            <a:off x="4008232" y="2775475"/>
            <a:ext cx="1324878" cy="457953"/>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Full-Width Photo" showMasterSp="0">
  <p:cSld name="1_Full-Width Photo">
    <p:spTree>
      <p:nvGrpSpPr>
        <p:cNvPr id="789" name="Shape 789"/>
        <p:cNvGrpSpPr/>
        <p:nvPr/>
      </p:nvGrpSpPr>
      <p:grpSpPr>
        <a:xfrm>
          <a:off x="0" y="0"/>
          <a:ext cx="0" cy="0"/>
          <a:chOff x="0" y="0"/>
          <a:chExt cx="0" cy="0"/>
        </a:xfrm>
      </p:grpSpPr>
      <p:sp>
        <p:nvSpPr>
          <p:cNvPr id="790" name="Google Shape;790;p50"/>
          <p:cNvSpPr/>
          <p:nvPr>
            <p:ph idx="2" type="pic"/>
          </p:nvPr>
        </p:nvSpPr>
        <p:spPr>
          <a:xfrm>
            <a:off x="-16764" y="616645"/>
            <a:ext cx="12225528" cy="5696712"/>
          </a:xfrm>
          <a:prstGeom prst="rect">
            <a:avLst/>
          </a:prstGeom>
          <a:noFill/>
          <a:ln cap="flat" cmpd="sng" w="19050">
            <a:solidFill>
              <a:srgbClr val="0B3458"/>
            </a:solidFill>
            <a:prstDash val="solid"/>
            <a:round/>
            <a:headEnd len="sm" w="sm" type="none"/>
            <a:tailEnd len="sm" w="sm" type="none"/>
          </a:ln>
        </p:spPr>
      </p:sp>
      <p:sp>
        <p:nvSpPr>
          <p:cNvPr id="791" name="Google Shape;791;p50"/>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792" name="Google Shape;792;p50"/>
          <p:cNvPicPr preferRelativeResize="0"/>
          <p:nvPr/>
        </p:nvPicPr>
        <p:blipFill rotWithShape="1">
          <a:blip r:embed="rId2">
            <a:alphaModFix/>
          </a:blip>
          <a:srcRect b="0" l="0" r="0" t="0"/>
          <a:stretch/>
        </p:blipFill>
        <p:spPr>
          <a:xfrm>
            <a:off x="365760" y="6464808"/>
            <a:ext cx="390801" cy="312641"/>
          </a:xfrm>
          <a:prstGeom prst="rect">
            <a:avLst/>
          </a:prstGeom>
          <a:noFill/>
          <a:ln>
            <a:noFill/>
          </a:ln>
        </p:spPr>
      </p:pic>
      <p:sp>
        <p:nvSpPr>
          <p:cNvPr id="793" name="Google Shape;793;p50"/>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1 Blue" showMasterSp="0">
  <p:cSld name="Cover 1 Blue">
    <p:spTree>
      <p:nvGrpSpPr>
        <p:cNvPr id="48" name="Shape 48"/>
        <p:cNvGrpSpPr/>
        <p:nvPr/>
      </p:nvGrpSpPr>
      <p:grpSpPr>
        <a:xfrm>
          <a:off x="0" y="0"/>
          <a:ext cx="0" cy="0"/>
          <a:chOff x="0" y="0"/>
          <a:chExt cx="0" cy="0"/>
        </a:xfrm>
      </p:grpSpPr>
      <p:sp>
        <p:nvSpPr>
          <p:cNvPr id="49" name="Google Shape;49;p5"/>
          <p:cNvSpPr/>
          <p:nvPr/>
        </p:nvSpPr>
        <p:spPr>
          <a:xfrm>
            <a:off x="0" y="0"/>
            <a:ext cx="12192000" cy="6858000"/>
          </a:xfrm>
          <a:prstGeom prst="rect">
            <a:avLst/>
          </a:prstGeom>
          <a:solidFill>
            <a:schemeClr val="accent6"/>
          </a:solid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0" name="Google Shape;50;p5"/>
          <p:cNvSpPr txBox="1"/>
          <p:nvPr>
            <p:ph type="title"/>
          </p:nvPr>
        </p:nvSpPr>
        <p:spPr>
          <a:xfrm>
            <a:off x="550863" y="1"/>
            <a:ext cx="10805054" cy="2533369"/>
          </a:xfrm>
          <a:prstGeom prst="rect">
            <a:avLst/>
          </a:prstGeom>
          <a:noFill/>
          <a:ln>
            <a:noFill/>
          </a:ln>
        </p:spPr>
        <p:txBody>
          <a:bodyPr anchorCtr="0" anchor="b" bIns="0" lIns="0" spcFirstLastPara="1" rIns="0" wrap="square" tIns="0">
            <a:normAutofit/>
          </a:bodyPr>
          <a:lstStyle>
            <a:lvl1pPr lvl="0" marR="0" rtl="0" algn="l">
              <a:lnSpc>
                <a:spcPct val="100000"/>
              </a:lnSpc>
              <a:spcBef>
                <a:spcPts val="0"/>
              </a:spcBef>
              <a:spcAft>
                <a:spcPts val="0"/>
              </a:spcAft>
              <a:buClr>
                <a:schemeClr val="lt1"/>
              </a:buClr>
              <a:buSzPts val="3600"/>
              <a:buFont typeface="Arial"/>
              <a:buNone/>
              <a:defRPr b="1" i="0" sz="36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51" name="Google Shape;51;p5"/>
          <p:cNvSpPr txBox="1"/>
          <p:nvPr>
            <p:ph idx="1" type="body"/>
          </p:nvPr>
        </p:nvSpPr>
        <p:spPr>
          <a:xfrm>
            <a:off x="550863" y="3553574"/>
            <a:ext cx="10805054" cy="716808"/>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 name="Google Shape;52;p5"/>
          <p:cNvSpPr txBox="1"/>
          <p:nvPr>
            <p:ph idx="2" type="body"/>
          </p:nvPr>
        </p:nvSpPr>
        <p:spPr>
          <a:xfrm>
            <a:off x="550863" y="4279392"/>
            <a:ext cx="10805054" cy="27360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3" name="Google Shape;53;p5"/>
          <p:cNvSpPr txBox="1"/>
          <p:nvPr>
            <p:ph idx="3" type="body"/>
          </p:nvPr>
        </p:nvSpPr>
        <p:spPr>
          <a:xfrm>
            <a:off x="550863" y="4553415"/>
            <a:ext cx="10805054" cy="40378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54" name="Google Shape;54;p5"/>
          <p:cNvPicPr preferRelativeResize="0"/>
          <p:nvPr/>
        </p:nvPicPr>
        <p:blipFill rotWithShape="1">
          <a:blip r:embed="rId2">
            <a:alphaModFix/>
          </a:blip>
          <a:srcRect b="0" l="0" r="0" t="0"/>
          <a:stretch/>
        </p:blipFill>
        <p:spPr>
          <a:xfrm>
            <a:off x="567217" y="5193792"/>
            <a:ext cx="1193800" cy="952500"/>
          </a:xfrm>
          <a:prstGeom prst="rect">
            <a:avLst/>
          </a:prstGeom>
          <a:noFill/>
          <a:ln>
            <a:noFill/>
          </a:ln>
        </p:spPr>
      </p:pic>
      <p:sp>
        <p:nvSpPr>
          <p:cNvPr id="55" name="Google Shape;55;p5"/>
          <p:cNvSpPr txBox="1"/>
          <p:nvPr>
            <p:ph idx="4" type="body"/>
          </p:nvPr>
        </p:nvSpPr>
        <p:spPr>
          <a:xfrm>
            <a:off x="548640" y="2837138"/>
            <a:ext cx="10808208" cy="716808"/>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1"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2 White" showMasterSp="0">
  <p:cSld name="Cover 2 White">
    <p:spTree>
      <p:nvGrpSpPr>
        <p:cNvPr id="56" name="Shape 56"/>
        <p:cNvGrpSpPr/>
        <p:nvPr/>
      </p:nvGrpSpPr>
      <p:grpSpPr>
        <a:xfrm>
          <a:off x="0" y="0"/>
          <a:ext cx="0" cy="0"/>
          <a:chOff x="0" y="0"/>
          <a:chExt cx="0" cy="0"/>
        </a:xfrm>
      </p:grpSpPr>
      <p:sp>
        <p:nvSpPr>
          <p:cNvPr id="57" name="Google Shape;57;p6"/>
          <p:cNvSpPr txBox="1"/>
          <p:nvPr>
            <p:ph type="title"/>
          </p:nvPr>
        </p:nvSpPr>
        <p:spPr>
          <a:xfrm>
            <a:off x="2228479" y="2020824"/>
            <a:ext cx="9299448" cy="1325880"/>
          </a:xfrm>
          <a:prstGeom prst="rect">
            <a:avLst/>
          </a:prstGeom>
          <a:noFill/>
          <a:ln>
            <a:noFill/>
          </a:ln>
        </p:spPr>
        <p:txBody>
          <a:bodyPr anchorCtr="0" anchor="b" bIns="0" lIns="0" spcFirstLastPara="1" rIns="0" wrap="square" tIns="0">
            <a:normAutofit/>
          </a:bodyPr>
          <a:lstStyle>
            <a:lvl1pPr lvl="0" marR="0" rtl="0" algn="l">
              <a:lnSpc>
                <a:spcPct val="100000"/>
              </a:lnSpc>
              <a:spcBef>
                <a:spcPts val="0"/>
              </a:spcBef>
              <a:spcAft>
                <a:spcPts val="0"/>
              </a:spcAft>
              <a:buClr>
                <a:srgbClr val="0B3458"/>
              </a:buClr>
              <a:buSzPts val="3600"/>
              <a:buFont typeface="Arial"/>
              <a:buNone/>
              <a:defRPr b="1" i="0" sz="36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58" name="Google Shape;58;p6"/>
          <p:cNvSpPr txBox="1"/>
          <p:nvPr>
            <p:ph idx="1" type="body"/>
          </p:nvPr>
        </p:nvSpPr>
        <p:spPr>
          <a:xfrm>
            <a:off x="2228479" y="4617720"/>
            <a:ext cx="9299448" cy="578412"/>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9" name="Google Shape;59;p6"/>
          <p:cNvSpPr txBox="1"/>
          <p:nvPr>
            <p:ph idx="2" type="body"/>
          </p:nvPr>
        </p:nvSpPr>
        <p:spPr>
          <a:xfrm>
            <a:off x="2228479" y="5199656"/>
            <a:ext cx="9299448" cy="390521"/>
          </a:xfrm>
          <a:prstGeom prst="rect">
            <a:avLst/>
          </a:prstGeom>
          <a:noFill/>
          <a:ln>
            <a:noFill/>
          </a:ln>
        </p:spPr>
        <p:txBody>
          <a:bodyPr anchorCtr="0" anchor="b"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 name="Google Shape;60;p6"/>
          <p:cNvSpPr txBox="1"/>
          <p:nvPr>
            <p:ph idx="3" type="body"/>
          </p:nvPr>
        </p:nvSpPr>
        <p:spPr>
          <a:xfrm>
            <a:off x="2228479" y="5602567"/>
            <a:ext cx="9299448" cy="40378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61" name="Google Shape;61;p6"/>
          <p:cNvPicPr preferRelativeResize="0"/>
          <p:nvPr/>
        </p:nvPicPr>
        <p:blipFill rotWithShape="1">
          <a:blip r:embed="rId2">
            <a:alphaModFix/>
          </a:blip>
          <a:srcRect b="0" l="0" r="0" t="0"/>
          <a:stretch/>
        </p:blipFill>
        <p:spPr>
          <a:xfrm>
            <a:off x="326395" y="4874480"/>
            <a:ext cx="1189829" cy="951863"/>
          </a:xfrm>
          <a:prstGeom prst="rect">
            <a:avLst/>
          </a:prstGeom>
          <a:noFill/>
          <a:ln>
            <a:noFill/>
          </a:ln>
        </p:spPr>
      </p:pic>
      <p:sp>
        <p:nvSpPr>
          <p:cNvPr id="62" name="Google Shape;62;p6"/>
          <p:cNvSpPr/>
          <p:nvPr/>
        </p:nvSpPr>
        <p:spPr>
          <a:xfrm>
            <a:off x="1825043" y="6101651"/>
            <a:ext cx="45720" cy="45720"/>
          </a:xfrm>
          <a:prstGeom prst="ellipse">
            <a:avLst/>
          </a:prstGeom>
          <a:solidFill>
            <a:srgbClr val="0B3458"/>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3" name="Google Shape;63;p6"/>
          <p:cNvCxnSpPr/>
          <p:nvPr/>
        </p:nvCxnSpPr>
        <p:spPr>
          <a:xfrm rot="10800000">
            <a:off x="0" y="6124669"/>
            <a:ext cx="1793872" cy="0"/>
          </a:xfrm>
          <a:prstGeom prst="straightConnector1">
            <a:avLst/>
          </a:prstGeom>
          <a:noFill/>
          <a:ln cap="flat" cmpd="sng" w="12700">
            <a:solidFill>
              <a:srgbClr val="0B3458"/>
            </a:solidFill>
            <a:prstDash val="solid"/>
            <a:round/>
            <a:headEnd len="sm" w="sm" type="none"/>
            <a:tailEnd len="sm" w="sm" type="none"/>
          </a:ln>
        </p:spPr>
      </p:cxnSp>
      <p:cxnSp>
        <p:nvCxnSpPr>
          <p:cNvPr id="64" name="Google Shape;64;p6"/>
          <p:cNvCxnSpPr/>
          <p:nvPr/>
        </p:nvCxnSpPr>
        <p:spPr>
          <a:xfrm rot="10800000">
            <a:off x="1892734" y="6124511"/>
            <a:ext cx="9720781" cy="0"/>
          </a:xfrm>
          <a:prstGeom prst="straightConnector1">
            <a:avLst/>
          </a:prstGeom>
          <a:noFill/>
          <a:ln cap="flat" cmpd="sng" w="12700">
            <a:solidFill>
              <a:srgbClr val="0B3458"/>
            </a:solidFill>
            <a:prstDash val="solid"/>
            <a:round/>
            <a:headEnd len="sm" w="sm" type="none"/>
            <a:tailEnd len="sm" w="sm" type="none"/>
          </a:ln>
        </p:spPr>
      </p:cxnSp>
      <p:sp>
        <p:nvSpPr>
          <p:cNvPr id="65" name="Google Shape;65;p6"/>
          <p:cNvSpPr/>
          <p:nvPr/>
        </p:nvSpPr>
        <p:spPr>
          <a:xfrm flipH="1">
            <a:off x="11642081" y="6101651"/>
            <a:ext cx="45720" cy="45720"/>
          </a:xfrm>
          <a:prstGeom prst="ellipse">
            <a:avLst/>
          </a:prstGeom>
          <a:solidFill>
            <a:srgbClr val="0B3458"/>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66" name="Google Shape;66;p6"/>
          <p:cNvSpPr/>
          <p:nvPr/>
        </p:nvSpPr>
        <p:spPr>
          <a:xfrm flipH="1">
            <a:off x="11642081" y="3470373"/>
            <a:ext cx="45720" cy="45720"/>
          </a:xfrm>
          <a:prstGeom prst="ellipse">
            <a:avLst/>
          </a:prstGeom>
          <a:solidFill>
            <a:srgbClr val="0B3458"/>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7" name="Google Shape;67;p6"/>
          <p:cNvCxnSpPr/>
          <p:nvPr/>
        </p:nvCxnSpPr>
        <p:spPr>
          <a:xfrm rot="10800000">
            <a:off x="1849172" y="3552825"/>
            <a:ext cx="0" cy="2529959"/>
          </a:xfrm>
          <a:prstGeom prst="straightConnector1">
            <a:avLst/>
          </a:prstGeom>
          <a:noFill/>
          <a:ln cap="flat" cmpd="sng" w="12700">
            <a:solidFill>
              <a:srgbClr val="0B3458"/>
            </a:solidFill>
            <a:prstDash val="solid"/>
            <a:round/>
            <a:headEnd len="sm" w="sm" type="none"/>
            <a:tailEnd len="sm" w="sm" type="none"/>
          </a:ln>
        </p:spPr>
      </p:cxnSp>
      <p:sp>
        <p:nvSpPr>
          <p:cNvPr id="68" name="Google Shape;68;p6"/>
          <p:cNvSpPr/>
          <p:nvPr/>
        </p:nvSpPr>
        <p:spPr>
          <a:xfrm rot="-5400000">
            <a:off x="1847726" y="3495590"/>
            <a:ext cx="121764" cy="118872"/>
          </a:xfrm>
          <a:prstGeom prst="arc">
            <a:avLst>
              <a:gd fmla="val 16200000" name="adj1"/>
              <a:gd fmla="val 0" name="adj2"/>
            </a:avLst>
          </a:prstGeom>
          <a:noFill/>
          <a:ln cap="flat" cmpd="sng" w="12700">
            <a:solidFill>
              <a:srgbClr val="0B3458"/>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69" name="Google Shape;69;p6"/>
          <p:cNvCxnSpPr/>
          <p:nvPr/>
        </p:nvCxnSpPr>
        <p:spPr>
          <a:xfrm rot="10800000">
            <a:off x="1899083" y="3494144"/>
            <a:ext cx="9714432" cy="0"/>
          </a:xfrm>
          <a:prstGeom prst="straightConnector1">
            <a:avLst/>
          </a:prstGeom>
          <a:noFill/>
          <a:ln cap="flat" cmpd="sng" w="12700">
            <a:solidFill>
              <a:srgbClr val="0B3458"/>
            </a:solidFill>
            <a:prstDash val="solid"/>
            <a:round/>
            <a:headEnd len="sm" w="sm" type="none"/>
            <a:tailEnd len="sm" w="sm" type="none"/>
          </a:ln>
        </p:spPr>
      </p:cxnSp>
      <p:sp>
        <p:nvSpPr>
          <p:cNvPr id="70" name="Google Shape;70;p6"/>
          <p:cNvSpPr txBox="1"/>
          <p:nvPr>
            <p:ph idx="4" type="body"/>
          </p:nvPr>
        </p:nvSpPr>
        <p:spPr>
          <a:xfrm>
            <a:off x="2228478" y="3666744"/>
            <a:ext cx="9299448" cy="576072"/>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1"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Width Photo" showMasterSp="0">
  <p:cSld name="Full-Width Photo">
    <p:spTree>
      <p:nvGrpSpPr>
        <p:cNvPr id="71" name="Shape 71"/>
        <p:cNvGrpSpPr/>
        <p:nvPr/>
      </p:nvGrpSpPr>
      <p:grpSpPr>
        <a:xfrm>
          <a:off x="0" y="0"/>
          <a:ext cx="0" cy="0"/>
          <a:chOff x="0" y="0"/>
          <a:chExt cx="0" cy="0"/>
        </a:xfrm>
      </p:grpSpPr>
      <p:sp>
        <p:nvSpPr>
          <p:cNvPr id="72" name="Google Shape;72;p9"/>
          <p:cNvSpPr/>
          <p:nvPr>
            <p:ph idx="2" type="pic"/>
          </p:nvPr>
        </p:nvSpPr>
        <p:spPr>
          <a:xfrm>
            <a:off x="0" y="616645"/>
            <a:ext cx="12192000" cy="5696712"/>
          </a:xfrm>
          <a:prstGeom prst="rect">
            <a:avLst/>
          </a:prstGeom>
          <a:noFill/>
          <a:ln>
            <a:noFill/>
          </a:ln>
        </p:spPr>
      </p:sp>
      <p:sp>
        <p:nvSpPr>
          <p:cNvPr id="73" name="Google Shape;73;p9"/>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74" name="Google Shape;74;p9"/>
          <p:cNvCxnSpPr/>
          <p:nvPr/>
        </p:nvCxnSpPr>
        <p:spPr>
          <a:xfrm rot="10800000">
            <a:off x="0" y="608083"/>
            <a:ext cx="12192000" cy="0"/>
          </a:xfrm>
          <a:prstGeom prst="straightConnector1">
            <a:avLst/>
          </a:prstGeom>
          <a:noFill/>
          <a:ln cap="flat" cmpd="sng" w="19050">
            <a:solidFill>
              <a:srgbClr val="0B3458"/>
            </a:solidFill>
            <a:prstDash val="solid"/>
            <a:round/>
            <a:headEnd len="sm" w="sm" type="none"/>
            <a:tailEnd len="sm" w="sm" type="none"/>
          </a:ln>
        </p:spPr>
      </p:cxnSp>
      <p:cxnSp>
        <p:nvCxnSpPr>
          <p:cNvPr id="75" name="Google Shape;75;p9"/>
          <p:cNvCxnSpPr/>
          <p:nvPr/>
        </p:nvCxnSpPr>
        <p:spPr>
          <a:xfrm rot="10800000">
            <a:off x="0" y="6320547"/>
            <a:ext cx="12192000" cy="0"/>
          </a:xfrm>
          <a:prstGeom prst="straightConnector1">
            <a:avLst/>
          </a:prstGeom>
          <a:noFill/>
          <a:ln cap="flat" cmpd="sng" w="19050">
            <a:solidFill>
              <a:srgbClr val="0B3458"/>
            </a:solidFill>
            <a:prstDash val="solid"/>
            <a:round/>
            <a:headEnd len="sm" w="sm" type="none"/>
            <a:tailEnd len="sm" w="sm" type="none"/>
          </a:ln>
        </p:spPr>
      </p:cxnSp>
      <p:pic>
        <p:nvPicPr>
          <p:cNvPr id="76" name="Google Shape;76;p9"/>
          <p:cNvPicPr preferRelativeResize="0"/>
          <p:nvPr/>
        </p:nvPicPr>
        <p:blipFill rotWithShape="1">
          <a:blip r:embed="rId2">
            <a:alphaModFix/>
          </a:blip>
          <a:srcRect b="0" l="0" r="0" t="0"/>
          <a:stretch/>
        </p:blipFill>
        <p:spPr>
          <a:xfrm>
            <a:off x="365760" y="6464808"/>
            <a:ext cx="390801" cy="312641"/>
          </a:xfrm>
          <a:prstGeom prst="rect">
            <a:avLst/>
          </a:prstGeom>
          <a:noFill/>
          <a:ln>
            <a:noFill/>
          </a:ln>
        </p:spPr>
      </p:pic>
      <p:sp>
        <p:nvSpPr>
          <p:cNvPr id="77" name="Google Shape;77;p9"/>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No Header/Footer)" showMasterSp="0">
  <p:cSld name="Blank (No Header/Footer)">
    <p:spTree>
      <p:nvGrpSpPr>
        <p:cNvPr id="78" name="Shape 78"/>
        <p:cNvGrpSpPr/>
        <p:nvPr/>
      </p:nvGrpSpPr>
      <p:grpSpPr>
        <a:xfrm>
          <a:off x="0" y="0"/>
          <a:ext cx="0" cy="0"/>
          <a:chOff x="0" y="0"/>
          <a:chExt cx="0" cy="0"/>
        </a:xfrm>
      </p:grpSpPr>
      <p:sp>
        <p:nvSpPr>
          <p:cNvPr id="79" name="Google Shape;79;p10"/>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80" name="Google Shape;80;p10"/>
          <p:cNvPicPr preferRelativeResize="0"/>
          <p:nvPr/>
        </p:nvPicPr>
        <p:blipFill rotWithShape="1">
          <a:blip r:embed="rId2">
            <a:alphaModFix/>
          </a:blip>
          <a:srcRect b="0" l="0" r="0" t="0"/>
          <a:stretch/>
        </p:blipFill>
        <p:spPr>
          <a:xfrm>
            <a:off x="365760" y="6464808"/>
            <a:ext cx="390801" cy="312641"/>
          </a:xfrm>
          <a:prstGeom prst="rect">
            <a:avLst/>
          </a:prstGeom>
          <a:noFill/>
          <a:ln>
            <a:noFill/>
          </a:ln>
        </p:spPr>
      </p:pic>
      <p:sp>
        <p:nvSpPr>
          <p:cNvPr id="81" name="Google Shape;81;p10"/>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half page image" showMasterSp="0">
  <p:cSld name="Title half page image">
    <p:spTree>
      <p:nvGrpSpPr>
        <p:cNvPr id="82" name="Shape 82"/>
        <p:cNvGrpSpPr/>
        <p:nvPr/>
      </p:nvGrpSpPr>
      <p:grpSpPr>
        <a:xfrm>
          <a:off x="0" y="0"/>
          <a:ext cx="0" cy="0"/>
          <a:chOff x="0" y="0"/>
          <a:chExt cx="0" cy="0"/>
        </a:xfrm>
      </p:grpSpPr>
      <p:sp>
        <p:nvSpPr>
          <p:cNvPr id="83" name="Google Shape;83;p11"/>
          <p:cNvSpPr/>
          <p:nvPr/>
        </p:nvSpPr>
        <p:spPr>
          <a:xfrm>
            <a:off x="0" y="6329943"/>
            <a:ext cx="12192000" cy="52806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84" name="Google Shape;84;p11"/>
          <p:cNvCxnSpPr/>
          <p:nvPr/>
        </p:nvCxnSpPr>
        <p:spPr>
          <a:xfrm rot="10800000">
            <a:off x="0" y="608083"/>
            <a:ext cx="12192000" cy="0"/>
          </a:xfrm>
          <a:prstGeom prst="straightConnector1">
            <a:avLst/>
          </a:prstGeom>
          <a:noFill/>
          <a:ln cap="flat" cmpd="sng" w="12700">
            <a:solidFill>
              <a:srgbClr val="0B3458"/>
            </a:solidFill>
            <a:prstDash val="solid"/>
            <a:round/>
            <a:headEnd len="sm" w="sm" type="none"/>
            <a:tailEnd len="sm" w="sm" type="none"/>
          </a:ln>
        </p:spPr>
      </p:cxnSp>
      <p:sp>
        <p:nvSpPr>
          <p:cNvPr id="85" name="Google Shape;85;p11"/>
          <p:cNvSpPr/>
          <p:nvPr>
            <p:ph idx="2" type="pic"/>
          </p:nvPr>
        </p:nvSpPr>
        <p:spPr>
          <a:xfrm>
            <a:off x="8965" y="614512"/>
            <a:ext cx="4655184" cy="5696712"/>
          </a:xfrm>
          <a:prstGeom prst="rect">
            <a:avLst/>
          </a:prstGeom>
          <a:noFill/>
          <a:ln>
            <a:noFill/>
          </a:ln>
        </p:spPr>
      </p:sp>
      <p:pic>
        <p:nvPicPr>
          <p:cNvPr id="86" name="Google Shape;86;p11"/>
          <p:cNvPicPr preferRelativeResize="0"/>
          <p:nvPr/>
        </p:nvPicPr>
        <p:blipFill rotWithShape="1">
          <a:blip r:embed="rId2">
            <a:alphaModFix/>
          </a:blip>
          <a:srcRect b="0" l="0" r="0" t="0"/>
          <a:stretch/>
        </p:blipFill>
        <p:spPr>
          <a:xfrm>
            <a:off x="365760" y="6464808"/>
            <a:ext cx="390801" cy="312641"/>
          </a:xfrm>
          <a:prstGeom prst="rect">
            <a:avLst/>
          </a:prstGeom>
          <a:noFill/>
          <a:ln>
            <a:noFill/>
          </a:ln>
        </p:spPr>
      </p:pic>
      <p:sp>
        <p:nvSpPr>
          <p:cNvPr id="87" name="Google Shape;87;p11"/>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88" name="Google Shape;88;p11"/>
          <p:cNvCxnSpPr/>
          <p:nvPr/>
        </p:nvCxnSpPr>
        <p:spPr>
          <a:xfrm rot="10800000">
            <a:off x="0" y="6320547"/>
            <a:ext cx="12192000" cy="0"/>
          </a:xfrm>
          <a:prstGeom prst="straightConnector1">
            <a:avLst/>
          </a:prstGeom>
          <a:noFill/>
          <a:ln cap="flat" cmpd="sng" w="12700">
            <a:solidFill>
              <a:srgbClr val="0B3458"/>
            </a:solidFill>
            <a:prstDash val="solid"/>
            <a:round/>
            <a:headEnd len="sm" w="sm" type="none"/>
            <a:tailEnd len="sm" w="sm" type="none"/>
          </a:ln>
        </p:spPr>
      </p:cxnSp>
      <p:sp>
        <p:nvSpPr>
          <p:cNvPr id="89" name="Google Shape;89;p11"/>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9.xml"/><Relationship Id="rId42" Type="http://schemas.openxmlformats.org/officeDocument/2006/relationships/slideLayout" Target="../slideLayouts/slideLayout41.xml"/><Relationship Id="rId41" Type="http://schemas.openxmlformats.org/officeDocument/2006/relationships/slideLayout" Target="../slideLayouts/slideLayout40.xml"/><Relationship Id="rId44" Type="http://schemas.openxmlformats.org/officeDocument/2006/relationships/slideLayout" Target="../slideLayouts/slideLayout43.xml"/><Relationship Id="rId43" Type="http://schemas.openxmlformats.org/officeDocument/2006/relationships/slideLayout" Target="../slideLayouts/slideLayout42.xml"/><Relationship Id="rId46" Type="http://schemas.openxmlformats.org/officeDocument/2006/relationships/slideLayout" Target="../slideLayouts/slideLayout45.xml"/><Relationship Id="rId45" Type="http://schemas.openxmlformats.org/officeDocument/2006/relationships/slideLayout" Target="../slideLayouts/slideLayout44.xml"/><Relationship Id="rId1" Type="http://schemas.openxmlformats.org/officeDocument/2006/relationships/image" Target="../media/image4.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48" Type="http://schemas.openxmlformats.org/officeDocument/2006/relationships/slideLayout" Target="../slideLayouts/slideLayout47.xml"/><Relationship Id="rId47" Type="http://schemas.openxmlformats.org/officeDocument/2006/relationships/slideLayout" Target="../slideLayouts/slideLayout46.xml"/><Relationship Id="rId49" Type="http://schemas.openxmlformats.org/officeDocument/2006/relationships/slideLayout" Target="../slideLayouts/slideLayout4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33" Type="http://schemas.openxmlformats.org/officeDocument/2006/relationships/slideLayout" Target="../slideLayouts/slideLayout32.xml"/><Relationship Id="rId32" Type="http://schemas.openxmlformats.org/officeDocument/2006/relationships/slideLayout" Target="../slideLayouts/slideLayout31.xml"/><Relationship Id="rId35" Type="http://schemas.openxmlformats.org/officeDocument/2006/relationships/slideLayout" Target="../slideLayouts/slideLayout34.xml"/><Relationship Id="rId34" Type="http://schemas.openxmlformats.org/officeDocument/2006/relationships/slideLayout" Target="../slideLayouts/slideLayout33.xml"/><Relationship Id="rId37" Type="http://schemas.openxmlformats.org/officeDocument/2006/relationships/slideLayout" Target="../slideLayouts/slideLayout36.xml"/><Relationship Id="rId36" Type="http://schemas.openxmlformats.org/officeDocument/2006/relationships/slideLayout" Target="../slideLayouts/slideLayout35.xml"/><Relationship Id="rId39" Type="http://schemas.openxmlformats.org/officeDocument/2006/relationships/slideLayout" Target="../slideLayouts/slideLayout38.xml"/><Relationship Id="rId38" Type="http://schemas.openxmlformats.org/officeDocument/2006/relationships/slideLayout" Target="../slideLayouts/slideLayout37.xml"/><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29" Type="http://schemas.openxmlformats.org/officeDocument/2006/relationships/slideLayout" Target="../slideLayouts/slideLayout28.xml"/><Relationship Id="rId50" Type="http://schemas.openxmlformats.org/officeDocument/2006/relationships/theme" Target="../theme/theme2.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pic>
        <p:nvPicPr>
          <p:cNvPr id="11" name="Google Shape;11;p2"/>
          <p:cNvPicPr preferRelativeResize="0"/>
          <p:nvPr/>
        </p:nvPicPr>
        <p:blipFill rotWithShape="1">
          <a:blip r:embed="rId1">
            <a:alphaModFix/>
          </a:blip>
          <a:srcRect b="0" l="0" r="0" t="0"/>
          <a:stretch/>
        </p:blipFill>
        <p:spPr>
          <a:xfrm>
            <a:off x="365760" y="6464808"/>
            <a:ext cx="390801" cy="312641"/>
          </a:xfrm>
          <a:prstGeom prst="rect">
            <a:avLst/>
          </a:prstGeom>
          <a:noFill/>
          <a:ln>
            <a:noFill/>
          </a:ln>
        </p:spPr>
      </p:pic>
      <p:sp>
        <p:nvSpPr>
          <p:cNvPr id="12" name="Google Shape;12;p2"/>
          <p:cNvSpPr/>
          <p:nvPr/>
        </p:nvSpPr>
        <p:spPr>
          <a:xfrm>
            <a:off x="533670" y="585223"/>
            <a:ext cx="45720" cy="45720"/>
          </a:xfrm>
          <a:prstGeom prst="ellipse">
            <a:avLst/>
          </a:prstGeom>
          <a:solidFill>
            <a:srgbClr val="0B345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13" name="Google Shape;13;p2"/>
          <p:cNvCxnSpPr/>
          <p:nvPr/>
        </p:nvCxnSpPr>
        <p:spPr>
          <a:xfrm rot="10800000">
            <a:off x="3230" y="608083"/>
            <a:ext cx="495719" cy="0"/>
          </a:xfrm>
          <a:prstGeom prst="straightConnector1">
            <a:avLst/>
          </a:prstGeom>
          <a:noFill/>
          <a:ln cap="flat" cmpd="sng" w="12700">
            <a:solidFill>
              <a:srgbClr val="0B3458"/>
            </a:solidFill>
            <a:prstDash val="solid"/>
            <a:round/>
            <a:headEnd len="sm" w="sm" type="none"/>
            <a:tailEnd len="sm" w="sm" type="none"/>
          </a:ln>
        </p:spPr>
      </p:cxnSp>
      <p:cxnSp>
        <p:nvCxnSpPr>
          <p:cNvPr id="14" name="Google Shape;14;p2"/>
          <p:cNvCxnSpPr/>
          <p:nvPr/>
        </p:nvCxnSpPr>
        <p:spPr>
          <a:xfrm rot="10800000">
            <a:off x="616656" y="608083"/>
            <a:ext cx="11575344" cy="0"/>
          </a:xfrm>
          <a:prstGeom prst="straightConnector1">
            <a:avLst/>
          </a:prstGeom>
          <a:noFill/>
          <a:ln cap="flat" cmpd="sng" w="12700">
            <a:solidFill>
              <a:srgbClr val="0B3458"/>
            </a:solidFill>
            <a:prstDash val="solid"/>
            <a:round/>
            <a:headEnd len="sm" w="sm" type="none"/>
            <a:tailEnd len="sm" w="sm" type="none"/>
          </a:ln>
        </p:spPr>
      </p:cxnSp>
      <p:sp>
        <p:nvSpPr>
          <p:cNvPr id="15" name="Google Shape;15;p2"/>
          <p:cNvSpPr/>
          <p:nvPr/>
        </p:nvSpPr>
        <p:spPr>
          <a:xfrm>
            <a:off x="533670" y="6297687"/>
            <a:ext cx="45720" cy="45720"/>
          </a:xfrm>
          <a:prstGeom prst="ellipse">
            <a:avLst/>
          </a:prstGeom>
          <a:solidFill>
            <a:srgbClr val="0B345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16" name="Google Shape;16;p2"/>
          <p:cNvCxnSpPr/>
          <p:nvPr/>
        </p:nvCxnSpPr>
        <p:spPr>
          <a:xfrm rot="10800000">
            <a:off x="3230" y="6320547"/>
            <a:ext cx="495719" cy="0"/>
          </a:xfrm>
          <a:prstGeom prst="straightConnector1">
            <a:avLst/>
          </a:prstGeom>
          <a:noFill/>
          <a:ln cap="flat" cmpd="sng" w="12700">
            <a:solidFill>
              <a:srgbClr val="0B3458"/>
            </a:solidFill>
            <a:prstDash val="solid"/>
            <a:round/>
            <a:headEnd len="sm" w="sm" type="none"/>
            <a:tailEnd len="sm" w="sm" type="none"/>
          </a:ln>
        </p:spPr>
      </p:cxnSp>
      <p:cxnSp>
        <p:nvCxnSpPr>
          <p:cNvPr id="17" name="Google Shape;17;p2"/>
          <p:cNvCxnSpPr/>
          <p:nvPr/>
        </p:nvCxnSpPr>
        <p:spPr>
          <a:xfrm rot="10800000">
            <a:off x="616655" y="6320547"/>
            <a:ext cx="10957279" cy="0"/>
          </a:xfrm>
          <a:prstGeom prst="straightConnector1">
            <a:avLst/>
          </a:prstGeom>
          <a:noFill/>
          <a:ln cap="flat" cmpd="sng" w="12700">
            <a:solidFill>
              <a:srgbClr val="0B3458"/>
            </a:solidFill>
            <a:prstDash val="solid"/>
            <a:round/>
            <a:headEnd len="sm" w="sm" type="none"/>
            <a:tailEnd len="sm" w="sm" type="none"/>
          </a:ln>
        </p:spPr>
      </p:cxnSp>
      <p:sp>
        <p:nvSpPr>
          <p:cNvPr id="18" name="Google Shape;18;p2"/>
          <p:cNvSpPr/>
          <p:nvPr/>
        </p:nvSpPr>
        <p:spPr>
          <a:xfrm flipH="1">
            <a:off x="11606949" y="6297687"/>
            <a:ext cx="45720" cy="45720"/>
          </a:xfrm>
          <a:prstGeom prst="ellipse">
            <a:avLst/>
          </a:prstGeom>
          <a:solidFill>
            <a:srgbClr val="0B345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19" name="Google Shape;19;p2"/>
          <p:cNvCxnSpPr/>
          <p:nvPr/>
        </p:nvCxnSpPr>
        <p:spPr>
          <a:xfrm>
            <a:off x="11696282" y="6320547"/>
            <a:ext cx="495719" cy="0"/>
          </a:xfrm>
          <a:prstGeom prst="straightConnector1">
            <a:avLst/>
          </a:prstGeom>
          <a:noFill/>
          <a:ln cap="flat" cmpd="sng" w="12700">
            <a:solidFill>
              <a:srgbClr val="0B3458"/>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guide id="3" pos="7153">
          <p15:clr>
            <a:srgbClr val="F26B43"/>
          </p15:clr>
        </p15:guide>
        <p15:guide id="4" pos="512">
          <p15:clr>
            <a:srgbClr val="F26B43"/>
          </p15:clr>
        </p15:guide>
        <p15:guide id="5" pos="347">
          <p15:clr>
            <a:srgbClr val="F26B43"/>
          </p15:clr>
        </p15:guide>
        <p15:guide id="6" pos="7324">
          <p15:clr>
            <a:srgbClr val="F26B43"/>
          </p15:clr>
        </p15:guide>
        <p15:guide id="7" orient="horz" pos="4105">
          <p15:clr>
            <a:srgbClr val="F26B43"/>
          </p15:clr>
        </p15:guide>
        <p15:guide id="8" orient="horz" pos="384">
          <p15:clr>
            <a:srgbClr val="F26B43"/>
          </p15:clr>
        </p15:guide>
        <p15:guide id="9" orient="horz" pos="398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www.icann.org/resources/pages/governance/bylaws-en#article4.4"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docs.google.com/presentation/d/1-weaaUuu4s2VtD72LdoyRcn1sInWdyCk/edit?usp=sharing&amp;ouid=116550317552238981231&amp;rtpof=true&amp;sd=true"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8.png"/><Relationship Id="rId4" Type="http://schemas.openxmlformats.org/officeDocument/2006/relationships/image" Target="../media/image34.png"/><Relationship Id="rId5" Type="http://schemas.openxmlformats.org/officeDocument/2006/relationships/hyperlink" Target="https://www.icann.org/resources/pages/registration-data-request-service-2022-12-22-en" TargetMode="External"/><Relationship Id="rId6" Type="http://schemas.openxmlformats.org/officeDocument/2006/relationships/hyperlink" Target="https://www.icann.org/resources/pages/registration-data-request-service-2022-12-22-en" TargetMode="External"/><Relationship Id="rId7" Type="http://schemas.openxmlformats.org/officeDocument/2006/relationships/image" Target="../media/image4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s://drive.google.com/drive/folders/1dgAC_qLztdg40OJPi7h8nDatZ0672Qgr?usp=drive_link" TargetMode="External"/><Relationship Id="rId4" Type="http://schemas.openxmlformats.org/officeDocument/2006/relationships/hyperlink" Target="https://docs.google.com/spreadsheets/d/1Rybou0jwYV1GG9BD1toS1NuijsY_nH8Kx1nx7hOLswo/edit?usp=sharin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docs.google.com/document/d/1ZBEP_-yMORxmfKyKQm70VQlgDKeYwqcdnPiLZLYgrg4/edit?usp=sharing" TargetMode="External"/><Relationship Id="rId4" Type="http://schemas.openxmlformats.org/officeDocument/2006/relationships/hyperlink" Target="https://www.icann.org/en/beginners" TargetMode="External"/><Relationship Id="rId9" Type="http://schemas.openxmlformats.org/officeDocument/2006/relationships/hyperlink" Target="https://www.icann.org/resources/pages/governance/bylaws-en" TargetMode="External"/><Relationship Id="rId5" Type="http://schemas.openxmlformats.org/officeDocument/2006/relationships/hyperlink" Target="https://www.icann.org/dns-security-threat" TargetMode="External"/><Relationship Id="rId6" Type="http://schemas.openxmlformats.org/officeDocument/2006/relationships/hyperlink" Target="https://www.icann.org/en/beginners/courses-and-learning" TargetMode="External"/><Relationship Id="rId7" Type="http://schemas.openxmlformats.org/officeDocument/2006/relationships/hyperlink" Target="https://www.icann.org/uasg-en" TargetMode="External"/><Relationship Id="rId8" Type="http://schemas.openxmlformats.org/officeDocument/2006/relationships/hyperlink" Target="https://www.icann.org/resources/pages/governance/articles-en" TargetMode="External"/><Relationship Id="rId10" Type="http://schemas.openxmlformats.org/officeDocument/2006/relationships/hyperlink" Target="https://www.icann.org/en/system/files/files/strategic-plan-2021-2025-24jun19-en.pdf"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docs.google.com/document/d/1ZBEP_-yMORxmfKyKQm70VQlgDKeYwqcdnPiLZLYgrg4/edit?usp=sharin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s://docs.google.com/document/d/1ZBEP_-yMORxmfKyKQm70VQlgDKeYwqcdnPiLZLYgrg4/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s://docs.google.com/document/d/1ZBEP_-yMORxmfKyKQm70VQlgDKeYwqcdnPiLZLYgrg4/edit?usp=sharin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s://docs.google.com/document/d/1ZBEP_-yMORxmfKyKQm70VQlgDKeYwqcdnPiLZLYgrg4/edit?usp=sharing"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hyperlink" Target="https://www.icann.org/en/system/files/files/atrt3-report-29may20-en.pdf"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community.icann.org/display/CIP/Continuous+Improvement+Program+Home" TargetMode="External"/><Relationship Id="rId4" Type="http://schemas.openxmlformats.org/officeDocument/2006/relationships/hyperlink" Target="https://community.icann.org/display/CIP" TargetMode="External"/><Relationship Id="rId9" Type="http://schemas.openxmlformats.org/officeDocument/2006/relationships/hyperlink" Target="https://www.icann.org/en/announcements/details/icann-launches-the-continuous-improvement-program-community-coordination-group-08-01-2024-en" TargetMode="External"/><Relationship Id="rId5" Type="http://schemas.openxmlformats.org/officeDocument/2006/relationships/hyperlink" Target="https://community.icann.org/x/TIIYEQ" TargetMode="External"/><Relationship Id="rId6" Type="http://schemas.openxmlformats.org/officeDocument/2006/relationships/hyperlink" Target="https://community.icann.org/display/CIP/Continuous+Improvement+Program+%28CIP%29+Resources" TargetMode="External"/><Relationship Id="rId7" Type="http://schemas.openxmlformats.org/officeDocument/2006/relationships/hyperlink" Target="https://community.icann.org/x/GIQYEQ" TargetMode="External"/><Relationship Id="rId8" Type="http://schemas.openxmlformats.org/officeDocument/2006/relationships/hyperlink" Target="https://www.icann.org/en/blogs/details/icann-continuous-improvement-program-makes-progress-on-a-draft-framework-28-03-2024-en" TargetMode="External"/><Relationship Id="rId11" Type="http://schemas.openxmlformats.org/officeDocument/2006/relationships/hyperlink" Target="https://www.icann.org/en/blogs/details/icann-reviews-program-update-and-interim-president-and-ceo-goal-11-03-10-2023-en" TargetMode="External"/><Relationship Id="rId10" Type="http://schemas.openxmlformats.org/officeDocument/2006/relationships/hyperlink" Target="https://icann79.sched.com/event/1ZV09/implementation-of-specific-reviews-work-stream-2-recommendations-and-icann-reviews-updat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community.icann.org/x/PIDCEQ" TargetMode="External"/><Relationship Id="rId4" Type="http://schemas.openxmlformats.org/officeDocument/2006/relationships/hyperlink" Target="https://www.icann.org/en/board-activities-and-meetings/materials/approved-resolutions-regular-meeting-of-the-icann-board-12-06-2022-en#2.b" TargetMode="External"/><Relationship Id="rId5" Type="http://schemas.openxmlformats.org/officeDocument/2006/relationships/hyperlink" Target="https://community.icann.org/x/GIQYEQ" TargetMode="External"/><Relationship Id="rId6" Type="http://schemas.openxmlformats.org/officeDocument/2006/relationships/hyperlink" Target="https://www.icann.org/en/announcements/details/icann-launches-the-continuous-improvement-program-community-coordination-group-08-01-2024-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4.png"/><Relationship Id="rId4" Type="http://schemas.openxmlformats.org/officeDocument/2006/relationships/image" Target="../media/image50.png"/><Relationship Id="rId5" Type="http://schemas.openxmlformats.org/officeDocument/2006/relationships/image" Target="../media/image37.png"/><Relationship Id="rId6" Type="http://schemas.openxmlformats.org/officeDocument/2006/relationships/image" Target="../media/image38.png"/><Relationship Id="rId7" Type="http://schemas.openxmlformats.org/officeDocument/2006/relationships/image" Target="../media/image3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4.png"/><Relationship Id="rId4" Type="http://schemas.openxmlformats.org/officeDocument/2006/relationships/image" Target="../media/image50.png"/><Relationship Id="rId5" Type="http://schemas.openxmlformats.org/officeDocument/2006/relationships/image" Target="../media/image37.png"/><Relationship Id="rId6" Type="http://schemas.openxmlformats.org/officeDocument/2006/relationships/image" Target="../media/image38.png"/><Relationship Id="rId7" Type="http://schemas.openxmlformats.org/officeDocument/2006/relationships/image" Target="../media/image3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9.jpg"/><Relationship Id="rId4" Type="http://schemas.openxmlformats.org/officeDocument/2006/relationships/hyperlink" Target="https://www.icann.org/en/blogs/details/icann-continuous-improvement-program-makes-progress-on-a-draft-framework-28-03-2024-en"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g2c6719f41c7_0_4007"/>
          <p:cNvSpPr txBox="1"/>
          <p:nvPr>
            <p:ph idx="1" type="body"/>
          </p:nvPr>
        </p:nvSpPr>
        <p:spPr>
          <a:xfrm>
            <a:off x="2228475" y="5027447"/>
            <a:ext cx="9295500" cy="931800"/>
          </a:xfrm>
          <a:prstGeom prst="rect">
            <a:avLst/>
          </a:prstGeom>
          <a:noFill/>
          <a:ln>
            <a:noFill/>
          </a:ln>
        </p:spPr>
        <p:txBody>
          <a:bodyPr anchorCtr="0" anchor="t" bIns="0" lIns="0" spcFirstLastPara="1" rIns="0" wrap="square" tIns="0">
            <a:normAutofit lnSpcReduction="20000"/>
          </a:bodyPr>
          <a:lstStyle/>
          <a:p>
            <a:pPr indent="0" lvl="0" marL="0" rtl="0" algn="l">
              <a:lnSpc>
                <a:spcPct val="100000"/>
              </a:lnSpc>
              <a:spcBef>
                <a:spcPts val="0"/>
              </a:spcBef>
              <a:spcAft>
                <a:spcPts val="0"/>
              </a:spcAft>
              <a:buClr>
                <a:schemeClr val="lt1"/>
              </a:buClr>
              <a:buSzPts val="3200"/>
              <a:buFont typeface="Arial"/>
              <a:buNone/>
            </a:pPr>
            <a:r>
              <a:rPr b="1" lang="en-GB" sz="2000">
                <a:solidFill>
                  <a:schemeClr val="accent4"/>
                </a:solidFill>
              </a:rPr>
              <a:t>[insert name of CIP-CCG representative and alternate] </a:t>
            </a:r>
            <a:endParaRPr sz="2000"/>
          </a:p>
          <a:p>
            <a:pPr indent="0" lvl="0" marL="0" rtl="0" algn="l">
              <a:lnSpc>
                <a:spcPct val="100000"/>
              </a:lnSpc>
              <a:spcBef>
                <a:spcPts val="0"/>
              </a:spcBef>
              <a:spcAft>
                <a:spcPts val="0"/>
              </a:spcAft>
              <a:buClr>
                <a:schemeClr val="lt1"/>
              </a:buClr>
              <a:buSzPts val="1800"/>
              <a:buNone/>
            </a:pPr>
            <a:r>
              <a:t/>
            </a:r>
            <a:endParaRPr/>
          </a:p>
          <a:p>
            <a:pPr indent="0" lvl="0" marL="0" rtl="0" algn="l">
              <a:lnSpc>
                <a:spcPct val="100000"/>
              </a:lnSpc>
              <a:spcBef>
                <a:spcPts val="0"/>
              </a:spcBef>
              <a:spcAft>
                <a:spcPts val="0"/>
              </a:spcAft>
              <a:buClr>
                <a:schemeClr val="lt1"/>
              </a:buClr>
              <a:buSzPts val="1800"/>
              <a:buNone/>
            </a:pPr>
            <a:r>
              <a:rPr lang="en-GB"/>
              <a:t>Virtual (Zoom) - </a:t>
            </a:r>
            <a:r>
              <a:rPr lang="en-GB">
                <a:extLst>
                  <a:ext uri="http://customooxmlschemas.google.com/">
                    <go:slidesCustomData xmlns:go="http://customooxmlschemas.google.com/" textRoundtripDataId="0"/>
                  </a:ext>
                </a:extLst>
              </a:rPr>
              <a:t>June</a:t>
            </a:r>
            <a:r>
              <a:rPr lang="en-GB"/>
              <a:t> 2024</a:t>
            </a:r>
            <a:endParaRPr/>
          </a:p>
          <a:p>
            <a:pPr indent="0" lvl="0" marL="0" rtl="0" algn="l">
              <a:lnSpc>
                <a:spcPct val="100000"/>
              </a:lnSpc>
              <a:spcBef>
                <a:spcPts val="0"/>
              </a:spcBef>
              <a:spcAft>
                <a:spcPts val="0"/>
              </a:spcAft>
              <a:buClr>
                <a:schemeClr val="lt1"/>
              </a:buClr>
              <a:buSzPts val="1800"/>
              <a:buNone/>
            </a:pPr>
            <a:r>
              <a:t/>
            </a:r>
            <a:endParaRPr/>
          </a:p>
        </p:txBody>
      </p:sp>
      <p:sp>
        <p:nvSpPr>
          <p:cNvPr id="800" name="Google Shape;800;g2c6719f41c7_0_4007"/>
          <p:cNvSpPr txBox="1"/>
          <p:nvPr>
            <p:ph type="title"/>
          </p:nvPr>
        </p:nvSpPr>
        <p:spPr>
          <a:xfrm>
            <a:off x="2228479" y="2020824"/>
            <a:ext cx="9295500" cy="13257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rgbClr val="FFFFFF"/>
              </a:buClr>
              <a:buSzPts val="3200"/>
              <a:buFont typeface="Arial"/>
              <a:buNone/>
            </a:pPr>
            <a:r>
              <a:rPr lang="en-GB" sz="3200">
                <a:solidFill>
                  <a:srgbClr val="FFFFFF"/>
                </a:solidFill>
              </a:rPr>
              <a:t>Update on Evolving Organizational Reviews into a Continuous Improvement Program</a:t>
            </a:r>
            <a:endParaRPr sz="3200"/>
          </a:p>
        </p:txBody>
      </p:sp>
      <p:sp>
        <p:nvSpPr>
          <p:cNvPr id="801" name="Google Shape;801;g2c6719f41c7_0_4007"/>
          <p:cNvSpPr txBox="1"/>
          <p:nvPr>
            <p:ph type="title"/>
          </p:nvPr>
        </p:nvSpPr>
        <p:spPr>
          <a:xfrm>
            <a:off x="2228475" y="4219199"/>
            <a:ext cx="9295500" cy="5751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lt1"/>
              </a:buClr>
              <a:buSzPts val="3200"/>
              <a:buFont typeface="Arial"/>
              <a:buNone/>
            </a:pPr>
            <a:r>
              <a:rPr lang="en-GB" sz="2500">
                <a:solidFill>
                  <a:schemeClr val="accent4"/>
                </a:solidFill>
              </a:rPr>
              <a:t>[insert community structure/group] </a:t>
            </a:r>
            <a:r>
              <a:rPr b="0" lang="en-GB" sz="2500"/>
              <a:t>input on the draft Continuous Improvement Program Framework in progress by the CIP-CCG</a:t>
            </a:r>
            <a:endParaRPr b="0" sz="25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0" name="Shape 1000"/>
        <p:cNvGrpSpPr/>
        <p:nvPr/>
      </p:nvGrpSpPr>
      <p:grpSpPr>
        <a:xfrm>
          <a:off x="0" y="0"/>
          <a:ext cx="0" cy="0"/>
          <a:chOff x="0" y="0"/>
          <a:chExt cx="0" cy="0"/>
        </a:xfrm>
      </p:grpSpPr>
      <p:sp>
        <p:nvSpPr>
          <p:cNvPr id="1001" name="Google Shape;1001;g2c6719f41c7_0_4799"/>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a:extLst>
                  <a:ext uri="http://customooxmlschemas.google.com/">
                    <go:slidesCustomData xmlns:go="http://customooxmlschemas.google.com/" textRoundtripDataId="32"/>
                  </a:ext>
                </a:extLst>
              </a:rPr>
              <a:t>Current Objectives of Organizational Reviews</a:t>
            </a:r>
            <a:endParaRPr/>
          </a:p>
        </p:txBody>
      </p:sp>
      <p:sp>
        <p:nvSpPr>
          <p:cNvPr id="1002" name="Google Shape;1002;g2c6719f41c7_0_4799"/>
          <p:cNvSpPr txBox="1"/>
          <p:nvPr>
            <p:ph idx="1" type="body"/>
          </p:nvPr>
        </p:nvSpPr>
        <p:spPr>
          <a:xfrm>
            <a:off x="551591" y="959850"/>
            <a:ext cx="11144100" cy="48774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425"/>
              <a:buNone/>
            </a:pPr>
            <a:r>
              <a:rPr b="1" lang="en-GB" sz="2500"/>
              <a:t>Source: Article 4.4 of the </a:t>
            </a:r>
            <a:r>
              <a:rPr b="1" lang="en-GB" sz="2500" u="sng">
                <a:solidFill>
                  <a:schemeClr val="hlink"/>
                </a:solidFill>
                <a:hlinkClick r:id="rId3"/>
              </a:rPr>
              <a:t>ICANN Bylaws</a:t>
            </a:r>
            <a:endParaRPr b="1" sz="2200"/>
          </a:p>
          <a:p>
            <a:pPr indent="0" lvl="0" marL="0" marR="0" rtl="0" algn="l">
              <a:lnSpc>
                <a:spcPct val="100000"/>
              </a:lnSpc>
              <a:spcBef>
                <a:spcPts val="0"/>
              </a:spcBef>
              <a:spcAft>
                <a:spcPts val="0"/>
              </a:spcAft>
              <a:buSzPts val="1425"/>
              <a:buNone/>
            </a:pPr>
            <a:r>
              <a:t/>
            </a:r>
            <a:endParaRPr sz="2200"/>
          </a:p>
          <a:p>
            <a:pPr indent="0" lvl="0" marL="457200" rtl="0" algn="l">
              <a:lnSpc>
                <a:spcPct val="115000"/>
              </a:lnSpc>
              <a:spcBef>
                <a:spcPts val="0"/>
              </a:spcBef>
              <a:spcAft>
                <a:spcPts val="0"/>
              </a:spcAft>
              <a:buSzPts val="1425"/>
              <a:buNone/>
            </a:pPr>
            <a:r>
              <a:rPr lang="en-GB" sz="2200"/>
              <a:t>(i) whether that organization, council or committee has a continuing purpose in the ICANN structure.</a:t>
            </a:r>
            <a:endParaRPr sz="2200"/>
          </a:p>
          <a:p>
            <a:pPr indent="0" lvl="0" marL="457200" rtl="0" algn="l">
              <a:lnSpc>
                <a:spcPct val="115000"/>
              </a:lnSpc>
              <a:spcBef>
                <a:spcPts val="0"/>
              </a:spcBef>
              <a:spcAft>
                <a:spcPts val="0"/>
              </a:spcAft>
              <a:buSzPts val="1425"/>
              <a:buNone/>
            </a:pPr>
            <a:r>
              <a:t/>
            </a:r>
            <a:endParaRPr sz="2200"/>
          </a:p>
          <a:p>
            <a:pPr indent="0" lvl="0" marL="457200" rtl="0" algn="l">
              <a:lnSpc>
                <a:spcPct val="115000"/>
              </a:lnSpc>
              <a:spcBef>
                <a:spcPts val="0"/>
              </a:spcBef>
              <a:spcAft>
                <a:spcPts val="0"/>
              </a:spcAft>
              <a:buSzPts val="1425"/>
              <a:buNone/>
            </a:pPr>
            <a:r>
              <a:rPr lang="en-GB" sz="2200"/>
              <a:t>(ii) if so, whether any change in structure or operations is desirable to improve its effectiveness.</a:t>
            </a:r>
            <a:endParaRPr sz="2200"/>
          </a:p>
          <a:p>
            <a:pPr indent="0" lvl="0" marL="457200" rtl="0" algn="l">
              <a:lnSpc>
                <a:spcPct val="115000"/>
              </a:lnSpc>
              <a:spcBef>
                <a:spcPts val="0"/>
              </a:spcBef>
              <a:spcAft>
                <a:spcPts val="0"/>
              </a:spcAft>
              <a:buSzPts val="1425"/>
              <a:buNone/>
            </a:pPr>
            <a:r>
              <a:t/>
            </a:r>
            <a:endParaRPr sz="2200"/>
          </a:p>
          <a:p>
            <a:pPr indent="0" lvl="0" marL="457200" rtl="0" algn="l">
              <a:lnSpc>
                <a:spcPct val="115000"/>
              </a:lnSpc>
              <a:spcBef>
                <a:spcPts val="0"/>
              </a:spcBef>
              <a:spcAft>
                <a:spcPts val="0"/>
              </a:spcAft>
              <a:buSzPts val="1425"/>
              <a:buNone/>
            </a:pPr>
            <a:r>
              <a:rPr lang="en-GB" sz="2200"/>
              <a:t>(iii) whether that organization, council or committee is accountable to its constituencies, stakeholder groups, organizations and other stakeholders.</a:t>
            </a:r>
            <a:endParaRPr sz="22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6" name="Shape 1006"/>
        <p:cNvGrpSpPr/>
        <p:nvPr/>
      </p:nvGrpSpPr>
      <p:grpSpPr>
        <a:xfrm>
          <a:off x="0" y="0"/>
          <a:ext cx="0" cy="0"/>
          <a:chOff x="0" y="0"/>
          <a:chExt cx="0" cy="0"/>
        </a:xfrm>
      </p:grpSpPr>
      <p:sp>
        <p:nvSpPr>
          <p:cNvPr id="1007" name="Google Shape;1007;g2b984bb0fe7_0_2666"/>
          <p:cNvSpPr txBox="1"/>
          <p:nvPr>
            <p:ph type="title"/>
          </p:nvPr>
        </p:nvSpPr>
        <p:spPr>
          <a:xfrm>
            <a:off x="499872" y="46179"/>
            <a:ext cx="11691900" cy="450900"/>
          </a:xfrm>
          <a:prstGeom prst="rect">
            <a:avLst/>
          </a:prstGeom>
          <a:noFill/>
          <a:ln>
            <a:noFill/>
          </a:ln>
        </p:spPr>
        <p:txBody>
          <a:bodyPr anchorCtr="0" anchor="t" bIns="60925" lIns="0" spcFirstLastPara="1" rIns="0" wrap="square" tIns="60925">
            <a:noAutofit/>
          </a:bodyPr>
          <a:lstStyle/>
          <a:p>
            <a:pPr indent="0" lvl="0" marL="0" rtl="0" algn="l">
              <a:lnSpc>
                <a:spcPct val="100000"/>
              </a:lnSpc>
              <a:spcBef>
                <a:spcPts val="0"/>
              </a:spcBef>
              <a:spcAft>
                <a:spcPts val="0"/>
              </a:spcAft>
              <a:buSzPts val="2800"/>
              <a:buNone/>
            </a:pPr>
            <a:r>
              <a:rPr lang="en-GB" sz="2400">
                <a:solidFill>
                  <a:srgbClr val="0D436C"/>
                </a:solidFill>
                <a:extLst>
                  <a:ext uri="http://customooxmlschemas.google.com/">
                    <go:slidesCustomData xmlns:go="http://customooxmlschemas.google.com/" textRoundtripDataId="33"/>
                  </a:ext>
                </a:extLst>
              </a:rPr>
              <a:t>ICANN Principles of </a:t>
            </a:r>
            <a:r>
              <a:rPr lang="en-GB" sz="2400">
                <a:solidFill>
                  <a:srgbClr val="0D436C"/>
                </a:solidFill>
                <a:extLst>
                  <a:ext uri="http://customooxmlschemas.google.com/">
                    <go:slidesCustomData xmlns:go="http://customooxmlschemas.google.com/" textRoundtripDataId="34"/>
                  </a:ext>
                </a:extLst>
              </a:rPr>
              <a:t>Continuous Improvement</a:t>
            </a:r>
            <a:r>
              <a:rPr lang="en-GB" sz="2400">
                <a:solidFill>
                  <a:srgbClr val="0D436C"/>
                </a:solidFill>
              </a:rPr>
              <a:t> </a:t>
            </a:r>
            <a:r>
              <a:rPr lang="en-GB" sz="2400">
                <a:solidFill>
                  <a:srgbClr val="0D436C"/>
                </a:solidFill>
                <a:extLst>
                  <a:ext uri="http://customooxmlschemas.google.com/">
                    <go:slidesCustomData xmlns:go="http://customooxmlschemas.google.com/" textRoundtripDataId="35"/>
                  </a:ext>
                </a:extLst>
              </a:rPr>
              <a:t>(</a:t>
            </a:r>
            <a:r>
              <a:rPr lang="en-GB" sz="2400">
                <a:solidFill>
                  <a:srgbClr val="FF0000"/>
                </a:solidFill>
                <a:extLst>
                  <a:ext uri="http://customooxmlschemas.google.com/">
                    <go:slidesCustomData xmlns:go="http://customooxmlschemas.google.com/" textRoundtripDataId="36"/>
                  </a:ext>
                </a:extLst>
              </a:rPr>
              <a:t>Draft</a:t>
            </a:r>
            <a:r>
              <a:rPr lang="en-GB" sz="2400">
                <a:solidFill>
                  <a:srgbClr val="0D436C"/>
                </a:solidFill>
                <a:extLst>
                  <a:ext uri="http://customooxmlschemas.google.com/">
                    <go:slidesCustomData xmlns:go="http://customooxmlschemas.google.com/" textRoundtripDataId="37"/>
                  </a:ext>
                </a:extLst>
              </a:rPr>
              <a:t> as of 5 June)</a:t>
            </a:r>
            <a:endParaRPr sz="2400">
              <a:solidFill>
                <a:srgbClr val="002B49"/>
              </a:solidFill>
            </a:endParaRPr>
          </a:p>
        </p:txBody>
      </p:sp>
      <p:sp>
        <p:nvSpPr>
          <p:cNvPr id="1008" name="Google Shape;1008;g2b984bb0fe7_0_2666"/>
          <p:cNvSpPr txBox="1"/>
          <p:nvPr/>
        </p:nvSpPr>
        <p:spPr>
          <a:xfrm>
            <a:off x="2294825" y="5198450"/>
            <a:ext cx="5530200" cy="1121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The SO, AC, or NomCom collaborates to further the mission of ICANN and the effectiveness of the ICANN bottom-up multistakeholder model.</a:t>
            </a:r>
            <a:endParaRPr b="1"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1"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Arial"/>
                <a:ea typeface="Arial"/>
                <a:cs typeface="Arial"/>
                <a:sym typeface="Arial"/>
              </a:rPr>
              <a:t> </a:t>
            </a:r>
            <a:endParaRPr b="0" i="0" sz="1300" u="none" cap="none" strike="noStrike">
              <a:solidFill>
                <a:srgbClr val="000000"/>
              </a:solidFill>
              <a:latin typeface="Arial"/>
              <a:ea typeface="Arial"/>
              <a:cs typeface="Arial"/>
              <a:sym typeface="Arial"/>
            </a:endParaRPr>
          </a:p>
        </p:txBody>
      </p:sp>
      <p:sp>
        <p:nvSpPr>
          <p:cNvPr id="1009" name="Google Shape;1009;g2b984bb0fe7_0_2666"/>
          <p:cNvSpPr txBox="1"/>
          <p:nvPr/>
        </p:nvSpPr>
        <p:spPr>
          <a:xfrm>
            <a:off x="512100" y="609600"/>
            <a:ext cx="11167800" cy="17460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Historically, ICANN </a:t>
            </a:r>
            <a:r>
              <a:rPr b="0" i="0" lang="en-GB" sz="1800" u="sng" cap="none" strike="noStrike">
                <a:solidFill>
                  <a:srgbClr val="1155CC"/>
                </a:solidFill>
                <a:latin typeface="Arial"/>
                <a:ea typeface="Arial"/>
                <a:cs typeface="Arial"/>
                <a:sym typeface="Arial"/>
                <a:hlinkClick r:id="rId3">
                  <a:extLst>
                    <a:ext uri="{A12FA001-AC4F-418D-AE19-62706E023703}">
                      <ahyp:hlinkClr val="tx"/>
                    </a:ext>
                  </a:extLst>
                </a:hlinkClick>
              </a:rPr>
              <a:t>Organizational Reviews</a:t>
            </a:r>
            <a:r>
              <a:rPr b="0" i="0" lang="en-GB" sz="1800" u="none" cap="none" strike="noStrike">
                <a:solidFill>
                  <a:srgbClr val="000000"/>
                </a:solidFill>
                <a:latin typeface="Arial"/>
                <a:ea typeface="Arial"/>
                <a:cs typeface="Arial"/>
                <a:sym typeface="Arial"/>
              </a:rPr>
              <a:t> have asked whether the Supporting Organizations (SOs), Advisory Committees (ACs), and the Nominating Committee (NomCom) have a continuing purpose within the ICANN community. Rather than articulating this as a single principle, it is an overarching consideration that is addressed through five separate principles that would guide the successful execution of the Continuous Improvement Program (CIP):</a:t>
            </a:r>
            <a:r>
              <a:rPr b="0" i="0" lang="en-GB" sz="1300" u="none" cap="none" strike="noStrike">
                <a:solidFill>
                  <a:srgbClr val="000000"/>
                </a:solidFill>
                <a:latin typeface="Arial"/>
                <a:ea typeface="Arial"/>
                <a:cs typeface="Arial"/>
                <a:sym typeface="Arial"/>
              </a:rPr>
              <a:t> </a:t>
            </a:r>
            <a:endParaRPr b="0" i="0" sz="1300" u="none" cap="none" strike="noStrike">
              <a:solidFill>
                <a:srgbClr val="000000"/>
              </a:solidFill>
              <a:latin typeface="Arial"/>
              <a:ea typeface="Arial"/>
              <a:cs typeface="Arial"/>
              <a:sym typeface="Arial"/>
            </a:endParaRPr>
          </a:p>
        </p:txBody>
      </p:sp>
      <p:sp>
        <p:nvSpPr>
          <p:cNvPr id="1010" name="Google Shape;1010;g2b984bb0fe7_0_2666"/>
          <p:cNvSpPr txBox="1"/>
          <p:nvPr/>
        </p:nvSpPr>
        <p:spPr>
          <a:xfrm>
            <a:off x="2453100" y="2523250"/>
            <a:ext cx="3252900" cy="1028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The SO, AC, or NomCom is fulfilling its purpose.</a:t>
            </a:r>
            <a:endParaRPr b="0" i="0" sz="1400" u="none" cap="none" strike="noStrike">
              <a:solidFill>
                <a:srgbClr val="000000"/>
              </a:solidFill>
              <a:latin typeface="Arial"/>
              <a:ea typeface="Arial"/>
              <a:cs typeface="Arial"/>
              <a:sym typeface="Arial"/>
            </a:endParaRPr>
          </a:p>
        </p:txBody>
      </p:sp>
      <p:grpSp>
        <p:nvGrpSpPr>
          <p:cNvPr id="1011" name="Google Shape;1011;g2b984bb0fe7_0_2666"/>
          <p:cNvGrpSpPr/>
          <p:nvPr/>
        </p:nvGrpSpPr>
        <p:grpSpPr>
          <a:xfrm>
            <a:off x="237725" y="2523250"/>
            <a:ext cx="2057100" cy="1028400"/>
            <a:chOff x="237725" y="2523250"/>
            <a:chExt cx="2057100" cy="1028400"/>
          </a:xfrm>
        </p:grpSpPr>
        <p:sp>
          <p:nvSpPr>
            <p:cNvPr id="1012" name="Google Shape;1012;g2b984bb0fe7_0_2666"/>
            <p:cNvSpPr/>
            <p:nvPr/>
          </p:nvSpPr>
          <p:spPr>
            <a:xfrm>
              <a:off x="237725" y="2523250"/>
              <a:ext cx="2057100" cy="1028400"/>
            </a:xfrm>
            <a:prstGeom prst="chevron">
              <a:avLst>
                <a:gd fmla="val 50000" name="adj"/>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0000"/>
                </a:solidFill>
                <a:latin typeface="Arial"/>
                <a:ea typeface="Arial"/>
                <a:cs typeface="Arial"/>
                <a:sym typeface="Arial"/>
              </a:endParaRPr>
            </a:p>
          </p:txBody>
        </p:sp>
        <p:sp>
          <p:nvSpPr>
            <p:cNvPr id="1013" name="Google Shape;1013;g2b984bb0fe7_0_2666"/>
            <p:cNvSpPr txBox="1"/>
            <p:nvPr/>
          </p:nvSpPr>
          <p:spPr>
            <a:xfrm>
              <a:off x="812800" y="2812000"/>
              <a:ext cx="1460400" cy="45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chemeClr val="lt1"/>
                  </a:solidFill>
                  <a:latin typeface="Arial"/>
                  <a:ea typeface="Arial"/>
                  <a:cs typeface="Arial"/>
                  <a:sym typeface="Arial"/>
                </a:rPr>
                <a:t>Principle 1</a:t>
              </a:r>
              <a:endParaRPr b="1" i="0" sz="1700" u="none" cap="none" strike="noStrike">
                <a:solidFill>
                  <a:schemeClr val="lt1"/>
                </a:solidFill>
                <a:latin typeface="Arial"/>
                <a:ea typeface="Arial"/>
                <a:cs typeface="Arial"/>
                <a:sym typeface="Arial"/>
              </a:endParaRPr>
            </a:p>
          </p:txBody>
        </p:sp>
      </p:grpSp>
      <p:grpSp>
        <p:nvGrpSpPr>
          <p:cNvPr id="1014" name="Google Shape;1014;g2b984bb0fe7_0_2666"/>
          <p:cNvGrpSpPr/>
          <p:nvPr/>
        </p:nvGrpSpPr>
        <p:grpSpPr>
          <a:xfrm>
            <a:off x="5864275" y="2468125"/>
            <a:ext cx="2057100" cy="1028400"/>
            <a:chOff x="237725" y="2523250"/>
            <a:chExt cx="2057100" cy="1028400"/>
          </a:xfrm>
        </p:grpSpPr>
        <p:sp>
          <p:nvSpPr>
            <p:cNvPr id="1015" name="Google Shape;1015;g2b984bb0fe7_0_2666"/>
            <p:cNvSpPr/>
            <p:nvPr/>
          </p:nvSpPr>
          <p:spPr>
            <a:xfrm>
              <a:off x="237725" y="2523250"/>
              <a:ext cx="2057100" cy="1028400"/>
            </a:xfrm>
            <a:prstGeom prst="chevron">
              <a:avLst>
                <a:gd fmla="val 50000" name="adj"/>
              </a:avLst>
            </a:prstGeom>
            <a:solidFill>
              <a:schemeClr val="accent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0000"/>
                </a:solidFill>
                <a:latin typeface="Arial"/>
                <a:ea typeface="Arial"/>
                <a:cs typeface="Arial"/>
                <a:sym typeface="Arial"/>
              </a:endParaRPr>
            </a:p>
          </p:txBody>
        </p:sp>
        <p:sp>
          <p:nvSpPr>
            <p:cNvPr id="1016" name="Google Shape;1016;g2b984bb0fe7_0_2666"/>
            <p:cNvSpPr txBox="1"/>
            <p:nvPr/>
          </p:nvSpPr>
          <p:spPr>
            <a:xfrm>
              <a:off x="812800" y="2812000"/>
              <a:ext cx="1460400" cy="45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chemeClr val="lt1"/>
                  </a:solidFill>
                  <a:latin typeface="Arial"/>
                  <a:ea typeface="Arial"/>
                  <a:cs typeface="Arial"/>
                  <a:sym typeface="Arial"/>
                </a:rPr>
                <a:t>Principle 2</a:t>
              </a:r>
              <a:endParaRPr b="1" i="0" sz="1700" u="none" cap="none" strike="noStrike">
                <a:solidFill>
                  <a:schemeClr val="lt1"/>
                </a:solidFill>
                <a:latin typeface="Arial"/>
                <a:ea typeface="Arial"/>
                <a:cs typeface="Arial"/>
                <a:sym typeface="Arial"/>
              </a:endParaRPr>
            </a:p>
          </p:txBody>
        </p:sp>
      </p:grpSp>
      <p:sp>
        <p:nvSpPr>
          <p:cNvPr id="1017" name="Google Shape;1017;g2b984bb0fe7_0_2666"/>
          <p:cNvSpPr txBox="1"/>
          <p:nvPr/>
        </p:nvSpPr>
        <p:spPr>
          <a:xfrm>
            <a:off x="8198675" y="2523250"/>
            <a:ext cx="3252900" cy="1028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The operations of SO, AC, or NomCom are effective.</a:t>
            </a:r>
            <a:endParaRPr b="0" i="0" sz="1400" u="none" cap="none" strike="noStrike">
              <a:solidFill>
                <a:srgbClr val="000000"/>
              </a:solidFill>
              <a:latin typeface="Arial"/>
              <a:ea typeface="Arial"/>
              <a:cs typeface="Arial"/>
              <a:sym typeface="Arial"/>
            </a:endParaRPr>
          </a:p>
        </p:txBody>
      </p:sp>
      <p:sp>
        <p:nvSpPr>
          <p:cNvPr id="1018" name="Google Shape;1018;g2b984bb0fe7_0_2666"/>
          <p:cNvSpPr txBox="1"/>
          <p:nvPr/>
        </p:nvSpPr>
        <p:spPr>
          <a:xfrm>
            <a:off x="2453100" y="3956850"/>
            <a:ext cx="3252900" cy="1028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The operations of SO, AC, or NomCom are efficient.</a:t>
            </a:r>
            <a:endParaRPr b="0" i="0" sz="1400" u="none" cap="none" strike="noStrike">
              <a:solidFill>
                <a:srgbClr val="000000"/>
              </a:solidFill>
              <a:latin typeface="Arial"/>
              <a:ea typeface="Arial"/>
              <a:cs typeface="Arial"/>
              <a:sym typeface="Arial"/>
            </a:endParaRPr>
          </a:p>
        </p:txBody>
      </p:sp>
      <p:sp>
        <p:nvSpPr>
          <p:cNvPr id="1019" name="Google Shape;1019;g2b984bb0fe7_0_2666"/>
          <p:cNvSpPr txBox="1"/>
          <p:nvPr/>
        </p:nvSpPr>
        <p:spPr>
          <a:xfrm>
            <a:off x="8198675" y="3640750"/>
            <a:ext cx="3828000" cy="16500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extLst>
                  <a:ext uri="http://customooxmlschemas.google.com/">
                    <go:slidesCustomData xmlns:go="http://customooxmlschemas.google.com/" textRoundtripDataId="38"/>
                  </a:ext>
                </a:extLst>
              </a:rPr>
              <a:t>The SO, AC, or NomCom is </a:t>
            </a:r>
            <a:r>
              <a:rPr b="0" i="0" lang="en-GB" sz="1800" u="none" cap="none" strike="noStrike">
                <a:solidFill>
                  <a:srgbClr val="000000"/>
                </a:solidFill>
                <a:latin typeface="Arial"/>
                <a:ea typeface="Arial"/>
                <a:cs typeface="Arial"/>
                <a:sym typeface="Arial"/>
                <a:extLst>
                  <a:ext uri="http://customooxmlschemas.google.com/">
                    <go:slidesCustomData xmlns:go="http://customooxmlschemas.google.com/" textRoundtripDataId="39"/>
                  </a:ext>
                </a:extLst>
              </a:rPr>
              <a:t>accountable</a:t>
            </a:r>
            <a:r>
              <a:rPr b="0" i="0" lang="en-GB" sz="1800" u="none" cap="none" strike="noStrike">
                <a:solidFill>
                  <a:srgbClr val="000000"/>
                </a:solidFill>
                <a:latin typeface="Arial"/>
                <a:ea typeface="Arial"/>
                <a:cs typeface="Arial"/>
                <a:sym typeface="Arial"/>
                <a:extLst>
                  <a:ext uri="http://customooxmlschemas.google.com/">
                    <go:slidesCustomData xmlns:go="http://customooxmlschemas.google.com/" textRoundtripDataId="40"/>
                  </a:ext>
                </a:extLst>
              </a:rPr>
              <a:t> internally to its stakeholders </a:t>
            </a:r>
            <a:r>
              <a:rPr b="0" i="0" lang="en-GB" sz="1800" u="none" cap="none" strike="noStrike">
                <a:solidFill>
                  <a:srgbClr val="000000"/>
                </a:solidFill>
                <a:latin typeface="Arial"/>
                <a:ea typeface="Arial"/>
                <a:cs typeface="Arial"/>
                <a:sym typeface="Arial"/>
                <a:extLst>
                  <a:ext uri="http://customooxmlschemas.google.com/">
                    <go:slidesCustomData xmlns:go="http://customooxmlschemas.google.com/" textRoundtripDataId="41"/>
                  </a:ext>
                </a:extLst>
              </a:rPr>
              <a:t>and substructures (w</a:t>
            </a:r>
            <a:r>
              <a:rPr lang="en-GB" sz="1800">
                <a:extLst>
                  <a:ext uri="http://customooxmlschemas.google.com/">
                    <go:slidesCustomData xmlns:go="http://customooxmlschemas.google.com/" textRoundtripDataId="42"/>
                  </a:ext>
                </a:extLst>
              </a:rPr>
              <a:t>here applicable)</a:t>
            </a:r>
            <a:r>
              <a:rPr b="0" i="0" lang="en-GB" sz="1800" u="none" cap="none" strike="noStrike">
                <a:solidFill>
                  <a:srgbClr val="000000"/>
                </a:solidFill>
                <a:latin typeface="Arial"/>
                <a:ea typeface="Arial"/>
                <a:cs typeface="Arial"/>
                <a:sym typeface="Arial"/>
                <a:extLst>
                  <a:ext uri="http://customooxmlschemas.google.com/">
                    <go:slidesCustomData xmlns:go="http://customooxmlschemas.google.com/" textRoundtripDataId="43"/>
                  </a:ext>
                </a:extLst>
              </a:rPr>
              <a:t>, and</a:t>
            </a:r>
            <a:r>
              <a:rPr b="0" i="0" lang="en-GB" sz="1800" u="none" cap="none" strike="noStrike">
                <a:solidFill>
                  <a:srgbClr val="000000"/>
                </a:solidFill>
                <a:latin typeface="Arial"/>
                <a:ea typeface="Arial"/>
                <a:cs typeface="Arial"/>
                <a:sym typeface="Arial"/>
                <a:extLst>
                  <a:ext uri="http://customooxmlschemas.google.com/">
                    <go:slidesCustomData xmlns:go="http://customooxmlschemas.google.com/" textRoundtripDataId="44"/>
                  </a:ext>
                </a:extLst>
              </a:rPr>
              <a:t> externally to the wider ICANN community.</a:t>
            </a:r>
            <a:endParaRPr b="0" i="0" sz="1400" u="none" cap="none" strike="noStrike">
              <a:solidFill>
                <a:srgbClr val="000000"/>
              </a:solidFill>
              <a:latin typeface="Arial"/>
              <a:ea typeface="Arial"/>
              <a:cs typeface="Arial"/>
              <a:sym typeface="Arial"/>
            </a:endParaRPr>
          </a:p>
        </p:txBody>
      </p:sp>
      <p:grpSp>
        <p:nvGrpSpPr>
          <p:cNvPr id="1020" name="Google Shape;1020;g2b984bb0fe7_0_2666"/>
          <p:cNvGrpSpPr/>
          <p:nvPr/>
        </p:nvGrpSpPr>
        <p:grpSpPr>
          <a:xfrm>
            <a:off x="5864275" y="3956850"/>
            <a:ext cx="2057100" cy="1028400"/>
            <a:chOff x="5711875" y="3804450"/>
            <a:chExt cx="2057100" cy="1028400"/>
          </a:xfrm>
        </p:grpSpPr>
        <p:sp>
          <p:nvSpPr>
            <p:cNvPr id="1021" name="Google Shape;1021;g2b984bb0fe7_0_2666"/>
            <p:cNvSpPr/>
            <p:nvPr/>
          </p:nvSpPr>
          <p:spPr>
            <a:xfrm>
              <a:off x="5711875" y="3804450"/>
              <a:ext cx="2057100" cy="1028400"/>
            </a:xfrm>
            <a:prstGeom prst="chevron">
              <a:avLst>
                <a:gd fmla="val 50000" name="adj"/>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0000"/>
                </a:solidFill>
                <a:latin typeface="Arial"/>
                <a:ea typeface="Arial"/>
                <a:cs typeface="Arial"/>
                <a:sym typeface="Arial"/>
              </a:endParaRPr>
            </a:p>
          </p:txBody>
        </p:sp>
        <p:sp>
          <p:nvSpPr>
            <p:cNvPr id="1022" name="Google Shape;1022;g2b984bb0fe7_0_2666"/>
            <p:cNvSpPr txBox="1"/>
            <p:nvPr/>
          </p:nvSpPr>
          <p:spPr>
            <a:xfrm>
              <a:off x="6226875" y="4093200"/>
              <a:ext cx="1460400" cy="45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chemeClr val="lt1"/>
                  </a:solidFill>
                  <a:latin typeface="Arial"/>
                  <a:ea typeface="Arial"/>
                  <a:cs typeface="Arial"/>
                  <a:sym typeface="Arial"/>
                </a:rPr>
                <a:t>Principle 4</a:t>
              </a:r>
              <a:endParaRPr b="1" i="0" sz="1700" u="none" cap="none" strike="noStrike">
                <a:solidFill>
                  <a:schemeClr val="lt1"/>
                </a:solidFill>
                <a:latin typeface="Arial"/>
                <a:ea typeface="Arial"/>
                <a:cs typeface="Arial"/>
                <a:sym typeface="Arial"/>
              </a:endParaRPr>
            </a:p>
          </p:txBody>
        </p:sp>
      </p:grpSp>
      <p:grpSp>
        <p:nvGrpSpPr>
          <p:cNvPr id="1023" name="Google Shape;1023;g2b984bb0fe7_0_2666"/>
          <p:cNvGrpSpPr/>
          <p:nvPr/>
        </p:nvGrpSpPr>
        <p:grpSpPr>
          <a:xfrm>
            <a:off x="245900" y="3937050"/>
            <a:ext cx="2057100" cy="1028400"/>
            <a:chOff x="237725" y="2523250"/>
            <a:chExt cx="2057100" cy="1028400"/>
          </a:xfrm>
        </p:grpSpPr>
        <p:sp>
          <p:nvSpPr>
            <p:cNvPr id="1024" name="Google Shape;1024;g2b984bb0fe7_0_2666"/>
            <p:cNvSpPr/>
            <p:nvPr/>
          </p:nvSpPr>
          <p:spPr>
            <a:xfrm>
              <a:off x="237725" y="2523250"/>
              <a:ext cx="2057100" cy="1028400"/>
            </a:xfrm>
            <a:prstGeom prst="chevron">
              <a:avLst>
                <a:gd fmla="val 50000" name="adj"/>
              </a:avLst>
            </a:prstGeom>
            <a:solidFill>
              <a:srgbClr val="9999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0000"/>
                </a:solidFill>
                <a:latin typeface="Arial"/>
                <a:ea typeface="Arial"/>
                <a:cs typeface="Arial"/>
                <a:sym typeface="Arial"/>
              </a:endParaRPr>
            </a:p>
          </p:txBody>
        </p:sp>
        <p:sp>
          <p:nvSpPr>
            <p:cNvPr id="1025" name="Google Shape;1025;g2b984bb0fe7_0_2666"/>
            <p:cNvSpPr txBox="1"/>
            <p:nvPr/>
          </p:nvSpPr>
          <p:spPr>
            <a:xfrm>
              <a:off x="812800" y="2812000"/>
              <a:ext cx="1460400" cy="45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chemeClr val="lt1"/>
                  </a:solidFill>
                  <a:latin typeface="Arial"/>
                  <a:ea typeface="Arial"/>
                  <a:cs typeface="Arial"/>
                  <a:sym typeface="Arial"/>
                </a:rPr>
                <a:t>Principle 3</a:t>
              </a:r>
              <a:endParaRPr b="1" i="0" sz="1700" u="none" cap="none" strike="noStrike">
                <a:solidFill>
                  <a:schemeClr val="lt1"/>
                </a:solidFill>
                <a:latin typeface="Arial"/>
                <a:ea typeface="Arial"/>
                <a:cs typeface="Arial"/>
                <a:sym typeface="Arial"/>
              </a:endParaRPr>
            </a:p>
          </p:txBody>
        </p:sp>
      </p:grpSp>
      <p:grpSp>
        <p:nvGrpSpPr>
          <p:cNvPr id="1026" name="Google Shape;1026;g2b984bb0fe7_0_2666"/>
          <p:cNvGrpSpPr/>
          <p:nvPr/>
        </p:nvGrpSpPr>
        <p:grpSpPr>
          <a:xfrm>
            <a:off x="237725" y="5198450"/>
            <a:ext cx="2057100" cy="1028400"/>
            <a:chOff x="237725" y="2523250"/>
            <a:chExt cx="2057100" cy="1028400"/>
          </a:xfrm>
        </p:grpSpPr>
        <p:sp>
          <p:nvSpPr>
            <p:cNvPr id="1027" name="Google Shape;1027;g2b984bb0fe7_0_2666"/>
            <p:cNvSpPr/>
            <p:nvPr/>
          </p:nvSpPr>
          <p:spPr>
            <a:xfrm>
              <a:off x="237725" y="2523250"/>
              <a:ext cx="2057100" cy="1028400"/>
            </a:xfrm>
            <a:prstGeom prst="chevron">
              <a:avLst>
                <a:gd fmla="val 50000" name="adj"/>
              </a:avLst>
            </a:prstGeom>
            <a:solidFill>
              <a:schemeClr val="accen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0000"/>
                </a:solidFill>
                <a:latin typeface="Arial"/>
                <a:ea typeface="Arial"/>
                <a:cs typeface="Arial"/>
                <a:sym typeface="Arial"/>
              </a:endParaRPr>
            </a:p>
          </p:txBody>
        </p:sp>
        <p:sp>
          <p:nvSpPr>
            <p:cNvPr id="1028" name="Google Shape;1028;g2b984bb0fe7_0_2666"/>
            <p:cNvSpPr txBox="1"/>
            <p:nvPr/>
          </p:nvSpPr>
          <p:spPr>
            <a:xfrm>
              <a:off x="812800" y="2812000"/>
              <a:ext cx="1460400" cy="45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chemeClr val="lt1"/>
                  </a:solidFill>
                  <a:latin typeface="Arial"/>
                  <a:ea typeface="Arial"/>
                  <a:cs typeface="Arial"/>
                  <a:sym typeface="Arial"/>
                </a:rPr>
                <a:t>Principle 5</a:t>
              </a:r>
              <a:endParaRPr b="1" i="0" sz="1700" u="none" cap="none" strike="noStrike">
                <a:solidFill>
                  <a:schemeClr val="lt1"/>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2" name="Shape 1032"/>
        <p:cNvGrpSpPr/>
        <p:nvPr/>
      </p:nvGrpSpPr>
      <p:grpSpPr>
        <a:xfrm>
          <a:off x="0" y="0"/>
          <a:ext cx="0" cy="0"/>
          <a:chOff x="0" y="0"/>
          <a:chExt cx="0" cy="0"/>
        </a:xfrm>
      </p:grpSpPr>
      <p:sp>
        <p:nvSpPr>
          <p:cNvPr id="1033" name="Google Shape;1033;g2c6719f41c7_0_1628"/>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a:t>Mapping existing CI and Jamboard content</a:t>
            </a:r>
            <a:endParaRPr/>
          </a:p>
        </p:txBody>
      </p:sp>
      <p:pic>
        <p:nvPicPr>
          <p:cNvPr id="1034" name="Google Shape;1034;g2c6719f41c7_0_1628"/>
          <p:cNvPicPr preferRelativeResize="0"/>
          <p:nvPr/>
        </p:nvPicPr>
        <p:blipFill rotWithShape="1">
          <a:blip r:embed="rId3">
            <a:alphaModFix/>
          </a:blip>
          <a:srcRect b="0" l="0" r="0" t="0"/>
          <a:stretch/>
        </p:blipFill>
        <p:spPr>
          <a:xfrm>
            <a:off x="1184450" y="711712"/>
            <a:ext cx="5373950" cy="5434575"/>
          </a:xfrm>
          <a:prstGeom prst="rect">
            <a:avLst/>
          </a:prstGeom>
          <a:noFill/>
          <a:ln>
            <a:noFill/>
          </a:ln>
        </p:spPr>
      </p:pic>
      <p:sp>
        <p:nvSpPr>
          <p:cNvPr id="1035" name="Google Shape;1035;g2c6719f41c7_0_1628"/>
          <p:cNvSpPr/>
          <p:nvPr/>
        </p:nvSpPr>
        <p:spPr>
          <a:xfrm flipH="1" rot="5400000">
            <a:off x="6164525" y="1004375"/>
            <a:ext cx="1945800" cy="1971300"/>
          </a:xfrm>
          <a:prstGeom prst="bentArrow">
            <a:avLst>
              <a:gd fmla="val 25000" name="adj1"/>
              <a:gd fmla="val 25000" name="adj2"/>
              <a:gd fmla="val 25000" name="adj3"/>
              <a:gd fmla="val 43750" name="adj4"/>
            </a:avLst>
          </a:prstGeom>
          <a:solidFill>
            <a:schemeClr val="accent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6" name="Google Shape;1036;g2c6719f41c7_0_1628"/>
          <p:cNvSpPr/>
          <p:nvPr/>
        </p:nvSpPr>
        <p:spPr>
          <a:xfrm rot="5400000">
            <a:off x="6186700" y="3810500"/>
            <a:ext cx="1968300" cy="2037600"/>
          </a:xfrm>
          <a:prstGeom prst="bentArrow">
            <a:avLst>
              <a:gd fmla="val 25000" name="adj1"/>
              <a:gd fmla="val 24914" name="adj2"/>
              <a:gd fmla="val 25000" name="adj3"/>
              <a:gd fmla="val 43750" name="adj4"/>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7" name="Google Shape;1037;g2c6719f41c7_0_1628"/>
          <p:cNvSpPr/>
          <p:nvPr/>
        </p:nvSpPr>
        <p:spPr>
          <a:xfrm>
            <a:off x="6208825" y="2976975"/>
            <a:ext cx="2363700" cy="898800"/>
          </a:xfrm>
          <a:prstGeom prst="rightArrow">
            <a:avLst>
              <a:gd fmla="val 50000" name="adj1"/>
              <a:gd fmla="val 50000" name="adj2"/>
            </a:avLst>
          </a:prstGeom>
          <a:solidFill>
            <a:srgbClr val="6AA84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8" name="Google Shape;1038;g2c6719f41c7_0_1628"/>
          <p:cNvSpPr txBox="1"/>
          <p:nvPr>
            <p:ph idx="1" type="body"/>
          </p:nvPr>
        </p:nvSpPr>
        <p:spPr>
          <a:xfrm>
            <a:off x="8798500" y="807450"/>
            <a:ext cx="2973300" cy="5201700"/>
          </a:xfrm>
          <a:prstGeom prst="rect">
            <a:avLst/>
          </a:prstGeom>
          <a:noFill/>
          <a:ln>
            <a:noFill/>
          </a:ln>
        </p:spPr>
        <p:txBody>
          <a:bodyPr anchorCtr="0" anchor="t" bIns="0" lIns="0" spcFirstLastPara="1" rIns="0" wrap="square" tIns="0">
            <a:noAutofit/>
          </a:bodyPr>
          <a:lstStyle/>
          <a:p>
            <a:pPr indent="0" lvl="0" marL="457200" marR="0" rtl="0" algn="l">
              <a:lnSpc>
                <a:spcPct val="100000"/>
              </a:lnSpc>
              <a:spcBef>
                <a:spcPts val="0"/>
              </a:spcBef>
              <a:spcAft>
                <a:spcPts val="0"/>
              </a:spcAft>
              <a:buSzPts val="1425"/>
              <a:buNone/>
            </a:pPr>
            <a:r>
              <a:t/>
            </a:r>
            <a:endParaRPr sz="2300"/>
          </a:p>
          <a:p>
            <a:pPr indent="0" lvl="0" marL="0" marR="0" rtl="0" algn="l">
              <a:lnSpc>
                <a:spcPct val="100000"/>
              </a:lnSpc>
              <a:spcBef>
                <a:spcPts val="0"/>
              </a:spcBef>
              <a:spcAft>
                <a:spcPts val="0"/>
              </a:spcAft>
              <a:buSzPts val="1425"/>
              <a:buNone/>
            </a:pPr>
            <a:r>
              <a:rPr b="1" lang="en-GB" sz="2500">
                <a:solidFill>
                  <a:schemeClr val="accent2"/>
                </a:solidFill>
              </a:rPr>
              <a:t>Principles</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rPr b="1" lang="en-GB" sz="2500">
                <a:solidFill>
                  <a:schemeClr val="accent2"/>
                </a:solidFill>
              </a:rPr>
              <a:t>Criteria</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rPr b="1" lang="en-GB" sz="2500">
                <a:solidFill>
                  <a:schemeClr val="accent2"/>
                </a:solidFill>
              </a:rPr>
              <a:t>Indicators (</a:t>
            </a:r>
            <a:r>
              <a:rPr b="1" lang="en-GB" sz="2500">
                <a:solidFill>
                  <a:schemeClr val="accent2"/>
                </a:solidFill>
                <a:extLst>
                  <a:ext uri="http://customooxmlschemas.google.com/">
                    <go:slidesCustomData xmlns:go="http://customooxmlschemas.google.com/" textRoundtripDataId="45"/>
                  </a:ext>
                </a:extLst>
              </a:rPr>
              <a:t>SMART</a:t>
            </a:r>
            <a:r>
              <a:rPr b="1" lang="en-GB" sz="2500">
                <a:solidFill>
                  <a:schemeClr val="accent2"/>
                </a:solidFill>
              </a:rPr>
              <a:t>)</a:t>
            </a:r>
            <a:endParaRPr b="1" sz="2500">
              <a:solidFill>
                <a:schemeClr val="accent2"/>
              </a:solidFill>
            </a:endParaRPr>
          </a:p>
          <a:p>
            <a:pPr indent="0" lvl="0" marL="457200" marR="0" rtl="0" algn="l">
              <a:lnSpc>
                <a:spcPct val="100000"/>
              </a:lnSpc>
              <a:spcBef>
                <a:spcPts val="0"/>
              </a:spcBef>
              <a:spcAft>
                <a:spcPts val="0"/>
              </a:spcAft>
              <a:buSzPts val="1425"/>
              <a:buNone/>
            </a:pPr>
            <a:r>
              <a:t/>
            </a:r>
            <a:endParaRPr sz="23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2" name="Shape 1042"/>
        <p:cNvGrpSpPr/>
        <p:nvPr/>
      </p:nvGrpSpPr>
      <p:grpSpPr>
        <a:xfrm>
          <a:off x="0" y="0"/>
          <a:ext cx="0" cy="0"/>
          <a:chOff x="0" y="0"/>
          <a:chExt cx="0" cy="0"/>
        </a:xfrm>
      </p:grpSpPr>
      <p:sp>
        <p:nvSpPr>
          <p:cNvPr id="1043" name="Google Shape;1043;g2b9eb831ea1_0_2"/>
          <p:cNvSpPr txBox="1"/>
          <p:nvPr>
            <p:ph type="title"/>
          </p:nvPr>
        </p:nvSpPr>
        <p:spPr>
          <a:xfrm>
            <a:off x="560832" y="46180"/>
            <a:ext cx="144627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t>Principles to Criteria Example</a:t>
            </a:r>
            <a:endParaRPr/>
          </a:p>
          <a:p>
            <a:pPr indent="0" lvl="0" marL="0" rtl="0" algn="l">
              <a:lnSpc>
                <a:spcPct val="100000"/>
              </a:lnSpc>
              <a:spcBef>
                <a:spcPts val="0"/>
              </a:spcBef>
              <a:spcAft>
                <a:spcPts val="0"/>
              </a:spcAft>
              <a:buClr>
                <a:srgbClr val="0B3458"/>
              </a:buClr>
              <a:buSzPct val="90000"/>
              <a:buFont typeface="Arial"/>
              <a:buNone/>
            </a:pPr>
            <a:r>
              <a:t/>
            </a:r>
            <a:endParaRPr/>
          </a:p>
        </p:txBody>
      </p:sp>
      <p:sp>
        <p:nvSpPr>
          <p:cNvPr id="1044" name="Google Shape;1044;g2b9eb831ea1_0_2"/>
          <p:cNvSpPr txBox="1"/>
          <p:nvPr/>
        </p:nvSpPr>
        <p:spPr>
          <a:xfrm>
            <a:off x="812800" y="1298500"/>
            <a:ext cx="106839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045" name="Google Shape;1045;g2b9eb831ea1_0_2"/>
          <p:cNvSpPr txBox="1"/>
          <p:nvPr/>
        </p:nvSpPr>
        <p:spPr>
          <a:xfrm>
            <a:off x="812800" y="1078650"/>
            <a:ext cx="11065200" cy="4227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GB" sz="2000" u="none" cap="none" strike="noStrike">
                <a:solidFill>
                  <a:srgbClr val="000000"/>
                </a:solidFill>
                <a:latin typeface="Arial"/>
                <a:ea typeface="Arial"/>
                <a:cs typeface="Arial"/>
                <a:sym typeface="Arial"/>
              </a:rPr>
              <a:t>Example of Principle 3:</a:t>
            </a:r>
            <a:endParaRPr b="1"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The operations of SO, AC, or NomCom are efficient.</a:t>
            </a:r>
            <a:endParaRPr b="0" i="0" sz="2000" u="none" cap="none" strike="noStrike">
              <a:solidFill>
                <a:srgbClr val="00000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rPr b="1" i="0" lang="en-GB" sz="2000" u="none" cap="none" strike="noStrike">
                <a:solidFill>
                  <a:srgbClr val="000000"/>
                </a:solidFill>
                <a:latin typeface="Arial"/>
                <a:ea typeface="Arial"/>
                <a:cs typeface="Arial"/>
                <a:sym typeface="Arial"/>
              </a:rPr>
              <a:t>Examples of potential Criteria for </a:t>
            </a:r>
            <a:r>
              <a:rPr b="1" i="0" lang="en-GB" sz="2000" u="sng" cap="none" strike="noStrike">
                <a:solidFill>
                  <a:srgbClr val="000000"/>
                </a:solidFill>
                <a:latin typeface="Arial"/>
                <a:ea typeface="Arial"/>
                <a:cs typeface="Arial"/>
                <a:sym typeface="Arial"/>
                <a:extLst>
                  <a:ext uri="http://customooxmlschemas.google.com/">
                    <go:slidesCustomData xmlns:go="http://customooxmlschemas.google.com/" textRoundtripDataId="46"/>
                  </a:ext>
                </a:extLst>
              </a:rPr>
              <a:t>our community structure/group</a:t>
            </a:r>
            <a:r>
              <a:rPr b="0" i="0" lang="en-GB" sz="2000" u="none" cap="none" strike="noStrike">
                <a:solidFill>
                  <a:srgbClr val="000000"/>
                </a:solidFill>
                <a:latin typeface="Arial"/>
                <a:ea typeface="Arial"/>
                <a:cs typeface="Arial"/>
                <a:sym typeface="Arial"/>
              </a:rPr>
              <a:t>: </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 has a process for planning and setting priorities.</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 efficiently assesses inputs related to their scope of responsibility.</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 efficiently develops and recommends outputs relevant to their purpose (policy development, support policies, leadership placement).</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structure’s outputs are implemented efficiently and implementation of outputs is monitored.</a:t>
            </a:r>
            <a:endParaRPr b="0" i="0" sz="2000" u="none" cap="none" strike="noStrike">
              <a:solidFill>
                <a:srgbClr val="00000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9" name="Shape 1049"/>
        <p:cNvGrpSpPr/>
        <p:nvPr/>
      </p:nvGrpSpPr>
      <p:grpSpPr>
        <a:xfrm>
          <a:off x="0" y="0"/>
          <a:ext cx="0" cy="0"/>
          <a:chOff x="0" y="0"/>
          <a:chExt cx="0" cy="0"/>
        </a:xfrm>
      </p:grpSpPr>
      <p:sp>
        <p:nvSpPr>
          <p:cNvPr id="1050" name="Google Shape;1050;g2b9eb831ea1_0_11"/>
          <p:cNvSpPr txBox="1"/>
          <p:nvPr>
            <p:ph type="title"/>
          </p:nvPr>
        </p:nvSpPr>
        <p:spPr>
          <a:xfrm>
            <a:off x="560832" y="46180"/>
            <a:ext cx="144627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t>Principles to Criteria to Indicators Example</a:t>
            </a:r>
            <a:endParaRPr/>
          </a:p>
          <a:p>
            <a:pPr indent="0" lvl="0" marL="0" rtl="0" algn="l">
              <a:lnSpc>
                <a:spcPct val="100000"/>
              </a:lnSpc>
              <a:spcBef>
                <a:spcPts val="0"/>
              </a:spcBef>
              <a:spcAft>
                <a:spcPts val="0"/>
              </a:spcAft>
              <a:buClr>
                <a:srgbClr val="0B3458"/>
              </a:buClr>
              <a:buSzPct val="90000"/>
              <a:buFont typeface="Arial"/>
              <a:buNone/>
            </a:pPr>
            <a:r>
              <a:t/>
            </a:r>
            <a:endParaRPr/>
          </a:p>
        </p:txBody>
      </p:sp>
      <p:sp>
        <p:nvSpPr>
          <p:cNvPr id="1051" name="Google Shape;1051;g2b9eb831ea1_0_11"/>
          <p:cNvSpPr txBox="1"/>
          <p:nvPr/>
        </p:nvSpPr>
        <p:spPr>
          <a:xfrm>
            <a:off x="812800" y="1298500"/>
            <a:ext cx="106839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052" name="Google Shape;1052;g2b9eb831ea1_0_11"/>
          <p:cNvSpPr txBox="1"/>
          <p:nvPr/>
        </p:nvSpPr>
        <p:spPr>
          <a:xfrm>
            <a:off x="812800" y="773850"/>
            <a:ext cx="11065200" cy="5931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GB" sz="2000" u="none" cap="none" strike="noStrike">
                <a:solidFill>
                  <a:srgbClr val="000000"/>
                </a:solidFill>
                <a:latin typeface="Arial"/>
                <a:ea typeface="Arial"/>
                <a:cs typeface="Arial"/>
                <a:sym typeface="Arial"/>
              </a:rPr>
              <a:t>Example of Principle 3:</a:t>
            </a:r>
            <a:endParaRPr b="1"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The operations of SO, AC, or NomCom are efficient.</a:t>
            </a:r>
            <a:br>
              <a:rPr b="0" i="0" lang="en-GB" sz="2000" u="none" cap="none" strike="noStrike">
                <a:solidFill>
                  <a:srgbClr val="000000"/>
                </a:solidFill>
                <a:latin typeface="Arial"/>
                <a:ea typeface="Arial"/>
                <a:cs typeface="Arial"/>
                <a:sym typeface="Arial"/>
              </a:rPr>
            </a:br>
            <a:endParaRPr b="0" i="0" sz="2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rPr b="1" i="0" lang="en-GB" sz="2000" u="none" cap="none" strike="noStrike">
                <a:solidFill>
                  <a:srgbClr val="000000"/>
                </a:solidFill>
                <a:latin typeface="Arial"/>
                <a:ea typeface="Arial"/>
                <a:cs typeface="Arial"/>
                <a:sym typeface="Arial"/>
              </a:rPr>
              <a:t>Examples of potential Criteria for our community structure/group</a:t>
            </a:r>
            <a:r>
              <a:rPr b="0" i="0" lang="en-GB" sz="2000" u="none" cap="none" strike="noStrike">
                <a:solidFill>
                  <a:srgbClr val="000000"/>
                </a:solidFill>
                <a:latin typeface="Arial"/>
                <a:ea typeface="Arial"/>
                <a:cs typeface="Arial"/>
                <a:sym typeface="Arial"/>
              </a:rPr>
              <a:t>: </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highlight>
                  <a:srgbClr val="FFFF00"/>
                </a:highlight>
                <a:latin typeface="Arial"/>
                <a:ea typeface="Arial"/>
                <a:cs typeface="Arial"/>
                <a:sym typeface="Arial"/>
              </a:rPr>
              <a:t>Each structure has a process for planning and setting priorities.</a:t>
            </a:r>
            <a:endParaRPr b="0" i="0" sz="2000" u="none" cap="none" strike="noStrike">
              <a:solidFill>
                <a:srgbClr val="000000"/>
              </a:solidFill>
              <a:highlight>
                <a:srgbClr val="FFFF00"/>
              </a:highlight>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 efficiently assesses inputs related to their scope of responsibility.</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 efficiently develops and recommends outputs relevant to their purpose (policy development, support policies, leadership placement).</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structure’s outputs are implemented efficiently and implementation of outputs is monitored.</a:t>
            </a:r>
            <a:endParaRPr b="1" i="0" sz="2000" u="none" cap="none" strike="noStrike">
              <a:solidFill>
                <a:srgbClr val="00000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2000"/>
              <a:buFont typeface="Arial"/>
              <a:buNone/>
            </a:pPr>
            <a:r>
              <a:rPr b="1" i="0" lang="en-GB" sz="2000" u="none" cap="none" strike="noStrike">
                <a:solidFill>
                  <a:srgbClr val="000000"/>
                </a:solidFill>
                <a:latin typeface="Arial"/>
                <a:ea typeface="Arial"/>
                <a:cs typeface="Arial"/>
                <a:sym typeface="Arial"/>
              </a:rPr>
              <a:t>Examples of potential Indicator for Criteria: “Each structure has a process for planning and setting priorities”.</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highlight>
                  <a:srgbClr val="FFFF00"/>
                </a:highlight>
                <a:latin typeface="Arial"/>
                <a:ea typeface="Arial"/>
                <a:cs typeface="Arial"/>
                <a:sym typeface="Arial"/>
              </a:rPr>
              <a:t>Yes.</a:t>
            </a:r>
            <a:endParaRPr b="0" i="0" sz="2000" u="none" cap="none" strike="noStrike">
              <a:solidFill>
                <a:srgbClr val="000000"/>
              </a:solidFill>
              <a:highlight>
                <a:srgbClr val="FFFF00"/>
              </a:highlight>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highlight>
                  <a:srgbClr val="FFFF00"/>
                </a:highlight>
                <a:latin typeface="Arial"/>
                <a:ea typeface="Arial"/>
                <a:cs typeface="Arial"/>
                <a:sym typeface="Arial"/>
              </a:rPr>
              <a:t>If No, indicator could be to develop a process, that is Specific, Measurable, Achievable, Relevant, and Time-Bound (SMART).</a:t>
            </a:r>
            <a:endParaRPr b="0" i="0" sz="2000" u="none" cap="none" strike="noStrike">
              <a:solidFill>
                <a:srgbClr val="000000"/>
              </a:solidFill>
              <a:highlight>
                <a:srgbClr val="FFFF00"/>
              </a:highlight>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2000" u="none" cap="none" strike="noStrike">
              <a:solidFill>
                <a:srgbClr val="000000"/>
              </a:solidFill>
              <a:highlight>
                <a:srgbClr val="FFFF00"/>
              </a:highlight>
              <a:latin typeface="Arial"/>
              <a:ea typeface="Arial"/>
              <a:cs typeface="Arial"/>
              <a:sym typeface="Arial"/>
            </a:endParaRPr>
          </a:p>
        </p:txBody>
      </p:sp>
      <p:cxnSp>
        <p:nvCxnSpPr>
          <p:cNvPr id="1053" name="Google Shape;1053;g2b9eb831ea1_0_11"/>
          <p:cNvCxnSpPr/>
          <p:nvPr/>
        </p:nvCxnSpPr>
        <p:spPr>
          <a:xfrm flipH="1" rot="10800000">
            <a:off x="296667" y="2412280"/>
            <a:ext cx="45900" cy="17100"/>
          </a:xfrm>
          <a:prstGeom prst="straightConnector1">
            <a:avLst/>
          </a:prstGeom>
          <a:noFill/>
          <a:ln cap="flat" cmpd="sng" w="76200">
            <a:solidFill>
              <a:schemeClr val="dk2"/>
            </a:solidFill>
            <a:prstDash val="solid"/>
            <a:round/>
            <a:headEnd len="sm" w="sm" type="none"/>
            <a:tailEnd len="med" w="med" type="triangle"/>
          </a:ln>
        </p:spPr>
      </p:cxnSp>
      <p:cxnSp>
        <p:nvCxnSpPr>
          <p:cNvPr id="1054" name="Google Shape;1054;g2b9eb831ea1_0_11"/>
          <p:cNvCxnSpPr/>
          <p:nvPr/>
        </p:nvCxnSpPr>
        <p:spPr>
          <a:xfrm flipH="1" rot="10800000">
            <a:off x="296667" y="5650030"/>
            <a:ext cx="45900" cy="17100"/>
          </a:xfrm>
          <a:prstGeom prst="straightConnector1">
            <a:avLst/>
          </a:prstGeom>
          <a:noFill/>
          <a:ln cap="flat" cmpd="sng" w="76200">
            <a:solidFill>
              <a:schemeClr val="dk2"/>
            </a:solidFill>
            <a:prstDash val="solid"/>
            <a:round/>
            <a:headEnd len="sm" w="sm" type="none"/>
            <a:tailEnd len="med" w="med" type="triangle"/>
          </a:ln>
        </p:spPr>
      </p:cxnSp>
      <p:cxnSp>
        <p:nvCxnSpPr>
          <p:cNvPr id="1055" name="Google Shape;1055;g2b9eb831ea1_0_11"/>
          <p:cNvCxnSpPr/>
          <p:nvPr/>
        </p:nvCxnSpPr>
        <p:spPr>
          <a:xfrm>
            <a:off x="525625" y="2863050"/>
            <a:ext cx="23700" cy="2340000"/>
          </a:xfrm>
          <a:prstGeom prst="straightConnector1">
            <a:avLst/>
          </a:prstGeom>
          <a:noFill/>
          <a:ln cap="flat" cmpd="sng" w="28575">
            <a:solidFill>
              <a:schemeClr val="dk2"/>
            </a:solidFill>
            <a:prstDash val="dash"/>
            <a:round/>
            <a:headEnd len="sm" w="sm" type="none"/>
            <a:tailEnd len="med" w="med" type="triangl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9" name="Shape 1059"/>
        <p:cNvGrpSpPr/>
        <p:nvPr/>
      </p:nvGrpSpPr>
      <p:grpSpPr>
        <a:xfrm>
          <a:off x="0" y="0"/>
          <a:ext cx="0" cy="0"/>
          <a:chOff x="0" y="0"/>
          <a:chExt cx="0" cy="0"/>
        </a:xfrm>
      </p:grpSpPr>
      <p:sp>
        <p:nvSpPr>
          <p:cNvPr id="1060" name="Google Shape;1060;g2b984bb0fe7_0_2676"/>
          <p:cNvSpPr txBox="1"/>
          <p:nvPr>
            <p:ph type="title"/>
          </p:nvPr>
        </p:nvSpPr>
        <p:spPr>
          <a:xfrm>
            <a:off x="499875" y="46175"/>
            <a:ext cx="11451600" cy="450900"/>
          </a:xfrm>
          <a:prstGeom prst="rect">
            <a:avLst/>
          </a:prstGeom>
          <a:noFill/>
          <a:ln>
            <a:noFill/>
          </a:ln>
        </p:spPr>
        <p:txBody>
          <a:bodyPr anchorCtr="0" anchor="t" bIns="60925" lIns="0" spcFirstLastPara="1" rIns="0" wrap="square" tIns="60925">
            <a:noAutofit/>
          </a:bodyPr>
          <a:lstStyle/>
          <a:p>
            <a:pPr indent="0" lvl="0" marL="0" rtl="0" algn="l">
              <a:lnSpc>
                <a:spcPct val="100000"/>
              </a:lnSpc>
              <a:spcBef>
                <a:spcPts val="0"/>
              </a:spcBef>
              <a:spcAft>
                <a:spcPts val="0"/>
              </a:spcAft>
              <a:buClr>
                <a:srgbClr val="0B3458"/>
              </a:buClr>
              <a:buSzPts val="3400"/>
              <a:buFont typeface="Arial"/>
              <a:buNone/>
            </a:pPr>
            <a:r>
              <a:rPr lang="en-GB">
                <a:solidFill>
                  <a:srgbClr val="002B49"/>
                </a:solidFill>
                <a:extLst>
                  <a:ext uri="http://customooxmlschemas.google.com/">
                    <go:slidesCustomData xmlns:go="http://customooxmlschemas.google.com/" textRoundtripDataId="47"/>
                  </a:ext>
                </a:extLst>
              </a:rPr>
              <a:t>Collaborative Input on Criteria and Indicators</a:t>
            </a:r>
            <a:endParaRPr sz="2400">
              <a:solidFill>
                <a:srgbClr val="002B49"/>
              </a:solidFill>
            </a:endParaRPr>
          </a:p>
        </p:txBody>
      </p:sp>
      <p:grpSp>
        <p:nvGrpSpPr>
          <p:cNvPr id="1061" name="Google Shape;1061;g2b984bb0fe7_0_2676"/>
          <p:cNvGrpSpPr/>
          <p:nvPr/>
        </p:nvGrpSpPr>
        <p:grpSpPr>
          <a:xfrm>
            <a:off x="3313945" y="2748447"/>
            <a:ext cx="5254664" cy="2786643"/>
            <a:chOff x="1501806" y="3056987"/>
            <a:chExt cx="6145087" cy="3258850"/>
          </a:xfrm>
        </p:grpSpPr>
        <p:pic>
          <p:nvPicPr>
            <p:cNvPr id="1062" name="Google Shape;1062;g2b984bb0fe7_0_2676"/>
            <p:cNvPicPr preferRelativeResize="0"/>
            <p:nvPr/>
          </p:nvPicPr>
          <p:blipFill rotWithShape="1">
            <a:blip r:embed="rId3">
              <a:alphaModFix/>
            </a:blip>
            <a:srcRect b="0" l="0" r="0" t="0"/>
            <a:stretch/>
          </p:blipFill>
          <p:spPr>
            <a:xfrm>
              <a:off x="1768126" y="3056987"/>
              <a:ext cx="5612447" cy="2327833"/>
            </a:xfrm>
            <a:prstGeom prst="rect">
              <a:avLst/>
            </a:prstGeom>
            <a:noFill/>
            <a:ln>
              <a:noFill/>
            </a:ln>
          </p:spPr>
        </p:pic>
        <p:pic>
          <p:nvPicPr>
            <p:cNvPr id="1063" name="Google Shape;1063;g2b984bb0fe7_0_2676"/>
            <p:cNvPicPr preferRelativeResize="0"/>
            <p:nvPr/>
          </p:nvPicPr>
          <p:blipFill rotWithShape="1">
            <a:blip r:embed="rId4">
              <a:alphaModFix/>
            </a:blip>
            <a:srcRect b="22298" l="0" r="0" t="0"/>
            <a:stretch/>
          </p:blipFill>
          <p:spPr>
            <a:xfrm>
              <a:off x="1501806" y="3955290"/>
              <a:ext cx="6145087" cy="2360547"/>
            </a:xfrm>
            <a:prstGeom prst="rect">
              <a:avLst/>
            </a:prstGeom>
            <a:noFill/>
            <a:ln>
              <a:noFill/>
            </a:ln>
          </p:spPr>
        </p:pic>
      </p:grpSp>
      <p:sp>
        <p:nvSpPr>
          <p:cNvPr id="1064" name="Google Shape;1064;g2b984bb0fe7_0_2676">
            <a:hlinkClick r:id="rId5"/>
          </p:cNvPr>
          <p:cNvSpPr/>
          <p:nvPr/>
        </p:nvSpPr>
        <p:spPr>
          <a:xfrm>
            <a:off x="10609239" y="5769619"/>
            <a:ext cx="296100" cy="210900"/>
          </a:xfrm>
          <a:prstGeom prst="stripedRightArrow">
            <a:avLst>
              <a:gd fmla="val 50000" name="adj1"/>
              <a:gd fmla="val 50000" name="adj2"/>
            </a:avLst>
          </a:prstGeom>
          <a:solidFill>
            <a:schemeClr val="lt1"/>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sp>
        <p:nvSpPr>
          <p:cNvPr id="1065" name="Google Shape;1065;g2b984bb0fe7_0_2676"/>
          <p:cNvSpPr txBox="1"/>
          <p:nvPr/>
        </p:nvSpPr>
        <p:spPr>
          <a:xfrm>
            <a:off x="568250" y="997850"/>
            <a:ext cx="3526500" cy="35247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600"/>
              </a:spcBef>
              <a:spcAft>
                <a:spcPts val="0"/>
              </a:spcAft>
              <a:buClr>
                <a:srgbClr val="000000"/>
              </a:buClr>
              <a:buSzPts val="1800"/>
              <a:buFont typeface="Arial"/>
              <a:buNone/>
            </a:pPr>
            <a:r>
              <a:rPr b="1" i="0" lang="en-GB" sz="1900" u="none" cap="none" strike="noStrike">
                <a:solidFill>
                  <a:srgbClr val="002060"/>
                </a:solidFill>
                <a:latin typeface="Arial"/>
                <a:ea typeface="Arial"/>
                <a:cs typeface="Arial"/>
                <a:sym typeface="Arial"/>
              </a:rPr>
              <a:t>Collaborative meeting with advance homework:</a:t>
            </a:r>
            <a:endParaRPr b="1" i="0" sz="1900" u="none" cap="none" strike="noStrike">
              <a:solidFill>
                <a:srgbClr val="002060"/>
              </a:solidFill>
              <a:latin typeface="Arial"/>
              <a:ea typeface="Arial"/>
              <a:cs typeface="Arial"/>
              <a:sym typeface="Arial"/>
            </a:endParaRPr>
          </a:p>
          <a:p>
            <a:pPr indent="-349250" lvl="0" marL="457200" marR="0" rtl="0" algn="l">
              <a:lnSpc>
                <a:spcPct val="115000"/>
              </a:lnSpc>
              <a:spcBef>
                <a:spcPts val="1600"/>
              </a:spcBef>
              <a:spcAft>
                <a:spcPts val="0"/>
              </a:spcAft>
              <a:buClr>
                <a:srgbClr val="002060"/>
              </a:buClr>
              <a:buSzPts val="1900"/>
              <a:buFont typeface="Arial"/>
              <a:buChar char="●"/>
            </a:pPr>
            <a:r>
              <a:rPr lang="en-GB" sz="1900">
                <a:solidFill>
                  <a:srgbClr val="002060"/>
                </a:solidFill>
                <a:extLst>
                  <a:ext uri="http://customooxmlschemas.google.com/">
                    <go:slidesCustomData xmlns:go="http://customooxmlschemas.google.com/" textRoundtripDataId="48"/>
                  </a:ext>
                </a:extLst>
              </a:rPr>
              <a:t>Develop Criteria and Indicators relevant to our structure</a:t>
            </a:r>
            <a:endParaRPr b="0" i="0" sz="1900" u="none" cap="none" strike="noStrike">
              <a:solidFill>
                <a:srgbClr val="002060"/>
              </a:solidFill>
              <a:latin typeface="Arial"/>
              <a:ea typeface="Arial"/>
              <a:cs typeface="Arial"/>
              <a:sym typeface="Arial"/>
              <a:extLst>
                <a:ext uri="http://customooxmlschemas.google.com/">
                  <go:slidesCustomData xmlns:go="http://customooxmlschemas.google.com/" textRoundtripDataId="49"/>
                </a:ext>
              </a:extLst>
            </a:endParaRPr>
          </a:p>
          <a:p>
            <a:pPr indent="-349250" lvl="0" marL="457200" marR="0" rtl="0" algn="l">
              <a:lnSpc>
                <a:spcPct val="115000"/>
              </a:lnSpc>
              <a:spcBef>
                <a:spcPts val="0"/>
              </a:spcBef>
              <a:spcAft>
                <a:spcPts val="0"/>
              </a:spcAft>
              <a:buClr>
                <a:srgbClr val="002060"/>
              </a:buClr>
              <a:buSzPts val="1900"/>
              <a:buFont typeface="Arial"/>
              <a:buChar char="●"/>
            </a:pPr>
            <a:r>
              <a:rPr b="0" i="0" lang="en-GB" sz="1900" u="none" cap="none" strike="noStrike">
                <a:solidFill>
                  <a:srgbClr val="002060"/>
                </a:solidFill>
                <a:latin typeface="Arial"/>
                <a:ea typeface="Arial"/>
                <a:cs typeface="Arial"/>
                <a:sym typeface="Arial"/>
                <a:extLst>
                  <a:ext uri="http://customooxmlschemas.google.com/">
                    <go:slidesCustomData xmlns:go="http://customooxmlschemas.google.com/" textRoundtripDataId="50"/>
                  </a:ext>
                </a:extLst>
              </a:rPr>
              <a:t>Brainstorm</a:t>
            </a:r>
            <a:r>
              <a:rPr b="0" i="0" lang="en-GB" sz="1900" u="none" cap="none" strike="noStrike">
                <a:solidFill>
                  <a:srgbClr val="002060"/>
                </a:solidFill>
                <a:latin typeface="Arial"/>
                <a:ea typeface="Arial"/>
                <a:cs typeface="Arial"/>
                <a:sym typeface="Arial"/>
              </a:rPr>
              <a:t> based on current continuous improvement</a:t>
            </a:r>
            <a:r>
              <a:rPr b="0" i="0" lang="en-GB" sz="1900" u="none" cap="none" strike="noStrike">
                <a:solidFill>
                  <a:srgbClr val="002060"/>
                </a:solidFill>
                <a:latin typeface="Arial"/>
                <a:ea typeface="Arial"/>
                <a:cs typeface="Arial"/>
                <a:sym typeface="Arial"/>
                <a:extLst>
                  <a:ext uri="http://customooxmlschemas.google.com/">
                    <go:slidesCustomData xmlns:go="http://customooxmlschemas.google.com/" textRoundtripDataId="51"/>
                  </a:ext>
                </a:extLst>
              </a:rPr>
              <a:t> </a:t>
            </a:r>
            <a:r>
              <a:rPr b="0" i="0" lang="en-GB" sz="1900" u="none" cap="none" strike="noStrike">
                <a:solidFill>
                  <a:srgbClr val="002060"/>
                </a:solidFill>
                <a:latin typeface="Arial"/>
                <a:ea typeface="Arial"/>
                <a:cs typeface="Arial"/>
                <a:sym typeface="Arial"/>
              </a:rPr>
              <a:t>activities to </a:t>
            </a:r>
            <a:br>
              <a:rPr b="0" i="0" lang="en-GB" sz="1900" u="none" cap="none" strike="noStrike">
                <a:solidFill>
                  <a:srgbClr val="002060"/>
                </a:solidFill>
                <a:latin typeface="Arial"/>
                <a:ea typeface="Arial"/>
                <a:cs typeface="Arial"/>
                <a:sym typeface="Arial"/>
              </a:rPr>
            </a:br>
            <a:r>
              <a:rPr b="0" i="0" lang="en-GB" sz="1900" u="none" cap="none" strike="noStrike">
                <a:solidFill>
                  <a:srgbClr val="002060"/>
                </a:solidFill>
                <a:latin typeface="Arial"/>
                <a:ea typeface="Arial"/>
                <a:cs typeface="Arial"/>
                <a:sym typeface="Arial"/>
              </a:rPr>
              <a:t>form criteria for each SO/AC/NomCom.</a:t>
            </a:r>
            <a:endParaRPr b="0" i="0" sz="1900" u="none" cap="none" strike="noStrike">
              <a:solidFill>
                <a:srgbClr val="002060"/>
              </a:solidFill>
              <a:latin typeface="Arial"/>
              <a:ea typeface="Arial"/>
              <a:cs typeface="Arial"/>
              <a:sym typeface="Arial"/>
            </a:endParaRPr>
          </a:p>
        </p:txBody>
      </p:sp>
      <p:sp>
        <p:nvSpPr>
          <p:cNvPr id="1066" name="Google Shape;1066;g2b984bb0fe7_0_2676">
            <a:hlinkClick r:id="rId6"/>
          </p:cNvPr>
          <p:cNvSpPr/>
          <p:nvPr/>
        </p:nvSpPr>
        <p:spPr>
          <a:xfrm>
            <a:off x="1144209" y="5530717"/>
            <a:ext cx="9753600" cy="540000"/>
          </a:xfrm>
          <a:prstGeom prst="roundRect">
            <a:avLst>
              <a:gd fmla="val 16667" name="adj"/>
            </a:avLst>
          </a:prstGeom>
          <a:solidFill>
            <a:srgbClr val="0098D5"/>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pic>
        <p:nvPicPr>
          <p:cNvPr id="1067" name="Google Shape;1067;g2b984bb0fe7_0_2676"/>
          <p:cNvPicPr preferRelativeResize="0"/>
          <p:nvPr/>
        </p:nvPicPr>
        <p:blipFill rotWithShape="1">
          <a:blip r:embed="rId7">
            <a:alphaModFix/>
          </a:blip>
          <a:srcRect b="0" l="0" r="0" t="0"/>
          <a:stretch/>
        </p:blipFill>
        <p:spPr>
          <a:xfrm>
            <a:off x="5497969" y="2209196"/>
            <a:ext cx="805713" cy="955372"/>
          </a:xfrm>
          <a:prstGeom prst="rect">
            <a:avLst/>
          </a:prstGeom>
          <a:noFill/>
          <a:ln>
            <a:noFill/>
          </a:ln>
        </p:spPr>
      </p:pic>
      <p:sp>
        <p:nvSpPr>
          <p:cNvPr id="1068" name="Google Shape;1068;g2b984bb0fe7_0_2676"/>
          <p:cNvSpPr txBox="1"/>
          <p:nvPr/>
        </p:nvSpPr>
        <p:spPr>
          <a:xfrm>
            <a:off x="8682000" y="971425"/>
            <a:ext cx="3221100" cy="2851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600"/>
              <a:buFont typeface="Arial"/>
              <a:buNone/>
            </a:pPr>
            <a:r>
              <a:rPr b="1" lang="en-GB" sz="1900">
                <a:solidFill>
                  <a:schemeClr val="dk1"/>
                </a:solidFill>
                <a:extLst>
                  <a:ext uri="http://customooxmlschemas.google.com/">
                    <go:slidesCustomData xmlns:go="http://customooxmlschemas.google.com/" textRoundtripDataId="52"/>
                  </a:ext>
                </a:extLst>
              </a:rPr>
              <a:t>5 June - 24 July </a:t>
            </a:r>
            <a:endParaRPr b="1" sz="1900">
              <a:solidFill>
                <a:schemeClr val="dk1"/>
              </a:solidFill>
              <a:extLst>
                <a:ext uri="http://customooxmlschemas.google.com/">
                  <go:slidesCustomData xmlns:go="http://customooxmlschemas.google.com/" textRoundtripDataId="53"/>
                </a:ext>
              </a:extLst>
            </a:endParaRPr>
          </a:p>
          <a:p>
            <a:pPr indent="0" lvl="0" marL="0" rtl="0" algn="ctr">
              <a:spcBef>
                <a:spcPts val="0"/>
              </a:spcBef>
              <a:spcAft>
                <a:spcPts val="0"/>
              </a:spcAft>
              <a:buClr>
                <a:schemeClr val="dk1"/>
              </a:buClr>
              <a:buSzPts val="1600"/>
              <a:buFont typeface="Arial"/>
              <a:buNone/>
            </a:pPr>
            <a:r>
              <a:rPr b="1" lang="en-GB" sz="1900">
                <a:solidFill>
                  <a:schemeClr val="dk1"/>
                </a:solidFill>
                <a:extLst>
                  <a:ext uri="http://customooxmlschemas.google.com/">
                    <go:slidesCustomData xmlns:go="http://customooxmlschemas.google.com/" textRoundtripDataId="54"/>
                  </a:ext>
                </a:extLst>
              </a:rPr>
              <a:t>(see CIP-CCG roadmap)</a:t>
            </a:r>
            <a:r>
              <a:rPr b="1" lang="en-GB" sz="1900">
                <a:solidFill>
                  <a:srgbClr val="002060"/>
                </a:solidFill>
                <a:extLst>
                  <a:ext uri="http://customooxmlschemas.google.com/">
                    <go:slidesCustomData xmlns:go="http://customooxmlschemas.google.com/" textRoundtripDataId="55"/>
                  </a:ext>
                </a:extLst>
              </a:rPr>
              <a:t>:</a:t>
            </a:r>
            <a:br>
              <a:rPr b="1" i="0" lang="en-GB" sz="1900" u="none" cap="none" strike="noStrike">
                <a:solidFill>
                  <a:srgbClr val="000000"/>
                </a:solidFill>
                <a:latin typeface="Arial"/>
                <a:ea typeface="Arial"/>
                <a:cs typeface="Arial"/>
                <a:sym typeface="Arial"/>
                <a:extLst>
                  <a:ext uri="http://customooxmlschemas.google.com/">
                    <go:slidesCustomData xmlns:go="http://customooxmlschemas.google.com/" textRoundtripDataId="56"/>
                  </a:ext>
                </a:extLst>
              </a:rPr>
            </a:br>
            <a:endParaRPr b="1" i="0" sz="1900" u="none" cap="none" strike="noStrike">
              <a:solidFill>
                <a:srgbClr val="000000"/>
              </a:solidFill>
              <a:latin typeface="Arial"/>
              <a:ea typeface="Arial"/>
              <a:cs typeface="Arial"/>
              <a:sym typeface="Arial"/>
              <a:extLst>
                <a:ext uri="http://customooxmlschemas.google.com/">
                  <go:slidesCustomData xmlns:go="http://customooxmlschemas.google.com/" textRoundtripDataId="57"/>
                </a:ext>
              </a:extLst>
            </a:endParaRPr>
          </a:p>
          <a:p>
            <a:pPr indent="0" lvl="0" marL="0" marR="0" rtl="0" algn="l">
              <a:lnSpc>
                <a:spcPct val="115000"/>
              </a:lnSpc>
              <a:spcBef>
                <a:spcPts val="0"/>
              </a:spcBef>
              <a:spcAft>
                <a:spcPts val="0"/>
              </a:spcAft>
              <a:buClr>
                <a:srgbClr val="000000"/>
              </a:buClr>
              <a:buSzPts val="1900"/>
              <a:buFont typeface="Arial"/>
              <a:buNone/>
            </a:pPr>
            <a:r>
              <a:rPr lang="en-GB" sz="1900">
                <a:solidFill>
                  <a:schemeClr val="dk1"/>
                </a:solidFill>
                <a:extLst>
                  <a:ext uri="http://customooxmlschemas.google.com/">
                    <go:slidesCustomData xmlns:go="http://customooxmlschemas.google.com/" textRoundtripDataId="58"/>
                  </a:ext>
                </a:extLst>
              </a:rPr>
              <a:t>The CIP-CCG present to their groups to receive input on Criteria and Indicators </a:t>
            </a:r>
            <a:r>
              <a:rPr i="0" lang="en-GB" sz="1900" u="none" cap="none" strike="noStrike">
                <a:solidFill>
                  <a:srgbClr val="000000"/>
                </a:solidFill>
                <a:extLst>
                  <a:ext uri="http://customooxmlschemas.google.com/">
                    <go:slidesCustomData xmlns:go="http://customooxmlschemas.google.com/" textRoundtripDataId="59"/>
                  </a:ext>
                </a:extLst>
              </a:rPr>
              <a:t>applicable to their SOACs, gather feedback for framework in progress.</a:t>
            </a:r>
            <a:endParaRPr i="0" sz="1900" u="none" cap="none" strike="noStrike">
              <a:solidFill>
                <a:srgbClr val="00206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2" name="Shape 1072"/>
        <p:cNvGrpSpPr/>
        <p:nvPr/>
      </p:nvGrpSpPr>
      <p:grpSpPr>
        <a:xfrm>
          <a:off x="0" y="0"/>
          <a:ext cx="0" cy="0"/>
          <a:chOff x="0" y="0"/>
          <a:chExt cx="0" cy="0"/>
        </a:xfrm>
      </p:grpSpPr>
      <p:sp>
        <p:nvSpPr>
          <p:cNvPr id="1073" name="Google Shape;1073;g2e0bd96186d_0_888"/>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textRoundtripDataId="60"/>
                  </a:ext>
                </a:extLst>
              </a:rPr>
              <a:t>Criteria for </a:t>
            </a:r>
            <a:r>
              <a:rPr lang="en-GB" sz="2600">
                <a:solidFill>
                  <a:schemeClr val="accent4"/>
                </a:solidFill>
                <a:extLst>
                  <a:ext uri="http://customooxmlschemas.google.com/">
                    <go:slidesCustomData xmlns:go="http://customooxmlschemas.google.com/" textRoundtripDataId="61"/>
                  </a:ext>
                </a:extLst>
              </a:rPr>
              <a:t>[insert community structure/group] </a:t>
            </a:r>
            <a:r>
              <a:rPr lang="en-GB" sz="2600">
                <a:extLst>
                  <a:ext uri="http://customooxmlschemas.google.com/">
                    <go:slidesCustomData xmlns:go="http://customooxmlschemas.google.com/" textRoundtripDataId="62"/>
                  </a:ext>
                </a:extLst>
              </a:rPr>
              <a:t>consideration</a:t>
            </a:r>
            <a:endParaRPr sz="2600"/>
          </a:p>
        </p:txBody>
      </p:sp>
      <p:sp>
        <p:nvSpPr>
          <p:cNvPr id="1074" name="Google Shape;1074;g2e0bd96186d_0_888"/>
          <p:cNvSpPr txBox="1"/>
          <p:nvPr>
            <p:ph idx="1" type="body"/>
          </p:nvPr>
        </p:nvSpPr>
        <p:spPr>
          <a:xfrm>
            <a:off x="551591" y="959850"/>
            <a:ext cx="11144100" cy="4877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GB" sz="2000">
                <a:solidFill>
                  <a:schemeClr val="dk1"/>
                </a:solidFill>
              </a:rPr>
              <a:t>Resources</a:t>
            </a:r>
            <a:br>
              <a:rPr b="1" lang="en-GB" sz="2000">
                <a:solidFill>
                  <a:schemeClr val="dk1"/>
                </a:solidFill>
              </a:rPr>
            </a:br>
            <a:endParaRPr b="1" sz="2000">
              <a:solidFill>
                <a:schemeClr val="dk1"/>
              </a:solidFill>
            </a:endParaRPr>
          </a:p>
          <a:p>
            <a:pPr indent="-355600" lvl="0" marL="457200" rtl="0" algn="l">
              <a:lnSpc>
                <a:spcPct val="115000"/>
              </a:lnSpc>
              <a:spcBef>
                <a:spcPts val="0"/>
              </a:spcBef>
              <a:spcAft>
                <a:spcPts val="0"/>
              </a:spcAft>
              <a:buSzPts val="2000"/>
              <a:buChar char="◉"/>
            </a:pPr>
            <a:r>
              <a:rPr b="1" lang="en-GB" sz="2000">
                <a:solidFill>
                  <a:schemeClr val="dk1"/>
                </a:solidFill>
              </a:rPr>
              <a:t>Link to our dedicated </a:t>
            </a:r>
            <a:r>
              <a:rPr b="1" lang="en-GB" sz="2000" u="sng">
                <a:solidFill>
                  <a:schemeClr val="hlink"/>
                </a:solidFill>
                <a:hlinkClick r:id="rId3"/>
              </a:rPr>
              <a:t>workspace</a:t>
            </a:r>
            <a:r>
              <a:rPr b="1" lang="en-GB" sz="2000">
                <a:solidFill>
                  <a:schemeClr val="dk1"/>
                </a:solidFill>
              </a:rPr>
              <a:t> in the CIP-CCG Google Drive: </a:t>
            </a:r>
            <a:r>
              <a:rPr lang="en-GB" sz="2000">
                <a:solidFill>
                  <a:schemeClr val="dk1"/>
                </a:solidFill>
              </a:rPr>
              <a:t>Many groups already began developing criteria and indicators relevant to their structures. We may leverage our dedicated </a:t>
            </a:r>
            <a:r>
              <a:rPr lang="en-GB" sz="2000">
                <a:solidFill>
                  <a:schemeClr val="dk1"/>
                </a:solidFill>
              </a:rPr>
              <a:t>workspace, or other preferred collaborative tools such as Jamboards.</a:t>
            </a:r>
            <a:br>
              <a:rPr lang="en-GB" sz="2000">
                <a:solidFill>
                  <a:schemeClr val="dk1"/>
                </a:solidFill>
              </a:rPr>
            </a:br>
            <a:endParaRPr sz="2000">
              <a:solidFill>
                <a:schemeClr val="dk1"/>
              </a:solidFill>
            </a:endParaRPr>
          </a:p>
          <a:p>
            <a:pPr indent="-355600" lvl="0" marL="457200" rtl="0" algn="l">
              <a:lnSpc>
                <a:spcPct val="115000"/>
              </a:lnSpc>
              <a:spcBef>
                <a:spcPts val="0"/>
              </a:spcBef>
              <a:spcAft>
                <a:spcPts val="0"/>
              </a:spcAft>
              <a:buSzPts val="2000"/>
              <a:buChar char="◉"/>
            </a:pPr>
            <a:r>
              <a:rPr b="1" lang="en-GB" sz="2000">
                <a:solidFill>
                  <a:schemeClr val="dk1"/>
                </a:solidFill>
              </a:rPr>
              <a:t>Link to </a:t>
            </a:r>
            <a:r>
              <a:rPr b="1" lang="en-GB" sz="2000" u="sng">
                <a:solidFill>
                  <a:schemeClr val="hlink"/>
                </a:solidFill>
                <a:hlinkClick r:id="rId4"/>
              </a:rPr>
              <a:t>database</a:t>
            </a:r>
            <a:r>
              <a:rPr b="1" lang="en-GB" sz="2000">
                <a:solidFill>
                  <a:schemeClr val="dk1"/>
                </a:solidFill>
              </a:rPr>
              <a:t> of the ICANN community’s existing continuous improvement activities:</a:t>
            </a:r>
            <a:r>
              <a:rPr lang="en-GB" sz="2000">
                <a:solidFill>
                  <a:schemeClr val="dk1"/>
                </a:solidFill>
              </a:rPr>
              <a:t> </a:t>
            </a:r>
            <a:r>
              <a:rPr lang="en-GB" sz="2000">
                <a:solidFill>
                  <a:srgbClr val="444746"/>
                </a:solidFill>
              </a:rPr>
              <a:t>The objective of the CIP implementation is leverage work that the community is already doing toward continuous improvement, </a:t>
            </a:r>
            <a:r>
              <a:rPr lang="en-GB" sz="2000">
                <a:solidFill>
                  <a:schemeClr val="dk1"/>
                </a:solidFill>
              </a:rPr>
              <a:t>t</a:t>
            </a:r>
            <a:r>
              <a:rPr lang="en-GB" sz="2000">
                <a:solidFill>
                  <a:schemeClr val="dk1"/>
                </a:solidFill>
                <a:extLst>
                  <a:ext uri="http://customooxmlschemas.google.com/">
                    <go:slidesCustomData xmlns:go="http://customooxmlschemas.google.com/" textRoundtripDataId="63"/>
                  </a:ext>
                </a:extLst>
              </a:rPr>
              <a:t>o inform development of the criteria and indicators.</a:t>
            </a:r>
            <a:r>
              <a:rPr lang="en-GB" sz="2000">
                <a:solidFill>
                  <a:schemeClr val="dk1"/>
                </a:solidFill>
              </a:rPr>
              <a:t> </a:t>
            </a:r>
            <a:endParaRPr sz="2000">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8" name="Shape 1078"/>
        <p:cNvGrpSpPr/>
        <p:nvPr/>
      </p:nvGrpSpPr>
      <p:grpSpPr>
        <a:xfrm>
          <a:off x="0" y="0"/>
          <a:ext cx="0" cy="0"/>
          <a:chOff x="0" y="0"/>
          <a:chExt cx="0" cy="0"/>
        </a:xfrm>
      </p:grpSpPr>
      <p:sp>
        <p:nvSpPr>
          <p:cNvPr id="1079" name="Google Shape;1079;g2c8c6fed3cd_0_0"/>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textRoundtripDataId="64"/>
                  </a:ext>
                </a:extLst>
              </a:rPr>
              <a:t>Criteria</a:t>
            </a:r>
            <a:r>
              <a:rPr lang="en-GB" sz="2600">
                <a:extLst>
                  <a:ext uri="http://customooxmlschemas.google.com/">
                    <go:slidesCustomData xmlns:go="http://customooxmlschemas.google.com/" textRoundtripDataId="65"/>
                  </a:ext>
                </a:extLst>
              </a:rPr>
              <a:t> for </a:t>
            </a:r>
            <a:r>
              <a:rPr lang="en-GB" sz="2600">
                <a:solidFill>
                  <a:schemeClr val="accent4"/>
                </a:solidFill>
                <a:extLst>
                  <a:ext uri="http://customooxmlschemas.google.com/">
                    <go:slidesCustomData xmlns:go="http://customooxmlschemas.google.com/" textRoundtripDataId="66"/>
                  </a:ext>
                </a:extLst>
              </a:rPr>
              <a:t>[insert community structure/group] </a:t>
            </a:r>
            <a:r>
              <a:rPr lang="en-GB" sz="2600">
                <a:extLst>
                  <a:ext uri="http://customooxmlschemas.google.com/">
                    <go:slidesCustomData xmlns:go="http://customooxmlschemas.google.com/" textRoundtripDataId="67"/>
                  </a:ext>
                </a:extLst>
              </a:rPr>
              <a:t>consideration</a:t>
            </a:r>
            <a:endParaRPr sz="2600"/>
          </a:p>
        </p:txBody>
      </p:sp>
      <p:sp>
        <p:nvSpPr>
          <p:cNvPr id="1080" name="Google Shape;1080;g2c8c6fed3cd_0_0"/>
          <p:cNvSpPr txBox="1"/>
          <p:nvPr>
            <p:ph idx="1" type="body"/>
          </p:nvPr>
        </p:nvSpPr>
        <p:spPr>
          <a:xfrm>
            <a:off x="551600" y="959850"/>
            <a:ext cx="11144100" cy="52323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GB" sz="2000">
                <a:solidFill>
                  <a:schemeClr val="dk1"/>
                </a:solidFill>
              </a:rPr>
              <a:t>Sample </a:t>
            </a:r>
            <a:r>
              <a:rPr b="1" lang="en-GB" sz="2000" u="sng">
                <a:solidFill>
                  <a:schemeClr val="hlink"/>
                </a:solidFill>
                <a:hlinkClick r:id="rId3"/>
              </a:rPr>
              <a:t>criteria</a:t>
            </a:r>
            <a:r>
              <a:rPr b="1" lang="en-GB" sz="2000">
                <a:solidFill>
                  <a:schemeClr val="dk1"/>
                </a:solidFill>
              </a:rPr>
              <a:t> provided to each community group.</a:t>
            </a:r>
            <a:endParaRPr b="1" sz="2000">
              <a:solidFill>
                <a:schemeClr val="dk1"/>
              </a:solidFill>
            </a:endParaRPr>
          </a:p>
          <a:p>
            <a:pPr indent="0" lvl="0" marL="0" rtl="0" algn="l">
              <a:lnSpc>
                <a:spcPct val="115000"/>
              </a:lnSpc>
              <a:spcBef>
                <a:spcPts val="0"/>
              </a:spcBef>
              <a:spcAft>
                <a:spcPts val="0"/>
              </a:spcAft>
              <a:buNone/>
            </a:pPr>
            <a:r>
              <a:t/>
            </a:r>
            <a:endParaRPr b="1" sz="800">
              <a:solidFill>
                <a:schemeClr val="dk1"/>
              </a:solidFill>
            </a:endParaRPr>
          </a:p>
          <a:p>
            <a:pPr indent="0" lvl="0" marL="0" rtl="0" algn="l">
              <a:lnSpc>
                <a:spcPct val="115000"/>
              </a:lnSpc>
              <a:spcBef>
                <a:spcPts val="0"/>
              </a:spcBef>
              <a:spcAft>
                <a:spcPts val="0"/>
              </a:spcAft>
              <a:buNone/>
            </a:pPr>
            <a:r>
              <a:rPr b="1" lang="en-GB" sz="2000">
                <a:solidFill>
                  <a:schemeClr val="accent6"/>
                </a:solidFill>
                <a:extLst>
                  <a:ext uri="http://customooxmlschemas.google.com/">
                    <go:slidesCustomData xmlns:go="http://customooxmlschemas.google.com/" textRoundtripDataId="68"/>
                  </a:ext>
                </a:extLst>
              </a:rPr>
              <a:t>Principle 1</a:t>
            </a:r>
            <a:r>
              <a:rPr b="1" lang="en-GB" sz="2000">
                <a:solidFill>
                  <a:schemeClr val="accent6"/>
                </a:solidFill>
              </a:rPr>
              <a:t>: The SO, AC, or NomCom is fulfilling its purpose</a:t>
            </a:r>
            <a:r>
              <a:rPr b="1" lang="en-GB" sz="2000">
                <a:solidFill>
                  <a:schemeClr val="accent6"/>
                </a:solidFill>
              </a:rPr>
              <a:t> - Draft Criteria</a:t>
            </a:r>
            <a:br>
              <a:rPr b="1" lang="en-GB" sz="2000">
                <a:solidFill>
                  <a:schemeClr val="dk1"/>
                </a:solidFill>
              </a:rPr>
            </a:br>
            <a:endParaRPr b="1" sz="1000">
              <a:solidFill>
                <a:schemeClr val="dk1"/>
              </a:solidFill>
            </a:endParaRPr>
          </a:p>
          <a:p>
            <a:pPr indent="-333375" lvl="0" marL="457200" rtl="0" algn="l">
              <a:lnSpc>
                <a:spcPct val="115000"/>
              </a:lnSpc>
              <a:spcBef>
                <a:spcPts val="0"/>
              </a:spcBef>
              <a:spcAft>
                <a:spcPts val="0"/>
              </a:spcAft>
              <a:buClr>
                <a:schemeClr val="dk1"/>
              </a:buClr>
              <a:buSzPts val="1650"/>
              <a:buChar char="◉"/>
            </a:pPr>
            <a:r>
              <a:rPr b="1" lang="en-GB" sz="1650"/>
              <a:t>Criteria 1: </a:t>
            </a:r>
            <a:r>
              <a:rPr lang="en-GB" sz="1650"/>
              <a:t>There is an agreement that the SO, AC, or NomCom is fulfilling its purpose. This may include assessing how each organizational structure contributes to </a:t>
            </a:r>
            <a:r>
              <a:rPr lang="en-GB" sz="1650" u="sng">
                <a:solidFill>
                  <a:srgbClr val="1155CC"/>
                </a:solidFill>
                <a:hlinkClick r:id="rId4">
                  <a:extLst>
                    <a:ext uri="{A12FA001-AC4F-418D-AE19-62706E023703}">
                      <ahyp:hlinkClr val="tx"/>
                    </a:ext>
                  </a:extLst>
                </a:hlinkClick>
              </a:rPr>
              <a:t>ICANN's mission</a:t>
            </a:r>
            <a:r>
              <a:rPr lang="en-GB" sz="1650"/>
              <a:t>, “to help ensure a stable, secure, and unified global Internet.” This includes </a:t>
            </a:r>
            <a:r>
              <a:rPr lang="en-GB" sz="1650">
                <a:highlight>
                  <a:srgbClr val="FEFEFE"/>
                </a:highlight>
              </a:rPr>
              <a:t>initiatives to advance ICANN’s mission; to combat</a:t>
            </a:r>
            <a:r>
              <a:rPr lang="en-GB" sz="1650">
                <a:solidFill>
                  <a:srgbClr val="333333"/>
                </a:solidFill>
                <a:highlight>
                  <a:srgbClr val="FEFEFE"/>
                </a:highlight>
              </a:rPr>
              <a:t> </a:t>
            </a:r>
            <a:r>
              <a:rPr lang="en-GB" sz="1650" u="sng">
                <a:solidFill>
                  <a:srgbClr val="1155CC"/>
                </a:solidFill>
                <a:highlight>
                  <a:srgbClr val="FEFEFE"/>
                </a:highlight>
                <a:hlinkClick r:id="rId5">
                  <a:extLst>
                    <a:ext uri="{A12FA001-AC4F-418D-AE19-62706E023703}">
                      <ahyp:hlinkClr val="tx"/>
                    </a:ext>
                  </a:extLst>
                </a:hlinkClick>
              </a:rPr>
              <a:t>domain name security threats</a:t>
            </a:r>
            <a:r>
              <a:rPr lang="en-GB" sz="1650">
                <a:solidFill>
                  <a:srgbClr val="333333"/>
                </a:solidFill>
                <a:highlight>
                  <a:srgbClr val="FEFEFE"/>
                </a:highlight>
              </a:rPr>
              <a:t>, </a:t>
            </a:r>
            <a:r>
              <a:rPr lang="en-GB" sz="1650">
                <a:highlight>
                  <a:srgbClr val="FEFEFE"/>
                </a:highlight>
              </a:rPr>
              <a:t>produce and offer</a:t>
            </a:r>
            <a:r>
              <a:rPr lang="en-GB" sz="1650">
                <a:solidFill>
                  <a:srgbClr val="333333"/>
                </a:solidFill>
                <a:highlight>
                  <a:srgbClr val="FEFEFE"/>
                </a:highlight>
              </a:rPr>
              <a:t> </a:t>
            </a:r>
            <a:r>
              <a:rPr lang="en-GB" sz="1650" u="sng">
                <a:solidFill>
                  <a:srgbClr val="1155CC"/>
                </a:solidFill>
                <a:highlight>
                  <a:srgbClr val="FEFEFE"/>
                </a:highlight>
                <a:hlinkClick r:id="rId6">
                  <a:extLst>
                    <a:ext uri="{A12FA001-AC4F-418D-AE19-62706E023703}">
                      <ahyp:hlinkClr val="tx"/>
                    </a:ext>
                  </a:extLst>
                </a:hlinkClick>
              </a:rPr>
              <a:t>capacity-building</a:t>
            </a:r>
            <a:r>
              <a:rPr lang="en-GB" sz="1650">
                <a:solidFill>
                  <a:srgbClr val="333333"/>
                </a:solidFill>
                <a:highlight>
                  <a:srgbClr val="FEFEFE"/>
                </a:highlight>
              </a:rPr>
              <a:t> </a:t>
            </a:r>
            <a:r>
              <a:rPr lang="en-GB" sz="1650">
                <a:highlight>
                  <a:srgbClr val="FEFEFE"/>
                </a:highlight>
              </a:rPr>
              <a:t>resources, and to expand and</a:t>
            </a:r>
            <a:r>
              <a:rPr lang="en-GB" sz="1650">
                <a:solidFill>
                  <a:srgbClr val="333333"/>
                </a:solidFill>
                <a:highlight>
                  <a:srgbClr val="FEFEFE"/>
                </a:highlight>
              </a:rPr>
              <a:t> </a:t>
            </a:r>
            <a:r>
              <a:rPr lang="en-GB" sz="1650" u="sng">
                <a:solidFill>
                  <a:srgbClr val="1155CC"/>
                </a:solidFill>
                <a:highlight>
                  <a:srgbClr val="FEFEFE"/>
                </a:highlight>
                <a:hlinkClick r:id="rId7">
                  <a:extLst>
                    <a:ext uri="{A12FA001-AC4F-418D-AE19-62706E023703}">
                      <ahyp:hlinkClr val="tx"/>
                    </a:ext>
                  </a:extLst>
                </a:hlinkClick>
              </a:rPr>
              <a:t>build a multilingual Internet</a:t>
            </a:r>
            <a:r>
              <a:rPr lang="en-GB" sz="1650"/>
              <a:t>.</a:t>
            </a:r>
            <a:br>
              <a:rPr lang="en-GB" sz="1650"/>
            </a:br>
            <a:endParaRPr b="1" sz="1000"/>
          </a:p>
          <a:p>
            <a:pPr indent="-333375" lvl="0" marL="457200" rtl="0" algn="l">
              <a:lnSpc>
                <a:spcPct val="115000"/>
              </a:lnSpc>
              <a:spcBef>
                <a:spcPts val="0"/>
              </a:spcBef>
              <a:spcAft>
                <a:spcPts val="0"/>
              </a:spcAft>
              <a:buClr>
                <a:schemeClr val="dk1"/>
              </a:buClr>
              <a:buSzPts val="1650"/>
              <a:buChar char="◉"/>
            </a:pPr>
            <a:r>
              <a:rPr b="1" lang="en-GB" sz="1650"/>
              <a:t>Criteria 2: </a:t>
            </a:r>
            <a:r>
              <a:rPr lang="en-GB" sz="1650"/>
              <a:t>How each organizational structure contributes to the global public interest, as described in the </a:t>
            </a:r>
            <a:r>
              <a:rPr lang="en-GB" sz="1650" u="sng">
                <a:solidFill>
                  <a:srgbClr val="1155CC"/>
                </a:solidFill>
                <a:hlinkClick r:id="rId8">
                  <a:extLst>
                    <a:ext uri="{A12FA001-AC4F-418D-AE19-62706E023703}">
                      <ahyp:hlinkClr val="tx"/>
                    </a:ext>
                  </a:extLst>
                </a:hlinkClick>
              </a:rPr>
              <a:t>ICANN Articles of Incorporation</a:t>
            </a:r>
            <a:r>
              <a:rPr lang="en-GB" sz="1650"/>
              <a:t> (2016): “in recognition of the fact that the Internet is an international network of networks, owned by no single nation, individual or organization, (ICANN) shall, except as limited by Article IV hereof, pursue the charitable and public purposes of lessening the burdens of government and promoting the global public interest in the operational stability of the Internet by carrying out the mission set forth in the (</a:t>
            </a:r>
            <a:r>
              <a:rPr lang="en-GB" sz="1650" u="sng">
                <a:solidFill>
                  <a:srgbClr val="1155CC"/>
                </a:solidFill>
                <a:hlinkClick r:id="rId9">
                  <a:extLst>
                    <a:ext uri="{A12FA001-AC4F-418D-AE19-62706E023703}">
                      <ahyp:hlinkClr val="tx"/>
                    </a:ext>
                  </a:extLst>
                </a:hlinkClick>
              </a:rPr>
              <a:t>ICANN Bylaws</a:t>
            </a:r>
            <a:r>
              <a:rPr lang="en-GB" sz="1650"/>
              <a:t>). Such global public interest may be determined from time to time. Any determination of such global public interest shall be made by the multistakeholder community through an inclusive bottom-up multistakeholder community process.”</a:t>
            </a:r>
            <a:br>
              <a:rPr lang="en-GB" sz="1650"/>
            </a:br>
            <a:endParaRPr sz="1000"/>
          </a:p>
          <a:p>
            <a:pPr indent="-333375" lvl="0" marL="457200" rtl="0" algn="l">
              <a:lnSpc>
                <a:spcPct val="115000"/>
              </a:lnSpc>
              <a:spcBef>
                <a:spcPts val="0"/>
              </a:spcBef>
              <a:spcAft>
                <a:spcPts val="0"/>
              </a:spcAft>
              <a:buClr>
                <a:schemeClr val="dk1"/>
              </a:buClr>
              <a:buSzPts val="1650"/>
              <a:buChar char="◉"/>
            </a:pPr>
            <a:r>
              <a:rPr b="1" lang="en-GB" sz="1650"/>
              <a:t>Criteria 3: </a:t>
            </a:r>
            <a:r>
              <a:rPr lang="en-GB" sz="1650"/>
              <a:t>How each organizational structure contributes to the </a:t>
            </a:r>
            <a:r>
              <a:rPr lang="en-GB" sz="1650" u="sng">
                <a:solidFill>
                  <a:srgbClr val="1155CC"/>
                </a:solidFill>
                <a:hlinkClick r:id="rId10">
                  <a:extLst>
                    <a:ext uri="{A12FA001-AC4F-418D-AE19-62706E023703}">
                      <ahyp:hlinkClr val="tx"/>
                    </a:ext>
                  </a:extLst>
                </a:hlinkClick>
              </a:rPr>
              <a:t>ICANN Strategic Plan (FY21-25)</a:t>
            </a:r>
            <a:r>
              <a:rPr lang="en-GB" sz="1650"/>
              <a:t> objectives, especially the strategic objective to “Improve the effectiveness of ICANN’s multistakeholder model of governance.”</a:t>
            </a:r>
            <a:endParaRPr b="1" sz="1650">
              <a:solidFill>
                <a:schemeClr val="dk1"/>
              </a:solidFill>
            </a:endParaRPr>
          </a:p>
          <a:p>
            <a:pPr indent="0" lvl="0" marL="0" rtl="0" algn="l">
              <a:lnSpc>
                <a:spcPct val="115000"/>
              </a:lnSpc>
              <a:spcBef>
                <a:spcPts val="0"/>
              </a:spcBef>
              <a:spcAft>
                <a:spcPts val="0"/>
              </a:spcAft>
              <a:buNone/>
            </a:pPr>
            <a:r>
              <a:t/>
            </a:r>
            <a:endParaRPr sz="2000">
              <a:solidFill>
                <a:schemeClr val="dk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4" name="Shape 1084"/>
        <p:cNvGrpSpPr/>
        <p:nvPr/>
      </p:nvGrpSpPr>
      <p:grpSpPr>
        <a:xfrm>
          <a:off x="0" y="0"/>
          <a:ext cx="0" cy="0"/>
          <a:chOff x="0" y="0"/>
          <a:chExt cx="0" cy="0"/>
        </a:xfrm>
      </p:grpSpPr>
      <p:sp>
        <p:nvSpPr>
          <p:cNvPr id="1085" name="Google Shape;1085;g2e0bd96186d_0_893"/>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textRoundtripDataId="69"/>
                  </a:ext>
                </a:extLst>
              </a:rPr>
              <a:t>Criteria for </a:t>
            </a:r>
            <a:r>
              <a:rPr lang="en-GB" sz="2600">
                <a:solidFill>
                  <a:schemeClr val="accent4"/>
                </a:solidFill>
                <a:extLst>
                  <a:ext uri="http://customooxmlschemas.google.com/">
                    <go:slidesCustomData xmlns:go="http://customooxmlschemas.google.com/" textRoundtripDataId="70"/>
                  </a:ext>
                </a:extLst>
              </a:rPr>
              <a:t>[insert community structure/group] </a:t>
            </a:r>
            <a:r>
              <a:rPr lang="en-GB" sz="2600">
                <a:extLst>
                  <a:ext uri="http://customooxmlschemas.google.com/">
                    <go:slidesCustomData xmlns:go="http://customooxmlschemas.google.com/" textRoundtripDataId="71"/>
                  </a:ext>
                </a:extLst>
              </a:rPr>
              <a:t>consideration</a:t>
            </a:r>
            <a:endParaRPr sz="2600"/>
          </a:p>
        </p:txBody>
      </p:sp>
      <p:sp>
        <p:nvSpPr>
          <p:cNvPr id="1086" name="Google Shape;1086;g2e0bd96186d_0_893"/>
          <p:cNvSpPr txBox="1"/>
          <p:nvPr>
            <p:ph idx="1" type="body"/>
          </p:nvPr>
        </p:nvSpPr>
        <p:spPr>
          <a:xfrm>
            <a:off x="551600" y="959850"/>
            <a:ext cx="11144100" cy="52323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GB" sz="2000">
                <a:solidFill>
                  <a:schemeClr val="dk1"/>
                </a:solidFill>
              </a:rPr>
              <a:t>Sample </a:t>
            </a:r>
            <a:r>
              <a:rPr b="1" lang="en-GB" sz="2000" u="sng">
                <a:solidFill>
                  <a:schemeClr val="hlink"/>
                </a:solidFill>
                <a:hlinkClick r:id="rId3"/>
              </a:rPr>
              <a:t>criteria</a:t>
            </a:r>
            <a:r>
              <a:rPr b="1" lang="en-GB" sz="2000">
                <a:solidFill>
                  <a:schemeClr val="dk1"/>
                </a:solidFill>
              </a:rPr>
              <a:t> provided to each community group.</a:t>
            </a:r>
            <a:endParaRPr b="1" sz="2000">
              <a:solidFill>
                <a:schemeClr val="dk1"/>
              </a:solidFill>
            </a:endParaRPr>
          </a:p>
          <a:p>
            <a:pPr indent="0" lvl="0" marL="0" rtl="0" algn="l">
              <a:lnSpc>
                <a:spcPct val="115000"/>
              </a:lnSpc>
              <a:spcBef>
                <a:spcPts val="0"/>
              </a:spcBef>
              <a:spcAft>
                <a:spcPts val="0"/>
              </a:spcAft>
              <a:buNone/>
            </a:pPr>
            <a:r>
              <a:t/>
            </a:r>
            <a:endParaRPr b="1" sz="800">
              <a:solidFill>
                <a:schemeClr val="dk1"/>
              </a:solidFill>
            </a:endParaRPr>
          </a:p>
          <a:p>
            <a:pPr indent="0" lvl="0" marL="0" rtl="0" algn="l">
              <a:lnSpc>
                <a:spcPct val="115000"/>
              </a:lnSpc>
              <a:spcBef>
                <a:spcPts val="0"/>
              </a:spcBef>
              <a:spcAft>
                <a:spcPts val="0"/>
              </a:spcAft>
              <a:buNone/>
            </a:pPr>
            <a:r>
              <a:rPr b="1" lang="en-GB" sz="2000">
                <a:solidFill>
                  <a:schemeClr val="accent5"/>
                </a:solidFill>
              </a:rPr>
              <a:t>Principle 2: </a:t>
            </a:r>
            <a:r>
              <a:rPr b="1" lang="en-GB" sz="2000">
                <a:solidFill>
                  <a:schemeClr val="accent5"/>
                </a:solidFill>
              </a:rPr>
              <a:t>The operations of SO, AC, or NomCom are effective</a:t>
            </a:r>
            <a:r>
              <a:rPr b="1" lang="en-GB" sz="2000">
                <a:solidFill>
                  <a:schemeClr val="accent5"/>
                </a:solidFill>
              </a:rPr>
              <a:t> - Draft Criteria</a:t>
            </a:r>
            <a:br>
              <a:rPr b="1" lang="en-GB" sz="2000">
                <a:solidFill>
                  <a:schemeClr val="dk1"/>
                </a:solidFill>
              </a:rPr>
            </a:br>
            <a:endParaRPr b="1" sz="1000">
              <a:solidFill>
                <a:schemeClr val="dk1"/>
              </a:solidFill>
            </a:endParaRPr>
          </a:p>
          <a:p>
            <a:pPr indent="-333375" lvl="0" marL="457200" rtl="0" algn="l">
              <a:lnSpc>
                <a:spcPct val="115000"/>
              </a:lnSpc>
              <a:spcBef>
                <a:spcPts val="0"/>
              </a:spcBef>
              <a:spcAft>
                <a:spcPts val="0"/>
              </a:spcAft>
              <a:buSzPts val="1650"/>
              <a:buChar char="◉"/>
            </a:pPr>
            <a:r>
              <a:rPr b="1" lang="en-GB" sz="1650"/>
              <a:t>Criteria 1: </a:t>
            </a:r>
            <a:r>
              <a:rPr lang="en-GB" sz="1650"/>
              <a:t>Each structure has a working group or process to address their goals and priorities each year, in line with their purpose.</a:t>
            </a:r>
            <a:endParaRPr sz="1650"/>
          </a:p>
          <a:p>
            <a:pPr indent="0" lvl="0" marL="457200" rtl="0" algn="l">
              <a:lnSpc>
                <a:spcPct val="115000"/>
              </a:lnSpc>
              <a:spcBef>
                <a:spcPts val="0"/>
              </a:spcBef>
              <a:spcAft>
                <a:spcPts val="0"/>
              </a:spcAft>
              <a:buNone/>
            </a:pPr>
            <a:r>
              <a:t/>
            </a:r>
            <a:endParaRPr b="1" sz="1000"/>
          </a:p>
          <a:p>
            <a:pPr indent="-333375" lvl="0" marL="457200" rtl="0" algn="l">
              <a:lnSpc>
                <a:spcPct val="115000"/>
              </a:lnSpc>
              <a:spcBef>
                <a:spcPts val="0"/>
              </a:spcBef>
              <a:spcAft>
                <a:spcPts val="0"/>
              </a:spcAft>
              <a:buSzPts val="1650"/>
              <a:buChar char="◉"/>
            </a:pPr>
            <a:r>
              <a:rPr b="1" lang="en-GB" sz="1650"/>
              <a:t>Criteria 2: </a:t>
            </a:r>
            <a:r>
              <a:rPr lang="en-GB" sz="1650"/>
              <a:t>Structures in place are accessible and clearly communicated. </a:t>
            </a:r>
            <a:endParaRPr sz="1650"/>
          </a:p>
          <a:p>
            <a:pPr indent="0" lvl="0" marL="457200" rtl="0" algn="l">
              <a:lnSpc>
                <a:spcPct val="115000"/>
              </a:lnSpc>
              <a:spcBef>
                <a:spcPts val="0"/>
              </a:spcBef>
              <a:spcAft>
                <a:spcPts val="0"/>
              </a:spcAft>
              <a:buNone/>
            </a:pPr>
            <a:r>
              <a:t/>
            </a:r>
            <a:endParaRPr sz="1000"/>
          </a:p>
          <a:p>
            <a:pPr indent="-333375" lvl="0" marL="457200" rtl="0" algn="l">
              <a:lnSpc>
                <a:spcPct val="115000"/>
              </a:lnSpc>
              <a:spcBef>
                <a:spcPts val="0"/>
              </a:spcBef>
              <a:spcAft>
                <a:spcPts val="0"/>
              </a:spcAft>
              <a:buSzPts val="1650"/>
              <a:buChar char="◉"/>
            </a:pPr>
            <a:r>
              <a:rPr b="1" lang="en-GB" sz="1650"/>
              <a:t>Criteria 3: </a:t>
            </a:r>
            <a:r>
              <a:rPr lang="en-GB" sz="1650"/>
              <a:t>Structures help each SO, AC, or NomCom operate to meet its purpose.</a:t>
            </a:r>
            <a:endParaRPr sz="1650"/>
          </a:p>
          <a:p>
            <a:pPr indent="0" lvl="0" marL="457200" rtl="0" algn="l">
              <a:lnSpc>
                <a:spcPct val="115000"/>
              </a:lnSpc>
              <a:spcBef>
                <a:spcPts val="0"/>
              </a:spcBef>
              <a:spcAft>
                <a:spcPts val="0"/>
              </a:spcAft>
              <a:buNone/>
            </a:pPr>
            <a:r>
              <a:t/>
            </a:r>
            <a:endParaRPr sz="1000"/>
          </a:p>
          <a:p>
            <a:pPr indent="-333375" lvl="0" marL="457200" rtl="0" algn="l">
              <a:lnSpc>
                <a:spcPct val="115000"/>
              </a:lnSpc>
              <a:spcBef>
                <a:spcPts val="0"/>
              </a:spcBef>
              <a:spcAft>
                <a:spcPts val="0"/>
              </a:spcAft>
              <a:buSzPts val="1650"/>
              <a:buChar char="◉"/>
            </a:pPr>
            <a:r>
              <a:rPr b="1" lang="en-GB" sz="1650"/>
              <a:t>Criteria 4: </a:t>
            </a:r>
            <a:r>
              <a:rPr lang="en-GB" sz="1650"/>
              <a:t>Process(es) is (are) in place for planning and prioritizing work.</a:t>
            </a:r>
            <a:endParaRPr sz="1650"/>
          </a:p>
          <a:p>
            <a:pPr indent="0" lvl="0" marL="457200" rtl="0" algn="l">
              <a:lnSpc>
                <a:spcPct val="115000"/>
              </a:lnSpc>
              <a:spcBef>
                <a:spcPts val="0"/>
              </a:spcBef>
              <a:spcAft>
                <a:spcPts val="0"/>
              </a:spcAft>
              <a:buNone/>
            </a:pPr>
            <a:r>
              <a:t/>
            </a:r>
            <a:endParaRPr sz="1000"/>
          </a:p>
          <a:p>
            <a:pPr indent="-333375" lvl="0" marL="457200" rtl="0" algn="l">
              <a:lnSpc>
                <a:spcPct val="115000"/>
              </a:lnSpc>
              <a:spcBef>
                <a:spcPts val="0"/>
              </a:spcBef>
              <a:spcAft>
                <a:spcPts val="0"/>
              </a:spcAft>
              <a:buSzPts val="1650"/>
              <a:buChar char="◉"/>
            </a:pPr>
            <a:r>
              <a:rPr b="1" lang="en-GB" sz="1650"/>
              <a:t>Criteria 5: </a:t>
            </a:r>
            <a:r>
              <a:rPr lang="en-GB" sz="1650"/>
              <a:t>Process(es) is (are) in place for assessing and measuring output.</a:t>
            </a:r>
            <a:endParaRPr sz="1650"/>
          </a:p>
          <a:p>
            <a:pPr indent="0" lvl="0" marL="457200" rtl="0" algn="l">
              <a:lnSpc>
                <a:spcPct val="115000"/>
              </a:lnSpc>
              <a:spcBef>
                <a:spcPts val="0"/>
              </a:spcBef>
              <a:spcAft>
                <a:spcPts val="0"/>
              </a:spcAft>
              <a:buNone/>
            </a:pPr>
            <a:r>
              <a:t/>
            </a:r>
            <a:endParaRPr sz="1000"/>
          </a:p>
          <a:p>
            <a:pPr indent="-333375" lvl="0" marL="457200" rtl="0" algn="l">
              <a:lnSpc>
                <a:spcPct val="115000"/>
              </a:lnSpc>
              <a:spcBef>
                <a:spcPts val="0"/>
              </a:spcBef>
              <a:spcAft>
                <a:spcPts val="0"/>
              </a:spcAft>
              <a:buSzPts val="1650"/>
              <a:buChar char="◉"/>
            </a:pPr>
            <a:r>
              <a:rPr b="1" lang="en-GB" sz="1650"/>
              <a:t>Criteria 6: </a:t>
            </a:r>
            <a:r>
              <a:rPr lang="en-GB" sz="1650"/>
              <a:t>Output has produced the desired outcome.</a:t>
            </a:r>
            <a:endParaRPr sz="1650"/>
          </a:p>
          <a:p>
            <a:pPr indent="0" lvl="0" marL="457200" rtl="0" algn="l">
              <a:lnSpc>
                <a:spcPct val="115000"/>
              </a:lnSpc>
              <a:spcBef>
                <a:spcPts val="0"/>
              </a:spcBef>
              <a:spcAft>
                <a:spcPts val="0"/>
              </a:spcAft>
              <a:buNone/>
            </a:pPr>
            <a:r>
              <a:t/>
            </a:r>
            <a:endParaRPr sz="1000"/>
          </a:p>
          <a:p>
            <a:pPr indent="-333375" lvl="0" marL="457200" rtl="0" algn="l">
              <a:lnSpc>
                <a:spcPct val="115000"/>
              </a:lnSpc>
              <a:spcBef>
                <a:spcPts val="0"/>
              </a:spcBef>
              <a:spcAft>
                <a:spcPts val="0"/>
              </a:spcAft>
              <a:buSzPts val="1650"/>
              <a:buChar char="◉"/>
            </a:pPr>
            <a:r>
              <a:rPr b="1" lang="en-GB" sz="1650"/>
              <a:t>Criteria 7: </a:t>
            </a:r>
            <a:r>
              <a:rPr lang="en-GB" sz="1650"/>
              <a:t>Output is implemented in a timely fashion.</a:t>
            </a:r>
            <a:endParaRPr b="1" sz="1650">
              <a:solidFill>
                <a:schemeClr val="dk1"/>
              </a:solidFill>
            </a:endParaRPr>
          </a:p>
          <a:p>
            <a:pPr indent="0" lvl="0" marL="0" rtl="0" algn="l">
              <a:lnSpc>
                <a:spcPct val="115000"/>
              </a:lnSpc>
              <a:spcBef>
                <a:spcPts val="0"/>
              </a:spcBef>
              <a:spcAft>
                <a:spcPts val="0"/>
              </a:spcAft>
              <a:buNone/>
            </a:pPr>
            <a:r>
              <a:t/>
            </a:r>
            <a:endParaRPr sz="2000">
              <a:solidFill>
                <a:schemeClr val="dk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0" name="Shape 1090"/>
        <p:cNvGrpSpPr/>
        <p:nvPr/>
      </p:nvGrpSpPr>
      <p:grpSpPr>
        <a:xfrm>
          <a:off x="0" y="0"/>
          <a:ext cx="0" cy="0"/>
          <a:chOff x="0" y="0"/>
          <a:chExt cx="0" cy="0"/>
        </a:xfrm>
      </p:grpSpPr>
      <p:sp>
        <p:nvSpPr>
          <p:cNvPr id="1091" name="Google Shape;1091;g2e0bd96186d_0_898"/>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textRoundtripDataId="72"/>
                  </a:ext>
                </a:extLst>
              </a:rPr>
              <a:t>Criteria for </a:t>
            </a:r>
            <a:r>
              <a:rPr lang="en-GB" sz="2600">
                <a:solidFill>
                  <a:schemeClr val="accent4"/>
                </a:solidFill>
                <a:extLst>
                  <a:ext uri="http://customooxmlschemas.google.com/">
                    <go:slidesCustomData xmlns:go="http://customooxmlschemas.google.com/" textRoundtripDataId="73"/>
                  </a:ext>
                </a:extLst>
              </a:rPr>
              <a:t>[insert community structure/group] </a:t>
            </a:r>
            <a:r>
              <a:rPr lang="en-GB" sz="2600">
                <a:extLst>
                  <a:ext uri="http://customooxmlschemas.google.com/">
                    <go:slidesCustomData xmlns:go="http://customooxmlschemas.google.com/" textRoundtripDataId="74"/>
                  </a:ext>
                </a:extLst>
              </a:rPr>
              <a:t>consideration</a:t>
            </a:r>
            <a:endParaRPr sz="2600"/>
          </a:p>
        </p:txBody>
      </p:sp>
      <p:sp>
        <p:nvSpPr>
          <p:cNvPr id="1092" name="Google Shape;1092;g2e0bd96186d_0_898"/>
          <p:cNvSpPr txBox="1"/>
          <p:nvPr>
            <p:ph idx="1" type="body"/>
          </p:nvPr>
        </p:nvSpPr>
        <p:spPr>
          <a:xfrm>
            <a:off x="551600" y="959850"/>
            <a:ext cx="11144100" cy="52323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GB" sz="2000">
                <a:solidFill>
                  <a:schemeClr val="dk1"/>
                </a:solidFill>
              </a:rPr>
              <a:t>Sample </a:t>
            </a:r>
            <a:r>
              <a:rPr b="1" lang="en-GB" sz="2000" u="sng">
                <a:solidFill>
                  <a:schemeClr val="hlink"/>
                </a:solidFill>
                <a:hlinkClick r:id="rId3"/>
              </a:rPr>
              <a:t>criteria</a:t>
            </a:r>
            <a:r>
              <a:rPr b="1" lang="en-GB" sz="2000">
                <a:solidFill>
                  <a:schemeClr val="dk1"/>
                </a:solidFill>
              </a:rPr>
              <a:t> provided to each community group.</a:t>
            </a:r>
            <a:endParaRPr b="1" sz="2000">
              <a:solidFill>
                <a:schemeClr val="dk1"/>
              </a:solidFill>
            </a:endParaRPr>
          </a:p>
          <a:p>
            <a:pPr indent="0" lvl="0" marL="0" rtl="0" algn="l">
              <a:lnSpc>
                <a:spcPct val="115000"/>
              </a:lnSpc>
              <a:spcBef>
                <a:spcPts val="0"/>
              </a:spcBef>
              <a:spcAft>
                <a:spcPts val="0"/>
              </a:spcAft>
              <a:buNone/>
            </a:pPr>
            <a:r>
              <a:t/>
            </a:r>
            <a:endParaRPr b="1" sz="800">
              <a:solidFill>
                <a:schemeClr val="dk1"/>
              </a:solidFill>
            </a:endParaRPr>
          </a:p>
          <a:p>
            <a:pPr indent="0" lvl="0" marL="0" rtl="0" algn="l">
              <a:lnSpc>
                <a:spcPct val="115000"/>
              </a:lnSpc>
              <a:spcBef>
                <a:spcPts val="0"/>
              </a:spcBef>
              <a:spcAft>
                <a:spcPts val="0"/>
              </a:spcAft>
              <a:buNone/>
            </a:pPr>
            <a:r>
              <a:rPr b="1" lang="en-GB" sz="2000">
                <a:solidFill>
                  <a:schemeClr val="accent4"/>
                </a:solidFill>
              </a:rPr>
              <a:t>Principle 3: </a:t>
            </a:r>
            <a:r>
              <a:rPr b="1" lang="en-GB" sz="2000">
                <a:solidFill>
                  <a:schemeClr val="accent4"/>
                </a:solidFill>
              </a:rPr>
              <a:t>The operations of SO, AC, or NomCom are efficient</a:t>
            </a:r>
            <a:r>
              <a:rPr b="1" lang="en-GB" sz="2000">
                <a:solidFill>
                  <a:schemeClr val="accent4"/>
                </a:solidFill>
              </a:rPr>
              <a:t> - Draft Criteria</a:t>
            </a:r>
            <a:br>
              <a:rPr b="1" lang="en-GB" sz="2000">
                <a:solidFill>
                  <a:schemeClr val="dk1"/>
                </a:solidFill>
              </a:rPr>
            </a:br>
            <a:endParaRPr b="1" sz="1000">
              <a:solidFill>
                <a:schemeClr val="dk1"/>
              </a:solidFill>
            </a:endParaRPr>
          </a:p>
          <a:p>
            <a:pPr indent="-333375" lvl="0" marL="457200" rtl="0" algn="l">
              <a:lnSpc>
                <a:spcPct val="115000"/>
              </a:lnSpc>
              <a:spcBef>
                <a:spcPts val="0"/>
              </a:spcBef>
              <a:spcAft>
                <a:spcPts val="0"/>
              </a:spcAft>
              <a:buSzPts val="1650"/>
              <a:buChar char="◉"/>
            </a:pPr>
            <a:r>
              <a:rPr b="1" lang="en-GB" sz="1650"/>
              <a:t>Criteria 1: </a:t>
            </a:r>
            <a:r>
              <a:rPr lang="en-GB" sz="1650"/>
              <a:t>Each structure has a process for planning and setting priorities, and identifying relevant emerging issues to focus on within established timeframes.</a:t>
            </a:r>
            <a:endParaRPr sz="1650"/>
          </a:p>
          <a:p>
            <a:pPr indent="0" lvl="0" marL="457200" rtl="0" algn="l">
              <a:lnSpc>
                <a:spcPct val="115000"/>
              </a:lnSpc>
              <a:spcBef>
                <a:spcPts val="0"/>
              </a:spcBef>
              <a:spcAft>
                <a:spcPts val="0"/>
              </a:spcAft>
              <a:buNone/>
            </a:pPr>
            <a:r>
              <a:t/>
            </a:r>
            <a:endParaRPr sz="600"/>
          </a:p>
          <a:p>
            <a:pPr indent="-333375" lvl="0" marL="457200" rtl="0" algn="l">
              <a:lnSpc>
                <a:spcPct val="115000"/>
              </a:lnSpc>
              <a:spcBef>
                <a:spcPts val="0"/>
              </a:spcBef>
              <a:spcAft>
                <a:spcPts val="0"/>
              </a:spcAft>
              <a:buSzPts val="1650"/>
              <a:buChar char="◉"/>
            </a:pPr>
            <a:r>
              <a:rPr b="1" lang="en-GB" sz="1650"/>
              <a:t>Criteria 2: </a:t>
            </a:r>
            <a:r>
              <a:rPr lang="en-GB" sz="1650"/>
              <a:t>Each structure assesses inputs related to their scope of responsibility.</a:t>
            </a:r>
            <a:endParaRPr sz="1650"/>
          </a:p>
          <a:p>
            <a:pPr indent="0" lvl="0" marL="457200" rtl="0" algn="l">
              <a:lnSpc>
                <a:spcPct val="115000"/>
              </a:lnSpc>
              <a:spcBef>
                <a:spcPts val="0"/>
              </a:spcBef>
              <a:spcAft>
                <a:spcPts val="0"/>
              </a:spcAft>
              <a:buNone/>
            </a:pPr>
            <a:r>
              <a:t/>
            </a:r>
            <a:endParaRPr sz="600"/>
          </a:p>
          <a:p>
            <a:pPr indent="-333375" lvl="0" marL="457200" rtl="0" algn="l">
              <a:lnSpc>
                <a:spcPct val="115000"/>
              </a:lnSpc>
              <a:spcBef>
                <a:spcPts val="0"/>
              </a:spcBef>
              <a:spcAft>
                <a:spcPts val="0"/>
              </a:spcAft>
              <a:buSzPts val="1650"/>
              <a:buChar char="◉"/>
            </a:pPr>
            <a:r>
              <a:rPr b="1" lang="en-GB" sz="1650"/>
              <a:t>Criteria 3: </a:t>
            </a:r>
            <a:r>
              <a:rPr lang="en-GB" sz="1650"/>
              <a:t>Each structure develops and recommends outputs relevant to their purpose (policy development, support policies, leadership placement).</a:t>
            </a:r>
            <a:endParaRPr sz="1650"/>
          </a:p>
          <a:p>
            <a:pPr indent="0" lvl="0" marL="457200" rtl="0" algn="l">
              <a:lnSpc>
                <a:spcPct val="115000"/>
              </a:lnSpc>
              <a:spcBef>
                <a:spcPts val="0"/>
              </a:spcBef>
              <a:spcAft>
                <a:spcPts val="0"/>
              </a:spcAft>
              <a:buNone/>
            </a:pPr>
            <a:r>
              <a:t/>
            </a:r>
            <a:endParaRPr sz="600"/>
          </a:p>
          <a:p>
            <a:pPr indent="-333375" lvl="0" marL="457200" rtl="0" algn="l">
              <a:lnSpc>
                <a:spcPct val="115000"/>
              </a:lnSpc>
              <a:spcBef>
                <a:spcPts val="0"/>
              </a:spcBef>
              <a:spcAft>
                <a:spcPts val="0"/>
              </a:spcAft>
              <a:buSzPts val="1650"/>
              <a:buChar char="◉"/>
            </a:pPr>
            <a:r>
              <a:rPr b="1" lang="en-GB" sz="1650"/>
              <a:t>Criteria 4: </a:t>
            </a:r>
            <a:r>
              <a:rPr lang="en-GB" sz="1650"/>
              <a:t>Each structure’s outputs are implemented and implementation of outputs is monitored.</a:t>
            </a:r>
            <a:endParaRPr sz="1650"/>
          </a:p>
          <a:p>
            <a:pPr indent="0" lvl="0" marL="457200" rtl="0" algn="l">
              <a:lnSpc>
                <a:spcPct val="115000"/>
              </a:lnSpc>
              <a:spcBef>
                <a:spcPts val="0"/>
              </a:spcBef>
              <a:spcAft>
                <a:spcPts val="0"/>
              </a:spcAft>
              <a:buNone/>
            </a:pPr>
            <a:r>
              <a:t/>
            </a:r>
            <a:endParaRPr sz="600"/>
          </a:p>
          <a:p>
            <a:pPr indent="-333375" lvl="0" marL="457200" rtl="0" algn="l">
              <a:lnSpc>
                <a:spcPct val="115000"/>
              </a:lnSpc>
              <a:spcBef>
                <a:spcPts val="0"/>
              </a:spcBef>
              <a:spcAft>
                <a:spcPts val="0"/>
              </a:spcAft>
              <a:buSzPts val="1650"/>
              <a:buChar char="◉"/>
            </a:pPr>
            <a:r>
              <a:rPr b="1" lang="en-GB" sz="1650"/>
              <a:t>Criteria 5: </a:t>
            </a:r>
            <a:r>
              <a:rPr lang="en-GB" sz="1650"/>
              <a:t>Workloads are managed.</a:t>
            </a:r>
            <a:endParaRPr sz="1650"/>
          </a:p>
          <a:p>
            <a:pPr indent="0" lvl="0" marL="457200" rtl="0" algn="l">
              <a:lnSpc>
                <a:spcPct val="115000"/>
              </a:lnSpc>
              <a:spcBef>
                <a:spcPts val="0"/>
              </a:spcBef>
              <a:spcAft>
                <a:spcPts val="0"/>
              </a:spcAft>
              <a:buNone/>
            </a:pPr>
            <a:r>
              <a:t/>
            </a:r>
            <a:endParaRPr sz="600"/>
          </a:p>
          <a:p>
            <a:pPr indent="-333375" lvl="0" marL="457200" rtl="0" algn="l">
              <a:lnSpc>
                <a:spcPct val="115000"/>
              </a:lnSpc>
              <a:spcBef>
                <a:spcPts val="0"/>
              </a:spcBef>
              <a:spcAft>
                <a:spcPts val="0"/>
              </a:spcAft>
              <a:buSzPts val="1650"/>
              <a:buChar char="◉"/>
            </a:pPr>
            <a:r>
              <a:rPr b="1" lang="en-GB" sz="1650"/>
              <a:t>Criteria 6: </a:t>
            </a:r>
            <a:r>
              <a:rPr lang="en-GB" sz="1650"/>
              <a:t>Each structure nurtures consensus within their constituency.</a:t>
            </a:r>
            <a:endParaRPr sz="1650"/>
          </a:p>
          <a:p>
            <a:pPr indent="0" lvl="0" marL="457200" rtl="0" algn="l">
              <a:lnSpc>
                <a:spcPct val="115000"/>
              </a:lnSpc>
              <a:spcBef>
                <a:spcPts val="0"/>
              </a:spcBef>
              <a:spcAft>
                <a:spcPts val="0"/>
              </a:spcAft>
              <a:buNone/>
            </a:pPr>
            <a:r>
              <a:t/>
            </a:r>
            <a:endParaRPr sz="600"/>
          </a:p>
          <a:p>
            <a:pPr indent="-333375" lvl="0" marL="457200" rtl="0" algn="l">
              <a:lnSpc>
                <a:spcPct val="115000"/>
              </a:lnSpc>
              <a:spcBef>
                <a:spcPts val="0"/>
              </a:spcBef>
              <a:spcAft>
                <a:spcPts val="0"/>
              </a:spcAft>
              <a:buSzPts val="1650"/>
              <a:buChar char="◉"/>
            </a:pPr>
            <a:r>
              <a:rPr b="1" lang="en-GB" sz="1650"/>
              <a:t>Criteria 7 :</a:t>
            </a:r>
            <a:r>
              <a:rPr lang="en-GB" sz="1650"/>
              <a:t> Each structure coordinates with ICANN SOs, ACs, Committees, and constituencies within the ICANN global multistakeholder community.</a:t>
            </a:r>
            <a:endParaRPr sz="1650"/>
          </a:p>
          <a:p>
            <a:pPr indent="0" lvl="0" marL="457200" rtl="0" algn="l">
              <a:lnSpc>
                <a:spcPct val="115000"/>
              </a:lnSpc>
              <a:spcBef>
                <a:spcPts val="0"/>
              </a:spcBef>
              <a:spcAft>
                <a:spcPts val="0"/>
              </a:spcAft>
              <a:buNone/>
            </a:pPr>
            <a:r>
              <a:t/>
            </a:r>
            <a:endParaRPr sz="600"/>
          </a:p>
          <a:p>
            <a:pPr indent="-333375" lvl="0" marL="457200" rtl="0" algn="l">
              <a:lnSpc>
                <a:spcPct val="115000"/>
              </a:lnSpc>
              <a:spcBef>
                <a:spcPts val="0"/>
              </a:spcBef>
              <a:spcAft>
                <a:spcPts val="0"/>
              </a:spcAft>
              <a:buSzPts val="1650"/>
              <a:buChar char="◉"/>
            </a:pPr>
            <a:r>
              <a:rPr b="1" lang="en-GB" sz="1650"/>
              <a:t>Criteria 8:</a:t>
            </a:r>
            <a:r>
              <a:rPr lang="en-GB" sz="1650"/>
              <a:t> There is an agreement that the structure operates efficiently overall.</a:t>
            </a:r>
            <a:endParaRPr sz="1650"/>
          </a:p>
          <a:p>
            <a:pPr indent="0" lvl="0" marL="457200" rtl="0" algn="l">
              <a:lnSpc>
                <a:spcPct val="115000"/>
              </a:lnSpc>
              <a:spcBef>
                <a:spcPts val="0"/>
              </a:spcBef>
              <a:spcAft>
                <a:spcPts val="0"/>
              </a:spcAft>
              <a:buNone/>
            </a:pPr>
            <a:r>
              <a:t/>
            </a:r>
            <a:endParaRPr sz="600"/>
          </a:p>
          <a:p>
            <a:pPr indent="-333375" lvl="0" marL="457200" rtl="0" algn="l">
              <a:lnSpc>
                <a:spcPct val="115000"/>
              </a:lnSpc>
              <a:spcBef>
                <a:spcPts val="0"/>
              </a:spcBef>
              <a:spcAft>
                <a:spcPts val="0"/>
              </a:spcAft>
              <a:buSzPts val="1650"/>
              <a:buChar char="◉"/>
            </a:pPr>
            <a:r>
              <a:rPr b="1" lang="en-GB" sz="1650"/>
              <a:t>Criteria 9:</a:t>
            </a:r>
            <a:r>
              <a:rPr lang="en-GB" sz="1650"/>
              <a:t> Appropriate level of funding support.</a:t>
            </a:r>
            <a:endParaRPr b="1" sz="1650"/>
          </a:p>
          <a:p>
            <a:pPr indent="0" lvl="0" marL="0" rtl="0" algn="l">
              <a:lnSpc>
                <a:spcPct val="115000"/>
              </a:lnSpc>
              <a:spcBef>
                <a:spcPts val="0"/>
              </a:spcBef>
              <a:spcAft>
                <a:spcPts val="0"/>
              </a:spcAft>
              <a:buNone/>
            </a:pPr>
            <a:r>
              <a:t/>
            </a:r>
            <a:endParaRPr sz="20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5" name="Shape 805"/>
        <p:cNvGrpSpPr/>
        <p:nvPr/>
      </p:nvGrpSpPr>
      <p:grpSpPr>
        <a:xfrm>
          <a:off x="0" y="0"/>
          <a:ext cx="0" cy="0"/>
          <a:chOff x="0" y="0"/>
          <a:chExt cx="0" cy="0"/>
        </a:xfrm>
      </p:grpSpPr>
      <p:sp>
        <p:nvSpPr>
          <p:cNvPr id="806" name="Google Shape;806;g2c6719f41c7_0_3217"/>
          <p:cNvSpPr txBox="1"/>
          <p:nvPr>
            <p:ph type="title"/>
          </p:nvPr>
        </p:nvSpPr>
        <p:spPr>
          <a:xfrm>
            <a:off x="420625" y="46175"/>
            <a:ext cx="116307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a:t>Purpose of today’s presentation</a:t>
            </a:r>
            <a:endParaRPr/>
          </a:p>
        </p:txBody>
      </p:sp>
      <p:sp>
        <p:nvSpPr>
          <p:cNvPr id="807" name="Google Shape;807;g2c6719f41c7_0_3217"/>
          <p:cNvSpPr txBox="1"/>
          <p:nvPr>
            <p:ph idx="1" type="body"/>
          </p:nvPr>
        </p:nvSpPr>
        <p:spPr>
          <a:xfrm>
            <a:off x="551600" y="883650"/>
            <a:ext cx="11300100" cy="5249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425"/>
              <a:buNone/>
            </a:pPr>
            <a:r>
              <a:rPr lang="en-GB" sz="2200"/>
              <a:t>As per the Terms of Reference (</a:t>
            </a:r>
            <a:r>
              <a:rPr lang="en-GB" sz="2200" u="sng"/>
              <a:t>TOR</a:t>
            </a:r>
            <a:r>
              <a:rPr lang="en-GB" sz="2200"/>
              <a:t>) for the CIP-CCG, “the representatives in the CIP-CCG will share best practices and collaborate on community-wide implementation of ATRT3 Recommendation 3.6, while relaying information back to their constituencies to inform the process and voice decisions”. </a:t>
            </a:r>
            <a:endParaRPr sz="2200"/>
          </a:p>
          <a:p>
            <a:pPr indent="0" lvl="0" marL="0" rtl="0" algn="l">
              <a:lnSpc>
                <a:spcPct val="115000"/>
              </a:lnSpc>
              <a:spcBef>
                <a:spcPts val="0"/>
              </a:spcBef>
              <a:spcAft>
                <a:spcPts val="0"/>
              </a:spcAft>
              <a:buSzPts val="1425"/>
              <a:buNone/>
            </a:pPr>
            <a:r>
              <a:t/>
            </a:r>
            <a:endParaRPr sz="2200"/>
          </a:p>
          <a:p>
            <a:pPr indent="0" lvl="0" marL="0" rtl="0" algn="l">
              <a:lnSpc>
                <a:spcPct val="115000"/>
              </a:lnSpc>
              <a:spcBef>
                <a:spcPts val="0"/>
              </a:spcBef>
              <a:spcAft>
                <a:spcPts val="0"/>
              </a:spcAft>
              <a:buSzPts val="1425"/>
              <a:buNone/>
            </a:pPr>
            <a:r>
              <a:rPr lang="en-GB" sz="2200"/>
              <a:t>It is important for the community to develop a shared understanding of the CIP framework being developed by the CIP-CCG, and the goal of this presentation is threefold:</a:t>
            </a:r>
            <a:endParaRPr sz="2200"/>
          </a:p>
          <a:p>
            <a:pPr indent="-368300" lvl="0" marL="457200" rtl="0" algn="l">
              <a:lnSpc>
                <a:spcPct val="115000"/>
              </a:lnSpc>
              <a:spcBef>
                <a:spcPts val="1200"/>
              </a:spcBef>
              <a:spcAft>
                <a:spcPts val="0"/>
              </a:spcAft>
              <a:buSzPts val="2200"/>
              <a:buFont typeface="Arial"/>
              <a:buAutoNum type="arabicPeriod"/>
            </a:pPr>
            <a:r>
              <a:rPr b="1" lang="en-GB" sz="2200"/>
              <a:t>Education: </a:t>
            </a:r>
            <a:r>
              <a:rPr lang="en-GB" sz="2200"/>
              <a:t>Educate the community on the Principles, Criteria, Indicators framework.</a:t>
            </a:r>
            <a:br>
              <a:rPr lang="en-GB" sz="2200"/>
            </a:br>
            <a:endParaRPr sz="800"/>
          </a:p>
          <a:p>
            <a:pPr indent="-368300" lvl="0" marL="457200" rtl="0" algn="l">
              <a:lnSpc>
                <a:spcPct val="115000"/>
              </a:lnSpc>
              <a:spcBef>
                <a:spcPts val="0"/>
              </a:spcBef>
              <a:spcAft>
                <a:spcPts val="0"/>
              </a:spcAft>
              <a:buSzPts val="2200"/>
              <a:buFont typeface="Arial"/>
              <a:buAutoNum type="arabicPeriod"/>
            </a:pPr>
            <a:r>
              <a:rPr b="1" lang="en-GB" sz="2200"/>
              <a:t>Questions: </a:t>
            </a:r>
            <a:r>
              <a:rPr lang="en-GB" sz="2200"/>
              <a:t>Answer questions about the framework.</a:t>
            </a:r>
            <a:br>
              <a:rPr lang="en-GB" sz="2200"/>
            </a:br>
            <a:endParaRPr sz="800"/>
          </a:p>
          <a:p>
            <a:pPr indent="-368300" lvl="0" marL="457200" rtl="0" algn="l">
              <a:lnSpc>
                <a:spcPct val="115000"/>
              </a:lnSpc>
              <a:spcBef>
                <a:spcPts val="0"/>
              </a:spcBef>
              <a:spcAft>
                <a:spcPts val="0"/>
              </a:spcAft>
              <a:buSzPts val="2200"/>
              <a:buFont typeface="Arial"/>
              <a:buAutoNum type="arabicPeriod"/>
            </a:pPr>
            <a:r>
              <a:rPr b="1" lang="en-GB" sz="2200"/>
              <a:t>Feedback: </a:t>
            </a:r>
            <a:r>
              <a:rPr lang="en-GB" sz="2200"/>
              <a:t>Invite input on the </a:t>
            </a:r>
            <a:r>
              <a:rPr b="1" lang="en-GB" sz="2200">
                <a:extLst>
                  <a:ext uri="http://customooxmlschemas.google.com/">
                    <go:slidesCustomData xmlns:go="http://customooxmlschemas.google.com/" textRoundtripDataId="1"/>
                  </a:ext>
                </a:extLst>
              </a:rPr>
              <a:t>criteria and indicators</a:t>
            </a:r>
            <a:r>
              <a:rPr lang="en-GB" sz="2200"/>
              <a:t>.</a:t>
            </a:r>
            <a:endParaRPr sz="2200"/>
          </a:p>
          <a:p>
            <a:pPr indent="0" lvl="0" marL="0" rtl="0" algn="l">
              <a:lnSpc>
                <a:spcPct val="115000"/>
              </a:lnSpc>
              <a:spcBef>
                <a:spcPts val="1200"/>
              </a:spcBef>
              <a:spcAft>
                <a:spcPts val="0"/>
              </a:spcAft>
              <a:buSzPts val="1425"/>
              <a:buNone/>
            </a:pPr>
            <a:r>
              <a:t/>
            </a:r>
            <a:endParaRPr sz="2200"/>
          </a:p>
          <a:p>
            <a:pPr indent="0" lvl="0" marL="0" rtl="0" algn="l">
              <a:lnSpc>
                <a:spcPct val="115000"/>
              </a:lnSpc>
              <a:spcBef>
                <a:spcPts val="0"/>
              </a:spcBef>
              <a:spcAft>
                <a:spcPts val="0"/>
              </a:spcAft>
              <a:buSzPts val="1425"/>
              <a:buNone/>
            </a:pPr>
            <a:r>
              <a:t/>
            </a:r>
            <a:endParaRPr b="1" sz="2200">
              <a:solidFill>
                <a:schemeClr val="dk1"/>
              </a:solidFill>
              <a:highlight>
                <a:srgbClr val="FFFFFF"/>
              </a:high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6" name="Shape 1096"/>
        <p:cNvGrpSpPr/>
        <p:nvPr/>
      </p:nvGrpSpPr>
      <p:grpSpPr>
        <a:xfrm>
          <a:off x="0" y="0"/>
          <a:ext cx="0" cy="0"/>
          <a:chOff x="0" y="0"/>
          <a:chExt cx="0" cy="0"/>
        </a:xfrm>
      </p:grpSpPr>
      <p:sp>
        <p:nvSpPr>
          <p:cNvPr id="1097" name="Google Shape;1097;g2e0bd96186d_0_903"/>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textRoundtripDataId="75"/>
                  </a:ext>
                </a:extLst>
              </a:rPr>
              <a:t>Criteria for </a:t>
            </a:r>
            <a:r>
              <a:rPr lang="en-GB" sz="2600">
                <a:solidFill>
                  <a:schemeClr val="accent4"/>
                </a:solidFill>
                <a:extLst>
                  <a:ext uri="http://customooxmlschemas.google.com/">
                    <go:slidesCustomData xmlns:go="http://customooxmlschemas.google.com/" textRoundtripDataId="76"/>
                  </a:ext>
                </a:extLst>
              </a:rPr>
              <a:t>[insert community structure/group] </a:t>
            </a:r>
            <a:r>
              <a:rPr lang="en-GB" sz="2600">
                <a:extLst>
                  <a:ext uri="http://customooxmlschemas.google.com/">
                    <go:slidesCustomData xmlns:go="http://customooxmlschemas.google.com/" textRoundtripDataId="77"/>
                  </a:ext>
                </a:extLst>
              </a:rPr>
              <a:t>consideration</a:t>
            </a:r>
            <a:endParaRPr sz="2600"/>
          </a:p>
        </p:txBody>
      </p:sp>
      <p:sp>
        <p:nvSpPr>
          <p:cNvPr id="1098" name="Google Shape;1098;g2e0bd96186d_0_903"/>
          <p:cNvSpPr txBox="1"/>
          <p:nvPr>
            <p:ph idx="1" type="body"/>
          </p:nvPr>
        </p:nvSpPr>
        <p:spPr>
          <a:xfrm>
            <a:off x="551600" y="731250"/>
            <a:ext cx="11366700" cy="55125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GB" sz="2000">
                <a:solidFill>
                  <a:schemeClr val="dk1"/>
                </a:solidFill>
              </a:rPr>
              <a:t>Sample </a:t>
            </a:r>
            <a:r>
              <a:rPr b="1" lang="en-GB" sz="2000" u="sng">
                <a:solidFill>
                  <a:schemeClr val="hlink"/>
                </a:solidFill>
                <a:hlinkClick r:id="rId3"/>
              </a:rPr>
              <a:t>criteria</a:t>
            </a:r>
            <a:r>
              <a:rPr b="1" lang="en-GB" sz="2000">
                <a:solidFill>
                  <a:schemeClr val="dk1"/>
                </a:solidFill>
              </a:rPr>
              <a:t> provided to each community group.</a:t>
            </a:r>
            <a:endParaRPr b="1" sz="2000">
              <a:solidFill>
                <a:schemeClr val="dk1"/>
              </a:solidFill>
            </a:endParaRPr>
          </a:p>
          <a:p>
            <a:pPr indent="0" lvl="0" marL="0" rtl="0" algn="l">
              <a:lnSpc>
                <a:spcPct val="115000"/>
              </a:lnSpc>
              <a:spcBef>
                <a:spcPts val="0"/>
              </a:spcBef>
              <a:spcAft>
                <a:spcPts val="0"/>
              </a:spcAft>
              <a:buNone/>
            </a:pPr>
            <a:r>
              <a:t/>
            </a:r>
            <a:endParaRPr b="1" sz="800">
              <a:solidFill>
                <a:schemeClr val="dk1"/>
              </a:solidFill>
            </a:endParaRPr>
          </a:p>
          <a:p>
            <a:pPr indent="0" lvl="0" marL="0" rtl="0" algn="l">
              <a:lnSpc>
                <a:spcPct val="115000"/>
              </a:lnSpc>
              <a:spcBef>
                <a:spcPts val="0"/>
              </a:spcBef>
              <a:spcAft>
                <a:spcPts val="0"/>
              </a:spcAft>
              <a:buNone/>
            </a:pPr>
            <a:r>
              <a:rPr b="1" lang="en-GB" sz="2000">
                <a:solidFill>
                  <a:schemeClr val="accent3"/>
                </a:solidFill>
              </a:rPr>
              <a:t>Principle</a:t>
            </a:r>
            <a:r>
              <a:rPr b="1" lang="en-GB" sz="2000">
                <a:solidFill>
                  <a:schemeClr val="accent3"/>
                </a:solidFill>
              </a:rPr>
              <a:t> 4: </a:t>
            </a:r>
            <a:r>
              <a:rPr b="1" lang="en-GB" sz="1800">
                <a:solidFill>
                  <a:schemeClr val="accent3"/>
                </a:solidFill>
              </a:rPr>
              <a:t>The SO, AC, or NomCom is accountable internally to its stakeholders and substructures (where applicable), and externally to the wider ICANN community</a:t>
            </a:r>
            <a:r>
              <a:rPr b="1" lang="en-GB" sz="2000">
                <a:solidFill>
                  <a:schemeClr val="accent3"/>
                </a:solidFill>
              </a:rPr>
              <a:t> - </a:t>
            </a:r>
            <a:r>
              <a:rPr b="1" lang="en-GB" sz="2000">
                <a:solidFill>
                  <a:schemeClr val="accent3"/>
                </a:solidFill>
              </a:rPr>
              <a:t>Draft Criteria</a:t>
            </a:r>
            <a:br>
              <a:rPr b="1" lang="en-GB" sz="2000">
                <a:solidFill>
                  <a:schemeClr val="dk1"/>
                </a:solidFill>
              </a:rPr>
            </a:br>
            <a:endParaRPr b="1" sz="400">
              <a:solidFill>
                <a:schemeClr val="dk1"/>
              </a:solidFill>
            </a:endParaRPr>
          </a:p>
          <a:p>
            <a:pPr indent="-327025" lvl="0" marL="457200" rtl="0" algn="l">
              <a:lnSpc>
                <a:spcPct val="115000"/>
              </a:lnSpc>
              <a:spcBef>
                <a:spcPts val="0"/>
              </a:spcBef>
              <a:spcAft>
                <a:spcPts val="0"/>
              </a:spcAft>
              <a:buSzPts val="1550"/>
              <a:buChar char="◉"/>
            </a:pPr>
            <a:r>
              <a:rPr b="1" lang="en-GB" sz="1550"/>
              <a:t>Criteria 1:</a:t>
            </a:r>
            <a:r>
              <a:rPr lang="en-GB" sz="1550"/>
              <a:t> Adequate representation of the diversity of the global multistakeholder community within group membership and SO, AC, NomCom roles (Guided by ICANN Core Value 4).</a:t>
            </a:r>
            <a:endParaRPr b="1" sz="1550"/>
          </a:p>
          <a:p>
            <a:pPr indent="-327025" lvl="0" marL="457200" rtl="0" algn="l">
              <a:lnSpc>
                <a:spcPct val="115000"/>
              </a:lnSpc>
              <a:spcBef>
                <a:spcPts val="0"/>
              </a:spcBef>
              <a:spcAft>
                <a:spcPts val="0"/>
              </a:spcAft>
              <a:buSzPts val="1550"/>
              <a:buChar char="◉"/>
            </a:pPr>
            <a:r>
              <a:rPr b="1" lang="en-GB" sz="1550"/>
              <a:t>Criteria 2:</a:t>
            </a:r>
            <a:r>
              <a:rPr lang="en-GB" sz="1550"/>
              <a:t>  SO, AC, and NomCom objectives align with planned objectives of ICANN as a whole.</a:t>
            </a:r>
            <a:endParaRPr sz="1550"/>
          </a:p>
          <a:p>
            <a:pPr indent="-327025" lvl="0" marL="457200" rtl="0" algn="l">
              <a:lnSpc>
                <a:spcPct val="115000"/>
              </a:lnSpc>
              <a:spcBef>
                <a:spcPts val="0"/>
              </a:spcBef>
              <a:spcAft>
                <a:spcPts val="0"/>
              </a:spcAft>
              <a:buSzPts val="1550"/>
              <a:buChar char="◉"/>
            </a:pPr>
            <a:r>
              <a:rPr b="1" lang="en-GB" sz="1550"/>
              <a:t>Criteria 3:</a:t>
            </a:r>
            <a:r>
              <a:rPr lang="en-GB" sz="1550"/>
              <a:t> SO, AC, and NomCom is accountable to the wider ICANN community, its organizations, committees, constituencies, and stakeholder groups in recruiting, developing, and maintaining membership needed to achieve its purpose. </a:t>
            </a:r>
            <a:endParaRPr sz="1550"/>
          </a:p>
          <a:p>
            <a:pPr indent="-327025" lvl="0" marL="457200" rtl="0" algn="l">
              <a:lnSpc>
                <a:spcPct val="115000"/>
              </a:lnSpc>
              <a:spcBef>
                <a:spcPts val="0"/>
              </a:spcBef>
              <a:spcAft>
                <a:spcPts val="0"/>
              </a:spcAft>
              <a:buSzPts val="1550"/>
              <a:buChar char="◉"/>
            </a:pPr>
            <a:r>
              <a:rPr b="1" lang="en-GB" sz="1550"/>
              <a:t>Criteria 4:</a:t>
            </a:r>
            <a:r>
              <a:rPr lang="en-GB" sz="1550"/>
              <a:t> Support and resources for recruiting and onboarding newcomers to the SO, AC, or NomCom.</a:t>
            </a:r>
            <a:endParaRPr sz="1550"/>
          </a:p>
          <a:p>
            <a:pPr indent="-327025" lvl="0" marL="457200" rtl="0" algn="l">
              <a:lnSpc>
                <a:spcPct val="115000"/>
              </a:lnSpc>
              <a:spcBef>
                <a:spcPts val="0"/>
              </a:spcBef>
              <a:spcAft>
                <a:spcPts val="0"/>
              </a:spcAft>
              <a:buSzPts val="1550"/>
              <a:buChar char="◉"/>
            </a:pPr>
            <a:r>
              <a:rPr b="1" lang="en-GB" sz="1550"/>
              <a:t>Criteria 5: </a:t>
            </a:r>
            <a:r>
              <a:rPr lang="en-GB" sz="1550"/>
              <a:t>Maintaining skill sets and technical expertise needed through capacity building.</a:t>
            </a:r>
            <a:endParaRPr sz="1550"/>
          </a:p>
          <a:p>
            <a:pPr indent="-327025" lvl="0" marL="457200" rtl="0" algn="l">
              <a:lnSpc>
                <a:spcPct val="115000"/>
              </a:lnSpc>
              <a:spcBef>
                <a:spcPts val="0"/>
              </a:spcBef>
              <a:spcAft>
                <a:spcPts val="0"/>
              </a:spcAft>
              <a:buSzPts val="1550"/>
              <a:buChar char="◉"/>
            </a:pPr>
            <a:r>
              <a:rPr b="1" lang="en-GB" sz="1550"/>
              <a:t>Criteria 6:</a:t>
            </a:r>
            <a:r>
              <a:rPr lang="en-GB" sz="1550"/>
              <a:t> Maintaining effective levels of active participation.</a:t>
            </a:r>
            <a:endParaRPr sz="1550"/>
          </a:p>
          <a:p>
            <a:pPr indent="-327025" lvl="0" marL="457200" rtl="0" algn="l">
              <a:lnSpc>
                <a:spcPct val="115000"/>
              </a:lnSpc>
              <a:spcBef>
                <a:spcPts val="0"/>
              </a:spcBef>
              <a:spcAft>
                <a:spcPts val="0"/>
              </a:spcAft>
              <a:buSzPts val="1550"/>
              <a:buChar char="◉"/>
            </a:pPr>
            <a:r>
              <a:rPr b="1" lang="en-GB" sz="1550"/>
              <a:t>Criteria 7:</a:t>
            </a:r>
            <a:r>
              <a:rPr lang="en-GB" sz="1550"/>
              <a:t> Each structure maintains sufficient levels of transparency of information. </a:t>
            </a:r>
            <a:endParaRPr sz="1550"/>
          </a:p>
          <a:p>
            <a:pPr indent="-327025" lvl="0" marL="457200" rtl="0" algn="l">
              <a:lnSpc>
                <a:spcPct val="115000"/>
              </a:lnSpc>
              <a:spcBef>
                <a:spcPts val="0"/>
              </a:spcBef>
              <a:spcAft>
                <a:spcPts val="0"/>
              </a:spcAft>
              <a:buSzPts val="1550"/>
              <a:buChar char="◉"/>
            </a:pPr>
            <a:r>
              <a:rPr b="1" lang="en-GB" sz="1550"/>
              <a:t>Criteria 8:</a:t>
            </a:r>
            <a:r>
              <a:rPr lang="en-GB" sz="1550"/>
              <a:t> Each structure communicates and engages with its constituents and the broader multi-stakeholder community. </a:t>
            </a:r>
            <a:endParaRPr sz="1550"/>
          </a:p>
          <a:p>
            <a:pPr indent="-327025" lvl="0" marL="457200" rtl="0" algn="l">
              <a:lnSpc>
                <a:spcPct val="115000"/>
              </a:lnSpc>
              <a:spcBef>
                <a:spcPts val="0"/>
              </a:spcBef>
              <a:spcAft>
                <a:spcPts val="0"/>
              </a:spcAft>
              <a:buSzPts val="1550"/>
              <a:buChar char="◉"/>
            </a:pPr>
            <a:r>
              <a:rPr b="1" lang="en-GB" sz="1550"/>
              <a:t>Criteria 9:</a:t>
            </a:r>
            <a:r>
              <a:rPr lang="en-GB" sz="1550"/>
              <a:t> SO, AC, or NomCom has implemented prior review recommendations.</a:t>
            </a:r>
            <a:endParaRPr sz="1550"/>
          </a:p>
          <a:p>
            <a:pPr indent="-327025" lvl="0" marL="457200" rtl="0" algn="l">
              <a:lnSpc>
                <a:spcPct val="115000"/>
              </a:lnSpc>
              <a:spcBef>
                <a:spcPts val="0"/>
              </a:spcBef>
              <a:spcAft>
                <a:spcPts val="0"/>
              </a:spcAft>
              <a:buSzPts val="1550"/>
              <a:buChar char="◉"/>
            </a:pPr>
            <a:r>
              <a:rPr b="1" lang="en-GB" sz="1550"/>
              <a:t>Criteria 10:</a:t>
            </a:r>
            <a:r>
              <a:rPr lang="en-GB" sz="1550"/>
              <a:t> Processes are in place to assess, prioritize, and implement suggestions for improvement received as outputs from the Continuous Improvement Program.</a:t>
            </a:r>
            <a:endParaRPr sz="1550"/>
          </a:p>
          <a:p>
            <a:pPr indent="-327025" lvl="0" marL="457200" rtl="0" algn="l">
              <a:lnSpc>
                <a:spcPct val="115000"/>
              </a:lnSpc>
              <a:spcBef>
                <a:spcPts val="0"/>
              </a:spcBef>
              <a:spcAft>
                <a:spcPts val="0"/>
              </a:spcAft>
              <a:buSzPts val="1550"/>
              <a:buChar char="◉"/>
            </a:pPr>
            <a:r>
              <a:rPr b="1" lang="en-GB" sz="1550"/>
              <a:t>Criteria 11:</a:t>
            </a:r>
            <a:r>
              <a:rPr lang="en-GB" sz="1550"/>
              <a:t> There is an agreement that the SO, AC or NomCom is accountable to the wider ICANN community, its organizations, committees, constituencies, and stakeholder groups.</a:t>
            </a:r>
            <a:endParaRPr b="1" sz="1550"/>
          </a:p>
          <a:p>
            <a:pPr indent="0" lvl="0" marL="0" rtl="0" algn="l">
              <a:lnSpc>
                <a:spcPct val="115000"/>
              </a:lnSpc>
              <a:spcBef>
                <a:spcPts val="0"/>
              </a:spcBef>
              <a:spcAft>
                <a:spcPts val="0"/>
              </a:spcAft>
              <a:buNone/>
            </a:pPr>
            <a:r>
              <a:t/>
            </a:r>
            <a:endParaRPr sz="2000">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2" name="Shape 1102"/>
        <p:cNvGrpSpPr/>
        <p:nvPr/>
      </p:nvGrpSpPr>
      <p:grpSpPr>
        <a:xfrm>
          <a:off x="0" y="0"/>
          <a:ext cx="0" cy="0"/>
          <a:chOff x="0" y="0"/>
          <a:chExt cx="0" cy="0"/>
        </a:xfrm>
      </p:grpSpPr>
      <p:sp>
        <p:nvSpPr>
          <p:cNvPr id="1103" name="Google Shape;1103;g2e0bd96186d_0_908"/>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textRoundtripDataId="78"/>
                  </a:ext>
                </a:extLst>
              </a:rPr>
              <a:t>Criteria for </a:t>
            </a:r>
            <a:r>
              <a:rPr lang="en-GB" sz="2600">
                <a:solidFill>
                  <a:schemeClr val="accent4"/>
                </a:solidFill>
                <a:extLst>
                  <a:ext uri="http://customooxmlschemas.google.com/">
                    <go:slidesCustomData xmlns:go="http://customooxmlschemas.google.com/" textRoundtripDataId="79"/>
                  </a:ext>
                </a:extLst>
              </a:rPr>
              <a:t>[insert community structure/group] </a:t>
            </a:r>
            <a:r>
              <a:rPr lang="en-GB" sz="2600">
                <a:extLst>
                  <a:ext uri="http://customooxmlschemas.google.com/">
                    <go:slidesCustomData xmlns:go="http://customooxmlschemas.google.com/" textRoundtripDataId="80"/>
                  </a:ext>
                </a:extLst>
              </a:rPr>
              <a:t>consideration</a:t>
            </a:r>
            <a:endParaRPr sz="2600"/>
          </a:p>
        </p:txBody>
      </p:sp>
      <p:sp>
        <p:nvSpPr>
          <p:cNvPr id="1104" name="Google Shape;1104;g2e0bd96186d_0_908"/>
          <p:cNvSpPr txBox="1"/>
          <p:nvPr>
            <p:ph idx="1" type="body"/>
          </p:nvPr>
        </p:nvSpPr>
        <p:spPr>
          <a:xfrm>
            <a:off x="551600" y="883650"/>
            <a:ext cx="11144100" cy="52323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GB" sz="2000">
                <a:solidFill>
                  <a:schemeClr val="dk1"/>
                </a:solidFill>
              </a:rPr>
              <a:t>Sample </a:t>
            </a:r>
            <a:r>
              <a:rPr b="1" lang="en-GB" sz="2000" u="sng">
                <a:solidFill>
                  <a:schemeClr val="hlink"/>
                </a:solidFill>
                <a:hlinkClick r:id="rId3"/>
              </a:rPr>
              <a:t>criteria</a:t>
            </a:r>
            <a:r>
              <a:rPr b="1" lang="en-GB" sz="2000">
                <a:solidFill>
                  <a:schemeClr val="dk1"/>
                </a:solidFill>
              </a:rPr>
              <a:t> provided to each community group.</a:t>
            </a:r>
            <a:endParaRPr b="1" sz="2000">
              <a:solidFill>
                <a:schemeClr val="dk1"/>
              </a:solidFill>
            </a:endParaRPr>
          </a:p>
          <a:p>
            <a:pPr indent="0" lvl="0" marL="0" rtl="0" algn="l">
              <a:lnSpc>
                <a:spcPct val="115000"/>
              </a:lnSpc>
              <a:spcBef>
                <a:spcPts val="0"/>
              </a:spcBef>
              <a:spcAft>
                <a:spcPts val="0"/>
              </a:spcAft>
              <a:buNone/>
            </a:pPr>
            <a:r>
              <a:t/>
            </a:r>
            <a:endParaRPr b="1" sz="800">
              <a:solidFill>
                <a:schemeClr val="dk1"/>
              </a:solidFill>
            </a:endParaRPr>
          </a:p>
          <a:p>
            <a:pPr indent="0" lvl="0" marL="0" rtl="0" algn="l">
              <a:lnSpc>
                <a:spcPct val="115000"/>
              </a:lnSpc>
              <a:spcBef>
                <a:spcPts val="0"/>
              </a:spcBef>
              <a:spcAft>
                <a:spcPts val="0"/>
              </a:spcAft>
              <a:buNone/>
            </a:pPr>
            <a:r>
              <a:rPr b="1" lang="en-GB" sz="2000">
                <a:solidFill>
                  <a:schemeClr val="accent2"/>
                </a:solidFill>
              </a:rPr>
              <a:t>Principle 5: </a:t>
            </a:r>
            <a:r>
              <a:rPr b="1" lang="en-GB" sz="2000">
                <a:solidFill>
                  <a:schemeClr val="accent2"/>
                </a:solidFill>
              </a:rPr>
              <a:t>The SO, AC, or NomCom collaborates to further the mission of ICANN and the effectiveness of the ICANN bottom-up multistakeholder model</a:t>
            </a:r>
            <a:r>
              <a:rPr b="1" lang="en-GB" sz="2000">
                <a:solidFill>
                  <a:schemeClr val="accent2"/>
                </a:solidFill>
              </a:rPr>
              <a:t> - Draft Criteria</a:t>
            </a:r>
            <a:endParaRPr b="1" sz="2000">
              <a:solidFill>
                <a:schemeClr val="dk1"/>
              </a:solidFill>
            </a:endParaRPr>
          </a:p>
          <a:p>
            <a:pPr indent="0" lvl="0" marL="0" rtl="0" algn="l">
              <a:lnSpc>
                <a:spcPct val="115000"/>
              </a:lnSpc>
              <a:spcBef>
                <a:spcPts val="0"/>
              </a:spcBef>
              <a:spcAft>
                <a:spcPts val="0"/>
              </a:spcAft>
              <a:buNone/>
            </a:pPr>
            <a:r>
              <a:t/>
            </a:r>
            <a:endParaRPr b="1" sz="1000">
              <a:solidFill>
                <a:schemeClr val="dk1"/>
              </a:solidFill>
            </a:endParaRPr>
          </a:p>
          <a:p>
            <a:pPr indent="-333375" lvl="0" marL="457200" rtl="0" algn="l">
              <a:lnSpc>
                <a:spcPct val="115000"/>
              </a:lnSpc>
              <a:spcBef>
                <a:spcPts val="0"/>
              </a:spcBef>
              <a:spcAft>
                <a:spcPts val="0"/>
              </a:spcAft>
              <a:buSzPts val="1650"/>
              <a:buChar char="◉"/>
            </a:pPr>
            <a:r>
              <a:rPr b="1" lang="en-GB" sz="1650"/>
              <a:t>Criteria 1</a:t>
            </a:r>
            <a:r>
              <a:rPr lang="en-GB" sz="1650"/>
              <a:t>: The organizational structures have a process in place for communicating and coordinating within the ICANN global multistakeholder community.</a:t>
            </a:r>
            <a:endParaRPr sz="1650"/>
          </a:p>
          <a:p>
            <a:pPr indent="0" lvl="0" marL="457200" rtl="0" algn="l">
              <a:lnSpc>
                <a:spcPct val="115000"/>
              </a:lnSpc>
              <a:spcBef>
                <a:spcPts val="0"/>
              </a:spcBef>
              <a:spcAft>
                <a:spcPts val="0"/>
              </a:spcAft>
              <a:buNone/>
            </a:pPr>
            <a:r>
              <a:t/>
            </a:r>
            <a:endParaRPr sz="1650"/>
          </a:p>
          <a:p>
            <a:pPr indent="-333375" lvl="0" marL="457200" rtl="0" algn="l">
              <a:lnSpc>
                <a:spcPct val="115000"/>
              </a:lnSpc>
              <a:spcBef>
                <a:spcPts val="0"/>
              </a:spcBef>
              <a:spcAft>
                <a:spcPts val="0"/>
              </a:spcAft>
              <a:buSzPts val="1650"/>
              <a:buChar char="◉"/>
            </a:pPr>
            <a:r>
              <a:rPr b="1" lang="en-GB" sz="1650">
                <a:solidFill>
                  <a:srgbClr val="1F1F1F"/>
                </a:solidFill>
                <a:highlight>
                  <a:srgbClr val="FFFFFF"/>
                </a:highlight>
              </a:rPr>
              <a:t>Criteria 2: </a:t>
            </a:r>
            <a:r>
              <a:rPr lang="en-GB" sz="1650">
                <a:solidFill>
                  <a:srgbClr val="1F1F1F"/>
                </a:solidFill>
                <a:highlight>
                  <a:srgbClr val="FFFFFF"/>
                </a:highlight>
              </a:rPr>
              <a:t>The organizational structure meets regularly with the ICANN Board.</a:t>
            </a:r>
            <a:endParaRPr sz="1650"/>
          </a:p>
          <a:p>
            <a:pPr indent="0" lvl="0" marL="457200" rtl="0" algn="l">
              <a:lnSpc>
                <a:spcPct val="115000"/>
              </a:lnSpc>
              <a:spcBef>
                <a:spcPts val="0"/>
              </a:spcBef>
              <a:spcAft>
                <a:spcPts val="0"/>
              </a:spcAft>
              <a:buNone/>
            </a:pPr>
            <a:r>
              <a:t/>
            </a:r>
            <a:endParaRPr sz="1650"/>
          </a:p>
          <a:p>
            <a:pPr indent="-333375" lvl="0" marL="457200" rtl="0" algn="l">
              <a:lnSpc>
                <a:spcPct val="115000"/>
              </a:lnSpc>
              <a:spcBef>
                <a:spcPts val="0"/>
              </a:spcBef>
              <a:spcAft>
                <a:spcPts val="0"/>
              </a:spcAft>
              <a:buSzPts val="1650"/>
              <a:buChar char="◉"/>
            </a:pPr>
            <a:r>
              <a:rPr b="1" lang="en-GB" sz="1650">
                <a:solidFill>
                  <a:srgbClr val="1F1F1F"/>
                </a:solidFill>
                <a:highlight>
                  <a:srgbClr val="FFFFFF"/>
                </a:highlight>
              </a:rPr>
              <a:t>Criteria 3: </a:t>
            </a:r>
            <a:r>
              <a:rPr lang="en-GB" sz="1650">
                <a:solidFill>
                  <a:srgbClr val="1F1F1F"/>
                </a:solidFill>
                <a:highlight>
                  <a:srgbClr val="FFFFFF"/>
                </a:highlight>
              </a:rPr>
              <a:t>The SOAC Leadership Roundtables and meetings are organized at each ICANN Meeting, and help to improve overall communication, setting priorities, and planning.</a:t>
            </a:r>
            <a:endParaRPr b="1" sz="1650"/>
          </a:p>
          <a:p>
            <a:pPr indent="0" lvl="0" marL="0" rtl="0" algn="l">
              <a:lnSpc>
                <a:spcPct val="115000"/>
              </a:lnSpc>
              <a:spcBef>
                <a:spcPts val="0"/>
              </a:spcBef>
              <a:spcAft>
                <a:spcPts val="0"/>
              </a:spcAft>
              <a:buNone/>
            </a:pPr>
            <a:r>
              <a:t/>
            </a:r>
            <a:endParaRPr sz="2000">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8" name="Shape 1108"/>
        <p:cNvGrpSpPr/>
        <p:nvPr/>
      </p:nvGrpSpPr>
      <p:grpSpPr>
        <a:xfrm>
          <a:off x="0" y="0"/>
          <a:ext cx="0" cy="0"/>
          <a:chOff x="0" y="0"/>
          <a:chExt cx="0" cy="0"/>
        </a:xfrm>
      </p:grpSpPr>
      <p:sp>
        <p:nvSpPr>
          <p:cNvPr id="1109" name="Google Shape;1109;g2e0bd96186d_0_882"/>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textRoundtripDataId="81"/>
                  </a:ext>
                </a:extLst>
              </a:rPr>
              <a:t>Question</a:t>
            </a:r>
            <a:r>
              <a:rPr lang="en-GB" sz="2600"/>
              <a:t> for </a:t>
            </a:r>
            <a:r>
              <a:rPr lang="en-GB" sz="2600">
                <a:solidFill>
                  <a:schemeClr val="accent4"/>
                </a:solidFill>
              </a:rPr>
              <a:t>[insert community structure/group] </a:t>
            </a:r>
            <a:r>
              <a:rPr lang="en-GB" sz="2600"/>
              <a:t>consideration</a:t>
            </a:r>
            <a:endParaRPr sz="2600"/>
          </a:p>
        </p:txBody>
      </p:sp>
      <p:sp>
        <p:nvSpPr>
          <p:cNvPr id="1110" name="Google Shape;1110;g2e0bd96186d_0_882"/>
          <p:cNvSpPr txBox="1"/>
          <p:nvPr>
            <p:ph idx="1" type="body"/>
          </p:nvPr>
        </p:nvSpPr>
        <p:spPr>
          <a:xfrm>
            <a:off x="551591" y="959850"/>
            <a:ext cx="11144100" cy="4877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425"/>
              <a:buNone/>
            </a:pPr>
            <a:r>
              <a:t/>
            </a:r>
            <a:endParaRPr sz="2500"/>
          </a:p>
          <a:p>
            <a:pPr indent="0" lvl="0" marL="0" rtl="0" algn="l">
              <a:lnSpc>
                <a:spcPct val="115000"/>
              </a:lnSpc>
              <a:spcBef>
                <a:spcPts val="0"/>
              </a:spcBef>
              <a:spcAft>
                <a:spcPts val="0"/>
              </a:spcAft>
              <a:buSzPts val="1425"/>
              <a:buNone/>
            </a:pPr>
            <a:r>
              <a:rPr lang="en-GB" sz="2500"/>
              <a:t>Do you feel comfortable with the </a:t>
            </a:r>
            <a:r>
              <a:rPr b="1" lang="en-GB" sz="2500">
                <a:extLst>
                  <a:ext uri="http://customooxmlschemas.google.com/">
                    <go:slidesCustomData xmlns:go="http://customooxmlschemas.google.com/" textRoundtripDataId="82"/>
                  </a:ext>
                </a:extLst>
              </a:rPr>
              <a:t>criteria and indicators</a:t>
            </a:r>
            <a:r>
              <a:rPr b="1" lang="en-GB" sz="2500"/>
              <a:t> </a:t>
            </a:r>
            <a:r>
              <a:rPr lang="en-GB" sz="2500"/>
              <a:t>developed by your CIP-CCG representative and alternate </a:t>
            </a:r>
            <a:r>
              <a:rPr lang="en-GB" sz="2500">
                <a:extLst>
                  <a:ext uri="http://customooxmlschemas.google.com/">
                    <go:slidesCustomData xmlns:go="http://customooxmlschemas.google.com/" textRoundtripDataId="83"/>
                  </a:ext>
                </a:extLst>
              </a:rPr>
              <a:t>in consultation with our structure/group</a:t>
            </a:r>
            <a:r>
              <a:rPr lang="en-GB" sz="2500"/>
              <a:t>,</a:t>
            </a:r>
            <a:r>
              <a:rPr lang="en-GB" sz="2500">
                <a:solidFill>
                  <a:schemeClr val="dk1"/>
                </a:solidFill>
              </a:rPr>
              <a:t> to </a:t>
            </a:r>
            <a:r>
              <a:rPr b="1" lang="en-GB" sz="2500">
                <a:solidFill>
                  <a:schemeClr val="dk1"/>
                </a:solidFill>
              </a:rPr>
              <a:t>allow for customization so as to best meet the needs of each individual SO, AC, NomCom </a:t>
            </a:r>
            <a:r>
              <a:rPr b="1" lang="en-GB" sz="2500">
                <a:solidFill>
                  <a:schemeClr val="dk1"/>
                </a:solidFill>
                <a:extLst>
                  <a:ext uri="http://customooxmlschemas.google.com/">
                    <go:slidesCustomData xmlns:go="http://customooxmlschemas.google.com/" textRoundtripDataId="84"/>
                  </a:ext>
                </a:extLst>
              </a:rPr>
              <a:t>and its substructures (where applicable)</a:t>
            </a:r>
            <a:r>
              <a:rPr b="1" lang="en-GB" sz="2500"/>
              <a:t>?</a:t>
            </a:r>
            <a:endParaRPr b="1" sz="2500"/>
          </a:p>
          <a:p>
            <a:pPr indent="0" lvl="0" marL="0" rtl="0" algn="l">
              <a:lnSpc>
                <a:spcPct val="115000"/>
              </a:lnSpc>
              <a:spcBef>
                <a:spcPts val="0"/>
              </a:spcBef>
              <a:spcAft>
                <a:spcPts val="0"/>
              </a:spcAft>
              <a:buSzPts val="1425"/>
              <a:buNone/>
            </a:pPr>
            <a:r>
              <a:t/>
            </a:r>
            <a:endParaRPr b="1" sz="2500"/>
          </a:p>
          <a:p>
            <a:pPr indent="0" lvl="0" marL="0" rtl="0" algn="l">
              <a:lnSpc>
                <a:spcPct val="115000"/>
              </a:lnSpc>
              <a:spcBef>
                <a:spcPts val="0"/>
              </a:spcBef>
              <a:spcAft>
                <a:spcPts val="0"/>
              </a:spcAft>
              <a:buSzPts val="1425"/>
              <a:buNone/>
            </a:pPr>
            <a:r>
              <a:rPr b="1" lang="en-GB" sz="2500">
                <a:extLst>
                  <a:ext uri="http://customooxmlschemas.google.com/">
                    <go:slidesCustomData xmlns:go="http://customooxmlschemas.google.com/" textRoundtripDataId="85"/>
                  </a:ext>
                </a:extLst>
              </a:rPr>
              <a:t>Note f</a:t>
            </a:r>
            <a:r>
              <a:rPr b="1" lang="en-GB" sz="2500">
                <a:extLst>
                  <a:ext uri="http://customooxmlschemas.google.com/">
                    <go:slidesCustomData xmlns:go="http://customooxmlschemas.google.com/" textRoundtripDataId="86"/>
                  </a:ext>
                </a:extLst>
              </a:rPr>
              <a:t>rom </a:t>
            </a:r>
            <a:r>
              <a:rPr b="1" lang="en-GB" sz="2500" u="sng">
                <a:solidFill>
                  <a:srgbClr val="1155CC"/>
                </a:solidFill>
                <a:hlinkClick r:id="rId3">
                  <a:extLst>
                    <a:ext uri="{A12FA001-AC4F-418D-AE19-62706E023703}">
                      <ahyp:hlinkClr val="tx"/>
                    </a:ext>
                  </a:extLst>
                </a:hlinkClick>
                <a:extLst>
                  <a:ext uri="http://customooxmlschemas.google.com/">
                    <go:slidesCustomData xmlns:go="http://customooxmlschemas.google.com/" textRoundtripDataId="87"/>
                  </a:ext>
                </a:extLst>
              </a:rPr>
              <a:t>ATRT3 Report, p.73</a:t>
            </a:r>
            <a:r>
              <a:rPr b="1" lang="en-GB" sz="2500">
                <a:extLst>
                  <a:ext uri="http://customooxmlschemas.google.com/">
                    <go:slidesCustomData xmlns:go="http://customooxmlschemas.google.com/" textRoundtripDataId="88"/>
                  </a:ext>
                </a:extLst>
              </a:rPr>
              <a:t>:</a:t>
            </a:r>
            <a:r>
              <a:rPr lang="en-GB" sz="2500">
                <a:extLst>
                  <a:ext uri="http://customooxmlschemas.google.com/">
                    <go:slidesCustomData xmlns:go="http://customooxmlschemas.google.com/" textRoundtripDataId="89"/>
                  </a:ext>
                </a:extLst>
              </a:rPr>
              <a:t> “</a:t>
            </a:r>
            <a:r>
              <a:rPr lang="en-GB" sz="2500">
                <a:highlight>
                  <a:srgbClr val="FFFFFF"/>
                </a:highlight>
                <a:extLst>
                  <a:ext uri="http://customooxmlschemas.google.com/">
                    <go:slidesCustomData xmlns:go="http://customooxmlschemas.google.com/" textRoundtripDataId="90"/>
                  </a:ext>
                </a:extLst>
              </a:rPr>
              <a:t>For SOs and ACs that are composed of substructures, this should apply to their individual substructures and the results of all sub-structures shall be aggregated to generate a result for the given SO or AC.”</a:t>
            </a:r>
            <a:endParaRPr b="1" sz="25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4" name="Shape 1114"/>
        <p:cNvGrpSpPr/>
        <p:nvPr/>
      </p:nvGrpSpPr>
      <p:grpSpPr>
        <a:xfrm>
          <a:off x="0" y="0"/>
          <a:ext cx="0" cy="0"/>
          <a:chOff x="0" y="0"/>
          <a:chExt cx="0" cy="0"/>
        </a:xfrm>
      </p:grpSpPr>
      <p:sp>
        <p:nvSpPr>
          <p:cNvPr id="1115" name="Google Shape;1115;g2c6b0822696_2_2"/>
          <p:cNvSpPr txBox="1"/>
          <p:nvPr>
            <p:ph type="title"/>
          </p:nvPr>
        </p:nvSpPr>
        <p:spPr>
          <a:xfrm>
            <a:off x="560826" y="46175"/>
            <a:ext cx="113172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t>Resources: Please Read and Share!</a:t>
            </a:r>
            <a:endParaRPr/>
          </a:p>
          <a:p>
            <a:pPr indent="0" lvl="0" marL="0" rtl="0" algn="l">
              <a:lnSpc>
                <a:spcPct val="100000"/>
              </a:lnSpc>
              <a:spcBef>
                <a:spcPts val="0"/>
              </a:spcBef>
              <a:spcAft>
                <a:spcPts val="0"/>
              </a:spcAft>
              <a:buClr>
                <a:srgbClr val="0B3458"/>
              </a:buClr>
              <a:buSzPct val="90000"/>
              <a:buFont typeface="Arial"/>
              <a:buNone/>
            </a:pPr>
            <a:r>
              <a:t/>
            </a:r>
            <a:endParaRPr/>
          </a:p>
        </p:txBody>
      </p:sp>
      <p:sp>
        <p:nvSpPr>
          <p:cNvPr id="1116" name="Google Shape;1116;g2c6b0822696_2_2"/>
          <p:cNvSpPr txBox="1"/>
          <p:nvPr/>
        </p:nvSpPr>
        <p:spPr>
          <a:xfrm>
            <a:off x="812800" y="1298500"/>
            <a:ext cx="106839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117" name="Google Shape;1117;g2c6b0822696_2_2"/>
          <p:cNvSpPr txBox="1"/>
          <p:nvPr/>
        </p:nvSpPr>
        <p:spPr>
          <a:xfrm>
            <a:off x="660400" y="1078650"/>
            <a:ext cx="11065200" cy="4063500"/>
          </a:xfrm>
          <a:prstGeom prst="rect">
            <a:avLst/>
          </a:prstGeom>
          <a:noFill/>
          <a:ln>
            <a:noFill/>
          </a:ln>
        </p:spPr>
        <p:txBody>
          <a:bodyPr anchorCtr="0" anchor="t" bIns="91425" lIns="91425" spcFirstLastPara="1" rIns="91425" wrap="square" tIns="91425">
            <a:spAutoFit/>
          </a:bodyPr>
          <a:lstStyle/>
          <a:p>
            <a:pPr indent="-355600" lvl="0" marL="457200" marR="0" rtl="0" algn="l">
              <a:lnSpc>
                <a:spcPct val="125000"/>
              </a:lnSpc>
              <a:spcBef>
                <a:spcPts val="0"/>
              </a:spcBef>
              <a:spcAft>
                <a:spcPts val="0"/>
              </a:spcAft>
              <a:buClr>
                <a:srgbClr val="000000"/>
              </a:buClr>
              <a:buSzPts val="2000"/>
              <a:buFont typeface="Arial"/>
              <a:buChar char="●"/>
            </a:pPr>
            <a:r>
              <a:rPr b="0" i="0" lang="en-GB" sz="2000" u="none" cap="none" strike="noStrike">
                <a:solidFill>
                  <a:schemeClr val="dk1"/>
                </a:solidFill>
                <a:uFill>
                  <a:noFill/>
                </a:uFill>
                <a:latin typeface="Arial"/>
                <a:ea typeface="Arial"/>
                <a:cs typeface="Arial"/>
                <a:sym typeface="Arial"/>
                <a:hlinkClick r:id="rId3">
                  <a:extLst>
                    <a:ext uri="{A12FA001-AC4F-418D-AE19-62706E023703}">
                      <ahyp:hlinkClr val="tx"/>
                    </a:ext>
                  </a:extLst>
                </a:hlinkClick>
              </a:rPr>
              <a:t>Continuous Improvement Program Hom</a:t>
            </a:r>
            <a:r>
              <a:rPr b="0" i="0" lang="en-GB" sz="2000" u="none" cap="none" strike="noStrike">
                <a:solidFill>
                  <a:schemeClr val="dk1"/>
                </a:solidFill>
                <a:latin typeface="Arial"/>
                <a:ea typeface="Arial"/>
                <a:cs typeface="Arial"/>
                <a:sym typeface="Arial"/>
              </a:rPr>
              <a:t>e: </a:t>
            </a:r>
            <a:r>
              <a:rPr b="1" i="0" lang="en-GB" sz="2000" u="sng" cap="none" strike="noStrike">
                <a:solidFill>
                  <a:schemeClr val="hlink"/>
                </a:solidFill>
                <a:latin typeface="Arial"/>
                <a:ea typeface="Arial"/>
                <a:cs typeface="Arial"/>
                <a:sym typeface="Arial"/>
                <a:hlinkClick r:id="rId4"/>
              </a:rPr>
              <a:t>https://community.icann.org/display/CIP</a:t>
            </a:r>
            <a:endParaRPr b="1"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172B4D"/>
              </a:buClr>
              <a:buSzPts val="2000"/>
              <a:buFont typeface="Arial"/>
              <a:buChar char="●"/>
            </a:pPr>
            <a:r>
              <a:rPr b="0" i="0" lang="en-GB" sz="2000" u="none" cap="none" strike="noStrike">
                <a:solidFill>
                  <a:schemeClr val="dk1"/>
                </a:solidFill>
                <a:highlight>
                  <a:srgbClr val="FFFFFF"/>
                </a:highlight>
                <a:latin typeface="Arial"/>
                <a:ea typeface="Arial"/>
                <a:cs typeface="Arial"/>
                <a:sym typeface="Arial"/>
              </a:rPr>
              <a:t>Continuous Improvement Program Community Coordination Group </a:t>
            </a:r>
            <a:r>
              <a:rPr b="1" i="0" lang="en-GB" sz="2000" u="sng" cap="none" strike="noStrike">
                <a:solidFill>
                  <a:schemeClr val="hlink"/>
                </a:solidFill>
                <a:highlight>
                  <a:srgbClr val="FFFFFF"/>
                </a:highlight>
                <a:latin typeface="Arial"/>
                <a:ea typeface="Arial"/>
                <a:cs typeface="Arial"/>
                <a:sym typeface="Arial"/>
                <a:hlinkClick r:id="rId5"/>
              </a:rPr>
              <a:t>(CIP-CCG) Meetings</a:t>
            </a:r>
            <a:endParaRPr b="1" i="0" sz="2000" u="sng" cap="none" strike="noStrike">
              <a:solidFill>
                <a:srgbClr val="0052CC"/>
              </a:solidFill>
              <a:highlight>
                <a:srgbClr val="FFFFFF"/>
              </a:highlight>
              <a:latin typeface="Arial"/>
              <a:ea typeface="Arial"/>
              <a:cs typeface="Arial"/>
              <a:sym typeface="Arial"/>
            </a:endParaRPr>
          </a:p>
          <a:p>
            <a:pPr indent="-355600" lvl="0" marL="457200" marR="0" rtl="0" algn="l">
              <a:lnSpc>
                <a:spcPct val="115000"/>
              </a:lnSpc>
              <a:spcBef>
                <a:spcPts val="0"/>
              </a:spcBef>
              <a:spcAft>
                <a:spcPts val="0"/>
              </a:spcAft>
              <a:buClr>
                <a:srgbClr val="172B4D"/>
              </a:buClr>
              <a:buSzPts val="2000"/>
              <a:buFont typeface="Arial"/>
              <a:buChar char="●"/>
            </a:pPr>
            <a:r>
              <a:rPr b="0" i="0" lang="en-GB" sz="2000" u="none" cap="none" strike="noStrike">
                <a:solidFill>
                  <a:schemeClr val="dk1"/>
                </a:solidFill>
                <a:highlight>
                  <a:srgbClr val="FFFFFF"/>
                </a:highlight>
                <a:latin typeface="Arial"/>
                <a:ea typeface="Arial"/>
                <a:cs typeface="Arial"/>
                <a:sym typeface="Arial"/>
              </a:rPr>
              <a:t>CIP-CCG </a:t>
            </a:r>
            <a:r>
              <a:rPr b="1" i="0" lang="en-GB" sz="2000" u="sng" cap="none" strike="noStrike">
                <a:solidFill>
                  <a:schemeClr val="hlink"/>
                </a:solidFill>
                <a:highlight>
                  <a:srgbClr val="FFFFFF"/>
                </a:highlight>
                <a:latin typeface="Arial"/>
                <a:ea typeface="Arial"/>
                <a:cs typeface="Arial"/>
                <a:sym typeface="Arial"/>
                <a:hlinkClick r:id="rId6"/>
              </a:rPr>
              <a:t>Resources</a:t>
            </a:r>
            <a:endParaRPr b="1" i="0" sz="2000" u="sng" cap="none" strike="noStrike">
              <a:solidFill>
                <a:srgbClr val="0052CC"/>
              </a:solidFill>
              <a:highlight>
                <a:srgbClr val="FFFFFF"/>
              </a:highlight>
              <a:latin typeface="Arial"/>
              <a:ea typeface="Arial"/>
              <a:cs typeface="Arial"/>
              <a:sym typeface="Arial"/>
            </a:endParaRPr>
          </a:p>
          <a:p>
            <a:pPr indent="-355600" lvl="0" marL="457200" marR="0" rtl="0" algn="l">
              <a:lnSpc>
                <a:spcPct val="115000"/>
              </a:lnSpc>
              <a:spcBef>
                <a:spcPts val="0"/>
              </a:spcBef>
              <a:spcAft>
                <a:spcPts val="0"/>
              </a:spcAft>
              <a:buClr>
                <a:srgbClr val="0052CC"/>
              </a:buClr>
              <a:buSzPts val="2000"/>
              <a:buFont typeface="Arial"/>
              <a:buChar char="●"/>
            </a:pPr>
            <a:r>
              <a:rPr b="0" i="0" lang="en-GB" sz="2000" u="none" cap="none" strike="noStrike">
                <a:solidFill>
                  <a:schemeClr val="dk1"/>
                </a:solidFill>
                <a:highlight>
                  <a:srgbClr val="FFFFFF"/>
                </a:highlight>
                <a:latin typeface="Arial"/>
                <a:ea typeface="Arial"/>
                <a:cs typeface="Arial"/>
                <a:sym typeface="Arial"/>
                <a:extLst>
                  <a:ext uri="http://customooxmlschemas.google.com/">
                    <go:slidesCustomData xmlns:go="http://customooxmlschemas.google.com/" textRoundtripDataId="91"/>
                  </a:ext>
                </a:extLst>
              </a:rPr>
              <a:t>CIP-CCG</a:t>
            </a:r>
            <a:r>
              <a:rPr b="0" i="0" lang="en-GB" sz="2000" u="none" cap="none" strike="noStrike">
                <a:solidFill>
                  <a:schemeClr val="dk1"/>
                </a:solidFill>
                <a:highlight>
                  <a:srgbClr val="FFFFFF"/>
                </a:highlight>
                <a:latin typeface="Arial"/>
                <a:ea typeface="Arial"/>
                <a:cs typeface="Arial"/>
                <a:sym typeface="Arial"/>
              </a:rPr>
              <a:t> </a:t>
            </a:r>
            <a:r>
              <a:rPr b="1" i="0" lang="en-GB" sz="2000" u="sng" cap="none" strike="noStrike">
                <a:solidFill>
                  <a:schemeClr val="hlink"/>
                </a:solidFill>
                <a:highlight>
                  <a:srgbClr val="FFFFFF"/>
                </a:highlight>
                <a:latin typeface="Arial"/>
                <a:ea typeface="Arial"/>
                <a:cs typeface="Arial"/>
                <a:sym typeface="Arial"/>
                <a:hlinkClick r:id="rId7"/>
              </a:rPr>
              <a:t>Membership and Mailing List</a:t>
            </a:r>
            <a:endParaRPr b="1" i="0" sz="2000" u="sng" cap="none" strike="noStrike">
              <a:solidFill>
                <a:srgbClr val="0052CC"/>
              </a:solidFill>
              <a:highlight>
                <a:srgbClr val="FFFFFF"/>
              </a:highlight>
              <a:latin typeface="Arial"/>
              <a:ea typeface="Arial"/>
              <a:cs typeface="Arial"/>
              <a:sym typeface="Arial"/>
            </a:endParaRPr>
          </a:p>
          <a:p>
            <a:pPr indent="-355600" lvl="0" marL="457200" marR="0" rtl="0" algn="l">
              <a:lnSpc>
                <a:spcPct val="125000"/>
              </a:lnSpc>
              <a:spcBef>
                <a:spcPts val="0"/>
              </a:spcBef>
              <a:spcAft>
                <a:spcPts val="0"/>
              </a:spcAft>
              <a:buClr>
                <a:srgbClr val="172B4D"/>
              </a:buClr>
              <a:buSzPts val="2000"/>
              <a:buFont typeface="Arial"/>
              <a:buChar char="●"/>
            </a:pPr>
            <a:r>
              <a:rPr b="0" i="0" lang="en-GB" sz="2000" u="none" cap="none" strike="noStrike">
                <a:solidFill>
                  <a:srgbClr val="333333"/>
                </a:solidFill>
                <a:highlight>
                  <a:srgbClr val="FEFEFE"/>
                </a:highlight>
                <a:latin typeface="Arial"/>
                <a:ea typeface="Arial"/>
                <a:cs typeface="Arial"/>
                <a:sym typeface="Arial"/>
              </a:rPr>
              <a:t>ICANN Continuous Improvement Program Makes Progress on a Draft Framework</a:t>
            </a:r>
            <a:r>
              <a:rPr b="0" i="0" lang="en-GB" sz="2000" u="none" cap="none" strike="noStrike">
                <a:solidFill>
                  <a:srgbClr val="172B4D"/>
                </a:solidFill>
                <a:highlight>
                  <a:srgbClr val="FFFFFF"/>
                </a:highlight>
                <a:latin typeface="Arial"/>
                <a:ea typeface="Arial"/>
                <a:cs typeface="Arial"/>
                <a:sym typeface="Arial"/>
              </a:rPr>
              <a:t>: </a:t>
            </a:r>
            <a:r>
              <a:rPr b="1" i="0" lang="en-GB" sz="2000" u="sng" cap="none" strike="noStrike">
                <a:solidFill>
                  <a:schemeClr val="hlink"/>
                </a:solidFill>
                <a:highlight>
                  <a:srgbClr val="FFFFFF"/>
                </a:highlight>
                <a:latin typeface="Arial"/>
                <a:ea typeface="Arial"/>
                <a:cs typeface="Arial"/>
                <a:sym typeface="Arial"/>
                <a:hlinkClick r:id="rId8"/>
                <a:extLst>
                  <a:ext uri="http://customooxmlschemas.google.com/">
                    <go:slidesCustomData xmlns:go="http://customooxmlschemas.google.com/" textRoundtripDataId="92"/>
                  </a:ext>
                </a:extLst>
              </a:rPr>
              <a:t>March 2024</a:t>
            </a:r>
            <a:endParaRPr b="1" i="0" sz="2000" u="sng" cap="none" strike="noStrike">
              <a:solidFill>
                <a:srgbClr val="172B4D"/>
              </a:solidFill>
              <a:highlight>
                <a:srgbClr val="FFFFFF"/>
              </a:highlight>
              <a:latin typeface="Arial"/>
              <a:ea typeface="Arial"/>
              <a:cs typeface="Arial"/>
              <a:sym typeface="Arial"/>
            </a:endParaRPr>
          </a:p>
          <a:p>
            <a:pPr indent="-355600" lvl="0" marL="457200" marR="0" rtl="0" algn="l">
              <a:lnSpc>
                <a:spcPct val="115000"/>
              </a:lnSpc>
              <a:spcBef>
                <a:spcPts val="0"/>
              </a:spcBef>
              <a:spcAft>
                <a:spcPts val="0"/>
              </a:spcAft>
              <a:buClr>
                <a:srgbClr val="172B4D"/>
              </a:buClr>
              <a:buSzPts val="2000"/>
              <a:buFont typeface="Arial"/>
              <a:buChar char="●"/>
            </a:pPr>
            <a:r>
              <a:rPr b="0" i="0" lang="en-GB" sz="2000" u="none" cap="none" strike="noStrike">
                <a:solidFill>
                  <a:srgbClr val="172B4D"/>
                </a:solidFill>
                <a:highlight>
                  <a:srgbClr val="FFFFFF"/>
                </a:highlight>
                <a:latin typeface="Arial"/>
                <a:ea typeface="Arial"/>
                <a:cs typeface="Arial"/>
                <a:sym typeface="Arial"/>
              </a:rPr>
              <a:t>ICANN Launches the Continuous Improvement Program Community Coordination Group: </a:t>
            </a:r>
            <a:r>
              <a:rPr b="1" i="0" lang="en-GB" sz="2000" u="sng" cap="none" strike="noStrike">
                <a:solidFill>
                  <a:schemeClr val="hlink"/>
                </a:solidFill>
                <a:highlight>
                  <a:srgbClr val="FFFFFF"/>
                </a:highlight>
                <a:latin typeface="Arial"/>
                <a:ea typeface="Arial"/>
                <a:cs typeface="Arial"/>
                <a:sym typeface="Arial"/>
                <a:hlinkClick r:id="rId9"/>
              </a:rPr>
              <a:t>January 2024</a:t>
            </a:r>
            <a:endParaRPr b="1" i="0" sz="2000" u="none" cap="none" strike="noStrike">
              <a:solidFill>
                <a:srgbClr val="172B4D"/>
              </a:solidFill>
              <a:highlight>
                <a:srgbClr val="FFFFFF"/>
              </a:highlight>
              <a:latin typeface="Arial"/>
              <a:ea typeface="Arial"/>
              <a:cs typeface="Arial"/>
              <a:sym typeface="Arial"/>
            </a:endParaRPr>
          </a:p>
          <a:p>
            <a:pPr indent="-355600" lvl="0" marL="457200" marR="0" rtl="0" algn="l">
              <a:lnSpc>
                <a:spcPct val="115000"/>
              </a:lnSpc>
              <a:spcBef>
                <a:spcPts val="0"/>
              </a:spcBef>
              <a:spcAft>
                <a:spcPts val="0"/>
              </a:spcAft>
              <a:buClr>
                <a:srgbClr val="172B4D"/>
              </a:buClr>
              <a:buSzPts val="2000"/>
              <a:buFont typeface="Arial"/>
              <a:buChar char="●"/>
            </a:pPr>
            <a:r>
              <a:rPr b="0" i="0" lang="en-GB" sz="2000" u="none" cap="none" strike="noStrike">
                <a:solidFill>
                  <a:srgbClr val="172B4D"/>
                </a:solidFill>
                <a:highlight>
                  <a:srgbClr val="FFFFFF"/>
                </a:highlight>
                <a:latin typeface="Arial"/>
                <a:ea typeface="Arial"/>
                <a:cs typeface="Arial"/>
                <a:sym typeface="Arial"/>
              </a:rPr>
              <a:t>ICANN Reviews Program Update: </a:t>
            </a:r>
            <a:r>
              <a:rPr b="1" i="0" lang="en-GB" sz="2000" u="sng" cap="none" strike="noStrike">
                <a:solidFill>
                  <a:schemeClr val="hlink"/>
                </a:solidFill>
                <a:highlight>
                  <a:srgbClr val="FFFFFF"/>
                </a:highlight>
                <a:latin typeface="Arial"/>
                <a:ea typeface="Arial"/>
                <a:cs typeface="Arial"/>
                <a:sym typeface="Arial"/>
                <a:hlinkClick r:id="rId10"/>
              </a:rPr>
              <a:t>February 2024</a:t>
            </a:r>
            <a:endParaRPr b="1" i="0" sz="2000" u="none" cap="none" strike="noStrike">
              <a:solidFill>
                <a:srgbClr val="172B4D"/>
              </a:solidFill>
              <a:highlight>
                <a:srgbClr val="FFFFFF"/>
              </a:highlight>
              <a:latin typeface="Arial"/>
              <a:ea typeface="Arial"/>
              <a:cs typeface="Arial"/>
              <a:sym typeface="Arial"/>
            </a:endParaRPr>
          </a:p>
          <a:p>
            <a:pPr indent="-355600" lvl="0" marL="457200" marR="0" rtl="0" algn="l">
              <a:lnSpc>
                <a:spcPct val="115000"/>
              </a:lnSpc>
              <a:spcBef>
                <a:spcPts val="0"/>
              </a:spcBef>
              <a:spcAft>
                <a:spcPts val="0"/>
              </a:spcAft>
              <a:buClr>
                <a:srgbClr val="172B4D"/>
              </a:buClr>
              <a:buSzPts val="2000"/>
              <a:buFont typeface="Arial"/>
              <a:buChar char="●"/>
            </a:pPr>
            <a:r>
              <a:rPr b="0" i="0" lang="en-GB" sz="2000" u="none" cap="none" strike="noStrike">
                <a:solidFill>
                  <a:srgbClr val="172B4D"/>
                </a:solidFill>
                <a:highlight>
                  <a:srgbClr val="FFFFFF"/>
                </a:highlight>
                <a:latin typeface="Arial"/>
                <a:ea typeface="Arial"/>
                <a:cs typeface="Arial"/>
                <a:sym typeface="Arial"/>
              </a:rPr>
              <a:t>ICANN Reviews Program Update and Interim President and CEO Goal 11: </a:t>
            </a:r>
            <a:r>
              <a:rPr b="1" i="0" lang="en-GB" sz="2000" u="sng" cap="none" strike="noStrike">
                <a:solidFill>
                  <a:schemeClr val="hlink"/>
                </a:solidFill>
                <a:highlight>
                  <a:srgbClr val="FFFFFF"/>
                </a:highlight>
                <a:latin typeface="Arial"/>
                <a:ea typeface="Arial"/>
                <a:cs typeface="Arial"/>
                <a:sym typeface="Arial"/>
                <a:hlinkClick r:id="rId11"/>
              </a:rPr>
              <a:t>October 2023</a:t>
            </a:r>
            <a:endParaRPr b="1" i="0" sz="2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1" name="Shape 811"/>
        <p:cNvGrpSpPr/>
        <p:nvPr/>
      </p:nvGrpSpPr>
      <p:grpSpPr>
        <a:xfrm>
          <a:off x="0" y="0"/>
          <a:ext cx="0" cy="0"/>
          <a:chOff x="0" y="0"/>
          <a:chExt cx="0" cy="0"/>
        </a:xfrm>
      </p:grpSpPr>
      <p:sp>
        <p:nvSpPr>
          <p:cNvPr id="812" name="Google Shape;812;g26d4b098e67_0_6"/>
          <p:cNvSpPr txBox="1"/>
          <p:nvPr>
            <p:ph type="title"/>
          </p:nvPr>
        </p:nvSpPr>
        <p:spPr>
          <a:xfrm>
            <a:off x="420625" y="46175"/>
            <a:ext cx="116307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a:t>ATRT3 Recommendation 3.6: Evolving Organizational Reviews</a:t>
            </a:r>
            <a:endParaRPr/>
          </a:p>
        </p:txBody>
      </p:sp>
      <p:sp>
        <p:nvSpPr>
          <p:cNvPr id="813" name="Google Shape;813;g26d4b098e67_0_6"/>
          <p:cNvSpPr txBox="1"/>
          <p:nvPr>
            <p:ph idx="1" type="body"/>
          </p:nvPr>
        </p:nvSpPr>
        <p:spPr>
          <a:xfrm>
            <a:off x="551600" y="883650"/>
            <a:ext cx="11300100" cy="5249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800"/>
              </a:spcBef>
              <a:spcAft>
                <a:spcPts val="0"/>
              </a:spcAft>
              <a:buSzPts val="1425"/>
              <a:buNone/>
            </a:pPr>
            <a:r>
              <a:rPr b="1" lang="en-GB" sz="2000">
                <a:solidFill>
                  <a:schemeClr val="dk1"/>
                </a:solidFill>
                <a:highlight>
                  <a:srgbClr val="FFFFFF"/>
                </a:highlight>
              </a:rPr>
              <a:t>The Third Accountability and Transparency Review (ATRT3) Recommendation 3.6 calls for the evolution of </a:t>
            </a:r>
            <a:r>
              <a:rPr b="1" lang="en-GB" sz="2000">
                <a:solidFill>
                  <a:schemeClr val="dk1"/>
                </a:solidFill>
                <a:highlight>
                  <a:srgbClr val="FFFFFF"/>
                </a:highlight>
                <a:extLst>
                  <a:ext uri="http://customooxmlschemas.google.com/">
                    <go:slidesCustomData xmlns:go="http://customooxmlschemas.google.com/" textRoundtripDataId="2"/>
                  </a:ext>
                </a:extLst>
              </a:rPr>
              <a:t>Organizational Reviews conducted by an Independent Examiner into a </a:t>
            </a:r>
            <a:r>
              <a:rPr b="1" lang="en-GB" sz="2000" u="sng">
                <a:solidFill>
                  <a:schemeClr val="hlink"/>
                </a:solidFill>
                <a:highlight>
                  <a:srgbClr val="FFFFFF"/>
                </a:highlight>
                <a:hlinkClick r:id="rId3"/>
                <a:extLst>
                  <a:ext uri="http://customooxmlschemas.google.com/">
                    <go:slidesCustomData xmlns:go="http://customooxmlschemas.google.com/" textRoundtripDataId="3"/>
                  </a:ext>
                </a:extLst>
              </a:rPr>
              <a:t>Continuous Improvement Program (CIP)</a:t>
            </a:r>
            <a:r>
              <a:rPr b="1" lang="en-GB" sz="2000">
                <a:solidFill>
                  <a:srgbClr val="172B4D"/>
                </a:solidFill>
                <a:highlight>
                  <a:srgbClr val="FFFFFF"/>
                </a:highlight>
                <a:extLst>
                  <a:ext uri="http://customooxmlschemas.google.com/">
                    <go:slidesCustomData xmlns:go="http://customooxmlschemas.google.com/" textRoundtripDataId="4"/>
                  </a:ext>
                </a:extLst>
              </a:rPr>
              <a:t> led by the ICANN community.</a:t>
            </a:r>
            <a:r>
              <a:rPr lang="en-GB" sz="2000">
                <a:solidFill>
                  <a:srgbClr val="172B4D"/>
                </a:solidFill>
                <a:highlight>
                  <a:srgbClr val="FFFFFF"/>
                </a:highlight>
                <a:extLst>
                  <a:ext uri="http://customooxmlschemas.google.com/">
                    <go:slidesCustomData xmlns:go="http://customooxmlschemas.google.com/" textRoundtripDataId="5"/>
                  </a:ext>
                </a:extLst>
              </a:rPr>
              <a:t> </a:t>
            </a:r>
            <a:r>
              <a:rPr lang="en-GB" sz="2000"/>
              <a:t>The Board </a:t>
            </a:r>
            <a:r>
              <a:rPr lang="en-GB" sz="2000" u="sng">
                <a:solidFill>
                  <a:schemeClr val="hlink"/>
                </a:solidFill>
                <a:hlinkClick r:id="rId4"/>
              </a:rPr>
              <a:t>deferred</a:t>
            </a:r>
            <a:r>
              <a:rPr lang="en-GB" sz="2000"/>
              <a:t> upcoming Organizational Reviews until 2025 so that this recommendation and others from ATRT3 could be implemented.</a:t>
            </a:r>
            <a:endParaRPr b="1" sz="2000">
              <a:solidFill>
                <a:srgbClr val="172B4D"/>
              </a:solidFill>
              <a:highlight>
                <a:srgbClr val="FFFFFF"/>
              </a:highlight>
            </a:endParaRPr>
          </a:p>
          <a:p>
            <a:pPr indent="0" lvl="0" marL="0" rtl="0" algn="l">
              <a:lnSpc>
                <a:spcPct val="115000"/>
              </a:lnSpc>
              <a:spcBef>
                <a:spcPts val="0"/>
              </a:spcBef>
              <a:spcAft>
                <a:spcPts val="0"/>
              </a:spcAft>
              <a:buSzPts val="1425"/>
              <a:buNone/>
            </a:pPr>
            <a:r>
              <a:t/>
            </a:r>
            <a:endParaRPr sz="1200"/>
          </a:p>
          <a:p>
            <a:pPr indent="0" lvl="0" marL="0" rtl="0" algn="l">
              <a:lnSpc>
                <a:spcPct val="115000"/>
              </a:lnSpc>
              <a:spcBef>
                <a:spcPts val="0"/>
              </a:spcBef>
              <a:spcAft>
                <a:spcPts val="0"/>
              </a:spcAft>
              <a:buSzPts val="1425"/>
              <a:buNone/>
            </a:pPr>
            <a:r>
              <a:rPr b="1" lang="en-GB" sz="2000">
                <a:solidFill>
                  <a:schemeClr val="dk1"/>
                </a:solidFill>
                <a:highlight>
                  <a:srgbClr val="FEFEFE"/>
                </a:highlight>
              </a:rPr>
              <a:t>The ICANN community demonstrated</a:t>
            </a:r>
            <a:r>
              <a:rPr b="1" lang="en-GB" sz="2000">
                <a:solidFill>
                  <a:srgbClr val="333333"/>
                </a:solidFill>
                <a:highlight>
                  <a:srgbClr val="FEFEFE"/>
                </a:highlight>
              </a:rPr>
              <a:t> great interest</a:t>
            </a:r>
            <a:r>
              <a:rPr lang="en-GB" sz="2000">
                <a:solidFill>
                  <a:srgbClr val="333333"/>
                </a:solidFill>
                <a:highlight>
                  <a:srgbClr val="FEFEFE"/>
                </a:highlight>
              </a:rPr>
              <a:t> </a:t>
            </a:r>
            <a:r>
              <a:rPr lang="en-GB" sz="2000">
                <a:solidFill>
                  <a:schemeClr val="dk1"/>
                </a:solidFill>
                <a:highlight>
                  <a:srgbClr val="FEFEFE"/>
                </a:highlight>
              </a:rPr>
              <a:t>in contributing to the evolution of Organizational Reviews into a CIP, with 21 out of 22 of the </a:t>
            </a:r>
            <a:r>
              <a:rPr lang="en-GB" sz="2000" u="sng">
                <a:solidFill>
                  <a:schemeClr val="hlink"/>
                </a:solidFill>
                <a:highlight>
                  <a:srgbClr val="FEFEFE"/>
                </a:highlight>
                <a:hlinkClick r:id="rId5"/>
              </a:rPr>
              <a:t>groups</a:t>
            </a:r>
            <a:r>
              <a:rPr lang="en-GB" sz="2000">
                <a:solidFill>
                  <a:schemeClr val="dk1"/>
                </a:solidFill>
                <a:highlight>
                  <a:srgbClr val="FEFEFE"/>
                </a:highlight>
              </a:rPr>
              <a:t> across the ICANN community represented in a </a:t>
            </a:r>
            <a:r>
              <a:rPr lang="en-GB" sz="2000">
                <a:solidFill>
                  <a:schemeClr val="dk1"/>
                </a:solidFill>
              </a:rPr>
              <a:t>Continuous Improvement Program Community Coordination Group (CIP-CCG) which convened in </a:t>
            </a:r>
            <a:r>
              <a:rPr lang="en-GB" sz="2000" u="sng">
                <a:solidFill>
                  <a:schemeClr val="hlink"/>
                </a:solidFill>
                <a:hlinkClick r:id="rId6"/>
              </a:rPr>
              <a:t>January 2024</a:t>
            </a:r>
            <a:r>
              <a:rPr lang="en-GB" sz="2000">
                <a:solidFill>
                  <a:schemeClr val="dk1"/>
                </a:solidFill>
              </a:rPr>
              <a:t>. </a:t>
            </a:r>
            <a:endParaRPr sz="2000">
              <a:solidFill>
                <a:schemeClr val="dk1"/>
              </a:solidFill>
            </a:endParaRPr>
          </a:p>
          <a:p>
            <a:pPr indent="0" lvl="0" marL="0" rtl="0" algn="l">
              <a:lnSpc>
                <a:spcPct val="115000"/>
              </a:lnSpc>
              <a:spcBef>
                <a:spcPts val="0"/>
              </a:spcBef>
              <a:spcAft>
                <a:spcPts val="0"/>
              </a:spcAft>
              <a:buSzPts val="1425"/>
              <a:buNone/>
            </a:pPr>
            <a:r>
              <a:t/>
            </a:r>
            <a:endParaRPr sz="1200">
              <a:solidFill>
                <a:schemeClr val="dk1"/>
              </a:solidFill>
            </a:endParaRPr>
          </a:p>
          <a:p>
            <a:pPr indent="0" lvl="0" marL="0" rtl="0" algn="l">
              <a:lnSpc>
                <a:spcPct val="115000"/>
              </a:lnSpc>
              <a:spcBef>
                <a:spcPts val="0"/>
              </a:spcBef>
              <a:spcAft>
                <a:spcPts val="0"/>
              </a:spcAft>
              <a:buSzPts val="1425"/>
              <a:buNone/>
            </a:pPr>
            <a:r>
              <a:rPr b="1" lang="en-GB" sz="2000">
                <a:solidFill>
                  <a:schemeClr val="dk1"/>
                </a:solidFill>
              </a:rPr>
              <a:t>The CIP-CCG is tasked with developing a framework</a:t>
            </a:r>
            <a:r>
              <a:rPr lang="en-GB" sz="2000">
                <a:solidFill>
                  <a:schemeClr val="dk1"/>
                </a:solidFill>
              </a:rPr>
              <a:t> for the CIP, which will be published for Public Comment prior to adoption by each SO, AC, and the NomCom.</a:t>
            </a:r>
            <a:endParaRPr sz="2000">
              <a:solidFill>
                <a:schemeClr val="dk1"/>
              </a:solidFill>
            </a:endParaRPr>
          </a:p>
          <a:p>
            <a:pPr indent="0" lvl="0" marL="0" rtl="0" algn="l">
              <a:lnSpc>
                <a:spcPct val="115000"/>
              </a:lnSpc>
              <a:spcBef>
                <a:spcPts val="0"/>
              </a:spcBef>
              <a:spcAft>
                <a:spcPts val="0"/>
              </a:spcAft>
              <a:buSzPts val="1425"/>
              <a:buNone/>
            </a:pPr>
            <a:r>
              <a:t/>
            </a:r>
            <a:endParaRPr sz="1200">
              <a:solidFill>
                <a:schemeClr val="dk1"/>
              </a:solidFill>
            </a:endParaRPr>
          </a:p>
          <a:p>
            <a:pPr indent="0" lvl="0" marL="0" rtl="0" algn="l">
              <a:lnSpc>
                <a:spcPct val="115000"/>
              </a:lnSpc>
              <a:spcBef>
                <a:spcPts val="0"/>
              </a:spcBef>
              <a:spcAft>
                <a:spcPts val="0"/>
              </a:spcAft>
              <a:buNone/>
            </a:pPr>
            <a:r>
              <a:rPr b="1" lang="en-GB" sz="2000">
                <a:solidFill>
                  <a:schemeClr val="dk1"/>
                </a:solidFill>
                <a:extLst>
                  <a:ext uri="http://customooxmlschemas.google.com/">
                    <go:slidesCustomData xmlns:go="http://customooxmlschemas.google.com/" textRoundtripDataId="6"/>
                  </a:ext>
                </a:extLst>
              </a:rPr>
              <a:t>The CIP will include a regular survey</a:t>
            </a:r>
            <a:r>
              <a:rPr lang="en-GB" sz="2000">
                <a:solidFill>
                  <a:schemeClr val="dk1"/>
                </a:solidFill>
              </a:rPr>
              <a:t> of members/participants for assessment, utilizing the framework.</a:t>
            </a:r>
            <a:endParaRPr b="1" sz="20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7" name="Shape 817"/>
        <p:cNvGrpSpPr/>
        <p:nvPr/>
      </p:nvGrpSpPr>
      <p:grpSpPr>
        <a:xfrm>
          <a:off x="0" y="0"/>
          <a:ext cx="0" cy="0"/>
          <a:chOff x="0" y="0"/>
          <a:chExt cx="0" cy="0"/>
        </a:xfrm>
      </p:grpSpPr>
      <p:cxnSp>
        <p:nvCxnSpPr>
          <p:cNvPr id="818" name="Google Shape;818;g272396a5c8f_0_0"/>
          <p:cNvCxnSpPr/>
          <p:nvPr/>
        </p:nvCxnSpPr>
        <p:spPr>
          <a:xfrm rot="10800000">
            <a:off x="2140900" y="629967"/>
            <a:ext cx="0" cy="5690400"/>
          </a:xfrm>
          <a:prstGeom prst="straightConnector1">
            <a:avLst/>
          </a:prstGeom>
          <a:noFill/>
          <a:ln cap="flat" cmpd="sng" w="9525">
            <a:solidFill>
              <a:srgbClr val="666666">
                <a:alpha val="49020"/>
              </a:srgbClr>
            </a:solidFill>
            <a:prstDash val="dot"/>
            <a:round/>
            <a:headEnd len="sm" w="sm" type="none"/>
            <a:tailEnd len="sm" w="sm" type="none"/>
          </a:ln>
        </p:spPr>
      </p:cxnSp>
      <p:cxnSp>
        <p:nvCxnSpPr>
          <p:cNvPr id="819" name="Google Shape;819;g272396a5c8f_0_0"/>
          <p:cNvCxnSpPr/>
          <p:nvPr/>
        </p:nvCxnSpPr>
        <p:spPr>
          <a:xfrm rot="10800000">
            <a:off x="10064805" y="631935"/>
            <a:ext cx="0" cy="5693700"/>
          </a:xfrm>
          <a:prstGeom prst="straightConnector1">
            <a:avLst/>
          </a:prstGeom>
          <a:noFill/>
          <a:ln cap="flat" cmpd="sng" w="9525">
            <a:solidFill>
              <a:srgbClr val="666666">
                <a:alpha val="49020"/>
              </a:srgbClr>
            </a:solidFill>
            <a:prstDash val="dot"/>
            <a:round/>
            <a:headEnd len="sm" w="sm" type="none"/>
            <a:tailEnd len="sm" w="sm" type="none"/>
          </a:ln>
        </p:spPr>
      </p:cxnSp>
      <p:cxnSp>
        <p:nvCxnSpPr>
          <p:cNvPr id="820" name="Google Shape;820;g272396a5c8f_0_0"/>
          <p:cNvCxnSpPr/>
          <p:nvPr/>
        </p:nvCxnSpPr>
        <p:spPr>
          <a:xfrm rot="10800000">
            <a:off x="5297800" y="629967"/>
            <a:ext cx="0" cy="5690400"/>
          </a:xfrm>
          <a:prstGeom prst="straightConnector1">
            <a:avLst/>
          </a:prstGeom>
          <a:noFill/>
          <a:ln cap="flat" cmpd="sng" w="9525">
            <a:solidFill>
              <a:srgbClr val="666666">
                <a:alpha val="49020"/>
              </a:srgbClr>
            </a:solidFill>
            <a:prstDash val="dot"/>
            <a:round/>
            <a:headEnd len="sm" w="sm" type="none"/>
            <a:tailEnd len="sm" w="sm" type="none"/>
          </a:ln>
        </p:spPr>
      </p:cxnSp>
      <p:cxnSp>
        <p:nvCxnSpPr>
          <p:cNvPr id="821" name="Google Shape;821;g272396a5c8f_0_0"/>
          <p:cNvCxnSpPr/>
          <p:nvPr/>
        </p:nvCxnSpPr>
        <p:spPr>
          <a:xfrm rot="10800000">
            <a:off x="6904569" y="629967"/>
            <a:ext cx="0" cy="5690400"/>
          </a:xfrm>
          <a:prstGeom prst="straightConnector1">
            <a:avLst/>
          </a:prstGeom>
          <a:noFill/>
          <a:ln cap="flat" cmpd="sng" w="9525">
            <a:solidFill>
              <a:srgbClr val="666666">
                <a:alpha val="49020"/>
              </a:srgbClr>
            </a:solidFill>
            <a:prstDash val="dot"/>
            <a:round/>
            <a:headEnd len="sm" w="sm" type="none"/>
            <a:tailEnd len="sm" w="sm" type="none"/>
          </a:ln>
        </p:spPr>
      </p:cxnSp>
      <p:cxnSp>
        <p:nvCxnSpPr>
          <p:cNvPr id="822" name="Google Shape;822;g272396a5c8f_0_0"/>
          <p:cNvCxnSpPr/>
          <p:nvPr/>
        </p:nvCxnSpPr>
        <p:spPr>
          <a:xfrm rot="10800000">
            <a:off x="8476600" y="629967"/>
            <a:ext cx="0" cy="5690400"/>
          </a:xfrm>
          <a:prstGeom prst="straightConnector1">
            <a:avLst/>
          </a:prstGeom>
          <a:noFill/>
          <a:ln cap="flat" cmpd="sng" w="9525">
            <a:solidFill>
              <a:srgbClr val="666666">
                <a:alpha val="49020"/>
              </a:srgbClr>
            </a:solidFill>
            <a:prstDash val="dot"/>
            <a:round/>
            <a:headEnd len="sm" w="sm" type="none"/>
            <a:tailEnd len="sm" w="sm" type="none"/>
          </a:ln>
        </p:spPr>
      </p:cxnSp>
      <p:cxnSp>
        <p:nvCxnSpPr>
          <p:cNvPr id="823" name="Google Shape;823;g272396a5c8f_0_0"/>
          <p:cNvCxnSpPr/>
          <p:nvPr/>
        </p:nvCxnSpPr>
        <p:spPr>
          <a:xfrm rot="10800000">
            <a:off x="11654800" y="629967"/>
            <a:ext cx="0" cy="5690400"/>
          </a:xfrm>
          <a:prstGeom prst="straightConnector1">
            <a:avLst/>
          </a:prstGeom>
          <a:noFill/>
          <a:ln cap="flat" cmpd="sng" w="9525">
            <a:solidFill>
              <a:srgbClr val="666666">
                <a:alpha val="49020"/>
              </a:srgbClr>
            </a:solidFill>
            <a:prstDash val="dot"/>
            <a:round/>
            <a:headEnd len="sm" w="sm" type="none"/>
            <a:tailEnd len="sm" w="sm" type="none"/>
          </a:ln>
        </p:spPr>
      </p:cxnSp>
      <p:cxnSp>
        <p:nvCxnSpPr>
          <p:cNvPr id="824" name="Google Shape;824;g272396a5c8f_0_0"/>
          <p:cNvCxnSpPr/>
          <p:nvPr/>
        </p:nvCxnSpPr>
        <p:spPr>
          <a:xfrm rot="10800000">
            <a:off x="3708701" y="629967"/>
            <a:ext cx="0" cy="5690400"/>
          </a:xfrm>
          <a:prstGeom prst="straightConnector1">
            <a:avLst/>
          </a:prstGeom>
          <a:noFill/>
          <a:ln cap="flat" cmpd="sng" w="9525">
            <a:solidFill>
              <a:srgbClr val="666666">
                <a:alpha val="49020"/>
              </a:srgbClr>
            </a:solidFill>
            <a:prstDash val="dot"/>
            <a:round/>
            <a:headEnd len="sm" w="sm" type="none"/>
            <a:tailEnd len="sm" w="sm" type="none"/>
          </a:ln>
        </p:spPr>
      </p:cxnSp>
      <p:sp>
        <p:nvSpPr>
          <p:cNvPr id="825" name="Google Shape;825;g272396a5c8f_0_0"/>
          <p:cNvSpPr txBox="1"/>
          <p:nvPr>
            <p:ph type="title"/>
          </p:nvPr>
        </p:nvSpPr>
        <p:spPr>
          <a:xfrm>
            <a:off x="499872" y="46179"/>
            <a:ext cx="11691900" cy="450900"/>
          </a:xfrm>
          <a:prstGeom prst="rect">
            <a:avLst/>
          </a:prstGeom>
          <a:noFill/>
          <a:ln>
            <a:noFill/>
          </a:ln>
        </p:spPr>
        <p:txBody>
          <a:bodyPr anchorCtr="0" anchor="t" bIns="60925" lIns="0" spcFirstLastPara="1" rIns="0" wrap="square" tIns="60925">
            <a:noAutofit/>
          </a:bodyPr>
          <a:lstStyle/>
          <a:p>
            <a:pPr indent="0" lvl="0" marL="0" rtl="0" algn="l">
              <a:lnSpc>
                <a:spcPct val="100000"/>
              </a:lnSpc>
              <a:spcBef>
                <a:spcPts val="0"/>
              </a:spcBef>
              <a:spcAft>
                <a:spcPts val="0"/>
              </a:spcAft>
              <a:buClr>
                <a:srgbClr val="0B3458"/>
              </a:buClr>
              <a:buSzPts val="3500"/>
              <a:buFont typeface="Arial"/>
              <a:buNone/>
            </a:pPr>
            <a:r>
              <a:rPr lang="en-GB" sz="3200">
                <a:solidFill>
                  <a:srgbClr val="002B49"/>
                </a:solidFill>
                <a:extLst>
                  <a:ext uri="http://customooxmlschemas.google.com/">
                    <go:slidesCustomData xmlns:go="http://customooxmlschemas.google.com/" textRoundtripDataId="7"/>
                  </a:ext>
                </a:extLst>
              </a:rPr>
              <a:t>CIP-CCG Roadmap </a:t>
            </a:r>
            <a:r>
              <a:rPr lang="en-GB" sz="3200">
                <a:solidFill>
                  <a:srgbClr val="002B49"/>
                </a:solidFill>
                <a:extLst>
                  <a:ext uri="http://customooxmlschemas.google.com/">
                    <go:slidesCustomData xmlns:go="http://customooxmlschemas.google.com/" textRoundtripDataId="8"/>
                  </a:ext>
                </a:extLst>
              </a:rPr>
              <a:t>(2024)</a:t>
            </a:r>
            <a:endParaRPr sz="3200">
              <a:solidFill>
                <a:srgbClr val="002B49"/>
              </a:solidFill>
            </a:endParaRPr>
          </a:p>
        </p:txBody>
      </p:sp>
      <p:sp>
        <p:nvSpPr>
          <p:cNvPr id="826" name="Google Shape;826;g272396a5c8f_0_0"/>
          <p:cNvSpPr txBox="1"/>
          <p:nvPr/>
        </p:nvSpPr>
        <p:spPr>
          <a:xfrm>
            <a:off x="5754700" y="5194600"/>
            <a:ext cx="2288400" cy="892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500"/>
              <a:buFont typeface="Arial"/>
              <a:buNone/>
            </a:pPr>
            <a:r>
              <a:rPr b="1" lang="en-GB" sz="1500">
                <a:solidFill>
                  <a:srgbClr val="6AA84F"/>
                </a:solidFill>
                <a:highlight>
                  <a:srgbClr val="FFFFFF"/>
                </a:highlight>
              </a:rPr>
              <a:t>The CIP-CCG finalize criteria and indicators</a:t>
            </a:r>
            <a:endParaRPr b="1" sz="1500">
              <a:solidFill>
                <a:srgbClr val="6AA84F"/>
              </a:solidFill>
              <a:highlight>
                <a:srgbClr val="FFFFFF"/>
              </a:highlight>
            </a:endParaRPr>
          </a:p>
          <a:p>
            <a:pPr indent="0" lvl="0" marL="0" rtl="0" algn="ctr">
              <a:spcBef>
                <a:spcPts val="0"/>
              </a:spcBef>
              <a:spcAft>
                <a:spcPts val="0"/>
              </a:spcAft>
              <a:buClr>
                <a:schemeClr val="dk1"/>
              </a:buClr>
              <a:buSzPts val="1600"/>
              <a:buFont typeface="Arial"/>
              <a:buNone/>
            </a:pPr>
            <a:r>
              <a:rPr b="1" lang="en-GB" sz="1200">
                <a:solidFill>
                  <a:srgbClr val="6AA84F"/>
                </a:solidFill>
                <a:highlight>
                  <a:schemeClr val="lt1"/>
                </a:highlight>
              </a:rPr>
              <a:t>7 Aug</a:t>
            </a:r>
            <a:endParaRPr b="1" sz="1500">
              <a:solidFill>
                <a:srgbClr val="6AA84F"/>
              </a:solidFill>
              <a:highlight>
                <a:srgbClr val="FFFFFF"/>
              </a:highlight>
            </a:endParaRPr>
          </a:p>
          <a:p>
            <a:pPr indent="0" lvl="0" marL="0" marR="0" rtl="0" algn="ctr">
              <a:lnSpc>
                <a:spcPct val="100000"/>
              </a:lnSpc>
              <a:spcBef>
                <a:spcPts val="0"/>
              </a:spcBef>
              <a:spcAft>
                <a:spcPts val="0"/>
              </a:spcAft>
              <a:buClr>
                <a:srgbClr val="000000"/>
              </a:buClr>
              <a:buSzPts val="1600"/>
              <a:buFont typeface="Arial"/>
              <a:buNone/>
            </a:pPr>
            <a:r>
              <a:t/>
            </a:r>
            <a:endParaRPr b="1" i="0" sz="1100" u="none" cap="none" strike="noStrike">
              <a:solidFill>
                <a:srgbClr val="EC7532"/>
              </a:solidFill>
              <a:latin typeface="Arial"/>
              <a:ea typeface="Arial"/>
              <a:cs typeface="Arial"/>
              <a:sym typeface="Arial"/>
            </a:endParaRPr>
          </a:p>
        </p:txBody>
      </p:sp>
      <p:cxnSp>
        <p:nvCxnSpPr>
          <p:cNvPr id="827" name="Google Shape;827;g272396a5c8f_0_0"/>
          <p:cNvCxnSpPr/>
          <p:nvPr/>
        </p:nvCxnSpPr>
        <p:spPr>
          <a:xfrm>
            <a:off x="9248869" y="3323909"/>
            <a:ext cx="0" cy="182700"/>
          </a:xfrm>
          <a:prstGeom prst="straightConnector1">
            <a:avLst/>
          </a:prstGeom>
          <a:noFill/>
          <a:ln cap="flat" cmpd="sng" w="22225">
            <a:solidFill>
              <a:schemeClr val="dk1"/>
            </a:solidFill>
            <a:prstDash val="solid"/>
            <a:round/>
            <a:headEnd len="sm" w="sm" type="none"/>
            <a:tailEnd len="sm" w="sm" type="none"/>
          </a:ln>
        </p:spPr>
      </p:cxnSp>
      <p:cxnSp>
        <p:nvCxnSpPr>
          <p:cNvPr id="828" name="Google Shape;828;g272396a5c8f_0_0"/>
          <p:cNvCxnSpPr/>
          <p:nvPr/>
        </p:nvCxnSpPr>
        <p:spPr>
          <a:xfrm>
            <a:off x="558800" y="3410589"/>
            <a:ext cx="11092800" cy="0"/>
          </a:xfrm>
          <a:prstGeom prst="straightConnector1">
            <a:avLst/>
          </a:prstGeom>
          <a:solidFill>
            <a:srgbClr val="C2C0C4"/>
          </a:solidFill>
          <a:ln cap="flat" cmpd="sng" w="22225">
            <a:solidFill>
              <a:schemeClr val="dk1"/>
            </a:solidFill>
            <a:prstDash val="solid"/>
            <a:round/>
            <a:headEnd len="sm" w="sm" type="none"/>
            <a:tailEnd len="sm" w="sm" type="none"/>
          </a:ln>
        </p:spPr>
      </p:cxnSp>
      <p:sp>
        <p:nvSpPr>
          <p:cNvPr id="829" name="Google Shape;829;g272396a5c8f_0_0"/>
          <p:cNvSpPr/>
          <p:nvPr/>
        </p:nvSpPr>
        <p:spPr>
          <a:xfrm>
            <a:off x="3062872" y="3529821"/>
            <a:ext cx="13176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lang="en-GB" sz="1500">
                <a:solidFill>
                  <a:schemeClr val="dk1"/>
                </a:solidFill>
              </a:rPr>
              <a:t>5 </a:t>
            </a:r>
            <a:r>
              <a:rPr b="1" i="0" lang="en-GB" sz="1500" u="none" cap="none" strike="noStrike">
                <a:solidFill>
                  <a:schemeClr val="dk1"/>
                </a:solidFill>
                <a:latin typeface="Arial"/>
                <a:ea typeface="Arial"/>
                <a:cs typeface="Arial"/>
                <a:sym typeface="Arial"/>
              </a:rPr>
              <a:t>J</a:t>
            </a:r>
            <a:r>
              <a:rPr b="1" lang="en-GB" sz="1500">
                <a:solidFill>
                  <a:schemeClr val="dk1"/>
                </a:solidFill>
              </a:rPr>
              <a:t>U</a:t>
            </a:r>
            <a:r>
              <a:rPr b="1" i="0" lang="en-GB" sz="1500" u="none" cap="none" strike="noStrike">
                <a:solidFill>
                  <a:schemeClr val="dk1"/>
                </a:solidFill>
                <a:latin typeface="Arial"/>
                <a:ea typeface="Arial"/>
                <a:cs typeface="Arial"/>
                <a:sym typeface="Arial"/>
              </a:rPr>
              <a:t>N</a:t>
            </a:r>
            <a:br>
              <a:rPr b="1" i="0" lang="en-GB" sz="1500" u="none" cap="none" strike="noStrike">
                <a:solidFill>
                  <a:schemeClr val="dk1"/>
                </a:solidFill>
                <a:latin typeface="Arial"/>
                <a:ea typeface="Arial"/>
                <a:cs typeface="Arial"/>
                <a:sym typeface="Arial"/>
              </a:rPr>
            </a:br>
            <a:r>
              <a:rPr b="1" i="0" lang="en-GB" sz="1500" u="none" cap="none" strike="noStrike">
                <a:solidFill>
                  <a:schemeClr val="dk1"/>
                </a:solidFill>
                <a:latin typeface="Arial"/>
                <a:ea typeface="Arial"/>
                <a:cs typeface="Arial"/>
                <a:sym typeface="Arial"/>
              </a:rPr>
              <a:t>202</a:t>
            </a:r>
            <a:r>
              <a:rPr b="1" lang="en-GB" sz="1500">
                <a:solidFill>
                  <a:schemeClr val="dk1"/>
                </a:solidFill>
              </a:rPr>
              <a:t>4</a:t>
            </a:r>
            <a:endParaRPr b="0" i="0" sz="1900" u="none" cap="none" strike="noStrike">
              <a:solidFill>
                <a:schemeClr val="dk1"/>
              </a:solidFill>
              <a:latin typeface="Arial"/>
              <a:ea typeface="Arial"/>
              <a:cs typeface="Arial"/>
              <a:sym typeface="Arial"/>
            </a:endParaRPr>
          </a:p>
        </p:txBody>
      </p:sp>
      <p:sp>
        <p:nvSpPr>
          <p:cNvPr id="830" name="Google Shape;830;g272396a5c8f_0_0"/>
          <p:cNvSpPr/>
          <p:nvPr/>
        </p:nvSpPr>
        <p:spPr>
          <a:xfrm>
            <a:off x="4699465" y="3529821"/>
            <a:ext cx="12093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lang="en-GB" sz="1500">
                <a:solidFill>
                  <a:schemeClr val="dk1"/>
                </a:solidFill>
              </a:rPr>
              <a:t>JUL</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202</a:t>
            </a:r>
            <a:r>
              <a:rPr b="1" lang="en-GB" sz="1500">
                <a:solidFill>
                  <a:schemeClr val="dk1"/>
                </a:solidFill>
              </a:rPr>
              <a:t>4</a:t>
            </a:r>
            <a:endParaRPr b="0" i="0" sz="1900" u="none" cap="none" strike="noStrike">
              <a:solidFill>
                <a:schemeClr val="dk1"/>
              </a:solidFill>
              <a:latin typeface="Arial"/>
              <a:ea typeface="Arial"/>
              <a:cs typeface="Arial"/>
              <a:sym typeface="Arial"/>
            </a:endParaRPr>
          </a:p>
        </p:txBody>
      </p:sp>
      <p:sp>
        <p:nvSpPr>
          <p:cNvPr id="831" name="Google Shape;831;g272396a5c8f_0_0"/>
          <p:cNvSpPr/>
          <p:nvPr/>
        </p:nvSpPr>
        <p:spPr>
          <a:xfrm>
            <a:off x="6385929"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lang="en-GB" sz="1500">
                <a:solidFill>
                  <a:schemeClr val="dk1"/>
                </a:solidFill>
              </a:rPr>
              <a:t>7 AUG</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202</a:t>
            </a:r>
            <a:r>
              <a:rPr b="1" lang="en-GB" sz="1500">
                <a:solidFill>
                  <a:schemeClr val="dk1"/>
                </a:solidFill>
              </a:rPr>
              <a:t>4</a:t>
            </a:r>
            <a:endParaRPr b="0" i="0" sz="1900" u="none" cap="none" strike="noStrike">
              <a:solidFill>
                <a:schemeClr val="dk1"/>
              </a:solidFill>
              <a:latin typeface="Arial"/>
              <a:ea typeface="Arial"/>
              <a:cs typeface="Arial"/>
              <a:sym typeface="Arial"/>
            </a:endParaRPr>
          </a:p>
        </p:txBody>
      </p:sp>
      <p:sp>
        <p:nvSpPr>
          <p:cNvPr id="832" name="Google Shape;832;g272396a5c8f_0_0"/>
          <p:cNvSpPr/>
          <p:nvPr/>
        </p:nvSpPr>
        <p:spPr>
          <a:xfrm>
            <a:off x="5254653"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sp>
        <p:nvSpPr>
          <p:cNvPr id="833" name="Google Shape;833;g272396a5c8f_0_0"/>
          <p:cNvSpPr/>
          <p:nvPr/>
        </p:nvSpPr>
        <p:spPr>
          <a:xfrm>
            <a:off x="1325621" y="3529821"/>
            <a:ext cx="16155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lang="en-GB" sz="1500">
                <a:solidFill>
                  <a:schemeClr val="dk1"/>
                </a:solidFill>
              </a:rPr>
              <a:t>MAY</a:t>
            </a:r>
            <a:br>
              <a:rPr b="1" i="0" lang="en-GB" sz="1500" u="none" cap="none" strike="noStrike">
                <a:solidFill>
                  <a:schemeClr val="dk1"/>
                </a:solidFill>
                <a:latin typeface="Arial"/>
                <a:ea typeface="Arial"/>
                <a:cs typeface="Arial"/>
                <a:sym typeface="Arial"/>
              </a:rPr>
            </a:br>
            <a:r>
              <a:rPr b="1" i="0" lang="en-GB" sz="1500" u="none" cap="none" strike="noStrike">
                <a:solidFill>
                  <a:schemeClr val="dk1"/>
                </a:solidFill>
                <a:latin typeface="Arial"/>
                <a:ea typeface="Arial"/>
                <a:cs typeface="Arial"/>
                <a:sym typeface="Arial"/>
              </a:rPr>
              <a:t>2024</a:t>
            </a:r>
            <a:endParaRPr b="0" i="0" sz="1900" u="none" cap="none" strike="noStrike">
              <a:solidFill>
                <a:schemeClr val="dk1"/>
              </a:solidFill>
              <a:latin typeface="Arial"/>
              <a:ea typeface="Arial"/>
              <a:cs typeface="Arial"/>
              <a:sym typeface="Arial"/>
            </a:endParaRPr>
          </a:p>
        </p:txBody>
      </p:sp>
      <p:sp>
        <p:nvSpPr>
          <p:cNvPr id="834" name="Google Shape;834;g272396a5c8f_0_0"/>
          <p:cNvSpPr/>
          <p:nvPr/>
        </p:nvSpPr>
        <p:spPr>
          <a:xfrm>
            <a:off x="8434881"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dk2"/>
              </a:solidFill>
              <a:latin typeface="Arial"/>
              <a:ea typeface="Arial"/>
              <a:cs typeface="Arial"/>
              <a:sym typeface="Arial"/>
            </a:endParaRPr>
          </a:p>
        </p:txBody>
      </p:sp>
      <p:sp>
        <p:nvSpPr>
          <p:cNvPr id="835" name="Google Shape;835;g272396a5c8f_0_0"/>
          <p:cNvSpPr/>
          <p:nvPr/>
        </p:nvSpPr>
        <p:spPr>
          <a:xfrm>
            <a:off x="10010525"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accent3"/>
              </a:solidFill>
              <a:latin typeface="Arial"/>
              <a:ea typeface="Arial"/>
              <a:cs typeface="Arial"/>
              <a:sym typeface="Arial"/>
            </a:endParaRPr>
          </a:p>
        </p:txBody>
      </p:sp>
      <p:sp>
        <p:nvSpPr>
          <p:cNvPr id="836" name="Google Shape;836;g272396a5c8f_0_0"/>
          <p:cNvSpPr/>
          <p:nvPr/>
        </p:nvSpPr>
        <p:spPr>
          <a:xfrm>
            <a:off x="20918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sp>
        <p:nvSpPr>
          <p:cNvPr id="837" name="Google Shape;837;g272396a5c8f_0_0"/>
          <p:cNvSpPr/>
          <p:nvPr/>
        </p:nvSpPr>
        <p:spPr>
          <a:xfrm>
            <a:off x="36576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cxnSp>
        <p:nvCxnSpPr>
          <p:cNvPr id="838" name="Google Shape;838;g272396a5c8f_0_0"/>
          <p:cNvCxnSpPr/>
          <p:nvPr/>
        </p:nvCxnSpPr>
        <p:spPr>
          <a:xfrm>
            <a:off x="7662523" y="3323909"/>
            <a:ext cx="0" cy="182700"/>
          </a:xfrm>
          <a:prstGeom prst="straightConnector1">
            <a:avLst/>
          </a:prstGeom>
          <a:noFill/>
          <a:ln cap="flat" cmpd="sng" w="22225">
            <a:solidFill>
              <a:schemeClr val="dk1"/>
            </a:solidFill>
            <a:prstDash val="solid"/>
            <a:round/>
            <a:headEnd len="sm" w="sm" type="none"/>
            <a:tailEnd len="sm" w="sm" type="none"/>
          </a:ln>
        </p:spPr>
      </p:cxnSp>
      <p:cxnSp>
        <p:nvCxnSpPr>
          <p:cNvPr id="839" name="Google Shape;839;g272396a5c8f_0_0"/>
          <p:cNvCxnSpPr/>
          <p:nvPr/>
        </p:nvCxnSpPr>
        <p:spPr>
          <a:xfrm>
            <a:off x="10826496" y="3323909"/>
            <a:ext cx="0" cy="182700"/>
          </a:xfrm>
          <a:prstGeom prst="straightConnector1">
            <a:avLst/>
          </a:prstGeom>
          <a:noFill/>
          <a:ln cap="flat" cmpd="sng" w="22225">
            <a:solidFill>
              <a:schemeClr val="dk1"/>
            </a:solidFill>
            <a:prstDash val="solid"/>
            <a:round/>
            <a:headEnd len="sm" w="sm" type="none"/>
            <a:tailEnd len="sm" w="sm" type="none"/>
          </a:ln>
        </p:spPr>
      </p:cxnSp>
      <p:sp>
        <p:nvSpPr>
          <p:cNvPr id="840" name="Google Shape;840;g272396a5c8f_0_0"/>
          <p:cNvSpPr/>
          <p:nvPr/>
        </p:nvSpPr>
        <p:spPr>
          <a:xfrm>
            <a:off x="68650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dk2"/>
              </a:solidFill>
              <a:latin typeface="Arial"/>
              <a:ea typeface="Arial"/>
              <a:cs typeface="Arial"/>
              <a:sym typeface="Arial"/>
            </a:endParaRPr>
          </a:p>
        </p:txBody>
      </p:sp>
      <p:cxnSp>
        <p:nvCxnSpPr>
          <p:cNvPr id="841" name="Google Shape;841;g272396a5c8f_0_0"/>
          <p:cNvCxnSpPr/>
          <p:nvPr/>
        </p:nvCxnSpPr>
        <p:spPr>
          <a:xfrm rot="10800000">
            <a:off x="558800" y="629967"/>
            <a:ext cx="0" cy="5690400"/>
          </a:xfrm>
          <a:prstGeom prst="straightConnector1">
            <a:avLst/>
          </a:prstGeom>
          <a:noFill/>
          <a:ln cap="flat" cmpd="sng" w="9525">
            <a:solidFill>
              <a:srgbClr val="666666">
                <a:alpha val="49020"/>
              </a:srgbClr>
            </a:solidFill>
            <a:prstDash val="dot"/>
            <a:round/>
            <a:headEnd len="sm" w="sm" type="none"/>
            <a:tailEnd len="sm" w="sm" type="none"/>
          </a:ln>
        </p:spPr>
      </p:cxnSp>
      <p:sp>
        <p:nvSpPr>
          <p:cNvPr id="842" name="Google Shape;842;g272396a5c8f_0_0"/>
          <p:cNvSpPr/>
          <p:nvPr/>
        </p:nvSpPr>
        <p:spPr>
          <a:xfrm>
            <a:off x="-247000" y="3529821"/>
            <a:ext cx="16155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lang="en-GB" sz="1500">
                <a:solidFill>
                  <a:schemeClr val="dk1"/>
                </a:solidFill>
              </a:rPr>
              <a:t>APR</a:t>
            </a:r>
            <a:br>
              <a:rPr b="1" i="0" lang="en-GB" sz="1500" u="none" cap="none" strike="noStrike">
                <a:solidFill>
                  <a:schemeClr val="dk1"/>
                </a:solidFill>
                <a:latin typeface="Arial"/>
                <a:ea typeface="Arial"/>
                <a:cs typeface="Arial"/>
                <a:sym typeface="Arial"/>
              </a:rPr>
            </a:br>
            <a:r>
              <a:rPr b="1" i="0" lang="en-GB" sz="1500" u="none" cap="none" strike="noStrike">
                <a:solidFill>
                  <a:schemeClr val="dk1"/>
                </a:solidFill>
                <a:latin typeface="Arial"/>
                <a:ea typeface="Arial"/>
                <a:cs typeface="Arial"/>
                <a:sym typeface="Arial"/>
              </a:rPr>
              <a:t>2024</a:t>
            </a:r>
            <a:endParaRPr b="0" i="0" sz="1900" u="none" cap="none" strike="noStrike">
              <a:solidFill>
                <a:schemeClr val="dk1"/>
              </a:solidFill>
              <a:latin typeface="Arial"/>
              <a:ea typeface="Arial"/>
              <a:cs typeface="Arial"/>
              <a:sym typeface="Arial"/>
            </a:endParaRPr>
          </a:p>
        </p:txBody>
      </p:sp>
      <p:sp>
        <p:nvSpPr>
          <p:cNvPr id="843" name="Google Shape;843;g272396a5c8f_0_0"/>
          <p:cNvSpPr/>
          <p:nvPr/>
        </p:nvSpPr>
        <p:spPr>
          <a:xfrm>
            <a:off x="7954000"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lang="en-GB" sz="1500">
                <a:solidFill>
                  <a:schemeClr val="dk1"/>
                </a:solidFill>
              </a:rPr>
              <a:t>SEPT</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202</a:t>
            </a:r>
            <a:r>
              <a:rPr b="1" lang="en-GB" sz="1500">
                <a:solidFill>
                  <a:schemeClr val="dk1"/>
                </a:solidFill>
              </a:rPr>
              <a:t>4</a:t>
            </a:r>
            <a:endParaRPr b="0" i="0" sz="1900" u="none" cap="none" strike="noStrike">
              <a:solidFill>
                <a:schemeClr val="dk1"/>
              </a:solidFill>
              <a:latin typeface="Arial"/>
              <a:ea typeface="Arial"/>
              <a:cs typeface="Arial"/>
              <a:sym typeface="Arial"/>
            </a:endParaRPr>
          </a:p>
        </p:txBody>
      </p:sp>
      <p:sp>
        <p:nvSpPr>
          <p:cNvPr id="844" name="Google Shape;844;g272396a5c8f_0_0"/>
          <p:cNvSpPr/>
          <p:nvPr/>
        </p:nvSpPr>
        <p:spPr>
          <a:xfrm>
            <a:off x="9535800"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lang="en-GB" sz="1500">
                <a:solidFill>
                  <a:schemeClr val="dk1"/>
                </a:solidFill>
              </a:rPr>
              <a:t>OCT</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a:t>
            </a:r>
            <a:r>
              <a:rPr b="1" lang="en-GB" sz="1500">
                <a:solidFill>
                  <a:schemeClr val="dk1"/>
                </a:solidFill>
              </a:rPr>
              <a:t>24</a:t>
            </a:r>
            <a:endParaRPr b="0" i="0" sz="1900" u="none" cap="none" strike="noStrike">
              <a:solidFill>
                <a:schemeClr val="dk1"/>
              </a:solidFill>
              <a:latin typeface="Arial"/>
              <a:ea typeface="Arial"/>
              <a:cs typeface="Arial"/>
              <a:sym typeface="Arial"/>
            </a:endParaRPr>
          </a:p>
        </p:txBody>
      </p:sp>
      <p:sp>
        <p:nvSpPr>
          <p:cNvPr id="845" name="Google Shape;845;g272396a5c8f_0_0"/>
          <p:cNvSpPr/>
          <p:nvPr/>
        </p:nvSpPr>
        <p:spPr>
          <a:xfrm>
            <a:off x="11132801"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lang="en-GB" sz="1500">
                <a:solidFill>
                  <a:schemeClr val="dk1"/>
                </a:solidFill>
              </a:rPr>
              <a:t>21 NOV 2024</a:t>
            </a:r>
            <a:endParaRPr b="0" i="0" sz="1900" u="none" cap="none" strike="noStrike">
              <a:solidFill>
                <a:schemeClr val="dk1"/>
              </a:solidFill>
              <a:latin typeface="Arial"/>
              <a:ea typeface="Arial"/>
              <a:cs typeface="Arial"/>
              <a:sym typeface="Arial"/>
            </a:endParaRPr>
          </a:p>
        </p:txBody>
      </p:sp>
      <p:sp>
        <p:nvSpPr>
          <p:cNvPr id="846" name="Google Shape;846;g272396a5c8f_0_0"/>
          <p:cNvSpPr/>
          <p:nvPr/>
        </p:nvSpPr>
        <p:spPr>
          <a:xfrm>
            <a:off x="11613033"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accent3"/>
              </a:solidFill>
              <a:latin typeface="Arial"/>
              <a:ea typeface="Arial"/>
              <a:cs typeface="Arial"/>
              <a:sym typeface="Arial"/>
            </a:endParaRPr>
          </a:p>
        </p:txBody>
      </p:sp>
      <p:sp>
        <p:nvSpPr>
          <p:cNvPr id="847" name="Google Shape;847;g272396a5c8f_0_0"/>
          <p:cNvSpPr/>
          <p:nvPr/>
        </p:nvSpPr>
        <p:spPr>
          <a:xfrm>
            <a:off x="5080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pic>
        <p:nvPicPr>
          <p:cNvPr id="848" name="Google Shape;848;g272396a5c8f_0_0"/>
          <p:cNvPicPr preferRelativeResize="0"/>
          <p:nvPr/>
        </p:nvPicPr>
        <p:blipFill rotWithShape="1">
          <a:blip r:embed="rId3">
            <a:alphaModFix/>
          </a:blip>
          <a:srcRect b="0" l="0" r="0" t="0"/>
          <a:stretch/>
        </p:blipFill>
        <p:spPr>
          <a:xfrm>
            <a:off x="327033" y="642600"/>
            <a:ext cx="1209200" cy="1209200"/>
          </a:xfrm>
          <a:prstGeom prst="rect">
            <a:avLst/>
          </a:prstGeom>
          <a:noFill/>
          <a:ln>
            <a:noFill/>
          </a:ln>
        </p:spPr>
      </p:pic>
      <p:grpSp>
        <p:nvGrpSpPr>
          <p:cNvPr id="849" name="Google Shape;849;g272396a5c8f_0_0"/>
          <p:cNvGrpSpPr/>
          <p:nvPr/>
        </p:nvGrpSpPr>
        <p:grpSpPr>
          <a:xfrm>
            <a:off x="10316307" y="4104015"/>
            <a:ext cx="1865953" cy="1878756"/>
            <a:chOff x="6903332" y="2479119"/>
            <a:chExt cx="1399500" cy="1409102"/>
          </a:xfrm>
        </p:grpSpPr>
        <p:sp>
          <p:nvSpPr>
            <p:cNvPr id="850" name="Google Shape;850;g272396a5c8f_0_0"/>
            <p:cNvSpPr txBox="1"/>
            <p:nvPr/>
          </p:nvSpPr>
          <p:spPr>
            <a:xfrm>
              <a:off x="6903332" y="3304121"/>
              <a:ext cx="1399500" cy="584100"/>
            </a:xfrm>
            <a:prstGeom prst="rect">
              <a:avLst/>
            </a:prstGeom>
            <a:no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600"/>
                <a:buFont typeface="Arial"/>
                <a:buNone/>
              </a:pPr>
              <a:r>
                <a:rPr b="1" i="0" lang="en-GB" sz="1500" u="none" cap="none" strike="noStrike">
                  <a:solidFill>
                    <a:srgbClr val="1A2E5A"/>
                  </a:solidFill>
                  <a:latin typeface="Arial"/>
                  <a:ea typeface="Arial"/>
                  <a:cs typeface="Arial"/>
                  <a:sym typeface="Arial"/>
                </a:rPr>
                <a:t>CIP Framework</a:t>
              </a:r>
              <a:endParaRPr b="1" i="0" sz="1500" u="none" cap="none" strike="noStrike">
                <a:solidFill>
                  <a:srgbClr val="1A2E5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en-GB" sz="1500" u="none" cap="none" strike="noStrike">
                  <a:solidFill>
                    <a:srgbClr val="1A2E5A"/>
                  </a:solidFill>
                  <a:latin typeface="Arial"/>
                  <a:ea typeface="Arial"/>
                  <a:cs typeface="Arial"/>
                  <a:sym typeface="Arial"/>
                </a:rPr>
                <a:t>published for</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en-GB" sz="1500" u="none" cap="none" strike="noStrike">
                  <a:solidFill>
                    <a:srgbClr val="1A2E5A"/>
                  </a:solidFill>
                  <a:latin typeface="Arial"/>
                  <a:ea typeface="Arial"/>
                  <a:cs typeface="Arial"/>
                  <a:sym typeface="Arial"/>
                </a:rPr>
                <a:t>Public</a:t>
              </a:r>
              <a:r>
                <a:rPr b="0" i="0" lang="en-GB" sz="1500" u="none" cap="none" strike="noStrike">
                  <a:solidFill>
                    <a:srgbClr val="000000"/>
                  </a:solidFill>
                  <a:latin typeface="Arial"/>
                  <a:ea typeface="Arial"/>
                  <a:cs typeface="Arial"/>
                  <a:sym typeface="Arial"/>
                </a:rPr>
                <a:t> </a:t>
              </a:r>
              <a:r>
                <a:rPr b="1" i="0" lang="en-GB" sz="1500" u="none" cap="none" strike="noStrike">
                  <a:solidFill>
                    <a:srgbClr val="1A2E5A"/>
                  </a:solidFill>
                  <a:latin typeface="Arial"/>
                  <a:ea typeface="Arial"/>
                  <a:cs typeface="Arial"/>
                  <a:sym typeface="Arial"/>
                </a:rPr>
                <a:t>Comment*</a:t>
              </a:r>
              <a:endParaRPr b="1" i="0" sz="1500" u="none" cap="none" strike="noStrike">
                <a:solidFill>
                  <a:srgbClr val="1A2E5A"/>
                </a:solidFill>
                <a:latin typeface="Arial"/>
                <a:ea typeface="Arial"/>
                <a:cs typeface="Arial"/>
                <a:sym typeface="Arial"/>
              </a:endParaRPr>
            </a:p>
            <a:p>
              <a:pPr indent="0" lvl="0" marL="0" rtl="0" algn="ctr">
                <a:spcBef>
                  <a:spcPts val="0"/>
                </a:spcBef>
                <a:spcAft>
                  <a:spcPts val="0"/>
                </a:spcAft>
                <a:buClr>
                  <a:schemeClr val="dk1"/>
                </a:buClr>
                <a:buSzPts val="1600"/>
                <a:buFont typeface="Arial"/>
                <a:buNone/>
              </a:pPr>
              <a:r>
                <a:rPr b="1" lang="en-GB" sz="1200">
                  <a:solidFill>
                    <a:schemeClr val="dk1"/>
                  </a:solidFill>
                  <a:highlight>
                    <a:schemeClr val="lt1"/>
                  </a:highlight>
                </a:rPr>
                <a:t>21 Nov</a:t>
              </a:r>
              <a:endParaRPr b="1" sz="1500">
                <a:solidFill>
                  <a:schemeClr val="dk1"/>
                </a:solidFill>
              </a:endParaRPr>
            </a:p>
          </p:txBody>
        </p:sp>
        <p:pic>
          <p:nvPicPr>
            <p:cNvPr descr="A group of people sitting at a table with laptops&#10;&#10;Description automatically generated" id="851" name="Google Shape;851;g272396a5c8f_0_0"/>
            <p:cNvPicPr preferRelativeResize="0"/>
            <p:nvPr/>
          </p:nvPicPr>
          <p:blipFill rotWithShape="1">
            <a:blip r:embed="rId4">
              <a:alphaModFix/>
            </a:blip>
            <a:srcRect b="0" l="0" r="0" t="0"/>
            <a:stretch/>
          </p:blipFill>
          <p:spPr>
            <a:xfrm>
              <a:off x="6986680" y="2479119"/>
              <a:ext cx="700313" cy="700313"/>
            </a:xfrm>
            <a:prstGeom prst="rect">
              <a:avLst/>
            </a:prstGeom>
            <a:noFill/>
            <a:ln>
              <a:noFill/>
            </a:ln>
          </p:spPr>
        </p:pic>
      </p:grpSp>
      <p:sp>
        <p:nvSpPr>
          <p:cNvPr id="852" name="Google Shape;852;g272396a5c8f_0_0"/>
          <p:cNvSpPr txBox="1"/>
          <p:nvPr/>
        </p:nvSpPr>
        <p:spPr>
          <a:xfrm>
            <a:off x="9568245" y="1649151"/>
            <a:ext cx="25620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lang="en-GB" sz="1600">
                <a:solidFill>
                  <a:srgbClr val="9900FF"/>
                </a:solidFill>
                <a:highlight>
                  <a:srgbClr val="FFFFFF"/>
                </a:highlight>
              </a:rPr>
              <a:t>ICANN81 Annual General Meeting</a:t>
            </a:r>
            <a:endParaRPr b="0" i="0" sz="1900" u="none" cap="none" strike="noStrike">
              <a:solidFill>
                <a:srgbClr val="9900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lang="en-GB" sz="1200">
                <a:solidFill>
                  <a:srgbClr val="9900FF"/>
                </a:solidFill>
                <a:highlight>
                  <a:srgbClr val="FFFFFF"/>
                </a:highlight>
              </a:rPr>
              <a:t>9-14 Nov</a:t>
            </a:r>
            <a:endParaRPr b="1" i="0" sz="1500" u="none" cap="none" strike="noStrike">
              <a:solidFill>
                <a:srgbClr val="9900FF"/>
              </a:solidFill>
              <a:latin typeface="Arial"/>
              <a:ea typeface="Arial"/>
              <a:cs typeface="Arial"/>
              <a:sym typeface="Arial"/>
            </a:endParaRPr>
          </a:p>
        </p:txBody>
      </p:sp>
      <p:grpSp>
        <p:nvGrpSpPr>
          <p:cNvPr id="853" name="Google Shape;853;g272396a5c8f_0_0"/>
          <p:cNvGrpSpPr/>
          <p:nvPr/>
        </p:nvGrpSpPr>
        <p:grpSpPr>
          <a:xfrm rot="5400000">
            <a:off x="10484366" y="2700554"/>
            <a:ext cx="788062" cy="182001"/>
            <a:chOff x="7531816" y="1587776"/>
            <a:chExt cx="1201497" cy="36600"/>
          </a:xfrm>
        </p:grpSpPr>
        <p:cxnSp>
          <p:nvCxnSpPr>
            <p:cNvPr id="854" name="Google Shape;854;g272396a5c8f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855" name="Google Shape;855;g272396a5c8f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pic>
        <p:nvPicPr>
          <p:cNvPr id="856" name="Google Shape;856;g272396a5c8f_0_0"/>
          <p:cNvPicPr preferRelativeResize="0"/>
          <p:nvPr/>
        </p:nvPicPr>
        <p:blipFill rotWithShape="1">
          <a:blip r:embed="rId5">
            <a:alphaModFix/>
          </a:blip>
          <a:srcRect b="0" l="0" r="0" t="0"/>
          <a:stretch/>
        </p:blipFill>
        <p:spPr>
          <a:xfrm>
            <a:off x="7419747" y="979051"/>
            <a:ext cx="1016002" cy="892985"/>
          </a:xfrm>
          <a:prstGeom prst="rect">
            <a:avLst/>
          </a:prstGeom>
          <a:noFill/>
          <a:ln>
            <a:noFill/>
          </a:ln>
        </p:spPr>
      </p:pic>
      <p:sp>
        <p:nvSpPr>
          <p:cNvPr id="857" name="Google Shape;857;g272396a5c8f_0_0"/>
          <p:cNvSpPr/>
          <p:nvPr/>
        </p:nvSpPr>
        <p:spPr>
          <a:xfrm>
            <a:off x="419661" y="5146267"/>
            <a:ext cx="2035500" cy="1077900"/>
          </a:xfrm>
          <a:prstGeom prst="roundRect">
            <a:avLst>
              <a:gd fmla="val 16667" name="adj"/>
            </a:avLst>
          </a:prstGeom>
          <a:solidFill>
            <a:srgbClr val="FFC000"/>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sp>
        <p:nvSpPr>
          <p:cNvPr id="858" name="Google Shape;858;g272396a5c8f_0_0"/>
          <p:cNvSpPr txBox="1"/>
          <p:nvPr/>
        </p:nvSpPr>
        <p:spPr>
          <a:xfrm>
            <a:off x="568300" y="5289667"/>
            <a:ext cx="17349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i="0" lang="en-GB" sz="1300" u="none" cap="none" strike="noStrike">
                <a:solidFill>
                  <a:schemeClr val="dk1"/>
                </a:solidFill>
                <a:latin typeface="Arial"/>
                <a:ea typeface="Arial"/>
                <a:cs typeface="Arial"/>
                <a:sym typeface="Arial"/>
              </a:rPr>
              <a:t>The </a:t>
            </a:r>
            <a:r>
              <a:rPr b="1" lang="en-GB" sz="1300">
                <a:solidFill>
                  <a:schemeClr val="dk1"/>
                </a:solidFill>
              </a:rPr>
              <a:t>CIP-CCG receive input on Principles</a:t>
            </a:r>
            <a:endParaRPr b="1" sz="1300">
              <a:solidFill>
                <a:schemeClr val="dk1"/>
              </a:solidFill>
            </a:endParaRPr>
          </a:p>
          <a:p>
            <a:pPr indent="0" lvl="0" marL="0" rtl="0" algn="ctr">
              <a:spcBef>
                <a:spcPts val="0"/>
              </a:spcBef>
              <a:spcAft>
                <a:spcPts val="0"/>
              </a:spcAft>
              <a:buClr>
                <a:schemeClr val="dk1"/>
              </a:buClr>
              <a:buSzPts val="1600"/>
              <a:buFont typeface="Arial"/>
              <a:buNone/>
            </a:pPr>
            <a:r>
              <a:rPr b="1" lang="en-GB" sz="1200">
                <a:solidFill>
                  <a:schemeClr val="dk1"/>
                </a:solidFill>
              </a:rPr>
              <a:t>3 Apr - 29 May</a:t>
            </a:r>
            <a:endParaRPr b="1" sz="1300">
              <a:solidFill>
                <a:schemeClr val="dk1"/>
              </a:solidFill>
            </a:endParaRPr>
          </a:p>
        </p:txBody>
      </p:sp>
      <p:grpSp>
        <p:nvGrpSpPr>
          <p:cNvPr id="859" name="Google Shape;859;g272396a5c8f_0_0"/>
          <p:cNvGrpSpPr/>
          <p:nvPr/>
        </p:nvGrpSpPr>
        <p:grpSpPr>
          <a:xfrm>
            <a:off x="628810" y="4327402"/>
            <a:ext cx="1549176" cy="821556"/>
            <a:chOff x="1501806" y="3056987"/>
            <a:chExt cx="6145087" cy="3258850"/>
          </a:xfrm>
        </p:grpSpPr>
        <p:pic>
          <p:nvPicPr>
            <p:cNvPr id="860" name="Google Shape;860;g272396a5c8f_0_0"/>
            <p:cNvPicPr preferRelativeResize="0"/>
            <p:nvPr/>
          </p:nvPicPr>
          <p:blipFill rotWithShape="1">
            <a:blip r:embed="rId6">
              <a:alphaModFix/>
            </a:blip>
            <a:srcRect b="0" l="0" r="0" t="0"/>
            <a:stretch/>
          </p:blipFill>
          <p:spPr>
            <a:xfrm>
              <a:off x="1768126" y="3056987"/>
              <a:ext cx="5612447" cy="2327833"/>
            </a:xfrm>
            <a:prstGeom prst="rect">
              <a:avLst/>
            </a:prstGeom>
            <a:noFill/>
            <a:ln>
              <a:noFill/>
            </a:ln>
          </p:spPr>
        </p:pic>
        <p:pic>
          <p:nvPicPr>
            <p:cNvPr id="861" name="Google Shape;861;g272396a5c8f_0_0"/>
            <p:cNvPicPr preferRelativeResize="0"/>
            <p:nvPr/>
          </p:nvPicPr>
          <p:blipFill rotWithShape="1">
            <a:blip r:embed="rId7">
              <a:alphaModFix/>
            </a:blip>
            <a:srcRect b="22299" l="0" r="0" t="0"/>
            <a:stretch/>
          </p:blipFill>
          <p:spPr>
            <a:xfrm>
              <a:off x="1501806" y="3955290"/>
              <a:ext cx="6145087" cy="2360547"/>
            </a:xfrm>
            <a:prstGeom prst="rect">
              <a:avLst/>
            </a:prstGeom>
            <a:noFill/>
            <a:ln>
              <a:noFill/>
            </a:ln>
          </p:spPr>
        </p:pic>
      </p:grpSp>
      <p:sp>
        <p:nvSpPr>
          <p:cNvPr id="862" name="Google Shape;862;g272396a5c8f_0_0"/>
          <p:cNvSpPr/>
          <p:nvPr/>
        </p:nvSpPr>
        <p:spPr>
          <a:xfrm>
            <a:off x="10253067" y="4912500"/>
            <a:ext cx="1866000" cy="1242000"/>
          </a:xfrm>
          <a:prstGeom prst="ellipse">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sp>
        <p:nvSpPr>
          <p:cNvPr id="863" name="Google Shape;863;g272396a5c8f_0_0"/>
          <p:cNvSpPr txBox="1"/>
          <p:nvPr/>
        </p:nvSpPr>
        <p:spPr>
          <a:xfrm>
            <a:off x="4619600" y="6333633"/>
            <a:ext cx="7060800" cy="450900"/>
          </a:xfrm>
          <a:prstGeom prst="rect">
            <a:avLst/>
          </a:prstGeom>
          <a:noFill/>
          <a:ln>
            <a:noFill/>
          </a:ln>
        </p:spPr>
        <p:txBody>
          <a:bodyPr anchorCtr="0" anchor="ctr" bIns="121900" lIns="121900" spcFirstLastPara="1" rIns="121900" wrap="square" tIns="121900">
            <a:noAutofit/>
          </a:bodyPr>
          <a:lstStyle/>
          <a:p>
            <a:pPr indent="0" lvl="0" marL="0" marR="0" rtl="0" algn="r">
              <a:lnSpc>
                <a:spcPct val="100000"/>
              </a:lnSpc>
              <a:spcBef>
                <a:spcPts val="0"/>
              </a:spcBef>
              <a:spcAft>
                <a:spcPts val="0"/>
              </a:spcAft>
              <a:buClr>
                <a:srgbClr val="000000"/>
              </a:buClr>
              <a:buSzPts val="1600"/>
              <a:buFont typeface="Arial"/>
              <a:buNone/>
            </a:pPr>
            <a:r>
              <a:rPr b="1" lang="en-GB" sz="1500">
                <a:solidFill>
                  <a:srgbClr val="1A2E5A"/>
                </a:solidFill>
              </a:rPr>
              <a:t>*</a:t>
            </a:r>
            <a:r>
              <a:rPr lang="en-GB" sz="1300">
                <a:solidFill>
                  <a:schemeClr val="dk1"/>
                </a:solidFill>
              </a:rPr>
              <a:t>The CIP-CCG will address input received and revise the CIP Framework, where relevant.</a:t>
            </a:r>
            <a:endParaRPr b="1" sz="1500">
              <a:solidFill>
                <a:srgbClr val="1A2E5A"/>
              </a:solidFill>
            </a:endParaRPr>
          </a:p>
        </p:txBody>
      </p:sp>
      <p:grpSp>
        <p:nvGrpSpPr>
          <p:cNvPr id="864" name="Google Shape;864;g272396a5c8f_0_0"/>
          <p:cNvGrpSpPr/>
          <p:nvPr/>
        </p:nvGrpSpPr>
        <p:grpSpPr>
          <a:xfrm rot="-5400000">
            <a:off x="11297273" y="4427212"/>
            <a:ext cx="788062" cy="182001"/>
            <a:chOff x="7531816" y="1587776"/>
            <a:chExt cx="1201497" cy="36600"/>
          </a:xfrm>
        </p:grpSpPr>
        <p:cxnSp>
          <p:nvCxnSpPr>
            <p:cNvPr id="865" name="Google Shape;865;g272396a5c8f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866" name="Google Shape;866;g272396a5c8f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sp>
        <p:nvSpPr>
          <p:cNvPr id="867" name="Google Shape;867;g272396a5c8f_0_0"/>
          <p:cNvSpPr txBox="1"/>
          <p:nvPr/>
        </p:nvSpPr>
        <p:spPr>
          <a:xfrm>
            <a:off x="8552245" y="556951"/>
            <a:ext cx="25620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lang="en-GB" sz="1600">
                <a:solidFill>
                  <a:srgbClr val="9900FF"/>
                </a:solidFill>
                <a:highlight>
                  <a:srgbClr val="FFFFFF"/>
                </a:highlight>
              </a:rPr>
              <a:t>ICANN81 Prep Week</a:t>
            </a:r>
            <a:endParaRPr b="0" i="0" sz="1900" u="none" cap="none" strike="noStrike">
              <a:solidFill>
                <a:srgbClr val="9900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lang="en-GB" sz="1200">
                <a:solidFill>
                  <a:srgbClr val="9900FF"/>
                </a:solidFill>
                <a:highlight>
                  <a:srgbClr val="FFFFFF"/>
                </a:highlight>
              </a:rPr>
              <a:t>28-31 Oct (est)</a:t>
            </a:r>
            <a:endParaRPr b="1" i="0" sz="1500" u="none" cap="none" strike="noStrike">
              <a:solidFill>
                <a:srgbClr val="9900FF"/>
              </a:solidFill>
              <a:latin typeface="Arial"/>
              <a:ea typeface="Arial"/>
              <a:cs typeface="Arial"/>
              <a:sym typeface="Arial"/>
            </a:endParaRPr>
          </a:p>
        </p:txBody>
      </p:sp>
      <p:grpSp>
        <p:nvGrpSpPr>
          <p:cNvPr id="868" name="Google Shape;868;g272396a5c8f_0_0"/>
          <p:cNvGrpSpPr/>
          <p:nvPr/>
        </p:nvGrpSpPr>
        <p:grpSpPr>
          <a:xfrm rot="5400000">
            <a:off x="9294923" y="2147678"/>
            <a:ext cx="931881" cy="182001"/>
            <a:chOff x="7531816" y="1587776"/>
            <a:chExt cx="1201497" cy="36600"/>
          </a:xfrm>
        </p:grpSpPr>
        <p:cxnSp>
          <p:nvCxnSpPr>
            <p:cNvPr id="869" name="Google Shape;869;g272396a5c8f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870" name="Google Shape;870;g272396a5c8f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sp>
        <p:nvSpPr>
          <p:cNvPr id="871" name="Google Shape;871;g272396a5c8f_0_0"/>
          <p:cNvSpPr txBox="1"/>
          <p:nvPr/>
        </p:nvSpPr>
        <p:spPr>
          <a:xfrm>
            <a:off x="6723433" y="1852369"/>
            <a:ext cx="2562000" cy="892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lang="en-GB" sz="1600">
                <a:solidFill>
                  <a:schemeClr val="accent1"/>
                </a:solidFill>
                <a:highlight>
                  <a:srgbClr val="FFFFFF"/>
                </a:highlight>
              </a:rPr>
              <a:t>Community and Board socialization of the framework</a:t>
            </a:r>
            <a:endParaRPr b="1" sz="1600">
              <a:solidFill>
                <a:schemeClr val="accent1"/>
              </a:solidFill>
              <a:highlight>
                <a:srgbClr val="FFFFFF"/>
              </a:highlight>
            </a:endParaRPr>
          </a:p>
          <a:p>
            <a:pPr indent="0" lvl="0" marL="0" rtl="0" algn="ctr">
              <a:spcBef>
                <a:spcPts val="0"/>
              </a:spcBef>
              <a:spcAft>
                <a:spcPts val="0"/>
              </a:spcAft>
              <a:buClr>
                <a:schemeClr val="dk1"/>
              </a:buClr>
              <a:buSzPts val="1600"/>
              <a:buFont typeface="Arial"/>
              <a:buNone/>
            </a:pPr>
            <a:r>
              <a:rPr b="1" lang="en-GB" sz="1200">
                <a:solidFill>
                  <a:schemeClr val="accent1"/>
                </a:solidFill>
                <a:highlight>
                  <a:schemeClr val="lt1"/>
                </a:highlight>
              </a:rPr>
              <a:t>4 Sept - 16 Oct</a:t>
            </a:r>
            <a:endParaRPr b="1" sz="1600">
              <a:solidFill>
                <a:schemeClr val="accent1"/>
              </a:solidFill>
              <a:highlight>
                <a:srgbClr val="FFFFFF"/>
              </a:highlight>
            </a:endParaRPr>
          </a:p>
        </p:txBody>
      </p:sp>
      <p:grpSp>
        <p:nvGrpSpPr>
          <p:cNvPr id="872" name="Google Shape;872;g272396a5c8f_0_0"/>
          <p:cNvGrpSpPr/>
          <p:nvPr/>
        </p:nvGrpSpPr>
        <p:grpSpPr>
          <a:xfrm rot="5400000">
            <a:off x="7705909" y="2969607"/>
            <a:ext cx="452243" cy="182001"/>
            <a:chOff x="7531816" y="1587776"/>
            <a:chExt cx="1201497" cy="36600"/>
          </a:xfrm>
        </p:grpSpPr>
        <p:cxnSp>
          <p:nvCxnSpPr>
            <p:cNvPr id="873" name="Google Shape;873;g272396a5c8f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874" name="Google Shape;874;g272396a5c8f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sp>
        <p:nvSpPr>
          <p:cNvPr id="875" name="Google Shape;875;g272396a5c8f_0_0"/>
          <p:cNvSpPr txBox="1"/>
          <p:nvPr/>
        </p:nvSpPr>
        <p:spPr>
          <a:xfrm>
            <a:off x="3389036" y="4595567"/>
            <a:ext cx="20355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lang="en-GB" sz="1600">
                <a:solidFill>
                  <a:srgbClr val="9900FF"/>
                </a:solidFill>
                <a:highlight>
                  <a:srgbClr val="FFFFFF"/>
                </a:highlight>
              </a:rPr>
              <a:t>ICANN80 Policy Forum</a:t>
            </a:r>
            <a:endParaRPr b="0" i="0" sz="1900" u="none" cap="none" strike="noStrike">
              <a:solidFill>
                <a:srgbClr val="9900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lang="en-GB" sz="1200">
                <a:solidFill>
                  <a:srgbClr val="9900FF"/>
                </a:solidFill>
                <a:highlight>
                  <a:srgbClr val="FFFFFF"/>
                </a:highlight>
              </a:rPr>
              <a:t>10-13 Jun</a:t>
            </a:r>
            <a:endParaRPr b="1" i="0" sz="1500" u="none" cap="none" strike="noStrike">
              <a:solidFill>
                <a:srgbClr val="9900FF"/>
              </a:solidFill>
              <a:latin typeface="Arial"/>
              <a:ea typeface="Arial"/>
              <a:cs typeface="Arial"/>
              <a:sym typeface="Arial"/>
            </a:endParaRPr>
          </a:p>
        </p:txBody>
      </p:sp>
      <p:grpSp>
        <p:nvGrpSpPr>
          <p:cNvPr id="876" name="Google Shape;876;g272396a5c8f_0_0"/>
          <p:cNvGrpSpPr/>
          <p:nvPr/>
        </p:nvGrpSpPr>
        <p:grpSpPr>
          <a:xfrm flipH="1" rot="5400000">
            <a:off x="3972361" y="4006542"/>
            <a:ext cx="807406" cy="182001"/>
            <a:chOff x="7531816" y="1587776"/>
            <a:chExt cx="1201497" cy="36600"/>
          </a:xfrm>
        </p:grpSpPr>
        <p:cxnSp>
          <p:nvCxnSpPr>
            <p:cNvPr id="877" name="Google Shape;877;g272396a5c8f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878" name="Google Shape;878;g272396a5c8f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grpSp>
        <p:nvGrpSpPr>
          <p:cNvPr id="879" name="Google Shape;879;g272396a5c8f_0_0"/>
          <p:cNvGrpSpPr/>
          <p:nvPr/>
        </p:nvGrpSpPr>
        <p:grpSpPr>
          <a:xfrm rot="-5400000">
            <a:off x="1129716" y="3825609"/>
            <a:ext cx="599907" cy="182001"/>
            <a:chOff x="7531816" y="1587776"/>
            <a:chExt cx="1201497" cy="36600"/>
          </a:xfrm>
        </p:grpSpPr>
        <p:cxnSp>
          <p:nvCxnSpPr>
            <p:cNvPr id="880" name="Google Shape;880;g272396a5c8f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881" name="Google Shape;881;g272396a5c8f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sp>
        <p:nvSpPr>
          <p:cNvPr id="882" name="Google Shape;882;g272396a5c8f_0_0"/>
          <p:cNvSpPr txBox="1"/>
          <p:nvPr/>
        </p:nvSpPr>
        <p:spPr>
          <a:xfrm>
            <a:off x="1661833" y="2157167"/>
            <a:ext cx="20136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lang="en-GB" sz="1600">
                <a:solidFill>
                  <a:srgbClr val="9900FF"/>
                </a:solidFill>
                <a:highlight>
                  <a:srgbClr val="FFFFFF"/>
                </a:highlight>
              </a:rPr>
              <a:t>ICANN80 Prep Week</a:t>
            </a:r>
            <a:endParaRPr b="0" i="0" sz="1900" u="none" cap="none" strike="noStrike">
              <a:solidFill>
                <a:srgbClr val="9900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lang="en-GB" sz="1200">
                <a:solidFill>
                  <a:srgbClr val="9900FF"/>
                </a:solidFill>
                <a:highlight>
                  <a:srgbClr val="FFFFFF"/>
                </a:highlight>
              </a:rPr>
              <a:t>28-30 May</a:t>
            </a:r>
            <a:endParaRPr b="1" i="0" sz="1500" u="none" cap="none" strike="noStrike">
              <a:solidFill>
                <a:srgbClr val="9900FF"/>
              </a:solidFill>
              <a:latin typeface="Arial"/>
              <a:ea typeface="Arial"/>
              <a:cs typeface="Arial"/>
              <a:sym typeface="Arial"/>
            </a:endParaRPr>
          </a:p>
        </p:txBody>
      </p:sp>
      <p:grpSp>
        <p:nvGrpSpPr>
          <p:cNvPr id="883" name="Google Shape;883;g272396a5c8f_0_0"/>
          <p:cNvGrpSpPr/>
          <p:nvPr/>
        </p:nvGrpSpPr>
        <p:grpSpPr>
          <a:xfrm rot="5400000">
            <a:off x="2878731" y="2815617"/>
            <a:ext cx="759466" cy="182001"/>
            <a:chOff x="7531816" y="1587776"/>
            <a:chExt cx="1201497" cy="36600"/>
          </a:xfrm>
        </p:grpSpPr>
        <p:cxnSp>
          <p:nvCxnSpPr>
            <p:cNvPr id="884" name="Google Shape;884;g272396a5c8f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885" name="Google Shape;885;g272396a5c8f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sp>
        <p:nvSpPr>
          <p:cNvPr id="886" name="Google Shape;886;g272396a5c8f_0_0"/>
          <p:cNvSpPr/>
          <p:nvPr/>
        </p:nvSpPr>
        <p:spPr>
          <a:xfrm>
            <a:off x="4585261" y="1590267"/>
            <a:ext cx="2035500" cy="1077900"/>
          </a:xfrm>
          <a:prstGeom prst="roundRect">
            <a:avLst>
              <a:gd fmla="val 16667" name="adj"/>
            </a:avLst>
          </a:prstGeom>
          <a:solidFill>
            <a:srgbClr val="FFC000"/>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sp>
        <p:nvSpPr>
          <p:cNvPr id="887" name="Google Shape;887;g272396a5c8f_0_0"/>
          <p:cNvSpPr txBox="1"/>
          <p:nvPr/>
        </p:nvSpPr>
        <p:spPr>
          <a:xfrm>
            <a:off x="4733900" y="1733667"/>
            <a:ext cx="17349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i="0" lang="en-GB" sz="1300" u="none" cap="none" strike="noStrike">
                <a:solidFill>
                  <a:schemeClr val="dk1"/>
                </a:solidFill>
                <a:latin typeface="Arial"/>
                <a:ea typeface="Arial"/>
                <a:cs typeface="Arial"/>
                <a:sym typeface="Arial"/>
              </a:rPr>
              <a:t>The </a:t>
            </a:r>
            <a:r>
              <a:rPr b="1" lang="en-GB" sz="1300">
                <a:solidFill>
                  <a:schemeClr val="dk1"/>
                </a:solidFill>
              </a:rPr>
              <a:t>CIP-CCG receive input on Criteria and Indicators</a:t>
            </a:r>
            <a:endParaRPr b="1" sz="1300">
              <a:solidFill>
                <a:schemeClr val="dk1"/>
              </a:solidFill>
            </a:endParaRPr>
          </a:p>
          <a:p>
            <a:pPr indent="0" lvl="0" marL="0" rtl="0" algn="ctr">
              <a:spcBef>
                <a:spcPts val="0"/>
              </a:spcBef>
              <a:spcAft>
                <a:spcPts val="0"/>
              </a:spcAft>
              <a:buClr>
                <a:schemeClr val="dk1"/>
              </a:buClr>
              <a:buSzPts val="1600"/>
              <a:buFont typeface="Arial"/>
              <a:buNone/>
            </a:pPr>
            <a:r>
              <a:rPr b="1" lang="en-GB" sz="1200">
                <a:solidFill>
                  <a:schemeClr val="dk1"/>
                </a:solidFill>
              </a:rPr>
              <a:t>5 Jun - 24 Jul</a:t>
            </a:r>
            <a:endParaRPr b="1" sz="1300">
              <a:solidFill>
                <a:schemeClr val="dk1"/>
              </a:solidFill>
            </a:endParaRPr>
          </a:p>
        </p:txBody>
      </p:sp>
      <p:grpSp>
        <p:nvGrpSpPr>
          <p:cNvPr id="888" name="Google Shape;888;g272396a5c8f_0_0"/>
          <p:cNvGrpSpPr/>
          <p:nvPr/>
        </p:nvGrpSpPr>
        <p:grpSpPr>
          <a:xfrm>
            <a:off x="4794410" y="771402"/>
            <a:ext cx="1549176" cy="821556"/>
            <a:chOff x="1501806" y="3056987"/>
            <a:chExt cx="6145087" cy="3258850"/>
          </a:xfrm>
        </p:grpSpPr>
        <p:pic>
          <p:nvPicPr>
            <p:cNvPr id="889" name="Google Shape;889;g272396a5c8f_0_0"/>
            <p:cNvPicPr preferRelativeResize="0"/>
            <p:nvPr/>
          </p:nvPicPr>
          <p:blipFill rotWithShape="1">
            <a:blip r:embed="rId6">
              <a:alphaModFix/>
            </a:blip>
            <a:srcRect b="0" l="0" r="0" t="0"/>
            <a:stretch/>
          </p:blipFill>
          <p:spPr>
            <a:xfrm>
              <a:off x="1768126" y="3056987"/>
              <a:ext cx="5612447" cy="2327833"/>
            </a:xfrm>
            <a:prstGeom prst="rect">
              <a:avLst/>
            </a:prstGeom>
            <a:noFill/>
            <a:ln>
              <a:noFill/>
            </a:ln>
          </p:spPr>
        </p:pic>
        <p:pic>
          <p:nvPicPr>
            <p:cNvPr id="890" name="Google Shape;890;g272396a5c8f_0_0"/>
            <p:cNvPicPr preferRelativeResize="0"/>
            <p:nvPr/>
          </p:nvPicPr>
          <p:blipFill rotWithShape="1">
            <a:blip r:embed="rId7">
              <a:alphaModFix/>
            </a:blip>
            <a:srcRect b="22299" l="0" r="0" t="0"/>
            <a:stretch/>
          </p:blipFill>
          <p:spPr>
            <a:xfrm>
              <a:off x="1501806" y="3955290"/>
              <a:ext cx="6145087" cy="2360547"/>
            </a:xfrm>
            <a:prstGeom prst="rect">
              <a:avLst/>
            </a:prstGeom>
            <a:noFill/>
            <a:ln>
              <a:noFill/>
            </a:ln>
          </p:spPr>
        </p:pic>
      </p:grpSp>
      <p:grpSp>
        <p:nvGrpSpPr>
          <p:cNvPr id="891" name="Google Shape;891;g272396a5c8f_0_0"/>
          <p:cNvGrpSpPr/>
          <p:nvPr/>
        </p:nvGrpSpPr>
        <p:grpSpPr>
          <a:xfrm flipH="1" rot="-5400000">
            <a:off x="5341026" y="2926627"/>
            <a:ext cx="508353" cy="182001"/>
            <a:chOff x="7531816" y="1587776"/>
            <a:chExt cx="1201497" cy="36600"/>
          </a:xfrm>
        </p:grpSpPr>
        <p:cxnSp>
          <p:nvCxnSpPr>
            <p:cNvPr id="892" name="Google Shape;892;g272396a5c8f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893" name="Google Shape;893;g272396a5c8f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grpSp>
        <p:nvGrpSpPr>
          <p:cNvPr id="894" name="Google Shape;894;g272396a5c8f_0_0"/>
          <p:cNvGrpSpPr/>
          <p:nvPr/>
        </p:nvGrpSpPr>
        <p:grpSpPr>
          <a:xfrm rot="-5400000">
            <a:off x="6707289" y="4831052"/>
            <a:ext cx="417160" cy="182001"/>
            <a:chOff x="7531816" y="1587776"/>
            <a:chExt cx="1201497" cy="36600"/>
          </a:xfrm>
        </p:grpSpPr>
        <p:cxnSp>
          <p:nvCxnSpPr>
            <p:cNvPr id="895" name="Google Shape;895;g272396a5c8f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896" name="Google Shape;896;g272396a5c8f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grpSp>
        <p:nvGrpSpPr>
          <p:cNvPr id="897" name="Google Shape;897;g272396a5c8f_0_0"/>
          <p:cNvGrpSpPr/>
          <p:nvPr/>
        </p:nvGrpSpPr>
        <p:grpSpPr>
          <a:xfrm>
            <a:off x="3692630" y="2714576"/>
            <a:ext cx="333862" cy="452234"/>
            <a:chOff x="2916074" y="1554567"/>
            <a:chExt cx="195275" cy="264325"/>
          </a:xfrm>
        </p:grpSpPr>
        <p:sp>
          <p:nvSpPr>
            <p:cNvPr id="898" name="Google Shape;898;g272396a5c8f_0_0"/>
            <p:cNvSpPr/>
            <p:nvPr/>
          </p:nvSpPr>
          <p:spPr>
            <a:xfrm>
              <a:off x="2916074" y="1554567"/>
              <a:ext cx="195275" cy="148250"/>
            </a:xfrm>
            <a:prstGeom prst="flowChartPunchedTape">
              <a:avLst/>
            </a:prstGeom>
            <a:solidFill>
              <a:srgbClr val="8ED693"/>
            </a:solidFill>
            <a:ln cap="flat" cmpd="sng" w="9525">
              <a:solidFill>
                <a:srgbClr val="1A87C9"/>
              </a:solidFill>
              <a:prstDash val="solid"/>
              <a:round/>
              <a:headEnd len="sm" w="sm" type="none"/>
              <a:tailEnd len="sm" w="sm" type="none"/>
            </a:ln>
            <a:effectLst>
              <a:reflection blurRad="0" dir="5400000" dist="38100" endA="0" endPos="30000" fadeDir="5400012" kx="0" rotWithShape="0" algn="bl" stPos="0" sy="-100000" ky="0"/>
            </a:effectLst>
          </p:spPr>
          <p:txBody>
            <a:bodyPr anchorCtr="0" anchor="ctr" bIns="121900" lIns="121900" spcFirstLastPara="1" rIns="121900" wrap="square" tIns="121900">
              <a:noAutofit/>
            </a:bodyPr>
            <a:lstStyle/>
            <a:p>
              <a:pPr indent="0" lvl="0" marL="0" rtl="0" algn="ctr">
                <a:spcBef>
                  <a:spcPts val="0"/>
                </a:spcBef>
                <a:spcAft>
                  <a:spcPts val="0"/>
                </a:spcAft>
                <a:buNone/>
              </a:pPr>
              <a:r>
                <a:t/>
              </a:r>
              <a:endParaRPr sz="1900"/>
            </a:p>
          </p:txBody>
        </p:sp>
        <p:cxnSp>
          <p:nvCxnSpPr>
            <p:cNvPr id="899" name="Google Shape;899;g272396a5c8f_0_0"/>
            <p:cNvCxnSpPr>
              <a:stCxn id="898" idx="1"/>
            </p:cNvCxnSpPr>
            <p:nvPr/>
          </p:nvCxnSpPr>
          <p:spPr>
            <a:xfrm>
              <a:off x="2916074" y="1628692"/>
              <a:ext cx="0" cy="190200"/>
            </a:xfrm>
            <a:prstGeom prst="straightConnector1">
              <a:avLst/>
            </a:prstGeom>
            <a:noFill/>
            <a:ln cap="flat" cmpd="sng" w="9525">
              <a:solidFill>
                <a:srgbClr val="1A87C9"/>
              </a:solidFill>
              <a:prstDash val="solid"/>
              <a:round/>
              <a:headEnd len="med" w="med" type="none"/>
              <a:tailEnd len="med" w="med" type="none"/>
            </a:ln>
            <a:effectLst>
              <a:reflection blurRad="0" dir="5400000" dist="38100" endA="0" endPos="30000" fadeDir="5400012" kx="0" rotWithShape="0" algn="bl" stPos="0" sy="-100000" ky="0"/>
            </a:effectLst>
          </p:spPr>
        </p:cxnSp>
      </p:grpSp>
      <p:grpSp>
        <p:nvGrpSpPr>
          <p:cNvPr id="900" name="Google Shape;900;g272396a5c8f_0_0"/>
          <p:cNvGrpSpPr/>
          <p:nvPr/>
        </p:nvGrpSpPr>
        <p:grpSpPr>
          <a:xfrm>
            <a:off x="6842230" y="4136976"/>
            <a:ext cx="333862" cy="452234"/>
            <a:chOff x="2916074" y="1554567"/>
            <a:chExt cx="195275" cy="264325"/>
          </a:xfrm>
        </p:grpSpPr>
        <p:sp>
          <p:nvSpPr>
            <p:cNvPr id="901" name="Google Shape;901;g272396a5c8f_0_0"/>
            <p:cNvSpPr/>
            <p:nvPr/>
          </p:nvSpPr>
          <p:spPr>
            <a:xfrm>
              <a:off x="2916074" y="1554567"/>
              <a:ext cx="195275" cy="148250"/>
            </a:xfrm>
            <a:prstGeom prst="flowChartPunchedTape">
              <a:avLst/>
            </a:prstGeom>
            <a:solidFill>
              <a:srgbClr val="8ED693"/>
            </a:solidFill>
            <a:ln cap="flat" cmpd="sng" w="9525">
              <a:solidFill>
                <a:srgbClr val="1A87C9"/>
              </a:solidFill>
              <a:prstDash val="solid"/>
              <a:round/>
              <a:headEnd len="sm" w="sm" type="none"/>
              <a:tailEnd len="sm" w="sm" type="none"/>
            </a:ln>
            <a:effectLst>
              <a:reflection blurRad="0" dir="5400000" dist="38100" endA="0" endPos="30000" fadeDir="5400012" kx="0" rotWithShape="0" algn="bl" stPos="0" sy="-100000" ky="0"/>
            </a:effectLst>
          </p:spPr>
          <p:txBody>
            <a:bodyPr anchorCtr="0" anchor="ctr" bIns="121900" lIns="121900" spcFirstLastPara="1" rIns="121900" wrap="square" tIns="121900">
              <a:noAutofit/>
            </a:bodyPr>
            <a:lstStyle/>
            <a:p>
              <a:pPr indent="0" lvl="0" marL="0" rtl="0" algn="ctr">
                <a:spcBef>
                  <a:spcPts val="0"/>
                </a:spcBef>
                <a:spcAft>
                  <a:spcPts val="0"/>
                </a:spcAft>
                <a:buNone/>
              </a:pPr>
              <a:r>
                <a:t/>
              </a:r>
              <a:endParaRPr sz="1900"/>
            </a:p>
          </p:txBody>
        </p:sp>
        <p:cxnSp>
          <p:nvCxnSpPr>
            <p:cNvPr id="902" name="Google Shape;902;g272396a5c8f_0_0"/>
            <p:cNvCxnSpPr>
              <a:stCxn id="901" idx="1"/>
            </p:cNvCxnSpPr>
            <p:nvPr/>
          </p:nvCxnSpPr>
          <p:spPr>
            <a:xfrm>
              <a:off x="2916074" y="1628692"/>
              <a:ext cx="0" cy="190200"/>
            </a:xfrm>
            <a:prstGeom prst="straightConnector1">
              <a:avLst/>
            </a:prstGeom>
            <a:noFill/>
            <a:ln cap="flat" cmpd="sng" w="9525">
              <a:solidFill>
                <a:srgbClr val="1A87C9"/>
              </a:solidFill>
              <a:prstDash val="solid"/>
              <a:round/>
              <a:headEnd len="med" w="med" type="none"/>
              <a:tailEnd len="med" w="med" type="none"/>
            </a:ln>
            <a:effectLst>
              <a:reflection blurRad="0" dir="5400000" dist="38100" endA="0" endPos="30000" fadeDir="5400012" kx="0" rotWithShape="0" algn="bl" stPos="0" sy="-100000" ky="0"/>
            </a:effectLst>
          </p:spPr>
        </p:cxnSp>
      </p:grpSp>
      <p:sp>
        <p:nvSpPr>
          <p:cNvPr id="903" name="Google Shape;903;g272396a5c8f_0_0"/>
          <p:cNvSpPr txBox="1"/>
          <p:nvPr/>
        </p:nvSpPr>
        <p:spPr>
          <a:xfrm>
            <a:off x="2836533" y="1288367"/>
            <a:ext cx="1820700" cy="10263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500"/>
              <a:buFont typeface="Arial"/>
              <a:buNone/>
            </a:pPr>
            <a:r>
              <a:rPr b="1" lang="en-GB" sz="1500">
                <a:solidFill>
                  <a:srgbClr val="6AA84F"/>
                </a:solidFill>
                <a:highlight>
                  <a:srgbClr val="FFFFFF"/>
                </a:highlight>
              </a:rPr>
              <a:t>The CIP-CCG finalize principles</a:t>
            </a:r>
            <a:endParaRPr b="1" sz="1500">
              <a:solidFill>
                <a:srgbClr val="6AA84F"/>
              </a:solidFill>
              <a:highlight>
                <a:srgbClr val="FFFFFF"/>
              </a:highlight>
            </a:endParaRPr>
          </a:p>
          <a:p>
            <a:pPr indent="0" lvl="0" marL="0" rtl="0" algn="ctr">
              <a:spcBef>
                <a:spcPts val="0"/>
              </a:spcBef>
              <a:spcAft>
                <a:spcPts val="0"/>
              </a:spcAft>
              <a:buClr>
                <a:schemeClr val="dk1"/>
              </a:buClr>
              <a:buSzPts val="1600"/>
              <a:buFont typeface="Arial"/>
              <a:buNone/>
            </a:pPr>
            <a:r>
              <a:rPr b="1" lang="en-GB" sz="1200">
                <a:solidFill>
                  <a:srgbClr val="6AA84F"/>
                </a:solidFill>
                <a:highlight>
                  <a:schemeClr val="lt1"/>
                </a:highlight>
              </a:rPr>
              <a:t>5 Jun</a:t>
            </a:r>
            <a:endParaRPr b="1" sz="1500">
              <a:solidFill>
                <a:srgbClr val="6AA84F"/>
              </a:solidFill>
              <a:highlight>
                <a:srgbClr val="FFFFFF"/>
              </a:highlight>
            </a:endParaRPr>
          </a:p>
          <a:p>
            <a:pPr indent="0" lvl="0" marL="0" marR="0" rtl="0" algn="ctr">
              <a:lnSpc>
                <a:spcPct val="100000"/>
              </a:lnSpc>
              <a:spcBef>
                <a:spcPts val="0"/>
              </a:spcBef>
              <a:spcAft>
                <a:spcPts val="0"/>
              </a:spcAft>
              <a:buClr>
                <a:srgbClr val="000000"/>
              </a:buClr>
              <a:buSzPts val="1600"/>
              <a:buFont typeface="Arial"/>
              <a:buNone/>
            </a:pPr>
            <a:r>
              <a:t/>
            </a:r>
            <a:endParaRPr b="1" i="0" sz="1100" u="none" cap="none" strike="noStrike">
              <a:solidFill>
                <a:srgbClr val="EC7532"/>
              </a:solidFill>
              <a:latin typeface="Arial"/>
              <a:ea typeface="Arial"/>
              <a:cs typeface="Arial"/>
              <a:sym typeface="Arial"/>
            </a:endParaRPr>
          </a:p>
        </p:txBody>
      </p:sp>
      <p:grpSp>
        <p:nvGrpSpPr>
          <p:cNvPr id="904" name="Google Shape;904;g272396a5c8f_0_0"/>
          <p:cNvGrpSpPr/>
          <p:nvPr/>
        </p:nvGrpSpPr>
        <p:grpSpPr>
          <a:xfrm rot="5399010">
            <a:off x="3558193" y="2290902"/>
            <a:ext cx="417160" cy="182004"/>
            <a:chOff x="7531816" y="1587776"/>
            <a:chExt cx="1201497" cy="36600"/>
          </a:xfrm>
        </p:grpSpPr>
        <p:cxnSp>
          <p:nvCxnSpPr>
            <p:cNvPr id="905" name="Google Shape;905;g272396a5c8f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906" name="Google Shape;906;g272396a5c8f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sp>
        <p:nvSpPr>
          <p:cNvPr id="907" name="Google Shape;907;g272396a5c8f_0_0"/>
          <p:cNvSpPr txBox="1"/>
          <p:nvPr/>
        </p:nvSpPr>
        <p:spPr>
          <a:xfrm>
            <a:off x="9005900" y="1054400"/>
            <a:ext cx="1549200" cy="892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500"/>
              <a:buFont typeface="Arial"/>
              <a:buNone/>
            </a:pPr>
            <a:r>
              <a:rPr b="1" lang="en-GB" sz="1500">
                <a:solidFill>
                  <a:srgbClr val="6AA84F"/>
                </a:solidFill>
                <a:highlight>
                  <a:srgbClr val="FFFFFF"/>
                </a:highlight>
              </a:rPr>
              <a:t>CIP-CCG Webinar</a:t>
            </a:r>
            <a:endParaRPr b="1" sz="1500">
              <a:solidFill>
                <a:srgbClr val="6AA84F"/>
              </a:solidFill>
              <a:highlight>
                <a:srgbClr val="FFFFFF"/>
              </a:highlight>
            </a:endParaRPr>
          </a:p>
          <a:p>
            <a:pPr indent="0" lvl="0" marL="0" marR="0" rtl="0" algn="ctr">
              <a:lnSpc>
                <a:spcPct val="100000"/>
              </a:lnSpc>
              <a:spcBef>
                <a:spcPts val="0"/>
              </a:spcBef>
              <a:spcAft>
                <a:spcPts val="0"/>
              </a:spcAft>
              <a:buClr>
                <a:srgbClr val="000000"/>
              </a:buClr>
              <a:buSzPts val="1600"/>
              <a:buFont typeface="Arial"/>
              <a:buNone/>
            </a:pPr>
            <a:r>
              <a:t/>
            </a:r>
            <a:endParaRPr b="1" i="0" sz="1100" u="none" cap="none" strike="noStrike">
              <a:solidFill>
                <a:srgbClr val="EC7532"/>
              </a:solidFill>
              <a:latin typeface="Arial"/>
              <a:ea typeface="Arial"/>
              <a:cs typeface="Arial"/>
              <a:sym typeface="Arial"/>
            </a:endParaRPr>
          </a:p>
        </p:txBody>
      </p:sp>
      <p:grpSp>
        <p:nvGrpSpPr>
          <p:cNvPr id="908" name="Google Shape;908;g272396a5c8f_0_0"/>
          <p:cNvGrpSpPr/>
          <p:nvPr/>
        </p:nvGrpSpPr>
        <p:grpSpPr>
          <a:xfrm>
            <a:off x="9687030" y="2816176"/>
            <a:ext cx="333862" cy="452234"/>
            <a:chOff x="2916074" y="1554567"/>
            <a:chExt cx="195275" cy="264325"/>
          </a:xfrm>
        </p:grpSpPr>
        <p:sp>
          <p:nvSpPr>
            <p:cNvPr id="909" name="Google Shape;909;g272396a5c8f_0_0"/>
            <p:cNvSpPr/>
            <p:nvPr/>
          </p:nvSpPr>
          <p:spPr>
            <a:xfrm>
              <a:off x="2916074" y="1554567"/>
              <a:ext cx="195275" cy="148250"/>
            </a:xfrm>
            <a:prstGeom prst="flowChartPunchedTape">
              <a:avLst/>
            </a:prstGeom>
            <a:solidFill>
              <a:srgbClr val="8ED693"/>
            </a:solidFill>
            <a:ln cap="flat" cmpd="sng" w="9525">
              <a:solidFill>
                <a:srgbClr val="1A87C9"/>
              </a:solidFill>
              <a:prstDash val="solid"/>
              <a:round/>
              <a:headEnd len="sm" w="sm" type="none"/>
              <a:tailEnd len="sm" w="sm" type="none"/>
            </a:ln>
            <a:effectLst>
              <a:reflection blurRad="0" dir="5400000" dist="38100" endA="0" endPos="30000" fadeDir="5400012" kx="0" rotWithShape="0" algn="bl" stPos="0" sy="-100000" ky="0"/>
            </a:effectLst>
          </p:spPr>
          <p:txBody>
            <a:bodyPr anchorCtr="0" anchor="ctr" bIns="121900" lIns="121900" spcFirstLastPara="1" rIns="121900" wrap="square" tIns="121900">
              <a:noAutofit/>
            </a:bodyPr>
            <a:lstStyle/>
            <a:p>
              <a:pPr indent="0" lvl="0" marL="0" rtl="0" algn="ctr">
                <a:spcBef>
                  <a:spcPts val="0"/>
                </a:spcBef>
                <a:spcAft>
                  <a:spcPts val="0"/>
                </a:spcAft>
                <a:buNone/>
              </a:pPr>
              <a:r>
                <a:t/>
              </a:r>
              <a:endParaRPr sz="1900"/>
            </a:p>
          </p:txBody>
        </p:sp>
        <p:cxnSp>
          <p:nvCxnSpPr>
            <p:cNvPr id="910" name="Google Shape;910;g272396a5c8f_0_0"/>
            <p:cNvCxnSpPr>
              <a:stCxn id="909" idx="1"/>
            </p:cNvCxnSpPr>
            <p:nvPr/>
          </p:nvCxnSpPr>
          <p:spPr>
            <a:xfrm>
              <a:off x="2916074" y="1628692"/>
              <a:ext cx="0" cy="190200"/>
            </a:xfrm>
            <a:prstGeom prst="straightConnector1">
              <a:avLst/>
            </a:prstGeom>
            <a:noFill/>
            <a:ln cap="flat" cmpd="sng" w="9525">
              <a:solidFill>
                <a:srgbClr val="1A87C9"/>
              </a:solidFill>
              <a:prstDash val="solid"/>
              <a:round/>
              <a:headEnd len="med" w="med" type="none"/>
              <a:tailEnd len="med" w="med" type="none"/>
            </a:ln>
            <a:effectLst>
              <a:reflection blurRad="0" dir="5400000" dist="38100" endA="0" endPos="30000" fadeDir="5400012" kx="0" rotWithShape="0" algn="bl" stPos="0" sy="-100000" ky="0"/>
            </a:effectLst>
          </p:spPr>
        </p:cxn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4" name="Shape 914"/>
        <p:cNvGrpSpPr/>
        <p:nvPr/>
      </p:nvGrpSpPr>
      <p:grpSpPr>
        <a:xfrm>
          <a:off x="0" y="0"/>
          <a:ext cx="0" cy="0"/>
          <a:chOff x="0" y="0"/>
          <a:chExt cx="0" cy="0"/>
        </a:xfrm>
      </p:grpSpPr>
      <p:sp>
        <p:nvSpPr>
          <p:cNvPr id="915" name="Google Shape;915;g2c6719f41c7_0_4813"/>
          <p:cNvSpPr txBox="1"/>
          <p:nvPr>
            <p:ph type="title"/>
          </p:nvPr>
        </p:nvSpPr>
        <p:spPr>
          <a:xfrm>
            <a:off x="560826" y="46175"/>
            <a:ext cx="113172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extLst>
                  <a:ext uri="http://customooxmlschemas.google.com/">
                    <go:slidesCustomData xmlns:go="http://customooxmlschemas.google.com/" textRoundtripDataId="9"/>
                  </a:ext>
                </a:extLst>
              </a:rPr>
              <a:t>Phases of </a:t>
            </a:r>
            <a:r>
              <a:rPr lang="en-GB"/>
              <a:t>CIP-CCG Timeline</a:t>
            </a:r>
            <a:endParaRPr/>
          </a:p>
          <a:p>
            <a:pPr indent="0" lvl="0" marL="0" rtl="0" algn="l">
              <a:lnSpc>
                <a:spcPct val="100000"/>
              </a:lnSpc>
              <a:spcBef>
                <a:spcPts val="0"/>
              </a:spcBef>
              <a:spcAft>
                <a:spcPts val="0"/>
              </a:spcAft>
              <a:buClr>
                <a:srgbClr val="0B3458"/>
              </a:buClr>
              <a:buSzPct val="90000"/>
              <a:buFont typeface="Arial"/>
              <a:buNone/>
            </a:pPr>
            <a:r>
              <a:t/>
            </a:r>
            <a:endParaRPr/>
          </a:p>
        </p:txBody>
      </p:sp>
      <p:sp>
        <p:nvSpPr>
          <p:cNvPr id="916" name="Google Shape;916;g2c6719f41c7_0_4813"/>
          <p:cNvSpPr txBox="1"/>
          <p:nvPr/>
        </p:nvSpPr>
        <p:spPr>
          <a:xfrm>
            <a:off x="812800" y="1298500"/>
            <a:ext cx="106839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17" name="Google Shape;917;g2c6719f41c7_0_4813"/>
          <p:cNvSpPr txBox="1"/>
          <p:nvPr/>
        </p:nvSpPr>
        <p:spPr>
          <a:xfrm>
            <a:off x="612750" y="583800"/>
            <a:ext cx="10966500" cy="5620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800"/>
              </a:spcBef>
              <a:spcAft>
                <a:spcPts val="0"/>
              </a:spcAft>
              <a:buClr>
                <a:srgbClr val="000000"/>
              </a:buClr>
              <a:buSzPts val="2000"/>
              <a:buFont typeface="Arial"/>
              <a:buNone/>
            </a:pPr>
            <a:r>
              <a:rPr b="1" i="0" lang="en-GB" sz="1750" u="none" cap="none" strike="noStrike">
                <a:solidFill>
                  <a:schemeClr val="accent5"/>
                </a:solidFill>
                <a:latin typeface="Arial"/>
                <a:ea typeface="Arial"/>
                <a:cs typeface="Arial"/>
                <a:sym typeface="Arial"/>
                <a:extLst>
                  <a:ext uri="http://customooxmlschemas.google.com/">
                    <go:slidesCustomData xmlns:go="http://customooxmlschemas.google.com/" textRoundtripDataId="10"/>
                  </a:ext>
                </a:extLst>
              </a:rPr>
              <a:t>Phase 1 (January - March) </a:t>
            </a:r>
            <a:r>
              <a:rPr b="1" i="0" lang="en-GB" sz="1750" u="none" cap="none" strike="noStrike">
                <a:solidFill>
                  <a:srgbClr val="6AA84F"/>
                </a:solidFill>
                <a:latin typeface="Arial"/>
                <a:ea typeface="Arial"/>
                <a:cs typeface="Arial"/>
                <a:sym typeface="Arial"/>
                <a:extLst>
                  <a:ext uri="http://customooxmlschemas.google.com/">
                    <go:slidesCustomData xmlns:go="http://customooxmlschemas.google.com/" textRoundtripDataId="11"/>
                  </a:ext>
                </a:extLst>
              </a:rPr>
              <a:t>COMPLETE:</a:t>
            </a:r>
            <a:r>
              <a:rPr b="1" i="0" lang="en-GB" sz="1750" u="none" cap="none" strike="noStrike">
                <a:solidFill>
                  <a:schemeClr val="accent5"/>
                </a:solidFill>
                <a:latin typeface="Arial"/>
                <a:ea typeface="Arial"/>
                <a:cs typeface="Arial"/>
                <a:sym typeface="Arial"/>
                <a:extLst>
                  <a:ext uri="http://customooxmlschemas.google.com/">
                    <go:slidesCustomData xmlns:go="http://customooxmlschemas.google.com/" textRoundtripDataId="12"/>
                  </a:ext>
                </a:extLst>
              </a:rPr>
              <a:t> </a:t>
            </a:r>
            <a:r>
              <a:rPr b="1" i="0" lang="en-GB" sz="1750" u="none" cap="none" strike="noStrike">
                <a:solidFill>
                  <a:srgbClr val="000000"/>
                </a:solidFill>
                <a:latin typeface="Arial"/>
                <a:ea typeface="Arial"/>
                <a:cs typeface="Arial"/>
                <a:sym typeface="Arial"/>
              </a:rPr>
              <a:t>The CIP-CCG </a:t>
            </a:r>
            <a:r>
              <a:rPr b="1" i="0" lang="en-GB" sz="1750" u="none" cap="none" strike="noStrike">
                <a:solidFill>
                  <a:srgbClr val="000000"/>
                </a:solidFill>
                <a:latin typeface="Arial"/>
                <a:ea typeface="Arial"/>
                <a:cs typeface="Arial"/>
                <a:sym typeface="Arial"/>
                <a:extLst>
                  <a:ext uri="http://customooxmlschemas.google.com/">
                    <go:slidesCustomData xmlns:go="http://customooxmlschemas.google.com/" textRoundtripDataId="13"/>
                  </a:ext>
                </a:extLst>
              </a:rPr>
              <a:t>made</a:t>
            </a:r>
            <a:r>
              <a:rPr b="1" i="0" lang="en-GB" sz="1750" u="none" cap="none" strike="noStrike">
                <a:solidFill>
                  <a:srgbClr val="000000"/>
                </a:solidFill>
                <a:latin typeface="Arial"/>
                <a:ea typeface="Arial"/>
                <a:cs typeface="Arial"/>
                <a:sym typeface="Arial"/>
              </a:rPr>
              <a:t> substantial progress toward developing principles for the CIP</a:t>
            </a:r>
            <a:r>
              <a:rPr b="0" i="0" lang="en-GB" sz="1750" u="none" cap="none" strike="noStrike">
                <a:solidFill>
                  <a:srgbClr val="000000"/>
                </a:solidFill>
                <a:latin typeface="Arial"/>
                <a:ea typeface="Arial"/>
                <a:cs typeface="Arial"/>
                <a:sym typeface="Arial"/>
              </a:rPr>
              <a:t>, which provide a common base for the assessment of the different ICANN community structures. The principles stem from Article 4.4 of the ICANN Bylaws describing objectives for Organizational Reviews. </a:t>
            </a:r>
            <a:br>
              <a:rPr b="0" i="0" lang="en-GB" sz="1750" u="none" cap="none" strike="noStrike">
                <a:solidFill>
                  <a:srgbClr val="000000"/>
                </a:solidFill>
                <a:latin typeface="Arial"/>
                <a:ea typeface="Arial"/>
                <a:cs typeface="Arial"/>
                <a:sym typeface="Arial"/>
              </a:rPr>
            </a:br>
            <a:endParaRPr b="1" i="0" sz="400" u="none" cap="none" strike="noStrike">
              <a:solidFill>
                <a:schemeClr val="accent5"/>
              </a:solidFill>
              <a:latin typeface="Arial"/>
              <a:ea typeface="Arial"/>
              <a:cs typeface="Arial"/>
              <a:sym typeface="Arial"/>
            </a:endParaRPr>
          </a:p>
          <a:p>
            <a:pPr indent="0" lvl="0" marL="0" marR="0" rtl="0" algn="l">
              <a:lnSpc>
                <a:spcPct val="115000"/>
              </a:lnSpc>
              <a:spcBef>
                <a:spcPts val="800"/>
              </a:spcBef>
              <a:spcAft>
                <a:spcPts val="0"/>
              </a:spcAft>
              <a:buClr>
                <a:srgbClr val="000000"/>
              </a:buClr>
              <a:buSzPts val="2000"/>
              <a:buFont typeface="Arial"/>
              <a:buNone/>
            </a:pPr>
            <a:r>
              <a:rPr b="1" i="0" lang="en-GB" sz="1750" u="none" cap="none" strike="noStrike">
                <a:solidFill>
                  <a:srgbClr val="EC7532"/>
                </a:solidFill>
                <a:latin typeface="Arial"/>
                <a:ea typeface="Arial"/>
                <a:cs typeface="Arial"/>
                <a:sym typeface="Arial"/>
                <a:extLst>
                  <a:ext uri="http://customooxmlschemas.google.com/">
                    <go:slidesCustomData xmlns:go="http://customooxmlschemas.google.com/" textRoundtripDataId="14"/>
                  </a:ext>
                </a:extLst>
              </a:rPr>
              <a:t>Phase 2 (April) </a:t>
            </a:r>
            <a:r>
              <a:rPr b="1" lang="en-GB" sz="1750">
                <a:solidFill>
                  <a:srgbClr val="6AA84F"/>
                </a:solidFill>
                <a:extLst>
                  <a:ext uri="http://customooxmlschemas.google.com/">
                    <go:slidesCustomData xmlns:go="http://customooxmlschemas.google.com/" textRoundtripDataId="15"/>
                  </a:ext>
                </a:extLst>
              </a:rPr>
              <a:t>COMPLETE</a:t>
            </a:r>
            <a:r>
              <a:rPr b="1" i="0" lang="en-GB" sz="1750" u="none" cap="none" strike="noStrike">
                <a:solidFill>
                  <a:srgbClr val="6AA84F"/>
                </a:solidFill>
                <a:latin typeface="Arial"/>
                <a:ea typeface="Arial"/>
                <a:cs typeface="Arial"/>
                <a:sym typeface="Arial"/>
                <a:extLst>
                  <a:ext uri="http://customooxmlschemas.google.com/">
                    <go:slidesCustomData xmlns:go="http://customooxmlschemas.google.com/" textRoundtripDataId="16"/>
                  </a:ext>
                </a:extLst>
              </a:rPr>
              <a:t>:</a:t>
            </a:r>
            <a:r>
              <a:rPr b="1" i="0" lang="en-GB" sz="1750" u="none" cap="none" strike="noStrike">
                <a:solidFill>
                  <a:srgbClr val="EC7532"/>
                </a:solidFill>
                <a:latin typeface="Arial"/>
                <a:ea typeface="Arial"/>
                <a:cs typeface="Arial"/>
                <a:sym typeface="Arial"/>
                <a:extLst>
                  <a:ext uri="http://customooxmlschemas.google.com/">
                    <go:slidesCustomData xmlns:go="http://customooxmlschemas.google.com/" textRoundtripDataId="17"/>
                  </a:ext>
                </a:extLst>
              </a:rPr>
              <a:t> </a:t>
            </a:r>
            <a:r>
              <a:rPr b="0" i="0" lang="en-GB" sz="1750" u="none" cap="none" strike="noStrike">
                <a:solidFill>
                  <a:srgbClr val="000000"/>
                </a:solidFill>
                <a:latin typeface="Arial"/>
                <a:ea typeface="Arial"/>
                <a:cs typeface="Arial"/>
                <a:sym typeface="Arial"/>
                <a:extLst>
                  <a:ext uri="http://customooxmlschemas.google.com/">
                    <go:slidesCustomData xmlns:go="http://customooxmlschemas.google.com/" textRoundtripDataId="18"/>
                  </a:ext>
                </a:extLst>
              </a:rPr>
              <a:t>Community representatives </a:t>
            </a:r>
            <a:r>
              <a:rPr lang="en-GB" sz="1750">
                <a:extLst>
                  <a:ext uri="http://customooxmlschemas.google.com/">
                    <go:slidesCustomData xmlns:go="http://customooxmlschemas.google.com/" textRoundtripDataId="19"/>
                  </a:ext>
                </a:extLst>
              </a:rPr>
              <a:t>went</a:t>
            </a:r>
            <a:r>
              <a:rPr b="0" i="0" lang="en-GB" sz="1750" u="none" cap="none" strike="noStrike">
                <a:solidFill>
                  <a:srgbClr val="000000"/>
                </a:solidFill>
                <a:latin typeface="Arial"/>
                <a:ea typeface="Arial"/>
                <a:cs typeface="Arial"/>
                <a:sym typeface="Arial"/>
                <a:extLst>
                  <a:ext uri="http://customooxmlschemas.google.com/">
                    <go:slidesCustomData xmlns:go="http://customooxmlschemas.google.com/" textRoundtripDataId="20"/>
                  </a:ext>
                </a:extLst>
              </a:rPr>
              <a:t> to their groups to inform them of the progress of the CIP-CCG and their work-to-date, including work the Principles, Criteria, Indicators approach for the draft CIP framework, how the framework will be utilized in the (first) CIP assessment phase. </a:t>
            </a:r>
            <a:r>
              <a:rPr b="1" i="0" lang="en-GB" sz="1750" u="none" cap="none" strike="noStrike">
                <a:solidFill>
                  <a:srgbClr val="000000"/>
                </a:solidFill>
                <a:latin typeface="Arial"/>
                <a:ea typeface="Arial"/>
                <a:cs typeface="Arial"/>
                <a:sym typeface="Arial"/>
                <a:extLst>
                  <a:ext uri="http://customooxmlschemas.google.com/">
                    <go:slidesCustomData xmlns:go="http://customooxmlschemas.google.com/" textRoundtripDataId="21"/>
                  </a:ext>
                </a:extLst>
              </a:rPr>
              <a:t>Ongoing CIP-CCG meetings and regular updates from your CIP-CCG representative (and alternate) throughout 2024. </a:t>
            </a:r>
            <a:br>
              <a:rPr b="1" i="0" lang="en-GB" sz="1750" u="none" cap="none" strike="noStrike">
                <a:solidFill>
                  <a:srgbClr val="000000"/>
                </a:solidFill>
                <a:latin typeface="Arial"/>
                <a:ea typeface="Arial"/>
                <a:cs typeface="Arial"/>
                <a:sym typeface="Arial"/>
              </a:rPr>
            </a:br>
            <a:endParaRPr b="1" i="0" sz="400" u="none" cap="none" strike="noStrike">
              <a:solidFill>
                <a:srgbClr val="000000"/>
              </a:solidFill>
              <a:latin typeface="Arial"/>
              <a:ea typeface="Arial"/>
              <a:cs typeface="Arial"/>
              <a:sym typeface="Arial"/>
            </a:endParaRPr>
          </a:p>
          <a:p>
            <a:pPr indent="0" lvl="0" marL="0" marR="0" rtl="0" algn="l">
              <a:lnSpc>
                <a:spcPct val="115000"/>
              </a:lnSpc>
              <a:spcBef>
                <a:spcPts val="800"/>
              </a:spcBef>
              <a:spcAft>
                <a:spcPts val="0"/>
              </a:spcAft>
              <a:buClr>
                <a:srgbClr val="000000"/>
              </a:buClr>
              <a:buSzPts val="2000"/>
              <a:buFont typeface="Arial"/>
              <a:buNone/>
            </a:pPr>
            <a:r>
              <a:rPr b="1" i="0" lang="en-GB" sz="1750" u="none" cap="none" strike="noStrike">
                <a:solidFill>
                  <a:srgbClr val="6AA84F"/>
                </a:solidFill>
                <a:latin typeface="Arial"/>
                <a:ea typeface="Arial"/>
                <a:cs typeface="Arial"/>
                <a:sym typeface="Arial"/>
              </a:rPr>
              <a:t>Phase 3 (May, June) </a:t>
            </a:r>
            <a:r>
              <a:rPr b="1" i="0" lang="en-GB" sz="1750" u="none" cap="none" strike="noStrike">
                <a:solidFill>
                  <a:srgbClr val="EC7532"/>
                </a:solidFill>
                <a:latin typeface="Arial"/>
                <a:ea typeface="Arial"/>
                <a:cs typeface="Arial"/>
                <a:sym typeface="Arial"/>
              </a:rPr>
              <a:t>IN PROGRESS</a:t>
            </a:r>
            <a:r>
              <a:rPr b="1" i="0" lang="en-GB" sz="1750" u="none" cap="none" strike="noStrike">
                <a:solidFill>
                  <a:srgbClr val="6AA84F"/>
                </a:solidFill>
                <a:latin typeface="Arial"/>
                <a:ea typeface="Arial"/>
                <a:cs typeface="Arial"/>
                <a:sym typeface="Arial"/>
              </a:rPr>
              <a:t>: </a:t>
            </a:r>
            <a:r>
              <a:rPr b="0" i="0" lang="en-GB" sz="1750" u="none" cap="none" strike="noStrike">
                <a:solidFill>
                  <a:srgbClr val="000000"/>
                </a:solidFill>
                <a:latin typeface="Arial"/>
                <a:ea typeface="Arial"/>
                <a:cs typeface="Arial"/>
                <a:sym typeface="Arial"/>
              </a:rPr>
              <a:t>Once Community reps have educated their structures on CIP-CCG progress on the Principles, Criteria, Indicators approach and how the process of the CIP will work, </a:t>
            </a:r>
            <a:r>
              <a:rPr b="0" i="0" lang="en-GB" sz="1750" u="none" cap="none" strike="noStrike">
                <a:solidFill>
                  <a:srgbClr val="000000"/>
                </a:solidFill>
                <a:latin typeface="Arial"/>
                <a:ea typeface="Arial"/>
                <a:cs typeface="Arial"/>
                <a:sym typeface="Arial"/>
                <a:extLst>
                  <a:ext uri="http://customooxmlschemas.google.com/">
                    <go:slidesCustomData xmlns:go="http://customooxmlschemas.google.com/" textRoundtripDataId="22"/>
                  </a:ext>
                </a:extLst>
              </a:rPr>
              <a:t>they </a:t>
            </a:r>
            <a:r>
              <a:rPr lang="en-GB" sz="1750">
                <a:extLst>
                  <a:ext uri="http://customooxmlschemas.google.com/">
                    <go:slidesCustomData xmlns:go="http://customooxmlschemas.google.com/" textRoundtripDataId="23"/>
                  </a:ext>
                </a:extLst>
              </a:rPr>
              <a:t>are now organizing</a:t>
            </a:r>
            <a:r>
              <a:rPr b="0" i="0" lang="en-GB" sz="1750" u="none" cap="none" strike="noStrike">
                <a:solidFill>
                  <a:srgbClr val="000000"/>
                </a:solidFill>
                <a:latin typeface="Arial"/>
                <a:ea typeface="Arial"/>
                <a:cs typeface="Arial"/>
                <a:sym typeface="Arial"/>
                <a:extLst>
                  <a:ext uri="http://customooxmlschemas.google.com/">
                    <go:slidesCustomData xmlns:go="http://customooxmlschemas.google.com/" textRoundtripDataId="24"/>
                  </a:ext>
                </a:extLst>
              </a:rPr>
              <a:t> working sessions</a:t>
            </a:r>
            <a:r>
              <a:rPr b="0" i="0" lang="en-GB" sz="1750" u="none" cap="none" strike="noStrike">
                <a:solidFill>
                  <a:srgbClr val="000000"/>
                </a:solidFill>
                <a:latin typeface="Arial"/>
                <a:ea typeface="Arial"/>
                <a:cs typeface="Arial"/>
                <a:sym typeface="Arial"/>
              </a:rPr>
              <a:t> with their community reps in Q2-3 2024 to gather feedback on the Criteria and Indicators for their group. </a:t>
            </a:r>
            <a:r>
              <a:rPr b="1" i="0" lang="en-GB" sz="1750" u="none" cap="none" strike="noStrike">
                <a:solidFill>
                  <a:srgbClr val="000000"/>
                </a:solidFill>
                <a:latin typeface="Arial"/>
                <a:ea typeface="Arial"/>
                <a:cs typeface="Arial"/>
                <a:sym typeface="Arial"/>
              </a:rPr>
              <a:t>Provide input to your CIP-CCG representative! </a:t>
            </a:r>
            <a:br>
              <a:rPr b="0" i="0" lang="en-GB" sz="1750" u="none" cap="none" strike="noStrike">
                <a:solidFill>
                  <a:srgbClr val="000000"/>
                </a:solidFill>
                <a:latin typeface="Arial"/>
                <a:ea typeface="Arial"/>
                <a:cs typeface="Arial"/>
                <a:sym typeface="Arial"/>
              </a:rPr>
            </a:br>
            <a:endParaRPr b="0" i="0" sz="400" u="none" cap="none" strike="noStrike">
              <a:solidFill>
                <a:srgbClr val="000000"/>
              </a:solidFill>
              <a:latin typeface="Arial"/>
              <a:ea typeface="Arial"/>
              <a:cs typeface="Arial"/>
              <a:sym typeface="Arial"/>
            </a:endParaRPr>
          </a:p>
          <a:p>
            <a:pPr indent="0" lvl="0" marL="0" marR="0" rtl="0" algn="l">
              <a:lnSpc>
                <a:spcPct val="115000"/>
              </a:lnSpc>
              <a:spcBef>
                <a:spcPts val="800"/>
              </a:spcBef>
              <a:spcAft>
                <a:spcPts val="0"/>
              </a:spcAft>
              <a:buClr>
                <a:srgbClr val="000000"/>
              </a:buClr>
              <a:buSzPts val="2000"/>
              <a:buFont typeface="Arial"/>
              <a:buNone/>
            </a:pPr>
            <a:r>
              <a:rPr b="1" i="0" lang="en-GB" sz="1750" u="none" cap="none" strike="noStrike">
                <a:solidFill>
                  <a:schemeClr val="dk2"/>
                </a:solidFill>
                <a:latin typeface="Arial"/>
                <a:ea typeface="Arial"/>
                <a:cs typeface="Arial"/>
                <a:sym typeface="Arial"/>
              </a:rPr>
              <a:t>Phase 4 (July, August): </a:t>
            </a:r>
            <a:r>
              <a:rPr b="0" i="0" lang="en-GB" sz="1750" u="none" cap="none" strike="noStrike">
                <a:solidFill>
                  <a:srgbClr val="000000"/>
                </a:solidFill>
                <a:latin typeface="Arial"/>
                <a:ea typeface="Arial"/>
                <a:cs typeface="Arial"/>
                <a:sym typeface="Arial"/>
              </a:rPr>
              <a:t>Finally, community reps work with groups to reach consensus on Criteria and Indicators applicable to their organizational structures (this will occur after iterations of CIP-CCG meetings during Phase 2).</a:t>
            </a:r>
            <a:r>
              <a:rPr b="1" i="0" lang="en-GB" sz="1750" u="none" cap="none" strike="noStrike">
                <a:solidFill>
                  <a:srgbClr val="000000"/>
                </a:solidFill>
                <a:latin typeface="Arial"/>
                <a:ea typeface="Arial"/>
                <a:cs typeface="Arial"/>
                <a:sym typeface="Arial"/>
              </a:rPr>
              <a:t> Draft CIP Framework will be published for Public Comment (est. Oct/Nov 2024).</a:t>
            </a:r>
            <a:r>
              <a:rPr b="0" i="0" lang="en-GB" sz="1750" u="none" cap="none" strike="noStrike">
                <a:solidFill>
                  <a:srgbClr val="000000"/>
                </a:solidFill>
                <a:latin typeface="Arial"/>
                <a:ea typeface="Arial"/>
                <a:cs typeface="Arial"/>
                <a:sym typeface="Arial"/>
              </a:rPr>
              <a:t> </a:t>
            </a:r>
            <a:endParaRPr b="0" i="0" sz="175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1" name="Shape 921"/>
        <p:cNvGrpSpPr/>
        <p:nvPr/>
      </p:nvGrpSpPr>
      <p:grpSpPr>
        <a:xfrm>
          <a:off x="0" y="0"/>
          <a:ext cx="0" cy="0"/>
          <a:chOff x="0" y="0"/>
          <a:chExt cx="0" cy="0"/>
        </a:xfrm>
      </p:grpSpPr>
      <p:cxnSp>
        <p:nvCxnSpPr>
          <p:cNvPr id="922" name="Google Shape;922;g2c6719f41c7_0_0"/>
          <p:cNvCxnSpPr/>
          <p:nvPr/>
        </p:nvCxnSpPr>
        <p:spPr>
          <a:xfrm rot="10800000">
            <a:off x="2140900" y="629967"/>
            <a:ext cx="0" cy="5690400"/>
          </a:xfrm>
          <a:prstGeom prst="straightConnector1">
            <a:avLst/>
          </a:prstGeom>
          <a:noFill/>
          <a:ln cap="flat" cmpd="sng" w="9525">
            <a:solidFill>
              <a:srgbClr val="666666">
                <a:alpha val="48627"/>
              </a:srgbClr>
            </a:solidFill>
            <a:prstDash val="dot"/>
            <a:round/>
            <a:headEnd len="sm" w="sm" type="none"/>
            <a:tailEnd len="sm" w="sm" type="none"/>
          </a:ln>
        </p:spPr>
      </p:cxnSp>
      <p:cxnSp>
        <p:nvCxnSpPr>
          <p:cNvPr id="923" name="Google Shape;923;g2c6719f41c7_0_0"/>
          <p:cNvCxnSpPr/>
          <p:nvPr/>
        </p:nvCxnSpPr>
        <p:spPr>
          <a:xfrm rot="10800000">
            <a:off x="10064805" y="631935"/>
            <a:ext cx="0" cy="5693700"/>
          </a:xfrm>
          <a:prstGeom prst="straightConnector1">
            <a:avLst/>
          </a:prstGeom>
          <a:noFill/>
          <a:ln cap="flat" cmpd="sng" w="9525">
            <a:solidFill>
              <a:srgbClr val="666666">
                <a:alpha val="48627"/>
              </a:srgbClr>
            </a:solidFill>
            <a:prstDash val="dot"/>
            <a:round/>
            <a:headEnd len="sm" w="sm" type="none"/>
            <a:tailEnd len="sm" w="sm" type="none"/>
          </a:ln>
        </p:spPr>
      </p:cxnSp>
      <p:cxnSp>
        <p:nvCxnSpPr>
          <p:cNvPr id="924" name="Google Shape;924;g2c6719f41c7_0_0"/>
          <p:cNvCxnSpPr/>
          <p:nvPr/>
        </p:nvCxnSpPr>
        <p:spPr>
          <a:xfrm rot="10800000">
            <a:off x="5297800" y="629967"/>
            <a:ext cx="0" cy="5690400"/>
          </a:xfrm>
          <a:prstGeom prst="straightConnector1">
            <a:avLst/>
          </a:prstGeom>
          <a:noFill/>
          <a:ln cap="flat" cmpd="sng" w="9525">
            <a:solidFill>
              <a:srgbClr val="666666">
                <a:alpha val="48627"/>
              </a:srgbClr>
            </a:solidFill>
            <a:prstDash val="dot"/>
            <a:round/>
            <a:headEnd len="sm" w="sm" type="none"/>
            <a:tailEnd len="sm" w="sm" type="none"/>
          </a:ln>
        </p:spPr>
      </p:cxnSp>
      <p:cxnSp>
        <p:nvCxnSpPr>
          <p:cNvPr id="925" name="Google Shape;925;g2c6719f41c7_0_0"/>
          <p:cNvCxnSpPr/>
          <p:nvPr/>
        </p:nvCxnSpPr>
        <p:spPr>
          <a:xfrm rot="10800000">
            <a:off x="6904569" y="629967"/>
            <a:ext cx="0" cy="5690400"/>
          </a:xfrm>
          <a:prstGeom prst="straightConnector1">
            <a:avLst/>
          </a:prstGeom>
          <a:noFill/>
          <a:ln cap="flat" cmpd="sng" w="9525">
            <a:solidFill>
              <a:srgbClr val="666666">
                <a:alpha val="48627"/>
              </a:srgbClr>
            </a:solidFill>
            <a:prstDash val="dot"/>
            <a:round/>
            <a:headEnd len="sm" w="sm" type="none"/>
            <a:tailEnd len="sm" w="sm" type="none"/>
          </a:ln>
        </p:spPr>
      </p:cxnSp>
      <p:cxnSp>
        <p:nvCxnSpPr>
          <p:cNvPr id="926" name="Google Shape;926;g2c6719f41c7_0_0"/>
          <p:cNvCxnSpPr/>
          <p:nvPr/>
        </p:nvCxnSpPr>
        <p:spPr>
          <a:xfrm rot="10800000">
            <a:off x="8476600" y="629967"/>
            <a:ext cx="0" cy="5690400"/>
          </a:xfrm>
          <a:prstGeom prst="straightConnector1">
            <a:avLst/>
          </a:prstGeom>
          <a:noFill/>
          <a:ln cap="flat" cmpd="sng" w="9525">
            <a:solidFill>
              <a:srgbClr val="666666">
                <a:alpha val="48627"/>
              </a:srgbClr>
            </a:solidFill>
            <a:prstDash val="dot"/>
            <a:round/>
            <a:headEnd len="sm" w="sm" type="none"/>
            <a:tailEnd len="sm" w="sm" type="none"/>
          </a:ln>
        </p:spPr>
      </p:cxnSp>
      <p:cxnSp>
        <p:nvCxnSpPr>
          <p:cNvPr id="927" name="Google Shape;927;g2c6719f41c7_0_0"/>
          <p:cNvCxnSpPr/>
          <p:nvPr/>
        </p:nvCxnSpPr>
        <p:spPr>
          <a:xfrm rot="10800000">
            <a:off x="11654800" y="629967"/>
            <a:ext cx="0" cy="5690400"/>
          </a:xfrm>
          <a:prstGeom prst="straightConnector1">
            <a:avLst/>
          </a:prstGeom>
          <a:noFill/>
          <a:ln cap="flat" cmpd="sng" w="9525">
            <a:solidFill>
              <a:srgbClr val="666666">
                <a:alpha val="48627"/>
              </a:srgbClr>
            </a:solidFill>
            <a:prstDash val="dot"/>
            <a:round/>
            <a:headEnd len="sm" w="sm" type="none"/>
            <a:tailEnd len="sm" w="sm" type="none"/>
          </a:ln>
        </p:spPr>
      </p:cxnSp>
      <p:cxnSp>
        <p:nvCxnSpPr>
          <p:cNvPr id="928" name="Google Shape;928;g2c6719f41c7_0_0"/>
          <p:cNvCxnSpPr/>
          <p:nvPr/>
        </p:nvCxnSpPr>
        <p:spPr>
          <a:xfrm rot="10800000">
            <a:off x="3708701" y="629967"/>
            <a:ext cx="0" cy="5690400"/>
          </a:xfrm>
          <a:prstGeom prst="straightConnector1">
            <a:avLst/>
          </a:prstGeom>
          <a:noFill/>
          <a:ln cap="flat" cmpd="sng" w="9525">
            <a:solidFill>
              <a:srgbClr val="666666">
                <a:alpha val="48627"/>
              </a:srgbClr>
            </a:solidFill>
            <a:prstDash val="dot"/>
            <a:round/>
            <a:headEnd len="sm" w="sm" type="none"/>
            <a:tailEnd len="sm" w="sm" type="none"/>
          </a:ln>
        </p:spPr>
      </p:cxnSp>
      <p:sp>
        <p:nvSpPr>
          <p:cNvPr id="929" name="Google Shape;929;g2c6719f41c7_0_0"/>
          <p:cNvSpPr txBox="1"/>
          <p:nvPr/>
        </p:nvSpPr>
        <p:spPr>
          <a:xfrm>
            <a:off x="4815044" y="4794543"/>
            <a:ext cx="25620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highlight>
                  <a:srgbClr val="FFFFFF"/>
                </a:highlight>
                <a:latin typeface="Arial"/>
                <a:ea typeface="Arial"/>
                <a:cs typeface="Arial"/>
                <a:sym typeface="Arial"/>
              </a:rPr>
              <a:t>CIP Assessment</a:t>
            </a:r>
            <a:br>
              <a:rPr b="1" i="0" lang="en-GB" sz="1600" u="none" cap="none" strike="noStrike">
                <a:solidFill>
                  <a:schemeClr val="accent1"/>
                </a:solidFill>
                <a:highlight>
                  <a:srgbClr val="FFFFFF"/>
                </a:highlight>
                <a:latin typeface="Arial"/>
                <a:ea typeface="Arial"/>
                <a:cs typeface="Arial"/>
                <a:sym typeface="Arial"/>
              </a:rPr>
            </a:br>
            <a:r>
              <a:rPr b="1" i="0" lang="en-GB" sz="1600" u="none" cap="none" strike="noStrike">
                <a:solidFill>
                  <a:schemeClr val="accent1"/>
                </a:solidFill>
                <a:highlight>
                  <a:srgbClr val="FFFFFF"/>
                </a:highlight>
                <a:latin typeface="Arial"/>
                <a:ea typeface="Arial"/>
                <a:cs typeface="Arial"/>
                <a:sym typeface="Arial"/>
              </a:rPr>
              <a:t>Period 1</a:t>
            </a:r>
            <a:r>
              <a:rPr b="1" i="0" lang="en-GB" sz="1200" u="none" cap="none" strike="noStrike">
                <a:solidFill>
                  <a:schemeClr val="accent1"/>
                </a:solidFill>
                <a:highlight>
                  <a:srgbClr val="FFFFFF"/>
                </a:highlight>
                <a:latin typeface="Arial"/>
                <a:ea typeface="Arial"/>
                <a:cs typeface="Arial"/>
                <a:sym typeface="Arial"/>
              </a:rPr>
              <a:t> </a:t>
            </a:r>
            <a:endParaRPr b="0" i="0" sz="2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GB" sz="1200" u="none" cap="none" strike="noStrike">
                <a:solidFill>
                  <a:schemeClr val="accent1"/>
                </a:solidFill>
                <a:highlight>
                  <a:srgbClr val="FFFFFF"/>
                </a:highlight>
                <a:latin typeface="Arial"/>
                <a:ea typeface="Arial"/>
                <a:cs typeface="Arial"/>
                <a:sym typeface="Arial"/>
              </a:rPr>
              <a:t>estimated to begin upon</a:t>
            </a:r>
            <a:br>
              <a:rPr b="1" i="0" lang="en-GB" sz="1200" u="none" cap="none" strike="noStrike">
                <a:solidFill>
                  <a:schemeClr val="accent1"/>
                </a:solidFill>
                <a:highlight>
                  <a:srgbClr val="FFFFFF"/>
                </a:highlight>
                <a:latin typeface="Arial"/>
                <a:ea typeface="Arial"/>
                <a:cs typeface="Arial"/>
                <a:sym typeface="Arial"/>
              </a:rPr>
            </a:br>
            <a:r>
              <a:rPr b="1" i="0" lang="en-GB" sz="1200" u="none" cap="none" strike="noStrike">
                <a:solidFill>
                  <a:schemeClr val="accent1"/>
                </a:solidFill>
                <a:highlight>
                  <a:srgbClr val="FFFFFF"/>
                </a:highlight>
                <a:latin typeface="Arial"/>
                <a:ea typeface="Arial"/>
                <a:cs typeface="Arial"/>
                <a:sym typeface="Arial"/>
              </a:rPr>
              <a:t>adoption of the Framework </a:t>
            </a:r>
            <a:endParaRPr b="0" i="0" sz="2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1" i="0" sz="900" u="none" cap="none" strike="noStrike">
              <a:solidFill>
                <a:schemeClr val="accent1"/>
              </a:solidFill>
              <a:highlight>
                <a:srgbClr val="FFFFFF"/>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GB" sz="1500" u="none" cap="none" strike="noStrike">
                <a:solidFill>
                  <a:schemeClr val="accent1"/>
                </a:solidFill>
                <a:highlight>
                  <a:srgbClr val="FFFFFF"/>
                </a:highlight>
                <a:latin typeface="Arial"/>
                <a:ea typeface="Arial"/>
                <a:cs typeface="Arial"/>
                <a:sym typeface="Arial"/>
              </a:rPr>
              <a:t>Conclude at the end</a:t>
            </a:r>
            <a:br>
              <a:rPr b="1" i="0" lang="en-GB" sz="1500" u="none" cap="none" strike="noStrike">
                <a:solidFill>
                  <a:schemeClr val="accent1"/>
                </a:solidFill>
                <a:highlight>
                  <a:srgbClr val="FFFFFF"/>
                </a:highlight>
                <a:latin typeface="Arial"/>
                <a:ea typeface="Arial"/>
                <a:cs typeface="Arial"/>
                <a:sym typeface="Arial"/>
              </a:rPr>
            </a:br>
            <a:r>
              <a:rPr b="1" i="0" lang="en-GB" sz="1500" u="none" cap="none" strike="noStrike">
                <a:solidFill>
                  <a:schemeClr val="accent1"/>
                </a:solidFill>
                <a:highlight>
                  <a:srgbClr val="FFFFFF"/>
                </a:highlight>
                <a:latin typeface="Arial"/>
                <a:ea typeface="Arial"/>
                <a:cs typeface="Arial"/>
                <a:sym typeface="Arial"/>
              </a:rPr>
              <a:t>of 2027 (3 years)</a:t>
            </a:r>
            <a:endParaRPr b="1" i="0" sz="1500" u="none" cap="none" strike="noStrike">
              <a:solidFill>
                <a:schemeClr val="accent1"/>
              </a:solidFill>
              <a:latin typeface="Arial"/>
              <a:ea typeface="Arial"/>
              <a:cs typeface="Arial"/>
              <a:sym typeface="Arial"/>
            </a:endParaRPr>
          </a:p>
        </p:txBody>
      </p:sp>
      <p:sp>
        <p:nvSpPr>
          <p:cNvPr id="930" name="Google Shape;930;g2c6719f41c7_0_0"/>
          <p:cNvSpPr txBox="1"/>
          <p:nvPr>
            <p:ph type="title"/>
          </p:nvPr>
        </p:nvSpPr>
        <p:spPr>
          <a:xfrm>
            <a:off x="499872" y="46179"/>
            <a:ext cx="11691900" cy="450900"/>
          </a:xfrm>
          <a:prstGeom prst="rect">
            <a:avLst/>
          </a:prstGeom>
          <a:noFill/>
          <a:ln>
            <a:noFill/>
          </a:ln>
        </p:spPr>
        <p:txBody>
          <a:bodyPr anchorCtr="0" anchor="t" bIns="60925" lIns="0" spcFirstLastPara="1" rIns="0" wrap="square" tIns="60925">
            <a:noAutofit/>
          </a:bodyPr>
          <a:lstStyle/>
          <a:p>
            <a:pPr indent="0" lvl="0" marL="0" rtl="0" algn="l">
              <a:lnSpc>
                <a:spcPct val="100000"/>
              </a:lnSpc>
              <a:spcBef>
                <a:spcPts val="0"/>
              </a:spcBef>
              <a:spcAft>
                <a:spcPts val="0"/>
              </a:spcAft>
              <a:buClr>
                <a:srgbClr val="0B3458"/>
              </a:buClr>
              <a:buSzPts val="3400"/>
              <a:buFont typeface="Arial"/>
              <a:buNone/>
            </a:pPr>
            <a:r>
              <a:rPr lang="en-GB" sz="3200">
                <a:solidFill>
                  <a:srgbClr val="002B49"/>
                </a:solidFill>
              </a:rPr>
              <a:t>Continuous Improvement Program Roadmap</a:t>
            </a:r>
            <a:endParaRPr sz="3200">
              <a:solidFill>
                <a:srgbClr val="002B49"/>
              </a:solidFill>
            </a:endParaRPr>
          </a:p>
        </p:txBody>
      </p:sp>
      <p:sp>
        <p:nvSpPr>
          <p:cNvPr id="931" name="Google Shape;931;g2c6719f41c7_0_0"/>
          <p:cNvSpPr txBox="1"/>
          <p:nvPr/>
        </p:nvSpPr>
        <p:spPr>
          <a:xfrm>
            <a:off x="776300" y="1841800"/>
            <a:ext cx="2821200" cy="12420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rgbClr val="EC7532"/>
                </a:solidFill>
                <a:highlight>
                  <a:srgbClr val="FFFFFF"/>
                </a:highlight>
                <a:latin typeface="Arial"/>
                <a:ea typeface="Arial"/>
                <a:cs typeface="Arial"/>
                <a:sym typeface="Arial"/>
              </a:rPr>
              <a:t>Initial development phase of</a:t>
            </a:r>
            <a:br>
              <a:rPr b="1" i="0" lang="en-GB" sz="1500" u="none" cap="none" strike="noStrike">
                <a:solidFill>
                  <a:srgbClr val="EC7532"/>
                </a:solidFill>
                <a:highlight>
                  <a:srgbClr val="FFFFFF"/>
                </a:highlight>
                <a:latin typeface="Arial"/>
                <a:ea typeface="Arial"/>
                <a:cs typeface="Arial"/>
                <a:sym typeface="Arial"/>
              </a:rPr>
            </a:br>
            <a:r>
              <a:rPr b="1" i="0" lang="en-GB" sz="1500" u="none" cap="none" strike="noStrike">
                <a:solidFill>
                  <a:srgbClr val="EC7532"/>
                </a:solidFill>
                <a:highlight>
                  <a:srgbClr val="FFFFFF"/>
                </a:highlight>
                <a:latin typeface="Arial"/>
                <a:ea typeface="Arial"/>
                <a:cs typeface="Arial"/>
                <a:sym typeface="Arial"/>
              </a:rPr>
              <a:t>CIP Framework, </a:t>
            </a:r>
            <a:br>
              <a:rPr b="1" i="0" lang="en-GB" sz="1500" u="none" cap="none" strike="noStrike">
                <a:solidFill>
                  <a:srgbClr val="EC7532"/>
                </a:solidFill>
                <a:highlight>
                  <a:srgbClr val="FFFFFF"/>
                </a:highlight>
                <a:latin typeface="Arial"/>
                <a:ea typeface="Arial"/>
                <a:cs typeface="Arial"/>
                <a:sym typeface="Arial"/>
              </a:rPr>
            </a:br>
            <a:r>
              <a:rPr b="1" i="0" lang="en-GB" sz="1500" u="none" cap="none" strike="noStrike">
                <a:solidFill>
                  <a:srgbClr val="EC7532"/>
                </a:solidFill>
                <a:highlight>
                  <a:srgbClr val="FFFFFF"/>
                </a:highlight>
                <a:latin typeface="Arial"/>
                <a:ea typeface="Arial"/>
                <a:cs typeface="Arial"/>
                <a:sym typeface="Arial"/>
              </a:rPr>
              <a:t>12-month estimation, concluding by Dec 2024</a:t>
            </a:r>
            <a:endParaRPr b="1" i="0" sz="1500" u="none" cap="none" strike="noStrike">
              <a:solidFill>
                <a:srgbClr val="EC7532"/>
              </a:solidFill>
              <a:highlight>
                <a:srgbClr val="FFFFFF"/>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1" i="0" sz="1100" u="none" cap="none" strike="noStrike">
              <a:solidFill>
                <a:srgbClr val="EC7532"/>
              </a:solidFill>
              <a:latin typeface="Arial"/>
              <a:ea typeface="Arial"/>
              <a:cs typeface="Arial"/>
              <a:sym typeface="Arial"/>
            </a:endParaRPr>
          </a:p>
        </p:txBody>
      </p:sp>
      <p:cxnSp>
        <p:nvCxnSpPr>
          <p:cNvPr id="932" name="Google Shape;932;g2c6719f41c7_0_0"/>
          <p:cNvCxnSpPr/>
          <p:nvPr/>
        </p:nvCxnSpPr>
        <p:spPr>
          <a:xfrm>
            <a:off x="9248869" y="3323909"/>
            <a:ext cx="0" cy="182700"/>
          </a:xfrm>
          <a:prstGeom prst="straightConnector1">
            <a:avLst/>
          </a:prstGeom>
          <a:noFill/>
          <a:ln cap="flat" cmpd="sng" w="22225">
            <a:solidFill>
              <a:schemeClr val="dk1"/>
            </a:solidFill>
            <a:prstDash val="solid"/>
            <a:round/>
            <a:headEnd len="sm" w="sm" type="none"/>
            <a:tailEnd len="sm" w="sm" type="none"/>
          </a:ln>
        </p:spPr>
      </p:cxnSp>
      <p:cxnSp>
        <p:nvCxnSpPr>
          <p:cNvPr id="933" name="Google Shape;933;g2c6719f41c7_0_0"/>
          <p:cNvCxnSpPr/>
          <p:nvPr/>
        </p:nvCxnSpPr>
        <p:spPr>
          <a:xfrm>
            <a:off x="558800" y="3410589"/>
            <a:ext cx="11092800" cy="0"/>
          </a:xfrm>
          <a:prstGeom prst="straightConnector1">
            <a:avLst/>
          </a:prstGeom>
          <a:solidFill>
            <a:srgbClr val="C2C0C4"/>
          </a:solidFill>
          <a:ln cap="flat" cmpd="sng" w="22225">
            <a:solidFill>
              <a:schemeClr val="dk1"/>
            </a:solidFill>
            <a:prstDash val="solid"/>
            <a:round/>
            <a:headEnd len="sm" w="sm" type="none"/>
            <a:tailEnd len="sm" w="sm" type="none"/>
          </a:ln>
        </p:spPr>
      </p:cxnSp>
      <p:sp>
        <p:nvSpPr>
          <p:cNvPr id="934" name="Google Shape;934;g2c6719f41c7_0_0"/>
          <p:cNvSpPr/>
          <p:nvPr/>
        </p:nvSpPr>
        <p:spPr>
          <a:xfrm>
            <a:off x="3062872" y="3529821"/>
            <a:ext cx="13176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JAN</a:t>
            </a:r>
            <a:br>
              <a:rPr b="1" i="0" lang="en-GB" sz="1500" u="none" cap="none" strike="noStrike">
                <a:solidFill>
                  <a:schemeClr val="dk1"/>
                </a:solidFill>
                <a:latin typeface="Arial"/>
                <a:ea typeface="Arial"/>
                <a:cs typeface="Arial"/>
                <a:sym typeface="Arial"/>
              </a:rPr>
            </a:br>
            <a:r>
              <a:rPr b="1" i="0" lang="en-GB" sz="1500" u="none" cap="none" strike="noStrike">
                <a:solidFill>
                  <a:schemeClr val="dk1"/>
                </a:solidFill>
                <a:latin typeface="Arial"/>
                <a:ea typeface="Arial"/>
                <a:cs typeface="Arial"/>
                <a:sym typeface="Arial"/>
              </a:rPr>
              <a:t>2025</a:t>
            </a:r>
            <a:endParaRPr b="0" i="0" sz="1900" u="none" cap="none" strike="noStrike">
              <a:solidFill>
                <a:schemeClr val="dk1"/>
              </a:solidFill>
              <a:latin typeface="Arial"/>
              <a:ea typeface="Arial"/>
              <a:cs typeface="Arial"/>
              <a:sym typeface="Arial"/>
            </a:endParaRPr>
          </a:p>
        </p:txBody>
      </p:sp>
      <p:sp>
        <p:nvSpPr>
          <p:cNvPr id="935" name="Google Shape;935;g2c6719f41c7_0_0"/>
          <p:cNvSpPr/>
          <p:nvPr/>
        </p:nvSpPr>
        <p:spPr>
          <a:xfrm>
            <a:off x="4699465" y="3529821"/>
            <a:ext cx="12093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FEB-MAY</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2025</a:t>
            </a:r>
            <a:endParaRPr b="0" i="0" sz="1900" u="none" cap="none" strike="noStrike">
              <a:solidFill>
                <a:schemeClr val="dk1"/>
              </a:solidFill>
              <a:latin typeface="Arial"/>
              <a:ea typeface="Arial"/>
              <a:cs typeface="Arial"/>
              <a:sym typeface="Arial"/>
            </a:endParaRPr>
          </a:p>
        </p:txBody>
      </p:sp>
      <p:sp>
        <p:nvSpPr>
          <p:cNvPr id="936" name="Google Shape;936;g2c6719f41c7_0_0"/>
          <p:cNvSpPr/>
          <p:nvPr/>
        </p:nvSpPr>
        <p:spPr>
          <a:xfrm>
            <a:off x="6385929"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JUN</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2025</a:t>
            </a:r>
            <a:endParaRPr b="0" i="0" sz="1900" u="none" cap="none" strike="noStrike">
              <a:solidFill>
                <a:schemeClr val="dk1"/>
              </a:solidFill>
              <a:latin typeface="Arial"/>
              <a:ea typeface="Arial"/>
              <a:cs typeface="Arial"/>
              <a:sym typeface="Arial"/>
            </a:endParaRPr>
          </a:p>
        </p:txBody>
      </p:sp>
      <p:sp>
        <p:nvSpPr>
          <p:cNvPr id="937" name="Google Shape;937;g2c6719f41c7_0_0"/>
          <p:cNvSpPr/>
          <p:nvPr/>
        </p:nvSpPr>
        <p:spPr>
          <a:xfrm>
            <a:off x="5254653"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sp>
        <p:nvSpPr>
          <p:cNvPr id="938" name="Google Shape;938;g2c6719f41c7_0_0"/>
          <p:cNvSpPr/>
          <p:nvPr/>
        </p:nvSpPr>
        <p:spPr>
          <a:xfrm>
            <a:off x="1325621" y="3529821"/>
            <a:ext cx="16155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DEC</a:t>
            </a:r>
            <a:br>
              <a:rPr b="1" i="0" lang="en-GB" sz="1500" u="none" cap="none" strike="noStrike">
                <a:solidFill>
                  <a:schemeClr val="dk1"/>
                </a:solidFill>
                <a:latin typeface="Arial"/>
                <a:ea typeface="Arial"/>
                <a:cs typeface="Arial"/>
                <a:sym typeface="Arial"/>
              </a:rPr>
            </a:br>
            <a:r>
              <a:rPr b="1" i="0" lang="en-GB" sz="1500" u="none" cap="none" strike="noStrike">
                <a:solidFill>
                  <a:schemeClr val="dk1"/>
                </a:solidFill>
                <a:latin typeface="Arial"/>
                <a:ea typeface="Arial"/>
                <a:cs typeface="Arial"/>
                <a:sym typeface="Arial"/>
              </a:rPr>
              <a:t>2024</a:t>
            </a:r>
            <a:endParaRPr b="0" i="0" sz="1900" u="none" cap="none" strike="noStrike">
              <a:solidFill>
                <a:schemeClr val="dk1"/>
              </a:solidFill>
              <a:latin typeface="Arial"/>
              <a:ea typeface="Arial"/>
              <a:cs typeface="Arial"/>
              <a:sym typeface="Arial"/>
            </a:endParaRPr>
          </a:p>
        </p:txBody>
      </p:sp>
      <p:sp>
        <p:nvSpPr>
          <p:cNvPr id="939" name="Google Shape;939;g2c6719f41c7_0_0"/>
          <p:cNvSpPr/>
          <p:nvPr/>
        </p:nvSpPr>
        <p:spPr>
          <a:xfrm>
            <a:off x="8434881"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dk2"/>
              </a:solidFill>
              <a:latin typeface="Arial"/>
              <a:ea typeface="Arial"/>
              <a:cs typeface="Arial"/>
              <a:sym typeface="Arial"/>
            </a:endParaRPr>
          </a:p>
        </p:txBody>
      </p:sp>
      <p:sp>
        <p:nvSpPr>
          <p:cNvPr id="940" name="Google Shape;940;g2c6719f41c7_0_0"/>
          <p:cNvSpPr/>
          <p:nvPr/>
        </p:nvSpPr>
        <p:spPr>
          <a:xfrm>
            <a:off x="10010525"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accent3"/>
              </a:solidFill>
              <a:latin typeface="Arial"/>
              <a:ea typeface="Arial"/>
              <a:cs typeface="Arial"/>
              <a:sym typeface="Arial"/>
            </a:endParaRPr>
          </a:p>
        </p:txBody>
      </p:sp>
      <p:sp>
        <p:nvSpPr>
          <p:cNvPr id="941" name="Google Shape;941;g2c6719f41c7_0_0"/>
          <p:cNvSpPr/>
          <p:nvPr/>
        </p:nvSpPr>
        <p:spPr>
          <a:xfrm>
            <a:off x="20918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sp>
        <p:nvSpPr>
          <p:cNvPr id="942" name="Google Shape;942;g2c6719f41c7_0_0"/>
          <p:cNvSpPr/>
          <p:nvPr/>
        </p:nvSpPr>
        <p:spPr>
          <a:xfrm>
            <a:off x="36576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cxnSp>
        <p:nvCxnSpPr>
          <p:cNvPr id="943" name="Google Shape;943;g2c6719f41c7_0_0"/>
          <p:cNvCxnSpPr/>
          <p:nvPr/>
        </p:nvCxnSpPr>
        <p:spPr>
          <a:xfrm>
            <a:off x="7662523" y="3323909"/>
            <a:ext cx="0" cy="182700"/>
          </a:xfrm>
          <a:prstGeom prst="straightConnector1">
            <a:avLst/>
          </a:prstGeom>
          <a:noFill/>
          <a:ln cap="flat" cmpd="sng" w="22225">
            <a:solidFill>
              <a:schemeClr val="dk1"/>
            </a:solidFill>
            <a:prstDash val="solid"/>
            <a:round/>
            <a:headEnd len="sm" w="sm" type="none"/>
            <a:tailEnd len="sm" w="sm" type="none"/>
          </a:ln>
        </p:spPr>
      </p:cxnSp>
      <p:cxnSp>
        <p:nvCxnSpPr>
          <p:cNvPr id="944" name="Google Shape;944;g2c6719f41c7_0_0"/>
          <p:cNvCxnSpPr/>
          <p:nvPr/>
        </p:nvCxnSpPr>
        <p:spPr>
          <a:xfrm>
            <a:off x="10826496" y="3323909"/>
            <a:ext cx="0" cy="182700"/>
          </a:xfrm>
          <a:prstGeom prst="straightConnector1">
            <a:avLst/>
          </a:prstGeom>
          <a:noFill/>
          <a:ln cap="flat" cmpd="sng" w="22225">
            <a:solidFill>
              <a:schemeClr val="dk1"/>
            </a:solidFill>
            <a:prstDash val="solid"/>
            <a:round/>
            <a:headEnd len="sm" w="sm" type="none"/>
            <a:tailEnd len="sm" w="sm" type="none"/>
          </a:ln>
        </p:spPr>
      </p:cxnSp>
      <p:sp>
        <p:nvSpPr>
          <p:cNvPr id="945" name="Google Shape;945;g2c6719f41c7_0_0"/>
          <p:cNvSpPr/>
          <p:nvPr/>
        </p:nvSpPr>
        <p:spPr>
          <a:xfrm>
            <a:off x="68650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dk2"/>
              </a:solidFill>
              <a:latin typeface="Arial"/>
              <a:ea typeface="Arial"/>
              <a:cs typeface="Arial"/>
              <a:sym typeface="Arial"/>
            </a:endParaRPr>
          </a:p>
        </p:txBody>
      </p:sp>
      <p:cxnSp>
        <p:nvCxnSpPr>
          <p:cNvPr id="946" name="Google Shape;946;g2c6719f41c7_0_0"/>
          <p:cNvCxnSpPr/>
          <p:nvPr/>
        </p:nvCxnSpPr>
        <p:spPr>
          <a:xfrm rot="10800000">
            <a:off x="558800" y="629967"/>
            <a:ext cx="0" cy="5690400"/>
          </a:xfrm>
          <a:prstGeom prst="straightConnector1">
            <a:avLst/>
          </a:prstGeom>
          <a:noFill/>
          <a:ln cap="flat" cmpd="sng" w="9525">
            <a:solidFill>
              <a:srgbClr val="666666">
                <a:alpha val="48627"/>
              </a:srgbClr>
            </a:solidFill>
            <a:prstDash val="dot"/>
            <a:round/>
            <a:headEnd len="sm" w="sm" type="none"/>
            <a:tailEnd len="sm" w="sm" type="none"/>
          </a:ln>
        </p:spPr>
      </p:cxnSp>
      <p:sp>
        <p:nvSpPr>
          <p:cNvPr id="947" name="Google Shape;947;g2c6719f41c7_0_0"/>
          <p:cNvSpPr/>
          <p:nvPr/>
        </p:nvSpPr>
        <p:spPr>
          <a:xfrm>
            <a:off x="-247000" y="3529821"/>
            <a:ext cx="16155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NOV</a:t>
            </a:r>
            <a:br>
              <a:rPr b="1" i="0" lang="en-GB" sz="1500" u="none" cap="none" strike="noStrike">
                <a:solidFill>
                  <a:schemeClr val="dk1"/>
                </a:solidFill>
                <a:latin typeface="Arial"/>
                <a:ea typeface="Arial"/>
                <a:cs typeface="Arial"/>
                <a:sym typeface="Arial"/>
              </a:rPr>
            </a:br>
            <a:r>
              <a:rPr b="1" i="0" lang="en-GB" sz="1500" u="none" cap="none" strike="noStrike">
                <a:solidFill>
                  <a:schemeClr val="dk1"/>
                </a:solidFill>
                <a:latin typeface="Arial"/>
                <a:ea typeface="Arial"/>
                <a:cs typeface="Arial"/>
                <a:sym typeface="Arial"/>
              </a:rPr>
              <a:t>2024</a:t>
            </a:r>
            <a:endParaRPr b="0" i="0" sz="1900" u="none" cap="none" strike="noStrike">
              <a:solidFill>
                <a:schemeClr val="dk1"/>
              </a:solidFill>
              <a:latin typeface="Arial"/>
              <a:ea typeface="Arial"/>
              <a:cs typeface="Arial"/>
              <a:sym typeface="Arial"/>
            </a:endParaRPr>
          </a:p>
        </p:txBody>
      </p:sp>
      <p:sp>
        <p:nvSpPr>
          <p:cNvPr id="948" name="Google Shape;948;g2c6719f41c7_0_0"/>
          <p:cNvSpPr/>
          <p:nvPr/>
        </p:nvSpPr>
        <p:spPr>
          <a:xfrm>
            <a:off x="7954000"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DEC</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2027</a:t>
            </a:r>
            <a:endParaRPr b="0" i="0" sz="1900" u="none" cap="none" strike="noStrike">
              <a:solidFill>
                <a:schemeClr val="dk1"/>
              </a:solidFill>
              <a:latin typeface="Arial"/>
              <a:ea typeface="Arial"/>
              <a:cs typeface="Arial"/>
              <a:sym typeface="Arial"/>
            </a:endParaRPr>
          </a:p>
        </p:txBody>
      </p:sp>
      <p:sp>
        <p:nvSpPr>
          <p:cNvPr id="949" name="Google Shape;949;g2c6719f41c7_0_0"/>
          <p:cNvSpPr/>
          <p:nvPr/>
        </p:nvSpPr>
        <p:spPr>
          <a:xfrm>
            <a:off x="9535800"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JAN</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2028</a:t>
            </a:r>
            <a:endParaRPr b="0" i="0" sz="1900" u="none" cap="none" strike="noStrike">
              <a:solidFill>
                <a:schemeClr val="dk1"/>
              </a:solidFill>
              <a:latin typeface="Arial"/>
              <a:ea typeface="Arial"/>
              <a:cs typeface="Arial"/>
              <a:sym typeface="Arial"/>
            </a:endParaRPr>
          </a:p>
        </p:txBody>
      </p:sp>
      <p:sp>
        <p:nvSpPr>
          <p:cNvPr id="950" name="Google Shape;950;g2c6719f41c7_0_0"/>
          <p:cNvSpPr/>
          <p:nvPr/>
        </p:nvSpPr>
        <p:spPr>
          <a:xfrm>
            <a:off x="11132801"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DEC</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2030</a:t>
            </a:r>
            <a:endParaRPr b="0" i="0" sz="1900" u="none" cap="none" strike="noStrike">
              <a:solidFill>
                <a:schemeClr val="dk1"/>
              </a:solidFill>
              <a:latin typeface="Arial"/>
              <a:ea typeface="Arial"/>
              <a:cs typeface="Arial"/>
              <a:sym typeface="Arial"/>
            </a:endParaRPr>
          </a:p>
        </p:txBody>
      </p:sp>
      <p:sp>
        <p:nvSpPr>
          <p:cNvPr id="951" name="Google Shape;951;g2c6719f41c7_0_0"/>
          <p:cNvSpPr/>
          <p:nvPr/>
        </p:nvSpPr>
        <p:spPr>
          <a:xfrm>
            <a:off x="11613033"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accent3"/>
              </a:solidFill>
              <a:latin typeface="Arial"/>
              <a:ea typeface="Arial"/>
              <a:cs typeface="Arial"/>
              <a:sym typeface="Arial"/>
            </a:endParaRPr>
          </a:p>
        </p:txBody>
      </p:sp>
      <p:sp>
        <p:nvSpPr>
          <p:cNvPr id="952" name="Google Shape;952;g2c6719f41c7_0_0"/>
          <p:cNvSpPr/>
          <p:nvPr/>
        </p:nvSpPr>
        <p:spPr>
          <a:xfrm>
            <a:off x="5080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pic>
        <p:nvPicPr>
          <p:cNvPr id="953" name="Google Shape;953;g2c6719f41c7_0_0"/>
          <p:cNvPicPr preferRelativeResize="0"/>
          <p:nvPr/>
        </p:nvPicPr>
        <p:blipFill rotWithShape="1">
          <a:blip r:embed="rId3">
            <a:alphaModFix/>
          </a:blip>
          <a:srcRect b="0" l="0" r="0" t="0"/>
          <a:stretch/>
        </p:blipFill>
        <p:spPr>
          <a:xfrm>
            <a:off x="1625588" y="894520"/>
            <a:ext cx="1048887" cy="1048888"/>
          </a:xfrm>
          <a:prstGeom prst="rect">
            <a:avLst/>
          </a:prstGeom>
          <a:noFill/>
          <a:ln>
            <a:noFill/>
          </a:ln>
        </p:spPr>
      </p:pic>
      <p:grpSp>
        <p:nvGrpSpPr>
          <p:cNvPr id="954" name="Google Shape;954;g2c6719f41c7_0_0"/>
          <p:cNvGrpSpPr/>
          <p:nvPr/>
        </p:nvGrpSpPr>
        <p:grpSpPr>
          <a:xfrm>
            <a:off x="54705" y="4104015"/>
            <a:ext cx="1865953" cy="1777158"/>
            <a:chOff x="6903332" y="2479119"/>
            <a:chExt cx="1399500" cy="1332902"/>
          </a:xfrm>
        </p:grpSpPr>
        <p:sp>
          <p:nvSpPr>
            <p:cNvPr id="955" name="Google Shape;955;g2c6719f41c7_0_0"/>
            <p:cNvSpPr txBox="1"/>
            <p:nvPr/>
          </p:nvSpPr>
          <p:spPr>
            <a:xfrm>
              <a:off x="6903332" y="3227921"/>
              <a:ext cx="1399500" cy="584100"/>
            </a:xfrm>
            <a:prstGeom prst="rect">
              <a:avLst/>
            </a:prstGeom>
            <a:no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600"/>
                <a:buFont typeface="Arial"/>
                <a:buNone/>
              </a:pPr>
              <a:r>
                <a:rPr b="1" i="0" lang="en-GB" sz="1500" u="none" cap="none" strike="noStrike">
                  <a:solidFill>
                    <a:srgbClr val="1A2E5A"/>
                  </a:solidFill>
                  <a:latin typeface="Arial"/>
                  <a:ea typeface="Arial"/>
                  <a:cs typeface="Arial"/>
                  <a:sym typeface="Arial"/>
                </a:rPr>
                <a:t>CIP Framework</a:t>
              </a:r>
              <a:endParaRPr b="1" i="0" sz="1500" u="none" cap="none" strike="noStrike">
                <a:solidFill>
                  <a:srgbClr val="1A2E5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en-GB" sz="1500" u="none" cap="none" strike="noStrike">
                  <a:solidFill>
                    <a:srgbClr val="1A2E5A"/>
                  </a:solidFill>
                  <a:latin typeface="Arial"/>
                  <a:ea typeface="Arial"/>
                  <a:cs typeface="Arial"/>
                  <a:sym typeface="Arial"/>
                </a:rPr>
                <a:t>published for</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en-GB" sz="1500" u="none" cap="none" strike="noStrike">
                  <a:solidFill>
                    <a:srgbClr val="1A2E5A"/>
                  </a:solidFill>
                  <a:latin typeface="Arial"/>
                  <a:ea typeface="Arial"/>
                  <a:cs typeface="Arial"/>
                  <a:sym typeface="Arial"/>
                </a:rPr>
                <a:t>Public</a:t>
              </a:r>
              <a:r>
                <a:rPr b="0" i="0" lang="en-GB" sz="1500" u="none" cap="none" strike="noStrike">
                  <a:solidFill>
                    <a:srgbClr val="000000"/>
                  </a:solidFill>
                  <a:latin typeface="Arial"/>
                  <a:ea typeface="Arial"/>
                  <a:cs typeface="Arial"/>
                  <a:sym typeface="Arial"/>
                </a:rPr>
                <a:t> </a:t>
              </a:r>
              <a:r>
                <a:rPr b="1" i="0" lang="en-GB" sz="1500" u="none" cap="none" strike="noStrike">
                  <a:solidFill>
                    <a:srgbClr val="1A2E5A"/>
                  </a:solidFill>
                  <a:latin typeface="Arial"/>
                  <a:ea typeface="Arial"/>
                  <a:cs typeface="Arial"/>
                  <a:sym typeface="Arial"/>
                </a:rPr>
                <a:t>Comment</a:t>
              </a:r>
              <a:endParaRPr b="1" i="0" sz="1500" u="none" cap="none" strike="noStrike">
                <a:solidFill>
                  <a:srgbClr val="1A2E5A"/>
                </a:solidFill>
                <a:latin typeface="Arial"/>
                <a:ea typeface="Arial"/>
                <a:cs typeface="Arial"/>
                <a:sym typeface="Arial"/>
              </a:endParaRPr>
            </a:p>
          </p:txBody>
        </p:sp>
        <p:pic>
          <p:nvPicPr>
            <p:cNvPr descr="A group of people sitting at a table with laptops&#10;&#10;Description automatically generated" id="956" name="Google Shape;956;g2c6719f41c7_0_0"/>
            <p:cNvPicPr preferRelativeResize="0"/>
            <p:nvPr/>
          </p:nvPicPr>
          <p:blipFill rotWithShape="1">
            <a:blip r:embed="rId4">
              <a:alphaModFix/>
            </a:blip>
            <a:srcRect b="0" l="0" r="0" t="0"/>
            <a:stretch/>
          </p:blipFill>
          <p:spPr>
            <a:xfrm>
              <a:off x="6986680" y="2479119"/>
              <a:ext cx="700313" cy="700313"/>
            </a:xfrm>
            <a:prstGeom prst="rect">
              <a:avLst/>
            </a:prstGeom>
            <a:noFill/>
            <a:ln>
              <a:noFill/>
            </a:ln>
          </p:spPr>
        </p:pic>
      </p:grpSp>
      <p:grpSp>
        <p:nvGrpSpPr>
          <p:cNvPr id="957" name="Google Shape;957;g2c6719f41c7_0_0"/>
          <p:cNvGrpSpPr/>
          <p:nvPr/>
        </p:nvGrpSpPr>
        <p:grpSpPr>
          <a:xfrm>
            <a:off x="3698953" y="4325837"/>
            <a:ext cx="4773297" cy="48799"/>
            <a:chOff x="2774284" y="3078803"/>
            <a:chExt cx="3580062" cy="36600"/>
          </a:xfrm>
        </p:grpSpPr>
        <p:cxnSp>
          <p:nvCxnSpPr>
            <p:cNvPr id="958" name="Google Shape;958;g2c6719f41c7_0_0"/>
            <p:cNvCxnSpPr/>
            <p:nvPr/>
          </p:nvCxnSpPr>
          <p:spPr>
            <a:xfrm>
              <a:off x="2790646" y="3097424"/>
              <a:ext cx="3563700" cy="0"/>
            </a:xfrm>
            <a:prstGeom prst="straightConnector1">
              <a:avLst/>
            </a:prstGeom>
            <a:noFill/>
            <a:ln cap="flat" cmpd="sng" w="9525">
              <a:solidFill>
                <a:schemeClr val="dk2"/>
              </a:solidFill>
              <a:prstDash val="solid"/>
              <a:round/>
              <a:headEnd len="sm" w="sm" type="none"/>
              <a:tailEnd len="med" w="med" type="triangle"/>
            </a:ln>
          </p:spPr>
        </p:cxnSp>
        <p:sp>
          <p:nvSpPr>
            <p:cNvPr id="959" name="Google Shape;959;g2c6719f41c7_0_0"/>
            <p:cNvSpPr/>
            <p:nvPr/>
          </p:nvSpPr>
          <p:spPr>
            <a:xfrm>
              <a:off x="2774284" y="3078803"/>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sp>
        <p:nvSpPr>
          <p:cNvPr id="960" name="Google Shape;960;g2c6719f41c7_0_0"/>
          <p:cNvSpPr txBox="1"/>
          <p:nvPr/>
        </p:nvSpPr>
        <p:spPr>
          <a:xfrm>
            <a:off x="9568245" y="1649151"/>
            <a:ext cx="25620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highlight>
                  <a:srgbClr val="FFFFFF"/>
                </a:highlight>
                <a:latin typeface="Arial"/>
                <a:ea typeface="Arial"/>
                <a:cs typeface="Arial"/>
                <a:sym typeface="Arial"/>
              </a:rPr>
              <a:t>CIP Assessment</a:t>
            </a:r>
            <a:br>
              <a:rPr b="1" i="0" lang="en-GB" sz="1600" u="none" cap="none" strike="noStrike">
                <a:solidFill>
                  <a:schemeClr val="accent1"/>
                </a:solidFill>
                <a:highlight>
                  <a:srgbClr val="FFFFFF"/>
                </a:highlight>
                <a:latin typeface="Arial"/>
                <a:ea typeface="Arial"/>
                <a:cs typeface="Arial"/>
                <a:sym typeface="Arial"/>
              </a:rPr>
            </a:br>
            <a:r>
              <a:rPr b="1" i="0" lang="en-GB" sz="1600" u="none" cap="none" strike="noStrike">
                <a:solidFill>
                  <a:schemeClr val="accent1"/>
                </a:solidFill>
                <a:highlight>
                  <a:srgbClr val="FFFFFF"/>
                </a:highlight>
                <a:latin typeface="Arial"/>
                <a:ea typeface="Arial"/>
                <a:cs typeface="Arial"/>
                <a:sym typeface="Arial"/>
              </a:rPr>
              <a:t>Period 2</a:t>
            </a:r>
            <a:r>
              <a:rPr b="1" i="0" lang="en-GB" sz="1100" u="none" cap="none" strike="noStrike">
                <a:solidFill>
                  <a:schemeClr val="accent1"/>
                </a:solidFill>
                <a:highlight>
                  <a:srgbClr val="FFFFFF"/>
                </a:highlight>
                <a:latin typeface="Arial"/>
                <a:ea typeface="Arial"/>
                <a:cs typeface="Arial"/>
                <a:sym typeface="Arial"/>
              </a:rPr>
              <a:t> </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GB" sz="1200" u="none" cap="none" strike="noStrike">
                <a:solidFill>
                  <a:schemeClr val="accent1"/>
                </a:solidFill>
                <a:highlight>
                  <a:srgbClr val="FFFFFF"/>
                </a:highlight>
                <a:latin typeface="Arial"/>
                <a:ea typeface="Arial"/>
                <a:cs typeface="Arial"/>
                <a:sym typeface="Arial"/>
              </a:rPr>
              <a:t>estimated to begin</a:t>
            </a:r>
            <a:br>
              <a:rPr b="1" i="0" lang="en-GB" sz="1200" u="none" cap="none" strike="noStrike">
                <a:solidFill>
                  <a:schemeClr val="accent1"/>
                </a:solidFill>
                <a:highlight>
                  <a:srgbClr val="FFFFFF"/>
                </a:highlight>
                <a:latin typeface="Arial"/>
                <a:ea typeface="Arial"/>
                <a:cs typeface="Arial"/>
                <a:sym typeface="Arial"/>
              </a:rPr>
            </a:br>
            <a:r>
              <a:rPr b="1" i="0" lang="en-GB" sz="1200" u="none" cap="none" strike="noStrike">
                <a:solidFill>
                  <a:schemeClr val="accent1"/>
                </a:solidFill>
                <a:highlight>
                  <a:srgbClr val="FFFFFF"/>
                </a:highlight>
                <a:latin typeface="Arial"/>
                <a:ea typeface="Arial"/>
                <a:cs typeface="Arial"/>
                <a:sym typeface="Arial"/>
              </a:rPr>
              <a:t>in 2028</a:t>
            </a:r>
            <a:endParaRPr b="0" i="0" sz="2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1" i="0" sz="1300" u="none" cap="none" strike="noStrike">
              <a:solidFill>
                <a:schemeClr val="accent1"/>
              </a:solidFill>
              <a:highlight>
                <a:srgbClr val="FFFFFF"/>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GB" sz="1500" u="none" cap="none" strike="noStrike">
                <a:solidFill>
                  <a:schemeClr val="accent1"/>
                </a:solidFill>
                <a:highlight>
                  <a:srgbClr val="FFFFFF"/>
                </a:highlight>
                <a:latin typeface="Arial"/>
                <a:ea typeface="Arial"/>
                <a:cs typeface="Arial"/>
                <a:sym typeface="Arial"/>
              </a:rPr>
              <a:t>Conclude at the end</a:t>
            </a:r>
            <a:br>
              <a:rPr b="1" i="0" lang="en-GB" sz="1500" u="none" cap="none" strike="noStrike">
                <a:solidFill>
                  <a:schemeClr val="accent1"/>
                </a:solidFill>
                <a:highlight>
                  <a:srgbClr val="FFFFFF"/>
                </a:highlight>
                <a:latin typeface="Arial"/>
                <a:ea typeface="Arial"/>
                <a:cs typeface="Arial"/>
                <a:sym typeface="Arial"/>
              </a:rPr>
            </a:br>
            <a:r>
              <a:rPr b="1" i="0" lang="en-GB" sz="1500" u="none" cap="none" strike="noStrike">
                <a:solidFill>
                  <a:schemeClr val="accent1"/>
                </a:solidFill>
                <a:highlight>
                  <a:srgbClr val="FFFFFF"/>
                </a:highlight>
                <a:latin typeface="Arial"/>
                <a:ea typeface="Arial"/>
                <a:cs typeface="Arial"/>
                <a:sym typeface="Arial"/>
              </a:rPr>
              <a:t>of 2030 (3 years)</a:t>
            </a:r>
            <a:endParaRPr b="1" i="0" sz="1500" u="none" cap="none" strike="noStrike">
              <a:solidFill>
                <a:schemeClr val="accent1"/>
              </a:solidFill>
              <a:latin typeface="Arial"/>
              <a:ea typeface="Arial"/>
              <a:cs typeface="Arial"/>
              <a:sym typeface="Arial"/>
            </a:endParaRPr>
          </a:p>
        </p:txBody>
      </p:sp>
      <p:grpSp>
        <p:nvGrpSpPr>
          <p:cNvPr id="961" name="Google Shape;961;g2c6719f41c7_0_0"/>
          <p:cNvGrpSpPr/>
          <p:nvPr/>
        </p:nvGrpSpPr>
        <p:grpSpPr>
          <a:xfrm>
            <a:off x="10042170" y="2894443"/>
            <a:ext cx="1601956" cy="48799"/>
            <a:chOff x="7531816" y="1587776"/>
            <a:chExt cx="1201497" cy="36600"/>
          </a:xfrm>
        </p:grpSpPr>
        <p:cxnSp>
          <p:nvCxnSpPr>
            <p:cNvPr id="962" name="Google Shape;962;g2c6719f41c7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963" name="Google Shape;963;g2c6719f41c7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pic>
        <p:nvPicPr>
          <p:cNvPr id="964" name="Google Shape;964;g2c6719f41c7_0_0"/>
          <p:cNvPicPr preferRelativeResize="0"/>
          <p:nvPr/>
        </p:nvPicPr>
        <p:blipFill rotWithShape="1">
          <a:blip r:embed="rId5">
            <a:alphaModFix/>
          </a:blip>
          <a:srcRect b="0" l="0" r="0" t="0"/>
          <a:stretch/>
        </p:blipFill>
        <p:spPr>
          <a:xfrm>
            <a:off x="6403747" y="1080651"/>
            <a:ext cx="1016002" cy="892985"/>
          </a:xfrm>
          <a:prstGeom prst="rect">
            <a:avLst/>
          </a:prstGeom>
          <a:noFill/>
          <a:ln>
            <a:noFill/>
          </a:ln>
        </p:spPr>
      </p:pic>
      <p:sp>
        <p:nvSpPr>
          <p:cNvPr id="965" name="Google Shape;965;g2c6719f41c7_0_0"/>
          <p:cNvSpPr txBox="1"/>
          <p:nvPr/>
        </p:nvSpPr>
        <p:spPr>
          <a:xfrm>
            <a:off x="5774567" y="2086333"/>
            <a:ext cx="2457300" cy="892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i="0" lang="en-GB" sz="1500" u="none" cap="none" strike="noStrike">
                <a:solidFill>
                  <a:srgbClr val="0070C0"/>
                </a:solidFill>
                <a:highlight>
                  <a:srgbClr val="FFFFFF"/>
                </a:highlight>
                <a:latin typeface="Arial"/>
                <a:ea typeface="Arial"/>
                <a:cs typeface="Arial"/>
                <a:sym typeface="Arial"/>
              </a:rPr>
              <a:t>Board consideration of</a:t>
            </a:r>
            <a:br>
              <a:rPr b="1" i="0" lang="en-GB" sz="1500" u="none" cap="none" strike="noStrike">
                <a:solidFill>
                  <a:srgbClr val="0070C0"/>
                </a:solidFill>
                <a:highlight>
                  <a:srgbClr val="FFFFFF"/>
                </a:highlight>
                <a:latin typeface="Arial"/>
                <a:ea typeface="Arial"/>
                <a:cs typeface="Arial"/>
                <a:sym typeface="Arial"/>
              </a:rPr>
            </a:br>
            <a:r>
              <a:rPr b="1" i="0" lang="en-GB" sz="1500" u="none" cap="none" strike="noStrike">
                <a:solidFill>
                  <a:srgbClr val="0070C0"/>
                </a:solidFill>
                <a:highlight>
                  <a:srgbClr val="FFFFFF"/>
                </a:highlight>
                <a:latin typeface="Arial"/>
                <a:ea typeface="Arial"/>
                <a:cs typeface="Arial"/>
                <a:sym typeface="Arial"/>
              </a:rPr>
              <a:t>CIP pilot and progress made towards evolving Organizational Review</a:t>
            </a:r>
            <a:r>
              <a:rPr b="1" i="0" lang="en-GB" sz="1200" u="none" cap="none" strike="noStrike">
                <a:solidFill>
                  <a:srgbClr val="0070C0"/>
                </a:solidFill>
                <a:highlight>
                  <a:srgbClr val="FFFFFF"/>
                </a:highlight>
                <a:latin typeface="Arial"/>
                <a:ea typeface="Arial"/>
                <a:cs typeface="Arial"/>
                <a:sym typeface="Arial"/>
              </a:rPr>
              <a:t>s</a:t>
            </a:r>
            <a:endParaRPr b="1" i="0" sz="1200" u="none" cap="none" strike="noStrike">
              <a:solidFill>
                <a:srgbClr val="0070C0"/>
              </a:solidFill>
              <a:latin typeface="Arial"/>
              <a:ea typeface="Arial"/>
              <a:cs typeface="Arial"/>
              <a:sym typeface="Arial"/>
            </a:endParaRPr>
          </a:p>
        </p:txBody>
      </p:sp>
      <p:sp>
        <p:nvSpPr>
          <p:cNvPr id="966" name="Google Shape;966;g2c6719f41c7_0_0"/>
          <p:cNvSpPr/>
          <p:nvPr/>
        </p:nvSpPr>
        <p:spPr>
          <a:xfrm>
            <a:off x="8852451" y="5044661"/>
            <a:ext cx="3136500" cy="1077900"/>
          </a:xfrm>
          <a:prstGeom prst="roundRect">
            <a:avLst>
              <a:gd fmla="val 16667" name="adj"/>
            </a:avLst>
          </a:prstGeom>
          <a:solidFill>
            <a:srgbClr val="FFC000"/>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sp>
        <p:nvSpPr>
          <p:cNvPr id="967" name="Google Shape;967;g2c6719f41c7_0_0"/>
          <p:cNvSpPr txBox="1"/>
          <p:nvPr/>
        </p:nvSpPr>
        <p:spPr>
          <a:xfrm>
            <a:off x="9001101" y="5188067"/>
            <a:ext cx="28212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i="0" lang="en-GB" sz="1500" u="none" cap="none" strike="noStrike">
                <a:solidFill>
                  <a:schemeClr val="dk1"/>
                </a:solidFill>
                <a:latin typeface="Arial"/>
                <a:ea typeface="Arial"/>
                <a:cs typeface="Arial"/>
                <a:sym typeface="Arial"/>
              </a:rPr>
              <a:t>The results of the</a:t>
            </a:r>
            <a:br>
              <a:rPr b="1" i="0" lang="en-GB" sz="1500" u="none" cap="none" strike="noStrike">
                <a:solidFill>
                  <a:schemeClr val="dk1"/>
                </a:solidFill>
                <a:latin typeface="Arial"/>
                <a:ea typeface="Arial"/>
                <a:cs typeface="Arial"/>
                <a:sym typeface="Arial"/>
              </a:rPr>
            </a:br>
            <a:r>
              <a:rPr b="1" i="0" lang="en-GB" sz="1500" u="none" cap="none" strike="noStrike">
                <a:solidFill>
                  <a:schemeClr val="dk1"/>
                </a:solidFill>
                <a:latin typeface="Arial"/>
                <a:ea typeface="Arial"/>
                <a:cs typeface="Arial"/>
                <a:sym typeface="Arial"/>
              </a:rPr>
              <a:t>CIP assessments will inform the Holistic Review*</a:t>
            </a:r>
            <a:endParaRPr b="1" i="0" sz="1500" u="none" cap="none" strike="noStrike">
              <a:solidFill>
                <a:schemeClr val="dk1"/>
              </a:solidFill>
              <a:latin typeface="Arial"/>
              <a:ea typeface="Arial"/>
              <a:cs typeface="Arial"/>
              <a:sym typeface="Arial"/>
            </a:endParaRPr>
          </a:p>
        </p:txBody>
      </p:sp>
      <p:grpSp>
        <p:nvGrpSpPr>
          <p:cNvPr id="968" name="Google Shape;968;g2c6719f41c7_0_0"/>
          <p:cNvGrpSpPr/>
          <p:nvPr/>
        </p:nvGrpSpPr>
        <p:grpSpPr>
          <a:xfrm>
            <a:off x="9671210" y="4225802"/>
            <a:ext cx="1549176" cy="821556"/>
            <a:chOff x="1501806" y="3056987"/>
            <a:chExt cx="6145087" cy="3258850"/>
          </a:xfrm>
        </p:grpSpPr>
        <p:pic>
          <p:nvPicPr>
            <p:cNvPr id="969" name="Google Shape;969;g2c6719f41c7_0_0"/>
            <p:cNvPicPr preferRelativeResize="0"/>
            <p:nvPr/>
          </p:nvPicPr>
          <p:blipFill rotWithShape="1">
            <a:blip r:embed="rId6">
              <a:alphaModFix/>
            </a:blip>
            <a:srcRect b="0" l="0" r="0" t="0"/>
            <a:stretch/>
          </p:blipFill>
          <p:spPr>
            <a:xfrm>
              <a:off x="1768126" y="3056987"/>
              <a:ext cx="5612447" cy="2327833"/>
            </a:xfrm>
            <a:prstGeom prst="rect">
              <a:avLst/>
            </a:prstGeom>
            <a:noFill/>
            <a:ln>
              <a:noFill/>
            </a:ln>
          </p:spPr>
        </p:pic>
        <p:pic>
          <p:nvPicPr>
            <p:cNvPr id="970" name="Google Shape;970;g2c6719f41c7_0_0"/>
            <p:cNvPicPr preferRelativeResize="0"/>
            <p:nvPr/>
          </p:nvPicPr>
          <p:blipFill rotWithShape="1">
            <a:blip r:embed="rId7">
              <a:alphaModFix/>
            </a:blip>
            <a:srcRect b="22298" l="0" r="0" t="0"/>
            <a:stretch/>
          </p:blipFill>
          <p:spPr>
            <a:xfrm>
              <a:off x="1501806" y="3955290"/>
              <a:ext cx="6145087" cy="2360547"/>
            </a:xfrm>
            <a:prstGeom prst="rect">
              <a:avLst/>
            </a:prstGeom>
            <a:noFill/>
            <a:ln>
              <a:noFill/>
            </a:ln>
          </p:spPr>
        </p:pic>
      </p:grpSp>
      <p:sp>
        <p:nvSpPr>
          <p:cNvPr id="971" name="Google Shape;971;g2c6719f41c7_0_0"/>
          <p:cNvSpPr/>
          <p:nvPr/>
        </p:nvSpPr>
        <p:spPr>
          <a:xfrm>
            <a:off x="549300" y="749050"/>
            <a:ext cx="3279300" cy="2530200"/>
          </a:xfrm>
          <a:prstGeom prst="ellipse">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2" name="Google Shape;972;g2c6719f41c7_0_0"/>
          <p:cNvSpPr txBox="1"/>
          <p:nvPr/>
        </p:nvSpPr>
        <p:spPr>
          <a:xfrm>
            <a:off x="4699475" y="6426625"/>
            <a:ext cx="6822900" cy="3381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1" lang="en-GB" sz="1300">
                <a:solidFill>
                  <a:srgbClr val="1A2E5A"/>
                </a:solidFill>
                <a:extLst>
                  <a:ext uri="http://customooxmlschemas.google.com/">
                    <go:slidesCustomData xmlns:go="http://customooxmlschemas.google.com/" textRoundtripDataId="25"/>
                  </a:ext>
                </a:extLst>
              </a:rPr>
              <a:t>*</a:t>
            </a:r>
            <a:r>
              <a:rPr lang="en-GB" sz="1300">
                <a:solidFill>
                  <a:schemeClr val="dk1"/>
                </a:solidFill>
                <a:extLst>
                  <a:ext uri="http://customooxmlschemas.google.com/">
                    <go:slidesCustomData xmlns:go="http://customooxmlschemas.google.com/" textRoundtripDataId="26"/>
                  </a:ext>
                </a:extLst>
              </a:rPr>
              <a:t>Subject to community support, Board approval and incorporation into the ICANN Bylaws.</a:t>
            </a:r>
            <a:endParaRPr b="1" sz="1300">
              <a:solidFill>
                <a:srgbClr val="1A2E5A"/>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6" name="Shape 976"/>
        <p:cNvGrpSpPr/>
        <p:nvPr/>
      </p:nvGrpSpPr>
      <p:grpSpPr>
        <a:xfrm>
          <a:off x="0" y="0"/>
          <a:ext cx="0" cy="0"/>
          <a:chOff x="0" y="0"/>
          <a:chExt cx="0" cy="0"/>
        </a:xfrm>
      </p:grpSpPr>
      <p:sp>
        <p:nvSpPr>
          <p:cNvPr id="977" name="Google Shape;977;g2c6719f41c7_0_838"/>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a:t>ICANN Community and the CIP-CCG</a:t>
            </a:r>
            <a:endParaRPr/>
          </a:p>
        </p:txBody>
      </p:sp>
      <p:pic>
        <p:nvPicPr>
          <p:cNvPr id="978" name="Google Shape;978;g2c6719f41c7_0_838"/>
          <p:cNvPicPr preferRelativeResize="0"/>
          <p:nvPr/>
        </p:nvPicPr>
        <p:blipFill rotWithShape="1">
          <a:blip r:embed="rId3">
            <a:alphaModFix/>
          </a:blip>
          <a:srcRect b="0" l="0" r="0" t="0"/>
          <a:stretch/>
        </p:blipFill>
        <p:spPr>
          <a:xfrm>
            <a:off x="274850" y="764588"/>
            <a:ext cx="7105101" cy="5328826"/>
          </a:xfrm>
          <a:prstGeom prst="rect">
            <a:avLst/>
          </a:prstGeom>
          <a:noFill/>
          <a:ln>
            <a:noFill/>
          </a:ln>
        </p:spPr>
      </p:pic>
      <p:sp>
        <p:nvSpPr>
          <p:cNvPr id="979" name="Google Shape;979;g2c6719f41c7_0_838"/>
          <p:cNvSpPr txBox="1"/>
          <p:nvPr>
            <p:ph idx="1" type="body"/>
          </p:nvPr>
        </p:nvSpPr>
        <p:spPr>
          <a:xfrm>
            <a:off x="7623700" y="803925"/>
            <a:ext cx="4361100" cy="53289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800"/>
              </a:spcBef>
              <a:spcAft>
                <a:spcPts val="0"/>
              </a:spcAft>
              <a:buSzPts val="1425"/>
              <a:buNone/>
            </a:pPr>
            <a:r>
              <a:rPr i="1" lang="en-GB" sz="1800">
                <a:solidFill>
                  <a:schemeClr val="dk1"/>
                </a:solidFill>
                <a:highlight>
                  <a:srgbClr val="FFFFFF"/>
                </a:highlight>
              </a:rPr>
              <a:t>Pictured: </a:t>
            </a:r>
            <a:r>
              <a:rPr i="1" lang="en-GB" sz="1800" u="sng">
                <a:solidFill>
                  <a:schemeClr val="hlink"/>
                </a:solidFill>
                <a:highlight>
                  <a:srgbClr val="FFFFFF"/>
                </a:highlight>
                <a:hlinkClick r:id="rId4"/>
                <a:extLst>
                  <a:ext uri="http://customooxmlschemas.google.com/">
                    <go:slidesCustomData xmlns:go="http://customooxmlschemas.google.com/" textRoundtripDataId="27"/>
                  </a:ext>
                </a:extLst>
              </a:rPr>
              <a:t>CIP-CCG volunteers during the ICANN79 Community Forum</a:t>
            </a:r>
            <a:r>
              <a:rPr i="1" lang="en-GB" sz="1800">
                <a:solidFill>
                  <a:schemeClr val="dk1"/>
                </a:solidFill>
                <a:highlight>
                  <a:srgbClr val="FFFFFF"/>
                </a:highlight>
              </a:rPr>
              <a:t>.</a:t>
            </a:r>
            <a:br>
              <a:rPr i="1" lang="en-GB" sz="1800">
                <a:solidFill>
                  <a:schemeClr val="dk1"/>
                </a:solidFill>
                <a:highlight>
                  <a:srgbClr val="FFFFFF"/>
                </a:highlight>
              </a:rPr>
            </a:br>
            <a:endParaRPr i="1" sz="1800">
              <a:solidFill>
                <a:schemeClr val="dk1"/>
              </a:solidFill>
              <a:highlight>
                <a:srgbClr val="FFFFFF"/>
              </a:highlight>
            </a:endParaRPr>
          </a:p>
          <a:p>
            <a:pPr indent="0" lvl="0" marL="0" rtl="0" algn="l">
              <a:lnSpc>
                <a:spcPct val="115000"/>
              </a:lnSpc>
              <a:spcBef>
                <a:spcPts val="0"/>
              </a:spcBef>
              <a:spcAft>
                <a:spcPts val="0"/>
              </a:spcAft>
              <a:buSzPts val="1425"/>
              <a:buNone/>
            </a:pPr>
            <a:r>
              <a:rPr b="1" lang="en-GB" sz="1800"/>
              <a:t>CIP-CCG volunteers</a:t>
            </a:r>
            <a:r>
              <a:rPr lang="en-GB" sz="1800"/>
              <a:t> are sharing best practices and collaborating on community-wide implementation of ATRT3 Rec. 3.6. In work to-date, they have considered a range of methodologies for effective continuous improvement programs, utilizing a Principles-Criteria-Indicators framework fit for ICANN purpose.</a:t>
            </a:r>
            <a:endParaRPr sz="1800"/>
          </a:p>
          <a:p>
            <a:pPr indent="0" lvl="0" marL="0" rtl="0" algn="l">
              <a:lnSpc>
                <a:spcPct val="115000"/>
              </a:lnSpc>
              <a:spcBef>
                <a:spcPts val="0"/>
              </a:spcBef>
              <a:spcAft>
                <a:spcPts val="0"/>
              </a:spcAft>
              <a:buSzPts val="1425"/>
              <a:buNone/>
            </a:pPr>
            <a:r>
              <a:t/>
            </a:r>
            <a:endParaRPr sz="1800"/>
          </a:p>
          <a:p>
            <a:pPr indent="0" lvl="0" marL="0" rtl="0" algn="l">
              <a:lnSpc>
                <a:spcPct val="115000"/>
              </a:lnSpc>
              <a:spcBef>
                <a:spcPts val="0"/>
              </a:spcBef>
              <a:spcAft>
                <a:spcPts val="0"/>
              </a:spcAft>
              <a:buSzPts val="1425"/>
              <a:buNone/>
            </a:pPr>
            <a:r>
              <a:rPr lang="en-GB" sz="1800"/>
              <a:t>CIP-CCG volunteers are drafting the CIP Framework, to be used by each SO, AC, and NomCom, while relaying information back to their groups to inform the process.</a:t>
            </a:r>
            <a:endParaRPr i="1" sz="1800">
              <a:solidFill>
                <a:schemeClr val="dk1"/>
              </a:solidFill>
              <a:highlight>
                <a:srgbClr val="FFFFFF"/>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3" name="Shape 983"/>
        <p:cNvGrpSpPr/>
        <p:nvPr/>
      </p:nvGrpSpPr>
      <p:grpSpPr>
        <a:xfrm>
          <a:off x="0" y="0"/>
          <a:ext cx="0" cy="0"/>
          <a:chOff x="0" y="0"/>
          <a:chExt cx="0" cy="0"/>
        </a:xfrm>
      </p:grpSpPr>
      <p:sp>
        <p:nvSpPr>
          <p:cNvPr id="984" name="Google Shape;984;g2b97f969740_2_6"/>
          <p:cNvSpPr/>
          <p:nvPr/>
        </p:nvSpPr>
        <p:spPr>
          <a:xfrm>
            <a:off x="299625" y="609600"/>
            <a:ext cx="11327100" cy="55137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5" name="Google Shape;985;g2b97f969740_2_6"/>
          <p:cNvSpPr txBox="1"/>
          <p:nvPr>
            <p:ph type="title"/>
          </p:nvPr>
        </p:nvSpPr>
        <p:spPr>
          <a:xfrm>
            <a:off x="560832" y="46180"/>
            <a:ext cx="144627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solidFill>
                  <a:schemeClr val="dk2"/>
                </a:solidFill>
                <a:extLst>
                  <a:ext uri="http://customooxmlschemas.google.com/">
                    <go:slidesCustomData xmlns:go="http://customooxmlschemas.google.com/" textRoundtripDataId="28"/>
                  </a:ext>
                </a:extLst>
              </a:rPr>
              <a:t>Principles / Criteria Framework</a:t>
            </a:r>
            <a:r>
              <a:rPr lang="en-GB">
                <a:extLst>
                  <a:ext uri="http://customooxmlschemas.google.com/">
                    <go:slidesCustomData xmlns:go="http://customooxmlschemas.google.com/" textRoundtripDataId="29"/>
                  </a:ext>
                </a:extLst>
              </a:rPr>
              <a:t> </a:t>
            </a:r>
            <a:endParaRPr/>
          </a:p>
        </p:txBody>
      </p:sp>
      <p:sp>
        <p:nvSpPr>
          <p:cNvPr id="986" name="Google Shape;986;g2b97f969740_2_6"/>
          <p:cNvSpPr txBox="1"/>
          <p:nvPr/>
        </p:nvSpPr>
        <p:spPr>
          <a:xfrm>
            <a:off x="812800" y="1298500"/>
            <a:ext cx="106839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87" name="Google Shape;987;g2b97f969740_2_6"/>
          <p:cNvSpPr txBox="1"/>
          <p:nvPr/>
        </p:nvSpPr>
        <p:spPr>
          <a:xfrm>
            <a:off x="481892" y="770550"/>
            <a:ext cx="10949700" cy="5191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200"/>
              <a:buFont typeface="Arial"/>
              <a:buNone/>
            </a:pPr>
            <a:r>
              <a:rPr b="1" i="0" lang="en-GB" sz="2200" u="none" cap="none" strike="noStrike">
                <a:solidFill>
                  <a:schemeClr val="lt1"/>
                </a:solidFill>
                <a:latin typeface="Arial"/>
                <a:ea typeface="Arial"/>
                <a:cs typeface="Arial"/>
                <a:sym typeface="Arial"/>
              </a:rPr>
              <a:t>Principles / Criteria Framework: </a:t>
            </a:r>
            <a:r>
              <a:rPr b="0" i="0" lang="en-GB" sz="2200" u="none" cap="none" strike="noStrike">
                <a:solidFill>
                  <a:schemeClr val="lt1"/>
                </a:solidFill>
                <a:latin typeface="Arial"/>
                <a:ea typeface="Arial"/>
                <a:cs typeface="Arial"/>
                <a:sym typeface="Arial"/>
              </a:rPr>
              <a:t>consists of principles, criteria, and indicators:</a:t>
            </a:r>
            <a:br>
              <a:rPr b="0" i="0" lang="en-GB" sz="2200" u="none" cap="none" strike="noStrike">
                <a:solidFill>
                  <a:schemeClr val="lt1"/>
                </a:solidFill>
                <a:latin typeface="Arial"/>
                <a:ea typeface="Arial"/>
                <a:cs typeface="Arial"/>
                <a:sym typeface="Arial"/>
              </a:rPr>
            </a:br>
            <a:endParaRPr b="1" i="0" sz="2200" u="none" cap="none" strike="noStrike">
              <a:solidFill>
                <a:schemeClr val="lt1"/>
              </a:solidFill>
              <a:latin typeface="Arial"/>
              <a:ea typeface="Arial"/>
              <a:cs typeface="Arial"/>
              <a:sym typeface="Arial"/>
            </a:endParaRPr>
          </a:p>
          <a:p>
            <a:pPr indent="-368300" lvl="0" marL="457200" marR="0" rtl="0" algn="l">
              <a:lnSpc>
                <a:spcPct val="115000"/>
              </a:lnSpc>
              <a:spcBef>
                <a:spcPts val="1000"/>
              </a:spcBef>
              <a:spcAft>
                <a:spcPts val="0"/>
              </a:spcAft>
              <a:buClr>
                <a:schemeClr val="lt1"/>
              </a:buClr>
              <a:buSzPts val="2200"/>
              <a:buFont typeface="Arial"/>
              <a:buChar char="●"/>
            </a:pPr>
            <a:r>
              <a:rPr b="1" i="0" lang="en-GB" sz="2200" u="none" cap="none" strike="noStrike">
                <a:solidFill>
                  <a:schemeClr val="lt1"/>
                </a:solidFill>
                <a:latin typeface="Arial"/>
                <a:ea typeface="Arial"/>
                <a:cs typeface="Arial"/>
                <a:sym typeface="Arial"/>
              </a:rPr>
              <a:t>Principles </a:t>
            </a:r>
            <a:r>
              <a:rPr b="0" i="0" lang="en-GB" sz="2200" u="none" cap="none" strike="noStrike">
                <a:solidFill>
                  <a:schemeClr val="lt1"/>
                </a:solidFill>
                <a:latin typeface="Arial"/>
                <a:ea typeface="Arial"/>
                <a:cs typeface="Arial"/>
                <a:sym typeface="Arial"/>
              </a:rPr>
              <a:t>describe the objectives of the Continuous Improvement Program. They define what the CIP is fundamentally trying to do.</a:t>
            </a:r>
            <a:br>
              <a:rPr b="0" i="0" lang="en-GB" sz="2200" u="none" cap="none" strike="noStrike">
                <a:solidFill>
                  <a:schemeClr val="lt1"/>
                </a:solidFill>
                <a:latin typeface="Arial"/>
                <a:ea typeface="Arial"/>
                <a:cs typeface="Arial"/>
                <a:sym typeface="Arial"/>
              </a:rPr>
            </a:br>
            <a:endParaRPr b="0" i="0" sz="2200" u="none" cap="none" strike="noStrike">
              <a:solidFill>
                <a:schemeClr val="lt1"/>
              </a:solidFill>
              <a:latin typeface="Arial"/>
              <a:ea typeface="Arial"/>
              <a:cs typeface="Arial"/>
              <a:sym typeface="Arial"/>
            </a:endParaRPr>
          </a:p>
          <a:p>
            <a:pPr indent="-368300" lvl="0" marL="457200" marR="0" rtl="0" algn="l">
              <a:lnSpc>
                <a:spcPct val="115000"/>
              </a:lnSpc>
              <a:spcBef>
                <a:spcPts val="1000"/>
              </a:spcBef>
              <a:spcAft>
                <a:spcPts val="0"/>
              </a:spcAft>
              <a:buClr>
                <a:schemeClr val="lt1"/>
              </a:buClr>
              <a:buSzPts val="2200"/>
              <a:buFont typeface="Arial"/>
              <a:buChar char="●"/>
            </a:pPr>
            <a:r>
              <a:rPr b="1" i="0" lang="en-GB" sz="2200" u="none" cap="none" strike="noStrike">
                <a:solidFill>
                  <a:schemeClr val="lt1"/>
                </a:solidFill>
                <a:latin typeface="Arial"/>
                <a:ea typeface="Arial"/>
                <a:cs typeface="Arial"/>
                <a:sym typeface="Arial"/>
              </a:rPr>
              <a:t>Criteria</a:t>
            </a:r>
            <a:r>
              <a:rPr b="0" i="0" lang="en-GB" sz="2200" u="none" cap="none" strike="noStrike">
                <a:solidFill>
                  <a:schemeClr val="lt1"/>
                </a:solidFill>
                <a:latin typeface="Arial"/>
                <a:ea typeface="Arial"/>
                <a:cs typeface="Arial"/>
                <a:sym typeface="Arial"/>
              </a:rPr>
              <a:t> are the conditions that need to be met in order to comply with a principle. Criteria define how a principle will be achieved, without themselves being a measure of performance.</a:t>
            </a:r>
            <a:br>
              <a:rPr b="0" i="0" lang="en-GB" sz="2200" u="none" cap="none" strike="noStrike">
                <a:solidFill>
                  <a:schemeClr val="lt1"/>
                </a:solidFill>
                <a:latin typeface="Arial"/>
                <a:ea typeface="Arial"/>
                <a:cs typeface="Arial"/>
                <a:sym typeface="Arial"/>
              </a:rPr>
            </a:br>
            <a:endParaRPr b="0" i="0" sz="2200" u="none" cap="none" strike="noStrike">
              <a:solidFill>
                <a:schemeClr val="lt1"/>
              </a:solidFill>
              <a:latin typeface="Arial"/>
              <a:ea typeface="Arial"/>
              <a:cs typeface="Arial"/>
              <a:sym typeface="Arial"/>
            </a:endParaRPr>
          </a:p>
          <a:p>
            <a:pPr indent="-368300" lvl="0" marL="457200" marR="0" rtl="0" algn="l">
              <a:lnSpc>
                <a:spcPct val="115000"/>
              </a:lnSpc>
              <a:spcBef>
                <a:spcPts val="1000"/>
              </a:spcBef>
              <a:spcAft>
                <a:spcPts val="1000"/>
              </a:spcAft>
              <a:buClr>
                <a:schemeClr val="lt1"/>
              </a:buClr>
              <a:buSzPts val="2200"/>
              <a:buFont typeface="Arial"/>
              <a:buChar char="●"/>
            </a:pPr>
            <a:r>
              <a:rPr b="1" i="0" lang="en-GB" sz="2200" u="none" cap="none" strike="noStrike">
                <a:solidFill>
                  <a:schemeClr val="lt1"/>
                </a:solidFill>
                <a:latin typeface="Arial"/>
                <a:ea typeface="Arial"/>
                <a:cs typeface="Arial"/>
                <a:sym typeface="Arial"/>
              </a:rPr>
              <a:t>Indicators</a:t>
            </a:r>
            <a:r>
              <a:rPr b="0" i="0" lang="en-GB" sz="2200" u="none" cap="none" strike="noStrike">
                <a:solidFill>
                  <a:schemeClr val="lt1"/>
                </a:solidFill>
                <a:latin typeface="Arial"/>
                <a:ea typeface="Arial"/>
                <a:cs typeface="Arial"/>
                <a:sym typeface="Arial"/>
              </a:rPr>
              <a:t> define what the CIP will measure to assess whether or not criteria are being met. Indicators can include metrics, assessments, and or new processes put in place to meet criteria.</a:t>
            </a:r>
            <a:endParaRPr b="0" i="0" sz="2200" u="none" cap="none" strike="noStrike">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1" name="Shape 991"/>
        <p:cNvGrpSpPr/>
        <p:nvPr/>
      </p:nvGrpSpPr>
      <p:grpSpPr>
        <a:xfrm>
          <a:off x="0" y="0"/>
          <a:ext cx="0" cy="0"/>
          <a:chOff x="0" y="0"/>
          <a:chExt cx="0" cy="0"/>
        </a:xfrm>
      </p:grpSpPr>
      <p:sp>
        <p:nvSpPr>
          <p:cNvPr id="992" name="Google Shape;992;g2b97f969740_2_0"/>
          <p:cNvSpPr txBox="1"/>
          <p:nvPr>
            <p:ph type="title"/>
          </p:nvPr>
        </p:nvSpPr>
        <p:spPr>
          <a:xfrm>
            <a:off x="560832" y="46180"/>
            <a:ext cx="144627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solidFill>
                  <a:srgbClr val="38761D"/>
                </a:solidFill>
                <a:extLst>
                  <a:ext uri="http://customooxmlschemas.google.com/">
                    <go:slidesCustomData xmlns:go="http://customooxmlschemas.google.com/" textRoundtripDataId="30"/>
                  </a:ext>
                </a:extLst>
              </a:rPr>
              <a:t>CIP Framework Considerations</a:t>
            </a:r>
            <a:endParaRPr>
              <a:solidFill>
                <a:srgbClr val="38761D"/>
              </a:solidFill>
            </a:endParaRPr>
          </a:p>
        </p:txBody>
      </p:sp>
      <p:sp>
        <p:nvSpPr>
          <p:cNvPr id="993" name="Google Shape;993;g2b97f969740_2_0"/>
          <p:cNvSpPr txBox="1"/>
          <p:nvPr/>
        </p:nvSpPr>
        <p:spPr>
          <a:xfrm>
            <a:off x="1022425" y="1200875"/>
            <a:ext cx="10333500" cy="2994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94" name="Google Shape;994;g2b97f969740_2_0"/>
          <p:cNvGrpSpPr/>
          <p:nvPr/>
        </p:nvGrpSpPr>
        <p:grpSpPr>
          <a:xfrm>
            <a:off x="482725" y="1331650"/>
            <a:ext cx="11036100" cy="2863200"/>
            <a:chOff x="482725" y="1331650"/>
            <a:chExt cx="11036100" cy="2863200"/>
          </a:xfrm>
        </p:grpSpPr>
        <p:sp>
          <p:nvSpPr>
            <p:cNvPr id="995" name="Google Shape;995;g2b97f969740_2_0"/>
            <p:cNvSpPr/>
            <p:nvPr/>
          </p:nvSpPr>
          <p:spPr>
            <a:xfrm>
              <a:off x="482725" y="1331650"/>
              <a:ext cx="11036100" cy="2863200"/>
            </a:xfrm>
            <a:prstGeom prst="rect">
              <a:avLst/>
            </a:prstGeom>
            <a:solidFill>
              <a:srgbClr val="6AA84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6" name="Google Shape;996;g2b97f969740_2_0"/>
            <p:cNvSpPr txBox="1"/>
            <p:nvPr/>
          </p:nvSpPr>
          <p:spPr>
            <a:xfrm>
              <a:off x="847225" y="1722225"/>
              <a:ext cx="10333500" cy="2081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200"/>
                <a:buFont typeface="Arial"/>
                <a:buNone/>
              </a:pPr>
              <a:r>
                <a:rPr b="0" i="0" lang="en-GB" sz="2200" u="none" cap="none" strike="noStrike">
                  <a:solidFill>
                    <a:schemeClr val="lt1"/>
                  </a:solidFill>
                  <a:latin typeface="Arial"/>
                  <a:ea typeface="Arial"/>
                  <a:cs typeface="Arial"/>
                  <a:sym typeface="Arial"/>
                </a:rPr>
                <a:t>Recommendation 3.6 states “ICANN org shall work with each SO/AC/</a:t>
              </a:r>
              <a:r>
                <a:rPr b="0" i="0" lang="en-GB" sz="2200" u="none" cap="none" strike="noStrike">
                  <a:solidFill>
                    <a:schemeClr val="lt1"/>
                  </a:solidFill>
                  <a:latin typeface="Arial"/>
                  <a:ea typeface="Arial"/>
                  <a:cs typeface="Arial"/>
                  <a:sym typeface="Arial"/>
                  <a:extLst>
                    <a:ext uri="http://customooxmlschemas.google.com/">
                      <go:slidesCustomData xmlns:go="http://customooxmlschemas.google.com/" textRoundtripDataId="31"/>
                    </a:ext>
                  </a:extLst>
                </a:rPr>
                <a:t>NomC</a:t>
              </a:r>
              <a:r>
                <a:rPr b="0" i="0" lang="en-GB" sz="2200" u="none" cap="none" strike="noStrike">
                  <a:solidFill>
                    <a:schemeClr val="lt1"/>
                  </a:solidFill>
                  <a:latin typeface="Arial"/>
                  <a:ea typeface="Arial"/>
                  <a:cs typeface="Arial"/>
                  <a:sym typeface="Arial"/>
                </a:rPr>
                <a:t>om to establish a continuous improvement program [that shares]</a:t>
              </a:r>
              <a:r>
                <a:rPr b="1" i="0" lang="en-GB" sz="2200" u="none" cap="none" strike="noStrike">
                  <a:solidFill>
                    <a:schemeClr val="lt1"/>
                  </a:solidFill>
                  <a:latin typeface="Arial"/>
                  <a:ea typeface="Arial"/>
                  <a:cs typeface="Arial"/>
                  <a:sym typeface="Arial"/>
                </a:rPr>
                <a:t> a </a:t>
              </a:r>
              <a:r>
                <a:rPr b="1" i="0" lang="en-GB" sz="2200" u="sng" cap="none" strike="noStrike">
                  <a:solidFill>
                    <a:schemeClr val="lt1"/>
                  </a:solidFill>
                  <a:latin typeface="Arial"/>
                  <a:ea typeface="Arial"/>
                  <a:cs typeface="Arial"/>
                  <a:sym typeface="Arial"/>
                </a:rPr>
                <a:t>common base </a:t>
              </a:r>
              <a:r>
                <a:rPr b="1" i="0" lang="en-GB" sz="2200" u="none" cap="none" strike="noStrike">
                  <a:solidFill>
                    <a:schemeClr val="lt1"/>
                  </a:solidFill>
                  <a:latin typeface="Arial"/>
                  <a:ea typeface="Arial"/>
                  <a:cs typeface="Arial"/>
                  <a:sym typeface="Arial"/>
                </a:rPr>
                <a:t>between all SOs, ACs, and the NomCom but will </a:t>
              </a:r>
              <a:r>
                <a:rPr b="1" i="0" lang="en-GB" sz="2200" u="sng" cap="none" strike="noStrike">
                  <a:solidFill>
                    <a:schemeClr val="lt1"/>
                  </a:solidFill>
                  <a:latin typeface="Arial"/>
                  <a:ea typeface="Arial"/>
                  <a:cs typeface="Arial"/>
                  <a:sym typeface="Arial"/>
                </a:rPr>
                <a:t>also allow for customization</a:t>
              </a:r>
              <a:r>
                <a:rPr b="1" i="0" lang="en-GB" sz="2200" u="none" cap="none" strike="noStrike">
                  <a:solidFill>
                    <a:schemeClr val="lt1"/>
                  </a:solidFill>
                  <a:latin typeface="Arial"/>
                  <a:ea typeface="Arial"/>
                  <a:cs typeface="Arial"/>
                  <a:sym typeface="Arial"/>
                </a:rPr>
                <a:t> so as to best meet the needs of each individual SO/AC/NomCom.</a:t>
              </a:r>
              <a:endParaRPr b="1" i="0" sz="2200" u="none" cap="none" strike="noStrike">
                <a:solidFill>
                  <a:schemeClr val="lt1"/>
                </a:solidFill>
                <a:latin typeface="Arial"/>
                <a:ea typeface="Arial"/>
                <a:cs typeface="Arial"/>
                <a:sym typeface="Arial"/>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CANN PPT_Arial_16x9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2023-12-21T19:20:13Z</dcterms:created>
  <dc:creator>Jean-Baptiste Deroulez</dc:creator>
</cp:coreProperties>
</file>