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8"/>
    <p:restoredTop sz="94694"/>
  </p:normalViewPr>
  <p:slideViewPr>
    <p:cSldViewPr snapToGrid="0">
      <p:cViewPr varScale="1">
        <p:scale>
          <a:sx n="95" d="100"/>
          <a:sy n="95" d="100"/>
        </p:scale>
        <p:origin x="200" y="7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48D7368D-31D9-8101-473D-CD39E706FD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5796401" y="3378954"/>
            <a:ext cx="6394567" cy="3479046"/>
          </a:xfrm>
          <a:custGeom>
            <a:avLst/>
            <a:gdLst>
              <a:gd name="connsiteX0" fmla="*/ 5171297 w 6394567"/>
              <a:gd name="connsiteY0" fmla="*/ 284 h 3479046"/>
              <a:gd name="connsiteX1" fmla="*/ 6394290 w 6394567"/>
              <a:gd name="connsiteY1" fmla="*/ 430072 h 3479046"/>
              <a:gd name="connsiteX2" fmla="*/ 6394567 w 6394567"/>
              <a:gd name="connsiteY2" fmla="*/ 430316 h 3479046"/>
              <a:gd name="connsiteX3" fmla="*/ 6394567 w 6394567"/>
              <a:gd name="connsiteY3" fmla="*/ 3479046 h 3479046"/>
              <a:gd name="connsiteX4" fmla="*/ 0 w 6394567"/>
              <a:gd name="connsiteY4" fmla="*/ 3479046 h 3479046"/>
              <a:gd name="connsiteX5" fmla="*/ 3916974 w 6394567"/>
              <a:gd name="connsiteY5" fmla="*/ 405504 h 3479046"/>
              <a:gd name="connsiteX6" fmla="*/ 3959456 w 6394567"/>
              <a:gd name="connsiteY6" fmla="*/ 373857 h 3479046"/>
              <a:gd name="connsiteX7" fmla="*/ 5052215 w 6394567"/>
              <a:gd name="connsiteY7" fmla="*/ 1756 h 3479046"/>
              <a:gd name="connsiteX8" fmla="*/ 5171297 w 6394567"/>
              <a:gd name="connsiteY8" fmla="*/ 284 h 347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394567" h="3479046">
                <a:moveTo>
                  <a:pt x="5171297" y="284"/>
                </a:moveTo>
                <a:cubicBezTo>
                  <a:pt x="5607674" y="7531"/>
                  <a:pt x="6039042" y="153650"/>
                  <a:pt x="6394290" y="430072"/>
                </a:cubicBezTo>
                <a:lnTo>
                  <a:pt x="6394567" y="430316"/>
                </a:lnTo>
                <a:lnTo>
                  <a:pt x="6394567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39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FF32C74-82F4-2A29-889B-EF23CEE6AA4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1" y="1122363"/>
            <a:ext cx="6211185" cy="2305246"/>
          </a:xfrm>
        </p:spPr>
        <p:txBody>
          <a:bodyPr anchor="b">
            <a:normAutofit/>
          </a:bodyPr>
          <a:lstStyle>
            <a:lvl1pPr algn="l">
              <a:lnSpc>
                <a:spcPct val="1000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ACADD6-278F-604C-8A38-BBBAFC6754E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2" y="3549048"/>
            <a:ext cx="5029198" cy="1956278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43946B-3F5A-C916-B62B-8D5938EA8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86539F-2DB8-FCDA-C884-9C3CD29B8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DAA7B3-5D3B-D493-8F6F-1FEBB8576D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223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650D2E-0561-F284-F89A-AAE3CD09A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36841"/>
            <a:ext cx="10239338" cy="95366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2657C4C-16EC-2477-6332-830F53011D3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9848" y="2139696"/>
            <a:ext cx="10239338" cy="367768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0940D3-6996-1C08-F1AF-87C354657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3676C3-588F-B636-8CE0-AA2CBFBCE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CEF8A9-EB1E-B344-A4B8-B58D063363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8719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DEF3A28-33E4-2796-AE7A-1234569F5C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844950" y="1081177"/>
            <a:ext cx="2508849" cy="463382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D185FC-2BBB-E997-A5CD-F2C6CF6B7C6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066800" y="1081177"/>
            <a:ext cx="7505700" cy="463382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314B3C-96CD-071C-C2AD-2C7E04F819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AA2B04-F5E0-C5A3-C77D-6AE9A9E913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155BC2-C712-C4A4-50EC-E10D883443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500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EA4769-9A55-AF9B-4CE4-DFA07E711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E45D9E-DBB4-B890-88D5-B4C03599EC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E15260-1C0B-A965-3114-D7C40D18BD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9AAF4D1-0334-3F24-69B4-06C7BD7426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8BA76D-3B8B-429D-9B32-54D6A6297C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346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D8D9C414-4A2F-78AF-ED60-6130D4C563B3}"/>
              </a:ext>
            </a:extLst>
          </p:cNvPr>
          <p:cNvSpPr/>
          <p:nvPr/>
        </p:nvSpPr>
        <p:spPr>
          <a:xfrm>
            <a:off x="6284115" y="3378954"/>
            <a:ext cx="5907885" cy="3479046"/>
          </a:xfrm>
          <a:custGeom>
            <a:avLst/>
            <a:gdLst>
              <a:gd name="connsiteX0" fmla="*/ 5171297 w 5907885"/>
              <a:gd name="connsiteY0" fmla="*/ 284 h 3479046"/>
              <a:gd name="connsiteX1" fmla="*/ 5813217 w 5907885"/>
              <a:gd name="connsiteY1" fmla="*/ 114238 h 3479046"/>
              <a:gd name="connsiteX2" fmla="*/ 5907885 w 5907885"/>
              <a:gd name="connsiteY2" fmla="*/ 151524 h 3479046"/>
              <a:gd name="connsiteX3" fmla="*/ 5907885 w 5907885"/>
              <a:gd name="connsiteY3" fmla="*/ 3479046 h 3479046"/>
              <a:gd name="connsiteX4" fmla="*/ 0 w 5907885"/>
              <a:gd name="connsiteY4" fmla="*/ 3479046 h 3479046"/>
              <a:gd name="connsiteX5" fmla="*/ 3916974 w 5907885"/>
              <a:gd name="connsiteY5" fmla="*/ 405504 h 3479046"/>
              <a:gd name="connsiteX6" fmla="*/ 3959456 w 5907885"/>
              <a:gd name="connsiteY6" fmla="*/ 373857 h 3479046"/>
              <a:gd name="connsiteX7" fmla="*/ 5052215 w 5907885"/>
              <a:gd name="connsiteY7" fmla="*/ 1756 h 3479046"/>
              <a:gd name="connsiteX8" fmla="*/ 5171297 w 5907885"/>
              <a:gd name="connsiteY8" fmla="*/ 284 h 34790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07885" h="3479046">
                <a:moveTo>
                  <a:pt x="5171297" y="284"/>
                </a:moveTo>
                <a:cubicBezTo>
                  <a:pt x="5389485" y="3908"/>
                  <a:pt x="5606422" y="42249"/>
                  <a:pt x="5813217" y="114238"/>
                </a:cubicBezTo>
                <a:lnTo>
                  <a:pt x="5907885" y="151524"/>
                </a:lnTo>
                <a:lnTo>
                  <a:pt x="5907885" y="3479046"/>
                </a:lnTo>
                <a:lnTo>
                  <a:pt x="0" y="3479046"/>
                </a:lnTo>
                <a:lnTo>
                  <a:pt x="3916974" y="405504"/>
                </a:lnTo>
                <a:lnTo>
                  <a:pt x="3959456" y="373857"/>
                </a:lnTo>
                <a:cubicBezTo>
                  <a:pt x="4291086" y="139664"/>
                  <a:pt x="4671097" y="17528"/>
                  <a:pt x="5052215" y="1756"/>
                </a:cubicBezTo>
                <a:cubicBezTo>
                  <a:pt x="5091916" y="114"/>
                  <a:pt x="5131627" y="-375"/>
                  <a:pt x="5171297" y="284"/>
                </a:cubicBezTo>
                <a:close/>
              </a:path>
            </a:pathLst>
          </a:custGeom>
          <a:gradFill>
            <a:gsLst>
              <a:gs pos="23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13410AE4-7FC7-589E-B6D3-0DA7B5FC5CE3}"/>
              </a:ext>
            </a:extLst>
          </p:cNvPr>
          <p:cNvSpPr/>
          <p:nvPr/>
        </p:nvSpPr>
        <p:spPr>
          <a:xfrm flipH="1" flipV="1">
            <a:off x="0" y="0"/>
            <a:ext cx="2923855" cy="1479128"/>
          </a:xfrm>
          <a:custGeom>
            <a:avLst/>
            <a:gdLst>
              <a:gd name="connsiteX0" fmla="*/ 2923855 w 2923855"/>
              <a:gd name="connsiteY0" fmla="*/ 1479128 h 1479128"/>
              <a:gd name="connsiteX1" fmla="*/ 0 w 2923855"/>
              <a:gd name="connsiteY1" fmla="*/ 1479128 h 1479128"/>
              <a:gd name="connsiteX2" fmla="*/ 1368245 w 2923855"/>
              <a:gd name="connsiteY2" fmla="*/ 405504 h 1479128"/>
              <a:gd name="connsiteX3" fmla="*/ 1410727 w 2923855"/>
              <a:gd name="connsiteY3" fmla="*/ 373857 h 1479128"/>
              <a:gd name="connsiteX4" fmla="*/ 2503486 w 2923855"/>
              <a:gd name="connsiteY4" fmla="*/ 1756 h 1479128"/>
              <a:gd name="connsiteX5" fmla="*/ 2622568 w 2923855"/>
              <a:gd name="connsiteY5" fmla="*/ 284 h 1479128"/>
              <a:gd name="connsiteX6" fmla="*/ 2785835 w 2923855"/>
              <a:gd name="connsiteY6" fmla="*/ 9494 h 1479128"/>
              <a:gd name="connsiteX7" fmla="*/ 2923855 w 2923855"/>
              <a:gd name="connsiteY7" fmla="*/ 28352 h 147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23855" h="1479128">
                <a:moveTo>
                  <a:pt x="2923855" y="1479128"/>
                </a:moveTo>
                <a:lnTo>
                  <a:pt x="0" y="1479128"/>
                </a:lnTo>
                <a:lnTo>
                  <a:pt x="1368245" y="405504"/>
                </a:lnTo>
                <a:lnTo>
                  <a:pt x="1410727" y="373857"/>
                </a:lnTo>
                <a:cubicBezTo>
                  <a:pt x="1742357" y="139664"/>
                  <a:pt x="2122368" y="17528"/>
                  <a:pt x="2503486" y="1756"/>
                </a:cubicBezTo>
                <a:cubicBezTo>
                  <a:pt x="2543187" y="114"/>
                  <a:pt x="2582898" y="-375"/>
                  <a:pt x="2622568" y="284"/>
                </a:cubicBezTo>
                <a:cubicBezTo>
                  <a:pt x="2677115" y="1190"/>
                  <a:pt x="2731584" y="4266"/>
                  <a:pt x="2785835" y="9494"/>
                </a:cubicBezTo>
                <a:lnTo>
                  <a:pt x="2923855" y="28352"/>
                </a:lnTo>
                <a:close/>
              </a:path>
            </a:pathLst>
          </a:custGeom>
          <a:gradFill>
            <a:gsLst>
              <a:gs pos="33000">
                <a:schemeClr val="bg2"/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B381CBD-08D9-3C9A-7620-24F2D64048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709738"/>
            <a:ext cx="6455434" cy="2981274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ED5AE2B-1716-CEEC-73F8-E81F591925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0" y="4759252"/>
            <a:ext cx="5397260" cy="955748"/>
          </a:xfrm>
        </p:spPr>
        <p:txBody>
          <a:bodyPr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F3052-6EE8-979F-04FB-1B8DF81F29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986285-161A-6869-27C2-0A159C2344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7ED64F-5DAB-238D-C34A-1DCCB12221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370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F484D0-7460-7B08-F1EE-96EABE4021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799" y="936841"/>
            <a:ext cx="10092477" cy="95366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80B7F9-8ECB-7079-A11E-51D3903E2B1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66800" y="2117341"/>
            <a:ext cx="4809482" cy="3760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E97161-CAF5-CA48-D814-7ACD43AB99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9795" y="2117341"/>
            <a:ext cx="4809482" cy="376012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BD680-4E7A-5155-3CAE-6BD44EE8BA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6A152D-EFF2-B3AA-3F25-14E1136734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BD6032-FD7A-BFFD-9BE5-48EDBEFBD1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840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47F4D-4855-340E-03F3-4860885EC6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63283"/>
            <a:ext cx="10096500" cy="91600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CEB472-7426-C288-B5F6-0A1232DCED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6801" y="1879287"/>
            <a:ext cx="4739628" cy="582117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25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194F9C-B6FA-97C3-F618-0CF956CB53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066801" y="2505075"/>
            <a:ext cx="4739628" cy="3389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8F5665C-7910-AFA2-350F-42C06ED5A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400330" y="1879287"/>
            <a:ext cx="4762970" cy="582117"/>
          </a:xfrm>
        </p:spPr>
        <p:txBody>
          <a:bodyPr anchor="b">
            <a:noAutofit/>
          </a:bodyPr>
          <a:lstStyle>
            <a:lvl1pPr marL="0" indent="0">
              <a:buNone/>
              <a:defRPr sz="1400" b="1" cap="all" spc="250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D71352E-1DE0-F0CD-6F81-1D8FF59C2B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400330" y="2505075"/>
            <a:ext cx="4762970" cy="33896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D38F7E4-7D9E-4736-3269-4F0C469961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18386CF-9A84-8D2A-BC47-C951DD9949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980844D-FE1F-49E7-3BBD-527FB72ECD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753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F691C-93A5-1364-00A9-A470C289F3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1357223"/>
            <a:ext cx="8886884" cy="1043078"/>
          </a:xfrm>
        </p:spPr>
        <p:txBody>
          <a:bodyPr anchor="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6E055BD-4154-B9D1-0B5B-B1E3A06B6B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C2A9E4A-03D1-7A8B-233D-014A3248F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2CEFC4-D276-DF45-F395-F5BD2EA70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40642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12C0AD-76F4-FCE4-2717-0A9AA4351B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E83BB66-3F41-7F1D-5108-B3F679A88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AA6DA0-07AE-4BE4-B82F-7936D0E3E3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15238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BFB75-C953-0BD0-4E2E-7177674262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70626"/>
            <a:ext cx="3705225" cy="1286774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E1AA52-60F3-40F2-673B-5848F4253FF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1075426"/>
            <a:ext cx="5980112" cy="476837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0167E8-C561-5A72-AED3-442F66DDEE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FDBFED3-7CB3-1B8B-9504-13A121CAD0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52456C9-19A0-4441-B1AF-B7AFBF642F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8898EA-84CC-411C-0012-D314953696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02553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AC1E10-1458-2553-05B4-313F7E26D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782128"/>
            <a:ext cx="3705225" cy="1275272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3C0F677-F177-6DED-1920-685B9D9FF25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1143000"/>
            <a:ext cx="5980112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4D1CB1-2109-480E-8904-4077C94D6E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66800" y="2057400"/>
            <a:ext cx="3705225" cy="36576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5B0DB38-7CB9-2140-BC21-6D2E7DD0B6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B448AD-3B1D-4B5E-CAB9-BB5FD2CDEB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EEF53D-CF5A-87A2-E973-3B8CCDEBA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3136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21F4A25-A386-9574-775C-E5E5F9FC35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0" y="936841"/>
            <a:ext cx="8886884" cy="95366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F7885F-2B7B-74DB-9996-E0ACEBC9DB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69848" y="2139696"/>
            <a:ext cx="8883836" cy="36776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04F519-BA47-2B81-CC1C-7E1F119EC6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 rot="5400000">
            <a:off x="10477379" y="4629744"/>
            <a:ext cx="26535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fld id="{1E351CED-465B-40B5-ADCE-957C918F227B}" type="datetimeFigureOut">
              <a:rPr lang="en-US" smtClean="0"/>
              <a:t>5/14/24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52D7B-C352-1630-4C3D-7D5983C04D4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610602" y="6318446"/>
            <a:ext cx="27431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6E04F0-DF9B-480B-CC46-BAE7A81FB7E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353800" y="6318446"/>
            <a:ext cx="615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 b="1">
                <a:solidFill>
                  <a:schemeClr val="tx1"/>
                </a:solidFill>
              </a:defRPr>
            </a:lvl1pPr>
          </a:lstStyle>
          <a:p>
            <a:fld id="{5A33CB2A-1702-4C1D-9CC4-8D472D39F1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8253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7" r:id="rId6"/>
    <p:sldLayoutId id="2147483732" r:id="rId7"/>
    <p:sldLayoutId id="2147483733" r:id="rId8"/>
    <p:sldLayoutId id="2147483734" r:id="rId9"/>
    <p:sldLayoutId id="2147483736" r:id="rId10"/>
    <p:sldLayoutId id="214748373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defTabSz="914400" rtl="0" eaLnBrk="1" latinLnBrk="0" hangingPunct="1">
        <a:lnSpc>
          <a:spcPct val="120000"/>
        </a:lnSpc>
        <a:spcBef>
          <a:spcPts val="500"/>
        </a:spcBef>
        <a:buFont typeface="Neue Haas Grotesk Text Pro" panose="020B0504020202020204" pitchFamily="34" charset="0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20000"/>
        </a:lnSpc>
        <a:spcBef>
          <a:spcPts val="500"/>
        </a:spcBef>
        <a:buFont typeface="Neue Haas Grotesk Text Pro" panose="020B0504020202020204" pitchFamily="34" charset="0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97280" indent="-228600" algn="l" defTabSz="914400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CAA37442-EAE9-6CFC-AC74-44222B37FA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group of people sitting at tables in a large room&#10;&#10;Description automatically generated">
            <a:extLst>
              <a:ext uri="{FF2B5EF4-FFF2-40B4-BE49-F238E27FC236}">
                <a16:creationId xmlns:a16="http://schemas.microsoft.com/office/drawing/2014/main" id="{31FB358C-1CCF-64B3-3CC9-88EEED33C6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3"/>
            <a:ext cx="12192000" cy="68580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4117A24-9D5E-A791-A2F4-8C81AC603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60265" y="-960268"/>
            <a:ext cx="6857998" cy="8778533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56000">
                <a:srgbClr val="000000">
                  <a:alpha val="58000"/>
                </a:srgbClr>
              </a:gs>
              <a:gs pos="100000">
                <a:srgbClr val="000000">
                  <a:alpha val="51000"/>
                </a:srgbClr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168E44A-23AD-0A84-6C41-7952EED6080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66802" y="1122363"/>
            <a:ext cx="5029198" cy="2305246"/>
          </a:xfrm>
        </p:spPr>
        <p:txBody>
          <a:bodyPr>
            <a:normAutofit/>
          </a:bodyPr>
          <a:lstStyle/>
          <a:p>
            <a:r>
              <a:rPr lang="en-CA">
                <a:solidFill>
                  <a:srgbClr val="FFFFFF"/>
                </a:solidFill>
              </a:rPr>
              <a:t>Open Space Technology </a:t>
            </a:r>
            <a:br>
              <a:rPr lang="en-CA">
                <a:solidFill>
                  <a:srgbClr val="FFFFFF"/>
                </a:solidFill>
              </a:rPr>
            </a:br>
            <a:r>
              <a:rPr lang="en-CA">
                <a:solidFill>
                  <a:srgbClr val="FFFFFF"/>
                </a:solidFill>
              </a:rPr>
              <a:t>and </a:t>
            </a:r>
            <a:br>
              <a:rPr lang="en-CA">
                <a:solidFill>
                  <a:srgbClr val="FFFFFF"/>
                </a:solidFill>
              </a:rPr>
            </a:br>
            <a:r>
              <a:rPr lang="en-CA">
                <a:solidFill>
                  <a:srgbClr val="FFFFFF"/>
                </a:solidFill>
              </a:rPr>
              <a:t>World Cafe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99313C7-1CB9-8CC1-96A0-531455D5A1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2" y="3549048"/>
            <a:ext cx="5029198" cy="1956278"/>
          </a:xfrm>
        </p:spPr>
        <p:txBody>
          <a:bodyPr>
            <a:normAutofit/>
          </a:bodyPr>
          <a:lstStyle/>
          <a:p>
            <a:r>
              <a:rPr lang="en-CA">
                <a:solidFill>
                  <a:srgbClr val="FFFFFF"/>
                </a:solidFill>
              </a:rPr>
              <a:t>ccNSO Experience</a:t>
            </a:r>
          </a:p>
        </p:txBody>
      </p:sp>
    </p:spTree>
    <p:extLst>
      <p:ext uri="{BB962C8B-B14F-4D97-AF65-F5344CB8AC3E}">
        <p14:creationId xmlns:p14="http://schemas.microsoft.com/office/powerpoint/2010/main" val="2668185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FFB01-EBB8-D08F-96FA-385BEFDACD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Comparing OST and World Café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E8D47B-424F-6680-AA96-8C2F1CE5FC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Similarities:</a:t>
            </a:r>
            <a:endParaRPr lang="en-CA" b="0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Participant-driven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Encourage open dialogue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Focus on emergent outcomes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Differences:</a:t>
            </a:r>
            <a:endParaRPr lang="en-CA" b="0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OST is less structured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World Café has a rotating discussion format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CA" b="1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Which method do you think would work better for your team and why?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907551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9629BB-34F1-116F-A248-BA9A5B16B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Applying OST and World Café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7A402A-B6CD-8ABB-6CE6-F27A5D4217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Implementing two new strategies</a:t>
            </a:r>
          </a:p>
          <a:p>
            <a:pPr lvl="1"/>
            <a:r>
              <a:rPr lang="en-CA" dirty="0"/>
              <a:t>In Person Hamburg, Kigali </a:t>
            </a:r>
          </a:p>
          <a:p>
            <a:pPr lvl="1"/>
            <a:r>
              <a:rPr lang="en-CA" dirty="0"/>
              <a:t>Virtual</a:t>
            </a:r>
            <a:endParaRPr lang="en-CA" b="0" i="0" u="none" strike="noStrike" dirty="0">
              <a:solidFill>
                <a:srgbClr val="0D0D0D"/>
              </a:solidFill>
              <a:effectLst/>
              <a:highlight>
                <a:srgbClr val="FFFFFF"/>
              </a:highlight>
              <a:latin typeface="Söhne"/>
            </a:endParaRPr>
          </a:p>
          <a:p>
            <a:pPr lvl="1"/>
            <a:r>
              <a:rPr lang="en-CA" dirty="0"/>
              <a:t>Planning, Planning, Planning </a:t>
            </a:r>
          </a:p>
          <a:p>
            <a:pPr lvl="2"/>
            <a:r>
              <a:rPr lang="en-CA" dirty="0"/>
              <a:t>Theme</a:t>
            </a:r>
          </a:p>
          <a:p>
            <a:pPr lvl="2"/>
            <a:r>
              <a:rPr lang="en-CA" dirty="0"/>
              <a:t>Support</a:t>
            </a:r>
          </a:p>
          <a:p>
            <a:pPr lvl="2"/>
            <a:r>
              <a:rPr lang="en-CA" dirty="0"/>
              <a:t>Logistics</a:t>
            </a:r>
          </a:p>
          <a:p>
            <a:pPr lvl="2"/>
            <a:r>
              <a:rPr lang="en-CA" dirty="0"/>
              <a:t>Invitations</a:t>
            </a:r>
          </a:p>
          <a:p>
            <a:pPr lvl="2"/>
            <a:r>
              <a:rPr lang="en-CA" dirty="0"/>
              <a:t>Dry Run </a:t>
            </a:r>
          </a:p>
        </p:txBody>
      </p:sp>
    </p:spTree>
    <p:extLst>
      <p:ext uri="{BB962C8B-B14F-4D97-AF65-F5344CB8AC3E}">
        <p14:creationId xmlns:p14="http://schemas.microsoft.com/office/powerpoint/2010/main" val="918155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10F0B4-A9C4-D1C9-9FD4-947823F2EF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Benefits and Challenges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60922B-C753-C1D1-C3D1-355FC356E9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Benefits:</a:t>
            </a:r>
            <a:endParaRPr lang="en-CA" b="0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Greater engagement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Richer discussions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Innovative solutions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Challenges:</a:t>
            </a:r>
            <a:endParaRPr lang="en-CA" b="0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Requires skilled facilitation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May be unfamiliar to participants</a:t>
            </a:r>
          </a:p>
          <a:p>
            <a:pPr marL="0" indent="0" algn="l">
              <a:buNone/>
            </a:pPr>
            <a:endParaRPr lang="en-CA" b="1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What do you see as the most significant benefit and challenge of these methods?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11388644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AB916A-4A54-C1F5-D30E-64530BD3F8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Interactive Q&amp;A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E41F08-3882-FC8C-F021-5A0BE9623A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Questions?</a:t>
            </a:r>
          </a:p>
          <a:p>
            <a:endParaRPr lang="en-CA" b="1" dirty="0">
              <a:solidFill>
                <a:srgbClr val="0D0D0D"/>
              </a:solidFill>
              <a:latin typeface="Söhne"/>
            </a:endParaRPr>
          </a:p>
          <a:p>
            <a:endParaRPr lang="en-CA" b="1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endParaRPr lang="en-CA" b="1" dirty="0">
              <a:solidFill>
                <a:srgbClr val="0D0D0D"/>
              </a:solidFill>
              <a:latin typeface="Söhne"/>
            </a:endParaRPr>
          </a:p>
          <a:p>
            <a:endParaRPr lang="en-CA" b="1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endParaRPr lang="en-CA" b="1" dirty="0">
              <a:solidFill>
                <a:srgbClr val="0D0D0D"/>
              </a:solidFill>
              <a:latin typeface="Söhne"/>
            </a:endParaRPr>
          </a:p>
          <a:p>
            <a:endParaRPr lang="en-CA" b="1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What are your key takeaways from today’s presentation?</a:t>
            </a:r>
            <a:endParaRPr lang="en-CA" b="1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976822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176682-F7C6-43AE-02F9-82B832B997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Tips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F5B09-8445-4181-6E13-48F1B769B6E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Use tools like </a:t>
            </a:r>
            <a:r>
              <a:rPr lang="en-CA" b="0" i="0" u="none" strike="noStrike" dirty="0" err="1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Mentimeter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 to conduct live polls and gather instant feedback.</a:t>
            </a: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Utilize breakout rooms for group discussions during interactive activities.</a:t>
            </a: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Incorporate videos, infographics, and real-life examples to illustrate key points as appropriate.</a:t>
            </a: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Holding Space</a:t>
            </a:r>
          </a:p>
          <a:p>
            <a:r>
              <a:rPr lang="en-CA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B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eing prepared to guide discussions, answer questions, and keep the session on track. 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774924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F3009A-7D3D-0C31-50EC-5AA9DFF160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Introduction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6C476D-19A0-5A81-B23E-F4AF625C0F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Understanding Open Space Technology and World Café</a:t>
            </a: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Learn about two powerful facilitation methods for engaging groups in discussions.</a:t>
            </a:r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Overview, Key Principles, Process, Interactive Q&amp;A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5288807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CD2F6C-1647-D7C1-A989-6FBE38727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What is Open Space Technology (OST)?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C268AD-D370-4452-A548-BC05FB2E4A8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A method for hosting meetings where participants create the agenda.</a:t>
            </a: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Self-organizing</a:t>
            </a:r>
            <a:endParaRPr lang="en-CA" dirty="0">
              <a:solidFill>
                <a:srgbClr val="0D0D0D"/>
              </a:solidFill>
              <a:latin typeface="Söhne"/>
            </a:endParaRP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Focused on a central theme</a:t>
            </a: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Encourages active participation and engagement</a:t>
            </a:r>
          </a:p>
          <a:p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endParaRPr lang="en-CA" b="0" i="0" u="none" strike="noStrike" dirty="0">
              <a:solidFill>
                <a:srgbClr val="0D0D0D"/>
              </a:solidFill>
              <a:effectLst/>
              <a:highlight>
                <a:srgbClr val="FFFFFF"/>
              </a:highlight>
              <a:latin typeface="Söhne"/>
            </a:endParaRPr>
          </a:p>
          <a:p>
            <a:endParaRPr lang="en-CA" b="0" i="0" u="none" strike="noStrike" dirty="0">
              <a:solidFill>
                <a:srgbClr val="0D0D0D"/>
              </a:solidFill>
              <a:effectLst/>
              <a:highlight>
                <a:srgbClr val="FFFFFF"/>
              </a:highlight>
              <a:latin typeface="Söhne"/>
            </a:endParaRP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What are some challenges you’ve faced with traditional meeting formats?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623853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5FC919-1FF5-FF58-2715-14FD6BA966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Key Principles of OST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49AD8-4D4E-F75E-6744-CAE533CBF6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>
              <a:buFont typeface="Arial" panose="020B0604020202020204" pitchFamily="34" charset="0"/>
              <a:buChar char="•"/>
            </a:pPr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Principles:</a:t>
            </a:r>
            <a:endParaRPr lang="en-CA" b="0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Whoever comes are the right people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Whatever happens is the only thing that could have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Whenever it starts is the right time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When it’s over, it’s over</a:t>
            </a:r>
          </a:p>
          <a:p>
            <a:pPr marL="422910" indent="-285750"/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pPr marL="422910" indent="-285750"/>
            <a:endParaRPr lang="en-CA" b="0" i="0" u="none" strike="noStrike" dirty="0">
              <a:solidFill>
                <a:srgbClr val="0D0D0D"/>
              </a:solidFill>
              <a:effectLst/>
              <a:highlight>
                <a:srgbClr val="FFFFFF"/>
              </a:highlight>
              <a:latin typeface="Söhne"/>
            </a:endParaRPr>
          </a:p>
          <a:p>
            <a:pPr marL="422910" indent="-285750"/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pPr marL="422910" indent="-285750"/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How do you think these principles affect meeting dynamics?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402962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8DC8F0-F940-220D-9C25-A9255AE40F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The Law of Two Feet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2826AB-4321-515E-3C95-C2834227D6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Participants are free to move to another discussion if they are not contributing or learning.</a:t>
            </a:r>
          </a:p>
          <a:p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endParaRPr lang="en-CA" dirty="0">
              <a:solidFill>
                <a:srgbClr val="0D0D0D"/>
              </a:solidFill>
              <a:highlight>
                <a:srgbClr val="FFFFFF"/>
              </a:highlight>
              <a:latin typeface="Söhne"/>
            </a:endParaRPr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How could this principle impact your engagement in meetings?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3914167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560BD2-36A0-3B10-93E6-6ACBA3993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The OST Process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E9111F3-A972-6CE0-83EF-DCAE7436EB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Opening Circle: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Setting the stage and explaining the process.</a:t>
            </a:r>
          </a:p>
          <a:p>
            <a:pPr algn="l"/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Creating the Agenda: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Participants propose topics.</a:t>
            </a:r>
          </a:p>
          <a:p>
            <a:pPr algn="l"/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Marketplace: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Participants choose sessions to attend.</a:t>
            </a:r>
          </a:p>
          <a:p>
            <a:pPr algn="l"/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Sessions: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Discussions take place.</a:t>
            </a:r>
          </a:p>
          <a:p>
            <a:pPr algn="l"/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Closing Circle: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Sharing insights and reflections.</a:t>
            </a:r>
          </a:p>
          <a:p>
            <a:endParaRPr lang="en-CA" dirty="0"/>
          </a:p>
          <a:p>
            <a:endParaRPr lang="en-CA" dirty="0"/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Which part of the process do you find most intriguing?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72740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7C9C83-C7CE-E765-850D-DAD5E5DADB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What is World Café?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2E12D8-0823-238D-450C-02C62D5CDB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A structured conversational process for knowledge sharing.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Small group discussions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Rotating participants</a:t>
            </a: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Harvesting collective knowledge</a:t>
            </a:r>
          </a:p>
          <a:p>
            <a:endParaRPr lang="en-CA" dirty="0"/>
          </a:p>
          <a:p>
            <a:endParaRPr lang="en-CA" dirty="0"/>
          </a:p>
          <a:p>
            <a:endParaRPr lang="en-CA" dirty="0"/>
          </a:p>
          <a:p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Have you participated in a World Café? What was your experience like?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21570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C0767C-F521-8734-6120-3E5347D59F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Key Principles of World Café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0D9DDF5-0619-D6C9-112A-9A4205CBADC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l">
              <a:buFont typeface="Arial" panose="020B0604020202020204" pitchFamily="34" charset="0"/>
              <a:buChar char="•"/>
            </a:pPr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Principles:</a:t>
            </a:r>
            <a:endParaRPr lang="en-CA" b="0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Set the context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Create a hospitable space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Explore questions that matter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Encourage everyone’s contribution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Cross-pollinate and connect diverse perspectives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Listen together for patterns and insights</a:t>
            </a:r>
          </a:p>
          <a:p>
            <a:pPr marL="742950" lvl="1" indent="-285750" algn="l">
              <a:buFont typeface="Arial" panose="020B0604020202020204" pitchFamily="34" charset="0"/>
              <a:buChar char="•"/>
            </a:pP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Share collective discoveries</a:t>
            </a:r>
          </a:p>
          <a:p>
            <a:pPr marL="422910" indent="-285750"/>
            <a:endParaRPr lang="en-CA" b="0" i="0" u="none" strike="noStrike" dirty="0">
              <a:solidFill>
                <a:srgbClr val="0D0D0D"/>
              </a:solidFill>
              <a:effectLst/>
              <a:highlight>
                <a:srgbClr val="FFFFFF"/>
              </a:highlight>
              <a:latin typeface="Söhne"/>
            </a:endParaRPr>
          </a:p>
          <a:p>
            <a:pPr marL="422910" indent="-285750"/>
            <a:r>
              <a:rPr lang="en-CA" b="0" i="0" u="none" strike="noStrike" dirty="0">
                <a:solidFill>
                  <a:srgbClr val="0D0D0D"/>
                </a:solidFill>
                <a:effectLst/>
                <a:highlight>
                  <a:srgbClr val="FFFFFF"/>
                </a:highlight>
                <a:latin typeface="Söhne"/>
              </a:rPr>
              <a:t>Which principle do you think is the most crucial for success?</a:t>
            </a:r>
            <a:r>
              <a:rPr lang="en-CA" dirty="0">
                <a:solidFill>
                  <a:srgbClr val="0D0D0D"/>
                </a:solidFill>
                <a:highlight>
                  <a:srgbClr val="FFFFFF"/>
                </a:highlight>
                <a:latin typeface="Söhne"/>
              </a:rPr>
              <a:t>	</a:t>
            </a:r>
            <a:endParaRPr lang="en-CA" b="0" i="0" u="none" strike="noStrike" dirty="0">
              <a:solidFill>
                <a:srgbClr val="0D0D0D"/>
              </a:solidFill>
              <a:effectLst/>
              <a:latin typeface="Söhne"/>
            </a:endParaRPr>
          </a:p>
        </p:txBody>
      </p:sp>
    </p:spTree>
    <p:extLst>
      <p:ext uri="{BB962C8B-B14F-4D97-AF65-F5344CB8AC3E}">
        <p14:creationId xmlns:p14="http://schemas.microsoft.com/office/powerpoint/2010/main" val="35199628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EF48B5-57B0-07EF-ACB6-C7E9302632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The World Café Process</a:t>
            </a:r>
            <a:b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</a:br>
            <a:endParaRPr lang="en-CA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B09B72-24A4-7224-0122-6229F230F00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/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Setting the Stage: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Introduction and context.</a:t>
            </a:r>
          </a:p>
          <a:p>
            <a:pPr algn="l"/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Small Group Rounds: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Multiple rounds of conversation.</a:t>
            </a:r>
          </a:p>
          <a:p>
            <a:pPr algn="l"/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Cross-Pollination: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Participants change tables.</a:t>
            </a:r>
          </a:p>
          <a:p>
            <a:pPr algn="l"/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Harvesting: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Sharing and summarizing insights.</a:t>
            </a:r>
          </a:p>
          <a:p>
            <a:pPr algn="l">
              <a:buFont typeface="Arial" panose="020B0604020202020204" pitchFamily="34" charset="0"/>
              <a:buChar char="•"/>
            </a:pPr>
            <a:endParaRPr lang="en-CA" b="1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CA" b="1" dirty="0">
              <a:solidFill>
                <a:srgbClr val="0D0D0D"/>
              </a:solidFill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endParaRPr lang="en-CA" b="1" i="0" u="none" strike="noStrike" dirty="0">
              <a:solidFill>
                <a:srgbClr val="0D0D0D"/>
              </a:solidFill>
              <a:effectLst/>
              <a:latin typeface="Söhne"/>
            </a:endParaRPr>
          </a:p>
          <a:p>
            <a:pPr algn="l">
              <a:buFont typeface="Arial" panose="020B0604020202020204" pitchFamily="34" charset="0"/>
              <a:buChar char="•"/>
            </a:pPr>
            <a:r>
              <a:rPr lang="en-CA" b="1" i="0" u="none" strike="noStrike" dirty="0">
                <a:solidFill>
                  <a:srgbClr val="0D0D0D"/>
                </a:solidFill>
                <a:effectLst/>
                <a:latin typeface="Söhne"/>
              </a:rPr>
              <a:t>Interactive Question:</a:t>
            </a:r>
            <a:r>
              <a:rPr lang="en-CA" b="0" i="0" u="none" strike="noStrike" dirty="0">
                <a:solidFill>
                  <a:srgbClr val="0D0D0D"/>
                </a:solidFill>
                <a:effectLst/>
                <a:latin typeface="Söhne"/>
              </a:rPr>
              <a:t> How might changing tables influence the quality of discussion?</a:t>
            </a:r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258431791"/>
      </p:ext>
    </p:extLst>
  </p:cSld>
  <p:clrMapOvr>
    <a:masterClrMapping/>
  </p:clrMapOvr>
</p:sld>
</file>

<file path=ppt/theme/theme1.xml><?xml version="1.0" encoding="utf-8"?>
<a:theme xmlns:a="http://schemas.openxmlformats.org/drawingml/2006/main" name="SwellVTI">
  <a:themeElements>
    <a:clrScheme name="AnalogousFromLightSeedRightStep">
      <a:dk1>
        <a:srgbClr val="000000"/>
      </a:dk1>
      <a:lt1>
        <a:srgbClr val="FFFFFF"/>
      </a:lt1>
      <a:dk2>
        <a:srgbClr val="412624"/>
      </a:dk2>
      <a:lt2>
        <a:srgbClr val="E2E8E8"/>
      </a:lt2>
      <a:accent1>
        <a:srgbClr val="C69996"/>
      </a:accent1>
      <a:accent2>
        <a:srgbClr val="BA9B7F"/>
      </a:accent2>
      <a:accent3>
        <a:srgbClr val="A9A480"/>
      </a:accent3>
      <a:accent4>
        <a:srgbClr val="9AAA74"/>
      </a:accent4>
      <a:accent5>
        <a:srgbClr val="8EAC82"/>
      </a:accent5>
      <a:accent6>
        <a:srgbClr val="78AF7F"/>
      </a:accent6>
      <a:hlink>
        <a:srgbClr val="578D90"/>
      </a:hlink>
      <a:folHlink>
        <a:srgbClr val="7F7F7F"/>
      </a:folHlink>
    </a:clrScheme>
    <a:fontScheme name="Neue Haas">
      <a:majorFont>
        <a:latin typeface="Neue Haas Grotesk Text Pro"/>
        <a:ea typeface=""/>
        <a:cs typeface=""/>
      </a:majorFont>
      <a:minorFont>
        <a:latin typeface="Neue Haas Grotesk Tex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wellVTI" id="{8361A04D-931A-43DC-973B-1B0B1DD5DECC}" vid="{6DDB23E8-D18E-4BDA-98D6-324466149EB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530</Words>
  <Application>Microsoft Macintosh PowerPoint</Application>
  <PresentationFormat>Widescreen</PresentationFormat>
  <Paragraphs>117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Neue Haas Grotesk Text Pro</vt:lpstr>
      <vt:lpstr>Söhne</vt:lpstr>
      <vt:lpstr>SwellVTI</vt:lpstr>
      <vt:lpstr>Open Space Technology  and  World Cafe</vt:lpstr>
      <vt:lpstr>Introduction </vt:lpstr>
      <vt:lpstr>What is Open Space Technology (OST)? </vt:lpstr>
      <vt:lpstr>Key Principles of OST </vt:lpstr>
      <vt:lpstr>The Law of Two Feet </vt:lpstr>
      <vt:lpstr>The OST Process </vt:lpstr>
      <vt:lpstr>What is World Café? </vt:lpstr>
      <vt:lpstr>Key Principles of World Café </vt:lpstr>
      <vt:lpstr>The World Café Process </vt:lpstr>
      <vt:lpstr>Comparing OST and World Café </vt:lpstr>
      <vt:lpstr>Applying OST and World Café </vt:lpstr>
      <vt:lpstr>Benefits and Challenges </vt:lpstr>
      <vt:lpstr>Interactive Q&amp;A </vt:lpstr>
      <vt:lpstr>Tips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Sean Copeland</dc:creator>
  <cp:lastModifiedBy>Sean Copeland</cp:lastModifiedBy>
  <cp:revision>4</cp:revision>
  <dcterms:created xsi:type="dcterms:W3CDTF">2024-05-15T04:26:43Z</dcterms:created>
  <dcterms:modified xsi:type="dcterms:W3CDTF">2024-05-15T05:12:41Z</dcterms:modified>
</cp:coreProperties>
</file>