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72" r:id="rId4"/>
    <p:sldId id="274" r:id="rId5"/>
    <p:sldId id="276" r:id="rId6"/>
    <p:sldId id="279" r:id="rId7"/>
    <p:sldId id="281" r:id="rId8"/>
    <p:sldId id="283" r:id="rId9"/>
    <p:sldId id="286" r:id="rId10"/>
    <p:sldId id="288" r:id="rId11"/>
    <p:sldId id="292" r:id="rId12"/>
    <p:sldId id="293" r:id="rId13"/>
    <p:sldId id="294" r:id="rId14"/>
    <p:sldId id="295" r:id="rId15"/>
    <p:sldId id="296" r:id="rId16"/>
    <p:sldId id="297" r:id="rId17"/>
    <p:sldId id="298" r:id="rId18"/>
    <p:sldId id="299" r:id="rId19"/>
    <p:sldId id="300" r:id="rId20"/>
    <p:sldId id="258" r:id="rId21"/>
    <p:sldId id="259" r:id="rId22"/>
    <p:sldId id="270" r:id="rId23"/>
    <p:sldId id="267" r:id="rId24"/>
    <p:sldId id="271" r:id="rId25"/>
    <p:sldId id="266" r:id="rId26"/>
    <p:sldId id="287" r:id="rId27"/>
    <p:sldId id="289" r:id="rId28"/>
    <p:sldId id="291" r:id="rId29"/>
    <p:sldId id="285" r:id="rId30"/>
    <p:sldId id="290" r:id="rId31"/>
    <p:sldId id="268" r:id="rId32"/>
    <p:sldId id="261" r:id="rId33"/>
    <p:sldId id="269" r:id="rId34"/>
    <p:sldId id="262" r:id="rId35"/>
    <p:sldId id="260" r:id="rId3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860" autoAdjust="0"/>
    <p:restoredTop sz="99854" autoAdjust="0"/>
  </p:normalViewPr>
  <p:slideViewPr>
    <p:cSldViewPr snapToGrid="0" snapToObjects="1">
      <p:cViewPr varScale="1">
        <p:scale>
          <a:sx n="111" d="100"/>
          <a:sy n="111" d="100"/>
        </p:scale>
        <p:origin x="-1520"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11" d="100"/>
        <a:sy n="111" d="100"/>
      </p:scale>
      <p:origin x="0" y="2800"/>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interSettings" Target="printerSettings/printerSettings1.bin"/><Relationship Id="rId38" Type="http://schemas.openxmlformats.org/officeDocument/2006/relationships/presProps" Target="presProps.xml"/><Relationship Id="rId39" Type="http://schemas.openxmlformats.org/officeDocument/2006/relationships/viewProps" Target="viewProps.xml"/><Relationship Id="rId40" Type="http://schemas.openxmlformats.org/officeDocument/2006/relationships/theme" Target="theme/theme1.xml"/><Relationship Id="rId41"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F5BD89A-ECED-254B-8BA4-B83E83D81801}" type="datetimeFigureOut">
              <a:rPr lang="en-US" smtClean="0"/>
              <a:t>5/27/12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7124E6-4DB3-324F-8829-082F3028FD43}" type="slidenum">
              <a:rPr lang="en-US" smtClean="0"/>
              <a:t>‹#›</a:t>
            </a:fld>
            <a:endParaRPr lang="en-US"/>
          </a:p>
        </p:txBody>
      </p:sp>
    </p:spTree>
    <p:extLst>
      <p:ext uri="{BB962C8B-B14F-4D97-AF65-F5344CB8AC3E}">
        <p14:creationId xmlns:p14="http://schemas.microsoft.com/office/powerpoint/2010/main" val="39467736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5BD89A-ECED-254B-8BA4-B83E83D81801}" type="datetimeFigureOut">
              <a:rPr lang="en-US" smtClean="0"/>
              <a:t>5/27/12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7124E6-4DB3-324F-8829-082F3028FD43}" type="slidenum">
              <a:rPr lang="en-US" smtClean="0"/>
              <a:t>‹#›</a:t>
            </a:fld>
            <a:endParaRPr lang="en-US"/>
          </a:p>
        </p:txBody>
      </p:sp>
    </p:spTree>
    <p:extLst>
      <p:ext uri="{BB962C8B-B14F-4D97-AF65-F5344CB8AC3E}">
        <p14:creationId xmlns:p14="http://schemas.microsoft.com/office/powerpoint/2010/main" val="31933288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5BD89A-ECED-254B-8BA4-B83E83D81801}" type="datetimeFigureOut">
              <a:rPr lang="en-US" smtClean="0"/>
              <a:t>5/27/12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7124E6-4DB3-324F-8829-082F3028FD43}" type="slidenum">
              <a:rPr lang="en-US" smtClean="0"/>
              <a:t>‹#›</a:t>
            </a:fld>
            <a:endParaRPr lang="en-US"/>
          </a:p>
        </p:txBody>
      </p:sp>
    </p:spTree>
    <p:extLst>
      <p:ext uri="{BB962C8B-B14F-4D97-AF65-F5344CB8AC3E}">
        <p14:creationId xmlns:p14="http://schemas.microsoft.com/office/powerpoint/2010/main" val="1824384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5BD89A-ECED-254B-8BA4-B83E83D81801}" type="datetimeFigureOut">
              <a:rPr lang="en-US" smtClean="0"/>
              <a:t>5/27/12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7124E6-4DB3-324F-8829-082F3028FD43}" type="slidenum">
              <a:rPr lang="en-US" smtClean="0"/>
              <a:t>‹#›</a:t>
            </a:fld>
            <a:endParaRPr lang="en-US"/>
          </a:p>
        </p:txBody>
      </p:sp>
    </p:spTree>
    <p:extLst>
      <p:ext uri="{BB962C8B-B14F-4D97-AF65-F5344CB8AC3E}">
        <p14:creationId xmlns:p14="http://schemas.microsoft.com/office/powerpoint/2010/main" val="1982951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F5BD89A-ECED-254B-8BA4-B83E83D81801}" type="datetimeFigureOut">
              <a:rPr lang="en-US" smtClean="0"/>
              <a:t>5/27/12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7124E6-4DB3-324F-8829-082F3028FD43}" type="slidenum">
              <a:rPr lang="en-US" smtClean="0"/>
              <a:t>‹#›</a:t>
            </a:fld>
            <a:endParaRPr lang="en-US"/>
          </a:p>
        </p:txBody>
      </p:sp>
    </p:spTree>
    <p:extLst>
      <p:ext uri="{BB962C8B-B14F-4D97-AF65-F5344CB8AC3E}">
        <p14:creationId xmlns:p14="http://schemas.microsoft.com/office/powerpoint/2010/main" val="33005766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F5BD89A-ECED-254B-8BA4-B83E83D81801}" type="datetimeFigureOut">
              <a:rPr lang="en-US" smtClean="0"/>
              <a:t>5/27/12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7124E6-4DB3-324F-8829-082F3028FD43}" type="slidenum">
              <a:rPr lang="en-US" smtClean="0"/>
              <a:t>‹#›</a:t>
            </a:fld>
            <a:endParaRPr lang="en-US"/>
          </a:p>
        </p:txBody>
      </p:sp>
    </p:spTree>
    <p:extLst>
      <p:ext uri="{BB962C8B-B14F-4D97-AF65-F5344CB8AC3E}">
        <p14:creationId xmlns:p14="http://schemas.microsoft.com/office/powerpoint/2010/main" val="14459788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F5BD89A-ECED-254B-8BA4-B83E83D81801}" type="datetimeFigureOut">
              <a:rPr lang="en-US" smtClean="0"/>
              <a:t>5/27/12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B7124E6-4DB3-324F-8829-082F3028FD43}" type="slidenum">
              <a:rPr lang="en-US" smtClean="0"/>
              <a:t>‹#›</a:t>
            </a:fld>
            <a:endParaRPr lang="en-US"/>
          </a:p>
        </p:txBody>
      </p:sp>
    </p:spTree>
    <p:extLst>
      <p:ext uri="{BB962C8B-B14F-4D97-AF65-F5344CB8AC3E}">
        <p14:creationId xmlns:p14="http://schemas.microsoft.com/office/powerpoint/2010/main" val="22200317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F5BD89A-ECED-254B-8BA4-B83E83D81801}" type="datetimeFigureOut">
              <a:rPr lang="en-US" smtClean="0"/>
              <a:t>5/27/12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B7124E6-4DB3-324F-8829-082F3028FD43}" type="slidenum">
              <a:rPr lang="en-US" smtClean="0"/>
              <a:t>‹#›</a:t>
            </a:fld>
            <a:endParaRPr lang="en-US"/>
          </a:p>
        </p:txBody>
      </p:sp>
    </p:spTree>
    <p:extLst>
      <p:ext uri="{BB962C8B-B14F-4D97-AF65-F5344CB8AC3E}">
        <p14:creationId xmlns:p14="http://schemas.microsoft.com/office/powerpoint/2010/main" val="1774081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5BD89A-ECED-254B-8BA4-B83E83D81801}" type="datetimeFigureOut">
              <a:rPr lang="en-US" smtClean="0"/>
              <a:t>5/27/12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B7124E6-4DB3-324F-8829-082F3028FD43}" type="slidenum">
              <a:rPr lang="en-US" smtClean="0"/>
              <a:t>‹#›</a:t>
            </a:fld>
            <a:endParaRPr lang="en-US"/>
          </a:p>
        </p:txBody>
      </p:sp>
    </p:spTree>
    <p:extLst>
      <p:ext uri="{BB962C8B-B14F-4D97-AF65-F5344CB8AC3E}">
        <p14:creationId xmlns:p14="http://schemas.microsoft.com/office/powerpoint/2010/main" val="1094081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5BD89A-ECED-254B-8BA4-B83E83D81801}" type="datetimeFigureOut">
              <a:rPr lang="en-US" smtClean="0"/>
              <a:t>5/27/12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7124E6-4DB3-324F-8829-082F3028FD43}" type="slidenum">
              <a:rPr lang="en-US" smtClean="0"/>
              <a:t>‹#›</a:t>
            </a:fld>
            <a:endParaRPr lang="en-US"/>
          </a:p>
        </p:txBody>
      </p:sp>
    </p:spTree>
    <p:extLst>
      <p:ext uri="{BB962C8B-B14F-4D97-AF65-F5344CB8AC3E}">
        <p14:creationId xmlns:p14="http://schemas.microsoft.com/office/powerpoint/2010/main" val="3139291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5BD89A-ECED-254B-8BA4-B83E83D81801}" type="datetimeFigureOut">
              <a:rPr lang="en-US" smtClean="0"/>
              <a:t>5/27/12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7124E6-4DB3-324F-8829-082F3028FD43}" type="slidenum">
              <a:rPr lang="en-US" smtClean="0"/>
              <a:t>‹#›</a:t>
            </a:fld>
            <a:endParaRPr lang="en-US"/>
          </a:p>
        </p:txBody>
      </p:sp>
    </p:spTree>
    <p:extLst>
      <p:ext uri="{BB962C8B-B14F-4D97-AF65-F5344CB8AC3E}">
        <p14:creationId xmlns:p14="http://schemas.microsoft.com/office/powerpoint/2010/main" val="8508275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5BD89A-ECED-254B-8BA4-B83E83D81801}" type="datetimeFigureOut">
              <a:rPr lang="en-US" smtClean="0"/>
              <a:t>5/27/12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7124E6-4DB3-324F-8829-082F3028FD43}" type="slidenum">
              <a:rPr lang="en-US" smtClean="0"/>
              <a:t>‹#›</a:t>
            </a:fld>
            <a:endParaRPr lang="en-US"/>
          </a:p>
        </p:txBody>
      </p:sp>
    </p:spTree>
    <p:extLst>
      <p:ext uri="{BB962C8B-B14F-4D97-AF65-F5344CB8AC3E}">
        <p14:creationId xmlns:p14="http://schemas.microsoft.com/office/powerpoint/2010/main" val="22679629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e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e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e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e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e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e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e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em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em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e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em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em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em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em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3083062" y="2655340"/>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12" name="Rectangle 11"/>
          <p:cNvSpPr/>
          <p:nvPr/>
        </p:nvSpPr>
        <p:spPr>
          <a:xfrm>
            <a:off x="1549809" y="1479627"/>
            <a:ext cx="1445627" cy="4174326"/>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9" name="Rectangle 8"/>
          <p:cNvSpPr/>
          <p:nvPr/>
        </p:nvSpPr>
        <p:spPr>
          <a:xfrm>
            <a:off x="75825" y="2652063"/>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4" name="Rectangle 3"/>
          <p:cNvSpPr/>
          <p:nvPr/>
        </p:nvSpPr>
        <p:spPr>
          <a:xfrm>
            <a:off x="1694295" y="1763510"/>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Predisposing Conditions</a:t>
            </a:r>
            <a:endParaRPr lang="en-US" sz="1400" dirty="0"/>
          </a:p>
        </p:txBody>
      </p:sp>
      <p:sp>
        <p:nvSpPr>
          <p:cNvPr id="5" name="Rectangle 4"/>
          <p:cNvSpPr/>
          <p:nvPr/>
        </p:nvSpPr>
        <p:spPr>
          <a:xfrm>
            <a:off x="1694295" y="3045461"/>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Security Controls</a:t>
            </a:r>
            <a:endParaRPr lang="en-US" sz="1400" dirty="0"/>
          </a:p>
        </p:txBody>
      </p:sp>
      <p:sp>
        <p:nvSpPr>
          <p:cNvPr id="6" name="Rectangle 5"/>
          <p:cNvSpPr/>
          <p:nvPr/>
        </p:nvSpPr>
        <p:spPr>
          <a:xfrm>
            <a:off x="1694295" y="4355942"/>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Vulnerabilities</a:t>
            </a:r>
            <a:endParaRPr lang="en-US" sz="1400" dirty="0"/>
          </a:p>
        </p:txBody>
      </p:sp>
      <p:sp>
        <p:nvSpPr>
          <p:cNvPr id="7" name="Rectangle 6"/>
          <p:cNvSpPr/>
          <p:nvPr/>
        </p:nvSpPr>
        <p:spPr>
          <a:xfrm>
            <a:off x="159115" y="3038526"/>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A Non-Adversarial Threat Source</a:t>
            </a:r>
            <a:endParaRPr lang="en-US" sz="1400" dirty="0"/>
          </a:p>
        </p:txBody>
      </p:sp>
      <p:sp>
        <p:nvSpPr>
          <p:cNvPr id="11" name="TextBox 10"/>
          <p:cNvSpPr txBox="1"/>
          <p:nvPr/>
        </p:nvSpPr>
        <p:spPr>
          <a:xfrm>
            <a:off x="-1" y="4214838"/>
            <a:ext cx="1465109" cy="523220"/>
          </a:xfrm>
          <a:prstGeom prst="rect">
            <a:avLst/>
          </a:prstGeom>
          <a:noFill/>
        </p:spPr>
        <p:txBody>
          <a:bodyPr wrap="square" rtlCol="0">
            <a:spAutoFit/>
          </a:bodyPr>
          <a:lstStyle/>
          <a:p>
            <a:pPr algn="ctr"/>
            <a:r>
              <a:rPr lang="en-US" sz="1400" dirty="0" smtClean="0"/>
              <a:t>(with a range</a:t>
            </a:r>
            <a:br>
              <a:rPr lang="en-US" sz="1400" dirty="0" smtClean="0"/>
            </a:br>
            <a:r>
              <a:rPr lang="en-US" sz="1400" dirty="0" smtClean="0"/>
              <a:t>of </a:t>
            </a:r>
            <a:r>
              <a:rPr lang="en-US" sz="1400" b="1" dirty="0" smtClean="0"/>
              <a:t>effects</a:t>
            </a:r>
            <a:r>
              <a:rPr lang="en-US" sz="1400" dirty="0" smtClean="0"/>
              <a:t>)</a:t>
            </a:r>
            <a:endParaRPr lang="en-US" sz="1400" dirty="0"/>
          </a:p>
        </p:txBody>
      </p:sp>
      <p:sp>
        <p:nvSpPr>
          <p:cNvPr id="13" name="TextBox 12"/>
          <p:cNvSpPr txBox="1"/>
          <p:nvPr/>
        </p:nvSpPr>
        <p:spPr>
          <a:xfrm>
            <a:off x="1595999" y="1479627"/>
            <a:ext cx="1515497" cy="307777"/>
          </a:xfrm>
          <a:prstGeom prst="rect">
            <a:avLst/>
          </a:prstGeom>
          <a:noFill/>
        </p:spPr>
        <p:txBody>
          <a:bodyPr wrap="none" rtlCol="0">
            <a:spAutoFit/>
          </a:bodyPr>
          <a:lstStyle/>
          <a:p>
            <a:pPr algn="ctr"/>
            <a:r>
              <a:rPr lang="en-US" sz="1400" dirty="0" smtClean="0"/>
              <a:t>In the context of…</a:t>
            </a:r>
            <a:endParaRPr lang="en-US" sz="1400" dirty="0"/>
          </a:p>
        </p:txBody>
      </p:sp>
      <p:sp>
        <p:nvSpPr>
          <p:cNvPr id="14" name="TextBox 13"/>
          <p:cNvSpPr txBox="1"/>
          <p:nvPr/>
        </p:nvSpPr>
        <p:spPr>
          <a:xfrm>
            <a:off x="1734595" y="2522241"/>
            <a:ext cx="1284238" cy="523220"/>
          </a:xfrm>
          <a:prstGeom prst="rect">
            <a:avLst/>
          </a:prstGeom>
          <a:noFill/>
        </p:spPr>
        <p:txBody>
          <a:bodyPr wrap="none" rtlCol="0">
            <a:spAutoFit/>
          </a:bodyPr>
          <a:lstStyle/>
          <a:p>
            <a:pPr algn="ctr"/>
            <a:r>
              <a:rPr lang="en-US" sz="1400" dirty="0" smtClean="0"/>
              <a:t>(with varying </a:t>
            </a:r>
            <a:br>
              <a:rPr lang="en-US" sz="1400" dirty="0" smtClean="0"/>
            </a:br>
            <a:r>
              <a:rPr lang="en-US" sz="1400" b="1" dirty="0" smtClean="0"/>
              <a:t>pervasiveness</a:t>
            </a:r>
            <a:r>
              <a:rPr lang="en-US" sz="1400" dirty="0" smtClean="0"/>
              <a:t>)</a:t>
            </a:r>
            <a:endParaRPr lang="en-US" sz="1400" dirty="0"/>
          </a:p>
        </p:txBody>
      </p:sp>
      <p:sp>
        <p:nvSpPr>
          <p:cNvPr id="15" name="TextBox 14"/>
          <p:cNvSpPr txBox="1"/>
          <p:nvPr/>
        </p:nvSpPr>
        <p:spPr>
          <a:xfrm>
            <a:off x="1755813" y="3858168"/>
            <a:ext cx="1241809" cy="523220"/>
          </a:xfrm>
          <a:prstGeom prst="rect">
            <a:avLst/>
          </a:prstGeom>
          <a:noFill/>
        </p:spPr>
        <p:txBody>
          <a:bodyPr wrap="none" rtlCol="0">
            <a:spAutoFit/>
          </a:bodyPr>
          <a:lstStyle/>
          <a:p>
            <a:pPr algn="ctr"/>
            <a:r>
              <a:rPr lang="en-US" sz="1400" dirty="0" smtClean="0"/>
              <a:t>(</a:t>
            </a:r>
            <a:r>
              <a:rPr lang="en-US" sz="1400" b="1" dirty="0" smtClean="0"/>
              <a:t>planned</a:t>
            </a:r>
            <a:r>
              <a:rPr lang="en-US" sz="1400" dirty="0" smtClean="0"/>
              <a:t> and</a:t>
            </a:r>
            <a:br>
              <a:rPr lang="en-US" sz="1400" dirty="0" smtClean="0"/>
            </a:br>
            <a:r>
              <a:rPr lang="en-US" sz="1400" b="1" dirty="0" smtClean="0"/>
              <a:t>implemented</a:t>
            </a:r>
            <a:r>
              <a:rPr lang="en-US" sz="1400" dirty="0" smtClean="0"/>
              <a:t>)</a:t>
            </a:r>
            <a:endParaRPr lang="en-US" sz="1400" dirty="0"/>
          </a:p>
        </p:txBody>
      </p:sp>
      <p:sp>
        <p:nvSpPr>
          <p:cNvPr id="16" name="TextBox 15"/>
          <p:cNvSpPr txBox="1"/>
          <p:nvPr/>
        </p:nvSpPr>
        <p:spPr>
          <a:xfrm>
            <a:off x="1895376" y="5130733"/>
            <a:ext cx="962686" cy="523220"/>
          </a:xfrm>
          <a:prstGeom prst="rect">
            <a:avLst/>
          </a:prstGeom>
          <a:noFill/>
        </p:spPr>
        <p:txBody>
          <a:bodyPr wrap="none" rtlCol="0">
            <a:spAutoFit/>
          </a:bodyPr>
          <a:lstStyle/>
          <a:p>
            <a:pPr algn="ctr"/>
            <a:r>
              <a:rPr lang="en-US" sz="1400" dirty="0" smtClean="0"/>
              <a:t>(ranging in</a:t>
            </a:r>
            <a:br>
              <a:rPr lang="en-US" sz="1400" dirty="0" smtClean="0"/>
            </a:br>
            <a:r>
              <a:rPr lang="en-US" sz="1400" b="1" dirty="0" smtClean="0"/>
              <a:t>severity</a:t>
            </a:r>
            <a:r>
              <a:rPr lang="en-US" sz="1400" dirty="0" smtClean="0"/>
              <a:t>)</a:t>
            </a:r>
            <a:endParaRPr lang="en-US" sz="1400" dirty="0"/>
          </a:p>
        </p:txBody>
      </p:sp>
      <p:sp>
        <p:nvSpPr>
          <p:cNvPr id="18" name="Right Arrow 17"/>
          <p:cNvSpPr/>
          <p:nvPr/>
        </p:nvSpPr>
        <p:spPr>
          <a:xfrm>
            <a:off x="3176535" y="2655340"/>
            <a:ext cx="1176323" cy="1559498"/>
          </a:xfrm>
          <a:prstGeom prst="rightArrow">
            <a:avLst/>
          </a:prstGeom>
          <a:gradFill>
            <a:gsLst>
              <a:gs pos="0">
                <a:schemeClr val="accent1">
                  <a:tint val="100000"/>
                  <a:shade val="100000"/>
                  <a:satMod val="130000"/>
                </a:schemeClr>
              </a:gs>
              <a:gs pos="99000">
                <a:schemeClr val="accent1">
                  <a:tint val="50000"/>
                  <a:shade val="100000"/>
                  <a:satMod val="350000"/>
                </a:schemeClr>
              </a:gs>
            </a:gsLst>
            <a:lin ang="2124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Could Initiate</a:t>
            </a:r>
            <a:endParaRPr lang="en-US" sz="1400" dirty="0"/>
          </a:p>
        </p:txBody>
      </p:sp>
      <p:sp>
        <p:nvSpPr>
          <p:cNvPr id="21" name="TextBox 20"/>
          <p:cNvSpPr txBox="1"/>
          <p:nvPr/>
        </p:nvSpPr>
        <p:spPr>
          <a:xfrm>
            <a:off x="3006673" y="4248668"/>
            <a:ext cx="1449320" cy="738664"/>
          </a:xfrm>
          <a:prstGeom prst="rect">
            <a:avLst/>
          </a:prstGeom>
          <a:noFill/>
        </p:spPr>
        <p:txBody>
          <a:bodyPr wrap="square" rtlCol="0">
            <a:spAutoFit/>
          </a:bodyPr>
          <a:lstStyle/>
          <a:p>
            <a:pPr algn="ctr"/>
            <a:r>
              <a:rPr lang="en-US" sz="1400" dirty="0" smtClean="0"/>
              <a:t>(with varying </a:t>
            </a:r>
            <a:br>
              <a:rPr lang="en-US" sz="1400" dirty="0" smtClean="0"/>
            </a:br>
            <a:r>
              <a:rPr lang="en-US" sz="1400" b="1" dirty="0" smtClean="0"/>
              <a:t>likelihood of</a:t>
            </a:r>
            <a:br>
              <a:rPr lang="en-US" sz="1400" b="1" dirty="0" smtClean="0"/>
            </a:br>
            <a:r>
              <a:rPr lang="en-US" sz="1400" b="1" dirty="0" smtClean="0"/>
              <a:t>initiation</a:t>
            </a:r>
            <a:r>
              <a:rPr lang="en-US" sz="1400" dirty="0" smtClean="0"/>
              <a:t>)</a:t>
            </a:r>
            <a:endParaRPr lang="en-US" sz="1400" dirty="0"/>
          </a:p>
        </p:txBody>
      </p:sp>
      <p:sp>
        <p:nvSpPr>
          <p:cNvPr id="22" name="Rectangle 21"/>
          <p:cNvSpPr/>
          <p:nvPr/>
        </p:nvSpPr>
        <p:spPr>
          <a:xfrm>
            <a:off x="4559885" y="2658998"/>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23" name="Rectangle 22"/>
          <p:cNvSpPr/>
          <p:nvPr/>
        </p:nvSpPr>
        <p:spPr>
          <a:xfrm>
            <a:off x="4643175" y="3045461"/>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A Threat Event</a:t>
            </a:r>
            <a:endParaRPr lang="en-US" sz="1400" dirty="0"/>
          </a:p>
        </p:txBody>
      </p:sp>
      <p:sp>
        <p:nvSpPr>
          <p:cNvPr id="26" name="Rectangle 25"/>
          <p:cNvSpPr/>
          <p:nvPr/>
        </p:nvSpPr>
        <p:spPr>
          <a:xfrm>
            <a:off x="6023048" y="2666786"/>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27" name="Right Arrow 26"/>
          <p:cNvSpPr/>
          <p:nvPr/>
        </p:nvSpPr>
        <p:spPr>
          <a:xfrm>
            <a:off x="6116521" y="2666786"/>
            <a:ext cx="1176323" cy="1559498"/>
          </a:xfrm>
          <a:prstGeom prst="rightArrow">
            <a:avLst/>
          </a:prstGeom>
          <a:gradFill>
            <a:gsLst>
              <a:gs pos="0">
                <a:schemeClr val="accent1">
                  <a:tint val="100000"/>
                  <a:shade val="100000"/>
                  <a:satMod val="130000"/>
                </a:schemeClr>
              </a:gs>
              <a:gs pos="99000">
                <a:schemeClr val="accent1">
                  <a:tint val="50000"/>
                  <a:shade val="100000"/>
                  <a:satMod val="350000"/>
                </a:schemeClr>
              </a:gs>
            </a:gsLst>
            <a:lin ang="2124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Which could result in</a:t>
            </a:r>
            <a:endParaRPr lang="en-US" sz="1400" dirty="0"/>
          </a:p>
        </p:txBody>
      </p:sp>
      <p:sp>
        <p:nvSpPr>
          <p:cNvPr id="28" name="TextBox 27"/>
          <p:cNvSpPr txBox="1"/>
          <p:nvPr/>
        </p:nvSpPr>
        <p:spPr>
          <a:xfrm>
            <a:off x="5946661" y="4260114"/>
            <a:ext cx="1449320" cy="738664"/>
          </a:xfrm>
          <a:prstGeom prst="rect">
            <a:avLst/>
          </a:prstGeom>
          <a:noFill/>
        </p:spPr>
        <p:txBody>
          <a:bodyPr wrap="square" rtlCol="0">
            <a:spAutoFit/>
          </a:bodyPr>
          <a:lstStyle/>
          <a:p>
            <a:pPr algn="ctr"/>
            <a:r>
              <a:rPr lang="en-US" sz="1400" dirty="0" smtClean="0"/>
              <a:t>(with varying </a:t>
            </a:r>
            <a:br>
              <a:rPr lang="en-US" sz="1400" dirty="0" smtClean="0"/>
            </a:br>
            <a:r>
              <a:rPr lang="en-US" sz="1400" b="1" dirty="0" smtClean="0"/>
              <a:t>likelihood of </a:t>
            </a:r>
            <a:br>
              <a:rPr lang="en-US" sz="1400" b="1" dirty="0" smtClean="0"/>
            </a:br>
            <a:r>
              <a:rPr lang="en-US" sz="1400" b="1" dirty="0" smtClean="0"/>
              <a:t>impact</a:t>
            </a:r>
            <a:r>
              <a:rPr lang="en-US" sz="1400" dirty="0" smtClean="0"/>
              <a:t>)</a:t>
            </a:r>
            <a:endParaRPr lang="en-US" sz="1400" dirty="0"/>
          </a:p>
        </p:txBody>
      </p:sp>
      <p:sp>
        <p:nvSpPr>
          <p:cNvPr id="29" name="Rectangle 28"/>
          <p:cNvSpPr/>
          <p:nvPr/>
        </p:nvSpPr>
        <p:spPr>
          <a:xfrm>
            <a:off x="7499871" y="2670444"/>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30" name="Rectangle 29"/>
          <p:cNvSpPr/>
          <p:nvPr/>
        </p:nvSpPr>
        <p:spPr>
          <a:xfrm>
            <a:off x="7583161" y="3056907"/>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Adverse Impacts</a:t>
            </a:r>
            <a:endParaRPr lang="en-US" sz="1400" dirty="0"/>
          </a:p>
        </p:txBody>
      </p:sp>
      <p:sp>
        <p:nvSpPr>
          <p:cNvPr id="33" name="Rounded Rectangle 32"/>
          <p:cNvSpPr/>
          <p:nvPr/>
        </p:nvSpPr>
        <p:spPr>
          <a:xfrm>
            <a:off x="3083062" y="5101505"/>
            <a:ext cx="5806093" cy="1036579"/>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Creating RISK to users and providers of the DNS – a combination of the nature of the impact and the likelihood that its effects will be felt</a:t>
            </a:r>
            <a:endParaRPr lang="en-US" dirty="0"/>
          </a:p>
        </p:txBody>
      </p:sp>
      <p:sp>
        <p:nvSpPr>
          <p:cNvPr id="36" name="TextBox 35"/>
          <p:cNvSpPr txBox="1"/>
          <p:nvPr/>
        </p:nvSpPr>
        <p:spPr>
          <a:xfrm>
            <a:off x="7439835" y="4253814"/>
            <a:ext cx="1449320" cy="738664"/>
          </a:xfrm>
          <a:prstGeom prst="rect">
            <a:avLst/>
          </a:prstGeom>
          <a:noFill/>
        </p:spPr>
        <p:txBody>
          <a:bodyPr wrap="square" rtlCol="0">
            <a:spAutoFit/>
          </a:bodyPr>
          <a:lstStyle/>
          <a:p>
            <a:pPr algn="ctr"/>
            <a:r>
              <a:rPr lang="en-US" sz="1400" dirty="0" smtClean="0"/>
              <a:t>(with varying </a:t>
            </a:r>
            <a:br>
              <a:rPr lang="en-US" sz="1400" dirty="0" smtClean="0"/>
            </a:br>
            <a:r>
              <a:rPr lang="en-US" sz="1400" b="1" dirty="0" smtClean="0"/>
              <a:t>severity </a:t>
            </a:r>
            <a:r>
              <a:rPr lang="en-US" sz="1400" dirty="0" smtClean="0"/>
              <a:t>and</a:t>
            </a:r>
            <a:r>
              <a:rPr lang="en-US" sz="1400" b="1" dirty="0" smtClean="0"/>
              <a:t> range</a:t>
            </a:r>
            <a:r>
              <a:rPr lang="en-US" sz="1400" dirty="0" smtClean="0"/>
              <a:t>)</a:t>
            </a:r>
            <a:endParaRPr lang="en-US" sz="1400" dirty="0"/>
          </a:p>
        </p:txBody>
      </p:sp>
    </p:spTree>
    <p:extLst>
      <p:ext uri="{BB962C8B-B14F-4D97-AF65-F5344CB8AC3E}">
        <p14:creationId xmlns:p14="http://schemas.microsoft.com/office/powerpoint/2010/main" val="27482092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175162" y="231961"/>
            <a:ext cx="4181990" cy="3126509"/>
          </a:xfrm>
          <a:prstGeom prst="rect">
            <a:avLst/>
          </a:prstGeom>
        </p:spPr>
      </p:pic>
      <p:sp>
        <p:nvSpPr>
          <p:cNvPr id="5" name="Rectangle 4"/>
          <p:cNvSpPr/>
          <p:nvPr/>
        </p:nvSpPr>
        <p:spPr>
          <a:xfrm>
            <a:off x="175162" y="3500664"/>
            <a:ext cx="4181991" cy="738664"/>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050" b="1" dirty="0" smtClean="0"/>
              <a:t>Threat Sources</a:t>
            </a:r>
            <a:endParaRPr lang="en-US" sz="1050" dirty="0"/>
          </a:p>
          <a:p>
            <a:pPr marL="569913" lvl="1" indent="-112713"/>
            <a:r>
              <a:rPr lang="en-US" sz="1050" dirty="0"/>
              <a:t>External parties and contractors -- large content and network providers</a:t>
            </a:r>
          </a:p>
          <a:p>
            <a:pPr marL="569913" lvl="1" indent="-112713"/>
            <a:r>
              <a:rPr lang="en-US" sz="1050" dirty="0"/>
              <a:t>International governance/regulatory bodies </a:t>
            </a:r>
          </a:p>
        </p:txBody>
      </p:sp>
      <p:sp>
        <p:nvSpPr>
          <p:cNvPr id="6" name="Rectangle 5"/>
          <p:cNvSpPr/>
          <p:nvPr/>
        </p:nvSpPr>
        <p:spPr>
          <a:xfrm>
            <a:off x="4674642" y="231961"/>
            <a:ext cx="4181991" cy="1954381"/>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100" b="1" dirty="0"/>
              <a:t>Vulnerabilities</a:t>
            </a:r>
            <a:endParaRPr lang="en-US" sz="1100" dirty="0"/>
          </a:p>
          <a:p>
            <a:r>
              <a:rPr lang="en-US" sz="1100" b="1" dirty="0"/>
              <a:t>	</a:t>
            </a:r>
            <a:endParaRPr lang="en-US" sz="1100" dirty="0"/>
          </a:p>
          <a:p>
            <a:r>
              <a:rPr lang="en-US" sz="1100" i="1" dirty="0"/>
              <a:t>Managerial </a:t>
            </a:r>
            <a:endParaRPr lang="en-US" sz="1100" dirty="0"/>
          </a:p>
          <a:p>
            <a:pPr marL="569913" lvl="1" indent="-112713"/>
            <a:r>
              <a:rPr lang="en-US" sz="1100" b="1" dirty="0" smtClean="0"/>
              <a:t>Interventions from outside the process</a:t>
            </a:r>
            <a:endParaRPr lang="en-US" sz="1400" b="1" dirty="0" smtClean="0"/>
          </a:p>
          <a:p>
            <a:pPr marL="569913" lvl="1" indent="-112713"/>
            <a:r>
              <a:rPr lang="en-US" sz="1100" b="1" dirty="0" smtClean="0"/>
              <a:t>Poor inter-organizational communications</a:t>
            </a:r>
            <a:endParaRPr lang="en-US" sz="1400" b="1" dirty="0" smtClean="0"/>
          </a:p>
          <a:p>
            <a:pPr marL="569913" lvl="1" indent="-112713"/>
            <a:r>
              <a:rPr lang="en-US" sz="1100" b="1" dirty="0" smtClean="0"/>
              <a:t>External </a:t>
            </a:r>
            <a:r>
              <a:rPr lang="en-US" sz="1100" b="1" dirty="0"/>
              <a:t>relationships/dependencies</a:t>
            </a:r>
            <a:endParaRPr lang="en-US" sz="1400" b="1" dirty="0"/>
          </a:p>
          <a:p>
            <a:pPr marL="569913" lvl="1" indent="-112713"/>
            <a:r>
              <a:rPr lang="en-US" sz="1100" b="1" dirty="0"/>
              <a:t>Inconsistent  or incorrect decisions about relative priorities of core missions and business functions</a:t>
            </a:r>
            <a:endParaRPr lang="en-US" sz="1400" b="1" dirty="0"/>
          </a:p>
          <a:p>
            <a:pPr marL="569913" lvl="1" indent="-112713"/>
            <a:r>
              <a:rPr lang="en-US" sz="1100" b="1" dirty="0"/>
              <a:t>Lack of effective risk-management activities</a:t>
            </a:r>
            <a:endParaRPr lang="en-US" sz="1400" b="1" dirty="0"/>
          </a:p>
          <a:p>
            <a:pPr marL="569913" lvl="1" indent="-112713"/>
            <a:r>
              <a:rPr lang="en-US" sz="1100" b="1" dirty="0" smtClean="0"/>
              <a:t>Mission</a:t>
            </a:r>
            <a:r>
              <a:rPr lang="en-US" sz="1100" b="1" dirty="0"/>
              <a:t>/business processes (e.g., poorly defined processes, or processes that are not risk-aware</a:t>
            </a:r>
            <a:r>
              <a:rPr lang="en-US" sz="1100" b="1" dirty="0" smtClean="0"/>
              <a:t>)</a:t>
            </a:r>
          </a:p>
        </p:txBody>
      </p:sp>
      <p:sp>
        <p:nvSpPr>
          <p:cNvPr id="9" name="Rectangle 8"/>
          <p:cNvSpPr/>
          <p:nvPr/>
        </p:nvSpPr>
        <p:spPr>
          <a:xfrm>
            <a:off x="175162" y="5071590"/>
            <a:ext cx="4181990" cy="1446550"/>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100" b="1" dirty="0" smtClean="0"/>
              <a:t>Missing or Insufficient Security Controls</a:t>
            </a:r>
            <a:endParaRPr lang="en-US" sz="1100" dirty="0"/>
          </a:p>
          <a:p>
            <a:r>
              <a:rPr lang="en-US" sz="1100" b="1" dirty="0"/>
              <a:t>	</a:t>
            </a:r>
            <a:endParaRPr lang="en-US" sz="1100" dirty="0"/>
          </a:p>
          <a:p>
            <a:r>
              <a:rPr lang="en-US" sz="1100" i="1" dirty="0"/>
              <a:t>Management Controls	</a:t>
            </a:r>
            <a:endParaRPr lang="en-US" sz="1100" dirty="0"/>
          </a:p>
          <a:p>
            <a:pPr lvl="1"/>
            <a:r>
              <a:rPr lang="en-US" sz="1100" b="1" dirty="0" smtClean="0"/>
              <a:t>Planning </a:t>
            </a:r>
            <a:endParaRPr lang="en-US" sz="1100" b="1" dirty="0"/>
          </a:p>
          <a:p>
            <a:pPr lvl="1"/>
            <a:r>
              <a:rPr lang="en-US" sz="1100" b="1" dirty="0"/>
              <a:t>Risk Assessment </a:t>
            </a:r>
          </a:p>
          <a:p>
            <a:pPr lvl="1"/>
            <a:r>
              <a:rPr lang="en-US" sz="1100" b="1" dirty="0" smtClean="0"/>
              <a:t>Program </a:t>
            </a:r>
            <a:r>
              <a:rPr lang="en-US" sz="1100" b="1" dirty="0"/>
              <a:t>Management </a:t>
            </a:r>
          </a:p>
          <a:p>
            <a:r>
              <a:rPr lang="en-US" sz="1100" i="1" dirty="0"/>
              <a:t>Operational Controls</a:t>
            </a:r>
            <a:endParaRPr lang="en-US" sz="1100" dirty="0"/>
          </a:p>
          <a:p>
            <a:pPr lvl="1"/>
            <a:r>
              <a:rPr lang="en-US" sz="1100" b="1" dirty="0"/>
              <a:t>Awareness and Training </a:t>
            </a:r>
          </a:p>
        </p:txBody>
      </p:sp>
      <p:sp>
        <p:nvSpPr>
          <p:cNvPr id="10" name="Rectangle 9"/>
          <p:cNvSpPr/>
          <p:nvPr/>
        </p:nvSpPr>
        <p:spPr>
          <a:xfrm>
            <a:off x="4674640" y="5071590"/>
            <a:ext cx="4181991" cy="1615827"/>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100" b="1" dirty="0"/>
              <a:t>Predisposing </a:t>
            </a:r>
            <a:r>
              <a:rPr lang="en-US" sz="1100" b="1" dirty="0" smtClean="0"/>
              <a:t>Conditions That Reduce Risk</a:t>
            </a:r>
            <a:endParaRPr lang="en-US" sz="1100" dirty="0"/>
          </a:p>
          <a:p>
            <a:r>
              <a:rPr lang="en-US" sz="1100" b="1" dirty="0"/>
              <a:t>	</a:t>
            </a:r>
            <a:endParaRPr lang="en-US" sz="1100" dirty="0"/>
          </a:p>
          <a:p>
            <a:r>
              <a:rPr lang="en-US" sz="1100" i="1" dirty="0"/>
              <a:t>Managerial</a:t>
            </a:r>
            <a:endParaRPr lang="en-US" sz="1100" dirty="0"/>
          </a:p>
          <a:p>
            <a:pPr marL="569913" lvl="1" indent="-112713"/>
            <a:r>
              <a:rPr lang="en-US" sz="1100" b="1" dirty="0" smtClean="0"/>
              <a:t>Multi</a:t>
            </a:r>
            <a:r>
              <a:rPr lang="en-US" sz="1100" b="1" dirty="0"/>
              <a:t>-stakeholder, consensus-based decision-making model</a:t>
            </a:r>
          </a:p>
          <a:p>
            <a:r>
              <a:rPr lang="en-US" sz="1100" i="1" dirty="0" smtClean="0"/>
              <a:t>Operational</a:t>
            </a:r>
            <a:endParaRPr lang="en-US" sz="1100" dirty="0"/>
          </a:p>
          <a:p>
            <a:pPr marL="569913" lvl="1" indent="-112713"/>
            <a:r>
              <a:rPr lang="en-US" sz="1100" b="1" dirty="0"/>
              <a:t>Diverse, distributed system architecture and deployment</a:t>
            </a:r>
          </a:p>
          <a:p>
            <a:pPr marL="569913" lvl="1" indent="-112713"/>
            <a:r>
              <a:rPr lang="en-US" sz="1100" b="1" dirty="0"/>
              <a:t>Emphasis on resiliency and redundancy</a:t>
            </a:r>
          </a:p>
          <a:p>
            <a:pPr marL="569913" lvl="1" indent="-112713"/>
            <a:r>
              <a:rPr lang="en-US" sz="1100" b="1" dirty="0"/>
              <a:t>Culture of collaboration built on personal trust relationships</a:t>
            </a:r>
          </a:p>
          <a:p>
            <a:pPr marL="569913" lvl="1" indent="-112713"/>
            <a:r>
              <a:rPr lang="en-US" sz="1100" b="1" dirty="0"/>
              <a:t>Diverse operational environments and </a:t>
            </a:r>
            <a:r>
              <a:rPr lang="en-US" sz="1100" b="1" dirty="0" smtClean="0"/>
              <a:t>approaches</a:t>
            </a:r>
            <a:endParaRPr lang="en-US" sz="1100" b="1" dirty="0"/>
          </a:p>
        </p:txBody>
      </p:sp>
      <p:sp>
        <p:nvSpPr>
          <p:cNvPr id="11" name="Rectangle 10"/>
          <p:cNvSpPr/>
          <p:nvPr/>
        </p:nvSpPr>
        <p:spPr>
          <a:xfrm>
            <a:off x="4674640" y="3499178"/>
            <a:ext cx="4181989" cy="1446550"/>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100" b="1" dirty="0"/>
              <a:t>Predisposing </a:t>
            </a:r>
            <a:r>
              <a:rPr lang="en-US" sz="1100" b="1" dirty="0" smtClean="0"/>
              <a:t>Conditions That Increase Risk</a:t>
            </a:r>
            <a:endParaRPr lang="en-US" sz="1100" dirty="0"/>
          </a:p>
          <a:p>
            <a:r>
              <a:rPr lang="en-US" sz="1100" b="1" dirty="0"/>
              <a:t>	</a:t>
            </a:r>
            <a:endParaRPr lang="en-US" sz="1100" dirty="0"/>
          </a:p>
          <a:p>
            <a:r>
              <a:rPr lang="en-US" sz="1100" i="1" dirty="0"/>
              <a:t>Managerial</a:t>
            </a:r>
            <a:endParaRPr lang="en-US" sz="1100" dirty="0"/>
          </a:p>
          <a:p>
            <a:pPr marL="569913" lvl="1" indent="-112713"/>
            <a:r>
              <a:rPr lang="en-US" sz="1100" b="1" dirty="0"/>
              <a:t>Legal standing (and relative youth) of ICANN</a:t>
            </a:r>
          </a:p>
          <a:p>
            <a:pPr marL="569913" lvl="1" indent="-112713"/>
            <a:r>
              <a:rPr lang="en-US" sz="1100" b="1" dirty="0" smtClean="0"/>
              <a:t>Managerial </a:t>
            </a:r>
            <a:r>
              <a:rPr lang="en-US" sz="1100" b="1" dirty="0"/>
              <a:t>vs. operational vs. technical security skills/focus/resources</a:t>
            </a:r>
          </a:p>
          <a:p>
            <a:pPr marL="569913" lvl="1" indent="-112713"/>
            <a:r>
              <a:rPr lang="en-US" sz="1100" b="1" dirty="0"/>
              <a:t>Definitions of responsibility, accountability, authority between DNS </a:t>
            </a:r>
            <a:r>
              <a:rPr lang="en-US" sz="1100" b="1" dirty="0" smtClean="0"/>
              <a:t>providers</a:t>
            </a:r>
            <a:endParaRPr lang="en-US" sz="1100" b="1" dirty="0"/>
          </a:p>
        </p:txBody>
      </p:sp>
      <p:cxnSp>
        <p:nvCxnSpPr>
          <p:cNvPr id="12" name="Straight Connector 11"/>
          <p:cNvCxnSpPr/>
          <p:nvPr/>
        </p:nvCxnSpPr>
        <p:spPr>
          <a:xfrm>
            <a:off x="175162" y="3500664"/>
            <a:ext cx="868147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a:off x="175162" y="5053323"/>
            <a:ext cx="8681471"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6490078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p:cNvPicPr>
            <a:picLocks noChangeAspect="1"/>
          </p:cNvPicPr>
          <p:nvPr/>
        </p:nvPicPr>
        <p:blipFill>
          <a:blip r:embed="rId2"/>
          <a:stretch>
            <a:fillRect/>
          </a:stretch>
        </p:blipFill>
        <p:spPr>
          <a:xfrm>
            <a:off x="175163" y="231961"/>
            <a:ext cx="4181990" cy="3126508"/>
          </a:xfrm>
          <a:prstGeom prst="rect">
            <a:avLst/>
          </a:prstGeom>
        </p:spPr>
      </p:pic>
      <p:sp>
        <p:nvSpPr>
          <p:cNvPr id="5" name="Rectangle 4"/>
          <p:cNvSpPr/>
          <p:nvPr/>
        </p:nvSpPr>
        <p:spPr>
          <a:xfrm>
            <a:off x="175162" y="3500664"/>
            <a:ext cx="4181991" cy="577081"/>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050" b="1" dirty="0" smtClean="0"/>
              <a:t>Threat Sources</a:t>
            </a:r>
            <a:endParaRPr lang="en-US" sz="1050" dirty="0"/>
          </a:p>
          <a:p>
            <a:pPr marL="569913" lvl="1" indent="-112713"/>
            <a:r>
              <a:rPr lang="en-US" sz="1050" dirty="0" smtClean="0"/>
              <a:t>Blackout</a:t>
            </a:r>
            <a:r>
              <a:rPr lang="en-US" sz="1050" dirty="0"/>
              <a:t>/Energy Failure</a:t>
            </a:r>
          </a:p>
          <a:p>
            <a:pPr marL="569913" lvl="1" indent="-112713"/>
            <a:endParaRPr lang="en-US" sz="1050" dirty="0"/>
          </a:p>
        </p:txBody>
      </p:sp>
      <p:sp>
        <p:nvSpPr>
          <p:cNvPr id="11" name="Rectangle 10"/>
          <p:cNvSpPr/>
          <p:nvPr/>
        </p:nvSpPr>
        <p:spPr>
          <a:xfrm>
            <a:off x="4674644" y="3500664"/>
            <a:ext cx="4181989" cy="1277273"/>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100" b="1" dirty="0"/>
              <a:t>Predisposing </a:t>
            </a:r>
            <a:r>
              <a:rPr lang="en-US" sz="1100" b="1" dirty="0" smtClean="0"/>
              <a:t>Conditions That Increase Risk</a:t>
            </a:r>
            <a:endParaRPr lang="en-US" sz="1100" dirty="0"/>
          </a:p>
          <a:p>
            <a:r>
              <a:rPr lang="en-US" sz="1100" b="1" dirty="0"/>
              <a:t>	</a:t>
            </a:r>
            <a:endParaRPr lang="en-US" sz="1100" dirty="0"/>
          </a:p>
          <a:p>
            <a:r>
              <a:rPr lang="en-US" sz="1100" i="1" dirty="0"/>
              <a:t>Managerial</a:t>
            </a:r>
            <a:endParaRPr lang="en-US" sz="1100" dirty="0"/>
          </a:p>
          <a:p>
            <a:pPr marL="569913" lvl="1" indent="-112713"/>
            <a:r>
              <a:rPr lang="en-US" sz="1100" b="1" dirty="0" smtClean="0"/>
              <a:t>Contractual Relationships Between Entities</a:t>
            </a:r>
          </a:p>
          <a:p>
            <a:r>
              <a:rPr lang="en-US" sz="1100" i="1" dirty="0"/>
              <a:t>Operational</a:t>
            </a:r>
            <a:endParaRPr lang="en-US" sz="1100" dirty="0"/>
          </a:p>
          <a:p>
            <a:pPr marL="569913" lvl="1" indent="-112713"/>
            <a:r>
              <a:rPr lang="en-US" sz="1100" b="1" dirty="0"/>
              <a:t>Diverse operational environments and approaches</a:t>
            </a:r>
          </a:p>
          <a:p>
            <a:pPr marL="569913" lvl="1" indent="-112713"/>
            <a:endParaRPr lang="en-US" sz="1100" b="1" dirty="0"/>
          </a:p>
        </p:txBody>
      </p:sp>
      <p:sp>
        <p:nvSpPr>
          <p:cNvPr id="12" name="Rectangle 11"/>
          <p:cNvSpPr/>
          <p:nvPr/>
        </p:nvSpPr>
        <p:spPr>
          <a:xfrm>
            <a:off x="4674640" y="231961"/>
            <a:ext cx="4181993" cy="1446550"/>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100" b="1" dirty="0"/>
              <a:t>Vulnerabilities</a:t>
            </a:r>
            <a:endParaRPr lang="en-US" sz="1100" dirty="0"/>
          </a:p>
          <a:p>
            <a:r>
              <a:rPr lang="en-US" sz="1100" b="1" dirty="0"/>
              <a:t>	</a:t>
            </a:r>
            <a:endParaRPr lang="en-US" sz="1100" dirty="0"/>
          </a:p>
          <a:p>
            <a:r>
              <a:rPr lang="en-US" sz="1100" i="1" dirty="0"/>
              <a:t>Managerial </a:t>
            </a:r>
            <a:endParaRPr lang="en-US" sz="1100" dirty="0"/>
          </a:p>
          <a:p>
            <a:pPr marL="569913" lvl="1" indent="-112713"/>
            <a:r>
              <a:rPr lang="en-US" sz="1100" b="1" dirty="0" smtClean="0"/>
              <a:t>Poor </a:t>
            </a:r>
            <a:r>
              <a:rPr lang="en-US" sz="1100" b="1" dirty="0"/>
              <a:t>inter-organizational communications</a:t>
            </a:r>
            <a:endParaRPr lang="en-US" sz="1400" b="1" dirty="0"/>
          </a:p>
          <a:p>
            <a:pPr marL="569913" lvl="1" indent="-112713"/>
            <a:r>
              <a:rPr lang="en-US" sz="1100" b="1" dirty="0" smtClean="0"/>
              <a:t>Lack </a:t>
            </a:r>
            <a:r>
              <a:rPr lang="en-US" sz="1100" b="1" dirty="0"/>
              <a:t>of effective risk-management activities</a:t>
            </a:r>
            <a:endParaRPr lang="en-US" sz="1400" b="1" dirty="0"/>
          </a:p>
          <a:p>
            <a:r>
              <a:rPr lang="en-US" sz="1100" i="1" dirty="0" smtClean="0"/>
              <a:t>Operational</a:t>
            </a:r>
            <a:endParaRPr lang="en-US" sz="1100" dirty="0"/>
          </a:p>
          <a:p>
            <a:pPr lvl="1"/>
            <a:r>
              <a:rPr lang="en-US" sz="1100" b="1" dirty="0"/>
              <a:t>Infrastructure vulnerabilities</a:t>
            </a:r>
            <a:endParaRPr lang="en-US" sz="1400" b="1" dirty="0"/>
          </a:p>
          <a:p>
            <a:pPr lvl="1"/>
            <a:r>
              <a:rPr lang="en-US" sz="1100" b="1" dirty="0"/>
              <a:t>Business continuity </a:t>
            </a:r>
            <a:r>
              <a:rPr lang="en-US" sz="1100" b="1" dirty="0" smtClean="0"/>
              <a:t>vulnerabilities</a:t>
            </a:r>
            <a:endParaRPr lang="en-US" sz="1400" b="1" dirty="0"/>
          </a:p>
        </p:txBody>
      </p:sp>
      <p:sp>
        <p:nvSpPr>
          <p:cNvPr id="13" name="Rectangle 12"/>
          <p:cNvSpPr/>
          <p:nvPr/>
        </p:nvSpPr>
        <p:spPr>
          <a:xfrm>
            <a:off x="175163" y="3500664"/>
            <a:ext cx="4181990" cy="1384995"/>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050" b="1" dirty="0"/>
              <a:t>Non-</a:t>
            </a:r>
            <a:r>
              <a:rPr lang="en-US" sz="1050" b="1" dirty="0" smtClean="0"/>
              <a:t>Adversarial Threat Sources</a:t>
            </a:r>
            <a:endParaRPr lang="en-US" sz="1050" dirty="0"/>
          </a:p>
          <a:p>
            <a:r>
              <a:rPr lang="en-US" sz="1050" i="1" dirty="0" smtClean="0"/>
              <a:t>Infrastructure</a:t>
            </a:r>
            <a:r>
              <a:rPr lang="en-US" sz="1050" i="1" dirty="0"/>
              <a:t>-Related Sources</a:t>
            </a:r>
            <a:endParaRPr lang="en-US" sz="1050" dirty="0"/>
          </a:p>
          <a:p>
            <a:pPr marL="460375" lvl="0"/>
            <a:r>
              <a:rPr lang="en-US" sz="1050" b="1" dirty="0"/>
              <a:t>Widespread infrastructure failure</a:t>
            </a:r>
          </a:p>
          <a:p>
            <a:pPr marL="460375" lvl="0"/>
            <a:r>
              <a:rPr lang="en-US" sz="1050" b="1" dirty="0" smtClean="0"/>
              <a:t>Earthquakes</a:t>
            </a:r>
            <a:endParaRPr lang="en-US" sz="1050" b="1" dirty="0"/>
          </a:p>
          <a:p>
            <a:pPr marL="460375" lvl="0"/>
            <a:r>
              <a:rPr lang="en-US" sz="1050" b="1" dirty="0"/>
              <a:t>Hurricanes</a:t>
            </a:r>
          </a:p>
          <a:p>
            <a:pPr marL="460375" lvl="0"/>
            <a:r>
              <a:rPr lang="en-US" sz="1050" b="1" dirty="0"/>
              <a:t>Tsunami</a:t>
            </a:r>
          </a:p>
          <a:p>
            <a:pPr marL="460375" lvl="0"/>
            <a:r>
              <a:rPr lang="en-US" sz="1050" b="1" dirty="0"/>
              <a:t>Blackout/Energy Failure</a:t>
            </a:r>
          </a:p>
          <a:p>
            <a:pPr marL="460375"/>
            <a:r>
              <a:rPr lang="en-US" sz="1050" b="1" dirty="0"/>
              <a:t>Snowstorm/blizzard/ice-storm </a:t>
            </a:r>
          </a:p>
        </p:txBody>
      </p:sp>
      <p:sp>
        <p:nvSpPr>
          <p:cNvPr id="14" name="Rectangle 13"/>
          <p:cNvSpPr/>
          <p:nvPr/>
        </p:nvSpPr>
        <p:spPr>
          <a:xfrm>
            <a:off x="4674640" y="5053323"/>
            <a:ext cx="4181993" cy="1446550"/>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100" b="1" dirty="0"/>
              <a:t>Predisposing </a:t>
            </a:r>
            <a:r>
              <a:rPr lang="en-US" sz="1100" b="1" dirty="0" smtClean="0"/>
              <a:t>Conditions The Reduce Risk</a:t>
            </a:r>
            <a:endParaRPr lang="en-US" sz="1100" dirty="0"/>
          </a:p>
          <a:p>
            <a:r>
              <a:rPr lang="en-US" sz="1100" b="1" dirty="0"/>
              <a:t>	</a:t>
            </a:r>
            <a:endParaRPr lang="en-US" sz="1100" dirty="0"/>
          </a:p>
          <a:p>
            <a:r>
              <a:rPr lang="en-US" sz="1100" i="1" dirty="0" smtClean="0"/>
              <a:t>Operational</a:t>
            </a:r>
            <a:endParaRPr lang="en-US" sz="1100" dirty="0"/>
          </a:p>
          <a:p>
            <a:pPr marL="569913" lvl="1" indent="-112713"/>
            <a:r>
              <a:rPr lang="en-US" sz="1100" b="1" dirty="0"/>
              <a:t>Diverse, distributed system architecture and deployment</a:t>
            </a:r>
          </a:p>
          <a:p>
            <a:pPr marL="569913" lvl="1" indent="-112713"/>
            <a:r>
              <a:rPr lang="en-US" sz="1100" b="1" dirty="0" smtClean="0"/>
              <a:t>Emphasis on resiliency and redundancy</a:t>
            </a:r>
            <a:endParaRPr lang="en-US" sz="1100" b="1" dirty="0"/>
          </a:p>
          <a:p>
            <a:pPr marL="569913" lvl="1" indent="-112713"/>
            <a:r>
              <a:rPr lang="en-US" sz="1100" b="1" dirty="0"/>
              <a:t>Culture of collaboration built on personal trust relationships</a:t>
            </a:r>
          </a:p>
          <a:p>
            <a:pPr marL="569913" lvl="1" indent="-112713"/>
            <a:r>
              <a:rPr lang="en-US" sz="1100" b="1" dirty="0"/>
              <a:t>Diverse operational environments and approaches</a:t>
            </a:r>
          </a:p>
          <a:p>
            <a:endParaRPr lang="en-US" sz="1100" dirty="0"/>
          </a:p>
        </p:txBody>
      </p:sp>
      <p:sp>
        <p:nvSpPr>
          <p:cNvPr id="16" name="Rectangle 15"/>
          <p:cNvSpPr/>
          <p:nvPr/>
        </p:nvSpPr>
        <p:spPr>
          <a:xfrm>
            <a:off x="175162" y="5053323"/>
            <a:ext cx="4181991" cy="1785104"/>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100" b="1" dirty="0" smtClean="0"/>
              <a:t>Missing or Insufficient Security Controls</a:t>
            </a:r>
            <a:endParaRPr lang="en-US" sz="1100" dirty="0"/>
          </a:p>
          <a:p>
            <a:r>
              <a:rPr lang="en-US" sz="1100" b="1" dirty="0"/>
              <a:t>	</a:t>
            </a:r>
            <a:endParaRPr lang="en-US" sz="1100" dirty="0"/>
          </a:p>
          <a:p>
            <a:r>
              <a:rPr lang="en-US" sz="1100" i="1" dirty="0"/>
              <a:t>Management Controls	</a:t>
            </a:r>
            <a:endParaRPr lang="en-US" sz="1100" dirty="0"/>
          </a:p>
          <a:p>
            <a:pPr lvl="1"/>
            <a:r>
              <a:rPr lang="en-US" sz="1100" b="1" dirty="0" smtClean="0"/>
              <a:t>Risk </a:t>
            </a:r>
            <a:r>
              <a:rPr lang="en-US" sz="1100" b="1" dirty="0"/>
              <a:t>Assessment </a:t>
            </a:r>
          </a:p>
          <a:p>
            <a:r>
              <a:rPr lang="en-US" sz="1100" i="1" dirty="0" smtClean="0"/>
              <a:t>Operational </a:t>
            </a:r>
            <a:r>
              <a:rPr lang="en-US" sz="1100" i="1" dirty="0"/>
              <a:t>Controls</a:t>
            </a:r>
            <a:endParaRPr lang="en-US" sz="1100" dirty="0"/>
          </a:p>
          <a:p>
            <a:pPr lvl="1"/>
            <a:r>
              <a:rPr lang="en-US" sz="1100" b="1" dirty="0"/>
              <a:t>Awareness and Training </a:t>
            </a:r>
          </a:p>
          <a:p>
            <a:pPr lvl="1"/>
            <a:r>
              <a:rPr lang="en-US" sz="1100" b="1" dirty="0"/>
              <a:t>Configuration Management </a:t>
            </a:r>
          </a:p>
          <a:p>
            <a:pPr lvl="1"/>
            <a:r>
              <a:rPr lang="en-US" sz="1100" b="1" dirty="0"/>
              <a:t>Contingency Planning</a:t>
            </a:r>
          </a:p>
          <a:p>
            <a:pPr lvl="1"/>
            <a:r>
              <a:rPr lang="en-US" sz="1100" b="1" dirty="0"/>
              <a:t>Incident Response</a:t>
            </a:r>
          </a:p>
          <a:p>
            <a:pPr lvl="1"/>
            <a:r>
              <a:rPr lang="en-US" sz="1100" b="1" dirty="0" smtClean="0"/>
              <a:t>Physical </a:t>
            </a:r>
            <a:r>
              <a:rPr lang="en-US" sz="1100" b="1" dirty="0"/>
              <a:t>and Environmental </a:t>
            </a:r>
            <a:r>
              <a:rPr lang="en-US" sz="1100" b="1" dirty="0" smtClean="0"/>
              <a:t>Protection</a:t>
            </a:r>
            <a:endParaRPr lang="en-US" sz="1100" b="1" dirty="0"/>
          </a:p>
        </p:txBody>
      </p:sp>
      <p:cxnSp>
        <p:nvCxnSpPr>
          <p:cNvPr id="7" name="Straight Connector 6"/>
          <p:cNvCxnSpPr/>
          <p:nvPr/>
        </p:nvCxnSpPr>
        <p:spPr>
          <a:xfrm>
            <a:off x="175162" y="3500664"/>
            <a:ext cx="868147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a:off x="175162" y="5053323"/>
            <a:ext cx="8681471"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3760747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175162" y="231960"/>
            <a:ext cx="4181992" cy="3126509"/>
          </a:xfrm>
          <a:prstGeom prst="rect">
            <a:avLst/>
          </a:prstGeom>
        </p:spPr>
      </p:pic>
      <p:sp>
        <p:nvSpPr>
          <p:cNvPr id="5" name="Rectangle 4"/>
          <p:cNvSpPr/>
          <p:nvPr/>
        </p:nvSpPr>
        <p:spPr>
          <a:xfrm>
            <a:off x="175162" y="3506482"/>
            <a:ext cx="4181991" cy="577081"/>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050" b="1" dirty="0"/>
              <a:t>Adversarial Threat Sources</a:t>
            </a:r>
            <a:endParaRPr lang="en-US" sz="1050" dirty="0"/>
          </a:p>
          <a:p>
            <a:pPr marL="460375" lvl="0"/>
            <a:r>
              <a:rPr lang="en-US" sz="1050" dirty="0" smtClean="0"/>
              <a:t>Rogue elements</a:t>
            </a:r>
            <a:endParaRPr lang="en-US" sz="1050" dirty="0"/>
          </a:p>
          <a:p>
            <a:pPr marL="460375" lvl="0"/>
            <a:r>
              <a:rPr lang="en-US" sz="1050" dirty="0" smtClean="0"/>
              <a:t>Insiders</a:t>
            </a:r>
            <a:endParaRPr lang="en-US" sz="1050" dirty="0"/>
          </a:p>
        </p:txBody>
      </p:sp>
      <p:sp>
        <p:nvSpPr>
          <p:cNvPr id="6" name="Rectangle 5"/>
          <p:cNvSpPr/>
          <p:nvPr/>
        </p:nvSpPr>
        <p:spPr>
          <a:xfrm>
            <a:off x="4674642" y="231961"/>
            <a:ext cx="4181991" cy="1785104"/>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100" b="1" dirty="0"/>
              <a:t>Vulnerabilities</a:t>
            </a:r>
            <a:endParaRPr lang="en-US" sz="1100" dirty="0"/>
          </a:p>
          <a:p>
            <a:r>
              <a:rPr lang="en-US" sz="1100" b="1" dirty="0"/>
              <a:t>	</a:t>
            </a:r>
            <a:endParaRPr lang="en-US" sz="1100" dirty="0"/>
          </a:p>
          <a:p>
            <a:r>
              <a:rPr lang="en-US" sz="1100" i="1" dirty="0"/>
              <a:t>Managerial </a:t>
            </a:r>
            <a:endParaRPr lang="en-US" sz="1100" dirty="0"/>
          </a:p>
          <a:p>
            <a:pPr marL="569913" lvl="1" indent="-112713"/>
            <a:r>
              <a:rPr lang="en-US" sz="1100" b="1" dirty="0"/>
              <a:t>Security architectures (e.g., poor architectural decisions resulting in lack of diversity or resiliency in organizational information systems</a:t>
            </a:r>
            <a:r>
              <a:rPr lang="en-US" sz="1100" dirty="0"/>
              <a:t>)</a:t>
            </a:r>
            <a:endParaRPr lang="en-US" sz="1400" dirty="0"/>
          </a:p>
          <a:p>
            <a:r>
              <a:rPr lang="en-US" sz="1100" i="1" dirty="0"/>
              <a:t>Operational</a:t>
            </a:r>
            <a:endParaRPr lang="en-US" sz="1100" dirty="0"/>
          </a:p>
          <a:p>
            <a:pPr lvl="1"/>
            <a:r>
              <a:rPr lang="en-US" sz="1100" b="1" dirty="0"/>
              <a:t>Infrastructure vulnerabilities</a:t>
            </a:r>
            <a:endParaRPr lang="en-US" sz="1400" b="1" dirty="0"/>
          </a:p>
          <a:p>
            <a:pPr lvl="1"/>
            <a:r>
              <a:rPr lang="en-US" sz="1100" b="1" dirty="0"/>
              <a:t>Inadequate training/awareness</a:t>
            </a:r>
            <a:endParaRPr lang="en-US" sz="1400" b="1" dirty="0"/>
          </a:p>
          <a:p>
            <a:r>
              <a:rPr lang="en-US" sz="1100" i="1" dirty="0" smtClean="0"/>
              <a:t>Technical Vulnerabilities</a:t>
            </a:r>
            <a:endParaRPr lang="en-US" sz="1100" dirty="0"/>
          </a:p>
        </p:txBody>
      </p:sp>
      <p:sp>
        <p:nvSpPr>
          <p:cNvPr id="9" name="Rectangle 8"/>
          <p:cNvSpPr/>
          <p:nvPr/>
        </p:nvSpPr>
        <p:spPr>
          <a:xfrm>
            <a:off x="175162" y="5052789"/>
            <a:ext cx="4181990" cy="1785104"/>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100" b="1" dirty="0" smtClean="0"/>
              <a:t>Missing or Insufficient Security Controls</a:t>
            </a:r>
            <a:endParaRPr lang="en-US" sz="1100" dirty="0"/>
          </a:p>
          <a:p>
            <a:r>
              <a:rPr lang="en-US" sz="1100" b="1" dirty="0"/>
              <a:t>	</a:t>
            </a:r>
            <a:endParaRPr lang="en-US" sz="1100" dirty="0"/>
          </a:p>
          <a:p>
            <a:r>
              <a:rPr lang="en-US" sz="1100" i="1" dirty="0"/>
              <a:t>Management Controls	</a:t>
            </a:r>
            <a:endParaRPr lang="en-US" sz="1100" dirty="0"/>
          </a:p>
          <a:p>
            <a:pPr lvl="1"/>
            <a:r>
              <a:rPr lang="en-US" sz="1100" b="1" dirty="0"/>
              <a:t>Security Assessment and Authorization </a:t>
            </a:r>
          </a:p>
          <a:p>
            <a:r>
              <a:rPr lang="en-US" sz="1100" i="1" dirty="0"/>
              <a:t>Operational Controls</a:t>
            </a:r>
            <a:endParaRPr lang="en-US" sz="1100" dirty="0"/>
          </a:p>
          <a:p>
            <a:pPr lvl="1"/>
            <a:r>
              <a:rPr lang="en-US" sz="1100" b="1" dirty="0"/>
              <a:t>Configuration Management </a:t>
            </a:r>
          </a:p>
          <a:p>
            <a:pPr lvl="1"/>
            <a:r>
              <a:rPr lang="en-US" sz="1100" b="1" dirty="0"/>
              <a:t>Incident Response</a:t>
            </a:r>
          </a:p>
          <a:p>
            <a:r>
              <a:rPr lang="en-US" sz="1100" i="1" dirty="0"/>
              <a:t>Technical Controls</a:t>
            </a:r>
            <a:endParaRPr lang="en-US" sz="1100" dirty="0"/>
          </a:p>
          <a:p>
            <a:pPr lvl="1"/>
            <a:r>
              <a:rPr lang="en-US" sz="1100" b="1" dirty="0"/>
              <a:t>Identification and Authentication</a:t>
            </a:r>
          </a:p>
          <a:p>
            <a:pPr lvl="1"/>
            <a:r>
              <a:rPr lang="en-US" sz="1100" b="1" dirty="0"/>
              <a:t>System and Communications Protection</a:t>
            </a:r>
            <a:endParaRPr lang="en-US" sz="1100" b="1" dirty="0"/>
          </a:p>
        </p:txBody>
      </p:sp>
      <p:sp>
        <p:nvSpPr>
          <p:cNvPr id="11" name="Rectangle 10"/>
          <p:cNvSpPr/>
          <p:nvPr/>
        </p:nvSpPr>
        <p:spPr>
          <a:xfrm>
            <a:off x="4674644" y="3500664"/>
            <a:ext cx="4181989" cy="1615827"/>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100" b="1" dirty="0"/>
              <a:t>Predisposing </a:t>
            </a:r>
            <a:r>
              <a:rPr lang="en-US" sz="1100" b="1" dirty="0" smtClean="0"/>
              <a:t>Conditions That Increase Risk</a:t>
            </a:r>
            <a:endParaRPr lang="en-US" sz="1100" dirty="0"/>
          </a:p>
          <a:p>
            <a:r>
              <a:rPr lang="en-US" sz="1100" b="1" dirty="0"/>
              <a:t>	</a:t>
            </a:r>
            <a:endParaRPr lang="en-US" sz="1100" dirty="0"/>
          </a:p>
          <a:p>
            <a:r>
              <a:rPr lang="en-US" sz="1100" i="1" dirty="0"/>
              <a:t>Managerial</a:t>
            </a:r>
            <a:endParaRPr lang="en-US" sz="1100" dirty="0"/>
          </a:p>
          <a:p>
            <a:pPr marL="569913" lvl="1" indent="-112713"/>
            <a:r>
              <a:rPr lang="en-US" sz="1100" b="1" dirty="0"/>
              <a:t>Mechanisms for providing (and receiving) risk assurances, and establishing trust-relationships, with external entities</a:t>
            </a:r>
          </a:p>
          <a:p>
            <a:pPr marL="569913" lvl="1" indent="-112713"/>
            <a:r>
              <a:rPr lang="en-US" sz="1100" dirty="0"/>
              <a:t>Contractual relationships between entities</a:t>
            </a:r>
          </a:p>
          <a:p>
            <a:r>
              <a:rPr lang="en-US" sz="1100" i="1" dirty="0"/>
              <a:t>Operational</a:t>
            </a:r>
            <a:endParaRPr lang="en-US" sz="1100" dirty="0"/>
          </a:p>
          <a:p>
            <a:pPr marL="569913" lvl="1" indent="-112713"/>
            <a:r>
              <a:rPr lang="en-US" sz="1100" b="1" dirty="0"/>
              <a:t>Culture of collaboration built on personal trust relationships</a:t>
            </a:r>
          </a:p>
          <a:p>
            <a:pPr marL="569913" lvl="1" indent="-112713"/>
            <a:r>
              <a:rPr lang="en-US" sz="1100" b="1" dirty="0"/>
              <a:t>Diverse operational environments and approaches</a:t>
            </a:r>
            <a:endParaRPr lang="en-US" sz="1100" b="1" dirty="0"/>
          </a:p>
        </p:txBody>
      </p:sp>
      <p:cxnSp>
        <p:nvCxnSpPr>
          <p:cNvPr id="12" name="Straight Connector 11"/>
          <p:cNvCxnSpPr/>
          <p:nvPr/>
        </p:nvCxnSpPr>
        <p:spPr>
          <a:xfrm>
            <a:off x="175162" y="3500664"/>
            <a:ext cx="8681471" cy="0"/>
          </a:xfrm>
          <a:prstGeom prst="line">
            <a:avLst/>
          </a:prstGeom>
        </p:spPr>
        <p:style>
          <a:lnRef idx="2">
            <a:schemeClr val="accent1"/>
          </a:lnRef>
          <a:fillRef idx="0">
            <a:schemeClr val="accent1"/>
          </a:fillRef>
          <a:effectRef idx="1">
            <a:schemeClr val="accent1"/>
          </a:effectRef>
          <a:fontRef idx="minor">
            <a:schemeClr val="tx1"/>
          </a:fontRef>
        </p:style>
      </p:cxnSp>
      <p:sp>
        <p:nvSpPr>
          <p:cNvPr id="10" name="Rectangle 9"/>
          <p:cNvSpPr/>
          <p:nvPr/>
        </p:nvSpPr>
        <p:spPr>
          <a:xfrm>
            <a:off x="4674640" y="5052789"/>
            <a:ext cx="4181991" cy="1615827"/>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100" b="1" dirty="0"/>
              <a:t>Predisposing </a:t>
            </a:r>
            <a:r>
              <a:rPr lang="en-US" sz="1100" b="1" dirty="0" smtClean="0"/>
              <a:t>Conditions That Reduce Risk</a:t>
            </a:r>
            <a:endParaRPr lang="en-US" sz="1100" dirty="0"/>
          </a:p>
          <a:p>
            <a:r>
              <a:rPr lang="en-US" sz="1100" b="1" dirty="0"/>
              <a:t>	</a:t>
            </a:r>
            <a:endParaRPr lang="en-US" sz="1100" dirty="0"/>
          </a:p>
          <a:p>
            <a:r>
              <a:rPr lang="en-US" sz="1100" i="1" dirty="0"/>
              <a:t>Managerial</a:t>
            </a:r>
            <a:endParaRPr lang="en-US" sz="1100" dirty="0"/>
          </a:p>
          <a:p>
            <a:pPr marL="569913" lvl="1" indent="-112713"/>
            <a:r>
              <a:rPr lang="en-US" sz="1100" b="1" dirty="0"/>
              <a:t>Managerial vs. operational vs. technical security skills/focus/resources</a:t>
            </a:r>
          </a:p>
          <a:p>
            <a:pPr marL="569913" lvl="1" indent="-112713"/>
            <a:r>
              <a:rPr lang="en-US" sz="1100" b="1" dirty="0"/>
              <a:t>Contractual relationships between entities</a:t>
            </a:r>
          </a:p>
          <a:p>
            <a:r>
              <a:rPr lang="en-US" sz="1100" i="1" dirty="0"/>
              <a:t>Operational</a:t>
            </a:r>
            <a:endParaRPr lang="en-US" sz="1100" dirty="0"/>
          </a:p>
          <a:p>
            <a:pPr marL="569913" lvl="1" indent="-112713"/>
            <a:r>
              <a:rPr lang="en-US" sz="1100" b="1" dirty="0"/>
              <a:t>Diverse, distributed system architecture and deployment</a:t>
            </a:r>
          </a:p>
          <a:p>
            <a:pPr marL="569913" lvl="1" indent="-112713"/>
            <a:r>
              <a:rPr lang="en-US" sz="1100" b="1" dirty="0"/>
              <a:t>Emphasis on resiliency and redundancy</a:t>
            </a:r>
            <a:endParaRPr lang="en-US" sz="1100" b="1" dirty="0"/>
          </a:p>
        </p:txBody>
      </p:sp>
      <p:cxnSp>
        <p:nvCxnSpPr>
          <p:cNvPr id="13" name="Straight Connector 12"/>
          <p:cNvCxnSpPr/>
          <p:nvPr/>
        </p:nvCxnSpPr>
        <p:spPr>
          <a:xfrm>
            <a:off x="175162" y="5053323"/>
            <a:ext cx="8681471"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37607478"/>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Picture 47"/>
          <p:cNvPicPr>
            <a:picLocks noChangeAspect="1"/>
          </p:cNvPicPr>
          <p:nvPr/>
        </p:nvPicPr>
        <p:blipFill>
          <a:blip r:embed="rId2"/>
          <a:stretch>
            <a:fillRect/>
          </a:stretch>
        </p:blipFill>
        <p:spPr>
          <a:xfrm>
            <a:off x="175162" y="231961"/>
            <a:ext cx="4181989" cy="3126507"/>
          </a:xfrm>
          <a:prstGeom prst="rect">
            <a:avLst/>
          </a:prstGeom>
        </p:spPr>
      </p:pic>
      <p:sp>
        <p:nvSpPr>
          <p:cNvPr id="5" name="Rectangle 4"/>
          <p:cNvSpPr/>
          <p:nvPr/>
        </p:nvSpPr>
        <p:spPr>
          <a:xfrm>
            <a:off x="175161" y="3500664"/>
            <a:ext cx="4181991" cy="577081"/>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050" b="1" dirty="0" smtClean="0"/>
              <a:t>Non-Adversarial Threat </a:t>
            </a:r>
            <a:r>
              <a:rPr lang="en-US" sz="1050" b="1" dirty="0" smtClean="0"/>
              <a:t>Sources</a:t>
            </a:r>
            <a:endParaRPr lang="en-US" sz="1050" dirty="0"/>
          </a:p>
          <a:p>
            <a:r>
              <a:rPr lang="en-US" sz="1050" i="1" dirty="0"/>
              <a:t>Infrastructure-Related Sources</a:t>
            </a:r>
            <a:endParaRPr lang="en-US" sz="1050" dirty="0"/>
          </a:p>
          <a:p>
            <a:pPr marL="460375" lvl="0"/>
            <a:r>
              <a:rPr lang="en-US" sz="1050" b="1" dirty="0" smtClean="0"/>
              <a:t>Key hardware, software or process </a:t>
            </a:r>
            <a:r>
              <a:rPr lang="en-US" sz="1050" b="1" dirty="0"/>
              <a:t>failure</a:t>
            </a:r>
            <a:endParaRPr lang="en-US" sz="1050" b="1" dirty="0"/>
          </a:p>
        </p:txBody>
      </p:sp>
      <p:sp>
        <p:nvSpPr>
          <p:cNvPr id="6" name="Rectangle 5"/>
          <p:cNvSpPr/>
          <p:nvPr/>
        </p:nvSpPr>
        <p:spPr>
          <a:xfrm>
            <a:off x="4674642" y="231961"/>
            <a:ext cx="4181991" cy="1446550"/>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100" b="1" dirty="0"/>
              <a:t>Vulnerabilities</a:t>
            </a:r>
            <a:endParaRPr lang="en-US" sz="1100" dirty="0"/>
          </a:p>
          <a:p>
            <a:r>
              <a:rPr lang="en-US" sz="1100" b="1" dirty="0"/>
              <a:t>	</a:t>
            </a:r>
            <a:endParaRPr lang="en-US" sz="1100" dirty="0"/>
          </a:p>
          <a:p>
            <a:r>
              <a:rPr lang="en-US" sz="1100" i="1" dirty="0"/>
              <a:t>Managerial </a:t>
            </a:r>
            <a:endParaRPr lang="en-US" sz="1100" dirty="0"/>
          </a:p>
          <a:p>
            <a:pPr marL="569913" lvl="1" indent="-112713"/>
            <a:r>
              <a:rPr lang="en-US" sz="1100" b="1" dirty="0"/>
              <a:t>Vulnerabilities arising from missing or ineffective security controls </a:t>
            </a:r>
            <a:endParaRPr lang="en-US" sz="1400" dirty="0"/>
          </a:p>
          <a:p>
            <a:r>
              <a:rPr lang="en-US" sz="1100" i="1" dirty="0"/>
              <a:t>Operational</a:t>
            </a:r>
            <a:endParaRPr lang="en-US" sz="1100" dirty="0"/>
          </a:p>
          <a:p>
            <a:pPr lvl="1"/>
            <a:r>
              <a:rPr lang="en-US" sz="1100" b="1" dirty="0"/>
              <a:t>Malicious or unintentional (erroneous) alteration of root or TLD DNS configuration information</a:t>
            </a:r>
            <a:endParaRPr lang="en-US" sz="1400" b="1" dirty="0"/>
          </a:p>
        </p:txBody>
      </p:sp>
      <p:sp>
        <p:nvSpPr>
          <p:cNvPr id="9" name="Rectangle 8"/>
          <p:cNvSpPr/>
          <p:nvPr/>
        </p:nvSpPr>
        <p:spPr>
          <a:xfrm>
            <a:off x="175162" y="5053323"/>
            <a:ext cx="4181990" cy="1107996"/>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100" b="1" dirty="0" smtClean="0"/>
              <a:t>Missing or Insufficient Security Controls</a:t>
            </a:r>
            <a:endParaRPr lang="en-US" sz="1100" dirty="0"/>
          </a:p>
          <a:p>
            <a:r>
              <a:rPr lang="en-US" sz="1100" b="1" dirty="0"/>
              <a:t>	</a:t>
            </a:r>
            <a:endParaRPr lang="en-US" sz="1100" dirty="0"/>
          </a:p>
          <a:p>
            <a:r>
              <a:rPr lang="en-US" sz="1100" i="1" dirty="0"/>
              <a:t>Operational Controls</a:t>
            </a:r>
            <a:endParaRPr lang="en-US" sz="1100" dirty="0"/>
          </a:p>
          <a:p>
            <a:pPr lvl="1"/>
            <a:r>
              <a:rPr lang="en-US" sz="1100" b="1" dirty="0"/>
              <a:t>Awareness and Training </a:t>
            </a:r>
          </a:p>
          <a:p>
            <a:pPr lvl="1"/>
            <a:r>
              <a:rPr lang="en-US" sz="1100" b="1" dirty="0"/>
              <a:t>Incident Response</a:t>
            </a:r>
          </a:p>
          <a:p>
            <a:pPr lvl="1"/>
            <a:r>
              <a:rPr lang="en-US" sz="1100" b="1" dirty="0"/>
              <a:t>System and Information Integrity</a:t>
            </a:r>
            <a:endParaRPr lang="en-US" sz="1100" b="1" dirty="0"/>
          </a:p>
        </p:txBody>
      </p:sp>
      <p:sp>
        <p:nvSpPr>
          <p:cNvPr id="10" name="Rectangle 9"/>
          <p:cNvSpPr/>
          <p:nvPr/>
        </p:nvSpPr>
        <p:spPr>
          <a:xfrm>
            <a:off x="4674640" y="5053323"/>
            <a:ext cx="4181991" cy="1615827"/>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100" b="1" dirty="0"/>
              <a:t>Predisposing </a:t>
            </a:r>
            <a:r>
              <a:rPr lang="en-US" sz="1100" b="1" dirty="0" smtClean="0"/>
              <a:t>Conditions That Reduce Risk</a:t>
            </a:r>
            <a:endParaRPr lang="en-US" sz="1100" dirty="0"/>
          </a:p>
          <a:p>
            <a:r>
              <a:rPr lang="en-US" sz="1100" b="1" dirty="0"/>
              <a:t>	</a:t>
            </a:r>
            <a:endParaRPr lang="en-US" sz="1100" dirty="0"/>
          </a:p>
          <a:p>
            <a:r>
              <a:rPr lang="en-US" sz="1100" i="1" dirty="0"/>
              <a:t>Managerial</a:t>
            </a:r>
            <a:endParaRPr lang="en-US" sz="1100" dirty="0"/>
          </a:p>
          <a:p>
            <a:pPr marL="569913" lvl="1" indent="-112713"/>
            <a:r>
              <a:rPr lang="en-US" sz="1100" b="1" dirty="0"/>
              <a:t>Managerial vs. operational vs. technical security skills/focus/resources</a:t>
            </a:r>
          </a:p>
          <a:p>
            <a:pPr marL="569913" lvl="1" indent="-112713"/>
            <a:r>
              <a:rPr lang="en-US" sz="1100" b="1" dirty="0"/>
              <a:t>Security project and program management skills/capacity</a:t>
            </a:r>
          </a:p>
          <a:p>
            <a:r>
              <a:rPr lang="en-US" sz="1100" i="1" dirty="0"/>
              <a:t>Operational</a:t>
            </a:r>
            <a:endParaRPr lang="en-US" sz="1100" dirty="0"/>
          </a:p>
          <a:p>
            <a:pPr marL="569913" lvl="1" indent="-112713"/>
            <a:r>
              <a:rPr lang="en-US" sz="1100" b="1" dirty="0"/>
              <a:t>Emphasis on resiliency and redundancy</a:t>
            </a:r>
          </a:p>
          <a:p>
            <a:pPr marL="569913" lvl="1" indent="-112713"/>
            <a:r>
              <a:rPr lang="en-US" sz="1100" b="1" dirty="0"/>
              <a:t>Diverse operational environments and approaches</a:t>
            </a:r>
            <a:endParaRPr lang="en-US" sz="1100" b="1" dirty="0"/>
          </a:p>
        </p:txBody>
      </p:sp>
      <p:sp>
        <p:nvSpPr>
          <p:cNvPr id="11" name="Rectangle 10"/>
          <p:cNvSpPr/>
          <p:nvPr/>
        </p:nvSpPr>
        <p:spPr>
          <a:xfrm>
            <a:off x="4674640" y="3500664"/>
            <a:ext cx="4181989" cy="1107996"/>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100" b="1" dirty="0"/>
              <a:t>Predisposing </a:t>
            </a:r>
            <a:r>
              <a:rPr lang="en-US" sz="1100" b="1" dirty="0" smtClean="0"/>
              <a:t>Conditions That Increase Risk</a:t>
            </a:r>
            <a:endParaRPr lang="en-US" sz="1100" dirty="0"/>
          </a:p>
          <a:p>
            <a:r>
              <a:rPr lang="en-US" sz="1100" b="1" dirty="0"/>
              <a:t>	</a:t>
            </a:r>
            <a:endParaRPr lang="en-US" sz="1100" dirty="0"/>
          </a:p>
          <a:p>
            <a:r>
              <a:rPr lang="en-US" sz="1100" i="1" dirty="0" smtClean="0"/>
              <a:t>Operational</a:t>
            </a:r>
            <a:endParaRPr lang="en-US" sz="1100" dirty="0"/>
          </a:p>
          <a:p>
            <a:pPr marL="569913" lvl="1" indent="-112713"/>
            <a:r>
              <a:rPr lang="en-US" sz="1100" b="1" dirty="0" smtClean="0"/>
              <a:t>Chain of trust single point of failure</a:t>
            </a:r>
            <a:endParaRPr lang="en-US" sz="1100" b="1" dirty="0"/>
          </a:p>
          <a:p>
            <a:r>
              <a:rPr lang="en-US" sz="1100" i="1" dirty="0"/>
              <a:t>Technical</a:t>
            </a:r>
            <a:endParaRPr lang="en-US" sz="1100" dirty="0"/>
          </a:p>
          <a:p>
            <a:pPr lvl="1"/>
            <a:r>
              <a:rPr lang="en-US" sz="1100" b="1" dirty="0" smtClean="0"/>
              <a:t>Reliance on immature or custom built DNSSEC technologies</a:t>
            </a:r>
            <a:endParaRPr lang="en-US" sz="1100" b="1" dirty="0"/>
          </a:p>
        </p:txBody>
      </p:sp>
      <p:cxnSp>
        <p:nvCxnSpPr>
          <p:cNvPr id="45" name="Straight Connector 44"/>
          <p:cNvCxnSpPr/>
          <p:nvPr/>
        </p:nvCxnSpPr>
        <p:spPr>
          <a:xfrm>
            <a:off x="175162" y="3500664"/>
            <a:ext cx="868147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p:nvCxnSpPr>
        <p:spPr>
          <a:xfrm>
            <a:off x="175161" y="5053323"/>
            <a:ext cx="8681472"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37607478"/>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77914"/>
            <a:ext cx="3964605" cy="2111829"/>
          </a:xfrm>
          <a:prstGeom prst="rect">
            <a:avLst/>
          </a:prstGeom>
        </p:spPr>
      </p:pic>
      <p:sp>
        <p:nvSpPr>
          <p:cNvPr id="6" name="Rectangle 5"/>
          <p:cNvSpPr/>
          <p:nvPr/>
        </p:nvSpPr>
        <p:spPr>
          <a:xfrm>
            <a:off x="131370" y="2266402"/>
            <a:ext cx="3831669" cy="1384995"/>
          </a:xfrm>
          <a:prstGeom prst="rect">
            <a:avLst/>
          </a:prstGeom>
          <a:gradFill>
            <a:lin ang="5640000" scaled="0"/>
          </a:gradFill>
        </p:spPr>
        <p:style>
          <a:lnRef idx="1">
            <a:schemeClr val="accent6"/>
          </a:lnRef>
          <a:fillRef idx="2">
            <a:schemeClr val="accent6"/>
          </a:fillRef>
          <a:effectRef idx="1">
            <a:schemeClr val="accent6"/>
          </a:effectRef>
          <a:fontRef idx="minor">
            <a:schemeClr val="dk1"/>
          </a:fontRef>
        </p:style>
        <p:txBody>
          <a:bodyPr wrap="square">
            <a:spAutoFit/>
          </a:bodyPr>
          <a:lstStyle/>
          <a:p>
            <a:r>
              <a:rPr lang="en-US" sz="1050" b="1" dirty="0" smtClean="0"/>
              <a:t>Adversarial Threat Sources</a:t>
            </a:r>
            <a:endParaRPr lang="en-US" sz="1050" dirty="0"/>
          </a:p>
          <a:p>
            <a:pPr marL="460375" lvl="0"/>
            <a:r>
              <a:rPr lang="en-US" sz="1050" dirty="0"/>
              <a:t>International governance/regulatory bodies</a:t>
            </a:r>
          </a:p>
          <a:p>
            <a:pPr marL="460375" lvl="0"/>
            <a:r>
              <a:rPr lang="en-US" sz="1050" dirty="0"/>
              <a:t>Nation states</a:t>
            </a:r>
          </a:p>
          <a:p>
            <a:pPr marL="460375" lvl="0"/>
            <a:r>
              <a:rPr lang="en-US" sz="1050" dirty="0"/>
              <a:t>Rogue elements</a:t>
            </a:r>
          </a:p>
          <a:p>
            <a:pPr marL="460375" lvl="0"/>
            <a:r>
              <a:rPr lang="en-US" sz="1050" dirty="0"/>
              <a:t>Geo-political groups</a:t>
            </a:r>
          </a:p>
          <a:p>
            <a:pPr marL="460375" lvl="0"/>
            <a:r>
              <a:rPr lang="en-US" sz="1050" dirty="0"/>
              <a:t>External parties and contractors</a:t>
            </a:r>
          </a:p>
          <a:p>
            <a:pPr marL="460375" lvl="0"/>
            <a:r>
              <a:rPr lang="en-US" sz="1050" dirty="0" smtClean="0"/>
              <a:t>Insiders</a:t>
            </a:r>
          </a:p>
          <a:p>
            <a:pPr marL="460375" lvl="0"/>
            <a:r>
              <a:rPr lang="en-US" sz="1050" dirty="0" smtClean="0"/>
              <a:t>Organized crime</a:t>
            </a:r>
            <a:endParaRPr lang="en-US" sz="1050" dirty="0"/>
          </a:p>
        </p:txBody>
      </p:sp>
      <p:sp>
        <p:nvSpPr>
          <p:cNvPr id="7" name="Rectangle 6"/>
          <p:cNvSpPr/>
          <p:nvPr/>
        </p:nvSpPr>
        <p:spPr>
          <a:xfrm>
            <a:off x="131369" y="3798474"/>
            <a:ext cx="3831669" cy="3000822"/>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050" b="1" dirty="0"/>
              <a:t>Non-</a:t>
            </a:r>
            <a:r>
              <a:rPr lang="en-US" sz="1050" b="1" dirty="0" smtClean="0"/>
              <a:t>Adversarial Threat Sources</a:t>
            </a:r>
            <a:endParaRPr lang="en-US" sz="1050" dirty="0"/>
          </a:p>
          <a:p>
            <a:r>
              <a:rPr lang="en-US" sz="1050" i="1" dirty="0"/>
              <a:t>Individual And Organizational Sources</a:t>
            </a:r>
            <a:endParaRPr lang="en-US" sz="1050" dirty="0"/>
          </a:p>
          <a:p>
            <a:pPr lvl="1"/>
            <a:r>
              <a:rPr lang="en-US" sz="1050" dirty="0"/>
              <a:t>International governance/regulatory bodies</a:t>
            </a:r>
          </a:p>
          <a:p>
            <a:pPr lvl="1"/>
            <a:r>
              <a:rPr lang="en-US" sz="1050" dirty="0"/>
              <a:t>Nation states</a:t>
            </a:r>
          </a:p>
          <a:p>
            <a:pPr lvl="1"/>
            <a:r>
              <a:rPr lang="en-US" sz="1050" dirty="0"/>
              <a:t>Privileged users</a:t>
            </a:r>
          </a:p>
          <a:p>
            <a:pPr lvl="1"/>
            <a:r>
              <a:rPr lang="en-US" sz="1050" dirty="0"/>
              <a:t>Key providers</a:t>
            </a:r>
          </a:p>
          <a:p>
            <a:r>
              <a:rPr lang="en-US" sz="1050" i="1" dirty="0"/>
              <a:t>Root-Related Sources</a:t>
            </a:r>
            <a:endParaRPr lang="en-US" sz="1050" dirty="0"/>
          </a:p>
          <a:p>
            <a:pPr lvl="1"/>
            <a:r>
              <a:rPr lang="en-US" sz="1050" dirty="0"/>
              <a:t>Alternate DNS roots</a:t>
            </a:r>
          </a:p>
          <a:p>
            <a:pPr lvl="1"/>
            <a:r>
              <a:rPr lang="en-US" sz="1050" dirty="0"/>
              <a:t>Root scaling (SAC 46)</a:t>
            </a:r>
          </a:p>
          <a:p>
            <a:pPr lvl="1"/>
            <a:r>
              <a:rPr lang="en-US" sz="1050" dirty="0"/>
              <a:t>Intentional or accidental results of DNS </a:t>
            </a:r>
            <a:r>
              <a:rPr lang="en-US" sz="1050" dirty="0" smtClean="0"/>
              <a:t>blocking (SAC 50)</a:t>
            </a:r>
            <a:endParaRPr lang="en-US" sz="1050" dirty="0"/>
          </a:p>
          <a:p>
            <a:r>
              <a:rPr lang="en-US" sz="1050" i="1" dirty="0"/>
              <a:t>Infrastructure-Related Sources</a:t>
            </a:r>
            <a:endParaRPr lang="en-US" sz="1050" dirty="0"/>
          </a:p>
          <a:p>
            <a:pPr marL="460375" lvl="0"/>
            <a:r>
              <a:rPr lang="en-US" sz="1050" dirty="0"/>
              <a:t>Widespread infrastructure failure</a:t>
            </a:r>
          </a:p>
          <a:p>
            <a:pPr marL="460375" lvl="0"/>
            <a:r>
              <a:rPr lang="en-US" sz="1050" dirty="0"/>
              <a:t>Key hardware failure</a:t>
            </a:r>
          </a:p>
          <a:p>
            <a:pPr marL="460375" lvl="0"/>
            <a:r>
              <a:rPr lang="en-US" sz="1050" dirty="0"/>
              <a:t>Earthquakes</a:t>
            </a:r>
          </a:p>
          <a:p>
            <a:pPr marL="460375" lvl="0"/>
            <a:r>
              <a:rPr lang="en-US" sz="1050" dirty="0"/>
              <a:t>Hurricanes</a:t>
            </a:r>
          </a:p>
          <a:p>
            <a:pPr marL="460375" lvl="0"/>
            <a:r>
              <a:rPr lang="en-US" sz="1050" dirty="0"/>
              <a:t>Tsunami</a:t>
            </a:r>
          </a:p>
          <a:p>
            <a:pPr marL="460375" lvl="0"/>
            <a:r>
              <a:rPr lang="en-US" sz="1050" dirty="0"/>
              <a:t>Blackout/Energy Failure</a:t>
            </a:r>
          </a:p>
          <a:p>
            <a:pPr marL="460375"/>
            <a:r>
              <a:rPr lang="en-US" sz="1050" dirty="0"/>
              <a:t>Snowstorm/blizzard/ice-storm </a:t>
            </a:r>
          </a:p>
        </p:txBody>
      </p:sp>
      <p:sp>
        <p:nvSpPr>
          <p:cNvPr id="8" name="Rectangle 7"/>
          <p:cNvSpPr/>
          <p:nvPr/>
        </p:nvSpPr>
        <p:spPr>
          <a:xfrm>
            <a:off x="4188363" y="143605"/>
            <a:ext cx="4876266" cy="1323439"/>
          </a:xfrm>
          <a:prstGeom prst="rect">
            <a:avLst/>
          </a:prstGeom>
          <a:gradFill>
            <a:lin ang="5640000" scaled="0"/>
          </a:gradFill>
        </p:spPr>
        <p:style>
          <a:lnRef idx="1">
            <a:schemeClr val="accent6"/>
          </a:lnRef>
          <a:fillRef idx="2">
            <a:schemeClr val="accent6"/>
          </a:fillRef>
          <a:effectRef idx="1">
            <a:schemeClr val="accent6"/>
          </a:effectRef>
          <a:fontRef idx="minor">
            <a:schemeClr val="dk1"/>
          </a:fontRef>
        </p:style>
        <p:txBody>
          <a:bodyPr wrap="square">
            <a:spAutoFit/>
          </a:bodyPr>
          <a:lstStyle/>
          <a:p>
            <a:r>
              <a:rPr lang="en-US" sz="800" b="1" dirty="0" smtClean="0"/>
              <a:t>Capability (Adversarial threat sources)</a:t>
            </a:r>
            <a:endParaRPr lang="en-US" sz="800" dirty="0" smtClean="0"/>
          </a:p>
          <a:p>
            <a:r>
              <a:rPr lang="en-US" sz="800" dirty="0" smtClean="0"/>
              <a:t>10 </a:t>
            </a:r>
            <a:r>
              <a:rPr lang="en-US" sz="800" dirty="0"/>
              <a:t>-- Very High -- The adversary has a very sophisticated level of expertise, is well-resourced, and can generate opportunities to support multiple successful, continuous, and coordinated attacks.</a:t>
            </a:r>
          </a:p>
          <a:p>
            <a:r>
              <a:rPr lang="en-US" sz="800" dirty="0"/>
              <a:t>8 -- High --  The adversary has a sophisticated level of expertise, with significant resources and opportunities to support multiple successful coordinated attacks.</a:t>
            </a:r>
          </a:p>
          <a:p>
            <a:r>
              <a:rPr lang="en-US" sz="800" dirty="0"/>
              <a:t>5 -- Moderate -- The adversary has moderate resources, expertise, and opportunities to support multiple successful attacks.</a:t>
            </a:r>
          </a:p>
          <a:p>
            <a:r>
              <a:rPr lang="en-US" sz="800" dirty="0"/>
              <a:t>2 -- Low -- The adversary has limited resources, expertise, and opportunities to support a successful attack.</a:t>
            </a:r>
          </a:p>
          <a:p>
            <a:r>
              <a:rPr lang="en-US" sz="800" dirty="0"/>
              <a:t>1 -- Very Low  -- The adversary has very limited resources, expertise, and opportunities to support a successful attack</a:t>
            </a:r>
          </a:p>
        </p:txBody>
      </p:sp>
      <p:sp>
        <p:nvSpPr>
          <p:cNvPr id="9" name="Rectangle 8"/>
          <p:cNvSpPr/>
          <p:nvPr/>
        </p:nvSpPr>
        <p:spPr>
          <a:xfrm>
            <a:off x="4188363" y="1591511"/>
            <a:ext cx="4876265" cy="2185214"/>
          </a:xfrm>
          <a:prstGeom prst="rect">
            <a:avLst/>
          </a:prstGeom>
          <a:gradFill>
            <a:lin ang="5640000" scaled="0"/>
          </a:gradFill>
        </p:spPr>
        <p:style>
          <a:lnRef idx="1">
            <a:schemeClr val="accent6"/>
          </a:lnRef>
          <a:fillRef idx="2">
            <a:schemeClr val="accent6"/>
          </a:fillRef>
          <a:effectRef idx="1">
            <a:schemeClr val="accent6"/>
          </a:effectRef>
          <a:fontRef idx="minor">
            <a:schemeClr val="dk1"/>
          </a:fontRef>
        </p:style>
        <p:txBody>
          <a:bodyPr wrap="square">
            <a:spAutoFit/>
          </a:bodyPr>
          <a:lstStyle/>
          <a:p>
            <a:r>
              <a:rPr lang="en-US" sz="800" b="1" dirty="0"/>
              <a:t>Intent (</a:t>
            </a:r>
            <a:r>
              <a:rPr lang="en-US" sz="800" b="1" dirty="0" smtClean="0"/>
              <a:t>Adversarial threat sources)</a:t>
            </a:r>
            <a:endParaRPr lang="en-US" sz="800" dirty="0"/>
          </a:p>
          <a:p>
            <a:r>
              <a:rPr lang="en-US" sz="800" dirty="0"/>
              <a:t>10 -- Very High  -- The adversary seeks to undermine, severely impede, or destroy the DNS by exploiting a presence in an organization's information systems or infrastructure. The adversary is concerned about disclosure of tradecraft only to the extent that it would impede its ability to complete stated goals.</a:t>
            </a:r>
          </a:p>
          <a:p>
            <a:r>
              <a:rPr lang="en-US" sz="800" dirty="0"/>
              <a:t>8 -- High -- The adversary seeks to undermine/impede critical aspects of the DNS, or place itself in a position to do so in the future, by maintaining a presence in an organization's information systems or infrastructure. The adversary is very concerned about minimizing attack detection/disclosure of tradecraft, particularly while preparing for future attacks.</a:t>
            </a:r>
          </a:p>
          <a:p>
            <a:r>
              <a:rPr lang="en-US" sz="800" dirty="0"/>
              <a:t>5 -- Moderate -- The adversary actively seeks to obtain or modify specific critical or sensitive DNS information or usurp/disrupt DNS cyber resources by establishing a foothold in an organization's information systems or infrastructure. The adversary is concerned about minimizing attack detection/disclosure of tradecraft, particularly when carrying out attacks over long time periods. The adversary is willing to impede aspects of the DNS to achieve these ends.</a:t>
            </a:r>
          </a:p>
          <a:p>
            <a:r>
              <a:rPr lang="en-US" sz="800" dirty="0"/>
              <a:t>2 -- Low -- The adversary seeks to obtain critical or sensitive DNS information or to usurp/disrupt DNS cyber resources, and does so without concern about attack detection/disclosure of tradecraft.</a:t>
            </a:r>
          </a:p>
          <a:p>
            <a:r>
              <a:rPr lang="en-US" sz="800" dirty="0"/>
              <a:t>1 -- Very Low  -- The adversary seeks to usurp, disrupt, or deface DNS cyber resources, and does so without concern about attack detection/disclosure of tradecraft.</a:t>
            </a:r>
          </a:p>
        </p:txBody>
      </p:sp>
      <p:sp>
        <p:nvSpPr>
          <p:cNvPr id="10" name="Rectangle 9"/>
          <p:cNvSpPr/>
          <p:nvPr/>
        </p:nvSpPr>
        <p:spPr>
          <a:xfrm>
            <a:off x="4188363" y="3904691"/>
            <a:ext cx="4876266" cy="1692771"/>
          </a:xfrm>
          <a:prstGeom prst="rect">
            <a:avLst/>
          </a:prstGeom>
          <a:gradFill>
            <a:lin ang="5640000" scaled="0"/>
          </a:gradFill>
        </p:spPr>
        <p:style>
          <a:lnRef idx="1">
            <a:schemeClr val="accent6"/>
          </a:lnRef>
          <a:fillRef idx="2">
            <a:schemeClr val="accent6"/>
          </a:fillRef>
          <a:effectRef idx="1">
            <a:schemeClr val="accent6"/>
          </a:effectRef>
          <a:fontRef idx="minor">
            <a:schemeClr val="dk1"/>
          </a:fontRef>
        </p:style>
        <p:txBody>
          <a:bodyPr wrap="square">
            <a:spAutoFit/>
          </a:bodyPr>
          <a:lstStyle/>
          <a:p>
            <a:r>
              <a:rPr lang="en-US" sz="800" b="1" dirty="0"/>
              <a:t>Targeting (</a:t>
            </a:r>
            <a:r>
              <a:rPr lang="en-US" sz="800" b="1" dirty="0" smtClean="0"/>
              <a:t>Adversarial threat sources)</a:t>
            </a:r>
            <a:endParaRPr lang="en-US" sz="800" dirty="0"/>
          </a:p>
          <a:p>
            <a:r>
              <a:rPr lang="en-US" sz="800" dirty="0"/>
              <a:t>10 -- Very High -- The adversary analyzes information obtained via reconnaissance and attacks to </a:t>
            </a:r>
            <a:r>
              <a:rPr lang="en-US" sz="800" dirty="0" err="1"/>
              <a:t>persistantly</a:t>
            </a:r>
            <a:r>
              <a:rPr lang="en-US" sz="800" dirty="0"/>
              <a:t> target the DNS, focusing on specific high-value or mission-critical information, resources, supply flows, or functions; specific employees or positions; supporting infrastructure providers/suppliers; or partnering organizations.</a:t>
            </a:r>
          </a:p>
          <a:p>
            <a:r>
              <a:rPr lang="en-US" sz="800" dirty="0"/>
              <a:t>8 -- High -- The adversary analyzes information obtained via reconnaissance to target persistently target the DNS, focusing on specific high-value or mission-critical information, resources, supply flows, or functions, specific employees supporting those functions, or key positions.</a:t>
            </a:r>
          </a:p>
          <a:p>
            <a:r>
              <a:rPr lang="en-US" sz="800" dirty="0"/>
              <a:t>5 -- Moderate -- The adversary analyzes publicly available information to </a:t>
            </a:r>
            <a:r>
              <a:rPr lang="en-US" sz="800" dirty="0" err="1"/>
              <a:t>persistantly</a:t>
            </a:r>
            <a:r>
              <a:rPr lang="en-US" sz="800" dirty="0"/>
              <a:t> target specific high-value organizations (and key positions, such as Chief Information Officer), programs, or information.</a:t>
            </a:r>
          </a:p>
          <a:p>
            <a:r>
              <a:rPr lang="en-US" sz="800" dirty="0"/>
              <a:t>2 -- Low  -- The adversary uses publicly available information to target a class of high-value organizations or information, and seeks targets of opportunity within that class.</a:t>
            </a:r>
          </a:p>
          <a:p>
            <a:r>
              <a:rPr lang="en-US" sz="800" dirty="0"/>
              <a:t>1 -- Very Low -- The adversary may or may not target any specific organizations or classes of organizations.</a:t>
            </a:r>
          </a:p>
        </p:txBody>
      </p:sp>
      <p:sp>
        <p:nvSpPr>
          <p:cNvPr id="11" name="Rectangle 10"/>
          <p:cNvSpPr/>
          <p:nvPr/>
        </p:nvSpPr>
        <p:spPr>
          <a:xfrm>
            <a:off x="4188363" y="5728997"/>
            <a:ext cx="4876265" cy="830997"/>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800" b="1" dirty="0"/>
              <a:t>Range of effect (to DNS providers) (Non-</a:t>
            </a:r>
            <a:r>
              <a:rPr lang="en-US" sz="800" b="1" dirty="0" smtClean="0"/>
              <a:t>adversarial threat sources)</a:t>
            </a:r>
            <a:endParaRPr lang="en-US" sz="800" dirty="0"/>
          </a:p>
          <a:p>
            <a:r>
              <a:rPr lang="en-US" sz="800" dirty="0"/>
              <a:t>10 -- sweeping, involving almost all DNS providers </a:t>
            </a:r>
          </a:p>
          <a:p>
            <a:r>
              <a:rPr lang="en-US" sz="800" dirty="0"/>
              <a:t>8 -- extensive, involving most DNS providers (80%?)</a:t>
            </a:r>
          </a:p>
          <a:p>
            <a:r>
              <a:rPr lang="en-US" sz="800" dirty="0"/>
              <a:t>5 --wide-ranging, involving a significant portion of DNS providers (30%?)</a:t>
            </a:r>
          </a:p>
          <a:p>
            <a:r>
              <a:rPr lang="en-US" sz="800" dirty="0"/>
              <a:t>3 --limited, involving some DNS providers</a:t>
            </a:r>
          </a:p>
          <a:p>
            <a:r>
              <a:rPr lang="en-US" sz="800" dirty="0"/>
              <a:t>1 -- minimal, involving few if any DNS providers</a:t>
            </a:r>
          </a:p>
        </p:txBody>
      </p:sp>
    </p:spTree>
    <p:extLst>
      <p:ext uri="{BB962C8B-B14F-4D97-AF65-F5344CB8AC3E}">
        <p14:creationId xmlns:p14="http://schemas.microsoft.com/office/powerpoint/2010/main" val="3535906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31371" y="2398263"/>
            <a:ext cx="3831669" cy="2123658"/>
          </a:xfrm>
          <a:prstGeom prst="rect">
            <a:avLst/>
          </a:prstGeom>
          <a:gradFill>
            <a:lin ang="6180000" scaled="0"/>
          </a:gradFill>
        </p:spPr>
        <p:style>
          <a:lnRef idx="1">
            <a:schemeClr val="accent6"/>
          </a:lnRef>
          <a:fillRef idx="2">
            <a:schemeClr val="accent6"/>
          </a:fillRef>
          <a:effectRef idx="1">
            <a:schemeClr val="accent6"/>
          </a:effectRef>
          <a:fontRef idx="minor">
            <a:schemeClr val="dk1"/>
          </a:fontRef>
        </p:style>
        <p:txBody>
          <a:bodyPr wrap="square">
            <a:spAutoFit/>
          </a:bodyPr>
          <a:lstStyle/>
          <a:p>
            <a:pPr marL="109538" indent="-109538"/>
            <a:r>
              <a:rPr lang="en-US" sz="1100" b="1" dirty="0"/>
              <a:t>Pervasiveness Of Predisposing Conditions That Negatively Impact Risk</a:t>
            </a:r>
            <a:endParaRPr lang="en-US" sz="1100" dirty="0"/>
          </a:p>
          <a:p>
            <a:pPr marL="109538" indent="-109538"/>
            <a:r>
              <a:rPr lang="en-US" sz="1100" dirty="0"/>
              <a:t>10 -- Very High -- Applies to all organizational missions/business functions </a:t>
            </a:r>
          </a:p>
          <a:p>
            <a:pPr marL="109538" indent="-109538"/>
            <a:r>
              <a:rPr lang="en-US" sz="1100" dirty="0"/>
              <a:t>8 -- High -- Applies to most organizational missions/business functions </a:t>
            </a:r>
          </a:p>
          <a:p>
            <a:pPr marL="109538" indent="-109538"/>
            <a:r>
              <a:rPr lang="en-US" sz="1100" dirty="0"/>
              <a:t>5 -- Moderate -- Applies to many organizational missions/business functions </a:t>
            </a:r>
          </a:p>
          <a:p>
            <a:pPr marL="109538" indent="-109538"/>
            <a:r>
              <a:rPr lang="en-US" sz="1100" dirty="0"/>
              <a:t>3 -- Low  -- Applies to some organizational missions/business functions </a:t>
            </a:r>
          </a:p>
          <a:p>
            <a:pPr marL="109538" indent="-109538"/>
            <a:r>
              <a:rPr lang="en-US" sz="1100" dirty="0"/>
              <a:t>1 -- Very Low -- Applies to few organizational missions/business functions</a:t>
            </a:r>
          </a:p>
        </p:txBody>
      </p:sp>
      <p:sp>
        <p:nvSpPr>
          <p:cNvPr id="6" name="Rectangle 5"/>
          <p:cNvSpPr/>
          <p:nvPr/>
        </p:nvSpPr>
        <p:spPr>
          <a:xfrm>
            <a:off x="4188364" y="231985"/>
            <a:ext cx="4591625" cy="3985706"/>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100" b="1" dirty="0"/>
              <a:t>Predisposing Conditions</a:t>
            </a:r>
            <a:endParaRPr lang="en-US" sz="1100" dirty="0"/>
          </a:p>
          <a:p>
            <a:r>
              <a:rPr lang="en-US" sz="1100" b="1" dirty="0"/>
              <a:t>	</a:t>
            </a:r>
            <a:endParaRPr lang="en-US" sz="1100" dirty="0"/>
          </a:p>
          <a:p>
            <a:r>
              <a:rPr lang="en-US" sz="1100" i="1" dirty="0"/>
              <a:t>Managerial</a:t>
            </a:r>
            <a:endParaRPr lang="en-US" sz="1100" dirty="0"/>
          </a:p>
          <a:p>
            <a:pPr marL="569913" lvl="1" indent="-112713"/>
            <a:r>
              <a:rPr lang="en-US" sz="1100" dirty="0"/>
              <a:t>Legal standing (and relative youth) of ICANN</a:t>
            </a:r>
          </a:p>
          <a:p>
            <a:pPr marL="569913" lvl="1" indent="-112713"/>
            <a:r>
              <a:rPr lang="en-US" sz="1100" dirty="0"/>
              <a:t>Multi-stakeholder, consensus-based decision-making model</a:t>
            </a:r>
          </a:p>
          <a:p>
            <a:pPr marL="569913" lvl="1" indent="-112713"/>
            <a:r>
              <a:rPr lang="en-US" sz="1100" dirty="0"/>
              <a:t>Managerial vs. operational vs. technical security skills/focus/resources</a:t>
            </a:r>
          </a:p>
          <a:p>
            <a:pPr marL="569913" lvl="1" indent="-112713"/>
            <a:r>
              <a:rPr lang="en-US" sz="1100" dirty="0"/>
              <a:t>Definitions of responsibility, accountability, authority between DNS providers</a:t>
            </a:r>
          </a:p>
          <a:p>
            <a:pPr marL="569913" lvl="1" indent="-112713"/>
            <a:r>
              <a:rPr lang="en-US" sz="1100" dirty="0"/>
              <a:t>Security project and program management skills/capacity</a:t>
            </a:r>
          </a:p>
          <a:p>
            <a:pPr marL="569913" lvl="1" indent="-112713"/>
            <a:r>
              <a:rPr lang="en-US" sz="1100" dirty="0"/>
              <a:t>Common ("inheritable") vs. hybrid vs. organization/system-specific controls</a:t>
            </a:r>
          </a:p>
          <a:p>
            <a:pPr marL="569913" lvl="1" indent="-112713"/>
            <a:r>
              <a:rPr lang="en-US" sz="1100" dirty="0"/>
              <a:t>Mechanisms for providing (and receiving) risk assurances, and establishing trust-relationships, with external entities</a:t>
            </a:r>
          </a:p>
          <a:p>
            <a:pPr marL="569913" lvl="1" indent="-112713"/>
            <a:r>
              <a:rPr lang="en-US" sz="1100" dirty="0"/>
              <a:t>Contractual relationships between entities</a:t>
            </a:r>
          </a:p>
          <a:p>
            <a:r>
              <a:rPr lang="en-US" sz="1100" i="1" dirty="0" smtClean="0"/>
              <a:t>Operational</a:t>
            </a:r>
            <a:endParaRPr lang="en-US" sz="1100" dirty="0"/>
          </a:p>
          <a:p>
            <a:pPr marL="569913" lvl="1" indent="-112713"/>
            <a:r>
              <a:rPr lang="en-US" sz="1100" dirty="0"/>
              <a:t>Diverse, distributed system architecture and deployment</a:t>
            </a:r>
          </a:p>
          <a:p>
            <a:pPr marL="569913" lvl="1" indent="-112713"/>
            <a:r>
              <a:rPr lang="en-US" sz="1100" dirty="0"/>
              <a:t>Emphasis on resiliency and redundancy</a:t>
            </a:r>
          </a:p>
          <a:p>
            <a:pPr marL="569913" lvl="1" indent="-112713"/>
            <a:r>
              <a:rPr lang="en-US" sz="1100" dirty="0"/>
              <a:t>Culture of collaboration built on personal trust relationships</a:t>
            </a:r>
          </a:p>
          <a:p>
            <a:pPr marL="569913" lvl="1" indent="-112713"/>
            <a:r>
              <a:rPr lang="en-US" sz="1100" dirty="0"/>
              <a:t>Diverse operational environments and approaches</a:t>
            </a:r>
          </a:p>
          <a:p>
            <a:r>
              <a:rPr lang="en-US" sz="1100" i="1" dirty="0"/>
              <a:t>Technical</a:t>
            </a:r>
            <a:endParaRPr lang="en-US" sz="1100" dirty="0"/>
          </a:p>
          <a:p>
            <a:pPr lvl="1"/>
            <a:r>
              <a:rPr lang="en-US" sz="1100" dirty="0"/>
              <a:t>Requirement for public access to DNS information</a:t>
            </a:r>
          </a:p>
          <a:p>
            <a:pPr lvl="1"/>
            <a:r>
              <a:rPr lang="en-US" sz="1100" dirty="0"/>
              <a:t>Requirements for scaling</a:t>
            </a:r>
          </a:p>
        </p:txBody>
      </p:sp>
      <p:pic>
        <p:nvPicPr>
          <p:cNvPr id="5" name="Picture 4"/>
          <p:cNvPicPr>
            <a:picLocks noChangeAspect="1"/>
          </p:cNvPicPr>
          <p:nvPr/>
        </p:nvPicPr>
        <p:blipFill>
          <a:blip r:embed="rId2"/>
          <a:stretch>
            <a:fillRect/>
          </a:stretch>
        </p:blipFill>
        <p:spPr>
          <a:xfrm>
            <a:off x="0" y="77913"/>
            <a:ext cx="3964609" cy="2111830"/>
          </a:xfrm>
          <a:prstGeom prst="rect">
            <a:avLst/>
          </a:prstGeom>
        </p:spPr>
      </p:pic>
      <p:sp>
        <p:nvSpPr>
          <p:cNvPr id="11" name="Rectangle 10"/>
          <p:cNvSpPr/>
          <p:nvPr/>
        </p:nvSpPr>
        <p:spPr>
          <a:xfrm>
            <a:off x="131371" y="4666401"/>
            <a:ext cx="3831669" cy="2123658"/>
          </a:xfrm>
          <a:prstGeom prst="rect">
            <a:avLst/>
          </a:prstGeom>
          <a:gradFill>
            <a:lin ang="6120000" scaled="0"/>
          </a:gradFill>
        </p:spPr>
        <p:style>
          <a:lnRef idx="1">
            <a:schemeClr val="accent3"/>
          </a:lnRef>
          <a:fillRef idx="2">
            <a:schemeClr val="accent3"/>
          </a:fillRef>
          <a:effectRef idx="1">
            <a:schemeClr val="accent3"/>
          </a:effectRef>
          <a:fontRef idx="minor">
            <a:schemeClr val="dk1"/>
          </a:fontRef>
        </p:style>
        <p:txBody>
          <a:bodyPr wrap="square">
            <a:spAutoFit/>
          </a:bodyPr>
          <a:lstStyle/>
          <a:p>
            <a:pPr marL="109538" indent="-109538"/>
            <a:r>
              <a:rPr lang="en-US" sz="1100" b="1" dirty="0"/>
              <a:t>Pervasiveness Of Predisposing Conditions That Positively Impact Risk</a:t>
            </a:r>
            <a:endParaRPr lang="en-US" sz="1100" dirty="0"/>
          </a:p>
          <a:p>
            <a:pPr marL="109538" indent="-109538"/>
            <a:r>
              <a:rPr lang="en-US" sz="1100" dirty="0"/>
              <a:t>.1 -- Very High -- Applies to all organizational missions/business functions </a:t>
            </a:r>
          </a:p>
          <a:p>
            <a:pPr marL="109538" indent="-109538"/>
            <a:r>
              <a:rPr lang="en-US" sz="1100" dirty="0"/>
              <a:t>.3 -- High -- Applies to most organizational missions/business functions </a:t>
            </a:r>
          </a:p>
          <a:p>
            <a:pPr marL="109538" indent="-109538"/>
            <a:r>
              <a:rPr lang="en-US" sz="1100" dirty="0"/>
              <a:t>.5 -- Moderate -- Applies to many organizational missions/business functions </a:t>
            </a:r>
          </a:p>
          <a:p>
            <a:pPr marL="109538" indent="-109538"/>
            <a:r>
              <a:rPr lang="en-US" sz="1100" dirty="0"/>
              <a:t>.8 -- Low -- Applies to some organizational missions/business functions </a:t>
            </a:r>
          </a:p>
          <a:p>
            <a:pPr marL="109538" indent="-109538"/>
            <a:r>
              <a:rPr lang="en-US" sz="1100" dirty="0"/>
              <a:t>1 -- Very Low -- Applies to few organizational missions/business functions </a:t>
            </a:r>
          </a:p>
        </p:txBody>
      </p:sp>
    </p:spTree>
    <p:extLst>
      <p:ext uri="{BB962C8B-B14F-4D97-AF65-F5344CB8AC3E}">
        <p14:creationId xmlns:p14="http://schemas.microsoft.com/office/powerpoint/2010/main" val="1674557256"/>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77913"/>
            <a:ext cx="3964609" cy="2111830"/>
          </a:xfrm>
          <a:prstGeom prst="rect">
            <a:avLst/>
          </a:prstGeom>
        </p:spPr>
      </p:pic>
      <p:sp>
        <p:nvSpPr>
          <p:cNvPr id="10" name="Rectangle 9"/>
          <p:cNvSpPr/>
          <p:nvPr/>
        </p:nvSpPr>
        <p:spPr>
          <a:xfrm>
            <a:off x="131371" y="2707495"/>
            <a:ext cx="3831669" cy="1107996"/>
          </a:xfrm>
          <a:prstGeom prst="rect">
            <a:avLst/>
          </a:prstGeom>
          <a:gradFill>
            <a:lin ang="5400000" scaled="0"/>
          </a:gradFill>
        </p:spPr>
        <p:style>
          <a:lnRef idx="1">
            <a:schemeClr val="accent6"/>
          </a:lnRef>
          <a:fillRef idx="2">
            <a:schemeClr val="accent6"/>
          </a:fillRef>
          <a:effectRef idx="1">
            <a:schemeClr val="accent6"/>
          </a:effectRef>
          <a:fontRef idx="minor">
            <a:schemeClr val="dk1"/>
          </a:fontRef>
        </p:style>
        <p:txBody>
          <a:bodyPr wrap="square">
            <a:spAutoFit/>
          </a:bodyPr>
          <a:lstStyle/>
          <a:p>
            <a:r>
              <a:rPr lang="en-US" sz="1100" b="1" dirty="0"/>
              <a:t>Pervasiveness Of Controls</a:t>
            </a:r>
            <a:endParaRPr lang="en-US" sz="1100" dirty="0"/>
          </a:p>
          <a:p>
            <a:r>
              <a:rPr lang="en-US" sz="1100" dirty="0"/>
              <a:t>10 -- Controls are missing </a:t>
            </a:r>
          </a:p>
          <a:p>
            <a:r>
              <a:rPr lang="en-US" sz="1100" dirty="0"/>
              <a:t>8 -- Controls are acknowledged as needed </a:t>
            </a:r>
          </a:p>
          <a:p>
            <a:r>
              <a:rPr lang="en-US" sz="1100" dirty="0"/>
              <a:t>5 -- Controls are planned or being implemented </a:t>
            </a:r>
          </a:p>
          <a:p>
            <a:r>
              <a:rPr lang="en-US" sz="1100" dirty="0"/>
              <a:t>2 -- Controls are implemented </a:t>
            </a:r>
          </a:p>
          <a:p>
            <a:r>
              <a:rPr lang="en-US" sz="1100" dirty="0"/>
              <a:t>1 -- Controls are effective</a:t>
            </a:r>
          </a:p>
        </p:txBody>
      </p:sp>
      <p:sp>
        <p:nvSpPr>
          <p:cNvPr id="6" name="Rectangle 5"/>
          <p:cNvSpPr/>
          <p:nvPr/>
        </p:nvSpPr>
        <p:spPr>
          <a:xfrm>
            <a:off x="4188365" y="231985"/>
            <a:ext cx="4591625" cy="3985706"/>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100" b="1" dirty="0"/>
              <a:t>Controls</a:t>
            </a:r>
            <a:endParaRPr lang="en-US" sz="1100" dirty="0"/>
          </a:p>
          <a:p>
            <a:r>
              <a:rPr lang="en-US" sz="1100" b="1" dirty="0"/>
              <a:t>	</a:t>
            </a:r>
            <a:endParaRPr lang="en-US" sz="1100" dirty="0"/>
          </a:p>
          <a:p>
            <a:r>
              <a:rPr lang="en-US" sz="1100" i="1" dirty="0"/>
              <a:t>Management Controls	</a:t>
            </a:r>
            <a:endParaRPr lang="en-US" sz="1100" dirty="0"/>
          </a:p>
          <a:p>
            <a:pPr lvl="1"/>
            <a:r>
              <a:rPr lang="en-US" sz="1100" dirty="0"/>
              <a:t>Security Assessment and Authorization </a:t>
            </a:r>
          </a:p>
          <a:p>
            <a:pPr lvl="1"/>
            <a:r>
              <a:rPr lang="en-US" sz="1100" dirty="0"/>
              <a:t>Planning </a:t>
            </a:r>
          </a:p>
          <a:p>
            <a:pPr lvl="1"/>
            <a:r>
              <a:rPr lang="en-US" sz="1100" dirty="0"/>
              <a:t>Risk Assessment </a:t>
            </a:r>
          </a:p>
          <a:p>
            <a:pPr lvl="1"/>
            <a:r>
              <a:rPr lang="en-US" sz="1100" dirty="0"/>
              <a:t>System and Services Acquisition </a:t>
            </a:r>
          </a:p>
          <a:p>
            <a:pPr lvl="1"/>
            <a:r>
              <a:rPr lang="en-US" sz="1100" dirty="0"/>
              <a:t>Program Management </a:t>
            </a:r>
          </a:p>
          <a:p>
            <a:r>
              <a:rPr lang="en-US" sz="1100" i="1" dirty="0"/>
              <a:t>Operational Controls</a:t>
            </a:r>
            <a:endParaRPr lang="en-US" sz="1100" dirty="0"/>
          </a:p>
          <a:p>
            <a:pPr lvl="1"/>
            <a:r>
              <a:rPr lang="en-US" sz="1100" dirty="0"/>
              <a:t>Awareness and Training </a:t>
            </a:r>
          </a:p>
          <a:p>
            <a:pPr lvl="1"/>
            <a:r>
              <a:rPr lang="en-US" sz="1100" dirty="0"/>
              <a:t>Configuration Management </a:t>
            </a:r>
          </a:p>
          <a:p>
            <a:pPr lvl="1"/>
            <a:r>
              <a:rPr lang="en-US" sz="1100" dirty="0"/>
              <a:t>Contingency Planning</a:t>
            </a:r>
          </a:p>
          <a:p>
            <a:pPr lvl="1"/>
            <a:r>
              <a:rPr lang="en-US" sz="1100" dirty="0"/>
              <a:t>Incident Response</a:t>
            </a:r>
          </a:p>
          <a:p>
            <a:pPr lvl="1"/>
            <a:r>
              <a:rPr lang="en-US" sz="1100" dirty="0"/>
              <a:t>Maintenance</a:t>
            </a:r>
          </a:p>
          <a:p>
            <a:pPr lvl="1"/>
            <a:r>
              <a:rPr lang="en-US" sz="1100" dirty="0"/>
              <a:t>Media Protection</a:t>
            </a:r>
          </a:p>
          <a:p>
            <a:pPr lvl="1"/>
            <a:r>
              <a:rPr lang="en-US" sz="1100" dirty="0"/>
              <a:t>Physical and Environmental Protection</a:t>
            </a:r>
          </a:p>
          <a:p>
            <a:pPr lvl="1"/>
            <a:r>
              <a:rPr lang="en-US" sz="1100" dirty="0"/>
              <a:t>Personnel Security</a:t>
            </a:r>
          </a:p>
          <a:p>
            <a:pPr lvl="1"/>
            <a:r>
              <a:rPr lang="en-US" sz="1100" dirty="0"/>
              <a:t>System and Information Integrity</a:t>
            </a:r>
          </a:p>
          <a:p>
            <a:r>
              <a:rPr lang="en-US" sz="1100" i="1" dirty="0"/>
              <a:t>Technical Controls</a:t>
            </a:r>
            <a:endParaRPr lang="en-US" sz="1100" dirty="0"/>
          </a:p>
          <a:p>
            <a:pPr lvl="1"/>
            <a:r>
              <a:rPr lang="en-US" sz="1100" dirty="0"/>
              <a:t>Access Control</a:t>
            </a:r>
          </a:p>
          <a:p>
            <a:pPr lvl="1"/>
            <a:r>
              <a:rPr lang="en-US" sz="1100" dirty="0"/>
              <a:t>Audit and Accountability</a:t>
            </a:r>
          </a:p>
          <a:p>
            <a:pPr lvl="1"/>
            <a:r>
              <a:rPr lang="en-US" sz="1100" dirty="0"/>
              <a:t>Identification and Authentication</a:t>
            </a:r>
          </a:p>
          <a:p>
            <a:pPr lvl="1"/>
            <a:r>
              <a:rPr lang="en-US" sz="1100" dirty="0"/>
              <a:t>System and Communications Protection</a:t>
            </a:r>
          </a:p>
        </p:txBody>
      </p:sp>
    </p:spTree>
    <p:extLst>
      <p:ext uri="{BB962C8B-B14F-4D97-AF65-F5344CB8AC3E}">
        <p14:creationId xmlns:p14="http://schemas.microsoft.com/office/powerpoint/2010/main" val="836353665"/>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3074" y="77913"/>
            <a:ext cx="3964609" cy="2111830"/>
          </a:xfrm>
          <a:prstGeom prst="rect">
            <a:avLst/>
          </a:prstGeom>
        </p:spPr>
      </p:pic>
      <p:sp>
        <p:nvSpPr>
          <p:cNvPr id="6" name="Rectangle 5"/>
          <p:cNvSpPr/>
          <p:nvPr/>
        </p:nvSpPr>
        <p:spPr>
          <a:xfrm>
            <a:off x="4188366" y="231961"/>
            <a:ext cx="4591625" cy="6186311"/>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100" b="1" dirty="0"/>
              <a:t>Vulnerabilities</a:t>
            </a:r>
            <a:endParaRPr lang="en-US" sz="1100" dirty="0"/>
          </a:p>
          <a:p>
            <a:r>
              <a:rPr lang="en-US" sz="1100" b="1" dirty="0"/>
              <a:t>	</a:t>
            </a:r>
            <a:endParaRPr lang="en-US" sz="1100" dirty="0"/>
          </a:p>
          <a:p>
            <a:r>
              <a:rPr lang="en-US" sz="1100" i="1" dirty="0"/>
              <a:t>Managerial </a:t>
            </a:r>
            <a:endParaRPr lang="en-US" sz="1100" dirty="0"/>
          </a:p>
          <a:p>
            <a:pPr marL="569913" lvl="1" indent="-112713"/>
            <a:r>
              <a:rPr lang="en-US" sz="1100" dirty="0"/>
              <a:t>Interventions from outside the process</a:t>
            </a:r>
            <a:endParaRPr lang="en-US" sz="1400" dirty="0"/>
          </a:p>
          <a:p>
            <a:pPr marL="569913" lvl="1" indent="-112713"/>
            <a:r>
              <a:rPr lang="en-US" sz="1100" dirty="0"/>
              <a:t>Poor inter-organizational communications</a:t>
            </a:r>
            <a:endParaRPr lang="en-US" sz="1400" dirty="0"/>
          </a:p>
          <a:p>
            <a:pPr marL="569913" lvl="1" indent="-112713"/>
            <a:r>
              <a:rPr lang="en-US" sz="1100" dirty="0"/>
              <a:t>External relationships/dependencies</a:t>
            </a:r>
            <a:endParaRPr lang="en-US" sz="1400" dirty="0"/>
          </a:p>
          <a:p>
            <a:pPr marL="569913" lvl="1" indent="-112713"/>
            <a:r>
              <a:rPr lang="en-US" sz="1100" dirty="0"/>
              <a:t>Inconsistent  or incorrect decisions about relative priorities of core missions and business functions</a:t>
            </a:r>
            <a:endParaRPr lang="en-US" sz="1400" dirty="0"/>
          </a:p>
          <a:p>
            <a:pPr marL="569913" lvl="1" indent="-112713"/>
            <a:r>
              <a:rPr lang="en-US" sz="1100" dirty="0"/>
              <a:t>Lack of effective risk-management activities</a:t>
            </a:r>
            <a:endParaRPr lang="en-US" sz="1400" dirty="0"/>
          </a:p>
          <a:p>
            <a:pPr marL="569913" lvl="1" indent="-112713"/>
            <a:r>
              <a:rPr lang="en-US" sz="1100" dirty="0"/>
              <a:t>Vulnerabilities arising from missing or ineffective security controls </a:t>
            </a:r>
            <a:endParaRPr lang="en-US" sz="1400" dirty="0"/>
          </a:p>
          <a:p>
            <a:pPr marL="569913" lvl="1" indent="-112713"/>
            <a:r>
              <a:rPr lang="en-US" sz="1100" dirty="0"/>
              <a:t>Mission/business processes (e.g., poorly defined processes, or processes that are not risk-aware)</a:t>
            </a:r>
            <a:endParaRPr lang="en-US" sz="1400" dirty="0"/>
          </a:p>
          <a:p>
            <a:pPr marL="569913" lvl="1" indent="-112713"/>
            <a:r>
              <a:rPr lang="en-US" sz="1100" dirty="0"/>
              <a:t>Security architectures (e.g., poor architectural decisions resulting in lack of diversity or resiliency in organizational information systems)</a:t>
            </a:r>
            <a:endParaRPr lang="en-US" sz="1400" dirty="0"/>
          </a:p>
          <a:p>
            <a:r>
              <a:rPr lang="en-US" sz="1100" i="1" dirty="0"/>
              <a:t>Operational</a:t>
            </a:r>
            <a:endParaRPr lang="en-US" sz="1100" dirty="0"/>
          </a:p>
          <a:p>
            <a:pPr lvl="1"/>
            <a:r>
              <a:rPr lang="en-US" sz="1100" dirty="0"/>
              <a:t>Infrastructure vulnerabilities</a:t>
            </a:r>
            <a:endParaRPr lang="en-US" sz="1400" dirty="0"/>
          </a:p>
          <a:p>
            <a:pPr lvl="1"/>
            <a:r>
              <a:rPr lang="en-US" sz="1100" dirty="0"/>
              <a:t>Business continuity vulnerabilities</a:t>
            </a:r>
            <a:endParaRPr lang="en-US" sz="1400" dirty="0"/>
          </a:p>
          <a:p>
            <a:pPr lvl="1"/>
            <a:r>
              <a:rPr lang="en-US" sz="1100" dirty="0"/>
              <a:t>Malicious or unintentional (erroneous) alteration of root or TLD DNS configuration information</a:t>
            </a:r>
            <a:endParaRPr lang="en-US" sz="1400" dirty="0"/>
          </a:p>
          <a:p>
            <a:pPr lvl="1"/>
            <a:r>
              <a:rPr lang="en-US" sz="1100" dirty="0"/>
              <a:t>Inadequate training/awareness</a:t>
            </a:r>
            <a:endParaRPr lang="en-US" sz="1400" dirty="0"/>
          </a:p>
          <a:p>
            <a:pPr lvl="1"/>
            <a:r>
              <a:rPr lang="en-US" sz="1100" dirty="0"/>
              <a:t>Inadequate incident-response</a:t>
            </a:r>
            <a:endParaRPr lang="en-US" sz="1400" dirty="0"/>
          </a:p>
          <a:p>
            <a:r>
              <a:rPr lang="en-US" sz="1100" i="1" dirty="0"/>
              <a:t>Technical (Under Discussion)</a:t>
            </a:r>
            <a:endParaRPr lang="en-US" sz="1100" dirty="0"/>
          </a:p>
          <a:p>
            <a:pPr marL="569913" lvl="1" indent="-112713"/>
            <a:r>
              <a:rPr lang="en-US" sz="1100" dirty="0"/>
              <a:t>IDN attacks (lookalike characters etc. for standard exploitation techniques)</a:t>
            </a:r>
            <a:endParaRPr lang="en-US" sz="1600" dirty="0"/>
          </a:p>
          <a:p>
            <a:r>
              <a:rPr lang="en-US" sz="1100" i="1" dirty="0" smtClean="0"/>
              <a:t>Technical (System </a:t>
            </a:r>
            <a:r>
              <a:rPr lang="en-US" sz="1100" i="1" dirty="0"/>
              <a:t>And </a:t>
            </a:r>
            <a:r>
              <a:rPr lang="en-US" sz="1100" i="1" dirty="0" smtClean="0"/>
              <a:t>Network)</a:t>
            </a:r>
            <a:endParaRPr lang="en-US" sz="1100" dirty="0"/>
          </a:p>
          <a:p>
            <a:pPr lvl="1"/>
            <a:r>
              <a:rPr lang="en-US" sz="1100" dirty="0"/>
              <a:t>Recursive vs. authoritative </a:t>
            </a:r>
            <a:r>
              <a:rPr lang="en-US" sz="1100" dirty="0" err="1"/>
              <a:t>nameserver</a:t>
            </a:r>
            <a:r>
              <a:rPr lang="en-US" sz="1100" dirty="0"/>
              <a:t> attacks</a:t>
            </a:r>
            <a:endParaRPr lang="en-US" sz="1400" dirty="0"/>
          </a:p>
          <a:p>
            <a:pPr lvl="1"/>
            <a:r>
              <a:rPr lang="en-US" sz="1100" dirty="0"/>
              <a:t>DDOS</a:t>
            </a:r>
            <a:endParaRPr lang="en-US" sz="1400" dirty="0"/>
          </a:p>
          <a:p>
            <a:pPr lvl="1"/>
            <a:r>
              <a:rPr lang="en-US" sz="1100" dirty="0"/>
              <a:t>Email/spam</a:t>
            </a:r>
            <a:endParaRPr lang="en-US" sz="1400" dirty="0"/>
          </a:p>
          <a:p>
            <a:r>
              <a:rPr lang="en-US" sz="1100" i="1" dirty="0" smtClean="0"/>
              <a:t>Technical (Identification </a:t>
            </a:r>
            <a:r>
              <a:rPr lang="en-US" sz="1100" i="1" dirty="0"/>
              <a:t>And </a:t>
            </a:r>
            <a:r>
              <a:rPr lang="en-US" sz="1100" i="1" dirty="0" smtClean="0"/>
              <a:t>Authentication) </a:t>
            </a:r>
            <a:endParaRPr lang="en-US" sz="1100" dirty="0"/>
          </a:p>
          <a:p>
            <a:pPr lvl="1"/>
            <a:r>
              <a:rPr lang="en-US" sz="1100" dirty="0"/>
              <a:t>Data poisoning (MITM, Cache)</a:t>
            </a:r>
            <a:endParaRPr lang="en-US" sz="1400" dirty="0"/>
          </a:p>
          <a:p>
            <a:pPr lvl="1"/>
            <a:r>
              <a:rPr lang="en-US" sz="1100" dirty="0"/>
              <a:t>Name Chaining  (RFC 3833)</a:t>
            </a:r>
            <a:endParaRPr lang="en-US" sz="1400" dirty="0"/>
          </a:p>
          <a:p>
            <a:pPr lvl="1"/>
            <a:r>
              <a:rPr lang="en-US" sz="1100" dirty="0"/>
              <a:t>Betrayal by Trusted Server  (RFC 3833)</a:t>
            </a:r>
            <a:endParaRPr lang="en-US" sz="1400" dirty="0"/>
          </a:p>
          <a:p>
            <a:pPr lvl="1"/>
            <a:r>
              <a:rPr lang="en-US" sz="1100" dirty="0"/>
              <a:t>Authority or authentication compromise</a:t>
            </a:r>
            <a:endParaRPr lang="en-US" sz="1400" dirty="0"/>
          </a:p>
          <a:p>
            <a:pPr lvl="1"/>
            <a:r>
              <a:rPr lang="en-US" sz="1100" dirty="0"/>
              <a:t>Packet Interception</a:t>
            </a:r>
            <a:endParaRPr lang="en-US" sz="1400" dirty="0"/>
          </a:p>
          <a:p>
            <a:pPr lvl="1"/>
            <a:r>
              <a:rPr lang="en-US" sz="1100" dirty="0"/>
              <a:t>Man in the middle</a:t>
            </a:r>
            <a:endParaRPr lang="en-US" sz="1400" dirty="0"/>
          </a:p>
          <a:p>
            <a:pPr lvl="1"/>
            <a:r>
              <a:rPr lang="en-US" sz="1100" dirty="0"/>
              <a:t>Eavesdropping combined with spoofed responses</a:t>
            </a:r>
            <a:endParaRPr lang="en-US" sz="1400" dirty="0"/>
          </a:p>
        </p:txBody>
      </p:sp>
      <p:sp>
        <p:nvSpPr>
          <p:cNvPr id="10" name="Rectangle 9"/>
          <p:cNvSpPr/>
          <p:nvPr/>
        </p:nvSpPr>
        <p:spPr>
          <a:xfrm>
            <a:off x="131371" y="2688259"/>
            <a:ext cx="3831669" cy="2123658"/>
          </a:xfrm>
          <a:prstGeom prst="rect">
            <a:avLst/>
          </a:prstGeom>
          <a:gradFill>
            <a:lin ang="6180000" scaled="0"/>
          </a:gradFill>
        </p:spPr>
        <p:style>
          <a:lnRef idx="1">
            <a:schemeClr val="accent6"/>
          </a:lnRef>
          <a:fillRef idx="2">
            <a:schemeClr val="accent6"/>
          </a:fillRef>
          <a:effectRef idx="1">
            <a:schemeClr val="accent6"/>
          </a:effectRef>
          <a:fontRef idx="minor">
            <a:schemeClr val="dk1"/>
          </a:fontRef>
        </p:style>
        <p:txBody>
          <a:bodyPr wrap="square">
            <a:spAutoFit/>
          </a:bodyPr>
          <a:lstStyle/>
          <a:p>
            <a:pPr marL="109538" indent="-109538"/>
            <a:r>
              <a:rPr lang="en-US" sz="1100" b="1" dirty="0"/>
              <a:t>Vulnerability Severity</a:t>
            </a:r>
            <a:endParaRPr lang="en-US" sz="1100" dirty="0"/>
          </a:p>
          <a:p>
            <a:pPr marL="109538" indent="-109538"/>
            <a:r>
              <a:rPr lang="en-US" sz="1100" dirty="0"/>
              <a:t>10 -- Very High -- Relevant security control or other remediation is not implemented and not planned; or no security measure can be identified to remediate the vulnerability.</a:t>
            </a:r>
          </a:p>
          <a:p>
            <a:pPr marL="109538" indent="-109538"/>
            <a:r>
              <a:rPr lang="en-US" sz="1100" dirty="0"/>
              <a:t>8 -- High -- Relevant security control or other remediation is planned but not implemented.</a:t>
            </a:r>
          </a:p>
          <a:p>
            <a:pPr marL="109538" indent="-109538"/>
            <a:r>
              <a:rPr lang="en-US" sz="1100" dirty="0"/>
              <a:t>5 -- Moderate -- Relevant security control or other remediation is partially implemented and somewhat effective.</a:t>
            </a:r>
          </a:p>
          <a:p>
            <a:pPr marL="109538" indent="-109538"/>
            <a:r>
              <a:rPr lang="en-US" sz="1100" dirty="0"/>
              <a:t>2 -- Low -- Relevant security control or other remediation is fully implemented and somewhat effective.</a:t>
            </a:r>
          </a:p>
          <a:p>
            <a:pPr marL="109538" indent="-109538"/>
            <a:r>
              <a:rPr lang="en-US" sz="1100" dirty="0"/>
              <a:t>1 -- Very Low -- Relevant security control or other remediation is fully implemented, assessed, and effective.</a:t>
            </a:r>
          </a:p>
        </p:txBody>
      </p:sp>
    </p:spTree>
    <p:extLst>
      <p:ext uri="{BB962C8B-B14F-4D97-AF65-F5344CB8AC3E}">
        <p14:creationId xmlns:p14="http://schemas.microsoft.com/office/powerpoint/2010/main" val="138842538"/>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77913"/>
            <a:ext cx="3964609" cy="2111830"/>
          </a:xfrm>
          <a:prstGeom prst="rect">
            <a:avLst/>
          </a:prstGeom>
        </p:spPr>
      </p:pic>
      <p:sp>
        <p:nvSpPr>
          <p:cNvPr id="6" name="Rectangle 5"/>
          <p:cNvSpPr/>
          <p:nvPr/>
        </p:nvSpPr>
        <p:spPr>
          <a:xfrm>
            <a:off x="4188366" y="231961"/>
            <a:ext cx="4591625" cy="984885"/>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100" b="1" dirty="0" smtClean="0"/>
              <a:t>Threat Events</a:t>
            </a:r>
            <a:endParaRPr lang="en-US" sz="1100" dirty="0"/>
          </a:p>
          <a:p>
            <a:r>
              <a:rPr lang="en-US" sz="1100" b="1" dirty="0"/>
              <a:t>	</a:t>
            </a:r>
            <a:endParaRPr lang="en-US" sz="1100" dirty="0"/>
          </a:p>
          <a:p>
            <a:pPr marL="569913" lvl="1" indent="-112713"/>
            <a:r>
              <a:rPr lang="en-US" sz="1100" dirty="0" smtClean="0"/>
              <a:t>Zone does not resolve or is not available</a:t>
            </a:r>
            <a:endParaRPr lang="en-US" sz="1400" dirty="0"/>
          </a:p>
          <a:p>
            <a:pPr marL="569913" lvl="1" indent="-112713"/>
            <a:r>
              <a:rPr lang="en-US" sz="1100" dirty="0" smtClean="0"/>
              <a:t>Zone is not correct or does not have integrity</a:t>
            </a:r>
          </a:p>
          <a:p>
            <a:pPr marL="569913" lvl="1" indent="-112713"/>
            <a:endParaRPr lang="en-US" sz="1400" dirty="0"/>
          </a:p>
        </p:txBody>
      </p:sp>
      <p:sp>
        <p:nvSpPr>
          <p:cNvPr id="10" name="Rectangle 9"/>
          <p:cNvSpPr/>
          <p:nvPr/>
        </p:nvSpPr>
        <p:spPr>
          <a:xfrm>
            <a:off x="131371" y="2688259"/>
            <a:ext cx="3831669" cy="1615827"/>
          </a:xfrm>
          <a:prstGeom prst="rect">
            <a:avLst/>
          </a:prstGeom>
          <a:gradFill>
            <a:lin ang="6180000" scaled="0"/>
          </a:gradFill>
        </p:spPr>
        <p:style>
          <a:lnRef idx="1">
            <a:schemeClr val="accent6"/>
          </a:lnRef>
          <a:fillRef idx="2">
            <a:schemeClr val="accent6"/>
          </a:fillRef>
          <a:effectRef idx="1">
            <a:schemeClr val="accent6"/>
          </a:effectRef>
          <a:fontRef idx="minor">
            <a:schemeClr val="dk1"/>
          </a:fontRef>
        </p:style>
        <p:txBody>
          <a:bodyPr wrap="square">
            <a:spAutoFit/>
          </a:bodyPr>
          <a:lstStyle/>
          <a:p>
            <a:pPr marL="109538" indent="-109538"/>
            <a:r>
              <a:rPr lang="en-US" sz="1100" b="1" dirty="0" smtClean="0"/>
              <a:t>Likelihood of initiation (by adversarial threat sources)</a:t>
            </a:r>
            <a:endParaRPr lang="en-US" sz="1100" dirty="0"/>
          </a:p>
          <a:p>
            <a:pPr marL="109538" indent="-109538"/>
            <a:r>
              <a:rPr lang="en-US" sz="1100" dirty="0"/>
              <a:t>10 -- Very High -- Adversary is almost certain to initiate the threat-</a:t>
            </a:r>
            <a:r>
              <a:rPr lang="en-US" sz="1100" dirty="0" smtClean="0"/>
              <a:t>event</a:t>
            </a:r>
          </a:p>
          <a:p>
            <a:pPr marL="109538" indent="-109538"/>
            <a:r>
              <a:rPr lang="en-US" sz="1100" dirty="0" smtClean="0"/>
              <a:t> </a:t>
            </a:r>
            <a:r>
              <a:rPr lang="en-US" sz="1100" dirty="0"/>
              <a:t>8 -- High -- Adversary is highly likely to initiate the threat </a:t>
            </a:r>
            <a:r>
              <a:rPr lang="en-US" sz="1100" dirty="0" smtClean="0"/>
              <a:t>event</a:t>
            </a:r>
          </a:p>
          <a:p>
            <a:pPr marL="109538" indent="-109538"/>
            <a:r>
              <a:rPr lang="en-US" sz="1100" dirty="0" smtClean="0"/>
              <a:t> </a:t>
            </a:r>
            <a:r>
              <a:rPr lang="en-US" sz="1100" dirty="0"/>
              <a:t>5 -- Moderate -- Adversary is somewhat likely to initiate the threat </a:t>
            </a:r>
            <a:r>
              <a:rPr lang="en-US" sz="1100" dirty="0" smtClean="0"/>
              <a:t>event</a:t>
            </a:r>
          </a:p>
          <a:p>
            <a:pPr marL="109538" indent="-109538"/>
            <a:r>
              <a:rPr lang="en-US" sz="1100" dirty="0" smtClean="0"/>
              <a:t> </a:t>
            </a:r>
            <a:r>
              <a:rPr lang="en-US" sz="1100" dirty="0"/>
              <a:t>2 -- Low -- Adversary is unlikely to initiate the threat </a:t>
            </a:r>
            <a:r>
              <a:rPr lang="en-US" sz="1100" dirty="0" smtClean="0"/>
              <a:t>event</a:t>
            </a:r>
          </a:p>
          <a:p>
            <a:pPr marL="109538" indent="-109538"/>
            <a:r>
              <a:rPr lang="en-US" sz="1100" dirty="0" smtClean="0"/>
              <a:t> </a:t>
            </a:r>
            <a:r>
              <a:rPr lang="en-US" sz="1100" dirty="0"/>
              <a:t>0 -- Very </a:t>
            </a:r>
            <a:r>
              <a:rPr lang="en-US" sz="1100" dirty="0" smtClean="0"/>
              <a:t>Low </a:t>
            </a:r>
            <a:r>
              <a:rPr lang="en-US" sz="1100" dirty="0"/>
              <a:t>-- Adversary is highly unlikely to initiate the threat event </a:t>
            </a:r>
          </a:p>
        </p:txBody>
      </p:sp>
      <p:sp>
        <p:nvSpPr>
          <p:cNvPr id="7" name="Rectangle 6"/>
          <p:cNvSpPr/>
          <p:nvPr/>
        </p:nvSpPr>
        <p:spPr>
          <a:xfrm>
            <a:off x="132940" y="4537710"/>
            <a:ext cx="3831669" cy="2123658"/>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pPr marL="109538" indent="-109538"/>
            <a:r>
              <a:rPr lang="en-US" sz="1100" b="1" dirty="0" smtClean="0"/>
              <a:t>Likelihood of initiation (by non-adversarial threat sources)</a:t>
            </a:r>
            <a:endParaRPr lang="en-US" sz="1100" dirty="0"/>
          </a:p>
          <a:p>
            <a:pPr marL="109538" indent="-109538"/>
            <a:r>
              <a:rPr lang="en-US" sz="1100" dirty="0"/>
              <a:t>10 -- Very high -- Error, accident, or act of nature is almost certain to occur; or occurs more than 100 times a year. </a:t>
            </a:r>
            <a:endParaRPr lang="en-US" sz="1100" dirty="0" smtClean="0"/>
          </a:p>
          <a:p>
            <a:pPr marL="109538" indent="-109538"/>
            <a:r>
              <a:rPr lang="en-US" sz="1100" dirty="0" smtClean="0"/>
              <a:t>8 </a:t>
            </a:r>
            <a:r>
              <a:rPr lang="en-US" sz="1100" dirty="0"/>
              <a:t>-- High -- Error, accident, or act of nature is highly likely to occur; or occurs between 10-100 times a year</a:t>
            </a:r>
            <a:r>
              <a:rPr lang="en-US" sz="1100" dirty="0" smtClean="0"/>
              <a:t>. </a:t>
            </a:r>
          </a:p>
          <a:p>
            <a:pPr marL="109538" indent="-109538"/>
            <a:r>
              <a:rPr lang="en-US" sz="1100" dirty="0" smtClean="0"/>
              <a:t>5 </a:t>
            </a:r>
            <a:r>
              <a:rPr lang="en-US" sz="1100" dirty="0"/>
              <a:t>-- Moderate -- Error, accident, or act of nature is somewhat likely to occur; or occurs between 1-10 times a year</a:t>
            </a:r>
            <a:r>
              <a:rPr lang="en-US" sz="1100" dirty="0" smtClean="0"/>
              <a:t>.</a:t>
            </a:r>
          </a:p>
          <a:p>
            <a:pPr marL="109538" indent="-109538"/>
            <a:r>
              <a:rPr lang="en-US" sz="1100" dirty="0" smtClean="0"/>
              <a:t>2 </a:t>
            </a:r>
            <a:r>
              <a:rPr lang="en-US" sz="1100" dirty="0"/>
              <a:t>-- Low -- Error, accident, or act of nature is unlikely to occur; or occurs less than once a year, but more than once every 10 years. </a:t>
            </a:r>
            <a:endParaRPr lang="en-US" sz="1100" dirty="0" smtClean="0"/>
          </a:p>
          <a:p>
            <a:pPr marL="109538" indent="-109538"/>
            <a:r>
              <a:rPr lang="en-US" sz="1100" dirty="0" smtClean="0"/>
              <a:t>0 </a:t>
            </a:r>
            <a:r>
              <a:rPr lang="en-US" sz="1100" dirty="0"/>
              <a:t>-- Very Low -- Error, accident, or act of nature is highly unlikely to occur; or occurs less than once every 10 years. </a:t>
            </a:r>
          </a:p>
        </p:txBody>
      </p:sp>
      <p:sp>
        <p:nvSpPr>
          <p:cNvPr id="8" name="Rectangle 7"/>
          <p:cNvSpPr/>
          <p:nvPr/>
        </p:nvSpPr>
        <p:spPr>
          <a:xfrm>
            <a:off x="4188366" y="3765463"/>
            <a:ext cx="4591625" cy="1954381"/>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109538" indent="-109538"/>
            <a:r>
              <a:rPr lang="en-US" sz="1100" b="1" dirty="0" smtClean="0"/>
              <a:t>Likelihood of impact </a:t>
            </a:r>
          </a:p>
          <a:p>
            <a:pPr marL="109538" indent="-109538"/>
            <a:r>
              <a:rPr lang="en-US" sz="1100" dirty="0" smtClean="0"/>
              <a:t>10 </a:t>
            </a:r>
            <a:r>
              <a:rPr lang="en-US" sz="1100" dirty="0"/>
              <a:t>-- Very High --  If the threat event is initiated or occurs, it is almost certain to have adverse impacts. </a:t>
            </a:r>
            <a:r>
              <a:rPr lang="en-US" sz="1100" dirty="0" smtClean="0"/>
              <a:t> </a:t>
            </a:r>
          </a:p>
          <a:p>
            <a:pPr marL="109538" indent="-109538"/>
            <a:r>
              <a:rPr lang="en-US" sz="1100" dirty="0" smtClean="0"/>
              <a:t>8 </a:t>
            </a:r>
            <a:r>
              <a:rPr lang="en-US" sz="1100" dirty="0"/>
              <a:t>-- High -- If the threat event is initiated or occurs, it is highly likely to have adverse impacts</a:t>
            </a:r>
            <a:r>
              <a:rPr lang="en-US" sz="1100" dirty="0" smtClean="0"/>
              <a:t>.</a:t>
            </a:r>
          </a:p>
          <a:p>
            <a:pPr marL="109538" indent="-109538"/>
            <a:r>
              <a:rPr lang="en-US" sz="1100" dirty="0" smtClean="0"/>
              <a:t> </a:t>
            </a:r>
            <a:r>
              <a:rPr lang="en-US" sz="1100" dirty="0"/>
              <a:t>5 -- Moderate -- If the threat event is initiated or occurs, it is somewhat likely to have adverse impacts. </a:t>
            </a:r>
            <a:endParaRPr lang="en-US" sz="1100" dirty="0" smtClean="0"/>
          </a:p>
          <a:p>
            <a:pPr marL="109538" indent="-109538"/>
            <a:r>
              <a:rPr lang="en-US" sz="1100" dirty="0" smtClean="0"/>
              <a:t>2 </a:t>
            </a:r>
            <a:r>
              <a:rPr lang="en-US" sz="1100" dirty="0"/>
              <a:t>-- Low -- If the threat event is initiated or occurs, it is unlikely to have adverse impacts</a:t>
            </a:r>
            <a:r>
              <a:rPr lang="en-US" sz="1100" dirty="0" smtClean="0"/>
              <a:t>.</a:t>
            </a:r>
          </a:p>
          <a:p>
            <a:pPr marL="109538" indent="-109538"/>
            <a:r>
              <a:rPr lang="en-US" sz="1100" dirty="0" smtClean="0"/>
              <a:t> </a:t>
            </a:r>
            <a:r>
              <a:rPr lang="en-US" sz="1100" dirty="0"/>
              <a:t>0 -- Very Low -- If the threat event is initiated or occurs, it is highly unlikely to have adverse impacts. </a:t>
            </a:r>
          </a:p>
        </p:txBody>
      </p:sp>
      <p:sp>
        <p:nvSpPr>
          <p:cNvPr id="4" name="Rectangle 3"/>
          <p:cNvSpPr/>
          <p:nvPr/>
        </p:nvSpPr>
        <p:spPr>
          <a:xfrm>
            <a:off x="4094410" y="3985332"/>
            <a:ext cx="4849795" cy="316618"/>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p:cNvSpPr txBox="1"/>
          <p:nvPr/>
        </p:nvSpPr>
        <p:spPr>
          <a:xfrm>
            <a:off x="6830607" y="3045204"/>
            <a:ext cx="1949384" cy="369332"/>
          </a:xfrm>
          <a:prstGeom prst="rect">
            <a:avLst/>
          </a:prstGeom>
          <a:noFill/>
        </p:spPr>
        <p:txBody>
          <a:bodyPr wrap="none" rtlCol="0">
            <a:spAutoFit/>
          </a:bodyPr>
          <a:lstStyle/>
          <a:p>
            <a:r>
              <a:rPr lang="en-US" dirty="0" smtClean="0"/>
              <a:t>DSSA default value</a:t>
            </a:r>
            <a:endParaRPr lang="en-US" dirty="0"/>
          </a:p>
        </p:txBody>
      </p:sp>
      <p:cxnSp>
        <p:nvCxnSpPr>
          <p:cNvPr id="11" name="Straight Arrow Connector 10"/>
          <p:cNvCxnSpPr/>
          <p:nvPr/>
        </p:nvCxnSpPr>
        <p:spPr>
          <a:xfrm flipH="1">
            <a:off x="7329431" y="3414536"/>
            <a:ext cx="317481" cy="49851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76420824"/>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77913"/>
            <a:ext cx="3964609" cy="2111830"/>
          </a:xfrm>
          <a:prstGeom prst="rect">
            <a:avLst/>
          </a:prstGeom>
        </p:spPr>
      </p:pic>
      <p:sp>
        <p:nvSpPr>
          <p:cNvPr id="6" name="Rectangle 5"/>
          <p:cNvSpPr/>
          <p:nvPr/>
        </p:nvSpPr>
        <p:spPr>
          <a:xfrm>
            <a:off x="4188365" y="79951"/>
            <a:ext cx="4832473" cy="6601804"/>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100" b="1" dirty="0" smtClean="0"/>
              <a:t>Adverse Impacts</a:t>
            </a:r>
          </a:p>
          <a:p>
            <a:r>
              <a:rPr lang="en-US" sz="900" b="1" i="1" dirty="0" smtClean="0"/>
              <a:t>Harm </a:t>
            </a:r>
            <a:r>
              <a:rPr lang="en-US" sz="900" b="1" i="1" dirty="0"/>
              <a:t>To Nations And The World; E.G.</a:t>
            </a:r>
            <a:endParaRPr lang="en-US" sz="900" b="1" dirty="0"/>
          </a:p>
          <a:p>
            <a:r>
              <a:rPr lang="en-US" sz="900" i="1" dirty="0"/>
              <a:t> </a:t>
            </a:r>
            <a:endParaRPr lang="en-US" sz="900" dirty="0"/>
          </a:p>
          <a:p>
            <a:pPr lvl="1"/>
            <a:r>
              <a:rPr lang="en-US" sz="900" dirty="0"/>
              <a:t>Damage to a critical infrastructure sector</a:t>
            </a:r>
          </a:p>
          <a:p>
            <a:pPr lvl="1"/>
            <a:r>
              <a:rPr lang="en-US" sz="900" dirty="0"/>
              <a:t>Loss of government continuity of operations.</a:t>
            </a:r>
          </a:p>
          <a:p>
            <a:pPr lvl="1"/>
            <a:r>
              <a:rPr lang="en-US" sz="900" dirty="0"/>
              <a:t>Relational harms.</a:t>
            </a:r>
          </a:p>
          <a:p>
            <a:pPr lvl="1"/>
            <a:r>
              <a:rPr lang="en-US" sz="900" dirty="0"/>
              <a:t>Damage to trust relationships with other governments or with nongovernmental entities.</a:t>
            </a:r>
          </a:p>
          <a:p>
            <a:pPr lvl="1"/>
            <a:r>
              <a:rPr lang="en-US" sz="900" dirty="0"/>
              <a:t>Damage to national reputation (and hence future or potential trust relationships).</a:t>
            </a:r>
          </a:p>
          <a:p>
            <a:pPr lvl="1"/>
            <a:r>
              <a:rPr lang="en-US" sz="900" dirty="0"/>
              <a:t>Damage to current or future ability to achieve national objectives.</a:t>
            </a:r>
          </a:p>
          <a:p>
            <a:r>
              <a:rPr lang="en-US" sz="900" dirty="0"/>
              <a:t> </a:t>
            </a:r>
          </a:p>
          <a:p>
            <a:r>
              <a:rPr lang="en-US" sz="900" b="1" i="1" dirty="0"/>
              <a:t>Harm To Individuals; E.G</a:t>
            </a:r>
            <a:r>
              <a:rPr lang="en-US" sz="900" i="1" dirty="0"/>
              <a:t>.</a:t>
            </a:r>
            <a:endParaRPr lang="en-US" sz="900" dirty="0"/>
          </a:p>
          <a:p>
            <a:r>
              <a:rPr lang="en-US" sz="900" dirty="0"/>
              <a:t>	</a:t>
            </a:r>
          </a:p>
          <a:p>
            <a:pPr lvl="1"/>
            <a:r>
              <a:rPr lang="en-US" sz="900" dirty="0"/>
              <a:t>Identity theft (only applies to "loss of integrity" threat-event)</a:t>
            </a:r>
          </a:p>
          <a:p>
            <a:pPr lvl="1"/>
            <a:r>
              <a:rPr lang="en-US" sz="900" dirty="0"/>
              <a:t>Loss of Personally Identifiable Information (only applies to "loss of integrity" threat-event)</a:t>
            </a:r>
          </a:p>
          <a:p>
            <a:pPr lvl="1"/>
            <a:r>
              <a:rPr lang="en-US" sz="900" dirty="0"/>
              <a:t>Injury or loss of life</a:t>
            </a:r>
          </a:p>
          <a:p>
            <a:pPr lvl="1"/>
            <a:r>
              <a:rPr lang="en-US" sz="900" dirty="0"/>
              <a:t>Damage to image or reputation.</a:t>
            </a:r>
          </a:p>
          <a:p>
            <a:r>
              <a:rPr lang="en-US" sz="900" b="1" dirty="0"/>
              <a:t> </a:t>
            </a:r>
          </a:p>
          <a:p>
            <a:r>
              <a:rPr lang="en-US" sz="900" b="1" i="1" dirty="0"/>
              <a:t>Harm To Assets; E.G.</a:t>
            </a:r>
            <a:endParaRPr lang="en-US" sz="900" b="1" dirty="0"/>
          </a:p>
          <a:p>
            <a:r>
              <a:rPr lang="en-US" sz="900" i="1" dirty="0"/>
              <a:t> </a:t>
            </a:r>
            <a:endParaRPr lang="en-US" sz="900" dirty="0"/>
          </a:p>
          <a:p>
            <a:pPr lvl="1"/>
            <a:r>
              <a:rPr lang="en-US" sz="900" dirty="0"/>
              <a:t>Damage to or of loss of information assets.</a:t>
            </a:r>
          </a:p>
          <a:p>
            <a:pPr lvl="1"/>
            <a:r>
              <a:rPr lang="en-US" sz="900" dirty="0"/>
              <a:t>Loss of intellectual property  (only applies to "loss of integrity" threat-event)</a:t>
            </a:r>
          </a:p>
          <a:p>
            <a:pPr lvl="1"/>
            <a:r>
              <a:rPr lang="en-US" sz="900" dirty="0"/>
              <a:t>Damage to or loss of physical facilities.</a:t>
            </a:r>
          </a:p>
          <a:p>
            <a:pPr lvl="1"/>
            <a:r>
              <a:rPr lang="en-US" sz="900" dirty="0"/>
              <a:t>Damage to or loss of information systems or networks.</a:t>
            </a:r>
          </a:p>
          <a:p>
            <a:pPr lvl="1"/>
            <a:r>
              <a:rPr lang="en-US" sz="900" dirty="0"/>
              <a:t>Damage to or loss of information technology or equipment.</a:t>
            </a:r>
          </a:p>
          <a:p>
            <a:pPr lvl="1"/>
            <a:r>
              <a:rPr lang="en-US" sz="900" dirty="0"/>
              <a:t>Damage to or loss of component parts or supplies</a:t>
            </a:r>
            <a:r>
              <a:rPr lang="en-US" sz="900" dirty="0" smtClean="0"/>
              <a:t>.</a:t>
            </a:r>
            <a:endParaRPr lang="en-US" sz="900" dirty="0"/>
          </a:p>
          <a:p>
            <a:endParaRPr lang="en-US" sz="900" b="1" i="1" dirty="0" smtClean="0"/>
          </a:p>
          <a:p>
            <a:r>
              <a:rPr lang="en-US" sz="900" b="1" i="1" dirty="0" smtClean="0"/>
              <a:t>Harm </a:t>
            </a:r>
            <a:r>
              <a:rPr lang="en-US" sz="900" b="1" i="1" dirty="0"/>
              <a:t>To Operations/Organizations; E.G.</a:t>
            </a:r>
            <a:endParaRPr lang="en-US" sz="900" b="1" dirty="0"/>
          </a:p>
          <a:p>
            <a:r>
              <a:rPr lang="en-US" sz="900" i="1" dirty="0"/>
              <a:t> </a:t>
            </a:r>
            <a:endParaRPr lang="en-US" sz="900" dirty="0"/>
          </a:p>
          <a:p>
            <a:pPr lvl="1"/>
            <a:r>
              <a:rPr lang="en-US" sz="900" dirty="0"/>
              <a:t>Inability to perform current missions/business functions.</a:t>
            </a:r>
          </a:p>
          <a:p>
            <a:pPr lvl="2"/>
            <a:r>
              <a:rPr lang="en-US" sz="900" dirty="0" smtClean="0"/>
              <a:t>- In </a:t>
            </a:r>
            <a:r>
              <a:rPr lang="en-US" sz="900" dirty="0"/>
              <a:t>a sufficiently timely manner.</a:t>
            </a:r>
          </a:p>
          <a:p>
            <a:pPr lvl="2"/>
            <a:r>
              <a:rPr lang="en-US" sz="900" dirty="0"/>
              <a:t>- With sufficient confidence and/or correctness.</a:t>
            </a:r>
          </a:p>
          <a:p>
            <a:pPr lvl="2"/>
            <a:r>
              <a:rPr lang="en-US" sz="900" dirty="0"/>
              <a:t>- Within planned resource constraints.</a:t>
            </a:r>
          </a:p>
          <a:p>
            <a:pPr lvl="1"/>
            <a:r>
              <a:rPr lang="en-US" sz="900" dirty="0"/>
              <a:t>Inability, or limited ability, to perform missions/business functions in the future.</a:t>
            </a:r>
          </a:p>
          <a:p>
            <a:pPr lvl="2"/>
            <a:r>
              <a:rPr lang="en-US" sz="900" dirty="0"/>
              <a:t>- Inability to restore missions/business functions.</a:t>
            </a:r>
          </a:p>
          <a:p>
            <a:pPr lvl="2"/>
            <a:r>
              <a:rPr lang="en-US" sz="900" dirty="0"/>
              <a:t>- In a sufficiently timely manner.</a:t>
            </a:r>
          </a:p>
          <a:p>
            <a:pPr lvl="2"/>
            <a:r>
              <a:rPr lang="en-US" sz="900" dirty="0"/>
              <a:t>- With sufficient confidence and/or correctness.</a:t>
            </a:r>
          </a:p>
          <a:p>
            <a:pPr lvl="2"/>
            <a:r>
              <a:rPr lang="en-US" sz="900" dirty="0"/>
              <a:t>- Within planned resource constraints.</a:t>
            </a:r>
          </a:p>
          <a:p>
            <a:pPr lvl="1"/>
            <a:r>
              <a:rPr lang="en-US" sz="900" dirty="0"/>
              <a:t>Harms (e.g., financial costs, sanctions) due to noncompliance.</a:t>
            </a:r>
          </a:p>
          <a:p>
            <a:pPr lvl="2"/>
            <a:r>
              <a:rPr lang="en-US" sz="900" dirty="0"/>
              <a:t>- With applicable laws or regulations.</a:t>
            </a:r>
          </a:p>
          <a:p>
            <a:pPr lvl="2"/>
            <a:r>
              <a:rPr lang="en-US" sz="900" dirty="0"/>
              <a:t>- With contractual requirements or other requirements in                                                                       other binding agreements.</a:t>
            </a:r>
          </a:p>
          <a:p>
            <a:pPr lvl="1"/>
            <a:r>
              <a:rPr lang="en-US" sz="900" dirty="0"/>
              <a:t>Direct financial costs.</a:t>
            </a:r>
          </a:p>
          <a:p>
            <a:pPr lvl="1"/>
            <a:r>
              <a:rPr lang="en-US" sz="900" dirty="0"/>
              <a:t>Damage to trust relationships or reputation</a:t>
            </a:r>
          </a:p>
          <a:p>
            <a:pPr lvl="2"/>
            <a:r>
              <a:rPr lang="en-US" sz="900" dirty="0"/>
              <a:t>- Damage to trust relationships.</a:t>
            </a:r>
          </a:p>
          <a:p>
            <a:pPr lvl="2"/>
            <a:r>
              <a:rPr lang="en-US" sz="900" dirty="0"/>
              <a:t>- Damage to image or reputation (and hence future or potential trust relationships).</a:t>
            </a:r>
          </a:p>
          <a:p>
            <a:pPr lvl="2"/>
            <a:r>
              <a:rPr lang="en-US" sz="900" dirty="0"/>
              <a:t>Relational </a:t>
            </a:r>
            <a:r>
              <a:rPr lang="en-US" sz="900" dirty="0" smtClean="0"/>
              <a:t>harms</a:t>
            </a:r>
            <a:endParaRPr lang="en-US" sz="900" dirty="0"/>
          </a:p>
        </p:txBody>
      </p:sp>
      <p:sp>
        <p:nvSpPr>
          <p:cNvPr id="7" name="Rectangle 6"/>
          <p:cNvSpPr/>
          <p:nvPr/>
        </p:nvSpPr>
        <p:spPr>
          <a:xfrm>
            <a:off x="132940" y="5080277"/>
            <a:ext cx="3831669" cy="1638910"/>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pPr marL="109538" indent="-109538"/>
            <a:r>
              <a:rPr lang="en-US" sz="1100" b="1" dirty="0" smtClean="0"/>
              <a:t>Range of Impact</a:t>
            </a:r>
            <a:endParaRPr lang="en-US" sz="1100" dirty="0"/>
          </a:p>
          <a:p>
            <a:pPr marL="109538" indent="-109538"/>
            <a:r>
              <a:rPr lang="en-US" sz="900" dirty="0"/>
              <a:t>10 -- Very Broad -- The effects of the threat event are sweeping, involving almost all consumers of the DNS </a:t>
            </a:r>
            <a:endParaRPr lang="en-US" sz="900" dirty="0" smtClean="0"/>
          </a:p>
          <a:p>
            <a:pPr marL="109538" indent="-109538"/>
            <a:r>
              <a:rPr lang="en-US" sz="900" dirty="0" smtClean="0"/>
              <a:t>8 </a:t>
            </a:r>
            <a:r>
              <a:rPr lang="en-US" sz="900" dirty="0"/>
              <a:t>-- Broad -- The effects of the threat event are extensive, involving most of the consumers of the </a:t>
            </a:r>
            <a:r>
              <a:rPr lang="en-US" sz="900" dirty="0" smtClean="0"/>
              <a:t>DNS</a:t>
            </a:r>
          </a:p>
          <a:p>
            <a:pPr marL="109538" indent="-109538"/>
            <a:r>
              <a:rPr lang="en-US" sz="900" dirty="0" smtClean="0"/>
              <a:t> </a:t>
            </a:r>
            <a:r>
              <a:rPr lang="en-US" sz="900" dirty="0"/>
              <a:t>5 -- Moderate -- The effects of the threat event are substantial, involving a significant portion of the consumers of the DNS </a:t>
            </a:r>
            <a:endParaRPr lang="en-US" sz="900" dirty="0" smtClean="0"/>
          </a:p>
          <a:p>
            <a:pPr marL="109538" indent="-109538"/>
            <a:r>
              <a:rPr lang="en-US" sz="900" dirty="0" smtClean="0"/>
              <a:t>2 </a:t>
            </a:r>
            <a:r>
              <a:rPr lang="en-US" sz="900" dirty="0"/>
              <a:t>-- Low -- The effects of the threat event are limited, involving some consumers of the DNS but involving no critical resources</a:t>
            </a:r>
            <a:r>
              <a:rPr lang="en-US" sz="900" dirty="0" smtClean="0"/>
              <a:t>.</a:t>
            </a:r>
          </a:p>
          <a:p>
            <a:pPr marL="109538" indent="-109538"/>
            <a:r>
              <a:rPr lang="en-US" sz="900" dirty="0" smtClean="0"/>
              <a:t> </a:t>
            </a:r>
            <a:r>
              <a:rPr lang="en-US" sz="900" dirty="0"/>
              <a:t>0 -- The effects of the threat event are minimal or negligible, involving few if any consumers of the DNS and involving no critical resources. </a:t>
            </a:r>
            <a:r>
              <a:rPr lang="en-US" sz="900" dirty="0" smtClean="0"/>
              <a:t>. </a:t>
            </a:r>
            <a:endParaRPr lang="en-US" sz="900" dirty="0"/>
          </a:p>
        </p:txBody>
      </p:sp>
      <p:sp>
        <p:nvSpPr>
          <p:cNvPr id="10" name="Rectangle 9"/>
          <p:cNvSpPr/>
          <p:nvPr/>
        </p:nvSpPr>
        <p:spPr>
          <a:xfrm>
            <a:off x="132940" y="2305052"/>
            <a:ext cx="3831669" cy="2616101"/>
          </a:xfrm>
          <a:prstGeom prst="rect">
            <a:avLst/>
          </a:prstGeom>
          <a:gradFill>
            <a:lin ang="6180000" scaled="0"/>
          </a:gradFill>
        </p:spPr>
        <p:style>
          <a:lnRef idx="1">
            <a:schemeClr val="accent6"/>
          </a:lnRef>
          <a:fillRef idx="2">
            <a:schemeClr val="accent6"/>
          </a:fillRef>
          <a:effectRef idx="1">
            <a:schemeClr val="accent6"/>
          </a:effectRef>
          <a:fontRef idx="minor">
            <a:schemeClr val="dk1"/>
          </a:fontRef>
        </p:style>
        <p:txBody>
          <a:bodyPr wrap="square">
            <a:spAutoFit/>
          </a:bodyPr>
          <a:lstStyle/>
          <a:p>
            <a:pPr marL="109538" indent="-109538"/>
            <a:r>
              <a:rPr lang="en-US" sz="1100" b="1" dirty="0" smtClean="0"/>
              <a:t>Severity</a:t>
            </a:r>
            <a:endParaRPr lang="en-US" sz="800" dirty="0"/>
          </a:p>
          <a:p>
            <a:pPr marL="109538" indent="-109538"/>
            <a:r>
              <a:rPr lang="en-US" sz="900" dirty="0"/>
              <a:t>10 -- Very Severe -- The threat event could be expected to have multiple severe or catastrophic adverse effects on organizational operations, organizational assets, individuals, other organizations, or the world.  And in all cases there would be significant problems for registrants and users in the zone</a:t>
            </a:r>
            <a:r>
              <a:rPr lang="en-US" sz="900" dirty="0" smtClean="0"/>
              <a:t>.</a:t>
            </a:r>
          </a:p>
          <a:p>
            <a:pPr marL="109538" indent="-109538"/>
            <a:r>
              <a:rPr lang="en-US" sz="900" dirty="0" smtClean="0"/>
              <a:t> </a:t>
            </a:r>
            <a:r>
              <a:rPr lang="en-US" sz="900" dirty="0"/>
              <a:t>8 -- High -- The threat event could be expected to have a severe or catastrophic adverse effect on organizational operations, organizational assets, individuals, other organizations, or the world. </a:t>
            </a:r>
            <a:endParaRPr lang="en-US" sz="900" dirty="0" smtClean="0"/>
          </a:p>
          <a:p>
            <a:pPr marL="109538" indent="-109538"/>
            <a:r>
              <a:rPr lang="en-US" sz="900" dirty="0" smtClean="0"/>
              <a:t>5 </a:t>
            </a:r>
            <a:r>
              <a:rPr lang="en-US" sz="900" dirty="0"/>
              <a:t>-- Moderate -- The threat event could be expected to have a serious adverse effect on organizational operations, organizational assets, individuals other organizations, or the world. </a:t>
            </a:r>
            <a:endParaRPr lang="en-US" sz="900" dirty="0" smtClean="0"/>
          </a:p>
          <a:p>
            <a:pPr marL="109538" indent="-109538"/>
            <a:r>
              <a:rPr lang="en-US" sz="900" dirty="0" smtClean="0"/>
              <a:t>2 </a:t>
            </a:r>
            <a:r>
              <a:rPr lang="en-US" sz="900" dirty="0"/>
              <a:t>-- Low -- The threat event could be expected to have a limited adverse effect on organizational operations, organizational assets, individuals other organizations, or the world</a:t>
            </a:r>
            <a:r>
              <a:rPr lang="en-US" sz="900" dirty="0" smtClean="0"/>
              <a:t>.</a:t>
            </a:r>
          </a:p>
          <a:p>
            <a:pPr marL="109538" indent="-109538"/>
            <a:r>
              <a:rPr lang="en-US" sz="900" dirty="0" smtClean="0"/>
              <a:t> </a:t>
            </a:r>
            <a:r>
              <a:rPr lang="en-US" sz="900" dirty="0"/>
              <a:t>0 -- Very Low -- The threat event could be expected to have a negligible adverse effect on organizational operations, organizational assets, individuals other organizations, or the world. </a:t>
            </a:r>
          </a:p>
        </p:txBody>
      </p:sp>
      <p:sp>
        <p:nvSpPr>
          <p:cNvPr id="8" name="Rectangle 7"/>
          <p:cNvSpPr/>
          <p:nvPr/>
        </p:nvSpPr>
        <p:spPr>
          <a:xfrm>
            <a:off x="1" y="2540102"/>
            <a:ext cx="4094410" cy="667872"/>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 name="Rectangle 8"/>
          <p:cNvSpPr/>
          <p:nvPr/>
        </p:nvSpPr>
        <p:spPr>
          <a:xfrm>
            <a:off x="1" y="5299176"/>
            <a:ext cx="4094410" cy="278899"/>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1" name="TextBox 10"/>
          <p:cNvSpPr txBox="1"/>
          <p:nvPr/>
        </p:nvSpPr>
        <p:spPr>
          <a:xfrm>
            <a:off x="3798824" y="4120460"/>
            <a:ext cx="710110" cy="646331"/>
          </a:xfrm>
          <a:prstGeom prst="rect">
            <a:avLst/>
          </a:prstGeom>
          <a:solidFill>
            <a:schemeClr val="bg1">
              <a:alpha val="29000"/>
            </a:schemeClr>
          </a:solidFill>
          <a:ln>
            <a:solidFill>
              <a:schemeClr val="tx2">
                <a:lumMod val="20000"/>
                <a:lumOff val="80000"/>
              </a:schemeClr>
            </a:solidFill>
          </a:ln>
        </p:spPr>
        <p:txBody>
          <a:bodyPr wrap="square" rtlCol="0">
            <a:normAutofit/>
          </a:bodyPr>
          <a:lstStyle/>
          <a:p>
            <a:pPr algn="ctr"/>
            <a:r>
              <a:rPr lang="en-US" sz="1200" dirty="0" smtClean="0"/>
              <a:t>DSSA default value</a:t>
            </a:r>
            <a:endParaRPr lang="en-US" sz="1200" dirty="0"/>
          </a:p>
        </p:txBody>
      </p:sp>
      <p:cxnSp>
        <p:nvCxnSpPr>
          <p:cNvPr id="12" name="Straight Arrow Connector 11"/>
          <p:cNvCxnSpPr/>
          <p:nvPr/>
        </p:nvCxnSpPr>
        <p:spPr>
          <a:xfrm>
            <a:off x="4065556" y="4766791"/>
            <a:ext cx="1" cy="49851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flipV="1">
            <a:off x="4065556" y="3229872"/>
            <a:ext cx="0" cy="890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6255932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3083062" y="2655340"/>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12" name="Rectangle 11"/>
          <p:cNvSpPr/>
          <p:nvPr/>
        </p:nvSpPr>
        <p:spPr>
          <a:xfrm>
            <a:off x="1549809" y="1479627"/>
            <a:ext cx="1445627" cy="4174326"/>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9" name="Rectangle 8"/>
          <p:cNvSpPr/>
          <p:nvPr/>
        </p:nvSpPr>
        <p:spPr>
          <a:xfrm>
            <a:off x="75825" y="2652063"/>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4" name="Rectangle 3"/>
          <p:cNvSpPr/>
          <p:nvPr/>
        </p:nvSpPr>
        <p:spPr>
          <a:xfrm>
            <a:off x="1694295" y="1763510"/>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Predisposing Conditions</a:t>
            </a:r>
            <a:endParaRPr lang="en-US" sz="1400" dirty="0"/>
          </a:p>
        </p:txBody>
      </p:sp>
      <p:sp>
        <p:nvSpPr>
          <p:cNvPr id="5" name="Rectangle 4"/>
          <p:cNvSpPr/>
          <p:nvPr/>
        </p:nvSpPr>
        <p:spPr>
          <a:xfrm>
            <a:off x="1694295" y="3045461"/>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Security Controls</a:t>
            </a:r>
            <a:endParaRPr lang="en-US" sz="1400" dirty="0"/>
          </a:p>
        </p:txBody>
      </p:sp>
      <p:sp>
        <p:nvSpPr>
          <p:cNvPr id="6" name="Rectangle 5"/>
          <p:cNvSpPr/>
          <p:nvPr/>
        </p:nvSpPr>
        <p:spPr>
          <a:xfrm>
            <a:off x="1694295" y="4355942"/>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Vulnerabilities</a:t>
            </a:r>
            <a:endParaRPr lang="en-US" sz="1400" dirty="0"/>
          </a:p>
        </p:txBody>
      </p:sp>
      <p:sp>
        <p:nvSpPr>
          <p:cNvPr id="7" name="Rectangle 6"/>
          <p:cNvSpPr/>
          <p:nvPr/>
        </p:nvSpPr>
        <p:spPr>
          <a:xfrm>
            <a:off x="159115" y="3038526"/>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An Adversarial Threat Source</a:t>
            </a:r>
            <a:endParaRPr lang="en-US" sz="1400" dirty="0"/>
          </a:p>
        </p:txBody>
      </p:sp>
      <p:sp>
        <p:nvSpPr>
          <p:cNvPr id="11" name="TextBox 10"/>
          <p:cNvSpPr txBox="1"/>
          <p:nvPr/>
        </p:nvSpPr>
        <p:spPr>
          <a:xfrm>
            <a:off x="-1" y="4214838"/>
            <a:ext cx="1465109" cy="738664"/>
          </a:xfrm>
          <a:prstGeom prst="rect">
            <a:avLst/>
          </a:prstGeom>
          <a:noFill/>
        </p:spPr>
        <p:txBody>
          <a:bodyPr wrap="square" rtlCol="0">
            <a:spAutoFit/>
          </a:bodyPr>
          <a:lstStyle/>
          <a:p>
            <a:pPr algn="ctr"/>
            <a:r>
              <a:rPr lang="en-US" sz="1400" dirty="0" smtClean="0"/>
              <a:t>(with </a:t>
            </a:r>
            <a:r>
              <a:rPr lang="en-US" sz="1400" b="1" dirty="0" smtClean="0"/>
              <a:t>capability</a:t>
            </a:r>
            <a:r>
              <a:rPr lang="en-US" sz="1400" dirty="0" smtClean="0"/>
              <a:t>, </a:t>
            </a:r>
            <a:r>
              <a:rPr lang="en-US" sz="1400" b="1" dirty="0" smtClean="0"/>
              <a:t>intent</a:t>
            </a:r>
            <a:r>
              <a:rPr lang="en-US" sz="1400" dirty="0" smtClean="0"/>
              <a:t> and </a:t>
            </a:r>
            <a:r>
              <a:rPr lang="en-US" sz="1400" b="1" dirty="0" smtClean="0"/>
              <a:t>targeting</a:t>
            </a:r>
            <a:r>
              <a:rPr lang="en-US" sz="1400" dirty="0" smtClean="0"/>
              <a:t>)</a:t>
            </a:r>
            <a:endParaRPr lang="en-US" sz="1400" dirty="0"/>
          </a:p>
        </p:txBody>
      </p:sp>
      <p:sp>
        <p:nvSpPr>
          <p:cNvPr id="13" name="TextBox 12"/>
          <p:cNvSpPr txBox="1"/>
          <p:nvPr/>
        </p:nvSpPr>
        <p:spPr>
          <a:xfrm>
            <a:off x="1595999" y="1479627"/>
            <a:ext cx="1515497" cy="307777"/>
          </a:xfrm>
          <a:prstGeom prst="rect">
            <a:avLst/>
          </a:prstGeom>
          <a:noFill/>
        </p:spPr>
        <p:txBody>
          <a:bodyPr wrap="none" rtlCol="0">
            <a:spAutoFit/>
          </a:bodyPr>
          <a:lstStyle/>
          <a:p>
            <a:pPr algn="ctr"/>
            <a:r>
              <a:rPr lang="en-US" sz="1400" dirty="0" smtClean="0"/>
              <a:t>In the context of…</a:t>
            </a:r>
            <a:endParaRPr lang="en-US" sz="1400" dirty="0"/>
          </a:p>
        </p:txBody>
      </p:sp>
      <p:sp>
        <p:nvSpPr>
          <p:cNvPr id="14" name="TextBox 13"/>
          <p:cNvSpPr txBox="1"/>
          <p:nvPr/>
        </p:nvSpPr>
        <p:spPr>
          <a:xfrm>
            <a:off x="1734595" y="2522241"/>
            <a:ext cx="1284238" cy="523220"/>
          </a:xfrm>
          <a:prstGeom prst="rect">
            <a:avLst/>
          </a:prstGeom>
          <a:noFill/>
        </p:spPr>
        <p:txBody>
          <a:bodyPr wrap="none" rtlCol="0">
            <a:spAutoFit/>
          </a:bodyPr>
          <a:lstStyle/>
          <a:p>
            <a:pPr algn="ctr"/>
            <a:r>
              <a:rPr lang="en-US" sz="1400" dirty="0" smtClean="0"/>
              <a:t>(with varying </a:t>
            </a:r>
            <a:br>
              <a:rPr lang="en-US" sz="1400" dirty="0" smtClean="0"/>
            </a:br>
            <a:r>
              <a:rPr lang="en-US" sz="1400" b="1" dirty="0" smtClean="0"/>
              <a:t>pervasiveness</a:t>
            </a:r>
            <a:r>
              <a:rPr lang="en-US" sz="1400" dirty="0" smtClean="0"/>
              <a:t>)</a:t>
            </a:r>
            <a:endParaRPr lang="en-US" sz="1400" dirty="0"/>
          </a:p>
        </p:txBody>
      </p:sp>
      <p:sp>
        <p:nvSpPr>
          <p:cNvPr id="15" name="TextBox 14"/>
          <p:cNvSpPr txBox="1"/>
          <p:nvPr/>
        </p:nvSpPr>
        <p:spPr>
          <a:xfrm>
            <a:off x="1755813" y="3858168"/>
            <a:ext cx="1241809" cy="523220"/>
          </a:xfrm>
          <a:prstGeom prst="rect">
            <a:avLst/>
          </a:prstGeom>
          <a:noFill/>
        </p:spPr>
        <p:txBody>
          <a:bodyPr wrap="none" rtlCol="0">
            <a:spAutoFit/>
          </a:bodyPr>
          <a:lstStyle/>
          <a:p>
            <a:pPr algn="ctr"/>
            <a:r>
              <a:rPr lang="en-US" sz="1400" dirty="0" smtClean="0"/>
              <a:t>(</a:t>
            </a:r>
            <a:r>
              <a:rPr lang="en-US" sz="1400" b="1" dirty="0" smtClean="0"/>
              <a:t>planned</a:t>
            </a:r>
            <a:r>
              <a:rPr lang="en-US" sz="1400" dirty="0" smtClean="0"/>
              <a:t> and</a:t>
            </a:r>
            <a:br>
              <a:rPr lang="en-US" sz="1400" dirty="0" smtClean="0"/>
            </a:br>
            <a:r>
              <a:rPr lang="en-US" sz="1400" b="1" dirty="0" smtClean="0"/>
              <a:t>implemented</a:t>
            </a:r>
            <a:r>
              <a:rPr lang="en-US" sz="1400" dirty="0" smtClean="0"/>
              <a:t>)</a:t>
            </a:r>
            <a:endParaRPr lang="en-US" sz="1400" dirty="0"/>
          </a:p>
        </p:txBody>
      </p:sp>
      <p:sp>
        <p:nvSpPr>
          <p:cNvPr id="16" name="TextBox 15"/>
          <p:cNvSpPr txBox="1"/>
          <p:nvPr/>
        </p:nvSpPr>
        <p:spPr>
          <a:xfrm>
            <a:off x="1895376" y="5130733"/>
            <a:ext cx="962686" cy="523220"/>
          </a:xfrm>
          <a:prstGeom prst="rect">
            <a:avLst/>
          </a:prstGeom>
          <a:noFill/>
        </p:spPr>
        <p:txBody>
          <a:bodyPr wrap="none" rtlCol="0">
            <a:spAutoFit/>
          </a:bodyPr>
          <a:lstStyle/>
          <a:p>
            <a:pPr algn="ctr"/>
            <a:r>
              <a:rPr lang="en-US" sz="1400" dirty="0" smtClean="0"/>
              <a:t>(ranging in</a:t>
            </a:r>
            <a:br>
              <a:rPr lang="en-US" sz="1400" dirty="0" smtClean="0"/>
            </a:br>
            <a:r>
              <a:rPr lang="en-US" sz="1400" b="1" dirty="0" smtClean="0"/>
              <a:t>severity</a:t>
            </a:r>
            <a:r>
              <a:rPr lang="en-US" sz="1400" dirty="0" smtClean="0"/>
              <a:t>)</a:t>
            </a:r>
            <a:endParaRPr lang="en-US" sz="1400" dirty="0"/>
          </a:p>
        </p:txBody>
      </p:sp>
      <p:sp>
        <p:nvSpPr>
          <p:cNvPr id="18" name="Right Arrow 17"/>
          <p:cNvSpPr/>
          <p:nvPr/>
        </p:nvSpPr>
        <p:spPr>
          <a:xfrm>
            <a:off x="3176535" y="2655340"/>
            <a:ext cx="1176323" cy="1559498"/>
          </a:xfrm>
          <a:prstGeom prst="rightArrow">
            <a:avLst/>
          </a:prstGeom>
          <a:gradFill>
            <a:gsLst>
              <a:gs pos="0">
                <a:schemeClr val="accent1">
                  <a:tint val="100000"/>
                  <a:shade val="100000"/>
                  <a:satMod val="130000"/>
                </a:schemeClr>
              </a:gs>
              <a:gs pos="99000">
                <a:schemeClr val="accent1">
                  <a:tint val="50000"/>
                  <a:shade val="100000"/>
                  <a:satMod val="350000"/>
                </a:schemeClr>
              </a:gs>
            </a:gsLst>
            <a:lin ang="2124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Could Initiate</a:t>
            </a:r>
            <a:endParaRPr lang="en-US" sz="1400" dirty="0"/>
          </a:p>
        </p:txBody>
      </p:sp>
      <p:sp>
        <p:nvSpPr>
          <p:cNvPr id="21" name="TextBox 20"/>
          <p:cNvSpPr txBox="1"/>
          <p:nvPr/>
        </p:nvSpPr>
        <p:spPr>
          <a:xfrm>
            <a:off x="3006673" y="4248668"/>
            <a:ext cx="1449320" cy="738664"/>
          </a:xfrm>
          <a:prstGeom prst="rect">
            <a:avLst/>
          </a:prstGeom>
          <a:noFill/>
        </p:spPr>
        <p:txBody>
          <a:bodyPr wrap="square" rtlCol="0">
            <a:spAutoFit/>
          </a:bodyPr>
          <a:lstStyle/>
          <a:p>
            <a:pPr algn="ctr"/>
            <a:r>
              <a:rPr lang="en-US" sz="1400" dirty="0" smtClean="0"/>
              <a:t>(with varying </a:t>
            </a:r>
            <a:br>
              <a:rPr lang="en-US" sz="1400" dirty="0" smtClean="0"/>
            </a:br>
            <a:r>
              <a:rPr lang="en-US" sz="1400" b="1" dirty="0" smtClean="0"/>
              <a:t>likelihood of</a:t>
            </a:r>
            <a:br>
              <a:rPr lang="en-US" sz="1400" b="1" dirty="0" smtClean="0"/>
            </a:br>
            <a:r>
              <a:rPr lang="en-US" sz="1400" b="1" dirty="0" smtClean="0"/>
              <a:t>initiation</a:t>
            </a:r>
            <a:r>
              <a:rPr lang="en-US" sz="1400" dirty="0" smtClean="0"/>
              <a:t>)</a:t>
            </a:r>
            <a:endParaRPr lang="en-US" sz="1400" dirty="0"/>
          </a:p>
        </p:txBody>
      </p:sp>
      <p:sp>
        <p:nvSpPr>
          <p:cNvPr id="22" name="Rectangle 21"/>
          <p:cNvSpPr/>
          <p:nvPr/>
        </p:nvSpPr>
        <p:spPr>
          <a:xfrm>
            <a:off x="4559885" y="2658998"/>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23" name="Rectangle 22"/>
          <p:cNvSpPr/>
          <p:nvPr/>
        </p:nvSpPr>
        <p:spPr>
          <a:xfrm>
            <a:off x="4643175" y="3045461"/>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A Threat Event</a:t>
            </a:r>
            <a:endParaRPr lang="en-US" sz="1400" dirty="0"/>
          </a:p>
        </p:txBody>
      </p:sp>
      <p:sp>
        <p:nvSpPr>
          <p:cNvPr id="26" name="Rectangle 25"/>
          <p:cNvSpPr/>
          <p:nvPr/>
        </p:nvSpPr>
        <p:spPr>
          <a:xfrm>
            <a:off x="6023048" y="2666786"/>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27" name="Right Arrow 26"/>
          <p:cNvSpPr/>
          <p:nvPr/>
        </p:nvSpPr>
        <p:spPr>
          <a:xfrm>
            <a:off x="6116521" y="2666786"/>
            <a:ext cx="1176323" cy="1559498"/>
          </a:xfrm>
          <a:prstGeom prst="rightArrow">
            <a:avLst/>
          </a:prstGeom>
          <a:gradFill>
            <a:gsLst>
              <a:gs pos="0">
                <a:schemeClr val="accent1">
                  <a:tint val="100000"/>
                  <a:shade val="100000"/>
                  <a:satMod val="130000"/>
                </a:schemeClr>
              </a:gs>
              <a:gs pos="99000">
                <a:schemeClr val="accent1">
                  <a:tint val="50000"/>
                  <a:shade val="100000"/>
                  <a:satMod val="350000"/>
                </a:schemeClr>
              </a:gs>
            </a:gsLst>
            <a:lin ang="2124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Which could result in</a:t>
            </a:r>
            <a:endParaRPr lang="en-US" sz="1400" dirty="0"/>
          </a:p>
        </p:txBody>
      </p:sp>
      <p:sp>
        <p:nvSpPr>
          <p:cNvPr id="28" name="TextBox 27"/>
          <p:cNvSpPr txBox="1"/>
          <p:nvPr/>
        </p:nvSpPr>
        <p:spPr>
          <a:xfrm>
            <a:off x="5946661" y="4260114"/>
            <a:ext cx="1449320" cy="738664"/>
          </a:xfrm>
          <a:prstGeom prst="rect">
            <a:avLst/>
          </a:prstGeom>
          <a:noFill/>
        </p:spPr>
        <p:txBody>
          <a:bodyPr wrap="square" rtlCol="0">
            <a:spAutoFit/>
          </a:bodyPr>
          <a:lstStyle/>
          <a:p>
            <a:pPr algn="ctr"/>
            <a:r>
              <a:rPr lang="en-US" sz="1400" dirty="0" smtClean="0"/>
              <a:t>(with varying </a:t>
            </a:r>
            <a:br>
              <a:rPr lang="en-US" sz="1400" dirty="0" smtClean="0"/>
            </a:br>
            <a:r>
              <a:rPr lang="en-US" sz="1400" b="1" dirty="0" smtClean="0"/>
              <a:t>likelihood of </a:t>
            </a:r>
            <a:br>
              <a:rPr lang="en-US" sz="1400" b="1" dirty="0" smtClean="0"/>
            </a:br>
            <a:r>
              <a:rPr lang="en-US" sz="1400" b="1" dirty="0" smtClean="0"/>
              <a:t>impact</a:t>
            </a:r>
            <a:r>
              <a:rPr lang="en-US" sz="1400" dirty="0" smtClean="0"/>
              <a:t>)</a:t>
            </a:r>
            <a:endParaRPr lang="en-US" sz="1400" dirty="0"/>
          </a:p>
        </p:txBody>
      </p:sp>
      <p:sp>
        <p:nvSpPr>
          <p:cNvPr id="29" name="Rectangle 28"/>
          <p:cNvSpPr/>
          <p:nvPr/>
        </p:nvSpPr>
        <p:spPr>
          <a:xfrm>
            <a:off x="7499871" y="2670444"/>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30" name="Rectangle 29"/>
          <p:cNvSpPr/>
          <p:nvPr/>
        </p:nvSpPr>
        <p:spPr>
          <a:xfrm>
            <a:off x="7583161" y="3056907"/>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Adverse Impacts</a:t>
            </a:r>
            <a:endParaRPr lang="en-US" sz="1400" dirty="0"/>
          </a:p>
        </p:txBody>
      </p:sp>
      <p:sp>
        <p:nvSpPr>
          <p:cNvPr id="33" name="Rounded Rectangle 32"/>
          <p:cNvSpPr/>
          <p:nvPr/>
        </p:nvSpPr>
        <p:spPr>
          <a:xfrm>
            <a:off x="3083062" y="5101505"/>
            <a:ext cx="5806093" cy="1036579"/>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Creating RISK to users and providers of the DNS – a combination of the nature of the impact and the likelihood that its effects will be felt</a:t>
            </a:r>
            <a:endParaRPr lang="en-US" dirty="0"/>
          </a:p>
        </p:txBody>
      </p:sp>
      <p:sp>
        <p:nvSpPr>
          <p:cNvPr id="24" name="TextBox 23"/>
          <p:cNvSpPr txBox="1"/>
          <p:nvPr/>
        </p:nvSpPr>
        <p:spPr>
          <a:xfrm>
            <a:off x="7439835" y="4253814"/>
            <a:ext cx="1449320" cy="738664"/>
          </a:xfrm>
          <a:prstGeom prst="rect">
            <a:avLst/>
          </a:prstGeom>
          <a:noFill/>
        </p:spPr>
        <p:txBody>
          <a:bodyPr wrap="square" rtlCol="0">
            <a:spAutoFit/>
          </a:bodyPr>
          <a:lstStyle/>
          <a:p>
            <a:pPr algn="ctr"/>
            <a:r>
              <a:rPr lang="en-US" sz="1400" dirty="0" smtClean="0"/>
              <a:t>(with varying </a:t>
            </a:r>
            <a:br>
              <a:rPr lang="en-US" sz="1400" dirty="0" smtClean="0"/>
            </a:br>
            <a:r>
              <a:rPr lang="en-US" sz="1400" b="1" dirty="0" smtClean="0"/>
              <a:t>severity </a:t>
            </a:r>
            <a:r>
              <a:rPr lang="en-US" sz="1400" dirty="0" smtClean="0"/>
              <a:t>and</a:t>
            </a:r>
            <a:r>
              <a:rPr lang="en-US" sz="1400" b="1" dirty="0" smtClean="0"/>
              <a:t> range</a:t>
            </a:r>
            <a:r>
              <a:rPr lang="en-US" sz="1400" dirty="0" smtClean="0"/>
              <a:t>)</a:t>
            </a:r>
            <a:endParaRPr lang="en-US" sz="1400" dirty="0"/>
          </a:p>
        </p:txBody>
      </p:sp>
    </p:spTree>
    <p:extLst>
      <p:ext uri="{BB962C8B-B14F-4D97-AF65-F5344CB8AC3E}">
        <p14:creationId xmlns:p14="http://schemas.microsoft.com/office/powerpoint/2010/main" val="2239118655"/>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rcRect t="357" b="357"/>
          <a:stretch>
            <a:fillRect/>
          </a:stretch>
        </p:blipFill>
        <p:spPr/>
      </p:pic>
    </p:spTree>
    <p:extLst>
      <p:ext uri="{BB962C8B-B14F-4D97-AF65-F5344CB8AC3E}">
        <p14:creationId xmlns:p14="http://schemas.microsoft.com/office/powerpoint/2010/main" val="1094245510"/>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8"/>
          <p:cNvSpPr txBox="1">
            <a:spLocks noChangeArrowheads="1"/>
          </p:cNvSpPr>
          <p:nvPr/>
        </p:nvSpPr>
        <p:spPr>
          <a:xfrm>
            <a:off x="55820" y="1981200"/>
            <a:ext cx="2232797" cy="2098675"/>
          </a:xfrm>
          <a:prstGeom prst="rect">
            <a:avLst/>
          </a:prstGeom>
          <a:solidFill>
            <a:schemeClr val="accent6">
              <a:lumMod val="40000"/>
              <a:lumOff val="60000"/>
            </a:schemeClr>
          </a:solidFill>
          <a:effectLst>
            <a:outerShdw blurRad="50800" dist="38100" dir="2700000" algn="tl" rotWithShape="0">
              <a:srgbClr val="000000">
                <a:alpha val="43000"/>
              </a:srgbClr>
            </a:outerShdw>
          </a:effectLst>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122238" indent="-122238">
              <a:lnSpc>
                <a:spcPct val="95000"/>
              </a:lnSpc>
            </a:pPr>
            <a:r>
              <a:rPr lang="en-US" sz="1100" b="1" smtClean="0"/>
              <a:t>Incident response</a:t>
            </a:r>
            <a:endParaRPr lang="en-US" sz="1100" smtClean="0"/>
          </a:p>
          <a:p>
            <a:pPr marL="342900" lvl="1" indent="-106363">
              <a:lnSpc>
                <a:spcPct val="95000"/>
              </a:lnSpc>
            </a:pPr>
            <a:r>
              <a:rPr lang="en-US" sz="1000" smtClean="0"/>
              <a:t>Provide initial response to an incident</a:t>
            </a:r>
          </a:p>
          <a:p>
            <a:pPr marL="342900" lvl="1" indent="-106363">
              <a:lnSpc>
                <a:spcPct val="95000"/>
              </a:lnSpc>
            </a:pPr>
            <a:r>
              <a:rPr lang="en-US" sz="1000" smtClean="0"/>
              <a:t>Communicate incidents</a:t>
            </a:r>
          </a:p>
          <a:p>
            <a:pPr marL="342900" lvl="1" indent="-106363">
              <a:lnSpc>
                <a:spcPct val="95000"/>
              </a:lnSpc>
            </a:pPr>
            <a:r>
              <a:rPr lang="en-US" sz="1000" smtClean="0"/>
              <a:t>Conduct impact assessments</a:t>
            </a:r>
          </a:p>
          <a:p>
            <a:pPr marL="342900" lvl="1" indent="-106363">
              <a:lnSpc>
                <a:spcPct val="95000"/>
              </a:lnSpc>
            </a:pPr>
            <a:r>
              <a:rPr lang="en-US" sz="1000" smtClean="0"/>
              <a:t>Detect security events (through monitoring, advisories, reports of suspicious activity, etc.) </a:t>
            </a:r>
          </a:p>
          <a:p>
            <a:pPr marL="342900" lvl="1" indent="-106363">
              <a:lnSpc>
                <a:spcPct val="95000"/>
              </a:lnSpc>
            </a:pPr>
            <a:r>
              <a:rPr lang="en-US" sz="1000" smtClean="0"/>
              <a:t>Provide incident resolution and countermeasures</a:t>
            </a:r>
          </a:p>
          <a:p>
            <a:pPr marL="342900" lvl="1" indent="-106363">
              <a:lnSpc>
                <a:spcPct val="95000"/>
              </a:lnSpc>
            </a:pPr>
            <a:r>
              <a:rPr lang="en-US" sz="1000" smtClean="0"/>
              <a:t>Conduct investigations</a:t>
            </a:r>
          </a:p>
          <a:p>
            <a:pPr marL="122238" indent="-122238">
              <a:lnSpc>
                <a:spcPct val="95000"/>
              </a:lnSpc>
            </a:pPr>
            <a:endParaRPr lang="en-US" sz="1100" dirty="0"/>
          </a:p>
        </p:txBody>
      </p:sp>
      <p:sp>
        <p:nvSpPr>
          <p:cNvPr id="5" name="Rectangle 10"/>
          <p:cNvSpPr>
            <a:spLocks noChangeArrowheads="1"/>
          </p:cNvSpPr>
          <p:nvPr/>
        </p:nvSpPr>
        <p:spPr bwMode="auto">
          <a:xfrm>
            <a:off x="3124200" y="4343400"/>
            <a:ext cx="2786063" cy="2098675"/>
          </a:xfrm>
          <a:prstGeom prst="rect">
            <a:avLst/>
          </a:prstGeom>
          <a:solidFill>
            <a:schemeClr val="accent6">
              <a:lumMod val="40000"/>
              <a:lumOff val="60000"/>
            </a:schemeClr>
          </a:solidFill>
          <a:ln>
            <a:noFill/>
          </a:ln>
          <a:effectLst>
            <a:outerShdw blurRad="50800" dist="38100" dir="2700000" algn="tl" rotWithShape="0">
              <a:srgbClr val="000000">
                <a:alpha val="43000"/>
              </a:srgbClr>
            </a:outerShdw>
          </a:effectLst>
          <a:extLst/>
        </p:spPr>
        <p:txBody>
          <a:bodyPr/>
          <a:lstStyle/>
          <a:p>
            <a:pPr marL="122238" indent="-122238">
              <a:lnSpc>
                <a:spcPct val="115000"/>
              </a:lnSpc>
              <a:spcBef>
                <a:spcPct val="20000"/>
              </a:spcBef>
              <a:buClr>
                <a:srgbClr val="C0973A"/>
              </a:buClr>
              <a:buFontTx/>
              <a:buChar char="•"/>
            </a:pPr>
            <a:r>
              <a:rPr lang="en-US" sz="1100" b="1"/>
              <a:t>Technical Practices</a:t>
            </a:r>
          </a:p>
          <a:p>
            <a:pPr marL="342900" lvl="1" indent="-106363">
              <a:lnSpc>
                <a:spcPct val="115000"/>
              </a:lnSpc>
              <a:spcBef>
                <a:spcPct val="20000"/>
              </a:spcBef>
              <a:buFontTx/>
              <a:buChar char="–"/>
            </a:pPr>
            <a:r>
              <a:rPr lang="en-US" sz="1000"/>
              <a:t>Electronic mail security</a:t>
            </a:r>
          </a:p>
          <a:p>
            <a:pPr marL="342900" lvl="1" indent="-106363">
              <a:lnSpc>
                <a:spcPct val="115000"/>
              </a:lnSpc>
              <a:spcBef>
                <a:spcPct val="20000"/>
              </a:spcBef>
              <a:buFontTx/>
              <a:buChar char="–"/>
            </a:pPr>
            <a:r>
              <a:rPr lang="en-US" sz="1000"/>
              <a:t>Network security </a:t>
            </a:r>
          </a:p>
          <a:p>
            <a:pPr marL="342900" lvl="1" indent="-106363">
              <a:lnSpc>
                <a:spcPct val="115000"/>
              </a:lnSpc>
              <a:spcBef>
                <a:spcPct val="20000"/>
              </a:spcBef>
              <a:buFontTx/>
              <a:buChar char="–"/>
            </a:pPr>
            <a:r>
              <a:rPr lang="en-US" sz="1000"/>
              <a:t>Operating system security</a:t>
            </a:r>
          </a:p>
          <a:p>
            <a:pPr marL="342900" lvl="1" indent="-106363">
              <a:lnSpc>
                <a:spcPct val="115000"/>
              </a:lnSpc>
              <a:spcBef>
                <a:spcPct val="20000"/>
              </a:spcBef>
              <a:buFontTx/>
              <a:buChar char="–"/>
            </a:pPr>
            <a:r>
              <a:rPr lang="en-US" sz="1000"/>
              <a:t>Data security</a:t>
            </a:r>
          </a:p>
          <a:p>
            <a:pPr marL="342900" lvl="1" indent="-106363">
              <a:lnSpc>
                <a:spcPct val="115000"/>
              </a:lnSpc>
              <a:spcBef>
                <a:spcPct val="20000"/>
              </a:spcBef>
              <a:buFontTx/>
              <a:buChar char="–"/>
            </a:pPr>
            <a:r>
              <a:rPr lang="en-US" sz="1000"/>
              <a:t>Application security</a:t>
            </a:r>
          </a:p>
          <a:p>
            <a:pPr marL="342900" lvl="1" indent="-106363">
              <a:lnSpc>
                <a:spcPct val="115000"/>
              </a:lnSpc>
              <a:spcBef>
                <a:spcPct val="20000"/>
              </a:spcBef>
              <a:buFontTx/>
              <a:buChar char="–"/>
            </a:pPr>
            <a:r>
              <a:rPr lang="en-US" sz="1000"/>
              <a:t>Security for public servers</a:t>
            </a:r>
          </a:p>
          <a:p>
            <a:pPr marL="342900" lvl="1" indent="-106363">
              <a:lnSpc>
                <a:spcPct val="115000"/>
              </a:lnSpc>
              <a:spcBef>
                <a:spcPct val="20000"/>
              </a:spcBef>
              <a:buFontTx/>
              <a:buChar char="–"/>
            </a:pPr>
            <a:r>
              <a:rPr lang="en-US" sz="1000"/>
              <a:t>Wireless network security</a:t>
            </a:r>
          </a:p>
          <a:p>
            <a:pPr marL="342900" lvl="1" indent="-106363">
              <a:lnSpc>
                <a:spcPct val="115000"/>
              </a:lnSpc>
              <a:spcBef>
                <a:spcPct val="20000"/>
              </a:spcBef>
              <a:buFontTx/>
              <a:buChar char="–"/>
            </a:pPr>
            <a:r>
              <a:rPr lang="en-US" sz="1000"/>
              <a:t>Personal computers and electronic devices</a:t>
            </a:r>
          </a:p>
        </p:txBody>
      </p:sp>
      <p:sp>
        <p:nvSpPr>
          <p:cNvPr id="6" name="Rectangle 11"/>
          <p:cNvSpPr>
            <a:spLocks noChangeArrowheads="1"/>
          </p:cNvSpPr>
          <p:nvPr/>
        </p:nvSpPr>
        <p:spPr bwMode="auto">
          <a:xfrm>
            <a:off x="6205538" y="4343400"/>
            <a:ext cx="2786062" cy="2098675"/>
          </a:xfrm>
          <a:prstGeom prst="rect">
            <a:avLst/>
          </a:prstGeom>
          <a:solidFill>
            <a:schemeClr val="accent6">
              <a:lumMod val="40000"/>
              <a:lumOff val="60000"/>
            </a:schemeClr>
          </a:solidFill>
          <a:ln>
            <a:noFill/>
          </a:ln>
          <a:effectLst>
            <a:outerShdw blurRad="50800" dist="38100" dir="2700000" algn="tl" rotWithShape="0">
              <a:srgbClr val="000000">
                <a:alpha val="43000"/>
              </a:srgbClr>
            </a:outerShdw>
          </a:effectLst>
          <a:extLst/>
        </p:spPr>
        <p:txBody>
          <a:bodyPr/>
          <a:lstStyle/>
          <a:p>
            <a:pPr marL="122238" indent="-122238">
              <a:lnSpc>
                <a:spcPct val="115000"/>
              </a:lnSpc>
              <a:spcBef>
                <a:spcPct val="20000"/>
              </a:spcBef>
              <a:buClr>
                <a:srgbClr val="C0973A"/>
              </a:buClr>
              <a:buFontTx/>
              <a:buChar char="•"/>
            </a:pPr>
            <a:r>
              <a:rPr lang="en-US" sz="1100" b="1"/>
              <a:t>Technology management</a:t>
            </a:r>
          </a:p>
          <a:p>
            <a:pPr marL="342900" lvl="1" indent="-106363">
              <a:lnSpc>
                <a:spcPct val="115000"/>
              </a:lnSpc>
              <a:spcBef>
                <a:spcPct val="20000"/>
              </a:spcBef>
              <a:buFontTx/>
              <a:buChar char="–"/>
            </a:pPr>
            <a:r>
              <a:rPr lang="en-US" sz="1000"/>
              <a:t>Routers</a:t>
            </a:r>
          </a:p>
          <a:p>
            <a:pPr marL="342900" lvl="1" indent="-106363">
              <a:lnSpc>
                <a:spcPct val="115000"/>
              </a:lnSpc>
              <a:spcBef>
                <a:spcPct val="20000"/>
              </a:spcBef>
              <a:buFontTx/>
              <a:buChar char="–"/>
            </a:pPr>
            <a:r>
              <a:rPr lang="en-US" sz="1000"/>
              <a:t>Vulnerability assessment systems</a:t>
            </a:r>
          </a:p>
          <a:p>
            <a:pPr marL="342900" lvl="1" indent="-106363">
              <a:lnSpc>
                <a:spcPct val="115000"/>
              </a:lnSpc>
              <a:spcBef>
                <a:spcPct val="20000"/>
              </a:spcBef>
              <a:buFontTx/>
              <a:buChar char="–"/>
            </a:pPr>
            <a:r>
              <a:rPr lang="en-US" sz="1000"/>
              <a:t>Configuration management systems</a:t>
            </a:r>
          </a:p>
          <a:p>
            <a:pPr marL="342900" lvl="1" indent="-106363">
              <a:lnSpc>
                <a:spcPct val="115000"/>
              </a:lnSpc>
              <a:spcBef>
                <a:spcPct val="20000"/>
              </a:spcBef>
              <a:buFontTx/>
              <a:buChar char="–"/>
            </a:pPr>
            <a:r>
              <a:rPr lang="en-US" sz="1000"/>
              <a:t>Patch management systems</a:t>
            </a:r>
          </a:p>
          <a:p>
            <a:pPr marL="342900" lvl="1" indent="-106363">
              <a:lnSpc>
                <a:spcPct val="115000"/>
              </a:lnSpc>
              <a:spcBef>
                <a:spcPct val="20000"/>
              </a:spcBef>
              <a:buFontTx/>
              <a:buChar char="–"/>
            </a:pPr>
            <a:r>
              <a:rPr lang="en-US" sz="1000"/>
              <a:t>Firewall systems</a:t>
            </a:r>
          </a:p>
          <a:p>
            <a:pPr marL="342900" lvl="1" indent="-106363">
              <a:lnSpc>
                <a:spcPct val="115000"/>
              </a:lnSpc>
              <a:spcBef>
                <a:spcPct val="20000"/>
              </a:spcBef>
              <a:buFontTx/>
              <a:buChar char="–"/>
            </a:pPr>
            <a:r>
              <a:rPr lang="en-US" sz="1000"/>
              <a:t>Backup &amp; recovery</a:t>
            </a:r>
          </a:p>
          <a:p>
            <a:pPr marL="342900" lvl="1" indent="-106363">
              <a:lnSpc>
                <a:spcPct val="115000"/>
              </a:lnSpc>
              <a:spcBef>
                <a:spcPct val="20000"/>
              </a:spcBef>
              <a:buFontTx/>
              <a:buChar char="–"/>
            </a:pPr>
            <a:r>
              <a:rPr lang="en-US" sz="1000"/>
              <a:t>Intrusion detection and log-analysis systems</a:t>
            </a:r>
          </a:p>
          <a:p>
            <a:pPr marL="342900" lvl="1" indent="-106363">
              <a:lnSpc>
                <a:spcPct val="115000"/>
              </a:lnSpc>
              <a:spcBef>
                <a:spcPct val="20000"/>
              </a:spcBef>
              <a:buFontTx/>
              <a:buChar char="–"/>
            </a:pPr>
            <a:r>
              <a:rPr lang="en-US" sz="1000"/>
              <a:t>Wireless access points</a:t>
            </a:r>
          </a:p>
        </p:txBody>
      </p:sp>
      <p:sp>
        <p:nvSpPr>
          <p:cNvPr id="7" name="Rectangle 13"/>
          <p:cNvSpPr>
            <a:spLocks noChangeArrowheads="1"/>
          </p:cNvSpPr>
          <p:nvPr/>
        </p:nvSpPr>
        <p:spPr bwMode="auto">
          <a:xfrm>
            <a:off x="4597400" y="1981200"/>
            <a:ext cx="2209800" cy="2098675"/>
          </a:xfrm>
          <a:prstGeom prst="rect">
            <a:avLst/>
          </a:prstGeom>
          <a:solidFill>
            <a:schemeClr val="accent6">
              <a:lumMod val="40000"/>
              <a:lumOff val="60000"/>
            </a:schemeClr>
          </a:solidFill>
          <a:ln>
            <a:noFill/>
          </a:ln>
          <a:effectLst>
            <a:outerShdw blurRad="50800" dist="38100" dir="2700000" algn="tl" rotWithShape="0">
              <a:srgbClr val="000000">
                <a:alpha val="43000"/>
              </a:srgbClr>
            </a:outerShdw>
          </a:effectLst>
          <a:extLst/>
        </p:spPr>
        <p:txBody>
          <a:bodyPr/>
          <a:lstStyle/>
          <a:p>
            <a:pPr marL="122238" indent="-122238">
              <a:lnSpc>
                <a:spcPct val="115000"/>
              </a:lnSpc>
              <a:spcBef>
                <a:spcPct val="20000"/>
              </a:spcBef>
              <a:buClr>
                <a:srgbClr val="C0973A"/>
              </a:buClr>
              <a:buFontTx/>
              <a:buChar char="•"/>
            </a:pPr>
            <a:r>
              <a:rPr lang="en-US" sz="1100" b="1" dirty="0"/>
              <a:t>Security Management</a:t>
            </a:r>
          </a:p>
          <a:p>
            <a:pPr marL="342900" lvl="1" indent="-106363">
              <a:lnSpc>
                <a:spcPct val="115000"/>
              </a:lnSpc>
              <a:spcBef>
                <a:spcPct val="20000"/>
              </a:spcBef>
              <a:buFontTx/>
              <a:buChar char="–"/>
            </a:pPr>
            <a:r>
              <a:rPr lang="en-US" sz="1000" dirty="0"/>
              <a:t>Overall management and direction</a:t>
            </a:r>
          </a:p>
          <a:p>
            <a:pPr marL="342900" lvl="1" indent="-106363">
              <a:lnSpc>
                <a:spcPct val="115000"/>
              </a:lnSpc>
              <a:spcBef>
                <a:spcPct val="20000"/>
              </a:spcBef>
              <a:buFontTx/>
              <a:buChar char="–"/>
            </a:pPr>
            <a:r>
              <a:rPr lang="en-US" sz="1000" dirty="0"/>
              <a:t>Security strategy and alignment within overall IT strategy</a:t>
            </a:r>
          </a:p>
          <a:p>
            <a:pPr marL="342900" lvl="1" indent="-106363">
              <a:lnSpc>
                <a:spcPct val="115000"/>
              </a:lnSpc>
              <a:spcBef>
                <a:spcPct val="20000"/>
              </a:spcBef>
              <a:buFontTx/>
              <a:buChar char="–"/>
            </a:pPr>
            <a:r>
              <a:rPr lang="en-US" sz="1000" dirty="0"/>
              <a:t>Program management</a:t>
            </a:r>
          </a:p>
          <a:p>
            <a:pPr marL="342900" lvl="1" indent="-106363">
              <a:lnSpc>
                <a:spcPct val="115000"/>
              </a:lnSpc>
              <a:spcBef>
                <a:spcPct val="20000"/>
              </a:spcBef>
              <a:buFontTx/>
              <a:buChar char="–"/>
            </a:pPr>
            <a:r>
              <a:rPr lang="en-US" sz="1000" dirty="0"/>
              <a:t>Security metrics</a:t>
            </a:r>
          </a:p>
          <a:p>
            <a:pPr marL="342900" lvl="1" indent="-106363">
              <a:lnSpc>
                <a:spcPct val="115000"/>
              </a:lnSpc>
              <a:spcBef>
                <a:spcPct val="20000"/>
              </a:spcBef>
              <a:buFontTx/>
              <a:buChar char="–"/>
            </a:pPr>
            <a:r>
              <a:rPr lang="en-US" sz="1000" dirty="0"/>
              <a:t>Policy</a:t>
            </a:r>
          </a:p>
          <a:p>
            <a:pPr marL="342900" lvl="1" indent="-106363">
              <a:lnSpc>
                <a:spcPct val="115000"/>
              </a:lnSpc>
              <a:spcBef>
                <a:spcPct val="20000"/>
              </a:spcBef>
              <a:buFontTx/>
              <a:buChar char="–"/>
            </a:pPr>
            <a:r>
              <a:rPr lang="en-US" sz="1000" dirty="0"/>
              <a:t>Guidelines and standards</a:t>
            </a:r>
          </a:p>
        </p:txBody>
      </p:sp>
      <p:sp>
        <p:nvSpPr>
          <p:cNvPr id="8" name="Rectangle 14"/>
          <p:cNvSpPr>
            <a:spLocks noChangeArrowheads="1"/>
          </p:cNvSpPr>
          <p:nvPr/>
        </p:nvSpPr>
        <p:spPr bwMode="auto">
          <a:xfrm>
            <a:off x="228600" y="4343399"/>
            <a:ext cx="2590800" cy="2098675"/>
          </a:xfrm>
          <a:prstGeom prst="rect">
            <a:avLst/>
          </a:prstGeom>
          <a:solidFill>
            <a:schemeClr val="accent6">
              <a:lumMod val="40000"/>
              <a:lumOff val="60000"/>
            </a:schemeClr>
          </a:solidFill>
          <a:ln>
            <a:noFill/>
          </a:ln>
          <a:effectLst>
            <a:outerShdw blurRad="50800" dist="38100" dir="2700000" algn="tl" rotWithShape="0">
              <a:srgbClr val="000000">
                <a:alpha val="43000"/>
              </a:srgbClr>
            </a:outerShdw>
          </a:effectLst>
          <a:extLst/>
        </p:spPr>
        <p:txBody>
          <a:bodyPr/>
          <a:lstStyle/>
          <a:p>
            <a:pPr marL="122238" indent="-122238">
              <a:lnSpc>
                <a:spcPct val="115000"/>
              </a:lnSpc>
              <a:spcBef>
                <a:spcPct val="20000"/>
              </a:spcBef>
              <a:buClr>
                <a:srgbClr val="C0973A"/>
              </a:buClr>
              <a:buFontTx/>
              <a:buChar char="•"/>
            </a:pPr>
            <a:r>
              <a:rPr lang="en-US" sz="1100" b="1" dirty="0"/>
              <a:t>Risk Management</a:t>
            </a:r>
          </a:p>
          <a:p>
            <a:pPr marL="342900" lvl="1" indent="-106363">
              <a:lnSpc>
                <a:spcPct val="115000"/>
              </a:lnSpc>
              <a:spcBef>
                <a:spcPct val="20000"/>
              </a:spcBef>
              <a:buFontTx/>
              <a:buChar char="–"/>
            </a:pPr>
            <a:r>
              <a:rPr lang="en-US" sz="1000" dirty="0"/>
              <a:t>Developing and maintaining an inventory of systems (determining contents, owner, maintainer, location, etc.)</a:t>
            </a:r>
          </a:p>
          <a:p>
            <a:pPr marL="342900" lvl="1" indent="-106363">
              <a:lnSpc>
                <a:spcPct val="115000"/>
              </a:lnSpc>
              <a:spcBef>
                <a:spcPct val="20000"/>
              </a:spcBef>
              <a:buFontTx/>
              <a:buChar char="–"/>
            </a:pPr>
            <a:r>
              <a:rPr lang="en-US" sz="1000" dirty="0"/>
              <a:t>Mapping information and systems into security categories</a:t>
            </a:r>
          </a:p>
          <a:p>
            <a:pPr marL="342900" lvl="1" indent="-106363">
              <a:lnSpc>
                <a:spcPct val="115000"/>
              </a:lnSpc>
              <a:spcBef>
                <a:spcPct val="20000"/>
              </a:spcBef>
              <a:buFontTx/>
              <a:buChar char="–"/>
            </a:pPr>
            <a:r>
              <a:rPr lang="en-US" sz="1000" dirty="0"/>
              <a:t>Conducting assessments of systems</a:t>
            </a:r>
          </a:p>
          <a:p>
            <a:pPr marL="342900" lvl="1" indent="-106363">
              <a:lnSpc>
                <a:spcPct val="115000"/>
              </a:lnSpc>
              <a:spcBef>
                <a:spcPct val="20000"/>
              </a:spcBef>
              <a:buFontTx/>
              <a:buChar char="–"/>
            </a:pPr>
            <a:r>
              <a:rPr lang="en-US" sz="1000" dirty="0"/>
              <a:t>Analyzing </a:t>
            </a:r>
            <a:r>
              <a:rPr lang="en-US" sz="1000" dirty="0" smtClean="0"/>
              <a:t>risks, identifying gaps/ </a:t>
            </a:r>
            <a:r>
              <a:rPr lang="en-US" sz="1000" dirty="0"/>
              <a:t>mitigation/</a:t>
            </a:r>
            <a:r>
              <a:rPr lang="en-US" sz="1000" dirty="0" smtClean="0"/>
              <a:t>repair-actions</a:t>
            </a:r>
            <a:endParaRPr lang="en-US" sz="1000" dirty="0"/>
          </a:p>
        </p:txBody>
      </p:sp>
      <p:sp>
        <p:nvSpPr>
          <p:cNvPr id="9" name="Rectangle 15"/>
          <p:cNvSpPr>
            <a:spLocks noChangeArrowheads="1"/>
          </p:cNvSpPr>
          <p:nvPr/>
        </p:nvSpPr>
        <p:spPr bwMode="auto">
          <a:xfrm>
            <a:off x="2378665" y="1981200"/>
            <a:ext cx="2128793" cy="2098675"/>
          </a:xfrm>
          <a:prstGeom prst="rect">
            <a:avLst/>
          </a:prstGeom>
          <a:solidFill>
            <a:schemeClr val="accent6">
              <a:lumMod val="40000"/>
              <a:lumOff val="60000"/>
            </a:schemeClr>
          </a:solidFill>
          <a:ln>
            <a:noFill/>
          </a:ln>
          <a:effectLst>
            <a:outerShdw blurRad="50800" dist="38100" dir="2700000" algn="tl" rotWithShape="0">
              <a:srgbClr val="000000">
                <a:alpha val="43000"/>
              </a:srgbClr>
            </a:outerShdw>
          </a:effectLst>
          <a:extLst/>
        </p:spPr>
        <p:txBody>
          <a:bodyPr/>
          <a:lstStyle/>
          <a:p>
            <a:pPr marL="122238" indent="-122238">
              <a:lnSpc>
                <a:spcPct val="115000"/>
              </a:lnSpc>
              <a:spcBef>
                <a:spcPct val="20000"/>
              </a:spcBef>
              <a:buClr>
                <a:srgbClr val="C0973A"/>
              </a:buClr>
              <a:buFontTx/>
              <a:buChar char="•"/>
            </a:pPr>
            <a:r>
              <a:rPr lang="en-US" sz="1100" b="1" dirty="0"/>
              <a:t>Compliance Monitoring</a:t>
            </a:r>
          </a:p>
          <a:p>
            <a:pPr marL="342900" lvl="1" indent="-106363">
              <a:lnSpc>
                <a:spcPct val="115000"/>
              </a:lnSpc>
              <a:spcBef>
                <a:spcPct val="20000"/>
              </a:spcBef>
              <a:buFontTx/>
              <a:buChar char="–"/>
            </a:pPr>
            <a:r>
              <a:rPr lang="en-US" sz="1000" dirty="0"/>
              <a:t>Measure progress and compliance in the following areas;</a:t>
            </a:r>
          </a:p>
          <a:p>
            <a:pPr marL="579438" lvl="2" indent="-122238">
              <a:lnSpc>
                <a:spcPct val="115000"/>
              </a:lnSpc>
              <a:spcBef>
                <a:spcPct val="20000"/>
              </a:spcBef>
              <a:buFontTx/>
              <a:buChar char="•"/>
            </a:pPr>
            <a:r>
              <a:rPr lang="en-US" sz="1000" dirty="0"/>
              <a:t>incident response</a:t>
            </a:r>
          </a:p>
          <a:p>
            <a:pPr marL="579438" lvl="2" indent="-122238">
              <a:lnSpc>
                <a:spcPct val="115000"/>
              </a:lnSpc>
              <a:spcBef>
                <a:spcPct val="20000"/>
              </a:spcBef>
              <a:buFontTx/>
              <a:buChar char="•"/>
            </a:pPr>
            <a:r>
              <a:rPr lang="en-US" sz="1000" dirty="0"/>
              <a:t>practices</a:t>
            </a:r>
          </a:p>
          <a:p>
            <a:pPr marL="579438" lvl="2" indent="-122238">
              <a:lnSpc>
                <a:spcPct val="115000"/>
              </a:lnSpc>
              <a:spcBef>
                <a:spcPct val="20000"/>
              </a:spcBef>
              <a:buFontTx/>
              <a:buChar char="•"/>
            </a:pPr>
            <a:r>
              <a:rPr lang="en-US" sz="1000" dirty="0"/>
              <a:t>technology</a:t>
            </a:r>
          </a:p>
          <a:p>
            <a:pPr marL="579438" lvl="2" indent="-122238">
              <a:lnSpc>
                <a:spcPct val="115000"/>
              </a:lnSpc>
              <a:spcBef>
                <a:spcPct val="20000"/>
              </a:spcBef>
              <a:buFontTx/>
              <a:buChar char="•"/>
            </a:pPr>
            <a:r>
              <a:rPr lang="en-US" sz="1000" dirty="0"/>
              <a:t>management</a:t>
            </a:r>
          </a:p>
          <a:p>
            <a:pPr marL="579438" lvl="2" indent="-122238">
              <a:lnSpc>
                <a:spcPct val="115000"/>
              </a:lnSpc>
              <a:spcBef>
                <a:spcPct val="20000"/>
              </a:spcBef>
              <a:buFontTx/>
              <a:buChar char="•"/>
            </a:pPr>
            <a:r>
              <a:rPr lang="en-US" sz="1000" dirty="0"/>
              <a:t>risk-management</a:t>
            </a:r>
          </a:p>
        </p:txBody>
      </p:sp>
      <p:sp>
        <p:nvSpPr>
          <p:cNvPr id="10" name="Rectangle 16"/>
          <p:cNvSpPr>
            <a:spLocks noChangeArrowheads="1"/>
          </p:cNvSpPr>
          <p:nvPr/>
        </p:nvSpPr>
        <p:spPr bwMode="auto">
          <a:xfrm>
            <a:off x="6879486" y="1981200"/>
            <a:ext cx="2209799" cy="2098675"/>
          </a:xfrm>
          <a:prstGeom prst="rect">
            <a:avLst/>
          </a:prstGeom>
          <a:solidFill>
            <a:schemeClr val="accent6">
              <a:lumMod val="40000"/>
              <a:lumOff val="60000"/>
            </a:schemeClr>
          </a:solidFill>
          <a:ln>
            <a:noFill/>
          </a:ln>
          <a:effectLst>
            <a:outerShdw blurRad="50800" dist="38100" dir="2700000" algn="tl" rotWithShape="0">
              <a:srgbClr val="000000">
                <a:alpha val="43000"/>
              </a:srgbClr>
            </a:outerShdw>
          </a:effectLst>
          <a:extLst/>
        </p:spPr>
        <p:txBody>
          <a:bodyPr/>
          <a:lstStyle/>
          <a:p>
            <a:pPr marL="122238" indent="-122238">
              <a:lnSpc>
                <a:spcPct val="115000"/>
              </a:lnSpc>
              <a:spcBef>
                <a:spcPct val="20000"/>
              </a:spcBef>
              <a:buClr>
                <a:srgbClr val="C0973A"/>
              </a:buClr>
              <a:buFontTx/>
              <a:buChar char="•"/>
            </a:pPr>
            <a:r>
              <a:rPr lang="en-US" sz="1100" b="1"/>
              <a:t>Operational Practices</a:t>
            </a:r>
          </a:p>
          <a:p>
            <a:pPr marL="342900" lvl="1" indent="-106363">
              <a:lnSpc>
                <a:spcPct val="115000"/>
              </a:lnSpc>
              <a:spcBef>
                <a:spcPct val="20000"/>
              </a:spcBef>
              <a:buFontTx/>
              <a:buChar char="–"/>
            </a:pPr>
            <a:r>
              <a:rPr lang="en-US" sz="1000"/>
              <a:t>Training and awareness</a:t>
            </a:r>
          </a:p>
          <a:p>
            <a:pPr marL="342900" lvl="1" indent="-106363">
              <a:lnSpc>
                <a:spcPct val="115000"/>
              </a:lnSpc>
              <a:spcBef>
                <a:spcPct val="20000"/>
              </a:spcBef>
              <a:buFontTx/>
              <a:buChar char="–"/>
            </a:pPr>
            <a:r>
              <a:rPr lang="en-US" sz="1000"/>
              <a:t>Certification and accreditation</a:t>
            </a:r>
          </a:p>
          <a:p>
            <a:pPr marL="342900" lvl="1" indent="-106363">
              <a:lnSpc>
                <a:spcPct val="115000"/>
              </a:lnSpc>
              <a:spcBef>
                <a:spcPct val="20000"/>
              </a:spcBef>
              <a:buFontTx/>
              <a:buChar char="–"/>
            </a:pPr>
            <a:r>
              <a:rPr lang="en-US" sz="1000"/>
              <a:t>Legal and regulatory compliance</a:t>
            </a:r>
          </a:p>
          <a:p>
            <a:pPr marL="342900" lvl="1" indent="-106363">
              <a:lnSpc>
                <a:spcPct val="115000"/>
              </a:lnSpc>
              <a:spcBef>
                <a:spcPct val="20000"/>
              </a:spcBef>
              <a:buFontTx/>
              <a:buChar char="–"/>
            </a:pPr>
            <a:r>
              <a:rPr lang="en-US" sz="1000"/>
              <a:t>Securing external contractors</a:t>
            </a:r>
          </a:p>
          <a:p>
            <a:pPr marL="342900" lvl="1" indent="-106363">
              <a:lnSpc>
                <a:spcPct val="115000"/>
              </a:lnSpc>
              <a:spcBef>
                <a:spcPct val="20000"/>
              </a:spcBef>
              <a:buFontTx/>
              <a:buChar char="–"/>
            </a:pPr>
            <a:r>
              <a:rPr lang="en-US" sz="1000"/>
              <a:t>Rewards and sanctions</a:t>
            </a:r>
          </a:p>
          <a:p>
            <a:pPr marL="342900" lvl="1" indent="-106363">
              <a:lnSpc>
                <a:spcPct val="115000"/>
              </a:lnSpc>
              <a:spcBef>
                <a:spcPct val="20000"/>
              </a:spcBef>
              <a:buFontTx/>
              <a:buChar char="–"/>
            </a:pPr>
            <a:r>
              <a:rPr lang="en-US" sz="1000"/>
              <a:t>Acceptable use</a:t>
            </a:r>
          </a:p>
          <a:p>
            <a:pPr marL="342900" lvl="1" indent="-106363">
              <a:lnSpc>
                <a:spcPct val="115000"/>
              </a:lnSpc>
              <a:spcBef>
                <a:spcPct val="20000"/>
              </a:spcBef>
              <a:buFontTx/>
              <a:buChar char="–"/>
            </a:pPr>
            <a:r>
              <a:rPr lang="en-US" sz="1000"/>
              <a:t>Business continuity</a:t>
            </a:r>
          </a:p>
        </p:txBody>
      </p:sp>
      <p:sp>
        <p:nvSpPr>
          <p:cNvPr id="11" name="Oval 10"/>
          <p:cNvSpPr/>
          <p:nvPr/>
        </p:nvSpPr>
        <p:spPr>
          <a:xfrm>
            <a:off x="228600" y="5874116"/>
            <a:ext cx="2418862" cy="482844"/>
          </a:xfrm>
          <a:prstGeom prst="ellipse">
            <a:avLst/>
          </a:prstGeom>
          <a:gradFill>
            <a:gsLst>
              <a:gs pos="79000">
                <a:schemeClr val="accent1">
                  <a:tint val="100000"/>
                  <a:shade val="100000"/>
                  <a:satMod val="130000"/>
                  <a:alpha val="41000"/>
                </a:schemeClr>
              </a:gs>
              <a:gs pos="100000">
                <a:schemeClr val="accent1">
                  <a:tint val="50000"/>
                  <a:shade val="100000"/>
                  <a:satMod val="350000"/>
                </a:schemeClr>
              </a:gs>
            </a:gsLst>
          </a:gradFill>
          <a:ln w="28575"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ounded Rectangular Callout 11"/>
          <p:cNvSpPr/>
          <p:nvPr/>
        </p:nvSpPr>
        <p:spPr>
          <a:xfrm>
            <a:off x="2819400" y="6349640"/>
            <a:ext cx="2725738" cy="501040"/>
          </a:xfrm>
          <a:prstGeom prst="wedgeRoundRectCallout">
            <a:avLst>
              <a:gd name="adj1" fmla="val -70225"/>
              <a:gd name="adj2" fmla="val -67447"/>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DSSA scope, as compared with security management overall </a:t>
            </a:r>
            <a:endParaRPr lang="en-US" sz="1400" dirty="0"/>
          </a:p>
        </p:txBody>
      </p:sp>
    </p:spTree>
    <p:extLst>
      <p:ext uri="{BB962C8B-B14F-4D97-AF65-F5344CB8AC3E}">
        <p14:creationId xmlns:p14="http://schemas.microsoft.com/office/powerpoint/2010/main" val="4294769105"/>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19402" y="1312115"/>
            <a:ext cx="6670261" cy="2202245"/>
          </a:xfrm>
          <a:prstGeom prst="rect">
            <a:avLst/>
          </a:prstGeom>
        </p:spPr>
      </p:pic>
      <p:sp>
        <p:nvSpPr>
          <p:cNvPr id="36" name="Rectangle 35"/>
          <p:cNvSpPr/>
          <p:nvPr/>
        </p:nvSpPr>
        <p:spPr>
          <a:xfrm>
            <a:off x="1696332" y="3825008"/>
            <a:ext cx="5658635" cy="1194111"/>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sp>
        <p:nvSpPr>
          <p:cNvPr id="37" name="TextBox 36"/>
          <p:cNvSpPr txBox="1"/>
          <p:nvPr/>
        </p:nvSpPr>
        <p:spPr>
          <a:xfrm>
            <a:off x="5525019" y="3748905"/>
            <a:ext cx="1829948" cy="461665"/>
          </a:xfrm>
          <a:prstGeom prst="rect">
            <a:avLst/>
          </a:prstGeom>
          <a:noFill/>
        </p:spPr>
        <p:txBody>
          <a:bodyPr wrap="none" rtlCol="0">
            <a:spAutoFit/>
          </a:bodyPr>
          <a:lstStyle/>
          <a:p>
            <a:pPr algn="r"/>
            <a:r>
              <a:rPr lang="en-US" sz="2400" dirty="0" smtClean="0"/>
              <a:t>Risk Planning</a:t>
            </a:r>
            <a:endParaRPr lang="en-US" sz="2400" dirty="0"/>
          </a:p>
        </p:txBody>
      </p:sp>
      <p:sp>
        <p:nvSpPr>
          <p:cNvPr id="38" name="Rectangle 37"/>
          <p:cNvSpPr/>
          <p:nvPr/>
        </p:nvSpPr>
        <p:spPr>
          <a:xfrm>
            <a:off x="2044460" y="4311596"/>
            <a:ext cx="1106425" cy="61378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t>Assume the </a:t>
            </a:r>
            <a:r>
              <a:rPr lang="en-US" sz="1600" dirty="0"/>
              <a:t>r</a:t>
            </a:r>
            <a:r>
              <a:rPr lang="en-US" sz="1600" dirty="0" smtClean="0"/>
              <a:t>isk</a:t>
            </a:r>
            <a:endParaRPr lang="en-US" sz="1600" dirty="0"/>
          </a:p>
        </p:txBody>
      </p:sp>
      <p:sp>
        <p:nvSpPr>
          <p:cNvPr id="39" name="Rectangle 38"/>
          <p:cNvSpPr/>
          <p:nvPr/>
        </p:nvSpPr>
        <p:spPr>
          <a:xfrm>
            <a:off x="3316372" y="4311596"/>
            <a:ext cx="1106425" cy="61378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t>Avoid the </a:t>
            </a:r>
            <a:r>
              <a:rPr lang="en-US" sz="1600" dirty="0"/>
              <a:t>r</a:t>
            </a:r>
            <a:r>
              <a:rPr lang="en-US" sz="1600" dirty="0" smtClean="0"/>
              <a:t>isk</a:t>
            </a:r>
            <a:endParaRPr lang="en-US" sz="1600" dirty="0"/>
          </a:p>
        </p:txBody>
      </p:sp>
      <p:sp>
        <p:nvSpPr>
          <p:cNvPr id="40" name="Rectangle 39"/>
          <p:cNvSpPr/>
          <p:nvPr/>
        </p:nvSpPr>
        <p:spPr>
          <a:xfrm>
            <a:off x="4634928" y="4311596"/>
            <a:ext cx="1106425" cy="61378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t>Transfer the </a:t>
            </a:r>
            <a:r>
              <a:rPr lang="en-US" sz="1600" dirty="0"/>
              <a:t>r</a:t>
            </a:r>
            <a:r>
              <a:rPr lang="en-US" sz="1600" dirty="0" smtClean="0"/>
              <a:t>isk</a:t>
            </a:r>
            <a:endParaRPr lang="en-US" sz="1600" dirty="0"/>
          </a:p>
        </p:txBody>
      </p:sp>
      <p:sp>
        <p:nvSpPr>
          <p:cNvPr id="41" name="Rectangle 40"/>
          <p:cNvSpPr/>
          <p:nvPr/>
        </p:nvSpPr>
        <p:spPr>
          <a:xfrm>
            <a:off x="5946318" y="4326102"/>
            <a:ext cx="1106425" cy="61378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t>Limit the </a:t>
            </a:r>
            <a:r>
              <a:rPr lang="en-US" sz="1600" dirty="0"/>
              <a:t>r</a:t>
            </a:r>
            <a:r>
              <a:rPr lang="en-US" sz="1600" dirty="0" smtClean="0"/>
              <a:t>isk</a:t>
            </a:r>
            <a:endParaRPr lang="en-US" sz="1600" dirty="0"/>
          </a:p>
        </p:txBody>
      </p:sp>
      <p:sp>
        <p:nvSpPr>
          <p:cNvPr id="42" name="Rectangle 41"/>
          <p:cNvSpPr/>
          <p:nvPr/>
        </p:nvSpPr>
        <p:spPr>
          <a:xfrm>
            <a:off x="1696332" y="5320517"/>
            <a:ext cx="5658635" cy="1194111"/>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sp>
        <p:nvSpPr>
          <p:cNvPr id="48" name="Rectangle 47"/>
          <p:cNvSpPr/>
          <p:nvPr/>
        </p:nvSpPr>
        <p:spPr>
          <a:xfrm>
            <a:off x="7586870" y="1926021"/>
            <a:ext cx="1433505" cy="646331"/>
          </a:xfrm>
          <a:prstGeom prst="rect">
            <a:avLst/>
          </a:prstGeom>
        </p:spPr>
        <p:txBody>
          <a:bodyPr wrap="none">
            <a:spAutoFit/>
          </a:bodyPr>
          <a:lstStyle/>
          <a:p>
            <a:r>
              <a:rPr lang="en-US" sz="3600" b="1" dirty="0" smtClean="0">
                <a:solidFill>
                  <a:srgbClr val="0000FF"/>
                </a:solidFill>
              </a:rPr>
              <a:t>Assess</a:t>
            </a:r>
            <a:endParaRPr lang="en-US" sz="3600" b="1" dirty="0">
              <a:solidFill>
                <a:srgbClr val="0000FF"/>
              </a:solidFill>
            </a:endParaRPr>
          </a:p>
        </p:txBody>
      </p:sp>
      <p:sp>
        <p:nvSpPr>
          <p:cNvPr id="49" name="Rectangle 48"/>
          <p:cNvSpPr/>
          <p:nvPr/>
        </p:nvSpPr>
        <p:spPr>
          <a:xfrm>
            <a:off x="7420788" y="3988429"/>
            <a:ext cx="1811088" cy="646331"/>
          </a:xfrm>
          <a:prstGeom prst="rect">
            <a:avLst/>
          </a:prstGeom>
        </p:spPr>
        <p:txBody>
          <a:bodyPr wrap="none">
            <a:spAutoFit/>
          </a:bodyPr>
          <a:lstStyle/>
          <a:p>
            <a:r>
              <a:rPr lang="en-US" sz="3600" b="1" dirty="0" smtClean="0">
                <a:solidFill>
                  <a:srgbClr val="0000FF"/>
                </a:solidFill>
              </a:rPr>
              <a:t>Mitigate</a:t>
            </a:r>
            <a:endParaRPr lang="en-US" sz="3600" b="1" dirty="0">
              <a:solidFill>
                <a:srgbClr val="0000FF"/>
              </a:solidFill>
            </a:endParaRPr>
          </a:p>
        </p:txBody>
      </p:sp>
      <p:sp>
        <p:nvSpPr>
          <p:cNvPr id="50" name="Rectangle 49"/>
          <p:cNvSpPr/>
          <p:nvPr/>
        </p:nvSpPr>
        <p:spPr>
          <a:xfrm>
            <a:off x="7462041" y="5667156"/>
            <a:ext cx="1769835" cy="646331"/>
          </a:xfrm>
          <a:prstGeom prst="rect">
            <a:avLst/>
          </a:prstGeom>
        </p:spPr>
        <p:txBody>
          <a:bodyPr wrap="none">
            <a:spAutoFit/>
          </a:bodyPr>
          <a:lstStyle/>
          <a:p>
            <a:r>
              <a:rPr lang="en-US" sz="3600" b="1" dirty="0" smtClean="0">
                <a:solidFill>
                  <a:srgbClr val="0000FF"/>
                </a:solidFill>
              </a:rPr>
              <a:t>Monitor</a:t>
            </a:r>
            <a:endParaRPr lang="en-US" sz="3600" b="1" dirty="0">
              <a:solidFill>
                <a:srgbClr val="0000FF"/>
              </a:solidFill>
            </a:endParaRPr>
          </a:p>
        </p:txBody>
      </p:sp>
      <p:sp>
        <p:nvSpPr>
          <p:cNvPr id="46" name="Down Arrow 45"/>
          <p:cNvSpPr/>
          <p:nvPr/>
        </p:nvSpPr>
        <p:spPr>
          <a:xfrm>
            <a:off x="3695518" y="5179389"/>
            <a:ext cx="878124" cy="531285"/>
          </a:xfrm>
          <a:prstGeom prst="down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61" name="TextBox 60"/>
          <p:cNvSpPr txBox="1"/>
          <p:nvPr/>
        </p:nvSpPr>
        <p:spPr>
          <a:xfrm>
            <a:off x="978959" y="-147288"/>
            <a:ext cx="6441829" cy="1200329"/>
          </a:xfrm>
          <a:prstGeom prst="rect">
            <a:avLst/>
          </a:prstGeom>
          <a:noFill/>
        </p:spPr>
        <p:txBody>
          <a:bodyPr wrap="square" rtlCol="0">
            <a:spAutoFit/>
          </a:bodyPr>
          <a:lstStyle/>
          <a:p>
            <a:pPr algn="ctr"/>
            <a:r>
              <a:rPr lang="en-US" sz="3600" b="1" dirty="0" smtClean="0"/>
              <a:t>DNRMF scope – </a:t>
            </a:r>
            <a:r>
              <a:rPr lang="en-US" sz="3600" b="1" dirty="0" smtClean="0">
                <a:solidFill>
                  <a:srgbClr val="0000FF"/>
                </a:solidFill>
              </a:rPr>
              <a:t>Risk Management</a:t>
            </a:r>
            <a:r>
              <a:rPr lang="en-US" sz="3600" b="1" dirty="0" smtClean="0"/>
              <a:t> Framework</a:t>
            </a:r>
            <a:endParaRPr lang="en-US" sz="3600" b="1" dirty="0"/>
          </a:p>
        </p:txBody>
      </p:sp>
      <p:sp>
        <p:nvSpPr>
          <p:cNvPr id="43" name="TextBox 42"/>
          <p:cNvSpPr txBox="1"/>
          <p:nvPr/>
        </p:nvSpPr>
        <p:spPr>
          <a:xfrm>
            <a:off x="4397182" y="5320517"/>
            <a:ext cx="2957784" cy="830997"/>
          </a:xfrm>
          <a:prstGeom prst="rect">
            <a:avLst/>
          </a:prstGeom>
          <a:noFill/>
        </p:spPr>
        <p:txBody>
          <a:bodyPr wrap="square" rtlCol="0">
            <a:spAutoFit/>
          </a:bodyPr>
          <a:lstStyle/>
          <a:p>
            <a:pPr algn="r"/>
            <a:r>
              <a:rPr lang="en-US" sz="2400" dirty="0" smtClean="0"/>
              <a:t>Compliance and Activity-Monitoring</a:t>
            </a:r>
            <a:endParaRPr lang="en-US" sz="2400" dirty="0"/>
          </a:p>
        </p:txBody>
      </p:sp>
      <p:sp>
        <p:nvSpPr>
          <p:cNvPr id="47" name="Bent-Up Arrow 46"/>
          <p:cNvSpPr/>
          <p:nvPr/>
        </p:nvSpPr>
        <p:spPr>
          <a:xfrm flipH="1">
            <a:off x="537421" y="3481231"/>
            <a:ext cx="1879010" cy="2832256"/>
          </a:xfrm>
          <a:prstGeom prst="bentUp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45" name="Down Arrow 44"/>
          <p:cNvSpPr/>
          <p:nvPr/>
        </p:nvSpPr>
        <p:spPr>
          <a:xfrm>
            <a:off x="3695518" y="3652720"/>
            <a:ext cx="878124" cy="531285"/>
          </a:xfrm>
          <a:prstGeom prst="down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60" name="Oval 59"/>
          <p:cNvSpPr/>
          <p:nvPr/>
        </p:nvSpPr>
        <p:spPr>
          <a:xfrm>
            <a:off x="182298" y="1215824"/>
            <a:ext cx="8808604" cy="2351994"/>
          </a:xfrm>
          <a:prstGeom prst="ellipse">
            <a:avLst/>
          </a:prstGeom>
          <a:gradFill flip="none" rotWithShape="1">
            <a:gsLst>
              <a:gs pos="0">
                <a:schemeClr val="accent2">
                  <a:tint val="50000"/>
                  <a:satMod val="300000"/>
                  <a:alpha val="24000"/>
                </a:schemeClr>
              </a:gs>
              <a:gs pos="35000">
                <a:schemeClr val="accent2">
                  <a:tint val="37000"/>
                  <a:satMod val="300000"/>
                  <a:alpha val="24000"/>
                </a:schemeClr>
              </a:gs>
              <a:gs pos="100000">
                <a:schemeClr val="accent2">
                  <a:tint val="15000"/>
                  <a:satMod val="350000"/>
                  <a:alpha val="24000"/>
                </a:schemeClr>
              </a:gs>
            </a:gsLst>
            <a:lin ang="16200000" scaled="1"/>
            <a:tileRect/>
          </a:gradFill>
          <a:ln w="57150" cmpd="sng"/>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3200" b="1" dirty="0" smtClean="0">
                <a:solidFill>
                  <a:schemeClr val="accent2">
                    <a:lumMod val="50000"/>
                  </a:schemeClr>
                </a:solidFill>
              </a:rPr>
              <a:t>DSSA scope – risk assessment</a:t>
            </a:r>
            <a:endParaRPr lang="en-US" sz="3200" b="1" dirty="0">
              <a:solidFill>
                <a:schemeClr val="accent2">
                  <a:lumMod val="50000"/>
                </a:schemeClr>
              </a:solidFill>
            </a:endParaRPr>
          </a:p>
        </p:txBody>
      </p:sp>
    </p:spTree>
    <p:extLst>
      <p:ext uri="{BB962C8B-B14F-4D97-AF65-F5344CB8AC3E}">
        <p14:creationId xmlns:p14="http://schemas.microsoft.com/office/powerpoint/2010/main" val="747793084"/>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riangle.pdf"/>
          <p:cNvPicPr>
            <a:picLocks noChangeAspect="1"/>
          </p:cNvPicPr>
          <p:nvPr/>
        </p:nvPicPr>
        <p:blipFill>
          <a:blip r:embed="rId2">
            <a:alphaModFix amt="50000"/>
            <a:extLst>
              <a:ext uri="{28A0092B-C50C-407E-A947-70E740481C1C}">
                <a14:useLocalDpi xmlns:a14="http://schemas.microsoft.com/office/drawing/2010/main" val="0"/>
              </a:ext>
            </a:extLst>
          </a:blip>
          <a:stretch>
            <a:fillRect/>
          </a:stretch>
        </p:blipFill>
        <p:spPr>
          <a:xfrm>
            <a:off x="3259651" y="3321245"/>
            <a:ext cx="2781300" cy="2374900"/>
          </a:xfrm>
          <a:prstGeom prst="rect">
            <a:avLst/>
          </a:prstGeom>
        </p:spPr>
      </p:pic>
      <p:pic>
        <p:nvPicPr>
          <p:cNvPr id="24" name="Picture 23" descr="Triangle.pdf"/>
          <p:cNvPicPr>
            <a:picLocks noChangeAspect="1"/>
          </p:cNvPicPr>
          <p:nvPr/>
        </p:nvPicPr>
        <p:blipFill>
          <a:blip r:embed="rId2">
            <a:alphaModFix amt="50000"/>
            <a:extLst>
              <a:ext uri="{28A0092B-C50C-407E-A947-70E740481C1C}">
                <a14:useLocalDpi xmlns:a14="http://schemas.microsoft.com/office/drawing/2010/main" val="0"/>
              </a:ext>
            </a:extLst>
          </a:blip>
          <a:stretch>
            <a:fillRect/>
          </a:stretch>
        </p:blipFill>
        <p:spPr>
          <a:xfrm rot="14400000">
            <a:off x="4335153" y="1479578"/>
            <a:ext cx="2781300" cy="2374900"/>
          </a:xfrm>
          <a:prstGeom prst="rect">
            <a:avLst/>
          </a:prstGeom>
        </p:spPr>
      </p:pic>
      <p:pic>
        <p:nvPicPr>
          <p:cNvPr id="25" name="Picture 24" descr="Triangle.pdf"/>
          <p:cNvPicPr>
            <a:picLocks noChangeAspect="1"/>
          </p:cNvPicPr>
          <p:nvPr/>
        </p:nvPicPr>
        <p:blipFill>
          <a:blip r:embed="rId2">
            <a:alphaModFix amt="50000"/>
            <a:extLst>
              <a:ext uri="{28A0092B-C50C-407E-A947-70E740481C1C}">
                <a14:useLocalDpi xmlns:a14="http://schemas.microsoft.com/office/drawing/2010/main" val="0"/>
              </a:ext>
            </a:extLst>
          </a:blip>
          <a:stretch>
            <a:fillRect/>
          </a:stretch>
        </p:blipFill>
        <p:spPr>
          <a:xfrm rot="10800000">
            <a:off x="3259651" y="783284"/>
            <a:ext cx="2781300" cy="2374900"/>
          </a:xfrm>
          <a:prstGeom prst="rect">
            <a:avLst/>
          </a:prstGeom>
        </p:spPr>
      </p:pic>
      <p:pic>
        <p:nvPicPr>
          <p:cNvPr id="28" name="Picture 27" descr="Triangle.pdf"/>
          <p:cNvPicPr>
            <a:picLocks noChangeAspect="1"/>
          </p:cNvPicPr>
          <p:nvPr/>
        </p:nvPicPr>
        <p:blipFill>
          <a:blip r:embed="rId2">
            <a:alphaModFix amt="50000"/>
            <a:extLst>
              <a:ext uri="{28A0092B-C50C-407E-A947-70E740481C1C}">
                <a14:useLocalDpi xmlns:a14="http://schemas.microsoft.com/office/drawing/2010/main" val="0"/>
              </a:ext>
            </a:extLst>
          </a:blip>
          <a:stretch>
            <a:fillRect/>
          </a:stretch>
        </p:blipFill>
        <p:spPr>
          <a:xfrm rot="7200000">
            <a:off x="2182171" y="1448358"/>
            <a:ext cx="2781300" cy="2374900"/>
          </a:xfrm>
          <a:prstGeom prst="rect">
            <a:avLst/>
          </a:prstGeom>
        </p:spPr>
      </p:pic>
      <p:pic>
        <p:nvPicPr>
          <p:cNvPr id="29" name="Picture 28" descr="Triangle.pdf"/>
          <p:cNvPicPr>
            <a:picLocks noChangeAspect="1"/>
          </p:cNvPicPr>
          <p:nvPr/>
        </p:nvPicPr>
        <p:blipFill>
          <a:blip r:embed="rId2">
            <a:alphaModFix amt="50000"/>
            <a:extLst>
              <a:ext uri="{28A0092B-C50C-407E-A947-70E740481C1C}">
                <a14:useLocalDpi xmlns:a14="http://schemas.microsoft.com/office/drawing/2010/main" val="0"/>
              </a:ext>
            </a:extLst>
          </a:blip>
          <a:stretch>
            <a:fillRect/>
          </a:stretch>
        </p:blipFill>
        <p:spPr>
          <a:xfrm rot="3600000">
            <a:off x="2182171" y="2697750"/>
            <a:ext cx="2781300" cy="2374900"/>
          </a:xfrm>
          <a:prstGeom prst="rect">
            <a:avLst/>
          </a:prstGeom>
        </p:spPr>
      </p:pic>
      <p:cxnSp>
        <p:nvCxnSpPr>
          <p:cNvPr id="11" name="Straight Connector 10"/>
          <p:cNvCxnSpPr/>
          <p:nvPr/>
        </p:nvCxnSpPr>
        <p:spPr>
          <a:xfrm rot="16200000" flipV="1">
            <a:off x="4609234" y="752961"/>
            <a:ext cx="0" cy="4939172"/>
          </a:xfrm>
          <a:prstGeom prst="line">
            <a:avLst/>
          </a:prstGeom>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16200000" flipH="1" flipV="1">
            <a:off x="2438759" y="1921412"/>
            <a:ext cx="4412382" cy="2547491"/>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rot="16200000" flipH="1">
            <a:off x="2506827" y="1960261"/>
            <a:ext cx="4302238" cy="2483898"/>
          </a:xfrm>
          <a:prstGeom prst="line">
            <a:avLst/>
          </a:prstGeom>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1114499" y="4029617"/>
            <a:ext cx="1210588" cy="923330"/>
          </a:xfrm>
          <a:prstGeom prst="rect">
            <a:avLst/>
          </a:prstGeom>
          <a:noFill/>
        </p:spPr>
        <p:txBody>
          <a:bodyPr wrap="none" rtlCol="0">
            <a:spAutoFit/>
          </a:bodyPr>
          <a:lstStyle/>
          <a:p>
            <a:pPr algn="ctr"/>
            <a:r>
              <a:rPr lang="en-US" dirty="0" smtClean="0"/>
              <a:t>Education, </a:t>
            </a:r>
            <a:br>
              <a:rPr lang="en-US" dirty="0" smtClean="0"/>
            </a:br>
            <a:r>
              <a:rPr lang="en-US" dirty="0" smtClean="0"/>
              <a:t>Training, </a:t>
            </a:r>
            <a:br>
              <a:rPr lang="en-US" dirty="0" smtClean="0"/>
            </a:br>
            <a:r>
              <a:rPr lang="en-US" dirty="0" smtClean="0"/>
              <a:t>Awareness</a:t>
            </a:r>
            <a:endParaRPr lang="en-US" dirty="0"/>
          </a:p>
        </p:txBody>
      </p:sp>
      <p:sp>
        <p:nvSpPr>
          <p:cNvPr id="21" name="TextBox 20"/>
          <p:cNvSpPr txBox="1"/>
          <p:nvPr/>
        </p:nvSpPr>
        <p:spPr>
          <a:xfrm>
            <a:off x="3598248" y="184552"/>
            <a:ext cx="2078544" cy="646331"/>
          </a:xfrm>
          <a:prstGeom prst="rect">
            <a:avLst/>
          </a:prstGeom>
          <a:noFill/>
        </p:spPr>
        <p:txBody>
          <a:bodyPr wrap="square" rtlCol="0">
            <a:spAutoFit/>
          </a:bodyPr>
          <a:lstStyle/>
          <a:p>
            <a:pPr algn="ctr"/>
            <a:r>
              <a:rPr lang="en-US" dirty="0" smtClean="0"/>
              <a:t>Standards, Tools,</a:t>
            </a:r>
          </a:p>
          <a:p>
            <a:pPr algn="ctr"/>
            <a:r>
              <a:rPr lang="en-US" dirty="0" smtClean="0"/>
              <a:t>Techniques</a:t>
            </a:r>
            <a:endParaRPr lang="en-US" dirty="0"/>
          </a:p>
        </p:txBody>
      </p:sp>
      <p:sp>
        <p:nvSpPr>
          <p:cNvPr id="22" name="TextBox 21"/>
          <p:cNvSpPr txBox="1"/>
          <p:nvPr/>
        </p:nvSpPr>
        <p:spPr>
          <a:xfrm>
            <a:off x="4033593" y="5683264"/>
            <a:ext cx="1240431" cy="369332"/>
          </a:xfrm>
          <a:prstGeom prst="rect">
            <a:avLst/>
          </a:prstGeom>
          <a:noFill/>
        </p:spPr>
        <p:txBody>
          <a:bodyPr wrap="none" rtlCol="0">
            <a:spAutoFit/>
          </a:bodyPr>
          <a:lstStyle/>
          <a:p>
            <a:pPr algn="ctr"/>
            <a:r>
              <a:rPr lang="en-US" dirty="0" smtClean="0"/>
              <a:t>Monitoring</a:t>
            </a:r>
            <a:endParaRPr lang="en-US" dirty="0"/>
          </a:p>
        </p:txBody>
      </p:sp>
      <p:sp>
        <p:nvSpPr>
          <p:cNvPr id="26" name="TextBox 25"/>
          <p:cNvSpPr txBox="1"/>
          <p:nvPr/>
        </p:nvSpPr>
        <p:spPr>
          <a:xfrm>
            <a:off x="6976734" y="1763970"/>
            <a:ext cx="992918" cy="646331"/>
          </a:xfrm>
          <a:prstGeom prst="rect">
            <a:avLst/>
          </a:prstGeom>
          <a:noFill/>
        </p:spPr>
        <p:txBody>
          <a:bodyPr wrap="none" rtlCol="0">
            <a:spAutoFit/>
          </a:bodyPr>
          <a:lstStyle/>
          <a:p>
            <a:pPr algn="ctr"/>
            <a:r>
              <a:rPr lang="en-US" dirty="0" smtClean="0"/>
              <a:t>Risk</a:t>
            </a:r>
            <a:br>
              <a:rPr lang="en-US" dirty="0" smtClean="0"/>
            </a:br>
            <a:r>
              <a:rPr lang="en-US" dirty="0" smtClean="0"/>
              <a:t>Planning</a:t>
            </a:r>
            <a:endParaRPr lang="en-US" dirty="0"/>
          </a:p>
        </p:txBody>
      </p:sp>
      <p:sp>
        <p:nvSpPr>
          <p:cNvPr id="27" name="TextBox 26"/>
          <p:cNvSpPr txBox="1"/>
          <p:nvPr/>
        </p:nvSpPr>
        <p:spPr>
          <a:xfrm>
            <a:off x="582916" y="1763970"/>
            <a:ext cx="2276810" cy="646331"/>
          </a:xfrm>
          <a:prstGeom prst="rect">
            <a:avLst/>
          </a:prstGeom>
          <a:noFill/>
        </p:spPr>
        <p:txBody>
          <a:bodyPr wrap="none" rtlCol="0">
            <a:spAutoFit/>
          </a:bodyPr>
          <a:lstStyle/>
          <a:p>
            <a:pPr algn="ctr"/>
            <a:r>
              <a:rPr lang="en-US" dirty="0" smtClean="0"/>
              <a:t>Other stuff – including </a:t>
            </a:r>
            <a:br>
              <a:rPr lang="en-US" dirty="0" smtClean="0"/>
            </a:br>
            <a:r>
              <a:rPr lang="en-US" dirty="0" smtClean="0"/>
              <a:t>front-line mitigation…</a:t>
            </a:r>
            <a:endParaRPr lang="en-US" dirty="0"/>
          </a:p>
        </p:txBody>
      </p:sp>
      <p:pic>
        <p:nvPicPr>
          <p:cNvPr id="30" name="Picture 29" descr="Triangle.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8000000">
            <a:off x="4650300" y="2822857"/>
            <a:ext cx="2781300" cy="2374900"/>
          </a:xfrm>
          <a:prstGeom prst="rect">
            <a:avLst/>
          </a:prstGeom>
          <a:effectLst>
            <a:outerShdw blurRad="50800" dist="127000" dir="3300000" algn="tl" rotWithShape="0">
              <a:srgbClr val="000000">
                <a:alpha val="43000"/>
              </a:srgbClr>
            </a:outerShdw>
          </a:effectLst>
        </p:spPr>
      </p:pic>
      <p:sp>
        <p:nvSpPr>
          <p:cNvPr id="8" name="TextBox 7"/>
          <p:cNvSpPr txBox="1"/>
          <p:nvPr/>
        </p:nvSpPr>
        <p:spPr>
          <a:xfrm>
            <a:off x="3585278" y="1528243"/>
            <a:ext cx="2113630" cy="800219"/>
          </a:xfrm>
          <a:prstGeom prst="rect">
            <a:avLst/>
          </a:prstGeom>
          <a:noFill/>
        </p:spPr>
        <p:txBody>
          <a:bodyPr wrap="none" rtlCol="0">
            <a:spAutoFit/>
          </a:bodyPr>
          <a:lstStyle/>
          <a:p>
            <a:pPr algn="ctr"/>
            <a:r>
              <a:rPr lang="en-US" b="1" dirty="0" smtClean="0"/>
              <a:t>Glue</a:t>
            </a:r>
            <a:r>
              <a:rPr lang="en-US" dirty="0" smtClean="0"/>
              <a:t/>
            </a:r>
            <a:br>
              <a:rPr lang="en-US" dirty="0" smtClean="0"/>
            </a:br>
            <a:r>
              <a:rPr lang="en-US" sz="1400" dirty="0" smtClean="0"/>
              <a:t>Regional or segment focus</a:t>
            </a:r>
            <a:br>
              <a:rPr lang="en-US" sz="1400" dirty="0" smtClean="0"/>
            </a:br>
            <a:r>
              <a:rPr lang="en-US" sz="1400" i="1" dirty="0" smtClean="0"/>
              <a:t>Constituencies</a:t>
            </a:r>
            <a:endParaRPr lang="en-US" sz="1400" i="1" dirty="0"/>
          </a:p>
        </p:txBody>
      </p:sp>
      <p:sp>
        <p:nvSpPr>
          <p:cNvPr id="9" name="TextBox 8"/>
          <p:cNvSpPr txBox="1"/>
          <p:nvPr/>
        </p:nvSpPr>
        <p:spPr>
          <a:xfrm>
            <a:off x="3598248" y="793441"/>
            <a:ext cx="2087681" cy="800219"/>
          </a:xfrm>
          <a:prstGeom prst="rect">
            <a:avLst/>
          </a:prstGeom>
          <a:noFill/>
        </p:spPr>
        <p:txBody>
          <a:bodyPr wrap="none" rtlCol="0">
            <a:spAutoFit/>
          </a:bodyPr>
          <a:lstStyle/>
          <a:p>
            <a:pPr algn="ctr"/>
            <a:r>
              <a:rPr lang="en-US" b="1" dirty="0" smtClean="0"/>
              <a:t>Edge</a:t>
            </a:r>
            <a:r>
              <a:rPr lang="en-US" dirty="0" smtClean="0"/>
              <a:t/>
            </a:r>
            <a:br>
              <a:rPr lang="en-US" dirty="0" smtClean="0"/>
            </a:br>
            <a:r>
              <a:rPr lang="en-US" sz="1400" dirty="0" smtClean="0"/>
              <a:t>Organization-focused risk</a:t>
            </a:r>
            <a:br>
              <a:rPr lang="en-US" sz="1400" dirty="0" smtClean="0"/>
            </a:br>
            <a:r>
              <a:rPr lang="en-US" sz="1400" i="1" dirty="0" smtClean="0"/>
              <a:t>Providers/Consumers</a:t>
            </a:r>
            <a:endParaRPr lang="en-US" sz="1400" i="1" dirty="0"/>
          </a:p>
        </p:txBody>
      </p:sp>
      <p:sp>
        <p:nvSpPr>
          <p:cNvPr id="7" name="TextBox 6"/>
          <p:cNvSpPr txBox="1"/>
          <p:nvPr/>
        </p:nvSpPr>
        <p:spPr>
          <a:xfrm>
            <a:off x="3959249" y="2274977"/>
            <a:ext cx="1365678" cy="1138773"/>
          </a:xfrm>
          <a:prstGeom prst="rect">
            <a:avLst/>
          </a:prstGeom>
          <a:noFill/>
        </p:spPr>
        <p:txBody>
          <a:bodyPr wrap="none" rtlCol="0">
            <a:spAutoFit/>
          </a:bodyPr>
          <a:lstStyle/>
          <a:p>
            <a:pPr algn="ctr"/>
            <a:r>
              <a:rPr lang="en-US" b="1" dirty="0" smtClean="0"/>
              <a:t>Core</a:t>
            </a:r>
            <a:r>
              <a:rPr lang="en-US" dirty="0" smtClean="0"/>
              <a:t/>
            </a:r>
            <a:br>
              <a:rPr lang="en-US" dirty="0" smtClean="0"/>
            </a:br>
            <a:r>
              <a:rPr lang="en-US" sz="1400" dirty="0" smtClean="0"/>
              <a:t>Ecosystem-wide</a:t>
            </a:r>
            <a:br>
              <a:rPr lang="en-US" sz="1400" dirty="0" smtClean="0"/>
            </a:br>
            <a:r>
              <a:rPr lang="en-US" sz="1400" i="1" dirty="0" smtClean="0"/>
              <a:t>Collaborative</a:t>
            </a:r>
            <a:r>
              <a:rPr lang="en-US" dirty="0" smtClean="0"/>
              <a:t/>
            </a:r>
            <a:br>
              <a:rPr lang="en-US" dirty="0" smtClean="0"/>
            </a:br>
            <a:endParaRPr lang="en-US" dirty="0"/>
          </a:p>
        </p:txBody>
      </p:sp>
      <p:sp>
        <p:nvSpPr>
          <p:cNvPr id="19" name="TextBox 18"/>
          <p:cNvSpPr txBox="1"/>
          <p:nvPr/>
        </p:nvSpPr>
        <p:spPr>
          <a:xfrm>
            <a:off x="6945532" y="4379904"/>
            <a:ext cx="1292053" cy="646331"/>
          </a:xfrm>
          <a:prstGeom prst="rect">
            <a:avLst/>
          </a:prstGeom>
          <a:noFill/>
        </p:spPr>
        <p:txBody>
          <a:bodyPr wrap="none" rtlCol="0">
            <a:spAutoFit/>
          </a:bodyPr>
          <a:lstStyle/>
          <a:p>
            <a:pPr algn="ctr"/>
            <a:r>
              <a:rPr lang="en-US" dirty="0" smtClean="0"/>
              <a:t>Risk </a:t>
            </a:r>
            <a:br>
              <a:rPr lang="en-US" dirty="0" smtClean="0"/>
            </a:br>
            <a:r>
              <a:rPr lang="en-US" dirty="0" smtClean="0"/>
              <a:t>Assessment</a:t>
            </a:r>
            <a:endParaRPr lang="en-US" dirty="0"/>
          </a:p>
        </p:txBody>
      </p:sp>
      <p:sp>
        <p:nvSpPr>
          <p:cNvPr id="33" name="Oval 32"/>
          <p:cNvSpPr/>
          <p:nvPr/>
        </p:nvSpPr>
        <p:spPr>
          <a:xfrm>
            <a:off x="4941707" y="3321245"/>
            <a:ext cx="1083500" cy="515443"/>
          </a:xfrm>
          <a:prstGeom prst="ellipse">
            <a:avLst/>
          </a:prstGeom>
          <a:gradFill flip="none" rotWithShape="1">
            <a:gsLst>
              <a:gs pos="0">
                <a:schemeClr val="accent2">
                  <a:tint val="50000"/>
                  <a:satMod val="300000"/>
                  <a:alpha val="24000"/>
                </a:schemeClr>
              </a:gs>
              <a:gs pos="35000">
                <a:schemeClr val="accent2">
                  <a:tint val="37000"/>
                  <a:satMod val="300000"/>
                  <a:alpha val="24000"/>
                </a:schemeClr>
              </a:gs>
              <a:gs pos="100000">
                <a:schemeClr val="accent2">
                  <a:tint val="15000"/>
                  <a:satMod val="350000"/>
                  <a:alpha val="24000"/>
                </a:schemeClr>
              </a:gs>
            </a:gsLst>
            <a:lin ang="16200000" scaled="1"/>
            <a:tileRect/>
          </a:gradFill>
          <a:ln w="28575" cmpd="sng">
            <a:solidFill>
              <a:srgbClr val="953735"/>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en-US" dirty="0" smtClean="0">
                <a:solidFill>
                  <a:schemeClr val="bg1"/>
                </a:solidFill>
              </a:rPr>
              <a:t>DSSA</a:t>
            </a:r>
            <a:endParaRPr lang="en-US" dirty="0">
              <a:solidFill>
                <a:schemeClr val="bg1"/>
              </a:solidFill>
            </a:endParaRPr>
          </a:p>
        </p:txBody>
      </p:sp>
    </p:spTree>
    <p:extLst>
      <p:ext uri="{BB962C8B-B14F-4D97-AF65-F5344CB8AC3E}">
        <p14:creationId xmlns:p14="http://schemas.microsoft.com/office/powerpoint/2010/main" val="3048848579"/>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p:cNvSpPr/>
          <p:nvPr/>
        </p:nvSpPr>
        <p:spPr>
          <a:xfrm>
            <a:off x="247594" y="999665"/>
            <a:ext cx="2955542" cy="2548752"/>
          </a:xfrm>
          <a:prstGeom prst="rect">
            <a:avLst/>
          </a:prstGeom>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sp>
        <p:nvSpPr>
          <p:cNvPr id="53" name="Rectangle 52"/>
          <p:cNvSpPr/>
          <p:nvPr/>
        </p:nvSpPr>
        <p:spPr>
          <a:xfrm>
            <a:off x="355330" y="2557389"/>
            <a:ext cx="1274901" cy="75128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Identify threats</a:t>
            </a:r>
            <a:endParaRPr lang="en-US" sz="1400" dirty="0"/>
          </a:p>
        </p:txBody>
      </p:sp>
      <p:sp>
        <p:nvSpPr>
          <p:cNvPr id="54" name="Rectangle 53"/>
          <p:cNvSpPr/>
          <p:nvPr/>
        </p:nvSpPr>
        <p:spPr>
          <a:xfrm>
            <a:off x="1097611" y="1592808"/>
            <a:ext cx="1274901" cy="75128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Identify vulnerabilities</a:t>
            </a:r>
            <a:endParaRPr lang="en-US" sz="1400" dirty="0"/>
          </a:p>
        </p:txBody>
      </p:sp>
      <p:sp>
        <p:nvSpPr>
          <p:cNvPr id="55" name="Rectangle 54"/>
          <p:cNvSpPr/>
          <p:nvPr/>
        </p:nvSpPr>
        <p:spPr>
          <a:xfrm>
            <a:off x="1839891" y="2557389"/>
            <a:ext cx="1274901" cy="75128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Describe predisposing conditions</a:t>
            </a:r>
            <a:endParaRPr lang="en-US" sz="1400" dirty="0"/>
          </a:p>
        </p:txBody>
      </p:sp>
      <p:sp>
        <p:nvSpPr>
          <p:cNvPr id="35" name="TextBox 34"/>
          <p:cNvSpPr txBox="1"/>
          <p:nvPr/>
        </p:nvSpPr>
        <p:spPr>
          <a:xfrm>
            <a:off x="544050" y="999665"/>
            <a:ext cx="2378626" cy="461665"/>
          </a:xfrm>
          <a:prstGeom prst="rect">
            <a:avLst/>
          </a:prstGeom>
          <a:noFill/>
        </p:spPr>
        <p:txBody>
          <a:bodyPr wrap="none" rtlCol="0">
            <a:spAutoFit/>
          </a:bodyPr>
          <a:lstStyle/>
          <a:p>
            <a:pPr algn="ctr"/>
            <a:r>
              <a:rPr lang="en-US" sz="2400" dirty="0" smtClean="0"/>
              <a:t>1) Build scenarios</a:t>
            </a:r>
            <a:endParaRPr lang="en-US" sz="2400" dirty="0"/>
          </a:p>
        </p:txBody>
      </p:sp>
      <p:grpSp>
        <p:nvGrpSpPr>
          <p:cNvPr id="3" name="Group 2"/>
          <p:cNvGrpSpPr/>
          <p:nvPr/>
        </p:nvGrpSpPr>
        <p:grpSpPr>
          <a:xfrm>
            <a:off x="3236242" y="1002543"/>
            <a:ext cx="2106316" cy="2550969"/>
            <a:chOff x="3008287" y="1002543"/>
            <a:chExt cx="2106316" cy="2550969"/>
          </a:xfrm>
        </p:grpSpPr>
        <p:sp>
          <p:nvSpPr>
            <p:cNvPr id="52" name="Rectangle 51"/>
            <p:cNvSpPr/>
            <p:nvPr/>
          </p:nvSpPr>
          <p:spPr>
            <a:xfrm>
              <a:off x="3082828" y="1004760"/>
              <a:ext cx="1948840" cy="2548752"/>
            </a:xfrm>
            <a:prstGeom prst="rect">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56" name="Rectangle 55"/>
            <p:cNvSpPr/>
            <p:nvPr/>
          </p:nvSpPr>
          <p:spPr>
            <a:xfrm>
              <a:off x="3474152" y="1946773"/>
              <a:ext cx="1188062" cy="75128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Analyze controls</a:t>
              </a:r>
              <a:endParaRPr lang="en-US" sz="1400" dirty="0"/>
            </a:p>
          </p:txBody>
        </p:sp>
        <p:sp>
          <p:nvSpPr>
            <p:cNvPr id="28" name="TextBox 27"/>
            <p:cNvSpPr txBox="1"/>
            <p:nvPr/>
          </p:nvSpPr>
          <p:spPr>
            <a:xfrm>
              <a:off x="3008287" y="1002543"/>
              <a:ext cx="2106316" cy="461665"/>
            </a:xfrm>
            <a:prstGeom prst="rect">
              <a:avLst/>
            </a:prstGeom>
            <a:noFill/>
          </p:spPr>
          <p:txBody>
            <a:bodyPr wrap="none" rtlCol="0">
              <a:spAutoFit/>
            </a:bodyPr>
            <a:lstStyle/>
            <a:p>
              <a:pPr algn="ctr"/>
              <a:r>
                <a:rPr lang="en-US" sz="2400" dirty="0" smtClean="0"/>
                <a:t>2) Identify gaps</a:t>
              </a:r>
              <a:endParaRPr lang="en-US" sz="2400" dirty="0"/>
            </a:p>
          </p:txBody>
        </p:sp>
      </p:grpSp>
      <p:grpSp>
        <p:nvGrpSpPr>
          <p:cNvPr id="2" name="Group 1"/>
          <p:cNvGrpSpPr/>
          <p:nvPr/>
        </p:nvGrpSpPr>
        <p:grpSpPr>
          <a:xfrm>
            <a:off x="5378121" y="999665"/>
            <a:ext cx="2777553" cy="2548752"/>
            <a:chOff x="4933066" y="999665"/>
            <a:chExt cx="2777553" cy="2548752"/>
          </a:xfrm>
        </p:grpSpPr>
        <p:sp>
          <p:nvSpPr>
            <p:cNvPr id="51" name="Rectangle 50"/>
            <p:cNvSpPr/>
            <p:nvPr/>
          </p:nvSpPr>
          <p:spPr>
            <a:xfrm>
              <a:off x="4933066" y="999665"/>
              <a:ext cx="2777553" cy="2548752"/>
            </a:xfrm>
            <a:prstGeom prst="rect">
              <a:avLst/>
            </a:prstGeom>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sp>
          <p:nvSpPr>
            <p:cNvPr id="57" name="Rectangle 56"/>
            <p:cNvSpPr/>
            <p:nvPr/>
          </p:nvSpPr>
          <p:spPr>
            <a:xfrm>
              <a:off x="5022857" y="2557389"/>
              <a:ext cx="1188062" cy="75128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Determine likelihood</a:t>
              </a:r>
              <a:endParaRPr lang="en-US" sz="1400" dirty="0"/>
            </a:p>
          </p:txBody>
        </p:sp>
        <p:sp>
          <p:nvSpPr>
            <p:cNvPr id="58" name="Rectangle 57"/>
            <p:cNvSpPr/>
            <p:nvPr/>
          </p:nvSpPr>
          <p:spPr>
            <a:xfrm>
              <a:off x="5721718" y="1592808"/>
              <a:ext cx="1188062" cy="75128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Analyze impact</a:t>
              </a:r>
              <a:endParaRPr lang="en-US" sz="1400" dirty="0"/>
            </a:p>
          </p:txBody>
        </p:sp>
        <p:sp>
          <p:nvSpPr>
            <p:cNvPr id="59" name="Rectangle 58"/>
            <p:cNvSpPr/>
            <p:nvPr/>
          </p:nvSpPr>
          <p:spPr>
            <a:xfrm>
              <a:off x="6420580" y="2557389"/>
              <a:ext cx="1188062" cy="75128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Determine risk</a:t>
              </a:r>
              <a:endParaRPr lang="en-US" sz="1400" dirty="0"/>
            </a:p>
          </p:txBody>
        </p:sp>
        <p:sp>
          <p:nvSpPr>
            <p:cNvPr id="29" name="TextBox 28"/>
            <p:cNvSpPr txBox="1"/>
            <p:nvPr/>
          </p:nvSpPr>
          <p:spPr>
            <a:xfrm>
              <a:off x="5272148" y="1004760"/>
              <a:ext cx="2084074" cy="461665"/>
            </a:xfrm>
            <a:prstGeom prst="rect">
              <a:avLst/>
            </a:prstGeom>
            <a:noFill/>
          </p:spPr>
          <p:txBody>
            <a:bodyPr wrap="none" rtlCol="0">
              <a:spAutoFit/>
            </a:bodyPr>
            <a:lstStyle/>
            <a:p>
              <a:pPr algn="ctr"/>
              <a:r>
                <a:rPr lang="en-US" sz="2400" dirty="0" smtClean="0"/>
                <a:t>3) Evaluate risk</a:t>
              </a:r>
              <a:endParaRPr lang="en-US" sz="2400" dirty="0"/>
            </a:p>
          </p:txBody>
        </p:sp>
      </p:grpSp>
      <p:sp>
        <p:nvSpPr>
          <p:cNvPr id="17" name="Right Arrow 16"/>
          <p:cNvSpPr/>
          <p:nvPr/>
        </p:nvSpPr>
        <p:spPr>
          <a:xfrm>
            <a:off x="2939719" y="2058783"/>
            <a:ext cx="698708" cy="568761"/>
          </a:xfrm>
          <a:prstGeom prst="rightArrow">
            <a:avLst/>
          </a:prstGeom>
          <a:gradFill>
            <a:gsLst>
              <a:gs pos="0">
                <a:schemeClr val="accent1">
                  <a:tint val="100000"/>
                  <a:shade val="100000"/>
                  <a:satMod val="130000"/>
                </a:schemeClr>
              </a:gs>
              <a:gs pos="99000">
                <a:schemeClr val="accent1">
                  <a:tint val="50000"/>
                  <a:shade val="100000"/>
                  <a:satMod val="350000"/>
                </a:schemeClr>
              </a:gs>
            </a:gsLst>
            <a:lin ang="2124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19" name="Right Arrow 18"/>
          <p:cNvSpPr/>
          <p:nvPr/>
        </p:nvSpPr>
        <p:spPr>
          <a:xfrm>
            <a:off x="4971494" y="2058783"/>
            <a:ext cx="698708" cy="568761"/>
          </a:xfrm>
          <a:prstGeom prst="rightArrow">
            <a:avLst/>
          </a:prstGeom>
          <a:gradFill>
            <a:gsLst>
              <a:gs pos="0">
                <a:schemeClr val="accent1">
                  <a:tint val="100000"/>
                  <a:shade val="100000"/>
                  <a:satMod val="130000"/>
                </a:schemeClr>
              </a:gs>
              <a:gs pos="99000">
                <a:schemeClr val="accent1">
                  <a:tint val="50000"/>
                  <a:shade val="100000"/>
                  <a:satMod val="350000"/>
                </a:schemeClr>
              </a:gs>
            </a:gsLst>
            <a:lin ang="2124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Tree>
    <p:extLst>
      <p:ext uri="{BB962C8B-B14F-4D97-AF65-F5344CB8AC3E}">
        <p14:creationId xmlns:p14="http://schemas.microsoft.com/office/powerpoint/2010/main" val="1445575146"/>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a:xfrm>
            <a:off x="0" y="8122"/>
            <a:ext cx="6830611" cy="6849878"/>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64" name="Cloud 63"/>
          <p:cNvSpPr/>
          <p:nvPr/>
        </p:nvSpPr>
        <p:spPr>
          <a:xfrm>
            <a:off x="3292212" y="5244582"/>
            <a:ext cx="2043585" cy="1161545"/>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 name="Cloud 62"/>
          <p:cNvSpPr/>
          <p:nvPr/>
        </p:nvSpPr>
        <p:spPr>
          <a:xfrm>
            <a:off x="1709124" y="5244582"/>
            <a:ext cx="2043585" cy="1161545"/>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 name="Cloud 61"/>
          <p:cNvSpPr/>
          <p:nvPr/>
        </p:nvSpPr>
        <p:spPr>
          <a:xfrm>
            <a:off x="7173" y="5092182"/>
            <a:ext cx="2043585" cy="1161545"/>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 name="Cloud 60"/>
          <p:cNvSpPr/>
          <p:nvPr/>
        </p:nvSpPr>
        <p:spPr>
          <a:xfrm>
            <a:off x="4787026" y="5092182"/>
            <a:ext cx="2043585" cy="1161545"/>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TextBox 32"/>
          <p:cNvSpPr txBox="1"/>
          <p:nvPr/>
        </p:nvSpPr>
        <p:spPr>
          <a:xfrm>
            <a:off x="1550245" y="8122"/>
            <a:ext cx="3671412" cy="646331"/>
          </a:xfrm>
          <a:prstGeom prst="rect">
            <a:avLst/>
          </a:prstGeom>
          <a:noFill/>
        </p:spPr>
        <p:txBody>
          <a:bodyPr wrap="square" rtlCol="0">
            <a:spAutoFit/>
          </a:bodyPr>
          <a:lstStyle/>
          <a:p>
            <a:pPr algn="ctr"/>
            <a:r>
              <a:rPr lang="en-US" dirty="0" smtClean="0"/>
              <a:t>STRATEGIC</a:t>
            </a:r>
            <a:br>
              <a:rPr lang="en-US" dirty="0" smtClean="0"/>
            </a:br>
            <a:r>
              <a:rPr lang="en-US" dirty="0" smtClean="0"/>
              <a:t>Cross-community collaboration</a:t>
            </a:r>
            <a:endParaRPr lang="en-US" dirty="0"/>
          </a:p>
        </p:txBody>
      </p:sp>
      <p:sp>
        <p:nvSpPr>
          <p:cNvPr id="21" name="TextBox 20"/>
          <p:cNvSpPr txBox="1"/>
          <p:nvPr/>
        </p:nvSpPr>
        <p:spPr>
          <a:xfrm>
            <a:off x="4898035" y="1380012"/>
            <a:ext cx="4265117" cy="830997"/>
          </a:xfrm>
          <a:prstGeom prst="rect">
            <a:avLst/>
          </a:prstGeom>
          <a:noFill/>
          <a:ln>
            <a:noFill/>
          </a:ln>
        </p:spPr>
        <p:txBody>
          <a:bodyPr wrap="square" rtlCol="0">
            <a:spAutoFit/>
          </a:bodyPr>
          <a:lstStyle/>
          <a:p>
            <a:pPr algn="ctr"/>
            <a:r>
              <a:rPr lang="en-US" sz="2400" b="1" dirty="0" smtClean="0">
                <a:solidFill>
                  <a:srgbClr val="FF0000"/>
                </a:solidFill>
              </a:rPr>
              <a:t>Gaps in policy, management,  or leadership splits the root</a:t>
            </a:r>
            <a:endParaRPr lang="en-US" sz="2400" b="1" dirty="0">
              <a:solidFill>
                <a:srgbClr val="FF0000"/>
              </a:solidFill>
            </a:endParaRPr>
          </a:p>
        </p:txBody>
      </p:sp>
      <p:sp>
        <p:nvSpPr>
          <p:cNvPr id="24" name="TextBox 23"/>
          <p:cNvSpPr txBox="1"/>
          <p:nvPr/>
        </p:nvSpPr>
        <p:spPr>
          <a:xfrm>
            <a:off x="6830611" y="2240293"/>
            <a:ext cx="2313389" cy="954107"/>
          </a:xfrm>
          <a:prstGeom prst="rect">
            <a:avLst/>
          </a:prstGeom>
          <a:noFill/>
        </p:spPr>
        <p:txBody>
          <a:bodyPr wrap="square" rtlCol="0">
            <a:spAutoFit/>
          </a:bodyPr>
          <a:lstStyle/>
          <a:p>
            <a:pPr algn="ctr"/>
            <a:r>
              <a:rPr lang="en-US" sz="1400" dirty="0" smtClean="0"/>
              <a:t>“Reductive” forces (security, risk-mitigation, control through rules, etc.) splits the root</a:t>
            </a:r>
            <a:endParaRPr lang="en-US" sz="1400" dirty="0"/>
          </a:p>
        </p:txBody>
      </p:sp>
      <p:pic>
        <p:nvPicPr>
          <p:cNvPr id="30" name="Picture 29" descr="Triangle.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4497" y="952824"/>
            <a:ext cx="5442908" cy="4647597"/>
          </a:xfrm>
          <a:prstGeom prst="rect">
            <a:avLst/>
          </a:prstGeom>
        </p:spPr>
      </p:pic>
      <p:sp>
        <p:nvSpPr>
          <p:cNvPr id="10" name="Rectangle 9"/>
          <p:cNvSpPr/>
          <p:nvPr/>
        </p:nvSpPr>
        <p:spPr>
          <a:xfrm>
            <a:off x="2564396" y="2171804"/>
            <a:ext cx="1603719" cy="338554"/>
          </a:xfrm>
          <a:prstGeom prst="rect">
            <a:avLst/>
          </a:prstGeom>
        </p:spPr>
        <p:txBody>
          <a:bodyPr wrap="square">
            <a:spAutoFit/>
          </a:bodyPr>
          <a:lstStyle/>
          <a:p>
            <a:pPr algn="ctr"/>
            <a:r>
              <a:rPr lang="en-US" sz="1600" dirty="0" smtClean="0">
                <a:solidFill>
                  <a:schemeClr val="bg1"/>
                </a:solidFill>
              </a:rPr>
              <a:t>Ecosystem-wide</a:t>
            </a:r>
            <a:endParaRPr lang="en-US" sz="1600" dirty="0">
              <a:solidFill>
                <a:schemeClr val="bg1"/>
              </a:solidFill>
            </a:endParaRPr>
          </a:p>
        </p:txBody>
      </p:sp>
      <p:sp>
        <p:nvSpPr>
          <p:cNvPr id="31" name="Rectangle 30"/>
          <p:cNvSpPr/>
          <p:nvPr/>
        </p:nvSpPr>
        <p:spPr>
          <a:xfrm>
            <a:off x="1792556" y="3609535"/>
            <a:ext cx="3105479" cy="338554"/>
          </a:xfrm>
          <a:prstGeom prst="rect">
            <a:avLst/>
          </a:prstGeom>
        </p:spPr>
        <p:txBody>
          <a:bodyPr wrap="square">
            <a:spAutoFit/>
          </a:bodyPr>
          <a:lstStyle/>
          <a:p>
            <a:pPr algn="ctr"/>
            <a:r>
              <a:rPr lang="en-US" sz="1600" dirty="0" smtClean="0">
                <a:solidFill>
                  <a:schemeClr val="bg1"/>
                </a:solidFill>
              </a:rPr>
              <a:t>“Regional” or “segment” focus</a:t>
            </a:r>
            <a:endParaRPr lang="en-US" sz="1600" dirty="0">
              <a:solidFill>
                <a:schemeClr val="bg1"/>
              </a:solidFill>
            </a:endParaRPr>
          </a:p>
        </p:txBody>
      </p:sp>
      <p:sp>
        <p:nvSpPr>
          <p:cNvPr id="32" name="Rectangle 31"/>
          <p:cNvSpPr/>
          <p:nvPr/>
        </p:nvSpPr>
        <p:spPr>
          <a:xfrm>
            <a:off x="1599514" y="5136611"/>
            <a:ext cx="3492752" cy="338554"/>
          </a:xfrm>
          <a:prstGeom prst="rect">
            <a:avLst/>
          </a:prstGeom>
        </p:spPr>
        <p:txBody>
          <a:bodyPr wrap="square">
            <a:spAutoFit/>
          </a:bodyPr>
          <a:lstStyle/>
          <a:p>
            <a:pPr algn="ctr"/>
            <a:r>
              <a:rPr lang="en-US" sz="1600" dirty="0" smtClean="0">
                <a:solidFill>
                  <a:schemeClr val="bg1"/>
                </a:solidFill>
              </a:rPr>
              <a:t>Provider or organization-focused risk</a:t>
            </a:r>
            <a:endParaRPr lang="en-US" sz="1600" dirty="0">
              <a:solidFill>
                <a:schemeClr val="bg1"/>
              </a:solidFill>
            </a:endParaRPr>
          </a:p>
        </p:txBody>
      </p:sp>
      <p:sp>
        <p:nvSpPr>
          <p:cNvPr id="34" name="Rectangle 33"/>
          <p:cNvSpPr/>
          <p:nvPr/>
        </p:nvSpPr>
        <p:spPr>
          <a:xfrm>
            <a:off x="2577667" y="1319874"/>
            <a:ext cx="1603719" cy="580895"/>
          </a:xfrm>
          <a:prstGeom prst="rect">
            <a:avLst/>
          </a:prstGeom>
        </p:spPr>
        <p:txBody>
          <a:bodyPr wrap="square">
            <a:spAutoFit/>
          </a:bodyPr>
          <a:lstStyle/>
          <a:p>
            <a:pPr algn="ctr"/>
            <a:r>
              <a:rPr lang="en-US" dirty="0" smtClean="0">
                <a:solidFill>
                  <a:schemeClr val="bg1"/>
                </a:solidFill>
              </a:rPr>
              <a:t>CORE</a:t>
            </a:r>
          </a:p>
          <a:p>
            <a:pPr algn="ctr"/>
            <a:endParaRPr lang="en-US" dirty="0" smtClean="0">
              <a:solidFill>
                <a:schemeClr val="bg1"/>
              </a:solidFill>
            </a:endParaRPr>
          </a:p>
        </p:txBody>
      </p:sp>
      <p:sp>
        <p:nvSpPr>
          <p:cNvPr id="35" name="Rectangle 34"/>
          <p:cNvSpPr/>
          <p:nvPr/>
        </p:nvSpPr>
        <p:spPr>
          <a:xfrm>
            <a:off x="2564396" y="2695546"/>
            <a:ext cx="1603719" cy="331940"/>
          </a:xfrm>
          <a:prstGeom prst="rect">
            <a:avLst/>
          </a:prstGeom>
        </p:spPr>
        <p:txBody>
          <a:bodyPr wrap="square">
            <a:spAutoFit/>
          </a:bodyPr>
          <a:lstStyle/>
          <a:p>
            <a:pPr algn="ctr"/>
            <a:r>
              <a:rPr lang="en-US" dirty="0" smtClean="0">
                <a:solidFill>
                  <a:schemeClr val="bg1"/>
                </a:solidFill>
              </a:rPr>
              <a:t>GLUE</a:t>
            </a:r>
            <a:endParaRPr lang="en-US" dirty="0">
              <a:solidFill>
                <a:schemeClr val="bg1"/>
              </a:solidFill>
            </a:endParaRPr>
          </a:p>
        </p:txBody>
      </p:sp>
      <p:sp>
        <p:nvSpPr>
          <p:cNvPr id="36" name="Rectangle 35"/>
          <p:cNvSpPr/>
          <p:nvPr/>
        </p:nvSpPr>
        <p:spPr>
          <a:xfrm>
            <a:off x="2564396" y="4148826"/>
            <a:ext cx="1603719" cy="331940"/>
          </a:xfrm>
          <a:prstGeom prst="rect">
            <a:avLst/>
          </a:prstGeom>
        </p:spPr>
        <p:txBody>
          <a:bodyPr wrap="square">
            <a:spAutoFit/>
          </a:bodyPr>
          <a:lstStyle/>
          <a:p>
            <a:pPr algn="ctr"/>
            <a:r>
              <a:rPr lang="en-US" dirty="0" smtClean="0">
                <a:solidFill>
                  <a:schemeClr val="bg1"/>
                </a:solidFill>
              </a:rPr>
              <a:t>EDGE</a:t>
            </a:r>
            <a:endParaRPr lang="en-US" dirty="0">
              <a:solidFill>
                <a:schemeClr val="bg1"/>
              </a:solidFill>
            </a:endParaRPr>
          </a:p>
        </p:txBody>
      </p:sp>
      <p:sp>
        <p:nvSpPr>
          <p:cNvPr id="2" name="Oval 1"/>
          <p:cNvSpPr/>
          <p:nvPr/>
        </p:nvSpPr>
        <p:spPr>
          <a:xfrm>
            <a:off x="2987324" y="1754766"/>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sp>
        <p:nvSpPr>
          <p:cNvPr id="18" name="Oval 17"/>
          <p:cNvSpPr/>
          <p:nvPr/>
        </p:nvSpPr>
        <p:spPr>
          <a:xfrm>
            <a:off x="3166172" y="2525699"/>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sp>
        <p:nvSpPr>
          <p:cNvPr id="20" name="Oval 19"/>
          <p:cNvSpPr/>
          <p:nvPr/>
        </p:nvSpPr>
        <p:spPr>
          <a:xfrm>
            <a:off x="4222995" y="4286129"/>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cxnSp>
        <p:nvCxnSpPr>
          <p:cNvPr id="22" name="Straight Arrow Connector 21"/>
          <p:cNvCxnSpPr/>
          <p:nvPr/>
        </p:nvCxnSpPr>
        <p:spPr>
          <a:xfrm flipH="1">
            <a:off x="3292213" y="1839690"/>
            <a:ext cx="2043584" cy="0"/>
          </a:xfrm>
          <a:prstGeom prst="straightConnector1">
            <a:avLst/>
          </a:prstGeom>
          <a:ln w="571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flipH="1">
            <a:off x="3533513" y="2607979"/>
            <a:ext cx="347271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p:nvPr/>
        </p:nvCxnSpPr>
        <p:spPr>
          <a:xfrm flipH="1">
            <a:off x="4475151" y="4379435"/>
            <a:ext cx="253108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1" name="TextBox 40"/>
          <p:cNvSpPr txBox="1"/>
          <p:nvPr/>
        </p:nvSpPr>
        <p:spPr>
          <a:xfrm>
            <a:off x="-155585" y="2698947"/>
            <a:ext cx="1878982" cy="369332"/>
          </a:xfrm>
          <a:prstGeom prst="rect">
            <a:avLst/>
          </a:prstGeom>
          <a:noFill/>
        </p:spPr>
        <p:txBody>
          <a:bodyPr wrap="square" rtlCol="0">
            <a:spAutoFit/>
          </a:bodyPr>
          <a:lstStyle/>
          <a:p>
            <a:pPr algn="ctr"/>
            <a:r>
              <a:rPr lang="en-US" dirty="0" smtClean="0"/>
              <a:t>LONG-TERM</a:t>
            </a:r>
            <a:endParaRPr lang="en-US" dirty="0"/>
          </a:p>
        </p:txBody>
      </p:sp>
      <p:sp>
        <p:nvSpPr>
          <p:cNvPr id="42" name="TextBox 41"/>
          <p:cNvSpPr txBox="1"/>
          <p:nvPr/>
        </p:nvSpPr>
        <p:spPr>
          <a:xfrm>
            <a:off x="5092266" y="2698947"/>
            <a:ext cx="1878982" cy="369332"/>
          </a:xfrm>
          <a:prstGeom prst="rect">
            <a:avLst/>
          </a:prstGeom>
          <a:noFill/>
        </p:spPr>
        <p:txBody>
          <a:bodyPr wrap="square" rtlCol="0">
            <a:spAutoFit/>
          </a:bodyPr>
          <a:lstStyle/>
          <a:p>
            <a:pPr algn="ctr"/>
            <a:r>
              <a:rPr lang="en-US" dirty="0" smtClean="0"/>
              <a:t>IMMEDIATE</a:t>
            </a:r>
            <a:endParaRPr lang="en-US" dirty="0"/>
          </a:p>
        </p:txBody>
      </p:sp>
      <p:sp>
        <p:nvSpPr>
          <p:cNvPr id="23" name="Rectangle 22"/>
          <p:cNvSpPr/>
          <p:nvPr/>
        </p:nvSpPr>
        <p:spPr>
          <a:xfrm>
            <a:off x="4898664" y="5102165"/>
            <a:ext cx="1931947" cy="923330"/>
          </a:xfrm>
          <a:prstGeom prst="rect">
            <a:avLst/>
          </a:prstGeom>
        </p:spPr>
        <p:txBody>
          <a:bodyPr wrap="square">
            <a:spAutoFit/>
          </a:bodyPr>
          <a:lstStyle/>
          <a:p>
            <a:pPr algn="ctr"/>
            <a:r>
              <a:rPr lang="en-US" dirty="0"/>
              <a:t>Need: </a:t>
            </a:r>
            <a:r>
              <a:rPr lang="en-US" dirty="0" smtClean="0"/>
              <a:t>coordination, fast </a:t>
            </a:r>
            <a:r>
              <a:rPr lang="en-US" dirty="0"/>
              <a:t>response</a:t>
            </a:r>
          </a:p>
        </p:txBody>
      </p:sp>
      <p:sp>
        <p:nvSpPr>
          <p:cNvPr id="43" name="Rectangle 42"/>
          <p:cNvSpPr/>
          <p:nvPr/>
        </p:nvSpPr>
        <p:spPr>
          <a:xfrm>
            <a:off x="7173" y="5102165"/>
            <a:ext cx="1931947" cy="923330"/>
          </a:xfrm>
          <a:prstGeom prst="rect">
            <a:avLst/>
          </a:prstGeom>
        </p:spPr>
        <p:txBody>
          <a:bodyPr wrap="square">
            <a:spAutoFit/>
          </a:bodyPr>
          <a:lstStyle/>
          <a:p>
            <a:pPr algn="ctr"/>
            <a:r>
              <a:rPr lang="en-US" dirty="0"/>
              <a:t>N</a:t>
            </a:r>
            <a:r>
              <a:rPr lang="en-US" dirty="0" smtClean="0"/>
              <a:t>eed:</a:t>
            </a:r>
            <a:br>
              <a:rPr lang="en-US" dirty="0" smtClean="0"/>
            </a:br>
            <a:r>
              <a:rPr lang="en-US" dirty="0" smtClean="0"/>
              <a:t>models, tools, support, direction</a:t>
            </a:r>
            <a:endParaRPr lang="en-US" dirty="0"/>
          </a:p>
        </p:txBody>
      </p:sp>
      <p:sp>
        <p:nvSpPr>
          <p:cNvPr id="19" name="TextBox 18"/>
          <p:cNvSpPr txBox="1"/>
          <p:nvPr/>
        </p:nvSpPr>
        <p:spPr>
          <a:xfrm>
            <a:off x="1404484" y="6211669"/>
            <a:ext cx="4021806" cy="646331"/>
          </a:xfrm>
          <a:prstGeom prst="rect">
            <a:avLst/>
          </a:prstGeom>
          <a:noFill/>
        </p:spPr>
        <p:txBody>
          <a:bodyPr wrap="square" rtlCol="0">
            <a:spAutoFit/>
          </a:bodyPr>
          <a:lstStyle/>
          <a:p>
            <a:pPr algn="ctr"/>
            <a:r>
              <a:rPr lang="en-US" dirty="0" smtClean="0"/>
              <a:t>TACTICAL</a:t>
            </a:r>
          </a:p>
          <a:p>
            <a:pPr algn="ctr"/>
            <a:r>
              <a:rPr lang="en-US" dirty="0" smtClean="0"/>
              <a:t>DNS providers </a:t>
            </a:r>
            <a:r>
              <a:rPr lang="en-US" dirty="0"/>
              <a:t>are at the </a:t>
            </a:r>
            <a:r>
              <a:rPr lang="en-US" dirty="0" smtClean="0"/>
              <a:t>forefront</a:t>
            </a:r>
            <a:endParaRPr lang="en-US" dirty="0"/>
          </a:p>
        </p:txBody>
      </p:sp>
      <p:sp>
        <p:nvSpPr>
          <p:cNvPr id="46" name="Oval 45"/>
          <p:cNvSpPr/>
          <p:nvPr/>
        </p:nvSpPr>
        <p:spPr>
          <a:xfrm>
            <a:off x="5314448" y="4936511"/>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cxnSp>
        <p:nvCxnSpPr>
          <p:cNvPr id="47" name="Straight Arrow Connector 46"/>
          <p:cNvCxnSpPr/>
          <p:nvPr/>
        </p:nvCxnSpPr>
        <p:spPr>
          <a:xfrm flipH="1">
            <a:off x="5566605" y="5029817"/>
            <a:ext cx="1439626"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1" name="Oval 50"/>
          <p:cNvSpPr/>
          <p:nvPr/>
        </p:nvSpPr>
        <p:spPr>
          <a:xfrm>
            <a:off x="3586017" y="3408005"/>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cxnSp>
        <p:nvCxnSpPr>
          <p:cNvPr id="52" name="Straight Arrow Connector 51"/>
          <p:cNvCxnSpPr/>
          <p:nvPr/>
        </p:nvCxnSpPr>
        <p:spPr>
          <a:xfrm flipH="1">
            <a:off x="3953358" y="3490285"/>
            <a:ext cx="3052873"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0" name="TextBox 59"/>
          <p:cNvSpPr txBox="1"/>
          <p:nvPr/>
        </p:nvSpPr>
        <p:spPr>
          <a:xfrm>
            <a:off x="7006231" y="673543"/>
            <a:ext cx="1878982" cy="646331"/>
          </a:xfrm>
          <a:prstGeom prst="rect">
            <a:avLst/>
          </a:prstGeom>
          <a:noFill/>
        </p:spPr>
        <p:txBody>
          <a:bodyPr wrap="square" rtlCol="0">
            <a:spAutoFit/>
          </a:bodyPr>
          <a:lstStyle/>
          <a:p>
            <a:pPr algn="ctr"/>
            <a:r>
              <a:rPr lang="en-US" b="1" dirty="0" smtClean="0"/>
              <a:t>Risk Scenario Topic List</a:t>
            </a:r>
            <a:endParaRPr lang="en-US" b="1" dirty="0"/>
          </a:p>
        </p:txBody>
      </p:sp>
      <p:sp>
        <p:nvSpPr>
          <p:cNvPr id="38" name="TextBox 37"/>
          <p:cNvSpPr txBox="1"/>
          <p:nvPr/>
        </p:nvSpPr>
        <p:spPr>
          <a:xfrm>
            <a:off x="6830611" y="3879437"/>
            <a:ext cx="2313389" cy="954107"/>
          </a:xfrm>
          <a:prstGeom prst="rect">
            <a:avLst/>
          </a:prstGeom>
          <a:noFill/>
        </p:spPr>
        <p:txBody>
          <a:bodyPr wrap="square" rtlCol="0">
            <a:spAutoFit/>
          </a:bodyPr>
          <a:lstStyle/>
          <a:p>
            <a:pPr algn="ctr"/>
            <a:r>
              <a:rPr lang="en-US" sz="1400" dirty="0" smtClean="0"/>
              <a:t>Attacks exploiting technical vulnerabilities of the DNS bring down the </a:t>
            </a:r>
            <a:r>
              <a:rPr lang="en-US" sz="1400" dirty="0" smtClean="0"/>
              <a:t>root or a major TLD</a:t>
            </a:r>
            <a:endParaRPr lang="en-US" sz="1400" dirty="0"/>
          </a:p>
        </p:txBody>
      </p:sp>
      <p:sp>
        <p:nvSpPr>
          <p:cNvPr id="39" name="TextBox 38"/>
          <p:cNvSpPr txBox="1"/>
          <p:nvPr/>
        </p:nvSpPr>
        <p:spPr>
          <a:xfrm>
            <a:off x="6830611" y="4763463"/>
            <a:ext cx="2313389" cy="738664"/>
          </a:xfrm>
          <a:prstGeom prst="rect">
            <a:avLst/>
          </a:prstGeom>
          <a:noFill/>
        </p:spPr>
        <p:txBody>
          <a:bodyPr wrap="square" rtlCol="0">
            <a:spAutoFit/>
          </a:bodyPr>
          <a:lstStyle/>
          <a:p>
            <a:pPr algn="ctr"/>
            <a:r>
              <a:rPr lang="en-US" sz="1400" dirty="0" smtClean="0"/>
              <a:t>Inadvertent technical mishap brings down the </a:t>
            </a:r>
            <a:r>
              <a:rPr lang="en-US" sz="1400" dirty="0" smtClean="0"/>
              <a:t>root or a major TLD</a:t>
            </a:r>
            <a:endParaRPr lang="en-US" sz="1400" dirty="0"/>
          </a:p>
        </p:txBody>
      </p:sp>
      <p:sp>
        <p:nvSpPr>
          <p:cNvPr id="40" name="TextBox 39"/>
          <p:cNvSpPr txBox="1"/>
          <p:nvPr/>
        </p:nvSpPr>
        <p:spPr>
          <a:xfrm>
            <a:off x="6830611" y="3129606"/>
            <a:ext cx="2313389" cy="738664"/>
          </a:xfrm>
          <a:prstGeom prst="rect">
            <a:avLst/>
          </a:prstGeom>
          <a:noFill/>
        </p:spPr>
        <p:txBody>
          <a:bodyPr wrap="square" rtlCol="0">
            <a:spAutoFit/>
          </a:bodyPr>
          <a:lstStyle/>
          <a:p>
            <a:pPr algn="ctr"/>
            <a:r>
              <a:rPr lang="en-US" sz="1400" dirty="0" smtClean="0"/>
              <a:t>Widespread natural disaster brings down the </a:t>
            </a:r>
            <a:r>
              <a:rPr lang="en-US" sz="1400" dirty="0" smtClean="0"/>
              <a:t>root or a major TLD</a:t>
            </a:r>
            <a:endParaRPr lang="en-US" sz="1400" dirty="0"/>
          </a:p>
        </p:txBody>
      </p:sp>
    </p:spTree>
    <p:extLst>
      <p:ext uri="{BB962C8B-B14F-4D97-AF65-F5344CB8AC3E}">
        <p14:creationId xmlns:p14="http://schemas.microsoft.com/office/powerpoint/2010/main" val="3532110373"/>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a:xfrm>
            <a:off x="0" y="8122"/>
            <a:ext cx="6830611" cy="6849878"/>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64" name="Cloud 63"/>
          <p:cNvSpPr/>
          <p:nvPr/>
        </p:nvSpPr>
        <p:spPr>
          <a:xfrm>
            <a:off x="3292212" y="5244582"/>
            <a:ext cx="2043585" cy="1161545"/>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 name="Cloud 62"/>
          <p:cNvSpPr/>
          <p:nvPr/>
        </p:nvSpPr>
        <p:spPr>
          <a:xfrm>
            <a:off x="1709124" y="5244582"/>
            <a:ext cx="2043585" cy="1161545"/>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 name="Cloud 61"/>
          <p:cNvSpPr/>
          <p:nvPr/>
        </p:nvSpPr>
        <p:spPr>
          <a:xfrm>
            <a:off x="7173" y="5092182"/>
            <a:ext cx="2043585" cy="1161545"/>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 name="Cloud 60"/>
          <p:cNvSpPr/>
          <p:nvPr/>
        </p:nvSpPr>
        <p:spPr>
          <a:xfrm>
            <a:off x="4787026" y="5092182"/>
            <a:ext cx="2043585" cy="1161545"/>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TextBox 32"/>
          <p:cNvSpPr txBox="1"/>
          <p:nvPr/>
        </p:nvSpPr>
        <p:spPr>
          <a:xfrm>
            <a:off x="1550245" y="8122"/>
            <a:ext cx="3671412" cy="646331"/>
          </a:xfrm>
          <a:prstGeom prst="rect">
            <a:avLst/>
          </a:prstGeom>
          <a:noFill/>
        </p:spPr>
        <p:txBody>
          <a:bodyPr wrap="square" rtlCol="0">
            <a:spAutoFit/>
          </a:bodyPr>
          <a:lstStyle/>
          <a:p>
            <a:pPr algn="ctr"/>
            <a:r>
              <a:rPr lang="en-US" dirty="0" smtClean="0"/>
              <a:t>STRATEGIC</a:t>
            </a:r>
            <a:br>
              <a:rPr lang="en-US" dirty="0" smtClean="0"/>
            </a:br>
            <a:r>
              <a:rPr lang="en-US" dirty="0" smtClean="0"/>
              <a:t>Cross-community collaboration</a:t>
            </a:r>
            <a:endParaRPr lang="en-US" dirty="0"/>
          </a:p>
        </p:txBody>
      </p:sp>
      <p:sp>
        <p:nvSpPr>
          <p:cNvPr id="24" name="TextBox 23"/>
          <p:cNvSpPr txBox="1"/>
          <p:nvPr/>
        </p:nvSpPr>
        <p:spPr>
          <a:xfrm>
            <a:off x="4475151" y="2105454"/>
            <a:ext cx="4668850" cy="1200328"/>
          </a:xfrm>
          <a:prstGeom prst="rect">
            <a:avLst/>
          </a:prstGeom>
          <a:noFill/>
          <a:ln>
            <a:noFill/>
          </a:ln>
        </p:spPr>
        <p:txBody>
          <a:bodyPr wrap="square" rtlCol="0">
            <a:spAutoFit/>
          </a:bodyPr>
          <a:lstStyle/>
          <a:p>
            <a:pPr algn="ctr"/>
            <a:r>
              <a:rPr lang="en-US" sz="2400" b="1" dirty="0" smtClean="0">
                <a:solidFill>
                  <a:srgbClr val="FF0000"/>
                </a:solidFill>
              </a:rPr>
              <a:t>“Reductive” forces (security, risk-mitigation, control through rules, etc.) splits the root</a:t>
            </a:r>
            <a:endParaRPr lang="en-US" sz="2400" b="1" dirty="0">
              <a:solidFill>
                <a:srgbClr val="FF0000"/>
              </a:solidFill>
            </a:endParaRPr>
          </a:p>
        </p:txBody>
      </p:sp>
      <p:pic>
        <p:nvPicPr>
          <p:cNvPr id="30" name="Picture 29" descr="Triangle.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4497" y="952824"/>
            <a:ext cx="5442908" cy="4647597"/>
          </a:xfrm>
          <a:prstGeom prst="rect">
            <a:avLst/>
          </a:prstGeom>
        </p:spPr>
      </p:pic>
      <p:sp>
        <p:nvSpPr>
          <p:cNvPr id="10" name="Rectangle 9"/>
          <p:cNvSpPr/>
          <p:nvPr/>
        </p:nvSpPr>
        <p:spPr>
          <a:xfrm>
            <a:off x="2564396" y="2171804"/>
            <a:ext cx="1603719" cy="338554"/>
          </a:xfrm>
          <a:prstGeom prst="rect">
            <a:avLst/>
          </a:prstGeom>
        </p:spPr>
        <p:txBody>
          <a:bodyPr wrap="square">
            <a:spAutoFit/>
          </a:bodyPr>
          <a:lstStyle/>
          <a:p>
            <a:pPr algn="ctr"/>
            <a:r>
              <a:rPr lang="en-US" sz="1600" dirty="0" smtClean="0">
                <a:solidFill>
                  <a:schemeClr val="bg1"/>
                </a:solidFill>
              </a:rPr>
              <a:t>Ecosystem-wide</a:t>
            </a:r>
            <a:endParaRPr lang="en-US" sz="1600" dirty="0">
              <a:solidFill>
                <a:schemeClr val="bg1"/>
              </a:solidFill>
            </a:endParaRPr>
          </a:p>
        </p:txBody>
      </p:sp>
      <p:sp>
        <p:nvSpPr>
          <p:cNvPr id="31" name="Rectangle 30"/>
          <p:cNvSpPr/>
          <p:nvPr/>
        </p:nvSpPr>
        <p:spPr>
          <a:xfrm>
            <a:off x="1792556" y="3609535"/>
            <a:ext cx="3105479" cy="338554"/>
          </a:xfrm>
          <a:prstGeom prst="rect">
            <a:avLst/>
          </a:prstGeom>
        </p:spPr>
        <p:txBody>
          <a:bodyPr wrap="square">
            <a:spAutoFit/>
          </a:bodyPr>
          <a:lstStyle/>
          <a:p>
            <a:pPr algn="ctr"/>
            <a:r>
              <a:rPr lang="en-US" sz="1600" dirty="0" smtClean="0">
                <a:solidFill>
                  <a:schemeClr val="bg1"/>
                </a:solidFill>
              </a:rPr>
              <a:t>“Regional” or “segment” focus</a:t>
            </a:r>
            <a:endParaRPr lang="en-US" sz="1600" dirty="0">
              <a:solidFill>
                <a:schemeClr val="bg1"/>
              </a:solidFill>
            </a:endParaRPr>
          </a:p>
        </p:txBody>
      </p:sp>
      <p:sp>
        <p:nvSpPr>
          <p:cNvPr id="32" name="Rectangle 31"/>
          <p:cNvSpPr/>
          <p:nvPr/>
        </p:nvSpPr>
        <p:spPr>
          <a:xfrm>
            <a:off x="1599514" y="5136611"/>
            <a:ext cx="3492752" cy="338554"/>
          </a:xfrm>
          <a:prstGeom prst="rect">
            <a:avLst/>
          </a:prstGeom>
        </p:spPr>
        <p:txBody>
          <a:bodyPr wrap="square">
            <a:spAutoFit/>
          </a:bodyPr>
          <a:lstStyle/>
          <a:p>
            <a:pPr algn="ctr"/>
            <a:r>
              <a:rPr lang="en-US" sz="1600" dirty="0" smtClean="0">
                <a:solidFill>
                  <a:schemeClr val="bg1"/>
                </a:solidFill>
              </a:rPr>
              <a:t>Provider or organization-focused risk</a:t>
            </a:r>
            <a:endParaRPr lang="en-US" sz="1600" dirty="0">
              <a:solidFill>
                <a:schemeClr val="bg1"/>
              </a:solidFill>
            </a:endParaRPr>
          </a:p>
        </p:txBody>
      </p:sp>
      <p:sp>
        <p:nvSpPr>
          <p:cNvPr id="34" name="Rectangle 33"/>
          <p:cNvSpPr/>
          <p:nvPr/>
        </p:nvSpPr>
        <p:spPr>
          <a:xfrm>
            <a:off x="2577667" y="1319874"/>
            <a:ext cx="1603719" cy="580895"/>
          </a:xfrm>
          <a:prstGeom prst="rect">
            <a:avLst/>
          </a:prstGeom>
        </p:spPr>
        <p:txBody>
          <a:bodyPr wrap="square">
            <a:spAutoFit/>
          </a:bodyPr>
          <a:lstStyle/>
          <a:p>
            <a:pPr algn="ctr"/>
            <a:r>
              <a:rPr lang="en-US" dirty="0" smtClean="0">
                <a:solidFill>
                  <a:schemeClr val="bg1"/>
                </a:solidFill>
              </a:rPr>
              <a:t>CORE</a:t>
            </a:r>
          </a:p>
          <a:p>
            <a:pPr algn="ctr"/>
            <a:endParaRPr lang="en-US" dirty="0" smtClean="0">
              <a:solidFill>
                <a:schemeClr val="bg1"/>
              </a:solidFill>
            </a:endParaRPr>
          </a:p>
        </p:txBody>
      </p:sp>
      <p:sp>
        <p:nvSpPr>
          <p:cNvPr id="35" name="Rectangle 34"/>
          <p:cNvSpPr/>
          <p:nvPr/>
        </p:nvSpPr>
        <p:spPr>
          <a:xfrm>
            <a:off x="2564396" y="2695546"/>
            <a:ext cx="1603719" cy="331940"/>
          </a:xfrm>
          <a:prstGeom prst="rect">
            <a:avLst/>
          </a:prstGeom>
        </p:spPr>
        <p:txBody>
          <a:bodyPr wrap="square">
            <a:spAutoFit/>
          </a:bodyPr>
          <a:lstStyle/>
          <a:p>
            <a:pPr algn="ctr"/>
            <a:r>
              <a:rPr lang="en-US" dirty="0" smtClean="0">
                <a:solidFill>
                  <a:schemeClr val="bg1"/>
                </a:solidFill>
              </a:rPr>
              <a:t>GLUE</a:t>
            </a:r>
            <a:endParaRPr lang="en-US" dirty="0">
              <a:solidFill>
                <a:schemeClr val="bg1"/>
              </a:solidFill>
            </a:endParaRPr>
          </a:p>
        </p:txBody>
      </p:sp>
      <p:sp>
        <p:nvSpPr>
          <p:cNvPr id="36" name="Rectangle 35"/>
          <p:cNvSpPr/>
          <p:nvPr/>
        </p:nvSpPr>
        <p:spPr>
          <a:xfrm>
            <a:off x="2564396" y="4148826"/>
            <a:ext cx="1603719" cy="331940"/>
          </a:xfrm>
          <a:prstGeom prst="rect">
            <a:avLst/>
          </a:prstGeom>
        </p:spPr>
        <p:txBody>
          <a:bodyPr wrap="square">
            <a:spAutoFit/>
          </a:bodyPr>
          <a:lstStyle/>
          <a:p>
            <a:pPr algn="ctr"/>
            <a:r>
              <a:rPr lang="en-US" dirty="0" smtClean="0">
                <a:solidFill>
                  <a:schemeClr val="bg1"/>
                </a:solidFill>
              </a:rPr>
              <a:t>EDGE</a:t>
            </a:r>
            <a:endParaRPr lang="en-US" dirty="0">
              <a:solidFill>
                <a:schemeClr val="bg1"/>
              </a:solidFill>
            </a:endParaRPr>
          </a:p>
        </p:txBody>
      </p:sp>
      <p:sp>
        <p:nvSpPr>
          <p:cNvPr id="2" name="Oval 1"/>
          <p:cNvSpPr/>
          <p:nvPr/>
        </p:nvSpPr>
        <p:spPr>
          <a:xfrm>
            <a:off x="2987324" y="1754766"/>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sp>
        <p:nvSpPr>
          <p:cNvPr id="18" name="Oval 17"/>
          <p:cNvSpPr/>
          <p:nvPr/>
        </p:nvSpPr>
        <p:spPr>
          <a:xfrm>
            <a:off x="3166172" y="2525699"/>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sp>
        <p:nvSpPr>
          <p:cNvPr id="20" name="Oval 19"/>
          <p:cNvSpPr/>
          <p:nvPr/>
        </p:nvSpPr>
        <p:spPr>
          <a:xfrm>
            <a:off x="4222995" y="4286129"/>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cxnSp>
        <p:nvCxnSpPr>
          <p:cNvPr id="22" name="Straight Arrow Connector 21"/>
          <p:cNvCxnSpPr/>
          <p:nvPr/>
        </p:nvCxnSpPr>
        <p:spPr>
          <a:xfrm flipH="1">
            <a:off x="3617620" y="2616245"/>
            <a:ext cx="1004433" cy="0"/>
          </a:xfrm>
          <a:prstGeom prst="straightConnector1">
            <a:avLst/>
          </a:prstGeom>
          <a:ln w="571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p:nvPr/>
        </p:nvCxnSpPr>
        <p:spPr>
          <a:xfrm flipH="1">
            <a:off x="4475151" y="4379435"/>
            <a:ext cx="253108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1" name="TextBox 40"/>
          <p:cNvSpPr txBox="1"/>
          <p:nvPr/>
        </p:nvSpPr>
        <p:spPr>
          <a:xfrm>
            <a:off x="-155585" y="2698947"/>
            <a:ext cx="1878982" cy="369332"/>
          </a:xfrm>
          <a:prstGeom prst="rect">
            <a:avLst/>
          </a:prstGeom>
          <a:noFill/>
        </p:spPr>
        <p:txBody>
          <a:bodyPr wrap="square" rtlCol="0">
            <a:spAutoFit/>
          </a:bodyPr>
          <a:lstStyle/>
          <a:p>
            <a:pPr algn="ctr"/>
            <a:r>
              <a:rPr lang="en-US" dirty="0" smtClean="0"/>
              <a:t>LONG-TERM</a:t>
            </a:r>
            <a:endParaRPr lang="en-US" dirty="0"/>
          </a:p>
        </p:txBody>
      </p:sp>
      <p:sp>
        <p:nvSpPr>
          <p:cNvPr id="23" name="Rectangle 22"/>
          <p:cNvSpPr/>
          <p:nvPr/>
        </p:nvSpPr>
        <p:spPr>
          <a:xfrm>
            <a:off x="4898664" y="5102165"/>
            <a:ext cx="1931947" cy="923330"/>
          </a:xfrm>
          <a:prstGeom prst="rect">
            <a:avLst/>
          </a:prstGeom>
        </p:spPr>
        <p:txBody>
          <a:bodyPr wrap="square">
            <a:spAutoFit/>
          </a:bodyPr>
          <a:lstStyle/>
          <a:p>
            <a:pPr algn="ctr"/>
            <a:r>
              <a:rPr lang="en-US" dirty="0"/>
              <a:t>Need: </a:t>
            </a:r>
            <a:r>
              <a:rPr lang="en-US" dirty="0" smtClean="0"/>
              <a:t>coordination, fast </a:t>
            </a:r>
            <a:r>
              <a:rPr lang="en-US" dirty="0"/>
              <a:t>response</a:t>
            </a:r>
          </a:p>
        </p:txBody>
      </p:sp>
      <p:sp>
        <p:nvSpPr>
          <p:cNvPr id="43" name="Rectangle 42"/>
          <p:cNvSpPr/>
          <p:nvPr/>
        </p:nvSpPr>
        <p:spPr>
          <a:xfrm>
            <a:off x="7173" y="5102165"/>
            <a:ext cx="1931947" cy="923330"/>
          </a:xfrm>
          <a:prstGeom prst="rect">
            <a:avLst/>
          </a:prstGeom>
        </p:spPr>
        <p:txBody>
          <a:bodyPr wrap="square">
            <a:spAutoFit/>
          </a:bodyPr>
          <a:lstStyle/>
          <a:p>
            <a:pPr algn="ctr"/>
            <a:r>
              <a:rPr lang="en-US" dirty="0"/>
              <a:t>N</a:t>
            </a:r>
            <a:r>
              <a:rPr lang="en-US" dirty="0" smtClean="0"/>
              <a:t>eed:</a:t>
            </a:r>
            <a:br>
              <a:rPr lang="en-US" dirty="0" smtClean="0"/>
            </a:br>
            <a:r>
              <a:rPr lang="en-US" dirty="0" smtClean="0"/>
              <a:t>models, tools, support, direction</a:t>
            </a:r>
            <a:endParaRPr lang="en-US" dirty="0"/>
          </a:p>
        </p:txBody>
      </p:sp>
      <p:sp>
        <p:nvSpPr>
          <p:cNvPr id="19" name="TextBox 18"/>
          <p:cNvSpPr txBox="1"/>
          <p:nvPr/>
        </p:nvSpPr>
        <p:spPr>
          <a:xfrm>
            <a:off x="1404484" y="6211669"/>
            <a:ext cx="4021806" cy="646331"/>
          </a:xfrm>
          <a:prstGeom prst="rect">
            <a:avLst/>
          </a:prstGeom>
          <a:noFill/>
        </p:spPr>
        <p:txBody>
          <a:bodyPr wrap="square" rtlCol="0">
            <a:spAutoFit/>
          </a:bodyPr>
          <a:lstStyle/>
          <a:p>
            <a:pPr algn="ctr"/>
            <a:r>
              <a:rPr lang="en-US" dirty="0" smtClean="0"/>
              <a:t>TACTICAL</a:t>
            </a:r>
          </a:p>
          <a:p>
            <a:pPr algn="ctr"/>
            <a:r>
              <a:rPr lang="en-US" dirty="0" smtClean="0"/>
              <a:t>DNS providers </a:t>
            </a:r>
            <a:r>
              <a:rPr lang="en-US" dirty="0"/>
              <a:t>are at the </a:t>
            </a:r>
            <a:r>
              <a:rPr lang="en-US" dirty="0" smtClean="0"/>
              <a:t>forefront</a:t>
            </a:r>
            <a:endParaRPr lang="en-US" dirty="0"/>
          </a:p>
        </p:txBody>
      </p:sp>
      <p:sp>
        <p:nvSpPr>
          <p:cNvPr id="46" name="Oval 45"/>
          <p:cNvSpPr/>
          <p:nvPr/>
        </p:nvSpPr>
        <p:spPr>
          <a:xfrm>
            <a:off x="5314448" y="4936511"/>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cxnSp>
        <p:nvCxnSpPr>
          <p:cNvPr id="47" name="Straight Arrow Connector 46"/>
          <p:cNvCxnSpPr/>
          <p:nvPr/>
        </p:nvCxnSpPr>
        <p:spPr>
          <a:xfrm flipH="1">
            <a:off x="5566605" y="5029817"/>
            <a:ext cx="1439626"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1" name="Oval 50"/>
          <p:cNvSpPr/>
          <p:nvPr/>
        </p:nvSpPr>
        <p:spPr>
          <a:xfrm>
            <a:off x="3586017" y="3408005"/>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cxnSp>
        <p:nvCxnSpPr>
          <p:cNvPr id="52" name="Straight Arrow Connector 51"/>
          <p:cNvCxnSpPr/>
          <p:nvPr/>
        </p:nvCxnSpPr>
        <p:spPr>
          <a:xfrm flipH="1">
            <a:off x="3953358" y="3490285"/>
            <a:ext cx="3052873"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0" name="TextBox 59"/>
          <p:cNvSpPr txBox="1"/>
          <p:nvPr/>
        </p:nvSpPr>
        <p:spPr>
          <a:xfrm>
            <a:off x="7006231" y="673543"/>
            <a:ext cx="1878982" cy="646331"/>
          </a:xfrm>
          <a:prstGeom prst="rect">
            <a:avLst/>
          </a:prstGeom>
          <a:noFill/>
        </p:spPr>
        <p:txBody>
          <a:bodyPr wrap="square" rtlCol="0">
            <a:spAutoFit/>
          </a:bodyPr>
          <a:lstStyle/>
          <a:p>
            <a:pPr algn="ctr"/>
            <a:r>
              <a:rPr lang="en-US" b="1" dirty="0" smtClean="0"/>
              <a:t>Risk Scenario Topic List</a:t>
            </a:r>
            <a:endParaRPr lang="en-US" b="1" dirty="0"/>
          </a:p>
        </p:txBody>
      </p:sp>
      <p:sp>
        <p:nvSpPr>
          <p:cNvPr id="38" name="TextBox 37"/>
          <p:cNvSpPr txBox="1"/>
          <p:nvPr/>
        </p:nvSpPr>
        <p:spPr>
          <a:xfrm>
            <a:off x="6830611" y="1578080"/>
            <a:ext cx="2313389" cy="523220"/>
          </a:xfrm>
          <a:prstGeom prst="rect">
            <a:avLst/>
          </a:prstGeom>
          <a:noFill/>
        </p:spPr>
        <p:txBody>
          <a:bodyPr wrap="square" rtlCol="0">
            <a:spAutoFit/>
          </a:bodyPr>
          <a:lstStyle/>
          <a:p>
            <a:pPr algn="ctr"/>
            <a:r>
              <a:rPr lang="en-US" sz="1400" dirty="0" smtClean="0"/>
              <a:t>Gaps in policy, management,  or leadership splits the root</a:t>
            </a:r>
            <a:endParaRPr lang="en-US" sz="1400" dirty="0"/>
          </a:p>
        </p:txBody>
      </p:sp>
      <p:cxnSp>
        <p:nvCxnSpPr>
          <p:cNvPr id="39" name="Straight Arrow Connector 38"/>
          <p:cNvCxnSpPr/>
          <p:nvPr/>
        </p:nvCxnSpPr>
        <p:spPr>
          <a:xfrm flipH="1">
            <a:off x="3292212" y="1839690"/>
            <a:ext cx="3714019"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0" name="TextBox 39"/>
          <p:cNvSpPr txBox="1"/>
          <p:nvPr/>
        </p:nvSpPr>
        <p:spPr>
          <a:xfrm>
            <a:off x="6830611" y="3879437"/>
            <a:ext cx="2313389" cy="954107"/>
          </a:xfrm>
          <a:prstGeom prst="rect">
            <a:avLst/>
          </a:prstGeom>
          <a:noFill/>
        </p:spPr>
        <p:txBody>
          <a:bodyPr wrap="square" rtlCol="0">
            <a:spAutoFit/>
          </a:bodyPr>
          <a:lstStyle/>
          <a:p>
            <a:pPr algn="ctr"/>
            <a:r>
              <a:rPr lang="en-US" sz="1400" dirty="0" smtClean="0"/>
              <a:t>Attacks exploiting technical vulnerabilities of the DNS bring down the </a:t>
            </a:r>
            <a:r>
              <a:rPr lang="en-US" sz="1400" dirty="0" smtClean="0"/>
              <a:t>root or a major TLD</a:t>
            </a:r>
            <a:endParaRPr lang="en-US" sz="1400" dirty="0"/>
          </a:p>
        </p:txBody>
      </p:sp>
      <p:sp>
        <p:nvSpPr>
          <p:cNvPr id="42" name="TextBox 41"/>
          <p:cNvSpPr txBox="1"/>
          <p:nvPr/>
        </p:nvSpPr>
        <p:spPr>
          <a:xfrm>
            <a:off x="6830611" y="4763463"/>
            <a:ext cx="2313389" cy="738664"/>
          </a:xfrm>
          <a:prstGeom prst="rect">
            <a:avLst/>
          </a:prstGeom>
          <a:noFill/>
        </p:spPr>
        <p:txBody>
          <a:bodyPr wrap="square" rtlCol="0">
            <a:spAutoFit/>
          </a:bodyPr>
          <a:lstStyle/>
          <a:p>
            <a:pPr algn="ctr"/>
            <a:r>
              <a:rPr lang="en-US" sz="1400" dirty="0" smtClean="0"/>
              <a:t>Inadvertent technical mishap brings down the </a:t>
            </a:r>
            <a:r>
              <a:rPr lang="en-US" sz="1400" dirty="0" smtClean="0"/>
              <a:t>root or a major TLD</a:t>
            </a:r>
            <a:endParaRPr lang="en-US" sz="1400" dirty="0"/>
          </a:p>
        </p:txBody>
      </p:sp>
      <p:sp>
        <p:nvSpPr>
          <p:cNvPr id="44" name="TextBox 43"/>
          <p:cNvSpPr txBox="1"/>
          <p:nvPr/>
        </p:nvSpPr>
        <p:spPr>
          <a:xfrm>
            <a:off x="6830611" y="3129606"/>
            <a:ext cx="2313389" cy="738664"/>
          </a:xfrm>
          <a:prstGeom prst="rect">
            <a:avLst/>
          </a:prstGeom>
          <a:noFill/>
        </p:spPr>
        <p:txBody>
          <a:bodyPr wrap="square" rtlCol="0">
            <a:spAutoFit/>
          </a:bodyPr>
          <a:lstStyle/>
          <a:p>
            <a:pPr algn="ctr"/>
            <a:r>
              <a:rPr lang="en-US" sz="1400" dirty="0" smtClean="0"/>
              <a:t>Widespread natural disaster brings down the </a:t>
            </a:r>
            <a:r>
              <a:rPr lang="en-US" sz="1400" dirty="0" smtClean="0"/>
              <a:t>root or a major TLD</a:t>
            </a:r>
            <a:endParaRPr lang="en-US" sz="1400" dirty="0"/>
          </a:p>
        </p:txBody>
      </p:sp>
    </p:spTree>
    <p:extLst>
      <p:ext uri="{BB962C8B-B14F-4D97-AF65-F5344CB8AC3E}">
        <p14:creationId xmlns:p14="http://schemas.microsoft.com/office/powerpoint/2010/main" val="1975318655"/>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a:xfrm>
            <a:off x="0" y="8122"/>
            <a:ext cx="6830611" cy="6849878"/>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64" name="Cloud 63"/>
          <p:cNvSpPr/>
          <p:nvPr/>
        </p:nvSpPr>
        <p:spPr>
          <a:xfrm>
            <a:off x="3292212" y="5244582"/>
            <a:ext cx="2043585" cy="1161545"/>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 name="Cloud 62"/>
          <p:cNvSpPr/>
          <p:nvPr/>
        </p:nvSpPr>
        <p:spPr>
          <a:xfrm>
            <a:off x="1709124" y="5244582"/>
            <a:ext cx="2043585" cy="1161545"/>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 name="Cloud 61"/>
          <p:cNvSpPr/>
          <p:nvPr/>
        </p:nvSpPr>
        <p:spPr>
          <a:xfrm>
            <a:off x="7173" y="5092182"/>
            <a:ext cx="2043585" cy="1161545"/>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 name="Cloud 60"/>
          <p:cNvSpPr/>
          <p:nvPr/>
        </p:nvSpPr>
        <p:spPr>
          <a:xfrm>
            <a:off x="4787026" y="5092182"/>
            <a:ext cx="2043585" cy="1161545"/>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TextBox 32"/>
          <p:cNvSpPr txBox="1"/>
          <p:nvPr/>
        </p:nvSpPr>
        <p:spPr>
          <a:xfrm>
            <a:off x="1550245" y="8122"/>
            <a:ext cx="3671412" cy="646331"/>
          </a:xfrm>
          <a:prstGeom prst="rect">
            <a:avLst/>
          </a:prstGeom>
          <a:noFill/>
        </p:spPr>
        <p:txBody>
          <a:bodyPr wrap="square" rtlCol="0">
            <a:spAutoFit/>
          </a:bodyPr>
          <a:lstStyle/>
          <a:p>
            <a:pPr algn="ctr"/>
            <a:r>
              <a:rPr lang="en-US" dirty="0" smtClean="0"/>
              <a:t>STRATEGIC</a:t>
            </a:r>
            <a:br>
              <a:rPr lang="en-US" dirty="0" smtClean="0"/>
            </a:br>
            <a:r>
              <a:rPr lang="en-US" dirty="0" smtClean="0"/>
              <a:t>Cross-community collaboration</a:t>
            </a:r>
            <a:endParaRPr lang="en-US" dirty="0"/>
          </a:p>
        </p:txBody>
      </p:sp>
      <p:pic>
        <p:nvPicPr>
          <p:cNvPr id="30" name="Picture 29" descr="Triangle.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4497" y="952824"/>
            <a:ext cx="5442908" cy="4647597"/>
          </a:xfrm>
          <a:prstGeom prst="rect">
            <a:avLst/>
          </a:prstGeom>
        </p:spPr>
      </p:pic>
      <p:sp>
        <p:nvSpPr>
          <p:cNvPr id="10" name="Rectangle 9"/>
          <p:cNvSpPr/>
          <p:nvPr/>
        </p:nvSpPr>
        <p:spPr>
          <a:xfrm>
            <a:off x="2564396" y="2171804"/>
            <a:ext cx="1603719" cy="338554"/>
          </a:xfrm>
          <a:prstGeom prst="rect">
            <a:avLst/>
          </a:prstGeom>
        </p:spPr>
        <p:txBody>
          <a:bodyPr wrap="square">
            <a:spAutoFit/>
          </a:bodyPr>
          <a:lstStyle/>
          <a:p>
            <a:pPr algn="ctr"/>
            <a:r>
              <a:rPr lang="en-US" sz="1600" dirty="0" smtClean="0">
                <a:solidFill>
                  <a:schemeClr val="bg1"/>
                </a:solidFill>
              </a:rPr>
              <a:t>Ecosystem-wide</a:t>
            </a:r>
            <a:endParaRPr lang="en-US" sz="1600" dirty="0">
              <a:solidFill>
                <a:schemeClr val="bg1"/>
              </a:solidFill>
            </a:endParaRPr>
          </a:p>
        </p:txBody>
      </p:sp>
      <p:sp>
        <p:nvSpPr>
          <p:cNvPr id="31" name="Rectangle 30"/>
          <p:cNvSpPr/>
          <p:nvPr/>
        </p:nvSpPr>
        <p:spPr>
          <a:xfrm>
            <a:off x="1792556" y="3609535"/>
            <a:ext cx="3105479" cy="338554"/>
          </a:xfrm>
          <a:prstGeom prst="rect">
            <a:avLst/>
          </a:prstGeom>
        </p:spPr>
        <p:txBody>
          <a:bodyPr wrap="square">
            <a:spAutoFit/>
          </a:bodyPr>
          <a:lstStyle/>
          <a:p>
            <a:pPr algn="ctr"/>
            <a:r>
              <a:rPr lang="en-US" sz="1600" dirty="0" smtClean="0">
                <a:solidFill>
                  <a:schemeClr val="bg1"/>
                </a:solidFill>
              </a:rPr>
              <a:t>“Regional” or “segment” focus</a:t>
            </a:r>
            <a:endParaRPr lang="en-US" sz="1600" dirty="0">
              <a:solidFill>
                <a:schemeClr val="bg1"/>
              </a:solidFill>
            </a:endParaRPr>
          </a:p>
        </p:txBody>
      </p:sp>
      <p:sp>
        <p:nvSpPr>
          <p:cNvPr id="32" name="Rectangle 31"/>
          <p:cNvSpPr/>
          <p:nvPr/>
        </p:nvSpPr>
        <p:spPr>
          <a:xfrm>
            <a:off x="1599514" y="5136611"/>
            <a:ext cx="3492752" cy="338554"/>
          </a:xfrm>
          <a:prstGeom prst="rect">
            <a:avLst/>
          </a:prstGeom>
        </p:spPr>
        <p:txBody>
          <a:bodyPr wrap="square">
            <a:spAutoFit/>
          </a:bodyPr>
          <a:lstStyle/>
          <a:p>
            <a:pPr algn="ctr"/>
            <a:r>
              <a:rPr lang="en-US" sz="1600" dirty="0" smtClean="0">
                <a:solidFill>
                  <a:schemeClr val="bg1"/>
                </a:solidFill>
              </a:rPr>
              <a:t>Provider or organization-focused risk</a:t>
            </a:r>
            <a:endParaRPr lang="en-US" sz="1600" dirty="0">
              <a:solidFill>
                <a:schemeClr val="bg1"/>
              </a:solidFill>
            </a:endParaRPr>
          </a:p>
        </p:txBody>
      </p:sp>
      <p:sp>
        <p:nvSpPr>
          <p:cNvPr id="34" name="Rectangle 33"/>
          <p:cNvSpPr/>
          <p:nvPr/>
        </p:nvSpPr>
        <p:spPr>
          <a:xfrm>
            <a:off x="2577667" y="1319874"/>
            <a:ext cx="1603719" cy="580895"/>
          </a:xfrm>
          <a:prstGeom prst="rect">
            <a:avLst/>
          </a:prstGeom>
        </p:spPr>
        <p:txBody>
          <a:bodyPr wrap="square">
            <a:spAutoFit/>
          </a:bodyPr>
          <a:lstStyle/>
          <a:p>
            <a:pPr algn="ctr"/>
            <a:r>
              <a:rPr lang="en-US" dirty="0" smtClean="0">
                <a:solidFill>
                  <a:schemeClr val="bg1"/>
                </a:solidFill>
              </a:rPr>
              <a:t>CORE</a:t>
            </a:r>
          </a:p>
          <a:p>
            <a:pPr algn="ctr"/>
            <a:endParaRPr lang="en-US" dirty="0" smtClean="0">
              <a:solidFill>
                <a:schemeClr val="bg1"/>
              </a:solidFill>
            </a:endParaRPr>
          </a:p>
        </p:txBody>
      </p:sp>
      <p:sp>
        <p:nvSpPr>
          <p:cNvPr id="35" name="Rectangle 34"/>
          <p:cNvSpPr/>
          <p:nvPr/>
        </p:nvSpPr>
        <p:spPr>
          <a:xfrm>
            <a:off x="2564396" y="2695546"/>
            <a:ext cx="1603719" cy="331940"/>
          </a:xfrm>
          <a:prstGeom prst="rect">
            <a:avLst/>
          </a:prstGeom>
        </p:spPr>
        <p:txBody>
          <a:bodyPr wrap="square">
            <a:spAutoFit/>
          </a:bodyPr>
          <a:lstStyle/>
          <a:p>
            <a:pPr algn="ctr"/>
            <a:r>
              <a:rPr lang="en-US" dirty="0" smtClean="0">
                <a:solidFill>
                  <a:schemeClr val="bg1"/>
                </a:solidFill>
              </a:rPr>
              <a:t>GLUE</a:t>
            </a:r>
            <a:endParaRPr lang="en-US" dirty="0">
              <a:solidFill>
                <a:schemeClr val="bg1"/>
              </a:solidFill>
            </a:endParaRPr>
          </a:p>
        </p:txBody>
      </p:sp>
      <p:sp>
        <p:nvSpPr>
          <p:cNvPr id="36" name="Rectangle 35"/>
          <p:cNvSpPr/>
          <p:nvPr/>
        </p:nvSpPr>
        <p:spPr>
          <a:xfrm>
            <a:off x="2564396" y="4148826"/>
            <a:ext cx="1603719" cy="331940"/>
          </a:xfrm>
          <a:prstGeom prst="rect">
            <a:avLst/>
          </a:prstGeom>
        </p:spPr>
        <p:txBody>
          <a:bodyPr wrap="square">
            <a:spAutoFit/>
          </a:bodyPr>
          <a:lstStyle/>
          <a:p>
            <a:pPr algn="ctr"/>
            <a:r>
              <a:rPr lang="en-US" dirty="0" smtClean="0">
                <a:solidFill>
                  <a:schemeClr val="bg1"/>
                </a:solidFill>
              </a:rPr>
              <a:t>EDGE</a:t>
            </a:r>
            <a:endParaRPr lang="en-US" dirty="0">
              <a:solidFill>
                <a:schemeClr val="bg1"/>
              </a:solidFill>
            </a:endParaRPr>
          </a:p>
        </p:txBody>
      </p:sp>
      <p:sp>
        <p:nvSpPr>
          <p:cNvPr id="2" name="Oval 1"/>
          <p:cNvSpPr/>
          <p:nvPr/>
        </p:nvSpPr>
        <p:spPr>
          <a:xfrm>
            <a:off x="2987324" y="1754766"/>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sp>
        <p:nvSpPr>
          <p:cNvPr id="18" name="Oval 17"/>
          <p:cNvSpPr/>
          <p:nvPr/>
        </p:nvSpPr>
        <p:spPr>
          <a:xfrm>
            <a:off x="3166172" y="2525699"/>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sp>
        <p:nvSpPr>
          <p:cNvPr id="20" name="Oval 19"/>
          <p:cNvSpPr/>
          <p:nvPr/>
        </p:nvSpPr>
        <p:spPr>
          <a:xfrm>
            <a:off x="4222995" y="4286129"/>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cxnSp>
        <p:nvCxnSpPr>
          <p:cNvPr id="28" name="Straight Arrow Connector 27"/>
          <p:cNvCxnSpPr/>
          <p:nvPr/>
        </p:nvCxnSpPr>
        <p:spPr>
          <a:xfrm flipH="1">
            <a:off x="4475151" y="4379435"/>
            <a:ext cx="253108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1" name="TextBox 40"/>
          <p:cNvSpPr txBox="1"/>
          <p:nvPr/>
        </p:nvSpPr>
        <p:spPr>
          <a:xfrm>
            <a:off x="-155585" y="2698947"/>
            <a:ext cx="1878982" cy="369332"/>
          </a:xfrm>
          <a:prstGeom prst="rect">
            <a:avLst/>
          </a:prstGeom>
          <a:noFill/>
        </p:spPr>
        <p:txBody>
          <a:bodyPr wrap="square" rtlCol="0">
            <a:spAutoFit/>
          </a:bodyPr>
          <a:lstStyle/>
          <a:p>
            <a:pPr algn="ctr"/>
            <a:r>
              <a:rPr lang="en-US" dirty="0" smtClean="0"/>
              <a:t>LONG-TERM</a:t>
            </a:r>
            <a:endParaRPr lang="en-US" dirty="0"/>
          </a:p>
        </p:txBody>
      </p:sp>
      <p:sp>
        <p:nvSpPr>
          <p:cNvPr id="23" name="Rectangle 22"/>
          <p:cNvSpPr/>
          <p:nvPr/>
        </p:nvSpPr>
        <p:spPr>
          <a:xfrm>
            <a:off x="4898664" y="5102165"/>
            <a:ext cx="1931947" cy="923330"/>
          </a:xfrm>
          <a:prstGeom prst="rect">
            <a:avLst/>
          </a:prstGeom>
        </p:spPr>
        <p:txBody>
          <a:bodyPr wrap="square">
            <a:spAutoFit/>
          </a:bodyPr>
          <a:lstStyle/>
          <a:p>
            <a:pPr algn="ctr"/>
            <a:r>
              <a:rPr lang="en-US" dirty="0"/>
              <a:t>Need: </a:t>
            </a:r>
            <a:r>
              <a:rPr lang="en-US" dirty="0" smtClean="0"/>
              <a:t>coordination, fast </a:t>
            </a:r>
            <a:r>
              <a:rPr lang="en-US" dirty="0"/>
              <a:t>response</a:t>
            </a:r>
          </a:p>
        </p:txBody>
      </p:sp>
      <p:sp>
        <p:nvSpPr>
          <p:cNvPr id="43" name="Rectangle 42"/>
          <p:cNvSpPr/>
          <p:nvPr/>
        </p:nvSpPr>
        <p:spPr>
          <a:xfrm>
            <a:off x="7173" y="5102165"/>
            <a:ext cx="1931947" cy="923330"/>
          </a:xfrm>
          <a:prstGeom prst="rect">
            <a:avLst/>
          </a:prstGeom>
        </p:spPr>
        <p:txBody>
          <a:bodyPr wrap="square">
            <a:spAutoFit/>
          </a:bodyPr>
          <a:lstStyle/>
          <a:p>
            <a:pPr algn="ctr"/>
            <a:r>
              <a:rPr lang="en-US" dirty="0"/>
              <a:t>N</a:t>
            </a:r>
            <a:r>
              <a:rPr lang="en-US" dirty="0" smtClean="0"/>
              <a:t>eed:</a:t>
            </a:r>
            <a:br>
              <a:rPr lang="en-US" dirty="0" smtClean="0"/>
            </a:br>
            <a:r>
              <a:rPr lang="en-US" dirty="0" smtClean="0"/>
              <a:t>models, tools, support, direction</a:t>
            </a:r>
            <a:endParaRPr lang="en-US" dirty="0"/>
          </a:p>
        </p:txBody>
      </p:sp>
      <p:sp>
        <p:nvSpPr>
          <p:cNvPr id="19" name="TextBox 18"/>
          <p:cNvSpPr txBox="1"/>
          <p:nvPr/>
        </p:nvSpPr>
        <p:spPr>
          <a:xfrm>
            <a:off x="1404484" y="6211669"/>
            <a:ext cx="4021806" cy="646331"/>
          </a:xfrm>
          <a:prstGeom prst="rect">
            <a:avLst/>
          </a:prstGeom>
          <a:noFill/>
        </p:spPr>
        <p:txBody>
          <a:bodyPr wrap="square" rtlCol="0">
            <a:spAutoFit/>
          </a:bodyPr>
          <a:lstStyle/>
          <a:p>
            <a:pPr algn="ctr"/>
            <a:r>
              <a:rPr lang="en-US" dirty="0" smtClean="0"/>
              <a:t>TACTICAL</a:t>
            </a:r>
          </a:p>
          <a:p>
            <a:pPr algn="ctr"/>
            <a:r>
              <a:rPr lang="en-US" dirty="0" smtClean="0"/>
              <a:t>DNS providers </a:t>
            </a:r>
            <a:r>
              <a:rPr lang="en-US" dirty="0"/>
              <a:t>are at the </a:t>
            </a:r>
            <a:r>
              <a:rPr lang="en-US" dirty="0" smtClean="0"/>
              <a:t>forefront</a:t>
            </a:r>
            <a:endParaRPr lang="en-US" dirty="0"/>
          </a:p>
        </p:txBody>
      </p:sp>
      <p:sp>
        <p:nvSpPr>
          <p:cNvPr id="46" name="Oval 45"/>
          <p:cNvSpPr/>
          <p:nvPr/>
        </p:nvSpPr>
        <p:spPr>
          <a:xfrm>
            <a:off x="5314448" y="4936511"/>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cxnSp>
        <p:nvCxnSpPr>
          <p:cNvPr id="47" name="Straight Arrow Connector 46"/>
          <p:cNvCxnSpPr/>
          <p:nvPr/>
        </p:nvCxnSpPr>
        <p:spPr>
          <a:xfrm flipH="1">
            <a:off x="5566605" y="5029817"/>
            <a:ext cx="1439626"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0" name="TextBox 49"/>
          <p:cNvSpPr txBox="1"/>
          <p:nvPr/>
        </p:nvSpPr>
        <p:spPr>
          <a:xfrm>
            <a:off x="4475152" y="3049512"/>
            <a:ext cx="4668850" cy="830997"/>
          </a:xfrm>
          <a:prstGeom prst="rect">
            <a:avLst/>
          </a:prstGeom>
          <a:noFill/>
        </p:spPr>
        <p:txBody>
          <a:bodyPr wrap="square" rtlCol="0">
            <a:spAutoFit/>
          </a:bodyPr>
          <a:lstStyle/>
          <a:p>
            <a:pPr algn="ctr"/>
            <a:r>
              <a:rPr lang="en-US" sz="2400" b="1" dirty="0" smtClean="0">
                <a:solidFill>
                  <a:srgbClr val="FF0000"/>
                </a:solidFill>
              </a:rPr>
              <a:t>Widespread natural disaster brings down the </a:t>
            </a:r>
            <a:r>
              <a:rPr lang="en-US" sz="2400" b="1" dirty="0" smtClean="0">
                <a:solidFill>
                  <a:srgbClr val="FF0000"/>
                </a:solidFill>
              </a:rPr>
              <a:t>root or a major TLD</a:t>
            </a:r>
            <a:endParaRPr lang="en-US" sz="2400" b="1" dirty="0">
              <a:solidFill>
                <a:srgbClr val="FF0000"/>
              </a:solidFill>
            </a:endParaRPr>
          </a:p>
        </p:txBody>
      </p:sp>
      <p:sp>
        <p:nvSpPr>
          <p:cNvPr id="51" name="Oval 50"/>
          <p:cNvSpPr/>
          <p:nvPr/>
        </p:nvSpPr>
        <p:spPr>
          <a:xfrm>
            <a:off x="3586017" y="3408005"/>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sp>
        <p:nvSpPr>
          <p:cNvPr id="60" name="TextBox 59"/>
          <p:cNvSpPr txBox="1"/>
          <p:nvPr/>
        </p:nvSpPr>
        <p:spPr>
          <a:xfrm>
            <a:off x="7006231" y="673543"/>
            <a:ext cx="1878982" cy="646331"/>
          </a:xfrm>
          <a:prstGeom prst="rect">
            <a:avLst/>
          </a:prstGeom>
          <a:noFill/>
        </p:spPr>
        <p:txBody>
          <a:bodyPr wrap="square" rtlCol="0">
            <a:spAutoFit/>
          </a:bodyPr>
          <a:lstStyle/>
          <a:p>
            <a:pPr algn="ctr"/>
            <a:r>
              <a:rPr lang="en-US" b="1" dirty="0" smtClean="0"/>
              <a:t>Risk Scenario Topic List</a:t>
            </a:r>
            <a:endParaRPr lang="en-US" b="1" dirty="0"/>
          </a:p>
        </p:txBody>
      </p:sp>
      <p:sp>
        <p:nvSpPr>
          <p:cNvPr id="38" name="TextBox 37"/>
          <p:cNvSpPr txBox="1"/>
          <p:nvPr/>
        </p:nvSpPr>
        <p:spPr>
          <a:xfrm>
            <a:off x="6830611" y="1578080"/>
            <a:ext cx="2313389" cy="523220"/>
          </a:xfrm>
          <a:prstGeom prst="rect">
            <a:avLst/>
          </a:prstGeom>
          <a:noFill/>
        </p:spPr>
        <p:txBody>
          <a:bodyPr wrap="square" rtlCol="0">
            <a:spAutoFit/>
          </a:bodyPr>
          <a:lstStyle/>
          <a:p>
            <a:pPr algn="ctr"/>
            <a:r>
              <a:rPr lang="en-US" sz="1400" dirty="0" smtClean="0"/>
              <a:t>Gaps in policy, management,  or leadership splits the root</a:t>
            </a:r>
            <a:endParaRPr lang="en-US" sz="1400" dirty="0"/>
          </a:p>
        </p:txBody>
      </p:sp>
      <p:cxnSp>
        <p:nvCxnSpPr>
          <p:cNvPr id="39" name="Straight Arrow Connector 38"/>
          <p:cNvCxnSpPr/>
          <p:nvPr/>
        </p:nvCxnSpPr>
        <p:spPr>
          <a:xfrm flipH="1">
            <a:off x="3292212" y="1839690"/>
            <a:ext cx="3714019"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7" name="TextBox 36"/>
          <p:cNvSpPr txBox="1"/>
          <p:nvPr/>
        </p:nvSpPr>
        <p:spPr>
          <a:xfrm>
            <a:off x="6830611" y="2240293"/>
            <a:ext cx="2313389" cy="954107"/>
          </a:xfrm>
          <a:prstGeom prst="rect">
            <a:avLst/>
          </a:prstGeom>
          <a:noFill/>
        </p:spPr>
        <p:txBody>
          <a:bodyPr wrap="square" rtlCol="0">
            <a:spAutoFit/>
          </a:bodyPr>
          <a:lstStyle/>
          <a:p>
            <a:pPr algn="ctr"/>
            <a:r>
              <a:rPr lang="en-US" sz="1400" dirty="0" smtClean="0"/>
              <a:t>“Reductive” forces (security, risk-mitigation, control through rules, etc.) splits the root</a:t>
            </a:r>
            <a:endParaRPr lang="en-US" sz="1400" dirty="0"/>
          </a:p>
        </p:txBody>
      </p:sp>
      <p:cxnSp>
        <p:nvCxnSpPr>
          <p:cNvPr id="40" name="Straight Arrow Connector 39"/>
          <p:cNvCxnSpPr/>
          <p:nvPr/>
        </p:nvCxnSpPr>
        <p:spPr>
          <a:xfrm flipH="1">
            <a:off x="3533513" y="2607979"/>
            <a:ext cx="347271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2" name="Straight Arrow Connector 41"/>
          <p:cNvCxnSpPr/>
          <p:nvPr/>
        </p:nvCxnSpPr>
        <p:spPr>
          <a:xfrm flipH="1">
            <a:off x="3972935" y="3484145"/>
            <a:ext cx="1793191" cy="0"/>
          </a:xfrm>
          <a:prstGeom prst="straightConnector1">
            <a:avLst/>
          </a:prstGeom>
          <a:ln w="571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44" name="TextBox 43"/>
          <p:cNvSpPr txBox="1"/>
          <p:nvPr/>
        </p:nvSpPr>
        <p:spPr>
          <a:xfrm>
            <a:off x="6830611" y="3879437"/>
            <a:ext cx="2313389" cy="954107"/>
          </a:xfrm>
          <a:prstGeom prst="rect">
            <a:avLst/>
          </a:prstGeom>
          <a:noFill/>
        </p:spPr>
        <p:txBody>
          <a:bodyPr wrap="square" rtlCol="0">
            <a:spAutoFit/>
          </a:bodyPr>
          <a:lstStyle/>
          <a:p>
            <a:pPr algn="ctr"/>
            <a:r>
              <a:rPr lang="en-US" sz="1400" dirty="0" smtClean="0"/>
              <a:t>Attacks exploiting technical vulnerabilities of the DNS bring down the </a:t>
            </a:r>
            <a:r>
              <a:rPr lang="en-US" sz="1400" dirty="0" smtClean="0"/>
              <a:t>root or a major TLD</a:t>
            </a:r>
            <a:endParaRPr lang="en-US" sz="1400" dirty="0"/>
          </a:p>
        </p:txBody>
      </p:sp>
      <p:sp>
        <p:nvSpPr>
          <p:cNvPr id="48" name="TextBox 47"/>
          <p:cNvSpPr txBox="1"/>
          <p:nvPr/>
        </p:nvSpPr>
        <p:spPr>
          <a:xfrm>
            <a:off x="6830611" y="4763463"/>
            <a:ext cx="2313389" cy="738664"/>
          </a:xfrm>
          <a:prstGeom prst="rect">
            <a:avLst/>
          </a:prstGeom>
          <a:noFill/>
        </p:spPr>
        <p:txBody>
          <a:bodyPr wrap="square" rtlCol="0">
            <a:spAutoFit/>
          </a:bodyPr>
          <a:lstStyle/>
          <a:p>
            <a:pPr algn="ctr"/>
            <a:r>
              <a:rPr lang="en-US" sz="1400" dirty="0" smtClean="0"/>
              <a:t>Inadvertent technical mishap brings down the </a:t>
            </a:r>
            <a:r>
              <a:rPr lang="en-US" sz="1400" dirty="0" smtClean="0"/>
              <a:t>root or a major TLD</a:t>
            </a:r>
            <a:endParaRPr lang="en-US" sz="1400" dirty="0"/>
          </a:p>
        </p:txBody>
      </p:sp>
    </p:spTree>
    <p:extLst>
      <p:ext uri="{BB962C8B-B14F-4D97-AF65-F5344CB8AC3E}">
        <p14:creationId xmlns:p14="http://schemas.microsoft.com/office/powerpoint/2010/main" val="1814423006"/>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a:xfrm>
            <a:off x="0" y="8122"/>
            <a:ext cx="6830611" cy="6849878"/>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64" name="Cloud 63"/>
          <p:cNvSpPr/>
          <p:nvPr/>
        </p:nvSpPr>
        <p:spPr>
          <a:xfrm>
            <a:off x="3292212" y="5244582"/>
            <a:ext cx="2043585" cy="1161545"/>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 name="Cloud 62"/>
          <p:cNvSpPr/>
          <p:nvPr/>
        </p:nvSpPr>
        <p:spPr>
          <a:xfrm>
            <a:off x="1709124" y="5244582"/>
            <a:ext cx="2043585" cy="1161545"/>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 name="Cloud 61"/>
          <p:cNvSpPr/>
          <p:nvPr/>
        </p:nvSpPr>
        <p:spPr>
          <a:xfrm>
            <a:off x="7173" y="5092182"/>
            <a:ext cx="2043585" cy="1161545"/>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 name="Cloud 60"/>
          <p:cNvSpPr/>
          <p:nvPr/>
        </p:nvSpPr>
        <p:spPr>
          <a:xfrm>
            <a:off x="4787026" y="5092182"/>
            <a:ext cx="2043585" cy="1161545"/>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TextBox 32"/>
          <p:cNvSpPr txBox="1"/>
          <p:nvPr/>
        </p:nvSpPr>
        <p:spPr>
          <a:xfrm>
            <a:off x="1550245" y="8122"/>
            <a:ext cx="3671412" cy="646331"/>
          </a:xfrm>
          <a:prstGeom prst="rect">
            <a:avLst/>
          </a:prstGeom>
          <a:noFill/>
        </p:spPr>
        <p:txBody>
          <a:bodyPr wrap="square" rtlCol="0">
            <a:spAutoFit/>
          </a:bodyPr>
          <a:lstStyle/>
          <a:p>
            <a:pPr algn="ctr"/>
            <a:r>
              <a:rPr lang="en-US" dirty="0" smtClean="0"/>
              <a:t>STRATEGIC</a:t>
            </a:r>
            <a:br>
              <a:rPr lang="en-US" dirty="0" smtClean="0"/>
            </a:br>
            <a:r>
              <a:rPr lang="en-US" dirty="0" smtClean="0"/>
              <a:t>Cross-community collaboration</a:t>
            </a:r>
            <a:endParaRPr lang="en-US" dirty="0"/>
          </a:p>
        </p:txBody>
      </p:sp>
      <p:sp>
        <p:nvSpPr>
          <p:cNvPr id="21" name="TextBox 20"/>
          <p:cNvSpPr txBox="1"/>
          <p:nvPr/>
        </p:nvSpPr>
        <p:spPr>
          <a:xfrm>
            <a:off x="6830611" y="1578080"/>
            <a:ext cx="2313389" cy="523220"/>
          </a:xfrm>
          <a:prstGeom prst="rect">
            <a:avLst/>
          </a:prstGeom>
          <a:noFill/>
        </p:spPr>
        <p:txBody>
          <a:bodyPr wrap="square" rtlCol="0">
            <a:spAutoFit/>
          </a:bodyPr>
          <a:lstStyle/>
          <a:p>
            <a:pPr algn="ctr"/>
            <a:r>
              <a:rPr lang="en-US" sz="1400" dirty="0" smtClean="0"/>
              <a:t>Gaps in policy, management,  or leadership splits the root</a:t>
            </a:r>
            <a:endParaRPr lang="en-US" sz="1400" dirty="0"/>
          </a:p>
        </p:txBody>
      </p:sp>
      <p:sp>
        <p:nvSpPr>
          <p:cNvPr id="24" name="TextBox 23"/>
          <p:cNvSpPr txBox="1"/>
          <p:nvPr/>
        </p:nvSpPr>
        <p:spPr>
          <a:xfrm>
            <a:off x="6830611" y="2240293"/>
            <a:ext cx="2313389" cy="954107"/>
          </a:xfrm>
          <a:prstGeom prst="rect">
            <a:avLst/>
          </a:prstGeom>
          <a:noFill/>
        </p:spPr>
        <p:txBody>
          <a:bodyPr wrap="square" rtlCol="0">
            <a:spAutoFit/>
          </a:bodyPr>
          <a:lstStyle/>
          <a:p>
            <a:pPr algn="ctr"/>
            <a:r>
              <a:rPr lang="en-US" sz="1400" dirty="0" smtClean="0"/>
              <a:t>“Reductive” forces (security, risk-mitigation, control through rules, etc.) splits the root</a:t>
            </a:r>
            <a:endParaRPr lang="en-US" sz="1400" dirty="0"/>
          </a:p>
        </p:txBody>
      </p:sp>
      <p:pic>
        <p:nvPicPr>
          <p:cNvPr id="30" name="Picture 29" descr="Triangle.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4497" y="952824"/>
            <a:ext cx="5442908" cy="4647597"/>
          </a:xfrm>
          <a:prstGeom prst="rect">
            <a:avLst/>
          </a:prstGeom>
        </p:spPr>
      </p:pic>
      <p:sp>
        <p:nvSpPr>
          <p:cNvPr id="10" name="Rectangle 9"/>
          <p:cNvSpPr/>
          <p:nvPr/>
        </p:nvSpPr>
        <p:spPr>
          <a:xfrm>
            <a:off x="2564396" y="2171804"/>
            <a:ext cx="1603719" cy="338554"/>
          </a:xfrm>
          <a:prstGeom prst="rect">
            <a:avLst/>
          </a:prstGeom>
        </p:spPr>
        <p:txBody>
          <a:bodyPr wrap="square">
            <a:spAutoFit/>
          </a:bodyPr>
          <a:lstStyle/>
          <a:p>
            <a:pPr algn="ctr"/>
            <a:r>
              <a:rPr lang="en-US" sz="1600" dirty="0" smtClean="0">
                <a:solidFill>
                  <a:schemeClr val="bg1"/>
                </a:solidFill>
              </a:rPr>
              <a:t>Ecosystem-wide</a:t>
            </a:r>
            <a:endParaRPr lang="en-US" sz="1600" dirty="0">
              <a:solidFill>
                <a:schemeClr val="bg1"/>
              </a:solidFill>
            </a:endParaRPr>
          </a:p>
        </p:txBody>
      </p:sp>
      <p:sp>
        <p:nvSpPr>
          <p:cNvPr id="31" name="Rectangle 30"/>
          <p:cNvSpPr/>
          <p:nvPr/>
        </p:nvSpPr>
        <p:spPr>
          <a:xfrm>
            <a:off x="1792556" y="3609535"/>
            <a:ext cx="3105479" cy="338554"/>
          </a:xfrm>
          <a:prstGeom prst="rect">
            <a:avLst/>
          </a:prstGeom>
        </p:spPr>
        <p:txBody>
          <a:bodyPr wrap="square">
            <a:spAutoFit/>
          </a:bodyPr>
          <a:lstStyle/>
          <a:p>
            <a:pPr algn="ctr"/>
            <a:r>
              <a:rPr lang="en-US" sz="1600" dirty="0" smtClean="0">
                <a:solidFill>
                  <a:schemeClr val="bg1"/>
                </a:solidFill>
              </a:rPr>
              <a:t>“Regional” or “segment” focus</a:t>
            </a:r>
            <a:endParaRPr lang="en-US" sz="1600" dirty="0">
              <a:solidFill>
                <a:schemeClr val="bg1"/>
              </a:solidFill>
            </a:endParaRPr>
          </a:p>
        </p:txBody>
      </p:sp>
      <p:sp>
        <p:nvSpPr>
          <p:cNvPr id="32" name="Rectangle 31"/>
          <p:cNvSpPr/>
          <p:nvPr/>
        </p:nvSpPr>
        <p:spPr>
          <a:xfrm>
            <a:off x="1599514" y="5136611"/>
            <a:ext cx="3492752" cy="338554"/>
          </a:xfrm>
          <a:prstGeom prst="rect">
            <a:avLst/>
          </a:prstGeom>
        </p:spPr>
        <p:txBody>
          <a:bodyPr wrap="square">
            <a:spAutoFit/>
          </a:bodyPr>
          <a:lstStyle/>
          <a:p>
            <a:pPr algn="ctr"/>
            <a:r>
              <a:rPr lang="en-US" sz="1600" dirty="0" smtClean="0">
                <a:solidFill>
                  <a:schemeClr val="bg1"/>
                </a:solidFill>
              </a:rPr>
              <a:t>Provider or organization-focused risk</a:t>
            </a:r>
            <a:endParaRPr lang="en-US" sz="1600" dirty="0">
              <a:solidFill>
                <a:schemeClr val="bg1"/>
              </a:solidFill>
            </a:endParaRPr>
          </a:p>
        </p:txBody>
      </p:sp>
      <p:sp>
        <p:nvSpPr>
          <p:cNvPr id="34" name="Rectangle 33"/>
          <p:cNvSpPr/>
          <p:nvPr/>
        </p:nvSpPr>
        <p:spPr>
          <a:xfrm>
            <a:off x="2577667" y="1319874"/>
            <a:ext cx="1603719" cy="580895"/>
          </a:xfrm>
          <a:prstGeom prst="rect">
            <a:avLst/>
          </a:prstGeom>
        </p:spPr>
        <p:txBody>
          <a:bodyPr wrap="square">
            <a:spAutoFit/>
          </a:bodyPr>
          <a:lstStyle/>
          <a:p>
            <a:pPr algn="ctr"/>
            <a:r>
              <a:rPr lang="en-US" dirty="0" smtClean="0">
                <a:solidFill>
                  <a:schemeClr val="bg1"/>
                </a:solidFill>
              </a:rPr>
              <a:t>CORE</a:t>
            </a:r>
          </a:p>
          <a:p>
            <a:pPr algn="ctr"/>
            <a:endParaRPr lang="en-US" dirty="0" smtClean="0">
              <a:solidFill>
                <a:schemeClr val="bg1"/>
              </a:solidFill>
            </a:endParaRPr>
          </a:p>
        </p:txBody>
      </p:sp>
      <p:sp>
        <p:nvSpPr>
          <p:cNvPr id="35" name="Rectangle 34"/>
          <p:cNvSpPr/>
          <p:nvPr/>
        </p:nvSpPr>
        <p:spPr>
          <a:xfrm>
            <a:off x="2564396" y="2695546"/>
            <a:ext cx="1603719" cy="331940"/>
          </a:xfrm>
          <a:prstGeom prst="rect">
            <a:avLst/>
          </a:prstGeom>
        </p:spPr>
        <p:txBody>
          <a:bodyPr wrap="square">
            <a:spAutoFit/>
          </a:bodyPr>
          <a:lstStyle/>
          <a:p>
            <a:pPr algn="ctr"/>
            <a:r>
              <a:rPr lang="en-US" dirty="0" smtClean="0">
                <a:solidFill>
                  <a:schemeClr val="bg1"/>
                </a:solidFill>
              </a:rPr>
              <a:t>GLUE</a:t>
            </a:r>
            <a:endParaRPr lang="en-US" dirty="0">
              <a:solidFill>
                <a:schemeClr val="bg1"/>
              </a:solidFill>
            </a:endParaRPr>
          </a:p>
        </p:txBody>
      </p:sp>
      <p:sp>
        <p:nvSpPr>
          <p:cNvPr id="36" name="Rectangle 35"/>
          <p:cNvSpPr/>
          <p:nvPr/>
        </p:nvSpPr>
        <p:spPr>
          <a:xfrm>
            <a:off x="2564396" y="4148826"/>
            <a:ext cx="1603719" cy="331940"/>
          </a:xfrm>
          <a:prstGeom prst="rect">
            <a:avLst/>
          </a:prstGeom>
        </p:spPr>
        <p:txBody>
          <a:bodyPr wrap="square">
            <a:spAutoFit/>
          </a:bodyPr>
          <a:lstStyle/>
          <a:p>
            <a:pPr algn="ctr"/>
            <a:r>
              <a:rPr lang="en-US" dirty="0" smtClean="0">
                <a:solidFill>
                  <a:schemeClr val="bg1"/>
                </a:solidFill>
              </a:rPr>
              <a:t>EDGE</a:t>
            </a:r>
            <a:endParaRPr lang="en-US" dirty="0">
              <a:solidFill>
                <a:schemeClr val="bg1"/>
              </a:solidFill>
            </a:endParaRPr>
          </a:p>
        </p:txBody>
      </p:sp>
      <p:sp>
        <p:nvSpPr>
          <p:cNvPr id="2" name="Oval 1"/>
          <p:cNvSpPr/>
          <p:nvPr/>
        </p:nvSpPr>
        <p:spPr>
          <a:xfrm>
            <a:off x="2987324" y="1754766"/>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sp>
        <p:nvSpPr>
          <p:cNvPr id="18" name="Oval 17"/>
          <p:cNvSpPr/>
          <p:nvPr/>
        </p:nvSpPr>
        <p:spPr>
          <a:xfrm>
            <a:off x="3166172" y="2525699"/>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sp>
        <p:nvSpPr>
          <p:cNvPr id="20" name="Oval 19"/>
          <p:cNvSpPr/>
          <p:nvPr/>
        </p:nvSpPr>
        <p:spPr>
          <a:xfrm>
            <a:off x="4222995" y="4286129"/>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cxnSp>
        <p:nvCxnSpPr>
          <p:cNvPr id="22" name="Straight Arrow Connector 21"/>
          <p:cNvCxnSpPr/>
          <p:nvPr/>
        </p:nvCxnSpPr>
        <p:spPr>
          <a:xfrm flipH="1">
            <a:off x="3292212" y="1839690"/>
            <a:ext cx="3714019"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flipH="1">
            <a:off x="3533513" y="2607979"/>
            <a:ext cx="347271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1" name="TextBox 40"/>
          <p:cNvSpPr txBox="1"/>
          <p:nvPr/>
        </p:nvSpPr>
        <p:spPr>
          <a:xfrm>
            <a:off x="-155585" y="2698947"/>
            <a:ext cx="1878982" cy="369332"/>
          </a:xfrm>
          <a:prstGeom prst="rect">
            <a:avLst/>
          </a:prstGeom>
          <a:noFill/>
        </p:spPr>
        <p:txBody>
          <a:bodyPr wrap="square" rtlCol="0">
            <a:spAutoFit/>
          </a:bodyPr>
          <a:lstStyle/>
          <a:p>
            <a:pPr algn="ctr"/>
            <a:r>
              <a:rPr lang="en-US" dirty="0" smtClean="0"/>
              <a:t>LONG-TERM</a:t>
            </a:r>
            <a:endParaRPr lang="en-US" dirty="0"/>
          </a:p>
        </p:txBody>
      </p:sp>
      <p:sp>
        <p:nvSpPr>
          <p:cNvPr id="42" name="TextBox 41"/>
          <p:cNvSpPr txBox="1"/>
          <p:nvPr/>
        </p:nvSpPr>
        <p:spPr>
          <a:xfrm>
            <a:off x="5092266" y="2698947"/>
            <a:ext cx="1878982" cy="369332"/>
          </a:xfrm>
          <a:prstGeom prst="rect">
            <a:avLst/>
          </a:prstGeom>
          <a:noFill/>
        </p:spPr>
        <p:txBody>
          <a:bodyPr wrap="square" rtlCol="0">
            <a:spAutoFit/>
          </a:bodyPr>
          <a:lstStyle/>
          <a:p>
            <a:pPr algn="ctr"/>
            <a:r>
              <a:rPr lang="en-US" dirty="0" smtClean="0"/>
              <a:t>IMMEDIATE</a:t>
            </a:r>
            <a:endParaRPr lang="en-US" dirty="0"/>
          </a:p>
        </p:txBody>
      </p:sp>
      <p:sp>
        <p:nvSpPr>
          <p:cNvPr id="23" name="Rectangle 22"/>
          <p:cNvSpPr/>
          <p:nvPr/>
        </p:nvSpPr>
        <p:spPr>
          <a:xfrm>
            <a:off x="4898664" y="5102165"/>
            <a:ext cx="1931947" cy="923330"/>
          </a:xfrm>
          <a:prstGeom prst="rect">
            <a:avLst/>
          </a:prstGeom>
        </p:spPr>
        <p:txBody>
          <a:bodyPr wrap="square">
            <a:spAutoFit/>
          </a:bodyPr>
          <a:lstStyle/>
          <a:p>
            <a:pPr algn="ctr"/>
            <a:r>
              <a:rPr lang="en-US" dirty="0"/>
              <a:t>Need: </a:t>
            </a:r>
            <a:r>
              <a:rPr lang="en-US" dirty="0" smtClean="0"/>
              <a:t>coordination, fast </a:t>
            </a:r>
            <a:r>
              <a:rPr lang="en-US" dirty="0"/>
              <a:t>response</a:t>
            </a:r>
          </a:p>
        </p:txBody>
      </p:sp>
      <p:sp>
        <p:nvSpPr>
          <p:cNvPr id="43" name="Rectangle 42"/>
          <p:cNvSpPr/>
          <p:nvPr/>
        </p:nvSpPr>
        <p:spPr>
          <a:xfrm>
            <a:off x="7173" y="5102165"/>
            <a:ext cx="1931947" cy="923330"/>
          </a:xfrm>
          <a:prstGeom prst="rect">
            <a:avLst/>
          </a:prstGeom>
        </p:spPr>
        <p:txBody>
          <a:bodyPr wrap="square">
            <a:spAutoFit/>
          </a:bodyPr>
          <a:lstStyle/>
          <a:p>
            <a:pPr algn="ctr"/>
            <a:r>
              <a:rPr lang="en-US" dirty="0"/>
              <a:t>N</a:t>
            </a:r>
            <a:r>
              <a:rPr lang="en-US" dirty="0" smtClean="0"/>
              <a:t>eed:</a:t>
            </a:r>
            <a:br>
              <a:rPr lang="en-US" dirty="0" smtClean="0"/>
            </a:br>
            <a:r>
              <a:rPr lang="en-US" dirty="0" smtClean="0"/>
              <a:t>models, tools, support, direction</a:t>
            </a:r>
            <a:endParaRPr lang="en-US" dirty="0"/>
          </a:p>
        </p:txBody>
      </p:sp>
      <p:sp>
        <p:nvSpPr>
          <p:cNvPr id="19" name="TextBox 18"/>
          <p:cNvSpPr txBox="1"/>
          <p:nvPr/>
        </p:nvSpPr>
        <p:spPr>
          <a:xfrm>
            <a:off x="1404484" y="6211669"/>
            <a:ext cx="4021806" cy="646331"/>
          </a:xfrm>
          <a:prstGeom prst="rect">
            <a:avLst/>
          </a:prstGeom>
          <a:noFill/>
        </p:spPr>
        <p:txBody>
          <a:bodyPr wrap="square" rtlCol="0">
            <a:spAutoFit/>
          </a:bodyPr>
          <a:lstStyle/>
          <a:p>
            <a:pPr algn="ctr"/>
            <a:r>
              <a:rPr lang="en-US" dirty="0" smtClean="0"/>
              <a:t>TACTICAL</a:t>
            </a:r>
          </a:p>
          <a:p>
            <a:pPr algn="ctr"/>
            <a:r>
              <a:rPr lang="en-US" dirty="0" smtClean="0"/>
              <a:t>DNS providers </a:t>
            </a:r>
            <a:r>
              <a:rPr lang="en-US" dirty="0"/>
              <a:t>are at the </a:t>
            </a:r>
            <a:r>
              <a:rPr lang="en-US" dirty="0" smtClean="0"/>
              <a:t>forefront</a:t>
            </a:r>
            <a:endParaRPr lang="en-US" dirty="0"/>
          </a:p>
        </p:txBody>
      </p:sp>
      <p:sp>
        <p:nvSpPr>
          <p:cNvPr id="46" name="Oval 45"/>
          <p:cNvSpPr/>
          <p:nvPr/>
        </p:nvSpPr>
        <p:spPr>
          <a:xfrm>
            <a:off x="5314448" y="4936511"/>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cxnSp>
        <p:nvCxnSpPr>
          <p:cNvPr id="47" name="Straight Arrow Connector 46"/>
          <p:cNvCxnSpPr/>
          <p:nvPr/>
        </p:nvCxnSpPr>
        <p:spPr>
          <a:xfrm flipH="1">
            <a:off x="5566605" y="5029817"/>
            <a:ext cx="1439626"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1" name="Oval 50"/>
          <p:cNvSpPr/>
          <p:nvPr/>
        </p:nvSpPr>
        <p:spPr>
          <a:xfrm>
            <a:off x="3586017" y="3408005"/>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cxnSp>
        <p:nvCxnSpPr>
          <p:cNvPr id="52" name="Straight Arrow Connector 51"/>
          <p:cNvCxnSpPr/>
          <p:nvPr/>
        </p:nvCxnSpPr>
        <p:spPr>
          <a:xfrm flipH="1">
            <a:off x="3953358" y="3490285"/>
            <a:ext cx="3052873"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0" name="TextBox 59"/>
          <p:cNvSpPr txBox="1"/>
          <p:nvPr/>
        </p:nvSpPr>
        <p:spPr>
          <a:xfrm>
            <a:off x="7006231" y="673543"/>
            <a:ext cx="1878982" cy="646331"/>
          </a:xfrm>
          <a:prstGeom prst="rect">
            <a:avLst/>
          </a:prstGeom>
          <a:noFill/>
        </p:spPr>
        <p:txBody>
          <a:bodyPr wrap="square" rtlCol="0">
            <a:spAutoFit/>
          </a:bodyPr>
          <a:lstStyle/>
          <a:p>
            <a:pPr algn="ctr"/>
            <a:r>
              <a:rPr lang="en-US" b="1" dirty="0" smtClean="0"/>
              <a:t>Risk Scenario Topic List</a:t>
            </a:r>
            <a:endParaRPr lang="en-US" b="1" dirty="0"/>
          </a:p>
        </p:txBody>
      </p:sp>
      <p:sp>
        <p:nvSpPr>
          <p:cNvPr id="27" name="TextBox 26"/>
          <p:cNvSpPr txBox="1"/>
          <p:nvPr/>
        </p:nvSpPr>
        <p:spPr>
          <a:xfrm>
            <a:off x="4787027" y="3616271"/>
            <a:ext cx="4356974" cy="1200328"/>
          </a:xfrm>
          <a:prstGeom prst="rect">
            <a:avLst/>
          </a:prstGeom>
          <a:noFill/>
        </p:spPr>
        <p:txBody>
          <a:bodyPr wrap="square" rtlCol="0">
            <a:spAutoFit/>
          </a:bodyPr>
          <a:lstStyle/>
          <a:p>
            <a:pPr algn="ctr"/>
            <a:r>
              <a:rPr lang="en-US" sz="2400" b="1" dirty="0" smtClean="0">
                <a:solidFill>
                  <a:srgbClr val="FF0000"/>
                </a:solidFill>
              </a:rPr>
              <a:t>Attacks exploiting technical vulnerabilities of the DNS bring down the </a:t>
            </a:r>
            <a:r>
              <a:rPr lang="en-US" sz="2400" b="1" dirty="0" smtClean="0">
                <a:solidFill>
                  <a:srgbClr val="FF0000"/>
                </a:solidFill>
              </a:rPr>
              <a:t>root or a major TLD</a:t>
            </a:r>
            <a:endParaRPr lang="en-US" sz="2400" b="1" dirty="0">
              <a:solidFill>
                <a:srgbClr val="FF0000"/>
              </a:solidFill>
            </a:endParaRPr>
          </a:p>
        </p:txBody>
      </p:sp>
      <p:cxnSp>
        <p:nvCxnSpPr>
          <p:cNvPr id="37" name="Straight Arrow Connector 36"/>
          <p:cNvCxnSpPr/>
          <p:nvPr/>
        </p:nvCxnSpPr>
        <p:spPr>
          <a:xfrm flipH="1">
            <a:off x="4549657" y="4370242"/>
            <a:ext cx="1793191" cy="0"/>
          </a:xfrm>
          <a:prstGeom prst="straightConnector1">
            <a:avLst/>
          </a:prstGeom>
          <a:ln w="571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39" name="TextBox 38"/>
          <p:cNvSpPr txBox="1"/>
          <p:nvPr/>
        </p:nvSpPr>
        <p:spPr>
          <a:xfrm>
            <a:off x="6830611" y="4763463"/>
            <a:ext cx="2313389" cy="738664"/>
          </a:xfrm>
          <a:prstGeom prst="rect">
            <a:avLst/>
          </a:prstGeom>
          <a:noFill/>
        </p:spPr>
        <p:txBody>
          <a:bodyPr wrap="square" rtlCol="0">
            <a:spAutoFit/>
          </a:bodyPr>
          <a:lstStyle/>
          <a:p>
            <a:pPr algn="ctr"/>
            <a:r>
              <a:rPr lang="en-US" sz="1400" dirty="0" smtClean="0"/>
              <a:t>Inadvertent technical mishap brings down the </a:t>
            </a:r>
            <a:r>
              <a:rPr lang="en-US" sz="1400" dirty="0" smtClean="0"/>
              <a:t>root or a major TLD</a:t>
            </a:r>
            <a:endParaRPr lang="en-US" sz="1400" dirty="0"/>
          </a:p>
        </p:txBody>
      </p:sp>
      <p:sp>
        <p:nvSpPr>
          <p:cNvPr id="40" name="TextBox 39"/>
          <p:cNvSpPr txBox="1"/>
          <p:nvPr/>
        </p:nvSpPr>
        <p:spPr>
          <a:xfrm>
            <a:off x="6830611" y="3129606"/>
            <a:ext cx="2313389" cy="738664"/>
          </a:xfrm>
          <a:prstGeom prst="rect">
            <a:avLst/>
          </a:prstGeom>
          <a:noFill/>
        </p:spPr>
        <p:txBody>
          <a:bodyPr wrap="square" rtlCol="0">
            <a:spAutoFit/>
          </a:bodyPr>
          <a:lstStyle/>
          <a:p>
            <a:pPr algn="ctr"/>
            <a:r>
              <a:rPr lang="en-US" sz="1400" dirty="0" smtClean="0"/>
              <a:t>Widespread natural disaster brings down the </a:t>
            </a:r>
            <a:r>
              <a:rPr lang="en-US" sz="1400" dirty="0" smtClean="0"/>
              <a:t>root or a major TLD</a:t>
            </a:r>
            <a:endParaRPr lang="en-US" sz="1400" dirty="0"/>
          </a:p>
        </p:txBody>
      </p:sp>
    </p:spTree>
    <p:extLst>
      <p:ext uri="{BB962C8B-B14F-4D97-AF65-F5344CB8AC3E}">
        <p14:creationId xmlns:p14="http://schemas.microsoft.com/office/powerpoint/2010/main" val="4062944045"/>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a:xfrm>
            <a:off x="0" y="8122"/>
            <a:ext cx="6830611" cy="6849878"/>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64" name="Cloud 63"/>
          <p:cNvSpPr/>
          <p:nvPr/>
        </p:nvSpPr>
        <p:spPr>
          <a:xfrm>
            <a:off x="3292212" y="5244582"/>
            <a:ext cx="2043585" cy="1161545"/>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 name="Cloud 62"/>
          <p:cNvSpPr/>
          <p:nvPr/>
        </p:nvSpPr>
        <p:spPr>
          <a:xfrm>
            <a:off x="1709124" y="5244582"/>
            <a:ext cx="2043585" cy="1161545"/>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 name="Cloud 61"/>
          <p:cNvSpPr/>
          <p:nvPr/>
        </p:nvSpPr>
        <p:spPr>
          <a:xfrm>
            <a:off x="7173" y="5092182"/>
            <a:ext cx="2043585" cy="1161545"/>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 name="Cloud 60"/>
          <p:cNvSpPr/>
          <p:nvPr/>
        </p:nvSpPr>
        <p:spPr>
          <a:xfrm>
            <a:off x="4787026" y="5092182"/>
            <a:ext cx="2043585" cy="1161545"/>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TextBox 32"/>
          <p:cNvSpPr txBox="1"/>
          <p:nvPr/>
        </p:nvSpPr>
        <p:spPr>
          <a:xfrm>
            <a:off x="1550245" y="8122"/>
            <a:ext cx="3671412" cy="646331"/>
          </a:xfrm>
          <a:prstGeom prst="rect">
            <a:avLst/>
          </a:prstGeom>
          <a:noFill/>
        </p:spPr>
        <p:txBody>
          <a:bodyPr wrap="square" rtlCol="0">
            <a:spAutoFit/>
          </a:bodyPr>
          <a:lstStyle/>
          <a:p>
            <a:pPr algn="ctr"/>
            <a:r>
              <a:rPr lang="en-US" dirty="0" smtClean="0"/>
              <a:t>STRATEGIC</a:t>
            </a:r>
            <a:br>
              <a:rPr lang="en-US" dirty="0" smtClean="0"/>
            </a:br>
            <a:r>
              <a:rPr lang="en-US" dirty="0" smtClean="0"/>
              <a:t>Cross-community collaboration</a:t>
            </a:r>
            <a:endParaRPr lang="en-US" dirty="0"/>
          </a:p>
        </p:txBody>
      </p:sp>
      <p:sp>
        <p:nvSpPr>
          <p:cNvPr id="21" name="TextBox 20"/>
          <p:cNvSpPr txBox="1"/>
          <p:nvPr/>
        </p:nvSpPr>
        <p:spPr>
          <a:xfrm>
            <a:off x="6830611" y="1578080"/>
            <a:ext cx="2313389" cy="523220"/>
          </a:xfrm>
          <a:prstGeom prst="rect">
            <a:avLst/>
          </a:prstGeom>
          <a:noFill/>
        </p:spPr>
        <p:txBody>
          <a:bodyPr wrap="square" rtlCol="0">
            <a:spAutoFit/>
          </a:bodyPr>
          <a:lstStyle/>
          <a:p>
            <a:pPr algn="ctr"/>
            <a:r>
              <a:rPr lang="en-US" sz="1400" dirty="0" smtClean="0"/>
              <a:t>Gaps in policy, management,  or leadership splits the root</a:t>
            </a:r>
            <a:endParaRPr lang="en-US" sz="1400" dirty="0"/>
          </a:p>
        </p:txBody>
      </p:sp>
      <p:sp>
        <p:nvSpPr>
          <p:cNvPr id="24" name="TextBox 23"/>
          <p:cNvSpPr txBox="1"/>
          <p:nvPr/>
        </p:nvSpPr>
        <p:spPr>
          <a:xfrm>
            <a:off x="6830611" y="2240293"/>
            <a:ext cx="2313389" cy="954107"/>
          </a:xfrm>
          <a:prstGeom prst="rect">
            <a:avLst/>
          </a:prstGeom>
          <a:noFill/>
        </p:spPr>
        <p:txBody>
          <a:bodyPr wrap="square" rtlCol="0">
            <a:spAutoFit/>
          </a:bodyPr>
          <a:lstStyle/>
          <a:p>
            <a:pPr algn="ctr"/>
            <a:r>
              <a:rPr lang="en-US" sz="1400" dirty="0" smtClean="0"/>
              <a:t>“Reductive” forces (security, risk-mitigation, control through rules, etc.) splits the root</a:t>
            </a:r>
            <a:endParaRPr lang="en-US" sz="1400" dirty="0"/>
          </a:p>
        </p:txBody>
      </p:sp>
      <p:pic>
        <p:nvPicPr>
          <p:cNvPr id="30" name="Picture 29" descr="Triangle.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4497" y="952824"/>
            <a:ext cx="5442908" cy="4647597"/>
          </a:xfrm>
          <a:prstGeom prst="rect">
            <a:avLst/>
          </a:prstGeom>
        </p:spPr>
      </p:pic>
      <p:sp>
        <p:nvSpPr>
          <p:cNvPr id="10" name="Rectangle 9"/>
          <p:cNvSpPr/>
          <p:nvPr/>
        </p:nvSpPr>
        <p:spPr>
          <a:xfrm>
            <a:off x="2564396" y="2171804"/>
            <a:ext cx="1603719" cy="338554"/>
          </a:xfrm>
          <a:prstGeom prst="rect">
            <a:avLst/>
          </a:prstGeom>
        </p:spPr>
        <p:txBody>
          <a:bodyPr wrap="square">
            <a:spAutoFit/>
          </a:bodyPr>
          <a:lstStyle/>
          <a:p>
            <a:pPr algn="ctr"/>
            <a:r>
              <a:rPr lang="en-US" sz="1600" dirty="0" smtClean="0">
                <a:solidFill>
                  <a:schemeClr val="bg1"/>
                </a:solidFill>
              </a:rPr>
              <a:t>Ecosystem-wide</a:t>
            </a:r>
            <a:endParaRPr lang="en-US" sz="1600" dirty="0">
              <a:solidFill>
                <a:schemeClr val="bg1"/>
              </a:solidFill>
            </a:endParaRPr>
          </a:p>
        </p:txBody>
      </p:sp>
      <p:sp>
        <p:nvSpPr>
          <p:cNvPr id="31" name="Rectangle 30"/>
          <p:cNvSpPr/>
          <p:nvPr/>
        </p:nvSpPr>
        <p:spPr>
          <a:xfrm>
            <a:off x="1792556" y="3609535"/>
            <a:ext cx="3105479" cy="338554"/>
          </a:xfrm>
          <a:prstGeom prst="rect">
            <a:avLst/>
          </a:prstGeom>
        </p:spPr>
        <p:txBody>
          <a:bodyPr wrap="square">
            <a:spAutoFit/>
          </a:bodyPr>
          <a:lstStyle/>
          <a:p>
            <a:pPr algn="ctr"/>
            <a:r>
              <a:rPr lang="en-US" sz="1600" dirty="0" smtClean="0">
                <a:solidFill>
                  <a:schemeClr val="bg1"/>
                </a:solidFill>
              </a:rPr>
              <a:t>“Regional” or “segment” focus</a:t>
            </a:r>
            <a:endParaRPr lang="en-US" sz="1600" dirty="0">
              <a:solidFill>
                <a:schemeClr val="bg1"/>
              </a:solidFill>
            </a:endParaRPr>
          </a:p>
        </p:txBody>
      </p:sp>
      <p:sp>
        <p:nvSpPr>
          <p:cNvPr id="32" name="Rectangle 31"/>
          <p:cNvSpPr/>
          <p:nvPr/>
        </p:nvSpPr>
        <p:spPr>
          <a:xfrm>
            <a:off x="1599514" y="5136611"/>
            <a:ext cx="3492752" cy="338554"/>
          </a:xfrm>
          <a:prstGeom prst="rect">
            <a:avLst/>
          </a:prstGeom>
        </p:spPr>
        <p:txBody>
          <a:bodyPr wrap="square">
            <a:spAutoFit/>
          </a:bodyPr>
          <a:lstStyle/>
          <a:p>
            <a:pPr algn="ctr"/>
            <a:r>
              <a:rPr lang="en-US" sz="1600" dirty="0" smtClean="0">
                <a:solidFill>
                  <a:schemeClr val="bg1"/>
                </a:solidFill>
              </a:rPr>
              <a:t>Provider or organization-focused risk</a:t>
            </a:r>
            <a:endParaRPr lang="en-US" sz="1600" dirty="0">
              <a:solidFill>
                <a:schemeClr val="bg1"/>
              </a:solidFill>
            </a:endParaRPr>
          </a:p>
        </p:txBody>
      </p:sp>
      <p:sp>
        <p:nvSpPr>
          <p:cNvPr id="34" name="Rectangle 33"/>
          <p:cNvSpPr/>
          <p:nvPr/>
        </p:nvSpPr>
        <p:spPr>
          <a:xfrm>
            <a:off x="2577667" y="1319874"/>
            <a:ext cx="1603719" cy="580895"/>
          </a:xfrm>
          <a:prstGeom prst="rect">
            <a:avLst/>
          </a:prstGeom>
        </p:spPr>
        <p:txBody>
          <a:bodyPr wrap="square">
            <a:spAutoFit/>
          </a:bodyPr>
          <a:lstStyle/>
          <a:p>
            <a:pPr algn="ctr"/>
            <a:r>
              <a:rPr lang="en-US" dirty="0" smtClean="0">
                <a:solidFill>
                  <a:schemeClr val="bg1"/>
                </a:solidFill>
              </a:rPr>
              <a:t>CORE</a:t>
            </a:r>
          </a:p>
          <a:p>
            <a:pPr algn="ctr"/>
            <a:endParaRPr lang="en-US" dirty="0" smtClean="0">
              <a:solidFill>
                <a:schemeClr val="bg1"/>
              </a:solidFill>
            </a:endParaRPr>
          </a:p>
        </p:txBody>
      </p:sp>
      <p:sp>
        <p:nvSpPr>
          <p:cNvPr id="35" name="Rectangle 34"/>
          <p:cNvSpPr/>
          <p:nvPr/>
        </p:nvSpPr>
        <p:spPr>
          <a:xfrm>
            <a:off x="2564396" y="2695546"/>
            <a:ext cx="1603719" cy="331940"/>
          </a:xfrm>
          <a:prstGeom prst="rect">
            <a:avLst/>
          </a:prstGeom>
        </p:spPr>
        <p:txBody>
          <a:bodyPr wrap="square">
            <a:spAutoFit/>
          </a:bodyPr>
          <a:lstStyle/>
          <a:p>
            <a:pPr algn="ctr"/>
            <a:r>
              <a:rPr lang="en-US" dirty="0" smtClean="0">
                <a:solidFill>
                  <a:schemeClr val="bg1"/>
                </a:solidFill>
              </a:rPr>
              <a:t>GLUE</a:t>
            </a:r>
            <a:endParaRPr lang="en-US" dirty="0">
              <a:solidFill>
                <a:schemeClr val="bg1"/>
              </a:solidFill>
            </a:endParaRPr>
          </a:p>
        </p:txBody>
      </p:sp>
      <p:sp>
        <p:nvSpPr>
          <p:cNvPr id="36" name="Rectangle 35"/>
          <p:cNvSpPr/>
          <p:nvPr/>
        </p:nvSpPr>
        <p:spPr>
          <a:xfrm>
            <a:off x="2564396" y="4148826"/>
            <a:ext cx="1603719" cy="331940"/>
          </a:xfrm>
          <a:prstGeom prst="rect">
            <a:avLst/>
          </a:prstGeom>
        </p:spPr>
        <p:txBody>
          <a:bodyPr wrap="square">
            <a:spAutoFit/>
          </a:bodyPr>
          <a:lstStyle/>
          <a:p>
            <a:pPr algn="ctr"/>
            <a:r>
              <a:rPr lang="en-US" dirty="0" smtClean="0">
                <a:solidFill>
                  <a:schemeClr val="bg1"/>
                </a:solidFill>
              </a:rPr>
              <a:t>EDGE</a:t>
            </a:r>
            <a:endParaRPr lang="en-US" dirty="0">
              <a:solidFill>
                <a:schemeClr val="bg1"/>
              </a:solidFill>
            </a:endParaRPr>
          </a:p>
        </p:txBody>
      </p:sp>
      <p:sp>
        <p:nvSpPr>
          <p:cNvPr id="2" name="Oval 1"/>
          <p:cNvSpPr/>
          <p:nvPr/>
        </p:nvSpPr>
        <p:spPr>
          <a:xfrm>
            <a:off x="2987324" y="1754766"/>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sp>
        <p:nvSpPr>
          <p:cNvPr id="18" name="Oval 17"/>
          <p:cNvSpPr/>
          <p:nvPr/>
        </p:nvSpPr>
        <p:spPr>
          <a:xfrm>
            <a:off x="3166172" y="2525699"/>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sp>
        <p:nvSpPr>
          <p:cNvPr id="20" name="Oval 19"/>
          <p:cNvSpPr/>
          <p:nvPr/>
        </p:nvSpPr>
        <p:spPr>
          <a:xfrm>
            <a:off x="4222995" y="4286129"/>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cxnSp>
        <p:nvCxnSpPr>
          <p:cNvPr id="22" name="Straight Arrow Connector 21"/>
          <p:cNvCxnSpPr/>
          <p:nvPr/>
        </p:nvCxnSpPr>
        <p:spPr>
          <a:xfrm flipH="1">
            <a:off x="3292212" y="1839690"/>
            <a:ext cx="3714019"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flipH="1">
            <a:off x="3533513" y="2607979"/>
            <a:ext cx="347271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p:nvPr/>
        </p:nvCxnSpPr>
        <p:spPr>
          <a:xfrm flipH="1">
            <a:off x="4475151" y="4379435"/>
            <a:ext cx="253108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1" name="TextBox 40"/>
          <p:cNvSpPr txBox="1"/>
          <p:nvPr/>
        </p:nvSpPr>
        <p:spPr>
          <a:xfrm>
            <a:off x="-155585" y="2698947"/>
            <a:ext cx="1878982" cy="369332"/>
          </a:xfrm>
          <a:prstGeom prst="rect">
            <a:avLst/>
          </a:prstGeom>
          <a:noFill/>
        </p:spPr>
        <p:txBody>
          <a:bodyPr wrap="square" rtlCol="0">
            <a:spAutoFit/>
          </a:bodyPr>
          <a:lstStyle/>
          <a:p>
            <a:pPr algn="ctr"/>
            <a:r>
              <a:rPr lang="en-US" dirty="0" smtClean="0"/>
              <a:t>LONG-TERM</a:t>
            </a:r>
            <a:endParaRPr lang="en-US" dirty="0"/>
          </a:p>
        </p:txBody>
      </p:sp>
      <p:sp>
        <p:nvSpPr>
          <p:cNvPr id="42" name="TextBox 41"/>
          <p:cNvSpPr txBox="1"/>
          <p:nvPr/>
        </p:nvSpPr>
        <p:spPr>
          <a:xfrm>
            <a:off x="5092266" y="2698947"/>
            <a:ext cx="1878982" cy="369332"/>
          </a:xfrm>
          <a:prstGeom prst="rect">
            <a:avLst/>
          </a:prstGeom>
          <a:noFill/>
        </p:spPr>
        <p:txBody>
          <a:bodyPr wrap="square" rtlCol="0">
            <a:spAutoFit/>
          </a:bodyPr>
          <a:lstStyle/>
          <a:p>
            <a:pPr algn="ctr"/>
            <a:r>
              <a:rPr lang="en-US" dirty="0" smtClean="0"/>
              <a:t>IMMEDIATE</a:t>
            </a:r>
            <a:endParaRPr lang="en-US" dirty="0"/>
          </a:p>
        </p:txBody>
      </p:sp>
      <p:sp>
        <p:nvSpPr>
          <p:cNvPr id="23" name="Rectangle 22"/>
          <p:cNvSpPr/>
          <p:nvPr/>
        </p:nvSpPr>
        <p:spPr>
          <a:xfrm>
            <a:off x="4898664" y="5102165"/>
            <a:ext cx="1931947" cy="923330"/>
          </a:xfrm>
          <a:prstGeom prst="rect">
            <a:avLst/>
          </a:prstGeom>
        </p:spPr>
        <p:txBody>
          <a:bodyPr wrap="square">
            <a:spAutoFit/>
          </a:bodyPr>
          <a:lstStyle/>
          <a:p>
            <a:pPr algn="ctr"/>
            <a:r>
              <a:rPr lang="en-US" dirty="0"/>
              <a:t>Need: </a:t>
            </a:r>
            <a:r>
              <a:rPr lang="en-US" dirty="0" smtClean="0"/>
              <a:t>coordination, fast </a:t>
            </a:r>
            <a:r>
              <a:rPr lang="en-US" dirty="0"/>
              <a:t>response</a:t>
            </a:r>
          </a:p>
        </p:txBody>
      </p:sp>
      <p:sp>
        <p:nvSpPr>
          <p:cNvPr id="43" name="Rectangle 42"/>
          <p:cNvSpPr/>
          <p:nvPr/>
        </p:nvSpPr>
        <p:spPr>
          <a:xfrm>
            <a:off x="7173" y="5102165"/>
            <a:ext cx="1931947" cy="923330"/>
          </a:xfrm>
          <a:prstGeom prst="rect">
            <a:avLst/>
          </a:prstGeom>
        </p:spPr>
        <p:txBody>
          <a:bodyPr wrap="square">
            <a:spAutoFit/>
          </a:bodyPr>
          <a:lstStyle/>
          <a:p>
            <a:pPr algn="ctr"/>
            <a:r>
              <a:rPr lang="en-US" dirty="0"/>
              <a:t>N</a:t>
            </a:r>
            <a:r>
              <a:rPr lang="en-US" dirty="0" smtClean="0"/>
              <a:t>eed:</a:t>
            </a:r>
            <a:br>
              <a:rPr lang="en-US" dirty="0" smtClean="0"/>
            </a:br>
            <a:r>
              <a:rPr lang="en-US" dirty="0" smtClean="0"/>
              <a:t>models, tools, support, direction</a:t>
            </a:r>
            <a:endParaRPr lang="en-US" dirty="0"/>
          </a:p>
        </p:txBody>
      </p:sp>
      <p:sp>
        <p:nvSpPr>
          <p:cNvPr id="19" name="TextBox 18"/>
          <p:cNvSpPr txBox="1"/>
          <p:nvPr/>
        </p:nvSpPr>
        <p:spPr>
          <a:xfrm>
            <a:off x="1404484" y="6211669"/>
            <a:ext cx="4021806" cy="646331"/>
          </a:xfrm>
          <a:prstGeom prst="rect">
            <a:avLst/>
          </a:prstGeom>
          <a:noFill/>
        </p:spPr>
        <p:txBody>
          <a:bodyPr wrap="square" rtlCol="0">
            <a:spAutoFit/>
          </a:bodyPr>
          <a:lstStyle/>
          <a:p>
            <a:pPr algn="ctr"/>
            <a:r>
              <a:rPr lang="en-US" dirty="0" smtClean="0"/>
              <a:t>TACTICAL</a:t>
            </a:r>
          </a:p>
          <a:p>
            <a:pPr algn="ctr"/>
            <a:r>
              <a:rPr lang="en-US" dirty="0" smtClean="0"/>
              <a:t>DNS providers </a:t>
            </a:r>
            <a:r>
              <a:rPr lang="en-US" dirty="0"/>
              <a:t>are at the </a:t>
            </a:r>
            <a:r>
              <a:rPr lang="en-US" dirty="0" smtClean="0"/>
              <a:t>forefront</a:t>
            </a:r>
            <a:endParaRPr lang="en-US" dirty="0"/>
          </a:p>
        </p:txBody>
      </p:sp>
      <p:sp>
        <p:nvSpPr>
          <p:cNvPr id="45" name="TextBox 44"/>
          <p:cNvSpPr txBox="1"/>
          <p:nvPr/>
        </p:nvSpPr>
        <p:spPr>
          <a:xfrm>
            <a:off x="6189433" y="4701009"/>
            <a:ext cx="2943126" cy="1569660"/>
          </a:xfrm>
          <a:prstGeom prst="rect">
            <a:avLst/>
          </a:prstGeom>
          <a:noFill/>
        </p:spPr>
        <p:txBody>
          <a:bodyPr wrap="square" rtlCol="0">
            <a:spAutoFit/>
          </a:bodyPr>
          <a:lstStyle/>
          <a:p>
            <a:pPr algn="ctr"/>
            <a:r>
              <a:rPr lang="en-US" sz="2400" b="1" dirty="0" smtClean="0">
                <a:solidFill>
                  <a:srgbClr val="FF0000"/>
                </a:solidFill>
              </a:rPr>
              <a:t>Inadvertent technical mishap brings down the </a:t>
            </a:r>
            <a:r>
              <a:rPr lang="en-US" sz="2400" b="1" dirty="0" smtClean="0">
                <a:solidFill>
                  <a:srgbClr val="FF0000"/>
                </a:solidFill>
              </a:rPr>
              <a:t>root or a major TLD</a:t>
            </a:r>
            <a:endParaRPr lang="en-US" sz="2400" b="1" dirty="0">
              <a:solidFill>
                <a:srgbClr val="FF0000"/>
              </a:solidFill>
            </a:endParaRPr>
          </a:p>
        </p:txBody>
      </p:sp>
      <p:sp>
        <p:nvSpPr>
          <p:cNvPr id="46" name="Oval 45"/>
          <p:cNvSpPr/>
          <p:nvPr/>
        </p:nvSpPr>
        <p:spPr>
          <a:xfrm>
            <a:off x="5314448" y="4936511"/>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sp>
        <p:nvSpPr>
          <p:cNvPr id="51" name="Oval 50"/>
          <p:cNvSpPr/>
          <p:nvPr/>
        </p:nvSpPr>
        <p:spPr>
          <a:xfrm>
            <a:off x="3586017" y="3408005"/>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cxnSp>
        <p:nvCxnSpPr>
          <p:cNvPr id="52" name="Straight Arrow Connector 51"/>
          <p:cNvCxnSpPr/>
          <p:nvPr/>
        </p:nvCxnSpPr>
        <p:spPr>
          <a:xfrm flipH="1">
            <a:off x="3953358" y="3490285"/>
            <a:ext cx="3052873"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0" name="TextBox 59"/>
          <p:cNvSpPr txBox="1"/>
          <p:nvPr/>
        </p:nvSpPr>
        <p:spPr>
          <a:xfrm>
            <a:off x="7006231" y="673543"/>
            <a:ext cx="1878982" cy="646331"/>
          </a:xfrm>
          <a:prstGeom prst="rect">
            <a:avLst/>
          </a:prstGeom>
          <a:noFill/>
        </p:spPr>
        <p:txBody>
          <a:bodyPr wrap="square" rtlCol="0">
            <a:spAutoFit/>
          </a:bodyPr>
          <a:lstStyle/>
          <a:p>
            <a:pPr algn="ctr"/>
            <a:r>
              <a:rPr lang="en-US" b="1" dirty="0" smtClean="0"/>
              <a:t>Risk Scenario Topic List</a:t>
            </a:r>
            <a:endParaRPr lang="en-US" b="1" dirty="0"/>
          </a:p>
        </p:txBody>
      </p:sp>
      <p:cxnSp>
        <p:nvCxnSpPr>
          <p:cNvPr id="37" name="Straight Arrow Connector 36"/>
          <p:cNvCxnSpPr/>
          <p:nvPr/>
        </p:nvCxnSpPr>
        <p:spPr>
          <a:xfrm flipH="1">
            <a:off x="5728053" y="5005163"/>
            <a:ext cx="461380" cy="0"/>
          </a:xfrm>
          <a:prstGeom prst="straightConnector1">
            <a:avLst/>
          </a:prstGeom>
          <a:ln w="571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38" name="TextBox 37"/>
          <p:cNvSpPr txBox="1"/>
          <p:nvPr/>
        </p:nvSpPr>
        <p:spPr>
          <a:xfrm>
            <a:off x="6830611" y="3879437"/>
            <a:ext cx="2313389" cy="954107"/>
          </a:xfrm>
          <a:prstGeom prst="rect">
            <a:avLst/>
          </a:prstGeom>
          <a:noFill/>
        </p:spPr>
        <p:txBody>
          <a:bodyPr wrap="square" rtlCol="0">
            <a:spAutoFit/>
          </a:bodyPr>
          <a:lstStyle/>
          <a:p>
            <a:pPr algn="ctr"/>
            <a:r>
              <a:rPr lang="en-US" sz="1400" dirty="0" smtClean="0"/>
              <a:t>Attacks exploiting technical vulnerabilities of the DNS bring down the </a:t>
            </a:r>
            <a:r>
              <a:rPr lang="en-US" sz="1400" dirty="0" smtClean="0"/>
              <a:t>root or a major TLD</a:t>
            </a:r>
            <a:endParaRPr lang="en-US" sz="1400" dirty="0"/>
          </a:p>
        </p:txBody>
      </p:sp>
      <p:sp>
        <p:nvSpPr>
          <p:cNvPr id="40" name="TextBox 39"/>
          <p:cNvSpPr txBox="1"/>
          <p:nvPr/>
        </p:nvSpPr>
        <p:spPr>
          <a:xfrm>
            <a:off x="6830611" y="3129606"/>
            <a:ext cx="2313389" cy="738664"/>
          </a:xfrm>
          <a:prstGeom prst="rect">
            <a:avLst/>
          </a:prstGeom>
          <a:noFill/>
        </p:spPr>
        <p:txBody>
          <a:bodyPr wrap="square" rtlCol="0">
            <a:spAutoFit/>
          </a:bodyPr>
          <a:lstStyle/>
          <a:p>
            <a:pPr algn="ctr"/>
            <a:r>
              <a:rPr lang="en-US" sz="1400" dirty="0" smtClean="0"/>
              <a:t>Widespread natural disaster brings down the </a:t>
            </a:r>
            <a:r>
              <a:rPr lang="en-US" sz="1400" dirty="0" smtClean="0"/>
              <a:t>root or a major TLD</a:t>
            </a:r>
            <a:endParaRPr lang="en-US" sz="1400" dirty="0"/>
          </a:p>
        </p:txBody>
      </p:sp>
    </p:spTree>
    <p:extLst>
      <p:ext uri="{BB962C8B-B14F-4D97-AF65-F5344CB8AC3E}">
        <p14:creationId xmlns:p14="http://schemas.microsoft.com/office/powerpoint/2010/main" val="408666448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3083062" y="2655340"/>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12" name="Rectangle 11"/>
          <p:cNvSpPr/>
          <p:nvPr/>
        </p:nvSpPr>
        <p:spPr>
          <a:xfrm>
            <a:off x="1549809" y="1479627"/>
            <a:ext cx="1445627" cy="4174326"/>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9" name="Rectangle 8"/>
          <p:cNvSpPr/>
          <p:nvPr/>
        </p:nvSpPr>
        <p:spPr>
          <a:xfrm>
            <a:off x="75825" y="1479627"/>
            <a:ext cx="1389284" cy="4174326"/>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4" name="Rectangle 3"/>
          <p:cNvSpPr/>
          <p:nvPr/>
        </p:nvSpPr>
        <p:spPr>
          <a:xfrm>
            <a:off x="1663375" y="1763510"/>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Predisposing Conditions</a:t>
            </a:r>
            <a:endParaRPr lang="en-US" sz="1400" dirty="0"/>
          </a:p>
        </p:txBody>
      </p:sp>
      <p:sp>
        <p:nvSpPr>
          <p:cNvPr id="5" name="Rectangle 4"/>
          <p:cNvSpPr/>
          <p:nvPr/>
        </p:nvSpPr>
        <p:spPr>
          <a:xfrm>
            <a:off x="1663375" y="3045461"/>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Security Controls</a:t>
            </a:r>
            <a:endParaRPr lang="en-US" sz="1400" dirty="0"/>
          </a:p>
        </p:txBody>
      </p:sp>
      <p:sp>
        <p:nvSpPr>
          <p:cNvPr id="6" name="Rectangle 5"/>
          <p:cNvSpPr/>
          <p:nvPr/>
        </p:nvSpPr>
        <p:spPr>
          <a:xfrm>
            <a:off x="1663375" y="4355942"/>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Vulnerabilities</a:t>
            </a:r>
            <a:endParaRPr lang="en-US" sz="1400" dirty="0"/>
          </a:p>
        </p:txBody>
      </p:sp>
      <p:sp>
        <p:nvSpPr>
          <p:cNvPr id="7" name="Rectangle 6"/>
          <p:cNvSpPr/>
          <p:nvPr/>
        </p:nvSpPr>
        <p:spPr>
          <a:xfrm>
            <a:off x="130565" y="4115071"/>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t>A</a:t>
            </a:r>
            <a:r>
              <a:rPr lang="en-US" sz="1400" dirty="0" smtClean="0"/>
              <a:t> Non-Adversarial Threat Source</a:t>
            </a:r>
            <a:endParaRPr lang="en-US" sz="1400" dirty="0"/>
          </a:p>
        </p:txBody>
      </p:sp>
      <p:sp>
        <p:nvSpPr>
          <p:cNvPr id="11" name="TextBox 10"/>
          <p:cNvSpPr txBox="1"/>
          <p:nvPr/>
        </p:nvSpPr>
        <p:spPr>
          <a:xfrm>
            <a:off x="0" y="4933084"/>
            <a:ext cx="1465109" cy="523220"/>
          </a:xfrm>
          <a:prstGeom prst="rect">
            <a:avLst/>
          </a:prstGeom>
          <a:noFill/>
        </p:spPr>
        <p:txBody>
          <a:bodyPr wrap="square" rtlCol="0">
            <a:spAutoFit/>
          </a:bodyPr>
          <a:lstStyle/>
          <a:p>
            <a:pPr algn="ctr"/>
            <a:r>
              <a:rPr lang="en-US" sz="1400" dirty="0" smtClean="0"/>
              <a:t>(with a range</a:t>
            </a:r>
            <a:br>
              <a:rPr lang="en-US" sz="1400" dirty="0" smtClean="0"/>
            </a:br>
            <a:r>
              <a:rPr lang="en-US" sz="1400" dirty="0" smtClean="0"/>
              <a:t>of </a:t>
            </a:r>
            <a:r>
              <a:rPr lang="en-US" sz="1400" b="1" dirty="0" smtClean="0"/>
              <a:t>effects</a:t>
            </a:r>
            <a:r>
              <a:rPr lang="en-US" sz="1400" dirty="0" smtClean="0"/>
              <a:t>)</a:t>
            </a:r>
            <a:endParaRPr lang="en-US" sz="1400" dirty="0"/>
          </a:p>
        </p:txBody>
      </p:sp>
      <p:sp>
        <p:nvSpPr>
          <p:cNvPr id="13" name="TextBox 12"/>
          <p:cNvSpPr txBox="1"/>
          <p:nvPr/>
        </p:nvSpPr>
        <p:spPr>
          <a:xfrm>
            <a:off x="1519363" y="1479627"/>
            <a:ext cx="1515497" cy="307777"/>
          </a:xfrm>
          <a:prstGeom prst="rect">
            <a:avLst/>
          </a:prstGeom>
          <a:noFill/>
        </p:spPr>
        <p:txBody>
          <a:bodyPr wrap="none" rtlCol="0">
            <a:spAutoFit/>
          </a:bodyPr>
          <a:lstStyle/>
          <a:p>
            <a:pPr algn="ctr"/>
            <a:r>
              <a:rPr lang="en-US" sz="1400" dirty="0" smtClean="0"/>
              <a:t>In the context of…</a:t>
            </a:r>
            <a:endParaRPr lang="en-US" sz="1400" dirty="0"/>
          </a:p>
        </p:txBody>
      </p:sp>
      <p:sp>
        <p:nvSpPr>
          <p:cNvPr id="14" name="TextBox 13"/>
          <p:cNvSpPr txBox="1"/>
          <p:nvPr/>
        </p:nvSpPr>
        <p:spPr>
          <a:xfrm>
            <a:off x="1634992" y="2522241"/>
            <a:ext cx="1284238" cy="523220"/>
          </a:xfrm>
          <a:prstGeom prst="rect">
            <a:avLst/>
          </a:prstGeom>
          <a:noFill/>
        </p:spPr>
        <p:txBody>
          <a:bodyPr wrap="none" rtlCol="0">
            <a:spAutoFit/>
          </a:bodyPr>
          <a:lstStyle/>
          <a:p>
            <a:pPr algn="ctr"/>
            <a:r>
              <a:rPr lang="en-US" sz="1400" dirty="0" smtClean="0"/>
              <a:t>(with varying </a:t>
            </a:r>
            <a:br>
              <a:rPr lang="en-US" sz="1400" dirty="0" smtClean="0"/>
            </a:br>
            <a:r>
              <a:rPr lang="en-US" sz="1400" b="1" dirty="0" smtClean="0"/>
              <a:t>pervasiveness</a:t>
            </a:r>
            <a:r>
              <a:rPr lang="en-US" sz="1400" dirty="0" smtClean="0"/>
              <a:t>)</a:t>
            </a:r>
            <a:endParaRPr lang="en-US" sz="1400" dirty="0"/>
          </a:p>
        </p:txBody>
      </p:sp>
      <p:sp>
        <p:nvSpPr>
          <p:cNvPr id="15" name="TextBox 14"/>
          <p:cNvSpPr txBox="1"/>
          <p:nvPr/>
        </p:nvSpPr>
        <p:spPr>
          <a:xfrm>
            <a:off x="1656207" y="3858168"/>
            <a:ext cx="1241809" cy="523220"/>
          </a:xfrm>
          <a:prstGeom prst="rect">
            <a:avLst/>
          </a:prstGeom>
          <a:noFill/>
        </p:spPr>
        <p:txBody>
          <a:bodyPr wrap="none" rtlCol="0">
            <a:spAutoFit/>
          </a:bodyPr>
          <a:lstStyle/>
          <a:p>
            <a:pPr algn="ctr"/>
            <a:r>
              <a:rPr lang="en-US" sz="1400" dirty="0" smtClean="0"/>
              <a:t>(</a:t>
            </a:r>
            <a:r>
              <a:rPr lang="en-US" sz="1400" b="1" dirty="0" smtClean="0"/>
              <a:t>planned</a:t>
            </a:r>
            <a:r>
              <a:rPr lang="en-US" sz="1400" dirty="0" smtClean="0"/>
              <a:t> and</a:t>
            </a:r>
            <a:br>
              <a:rPr lang="en-US" sz="1400" dirty="0" smtClean="0"/>
            </a:br>
            <a:r>
              <a:rPr lang="en-US" sz="1400" b="1" dirty="0" smtClean="0"/>
              <a:t>implemented</a:t>
            </a:r>
            <a:r>
              <a:rPr lang="en-US" sz="1400" dirty="0" smtClean="0"/>
              <a:t>)</a:t>
            </a:r>
            <a:endParaRPr lang="en-US" sz="1400" dirty="0"/>
          </a:p>
        </p:txBody>
      </p:sp>
      <p:sp>
        <p:nvSpPr>
          <p:cNvPr id="16" name="TextBox 15"/>
          <p:cNvSpPr txBox="1"/>
          <p:nvPr/>
        </p:nvSpPr>
        <p:spPr>
          <a:xfrm>
            <a:off x="1795768" y="5130733"/>
            <a:ext cx="962686" cy="523220"/>
          </a:xfrm>
          <a:prstGeom prst="rect">
            <a:avLst/>
          </a:prstGeom>
          <a:noFill/>
        </p:spPr>
        <p:txBody>
          <a:bodyPr wrap="none" rtlCol="0">
            <a:spAutoFit/>
          </a:bodyPr>
          <a:lstStyle/>
          <a:p>
            <a:pPr algn="ctr"/>
            <a:r>
              <a:rPr lang="en-US" sz="1400" dirty="0" smtClean="0"/>
              <a:t>(ranging in</a:t>
            </a:r>
            <a:br>
              <a:rPr lang="en-US" sz="1400" dirty="0" smtClean="0"/>
            </a:br>
            <a:r>
              <a:rPr lang="en-US" sz="1400" b="1" dirty="0" smtClean="0"/>
              <a:t>severity</a:t>
            </a:r>
            <a:r>
              <a:rPr lang="en-US" sz="1400" dirty="0" smtClean="0"/>
              <a:t>)</a:t>
            </a:r>
            <a:endParaRPr lang="en-US" sz="1400" dirty="0"/>
          </a:p>
        </p:txBody>
      </p:sp>
      <p:sp>
        <p:nvSpPr>
          <p:cNvPr id="18" name="Right Arrow 17"/>
          <p:cNvSpPr/>
          <p:nvPr/>
        </p:nvSpPr>
        <p:spPr>
          <a:xfrm>
            <a:off x="3176535" y="2655340"/>
            <a:ext cx="1176323" cy="1559498"/>
          </a:xfrm>
          <a:prstGeom prst="rightArrow">
            <a:avLst/>
          </a:prstGeom>
          <a:gradFill>
            <a:gsLst>
              <a:gs pos="0">
                <a:schemeClr val="accent1">
                  <a:tint val="100000"/>
                  <a:shade val="100000"/>
                  <a:satMod val="130000"/>
                </a:schemeClr>
              </a:gs>
              <a:gs pos="99000">
                <a:schemeClr val="accent1">
                  <a:tint val="50000"/>
                  <a:shade val="100000"/>
                  <a:satMod val="350000"/>
                </a:schemeClr>
              </a:gs>
            </a:gsLst>
            <a:lin ang="2124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Could Initiate</a:t>
            </a:r>
            <a:endParaRPr lang="en-US" sz="1400" dirty="0"/>
          </a:p>
        </p:txBody>
      </p:sp>
      <p:sp>
        <p:nvSpPr>
          <p:cNvPr id="21" name="TextBox 20"/>
          <p:cNvSpPr txBox="1"/>
          <p:nvPr/>
        </p:nvSpPr>
        <p:spPr>
          <a:xfrm>
            <a:off x="3006673" y="4248668"/>
            <a:ext cx="1449320" cy="738664"/>
          </a:xfrm>
          <a:prstGeom prst="rect">
            <a:avLst/>
          </a:prstGeom>
          <a:noFill/>
        </p:spPr>
        <p:txBody>
          <a:bodyPr wrap="square" rtlCol="0">
            <a:spAutoFit/>
          </a:bodyPr>
          <a:lstStyle/>
          <a:p>
            <a:pPr algn="ctr"/>
            <a:r>
              <a:rPr lang="en-US" sz="1400" dirty="0" smtClean="0"/>
              <a:t>(with varying </a:t>
            </a:r>
            <a:br>
              <a:rPr lang="en-US" sz="1400" dirty="0" smtClean="0"/>
            </a:br>
            <a:r>
              <a:rPr lang="en-US" sz="1400" b="1" dirty="0" smtClean="0"/>
              <a:t>likelihood of</a:t>
            </a:r>
            <a:br>
              <a:rPr lang="en-US" sz="1400" b="1" dirty="0" smtClean="0"/>
            </a:br>
            <a:r>
              <a:rPr lang="en-US" sz="1400" b="1" dirty="0" smtClean="0"/>
              <a:t>initiation</a:t>
            </a:r>
            <a:r>
              <a:rPr lang="en-US" sz="1400" dirty="0" smtClean="0"/>
              <a:t>)</a:t>
            </a:r>
            <a:endParaRPr lang="en-US" sz="1400" dirty="0"/>
          </a:p>
        </p:txBody>
      </p:sp>
      <p:sp>
        <p:nvSpPr>
          <p:cNvPr id="22" name="Rectangle 21"/>
          <p:cNvSpPr/>
          <p:nvPr/>
        </p:nvSpPr>
        <p:spPr>
          <a:xfrm>
            <a:off x="4559885" y="2658998"/>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23" name="Rectangle 22"/>
          <p:cNvSpPr/>
          <p:nvPr/>
        </p:nvSpPr>
        <p:spPr>
          <a:xfrm>
            <a:off x="4643175" y="3045461"/>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A Threat Event</a:t>
            </a:r>
            <a:endParaRPr lang="en-US" sz="1400" dirty="0"/>
          </a:p>
        </p:txBody>
      </p:sp>
      <p:sp>
        <p:nvSpPr>
          <p:cNvPr id="26" name="Rectangle 25"/>
          <p:cNvSpPr/>
          <p:nvPr/>
        </p:nvSpPr>
        <p:spPr>
          <a:xfrm>
            <a:off x="6023048" y="2666786"/>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27" name="Right Arrow 26"/>
          <p:cNvSpPr/>
          <p:nvPr/>
        </p:nvSpPr>
        <p:spPr>
          <a:xfrm>
            <a:off x="6116521" y="2666786"/>
            <a:ext cx="1176323" cy="1559498"/>
          </a:xfrm>
          <a:prstGeom prst="rightArrow">
            <a:avLst/>
          </a:prstGeom>
          <a:gradFill>
            <a:gsLst>
              <a:gs pos="0">
                <a:schemeClr val="accent1">
                  <a:tint val="100000"/>
                  <a:shade val="100000"/>
                  <a:satMod val="130000"/>
                </a:schemeClr>
              </a:gs>
              <a:gs pos="99000">
                <a:schemeClr val="accent1">
                  <a:tint val="50000"/>
                  <a:shade val="100000"/>
                  <a:satMod val="350000"/>
                </a:schemeClr>
              </a:gs>
            </a:gsLst>
            <a:lin ang="2124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Which could result in</a:t>
            </a:r>
            <a:endParaRPr lang="en-US" sz="1400" dirty="0"/>
          </a:p>
        </p:txBody>
      </p:sp>
      <p:sp>
        <p:nvSpPr>
          <p:cNvPr id="28" name="TextBox 27"/>
          <p:cNvSpPr txBox="1"/>
          <p:nvPr/>
        </p:nvSpPr>
        <p:spPr>
          <a:xfrm>
            <a:off x="5946661" y="4260114"/>
            <a:ext cx="1449320" cy="738664"/>
          </a:xfrm>
          <a:prstGeom prst="rect">
            <a:avLst/>
          </a:prstGeom>
          <a:noFill/>
        </p:spPr>
        <p:txBody>
          <a:bodyPr wrap="square" rtlCol="0">
            <a:spAutoFit/>
          </a:bodyPr>
          <a:lstStyle/>
          <a:p>
            <a:pPr algn="ctr"/>
            <a:r>
              <a:rPr lang="en-US" sz="1400" dirty="0" smtClean="0"/>
              <a:t>(with varying </a:t>
            </a:r>
            <a:br>
              <a:rPr lang="en-US" sz="1400" dirty="0" smtClean="0"/>
            </a:br>
            <a:r>
              <a:rPr lang="en-US" sz="1400" b="1" dirty="0" smtClean="0"/>
              <a:t>likelihood of </a:t>
            </a:r>
            <a:br>
              <a:rPr lang="en-US" sz="1400" b="1" dirty="0" smtClean="0"/>
            </a:br>
            <a:r>
              <a:rPr lang="en-US" sz="1400" b="1" dirty="0" smtClean="0"/>
              <a:t>impact</a:t>
            </a:r>
            <a:r>
              <a:rPr lang="en-US" sz="1400" dirty="0" smtClean="0"/>
              <a:t>)</a:t>
            </a:r>
            <a:endParaRPr lang="en-US" sz="1400" dirty="0"/>
          </a:p>
        </p:txBody>
      </p:sp>
      <p:sp>
        <p:nvSpPr>
          <p:cNvPr id="29" name="Rectangle 28"/>
          <p:cNvSpPr/>
          <p:nvPr/>
        </p:nvSpPr>
        <p:spPr>
          <a:xfrm>
            <a:off x="7499871" y="2670444"/>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30" name="Rectangle 29"/>
          <p:cNvSpPr/>
          <p:nvPr/>
        </p:nvSpPr>
        <p:spPr>
          <a:xfrm>
            <a:off x="7583161" y="3056907"/>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Adverse Impacts</a:t>
            </a:r>
            <a:endParaRPr lang="en-US" sz="1400" dirty="0"/>
          </a:p>
        </p:txBody>
      </p:sp>
      <p:sp>
        <p:nvSpPr>
          <p:cNvPr id="33" name="Rounded Rectangle 32"/>
          <p:cNvSpPr/>
          <p:nvPr/>
        </p:nvSpPr>
        <p:spPr>
          <a:xfrm>
            <a:off x="3083062" y="5101505"/>
            <a:ext cx="5806093" cy="1036579"/>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Creating RISK to users and providers of the DNS – a combination of the nature of the impact and the likelihood that its effects will be felt</a:t>
            </a:r>
            <a:endParaRPr lang="en-US" dirty="0"/>
          </a:p>
        </p:txBody>
      </p:sp>
      <p:sp>
        <p:nvSpPr>
          <p:cNvPr id="36" name="TextBox 35"/>
          <p:cNvSpPr txBox="1"/>
          <p:nvPr/>
        </p:nvSpPr>
        <p:spPr>
          <a:xfrm>
            <a:off x="7439835" y="4253814"/>
            <a:ext cx="1449320" cy="738664"/>
          </a:xfrm>
          <a:prstGeom prst="rect">
            <a:avLst/>
          </a:prstGeom>
          <a:noFill/>
        </p:spPr>
        <p:txBody>
          <a:bodyPr wrap="square" rtlCol="0">
            <a:spAutoFit/>
          </a:bodyPr>
          <a:lstStyle/>
          <a:p>
            <a:pPr algn="ctr"/>
            <a:r>
              <a:rPr lang="en-US" sz="1400" dirty="0" smtClean="0"/>
              <a:t>(with varying </a:t>
            </a:r>
            <a:br>
              <a:rPr lang="en-US" sz="1400" dirty="0" smtClean="0"/>
            </a:br>
            <a:r>
              <a:rPr lang="en-US" sz="1400" b="1" dirty="0" smtClean="0"/>
              <a:t>severity </a:t>
            </a:r>
            <a:r>
              <a:rPr lang="en-US" sz="1400" dirty="0" smtClean="0"/>
              <a:t>and</a:t>
            </a:r>
            <a:r>
              <a:rPr lang="en-US" sz="1400" b="1" dirty="0" smtClean="0"/>
              <a:t> range</a:t>
            </a:r>
            <a:r>
              <a:rPr lang="en-US" sz="1400" dirty="0" smtClean="0"/>
              <a:t>)</a:t>
            </a:r>
            <a:endParaRPr lang="en-US" sz="1400" dirty="0"/>
          </a:p>
        </p:txBody>
      </p:sp>
      <p:sp>
        <p:nvSpPr>
          <p:cNvPr id="25" name="Rectangle 24"/>
          <p:cNvSpPr/>
          <p:nvPr/>
        </p:nvSpPr>
        <p:spPr>
          <a:xfrm>
            <a:off x="148168" y="1919307"/>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An Adversarial Threat Source</a:t>
            </a:r>
            <a:endParaRPr lang="en-US" sz="1400" dirty="0"/>
          </a:p>
        </p:txBody>
      </p:sp>
      <p:sp>
        <p:nvSpPr>
          <p:cNvPr id="31" name="TextBox 30"/>
          <p:cNvSpPr txBox="1"/>
          <p:nvPr/>
        </p:nvSpPr>
        <p:spPr>
          <a:xfrm>
            <a:off x="0" y="2691950"/>
            <a:ext cx="1465109" cy="1231106"/>
          </a:xfrm>
          <a:prstGeom prst="rect">
            <a:avLst/>
          </a:prstGeom>
          <a:noFill/>
        </p:spPr>
        <p:txBody>
          <a:bodyPr wrap="square" rtlCol="0">
            <a:spAutoFit/>
          </a:bodyPr>
          <a:lstStyle/>
          <a:p>
            <a:pPr algn="ctr"/>
            <a:r>
              <a:rPr lang="en-US" sz="1400" dirty="0" smtClean="0"/>
              <a:t>(with </a:t>
            </a:r>
            <a:r>
              <a:rPr lang="en-US" sz="1400" b="1" dirty="0" smtClean="0"/>
              <a:t>capability</a:t>
            </a:r>
            <a:r>
              <a:rPr lang="en-US" sz="1400" dirty="0" smtClean="0"/>
              <a:t>, </a:t>
            </a:r>
            <a:r>
              <a:rPr lang="en-US" sz="1400" b="1" dirty="0" smtClean="0"/>
              <a:t>intent</a:t>
            </a:r>
            <a:r>
              <a:rPr lang="en-US" sz="1400" dirty="0" smtClean="0"/>
              <a:t> and </a:t>
            </a:r>
            <a:r>
              <a:rPr lang="en-US" sz="1400" b="1" dirty="0" smtClean="0"/>
              <a:t>targeting</a:t>
            </a:r>
            <a:r>
              <a:rPr lang="en-US" sz="1400" dirty="0" smtClean="0"/>
              <a:t>)</a:t>
            </a:r>
          </a:p>
          <a:p>
            <a:pPr algn="ctr"/>
            <a:endParaRPr lang="en-US" sz="1400" dirty="0" smtClean="0"/>
          </a:p>
          <a:p>
            <a:pPr algn="ctr"/>
            <a:r>
              <a:rPr lang="en-US" b="1" dirty="0" smtClean="0"/>
              <a:t>OR</a:t>
            </a:r>
            <a:endParaRPr lang="en-US" sz="1400" b="1" dirty="0"/>
          </a:p>
        </p:txBody>
      </p:sp>
    </p:spTree>
    <p:extLst>
      <p:ext uri="{BB962C8B-B14F-4D97-AF65-F5344CB8AC3E}">
        <p14:creationId xmlns:p14="http://schemas.microsoft.com/office/powerpoint/2010/main" val="566915435"/>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a:xfrm>
            <a:off x="0" y="8122"/>
            <a:ext cx="6830611" cy="6849878"/>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64" name="Cloud 63"/>
          <p:cNvSpPr/>
          <p:nvPr/>
        </p:nvSpPr>
        <p:spPr>
          <a:xfrm>
            <a:off x="3292212" y="5244582"/>
            <a:ext cx="2043585" cy="1161545"/>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 name="Cloud 62"/>
          <p:cNvSpPr/>
          <p:nvPr/>
        </p:nvSpPr>
        <p:spPr>
          <a:xfrm>
            <a:off x="1709124" y="5244582"/>
            <a:ext cx="2043585" cy="1161545"/>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 name="Cloud 61"/>
          <p:cNvSpPr/>
          <p:nvPr/>
        </p:nvSpPr>
        <p:spPr>
          <a:xfrm>
            <a:off x="7173" y="5092182"/>
            <a:ext cx="2043585" cy="1161545"/>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 name="Cloud 60"/>
          <p:cNvSpPr/>
          <p:nvPr/>
        </p:nvSpPr>
        <p:spPr>
          <a:xfrm>
            <a:off x="4787026" y="5092182"/>
            <a:ext cx="2043585" cy="1161545"/>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TextBox 32"/>
          <p:cNvSpPr txBox="1"/>
          <p:nvPr/>
        </p:nvSpPr>
        <p:spPr>
          <a:xfrm>
            <a:off x="1550245" y="8122"/>
            <a:ext cx="3671412" cy="646331"/>
          </a:xfrm>
          <a:prstGeom prst="rect">
            <a:avLst/>
          </a:prstGeom>
          <a:noFill/>
        </p:spPr>
        <p:txBody>
          <a:bodyPr wrap="square" rtlCol="0">
            <a:spAutoFit/>
          </a:bodyPr>
          <a:lstStyle/>
          <a:p>
            <a:pPr algn="ctr"/>
            <a:r>
              <a:rPr lang="en-US" dirty="0" smtClean="0"/>
              <a:t>STRATEGIC</a:t>
            </a:r>
            <a:br>
              <a:rPr lang="en-US" dirty="0" smtClean="0"/>
            </a:br>
            <a:r>
              <a:rPr lang="en-US" dirty="0" smtClean="0"/>
              <a:t>Cross-community collaboration</a:t>
            </a:r>
            <a:endParaRPr lang="en-US" dirty="0"/>
          </a:p>
        </p:txBody>
      </p:sp>
      <p:sp>
        <p:nvSpPr>
          <p:cNvPr id="21" name="TextBox 20"/>
          <p:cNvSpPr txBox="1"/>
          <p:nvPr/>
        </p:nvSpPr>
        <p:spPr>
          <a:xfrm>
            <a:off x="6830611" y="1578080"/>
            <a:ext cx="2313389" cy="523220"/>
          </a:xfrm>
          <a:prstGeom prst="rect">
            <a:avLst/>
          </a:prstGeom>
          <a:noFill/>
        </p:spPr>
        <p:txBody>
          <a:bodyPr wrap="square" rtlCol="0">
            <a:spAutoFit/>
          </a:bodyPr>
          <a:lstStyle/>
          <a:p>
            <a:pPr algn="ctr"/>
            <a:r>
              <a:rPr lang="en-US" sz="1400" dirty="0" smtClean="0"/>
              <a:t>Gaps in policy, management,  or leadership splits the root</a:t>
            </a:r>
            <a:endParaRPr lang="en-US" sz="1400" dirty="0"/>
          </a:p>
        </p:txBody>
      </p:sp>
      <p:sp>
        <p:nvSpPr>
          <p:cNvPr id="24" name="TextBox 23"/>
          <p:cNvSpPr txBox="1"/>
          <p:nvPr/>
        </p:nvSpPr>
        <p:spPr>
          <a:xfrm>
            <a:off x="6830611" y="2171641"/>
            <a:ext cx="2313389" cy="954107"/>
          </a:xfrm>
          <a:prstGeom prst="rect">
            <a:avLst/>
          </a:prstGeom>
          <a:noFill/>
        </p:spPr>
        <p:txBody>
          <a:bodyPr wrap="square" rtlCol="0">
            <a:spAutoFit/>
          </a:bodyPr>
          <a:lstStyle/>
          <a:p>
            <a:pPr algn="ctr"/>
            <a:r>
              <a:rPr lang="en-US" sz="1400" dirty="0" smtClean="0"/>
              <a:t>“Reductive” forces (security, risk-mitigation, control through rules, etc.) splits the root</a:t>
            </a:r>
            <a:endParaRPr lang="en-US" sz="1400" dirty="0"/>
          </a:p>
        </p:txBody>
      </p:sp>
      <p:sp>
        <p:nvSpPr>
          <p:cNvPr id="27" name="TextBox 26"/>
          <p:cNvSpPr txBox="1"/>
          <p:nvPr/>
        </p:nvSpPr>
        <p:spPr>
          <a:xfrm>
            <a:off x="6830611" y="3879437"/>
            <a:ext cx="2313389" cy="954107"/>
          </a:xfrm>
          <a:prstGeom prst="rect">
            <a:avLst/>
          </a:prstGeom>
          <a:noFill/>
        </p:spPr>
        <p:txBody>
          <a:bodyPr wrap="square" rtlCol="0">
            <a:spAutoFit/>
          </a:bodyPr>
          <a:lstStyle/>
          <a:p>
            <a:pPr algn="ctr"/>
            <a:r>
              <a:rPr lang="en-US" sz="1400" dirty="0" smtClean="0"/>
              <a:t>Attacks exploiting technical vulnerabilities of the DNS bring down the </a:t>
            </a:r>
            <a:r>
              <a:rPr lang="en-US" sz="1400" dirty="0" smtClean="0"/>
              <a:t>root or a major TLD</a:t>
            </a:r>
            <a:endParaRPr lang="en-US" sz="1400" dirty="0"/>
          </a:p>
        </p:txBody>
      </p:sp>
      <p:pic>
        <p:nvPicPr>
          <p:cNvPr id="30" name="Picture 29" descr="Triangle.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4497" y="952824"/>
            <a:ext cx="5442908" cy="4647597"/>
          </a:xfrm>
          <a:prstGeom prst="rect">
            <a:avLst/>
          </a:prstGeom>
        </p:spPr>
      </p:pic>
      <p:sp>
        <p:nvSpPr>
          <p:cNvPr id="10" name="Rectangle 9"/>
          <p:cNvSpPr/>
          <p:nvPr/>
        </p:nvSpPr>
        <p:spPr>
          <a:xfrm>
            <a:off x="2564396" y="2171804"/>
            <a:ext cx="1603719" cy="338554"/>
          </a:xfrm>
          <a:prstGeom prst="rect">
            <a:avLst/>
          </a:prstGeom>
        </p:spPr>
        <p:txBody>
          <a:bodyPr wrap="square">
            <a:spAutoFit/>
          </a:bodyPr>
          <a:lstStyle/>
          <a:p>
            <a:pPr algn="ctr"/>
            <a:r>
              <a:rPr lang="en-US" sz="1600" dirty="0" smtClean="0">
                <a:solidFill>
                  <a:schemeClr val="bg1"/>
                </a:solidFill>
              </a:rPr>
              <a:t>Ecosystem-wide</a:t>
            </a:r>
            <a:endParaRPr lang="en-US" sz="1600" dirty="0">
              <a:solidFill>
                <a:schemeClr val="bg1"/>
              </a:solidFill>
            </a:endParaRPr>
          </a:p>
        </p:txBody>
      </p:sp>
      <p:sp>
        <p:nvSpPr>
          <p:cNvPr id="31" name="Rectangle 30"/>
          <p:cNvSpPr/>
          <p:nvPr/>
        </p:nvSpPr>
        <p:spPr>
          <a:xfrm>
            <a:off x="1792556" y="3609535"/>
            <a:ext cx="3105479" cy="338554"/>
          </a:xfrm>
          <a:prstGeom prst="rect">
            <a:avLst/>
          </a:prstGeom>
        </p:spPr>
        <p:txBody>
          <a:bodyPr wrap="square">
            <a:spAutoFit/>
          </a:bodyPr>
          <a:lstStyle/>
          <a:p>
            <a:pPr algn="ctr"/>
            <a:r>
              <a:rPr lang="en-US" sz="1600" dirty="0" smtClean="0">
                <a:solidFill>
                  <a:schemeClr val="bg1"/>
                </a:solidFill>
              </a:rPr>
              <a:t>“Regional” or “segment” focus</a:t>
            </a:r>
            <a:endParaRPr lang="en-US" sz="1600" dirty="0">
              <a:solidFill>
                <a:schemeClr val="bg1"/>
              </a:solidFill>
            </a:endParaRPr>
          </a:p>
        </p:txBody>
      </p:sp>
      <p:sp>
        <p:nvSpPr>
          <p:cNvPr id="32" name="Rectangle 31"/>
          <p:cNvSpPr/>
          <p:nvPr/>
        </p:nvSpPr>
        <p:spPr>
          <a:xfrm>
            <a:off x="1599514" y="5136611"/>
            <a:ext cx="3492752" cy="338554"/>
          </a:xfrm>
          <a:prstGeom prst="rect">
            <a:avLst/>
          </a:prstGeom>
        </p:spPr>
        <p:txBody>
          <a:bodyPr wrap="square">
            <a:spAutoFit/>
          </a:bodyPr>
          <a:lstStyle/>
          <a:p>
            <a:pPr algn="ctr"/>
            <a:r>
              <a:rPr lang="en-US" sz="1600" dirty="0" smtClean="0">
                <a:solidFill>
                  <a:schemeClr val="bg1"/>
                </a:solidFill>
              </a:rPr>
              <a:t>Provider or organization-focused risk</a:t>
            </a:r>
            <a:endParaRPr lang="en-US" sz="1600" dirty="0">
              <a:solidFill>
                <a:schemeClr val="bg1"/>
              </a:solidFill>
            </a:endParaRPr>
          </a:p>
        </p:txBody>
      </p:sp>
      <p:sp>
        <p:nvSpPr>
          <p:cNvPr id="34" name="Rectangle 33"/>
          <p:cNvSpPr/>
          <p:nvPr/>
        </p:nvSpPr>
        <p:spPr>
          <a:xfrm>
            <a:off x="2577667" y="1319874"/>
            <a:ext cx="1603719" cy="580895"/>
          </a:xfrm>
          <a:prstGeom prst="rect">
            <a:avLst/>
          </a:prstGeom>
        </p:spPr>
        <p:txBody>
          <a:bodyPr wrap="square">
            <a:spAutoFit/>
          </a:bodyPr>
          <a:lstStyle/>
          <a:p>
            <a:pPr algn="ctr"/>
            <a:r>
              <a:rPr lang="en-US" dirty="0" smtClean="0">
                <a:solidFill>
                  <a:schemeClr val="bg1"/>
                </a:solidFill>
              </a:rPr>
              <a:t>CORE</a:t>
            </a:r>
          </a:p>
          <a:p>
            <a:pPr algn="ctr"/>
            <a:endParaRPr lang="en-US" dirty="0" smtClean="0">
              <a:solidFill>
                <a:schemeClr val="bg1"/>
              </a:solidFill>
            </a:endParaRPr>
          </a:p>
        </p:txBody>
      </p:sp>
      <p:sp>
        <p:nvSpPr>
          <p:cNvPr id="35" name="Rectangle 34"/>
          <p:cNvSpPr/>
          <p:nvPr/>
        </p:nvSpPr>
        <p:spPr>
          <a:xfrm>
            <a:off x="2564396" y="2695546"/>
            <a:ext cx="1603719" cy="331940"/>
          </a:xfrm>
          <a:prstGeom prst="rect">
            <a:avLst/>
          </a:prstGeom>
        </p:spPr>
        <p:txBody>
          <a:bodyPr wrap="square">
            <a:spAutoFit/>
          </a:bodyPr>
          <a:lstStyle/>
          <a:p>
            <a:pPr algn="ctr"/>
            <a:r>
              <a:rPr lang="en-US" dirty="0" smtClean="0">
                <a:solidFill>
                  <a:schemeClr val="bg1"/>
                </a:solidFill>
              </a:rPr>
              <a:t>GLUE</a:t>
            </a:r>
            <a:endParaRPr lang="en-US" dirty="0">
              <a:solidFill>
                <a:schemeClr val="bg1"/>
              </a:solidFill>
            </a:endParaRPr>
          </a:p>
        </p:txBody>
      </p:sp>
      <p:sp>
        <p:nvSpPr>
          <p:cNvPr id="36" name="Rectangle 35"/>
          <p:cNvSpPr/>
          <p:nvPr/>
        </p:nvSpPr>
        <p:spPr>
          <a:xfrm>
            <a:off x="2564396" y="4148826"/>
            <a:ext cx="1603719" cy="331940"/>
          </a:xfrm>
          <a:prstGeom prst="rect">
            <a:avLst/>
          </a:prstGeom>
        </p:spPr>
        <p:txBody>
          <a:bodyPr wrap="square">
            <a:spAutoFit/>
          </a:bodyPr>
          <a:lstStyle/>
          <a:p>
            <a:pPr algn="ctr"/>
            <a:r>
              <a:rPr lang="en-US" dirty="0" smtClean="0">
                <a:solidFill>
                  <a:schemeClr val="bg1"/>
                </a:solidFill>
              </a:rPr>
              <a:t>EDGE</a:t>
            </a:r>
            <a:endParaRPr lang="en-US" dirty="0">
              <a:solidFill>
                <a:schemeClr val="bg1"/>
              </a:solidFill>
            </a:endParaRPr>
          </a:p>
        </p:txBody>
      </p:sp>
      <p:sp>
        <p:nvSpPr>
          <p:cNvPr id="2" name="Oval 1"/>
          <p:cNvSpPr/>
          <p:nvPr/>
        </p:nvSpPr>
        <p:spPr>
          <a:xfrm>
            <a:off x="2987324" y="1754766"/>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sp>
        <p:nvSpPr>
          <p:cNvPr id="18" name="Oval 17"/>
          <p:cNvSpPr/>
          <p:nvPr/>
        </p:nvSpPr>
        <p:spPr>
          <a:xfrm>
            <a:off x="3166172" y="2525699"/>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sp>
        <p:nvSpPr>
          <p:cNvPr id="20" name="Oval 19"/>
          <p:cNvSpPr/>
          <p:nvPr/>
        </p:nvSpPr>
        <p:spPr>
          <a:xfrm>
            <a:off x="4222995" y="4286129"/>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cxnSp>
        <p:nvCxnSpPr>
          <p:cNvPr id="22" name="Straight Arrow Connector 21"/>
          <p:cNvCxnSpPr/>
          <p:nvPr/>
        </p:nvCxnSpPr>
        <p:spPr>
          <a:xfrm flipH="1">
            <a:off x="3292212" y="1839690"/>
            <a:ext cx="3714019"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flipH="1">
            <a:off x="3533513" y="2607979"/>
            <a:ext cx="347271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p:nvPr/>
        </p:nvCxnSpPr>
        <p:spPr>
          <a:xfrm flipH="1">
            <a:off x="4475151" y="4379435"/>
            <a:ext cx="253108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1" name="TextBox 40"/>
          <p:cNvSpPr txBox="1"/>
          <p:nvPr/>
        </p:nvSpPr>
        <p:spPr>
          <a:xfrm>
            <a:off x="-155585" y="2698947"/>
            <a:ext cx="1878982" cy="369332"/>
          </a:xfrm>
          <a:prstGeom prst="rect">
            <a:avLst/>
          </a:prstGeom>
          <a:noFill/>
        </p:spPr>
        <p:txBody>
          <a:bodyPr wrap="square" rtlCol="0">
            <a:spAutoFit/>
          </a:bodyPr>
          <a:lstStyle/>
          <a:p>
            <a:pPr algn="ctr"/>
            <a:r>
              <a:rPr lang="en-US" dirty="0" smtClean="0"/>
              <a:t>LONG-TERM</a:t>
            </a:r>
            <a:endParaRPr lang="en-US" dirty="0"/>
          </a:p>
        </p:txBody>
      </p:sp>
      <p:sp>
        <p:nvSpPr>
          <p:cNvPr id="42" name="TextBox 41"/>
          <p:cNvSpPr txBox="1"/>
          <p:nvPr/>
        </p:nvSpPr>
        <p:spPr>
          <a:xfrm>
            <a:off x="5092266" y="2698947"/>
            <a:ext cx="1878982" cy="369332"/>
          </a:xfrm>
          <a:prstGeom prst="rect">
            <a:avLst/>
          </a:prstGeom>
          <a:noFill/>
        </p:spPr>
        <p:txBody>
          <a:bodyPr wrap="square" rtlCol="0">
            <a:spAutoFit/>
          </a:bodyPr>
          <a:lstStyle/>
          <a:p>
            <a:pPr algn="ctr"/>
            <a:r>
              <a:rPr lang="en-US" dirty="0" smtClean="0"/>
              <a:t>IMMEDIATE</a:t>
            </a:r>
            <a:endParaRPr lang="en-US" dirty="0"/>
          </a:p>
        </p:txBody>
      </p:sp>
      <p:sp>
        <p:nvSpPr>
          <p:cNvPr id="23" name="Rectangle 22"/>
          <p:cNvSpPr/>
          <p:nvPr/>
        </p:nvSpPr>
        <p:spPr>
          <a:xfrm>
            <a:off x="4898664" y="5102165"/>
            <a:ext cx="1931947" cy="923330"/>
          </a:xfrm>
          <a:prstGeom prst="rect">
            <a:avLst/>
          </a:prstGeom>
        </p:spPr>
        <p:txBody>
          <a:bodyPr wrap="square">
            <a:spAutoFit/>
          </a:bodyPr>
          <a:lstStyle/>
          <a:p>
            <a:pPr algn="ctr"/>
            <a:r>
              <a:rPr lang="en-US" dirty="0"/>
              <a:t>Need: </a:t>
            </a:r>
            <a:r>
              <a:rPr lang="en-US" dirty="0" smtClean="0"/>
              <a:t>coordination, fast </a:t>
            </a:r>
            <a:r>
              <a:rPr lang="en-US" dirty="0"/>
              <a:t>response</a:t>
            </a:r>
          </a:p>
        </p:txBody>
      </p:sp>
      <p:sp>
        <p:nvSpPr>
          <p:cNvPr id="43" name="Rectangle 42"/>
          <p:cNvSpPr/>
          <p:nvPr/>
        </p:nvSpPr>
        <p:spPr>
          <a:xfrm>
            <a:off x="7173" y="5102165"/>
            <a:ext cx="1931947" cy="923330"/>
          </a:xfrm>
          <a:prstGeom prst="rect">
            <a:avLst/>
          </a:prstGeom>
        </p:spPr>
        <p:txBody>
          <a:bodyPr wrap="square">
            <a:spAutoFit/>
          </a:bodyPr>
          <a:lstStyle/>
          <a:p>
            <a:pPr algn="ctr"/>
            <a:r>
              <a:rPr lang="en-US" dirty="0"/>
              <a:t>N</a:t>
            </a:r>
            <a:r>
              <a:rPr lang="en-US" dirty="0" smtClean="0"/>
              <a:t>eed:</a:t>
            </a:r>
            <a:br>
              <a:rPr lang="en-US" dirty="0" smtClean="0"/>
            </a:br>
            <a:r>
              <a:rPr lang="en-US" dirty="0" smtClean="0"/>
              <a:t>models, tools, support, direction</a:t>
            </a:r>
            <a:endParaRPr lang="en-US" dirty="0"/>
          </a:p>
        </p:txBody>
      </p:sp>
      <p:sp>
        <p:nvSpPr>
          <p:cNvPr id="19" name="TextBox 18"/>
          <p:cNvSpPr txBox="1"/>
          <p:nvPr/>
        </p:nvSpPr>
        <p:spPr>
          <a:xfrm>
            <a:off x="1404484" y="6211669"/>
            <a:ext cx="4021806" cy="646331"/>
          </a:xfrm>
          <a:prstGeom prst="rect">
            <a:avLst/>
          </a:prstGeom>
          <a:noFill/>
        </p:spPr>
        <p:txBody>
          <a:bodyPr wrap="square" rtlCol="0">
            <a:spAutoFit/>
          </a:bodyPr>
          <a:lstStyle/>
          <a:p>
            <a:pPr algn="ctr"/>
            <a:r>
              <a:rPr lang="en-US" dirty="0" smtClean="0"/>
              <a:t>TACTICAL</a:t>
            </a:r>
          </a:p>
          <a:p>
            <a:pPr algn="ctr"/>
            <a:r>
              <a:rPr lang="en-US" dirty="0" smtClean="0"/>
              <a:t>DNS providers </a:t>
            </a:r>
            <a:r>
              <a:rPr lang="en-US" dirty="0"/>
              <a:t>are at the </a:t>
            </a:r>
            <a:r>
              <a:rPr lang="en-US" dirty="0" smtClean="0"/>
              <a:t>forefront</a:t>
            </a:r>
            <a:endParaRPr lang="en-US" dirty="0"/>
          </a:p>
        </p:txBody>
      </p:sp>
      <p:sp>
        <p:nvSpPr>
          <p:cNvPr id="45" name="TextBox 44"/>
          <p:cNvSpPr txBox="1"/>
          <p:nvPr/>
        </p:nvSpPr>
        <p:spPr>
          <a:xfrm>
            <a:off x="6830611" y="4763463"/>
            <a:ext cx="2313389" cy="738664"/>
          </a:xfrm>
          <a:prstGeom prst="rect">
            <a:avLst/>
          </a:prstGeom>
          <a:noFill/>
        </p:spPr>
        <p:txBody>
          <a:bodyPr wrap="square" rtlCol="0">
            <a:spAutoFit/>
          </a:bodyPr>
          <a:lstStyle/>
          <a:p>
            <a:pPr algn="ctr"/>
            <a:r>
              <a:rPr lang="en-US" sz="1400" dirty="0" smtClean="0"/>
              <a:t>Inadvertent technical mishap brings down the </a:t>
            </a:r>
            <a:r>
              <a:rPr lang="en-US" sz="1400" dirty="0" smtClean="0"/>
              <a:t>root or a major TLD</a:t>
            </a:r>
            <a:endParaRPr lang="en-US" sz="1400" dirty="0"/>
          </a:p>
        </p:txBody>
      </p:sp>
      <p:sp>
        <p:nvSpPr>
          <p:cNvPr id="46" name="Oval 45"/>
          <p:cNvSpPr/>
          <p:nvPr/>
        </p:nvSpPr>
        <p:spPr>
          <a:xfrm>
            <a:off x="5314448" y="4936511"/>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cxnSp>
        <p:nvCxnSpPr>
          <p:cNvPr id="47" name="Straight Arrow Connector 46"/>
          <p:cNvCxnSpPr/>
          <p:nvPr/>
        </p:nvCxnSpPr>
        <p:spPr>
          <a:xfrm flipH="1">
            <a:off x="5566605" y="5029817"/>
            <a:ext cx="1439626"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0" name="TextBox 49"/>
          <p:cNvSpPr txBox="1"/>
          <p:nvPr/>
        </p:nvSpPr>
        <p:spPr>
          <a:xfrm>
            <a:off x="6830611" y="3129606"/>
            <a:ext cx="2313389" cy="738664"/>
          </a:xfrm>
          <a:prstGeom prst="rect">
            <a:avLst/>
          </a:prstGeom>
          <a:noFill/>
        </p:spPr>
        <p:txBody>
          <a:bodyPr wrap="square" rtlCol="0">
            <a:spAutoFit/>
          </a:bodyPr>
          <a:lstStyle/>
          <a:p>
            <a:pPr algn="ctr"/>
            <a:r>
              <a:rPr lang="en-US" sz="1400" dirty="0" smtClean="0"/>
              <a:t>Widespread natural disaster brings down the </a:t>
            </a:r>
            <a:r>
              <a:rPr lang="en-US" sz="1400" dirty="0" smtClean="0"/>
              <a:t>root or a major TLD</a:t>
            </a:r>
            <a:endParaRPr lang="en-US" sz="1400" dirty="0"/>
          </a:p>
        </p:txBody>
      </p:sp>
      <p:sp>
        <p:nvSpPr>
          <p:cNvPr id="51" name="Oval 50"/>
          <p:cNvSpPr/>
          <p:nvPr/>
        </p:nvSpPr>
        <p:spPr>
          <a:xfrm>
            <a:off x="3586017" y="3408005"/>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cxnSp>
        <p:nvCxnSpPr>
          <p:cNvPr id="52" name="Straight Arrow Connector 51"/>
          <p:cNvCxnSpPr/>
          <p:nvPr/>
        </p:nvCxnSpPr>
        <p:spPr>
          <a:xfrm flipH="1">
            <a:off x="3953358" y="3490285"/>
            <a:ext cx="3052873"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0" name="TextBox 59"/>
          <p:cNvSpPr txBox="1"/>
          <p:nvPr/>
        </p:nvSpPr>
        <p:spPr>
          <a:xfrm>
            <a:off x="7006231" y="673543"/>
            <a:ext cx="1878982" cy="646331"/>
          </a:xfrm>
          <a:prstGeom prst="rect">
            <a:avLst/>
          </a:prstGeom>
          <a:noFill/>
        </p:spPr>
        <p:txBody>
          <a:bodyPr wrap="square" rtlCol="0">
            <a:spAutoFit/>
          </a:bodyPr>
          <a:lstStyle/>
          <a:p>
            <a:pPr algn="ctr"/>
            <a:r>
              <a:rPr lang="en-US" b="1" dirty="0" smtClean="0"/>
              <a:t>Risk Scenario Topic List</a:t>
            </a:r>
            <a:endParaRPr lang="en-US" b="1" dirty="0"/>
          </a:p>
        </p:txBody>
      </p:sp>
    </p:spTree>
    <p:extLst>
      <p:ext uri="{BB962C8B-B14F-4D97-AF65-F5344CB8AC3E}">
        <p14:creationId xmlns:p14="http://schemas.microsoft.com/office/powerpoint/2010/main" val="176966356"/>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ectangle 53"/>
          <p:cNvSpPr/>
          <p:nvPr/>
        </p:nvSpPr>
        <p:spPr>
          <a:xfrm>
            <a:off x="0" y="-1573"/>
            <a:ext cx="6830611" cy="6849878"/>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3" name="TextBox 32"/>
          <p:cNvSpPr txBox="1"/>
          <p:nvPr/>
        </p:nvSpPr>
        <p:spPr>
          <a:xfrm>
            <a:off x="1550245" y="-1573"/>
            <a:ext cx="3671412" cy="646331"/>
          </a:xfrm>
          <a:prstGeom prst="rect">
            <a:avLst/>
          </a:prstGeom>
          <a:noFill/>
        </p:spPr>
        <p:txBody>
          <a:bodyPr wrap="square" rtlCol="0">
            <a:spAutoFit/>
          </a:bodyPr>
          <a:lstStyle/>
          <a:p>
            <a:pPr algn="ctr"/>
            <a:r>
              <a:rPr lang="en-US" dirty="0" smtClean="0"/>
              <a:t>STRATEGIC</a:t>
            </a:r>
            <a:br>
              <a:rPr lang="en-US" dirty="0" smtClean="0"/>
            </a:br>
            <a:r>
              <a:rPr lang="en-US" dirty="0" smtClean="0"/>
              <a:t>Cross-community collaboration</a:t>
            </a:r>
            <a:endParaRPr lang="en-US" dirty="0"/>
          </a:p>
        </p:txBody>
      </p:sp>
      <p:sp>
        <p:nvSpPr>
          <p:cNvPr id="21" name="TextBox 20"/>
          <p:cNvSpPr txBox="1"/>
          <p:nvPr/>
        </p:nvSpPr>
        <p:spPr>
          <a:xfrm>
            <a:off x="6830611" y="1568385"/>
            <a:ext cx="2313389" cy="523220"/>
          </a:xfrm>
          <a:prstGeom prst="rect">
            <a:avLst/>
          </a:prstGeom>
          <a:noFill/>
        </p:spPr>
        <p:txBody>
          <a:bodyPr wrap="square" rtlCol="0">
            <a:spAutoFit/>
          </a:bodyPr>
          <a:lstStyle/>
          <a:p>
            <a:pPr algn="ctr"/>
            <a:r>
              <a:rPr lang="en-US" sz="1400" dirty="0" smtClean="0"/>
              <a:t>Gaps in policy, management,  or leadership splits the root</a:t>
            </a:r>
            <a:endParaRPr lang="en-US" sz="1400" dirty="0"/>
          </a:p>
        </p:txBody>
      </p:sp>
      <p:sp>
        <p:nvSpPr>
          <p:cNvPr id="56" name="Cloud 55"/>
          <p:cNvSpPr/>
          <p:nvPr/>
        </p:nvSpPr>
        <p:spPr>
          <a:xfrm>
            <a:off x="3292212" y="5234887"/>
            <a:ext cx="2043585" cy="1161545"/>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0" name="Cloud 59"/>
          <p:cNvSpPr/>
          <p:nvPr/>
        </p:nvSpPr>
        <p:spPr>
          <a:xfrm>
            <a:off x="4787026" y="5082487"/>
            <a:ext cx="2043585" cy="1161545"/>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 name="Cloud 56"/>
          <p:cNvSpPr/>
          <p:nvPr/>
        </p:nvSpPr>
        <p:spPr>
          <a:xfrm>
            <a:off x="1709124" y="5234887"/>
            <a:ext cx="2043585" cy="1161545"/>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 name="Cloud 57"/>
          <p:cNvSpPr/>
          <p:nvPr/>
        </p:nvSpPr>
        <p:spPr>
          <a:xfrm>
            <a:off x="7173" y="5082487"/>
            <a:ext cx="2043585" cy="1161545"/>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0" name="Picture 29" descr="Triangle.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4497" y="943129"/>
            <a:ext cx="5442908" cy="4647597"/>
          </a:xfrm>
          <a:prstGeom prst="rect">
            <a:avLst/>
          </a:prstGeom>
        </p:spPr>
      </p:pic>
      <p:sp>
        <p:nvSpPr>
          <p:cNvPr id="10" name="Rectangle 9"/>
          <p:cNvSpPr/>
          <p:nvPr/>
        </p:nvSpPr>
        <p:spPr>
          <a:xfrm>
            <a:off x="2564396" y="2162109"/>
            <a:ext cx="1603719" cy="338554"/>
          </a:xfrm>
          <a:prstGeom prst="rect">
            <a:avLst/>
          </a:prstGeom>
        </p:spPr>
        <p:txBody>
          <a:bodyPr wrap="square">
            <a:spAutoFit/>
          </a:bodyPr>
          <a:lstStyle/>
          <a:p>
            <a:pPr algn="ctr"/>
            <a:r>
              <a:rPr lang="en-US" sz="1600" dirty="0" smtClean="0">
                <a:solidFill>
                  <a:schemeClr val="bg1"/>
                </a:solidFill>
              </a:rPr>
              <a:t>Ecosystem-wide</a:t>
            </a:r>
            <a:endParaRPr lang="en-US" sz="1600" dirty="0">
              <a:solidFill>
                <a:schemeClr val="bg1"/>
              </a:solidFill>
            </a:endParaRPr>
          </a:p>
        </p:txBody>
      </p:sp>
      <p:sp>
        <p:nvSpPr>
          <p:cNvPr id="31" name="Rectangle 30"/>
          <p:cNvSpPr/>
          <p:nvPr/>
        </p:nvSpPr>
        <p:spPr>
          <a:xfrm>
            <a:off x="1792556" y="3599840"/>
            <a:ext cx="3105479" cy="338554"/>
          </a:xfrm>
          <a:prstGeom prst="rect">
            <a:avLst/>
          </a:prstGeom>
        </p:spPr>
        <p:txBody>
          <a:bodyPr wrap="square">
            <a:spAutoFit/>
          </a:bodyPr>
          <a:lstStyle/>
          <a:p>
            <a:pPr algn="ctr"/>
            <a:r>
              <a:rPr lang="en-US" sz="1600" dirty="0" smtClean="0">
                <a:solidFill>
                  <a:schemeClr val="bg1"/>
                </a:solidFill>
              </a:rPr>
              <a:t>“Regional” or “segment” focus</a:t>
            </a:r>
            <a:endParaRPr lang="en-US" sz="1600" dirty="0">
              <a:solidFill>
                <a:schemeClr val="bg1"/>
              </a:solidFill>
            </a:endParaRPr>
          </a:p>
        </p:txBody>
      </p:sp>
      <p:sp>
        <p:nvSpPr>
          <p:cNvPr id="32" name="Rectangle 31"/>
          <p:cNvSpPr/>
          <p:nvPr/>
        </p:nvSpPr>
        <p:spPr>
          <a:xfrm>
            <a:off x="1599514" y="5126916"/>
            <a:ext cx="3492752" cy="338554"/>
          </a:xfrm>
          <a:prstGeom prst="rect">
            <a:avLst/>
          </a:prstGeom>
        </p:spPr>
        <p:txBody>
          <a:bodyPr wrap="square">
            <a:spAutoFit/>
          </a:bodyPr>
          <a:lstStyle/>
          <a:p>
            <a:pPr algn="ctr"/>
            <a:r>
              <a:rPr lang="en-US" sz="1600" dirty="0" smtClean="0">
                <a:solidFill>
                  <a:schemeClr val="bg1"/>
                </a:solidFill>
              </a:rPr>
              <a:t>Provider or organization-focused risk</a:t>
            </a:r>
            <a:endParaRPr lang="en-US" sz="1600" dirty="0">
              <a:solidFill>
                <a:schemeClr val="bg1"/>
              </a:solidFill>
            </a:endParaRPr>
          </a:p>
        </p:txBody>
      </p:sp>
      <p:sp>
        <p:nvSpPr>
          <p:cNvPr id="34" name="Rectangle 33"/>
          <p:cNvSpPr/>
          <p:nvPr/>
        </p:nvSpPr>
        <p:spPr>
          <a:xfrm>
            <a:off x="2577667" y="1310179"/>
            <a:ext cx="1603719" cy="580895"/>
          </a:xfrm>
          <a:prstGeom prst="rect">
            <a:avLst/>
          </a:prstGeom>
        </p:spPr>
        <p:txBody>
          <a:bodyPr wrap="square">
            <a:spAutoFit/>
          </a:bodyPr>
          <a:lstStyle/>
          <a:p>
            <a:pPr algn="ctr"/>
            <a:r>
              <a:rPr lang="en-US" dirty="0" smtClean="0">
                <a:solidFill>
                  <a:schemeClr val="bg1"/>
                </a:solidFill>
              </a:rPr>
              <a:t>CORE</a:t>
            </a:r>
          </a:p>
          <a:p>
            <a:pPr algn="ctr"/>
            <a:endParaRPr lang="en-US" dirty="0" smtClean="0">
              <a:solidFill>
                <a:schemeClr val="bg1"/>
              </a:solidFill>
            </a:endParaRPr>
          </a:p>
        </p:txBody>
      </p:sp>
      <p:sp>
        <p:nvSpPr>
          <p:cNvPr id="35" name="Rectangle 34"/>
          <p:cNvSpPr/>
          <p:nvPr/>
        </p:nvSpPr>
        <p:spPr>
          <a:xfrm>
            <a:off x="2564396" y="2685851"/>
            <a:ext cx="1603719" cy="331940"/>
          </a:xfrm>
          <a:prstGeom prst="rect">
            <a:avLst/>
          </a:prstGeom>
        </p:spPr>
        <p:txBody>
          <a:bodyPr wrap="square">
            <a:spAutoFit/>
          </a:bodyPr>
          <a:lstStyle/>
          <a:p>
            <a:pPr algn="ctr"/>
            <a:r>
              <a:rPr lang="en-US" dirty="0" smtClean="0">
                <a:solidFill>
                  <a:schemeClr val="bg1"/>
                </a:solidFill>
              </a:rPr>
              <a:t>GLUE</a:t>
            </a:r>
            <a:endParaRPr lang="en-US" dirty="0">
              <a:solidFill>
                <a:schemeClr val="bg1"/>
              </a:solidFill>
            </a:endParaRPr>
          </a:p>
        </p:txBody>
      </p:sp>
      <p:sp>
        <p:nvSpPr>
          <p:cNvPr id="36" name="Rectangle 35"/>
          <p:cNvSpPr/>
          <p:nvPr/>
        </p:nvSpPr>
        <p:spPr>
          <a:xfrm>
            <a:off x="2564396" y="4139131"/>
            <a:ext cx="1603719" cy="331940"/>
          </a:xfrm>
          <a:prstGeom prst="rect">
            <a:avLst/>
          </a:prstGeom>
        </p:spPr>
        <p:txBody>
          <a:bodyPr wrap="square">
            <a:spAutoFit/>
          </a:bodyPr>
          <a:lstStyle/>
          <a:p>
            <a:pPr algn="ctr"/>
            <a:r>
              <a:rPr lang="en-US" dirty="0" smtClean="0">
                <a:solidFill>
                  <a:schemeClr val="bg1"/>
                </a:solidFill>
              </a:rPr>
              <a:t>EDGE</a:t>
            </a:r>
            <a:endParaRPr lang="en-US" dirty="0">
              <a:solidFill>
                <a:schemeClr val="bg1"/>
              </a:solidFill>
            </a:endParaRPr>
          </a:p>
        </p:txBody>
      </p:sp>
      <p:sp>
        <p:nvSpPr>
          <p:cNvPr id="23" name="Rectangle 22"/>
          <p:cNvSpPr/>
          <p:nvPr/>
        </p:nvSpPr>
        <p:spPr>
          <a:xfrm>
            <a:off x="4898664" y="5092470"/>
            <a:ext cx="1931947" cy="923330"/>
          </a:xfrm>
          <a:prstGeom prst="rect">
            <a:avLst/>
          </a:prstGeom>
        </p:spPr>
        <p:txBody>
          <a:bodyPr wrap="square">
            <a:spAutoFit/>
          </a:bodyPr>
          <a:lstStyle/>
          <a:p>
            <a:pPr algn="ctr"/>
            <a:r>
              <a:rPr lang="en-US" dirty="0"/>
              <a:t>Need: </a:t>
            </a:r>
            <a:r>
              <a:rPr lang="en-US" dirty="0" smtClean="0"/>
              <a:t>coordination, fast </a:t>
            </a:r>
            <a:r>
              <a:rPr lang="en-US" dirty="0"/>
              <a:t>response</a:t>
            </a:r>
          </a:p>
        </p:txBody>
      </p:sp>
      <p:sp>
        <p:nvSpPr>
          <p:cNvPr id="43" name="Rectangle 42"/>
          <p:cNvSpPr/>
          <p:nvPr/>
        </p:nvSpPr>
        <p:spPr>
          <a:xfrm>
            <a:off x="7173" y="5092470"/>
            <a:ext cx="1931947" cy="923330"/>
          </a:xfrm>
          <a:prstGeom prst="rect">
            <a:avLst/>
          </a:prstGeom>
        </p:spPr>
        <p:txBody>
          <a:bodyPr wrap="square">
            <a:spAutoFit/>
          </a:bodyPr>
          <a:lstStyle/>
          <a:p>
            <a:pPr algn="ctr"/>
            <a:r>
              <a:rPr lang="en-US" dirty="0"/>
              <a:t>Need</a:t>
            </a:r>
            <a:r>
              <a:rPr lang="en-US" dirty="0" smtClean="0"/>
              <a:t>:</a:t>
            </a:r>
            <a:br>
              <a:rPr lang="en-US" dirty="0" smtClean="0"/>
            </a:br>
            <a:r>
              <a:rPr lang="en-US" dirty="0" smtClean="0"/>
              <a:t>models, tools, support, direction</a:t>
            </a:r>
            <a:endParaRPr lang="en-US" dirty="0"/>
          </a:p>
        </p:txBody>
      </p:sp>
      <p:sp>
        <p:nvSpPr>
          <p:cNvPr id="6" name="Rectangle 5"/>
          <p:cNvSpPr/>
          <p:nvPr/>
        </p:nvSpPr>
        <p:spPr>
          <a:xfrm>
            <a:off x="-89409" y="1272787"/>
            <a:ext cx="2018412" cy="1200329"/>
          </a:xfrm>
          <a:prstGeom prst="rect">
            <a:avLst/>
          </a:prstGeom>
        </p:spPr>
        <p:txBody>
          <a:bodyPr wrap="square">
            <a:spAutoFit/>
          </a:bodyPr>
          <a:lstStyle/>
          <a:p>
            <a:pPr algn="ctr"/>
            <a:r>
              <a:rPr lang="en-US" b="1" dirty="0">
                <a:solidFill>
                  <a:schemeClr val="accent2">
                    <a:lumMod val="75000"/>
                  </a:schemeClr>
                </a:solidFill>
              </a:rPr>
              <a:t>1. </a:t>
            </a:r>
            <a:r>
              <a:rPr lang="en-US" b="1" dirty="0" smtClean="0">
                <a:solidFill>
                  <a:schemeClr val="accent2">
                    <a:lumMod val="75000"/>
                  </a:schemeClr>
                </a:solidFill>
              </a:rPr>
              <a:t>Refine tools by </a:t>
            </a:r>
            <a:r>
              <a:rPr lang="en-US" b="1" dirty="0">
                <a:solidFill>
                  <a:schemeClr val="accent2">
                    <a:lumMod val="75000"/>
                  </a:schemeClr>
                </a:solidFill>
              </a:rPr>
              <a:t>doing one in detail</a:t>
            </a:r>
            <a:r>
              <a:rPr lang="en-US" dirty="0">
                <a:solidFill>
                  <a:schemeClr val="accent2">
                    <a:lumMod val="75000"/>
                  </a:schemeClr>
                </a:solidFill>
              </a:rPr>
              <a:t/>
            </a:r>
            <a:br>
              <a:rPr lang="en-US" dirty="0">
                <a:solidFill>
                  <a:schemeClr val="accent2">
                    <a:lumMod val="75000"/>
                  </a:schemeClr>
                </a:solidFill>
              </a:rPr>
            </a:br>
            <a:r>
              <a:rPr lang="en-US" dirty="0" smtClean="0">
                <a:solidFill>
                  <a:schemeClr val="accent2">
                    <a:lumMod val="75000"/>
                  </a:schemeClr>
                </a:solidFill>
              </a:rPr>
              <a:t>Build and </a:t>
            </a:r>
            <a:r>
              <a:rPr lang="en-US" dirty="0">
                <a:solidFill>
                  <a:schemeClr val="accent2">
                    <a:lumMod val="75000"/>
                  </a:schemeClr>
                </a:solidFill>
              </a:rPr>
              <a:t>validate the </a:t>
            </a:r>
            <a:r>
              <a:rPr lang="en-US" dirty="0" smtClean="0">
                <a:solidFill>
                  <a:schemeClr val="accent2">
                    <a:lumMod val="75000"/>
                  </a:schemeClr>
                </a:solidFill>
              </a:rPr>
              <a:t>tools</a:t>
            </a:r>
            <a:endParaRPr lang="en-US" dirty="0">
              <a:solidFill>
                <a:schemeClr val="accent2">
                  <a:lumMod val="75000"/>
                </a:schemeClr>
              </a:solidFill>
            </a:endParaRPr>
          </a:p>
        </p:txBody>
      </p:sp>
      <p:sp>
        <p:nvSpPr>
          <p:cNvPr id="7" name="Rectangle 6"/>
          <p:cNvSpPr/>
          <p:nvPr/>
        </p:nvSpPr>
        <p:spPr>
          <a:xfrm>
            <a:off x="-34033" y="3096570"/>
            <a:ext cx="2117920" cy="2031325"/>
          </a:xfrm>
          <a:prstGeom prst="rect">
            <a:avLst/>
          </a:prstGeom>
        </p:spPr>
        <p:txBody>
          <a:bodyPr wrap="square">
            <a:spAutoFit/>
          </a:bodyPr>
          <a:lstStyle/>
          <a:p>
            <a:pPr algn="ctr"/>
            <a:r>
              <a:rPr lang="en-US" b="1" dirty="0" smtClean="0">
                <a:solidFill>
                  <a:schemeClr val="accent2">
                    <a:lumMod val="75000"/>
                  </a:schemeClr>
                </a:solidFill>
              </a:rPr>
              <a:t>2. Broaden participation to finish assessment</a:t>
            </a:r>
            <a:r>
              <a:rPr lang="en-US" dirty="0">
                <a:solidFill>
                  <a:schemeClr val="accent2">
                    <a:lumMod val="75000"/>
                  </a:schemeClr>
                </a:solidFill>
              </a:rPr>
              <a:t/>
            </a:r>
            <a:br>
              <a:rPr lang="en-US" dirty="0">
                <a:solidFill>
                  <a:schemeClr val="accent2">
                    <a:lumMod val="75000"/>
                  </a:schemeClr>
                </a:solidFill>
              </a:rPr>
            </a:br>
            <a:r>
              <a:rPr lang="en-US" dirty="0" smtClean="0">
                <a:solidFill>
                  <a:schemeClr val="accent2">
                    <a:lumMod val="75000"/>
                  </a:schemeClr>
                </a:solidFill>
              </a:rPr>
              <a:t>Demo the tools, focus on broadening participation and reducing cycle time</a:t>
            </a:r>
            <a:endParaRPr lang="en-US" dirty="0">
              <a:solidFill>
                <a:schemeClr val="accent2">
                  <a:lumMod val="75000"/>
                </a:schemeClr>
              </a:solidFill>
            </a:endParaRPr>
          </a:p>
        </p:txBody>
      </p:sp>
      <p:cxnSp>
        <p:nvCxnSpPr>
          <p:cNvPr id="9" name="Straight Arrow Connector 8"/>
          <p:cNvCxnSpPr/>
          <p:nvPr/>
        </p:nvCxnSpPr>
        <p:spPr>
          <a:xfrm>
            <a:off x="1939120" y="1818911"/>
            <a:ext cx="638547" cy="0"/>
          </a:xfrm>
          <a:prstGeom prst="straightConnector1">
            <a:avLst/>
          </a:prstGeom>
          <a:ln w="57150" cmpd="sng">
            <a:solidFill>
              <a:schemeClr val="accent2">
                <a:lumMod val="75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48" name="Straight Arrow Connector 47"/>
          <p:cNvCxnSpPr/>
          <p:nvPr/>
        </p:nvCxnSpPr>
        <p:spPr>
          <a:xfrm>
            <a:off x="1929003" y="4139131"/>
            <a:ext cx="1252552" cy="0"/>
          </a:xfrm>
          <a:prstGeom prst="straightConnector1">
            <a:avLst/>
          </a:prstGeom>
          <a:ln w="57150" cmpd="sng">
            <a:solidFill>
              <a:schemeClr val="accent2">
                <a:lumMod val="75000"/>
              </a:schemeClr>
            </a:solidFill>
            <a:tailEnd type="arrow"/>
          </a:ln>
        </p:spPr>
        <p:style>
          <a:lnRef idx="2">
            <a:schemeClr val="accent1"/>
          </a:lnRef>
          <a:fillRef idx="0">
            <a:schemeClr val="accent1"/>
          </a:fillRef>
          <a:effectRef idx="1">
            <a:schemeClr val="accent1"/>
          </a:effectRef>
          <a:fontRef idx="minor">
            <a:schemeClr val="tx1"/>
          </a:fontRef>
        </p:style>
      </p:cxnSp>
      <p:sp>
        <p:nvSpPr>
          <p:cNvPr id="55" name="TextBox 54"/>
          <p:cNvSpPr txBox="1"/>
          <p:nvPr/>
        </p:nvSpPr>
        <p:spPr>
          <a:xfrm>
            <a:off x="7006231" y="663848"/>
            <a:ext cx="1878982" cy="646331"/>
          </a:xfrm>
          <a:prstGeom prst="rect">
            <a:avLst/>
          </a:prstGeom>
          <a:noFill/>
        </p:spPr>
        <p:txBody>
          <a:bodyPr wrap="square" rtlCol="0">
            <a:spAutoFit/>
          </a:bodyPr>
          <a:lstStyle/>
          <a:p>
            <a:pPr algn="ctr"/>
            <a:r>
              <a:rPr lang="en-US" b="1" dirty="0" smtClean="0"/>
              <a:t>Risk Scenario Topic List</a:t>
            </a:r>
            <a:endParaRPr lang="en-US" b="1" dirty="0"/>
          </a:p>
        </p:txBody>
      </p:sp>
      <p:sp>
        <p:nvSpPr>
          <p:cNvPr id="61" name="TextBox 60"/>
          <p:cNvSpPr txBox="1"/>
          <p:nvPr/>
        </p:nvSpPr>
        <p:spPr>
          <a:xfrm>
            <a:off x="1404484" y="6201974"/>
            <a:ext cx="4021806" cy="646331"/>
          </a:xfrm>
          <a:prstGeom prst="rect">
            <a:avLst/>
          </a:prstGeom>
          <a:noFill/>
        </p:spPr>
        <p:txBody>
          <a:bodyPr wrap="square" rtlCol="0">
            <a:spAutoFit/>
          </a:bodyPr>
          <a:lstStyle/>
          <a:p>
            <a:pPr algn="ctr"/>
            <a:r>
              <a:rPr lang="en-US" dirty="0" smtClean="0"/>
              <a:t>TACTICAL</a:t>
            </a:r>
          </a:p>
          <a:p>
            <a:pPr algn="ctr"/>
            <a:r>
              <a:rPr lang="en-US" dirty="0" smtClean="0"/>
              <a:t>DNS providers </a:t>
            </a:r>
            <a:r>
              <a:rPr lang="en-US" dirty="0"/>
              <a:t>are at the </a:t>
            </a:r>
            <a:r>
              <a:rPr lang="en-US" dirty="0" smtClean="0"/>
              <a:t>forefront</a:t>
            </a:r>
            <a:endParaRPr lang="en-US" dirty="0"/>
          </a:p>
        </p:txBody>
      </p:sp>
      <p:sp>
        <p:nvSpPr>
          <p:cNvPr id="62" name="TextBox 61"/>
          <p:cNvSpPr txBox="1"/>
          <p:nvPr/>
        </p:nvSpPr>
        <p:spPr>
          <a:xfrm>
            <a:off x="-155585" y="2689252"/>
            <a:ext cx="1878982" cy="369332"/>
          </a:xfrm>
          <a:prstGeom prst="rect">
            <a:avLst/>
          </a:prstGeom>
          <a:noFill/>
        </p:spPr>
        <p:txBody>
          <a:bodyPr wrap="square" rtlCol="0">
            <a:spAutoFit/>
          </a:bodyPr>
          <a:lstStyle/>
          <a:p>
            <a:pPr algn="ctr"/>
            <a:r>
              <a:rPr lang="en-US" dirty="0" smtClean="0"/>
              <a:t>LONG-TERM</a:t>
            </a:r>
            <a:endParaRPr lang="en-US" dirty="0"/>
          </a:p>
        </p:txBody>
      </p:sp>
      <p:sp>
        <p:nvSpPr>
          <p:cNvPr id="63" name="TextBox 62"/>
          <p:cNvSpPr txBox="1"/>
          <p:nvPr/>
        </p:nvSpPr>
        <p:spPr>
          <a:xfrm>
            <a:off x="5092266" y="2689252"/>
            <a:ext cx="1878982" cy="369332"/>
          </a:xfrm>
          <a:prstGeom prst="rect">
            <a:avLst/>
          </a:prstGeom>
          <a:noFill/>
        </p:spPr>
        <p:txBody>
          <a:bodyPr wrap="square" rtlCol="0">
            <a:spAutoFit/>
          </a:bodyPr>
          <a:lstStyle/>
          <a:p>
            <a:pPr algn="ctr"/>
            <a:r>
              <a:rPr lang="en-US" dirty="0" smtClean="0"/>
              <a:t>IMMEDIATE</a:t>
            </a:r>
            <a:endParaRPr lang="en-US" dirty="0"/>
          </a:p>
        </p:txBody>
      </p:sp>
      <p:sp>
        <p:nvSpPr>
          <p:cNvPr id="68" name="Freeform 67"/>
          <p:cNvSpPr/>
          <p:nvPr/>
        </p:nvSpPr>
        <p:spPr>
          <a:xfrm>
            <a:off x="2944405" y="2449258"/>
            <a:ext cx="3189372" cy="3229359"/>
          </a:xfrm>
          <a:custGeom>
            <a:avLst/>
            <a:gdLst>
              <a:gd name="connsiteX0" fmla="*/ 0 w 1038087"/>
              <a:gd name="connsiteY0" fmla="*/ 0 h 872435"/>
              <a:gd name="connsiteX1" fmla="*/ 574261 w 1038087"/>
              <a:gd name="connsiteY1" fmla="*/ 0 h 872435"/>
              <a:gd name="connsiteX2" fmla="*/ 1038087 w 1038087"/>
              <a:gd name="connsiteY2" fmla="*/ 850348 h 872435"/>
              <a:gd name="connsiteX3" fmla="*/ 287130 w 1038087"/>
              <a:gd name="connsiteY3" fmla="*/ 872435 h 872435"/>
              <a:gd name="connsiteX4" fmla="*/ 0 w 1038087"/>
              <a:gd name="connsiteY4" fmla="*/ 0 h 872435"/>
              <a:gd name="connsiteX0" fmla="*/ 0 w 1038087"/>
              <a:gd name="connsiteY0" fmla="*/ 0 h 872435"/>
              <a:gd name="connsiteX1" fmla="*/ 287753 w 1038087"/>
              <a:gd name="connsiteY1" fmla="*/ 0 h 872435"/>
              <a:gd name="connsiteX2" fmla="*/ 1038087 w 1038087"/>
              <a:gd name="connsiteY2" fmla="*/ 850348 h 872435"/>
              <a:gd name="connsiteX3" fmla="*/ 287130 w 1038087"/>
              <a:gd name="connsiteY3" fmla="*/ 872435 h 872435"/>
              <a:gd name="connsiteX4" fmla="*/ 0 w 1038087"/>
              <a:gd name="connsiteY4" fmla="*/ 0 h 872435"/>
              <a:gd name="connsiteX0" fmla="*/ 0 w 1071794"/>
              <a:gd name="connsiteY0" fmla="*/ 6917 h 872435"/>
              <a:gd name="connsiteX1" fmla="*/ 321460 w 1071794"/>
              <a:gd name="connsiteY1" fmla="*/ 0 h 872435"/>
              <a:gd name="connsiteX2" fmla="*/ 1071794 w 1071794"/>
              <a:gd name="connsiteY2" fmla="*/ 850348 h 872435"/>
              <a:gd name="connsiteX3" fmla="*/ 320837 w 1071794"/>
              <a:gd name="connsiteY3" fmla="*/ 872435 h 872435"/>
              <a:gd name="connsiteX4" fmla="*/ 0 w 1071794"/>
              <a:gd name="connsiteY4" fmla="*/ 6917 h 872435"/>
              <a:gd name="connsiteX0" fmla="*/ 0 w 1076008"/>
              <a:gd name="connsiteY0" fmla="*/ 6917 h 872435"/>
              <a:gd name="connsiteX1" fmla="*/ 321460 w 1076008"/>
              <a:gd name="connsiteY1" fmla="*/ 0 h 872435"/>
              <a:gd name="connsiteX2" fmla="*/ 1076008 w 1076008"/>
              <a:gd name="connsiteY2" fmla="*/ 871100 h 872435"/>
              <a:gd name="connsiteX3" fmla="*/ 320837 w 1076008"/>
              <a:gd name="connsiteY3" fmla="*/ 872435 h 872435"/>
              <a:gd name="connsiteX4" fmla="*/ 0 w 1076008"/>
              <a:gd name="connsiteY4" fmla="*/ 6917 h 872435"/>
              <a:gd name="connsiteX0" fmla="*/ 0 w 1076008"/>
              <a:gd name="connsiteY0" fmla="*/ 6917 h 889013"/>
              <a:gd name="connsiteX1" fmla="*/ 321460 w 1076008"/>
              <a:gd name="connsiteY1" fmla="*/ 0 h 889013"/>
              <a:gd name="connsiteX2" fmla="*/ 1076008 w 1076008"/>
              <a:gd name="connsiteY2" fmla="*/ 871100 h 889013"/>
              <a:gd name="connsiteX3" fmla="*/ 127357 w 1076008"/>
              <a:gd name="connsiteY3" fmla="*/ 889013 h 889013"/>
              <a:gd name="connsiteX4" fmla="*/ 320837 w 1076008"/>
              <a:gd name="connsiteY4" fmla="*/ 872435 h 889013"/>
              <a:gd name="connsiteX5" fmla="*/ 0 w 1076008"/>
              <a:gd name="connsiteY5" fmla="*/ 6917 h 889013"/>
              <a:gd name="connsiteX0" fmla="*/ 0 w 1080097"/>
              <a:gd name="connsiteY0" fmla="*/ 6917 h 1021656"/>
              <a:gd name="connsiteX1" fmla="*/ 321460 w 1080097"/>
              <a:gd name="connsiteY1" fmla="*/ 0 h 1021656"/>
              <a:gd name="connsiteX2" fmla="*/ 1076008 w 1080097"/>
              <a:gd name="connsiteY2" fmla="*/ 871100 h 1021656"/>
              <a:gd name="connsiteX3" fmla="*/ 711301 w 1080097"/>
              <a:gd name="connsiteY3" fmla="*/ 1021608 h 1021656"/>
              <a:gd name="connsiteX4" fmla="*/ 127357 w 1080097"/>
              <a:gd name="connsiteY4" fmla="*/ 889013 h 1021656"/>
              <a:gd name="connsiteX5" fmla="*/ 320837 w 1080097"/>
              <a:gd name="connsiteY5" fmla="*/ 872435 h 1021656"/>
              <a:gd name="connsiteX6" fmla="*/ 0 w 1080097"/>
              <a:gd name="connsiteY6" fmla="*/ 6917 h 1021656"/>
              <a:gd name="connsiteX0" fmla="*/ 0 w 1080473"/>
              <a:gd name="connsiteY0" fmla="*/ 6917 h 1021656"/>
              <a:gd name="connsiteX1" fmla="*/ 321460 w 1080473"/>
              <a:gd name="connsiteY1" fmla="*/ 0 h 1021656"/>
              <a:gd name="connsiteX2" fmla="*/ 1076008 w 1080473"/>
              <a:gd name="connsiteY2" fmla="*/ 871100 h 1021656"/>
              <a:gd name="connsiteX3" fmla="*/ 711301 w 1080473"/>
              <a:gd name="connsiteY3" fmla="*/ 1021608 h 1021656"/>
              <a:gd name="connsiteX4" fmla="*/ 127357 w 1080473"/>
              <a:gd name="connsiteY4" fmla="*/ 889013 h 1021656"/>
              <a:gd name="connsiteX5" fmla="*/ 320837 w 1080473"/>
              <a:gd name="connsiteY5" fmla="*/ 872435 h 1021656"/>
              <a:gd name="connsiteX6" fmla="*/ 0 w 1080473"/>
              <a:gd name="connsiteY6" fmla="*/ 6917 h 1021656"/>
              <a:gd name="connsiteX0" fmla="*/ 0 w 1076008"/>
              <a:gd name="connsiteY0" fmla="*/ 6917 h 1021656"/>
              <a:gd name="connsiteX1" fmla="*/ 321460 w 1076008"/>
              <a:gd name="connsiteY1" fmla="*/ 0 h 1021656"/>
              <a:gd name="connsiteX2" fmla="*/ 1076008 w 1076008"/>
              <a:gd name="connsiteY2" fmla="*/ 871100 h 1021656"/>
              <a:gd name="connsiteX3" fmla="*/ 711301 w 1076008"/>
              <a:gd name="connsiteY3" fmla="*/ 1021608 h 1021656"/>
              <a:gd name="connsiteX4" fmla="*/ 127357 w 1076008"/>
              <a:gd name="connsiteY4" fmla="*/ 889013 h 1021656"/>
              <a:gd name="connsiteX5" fmla="*/ 320837 w 1076008"/>
              <a:gd name="connsiteY5" fmla="*/ 872435 h 1021656"/>
              <a:gd name="connsiteX6" fmla="*/ 0 w 1076008"/>
              <a:gd name="connsiteY6" fmla="*/ 6917 h 1021656"/>
              <a:gd name="connsiteX0" fmla="*/ 0 w 1256317"/>
              <a:gd name="connsiteY0" fmla="*/ 6917 h 1021656"/>
              <a:gd name="connsiteX1" fmla="*/ 321460 w 1256317"/>
              <a:gd name="connsiteY1" fmla="*/ 0 h 1021656"/>
              <a:gd name="connsiteX2" fmla="*/ 1076008 w 1256317"/>
              <a:gd name="connsiteY2" fmla="*/ 871100 h 1021656"/>
              <a:gd name="connsiteX3" fmla="*/ 1253830 w 1256317"/>
              <a:gd name="connsiteY3" fmla="*/ 861814 h 1021656"/>
              <a:gd name="connsiteX4" fmla="*/ 711301 w 1256317"/>
              <a:gd name="connsiteY4" fmla="*/ 1021608 h 1021656"/>
              <a:gd name="connsiteX5" fmla="*/ 127357 w 1256317"/>
              <a:gd name="connsiteY5" fmla="*/ 889013 h 1021656"/>
              <a:gd name="connsiteX6" fmla="*/ 320837 w 1256317"/>
              <a:gd name="connsiteY6" fmla="*/ 872435 h 1021656"/>
              <a:gd name="connsiteX7" fmla="*/ 0 w 1256317"/>
              <a:gd name="connsiteY7" fmla="*/ 6917 h 1021656"/>
              <a:gd name="connsiteX0" fmla="*/ 0 w 1256317"/>
              <a:gd name="connsiteY0" fmla="*/ 6917 h 1021701"/>
              <a:gd name="connsiteX1" fmla="*/ 321460 w 1256317"/>
              <a:gd name="connsiteY1" fmla="*/ 0 h 1021701"/>
              <a:gd name="connsiteX2" fmla="*/ 1076008 w 1256317"/>
              <a:gd name="connsiteY2" fmla="*/ 871100 h 1021701"/>
              <a:gd name="connsiteX3" fmla="*/ 1253830 w 1256317"/>
              <a:gd name="connsiteY3" fmla="*/ 861814 h 1021701"/>
              <a:gd name="connsiteX4" fmla="*/ 711301 w 1256317"/>
              <a:gd name="connsiteY4" fmla="*/ 1021608 h 1021701"/>
              <a:gd name="connsiteX5" fmla="*/ 127357 w 1256317"/>
              <a:gd name="connsiteY5" fmla="*/ 889013 h 1021701"/>
              <a:gd name="connsiteX6" fmla="*/ 320837 w 1256317"/>
              <a:gd name="connsiteY6" fmla="*/ 872435 h 1021701"/>
              <a:gd name="connsiteX7" fmla="*/ 0 w 1256317"/>
              <a:gd name="connsiteY7" fmla="*/ 6917 h 1021701"/>
              <a:gd name="connsiteX0" fmla="*/ 0 w 1256317"/>
              <a:gd name="connsiteY0" fmla="*/ 6917 h 1021608"/>
              <a:gd name="connsiteX1" fmla="*/ 321460 w 1256317"/>
              <a:gd name="connsiteY1" fmla="*/ 0 h 1021608"/>
              <a:gd name="connsiteX2" fmla="*/ 1076008 w 1256317"/>
              <a:gd name="connsiteY2" fmla="*/ 871100 h 1021608"/>
              <a:gd name="connsiteX3" fmla="*/ 1253830 w 1256317"/>
              <a:gd name="connsiteY3" fmla="*/ 861814 h 1021608"/>
              <a:gd name="connsiteX4" fmla="*/ 711301 w 1256317"/>
              <a:gd name="connsiteY4" fmla="*/ 1021608 h 1021608"/>
              <a:gd name="connsiteX5" fmla="*/ 127357 w 1256317"/>
              <a:gd name="connsiteY5" fmla="*/ 889013 h 1021608"/>
              <a:gd name="connsiteX6" fmla="*/ 320837 w 1256317"/>
              <a:gd name="connsiteY6" fmla="*/ 872435 h 1021608"/>
              <a:gd name="connsiteX7" fmla="*/ 0 w 1256317"/>
              <a:gd name="connsiteY7" fmla="*/ 6917 h 1021608"/>
              <a:gd name="connsiteX0" fmla="*/ 0 w 1256317"/>
              <a:gd name="connsiteY0" fmla="*/ 6917 h 1011408"/>
              <a:gd name="connsiteX1" fmla="*/ 321460 w 1256317"/>
              <a:gd name="connsiteY1" fmla="*/ 0 h 1011408"/>
              <a:gd name="connsiteX2" fmla="*/ 1076008 w 1256317"/>
              <a:gd name="connsiteY2" fmla="*/ 871100 h 1011408"/>
              <a:gd name="connsiteX3" fmla="*/ 1253830 w 1256317"/>
              <a:gd name="connsiteY3" fmla="*/ 861814 h 1011408"/>
              <a:gd name="connsiteX4" fmla="*/ 798271 w 1256317"/>
              <a:gd name="connsiteY4" fmla="*/ 1011408 h 1011408"/>
              <a:gd name="connsiteX5" fmla="*/ 127357 w 1256317"/>
              <a:gd name="connsiteY5" fmla="*/ 889013 h 1011408"/>
              <a:gd name="connsiteX6" fmla="*/ 320837 w 1256317"/>
              <a:gd name="connsiteY6" fmla="*/ 872435 h 1011408"/>
              <a:gd name="connsiteX7" fmla="*/ 0 w 1256317"/>
              <a:gd name="connsiteY7" fmla="*/ 6917 h 1011408"/>
              <a:gd name="connsiteX0" fmla="*/ 0 w 1256317"/>
              <a:gd name="connsiteY0" fmla="*/ 6917 h 1011408"/>
              <a:gd name="connsiteX1" fmla="*/ 321460 w 1256317"/>
              <a:gd name="connsiteY1" fmla="*/ 0 h 1011408"/>
              <a:gd name="connsiteX2" fmla="*/ 1076008 w 1256317"/>
              <a:gd name="connsiteY2" fmla="*/ 871100 h 1011408"/>
              <a:gd name="connsiteX3" fmla="*/ 1253830 w 1256317"/>
              <a:gd name="connsiteY3" fmla="*/ 861814 h 1011408"/>
              <a:gd name="connsiteX4" fmla="*/ 798271 w 1256317"/>
              <a:gd name="connsiteY4" fmla="*/ 1011408 h 1011408"/>
              <a:gd name="connsiteX5" fmla="*/ 119074 w 1256317"/>
              <a:gd name="connsiteY5" fmla="*/ 875414 h 1011408"/>
              <a:gd name="connsiteX6" fmla="*/ 320837 w 1256317"/>
              <a:gd name="connsiteY6" fmla="*/ 872435 h 1011408"/>
              <a:gd name="connsiteX7" fmla="*/ 0 w 1256317"/>
              <a:gd name="connsiteY7" fmla="*/ 6917 h 1011408"/>
              <a:gd name="connsiteX0" fmla="*/ 0 w 1256317"/>
              <a:gd name="connsiteY0" fmla="*/ 6917 h 1011408"/>
              <a:gd name="connsiteX1" fmla="*/ 321460 w 1256317"/>
              <a:gd name="connsiteY1" fmla="*/ 0 h 1011408"/>
              <a:gd name="connsiteX2" fmla="*/ 1076008 w 1256317"/>
              <a:gd name="connsiteY2" fmla="*/ 871100 h 1011408"/>
              <a:gd name="connsiteX3" fmla="*/ 1253830 w 1256317"/>
              <a:gd name="connsiteY3" fmla="*/ 861814 h 1011408"/>
              <a:gd name="connsiteX4" fmla="*/ 798271 w 1256317"/>
              <a:gd name="connsiteY4" fmla="*/ 1011408 h 1011408"/>
              <a:gd name="connsiteX5" fmla="*/ 123215 w 1256317"/>
              <a:gd name="connsiteY5" fmla="*/ 861815 h 1011408"/>
              <a:gd name="connsiteX6" fmla="*/ 320837 w 1256317"/>
              <a:gd name="connsiteY6" fmla="*/ 872435 h 1011408"/>
              <a:gd name="connsiteX7" fmla="*/ 0 w 1256317"/>
              <a:gd name="connsiteY7" fmla="*/ 6917 h 1011408"/>
              <a:gd name="connsiteX0" fmla="*/ 0 w 1256317"/>
              <a:gd name="connsiteY0" fmla="*/ 6917 h 1011408"/>
              <a:gd name="connsiteX1" fmla="*/ 321460 w 1256317"/>
              <a:gd name="connsiteY1" fmla="*/ 0 h 1011408"/>
              <a:gd name="connsiteX2" fmla="*/ 1076008 w 1256317"/>
              <a:gd name="connsiteY2" fmla="*/ 871100 h 1011408"/>
              <a:gd name="connsiteX3" fmla="*/ 1253830 w 1256317"/>
              <a:gd name="connsiteY3" fmla="*/ 861814 h 1011408"/>
              <a:gd name="connsiteX4" fmla="*/ 798271 w 1256317"/>
              <a:gd name="connsiteY4" fmla="*/ 1011408 h 1011408"/>
              <a:gd name="connsiteX5" fmla="*/ 123215 w 1256317"/>
              <a:gd name="connsiteY5" fmla="*/ 876493 h 1011408"/>
              <a:gd name="connsiteX6" fmla="*/ 320837 w 1256317"/>
              <a:gd name="connsiteY6" fmla="*/ 872435 h 1011408"/>
              <a:gd name="connsiteX7" fmla="*/ 0 w 1256317"/>
              <a:gd name="connsiteY7" fmla="*/ 6917 h 1011408"/>
              <a:gd name="connsiteX0" fmla="*/ 0 w 1256317"/>
              <a:gd name="connsiteY0" fmla="*/ 6917 h 1011408"/>
              <a:gd name="connsiteX1" fmla="*/ 321460 w 1256317"/>
              <a:gd name="connsiteY1" fmla="*/ 0 h 1011408"/>
              <a:gd name="connsiteX2" fmla="*/ 1076008 w 1256317"/>
              <a:gd name="connsiteY2" fmla="*/ 871100 h 1011408"/>
              <a:gd name="connsiteX3" fmla="*/ 1253830 w 1256317"/>
              <a:gd name="connsiteY3" fmla="*/ 861814 h 1011408"/>
              <a:gd name="connsiteX4" fmla="*/ 798271 w 1256317"/>
              <a:gd name="connsiteY4" fmla="*/ 1011408 h 1011408"/>
              <a:gd name="connsiteX5" fmla="*/ 146458 w 1256317"/>
              <a:gd name="connsiteY5" fmla="*/ 897041 h 1011408"/>
              <a:gd name="connsiteX6" fmla="*/ 320837 w 1256317"/>
              <a:gd name="connsiteY6" fmla="*/ 872435 h 1011408"/>
              <a:gd name="connsiteX7" fmla="*/ 0 w 1256317"/>
              <a:gd name="connsiteY7" fmla="*/ 6917 h 1011408"/>
              <a:gd name="connsiteX0" fmla="*/ 0 w 1255861"/>
              <a:gd name="connsiteY0" fmla="*/ 6917 h 1011408"/>
              <a:gd name="connsiteX1" fmla="*/ 321460 w 1255861"/>
              <a:gd name="connsiteY1" fmla="*/ 0 h 1011408"/>
              <a:gd name="connsiteX2" fmla="*/ 1018795 w 1255861"/>
              <a:gd name="connsiteY2" fmla="*/ 805051 h 1011408"/>
              <a:gd name="connsiteX3" fmla="*/ 1253830 w 1255861"/>
              <a:gd name="connsiteY3" fmla="*/ 861814 h 1011408"/>
              <a:gd name="connsiteX4" fmla="*/ 798271 w 1255861"/>
              <a:gd name="connsiteY4" fmla="*/ 1011408 h 1011408"/>
              <a:gd name="connsiteX5" fmla="*/ 146458 w 1255861"/>
              <a:gd name="connsiteY5" fmla="*/ 897041 h 1011408"/>
              <a:gd name="connsiteX6" fmla="*/ 320837 w 1255861"/>
              <a:gd name="connsiteY6" fmla="*/ 872435 h 1011408"/>
              <a:gd name="connsiteX7" fmla="*/ 0 w 1255861"/>
              <a:gd name="connsiteY7" fmla="*/ 6917 h 1011408"/>
              <a:gd name="connsiteX0" fmla="*/ 0 w 1216820"/>
              <a:gd name="connsiteY0" fmla="*/ 6917 h 1011408"/>
              <a:gd name="connsiteX1" fmla="*/ 321460 w 1216820"/>
              <a:gd name="connsiteY1" fmla="*/ 0 h 1011408"/>
              <a:gd name="connsiteX2" fmla="*/ 1018795 w 1216820"/>
              <a:gd name="connsiteY2" fmla="*/ 805051 h 1011408"/>
              <a:gd name="connsiteX3" fmla="*/ 1214496 w 1216820"/>
              <a:gd name="connsiteY3" fmla="*/ 784023 h 1011408"/>
              <a:gd name="connsiteX4" fmla="*/ 798271 w 1216820"/>
              <a:gd name="connsiteY4" fmla="*/ 1011408 h 1011408"/>
              <a:gd name="connsiteX5" fmla="*/ 146458 w 1216820"/>
              <a:gd name="connsiteY5" fmla="*/ 897041 h 1011408"/>
              <a:gd name="connsiteX6" fmla="*/ 320837 w 1216820"/>
              <a:gd name="connsiteY6" fmla="*/ 872435 h 1011408"/>
              <a:gd name="connsiteX7" fmla="*/ 0 w 1216820"/>
              <a:gd name="connsiteY7" fmla="*/ 6917 h 1011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6820" h="1011408">
                <a:moveTo>
                  <a:pt x="0" y="6917"/>
                </a:moveTo>
                <a:lnTo>
                  <a:pt x="321460" y="0"/>
                </a:lnTo>
                <a:lnTo>
                  <a:pt x="1018795" y="805051"/>
                </a:lnTo>
                <a:cubicBezTo>
                  <a:pt x="989718" y="816688"/>
                  <a:pt x="1243573" y="772386"/>
                  <a:pt x="1214496" y="784023"/>
                </a:cubicBezTo>
                <a:lnTo>
                  <a:pt x="798271" y="1011408"/>
                </a:lnTo>
                <a:lnTo>
                  <a:pt x="146458" y="897041"/>
                </a:lnTo>
                <a:lnTo>
                  <a:pt x="320837" y="872435"/>
                </a:lnTo>
                <a:lnTo>
                  <a:pt x="0" y="6917"/>
                </a:lnTo>
                <a:close/>
              </a:path>
            </a:pathLst>
          </a:custGeom>
          <a:gradFill>
            <a:gsLst>
              <a:gs pos="0">
                <a:schemeClr val="accent2">
                  <a:lumMod val="50000"/>
                  <a:alpha val="65000"/>
                </a:schemeClr>
              </a:gs>
              <a:gs pos="100000">
                <a:schemeClr val="accent2">
                  <a:lumMod val="40000"/>
                  <a:lumOff val="60000"/>
                  <a:alpha val="64000"/>
                </a:schemeClr>
              </a:gs>
            </a:gsLst>
            <a:lin ang="14880000" scaled="0"/>
          </a:gradFill>
          <a:ln>
            <a:noFill/>
          </a:ln>
          <a:effectLst>
            <a:outerShdw blurRad="40000" dist="61087"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7" name="Freeform 66"/>
          <p:cNvSpPr/>
          <p:nvPr/>
        </p:nvSpPr>
        <p:spPr>
          <a:xfrm>
            <a:off x="2606448" y="1409344"/>
            <a:ext cx="1037707" cy="866961"/>
          </a:xfrm>
          <a:custGeom>
            <a:avLst/>
            <a:gdLst>
              <a:gd name="connsiteX0" fmla="*/ 0 w 1038087"/>
              <a:gd name="connsiteY0" fmla="*/ 0 h 872435"/>
              <a:gd name="connsiteX1" fmla="*/ 574261 w 1038087"/>
              <a:gd name="connsiteY1" fmla="*/ 0 h 872435"/>
              <a:gd name="connsiteX2" fmla="*/ 1038087 w 1038087"/>
              <a:gd name="connsiteY2" fmla="*/ 850348 h 872435"/>
              <a:gd name="connsiteX3" fmla="*/ 287130 w 1038087"/>
              <a:gd name="connsiteY3" fmla="*/ 872435 h 872435"/>
              <a:gd name="connsiteX4" fmla="*/ 0 w 1038087"/>
              <a:gd name="connsiteY4" fmla="*/ 0 h 872435"/>
              <a:gd name="connsiteX0" fmla="*/ 0 w 1038087"/>
              <a:gd name="connsiteY0" fmla="*/ 0 h 872435"/>
              <a:gd name="connsiteX1" fmla="*/ 519044 w 1038087"/>
              <a:gd name="connsiteY1" fmla="*/ 0 h 872435"/>
              <a:gd name="connsiteX2" fmla="*/ 1038087 w 1038087"/>
              <a:gd name="connsiteY2" fmla="*/ 850348 h 872435"/>
              <a:gd name="connsiteX3" fmla="*/ 287130 w 1038087"/>
              <a:gd name="connsiteY3" fmla="*/ 872435 h 872435"/>
              <a:gd name="connsiteX4" fmla="*/ 0 w 1038087"/>
              <a:gd name="connsiteY4" fmla="*/ 0 h 872435"/>
              <a:gd name="connsiteX0" fmla="*/ 0 w 993913"/>
              <a:gd name="connsiteY0" fmla="*/ 11044 h 872435"/>
              <a:gd name="connsiteX1" fmla="*/ 474870 w 993913"/>
              <a:gd name="connsiteY1" fmla="*/ 0 h 872435"/>
              <a:gd name="connsiteX2" fmla="*/ 993913 w 993913"/>
              <a:gd name="connsiteY2" fmla="*/ 850348 h 872435"/>
              <a:gd name="connsiteX3" fmla="*/ 242956 w 993913"/>
              <a:gd name="connsiteY3" fmla="*/ 872435 h 872435"/>
              <a:gd name="connsiteX4" fmla="*/ 0 w 993913"/>
              <a:gd name="connsiteY4" fmla="*/ 11044 h 872435"/>
              <a:gd name="connsiteX0" fmla="*/ 0 w 1037707"/>
              <a:gd name="connsiteY0" fmla="*/ 11044 h 872435"/>
              <a:gd name="connsiteX1" fmla="*/ 474870 w 1037707"/>
              <a:gd name="connsiteY1" fmla="*/ 0 h 872435"/>
              <a:gd name="connsiteX2" fmla="*/ 1037707 w 1037707"/>
              <a:gd name="connsiteY2" fmla="*/ 850348 h 872435"/>
              <a:gd name="connsiteX3" fmla="*/ 242956 w 1037707"/>
              <a:gd name="connsiteY3" fmla="*/ 872435 h 872435"/>
              <a:gd name="connsiteX4" fmla="*/ 0 w 1037707"/>
              <a:gd name="connsiteY4" fmla="*/ 11044 h 872435"/>
              <a:gd name="connsiteX0" fmla="*/ 0 w 1037707"/>
              <a:gd name="connsiteY0" fmla="*/ 5570 h 866961"/>
              <a:gd name="connsiteX1" fmla="*/ 414654 w 1037707"/>
              <a:gd name="connsiteY1" fmla="*/ 0 h 866961"/>
              <a:gd name="connsiteX2" fmla="*/ 1037707 w 1037707"/>
              <a:gd name="connsiteY2" fmla="*/ 844874 h 866961"/>
              <a:gd name="connsiteX3" fmla="*/ 242956 w 1037707"/>
              <a:gd name="connsiteY3" fmla="*/ 866961 h 866961"/>
              <a:gd name="connsiteX4" fmla="*/ 0 w 1037707"/>
              <a:gd name="connsiteY4" fmla="*/ 5570 h 866961"/>
              <a:gd name="connsiteX0" fmla="*/ 0 w 1037707"/>
              <a:gd name="connsiteY0" fmla="*/ 5570 h 866961"/>
              <a:gd name="connsiteX1" fmla="*/ 414654 w 1037707"/>
              <a:gd name="connsiteY1" fmla="*/ 0 h 866961"/>
              <a:gd name="connsiteX2" fmla="*/ 1037707 w 1037707"/>
              <a:gd name="connsiteY2" fmla="*/ 861297 h 866961"/>
              <a:gd name="connsiteX3" fmla="*/ 242956 w 1037707"/>
              <a:gd name="connsiteY3" fmla="*/ 866961 h 866961"/>
              <a:gd name="connsiteX4" fmla="*/ 0 w 1037707"/>
              <a:gd name="connsiteY4" fmla="*/ 5570 h 866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7707" h="866961">
                <a:moveTo>
                  <a:pt x="0" y="5570"/>
                </a:moveTo>
                <a:lnTo>
                  <a:pt x="414654" y="0"/>
                </a:lnTo>
                <a:lnTo>
                  <a:pt x="1037707" y="861297"/>
                </a:lnTo>
                <a:lnTo>
                  <a:pt x="242956" y="866961"/>
                </a:lnTo>
                <a:lnTo>
                  <a:pt x="0" y="5570"/>
                </a:lnTo>
                <a:close/>
              </a:path>
            </a:pathLst>
          </a:custGeom>
          <a:gradFill>
            <a:gsLst>
              <a:gs pos="0">
                <a:schemeClr val="accent2">
                  <a:lumMod val="75000"/>
                  <a:alpha val="26000"/>
                </a:schemeClr>
              </a:gs>
              <a:gs pos="100000">
                <a:schemeClr val="accent2">
                  <a:lumMod val="60000"/>
                  <a:lumOff val="40000"/>
                  <a:alpha val="33000"/>
                </a:schemeClr>
              </a:gs>
            </a:gsLs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 name="Oval 50"/>
          <p:cNvSpPr/>
          <p:nvPr/>
        </p:nvSpPr>
        <p:spPr>
          <a:xfrm>
            <a:off x="3586017" y="3398310"/>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sp>
        <p:nvSpPr>
          <p:cNvPr id="46" name="Oval 45"/>
          <p:cNvSpPr/>
          <p:nvPr/>
        </p:nvSpPr>
        <p:spPr>
          <a:xfrm>
            <a:off x="5314448" y="4926816"/>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sp>
        <p:nvSpPr>
          <p:cNvPr id="20" name="Oval 19"/>
          <p:cNvSpPr/>
          <p:nvPr/>
        </p:nvSpPr>
        <p:spPr>
          <a:xfrm>
            <a:off x="4222995" y="4276434"/>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sp>
        <p:nvSpPr>
          <p:cNvPr id="18" name="Oval 17"/>
          <p:cNvSpPr/>
          <p:nvPr/>
        </p:nvSpPr>
        <p:spPr>
          <a:xfrm>
            <a:off x="3166172" y="2516004"/>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sp>
        <p:nvSpPr>
          <p:cNvPr id="2" name="Oval 1"/>
          <p:cNvSpPr/>
          <p:nvPr/>
        </p:nvSpPr>
        <p:spPr>
          <a:xfrm>
            <a:off x="2987324" y="1745071"/>
            <a:ext cx="194231" cy="169847"/>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cxnSp>
        <p:nvCxnSpPr>
          <p:cNvPr id="22" name="Straight Arrow Connector 21"/>
          <p:cNvCxnSpPr/>
          <p:nvPr/>
        </p:nvCxnSpPr>
        <p:spPr>
          <a:xfrm flipH="1">
            <a:off x="3292212" y="1829995"/>
            <a:ext cx="3714019"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flipH="1">
            <a:off x="3533513" y="2598284"/>
            <a:ext cx="347271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p:nvPr/>
        </p:nvCxnSpPr>
        <p:spPr>
          <a:xfrm flipH="1">
            <a:off x="4475151" y="4369740"/>
            <a:ext cx="253108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7" name="Straight Arrow Connector 46"/>
          <p:cNvCxnSpPr/>
          <p:nvPr/>
        </p:nvCxnSpPr>
        <p:spPr>
          <a:xfrm flipH="1">
            <a:off x="5566605" y="5020122"/>
            <a:ext cx="1439626"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2" name="Straight Arrow Connector 51"/>
          <p:cNvCxnSpPr/>
          <p:nvPr/>
        </p:nvCxnSpPr>
        <p:spPr>
          <a:xfrm flipH="1">
            <a:off x="3953358" y="3480590"/>
            <a:ext cx="3052873"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2" name="TextBox 41"/>
          <p:cNvSpPr txBox="1"/>
          <p:nvPr/>
        </p:nvSpPr>
        <p:spPr>
          <a:xfrm>
            <a:off x="6830611" y="3879437"/>
            <a:ext cx="2313389" cy="954107"/>
          </a:xfrm>
          <a:prstGeom prst="rect">
            <a:avLst/>
          </a:prstGeom>
          <a:noFill/>
        </p:spPr>
        <p:txBody>
          <a:bodyPr wrap="square" rtlCol="0">
            <a:spAutoFit/>
          </a:bodyPr>
          <a:lstStyle/>
          <a:p>
            <a:pPr algn="ctr"/>
            <a:r>
              <a:rPr lang="en-US" sz="1400" dirty="0" smtClean="0"/>
              <a:t>Attacks exploiting technical vulnerabilities of the DNS bring down the </a:t>
            </a:r>
            <a:r>
              <a:rPr lang="en-US" sz="1400" dirty="0" smtClean="0"/>
              <a:t>root or a major TLD</a:t>
            </a:r>
            <a:endParaRPr lang="en-US" sz="1400" dirty="0"/>
          </a:p>
        </p:txBody>
      </p:sp>
      <p:sp>
        <p:nvSpPr>
          <p:cNvPr id="44" name="TextBox 43"/>
          <p:cNvSpPr txBox="1"/>
          <p:nvPr/>
        </p:nvSpPr>
        <p:spPr>
          <a:xfrm>
            <a:off x="6830611" y="4763463"/>
            <a:ext cx="2313389" cy="738664"/>
          </a:xfrm>
          <a:prstGeom prst="rect">
            <a:avLst/>
          </a:prstGeom>
          <a:noFill/>
        </p:spPr>
        <p:txBody>
          <a:bodyPr wrap="square" rtlCol="0">
            <a:spAutoFit/>
          </a:bodyPr>
          <a:lstStyle/>
          <a:p>
            <a:pPr algn="ctr"/>
            <a:r>
              <a:rPr lang="en-US" sz="1400" dirty="0" smtClean="0"/>
              <a:t>Inadvertent technical mishap brings down the </a:t>
            </a:r>
            <a:r>
              <a:rPr lang="en-US" sz="1400" dirty="0" smtClean="0"/>
              <a:t>root or a major TLD</a:t>
            </a:r>
            <a:endParaRPr lang="en-US" sz="1400" dirty="0"/>
          </a:p>
        </p:txBody>
      </p:sp>
      <p:sp>
        <p:nvSpPr>
          <p:cNvPr id="49" name="TextBox 48"/>
          <p:cNvSpPr txBox="1"/>
          <p:nvPr/>
        </p:nvSpPr>
        <p:spPr>
          <a:xfrm>
            <a:off x="6830611" y="3129606"/>
            <a:ext cx="2313389" cy="738664"/>
          </a:xfrm>
          <a:prstGeom prst="rect">
            <a:avLst/>
          </a:prstGeom>
          <a:noFill/>
        </p:spPr>
        <p:txBody>
          <a:bodyPr wrap="square" rtlCol="0">
            <a:spAutoFit/>
          </a:bodyPr>
          <a:lstStyle/>
          <a:p>
            <a:pPr algn="ctr"/>
            <a:r>
              <a:rPr lang="en-US" sz="1400" dirty="0" smtClean="0"/>
              <a:t>Widespread natural disaster brings down the </a:t>
            </a:r>
            <a:r>
              <a:rPr lang="en-US" sz="1400" dirty="0" smtClean="0"/>
              <a:t>root or a major TLD</a:t>
            </a:r>
            <a:endParaRPr lang="en-US" sz="1400" dirty="0"/>
          </a:p>
        </p:txBody>
      </p:sp>
      <p:sp>
        <p:nvSpPr>
          <p:cNvPr id="53" name="TextBox 52"/>
          <p:cNvSpPr txBox="1"/>
          <p:nvPr/>
        </p:nvSpPr>
        <p:spPr>
          <a:xfrm>
            <a:off x="6830611" y="2171641"/>
            <a:ext cx="2313389" cy="954107"/>
          </a:xfrm>
          <a:prstGeom prst="rect">
            <a:avLst/>
          </a:prstGeom>
          <a:noFill/>
        </p:spPr>
        <p:txBody>
          <a:bodyPr wrap="square" rtlCol="0">
            <a:spAutoFit/>
          </a:bodyPr>
          <a:lstStyle/>
          <a:p>
            <a:pPr algn="ctr"/>
            <a:r>
              <a:rPr lang="en-US" sz="1400" dirty="0" smtClean="0"/>
              <a:t>“Reductive” forces (security, risk-mitigation, control through rules, etc.) splits the root</a:t>
            </a:r>
            <a:endParaRPr lang="en-US" sz="1400" dirty="0"/>
          </a:p>
        </p:txBody>
      </p:sp>
    </p:spTree>
    <p:extLst>
      <p:ext uri="{BB962C8B-B14F-4D97-AF65-F5344CB8AC3E}">
        <p14:creationId xmlns:p14="http://schemas.microsoft.com/office/powerpoint/2010/main" val="416064926"/>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2"/>
          <a:srcRect t="696" b="-1553"/>
          <a:stretch/>
        </p:blipFill>
        <p:spPr>
          <a:xfrm>
            <a:off x="833464" y="274638"/>
            <a:ext cx="6711042" cy="6444442"/>
          </a:xfrm>
        </p:spPr>
      </p:pic>
    </p:spTree>
    <p:extLst>
      <p:ext uri="{BB962C8B-B14F-4D97-AF65-F5344CB8AC3E}">
        <p14:creationId xmlns:p14="http://schemas.microsoft.com/office/powerpoint/2010/main" val="867719041"/>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2"/>
          <a:srcRect t="696" b="-1553"/>
          <a:stretch/>
        </p:blipFill>
        <p:spPr>
          <a:xfrm>
            <a:off x="833464" y="1860797"/>
            <a:ext cx="3659759" cy="3514373"/>
          </a:xfrm>
        </p:spPr>
      </p:pic>
    </p:spTree>
    <p:extLst>
      <p:ext uri="{BB962C8B-B14F-4D97-AF65-F5344CB8AC3E}">
        <p14:creationId xmlns:p14="http://schemas.microsoft.com/office/powerpoint/2010/main" val="716987943"/>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4143210380"/>
              </p:ext>
            </p:extLst>
          </p:nvPr>
        </p:nvGraphicFramePr>
        <p:xfrm>
          <a:off x="949385" y="1622645"/>
          <a:ext cx="7126556" cy="4952793"/>
        </p:xfrm>
        <a:graphic>
          <a:graphicData uri="http://schemas.openxmlformats.org/drawingml/2006/table">
            <a:tbl>
              <a:tblPr firstRow="1" bandRow="1">
                <a:tableStyleId>{5C22544A-7EE6-4342-B048-85BDC9FD1C3A}</a:tableStyleId>
              </a:tblPr>
              <a:tblGrid>
                <a:gridCol w="2071859"/>
                <a:gridCol w="1921259"/>
                <a:gridCol w="974089"/>
                <a:gridCol w="2159349"/>
              </a:tblGrid>
              <a:tr h="1158169">
                <a:tc>
                  <a:txBody>
                    <a:bodyPr/>
                    <a:lstStyle/>
                    <a:p>
                      <a:pPr algn="ctr"/>
                      <a:r>
                        <a:rPr lang="en-US" sz="1100" b="0" dirty="0" smtClean="0">
                          <a:solidFill>
                            <a:schemeClr val="tx1"/>
                          </a:solidFill>
                        </a:rPr>
                        <a:t>Note: Sensitivity,</a:t>
                      </a:r>
                      <a:r>
                        <a:rPr lang="en-US" sz="1100" b="0" baseline="0" dirty="0" smtClean="0">
                          <a:solidFill>
                            <a:schemeClr val="tx1"/>
                          </a:solidFill>
                        </a:rPr>
                        <a:t> </a:t>
                      </a:r>
                      <a:r>
                        <a:rPr lang="en-US" sz="1100" b="0" dirty="0" smtClean="0">
                          <a:solidFill>
                            <a:schemeClr val="tx1"/>
                          </a:solidFill>
                        </a:rPr>
                        <a:t>attribution </a:t>
                      </a:r>
                      <a:r>
                        <a:rPr lang="en-US" sz="1100" b="1" dirty="0" smtClean="0">
                          <a:solidFill>
                            <a:schemeClr val="tx2"/>
                          </a:solidFill>
                        </a:rPr>
                        <a:t>and release to public</a:t>
                      </a:r>
                      <a:r>
                        <a:rPr lang="en-US" sz="1100" b="1" dirty="0" smtClean="0">
                          <a:solidFill>
                            <a:schemeClr val="tx1"/>
                          </a:solidFill>
                        </a:rPr>
                        <a:t> </a:t>
                      </a:r>
                      <a:r>
                        <a:rPr lang="en-US" sz="1100" b="0" dirty="0" smtClean="0">
                          <a:solidFill>
                            <a:schemeClr val="tx1"/>
                          </a:solidFill>
                        </a:rPr>
                        <a:t>are determined by info-provider</a:t>
                      </a:r>
                      <a:endParaRPr lang="en-US" sz="1100" b="0" dirty="0">
                        <a:solidFill>
                          <a:schemeClr val="tx1"/>
                        </a:solidFill>
                      </a:endParaRPr>
                    </a:p>
                  </a:txBody>
                  <a:tcPr>
                    <a:solidFill>
                      <a:schemeClr val="accent6">
                        <a:lumMod val="60000"/>
                        <a:lumOff val="40000"/>
                      </a:schemeClr>
                    </a:solidFill>
                  </a:tcPr>
                </a:tc>
                <a:tc>
                  <a:txBody>
                    <a:bodyPr/>
                    <a:lstStyle/>
                    <a:p>
                      <a:pPr algn="ctr"/>
                      <a:r>
                        <a:rPr lang="en-US" sz="1400" baseline="0" dirty="0" smtClean="0">
                          <a:solidFill>
                            <a:schemeClr val="tx1"/>
                          </a:solidFill>
                        </a:rPr>
                        <a:t>Sensitive</a:t>
                      </a:r>
                      <a:endParaRPr lang="en-US" sz="1400" dirty="0">
                        <a:solidFill>
                          <a:schemeClr val="tx1"/>
                        </a:solidFill>
                      </a:endParaRPr>
                    </a:p>
                  </a:txBody>
                  <a:tcPr>
                    <a:solidFill>
                      <a:schemeClr val="accent6">
                        <a:lumMod val="40000"/>
                        <a:lumOff val="60000"/>
                      </a:schemeClr>
                    </a:solidFill>
                  </a:tcPr>
                </a:tc>
                <a:tc>
                  <a:txBody>
                    <a:bodyPr/>
                    <a:lstStyle/>
                    <a:p>
                      <a:pPr algn="ctr"/>
                      <a:endParaRPr lang="en-US" sz="1400" dirty="0">
                        <a:solidFill>
                          <a:schemeClr val="tx1"/>
                        </a:solidFill>
                      </a:endParaRPr>
                    </a:p>
                  </a:txBody>
                  <a:tcPr>
                    <a:solidFill>
                      <a:schemeClr val="accent6">
                        <a:lumMod val="40000"/>
                        <a:lumOff val="60000"/>
                      </a:schemeClr>
                    </a:solidFill>
                  </a:tcPr>
                </a:tc>
                <a:tc>
                  <a:txBody>
                    <a:bodyPr/>
                    <a:lstStyle/>
                    <a:p>
                      <a:pPr algn="ctr"/>
                      <a:r>
                        <a:rPr lang="en-US" sz="1400" dirty="0" smtClean="0">
                          <a:solidFill>
                            <a:schemeClr val="tx1"/>
                          </a:solidFill>
                        </a:rPr>
                        <a:t>Not sensitive</a:t>
                      </a:r>
                      <a:endParaRPr lang="en-US" sz="1400" dirty="0">
                        <a:solidFill>
                          <a:schemeClr val="tx1"/>
                        </a:solidFill>
                      </a:endParaRPr>
                    </a:p>
                  </a:txBody>
                  <a:tcPr>
                    <a:solidFill>
                      <a:schemeClr val="accent6">
                        <a:lumMod val="40000"/>
                        <a:lumOff val="60000"/>
                      </a:schemeClr>
                    </a:solidFill>
                  </a:tcPr>
                </a:tc>
              </a:tr>
              <a:tr h="1874384">
                <a:tc>
                  <a:txBody>
                    <a:bodyPr/>
                    <a:lstStyle/>
                    <a:p>
                      <a:pPr algn="ctr"/>
                      <a:r>
                        <a:rPr lang="en-US" sz="1400" b="1" dirty="0" smtClean="0">
                          <a:solidFill>
                            <a:schemeClr val="tx1"/>
                          </a:solidFill>
                        </a:rPr>
                        <a:t>Not attributed </a:t>
                      </a:r>
                      <a:r>
                        <a:rPr lang="en-US" sz="1400" dirty="0" smtClean="0">
                          <a:solidFill>
                            <a:schemeClr val="tx1"/>
                          </a:solidFill>
                        </a:rPr>
                        <a:t>to source </a:t>
                      </a:r>
                      <a:br>
                        <a:rPr lang="en-US" sz="1400" dirty="0" smtClean="0">
                          <a:solidFill>
                            <a:schemeClr val="tx1"/>
                          </a:solidFill>
                        </a:rPr>
                      </a:br>
                      <a:r>
                        <a:rPr lang="en-US" sz="1400" dirty="0" smtClean="0">
                          <a:solidFill>
                            <a:schemeClr val="tx1"/>
                          </a:solidFill>
                        </a:rPr>
                        <a:t>(transmitted through trusted 3</a:t>
                      </a:r>
                      <a:r>
                        <a:rPr lang="en-US" sz="1400" baseline="30000" dirty="0" smtClean="0">
                          <a:solidFill>
                            <a:schemeClr val="tx1"/>
                          </a:solidFill>
                        </a:rPr>
                        <a:t>rd</a:t>
                      </a:r>
                      <a:r>
                        <a:rPr lang="en-US" sz="1400" dirty="0" smtClean="0">
                          <a:solidFill>
                            <a:schemeClr val="tx1"/>
                          </a:solidFill>
                        </a:rPr>
                        <a:t> party or summaries of Type 1 developed</a:t>
                      </a:r>
                      <a:r>
                        <a:rPr lang="en-US" sz="1400" baseline="0" dirty="0" smtClean="0">
                          <a:solidFill>
                            <a:schemeClr val="tx1"/>
                          </a:solidFill>
                        </a:rPr>
                        <a:t> by sub-group</a:t>
                      </a:r>
                      <a:r>
                        <a:rPr lang="en-US" sz="1400" dirty="0" smtClean="0">
                          <a:solidFill>
                            <a:schemeClr val="tx1"/>
                          </a:solidFill>
                        </a:rPr>
                        <a:t>)</a:t>
                      </a:r>
                      <a:endParaRPr lang="en-US" sz="1400" dirty="0">
                        <a:solidFill>
                          <a:schemeClr val="tx1"/>
                        </a:solidFill>
                      </a:endParaRPr>
                    </a:p>
                  </a:txBody>
                  <a:tcPr>
                    <a:solidFill>
                      <a:schemeClr val="accent6">
                        <a:lumMod val="40000"/>
                        <a:lumOff val="60000"/>
                      </a:schemeClr>
                    </a:solidFill>
                  </a:tcPr>
                </a:tc>
                <a:tc>
                  <a:txBody>
                    <a:bodyPr/>
                    <a:lstStyle/>
                    <a:p>
                      <a:pPr algn="ctr"/>
                      <a:r>
                        <a:rPr lang="en-US" sz="1400" dirty="0" smtClean="0">
                          <a:solidFill>
                            <a:schemeClr val="tx1"/>
                          </a:solidFill>
                        </a:rPr>
                        <a:t>Type 2: </a:t>
                      </a:r>
                      <a:br>
                        <a:rPr lang="en-US" sz="1400" dirty="0" smtClean="0">
                          <a:solidFill>
                            <a:schemeClr val="tx1"/>
                          </a:solidFill>
                        </a:rPr>
                      </a:br>
                      <a:r>
                        <a:rPr lang="en-US" sz="1400" dirty="0" smtClean="0">
                          <a:solidFill>
                            <a:schemeClr val="tx1"/>
                          </a:solidFill>
                        </a:rPr>
                        <a:t>Distributed</a:t>
                      </a:r>
                      <a:r>
                        <a:rPr lang="en-US" sz="1400" baseline="0" dirty="0" smtClean="0">
                          <a:solidFill>
                            <a:schemeClr val="tx1"/>
                          </a:solidFill>
                        </a:rPr>
                        <a:t> to sub-groups only.  </a:t>
                      </a:r>
                      <a:br>
                        <a:rPr lang="en-US" sz="1400" baseline="0" dirty="0" smtClean="0">
                          <a:solidFill>
                            <a:schemeClr val="tx1"/>
                          </a:solidFill>
                        </a:rPr>
                      </a:br>
                      <a:r>
                        <a:rPr lang="en-US" sz="1400" baseline="0" dirty="0" smtClean="0">
                          <a:solidFill>
                            <a:schemeClr val="tx1"/>
                          </a:solidFill>
                        </a:rPr>
                        <a:t>(Info-providers determine ultimate distribution)</a:t>
                      </a:r>
                      <a:endParaRPr lang="en-US" sz="1400" dirty="0">
                        <a:solidFill>
                          <a:schemeClr val="tx1"/>
                        </a:solidFill>
                      </a:endParaRPr>
                    </a:p>
                  </a:txBody>
                  <a:tcPr>
                    <a:solidFill>
                      <a:schemeClr val="tx2">
                        <a:lumMod val="40000"/>
                        <a:lumOff val="60000"/>
                      </a:schemeClr>
                    </a:solidFill>
                  </a:tcPr>
                </a:tc>
                <a:tc>
                  <a:txBody>
                    <a:bodyPr/>
                    <a:lstStyle/>
                    <a:p>
                      <a:pPr algn="ctr"/>
                      <a:r>
                        <a:rPr lang="en-US" sz="1000" b="1" dirty="0" smtClean="0">
                          <a:solidFill>
                            <a:schemeClr val="accent1">
                              <a:lumMod val="75000"/>
                            </a:schemeClr>
                          </a:solidFill>
                        </a:rPr>
                        <a:t>Info-provider</a:t>
                      </a:r>
                      <a:r>
                        <a:rPr lang="en-US" sz="1000" b="1" baseline="0" dirty="0" smtClean="0">
                          <a:solidFill>
                            <a:schemeClr val="accent1">
                              <a:lumMod val="75000"/>
                            </a:schemeClr>
                          </a:solidFill>
                        </a:rPr>
                        <a:t> authorizes release</a:t>
                      </a:r>
                      <a:endParaRPr lang="en-US" sz="1000" b="1" dirty="0">
                        <a:solidFill>
                          <a:schemeClr val="accent1">
                            <a:lumMod val="75000"/>
                          </a:schemeClr>
                        </a:solidFill>
                      </a:endParaRPr>
                    </a:p>
                  </a:txBody>
                  <a:tcPr anchor="ctr">
                    <a:solidFill>
                      <a:schemeClr val="accent2">
                        <a:lumMod val="60000"/>
                        <a:lumOff val="40000"/>
                      </a:schemeClr>
                    </a:solidFill>
                  </a:tcPr>
                </a:tc>
                <a:tc>
                  <a:txBody>
                    <a:bodyPr/>
                    <a:lstStyle/>
                    <a:p>
                      <a:pPr algn="ctr"/>
                      <a:r>
                        <a:rPr lang="en-US" sz="1400" dirty="0" smtClean="0">
                          <a:solidFill>
                            <a:schemeClr val="tx1"/>
                          </a:solidFill>
                        </a:rPr>
                        <a:t>Type 3: </a:t>
                      </a:r>
                      <a:br>
                        <a:rPr lang="en-US" sz="1400" dirty="0" smtClean="0">
                          <a:solidFill>
                            <a:schemeClr val="tx1"/>
                          </a:solidFill>
                        </a:rPr>
                      </a:br>
                      <a:r>
                        <a:rPr lang="en-US" sz="1400" dirty="0" smtClean="0">
                          <a:solidFill>
                            <a:schemeClr val="tx1"/>
                          </a:solidFill>
                        </a:rPr>
                        <a:t>Distributed to DSSA and public</a:t>
                      </a:r>
                      <a:r>
                        <a:rPr lang="en-US" sz="1400" baseline="0" dirty="0" smtClean="0">
                          <a:solidFill>
                            <a:schemeClr val="tx1"/>
                          </a:solidFill>
                        </a:rPr>
                        <a:t> </a:t>
                      </a:r>
                      <a:br>
                        <a:rPr lang="en-US" sz="1400" baseline="0" dirty="0" smtClean="0">
                          <a:solidFill>
                            <a:schemeClr val="tx1"/>
                          </a:solidFill>
                        </a:rPr>
                      </a:br>
                      <a:r>
                        <a:rPr lang="en-US" sz="1400" baseline="0" dirty="0" smtClean="0">
                          <a:solidFill>
                            <a:schemeClr val="tx1"/>
                          </a:solidFill>
                        </a:rPr>
                        <a:t>(</a:t>
                      </a:r>
                      <a:r>
                        <a:rPr lang="en-US" sz="1400" dirty="0" smtClean="0">
                          <a:solidFill>
                            <a:schemeClr val="tx1"/>
                          </a:solidFill>
                        </a:rPr>
                        <a:t>“sanitized</a:t>
                      </a:r>
                      <a:r>
                        <a:rPr lang="en-US" sz="1400" baseline="0" dirty="0" smtClean="0">
                          <a:solidFill>
                            <a:schemeClr val="tx1"/>
                          </a:solidFill>
                        </a:rPr>
                        <a:t>” info from sub-groups and other non-attributed information)</a:t>
                      </a:r>
                      <a:endParaRPr lang="en-US" sz="1400" dirty="0">
                        <a:solidFill>
                          <a:schemeClr val="tx1"/>
                        </a:solidFill>
                      </a:endParaRPr>
                    </a:p>
                  </a:txBody>
                  <a:tcPr>
                    <a:solidFill>
                      <a:schemeClr val="tx2">
                        <a:lumMod val="40000"/>
                        <a:lumOff val="60000"/>
                      </a:schemeClr>
                    </a:solidFill>
                  </a:tcPr>
                </a:tc>
              </a:tr>
              <a:tr h="1874384">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1" dirty="0" smtClean="0">
                          <a:solidFill>
                            <a:schemeClr val="tx1"/>
                          </a:solidFill>
                        </a:rPr>
                        <a:t>Attributed</a:t>
                      </a:r>
                      <a:r>
                        <a:rPr lang="en-US" sz="1400" dirty="0" smtClean="0">
                          <a:solidFill>
                            <a:schemeClr val="tx1"/>
                          </a:solidFill>
                        </a:rPr>
                        <a:t> to source</a:t>
                      </a:r>
                    </a:p>
                    <a:p>
                      <a:pPr algn="ctr"/>
                      <a:endParaRPr lang="en-US" sz="1400" dirty="0">
                        <a:solidFill>
                          <a:schemeClr val="tx1"/>
                        </a:solidFill>
                      </a:endParaRPr>
                    </a:p>
                  </a:txBody>
                  <a:tcPr>
                    <a:solidFill>
                      <a:schemeClr val="accent6">
                        <a:lumMod val="40000"/>
                        <a:lumOff val="6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rPr>
                        <a:t>Type 1: </a:t>
                      </a:r>
                      <a:br>
                        <a:rPr lang="en-US" sz="1400" dirty="0" smtClean="0">
                          <a:solidFill>
                            <a:schemeClr val="tx1"/>
                          </a:solidFill>
                        </a:rPr>
                      </a:br>
                      <a:r>
                        <a:rPr lang="en-US" sz="1400" dirty="0" smtClean="0">
                          <a:solidFill>
                            <a:schemeClr val="tx1"/>
                          </a:solidFill>
                        </a:rPr>
                        <a:t>Distributed to sub-groups only </a:t>
                      </a:r>
                      <a:br>
                        <a:rPr lang="en-US" sz="1400" dirty="0" smtClean="0">
                          <a:solidFill>
                            <a:schemeClr val="tx1"/>
                          </a:solidFill>
                        </a:rPr>
                      </a:br>
                      <a:r>
                        <a:rPr lang="en-US" sz="1400" dirty="0" smtClean="0">
                          <a:solidFill>
                            <a:schemeClr val="tx1"/>
                          </a:solidFill>
                        </a:rPr>
                        <a:t>(under NDA, most-protected)</a:t>
                      </a:r>
                    </a:p>
                    <a:p>
                      <a:pPr algn="ctr"/>
                      <a:endParaRPr lang="en-US" sz="1400" dirty="0">
                        <a:solidFill>
                          <a:schemeClr val="tx1"/>
                        </a:solidFill>
                      </a:endParaRPr>
                    </a:p>
                  </a:txBody>
                  <a:tcPr>
                    <a:solidFill>
                      <a:schemeClr val="tx2">
                        <a:lumMod val="40000"/>
                        <a:lumOff val="60000"/>
                      </a:schemeClr>
                    </a:solidFill>
                  </a:tcPr>
                </a:tc>
                <a:tc>
                  <a:txBody>
                    <a:bodyPr/>
                    <a:lstStyle/>
                    <a:p>
                      <a:pPr algn="ctr"/>
                      <a:r>
                        <a:rPr lang="en-US" sz="1200" dirty="0" smtClean="0">
                          <a:solidFill>
                            <a:schemeClr val="bg1"/>
                          </a:solidFill>
                        </a:rPr>
                        <a:t>Confidential</a:t>
                      </a:r>
                      <a:r>
                        <a:rPr lang="en-US" sz="1200" baseline="0" dirty="0" smtClean="0">
                          <a:solidFill>
                            <a:schemeClr val="bg1"/>
                          </a:solidFill>
                        </a:rPr>
                        <a:t> i</a:t>
                      </a:r>
                      <a:r>
                        <a:rPr lang="en-US" sz="1200" dirty="0" smtClean="0">
                          <a:solidFill>
                            <a:schemeClr val="bg1"/>
                          </a:solidFill>
                        </a:rPr>
                        <a:t>nfo must never pass through this path.  This is the exposure</a:t>
                      </a:r>
                      <a:r>
                        <a:rPr lang="en-US" sz="1200" baseline="0" dirty="0" smtClean="0">
                          <a:solidFill>
                            <a:schemeClr val="bg1"/>
                          </a:solidFill>
                        </a:rPr>
                        <a:t> of information we’re trying to prevent.</a:t>
                      </a:r>
                      <a:endParaRPr lang="en-US" sz="1400" dirty="0">
                        <a:solidFill>
                          <a:schemeClr val="bg1"/>
                        </a:solidFill>
                      </a:endParaRPr>
                    </a:p>
                  </a:txBody>
                  <a:tcPr>
                    <a:solidFill>
                      <a:schemeClr val="tx1"/>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rPr>
                        <a:t>Type 4:</a:t>
                      </a:r>
                      <a:r>
                        <a:rPr lang="en-US" sz="1400" baseline="0" dirty="0" smtClean="0">
                          <a:solidFill>
                            <a:schemeClr val="tx1"/>
                          </a:solidFill>
                        </a:rPr>
                        <a:t> </a:t>
                      </a:r>
                    </a:p>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rPr>
                        <a:t>Distributed to DSSA and public</a:t>
                      </a:r>
                    </a:p>
                    <a:p>
                      <a:pPr algn="ctr"/>
                      <a:endParaRPr lang="en-US" sz="1400" dirty="0">
                        <a:solidFill>
                          <a:schemeClr val="tx1"/>
                        </a:solidFill>
                      </a:endParaRPr>
                    </a:p>
                  </a:txBody>
                  <a:tcPr>
                    <a:solidFill>
                      <a:schemeClr val="tx2">
                        <a:lumMod val="40000"/>
                        <a:lumOff val="60000"/>
                      </a:schemeClr>
                    </a:solidFill>
                  </a:tcPr>
                </a:tc>
              </a:tr>
            </a:tbl>
          </a:graphicData>
        </a:graphic>
      </p:graphicFrame>
      <p:sp>
        <p:nvSpPr>
          <p:cNvPr id="5" name="Bent Arrow 4"/>
          <p:cNvSpPr/>
          <p:nvPr/>
        </p:nvSpPr>
        <p:spPr>
          <a:xfrm>
            <a:off x="3168728" y="2830885"/>
            <a:ext cx="2971453" cy="3464446"/>
          </a:xfrm>
          <a:prstGeom prst="bentArrow">
            <a:avLst>
              <a:gd name="adj1" fmla="val 51454"/>
              <a:gd name="adj2" fmla="val 30782"/>
              <a:gd name="adj3" fmla="val 16338"/>
              <a:gd name="adj4" fmla="val 26074"/>
            </a:avLst>
          </a:prstGeom>
          <a:gradFill>
            <a:gsLst>
              <a:gs pos="0">
                <a:schemeClr val="accent3">
                  <a:lumMod val="75000"/>
                  <a:alpha val="63000"/>
                </a:schemeClr>
              </a:gs>
              <a:gs pos="100000">
                <a:schemeClr val="accent3">
                  <a:lumMod val="60000"/>
                  <a:lumOff val="40000"/>
                  <a:alpha val="22000"/>
                </a:schemeClr>
              </a:gs>
            </a:gsLst>
          </a:grad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303856576"/>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Content Placeholder 5"/>
          <p:cNvPicPr>
            <a:picLocks noGrp="1" noChangeAspect="1"/>
          </p:cNvPicPr>
          <p:nvPr>
            <p:ph idx="1"/>
          </p:nvPr>
        </p:nvPicPr>
        <p:blipFill>
          <a:blip r:embed="rId2"/>
          <a:srcRect t="296" b="296"/>
          <a:stretch>
            <a:fillRect/>
          </a:stretch>
        </p:blipFill>
        <p:spPr/>
      </p:pic>
      <p:sp>
        <p:nvSpPr>
          <p:cNvPr id="4" name="Oval 1"/>
          <p:cNvSpPr>
            <a:spLocks noChangeArrowheads="1"/>
          </p:cNvSpPr>
          <p:nvPr/>
        </p:nvSpPr>
        <p:spPr bwMode="auto">
          <a:xfrm>
            <a:off x="3260743" y="2362871"/>
            <a:ext cx="2519363" cy="863600"/>
          </a:xfrm>
          <a:prstGeom prst="ellipse">
            <a:avLst/>
          </a:prstGeom>
          <a:noFill/>
          <a:ln w="28575">
            <a:solidFill>
              <a:srgbClr val="4A7EBB"/>
            </a:solidFill>
            <a:round/>
            <a:headEnd/>
            <a:tailEnd/>
          </a:ln>
          <a:effectLst>
            <a:outerShdw blurRad="40000" dist="23000" dir="5400000" rotWithShape="0">
              <a:srgbClr val="000000">
                <a:alpha val="34999"/>
              </a:srgbClr>
            </a:outerShdw>
          </a:effectLst>
          <a:extLst>
            <a:ext uri="{909E8E84-426E-40dd-AFC4-6F175D3DCCD1}">
              <a14:hiddenFill xmlns:a14="http://schemas.microsoft.com/office/drawing/2010/main">
                <a:gradFill rotWithShape="1">
                  <a:gsLst>
                    <a:gs pos="0">
                      <a:srgbClr val="9BC1FF"/>
                    </a:gs>
                    <a:gs pos="100000">
                      <a:srgbClr val="3F80CD"/>
                    </a:gs>
                  </a:gsLst>
                  <a:lin ang="5400000"/>
                </a:gradFill>
              </a14:hiddenFill>
            </a:ext>
          </a:extLst>
        </p:spPr>
        <p:txBody>
          <a:bodyPr vert="horz" wrap="square" lIns="91440" tIns="45720" rIns="91440" bIns="45720" numCol="1" anchor="ctr" anchorCtr="0" compatLnSpc="1">
            <a:prstTxWarp prst="textNoShape">
              <a:avLst/>
            </a:prstTxWarp>
          </a:bodyPr>
          <a:lstStyle/>
          <a:p>
            <a:endParaRPr lang="en-US"/>
          </a:p>
        </p:txBody>
      </p:sp>
      <p:sp>
        <p:nvSpPr>
          <p:cNvPr id="5" name="Oval 2"/>
          <p:cNvSpPr>
            <a:spLocks noChangeArrowheads="1"/>
          </p:cNvSpPr>
          <p:nvPr/>
        </p:nvSpPr>
        <p:spPr bwMode="auto">
          <a:xfrm>
            <a:off x="4916506" y="2840740"/>
            <a:ext cx="863600" cy="2092325"/>
          </a:xfrm>
          <a:prstGeom prst="ellipse">
            <a:avLst/>
          </a:prstGeom>
          <a:noFill/>
          <a:ln w="28575">
            <a:solidFill>
              <a:srgbClr val="008000"/>
            </a:solidFill>
            <a:round/>
            <a:headEnd/>
            <a:tailEnd/>
          </a:ln>
          <a:effectLst>
            <a:outerShdw blurRad="40000" dist="23000" dir="5400000" rotWithShape="0">
              <a:srgbClr val="000000">
                <a:alpha val="34999"/>
              </a:srgbClr>
            </a:outerShdw>
          </a:effectLst>
          <a:extLst>
            <a:ext uri="{909E8E84-426E-40dd-AFC4-6F175D3DCCD1}">
              <a14:hiddenFill xmlns:a14="http://schemas.microsoft.com/office/drawing/2010/main">
                <a:gradFill rotWithShape="1">
                  <a:gsLst>
                    <a:gs pos="0">
                      <a:srgbClr val="9BC1FF"/>
                    </a:gs>
                    <a:gs pos="100000">
                      <a:srgbClr val="3F80CD"/>
                    </a:gs>
                  </a:gsLst>
                  <a:lin ang="5400000"/>
                </a:gradFill>
              </a14:hiddenFill>
            </a:ext>
          </a:extLst>
        </p:spPr>
        <p:txBody>
          <a:bodyPr vert="horz" wrap="square" lIns="91440" tIns="45720" rIns="91440" bIns="45720" numCol="1" anchor="ctr" anchorCtr="0" compatLnSpc="1">
            <a:prstTxWarp prst="textNoShape">
              <a:avLst/>
            </a:prstTxWarp>
          </a:bodyPr>
          <a:lstStyle/>
          <a:p>
            <a:endParaRPr lang="en-US"/>
          </a:p>
        </p:txBody>
      </p:sp>
    </p:spTree>
    <p:extLst>
      <p:ext uri="{BB962C8B-B14F-4D97-AF65-F5344CB8AC3E}">
        <p14:creationId xmlns:p14="http://schemas.microsoft.com/office/powerpoint/2010/main" val="147705016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3083062" y="2655340"/>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12" name="Rectangle 11"/>
          <p:cNvSpPr/>
          <p:nvPr/>
        </p:nvSpPr>
        <p:spPr>
          <a:xfrm>
            <a:off x="1549809" y="1479627"/>
            <a:ext cx="1445627" cy="4174326"/>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9" name="Rectangle 8"/>
          <p:cNvSpPr/>
          <p:nvPr/>
        </p:nvSpPr>
        <p:spPr>
          <a:xfrm>
            <a:off x="75825" y="1479627"/>
            <a:ext cx="1389284" cy="4174326"/>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4" name="Rectangle 3"/>
          <p:cNvSpPr/>
          <p:nvPr/>
        </p:nvSpPr>
        <p:spPr>
          <a:xfrm>
            <a:off x="1663375" y="1763510"/>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Predisposing Conditions</a:t>
            </a:r>
            <a:endParaRPr lang="en-US" sz="1400" dirty="0"/>
          </a:p>
        </p:txBody>
      </p:sp>
      <p:sp>
        <p:nvSpPr>
          <p:cNvPr id="5" name="Rectangle 4"/>
          <p:cNvSpPr/>
          <p:nvPr/>
        </p:nvSpPr>
        <p:spPr>
          <a:xfrm>
            <a:off x="1663375" y="3045461"/>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Security Controls</a:t>
            </a:r>
            <a:endParaRPr lang="en-US" sz="1400" dirty="0"/>
          </a:p>
        </p:txBody>
      </p:sp>
      <p:sp>
        <p:nvSpPr>
          <p:cNvPr id="6" name="Rectangle 5"/>
          <p:cNvSpPr/>
          <p:nvPr/>
        </p:nvSpPr>
        <p:spPr>
          <a:xfrm>
            <a:off x="1663375" y="4355942"/>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Vulnerabilities</a:t>
            </a:r>
            <a:endParaRPr lang="en-US" sz="1400" dirty="0"/>
          </a:p>
        </p:txBody>
      </p:sp>
      <p:sp>
        <p:nvSpPr>
          <p:cNvPr id="7" name="Rectangle 6"/>
          <p:cNvSpPr/>
          <p:nvPr/>
        </p:nvSpPr>
        <p:spPr>
          <a:xfrm>
            <a:off x="130565" y="4115071"/>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t>A</a:t>
            </a:r>
            <a:r>
              <a:rPr lang="en-US" sz="1400" dirty="0" smtClean="0"/>
              <a:t> Non-Adversarial Threat Source</a:t>
            </a:r>
            <a:endParaRPr lang="en-US" sz="1400" dirty="0"/>
          </a:p>
        </p:txBody>
      </p:sp>
      <p:sp>
        <p:nvSpPr>
          <p:cNvPr id="11" name="TextBox 10"/>
          <p:cNvSpPr txBox="1"/>
          <p:nvPr/>
        </p:nvSpPr>
        <p:spPr>
          <a:xfrm>
            <a:off x="0" y="4933084"/>
            <a:ext cx="1465109" cy="523220"/>
          </a:xfrm>
          <a:prstGeom prst="rect">
            <a:avLst/>
          </a:prstGeom>
          <a:noFill/>
        </p:spPr>
        <p:txBody>
          <a:bodyPr wrap="square" rtlCol="0">
            <a:spAutoFit/>
          </a:bodyPr>
          <a:lstStyle/>
          <a:p>
            <a:pPr algn="ctr"/>
            <a:r>
              <a:rPr lang="en-US" sz="1400" dirty="0" smtClean="0"/>
              <a:t>(with a range</a:t>
            </a:r>
            <a:br>
              <a:rPr lang="en-US" sz="1400" dirty="0" smtClean="0"/>
            </a:br>
            <a:r>
              <a:rPr lang="en-US" sz="1400" dirty="0" smtClean="0"/>
              <a:t>of </a:t>
            </a:r>
            <a:r>
              <a:rPr lang="en-US" sz="1400" b="1" dirty="0" smtClean="0"/>
              <a:t>effects</a:t>
            </a:r>
            <a:r>
              <a:rPr lang="en-US" sz="1400" dirty="0" smtClean="0"/>
              <a:t>)</a:t>
            </a:r>
            <a:endParaRPr lang="en-US" sz="1400" dirty="0"/>
          </a:p>
        </p:txBody>
      </p:sp>
      <p:sp>
        <p:nvSpPr>
          <p:cNvPr id="13" name="TextBox 12"/>
          <p:cNvSpPr txBox="1"/>
          <p:nvPr/>
        </p:nvSpPr>
        <p:spPr>
          <a:xfrm>
            <a:off x="1519363" y="1479627"/>
            <a:ext cx="1515497" cy="307777"/>
          </a:xfrm>
          <a:prstGeom prst="rect">
            <a:avLst/>
          </a:prstGeom>
          <a:noFill/>
        </p:spPr>
        <p:txBody>
          <a:bodyPr wrap="none" rtlCol="0">
            <a:spAutoFit/>
          </a:bodyPr>
          <a:lstStyle/>
          <a:p>
            <a:pPr algn="ctr"/>
            <a:r>
              <a:rPr lang="en-US" sz="1400" dirty="0" smtClean="0"/>
              <a:t>In the context of…</a:t>
            </a:r>
            <a:endParaRPr lang="en-US" sz="1400" dirty="0"/>
          </a:p>
        </p:txBody>
      </p:sp>
      <p:sp>
        <p:nvSpPr>
          <p:cNvPr id="14" name="TextBox 13"/>
          <p:cNvSpPr txBox="1"/>
          <p:nvPr/>
        </p:nvSpPr>
        <p:spPr>
          <a:xfrm>
            <a:off x="1634992" y="2522241"/>
            <a:ext cx="1284238" cy="523220"/>
          </a:xfrm>
          <a:prstGeom prst="rect">
            <a:avLst/>
          </a:prstGeom>
          <a:noFill/>
        </p:spPr>
        <p:txBody>
          <a:bodyPr wrap="none" rtlCol="0">
            <a:spAutoFit/>
          </a:bodyPr>
          <a:lstStyle/>
          <a:p>
            <a:pPr algn="ctr"/>
            <a:r>
              <a:rPr lang="en-US" sz="1400" dirty="0" smtClean="0"/>
              <a:t>(with varying </a:t>
            </a:r>
            <a:br>
              <a:rPr lang="en-US" sz="1400" dirty="0" smtClean="0"/>
            </a:br>
            <a:r>
              <a:rPr lang="en-US" sz="1400" b="1" dirty="0" smtClean="0"/>
              <a:t>pervasiveness</a:t>
            </a:r>
            <a:r>
              <a:rPr lang="en-US" sz="1400" dirty="0" smtClean="0"/>
              <a:t>)</a:t>
            </a:r>
            <a:endParaRPr lang="en-US" sz="1400" dirty="0"/>
          </a:p>
        </p:txBody>
      </p:sp>
      <p:sp>
        <p:nvSpPr>
          <p:cNvPr id="15" name="TextBox 14"/>
          <p:cNvSpPr txBox="1"/>
          <p:nvPr/>
        </p:nvSpPr>
        <p:spPr>
          <a:xfrm>
            <a:off x="1656207" y="3858168"/>
            <a:ext cx="1241809" cy="523220"/>
          </a:xfrm>
          <a:prstGeom prst="rect">
            <a:avLst/>
          </a:prstGeom>
          <a:noFill/>
        </p:spPr>
        <p:txBody>
          <a:bodyPr wrap="none" rtlCol="0">
            <a:spAutoFit/>
          </a:bodyPr>
          <a:lstStyle/>
          <a:p>
            <a:pPr algn="ctr"/>
            <a:r>
              <a:rPr lang="en-US" sz="1400" dirty="0" smtClean="0"/>
              <a:t>(</a:t>
            </a:r>
            <a:r>
              <a:rPr lang="en-US" sz="1400" b="1" dirty="0" smtClean="0"/>
              <a:t>planned</a:t>
            </a:r>
            <a:r>
              <a:rPr lang="en-US" sz="1400" dirty="0" smtClean="0"/>
              <a:t> and</a:t>
            </a:r>
            <a:br>
              <a:rPr lang="en-US" sz="1400" dirty="0" smtClean="0"/>
            </a:br>
            <a:r>
              <a:rPr lang="en-US" sz="1400" b="1" dirty="0" smtClean="0"/>
              <a:t>implemented</a:t>
            </a:r>
            <a:r>
              <a:rPr lang="en-US" sz="1400" dirty="0" smtClean="0"/>
              <a:t>)</a:t>
            </a:r>
            <a:endParaRPr lang="en-US" sz="1400" dirty="0"/>
          </a:p>
        </p:txBody>
      </p:sp>
      <p:sp>
        <p:nvSpPr>
          <p:cNvPr id="16" name="TextBox 15"/>
          <p:cNvSpPr txBox="1"/>
          <p:nvPr/>
        </p:nvSpPr>
        <p:spPr>
          <a:xfrm>
            <a:off x="1795768" y="5130733"/>
            <a:ext cx="962686" cy="523220"/>
          </a:xfrm>
          <a:prstGeom prst="rect">
            <a:avLst/>
          </a:prstGeom>
          <a:noFill/>
        </p:spPr>
        <p:txBody>
          <a:bodyPr wrap="none" rtlCol="0">
            <a:spAutoFit/>
          </a:bodyPr>
          <a:lstStyle/>
          <a:p>
            <a:pPr algn="ctr"/>
            <a:r>
              <a:rPr lang="en-US" sz="1400" dirty="0" smtClean="0"/>
              <a:t>(ranging in</a:t>
            </a:r>
            <a:br>
              <a:rPr lang="en-US" sz="1400" dirty="0" smtClean="0"/>
            </a:br>
            <a:r>
              <a:rPr lang="en-US" sz="1400" b="1" dirty="0" smtClean="0"/>
              <a:t>severity</a:t>
            </a:r>
            <a:r>
              <a:rPr lang="en-US" sz="1400" dirty="0" smtClean="0"/>
              <a:t>)</a:t>
            </a:r>
            <a:endParaRPr lang="en-US" sz="1400" dirty="0"/>
          </a:p>
        </p:txBody>
      </p:sp>
      <p:sp>
        <p:nvSpPr>
          <p:cNvPr id="18" name="Right Arrow 17"/>
          <p:cNvSpPr/>
          <p:nvPr/>
        </p:nvSpPr>
        <p:spPr>
          <a:xfrm>
            <a:off x="3176535" y="2655340"/>
            <a:ext cx="1176323" cy="1559498"/>
          </a:xfrm>
          <a:prstGeom prst="rightArrow">
            <a:avLst/>
          </a:prstGeom>
          <a:gradFill>
            <a:gsLst>
              <a:gs pos="0">
                <a:schemeClr val="accent1">
                  <a:tint val="100000"/>
                  <a:shade val="100000"/>
                  <a:satMod val="130000"/>
                </a:schemeClr>
              </a:gs>
              <a:gs pos="99000">
                <a:schemeClr val="accent1">
                  <a:tint val="50000"/>
                  <a:shade val="100000"/>
                  <a:satMod val="350000"/>
                </a:schemeClr>
              </a:gs>
            </a:gsLst>
            <a:lin ang="2124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Could Initiate</a:t>
            </a:r>
            <a:endParaRPr lang="en-US" sz="1400" dirty="0"/>
          </a:p>
        </p:txBody>
      </p:sp>
      <p:sp>
        <p:nvSpPr>
          <p:cNvPr id="21" name="TextBox 20"/>
          <p:cNvSpPr txBox="1"/>
          <p:nvPr/>
        </p:nvSpPr>
        <p:spPr>
          <a:xfrm>
            <a:off x="3006673" y="4248668"/>
            <a:ext cx="1449320" cy="738664"/>
          </a:xfrm>
          <a:prstGeom prst="rect">
            <a:avLst/>
          </a:prstGeom>
          <a:noFill/>
        </p:spPr>
        <p:txBody>
          <a:bodyPr wrap="square" rtlCol="0">
            <a:spAutoFit/>
          </a:bodyPr>
          <a:lstStyle/>
          <a:p>
            <a:pPr algn="ctr"/>
            <a:r>
              <a:rPr lang="en-US" sz="1400" dirty="0" smtClean="0"/>
              <a:t>(with varying </a:t>
            </a:r>
            <a:br>
              <a:rPr lang="en-US" sz="1400" dirty="0" smtClean="0"/>
            </a:br>
            <a:r>
              <a:rPr lang="en-US" sz="1400" b="1" dirty="0" smtClean="0"/>
              <a:t>likelihood of</a:t>
            </a:r>
            <a:br>
              <a:rPr lang="en-US" sz="1400" b="1" dirty="0" smtClean="0"/>
            </a:br>
            <a:r>
              <a:rPr lang="en-US" sz="1400" b="1" dirty="0" smtClean="0"/>
              <a:t>initiation</a:t>
            </a:r>
            <a:r>
              <a:rPr lang="en-US" sz="1400" dirty="0" smtClean="0"/>
              <a:t>)</a:t>
            </a:r>
            <a:endParaRPr lang="en-US" sz="1400" dirty="0"/>
          </a:p>
        </p:txBody>
      </p:sp>
      <p:sp>
        <p:nvSpPr>
          <p:cNvPr id="22" name="Rectangle 21"/>
          <p:cNvSpPr/>
          <p:nvPr/>
        </p:nvSpPr>
        <p:spPr>
          <a:xfrm>
            <a:off x="4559885" y="2658998"/>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23" name="Rectangle 22"/>
          <p:cNvSpPr/>
          <p:nvPr/>
        </p:nvSpPr>
        <p:spPr>
          <a:xfrm>
            <a:off x="4643175" y="3045461"/>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A Threat Event</a:t>
            </a:r>
            <a:endParaRPr lang="en-US" sz="1400" dirty="0"/>
          </a:p>
        </p:txBody>
      </p:sp>
      <p:sp>
        <p:nvSpPr>
          <p:cNvPr id="26" name="Rectangle 25"/>
          <p:cNvSpPr/>
          <p:nvPr/>
        </p:nvSpPr>
        <p:spPr>
          <a:xfrm>
            <a:off x="6023048" y="2666786"/>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27" name="Right Arrow 26"/>
          <p:cNvSpPr/>
          <p:nvPr/>
        </p:nvSpPr>
        <p:spPr>
          <a:xfrm>
            <a:off x="6116521" y="2666786"/>
            <a:ext cx="1176323" cy="1559498"/>
          </a:xfrm>
          <a:prstGeom prst="rightArrow">
            <a:avLst/>
          </a:prstGeom>
          <a:gradFill>
            <a:gsLst>
              <a:gs pos="0">
                <a:schemeClr val="accent1">
                  <a:tint val="100000"/>
                  <a:shade val="100000"/>
                  <a:satMod val="130000"/>
                </a:schemeClr>
              </a:gs>
              <a:gs pos="99000">
                <a:schemeClr val="accent1">
                  <a:tint val="50000"/>
                  <a:shade val="100000"/>
                  <a:satMod val="350000"/>
                </a:schemeClr>
              </a:gs>
            </a:gsLst>
            <a:lin ang="2124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Which could result in</a:t>
            </a:r>
            <a:endParaRPr lang="en-US" sz="1400" dirty="0"/>
          </a:p>
        </p:txBody>
      </p:sp>
      <p:sp>
        <p:nvSpPr>
          <p:cNvPr id="28" name="TextBox 27"/>
          <p:cNvSpPr txBox="1"/>
          <p:nvPr/>
        </p:nvSpPr>
        <p:spPr>
          <a:xfrm>
            <a:off x="5946661" y="4260114"/>
            <a:ext cx="1449320" cy="738664"/>
          </a:xfrm>
          <a:prstGeom prst="rect">
            <a:avLst/>
          </a:prstGeom>
          <a:noFill/>
        </p:spPr>
        <p:txBody>
          <a:bodyPr wrap="square" rtlCol="0">
            <a:spAutoFit/>
          </a:bodyPr>
          <a:lstStyle/>
          <a:p>
            <a:pPr algn="ctr"/>
            <a:r>
              <a:rPr lang="en-US" sz="1400" dirty="0" smtClean="0"/>
              <a:t>(with varying </a:t>
            </a:r>
            <a:br>
              <a:rPr lang="en-US" sz="1400" dirty="0" smtClean="0"/>
            </a:br>
            <a:r>
              <a:rPr lang="en-US" sz="1400" b="1" dirty="0" smtClean="0"/>
              <a:t>likelihood of </a:t>
            </a:r>
            <a:br>
              <a:rPr lang="en-US" sz="1400" b="1" dirty="0" smtClean="0"/>
            </a:br>
            <a:r>
              <a:rPr lang="en-US" sz="1400" b="1" dirty="0" smtClean="0"/>
              <a:t>impact</a:t>
            </a:r>
            <a:r>
              <a:rPr lang="en-US" sz="1400" dirty="0" smtClean="0"/>
              <a:t>)</a:t>
            </a:r>
            <a:endParaRPr lang="en-US" sz="1400" dirty="0"/>
          </a:p>
        </p:txBody>
      </p:sp>
      <p:sp>
        <p:nvSpPr>
          <p:cNvPr id="29" name="Rectangle 28"/>
          <p:cNvSpPr/>
          <p:nvPr/>
        </p:nvSpPr>
        <p:spPr>
          <a:xfrm>
            <a:off x="7499871" y="2670444"/>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30" name="Rectangle 29"/>
          <p:cNvSpPr/>
          <p:nvPr/>
        </p:nvSpPr>
        <p:spPr>
          <a:xfrm>
            <a:off x="7583161" y="3056907"/>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Adverse Impacts</a:t>
            </a:r>
            <a:endParaRPr lang="en-US" sz="1400" dirty="0"/>
          </a:p>
        </p:txBody>
      </p:sp>
      <p:sp>
        <p:nvSpPr>
          <p:cNvPr id="33" name="Rounded Rectangle 32"/>
          <p:cNvSpPr/>
          <p:nvPr/>
        </p:nvSpPr>
        <p:spPr>
          <a:xfrm>
            <a:off x="3083062" y="5101505"/>
            <a:ext cx="5806093" cy="1036579"/>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Creating RISK to users and providers of the DNS – a combination of the nature of the impact and the likelihood that its effects will be felt</a:t>
            </a:r>
            <a:endParaRPr lang="en-US" dirty="0"/>
          </a:p>
        </p:txBody>
      </p:sp>
      <p:sp>
        <p:nvSpPr>
          <p:cNvPr id="36" name="TextBox 35"/>
          <p:cNvSpPr txBox="1"/>
          <p:nvPr/>
        </p:nvSpPr>
        <p:spPr>
          <a:xfrm>
            <a:off x="7439835" y="4253814"/>
            <a:ext cx="1449320" cy="738664"/>
          </a:xfrm>
          <a:prstGeom prst="rect">
            <a:avLst/>
          </a:prstGeom>
          <a:noFill/>
        </p:spPr>
        <p:txBody>
          <a:bodyPr wrap="square" rtlCol="0">
            <a:spAutoFit/>
          </a:bodyPr>
          <a:lstStyle/>
          <a:p>
            <a:pPr algn="ctr"/>
            <a:r>
              <a:rPr lang="en-US" sz="1400" dirty="0" smtClean="0"/>
              <a:t>(with varying </a:t>
            </a:r>
            <a:br>
              <a:rPr lang="en-US" sz="1400" dirty="0" smtClean="0"/>
            </a:br>
            <a:r>
              <a:rPr lang="en-US" sz="1400" b="1" dirty="0" smtClean="0"/>
              <a:t>severity </a:t>
            </a:r>
            <a:r>
              <a:rPr lang="en-US" sz="1400" dirty="0" smtClean="0"/>
              <a:t>and</a:t>
            </a:r>
            <a:r>
              <a:rPr lang="en-US" sz="1400" b="1" dirty="0" smtClean="0"/>
              <a:t> range</a:t>
            </a:r>
            <a:r>
              <a:rPr lang="en-US" sz="1400" dirty="0" smtClean="0"/>
              <a:t>)</a:t>
            </a:r>
            <a:endParaRPr lang="en-US" sz="1400" dirty="0"/>
          </a:p>
        </p:txBody>
      </p:sp>
      <p:sp>
        <p:nvSpPr>
          <p:cNvPr id="25" name="Rectangle 24"/>
          <p:cNvSpPr/>
          <p:nvPr/>
        </p:nvSpPr>
        <p:spPr>
          <a:xfrm>
            <a:off x="148168" y="1919307"/>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An Adversarial Threat Source</a:t>
            </a:r>
            <a:endParaRPr lang="en-US" sz="1400" dirty="0"/>
          </a:p>
        </p:txBody>
      </p:sp>
      <p:sp>
        <p:nvSpPr>
          <p:cNvPr id="31" name="TextBox 30"/>
          <p:cNvSpPr txBox="1"/>
          <p:nvPr/>
        </p:nvSpPr>
        <p:spPr>
          <a:xfrm>
            <a:off x="0" y="2691950"/>
            <a:ext cx="1465109" cy="1231106"/>
          </a:xfrm>
          <a:prstGeom prst="rect">
            <a:avLst/>
          </a:prstGeom>
          <a:noFill/>
        </p:spPr>
        <p:txBody>
          <a:bodyPr wrap="square" rtlCol="0">
            <a:spAutoFit/>
          </a:bodyPr>
          <a:lstStyle/>
          <a:p>
            <a:pPr algn="ctr"/>
            <a:r>
              <a:rPr lang="en-US" sz="1400" dirty="0" smtClean="0"/>
              <a:t>(with </a:t>
            </a:r>
            <a:r>
              <a:rPr lang="en-US" sz="1400" b="1" dirty="0" smtClean="0"/>
              <a:t>capability</a:t>
            </a:r>
            <a:r>
              <a:rPr lang="en-US" sz="1400" dirty="0" smtClean="0"/>
              <a:t>, </a:t>
            </a:r>
            <a:r>
              <a:rPr lang="en-US" sz="1400" b="1" dirty="0" smtClean="0"/>
              <a:t>intent</a:t>
            </a:r>
            <a:r>
              <a:rPr lang="en-US" sz="1400" dirty="0" smtClean="0"/>
              <a:t> and </a:t>
            </a:r>
            <a:r>
              <a:rPr lang="en-US" sz="1400" b="1" dirty="0" smtClean="0"/>
              <a:t>targeting</a:t>
            </a:r>
            <a:r>
              <a:rPr lang="en-US" sz="1400" dirty="0" smtClean="0"/>
              <a:t>)</a:t>
            </a:r>
          </a:p>
          <a:p>
            <a:pPr algn="ctr"/>
            <a:endParaRPr lang="en-US" sz="1400" dirty="0" smtClean="0"/>
          </a:p>
          <a:p>
            <a:pPr algn="ctr"/>
            <a:r>
              <a:rPr lang="en-US" b="1" dirty="0" smtClean="0"/>
              <a:t>OR</a:t>
            </a:r>
            <a:endParaRPr lang="en-US" sz="1400" b="1" dirty="0"/>
          </a:p>
        </p:txBody>
      </p:sp>
      <p:sp>
        <p:nvSpPr>
          <p:cNvPr id="2" name="Rectangle 1"/>
          <p:cNvSpPr/>
          <p:nvPr/>
        </p:nvSpPr>
        <p:spPr>
          <a:xfrm>
            <a:off x="73736" y="1468759"/>
            <a:ext cx="1391373" cy="4174326"/>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Rectangle 36"/>
          <p:cNvSpPr/>
          <p:nvPr/>
        </p:nvSpPr>
        <p:spPr>
          <a:xfrm>
            <a:off x="3083063" y="2644391"/>
            <a:ext cx="1389284" cy="2337138"/>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Rectangle 37"/>
          <p:cNvSpPr/>
          <p:nvPr/>
        </p:nvSpPr>
        <p:spPr>
          <a:xfrm>
            <a:off x="4559885" y="2646536"/>
            <a:ext cx="1389284" cy="2337138"/>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Rectangle 38"/>
          <p:cNvSpPr/>
          <p:nvPr/>
        </p:nvSpPr>
        <p:spPr>
          <a:xfrm>
            <a:off x="6017645" y="2655837"/>
            <a:ext cx="1389284" cy="2337138"/>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Rectangle 39"/>
          <p:cNvSpPr/>
          <p:nvPr/>
        </p:nvSpPr>
        <p:spPr>
          <a:xfrm>
            <a:off x="7497986" y="2655837"/>
            <a:ext cx="1389284" cy="2337138"/>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Rounded Rectangle 40"/>
          <p:cNvSpPr/>
          <p:nvPr/>
        </p:nvSpPr>
        <p:spPr>
          <a:xfrm>
            <a:off x="3083063" y="5101505"/>
            <a:ext cx="5806093" cy="1036579"/>
          </a:xfrm>
          <a:prstGeom prst="round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4" name="Rectangle 33"/>
          <p:cNvSpPr/>
          <p:nvPr/>
        </p:nvSpPr>
        <p:spPr>
          <a:xfrm>
            <a:off x="1549809" y="3045461"/>
            <a:ext cx="1445627" cy="2597624"/>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6746443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3083062" y="2655340"/>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12" name="Rectangle 11"/>
          <p:cNvSpPr/>
          <p:nvPr/>
        </p:nvSpPr>
        <p:spPr>
          <a:xfrm>
            <a:off x="1549809" y="1479627"/>
            <a:ext cx="1445627" cy="4174326"/>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9" name="Rectangle 8"/>
          <p:cNvSpPr/>
          <p:nvPr/>
        </p:nvSpPr>
        <p:spPr>
          <a:xfrm>
            <a:off x="75825" y="1479627"/>
            <a:ext cx="1389284" cy="4174326"/>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4" name="Rectangle 3"/>
          <p:cNvSpPr/>
          <p:nvPr/>
        </p:nvSpPr>
        <p:spPr>
          <a:xfrm>
            <a:off x="1663375" y="1763510"/>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Predisposing Conditions</a:t>
            </a:r>
            <a:endParaRPr lang="en-US" sz="1400" dirty="0"/>
          </a:p>
        </p:txBody>
      </p:sp>
      <p:sp>
        <p:nvSpPr>
          <p:cNvPr id="5" name="Rectangle 4"/>
          <p:cNvSpPr/>
          <p:nvPr/>
        </p:nvSpPr>
        <p:spPr>
          <a:xfrm>
            <a:off x="1663375" y="3045461"/>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Security Controls</a:t>
            </a:r>
            <a:endParaRPr lang="en-US" sz="1400" dirty="0"/>
          </a:p>
        </p:txBody>
      </p:sp>
      <p:sp>
        <p:nvSpPr>
          <p:cNvPr id="6" name="Rectangle 5"/>
          <p:cNvSpPr/>
          <p:nvPr/>
        </p:nvSpPr>
        <p:spPr>
          <a:xfrm>
            <a:off x="1663375" y="4355942"/>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Vulnerabilities</a:t>
            </a:r>
            <a:endParaRPr lang="en-US" sz="1400" dirty="0"/>
          </a:p>
        </p:txBody>
      </p:sp>
      <p:sp>
        <p:nvSpPr>
          <p:cNvPr id="7" name="Rectangle 6"/>
          <p:cNvSpPr/>
          <p:nvPr/>
        </p:nvSpPr>
        <p:spPr>
          <a:xfrm>
            <a:off x="130565" y="4115071"/>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t>A</a:t>
            </a:r>
            <a:r>
              <a:rPr lang="en-US" sz="1400" dirty="0" smtClean="0"/>
              <a:t> Non-Adversarial Threat Source</a:t>
            </a:r>
            <a:endParaRPr lang="en-US" sz="1400" dirty="0"/>
          </a:p>
        </p:txBody>
      </p:sp>
      <p:sp>
        <p:nvSpPr>
          <p:cNvPr id="11" name="TextBox 10"/>
          <p:cNvSpPr txBox="1"/>
          <p:nvPr/>
        </p:nvSpPr>
        <p:spPr>
          <a:xfrm>
            <a:off x="0" y="4933084"/>
            <a:ext cx="1465109" cy="523220"/>
          </a:xfrm>
          <a:prstGeom prst="rect">
            <a:avLst/>
          </a:prstGeom>
          <a:noFill/>
        </p:spPr>
        <p:txBody>
          <a:bodyPr wrap="square" rtlCol="0">
            <a:spAutoFit/>
          </a:bodyPr>
          <a:lstStyle/>
          <a:p>
            <a:pPr algn="ctr"/>
            <a:r>
              <a:rPr lang="en-US" sz="1400" dirty="0" smtClean="0"/>
              <a:t>(with a range</a:t>
            </a:r>
            <a:br>
              <a:rPr lang="en-US" sz="1400" dirty="0" smtClean="0"/>
            </a:br>
            <a:r>
              <a:rPr lang="en-US" sz="1400" dirty="0" smtClean="0"/>
              <a:t>of </a:t>
            </a:r>
            <a:r>
              <a:rPr lang="en-US" sz="1400" b="1" dirty="0" smtClean="0"/>
              <a:t>effects</a:t>
            </a:r>
            <a:r>
              <a:rPr lang="en-US" sz="1400" dirty="0" smtClean="0"/>
              <a:t>)</a:t>
            </a:r>
            <a:endParaRPr lang="en-US" sz="1400" dirty="0"/>
          </a:p>
        </p:txBody>
      </p:sp>
      <p:sp>
        <p:nvSpPr>
          <p:cNvPr id="13" name="TextBox 12"/>
          <p:cNvSpPr txBox="1"/>
          <p:nvPr/>
        </p:nvSpPr>
        <p:spPr>
          <a:xfrm>
            <a:off x="1519363" y="1479627"/>
            <a:ext cx="1515497" cy="307777"/>
          </a:xfrm>
          <a:prstGeom prst="rect">
            <a:avLst/>
          </a:prstGeom>
          <a:noFill/>
        </p:spPr>
        <p:txBody>
          <a:bodyPr wrap="none" rtlCol="0">
            <a:spAutoFit/>
          </a:bodyPr>
          <a:lstStyle/>
          <a:p>
            <a:pPr algn="ctr"/>
            <a:r>
              <a:rPr lang="en-US" sz="1400" dirty="0" smtClean="0"/>
              <a:t>In the context of…</a:t>
            </a:r>
            <a:endParaRPr lang="en-US" sz="1400" dirty="0"/>
          </a:p>
        </p:txBody>
      </p:sp>
      <p:sp>
        <p:nvSpPr>
          <p:cNvPr id="14" name="TextBox 13"/>
          <p:cNvSpPr txBox="1"/>
          <p:nvPr/>
        </p:nvSpPr>
        <p:spPr>
          <a:xfrm>
            <a:off x="1634992" y="2522241"/>
            <a:ext cx="1284238" cy="523220"/>
          </a:xfrm>
          <a:prstGeom prst="rect">
            <a:avLst/>
          </a:prstGeom>
          <a:noFill/>
        </p:spPr>
        <p:txBody>
          <a:bodyPr wrap="none" rtlCol="0">
            <a:spAutoFit/>
          </a:bodyPr>
          <a:lstStyle/>
          <a:p>
            <a:pPr algn="ctr"/>
            <a:r>
              <a:rPr lang="en-US" sz="1400" dirty="0" smtClean="0"/>
              <a:t>(with varying </a:t>
            </a:r>
            <a:br>
              <a:rPr lang="en-US" sz="1400" dirty="0" smtClean="0"/>
            </a:br>
            <a:r>
              <a:rPr lang="en-US" sz="1400" b="1" dirty="0" smtClean="0"/>
              <a:t>pervasiveness</a:t>
            </a:r>
            <a:r>
              <a:rPr lang="en-US" sz="1400" dirty="0" smtClean="0"/>
              <a:t>)</a:t>
            </a:r>
            <a:endParaRPr lang="en-US" sz="1400" dirty="0"/>
          </a:p>
        </p:txBody>
      </p:sp>
      <p:sp>
        <p:nvSpPr>
          <p:cNvPr id="15" name="TextBox 14"/>
          <p:cNvSpPr txBox="1"/>
          <p:nvPr/>
        </p:nvSpPr>
        <p:spPr>
          <a:xfrm>
            <a:off x="1656207" y="3858168"/>
            <a:ext cx="1241809" cy="523220"/>
          </a:xfrm>
          <a:prstGeom prst="rect">
            <a:avLst/>
          </a:prstGeom>
          <a:noFill/>
        </p:spPr>
        <p:txBody>
          <a:bodyPr wrap="none" rtlCol="0">
            <a:spAutoFit/>
          </a:bodyPr>
          <a:lstStyle/>
          <a:p>
            <a:pPr algn="ctr"/>
            <a:r>
              <a:rPr lang="en-US" sz="1400" dirty="0" smtClean="0"/>
              <a:t>(</a:t>
            </a:r>
            <a:r>
              <a:rPr lang="en-US" sz="1400" b="1" dirty="0" smtClean="0"/>
              <a:t>planned</a:t>
            </a:r>
            <a:r>
              <a:rPr lang="en-US" sz="1400" dirty="0" smtClean="0"/>
              <a:t> and</a:t>
            </a:r>
            <a:br>
              <a:rPr lang="en-US" sz="1400" dirty="0" smtClean="0"/>
            </a:br>
            <a:r>
              <a:rPr lang="en-US" sz="1400" b="1" dirty="0" smtClean="0"/>
              <a:t>implemented</a:t>
            </a:r>
            <a:r>
              <a:rPr lang="en-US" sz="1400" dirty="0" smtClean="0"/>
              <a:t>)</a:t>
            </a:r>
            <a:endParaRPr lang="en-US" sz="1400" dirty="0"/>
          </a:p>
        </p:txBody>
      </p:sp>
      <p:sp>
        <p:nvSpPr>
          <p:cNvPr id="16" name="TextBox 15"/>
          <p:cNvSpPr txBox="1"/>
          <p:nvPr/>
        </p:nvSpPr>
        <p:spPr>
          <a:xfrm>
            <a:off x="1795768" y="5130733"/>
            <a:ext cx="962686" cy="523220"/>
          </a:xfrm>
          <a:prstGeom prst="rect">
            <a:avLst/>
          </a:prstGeom>
          <a:noFill/>
        </p:spPr>
        <p:txBody>
          <a:bodyPr wrap="none" rtlCol="0">
            <a:spAutoFit/>
          </a:bodyPr>
          <a:lstStyle/>
          <a:p>
            <a:pPr algn="ctr"/>
            <a:r>
              <a:rPr lang="en-US" sz="1400" dirty="0" smtClean="0"/>
              <a:t>(ranging in</a:t>
            </a:r>
            <a:br>
              <a:rPr lang="en-US" sz="1400" dirty="0" smtClean="0"/>
            </a:br>
            <a:r>
              <a:rPr lang="en-US" sz="1400" b="1" dirty="0" smtClean="0"/>
              <a:t>severity</a:t>
            </a:r>
            <a:r>
              <a:rPr lang="en-US" sz="1400" dirty="0" smtClean="0"/>
              <a:t>)</a:t>
            </a:r>
            <a:endParaRPr lang="en-US" sz="1400" dirty="0"/>
          </a:p>
        </p:txBody>
      </p:sp>
      <p:sp>
        <p:nvSpPr>
          <p:cNvPr id="18" name="Right Arrow 17"/>
          <p:cNvSpPr/>
          <p:nvPr/>
        </p:nvSpPr>
        <p:spPr>
          <a:xfrm>
            <a:off x="3176535" y="2655340"/>
            <a:ext cx="1176323" cy="1559498"/>
          </a:xfrm>
          <a:prstGeom prst="rightArrow">
            <a:avLst/>
          </a:prstGeom>
          <a:gradFill>
            <a:gsLst>
              <a:gs pos="0">
                <a:schemeClr val="accent1">
                  <a:tint val="100000"/>
                  <a:shade val="100000"/>
                  <a:satMod val="130000"/>
                </a:schemeClr>
              </a:gs>
              <a:gs pos="99000">
                <a:schemeClr val="accent1">
                  <a:tint val="50000"/>
                  <a:shade val="100000"/>
                  <a:satMod val="350000"/>
                </a:schemeClr>
              </a:gs>
            </a:gsLst>
            <a:lin ang="2124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Could Initiate</a:t>
            </a:r>
            <a:endParaRPr lang="en-US" sz="1400" dirty="0"/>
          </a:p>
        </p:txBody>
      </p:sp>
      <p:sp>
        <p:nvSpPr>
          <p:cNvPr id="21" name="TextBox 20"/>
          <p:cNvSpPr txBox="1"/>
          <p:nvPr/>
        </p:nvSpPr>
        <p:spPr>
          <a:xfrm>
            <a:off x="3006673" y="4248668"/>
            <a:ext cx="1449320" cy="738664"/>
          </a:xfrm>
          <a:prstGeom prst="rect">
            <a:avLst/>
          </a:prstGeom>
          <a:noFill/>
        </p:spPr>
        <p:txBody>
          <a:bodyPr wrap="square" rtlCol="0">
            <a:spAutoFit/>
          </a:bodyPr>
          <a:lstStyle/>
          <a:p>
            <a:pPr algn="ctr"/>
            <a:r>
              <a:rPr lang="en-US" sz="1400" dirty="0" smtClean="0"/>
              <a:t>(with varying </a:t>
            </a:r>
            <a:br>
              <a:rPr lang="en-US" sz="1400" dirty="0" smtClean="0"/>
            </a:br>
            <a:r>
              <a:rPr lang="en-US" sz="1400" b="1" dirty="0" smtClean="0"/>
              <a:t>likelihood of</a:t>
            </a:r>
            <a:br>
              <a:rPr lang="en-US" sz="1400" b="1" dirty="0" smtClean="0"/>
            </a:br>
            <a:r>
              <a:rPr lang="en-US" sz="1400" b="1" dirty="0" smtClean="0"/>
              <a:t>initiation</a:t>
            </a:r>
            <a:r>
              <a:rPr lang="en-US" sz="1400" dirty="0" smtClean="0"/>
              <a:t>)</a:t>
            </a:r>
            <a:endParaRPr lang="en-US" sz="1400" dirty="0"/>
          </a:p>
        </p:txBody>
      </p:sp>
      <p:sp>
        <p:nvSpPr>
          <p:cNvPr id="22" name="Rectangle 21"/>
          <p:cNvSpPr/>
          <p:nvPr/>
        </p:nvSpPr>
        <p:spPr>
          <a:xfrm>
            <a:off x="4559885" y="2658998"/>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23" name="Rectangle 22"/>
          <p:cNvSpPr/>
          <p:nvPr/>
        </p:nvSpPr>
        <p:spPr>
          <a:xfrm>
            <a:off x="4643175" y="3045461"/>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A Threat Event</a:t>
            </a:r>
            <a:endParaRPr lang="en-US" sz="1400" dirty="0"/>
          </a:p>
        </p:txBody>
      </p:sp>
      <p:sp>
        <p:nvSpPr>
          <p:cNvPr id="26" name="Rectangle 25"/>
          <p:cNvSpPr/>
          <p:nvPr/>
        </p:nvSpPr>
        <p:spPr>
          <a:xfrm>
            <a:off x="6023048" y="2666786"/>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27" name="Right Arrow 26"/>
          <p:cNvSpPr/>
          <p:nvPr/>
        </p:nvSpPr>
        <p:spPr>
          <a:xfrm>
            <a:off x="6116521" y="2666786"/>
            <a:ext cx="1176323" cy="1559498"/>
          </a:xfrm>
          <a:prstGeom prst="rightArrow">
            <a:avLst/>
          </a:prstGeom>
          <a:gradFill>
            <a:gsLst>
              <a:gs pos="0">
                <a:schemeClr val="accent1">
                  <a:tint val="100000"/>
                  <a:shade val="100000"/>
                  <a:satMod val="130000"/>
                </a:schemeClr>
              </a:gs>
              <a:gs pos="99000">
                <a:schemeClr val="accent1">
                  <a:tint val="50000"/>
                  <a:shade val="100000"/>
                  <a:satMod val="350000"/>
                </a:schemeClr>
              </a:gs>
            </a:gsLst>
            <a:lin ang="2124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Which could result in</a:t>
            </a:r>
            <a:endParaRPr lang="en-US" sz="1400" dirty="0"/>
          </a:p>
        </p:txBody>
      </p:sp>
      <p:sp>
        <p:nvSpPr>
          <p:cNvPr id="28" name="TextBox 27"/>
          <p:cNvSpPr txBox="1"/>
          <p:nvPr/>
        </p:nvSpPr>
        <p:spPr>
          <a:xfrm>
            <a:off x="5946661" y="4260114"/>
            <a:ext cx="1449320" cy="738664"/>
          </a:xfrm>
          <a:prstGeom prst="rect">
            <a:avLst/>
          </a:prstGeom>
          <a:noFill/>
        </p:spPr>
        <p:txBody>
          <a:bodyPr wrap="square" rtlCol="0">
            <a:spAutoFit/>
          </a:bodyPr>
          <a:lstStyle/>
          <a:p>
            <a:pPr algn="ctr"/>
            <a:r>
              <a:rPr lang="en-US" sz="1400" dirty="0" smtClean="0"/>
              <a:t>(with varying </a:t>
            </a:r>
            <a:br>
              <a:rPr lang="en-US" sz="1400" dirty="0" smtClean="0"/>
            </a:br>
            <a:r>
              <a:rPr lang="en-US" sz="1400" b="1" dirty="0" smtClean="0"/>
              <a:t>likelihood of </a:t>
            </a:r>
            <a:br>
              <a:rPr lang="en-US" sz="1400" b="1" dirty="0" smtClean="0"/>
            </a:br>
            <a:r>
              <a:rPr lang="en-US" sz="1400" b="1" dirty="0" smtClean="0"/>
              <a:t>impact</a:t>
            </a:r>
            <a:r>
              <a:rPr lang="en-US" sz="1400" dirty="0" smtClean="0"/>
              <a:t>)</a:t>
            </a:r>
            <a:endParaRPr lang="en-US" sz="1400" dirty="0"/>
          </a:p>
        </p:txBody>
      </p:sp>
      <p:sp>
        <p:nvSpPr>
          <p:cNvPr id="29" name="Rectangle 28"/>
          <p:cNvSpPr/>
          <p:nvPr/>
        </p:nvSpPr>
        <p:spPr>
          <a:xfrm>
            <a:off x="7499871" y="2670444"/>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30" name="Rectangle 29"/>
          <p:cNvSpPr/>
          <p:nvPr/>
        </p:nvSpPr>
        <p:spPr>
          <a:xfrm>
            <a:off x="7583161" y="3056907"/>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Adverse Impacts</a:t>
            </a:r>
            <a:endParaRPr lang="en-US" sz="1400" dirty="0"/>
          </a:p>
        </p:txBody>
      </p:sp>
      <p:sp>
        <p:nvSpPr>
          <p:cNvPr id="33" name="Rounded Rectangle 32"/>
          <p:cNvSpPr/>
          <p:nvPr/>
        </p:nvSpPr>
        <p:spPr>
          <a:xfrm>
            <a:off x="3083062" y="5101505"/>
            <a:ext cx="5806093" cy="1036579"/>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Creating RISK to users and providers of the DNS – a combination of the nature of the impact and the likelihood that its effects will be felt</a:t>
            </a:r>
            <a:endParaRPr lang="en-US" dirty="0"/>
          </a:p>
        </p:txBody>
      </p:sp>
      <p:sp>
        <p:nvSpPr>
          <p:cNvPr id="36" name="TextBox 35"/>
          <p:cNvSpPr txBox="1"/>
          <p:nvPr/>
        </p:nvSpPr>
        <p:spPr>
          <a:xfrm>
            <a:off x="7439835" y="4253814"/>
            <a:ext cx="1449320" cy="738664"/>
          </a:xfrm>
          <a:prstGeom prst="rect">
            <a:avLst/>
          </a:prstGeom>
          <a:noFill/>
        </p:spPr>
        <p:txBody>
          <a:bodyPr wrap="square" rtlCol="0">
            <a:spAutoFit/>
          </a:bodyPr>
          <a:lstStyle/>
          <a:p>
            <a:pPr algn="ctr"/>
            <a:r>
              <a:rPr lang="en-US" sz="1400" dirty="0" smtClean="0"/>
              <a:t>(with varying </a:t>
            </a:r>
            <a:br>
              <a:rPr lang="en-US" sz="1400" dirty="0" smtClean="0"/>
            </a:br>
            <a:r>
              <a:rPr lang="en-US" sz="1400" b="1" dirty="0" smtClean="0"/>
              <a:t>severity </a:t>
            </a:r>
            <a:r>
              <a:rPr lang="en-US" sz="1400" dirty="0" smtClean="0"/>
              <a:t>and</a:t>
            </a:r>
            <a:r>
              <a:rPr lang="en-US" sz="1400" b="1" dirty="0" smtClean="0"/>
              <a:t> range</a:t>
            </a:r>
            <a:r>
              <a:rPr lang="en-US" sz="1400" dirty="0" smtClean="0"/>
              <a:t>)</a:t>
            </a:r>
            <a:endParaRPr lang="en-US" sz="1400" dirty="0"/>
          </a:p>
        </p:txBody>
      </p:sp>
      <p:sp>
        <p:nvSpPr>
          <p:cNvPr id="25" name="Rectangle 24"/>
          <p:cNvSpPr/>
          <p:nvPr/>
        </p:nvSpPr>
        <p:spPr>
          <a:xfrm>
            <a:off x="148168" y="1919307"/>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An Adversarial Threat Source</a:t>
            </a:r>
            <a:endParaRPr lang="en-US" sz="1400" dirty="0"/>
          </a:p>
        </p:txBody>
      </p:sp>
      <p:sp>
        <p:nvSpPr>
          <p:cNvPr id="31" name="TextBox 30"/>
          <p:cNvSpPr txBox="1"/>
          <p:nvPr/>
        </p:nvSpPr>
        <p:spPr>
          <a:xfrm>
            <a:off x="0" y="2691950"/>
            <a:ext cx="1465109" cy="1231106"/>
          </a:xfrm>
          <a:prstGeom prst="rect">
            <a:avLst/>
          </a:prstGeom>
          <a:noFill/>
        </p:spPr>
        <p:txBody>
          <a:bodyPr wrap="square" rtlCol="0">
            <a:spAutoFit/>
          </a:bodyPr>
          <a:lstStyle/>
          <a:p>
            <a:pPr algn="ctr"/>
            <a:r>
              <a:rPr lang="en-US" sz="1400" dirty="0" smtClean="0"/>
              <a:t>(with </a:t>
            </a:r>
            <a:r>
              <a:rPr lang="en-US" sz="1400" b="1" dirty="0" smtClean="0"/>
              <a:t>capability</a:t>
            </a:r>
            <a:r>
              <a:rPr lang="en-US" sz="1400" dirty="0" smtClean="0"/>
              <a:t>, </a:t>
            </a:r>
            <a:r>
              <a:rPr lang="en-US" sz="1400" b="1" dirty="0" smtClean="0"/>
              <a:t>intent</a:t>
            </a:r>
            <a:r>
              <a:rPr lang="en-US" sz="1400" dirty="0" smtClean="0"/>
              <a:t> and </a:t>
            </a:r>
            <a:r>
              <a:rPr lang="en-US" sz="1400" b="1" dirty="0" smtClean="0"/>
              <a:t>targeting</a:t>
            </a:r>
            <a:r>
              <a:rPr lang="en-US" sz="1400" dirty="0" smtClean="0"/>
              <a:t>)</a:t>
            </a:r>
          </a:p>
          <a:p>
            <a:pPr algn="ctr"/>
            <a:endParaRPr lang="en-US" sz="1400" dirty="0" smtClean="0"/>
          </a:p>
          <a:p>
            <a:pPr algn="ctr"/>
            <a:r>
              <a:rPr lang="en-US" b="1" dirty="0" smtClean="0"/>
              <a:t>OR</a:t>
            </a:r>
            <a:endParaRPr lang="en-US" sz="1400" b="1" dirty="0"/>
          </a:p>
        </p:txBody>
      </p:sp>
      <p:sp>
        <p:nvSpPr>
          <p:cNvPr id="2" name="Rectangle 1"/>
          <p:cNvSpPr/>
          <p:nvPr/>
        </p:nvSpPr>
        <p:spPr>
          <a:xfrm>
            <a:off x="73736" y="1468759"/>
            <a:ext cx="1391373" cy="4174326"/>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Rectangle 36"/>
          <p:cNvSpPr/>
          <p:nvPr/>
        </p:nvSpPr>
        <p:spPr>
          <a:xfrm>
            <a:off x="3083063" y="2644391"/>
            <a:ext cx="1389284" cy="2337138"/>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Rectangle 37"/>
          <p:cNvSpPr/>
          <p:nvPr/>
        </p:nvSpPr>
        <p:spPr>
          <a:xfrm>
            <a:off x="4559885" y="2646536"/>
            <a:ext cx="1389284" cy="2337138"/>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Rectangle 38"/>
          <p:cNvSpPr/>
          <p:nvPr/>
        </p:nvSpPr>
        <p:spPr>
          <a:xfrm>
            <a:off x="6017645" y="2655837"/>
            <a:ext cx="1389284" cy="2337138"/>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Rectangle 39"/>
          <p:cNvSpPr/>
          <p:nvPr/>
        </p:nvSpPr>
        <p:spPr>
          <a:xfrm>
            <a:off x="7497986" y="2655837"/>
            <a:ext cx="1389284" cy="2337138"/>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Rounded Rectangle 40"/>
          <p:cNvSpPr/>
          <p:nvPr/>
        </p:nvSpPr>
        <p:spPr>
          <a:xfrm>
            <a:off x="3083063" y="5101505"/>
            <a:ext cx="5806093" cy="1036579"/>
          </a:xfrm>
          <a:prstGeom prst="round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4" name="Rectangle 33"/>
          <p:cNvSpPr/>
          <p:nvPr/>
        </p:nvSpPr>
        <p:spPr>
          <a:xfrm>
            <a:off x="1549809" y="4355941"/>
            <a:ext cx="1445627" cy="1287143"/>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Rectangle 34"/>
          <p:cNvSpPr/>
          <p:nvPr/>
        </p:nvSpPr>
        <p:spPr>
          <a:xfrm>
            <a:off x="1549809" y="1479627"/>
            <a:ext cx="1445627" cy="1565834"/>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8857358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3083062" y="2655340"/>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12" name="Rectangle 11"/>
          <p:cNvSpPr/>
          <p:nvPr/>
        </p:nvSpPr>
        <p:spPr>
          <a:xfrm>
            <a:off x="1549809" y="1479627"/>
            <a:ext cx="1445627" cy="4174326"/>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9" name="Rectangle 8"/>
          <p:cNvSpPr/>
          <p:nvPr/>
        </p:nvSpPr>
        <p:spPr>
          <a:xfrm>
            <a:off x="75825" y="1479627"/>
            <a:ext cx="1389284" cy="4174326"/>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4" name="Rectangle 3"/>
          <p:cNvSpPr/>
          <p:nvPr/>
        </p:nvSpPr>
        <p:spPr>
          <a:xfrm>
            <a:off x="1663375" y="1763510"/>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Predisposing Conditions</a:t>
            </a:r>
            <a:endParaRPr lang="en-US" sz="1400" dirty="0"/>
          </a:p>
        </p:txBody>
      </p:sp>
      <p:sp>
        <p:nvSpPr>
          <p:cNvPr id="5" name="Rectangle 4"/>
          <p:cNvSpPr/>
          <p:nvPr/>
        </p:nvSpPr>
        <p:spPr>
          <a:xfrm>
            <a:off x="1663375" y="3045461"/>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Security Controls</a:t>
            </a:r>
            <a:endParaRPr lang="en-US" sz="1400" dirty="0"/>
          </a:p>
        </p:txBody>
      </p:sp>
      <p:sp>
        <p:nvSpPr>
          <p:cNvPr id="6" name="Rectangle 5"/>
          <p:cNvSpPr/>
          <p:nvPr/>
        </p:nvSpPr>
        <p:spPr>
          <a:xfrm>
            <a:off x="1663375" y="4355942"/>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Vulnerabilities</a:t>
            </a:r>
            <a:endParaRPr lang="en-US" sz="1400" dirty="0"/>
          </a:p>
        </p:txBody>
      </p:sp>
      <p:sp>
        <p:nvSpPr>
          <p:cNvPr id="7" name="Rectangle 6"/>
          <p:cNvSpPr/>
          <p:nvPr/>
        </p:nvSpPr>
        <p:spPr>
          <a:xfrm>
            <a:off x="130565" y="4115071"/>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t>A</a:t>
            </a:r>
            <a:r>
              <a:rPr lang="en-US" sz="1400" dirty="0" smtClean="0"/>
              <a:t> Non-Adversarial Threat Source</a:t>
            </a:r>
            <a:endParaRPr lang="en-US" sz="1400" dirty="0"/>
          </a:p>
        </p:txBody>
      </p:sp>
      <p:sp>
        <p:nvSpPr>
          <p:cNvPr id="11" name="TextBox 10"/>
          <p:cNvSpPr txBox="1"/>
          <p:nvPr/>
        </p:nvSpPr>
        <p:spPr>
          <a:xfrm>
            <a:off x="0" y="4933084"/>
            <a:ext cx="1465109" cy="523220"/>
          </a:xfrm>
          <a:prstGeom prst="rect">
            <a:avLst/>
          </a:prstGeom>
          <a:noFill/>
        </p:spPr>
        <p:txBody>
          <a:bodyPr wrap="square" rtlCol="0">
            <a:spAutoFit/>
          </a:bodyPr>
          <a:lstStyle/>
          <a:p>
            <a:pPr algn="ctr"/>
            <a:r>
              <a:rPr lang="en-US" sz="1400" dirty="0" smtClean="0"/>
              <a:t>(with a range</a:t>
            </a:r>
            <a:br>
              <a:rPr lang="en-US" sz="1400" dirty="0" smtClean="0"/>
            </a:br>
            <a:r>
              <a:rPr lang="en-US" sz="1400" dirty="0" smtClean="0"/>
              <a:t>of </a:t>
            </a:r>
            <a:r>
              <a:rPr lang="en-US" sz="1400" b="1" dirty="0" smtClean="0"/>
              <a:t>effects</a:t>
            </a:r>
            <a:r>
              <a:rPr lang="en-US" sz="1400" dirty="0" smtClean="0"/>
              <a:t>)</a:t>
            </a:r>
            <a:endParaRPr lang="en-US" sz="1400" dirty="0"/>
          </a:p>
        </p:txBody>
      </p:sp>
      <p:sp>
        <p:nvSpPr>
          <p:cNvPr id="13" name="TextBox 12"/>
          <p:cNvSpPr txBox="1"/>
          <p:nvPr/>
        </p:nvSpPr>
        <p:spPr>
          <a:xfrm>
            <a:off x="1519363" y="1479627"/>
            <a:ext cx="1515497" cy="307777"/>
          </a:xfrm>
          <a:prstGeom prst="rect">
            <a:avLst/>
          </a:prstGeom>
          <a:noFill/>
        </p:spPr>
        <p:txBody>
          <a:bodyPr wrap="none" rtlCol="0">
            <a:spAutoFit/>
          </a:bodyPr>
          <a:lstStyle/>
          <a:p>
            <a:pPr algn="ctr"/>
            <a:r>
              <a:rPr lang="en-US" sz="1400" dirty="0" smtClean="0"/>
              <a:t>In the context of…</a:t>
            </a:r>
            <a:endParaRPr lang="en-US" sz="1400" dirty="0"/>
          </a:p>
        </p:txBody>
      </p:sp>
      <p:sp>
        <p:nvSpPr>
          <p:cNvPr id="14" name="TextBox 13"/>
          <p:cNvSpPr txBox="1"/>
          <p:nvPr/>
        </p:nvSpPr>
        <p:spPr>
          <a:xfrm>
            <a:off x="1634992" y="2522241"/>
            <a:ext cx="1284238" cy="523220"/>
          </a:xfrm>
          <a:prstGeom prst="rect">
            <a:avLst/>
          </a:prstGeom>
          <a:noFill/>
        </p:spPr>
        <p:txBody>
          <a:bodyPr wrap="none" rtlCol="0">
            <a:spAutoFit/>
          </a:bodyPr>
          <a:lstStyle/>
          <a:p>
            <a:pPr algn="ctr"/>
            <a:r>
              <a:rPr lang="en-US" sz="1400" dirty="0" smtClean="0"/>
              <a:t>(with varying </a:t>
            </a:r>
            <a:br>
              <a:rPr lang="en-US" sz="1400" dirty="0" smtClean="0"/>
            </a:br>
            <a:r>
              <a:rPr lang="en-US" sz="1400" b="1" dirty="0" smtClean="0"/>
              <a:t>pervasiveness</a:t>
            </a:r>
            <a:r>
              <a:rPr lang="en-US" sz="1400" dirty="0" smtClean="0"/>
              <a:t>)</a:t>
            </a:r>
            <a:endParaRPr lang="en-US" sz="1400" dirty="0"/>
          </a:p>
        </p:txBody>
      </p:sp>
      <p:sp>
        <p:nvSpPr>
          <p:cNvPr id="15" name="TextBox 14"/>
          <p:cNvSpPr txBox="1"/>
          <p:nvPr/>
        </p:nvSpPr>
        <p:spPr>
          <a:xfrm>
            <a:off x="1656207" y="3858168"/>
            <a:ext cx="1241809" cy="523220"/>
          </a:xfrm>
          <a:prstGeom prst="rect">
            <a:avLst/>
          </a:prstGeom>
          <a:noFill/>
        </p:spPr>
        <p:txBody>
          <a:bodyPr wrap="none" rtlCol="0">
            <a:spAutoFit/>
          </a:bodyPr>
          <a:lstStyle/>
          <a:p>
            <a:pPr algn="ctr"/>
            <a:r>
              <a:rPr lang="en-US" sz="1400" dirty="0" smtClean="0"/>
              <a:t>(</a:t>
            </a:r>
            <a:r>
              <a:rPr lang="en-US" sz="1400" b="1" dirty="0" smtClean="0"/>
              <a:t>planned</a:t>
            </a:r>
            <a:r>
              <a:rPr lang="en-US" sz="1400" dirty="0" smtClean="0"/>
              <a:t> and</a:t>
            </a:r>
            <a:br>
              <a:rPr lang="en-US" sz="1400" dirty="0" smtClean="0"/>
            </a:br>
            <a:r>
              <a:rPr lang="en-US" sz="1400" b="1" dirty="0" smtClean="0"/>
              <a:t>implemented</a:t>
            </a:r>
            <a:r>
              <a:rPr lang="en-US" sz="1400" dirty="0" smtClean="0"/>
              <a:t>)</a:t>
            </a:r>
            <a:endParaRPr lang="en-US" sz="1400" dirty="0"/>
          </a:p>
        </p:txBody>
      </p:sp>
      <p:sp>
        <p:nvSpPr>
          <p:cNvPr id="16" name="TextBox 15"/>
          <p:cNvSpPr txBox="1"/>
          <p:nvPr/>
        </p:nvSpPr>
        <p:spPr>
          <a:xfrm>
            <a:off x="1795768" y="5130733"/>
            <a:ext cx="962686" cy="523220"/>
          </a:xfrm>
          <a:prstGeom prst="rect">
            <a:avLst/>
          </a:prstGeom>
          <a:noFill/>
        </p:spPr>
        <p:txBody>
          <a:bodyPr wrap="none" rtlCol="0">
            <a:spAutoFit/>
          </a:bodyPr>
          <a:lstStyle/>
          <a:p>
            <a:pPr algn="ctr"/>
            <a:r>
              <a:rPr lang="en-US" sz="1400" dirty="0" smtClean="0"/>
              <a:t>(ranging in</a:t>
            </a:r>
            <a:br>
              <a:rPr lang="en-US" sz="1400" dirty="0" smtClean="0"/>
            </a:br>
            <a:r>
              <a:rPr lang="en-US" sz="1400" b="1" dirty="0" smtClean="0"/>
              <a:t>severity</a:t>
            </a:r>
            <a:r>
              <a:rPr lang="en-US" sz="1400" dirty="0" smtClean="0"/>
              <a:t>)</a:t>
            </a:r>
            <a:endParaRPr lang="en-US" sz="1400" dirty="0"/>
          </a:p>
        </p:txBody>
      </p:sp>
      <p:sp>
        <p:nvSpPr>
          <p:cNvPr id="18" name="Right Arrow 17"/>
          <p:cNvSpPr/>
          <p:nvPr/>
        </p:nvSpPr>
        <p:spPr>
          <a:xfrm>
            <a:off x="3176535" y="2655340"/>
            <a:ext cx="1176323" cy="1559498"/>
          </a:xfrm>
          <a:prstGeom prst="rightArrow">
            <a:avLst/>
          </a:prstGeom>
          <a:gradFill>
            <a:gsLst>
              <a:gs pos="0">
                <a:schemeClr val="accent1">
                  <a:tint val="100000"/>
                  <a:shade val="100000"/>
                  <a:satMod val="130000"/>
                </a:schemeClr>
              </a:gs>
              <a:gs pos="99000">
                <a:schemeClr val="accent1">
                  <a:tint val="50000"/>
                  <a:shade val="100000"/>
                  <a:satMod val="350000"/>
                </a:schemeClr>
              </a:gs>
            </a:gsLst>
            <a:lin ang="2124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Could Initiate</a:t>
            </a:r>
            <a:endParaRPr lang="en-US" sz="1400" dirty="0"/>
          </a:p>
        </p:txBody>
      </p:sp>
      <p:sp>
        <p:nvSpPr>
          <p:cNvPr id="21" name="TextBox 20"/>
          <p:cNvSpPr txBox="1"/>
          <p:nvPr/>
        </p:nvSpPr>
        <p:spPr>
          <a:xfrm>
            <a:off x="3006673" y="4248668"/>
            <a:ext cx="1449320" cy="738664"/>
          </a:xfrm>
          <a:prstGeom prst="rect">
            <a:avLst/>
          </a:prstGeom>
          <a:noFill/>
        </p:spPr>
        <p:txBody>
          <a:bodyPr wrap="square" rtlCol="0">
            <a:spAutoFit/>
          </a:bodyPr>
          <a:lstStyle/>
          <a:p>
            <a:pPr algn="ctr"/>
            <a:r>
              <a:rPr lang="en-US" sz="1400" dirty="0" smtClean="0"/>
              <a:t>(with varying </a:t>
            </a:r>
            <a:br>
              <a:rPr lang="en-US" sz="1400" dirty="0" smtClean="0"/>
            </a:br>
            <a:r>
              <a:rPr lang="en-US" sz="1400" b="1" dirty="0" smtClean="0"/>
              <a:t>likelihood of</a:t>
            </a:r>
            <a:br>
              <a:rPr lang="en-US" sz="1400" b="1" dirty="0" smtClean="0"/>
            </a:br>
            <a:r>
              <a:rPr lang="en-US" sz="1400" b="1" dirty="0" smtClean="0"/>
              <a:t>initiation</a:t>
            </a:r>
            <a:r>
              <a:rPr lang="en-US" sz="1400" dirty="0" smtClean="0"/>
              <a:t>)</a:t>
            </a:r>
            <a:endParaRPr lang="en-US" sz="1400" dirty="0"/>
          </a:p>
        </p:txBody>
      </p:sp>
      <p:sp>
        <p:nvSpPr>
          <p:cNvPr id="22" name="Rectangle 21"/>
          <p:cNvSpPr/>
          <p:nvPr/>
        </p:nvSpPr>
        <p:spPr>
          <a:xfrm>
            <a:off x="4559885" y="2658998"/>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23" name="Rectangle 22"/>
          <p:cNvSpPr/>
          <p:nvPr/>
        </p:nvSpPr>
        <p:spPr>
          <a:xfrm>
            <a:off x="4643175" y="3045461"/>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A Threat Event</a:t>
            </a:r>
            <a:endParaRPr lang="en-US" sz="1400" dirty="0"/>
          </a:p>
        </p:txBody>
      </p:sp>
      <p:sp>
        <p:nvSpPr>
          <p:cNvPr id="26" name="Rectangle 25"/>
          <p:cNvSpPr/>
          <p:nvPr/>
        </p:nvSpPr>
        <p:spPr>
          <a:xfrm>
            <a:off x="6023048" y="2666786"/>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27" name="Right Arrow 26"/>
          <p:cNvSpPr/>
          <p:nvPr/>
        </p:nvSpPr>
        <p:spPr>
          <a:xfrm>
            <a:off x="6116521" y="2666786"/>
            <a:ext cx="1176323" cy="1559498"/>
          </a:xfrm>
          <a:prstGeom prst="rightArrow">
            <a:avLst/>
          </a:prstGeom>
          <a:gradFill>
            <a:gsLst>
              <a:gs pos="0">
                <a:schemeClr val="accent1">
                  <a:tint val="100000"/>
                  <a:shade val="100000"/>
                  <a:satMod val="130000"/>
                </a:schemeClr>
              </a:gs>
              <a:gs pos="99000">
                <a:schemeClr val="accent1">
                  <a:tint val="50000"/>
                  <a:shade val="100000"/>
                  <a:satMod val="350000"/>
                </a:schemeClr>
              </a:gs>
            </a:gsLst>
            <a:lin ang="2124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Which could result in</a:t>
            </a:r>
            <a:endParaRPr lang="en-US" sz="1400" dirty="0"/>
          </a:p>
        </p:txBody>
      </p:sp>
      <p:sp>
        <p:nvSpPr>
          <p:cNvPr id="28" name="TextBox 27"/>
          <p:cNvSpPr txBox="1"/>
          <p:nvPr/>
        </p:nvSpPr>
        <p:spPr>
          <a:xfrm>
            <a:off x="5946661" y="4260114"/>
            <a:ext cx="1449320" cy="738664"/>
          </a:xfrm>
          <a:prstGeom prst="rect">
            <a:avLst/>
          </a:prstGeom>
          <a:noFill/>
        </p:spPr>
        <p:txBody>
          <a:bodyPr wrap="square" rtlCol="0">
            <a:spAutoFit/>
          </a:bodyPr>
          <a:lstStyle/>
          <a:p>
            <a:pPr algn="ctr"/>
            <a:r>
              <a:rPr lang="en-US" sz="1400" dirty="0" smtClean="0"/>
              <a:t>(with varying </a:t>
            </a:r>
            <a:br>
              <a:rPr lang="en-US" sz="1400" dirty="0" smtClean="0"/>
            </a:br>
            <a:r>
              <a:rPr lang="en-US" sz="1400" b="1" dirty="0" smtClean="0"/>
              <a:t>likelihood of </a:t>
            </a:r>
            <a:br>
              <a:rPr lang="en-US" sz="1400" b="1" dirty="0" smtClean="0"/>
            </a:br>
            <a:r>
              <a:rPr lang="en-US" sz="1400" b="1" dirty="0" smtClean="0"/>
              <a:t>impact</a:t>
            </a:r>
            <a:r>
              <a:rPr lang="en-US" sz="1400" dirty="0" smtClean="0"/>
              <a:t>)</a:t>
            </a:r>
            <a:endParaRPr lang="en-US" sz="1400" dirty="0"/>
          </a:p>
        </p:txBody>
      </p:sp>
      <p:sp>
        <p:nvSpPr>
          <p:cNvPr id="29" name="Rectangle 28"/>
          <p:cNvSpPr/>
          <p:nvPr/>
        </p:nvSpPr>
        <p:spPr>
          <a:xfrm>
            <a:off x="7499871" y="2670444"/>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30" name="Rectangle 29"/>
          <p:cNvSpPr/>
          <p:nvPr/>
        </p:nvSpPr>
        <p:spPr>
          <a:xfrm>
            <a:off x="7583161" y="3056907"/>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Adverse Impacts</a:t>
            </a:r>
            <a:endParaRPr lang="en-US" sz="1400" dirty="0"/>
          </a:p>
        </p:txBody>
      </p:sp>
      <p:sp>
        <p:nvSpPr>
          <p:cNvPr id="33" name="Rounded Rectangle 32"/>
          <p:cNvSpPr/>
          <p:nvPr/>
        </p:nvSpPr>
        <p:spPr>
          <a:xfrm>
            <a:off x="3083062" y="5101505"/>
            <a:ext cx="5806093" cy="1036579"/>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Creating RISK to users and providers of the DNS – a combination of the nature of the impact and the likelihood that its effects will be felt</a:t>
            </a:r>
            <a:endParaRPr lang="en-US" dirty="0"/>
          </a:p>
        </p:txBody>
      </p:sp>
      <p:sp>
        <p:nvSpPr>
          <p:cNvPr id="36" name="TextBox 35"/>
          <p:cNvSpPr txBox="1"/>
          <p:nvPr/>
        </p:nvSpPr>
        <p:spPr>
          <a:xfrm>
            <a:off x="7439835" y="4253814"/>
            <a:ext cx="1449320" cy="738664"/>
          </a:xfrm>
          <a:prstGeom prst="rect">
            <a:avLst/>
          </a:prstGeom>
          <a:noFill/>
        </p:spPr>
        <p:txBody>
          <a:bodyPr wrap="square" rtlCol="0">
            <a:spAutoFit/>
          </a:bodyPr>
          <a:lstStyle/>
          <a:p>
            <a:pPr algn="ctr"/>
            <a:r>
              <a:rPr lang="en-US" sz="1400" dirty="0" smtClean="0"/>
              <a:t>(with varying </a:t>
            </a:r>
            <a:br>
              <a:rPr lang="en-US" sz="1400" dirty="0" smtClean="0"/>
            </a:br>
            <a:r>
              <a:rPr lang="en-US" sz="1400" b="1" dirty="0" smtClean="0"/>
              <a:t>severity </a:t>
            </a:r>
            <a:r>
              <a:rPr lang="en-US" sz="1400" dirty="0" smtClean="0"/>
              <a:t>and</a:t>
            </a:r>
            <a:r>
              <a:rPr lang="en-US" sz="1400" b="1" dirty="0" smtClean="0"/>
              <a:t> range</a:t>
            </a:r>
            <a:r>
              <a:rPr lang="en-US" sz="1400" dirty="0" smtClean="0"/>
              <a:t>)</a:t>
            </a:r>
            <a:endParaRPr lang="en-US" sz="1400" dirty="0"/>
          </a:p>
        </p:txBody>
      </p:sp>
      <p:sp>
        <p:nvSpPr>
          <p:cNvPr id="25" name="Rectangle 24"/>
          <p:cNvSpPr/>
          <p:nvPr/>
        </p:nvSpPr>
        <p:spPr>
          <a:xfrm>
            <a:off x="148168" y="1919307"/>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An Adversarial Threat Source</a:t>
            </a:r>
            <a:endParaRPr lang="en-US" sz="1400" dirty="0"/>
          </a:p>
        </p:txBody>
      </p:sp>
      <p:sp>
        <p:nvSpPr>
          <p:cNvPr id="31" name="TextBox 30"/>
          <p:cNvSpPr txBox="1"/>
          <p:nvPr/>
        </p:nvSpPr>
        <p:spPr>
          <a:xfrm>
            <a:off x="0" y="2691950"/>
            <a:ext cx="1465109" cy="1231106"/>
          </a:xfrm>
          <a:prstGeom prst="rect">
            <a:avLst/>
          </a:prstGeom>
          <a:noFill/>
        </p:spPr>
        <p:txBody>
          <a:bodyPr wrap="square" rtlCol="0">
            <a:spAutoFit/>
          </a:bodyPr>
          <a:lstStyle/>
          <a:p>
            <a:pPr algn="ctr"/>
            <a:r>
              <a:rPr lang="en-US" sz="1400" dirty="0" smtClean="0"/>
              <a:t>(with </a:t>
            </a:r>
            <a:r>
              <a:rPr lang="en-US" sz="1400" b="1" dirty="0" smtClean="0"/>
              <a:t>capability</a:t>
            </a:r>
            <a:r>
              <a:rPr lang="en-US" sz="1400" dirty="0" smtClean="0"/>
              <a:t>, </a:t>
            </a:r>
            <a:r>
              <a:rPr lang="en-US" sz="1400" b="1" dirty="0" smtClean="0"/>
              <a:t>intent</a:t>
            </a:r>
            <a:r>
              <a:rPr lang="en-US" sz="1400" dirty="0" smtClean="0"/>
              <a:t> and </a:t>
            </a:r>
            <a:r>
              <a:rPr lang="en-US" sz="1400" b="1" dirty="0" smtClean="0"/>
              <a:t>targeting</a:t>
            </a:r>
            <a:r>
              <a:rPr lang="en-US" sz="1400" dirty="0" smtClean="0"/>
              <a:t>)</a:t>
            </a:r>
          </a:p>
          <a:p>
            <a:pPr algn="ctr"/>
            <a:endParaRPr lang="en-US" sz="1400" dirty="0" smtClean="0"/>
          </a:p>
          <a:p>
            <a:pPr algn="ctr"/>
            <a:r>
              <a:rPr lang="en-US" b="1" dirty="0" smtClean="0"/>
              <a:t>OR</a:t>
            </a:r>
            <a:endParaRPr lang="en-US" sz="1400" b="1" dirty="0"/>
          </a:p>
        </p:txBody>
      </p:sp>
      <p:sp>
        <p:nvSpPr>
          <p:cNvPr id="2" name="Rectangle 1"/>
          <p:cNvSpPr/>
          <p:nvPr/>
        </p:nvSpPr>
        <p:spPr>
          <a:xfrm>
            <a:off x="73736" y="1468759"/>
            <a:ext cx="1391373" cy="4174326"/>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Rectangle 36"/>
          <p:cNvSpPr/>
          <p:nvPr/>
        </p:nvSpPr>
        <p:spPr>
          <a:xfrm>
            <a:off x="3083063" y="2644391"/>
            <a:ext cx="1389284" cy="2337138"/>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Rectangle 37"/>
          <p:cNvSpPr/>
          <p:nvPr/>
        </p:nvSpPr>
        <p:spPr>
          <a:xfrm>
            <a:off x="4559885" y="2646536"/>
            <a:ext cx="1389284" cy="2337138"/>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Rectangle 38"/>
          <p:cNvSpPr/>
          <p:nvPr/>
        </p:nvSpPr>
        <p:spPr>
          <a:xfrm>
            <a:off x="6017645" y="2655837"/>
            <a:ext cx="1389284" cy="2337138"/>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Rectangle 39"/>
          <p:cNvSpPr/>
          <p:nvPr/>
        </p:nvSpPr>
        <p:spPr>
          <a:xfrm>
            <a:off x="7497986" y="2655837"/>
            <a:ext cx="1389284" cy="2337138"/>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Rounded Rectangle 40"/>
          <p:cNvSpPr/>
          <p:nvPr/>
        </p:nvSpPr>
        <p:spPr>
          <a:xfrm>
            <a:off x="3083063" y="5101505"/>
            <a:ext cx="5806093" cy="1036579"/>
          </a:xfrm>
          <a:prstGeom prst="round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4" name="Rectangle 33"/>
          <p:cNvSpPr/>
          <p:nvPr/>
        </p:nvSpPr>
        <p:spPr>
          <a:xfrm>
            <a:off x="1552563" y="1484600"/>
            <a:ext cx="1445627" cy="2871342"/>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5417413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3083062" y="2655340"/>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12" name="Rectangle 11"/>
          <p:cNvSpPr/>
          <p:nvPr/>
        </p:nvSpPr>
        <p:spPr>
          <a:xfrm>
            <a:off x="1549809" y="1479627"/>
            <a:ext cx="1445627" cy="4174326"/>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9" name="Rectangle 8"/>
          <p:cNvSpPr/>
          <p:nvPr/>
        </p:nvSpPr>
        <p:spPr>
          <a:xfrm>
            <a:off x="75825" y="1479627"/>
            <a:ext cx="1389284" cy="4174326"/>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4" name="Rectangle 3"/>
          <p:cNvSpPr/>
          <p:nvPr/>
        </p:nvSpPr>
        <p:spPr>
          <a:xfrm>
            <a:off x="1663375" y="1763510"/>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Predisposing Conditions</a:t>
            </a:r>
            <a:endParaRPr lang="en-US" sz="1400" dirty="0"/>
          </a:p>
        </p:txBody>
      </p:sp>
      <p:sp>
        <p:nvSpPr>
          <p:cNvPr id="5" name="Rectangle 4"/>
          <p:cNvSpPr/>
          <p:nvPr/>
        </p:nvSpPr>
        <p:spPr>
          <a:xfrm>
            <a:off x="1663375" y="3045461"/>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Security Controls</a:t>
            </a:r>
            <a:endParaRPr lang="en-US" sz="1400" dirty="0"/>
          </a:p>
        </p:txBody>
      </p:sp>
      <p:sp>
        <p:nvSpPr>
          <p:cNvPr id="6" name="Rectangle 5"/>
          <p:cNvSpPr/>
          <p:nvPr/>
        </p:nvSpPr>
        <p:spPr>
          <a:xfrm>
            <a:off x="1663375" y="4355942"/>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Vulnerabilities</a:t>
            </a:r>
            <a:endParaRPr lang="en-US" sz="1400" dirty="0"/>
          </a:p>
        </p:txBody>
      </p:sp>
      <p:sp>
        <p:nvSpPr>
          <p:cNvPr id="7" name="Rectangle 6"/>
          <p:cNvSpPr/>
          <p:nvPr/>
        </p:nvSpPr>
        <p:spPr>
          <a:xfrm>
            <a:off x="130565" y="4115071"/>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t>A</a:t>
            </a:r>
            <a:r>
              <a:rPr lang="en-US" sz="1400" dirty="0" smtClean="0"/>
              <a:t> Non-Adversarial Threat Source</a:t>
            </a:r>
            <a:endParaRPr lang="en-US" sz="1400" dirty="0"/>
          </a:p>
        </p:txBody>
      </p:sp>
      <p:sp>
        <p:nvSpPr>
          <p:cNvPr id="11" name="TextBox 10"/>
          <p:cNvSpPr txBox="1"/>
          <p:nvPr/>
        </p:nvSpPr>
        <p:spPr>
          <a:xfrm>
            <a:off x="0" y="4933084"/>
            <a:ext cx="1465109" cy="523220"/>
          </a:xfrm>
          <a:prstGeom prst="rect">
            <a:avLst/>
          </a:prstGeom>
          <a:noFill/>
        </p:spPr>
        <p:txBody>
          <a:bodyPr wrap="square" rtlCol="0">
            <a:spAutoFit/>
          </a:bodyPr>
          <a:lstStyle/>
          <a:p>
            <a:pPr algn="ctr"/>
            <a:r>
              <a:rPr lang="en-US" sz="1400" dirty="0" smtClean="0"/>
              <a:t>(with a range</a:t>
            </a:r>
            <a:br>
              <a:rPr lang="en-US" sz="1400" dirty="0" smtClean="0"/>
            </a:br>
            <a:r>
              <a:rPr lang="en-US" sz="1400" dirty="0" smtClean="0"/>
              <a:t>of </a:t>
            </a:r>
            <a:r>
              <a:rPr lang="en-US" sz="1400" b="1" dirty="0" smtClean="0"/>
              <a:t>effects</a:t>
            </a:r>
            <a:r>
              <a:rPr lang="en-US" sz="1400" dirty="0" smtClean="0"/>
              <a:t>)</a:t>
            </a:r>
            <a:endParaRPr lang="en-US" sz="1400" dirty="0"/>
          </a:p>
        </p:txBody>
      </p:sp>
      <p:sp>
        <p:nvSpPr>
          <p:cNvPr id="13" name="TextBox 12"/>
          <p:cNvSpPr txBox="1"/>
          <p:nvPr/>
        </p:nvSpPr>
        <p:spPr>
          <a:xfrm>
            <a:off x="1519363" y="1479627"/>
            <a:ext cx="1515497" cy="307777"/>
          </a:xfrm>
          <a:prstGeom prst="rect">
            <a:avLst/>
          </a:prstGeom>
          <a:noFill/>
        </p:spPr>
        <p:txBody>
          <a:bodyPr wrap="none" rtlCol="0">
            <a:spAutoFit/>
          </a:bodyPr>
          <a:lstStyle/>
          <a:p>
            <a:pPr algn="ctr"/>
            <a:r>
              <a:rPr lang="en-US" sz="1400" dirty="0" smtClean="0"/>
              <a:t>In the context of…</a:t>
            </a:r>
            <a:endParaRPr lang="en-US" sz="1400" dirty="0"/>
          </a:p>
        </p:txBody>
      </p:sp>
      <p:sp>
        <p:nvSpPr>
          <p:cNvPr id="14" name="TextBox 13"/>
          <p:cNvSpPr txBox="1"/>
          <p:nvPr/>
        </p:nvSpPr>
        <p:spPr>
          <a:xfrm>
            <a:off x="1634992" y="2522241"/>
            <a:ext cx="1284238" cy="523220"/>
          </a:xfrm>
          <a:prstGeom prst="rect">
            <a:avLst/>
          </a:prstGeom>
          <a:noFill/>
        </p:spPr>
        <p:txBody>
          <a:bodyPr wrap="none" rtlCol="0">
            <a:spAutoFit/>
          </a:bodyPr>
          <a:lstStyle/>
          <a:p>
            <a:pPr algn="ctr"/>
            <a:r>
              <a:rPr lang="en-US" sz="1400" dirty="0" smtClean="0"/>
              <a:t>(with varying </a:t>
            </a:r>
            <a:br>
              <a:rPr lang="en-US" sz="1400" dirty="0" smtClean="0"/>
            </a:br>
            <a:r>
              <a:rPr lang="en-US" sz="1400" b="1" dirty="0" smtClean="0"/>
              <a:t>pervasiveness</a:t>
            </a:r>
            <a:r>
              <a:rPr lang="en-US" sz="1400" dirty="0" smtClean="0"/>
              <a:t>)</a:t>
            </a:r>
            <a:endParaRPr lang="en-US" sz="1400" dirty="0"/>
          </a:p>
        </p:txBody>
      </p:sp>
      <p:sp>
        <p:nvSpPr>
          <p:cNvPr id="15" name="TextBox 14"/>
          <p:cNvSpPr txBox="1"/>
          <p:nvPr/>
        </p:nvSpPr>
        <p:spPr>
          <a:xfrm>
            <a:off x="1656207" y="3858168"/>
            <a:ext cx="1241809" cy="523220"/>
          </a:xfrm>
          <a:prstGeom prst="rect">
            <a:avLst/>
          </a:prstGeom>
          <a:noFill/>
        </p:spPr>
        <p:txBody>
          <a:bodyPr wrap="none" rtlCol="0">
            <a:spAutoFit/>
          </a:bodyPr>
          <a:lstStyle/>
          <a:p>
            <a:pPr algn="ctr"/>
            <a:r>
              <a:rPr lang="en-US" sz="1400" dirty="0" smtClean="0"/>
              <a:t>(</a:t>
            </a:r>
            <a:r>
              <a:rPr lang="en-US" sz="1400" b="1" dirty="0" smtClean="0"/>
              <a:t>planned</a:t>
            </a:r>
            <a:r>
              <a:rPr lang="en-US" sz="1400" dirty="0" smtClean="0"/>
              <a:t> and</a:t>
            </a:r>
            <a:br>
              <a:rPr lang="en-US" sz="1400" dirty="0" smtClean="0"/>
            </a:br>
            <a:r>
              <a:rPr lang="en-US" sz="1400" b="1" dirty="0" smtClean="0"/>
              <a:t>implemented</a:t>
            </a:r>
            <a:r>
              <a:rPr lang="en-US" sz="1400" dirty="0" smtClean="0"/>
              <a:t>)</a:t>
            </a:r>
            <a:endParaRPr lang="en-US" sz="1400" dirty="0"/>
          </a:p>
        </p:txBody>
      </p:sp>
      <p:sp>
        <p:nvSpPr>
          <p:cNvPr id="16" name="TextBox 15"/>
          <p:cNvSpPr txBox="1"/>
          <p:nvPr/>
        </p:nvSpPr>
        <p:spPr>
          <a:xfrm>
            <a:off x="1795768" y="5130733"/>
            <a:ext cx="962686" cy="523220"/>
          </a:xfrm>
          <a:prstGeom prst="rect">
            <a:avLst/>
          </a:prstGeom>
          <a:noFill/>
        </p:spPr>
        <p:txBody>
          <a:bodyPr wrap="none" rtlCol="0">
            <a:spAutoFit/>
          </a:bodyPr>
          <a:lstStyle/>
          <a:p>
            <a:pPr algn="ctr"/>
            <a:r>
              <a:rPr lang="en-US" sz="1400" dirty="0" smtClean="0"/>
              <a:t>(ranging in</a:t>
            </a:r>
            <a:br>
              <a:rPr lang="en-US" sz="1400" dirty="0" smtClean="0"/>
            </a:br>
            <a:r>
              <a:rPr lang="en-US" sz="1400" b="1" dirty="0" smtClean="0"/>
              <a:t>severity</a:t>
            </a:r>
            <a:r>
              <a:rPr lang="en-US" sz="1400" dirty="0" smtClean="0"/>
              <a:t>)</a:t>
            </a:r>
            <a:endParaRPr lang="en-US" sz="1400" dirty="0"/>
          </a:p>
        </p:txBody>
      </p:sp>
      <p:sp>
        <p:nvSpPr>
          <p:cNvPr id="18" name="Right Arrow 17"/>
          <p:cNvSpPr/>
          <p:nvPr/>
        </p:nvSpPr>
        <p:spPr>
          <a:xfrm>
            <a:off x="3176535" y="2655340"/>
            <a:ext cx="1176323" cy="1559498"/>
          </a:xfrm>
          <a:prstGeom prst="rightArrow">
            <a:avLst/>
          </a:prstGeom>
          <a:gradFill>
            <a:gsLst>
              <a:gs pos="0">
                <a:schemeClr val="accent1">
                  <a:tint val="100000"/>
                  <a:shade val="100000"/>
                  <a:satMod val="130000"/>
                </a:schemeClr>
              </a:gs>
              <a:gs pos="99000">
                <a:schemeClr val="accent1">
                  <a:tint val="50000"/>
                  <a:shade val="100000"/>
                  <a:satMod val="350000"/>
                </a:schemeClr>
              </a:gs>
            </a:gsLst>
            <a:lin ang="2124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Could Initiate</a:t>
            </a:r>
            <a:endParaRPr lang="en-US" sz="1400" dirty="0"/>
          </a:p>
        </p:txBody>
      </p:sp>
      <p:sp>
        <p:nvSpPr>
          <p:cNvPr id="21" name="TextBox 20"/>
          <p:cNvSpPr txBox="1"/>
          <p:nvPr/>
        </p:nvSpPr>
        <p:spPr>
          <a:xfrm>
            <a:off x="3006673" y="4248668"/>
            <a:ext cx="1449320" cy="738664"/>
          </a:xfrm>
          <a:prstGeom prst="rect">
            <a:avLst/>
          </a:prstGeom>
          <a:noFill/>
        </p:spPr>
        <p:txBody>
          <a:bodyPr wrap="square" rtlCol="0">
            <a:spAutoFit/>
          </a:bodyPr>
          <a:lstStyle/>
          <a:p>
            <a:pPr algn="ctr"/>
            <a:r>
              <a:rPr lang="en-US" sz="1400" dirty="0" smtClean="0"/>
              <a:t>(with varying </a:t>
            </a:r>
            <a:br>
              <a:rPr lang="en-US" sz="1400" dirty="0" smtClean="0"/>
            </a:br>
            <a:r>
              <a:rPr lang="en-US" sz="1400" b="1" dirty="0" smtClean="0"/>
              <a:t>likelihood of</a:t>
            </a:r>
            <a:br>
              <a:rPr lang="en-US" sz="1400" b="1" dirty="0" smtClean="0"/>
            </a:br>
            <a:r>
              <a:rPr lang="en-US" sz="1400" b="1" dirty="0" smtClean="0"/>
              <a:t>initiation</a:t>
            </a:r>
            <a:r>
              <a:rPr lang="en-US" sz="1400" dirty="0" smtClean="0"/>
              <a:t>)</a:t>
            </a:r>
            <a:endParaRPr lang="en-US" sz="1400" dirty="0"/>
          </a:p>
        </p:txBody>
      </p:sp>
      <p:sp>
        <p:nvSpPr>
          <p:cNvPr id="22" name="Rectangle 21"/>
          <p:cNvSpPr/>
          <p:nvPr/>
        </p:nvSpPr>
        <p:spPr>
          <a:xfrm>
            <a:off x="4559885" y="2658998"/>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23" name="Rectangle 22"/>
          <p:cNvSpPr/>
          <p:nvPr/>
        </p:nvSpPr>
        <p:spPr>
          <a:xfrm>
            <a:off x="4643175" y="3045461"/>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A Threat Event</a:t>
            </a:r>
            <a:endParaRPr lang="en-US" sz="1400" dirty="0"/>
          </a:p>
        </p:txBody>
      </p:sp>
      <p:sp>
        <p:nvSpPr>
          <p:cNvPr id="26" name="Rectangle 25"/>
          <p:cNvSpPr/>
          <p:nvPr/>
        </p:nvSpPr>
        <p:spPr>
          <a:xfrm>
            <a:off x="6023048" y="2666786"/>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27" name="Right Arrow 26"/>
          <p:cNvSpPr/>
          <p:nvPr/>
        </p:nvSpPr>
        <p:spPr>
          <a:xfrm>
            <a:off x="6116521" y="2666786"/>
            <a:ext cx="1176323" cy="1559498"/>
          </a:xfrm>
          <a:prstGeom prst="rightArrow">
            <a:avLst/>
          </a:prstGeom>
          <a:gradFill>
            <a:gsLst>
              <a:gs pos="0">
                <a:schemeClr val="accent1">
                  <a:tint val="100000"/>
                  <a:shade val="100000"/>
                  <a:satMod val="130000"/>
                </a:schemeClr>
              </a:gs>
              <a:gs pos="99000">
                <a:schemeClr val="accent1">
                  <a:tint val="50000"/>
                  <a:shade val="100000"/>
                  <a:satMod val="350000"/>
                </a:schemeClr>
              </a:gs>
            </a:gsLst>
            <a:lin ang="2124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Which could result in</a:t>
            </a:r>
            <a:endParaRPr lang="en-US" sz="1400" dirty="0"/>
          </a:p>
        </p:txBody>
      </p:sp>
      <p:sp>
        <p:nvSpPr>
          <p:cNvPr id="28" name="TextBox 27"/>
          <p:cNvSpPr txBox="1"/>
          <p:nvPr/>
        </p:nvSpPr>
        <p:spPr>
          <a:xfrm>
            <a:off x="5946661" y="4260114"/>
            <a:ext cx="1449320" cy="738664"/>
          </a:xfrm>
          <a:prstGeom prst="rect">
            <a:avLst/>
          </a:prstGeom>
          <a:noFill/>
        </p:spPr>
        <p:txBody>
          <a:bodyPr wrap="square" rtlCol="0">
            <a:spAutoFit/>
          </a:bodyPr>
          <a:lstStyle/>
          <a:p>
            <a:pPr algn="ctr"/>
            <a:r>
              <a:rPr lang="en-US" sz="1400" dirty="0" smtClean="0"/>
              <a:t>(with varying </a:t>
            </a:r>
            <a:br>
              <a:rPr lang="en-US" sz="1400" dirty="0" smtClean="0"/>
            </a:br>
            <a:r>
              <a:rPr lang="en-US" sz="1400" b="1" dirty="0" smtClean="0"/>
              <a:t>likelihood of </a:t>
            </a:r>
            <a:br>
              <a:rPr lang="en-US" sz="1400" b="1" dirty="0" smtClean="0"/>
            </a:br>
            <a:r>
              <a:rPr lang="en-US" sz="1400" b="1" dirty="0" smtClean="0"/>
              <a:t>impact</a:t>
            </a:r>
            <a:r>
              <a:rPr lang="en-US" sz="1400" dirty="0" smtClean="0"/>
              <a:t>)</a:t>
            </a:r>
            <a:endParaRPr lang="en-US" sz="1400" dirty="0"/>
          </a:p>
        </p:txBody>
      </p:sp>
      <p:sp>
        <p:nvSpPr>
          <p:cNvPr id="29" name="Rectangle 28"/>
          <p:cNvSpPr/>
          <p:nvPr/>
        </p:nvSpPr>
        <p:spPr>
          <a:xfrm>
            <a:off x="7499871" y="2670444"/>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30" name="Rectangle 29"/>
          <p:cNvSpPr/>
          <p:nvPr/>
        </p:nvSpPr>
        <p:spPr>
          <a:xfrm>
            <a:off x="7583161" y="3056907"/>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Adverse Impacts</a:t>
            </a:r>
            <a:endParaRPr lang="en-US" sz="1400" dirty="0"/>
          </a:p>
        </p:txBody>
      </p:sp>
      <p:sp>
        <p:nvSpPr>
          <p:cNvPr id="33" name="Rounded Rectangle 32"/>
          <p:cNvSpPr/>
          <p:nvPr/>
        </p:nvSpPr>
        <p:spPr>
          <a:xfrm>
            <a:off x="3083062" y="5101505"/>
            <a:ext cx="5806093" cy="1036579"/>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Creating RISK to users and providers of the DNS – a combination of the nature of the impact and the likelihood that its effects will be felt</a:t>
            </a:r>
            <a:endParaRPr lang="en-US" dirty="0"/>
          </a:p>
        </p:txBody>
      </p:sp>
      <p:sp>
        <p:nvSpPr>
          <p:cNvPr id="36" name="TextBox 35"/>
          <p:cNvSpPr txBox="1"/>
          <p:nvPr/>
        </p:nvSpPr>
        <p:spPr>
          <a:xfrm>
            <a:off x="7439835" y="4253814"/>
            <a:ext cx="1449320" cy="738664"/>
          </a:xfrm>
          <a:prstGeom prst="rect">
            <a:avLst/>
          </a:prstGeom>
          <a:noFill/>
        </p:spPr>
        <p:txBody>
          <a:bodyPr wrap="square" rtlCol="0">
            <a:spAutoFit/>
          </a:bodyPr>
          <a:lstStyle/>
          <a:p>
            <a:pPr algn="ctr"/>
            <a:r>
              <a:rPr lang="en-US" sz="1400" dirty="0" smtClean="0"/>
              <a:t>(with varying </a:t>
            </a:r>
            <a:br>
              <a:rPr lang="en-US" sz="1400" dirty="0" smtClean="0"/>
            </a:br>
            <a:r>
              <a:rPr lang="en-US" sz="1400" b="1" dirty="0" smtClean="0"/>
              <a:t>severity </a:t>
            </a:r>
            <a:r>
              <a:rPr lang="en-US" sz="1400" dirty="0" smtClean="0"/>
              <a:t>and</a:t>
            </a:r>
            <a:r>
              <a:rPr lang="en-US" sz="1400" b="1" dirty="0" smtClean="0"/>
              <a:t> range</a:t>
            </a:r>
            <a:r>
              <a:rPr lang="en-US" sz="1400" dirty="0" smtClean="0"/>
              <a:t>)</a:t>
            </a:r>
            <a:endParaRPr lang="en-US" sz="1400" dirty="0"/>
          </a:p>
        </p:txBody>
      </p:sp>
      <p:sp>
        <p:nvSpPr>
          <p:cNvPr id="25" name="Rectangle 24"/>
          <p:cNvSpPr/>
          <p:nvPr/>
        </p:nvSpPr>
        <p:spPr>
          <a:xfrm>
            <a:off x="148168" y="1919307"/>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An Adversarial Threat Source</a:t>
            </a:r>
            <a:endParaRPr lang="en-US" sz="1400" dirty="0"/>
          </a:p>
        </p:txBody>
      </p:sp>
      <p:sp>
        <p:nvSpPr>
          <p:cNvPr id="31" name="TextBox 30"/>
          <p:cNvSpPr txBox="1"/>
          <p:nvPr/>
        </p:nvSpPr>
        <p:spPr>
          <a:xfrm>
            <a:off x="0" y="2691950"/>
            <a:ext cx="1465109" cy="1231106"/>
          </a:xfrm>
          <a:prstGeom prst="rect">
            <a:avLst/>
          </a:prstGeom>
          <a:noFill/>
        </p:spPr>
        <p:txBody>
          <a:bodyPr wrap="square" rtlCol="0">
            <a:spAutoFit/>
          </a:bodyPr>
          <a:lstStyle/>
          <a:p>
            <a:pPr algn="ctr"/>
            <a:r>
              <a:rPr lang="en-US" sz="1400" dirty="0" smtClean="0"/>
              <a:t>(with </a:t>
            </a:r>
            <a:r>
              <a:rPr lang="en-US" sz="1400" b="1" dirty="0" smtClean="0"/>
              <a:t>capability</a:t>
            </a:r>
            <a:r>
              <a:rPr lang="en-US" sz="1400" dirty="0" smtClean="0"/>
              <a:t>, </a:t>
            </a:r>
            <a:r>
              <a:rPr lang="en-US" sz="1400" b="1" dirty="0" smtClean="0"/>
              <a:t>intent</a:t>
            </a:r>
            <a:r>
              <a:rPr lang="en-US" sz="1400" dirty="0" smtClean="0"/>
              <a:t> and </a:t>
            </a:r>
            <a:r>
              <a:rPr lang="en-US" sz="1400" b="1" dirty="0" smtClean="0"/>
              <a:t>targeting</a:t>
            </a:r>
            <a:r>
              <a:rPr lang="en-US" sz="1400" dirty="0" smtClean="0"/>
              <a:t>)</a:t>
            </a:r>
          </a:p>
          <a:p>
            <a:pPr algn="ctr"/>
            <a:endParaRPr lang="en-US" sz="1400" dirty="0" smtClean="0"/>
          </a:p>
          <a:p>
            <a:pPr algn="ctr"/>
            <a:r>
              <a:rPr lang="en-US" b="1" dirty="0" smtClean="0"/>
              <a:t>OR</a:t>
            </a:r>
            <a:endParaRPr lang="en-US" sz="1400" b="1" dirty="0"/>
          </a:p>
        </p:txBody>
      </p:sp>
      <p:sp>
        <p:nvSpPr>
          <p:cNvPr id="2" name="Rectangle 1"/>
          <p:cNvSpPr/>
          <p:nvPr/>
        </p:nvSpPr>
        <p:spPr>
          <a:xfrm>
            <a:off x="73736" y="1468759"/>
            <a:ext cx="1391373" cy="4174326"/>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Rectangle 39"/>
          <p:cNvSpPr/>
          <p:nvPr/>
        </p:nvSpPr>
        <p:spPr>
          <a:xfrm>
            <a:off x="7497986" y="2655837"/>
            <a:ext cx="1389284" cy="2337138"/>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Rounded Rectangle 40"/>
          <p:cNvSpPr/>
          <p:nvPr/>
        </p:nvSpPr>
        <p:spPr>
          <a:xfrm>
            <a:off x="3083063" y="5101505"/>
            <a:ext cx="5806093" cy="1036579"/>
          </a:xfrm>
          <a:prstGeom prst="round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4" name="Rectangle 33"/>
          <p:cNvSpPr/>
          <p:nvPr/>
        </p:nvSpPr>
        <p:spPr>
          <a:xfrm>
            <a:off x="1552563" y="1484599"/>
            <a:ext cx="1445627" cy="4158485"/>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4080167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3083062" y="2655340"/>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12" name="Rectangle 11"/>
          <p:cNvSpPr/>
          <p:nvPr/>
        </p:nvSpPr>
        <p:spPr>
          <a:xfrm>
            <a:off x="1549809" y="1479627"/>
            <a:ext cx="1445627" cy="4174326"/>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9" name="Rectangle 8"/>
          <p:cNvSpPr/>
          <p:nvPr/>
        </p:nvSpPr>
        <p:spPr>
          <a:xfrm>
            <a:off x="75825" y="1479627"/>
            <a:ext cx="1389284" cy="4174326"/>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4" name="Rectangle 3"/>
          <p:cNvSpPr/>
          <p:nvPr/>
        </p:nvSpPr>
        <p:spPr>
          <a:xfrm>
            <a:off x="1663375" y="1763510"/>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Predisposing Conditions</a:t>
            </a:r>
            <a:endParaRPr lang="en-US" sz="1400" dirty="0"/>
          </a:p>
        </p:txBody>
      </p:sp>
      <p:sp>
        <p:nvSpPr>
          <p:cNvPr id="5" name="Rectangle 4"/>
          <p:cNvSpPr/>
          <p:nvPr/>
        </p:nvSpPr>
        <p:spPr>
          <a:xfrm>
            <a:off x="1663375" y="3045461"/>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Security Controls</a:t>
            </a:r>
            <a:endParaRPr lang="en-US" sz="1400" dirty="0"/>
          </a:p>
        </p:txBody>
      </p:sp>
      <p:sp>
        <p:nvSpPr>
          <p:cNvPr id="6" name="Rectangle 5"/>
          <p:cNvSpPr/>
          <p:nvPr/>
        </p:nvSpPr>
        <p:spPr>
          <a:xfrm>
            <a:off x="1663375" y="4355942"/>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Vulnerabilities</a:t>
            </a:r>
            <a:endParaRPr lang="en-US" sz="1400" dirty="0"/>
          </a:p>
        </p:txBody>
      </p:sp>
      <p:sp>
        <p:nvSpPr>
          <p:cNvPr id="7" name="Rectangle 6"/>
          <p:cNvSpPr/>
          <p:nvPr/>
        </p:nvSpPr>
        <p:spPr>
          <a:xfrm>
            <a:off x="130565" y="4115071"/>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t>A</a:t>
            </a:r>
            <a:r>
              <a:rPr lang="en-US" sz="1400" dirty="0" smtClean="0"/>
              <a:t> Non-Adversarial Threat Source</a:t>
            </a:r>
            <a:endParaRPr lang="en-US" sz="1400" dirty="0"/>
          </a:p>
        </p:txBody>
      </p:sp>
      <p:sp>
        <p:nvSpPr>
          <p:cNvPr id="11" name="TextBox 10"/>
          <p:cNvSpPr txBox="1"/>
          <p:nvPr/>
        </p:nvSpPr>
        <p:spPr>
          <a:xfrm>
            <a:off x="0" y="4933084"/>
            <a:ext cx="1465109" cy="523220"/>
          </a:xfrm>
          <a:prstGeom prst="rect">
            <a:avLst/>
          </a:prstGeom>
          <a:noFill/>
        </p:spPr>
        <p:txBody>
          <a:bodyPr wrap="square" rtlCol="0">
            <a:spAutoFit/>
          </a:bodyPr>
          <a:lstStyle/>
          <a:p>
            <a:pPr algn="ctr"/>
            <a:r>
              <a:rPr lang="en-US" sz="1400" dirty="0" smtClean="0"/>
              <a:t>(with a range</a:t>
            </a:r>
            <a:br>
              <a:rPr lang="en-US" sz="1400" dirty="0" smtClean="0"/>
            </a:br>
            <a:r>
              <a:rPr lang="en-US" sz="1400" dirty="0" smtClean="0"/>
              <a:t>of </a:t>
            </a:r>
            <a:r>
              <a:rPr lang="en-US" sz="1400" b="1" dirty="0" smtClean="0"/>
              <a:t>effects</a:t>
            </a:r>
            <a:r>
              <a:rPr lang="en-US" sz="1400" dirty="0" smtClean="0"/>
              <a:t>)</a:t>
            </a:r>
            <a:endParaRPr lang="en-US" sz="1400" dirty="0"/>
          </a:p>
        </p:txBody>
      </p:sp>
      <p:sp>
        <p:nvSpPr>
          <p:cNvPr id="13" name="TextBox 12"/>
          <p:cNvSpPr txBox="1"/>
          <p:nvPr/>
        </p:nvSpPr>
        <p:spPr>
          <a:xfrm>
            <a:off x="1519363" y="1479627"/>
            <a:ext cx="1515497" cy="307777"/>
          </a:xfrm>
          <a:prstGeom prst="rect">
            <a:avLst/>
          </a:prstGeom>
          <a:noFill/>
        </p:spPr>
        <p:txBody>
          <a:bodyPr wrap="none" rtlCol="0">
            <a:spAutoFit/>
          </a:bodyPr>
          <a:lstStyle/>
          <a:p>
            <a:pPr algn="ctr"/>
            <a:r>
              <a:rPr lang="en-US" sz="1400" dirty="0" smtClean="0"/>
              <a:t>In the context of…</a:t>
            </a:r>
            <a:endParaRPr lang="en-US" sz="1400" dirty="0"/>
          </a:p>
        </p:txBody>
      </p:sp>
      <p:sp>
        <p:nvSpPr>
          <p:cNvPr id="14" name="TextBox 13"/>
          <p:cNvSpPr txBox="1"/>
          <p:nvPr/>
        </p:nvSpPr>
        <p:spPr>
          <a:xfrm>
            <a:off x="1634992" y="2522241"/>
            <a:ext cx="1284238" cy="523220"/>
          </a:xfrm>
          <a:prstGeom prst="rect">
            <a:avLst/>
          </a:prstGeom>
          <a:noFill/>
        </p:spPr>
        <p:txBody>
          <a:bodyPr wrap="none" rtlCol="0">
            <a:spAutoFit/>
          </a:bodyPr>
          <a:lstStyle/>
          <a:p>
            <a:pPr algn="ctr"/>
            <a:r>
              <a:rPr lang="en-US" sz="1400" dirty="0" smtClean="0"/>
              <a:t>(with varying </a:t>
            </a:r>
            <a:br>
              <a:rPr lang="en-US" sz="1400" dirty="0" smtClean="0"/>
            </a:br>
            <a:r>
              <a:rPr lang="en-US" sz="1400" b="1" dirty="0" smtClean="0"/>
              <a:t>pervasiveness</a:t>
            </a:r>
            <a:r>
              <a:rPr lang="en-US" sz="1400" dirty="0" smtClean="0"/>
              <a:t>)</a:t>
            </a:r>
            <a:endParaRPr lang="en-US" sz="1400" dirty="0"/>
          </a:p>
        </p:txBody>
      </p:sp>
      <p:sp>
        <p:nvSpPr>
          <p:cNvPr id="15" name="TextBox 14"/>
          <p:cNvSpPr txBox="1"/>
          <p:nvPr/>
        </p:nvSpPr>
        <p:spPr>
          <a:xfrm>
            <a:off x="1656207" y="3858168"/>
            <a:ext cx="1241809" cy="523220"/>
          </a:xfrm>
          <a:prstGeom prst="rect">
            <a:avLst/>
          </a:prstGeom>
          <a:noFill/>
        </p:spPr>
        <p:txBody>
          <a:bodyPr wrap="none" rtlCol="0">
            <a:spAutoFit/>
          </a:bodyPr>
          <a:lstStyle/>
          <a:p>
            <a:pPr algn="ctr"/>
            <a:r>
              <a:rPr lang="en-US" sz="1400" dirty="0" smtClean="0"/>
              <a:t>(</a:t>
            </a:r>
            <a:r>
              <a:rPr lang="en-US" sz="1400" b="1" dirty="0" smtClean="0"/>
              <a:t>planned</a:t>
            </a:r>
            <a:r>
              <a:rPr lang="en-US" sz="1400" dirty="0" smtClean="0"/>
              <a:t> and</a:t>
            </a:r>
            <a:br>
              <a:rPr lang="en-US" sz="1400" dirty="0" smtClean="0"/>
            </a:br>
            <a:r>
              <a:rPr lang="en-US" sz="1400" b="1" dirty="0" smtClean="0"/>
              <a:t>implemented</a:t>
            </a:r>
            <a:r>
              <a:rPr lang="en-US" sz="1400" dirty="0" smtClean="0"/>
              <a:t>)</a:t>
            </a:r>
            <a:endParaRPr lang="en-US" sz="1400" dirty="0"/>
          </a:p>
        </p:txBody>
      </p:sp>
      <p:sp>
        <p:nvSpPr>
          <p:cNvPr id="16" name="TextBox 15"/>
          <p:cNvSpPr txBox="1"/>
          <p:nvPr/>
        </p:nvSpPr>
        <p:spPr>
          <a:xfrm>
            <a:off x="1795768" y="5130733"/>
            <a:ext cx="962686" cy="523220"/>
          </a:xfrm>
          <a:prstGeom prst="rect">
            <a:avLst/>
          </a:prstGeom>
          <a:noFill/>
        </p:spPr>
        <p:txBody>
          <a:bodyPr wrap="none" rtlCol="0">
            <a:spAutoFit/>
          </a:bodyPr>
          <a:lstStyle/>
          <a:p>
            <a:pPr algn="ctr"/>
            <a:r>
              <a:rPr lang="en-US" sz="1400" dirty="0" smtClean="0"/>
              <a:t>(ranging in</a:t>
            </a:r>
            <a:br>
              <a:rPr lang="en-US" sz="1400" dirty="0" smtClean="0"/>
            </a:br>
            <a:r>
              <a:rPr lang="en-US" sz="1400" b="1" dirty="0" smtClean="0"/>
              <a:t>severity</a:t>
            </a:r>
            <a:r>
              <a:rPr lang="en-US" sz="1400" dirty="0" smtClean="0"/>
              <a:t>)</a:t>
            </a:r>
            <a:endParaRPr lang="en-US" sz="1400" dirty="0"/>
          </a:p>
        </p:txBody>
      </p:sp>
      <p:sp>
        <p:nvSpPr>
          <p:cNvPr id="18" name="Right Arrow 17"/>
          <p:cNvSpPr/>
          <p:nvPr/>
        </p:nvSpPr>
        <p:spPr>
          <a:xfrm>
            <a:off x="3176535" y="2655340"/>
            <a:ext cx="1176323" cy="1559498"/>
          </a:xfrm>
          <a:prstGeom prst="rightArrow">
            <a:avLst/>
          </a:prstGeom>
          <a:gradFill>
            <a:gsLst>
              <a:gs pos="0">
                <a:schemeClr val="accent1">
                  <a:tint val="100000"/>
                  <a:shade val="100000"/>
                  <a:satMod val="130000"/>
                </a:schemeClr>
              </a:gs>
              <a:gs pos="99000">
                <a:schemeClr val="accent1">
                  <a:tint val="50000"/>
                  <a:shade val="100000"/>
                  <a:satMod val="350000"/>
                </a:schemeClr>
              </a:gs>
            </a:gsLst>
            <a:lin ang="2124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Could Initiate</a:t>
            </a:r>
            <a:endParaRPr lang="en-US" sz="1400" dirty="0"/>
          </a:p>
        </p:txBody>
      </p:sp>
      <p:sp>
        <p:nvSpPr>
          <p:cNvPr id="21" name="TextBox 20"/>
          <p:cNvSpPr txBox="1"/>
          <p:nvPr/>
        </p:nvSpPr>
        <p:spPr>
          <a:xfrm>
            <a:off x="3006673" y="4248668"/>
            <a:ext cx="1449320" cy="738664"/>
          </a:xfrm>
          <a:prstGeom prst="rect">
            <a:avLst/>
          </a:prstGeom>
          <a:noFill/>
        </p:spPr>
        <p:txBody>
          <a:bodyPr wrap="square" rtlCol="0">
            <a:spAutoFit/>
          </a:bodyPr>
          <a:lstStyle/>
          <a:p>
            <a:pPr algn="ctr"/>
            <a:r>
              <a:rPr lang="en-US" sz="1400" dirty="0" smtClean="0"/>
              <a:t>(with varying </a:t>
            </a:r>
            <a:br>
              <a:rPr lang="en-US" sz="1400" dirty="0" smtClean="0"/>
            </a:br>
            <a:r>
              <a:rPr lang="en-US" sz="1400" b="1" dirty="0" smtClean="0"/>
              <a:t>likelihood of</a:t>
            </a:r>
            <a:br>
              <a:rPr lang="en-US" sz="1400" b="1" dirty="0" smtClean="0"/>
            </a:br>
            <a:r>
              <a:rPr lang="en-US" sz="1400" b="1" dirty="0" smtClean="0"/>
              <a:t>initiation</a:t>
            </a:r>
            <a:r>
              <a:rPr lang="en-US" sz="1400" dirty="0" smtClean="0"/>
              <a:t>)</a:t>
            </a:r>
            <a:endParaRPr lang="en-US" sz="1400" dirty="0"/>
          </a:p>
        </p:txBody>
      </p:sp>
      <p:sp>
        <p:nvSpPr>
          <p:cNvPr id="22" name="Rectangle 21"/>
          <p:cNvSpPr/>
          <p:nvPr/>
        </p:nvSpPr>
        <p:spPr>
          <a:xfrm>
            <a:off x="4559885" y="2658998"/>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23" name="Rectangle 22"/>
          <p:cNvSpPr/>
          <p:nvPr/>
        </p:nvSpPr>
        <p:spPr>
          <a:xfrm>
            <a:off x="4643175" y="3045461"/>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A Threat Event</a:t>
            </a:r>
            <a:endParaRPr lang="en-US" sz="1400" dirty="0"/>
          </a:p>
        </p:txBody>
      </p:sp>
      <p:sp>
        <p:nvSpPr>
          <p:cNvPr id="26" name="Rectangle 25"/>
          <p:cNvSpPr/>
          <p:nvPr/>
        </p:nvSpPr>
        <p:spPr>
          <a:xfrm>
            <a:off x="6023048" y="2666786"/>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27" name="Right Arrow 26"/>
          <p:cNvSpPr/>
          <p:nvPr/>
        </p:nvSpPr>
        <p:spPr>
          <a:xfrm>
            <a:off x="6116521" y="2666786"/>
            <a:ext cx="1176323" cy="1559498"/>
          </a:xfrm>
          <a:prstGeom prst="rightArrow">
            <a:avLst/>
          </a:prstGeom>
          <a:gradFill>
            <a:gsLst>
              <a:gs pos="0">
                <a:schemeClr val="accent1">
                  <a:tint val="100000"/>
                  <a:shade val="100000"/>
                  <a:satMod val="130000"/>
                </a:schemeClr>
              </a:gs>
              <a:gs pos="99000">
                <a:schemeClr val="accent1">
                  <a:tint val="50000"/>
                  <a:shade val="100000"/>
                  <a:satMod val="350000"/>
                </a:schemeClr>
              </a:gs>
            </a:gsLst>
            <a:lin ang="2124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Which could result in</a:t>
            </a:r>
            <a:endParaRPr lang="en-US" sz="1400" dirty="0"/>
          </a:p>
        </p:txBody>
      </p:sp>
      <p:sp>
        <p:nvSpPr>
          <p:cNvPr id="28" name="TextBox 27"/>
          <p:cNvSpPr txBox="1"/>
          <p:nvPr/>
        </p:nvSpPr>
        <p:spPr>
          <a:xfrm>
            <a:off x="5946661" y="4260114"/>
            <a:ext cx="1449320" cy="738664"/>
          </a:xfrm>
          <a:prstGeom prst="rect">
            <a:avLst/>
          </a:prstGeom>
          <a:noFill/>
        </p:spPr>
        <p:txBody>
          <a:bodyPr wrap="square" rtlCol="0">
            <a:spAutoFit/>
          </a:bodyPr>
          <a:lstStyle/>
          <a:p>
            <a:pPr algn="ctr"/>
            <a:r>
              <a:rPr lang="en-US" sz="1400" dirty="0" smtClean="0"/>
              <a:t>(with varying </a:t>
            </a:r>
            <a:br>
              <a:rPr lang="en-US" sz="1400" dirty="0" smtClean="0"/>
            </a:br>
            <a:r>
              <a:rPr lang="en-US" sz="1400" b="1" dirty="0" smtClean="0"/>
              <a:t>likelihood of </a:t>
            </a:r>
            <a:br>
              <a:rPr lang="en-US" sz="1400" b="1" dirty="0" smtClean="0"/>
            </a:br>
            <a:r>
              <a:rPr lang="en-US" sz="1400" b="1" dirty="0" smtClean="0"/>
              <a:t>impact</a:t>
            </a:r>
            <a:r>
              <a:rPr lang="en-US" sz="1400" dirty="0" smtClean="0"/>
              <a:t>)</a:t>
            </a:r>
            <a:endParaRPr lang="en-US" sz="1400" dirty="0"/>
          </a:p>
        </p:txBody>
      </p:sp>
      <p:sp>
        <p:nvSpPr>
          <p:cNvPr id="29" name="Rectangle 28"/>
          <p:cNvSpPr/>
          <p:nvPr/>
        </p:nvSpPr>
        <p:spPr>
          <a:xfrm>
            <a:off x="7499871" y="2670444"/>
            <a:ext cx="1389284" cy="2328334"/>
          </a:xfrm>
          <a:prstGeom prst="rect">
            <a:avLst/>
          </a:prstGeom>
          <a:gradFill>
            <a:gsLst>
              <a:gs pos="0">
                <a:schemeClr val="accent6">
                  <a:lumMod val="75000"/>
                </a:schemeClr>
              </a:gs>
              <a:gs pos="100000">
                <a:schemeClr val="accent6">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30" name="Rectangle 29"/>
          <p:cNvSpPr/>
          <p:nvPr/>
        </p:nvSpPr>
        <p:spPr>
          <a:xfrm>
            <a:off x="7583161" y="3056907"/>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Adverse Impacts</a:t>
            </a:r>
            <a:endParaRPr lang="en-US" sz="1400" dirty="0"/>
          </a:p>
        </p:txBody>
      </p:sp>
      <p:sp>
        <p:nvSpPr>
          <p:cNvPr id="33" name="Rounded Rectangle 32"/>
          <p:cNvSpPr/>
          <p:nvPr/>
        </p:nvSpPr>
        <p:spPr>
          <a:xfrm>
            <a:off x="3083062" y="5101505"/>
            <a:ext cx="5806093" cy="1036579"/>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Creating RISK to users and providers of the DNS – a combination of the nature of the impact and the likelihood that its effects will be felt</a:t>
            </a:r>
            <a:endParaRPr lang="en-US" dirty="0"/>
          </a:p>
        </p:txBody>
      </p:sp>
      <p:sp>
        <p:nvSpPr>
          <p:cNvPr id="36" name="TextBox 35"/>
          <p:cNvSpPr txBox="1"/>
          <p:nvPr/>
        </p:nvSpPr>
        <p:spPr>
          <a:xfrm>
            <a:off x="7439835" y="4253814"/>
            <a:ext cx="1449320" cy="738664"/>
          </a:xfrm>
          <a:prstGeom prst="rect">
            <a:avLst/>
          </a:prstGeom>
          <a:noFill/>
        </p:spPr>
        <p:txBody>
          <a:bodyPr wrap="square" rtlCol="0">
            <a:spAutoFit/>
          </a:bodyPr>
          <a:lstStyle/>
          <a:p>
            <a:pPr algn="ctr"/>
            <a:r>
              <a:rPr lang="en-US" sz="1400" dirty="0" smtClean="0"/>
              <a:t>(with varying </a:t>
            </a:r>
            <a:br>
              <a:rPr lang="en-US" sz="1400" dirty="0" smtClean="0"/>
            </a:br>
            <a:r>
              <a:rPr lang="en-US" sz="1400" b="1" dirty="0" smtClean="0"/>
              <a:t>severity </a:t>
            </a:r>
            <a:r>
              <a:rPr lang="en-US" sz="1400" dirty="0" smtClean="0"/>
              <a:t>and</a:t>
            </a:r>
            <a:r>
              <a:rPr lang="en-US" sz="1400" b="1" dirty="0" smtClean="0"/>
              <a:t> range</a:t>
            </a:r>
            <a:r>
              <a:rPr lang="en-US" sz="1400" dirty="0" smtClean="0"/>
              <a:t>)</a:t>
            </a:r>
            <a:endParaRPr lang="en-US" sz="1400" dirty="0"/>
          </a:p>
        </p:txBody>
      </p:sp>
      <p:sp>
        <p:nvSpPr>
          <p:cNvPr id="25" name="Rectangle 24"/>
          <p:cNvSpPr/>
          <p:nvPr/>
        </p:nvSpPr>
        <p:spPr>
          <a:xfrm>
            <a:off x="148168" y="1919307"/>
            <a:ext cx="1227473" cy="774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An Adversarial Threat Source</a:t>
            </a:r>
            <a:endParaRPr lang="en-US" sz="1400" dirty="0"/>
          </a:p>
        </p:txBody>
      </p:sp>
      <p:sp>
        <p:nvSpPr>
          <p:cNvPr id="31" name="TextBox 30"/>
          <p:cNvSpPr txBox="1"/>
          <p:nvPr/>
        </p:nvSpPr>
        <p:spPr>
          <a:xfrm>
            <a:off x="0" y="2691950"/>
            <a:ext cx="1465109" cy="1231106"/>
          </a:xfrm>
          <a:prstGeom prst="rect">
            <a:avLst/>
          </a:prstGeom>
          <a:noFill/>
        </p:spPr>
        <p:txBody>
          <a:bodyPr wrap="square" rtlCol="0">
            <a:spAutoFit/>
          </a:bodyPr>
          <a:lstStyle/>
          <a:p>
            <a:pPr algn="ctr"/>
            <a:r>
              <a:rPr lang="en-US" sz="1400" dirty="0" smtClean="0"/>
              <a:t>(with </a:t>
            </a:r>
            <a:r>
              <a:rPr lang="en-US" sz="1400" b="1" dirty="0" smtClean="0"/>
              <a:t>capability</a:t>
            </a:r>
            <a:r>
              <a:rPr lang="en-US" sz="1400" dirty="0" smtClean="0"/>
              <a:t>, </a:t>
            </a:r>
            <a:r>
              <a:rPr lang="en-US" sz="1400" b="1" dirty="0" smtClean="0"/>
              <a:t>intent</a:t>
            </a:r>
            <a:r>
              <a:rPr lang="en-US" sz="1400" dirty="0" smtClean="0"/>
              <a:t> and </a:t>
            </a:r>
            <a:r>
              <a:rPr lang="en-US" sz="1400" b="1" dirty="0" smtClean="0"/>
              <a:t>targeting</a:t>
            </a:r>
            <a:r>
              <a:rPr lang="en-US" sz="1400" dirty="0" smtClean="0"/>
              <a:t>)</a:t>
            </a:r>
          </a:p>
          <a:p>
            <a:pPr algn="ctr"/>
            <a:endParaRPr lang="en-US" sz="1400" dirty="0" smtClean="0"/>
          </a:p>
          <a:p>
            <a:pPr algn="ctr"/>
            <a:r>
              <a:rPr lang="en-US" b="1" dirty="0" smtClean="0"/>
              <a:t>OR</a:t>
            </a:r>
            <a:endParaRPr lang="en-US" sz="1400" b="1" dirty="0"/>
          </a:p>
        </p:txBody>
      </p:sp>
      <p:sp>
        <p:nvSpPr>
          <p:cNvPr id="2" name="Rectangle 1"/>
          <p:cNvSpPr/>
          <p:nvPr/>
        </p:nvSpPr>
        <p:spPr>
          <a:xfrm>
            <a:off x="73736" y="1468759"/>
            <a:ext cx="1391373" cy="4174326"/>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Rectangle 36"/>
          <p:cNvSpPr/>
          <p:nvPr/>
        </p:nvSpPr>
        <p:spPr>
          <a:xfrm>
            <a:off x="3083063" y="2644391"/>
            <a:ext cx="1389284" cy="2337138"/>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Rectangle 37"/>
          <p:cNvSpPr/>
          <p:nvPr/>
        </p:nvSpPr>
        <p:spPr>
          <a:xfrm>
            <a:off x="4559885" y="2646536"/>
            <a:ext cx="1389284" cy="2337138"/>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Rectangle 38"/>
          <p:cNvSpPr/>
          <p:nvPr/>
        </p:nvSpPr>
        <p:spPr>
          <a:xfrm>
            <a:off x="6017645" y="2655837"/>
            <a:ext cx="1389284" cy="2337138"/>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Rounded Rectangle 40"/>
          <p:cNvSpPr/>
          <p:nvPr/>
        </p:nvSpPr>
        <p:spPr>
          <a:xfrm>
            <a:off x="3083063" y="5101505"/>
            <a:ext cx="5806093" cy="1036579"/>
          </a:xfrm>
          <a:prstGeom prst="round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4" name="Rectangle 33"/>
          <p:cNvSpPr/>
          <p:nvPr/>
        </p:nvSpPr>
        <p:spPr>
          <a:xfrm>
            <a:off x="1552563" y="1484599"/>
            <a:ext cx="1445627" cy="4158485"/>
          </a:xfrm>
          <a:prstGeom prst="rect">
            <a:avLst/>
          </a:prstGeom>
          <a:solidFill>
            <a:schemeClr val="bg1">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2948180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2"/>
          <a:stretch>
            <a:fillRect/>
          </a:stretch>
        </p:blipFill>
        <p:spPr>
          <a:xfrm>
            <a:off x="169610" y="231961"/>
            <a:ext cx="4187543" cy="3122141"/>
          </a:xfrm>
          <a:prstGeom prst="rect">
            <a:avLst/>
          </a:prstGeom>
        </p:spPr>
      </p:pic>
      <p:sp>
        <p:nvSpPr>
          <p:cNvPr id="5" name="Rectangle 4"/>
          <p:cNvSpPr/>
          <p:nvPr/>
        </p:nvSpPr>
        <p:spPr>
          <a:xfrm>
            <a:off x="175162" y="3500664"/>
            <a:ext cx="4181991" cy="738664"/>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050" b="1" dirty="0" smtClean="0"/>
              <a:t>Threat Sources</a:t>
            </a:r>
            <a:endParaRPr lang="en-US" sz="1050" dirty="0"/>
          </a:p>
          <a:p>
            <a:pPr marL="460375" lvl="0"/>
            <a:r>
              <a:rPr lang="en-US" sz="1050" b="1" dirty="0" smtClean="0"/>
              <a:t>Nation </a:t>
            </a:r>
            <a:r>
              <a:rPr lang="en-US" sz="1050" b="1" dirty="0"/>
              <a:t>states</a:t>
            </a:r>
          </a:p>
          <a:p>
            <a:pPr marL="460375" lvl="0"/>
            <a:r>
              <a:rPr lang="en-US" sz="1050" b="1" dirty="0" smtClean="0"/>
              <a:t>Geo</a:t>
            </a:r>
            <a:r>
              <a:rPr lang="en-US" sz="1050" b="1" dirty="0"/>
              <a:t>-political </a:t>
            </a:r>
            <a:r>
              <a:rPr lang="en-US" sz="1050" b="1" dirty="0" smtClean="0"/>
              <a:t>groups</a:t>
            </a:r>
          </a:p>
          <a:p>
            <a:pPr marL="460375"/>
            <a:r>
              <a:rPr lang="en-US" sz="1050" b="1" dirty="0"/>
              <a:t>International governance/regulatory </a:t>
            </a:r>
            <a:r>
              <a:rPr lang="en-US" sz="1050" b="1" dirty="0" smtClean="0"/>
              <a:t>bodies</a:t>
            </a:r>
            <a:endParaRPr lang="en-US" sz="1050" b="1" dirty="0"/>
          </a:p>
        </p:txBody>
      </p:sp>
      <p:sp>
        <p:nvSpPr>
          <p:cNvPr id="6" name="Rectangle 5"/>
          <p:cNvSpPr/>
          <p:nvPr/>
        </p:nvSpPr>
        <p:spPr>
          <a:xfrm>
            <a:off x="4674642" y="231961"/>
            <a:ext cx="4181991" cy="2292935"/>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100" b="1" dirty="0"/>
              <a:t>Vulnerabilities</a:t>
            </a:r>
            <a:endParaRPr lang="en-US" sz="1100" dirty="0"/>
          </a:p>
          <a:p>
            <a:r>
              <a:rPr lang="en-US" sz="1100" b="1" dirty="0"/>
              <a:t>	</a:t>
            </a:r>
            <a:endParaRPr lang="en-US" sz="1100" dirty="0"/>
          </a:p>
          <a:p>
            <a:r>
              <a:rPr lang="en-US" sz="1100" i="1" dirty="0"/>
              <a:t>Managerial </a:t>
            </a:r>
            <a:endParaRPr lang="en-US" sz="1100" dirty="0"/>
          </a:p>
          <a:p>
            <a:pPr marL="569913" lvl="1" indent="-112713"/>
            <a:r>
              <a:rPr lang="en-US" sz="1100" b="1" dirty="0" smtClean="0"/>
              <a:t>Interventions from outside the process</a:t>
            </a:r>
            <a:endParaRPr lang="en-US" sz="1400" b="1" dirty="0" smtClean="0"/>
          </a:p>
          <a:p>
            <a:pPr marL="569913" lvl="1" indent="-112713"/>
            <a:r>
              <a:rPr lang="en-US" sz="1100" b="1" dirty="0" smtClean="0"/>
              <a:t>Poor inter-organizational communications</a:t>
            </a:r>
            <a:endParaRPr lang="en-US" sz="1400" b="1" dirty="0" smtClean="0"/>
          </a:p>
          <a:p>
            <a:pPr marL="569913" lvl="1" indent="-112713"/>
            <a:r>
              <a:rPr lang="en-US" sz="1100" b="1" dirty="0" smtClean="0"/>
              <a:t>External </a:t>
            </a:r>
            <a:r>
              <a:rPr lang="en-US" sz="1100" b="1" dirty="0"/>
              <a:t>relationships/dependencies</a:t>
            </a:r>
            <a:endParaRPr lang="en-US" sz="1400" b="1" dirty="0"/>
          </a:p>
          <a:p>
            <a:pPr marL="569913" lvl="1" indent="-112713"/>
            <a:r>
              <a:rPr lang="en-US" sz="1100" b="1" dirty="0"/>
              <a:t>Inconsistent  or incorrect decisions about relative priorities of core missions and business functions</a:t>
            </a:r>
            <a:endParaRPr lang="en-US" sz="1400" b="1" dirty="0"/>
          </a:p>
          <a:p>
            <a:pPr marL="569913" lvl="1" indent="-112713"/>
            <a:r>
              <a:rPr lang="en-US" sz="1100" b="1" dirty="0"/>
              <a:t>Lack of effective risk-management activities</a:t>
            </a:r>
            <a:endParaRPr lang="en-US" sz="1400" b="1" dirty="0"/>
          </a:p>
          <a:p>
            <a:pPr marL="569913" lvl="1" indent="-112713"/>
            <a:r>
              <a:rPr lang="en-US" sz="1100" b="1" dirty="0" smtClean="0"/>
              <a:t>Mission</a:t>
            </a:r>
            <a:r>
              <a:rPr lang="en-US" sz="1100" b="1" dirty="0"/>
              <a:t>/business processes (e.g., poorly defined processes, or processes that are not risk-aware)</a:t>
            </a:r>
            <a:endParaRPr lang="en-US" sz="1400" b="1" dirty="0"/>
          </a:p>
          <a:p>
            <a:r>
              <a:rPr lang="en-US" sz="1100" i="1" dirty="0" smtClean="0"/>
              <a:t>Operational</a:t>
            </a:r>
            <a:endParaRPr lang="en-US" sz="1100" dirty="0"/>
          </a:p>
          <a:p>
            <a:pPr lvl="1"/>
            <a:r>
              <a:rPr lang="en-US" sz="1100" b="1" dirty="0"/>
              <a:t>Infrastructure </a:t>
            </a:r>
            <a:r>
              <a:rPr lang="en-US" sz="1100" b="1" dirty="0" smtClean="0"/>
              <a:t>vulnerabilities</a:t>
            </a:r>
            <a:endParaRPr lang="en-US" sz="1400" b="1" dirty="0"/>
          </a:p>
        </p:txBody>
      </p:sp>
      <p:sp>
        <p:nvSpPr>
          <p:cNvPr id="7" name="Rectangle 6"/>
          <p:cNvSpPr/>
          <p:nvPr/>
        </p:nvSpPr>
        <p:spPr>
          <a:xfrm>
            <a:off x="4674640" y="3500664"/>
            <a:ext cx="4181991" cy="1446550"/>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100" b="1" dirty="0"/>
              <a:t>Predisposing </a:t>
            </a:r>
            <a:r>
              <a:rPr lang="en-US" sz="1100" b="1" dirty="0" smtClean="0"/>
              <a:t>Conditions that increase risk</a:t>
            </a:r>
            <a:endParaRPr lang="en-US" sz="1100" dirty="0"/>
          </a:p>
          <a:p>
            <a:r>
              <a:rPr lang="en-US" sz="1100" b="1" dirty="0"/>
              <a:t>	</a:t>
            </a:r>
            <a:endParaRPr lang="en-US" sz="1100" dirty="0"/>
          </a:p>
          <a:p>
            <a:r>
              <a:rPr lang="en-US" sz="1100" i="1" dirty="0"/>
              <a:t>Managerial</a:t>
            </a:r>
            <a:endParaRPr lang="en-US" sz="1100" dirty="0"/>
          </a:p>
          <a:p>
            <a:pPr marL="569913" lvl="1" indent="-112713"/>
            <a:r>
              <a:rPr lang="en-US" sz="1100" b="1" dirty="0"/>
              <a:t>Legal standing (and relative youth) of ICANN</a:t>
            </a:r>
          </a:p>
          <a:p>
            <a:pPr marL="569913" lvl="1" indent="-112713"/>
            <a:r>
              <a:rPr lang="en-US" sz="1100" b="1" dirty="0" smtClean="0"/>
              <a:t>Definitions </a:t>
            </a:r>
            <a:r>
              <a:rPr lang="en-US" sz="1100" b="1" dirty="0"/>
              <a:t>of responsibility, accountability, authority between DNS providers</a:t>
            </a:r>
          </a:p>
          <a:p>
            <a:r>
              <a:rPr lang="en-US" sz="1100" i="1" dirty="0" smtClean="0"/>
              <a:t>Operational</a:t>
            </a:r>
            <a:endParaRPr lang="en-US" sz="1100" dirty="0"/>
          </a:p>
          <a:p>
            <a:pPr marL="569913" lvl="1" indent="-112713"/>
            <a:r>
              <a:rPr lang="en-US" sz="1100" b="1" dirty="0" smtClean="0"/>
              <a:t>Diverse </a:t>
            </a:r>
            <a:r>
              <a:rPr lang="en-US" sz="1100" b="1" dirty="0"/>
              <a:t>operational environments and </a:t>
            </a:r>
            <a:r>
              <a:rPr lang="en-US" sz="1100" b="1" dirty="0" smtClean="0"/>
              <a:t>approaches</a:t>
            </a:r>
            <a:endParaRPr lang="en-US" sz="1100" b="1" dirty="0"/>
          </a:p>
        </p:txBody>
      </p:sp>
      <p:sp>
        <p:nvSpPr>
          <p:cNvPr id="8" name="Rectangle 7"/>
          <p:cNvSpPr/>
          <p:nvPr/>
        </p:nvSpPr>
        <p:spPr>
          <a:xfrm>
            <a:off x="4674640" y="5072896"/>
            <a:ext cx="4181991" cy="1785104"/>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100" b="1" dirty="0"/>
              <a:t>Predisposing </a:t>
            </a:r>
            <a:r>
              <a:rPr lang="en-US" sz="1100" b="1" dirty="0" smtClean="0"/>
              <a:t>Conditions The Reduce Risk</a:t>
            </a:r>
            <a:endParaRPr lang="en-US" sz="1100" dirty="0"/>
          </a:p>
          <a:p>
            <a:r>
              <a:rPr lang="en-US" sz="1100" b="1" dirty="0"/>
              <a:t>	</a:t>
            </a:r>
            <a:endParaRPr lang="en-US" sz="1100" dirty="0"/>
          </a:p>
          <a:p>
            <a:r>
              <a:rPr lang="en-US" sz="1100" i="1" dirty="0"/>
              <a:t>Managerial</a:t>
            </a:r>
            <a:endParaRPr lang="en-US" sz="1100" dirty="0"/>
          </a:p>
          <a:p>
            <a:pPr marL="569913" lvl="1" indent="-112713"/>
            <a:r>
              <a:rPr lang="en-US" sz="1100" b="1" dirty="0" smtClean="0"/>
              <a:t>Mechanisms </a:t>
            </a:r>
            <a:r>
              <a:rPr lang="en-US" sz="1100" b="1" dirty="0"/>
              <a:t>for providing (and receiving) risk assurances, and establishing trust-relationships, with external entities</a:t>
            </a:r>
          </a:p>
          <a:p>
            <a:pPr marL="569913" lvl="1" indent="-112713"/>
            <a:r>
              <a:rPr lang="en-US" sz="1100" b="1" dirty="0"/>
              <a:t>Contractual relationships between entities</a:t>
            </a:r>
          </a:p>
          <a:p>
            <a:r>
              <a:rPr lang="en-US" sz="1100" i="1" dirty="0" smtClean="0"/>
              <a:t>Operational</a:t>
            </a:r>
            <a:endParaRPr lang="en-US" sz="1100" dirty="0"/>
          </a:p>
          <a:p>
            <a:pPr marL="569913" lvl="1" indent="-112713"/>
            <a:r>
              <a:rPr lang="en-US" sz="1100" b="1" dirty="0"/>
              <a:t>Diverse, distributed system architecture and deployment</a:t>
            </a:r>
          </a:p>
          <a:p>
            <a:pPr marL="569913" lvl="1" indent="-112713"/>
            <a:r>
              <a:rPr lang="en-US" sz="1100" b="1" dirty="0" smtClean="0"/>
              <a:t>Culture </a:t>
            </a:r>
            <a:r>
              <a:rPr lang="en-US" sz="1100" b="1" dirty="0"/>
              <a:t>of collaboration built on personal trust relationships</a:t>
            </a:r>
          </a:p>
          <a:p>
            <a:pPr marL="569913" lvl="1" indent="-112713"/>
            <a:r>
              <a:rPr lang="en-US" sz="1100" b="1" dirty="0"/>
              <a:t>Diverse operational environments and </a:t>
            </a:r>
            <a:r>
              <a:rPr lang="en-US" sz="1100" b="1" dirty="0" smtClean="0"/>
              <a:t>approaches</a:t>
            </a:r>
            <a:endParaRPr lang="en-US" sz="1100" b="1" dirty="0"/>
          </a:p>
        </p:txBody>
      </p:sp>
      <p:sp>
        <p:nvSpPr>
          <p:cNvPr id="9" name="Rectangle 8"/>
          <p:cNvSpPr/>
          <p:nvPr/>
        </p:nvSpPr>
        <p:spPr>
          <a:xfrm>
            <a:off x="169609" y="5072896"/>
            <a:ext cx="4181990" cy="1615827"/>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100" b="1" dirty="0" smtClean="0"/>
              <a:t>Missing or Insufficient Security Controls</a:t>
            </a:r>
            <a:endParaRPr lang="en-US" sz="1100" dirty="0"/>
          </a:p>
          <a:p>
            <a:r>
              <a:rPr lang="en-US" sz="1100" b="1" dirty="0"/>
              <a:t>	</a:t>
            </a:r>
            <a:endParaRPr lang="en-US" sz="1100" dirty="0"/>
          </a:p>
          <a:p>
            <a:r>
              <a:rPr lang="en-US" sz="1100" i="1" dirty="0"/>
              <a:t>Management Controls	</a:t>
            </a:r>
            <a:endParaRPr lang="en-US" sz="1100" dirty="0"/>
          </a:p>
          <a:p>
            <a:pPr lvl="1"/>
            <a:r>
              <a:rPr lang="en-US" sz="1100" b="1" dirty="0" smtClean="0"/>
              <a:t>Planning </a:t>
            </a:r>
            <a:endParaRPr lang="en-US" sz="1100" b="1" dirty="0"/>
          </a:p>
          <a:p>
            <a:pPr lvl="1"/>
            <a:r>
              <a:rPr lang="en-US" sz="1100" b="1" dirty="0"/>
              <a:t>Risk Assessment </a:t>
            </a:r>
          </a:p>
          <a:p>
            <a:pPr lvl="1"/>
            <a:r>
              <a:rPr lang="en-US" sz="1100" b="1" dirty="0" smtClean="0"/>
              <a:t>Program </a:t>
            </a:r>
            <a:r>
              <a:rPr lang="en-US" sz="1100" b="1" dirty="0"/>
              <a:t>Management </a:t>
            </a:r>
          </a:p>
          <a:p>
            <a:r>
              <a:rPr lang="en-US" sz="1100" i="1" dirty="0"/>
              <a:t>Operational Controls</a:t>
            </a:r>
            <a:endParaRPr lang="en-US" sz="1100" dirty="0"/>
          </a:p>
          <a:p>
            <a:pPr lvl="1"/>
            <a:r>
              <a:rPr lang="en-US" sz="1100" b="1" dirty="0"/>
              <a:t>Awareness and Training </a:t>
            </a:r>
          </a:p>
          <a:p>
            <a:pPr lvl="1"/>
            <a:r>
              <a:rPr lang="en-US" sz="1100" b="1" dirty="0" smtClean="0"/>
              <a:t>Incident Response</a:t>
            </a:r>
            <a:endParaRPr lang="en-US" sz="1100" b="1" dirty="0"/>
          </a:p>
        </p:txBody>
      </p:sp>
      <p:cxnSp>
        <p:nvCxnSpPr>
          <p:cNvPr id="10" name="Straight Connector 9"/>
          <p:cNvCxnSpPr/>
          <p:nvPr/>
        </p:nvCxnSpPr>
        <p:spPr>
          <a:xfrm>
            <a:off x="175162" y="3500664"/>
            <a:ext cx="868147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V="1">
            <a:off x="169609" y="5053323"/>
            <a:ext cx="8687024" cy="19573"/>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4259411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15173</TotalTime>
  <Words>3839</Words>
  <Application>Microsoft Macintosh PowerPoint</Application>
  <PresentationFormat>On-screen Show (4:3)</PresentationFormat>
  <Paragraphs>800</Paragraphs>
  <Slides>35</Slides>
  <Notes>0</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O'Connor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Mike O'Connor</dc:creator>
  <cp:lastModifiedBy>Mike O'Connor</cp:lastModifiedBy>
  <cp:revision>122</cp:revision>
  <cp:lastPrinted>2012-05-26T15:56:31Z</cp:lastPrinted>
  <dcterms:created xsi:type="dcterms:W3CDTF">2012-04-30T19:35:42Z</dcterms:created>
  <dcterms:modified xsi:type="dcterms:W3CDTF">2012-05-27T20:49:26Z</dcterms:modified>
</cp:coreProperties>
</file>