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540" r:id="rId2"/>
    <p:sldId id="698" r:id="rId3"/>
    <p:sldId id="381" r:id="rId4"/>
    <p:sldId id="700" r:id="rId5"/>
    <p:sldId id="696" r:id="rId6"/>
    <p:sldId id="699" r:id="rId7"/>
    <p:sldId id="697" r:id="rId8"/>
    <p:sldId id="726" r:id="rId9"/>
    <p:sldId id="631" r:id="rId10"/>
    <p:sldId id="69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EDEDE"/>
    <a:srgbClr val="002B49"/>
    <a:srgbClr val="9C240F"/>
    <a:srgbClr val="CB460F"/>
    <a:srgbClr val="FA5B36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686" autoAdjust="0"/>
    <p:restoredTop sz="82962" autoAdjust="0"/>
  </p:normalViewPr>
  <p:slideViewPr>
    <p:cSldViewPr snapToGrid="0" snapToObjects="1">
      <p:cViewPr varScale="1">
        <p:scale>
          <a:sx n="84" d="100"/>
          <a:sy n="84" d="100"/>
        </p:scale>
        <p:origin x="1392" y="184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1/26/18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1/26/18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603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54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556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3967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61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139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145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hyperlink" Target="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://www.flickr.com/photos/icann" TargetMode="External"/><Relationship Id="rId7" Type="http://schemas.openxmlformats.org/officeDocument/2006/relationships/hyperlink" Target="linkedin.com/company/icann" TargetMode="External"/><Relationship Id="rId12" Type="http://schemas.openxmlformats.org/officeDocument/2006/relationships/hyperlink" Target="http://www.facebook.com/icannorg" TargetMode="External"/><Relationship Id="rId17" Type="http://schemas.openxmlformats.org/officeDocument/2006/relationships/hyperlink" Target="http://www.youtube.com/icannnews" TargetMode="External"/><Relationship Id="rId2" Type="http://schemas.openxmlformats.org/officeDocument/2006/relationships/image" Target="../media/image20.emf"/><Relationship Id="rId16" Type="http://schemas.openxmlformats.org/officeDocument/2006/relationships/image" Target="../media/image25.png"/><Relationship Id="rId20" Type="http://schemas.openxmlformats.org/officeDocument/2006/relationships/hyperlink" Target="https://www.slideshare.net/icannpresentation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3.png"/><Relationship Id="rId5" Type="http://schemas.openxmlformats.org/officeDocument/2006/relationships/image" Target="../media/image21.png"/><Relationship Id="rId15" Type="http://schemas.openxmlformats.org/officeDocument/2006/relationships/hyperlink" Target="youtube.com/user/ICANNnews" TargetMode="External"/><Relationship Id="rId10" Type="http://schemas.openxmlformats.org/officeDocument/2006/relationships/hyperlink" Target="twitter.com/icann" TargetMode="External"/><Relationship Id="rId19" Type="http://schemas.openxmlformats.org/officeDocument/2006/relationships/image" Target="../media/image26.png"/><Relationship Id="rId4" Type="http://schemas.openxmlformats.org/officeDocument/2006/relationships/hyperlink" Target="flickr.com/photos/icann" TargetMode="External"/><Relationship Id="rId9" Type="http://schemas.openxmlformats.org/officeDocument/2006/relationships/hyperlink" Target="https://twitter.com/icann" TargetMode="External"/><Relationship Id="rId14" Type="http://schemas.openxmlformats.org/officeDocument/2006/relationships/image" Target="../media/image24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/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2422" y="585223"/>
            <a:ext cx="9286433" cy="6225367"/>
            <a:chOff x="2422" y="585223"/>
            <a:chExt cx="9286433" cy="6225367"/>
          </a:xfrm>
        </p:grpSpPr>
        <p:sp>
          <p:nvSpPr>
            <p:cNvPr id="17" name="Oval 16"/>
            <p:cNvSpPr/>
            <p:nvPr userDrawn="1"/>
          </p:nvSpPr>
          <p:spPr>
            <a:xfrm>
              <a:off x="395490" y="585223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 userDrawn="1"/>
          </p:nvCxnSpPr>
          <p:spPr>
            <a:xfrm flipH="1">
              <a:off x="2422" y="608083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H="1">
              <a:off x="462492" y="608083"/>
              <a:ext cx="868150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744" y="6460580"/>
              <a:ext cx="368521" cy="293992"/>
            </a:xfrm>
            <a:prstGeom prst="rect">
              <a:avLst/>
            </a:prstGeom>
          </p:spPr>
        </p:pic>
        <p:sp>
          <p:nvSpPr>
            <p:cNvPr id="34" name="Oval 33"/>
            <p:cNvSpPr/>
            <p:nvPr userDrawn="1"/>
          </p:nvSpPr>
          <p:spPr>
            <a:xfrm>
              <a:off x="395490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 userDrawn="1"/>
          </p:nvCxnSpPr>
          <p:spPr>
            <a:xfrm flipH="1">
              <a:off x="2422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 flipH="1">
              <a:off x="462491" y="6320547"/>
              <a:ext cx="821795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 userDrawn="1"/>
          </p:nvSpPr>
          <p:spPr>
            <a:xfrm flipH="1">
              <a:off x="8705212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/>
            <p:nvPr userDrawn="1"/>
          </p:nvCxnSpPr>
          <p:spPr>
            <a:xfrm>
              <a:off x="8772211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Slide Number Placeholder 5"/>
            <p:cNvSpPr txBox="1">
              <a:spLocks/>
            </p:cNvSpPr>
            <p:nvPr userDrawn="1"/>
          </p:nvSpPr>
          <p:spPr>
            <a:xfrm>
              <a:off x="8493978" y="6445465"/>
              <a:ext cx="794877" cy="36512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dirty="0">
                  <a:solidFill>
                    <a:srgbClr val="002B49"/>
                  </a:solidFill>
                  <a:latin typeface="Arial"/>
                  <a:cs typeface="Arial"/>
                </a:rPr>
                <a:t>   | </a:t>
              </a:r>
              <a:fld id="{D43A6F16-D3CF-4F46-B6D9-B3CAB1B87938}" type="slidenum">
                <a:rPr lang="en-US" sz="1200" smtClean="0">
                  <a:solidFill>
                    <a:srgbClr val="002B49"/>
                  </a:solidFill>
                  <a:latin typeface="Arial"/>
                  <a:cs typeface="Arial"/>
                </a:rPr>
                <a:pPr algn="l"/>
                <a:t>‹#›</a:t>
              </a:fld>
              <a:endParaRPr lang="en-US" sz="1200" dirty="0">
                <a:solidFill>
                  <a:srgbClr val="002B49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2422" y="585223"/>
            <a:ext cx="9286433" cy="6225367"/>
            <a:chOff x="2422" y="585223"/>
            <a:chExt cx="9286433" cy="6225367"/>
          </a:xfrm>
        </p:grpSpPr>
        <p:sp>
          <p:nvSpPr>
            <p:cNvPr id="17" name="Oval 16"/>
            <p:cNvSpPr/>
            <p:nvPr userDrawn="1"/>
          </p:nvSpPr>
          <p:spPr>
            <a:xfrm>
              <a:off x="395490" y="585223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 userDrawn="1"/>
          </p:nvCxnSpPr>
          <p:spPr>
            <a:xfrm flipH="1">
              <a:off x="2422" y="608083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H="1">
              <a:off x="462492" y="608083"/>
              <a:ext cx="868150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744" y="6460580"/>
              <a:ext cx="368521" cy="293992"/>
            </a:xfrm>
            <a:prstGeom prst="rect">
              <a:avLst/>
            </a:prstGeom>
          </p:spPr>
        </p:pic>
        <p:sp>
          <p:nvSpPr>
            <p:cNvPr id="34" name="Oval 33"/>
            <p:cNvSpPr/>
            <p:nvPr userDrawn="1"/>
          </p:nvSpPr>
          <p:spPr>
            <a:xfrm>
              <a:off x="395490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 userDrawn="1"/>
          </p:nvCxnSpPr>
          <p:spPr>
            <a:xfrm flipH="1">
              <a:off x="2422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 flipH="1">
              <a:off x="462491" y="6320547"/>
              <a:ext cx="821795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 userDrawn="1"/>
          </p:nvSpPr>
          <p:spPr>
            <a:xfrm flipH="1">
              <a:off x="8705212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/>
            <p:nvPr userDrawn="1"/>
          </p:nvCxnSpPr>
          <p:spPr>
            <a:xfrm>
              <a:off x="8772211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Slide Number Placeholder 5"/>
            <p:cNvSpPr txBox="1">
              <a:spLocks/>
            </p:cNvSpPr>
            <p:nvPr userDrawn="1"/>
          </p:nvSpPr>
          <p:spPr>
            <a:xfrm>
              <a:off x="8493978" y="6445465"/>
              <a:ext cx="794877" cy="36512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dirty="0">
                  <a:solidFill>
                    <a:srgbClr val="002B49"/>
                  </a:solidFill>
                  <a:latin typeface="Arial"/>
                  <a:cs typeface="Arial"/>
                </a:rPr>
                <a:t>   | </a:t>
              </a:r>
              <a:fld id="{D43A6F16-D3CF-4F46-B6D9-B3CAB1B87938}" type="slidenum">
                <a:rPr lang="en-US" sz="1200" smtClean="0">
                  <a:solidFill>
                    <a:srgbClr val="002B49"/>
                  </a:solidFill>
                  <a:latin typeface="Arial"/>
                  <a:cs typeface="Arial"/>
                </a:rPr>
                <a:pPr algn="l"/>
                <a:t>‹#›</a:t>
              </a:fld>
              <a:endParaRPr lang="en-US" sz="1200" dirty="0">
                <a:solidFill>
                  <a:srgbClr val="002B49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6" y="3562904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6" y="4252817"/>
            <a:ext cx="8119206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6" y="4553317"/>
            <a:ext cx="8119206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6" y="2854692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2543489" y="4228306"/>
            <a:ext cx="3416667" cy="365760"/>
            <a:chOff x="5325979" y="4715893"/>
            <a:chExt cx="3416667" cy="365760"/>
          </a:xfrm>
        </p:grpSpPr>
        <p:sp>
          <p:nvSpPr>
            <p:cNvPr id="33" name="Text Placeholder 32"/>
            <p:cNvSpPr txBox="1">
              <a:spLocks/>
            </p:cNvSpPr>
            <p:nvPr/>
          </p:nvSpPr>
          <p:spPr>
            <a:xfrm>
              <a:off x="5793339" y="4734885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flickr.com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4" name="Picture 33" descr="1420947842_social_style_3_flikr-128.png">
              <a:hlinkClick r:id="rId4" action="ppaction://hlinkfile"/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4715893"/>
              <a:ext cx="365760" cy="365760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 userDrawn="1"/>
        </p:nvGrpSpPr>
        <p:grpSpPr>
          <a:xfrm>
            <a:off x="2543489" y="4726326"/>
            <a:ext cx="3636602" cy="365760"/>
            <a:chOff x="1235726" y="5571713"/>
            <a:chExt cx="3636602" cy="365760"/>
          </a:xfrm>
        </p:grpSpPr>
        <p:sp>
          <p:nvSpPr>
            <p:cNvPr id="36" name="Text Placeholder 32"/>
            <p:cNvSpPr txBox="1">
              <a:spLocks/>
            </p:cNvSpPr>
            <p:nvPr/>
          </p:nvSpPr>
          <p:spPr>
            <a:xfrm>
              <a:off x="1703086" y="5592033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linkedin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/company/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7" name="Picture 36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5571713"/>
              <a:ext cx="365760" cy="365760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 userDrawn="1"/>
        </p:nvGrpSpPr>
        <p:grpSpPr>
          <a:xfrm>
            <a:off x="2543489" y="2734246"/>
            <a:ext cx="2809587" cy="365760"/>
            <a:chOff x="1235726" y="3073176"/>
            <a:chExt cx="2809587" cy="365760"/>
          </a:xfrm>
        </p:grpSpPr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1703087" y="3093496"/>
              <a:ext cx="2342226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@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0" name="Picture 39" descr="1420948433_social_style_3_twiter-128.png">
              <a:hlinkClick r:id="rId10" action="ppaction://hlinkfile"/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 userDrawn="1"/>
        </p:nvGrpSpPr>
        <p:grpSpPr>
          <a:xfrm>
            <a:off x="2543489" y="3232266"/>
            <a:ext cx="3730320" cy="365760"/>
            <a:chOff x="1235727" y="3892739"/>
            <a:chExt cx="3730320" cy="365760"/>
          </a:xfrm>
        </p:grpSpPr>
        <p:sp>
          <p:nvSpPr>
            <p:cNvPr id="42" name="Text Placeholder 32"/>
            <p:cNvSpPr txBox="1">
              <a:spLocks/>
            </p:cNvSpPr>
            <p:nvPr/>
          </p:nvSpPr>
          <p:spPr>
            <a:xfrm>
              <a:off x="1703086" y="3913059"/>
              <a:ext cx="3262961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facebook.com/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icannorg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 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3" name="Picture 42" descr="1420948141_social_style_3_facebook-128.png">
              <a:hlinkClick r:id="rId13" action="ppaction://hlinkfile"/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7" y="3892739"/>
              <a:ext cx="365760" cy="365760"/>
            </a:xfrm>
            <a:prstGeom prst="rect">
              <a:avLst/>
            </a:prstGeom>
          </p:spPr>
        </p:pic>
      </p:grpSp>
      <p:grpSp>
        <p:nvGrpSpPr>
          <p:cNvPr id="44" name="Group 43"/>
          <p:cNvGrpSpPr/>
          <p:nvPr userDrawn="1"/>
        </p:nvGrpSpPr>
        <p:grpSpPr>
          <a:xfrm>
            <a:off x="2543489" y="3730286"/>
            <a:ext cx="3636602" cy="365760"/>
            <a:chOff x="1235726" y="4721075"/>
            <a:chExt cx="3636602" cy="365760"/>
          </a:xfrm>
        </p:grpSpPr>
        <p:pic>
          <p:nvPicPr>
            <p:cNvPr id="45" name="Picture 44" descr="1420948149_social_style_3_youtube-128.png">
              <a:hlinkClick r:id="rId15" action="ppaction://hlinkfile"/>
            </p:cNvPr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4721075"/>
              <a:ext cx="365760" cy="365760"/>
            </a:xfrm>
            <a:prstGeom prst="rect">
              <a:avLst/>
            </a:prstGeom>
          </p:spPr>
        </p:pic>
        <p:sp>
          <p:nvSpPr>
            <p:cNvPr id="46" name="Text Placeholder 32"/>
            <p:cNvSpPr txBox="1">
              <a:spLocks/>
            </p:cNvSpPr>
            <p:nvPr/>
          </p:nvSpPr>
          <p:spPr>
            <a:xfrm>
              <a:off x="1703086" y="4734885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youtube.com/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icannnews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</p:grpSp>
      <p:grpSp>
        <p:nvGrpSpPr>
          <p:cNvPr id="47" name="Group 46"/>
          <p:cNvGrpSpPr/>
          <p:nvPr userDrawn="1"/>
        </p:nvGrpSpPr>
        <p:grpSpPr>
          <a:xfrm>
            <a:off x="2543489" y="5722367"/>
            <a:ext cx="2586167" cy="365760"/>
            <a:chOff x="5325979" y="3073176"/>
            <a:chExt cx="2586167" cy="365760"/>
          </a:xfrm>
        </p:grpSpPr>
        <p:sp>
          <p:nvSpPr>
            <p:cNvPr id="48" name="Text Placeholder 32"/>
            <p:cNvSpPr txBox="1">
              <a:spLocks/>
            </p:cNvSpPr>
            <p:nvPr/>
          </p:nvSpPr>
          <p:spPr>
            <a:xfrm>
              <a:off x="5793339" y="3093496"/>
              <a:ext cx="21188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soundcloud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50" name="Group 49"/>
          <p:cNvGrpSpPr/>
          <p:nvPr userDrawn="1"/>
        </p:nvGrpSpPr>
        <p:grpSpPr>
          <a:xfrm>
            <a:off x="2543489" y="5224346"/>
            <a:ext cx="3416667" cy="365760"/>
            <a:chOff x="5325979" y="5571713"/>
            <a:chExt cx="3416667" cy="365760"/>
          </a:xfrm>
        </p:grpSpPr>
        <p:sp>
          <p:nvSpPr>
            <p:cNvPr id="51" name="Text Placeholder 32"/>
            <p:cNvSpPr txBox="1">
              <a:spLocks/>
            </p:cNvSpPr>
            <p:nvPr/>
          </p:nvSpPr>
          <p:spPr>
            <a:xfrm>
              <a:off x="5793339" y="5592033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slideshare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icannpresentations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52" name="Picture 51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5571713"/>
              <a:ext cx="365760" cy="365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86962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72578" y="2842544"/>
            <a:ext cx="3149229" cy="3236708"/>
          </a:xfrm>
          <a:prstGeom prst="rect">
            <a:avLst/>
          </a:prstGeom>
        </p:spPr>
      </p:pic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F02A38-9571-8943-B1EC-5DD787849B1C}" type="datetimeFigureOut">
              <a:rPr lang="en-US" smtClean="0"/>
              <a:t>1/26/18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606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0" cy="293992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55" r:id="rId47"/>
    <p:sldLayoutId id="2147483717" r:id="rId48"/>
    <p:sldLayoutId id="2147483757" r:id="rId49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discuss@apacspace.asia" TargetMode="External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hyperlink" Target="https://community.icann.org/display/GSEAPAC/APAC+Spac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4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APAC Space web conference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23 January 2018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Next-Generation </a:t>
            </a:r>
            <a:r>
              <a:rPr lang="en-US" dirty="0" err="1"/>
              <a:t>gTLD</a:t>
            </a:r>
            <a:r>
              <a:rPr lang="en-US" dirty="0"/>
              <a:t> Registration Directory Services to Replace </a:t>
            </a:r>
            <a:r>
              <a:rPr lang="en-US" dirty="0" err="1"/>
              <a:t>Whois</a:t>
            </a:r>
            <a:r>
              <a:rPr lang="en-US" dirty="0"/>
              <a:t> Policy Development Process (PDP)</a:t>
            </a:r>
          </a:p>
        </p:txBody>
      </p:sp>
    </p:spTree>
    <p:extLst>
      <p:ext uri="{BB962C8B-B14F-4D97-AF65-F5344CB8AC3E}">
        <p14:creationId xmlns:p14="http://schemas.microsoft.com/office/powerpoint/2010/main" val="3311575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Engage with ICANN</a:t>
            </a:r>
          </a:p>
        </p:txBody>
      </p:sp>
      <p:sp>
        <p:nvSpPr>
          <p:cNvPr id="3" name="Rectangle 2"/>
          <p:cNvSpPr/>
          <p:nvPr/>
        </p:nvSpPr>
        <p:spPr>
          <a:xfrm>
            <a:off x="3140109" y="1699066"/>
            <a:ext cx="55617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000"/>
              </a:spcBef>
              <a:buClr>
                <a:schemeClr val="tx1"/>
              </a:buClr>
              <a:buSzPct val="75000"/>
            </a:pPr>
            <a:r>
              <a:rPr lang="en-US" b="1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Subscribe to </a:t>
            </a:r>
            <a:r>
              <a:rPr lang="en-US" b="1" dirty="0" err="1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discuss@apacspace.asia</a:t>
            </a:r>
            <a:endParaRPr lang="en-US" b="1" dirty="0">
              <a:solidFill>
                <a:schemeClr val="bg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644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20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637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74904" y="1138576"/>
            <a:ext cx="8678661" cy="4495033"/>
          </a:xfrm>
        </p:spPr>
        <p:txBody>
          <a:bodyPr/>
          <a:lstStyle/>
          <a:p>
            <a:r>
              <a:rPr lang="en-US" sz="1600" b="1" dirty="0"/>
              <a:t>Welcome Remarks</a:t>
            </a:r>
          </a:p>
          <a:p>
            <a:r>
              <a:rPr lang="en-US" sz="1600" b="1" dirty="0"/>
              <a:t>ICANN Accountability Indicators Preview</a:t>
            </a:r>
          </a:p>
          <a:p>
            <a:r>
              <a:rPr lang="en-US" sz="1600" b="1" dirty="0"/>
              <a:t>Next APAC Space Face-to-Face Meeting in ICANN61 Community Forum, San Juan</a:t>
            </a:r>
          </a:p>
          <a:p>
            <a:r>
              <a:rPr lang="en-US" sz="1600" b="1" dirty="0"/>
              <a:t>Q&amp;A / Community Discussion</a:t>
            </a:r>
            <a:r>
              <a:rPr lang="en-US" sz="1600" dirty="0"/>
              <a:t> led by </a:t>
            </a:r>
            <a:r>
              <a:rPr lang="en-US" sz="1600" dirty="0" err="1"/>
              <a:t>Edmon</a:t>
            </a:r>
            <a:r>
              <a:rPr lang="en-US" sz="1600" dirty="0"/>
              <a:t> Chung, APAC Space Community Facilitator </a:t>
            </a:r>
          </a:p>
          <a:p>
            <a:r>
              <a:rPr lang="en-US" sz="1600" b="1" dirty="0"/>
              <a:t>AOB</a:t>
            </a:r>
            <a:r>
              <a:rPr lang="en-US" sz="1600" dirty="0"/>
              <a:t> </a:t>
            </a:r>
            <a:endParaRPr lang="en-US" sz="2000" dirty="0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687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ICANN Accountability Indicators</a:t>
            </a:r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821478" y="2858513"/>
            <a:ext cx="7322521" cy="2306340"/>
          </a:xfrm>
        </p:spPr>
        <p:txBody>
          <a:bodyPr/>
          <a:lstStyle/>
          <a:p>
            <a:r>
              <a:rPr lang="en-US" b="1" dirty="0"/>
              <a:t>Leo </a:t>
            </a:r>
            <a:r>
              <a:rPr lang="en-US" b="1" dirty="0" err="1"/>
              <a:t>Vegoda</a:t>
            </a:r>
            <a:endParaRPr lang="en-US" b="1" dirty="0"/>
          </a:p>
          <a:p>
            <a:r>
              <a:rPr lang="en-US" dirty="0"/>
              <a:t>Director, Organizational Assessment &amp; Improvement</a:t>
            </a:r>
          </a:p>
          <a:p>
            <a:r>
              <a:rPr lang="en-US" dirty="0"/>
              <a:t>ICANN</a:t>
            </a:r>
          </a:p>
          <a:p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www.icann.org</a:t>
            </a:r>
            <a:r>
              <a:rPr lang="en-US" dirty="0"/>
              <a:t>/accountability-indicators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479" y="2881582"/>
            <a:ext cx="12700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872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/>
          <a:lstStyle/>
          <a:p>
            <a:r>
              <a:rPr lang="en-US" dirty="0"/>
              <a:t>What is APAC Space?</a:t>
            </a:r>
          </a:p>
        </p:txBody>
      </p:sp>
      <p:sp>
        <p:nvSpPr>
          <p:cNvPr id="6" name="Rectangle 5"/>
          <p:cNvSpPr/>
          <p:nvPr/>
        </p:nvSpPr>
        <p:spPr>
          <a:xfrm>
            <a:off x="369535" y="5170428"/>
            <a:ext cx="89854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“Space” for APAC Community Members</a:t>
            </a:r>
            <a:endParaRPr lang="en-US" sz="1600" dirty="0"/>
          </a:p>
          <a:p>
            <a:pPr marL="342900" indent="-342900">
              <a:lnSpc>
                <a:spcPct val="150000"/>
              </a:lnSpc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</a:pPr>
            <a:r>
              <a:rPr lang="en-US" sz="1600" dirty="0">
                <a:solidFill>
                  <a:srgbClr val="000000"/>
                </a:solidFill>
              </a:rPr>
              <a:t>“Practice Ground” to facilitate community discussion -&gt; Participate in ICANN</a:t>
            </a:r>
          </a:p>
          <a:p>
            <a:pPr marL="342900" indent="-342900">
              <a:lnSpc>
                <a:spcPct val="150000"/>
              </a:lnSpc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</a:pPr>
            <a:r>
              <a:rPr lang="en-US" sz="1600" dirty="0">
                <a:solidFill>
                  <a:srgbClr val="000000"/>
                </a:solidFill>
              </a:rPr>
              <a:t>Community-led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15" y="643094"/>
            <a:ext cx="9160809" cy="439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098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/>
          <a:lstStyle/>
          <a:p>
            <a:r>
              <a:rPr lang="en-US" dirty="0"/>
              <a:t>What is APAC Space?</a:t>
            </a:r>
          </a:p>
        </p:txBody>
      </p:sp>
      <p:sp>
        <p:nvSpPr>
          <p:cNvPr id="5" name="Rectangle 4"/>
          <p:cNvSpPr/>
          <p:nvPr/>
        </p:nvSpPr>
        <p:spPr>
          <a:xfrm>
            <a:off x="374904" y="4943790"/>
            <a:ext cx="7030731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</a:pPr>
            <a:r>
              <a:rPr lang="en-US" sz="1600" dirty="0">
                <a:solidFill>
                  <a:srgbClr val="000000"/>
                </a:solidFill>
              </a:rPr>
              <a:t>Focus areas:</a:t>
            </a:r>
          </a:p>
          <a:p>
            <a:pPr marL="798513" lvl="1" indent="-341313">
              <a:lnSpc>
                <a:spcPct val="150000"/>
              </a:lnSpc>
              <a:buClr>
                <a:srgbClr val="000000"/>
              </a:buClr>
              <a:buSzPct val="75000"/>
              <a:buFont typeface="Wingdings" panose="05000000000000000000" pitchFamily="2" charset="2"/>
              <a:buChar char=""/>
            </a:pPr>
            <a:r>
              <a:rPr lang="en-US" sz="1400" dirty="0">
                <a:solidFill>
                  <a:srgbClr val="000000"/>
                </a:solidFill>
              </a:rPr>
              <a:t>DNS industry topics </a:t>
            </a:r>
          </a:p>
          <a:p>
            <a:pPr marL="798513" lvl="1" indent="-341313">
              <a:lnSpc>
                <a:spcPct val="150000"/>
              </a:lnSpc>
              <a:buClr>
                <a:srgbClr val="000000"/>
              </a:buClr>
              <a:buSzPct val="75000"/>
              <a:buFont typeface="Wingdings" panose="05000000000000000000" pitchFamily="2" charset="2"/>
              <a:buChar char=""/>
            </a:pPr>
            <a:r>
              <a:rPr lang="en-US" sz="1400" dirty="0">
                <a:solidFill>
                  <a:srgbClr val="000000"/>
                </a:solidFill>
              </a:rPr>
              <a:t>ICANN Policy Development Processes, and </a:t>
            </a:r>
          </a:p>
          <a:p>
            <a:pPr marL="798513" lvl="1" indent="-341313">
              <a:lnSpc>
                <a:spcPct val="150000"/>
              </a:lnSpc>
              <a:buClr>
                <a:srgbClr val="000000"/>
              </a:buClr>
              <a:buSzPct val="75000"/>
              <a:buFont typeface="Wingdings" panose="05000000000000000000" pitchFamily="2" charset="2"/>
              <a:buChar char=""/>
            </a:pPr>
            <a:r>
              <a:rPr lang="en-US" sz="1400" dirty="0">
                <a:solidFill>
                  <a:srgbClr val="000000"/>
                </a:solidFill>
              </a:rPr>
              <a:t>ICANN Reviews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940" y="643094"/>
            <a:ext cx="9150940" cy="4386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030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/>
          <a:lstStyle/>
          <a:p>
            <a:r>
              <a:rPr lang="en-US" dirty="0"/>
              <a:t>What is APAC Space?</a:t>
            </a:r>
          </a:p>
        </p:txBody>
      </p:sp>
      <p:sp>
        <p:nvSpPr>
          <p:cNvPr id="7" name="Rectangle 6"/>
          <p:cNvSpPr/>
          <p:nvPr/>
        </p:nvSpPr>
        <p:spPr>
          <a:xfrm>
            <a:off x="374904" y="3164176"/>
            <a:ext cx="7881200" cy="3082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How is it conducted?</a:t>
            </a:r>
          </a:p>
          <a:p>
            <a:pPr marL="342900" indent="-342900">
              <a:lnSpc>
                <a:spcPct val="150000"/>
              </a:lnSpc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</a:pPr>
            <a:r>
              <a:rPr lang="en-US" sz="1600" dirty="0">
                <a:solidFill>
                  <a:srgbClr val="000000"/>
                </a:solidFill>
              </a:rPr>
              <a:t>Bi-monthly web conference and face-to-face at ICANN meetings</a:t>
            </a:r>
          </a:p>
          <a:p>
            <a:pPr marL="342900" indent="-342900">
              <a:lnSpc>
                <a:spcPct val="150000"/>
              </a:lnSpc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</a:pPr>
            <a:r>
              <a:rPr lang="en-US" sz="1600" dirty="0">
                <a:solidFill>
                  <a:srgbClr val="000000"/>
                </a:solidFill>
              </a:rPr>
              <a:t>Presentation on topic, followed by community discussion</a:t>
            </a:r>
          </a:p>
          <a:p>
            <a:pPr marL="342900" indent="-342900">
              <a:lnSpc>
                <a:spcPct val="150000"/>
              </a:lnSpc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</a:pPr>
            <a:r>
              <a:rPr lang="en-US" sz="1600" dirty="0">
                <a:solidFill>
                  <a:srgbClr val="000000"/>
                </a:solidFill>
              </a:rPr>
              <a:t>Community mailing list: </a:t>
            </a:r>
            <a:r>
              <a:rPr lang="en-US" sz="1600" dirty="0">
                <a:solidFill>
                  <a:srgbClr val="000000"/>
                </a:solidFill>
                <a:hlinkClick r:id="rId3"/>
              </a:rPr>
              <a:t>discuss@apacspace.asia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</a:p>
          <a:p>
            <a:pPr marL="798513" lvl="1" indent="-341313">
              <a:lnSpc>
                <a:spcPct val="150000"/>
              </a:lnSpc>
              <a:spcBef>
                <a:spcPts val="500"/>
              </a:spcBef>
              <a:buClr>
                <a:srgbClr val="000000"/>
              </a:buClr>
              <a:buSzPct val="75000"/>
              <a:buFont typeface="Wingdings" panose="05000000000000000000" pitchFamily="2" charset="2"/>
              <a:buChar char=""/>
            </a:pPr>
            <a:r>
              <a:rPr lang="en-US" sz="1600" dirty="0">
                <a:solidFill>
                  <a:srgbClr val="000000"/>
                </a:solidFill>
              </a:rPr>
              <a:t>Facilitates setting of agenda</a:t>
            </a:r>
          </a:p>
          <a:p>
            <a:pPr marL="798513" lvl="1" indent="-341313">
              <a:lnSpc>
                <a:spcPct val="150000"/>
              </a:lnSpc>
              <a:spcBef>
                <a:spcPts val="500"/>
              </a:spcBef>
              <a:buClr>
                <a:srgbClr val="000000"/>
              </a:buClr>
              <a:buSzPct val="75000"/>
              <a:buFont typeface="Wingdings" panose="05000000000000000000" pitchFamily="2" charset="2"/>
              <a:buChar char=""/>
            </a:pPr>
            <a:r>
              <a:rPr lang="en-US" sz="1600" dirty="0">
                <a:solidFill>
                  <a:srgbClr val="000000"/>
                </a:solidFill>
              </a:rPr>
              <a:t>Raise discussion issues</a:t>
            </a:r>
          </a:p>
          <a:p>
            <a:pPr marL="342900" indent="-342900">
              <a:lnSpc>
                <a:spcPct val="150000"/>
              </a:lnSpc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</a:pPr>
            <a:r>
              <a:rPr lang="en-US" sz="1600" dirty="0">
                <a:solidFill>
                  <a:srgbClr val="000000"/>
                </a:solidFill>
              </a:rPr>
              <a:t>Community wiki page: </a:t>
            </a:r>
            <a:r>
              <a:rPr lang="en-US" sz="1600" dirty="0">
                <a:solidFill>
                  <a:srgbClr val="000000"/>
                </a:solidFill>
                <a:hlinkClick r:id="rId4"/>
              </a:rPr>
              <a:t>https://community.icann.org/display/GSEAPAC/APAC+Space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213" y="1026980"/>
            <a:ext cx="3025573" cy="2019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9398" y="1021154"/>
            <a:ext cx="3034602" cy="20251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21154"/>
            <a:ext cx="3034602" cy="202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242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7236" y="0"/>
            <a:ext cx="4556764" cy="27190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347387"/>
            <a:ext cx="4803113" cy="6163226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spcBef>
                <a:spcPts val="2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"/>
            </a:pPr>
            <a:r>
              <a:rPr lang="en-US" sz="1900" b="1" dirty="0"/>
              <a:t>APAC Space </a:t>
            </a:r>
          </a:p>
          <a:p>
            <a:pPr marL="798513" lvl="1" indent="-341313">
              <a:spcBef>
                <a:spcPts val="5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"/>
            </a:pPr>
            <a:r>
              <a:rPr lang="en-US" sz="1900" dirty="0"/>
              <a:t>14 March 2018, Wednesday</a:t>
            </a:r>
          </a:p>
          <a:p>
            <a:pPr marL="798513" lvl="1" indent="-341313">
              <a:spcBef>
                <a:spcPts val="5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"/>
            </a:pPr>
            <a:r>
              <a:rPr lang="en-US" sz="1900" dirty="0"/>
              <a:t>09:00 – 10:30 (local time) </a:t>
            </a:r>
          </a:p>
          <a:p>
            <a:pPr marL="798513" lvl="1" indent="-341313">
              <a:spcBef>
                <a:spcPts val="5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"/>
            </a:pPr>
            <a:r>
              <a:rPr lang="en-US" sz="1900" dirty="0"/>
              <a:t>Discussion Topics (mailing list)</a:t>
            </a:r>
          </a:p>
          <a:p>
            <a:pPr marL="1255713" lvl="2" indent="-341313">
              <a:spcBef>
                <a:spcPts val="500"/>
              </a:spcBef>
              <a:buClr>
                <a:schemeClr val="tx1"/>
              </a:buClr>
              <a:buSzPct val="75000"/>
              <a:buFont typeface="Arial" panose="020B0604020202020204" pitchFamily="34" charset="0"/>
              <a:buChar char="•"/>
            </a:pPr>
            <a:r>
              <a:rPr lang="en-US" sz="1600" dirty="0"/>
              <a:t>ICANN Accountability Indicators</a:t>
            </a:r>
          </a:p>
          <a:p>
            <a:pPr marL="1255713" lvl="2" indent="-341313">
              <a:spcBef>
                <a:spcPts val="500"/>
              </a:spcBef>
              <a:buClr>
                <a:schemeClr val="tx1"/>
              </a:buClr>
              <a:buSzPct val="75000"/>
              <a:buFont typeface="Arial" panose="020B0604020202020204" pitchFamily="34" charset="0"/>
              <a:buChar char="•"/>
            </a:pPr>
            <a:r>
              <a:rPr lang="en-US" sz="1600" dirty="0"/>
              <a:t>Introduction to ICANN Reviews</a:t>
            </a:r>
          </a:p>
          <a:p>
            <a:pPr marL="1255713" lvl="2" indent="-341313">
              <a:spcBef>
                <a:spcPts val="500"/>
              </a:spcBef>
              <a:buClr>
                <a:schemeClr val="tx1"/>
              </a:buClr>
              <a:buSzPct val="75000"/>
              <a:buFont typeface="Arial" panose="020B0604020202020204" pitchFamily="34" charset="0"/>
              <a:buChar char="•"/>
            </a:pPr>
            <a:r>
              <a:rPr lang="en-US" sz="1600" dirty="0"/>
              <a:t>Registration Directory Service – WHOIS 2 Review</a:t>
            </a:r>
          </a:p>
          <a:p>
            <a:pPr marL="1255713" lvl="2" indent="-341313">
              <a:spcBef>
                <a:spcPts val="500"/>
              </a:spcBef>
              <a:buClr>
                <a:schemeClr val="tx1"/>
              </a:buClr>
              <a:buSzPct val="75000"/>
              <a:buFont typeface="Arial" panose="020B0604020202020204" pitchFamily="34" charset="0"/>
              <a:buChar char="•"/>
            </a:pPr>
            <a:r>
              <a:rPr lang="en-US" sz="1600" dirty="0"/>
              <a:t>Others </a:t>
            </a:r>
          </a:p>
          <a:p>
            <a:pPr marL="1712913" lvl="3" indent="-341313">
              <a:spcBef>
                <a:spcPts val="500"/>
              </a:spcBef>
              <a:buClr>
                <a:schemeClr val="tx1"/>
              </a:buClr>
              <a:buSzPct val="75000"/>
              <a:buFont typeface="Arial" panose="020B0604020202020204" pitchFamily="34" charset="0"/>
              <a:buChar char="•"/>
            </a:pPr>
            <a:r>
              <a:rPr lang="en-US" sz="1600" dirty="0"/>
              <a:t>e.g., Root Zone KSK Rollover, emerging technology such as Decentralized ID including </a:t>
            </a:r>
            <a:r>
              <a:rPr lang="en-US" sz="1600" dirty="0" err="1"/>
              <a:t>Blockchain</a:t>
            </a:r>
            <a:r>
              <a:rPr lang="en-US" sz="1600" dirty="0"/>
              <a:t>, security and stability, data privacy &amp; protection</a:t>
            </a:r>
          </a:p>
          <a:p>
            <a:pPr marL="342900" indent="-342900">
              <a:spcBef>
                <a:spcPts val="2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"/>
            </a:pPr>
            <a:r>
              <a:rPr lang="en-US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APAC Social</a:t>
            </a:r>
          </a:p>
          <a:p>
            <a:pPr marL="798513" lvl="1" indent="-341313">
              <a:spcBef>
                <a:spcPts val="5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"/>
            </a:pP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14 March 2018, Wednesday</a:t>
            </a:r>
          </a:p>
          <a:p>
            <a:pPr marL="798513" lvl="1" indent="-341313">
              <a:spcBef>
                <a:spcPts val="5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"/>
            </a:pP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17:30 (local time)</a:t>
            </a:r>
          </a:p>
          <a:p>
            <a:pPr marL="798513" lvl="1" indent="-341313">
              <a:spcBef>
                <a:spcPts val="5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"/>
            </a:pP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Canapés and drinks provided</a:t>
            </a:r>
          </a:p>
        </p:txBody>
      </p:sp>
    </p:spTree>
    <p:extLst>
      <p:ext uri="{BB962C8B-B14F-4D97-AF65-F5344CB8AC3E}">
        <p14:creationId xmlns:p14="http://schemas.microsoft.com/office/powerpoint/2010/main" val="204341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Q&amp;A / Community Discussion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821479" y="2881582"/>
            <a:ext cx="6900490" cy="1316137"/>
          </a:xfrm>
        </p:spPr>
        <p:txBody>
          <a:bodyPr/>
          <a:lstStyle/>
          <a:p>
            <a:r>
              <a:rPr lang="en-US" b="1" dirty="0" err="1"/>
              <a:t>Edmon</a:t>
            </a:r>
            <a:r>
              <a:rPr lang="en-US" b="1" dirty="0"/>
              <a:t> Chung</a:t>
            </a:r>
          </a:p>
          <a:p>
            <a:r>
              <a:rPr lang="en-US" dirty="0"/>
              <a:t>APAC Space </a:t>
            </a:r>
          </a:p>
          <a:p>
            <a:r>
              <a:rPr lang="en-US" dirty="0"/>
              <a:t>Community Facilitator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350" y="2857652"/>
            <a:ext cx="1263129" cy="136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007913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7" id="{A7F67AD3-4763-DD4F-B042-446CF373BC85}" vid="{61B14E8F-DEA7-B543-8B65-AFAB2EF7DD0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 PPT Template 4x3 20170607</Template>
  <TotalTime>18202</TotalTime>
  <Words>278</Words>
  <Application>Microsoft Macintosh PowerPoint</Application>
  <PresentationFormat>On-screen Show (4:3)</PresentationFormat>
  <Paragraphs>58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ＭＳ Ｐゴシック</vt:lpstr>
      <vt:lpstr>Segoe UI</vt:lpstr>
      <vt:lpstr>Arial</vt:lpstr>
      <vt:lpstr>Calibri</vt:lpstr>
      <vt:lpstr>Times New Roman</vt:lpstr>
      <vt:lpstr>Wingdings</vt:lpstr>
      <vt:lpstr>ICANNPPT_Arial_4x3_June 2017_potx</vt:lpstr>
      <vt:lpstr>APAC Space web conference</vt:lpstr>
      <vt:lpstr>PowerPoint Presentation</vt:lpstr>
      <vt:lpstr>Agenda</vt:lpstr>
      <vt:lpstr>ICANN Accountability Indicators</vt:lpstr>
      <vt:lpstr>What is APAC Space?</vt:lpstr>
      <vt:lpstr>What is APAC Space?</vt:lpstr>
      <vt:lpstr>What is APAC Space?</vt:lpstr>
      <vt:lpstr>PowerPoint Presentation</vt:lpstr>
      <vt:lpstr>Q&amp;A / Community Discussion</vt:lpstr>
      <vt:lpstr>Engage with ICANN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APAC Space web conference</dc:title>
  <dc:creator>Joyce Chen</dc:creator>
  <cp:lastModifiedBy>Joyce Chen</cp:lastModifiedBy>
  <cp:revision>456</cp:revision>
  <cp:lastPrinted>2018-01-23T01:58:20Z</cp:lastPrinted>
  <dcterms:created xsi:type="dcterms:W3CDTF">2017-07-07T09:10:12Z</dcterms:created>
  <dcterms:modified xsi:type="dcterms:W3CDTF">2018-01-26T07:28:38Z</dcterms:modified>
</cp:coreProperties>
</file>