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6" r:id="rId4"/>
    <p:sldId id="262" r:id="rId5"/>
    <p:sldId id="265" r:id="rId6"/>
    <p:sldId id="267" r:id="rId7"/>
    <p:sldId id="263" r:id="rId8"/>
    <p:sldId id="260" r:id="rId9"/>
    <p:sldId id="268" r:id="rId10"/>
    <p:sldId id="264" r:id="rId11"/>
    <p:sldId id="259" r:id="rId12"/>
  </p:sldIdLst>
  <p:sldSz cx="12192000" cy="6858000"/>
  <p:notesSz cx="6858000" cy="9144000"/>
  <p:defaultTextStyle>
    <a:defPPr>
      <a:defRPr lang="en-B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E64C71-8E66-4A44-BED1-0EA645979ADC}" v="220" dt="2022-06-07T14:52:46.22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92579" autoAdjust="0"/>
  </p:normalViewPr>
  <p:slideViewPr>
    <p:cSldViewPr snapToGrid="0">
      <p:cViewPr varScale="1">
        <p:scale>
          <a:sx n="106" d="100"/>
          <a:sy n="106" d="100"/>
        </p:scale>
        <p:origin x="83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sv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svg"/><Relationship Id="rId4" Type="http://schemas.openxmlformats.org/officeDocument/2006/relationships/image" Target="../media/image9.svg"/><Relationship Id="rId9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2">
        <a:alpha val="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/>
    </dgm:fillClrLst>
    <dgm:linClrLst meth="repeat">
      <a:schemeClr val="lt2">
        <a:alpha val="0"/>
      </a:schemeClr>
    </dgm:linClrLst>
    <dgm:effectClrLst/>
    <dgm:txLinClrLst/>
    <dgm:txFillClrLst/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5EF14AD-E3FD-4D5D-A3CF-B75FF778FA9F}" type="doc">
      <dgm:prSet loTypeId="urn:microsoft.com/office/officeart/2018/5/layout/IconCircleLabelList" loCatId="icon" qsTypeId="urn:microsoft.com/office/officeart/2005/8/quickstyle/simple1" qsCatId="simple" csTypeId="urn:microsoft.com/office/officeart/2018/5/colors/Iconchunking_neutralicon_accent0_3" csCatId="mainScheme" phldr="1"/>
      <dgm:spPr/>
      <dgm:t>
        <a:bodyPr/>
        <a:lstStyle/>
        <a:p>
          <a:endParaRPr lang="en-US"/>
        </a:p>
      </dgm:t>
    </dgm:pt>
    <dgm:pt modelId="{430621B5-ED55-4DAC-8201-A03A2BAAC82B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Identifiable</a:t>
          </a:r>
        </a:p>
      </dgm:t>
    </dgm:pt>
    <dgm:pt modelId="{D12C9F4B-F95A-4ECA-A71C-78DD35AC7929}" type="parTrans" cxnId="{7F1FE805-D622-4D5F-8B38-2111A814E809}">
      <dgm:prSet/>
      <dgm:spPr/>
      <dgm:t>
        <a:bodyPr/>
        <a:lstStyle/>
        <a:p>
          <a:endParaRPr lang="en-US"/>
        </a:p>
      </dgm:t>
    </dgm:pt>
    <dgm:pt modelId="{6DCD3C7A-05C5-4BB6-8E21-70F34C0E6EE3}" type="sibTrans" cxnId="{7F1FE805-D622-4D5F-8B38-2111A814E809}">
      <dgm:prSet/>
      <dgm:spPr/>
      <dgm:t>
        <a:bodyPr/>
        <a:lstStyle/>
        <a:p>
          <a:endParaRPr lang="en-US"/>
        </a:p>
      </dgm:t>
    </dgm:pt>
    <dgm:pt modelId="{0180F940-4DEF-4336-8D22-36CBDC1DCE66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Affordable</a:t>
          </a:r>
        </a:p>
      </dgm:t>
    </dgm:pt>
    <dgm:pt modelId="{72D85B8A-3539-49C8-A185-910E7F641B98}" type="parTrans" cxnId="{506C89AE-78E8-46BB-8195-E8FF1425D2D1}">
      <dgm:prSet/>
      <dgm:spPr/>
      <dgm:t>
        <a:bodyPr/>
        <a:lstStyle/>
        <a:p>
          <a:endParaRPr lang="en-US"/>
        </a:p>
      </dgm:t>
    </dgm:pt>
    <dgm:pt modelId="{B55D38E2-1BEF-4E69-8F81-94ADDC8676A9}" type="sibTrans" cxnId="{506C89AE-78E8-46BB-8195-E8FF1425D2D1}">
      <dgm:prSet/>
      <dgm:spPr/>
      <dgm:t>
        <a:bodyPr/>
        <a:lstStyle/>
        <a:p>
          <a:endParaRPr lang="en-US"/>
        </a:p>
      </dgm:t>
    </dgm:pt>
    <dgm:pt modelId="{0748B693-7264-4A49-8BAA-5DAD6CDC062E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1" dirty="0">
              <a:solidFill>
                <a:schemeClr val="accent6"/>
              </a:solidFill>
            </a:rPr>
            <a:t>Safe, STABLE, and Secure</a:t>
          </a:r>
        </a:p>
      </dgm:t>
    </dgm:pt>
    <dgm:pt modelId="{67EC26CB-641A-416E-8D44-A5EEC0E1EEF1}" type="parTrans" cxnId="{F41F538D-3BA9-413C-B704-94FFD77672B8}">
      <dgm:prSet/>
      <dgm:spPr/>
      <dgm:t>
        <a:bodyPr/>
        <a:lstStyle/>
        <a:p>
          <a:endParaRPr lang="en-US"/>
        </a:p>
      </dgm:t>
    </dgm:pt>
    <dgm:pt modelId="{9FFEED8B-3A21-4CDA-8DCD-AF9C9BD2D754}" type="sibTrans" cxnId="{F41F538D-3BA9-413C-B704-94FFD77672B8}">
      <dgm:prSet/>
      <dgm:spPr/>
      <dgm:t>
        <a:bodyPr/>
        <a:lstStyle/>
        <a:p>
          <a:endParaRPr lang="en-US"/>
        </a:p>
      </dgm:t>
    </dgm:pt>
    <dgm:pt modelId="{FC1B66D7-13A9-423A-A30E-8A8928D0BB1A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Timely</a:t>
          </a:r>
        </a:p>
      </dgm:t>
    </dgm:pt>
    <dgm:pt modelId="{CA00C49F-2CBF-4D7D-96BF-6BC7B8B644EC}" type="parTrans" cxnId="{EB4B7CE0-A6FE-4109-8771-483960F79D05}">
      <dgm:prSet/>
      <dgm:spPr/>
      <dgm:t>
        <a:bodyPr/>
        <a:lstStyle/>
        <a:p>
          <a:endParaRPr lang="en-US"/>
        </a:p>
      </dgm:t>
    </dgm:pt>
    <dgm:pt modelId="{EEEC5CE1-3232-46F5-9537-CA3340FFEC44}" type="sibTrans" cxnId="{EB4B7CE0-A6FE-4109-8771-483960F79D05}">
      <dgm:prSet/>
      <dgm:spPr/>
      <dgm:t>
        <a:bodyPr/>
        <a:lstStyle/>
        <a:p>
          <a:endParaRPr lang="en-US"/>
        </a:p>
      </dgm:t>
    </dgm:pt>
    <dgm:pt modelId="{BDE53AED-1A37-4D9B-BB97-0BEE37D851BC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/>
            <a:t>Fair</a:t>
          </a:r>
        </a:p>
      </dgm:t>
    </dgm:pt>
    <dgm:pt modelId="{B862DE4E-B38C-4FE7-8F42-B793DCC0908C}" type="parTrans" cxnId="{08527E9A-4CE6-4444-9A2E-96F1156ED6F8}">
      <dgm:prSet/>
      <dgm:spPr/>
      <dgm:t>
        <a:bodyPr/>
        <a:lstStyle/>
        <a:p>
          <a:endParaRPr lang="en-US"/>
        </a:p>
      </dgm:t>
    </dgm:pt>
    <dgm:pt modelId="{8EF25E19-AE09-411F-B249-026BFF640C83}" type="sibTrans" cxnId="{08527E9A-4CE6-4444-9A2E-96F1156ED6F8}">
      <dgm:prSet/>
      <dgm:spPr/>
      <dgm:t>
        <a:bodyPr/>
        <a:lstStyle/>
        <a:p>
          <a:endParaRPr lang="en-US"/>
        </a:p>
      </dgm:t>
    </dgm:pt>
    <dgm:pt modelId="{E3EC831A-99CF-47EE-9DDC-7BF6547781D5}">
      <dgm:prSet/>
      <dgm:spPr/>
      <dgm:t>
        <a:bodyPr/>
        <a:lstStyle/>
        <a:p>
          <a:pPr>
            <a:lnSpc>
              <a:spcPct val="100000"/>
            </a:lnSpc>
            <a:defRPr cap="all"/>
          </a:pPr>
          <a:r>
            <a:rPr lang="en-US" b="1" dirty="0">
              <a:solidFill>
                <a:schemeClr val="accent2">
                  <a:lumMod val="75000"/>
                </a:schemeClr>
              </a:solidFill>
            </a:rPr>
            <a:t>Trusted</a:t>
          </a:r>
        </a:p>
      </dgm:t>
    </dgm:pt>
    <dgm:pt modelId="{66B85194-EF2E-451F-9F43-144FFD150F17}" type="parTrans" cxnId="{BE5E0E30-0167-4E39-B0AC-E9AFDB269E98}">
      <dgm:prSet/>
      <dgm:spPr/>
      <dgm:t>
        <a:bodyPr/>
        <a:lstStyle/>
        <a:p>
          <a:endParaRPr lang="en-US"/>
        </a:p>
      </dgm:t>
    </dgm:pt>
    <dgm:pt modelId="{E08406F1-30A6-414C-937C-4031E5127524}" type="sibTrans" cxnId="{BE5E0E30-0167-4E39-B0AC-E9AFDB269E98}">
      <dgm:prSet/>
      <dgm:spPr/>
      <dgm:t>
        <a:bodyPr/>
        <a:lstStyle/>
        <a:p>
          <a:endParaRPr lang="en-US"/>
        </a:p>
      </dgm:t>
    </dgm:pt>
    <dgm:pt modelId="{E93F01D9-51AA-4228-874F-E308CFB05C96}" type="pres">
      <dgm:prSet presAssocID="{B5EF14AD-E3FD-4D5D-A3CF-B75FF778FA9F}" presName="root" presStyleCnt="0">
        <dgm:presLayoutVars>
          <dgm:dir/>
          <dgm:resizeHandles val="exact"/>
        </dgm:presLayoutVars>
      </dgm:prSet>
      <dgm:spPr/>
    </dgm:pt>
    <dgm:pt modelId="{41B670B2-45DB-41D7-B9B1-74F60EA1AF0A}" type="pres">
      <dgm:prSet presAssocID="{430621B5-ED55-4DAC-8201-A03A2BAAC82B}" presName="compNode" presStyleCnt="0"/>
      <dgm:spPr/>
    </dgm:pt>
    <dgm:pt modelId="{E53FADAA-DBFA-421B-8270-DFFB13E2BBED}" type="pres">
      <dgm:prSet presAssocID="{430621B5-ED55-4DAC-8201-A03A2BAAC82B}" presName="iconBgRect" presStyleLbl="bgShp" presStyleIdx="0" presStyleCnt="6"/>
      <dgm:spPr/>
    </dgm:pt>
    <dgm:pt modelId="{4E803E17-DB96-40FD-B048-F65BD007EEF9}" type="pres">
      <dgm:prSet presAssocID="{430621B5-ED55-4DAC-8201-A03A2BAAC82B}" presName="iconRect" presStyleLbl="node1" presStyleIdx="0" presStyleCnt="6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mployee Badge"/>
        </a:ext>
      </dgm:extLst>
    </dgm:pt>
    <dgm:pt modelId="{03E79244-6813-4C9D-B3F8-119619248B03}" type="pres">
      <dgm:prSet presAssocID="{430621B5-ED55-4DAC-8201-A03A2BAAC82B}" presName="spaceRect" presStyleCnt="0"/>
      <dgm:spPr/>
    </dgm:pt>
    <dgm:pt modelId="{EFBDFC1C-3312-426F-AF62-6B1EF85E06F0}" type="pres">
      <dgm:prSet presAssocID="{430621B5-ED55-4DAC-8201-A03A2BAAC82B}" presName="textRect" presStyleLbl="revTx" presStyleIdx="0" presStyleCnt="6">
        <dgm:presLayoutVars>
          <dgm:chMax val="1"/>
          <dgm:chPref val="1"/>
        </dgm:presLayoutVars>
      </dgm:prSet>
      <dgm:spPr/>
    </dgm:pt>
    <dgm:pt modelId="{8D0E96FF-5145-4C6A-8592-0A6A2395C056}" type="pres">
      <dgm:prSet presAssocID="{6DCD3C7A-05C5-4BB6-8E21-70F34C0E6EE3}" presName="sibTrans" presStyleCnt="0"/>
      <dgm:spPr/>
    </dgm:pt>
    <dgm:pt modelId="{E60C3633-31C8-4871-A7AC-2E04D2725D0D}" type="pres">
      <dgm:prSet presAssocID="{0180F940-4DEF-4336-8D22-36CBDC1DCE66}" presName="compNode" presStyleCnt="0"/>
      <dgm:spPr/>
    </dgm:pt>
    <dgm:pt modelId="{9AE49C37-6F84-4C9B-B55F-1034D0965919}" type="pres">
      <dgm:prSet presAssocID="{0180F940-4DEF-4336-8D22-36CBDC1DCE66}" presName="iconBgRect" presStyleLbl="bgShp" presStyleIdx="1" presStyleCnt="6"/>
      <dgm:spPr/>
    </dgm:pt>
    <dgm:pt modelId="{DF64737E-89C8-45E6-8F19-1BAF40AD95EC}" type="pres">
      <dgm:prSet presAssocID="{0180F940-4DEF-4336-8D22-36CBDC1DCE66}" presName="iconRect" presStyleLbl="node1" presStyleIdx="1" presStyleCnt="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oney"/>
        </a:ext>
      </dgm:extLst>
    </dgm:pt>
    <dgm:pt modelId="{2668BFD1-5DC8-456B-8AFD-2AC644F91F83}" type="pres">
      <dgm:prSet presAssocID="{0180F940-4DEF-4336-8D22-36CBDC1DCE66}" presName="spaceRect" presStyleCnt="0"/>
      <dgm:spPr/>
    </dgm:pt>
    <dgm:pt modelId="{354802A9-E1EE-4922-9C7F-7CA6F205320B}" type="pres">
      <dgm:prSet presAssocID="{0180F940-4DEF-4336-8D22-36CBDC1DCE66}" presName="textRect" presStyleLbl="revTx" presStyleIdx="1" presStyleCnt="6">
        <dgm:presLayoutVars>
          <dgm:chMax val="1"/>
          <dgm:chPref val="1"/>
        </dgm:presLayoutVars>
      </dgm:prSet>
      <dgm:spPr/>
    </dgm:pt>
    <dgm:pt modelId="{1B1F08FA-C8EE-4FD2-93FA-EE92CEEF4F40}" type="pres">
      <dgm:prSet presAssocID="{B55D38E2-1BEF-4E69-8F81-94ADDC8676A9}" presName="sibTrans" presStyleCnt="0"/>
      <dgm:spPr/>
    </dgm:pt>
    <dgm:pt modelId="{21C37C44-41F6-4502-B3CF-5D2B9EDB9E63}" type="pres">
      <dgm:prSet presAssocID="{0748B693-7264-4A49-8BAA-5DAD6CDC062E}" presName="compNode" presStyleCnt="0"/>
      <dgm:spPr/>
    </dgm:pt>
    <dgm:pt modelId="{FB9286D3-7D4A-4099-936B-833B07A171A6}" type="pres">
      <dgm:prSet presAssocID="{0748B693-7264-4A49-8BAA-5DAD6CDC062E}" presName="iconBgRect" presStyleLbl="bgShp" presStyleIdx="2" presStyleCnt="6" custScaleX="120994" custScaleY="125530"/>
      <dgm:spPr/>
    </dgm:pt>
    <dgm:pt modelId="{FA79FFDA-8C7C-44E4-9025-7B328A0EAEA3}" type="pres">
      <dgm:prSet presAssocID="{0748B693-7264-4A49-8BAA-5DAD6CDC062E}" presName="iconRect" presStyleLbl="node1" presStyleIdx="2" presStyleCnt="6" custScaleX="167021" custScaleY="193151" custLinFactNeighborY="-580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</dgm:pt>
    <dgm:pt modelId="{ACACF633-1121-473E-B43E-FE15D409966B}" type="pres">
      <dgm:prSet presAssocID="{0748B693-7264-4A49-8BAA-5DAD6CDC062E}" presName="spaceRect" presStyleCnt="0"/>
      <dgm:spPr/>
    </dgm:pt>
    <dgm:pt modelId="{41D5AED7-D1C1-4F1B-9286-A357735B3AE7}" type="pres">
      <dgm:prSet presAssocID="{0748B693-7264-4A49-8BAA-5DAD6CDC062E}" presName="textRect" presStyleLbl="revTx" presStyleIdx="2" presStyleCnt="6" custLinFactNeighborX="4960" custLinFactNeighborY="34017">
        <dgm:presLayoutVars>
          <dgm:chMax val="1"/>
          <dgm:chPref val="1"/>
        </dgm:presLayoutVars>
      </dgm:prSet>
      <dgm:spPr/>
    </dgm:pt>
    <dgm:pt modelId="{48689CDF-19C6-4623-A965-04B562C26F74}" type="pres">
      <dgm:prSet presAssocID="{9FFEED8B-3A21-4CDA-8DCD-AF9C9BD2D754}" presName="sibTrans" presStyleCnt="0"/>
      <dgm:spPr/>
    </dgm:pt>
    <dgm:pt modelId="{E17B18F2-AA74-457A-94C0-D36033525BFE}" type="pres">
      <dgm:prSet presAssocID="{FC1B66D7-13A9-423A-A30E-8A8928D0BB1A}" presName="compNode" presStyleCnt="0"/>
      <dgm:spPr/>
    </dgm:pt>
    <dgm:pt modelId="{A97F21BC-D95E-477E-B39C-3A8D7450A52D}" type="pres">
      <dgm:prSet presAssocID="{FC1B66D7-13A9-423A-A30E-8A8928D0BB1A}" presName="iconBgRect" presStyleLbl="bgShp" presStyleIdx="3" presStyleCnt="6"/>
      <dgm:spPr/>
    </dgm:pt>
    <dgm:pt modelId="{176A0049-2C89-4930-AE25-07C0E8F5F8FD}" type="pres">
      <dgm:prSet presAssocID="{FC1B66D7-13A9-423A-A30E-8A8928D0BB1A}" presName="iconRect" presStyleLbl="node1" presStyleIdx="3" presStyleCnt="6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37D53B3E-09BF-49E7-936F-C260D6A1A05E}" type="pres">
      <dgm:prSet presAssocID="{FC1B66D7-13A9-423A-A30E-8A8928D0BB1A}" presName="spaceRect" presStyleCnt="0"/>
      <dgm:spPr/>
    </dgm:pt>
    <dgm:pt modelId="{548DBBBB-E600-4C21-9DCA-9E0AF56CD704}" type="pres">
      <dgm:prSet presAssocID="{FC1B66D7-13A9-423A-A30E-8A8928D0BB1A}" presName="textRect" presStyleLbl="revTx" presStyleIdx="3" presStyleCnt="6">
        <dgm:presLayoutVars>
          <dgm:chMax val="1"/>
          <dgm:chPref val="1"/>
        </dgm:presLayoutVars>
      </dgm:prSet>
      <dgm:spPr/>
    </dgm:pt>
    <dgm:pt modelId="{A8FF22FD-2DE0-4F6E-B1FC-FA1BFB4BAF7D}" type="pres">
      <dgm:prSet presAssocID="{EEEC5CE1-3232-46F5-9537-CA3340FFEC44}" presName="sibTrans" presStyleCnt="0"/>
      <dgm:spPr/>
    </dgm:pt>
    <dgm:pt modelId="{FD98263E-55A0-4248-B15D-A6477AD52393}" type="pres">
      <dgm:prSet presAssocID="{BDE53AED-1A37-4D9B-BB97-0BEE37D851BC}" presName="compNode" presStyleCnt="0"/>
      <dgm:spPr/>
    </dgm:pt>
    <dgm:pt modelId="{DC774CCA-23D6-40F8-8B82-427752C9A394}" type="pres">
      <dgm:prSet presAssocID="{BDE53AED-1A37-4D9B-BB97-0BEE37D851BC}" presName="iconBgRect" presStyleLbl="bgShp" presStyleIdx="4" presStyleCnt="6"/>
      <dgm:spPr/>
    </dgm:pt>
    <dgm:pt modelId="{7FD2C4E2-96A2-4090-B897-174CF60B4808}" type="pres">
      <dgm:prSet presAssocID="{BDE53AED-1A37-4D9B-BB97-0BEE37D851BC}" presName="iconRect" presStyleLbl="node1" presStyleIdx="4" presStyleCnt="6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ales of Justice"/>
        </a:ext>
      </dgm:extLst>
    </dgm:pt>
    <dgm:pt modelId="{BC2591A5-FBC0-470A-832F-80E93B0F5D27}" type="pres">
      <dgm:prSet presAssocID="{BDE53AED-1A37-4D9B-BB97-0BEE37D851BC}" presName="spaceRect" presStyleCnt="0"/>
      <dgm:spPr/>
    </dgm:pt>
    <dgm:pt modelId="{657375C1-6A3F-4ACF-8713-038317195DC6}" type="pres">
      <dgm:prSet presAssocID="{BDE53AED-1A37-4D9B-BB97-0BEE37D851BC}" presName="textRect" presStyleLbl="revTx" presStyleIdx="4" presStyleCnt="6">
        <dgm:presLayoutVars>
          <dgm:chMax val="1"/>
          <dgm:chPref val="1"/>
        </dgm:presLayoutVars>
      </dgm:prSet>
      <dgm:spPr/>
    </dgm:pt>
    <dgm:pt modelId="{13340185-25A2-4B4E-A092-F7C443F29458}" type="pres">
      <dgm:prSet presAssocID="{8EF25E19-AE09-411F-B249-026BFF640C83}" presName="sibTrans" presStyleCnt="0"/>
      <dgm:spPr/>
    </dgm:pt>
    <dgm:pt modelId="{DDCE540A-EC22-4AF2-9626-DBC9AAC234BF}" type="pres">
      <dgm:prSet presAssocID="{E3EC831A-99CF-47EE-9DDC-7BF6547781D5}" presName="compNode" presStyleCnt="0"/>
      <dgm:spPr/>
    </dgm:pt>
    <dgm:pt modelId="{14C92D7D-3BD6-4977-BB87-0CDA973D976D}" type="pres">
      <dgm:prSet presAssocID="{E3EC831A-99CF-47EE-9DDC-7BF6547781D5}" presName="iconBgRect" presStyleLbl="bgShp" presStyleIdx="5" presStyleCnt="6"/>
      <dgm:spPr/>
    </dgm:pt>
    <dgm:pt modelId="{2525C254-022A-44E8-A133-5DA889621A4D}" type="pres">
      <dgm:prSet presAssocID="{E3EC831A-99CF-47EE-9DDC-7BF6547781D5}" presName="iconRect" presStyleLbl="node1" presStyleIdx="5" presStyleCnt="6" custScaleX="195300" custScaleY="198389"/>
      <dgm:spPr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andshake"/>
        </a:ext>
      </dgm:extLst>
    </dgm:pt>
    <dgm:pt modelId="{1BC8E373-8F92-4FFC-A15F-067B7EC9ACDD}" type="pres">
      <dgm:prSet presAssocID="{E3EC831A-99CF-47EE-9DDC-7BF6547781D5}" presName="spaceRect" presStyleCnt="0"/>
      <dgm:spPr/>
    </dgm:pt>
    <dgm:pt modelId="{EE539196-59E5-4A43-8B11-2B134291EA57}" type="pres">
      <dgm:prSet presAssocID="{E3EC831A-99CF-47EE-9DDC-7BF6547781D5}" presName="textRect" presStyleLbl="revTx" presStyleIdx="5" presStyleCnt="6" custScaleY="55856" custLinFactNeighborY="-53767">
        <dgm:presLayoutVars>
          <dgm:chMax val="1"/>
          <dgm:chPref val="1"/>
        </dgm:presLayoutVars>
      </dgm:prSet>
      <dgm:spPr/>
    </dgm:pt>
  </dgm:ptLst>
  <dgm:cxnLst>
    <dgm:cxn modelId="{7F1FE805-D622-4D5F-8B38-2111A814E809}" srcId="{B5EF14AD-E3FD-4D5D-A3CF-B75FF778FA9F}" destId="{430621B5-ED55-4DAC-8201-A03A2BAAC82B}" srcOrd="0" destOrd="0" parTransId="{D12C9F4B-F95A-4ECA-A71C-78DD35AC7929}" sibTransId="{6DCD3C7A-05C5-4BB6-8E21-70F34C0E6EE3}"/>
    <dgm:cxn modelId="{0A929C08-D84F-402E-AAEE-AB761989DFF3}" type="presOf" srcId="{0180F940-4DEF-4336-8D22-36CBDC1DCE66}" destId="{354802A9-E1EE-4922-9C7F-7CA6F205320B}" srcOrd="0" destOrd="0" presId="urn:microsoft.com/office/officeart/2018/5/layout/IconCircleLabelList"/>
    <dgm:cxn modelId="{BE5E0E30-0167-4E39-B0AC-E9AFDB269E98}" srcId="{B5EF14AD-E3FD-4D5D-A3CF-B75FF778FA9F}" destId="{E3EC831A-99CF-47EE-9DDC-7BF6547781D5}" srcOrd="5" destOrd="0" parTransId="{66B85194-EF2E-451F-9F43-144FFD150F17}" sibTransId="{E08406F1-30A6-414C-937C-4031E5127524}"/>
    <dgm:cxn modelId="{3130CB67-E57D-4A58-9FD2-3D249C415F69}" type="presOf" srcId="{BDE53AED-1A37-4D9B-BB97-0BEE37D851BC}" destId="{657375C1-6A3F-4ACF-8713-038317195DC6}" srcOrd="0" destOrd="0" presId="urn:microsoft.com/office/officeart/2018/5/layout/IconCircleLabelList"/>
    <dgm:cxn modelId="{1E3E7485-1EC9-45E7-B4CC-202EB05EA20B}" type="presOf" srcId="{430621B5-ED55-4DAC-8201-A03A2BAAC82B}" destId="{EFBDFC1C-3312-426F-AF62-6B1EF85E06F0}" srcOrd="0" destOrd="0" presId="urn:microsoft.com/office/officeart/2018/5/layout/IconCircleLabelList"/>
    <dgm:cxn modelId="{F41F538D-3BA9-413C-B704-94FFD77672B8}" srcId="{B5EF14AD-E3FD-4D5D-A3CF-B75FF778FA9F}" destId="{0748B693-7264-4A49-8BAA-5DAD6CDC062E}" srcOrd="2" destOrd="0" parTransId="{67EC26CB-641A-416E-8D44-A5EEC0E1EEF1}" sibTransId="{9FFEED8B-3A21-4CDA-8DCD-AF9C9BD2D754}"/>
    <dgm:cxn modelId="{08527E9A-4CE6-4444-9A2E-96F1156ED6F8}" srcId="{B5EF14AD-E3FD-4D5D-A3CF-B75FF778FA9F}" destId="{BDE53AED-1A37-4D9B-BB97-0BEE37D851BC}" srcOrd="4" destOrd="0" parTransId="{B862DE4E-B38C-4FE7-8F42-B793DCC0908C}" sibTransId="{8EF25E19-AE09-411F-B249-026BFF640C83}"/>
    <dgm:cxn modelId="{F0ADD69F-4CB8-42F3-BE35-467B5AB4E608}" type="presOf" srcId="{B5EF14AD-E3FD-4D5D-A3CF-B75FF778FA9F}" destId="{E93F01D9-51AA-4228-874F-E308CFB05C96}" srcOrd="0" destOrd="0" presId="urn:microsoft.com/office/officeart/2018/5/layout/IconCircleLabelList"/>
    <dgm:cxn modelId="{9A7DE5AA-7AB7-4D62-A9F3-5BB44EA3CFB6}" type="presOf" srcId="{FC1B66D7-13A9-423A-A30E-8A8928D0BB1A}" destId="{548DBBBB-E600-4C21-9DCA-9E0AF56CD704}" srcOrd="0" destOrd="0" presId="urn:microsoft.com/office/officeart/2018/5/layout/IconCircleLabelList"/>
    <dgm:cxn modelId="{506C89AE-78E8-46BB-8195-E8FF1425D2D1}" srcId="{B5EF14AD-E3FD-4D5D-A3CF-B75FF778FA9F}" destId="{0180F940-4DEF-4336-8D22-36CBDC1DCE66}" srcOrd="1" destOrd="0" parTransId="{72D85B8A-3539-49C8-A185-910E7F641B98}" sibTransId="{B55D38E2-1BEF-4E69-8F81-94ADDC8676A9}"/>
    <dgm:cxn modelId="{EB0D6FDC-8E68-4291-9C25-1155E7E788CC}" type="presOf" srcId="{0748B693-7264-4A49-8BAA-5DAD6CDC062E}" destId="{41D5AED7-D1C1-4F1B-9286-A357735B3AE7}" srcOrd="0" destOrd="0" presId="urn:microsoft.com/office/officeart/2018/5/layout/IconCircleLabelList"/>
    <dgm:cxn modelId="{EB4B7CE0-A6FE-4109-8771-483960F79D05}" srcId="{B5EF14AD-E3FD-4D5D-A3CF-B75FF778FA9F}" destId="{FC1B66D7-13A9-423A-A30E-8A8928D0BB1A}" srcOrd="3" destOrd="0" parTransId="{CA00C49F-2CBF-4D7D-96BF-6BC7B8B644EC}" sibTransId="{EEEC5CE1-3232-46F5-9537-CA3340FFEC44}"/>
    <dgm:cxn modelId="{B338DEE5-6E2F-4B00-92E5-F0E7E1E0827A}" type="presOf" srcId="{E3EC831A-99CF-47EE-9DDC-7BF6547781D5}" destId="{EE539196-59E5-4A43-8B11-2B134291EA57}" srcOrd="0" destOrd="0" presId="urn:microsoft.com/office/officeart/2018/5/layout/IconCircleLabelList"/>
    <dgm:cxn modelId="{80B35181-B192-41CF-9A87-75BD8E1FCD58}" type="presParOf" srcId="{E93F01D9-51AA-4228-874F-E308CFB05C96}" destId="{41B670B2-45DB-41D7-B9B1-74F60EA1AF0A}" srcOrd="0" destOrd="0" presId="urn:microsoft.com/office/officeart/2018/5/layout/IconCircleLabelList"/>
    <dgm:cxn modelId="{6F73D8D4-40DB-4D86-99E9-E5D1F4F90A2F}" type="presParOf" srcId="{41B670B2-45DB-41D7-B9B1-74F60EA1AF0A}" destId="{E53FADAA-DBFA-421B-8270-DFFB13E2BBED}" srcOrd="0" destOrd="0" presId="urn:microsoft.com/office/officeart/2018/5/layout/IconCircleLabelList"/>
    <dgm:cxn modelId="{6BE45F5B-0D02-45D5-BC0E-2D11457E5960}" type="presParOf" srcId="{41B670B2-45DB-41D7-B9B1-74F60EA1AF0A}" destId="{4E803E17-DB96-40FD-B048-F65BD007EEF9}" srcOrd="1" destOrd="0" presId="urn:microsoft.com/office/officeart/2018/5/layout/IconCircleLabelList"/>
    <dgm:cxn modelId="{43BC0B8C-BB21-4CCF-831F-511476936FB2}" type="presParOf" srcId="{41B670B2-45DB-41D7-B9B1-74F60EA1AF0A}" destId="{03E79244-6813-4C9D-B3F8-119619248B03}" srcOrd="2" destOrd="0" presId="urn:microsoft.com/office/officeart/2018/5/layout/IconCircleLabelList"/>
    <dgm:cxn modelId="{B415FD56-FA99-44D9-B80D-BD380B500CBD}" type="presParOf" srcId="{41B670B2-45DB-41D7-B9B1-74F60EA1AF0A}" destId="{EFBDFC1C-3312-426F-AF62-6B1EF85E06F0}" srcOrd="3" destOrd="0" presId="urn:microsoft.com/office/officeart/2018/5/layout/IconCircleLabelList"/>
    <dgm:cxn modelId="{5B8091BE-F344-4708-919A-9B7513A689FE}" type="presParOf" srcId="{E93F01D9-51AA-4228-874F-E308CFB05C96}" destId="{8D0E96FF-5145-4C6A-8592-0A6A2395C056}" srcOrd="1" destOrd="0" presId="urn:microsoft.com/office/officeart/2018/5/layout/IconCircleLabelList"/>
    <dgm:cxn modelId="{39E2CCF8-AAA7-4468-B388-7E430B37E649}" type="presParOf" srcId="{E93F01D9-51AA-4228-874F-E308CFB05C96}" destId="{E60C3633-31C8-4871-A7AC-2E04D2725D0D}" srcOrd="2" destOrd="0" presId="urn:microsoft.com/office/officeart/2018/5/layout/IconCircleLabelList"/>
    <dgm:cxn modelId="{B34727D1-E1FC-4144-8620-6A6E169FF456}" type="presParOf" srcId="{E60C3633-31C8-4871-A7AC-2E04D2725D0D}" destId="{9AE49C37-6F84-4C9B-B55F-1034D0965919}" srcOrd="0" destOrd="0" presId="urn:microsoft.com/office/officeart/2018/5/layout/IconCircleLabelList"/>
    <dgm:cxn modelId="{10A7A183-BB95-4A02-80EF-2E0B271D8B89}" type="presParOf" srcId="{E60C3633-31C8-4871-A7AC-2E04D2725D0D}" destId="{DF64737E-89C8-45E6-8F19-1BAF40AD95EC}" srcOrd="1" destOrd="0" presId="urn:microsoft.com/office/officeart/2018/5/layout/IconCircleLabelList"/>
    <dgm:cxn modelId="{BB08C010-77D4-47F7-B499-6BB8AE991AB7}" type="presParOf" srcId="{E60C3633-31C8-4871-A7AC-2E04D2725D0D}" destId="{2668BFD1-5DC8-456B-8AFD-2AC644F91F83}" srcOrd="2" destOrd="0" presId="urn:microsoft.com/office/officeart/2018/5/layout/IconCircleLabelList"/>
    <dgm:cxn modelId="{84797298-ACF5-4FD5-9197-D670C1DC95AF}" type="presParOf" srcId="{E60C3633-31C8-4871-A7AC-2E04D2725D0D}" destId="{354802A9-E1EE-4922-9C7F-7CA6F205320B}" srcOrd="3" destOrd="0" presId="urn:microsoft.com/office/officeart/2018/5/layout/IconCircleLabelList"/>
    <dgm:cxn modelId="{9981D1F1-B9C7-4A15-925C-A69727D2D589}" type="presParOf" srcId="{E93F01D9-51AA-4228-874F-E308CFB05C96}" destId="{1B1F08FA-C8EE-4FD2-93FA-EE92CEEF4F40}" srcOrd="3" destOrd="0" presId="urn:microsoft.com/office/officeart/2018/5/layout/IconCircleLabelList"/>
    <dgm:cxn modelId="{838E3492-6F2B-43F4-B2A5-454E0ABA2E96}" type="presParOf" srcId="{E93F01D9-51AA-4228-874F-E308CFB05C96}" destId="{21C37C44-41F6-4502-B3CF-5D2B9EDB9E63}" srcOrd="4" destOrd="0" presId="urn:microsoft.com/office/officeart/2018/5/layout/IconCircleLabelList"/>
    <dgm:cxn modelId="{0DAFAF7D-1408-4EDE-9F97-B2E1B1D096F2}" type="presParOf" srcId="{21C37C44-41F6-4502-B3CF-5D2B9EDB9E63}" destId="{FB9286D3-7D4A-4099-936B-833B07A171A6}" srcOrd="0" destOrd="0" presId="urn:microsoft.com/office/officeart/2018/5/layout/IconCircleLabelList"/>
    <dgm:cxn modelId="{4E258288-5CBA-4551-B17D-BE3D0C06FEAA}" type="presParOf" srcId="{21C37C44-41F6-4502-B3CF-5D2B9EDB9E63}" destId="{FA79FFDA-8C7C-44E4-9025-7B328A0EAEA3}" srcOrd="1" destOrd="0" presId="urn:microsoft.com/office/officeart/2018/5/layout/IconCircleLabelList"/>
    <dgm:cxn modelId="{395CDD31-7A60-4CDB-9A80-78BBB27D6819}" type="presParOf" srcId="{21C37C44-41F6-4502-B3CF-5D2B9EDB9E63}" destId="{ACACF633-1121-473E-B43E-FE15D409966B}" srcOrd="2" destOrd="0" presId="urn:microsoft.com/office/officeart/2018/5/layout/IconCircleLabelList"/>
    <dgm:cxn modelId="{402B9042-1A93-4238-89CC-3B990925C605}" type="presParOf" srcId="{21C37C44-41F6-4502-B3CF-5D2B9EDB9E63}" destId="{41D5AED7-D1C1-4F1B-9286-A357735B3AE7}" srcOrd="3" destOrd="0" presId="urn:microsoft.com/office/officeart/2018/5/layout/IconCircleLabelList"/>
    <dgm:cxn modelId="{B428516B-C96F-48E2-95C2-9DE4FBD9D18A}" type="presParOf" srcId="{E93F01D9-51AA-4228-874F-E308CFB05C96}" destId="{48689CDF-19C6-4623-A965-04B562C26F74}" srcOrd="5" destOrd="0" presId="urn:microsoft.com/office/officeart/2018/5/layout/IconCircleLabelList"/>
    <dgm:cxn modelId="{E5DEB28D-A260-48BF-8AA0-E3A07C05CB25}" type="presParOf" srcId="{E93F01D9-51AA-4228-874F-E308CFB05C96}" destId="{E17B18F2-AA74-457A-94C0-D36033525BFE}" srcOrd="6" destOrd="0" presId="urn:microsoft.com/office/officeart/2018/5/layout/IconCircleLabelList"/>
    <dgm:cxn modelId="{861382BB-73B7-4542-84E2-39B3896EDDC9}" type="presParOf" srcId="{E17B18F2-AA74-457A-94C0-D36033525BFE}" destId="{A97F21BC-D95E-477E-B39C-3A8D7450A52D}" srcOrd="0" destOrd="0" presId="urn:microsoft.com/office/officeart/2018/5/layout/IconCircleLabelList"/>
    <dgm:cxn modelId="{5E4C3BBA-F178-429D-971D-A4A9E06A85F5}" type="presParOf" srcId="{E17B18F2-AA74-457A-94C0-D36033525BFE}" destId="{176A0049-2C89-4930-AE25-07C0E8F5F8FD}" srcOrd="1" destOrd="0" presId="urn:microsoft.com/office/officeart/2018/5/layout/IconCircleLabelList"/>
    <dgm:cxn modelId="{79B4EB5F-B527-4F67-81EA-BD6645706AD3}" type="presParOf" srcId="{E17B18F2-AA74-457A-94C0-D36033525BFE}" destId="{37D53B3E-09BF-49E7-936F-C260D6A1A05E}" srcOrd="2" destOrd="0" presId="urn:microsoft.com/office/officeart/2018/5/layout/IconCircleLabelList"/>
    <dgm:cxn modelId="{60E7F99F-8698-4C57-AEB9-CE57C63C62BE}" type="presParOf" srcId="{E17B18F2-AA74-457A-94C0-D36033525BFE}" destId="{548DBBBB-E600-4C21-9DCA-9E0AF56CD704}" srcOrd="3" destOrd="0" presId="urn:microsoft.com/office/officeart/2018/5/layout/IconCircleLabelList"/>
    <dgm:cxn modelId="{8B0D4679-0391-468E-9577-99C2619DE596}" type="presParOf" srcId="{E93F01D9-51AA-4228-874F-E308CFB05C96}" destId="{A8FF22FD-2DE0-4F6E-B1FC-FA1BFB4BAF7D}" srcOrd="7" destOrd="0" presId="urn:microsoft.com/office/officeart/2018/5/layout/IconCircleLabelList"/>
    <dgm:cxn modelId="{8CE2A9EE-7944-4BC4-8B1C-8807E9B7D39A}" type="presParOf" srcId="{E93F01D9-51AA-4228-874F-E308CFB05C96}" destId="{FD98263E-55A0-4248-B15D-A6477AD52393}" srcOrd="8" destOrd="0" presId="urn:microsoft.com/office/officeart/2018/5/layout/IconCircleLabelList"/>
    <dgm:cxn modelId="{B9B4B3C0-F60B-419E-B0D5-FBA8A2856CAD}" type="presParOf" srcId="{FD98263E-55A0-4248-B15D-A6477AD52393}" destId="{DC774CCA-23D6-40F8-8B82-427752C9A394}" srcOrd="0" destOrd="0" presId="urn:microsoft.com/office/officeart/2018/5/layout/IconCircleLabelList"/>
    <dgm:cxn modelId="{A6FE9A0E-39AF-4560-86D4-A822754660C0}" type="presParOf" srcId="{FD98263E-55A0-4248-B15D-A6477AD52393}" destId="{7FD2C4E2-96A2-4090-B897-174CF60B4808}" srcOrd="1" destOrd="0" presId="urn:microsoft.com/office/officeart/2018/5/layout/IconCircleLabelList"/>
    <dgm:cxn modelId="{FA35ED34-F8CC-4711-B29E-62CB50832F71}" type="presParOf" srcId="{FD98263E-55A0-4248-B15D-A6477AD52393}" destId="{BC2591A5-FBC0-470A-832F-80E93B0F5D27}" srcOrd="2" destOrd="0" presId="urn:microsoft.com/office/officeart/2018/5/layout/IconCircleLabelList"/>
    <dgm:cxn modelId="{79F1AFC7-5F71-46E3-A0D6-01250E9FBC15}" type="presParOf" srcId="{FD98263E-55A0-4248-B15D-A6477AD52393}" destId="{657375C1-6A3F-4ACF-8713-038317195DC6}" srcOrd="3" destOrd="0" presId="urn:microsoft.com/office/officeart/2018/5/layout/IconCircleLabelList"/>
    <dgm:cxn modelId="{AB260A14-68ED-43B1-92F2-69886C5451E3}" type="presParOf" srcId="{E93F01D9-51AA-4228-874F-E308CFB05C96}" destId="{13340185-25A2-4B4E-A092-F7C443F29458}" srcOrd="9" destOrd="0" presId="urn:microsoft.com/office/officeart/2018/5/layout/IconCircleLabelList"/>
    <dgm:cxn modelId="{28A769A2-C428-40FA-B333-54C11DFA6352}" type="presParOf" srcId="{E93F01D9-51AA-4228-874F-E308CFB05C96}" destId="{DDCE540A-EC22-4AF2-9626-DBC9AAC234BF}" srcOrd="10" destOrd="0" presId="urn:microsoft.com/office/officeart/2018/5/layout/IconCircleLabelList"/>
    <dgm:cxn modelId="{D9BBBA6E-339E-4B32-873B-BE237ED4C53A}" type="presParOf" srcId="{DDCE540A-EC22-4AF2-9626-DBC9AAC234BF}" destId="{14C92D7D-3BD6-4977-BB87-0CDA973D976D}" srcOrd="0" destOrd="0" presId="urn:microsoft.com/office/officeart/2018/5/layout/IconCircleLabelList"/>
    <dgm:cxn modelId="{AD8E6D50-7695-4EF0-8623-F5B307DD4D8D}" type="presParOf" srcId="{DDCE540A-EC22-4AF2-9626-DBC9AAC234BF}" destId="{2525C254-022A-44E8-A133-5DA889621A4D}" srcOrd="1" destOrd="0" presId="urn:microsoft.com/office/officeart/2018/5/layout/IconCircleLabelList"/>
    <dgm:cxn modelId="{326286CB-B30C-46DA-8B05-5545F473BBA8}" type="presParOf" srcId="{DDCE540A-EC22-4AF2-9626-DBC9AAC234BF}" destId="{1BC8E373-8F92-4FFC-A15F-067B7EC9ACDD}" srcOrd="2" destOrd="0" presId="urn:microsoft.com/office/officeart/2018/5/layout/IconCircleLabelList"/>
    <dgm:cxn modelId="{DA179265-E3B1-48D4-A762-8C6C9358DD94}" type="presParOf" srcId="{DDCE540A-EC22-4AF2-9626-DBC9AAC234BF}" destId="{EE539196-59E5-4A43-8B11-2B134291EA57}" srcOrd="3" destOrd="0" presId="urn:microsoft.com/office/officeart/2018/5/layout/IconCircleLabelList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3FADAA-DBFA-421B-8270-DFFB13E2BBED}">
      <dsp:nvSpPr>
        <dsp:cNvPr id="0" name=""/>
        <dsp:cNvSpPr/>
      </dsp:nvSpPr>
      <dsp:spPr>
        <a:xfrm>
          <a:off x="1088730" y="57055"/>
          <a:ext cx="887835" cy="88783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E803E17-DB96-40FD-B048-F65BD007EEF9}">
      <dsp:nvSpPr>
        <dsp:cNvPr id="0" name=""/>
        <dsp:cNvSpPr/>
      </dsp:nvSpPr>
      <dsp:spPr>
        <a:xfrm>
          <a:off x="1277941" y="246266"/>
          <a:ext cx="509414" cy="5094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BDFC1C-3312-426F-AF62-6B1EF85E06F0}">
      <dsp:nvSpPr>
        <dsp:cNvPr id="0" name=""/>
        <dsp:cNvSpPr/>
      </dsp:nvSpPr>
      <dsp:spPr>
        <a:xfrm>
          <a:off x="804914" y="1221430"/>
          <a:ext cx="1455468" cy="58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Identifiable</a:t>
          </a:r>
        </a:p>
      </dsp:txBody>
      <dsp:txXfrm>
        <a:off x="804914" y="1221430"/>
        <a:ext cx="1455468" cy="582187"/>
      </dsp:txXfrm>
    </dsp:sp>
    <dsp:sp modelId="{9AE49C37-6F84-4C9B-B55F-1034D0965919}">
      <dsp:nvSpPr>
        <dsp:cNvPr id="0" name=""/>
        <dsp:cNvSpPr/>
      </dsp:nvSpPr>
      <dsp:spPr>
        <a:xfrm>
          <a:off x="2798906" y="57055"/>
          <a:ext cx="887835" cy="88783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F64737E-89C8-45E6-8F19-1BAF40AD95EC}">
      <dsp:nvSpPr>
        <dsp:cNvPr id="0" name=""/>
        <dsp:cNvSpPr/>
      </dsp:nvSpPr>
      <dsp:spPr>
        <a:xfrm>
          <a:off x="2988117" y="246266"/>
          <a:ext cx="509414" cy="5094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4802A9-E1EE-4922-9C7F-7CA6F205320B}">
      <dsp:nvSpPr>
        <dsp:cNvPr id="0" name=""/>
        <dsp:cNvSpPr/>
      </dsp:nvSpPr>
      <dsp:spPr>
        <a:xfrm>
          <a:off x="2515089" y="1221430"/>
          <a:ext cx="1455468" cy="58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Affordable</a:t>
          </a:r>
        </a:p>
      </dsp:txBody>
      <dsp:txXfrm>
        <a:off x="2515089" y="1221430"/>
        <a:ext cx="1455468" cy="582187"/>
      </dsp:txXfrm>
    </dsp:sp>
    <dsp:sp modelId="{FB9286D3-7D4A-4099-936B-833B07A171A6}">
      <dsp:nvSpPr>
        <dsp:cNvPr id="0" name=""/>
        <dsp:cNvSpPr/>
      </dsp:nvSpPr>
      <dsp:spPr>
        <a:xfrm>
          <a:off x="4415885" y="389"/>
          <a:ext cx="1074228" cy="1114500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79FFDA-8C7C-44E4-9025-7B328A0EAEA3}">
      <dsp:nvSpPr>
        <dsp:cNvPr id="0" name=""/>
        <dsp:cNvSpPr/>
      </dsp:nvSpPr>
      <dsp:spPr>
        <a:xfrm>
          <a:off x="4527585" y="36099"/>
          <a:ext cx="850828" cy="98393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D5AED7-D1C1-4F1B-9286-A357735B3AE7}">
      <dsp:nvSpPr>
        <dsp:cNvPr id="0" name=""/>
        <dsp:cNvSpPr/>
      </dsp:nvSpPr>
      <dsp:spPr>
        <a:xfrm>
          <a:off x="4297456" y="1476139"/>
          <a:ext cx="1455468" cy="58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dirty="0">
              <a:solidFill>
                <a:schemeClr val="accent6"/>
              </a:solidFill>
            </a:rPr>
            <a:t>Safe, STABLE, and Secure</a:t>
          </a:r>
        </a:p>
      </dsp:txBody>
      <dsp:txXfrm>
        <a:off x="4297456" y="1476139"/>
        <a:ext cx="1455468" cy="582187"/>
      </dsp:txXfrm>
    </dsp:sp>
    <dsp:sp modelId="{A97F21BC-D95E-477E-B39C-3A8D7450A52D}">
      <dsp:nvSpPr>
        <dsp:cNvPr id="0" name=""/>
        <dsp:cNvSpPr/>
      </dsp:nvSpPr>
      <dsp:spPr>
        <a:xfrm>
          <a:off x="6219257" y="57055"/>
          <a:ext cx="887835" cy="88783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76A0049-2C89-4930-AE25-07C0E8F5F8FD}">
      <dsp:nvSpPr>
        <dsp:cNvPr id="0" name=""/>
        <dsp:cNvSpPr/>
      </dsp:nvSpPr>
      <dsp:spPr>
        <a:xfrm>
          <a:off x="6408468" y="246266"/>
          <a:ext cx="509414" cy="509414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8DBBBB-E600-4C21-9DCA-9E0AF56CD704}">
      <dsp:nvSpPr>
        <dsp:cNvPr id="0" name=""/>
        <dsp:cNvSpPr/>
      </dsp:nvSpPr>
      <dsp:spPr>
        <a:xfrm>
          <a:off x="5935441" y="1221430"/>
          <a:ext cx="1455468" cy="58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Timely</a:t>
          </a:r>
        </a:p>
      </dsp:txBody>
      <dsp:txXfrm>
        <a:off x="5935441" y="1221430"/>
        <a:ext cx="1455468" cy="582187"/>
      </dsp:txXfrm>
    </dsp:sp>
    <dsp:sp modelId="{DC774CCA-23D6-40F8-8B82-427752C9A394}">
      <dsp:nvSpPr>
        <dsp:cNvPr id="0" name=""/>
        <dsp:cNvSpPr/>
      </dsp:nvSpPr>
      <dsp:spPr>
        <a:xfrm>
          <a:off x="7929433" y="57055"/>
          <a:ext cx="887835" cy="88783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D2C4E2-96A2-4090-B897-174CF60B4808}">
      <dsp:nvSpPr>
        <dsp:cNvPr id="0" name=""/>
        <dsp:cNvSpPr/>
      </dsp:nvSpPr>
      <dsp:spPr>
        <a:xfrm>
          <a:off x="8118644" y="246266"/>
          <a:ext cx="509414" cy="509414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7375C1-6A3F-4ACF-8713-038317195DC6}">
      <dsp:nvSpPr>
        <dsp:cNvPr id="0" name=""/>
        <dsp:cNvSpPr/>
      </dsp:nvSpPr>
      <dsp:spPr>
        <a:xfrm>
          <a:off x="7645617" y="1221430"/>
          <a:ext cx="1455468" cy="5821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kern="1200"/>
            <a:t>Fair</a:t>
          </a:r>
        </a:p>
      </dsp:txBody>
      <dsp:txXfrm>
        <a:off x="7645617" y="1221430"/>
        <a:ext cx="1455468" cy="582187"/>
      </dsp:txXfrm>
    </dsp:sp>
    <dsp:sp modelId="{14C92D7D-3BD6-4977-BB87-0CDA973D976D}">
      <dsp:nvSpPr>
        <dsp:cNvPr id="0" name=""/>
        <dsp:cNvSpPr/>
      </dsp:nvSpPr>
      <dsp:spPr>
        <a:xfrm>
          <a:off x="4509082" y="2285544"/>
          <a:ext cx="887835" cy="887835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525C254-022A-44E8-A133-5DA889621A4D}">
      <dsp:nvSpPr>
        <dsp:cNvPr id="0" name=""/>
        <dsp:cNvSpPr/>
      </dsp:nvSpPr>
      <dsp:spPr>
        <a:xfrm>
          <a:off x="4455557" y="2224151"/>
          <a:ext cx="994885" cy="1010621"/>
        </a:xfrm>
        <a:prstGeom prst="rect">
          <a:avLst/>
        </a:prstGeom>
        <a:blipFill>
          <a:blip xmlns:r="http://schemas.openxmlformats.org/officeDocument/2006/relationships"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E539196-59E5-4A43-8B11-2B134291EA57}">
      <dsp:nvSpPr>
        <dsp:cNvPr id="0" name=""/>
        <dsp:cNvSpPr/>
      </dsp:nvSpPr>
      <dsp:spPr>
        <a:xfrm>
          <a:off x="4225265" y="3265394"/>
          <a:ext cx="1455468" cy="3251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cap="all"/>
          </a:pPr>
          <a:r>
            <a:rPr lang="en-US" sz="1800" b="1" kern="1200" dirty="0">
              <a:solidFill>
                <a:schemeClr val="accent2">
                  <a:lumMod val="75000"/>
                </a:schemeClr>
              </a:solidFill>
            </a:rPr>
            <a:t>Trusted</a:t>
          </a:r>
        </a:p>
      </dsp:txBody>
      <dsp:txXfrm>
        <a:off x="4225265" y="3265394"/>
        <a:ext cx="1455468" cy="3251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5/layout/IconCircleLabelList">
  <dgm:title val="Icon Circle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4"/>
          <dgm:constr type="h" for="des" forName="compNode" op="equ"/>
          <dgm:constr type="h" for="des" forName="textRect" op="equ"/>
        </dgm:constrLst>
      </dgm:if>
      <dgm:if name="Name5" axis="ch" ptType="node" func="cnt" op="lte" val="3">
        <dgm:constrLst>
          <dgm:constr type="h" for="ch" forName="compNode" refType="h" fact="0.4"/>
          <dgm:constr type="w" for="ch" forName="compNode" val="10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40"/>
          <dgm:constr type="h" for="des" forName="compNode" op="equ"/>
          <dgm:constr type="h" for="des" forName="textRect" op="equ"/>
        </dgm:constrLst>
      </dgm:if>
      <dgm:if name="Name6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2"/>
          <dgm:constr type="h" for="des" forName="compNode" op="equ"/>
          <dgm:constr type="h" for="des" forName="textRect" op="equ"/>
        </dgm:constrLst>
      </dgm:if>
      <dgm:else name="Name7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BgRect" refType="w" fact="0.61"/>
          <dgm:constr type="h" for="ch" forName="iconBgRect" refType="w" refFor="ch" refForName="iconBgRect"/>
          <dgm:constr type="t" for="ch" forName="iconBgRect"/>
          <dgm:constr type="ctrX" for="ch" forName="iconBgRect" refType="w" fact="0.5"/>
          <dgm:constr type="w" for="ch" forName="iconRect" refType="w" fact="0.35"/>
          <dgm:constr type="h" for="ch" forName="iconRect" refType="w" refFor="ch" refForName="iconRect"/>
          <dgm:constr type="ctrX" for="ch" forName="iconRect" refType="ctrX" refFor="ch" refForName="iconBgRect"/>
          <dgm:constr type="ctrY" for="ch" forName="iconRect" refType="ctrY" refFor="ch" refForName="iconBgRect"/>
          <dgm:constr type="h" for="ch" forName="spaceRect" refType="w" fact="0.19"/>
          <dgm:constr type="w" for="ch" forName="spaceRect" refType="w"/>
          <dgm:constr type="l" for="ch" forName="spaceRect"/>
          <dgm:constr type="t" for="ch" forName="spaceRect" refType="b" refFor="ch" refForName="iconBg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BgRect" styleLbl="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9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cap="all"/>
        </a:lvl1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C7B006-0E12-47AB-AA16-EC28035CB4D9}" type="datetimeFigureOut">
              <a:rPr lang="en-US" smtClean="0"/>
              <a:t>6/7/22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CAE0BD-6013-4581-9F8B-7A516B043D0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92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CAE0BD-6013-4581-9F8B-7A516B043D0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961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CAE0BD-6013-4581-9F8B-7A516B043D0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385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1"/>
            <a:r>
              <a:rPr lang="en-US" sz="1400" dirty="0"/>
              <a:t> AUP</a:t>
            </a:r>
          </a:p>
          <a:p>
            <a:pPr lvl="1"/>
            <a:r>
              <a:rPr lang="en-US" sz="1200" dirty="0"/>
              <a:t>Section 1 speaks to abuse against intellectual property (homo, domain squatting, etc.)</a:t>
            </a:r>
          </a:p>
          <a:p>
            <a:pPr lvl="1"/>
            <a:r>
              <a:rPr lang="en-US" sz="1200" dirty="0"/>
              <a:t>Section 2.6 of the Acceptable Use Policy speaks to disruption, deception and data theft via the DNS.</a:t>
            </a:r>
          </a:p>
          <a:p>
            <a:pPr lvl="1"/>
            <a:r>
              <a:rPr lang="en-US" sz="1200" dirty="0"/>
              <a:t>Section 2.7 speaks to inappropriate and abusive communication, publication or distribution (web content)</a:t>
            </a:r>
          </a:p>
          <a:p>
            <a:pPr lvl="1"/>
            <a:r>
              <a:rPr lang="en-US" sz="1200" dirty="0"/>
              <a:t>Section 3 references unsolicited email communications.</a:t>
            </a:r>
          </a:p>
          <a:p>
            <a:pPr lvl="1"/>
            <a:r>
              <a:rPr lang="en-US" sz="1200" dirty="0"/>
              <a:t>Section 5 prohibits Users from tempering with security of DNS including monitoring, probing, hacking, cracking, etc.</a:t>
            </a:r>
          </a:p>
          <a:p>
            <a:pPr lvl="1"/>
            <a:r>
              <a:rPr lang="en-US" sz="1200" dirty="0"/>
              <a:t>Section 8 &amp; 10 outlines enforcement and the right to remove content.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CAE0BD-6013-4581-9F8B-7A516B043D0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698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86CEF7-8494-427C-848C-7FDDEA33E4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67E9B97-63A3-410D-A272-70C079C653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B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9DB3E4-0B72-4A77-8940-D58E42A11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9DD995-8568-4ED3-B655-CDE62CA897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8FEE1D-54C9-495A-854C-2DB9D2F38D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936806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B86D1-A9E7-4D25-B6B8-37FCC952E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EF6AEA-E2AA-442C-99A5-6CD4FFB44D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666880-B341-4E9A-8130-9A5EDD9E5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69B0B1-D287-4524-B54C-7EE62CCE02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26947-CDE0-4822-A900-27FE0F2B7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144582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E25D747-0816-4318-B376-385A152017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B5522-F8C1-4BBC-89D9-20291E11C5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E17D5D-36AB-45FD-9AC8-B38DD0A5A8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9A2125-60F7-458D-B95A-CD8E6A0DC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980F71-63C6-4E8B-866E-7C20BD04E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2684136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C47CD-8CA0-481F-B6FD-BF1A394A33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5CFE4B-527D-44F9-9C30-EB37E91589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6FDEE0-FB86-44E3-B15B-E14B91825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76D9E-0985-48B0-ABB4-16833836A4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ABC468-3D66-458C-B572-63D9105AC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31432378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1D3FA2-9862-4AB0-9251-DD2500ECE0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F021C9-F2D0-4829-A5D4-F3220B72B7B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B4EE1-F4A6-4CB9-91DE-CE6B820B7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4E44E-496E-414D-AECA-6F4662A74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3FD8E8-1128-4C60-A59D-ECCEFBE32E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60786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607B2-7F07-4C75-AE1F-6A0040300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3C8BC5-311B-45E2-9505-357375F47B7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W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6062AB-4E16-4D82-90CE-2BF5D2EDD6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W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D9A3943-4F24-400F-9DC8-7FA562326C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91B3D-5B51-484B-9CDB-44B93736FD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193EB0-04CA-41A2-AC5D-C1668D343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610876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79ED13-8A25-41F4-B3C7-E7727055D1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2E0014-52DA-46EB-A8AA-AC7C56734E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D0A7D1-332B-4F9D-837B-27DE02C108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W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D9A196-29F3-4743-AA41-3A86BEFD0C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AB008EA-949F-488B-A408-4312DBF234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W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243F6EA-2C0F-4957-B128-7B59BDCA5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19E33F5-D518-46B7-9363-602D3750E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C967E8-E185-4DE2-82A3-FEBAD4651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27830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78B21-C337-4107-9925-7F5757AD4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D8F0D25-EB2F-4181-9E82-8B3EEC199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0EEF03-A603-4ECF-9BB2-3E9E145C76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A7FE75-759D-40F8-9346-8FBA7B4FA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1396196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B93448-9D81-4D70-8E39-46A8CD411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96134A-1ECD-4D53-81B1-22FE189CE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A3840D-0222-48B1-8698-E0496E2AB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1627227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F7A614-A30B-4F20-ACFE-A3B9D93B0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96647-9B1E-4D82-9DBA-478A67AE63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92F9C6-2FD3-4F67-A9C2-5BA8C3705E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01BDA7-5C7E-4FC2-97C4-1590A1C24B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BD561E-783E-4006-823A-A65C24CC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F72CB9-D075-4D02-98FA-D40741639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174998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BFC60-69CF-4CAC-AFF7-89C587360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3042A14-1ACC-457E-9766-D6E9BD273E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B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D8C46D-E5DE-4F8F-94A9-368888FED0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FB2963-6ADE-408B-B5AC-0004F1D970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FB4FF72-17C8-4697-B0AB-BA0F102A6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E7DA74-7031-41AF-9491-EB94D4678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4230715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77EE528-F14E-4E95-A44B-2E6E4C775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B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DDCA33-B904-4974-9951-7130ED53B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B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FEB9F9-65CD-44F9-9478-FACEB333A7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FEC95-D89D-48B4-990F-B7705344F28F}" type="datetimeFigureOut">
              <a:rPr lang="en-BW" smtClean="0"/>
              <a:t>07/06/22</a:t>
            </a:fld>
            <a:endParaRPr lang="en-B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4FB64-BD74-48B6-982F-F96619A0F6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AA540A-32AD-45DD-AFBF-86CB6CFFBC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DDA6AF-6B8F-4E10-A567-618DCA6932E0}" type="slidenum">
              <a:rPr lang="en-BW" smtClean="0"/>
              <a:t>‹#›</a:t>
            </a:fld>
            <a:endParaRPr lang="en-BW"/>
          </a:p>
        </p:txBody>
      </p:sp>
    </p:spTree>
    <p:extLst>
      <p:ext uri="{BB962C8B-B14F-4D97-AF65-F5344CB8AC3E}">
        <p14:creationId xmlns:p14="http://schemas.microsoft.com/office/powerpoint/2010/main" val="1124718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B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nic.net.bw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3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2.PNG"/><Relationship Id="rId9" Type="http://schemas.microsoft.com/office/2007/relationships/diagramDrawing" Target="../diagrams/drawin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sintframework.com/" TargetMode="External"/><Relationship Id="rId5" Type="http://schemas.openxmlformats.org/officeDocument/2006/relationships/image" Target="../media/image22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D55CA618-78A6-47F6-B865-E9315164FB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B83D307E-DF68-43F8-97CE-0AAE950A71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2271255" y="-1"/>
            <a:ext cx="7649490" cy="5728133"/>
            <a:chOff x="329184" y="1"/>
            <a:chExt cx="524256" cy="5728133"/>
          </a:xfrm>
        </p:grpSpPr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5546E3D2-37BF-4528-9851-2B2F628234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28134"/>
              <a:ext cx="523824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752A0C69-DC4E-4FC0-843C-BAA27B3A562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1"/>
              <a:ext cx="524256" cy="55321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41" name="Rectangle 140">
            <a:extLst>
              <a:ext uri="{FF2B5EF4-FFF2-40B4-BE49-F238E27FC236}">
                <a16:creationId xmlns:a16="http://schemas.microsoft.com/office/drawing/2014/main" id="{8ED94938-268E-4C0A-A08A-B3980C78BA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318045"/>
            <a:ext cx="10999072" cy="53251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3EEC520-C713-4120-971A-270A052A73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7080" y="3691276"/>
            <a:ext cx="10071536" cy="929750"/>
          </a:xfrm>
        </p:spPr>
        <p:txBody>
          <a:bodyPr anchor="b">
            <a:normAutofit/>
          </a:bodyPr>
          <a:lstStyle/>
          <a:p>
            <a:r>
              <a:rPr lang="en-US" sz="4400" dirty="0"/>
              <a:t>DNS Abuse From a .bw </a:t>
            </a:r>
            <a:r>
              <a:rPr lang="en-GB" sz="4400" dirty="0"/>
              <a:t>Perspective</a:t>
            </a:r>
            <a:endParaRPr lang="en-BW" sz="4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AADABE-2D00-42DF-9B0F-1BE51E7CCAF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57080" y="4731214"/>
            <a:ext cx="10071536" cy="672565"/>
          </a:xfrm>
        </p:spPr>
        <p:txBody>
          <a:bodyPr anchor="t">
            <a:normAutofit fontScale="92500" lnSpcReduction="20000"/>
          </a:bodyPr>
          <a:lstStyle/>
          <a:p>
            <a:r>
              <a:rPr lang="en-US" sz="2000" i="1" dirty="0"/>
              <a:t> Presented By: Angela Matlapeng</a:t>
            </a:r>
          </a:p>
          <a:p>
            <a:r>
              <a:rPr lang="en-US" sz="2000" i="1" dirty="0"/>
              <a:t>.bw ccTLD</a:t>
            </a:r>
            <a:endParaRPr lang="en-BW" sz="20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02CA75-B5C5-459B-9AD5-6E8B04F2A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87082" y="734378"/>
            <a:ext cx="5897847" cy="3066881"/>
          </a:xfrm>
          <a:prstGeom prst="rect">
            <a:avLst/>
          </a:prstGeom>
        </p:spPr>
      </p:pic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B585AA79-AE63-4B4C-A1BC-9909F2F664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847" y="1307809"/>
            <a:ext cx="3393157" cy="199929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D1513712-BF88-4D14-98FA-B69A1EC475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76" y="6201417"/>
            <a:ext cx="1138673" cy="4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AA9A8A6-C6BE-49DA-9551-BB194F6718B6}"/>
              </a:ext>
            </a:extLst>
          </p:cNvPr>
          <p:cNvSpPr txBox="1"/>
          <p:nvPr/>
        </p:nvSpPr>
        <p:spPr>
          <a:xfrm>
            <a:off x="1287082" y="6274965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i="1" dirty="0"/>
              <a:t>Your Gateway to the World!</a:t>
            </a:r>
            <a:endParaRPr lang="en-BW" sz="1400" i="1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B170603-E39E-4F79-A43D-A23A79AC176A}"/>
              </a:ext>
            </a:extLst>
          </p:cNvPr>
          <p:cNvSpPr txBox="1"/>
          <p:nvPr/>
        </p:nvSpPr>
        <p:spPr>
          <a:xfrm>
            <a:off x="8430324" y="6400800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  DNS Abuse from a .bw </a:t>
            </a:r>
            <a:r>
              <a:rPr lang="en-GB" sz="1400" dirty="0"/>
              <a:t>Perspective</a:t>
            </a:r>
            <a:r>
              <a:rPr lang="en-US" sz="1400" dirty="0"/>
              <a:t> 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</p:spTree>
    <p:extLst>
      <p:ext uri="{BB962C8B-B14F-4D97-AF65-F5344CB8AC3E}">
        <p14:creationId xmlns:p14="http://schemas.microsoft.com/office/powerpoint/2010/main" val="34502488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ED51EC-9910-42A3-8904-A6653B4D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Questions/Comments?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70F99D2C-3BFF-4AC2-97BB-96650431B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63" y="6254685"/>
            <a:ext cx="1138673" cy="4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84E42F1-A77B-472A-A377-84811EE9823A}"/>
              </a:ext>
            </a:extLst>
          </p:cNvPr>
          <p:cNvSpPr txBox="1"/>
          <p:nvPr/>
        </p:nvSpPr>
        <p:spPr>
          <a:xfrm>
            <a:off x="1411369" y="6328233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i="1" dirty="0"/>
              <a:t>Your Gateway to the World!</a:t>
            </a:r>
            <a:endParaRPr lang="en-BW" sz="1400" i="1"/>
          </a:p>
        </p:txBody>
      </p:sp>
      <p:pic>
        <p:nvPicPr>
          <p:cNvPr id="23" name="Picture 2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7C00F95-3D9B-45C5-94C3-764456C097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738" y="365125"/>
            <a:ext cx="1409822" cy="7544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8D2C2EA-27F3-4257-9E10-1DE910547F71}"/>
              </a:ext>
            </a:extLst>
          </p:cNvPr>
          <p:cNvSpPr txBox="1"/>
          <p:nvPr/>
        </p:nvSpPr>
        <p:spPr>
          <a:xfrm>
            <a:off x="7515922" y="6400800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DNS Abuse from a .bw </a:t>
            </a:r>
            <a:r>
              <a:rPr lang="en-GB" sz="1400" dirty="0"/>
              <a:t>Perspective </a:t>
            </a:r>
            <a:r>
              <a:rPr lang="en-US" sz="1400" dirty="0"/>
              <a:t>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</p:spTree>
    <p:extLst>
      <p:ext uri="{BB962C8B-B14F-4D97-AF65-F5344CB8AC3E}">
        <p14:creationId xmlns:p14="http://schemas.microsoft.com/office/powerpoint/2010/main" val="1308790910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D25F302-27C5-414F-97F8-6EA0A6C028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Triangle 12">
            <a:extLst>
              <a:ext uri="{FF2B5EF4-FFF2-40B4-BE49-F238E27FC236}">
                <a16:creationId xmlns:a16="http://schemas.microsoft.com/office/drawing/2014/main" id="{830A36F8-48C2-4842-A87B-8CE8DF4E7F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F451A30-466B-4996-9BA5-CD6ABCC6D5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7D3F64-2FBB-4F0A-91F3-8131902F06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8484" y="2133405"/>
            <a:ext cx="4428236" cy="2728198"/>
          </a:xfrm>
        </p:spPr>
        <p:txBody>
          <a:bodyPr anchor="t">
            <a:normAutofit/>
          </a:bodyPr>
          <a:lstStyle/>
          <a:p>
            <a:pPr marL="0" indent="0" algn="ctr">
              <a:buNone/>
            </a:pPr>
            <a:r>
              <a:rPr lang="en-US" sz="2400" dirty="0"/>
              <a:t>Ms. Angela Matlapeng</a:t>
            </a:r>
          </a:p>
          <a:p>
            <a:pPr marL="0" indent="0" algn="ctr">
              <a:buNone/>
            </a:pPr>
            <a:r>
              <a:rPr lang="en-US" sz="2400" dirty="0"/>
              <a:t>.bw ccTLD</a:t>
            </a:r>
          </a:p>
          <a:p>
            <a:pPr marL="0" indent="0" algn="ctr">
              <a:buNone/>
            </a:pPr>
            <a:r>
              <a:rPr lang="en-US" sz="2400" dirty="0">
                <a:hlinkClick r:id="rId2"/>
              </a:rPr>
              <a:t>https://nic.net.bw</a:t>
            </a: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matlapeng@bocra.org.bw</a:t>
            </a:r>
          </a:p>
          <a:p>
            <a:pPr marL="0" indent="0" algn="ctr">
              <a:buNone/>
            </a:pPr>
            <a:r>
              <a:rPr lang="en-US" sz="2400" dirty="0"/>
              <a:t>info@bocra.org.bw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C2EE91D-8E22-4359-8FDE-740844D8E7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435" y="3308564"/>
            <a:ext cx="2466417" cy="1181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F2B952F-BDEF-4553-AA47-18BCED55BB7E}"/>
              </a:ext>
            </a:extLst>
          </p:cNvPr>
          <p:cNvSpPr txBox="1"/>
          <p:nvPr/>
        </p:nvSpPr>
        <p:spPr>
          <a:xfrm>
            <a:off x="1724215" y="4553826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i="1" dirty="0"/>
              <a:t>Your Gateway to the World!</a:t>
            </a:r>
            <a:endParaRPr lang="en-BW" sz="1400" i="1" dirty="0"/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8F3621C2-2FB7-4EB4-839F-96643233658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2961" y="1056331"/>
            <a:ext cx="1409822" cy="75444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E12187E-0E1A-4F98-98A8-7CA658247824}"/>
              </a:ext>
            </a:extLst>
          </p:cNvPr>
          <p:cNvSpPr txBox="1"/>
          <p:nvPr/>
        </p:nvSpPr>
        <p:spPr>
          <a:xfrm>
            <a:off x="7515922" y="6534612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 DNS Abuse from a .bw </a:t>
            </a:r>
            <a:r>
              <a:rPr lang="en-GB" sz="1400" dirty="0"/>
              <a:t>Perspective </a:t>
            </a:r>
            <a:r>
              <a:rPr lang="en-US" sz="1400" dirty="0"/>
              <a:t>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</p:spTree>
    <p:extLst>
      <p:ext uri="{BB962C8B-B14F-4D97-AF65-F5344CB8AC3E}">
        <p14:creationId xmlns:p14="http://schemas.microsoft.com/office/powerpoint/2010/main" val="311528709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C53FE-50A1-46FC-A437-8F5096840B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6428" y="627564"/>
            <a:ext cx="2769747" cy="921451"/>
          </a:xfrm>
        </p:spPr>
        <p:txBody>
          <a:bodyPr>
            <a:normAutofit/>
          </a:bodyPr>
          <a:lstStyle/>
          <a:p>
            <a:r>
              <a:rPr lang="en-US" dirty="0"/>
              <a:t>Agenda</a:t>
            </a:r>
            <a:endParaRPr lang="en-BW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0B5F49-6575-4294-B38C-4753EDF33F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579" y="1703692"/>
            <a:ext cx="8313821" cy="3450613"/>
          </a:xfrm>
        </p:spPr>
        <p:txBody>
          <a:bodyPr anchor="ctr">
            <a:normAutofit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Abuse </a:t>
            </a:r>
            <a:r>
              <a:rPr lang="en-US" sz="3200" b="1" i="1" dirty="0">
                <a:solidFill>
                  <a:schemeClr val="tx2"/>
                </a:solidFill>
              </a:rPr>
              <a:t>of</a:t>
            </a:r>
            <a:r>
              <a:rPr lang="en-US" sz="3200" dirty="0">
                <a:solidFill>
                  <a:schemeClr val="tx2"/>
                </a:solidFill>
              </a:rPr>
              <a:t> and </a:t>
            </a:r>
            <a:r>
              <a:rPr lang="en-US" sz="3200" b="1" i="1" dirty="0">
                <a:solidFill>
                  <a:schemeClr val="tx2"/>
                </a:solidFill>
              </a:rPr>
              <a:t>via</a:t>
            </a:r>
            <a:r>
              <a:rPr lang="en-US" sz="3200" dirty="0">
                <a:solidFill>
                  <a:schemeClr val="tx2"/>
                </a:solidFill>
              </a:rPr>
              <a:t> the DNS</a:t>
            </a:r>
          </a:p>
          <a:p>
            <a:r>
              <a:rPr lang="en-US" sz="3200" dirty="0">
                <a:solidFill>
                  <a:schemeClr val="tx2"/>
                </a:solidFill>
              </a:rPr>
              <a:t>What types of DNS Abuse do we record?</a:t>
            </a:r>
          </a:p>
          <a:p>
            <a:r>
              <a:rPr lang="en-US" sz="3200" dirty="0">
                <a:solidFill>
                  <a:schemeClr val="tx2"/>
                </a:solidFill>
              </a:rPr>
              <a:t>Prevention &amp; Mitigation</a:t>
            </a:r>
          </a:p>
          <a:p>
            <a:r>
              <a:rPr lang="en-US" sz="3200" dirty="0">
                <a:solidFill>
                  <a:schemeClr val="tx2"/>
                </a:solidFill>
              </a:rPr>
              <a:t>Q &amp; A</a:t>
            </a:r>
          </a:p>
          <a:p>
            <a:endParaRPr lang="en-BW" sz="32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phic 10" descr="Clipboard Ticked with solid fill">
            <a:extLst>
              <a:ext uri="{FF2B5EF4-FFF2-40B4-BE49-F238E27FC236}">
                <a16:creationId xmlns:a16="http://schemas.microsoft.com/office/drawing/2014/main" id="{5C5853BA-8D2C-4EA4-A948-D877CDF5CC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E2F967E6-3FAE-420C-93C9-A96DEDF7DE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76" y="6134470"/>
            <a:ext cx="1138673" cy="47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EB44B7-509A-4AEC-A2D7-9F0E5BA2F261}"/>
              </a:ext>
            </a:extLst>
          </p:cNvPr>
          <p:cNvSpPr txBox="1"/>
          <p:nvPr/>
        </p:nvSpPr>
        <p:spPr>
          <a:xfrm>
            <a:off x="1247289" y="6248987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i="1" dirty="0"/>
              <a:t>Your Gateway to the World!</a:t>
            </a:r>
            <a:endParaRPr lang="en-BW" sz="1400" i="1" dirty="0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1ED1057D-DA70-4FEA-A1BB-7D42BAD549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771" y="4696648"/>
            <a:ext cx="2114629" cy="113161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A1DDBC2-6012-4716-B859-C581CC40BCBF}"/>
              </a:ext>
            </a:extLst>
          </p:cNvPr>
          <p:cNvSpPr txBox="1"/>
          <p:nvPr/>
        </p:nvSpPr>
        <p:spPr>
          <a:xfrm>
            <a:off x="6412381" y="6495116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 DNS Abuse from a .bw </a:t>
            </a:r>
            <a:r>
              <a:rPr lang="en-GB" sz="1400" dirty="0"/>
              <a:t>Perspective</a:t>
            </a:r>
            <a:r>
              <a:rPr lang="en-US" sz="1400" dirty="0"/>
              <a:t> 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41236B8-DCB7-B2A9-8ADB-975514A239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823604" y="242107"/>
            <a:ext cx="2924446" cy="152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499940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79E60-2CB4-4ECC-AE37-BAC5FBDC1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33849" y="874694"/>
            <a:ext cx="8991600" cy="1301204"/>
          </a:xfrm>
        </p:spPr>
        <p:txBody>
          <a:bodyPr>
            <a:noAutofit/>
          </a:bodyPr>
          <a:lstStyle/>
          <a:p>
            <a:r>
              <a:rPr lang="en-US" sz="3600" dirty="0"/>
              <a:t>Why are we concerned with DNS Abuse?</a:t>
            </a:r>
          </a:p>
          <a:p>
            <a:pPr lvl="1"/>
            <a:r>
              <a:rPr lang="en-US" dirty="0"/>
              <a:t>Security and Stability of the DNS are paramount parts of the value proposition of .bw domains.</a:t>
            </a:r>
          </a:p>
          <a:p>
            <a:pPr lvl="1"/>
            <a:endParaRPr lang="en-US" sz="28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67E0027-BBC5-47A4-B1BE-303A8BCD6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76" y="6279474"/>
            <a:ext cx="1138673" cy="4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091C25-64DD-41BB-A0A5-C051C69ED25D}"/>
              </a:ext>
            </a:extLst>
          </p:cNvPr>
          <p:cNvSpPr txBox="1"/>
          <p:nvPr/>
        </p:nvSpPr>
        <p:spPr>
          <a:xfrm>
            <a:off x="1287082" y="6353022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Your Gateway to the World!</a:t>
            </a:r>
            <a:endParaRPr lang="en-BW" sz="1400" i="1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D102EE-1F28-4034-BF70-FDEF3392ED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738" y="365125"/>
            <a:ext cx="1409822" cy="7544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288881-A1BB-49D2-B456-270156F151FE}"/>
              </a:ext>
            </a:extLst>
          </p:cNvPr>
          <p:cNvSpPr txBox="1"/>
          <p:nvPr/>
        </p:nvSpPr>
        <p:spPr>
          <a:xfrm>
            <a:off x="7515922" y="6400800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  DNS Abuse from a .bw </a:t>
            </a:r>
            <a:r>
              <a:rPr lang="en-GB" sz="1400" dirty="0"/>
              <a:t>Perspective </a:t>
            </a:r>
            <a:r>
              <a:rPr lang="en-US" sz="1400" dirty="0"/>
              <a:t>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  <p:graphicFrame>
        <p:nvGraphicFramePr>
          <p:cNvPr id="9" name="Content Placeholder 2">
            <a:extLst>
              <a:ext uri="{FF2B5EF4-FFF2-40B4-BE49-F238E27FC236}">
                <a16:creationId xmlns:a16="http://schemas.microsoft.com/office/drawing/2014/main" id="{B5A9F593-3192-5B18-8540-5DB6CC79F4E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9426291"/>
              </p:ext>
            </p:extLst>
          </p:nvPr>
        </p:nvGraphicFramePr>
        <p:xfrm>
          <a:off x="1287082" y="2521118"/>
          <a:ext cx="9906000" cy="39039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  <p:extLst>
      <p:ext uri="{BB962C8B-B14F-4D97-AF65-F5344CB8AC3E}">
        <p14:creationId xmlns:p14="http://schemas.microsoft.com/office/powerpoint/2010/main" val="13581460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ED51EC-9910-42A3-8904-A6653B4D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9463" y="2243656"/>
            <a:ext cx="11543674" cy="1817339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8000" dirty="0"/>
              <a:t>Abuse </a:t>
            </a:r>
            <a:r>
              <a:rPr lang="en-US" sz="8000" i="1" dirty="0">
                <a:solidFill>
                  <a:schemeClr val="tx2"/>
                </a:solidFill>
              </a:rPr>
              <a:t>of</a:t>
            </a:r>
            <a:r>
              <a:rPr lang="en-US" sz="8000" dirty="0"/>
              <a:t> vs Abuse </a:t>
            </a:r>
            <a:r>
              <a:rPr lang="en-US" sz="8000" i="1" dirty="0">
                <a:solidFill>
                  <a:schemeClr val="tx2"/>
                </a:solidFill>
              </a:rPr>
              <a:t>via</a:t>
            </a:r>
            <a:r>
              <a:rPr lang="en-US" sz="8000" dirty="0"/>
              <a:t> the DNS</a:t>
            </a: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70F99D2C-3BFF-4AC2-97BB-96650431B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63" y="6254685"/>
            <a:ext cx="1138673" cy="4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84E42F1-A77B-472A-A377-84811EE9823A}"/>
              </a:ext>
            </a:extLst>
          </p:cNvPr>
          <p:cNvSpPr txBox="1"/>
          <p:nvPr/>
        </p:nvSpPr>
        <p:spPr>
          <a:xfrm>
            <a:off x="1411369" y="6328233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i="1" dirty="0"/>
              <a:t>Your Gateway to the World!</a:t>
            </a:r>
            <a:endParaRPr lang="en-BW" sz="1400" i="1"/>
          </a:p>
        </p:txBody>
      </p:sp>
      <p:pic>
        <p:nvPicPr>
          <p:cNvPr id="23" name="Picture 2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7C00F95-3D9B-45C5-94C3-764456C097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738" y="365125"/>
            <a:ext cx="1409822" cy="75444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01D885D-2FC7-4423-B1E3-4BCF4D77488F}"/>
              </a:ext>
            </a:extLst>
          </p:cNvPr>
          <p:cNvSpPr txBox="1"/>
          <p:nvPr/>
        </p:nvSpPr>
        <p:spPr>
          <a:xfrm>
            <a:off x="8398456" y="6492875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 DNS Abuse from a .bw </a:t>
            </a:r>
            <a:r>
              <a:rPr lang="en-GB" sz="1400" dirty="0"/>
              <a:t>Perspective </a:t>
            </a:r>
            <a:r>
              <a:rPr lang="en-US" sz="1400" dirty="0"/>
              <a:t>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4CE4AAA7-B580-D712-B283-BF542F0199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0969" y="4553308"/>
            <a:ext cx="9817768" cy="1651767"/>
          </a:xfrm>
        </p:spPr>
        <p:txBody>
          <a:bodyPr>
            <a:noAutofit/>
          </a:bodyPr>
          <a:lstStyle/>
          <a:p>
            <a:pPr algn="ctr"/>
            <a:r>
              <a:rPr lang="en-US" sz="1800" b="1" dirty="0"/>
              <a:t>Abuse of the DNS: </a:t>
            </a:r>
            <a:r>
              <a:rPr lang="en-US" sz="1800" dirty="0"/>
              <a:t>Malicious activities that disrupts or cripples the DNS infrastructure (exploited). </a:t>
            </a:r>
          </a:p>
          <a:p>
            <a:pPr algn="ctr"/>
            <a:r>
              <a:rPr lang="en-US" sz="1800" b="1" dirty="0"/>
              <a:t>Abuse via the DNS: </a:t>
            </a:r>
            <a:r>
              <a:rPr lang="en-US" sz="1800" dirty="0"/>
              <a:t>Malicious activities causing DNS to operate in an unintended manner (misused).</a:t>
            </a:r>
          </a:p>
          <a:p>
            <a:pPr algn="ctr"/>
            <a:r>
              <a:rPr lang="en-US" sz="1800" dirty="0"/>
              <a:t>We will focus more on the latter: that is, the DNS is resolving and serving names as should, but the domain itself is </a:t>
            </a:r>
            <a:r>
              <a:rPr lang="en-US" sz="1800" b="1" dirty="0"/>
              <a:t>HARMFUL</a:t>
            </a:r>
            <a:r>
              <a:rPr lang="en-US" sz="1800" dirty="0"/>
              <a:t>!</a:t>
            </a:r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9983130D-73CB-7BCC-7025-5E9DB2F102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94605" y="323761"/>
            <a:ext cx="5083183" cy="264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5190744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ED51EC-9910-42A3-8904-A6653B4D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325490"/>
            <a:ext cx="11024938" cy="181733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chemeClr val="tx2"/>
                </a:solidFill>
              </a:rPr>
              <a:t>What types of DNS Abuse do we record?</a:t>
            </a:r>
            <a:endParaRPr lang="en-US" sz="54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70F99D2C-3BFF-4AC2-97BB-96650431B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63" y="6254685"/>
            <a:ext cx="1138673" cy="4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84E42F1-A77B-472A-A377-84811EE9823A}"/>
              </a:ext>
            </a:extLst>
          </p:cNvPr>
          <p:cNvSpPr txBox="1"/>
          <p:nvPr/>
        </p:nvSpPr>
        <p:spPr>
          <a:xfrm>
            <a:off x="1411369" y="6328233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i="1" dirty="0"/>
              <a:t>Your Gateway to the World!</a:t>
            </a:r>
            <a:endParaRPr lang="en-BW" sz="1400" i="1"/>
          </a:p>
        </p:txBody>
      </p:sp>
      <p:pic>
        <p:nvPicPr>
          <p:cNvPr id="23" name="Picture 2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7C00F95-3D9B-45C5-94C3-764456C097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738" y="365125"/>
            <a:ext cx="1409822" cy="75444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01D885D-2FC7-4423-B1E3-4BCF4D77488F}"/>
              </a:ext>
            </a:extLst>
          </p:cNvPr>
          <p:cNvSpPr txBox="1"/>
          <p:nvPr/>
        </p:nvSpPr>
        <p:spPr>
          <a:xfrm>
            <a:off x="8449186" y="6424848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 DNS Abuse from a .bw </a:t>
            </a:r>
            <a:r>
              <a:rPr lang="en-GB" sz="1400" dirty="0"/>
              <a:t>Perspective </a:t>
            </a:r>
            <a:r>
              <a:rPr lang="en-US" sz="1400" dirty="0"/>
              <a:t>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  <p:pic>
        <p:nvPicPr>
          <p:cNvPr id="11" name="Picture 4" descr="Domain name industry working on tackling DNS abuse | BrandShelter™">
            <a:extLst>
              <a:ext uri="{FF2B5EF4-FFF2-40B4-BE49-F238E27FC236}">
                <a16:creationId xmlns:a16="http://schemas.microsoft.com/office/drawing/2014/main" id="{CB435612-AB68-2285-161B-64483FA6A9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3398" y="449360"/>
            <a:ext cx="6885203" cy="3594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3647634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467E0027-BBC5-47A4-B1BE-303A8BCD6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76" y="6279474"/>
            <a:ext cx="1138673" cy="4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091C25-64DD-41BB-A0A5-C051C69ED25D}"/>
              </a:ext>
            </a:extLst>
          </p:cNvPr>
          <p:cNvSpPr txBox="1"/>
          <p:nvPr/>
        </p:nvSpPr>
        <p:spPr>
          <a:xfrm>
            <a:off x="1287082" y="6353022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Your Gateway to the World!</a:t>
            </a:r>
            <a:endParaRPr lang="en-BW" sz="1400" i="1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D102EE-1F28-4034-BF70-FDEF3392ED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738" y="76363"/>
            <a:ext cx="1409822" cy="7544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288881-A1BB-49D2-B456-270156F151FE}"/>
              </a:ext>
            </a:extLst>
          </p:cNvPr>
          <p:cNvSpPr txBox="1"/>
          <p:nvPr/>
        </p:nvSpPr>
        <p:spPr>
          <a:xfrm>
            <a:off x="8334070" y="6436785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  DNS Abuse from a .bw </a:t>
            </a:r>
            <a:r>
              <a:rPr lang="en-GB" sz="1400" dirty="0"/>
              <a:t>Perspective </a:t>
            </a:r>
            <a:r>
              <a:rPr lang="en-US" sz="1400" dirty="0"/>
              <a:t>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BD12BE8D-A077-57DE-01AC-710570CBF0D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55762244"/>
              </p:ext>
            </p:extLst>
          </p:nvPr>
        </p:nvGraphicFramePr>
        <p:xfrm>
          <a:off x="1167063" y="829293"/>
          <a:ext cx="10054390" cy="5247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13421">
                  <a:extLst>
                    <a:ext uri="{9D8B030D-6E8A-4147-A177-3AD203B41FA5}">
                      <a16:colId xmlns:a16="http://schemas.microsoft.com/office/drawing/2014/main" val="2908872452"/>
                    </a:ext>
                  </a:extLst>
                </a:gridCol>
                <a:gridCol w="4940969">
                  <a:extLst>
                    <a:ext uri="{9D8B030D-6E8A-4147-A177-3AD203B41FA5}">
                      <a16:colId xmlns:a16="http://schemas.microsoft.com/office/drawing/2014/main" val="3552877636"/>
                    </a:ext>
                  </a:extLst>
                </a:gridCol>
              </a:tblGrid>
              <a:tr h="492662">
                <a:tc>
                  <a:txBody>
                    <a:bodyPr/>
                    <a:lstStyle/>
                    <a:p>
                      <a:pPr algn="ctr"/>
                      <a:r>
                        <a:rPr lang="en-BW" dirty="0"/>
                        <a:t>Abuse of the DNS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BW" dirty="0"/>
                        <a:t>Abuse via the DNS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700093"/>
                  </a:ext>
                </a:extLst>
              </a:tr>
              <a:tr h="4201087">
                <a:tc>
                  <a:txBody>
                    <a:bodyPr/>
                    <a:lstStyle/>
                    <a:p>
                      <a:pPr lvl="1"/>
                      <a:endParaRPr lang="en-US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BW" dirty="0"/>
                        <a:t>Includes but not limited to: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DOS/Ddos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Spoofing &amp; Poisoning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Hijacking &amp; MITM Attacks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DNS Tunneling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Ransomware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Unauthorized access &amp; Host file modifications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…and many more.</a:t>
                      </a:r>
                    </a:p>
                    <a:p>
                      <a:endParaRPr lang="en-BW" dirty="0"/>
                    </a:p>
                    <a:p>
                      <a:r>
                        <a:rPr lang="en-BW" dirty="0"/>
                        <a:t>Some Useful Actions/Tips: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Have a BC/DR Playbook &amp; perform drills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C</a:t>
                      </a:r>
                      <a:r>
                        <a:rPr lang="en-BW" dirty="0"/>
                        <a:t>VE lookout and regular patching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BW" dirty="0"/>
                        <a:t>Monitoring e.g., IPS/IDS, Honeypot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GB" dirty="0"/>
                        <a:t>I</a:t>
                      </a:r>
                      <a:r>
                        <a:rPr lang="en-BW" dirty="0"/>
                        <a:t>ncrease bandwidth and load balancing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BW" dirty="0"/>
                        <a:t>Deploy DNSSec, TSIG, &amp;  SSL Certs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BW" dirty="0"/>
                        <a:t>Implement anycast services (PCH, AfriNIC, Slaves)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BW" dirty="0"/>
                        <a:t>Includes but not limited to: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BW" dirty="0"/>
                        <a:t>Botnets/C &amp;C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BW" dirty="0"/>
                        <a:t>Malware Distribution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BW" dirty="0"/>
                        <a:t>Phishing &amp; Scamming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BW" dirty="0"/>
                        <a:t>Typo-squatting and homoglyphs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BW" dirty="0"/>
                        <a:t>Defacements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BW" dirty="0"/>
                    </a:p>
                    <a:p>
                      <a:endParaRPr lang="en-BW" dirty="0"/>
                    </a:p>
                    <a:p>
                      <a:endParaRPr lang="en-BW" dirty="0"/>
                    </a:p>
                    <a:p>
                      <a:endParaRPr lang="en-BW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278524"/>
                  </a:ext>
                </a:extLst>
              </a:tr>
            </a:tbl>
          </a:graphicData>
        </a:graphic>
      </p:graphicFrame>
      <p:pic>
        <p:nvPicPr>
          <p:cNvPr id="5122" name="Picture 2" descr="i&gt;Freerider MX&lt;/i&gt; Magazine's Website Hacked">
            <a:extLst>
              <a:ext uri="{FF2B5EF4-FFF2-40B4-BE49-F238E27FC236}">
                <a16:creationId xmlns:a16="http://schemas.microsoft.com/office/drawing/2014/main" id="{89BA6DA6-9F1A-FB82-E1B0-6988AB8122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60" b="1498"/>
          <a:stretch/>
        </p:blipFill>
        <p:spPr bwMode="auto">
          <a:xfrm>
            <a:off x="6182277" y="3049755"/>
            <a:ext cx="5716958" cy="312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7595255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1ED51EC-9910-42A3-8904-A6653B4D1C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8799" y="4683892"/>
            <a:ext cx="10506455" cy="1017908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r>
              <a:rPr lang="en-BW" sz="8000" dirty="0"/>
              <a:t>Prevention &amp; Mitigation</a:t>
            </a:r>
            <a:endParaRPr lang="en-US" sz="80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70F99D2C-3BFF-4AC2-97BB-96650431B6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463" y="6254685"/>
            <a:ext cx="1138673" cy="4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84E42F1-A77B-472A-A377-84811EE9823A}"/>
              </a:ext>
            </a:extLst>
          </p:cNvPr>
          <p:cNvSpPr txBox="1"/>
          <p:nvPr/>
        </p:nvSpPr>
        <p:spPr>
          <a:xfrm>
            <a:off x="1411369" y="6328233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i="1" dirty="0"/>
              <a:t>Your Gateway to the World!</a:t>
            </a:r>
            <a:endParaRPr lang="en-BW" sz="1400" i="1"/>
          </a:p>
        </p:txBody>
      </p:sp>
      <p:pic>
        <p:nvPicPr>
          <p:cNvPr id="23" name="Picture 2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7C00F95-3D9B-45C5-94C3-764456C097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738" y="365125"/>
            <a:ext cx="1409822" cy="75444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2A8B422-4057-42A4-A41D-D265373AA10E}"/>
              </a:ext>
            </a:extLst>
          </p:cNvPr>
          <p:cNvSpPr txBox="1"/>
          <p:nvPr/>
        </p:nvSpPr>
        <p:spPr>
          <a:xfrm>
            <a:off x="8398456" y="6396438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  DNS Abuse from a .bw </a:t>
            </a:r>
            <a:r>
              <a:rPr lang="en-GB" sz="1400" dirty="0"/>
              <a:t>Perspective </a:t>
            </a:r>
            <a:r>
              <a:rPr lang="en-US" sz="1400" dirty="0"/>
              <a:t> 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  <p:pic>
        <p:nvPicPr>
          <p:cNvPr id="1028" name="Picture 4" descr="DNS Abuse: Everyone's Problem - Building Trustworthiness and Acceptance of  IT Security Solutions - Getting to the Heart of It - Issues - dotmagazine">
            <a:extLst>
              <a:ext uri="{FF2B5EF4-FFF2-40B4-BE49-F238E27FC236}">
                <a16:creationId xmlns:a16="http://schemas.microsoft.com/office/drawing/2014/main" id="{1CAD41E6-EA2C-D689-9EE5-4E2C1B1D88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319" y="367785"/>
            <a:ext cx="6651362" cy="3741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417711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079E60-2CB4-4ECC-AE37-BAC5FBDC10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6544" y="887880"/>
            <a:ext cx="11285621" cy="1266905"/>
          </a:xfrm>
        </p:spPr>
        <p:txBody>
          <a:bodyPr>
            <a:noAutofit/>
          </a:bodyPr>
          <a:lstStyle/>
          <a:p>
            <a:r>
              <a:rPr lang="en-US" sz="1800" dirty="0"/>
              <a:t>Prevention through Policies: </a:t>
            </a:r>
          </a:p>
          <a:p>
            <a:pPr lvl="1"/>
            <a:r>
              <a:rPr lang="en-US" sz="1400" dirty="0"/>
              <a:t>Registrar Accreditation Agreement (RAA): Outlines responsibilities of Registrars securing services and the Registry’s authority/power. </a:t>
            </a:r>
          </a:p>
          <a:p>
            <a:pPr lvl="1"/>
            <a:r>
              <a:rPr lang="en-US" sz="1400" dirty="0"/>
              <a:t>Acceptable Use Policies (AUP): Speaks to DNS abuse against IP and DNS infrastructure, deception, data theft via DNS, hacking, cracking etc.</a:t>
            </a:r>
          </a:p>
          <a:p>
            <a:pPr lvl="1"/>
            <a:r>
              <a:rPr lang="en-US" sz="1400" dirty="0"/>
              <a:t>Registration Agreement (RA): Stipulates core registration data, accuracy of the registration data, and obligation to keep it updated.</a:t>
            </a:r>
          </a:p>
          <a:p>
            <a:pPr lvl="1"/>
            <a:r>
              <a:rPr lang="en-US" sz="1400" dirty="0"/>
              <a:t>All give rights to takedowns and removal of zone data from Registry as well as other actions to curb abuse including random compliance checks.</a:t>
            </a:r>
          </a:p>
          <a:p>
            <a:endParaRPr lang="en-US" sz="1800" dirty="0"/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67E0027-BBC5-47A4-B1BE-303A8BCD65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76" y="6279474"/>
            <a:ext cx="1138673" cy="4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C091C25-64DD-41BB-A0A5-C051C69ED25D}"/>
              </a:ext>
            </a:extLst>
          </p:cNvPr>
          <p:cNvSpPr txBox="1"/>
          <p:nvPr/>
        </p:nvSpPr>
        <p:spPr>
          <a:xfrm>
            <a:off x="1287082" y="6353022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Your Gateway to the World!</a:t>
            </a:r>
            <a:endParaRPr lang="en-BW" sz="1400" i="1" dirty="0"/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D0D102EE-1F28-4034-BF70-FDEF3392EDE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738" y="365125"/>
            <a:ext cx="1409822" cy="7544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F288881-A1BB-49D2-B456-270156F151FE}"/>
              </a:ext>
            </a:extLst>
          </p:cNvPr>
          <p:cNvSpPr txBox="1"/>
          <p:nvPr/>
        </p:nvSpPr>
        <p:spPr>
          <a:xfrm>
            <a:off x="7515922" y="6400800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  DNS Abuse from a .bw </a:t>
            </a:r>
            <a:r>
              <a:rPr lang="en-GB" sz="1400" dirty="0"/>
              <a:t>Perspective </a:t>
            </a:r>
            <a:r>
              <a:rPr lang="en-US" sz="1400" dirty="0"/>
              <a:t>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  <p:pic>
        <p:nvPicPr>
          <p:cNvPr id="4102" name="Picture 6" descr="Netcraft | Internet Research, Cybercrime Disruption and PCI Security  Services">
            <a:extLst>
              <a:ext uri="{FF2B5EF4-FFF2-40B4-BE49-F238E27FC236}">
                <a16:creationId xmlns:a16="http://schemas.microsoft.com/office/drawing/2014/main" id="{A205B2F0-CA19-4D48-7BFF-583562CDF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25" y="2362550"/>
            <a:ext cx="4103866" cy="2931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E044D93-04AD-275E-5A6E-3D2B83B93E08}"/>
              </a:ext>
            </a:extLst>
          </p:cNvPr>
          <p:cNvSpPr txBox="1">
            <a:spLocks/>
          </p:cNvSpPr>
          <p:nvPr/>
        </p:nvSpPr>
        <p:spPr>
          <a:xfrm>
            <a:off x="3632639" y="2935778"/>
            <a:ext cx="2622885" cy="18047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/>
          </a:p>
          <a:p>
            <a:pPr lvl="1"/>
            <a:r>
              <a:rPr lang="en-US" sz="1400" dirty="0"/>
              <a:t>We use Commercial and OSINT tools for active Takedown against phishing and web shells., impersonation, brand infringement, etc.</a:t>
            </a:r>
            <a:endParaRPr lang="en-US" sz="18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B631FB81-0372-9268-CC43-433342A48BCD}"/>
              </a:ext>
            </a:extLst>
          </p:cNvPr>
          <p:cNvSpPr txBox="1">
            <a:spLocks/>
          </p:cNvSpPr>
          <p:nvPr/>
        </p:nvSpPr>
        <p:spPr>
          <a:xfrm>
            <a:off x="225620" y="4947942"/>
            <a:ext cx="6545179" cy="1003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/>
          </a:p>
          <a:p>
            <a:pPr lvl="1"/>
            <a:r>
              <a:rPr lang="en-US" sz="1400" dirty="0"/>
              <a:t>Tools include: Netcraft, urlhaul, phish.io, VirusTotal, Shodan, zone-h, dns dumpster, ssl labs, hardenize, goPhish, and many more can be found at </a:t>
            </a:r>
            <a:r>
              <a:rPr lang="en-US" sz="1400" dirty="0">
                <a:hlinkClick r:id="rId6"/>
              </a:rPr>
              <a:t>https://osintframework.com </a:t>
            </a:r>
            <a:endParaRPr lang="en-US" sz="1800" dirty="0"/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1400" dirty="0"/>
          </a:p>
        </p:txBody>
      </p: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8D84F5B2-3F2B-85FC-A470-7B3E4FA89AA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5256" y="2502562"/>
            <a:ext cx="3234261" cy="3764882"/>
          </a:xfrm>
          <a:prstGeom prst="rect">
            <a:avLst/>
          </a:prstGeom>
        </p:spPr>
      </p:pic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9533F07B-ECDE-E20A-A3DE-A6D056882E30}"/>
              </a:ext>
            </a:extLst>
          </p:cNvPr>
          <p:cNvSpPr txBox="1">
            <a:spLocks/>
          </p:cNvSpPr>
          <p:nvPr/>
        </p:nvSpPr>
        <p:spPr>
          <a:xfrm>
            <a:off x="8489305" y="3645641"/>
            <a:ext cx="3367429" cy="24292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000" b="1" dirty="0">
              <a:solidFill>
                <a:schemeClr val="tx2"/>
              </a:solidFill>
            </a:endParaRPr>
          </a:p>
          <a:p>
            <a:pPr lvl="1"/>
            <a:r>
              <a:rPr lang="en-US" sz="2000" b="1" dirty="0">
                <a:solidFill>
                  <a:schemeClr val="tx2"/>
                </a:solidFill>
              </a:rPr>
              <a:t>Prevent</a:t>
            </a:r>
          </a:p>
          <a:p>
            <a:pPr lvl="1"/>
            <a:r>
              <a:rPr lang="en-US" sz="2000" b="1" dirty="0">
                <a:solidFill>
                  <a:schemeClr val="tx2"/>
                </a:solidFill>
              </a:rPr>
              <a:t>Identify &amp; Notify</a:t>
            </a:r>
          </a:p>
          <a:p>
            <a:pPr lvl="1"/>
            <a:r>
              <a:rPr lang="en-US" sz="2000" b="1" dirty="0">
                <a:solidFill>
                  <a:schemeClr val="tx2"/>
                </a:solidFill>
              </a:rPr>
              <a:t>Remediate &amp; Mitigate</a:t>
            </a:r>
          </a:p>
          <a:p>
            <a:pPr lvl="1"/>
            <a:r>
              <a:rPr lang="en-US" sz="2000" b="1" dirty="0">
                <a:solidFill>
                  <a:schemeClr val="tx2"/>
                </a:solidFill>
              </a:rPr>
              <a:t>Learn</a:t>
            </a:r>
          </a:p>
          <a:p>
            <a:pPr lvl="1"/>
            <a:r>
              <a:rPr lang="en-US" sz="2000" b="1" dirty="0">
                <a:solidFill>
                  <a:schemeClr val="tx2"/>
                </a:solidFill>
              </a:rPr>
              <a:t>Capacitate and carry out awareness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2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146647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BBBF0-D216-8695-D748-DBE7DBCDC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794" y="-146051"/>
            <a:ext cx="10515600" cy="1325563"/>
          </a:xfrm>
        </p:spPr>
        <p:txBody>
          <a:bodyPr/>
          <a:lstStyle/>
          <a:p>
            <a:r>
              <a:rPr lang="en-BW" dirty="0"/>
              <a:t>Consider this…</a:t>
            </a:r>
          </a:p>
        </p:txBody>
      </p:sp>
      <p:pic>
        <p:nvPicPr>
          <p:cNvPr id="7170" name="Picture 2" descr="Are Humans Still the Weakest Link in Cybersecurity? — Techslang">
            <a:extLst>
              <a:ext uri="{FF2B5EF4-FFF2-40B4-BE49-F238E27FC236}">
                <a16:creationId xmlns:a16="http://schemas.microsoft.com/office/drawing/2014/main" id="{56A1CB22-79AE-8E1C-EE90-8643D5ABA3C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58" y="1024878"/>
            <a:ext cx="7620000" cy="398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E8E48B26-5120-989C-6B6C-455509829C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7010" y="224446"/>
            <a:ext cx="1409822" cy="75444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95020FE-4D5B-7962-5FE8-9B1E02868DB9}"/>
              </a:ext>
            </a:extLst>
          </p:cNvPr>
          <p:cNvSpPr txBox="1"/>
          <p:nvPr/>
        </p:nvSpPr>
        <p:spPr>
          <a:xfrm>
            <a:off x="8261510" y="6338986"/>
            <a:ext cx="41130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   DNS Abuse from a .bw </a:t>
            </a:r>
            <a:r>
              <a:rPr lang="en-GB" sz="1400" dirty="0"/>
              <a:t>Perspective </a:t>
            </a:r>
            <a:r>
              <a:rPr lang="en-US" sz="1400" dirty="0"/>
              <a:t>| </a:t>
            </a:r>
            <a:r>
              <a:rPr lang="en-US" sz="1400" b="1" dirty="0">
                <a:solidFill>
                  <a:schemeClr val="accent1"/>
                </a:solidFill>
              </a:rPr>
              <a:t>JUNE 2022</a:t>
            </a:r>
          </a:p>
        </p:txBody>
      </p:sp>
      <p:pic>
        <p:nvPicPr>
          <p:cNvPr id="12" name="Picture 2">
            <a:extLst>
              <a:ext uri="{FF2B5EF4-FFF2-40B4-BE49-F238E27FC236}">
                <a16:creationId xmlns:a16="http://schemas.microsoft.com/office/drawing/2014/main" id="{DE584146-0606-8D12-A09B-4D5A05550E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176" y="6279474"/>
            <a:ext cx="1138673" cy="409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E1A94E-5017-B34F-B42B-A1D229CC708F}"/>
              </a:ext>
            </a:extLst>
          </p:cNvPr>
          <p:cNvSpPr txBox="1"/>
          <p:nvPr/>
        </p:nvSpPr>
        <p:spPr>
          <a:xfrm>
            <a:off x="1287082" y="6353022"/>
            <a:ext cx="22111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Your Gateway to the World!</a:t>
            </a:r>
            <a:endParaRPr lang="en-BW" sz="1400" i="1" dirty="0"/>
          </a:p>
        </p:txBody>
      </p:sp>
      <p:pic>
        <p:nvPicPr>
          <p:cNvPr id="7172" name="Picture 4" descr="What is Stop. Think. Connect.™️?">
            <a:extLst>
              <a:ext uri="{FF2B5EF4-FFF2-40B4-BE49-F238E27FC236}">
                <a16:creationId xmlns:a16="http://schemas.microsoft.com/office/drawing/2014/main" id="{978CF523-C71D-DF70-34E0-4B6F7C1B07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7574" y="4153882"/>
            <a:ext cx="4970791" cy="2485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Happy Cyber Security Awareness Month! – Secure Sense">
            <a:extLst>
              <a:ext uri="{FF2B5EF4-FFF2-40B4-BE49-F238E27FC236}">
                <a16:creationId xmlns:a16="http://schemas.microsoft.com/office/drawing/2014/main" id="{FBBAEAB5-ADCA-6170-5DDC-CBAEA2C92B0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6" t="14369" r="57884" b="7933"/>
          <a:stretch/>
        </p:blipFill>
        <p:spPr bwMode="auto">
          <a:xfrm>
            <a:off x="8637564" y="1379971"/>
            <a:ext cx="2912013" cy="243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C48FD7B5-5FC4-F84B-250A-6CC71CF5350A}"/>
              </a:ext>
            </a:extLst>
          </p:cNvPr>
          <p:cNvSpPr txBox="1">
            <a:spLocks/>
          </p:cNvSpPr>
          <p:nvPr/>
        </p:nvSpPr>
        <p:spPr>
          <a:xfrm>
            <a:off x="225620" y="4947942"/>
            <a:ext cx="6545179" cy="1003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800" dirty="0"/>
          </a:p>
          <a:p>
            <a:pPr lvl="1"/>
            <a:r>
              <a:rPr lang="en-US" sz="1800" dirty="0"/>
              <a:t>Change the Narrative: </a:t>
            </a:r>
            <a:r>
              <a:rPr lang="en-US" sz="1600" dirty="0"/>
              <a:t>Humans are NO LONGER the weakest link in Security. They are the SOLUTION!</a:t>
            </a:r>
          </a:p>
          <a:p>
            <a:pPr marL="457200" lvl="1" indent="0">
              <a:buFont typeface="Arial" panose="020B0604020202020204" pitchFamily="34" charset="0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9016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14755</TotalTime>
  <Words>780</Words>
  <Application>Microsoft Macintosh PowerPoint</Application>
  <PresentationFormat>Widescreen</PresentationFormat>
  <Paragraphs>105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DNS Abuse From a .bw Perspective</vt:lpstr>
      <vt:lpstr>Agenda</vt:lpstr>
      <vt:lpstr>PowerPoint Presentation</vt:lpstr>
      <vt:lpstr>Abuse of vs Abuse via the DNS</vt:lpstr>
      <vt:lpstr>What types of DNS Abuse do we record?</vt:lpstr>
      <vt:lpstr>PowerPoint Presentation</vt:lpstr>
      <vt:lpstr>Prevention &amp; Mitigation</vt:lpstr>
      <vt:lpstr>PowerPoint Presentation</vt:lpstr>
      <vt:lpstr>Consider this…</vt:lpstr>
      <vt:lpstr>Questions/Comments?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Governance Models for ccTLD Managers</dc:title>
  <dc:creator>Administrator</dc:creator>
  <cp:lastModifiedBy>Angela Matlapeng</cp:lastModifiedBy>
  <cp:revision>88</cp:revision>
  <dcterms:created xsi:type="dcterms:W3CDTF">2020-06-19T09:55:29Z</dcterms:created>
  <dcterms:modified xsi:type="dcterms:W3CDTF">2022-06-07T15:00:28Z</dcterms:modified>
</cp:coreProperties>
</file>