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61" r:id="rId2"/>
    <p:sldMasterId id="2147483673" r:id="rId3"/>
  </p:sldMasterIdLst>
  <p:notesMasterIdLst>
    <p:notesMasterId r:id="rId8"/>
  </p:notesMasterIdLst>
  <p:handoutMasterIdLst>
    <p:handoutMasterId r:id="rId9"/>
  </p:handoutMasterIdLst>
  <p:sldIdLst>
    <p:sldId id="262" r:id="rId4"/>
    <p:sldId id="355" r:id="rId5"/>
    <p:sldId id="357" r:id="rId6"/>
    <p:sldId id="356" r:id="rId7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FFFFFF"/>
    <a:srgbClr val="919293"/>
    <a:srgbClr val="FFAE6A"/>
    <a:srgbClr val="DD8729"/>
    <a:srgbClr val="FF7A00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8" autoAdjust="0"/>
    <p:restoredTop sz="91888" autoAdjust="0"/>
  </p:normalViewPr>
  <p:slideViewPr>
    <p:cSldViewPr>
      <p:cViewPr varScale="1">
        <p:scale>
          <a:sx n="59" d="100"/>
          <a:sy n="59" d="100"/>
        </p:scale>
        <p:origin x="1412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1" y="2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76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1" y="943276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09272054-80EC-4854-85C9-9B1CE0CD7C55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75340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6" y="2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041" y="4717976"/>
            <a:ext cx="4982422" cy="44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357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6" y="9434357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09C29AC8-C407-4216-ADC5-2D8C04E564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76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BC719-BAA8-4A1C-8CE0-43935EF493EC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3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95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pic>
        <p:nvPicPr>
          <p:cNvPr id="6" name="Picture 5" descr="logotip-register-splet-vek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75046" y="885093"/>
            <a:ext cx="3071834" cy="829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  <p:pic>
        <p:nvPicPr>
          <p:cNvPr id="7" name="Picture 6" descr="logotip-register-splet-vek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75046" y="885093"/>
            <a:ext cx="3071834" cy="8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763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21753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9708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9146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08088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57733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28364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0898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A345"/>
              </a:buClr>
              <a:defRPr/>
            </a:lvl1pPr>
            <a:lvl3pPr>
              <a:buClr>
                <a:srgbClr val="A6A345"/>
              </a:buClr>
              <a:defRPr/>
            </a:lvl3pPr>
            <a:lvl5pPr>
              <a:buClr>
                <a:srgbClr val="A6A345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52940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2130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2042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pic>
        <p:nvPicPr>
          <p:cNvPr id="6" name="Picture 5" descr="logotip-register-splet-vek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75046" y="885093"/>
            <a:ext cx="3071834" cy="8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384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6A345"/>
              </a:buClr>
              <a:defRPr/>
            </a:lvl1pPr>
            <a:lvl3pPr>
              <a:buClr>
                <a:srgbClr val="A6A345"/>
              </a:buClr>
              <a:defRPr/>
            </a:lvl3pPr>
            <a:lvl5pPr>
              <a:buClr>
                <a:srgbClr val="A6A345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42319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96390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buClr>
                <a:srgbClr val="A6A345"/>
              </a:buClr>
              <a:defRPr sz="2800"/>
            </a:lvl1pPr>
            <a:lvl2pPr>
              <a:defRPr sz="2400"/>
            </a:lvl2pPr>
            <a:lvl3pPr>
              <a:buClr>
                <a:srgbClr val="A6A345"/>
              </a:buClr>
              <a:defRPr sz="2000"/>
            </a:lvl3pPr>
            <a:lvl4pPr>
              <a:defRPr sz="1800"/>
            </a:lvl4pPr>
            <a:lvl5pPr>
              <a:buClr>
                <a:srgbClr val="A6A345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buClr>
                <a:srgbClr val="A6A345"/>
              </a:buClr>
              <a:defRPr sz="2800"/>
            </a:lvl1pPr>
            <a:lvl2pPr>
              <a:defRPr sz="2400"/>
            </a:lvl2pPr>
            <a:lvl3pPr>
              <a:buClr>
                <a:srgbClr val="A6A345"/>
              </a:buClr>
              <a:defRPr sz="2000"/>
            </a:lvl3pPr>
            <a:lvl4pPr>
              <a:defRPr sz="1800"/>
            </a:lvl4pPr>
            <a:lvl5pPr>
              <a:buClr>
                <a:srgbClr val="A6A345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615929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Clr>
                <a:srgbClr val="A6A345"/>
              </a:buClr>
              <a:defRPr sz="2400"/>
            </a:lvl1pPr>
            <a:lvl2pPr>
              <a:defRPr sz="2000"/>
            </a:lvl2pPr>
            <a:lvl3pPr>
              <a:buClr>
                <a:srgbClr val="A6A345"/>
              </a:buClr>
              <a:defRPr sz="1800"/>
            </a:lvl3pPr>
            <a:lvl4pPr>
              <a:defRPr sz="1600"/>
            </a:lvl4pPr>
            <a:lvl5pPr>
              <a:buClr>
                <a:srgbClr val="A6A345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Clr>
                <a:srgbClr val="A6A345"/>
              </a:buClr>
              <a:defRPr sz="2400"/>
            </a:lvl1pPr>
            <a:lvl2pPr>
              <a:defRPr sz="2000"/>
            </a:lvl2pPr>
            <a:lvl3pPr>
              <a:buClr>
                <a:srgbClr val="A6A345"/>
              </a:buClr>
              <a:defRPr sz="1800"/>
            </a:lvl3pPr>
            <a:lvl4pPr>
              <a:defRPr sz="1600"/>
            </a:lvl4pPr>
            <a:lvl5pPr>
              <a:buClr>
                <a:srgbClr val="A6A345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20189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792473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48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3365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5910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21429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51194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buClr>
                <a:srgbClr val="A6A345"/>
              </a:buClr>
              <a:defRPr sz="2800"/>
            </a:lvl1pPr>
            <a:lvl2pPr>
              <a:defRPr sz="2400"/>
            </a:lvl2pPr>
            <a:lvl3pPr>
              <a:buClr>
                <a:srgbClr val="A6A345"/>
              </a:buClr>
              <a:defRPr sz="2000"/>
            </a:lvl3pPr>
            <a:lvl4pPr>
              <a:defRPr sz="1800"/>
            </a:lvl4pPr>
            <a:lvl5pPr>
              <a:buClr>
                <a:srgbClr val="A6A345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buClr>
                <a:srgbClr val="A6A345"/>
              </a:buClr>
              <a:defRPr sz="2800"/>
            </a:lvl1pPr>
            <a:lvl2pPr>
              <a:defRPr sz="2400"/>
            </a:lvl2pPr>
            <a:lvl3pPr>
              <a:buClr>
                <a:srgbClr val="A6A345"/>
              </a:buClr>
              <a:defRPr sz="2000"/>
            </a:lvl3pPr>
            <a:lvl4pPr>
              <a:defRPr sz="1800"/>
            </a:lvl4pPr>
            <a:lvl5pPr>
              <a:buClr>
                <a:srgbClr val="A6A345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Clr>
                <a:srgbClr val="A6A345"/>
              </a:buClr>
              <a:defRPr sz="2400"/>
            </a:lvl1pPr>
            <a:lvl2pPr>
              <a:defRPr sz="2000"/>
            </a:lvl2pPr>
            <a:lvl3pPr>
              <a:buClr>
                <a:srgbClr val="A6A345"/>
              </a:buClr>
              <a:defRPr sz="1800"/>
            </a:lvl3pPr>
            <a:lvl4pPr>
              <a:defRPr sz="1600"/>
            </a:lvl4pPr>
            <a:lvl5pPr>
              <a:buClr>
                <a:srgbClr val="A6A345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Clr>
                <a:srgbClr val="A6A345"/>
              </a:buClr>
              <a:defRPr sz="2400"/>
            </a:lvl1pPr>
            <a:lvl2pPr>
              <a:defRPr sz="2000"/>
            </a:lvl2pPr>
            <a:lvl3pPr>
              <a:buClr>
                <a:srgbClr val="A6A345"/>
              </a:buClr>
              <a:defRPr sz="1800"/>
            </a:lvl3pPr>
            <a:lvl4pPr>
              <a:defRPr sz="1600"/>
            </a:lvl4pPr>
            <a:lvl5pPr>
              <a:buClr>
                <a:srgbClr val="A6A345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971550" y="1989138"/>
            <a:ext cx="0" cy="4868862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sl-SI"/>
          </a:p>
        </p:txBody>
      </p:sp>
      <p:pic>
        <p:nvPicPr>
          <p:cNvPr id="6" name="Picture 5" descr="logotip-register-splet-vek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214282" y="6261744"/>
            <a:ext cx="428628" cy="4486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eaLnBrk="1" fontAlgn="base" hangingPunct="1">
        <a:spcBef>
          <a:spcPct val="50000"/>
        </a:spcBef>
        <a:spcAft>
          <a:spcPct val="0"/>
        </a:spcAft>
        <a:buClr>
          <a:srgbClr val="A6A345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eaLnBrk="1" fontAlgn="base" hangingPunct="1">
        <a:spcBef>
          <a:spcPct val="20000"/>
        </a:spcBef>
        <a:spcAft>
          <a:spcPct val="0"/>
        </a:spcAft>
        <a:buClr>
          <a:srgbClr val="A6A345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eaLnBrk="1" fontAlgn="base" hangingPunct="1">
        <a:spcBef>
          <a:spcPct val="20000"/>
        </a:spcBef>
        <a:spcAft>
          <a:spcPct val="0"/>
        </a:spcAft>
        <a:buClr>
          <a:srgbClr val="A6A345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6BA93-CCD4-44C9-B36F-1A4587431EFE}" type="datetimeFigureOut">
              <a:rPr lang="sl-SI" smtClean="0"/>
              <a:pPr/>
              <a:t>7. 06. 2022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6310E-8561-4DB2-9C08-A39A95C5E225}" type="slidenum">
              <a:rPr lang="sl-SI" smtClean="0"/>
              <a:pPr/>
              <a:t>‹#›</a:t>
            </a:fld>
            <a:endParaRPr lang="sl-SI"/>
          </a:p>
        </p:txBody>
      </p:sp>
      <p:pic>
        <p:nvPicPr>
          <p:cNvPr id="7" name="Picture 6" descr="logotip-register-splet-vek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6261744"/>
            <a:ext cx="428628" cy="44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971550" y="1989138"/>
            <a:ext cx="0" cy="4868862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sl-SI">
              <a:solidFill>
                <a:srgbClr val="000000"/>
              </a:solidFill>
            </a:endParaRPr>
          </a:p>
        </p:txBody>
      </p:sp>
      <p:pic>
        <p:nvPicPr>
          <p:cNvPr id="6" name="Picture 5" descr="logotip-register-splet-vek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4282" y="6261744"/>
            <a:ext cx="428628" cy="44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1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eaLnBrk="1" fontAlgn="base" hangingPunct="1">
        <a:spcBef>
          <a:spcPct val="50000"/>
        </a:spcBef>
        <a:spcAft>
          <a:spcPct val="0"/>
        </a:spcAft>
        <a:buClr>
          <a:srgbClr val="A6A345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eaLnBrk="1" fontAlgn="base" hangingPunct="1">
        <a:spcBef>
          <a:spcPct val="20000"/>
        </a:spcBef>
        <a:spcAft>
          <a:spcPct val="0"/>
        </a:spcAft>
        <a:buClr>
          <a:srgbClr val="A6A345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eaLnBrk="1" fontAlgn="base" hangingPunct="1">
        <a:spcBef>
          <a:spcPct val="20000"/>
        </a:spcBef>
        <a:spcAft>
          <a:spcPct val="0"/>
        </a:spcAft>
        <a:buClr>
          <a:srgbClr val="A6A345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3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1285852" y="2500306"/>
            <a:ext cx="6623050" cy="1470025"/>
          </a:xfrm>
        </p:spPr>
        <p:txBody>
          <a:bodyPr>
            <a:normAutofit fontScale="90000"/>
          </a:bodyPr>
          <a:lstStyle/>
          <a:p>
            <a:r>
              <a:rPr lang="sl-SI" sz="4400" dirty="0">
                <a:solidFill>
                  <a:srgbClr val="808000"/>
                </a:solidFill>
              </a:rPr>
              <a:t> </a:t>
            </a:r>
            <a:r>
              <a:rPr lang="sl-SI" sz="4400" dirty="0" err="1">
                <a:solidFill>
                  <a:srgbClr val="808000"/>
                </a:solidFill>
              </a:rPr>
              <a:t>Dealing</a:t>
            </a:r>
            <a:r>
              <a:rPr lang="sl-SI" sz="4400" dirty="0">
                <a:solidFill>
                  <a:srgbClr val="808000"/>
                </a:solidFill>
              </a:rPr>
              <a:t> </a:t>
            </a:r>
            <a:r>
              <a:rPr lang="sl-SI" sz="4400" dirty="0" err="1">
                <a:solidFill>
                  <a:srgbClr val="808000"/>
                </a:solidFill>
              </a:rPr>
              <a:t>with</a:t>
            </a:r>
            <a:r>
              <a:rPr lang="sl-SI" sz="4400" dirty="0">
                <a:solidFill>
                  <a:srgbClr val="808000"/>
                </a:solidFill>
              </a:rPr>
              <a:t> DNS </a:t>
            </a:r>
            <a:r>
              <a:rPr lang="sl-SI" dirty="0" err="1">
                <a:solidFill>
                  <a:srgbClr val="808000"/>
                </a:solidFill>
              </a:rPr>
              <a:t>A</a:t>
            </a:r>
            <a:r>
              <a:rPr lang="sl-SI" sz="4400" dirty="0" err="1">
                <a:solidFill>
                  <a:srgbClr val="808000"/>
                </a:solidFill>
              </a:rPr>
              <a:t>buse</a:t>
            </a:r>
            <a:r>
              <a:rPr lang="sl-SI" dirty="0">
                <a:solidFill>
                  <a:srgbClr val="808000"/>
                </a:solidFill>
              </a:rPr>
              <a:t> </a:t>
            </a:r>
            <a:r>
              <a:rPr lang="sl-SI" sz="4400" dirty="0">
                <a:solidFill>
                  <a:srgbClr val="808000"/>
                </a:solidFill>
              </a:rPr>
              <a:t>– </a:t>
            </a:r>
            <a:r>
              <a:rPr lang="sl-SI" sz="4400" dirty="0" err="1">
                <a:solidFill>
                  <a:srgbClr val="808000"/>
                </a:solidFill>
              </a:rPr>
              <a:t>why</a:t>
            </a:r>
            <a:r>
              <a:rPr lang="sl-SI" sz="4400" dirty="0">
                <a:solidFill>
                  <a:srgbClr val="808000"/>
                </a:solidFill>
              </a:rPr>
              <a:t>, </a:t>
            </a:r>
            <a:r>
              <a:rPr lang="sl-SI" sz="4400" dirty="0" err="1">
                <a:solidFill>
                  <a:srgbClr val="808000"/>
                </a:solidFill>
              </a:rPr>
              <a:t>what</a:t>
            </a:r>
            <a:r>
              <a:rPr lang="sl-SI" sz="4400" dirty="0">
                <a:solidFill>
                  <a:srgbClr val="808000"/>
                </a:solidFill>
              </a:rPr>
              <a:t>, how</a:t>
            </a:r>
            <a:br>
              <a:rPr lang="sl-SI" dirty="0">
                <a:solidFill>
                  <a:srgbClr val="808000"/>
                </a:solidFill>
              </a:rPr>
            </a:br>
            <a:endParaRPr lang="sl-SI" sz="2200" dirty="0">
              <a:solidFill>
                <a:srgbClr val="808000"/>
              </a:solidFill>
            </a:endParaRP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rmAutofit fontScale="92500" lnSpcReduction="20000"/>
          </a:bodyPr>
          <a:lstStyle/>
          <a:p>
            <a:r>
              <a:rPr lang="sl-SI" sz="2800" dirty="0">
                <a:ea typeface="ＭＳ Ｐゴシック" pitchFamily="1" charset="-128"/>
              </a:rPr>
              <a:t>Maša Drofenik</a:t>
            </a:r>
          </a:p>
          <a:p>
            <a:r>
              <a:rPr lang="sl-SI" sz="2800" dirty="0" err="1">
                <a:ea typeface="ＭＳ Ｐゴシック" pitchFamily="1" charset="-128"/>
              </a:rPr>
              <a:t>Registry</a:t>
            </a:r>
            <a:r>
              <a:rPr lang="sl-SI" sz="2800" dirty="0">
                <a:ea typeface="ＭＳ Ｐゴシック" pitchFamily="1" charset="-128"/>
              </a:rPr>
              <a:t> .si (ARNES)</a:t>
            </a:r>
          </a:p>
          <a:p>
            <a:r>
              <a:rPr lang="sl-SI" sz="2800" dirty="0">
                <a:ea typeface="ＭＳ Ｐゴシック" pitchFamily="1" charset="-128"/>
              </a:rPr>
              <a:t>ICANN74, 16. </a:t>
            </a:r>
            <a:r>
              <a:rPr lang="sl-SI" sz="2800" dirty="0" err="1">
                <a:ea typeface="ＭＳ Ｐゴシック" pitchFamily="1" charset="-128"/>
              </a:rPr>
              <a:t>June</a:t>
            </a:r>
            <a:r>
              <a:rPr lang="sl-SI" sz="2800" dirty="0">
                <a:ea typeface="ＭＳ Ｐゴシック" pitchFamily="1" charset="-128"/>
              </a:rPr>
              <a:t> 2022</a:t>
            </a:r>
            <a:endParaRPr lang="en-US" sz="2800" dirty="0">
              <a:ea typeface="ＭＳ Ｐゴシック" pitchFamily="1" charset="-128"/>
            </a:endParaRPr>
          </a:p>
          <a:p>
            <a:endParaRPr lang="sl-SI" sz="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20F4DE4C-3954-4A67-804D-D14C9EDD6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733" y="223291"/>
            <a:ext cx="3848100" cy="714375"/>
          </a:xfrm>
          <a:prstGeom prst="rect">
            <a:avLst/>
          </a:prstGeom>
        </p:spPr>
      </p:pic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E7128C3-EEEA-4ADB-8337-BB85C4F78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/>
          <a:p>
            <a:endParaRPr lang="sl-SI" sz="2400" dirty="0"/>
          </a:p>
          <a:p>
            <a:endParaRPr lang="sl-SI" sz="2400" dirty="0"/>
          </a:p>
          <a:p>
            <a:endParaRPr lang="sl-SI" sz="2400" dirty="0"/>
          </a:p>
          <a:p>
            <a:r>
              <a:rPr lang="sl-SI" sz="2400" dirty="0" err="1"/>
              <a:t>operates</a:t>
            </a:r>
            <a:r>
              <a:rPr lang="sl-SI" sz="2400" dirty="0"/>
              <a:t> </a:t>
            </a:r>
            <a:r>
              <a:rPr lang="sl-SI" sz="2400" dirty="0" err="1"/>
              <a:t>within</a:t>
            </a:r>
            <a:r>
              <a:rPr lang="sl-SI" sz="2400" dirty="0"/>
              <a:t> </a:t>
            </a:r>
            <a:r>
              <a:rPr lang="sl-SI" sz="2400" dirty="0" err="1"/>
              <a:t>public</a:t>
            </a:r>
            <a:r>
              <a:rPr lang="sl-SI" sz="2400" dirty="0"/>
              <a:t> </a:t>
            </a:r>
            <a:r>
              <a:rPr lang="sl-SI" sz="2400" dirty="0" err="1"/>
              <a:t>institution</a:t>
            </a:r>
            <a:r>
              <a:rPr lang="en-US" sz="2400" dirty="0"/>
              <a:t> Academic and Research Network of Slovenia</a:t>
            </a:r>
            <a:r>
              <a:rPr lang="sl-SI" sz="2400" dirty="0"/>
              <a:t> </a:t>
            </a:r>
            <a:r>
              <a:rPr lang="sl-SI" sz="2400" dirty="0" err="1"/>
              <a:t>since</a:t>
            </a:r>
            <a:r>
              <a:rPr lang="sl-SI" sz="2400" dirty="0"/>
              <a:t> 1992 </a:t>
            </a:r>
          </a:p>
          <a:p>
            <a:endParaRPr lang="sl-SI" sz="2400" dirty="0"/>
          </a:p>
          <a:p>
            <a:r>
              <a:rPr lang="sl-SI" sz="2400" dirty="0" err="1"/>
              <a:t>our</a:t>
            </a:r>
            <a:r>
              <a:rPr lang="sl-SI" sz="2400" dirty="0"/>
              <a:t> </a:t>
            </a:r>
            <a:r>
              <a:rPr lang="sl-SI" sz="2400" dirty="0" err="1"/>
              <a:t>mission</a:t>
            </a:r>
            <a:r>
              <a:rPr lang="sl-SI" sz="2400" dirty="0"/>
              <a:t>: to </a:t>
            </a:r>
            <a:r>
              <a:rPr lang="en-US" sz="2400" dirty="0"/>
              <a:t>provide stable, secure, uninterrupted and reliable operations of .</a:t>
            </a:r>
            <a:r>
              <a:rPr lang="en-US" sz="2400" dirty="0" err="1"/>
              <a:t>si</a:t>
            </a:r>
            <a:r>
              <a:rPr lang="en-US" sz="2400" dirty="0"/>
              <a:t> on the internet</a:t>
            </a:r>
            <a:endParaRPr lang="sl-SI" sz="2400" dirty="0"/>
          </a:p>
          <a:p>
            <a:endParaRPr lang="sl-SI" sz="2400" dirty="0"/>
          </a:p>
          <a:p>
            <a:r>
              <a:rPr lang="sl-SI" sz="2400"/>
              <a:t>223 </a:t>
            </a:r>
            <a:r>
              <a:rPr lang="sl-SI" sz="2400" dirty="0"/>
              <a:t>.si </a:t>
            </a:r>
            <a:r>
              <a:rPr lang="sl-SI" sz="2400" dirty="0" err="1"/>
              <a:t>domains</a:t>
            </a:r>
            <a:r>
              <a:rPr lang="sl-SI" sz="2400" dirty="0"/>
              <a:t> </a:t>
            </a:r>
            <a:r>
              <a:rPr lang="sl-SI" sz="2400" dirty="0" err="1"/>
              <a:t>have</a:t>
            </a:r>
            <a:r>
              <a:rPr lang="sl-SI" sz="2400" dirty="0"/>
              <a:t> </a:t>
            </a:r>
            <a:r>
              <a:rPr lang="sl-SI" sz="2400" dirty="0" err="1"/>
              <a:t>been</a:t>
            </a:r>
            <a:r>
              <a:rPr lang="sl-SI" sz="2400" dirty="0"/>
              <a:t> </a:t>
            </a:r>
            <a:r>
              <a:rPr lang="sl-SI" sz="2400" dirty="0" err="1"/>
              <a:t>suspended</a:t>
            </a:r>
            <a:r>
              <a:rPr lang="sl-SI" sz="2400" dirty="0"/>
              <a:t> </a:t>
            </a:r>
            <a:r>
              <a:rPr lang="sl-SI" sz="2400" dirty="0" err="1"/>
              <a:t>since</a:t>
            </a:r>
            <a:r>
              <a:rPr lang="sl-SI" sz="2400" dirty="0"/>
              <a:t> 2020 </a:t>
            </a:r>
            <a:r>
              <a:rPr lang="sl-SI" sz="2400" dirty="0" err="1"/>
              <a:t>due</a:t>
            </a:r>
            <a:r>
              <a:rPr lang="sl-SI" sz="2400" dirty="0"/>
              <a:t> to </a:t>
            </a:r>
            <a:r>
              <a:rPr lang="sl-SI" sz="2400" dirty="0" err="1"/>
              <a:t>inaccurate</a:t>
            </a:r>
            <a:r>
              <a:rPr lang="sl-SI" sz="2400" dirty="0"/>
              <a:t> </a:t>
            </a:r>
            <a:r>
              <a:rPr lang="sl-SI" sz="2400" dirty="0" err="1"/>
              <a:t>registration</a:t>
            </a:r>
            <a:r>
              <a:rPr lang="sl-SI" sz="2400" dirty="0"/>
              <a:t> data</a:t>
            </a:r>
            <a:endParaRPr lang="en-US" sz="2400" dirty="0"/>
          </a:p>
          <a:p>
            <a:pPr marL="0" indent="0" algn="just">
              <a:buNone/>
            </a:pPr>
            <a:endParaRPr lang="sl-SI" dirty="0"/>
          </a:p>
          <a:p>
            <a:endParaRPr lang="sl-SI" dirty="0"/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56ACD162-10FB-414D-8FB8-8A331B298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3733" y="2146971"/>
            <a:ext cx="2458615" cy="71437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sl-SI" sz="5700" dirty="0">
                <a:solidFill>
                  <a:srgbClr val="808000"/>
                </a:solidFill>
                <a:latin typeface="Impact" panose="020B0806030902050204" pitchFamily="34" charset="0"/>
              </a:rPr>
              <a:t>148,200</a:t>
            </a:r>
            <a:endParaRPr lang="sl-SI" sz="1800" dirty="0">
              <a:solidFill>
                <a:srgbClr val="808000"/>
              </a:solidFill>
              <a:latin typeface="Impact" panose="020B0806030902050204" pitchFamily="34" charset="0"/>
            </a:endParaRPr>
          </a:p>
        </p:txBody>
      </p:sp>
      <p:sp>
        <p:nvSpPr>
          <p:cNvPr id="8" name="Elipsa 7">
            <a:extLst>
              <a:ext uri="{FF2B5EF4-FFF2-40B4-BE49-F238E27FC236}">
                <a16:creationId xmlns:a16="http://schemas.microsoft.com/office/drawing/2014/main" id="{0A8F83EF-48F2-4EB1-A010-4A317F742FCF}"/>
              </a:ext>
            </a:extLst>
          </p:cNvPr>
          <p:cNvSpPr/>
          <p:nvPr/>
        </p:nvSpPr>
        <p:spPr>
          <a:xfrm>
            <a:off x="703733" y="1340768"/>
            <a:ext cx="2458615" cy="2458615"/>
          </a:xfrm>
          <a:prstGeom prst="ellipse">
            <a:avLst/>
          </a:prstGeom>
          <a:noFill/>
          <a:ln>
            <a:solidFill>
              <a:srgbClr val="8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9" name="PoljeZBesedilom 8">
            <a:extLst>
              <a:ext uri="{FF2B5EF4-FFF2-40B4-BE49-F238E27FC236}">
                <a16:creationId xmlns:a16="http://schemas.microsoft.com/office/drawing/2014/main" id="{C4370292-C456-477C-9AC2-6E81DC6C9A64}"/>
              </a:ext>
            </a:extLst>
          </p:cNvPr>
          <p:cNvSpPr txBox="1"/>
          <p:nvPr/>
        </p:nvSpPr>
        <p:spPr>
          <a:xfrm>
            <a:off x="725068" y="2708038"/>
            <a:ext cx="247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l-SI" sz="1800" b="1" dirty="0"/>
              <a:t>.si</a:t>
            </a:r>
            <a:r>
              <a:rPr lang="sl-SI" sz="1800" dirty="0"/>
              <a:t> </a:t>
            </a:r>
            <a:r>
              <a:rPr lang="sl-SI" sz="1800" dirty="0" err="1"/>
              <a:t>domains</a:t>
            </a:r>
            <a:r>
              <a:rPr lang="sl-SI" sz="1800" dirty="0"/>
              <a:t> </a:t>
            </a:r>
            <a:r>
              <a:rPr lang="sl-SI" sz="1800" dirty="0" err="1"/>
              <a:t>registered</a:t>
            </a:r>
            <a:endParaRPr lang="sl-SI" sz="1800" dirty="0"/>
          </a:p>
        </p:txBody>
      </p:sp>
      <p:sp>
        <p:nvSpPr>
          <p:cNvPr id="10" name="Označba mesta besedila 3">
            <a:extLst>
              <a:ext uri="{FF2B5EF4-FFF2-40B4-BE49-F238E27FC236}">
                <a16:creationId xmlns:a16="http://schemas.microsoft.com/office/drawing/2014/main" id="{65D95D06-F2B8-4B8F-94A6-D56079E75977}"/>
              </a:ext>
            </a:extLst>
          </p:cNvPr>
          <p:cNvSpPr txBox="1">
            <a:spLocks/>
          </p:cNvSpPr>
          <p:nvPr/>
        </p:nvSpPr>
        <p:spPr>
          <a:xfrm>
            <a:off x="703733" y="4653136"/>
            <a:ext cx="2458615" cy="714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ClrTx/>
              <a:buSzTx/>
            </a:pPr>
            <a:r>
              <a:rPr lang="sl-SI" sz="4800" dirty="0">
                <a:solidFill>
                  <a:srgbClr val="808000"/>
                </a:solidFill>
                <a:latin typeface="Impact" panose="020B0806030902050204" pitchFamily="34" charset="0"/>
              </a:rPr>
              <a:t>98</a:t>
            </a:r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5625C158-B698-4E7F-9164-941D3E13906E}"/>
              </a:ext>
            </a:extLst>
          </p:cNvPr>
          <p:cNvSpPr/>
          <p:nvPr/>
        </p:nvSpPr>
        <p:spPr>
          <a:xfrm>
            <a:off x="725068" y="3922713"/>
            <a:ext cx="2458615" cy="2458615"/>
          </a:xfrm>
          <a:prstGeom prst="ellipse">
            <a:avLst/>
          </a:prstGeom>
          <a:noFill/>
          <a:ln>
            <a:solidFill>
              <a:srgbClr val="8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2" name="PoljeZBesedilom 11">
            <a:extLst>
              <a:ext uri="{FF2B5EF4-FFF2-40B4-BE49-F238E27FC236}">
                <a16:creationId xmlns:a16="http://schemas.microsoft.com/office/drawing/2014/main" id="{B776F712-2C9D-4FC0-A82E-FCF7ABF935EA}"/>
              </a:ext>
            </a:extLst>
          </p:cNvPr>
          <p:cNvSpPr txBox="1"/>
          <p:nvPr/>
        </p:nvSpPr>
        <p:spPr>
          <a:xfrm>
            <a:off x="725068" y="5289983"/>
            <a:ext cx="247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l-SI" sz="1800" dirty="0" err="1"/>
              <a:t>registrars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744867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značba mesta slike 7">
            <a:extLst>
              <a:ext uri="{FF2B5EF4-FFF2-40B4-BE49-F238E27FC236}">
                <a16:creationId xmlns:a16="http://schemas.microsoft.com/office/drawing/2014/main" id="{E659B4A6-07E6-44EA-9266-EA2D94B06BF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" b="1594"/>
          <a:stretch>
            <a:fillRect/>
          </a:stretch>
        </p:blipFill>
        <p:spPr/>
      </p:pic>
      <p:sp>
        <p:nvSpPr>
          <p:cNvPr id="4" name="Naslov 3">
            <a:extLst>
              <a:ext uri="{FF2B5EF4-FFF2-40B4-BE49-F238E27FC236}">
                <a16:creationId xmlns:a16="http://schemas.microsoft.com/office/drawing/2014/main" id="{96B145EF-A81E-4B1B-B22C-940BF734B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4365104"/>
            <a:ext cx="5559424" cy="566738"/>
          </a:xfrm>
        </p:spPr>
        <p:txBody>
          <a:bodyPr>
            <a:normAutofit/>
          </a:bodyPr>
          <a:lstStyle/>
          <a:p>
            <a:r>
              <a:rPr lang="sl-SI" sz="1200" b="0" dirty="0">
                <a:solidFill>
                  <a:schemeClr val="bg1">
                    <a:lumMod val="65000"/>
                  </a:schemeClr>
                </a:solidFill>
              </a:rPr>
              <a:t>https://www.register.si/en/columns/how-can-registry-si-help-prevent-abuse-of-si-domain-names/</a:t>
            </a:r>
          </a:p>
        </p:txBody>
      </p:sp>
      <p:sp>
        <p:nvSpPr>
          <p:cNvPr id="6" name="Označba mesta besedila 5">
            <a:extLst>
              <a:ext uri="{FF2B5EF4-FFF2-40B4-BE49-F238E27FC236}">
                <a16:creationId xmlns:a16="http://schemas.microsoft.com/office/drawing/2014/main" id="{E676DD36-E776-4653-B316-EDDBAF0E4E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400" b="1" dirty="0">
                <a:solidFill>
                  <a:srgbClr val="808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Monitoring and assessing the legality of online content is not the responsibility of the Registry .</a:t>
            </a:r>
            <a:r>
              <a:rPr lang="en-US" sz="2400" b="1" dirty="0" err="1">
                <a:solidFill>
                  <a:srgbClr val="808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</a:t>
            </a:r>
            <a:r>
              <a:rPr lang="en-US" sz="2400" b="1" dirty="0">
                <a:solidFill>
                  <a:srgbClr val="808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is not one of its tasks.</a:t>
            </a:r>
          </a:p>
        </p:txBody>
      </p:sp>
    </p:spTree>
    <p:extLst>
      <p:ext uri="{BB962C8B-B14F-4D97-AF65-F5344CB8AC3E}">
        <p14:creationId xmlns:p14="http://schemas.microsoft.com/office/powerpoint/2010/main" val="51517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53578B-76E2-4CD5-980D-12BF346C3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808000"/>
                </a:solidFill>
              </a:rPr>
              <a:t>Preventing DNS Abuse under .</a:t>
            </a:r>
            <a:r>
              <a:rPr lang="en-US" sz="3600" b="1" dirty="0" err="1">
                <a:solidFill>
                  <a:srgbClr val="808000"/>
                </a:solidFill>
              </a:rPr>
              <a:t>si</a:t>
            </a:r>
            <a:endParaRPr lang="en-US" sz="3600" b="1" dirty="0">
              <a:solidFill>
                <a:srgbClr val="808000"/>
              </a:solidFill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00E2B36C-A863-4FEB-81BE-4177397E4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844675"/>
            <a:ext cx="6697117" cy="428148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accurate registration data (manually or machine-based verification by keywords etc.)</a:t>
            </a:r>
          </a:p>
          <a:p>
            <a:pPr marL="0" indent="0">
              <a:buNone/>
            </a:pPr>
            <a:r>
              <a:rPr lang="en-US" sz="2400" dirty="0"/>
              <a:t>dealing with complaints from different rightsholders</a:t>
            </a:r>
          </a:p>
          <a:p>
            <a:pPr marL="0" indent="0">
              <a:buNone/>
            </a:pPr>
            <a:r>
              <a:rPr lang="en-US" sz="2400" dirty="0"/>
              <a:t>close cooperation with national cert and our registrars (phishing, malware, fake web</a:t>
            </a:r>
            <a:r>
              <a:rPr lang="sl-SI" sz="2400" dirty="0"/>
              <a:t> </a:t>
            </a:r>
            <a:r>
              <a:rPr lang="en-US" sz="2400" dirty="0"/>
              <a:t>shops)</a:t>
            </a:r>
          </a:p>
          <a:p>
            <a:pPr marL="0" indent="0">
              <a:buNone/>
            </a:pPr>
            <a:r>
              <a:rPr lang="en-US" sz="2400" dirty="0"/>
              <a:t>raising awareness and establishing good relations with lawmakers and national authorities (e.g. Market Inspectorate) </a:t>
            </a:r>
          </a:p>
          <a:p>
            <a:pPr marL="0" indent="0">
              <a:buNone/>
            </a:pPr>
            <a:r>
              <a:rPr lang="en-US" sz="2400" dirty="0"/>
              <a:t>use our communication channels to warn end-users against online criminal activities </a:t>
            </a:r>
          </a:p>
          <a:p>
            <a:pPr lvl="1"/>
            <a:endParaRPr lang="sl-SI" dirty="0"/>
          </a:p>
          <a:p>
            <a:endParaRPr lang="sl-SI" dirty="0"/>
          </a:p>
        </p:txBody>
      </p:sp>
      <p:pic>
        <p:nvPicPr>
          <p:cNvPr id="8" name="Grafika 7" descr="Disk">
            <a:extLst>
              <a:ext uri="{FF2B5EF4-FFF2-40B4-BE49-F238E27FC236}">
                <a16:creationId xmlns:a16="http://schemas.microsoft.com/office/drawing/2014/main" id="{041C2750-DCC9-4432-9AD6-46950DCDC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3625" y="1991862"/>
            <a:ext cx="576114" cy="576114"/>
          </a:xfrm>
          <a:prstGeom prst="rect">
            <a:avLst/>
          </a:prstGeom>
        </p:spPr>
      </p:pic>
      <p:pic>
        <p:nvPicPr>
          <p:cNvPr id="10" name="Grafika 9" descr="Klicni center">
            <a:extLst>
              <a:ext uri="{FF2B5EF4-FFF2-40B4-BE49-F238E27FC236}">
                <a16:creationId xmlns:a16="http://schemas.microsoft.com/office/drawing/2014/main" id="{50AD68F0-21C7-48DF-B8CC-6CF484EAB1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3625" y="2867126"/>
            <a:ext cx="576114" cy="576114"/>
          </a:xfrm>
          <a:prstGeom prst="rect">
            <a:avLst/>
          </a:prstGeom>
        </p:spPr>
      </p:pic>
      <p:pic>
        <p:nvPicPr>
          <p:cNvPr id="12" name="Grafika 11" descr="Cikel z ljudmi">
            <a:extLst>
              <a:ext uri="{FF2B5EF4-FFF2-40B4-BE49-F238E27FC236}">
                <a16:creationId xmlns:a16="http://schemas.microsoft.com/office/drawing/2014/main" id="{42503C79-7637-4484-A9EC-30EDFE63CF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625" y="3868143"/>
            <a:ext cx="576114" cy="576114"/>
          </a:xfrm>
          <a:prstGeom prst="rect">
            <a:avLst/>
          </a:prstGeom>
        </p:spPr>
      </p:pic>
      <p:pic>
        <p:nvPicPr>
          <p:cNvPr id="14" name="Grafika 13" descr="Razred">
            <a:extLst>
              <a:ext uri="{FF2B5EF4-FFF2-40B4-BE49-F238E27FC236}">
                <a16:creationId xmlns:a16="http://schemas.microsoft.com/office/drawing/2014/main" id="{308E6663-6FC7-475C-BCBE-E3F34D2013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3625" y="4869160"/>
            <a:ext cx="576114" cy="576114"/>
          </a:xfrm>
          <a:prstGeom prst="rect">
            <a:avLst/>
          </a:prstGeom>
        </p:spPr>
      </p:pic>
      <p:pic>
        <p:nvPicPr>
          <p:cNvPr id="16" name="Grafika 15" descr="Trženje">
            <a:extLst>
              <a:ext uri="{FF2B5EF4-FFF2-40B4-BE49-F238E27FC236}">
                <a16:creationId xmlns:a16="http://schemas.microsoft.com/office/drawing/2014/main" id="{BC6CAF4B-4C9B-4AAF-A96E-FC51E5B41F7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3625" y="5984162"/>
            <a:ext cx="576114" cy="57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90664"/>
      </p:ext>
    </p:extLst>
  </p:cSld>
  <p:clrMapOvr>
    <a:masterClrMapping/>
  </p:clrMapOvr>
</p:sld>
</file>

<file path=ppt/theme/theme1.xml><?xml version="1.0" encoding="utf-8"?>
<a:theme xmlns:a="http://schemas.openxmlformats.org/drawingml/2006/main" name="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arnes-ms-ppt-predloga</Template>
  <TotalTime>15379</TotalTime>
  <Words>163</Words>
  <Application>Microsoft Office PowerPoint</Application>
  <PresentationFormat>Diaprojekcija na zaslonu (4:3)</PresentationFormat>
  <Paragraphs>28</Paragraphs>
  <Slides>4</Slides>
  <Notes>4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3</vt:i4>
      </vt:variant>
      <vt:variant>
        <vt:lpstr>Naslovi diapozitivov</vt:lpstr>
      </vt:variant>
      <vt:variant>
        <vt:i4>4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Impact</vt:lpstr>
      <vt:lpstr>arnes-ms-ppt-predloga</vt:lpstr>
      <vt:lpstr>Office Theme</vt:lpstr>
      <vt:lpstr>1_arnes-ms-ppt-predloga</vt:lpstr>
      <vt:lpstr> Dealing with DNS Abuse – why, what, how </vt:lpstr>
      <vt:lpstr>PowerPointova predstavitev</vt:lpstr>
      <vt:lpstr>https://www.register.si/en/columns/how-can-registry-si-help-prevent-abuse-of-si-domain-names/</vt:lpstr>
      <vt:lpstr>Preventing DNS Abuse under .si</vt:lpstr>
    </vt:vector>
  </TitlesOfParts>
  <Company>ARNES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PREDAVANJA</dc:title>
  <dc:creator>domen</dc:creator>
  <cp:lastModifiedBy>Maša Drofenik</cp:lastModifiedBy>
  <cp:revision>369</cp:revision>
  <cp:lastPrinted>2017-01-12T11:56:15Z</cp:lastPrinted>
  <dcterms:created xsi:type="dcterms:W3CDTF">2010-02-22T08:17:28Z</dcterms:created>
  <dcterms:modified xsi:type="dcterms:W3CDTF">2022-06-07T07:03:12Z</dcterms:modified>
</cp:coreProperties>
</file>