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01" r:id="rId3"/>
    <p:sldId id="291" r:id="rId4"/>
    <p:sldId id="302" r:id="rId5"/>
    <p:sldId id="303" r:id="rId6"/>
    <p:sldId id="304" r:id="rId7"/>
    <p:sldId id="305" r:id="rId8"/>
    <p:sldId id="294" r:id="rId9"/>
    <p:sldId id="290" r:id="rId10"/>
    <p:sldId id="295" r:id="rId11"/>
    <p:sldId id="299" r:id="rId12"/>
    <p:sldId id="296" r:id="rId13"/>
    <p:sldId id="297" r:id="rId14"/>
    <p:sldId id="300" r:id="rId15"/>
    <p:sldId id="298" r:id="rId16"/>
    <p:sldId id="306" r:id="rId17"/>
    <p:sldId id="29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105" autoAdjust="0"/>
    <p:restoredTop sz="99454" autoAdjust="0"/>
  </p:normalViewPr>
  <p:slideViewPr>
    <p:cSldViewPr snapToGrid="0" snapToObjects="1" showGuides="1">
      <p:cViewPr varScale="1">
        <p:scale>
          <a:sx n="109" d="100"/>
          <a:sy n="109" d="100"/>
        </p:scale>
        <p:origin x="-936" y="-112"/>
      </p:cViewPr>
      <p:guideLst>
        <p:guide orient="horz" pos="2160"/>
        <p:guide pos="34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12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87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82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908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6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50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15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677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669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424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11022-CF7B-3444-B270-E9947313E5AD}" type="datetimeFigureOut">
              <a:rPr lang="en-US" smtClean="0"/>
              <a:t>10/16/11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4D6E6-5654-DA49-ADD0-AC85FE9F5B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87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6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Joint SSR-RT/DSSA meeting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DSSA Progress </a:t>
            </a:r>
            <a:r>
              <a:rPr lang="en-US" dirty="0" smtClean="0"/>
              <a:t>Update</a:t>
            </a:r>
          </a:p>
          <a:p>
            <a:endParaRPr lang="en-US" dirty="0" smtClean="0"/>
          </a:p>
          <a:p>
            <a:r>
              <a:rPr lang="en-US" sz="2000" dirty="0" smtClean="0"/>
              <a:t>Dakar – October 2011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3075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Brainstorming and refining</a:t>
            </a:r>
            <a:endParaRPr lang="en-US" dirty="0"/>
          </a:p>
        </p:txBody>
      </p:sp>
      <p:pic>
        <p:nvPicPr>
          <p:cNvPr id="5" name="Picture 4" descr="mindmap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9" y="3125719"/>
            <a:ext cx="5457202" cy="295604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169" y="1572786"/>
            <a:ext cx="2554241" cy="1915681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6542" y="2925584"/>
            <a:ext cx="2554241" cy="1915681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2559" y="4510125"/>
            <a:ext cx="2554241" cy="1915681"/>
          </a:xfrm>
          <a:prstGeom prst="rect">
            <a:avLst/>
          </a:prstGeom>
          <a:ln>
            <a:solidFill>
              <a:schemeClr val="tx2"/>
            </a:solidFill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mindmap2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2786"/>
            <a:ext cx="5457201" cy="259796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762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Right Arrow 8"/>
          <p:cNvSpPr/>
          <p:nvPr/>
        </p:nvSpPr>
        <p:spPr>
          <a:xfrm>
            <a:off x="2400336" y="2784561"/>
            <a:ext cx="3732223" cy="2761258"/>
          </a:xfrm>
          <a:prstGeom prst="rightArrow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59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339169" y="5810150"/>
            <a:ext cx="4962450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dirty="0"/>
              <a:t>“I'm sorry this letter is so long, I didn't have time to make it shorter.”</a:t>
            </a:r>
          </a:p>
          <a:p>
            <a:r>
              <a:rPr lang="en-US" dirty="0"/>
              <a:t>― </a:t>
            </a:r>
            <a:r>
              <a:rPr lang="en-US" sz="1400" i="1" dirty="0"/>
              <a:t>George Bernard </a:t>
            </a:r>
            <a:r>
              <a:rPr lang="en-US" sz="1400" i="1" dirty="0" smtClean="0"/>
              <a:t>Shaw, Pascal, Goethe, Wilde, Cicero, DSSA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646919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From </a:t>
            </a:r>
            <a:r>
              <a:rPr lang="en-US" dirty="0"/>
              <a:t>our </a:t>
            </a:r>
            <a:r>
              <a:rPr lang="en-US" dirty="0" smtClean="0"/>
              <a:t>charter, “the working group should focus on  </a:t>
            </a:r>
            <a:r>
              <a:rPr lang="en-US" dirty="0"/>
              <a:t>"The actual level, frequency and severity of threats </a:t>
            </a:r>
            <a:r>
              <a:rPr lang="en-US" i="1" dirty="0">
                <a:solidFill>
                  <a:srgbClr val="0000FF"/>
                </a:solidFill>
              </a:rPr>
              <a:t>to the DNS</a:t>
            </a:r>
            <a:r>
              <a:rPr lang="en-US" dirty="0"/>
              <a:t>.... The DSSA‐WG should limit its activities to considering issues </a:t>
            </a:r>
            <a:r>
              <a:rPr lang="en-US" i="1" dirty="0">
                <a:solidFill>
                  <a:srgbClr val="0000FF"/>
                </a:solidFill>
              </a:rPr>
              <a:t>at the root and top level domains </a:t>
            </a:r>
            <a:r>
              <a:rPr lang="en-US" dirty="0"/>
              <a:t>within the </a:t>
            </a:r>
            <a:r>
              <a:rPr lang="en-US" i="1" dirty="0">
                <a:solidFill>
                  <a:srgbClr val="0000FF"/>
                </a:solidFill>
              </a:rPr>
              <a:t>framework of ICANN’s coordinating role </a:t>
            </a:r>
            <a:r>
              <a:rPr lang="en-US" dirty="0"/>
              <a:t>in managing Internet naming and numbering resources as stated in its Mission and in its Bylaws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The WG refined this </a:t>
            </a:r>
            <a:r>
              <a:rPr lang="en-US" dirty="0"/>
              <a:t>to </a:t>
            </a:r>
            <a:r>
              <a:rPr lang="en-US" dirty="0" smtClean="0"/>
              <a:t>add “</a:t>
            </a:r>
            <a:r>
              <a:rPr lang="en-US" dirty="0"/>
              <a:t>we are </a:t>
            </a:r>
            <a:r>
              <a:rPr lang="en-US" i="1" dirty="0">
                <a:solidFill>
                  <a:srgbClr val="0000FF"/>
                </a:solidFill>
              </a:rPr>
              <a:t>not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/>
              <a:t>to look at every threat having to do </a:t>
            </a:r>
            <a:r>
              <a:rPr lang="en-US" dirty="0" smtClean="0"/>
              <a:t>with, </a:t>
            </a:r>
            <a:r>
              <a:rPr lang="en-US" dirty="0"/>
              <a:t>or </a:t>
            </a:r>
            <a:r>
              <a:rPr lang="en-US" dirty="0" smtClean="0"/>
              <a:t>taking </a:t>
            </a:r>
            <a:r>
              <a:rPr lang="en-US" dirty="0"/>
              <a:t>place </a:t>
            </a:r>
            <a:r>
              <a:rPr lang="en-US" dirty="0" smtClean="0"/>
              <a:t>via, </a:t>
            </a:r>
            <a:r>
              <a:rPr lang="en-US" dirty="0"/>
              <a:t>the DNS, or that impacts some party using the DNS. </a:t>
            </a:r>
            <a:r>
              <a:rPr lang="en-US" i="1" dirty="0">
                <a:solidFill>
                  <a:srgbClr val="0000FF"/>
                </a:solidFill>
              </a:rPr>
              <a:t>We are concerned with “the” DNS, i.e. threats to the system itself, and relevant to ICANN’s role</a:t>
            </a:r>
            <a:r>
              <a:rPr lang="en-US" i="1" dirty="0" smtClean="0">
                <a:solidFill>
                  <a:srgbClr val="0000FF"/>
                </a:solidFill>
              </a:rPr>
              <a:t>.</a:t>
            </a:r>
            <a:r>
              <a:rPr lang="en-US" dirty="0" smtClean="0"/>
              <a:t>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149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Threats to underlying infrastructure</a:t>
            </a:r>
            <a:br>
              <a:rPr lang="en-US" dirty="0" smtClean="0"/>
            </a:br>
            <a:r>
              <a:rPr lang="en-US" sz="2700" dirty="0" smtClean="0"/>
              <a:t>(</a:t>
            </a:r>
            <a:r>
              <a:rPr lang="en-US" sz="2700" b="1" dirty="0" smtClean="0"/>
              <a:t>Draft</a:t>
            </a:r>
            <a:r>
              <a:rPr lang="en-US" sz="2700" dirty="0" smtClean="0"/>
              <a:t> – for discussion only)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34467"/>
          </a:xfrm>
        </p:spPr>
        <p:txBody>
          <a:bodyPr>
            <a:normAutofit fontScale="77500" lnSpcReduction="20000"/>
          </a:bodyPr>
          <a:lstStyle/>
          <a:p>
            <a:r>
              <a:rPr lang="en-US" sz="2800" dirty="0" smtClean="0"/>
              <a:t>In scope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System failure (e.g. hardware/software failures, etc.)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Governmental interventions (e.g. seizure, blocking, etc.)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Physical events (e.g. natural disasters, etc.)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Fragmentation of the root (e.g. alternate roots, root scaling,</a:t>
            </a:r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etc.)</a:t>
            </a:r>
          </a:p>
          <a:p>
            <a:r>
              <a:rPr lang="en-US" sz="2800" dirty="0" smtClean="0"/>
              <a:t>Under discussion (</a:t>
            </a:r>
            <a:r>
              <a:rPr lang="en-US" sz="2800" b="1" dirty="0" smtClean="0"/>
              <a:t>your thoughts?</a:t>
            </a:r>
            <a:r>
              <a:rPr lang="en-US" sz="2800" dirty="0" smtClean="0"/>
              <a:t>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Business failure </a:t>
            </a:r>
          </a:p>
          <a:p>
            <a:r>
              <a:rPr lang="en-US" sz="2800" dirty="0" smtClean="0"/>
              <a:t>Out of scope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Depletion of IPv4 address pool</a:t>
            </a:r>
          </a:p>
          <a:p>
            <a:pPr lvl="1"/>
            <a:r>
              <a:rPr lang="en-US" dirty="0" smtClean="0"/>
              <a:t>Rationale: </a:t>
            </a:r>
          </a:p>
          <a:p>
            <a:pPr lvl="2"/>
            <a:r>
              <a:rPr lang="en-US" dirty="0" smtClean="0"/>
              <a:t>The concerns (routing table growth and route fragmentation) will happen anyway</a:t>
            </a:r>
          </a:p>
          <a:p>
            <a:pPr lvl="2"/>
            <a:r>
              <a:rPr lang="en-US" dirty="0" smtClean="0"/>
              <a:t>The DNS is not a heavy consumer of IP addresses, thus depletion is unlikely to have a significant impact </a:t>
            </a:r>
          </a:p>
        </p:txBody>
      </p:sp>
    </p:spTree>
    <p:extLst>
      <p:ext uri="{BB962C8B-B14F-4D97-AF65-F5344CB8AC3E}">
        <p14:creationId xmlns:p14="http://schemas.microsoft.com/office/powerpoint/2010/main" val="641841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Threats – direct attacks</a:t>
            </a:r>
            <a:br>
              <a:rPr lang="en-US" dirty="0" smtClean="0"/>
            </a:br>
            <a:r>
              <a:rPr lang="en-US" sz="2700" dirty="0" smtClean="0"/>
              <a:t>(</a:t>
            </a:r>
            <a:r>
              <a:rPr lang="en-US" sz="2700" b="1" dirty="0" smtClean="0"/>
              <a:t>Draft</a:t>
            </a:r>
            <a:r>
              <a:rPr lang="en-US" sz="2700" dirty="0" smtClean="0"/>
              <a:t> – for discussion only)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8740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 scope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DDOS – distributed denial of service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Packet interception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Recursive </a:t>
            </a:r>
            <a:r>
              <a:rPr lang="en-US" dirty="0" err="1" smtClean="0">
                <a:solidFill>
                  <a:srgbClr val="008000"/>
                </a:solidFill>
              </a:rPr>
              <a:t>vs</a:t>
            </a:r>
            <a:r>
              <a:rPr lang="en-US" dirty="0" smtClean="0">
                <a:solidFill>
                  <a:srgbClr val="008000"/>
                </a:solidFill>
              </a:rPr>
              <a:t> authoritative </a:t>
            </a:r>
            <a:r>
              <a:rPr lang="en-US" dirty="0" err="1" smtClean="0">
                <a:solidFill>
                  <a:srgbClr val="008000"/>
                </a:solidFill>
              </a:rPr>
              <a:t>nameserver</a:t>
            </a:r>
            <a:r>
              <a:rPr lang="en-US" dirty="0" smtClean="0">
                <a:solidFill>
                  <a:srgbClr val="008000"/>
                </a:solidFill>
              </a:rPr>
              <a:t> attacks (e.g. using vulnerable recursive DNS servers </a:t>
            </a:r>
            <a:r>
              <a:rPr lang="en-US" smtClean="0">
                <a:solidFill>
                  <a:srgbClr val="008000"/>
                </a:solidFill>
              </a:rPr>
              <a:t>as reflectors to </a:t>
            </a:r>
            <a:r>
              <a:rPr lang="en-US" dirty="0" smtClean="0">
                <a:solidFill>
                  <a:srgbClr val="008000"/>
                </a:solidFill>
              </a:rPr>
              <a:t>attack TLD DNS servers)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Data poisoning attacks</a:t>
            </a:r>
          </a:p>
          <a:p>
            <a:r>
              <a:rPr lang="en-US" dirty="0" smtClean="0"/>
              <a:t>Under discussion (</a:t>
            </a:r>
            <a:r>
              <a:rPr lang="en-US" b="1" dirty="0" smtClean="0"/>
              <a:t>your thoughts?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IDN attacks </a:t>
            </a:r>
            <a:r>
              <a:rPr lang="en-US" dirty="0" smtClean="0"/>
              <a:t>(lookalike characters for standard exploitation techniques – awaiting results of the Variants project)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Malicious or unintentional alteration of DNS configuration information</a:t>
            </a:r>
          </a:p>
          <a:p>
            <a:r>
              <a:rPr lang="en-US" dirty="0" smtClean="0"/>
              <a:t>Out of scope</a:t>
            </a:r>
          </a:p>
          <a:p>
            <a:pPr lvl="1"/>
            <a:r>
              <a:rPr lang="en-US" dirty="0" err="1" smtClean="0">
                <a:solidFill>
                  <a:srgbClr val="FF0000"/>
                </a:solidFill>
              </a:rPr>
              <a:t>Footprinting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Authenticated denial of domain name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Malicious or unintentional alteration of contact information </a:t>
            </a:r>
          </a:p>
          <a:p>
            <a:pPr lvl="1"/>
            <a:r>
              <a:rPr lang="en-US" dirty="0" smtClean="0"/>
              <a:t>Rationale:</a:t>
            </a:r>
          </a:p>
          <a:p>
            <a:pPr lvl="2"/>
            <a:r>
              <a:rPr lang="en-US" dirty="0" smtClean="0"/>
              <a:t>These are behaviors or, in some cases, threat vectors</a:t>
            </a:r>
          </a:p>
          <a:p>
            <a:pPr lvl="2"/>
            <a:r>
              <a:rPr lang="en-US" dirty="0" smtClean="0"/>
              <a:t>These are focused/limited threats, not likely to cause widespread instability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893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Threats – indirect attacks</a:t>
            </a:r>
            <a:br>
              <a:rPr lang="en-US" dirty="0" smtClean="0"/>
            </a:br>
            <a:r>
              <a:rPr lang="en-US" sz="2700" dirty="0" smtClean="0"/>
              <a:t>(</a:t>
            </a:r>
            <a:r>
              <a:rPr lang="en-US" sz="2700" b="1" dirty="0" smtClean="0"/>
              <a:t>Draft</a:t>
            </a:r>
            <a:r>
              <a:rPr lang="en-US" sz="2700" dirty="0" smtClean="0"/>
              <a:t> – for discussion only)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87" y="1600200"/>
            <a:ext cx="8745653" cy="5087406"/>
          </a:xfrm>
        </p:spPr>
        <p:txBody>
          <a:bodyPr>
            <a:noAutofit/>
          </a:bodyPr>
          <a:lstStyle/>
          <a:p>
            <a:r>
              <a:rPr lang="en-US" sz="2000" dirty="0" smtClean="0"/>
              <a:t>In scope</a:t>
            </a:r>
          </a:p>
          <a:p>
            <a:pPr lvl="1"/>
            <a:r>
              <a:rPr lang="en-US" sz="2000" dirty="0" smtClean="0">
                <a:solidFill>
                  <a:srgbClr val="008000"/>
                </a:solidFill>
              </a:rPr>
              <a:t>Email server-hopping under IPv6 (causing collateral damage due to load)</a:t>
            </a:r>
          </a:p>
          <a:p>
            <a:r>
              <a:rPr lang="en-US" sz="2000" dirty="0" smtClean="0"/>
              <a:t>Out of scope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Registration abuse – front-running</a:t>
            </a:r>
            <a:endParaRPr lang="en-US" sz="2000" dirty="0">
              <a:solidFill>
                <a:srgbClr val="FF0000"/>
              </a:solidFill>
            </a:endParaRP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Registration abuse – cybersquatting 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Registration directory service abuse – harvesting registration data for spam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Registration directory service abuse </a:t>
            </a:r>
            <a:r>
              <a:rPr lang="en-US" sz="2000" dirty="0" smtClean="0">
                <a:solidFill>
                  <a:srgbClr val="FF0000"/>
                </a:solidFill>
              </a:rPr>
              <a:t>– harvesting personal contact information from domain name registration records</a:t>
            </a:r>
          </a:p>
          <a:p>
            <a:pPr lvl="1"/>
            <a:r>
              <a:rPr lang="en-US" sz="2000" dirty="0" smtClean="0"/>
              <a:t>Rationale:</a:t>
            </a:r>
          </a:p>
          <a:p>
            <a:pPr lvl="2"/>
            <a:r>
              <a:rPr lang="en-US" sz="2000" dirty="0" smtClean="0"/>
              <a:t>These are problems at the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level, not a threat to the DNS</a:t>
            </a:r>
          </a:p>
          <a:p>
            <a:pPr lvl="2"/>
            <a:r>
              <a:rPr lang="en-US" sz="2000" dirty="0" smtClean="0"/>
              <a:t>In some instances these are policy issues that do not threaten the DNS</a:t>
            </a:r>
          </a:p>
          <a:p>
            <a:pPr lvl="2"/>
            <a:r>
              <a:rPr lang="en-US" sz="2000" dirty="0" smtClean="0"/>
              <a:t>In some cases the IETF is discussing the issue and we will monitor that discussion (harvesting registration data for spam)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171103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Vulnerabilities</a:t>
            </a:r>
            <a:br>
              <a:rPr lang="en-US" dirty="0" smtClean="0"/>
            </a:br>
            <a:r>
              <a:rPr lang="en-US" sz="2700" dirty="0" smtClean="0"/>
              <a:t>(</a:t>
            </a:r>
            <a:r>
              <a:rPr lang="en-US" sz="2700" b="1" dirty="0" smtClean="0"/>
              <a:t>Draft</a:t>
            </a:r>
            <a:r>
              <a:rPr lang="en-US" sz="2700" dirty="0" smtClean="0"/>
              <a:t> – for discussion only)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87" y="1600200"/>
            <a:ext cx="6582223" cy="4894943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Operational issues</a:t>
            </a:r>
          </a:p>
          <a:p>
            <a:pPr lvl="1"/>
            <a:r>
              <a:rPr lang="en-US" sz="1800" dirty="0" smtClean="0"/>
              <a:t>Infrastructure vulnerabilities (e.g. single point of failure, DNS software vulnerabilities, insufficient SLA’s etc.)</a:t>
            </a:r>
          </a:p>
          <a:p>
            <a:pPr lvl="1"/>
            <a:r>
              <a:rPr lang="en-US" sz="1800" dirty="0" smtClean="0"/>
              <a:t>Business and technical process vulnerabilities (e.g. orphaned glue records, lock-outs, TLD </a:t>
            </a:r>
            <a:r>
              <a:rPr lang="en-US" sz="1800" dirty="0" err="1" smtClean="0"/>
              <a:t>redelegation</a:t>
            </a:r>
            <a:r>
              <a:rPr lang="en-US" sz="1800" dirty="0" smtClean="0"/>
              <a:t>, etc.)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Registry failure and continuity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Managerial choices/issues </a:t>
            </a:r>
          </a:p>
          <a:p>
            <a:pPr lvl="1"/>
            <a:r>
              <a:rPr lang="en-US" sz="1800" dirty="0" smtClean="0"/>
              <a:t>Not following best practices (e.g. measures to detect/prevent unauthorized changes, etc.)</a:t>
            </a:r>
          </a:p>
          <a:p>
            <a:pPr lvl="1"/>
            <a:r>
              <a:rPr lang="en-US" sz="1800" dirty="0" smtClean="0"/>
              <a:t>Gaps in continuity planning (e.g. responsibilities, actions, documentation, etc.)</a:t>
            </a:r>
          </a:p>
          <a:p>
            <a:pPr lvl="1"/>
            <a:r>
              <a:rPr lang="en-US" sz="1800" dirty="0" smtClean="0"/>
              <a:t>Inadequate funding/resources (for infrastructure, training, staff, etc.)</a:t>
            </a:r>
          </a:p>
          <a:p>
            <a:pPr lvl="1"/>
            <a:r>
              <a:rPr lang="en-US" sz="1800" dirty="0" smtClean="0"/>
              <a:t>Lack of visibility/understanding by decision-makers</a:t>
            </a:r>
          </a:p>
        </p:txBody>
      </p:sp>
    </p:spTree>
    <p:extLst>
      <p:ext uri="{BB962C8B-B14F-4D97-AF65-F5344CB8AC3E}">
        <p14:creationId xmlns:p14="http://schemas.microsoft.com/office/powerpoint/2010/main" val="3453970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Criteria</a:t>
            </a:r>
            <a:br>
              <a:rPr lang="en-US" dirty="0" smtClean="0"/>
            </a:br>
            <a:r>
              <a:rPr lang="en-US" sz="3600" dirty="0" smtClean="0"/>
              <a:t>(Note: this is very-early </a:t>
            </a:r>
            <a:r>
              <a:rPr lang="en-US" sz="3600" b="1" u="sng" dirty="0" smtClean="0"/>
              <a:t>draft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15007"/>
            <a:ext cx="9144000" cy="514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3812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Questions?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This </a:t>
            </a:r>
            <a:r>
              <a:rPr lang="en-US" sz="3600" dirty="0" smtClean="0"/>
              <a:t>“scoping” work </a:t>
            </a:r>
            <a:r>
              <a:rPr lang="en-US" sz="3600" dirty="0"/>
              <a:t>is well along, but not </a:t>
            </a:r>
            <a:r>
              <a:rPr lang="en-US" sz="3600" dirty="0" smtClean="0"/>
              <a:t>complete.  </a:t>
            </a:r>
            <a:r>
              <a:rPr lang="en-US" sz="3600" dirty="0"/>
              <a:t>W</a:t>
            </a:r>
            <a:r>
              <a:rPr lang="en-US" sz="3600" dirty="0" smtClean="0"/>
              <a:t>e </a:t>
            </a:r>
            <a:r>
              <a:rPr lang="en-US" sz="3600" dirty="0"/>
              <a:t>are interested in your </a:t>
            </a:r>
            <a:r>
              <a:rPr lang="en-US" sz="3600" dirty="0" smtClean="0"/>
              <a:t>thoughts</a:t>
            </a:r>
          </a:p>
          <a:p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19413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3626" y="2351201"/>
            <a:ext cx="6233948" cy="3274476"/>
          </a:xfrm>
        </p:spPr>
        <p:txBody>
          <a:bodyPr/>
          <a:lstStyle/>
          <a:p>
            <a:r>
              <a:rPr lang="en-US" dirty="0" smtClean="0"/>
              <a:t>Update you on our progress</a:t>
            </a:r>
          </a:p>
          <a:p>
            <a:r>
              <a:rPr lang="en-US" dirty="0" smtClean="0"/>
              <a:t>Raise awareness</a:t>
            </a:r>
          </a:p>
          <a:p>
            <a:r>
              <a:rPr lang="en-US" dirty="0" smtClean="0"/>
              <a:t>Solicit your </a:t>
            </a:r>
            <a:r>
              <a:rPr lang="en-US" dirty="0" smtClean="0"/>
              <a:t>input</a:t>
            </a:r>
          </a:p>
          <a:p>
            <a:r>
              <a:rPr lang="en-US" dirty="0" smtClean="0"/>
              <a:t>Look for opportunities</a:t>
            </a:r>
          </a:p>
          <a:p>
            <a:r>
              <a:rPr lang="en-US" dirty="0" smtClean="0"/>
              <a:t>Identify overlaps/conflicts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0757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Charter: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At their meetings during the ICANN Brussels meeting the At-Large Advisory Committee (ALAC), the Country Code Names Supporting Organization (</a:t>
            </a:r>
            <a:r>
              <a:rPr lang="en-GB" dirty="0" err="1"/>
              <a:t>ccNSO</a:t>
            </a:r>
            <a:r>
              <a:rPr lang="en-GB" dirty="0"/>
              <a:t>), the Generic Names Supporting Organization (GNSO), the Governmental Advisory Committee (GAC), and the Number Resource Organization (NROs) acknowledged </a:t>
            </a:r>
            <a:r>
              <a:rPr lang="en-GB" dirty="0">
                <a:solidFill>
                  <a:srgbClr val="0000FF"/>
                </a:solidFill>
              </a:rPr>
              <a:t>the need for a better understanding of the security and stability of the global domain name system (DNS)</a:t>
            </a:r>
            <a:r>
              <a:rPr lang="en-GB" dirty="0"/>
              <a:t>. This is considered to be of </a:t>
            </a:r>
            <a:r>
              <a:rPr lang="en-GB" dirty="0">
                <a:solidFill>
                  <a:srgbClr val="0000FF"/>
                </a:solidFill>
              </a:rPr>
              <a:t>common interest</a:t>
            </a:r>
            <a:r>
              <a:rPr lang="en-GB" dirty="0"/>
              <a:t> to the participating Supporting Organisations (SOs), Advisory Committees (ACs) and others, and should be preferably </a:t>
            </a:r>
            <a:r>
              <a:rPr lang="en-GB" dirty="0">
                <a:solidFill>
                  <a:srgbClr val="0000FF"/>
                </a:solidFill>
              </a:rPr>
              <a:t>undertaken in a collaborative effort. 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FF"/>
                </a:solidFill>
              </a:rPr>
              <a:t> </a:t>
            </a:r>
            <a:endParaRPr lang="en-US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7559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7" y="320065"/>
            <a:ext cx="7464425" cy="941388"/>
          </a:xfrm>
        </p:spPr>
        <p:txBody>
          <a:bodyPr>
            <a:normAutofit/>
          </a:bodyPr>
          <a:lstStyle/>
          <a:p>
            <a:r>
              <a:rPr lang="en-US" sz="3000" dirty="0" smtClean="0"/>
              <a:t>SSR Scope</a:t>
            </a:r>
            <a:endParaRPr lang="en-US" sz="3000" dirty="0"/>
          </a:p>
        </p:txBody>
      </p:sp>
      <p:sp>
        <p:nvSpPr>
          <p:cNvPr id="2663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2362200" cy="2098675"/>
          </a:xfrm>
        </p:spPr>
        <p:txBody>
          <a:bodyPr/>
          <a:lstStyle/>
          <a:p>
            <a:pPr marL="122238" indent="-122238">
              <a:lnSpc>
                <a:spcPct val="95000"/>
              </a:lnSpc>
            </a:pPr>
            <a:r>
              <a:rPr lang="en-US" sz="1100" b="1"/>
              <a:t>Incident response</a:t>
            </a:r>
            <a:endParaRPr lang="en-US" sz="1100"/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Provide initial response to an incident</a:t>
            </a:r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Communicate incidents</a:t>
            </a:r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Conduct impact assessments</a:t>
            </a:r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Detect security events (through monitoring, advisories, reports of suspicious activity, etc.) </a:t>
            </a:r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Provide incident resolution and countermeasures</a:t>
            </a:r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Conduct investigations</a:t>
            </a:r>
          </a:p>
          <a:p>
            <a:pPr marL="122238" indent="-122238">
              <a:lnSpc>
                <a:spcPct val="95000"/>
              </a:lnSpc>
            </a:pPr>
            <a:endParaRPr lang="en-US" sz="1100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3124200" y="4343400"/>
            <a:ext cx="2786063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Technical Practices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Electronic mail security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Network security 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Operating system security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Data security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Application security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Security for public servers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Wireless network security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Personal computers and electronic devices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205538" y="4343400"/>
            <a:ext cx="2786062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Technology management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Routers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Vulnerability assessment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Configuration management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Patch management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Firewall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Backup &amp; recovery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Intrusion detection and log-analysis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Wireless access points</a:t>
            </a: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4597400" y="1981200"/>
            <a:ext cx="2209800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Security Management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Overall management and direction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Security strategy and alignment within overall IT strategy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Program management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Security metrics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Policy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Guidelines and standards</a:t>
            </a: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228600" y="4343400"/>
            <a:ext cx="259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Risk Management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Developing and maintaining an inventory of systems (determining contents, owner, maintainer, location, etc.)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Mapping information and systems into security categories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Conducting assessments of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Analyzing risks and identifying mitigation/repair actions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2336800" y="1981200"/>
            <a:ext cx="2286000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Compliance Monitoring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Measure progress and compliance in the following areas;</a:t>
            </a:r>
          </a:p>
          <a:p>
            <a:pPr marL="579438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000"/>
              <a:t>incident response</a:t>
            </a:r>
          </a:p>
          <a:p>
            <a:pPr marL="579438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000"/>
              <a:t>practices</a:t>
            </a:r>
          </a:p>
          <a:p>
            <a:pPr marL="579438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000"/>
              <a:t>technology</a:t>
            </a:r>
          </a:p>
          <a:p>
            <a:pPr marL="579438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000"/>
              <a:t>management</a:t>
            </a:r>
          </a:p>
          <a:p>
            <a:pPr marL="579438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000"/>
              <a:t>risk-management</a:t>
            </a:r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6781800" y="1981200"/>
            <a:ext cx="2786063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Operational Practices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Training and awareness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Certification and accreditation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Legal and regulatory compliance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Securing external contractors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Rewards and sanctions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Acceptable use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Business continuity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68385" y="1797538"/>
            <a:ext cx="8831384" cy="4962770"/>
          </a:xfrm>
          <a:prstGeom prst="roundRect">
            <a:avLst>
              <a:gd name="adj" fmla="val 6234"/>
            </a:avLst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7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4000"/>
                </a:schemeClr>
              </a:gs>
            </a:gsLst>
          </a:gra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ular Callout 3"/>
          <p:cNvSpPr/>
          <p:nvPr/>
        </p:nvSpPr>
        <p:spPr>
          <a:xfrm>
            <a:off x="5998308" y="522654"/>
            <a:ext cx="2491154" cy="1221154"/>
          </a:xfrm>
          <a:prstGeom prst="wedgeRoundRect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I’m not sure if all of this is in-scope for the SSR team, but I imagine much of it is…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1231" y="320065"/>
            <a:ext cx="3184769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 this is purely a Mikey invention that hasn’t been reviewed by anybody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8106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865187" y="320065"/>
            <a:ext cx="7464425" cy="941388"/>
          </a:xfrm>
        </p:spPr>
        <p:txBody>
          <a:bodyPr>
            <a:normAutofit/>
          </a:bodyPr>
          <a:lstStyle/>
          <a:p>
            <a:r>
              <a:rPr lang="en-US" sz="3000" dirty="0" smtClean="0"/>
              <a:t>DSSA Scope</a:t>
            </a:r>
            <a:endParaRPr lang="en-US" sz="3000" dirty="0"/>
          </a:p>
        </p:txBody>
      </p:sp>
      <p:sp>
        <p:nvSpPr>
          <p:cNvPr id="2663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2362200" cy="2098675"/>
          </a:xfrm>
        </p:spPr>
        <p:txBody>
          <a:bodyPr/>
          <a:lstStyle/>
          <a:p>
            <a:pPr marL="122238" indent="-122238">
              <a:lnSpc>
                <a:spcPct val="95000"/>
              </a:lnSpc>
            </a:pPr>
            <a:r>
              <a:rPr lang="en-US" sz="1100" b="1"/>
              <a:t>Incident response</a:t>
            </a:r>
            <a:endParaRPr lang="en-US" sz="1100"/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Provide initial response to an incident</a:t>
            </a:r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Communicate incidents</a:t>
            </a:r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Conduct impact assessments</a:t>
            </a:r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Detect security events (through monitoring, advisories, reports of suspicious activity, etc.) </a:t>
            </a:r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Provide incident resolution and countermeasures</a:t>
            </a:r>
          </a:p>
          <a:p>
            <a:pPr marL="342900" lvl="1" indent="-106363">
              <a:lnSpc>
                <a:spcPct val="95000"/>
              </a:lnSpc>
            </a:pPr>
            <a:r>
              <a:rPr lang="en-US" sz="1000"/>
              <a:t>Conduct investigations</a:t>
            </a:r>
          </a:p>
          <a:p>
            <a:pPr marL="122238" indent="-122238">
              <a:lnSpc>
                <a:spcPct val="95000"/>
              </a:lnSpc>
            </a:pPr>
            <a:endParaRPr lang="en-US" sz="1100"/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3124200" y="4343400"/>
            <a:ext cx="2786063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Technical Practices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Electronic mail security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Network security 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Operating system security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Data security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Application security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Security for public servers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Wireless network security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Personal computers and electronic devices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6205538" y="4343400"/>
            <a:ext cx="2786062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Technology management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Routers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Vulnerability assessment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Configuration management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Patch management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Firewall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Backup &amp; recovery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Intrusion detection and log-analysis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Wireless access points</a:t>
            </a: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4597400" y="1981200"/>
            <a:ext cx="2209800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Security Management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Overall management and direction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Security strategy and alignment within overall IT strategy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Program management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Security metrics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Policy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Guidelines and standards</a:t>
            </a: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228600" y="4343400"/>
            <a:ext cx="25908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Risk Management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Developing and maintaining an inventory of systems (determining contents, owner, maintainer, location, etc.)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Mapping information and systems into security categories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Conducting assessments of systems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Analyzing risks and identifying mitigation/repair actions</a:t>
            </a:r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2336800" y="1981200"/>
            <a:ext cx="2286000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Compliance Monitoring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Measure progress and compliance in the following areas;</a:t>
            </a:r>
          </a:p>
          <a:p>
            <a:pPr marL="579438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000"/>
              <a:t>incident response</a:t>
            </a:r>
          </a:p>
          <a:p>
            <a:pPr marL="579438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000"/>
              <a:t>practices</a:t>
            </a:r>
          </a:p>
          <a:p>
            <a:pPr marL="579438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000"/>
              <a:t>technology</a:t>
            </a:r>
          </a:p>
          <a:p>
            <a:pPr marL="579438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000"/>
              <a:t>management</a:t>
            </a:r>
          </a:p>
          <a:p>
            <a:pPr marL="579438" lvl="2" indent="-122238">
              <a:lnSpc>
                <a:spcPct val="115000"/>
              </a:lnSpc>
              <a:spcBef>
                <a:spcPct val="20000"/>
              </a:spcBef>
              <a:buFontTx/>
              <a:buChar char="•"/>
            </a:pPr>
            <a:r>
              <a:rPr lang="en-US" sz="1000"/>
              <a:t>risk-management</a:t>
            </a:r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6781800" y="1981200"/>
            <a:ext cx="2786063" cy="209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122238" indent="-122238">
              <a:lnSpc>
                <a:spcPct val="115000"/>
              </a:lnSpc>
              <a:spcBef>
                <a:spcPct val="20000"/>
              </a:spcBef>
              <a:buClr>
                <a:srgbClr val="C0973A"/>
              </a:buClr>
              <a:buFontTx/>
              <a:buChar char="•"/>
            </a:pPr>
            <a:r>
              <a:rPr lang="en-US" sz="1100" b="1"/>
              <a:t>Operational Practices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Training and awareness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Certification and accreditation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Legal and regulatory compliance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Securing external contractors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Rewards and sanctions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Acceptable use</a:t>
            </a:r>
          </a:p>
          <a:p>
            <a:pPr marL="342900" lvl="1" indent="-106363">
              <a:lnSpc>
                <a:spcPct val="115000"/>
              </a:lnSpc>
              <a:spcBef>
                <a:spcPct val="20000"/>
              </a:spcBef>
              <a:buFontTx/>
              <a:buChar char="–"/>
            </a:pPr>
            <a:r>
              <a:rPr lang="en-US" sz="1000"/>
              <a:t>Business continuity</a:t>
            </a:r>
          </a:p>
        </p:txBody>
      </p:sp>
      <p:sp>
        <p:nvSpPr>
          <p:cNvPr id="2" name="Oval 1"/>
          <p:cNvSpPr/>
          <p:nvPr/>
        </p:nvSpPr>
        <p:spPr>
          <a:xfrm>
            <a:off x="228600" y="5874116"/>
            <a:ext cx="2418862" cy="482844"/>
          </a:xfrm>
          <a:prstGeom prst="ellipse">
            <a:avLst/>
          </a:prstGeom>
          <a:gradFill>
            <a:gsLst>
              <a:gs pos="79000">
                <a:schemeClr val="accent1">
                  <a:tint val="100000"/>
                  <a:shade val="100000"/>
                  <a:satMod val="130000"/>
                  <a:alpha val="41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ular Callout 2"/>
          <p:cNvSpPr/>
          <p:nvPr/>
        </p:nvSpPr>
        <p:spPr>
          <a:xfrm>
            <a:off x="3479800" y="5617308"/>
            <a:ext cx="2235200" cy="1240692"/>
          </a:xfrm>
          <a:prstGeom prst="wedgeRoundRectCallout">
            <a:avLst>
              <a:gd name="adj1" fmla="val -96444"/>
              <a:gd name="adj2" fmla="val -6792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Our scope is much narrower – more of a deep dive into this one area, only for DNS and TLDs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371231" y="320065"/>
            <a:ext cx="3184769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 this is purely a Mikey invention that hasn’t been reviewed by anybody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073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66" name="Rectangle 38"/>
          <p:cNvSpPr>
            <a:spLocks noChangeArrowheads="1"/>
          </p:cNvSpPr>
          <p:nvPr/>
        </p:nvSpPr>
        <p:spPr bwMode="auto">
          <a:xfrm>
            <a:off x="1524000" y="1295400"/>
            <a:ext cx="7620000" cy="2590800"/>
          </a:xfrm>
          <a:prstGeom prst="rect">
            <a:avLst/>
          </a:prstGeom>
          <a:solidFill>
            <a:srgbClr val="11FF11">
              <a:alpha val="2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171450" indent="-171450" algn="ctr"/>
            <a:endParaRPr lang="en-US"/>
          </a:p>
        </p:txBody>
      </p:sp>
      <p:sp>
        <p:nvSpPr>
          <p:cNvPr id="99367" name="Line 39"/>
          <p:cNvSpPr>
            <a:spLocks noChangeShapeType="1"/>
          </p:cNvSpPr>
          <p:nvPr/>
        </p:nvSpPr>
        <p:spPr bwMode="auto">
          <a:xfrm>
            <a:off x="4182808" y="2596289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368" name="Line 40"/>
          <p:cNvSpPr>
            <a:spLocks noChangeShapeType="1"/>
          </p:cNvSpPr>
          <p:nvPr/>
        </p:nvSpPr>
        <p:spPr bwMode="auto">
          <a:xfrm flipH="1">
            <a:off x="3725608" y="2596289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369" name="Line 41"/>
          <p:cNvSpPr>
            <a:spLocks noChangeShapeType="1"/>
          </p:cNvSpPr>
          <p:nvPr/>
        </p:nvSpPr>
        <p:spPr bwMode="auto">
          <a:xfrm>
            <a:off x="5372100" y="2596289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370" name="Line 42"/>
          <p:cNvSpPr>
            <a:spLocks noChangeShapeType="1"/>
          </p:cNvSpPr>
          <p:nvPr/>
        </p:nvSpPr>
        <p:spPr bwMode="auto">
          <a:xfrm flipH="1">
            <a:off x="4798966" y="2596289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371" name="Line 43"/>
          <p:cNvSpPr>
            <a:spLocks noChangeShapeType="1"/>
          </p:cNvSpPr>
          <p:nvPr/>
        </p:nvSpPr>
        <p:spPr bwMode="auto">
          <a:xfrm>
            <a:off x="6521450" y="2596289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902781" y="19096"/>
            <a:ext cx="5791210" cy="832954"/>
          </a:xfrm>
        </p:spPr>
        <p:txBody>
          <a:bodyPr>
            <a:normAutofit/>
          </a:bodyPr>
          <a:lstStyle/>
          <a:p>
            <a:r>
              <a:rPr lang="en-US" sz="3000" b="0" dirty="0" smtClean="0"/>
              <a:t>Risk </a:t>
            </a:r>
            <a:r>
              <a:rPr lang="en-US" sz="3000" b="0" dirty="0"/>
              <a:t>management </a:t>
            </a:r>
            <a:r>
              <a:rPr lang="en-US" sz="3000" b="0" dirty="0" smtClean="0"/>
              <a:t>process</a:t>
            </a:r>
            <a:endParaRPr lang="en-US" sz="3000" b="0" dirty="0"/>
          </a:p>
        </p:txBody>
      </p:sp>
      <p:sp>
        <p:nvSpPr>
          <p:cNvPr id="99332" name="Rectangle 4"/>
          <p:cNvSpPr>
            <a:spLocks noChangeArrowheads="1"/>
          </p:cNvSpPr>
          <p:nvPr/>
        </p:nvSpPr>
        <p:spPr bwMode="auto">
          <a:xfrm>
            <a:off x="3133470" y="3019416"/>
            <a:ext cx="879475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 dirty="0"/>
              <a:t>Inventory and</a:t>
            </a:r>
          </a:p>
          <a:p>
            <a:pPr algn="ctr"/>
            <a:r>
              <a:rPr lang="en-US" sz="1200" b="1" dirty="0"/>
              <a:t>Characterize</a:t>
            </a:r>
          </a:p>
          <a:p>
            <a:pPr algn="ctr"/>
            <a:r>
              <a:rPr lang="en-US" sz="1200" b="1" dirty="0"/>
              <a:t>Systems</a:t>
            </a:r>
            <a:endParaRPr lang="en-US" sz="1200" dirty="0"/>
          </a:p>
        </p:txBody>
      </p:sp>
      <p:sp>
        <p:nvSpPr>
          <p:cNvPr id="99333" name="Rectangle 5"/>
          <p:cNvSpPr>
            <a:spLocks noChangeArrowheads="1"/>
          </p:cNvSpPr>
          <p:nvPr/>
        </p:nvSpPr>
        <p:spPr bwMode="auto">
          <a:xfrm>
            <a:off x="3719258" y="1981200"/>
            <a:ext cx="879475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 dirty="0"/>
              <a:t>Identify</a:t>
            </a:r>
          </a:p>
          <a:p>
            <a:pPr algn="ctr"/>
            <a:r>
              <a:rPr lang="en-US" sz="1200" b="1" dirty="0"/>
              <a:t>Threats</a:t>
            </a:r>
            <a:endParaRPr lang="en-US" sz="1200" dirty="0"/>
          </a:p>
        </p:txBody>
      </p:sp>
      <p:sp>
        <p:nvSpPr>
          <p:cNvPr id="99334" name="Rectangle 6"/>
          <p:cNvSpPr>
            <a:spLocks noChangeArrowheads="1"/>
          </p:cNvSpPr>
          <p:nvPr/>
        </p:nvSpPr>
        <p:spPr bwMode="auto">
          <a:xfrm>
            <a:off x="4276470" y="3019416"/>
            <a:ext cx="879475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/>
              <a:t>Identify</a:t>
            </a:r>
            <a:br>
              <a:rPr lang="en-US" sz="1200" b="1"/>
            </a:br>
            <a:r>
              <a:rPr lang="en-US" sz="1200" b="1"/>
              <a:t>Vulnerabilities</a:t>
            </a:r>
            <a:endParaRPr lang="en-US" sz="1200"/>
          </a:p>
        </p:txBody>
      </p:sp>
      <p:sp>
        <p:nvSpPr>
          <p:cNvPr id="99335" name="Rectangle 7"/>
          <p:cNvSpPr>
            <a:spLocks noChangeArrowheads="1"/>
          </p:cNvSpPr>
          <p:nvPr/>
        </p:nvSpPr>
        <p:spPr bwMode="auto">
          <a:xfrm>
            <a:off x="4890833" y="1981200"/>
            <a:ext cx="879475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 dirty="0"/>
              <a:t>Analyze</a:t>
            </a:r>
            <a:br>
              <a:rPr lang="en-US" sz="1200" b="1" dirty="0"/>
            </a:br>
            <a:r>
              <a:rPr lang="en-US" sz="1200" b="1" dirty="0"/>
              <a:t>Controls</a:t>
            </a:r>
            <a:endParaRPr lang="en-US" sz="1200" dirty="0"/>
          </a:p>
        </p:txBody>
      </p:sp>
      <p:sp>
        <p:nvSpPr>
          <p:cNvPr id="99336" name="Rectangle 8"/>
          <p:cNvSpPr>
            <a:spLocks noChangeArrowheads="1"/>
          </p:cNvSpPr>
          <p:nvPr/>
        </p:nvSpPr>
        <p:spPr bwMode="auto">
          <a:xfrm>
            <a:off x="5419470" y="3019416"/>
            <a:ext cx="879475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/>
              <a:t>Determine</a:t>
            </a:r>
            <a:br>
              <a:rPr lang="en-US" sz="1200" b="1"/>
            </a:br>
            <a:r>
              <a:rPr lang="en-US" sz="1200" b="1"/>
              <a:t>Likelihood</a:t>
            </a:r>
          </a:p>
        </p:txBody>
      </p:sp>
      <p:sp>
        <p:nvSpPr>
          <p:cNvPr id="99349" name="Text Box 21"/>
          <p:cNvSpPr txBox="1">
            <a:spLocks noChangeArrowheads="1"/>
          </p:cNvSpPr>
          <p:nvPr/>
        </p:nvSpPr>
        <p:spPr bwMode="auto">
          <a:xfrm>
            <a:off x="8001000" y="1524000"/>
            <a:ext cx="920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800"/>
              <a:t>Assess</a:t>
            </a:r>
          </a:p>
        </p:txBody>
      </p:sp>
      <p:sp>
        <p:nvSpPr>
          <p:cNvPr id="99350" name="Text Box 22"/>
          <p:cNvSpPr txBox="1">
            <a:spLocks noChangeArrowheads="1"/>
          </p:cNvSpPr>
          <p:nvPr/>
        </p:nvSpPr>
        <p:spPr bwMode="auto">
          <a:xfrm>
            <a:off x="7924800" y="405288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800"/>
              <a:t>Mitigate</a:t>
            </a:r>
          </a:p>
        </p:txBody>
      </p:sp>
      <p:sp>
        <p:nvSpPr>
          <p:cNvPr id="99351" name="Rectangle 23"/>
          <p:cNvSpPr>
            <a:spLocks noChangeArrowheads="1"/>
          </p:cNvSpPr>
          <p:nvPr/>
        </p:nvSpPr>
        <p:spPr bwMode="auto">
          <a:xfrm>
            <a:off x="3321050" y="4648200"/>
            <a:ext cx="879475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/>
              <a:t>Assume the</a:t>
            </a:r>
            <a:br>
              <a:rPr lang="en-US" sz="1200" b="1"/>
            </a:br>
            <a:r>
              <a:rPr lang="en-US" sz="1200" b="1"/>
              <a:t>risk</a:t>
            </a:r>
            <a:endParaRPr lang="en-US" sz="1200"/>
          </a:p>
        </p:txBody>
      </p:sp>
      <p:sp>
        <p:nvSpPr>
          <p:cNvPr id="99352" name="Rectangle 24"/>
          <p:cNvSpPr>
            <a:spLocks noChangeArrowheads="1"/>
          </p:cNvSpPr>
          <p:nvPr/>
        </p:nvSpPr>
        <p:spPr bwMode="auto">
          <a:xfrm>
            <a:off x="4387850" y="4648200"/>
            <a:ext cx="879475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/>
              <a:t>Avoid the</a:t>
            </a:r>
            <a:br>
              <a:rPr lang="en-US" sz="1200" b="1"/>
            </a:br>
            <a:r>
              <a:rPr lang="en-US" sz="1200" b="1"/>
              <a:t>risk</a:t>
            </a:r>
            <a:endParaRPr lang="en-US" sz="1200"/>
          </a:p>
        </p:txBody>
      </p:sp>
      <p:sp>
        <p:nvSpPr>
          <p:cNvPr id="99353" name="Rectangle 25"/>
          <p:cNvSpPr>
            <a:spLocks noChangeArrowheads="1"/>
          </p:cNvSpPr>
          <p:nvPr/>
        </p:nvSpPr>
        <p:spPr bwMode="auto">
          <a:xfrm>
            <a:off x="5454650" y="4648200"/>
            <a:ext cx="879475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/>
              <a:t>Limit the</a:t>
            </a:r>
            <a:br>
              <a:rPr lang="en-US" sz="1200" b="1"/>
            </a:br>
            <a:r>
              <a:rPr lang="en-US" sz="1200" b="1"/>
              <a:t>risk</a:t>
            </a:r>
            <a:endParaRPr lang="en-US" sz="1200"/>
          </a:p>
        </p:txBody>
      </p:sp>
      <p:sp>
        <p:nvSpPr>
          <p:cNvPr id="99354" name="Rectangle 26"/>
          <p:cNvSpPr>
            <a:spLocks noChangeArrowheads="1"/>
          </p:cNvSpPr>
          <p:nvPr/>
        </p:nvSpPr>
        <p:spPr bwMode="auto">
          <a:xfrm>
            <a:off x="3397250" y="4038600"/>
            <a:ext cx="3962400" cy="457200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8600" indent="-228600" algn="ctr"/>
            <a:r>
              <a:rPr lang="en-US" b="1"/>
              <a:t>Risk Planning</a:t>
            </a:r>
          </a:p>
        </p:txBody>
      </p:sp>
      <p:sp>
        <p:nvSpPr>
          <p:cNvPr id="99355" name="Rectangle 27"/>
          <p:cNvSpPr>
            <a:spLocks noChangeArrowheads="1"/>
          </p:cNvSpPr>
          <p:nvPr/>
        </p:nvSpPr>
        <p:spPr bwMode="auto">
          <a:xfrm>
            <a:off x="6521450" y="4648200"/>
            <a:ext cx="879475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/>
              <a:t>Transfer the</a:t>
            </a:r>
            <a:br>
              <a:rPr lang="en-US" sz="1200" b="1"/>
            </a:br>
            <a:r>
              <a:rPr lang="en-US" sz="1200" b="1"/>
              <a:t>risk</a:t>
            </a:r>
            <a:endParaRPr lang="en-US" sz="1200"/>
          </a:p>
        </p:txBody>
      </p:sp>
      <p:sp>
        <p:nvSpPr>
          <p:cNvPr id="99357" name="Rectangle 29"/>
          <p:cNvSpPr>
            <a:spLocks noChangeArrowheads="1"/>
          </p:cNvSpPr>
          <p:nvPr/>
        </p:nvSpPr>
        <p:spPr bwMode="auto">
          <a:xfrm>
            <a:off x="5638800" y="6248400"/>
            <a:ext cx="228600" cy="228600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58" name="Rectangle 30"/>
          <p:cNvSpPr>
            <a:spLocks noChangeArrowheads="1"/>
          </p:cNvSpPr>
          <p:nvPr/>
        </p:nvSpPr>
        <p:spPr bwMode="auto">
          <a:xfrm>
            <a:off x="3352800" y="5715000"/>
            <a:ext cx="3962400" cy="457200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8600" indent="-228600" algn="ctr"/>
            <a:r>
              <a:rPr lang="en-US" b="1"/>
              <a:t>Compliance and activity monitoring</a:t>
            </a:r>
          </a:p>
        </p:txBody>
      </p:sp>
      <p:sp>
        <p:nvSpPr>
          <p:cNvPr id="99359" name="AutoShape 31"/>
          <p:cNvSpPr>
            <a:spLocks noChangeArrowheads="1"/>
          </p:cNvSpPr>
          <p:nvPr/>
        </p:nvSpPr>
        <p:spPr bwMode="auto">
          <a:xfrm>
            <a:off x="5486400" y="5381625"/>
            <a:ext cx="457200" cy="304800"/>
          </a:xfrm>
          <a:prstGeom prst="downArrow">
            <a:avLst>
              <a:gd name="adj1" fmla="val 41667"/>
              <a:gd name="adj2" fmla="val 58852"/>
            </a:avLst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60" name="Text Box 32"/>
          <p:cNvSpPr txBox="1">
            <a:spLocks noChangeArrowheads="1"/>
          </p:cNvSpPr>
          <p:nvPr/>
        </p:nvSpPr>
        <p:spPr bwMode="auto">
          <a:xfrm>
            <a:off x="7969250" y="5805488"/>
            <a:ext cx="946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800"/>
              <a:t>Monitor</a:t>
            </a:r>
          </a:p>
        </p:txBody>
      </p:sp>
      <p:sp>
        <p:nvSpPr>
          <p:cNvPr id="99361" name="Rectangle 33"/>
          <p:cNvSpPr>
            <a:spLocks noChangeArrowheads="1"/>
          </p:cNvSpPr>
          <p:nvPr/>
        </p:nvSpPr>
        <p:spPr bwMode="auto">
          <a:xfrm>
            <a:off x="762000" y="6477000"/>
            <a:ext cx="5105400" cy="180975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62" name="Rectangle 34"/>
          <p:cNvSpPr>
            <a:spLocks noChangeArrowheads="1"/>
          </p:cNvSpPr>
          <p:nvPr/>
        </p:nvSpPr>
        <p:spPr bwMode="auto">
          <a:xfrm rot="5400000">
            <a:off x="-1562100" y="3924300"/>
            <a:ext cx="4876800" cy="228600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63" name="AutoShape 35"/>
          <p:cNvSpPr>
            <a:spLocks noChangeArrowheads="1"/>
          </p:cNvSpPr>
          <p:nvPr/>
        </p:nvSpPr>
        <p:spPr bwMode="auto">
          <a:xfrm rot="16200000">
            <a:off x="1752600" y="457200"/>
            <a:ext cx="381000" cy="2362200"/>
          </a:xfrm>
          <a:prstGeom prst="downArrow">
            <a:avLst>
              <a:gd name="adj1" fmla="val 58343"/>
              <a:gd name="adj2" fmla="val 43343"/>
            </a:avLst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9365" name="Rectangle 37"/>
          <p:cNvSpPr>
            <a:spLocks noChangeArrowheads="1"/>
          </p:cNvSpPr>
          <p:nvPr/>
        </p:nvSpPr>
        <p:spPr bwMode="auto">
          <a:xfrm>
            <a:off x="3352800" y="1447800"/>
            <a:ext cx="3962400" cy="457200"/>
          </a:xfrm>
          <a:prstGeom prst="rect">
            <a:avLst/>
          </a:prstGeom>
          <a:solidFill>
            <a:srgbClr val="FFCC9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28600" indent="-228600" algn="ctr"/>
            <a:r>
              <a:rPr lang="en-US" b="1"/>
              <a:t>Risk Assessment</a:t>
            </a:r>
          </a:p>
        </p:txBody>
      </p:sp>
      <p:sp>
        <p:nvSpPr>
          <p:cNvPr id="99373" name="Line 45"/>
          <p:cNvSpPr>
            <a:spLocks noChangeShapeType="1"/>
          </p:cNvSpPr>
          <p:nvPr/>
        </p:nvSpPr>
        <p:spPr bwMode="auto">
          <a:xfrm flipH="1">
            <a:off x="6029325" y="2596289"/>
            <a:ext cx="3048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6005258" y="1981200"/>
            <a:ext cx="879475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/>
              <a:t>Analyze</a:t>
            </a:r>
            <a:br>
              <a:rPr lang="en-US" sz="1200" b="1"/>
            </a:br>
            <a:r>
              <a:rPr lang="en-US" sz="1200" b="1"/>
              <a:t>Impact</a:t>
            </a:r>
          </a:p>
        </p:txBody>
      </p:sp>
      <p:sp>
        <p:nvSpPr>
          <p:cNvPr id="99338" name="Rectangle 10"/>
          <p:cNvSpPr>
            <a:spLocks noChangeArrowheads="1"/>
          </p:cNvSpPr>
          <p:nvPr/>
        </p:nvSpPr>
        <p:spPr bwMode="auto">
          <a:xfrm>
            <a:off x="6562470" y="3019416"/>
            <a:ext cx="877888" cy="685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200" b="1"/>
              <a:t>Determine</a:t>
            </a:r>
            <a:br>
              <a:rPr lang="en-US" sz="1200" b="1"/>
            </a:br>
            <a:r>
              <a:rPr lang="en-US" sz="1200" b="1"/>
              <a:t>Risk</a:t>
            </a:r>
          </a:p>
        </p:txBody>
      </p:sp>
      <p:sp>
        <p:nvSpPr>
          <p:cNvPr id="99356" name="AutoShape 28"/>
          <p:cNvSpPr>
            <a:spLocks noChangeArrowheads="1"/>
          </p:cNvSpPr>
          <p:nvPr/>
        </p:nvSpPr>
        <p:spPr bwMode="auto">
          <a:xfrm>
            <a:off x="5524500" y="3650850"/>
            <a:ext cx="381000" cy="523631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Oval 1"/>
          <p:cNvSpPr/>
          <p:nvPr/>
        </p:nvSpPr>
        <p:spPr>
          <a:xfrm rot="3483815">
            <a:off x="3189080" y="2200327"/>
            <a:ext cx="2488945" cy="1289008"/>
          </a:xfrm>
          <a:prstGeom prst="ellipse">
            <a:avLst/>
          </a:prstGeom>
          <a:gradFill>
            <a:gsLst>
              <a:gs pos="74000">
                <a:schemeClr val="accent1">
                  <a:tint val="100000"/>
                  <a:shade val="100000"/>
                  <a:satMod val="130000"/>
                  <a:alpha val="51000"/>
                </a:schemeClr>
              </a:gs>
              <a:gs pos="99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DSSA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43536" y="372070"/>
            <a:ext cx="3184769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 this is purely a Mikey invention that hasn’t been reviewed by anybody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796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Goals and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748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Report to respective participating SO’s and AC’s on:</a:t>
            </a:r>
          </a:p>
          <a:p>
            <a:pPr lvl="1"/>
            <a:r>
              <a:rPr lang="en-US" dirty="0" smtClean="0"/>
              <a:t>Actual level, frequency and severity of threats to the DNS</a:t>
            </a:r>
          </a:p>
          <a:p>
            <a:pPr lvl="1"/>
            <a:r>
              <a:rPr lang="en-US" dirty="0" smtClean="0"/>
              <a:t>Current efforts and activities to mitigate these threats to the DNS</a:t>
            </a:r>
          </a:p>
          <a:p>
            <a:pPr lvl="1"/>
            <a:r>
              <a:rPr lang="en-US" dirty="0" smtClean="0"/>
              <a:t>Gaps (if any) in the current response to DNS issues</a:t>
            </a:r>
          </a:p>
          <a:p>
            <a:pPr lvl="1"/>
            <a:r>
              <a:rPr lang="en-US" dirty="0" smtClean="0"/>
              <a:t>Possible additional risk mitigation activities that would assist in closing those gaps (if considered feasible and appropriate by the WG)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" y="195938"/>
            <a:ext cx="2196182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Note:  this is from the DSSA Kick-Off deck – reviewed and approved</a:t>
            </a:r>
          </a:p>
        </p:txBody>
      </p:sp>
    </p:spTree>
    <p:extLst>
      <p:ext uri="{BB962C8B-B14F-4D97-AF65-F5344CB8AC3E}">
        <p14:creationId xmlns:p14="http://schemas.microsoft.com/office/powerpoint/2010/main" val="574099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 and status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56247" y="1498235"/>
            <a:ext cx="1569785" cy="884673"/>
          </a:xfrm>
          <a:prstGeom prst="rect">
            <a:avLst/>
          </a:prstGeom>
          <a:solidFill>
            <a:schemeClr val="accent3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Launch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07392" y="2704818"/>
            <a:ext cx="1569785" cy="88467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20199" y="3882863"/>
            <a:ext cx="3415294" cy="8846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Analyze</a:t>
            </a:r>
          </a:p>
          <a:p>
            <a:pPr algn="ctr"/>
            <a:r>
              <a:rPr lang="en-US" dirty="0" smtClean="0"/>
              <a:t>Threats &amp; Vulnerabilities</a:t>
            </a:r>
          </a:p>
        </p:txBody>
      </p:sp>
      <p:sp>
        <p:nvSpPr>
          <p:cNvPr id="7" name="Rectangle 6"/>
          <p:cNvSpPr/>
          <p:nvPr/>
        </p:nvSpPr>
        <p:spPr>
          <a:xfrm>
            <a:off x="6845394" y="5075176"/>
            <a:ext cx="1569785" cy="88467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07392" y="2690549"/>
            <a:ext cx="1298641" cy="884673"/>
          </a:xfrm>
          <a:custGeom>
            <a:avLst/>
            <a:gdLst>
              <a:gd name="connsiteX0" fmla="*/ 0 w 1569785"/>
              <a:gd name="connsiteY0" fmla="*/ 0 h 884673"/>
              <a:gd name="connsiteX1" fmla="*/ 1569785 w 1569785"/>
              <a:gd name="connsiteY1" fmla="*/ 0 h 884673"/>
              <a:gd name="connsiteX2" fmla="*/ 1569785 w 1569785"/>
              <a:gd name="connsiteY2" fmla="*/ 884673 h 884673"/>
              <a:gd name="connsiteX3" fmla="*/ 0 w 1569785"/>
              <a:gd name="connsiteY3" fmla="*/ 884673 h 884673"/>
              <a:gd name="connsiteX4" fmla="*/ 0 w 1569785"/>
              <a:gd name="connsiteY4" fmla="*/ 0 h 884673"/>
              <a:gd name="connsiteX0" fmla="*/ 0 w 1569785"/>
              <a:gd name="connsiteY0" fmla="*/ 0 h 884673"/>
              <a:gd name="connsiteX1" fmla="*/ 1569785 w 1569785"/>
              <a:gd name="connsiteY1" fmla="*/ 0 h 884673"/>
              <a:gd name="connsiteX2" fmla="*/ 1013225 w 1569785"/>
              <a:gd name="connsiteY2" fmla="*/ 884673 h 884673"/>
              <a:gd name="connsiteX3" fmla="*/ 0 w 1569785"/>
              <a:gd name="connsiteY3" fmla="*/ 884673 h 884673"/>
              <a:gd name="connsiteX4" fmla="*/ 0 w 1569785"/>
              <a:gd name="connsiteY4" fmla="*/ 0 h 884673"/>
              <a:gd name="connsiteX0" fmla="*/ 0 w 1298641"/>
              <a:gd name="connsiteY0" fmla="*/ 0 h 884673"/>
              <a:gd name="connsiteX1" fmla="*/ 1298641 w 1298641"/>
              <a:gd name="connsiteY1" fmla="*/ 0 h 884673"/>
              <a:gd name="connsiteX2" fmla="*/ 1013225 w 1298641"/>
              <a:gd name="connsiteY2" fmla="*/ 884673 h 884673"/>
              <a:gd name="connsiteX3" fmla="*/ 0 w 1298641"/>
              <a:gd name="connsiteY3" fmla="*/ 884673 h 884673"/>
              <a:gd name="connsiteX4" fmla="*/ 0 w 1298641"/>
              <a:gd name="connsiteY4" fmla="*/ 0 h 884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8641" h="884673">
                <a:moveTo>
                  <a:pt x="0" y="0"/>
                </a:moveTo>
                <a:lnTo>
                  <a:pt x="1298641" y="0"/>
                </a:lnTo>
                <a:lnTo>
                  <a:pt x="1013225" y="884673"/>
                </a:lnTo>
                <a:lnTo>
                  <a:pt x="0" y="8846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5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1959" y="2793811"/>
            <a:ext cx="1720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Identify Threats &amp; Vulnerabilities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165212" y="3087484"/>
            <a:ext cx="629214" cy="11650"/>
          </a:xfrm>
          <a:prstGeom prst="straightConnector1">
            <a:avLst/>
          </a:prstGeom>
          <a:ln w="7620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4160729" y="3100072"/>
            <a:ext cx="629214" cy="11650"/>
          </a:xfrm>
          <a:prstGeom prst="straightConnector1">
            <a:avLst/>
          </a:prstGeom>
          <a:ln w="76200" cmpd="sng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08690" y="2795254"/>
            <a:ext cx="3506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are here – about 70% complete with this phase of the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32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Activity since Singapore</a:t>
            </a:r>
            <a:br>
              <a:rPr lang="en-US" dirty="0" smtClean="0"/>
            </a:br>
            <a:r>
              <a:rPr lang="en-US" dirty="0" smtClean="0"/>
              <a:t>Identify 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4684" y="1797884"/>
            <a:ext cx="7702115" cy="432828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working group has:</a:t>
            </a:r>
          </a:p>
          <a:p>
            <a:pPr lvl="1"/>
            <a:r>
              <a:rPr lang="en-US" dirty="0" smtClean="0"/>
              <a:t>Developed lists of vulnerabilities and threats (with definitions)</a:t>
            </a:r>
          </a:p>
          <a:p>
            <a:pPr lvl="1"/>
            <a:r>
              <a:rPr lang="en-US" dirty="0" smtClean="0"/>
              <a:t>Made preliminary choices about which threats are in/out of scope for analysis</a:t>
            </a:r>
          </a:p>
          <a:p>
            <a:pPr lvl="1"/>
            <a:r>
              <a:rPr lang="en-US" dirty="0" smtClean="0"/>
              <a:t>Developed preliminary criteria and mechanisms for segregating sensitive information</a:t>
            </a:r>
          </a:p>
          <a:p>
            <a:r>
              <a:rPr lang="en-US" dirty="0" smtClean="0"/>
              <a:t>Remaining work in this phase</a:t>
            </a:r>
          </a:p>
          <a:p>
            <a:pPr lvl="1"/>
            <a:r>
              <a:rPr lang="en-US" dirty="0" smtClean="0"/>
              <a:t>Solicit additional lists/definitions from other experts and interested parties</a:t>
            </a:r>
          </a:p>
          <a:p>
            <a:pPr lvl="1"/>
            <a:r>
              <a:rPr lang="en-US" dirty="0" smtClean="0"/>
              <a:t>Arrive at a final (prioritized) list of threats and vulnerabilities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59472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3663</TotalTime>
  <Words>1470</Words>
  <Application>Microsoft Macintosh PowerPoint</Application>
  <PresentationFormat>On-screen Show (4:3)</PresentationFormat>
  <Paragraphs>228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Joint SSR-RT/DSSA meeting</vt:lpstr>
      <vt:lpstr>Goals for today</vt:lpstr>
      <vt:lpstr>Charter: Background</vt:lpstr>
      <vt:lpstr>SSR Scope</vt:lpstr>
      <vt:lpstr>DSSA Scope</vt:lpstr>
      <vt:lpstr>Risk management process</vt:lpstr>
      <vt:lpstr>Goals and Objectives</vt:lpstr>
      <vt:lpstr>Approach and status</vt:lpstr>
      <vt:lpstr>Activity since Singapore Identify Threats</vt:lpstr>
      <vt:lpstr>Brainstorming and refining</vt:lpstr>
      <vt:lpstr>Scope</vt:lpstr>
      <vt:lpstr>Threats to underlying infrastructure (Draft – for discussion only)</vt:lpstr>
      <vt:lpstr>Threats – direct attacks (Draft – for discussion only)</vt:lpstr>
      <vt:lpstr>Threats – indirect attacks (Draft – for discussion only)</vt:lpstr>
      <vt:lpstr>Vulnerabilities (Draft – for discussion only)</vt:lpstr>
      <vt:lpstr>Criteria (Note: this is very-early draft)</vt:lpstr>
      <vt:lpstr>Questions?</vt:lpstr>
    </vt:vector>
  </TitlesOfParts>
  <Company>O'Connor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DSSA-WG</dc:title>
  <dc:creator>Mike O'Connor</dc:creator>
  <cp:lastModifiedBy>Mike O'Connor</cp:lastModifiedBy>
  <cp:revision>96</cp:revision>
  <cp:lastPrinted>2011-04-04T15:25:05Z</cp:lastPrinted>
  <dcterms:created xsi:type="dcterms:W3CDTF">2011-03-28T14:40:17Z</dcterms:created>
  <dcterms:modified xsi:type="dcterms:W3CDTF">2011-10-16T14:02:20Z</dcterms:modified>
</cp:coreProperties>
</file>