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1" r:id="rId3"/>
    <p:sldId id="301" r:id="rId4"/>
    <p:sldId id="294" r:id="rId5"/>
    <p:sldId id="290" r:id="rId6"/>
    <p:sldId id="295" r:id="rId7"/>
    <p:sldId id="299" r:id="rId8"/>
    <p:sldId id="296" r:id="rId9"/>
    <p:sldId id="297" r:id="rId10"/>
    <p:sldId id="300" r:id="rId11"/>
    <p:sldId id="298" r:id="rId12"/>
    <p:sldId id="29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05" autoAdjust="0"/>
    <p:restoredTop sz="99454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-912" y="-112"/>
      </p:cViewPr>
      <p:guideLst>
        <p:guide orient="horz" pos="2160"/>
        <p:guide pos="34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12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87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82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0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69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50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15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7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69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424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11022-CF7B-3444-B270-E9947313E5AD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8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DSSA-WG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Progress Update</a:t>
            </a:r>
          </a:p>
          <a:p>
            <a:endParaRPr lang="en-US" dirty="0" smtClean="0"/>
          </a:p>
          <a:p>
            <a:r>
              <a:rPr lang="en-US" sz="2000" dirty="0" smtClean="0"/>
              <a:t>Dakar </a:t>
            </a:r>
            <a:r>
              <a:rPr lang="en-US" sz="2000" smtClean="0"/>
              <a:t>– October 2011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3075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Threats – indirect attacks</a:t>
            </a:r>
            <a:br>
              <a:rPr lang="en-US" dirty="0" smtClean="0"/>
            </a:br>
            <a:r>
              <a:rPr lang="en-US" sz="2700" dirty="0" smtClean="0"/>
              <a:t>(</a:t>
            </a:r>
            <a:r>
              <a:rPr lang="en-US" sz="2700" b="1" dirty="0" smtClean="0"/>
              <a:t>Draft</a:t>
            </a:r>
            <a:r>
              <a:rPr lang="en-US" sz="2700" dirty="0" smtClean="0"/>
              <a:t> – for discussion only)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87" y="1600200"/>
            <a:ext cx="8745653" cy="5087406"/>
          </a:xfrm>
        </p:spPr>
        <p:txBody>
          <a:bodyPr>
            <a:noAutofit/>
          </a:bodyPr>
          <a:lstStyle/>
          <a:p>
            <a:r>
              <a:rPr lang="en-US" sz="2000" dirty="0" smtClean="0"/>
              <a:t>In scope</a:t>
            </a:r>
          </a:p>
          <a:p>
            <a:pPr lvl="1"/>
            <a:r>
              <a:rPr lang="en-US" sz="2000" dirty="0" smtClean="0">
                <a:solidFill>
                  <a:srgbClr val="008000"/>
                </a:solidFill>
              </a:rPr>
              <a:t>Email server-hopping under IPv6 (causing collateral damage due to load)</a:t>
            </a:r>
          </a:p>
          <a:p>
            <a:r>
              <a:rPr lang="en-US" sz="2000" dirty="0" smtClean="0"/>
              <a:t>Out of scope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Registration abuse – front-running</a:t>
            </a:r>
            <a:endParaRPr lang="en-US" sz="2000" dirty="0">
              <a:solidFill>
                <a:srgbClr val="FF0000"/>
              </a:solidFill>
            </a:endParaRP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Registration abuse – cybersquatting 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Registration directory service abuse </a:t>
            </a:r>
            <a:r>
              <a:rPr lang="en-US" sz="2000" dirty="0" smtClean="0">
                <a:solidFill>
                  <a:srgbClr val="FF0000"/>
                </a:solidFill>
              </a:rPr>
              <a:t>– harvesting </a:t>
            </a:r>
            <a:r>
              <a:rPr lang="en-US" sz="2000" dirty="0" smtClean="0">
                <a:solidFill>
                  <a:srgbClr val="FF0000"/>
                </a:solidFill>
              </a:rPr>
              <a:t>registration data </a:t>
            </a:r>
            <a:r>
              <a:rPr lang="en-US" sz="2000" dirty="0" smtClean="0">
                <a:solidFill>
                  <a:srgbClr val="FF0000"/>
                </a:solidFill>
              </a:rPr>
              <a:t>for spam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Registration directory service abuse </a:t>
            </a:r>
            <a:r>
              <a:rPr lang="en-US" sz="2000" dirty="0" smtClean="0">
                <a:solidFill>
                  <a:srgbClr val="FF0000"/>
                </a:solidFill>
              </a:rPr>
              <a:t>– harvesting personal contact information from domain name registration records</a:t>
            </a:r>
          </a:p>
          <a:p>
            <a:pPr lvl="1"/>
            <a:r>
              <a:rPr lang="en-US" sz="2000" dirty="0" smtClean="0"/>
              <a:t>Rationale:</a:t>
            </a:r>
          </a:p>
          <a:p>
            <a:pPr lvl="2"/>
            <a:r>
              <a:rPr lang="en-US" sz="2000" dirty="0" smtClean="0"/>
              <a:t>These are problems at the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level, not a threat to the DNS</a:t>
            </a:r>
          </a:p>
          <a:p>
            <a:pPr lvl="2"/>
            <a:r>
              <a:rPr lang="en-US" sz="2000" dirty="0" smtClean="0"/>
              <a:t>In some instances these are policy issues that do not threaten the DNS</a:t>
            </a:r>
          </a:p>
          <a:p>
            <a:pPr lvl="2"/>
            <a:r>
              <a:rPr lang="en-US" sz="2000" dirty="0" smtClean="0"/>
              <a:t>In some cases the IETF is discussing the issue and we will monitor that discussion </a:t>
            </a:r>
            <a:r>
              <a:rPr lang="en-US" sz="2000" dirty="0" smtClean="0"/>
              <a:t>(harvesting registration data for spam)</a:t>
            </a:r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17110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Vulnerabilities</a:t>
            </a:r>
            <a:br>
              <a:rPr lang="en-US" dirty="0" smtClean="0"/>
            </a:br>
            <a:r>
              <a:rPr lang="en-US" sz="2700" dirty="0" smtClean="0"/>
              <a:t>(</a:t>
            </a:r>
            <a:r>
              <a:rPr lang="en-US" sz="2700" b="1" dirty="0" smtClean="0"/>
              <a:t>Draft</a:t>
            </a:r>
            <a:r>
              <a:rPr lang="en-US" sz="2700" dirty="0" smtClean="0"/>
              <a:t> – for discussion only)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87" y="1600200"/>
            <a:ext cx="6582223" cy="489494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Operational issues</a:t>
            </a:r>
          </a:p>
          <a:p>
            <a:pPr lvl="1"/>
            <a:r>
              <a:rPr lang="en-US" sz="1800" dirty="0" smtClean="0"/>
              <a:t>Infrastructure vulnerabilities (e.g. single point of failure, DNS software vulnerabilities, insufficient SLA’s etc.)</a:t>
            </a:r>
          </a:p>
          <a:p>
            <a:pPr lvl="1"/>
            <a:r>
              <a:rPr lang="en-US" sz="1800" dirty="0" smtClean="0"/>
              <a:t>Business and technical process vulnerabilities (e.g. orphaned glue records, lock-outs, TLD </a:t>
            </a:r>
            <a:r>
              <a:rPr lang="en-US" sz="1800" dirty="0" err="1" smtClean="0"/>
              <a:t>redelegation</a:t>
            </a:r>
            <a:r>
              <a:rPr lang="en-US" sz="1800" dirty="0" smtClean="0"/>
              <a:t>, etc.)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Registry failure and continuity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Managerial choices/issues </a:t>
            </a:r>
          </a:p>
          <a:p>
            <a:pPr lvl="1"/>
            <a:r>
              <a:rPr lang="en-US" sz="1800" dirty="0" smtClean="0"/>
              <a:t>Not following best practices (e.g. measures to detect/prevent unauthorized changes, etc.)</a:t>
            </a:r>
          </a:p>
          <a:p>
            <a:pPr lvl="1"/>
            <a:r>
              <a:rPr lang="en-US" sz="1800" dirty="0" smtClean="0"/>
              <a:t>Gaps in continuity planning (e.g. responsibilities, actions, documentation, etc.)</a:t>
            </a:r>
          </a:p>
          <a:p>
            <a:pPr lvl="1"/>
            <a:r>
              <a:rPr lang="en-US" sz="1800" dirty="0" smtClean="0"/>
              <a:t>Inadequate funding/resources (for infrastructure, training, staff, etc.)</a:t>
            </a:r>
          </a:p>
          <a:p>
            <a:pPr lvl="1"/>
            <a:r>
              <a:rPr lang="en-US" sz="1800" dirty="0" smtClean="0"/>
              <a:t>Lack of visibility/understanding by decision-makers</a:t>
            </a:r>
          </a:p>
        </p:txBody>
      </p:sp>
    </p:spTree>
    <p:extLst>
      <p:ext uri="{BB962C8B-B14F-4D97-AF65-F5344CB8AC3E}">
        <p14:creationId xmlns:p14="http://schemas.microsoft.com/office/powerpoint/2010/main" val="3453970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This </a:t>
            </a:r>
            <a:r>
              <a:rPr lang="en-US" sz="3600" dirty="0" smtClean="0"/>
              <a:t>“scoping” work </a:t>
            </a:r>
            <a:r>
              <a:rPr lang="en-US" sz="3600" dirty="0"/>
              <a:t>is well along, but not </a:t>
            </a:r>
            <a:r>
              <a:rPr lang="en-US" sz="3600" dirty="0" smtClean="0"/>
              <a:t>complete.  </a:t>
            </a:r>
            <a:r>
              <a:rPr lang="en-US" sz="3600" dirty="0"/>
              <a:t>W</a:t>
            </a:r>
            <a:r>
              <a:rPr lang="en-US" sz="3600" dirty="0" smtClean="0"/>
              <a:t>e </a:t>
            </a:r>
            <a:r>
              <a:rPr lang="en-US" sz="3600" dirty="0"/>
              <a:t>are interested in your </a:t>
            </a:r>
            <a:r>
              <a:rPr lang="en-US" sz="3600" dirty="0" smtClean="0"/>
              <a:t>thoughts</a:t>
            </a:r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19413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Charter: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At their meetings during the ICANN Brussels meeting the At-Large Advisory Committee (ALAC), the Country Code Names Supporting Organization (</a:t>
            </a:r>
            <a:r>
              <a:rPr lang="en-GB" dirty="0" err="1"/>
              <a:t>ccNSO</a:t>
            </a:r>
            <a:r>
              <a:rPr lang="en-GB" dirty="0"/>
              <a:t>), the Generic Names Supporting Organization (GNSO), the Governmental Advisory Committee (GAC), and the Number Resource Organization (NROs) acknowledged </a:t>
            </a:r>
            <a:r>
              <a:rPr lang="en-GB" dirty="0">
                <a:solidFill>
                  <a:srgbClr val="0000FF"/>
                </a:solidFill>
              </a:rPr>
              <a:t>the need for a better understanding of the security and stability of the global domain name system (DNS)</a:t>
            </a:r>
            <a:r>
              <a:rPr lang="en-GB" dirty="0"/>
              <a:t>. This is considered to be of </a:t>
            </a:r>
            <a:r>
              <a:rPr lang="en-GB" dirty="0">
                <a:solidFill>
                  <a:srgbClr val="0000FF"/>
                </a:solidFill>
              </a:rPr>
              <a:t>common interest</a:t>
            </a:r>
            <a:r>
              <a:rPr lang="en-GB" dirty="0"/>
              <a:t> to the participating Supporting Organisations (SOs), Advisory Committees (ACs) and others, and should be preferably </a:t>
            </a:r>
            <a:r>
              <a:rPr lang="en-GB" dirty="0">
                <a:solidFill>
                  <a:srgbClr val="0000FF"/>
                </a:solidFill>
              </a:rPr>
              <a:t>undertaken in a collaborative effort. 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</a:rPr>
              <a:t> 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559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3626" y="2351201"/>
            <a:ext cx="6233948" cy="3274476"/>
          </a:xfrm>
        </p:spPr>
        <p:txBody>
          <a:bodyPr/>
          <a:lstStyle/>
          <a:p>
            <a:r>
              <a:rPr lang="en-US" dirty="0" smtClean="0"/>
              <a:t>Update you on our progress</a:t>
            </a:r>
          </a:p>
          <a:p>
            <a:r>
              <a:rPr lang="en-US" dirty="0" smtClean="0"/>
              <a:t>Raise awareness</a:t>
            </a:r>
          </a:p>
          <a:p>
            <a:r>
              <a:rPr lang="en-US" dirty="0" smtClean="0"/>
              <a:t>Solicit your input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57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and status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56247" y="1498235"/>
            <a:ext cx="1569785" cy="88467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Launch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07392" y="2704818"/>
            <a:ext cx="1569785" cy="8846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20199" y="3882863"/>
            <a:ext cx="3415294" cy="8846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Analyze</a:t>
            </a:r>
          </a:p>
          <a:p>
            <a:pPr algn="ctr"/>
            <a:r>
              <a:rPr lang="en-US" dirty="0" smtClean="0"/>
              <a:t>Threats &amp; Vulnerabilities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45394" y="5075176"/>
            <a:ext cx="1569785" cy="8846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07392" y="2690549"/>
            <a:ext cx="1298641" cy="884673"/>
          </a:xfrm>
          <a:custGeom>
            <a:avLst/>
            <a:gdLst>
              <a:gd name="connsiteX0" fmla="*/ 0 w 1569785"/>
              <a:gd name="connsiteY0" fmla="*/ 0 h 884673"/>
              <a:gd name="connsiteX1" fmla="*/ 1569785 w 1569785"/>
              <a:gd name="connsiteY1" fmla="*/ 0 h 884673"/>
              <a:gd name="connsiteX2" fmla="*/ 1569785 w 1569785"/>
              <a:gd name="connsiteY2" fmla="*/ 884673 h 884673"/>
              <a:gd name="connsiteX3" fmla="*/ 0 w 1569785"/>
              <a:gd name="connsiteY3" fmla="*/ 884673 h 884673"/>
              <a:gd name="connsiteX4" fmla="*/ 0 w 1569785"/>
              <a:gd name="connsiteY4" fmla="*/ 0 h 884673"/>
              <a:gd name="connsiteX0" fmla="*/ 0 w 1569785"/>
              <a:gd name="connsiteY0" fmla="*/ 0 h 884673"/>
              <a:gd name="connsiteX1" fmla="*/ 1569785 w 1569785"/>
              <a:gd name="connsiteY1" fmla="*/ 0 h 884673"/>
              <a:gd name="connsiteX2" fmla="*/ 1013225 w 1569785"/>
              <a:gd name="connsiteY2" fmla="*/ 884673 h 884673"/>
              <a:gd name="connsiteX3" fmla="*/ 0 w 1569785"/>
              <a:gd name="connsiteY3" fmla="*/ 884673 h 884673"/>
              <a:gd name="connsiteX4" fmla="*/ 0 w 1569785"/>
              <a:gd name="connsiteY4" fmla="*/ 0 h 884673"/>
              <a:gd name="connsiteX0" fmla="*/ 0 w 1298641"/>
              <a:gd name="connsiteY0" fmla="*/ 0 h 884673"/>
              <a:gd name="connsiteX1" fmla="*/ 1298641 w 1298641"/>
              <a:gd name="connsiteY1" fmla="*/ 0 h 884673"/>
              <a:gd name="connsiteX2" fmla="*/ 1013225 w 1298641"/>
              <a:gd name="connsiteY2" fmla="*/ 884673 h 884673"/>
              <a:gd name="connsiteX3" fmla="*/ 0 w 1298641"/>
              <a:gd name="connsiteY3" fmla="*/ 884673 h 884673"/>
              <a:gd name="connsiteX4" fmla="*/ 0 w 1298641"/>
              <a:gd name="connsiteY4" fmla="*/ 0 h 884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8641" h="884673">
                <a:moveTo>
                  <a:pt x="0" y="0"/>
                </a:moveTo>
                <a:lnTo>
                  <a:pt x="1298641" y="0"/>
                </a:lnTo>
                <a:lnTo>
                  <a:pt x="1013225" y="884673"/>
                </a:lnTo>
                <a:lnTo>
                  <a:pt x="0" y="8846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5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1959" y="2793811"/>
            <a:ext cx="1720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Identify Threats &amp; Vulnerabilities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165212" y="3087484"/>
            <a:ext cx="629214" cy="11650"/>
          </a:xfrm>
          <a:prstGeom prst="straightConnector1">
            <a:avLst/>
          </a:prstGeom>
          <a:ln w="76200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160729" y="3100072"/>
            <a:ext cx="629214" cy="11650"/>
          </a:xfrm>
          <a:prstGeom prst="straightConnector1">
            <a:avLst/>
          </a:prstGeom>
          <a:ln w="76200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08690" y="2795254"/>
            <a:ext cx="3506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are here – about 70% complete with this phase of the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32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Activity since Singapore</a:t>
            </a:r>
            <a:br>
              <a:rPr lang="en-US" dirty="0" smtClean="0"/>
            </a:br>
            <a:r>
              <a:rPr lang="en-US" dirty="0" smtClean="0"/>
              <a:t>Identify 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4684" y="1797884"/>
            <a:ext cx="7702115" cy="432828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working group has:</a:t>
            </a:r>
          </a:p>
          <a:p>
            <a:pPr lvl="1"/>
            <a:r>
              <a:rPr lang="en-US" dirty="0" smtClean="0"/>
              <a:t>Developed lists of vulnerabilities and threats (with definitions)</a:t>
            </a:r>
          </a:p>
          <a:p>
            <a:pPr lvl="1"/>
            <a:r>
              <a:rPr lang="en-US" dirty="0" smtClean="0"/>
              <a:t>Made preliminary choices about which threats are in/out of scope for analysis</a:t>
            </a:r>
          </a:p>
          <a:p>
            <a:pPr lvl="1"/>
            <a:r>
              <a:rPr lang="en-US" dirty="0" smtClean="0"/>
              <a:t>Developed preliminary criteria and mechanisms for segregating sensitive information</a:t>
            </a:r>
          </a:p>
          <a:p>
            <a:r>
              <a:rPr lang="en-US" dirty="0" smtClean="0"/>
              <a:t>Remaining work in this phase</a:t>
            </a:r>
          </a:p>
          <a:p>
            <a:pPr lvl="1"/>
            <a:r>
              <a:rPr lang="en-US" dirty="0" smtClean="0"/>
              <a:t>Solicit additional lists/definitions from other experts and interested parties</a:t>
            </a:r>
          </a:p>
          <a:p>
            <a:pPr lvl="1"/>
            <a:r>
              <a:rPr lang="en-US" dirty="0" smtClean="0"/>
              <a:t>Arrive at a final (prioritized) list of threats and vulnerabilities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9472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and refining</a:t>
            </a:r>
            <a:endParaRPr lang="en-US" dirty="0"/>
          </a:p>
        </p:txBody>
      </p:sp>
      <p:pic>
        <p:nvPicPr>
          <p:cNvPr id="5" name="Picture 4" descr="mindmap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9" y="3125719"/>
            <a:ext cx="5457202" cy="295604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169" y="1572786"/>
            <a:ext cx="2554241" cy="1915681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542" y="2925584"/>
            <a:ext cx="2554241" cy="1915681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2559" y="4510125"/>
            <a:ext cx="2554241" cy="1915681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mindmap2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2786"/>
            <a:ext cx="5457201" cy="259796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ight Arrow 8"/>
          <p:cNvSpPr/>
          <p:nvPr/>
        </p:nvSpPr>
        <p:spPr>
          <a:xfrm>
            <a:off x="2400336" y="2784561"/>
            <a:ext cx="3732223" cy="2761258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59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339169" y="5810150"/>
            <a:ext cx="4962450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“I'm sorry this letter is so long, I didn't have time to make it shorter.”</a:t>
            </a:r>
          </a:p>
          <a:p>
            <a:r>
              <a:rPr lang="en-US" dirty="0"/>
              <a:t>― </a:t>
            </a:r>
            <a:r>
              <a:rPr lang="en-US" sz="1400" i="1" dirty="0"/>
              <a:t>George Bernard </a:t>
            </a:r>
            <a:r>
              <a:rPr lang="en-US" sz="1400" i="1" dirty="0" smtClean="0"/>
              <a:t>Shaw, Pascal, Goethe, Wilde, Cicero, DSSA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646919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From </a:t>
            </a:r>
            <a:r>
              <a:rPr lang="en-US" dirty="0"/>
              <a:t>our </a:t>
            </a:r>
            <a:r>
              <a:rPr lang="en-US" dirty="0" smtClean="0"/>
              <a:t>charter, “the working group should focus on  </a:t>
            </a:r>
            <a:r>
              <a:rPr lang="en-US" dirty="0"/>
              <a:t>"The actual level, frequency and severity of threats </a:t>
            </a:r>
            <a:r>
              <a:rPr lang="en-US" i="1" dirty="0">
                <a:solidFill>
                  <a:srgbClr val="0000FF"/>
                </a:solidFill>
              </a:rPr>
              <a:t>to the DNS</a:t>
            </a:r>
            <a:r>
              <a:rPr lang="en-US" dirty="0"/>
              <a:t>.... The DSSA‐WG should limit its activities to considering issues </a:t>
            </a:r>
            <a:r>
              <a:rPr lang="en-US" i="1" dirty="0">
                <a:solidFill>
                  <a:srgbClr val="0000FF"/>
                </a:solidFill>
              </a:rPr>
              <a:t>at the root and top level domains </a:t>
            </a:r>
            <a:r>
              <a:rPr lang="en-US" dirty="0"/>
              <a:t>within the </a:t>
            </a:r>
            <a:r>
              <a:rPr lang="en-US" i="1" dirty="0">
                <a:solidFill>
                  <a:srgbClr val="0000FF"/>
                </a:solidFill>
              </a:rPr>
              <a:t>framework of ICANN’s coordinating role </a:t>
            </a:r>
            <a:r>
              <a:rPr lang="en-US" dirty="0"/>
              <a:t>in managing Internet naming and numbering resources as stated in its Mission and in its Bylaws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The WG refined this </a:t>
            </a:r>
            <a:r>
              <a:rPr lang="en-US" dirty="0"/>
              <a:t>to </a:t>
            </a:r>
            <a:r>
              <a:rPr lang="en-US" dirty="0" smtClean="0"/>
              <a:t>add “</a:t>
            </a:r>
            <a:r>
              <a:rPr lang="en-US" dirty="0"/>
              <a:t>we are </a:t>
            </a:r>
            <a:r>
              <a:rPr lang="en-US" i="1" dirty="0">
                <a:solidFill>
                  <a:srgbClr val="0000FF"/>
                </a:solidFill>
              </a:rPr>
              <a:t>not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to look at every threat having to do </a:t>
            </a:r>
            <a:r>
              <a:rPr lang="en-US" dirty="0" smtClean="0"/>
              <a:t>with, </a:t>
            </a:r>
            <a:r>
              <a:rPr lang="en-US" dirty="0"/>
              <a:t>or </a:t>
            </a:r>
            <a:r>
              <a:rPr lang="en-US" dirty="0" smtClean="0"/>
              <a:t>taking </a:t>
            </a:r>
            <a:r>
              <a:rPr lang="en-US" dirty="0"/>
              <a:t>place </a:t>
            </a:r>
            <a:r>
              <a:rPr lang="en-US" dirty="0" smtClean="0"/>
              <a:t>via, </a:t>
            </a:r>
            <a:r>
              <a:rPr lang="en-US" dirty="0"/>
              <a:t>the DNS, or that impacts some party using the DNS. </a:t>
            </a:r>
            <a:r>
              <a:rPr lang="en-US" i="1" dirty="0">
                <a:solidFill>
                  <a:srgbClr val="0000FF"/>
                </a:solidFill>
              </a:rPr>
              <a:t>We are concerned with “the” DNS, i.e. threats to the system itself, and relevant to ICANN’s role</a:t>
            </a:r>
            <a:r>
              <a:rPr lang="en-US" i="1" dirty="0" smtClean="0">
                <a:solidFill>
                  <a:srgbClr val="0000FF"/>
                </a:solidFill>
              </a:rPr>
              <a:t>.</a:t>
            </a:r>
            <a:r>
              <a:rPr lang="en-US" dirty="0" smtClean="0"/>
              <a:t>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149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Threats to underlying infrastructure</a:t>
            </a:r>
            <a:br>
              <a:rPr lang="en-US" dirty="0" smtClean="0"/>
            </a:br>
            <a:r>
              <a:rPr lang="en-US" sz="2700" dirty="0" smtClean="0"/>
              <a:t>(</a:t>
            </a:r>
            <a:r>
              <a:rPr lang="en-US" sz="2700" b="1" dirty="0" smtClean="0"/>
              <a:t>Draft</a:t>
            </a:r>
            <a:r>
              <a:rPr lang="en-US" sz="2700" dirty="0" smtClean="0"/>
              <a:t> – for discussion only)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4467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In scope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System failure (e.g. hardware/software failures, etc.)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Governmental interventions (e.g. seizure, blocking, etc.)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Physical events (e.g. natural disasters, etc.)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Fragmentation of the root (e.g. alternate roots, root scaling,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etc.)</a:t>
            </a:r>
          </a:p>
          <a:p>
            <a:r>
              <a:rPr lang="en-US" sz="2800" dirty="0" smtClean="0"/>
              <a:t>Under discussion (</a:t>
            </a:r>
            <a:r>
              <a:rPr lang="en-US" sz="2800" b="1" dirty="0" smtClean="0"/>
              <a:t>your thoughts?</a:t>
            </a:r>
            <a:r>
              <a:rPr lang="en-US" sz="2800" dirty="0" smtClean="0"/>
              <a:t>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Business failure </a:t>
            </a:r>
          </a:p>
          <a:p>
            <a:r>
              <a:rPr lang="en-US" sz="2800" dirty="0" smtClean="0"/>
              <a:t>Out of scope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Depletion of IPv4 address pool</a:t>
            </a:r>
          </a:p>
          <a:p>
            <a:pPr lvl="1"/>
            <a:r>
              <a:rPr lang="en-US" dirty="0" smtClean="0"/>
              <a:t>Rationale: </a:t>
            </a:r>
          </a:p>
          <a:p>
            <a:pPr lvl="2"/>
            <a:r>
              <a:rPr lang="en-US" dirty="0" smtClean="0"/>
              <a:t>The concerns (routing table growth and route fragmentation) will happen anyway</a:t>
            </a:r>
          </a:p>
          <a:p>
            <a:pPr lvl="2"/>
            <a:r>
              <a:rPr lang="en-US" dirty="0" smtClean="0"/>
              <a:t>The DNS is not a heavy consumer of IP addresses, thus depletion is unlikely to have a significant impact </a:t>
            </a:r>
          </a:p>
        </p:txBody>
      </p:sp>
    </p:spTree>
    <p:extLst>
      <p:ext uri="{BB962C8B-B14F-4D97-AF65-F5344CB8AC3E}">
        <p14:creationId xmlns:p14="http://schemas.microsoft.com/office/powerpoint/2010/main" val="641841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Threats – direct attacks</a:t>
            </a:r>
            <a:br>
              <a:rPr lang="en-US" dirty="0" smtClean="0"/>
            </a:br>
            <a:r>
              <a:rPr lang="en-US" sz="2700" dirty="0" smtClean="0"/>
              <a:t>(</a:t>
            </a:r>
            <a:r>
              <a:rPr lang="en-US" sz="2700" b="1" dirty="0" smtClean="0"/>
              <a:t>Draft</a:t>
            </a:r>
            <a:r>
              <a:rPr lang="en-US" sz="2700" dirty="0" smtClean="0"/>
              <a:t> – for discussion only)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8740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 scope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DDOS – distributed denial of service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Packet interception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Recursive </a:t>
            </a:r>
            <a:r>
              <a:rPr lang="en-US" dirty="0" err="1" smtClean="0">
                <a:solidFill>
                  <a:srgbClr val="008000"/>
                </a:solidFill>
              </a:rPr>
              <a:t>vs</a:t>
            </a:r>
            <a:r>
              <a:rPr lang="en-US" dirty="0" smtClean="0">
                <a:solidFill>
                  <a:srgbClr val="008000"/>
                </a:solidFill>
              </a:rPr>
              <a:t> authoritative </a:t>
            </a:r>
            <a:r>
              <a:rPr lang="en-US" dirty="0" err="1" smtClean="0">
                <a:solidFill>
                  <a:srgbClr val="008000"/>
                </a:solidFill>
              </a:rPr>
              <a:t>nameserver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attacks (e.g. using vulnerable recursive DNS servers </a:t>
            </a:r>
            <a:r>
              <a:rPr lang="en-US" smtClean="0">
                <a:solidFill>
                  <a:srgbClr val="008000"/>
                </a:solidFill>
              </a:rPr>
              <a:t>as reflectors to </a:t>
            </a:r>
            <a:r>
              <a:rPr lang="en-US" dirty="0" smtClean="0">
                <a:solidFill>
                  <a:srgbClr val="008000"/>
                </a:solidFill>
              </a:rPr>
              <a:t>attack TLD DNS servers)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Data </a:t>
            </a:r>
            <a:r>
              <a:rPr lang="en-US" dirty="0" smtClean="0">
                <a:solidFill>
                  <a:srgbClr val="008000"/>
                </a:solidFill>
              </a:rPr>
              <a:t>poisoning attacks</a:t>
            </a:r>
          </a:p>
          <a:p>
            <a:r>
              <a:rPr lang="en-US" dirty="0" smtClean="0"/>
              <a:t>Under discussion (</a:t>
            </a:r>
            <a:r>
              <a:rPr lang="en-US" b="1" dirty="0" smtClean="0"/>
              <a:t>your thoughts?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IDN attacks </a:t>
            </a:r>
            <a:r>
              <a:rPr lang="en-US" dirty="0" smtClean="0"/>
              <a:t>(lookalike characters for standard exploitation </a:t>
            </a:r>
            <a:r>
              <a:rPr lang="en-US" dirty="0" smtClean="0"/>
              <a:t>techniques – awaiting results of the Variants project)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Malicious or unintentional alteration of DNS configuration information</a:t>
            </a:r>
          </a:p>
          <a:p>
            <a:r>
              <a:rPr lang="en-US" dirty="0" smtClean="0"/>
              <a:t>Out of scope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Footprinting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Authenticated denial of domain name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Malicious or unintentional alteration of contact information </a:t>
            </a:r>
          </a:p>
          <a:p>
            <a:pPr lvl="1"/>
            <a:r>
              <a:rPr lang="en-US" dirty="0" smtClean="0"/>
              <a:t>Rationale:</a:t>
            </a:r>
          </a:p>
          <a:p>
            <a:pPr lvl="2"/>
            <a:r>
              <a:rPr lang="en-US" dirty="0" smtClean="0"/>
              <a:t>These are behaviors or, in some cases, threat vectors</a:t>
            </a:r>
          </a:p>
          <a:p>
            <a:pPr lvl="2"/>
            <a:r>
              <a:rPr lang="en-US" dirty="0" smtClean="0"/>
              <a:t>These are focused/limited threats, not likely to cause widespread instability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89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3652</TotalTime>
  <Words>861</Words>
  <Application>Microsoft Macintosh PowerPoint</Application>
  <PresentationFormat>On-screen Show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DSSA-WG</vt:lpstr>
      <vt:lpstr>Charter: Background</vt:lpstr>
      <vt:lpstr>Goals for today</vt:lpstr>
      <vt:lpstr>Approach and status</vt:lpstr>
      <vt:lpstr>Activity since Singapore Identify Threats</vt:lpstr>
      <vt:lpstr>Brainstorming and refining</vt:lpstr>
      <vt:lpstr>Scope</vt:lpstr>
      <vt:lpstr>Threats to underlying infrastructure (Draft – for discussion only)</vt:lpstr>
      <vt:lpstr>Threats – direct attacks (Draft – for discussion only)</vt:lpstr>
      <vt:lpstr>Threats – indirect attacks (Draft – for discussion only)</vt:lpstr>
      <vt:lpstr>Vulnerabilities (Draft – for discussion only)</vt:lpstr>
      <vt:lpstr>Questions?</vt:lpstr>
    </vt:vector>
  </TitlesOfParts>
  <Company>O'Connor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DSSA-WG</dc:title>
  <dc:creator>Mike O'Connor</dc:creator>
  <cp:lastModifiedBy>Mike O'Connor</cp:lastModifiedBy>
  <cp:revision>94</cp:revision>
  <cp:lastPrinted>2011-04-04T15:25:05Z</cp:lastPrinted>
  <dcterms:created xsi:type="dcterms:W3CDTF">2011-03-28T14:40:17Z</dcterms:created>
  <dcterms:modified xsi:type="dcterms:W3CDTF">2011-10-10T15:26:03Z</dcterms:modified>
</cp:coreProperties>
</file>