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01" r:id="rId3"/>
    <p:sldId id="305" r:id="rId4"/>
    <p:sldId id="294" r:id="rId5"/>
    <p:sldId id="321" r:id="rId6"/>
    <p:sldId id="322" r:id="rId7"/>
    <p:sldId id="307" r:id="rId8"/>
    <p:sldId id="290" r:id="rId9"/>
    <p:sldId id="319" r:id="rId10"/>
    <p:sldId id="316" r:id="rId11"/>
    <p:sldId id="318" r:id="rId12"/>
    <p:sldId id="320" r:id="rId13"/>
    <p:sldId id="293" r:id="rId14"/>
    <p:sldId id="291" r:id="rId15"/>
    <p:sldId id="323" r:id="rId16"/>
    <p:sldId id="314" r:id="rId17"/>
    <p:sldId id="317" r:id="rId18"/>
    <p:sldId id="29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606" autoAdjust="0"/>
    <p:restoredTop sz="99454" autoAdjust="0"/>
  </p:normalViewPr>
  <p:slideViewPr>
    <p:cSldViewPr snapToGrid="0" snapToObjects="1" showGuides="1">
      <p:cViewPr>
        <p:scale>
          <a:sx n="209" d="100"/>
          <a:sy n="209" d="100"/>
        </p:scale>
        <p:origin x="3368" y="2632"/>
      </p:cViewPr>
      <p:guideLst>
        <p:guide orient="horz" pos="2160"/>
        <p:guide pos="3496"/>
      </p:guideLst>
    </p:cSldViewPr>
  </p:slideViewPr>
  <p:outlineViewPr>
    <p:cViewPr>
      <p:scale>
        <a:sx n="33" d="100"/>
        <a:sy n="33" d="100"/>
      </p:scale>
      <p:origin x="0" y="22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12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87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82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0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69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50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15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7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69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424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11022-CF7B-3444-B270-E9947313E5AD}" type="datetimeFigureOut">
              <a:rPr lang="en-US" smtClean="0"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8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DSSA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Costa Rica – March, 2012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3075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Non-adversarial threat </a:t>
            </a:r>
            <a:r>
              <a:rPr lang="en-US" b="1" dirty="0" smtClean="0"/>
              <a:t>events</a:t>
            </a:r>
            <a:br>
              <a:rPr lang="en-US" b="1" dirty="0" smtClean="0"/>
            </a:br>
            <a:r>
              <a:rPr lang="en-US" sz="3100" dirty="0" smtClean="0">
                <a:solidFill>
                  <a:srgbClr val="0000FF"/>
                </a:solidFill>
              </a:rPr>
              <a:t>(Question: relevance to “the DNS”)</a:t>
            </a:r>
            <a:endParaRPr lang="en-US" sz="3100" b="1" dirty="0">
              <a:solidFill>
                <a:srgbClr val="0000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950664"/>
              </p:ext>
            </p:extLst>
          </p:nvPr>
        </p:nvGraphicFramePr>
        <p:xfrm>
          <a:off x="118695" y="1612646"/>
          <a:ext cx="5804207" cy="4741699"/>
        </p:xfrm>
        <a:graphic>
          <a:graphicData uri="http://schemas.openxmlformats.org/drawingml/2006/table">
            <a:tbl>
              <a:tblPr/>
              <a:tblGrid>
                <a:gridCol w="1105563"/>
                <a:gridCol w="4698644"/>
              </a:tblGrid>
              <a:tr h="4083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NATE-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Disrupts a "major" zone file (.COM/.NET/.UK/.DE etc.)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89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NATE-20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Disrupts a "lesser" zone file (that is not outsourced to a major provider)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44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NATE-30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Root zone -- is published incorrectly 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3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NATE-40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Root zone -- is not published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3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NATE-50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Disrupts the IANA zone file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3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NATE-60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Disrupts DNSSEC from a "Major" DNSSEC provider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30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NATE-70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Disrupts DNSSEC for a TLD zone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3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NATE-80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Disrupts Critical DNS support files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06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NATE-90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Disrupts provisioning systems between registries and registrars (the result being that registrars can't add/change/delete zones from the TLD)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97016" y="1830029"/>
            <a:ext cx="2605790" cy="45243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Scale:  Table </a:t>
            </a:r>
            <a:r>
              <a:rPr lang="en-US" sz="1600" b="1" dirty="0"/>
              <a:t>E-4 -- Relevance to the organization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10 -- Confirmed -- Seen by the organization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8 -- Expected -- Seen by the organization's peers or partners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5 -- Anticipated -- Reported by a trusted source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3 -- Predicted -- Predicted by a trusted source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1 -- Possible -- Described by a somewhat credible source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0 -- N/A -- Not currently applicable</a:t>
            </a:r>
          </a:p>
        </p:txBody>
      </p:sp>
    </p:spTree>
    <p:extLst>
      <p:ext uri="{BB962C8B-B14F-4D97-AF65-F5344CB8AC3E}">
        <p14:creationId xmlns:p14="http://schemas.microsoft.com/office/powerpoint/2010/main" val="4101740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Non-adversarial threat </a:t>
            </a:r>
            <a:r>
              <a:rPr lang="en-US" b="1" dirty="0" smtClean="0"/>
              <a:t>sources</a:t>
            </a:r>
            <a:br>
              <a:rPr lang="en-US" b="1" dirty="0" smtClean="0"/>
            </a:br>
            <a:r>
              <a:rPr lang="en-US" sz="3100" dirty="0" smtClean="0">
                <a:solidFill>
                  <a:srgbClr val="0000FF"/>
                </a:solidFill>
              </a:rPr>
              <a:t>(Question: what is the range of impact?)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sz="31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794583"/>
              </p:ext>
            </p:extLst>
          </p:nvPr>
        </p:nvGraphicFramePr>
        <p:xfrm>
          <a:off x="205505" y="1572997"/>
          <a:ext cx="6192179" cy="4696821"/>
        </p:xfrm>
        <a:graphic>
          <a:graphicData uri="http://schemas.openxmlformats.org/drawingml/2006/table">
            <a:tbl>
              <a:tblPr/>
              <a:tblGrid>
                <a:gridCol w="1700669"/>
                <a:gridCol w="4491510"/>
              </a:tblGrid>
              <a:tr h="3914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NATS - 10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Configuration errors by privaleged users 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5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NATS - 20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Business failure of a key provider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07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NATS - 30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Nation state -- interventions with accidental or unintended consequences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07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NATS - 40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Key storage, processing or network hardware failure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07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NATS - 50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Key networking or operating-system software failure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NATS - 60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General-purpose application software failure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07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NATS - 70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Mission-specific software failure (WHOIS, EPP/RPP, Billing)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NATS - 80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Root scaling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NATS - 90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Natural disaster (flood, tsunami, earthquake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07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NATS - 100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Widespread telecommunications infrastructure failure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53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NATS - 110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Widespread power infrastructure failure</a:t>
                      </a:r>
                    </a:p>
                  </a:txBody>
                  <a:tcPr marL="9056" marR="9056" marT="90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60165" y="1868614"/>
            <a:ext cx="1983807" cy="44012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Scale: Table </a:t>
            </a:r>
            <a:r>
              <a:rPr lang="en-US" sz="1400" b="1" dirty="0"/>
              <a:t>D-6 -- Range of impact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10 -- sweeping, involving almost all of the cyber resources of the DNS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8 -- extensive, involving most of the cyber resources of the DNS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5 --wide-ranging, involving a significant portion of the cyber resources of the DNS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3 --limited, involving some of the cyber resources of the DNS</a:t>
            </a:r>
          </a:p>
          <a:p>
            <a:pPr marL="171450" indent="-171450">
              <a:buFont typeface="Arial"/>
              <a:buChar char="•"/>
            </a:pPr>
            <a:r>
              <a:rPr lang="en-US" sz="1400" dirty="0"/>
              <a:t>1 -- minimal, involving few if any of the cyber resources of the DNS</a:t>
            </a:r>
          </a:p>
        </p:txBody>
      </p:sp>
    </p:spTree>
    <p:extLst>
      <p:ext uri="{BB962C8B-B14F-4D97-AF65-F5344CB8AC3E}">
        <p14:creationId xmlns:p14="http://schemas.microsoft.com/office/powerpoint/2010/main" val="3196776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sho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620" y="1515702"/>
            <a:ext cx="6669024" cy="4041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we work</a:t>
            </a:r>
            <a:br>
              <a:rPr lang="en-US" dirty="0" smtClean="0"/>
            </a:br>
            <a:r>
              <a:rPr lang="en-US" sz="2200" dirty="0" smtClean="0"/>
              <a:t>(design credit -- CLO)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6157" y="2260592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Live chat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486" y="4578068"/>
            <a:ext cx="79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24459" y="5670127"/>
            <a:ext cx="1199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05199" y="5674827"/>
            <a:ext cx="894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43644" y="276774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20256106">
            <a:off x="3624973" y="3086219"/>
            <a:ext cx="185178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Shared document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37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19413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Charter: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At their meetings during the ICANN Brussels meeting the At-Large Advisory Committee (ALAC), the Country Code Names Supporting Organization (</a:t>
            </a:r>
            <a:r>
              <a:rPr lang="en-GB" dirty="0" err="1"/>
              <a:t>ccNSO</a:t>
            </a:r>
            <a:r>
              <a:rPr lang="en-GB" dirty="0"/>
              <a:t>), the Generic Names Supporting Organization (GNSO), the Governmental Advisory Committee (GAC), and the Number Resource Organization (NROs) acknowledged </a:t>
            </a:r>
            <a:r>
              <a:rPr lang="en-GB" dirty="0">
                <a:solidFill>
                  <a:srgbClr val="0000FF"/>
                </a:solidFill>
              </a:rPr>
              <a:t>the need for a better understanding of the security and stability of the global domain name system (DNS)</a:t>
            </a:r>
            <a:r>
              <a:rPr lang="en-GB" dirty="0"/>
              <a:t>. This is considered to be of </a:t>
            </a:r>
            <a:r>
              <a:rPr lang="en-GB" dirty="0">
                <a:solidFill>
                  <a:srgbClr val="0000FF"/>
                </a:solidFill>
              </a:rPr>
              <a:t>common interest</a:t>
            </a:r>
            <a:r>
              <a:rPr lang="en-GB" dirty="0"/>
              <a:t> to the participating Supporting Organisations (SOs), Advisory Committees (ACs) and others, and should be preferably </a:t>
            </a:r>
            <a:r>
              <a:rPr lang="en-GB" dirty="0">
                <a:solidFill>
                  <a:srgbClr val="0000FF"/>
                </a:solidFill>
              </a:rPr>
              <a:t>undertaken in a collaborative effort. 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</a:rPr>
              <a:t> 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559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9653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charset="0"/>
              </a:rPr>
              <a:t>Methodology – NIST 800-</a:t>
            </a:r>
            <a:r>
              <a:rPr lang="en-US" dirty="0" smtClean="0">
                <a:latin typeface="Calibri" charset="0"/>
              </a:rPr>
              <a:t>30</a:t>
            </a:r>
            <a:br>
              <a:rPr lang="en-US" dirty="0" smtClean="0">
                <a:latin typeface="Calibri" charset="0"/>
              </a:rPr>
            </a:br>
            <a:r>
              <a:rPr lang="en-US" sz="3600" dirty="0" smtClean="0">
                <a:solidFill>
                  <a:srgbClr val="0000FF"/>
                </a:solidFill>
                <a:latin typeface="Calibri" charset="0"/>
              </a:rPr>
              <a:t>Adversarial </a:t>
            </a:r>
            <a:r>
              <a:rPr lang="en-US" sz="3600" dirty="0">
                <a:solidFill>
                  <a:srgbClr val="0000FF"/>
                </a:solidFill>
                <a:latin typeface="Calibri" charset="0"/>
              </a:rPr>
              <a:t>Risk Model</a:t>
            </a:r>
            <a:endParaRPr lang="en-US" dirty="0">
              <a:solidFill>
                <a:srgbClr val="0000FF"/>
              </a:solidFill>
              <a:latin typeface="Calibri" charset="0"/>
            </a:endParaRPr>
          </a:p>
        </p:txBody>
      </p:sp>
      <p:pic>
        <p:nvPicPr>
          <p:cNvPr id="17410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" t="3020" r="1498" b="10284"/>
          <a:stretch>
            <a:fillRect/>
          </a:stretch>
        </p:blipFill>
        <p:spPr>
          <a:xfrm>
            <a:off x="-1" y="1320801"/>
            <a:ext cx="7863193" cy="3749651"/>
          </a:xfrm>
        </p:spPr>
      </p:pic>
      <p:sp>
        <p:nvSpPr>
          <p:cNvPr id="4" name="TextBox 3"/>
          <p:cNvSpPr txBox="1"/>
          <p:nvPr/>
        </p:nvSpPr>
        <p:spPr>
          <a:xfrm>
            <a:off x="1804988" y="4706938"/>
            <a:ext cx="6904037" cy="20304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An example of the model – risks from “adversarial” events (which differs from “non-adversarial” threats such as errors, accidents, etc.)</a:t>
            </a:r>
          </a:p>
          <a:p>
            <a:pPr lvl="2">
              <a:defRPr/>
            </a:pPr>
            <a:r>
              <a:rPr lang="en-US" b="1" dirty="0"/>
              <a:t>Benefits</a:t>
            </a:r>
            <a:r>
              <a:rPr lang="en-US" dirty="0"/>
              <a:t>: </a:t>
            </a:r>
          </a:p>
          <a:p>
            <a:pPr marL="1200150" lvl="2" indent="-285750">
              <a:buFont typeface="Arial"/>
              <a:buChar char="•"/>
              <a:defRPr/>
            </a:pPr>
            <a:r>
              <a:rPr lang="en-US" dirty="0"/>
              <a:t>Consistent terminology</a:t>
            </a:r>
          </a:p>
          <a:p>
            <a:pPr marL="1200150" lvl="2" indent="-285750">
              <a:buFont typeface="Arial"/>
              <a:buChar char="•"/>
              <a:defRPr/>
            </a:pPr>
            <a:r>
              <a:rPr lang="en-US" dirty="0"/>
              <a:t>Shared model</a:t>
            </a:r>
          </a:p>
          <a:p>
            <a:pPr marL="1200150" lvl="2" indent="-285750">
              <a:buFont typeface="Arial"/>
              <a:buChar char="•"/>
              <a:defRPr/>
            </a:pPr>
            <a:r>
              <a:rPr lang="en-US" dirty="0"/>
              <a:t>Structured work</a:t>
            </a:r>
          </a:p>
          <a:p>
            <a:pPr marL="1200150" lvl="2" indent="-285750">
              <a:buFont typeface="Arial"/>
              <a:buChar char="•"/>
              <a:defRPr/>
            </a:pPr>
            <a:r>
              <a:rPr lang="en-US" dirty="0"/>
              <a:t>Sample deliverables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99447" y="4382535"/>
            <a:ext cx="39198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smtClean="0">
                <a:latin typeface="Arial Narrow"/>
                <a:cs typeface="Arial Narrow"/>
              </a:rPr>
              <a:t>world</a:t>
            </a:r>
            <a:endParaRPr lang="en-US" sz="105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853200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955" y="274638"/>
            <a:ext cx="72522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Problem: the evaluation </a:t>
            </a:r>
            <a:r>
              <a:rPr lang="en-US" dirty="0"/>
              <a:t>p</a:t>
            </a:r>
            <a:r>
              <a:rPr lang="en-US" dirty="0" smtClean="0"/>
              <a:t>er NIST methodology does not scale</a:t>
            </a:r>
            <a:br>
              <a:rPr lang="en-US" dirty="0" smtClean="0"/>
            </a:br>
            <a:r>
              <a:rPr lang="en-US" sz="3100" dirty="0" smtClean="0">
                <a:solidFill>
                  <a:srgbClr val="0000FF"/>
                </a:solidFill>
              </a:rPr>
              <a:t>It’s all about choices</a:t>
            </a:r>
            <a:endParaRPr lang="en-US" sz="3100" dirty="0">
              <a:solidFill>
                <a:srgbClr val="0000FF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36104" y="1600200"/>
            <a:ext cx="2550695" cy="4989829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2000" dirty="0" smtClean="0"/>
              <a:t>Threat</a:t>
            </a:r>
            <a:r>
              <a:rPr lang="en-US" sz="2000" baseline="0" dirty="0" smtClean="0"/>
              <a:t> tree could easily grow to over 1000 permutations</a:t>
            </a:r>
          </a:p>
          <a:p>
            <a:r>
              <a:rPr lang="en-US" sz="2000" dirty="0" smtClean="0"/>
              <a:t>Prune the tree along the way, in order to focus on the highest risks</a:t>
            </a:r>
          </a:p>
          <a:p>
            <a:r>
              <a:rPr lang="en-US" sz="2000" dirty="0" smtClean="0"/>
              <a:t>Leave a framework that can be used to address:</a:t>
            </a:r>
          </a:p>
          <a:p>
            <a:pPr lvl="1"/>
            <a:r>
              <a:rPr lang="en-US" sz="1600" dirty="0" smtClean="0"/>
              <a:t>New things</a:t>
            </a:r>
          </a:p>
          <a:p>
            <a:pPr lvl="1"/>
            <a:r>
              <a:rPr lang="en-US" sz="1600" dirty="0" smtClean="0"/>
              <a:t>Changes</a:t>
            </a:r>
          </a:p>
          <a:p>
            <a:pPr lvl="1"/>
            <a:r>
              <a:rPr lang="en-US" sz="1600" dirty="0" smtClean="0"/>
              <a:t>Greater detail</a:t>
            </a:r>
          </a:p>
          <a:p>
            <a:endParaRPr lang="en-US" sz="2000" baseline="0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47" y="1600200"/>
            <a:ext cx="5344695" cy="507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552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solution</a:t>
            </a:r>
            <a:r>
              <a:rPr lang="en-US" dirty="0"/>
              <a:t>: re-sequence the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12271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Start with consequences</a:t>
            </a:r>
          </a:p>
          <a:p>
            <a:r>
              <a:rPr lang="en-US" dirty="0" smtClean="0"/>
              <a:t>Evaluate the severity</a:t>
            </a:r>
          </a:p>
          <a:p>
            <a:r>
              <a:rPr lang="en-US" dirty="0" smtClean="0"/>
              <a:t>Concentrate on the most severe (e.g</a:t>
            </a:r>
            <a:r>
              <a:rPr lang="en-US" dirty="0"/>
              <a:t>. </a:t>
            </a:r>
            <a:r>
              <a:rPr lang="en-US" dirty="0" smtClean="0"/>
              <a:t>loss </a:t>
            </a:r>
            <a:r>
              <a:rPr lang="en-US" dirty="0"/>
              <a:t>of trust in </a:t>
            </a:r>
            <a:r>
              <a:rPr lang="en-US" dirty="0" smtClean="0"/>
              <a:t>DNS)</a:t>
            </a:r>
            <a:endParaRPr lang="en-US" dirty="0"/>
          </a:p>
          <a:p>
            <a:r>
              <a:rPr lang="en-US" dirty="0" smtClean="0"/>
              <a:t>Evaluate only those branches of the threat tree that lead to those outcomes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474033" y="2684166"/>
            <a:ext cx="4587586" cy="2713187"/>
            <a:chOff x="433231" y="1417638"/>
            <a:chExt cx="8432220" cy="5440362"/>
          </a:xfrm>
        </p:grpSpPr>
        <p:sp>
          <p:nvSpPr>
            <p:cNvPr id="5" name="Rectangle 4"/>
            <p:cNvSpPr/>
            <p:nvPr/>
          </p:nvSpPr>
          <p:spPr>
            <a:xfrm>
              <a:off x="433231" y="1417638"/>
              <a:ext cx="1569785" cy="88467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Assess threat sources and events</a:t>
              </a:r>
              <a:endParaRPr lang="en-US" sz="8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29454" y="2554950"/>
              <a:ext cx="1569785" cy="88467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Assess vulnerabilities and  predisposing conditions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825677" y="3694409"/>
              <a:ext cx="1569785" cy="88467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Determine likelihood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021900" y="4833868"/>
              <a:ext cx="1569785" cy="88467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Determine level of impact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18124" y="5973327"/>
              <a:ext cx="1569785" cy="88467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Determine risk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95461" y="1497431"/>
              <a:ext cx="5898609" cy="1018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Threat sources –  broad range of impact, high capability, strong intent, targeting the DNS?</a:t>
              </a:r>
            </a:p>
            <a:p>
              <a:r>
                <a:rPr lang="en-US" sz="900" dirty="0" smtClean="0"/>
                <a:t>Threat events – relevant to the DNS?</a:t>
              </a:r>
              <a:endParaRPr lang="en-US" sz="9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85922" y="2633280"/>
              <a:ext cx="5898609" cy="740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Vulnerabilities – severe?</a:t>
              </a:r>
            </a:p>
            <a:p>
              <a:r>
                <a:rPr lang="en-US" sz="900" dirty="0" smtClean="0"/>
                <a:t>Predisposing conditions – pervasive?</a:t>
              </a:r>
              <a:endParaRPr lang="en-US" sz="9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76383" y="3854307"/>
              <a:ext cx="5898609" cy="1018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High likelihood that a threat-event will be initiated?</a:t>
              </a:r>
            </a:p>
            <a:p>
              <a:r>
                <a:rPr lang="en-US" sz="900" dirty="0" smtClean="0"/>
                <a:t>High likelihood that a threat-event will result in an adverse impact?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66842" y="4920464"/>
              <a:ext cx="5898609" cy="1018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Broad harm/consequence from a threat-event – operations, assets, individuals, other organizations, world?</a:t>
              </a:r>
            </a:p>
            <a:p>
              <a:r>
                <a:rPr lang="en-US" sz="900" dirty="0" smtClean="0"/>
                <a:t>Severe impact of a threat-event?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57304" y="6147353"/>
              <a:ext cx="5593809" cy="462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Given all of the above </a:t>
              </a:r>
              <a:r>
                <a:rPr lang="en-US" sz="900" dirty="0" smtClean="0">
                  <a:solidFill>
                    <a:srgbClr val="0000FF"/>
                  </a:solidFill>
                </a:rPr>
                <a:t>– what are the high-risk scenarios</a:t>
              </a:r>
              <a:r>
                <a:rPr lang="en-US" sz="900" dirty="0" smtClean="0"/>
                <a:t>?</a:t>
              </a:r>
            </a:p>
          </p:txBody>
        </p:sp>
      </p:grpSp>
      <p:sp>
        <p:nvSpPr>
          <p:cNvPr id="15" name="Oval 14"/>
          <p:cNvSpPr/>
          <p:nvPr/>
        </p:nvSpPr>
        <p:spPr>
          <a:xfrm>
            <a:off x="4278194" y="4260824"/>
            <a:ext cx="4942181" cy="782119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rved Left Arrow 15"/>
          <p:cNvSpPr/>
          <p:nvPr/>
        </p:nvSpPr>
        <p:spPr>
          <a:xfrm rot="10800000">
            <a:off x="3862759" y="1922970"/>
            <a:ext cx="824785" cy="2840844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01057" y="1922970"/>
            <a:ext cx="2659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 with consequences…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297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18"/>
            <a:ext cx="8229600" cy="1143000"/>
          </a:xfrm>
        </p:spPr>
        <p:txBody>
          <a:bodyPr/>
          <a:lstStyle/>
          <a:p>
            <a:r>
              <a:rPr lang="en-US" dirty="0" smtClean="0"/>
              <a:t>Confidential information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654579"/>
              </p:ext>
            </p:extLst>
          </p:nvPr>
        </p:nvGraphicFramePr>
        <p:xfrm>
          <a:off x="949385" y="1622645"/>
          <a:ext cx="7126556" cy="4952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859"/>
                <a:gridCol w="1921259"/>
                <a:gridCol w="974089"/>
                <a:gridCol w="2159349"/>
              </a:tblGrid>
              <a:tr h="1158169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Note: Sensitivity,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attribution </a:t>
                      </a:r>
                      <a:r>
                        <a:rPr lang="en-US" sz="1100" b="1" dirty="0" smtClean="0">
                          <a:solidFill>
                            <a:schemeClr val="tx2"/>
                          </a:solidFill>
                        </a:rPr>
                        <a:t>and release to public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are determined by info-provider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Sensitive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Not sensitive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87438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Not attributed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to source </a:t>
                      </a:r>
                      <a:br>
                        <a:rPr lang="en-US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(transmitted through trusted 3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</a:rPr>
                        <a:t>rd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party or summaries of Type 1 developed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by sub-group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Type 2: </a:t>
                      </a:r>
                      <a:br>
                        <a:rPr lang="en-US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Distributed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to sub-groups only.  </a:t>
                      </a:r>
                      <a:b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(Info-providers determine ultimate distribution)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Info-provider</a:t>
                      </a:r>
                      <a:r>
                        <a:rPr lang="en-US" sz="10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authorizes release</a:t>
                      </a:r>
                      <a:endParaRPr lang="en-US" sz="10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Type 3: </a:t>
                      </a:r>
                      <a:br>
                        <a:rPr lang="en-US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Distributed to DSSA and public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“sanitized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” info from sub-groups and other non-attributed information)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87438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Attributed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to source</a:t>
                      </a:r>
                    </a:p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Type 1: </a:t>
                      </a:r>
                      <a:br>
                        <a:rPr lang="en-US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Distributed to sub-groups only </a:t>
                      </a:r>
                      <a:br>
                        <a:rPr lang="en-US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(under NDA, most-protected)</a:t>
                      </a:r>
                    </a:p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Confidential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 i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nfo must never pass through this path.  This is the exposure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 of information we’re trying to prevent.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Type 4: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Distributed to DSSA and public</a:t>
                      </a:r>
                    </a:p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Bent Arrow 11"/>
          <p:cNvSpPr/>
          <p:nvPr/>
        </p:nvSpPr>
        <p:spPr>
          <a:xfrm>
            <a:off x="3168728" y="2830885"/>
            <a:ext cx="2971453" cy="3464446"/>
          </a:xfrm>
          <a:prstGeom prst="bentArrow">
            <a:avLst>
              <a:gd name="adj1" fmla="val 51454"/>
              <a:gd name="adj2" fmla="val 30782"/>
              <a:gd name="adj3" fmla="val 16338"/>
              <a:gd name="adj4" fmla="val 26074"/>
            </a:avLst>
          </a:prstGeom>
          <a:gradFill>
            <a:gsLst>
              <a:gs pos="0">
                <a:schemeClr val="accent3">
                  <a:lumMod val="75000"/>
                  <a:alpha val="63000"/>
                </a:schemeClr>
              </a:gs>
              <a:gs pos="100000">
                <a:schemeClr val="accent3">
                  <a:lumMod val="60000"/>
                  <a:lumOff val="40000"/>
                  <a:alpha val="22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919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3626" y="2351201"/>
            <a:ext cx="6233948" cy="3274476"/>
          </a:xfrm>
        </p:spPr>
        <p:txBody>
          <a:bodyPr/>
          <a:lstStyle/>
          <a:p>
            <a:r>
              <a:rPr lang="en-US" dirty="0" smtClean="0"/>
              <a:t>Update you on our progress</a:t>
            </a:r>
          </a:p>
          <a:p>
            <a:r>
              <a:rPr lang="en-US" dirty="0" smtClean="0"/>
              <a:t>Raise awareness</a:t>
            </a:r>
          </a:p>
          <a:p>
            <a:r>
              <a:rPr lang="en-US" dirty="0" smtClean="0"/>
              <a:t>Solicit your input</a:t>
            </a:r>
          </a:p>
        </p:txBody>
      </p:sp>
    </p:spTree>
    <p:extLst>
      <p:ext uri="{BB962C8B-B14F-4D97-AF65-F5344CB8AC3E}">
        <p14:creationId xmlns:p14="http://schemas.microsoft.com/office/powerpoint/2010/main" val="320075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Goals and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748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Report to respective participating SO’s and AC’s on:</a:t>
            </a:r>
          </a:p>
          <a:p>
            <a:pPr lvl="1"/>
            <a:r>
              <a:rPr lang="en-US" dirty="0" smtClean="0"/>
              <a:t>Actual level, frequency and severity of threats to the DNS</a:t>
            </a:r>
          </a:p>
          <a:p>
            <a:pPr lvl="1"/>
            <a:r>
              <a:rPr lang="en-US" dirty="0" smtClean="0"/>
              <a:t>Current efforts and activities to mitigate these threats to the DNS</a:t>
            </a:r>
          </a:p>
          <a:p>
            <a:pPr lvl="1"/>
            <a:r>
              <a:rPr lang="en-US" dirty="0" smtClean="0"/>
              <a:t>Gaps (if any) in the current response to DNS issues</a:t>
            </a:r>
          </a:p>
          <a:p>
            <a:pPr lvl="1"/>
            <a:r>
              <a:rPr lang="en-US" dirty="0" smtClean="0"/>
              <a:t>Possible additional risk mitigation activities that would assist in closing those gaps (if considered feasible and appropriate by the WG)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099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we are…</a:t>
            </a:r>
            <a:br>
              <a:rPr lang="en-US" dirty="0" smtClean="0"/>
            </a:br>
            <a:r>
              <a:rPr lang="en-US" sz="3100" dirty="0" smtClean="0">
                <a:solidFill>
                  <a:srgbClr val="0000FF"/>
                </a:solidFill>
              </a:rPr>
              <a:t>Approach and status</a:t>
            </a:r>
            <a:endParaRPr lang="en-US" sz="3100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6247" y="1498235"/>
            <a:ext cx="1569785" cy="884673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Launch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07392" y="2704818"/>
            <a:ext cx="1569785" cy="88467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Identify Threats &amp; Vulnerabilities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620199" y="3882863"/>
            <a:ext cx="3415294" cy="8846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Analyze</a:t>
            </a:r>
          </a:p>
          <a:p>
            <a:pPr algn="ctr"/>
            <a:r>
              <a:rPr lang="en-US" dirty="0" smtClean="0"/>
              <a:t>Threats &amp; Vulnerabilities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45394" y="5075176"/>
            <a:ext cx="1569785" cy="8846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Report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898623" y="4779793"/>
            <a:ext cx="0" cy="447194"/>
          </a:xfrm>
          <a:prstGeom prst="straightConnector1">
            <a:avLst/>
          </a:prstGeom>
          <a:ln w="76200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26893" y="5163978"/>
            <a:ext cx="3469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We are here – just getting started with this phase of the work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28989" y="5959849"/>
            <a:ext cx="406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We are hoping to have a substantial portion of this done by Prague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538705" y="4779794"/>
            <a:ext cx="0" cy="1237048"/>
          </a:xfrm>
          <a:prstGeom prst="straightConnector1">
            <a:avLst/>
          </a:prstGeom>
          <a:ln w="76200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932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Calibri" charset="0"/>
              </a:rPr>
              <a:t>Methodology – NIST 800-30</a:t>
            </a:r>
            <a:r>
              <a:rPr lang="en-US" dirty="0">
                <a:latin typeface="Calibri" charset="0"/>
              </a:rPr>
              <a:t/>
            </a:r>
            <a:br>
              <a:rPr lang="en-US" dirty="0">
                <a:latin typeface="Calibri" charset="0"/>
              </a:rPr>
            </a:br>
            <a:r>
              <a:rPr lang="en-US" sz="3600" dirty="0" smtClean="0">
                <a:solidFill>
                  <a:srgbClr val="0000FF"/>
                </a:solidFill>
                <a:latin typeface="Calibri" charset="0"/>
              </a:rPr>
              <a:t>Rationale</a:t>
            </a:r>
            <a:endParaRPr lang="en-US" sz="3600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600075" y="2024063"/>
            <a:ext cx="8229600" cy="4525962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alibri" charset="0"/>
              </a:rPr>
              <a:t>The DSSA realized that using a predefined methodology would save time and improve our work product</a:t>
            </a:r>
          </a:p>
          <a:p>
            <a:pPr eaLnBrk="1" hangingPunct="1"/>
            <a:r>
              <a:rPr lang="en-US" sz="2400" dirty="0">
                <a:latin typeface="Calibri" charset="0"/>
              </a:rPr>
              <a:t>We selected NIST 800-30 after reviewing several dozen alternatives</a:t>
            </a:r>
          </a:p>
          <a:p>
            <a:pPr eaLnBrk="1" hangingPunct="1"/>
            <a:r>
              <a:rPr lang="en-US" sz="2400" dirty="0">
                <a:latin typeface="Calibri" charset="0"/>
              </a:rPr>
              <a:t>The reasons we selected this one include:</a:t>
            </a:r>
          </a:p>
          <a:p>
            <a:pPr lvl="1" eaLnBrk="1" hangingPunct="1"/>
            <a:r>
              <a:rPr lang="en-US" sz="2000" dirty="0">
                <a:latin typeface="Calibri" charset="0"/>
              </a:rPr>
              <a:t>It’s available at no cost</a:t>
            </a:r>
          </a:p>
          <a:p>
            <a:pPr lvl="1" eaLnBrk="1" hangingPunct="1"/>
            <a:r>
              <a:rPr lang="en-US" sz="2000" dirty="0">
                <a:latin typeface="Calibri" charset="0"/>
              </a:rPr>
              <a:t>It’s being actively supported and maintained</a:t>
            </a:r>
          </a:p>
          <a:p>
            <a:pPr lvl="1" eaLnBrk="1" hangingPunct="1"/>
            <a:r>
              <a:rPr lang="en-US" sz="2000" dirty="0">
                <a:latin typeface="Calibri" charset="0"/>
              </a:rPr>
              <a:t>It’s widely known and supported in the community</a:t>
            </a:r>
          </a:p>
          <a:p>
            <a:pPr lvl="1" eaLnBrk="1" hangingPunct="1"/>
            <a:r>
              <a:rPr lang="en-US" sz="2000" dirty="0">
                <a:latin typeface="Calibri" charset="0"/>
              </a:rPr>
              <a:t>It’s likely to be consistent with the needs of other parts of ICANN (and thus our pioneering may </a:t>
            </a:r>
            <a:r>
              <a:rPr lang="en-US" sz="2000" dirty="0" smtClean="0">
                <a:latin typeface="Calibri" charset="0"/>
              </a:rPr>
              <a:t>produce something </a:t>
            </a:r>
            <a:r>
              <a:rPr lang="en-US" sz="2000" dirty="0">
                <a:latin typeface="Calibri" charset="0"/>
              </a:rPr>
              <a:t>that can be “repurposed” elsewhere in the organization)</a:t>
            </a:r>
          </a:p>
          <a:p>
            <a:pPr lvl="1" eaLnBrk="1" hangingPunct="1"/>
            <a:r>
              <a:rPr lang="en-US" sz="2000" dirty="0">
                <a:latin typeface="Calibri" charset="0"/>
              </a:rPr>
              <a:t>It’s available in English</a:t>
            </a:r>
          </a:p>
          <a:p>
            <a:pPr lvl="1" eaLnBrk="1" hangingPunct="1"/>
            <a:endParaRPr lang="en-US" sz="20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64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92"/>
          <a:stretch>
            <a:fillRect/>
          </a:stretch>
        </p:blipFill>
        <p:spPr bwMode="auto">
          <a:xfrm>
            <a:off x="-223838" y="2787650"/>
            <a:ext cx="6770688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1758950" y="2787650"/>
            <a:ext cx="2984500" cy="1389063"/>
          </a:xfrm>
          <a:prstGeom prst="ellipse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10325" y="1935163"/>
            <a:ext cx="2733675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The methodology presumes a tiered approach to the work</a:t>
            </a:r>
          </a:p>
          <a:p>
            <a:pPr>
              <a:defRPr/>
            </a:pPr>
            <a:endParaRPr lang="en-US"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DSSA is chartered to look at the broadest, most general tier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However we feel it may be useful to pursue one or two deeper, narrower analyses of specific threats once our “survey” work is complete</a:t>
            </a:r>
          </a:p>
        </p:txBody>
      </p:sp>
      <p:sp>
        <p:nvSpPr>
          <p:cNvPr id="5" name="Oval 4"/>
          <p:cNvSpPr/>
          <p:nvPr/>
        </p:nvSpPr>
        <p:spPr>
          <a:xfrm>
            <a:off x="3462338" y="4046538"/>
            <a:ext cx="500062" cy="1858962"/>
          </a:xfrm>
          <a:prstGeom prst="ellipse">
            <a:avLst/>
          </a:prstGeom>
          <a:noFill/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852988" y="3413125"/>
            <a:ext cx="169386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070350" y="4965700"/>
            <a:ext cx="2476500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9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bri" charset="0"/>
              </a:rPr>
              <a:t>Methodology – NIST 800-</a:t>
            </a:r>
            <a:r>
              <a:rPr lang="en-US" dirty="0" smtClean="0">
                <a:latin typeface="Calibri" charset="0"/>
              </a:rPr>
              <a:t>30</a:t>
            </a:r>
            <a:br>
              <a:rPr lang="en-US" dirty="0" smtClean="0">
                <a:latin typeface="Calibri" charset="0"/>
              </a:rPr>
            </a:br>
            <a:r>
              <a:rPr lang="en-US" sz="3600" dirty="0" smtClean="0">
                <a:solidFill>
                  <a:srgbClr val="0000FF"/>
                </a:solidFill>
                <a:latin typeface="Calibri" charset="0"/>
              </a:rPr>
              <a:t>Risk </a:t>
            </a:r>
            <a:r>
              <a:rPr lang="en-US" sz="3600" dirty="0">
                <a:solidFill>
                  <a:srgbClr val="0000FF"/>
                </a:solidFill>
                <a:latin typeface="Calibri" charset="0"/>
              </a:rPr>
              <a:t>Management Hierarchy</a:t>
            </a:r>
            <a:endParaRPr lang="en-US" dirty="0">
              <a:solidFill>
                <a:srgbClr val="0000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655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we’re going</a:t>
            </a:r>
            <a:br>
              <a:rPr lang="en-US" dirty="0" smtClean="0"/>
            </a:br>
            <a:r>
              <a:rPr lang="en-US" sz="3100" dirty="0" smtClean="0">
                <a:solidFill>
                  <a:srgbClr val="0000FF"/>
                </a:solidFill>
              </a:rPr>
              <a:t>Analysis phase – based on NIST methods</a:t>
            </a:r>
            <a:endParaRPr lang="en-US" sz="3100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33231" y="1417638"/>
            <a:ext cx="1569785" cy="884673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Assess threat sources and events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629454" y="2554950"/>
            <a:ext cx="1569785" cy="88467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Assess vulnerabilities and  predisposing conditions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25677" y="3694409"/>
            <a:ext cx="1569785" cy="88467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Determine likelihood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21900" y="4833868"/>
            <a:ext cx="1569785" cy="88467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Determine level of impact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218124" y="5973327"/>
            <a:ext cx="1569785" cy="88467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Determine risk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95462" y="1497431"/>
            <a:ext cx="5898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Threat sources –  broad range of impact, high capability, strong intent, targeting the DNS?</a:t>
            </a:r>
          </a:p>
          <a:p>
            <a:r>
              <a:rPr lang="en-US" sz="1600" dirty="0" smtClean="0"/>
              <a:t>Threat events – relevant to the DNS?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585922" y="2633279"/>
            <a:ext cx="58986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Vulnerabilities – severe?</a:t>
            </a:r>
          </a:p>
          <a:p>
            <a:r>
              <a:rPr lang="en-US" sz="1600" dirty="0" smtClean="0"/>
              <a:t>Predisposing conditions – pervasive?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776382" y="3854308"/>
            <a:ext cx="589860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High likelihood that a threat-event will be initiated?</a:t>
            </a:r>
          </a:p>
          <a:p>
            <a:r>
              <a:rPr lang="en-US" sz="1600" dirty="0" smtClean="0"/>
              <a:t>High likelihood that a threat-event will result in an adverse impact?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66842" y="4920463"/>
            <a:ext cx="5898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Broad harm/consequence from a threat-event – operations, assets, individuals, other organizations, world?</a:t>
            </a:r>
          </a:p>
          <a:p>
            <a:r>
              <a:rPr lang="en-US" sz="1600" dirty="0" smtClean="0"/>
              <a:t>Severe impact of a threat-event?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57304" y="6147354"/>
            <a:ext cx="5593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Given all of the above </a:t>
            </a:r>
            <a:r>
              <a:rPr lang="en-US" sz="1600" dirty="0" smtClean="0">
                <a:solidFill>
                  <a:srgbClr val="0000FF"/>
                </a:solidFill>
              </a:rPr>
              <a:t>– what are the high-risk scenarios</a:t>
            </a:r>
            <a:r>
              <a:rPr lang="en-US" sz="16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0657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Activity since Singapore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4684" y="1797884"/>
            <a:ext cx="7702115" cy="4328280"/>
          </a:xfrm>
        </p:spPr>
        <p:txBody>
          <a:bodyPr>
            <a:normAutofit/>
          </a:bodyPr>
          <a:lstStyle/>
          <a:p>
            <a:r>
              <a:rPr lang="en-US" dirty="0" smtClean="0"/>
              <a:t>The working group has:</a:t>
            </a:r>
          </a:p>
          <a:p>
            <a:pPr lvl="1"/>
            <a:r>
              <a:rPr lang="en-US" dirty="0" smtClean="0"/>
              <a:t>Developed a protocol for handling confidential information</a:t>
            </a:r>
          </a:p>
          <a:p>
            <a:pPr lvl="1"/>
            <a:r>
              <a:rPr lang="en-US" dirty="0" smtClean="0"/>
              <a:t>Selected a methodology to structure the remaining work</a:t>
            </a:r>
          </a:p>
          <a:p>
            <a:pPr lvl="1"/>
            <a:r>
              <a:rPr lang="en-US" dirty="0" smtClean="0"/>
              <a:t>Begun the detailed analysis of the risk assessment</a:t>
            </a:r>
          </a:p>
        </p:txBody>
      </p:sp>
    </p:spTree>
    <p:extLst>
      <p:ext uri="{BB962C8B-B14F-4D97-AF65-F5344CB8AC3E}">
        <p14:creationId xmlns:p14="http://schemas.microsoft.com/office/powerpoint/2010/main" val="2159472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1435100"/>
            <a:ext cx="8331200" cy="397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64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8561</TotalTime>
  <Words>1308</Words>
  <Application>Microsoft Macintosh PowerPoint</Application>
  <PresentationFormat>On-screen Show (4:3)</PresentationFormat>
  <Paragraphs>170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DSSA Update</vt:lpstr>
      <vt:lpstr>Goals for today</vt:lpstr>
      <vt:lpstr>Goals and Objectives</vt:lpstr>
      <vt:lpstr>Where we are… Approach and status</vt:lpstr>
      <vt:lpstr>Methodology – NIST 800-30 Rationale</vt:lpstr>
      <vt:lpstr>Methodology – NIST 800-30 Risk Management Hierarchy</vt:lpstr>
      <vt:lpstr>Where we’re going Analysis phase – based on NIST methods</vt:lpstr>
      <vt:lpstr>Activity since Singapore </vt:lpstr>
      <vt:lpstr>Architecture</vt:lpstr>
      <vt:lpstr>Non-adversarial threat events (Question: relevance to “the DNS”)</vt:lpstr>
      <vt:lpstr>Non-adversarial threat sources (Question: what is the range of impact?) </vt:lpstr>
      <vt:lpstr>How we work (design credit -- CLO)</vt:lpstr>
      <vt:lpstr>Questions?</vt:lpstr>
      <vt:lpstr>Charter: Background</vt:lpstr>
      <vt:lpstr>Methodology – NIST 800-30 Adversarial Risk Model</vt:lpstr>
      <vt:lpstr>Problem: the evaluation per NIST methodology does not scale It’s all about choices</vt:lpstr>
      <vt:lpstr>Possible solution: re-sequence the work</vt:lpstr>
      <vt:lpstr>Confidential information</vt:lpstr>
    </vt:vector>
  </TitlesOfParts>
  <Company>O'Connor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DSSA-WG</dc:title>
  <dc:creator>Mike O'Connor</dc:creator>
  <cp:lastModifiedBy>Mike O'Connor</cp:lastModifiedBy>
  <cp:revision>122</cp:revision>
  <cp:lastPrinted>2011-04-04T15:25:05Z</cp:lastPrinted>
  <dcterms:created xsi:type="dcterms:W3CDTF">2011-03-28T14:40:17Z</dcterms:created>
  <dcterms:modified xsi:type="dcterms:W3CDTF">2012-02-14T13:33:32Z</dcterms:modified>
</cp:coreProperties>
</file>