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6" r:id="rId2"/>
    <p:sldId id="88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1D4F91"/>
    <a:srgbClr val="E89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66"/>
    <p:restoredTop sz="96197"/>
  </p:normalViewPr>
  <p:slideViewPr>
    <p:cSldViewPr snapToGrid="0" snapToObjects="1">
      <p:cViewPr varScale="1">
        <p:scale>
          <a:sx n="101" d="100"/>
          <a:sy n="101" d="100"/>
        </p:scale>
        <p:origin x="216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BE55-BF16-3F49-A2BA-EE8E05C26E59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3B326-5489-FE4B-AAB9-D124931C9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090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22C44-9342-0443-9D05-456B5093D55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27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122C44-9342-0443-9D05-456B5093D5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92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EE3557-4866-A943-D46E-9B4C52139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C5740E5-009A-25CB-109A-31390725B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A90AD3-CBD1-ECC9-3C5C-518B6D29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598A55-CFF7-8FD8-0A8C-4CBAF9C80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C980B7-E037-07C1-5E07-F52BACEC0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948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2EC46-D8DF-73A5-061B-3CFAFD559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544FDF-DB35-37FD-ECF8-5B968F585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EBF378-1A42-8C45-3322-6BA17157D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7FBEC-42BE-53D2-1912-39B9F72A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BF98E7-373B-C661-E6A4-E275B6A8E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0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6EDC4B1-663A-677B-3A7E-8EE153A4E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D89C520-7CFE-4B93-101A-6583A642E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6DA8B2-69B9-2DEA-C717-0026A242F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B6CE34-0CB6-7E0A-D0BC-7B8AC134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9AA83-7362-F820-E0FF-1F597E686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375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9C6328-188E-0C58-5A31-CDA21A1A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EBCBF5-80B1-3663-2793-7AE275E5C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1A1D33-57FB-63AA-9412-38D907509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B3E689-A762-7150-D9DF-B1BE390E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9FF6AB-68DC-CD0A-4F33-2601A0C5D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106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F12C82-B406-1579-0221-89B3E0B2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21D31-4FC1-1283-FC52-84AF43ECC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2B8B9E-4C2E-ED72-66E7-86C84EAA5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AD05C3-A8B8-A4FE-F808-904636995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806DB6-EEA4-1EE8-E262-B8521047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27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013C2-464F-BCFE-DA72-9668D9D04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DEA797-2039-5D30-A96E-EB6F4177A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BFCBF2-828E-B621-C308-ED2001F61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812DDA-AFD6-491A-A1E8-F350707E2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57930B-E6E2-90D7-2985-2B029A01D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C1C1DE-A4F1-C1C1-8738-A6D7BB78B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0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8604DB-266C-3C8C-946D-E65C6BF64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3C6011-4C66-9C87-21C4-7A2404DFC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C907650-A2FC-0F84-F44E-5165049E8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177171-0D2F-A86E-7689-8C80F4570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E484E0-19A6-483F-D0B1-5487B8153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87797C4-64FB-1023-FCF9-D32EF5B4F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07A8DCF-4958-5907-3939-9379A5C99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8A97E9B-B040-25E1-3308-875CD803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36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F88733-6C6F-382F-7D59-F87E173EF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BD495C-DEAC-6BC3-6140-0E5C0CA52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B169B9-2A33-44CD-3A75-ADA076BA7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9AC338-9CE8-03EB-63FF-5DBA07ED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1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D5F037-C05A-1AAC-F907-E538273BB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96E0AB2-4B54-8F7E-2DC4-18BE9DA41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278E4D1-22BD-72D9-1C64-01E8C48C6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82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D15639-D975-F551-9940-DB5A5F42F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A4D1AF-4793-4F23-7697-2114DD01E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9EB7F5-DEB7-4F6C-8C56-2E54EF003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6EBB9C-D179-A016-3CDB-EE074318B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0D04BF-21A8-3C3A-01D8-051971E0E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0A3799B-A4D7-FD98-C2EA-4EA3250A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3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CC1171-3519-0E12-44EF-70F21652E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DE9941F-0DE4-C383-41C2-1C08C63A7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8A24E2-232E-1848-A326-EB0E421BC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A1D48C-EE5F-E373-E53D-A07938FE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B0362BE-ABFB-80AF-CCE1-52A277D18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1FCD4F-5BDD-5D07-6CE9-70ED1BF0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19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8C31E44-6299-DC80-D251-103958A30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1214437"/>
            <a:ext cx="11502886" cy="50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D2C908-E7A7-4804-571E-A152CB4F0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E9357-D702-ACFE-0B5C-2BFBFFF11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26826-1F67-1441-A540-EEABC2906B38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F8D22D-2656-965E-46CB-D1832E4C7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D1ECC5-A3C8-874C-4FB1-B8DC58E51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57104-1E15-FF41-8BA8-5F25A2FDFA2F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DB0D9AC-BD16-7091-A9D0-4037102150F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547" y="362209"/>
            <a:ext cx="800555" cy="80592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7957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3.jpeg"/><Relationship Id="rId21" Type="http://schemas.openxmlformats.org/officeDocument/2006/relationships/image" Target="../media/image20.jpe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hyperlink" Target="https://vu.fr/qACJ" TargetMode="External"/><Relationship Id="rId24" Type="http://schemas.openxmlformats.org/officeDocument/2006/relationships/image" Target="../media/image23.png"/><Relationship Id="rId5" Type="http://schemas.openxmlformats.org/officeDocument/2006/relationships/image" Target="../media/image5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10.jpeg"/><Relationship Id="rId19" Type="http://schemas.openxmlformats.org/officeDocument/2006/relationships/image" Target="../media/image18.png"/><Relationship Id="rId4" Type="http://schemas.openxmlformats.org/officeDocument/2006/relationships/image" Target="../media/image4.jpeg"/><Relationship Id="rId9" Type="http://schemas.openxmlformats.org/officeDocument/2006/relationships/image" Target="../media/image9.tiff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4872B8-D1A3-B04E-B98A-E91DA0F07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450" y="1767712"/>
            <a:ext cx="10618470" cy="3356737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1028700" lvl="1" indent="-571500" algn="ctr"/>
            <a: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  <a:t>ICANN78 – Hamburg</a:t>
            </a:r>
            <a:b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</a:br>
            <a: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  <a:t>AGM - 21-26 October 2023</a:t>
            </a:r>
            <a:b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</a:br>
            <a:r>
              <a:rPr lang="en-US" sz="5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  <a:t>Multilingual READOUT</a:t>
            </a:r>
            <a:b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</a:br>
            <a:r>
              <a:rPr lang="en-US" sz="44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  <a:t> </a:t>
            </a:r>
            <a:r>
              <a:rPr lang="en-US" sz="4000" b="1" dirty="0">
                <a:ln w="31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+mn-lt"/>
              </a:rPr>
              <a:t>(by EURALO)</a:t>
            </a:r>
            <a:br>
              <a:rPr lang="en-US" sz="3600" b="1" dirty="0">
                <a:solidFill>
                  <a:srgbClr val="00B050"/>
                </a:solidFill>
                <a:highlight>
                  <a:srgbClr val="800000"/>
                </a:highlight>
              </a:rPr>
            </a:br>
            <a:endParaRPr lang="en-US" b="1" dirty="0">
              <a:ln w="3175"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B87A819-0354-B24D-98AF-ED89C5863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4450" y="5400894"/>
            <a:ext cx="10618470" cy="83910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marL="1200150" lvl="2" indent="-285750"/>
            <a:r>
              <a:rPr lang="en-US" sz="32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Tuesday 7 November 2023</a:t>
            </a:r>
            <a:br>
              <a:rPr lang="en-US" sz="32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</a:br>
            <a:r>
              <a:rPr lang="en-US" sz="28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18:00-20:00 UTC - 19:00-21:00 CEST</a:t>
            </a:r>
            <a:endParaRPr lang="en-US" sz="32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4D3BF3-BFCF-16E5-3DC9-5CB5CB1315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11" y="1933247"/>
            <a:ext cx="2154735" cy="2169196"/>
          </a:xfrm>
          <a:prstGeom prst="ellipse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CB07691-619E-6EBE-9D87-2C7812C1ACDA}"/>
              </a:ext>
            </a:extLst>
          </p:cNvPr>
          <p:cNvSpPr txBox="1"/>
          <p:nvPr/>
        </p:nvSpPr>
        <p:spPr>
          <a:xfrm>
            <a:off x="3362942" y="6442793"/>
            <a:ext cx="5466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Interpretation: English,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Español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, Русский</a:t>
            </a:r>
          </a:p>
        </p:txBody>
      </p:sp>
    </p:spTree>
    <p:extLst>
      <p:ext uri="{BB962C8B-B14F-4D97-AF65-F5344CB8AC3E}">
        <p14:creationId xmlns:p14="http://schemas.microsoft.com/office/powerpoint/2010/main" val="156613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2A53239B-A708-EE36-D641-1BDCCEE503BF}"/>
              </a:ext>
            </a:extLst>
          </p:cNvPr>
          <p:cNvGrpSpPr/>
          <p:nvPr/>
        </p:nvGrpSpPr>
        <p:grpSpPr>
          <a:xfrm>
            <a:off x="3864932" y="6043453"/>
            <a:ext cx="871540" cy="819699"/>
            <a:chOff x="3939802" y="2998127"/>
            <a:chExt cx="653655" cy="614774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A61B5C24-11F8-8C2E-098B-262DFF492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39802" y="2998127"/>
              <a:ext cx="555575" cy="556706"/>
            </a:xfrm>
            <a:prstGeom prst="ellipse">
              <a:avLst/>
            </a:prstGeom>
            <a:ln w="25400">
              <a:solidFill>
                <a:srgbClr val="00B050"/>
              </a:solidFill>
            </a:ln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8070AD80-E354-F876-31A0-994F89DBF292}"/>
                </a:ext>
              </a:extLst>
            </p:cNvPr>
            <p:cNvSpPr txBox="1"/>
            <p:nvPr/>
          </p:nvSpPr>
          <p:spPr>
            <a:xfrm>
              <a:off x="3952817" y="3358985"/>
              <a:ext cx="64064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ccNSO</a:t>
              </a: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71622DE5-8632-861C-3083-E359BAF33A4A}"/>
              </a:ext>
            </a:extLst>
          </p:cNvPr>
          <p:cNvGrpSpPr/>
          <p:nvPr/>
        </p:nvGrpSpPr>
        <p:grpSpPr>
          <a:xfrm>
            <a:off x="6304818" y="2212859"/>
            <a:ext cx="727200" cy="811283"/>
            <a:chOff x="5587624" y="3211604"/>
            <a:chExt cx="727200" cy="811283"/>
          </a:xfrm>
        </p:grpSpPr>
        <p:pic>
          <p:nvPicPr>
            <p:cNvPr id="1026" name="Picture 2" descr="Aucune description de photo disponible.">
              <a:extLst>
                <a:ext uri="{FF2B5EF4-FFF2-40B4-BE49-F238E27FC236}">
                  <a16:creationId xmlns:a16="http://schemas.microsoft.com/office/drawing/2014/main" id="{2422006A-4AB8-5135-6AAC-F58C79DD6E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44" t="22473" r="14893" b="37123"/>
            <a:stretch/>
          </p:blipFill>
          <p:spPr bwMode="auto">
            <a:xfrm>
              <a:off x="5587624" y="3211604"/>
              <a:ext cx="727200" cy="719307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C85E258F-B282-319C-3993-E8A112A07017}"/>
                </a:ext>
              </a:extLst>
            </p:cNvPr>
            <p:cNvSpPr txBox="1"/>
            <p:nvPr/>
          </p:nvSpPr>
          <p:spPr>
            <a:xfrm>
              <a:off x="5704503" y="3684333"/>
              <a:ext cx="548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ASO</a:t>
              </a:r>
            </a:p>
          </p:txBody>
        </p:sp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A7D71C77-6FF4-266C-B7B5-24387E950B86}"/>
              </a:ext>
            </a:extLst>
          </p:cNvPr>
          <p:cNvGrpSpPr/>
          <p:nvPr/>
        </p:nvGrpSpPr>
        <p:grpSpPr>
          <a:xfrm>
            <a:off x="2382092" y="430924"/>
            <a:ext cx="947755" cy="790036"/>
            <a:chOff x="2551005" y="117215"/>
            <a:chExt cx="947755" cy="790036"/>
          </a:xfrm>
        </p:grpSpPr>
        <p:pic>
          <p:nvPicPr>
            <p:cNvPr id="76" name="Picture 6">
              <a:extLst>
                <a:ext uri="{FF2B5EF4-FFF2-40B4-BE49-F238E27FC236}">
                  <a16:creationId xmlns:a16="http://schemas.microsoft.com/office/drawing/2014/main" id="{4726FCB2-DD43-BF45-966E-55887BC6F6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95253" y="117215"/>
              <a:ext cx="727200" cy="720616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E231F8E-9B39-9E43-9B63-4D3A9FBDCE68}"/>
                </a:ext>
              </a:extLst>
            </p:cNvPr>
            <p:cNvSpPr txBox="1"/>
            <p:nvPr/>
          </p:nvSpPr>
          <p:spPr>
            <a:xfrm>
              <a:off x="2551005" y="568696"/>
              <a:ext cx="94775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EURALO</a:t>
              </a:r>
            </a:p>
          </p:txBody>
        </p:sp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15178134-A4AA-3EF6-F4CD-5676497D3479}"/>
              </a:ext>
            </a:extLst>
          </p:cNvPr>
          <p:cNvGrpSpPr/>
          <p:nvPr/>
        </p:nvGrpSpPr>
        <p:grpSpPr>
          <a:xfrm>
            <a:off x="5875603" y="1472420"/>
            <a:ext cx="896976" cy="824238"/>
            <a:chOff x="6601535" y="1597849"/>
            <a:chExt cx="896976" cy="824238"/>
          </a:xfrm>
        </p:grpSpPr>
        <p:pic>
          <p:nvPicPr>
            <p:cNvPr id="53" name="Picture 6" descr="Emmanuel-Vitus-II-2 | Afrotribune">
              <a:extLst>
                <a:ext uri="{FF2B5EF4-FFF2-40B4-BE49-F238E27FC236}">
                  <a16:creationId xmlns:a16="http://schemas.microsoft.com/office/drawing/2014/main" id="{A19C64BE-285E-746E-2D94-953FD41A20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500"/>
            <a:stretch/>
          </p:blipFill>
          <p:spPr bwMode="auto">
            <a:xfrm>
              <a:off x="6601535" y="1597849"/>
              <a:ext cx="720000" cy="720000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4FEB78B6-CD38-FD83-D832-A9AC33BC9583}"/>
                </a:ext>
              </a:extLst>
            </p:cNvPr>
            <p:cNvSpPr txBox="1"/>
            <p:nvPr/>
          </p:nvSpPr>
          <p:spPr>
            <a:xfrm>
              <a:off x="6644324" y="2083532"/>
              <a:ext cx="85418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NPOC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A94FCEEC-CA15-0E45-37AF-0BB829A6AF23}"/>
              </a:ext>
            </a:extLst>
          </p:cNvPr>
          <p:cNvGrpSpPr/>
          <p:nvPr/>
        </p:nvGrpSpPr>
        <p:grpSpPr>
          <a:xfrm>
            <a:off x="5493432" y="5415801"/>
            <a:ext cx="985961" cy="785521"/>
            <a:chOff x="2321573" y="5931792"/>
            <a:chExt cx="985961" cy="785521"/>
          </a:xfrm>
        </p:grpSpPr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A78C210B-6578-8E42-A638-3EBE7C9EB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21573" y="5931792"/>
              <a:ext cx="720000" cy="721598"/>
            </a:xfrm>
            <a:prstGeom prst="ellipse">
              <a:avLst/>
            </a:prstGeom>
            <a:ln w="25400">
              <a:solidFill>
                <a:srgbClr val="00B050"/>
              </a:solidFill>
            </a:ln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A4DE4033-3F23-004E-B8C9-88792A801E86}"/>
                </a:ext>
              </a:extLst>
            </p:cNvPr>
            <p:cNvSpPr txBox="1"/>
            <p:nvPr/>
          </p:nvSpPr>
          <p:spPr>
            <a:xfrm>
              <a:off x="2359780" y="6378758"/>
              <a:ext cx="94775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GNSO</a:t>
              </a:r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C302A7F9-560B-5C4D-1E4E-C09642749FAA}"/>
              </a:ext>
            </a:extLst>
          </p:cNvPr>
          <p:cNvGrpSpPr/>
          <p:nvPr/>
        </p:nvGrpSpPr>
        <p:grpSpPr>
          <a:xfrm>
            <a:off x="557845" y="3871564"/>
            <a:ext cx="947755" cy="825324"/>
            <a:chOff x="3161588" y="6067079"/>
            <a:chExt cx="947755" cy="825324"/>
          </a:xfrm>
        </p:grpSpPr>
        <p:pic>
          <p:nvPicPr>
            <p:cNvPr id="47" name="Picture 6" descr="Photo of Katrina Sataki">
              <a:extLst>
                <a:ext uri="{FF2B5EF4-FFF2-40B4-BE49-F238E27FC236}">
                  <a16:creationId xmlns:a16="http://schemas.microsoft.com/office/drawing/2014/main" id="{7B024BAD-E833-E464-B682-2DC30908B7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595"/>
            <a:stretch/>
          </p:blipFill>
          <p:spPr bwMode="auto">
            <a:xfrm>
              <a:off x="3170173" y="6067079"/>
              <a:ext cx="727200" cy="721427"/>
            </a:xfrm>
            <a:prstGeom prst="ellipse">
              <a:avLst/>
            </a:prstGeom>
            <a:ln w="25400"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B5C2AC05-8E41-E965-10DF-4FD9C7C46E06}"/>
                </a:ext>
              </a:extLst>
            </p:cNvPr>
            <p:cNvSpPr txBox="1"/>
            <p:nvPr/>
          </p:nvSpPr>
          <p:spPr>
            <a:xfrm>
              <a:off x="3161588" y="6553850"/>
              <a:ext cx="947755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</a:p>
          </p:txBody>
        </p:sp>
      </p:grpSp>
      <p:pic>
        <p:nvPicPr>
          <p:cNvPr id="54" name="Image 53">
            <a:extLst>
              <a:ext uri="{FF2B5EF4-FFF2-40B4-BE49-F238E27FC236}">
                <a16:creationId xmlns:a16="http://schemas.microsoft.com/office/drawing/2014/main" id="{BB48182A-EA7D-434A-A242-C67FD5C074A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547" y="1080770"/>
            <a:ext cx="5051078" cy="5051078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9D2543CC-CD0D-AC19-6CF2-16197DD06E32}"/>
              </a:ext>
            </a:extLst>
          </p:cNvPr>
          <p:cNvGrpSpPr/>
          <p:nvPr/>
        </p:nvGrpSpPr>
        <p:grpSpPr>
          <a:xfrm>
            <a:off x="2860451" y="6079474"/>
            <a:ext cx="733590" cy="805764"/>
            <a:chOff x="5271102" y="4844066"/>
            <a:chExt cx="733590" cy="805764"/>
          </a:xfrm>
        </p:grpSpPr>
        <p:pic>
          <p:nvPicPr>
            <p:cNvPr id="67" name="Picture 2" descr="Sebastien Ducos - Greater Melbourne Area | Professional Profile | LinkedIn">
              <a:extLst>
                <a:ext uri="{FF2B5EF4-FFF2-40B4-BE49-F238E27FC236}">
                  <a16:creationId xmlns:a16="http://schemas.microsoft.com/office/drawing/2014/main" id="{C8AD3BB8-B1BB-C7CD-2DD9-68B4F752744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816" t="16383" r="10171" b="27650"/>
            <a:stretch/>
          </p:blipFill>
          <p:spPr bwMode="auto">
            <a:xfrm>
              <a:off x="5271102" y="4844066"/>
              <a:ext cx="712800" cy="718448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70DB6F75-B452-B55D-760C-BBC2D9EF7F74}"/>
                </a:ext>
              </a:extLst>
            </p:cNvPr>
            <p:cNvSpPr txBox="1"/>
            <p:nvPr/>
          </p:nvSpPr>
          <p:spPr>
            <a:xfrm>
              <a:off x="5301959" y="5311275"/>
              <a:ext cx="70273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GNSO</a:t>
              </a:r>
            </a:p>
          </p:txBody>
        </p:sp>
      </p:grpSp>
      <p:sp>
        <p:nvSpPr>
          <p:cNvPr id="22" name="Ellipse 21">
            <a:extLst>
              <a:ext uri="{FF2B5EF4-FFF2-40B4-BE49-F238E27FC236}">
                <a16:creationId xmlns:a16="http://schemas.microsoft.com/office/drawing/2014/main" id="{23A9D6A6-E8AE-A255-7996-48CBDCEF3B33}"/>
              </a:ext>
            </a:extLst>
          </p:cNvPr>
          <p:cNvSpPr>
            <a:spLocks noChangeAspect="1"/>
          </p:cNvSpPr>
          <p:nvPr/>
        </p:nvSpPr>
        <p:spPr>
          <a:xfrm>
            <a:off x="7288461" y="1338251"/>
            <a:ext cx="4556919" cy="4557818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D813473-F9B8-58F8-BBA9-3726B140FE7B}"/>
              </a:ext>
            </a:extLst>
          </p:cNvPr>
          <p:cNvSpPr txBox="1"/>
          <p:nvPr/>
        </p:nvSpPr>
        <p:spPr>
          <a:xfrm>
            <a:off x="9048916" y="5980444"/>
            <a:ext cx="2197522" cy="553998"/>
          </a:xfrm>
          <a:prstGeom prst="rect">
            <a:avLst/>
          </a:prstGeom>
          <a:solidFill>
            <a:schemeClr val="accent4">
              <a:lumMod val="20000"/>
              <a:lumOff val="8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Zoom registration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1"/>
              </a:rPr>
              <a:t>https://vu.fr/qACJ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0C353F2C-8535-D05D-7CBB-7D709BC4331A}"/>
              </a:ext>
            </a:extLst>
          </p:cNvPr>
          <p:cNvGrpSpPr/>
          <p:nvPr/>
        </p:nvGrpSpPr>
        <p:grpSpPr>
          <a:xfrm>
            <a:off x="4400031" y="437280"/>
            <a:ext cx="947755" cy="737915"/>
            <a:chOff x="2210744" y="1264045"/>
            <a:chExt cx="947755" cy="737915"/>
          </a:xfrm>
        </p:grpSpPr>
        <p:pic>
          <p:nvPicPr>
            <p:cNvPr id="81" name="Picture 12">
              <a:extLst>
                <a:ext uri="{FF2B5EF4-FFF2-40B4-BE49-F238E27FC236}">
                  <a16:creationId xmlns:a16="http://schemas.microsoft.com/office/drawing/2014/main" id="{798D4115-B67E-0598-28CE-29F25DF91B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26"/>
            <a:stretch/>
          </p:blipFill>
          <p:spPr bwMode="auto">
            <a:xfrm>
              <a:off x="2263947" y="1264045"/>
              <a:ext cx="720000" cy="719876"/>
            </a:xfrm>
            <a:prstGeom prst="ellipse">
              <a:avLst/>
            </a:prstGeom>
            <a:ln w="25400"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4A7C8DEE-F078-65D5-B026-5DC7233622D4}"/>
                </a:ext>
              </a:extLst>
            </p:cNvPr>
            <p:cNvSpPr txBox="1"/>
            <p:nvPr/>
          </p:nvSpPr>
          <p:spPr>
            <a:xfrm>
              <a:off x="2210744" y="1687775"/>
              <a:ext cx="947755" cy="314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44AE46C3-1E58-DCF0-4653-EBA629C9F18A}"/>
              </a:ext>
            </a:extLst>
          </p:cNvPr>
          <p:cNvGrpSpPr/>
          <p:nvPr/>
        </p:nvGrpSpPr>
        <p:grpSpPr>
          <a:xfrm>
            <a:off x="6466063" y="3064294"/>
            <a:ext cx="779293" cy="762835"/>
            <a:chOff x="6466063" y="3064294"/>
            <a:chExt cx="779293" cy="762835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3EDC269-17E0-CA45-8E8B-6545B12DAC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t="10666" b="6461"/>
            <a:stretch/>
          </p:blipFill>
          <p:spPr>
            <a:xfrm>
              <a:off x="6466063" y="3064294"/>
              <a:ext cx="720000" cy="720495"/>
            </a:xfrm>
            <a:prstGeom prst="ellipse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055A8AC0-968F-30D4-CE74-4E6C379B1B17}"/>
                </a:ext>
              </a:extLst>
            </p:cNvPr>
            <p:cNvSpPr txBox="1"/>
            <p:nvPr/>
          </p:nvSpPr>
          <p:spPr>
            <a:xfrm>
              <a:off x="6466063" y="3488575"/>
              <a:ext cx="7792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GSE-Eu</a:t>
              </a: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4BB2C85A-F047-BF4C-BD13-6AF9ED31AA67}"/>
              </a:ext>
            </a:extLst>
          </p:cNvPr>
          <p:cNvSpPr txBox="1"/>
          <p:nvPr/>
        </p:nvSpPr>
        <p:spPr>
          <a:xfrm>
            <a:off x="6694683" y="5876007"/>
            <a:ext cx="2354234" cy="954107"/>
          </a:xfrm>
          <a:prstGeom prst="rect">
            <a:avLst/>
          </a:prstGeom>
          <a:solidFill>
            <a:schemeClr val="accent4">
              <a:lumMod val="20000"/>
              <a:lumOff val="80000"/>
              <a:alpha val="63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REGISTER HERE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INSCRIVEZ-VOUS ICI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REGISTRAR AQUÍ</a:t>
            </a:r>
            <a:b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ЗАРЕГИСТРИРУЙТЕСЬ ЗДЕСЬ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4872B8-D1A3-B04E-B98A-E91DA0F07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851" y="114897"/>
            <a:ext cx="3296179" cy="932567"/>
          </a:xfr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n w="3175">
                  <a:noFill/>
                </a:ln>
                <a:solidFill>
                  <a:srgbClr val="00B050"/>
                </a:solidFill>
                <a:latin typeface="+mn-lt"/>
              </a:rPr>
              <a:t>Tuesday 7 Nov 2023 </a:t>
            </a:r>
            <a:br>
              <a:rPr lang="en-US" sz="1800" b="1" dirty="0">
                <a:ln w="3175">
                  <a:noFill/>
                </a:ln>
                <a:solidFill>
                  <a:srgbClr val="00B050"/>
                </a:solidFill>
                <a:latin typeface="+mn-lt"/>
              </a:rPr>
            </a:br>
            <a:r>
              <a:rPr lang="en-US" sz="2000" b="1" dirty="0">
                <a:ln w="3175">
                  <a:noFill/>
                </a:ln>
                <a:solidFill>
                  <a:srgbClr val="00B050"/>
                </a:solidFill>
                <a:latin typeface="+mn-lt"/>
              </a:rPr>
              <a:t>19:00-21:00 CEST</a:t>
            </a:r>
            <a:br>
              <a:rPr lang="en-US" sz="2000" b="1" dirty="0">
                <a:ln w="3175">
                  <a:noFill/>
                </a:ln>
                <a:solidFill>
                  <a:srgbClr val="00B050"/>
                </a:solidFill>
                <a:latin typeface="+mn-lt"/>
              </a:rPr>
            </a:br>
            <a:r>
              <a:rPr lang="en-US" sz="2000" b="1" dirty="0">
                <a:ln w="3175">
                  <a:noFill/>
                </a:ln>
                <a:solidFill>
                  <a:srgbClr val="00B050"/>
                </a:solidFill>
                <a:latin typeface="+mn-lt"/>
              </a:rPr>
              <a:t>18:00-20:00 UTC</a:t>
            </a:r>
            <a:endParaRPr lang="en-US" sz="2400" b="1" dirty="0">
              <a:ln w="3175">
                <a:noFill/>
              </a:ln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B87A819-0354-B24D-98AF-ED89C5863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184" y="4241644"/>
            <a:ext cx="2774433" cy="4355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18:00 - 19:30 UTC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D7D5E12-B15C-CA43-BBD4-D9A18F97CFB9}"/>
              </a:ext>
            </a:extLst>
          </p:cNvPr>
          <p:cNvSpPr txBox="1"/>
          <p:nvPr/>
        </p:nvSpPr>
        <p:spPr>
          <a:xfrm>
            <a:off x="6657303" y="5411583"/>
            <a:ext cx="5466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Interpretation: English,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Español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Français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highlight>
                  <a:srgbClr val="E89016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, Русский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10585AE-951D-FB4B-A259-0F94B38C1BCD}"/>
              </a:ext>
            </a:extLst>
          </p:cNvPr>
          <p:cNvSpPr/>
          <p:nvPr/>
        </p:nvSpPr>
        <p:spPr>
          <a:xfrm>
            <a:off x="2990232" y="4505402"/>
            <a:ext cx="15071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pattFill prst="pct50">
                  <a:fgClr>
                    <a:srgbClr val="4472C4"/>
                  </a:fgClr>
                  <a:bgClr>
                    <a:srgbClr val="4472C4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180 s</a:t>
            </a:r>
          </a:p>
        </p:txBody>
      </p:sp>
      <p:pic>
        <p:nvPicPr>
          <p:cNvPr id="43" name="Image 42" descr="Une image contenant homme, personne, intérieur, microscope&#10;&#10;Description générée automatiquement">
            <a:extLst>
              <a:ext uri="{FF2B5EF4-FFF2-40B4-BE49-F238E27FC236}">
                <a16:creationId xmlns:a16="http://schemas.microsoft.com/office/drawing/2014/main" id="{AD3DACD6-02E6-8748-B2C7-8EAD9ED1640A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0227" y="1820816"/>
            <a:ext cx="743245" cy="743245"/>
          </a:xfrm>
          <a:prstGeom prst="ellipse">
            <a:avLst/>
          </a:prstGeom>
          <a:ln w="25400">
            <a:solidFill>
              <a:srgbClr val="7030A0"/>
            </a:solidFill>
          </a:ln>
        </p:spPr>
      </p:pic>
      <p:sp>
        <p:nvSpPr>
          <p:cNvPr id="79" name="ZoneTexte 78">
            <a:extLst>
              <a:ext uri="{FF2B5EF4-FFF2-40B4-BE49-F238E27FC236}">
                <a16:creationId xmlns:a16="http://schemas.microsoft.com/office/drawing/2014/main" id="{A72A59C5-527E-BF47-9600-C1437BF34760}"/>
              </a:ext>
            </a:extLst>
          </p:cNvPr>
          <p:cNvSpPr txBox="1"/>
          <p:nvPr/>
        </p:nvSpPr>
        <p:spPr>
          <a:xfrm>
            <a:off x="7849162" y="1759968"/>
            <a:ext cx="3851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Moderator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Sébastien Bachollet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CDA4BFF-0589-7D44-8CEC-BB47CCBA465D}"/>
              </a:ext>
            </a:extLst>
          </p:cNvPr>
          <p:cNvSpPr txBox="1"/>
          <p:nvPr/>
        </p:nvSpPr>
        <p:spPr>
          <a:xfrm>
            <a:off x="7177032" y="1166611"/>
            <a:ext cx="548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</a:p>
        </p:txBody>
      </p: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4222D3D2-5F96-4E28-2CDC-3E1C2DF8FDF1}"/>
              </a:ext>
            </a:extLst>
          </p:cNvPr>
          <p:cNvGrpSpPr/>
          <p:nvPr/>
        </p:nvGrpSpPr>
        <p:grpSpPr>
          <a:xfrm>
            <a:off x="4753597" y="5896069"/>
            <a:ext cx="1040548" cy="880460"/>
            <a:chOff x="684080" y="3294665"/>
            <a:chExt cx="1040548" cy="880460"/>
          </a:xfrm>
        </p:grpSpPr>
        <p:pic>
          <p:nvPicPr>
            <p:cNvPr id="70" name="Picture 6" descr="Nigel Hickson - European Youth Award">
              <a:extLst>
                <a:ext uri="{FF2B5EF4-FFF2-40B4-BE49-F238E27FC236}">
                  <a16:creationId xmlns:a16="http://schemas.microsoft.com/office/drawing/2014/main" id="{3358C3ED-46D6-AB7F-2C11-AE2FB8813B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1" b="13043"/>
            <a:stretch/>
          </p:blipFill>
          <p:spPr bwMode="auto">
            <a:xfrm>
              <a:off x="684080" y="3294665"/>
              <a:ext cx="716400" cy="718871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51A76C3B-A2C9-9591-0E5D-B4673AA9E05A}"/>
                </a:ext>
              </a:extLst>
            </p:cNvPr>
            <p:cNvSpPr txBox="1"/>
            <p:nvPr/>
          </p:nvSpPr>
          <p:spPr>
            <a:xfrm>
              <a:off x="776874" y="3836570"/>
              <a:ext cx="94775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GAC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93B1D86-81EC-552E-F184-090BB62A16ED}"/>
              </a:ext>
            </a:extLst>
          </p:cNvPr>
          <p:cNvSpPr/>
          <p:nvPr/>
        </p:nvSpPr>
        <p:spPr>
          <a:xfrm rot="5400000">
            <a:off x="-1557698" y="3342778"/>
            <a:ext cx="4701031" cy="1231107"/>
          </a:xfrm>
          <a:prstGeom prst="rect">
            <a:avLst/>
          </a:prstGeom>
          <a:noFill/>
        </p:spPr>
        <p:txBody>
          <a:bodyPr spcFirstLastPara="1" wrap="none" lIns="121920" tIns="60960" rIns="121920" bIns="60960" numCol="1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ln w="3175">
                  <a:noFill/>
                </a:ln>
                <a:solidFill>
                  <a:srgbClr val="00B050"/>
                </a:solidFill>
              </a:rPr>
              <a:t>READOUT </a:t>
            </a:r>
            <a:r>
              <a:rPr lang="en-US" sz="6600" b="1" dirty="0">
                <a:ln w="3175">
                  <a:noFill/>
                </a:ln>
                <a:solidFill>
                  <a:srgbClr val="00B050"/>
                </a:solidFill>
              </a:rPr>
              <a:t>(by EURALO)</a:t>
            </a:r>
            <a:endParaRPr kumimoji="0" lang="fr-FR" sz="64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3E26CC-87CB-94B3-B465-C5C692F27D38}"/>
              </a:ext>
            </a:extLst>
          </p:cNvPr>
          <p:cNvGrpSpPr/>
          <p:nvPr/>
        </p:nvGrpSpPr>
        <p:grpSpPr>
          <a:xfrm>
            <a:off x="5123077" y="837487"/>
            <a:ext cx="911487" cy="779895"/>
            <a:chOff x="4571300" y="1658350"/>
            <a:chExt cx="911487" cy="779895"/>
          </a:xfrm>
        </p:grpSpPr>
        <p:pic>
          <p:nvPicPr>
            <p:cNvPr id="49" name="Image 48" descr="Une image contenant personne, mur, intérieur, debout&#10;&#10;Description générée automatiquement">
              <a:extLst>
                <a:ext uri="{FF2B5EF4-FFF2-40B4-BE49-F238E27FC236}">
                  <a16:creationId xmlns:a16="http://schemas.microsoft.com/office/drawing/2014/main" id="{096A994B-4CDA-D545-4247-127308D2C3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54926" t="21898" r="6937" b="53868"/>
            <a:stretch/>
          </p:blipFill>
          <p:spPr>
            <a:xfrm>
              <a:off x="4679995" y="1658350"/>
              <a:ext cx="730799" cy="721718"/>
            </a:xfrm>
            <a:prstGeom prst="ellipse">
              <a:avLst/>
            </a:prstGeom>
            <a:ln w="25400">
              <a:solidFill>
                <a:srgbClr val="00B050"/>
              </a:solidFill>
            </a:ln>
          </p:spPr>
        </p:pic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9FDF30A7-8112-B583-9823-59D2257BB8F8}"/>
                </a:ext>
              </a:extLst>
            </p:cNvPr>
            <p:cNvSpPr txBox="1"/>
            <p:nvPr/>
          </p:nvSpPr>
          <p:spPr>
            <a:xfrm>
              <a:off x="4571300" y="2099691"/>
              <a:ext cx="9114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EURALO</a:t>
              </a: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45473A21-4C26-4094-737A-6D1DBC3D9C98}"/>
              </a:ext>
            </a:extLst>
          </p:cNvPr>
          <p:cNvGrpSpPr/>
          <p:nvPr/>
        </p:nvGrpSpPr>
        <p:grpSpPr>
          <a:xfrm>
            <a:off x="493906" y="3019742"/>
            <a:ext cx="854187" cy="818516"/>
            <a:chOff x="697049" y="4105720"/>
            <a:chExt cx="854187" cy="818516"/>
          </a:xfrm>
        </p:grpSpPr>
        <p:pic>
          <p:nvPicPr>
            <p:cNvPr id="1030" name="Picture 6" descr="Pierre-Bonis-DG-Afnic-Paysage-Couleur-light1">
              <a:extLst>
                <a:ext uri="{FF2B5EF4-FFF2-40B4-BE49-F238E27FC236}">
                  <a16:creationId xmlns:a16="http://schemas.microsoft.com/office/drawing/2014/main" id="{C74DF8BE-9DC0-EB7C-FD73-95C151FB9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26" y="4105720"/>
              <a:ext cx="720000" cy="720000"/>
            </a:xfrm>
            <a:prstGeom prst="ellipse">
              <a:avLst/>
            </a:prstGeom>
            <a:solidFill>
              <a:srgbClr val="00B050"/>
            </a:solidFill>
            <a:ln w="25400">
              <a:solidFill>
                <a:srgbClr val="00B050"/>
              </a:solidFill>
            </a:ln>
          </p:spPr>
        </p:pic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4DD45B1F-54B3-DB6E-DAED-B0F11D3258BD}"/>
                </a:ext>
              </a:extLst>
            </p:cNvPr>
            <p:cNvSpPr txBox="1"/>
            <p:nvPr/>
          </p:nvSpPr>
          <p:spPr>
            <a:xfrm>
              <a:off x="697049" y="4585681"/>
              <a:ext cx="85418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ccNSO</a:t>
              </a:r>
            </a:p>
          </p:txBody>
        </p:sp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E5FD1B8E-44E6-8910-7579-2FAF55470CBE}"/>
              </a:ext>
            </a:extLst>
          </p:cNvPr>
          <p:cNvGrpSpPr/>
          <p:nvPr/>
        </p:nvGrpSpPr>
        <p:grpSpPr>
          <a:xfrm>
            <a:off x="662407" y="2212859"/>
            <a:ext cx="720000" cy="848325"/>
            <a:chOff x="454991" y="2417174"/>
            <a:chExt cx="720000" cy="848325"/>
          </a:xfrm>
        </p:grpSpPr>
        <p:pic>
          <p:nvPicPr>
            <p:cNvPr id="75" name="Picture 10">
              <a:extLst>
                <a:ext uri="{FF2B5EF4-FFF2-40B4-BE49-F238E27FC236}">
                  <a16:creationId xmlns:a16="http://schemas.microsoft.com/office/drawing/2014/main" id="{E605BCA5-F237-8BB4-9265-8095349709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991" y="2417174"/>
              <a:ext cx="720000" cy="720000"/>
            </a:xfrm>
            <a:prstGeom prst="ellipse">
              <a:avLst/>
            </a:prstGeom>
            <a:solidFill>
              <a:srgbClr val="00B050"/>
            </a:solidFill>
            <a:ln w="25400">
              <a:solidFill>
                <a:srgbClr val="00B050"/>
              </a:solidFill>
            </a:ln>
          </p:spPr>
        </p:pic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2F42AE84-1093-3507-1089-4ECEEE32FBE1}"/>
                </a:ext>
              </a:extLst>
            </p:cNvPr>
            <p:cNvSpPr txBox="1"/>
            <p:nvPr/>
          </p:nvSpPr>
          <p:spPr>
            <a:xfrm>
              <a:off x="630491" y="2926945"/>
              <a:ext cx="4815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BC</a:t>
              </a:r>
            </a:p>
          </p:txBody>
        </p:sp>
      </p:grpSp>
      <p:pic>
        <p:nvPicPr>
          <p:cNvPr id="101" name="Image 100">
            <a:extLst>
              <a:ext uri="{FF2B5EF4-FFF2-40B4-BE49-F238E27FC236}">
                <a16:creationId xmlns:a16="http://schemas.microsoft.com/office/drawing/2014/main" id="{CFD2ADC6-0FCE-019F-4DCE-E52DE83E0BE0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399" y="2287449"/>
            <a:ext cx="234000" cy="235570"/>
          </a:xfrm>
          <a:prstGeom prst="ellipse">
            <a:avLst/>
          </a:prstGeom>
        </p:spPr>
      </p:pic>
      <p:grpSp>
        <p:nvGrpSpPr>
          <p:cNvPr id="87" name="Groupe 86">
            <a:extLst>
              <a:ext uri="{FF2B5EF4-FFF2-40B4-BE49-F238E27FC236}">
                <a16:creationId xmlns:a16="http://schemas.microsoft.com/office/drawing/2014/main" id="{F8F4F088-582E-F2E8-8FA5-0B02AB1125A2}"/>
              </a:ext>
            </a:extLst>
          </p:cNvPr>
          <p:cNvGrpSpPr/>
          <p:nvPr/>
        </p:nvGrpSpPr>
        <p:grpSpPr>
          <a:xfrm>
            <a:off x="990505" y="1457499"/>
            <a:ext cx="947755" cy="888195"/>
            <a:chOff x="1955073" y="90304"/>
            <a:chExt cx="947755" cy="888195"/>
          </a:xfrm>
        </p:grpSpPr>
        <p:pic>
          <p:nvPicPr>
            <p:cNvPr id="74" name="Picture 8" descr="Christian Kaufmann – Vice President Technology – Akamai Technologies |  LinkedIn">
              <a:extLst>
                <a:ext uri="{FF2B5EF4-FFF2-40B4-BE49-F238E27FC236}">
                  <a16:creationId xmlns:a16="http://schemas.microsoft.com/office/drawing/2014/main" id="{98644E0E-AFF8-8881-B490-D0A657B47B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752" y="90304"/>
              <a:ext cx="720000" cy="720000"/>
            </a:xfrm>
            <a:prstGeom prst="ellipse">
              <a:avLst/>
            </a:prstGeom>
            <a:ln w="25400"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74F06452-C3EF-A317-289E-8AA6EFAEB1EC}"/>
                </a:ext>
              </a:extLst>
            </p:cNvPr>
            <p:cNvSpPr txBox="1"/>
            <p:nvPr/>
          </p:nvSpPr>
          <p:spPr>
            <a:xfrm>
              <a:off x="1955073" y="664314"/>
              <a:ext cx="947755" cy="314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98A80E0B-FA44-3045-9C3E-8203FFF1D21E}"/>
              </a:ext>
            </a:extLst>
          </p:cNvPr>
          <p:cNvSpPr txBox="1"/>
          <p:nvPr/>
        </p:nvSpPr>
        <p:spPr>
          <a:xfrm>
            <a:off x="7563937" y="2650745"/>
            <a:ext cx="442038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19:30-20:00 UTC </a:t>
            </a:r>
          </a:p>
          <a:p>
            <a:pPr marL="18097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Welcome - SBT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(2’)</a:t>
            </a:r>
          </a:p>
          <a:p>
            <a:pPr marL="18097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Exchange with the participants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(14’) 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C000"/>
                </a:solidFill>
              </a:rPr>
              <a:t>Xavier </a:t>
            </a:r>
            <a:r>
              <a:rPr lang="en-US" b="1" dirty="0" err="1">
                <a:solidFill>
                  <a:srgbClr val="FFC000"/>
                </a:solidFill>
              </a:rPr>
              <a:t>Calvez</a:t>
            </a:r>
            <a:r>
              <a:rPr lang="en-US" b="1" dirty="0">
                <a:solidFill>
                  <a:srgbClr val="FFC000"/>
                </a:solidFill>
              </a:rPr>
              <a:t> - ICANN SVP, Planning and </a:t>
            </a:r>
            <a:br>
              <a:rPr lang="en-US" b="1" dirty="0">
                <a:solidFill>
                  <a:srgbClr val="FFC000"/>
                </a:solidFill>
              </a:rPr>
            </a:br>
            <a:r>
              <a:rPr lang="en-US" b="1" dirty="0">
                <a:solidFill>
                  <a:srgbClr val="FFC000"/>
                </a:solidFill>
              </a:rPr>
              <a:t>Chief Financial Officer</a:t>
            </a:r>
            <a:r>
              <a:rPr lang="en-US" b="1" dirty="0">
                <a:solidFill>
                  <a:schemeClr val="bg1"/>
                </a:solidFill>
              </a:rPr>
              <a:t> (10’)</a:t>
            </a:r>
            <a:endParaRPr lang="en-US" b="1" dirty="0">
              <a:solidFill>
                <a:srgbClr val="FFC000"/>
              </a:solidFill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steps – Sébastien B.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(4’)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512B506D-E74C-DD79-007F-2DC54B31B79F}"/>
              </a:ext>
            </a:extLst>
          </p:cNvPr>
          <p:cNvGrpSpPr/>
          <p:nvPr/>
        </p:nvGrpSpPr>
        <p:grpSpPr>
          <a:xfrm>
            <a:off x="6042127" y="4733800"/>
            <a:ext cx="947755" cy="858949"/>
            <a:chOff x="4728506" y="5489189"/>
            <a:chExt cx="947755" cy="858949"/>
          </a:xfrm>
        </p:grpSpPr>
        <p:pic>
          <p:nvPicPr>
            <p:cNvPr id="92" name="Picture 4" descr="Pari Esfandiari, PhD - Atlantic Council">
              <a:extLst>
                <a:ext uri="{FF2B5EF4-FFF2-40B4-BE49-F238E27FC236}">
                  <a16:creationId xmlns:a16="http://schemas.microsoft.com/office/drawing/2014/main" id="{2943A598-61FC-01C2-B19C-CF860BCB7F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187" y="5489189"/>
              <a:ext cx="720000" cy="720000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C5340EEE-F9F7-6994-C8B4-30C612C16218}"/>
                </a:ext>
              </a:extLst>
            </p:cNvPr>
            <p:cNvSpPr txBox="1"/>
            <p:nvPr/>
          </p:nvSpPr>
          <p:spPr>
            <a:xfrm>
              <a:off x="4728506" y="6009584"/>
              <a:ext cx="947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EURALO</a:t>
              </a:r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B556F95C-14D2-723C-A821-2A5BC8BA1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726" y="5801980"/>
            <a:ext cx="938805" cy="93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e 34">
            <a:extLst>
              <a:ext uri="{FF2B5EF4-FFF2-40B4-BE49-F238E27FC236}">
                <a16:creationId xmlns:a16="http://schemas.microsoft.com/office/drawing/2014/main" id="{E568FF59-EBBD-9C16-3429-6560D636A5A8}"/>
              </a:ext>
            </a:extLst>
          </p:cNvPr>
          <p:cNvGrpSpPr/>
          <p:nvPr/>
        </p:nvGrpSpPr>
        <p:grpSpPr>
          <a:xfrm>
            <a:off x="6345485" y="3901041"/>
            <a:ext cx="947755" cy="792845"/>
            <a:chOff x="522818" y="2019193"/>
            <a:chExt cx="947755" cy="792845"/>
          </a:xfrm>
        </p:grpSpPr>
        <p:pic>
          <p:nvPicPr>
            <p:cNvPr id="26" name="Picture 10" descr="Chris Buckridge | RIPE Labs">
              <a:extLst>
                <a:ext uri="{FF2B5EF4-FFF2-40B4-BE49-F238E27FC236}">
                  <a16:creationId xmlns:a16="http://schemas.microsoft.com/office/drawing/2014/main" id="{798DBB79-1DC6-9B75-D087-F5169B2E62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792" y="2019193"/>
              <a:ext cx="741600" cy="741600"/>
            </a:xfrm>
            <a:prstGeom prst="ellipse">
              <a:avLst/>
            </a:prstGeom>
            <a:ln w="25400">
              <a:solidFill>
                <a:srgbClr val="FFFF00"/>
              </a:solidFill>
            </a:ln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168F93A-E4BE-8F5C-9850-12B4EC272D8F}"/>
                </a:ext>
              </a:extLst>
            </p:cNvPr>
            <p:cNvSpPr txBox="1"/>
            <p:nvPr/>
          </p:nvSpPr>
          <p:spPr>
            <a:xfrm>
              <a:off x="522818" y="2497853"/>
              <a:ext cx="947755" cy="314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BOARD</a:t>
              </a:r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7F9BC0B8-E494-11F5-E99B-90F725EBEFBD}"/>
              </a:ext>
            </a:extLst>
          </p:cNvPr>
          <p:cNvGrpSpPr/>
          <p:nvPr/>
        </p:nvGrpSpPr>
        <p:grpSpPr>
          <a:xfrm>
            <a:off x="1804429" y="5875117"/>
            <a:ext cx="1137455" cy="848517"/>
            <a:chOff x="2020834" y="5892268"/>
            <a:chExt cx="1137455" cy="848517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0FD1255C-41EE-C2D7-D2BD-78C26A3F1C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868"/>
            <a:stretch/>
          </p:blipFill>
          <p:spPr bwMode="auto">
            <a:xfrm>
              <a:off x="2225136" y="5892268"/>
              <a:ext cx="723599" cy="718994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594788AA-C0A3-3943-4628-E626FE9EA051}"/>
                </a:ext>
              </a:extLst>
            </p:cNvPr>
            <p:cNvSpPr txBox="1"/>
            <p:nvPr/>
          </p:nvSpPr>
          <p:spPr>
            <a:xfrm>
              <a:off x="2020834" y="6402231"/>
              <a:ext cx="11374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SSAC/ALAC</a:t>
              </a: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D392F854-78FE-16C3-1715-91A483DE4CC9}"/>
              </a:ext>
            </a:extLst>
          </p:cNvPr>
          <p:cNvGrpSpPr/>
          <p:nvPr/>
        </p:nvGrpSpPr>
        <p:grpSpPr>
          <a:xfrm>
            <a:off x="1126138" y="5379006"/>
            <a:ext cx="1126157" cy="829088"/>
            <a:chOff x="1169196" y="5378193"/>
            <a:chExt cx="1126157" cy="829088"/>
          </a:xfrm>
        </p:grpSpPr>
        <p:pic>
          <p:nvPicPr>
            <p:cNvPr id="25" name="Picture 2" descr="Angela Dall'Ara">
              <a:extLst>
                <a:ext uri="{FF2B5EF4-FFF2-40B4-BE49-F238E27FC236}">
                  <a16:creationId xmlns:a16="http://schemas.microsoft.com/office/drawing/2014/main" id="{0138D7BD-C216-C501-23F9-107D6B900A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83" b="24941"/>
            <a:stretch/>
          </p:blipFill>
          <p:spPr bwMode="auto">
            <a:xfrm>
              <a:off x="1281470" y="5378193"/>
              <a:ext cx="737999" cy="719483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C72295FD-DC06-7481-6343-AADD32C60148}"/>
                </a:ext>
              </a:extLst>
            </p:cNvPr>
            <p:cNvSpPr txBox="1"/>
            <p:nvPr/>
          </p:nvSpPr>
          <p:spPr>
            <a:xfrm>
              <a:off x="1169196" y="5868728"/>
              <a:ext cx="11261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chemeClr val="bg1"/>
                  </a:solidFill>
                </a:rPr>
                <a:t>RIPE-NCC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8C956A4-13E7-6D53-3E53-95D6F6234863}"/>
              </a:ext>
            </a:extLst>
          </p:cNvPr>
          <p:cNvGrpSpPr/>
          <p:nvPr/>
        </p:nvGrpSpPr>
        <p:grpSpPr>
          <a:xfrm>
            <a:off x="960698" y="846761"/>
            <a:ext cx="1418552" cy="720000"/>
            <a:chOff x="843735" y="846761"/>
            <a:chExt cx="1418552" cy="720000"/>
          </a:xfrm>
        </p:grpSpPr>
        <p:pic>
          <p:nvPicPr>
            <p:cNvPr id="23" name="Picture 2" descr="Photo de profil de Claudia Leopardi">
              <a:extLst>
                <a:ext uri="{FF2B5EF4-FFF2-40B4-BE49-F238E27FC236}">
                  <a16:creationId xmlns:a16="http://schemas.microsoft.com/office/drawing/2014/main" id="{3078AC03-0DF7-3A36-195A-EDB2D6244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287" y="846761"/>
              <a:ext cx="720000" cy="720000"/>
            </a:xfrm>
            <a:prstGeom prst="ellipse">
              <a:avLst/>
            </a:prstGeom>
            <a:ln w="254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9B307D32-DAD8-B82E-497B-ADAC232B1288}"/>
                </a:ext>
              </a:extLst>
            </p:cNvPr>
            <p:cNvSpPr txBox="1"/>
            <p:nvPr/>
          </p:nvSpPr>
          <p:spPr>
            <a:xfrm>
              <a:off x="843735" y="1162086"/>
              <a:ext cx="11413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NextGe</a:t>
              </a:r>
              <a:r>
                <a:rPr kumimoji="0" lang="fr-F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</a:t>
              </a:r>
              <a:endPara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8" name="Picture 2" descr="Profile image for Xavier Calvez">
            <a:extLst>
              <a:ext uri="{FF2B5EF4-FFF2-40B4-BE49-F238E27FC236}">
                <a16:creationId xmlns:a16="http://schemas.microsoft.com/office/drawing/2014/main" id="{FBFBCCFD-09CD-5758-471F-254DD9CDB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282" y="3980544"/>
            <a:ext cx="1112400" cy="1079028"/>
          </a:xfrm>
          <a:prstGeom prst="ellipse">
            <a:avLst/>
          </a:prstGeom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Groupe 90">
            <a:extLst>
              <a:ext uri="{FF2B5EF4-FFF2-40B4-BE49-F238E27FC236}">
                <a16:creationId xmlns:a16="http://schemas.microsoft.com/office/drawing/2014/main" id="{AA85180C-91E2-6476-8781-0AED350EFD68}"/>
              </a:ext>
            </a:extLst>
          </p:cNvPr>
          <p:cNvGrpSpPr/>
          <p:nvPr/>
        </p:nvGrpSpPr>
        <p:grpSpPr>
          <a:xfrm>
            <a:off x="677620" y="4668594"/>
            <a:ext cx="947755" cy="838474"/>
            <a:chOff x="751456" y="4762505"/>
            <a:chExt cx="947755" cy="838474"/>
          </a:xfrm>
        </p:grpSpPr>
        <p:pic>
          <p:nvPicPr>
            <p:cNvPr id="82" name="Picture 2" descr="Image">
              <a:extLst>
                <a:ext uri="{FF2B5EF4-FFF2-40B4-BE49-F238E27FC236}">
                  <a16:creationId xmlns:a16="http://schemas.microsoft.com/office/drawing/2014/main" id="{345F5619-FD9A-BB58-2E6A-21FE34459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436" y="4762505"/>
              <a:ext cx="720000" cy="720000"/>
            </a:xfrm>
            <a:prstGeom prst="ellipse">
              <a:avLst/>
            </a:prstGeom>
            <a:solidFill>
              <a:srgbClr val="00B050"/>
            </a:solidFill>
            <a:ln w="25400">
              <a:solidFill>
                <a:srgbClr val="00B050"/>
              </a:solidFill>
            </a:ln>
          </p:spPr>
        </p:pic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E5F070FD-0885-BC73-CD1D-9C90C77BD605}"/>
                </a:ext>
              </a:extLst>
            </p:cNvPr>
            <p:cNvSpPr txBox="1"/>
            <p:nvPr/>
          </p:nvSpPr>
          <p:spPr>
            <a:xfrm>
              <a:off x="751456" y="5262424"/>
              <a:ext cx="94775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EURALO</a:t>
              </a:r>
            </a:p>
          </p:txBody>
        </p:sp>
      </p:grpSp>
      <p:pic>
        <p:nvPicPr>
          <p:cNvPr id="11" name="Picture 2" descr="Profile image for Xavier Calvez">
            <a:extLst>
              <a:ext uri="{FF2B5EF4-FFF2-40B4-BE49-F238E27FC236}">
                <a16:creationId xmlns:a16="http://schemas.microsoft.com/office/drawing/2014/main" id="{18603D41-5949-8B0B-5B4A-40FA9649C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568" y="305771"/>
            <a:ext cx="1112400" cy="1079028"/>
          </a:xfrm>
          <a:prstGeom prst="ellipse">
            <a:avLst/>
          </a:prstGeom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082299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72683</TotalTime>
  <Words>167</Words>
  <Application>Microsoft Macintosh PowerPoint</Application>
  <PresentationFormat>Grand écran</PresentationFormat>
  <Paragraphs>55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2_Thème Office</vt:lpstr>
      <vt:lpstr>ICANN78 – Hamburg AGM - 21-26 October 2023 Multilingual READOUT  (by EURALO) </vt:lpstr>
      <vt:lpstr>Tuesday 7 Nov 2023  19:00-21:00 CEST 18:00-20:00 UTC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Sébastien Bachollet</dc:creator>
  <cp:lastModifiedBy>Sébastien Bachollet</cp:lastModifiedBy>
  <cp:revision>417</cp:revision>
  <dcterms:created xsi:type="dcterms:W3CDTF">2021-05-24T13:53:39Z</dcterms:created>
  <dcterms:modified xsi:type="dcterms:W3CDTF">2023-11-07T09:05:56Z</dcterms:modified>
</cp:coreProperties>
</file>