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  <p:sldMasterId id="2147483672" r:id="rId2"/>
  </p:sldMasterIdLst>
  <p:notesMasterIdLst>
    <p:notesMasterId r:id="rId15"/>
  </p:notesMasterIdLst>
  <p:sldIdLst>
    <p:sldId id="256" r:id="rId3"/>
    <p:sldId id="264" r:id="rId4"/>
    <p:sldId id="265" r:id="rId5"/>
    <p:sldId id="266" r:id="rId6"/>
    <p:sldId id="267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5143500" type="screen16x9"/>
  <p:notesSz cx="6858000" cy="9144000"/>
  <p:embeddedFontLst>
    <p:embeddedFont>
      <p:font typeface="Lato" panose="020F0502020204030203" pitchFamily="34" charset="0"/>
      <p:regular r:id="rId16"/>
      <p:bold r:id="rId17"/>
      <p:italic r:id="rId18"/>
      <p:boldItalic r:id="rId19"/>
    </p:embeddedFont>
    <p:embeddedFont>
      <p:font typeface="League Spartan" pitchFamily="2" charset="77"/>
      <p:regular r:id="rId20"/>
      <p:bold r:id="rId21"/>
    </p:embeddedFont>
    <p:embeddedFont>
      <p:font typeface="Poppins" pitchFamily="2" charset="77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33"/>
  </p:normalViewPr>
  <p:slideViewPr>
    <p:cSldViewPr snapToGrid="0">
      <p:cViewPr varScale="1">
        <p:scale>
          <a:sx n="155" d="100"/>
          <a:sy n="155" d="100"/>
        </p:scale>
        <p:origin x="64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3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6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9.fntdata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7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47342733aa_2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247342733aa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47342733aa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g247342733aa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47342733aa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" name="Google Shape;232;g247342733aa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47342733aa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g247342733aa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47422ba49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6" name="Google Shape;146;g247422ba49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02303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47422ba49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6" name="Google Shape;146;g247422ba49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506026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47422ba49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6" name="Google Shape;146;g247422ba49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70196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47422ba49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6" name="Google Shape;146;g247422ba49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09850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47422ba49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6" name="Google Shape;146;g247422ba49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47422ba493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64" name="Google Shape;164;g247422ba493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47422ba493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2" name="Google Shape;182;g247422ba493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47342733aa_2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g247342733aa_2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ctrTitle"/>
          </p:nvPr>
        </p:nvSpPr>
        <p:spPr>
          <a:xfrm>
            <a:off x="342900" y="1065213"/>
            <a:ext cx="3886200" cy="735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subTitle" idx="1"/>
          </p:nvPr>
        </p:nvSpPr>
        <p:spPr>
          <a:xfrm>
            <a:off x="685800" y="1943100"/>
            <a:ext cx="3200400" cy="87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lvl="0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228600" y="800100"/>
            <a:ext cx="4114800" cy="2262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marL="457200" lvl="0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marL="914400" lvl="1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marL="1371600" lvl="2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marL="1828800" lvl="3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marL="2286000" lvl="4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marL="2743200" lvl="5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marL="3200400" lvl="6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marL="3657600" lvl="7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marL="4114800" lvl="8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title"/>
          </p:nvPr>
        </p:nvSpPr>
        <p:spPr>
          <a:xfrm>
            <a:off x="361156" y="2203450"/>
            <a:ext cx="3886200" cy="6810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body" idx="1"/>
          </p:nvPr>
        </p:nvSpPr>
        <p:spPr>
          <a:xfrm>
            <a:off x="361156" y="1453357"/>
            <a:ext cx="3886200" cy="750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b" anchorCtr="0">
            <a:normAutofit/>
          </a:bodyPr>
          <a:lstStyle>
            <a:lvl1pPr marL="457200" lvl="0" indent="-228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None/>
              <a:defRPr sz="1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900"/>
              <a:buNone/>
              <a:defRPr sz="9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800"/>
              <a:buNone/>
              <a:defRPr sz="8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"/>
              </a:spcBef>
              <a:spcAft>
                <a:spcPts val="0"/>
              </a:spcAft>
              <a:buClr>
                <a:srgbClr val="888888"/>
              </a:buClr>
              <a:buSzPts val="700"/>
              <a:buNone/>
              <a:defRPr sz="7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>
            <a:spLocks noGrp="1"/>
          </p:cNvSpPr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body" idx="1"/>
          </p:nvPr>
        </p:nvSpPr>
        <p:spPr>
          <a:xfrm>
            <a:off x="228600" y="800100"/>
            <a:ext cx="2019300" cy="2262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marL="457200" lvl="0" indent="-3175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marL="914400" lvl="1" indent="-30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marL="1828800" lvl="3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marL="2286000" lvl="4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marL="2743200" lvl="5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marL="3200400" lvl="6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marL="3657600" lvl="7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marL="4114800" lvl="8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2"/>
          </p:nvPr>
        </p:nvSpPr>
        <p:spPr>
          <a:xfrm>
            <a:off x="2324100" y="800100"/>
            <a:ext cx="2019300" cy="2262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marL="457200" lvl="0" indent="-3175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sz="1400"/>
            </a:lvl1pPr>
            <a:lvl2pPr marL="914400" lvl="1" indent="-30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2pPr>
            <a:lvl3pPr marL="1371600" lvl="2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3pPr>
            <a:lvl4pPr marL="1828800" lvl="3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 sz="900"/>
            </a:lvl4pPr>
            <a:lvl5pPr marL="2286000" lvl="4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 sz="900"/>
            </a:lvl5pPr>
            <a:lvl6pPr marL="2743200" lvl="5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6pPr>
            <a:lvl7pPr marL="3200400" lvl="6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7pPr>
            <a:lvl8pPr marL="3657600" lvl="7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8pPr>
            <a:lvl9pPr marL="4114800" lvl="8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>
            <a:spLocks noGrp="1"/>
          </p:cNvSpPr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1"/>
          </p:nvPr>
        </p:nvSpPr>
        <p:spPr>
          <a:xfrm>
            <a:off x="228600" y="767556"/>
            <a:ext cx="2020094" cy="319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b" anchorCtr="0">
            <a:normAutofit/>
          </a:bodyPr>
          <a:lstStyle>
            <a:lvl1pPr marL="457200" lvl="0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5pPr>
            <a:lvl6pPr marL="2743200" lvl="5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6pPr>
            <a:lvl7pPr marL="3200400" lvl="6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7pPr>
            <a:lvl8pPr marL="3657600" lvl="7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8pPr>
            <a:lvl9pPr marL="4114800" lvl="8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2"/>
          </p:nvPr>
        </p:nvSpPr>
        <p:spPr>
          <a:xfrm>
            <a:off x="228600" y="1087438"/>
            <a:ext cx="2020094" cy="1975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marL="457200" lvl="0" indent="-30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marL="1371600" lvl="2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marL="1828800" lvl="3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marL="2286000" lvl="4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marL="2743200" lvl="5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3"/>
          </p:nvPr>
        </p:nvSpPr>
        <p:spPr>
          <a:xfrm>
            <a:off x="2322513" y="767556"/>
            <a:ext cx="2020888" cy="3198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b" anchorCtr="0">
            <a:normAutofit/>
          </a:bodyPr>
          <a:lstStyle>
            <a:lvl1pPr marL="457200" lvl="0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1pPr>
            <a:lvl2pPr marL="914400" lvl="1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 b="1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b="1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5pPr>
            <a:lvl6pPr marL="2743200" lvl="5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6pPr>
            <a:lvl7pPr marL="3200400" lvl="6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7pPr>
            <a:lvl8pPr marL="3657600" lvl="7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8pPr>
            <a:lvl9pPr marL="4114800" lvl="8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 b="1"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4"/>
          </p:nvPr>
        </p:nvSpPr>
        <p:spPr>
          <a:xfrm>
            <a:off x="2322513" y="1087438"/>
            <a:ext cx="2020888" cy="1975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marL="457200" lvl="0" indent="-30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1pPr>
            <a:lvl2pPr marL="914400" lvl="1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2pPr>
            <a:lvl3pPr marL="1371600" lvl="2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 sz="900"/>
            </a:lvl3pPr>
            <a:lvl4pPr marL="1828800" lvl="3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–"/>
              <a:defRPr sz="800"/>
            </a:lvl4pPr>
            <a:lvl5pPr marL="2286000" lvl="4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»"/>
              <a:defRPr sz="800"/>
            </a:lvl5pPr>
            <a:lvl6pPr marL="2743200" lvl="5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6pPr>
            <a:lvl7pPr marL="3200400" lvl="6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7pPr>
            <a:lvl8pPr marL="3657600" lvl="7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8pPr>
            <a:lvl9pPr marL="4114800" lvl="8" indent="-2794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00"/>
              <a:buChar char="•"/>
              <a:defRPr sz="800"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>
            <a:spLocks noGrp="1"/>
          </p:cNvSpPr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228600" y="136525"/>
            <a:ext cx="1504157" cy="581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1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1787525" y="136525"/>
            <a:ext cx="2555875" cy="2926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marL="457200" lvl="0" indent="-330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1pPr>
            <a:lvl2pPr marL="914400" lvl="1" indent="-3175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Char char="–"/>
              <a:defRPr sz="1400"/>
            </a:lvl2pPr>
            <a:lvl3pPr marL="1371600" lvl="2" indent="-3048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3pPr>
            <a:lvl4pPr marL="1828800" lvl="3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–"/>
              <a:defRPr sz="1000"/>
            </a:lvl4pPr>
            <a:lvl5pPr marL="2286000" lvl="4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»"/>
              <a:defRPr sz="1000"/>
            </a:lvl5pPr>
            <a:lvl6pPr marL="2743200" lvl="5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6pPr>
            <a:lvl7pPr marL="3200400" lvl="6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7pPr>
            <a:lvl8pPr marL="3657600" lvl="7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8pPr>
            <a:lvl9pPr marL="4114800" lvl="8" indent="-2921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0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228600" y="717550"/>
            <a:ext cx="1504157" cy="23455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marL="457200" lvl="0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marL="914400" lvl="1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marL="1371600" lvl="2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marL="1828800" lvl="3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marL="2286000" lvl="4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marL="2743200" lvl="5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marL="3200400" lvl="6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marL="3657600" lvl="7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marL="4114800" lvl="8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896144" y="2400300"/>
            <a:ext cx="2743200" cy="28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Calibri"/>
              <a:buNone/>
              <a:defRPr sz="1000" b="1"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896144" y="306388"/>
            <a:ext cx="2743200" cy="20574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896144" y="2683669"/>
            <a:ext cx="2743200" cy="4024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marL="457200" lvl="0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marL="914400" lvl="1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600"/>
              <a:buNone/>
              <a:defRPr sz="600"/>
            </a:lvl2pPr>
            <a:lvl3pPr marL="1371600" lvl="2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3pPr>
            <a:lvl4pPr marL="1828800" lvl="3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4pPr>
            <a:lvl5pPr marL="2286000" lvl="4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5pPr>
            <a:lvl6pPr marL="2743200" lvl="5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6pPr>
            <a:lvl7pPr marL="3200400" lvl="6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7pPr>
            <a:lvl8pPr marL="3657600" lvl="7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8pPr>
            <a:lvl9pPr marL="4114800" lvl="8" indent="-228600" algn="l">
              <a:spcBef>
                <a:spcPts val="1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  <a:defRPr sz="5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1154509" y="-125809"/>
            <a:ext cx="2262982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marL="457200" lvl="0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marL="914400" lvl="1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marL="1371600" lvl="2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marL="1828800" lvl="3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marL="2286000" lvl="4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marL="2743200" lvl="5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marL="3200400" lvl="6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marL="3657600" lvl="7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marL="4114800" lvl="8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2366169" y="1085850"/>
            <a:ext cx="2925763" cy="102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270669" y="95250"/>
            <a:ext cx="2925763" cy="30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marL="457200" lvl="0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1pPr>
            <a:lvl2pPr marL="914400" lvl="1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2pPr>
            <a:lvl3pPr marL="1371600" lvl="2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3pPr>
            <a:lvl4pPr marL="1828800" lvl="3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–"/>
              <a:defRPr/>
            </a:lvl4pPr>
            <a:lvl5pPr marL="2286000" lvl="4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»"/>
              <a:defRPr/>
            </a:lvl5pPr>
            <a:lvl6pPr marL="2743200" lvl="5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6pPr>
            <a:lvl7pPr marL="3200400" lvl="6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7pPr>
            <a:lvl8pPr marL="3657600" lvl="7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8pPr>
            <a:lvl9pPr marL="4114800" lvl="8" indent="-28575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9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228600" y="137319"/>
            <a:ext cx="4114800" cy="57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Calibri"/>
              <a:buNone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2pPr>
            <a:lvl3pPr lvl="2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3pPr>
            <a:lvl4pPr lvl="3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4pPr>
            <a:lvl5pPr lvl="4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5pPr>
            <a:lvl6pPr lvl="5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6pPr>
            <a:lvl7pPr lvl="6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7pPr>
            <a:lvl8pPr lvl="7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8pPr>
            <a:lvl9pPr lvl="8">
              <a:spcBef>
                <a:spcPts val="0"/>
              </a:spcBef>
              <a:spcAft>
                <a:spcPts val="0"/>
              </a:spcAft>
              <a:buSzPts val="700"/>
              <a:buNone/>
              <a:defRPr sz="9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228600" y="800100"/>
            <a:ext cx="4114800" cy="22629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t" anchorCtr="0">
            <a:normAutofit/>
          </a:bodyPr>
          <a:lstStyle>
            <a:lvl1pPr marL="457200" marR="0" lvl="0" indent="-3302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175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048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–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»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921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Char char="•"/>
              <a:defRPr sz="1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228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1562100" y="3178175"/>
            <a:ext cx="1447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700"/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700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25" tIns="22850" rIns="45725" bIns="228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ann.org/profiles/25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.png"/><Relationship Id="rId5" Type="http://schemas.openxmlformats.org/officeDocument/2006/relationships/hyperlink" Target="https://www.icann.org/profiles/357" TargetMode="External"/><Relationship Id="rId4" Type="http://schemas.openxmlformats.org/officeDocument/2006/relationships/hyperlink" Target="https://www.icann.org/profiles/206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26"/>
          <p:cNvGrpSpPr/>
          <p:nvPr/>
        </p:nvGrpSpPr>
        <p:grpSpPr>
          <a:xfrm>
            <a:off x="0" y="-90400"/>
            <a:ext cx="2658574" cy="5233809"/>
            <a:chOff x="0" y="-47625"/>
            <a:chExt cx="2501952" cy="2756958"/>
          </a:xfrm>
        </p:grpSpPr>
        <p:sp>
          <p:nvSpPr>
            <p:cNvPr id="135" name="Google Shape;135;p26"/>
            <p:cNvSpPr/>
            <p:nvPr/>
          </p:nvSpPr>
          <p:spPr>
            <a:xfrm>
              <a:off x="0" y="0"/>
              <a:ext cx="2501952" cy="2709333"/>
            </a:xfrm>
            <a:custGeom>
              <a:avLst/>
              <a:gdLst/>
              <a:ahLst/>
              <a:cxnLst/>
              <a:rect l="l" t="t" r="r" b="b"/>
              <a:pathLst>
                <a:path w="2501952" h="2709333" extrusionOk="0">
                  <a:moveTo>
                    <a:pt x="0" y="0"/>
                  </a:moveTo>
                  <a:lnTo>
                    <a:pt x="2501952" y="0"/>
                  </a:lnTo>
                  <a:lnTo>
                    <a:pt x="2501952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</p:sp>
        <p:sp>
          <p:nvSpPr>
            <p:cNvPr id="136" name="Google Shape;136;p2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7" name="Google Shape;137;p26"/>
          <p:cNvSpPr txBox="1"/>
          <p:nvPr/>
        </p:nvSpPr>
        <p:spPr>
          <a:xfrm>
            <a:off x="-173563" y="145929"/>
            <a:ext cx="3005700" cy="603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12-13TH SEPTEMBER 2023</a:t>
            </a: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0" marR="0" lvl="0" indent="0" algn="ctr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GRAND HYATT, ISTANBUL, TURKEY</a:t>
            </a:r>
            <a:endParaRPr sz="2100"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cxnSp>
        <p:nvCxnSpPr>
          <p:cNvPr id="138" name="Google Shape;138;p26"/>
          <p:cNvCxnSpPr>
            <a:stCxn id="136" idx="1"/>
          </p:cNvCxnSpPr>
          <p:nvPr/>
        </p:nvCxnSpPr>
        <p:spPr>
          <a:xfrm>
            <a:off x="0" y="726315"/>
            <a:ext cx="2668800" cy="39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9" name="Google Shape;13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54000" y="204410"/>
            <a:ext cx="1047250" cy="103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89600" y="1484325"/>
            <a:ext cx="6212175" cy="3494326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6"/>
          <p:cNvSpPr txBox="1"/>
          <p:nvPr/>
        </p:nvSpPr>
        <p:spPr>
          <a:xfrm>
            <a:off x="2789600" y="132175"/>
            <a:ext cx="5225100" cy="11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9C0C3C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APRALO </a:t>
            </a:r>
            <a:endParaRPr sz="3200" b="1">
              <a:solidFill>
                <a:srgbClr val="9C0C3C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0" marR="0" lvl="0" indent="0" algn="ctr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 b="1">
                <a:solidFill>
                  <a:srgbClr val="9C0C3C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GENERAL ASSEMBLY</a:t>
            </a:r>
            <a:endParaRPr sz="1800" b="1">
              <a:solidFill>
                <a:srgbClr val="9C0C3C"/>
              </a:solidFill>
            </a:endParaRPr>
          </a:p>
        </p:txBody>
      </p:sp>
      <p:sp>
        <p:nvSpPr>
          <p:cNvPr id="142" name="Google Shape;142;p26"/>
          <p:cNvSpPr txBox="1"/>
          <p:nvPr/>
        </p:nvSpPr>
        <p:spPr>
          <a:xfrm>
            <a:off x="0" y="909000"/>
            <a:ext cx="3005700" cy="32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31750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League Spartan"/>
              <a:buChar char="●"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12 SESSIONS</a:t>
            </a: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457200" marR="0" lvl="0" indent="-31750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League Spartan"/>
              <a:buChar char="●"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46 IN PERSON PARTICIPANTS</a:t>
            </a: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457200" marR="0" lvl="0" indent="-31750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League Spartan"/>
              <a:buChar char="●"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22 REMOTE PARTICIPANTS</a:t>
            </a: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457200" marR="0" lvl="0" indent="-31750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League Spartan"/>
              <a:buChar char="●"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2 DAYS </a:t>
            </a: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457200" marR="0" lvl="0" indent="-31750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League Spartan"/>
              <a:buChar char="●"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NETWORKING </a:t>
            </a: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457200" marR="0" lvl="0" indent="-31750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League Spartan"/>
              <a:buChar char="●"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COLLABORATION</a:t>
            </a: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457200" marR="0" lvl="0" indent="-31750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League Spartan"/>
              <a:buChar char="●"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INTERACTION</a:t>
            </a: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457200" marR="0" lvl="0" indent="-31750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League Spartan"/>
              <a:buChar char="●"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FEEDBACK</a:t>
            </a: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457200" marR="0" lvl="0" indent="-31750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League Spartan"/>
              <a:buChar char="●"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MEETING</a:t>
            </a: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457200" marR="0" lvl="0" indent="-31750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League Spartan"/>
              <a:buChar char="●"/>
            </a:pPr>
            <a:r>
              <a:rPr lang="en" dirty="0">
                <a:solidFill>
                  <a:srgbClr val="FFFFF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#1 APRALO COMMUNITY</a:t>
            </a: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  <a:p>
            <a:pPr marL="45720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143" name="Google Shape;143;p26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</p:spPr>
        <p:txBody>
          <a:bodyPr spcFirstLastPara="1" wrap="square" lIns="45725" tIns="22850" rIns="45725" bIns="2285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1"/>
          <p:cNvSpPr txBox="1"/>
          <p:nvPr/>
        </p:nvSpPr>
        <p:spPr>
          <a:xfrm>
            <a:off x="514350" y="747400"/>
            <a:ext cx="6216600" cy="2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593C8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Moderators: Aris Ignacio and Jonathan Zuck</a:t>
            </a:r>
            <a:endParaRPr sz="100"/>
          </a:p>
        </p:txBody>
      </p:sp>
      <p:sp>
        <p:nvSpPr>
          <p:cNvPr id="220" name="Google Shape;220;p31"/>
          <p:cNvSpPr txBox="1"/>
          <p:nvPr/>
        </p:nvSpPr>
        <p:spPr>
          <a:xfrm>
            <a:off x="514350" y="476250"/>
            <a:ext cx="707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Capacity Building on Effectiveness related to the Campaign</a:t>
            </a:r>
            <a:endParaRPr sz="700"/>
          </a:p>
        </p:txBody>
      </p:sp>
      <p:sp>
        <p:nvSpPr>
          <p:cNvPr id="221" name="Google Shape;221;p31"/>
          <p:cNvSpPr txBox="1"/>
          <p:nvPr/>
        </p:nvSpPr>
        <p:spPr>
          <a:xfrm>
            <a:off x="298000" y="1216475"/>
            <a:ext cx="8936400" cy="6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Participants were divided into 3 groups:</a:t>
            </a:r>
            <a:endParaRPr sz="1700"/>
          </a:p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Fishbowl session</a:t>
            </a:r>
            <a:endParaRPr sz="1700"/>
          </a:p>
        </p:txBody>
      </p:sp>
      <p:grpSp>
        <p:nvGrpSpPr>
          <p:cNvPr id="222" name="Google Shape;222;p31"/>
          <p:cNvGrpSpPr/>
          <p:nvPr/>
        </p:nvGrpSpPr>
        <p:grpSpPr>
          <a:xfrm rot="5400000">
            <a:off x="3285410" y="-805554"/>
            <a:ext cx="2663772" cy="9234230"/>
            <a:chOff x="0" y="-47625"/>
            <a:chExt cx="1403167" cy="4864217"/>
          </a:xfrm>
        </p:grpSpPr>
        <p:sp>
          <p:nvSpPr>
            <p:cNvPr id="223" name="Google Shape;223;p31"/>
            <p:cNvSpPr/>
            <p:nvPr/>
          </p:nvSpPr>
          <p:spPr>
            <a:xfrm>
              <a:off x="0" y="0"/>
              <a:ext cx="1403167" cy="4816592"/>
            </a:xfrm>
            <a:custGeom>
              <a:avLst/>
              <a:gdLst/>
              <a:ahLst/>
              <a:cxnLst/>
              <a:rect l="l" t="t" r="r" b="b"/>
              <a:pathLst>
                <a:path w="1403167" h="4816592" extrusionOk="0">
                  <a:moveTo>
                    <a:pt x="0" y="0"/>
                  </a:moveTo>
                  <a:lnTo>
                    <a:pt x="1403167" y="0"/>
                  </a:lnTo>
                  <a:lnTo>
                    <a:pt x="1403167" y="4816592"/>
                  </a:lnTo>
                  <a:lnTo>
                    <a:pt x="0" y="4816592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</p:sp>
        <p:sp>
          <p:nvSpPr>
            <p:cNvPr id="224" name="Google Shape;224;p31"/>
            <p:cNvSpPr txBox="1"/>
            <p:nvPr/>
          </p:nvSpPr>
          <p:spPr>
            <a:xfrm>
              <a:off x="0" y="-47625"/>
              <a:ext cx="812700" cy="86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25" name="Google Shape;225;p31"/>
          <p:cNvSpPr txBox="1"/>
          <p:nvPr/>
        </p:nvSpPr>
        <p:spPr>
          <a:xfrm>
            <a:off x="142950" y="2564625"/>
            <a:ext cx="3776100" cy="223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/>
          </a:p>
          <a:p>
            <a:pPr marL="457200" marR="0" lvl="0" indent="-31115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Poppins"/>
              <a:buChar char="●"/>
            </a:pPr>
            <a:r>
              <a:rPr lang="en" sz="13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Suggest what would best facilitate effectiveness in a Regionally, Sub-Regionally, Nationally or Community of Interest(s) focussed Outreach and Engagement Campaign(s).</a:t>
            </a:r>
            <a:endParaRPr sz="13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226" name="Google Shape;226;p31"/>
          <p:cNvCxnSpPr/>
          <p:nvPr/>
        </p:nvCxnSpPr>
        <p:spPr>
          <a:xfrm>
            <a:off x="4568400" y="2549463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27" name="Google Shape;227;p31"/>
          <p:cNvCxnSpPr/>
          <p:nvPr/>
        </p:nvCxnSpPr>
        <p:spPr>
          <a:xfrm rot="10800000" flipH="1">
            <a:off x="215836" y="1068192"/>
            <a:ext cx="8517300" cy="276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8" name="Google Shape;228;p31"/>
          <p:cNvSpPr txBox="1"/>
          <p:nvPr/>
        </p:nvSpPr>
        <p:spPr>
          <a:xfrm>
            <a:off x="4957025" y="2564613"/>
            <a:ext cx="3776100" cy="279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/>
          </a:p>
          <a:p>
            <a:pPr marL="45720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What resourcing might be required to achieve this for:</a:t>
            </a:r>
            <a:endParaRPr sz="13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115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Poppins"/>
              <a:buChar char="●"/>
            </a:pPr>
            <a:r>
              <a:rPr lang="en" sz="13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Regional efforts</a:t>
            </a:r>
            <a:endParaRPr sz="13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115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Poppins"/>
              <a:buChar char="●"/>
            </a:pPr>
            <a:r>
              <a:rPr lang="en" sz="13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Sub-Regional activities</a:t>
            </a:r>
            <a:endParaRPr sz="13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115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Poppins"/>
              <a:buChar char="●"/>
            </a:pPr>
            <a:r>
              <a:rPr lang="en" sz="13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National and Local programs    </a:t>
            </a:r>
            <a:endParaRPr sz="13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and/or </a:t>
            </a:r>
            <a:endParaRPr sz="13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31115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300"/>
              <a:buFont typeface="Poppins"/>
              <a:buChar char="●"/>
            </a:pPr>
            <a:r>
              <a:rPr lang="en" sz="13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for Communities of Interest(s)</a:t>
            </a:r>
            <a:endParaRPr sz="13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29" name="Google Shape;229;p31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</p:spPr>
        <p:txBody>
          <a:bodyPr spcFirstLastPara="1" wrap="square" lIns="45725" tIns="22850" rIns="45725" bIns="2285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2" name="Google Shape;139;p26">
            <a:extLst>
              <a:ext uri="{FF2B5EF4-FFF2-40B4-BE49-F238E27FC236}">
                <a16:creationId xmlns:a16="http://schemas.microsoft.com/office/drawing/2014/main" id="{C938A12B-6598-8D70-56B6-1CD38779609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9931" y="64718"/>
            <a:ext cx="893135" cy="834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2"/>
          <p:cNvSpPr txBox="1"/>
          <p:nvPr/>
        </p:nvSpPr>
        <p:spPr>
          <a:xfrm>
            <a:off x="514350" y="747400"/>
            <a:ext cx="6216600" cy="2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593C8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Moderator: Jia Rong Low and Amrita Choudhury</a:t>
            </a:r>
            <a:endParaRPr sz="100"/>
          </a:p>
        </p:txBody>
      </p:sp>
      <p:sp>
        <p:nvSpPr>
          <p:cNvPr id="235" name="Google Shape;235;p32"/>
          <p:cNvSpPr txBox="1"/>
          <p:nvPr/>
        </p:nvSpPr>
        <p:spPr>
          <a:xfrm>
            <a:off x="514350" y="476250"/>
            <a:ext cx="707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Outreach &amp; Engagement Planning</a:t>
            </a:r>
            <a:endParaRPr sz="700"/>
          </a:p>
        </p:txBody>
      </p:sp>
      <p:sp>
        <p:nvSpPr>
          <p:cNvPr id="236" name="Google Shape;236;p32"/>
          <p:cNvSpPr txBox="1"/>
          <p:nvPr/>
        </p:nvSpPr>
        <p:spPr>
          <a:xfrm>
            <a:off x="298000" y="1216475"/>
            <a:ext cx="89364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ICANN Strategic Plan and Regional Plans by Jia Rong Low</a:t>
            </a:r>
            <a:endParaRPr sz="1700"/>
          </a:p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Review of draft FY24 O&amp;E Plan by Amrita Choudhury</a:t>
            </a:r>
            <a:endParaRPr sz="1700"/>
          </a:p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Sub Regional Breakout Discussions and Wrap-up</a:t>
            </a:r>
            <a:endParaRPr sz="1700"/>
          </a:p>
        </p:txBody>
      </p:sp>
      <p:grpSp>
        <p:nvGrpSpPr>
          <p:cNvPr id="237" name="Google Shape;237;p32"/>
          <p:cNvGrpSpPr/>
          <p:nvPr/>
        </p:nvGrpSpPr>
        <p:grpSpPr>
          <a:xfrm rot="5400000">
            <a:off x="3285410" y="-805554"/>
            <a:ext cx="2663772" cy="9234230"/>
            <a:chOff x="0" y="-47625"/>
            <a:chExt cx="1403167" cy="4864217"/>
          </a:xfrm>
        </p:grpSpPr>
        <p:sp>
          <p:nvSpPr>
            <p:cNvPr id="238" name="Google Shape;238;p32"/>
            <p:cNvSpPr/>
            <p:nvPr/>
          </p:nvSpPr>
          <p:spPr>
            <a:xfrm>
              <a:off x="0" y="0"/>
              <a:ext cx="1403167" cy="4816592"/>
            </a:xfrm>
            <a:custGeom>
              <a:avLst/>
              <a:gdLst/>
              <a:ahLst/>
              <a:cxnLst/>
              <a:rect l="l" t="t" r="r" b="b"/>
              <a:pathLst>
                <a:path w="1403167" h="4816592" extrusionOk="0">
                  <a:moveTo>
                    <a:pt x="0" y="0"/>
                  </a:moveTo>
                  <a:lnTo>
                    <a:pt x="1403167" y="0"/>
                  </a:lnTo>
                  <a:lnTo>
                    <a:pt x="1403167" y="4816592"/>
                  </a:lnTo>
                  <a:lnTo>
                    <a:pt x="0" y="4816592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</p:sp>
        <p:sp>
          <p:nvSpPr>
            <p:cNvPr id="239" name="Google Shape;239;p32"/>
            <p:cNvSpPr txBox="1"/>
            <p:nvPr/>
          </p:nvSpPr>
          <p:spPr>
            <a:xfrm>
              <a:off x="0" y="-47625"/>
              <a:ext cx="812700" cy="86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40" name="Google Shape;240;p32"/>
          <p:cNvCxnSpPr/>
          <p:nvPr/>
        </p:nvCxnSpPr>
        <p:spPr>
          <a:xfrm rot="10800000" flipH="1">
            <a:off x="215836" y="1068192"/>
            <a:ext cx="8517300" cy="276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1" name="Google Shape;241;p32"/>
          <p:cNvSpPr txBox="1"/>
          <p:nvPr/>
        </p:nvSpPr>
        <p:spPr>
          <a:xfrm>
            <a:off x="142950" y="2564625"/>
            <a:ext cx="28770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 dirty="0"/>
          </a:p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ICANN’s 5 years strategic plan for year 2021-2025</a:t>
            </a:r>
            <a:endParaRPr sz="1000" b="1" dirty="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Vision, Mission and Strategic Objective</a:t>
            </a:r>
            <a:endParaRPr sz="1000" b="1" dirty="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APAC Regional plan for Fiscal Year 2021-2025</a:t>
            </a:r>
            <a:endParaRPr sz="1000" b="1" dirty="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 dirty="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242" name="Google Shape;242;p32"/>
          <p:cNvCxnSpPr/>
          <p:nvPr/>
        </p:nvCxnSpPr>
        <p:spPr>
          <a:xfrm>
            <a:off x="3084700" y="2549463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3" name="Google Shape;243;p32"/>
          <p:cNvCxnSpPr/>
          <p:nvPr/>
        </p:nvCxnSpPr>
        <p:spPr>
          <a:xfrm>
            <a:off x="6081775" y="2549463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4" name="Google Shape;244;p32"/>
          <p:cNvSpPr txBox="1"/>
          <p:nvPr/>
        </p:nvSpPr>
        <p:spPr>
          <a:xfrm>
            <a:off x="3204775" y="2817675"/>
            <a:ext cx="2877000" cy="141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Firm up activities and targeted outcomes under the O&amp;E plan for the FY24 .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Discuss how ICANN GSE and regional teams can partner/support APRALO 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Sharing by each breakout group 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45" name="Google Shape;245;p32"/>
          <p:cNvSpPr txBox="1"/>
          <p:nvPr/>
        </p:nvSpPr>
        <p:spPr>
          <a:xfrm>
            <a:off x="6194650" y="2762300"/>
            <a:ext cx="2877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Wrap-Up and Summary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46" name="Google Shape;246;p32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</p:spPr>
        <p:txBody>
          <a:bodyPr spcFirstLastPara="1" wrap="square" lIns="45725" tIns="22850" rIns="45725" bIns="2285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pic>
        <p:nvPicPr>
          <p:cNvPr id="2" name="Google Shape;139;p26">
            <a:extLst>
              <a:ext uri="{FF2B5EF4-FFF2-40B4-BE49-F238E27FC236}">
                <a16:creationId xmlns:a16="http://schemas.microsoft.com/office/drawing/2014/main" id="{1D83901C-87B6-2C95-8990-005B2E2A00B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9931" y="64718"/>
            <a:ext cx="893135" cy="834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3"/>
          <p:cNvSpPr txBox="1"/>
          <p:nvPr/>
        </p:nvSpPr>
        <p:spPr>
          <a:xfrm>
            <a:off x="514350" y="747400"/>
            <a:ext cx="6216600" cy="2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593C8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Moderator: Gunela Astbrink</a:t>
            </a:r>
            <a:endParaRPr sz="100"/>
          </a:p>
        </p:txBody>
      </p:sp>
      <p:sp>
        <p:nvSpPr>
          <p:cNvPr id="252" name="Google Shape;252;p33"/>
          <p:cNvSpPr txBox="1"/>
          <p:nvPr/>
        </p:nvSpPr>
        <p:spPr>
          <a:xfrm>
            <a:off x="514350" y="476250"/>
            <a:ext cx="707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Key Takeaways &amp; Final Comments</a:t>
            </a:r>
            <a:endParaRPr sz="1800"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3" name="Google Shape;253;p33"/>
          <p:cNvSpPr txBox="1"/>
          <p:nvPr/>
        </p:nvSpPr>
        <p:spPr>
          <a:xfrm>
            <a:off x="298000" y="1216475"/>
            <a:ext cx="89364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Opportunity for Participants to Share their experience</a:t>
            </a:r>
            <a:endParaRPr sz="1700"/>
          </a:p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Carrying forward the learnings</a:t>
            </a:r>
            <a:endParaRPr sz="1700"/>
          </a:p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Vote of Thanks to APRALO Leadership, ICANN org Team, TECH support</a:t>
            </a:r>
            <a:endParaRPr sz="1700"/>
          </a:p>
        </p:txBody>
      </p:sp>
      <p:grpSp>
        <p:nvGrpSpPr>
          <p:cNvPr id="254" name="Google Shape;254;p33"/>
          <p:cNvGrpSpPr/>
          <p:nvPr/>
        </p:nvGrpSpPr>
        <p:grpSpPr>
          <a:xfrm rot="5400000">
            <a:off x="3285410" y="-805554"/>
            <a:ext cx="2663772" cy="9234230"/>
            <a:chOff x="0" y="-47625"/>
            <a:chExt cx="1403167" cy="4864217"/>
          </a:xfrm>
        </p:grpSpPr>
        <p:sp>
          <p:nvSpPr>
            <p:cNvPr id="255" name="Google Shape;255;p33"/>
            <p:cNvSpPr/>
            <p:nvPr/>
          </p:nvSpPr>
          <p:spPr>
            <a:xfrm>
              <a:off x="0" y="0"/>
              <a:ext cx="1403167" cy="4816592"/>
            </a:xfrm>
            <a:custGeom>
              <a:avLst/>
              <a:gdLst/>
              <a:ahLst/>
              <a:cxnLst/>
              <a:rect l="l" t="t" r="r" b="b"/>
              <a:pathLst>
                <a:path w="1403167" h="4816592" extrusionOk="0">
                  <a:moveTo>
                    <a:pt x="0" y="0"/>
                  </a:moveTo>
                  <a:lnTo>
                    <a:pt x="1403167" y="0"/>
                  </a:lnTo>
                  <a:lnTo>
                    <a:pt x="1403167" y="4816592"/>
                  </a:lnTo>
                  <a:lnTo>
                    <a:pt x="0" y="4816592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</p:sp>
        <p:sp>
          <p:nvSpPr>
            <p:cNvPr id="256" name="Google Shape;256;p33"/>
            <p:cNvSpPr txBox="1"/>
            <p:nvPr/>
          </p:nvSpPr>
          <p:spPr>
            <a:xfrm>
              <a:off x="0" y="-47625"/>
              <a:ext cx="812700" cy="86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257" name="Google Shape;257;p33"/>
          <p:cNvCxnSpPr/>
          <p:nvPr/>
        </p:nvCxnSpPr>
        <p:spPr>
          <a:xfrm rot="10800000" flipH="1">
            <a:off x="215836" y="1068192"/>
            <a:ext cx="8517300" cy="276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8" name="Google Shape;258;p33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</p:spPr>
        <p:txBody>
          <a:bodyPr spcFirstLastPara="1" wrap="square" lIns="45725" tIns="22850" rIns="45725" bIns="2285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2" name="Google Shape;139;p26">
            <a:extLst>
              <a:ext uri="{FF2B5EF4-FFF2-40B4-BE49-F238E27FC236}">
                <a16:creationId xmlns:a16="http://schemas.microsoft.com/office/drawing/2014/main" id="{C7DDA4E5-474B-C053-9662-C6E22D5F6F6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9931" y="64718"/>
            <a:ext cx="893135" cy="834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/>
          <p:nvPr/>
        </p:nvSpPr>
        <p:spPr>
          <a:xfrm>
            <a:off x="514350" y="747400"/>
            <a:ext cx="6216600" cy="280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 dirty="0">
                <a:solidFill>
                  <a:srgbClr val="593C8F"/>
                </a:solidFill>
                <a:latin typeface="League Spartan"/>
                <a:sym typeface="League Spartan"/>
              </a:rPr>
              <a:t>Moderator: </a:t>
            </a:r>
            <a:r>
              <a:rPr lang="en-US" sz="1300" dirty="0">
                <a:solidFill>
                  <a:srgbClr val="593C8F"/>
                </a:solidFill>
                <a:latin typeface="League Spartan"/>
              </a:rPr>
              <a:t>Amrita Choudhury, APRALO Chair</a:t>
            </a:r>
            <a:endParaRPr sz="1300" dirty="0">
              <a:solidFill>
                <a:srgbClr val="593C8F"/>
              </a:solidFill>
              <a:latin typeface="League Spartan"/>
            </a:endParaRPr>
          </a:p>
        </p:txBody>
      </p:sp>
      <p:cxnSp>
        <p:nvCxnSpPr>
          <p:cNvPr id="149" name="Google Shape;149;p27"/>
          <p:cNvCxnSpPr/>
          <p:nvPr/>
        </p:nvCxnSpPr>
        <p:spPr>
          <a:xfrm rot="10800000" flipH="1">
            <a:off x="215836" y="1068192"/>
            <a:ext cx="8517300" cy="276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0" name="Google Shape;150;p27"/>
          <p:cNvSpPr txBox="1"/>
          <p:nvPr/>
        </p:nvSpPr>
        <p:spPr>
          <a:xfrm>
            <a:off x="503717" y="357543"/>
            <a:ext cx="7074000" cy="51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 b="1" i="0" dirty="0">
                <a:solidFill>
                  <a:srgbClr val="172B4D"/>
                </a:solidFill>
                <a:effectLst/>
                <a:latin typeface="-apple-system"/>
              </a:rPr>
              <a:t>Welcome and Introduction to the General Assembly</a:t>
            </a:r>
            <a:endParaRPr sz="7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7"/>
          <p:cNvSpPr txBox="1"/>
          <p:nvPr/>
        </p:nvSpPr>
        <p:spPr>
          <a:xfrm>
            <a:off x="503717" y="1469435"/>
            <a:ext cx="8936400" cy="366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</a:pPr>
            <a:r>
              <a:rPr lang="en-US" sz="1700" dirty="0"/>
              <a:t>Welcome and a brief overview on what to expect in the next two days</a:t>
            </a:r>
          </a:p>
        </p:txBody>
      </p:sp>
      <p:grpSp>
        <p:nvGrpSpPr>
          <p:cNvPr id="152" name="Google Shape;152;p27"/>
          <p:cNvGrpSpPr/>
          <p:nvPr/>
        </p:nvGrpSpPr>
        <p:grpSpPr>
          <a:xfrm rot="5400000">
            <a:off x="3285410" y="-805554"/>
            <a:ext cx="2663772" cy="9234230"/>
            <a:chOff x="0" y="-47625"/>
            <a:chExt cx="1403167" cy="4864217"/>
          </a:xfrm>
        </p:grpSpPr>
        <p:sp>
          <p:nvSpPr>
            <p:cNvPr id="153" name="Google Shape;153;p27"/>
            <p:cNvSpPr/>
            <p:nvPr/>
          </p:nvSpPr>
          <p:spPr>
            <a:xfrm>
              <a:off x="0" y="0"/>
              <a:ext cx="1403167" cy="4816592"/>
            </a:xfrm>
            <a:custGeom>
              <a:avLst/>
              <a:gdLst/>
              <a:ahLst/>
              <a:cxnLst/>
              <a:rect l="l" t="t" r="r" b="b"/>
              <a:pathLst>
                <a:path w="1403167" h="4816592" extrusionOk="0">
                  <a:moveTo>
                    <a:pt x="0" y="0"/>
                  </a:moveTo>
                  <a:lnTo>
                    <a:pt x="1403167" y="0"/>
                  </a:lnTo>
                  <a:lnTo>
                    <a:pt x="1403167" y="4816592"/>
                  </a:lnTo>
                  <a:lnTo>
                    <a:pt x="0" y="4816592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27"/>
            <p:cNvSpPr txBox="1"/>
            <p:nvPr/>
          </p:nvSpPr>
          <p:spPr>
            <a:xfrm>
              <a:off x="0" y="-47625"/>
              <a:ext cx="812700" cy="86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5" name="Google Shape;155;p27"/>
          <p:cNvSpPr txBox="1"/>
          <p:nvPr/>
        </p:nvSpPr>
        <p:spPr>
          <a:xfrm>
            <a:off x="142950" y="2564625"/>
            <a:ext cx="2877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56" name="Google Shape;156;p27"/>
          <p:cNvCxnSpPr/>
          <p:nvPr/>
        </p:nvCxnSpPr>
        <p:spPr>
          <a:xfrm>
            <a:off x="4564800" y="2536726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8" name="Google Shape;158;p27"/>
          <p:cNvSpPr txBox="1">
            <a:spLocks noGrp="1"/>
          </p:cNvSpPr>
          <p:nvPr>
            <p:ph type="body" idx="1"/>
          </p:nvPr>
        </p:nvSpPr>
        <p:spPr>
          <a:xfrm>
            <a:off x="298000" y="3177748"/>
            <a:ext cx="3680576" cy="1267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-US" b="1" dirty="0">
                <a:solidFill>
                  <a:schemeClr val="lt1"/>
                </a:solidFill>
              </a:rPr>
              <a:t>At-Large Tracks</a:t>
            </a:r>
            <a:endParaRPr lang="en-US" dirty="0"/>
          </a:p>
          <a:p>
            <a:pPr marL="971550" lvl="1" indent="-285750">
              <a:buClr>
                <a:schemeClr val="lt1"/>
              </a:buClr>
            </a:pPr>
            <a:r>
              <a:rPr lang="en-US" b="1" dirty="0">
                <a:solidFill>
                  <a:schemeClr val="lt1"/>
                </a:solidFill>
              </a:rPr>
              <a:t>Policy advice development</a:t>
            </a:r>
          </a:p>
          <a:p>
            <a:pPr marL="971550" lvl="1" indent="-285750">
              <a:buClr>
                <a:schemeClr val="lt1"/>
              </a:buClr>
            </a:pPr>
            <a:r>
              <a:rPr lang="en-US" b="1" dirty="0">
                <a:solidFill>
                  <a:schemeClr val="lt1"/>
                </a:solidFill>
              </a:rPr>
              <a:t>Outreach and engagement</a:t>
            </a:r>
          </a:p>
          <a:p>
            <a:pPr marL="971550" lvl="1" indent="-285750">
              <a:buClr>
                <a:schemeClr val="lt1"/>
              </a:buClr>
            </a:pPr>
            <a:r>
              <a:rPr lang="en-US" b="1" dirty="0">
                <a:solidFill>
                  <a:schemeClr val="lt1"/>
                </a:solidFill>
              </a:rPr>
              <a:t>Operational issues.</a:t>
            </a:r>
          </a:p>
        </p:txBody>
      </p:sp>
      <p:sp>
        <p:nvSpPr>
          <p:cNvPr id="159" name="Google Shape;159;p27"/>
          <p:cNvSpPr txBox="1"/>
          <p:nvPr/>
        </p:nvSpPr>
        <p:spPr>
          <a:xfrm>
            <a:off x="5234986" y="3177748"/>
            <a:ext cx="3391824" cy="116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-US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Productive discussions</a:t>
            </a: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-US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Sharing insights &amp; experience</a:t>
            </a: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-US" b="1" dirty="0">
                <a:solidFill>
                  <a:schemeClr val="lt1"/>
                </a:solidFill>
                <a:latin typeface="Calibri"/>
                <a:cs typeface="Calibri"/>
                <a:sym typeface="Calibri"/>
              </a:rPr>
              <a:t>Shape the future direction</a:t>
            </a:r>
            <a:endParaRPr b="1" dirty="0">
              <a:solidFill>
                <a:schemeClr val="lt1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161" name="Google Shape;161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S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2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2" name="Google Shape;139;p26">
            <a:extLst>
              <a:ext uri="{FF2B5EF4-FFF2-40B4-BE49-F238E27FC236}">
                <a16:creationId xmlns:a16="http://schemas.microsoft.com/office/drawing/2014/main" id="{D805B0F2-B135-76BF-564B-8D54684821D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9931" y="64718"/>
            <a:ext cx="893135" cy="834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0603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/>
          <p:nvPr/>
        </p:nvSpPr>
        <p:spPr>
          <a:xfrm>
            <a:off x="514350" y="747400"/>
            <a:ext cx="6216600" cy="280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 dirty="0">
                <a:solidFill>
                  <a:srgbClr val="593C8F"/>
                </a:solidFill>
                <a:latin typeface="League Spartan"/>
                <a:sym typeface="League Spartan"/>
              </a:rPr>
              <a:t>Moderator: </a:t>
            </a:r>
            <a:r>
              <a:rPr lang="en-US" sz="1300" dirty="0">
                <a:solidFill>
                  <a:srgbClr val="593C8F"/>
                </a:solidFill>
                <a:latin typeface="League Spartan"/>
              </a:rPr>
              <a:t>Maureen </a:t>
            </a:r>
            <a:r>
              <a:rPr lang="en-US" sz="1300" dirty="0" err="1">
                <a:solidFill>
                  <a:srgbClr val="593C8F"/>
                </a:solidFill>
                <a:latin typeface="League Spartan"/>
              </a:rPr>
              <a:t>Hilyard</a:t>
            </a:r>
            <a:r>
              <a:rPr lang="en-US" sz="1300" dirty="0">
                <a:solidFill>
                  <a:srgbClr val="593C8F"/>
                </a:solidFill>
                <a:latin typeface="League Spartan"/>
              </a:rPr>
              <a:t>, ALAC Member</a:t>
            </a:r>
            <a:endParaRPr sz="1300" dirty="0">
              <a:solidFill>
                <a:srgbClr val="593C8F"/>
              </a:solidFill>
              <a:latin typeface="League Spartan"/>
            </a:endParaRPr>
          </a:p>
        </p:txBody>
      </p:sp>
      <p:cxnSp>
        <p:nvCxnSpPr>
          <p:cNvPr id="149" name="Google Shape;149;p27"/>
          <p:cNvCxnSpPr/>
          <p:nvPr/>
        </p:nvCxnSpPr>
        <p:spPr>
          <a:xfrm rot="10800000" flipH="1">
            <a:off x="215836" y="1068192"/>
            <a:ext cx="8517300" cy="276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0" name="Google Shape;150;p27"/>
          <p:cNvSpPr txBox="1"/>
          <p:nvPr/>
        </p:nvSpPr>
        <p:spPr>
          <a:xfrm>
            <a:off x="514350" y="239552"/>
            <a:ext cx="7074000" cy="5170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lnSpc>
                <a:spcPct val="139983"/>
              </a:lnSpc>
              <a:buSzPts val="1800"/>
            </a:pPr>
            <a:r>
              <a:rPr lang="en-US" sz="2400" b="1" dirty="0">
                <a:solidFill>
                  <a:srgbClr val="172B4D"/>
                </a:solidFill>
                <a:latin typeface="-apple-system"/>
              </a:rPr>
              <a:t>Interaction with the ICANN Board</a:t>
            </a:r>
            <a:endParaRPr sz="2400" b="1" dirty="0">
              <a:solidFill>
                <a:srgbClr val="172B4D"/>
              </a:solidFill>
              <a:latin typeface="-apple-system"/>
            </a:endParaRPr>
          </a:p>
        </p:txBody>
      </p:sp>
      <p:grpSp>
        <p:nvGrpSpPr>
          <p:cNvPr id="152" name="Google Shape;152;p27"/>
          <p:cNvGrpSpPr/>
          <p:nvPr/>
        </p:nvGrpSpPr>
        <p:grpSpPr>
          <a:xfrm rot="5400000">
            <a:off x="3285410" y="-805554"/>
            <a:ext cx="2663772" cy="9234230"/>
            <a:chOff x="0" y="-47625"/>
            <a:chExt cx="1403167" cy="4864217"/>
          </a:xfrm>
        </p:grpSpPr>
        <p:sp>
          <p:nvSpPr>
            <p:cNvPr id="153" name="Google Shape;153;p27"/>
            <p:cNvSpPr/>
            <p:nvPr/>
          </p:nvSpPr>
          <p:spPr>
            <a:xfrm>
              <a:off x="0" y="0"/>
              <a:ext cx="1403167" cy="4816592"/>
            </a:xfrm>
            <a:custGeom>
              <a:avLst/>
              <a:gdLst/>
              <a:ahLst/>
              <a:cxnLst/>
              <a:rect l="l" t="t" r="r" b="b"/>
              <a:pathLst>
                <a:path w="1403167" h="4816592" extrusionOk="0">
                  <a:moveTo>
                    <a:pt x="0" y="0"/>
                  </a:moveTo>
                  <a:lnTo>
                    <a:pt x="1403167" y="0"/>
                  </a:lnTo>
                  <a:lnTo>
                    <a:pt x="1403167" y="4816592"/>
                  </a:lnTo>
                  <a:lnTo>
                    <a:pt x="0" y="4816592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27"/>
            <p:cNvSpPr txBox="1"/>
            <p:nvPr/>
          </p:nvSpPr>
          <p:spPr>
            <a:xfrm>
              <a:off x="0" y="-47625"/>
              <a:ext cx="812700" cy="86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5" name="Google Shape;155;p27"/>
          <p:cNvSpPr txBox="1"/>
          <p:nvPr/>
        </p:nvSpPr>
        <p:spPr>
          <a:xfrm>
            <a:off x="142950" y="2564625"/>
            <a:ext cx="2877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56" name="Google Shape;156;p27"/>
          <p:cNvCxnSpPr/>
          <p:nvPr/>
        </p:nvCxnSpPr>
        <p:spPr>
          <a:xfrm>
            <a:off x="4477160" y="2532617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8" name="Google Shape;158;p27"/>
          <p:cNvSpPr txBox="1">
            <a:spLocks noGrp="1"/>
          </p:cNvSpPr>
          <p:nvPr>
            <p:ph type="body" idx="1"/>
          </p:nvPr>
        </p:nvSpPr>
        <p:spPr>
          <a:xfrm>
            <a:off x="359711" y="3124585"/>
            <a:ext cx="3988138" cy="1373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>
              <a:buClr>
                <a:schemeClr val="lt1"/>
              </a:buClr>
            </a:pPr>
            <a:r>
              <a:rPr lang="en-US" b="1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Guest Board Members:</a:t>
            </a:r>
          </a:p>
          <a:p>
            <a:pPr lvl="1">
              <a:buClr>
                <a:schemeClr val="lt1"/>
              </a:buClr>
            </a:pPr>
            <a:r>
              <a:rPr lang="en-US" b="1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León Sánchez</a:t>
            </a:r>
          </a:p>
          <a:p>
            <a:pPr lvl="1">
              <a:buClr>
                <a:schemeClr val="lt1"/>
              </a:buClr>
            </a:pPr>
            <a:r>
              <a:rPr lang="en-US" b="1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Edmon Chung</a:t>
            </a:r>
          </a:p>
          <a:p>
            <a:pPr lvl="1">
              <a:buClr>
                <a:schemeClr val="lt1"/>
              </a:buClr>
            </a:pPr>
            <a:r>
              <a:rPr lang="en-US" b="1" dirty="0">
                <a:solidFill>
                  <a:schemeClr val="lt1"/>
                </a:solidFill>
                <a:latin typeface="Arial"/>
                <a:cs typeface="Arial"/>
                <a:sym typeface="Arial"/>
              </a:rPr>
              <a:t>Maarten </a:t>
            </a:r>
            <a:r>
              <a:rPr lang="en-US" b="1" dirty="0" err="1">
                <a:solidFill>
                  <a:schemeClr val="lt1"/>
                </a:solidFill>
                <a:latin typeface="Arial"/>
                <a:cs typeface="Arial"/>
                <a:sym typeface="Arial"/>
              </a:rPr>
              <a:t>Botterman</a:t>
            </a:r>
            <a:endParaRPr lang="en-US" b="1" dirty="0">
              <a:solidFill>
                <a:schemeClr val="lt1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159" name="Google Shape;159;p27"/>
          <p:cNvSpPr txBox="1"/>
          <p:nvPr/>
        </p:nvSpPr>
        <p:spPr>
          <a:xfrm>
            <a:off x="4723838" y="3124585"/>
            <a:ext cx="4076909" cy="10018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-US" sz="1400" b="1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Updates on latest developments</a:t>
            </a: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-US" b="1" dirty="0">
                <a:solidFill>
                  <a:schemeClr val="lt1"/>
                </a:solidFill>
              </a:rPr>
              <a:t>Valuable insights </a:t>
            </a:r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-US" b="1" dirty="0">
                <a:solidFill>
                  <a:schemeClr val="lt1"/>
                </a:solidFill>
              </a:rPr>
              <a:t>ICANN Board’s strategic directions</a:t>
            </a:r>
            <a:endParaRPr dirty="0"/>
          </a:p>
        </p:txBody>
      </p:sp>
      <p:sp>
        <p:nvSpPr>
          <p:cNvPr id="161" name="Google Shape;161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S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3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45B2C0-363D-FA93-6761-40720704C99A}"/>
              </a:ext>
            </a:extLst>
          </p:cNvPr>
          <p:cNvSpPr txBox="1"/>
          <p:nvPr/>
        </p:nvSpPr>
        <p:spPr>
          <a:xfrm>
            <a:off x="315661" y="1179042"/>
            <a:ext cx="7086678" cy="1149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336550">
              <a:lnSpc>
                <a:spcPct val="139981"/>
              </a:lnSpc>
              <a:buSzPts val="1700"/>
              <a:buFont typeface="Arial"/>
              <a:buChar char="●"/>
            </a:pPr>
            <a:r>
              <a:rPr lang="en-US" sz="1700" dirty="0"/>
              <a:t>Get updated on the vision and objectives before the ICANN Board</a:t>
            </a:r>
          </a:p>
          <a:p>
            <a:pPr marL="457200" indent="-336550">
              <a:lnSpc>
                <a:spcPct val="139981"/>
              </a:lnSpc>
              <a:buSzPts val="1700"/>
              <a:buFont typeface="Arial"/>
              <a:buChar char="●"/>
            </a:pPr>
            <a:r>
              <a:rPr lang="en-US" sz="1700" dirty="0"/>
              <a:t>Areas of focus</a:t>
            </a:r>
          </a:p>
          <a:p>
            <a:pPr marL="457200" indent="-336550">
              <a:lnSpc>
                <a:spcPct val="139981"/>
              </a:lnSpc>
              <a:buSzPts val="1700"/>
              <a:buFont typeface="Arial"/>
              <a:buChar char="●"/>
            </a:pPr>
            <a:r>
              <a:rPr lang="en-US" sz="1700" dirty="0"/>
              <a:t>Expectations from At Large/ APRALO end user community</a:t>
            </a:r>
          </a:p>
        </p:txBody>
      </p:sp>
      <p:pic>
        <p:nvPicPr>
          <p:cNvPr id="8" name="Google Shape;139;p26">
            <a:extLst>
              <a:ext uri="{FF2B5EF4-FFF2-40B4-BE49-F238E27FC236}">
                <a16:creationId xmlns:a16="http://schemas.microsoft.com/office/drawing/2014/main" id="{B3612599-02D7-0E2C-F271-548A20C8C9E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9931" y="64718"/>
            <a:ext cx="893135" cy="834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48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/>
          <p:nvPr/>
        </p:nvSpPr>
        <p:spPr>
          <a:xfrm>
            <a:off x="514350" y="747400"/>
            <a:ext cx="6216600" cy="280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 dirty="0">
                <a:solidFill>
                  <a:srgbClr val="593C8F"/>
                </a:solidFill>
                <a:latin typeface="League Spartan"/>
                <a:sym typeface="League Spartan"/>
              </a:rPr>
              <a:t>Moderator: </a:t>
            </a:r>
            <a:r>
              <a:rPr lang="en-US" sz="1300" dirty="0">
                <a:solidFill>
                  <a:srgbClr val="593C8F"/>
                </a:solidFill>
                <a:latin typeface="League Spartan"/>
              </a:rPr>
              <a:t>Justine Chew, ALAC Liaison to the GNSO and incoming ALAC Member</a:t>
            </a:r>
            <a:endParaRPr sz="1300" dirty="0">
              <a:solidFill>
                <a:srgbClr val="593C8F"/>
              </a:solidFill>
              <a:latin typeface="League Spartan"/>
            </a:endParaRPr>
          </a:p>
        </p:txBody>
      </p:sp>
      <p:cxnSp>
        <p:nvCxnSpPr>
          <p:cNvPr id="149" name="Google Shape;149;p27"/>
          <p:cNvCxnSpPr/>
          <p:nvPr/>
        </p:nvCxnSpPr>
        <p:spPr>
          <a:xfrm rot="10800000" flipH="1">
            <a:off x="215836" y="1068192"/>
            <a:ext cx="8517300" cy="276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0" name="Google Shape;150;p27"/>
          <p:cNvSpPr txBox="1"/>
          <p:nvPr/>
        </p:nvSpPr>
        <p:spPr>
          <a:xfrm>
            <a:off x="503717" y="71126"/>
            <a:ext cx="7074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>
              <a:buSzPts val="1800"/>
              <a:buFont typeface="Arial"/>
              <a:buNone/>
            </a:pPr>
            <a:r>
              <a:rPr lang="en-US" sz="2400" b="1" dirty="0">
                <a:solidFill>
                  <a:srgbClr val="172B4D"/>
                </a:solidFill>
                <a:latin typeface="-apple-system"/>
              </a:rPr>
              <a:t>Summary of Key Policy and Policy Advice Issues for APRALO</a:t>
            </a:r>
            <a:endParaRPr sz="2400" b="1" dirty="0">
              <a:solidFill>
                <a:srgbClr val="172B4D"/>
              </a:solidFill>
              <a:latin typeface="-apple-system"/>
            </a:endParaRPr>
          </a:p>
        </p:txBody>
      </p:sp>
      <p:sp>
        <p:nvSpPr>
          <p:cNvPr id="151" name="Google Shape;151;p27"/>
          <p:cNvSpPr txBox="1"/>
          <p:nvPr/>
        </p:nvSpPr>
        <p:spPr>
          <a:xfrm>
            <a:off x="503717" y="1837465"/>
            <a:ext cx="6673260" cy="1098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indent="-336550">
              <a:lnSpc>
                <a:spcPct val="139981"/>
              </a:lnSpc>
              <a:buSzPts val="1700"/>
              <a:buFont typeface="Arial"/>
              <a:buChar char="●"/>
            </a:pPr>
            <a:r>
              <a:rPr lang="en-US" sz="1700" dirty="0"/>
              <a:t>Continued discussion with ICANN Board.</a:t>
            </a:r>
          </a:p>
          <a:p>
            <a:pPr marL="457200" indent="-336550">
              <a:lnSpc>
                <a:spcPct val="139981"/>
              </a:lnSpc>
              <a:buSzPts val="1700"/>
              <a:buFont typeface="Arial"/>
              <a:buChar char="●"/>
            </a:pPr>
            <a:r>
              <a:rPr lang="en-US" sz="1700" dirty="0"/>
              <a:t>Summarizing the policy and policy advice issues of importance to APRALO based on the discussion</a:t>
            </a:r>
          </a:p>
        </p:txBody>
      </p:sp>
      <p:sp>
        <p:nvSpPr>
          <p:cNvPr id="155" name="Google Shape;155;p27"/>
          <p:cNvSpPr txBox="1"/>
          <p:nvPr/>
        </p:nvSpPr>
        <p:spPr>
          <a:xfrm>
            <a:off x="142950" y="2564625"/>
            <a:ext cx="2877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56" name="Google Shape;156;p27"/>
          <p:cNvCxnSpPr/>
          <p:nvPr/>
        </p:nvCxnSpPr>
        <p:spPr>
          <a:xfrm>
            <a:off x="4564800" y="2536726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1" name="Google Shape;161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S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4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2" name="Google Shape;139;p26">
            <a:extLst>
              <a:ext uri="{FF2B5EF4-FFF2-40B4-BE49-F238E27FC236}">
                <a16:creationId xmlns:a16="http://schemas.microsoft.com/office/drawing/2014/main" id="{D805B0F2-B135-76BF-564B-8D54684821D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9931" y="64718"/>
            <a:ext cx="893135" cy="8340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oogle Shape;152;p27">
            <a:extLst>
              <a:ext uri="{FF2B5EF4-FFF2-40B4-BE49-F238E27FC236}">
                <a16:creationId xmlns:a16="http://schemas.microsoft.com/office/drawing/2014/main" id="{9FB70C31-EB95-20C1-3818-E45FB7148754}"/>
              </a:ext>
            </a:extLst>
          </p:cNvPr>
          <p:cNvGrpSpPr/>
          <p:nvPr/>
        </p:nvGrpSpPr>
        <p:grpSpPr>
          <a:xfrm rot="5400000">
            <a:off x="3962861" y="-124508"/>
            <a:ext cx="1308507" cy="9234230"/>
            <a:chOff x="0" y="-47625"/>
            <a:chExt cx="1403167" cy="4864217"/>
          </a:xfrm>
        </p:grpSpPr>
        <p:sp>
          <p:nvSpPr>
            <p:cNvPr id="6" name="Google Shape;153;p27">
              <a:extLst>
                <a:ext uri="{FF2B5EF4-FFF2-40B4-BE49-F238E27FC236}">
                  <a16:creationId xmlns:a16="http://schemas.microsoft.com/office/drawing/2014/main" id="{1EADF873-7F6E-2008-A095-4266F3DC8023}"/>
                </a:ext>
              </a:extLst>
            </p:cNvPr>
            <p:cNvSpPr/>
            <p:nvPr/>
          </p:nvSpPr>
          <p:spPr>
            <a:xfrm>
              <a:off x="0" y="0"/>
              <a:ext cx="1403167" cy="4816592"/>
            </a:xfrm>
            <a:custGeom>
              <a:avLst/>
              <a:gdLst/>
              <a:ahLst/>
              <a:cxnLst/>
              <a:rect l="l" t="t" r="r" b="b"/>
              <a:pathLst>
                <a:path w="1403167" h="4816592" extrusionOk="0">
                  <a:moveTo>
                    <a:pt x="0" y="0"/>
                  </a:moveTo>
                  <a:lnTo>
                    <a:pt x="1403167" y="0"/>
                  </a:lnTo>
                  <a:lnTo>
                    <a:pt x="1403167" y="4816592"/>
                  </a:lnTo>
                  <a:lnTo>
                    <a:pt x="0" y="4816592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" name="Google Shape;154;p27">
              <a:extLst>
                <a:ext uri="{FF2B5EF4-FFF2-40B4-BE49-F238E27FC236}">
                  <a16:creationId xmlns:a16="http://schemas.microsoft.com/office/drawing/2014/main" id="{26A2D061-14B8-F1EB-AFFA-DA89FDC62D64}"/>
                </a:ext>
              </a:extLst>
            </p:cNvPr>
            <p:cNvSpPr txBox="1"/>
            <p:nvPr/>
          </p:nvSpPr>
          <p:spPr>
            <a:xfrm>
              <a:off x="0" y="-47625"/>
              <a:ext cx="812700" cy="86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6938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/>
          <p:nvPr/>
        </p:nvSpPr>
        <p:spPr>
          <a:xfrm>
            <a:off x="545692" y="791151"/>
            <a:ext cx="6216600" cy="2800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 dirty="0">
                <a:solidFill>
                  <a:srgbClr val="593C8F"/>
                </a:solidFill>
                <a:latin typeface="League Spartan"/>
                <a:sym typeface="League Spartan"/>
              </a:rPr>
              <a:t>Moderator: </a:t>
            </a:r>
            <a:r>
              <a:rPr lang="en-US" sz="1300" dirty="0">
                <a:solidFill>
                  <a:srgbClr val="593C8F"/>
                </a:solidFill>
                <a:latin typeface="League Spartan"/>
              </a:rPr>
              <a:t>Satish Babu, ALAC Member</a:t>
            </a:r>
            <a:endParaRPr sz="1300" dirty="0">
              <a:solidFill>
                <a:srgbClr val="593C8F"/>
              </a:solidFill>
              <a:latin typeface="League Spartan"/>
            </a:endParaRPr>
          </a:p>
        </p:txBody>
      </p:sp>
      <p:cxnSp>
        <p:nvCxnSpPr>
          <p:cNvPr id="149" name="Google Shape;149;p27"/>
          <p:cNvCxnSpPr/>
          <p:nvPr/>
        </p:nvCxnSpPr>
        <p:spPr>
          <a:xfrm rot="10800000" flipH="1">
            <a:off x="215836" y="1068192"/>
            <a:ext cx="8517300" cy="276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0" name="Google Shape;150;p27"/>
          <p:cNvSpPr txBox="1"/>
          <p:nvPr/>
        </p:nvSpPr>
        <p:spPr>
          <a:xfrm>
            <a:off x="514350" y="96503"/>
            <a:ext cx="70740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buSzPts val="1800"/>
            </a:pPr>
            <a:r>
              <a:rPr lang="en-US" sz="2400" b="1" dirty="0">
                <a:solidFill>
                  <a:srgbClr val="172B4D"/>
                </a:solidFill>
                <a:latin typeface="-apple-system"/>
              </a:rPr>
              <a:t>Interaction with the Global Stakeholder Engagement (GSE) APAC and Middle East Teams</a:t>
            </a:r>
            <a:endParaRPr sz="2400" b="1" dirty="0">
              <a:solidFill>
                <a:srgbClr val="172B4D"/>
              </a:solidFill>
              <a:latin typeface="-apple-system"/>
            </a:endParaRPr>
          </a:p>
        </p:txBody>
      </p:sp>
      <p:grpSp>
        <p:nvGrpSpPr>
          <p:cNvPr id="152" name="Google Shape;152;p27"/>
          <p:cNvGrpSpPr/>
          <p:nvPr/>
        </p:nvGrpSpPr>
        <p:grpSpPr>
          <a:xfrm rot="5400000">
            <a:off x="3285229" y="-802142"/>
            <a:ext cx="2663772" cy="9234230"/>
            <a:chOff x="0" y="-47625"/>
            <a:chExt cx="1403167" cy="4864217"/>
          </a:xfrm>
        </p:grpSpPr>
        <p:sp>
          <p:nvSpPr>
            <p:cNvPr id="153" name="Google Shape;153;p27"/>
            <p:cNvSpPr/>
            <p:nvPr/>
          </p:nvSpPr>
          <p:spPr>
            <a:xfrm>
              <a:off x="0" y="0"/>
              <a:ext cx="1403167" cy="4816592"/>
            </a:xfrm>
            <a:custGeom>
              <a:avLst/>
              <a:gdLst/>
              <a:ahLst/>
              <a:cxnLst/>
              <a:rect l="l" t="t" r="r" b="b"/>
              <a:pathLst>
                <a:path w="1403167" h="4816592" extrusionOk="0">
                  <a:moveTo>
                    <a:pt x="0" y="0"/>
                  </a:moveTo>
                  <a:lnTo>
                    <a:pt x="1403167" y="0"/>
                  </a:lnTo>
                  <a:lnTo>
                    <a:pt x="1403167" y="4816592"/>
                  </a:lnTo>
                  <a:lnTo>
                    <a:pt x="0" y="4816592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27"/>
            <p:cNvSpPr txBox="1"/>
            <p:nvPr/>
          </p:nvSpPr>
          <p:spPr>
            <a:xfrm>
              <a:off x="0" y="-47625"/>
              <a:ext cx="812700" cy="86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5" name="Google Shape;155;p27"/>
          <p:cNvSpPr txBox="1"/>
          <p:nvPr/>
        </p:nvSpPr>
        <p:spPr>
          <a:xfrm>
            <a:off x="142950" y="2564625"/>
            <a:ext cx="2877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56" name="Google Shape;156;p27"/>
          <p:cNvCxnSpPr/>
          <p:nvPr/>
        </p:nvCxnSpPr>
        <p:spPr>
          <a:xfrm>
            <a:off x="4477160" y="2532617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8" name="Google Shape;158;p27"/>
          <p:cNvSpPr txBox="1">
            <a:spLocks noGrp="1"/>
          </p:cNvSpPr>
          <p:nvPr>
            <p:ph type="body" idx="1"/>
          </p:nvPr>
        </p:nvSpPr>
        <p:spPr>
          <a:xfrm>
            <a:off x="122842" y="2564625"/>
            <a:ext cx="4225007" cy="2305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55000" lnSpcReduction="20000"/>
          </a:bodyPr>
          <a:lstStyle/>
          <a:p>
            <a:pPr>
              <a:lnSpc>
                <a:spcPct val="135000"/>
              </a:lnSpc>
              <a:buClr>
                <a:schemeClr val="lt1"/>
              </a:buClr>
            </a:pPr>
            <a:r>
              <a:rPr lang="en-US" sz="25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Leads</a:t>
            </a:r>
            <a:r>
              <a:rPr lang="en-US" sz="18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:</a:t>
            </a:r>
          </a:p>
          <a:p>
            <a:pPr lvl="1">
              <a:lnSpc>
                <a:spcPct val="135000"/>
              </a:lnSpc>
              <a:buClr>
                <a:schemeClr val="lt1"/>
              </a:buClr>
            </a:pPr>
            <a:r>
              <a:rPr lang="en-US" sz="22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Jia-Rong </a:t>
            </a:r>
            <a:r>
              <a:rPr lang="en-US" sz="2200" b="1" dirty="0" err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Low</a:t>
            </a:r>
            <a:r>
              <a:rPr lang="en-US" sz="2200" b="1" dirty="0" err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,VP</a:t>
            </a:r>
            <a:r>
              <a:rPr lang="en-US" sz="22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Stakeholder Engagement and Managing Director - Asia Pacific</a:t>
            </a:r>
          </a:p>
          <a:p>
            <a:pPr lvl="1">
              <a:lnSpc>
                <a:spcPct val="135000"/>
              </a:lnSpc>
              <a:buClr>
                <a:schemeClr val="lt1"/>
              </a:buClr>
            </a:pPr>
            <a:r>
              <a:rPr lang="en-US" sz="2200" b="1" dirty="0" err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Baher</a:t>
            </a:r>
            <a:r>
              <a:rPr lang="en-US" sz="22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2200" b="1" dirty="0" err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Esmat</a:t>
            </a:r>
            <a:r>
              <a:rPr lang="en-US" sz="22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 VP, Stakeholder Engagement - Middle East and Managing Director Middle East and Africa</a:t>
            </a:r>
          </a:p>
          <a:p>
            <a:pPr lvl="1">
              <a:lnSpc>
                <a:spcPct val="135000"/>
              </a:lnSpc>
              <a:buClr>
                <a:schemeClr val="lt1"/>
              </a:buClr>
            </a:pPr>
            <a:r>
              <a:rPr lang="en-US" sz="2200" b="1" dirty="0" err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Savenaca</a:t>
            </a:r>
            <a:r>
              <a:rPr lang="en-US" sz="22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(Save) </a:t>
            </a:r>
            <a:r>
              <a:rPr lang="en-US" sz="2200" b="1" dirty="0" err="1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Vocea</a:t>
            </a:r>
            <a:r>
              <a:rPr lang="en-US" sz="22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 VP, Stakeholder Engagement - Oceania</a:t>
            </a:r>
          </a:p>
        </p:txBody>
      </p:sp>
      <p:sp>
        <p:nvSpPr>
          <p:cNvPr id="159" name="Google Shape;159;p27"/>
          <p:cNvSpPr txBox="1"/>
          <p:nvPr/>
        </p:nvSpPr>
        <p:spPr>
          <a:xfrm>
            <a:off x="4659642" y="2733975"/>
            <a:ext cx="4076909" cy="17451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-US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Partnering APRALO</a:t>
            </a:r>
          </a:p>
          <a:p>
            <a:pPr marL="914400" lvl="1" indent="-304800">
              <a:lnSpc>
                <a:spcPct val="115000"/>
              </a:lnSpc>
              <a:buClr>
                <a:schemeClr val="lt1"/>
              </a:buClr>
              <a:buSzPts val="1200"/>
              <a:buFont typeface="Arial"/>
              <a:buChar char="○"/>
            </a:pPr>
            <a:r>
              <a:rPr lang="en-US" sz="13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Relationships – help us with your networks </a:t>
            </a:r>
          </a:p>
          <a:p>
            <a:pPr marL="914400" lvl="1" indent="-304800">
              <a:lnSpc>
                <a:spcPct val="115000"/>
              </a:lnSpc>
              <a:buClr>
                <a:schemeClr val="lt1"/>
              </a:buClr>
              <a:buSzPts val="1200"/>
              <a:buFont typeface="Arial"/>
              <a:buChar char="○"/>
            </a:pPr>
            <a:r>
              <a:rPr lang="en-US" sz="13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Speak/participate at GSE-led events </a:t>
            </a:r>
          </a:p>
          <a:p>
            <a:pPr marL="914400" lvl="1" indent="-304800">
              <a:lnSpc>
                <a:spcPct val="115000"/>
              </a:lnSpc>
              <a:buClr>
                <a:schemeClr val="lt1"/>
              </a:buClr>
              <a:buSzPts val="1200"/>
              <a:buFont typeface="Arial"/>
              <a:buChar char="○"/>
            </a:pPr>
            <a:r>
              <a:rPr lang="en-US" sz="13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Support your events </a:t>
            </a:r>
          </a:p>
          <a:p>
            <a:pPr marL="914400" lvl="1" indent="-304800">
              <a:lnSpc>
                <a:spcPct val="115000"/>
              </a:lnSpc>
              <a:buClr>
                <a:schemeClr val="lt1"/>
              </a:buClr>
              <a:buSzPts val="1200"/>
              <a:buFont typeface="Arial"/>
              <a:buChar char="○"/>
            </a:pPr>
            <a:r>
              <a:rPr lang="en-US" sz="1300" b="1" dirty="0"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Outreach and Engagement (O&amp;E) Plan </a:t>
            </a:r>
            <a:endParaRPr sz="1300" b="1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</p:txBody>
      </p:sp>
      <p:sp>
        <p:nvSpPr>
          <p:cNvPr id="161" name="Google Shape;161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S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5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45B2C0-363D-FA93-6761-40720704C99A}"/>
              </a:ext>
            </a:extLst>
          </p:cNvPr>
          <p:cNvSpPr txBox="1"/>
          <p:nvPr/>
        </p:nvSpPr>
        <p:spPr>
          <a:xfrm>
            <a:off x="400722" y="1190294"/>
            <a:ext cx="7086678" cy="11491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336550">
              <a:lnSpc>
                <a:spcPct val="139981"/>
              </a:lnSpc>
              <a:buSzPts val="1700"/>
              <a:buFont typeface="Arial"/>
              <a:buChar char="●"/>
            </a:pPr>
            <a:r>
              <a:rPr lang="en-US" sz="1700" dirty="0"/>
              <a:t>What GSE does? </a:t>
            </a:r>
          </a:p>
          <a:p>
            <a:pPr marL="457200" indent="-336550">
              <a:lnSpc>
                <a:spcPct val="139981"/>
              </a:lnSpc>
              <a:buSzPts val="1700"/>
              <a:buFont typeface="Arial"/>
              <a:buChar char="●"/>
            </a:pPr>
            <a:r>
              <a:rPr lang="en-US" sz="1700" dirty="0"/>
              <a:t>How GSE works with APRALO? </a:t>
            </a:r>
          </a:p>
          <a:p>
            <a:pPr marL="457200" indent="-336550">
              <a:lnSpc>
                <a:spcPct val="139981"/>
              </a:lnSpc>
              <a:buSzPts val="1700"/>
              <a:buFont typeface="Arial"/>
              <a:buChar char="●"/>
            </a:pPr>
            <a:r>
              <a:rPr lang="en-US" sz="1700" dirty="0"/>
              <a:t>Who are the GSE team members?</a:t>
            </a:r>
          </a:p>
        </p:txBody>
      </p:sp>
      <p:pic>
        <p:nvPicPr>
          <p:cNvPr id="8" name="Google Shape;139;p26">
            <a:extLst>
              <a:ext uri="{FF2B5EF4-FFF2-40B4-BE49-F238E27FC236}">
                <a16:creationId xmlns:a16="http://schemas.microsoft.com/office/drawing/2014/main" id="{B3612599-02D7-0E2C-F271-548A20C8C9EB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99931" y="64718"/>
            <a:ext cx="893135" cy="8340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8868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/>
          <p:nvPr/>
        </p:nvSpPr>
        <p:spPr>
          <a:xfrm>
            <a:off x="514350" y="747400"/>
            <a:ext cx="6216600" cy="2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 b="0" i="0" u="none" strike="noStrike" cap="none">
                <a:solidFill>
                  <a:srgbClr val="593C8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Moderator: Jonathan Zuck, ALAC Chair</a:t>
            </a:r>
            <a:endParaRPr sz="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9" name="Google Shape;149;p27"/>
          <p:cNvCxnSpPr/>
          <p:nvPr/>
        </p:nvCxnSpPr>
        <p:spPr>
          <a:xfrm rot="10800000" flipH="1">
            <a:off x="215836" y="1068192"/>
            <a:ext cx="8517300" cy="276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0" name="Google Shape;150;p27"/>
          <p:cNvSpPr txBox="1"/>
          <p:nvPr/>
        </p:nvSpPr>
        <p:spPr>
          <a:xfrm>
            <a:off x="514350" y="476250"/>
            <a:ext cx="707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At-Large Loop and Campaign Book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27"/>
          <p:cNvSpPr txBox="1"/>
          <p:nvPr/>
        </p:nvSpPr>
        <p:spPr>
          <a:xfrm>
            <a:off x="298000" y="1216475"/>
            <a:ext cx="89364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</a:pPr>
            <a:r>
              <a:rPr lang="en"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At-Large Structures and its activities</a:t>
            </a:r>
            <a:endParaRPr/>
          </a:p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</a:pPr>
            <a:r>
              <a:rPr lang="en"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Meeting/Seminar: Out of the box</a:t>
            </a: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</a:pPr>
            <a:r>
              <a:rPr lang="en"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Engagement: Mobilization and Activation</a:t>
            </a: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2" name="Google Shape;152;p27"/>
          <p:cNvGrpSpPr/>
          <p:nvPr/>
        </p:nvGrpSpPr>
        <p:grpSpPr>
          <a:xfrm rot="5400000">
            <a:off x="3285410" y="-805554"/>
            <a:ext cx="2663772" cy="9234230"/>
            <a:chOff x="0" y="-47625"/>
            <a:chExt cx="1403167" cy="4864217"/>
          </a:xfrm>
        </p:grpSpPr>
        <p:sp>
          <p:nvSpPr>
            <p:cNvPr id="153" name="Google Shape;153;p27"/>
            <p:cNvSpPr/>
            <p:nvPr/>
          </p:nvSpPr>
          <p:spPr>
            <a:xfrm>
              <a:off x="0" y="0"/>
              <a:ext cx="1403167" cy="4816592"/>
            </a:xfrm>
            <a:custGeom>
              <a:avLst/>
              <a:gdLst/>
              <a:ahLst/>
              <a:cxnLst/>
              <a:rect l="l" t="t" r="r" b="b"/>
              <a:pathLst>
                <a:path w="1403167" h="4816592" extrusionOk="0">
                  <a:moveTo>
                    <a:pt x="0" y="0"/>
                  </a:moveTo>
                  <a:lnTo>
                    <a:pt x="1403167" y="0"/>
                  </a:lnTo>
                  <a:lnTo>
                    <a:pt x="1403167" y="4816592"/>
                  </a:lnTo>
                  <a:lnTo>
                    <a:pt x="0" y="4816592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27"/>
            <p:cNvSpPr txBox="1"/>
            <p:nvPr/>
          </p:nvSpPr>
          <p:spPr>
            <a:xfrm>
              <a:off x="0" y="-47625"/>
              <a:ext cx="812700" cy="86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5" name="Google Shape;155;p27"/>
          <p:cNvSpPr txBox="1"/>
          <p:nvPr/>
        </p:nvSpPr>
        <p:spPr>
          <a:xfrm>
            <a:off x="142950" y="2564625"/>
            <a:ext cx="2877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56" name="Google Shape;156;p27"/>
          <p:cNvCxnSpPr/>
          <p:nvPr/>
        </p:nvCxnSpPr>
        <p:spPr>
          <a:xfrm>
            <a:off x="3084700" y="2549463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7" name="Google Shape;157;p27"/>
          <p:cNvCxnSpPr/>
          <p:nvPr/>
        </p:nvCxnSpPr>
        <p:spPr>
          <a:xfrm>
            <a:off x="6081775" y="2549463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58" name="Google Shape;158;p27"/>
          <p:cNvSpPr txBox="1">
            <a:spLocks noGrp="1"/>
          </p:cNvSpPr>
          <p:nvPr>
            <p:ph type="body" idx="1"/>
          </p:nvPr>
        </p:nvSpPr>
        <p:spPr>
          <a:xfrm>
            <a:off x="129311" y="2549463"/>
            <a:ext cx="2763900" cy="24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 b="1">
                <a:solidFill>
                  <a:schemeClr val="lt1"/>
                </a:solidFill>
              </a:rPr>
              <a:t>End User Interests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</a:pPr>
            <a:r>
              <a:rPr lang="en" b="1">
                <a:solidFill>
                  <a:schemeClr val="lt1"/>
                </a:solidFill>
              </a:rPr>
              <a:t>Identify and Amplify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</a:pPr>
            <a:r>
              <a:rPr lang="en" b="1">
                <a:solidFill>
                  <a:schemeClr val="lt1"/>
                </a:solidFill>
              </a:rPr>
              <a:t>With feedback</a:t>
            </a:r>
            <a:endParaRPr/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 b="1">
                <a:solidFill>
                  <a:schemeClr val="lt1"/>
                </a:solidFill>
              </a:rPr>
              <a:t>ICANN – ALAC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</a:pPr>
            <a:r>
              <a:rPr lang="en" b="1">
                <a:solidFill>
                  <a:schemeClr val="lt1"/>
                </a:solidFill>
              </a:rPr>
              <a:t>AFRALO, APRALO, EURALO, LACRALO, NURALO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</a:pPr>
            <a:r>
              <a:rPr lang="en" b="1">
                <a:solidFill>
                  <a:schemeClr val="lt1"/>
                </a:solidFill>
              </a:rPr>
              <a:t>ALS</a:t>
            </a:r>
            <a:endParaRPr/>
          </a:p>
          <a:p>
            <a:pPr marL="457200" lvl="0" indent="-228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endParaRPr b="1">
              <a:solidFill>
                <a:schemeClr val="lt1"/>
              </a:solidFill>
            </a:endParaRPr>
          </a:p>
        </p:txBody>
      </p:sp>
      <p:sp>
        <p:nvSpPr>
          <p:cNvPr id="159" name="Google Shape;159;p27"/>
          <p:cNvSpPr txBox="1"/>
          <p:nvPr/>
        </p:nvSpPr>
        <p:spPr>
          <a:xfrm>
            <a:off x="3207791" y="2543367"/>
            <a:ext cx="2763900" cy="24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Identify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Think Real Hard!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Debate, get Feedback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General consensus</a:t>
            </a:r>
            <a:endParaRPr/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Amplify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Get the word out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UA Day success model</a:t>
            </a:r>
            <a:endParaRPr/>
          </a:p>
        </p:txBody>
      </p:sp>
      <p:sp>
        <p:nvSpPr>
          <p:cNvPr id="160" name="Google Shape;160;p27"/>
          <p:cNvSpPr txBox="1"/>
          <p:nvPr/>
        </p:nvSpPr>
        <p:spPr>
          <a:xfrm>
            <a:off x="6225311" y="2561655"/>
            <a:ext cx="2763900" cy="24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Campaign Book</a:t>
            </a:r>
            <a:endParaRPr/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Outreach vs Engagement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Mobilize and Activate</a:t>
            </a:r>
            <a:endParaRPr/>
          </a:p>
        </p:txBody>
      </p:sp>
      <p:sp>
        <p:nvSpPr>
          <p:cNvPr id="161" name="Google Shape;161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S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6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2" name="Google Shape;139;p26">
            <a:extLst>
              <a:ext uri="{FF2B5EF4-FFF2-40B4-BE49-F238E27FC236}">
                <a16:creationId xmlns:a16="http://schemas.microsoft.com/office/drawing/2014/main" id="{7723C707-670B-7084-EB20-D4086119759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9931" y="64718"/>
            <a:ext cx="893135" cy="834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6" name="Google Shape;166;p28"/>
          <p:cNvCxnSpPr/>
          <p:nvPr/>
        </p:nvCxnSpPr>
        <p:spPr>
          <a:xfrm rot="10800000" flipH="1">
            <a:off x="215836" y="1068192"/>
            <a:ext cx="8517300" cy="276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7" name="Google Shape;167;p28"/>
          <p:cNvSpPr txBox="1"/>
          <p:nvPr/>
        </p:nvSpPr>
        <p:spPr>
          <a:xfrm>
            <a:off x="298000" y="1216475"/>
            <a:ext cx="89364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</a:pPr>
            <a:r>
              <a:rPr lang="en"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Current Version: 2014</a:t>
            </a:r>
            <a:endParaRPr/>
          </a:p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</a:pPr>
            <a:r>
              <a:rPr lang="en"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Unaffiliated Individual Member, Roles, Election Process, Membership Status, New Membership Tyes, Code of Conduct</a:t>
            </a: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8" name="Google Shape;168;p28"/>
          <p:cNvGrpSpPr/>
          <p:nvPr/>
        </p:nvGrpSpPr>
        <p:grpSpPr>
          <a:xfrm rot="5400000">
            <a:off x="3285410" y="-805554"/>
            <a:ext cx="2663772" cy="9234230"/>
            <a:chOff x="0" y="-47625"/>
            <a:chExt cx="1403167" cy="4864217"/>
          </a:xfrm>
        </p:grpSpPr>
        <p:sp>
          <p:nvSpPr>
            <p:cNvPr id="169" name="Google Shape;169;p28"/>
            <p:cNvSpPr/>
            <p:nvPr/>
          </p:nvSpPr>
          <p:spPr>
            <a:xfrm>
              <a:off x="0" y="0"/>
              <a:ext cx="1403167" cy="4816592"/>
            </a:xfrm>
            <a:custGeom>
              <a:avLst/>
              <a:gdLst/>
              <a:ahLst/>
              <a:cxnLst/>
              <a:rect l="l" t="t" r="r" b="b"/>
              <a:pathLst>
                <a:path w="1403167" h="4816592" extrusionOk="0">
                  <a:moveTo>
                    <a:pt x="0" y="0"/>
                  </a:moveTo>
                  <a:lnTo>
                    <a:pt x="1403167" y="0"/>
                  </a:lnTo>
                  <a:lnTo>
                    <a:pt x="1403167" y="4816592"/>
                  </a:lnTo>
                  <a:lnTo>
                    <a:pt x="0" y="4816592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0" name="Google Shape;170;p28"/>
            <p:cNvSpPr txBox="1"/>
            <p:nvPr/>
          </p:nvSpPr>
          <p:spPr>
            <a:xfrm>
              <a:off x="0" y="-47625"/>
              <a:ext cx="812700" cy="86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1" name="Google Shape;171;p28"/>
          <p:cNvSpPr txBox="1"/>
          <p:nvPr/>
        </p:nvSpPr>
        <p:spPr>
          <a:xfrm>
            <a:off x="142950" y="2564625"/>
            <a:ext cx="2877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72" name="Google Shape;172;p28"/>
          <p:cNvCxnSpPr/>
          <p:nvPr/>
        </p:nvCxnSpPr>
        <p:spPr>
          <a:xfrm>
            <a:off x="3084700" y="2549463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3" name="Google Shape;173;p28"/>
          <p:cNvCxnSpPr/>
          <p:nvPr/>
        </p:nvCxnSpPr>
        <p:spPr>
          <a:xfrm>
            <a:off x="6081775" y="2549463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4" name="Google Shape;174;p28"/>
          <p:cNvSpPr txBox="1">
            <a:spLocks noGrp="1"/>
          </p:cNvSpPr>
          <p:nvPr>
            <p:ph type="body" idx="1"/>
          </p:nvPr>
        </p:nvSpPr>
        <p:spPr>
          <a:xfrm>
            <a:off x="129311" y="2549463"/>
            <a:ext cx="2763900" cy="24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</a:pPr>
            <a:r>
              <a:rPr lang="en" b="1">
                <a:solidFill>
                  <a:schemeClr val="lt1"/>
                </a:solidFill>
              </a:rPr>
              <a:t>Expectations from ALSes 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</a:pPr>
            <a:r>
              <a:rPr lang="en" b="1">
                <a:solidFill>
                  <a:schemeClr val="lt1"/>
                </a:solidFill>
              </a:rPr>
              <a:t>Report to the ALAC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</a:pPr>
            <a:r>
              <a:rPr lang="en" b="1">
                <a:solidFill>
                  <a:schemeClr val="lt1"/>
                </a:solidFill>
              </a:rPr>
              <a:t>Redistribute or support to distribute targeted ICANN Updates</a:t>
            </a:r>
            <a:endParaRPr/>
          </a:p>
          <a:p>
            <a:pPr marL="91440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</a:pPr>
            <a:r>
              <a:rPr lang="en" b="1">
                <a:solidFill>
                  <a:schemeClr val="lt1"/>
                </a:solidFill>
              </a:rPr>
              <a:t>Refer ICANN and At-Large on ALS internet presence</a:t>
            </a:r>
            <a:endParaRPr/>
          </a:p>
        </p:txBody>
      </p:sp>
      <p:sp>
        <p:nvSpPr>
          <p:cNvPr id="175" name="Google Shape;175;p28"/>
          <p:cNvSpPr txBox="1"/>
          <p:nvPr/>
        </p:nvSpPr>
        <p:spPr>
          <a:xfrm>
            <a:off x="3207791" y="2543367"/>
            <a:ext cx="2763900" cy="24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ALS to evaluate contributions on specific issues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2-4 ALS representatives (office bearers)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Know your members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Participate in IG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Vote</a:t>
            </a:r>
            <a:endParaRPr/>
          </a:p>
        </p:txBody>
      </p:sp>
      <p:sp>
        <p:nvSpPr>
          <p:cNvPr id="176" name="Google Shape;176;p28"/>
          <p:cNvSpPr txBox="1"/>
          <p:nvPr/>
        </p:nvSpPr>
        <p:spPr>
          <a:xfrm>
            <a:off x="514350" y="476250"/>
            <a:ext cx="707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Introduction to the APRALO Rules of Procedures (ROP)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28"/>
          <p:cNvSpPr txBox="1"/>
          <p:nvPr/>
        </p:nvSpPr>
        <p:spPr>
          <a:xfrm>
            <a:off x="514350" y="747400"/>
            <a:ext cx="6216600" cy="2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 b="0" i="0" u="none" strike="noStrike" cap="none">
                <a:solidFill>
                  <a:srgbClr val="593C8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Moderator: Cheryl Langdon-Orr</a:t>
            </a:r>
            <a:endParaRPr sz="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28"/>
          <p:cNvSpPr txBox="1"/>
          <p:nvPr/>
        </p:nvSpPr>
        <p:spPr>
          <a:xfrm>
            <a:off x="6237503" y="2549463"/>
            <a:ext cx="2763900" cy="24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Proposed amendments on Membership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Concept of Individual Member</a:t>
            </a:r>
            <a:endParaRPr/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Election Process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Member in good standing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Nominations </a:t>
            </a:r>
            <a:endParaRPr/>
          </a:p>
          <a:p>
            <a:pPr marL="914400" marR="0" lvl="1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○"/>
            </a:pPr>
            <a:r>
              <a:rPr lang="en" sz="1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Voting by nominated representatives</a:t>
            </a:r>
            <a:endParaRPr/>
          </a:p>
        </p:txBody>
      </p:sp>
      <p:sp>
        <p:nvSpPr>
          <p:cNvPr id="179" name="Google Shape;179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S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7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2" name="Google Shape;139;p26">
            <a:extLst>
              <a:ext uri="{FF2B5EF4-FFF2-40B4-BE49-F238E27FC236}">
                <a16:creationId xmlns:a16="http://schemas.microsoft.com/office/drawing/2014/main" id="{B1D1B9DB-EC01-CBE4-C70A-54127966DFF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9931" y="64718"/>
            <a:ext cx="893135" cy="834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4" name="Google Shape;184;p29"/>
          <p:cNvCxnSpPr/>
          <p:nvPr/>
        </p:nvCxnSpPr>
        <p:spPr>
          <a:xfrm rot="10800000" flipH="1">
            <a:off x="215836" y="1068192"/>
            <a:ext cx="8517300" cy="276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5" name="Google Shape;185;p29"/>
          <p:cNvSpPr txBox="1"/>
          <p:nvPr/>
        </p:nvSpPr>
        <p:spPr>
          <a:xfrm>
            <a:off x="298000" y="1216475"/>
            <a:ext cx="8936400" cy="6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</a:pPr>
            <a:r>
              <a:rPr lang="en"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Resolution on Rules of Procedure with 2023 edits</a:t>
            </a:r>
            <a:endParaRPr/>
          </a:p>
          <a:p>
            <a:pPr marL="457200" marR="0" lvl="1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●"/>
            </a:pPr>
            <a:r>
              <a:rPr lang="en" sz="1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Annual General Meeting</a:t>
            </a:r>
            <a:endParaRPr sz="1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6" name="Google Shape;186;p29"/>
          <p:cNvGrpSpPr/>
          <p:nvPr/>
        </p:nvGrpSpPr>
        <p:grpSpPr>
          <a:xfrm rot="5400000">
            <a:off x="3285410" y="-805554"/>
            <a:ext cx="2663772" cy="9234230"/>
            <a:chOff x="0" y="-47625"/>
            <a:chExt cx="1403167" cy="4864217"/>
          </a:xfrm>
        </p:grpSpPr>
        <p:sp>
          <p:nvSpPr>
            <p:cNvPr id="187" name="Google Shape;187;p29"/>
            <p:cNvSpPr/>
            <p:nvPr/>
          </p:nvSpPr>
          <p:spPr>
            <a:xfrm>
              <a:off x="0" y="0"/>
              <a:ext cx="1403167" cy="4816592"/>
            </a:xfrm>
            <a:custGeom>
              <a:avLst/>
              <a:gdLst/>
              <a:ahLst/>
              <a:cxnLst/>
              <a:rect l="l" t="t" r="r" b="b"/>
              <a:pathLst>
                <a:path w="1403167" h="4816592" extrusionOk="0">
                  <a:moveTo>
                    <a:pt x="0" y="0"/>
                  </a:moveTo>
                  <a:lnTo>
                    <a:pt x="1403167" y="0"/>
                  </a:lnTo>
                  <a:lnTo>
                    <a:pt x="1403167" y="4816592"/>
                  </a:lnTo>
                  <a:lnTo>
                    <a:pt x="0" y="4816592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29"/>
            <p:cNvSpPr txBox="1"/>
            <p:nvPr/>
          </p:nvSpPr>
          <p:spPr>
            <a:xfrm>
              <a:off x="0" y="-47625"/>
              <a:ext cx="812700" cy="86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9" name="Google Shape;189;p29"/>
          <p:cNvSpPr txBox="1"/>
          <p:nvPr/>
        </p:nvSpPr>
        <p:spPr>
          <a:xfrm>
            <a:off x="142950" y="2564625"/>
            <a:ext cx="2877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endParaRPr sz="1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endParaRPr sz="800" b="0" i="0" u="none" strike="noStrike" cap="none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190" name="Google Shape;190;p29"/>
          <p:cNvCxnSpPr/>
          <p:nvPr/>
        </p:nvCxnSpPr>
        <p:spPr>
          <a:xfrm>
            <a:off x="3084700" y="2549463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1" name="Google Shape;191;p29"/>
          <p:cNvCxnSpPr/>
          <p:nvPr/>
        </p:nvCxnSpPr>
        <p:spPr>
          <a:xfrm>
            <a:off x="6081775" y="2549463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2" name="Google Shape;192;p29"/>
          <p:cNvSpPr txBox="1">
            <a:spLocks noGrp="1"/>
          </p:cNvSpPr>
          <p:nvPr>
            <p:ph type="body" idx="1"/>
          </p:nvPr>
        </p:nvSpPr>
        <p:spPr>
          <a:xfrm>
            <a:off x="134953" y="3525336"/>
            <a:ext cx="2763900" cy="5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457200" lvl="0" indent="-3174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8107"/>
              <a:buChar char="●"/>
            </a:pPr>
            <a:r>
              <a:rPr lang="en" b="1">
                <a:solidFill>
                  <a:schemeClr val="lt1"/>
                </a:solidFill>
              </a:rPr>
              <a:t>Resolved to adopt Rules of Procedure</a:t>
            </a:r>
            <a:endParaRPr/>
          </a:p>
        </p:txBody>
      </p:sp>
      <p:sp>
        <p:nvSpPr>
          <p:cNvPr id="193" name="Google Shape;193;p29"/>
          <p:cNvSpPr txBox="1"/>
          <p:nvPr/>
        </p:nvSpPr>
        <p:spPr>
          <a:xfrm>
            <a:off x="3204955" y="3376239"/>
            <a:ext cx="2763900" cy="110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2023 edits </a:t>
            </a:r>
            <a:endParaRPr/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ICANN Legal review</a:t>
            </a:r>
            <a:endParaRPr/>
          </a:p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Call for participants to contribute</a:t>
            </a:r>
            <a:endParaRPr/>
          </a:p>
        </p:txBody>
      </p:sp>
      <p:sp>
        <p:nvSpPr>
          <p:cNvPr id="194" name="Google Shape;194;p29"/>
          <p:cNvSpPr txBox="1"/>
          <p:nvPr/>
        </p:nvSpPr>
        <p:spPr>
          <a:xfrm>
            <a:off x="6219146" y="3590566"/>
            <a:ext cx="2763900" cy="66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marR="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●"/>
            </a:pPr>
            <a:r>
              <a:rPr lang="en" sz="1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APRALO AGM</a:t>
            </a:r>
            <a:endParaRPr/>
          </a:p>
        </p:txBody>
      </p:sp>
      <p:sp>
        <p:nvSpPr>
          <p:cNvPr id="195" name="Google Shape;195;p29"/>
          <p:cNvSpPr txBox="1"/>
          <p:nvPr/>
        </p:nvSpPr>
        <p:spPr>
          <a:xfrm>
            <a:off x="514350" y="476250"/>
            <a:ext cx="707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b="1" i="0" u="none" strike="noStrike" cap="non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APRALO General Assembly Plenary</a:t>
            </a:r>
            <a:endParaRPr sz="7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29"/>
          <p:cNvSpPr txBox="1"/>
          <p:nvPr/>
        </p:nvSpPr>
        <p:spPr>
          <a:xfrm>
            <a:off x="514350" y="747400"/>
            <a:ext cx="6216600" cy="2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300" b="0" i="0" u="none" strike="noStrike" cap="none">
                <a:solidFill>
                  <a:srgbClr val="593C8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Moderator: Amrita Choudhury, APRALO Chair</a:t>
            </a:r>
            <a:endParaRPr sz="1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">
                <a:solidFill>
                  <a:schemeClr val="lt1"/>
                </a:solidFill>
              </a:rPr>
              <a:t>S</a:t>
            </a:r>
            <a:fld id="{00000000-1234-1234-1234-123412341234}" type="slidenum">
              <a:rPr lang="en">
                <a:solidFill>
                  <a:schemeClr val="lt1"/>
                </a:solidFill>
              </a:rPr>
              <a:t>8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2" name="Google Shape;139;p26">
            <a:extLst>
              <a:ext uri="{FF2B5EF4-FFF2-40B4-BE49-F238E27FC236}">
                <a16:creationId xmlns:a16="http://schemas.microsoft.com/office/drawing/2014/main" id="{2375610B-E354-058B-50AD-78CF3CF1A9F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9931" y="64718"/>
            <a:ext cx="893135" cy="834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0"/>
          <p:cNvSpPr txBox="1"/>
          <p:nvPr/>
        </p:nvSpPr>
        <p:spPr>
          <a:xfrm>
            <a:off x="514350" y="747400"/>
            <a:ext cx="6216600" cy="2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400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593C8F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Moderators: Cheryl Landdon-Orr and Justine Chew</a:t>
            </a:r>
            <a:endParaRPr sz="100"/>
          </a:p>
        </p:txBody>
      </p:sp>
      <p:cxnSp>
        <p:nvCxnSpPr>
          <p:cNvPr id="203" name="Google Shape;203;p30"/>
          <p:cNvCxnSpPr/>
          <p:nvPr/>
        </p:nvCxnSpPr>
        <p:spPr>
          <a:xfrm rot="10800000" flipH="1">
            <a:off x="215836" y="1068192"/>
            <a:ext cx="8517300" cy="27600"/>
          </a:xfrm>
          <a:prstGeom prst="straightConnector1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4" name="Google Shape;204;p30"/>
          <p:cNvSpPr txBox="1"/>
          <p:nvPr/>
        </p:nvSpPr>
        <p:spPr>
          <a:xfrm>
            <a:off x="514350" y="476250"/>
            <a:ext cx="7074000" cy="2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399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latin typeface="Lato"/>
                <a:ea typeface="Lato"/>
                <a:cs typeface="Lato"/>
                <a:sym typeface="Lato"/>
              </a:rPr>
              <a:t>Discussion on the New gTLD Round &amp; Opportunities</a:t>
            </a:r>
            <a:endParaRPr sz="700"/>
          </a:p>
        </p:txBody>
      </p:sp>
      <p:sp>
        <p:nvSpPr>
          <p:cNvPr id="205" name="Google Shape;205;p30"/>
          <p:cNvSpPr txBox="1"/>
          <p:nvPr/>
        </p:nvSpPr>
        <p:spPr>
          <a:xfrm>
            <a:off x="298000" y="1216475"/>
            <a:ext cx="89364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Participants were divided into 3 groups:</a:t>
            </a:r>
            <a:endParaRPr sz="1700"/>
          </a:p>
          <a:p>
            <a:pPr marL="457200" marR="0" lvl="0" indent="-336550" algn="l" rtl="0">
              <a:lnSpc>
                <a:spcPct val="139981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Discussions on 3 different questions and  gathered input on communication tools and strategies that APRALO should look upto.</a:t>
            </a:r>
            <a:endParaRPr sz="1700"/>
          </a:p>
        </p:txBody>
      </p:sp>
      <p:grpSp>
        <p:nvGrpSpPr>
          <p:cNvPr id="206" name="Google Shape;206;p30"/>
          <p:cNvGrpSpPr/>
          <p:nvPr/>
        </p:nvGrpSpPr>
        <p:grpSpPr>
          <a:xfrm rot="5400000">
            <a:off x="3285410" y="-805554"/>
            <a:ext cx="2663772" cy="9234230"/>
            <a:chOff x="0" y="-47625"/>
            <a:chExt cx="1403167" cy="4864217"/>
          </a:xfrm>
        </p:grpSpPr>
        <p:sp>
          <p:nvSpPr>
            <p:cNvPr id="207" name="Google Shape;207;p30"/>
            <p:cNvSpPr/>
            <p:nvPr/>
          </p:nvSpPr>
          <p:spPr>
            <a:xfrm>
              <a:off x="0" y="0"/>
              <a:ext cx="1403167" cy="4816592"/>
            </a:xfrm>
            <a:custGeom>
              <a:avLst/>
              <a:gdLst/>
              <a:ahLst/>
              <a:cxnLst/>
              <a:rect l="l" t="t" r="r" b="b"/>
              <a:pathLst>
                <a:path w="1403167" h="4816592" extrusionOk="0">
                  <a:moveTo>
                    <a:pt x="0" y="0"/>
                  </a:moveTo>
                  <a:lnTo>
                    <a:pt x="1403167" y="0"/>
                  </a:lnTo>
                  <a:lnTo>
                    <a:pt x="1403167" y="4816592"/>
                  </a:lnTo>
                  <a:lnTo>
                    <a:pt x="0" y="4816592"/>
                  </a:lnTo>
                  <a:close/>
                </a:path>
              </a:pathLst>
            </a:custGeom>
            <a:solidFill>
              <a:srgbClr val="9C0C3C"/>
            </a:solidFill>
            <a:ln>
              <a:noFill/>
            </a:ln>
          </p:spPr>
        </p:sp>
        <p:sp>
          <p:nvSpPr>
            <p:cNvPr id="208" name="Google Shape;208;p30"/>
            <p:cNvSpPr txBox="1"/>
            <p:nvPr/>
          </p:nvSpPr>
          <p:spPr>
            <a:xfrm>
              <a:off x="0" y="-47625"/>
              <a:ext cx="812700" cy="860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5400" tIns="25400" rIns="25400" bIns="25400" anchor="ctr" anchorCtr="0">
              <a:noAutofit/>
            </a:bodyPr>
            <a:lstStyle/>
            <a:p>
              <a:pPr marL="0" marR="0" lvl="0" indent="0" algn="ctr" rtl="0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9" name="Google Shape;209;p30"/>
          <p:cNvSpPr txBox="1"/>
          <p:nvPr/>
        </p:nvSpPr>
        <p:spPr>
          <a:xfrm>
            <a:off x="142950" y="2564625"/>
            <a:ext cx="2877000" cy="249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/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Communication modalities effective and efficient for: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ICANN’s upcoming Next Round for New gTLDs,ASP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Any unique opportunities for Regional Communities of Interest and Business, 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Solicit feedback from local communities and Internet end users on ICANNs new gTLD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cxnSp>
        <p:nvCxnSpPr>
          <p:cNvPr id="210" name="Google Shape;210;p30"/>
          <p:cNvCxnSpPr/>
          <p:nvPr/>
        </p:nvCxnSpPr>
        <p:spPr>
          <a:xfrm>
            <a:off x="3084700" y="2549463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1" name="Google Shape;211;p30"/>
          <p:cNvCxnSpPr/>
          <p:nvPr/>
        </p:nvCxnSpPr>
        <p:spPr>
          <a:xfrm>
            <a:off x="6081775" y="2549463"/>
            <a:ext cx="7200" cy="2524200"/>
          </a:xfrm>
          <a:prstGeom prst="straightConnector1">
            <a:avLst/>
          </a:prstGeom>
          <a:noFill/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2" name="Google Shape;212;p30"/>
          <p:cNvSpPr txBox="1"/>
          <p:nvPr/>
        </p:nvSpPr>
        <p:spPr>
          <a:xfrm>
            <a:off x="3204775" y="2817675"/>
            <a:ext cx="28770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Propose 3 to 5 essential, and possibly unique, messages that could be included in APAC specifically focussed outreach efforts.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3" name="Google Shape;213;p30"/>
          <p:cNvSpPr txBox="1"/>
          <p:nvPr/>
        </p:nvSpPr>
        <p:spPr>
          <a:xfrm>
            <a:off x="6194650" y="2762300"/>
            <a:ext cx="2877000" cy="184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Propose 3 to 5 important areas of interest that could be highlighted in APAC specifically focussed community engagement efforts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In your local community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In your sub-region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457200" marR="0" lvl="0" indent="-29210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Poppins"/>
              <a:buChar char="●"/>
            </a:pPr>
            <a:r>
              <a:rPr lang="en" sz="1000" b="1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APAC wide </a:t>
            </a: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marL="0" marR="0" lvl="0" indent="0" algn="l" rtl="0">
              <a:lnSpc>
                <a:spcPct val="140012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>
              <a:solidFill>
                <a:srgbClr val="FFFFF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4" name="Google Shape;214;p30"/>
          <p:cNvSpPr txBox="1">
            <a:spLocks noGrp="1"/>
          </p:cNvSpPr>
          <p:nvPr>
            <p:ph type="sldNum" idx="12"/>
          </p:nvPr>
        </p:nvSpPr>
        <p:spPr>
          <a:xfrm>
            <a:off x="3276600" y="3178175"/>
            <a:ext cx="1066800" cy="182700"/>
          </a:xfrm>
          <a:prstGeom prst="rect">
            <a:avLst/>
          </a:prstGeom>
        </p:spPr>
        <p:txBody>
          <a:bodyPr spcFirstLastPara="1" wrap="square" lIns="45725" tIns="22850" rIns="45725" bIns="2285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2" name="Google Shape;139;p26">
            <a:extLst>
              <a:ext uri="{FF2B5EF4-FFF2-40B4-BE49-F238E27FC236}">
                <a16:creationId xmlns:a16="http://schemas.microsoft.com/office/drawing/2014/main" id="{0C571057-6D34-4124-1ABC-4265220A360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99931" y="64718"/>
            <a:ext cx="893135" cy="8340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863</Words>
  <Application>Microsoft Macintosh PowerPoint</Application>
  <PresentationFormat>On-screen Show (16:9)</PresentationFormat>
  <Paragraphs>161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Lato</vt:lpstr>
      <vt:lpstr>Calibri</vt:lpstr>
      <vt:lpstr>League Spartan</vt:lpstr>
      <vt:lpstr>-apple-system</vt:lpstr>
      <vt:lpstr>Poppins</vt:lpstr>
      <vt:lpstr>Arial</vt:lpstr>
      <vt:lpstr>Simple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Gisella Gruber</cp:lastModifiedBy>
  <cp:revision>4</cp:revision>
  <dcterms:modified xsi:type="dcterms:W3CDTF">2024-07-29T14:23:42Z</dcterms:modified>
</cp:coreProperties>
</file>