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7"/>
  </p:notesMasterIdLst>
  <p:handoutMasterIdLst>
    <p:handoutMasterId r:id="rId28"/>
  </p:handoutMasterIdLst>
  <p:sldIdLst>
    <p:sldId id="273" r:id="rId6"/>
    <p:sldId id="274" r:id="rId7"/>
    <p:sldId id="287" r:id="rId8"/>
    <p:sldId id="288" r:id="rId9"/>
    <p:sldId id="298" r:id="rId10"/>
    <p:sldId id="289" r:id="rId11"/>
    <p:sldId id="291" r:id="rId12"/>
    <p:sldId id="312" r:id="rId13"/>
    <p:sldId id="293" r:id="rId14"/>
    <p:sldId id="295" r:id="rId15"/>
    <p:sldId id="296" r:id="rId16"/>
    <p:sldId id="297" r:id="rId17"/>
    <p:sldId id="304" r:id="rId18"/>
    <p:sldId id="305" r:id="rId19"/>
    <p:sldId id="307" r:id="rId20"/>
    <p:sldId id="309" r:id="rId21"/>
    <p:sldId id="308" r:id="rId22"/>
    <p:sldId id="310" r:id="rId23"/>
    <p:sldId id="264" r:id="rId24"/>
    <p:sldId id="265" r:id="rId25"/>
    <p:sldId id="284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 snapToObjects="1">
      <p:cViewPr>
        <p:scale>
          <a:sx n="90" d="100"/>
          <a:sy n="90" d="100"/>
        </p:scale>
        <p:origin x="-7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6E9DA9B-A94C-4978-A473-57AE4CE5D30E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72825E4-5069-44DB-B085-71355E78367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88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F772D87-89F2-4729-AF0C-38B13BB051AD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2065C9B-5BDA-4260-B8FA-AF66CE314DF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340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6764152" indent="-363210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312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86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293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725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D71045C-7186-4220-802B-53BD2918FD0C}" type="slidenum">
              <a:rPr lang="en-US" sz="1200">
                <a:latin typeface="Calibri" charset="0"/>
              </a:rPr>
              <a:pPr eaLnBrk="1" hangingPunct="1"/>
              <a:t>9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A9B727-E770-4A78-B2A6-420F31CBAF5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920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6764152" indent="-363210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312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86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293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725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D71045C-7186-4220-802B-53BD2918FD0C}" type="slidenum">
              <a:rPr lang="en-US" sz="1200">
                <a:latin typeface="Calibri" charset="0"/>
              </a:rPr>
              <a:pPr eaLnBrk="1" hangingPunct="1"/>
              <a:t>10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6764152" indent="-363210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312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86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293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725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D71045C-7186-4220-802B-53BD2918FD0C}" type="slidenum">
              <a:rPr lang="en-US" sz="1200">
                <a:latin typeface="Calibri" charset="0"/>
              </a:rPr>
              <a:pPr eaLnBrk="1" hangingPunct="1"/>
              <a:t>11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6764152" indent="-363210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312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862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293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725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D71045C-7186-4220-802B-53BD2918FD0C}" type="slidenum">
              <a:rPr lang="en-US" sz="1200">
                <a:latin typeface="Calibri" charset="0"/>
              </a:rPr>
              <a:pPr eaLnBrk="1" hangingPunct="1"/>
              <a:t>12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 establishment of performance goals can best be specified when defined within three primary levels: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65C9B-5BDA-4260-B8FA-AF66CE314D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3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rgbClr val="7F7F7F"/>
                </a:solidFill>
                <a:latin typeface="Trebuchet MS" pitchFamily="34" charset="0"/>
              </a:rPr>
              <a:t>Metrics - </a:t>
            </a:r>
            <a:r>
              <a:rPr lang="en-US" sz="1200" dirty="0" smtClean="0"/>
              <a:t>DNS Stability and Security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100% L-Root </a:t>
            </a:r>
            <a:r>
              <a:rPr lang="en-US" sz="1200" dirty="0" smtClean="0">
                <a:solidFill>
                  <a:srgbClr val="FF0000"/>
                </a:solidFill>
              </a:rPr>
              <a:t>availability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Initiate community development of key performance indicators for measuring “100% DNS </a:t>
            </a:r>
            <a:r>
              <a:rPr lang="en-US" sz="1200" dirty="0" smtClean="0">
                <a:solidFill>
                  <a:srgbClr val="FF0000"/>
                </a:solidFill>
              </a:rPr>
              <a:t>availability</a:t>
            </a:r>
            <a:r>
              <a:rPr lang="en-US" sz="1200" dirty="0" smtClean="0"/>
              <a:t>”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Contract enforcement of TLD uptime service level agreements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Number of </a:t>
            </a:r>
            <a:r>
              <a:rPr lang="en-US" sz="1200" dirty="0" smtClean="0">
                <a:solidFill>
                  <a:srgbClr val="FF0000"/>
                </a:solidFill>
              </a:rPr>
              <a:t>global business </a:t>
            </a:r>
            <a:r>
              <a:rPr lang="en-US" sz="1200" dirty="0" smtClean="0"/>
              <a:t>continuity </a:t>
            </a:r>
            <a:r>
              <a:rPr lang="en-US" sz="1200" dirty="0" smtClean="0">
                <a:solidFill>
                  <a:srgbClr val="FF0000"/>
                </a:solidFill>
              </a:rPr>
              <a:t>exercises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Measure of progress toward certification </a:t>
            </a:r>
            <a:r>
              <a:rPr lang="en-US" sz="1200" dirty="0" smtClean="0"/>
              <a:t>for a global business continuity standard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Number of DNSSEC TLD signings and broadly adopted by end of plan period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Number of IPv6 awareness raising engagements in which ICANN participates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Initiate an </a:t>
            </a:r>
            <a:r>
              <a:rPr lang="en-US" sz="1200" dirty="0" smtClean="0">
                <a:solidFill>
                  <a:srgbClr val="FF0000"/>
                </a:solidFill>
              </a:rPr>
              <a:t>Internet number resource certification security effort and collaborate with the community on implementation </a:t>
            </a:r>
            <a:r>
              <a:rPr lang="en-US" sz="1200" dirty="0" smtClean="0"/>
              <a:t>within the plan period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Define metrics to ensure that appropriate percentage of the ICANN budget is dedicated to DNS stability, security and resiliency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65C9B-5BDA-4260-B8FA-AF66CE314DF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33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7F7F7F"/>
                </a:solidFill>
                <a:latin typeface="Trebuchet MS" pitchFamily="34" charset="0"/>
              </a:rPr>
              <a:t>Metrics - </a:t>
            </a:r>
            <a:r>
              <a:rPr lang="en-US" sz="1200" dirty="0" smtClean="0"/>
              <a:t>Competition, consumer trust &amp; consumer choice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200" dirty="0" smtClean="0"/>
              <a:t>Launch of the new gTLD program and timely processing of applications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Number of IDN ccTLDs delegated </a:t>
            </a:r>
            <a:r>
              <a:rPr lang="en-US" sz="1200" dirty="0" smtClean="0">
                <a:solidFill>
                  <a:srgbClr val="FF0000"/>
                </a:solidFill>
              </a:rPr>
              <a:t>annually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New gTLDs and IDN Fast Track: Implementation of measures of success that align with ICANN core vales and original program objectives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Measure effectiveness of Rights Protection Mechanisms in New gTLD Program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Describe the priorities of </a:t>
            </a:r>
            <a:r>
              <a:rPr lang="en-US" sz="1200" dirty="0" smtClean="0"/>
              <a:t>the regional education program and report progress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Build, </a:t>
            </a:r>
            <a:r>
              <a:rPr lang="en-US" sz="1200" dirty="0" smtClean="0"/>
              <a:t>publish and execute a contractual compliance regime for addressing the new expanded TLD space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Launch and timely progress of the Whois program enhancements, especially to address internationalized data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Document and publish IDN guidelines in 2012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Address the domain names that are not compliant with IDNA 2008 protocol  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 Addresses GNSO RySG comment on Internationalization opportunity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65C9B-5BDA-4260-B8FA-AF66CE314DF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08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rgbClr val="7F7F7F"/>
                </a:solidFill>
                <a:latin typeface="Trebuchet MS" pitchFamily="34" charset="0"/>
              </a:rPr>
              <a:t>Metrics - </a:t>
            </a:r>
            <a:r>
              <a:rPr lang="en-US" sz="1200" dirty="0" smtClean="0"/>
              <a:t>Core Operations including IANA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Meet or exceed IANA contract service level agreement performance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2011 award of the IANA follow-on contract or replacement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EFQM</a:t>
            </a:r>
            <a:r>
              <a:rPr lang="en-US" dirty="0" smtClean="0">
                <a:solidFill>
                  <a:srgbClr val="FF0000"/>
                </a:solidFill>
              </a:rPr>
              <a:t> assessment </a:t>
            </a:r>
            <a:r>
              <a:rPr lang="en-US" dirty="0" smtClean="0"/>
              <a:t>demonstrating improvement over time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RPKI deployment </a:t>
            </a:r>
            <a:r>
              <a:rPr lang="en-US" dirty="0" smtClean="0">
                <a:solidFill>
                  <a:srgbClr val="FF0000"/>
                </a:solidFill>
              </a:rPr>
              <a:t>within the period of the plan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100% L-root uptime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Organizational Effectiveness Program Benchmarks, Metrics and Results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Definition of global stakeholder service level metrics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2011 implementation of a new ICANN finance information technology system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Develop and publish additional metrics and reporting of contractual compliance performance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65C9B-5BDA-4260-B8FA-AF66CE314DF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49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rgbClr val="7F7F7F"/>
                </a:solidFill>
                <a:latin typeface="Trebuchet MS" pitchFamily="34" charset="0"/>
              </a:rPr>
              <a:t>Metrics - </a:t>
            </a:r>
            <a:r>
              <a:rPr lang="en-US" sz="1200" dirty="0" smtClean="0"/>
              <a:t>A healthy Internet eco- system</a:t>
            </a:r>
            <a:endParaRPr lang="en-US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Timely completion of the Affirmation Reviews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Timely Board determination and action to implement Affirmation of Commitments reviews recommendations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Continuation of a single authoritative root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Formalized cross-stakeholder participation process in the multi-stakeholder model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Improved ICANN Board of Directors feedback methodology </a:t>
            </a:r>
            <a:r>
              <a:rPr lang="en-US" sz="1200" dirty="0" smtClean="0"/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Number of international Internet governance events with constructive ICANN participation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Number and trend of ICANN Fellowships </a:t>
            </a:r>
            <a:r>
              <a:rPr lang="en-US" sz="1200" dirty="0" smtClean="0">
                <a:solidFill>
                  <a:srgbClr val="FF0000"/>
                </a:solidFill>
              </a:rPr>
              <a:t>and the related increase and participation in ICANN processes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200" dirty="0" smtClean="0"/>
              <a:t>Global and skill set diversity of the ICANN Board of directors meet the Bylaws requirements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200" dirty="0" smtClean="0"/>
              <a:t> Addresses ALAC comment for better feedback from Board on action/no action from SO/AC recommendations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65C9B-5BDA-4260-B8FA-AF66CE314DF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4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4754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4678134F-FE9B-4840-8708-7B43B09525C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5834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E58348-4ADE-D749-81D6-9867B7242661}" type="datetimeFigureOut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5EEE87-AAA4-584B-B46C-8E18B16873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58038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E58348-4ADE-D749-81D6-9867B7242661}" type="datetimeFigureOut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5EEE87-AAA4-584B-B46C-8E18B16873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8630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B6BACC6-6B13-4C42-83BF-6AD11FDFEF81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E5E1124-D64A-4A64-AA74-C1549D401C7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05918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5B1A1-B45D-413B-8BDC-DDDA49251B6B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DB35-9E30-4E77-BFB9-49FEAA42292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25132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2EFAC-D8F0-472A-AE32-326E190B5AD4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36487-260B-4EE8-923C-B0392DF73E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29365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95D8C8-99B3-46FF-BBD4-D6C71F47F4CD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0B6A9-3BFF-4F9C-B78C-A31EF8176C0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9972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A195C0-884A-4CAB-B5B8-0EE823CC24E4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026B4-A7BD-497F-9E98-A4CC77C046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705850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581F96-290D-45B9-8720-0E5AF953705B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A2FB9-74B9-45CC-B712-E22D81EAFB0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79145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6BACC6-6B13-4C42-83BF-6AD11FDFEF81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E1124-D64A-4A64-AA74-C1549D401C7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1100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07A1E11C-CB8F-4BAC-A8AB-1C621AD4C6C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628985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EA9C6F-947F-4305-AC33-8301E2926974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E34DF-3A82-47B7-9497-C1EC3FBE700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235422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A43233-AD92-4C3F-8870-2A8C52D587F1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2C4F8-BA98-4D5D-90BF-28B6EC952F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81412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D1EAC-AD32-418A-8789-394D448034DE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90BA9-C501-4A73-8526-2F2892D302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2208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F614BA-6B11-4C0D-9F3E-EB5D6640E19E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65C9E-875A-4DEF-8E04-DB63F1B85ED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287802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22546-49C8-4EB4-889C-4D208B29A544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B7686-AAB8-42EF-B09B-6683A8A4099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3138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2133D16C-74AD-4576-81C2-C3C45FB3EA2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4983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03EF9328-EE94-45AF-AB98-0BAB6248236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1125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1798BE9A-8C5B-4AF5-A547-D293F6A9167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6759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340C1C8-2D15-4C3F-912F-AE11208D6DB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17999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A58FD674-E652-46D7-9C1E-BD4CD9828B3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10634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rebuchet MS" pitchFamily="34" charset="0"/>
              </a:rPr>
              <a:t> </a:t>
            </a:r>
          </a:p>
          <a:p>
            <a:pPr eaLnBrk="1" hangingPunct="1"/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6C2F4CBA-1393-47C6-9873-4E0AB4E690E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52913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E58348-4ADE-D749-81D6-9867B7242661}" type="datetimeFigureOut">
              <a:rPr lang="en-US" smtClean="0"/>
              <a:pPr/>
              <a:t>10/25/2011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5EEE87-AAA4-584B-B46C-8E18B16873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2894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" descr="42-Dakar-Logo-rev_low.jp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71388"/>
            <a:ext cx="1447799" cy="78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</p:sldLayoutIdLst>
  <p:transition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42-Dakar-Logo-AUG11-King-FINAL250PX_low_wh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3812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2-Dakar-Logo-AUG11-King-FINAL250PX_low_white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3812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9" r:id="rId7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2-Dakar-Logo-AUG11-King-FINAL250PX_low_whit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6850"/>
            <a:ext cx="23812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10" r:id="rId2"/>
    <p:sldLayoutId id="2147483911" r:id="rId3"/>
    <p:sldLayoutId id="2147483912" r:id="rId4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C078403-07D0-4AF6-9BFD-371D1291FC03}" type="datetime1">
              <a:rPr lang="en-US"/>
              <a:pPr/>
              <a:t>10/25/2011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9F04F98-D194-4004-9BEC-89BD6BB2D83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ann.org/en/public-comment/stratplan-draft-2012-03oct11-en.htm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cann.org/en/strategic-plan/strategic-plan-2011-2014-redline-21feb11-en.pdf" TargetMode="External"/><Relationship Id="rId2" Type="http://schemas.openxmlformats.org/officeDocument/2006/relationships/hyperlink" Target="http://www.icann.org/en/strategic-plan/draft-strategic-plan-2012-2015-clean-03oct11-en.pdf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7527"/>
            <a:ext cx="7772400" cy="2142874"/>
          </a:xfrm>
        </p:spPr>
        <p:txBody>
          <a:bodyPr anchor="b">
            <a:noAutofit/>
          </a:bodyPr>
          <a:lstStyle/>
          <a:p>
            <a:r>
              <a:rPr lang="en-US" sz="3200" b="1" dirty="0" smtClean="0"/>
              <a:t>2012 – </a:t>
            </a:r>
            <a:r>
              <a:rPr lang="en-US" sz="3200" b="1" dirty="0"/>
              <a:t>2015 ICANN </a:t>
            </a:r>
            <a:br>
              <a:rPr lang="en-US" sz="3200" b="1" dirty="0"/>
            </a:br>
            <a:r>
              <a:rPr lang="en-US" sz="3200" b="1" dirty="0"/>
              <a:t>Strategic Plan </a:t>
            </a:r>
            <a:r>
              <a:rPr lang="en-US" sz="3200" b="1" dirty="0" smtClean="0"/>
              <a:t>Development Update </a:t>
            </a:r>
            <a:endParaRPr lang="en-US" sz="32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33856" y="4038600"/>
            <a:ext cx="6400800" cy="893299"/>
          </a:xfrm>
        </p:spPr>
        <p:txBody>
          <a:bodyPr/>
          <a:lstStyle/>
          <a:p>
            <a:r>
              <a:rPr lang="en-US" sz="2800" dirty="0" smtClean="0"/>
              <a:t>23 October 2011</a:t>
            </a:r>
          </a:p>
        </p:txBody>
      </p:sp>
    </p:spTree>
    <p:extLst>
      <p:ext uri="{BB962C8B-B14F-4D97-AF65-F5344CB8AC3E}">
        <p14:creationId xmlns:p14="http://schemas.microsoft.com/office/powerpoint/2010/main" val="26118460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 txBox="1">
            <a:spLocks noChangeArrowheads="1"/>
          </p:cNvSpPr>
          <p:nvPr/>
        </p:nvSpPr>
        <p:spPr bwMode="auto">
          <a:xfrm>
            <a:off x="606425" y="92075"/>
            <a:ext cx="8181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sz="2000" b="1" dirty="0">
                <a:cs typeface="Arial" charset="0"/>
              </a:rPr>
              <a:t>ICANN Strategic  - One of the Four Strategic Focus Areas</a:t>
            </a:r>
          </a:p>
          <a:p>
            <a:pPr algn="ctr"/>
            <a:r>
              <a:rPr lang="en-US" sz="2000" i="1" dirty="0">
                <a:cs typeface="Arial" charset="0"/>
              </a:rPr>
              <a:t>Consumer choice, competition and </a:t>
            </a:r>
            <a:r>
              <a:rPr lang="en-US" sz="2000" i="1" dirty="0" smtClean="0">
                <a:cs typeface="Arial" charset="0"/>
              </a:rPr>
              <a:t>innovation.</a:t>
            </a:r>
            <a:endParaRPr lang="en-US" sz="2000" i="1" dirty="0">
              <a:cs typeface="Arial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79787" y="606279"/>
            <a:ext cx="1612900" cy="5367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FFFFFF"/>
                </a:solidFill>
                <a:latin typeface="Trebuchet MS" charset="0"/>
              </a:rPr>
              <a:t>Approved version  </a:t>
            </a:r>
            <a:endParaRPr lang="en-US" sz="1200" dirty="0">
              <a:solidFill>
                <a:srgbClr val="FFFFFF"/>
              </a:solidFill>
              <a:latin typeface="Trebuchet MS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  <a:latin typeface="Trebuchet MS" charset="0"/>
              </a:rPr>
              <a:t>2011-2014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633713" y="623328"/>
            <a:ext cx="1802920" cy="595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lt1"/>
                </a:solidFill>
                <a:latin typeface="+mn-lt"/>
                <a:ea typeface="+mn-ea"/>
              </a:rPr>
              <a:t>Updated, for discussion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lt1"/>
                </a:solidFill>
                <a:latin typeface="+mn-lt"/>
                <a:ea typeface="+mn-ea"/>
              </a:rPr>
              <a:t>2012-2015</a:t>
            </a:r>
            <a:endParaRPr lang="en-US" sz="1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22"/>
          <p:cNvSpPr txBox="1">
            <a:spLocks noChangeArrowheads="1"/>
          </p:cNvSpPr>
          <p:nvPr/>
        </p:nvSpPr>
        <p:spPr bwMode="auto">
          <a:xfrm>
            <a:off x="5715000" y="1828800"/>
            <a:ext cx="317020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Maintain single authoritative </a:t>
            </a:r>
            <a:r>
              <a:rPr lang="en-US" sz="2000" dirty="0" smtClean="0"/>
              <a:t>root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 smtClean="0"/>
              <a:t>Increase </a:t>
            </a:r>
            <a:r>
              <a:rPr lang="en-US" sz="2000" dirty="0"/>
              <a:t>TLD options in more </a:t>
            </a:r>
            <a:r>
              <a:rPr lang="en-US" sz="2000" dirty="0" smtClean="0"/>
              <a:t>languages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Rollout</a:t>
            </a:r>
            <a:r>
              <a:rPr lang="en-US" sz="2000" dirty="0"/>
              <a:t> new gTLDs including </a:t>
            </a:r>
            <a:r>
              <a:rPr lang="en-US" sz="2000" dirty="0" smtClean="0"/>
              <a:t>IDNs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Lower registration </a:t>
            </a:r>
            <a:r>
              <a:rPr lang="en-US" sz="2000" dirty="0" smtClean="0"/>
              <a:t>abuse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Increase industry competition</a:t>
            </a: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319232" y="1828800"/>
            <a:ext cx="3185967" cy="42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Maintain single authoritative </a:t>
            </a:r>
            <a:r>
              <a:rPr lang="en-US" sz="2000" dirty="0" smtClean="0">
                <a:latin typeface="Arial"/>
                <a:cs typeface="Arial"/>
              </a:rPr>
              <a:t>root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Increased TLD options in more </a:t>
            </a:r>
            <a:r>
              <a:rPr lang="en-US" sz="2000" dirty="0" smtClean="0">
                <a:latin typeface="Arial"/>
                <a:cs typeface="Arial"/>
              </a:rPr>
              <a:t>languages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New gTLDs including </a:t>
            </a:r>
            <a:r>
              <a:rPr lang="en-US" sz="2000" dirty="0" smtClean="0">
                <a:latin typeface="Arial"/>
                <a:cs typeface="Arial"/>
              </a:rPr>
              <a:t>IDNs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Lower registration </a:t>
            </a:r>
            <a:r>
              <a:rPr lang="en-US" sz="2000" dirty="0" smtClean="0">
                <a:latin typeface="Arial"/>
                <a:cs typeface="Arial"/>
              </a:rPr>
              <a:t>abuse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Increased industry </a:t>
            </a:r>
            <a:r>
              <a:rPr lang="en-US" sz="2000" dirty="0" smtClean="0">
                <a:latin typeface="Arial"/>
                <a:cs typeface="Arial"/>
              </a:rPr>
              <a:t>competition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>
            <a:off x="3810000" y="2037907"/>
            <a:ext cx="820445" cy="2863850"/>
          </a:xfrm>
          <a:prstGeom prst="rightArrow">
            <a:avLst>
              <a:gd name="adj1" fmla="val 50000"/>
              <a:gd name="adj2" fmla="val 44144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8809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 txBox="1">
            <a:spLocks noChangeArrowheads="1"/>
          </p:cNvSpPr>
          <p:nvPr/>
        </p:nvSpPr>
        <p:spPr bwMode="auto">
          <a:xfrm>
            <a:off x="606425" y="92075"/>
            <a:ext cx="8181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sz="2000" b="1" dirty="0">
                <a:cs typeface="Arial" charset="0"/>
              </a:rPr>
              <a:t>ICANN Strategic  - One of the Four Strategic Focus Areas</a:t>
            </a:r>
          </a:p>
          <a:p>
            <a:pPr algn="ctr"/>
            <a:r>
              <a:rPr lang="en-US" sz="2000" i="1" dirty="0">
                <a:cs typeface="Arial" charset="0"/>
              </a:rPr>
              <a:t>Core operations including IANA </a:t>
            </a:r>
            <a:r>
              <a:rPr lang="en-US" sz="2000" i="1" dirty="0" smtClean="0">
                <a:cs typeface="Arial" charset="0"/>
              </a:rPr>
              <a:t> </a:t>
            </a:r>
            <a:endParaRPr lang="en-US" sz="2000" i="1" dirty="0">
              <a:cs typeface="Arial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79787" y="575086"/>
            <a:ext cx="1612900" cy="5367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FFFFFF"/>
                </a:solidFill>
                <a:latin typeface="Trebuchet MS" charset="0"/>
              </a:rPr>
              <a:t>Approved version  </a:t>
            </a:r>
            <a:endParaRPr lang="en-US" sz="1200" dirty="0">
              <a:solidFill>
                <a:srgbClr val="FFFFFF"/>
              </a:solidFill>
              <a:latin typeface="Trebuchet MS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  <a:latin typeface="Trebuchet MS" charset="0"/>
              </a:rPr>
              <a:t>2011-2014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573328" y="541163"/>
            <a:ext cx="1949569" cy="595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lt1"/>
                </a:solidFill>
                <a:latin typeface="+mn-lt"/>
                <a:ea typeface="+mn-ea"/>
              </a:rPr>
              <a:t>Updated, for discussion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lt1"/>
                </a:solidFill>
                <a:latin typeface="+mn-lt"/>
                <a:ea typeface="+mn-ea"/>
              </a:rPr>
              <a:t>2012-2015</a:t>
            </a:r>
            <a:endParaRPr lang="en-US" sz="1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5714998" y="1752600"/>
            <a:ext cx="329125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Flawless IANA </a:t>
            </a:r>
            <a:r>
              <a:rPr lang="en-US" sz="2000" dirty="0" smtClean="0"/>
              <a:t>operations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Continue </a:t>
            </a:r>
            <a:r>
              <a:rPr lang="en-US" sz="2000" dirty="0"/>
              <a:t>long-term IANA functions </a:t>
            </a:r>
            <a:r>
              <a:rPr lang="en-US" sz="2000" dirty="0" smtClean="0"/>
              <a:t>responsibility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Resilient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L-Root </a:t>
            </a:r>
            <a:r>
              <a:rPr lang="en-US" sz="2000" dirty="0" smtClean="0"/>
              <a:t>operations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Continual improvements </a:t>
            </a:r>
            <a:r>
              <a:rPr lang="en-US" sz="2000" dirty="0">
                <a:solidFill>
                  <a:srgbClr val="FF0000"/>
                </a:solidFill>
              </a:rPr>
              <a:t>(EFQM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 smtClean="0"/>
              <a:t>Internationalization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ICANN meeting evolution</a:t>
            </a:r>
          </a:p>
        </p:txBody>
      </p:sp>
      <p:sp>
        <p:nvSpPr>
          <p:cNvPr id="25" name="TextBox 27"/>
          <p:cNvSpPr txBox="1">
            <a:spLocks noChangeArrowheads="1"/>
          </p:cNvSpPr>
          <p:nvPr/>
        </p:nvSpPr>
        <p:spPr bwMode="auto">
          <a:xfrm>
            <a:off x="258726" y="1779182"/>
            <a:ext cx="332267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Flawless IANA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operations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Long-term IANA functions </a:t>
            </a:r>
            <a:r>
              <a:rPr lang="en-US" sz="2000" dirty="0" smtClean="0"/>
              <a:t>responsibility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Resilient </a:t>
            </a: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L-Root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operations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Continual improvements (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TQM)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Internationalization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>
            <a:off x="3810000" y="2037907"/>
            <a:ext cx="820445" cy="2863850"/>
          </a:xfrm>
          <a:prstGeom prst="rightArrow">
            <a:avLst>
              <a:gd name="adj1" fmla="val 50000"/>
              <a:gd name="adj2" fmla="val 44144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0017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 txBox="1">
            <a:spLocks noChangeArrowheads="1"/>
          </p:cNvSpPr>
          <p:nvPr/>
        </p:nvSpPr>
        <p:spPr bwMode="auto">
          <a:xfrm>
            <a:off x="606425" y="92075"/>
            <a:ext cx="8181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sz="2000" b="1" dirty="0">
                <a:cs typeface="Arial" charset="0"/>
              </a:rPr>
              <a:t>ICANN Strategic  - One of the Four Strategic Focus Areas</a:t>
            </a:r>
          </a:p>
          <a:p>
            <a:pPr algn="ctr"/>
            <a:r>
              <a:rPr lang="en-US" sz="2000" i="1" dirty="0">
                <a:cs typeface="Arial" charset="0"/>
              </a:rPr>
              <a:t>A healthy Internet </a:t>
            </a:r>
            <a:r>
              <a:rPr lang="en-US" sz="2000" i="1" dirty="0" smtClean="0">
                <a:cs typeface="Arial" charset="0"/>
              </a:rPr>
              <a:t>ecosystem.</a:t>
            </a:r>
            <a:endParaRPr lang="en-US" sz="2000" i="1" dirty="0">
              <a:cs typeface="Arial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79787" y="575086"/>
            <a:ext cx="1612900" cy="5367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FFFFFF"/>
                </a:solidFill>
                <a:latin typeface="Trebuchet MS" charset="0"/>
              </a:rPr>
              <a:t>Approved version  </a:t>
            </a:r>
            <a:endParaRPr lang="en-US" sz="1200" dirty="0">
              <a:solidFill>
                <a:srgbClr val="FFFFFF"/>
              </a:solidFill>
              <a:latin typeface="Trebuchet MS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  <a:latin typeface="Trebuchet MS" charset="0"/>
              </a:rPr>
              <a:t>2011-2014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504317" y="541163"/>
            <a:ext cx="1923690" cy="595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lt1"/>
                </a:solidFill>
                <a:latin typeface="+mn-lt"/>
                <a:ea typeface="+mn-ea"/>
              </a:rPr>
              <a:t>Updated, for discussion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lt1"/>
                </a:solidFill>
                <a:latin typeface="+mn-lt"/>
                <a:ea typeface="+mn-ea"/>
              </a:rPr>
              <a:t>2012-2015</a:t>
            </a:r>
            <a:endParaRPr lang="en-US" sz="1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24"/>
          <p:cNvSpPr txBox="1">
            <a:spLocks noChangeArrowheads="1"/>
          </p:cNvSpPr>
          <p:nvPr/>
        </p:nvSpPr>
        <p:spPr bwMode="auto">
          <a:xfrm>
            <a:off x="4935245" y="1310990"/>
            <a:ext cx="428495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Strive to be an exemplary </a:t>
            </a:r>
            <a:r>
              <a:rPr lang="en-US" sz="2000" dirty="0" smtClean="0">
                <a:solidFill>
                  <a:srgbClr val="FF0000"/>
                </a:solidFill>
              </a:rPr>
              <a:t>international </a:t>
            </a:r>
            <a:r>
              <a:rPr lang="en-US" sz="2000" dirty="0">
                <a:solidFill>
                  <a:srgbClr val="FF0000"/>
                </a:solidFill>
              </a:rPr>
              <a:t>multi-stakeholder </a:t>
            </a:r>
            <a:r>
              <a:rPr lang="en-US" sz="2000" dirty="0" smtClean="0">
                <a:solidFill>
                  <a:srgbClr val="FF0000"/>
                </a:solidFill>
              </a:rPr>
              <a:t>organization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Increase</a:t>
            </a:r>
            <a:r>
              <a:rPr lang="en-US" sz="2000" dirty="0"/>
              <a:t> stakeholder diversity </a:t>
            </a:r>
            <a:r>
              <a:rPr lang="en-US" sz="2000" dirty="0">
                <a:solidFill>
                  <a:srgbClr val="FF0000"/>
                </a:solidFill>
              </a:rPr>
              <a:t>and</a:t>
            </a:r>
            <a:r>
              <a:rPr lang="en-US" sz="2000" dirty="0"/>
              <a:t> cross-stakeholder </a:t>
            </a:r>
            <a:r>
              <a:rPr lang="en-US" sz="2000" dirty="0" smtClean="0"/>
              <a:t>work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World-class accountability and </a:t>
            </a:r>
            <a:r>
              <a:rPr lang="en-US" sz="2000" dirty="0" smtClean="0"/>
              <a:t>transparency </a:t>
            </a:r>
            <a:r>
              <a:rPr lang="en-US" sz="2000" dirty="0" smtClean="0">
                <a:solidFill>
                  <a:srgbClr val="FF0000"/>
                </a:solidFill>
              </a:rPr>
              <a:t>(ATRT </a:t>
            </a:r>
            <a:r>
              <a:rPr lang="en-US" sz="2000" dirty="0">
                <a:solidFill>
                  <a:srgbClr val="FF0000"/>
                </a:solidFill>
              </a:rPr>
              <a:t>actions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 smtClean="0"/>
              <a:t>Enhance </a:t>
            </a:r>
            <a:r>
              <a:rPr lang="en-US" sz="2000" dirty="0"/>
              <a:t>trust in ICANN’s stewardship 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/>
              <a:t>Act in global public </a:t>
            </a:r>
            <a:r>
              <a:rPr lang="en-US" sz="2000" dirty="0" smtClean="0"/>
              <a:t>interest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2000" dirty="0"/>
          </a:p>
          <a:p>
            <a:pPr marL="171450" indent="-171450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Ease of global participation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49538" y="1574645"/>
            <a:ext cx="33556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Continuing role in internet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governance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Stakeholder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diversity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World-class </a:t>
            </a: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accountability and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transparency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Enhanced trust in ICANN’s stewardship </a:t>
            </a:r>
            <a:endParaRPr lang="en-US" sz="2000" dirty="0" smtClean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Act in global public </a:t>
            </a:r>
            <a:r>
              <a:rPr lang="en-US" sz="2000" dirty="0" smtClean="0">
                <a:latin typeface="Arial" pitchFamily="34" charset="0"/>
                <a:ea typeface="ＭＳ Ｐゴシック" pitchFamily="34" charset="-128"/>
              </a:rPr>
              <a:t>interest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ea typeface="ＭＳ Ｐゴシック" pitchFamily="34" charset="-128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ea typeface="ＭＳ Ｐゴシック" pitchFamily="34" charset="-128"/>
              </a:rPr>
              <a:t>Cross-stakeholder work</a:t>
            </a: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>
            <a:off x="3810000" y="2037907"/>
            <a:ext cx="820445" cy="2863850"/>
          </a:xfrm>
          <a:prstGeom prst="rightArrow">
            <a:avLst>
              <a:gd name="adj1" fmla="val 50000"/>
              <a:gd name="adj2" fmla="val 44144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564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60" y="381000"/>
            <a:ext cx="8798944" cy="743279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Development of Metrics </a:t>
            </a:r>
            <a:endParaRPr lang="en-US" sz="3200" b="1" dirty="0">
              <a:solidFill>
                <a:srgbClr val="7F7F7F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60" y="1143000"/>
            <a:ext cx="8699707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Objectives</a:t>
            </a:r>
            <a:r>
              <a:rPr lang="en-US" sz="2400" dirty="0"/>
              <a:t>: Broad, general areas of review. These generally reflect the end goals based on the mission of a function</a:t>
            </a:r>
            <a:r>
              <a:rPr lang="en-US" sz="2400" dirty="0" smtClean="0"/>
              <a:t>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2400" b="1" dirty="0"/>
              <a:t>Criteria</a:t>
            </a:r>
            <a:r>
              <a:rPr lang="en-US" sz="2400" dirty="0"/>
              <a:t>: Specific areas of accomplishment that satisfy major divisions of responsibility within a function</a:t>
            </a:r>
            <a:r>
              <a:rPr lang="en-US" sz="2400" dirty="0" smtClean="0"/>
              <a:t>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2400" b="1" dirty="0"/>
              <a:t>Measures</a:t>
            </a:r>
            <a:r>
              <a:rPr lang="en-US" sz="2400" dirty="0"/>
              <a:t>: Metrics designed to drive improvement and characterize progress made under each criteria. These are specific </a:t>
            </a:r>
            <a:r>
              <a:rPr lang="en-US" sz="2400" dirty="0" smtClean="0"/>
              <a:t>goals </a:t>
            </a:r>
            <a:r>
              <a:rPr lang="en-US" sz="2400" dirty="0"/>
              <a:t>based on individual expected work outputs.</a:t>
            </a:r>
          </a:p>
          <a:p>
            <a:pPr marL="673100" lvl="1" indent="-27305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609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EE87-AAA4-584B-B46C-8E18B16873D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6375"/>
            <a:ext cx="716280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5307" y="312003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7F7F7F"/>
                </a:solidFill>
                <a:latin typeface="Trebuchet MS" pitchFamily="34" charset="0"/>
              </a:rPr>
              <a:t>Example Metric 1- </a:t>
            </a:r>
            <a:r>
              <a:rPr lang="en-US" dirty="0"/>
              <a:t>Number and trend of ICANN Fellowships and the related increase and participation in ICANN </a:t>
            </a:r>
            <a:r>
              <a:rPr lang="en-US" dirty="0" smtClean="0"/>
              <a:t>processes</a:t>
            </a:r>
            <a:r>
              <a:rPr lang="en-US" dirty="0" smtClean="0">
                <a:latin typeface="Trebuchet MS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509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868362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Example Metrics 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 DNS 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Stability and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Security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EEE87-AAA4-584B-B46C-8E18B16873D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599" y="1319748"/>
            <a:ext cx="77227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Contract enforcement of TLD uptime SLAs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Number of DNSSEC TLD signings and broadly adopted by end of plan period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Number of IPv6 awareness raising engagements in which ICANN participates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Appropriate percentage of the ICANN budget dedicated to DNS stability, security and resiliency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9095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563562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7F7F7F"/>
                </a:solidFill>
                <a:latin typeface="Trebuchet MS" pitchFamily="34" charset="0"/>
              </a:rPr>
              <a:t>Example Metrics 3 - </a:t>
            </a:r>
            <a:r>
              <a:rPr lang="en-US" sz="3200" b="1" dirty="0" smtClean="0">
                <a:solidFill>
                  <a:srgbClr val="7F7F7F"/>
                </a:solidFill>
              </a:rPr>
              <a:t>Competition</a:t>
            </a:r>
            <a:r>
              <a:rPr lang="en-US" sz="3200" b="1" dirty="0">
                <a:solidFill>
                  <a:srgbClr val="7F7F7F"/>
                </a:solidFill>
              </a:rPr>
              <a:t>, consumer trust </a:t>
            </a:r>
            <a:r>
              <a:rPr lang="en-US" sz="3200" b="1" dirty="0" smtClean="0">
                <a:solidFill>
                  <a:srgbClr val="7F7F7F"/>
                </a:solidFill>
              </a:rPr>
              <a:t>&amp; choice</a:t>
            </a:r>
            <a:r>
              <a:rPr lang="en-US" sz="3200" b="1" dirty="0">
                <a:solidFill>
                  <a:srgbClr val="7F7F7F"/>
                </a:solidFill>
              </a:rPr>
              <a:t/>
            </a:r>
            <a:br>
              <a:rPr lang="en-US" sz="3200" b="1" dirty="0">
                <a:solidFill>
                  <a:srgbClr val="7F7F7F"/>
                </a:solidFill>
              </a:rPr>
            </a:br>
            <a:endParaRPr lang="en-US" sz="3200" b="1" dirty="0">
              <a:solidFill>
                <a:srgbClr val="7F7F7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524000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Launch </a:t>
            </a:r>
            <a:r>
              <a:rPr lang="en-US" dirty="0"/>
              <a:t>of the new gTLD program and timely processing of </a:t>
            </a:r>
            <a:r>
              <a:rPr lang="en-US" dirty="0" smtClean="0"/>
              <a:t>applications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Measure </a:t>
            </a:r>
            <a:r>
              <a:rPr lang="en-US" dirty="0"/>
              <a:t>effectiveness of Rights Protection Mechanisms in New gTLD </a:t>
            </a:r>
            <a:r>
              <a:rPr lang="en-US" dirty="0" smtClean="0"/>
              <a:t>Program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Launch </a:t>
            </a:r>
            <a:r>
              <a:rPr lang="en-US" dirty="0"/>
              <a:t>and timely progress of the Whois program enhancements, especially to address internationalized </a:t>
            </a:r>
            <a:r>
              <a:rPr lang="en-US" dirty="0" smtClean="0"/>
              <a:t>data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IDNA </a:t>
            </a:r>
            <a:r>
              <a:rPr lang="en-US" dirty="0"/>
              <a:t>2008 protocol </a:t>
            </a:r>
            <a:r>
              <a:rPr lang="en-US" dirty="0" smtClean="0"/>
              <a:t>adoption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5196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15400" cy="868362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7F7F7F"/>
                </a:solidFill>
                <a:latin typeface="+mn-lt"/>
              </a:rPr>
              <a:t>Example Metrics 4 - Core </a:t>
            </a:r>
            <a:r>
              <a:rPr lang="en-US" sz="3200" b="1" dirty="0">
                <a:solidFill>
                  <a:srgbClr val="7F7F7F"/>
                </a:solidFill>
                <a:latin typeface="+mn-lt"/>
              </a:rPr>
              <a:t>Operations including </a:t>
            </a:r>
            <a:r>
              <a:rPr lang="en-US" sz="3200" b="1" dirty="0" smtClean="0">
                <a:solidFill>
                  <a:srgbClr val="7F7F7F"/>
                </a:solidFill>
                <a:latin typeface="+mn-lt"/>
              </a:rPr>
              <a:t>IANA</a:t>
            </a:r>
            <a:endParaRPr lang="en-US" sz="3200" b="1" dirty="0">
              <a:solidFill>
                <a:srgbClr val="7F7F7F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219200"/>
            <a:ext cx="792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EFQM </a:t>
            </a:r>
            <a:r>
              <a:rPr lang="en-US" dirty="0"/>
              <a:t>assessment demonstrating improvement over </a:t>
            </a:r>
            <a:r>
              <a:rPr lang="en-US" dirty="0" smtClean="0"/>
              <a:t>time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/>
              <a:t>RPKI deployment within the period of the plan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 smtClean="0"/>
              <a:t>2011 </a:t>
            </a:r>
            <a:r>
              <a:rPr lang="en-US" dirty="0"/>
              <a:t>implementation of a new ICANN finance information technology </a:t>
            </a:r>
            <a:r>
              <a:rPr lang="en-US" dirty="0" smtClean="0"/>
              <a:t>system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dirty="0"/>
              <a:t>Develop and publish additional metrics and reporting of contractual compliance performance</a:t>
            </a:r>
          </a:p>
        </p:txBody>
      </p:sp>
    </p:spTree>
    <p:extLst>
      <p:ext uri="{BB962C8B-B14F-4D97-AF65-F5344CB8AC3E}">
        <p14:creationId xmlns:p14="http://schemas.microsoft.com/office/powerpoint/2010/main" val="42394448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7F7F7F"/>
                </a:solidFill>
                <a:latin typeface="+mn-lt"/>
              </a:rPr>
              <a:t>Example Metrics 5 - A healthy Internet governance  eco-system</a:t>
            </a:r>
            <a:endParaRPr lang="en-US" b="1" dirty="0">
              <a:solidFill>
                <a:srgbClr val="7F7F7F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598979"/>
            <a:ext cx="8001000" cy="3277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300" dirty="0" smtClean="0"/>
              <a:t>Timely </a:t>
            </a:r>
            <a:r>
              <a:rPr lang="en-US" sz="2300" dirty="0"/>
              <a:t>completion of the Affirmation </a:t>
            </a:r>
            <a:r>
              <a:rPr lang="en-US" sz="2300" dirty="0" smtClean="0"/>
              <a:t>Reviews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23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300" dirty="0" smtClean="0"/>
              <a:t>Formalized </a:t>
            </a:r>
            <a:r>
              <a:rPr lang="en-US" sz="2300" dirty="0"/>
              <a:t>cross-stakeholder participation process in the multi-stakeholder </a:t>
            </a:r>
            <a:r>
              <a:rPr lang="en-US" sz="2300" dirty="0" smtClean="0"/>
              <a:t>model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23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300" dirty="0" smtClean="0"/>
              <a:t>Number </a:t>
            </a:r>
            <a:r>
              <a:rPr lang="en-US" sz="2300" dirty="0"/>
              <a:t>and trend of ICANN Fellowships and the related increase and participation in ICANN </a:t>
            </a:r>
            <a:r>
              <a:rPr lang="en-US" sz="2300" dirty="0" smtClean="0"/>
              <a:t>processes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23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300" dirty="0"/>
              <a:t> </a:t>
            </a:r>
            <a:r>
              <a:rPr lang="en-US" sz="2300" dirty="0" smtClean="0"/>
              <a:t>Effective process for ALAC feedback to Board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246034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  <a:cs typeface="ＭＳ Ｐゴシック" pitchFamily="-110" charset="-128"/>
              </a:rPr>
              <a:t>Agenda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EBC07-7637-4ED9-8CF6-E2526CCF2D6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43200" y="1853148"/>
            <a:ext cx="6019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buFont typeface="Arial" charset="0"/>
              <a:buChar char="•"/>
            </a:pPr>
            <a:r>
              <a:rPr lang="en-US" dirty="0" smtClean="0">
                <a:latin typeface="+mn-lt"/>
                <a:cs typeface="Calibri" pitchFamily="34" charset="0"/>
              </a:rPr>
              <a:t>Steps in Strategic Plan process</a:t>
            </a:r>
            <a:endParaRPr lang="en-US" dirty="0">
              <a:latin typeface="+mn-lt"/>
              <a:cs typeface="Calibri" pitchFamily="34" charset="0"/>
            </a:endParaRPr>
          </a:p>
          <a:p>
            <a:pPr marL="273050" indent="-273050">
              <a:buFont typeface="Arial" charset="0"/>
              <a:buChar char="•"/>
            </a:pPr>
            <a:endParaRPr lang="en-US" sz="1800" dirty="0">
              <a:latin typeface="+mn-lt"/>
            </a:endParaRPr>
          </a:p>
          <a:p>
            <a:pPr marL="273050" indent="-273050">
              <a:buFont typeface="Arial" charset="0"/>
              <a:buChar char="•"/>
            </a:pPr>
            <a:r>
              <a:rPr lang="en-US" dirty="0" smtClean="0">
                <a:latin typeface="+mn-lt"/>
                <a:cs typeface="Calibri" pitchFamily="34" charset="0"/>
              </a:rPr>
              <a:t>Emerging themes </a:t>
            </a:r>
          </a:p>
          <a:p>
            <a:pPr marL="273050" indent="-273050">
              <a:buFont typeface="Arial" charset="0"/>
              <a:buChar char="•"/>
            </a:pPr>
            <a:endParaRPr lang="en-US" dirty="0">
              <a:latin typeface="+mn-lt"/>
              <a:cs typeface="Calibri" pitchFamily="34" charset="0"/>
            </a:endParaRPr>
          </a:p>
          <a:p>
            <a:pPr marL="273050" indent="-273050">
              <a:buFont typeface="Arial" charset="0"/>
              <a:buChar char="•"/>
            </a:pPr>
            <a:r>
              <a:rPr lang="en-US" dirty="0" smtClean="0">
                <a:latin typeface="+mn-lt"/>
                <a:cs typeface="Calibri" pitchFamily="34" charset="0"/>
              </a:rPr>
              <a:t>Strategic objectives – focus on security</a:t>
            </a:r>
          </a:p>
          <a:p>
            <a:endParaRPr lang="en-US" dirty="0" smtClean="0">
              <a:latin typeface="+mn-lt"/>
              <a:cs typeface="Calibri" pitchFamily="34" charset="0"/>
            </a:endParaRPr>
          </a:p>
          <a:p>
            <a:pPr marL="273050" indent="-273050">
              <a:buFont typeface="Arial" charset="0"/>
              <a:buChar char="•"/>
            </a:pPr>
            <a:r>
              <a:rPr lang="en-US" dirty="0" smtClean="0">
                <a:latin typeface="+mn-lt"/>
                <a:cs typeface="Calibri" pitchFamily="34" charset="0"/>
              </a:rPr>
              <a:t>Metrics review</a:t>
            </a:r>
            <a:endParaRPr lang="en-US" dirty="0">
              <a:latin typeface="+mn-lt"/>
              <a:cs typeface="Calibri" pitchFamily="34" charset="0"/>
            </a:endParaRPr>
          </a:p>
          <a:p>
            <a:pPr marL="273050" indent="-273050">
              <a:buFont typeface="Arial" charset="0"/>
              <a:buChar char="•"/>
            </a:pPr>
            <a:endParaRPr lang="en-US" sz="1800" dirty="0">
              <a:latin typeface="+mn-lt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6601">
            <a:off x="234921" y="1327659"/>
            <a:ext cx="2137022" cy="227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239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D5B5F4B-0E67-454C-932D-BA289BD1E822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20</a:t>
            </a:fld>
            <a:endParaRPr lang="en-US" sz="18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4900F-689F-4181-8414-BDF909AB1A4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057520" cy="45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ctr"/>
          <a:lstStyle/>
          <a:p>
            <a:pPr algn="ctr" eaLnBrk="0" hangingPunct="0"/>
            <a:r>
              <a:rPr lang="en-US" sz="2000" b="1" dirty="0" smtClean="0">
                <a:cs typeface="Arial" charset="0"/>
              </a:rPr>
              <a:t>Strategic </a:t>
            </a:r>
            <a:r>
              <a:rPr lang="en-US" sz="2000" b="1" dirty="0">
                <a:cs typeface="Arial" charset="0"/>
              </a:rPr>
              <a:t>Plan </a:t>
            </a:r>
            <a:r>
              <a:rPr lang="en-US" sz="2000" b="1" dirty="0" smtClean="0">
                <a:solidFill>
                  <a:srgbClr val="000000"/>
                </a:solidFill>
                <a:cs typeface="Arial" charset="0"/>
              </a:rPr>
              <a:t>2012-2015: </a:t>
            </a:r>
            <a:r>
              <a:rPr lang="en-US" sz="2000" b="1" dirty="0">
                <a:cs typeface="Arial" charset="0"/>
              </a:rPr>
              <a:t>Four Strategic Focus </a:t>
            </a:r>
            <a:r>
              <a:rPr lang="en-US" sz="2000" b="1" dirty="0" smtClean="0">
                <a:cs typeface="Arial" charset="0"/>
              </a:rPr>
              <a:t>Areas  </a:t>
            </a:r>
            <a:r>
              <a:rPr lang="en-US" sz="2000" i="1" dirty="0" smtClean="0">
                <a:cs typeface="Arial" charset="0"/>
              </a:rPr>
              <a:t>Supporting</a:t>
            </a:r>
            <a:r>
              <a:rPr lang="en-US" sz="2000" i="1" dirty="0">
                <a:cs typeface="Arial" charset="0"/>
              </a:rPr>
              <a:t>… </a:t>
            </a:r>
            <a:endParaRPr lang="en-US" sz="2000" i="1" dirty="0" smtClean="0">
              <a:cs typeface="Arial" charset="0"/>
            </a:endParaRPr>
          </a:p>
          <a:p>
            <a:pPr algn="ctr" eaLnBrk="0" hangingPunct="0"/>
            <a:r>
              <a:rPr lang="en-US" sz="1200" i="1" dirty="0" smtClean="0">
                <a:cs typeface="Arial" charset="0"/>
              </a:rPr>
              <a:t>One </a:t>
            </a:r>
            <a:r>
              <a:rPr lang="en-US" sz="1200" i="1" dirty="0">
                <a:cs typeface="Arial" charset="0"/>
              </a:rPr>
              <a:t>World. One Internet.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2" y="470358"/>
            <a:ext cx="1744663" cy="45300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DNS stability and security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777296" y="467170"/>
            <a:ext cx="2070299" cy="45660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A healthy I</a:t>
            </a:r>
            <a:r>
              <a:rPr lang="en-US" sz="1000" b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nternet governance </a:t>
            </a:r>
            <a:endParaRPr lang="en-US" sz="1000" b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  <a:p>
            <a:pPr algn="ctr">
              <a:defRPr/>
            </a:pPr>
            <a:r>
              <a:rPr lang="en-US" sz="1000" b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eco-system</a:t>
            </a: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 rot="16200000">
            <a:off x="-368955" y="3053574"/>
            <a:ext cx="1181376" cy="32829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ctr">
              <a:defRPr sz="1000" b="1">
                <a:solidFill>
                  <a:schemeClr val="lt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/>
              <a:t>Strategic Projects</a:t>
            </a: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 rot="16200000">
            <a:off x="-406915" y="1545514"/>
            <a:ext cx="1257302" cy="32829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ctr">
              <a:defRPr sz="1000" b="1">
                <a:solidFill>
                  <a:schemeClr val="lt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/>
              <a:t>Strategic Objectives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 rot="16200000">
            <a:off x="-378340" y="5729020"/>
            <a:ext cx="1200152" cy="32829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ctr">
              <a:defRPr sz="1000" b="1">
                <a:solidFill>
                  <a:schemeClr val="lt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/>
              <a:t>Staff Work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 rot="16200000">
            <a:off x="-321192" y="4379277"/>
            <a:ext cx="1085850" cy="32829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defPPr>
              <a:defRPr lang="en-US"/>
            </a:defPPr>
            <a:lvl1pPr algn="ctr">
              <a:defRPr sz="1000" b="1">
                <a:solidFill>
                  <a:schemeClr val="lt1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dirty="0"/>
              <a:t>Community Work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720939" y="470358"/>
            <a:ext cx="1895773" cy="45300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Core operations including IANA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582068" y="466644"/>
            <a:ext cx="19304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000" b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Competition, consumer trust &amp; consumer choice</a:t>
            </a:r>
            <a:endParaRPr lang="en-US" sz="1000" b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7115" y="6638663"/>
            <a:ext cx="8990405" cy="2259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1400" b="1" dirty="0">
                <a:solidFill>
                  <a:schemeClr val="lt1"/>
                </a:solidFill>
                <a:latin typeface="Arial"/>
                <a:ea typeface="+mn-ea"/>
                <a:cs typeface="Arial"/>
              </a:rPr>
              <a:t>Multi-stakeholder – Collaborative – International – Transparent - Accountable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307976" y="2376447"/>
            <a:ext cx="8645525" cy="476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255982" y="3943350"/>
            <a:ext cx="87344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222252" y="5224503"/>
            <a:ext cx="873601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24"/>
          <p:cNvSpPr txBox="1">
            <a:spLocks noChangeArrowheads="1"/>
          </p:cNvSpPr>
          <p:nvPr/>
        </p:nvSpPr>
        <p:spPr bwMode="auto">
          <a:xfrm>
            <a:off x="364568" y="966586"/>
            <a:ext cx="2230801" cy="144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Maintain &amp; </a:t>
            </a:r>
            <a:r>
              <a:rPr lang="en-US" sz="900" dirty="0">
                <a:latin typeface="Arial"/>
                <a:cs typeface="Arial"/>
              </a:rPr>
              <a:t>drive DNS </a:t>
            </a:r>
            <a:r>
              <a:rPr lang="en-US" sz="900" dirty="0" smtClean="0">
                <a:latin typeface="Arial"/>
                <a:cs typeface="Arial"/>
              </a:rPr>
              <a:t>availability</a:t>
            </a:r>
            <a:endParaRPr lang="en-US" sz="900" strike="sngStrike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Enhance risk management &amp; resiliency of the DNS, IP addresses &amp; parameters</a:t>
            </a:r>
            <a:endParaRPr lang="en-US" sz="9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Promote broad DNSSEC </a:t>
            </a:r>
            <a:r>
              <a:rPr lang="en-US" sz="900" dirty="0">
                <a:latin typeface="Arial"/>
                <a:cs typeface="Arial"/>
              </a:rPr>
              <a:t>adoption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Enhance </a:t>
            </a:r>
            <a:r>
              <a:rPr lang="en-US" sz="900" dirty="0">
                <a:latin typeface="Arial"/>
                <a:cs typeface="Arial"/>
              </a:rPr>
              <a:t>international DNS </a:t>
            </a:r>
            <a:r>
              <a:rPr lang="en-US" sz="900" dirty="0" smtClean="0">
                <a:latin typeface="Arial"/>
                <a:cs typeface="Arial"/>
              </a:rPr>
              <a:t>cooperation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Improve responses to DNS security incidents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2517529" y="966585"/>
            <a:ext cx="2112963" cy="102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Maintain single authoritative root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Increase TLD </a:t>
            </a:r>
            <a:r>
              <a:rPr lang="en-US" sz="900" dirty="0">
                <a:latin typeface="Arial"/>
                <a:cs typeface="Arial"/>
              </a:rPr>
              <a:t>options in more languages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Rollout new </a:t>
            </a:r>
            <a:r>
              <a:rPr lang="en-US" sz="900" dirty="0">
                <a:latin typeface="Arial"/>
                <a:cs typeface="Arial"/>
              </a:rPr>
              <a:t>gTLDs including IDNs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Lower registration abuse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Increase industry competition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4485973" y="966585"/>
            <a:ext cx="2216943" cy="119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Flawless IANA </a:t>
            </a:r>
            <a:r>
              <a:rPr lang="en-US" sz="900" dirty="0" smtClean="0">
                <a:latin typeface="Arial"/>
                <a:cs typeface="Arial"/>
              </a:rPr>
              <a:t>operations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Continue long-term IANA functions responsibility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Resilient </a:t>
            </a:r>
            <a:r>
              <a:rPr lang="en-US" sz="900" dirty="0">
                <a:latin typeface="Arial"/>
                <a:cs typeface="Arial"/>
              </a:rPr>
              <a:t>L-Root operations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Continual improvements </a:t>
            </a:r>
            <a:r>
              <a:rPr lang="en-US" sz="900" dirty="0" smtClean="0">
                <a:latin typeface="Arial"/>
                <a:cs typeface="Arial"/>
              </a:rPr>
              <a:t>(EFQM)</a:t>
            </a:r>
            <a:endParaRPr lang="en-US" sz="9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Internationalization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ICANN meeting evolution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6553200" y="966586"/>
            <a:ext cx="2618927" cy="14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Strive to be an exemplary international multi-stakeholder organization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Increase stakeholder diversity and cross-stakeholder work</a:t>
            </a:r>
            <a:endParaRPr lang="en-US" sz="9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World-class accountability and transparency (ATRT actions)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Act in global public interest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Enhance </a:t>
            </a:r>
            <a:r>
              <a:rPr lang="en-US" sz="900" dirty="0">
                <a:latin typeface="Arial"/>
                <a:cs typeface="Arial"/>
              </a:rPr>
              <a:t>trust in ICANN’s </a:t>
            </a:r>
            <a:r>
              <a:rPr lang="en-US" sz="900" dirty="0" smtClean="0">
                <a:latin typeface="Arial"/>
                <a:cs typeface="Arial"/>
              </a:rPr>
              <a:t>stewardship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Ease of global participation</a:t>
            </a:r>
          </a:p>
        </p:txBody>
      </p:sp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364568" y="2417766"/>
            <a:ext cx="2378633" cy="14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Promote DNSSEC training and adoption</a:t>
            </a:r>
            <a:endParaRPr lang="en-US" sz="900" strike="sngStrike" dirty="0"/>
          </a:p>
          <a:p>
            <a:r>
              <a:rPr lang="en-US" sz="900" dirty="0"/>
              <a:t>Facilitate work on </a:t>
            </a:r>
            <a:r>
              <a:rPr lang="en-US" sz="900" dirty="0" smtClean="0"/>
              <a:t>DNS, IP address &amp; parameter </a:t>
            </a:r>
            <a:r>
              <a:rPr lang="en-US" sz="900" dirty="0"/>
              <a:t>security</a:t>
            </a:r>
          </a:p>
          <a:p>
            <a:r>
              <a:rPr lang="en-US" sz="900" dirty="0" smtClean="0"/>
              <a:t>Implement best practices for DNS business </a:t>
            </a:r>
            <a:r>
              <a:rPr lang="en-US" sz="900" dirty="0"/>
              <a:t>continuity </a:t>
            </a:r>
            <a:r>
              <a:rPr lang="en-US" sz="900" dirty="0" smtClean="0"/>
              <a:t>planning </a:t>
            </a:r>
          </a:p>
          <a:p>
            <a:r>
              <a:rPr lang="en-US" sz="900" dirty="0" smtClean="0"/>
              <a:t>Facilitate </a:t>
            </a:r>
            <a:r>
              <a:rPr lang="en-US" sz="900" dirty="0"/>
              <a:t>IPv6 adoption</a:t>
            </a:r>
          </a:p>
          <a:p>
            <a:r>
              <a:rPr lang="en-US" sz="900" dirty="0" smtClean="0"/>
              <a:t>Explore Internet Number Resource Certification</a:t>
            </a:r>
          </a:p>
          <a:p>
            <a:r>
              <a:rPr lang="en-US" sz="900" dirty="0" smtClean="0"/>
              <a:t>Facilitate Whois evolution</a:t>
            </a:r>
            <a:endParaRPr lang="en-US" sz="900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489109" y="2363429"/>
            <a:ext cx="2231830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850" dirty="0" smtClean="0"/>
              <a:t>Expand Internationalized </a:t>
            </a:r>
            <a:r>
              <a:rPr lang="en-US" sz="850" dirty="0"/>
              <a:t>Domain Name (IDNs) </a:t>
            </a:r>
            <a:endParaRPr lang="en-US" sz="850" dirty="0" smtClean="0"/>
          </a:p>
          <a:p>
            <a:r>
              <a:rPr lang="en-US" sz="850" dirty="0" smtClean="0"/>
              <a:t>Implement </a:t>
            </a:r>
            <a:r>
              <a:rPr lang="en-US" sz="850" dirty="0"/>
              <a:t>new </a:t>
            </a:r>
            <a:r>
              <a:rPr lang="en-US" sz="850" dirty="0" smtClean="0"/>
              <a:t>gTLDs &amp; measure impact</a:t>
            </a:r>
            <a:endParaRPr lang="en-US" sz="850" dirty="0"/>
          </a:p>
          <a:p>
            <a:r>
              <a:rPr lang="en-US" sz="850" dirty="0" smtClean="0"/>
              <a:t>Whois </a:t>
            </a:r>
            <a:r>
              <a:rPr lang="en-US" sz="850" dirty="0"/>
              <a:t>program </a:t>
            </a:r>
            <a:r>
              <a:rPr lang="en-US" sz="850" dirty="0" smtClean="0"/>
              <a:t>improvements</a:t>
            </a:r>
          </a:p>
          <a:p>
            <a:r>
              <a:rPr lang="en-US" sz="850" dirty="0" smtClean="0"/>
              <a:t>Improve policy development  processes</a:t>
            </a:r>
          </a:p>
          <a:p>
            <a:r>
              <a:rPr lang="en-US" sz="850" dirty="0" smtClean="0"/>
              <a:t>Enhance registrant protection</a:t>
            </a:r>
          </a:p>
          <a:p>
            <a:r>
              <a:rPr lang="en-US" sz="850" dirty="0" smtClean="0"/>
              <a:t>Implement rights protection mechanisms</a:t>
            </a:r>
          </a:p>
          <a:p>
            <a:r>
              <a:rPr lang="en-US" sz="850" dirty="0" smtClean="0"/>
              <a:t>Expand stakeholders</a:t>
            </a:r>
          </a:p>
        </p:txBody>
      </p:sp>
      <p:sp>
        <p:nvSpPr>
          <p:cNvPr id="24" name="TextBox 27"/>
          <p:cNvSpPr txBox="1">
            <a:spLocks noChangeArrowheads="1"/>
          </p:cNvSpPr>
          <p:nvPr/>
        </p:nvSpPr>
        <p:spPr bwMode="auto">
          <a:xfrm>
            <a:off x="4485973" y="2417695"/>
            <a:ext cx="2291324" cy="153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Define internationalization principles</a:t>
            </a:r>
          </a:p>
          <a:p>
            <a:r>
              <a:rPr lang="en-US" sz="900" dirty="0" smtClean="0"/>
              <a:t>Continue IANA </a:t>
            </a:r>
            <a:r>
              <a:rPr lang="en-US" sz="900" dirty="0"/>
              <a:t>infrastructure </a:t>
            </a:r>
            <a:r>
              <a:rPr lang="en-US" sz="900" dirty="0" smtClean="0"/>
              <a:t>upgrade</a:t>
            </a:r>
            <a:endParaRPr lang="en-US" sz="900" dirty="0"/>
          </a:p>
          <a:p>
            <a:r>
              <a:rPr lang="en-US" sz="900" dirty="0" smtClean="0"/>
              <a:t>Publish reports on IANA services</a:t>
            </a:r>
            <a:endParaRPr lang="en-US" sz="900" strike="sngStrike" dirty="0"/>
          </a:p>
          <a:p>
            <a:r>
              <a:rPr lang="en-US" sz="900" dirty="0" smtClean="0"/>
              <a:t>Monitor performance of  </a:t>
            </a:r>
            <a:r>
              <a:rPr lang="en-US" sz="900" dirty="0"/>
              <a:t>root </a:t>
            </a:r>
            <a:r>
              <a:rPr lang="en-US" sz="900" dirty="0" smtClean="0"/>
              <a:t>zone management</a:t>
            </a:r>
            <a:endParaRPr lang="en-US" sz="900" dirty="0"/>
          </a:p>
          <a:p>
            <a:r>
              <a:rPr lang="en-US" sz="900" dirty="0"/>
              <a:t>IANA </a:t>
            </a:r>
            <a:r>
              <a:rPr lang="en-US" sz="900" dirty="0" smtClean="0"/>
              <a:t>excellence (EFQM)</a:t>
            </a:r>
            <a:endParaRPr lang="en-US" sz="900" dirty="0"/>
          </a:p>
          <a:p>
            <a:r>
              <a:rPr lang="en-US" sz="900" dirty="0" smtClean="0"/>
              <a:t>OEI - Organizational </a:t>
            </a:r>
            <a:r>
              <a:rPr lang="en-US" sz="900" dirty="0"/>
              <a:t>Effectiveness  Initiative  </a:t>
            </a:r>
            <a:endParaRPr lang="en-US" sz="900" dirty="0" smtClean="0"/>
          </a:p>
          <a:p>
            <a:r>
              <a:rPr lang="en-US" sz="900" dirty="0" smtClean="0"/>
              <a:t>Improve Enterprise Systems</a:t>
            </a:r>
            <a:endParaRPr lang="en-US" sz="900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572780" y="2399088"/>
            <a:ext cx="2618927" cy="144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Complete Affirmation </a:t>
            </a:r>
            <a:r>
              <a:rPr lang="en-US" sz="900" dirty="0"/>
              <a:t>of Commitments &amp; organizational reviews</a:t>
            </a:r>
          </a:p>
          <a:p>
            <a:r>
              <a:rPr lang="en-US" sz="900" dirty="0"/>
              <a:t>Retain &amp; support existing community while attracting new &amp; diverse community members</a:t>
            </a:r>
          </a:p>
          <a:p>
            <a:r>
              <a:rPr lang="en-US" sz="900" dirty="0"/>
              <a:t>Build global support for single authoritative root</a:t>
            </a:r>
          </a:p>
          <a:p>
            <a:r>
              <a:rPr lang="en-US" sz="900" dirty="0" smtClean="0"/>
              <a:t>Enhance </a:t>
            </a:r>
            <a:r>
              <a:rPr lang="en-US" sz="900" dirty="0"/>
              <a:t>cooperation in Internet </a:t>
            </a:r>
            <a:r>
              <a:rPr lang="en-US" sz="900" dirty="0" smtClean="0"/>
              <a:t>Governance</a:t>
            </a:r>
          </a:p>
          <a:p>
            <a:r>
              <a:rPr lang="en-US" sz="900" dirty="0" smtClean="0"/>
              <a:t>Increase technical community communication &amp; collaboration</a:t>
            </a:r>
            <a:endParaRPr lang="en-US" sz="900" dirty="0"/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409545" y="3949750"/>
            <a:ext cx="2378633" cy="132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/>
              <a:t>Local DNSSEC adoption </a:t>
            </a:r>
          </a:p>
          <a:p>
            <a:r>
              <a:rPr lang="en-US" sz="900" dirty="0" smtClean="0"/>
              <a:t>IDN variant management</a:t>
            </a:r>
            <a:endParaRPr lang="en-US" sz="900" dirty="0"/>
          </a:p>
          <a:p>
            <a:r>
              <a:rPr lang="en-US" sz="900" dirty="0" smtClean="0"/>
              <a:t>Facilitate new DNS risk management working group &amp; initiate study</a:t>
            </a:r>
          </a:p>
          <a:p>
            <a:r>
              <a:rPr lang="en-US" sz="900" dirty="0" smtClean="0"/>
              <a:t>Develop standards for DNS, &amp; IP address protocol</a:t>
            </a:r>
            <a:endParaRPr lang="en-US" sz="900" dirty="0"/>
          </a:p>
          <a:p>
            <a:r>
              <a:rPr lang="en-US" sz="900" dirty="0" smtClean="0"/>
              <a:t>Promote IPv6 deployment</a:t>
            </a:r>
          </a:p>
          <a:p>
            <a:r>
              <a:rPr lang="en-US" sz="900" dirty="0" smtClean="0"/>
              <a:t>Facilitate law enforcement engagement</a:t>
            </a: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2505011" y="4112615"/>
            <a:ext cx="2112963" cy="116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Promote IDNA </a:t>
            </a:r>
            <a:r>
              <a:rPr lang="en-US" sz="900" dirty="0"/>
              <a:t>protocol implementation</a:t>
            </a:r>
          </a:p>
          <a:p>
            <a:r>
              <a:rPr lang="en-US" sz="900" dirty="0" smtClean="0"/>
              <a:t>Facilitate new gTLD &amp; IDN rollout</a:t>
            </a:r>
            <a:endParaRPr lang="en-US" sz="900" dirty="0"/>
          </a:p>
          <a:p>
            <a:r>
              <a:rPr lang="en-US" sz="900" dirty="0" smtClean="0"/>
              <a:t>Support Registrar </a:t>
            </a:r>
            <a:r>
              <a:rPr lang="en-US" sz="900" dirty="0"/>
              <a:t>Accreditation Agreement amendments</a:t>
            </a:r>
          </a:p>
          <a:p>
            <a:r>
              <a:rPr lang="en-US" sz="900" dirty="0" smtClean="0"/>
              <a:t>Expand inclusion &amp; orientation of new stakeholders</a:t>
            </a:r>
            <a:endParaRPr lang="en-US" sz="900" dirty="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530950" y="4062435"/>
            <a:ext cx="2067228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Strengthen regional </a:t>
            </a:r>
            <a:r>
              <a:rPr lang="en-US" sz="900" dirty="0"/>
              <a:t>presence</a:t>
            </a:r>
          </a:p>
          <a:p>
            <a:r>
              <a:rPr lang="en-US" sz="900" dirty="0" smtClean="0"/>
              <a:t>Engage with Staff on performance</a:t>
            </a:r>
            <a:endParaRPr lang="en-US" sz="900" dirty="0"/>
          </a:p>
          <a:p>
            <a:r>
              <a:rPr lang="en-US" sz="900" dirty="0" smtClean="0"/>
              <a:t>Increase participation on key committees</a:t>
            </a:r>
            <a:endParaRPr lang="en-US" sz="900" dirty="0"/>
          </a:p>
          <a:p>
            <a:r>
              <a:rPr lang="en-US" sz="900" dirty="0" smtClean="0"/>
              <a:t>Expand engagement </a:t>
            </a:r>
            <a:r>
              <a:rPr lang="en-US" sz="900" dirty="0"/>
              <a:t>within technical community</a:t>
            </a:r>
          </a:p>
          <a:p>
            <a:pPr marL="0" indent="0">
              <a:buNone/>
            </a:pPr>
            <a:r>
              <a:rPr lang="en-US" sz="900" dirty="0" smtClean="0"/>
              <a:t>  </a:t>
            </a:r>
            <a:endParaRPr lang="en-US" sz="900" dirty="0"/>
          </a:p>
        </p:txBody>
      </p: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6525074" y="3935463"/>
            <a:ext cx="2618927" cy="119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Increase </a:t>
            </a:r>
            <a:r>
              <a:rPr lang="en-US" sz="900" dirty="0"/>
              <a:t>multi-stakeholder </a:t>
            </a:r>
            <a:r>
              <a:rPr lang="en-US" sz="900" dirty="0" smtClean="0"/>
              <a:t>participation</a:t>
            </a:r>
          </a:p>
          <a:p>
            <a:r>
              <a:rPr lang="en-US" sz="900" dirty="0" smtClean="0"/>
              <a:t>Onboarding of participants</a:t>
            </a:r>
            <a:endParaRPr lang="en-US" sz="900" dirty="0"/>
          </a:p>
          <a:p>
            <a:r>
              <a:rPr lang="en-US" sz="900" dirty="0" smtClean="0"/>
              <a:t>Increase contributions </a:t>
            </a:r>
            <a:r>
              <a:rPr lang="en-US" sz="900" dirty="0"/>
              <a:t>to international </a:t>
            </a:r>
            <a:r>
              <a:rPr lang="en-US" sz="900" dirty="0" smtClean="0"/>
              <a:t>forums</a:t>
            </a:r>
            <a:endParaRPr lang="en-US" sz="900" dirty="0"/>
          </a:p>
          <a:p>
            <a:r>
              <a:rPr lang="en-US" sz="900" dirty="0"/>
              <a:t>Review SOs and </a:t>
            </a:r>
            <a:r>
              <a:rPr lang="en-US" sz="900" dirty="0" smtClean="0"/>
              <a:t>ACs</a:t>
            </a:r>
          </a:p>
          <a:p>
            <a:r>
              <a:rPr lang="en-US" sz="900" dirty="0" smtClean="0"/>
              <a:t>Promote continuing education/orientation in ICANN programs</a:t>
            </a:r>
          </a:p>
          <a:p>
            <a:r>
              <a:rPr lang="en-US" sz="900" dirty="0" smtClean="0"/>
              <a:t>Continue Root </a:t>
            </a:r>
            <a:r>
              <a:rPr lang="en-US" sz="900" dirty="0"/>
              <a:t>Zone Management</a:t>
            </a:r>
          </a:p>
        </p:txBody>
      </p:sp>
      <p:sp>
        <p:nvSpPr>
          <p:cNvPr id="30" name="TextBox 24"/>
          <p:cNvSpPr txBox="1">
            <a:spLocks noChangeArrowheads="1"/>
          </p:cNvSpPr>
          <p:nvPr/>
        </p:nvSpPr>
        <p:spPr bwMode="auto">
          <a:xfrm>
            <a:off x="394609" y="5240406"/>
            <a:ext cx="2378633" cy="139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850" dirty="0" smtClean="0"/>
              <a:t>Enhance business </a:t>
            </a:r>
            <a:r>
              <a:rPr lang="en-US" sz="850" dirty="0"/>
              <a:t>continuity </a:t>
            </a:r>
            <a:r>
              <a:rPr lang="en-US" sz="850" dirty="0" smtClean="0"/>
              <a:t>&amp; risk management</a:t>
            </a:r>
          </a:p>
          <a:p>
            <a:r>
              <a:rPr lang="en-US" sz="850" dirty="0" smtClean="0"/>
              <a:t>Increase collaboration </a:t>
            </a:r>
            <a:r>
              <a:rPr lang="en-US" sz="850" dirty="0"/>
              <a:t>with RIRs &amp; technical groups</a:t>
            </a:r>
          </a:p>
          <a:p>
            <a:r>
              <a:rPr lang="en-US" sz="850" dirty="0" smtClean="0"/>
              <a:t>Promote DNSSEC </a:t>
            </a:r>
            <a:r>
              <a:rPr lang="en-US" sz="850" dirty="0"/>
              <a:t>operations &amp; </a:t>
            </a:r>
            <a:r>
              <a:rPr lang="en-US" sz="850" dirty="0" smtClean="0"/>
              <a:t>education</a:t>
            </a:r>
            <a:endParaRPr lang="en-US" sz="850" dirty="0"/>
          </a:p>
          <a:p>
            <a:r>
              <a:rPr lang="en-US" sz="850" dirty="0" smtClean="0"/>
              <a:t>Facilitate IPv4 </a:t>
            </a:r>
            <a:r>
              <a:rPr lang="en-US" sz="850" dirty="0"/>
              <a:t>&amp; IPv6 </a:t>
            </a:r>
            <a:r>
              <a:rPr lang="en-US" sz="850" dirty="0" smtClean="0"/>
              <a:t>engagement</a:t>
            </a:r>
          </a:p>
          <a:p>
            <a:r>
              <a:rPr lang="en-US" sz="850" dirty="0" smtClean="0"/>
              <a:t>Advance cooperative capability building in </a:t>
            </a:r>
            <a:r>
              <a:rPr lang="en-US" sz="850" dirty="0"/>
              <a:t>developing countries </a:t>
            </a:r>
            <a:endParaRPr lang="en-US" sz="850" dirty="0" smtClean="0"/>
          </a:p>
          <a:p>
            <a:r>
              <a:rPr lang="en-US" sz="850" dirty="0" smtClean="0"/>
              <a:t>Increase business outreach</a:t>
            </a:r>
            <a:endParaRPr lang="en-US" sz="850" dirty="0"/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2555521" y="5205358"/>
            <a:ext cx="2112963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900" dirty="0" smtClean="0"/>
              <a:t>Improve </a:t>
            </a:r>
            <a:r>
              <a:rPr lang="en-US" sz="900" dirty="0"/>
              <a:t>c</a:t>
            </a:r>
            <a:r>
              <a:rPr lang="en-US" sz="900" dirty="0" smtClean="0"/>
              <a:t>ompliance </a:t>
            </a:r>
          </a:p>
          <a:p>
            <a:r>
              <a:rPr lang="en-US" sz="900" dirty="0" smtClean="0"/>
              <a:t>Enhance </a:t>
            </a:r>
            <a:r>
              <a:rPr lang="en-US" sz="900" dirty="0"/>
              <a:t>SO &amp; AC </a:t>
            </a:r>
            <a:r>
              <a:rPr lang="en-US" sz="900" dirty="0" smtClean="0"/>
              <a:t>support work</a:t>
            </a:r>
            <a:endParaRPr lang="en-US" sz="900" dirty="0"/>
          </a:p>
          <a:p>
            <a:r>
              <a:rPr lang="en-US" sz="900" dirty="0" smtClean="0"/>
              <a:t>Expand contracted party customer service</a:t>
            </a:r>
          </a:p>
          <a:p>
            <a:r>
              <a:rPr lang="en-US" sz="900" dirty="0" smtClean="0"/>
              <a:t>Enhance global </a:t>
            </a:r>
            <a:r>
              <a:rPr lang="en-US" sz="900" dirty="0"/>
              <a:t>outreach</a:t>
            </a:r>
          </a:p>
          <a:p>
            <a:r>
              <a:rPr lang="en-US" sz="900" dirty="0" smtClean="0"/>
              <a:t>Support IDN </a:t>
            </a:r>
            <a:r>
              <a:rPr lang="en-US" sz="900" dirty="0"/>
              <a:t>ccTLD Fast Track </a:t>
            </a:r>
          </a:p>
          <a:p>
            <a:r>
              <a:rPr lang="en-US" sz="900" dirty="0" smtClean="0"/>
              <a:t>Facilitate new gTLD</a:t>
            </a:r>
            <a:r>
              <a:rPr lang="en-US" sz="900" dirty="0"/>
              <a:t> </a:t>
            </a:r>
            <a:r>
              <a:rPr lang="en-US" sz="900" dirty="0" smtClean="0"/>
              <a:t>&amp; IDN TLD </a:t>
            </a:r>
            <a:r>
              <a:rPr lang="en-US" sz="900" dirty="0"/>
              <a:t>implementation</a:t>
            </a:r>
          </a:p>
          <a:p>
            <a:r>
              <a:rPr lang="en-US" sz="900" dirty="0" smtClean="0"/>
              <a:t>Expand ICANN </a:t>
            </a:r>
            <a:r>
              <a:rPr lang="en-US" sz="900" dirty="0"/>
              <a:t>regional footprint</a:t>
            </a:r>
          </a:p>
        </p:txBody>
      </p: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4572000" y="5189456"/>
            <a:ext cx="2306896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122238" indent="-122238">
              <a:spcBef>
                <a:spcPts val="200"/>
              </a:spcBef>
              <a:buFont typeface="Arial" charset="0"/>
              <a:buChar char="•"/>
              <a:defRPr sz="950">
                <a:latin typeface="Arial"/>
                <a:cs typeface="Arial"/>
              </a:defRPr>
            </a:lvl1pPr>
          </a:lstStyle>
          <a:p>
            <a:r>
              <a:rPr lang="en-US" sz="850" dirty="0"/>
              <a:t>IANA request </a:t>
            </a:r>
            <a:r>
              <a:rPr lang="en-US" sz="850" dirty="0" smtClean="0"/>
              <a:t>processing</a:t>
            </a:r>
          </a:p>
          <a:p>
            <a:r>
              <a:rPr lang="en-US" sz="850" dirty="0"/>
              <a:t>R</a:t>
            </a:r>
            <a:r>
              <a:rPr lang="en-US" sz="850" dirty="0" smtClean="0"/>
              <a:t>oot zone DNSSEC operations</a:t>
            </a:r>
            <a:endParaRPr lang="en-US" sz="850" dirty="0"/>
          </a:p>
          <a:p>
            <a:r>
              <a:rPr lang="en-US" sz="850" dirty="0" smtClean="0"/>
              <a:t>Facilitate Board </a:t>
            </a:r>
            <a:r>
              <a:rPr lang="en-US" sz="850" dirty="0"/>
              <a:t>support</a:t>
            </a:r>
          </a:p>
          <a:p>
            <a:r>
              <a:rPr lang="en-US" sz="850" dirty="0" smtClean="0"/>
              <a:t>Enhance security </a:t>
            </a:r>
            <a:r>
              <a:rPr lang="en-US" sz="850" dirty="0"/>
              <a:t>and contingency operations</a:t>
            </a:r>
          </a:p>
          <a:p>
            <a:r>
              <a:rPr lang="en-US" sz="850" dirty="0" smtClean="0"/>
              <a:t>Continue L</a:t>
            </a:r>
            <a:r>
              <a:rPr lang="en-US" sz="850" dirty="0"/>
              <a:t>-Root operations</a:t>
            </a:r>
          </a:p>
          <a:p>
            <a:r>
              <a:rPr lang="en-US" sz="850" dirty="0" smtClean="0"/>
              <a:t>Improve enterprise systems/processes/controls</a:t>
            </a:r>
            <a:endParaRPr lang="en-US" sz="850" dirty="0"/>
          </a:p>
          <a:p>
            <a:r>
              <a:rPr lang="en-US" sz="850" dirty="0" smtClean="0"/>
              <a:t>Improve staff training, </a:t>
            </a:r>
            <a:r>
              <a:rPr lang="en-US" sz="850" dirty="0"/>
              <a:t>retention and </a:t>
            </a:r>
            <a:r>
              <a:rPr lang="en-US" sz="850" dirty="0" smtClean="0"/>
              <a:t>engagement</a:t>
            </a:r>
          </a:p>
        </p:txBody>
      </p:sp>
      <p:sp>
        <p:nvSpPr>
          <p:cNvPr id="33" name="TextBox 24"/>
          <p:cNvSpPr txBox="1">
            <a:spLocks noChangeArrowheads="1"/>
          </p:cNvSpPr>
          <p:nvPr/>
        </p:nvSpPr>
        <p:spPr bwMode="auto">
          <a:xfrm>
            <a:off x="6553200" y="5240347"/>
            <a:ext cx="2618927" cy="14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Expand Thought </a:t>
            </a:r>
            <a:r>
              <a:rPr lang="en-US" sz="900" dirty="0">
                <a:latin typeface="Arial"/>
                <a:cs typeface="Arial"/>
              </a:rPr>
              <a:t>leadership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Widen international </a:t>
            </a:r>
            <a:r>
              <a:rPr lang="en-US" sz="900" dirty="0">
                <a:latin typeface="Arial"/>
                <a:cs typeface="Arial"/>
              </a:rPr>
              <a:t>engagement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>
                <a:latin typeface="Arial"/>
                <a:cs typeface="Arial"/>
              </a:rPr>
              <a:t>Strengthen corporate, government &amp; other stakeholder partnerships 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Continue to improve decision </a:t>
            </a:r>
            <a:r>
              <a:rPr lang="en-US" sz="900" dirty="0">
                <a:latin typeface="Arial"/>
                <a:cs typeface="Arial"/>
              </a:rPr>
              <a:t>impact analysis &amp; reporting </a:t>
            </a: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Enhance communications, accessibility &amp; participation via improved tools</a:t>
            </a:r>
            <a:endParaRPr lang="en-US" sz="900" strike="sngStrike" dirty="0" smtClean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sz="900" dirty="0" smtClean="0">
                <a:latin typeface="Arial"/>
                <a:cs typeface="Arial"/>
              </a:rPr>
              <a:t>Enhance multi-lingual strategy</a:t>
            </a:r>
            <a:endParaRPr lang="en-US"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71839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60" y="381000"/>
            <a:ext cx="8798944" cy="743279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Steps in Strategic Plan process</a:t>
            </a:r>
            <a:endParaRPr lang="en-US" sz="3200" b="1" dirty="0">
              <a:solidFill>
                <a:srgbClr val="7F7F7F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219200"/>
            <a:ext cx="6248400" cy="4953000"/>
          </a:xfrm>
        </p:spPr>
        <p:txBody>
          <a:bodyPr>
            <a:noAutofit/>
          </a:bodyPr>
          <a:lstStyle/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Process began with community exchange in Singapore</a:t>
            </a:r>
          </a:p>
          <a:p>
            <a:pPr marL="400050" lvl="1" indent="0">
              <a:spcBef>
                <a:spcPct val="0"/>
              </a:spcBef>
              <a:buNone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Received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community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Input on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formulation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of the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plan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 July 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Held internal brainstorm sessions, reviewed and updated strategic metrics </a:t>
            </a: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SO/AC consultations</a:t>
            </a:r>
            <a:endParaRPr lang="en-US" sz="2400" i="1" dirty="0" smtClean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marL="673100" lvl="1" indent="-273050">
              <a:spcBef>
                <a:spcPct val="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Posted draft</a:t>
            </a:r>
            <a:r>
              <a:rPr lang="en-AU" sz="2400" b="1" dirty="0" smtClean="0"/>
              <a:t> </a:t>
            </a:r>
            <a:r>
              <a:rPr lang="en-AU" sz="2400" dirty="0">
                <a:latin typeface="Calibri" pitchFamily="34" charset="0"/>
                <a:cs typeface="Calibri" pitchFamily="34" charset="0"/>
                <a:hlinkClick r:id="rId2"/>
              </a:rPr>
              <a:t>2012-2015</a:t>
            </a:r>
            <a:r>
              <a:rPr lang="en-US" sz="2400" dirty="0">
                <a:latin typeface="Calibri" pitchFamily="34" charset="0"/>
                <a:cs typeface="Calibri" pitchFamily="34" charset="0"/>
                <a:hlinkClick r:id="rId2"/>
              </a:rPr>
              <a:t> S</a:t>
            </a:r>
            <a:r>
              <a:rPr lang="en-US" sz="2400" dirty="0" smtClean="0">
                <a:latin typeface="Calibri" pitchFamily="34" charset="0"/>
                <a:cs typeface="Calibri" pitchFamily="34" charset="0"/>
                <a:hlinkClick r:id="rId2"/>
              </a:rPr>
              <a:t>trategic Plan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for 45 day public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comment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period   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068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715962"/>
          </a:xfrm>
        </p:spPr>
        <p:txBody>
          <a:bodyPr>
            <a:noAutofit/>
          </a:bodyPr>
          <a:lstStyle/>
          <a:p>
            <a:pPr lvl="1" algn="l"/>
            <a:r>
              <a:rPr lang="en-AU" sz="3200" b="1" kern="1200" dirty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2012-2015 Draft Strategic </a:t>
            </a:r>
            <a:r>
              <a:rPr lang="en-US" sz="3200" b="1" kern="1200" dirty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plan posted</a:t>
            </a:r>
            <a:br>
              <a:rPr lang="en-US" sz="3200" b="1" kern="1200" dirty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</a:br>
            <a:endParaRPr lang="en-US" sz="3200" b="1" kern="1200" dirty="0">
              <a:solidFill>
                <a:srgbClr val="7F7F7F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246" y="1066800"/>
            <a:ext cx="8554354" cy="46482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AU" sz="2400" dirty="0" smtClean="0">
                <a:latin typeface="Calibri" pitchFamily="34" charset="0"/>
                <a:cs typeface="Calibri" pitchFamily="34" charset="0"/>
              </a:rPr>
              <a:t> </a:t>
            </a:r>
            <a:endParaRPr lang="en-AU" sz="2000" dirty="0">
              <a:latin typeface="Calibri" pitchFamily="34" charset="0"/>
              <a:cs typeface="Calibri" pitchFamily="34" charset="0"/>
            </a:endParaRPr>
          </a:p>
          <a:p>
            <a:pPr marL="742950" lvl="2" indent="-342900"/>
            <a:r>
              <a:rPr lang="en-AU" dirty="0">
                <a:latin typeface="Calibri" pitchFamily="34" charset="0"/>
                <a:cs typeface="Calibri" pitchFamily="34" charset="0"/>
              </a:rPr>
              <a:t>Clean version of the draft plan</a:t>
            </a:r>
            <a:r>
              <a:rPr lang="en-US" dirty="0">
                <a:latin typeface="Calibri" pitchFamily="34" charset="0"/>
                <a:cs typeface="Calibri" pitchFamily="34" charset="0"/>
              </a:rPr>
              <a:t>: </a:t>
            </a:r>
          </a:p>
          <a:p>
            <a:pPr marL="400050" lvl="2" indent="0">
              <a:buNone/>
            </a:pPr>
            <a:r>
              <a:rPr lang="en-AU" dirty="0">
                <a:latin typeface="Calibri" pitchFamily="34" charset="0"/>
                <a:cs typeface="Calibri" pitchFamily="34" charset="0"/>
                <a:hlinkClick r:id="rId2"/>
              </a:rPr>
              <a:t>http://www.icann.org/en/strategic-plan/draft-strategic-plan-2012-2015-clean-03oct11-en.pdf</a:t>
            </a:r>
            <a:r>
              <a:rPr lang="en-AU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400050" lvl="2" indent="0">
              <a:buNone/>
            </a:pPr>
            <a:endParaRPr lang="en-AU" sz="2000" dirty="0" smtClean="0">
              <a:latin typeface="Calibri" pitchFamily="34" charset="0"/>
              <a:cs typeface="Calibri" pitchFamily="34" charset="0"/>
            </a:endParaRPr>
          </a:p>
          <a:p>
            <a:pPr marL="742950" lvl="2" indent="-342900"/>
            <a:r>
              <a:rPr lang="en-AU" dirty="0" smtClean="0">
                <a:latin typeface="Calibri" pitchFamily="34" charset="0"/>
                <a:cs typeface="Calibri" pitchFamily="34" charset="0"/>
              </a:rPr>
              <a:t>Redline </a:t>
            </a:r>
            <a:r>
              <a:rPr lang="en-AU" dirty="0">
                <a:latin typeface="Calibri" pitchFamily="34" charset="0"/>
                <a:cs typeface="Calibri" pitchFamily="34" charset="0"/>
              </a:rPr>
              <a:t>version, which reflects changes made from the 2011-2014 Strategic Plan, can be found at: </a:t>
            </a:r>
          </a:p>
          <a:p>
            <a:pPr marL="400050" lvl="2" indent="0">
              <a:buNone/>
            </a:pPr>
            <a:r>
              <a:rPr lang="en-AU" dirty="0">
                <a:latin typeface="Calibri" pitchFamily="34" charset="0"/>
                <a:cs typeface="Calibri" pitchFamily="34" charset="0"/>
                <a:hlinkClick r:id="rId3"/>
              </a:rPr>
              <a:t>http://www.icann.org/en/strategic-plan/draft-strategic-plan-2012-2015-redline-03oct11-en.pdf</a:t>
            </a:r>
            <a:r>
              <a:rPr lang="en-AU" dirty="0">
                <a:latin typeface="Calibri" pitchFamily="34" charset="0"/>
                <a:cs typeface="Calibri" pitchFamily="34" charset="0"/>
              </a:rPr>
              <a:t>  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 marL="0" lvl="1" indent="0" algn="ctr">
              <a:buNone/>
            </a:pPr>
            <a:endParaRPr lang="en-US" sz="2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9482" y="6477000"/>
            <a:ext cx="2133600" cy="365125"/>
          </a:xfrm>
        </p:spPr>
        <p:txBody>
          <a:bodyPr/>
          <a:lstStyle/>
          <a:p>
            <a:pPr>
              <a:defRPr/>
            </a:pPr>
            <a:fld id="{13F10BE5-1FF5-47F7-B24A-8BEA81E6BB0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234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933450"/>
            <a:ext cx="894397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36513" y="152400"/>
            <a:ext cx="9180513" cy="7810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2012-2015 Strategic Plan - Next Steps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323975"/>
            <a:ext cx="1295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b="1" dirty="0">
                <a:latin typeface="+mn-lt"/>
                <a:ea typeface="ＭＳ Ｐゴシック" pitchFamily="34" charset="-128"/>
              </a:rPr>
              <a:t>Jun 2011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1488" y="2625725"/>
            <a:ext cx="1992312" cy="4619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29 Jul -29 Aug</a:t>
            </a:r>
            <a:r>
              <a:rPr lang="en-US" sz="1200" b="1" dirty="0">
                <a:ea typeface="ＭＳ Ｐゴシック" pitchFamily="34" charset="-128"/>
              </a:rPr>
              <a:t> –</a:t>
            </a: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 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Input for formulation of Plan</a:t>
            </a:r>
          </a:p>
        </p:txBody>
      </p:sp>
      <p:sp>
        <p:nvSpPr>
          <p:cNvPr id="17414" name="TextBox 25"/>
          <p:cNvSpPr txBox="1">
            <a:spLocks noChangeArrowheads="1"/>
          </p:cNvSpPr>
          <p:nvPr/>
        </p:nvSpPr>
        <p:spPr bwMode="auto">
          <a:xfrm>
            <a:off x="2197217" y="925512"/>
            <a:ext cx="57912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200" dirty="0"/>
              <a:t>6 Month Development Process</a:t>
            </a:r>
          </a:p>
        </p:txBody>
      </p:sp>
      <p:sp>
        <p:nvSpPr>
          <p:cNvPr id="2" name="Rectangle 1"/>
          <p:cNvSpPr/>
          <p:nvPr/>
        </p:nvSpPr>
        <p:spPr>
          <a:xfrm>
            <a:off x="4953000" y="1900238"/>
            <a:ext cx="1143000" cy="6461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23 - 28 Oct </a:t>
            </a:r>
          </a:p>
          <a:p>
            <a:pPr>
              <a:defRPr/>
            </a:pPr>
            <a:r>
              <a:rPr lang="en-US" sz="1200" b="1" dirty="0">
                <a:latin typeface="+mn-lt"/>
                <a:ea typeface="ＭＳ Ｐゴシック" pitchFamily="34" charset="-128"/>
              </a:rPr>
              <a:t>42</a:t>
            </a:r>
            <a:r>
              <a:rPr lang="en-US" sz="1200" b="1" baseline="30000" dirty="0">
                <a:latin typeface="+mn-lt"/>
                <a:ea typeface="ＭＳ Ｐゴシック" pitchFamily="34" charset="-128"/>
              </a:rPr>
              <a:t>nd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Meeting</a:t>
            </a:r>
            <a:r>
              <a:rPr lang="en-US" sz="1200" dirty="0">
                <a:latin typeface="+mn-lt"/>
                <a:ea typeface="ＭＳ Ｐゴシック" pitchFamily="34" charset="-128"/>
              </a:rPr>
              <a:t>, </a:t>
            </a:r>
          </a:p>
          <a:p>
            <a:pPr>
              <a:defRPr/>
            </a:pPr>
            <a:r>
              <a:rPr lang="en-US" sz="1200" b="1" i="1" dirty="0">
                <a:latin typeface="+mn-lt"/>
                <a:ea typeface="ＭＳ Ｐゴシック" pitchFamily="34" charset="-128"/>
              </a:rPr>
              <a:t>Dakar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848600" y="1425575"/>
            <a:ext cx="11430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b="1" dirty="0">
                <a:latin typeface="+mn-lt"/>
                <a:ea typeface="ＭＳ Ｐゴシック" pitchFamily="34" charset="-128"/>
              </a:rPr>
              <a:t>Dec 2011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01000" y="5786438"/>
            <a:ext cx="1066800" cy="4619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 Dec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</a:t>
            </a:r>
            <a:r>
              <a:rPr lang="en-US" sz="1200" b="1" dirty="0">
                <a:ea typeface="ＭＳ Ｐゴシック" pitchFamily="34" charset="-128"/>
              </a:rPr>
              <a:t>– 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Board Meeting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19600" y="3800475"/>
            <a:ext cx="2209800" cy="4619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3 Oct -17 Nov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</a:t>
            </a:r>
            <a:r>
              <a:rPr lang="en-US" sz="1200" b="1" dirty="0">
                <a:ea typeface="ＭＳ Ｐゴシック" pitchFamily="34" charset="-128"/>
              </a:rPr>
              <a:t>–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Draft Plan Public Comment (45 day)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1913" y="1900238"/>
            <a:ext cx="1233487" cy="6477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20 - 24 June </a:t>
            </a:r>
          </a:p>
          <a:p>
            <a:pPr>
              <a:defRPr/>
            </a:pPr>
            <a:r>
              <a:rPr lang="en-US" sz="1200" b="1" dirty="0">
                <a:latin typeface="+mn-lt"/>
                <a:ea typeface="ＭＳ Ｐゴシック" pitchFamily="34" charset="-128"/>
              </a:rPr>
              <a:t>41</a:t>
            </a:r>
            <a:r>
              <a:rPr lang="en-US" sz="1200" b="1" baseline="30000" dirty="0">
                <a:latin typeface="+mn-lt"/>
                <a:ea typeface="ＭＳ Ｐゴシック" pitchFamily="34" charset="-128"/>
              </a:rPr>
              <a:t>st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Meeting  </a:t>
            </a:r>
            <a:r>
              <a:rPr lang="en-US" sz="1200" b="1" i="1" dirty="0">
                <a:latin typeface="+mn-lt"/>
                <a:ea typeface="ＭＳ Ｐゴシック" pitchFamily="34" charset="-128"/>
              </a:rPr>
              <a:t>Singapore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57288" y="3289300"/>
            <a:ext cx="3397250" cy="460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Jul - Sept </a:t>
            </a:r>
            <a:r>
              <a:rPr lang="en-US" sz="1200" b="1" dirty="0">
                <a:ea typeface="ＭＳ Ｐゴシック" pitchFamily="34" charset="-128"/>
              </a:rPr>
              <a:t>– 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Draft  2012-2015 Strategic  Plan</a:t>
            </a:r>
          </a:p>
          <a:p>
            <a:pPr>
              <a:defRPr/>
            </a:pPr>
            <a:r>
              <a:rPr lang="en-US" sz="1200" dirty="0">
                <a:latin typeface="+mn-lt"/>
                <a:ea typeface="ＭＳ Ｐゴシック" pitchFamily="34" charset="-128"/>
              </a:rPr>
              <a:t>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324600" y="4414838"/>
            <a:ext cx="1219200" cy="461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Nov </a:t>
            </a:r>
            <a:r>
              <a:rPr lang="en-US" sz="1200" b="1" dirty="0">
                <a:ea typeface="ＭＳ Ｐゴシック" pitchFamily="34" charset="-128"/>
              </a:rPr>
              <a:t>–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Update Draft Plan</a:t>
            </a:r>
            <a:endParaRPr lang="en-US" sz="1400" b="1" dirty="0">
              <a:latin typeface="+mn-lt"/>
              <a:ea typeface="ＭＳ Ｐゴシック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391400" y="5100638"/>
            <a:ext cx="1219200" cy="4619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C00000"/>
                </a:solidFill>
                <a:latin typeface="+mn-lt"/>
                <a:ea typeface="ＭＳ Ｐゴシック" pitchFamily="34" charset="-128"/>
              </a:rPr>
              <a:t> 22 Nov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</a:t>
            </a:r>
            <a:r>
              <a:rPr lang="en-US" sz="1200" b="1" dirty="0">
                <a:ea typeface="ＭＳ Ｐゴシック" pitchFamily="34" charset="-128"/>
              </a:rPr>
              <a:t>–</a:t>
            </a:r>
            <a:r>
              <a:rPr lang="en-US" sz="1200" b="1" dirty="0">
                <a:latin typeface="+mn-lt"/>
                <a:ea typeface="ＭＳ Ｐゴシック" pitchFamily="34" charset="-128"/>
              </a:rPr>
              <a:t> Plan Board review </a:t>
            </a:r>
          </a:p>
        </p:txBody>
      </p:sp>
    </p:spTree>
    <p:extLst>
      <p:ext uri="{BB962C8B-B14F-4D97-AF65-F5344CB8AC3E}">
        <p14:creationId xmlns:p14="http://schemas.microsoft.com/office/powerpoint/2010/main" val="7228796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1932" y="1003860"/>
            <a:ext cx="810966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New </a:t>
            </a:r>
            <a:r>
              <a:rPr lang="en-US" dirty="0">
                <a:latin typeface="Calibri" pitchFamily="34" charset="0"/>
                <a:cs typeface="Calibri" pitchFamily="34" charset="0"/>
              </a:rPr>
              <a:t>gTLD Program is raising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awareness and profile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of ICANN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around </a:t>
            </a:r>
            <a:r>
              <a:rPr lang="en-US" dirty="0">
                <a:latin typeface="Calibri" pitchFamily="34" charset="0"/>
                <a:cs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globe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DNS </a:t>
            </a:r>
            <a:r>
              <a:rPr lang="en-US" dirty="0">
                <a:latin typeface="Calibri" pitchFamily="34" charset="0"/>
                <a:cs typeface="Calibri" pitchFamily="34" charset="0"/>
              </a:rPr>
              <a:t>Stability &amp; Security message moves beyond DNS to include IP addresses and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parameters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Law </a:t>
            </a:r>
            <a:r>
              <a:rPr lang="en-US" dirty="0">
                <a:latin typeface="Calibri" pitchFamily="34" charset="0"/>
                <a:cs typeface="Calibri" pitchFamily="34" charset="0"/>
              </a:rPr>
              <a:t>Enforcement is engaging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more with ICANN community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Provide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for effective and constructive early participation of the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GAC in the policy development process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lvl="1"/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804" y="286449"/>
            <a:ext cx="8367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b="1" dirty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Emerging themes </a:t>
            </a:r>
            <a:r>
              <a:rPr lang="en-US" sz="3200" dirty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							</a:t>
            </a:r>
            <a:r>
              <a:rPr lang="en-US" sz="3200" dirty="0" smtClean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 	 	1</a:t>
            </a:r>
            <a:endParaRPr lang="en-US" sz="3200" dirty="0">
              <a:solidFill>
                <a:srgbClr val="7F7F7F"/>
              </a:solidFill>
              <a:latin typeface="Trebuchet MS" pitchFamily="34" charset="0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83256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0532" y="1066800"/>
            <a:ext cx="72915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  <a:cs typeface="Calibri" pitchFamily="34" charset="0"/>
              </a:rPr>
              <a:t>Better define principles for internationalization to steer decisions and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expansion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  <a:cs typeface="Calibri" pitchFamily="34" charset="0"/>
              </a:rPr>
              <a:t>Engage new stakeholders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into </a:t>
            </a:r>
            <a:r>
              <a:rPr lang="en-US" dirty="0">
                <a:latin typeface="Calibri" pitchFamily="34" charset="0"/>
                <a:cs typeface="Calibri" pitchFamily="34" charset="0"/>
              </a:rPr>
              <a:t>the multi-stakeholder model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Increase focus on Whois </a:t>
            </a:r>
            <a:r>
              <a:rPr lang="en-US" dirty="0">
                <a:latin typeface="Calibri" pitchFamily="34" charset="0"/>
                <a:cs typeface="Calibri" pitchFamily="34" charset="0"/>
              </a:rPr>
              <a:t>database policy and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procedures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Better </a:t>
            </a:r>
            <a:r>
              <a:rPr lang="en-US" dirty="0">
                <a:latin typeface="Calibri" pitchFamily="34" charset="0"/>
                <a:cs typeface="Calibri" pitchFamily="34" charset="0"/>
              </a:rPr>
              <a:t>enterprise-wide processes and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systems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Continue to evolve ICANN meetings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9177" y="286449"/>
            <a:ext cx="8082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Emerging themes </a:t>
            </a:r>
            <a:r>
              <a:rPr lang="en-US" sz="3200" dirty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								 </a:t>
            </a:r>
            <a:r>
              <a:rPr lang="en-US" sz="3200" dirty="0" smtClean="0">
                <a:solidFill>
                  <a:srgbClr val="7F7F7F"/>
                </a:solidFill>
                <a:latin typeface="Trebuchet MS" pitchFamily="34" charset="0"/>
                <a:cs typeface="ＭＳ Ｐゴシック" pitchFamily="-110" charset="-128"/>
              </a:rPr>
              <a:t>2  </a:t>
            </a:r>
            <a:endParaRPr lang="en-US" sz="3200" dirty="0">
              <a:solidFill>
                <a:srgbClr val="7F7F7F"/>
              </a:solidFill>
              <a:latin typeface="Trebuchet MS" pitchFamily="34" charset="0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3510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en-US" sz="3200" b="1" dirty="0">
                <a:solidFill>
                  <a:srgbClr val="7F7F7F"/>
                </a:solidFill>
                <a:latin typeface="Trebuchet MS" pitchFamily="34" charset="0"/>
                <a:ea typeface="ＭＳ Ｐゴシック" pitchFamily="34" charset="-128"/>
              </a:rPr>
              <a:t>Questions</a:t>
            </a:r>
            <a:endParaRPr lang="en-US" sz="3200" b="1" dirty="0">
              <a:solidFill>
                <a:srgbClr val="7F7F7F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04799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What are the key challenges  facing ICANN  over the next 3 years in accomplishing this objective? </a:t>
            </a:r>
          </a:p>
          <a:p>
            <a:endParaRPr lang="en-US" sz="2800" dirty="0"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  <a:p>
            <a:r>
              <a:rPr lang="en-US" sz="2800" dirty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What are the actions or strategies we (large ICANN community) can consider in response to these challenges?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27864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 txBox="1">
            <a:spLocks noChangeArrowheads="1"/>
          </p:cNvSpPr>
          <p:nvPr/>
        </p:nvSpPr>
        <p:spPr bwMode="auto">
          <a:xfrm>
            <a:off x="606425" y="92075"/>
            <a:ext cx="8181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sz="2000" b="1" dirty="0">
                <a:cs typeface="Arial" charset="0"/>
              </a:rPr>
              <a:t>ICANN Strategic  - One of the Four Strategic Focus Areas</a:t>
            </a:r>
          </a:p>
          <a:p>
            <a:pPr algn="ctr"/>
            <a:r>
              <a:rPr lang="en-US" sz="2000" i="1" dirty="0">
                <a:cs typeface="Arial" charset="0"/>
              </a:rPr>
              <a:t>DNS stability and security .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79787" y="575086"/>
            <a:ext cx="1612900" cy="5367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FFFFFF"/>
                </a:solidFill>
                <a:latin typeface="Trebuchet MS" charset="0"/>
              </a:rPr>
              <a:t>Approved version  </a:t>
            </a:r>
            <a:endParaRPr lang="en-US" sz="1200" dirty="0">
              <a:solidFill>
                <a:srgbClr val="FFFFFF"/>
              </a:solidFill>
              <a:latin typeface="Trebuchet MS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rgbClr val="FFFFFF"/>
                </a:solidFill>
                <a:latin typeface="Trebuchet MS" charset="0"/>
              </a:rPr>
              <a:t>2011-2014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556075" y="541163"/>
            <a:ext cx="1846052" cy="5958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lt1"/>
                </a:solidFill>
                <a:latin typeface="+mn-lt"/>
                <a:ea typeface="+mn-ea"/>
              </a:rPr>
              <a:t>Updated, for discussion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lt1"/>
                </a:solidFill>
                <a:latin typeface="+mn-lt"/>
                <a:ea typeface="+mn-ea"/>
              </a:rPr>
              <a:t>2012-2015</a:t>
            </a:r>
            <a:endParaRPr lang="en-US" sz="12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1676400"/>
            <a:ext cx="4001386" cy="460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Maintain &amp; </a:t>
            </a:r>
            <a:r>
              <a:rPr lang="en-US" sz="2000" dirty="0">
                <a:latin typeface="Arial"/>
                <a:cs typeface="Arial"/>
              </a:rPr>
              <a:t>drive </a:t>
            </a:r>
            <a:r>
              <a:rPr lang="en-US" sz="2000" dirty="0" smtClean="0">
                <a:latin typeface="Arial"/>
                <a:cs typeface="Arial"/>
              </a:rPr>
              <a:t>DNS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availability</a:t>
            </a:r>
          </a:p>
          <a:p>
            <a:pPr>
              <a:spcBef>
                <a:spcPts val="200"/>
              </a:spcBef>
            </a:pPr>
            <a:endParaRPr lang="en-US" sz="2000" strike="sngStrike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Enhance risk management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&amp; resiliency of the DNS, IP addresses &amp; </a:t>
            </a:r>
            <a:r>
              <a:rPr lang="en-US" sz="2000" dirty="0" smtClean="0">
                <a:solidFill>
                  <a:srgbClr val="FF0000"/>
                </a:solidFill>
              </a:rPr>
              <a:t>parameters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Promote </a:t>
            </a:r>
            <a:r>
              <a:rPr lang="en-US" sz="2000" dirty="0" smtClean="0">
                <a:latin typeface="Arial"/>
                <a:cs typeface="Arial"/>
              </a:rPr>
              <a:t>Broad DNSSEC adoption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Enhance </a:t>
            </a:r>
            <a:r>
              <a:rPr lang="en-US" sz="2000" dirty="0">
                <a:latin typeface="Arial"/>
                <a:cs typeface="Arial"/>
              </a:rPr>
              <a:t>international DNS </a:t>
            </a:r>
            <a:r>
              <a:rPr lang="en-US" sz="2000" dirty="0" smtClean="0">
                <a:latin typeface="Arial"/>
                <a:cs typeface="Arial"/>
              </a:rPr>
              <a:t>cooperation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Improve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response to DNS security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incidents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2" name="TextBox 24"/>
          <p:cNvSpPr txBox="1">
            <a:spLocks noChangeArrowheads="1"/>
          </p:cNvSpPr>
          <p:nvPr/>
        </p:nvSpPr>
        <p:spPr bwMode="auto">
          <a:xfrm>
            <a:off x="249865" y="1811079"/>
            <a:ext cx="3352800" cy="399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 smtClean="0">
                <a:latin typeface="Arial"/>
                <a:cs typeface="Arial"/>
              </a:rPr>
              <a:t>Maintain &amp; </a:t>
            </a:r>
            <a:r>
              <a:rPr lang="en-US" sz="2000" dirty="0">
                <a:latin typeface="Arial"/>
                <a:cs typeface="Arial"/>
              </a:rPr>
              <a:t>drive DNS </a:t>
            </a:r>
            <a:r>
              <a:rPr lang="en-US" sz="2000" dirty="0" smtClean="0">
                <a:latin typeface="Arial"/>
                <a:cs typeface="Arial"/>
              </a:rPr>
              <a:t>uptime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Enhance DNS risk </a:t>
            </a:r>
            <a:r>
              <a:rPr lang="en-US" sz="2000" dirty="0" smtClean="0">
                <a:latin typeface="Arial"/>
                <a:cs typeface="Arial"/>
              </a:rPr>
              <a:t>management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Broad DNSSEC </a:t>
            </a:r>
            <a:r>
              <a:rPr lang="en-US" sz="2000" dirty="0" smtClean="0">
                <a:latin typeface="Arial"/>
                <a:cs typeface="Arial"/>
              </a:rPr>
              <a:t>adoption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Enhanced international DNS </a:t>
            </a:r>
            <a:r>
              <a:rPr lang="en-US" sz="2000" dirty="0" smtClean="0">
                <a:latin typeface="Arial"/>
                <a:cs typeface="Arial"/>
              </a:rPr>
              <a:t>cooperation</a:t>
            </a: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 marL="122238" indent="-122238">
              <a:spcBef>
                <a:spcPts val="200"/>
              </a:spcBef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Improved DNS </a:t>
            </a:r>
            <a:r>
              <a:rPr lang="en-US" sz="2000" dirty="0" smtClean="0">
                <a:latin typeface="Arial"/>
                <a:cs typeface="Arial"/>
              </a:rPr>
              <a:t>resiliency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>
            <a:off x="3810000" y="2037907"/>
            <a:ext cx="820445" cy="2863850"/>
          </a:xfrm>
          <a:prstGeom prst="rightArrow">
            <a:avLst>
              <a:gd name="adj1" fmla="val 50000"/>
              <a:gd name="adj2" fmla="val 44144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291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KAR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DAKAR_template_final</Template>
  <TotalTime>524</TotalTime>
  <Words>1626</Words>
  <Application>Microsoft Office PowerPoint</Application>
  <PresentationFormat>On-screen Show (4:3)</PresentationFormat>
  <Paragraphs>377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DAKAR_template_final</vt:lpstr>
      <vt:lpstr>1_Office Theme</vt:lpstr>
      <vt:lpstr>2_Office Theme</vt:lpstr>
      <vt:lpstr>3_Office Theme</vt:lpstr>
      <vt:lpstr>4_Office Theme</vt:lpstr>
      <vt:lpstr>2012 – 2015 ICANN  Strategic Plan Development Update </vt:lpstr>
      <vt:lpstr>Agenda</vt:lpstr>
      <vt:lpstr>Steps in Strategic Plan process</vt:lpstr>
      <vt:lpstr>2012-2015 Draft Strategic plan posted </vt:lpstr>
      <vt:lpstr>PowerPoint Presentation</vt:lpstr>
      <vt:lpstr>PowerPoint Presentation</vt:lpstr>
      <vt:lpstr>PowerPoint Presentation</vt:lpstr>
      <vt:lpstr>Questions</vt:lpstr>
      <vt:lpstr>PowerPoint Presentation</vt:lpstr>
      <vt:lpstr>PowerPoint Presentation</vt:lpstr>
      <vt:lpstr>PowerPoint Presentation</vt:lpstr>
      <vt:lpstr>PowerPoint Presentation</vt:lpstr>
      <vt:lpstr>Development of Metrics </vt:lpstr>
      <vt:lpstr>PowerPoint Presentation</vt:lpstr>
      <vt:lpstr>Example Metrics 2 - DNS Stability and Security</vt:lpstr>
      <vt:lpstr>Example Metrics 3 - Competition, consumer trust &amp; choice </vt:lpstr>
      <vt:lpstr>Example Metrics 4 - Core Operations including IANA</vt:lpstr>
      <vt:lpstr>Example Metrics 5 - A healthy Internet governance  eco-system</vt:lpstr>
      <vt:lpstr>Thank You</vt:lpstr>
      <vt:lpstr>Questions</vt:lpstr>
      <vt:lpstr>PowerPoint Presentation</vt:lpstr>
    </vt:vector>
  </TitlesOfParts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User</dc:creator>
  <cp:lastModifiedBy>User</cp:lastModifiedBy>
  <cp:revision>39</cp:revision>
  <cp:lastPrinted>2011-10-23T09:05:05Z</cp:lastPrinted>
  <dcterms:created xsi:type="dcterms:W3CDTF">2011-10-18T18:00:56Z</dcterms:created>
  <dcterms:modified xsi:type="dcterms:W3CDTF">2011-10-25T12:19:36Z</dcterms:modified>
</cp:coreProperties>
</file>