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21"/>
  </p:notesMasterIdLst>
  <p:sldIdLst>
    <p:sldId id="359" r:id="rId2"/>
    <p:sldId id="453" r:id="rId3"/>
    <p:sldId id="457" r:id="rId4"/>
    <p:sldId id="454" r:id="rId5"/>
    <p:sldId id="455" r:id="rId6"/>
    <p:sldId id="460" r:id="rId7"/>
    <p:sldId id="461" r:id="rId8"/>
    <p:sldId id="471" r:id="rId9"/>
    <p:sldId id="462" r:id="rId10"/>
    <p:sldId id="463" r:id="rId11"/>
    <p:sldId id="464" r:id="rId12"/>
    <p:sldId id="473" r:id="rId13"/>
    <p:sldId id="476" r:id="rId14"/>
    <p:sldId id="474" r:id="rId15"/>
    <p:sldId id="475" r:id="rId16"/>
    <p:sldId id="480" r:id="rId17"/>
    <p:sldId id="478" r:id="rId18"/>
    <p:sldId id="477" r:id="rId19"/>
    <p:sldId id="415" r:id="rId2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14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6699"/>
    <a:srgbClr val="00FF00"/>
    <a:srgbClr val="088D73"/>
    <a:srgbClr val="FF3300"/>
    <a:srgbClr val="89CF41"/>
    <a:srgbClr val="CCCCCC"/>
    <a:srgbClr val="CC3300"/>
    <a:srgbClr val="0066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55" autoAdjust="0"/>
    <p:restoredTop sz="89778" autoAdjust="0"/>
  </p:normalViewPr>
  <p:slideViewPr>
    <p:cSldViewPr>
      <p:cViewPr varScale="1">
        <p:scale>
          <a:sx n="97" d="100"/>
          <a:sy n="97" d="100"/>
        </p:scale>
        <p:origin x="2152" y="192"/>
      </p:cViewPr>
      <p:guideLst>
        <p:guide orient="horz" pos="2160"/>
        <p:guide pos="14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Cliquez pour modifier les styles du texte du masque</a:t>
            </a:r>
          </a:p>
          <a:p>
            <a:pPr lvl="1"/>
            <a:r>
              <a:rPr lang="en-US" noProof="0"/>
              <a:t>Deuxième niveau</a:t>
            </a:r>
          </a:p>
          <a:p>
            <a:pPr lvl="2"/>
            <a:r>
              <a:rPr lang="en-US" noProof="0"/>
              <a:t>Troisième niveau</a:t>
            </a:r>
          </a:p>
          <a:p>
            <a:pPr lvl="3"/>
            <a:r>
              <a:rPr lang="en-US" noProof="0"/>
              <a:t>Quatrième niveau</a:t>
            </a:r>
          </a:p>
          <a:p>
            <a:pPr lvl="4"/>
            <a:r>
              <a:rPr lang="en-US" noProof="0"/>
              <a:t>Cinquième niveau</a:t>
            </a:r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2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E9921C8B-D52C-4478-9E2E-5896EB3D5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9399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8067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2215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7044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8668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8557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55272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67985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0500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15060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66841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33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6394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9243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0889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3971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4876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45058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4183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five point ten to the power twenty eight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149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6F2E1-DCE5-45F6-8ADB-145FBCD2059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D058D-8228-4276-BC2E-ACB9FCBEDDA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27828-4869-4E6D-9211-2C16F2E231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4A58F-F55B-49C9-BF6F-464E3F68E3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2D8B2-9CD4-447F-9D67-FE14C9FD631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BC7E4-1A66-4CD3-B83C-413B22DA723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91CD9-14FC-454D-B672-19B2550F97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394B5-6C1E-4202-B6BE-87A40E75D64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3A2F5-4511-4113-8C12-554396945EF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FA7B1-A649-49D1-B10D-972A6BD22B0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38FBA-71DD-4013-AAA3-365ECDF75AE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519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19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A058030-CEAE-4024-9851-1E70234EA9B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unity.icann.org/download/attachments/250708082/GNSO%20Guidance%20Recommendation%20Draft%20Report%2012%20July%202023.pdf?version=1&amp;modificationDate=1689622890000&amp;api=v2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newgtlds.icann.org/en/applicants/agb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www.icann.org/en/system/files/files/program-review-29jan16-en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newgtlds.icann.org/en/applicants/candidate-support/jas-wg-materials" TargetMode="External"/><Relationship Id="rId5" Type="http://schemas.openxmlformats.org/officeDocument/2006/relationships/hyperlink" Target="https://community.icann.org/download/attachments/153520393/SubPro%20-%20Final%20Report%20-%2020Jan2021%20-%20FINAL%20WITH%20CORRECTIONS.pdf?version=1&amp;modificationDate=1612279143000&amp;api=v2" TargetMode="External"/><Relationship Id="rId4" Type="http://schemas.openxmlformats.org/officeDocument/2006/relationships/hyperlink" Target="https://community.icann.org/download/attachments/250708082/GNSO%20Guidance%20Recommendation%20Draft%20Report%2012%20July%202023.pdf?version=1&amp;modificationDate=1689622890000&amp;api=v2" TargetMode="External"/><Relationship Id="rId9" Type="http://schemas.openxmlformats.org/officeDocument/2006/relationships/hyperlink" Target="https://newgtlds.icann.org/en/applicants/global-support/faqs/faqs-en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mailto:skiden@gmail.com" TargetMode="External"/><Relationship Id="rId4" Type="http://schemas.openxmlformats.org/officeDocument/2006/relationships/hyperlink" Target="mailto:tijani.benjemaa@topnet.t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33"/>
          <p:cNvSpPr>
            <a:spLocks/>
          </p:cNvSpPr>
          <p:nvPr/>
        </p:nvSpPr>
        <p:spPr bwMode="auto">
          <a:xfrm flipV="1">
            <a:off x="152400" y="5410200"/>
            <a:ext cx="8839200" cy="12954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solidFill>
            <a:srgbClr val="808080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 rot="10800000"/>
          <a:lstStyle/>
          <a:p>
            <a:endParaRPr lang="fr-FR" dirty="0"/>
          </a:p>
        </p:txBody>
      </p:sp>
      <p:sp>
        <p:nvSpPr>
          <p:cNvPr id="2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465F6-0462-4A6A-95E4-B25E3D21EF2E}" type="slidenum">
              <a:rPr lang="fr-FR"/>
              <a:pPr>
                <a:defRPr/>
              </a:pPr>
              <a:t>1</a:t>
            </a:fld>
            <a:endParaRPr lang="fr-FR" dirty="0"/>
          </a:p>
        </p:txBody>
      </p:sp>
      <p:sp>
        <p:nvSpPr>
          <p:cNvPr id="2054" name="Rectangle 28"/>
          <p:cNvSpPr>
            <a:spLocks noChangeArrowheads="1"/>
          </p:cNvSpPr>
          <p:nvPr/>
        </p:nvSpPr>
        <p:spPr bwMode="auto">
          <a:xfrm>
            <a:off x="7931150" y="412750"/>
            <a:ext cx="685800" cy="60960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fr-FR" dirty="0">
              <a:latin typeface="Eurostile" pitchFamily="34" charset="0"/>
            </a:endParaRPr>
          </a:p>
        </p:txBody>
      </p:sp>
      <p:sp>
        <p:nvSpPr>
          <p:cNvPr id="2055" name="Oval 29"/>
          <p:cNvSpPr>
            <a:spLocks noChangeArrowheads="1"/>
          </p:cNvSpPr>
          <p:nvPr/>
        </p:nvSpPr>
        <p:spPr bwMode="auto">
          <a:xfrm>
            <a:off x="8001000" y="430213"/>
            <a:ext cx="579438" cy="560387"/>
          </a:xfrm>
          <a:prstGeom prst="ellipse">
            <a:avLst/>
          </a:prstGeom>
          <a:noFill/>
          <a:ln w="76200" algn="ctr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fr-FR" dirty="0">
              <a:latin typeface="Eurostile" pitchFamily="34" charset="0"/>
            </a:endParaRPr>
          </a:p>
        </p:txBody>
      </p:sp>
      <p:sp>
        <p:nvSpPr>
          <p:cNvPr id="2056" name="Rectangle 23"/>
          <p:cNvSpPr>
            <a:spLocks noChangeArrowheads="1"/>
          </p:cNvSpPr>
          <p:nvPr/>
        </p:nvSpPr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3175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fr-FR" dirty="0">
              <a:latin typeface="Eurostile" pitchFamily="34" charset="0"/>
            </a:endParaRPr>
          </a:p>
        </p:txBody>
      </p:sp>
      <p:sp>
        <p:nvSpPr>
          <p:cNvPr id="2059" name="Freeform 36"/>
          <p:cNvSpPr>
            <a:spLocks/>
          </p:cNvSpPr>
          <p:nvPr/>
        </p:nvSpPr>
        <p:spPr bwMode="auto">
          <a:xfrm>
            <a:off x="152400" y="152400"/>
            <a:ext cx="8839200" cy="2286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solidFill>
            <a:srgbClr val="80808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dirty="0"/>
          </a:p>
        </p:txBody>
      </p:sp>
      <p:pic>
        <p:nvPicPr>
          <p:cNvPr id="2060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4054475" y="2860675"/>
            <a:ext cx="1035050" cy="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fr-FR" dirty="0"/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0" y="2860675"/>
            <a:ext cx="1035050" cy="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fr-FR" dirty="0"/>
          </a:p>
        </p:txBody>
      </p:sp>
      <p:sp>
        <p:nvSpPr>
          <p:cNvPr id="2098" name="Rectangle 50"/>
          <p:cNvSpPr>
            <a:spLocks noChangeArrowheads="1"/>
          </p:cNvSpPr>
          <p:nvPr/>
        </p:nvSpPr>
        <p:spPr bwMode="auto">
          <a:xfrm>
            <a:off x="0" y="28606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fr-FR" dirty="0">
              <a:latin typeface="Eurostile" pitchFamily="34" charset="0"/>
            </a:endParaRPr>
          </a:p>
        </p:txBody>
      </p:sp>
      <p:sp>
        <p:nvSpPr>
          <p:cNvPr id="2" name="Rectangle 7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fr-FR" dirty="0"/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152400" y="3009900"/>
            <a:ext cx="8839200" cy="11811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solidFill>
            <a:srgbClr val="80808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152400" y="4495800"/>
            <a:ext cx="88392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New gTLD Applicant Support Program</a:t>
            </a:r>
            <a:endParaRPr lang="en-US" sz="32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152400" y="1897559"/>
            <a:ext cx="88392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AFRALO General Assembly</a:t>
            </a:r>
            <a:r>
              <a:rPr lang="en-US" sz="22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2200" i="1" dirty="0">
                <a:latin typeface="Calibri" panose="020F0502020204030204" pitchFamily="34" charset="0"/>
                <a:cs typeface="Calibri" panose="020F0502020204030204" pitchFamily="34" charset="0"/>
              </a:rPr>
              <a:t>Accra, Ghana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Freeform 32"/>
          <p:cNvSpPr>
            <a:spLocks/>
          </p:cNvSpPr>
          <p:nvPr/>
        </p:nvSpPr>
        <p:spPr bwMode="auto">
          <a:xfrm>
            <a:off x="4557713" y="3276600"/>
            <a:ext cx="3138487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r>
              <a:rPr lang="fr-FR" sz="20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24-25 July 2023</a:t>
            </a:r>
            <a:endParaRPr lang="fr-FR" sz="20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C142C53-8467-8405-59FA-5A6ED7F25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399" y="304799"/>
            <a:ext cx="1743739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TN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D09D8B52-5ED8-8846-89AD-5662AD910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400" y="381000"/>
            <a:ext cx="1194435" cy="1174542"/>
          </a:xfrm>
          <a:prstGeom prst="rect">
            <a:avLst/>
          </a:prstGeom>
        </p:spPr>
      </p:pic>
      <p:sp>
        <p:nvSpPr>
          <p:cNvPr id="29" name="Freeform 32">
            <a:extLst>
              <a:ext uri="{FF2B5EF4-FFF2-40B4-BE49-F238E27FC236}">
                <a16:creationId xmlns:a16="http://schemas.microsoft.com/office/drawing/2014/main" id="{F87EA3E7-E6E1-2F41-9B56-0102AC6733BA}"/>
              </a:ext>
            </a:extLst>
          </p:cNvPr>
          <p:cNvSpPr>
            <a:spLocks/>
          </p:cNvSpPr>
          <p:nvPr/>
        </p:nvSpPr>
        <p:spPr bwMode="auto">
          <a:xfrm>
            <a:off x="381000" y="5791200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2286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229600" y="6229350"/>
            <a:ext cx="685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43000" y="31242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lang="en-US" sz="2000" dirty="0"/>
              <a:t>Barriers put by the Applicant Support Program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1143000" y="4343400"/>
            <a:ext cx="7848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lang="en-US" sz="2000" dirty="0"/>
              <a:t>No outreach for the Applicant Support Program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31" name="Rectangle 2"/>
          <p:cNvSpPr txBox="1">
            <a:spLocks noChangeArrowheads="1"/>
          </p:cNvSpPr>
          <p:nvPr/>
        </p:nvSpPr>
        <p:spPr bwMode="auto">
          <a:xfrm>
            <a:off x="609600" y="2590800"/>
            <a:ext cx="838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4"/>
              </a:buBlip>
              <a:defRPr/>
            </a:pPr>
            <a:r>
              <a:rPr kumimoji="0" lang="en-US" sz="2000" b="0" i="0" u="none" strike="noStrike" kern="0" cap="none" spc="0" normalizeH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Why ???</a:t>
            </a:r>
            <a:endParaRPr kumimoji="0" lang="en-US" sz="2000" b="0" i="0" u="none" strike="noStrike" kern="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56B8E670-2123-7847-BA77-E92F258FDA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29" name="Freeform 32">
            <a:extLst>
              <a:ext uri="{FF2B5EF4-FFF2-40B4-BE49-F238E27FC236}">
                <a16:creationId xmlns:a16="http://schemas.microsoft.com/office/drawing/2014/main" id="{87C60696-5ED6-9447-A0E1-FBA069AB712F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5" name="Rectangle 2">
            <a:extLst>
              <a:ext uri="{FF2B5EF4-FFF2-40B4-BE49-F238E27FC236}">
                <a16:creationId xmlns:a16="http://schemas.microsoft.com/office/drawing/2014/main" id="{FB7DF928-C408-C144-9E40-1FAE26EB6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057400"/>
            <a:ext cx="883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Genesis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924478E0-78A5-C44E-A729-9FB9288032F4}"/>
              </a:ext>
            </a:extLst>
          </p:cNvPr>
          <p:cNvSpPr txBox="1">
            <a:spLocks/>
          </p:cNvSpPr>
          <p:nvPr/>
        </p:nvSpPr>
        <p:spPr bwMode="auto">
          <a:xfrm>
            <a:off x="1143000" y="37338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lang="en-US" sz="2000" dirty="0"/>
              <a:t>No Outreach for the new gTLD program in the underserved areas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CBF6D341-343B-1640-BBC7-638BBE004EF3}"/>
              </a:ext>
            </a:extLst>
          </p:cNvPr>
          <p:cNvSpPr txBox="1">
            <a:spLocks/>
          </p:cNvSpPr>
          <p:nvPr/>
        </p:nvSpPr>
        <p:spPr bwMode="auto">
          <a:xfrm>
            <a:off x="1143000" y="4952999"/>
            <a:ext cx="7848600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lang="en-US" sz="2000" dirty="0"/>
              <a:t>Leaders of ICANN didn’t believe that the underserved communities should have access to the new gTLD program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38" name="Freeform 32">
            <a:extLst>
              <a:ext uri="{FF2B5EF4-FFF2-40B4-BE49-F238E27FC236}">
                <a16:creationId xmlns:a16="http://schemas.microsoft.com/office/drawing/2014/main" id="{E8360639-F649-D54B-966D-9EB2B4A823AD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9" name="Rectangle 2">
            <a:extLst>
              <a:ext uri="{FF2B5EF4-FFF2-40B4-BE49-F238E27FC236}">
                <a16:creationId xmlns:a16="http://schemas.microsoft.com/office/drawing/2014/main" id="{2917C6C5-6077-334F-A972-A5DFCB2BF0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1430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Applicant Support Program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2123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8" grpId="0"/>
      <p:bldP spid="31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2286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077200" y="6229350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52400" y="2552700"/>
            <a:ext cx="8807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spcBef>
                <a:spcPts val="0"/>
              </a:spcBef>
              <a:defRPr/>
            </a:pPr>
            <a:r>
              <a:rPr lang="fr-FR" sz="2000" dirty="0"/>
              <a:t>This was for the 2012 round</a:t>
            </a:r>
            <a:endParaRPr kumimoji="0" lang="fr-FR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184150" y="3382820"/>
            <a:ext cx="8807450" cy="75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spcBef>
                <a:spcPts val="0"/>
              </a:spcBef>
              <a:defRPr/>
            </a:pPr>
            <a:r>
              <a:rPr kumimoji="0" lang="fr-FR" sz="200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For the upcoming round, I give the floor to Sarah who was on the group working on the applicant support. 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60A8E1EB-DB2F-944A-BEFE-F29B2047D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29" name="Freeform 32">
            <a:extLst>
              <a:ext uri="{FF2B5EF4-FFF2-40B4-BE49-F238E27FC236}">
                <a16:creationId xmlns:a16="http://schemas.microsoft.com/office/drawing/2014/main" id="{0DF56A33-9FC7-B04A-B0E3-95197418BE94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8" name="Freeform 32">
            <a:extLst>
              <a:ext uri="{FF2B5EF4-FFF2-40B4-BE49-F238E27FC236}">
                <a16:creationId xmlns:a16="http://schemas.microsoft.com/office/drawing/2014/main" id="{A0BB903F-AF4A-5247-958D-DEE87F9B147A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9" name="Rectangle 2">
            <a:extLst>
              <a:ext uri="{FF2B5EF4-FFF2-40B4-BE49-F238E27FC236}">
                <a16:creationId xmlns:a16="http://schemas.microsoft.com/office/drawing/2014/main" id="{18029D72-276E-4A43-B165-3333C5621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1430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Applicant Support Program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0837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3048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077200" y="6229350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12E895AB-284F-C940-9024-3B98D3F6A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2" name="Freeform 32">
            <a:extLst>
              <a:ext uri="{FF2B5EF4-FFF2-40B4-BE49-F238E27FC236}">
                <a16:creationId xmlns:a16="http://schemas.microsoft.com/office/drawing/2014/main" id="{DC473091-ABDD-3443-9EE9-6A0E46D0AFC9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721806B7-ECE0-8449-9094-A75C43561EEA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6" name="Rectangle 2">
            <a:extLst>
              <a:ext uri="{FF2B5EF4-FFF2-40B4-BE49-F238E27FC236}">
                <a16:creationId xmlns:a16="http://schemas.microsoft.com/office/drawing/2014/main" id="{82B99EAB-E8C7-D749-8B8A-B91579AEB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50" y="646112"/>
            <a:ext cx="7317014" cy="1487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GNSO Guidance Process (GGP) Background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52B3C4A-8CC7-18C6-DE31-C0D00E4C4358}"/>
              </a:ext>
            </a:extLst>
          </p:cNvPr>
          <p:cNvSpPr txBox="1">
            <a:spLocks/>
          </p:cNvSpPr>
          <p:nvPr/>
        </p:nvSpPr>
        <p:spPr bwMode="auto">
          <a:xfrm>
            <a:off x="225317" y="2133599"/>
            <a:ext cx="8693365" cy="380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pPr marL="285750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703020202090204" pitchFamily="34" charset="0"/>
              </a:rPr>
              <a:t>GNSO Council approved GGP Initiation Request to perform work on Applicant Support (25 August 2022)</a:t>
            </a:r>
          </a:p>
          <a:p>
            <a:pPr marL="285750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703020202090204" pitchFamily="34" charset="0"/>
              </a:rPr>
              <a:t>The Working Group was assigned 6 tasks </a:t>
            </a:r>
          </a:p>
          <a:p>
            <a:pPr marL="285750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703020202090204" pitchFamily="34" charset="0"/>
              </a:rPr>
              <a:t>The Working Group began its work in November 2022 (20+ WG and leadership calls as of 22 July 2023)</a:t>
            </a:r>
          </a:p>
        </p:txBody>
      </p:sp>
    </p:spTree>
    <p:extLst>
      <p:ext uri="{BB962C8B-B14F-4D97-AF65-F5344CB8AC3E}">
        <p14:creationId xmlns:p14="http://schemas.microsoft.com/office/powerpoint/2010/main" val="160943673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3048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077200" y="6229350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12E895AB-284F-C940-9024-3B98D3F6A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2" name="Freeform 32">
            <a:extLst>
              <a:ext uri="{FF2B5EF4-FFF2-40B4-BE49-F238E27FC236}">
                <a16:creationId xmlns:a16="http://schemas.microsoft.com/office/drawing/2014/main" id="{DC473091-ABDD-3443-9EE9-6A0E46D0AFC9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721806B7-ECE0-8449-9094-A75C43561EEA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6" name="Rectangle 2">
            <a:extLst>
              <a:ext uri="{FF2B5EF4-FFF2-40B4-BE49-F238E27FC236}">
                <a16:creationId xmlns:a16="http://schemas.microsoft.com/office/drawing/2014/main" id="{82B99EAB-E8C7-D749-8B8A-B91579AEB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50" y="646113"/>
            <a:ext cx="731701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GGP Workplan and Timeline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B82A43-8EAA-7BC4-B516-F1152A6823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550" y="1589067"/>
            <a:ext cx="8432613" cy="366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20031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3048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077200" y="6229350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12E895AB-284F-C940-9024-3B98D3F6A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2" name="Freeform 32">
            <a:extLst>
              <a:ext uri="{FF2B5EF4-FFF2-40B4-BE49-F238E27FC236}">
                <a16:creationId xmlns:a16="http://schemas.microsoft.com/office/drawing/2014/main" id="{DC473091-ABDD-3443-9EE9-6A0E46D0AFC9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721806B7-ECE0-8449-9094-A75C43561EEA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6" name="Rectangle 2">
            <a:extLst>
              <a:ext uri="{FF2B5EF4-FFF2-40B4-BE49-F238E27FC236}">
                <a16:creationId xmlns:a16="http://schemas.microsoft.com/office/drawing/2014/main" id="{82B99EAB-E8C7-D749-8B8A-B91579AEB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50" y="646113"/>
            <a:ext cx="731701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GNSO Guidance Process (GGP) Tasks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52B3C4A-8CC7-18C6-DE31-C0D00E4C4358}"/>
              </a:ext>
            </a:extLst>
          </p:cNvPr>
          <p:cNvSpPr txBox="1">
            <a:spLocks/>
          </p:cNvSpPr>
          <p:nvPr/>
        </p:nvSpPr>
        <p:spPr bwMode="auto">
          <a:xfrm>
            <a:off x="225317" y="1312864"/>
            <a:ext cx="8693365" cy="4630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Trebuchet MS" panose="020B0703020202090204" pitchFamily="34" charset="0"/>
              </a:rPr>
              <a:t>Task 1</a:t>
            </a:r>
            <a:r>
              <a:rPr lang="en-US" sz="2000" dirty="0">
                <a:latin typeface="Trebuchet MS" panose="020B0703020202090204" pitchFamily="34" charset="0"/>
              </a:rPr>
              <a:t>: Review 2011 Final Report of JAS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Trebuchet MS" panose="020B0703020202090204" pitchFamily="34" charset="0"/>
              </a:rPr>
              <a:t>Task 2</a:t>
            </a:r>
            <a:r>
              <a:rPr lang="en-US" sz="2000" dirty="0">
                <a:latin typeface="Trebuchet MS" panose="020B0703020202090204" pitchFamily="34" charset="0"/>
              </a:rPr>
              <a:t>: Work with ICANN Org Staff and identify experts to aid in tasks 3, 4 and 5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Trebuchet MS" panose="020B0703020202090204" pitchFamily="34" charset="0"/>
              </a:rPr>
              <a:t>Task 3</a:t>
            </a:r>
            <a:r>
              <a:rPr lang="en-US" sz="2000" dirty="0">
                <a:latin typeface="Trebuchet MS" panose="020B0703020202090204" pitchFamily="34" charset="0"/>
              </a:rPr>
              <a:t>: Analyze and prioritize metrics in Implementation Guidance 17.9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Trebuchet MS" panose="020B0703020202090204" pitchFamily="34" charset="0"/>
              </a:rPr>
              <a:t>Task 4</a:t>
            </a:r>
            <a:r>
              <a:rPr lang="en-US" sz="2000" dirty="0">
                <a:latin typeface="Trebuchet MS" panose="020B0703020202090204" pitchFamily="34" charset="0"/>
              </a:rPr>
              <a:t>: Identify other appropriate metrics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Trebuchet MS" panose="020B0703020202090204" pitchFamily="34" charset="0"/>
              </a:rPr>
              <a:t>Task 5</a:t>
            </a:r>
            <a:r>
              <a:rPr lang="en-US" sz="2000" dirty="0">
                <a:latin typeface="Trebuchet MS" panose="020B0703020202090204" pitchFamily="34" charset="0"/>
              </a:rPr>
              <a:t>: Consider and suggest impact of outreach, education, business case development and application evaluation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Trebuchet MS" panose="020B0703020202090204" pitchFamily="34" charset="0"/>
              </a:rPr>
              <a:t>Task 6</a:t>
            </a:r>
            <a:r>
              <a:rPr lang="en-US" sz="2000" dirty="0">
                <a:latin typeface="Trebuchet MS" panose="020B0703020202090204" pitchFamily="34" charset="0"/>
              </a:rPr>
              <a:t>: Recommend methodology for allocating financial support in event of inadequate funding</a:t>
            </a:r>
          </a:p>
        </p:txBody>
      </p:sp>
    </p:spTree>
    <p:extLst>
      <p:ext uri="{BB962C8B-B14F-4D97-AF65-F5344CB8AC3E}">
        <p14:creationId xmlns:p14="http://schemas.microsoft.com/office/powerpoint/2010/main" val="394549831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3048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077200" y="6229350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12E895AB-284F-C940-9024-3B98D3F6A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2" name="Freeform 32">
            <a:extLst>
              <a:ext uri="{FF2B5EF4-FFF2-40B4-BE49-F238E27FC236}">
                <a16:creationId xmlns:a16="http://schemas.microsoft.com/office/drawing/2014/main" id="{DC473091-ABDD-3443-9EE9-6A0E46D0AFC9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721806B7-ECE0-8449-9094-A75C43561EEA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6" name="Rectangle 2">
            <a:extLst>
              <a:ext uri="{FF2B5EF4-FFF2-40B4-BE49-F238E27FC236}">
                <a16:creationId xmlns:a16="http://schemas.microsoft.com/office/drawing/2014/main" id="{82B99EAB-E8C7-D749-8B8A-B91579AEB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668" y="381000"/>
            <a:ext cx="764313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GGP Preliminary Guidance Recommendations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52B3C4A-8CC7-18C6-DE31-C0D00E4C4358}"/>
              </a:ext>
            </a:extLst>
          </p:cNvPr>
          <p:cNvSpPr txBox="1">
            <a:spLocks/>
          </p:cNvSpPr>
          <p:nvPr/>
        </p:nvSpPr>
        <p:spPr bwMode="auto">
          <a:xfrm>
            <a:off x="225317" y="1981200"/>
            <a:ext cx="869336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rebuchet MS" panose="020B0703020202090204" pitchFamily="34" charset="0"/>
              </a:rPr>
              <a:t>Increase awareness of the Applicant Support Program of the next round of gTLD applications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rebuchet MS" panose="020B0703020202090204" pitchFamily="34" charset="0"/>
              </a:rPr>
              <a:t>Pro bono services and ICANN-provided information and services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rebuchet MS" panose="020B0703020202090204" pitchFamily="34" charset="0"/>
              </a:rPr>
              <a:t>Resources necessary to achieve goals based on the GGP Recommendations Guidance Report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rebuchet MS" panose="020B0703020202090204" pitchFamily="34" charset="0"/>
              </a:rPr>
              <a:t>Make ASP materials and process timely and accessible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rebuchet MS" panose="020B0703020202090204" pitchFamily="34" charset="0"/>
              </a:rPr>
              <a:t>Percentage of successful gTLD applicants to be supported applicants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48740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3048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077200" y="6229350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12E895AB-284F-C940-9024-3B98D3F6A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2" name="Freeform 32">
            <a:extLst>
              <a:ext uri="{FF2B5EF4-FFF2-40B4-BE49-F238E27FC236}">
                <a16:creationId xmlns:a16="http://schemas.microsoft.com/office/drawing/2014/main" id="{DC473091-ABDD-3443-9EE9-6A0E46D0AFC9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721806B7-ECE0-8449-9094-A75C43561EEA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6" name="Rectangle 2">
            <a:extLst>
              <a:ext uri="{FF2B5EF4-FFF2-40B4-BE49-F238E27FC236}">
                <a16:creationId xmlns:a16="http://schemas.microsoft.com/office/drawing/2014/main" id="{82B99EAB-E8C7-D749-8B8A-B91579AEB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668" y="381000"/>
            <a:ext cx="7643132" cy="1022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GGP Preliminary Guidance Recommendations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52B3C4A-8CC7-18C6-DE31-C0D00E4C4358}"/>
              </a:ext>
            </a:extLst>
          </p:cNvPr>
          <p:cNvSpPr txBox="1">
            <a:spLocks/>
          </p:cNvSpPr>
          <p:nvPr/>
        </p:nvSpPr>
        <p:spPr bwMode="auto">
          <a:xfrm>
            <a:off x="281668" y="1670049"/>
            <a:ext cx="8693365" cy="427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 startAt="6"/>
            </a:pPr>
            <a:r>
              <a:rPr lang="en-US" sz="2000" dirty="0">
                <a:latin typeface="Trebuchet MS" panose="020B0703020202090204" pitchFamily="34" charset="0"/>
              </a:rPr>
              <a:t>Investigate extent of business operation as registry operators after 3 years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6"/>
            </a:pPr>
            <a:r>
              <a:rPr lang="en-US" sz="2000" dirty="0">
                <a:latin typeface="Trebuchet MS" panose="020B0703020202090204" pitchFamily="34" charset="0"/>
              </a:rPr>
              <a:t>In the scenario of inadequate funding, reduce fees equally across qualified applicants (but ICANN Org should make effort to provide additional funding)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6"/>
            </a:pPr>
            <a:r>
              <a:rPr lang="en-US" sz="2000" dirty="0">
                <a:latin typeface="Trebuchet MS" panose="020B0703020202090204" pitchFamily="34" charset="0"/>
              </a:rPr>
              <a:t>To mitigate risk, designate a minimum level of support for each applicant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6"/>
            </a:pPr>
            <a:r>
              <a:rPr lang="en-US" sz="2000" dirty="0">
                <a:latin typeface="Trebuchet MS" panose="020B0703020202090204" pitchFamily="34" charset="0"/>
              </a:rPr>
              <a:t>Develop flexible, predictable, and responsive ASP and communicate results of evaluation process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Trebuchet MS" panose="020B070302020209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000" dirty="0">
              <a:latin typeface="Trebuchet MS" panose="020B070302020209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000" dirty="0"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79081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3048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077200" y="6229350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12E895AB-284F-C940-9024-3B98D3F6A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2" name="Freeform 32">
            <a:extLst>
              <a:ext uri="{FF2B5EF4-FFF2-40B4-BE49-F238E27FC236}">
                <a16:creationId xmlns:a16="http://schemas.microsoft.com/office/drawing/2014/main" id="{DC473091-ABDD-3443-9EE9-6A0E46D0AFC9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721806B7-ECE0-8449-9094-A75C43561EEA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6" name="Rectangle 2">
            <a:extLst>
              <a:ext uri="{FF2B5EF4-FFF2-40B4-BE49-F238E27FC236}">
                <a16:creationId xmlns:a16="http://schemas.microsoft.com/office/drawing/2014/main" id="{82B99EAB-E8C7-D749-8B8A-B91579AEB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50" y="646113"/>
            <a:ext cx="731701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Public Comment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52B3C4A-8CC7-18C6-DE31-C0D00E4C4358}"/>
              </a:ext>
            </a:extLst>
          </p:cNvPr>
          <p:cNvSpPr txBox="1">
            <a:spLocks/>
          </p:cNvSpPr>
          <p:nvPr/>
        </p:nvSpPr>
        <p:spPr bwMode="auto">
          <a:xfrm>
            <a:off x="225317" y="1536700"/>
            <a:ext cx="8693365" cy="4406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dirty="0">
                <a:latin typeface="Trebuchet MS" panose="020B0703020202090204" pitchFamily="34" charset="0"/>
              </a:rPr>
              <a:t>Call for Public Comment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703020202090204" pitchFamily="34" charset="0"/>
              </a:rPr>
              <a:t>GNSO Guidance Process (GGP) for Applicant Support Guidance Recommendation </a:t>
            </a:r>
            <a:r>
              <a:rPr lang="en-US" sz="2000" dirty="0">
                <a:solidFill>
                  <a:srgbClr val="0432FF"/>
                </a:solidFill>
                <a:latin typeface="Trebuchet MS" panose="020B070302020209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Draft Report </a:t>
            </a:r>
            <a:endParaRPr lang="en-US" sz="2000" dirty="0">
              <a:solidFill>
                <a:srgbClr val="0432FF"/>
              </a:solidFill>
              <a:latin typeface="Trebuchet MS" panose="020B070302020209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703020202090204" pitchFamily="34" charset="0"/>
              </a:rPr>
              <a:t>Timeframe: Open for 40 days until August 2023</a:t>
            </a:r>
          </a:p>
        </p:txBody>
      </p:sp>
    </p:spTree>
    <p:extLst>
      <p:ext uri="{BB962C8B-B14F-4D97-AF65-F5344CB8AC3E}">
        <p14:creationId xmlns:p14="http://schemas.microsoft.com/office/powerpoint/2010/main" val="306252004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3048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077200" y="6229350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12E895AB-284F-C940-9024-3B98D3F6A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2" name="Freeform 32">
            <a:extLst>
              <a:ext uri="{FF2B5EF4-FFF2-40B4-BE49-F238E27FC236}">
                <a16:creationId xmlns:a16="http://schemas.microsoft.com/office/drawing/2014/main" id="{DC473091-ABDD-3443-9EE9-6A0E46D0AFC9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721806B7-ECE0-8449-9094-A75C43561EEA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6" name="Rectangle 2">
            <a:extLst>
              <a:ext uri="{FF2B5EF4-FFF2-40B4-BE49-F238E27FC236}">
                <a16:creationId xmlns:a16="http://schemas.microsoft.com/office/drawing/2014/main" id="{82B99EAB-E8C7-D749-8B8A-B91579AEB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50" y="646113"/>
            <a:ext cx="731701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Resources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52B3C4A-8CC7-18C6-DE31-C0D00E4C4358}"/>
              </a:ext>
            </a:extLst>
          </p:cNvPr>
          <p:cNvSpPr txBox="1">
            <a:spLocks/>
          </p:cNvSpPr>
          <p:nvPr/>
        </p:nvSpPr>
        <p:spPr bwMode="auto">
          <a:xfrm>
            <a:off x="225317" y="1484314"/>
            <a:ext cx="8693365" cy="4459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703020202090204" pitchFamily="34" charset="0"/>
              </a:rPr>
              <a:t>GNSO Guidance Process (GGP) for Applicant Support Guidance Recommendation </a:t>
            </a:r>
            <a:r>
              <a:rPr lang="en-US" sz="2000" dirty="0">
                <a:solidFill>
                  <a:srgbClr val="0432FF"/>
                </a:solidFill>
                <a:latin typeface="Trebuchet MS" panose="020B070302020209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Draft Report </a:t>
            </a:r>
            <a:r>
              <a:rPr lang="en-US" sz="2000" dirty="0">
                <a:latin typeface="Trebuchet MS" panose="020B0703020202090204" pitchFamily="34" charset="0"/>
              </a:rPr>
              <a:t>2023</a:t>
            </a:r>
            <a:endParaRPr lang="en-US" sz="2000" dirty="0">
              <a:latin typeface="Trebuchet MS" panose="020B0703020202090204" pitchFamily="34" charset="0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432FF"/>
                </a:solidFill>
                <a:latin typeface="Trebuchet MS" panose="020B070302020209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Final report </a:t>
            </a:r>
            <a:r>
              <a:rPr lang="en-US" sz="2000" dirty="0">
                <a:latin typeface="Trebuchet MS" panose="020B0703020202090204" pitchFamily="34" charset="0"/>
              </a:rPr>
              <a:t>of the New gTLD Subsequent PDP WG (Applicant Support starting on page 71)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703020202090204" pitchFamily="34" charset="0"/>
              </a:rPr>
              <a:t>Joint Working Group Applicant Support </a:t>
            </a:r>
            <a:r>
              <a:rPr lang="en-US" sz="2000" dirty="0">
                <a:solidFill>
                  <a:srgbClr val="0432FF"/>
                </a:solidFill>
                <a:latin typeface="Trebuchet MS" panose="020B070302020209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2011 Final Report</a:t>
            </a:r>
            <a:endParaRPr lang="en-US" sz="2000" dirty="0">
              <a:solidFill>
                <a:srgbClr val="0432FF"/>
              </a:solidFill>
              <a:latin typeface="Trebuchet MS" panose="020B070302020209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Trebuchet MS" panose="020B0703020202090204" pitchFamily="34" charset="0"/>
              </a:rPr>
              <a:t>2016 </a:t>
            </a:r>
            <a:r>
              <a:rPr lang="en-US" sz="2000" dirty="0">
                <a:solidFill>
                  <a:srgbClr val="0432FF"/>
                </a:solidFill>
                <a:latin typeface="Trebuchet MS" panose="020B070302020209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Policy Implementation Review Report </a:t>
            </a:r>
            <a:r>
              <a:rPr lang="en-US" sz="2000" dirty="0">
                <a:latin typeface="Trebuchet MS" panose="020B0703020202090204" pitchFamily="34" charset="0"/>
              </a:rPr>
              <a:t>(PIRR) [Chapter 6 Applicant Support]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432FF"/>
                </a:solidFill>
                <a:latin typeface="Trebuchet MS" panose="020B070302020209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Applicant Guidebook </a:t>
            </a:r>
            <a:endParaRPr lang="en-US" sz="2000" dirty="0">
              <a:solidFill>
                <a:srgbClr val="0432FF"/>
              </a:solidFill>
              <a:latin typeface="Trebuchet MS" panose="020B070302020209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432FF"/>
                </a:solidFill>
                <a:latin typeface="Trebuchet MS" panose="020B070302020209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New gTLD FAQ</a:t>
            </a:r>
            <a:endParaRPr lang="en-US" sz="2000" dirty="0">
              <a:solidFill>
                <a:srgbClr val="0432FF"/>
              </a:solidFill>
              <a:latin typeface="Trebuchet MS" panose="020B0703020202090204" pitchFamily="3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20663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2"/>
          <p:cNvSpPr>
            <a:spLocks/>
          </p:cNvSpPr>
          <p:nvPr/>
        </p:nvSpPr>
        <p:spPr bwMode="auto">
          <a:xfrm>
            <a:off x="-275272" y="3019424"/>
            <a:ext cx="9723120" cy="11811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solidFill>
            <a:srgbClr val="80808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900" b="1" dirty="0">
              <a:solidFill>
                <a:srgbClr val="0000FF"/>
              </a:solidFill>
            </a:endParaRPr>
          </a:p>
          <a:p>
            <a:r>
              <a:rPr lang="fr-FR" sz="3600" b="1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050" name="Freeform 33"/>
          <p:cNvSpPr>
            <a:spLocks/>
          </p:cNvSpPr>
          <p:nvPr/>
        </p:nvSpPr>
        <p:spPr bwMode="auto">
          <a:xfrm flipV="1">
            <a:off x="0" y="5410200"/>
            <a:ext cx="9144000" cy="1447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solidFill>
            <a:srgbClr val="808080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 rot="10800000"/>
          <a:lstStyle/>
          <a:p>
            <a:endParaRPr lang="fr-FR" dirty="0"/>
          </a:p>
        </p:txBody>
      </p:sp>
      <p:sp>
        <p:nvSpPr>
          <p:cNvPr id="2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153400" y="6245225"/>
            <a:ext cx="533400" cy="476250"/>
          </a:xfrm>
        </p:spPr>
        <p:txBody>
          <a:bodyPr/>
          <a:lstStyle/>
          <a:p>
            <a:pPr>
              <a:defRPr/>
            </a:pPr>
            <a:fld id="{C28465F6-0462-4A6A-95E4-B25E3D21EF2E}" type="slidenum">
              <a:rPr lang="fr-FR"/>
              <a:pPr>
                <a:defRPr/>
              </a:pPr>
              <a:t>19</a:t>
            </a:fld>
            <a:endParaRPr lang="fr-FR" dirty="0"/>
          </a:p>
        </p:txBody>
      </p:sp>
      <p:sp>
        <p:nvSpPr>
          <p:cNvPr id="2054" name="Rectangle 28"/>
          <p:cNvSpPr>
            <a:spLocks noChangeArrowheads="1"/>
          </p:cNvSpPr>
          <p:nvPr/>
        </p:nvSpPr>
        <p:spPr bwMode="auto">
          <a:xfrm>
            <a:off x="7931150" y="412750"/>
            <a:ext cx="685800" cy="60960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fr-FR" dirty="0">
              <a:latin typeface="Eurostile" pitchFamily="34" charset="0"/>
            </a:endParaRPr>
          </a:p>
        </p:txBody>
      </p:sp>
      <p:sp>
        <p:nvSpPr>
          <p:cNvPr id="2055" name="Oval 29"/>
          <p:cNvSpPr>
            <a:spLocks noChangeArrowheads="1"/>
          </p:cNvSpPr>
          <p:nvPr/>
        </p:nvSpPr>
        <p:spPr bwMode="auto">
          <a:xfrm>
            <a:off x="8001000" y="430213"/>
            <a:ext cx="579438" cy="560387"/>
          </a:xfrm>
          <a:prstGeom prst="ellipse">
            <a:avLst/>
          </a:prstGeom>
          <a:noFill/>
          <a:ln w="76200" algn="ctr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fr-FR" dirty="0">
              <a:latin typeface="Eurostile" pitchFamily="34" charset="0"/>
            </a:endParaRPr>
          </a:p>
        </p:txBody>
      </p:sp>
      <p:sp>
        <p:nvSpPr>
          <p:cNvPr id="2056" name="Rectangle 23"/>
          <p:cNvSpPr>
            <a:spLocks noChangeArrowheads="1"/>
          </p:cNvSpPr>
          <p:nvPr/>
        </p:nvSpPr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3175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fr-FR" dirty="0">
              <a:latin typeface="Eurostile" pitchFamily="34" charset="0"/>
            </a:endParaRPr>
          </a:p>
        </p:txBody>
      </p:sp>
      <p:sp>
        <p:nvSpPr>
          <p:cNvPr id="2059" name="Freeform 36"/>
          <p:cNvSpPr>
            <a:spLocks/>
          </p:cNvSpPr>
          <p:nvPr/>
        </p:nvSpPr>
        <p:spPr bwMode="auto">
          <a:xfrm>
            <a:off x="0" y="0"/>
            <a:ext cx="9144000" cy="3810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solidFill>
            <a:srgbClr val="80808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dirty="0"/>
          </a:p>
        </p:txBody>
      </p:sp>
      <p:pic>
        <p:nvPicPr>
          <p:cNvPr id="2060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4054475" y="2860675"/>
            <a:ext cx="1035050" cy="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fr-FR" dirty="0"/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0" y="2860675"/>
            <a:ext cx="1035050" cy="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fr-FR" dirty="0"/>
          </a:p>
        </p:txBody>
      </p:sp>
      <p:sp>
        <p:nvSpPr>
          <p:cNvPr id="2098" name="Rectangle 50"/>
          <p:cNvSpPr>
            <a:spLocks noChangeArrowheads="1"/>
          </p:cNvSpPr>
          <p:nvPr/>
        </p:nvSpPr>
        <p:spPr bwMode="auto">
          <a:xfrm>
            <a:off x="0" y="2860675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fr-FR" dirty="0">
              <a:latin typeface="Eurostile" pitchFamily="34" charset="0"/>
            </a:endParaRPr>
          </a:p>
        </p:txBody>
      </p:sp>
      <p:sp>
        <p:nvSpPr>
          <p:cNvPr id="2" name="Rectangle 7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fr-FR" dirty="0"/>
          </a:p>
        </p:txBody>
      </p:sp>
      <p:sp>
        <p:nvSpPr>
          <p:cNvPr id="22" name="Freeform 32"/>
          <p:cNvSpPr>
            <a:spLocks/>
          </p:cNvSpPr>
          <p:nvPr/>
        </p:nvSpPr>
        <p:spPr bwMode="auto">
          <a:xfrm>
            <a:off x="3429000" y="4648200"/>
            <a:ext cx="5562600" cy="9144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r>
              <a:rPr lang="en-US" sz="2800" u="sng" dirty="0">
                <a:solidFill>
                  <a:srgbClr val="0000FF"/>
                </a:solidFill>
                <a:latin typeface="Calibri Light" charset="0"/>
                <a:ea typeface="Calibri Light" charset="0"/>
                <a:cs typeface="Calibri Light" charset="0"/>
                <a:hlinkClick r:id="rId4"/>
              </a:rPr>
              <a:t>tijani.benjemaa@topnet.tn</a:t>
            </a:r>
            <a:endParaRPr lang="en-US" sz="2800" u="sng" dirty="0">
              <a:solidFill>
                <a:srgbClr val="0000FF"/>
              </a:solidFill>
              <a:latin typeface="Calibri Light" charset="0"/>
              <a:ea typeface="Calibri Light" charset="0"/>
              <a:cs typeface="Calibri Light" charset="0"/>
            </a:endParaRPr>
          </a:p>
          <a:p>
            <a:r>
              <a:rPr lang="en-US" sz="2800" dirty="0">
                <a:solidFill>
                  <a:srgbClr val="009900"/>
                </a:solidFill>
                <a:latin typeface="Calibri Light" charset="0"/>
                <a:ea typeface="Calibri Light" charset="0"/>
                <a:cs typeface="Calibri Light" charset="0"/>
                <a:hlinkClick r:id="rId5"/>
              </a:rPr>
              <a:t>skiden@gmail.com</a:t>
            </a:r>
            <a:endParaRPr lang="en-US" sz="2800" dirty="0">
              <a:solidFill>
                <a:srgbClr val="009900"/>
              </a:solidFill>
              <a:latin typeface="Calibri Light" charset="0"/>
              <a:ea typeface="Calibri Light" charset="0"/>
              <a:cs typeface="Calibri Light" charset="0"/>
            </a:endParaRPr>
          </a:p>
          <a:p>
            <a:endParaRPr lang="en-US" sz="2800" dirty="0">
              <a:solidFill>
                <a:srgbClr val="009900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152400" y="3225224"/>
            <a:ext cx="883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Applicant Support Program</a:t>
            </a:r>
            <a:r>
              <a:rPr lang="en-US" sz="2800">
                <a:solidFill>
                  <a:srgbClr val="FF0000"/>
                </a:solidFill>
              </a:rPr>
              <a:t> </a:t>
            </a:r>
            <a:r>
              <a:rPr lang="en-US" sz="2800" b="1">
                <a:solidFill>
                  <a:srgbClr val="FF0000"/>
                </a:solidFill>
              </a:rPr>
              <a:t> </a:t>
            </a:r>
            <a:endParaRPr lang="en-US" sz="2800" b="1" kern="1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3124200" y="4114800"/>
            <a:ext cx="5867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Thank you for your Attention</a:t>
            </a:r>
          </a:p>
        </p:txBody>
      </p: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152400" y="1828800"/>
            <a:ext cx="883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AFRALO General Assembly </a:t>
            </a:r>
          </a:p>
          <a:p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Accra, Ghana</a:t>
            </a:r>
            <a:endParaRPr lang="fr-FR" sz="2200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A6E83AA4-59E6-7847-B34A-1C983D896B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2400" y="381000"/>
            <a:ext cx="1194435" cy="1174542"/>
          </a:xfrm>
          <a:prstGeom prst="rect">
            <a:avLst/>
          </a:prstGeom>
        </p:spPr>
      </p:pic>
      <p:sp>
        <p:nvSpPr>
          <p:cNvPr id="31" name="Freeform 32">
            <a:extLst>
              <a:ext uri="{FF2B5EF4-FFF2-40B4-BE49-F238E27FC236}">
                <a16:creationId xmlns:a16="http://schemas.microsoft.com/office/drawing/2014/main" id="{0C70EA10-AEC8-C941-9FE1-5A289FEA81AB}"/>
              </a:ext>
            </a:extLst>
          </p:cNvPr>
          <p:cNvSpPr>
            <a:spLocks/>
          </p:cNvSpPr>
          <p:nvPr/>
        </p:nvSpPr>
        <p:spPr bwMode="auto">
          <a:xfrm>
            <a:off x="381000" y="5791200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3175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 bwMode="auto">
          <a:xfrm>
            <a:off x="152400" y="2057400"/>
            <a:ext cx="883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Genesis</a:t>
            </a:r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 bwMode="auto">
          <a:xfrm>
            <a:off x="533400" y="274320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3"/>
              </a:buBlip>
              <a:defRPr/>
            </a:pPr>
            <a:r>
              <a:rPr kumimoji="0" lang="en-US" sz="2000" b="0" i="0" u="none" strike="noStrike" kern="0" cap="none" spc="0" normalizeH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New generic Top-Level Domain (gTLD) 2012 Round</a:t>
            </a:r>
            <a:endParaRPr kumimoji="0" lang="en-US" sz="2000" b="0" i="0" u="none" strike="noStrike" kern="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58" name="Rectangle 2"/>
          <p:cNvSpPr txBox="1">
            <a:spLocks noChangeArrowheads="1"/>
          </p:cNvSpPr>
          <p:nvPr/>
        </p:nvSpPr>
        <p:spPr bwMode="auto">
          <a:xfrm>
            <a:off x="533400" y="42672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3"/>
              </a:buBlip>
              <a:defRPr/>
            </a:pPr>
            <a:r>
              <a:rPr lang="en-US" sz="2000" dirty="0"/>
              <a:t>Big concern of parts of the community ▶︎ large protest</a:t>
            </a:r>
            <a:endParaRPr kumimoji="0" lang="en-US" sz="2000" b="0" i="0" u="none" strike="noStrike" kern="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610600" y="6229350"/>
            <a:ext cx="30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143000" y="3398838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  <a:defRPr/>
            </a:pPr>
            <a:r>
              <a:rPr kumimoji="0" lang="en-US" sz="200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Application fee = US$ 185 000 as per the Applicant Guidebook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43000" y="3825876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en-US" sz="2000" dirty="0"/>
              <a:t>To cover the cost of the new gTLD program development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1143000" y="4876800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en-US" sz="2000" dirty="0"/>
              <a:t>Several panels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1143000" y="5287962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en-US" sz="2000" dirty="0"/>
              <a:t>Written proposals 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03B5F630-36A7-FD4F-BDFC-1E1377B275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368300"/>
            <a:ext cx="1252764" cy="1231900"/>
          </a:xfrm>
          <a:prstGeom prst="rect">
            <a:avLst/>
          </a:prstGeom>
        </p:spPr>
      </p:pic>
      <p:sp>
        <p:nvSpPr>
          <p:cNvPr id="33" name="Freeform 32">
            <a:extLst>
              <a:ext uri="{FF2B5EF4-FFF2-40B4-BE49-F238E27FC236}">
                <a16:creationId xmlns:a16="http://schemas.microsoft.com/office/drawing/2014/main" id="{B959056D-81F9-5C45-B85E-97AF1C940C88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6" name="Rectangle 2">
            <a:extLst>
              <a:ext uri="{FF2B5EF4-FFF2-40B4-BE49-F238E27FC236}">
                <a16:creationId xmlns:a16="http://schemas.microsoft.com/office/drawing/2014/main" id="{673230A8-7A0B-0547-A220-F62C8DBED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1430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Applicant Support Program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7" grpId="0"/>
      <p:bldP spid="58" grpId="0"/>
      <p:bldP spid="19" grpId="0"/>
      <p:bldP spid="20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2286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 bwMode="auto">
          <a:xfrm>
            <a:off x="635000" y="2743200"/>
            <a:ext cx="838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3"/>
              </a:buBlip>
              <a:defRPr/>
            </a:pP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Board Resolution 20 </a:t>
            </a:r>
            <a:r>
              <a:rPr kumimoji="0" lang="en-US" sz="2000" u="none" strike="noStrike" kern="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Light" panose="020F0302020204030204" pitchFamily="34" charset="0"/>
                <a:ea typeface="ＭＳ Ｐゴシック" pitchFamily="34" charset="-128"/>
                <a:cs typeface="Calibri Light" panose="020F0302020204030204" pitchFamily="34" charset="0"/>
              </a:rPr>
              <a:t>(Nairobi – 12 March 2010)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58" name="Rectangle 2"/>
          <p:cNvSpPr txBox="1">
            <a:spLocks noChangeArrowheads="1"/>
          </p:cNvSpPr>
          <p:nvPr/>
        </p:nvSpPr>
        <p:spPr bwMode="auto">
          <a:xfrm>
            <a:off x="635000" y="4114800"/>
            <a:ext cx="838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3"/>
              </a:buBlip>
              <a:defRPr/>
            </a:pPr>
            <a:r>
              <a:rPr lang="en-US" sz="2000" dirty="0"/>
              <a:t>Joint Applicant Support (</a:t>
            </a:r>
            <a:r>
              <a:rPr lang="en-US" sz="2000" b="1" dirty="0"/>
              <a:t>JAS</a:t>
            </a:r>
            <a:r>
              <a:rPr lang="en-US" sz="2000" dirty="0"/>
              <a:t>) Working Group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610600" y="6229350"/>
            <a:ext cx="30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168400" y="3124200"/>
            <a:ext cx="7848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en-US" sz="2000" dirty="0"/>
              <a:t>S</a:t>
            </a:r>
            <a:r>
              <a:rPr lang="en-GB" sz="2000" dirty="0" err="1"/>
              <a:t>takeholders</a:t>
            </a:r>
            <a:r>
              <a:rPr lang="en-GB" sz="2000" dirty="0"/>
              <a:t> to develop a sustainable approach to providing support to applicants requiring assistance in applying for and operating new gTLDs.</a:t>
            </a:r>
            <a:r>
              <a:rPr lang="fr-TN" sz="2000" dirty="0"/>
              <a:t>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68400" y="4664076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en-US" sz="2000" dirty="0"/>
              <a:t>Worked during about 18 months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1168400" y="5121276"/>
            <a:ext cx="77724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en-US" sz="2000" dirty="0"/>
              <a:t>One call a week, and then two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1168400" y="5532438"/>
            <a:ext cx="75438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kumimoji="0" lang="en-US" sz="200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2 milestone reports &amp;</a:t>
            </a:r>
            <a:r>
              <a:rPr kumimoji="0" lang="en-US" sz="2000" i="0" u="none" strike="noStrike" kern="0" cap="none" spc="0" normalizeH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a final report (September 2011)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BE38368-09D3-5743-AB51-34A6D36003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8" name="Freeform 32">
            <a:extLst>
              <a:ext uri="{FF2B5EF4-FFF2-40B4-BE49-F238E27FC236}">
                <a16:creationId xmlns:a16="http://schemas.microsoft.com/office/drawing/2014/main" id="{EAA74FF8-5B6D-9444-8914-1FD4AEB9A150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1" name="Rectangle 2">
            <a:extLst>
              <a:ext uri="{FF2B5EF4-FFF2-40B4-BE49-F238E27FC236}">
                <a16:creationId xmlns:a16="http://schemas.microsoft.com/office/drawing/2014/main" id="{B8D6C8DE-D2DA-6D48-AF90-13C8AE4D3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057400"/>
            <a:ext cx="883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Genesis</a:t>
            </a:r>
          </a:p>
        </p:txBody>
      </p:sp>
      <p:sp>
        <p:nvSpPr>
          <p:cNvPr id="42" name="Freeform 32">
            <a:extLst>
              <a:ext uri="{FF2B5EF4-FFF2-40B4-BE49-F238E27FC236}">
                <a16:creationId xmlns:a16="http://schemas.microsoft.com/office/drawing/2014/main" id="{FA35D059-3771-9F41-AA8A-49FBC9A1BABE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43" name="Rectangle 2">
            <a:extLst>
              <a:ext uri="{FF2B5EF4-FFF2-40B4-BE49-F238E27FC236}">
                <a16:creationId xmlns:a16="http://schemas.microsoft.com/office/drawing/2014/main" id="{BF7933CC-6F88-A84C-A1C6-14B282421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1430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Applicant Support Program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7379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19" grpId="0"/>
      <p:bldP spid="20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2286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610600" y="6229350"/>
            <a:ext cx="30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143000" y="2743200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en-US" sz="200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The most opponent people to any support joined the WG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43000" y="3246437"/>
            <a:ext cx="7848600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lang="en-GB" sz="2000" dirty="0"/>
              <a:t>Pushed to make it so tough by always alarming the group that the program will be gamed</a:t>
            </a:r>
            <a:r>
              <a:rPr lang="fr-TN" sz="2000" dirty="0"/>
              <a:t>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1143000" y="4008436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lang="en-GB" sz="2000" dirty="0"/>
              <a:t>Managed to put more and more barriers.</a:t>
            </a:r>
            <a:r>
              <a:rPr lang="fr-TN" sz="2000" dirty="0"/>
              <a:t>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1143000" y="4953000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kumimoji="0" lang="en-US" sz="200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Financial Support</a:t>
            </a:r>
            <a:r>
              <a:rPr lang="en-US" sz="2000" dirty="0"/>
              <a:t> 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457200" y="44196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4"/>
              </a:buBlip>
              <a:defRPr/>
            </a:pPr>
            <a:r>
              <a:rPr lang="en-US" sz="2000" dirty="0"/>
              <a:t>Applicant Support Program “ASP”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5AFDE1E4-24FB-444A-89BD-4658F8AA41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2" name="Freeform 32">
            <a:extLst>
              <a:ext uri="{FF2B5EF4-FFF2-40B4-BE49-F238E27FC236}">
                <a16:creationId xmlns:a16="http://schemas.microsoft.com/office/drawing/2014/main" id="{497BB333-AD5B-F945-A913-33C601550A8A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7" name="Rectangle 2">
            <a:extLst>
              <a:ext uri="{FF2B5EF4-FFF2-40B4-BE49-F238E27FC236}">
                <a16:creationId xmlns:a16="http://schemas.microsoft.com/office/drawing/2014/main" id="{CDFA26D0-2F14-5A41-9D60-22BB2893B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057400"/>
            <a:ext cx="883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Genesis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563F2370-0919-354E-8292-46E8C97023AC}"/>
              </a:ext>
            </a:extLst>
          </p:cNvPr>
          <p:cNvSpPr txBox="1">
            <a:spLocks/>
          </p:cNvSpPr>
          <p:nvPr/>
        </p:nvSpPr>
        <p:spPr bwMode="auto">
          <a:xfrm>
            <a:off x="1143000" y="5410200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kumimoji="0" lang="en-US" sz="200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Non</a:t>
            </a:r>
            <a:r>
              <a:rPr kumimoji="0" lang="en-US" sz="2000" i="0" u="none" strike="noStrike" kern="0" cap="none" spc="0" normalizeH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F</a:t>
            </a:r>
            <a:r>
              <a:rPr kumimoji="0" lang="en-US" sz="200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inancial Support</a:t>
            </a:r>
            <a:r>
              <a:rPr lang="en-US" sz="2000" dirty="0"/>
              <a:t> 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40" name="Freeform 32">
            <a:extLst>
              <a:ext uri="{FF2B5EF4-FFF2-40B4-BE49-F238E27FC236}">
                <a16:creationId xmlns:a16="http://schemas.microsoft.com/office/drawing/2014/main" id="{86AABFF7-CFD4-8649-ACEC-07A7216BC05A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41" name="Rectangle 2">
            <a:extLst>
              <a:ext uri="{FF2B5EF4-FFF2-40B4-BE49-F238E27FC236}">
                <a16:creationId xmlns:a16="http://schemas.microsoft.com/office/drawing/2014/main" id="{4A854843-6471-394A-8674-17645C223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1430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Applicant Support Program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5600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  <p:bldP spid="23" grpId="0"/>
      <p:bldP spid="21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2286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 bwMode="auto">
          <a:xfrm>
            <a:off x="609600" y="2743200"/>
            <a:ext cx="838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3"/>
              </a:buBlip>
              <a:defRPr/>
            </a:pPr>
            <a:r>
              <a:rPr kumimoji="0" lang="fr-FR" sz="2000" b="0" i="0" u="none" strike="noStrike" kern="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Financial support</a:t>
            </a:r>
            <a:endParaRPr kumimoji="0" lang="fr-FR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610600" y="6229350"/>
            <a:ext cx="30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143000" y="3246438"/>
            <a:ext cx="7805964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  <a:defRPr/>
            </a:pPr>
            <a:r>
              <a:rPr kumimoji="0" lang="en-US" sz="200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Reduction of the application fee by around 75% (USD 47,OOO)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1143000" y="3810000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Installment payment of the application fee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1143000" y="4419600"/>
            <a:ext cx="7848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Deferring of the upfront costs of the required “continuity instrument”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02ECE97C-2F7E-8042-AA95-D013AF6818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29" name="Freeform 32">
            <a:extLst>
              <a:ext uri="{FF2B5EF4-FFF2-40B4-BE49-F238E27FC236}">
                <a16:creationId xmlns:a16="http://schemas.microsoft.com/office/drawing/2014/main" id="{AB369B8C-0FF8-DA43-B8EE-60B0D4765F93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5" name="Rectangle 2">
            <a:extLst>
              <a:ext uri="{FF2B5EF4-FFF2-40B4-BE49-F238E27FC236}">
                <a16:creationId xmlns:a16="http://schemas.microsoft.com/office/drawing/2014/main" id="{A784908A-0285-554D-A60F-0EE3E0439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057400"/>
            <a:ext cx="883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Genesis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792D012B-F5DD-6240-ABB1-58B89F986346}"/>
              </a:ext>
            </a:extLst>
          </p:cNvPr>
          <p:cNvSpPr txBox="1">
            <a:spLocks/>
          </p:cNvSpPr>
          <p:nvPr/>
        </p:nvSpPr>
        <p:spPr bwMode="auto">
          <a:xfrm>
            <a:off x="1143000" y="5303838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The possible creation of a development fund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38" name="Freeform 32">
            <a:extLst>
              <a:ext uri="{FF2B5EF4-FFF2-40B4-BE49-F238E27FC236}">
                <a16:creationId xmlns:a16="http://schemas.microsoft.com/office/drawing/2014/main" id="{279F65ED-8B35-ED40-8C1B-A8A1CB5D4519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9" name="Rectangle 2">
            <a:extLst>
              <a:ext uri="{FF2B5EF4-FFF2-40B4-BE49-F238E27FC236}">
                <a16:creationId xmlns:a16="http://schemas.microsoft.com/office/drawing/2014/main" id="{D8429EB9-3347-B749-A071-386EE91A2D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1430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Applicant Support Program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1306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9" grpId="0"/>
      <p:bldP spid="22" grpId="0"/>
      <p:bldP spid="23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2286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 bwMode="auto">
          <a:xfrm>
            <a:off x="609600" y="2590800"/>
            <a:ext cx="838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3"/>
              </a:buBlip>
              <a:defRPr/>
            </a:pP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Non Financial Support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610600" y="6229350"/>
            <a:ext cx="30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143000" y="3505200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Facilitation of IPv6 compliance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43000" y="3916362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Consulting and education regarding DNSSEC implementation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1143000" y="3048000"/>
            <a:ext cx="7772400" cy="464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Assistance with the preparation of gTLD applications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1143000" y="4343400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Outreach &amp; education efforts regarding the New gTLD Program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9017F0F-3EFC-A04D-A2EA-C15BFE98A2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1" name="Freeform 32">
            <a:extLst>
              <a:ext uri="{FF2B5EF4-FFF2-40B4-BE49-F238E27FC236}">
                <a16:creationId xmlns:a16="http://schemas.microsoft.com/office/drawing/2014/main" id="{CA063F3F-BF98-EA41-8995-377B01578A24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7" name="Rectangle 2">
            <a:extLst>
              <a:ext uri="{FF2B5EF4-FFF2-40B4-BE49-F238E27FC236}">
                <a16:creationId xmlns:a16="http://schemas.microsoft.com/office/drawing/2014/main" id="{52A08DA5-7988-7143-AA2F-7B2E830B0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057400"/>
            <a:ext cx="883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Genesis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CDAAE870-FCE6-7745-811D-839A2E248E8C}"/>
              </a:ext>
            </a:extLst>
          </p:cNvPr>
          <p:cNvSpPr txBox="1">
            <a:spLocks/>
          </p:cNvSpPr>
          <p:nvPr/>
        </p:nvSpPr>
        <p:spPr bwMode="auto">
          <a:xfrm>
            <a:off x="1143000" y="4800600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Logistical, translation and technical support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5A86350F-5042-3940-A78F-B0128FBCC0B5}"/>
              </a:ext>
            </a:extLst>
          </p:cNvPr>
          <p:cNvSpPr txBox="1">
            <a:spLocks/>
          </p:cNvSpPr>
          <p:nvPr/>
        </p:nvSpPr>
        <p:spPr bwMode="auto">
          <a:xfrm>
            <a:off x="1143000" y="5303837"/>
            <a:ext cx="7848600" cy="60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Establishment of Registry Service Providers in regions where none or few exist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40" name="Freeform 32">
            <a:extLst>
              <a:ext uri="{FF2B5EF4-FFF2-40B4-BE49-F238E27FC236}">
                <a16:creationId xmlns:a16="http://schemas.microsoft.com/office/drawing/2014/main" id="{5AF32BBB-D3A2-0440-86B3-A5F6DE2CA9EE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41" name="Rectangle 2">
            <a:extLst>
              <a:ext uri="{FF2B5EF4-FFF2-40B4-BE49-F238E27FC236}">
                <a16:creationId xmlns:a16="http://schemas.microsoft.com/office/drawing/2014/main" id="{F11711E0-3278-2E42-98F0-02F2BE1EB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1430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Applicant Support Program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4433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9" grpId="0"/>
      <p:bldP spid="20" grpId="0"/>
      <p:bldP spid="22" grpId="0"/>
      <p:bldP spid="23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2286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 bwMode="auto">
          <a:xfrm>
            <a:off x="609600" y="2743200"/>
            <a:ext cx="838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3"/>
              </a:buBlip>
              <a:defRPr/>
            </a:pPr>
            <a:r>
              <a:rPr kumimoji="0" lang="en-US" sz="2000" b="0" i="0" u="none" strike="noStrike" kern="0" cap="none" spc="0" normalizeH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Eligibility Criteria</a:t>
            </a:r>
            <a:endParaRPr kumimoji="0" lang="en-US" sz="2000" b="0" i="0" u="none" strike="noStrike" kern="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610600" y="6229350"/>
            <a:ext cx="30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43000" y="3966865"/>
            <a:ext cx="80772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Financial need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1143000" y="3357265"/>
            <a:ext cx="8077201" cy="376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Service to the public interest </a:t>
            </a:r>
            <a:r>
              <a:rPr lang="en-US" sz="2000" dirty="0"/>
              <a:t>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1143000" y="4534495"/>
            <a:ext cx="8077201" cy="34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Financial capability 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D88C76B9-A43B-FC43-BDF4-69924BD6FA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5" name="Freeform 32">
            <a:extLst>
              <a:ext uri="{FF2B5EF4-FFF2-40B4-BE49-F238E27FC236}">
                <a16:creationId xmlns:a16="http://schemas.microsoft.com/office/drawing/2014/main" id="{451C3BCE-394C-3943-AF3D-E3DF59BFA03C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0" name="Rectangle 2">
            <a:extLst>
              <a:ext uri="{FF2B5EF4-FFF2-40B4-BE49-F238E27FC236}">
                <a16:creationId xmlns:a16="http://schemas.microsoft.com/office/drawing/2014/main" id="{1378F10D-63CA-894E-A4B5-985C27E3B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057400"/>
            <a:ext cx="883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Genesis</a:t>
            </a:r>
          </a:p>
        </p:txBody>
      </p:sp>
      <p:sp>
        <p:nvSpPr>
          <p:cNvPr id="41" name="Freeform 32">
            <a:extLst>
              <a:ext uri="{FF2B5EF4-FFF2-40B4-BE49-F238E27FC236}">
                <a16:creationId xmlns:a16="http://schemas.microsoft.com/office/drawing/2014/main" id="{3C713469-3438-E34E-9EE5-E52477198195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42" name="Rectangle 2">
            <a:extLst>
              <a:ext uri="{FF2B5EF4-FFF2-40B4-BE49-F238E27FC236}">
                <a16:creationId xmlns:a16="http://schemas.microsoft.com/office/drawing/2014/main" id="{2A261355-6458-E845-ADF0-3F1FEA776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1430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Applicant Support Program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2361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0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2286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 bwMode="auto">
          <a:xfrm>
            <a:off x="609600" y="2667000"/>
            <a:ext cx="838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3"/>
              </a:buBlip>
              <a:defRPr/>
            </a:pPr>
            <a:r>
              <a:rPr lang="en-US" sz="2000" kern="0" dirty="0">
                <a:solidFill>
                  <a:schemeClr val="tx2"/>
                </a:solidFill>
                <a:ea typeface="ＭＳ Ｐゴシック" pitchFamily="34" charset="-128"/>
                <a:cs typeface="Calibri" pitchFamily="34" charset="0"/>
              </a:rPr>
              <a:t>Support Application Review Panel (SARP) </a:t>
            </a: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610600" y="6229350"/>
            <a:ext cx="30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1143000" y="3124200"/>
            <a:ext cx="784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en-US" sz="2000" dirty="0"/>
              <a:t>Composed of Volunteers of ICANN Community and outside experts</a:t>
            </a:r>
            <a:endParaRPr kumimoji="0" lang="fr-FR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C527CDF-CC1D-714A-8594-A9895EE372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31" name="Freeform 32">
            <a:extLst>
              <a:ext uri="{FF2B5EF4-FFF2-40B4-BE49-F238E27FC236}">
                <a16:creationId xmlns:a16="http://schemas.microsoft.com/office/drawing/2014/main" id="{DCD169D4-13B0-A946-A2E0-720B4079C740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6" name="Rectangle 2">
            <a:extLst>
              <a:ext uri="{FF2B5EF4-FFF2-40B4-BE49-F238E27FC236}">
                <a16:creationId xmlns:a16="http://schemas.microsoft.com/office/drawing/2014/main" id="{A8E803CD-DA81-9847-AD83-BD9F95817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057400"/>
            <a:ext cx="883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Genesis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E17D6DE6-486F-D744-B327-61D87ABD8105}"/>
              </a:ext>
            </a:extLst>
          </p:cNvPr>
          <p:cNvSpPr txBox="1">
            <a:spLocks/>
          </p:cNvSpPr>
          <p:nvPr/>
        </p:nvSpPr>
        <p:spPr bwMode="auto">
          <a:xfrm>
            <a:off x="1138561" y="5410200"/>
            <a:ext cx="8234039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en-GB" sz="2000" dirty="0"/>
              <a:t>More than enough to support up to 14 applicants</a:t>
            </a:r>
            <a:r>
              <a:rPr lang="fr-TN" sz="2000" dirty="0"/>
              <a:t> </a:t>
            </a:r>
            <a:r>
              <a:rPr lang="en-US" sz="2000" dirty="0"/>
              <a:t> </a:t>
            </a:r>
            <a:r>
              <a:rPr kumimoji="0" lang="en-US" sz="200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2E033FB8-D2CE-824E-9432-4D06232E27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029201"/>
            <a:ext cx="8382000" cy="38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3"/>
              </a:buBlip>
              <a:defRPr/>
            </a:pPr>
            <a:r>
              <a:rPr lang="en-GB" sz="2000" dirty="0"/>
              <a:t>Board allocates 2 million US$ for the applicant support program</a:t>
            </a:r>
            <a:r>
              <a:rPr lang="fr-TN" sz="2000" dirty="0"/>
              <a:t> </a:t>
            </a:r>
            <a:endParaRPr kumimoji="0" lang="en-US" sz="2000" b="0" i="0" u="none" strike="noStrike" kern="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45727077-C621-F348-AAB1-2E6D72DD52A7}"/>
              </a:ext>
            </a:extLst>
          </p:cNvPr>
          <p:cNvSpPr txBox="1">
            <a:spLocks/>
          </p:cNvSpPr>
          <p:nvPr/>
        </p:nvSpPr>
        <p:spPr bwMode="auto">
          <a:xfrm>
            <a:off x="1143000" y="38862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4"/>
              </a:buBlip>
              <a:defRPr/>
            </a:pPr>
            <a:r>
              <a:rPr lang="fr-TN" sz="2000" dirty="0"/>
              <a:t>Knowledge of the existing new gTLD processes, potential gaming patterns and the general needs and capabilities of Support Candidates from developing economies </a:t>
            </a:r>
            <a:endParaRPr kumimoji="0" lang="fr-FR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42" name="Freeform 32">
            <a:extLst>
              <a:ext uri="{FF2B5EF4-FFF2-40B4-BE49-F238E27FC236}">
                <a16:creationId xmlns:a16="http://schemas.microsoft.com/office/drawing/2014/main" id="{328B4C4F-775A-D446-8431-CE781F0BDA01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43" name="Rectangle 2">
            <a:extLst>
              <a:ext uri="{FF2B5EF4-FFF2-40B4-BE49-F238E27FC236}">
                <a16:creationId xmlns:a16="http://schemas.microsoft.com/office/drawing/2014/main" id="{1DDB749E-0B28-CA4A-BBF4-647EDA991D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1430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Applicant Support Program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4538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" grpId="0"/>
      <p:bldP spid="37" grpId="0"/>
      <p:bldP spid="38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228600"/>
            <a:ext cx="8839200" cy="57912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bg1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 </a:t>
            </a:r>
          </a:p>
          <a:p>
            <a:pPr algn="l"/>
            <a:r>
              <a:rPr lang="en-US" sz="2400" dirty="0"/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152400" y="6019800"/>
            <a:ext cx="8839200" cy="6858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fr-FR" dirty="0">
              <a:latin typeface="Eurostile" pitchFamily="34" charset="0"/>
              <a:cs typeface="Arial" pitchFamily="34" charset="0"/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229600" y="6229350"/>
            <a:ext cx="685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F5787F-4CFD-451D-AEB9-2A51AC474448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43000" y="31242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lang="en-US" sz="2000" dirty="0"/>
              <a:t>Only 3 new gTLD applicants applied for support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1143000" y="37338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lang="en-US" sz="2000" dirty="0"/>
              <a:t>The SARP accepted only one application and dropped 2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1143000" y="4313238"/>
            <a:ext cx="7848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lang="en-US" sz="2000" dirty="0"/>
              <a:t>The accepted application for support was dropped by the Community Evaluation Panel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31" name="Rectangle 2"/>
          <p:cNvSpPr txBox="1">
            <a:spLocks noChangeArrowheads="1"/>
          </p:cNvSpPr>
          <p:nvPr/>
        </p:nvSpPr>
        <p:spPr bwMode="auto">
          <a:xfrm>
            <a:off x="609600" y="2590800"/>
            <a:ext cx="838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buBlip>
                <a:blip r:embed="rId4"/>
              </a:buBlip>
              <a:defRPr/>
            </a:pPr>
            <a:r>
              <a:rPr kumimoji="0" lang="en-US" sz="2000" b="0" i="0" u="none" strike="noStrike" kern="0" cap="none" spc="0" normalizeH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Result</a:t>
            </a:r>
            <a:endParaRPr kumimoji="0" lang="en-US" sz="2000" b="0" i="0" u="none" strike="noStrike" kern="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608F745B-9CAE-D841-97A3-2D613AC43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304800"/>
            <a:ext cx="1252764" cy="1231900"/>
          </a:xfrm>
          <a:prstGeom prst="rect">
            <a:avLst/>
          </a:prstGeom>
        </p:spPr>
      </p:pic>
      <p:sp>
        <p:nvSpPr>
          <p:cNvPr id="29" name="Freeform 32">
            <a:extLst>
              <a:ext uri="{FF2B5EF4-FFF2-40B4-BE49-F238E27FC236}">
                <a16:creationId xmlns:a16="http://schemas.microsoft.com/office/drawing/2014/main" id="{E55546C0-49A4-1349-96DC-3F00584A31B6}"/>
              </a:ext>
            </a:extLst>
          </p:cNvPr>
          <p:cNvSpPr>
            <a:spLocks/>
          </p:cNvSpPr>
          <p:nvPr/>
        </p:nvSpPr>
        <p:spPr bwMode="auto">
          <a:xfrm>
            <a:off x="5715000" y="6019799"/>
            <a:ext cx="2209800" cy="609601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1100" b="1" dirty="0">
              <a:solidFill>
                <a:srgbClr val="008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400" b="1" dirty="0">
                <a:solidFill>
                  <a:srgbClr val="008000"/>
                </a:solidFill>
                <a:latin typeface="Calibri" charset="0"/>
                <a:ea typeface="Calibri" charset="0"/>
                <a:cs typeface="Calibri" charset="0"/>
              </a:rPr>
              <a:t>24 – 25 July 2023</a:t>
            </a:r>
            <a:endParaRPr lang="fr-FR" sz="1400" b="1" dirty="0">
              <a:solidFill>
                <a:srgbClr val="009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5" name="Rectangle 2">
            <a:extLst>
              <a:ext uri="{FF2B5EF4-FFF2-40B4-BE49-F238E27FC236}">
                <a16:creationId xmlns:a16="http://schemas.microsoft.com/office/drawing/2014/main" id="{1996C50F-AB9A-7640-AC8C-A314EE7EEB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057400"/>
            <a:ext cx="883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 </a:t>
            </a:r>
            <a:r>
              <a:rPr kumimoji="0" lang="fr-FR" sz="20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 pitchFamily="34" charset="-128"/>
                <a:cs typeface="Calibri" pitchFamily="34" charset="0"/>
              </a:rPr>
              <a:t>Genesis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E8F774EF-20EA-D04E-B7B5-C2B8E0ADA6CC}"/>
              </a:ext>
            </a:extLst>
          </p:cNvPr>
          <p:cNvSpPr txBox="1">
            <a:spLocks/>
          </p:cNvSpPr>
          <p:nvPr/>
        </p:nvSpPr>
        <p:spPr bwMode="auto">
          <a:xfrm>
            <a:off x="1143000" y="5227638"/>
            <a:ext cx="7848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0" hangingPunct="0">
              <a:spcBef>
                <a:spcPts val="0"/>
              </a:spcBef>
              <a:buBlip>
                <a:blip r:embed="rId3"/>
              </a:buBlip>
              <a:defRPr/>
            </a:pPr>
            <a:r>
              <a:rPr lang="en-US" sz="2000" dirty="0"/>
              <a:t>Final result: None of the applicants was supported</a:t>
            </a:r>
            <a:endParaRPr kumimoji="0" lang="en-US" sz="200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37" name="Freeform 32">
            <a:extLst>
              <a:ext uri="{FF2B5EF4-FFF2-40B4-BE49-F238E27FC236}">
                <a16:creationId xmlns:a16="http://schemas.microsoft.com/office/drawing/2014/main" id="{E34DA374-5757-AC41-8F89-13DAA94C2ADB}"/>
              </a:ext>
            </a:extLst>
          </p:cNvPr>
          <p:cNvSpPr>
            <a:spLocks/>
          </p:cNvSpPr>
          <p:nvPr/>
        </p:nvSpPr>
        <p:spPr bwMode="auto">
          <a:xfrm>
            <a:off x="914400" y="6019801"/>
            <a:ext cx="2895600" cy="685800"/>
          </a:xfrm>
          <a:custGeom>
            <a:avLst/>
            <a:gdLst>
              <a:gd name="T0" fmla="*/ 0 w 6576"/>
              <a:gd name="T1" fmla="*/ 0 h 1104"/>
              <a:gd name="T2" fmla="*/ 2147483647 w 6576"/>
              <a:gd name="T3" fmla="*/ 0 h 1104"/>
              <a:gd name="T4" fmla="*/ 2147483647 w 6576"/>
              <a:gd name="T5" fmla="*/ 2147483647 h 1104"/>
              <a:gd name="T6" fmla="*/ 2147483647 w 6576"/>
              <a:gd name="T7" fmla="*/ 2147483647 h 1104"/>
              <a:gd name="T8" fmla="*/ 2147483647 w 6576"/>
              <a:gd name="T9" fmla="*/ 2147483647 h 1104"/>
              <a:gd name="T10" fmla="*/ 0 w 6576"/>
              <a:gd name="T11" fmla="*/ 2147483647 h 1104"/>
              <a:gd name="T12" fmla="*/ 0 w 6576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76"/>
              <a:gd name="T22" fmla="*/ 0 h 1104"/>
              <a:gd name="T23" fmla="*/ 6576 w 6576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76" h="1104">
                <a:moveTo>
                  <a:pt x="0" y="0"/>
                </a:moveTo>
                <a:lnTo>
                  <a:pt x="6576" y="0"/>
                </a:lnTo>
                <a:lnTo>
                  <a:pt x="6576" y="912"/>
                </a:lnTo>
                <a:lnTo>
                  <a:pt x="2496" y="912"/>
                </a:lnTo>
                <a:lnTo>
                  <a:pt x="2304" y="1104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 sz="8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Moh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fr-FR" sz="1200" b="1" dirty="0" err="1">
                <a:latin typeface="Calibri" charset="0"/>
                <a:ea typeface="Calibri" charset="0"/>
                <a:cs typeface="Calibri" charset="0"/>
              </a:rPr>
              <a:t>Tijani</a:t>
            </a:r>
            <a:r>
              <a:rPr lang="fr-FR" sz="1200" b="1" dirty="0">
                <a:latin typeface="Calibri" charset="0"/>
                <a:ea typeface="Calibri" charset="0"/>
                <a:cs typeface="Calibri" charset="0"/>
              </a:rPr>
              <a:t> BEN JEMAA / Sarah Kiden</a:t>
            </a:r>
          </a:p>
          <a:p>
            <a:r>
              <a:rPr lang="fr-FR" sz="1200" dirty="0">
                <a:latin typeface="Calibri" charset="0"/>
                <a:ea typeface="Calibri" charset="0"/>
                <a:cs typeface="Calibri" charset="0"/>
              </a:rPr>
              <a:t>24 July 2023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0A729F66-E3F0-4542-AF4D-E80F9E26D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1430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Applicant Support Program</a:t>
            </a:r>
            <a:endParaRPr kumimoji="0" lang="fr-FR" sz="2800" b="1" i="0" u="none" strike="noStrike" kern="0" cap="none" spc="0" normalizeH="0" baseline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ea typeface="ＭＳ Ｐゴシック" pitchFamily="34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6434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18" grpId="0"/>
      <p:bldP spid="31" grpId="0"/>
      <p:bldP spid="36" grpId="0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105748</TotalTime>
  <Words>1366</Words>
  <Application>Microsoft Macintosh PowerPoint</Application>
  <PresentationFormat>On-screen Show (4:3)</PresentationFormat>
  <Paragraphs>414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Eurostile</vt:lpstr>
      <vt:lpstr>Tahoma</vt:lpstr>
      <vt:lpstr>Trebuchet MS</vt:lpstr>
      <vt:lpstr>Modèle par défaut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Summit on Information Society (WSIS)</dc:title>
  <dc:creator>BELLCONSULTING</dc:creator>
  <cp:lastModifiedBy>Heidi Ullrich</cp:lastModifiedBy>
  <cp:revision>859</cp:revision>
  <dcterms:created xsi:type="dcterms:W3CDTF">2004-07-06T03:30:08Z</dcterms:created>
  <dcterms:modified xsi:type="dcterms:W3CDTF">2023-07-23T15:28:21Z</dcterms:modified>
</cp:coreProperties>
</file>