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76" r:id="rId2"/>
    <p:sldId id="682" r:id="rId3"/>
    <p:sldId id="437" r:id="rId4"/>
    <p:sldId id="469" r:id="rId5"/>
    <p:sldId id="679" r:id="rId6"/>
    <p:sldId id="680" r:id="rId7"/>
    <p:sldId id="665" r:id="rId8"/>
    <p:sldId id="674" r:id="rId9"/>
    <p:sldId id="452" r:id="rId10"/>
    <p:sldId id="343" r:id="rId11"/>
    <p:sldId id="681" r:id="rId12"/>
    <p:sldId id="624" r:id="rId13"/>
    <p:sldId id="672" r:id="rId14"/>
    <p:sldId id="684" r:id="rId15"/>
    <p:sldId id="685" r:id="rId16"/>
    <p:sldId id="257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9016"/>
    <a:srgbClr val="1D4F91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7"/>
    <p:restoredTop sz="92548"/>
  </p:normalViewPr>
  <p:slideViewPr>
    <p:cSldViewPr snapToGrid="0" snapToObjects="1">
      <p:cViewPr varScale="1">
        <p:scale>
          <a:sx n="71" d="100"/>
          <a:sy n="71" d="100"/>
        </p:scale>
        <p:origin x="184" y="8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3" d="100"/>
        <a:sy n="5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7BE55-BF16-3F49-A2BA-EE8E05C26E59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3B326-5489-FE4B-AAB9-D124931C9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4090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73B326-5489-FE4B-AAB9-D124931C926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711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21C171-08EB-8141-BDC1-24A876B69E2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5600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21C171-08EB-8141-BDC1-24A876B69E21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152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21C171-08EB-8141-BDC1-24A876B69E21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274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21C171-08EB-8141-BDC1-24A876B69E2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673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73B326-5489-FE4B-AAB9-D124931C9261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521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21C171-08EB-8141-BDC1-24A876B69E21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18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21C171-08EB-8141-BDC1-24A876B69E21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459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A6B1FD-FD8A-D240-BC32-381BC0E912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740CDC3-72EE-C244-8B96-E6A59FB9C9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9953EC-68E9-2844-8E71-FF97993F7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938D-0D5C-3741-924A-3BA3F6F46BC8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E48B61-58BA-554B-AFC5-4CE72C715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526543-CD5E-924F-BB57-1E05A36A9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D14F-846C-BB44-B262-F620EC854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15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8EF9FB-BC18-8342-8308-D860C7283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981AED9-C1F0-404F-BB74-1CC86DE759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9DA77F-239A-D44B-81AF-48F3C2579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938D-0D5C-3741-924A-3BA3F6F46BC8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56C964-B843-5C4A-BEEB-01E5F68E0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229E6F-2F37-DD47-8459-88D6ECD7D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D14F-846C-BB44-B262-F620EC854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883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E036B89-8E1C-5D47-A643-47D409028A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856110A-0E48-5749-998E-6B73E612B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4185CC-776D-5A44-B20B-6EB337647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938D-0D5C-3741-924A-3BA3F6F46BC8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B136E7-A35D-3A43-93F1-99BE36B7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D08363-CB47-DA49-892A-3375339F8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D14F-846C-BB44-B262-F620EC854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72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27A6E-6A3C-4E4D-AECA-D1AA4A8C7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D899C4-6CE8-0D4B-A464-FC99968F4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BDC530-DC49-E647-BAE9-CD513774A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938D-0D5C-3741-924A-3BA3F6F46BC8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4D1E63-FF19-7B44-A1FC-D5D643951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567EED-3151-314A-AAC0-9C38E6B58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D14F-846C-BB44-B262-F620EC854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092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752C58-AEBB-8047-999A-C4C82288D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076ABD-6DED-9F45-BBB3-82A2364CF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6757D4-BE50-BE4F-89D9-1E9795EFA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938D-0D5C-3741-924A-3BA3F6F46BC8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28B11F-31C2-9C42-B659-73F2870C0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84FB9A-7767-8543-A3B7-65A723839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D14F-846C-BB44-B262-F620EC854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01782D-6731-8B45-86B3-8FF5B637E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C59D3AA-63C5-4D4E-B615-BFA0FBED63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8AE897A-622E-9B44-A2CF-1A5160AE0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15005A4-7B63-2948-9DD6-111D20666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938D-0D5C-3741-924A-3BA3F6F46BC8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1356BC-8129-1249-B1FC-1B5F2232E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FE17E4-0A65-0B41-A26E-03DE6BD06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D14F-846C-BB44-B262-F620EC854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55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32B8F4-5FB6-0C43-BDC6-95FE7AD7A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C1E1FA-42EE-0B4F-B82C-9C7A83B75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1F652FE-8A79-4348-8889-98C700A4E3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60FDFFD-9536-3645-A923-9724002554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8CA39AE-6F67-FD49-8CA8-918CD100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DD315BC-E88E-9647-B4AD-F0600880D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938D-0D5C-3741-924A-3BA3F6F46BC8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CEFA5C3-16F9-AD45-9ADB-316C87591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1F17CD1-C513-AA48-87BB-D37973840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D14F-846C-BB44-B262-F620EC854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948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61D6B8-C410-6F43-9FC9-FBA96155B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9ADFC1A-FE77-6F4D-842F-74CF09FB0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938D-0D5C-3741-924A-3BA3F6F46BC8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E7C8AD2-ED38-A84E-BF0D-2B0CA6253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E8829D3-6178-7246-8010-C6DCA9808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D14F-846C-BB44-B262-F620EC854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721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DD07BC-C8DF-044A-B281-6CA0ECCE8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938D-0D5C-3741-924A-3BA3F6F46BC8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58D9E4C-4E94-1144-A4A9-0247A185C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F73178F-D0B0-A743-967F-075AD6098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D14F-846C-BB44-B262-F620EC854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669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0FCB0-B188-4E4B-B945-F2B19F6E0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7D08ED-F9C7-2747-A534-2BDCCF603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03D307A-D2D7-CA4D-AD30-14F6DD749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2224F99-3DB1-2841-A313-06651C7CF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938D-0D5C-3741-924A-3BA3F6F46BC8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FFFE97-5129-9445-A0A3-373169B7B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83EC344-26D8-1D4B-BE96-F89AD8F7A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D14F-846C-BB44-B262-F620EC854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338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A1262C-7284-C24F-9056-84C571129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73255BC-10AC-9C48-B30A-E2CBA70683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F5FF680-56B7-AC43-A29E-236D90029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1EA9F1-A52A-644E-BA27-66EB33862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938D-0D5C-3741-924A-3BA3F6F46BC8}" type="datetimeFigureOut">
              <a:rPr lang="fr-FR" smtClean="0"/>
              <a:t>14/02/2023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A9DD78B-8244-D847-AD20-31404F31D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AE3D189-9837-6E44-A12D-3C507D970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D14F-846C-BB44-B262-F620EC854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00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5D47C559-D554-8E3C-4D24-31603AD8CC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8141EEB-D3C9-4A4F-AB41-DDAFA3AC5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306" y="171155"/>
            <a:ext cx="9544493" cy="1325563"/>
          </a:xfrm>
          <a:prstGeom prst="rect">
            <a:avLst/>
          </a:prstGeom>
          <a:blipFill dpi="0" rotWithShape="1"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FF8A9E-9707-0240-B091-4C05A0347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68582" y="1825624"/>
            <a:ext cx="9885218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AB75B3-0983-3A47-AAF5-5E12C42EFC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133938D-0D5C-3741-924A-3BA3F6F46BC8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F623E2-3273-124F-BEE8-D68BF0D43C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BB090E-171E-B646-B512-C8C891D087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7D3D14F-846C-BB44-B262-F620EC854B0A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122044D-F729-D346-8B61-0F10B81153DA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867" y="136525"/>
            <a:ext cx="1313439" cy="132225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28453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alebone.io/dns4eu" TargetMode="External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tiff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pages/viewpage.action?pageId=126425098" TargetMode="External"/><Relationship Id="rId2" Type="http://schemas.openxmlformats.org/officeDocument/2006/relationships/hyperlink" Target="https://www.icann.org/nomcom202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unity.icann.org/pages/viewpage.action?pageId=18678160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9.png"/><Relationship Id="rId18" Type="http://schemas.openxmlformats.org/officeDocument/2006/relationships/image" Target="../media/image43.png"/><Relationship Id="rId26" Type="http://schemas.openxmlformats.org/officeDocument/2006/relationships/image" Target="../media/image51.png"/><Relationship Id="rId39" Type="http://schemas.openxmlformats.org/officeDocument/2006/relationships/image" Target="../media/image62.png"/><Relationship Id="rId21" Type="http://schemas.openxmlformats.org/officeDocument/2006/relationships/image" Target="../media/image46.png"/><Relationship Id="rId34" Type="http://schemas.openxmlformats.org/officeDocument/2006/relationships/image" Target="../media/image58.jpeg"/><Relationship Id="rId7" Type="http://schemas.openxmlformats.org/officeDocument/2006/relationships/image" Target="../media/image34.jpeg"/><Relationship Id="rId12" Type="http://schemas.openxmlformats.org/officeDocument/2006/relationships/image" Target="../media/image38.png"/><Relationship Id="rId17" Type="http://schemas.openxmlformats.org/officeDocument/2006/relationships/image" Target="../media/image42.jpeg"/><Relationship Id="rId25" Type="http://schemas.openxmlformats.org/officeDocument/2006/relationships/image" Target="../media/image50.jpeg"/><Relationship Id="rId33" Type="http://schemas.openxmlformats.org/officeDocument/2006/relationships/image" Target="../media/image4.png"/><Relationship Id="rId38" Type="http://schemas.openxmlformats.org/officeDocument/2006/relationships/image" Target="../media/image61.jpeg"/><Relationship Id="rId2" Type="http://schemas.openxmlformats.org/officeDocument/2006/relationships/image" Target="../media/image30.jpeg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29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37.png"/><Relationship Id="rId24" Type="http://schemas.openxmlformats.org/officeDocument/2006/relationships/image" Target="../media/image49.png"/><Relationship Id="rId32" Type="http://schemas.openxmlformats.org/officeDocument/2006/relationships/image" Target="../media/image57.jpeg"/><Relationship Id="rId37" Type="http://schemas.microsoft.com/office/2007/relationships/hdphoto" Target="../media/hdphoto4.wdp"/><Relationship Id="rId5" Type="http://schemas.openxmlformats.org/officeDocument/2006/relationships/image" Target="../media/image33.png"/><Relationship Id="rId15" Type="http://schemas.openxmlformats.org/officeDocument/2006/relationships/image" Target="../media/image40.jpeg"/><Relationship Id="rId23" Type="http://schemas.openxmlformats.org/officeDocument/2006/relationships/image" Target="../media/image48.jpeg"/><Relationship Id="rId28" Type="http://schemas.openxmlformats.org/officeDocument/2006/relationships/image" Target="../media/image53.jpeg"/><Relationship Id="rId36" Type="http://schemas.openxmlformats.org/officeDocument/2006/relationships/image" Target="../media/image60.png"/><Relationship Id="rId10" Type="http://schemas.microsoft.com/office/2007/relationships/hdphoto" Target="../media/hdphoto2.wdp"/><Relationship Id="rId19" Type="http://schemas.openxmlformats.org/officeDocument/2006/relationships/image" Target="../media/image44.png"/><Relationship Id="rId31" Type="http://schemas.openxmlformats.org/officeDocument/2006/relationships/image" Target="../media/image56.png"/><Relationship Id="rId4" Type="http://schemas.openxmlformats.org/officeDocument/2006/relationships/image" Target="../media/image32.jpeg"/><Relationship Id="rId9" Type="http://schemas.openxmlformats.org/officeDocument/2006/relationships/image" Target="../media/image36.png"/><Relationship Id="rId14" Type="http://schemas.microsoft.com/office/2007/relationships/hdphoto" Target="../media/hdphoto3.wdp"/><Relationship Id="rId22" Type="http://schemas.openxmlformats.org/officeDocument/2006/relationships/image" Target="../media/image47.png"/><Relationship Id="rId27" Type="http://schemas.openxmlformats.org/officeDocument/2006/relationships/image" Target="../media/image52.png"/><Relationship Id="rId30" Type="http://schemas.openxmlformats.org/officeDocument/2006/relationships/image" Target="../media/image55.jpeg"/><Relationship Id="rId35" Type="http://schemas.openxmlformats.org/officeDocument/2006/relationships/image" Target="../media/image59.png"/><Relationship Id="rId8" Type="http://schemas.openxmlformats.org/officeDocument/2006/relationships/image" Target="../media/image35.png"/><Relationship Id="rId3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8.png"/><Relationship Id="rId7" Type="http://schemas.openxmlformats.org/officeDocument/2006/relationships/image" Target="../media/image11.tiff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7.jpe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11" Type="http://schemas.openxmlformats.org/officeDocument/2006/relationships/hyperlink" Target="https://community.icann.org/pages/viewpage.action?pageId=126425098" TargetMode="External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10" Type="http://schemas.openxmlformats.org/officeDocument/2006/relationships/image" Target="../media/image14.png"/><Relationship Id="rId19" Type="http://schemas.openxmlformats.org/officeDocument/2006/relationships/image" Target="../media/image22.png"/><Relationship Id="rId4" Type="http://schemas.microsoft.com/office/2007/relationships/hdphoto" Target="../media/hdphoto1.wdp"/><Relationship Id="rId9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vidualusers.org/about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vidualusers.org/2023-elections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soc.no/news/evening-workshop-icann-and-current-challenges-on-the-internet/" TargetMode="External"/><Relationship Id="rId3" Type="http://schemas.openxmlformats.org/officeDocument/2006/relationships/hyperlink" Target="https://community.icann.org/pages/editscaffold.action?pageId=222265419" TargetMode="External"/><Relationship Id="rId7" Type="http://schemas.openxmlformats.org/officeDocument/2006/relationships/hyperlink" Target="https://www.isoc.fr/aan-varzy-fevrier2023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urodig.org/" TargetMode="External"/><Relationship Id="rId5" Type="http://schemas.openxmlformats.org/officeDocument/2006/relationships/hyperlink" Target="https://ripe86.ripe.net/" TargetMode="External"/><Relationship Id="rId4" Type="http://schemas.openxmlformats.org/officeDocument/2006/relationships/hyperlink" Target="https://community.icann.org/display/soacabout/FY22+EURALO+Workspac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https://process.filestackapi.com/ARv6lIAZ0QNi4ldM9AEXwz/resize=fit:max,width:2400,height:2000/output=format:png/t6BBrIJ6Qz30FKcWhqvw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07537-1C15-3741-A3F4-E5853EDBC1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2439" y="396801"/>
            <a:ext cx="9144000" cy="2387600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Board</a:t>
            </a:r>
            <a:br>
              <a:rPr lang="en-US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Road Map</a:t>
            </a:r>
            <a:endParaRPr lang="en-US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D547813-06DF-2748-A4DD-97A1DFCD3A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Update 14</a:t>
            </a:r>
            <a:r>
              <a:rPr lang="en-US" sz="4000" b="1" baseline="30000" dirty="0"/>
              <a:t>th</a:t>
            </a:r>
            <a:r>
              <a:rPr lang="en-US" sz="4000" b="1" dirty="0"/>
              <a:t> February 2023</a:t>
            </a:r>
            <a:br>
              <a:rPr lang="en-US" sz="4000" b="1" dirty="0"/>
            </a:br>
            <a:r>
              <a:rPr lang="en-US" sz="4000" b="1" dirty="0"/>
              <a:t>by SBT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A11093D-F373-0246-965A-806E37C2671F}"/>
              </a:ext>
            </a:extLst>
          </p:cNvPr>
          <p:cNvGrpSpPr/>
          <p:nvPr/>
        </p:nvGrpSpPr>
        <p:grpSpPr>
          <a:xfrm>
            <a:off x="8762545" y="3693289"/>
            <a:ext cx="3106511" cy="2767910"/>
            <a:chOff x="4091349" y="325084"/>
            <a:chExt cx="3902394" cy="3477044"/>
          </a:xfrm>
        </p:grpSpPr>
        <p:pic>
          <p:nvPicPr>
            <p:cNvPr id="7" name="Image 6" descr="Une image contenant personne, mur, intérieur, debout&#10;&#10;Description générée automatiquement">
              <a:extLst>
                <a:ext uri="{FF2B5EF4-FFF2-40B4-BE49-F238E27FC236}">
                  <a16:creationId xmlns:a16="http://schemas.microsoft.com/office/drawing/2014/main" id="{6A6F84B8-00AB-1D4C-AB5D-3FD2AA915B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91349" y="325084"/>
              <a:ext cx="3902394" cy="3477044"/>
            </a:xfrm>
            <a:prstGeom prst="ellipse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F6E3EC2C-3BD7-3144-B988-BB5203B7C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3148" y="706601"/>
              <a:ext cx="1313439" cy="1322254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48627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>
                    <a:lumMod val="95000"/>
                  </a:schemeClr>
                </a:solidFill>
                <a:cs typeface="Arial" panose="020B0604020202020204" pitchFamily="34" charset="0"/>
              </a:rPr>
              <a:t>Multilingual</a:t>
            </a:r>
            <a:r>
              <a:rPr lang="en-US" sz="4000" dirty="0">
                <a:solidFill>
                  <a:schemeClr val="bg1">
                    <a:lumMod val="95000"/>
                  </a:schemeClr>
                </a:solidFill>
                <a:cs typeface="Arial" panose="020B0604020202020204" pitchFamily="34" charset="0"/>
              </a:rPr>
              <a:t> Readout ICANN76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  <a:cs typeface="Arial" panose="020B0604020202020204" pitchFamily="34" charset="0"/>
              </a:rPr>
              <a:t>(by EURALO)</a:t>
            </a:r>
            <a:endParaRPr lang="fr-FR" sz="3200" dirty="0"/>
          </a:p>
        </p:txBody>
      </p:sp>
      <p:sp>
        <p:nvSpPr>
          <p:cNvPr id="4" name="Прямоугольник 8">
            <a:extLst>
              <a:ext uri="{FF2B5EF4-FFF2-40B4-BE49-F238E27FC236}">
                <a16:creationId xmlns:a16="http://schemas.microsoft.com/office/drawing/2014/main" id="{8B676AF6-D93B-5949-85AF-F8D0E653D4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800" dirty="0" err="1">
                <a:solidFill>
                  <a:srgbClr val="00B050"/>
                </a:solidFill>
              </a:rPr>
              <a:t>Danko</a:t>
            </a:r>
            <a:r>
              <a:rPr lang="en-US" sz="1800" dirty="0">
                <a:solidFill>
                  <a:srgbClr val="00B050"/>
                </a:solidFill>
              </a:rPr>
              <a:t> </a:t>
            </a:r>
            <a:r>
              <a:rPr lang="en-US" sz="1800" dirty="0" err="1">
                <a:solidFill>
                  <a:srgbClr val="00B050"/>
                </a:solidFill>
              </a:rPr>
              <a:t>Jevtovic</a:t>
            </a:r>
            <a:r>
              <a:rPr lang="en-US" sz="1800" dirty="0">
                <a:solidFill>
                  <a:srgbClr val="00B050"/>
                </a:solidFill>
              </a:rPr>
              <a:t> </a:t>
            </a:r>
            <a:r>
              <a:rPr lang="en-US" sz="1800" dirty="0">
                <a:solidFill>
                  <a:srgbClr val="FFFF00"/>
                </a:solidFill>
              </a:rPr>
              <a:t>– Vice Chair ICANN Board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err="1">
                <a:solidFill>
                  <a:srgbClr val="00B050"/>
                </a:solidFill>
              </a:rPr>
              <a:t>Hervé</a:t>
            </a:r>
            <a:r>
              <a:rPr lang="en-US" sz="1800" dirty="0">
                <a:solidFill>
                  <a:srgbClr val="00B050"/>
                </a:solidFill>
              </a:rPr>
              <a:t> Clement </a:t>
            </a:r>
            <a:r>
              <a:rPr lang="en-US" sz="1800" dirty="0">
                <a:solidFill>
                  <a:srgbClr val="FFFF00"/>
                </a:solidFill>
              </a:rPr>
              <a:t>– Chair - ASO Address Council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>
                <a:solidFill>
                  <a:srgbClr val="00B050"/>
                </a:solidFill>
              </a:rPr>
              <a:t>Nigel Hickson </a:t>
            </a:r>
            <a:r>
              <a:rPr lang="en-US" sz="1800" dirty="0">
                <a:solidFill>
                  <a:srgbClr val="FFFF00"/>
                </a:solidFill>
              </a:rPr>
              <a:t>– UK Rep GAC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>
                <a:solidFill>
                  <a:srgbClr val="00B050"/>
                </a:solidFill>
              </a:rPr>
              <a:t>Nicolas Caballero </a:t>
            </a:r>
            <a:r>
              <a:rPr lang="en-US" sz="1800" dirty="0">
                <a:solidFill>
                  <a:srgbClr val="FFFF00"/>
                </a:solidFill>
              </a:rPr>
              <a:t>(LAC) – Chair GAC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00B050"/>
                </a:solidFill>
              </a:rPr>
              <a:t>Sebastien </a:t>
            </a:r>
            <a:r>
              <a:rPr lang="en-US" sz="1800" dirty="0" err="1">
                <a:solidFill>
                  <a:srgbClr val="00B050"/>
                </a:solidFill>
              </a:rPr>
              <a:t>Ducos</a:t>
            </a:r>
            <a:r>
              <a:rPr lang="en-US" sz="1800" dirty="0">
                <a:solidFill>
                  <a:srgbClr val="00B050"/>
                </a:solidFill>
              </a:rPr>
              <a:t> </a:t>
            </a:r>
            <a:r>
              <a:rPr lang="en-US" sz="1800" dirty="0" err="1">
                <a:solidFill>
                  <a:srgbClr val="00B050"/>
                </a:solidFill>
              </a:rPr>
              <a:t>RySG</a:t>
            </a:r>
            <a:r>
              <a:rPr lang="en-US" sz="1800" dirty="0">
                <a:solidFill>
                  <a:srgbClr val="00B050"/>
                </a:solidFill>
              </a:rPr>
              <a:t> </a:t>
            </a:r>
            <a:r>
              <a:rPr lang="en-US" sz="1800" dirty="0">
                <a:solidFill>
                  <a:srgbClr val="FFFF00"/>
                </a:solidFill>
              </a:rPr>
              <a:t>– Chair - GNSO Council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00B050"/>
                </a:solidFill>
              </a:rPr>
              <a:t>Philippe </a:t>
            </a:r>
            <a:r>
              <a:rPr lang="en-US" sz="1800" dirty="0" err="1">
                <a:solidFill>
                  <a:srgbClr val="00B050"/>
                </a:solidFill>
              </a:rPr>
              <a:t>Fouquart</a:t>
            </a:r>
            <a:r>
              <a:rPr lang="en-US" sz="1800" dirty="0">
                <a:solidFill>
                  <a:srgbClr val="00B050"/>
                </a:solidFill>
              </a:rPr>
              <a:t> </a:t>
            </a:r>
            <a:r>
              <a:rPr lang="en-US" sz="1800" dirty="0">
                <a:solidFill>
                  <a:srgbClr val="FFFF00"/>
                </a:solidFill>
              </a:rPr>
              <a:t>– ISP - GNSO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00B050"/>
                </a:solidFill>
              </a:rPr>
              <a:t>Pari Esfandiari </a:t>
            </a:r>
            <a:r>
              <a:rPr lang="en-US" sz="1800" dirty="0">
                <a:solidFill>
                  <a:srgbClr val="FFFF00"/>
                </a:solidFill>
              </a:rPr>
              <a:t>– EURALO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>
                <a:solidFill>
                  <a:srgbClr val="00B050"/>
                </a:solidFill>
              </a:rPr>
              <a:t>Irina Daniela </a:t>
            </a:r>
            <a:r>
              <a:rPr lang="en-US" sz="1800" dirty="0">
                <a:solidFill>
                  <a:srgbClr val="FFFF00"/>
                </a:solidFill>
              </a:rPr>
              <a:t>– ccNSO council member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00B050"/>
                </a:solidFill>
              </a:rPr>
              <a:t>Natalia </a:t>
            </a:r>
            <a:r>
              <a:rPr lang="en-US" sz="1800" dirty="0" err="1">
                <a:solidFill>
                  <a:srgbClr val="00B050"/>
                </a:solidFill>
              </a:rPr>
              <a:t>Filina</a:t>
            </a:r>
            <a:r>
              <a:rPr lang="en-US" sz="1800" dirty="0">
                <a:solidFill>
                  <a:srgbClr val="00B050"/>
                </a:solidFill>
              </a:rPr>
              <a:t> - EURALO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>
                <a:solidFill>
                  <a:srgbClr val="00B050"/>
                </a:solidFill>
              </a:rPr>
              <a:t>Katrina </a:t>
            </a:r>
            <a:r>
              <a:rPr lang="en-US" sz="1800" dirty="0" err="1">
                <a:solidFill>
                  <a:srgbClr val="00B050"/>
                </a:solidFill>
              </a:rPr>
              <a:t>Sataki</a:t>
            </a:r>
            <a:r>
              <a:rPr lang="en-US" sz="1800" dirty="0">
                <a:solidFill>
                  <a:srgbClr val="00B050"/>
                </a:solidFill>
              </a:rPr>
              <a:t> </a:t>
            </a:r>
            <a:r>
              <a:rPr lang="en-US" sz="1800" dirty="0">
                <a:solidFill>
                  <a:srgbClr val="FFFF00"/>
                </a:solidFill>
              </a:rPr>
              <a:t>– ICANN Board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>
                <a:solidFill>
                  <a:srgbClr val="00B050"/>
                </a:solidFill>
              </a:rPr>
              <a:t>Maarten </a:t>
            </a:r>
            <a:r>
              <a:rPr lang="en-US" sz="1800" dirty="0" err="1">
                <a:solidFill>
                  <a:srgbClr val="00B050"/>
                </a:solidFill>
              </a:rPr>
              <a:t>Botterman</a:t>
            </a:r>
            <a:r>
              <a:rPr lang="en-US" sz="1800" dirty="0">
                <a:solidFill>
                  <a:srgbClr val="00B050"/>
                </a:solidFill>
              </a:rPr>
              <a:t> </a:t>
            </a:r>
            <a:r>
              <a:rPr lang="en-US" sz="1800" dirty="0">
                <a:solidFill>
                  <a:srgbClr val="FFFF00"/>
                </a:solidFill>
              </a:rPr>
              <a:t>–ICANN Board</a:t>
            </a:r>
            <a:endParaRPr lang="en-US" sz="18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79CCB29-ED13-A0B6-A612-F5B3E74876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631873" cy="4351338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800" dirty="0">
                <a:solidFill>
                  <a:srgbClr val="FFFF00"/>
                </a:solidFill>
              </a:rPr>
              <a:t>Christopher </a:t>
            </a:r>
            <a:r>
              <a:rPr lang="en-US" sz="1800" dirty="0" err="1">
                <a:solidFill>
                  <a:srgbClr val="FFFF00"/>
                </a:solidFill>
              </a:rPr>
              <a:t>Mondini</a:t>
            </a:r>
            <a:r>
              <a:rPr lang="en-US" sz="1800" dirty="0">
                <a:solidFill>
                  <a:srgbClr val="FFFF00"/>
                </a:solidFill>
              </a:rPr>
              <a:t> – VP, Stakeholder Engagement &amp; Managing Director, Europe ICANN Org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>
                <a:solidFill>
                  <a:srgbClr val="FFFF00"/>
                </a:solidFill>
              </a:rPr>
              <a:t>Pierre </a:t>
            </a:r>
            <a:r>
              <a:rPr lang="en-US" sz="1800" dirty="0" err="1">
                <a:solidFill>
                  <a:srgbClr val="FFFF00"/>
                </a:solidFill>
              </a:rPr>
              <a:t>Bonis</a:t>
            </a:r>
            <a:r>
              <a:rPr lang="en-US" sz="1800" dirty="0">
                <a:solidFill>
                  <a:srgbClr val="FFFF00"/>
                </a:solidFill>
              </a:rPr>
              <a:t> – ccNSO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>
                <a:solidFill>
                  <a:srgbClr val="FFFF00"/>
                </a:solidFill>
              </a:rPr>
              <a:t>Chris </a:t>
            </a:r>
            <a:r>
              <a:rPr lang="en-US" sz="1800" dirty="0" err="1">
                <a:solidFill>
                  <a:srgbClr val="FFFF00"/>
                </a:solidFill>
              </a:rPr>
              <a:t>Buckridge</a:t>
            </a:r>
            <a:r>
              <a:rPr lang="en-US" sz="1800" dirty="0">
                <a:solidFill>
                  <a:srgbClr val="FFFF00"/>
                </a:solidFill>
              </a:rPr>
              <a:t> – Advisor RIPE NCC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>
                <a:solidFill>
                  <a:srgbClr val="FFFF00"/>
                </a:solidFill>
              </a:rPr>
              <a:t>Joanna </a:t>
            </a:r>
            <a:r>
              <a:rPr lang="en-US" sz="1800" dirty="0" err="1">
                <a:solidFill>
                  <a:srgbClr val="FFFF00"/>
                </a:solidFill>
              </a:rPr>
              <a:t>Kulesza</a:t>
            </a:r>
            <a:r>
              <a:rPr lang="en-US" sz="1800" dirty="0">
                <a:solidFill>
                  <a:srgbClr val="FFFF00"/>
                </a:solidFill>
              </a:rPr>
              <a:t>, ALAC Vice-Chair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FFFF00"/>
                </a:solidFill>
              </a:rPr>
              <a:t>Olivier </a:t>
            </a:r>
            <a:r>
              <a:rPr lang="en-US" sz="1800" dirty="0" err="1">
                <a:solidFill>
                  <a:srgbClr val="FFFF00"/>
                </a:solidFill>
              </a:rPr>
              <a:t>Crepin-Leblond</a:t>
            </a:r>
            <a:r>
              <a:rPr lang="en-US" sz="1800" dirty="0">
                <a:solidFill>
                  <a:srgbClr val="FFFF00"/>
                </a:solidFill>
              </a:rPr>
              <a:t>, Chair ISOC UK – Past Chair of ALAC &amp; EURALO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FFFF00"/>
                </a:solidFill>
              </a:rPr>
              <a:t>Marie Pattullo – Commercial and Business Users (BC) – GNSO Council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FFFF00"/>
                </a:solidFill>
              </a:rPr>
              <a:t>Fellow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FFC000"/>
                </a:solidFill>
              </a:rPr>
              <a:t>Xavier </a:t>
            </a:r>
            <a:r>
              <a:rPr lang="en-US" sz="1800" dirty="0" err="1">
                <a:solidFill>
                  <a:srgbClr val="FFC000"/>
                </a:solidFill>
              </a:rPr>
              <a:t>Calvez</a:t>
            </a:r>
            <a:br>
              <a:rPr lang="en-US" sz="1800" dirty="0">
                <a:solidFill>
                  <a:srgbClr val="FFC000"/>
                </a:solidFill>
              </a:rPr>
            </a:br>
            <a:r>
              <a:rPr lang="en-US" sz="1800" dirty="0">
                <a:solidFill>
                  <a:srgbClr val="FFC000"/>
                </a:solidFill>
              </a:rPr>
              <a:t>ICANN SVP, Planning and Chief Financial Officer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FFC000"/>
                </a:solidFill>
              </a:rPr>
              <a:t>U&amp;A rep</a:t>
            </a: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954B00C5-8772-7248-B93B-BC2797EB2CBA}"/>
              </a:ext>
            </a:extLst>
          </p:cNvPr>
          <p:cNvSpPr txBox="1"/>
          <p:nvPr/>
        </p:nvSpPr>
        <p:spPr>
          <a:xfrm>
            <a:off x="5356477" y="1199506"/>
            <a:ext cx="1326645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Speakers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33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EURALO 2023 Road Map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47D1B3F0-F8B5-4148-8006-7371A09F9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EURALO &amp; UA Day – 28 March 2023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uasg.tech</a:t>
            </a:r>
            <a:r>
              <a:rPr lang="en-US" dirty="0"/>
              <a:t>/</a:t>
            </a:r>
            <a:r>
              <a:rPr lang="en-US" dirty="0" err="1"/>
              <a:t>ua</a:t>
            </a:r>
            <a:r>
              <a:rPr lang="en-US" dirty="0"/>
              <a:t>-day/</a:t>
            </a:r>
          </a:p>
          <a:p>
            <a:pPr lvl="2"/>
            <a:endParaRPr lang="en-US" dirty="0"/>
          </a:p>
          <a:p>
            <a:pPr lvl="1"/>
            <a:endParaRPr lang="en-US" b="1" dirty="0"/>
          </a:p>
          <a:p>
            <a:endParaRPr lang="en-US" b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6E7690-41C8-C24A-8989-D608128D7807}"/>
              </a:ext>
            </a:extLst>
          </p:cNvPr>
          <p:cNvSpPr txBox="1"/>
          <p:nvPr/>
        </p:nvSpPr>
        <p:spPr>
          <a:xfrm>
            <a:off x="6760029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3083B5A9-B908-4E43-89BE-D10ED317E839}"/>
              </a:ext>
            </a:extLst>
          </p:cNvPr>
          <p:cNvSpPr txBox="1"/>
          <p:nvPr/>
        </p:nvSpPr>
        <p:spPr>
          <a:xfrm>
            <a:off x="11210103" y="2718850"/>
            <a:ext cx="719492" cy="1161985"/>
          </a:xfrm>
          <a:prstGeom prst="rect">
            <a:avLst/>
          </a:prstGeom>
          <a:solidFill>
            <a:srgbClr val="0E393A"/>
          </a:solidFill>
        </p:spPr>
        <p:txBody>
          <a:bodyPr vert="wordArtVert" wrap="non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697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>
            <a:extLst>
              <a:ext uri="{FF2B5EF4-FFF2-40B4-BE49-F238E27FC236}">
                <a16:creationId xmlns:a16="http://schemas.microsoft.com/office/drawing/2014/main" id="{0CC73A4D-2A7E-4146-A351-7C7D694DF909}"/>
              </a:ext>
            </a:extLst>
          </p:cNvPr>
          <p:cNvSpPr txBox="1"/>
          <p:nvPr/>
        </p:nvSpPr>
        <p:spPr>
          <a:xfrm>
            <a:off x="2680186" y="868680"/>
            <a:ext cx="3822650" cy="769441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bg1"/>
                </a:solidFill>
              </a:rPr>
              <a:t>Tuesday 21</a:t>
            </a:r>
            <a:r>
              <a:rPr lang="en-US" sz="2400" b="1" baseline="30000" dirty="0">
                <a:solidFill>
                  <a:schemeClr val="bg1"/>
                </a:solidFill>
              </a:rPr>
              <a:t>st</a:t>
            </a:r>
            <a:r>
              <a:rPr lang="en-US" sz="2400" b="1" dirty="0">
                <a:solidFill>
                  <a:schemeClr val="bg1"/>
                </a:solidFill>
              </a:rPr>
              <a:t> February </a:t>
            </a: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b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</a:rPr>
              <a:t>18:00-19:30 UTC - 19:00-20:30 CET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3FB8B32-E0B7-DF46-931B-0EEE724A3E57}"/>
              </a:ext>
            </a:extLst>
          </p:cNvPr>
          <p:cNvSpPr txBox="1"/>
          <p:nvPr/>
        </p:nvSpPr>
        <p:spPr>
          <a:xfrm>
            <a:off x="6986016" y="902957"/>
            <a:ext cx="483717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ZOOM REGISTRATION required</a:t>
            </a:r>
            <a:br>
              <a:rPr lang="en-US" b="1" dirty="0"/>
            </a:br>
            <a:endParaRPr lang="en-US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07BB824-D51A-764D-A89C-7ECB96372E15}"/>
              </a:ext>
            </a:extLst>
          </p:cNvPr>
          <p:cNvSpPr txBox="1"/>
          <p:nvPr/>
        </p:nvSpPr>
        <p:spPr>
          <a:xfrm>
            <a:off x="1404747" y="6206285"/>
            <a:ext cx="7529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7030A0"/>
                </a:solidFill>
                <a:highlight>
                  <a:srgbClr val="E89016"/>
                </a:highlight>
              </a:rPr>
              <a:t>Languages supported English, </a:t>
            </a:r>
            <a:r>
              <a:rPr lang="en-US" sz="2000" b="1" dirty="0" err="1">
                <a:solidFill>
                  <a:srgbClr val="7030A0"/>
                </a:solidFill>
                <a:highlight>
                  <a:srgbClr val="E89016"/>
                </a:highlight>
              </a:rPr>
              <a:t>Français</a:t>
            </a:r>
            <a:r>
              <a:rPr lang="en-US" sz="2000" b="1" dirty="0">
                <a:solidFill>
                  <a:srgbClr val="7030A0"/>
                </a:solidFill>
                <a:highlight>
                  <a:srgbClr val="E89016"/>
                </a:highlight>
              </a:rPr>
              <a:t>, </a:t>
            </a:r>
            <a:r>
              <a:rPr lang="en-US" sz="2000" b="1" dirty="0" err="1">
                <a:solidFill>
                  <a:srgbClr val="7030A0"/>
                </a:solidFill>
                <a:highlight>
                  <a:srgbClr val="E89016"/>
                </a:highlight>
              </a:rPr>
              <a:t>Español</a:t>
            </a:r>
            <a:r>
              <a:rPr lang="en-US" sz="2000" b="1" dirty="0">
                <a:solidFill>
                  <a:srgbClr val="7030A0"/>
                </a:solidFill>
                <a:highlight>
                  <a:srgbClr val="E89016"/>
                </a:highlight>
              </a:rPr>
              <a:t>, Русский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2AB392F-9982-21A1-8350-4A155D88A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306" y="171156"/>
            <a:ext cx="9544493" cy="769442"/>
          </a:xfrm>
        </p:spPr>
        <p:txBody>
          <a:bodyPr/>
          <a:lstStyle/>
          <a:p>
            <a:r>
              <a:rPr lang="en-US" sz="4400" dirty="0">
                <a:solidFill>
                  <a:schemeClr val="bg1"/>
                </a:solidFill>
                <a:latin typeface="+mn-lt"/>
              </a:rPr>
              <a:t>Monthly RoundTable 1-23 (by EURALO)</a:t>
            </a:r>
            <a:endParaRPr lang="en-US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0DA4C7B-26A1-384A-ACD3-F64438DD89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24620"/>
            <a:ext cx="4681668" cy="46885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400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sz="2400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en-US" sz="2400" dirty="0">
                <a:highlight>
                  <a:srgbClr val="FFFF00"/>
                </a:highlight>
              </a:rPr>
              <a:t>DNS4EU</a:t>
            </a:r>
          </a:p>
          <a:p>
            <a:r>
              <a:rPr lang="en-US" sz="1800" dirty="0">
                <a:highlight>
                  <a:srgbClr val="FFFF00"/>
                </a:highlight>
              </a:rPr>
              <a:t>Presentation of the project by the consortium</a:t>
            </a:r>
          </a:p>
          <a:p>
            <a:r>
              <a:rPr lang="en-US" sz="1800" dirty="0">
                <a:highlight>
                  <a:srgbClr val="FFFF00"/>
                </a:highlight>
              </a:rPr>
              <a:t>Various stakeholders are invited</a:t>
            </a:r>
            <a:br>
              <a:rPr lang="en-US" sz="1800" dirty="0">
                <a:highlight>
                  <a:srgbClr val="FFFF00"/>
                </a:highlight>
              </a:rPr>
            </a:br>
            <a:r>
              <a:rPr lang="en-US" sz="1800" dirty="0">
                <a:highlight>
                  <a:srgbClr val="FFFF00"/>
                </a:highlight>
              </a:rPr>
              <a:t>to explain their</a:t>
            </a:r>
          </a:p>
          <a:p>
            <a:pPr lvl="1"/>
            <a:r>
              <a:rPr lang="en-US" sz="1600" dirty="0">
                <a:highlight>
                  <a:srgbClr val="FFFF00"/>
                </a:highlight>
              </a:rPr>
              <a:t>Position regarding the European Commission project (RFP)</a:t>
            </a:r>
          </a:p>
          <a:p>
            <a:pPr lvl="1"/>
            <a:r>
              <a:rPr lang="en-US" sz="1600" dirty="0">
                <a:highlight>
                  <a:srgbClr val="FFFF00"/>
                </a:highlight>
              </a:rPr>
              <a:t>Possible involvement</a:t>
            </a:r>
          </a:p>
          <a:p>
            <a:pPr lvl="1"/>
            <a:r>
              <a:rPr lang="en-US" sz="1600" dirty="0">
                <a:highlight>
                  <a:srgbClr val="FFFF00"/>
                </a:highlight>
              </a:rPr>
              <a:t>Consequences on European End Users</a:t>
            </a:r>
          </a:p>
          <a:p>
            <a:r>
              <a:rPr lang="en-US" sz="1400" dirty="0">
                <a:highlight>
                  <a:srgbClr val="FFFF00"/>
                </a:highlight>
              </a:rPr>
              <a:t>The European Commission plans to onboard 100 million people to a new EU-based DNS internet infrastructure. The DNS4EU will be developed by international consortium led by Czech company </a:t>
            </a:r>
            <a:r>
              <a:rPr lang="en-US" sz="1400" dirty="0"/>
              <a:t>Whalebone</a:t>
            </a:r>
          </a:p>
          <a:p>
            <a:r>
              <a:rPr lang="en-US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https://www.whalebone.io/dns4eu</a:t>
            </a:r>
            <a:endParaRPr lang="en-US" sz="1400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5D6888D6-65B2-5143-9D24-BF8ECD0C39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43029" y="1724620"/>
            <a:ext cx="6070770" cy="46885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highlight>
                  <a:srgbClr val="FFFF00"/>
                </a:highlight>
              </a:rPr>
              <a:t>Agenda</a:t>
            </a:r>
          </a:p>
          <a:p>
            <a:r>
              <a:rPr lang="en-US" sz="1800" dirty="0">
                <a:highlight>
                  <a:srgbClr val="FFFF00"/>
                </a:highlight>
              </a:rPr>
              <a:t>Organization: At-Large staff</a:t>
            </a:r>
          </a:p>
          <a:p>
            <a:r>
              <a:rPr lang="en-US" sz="1800" dirty="0">
                <a:highlight>
                  <a:srgbClr val="FFFF00"/>
                </a:highlight>
              </a:rPr>
              <a:t>Welcome &amp; Moderator: Pari Esfandiari (5’)</a:t>
            </a:r>
          </a:p>
          <a:p>
            <a:r>
              <a:rPr lang="en-US" sz="1800" dirty="0">
                <a:highlight>
                  <a:srgbClr val="FFFF00"/>
                </a:highlight>
              </a:rPr>
              <a:t>Introduction: Chris </a:t>
            </a:r>
            <a:r>
              <a:rPr lang="en-US" sz="1800" dirty="0" err="1">
                <a:highlight>
                  <a:srgbClr val="FFFF00"/>
                </a:highlight>
              </a:rPr>
              <a:t>Mondini</a:t>
            </a:r>
            <a:r>
              <a:rPr lang="en-US" sz="1800" dirty="0">
                <a:highlight>
                  <a:srgbClr val="FFFF00"/>
                </a:highlight>
              </a:rPr>
              <a:t>, ICANN Org VP Europe (5’)</a:t>
            </a:r>
            <a:endParaRPr lang="en-US" sz="2000" dirty="0">
              <a:highlight>
                <a:srgbClr val="FFFF00"/>
              </a:highlight>
            </a:endParaRPr>
          </a:p>
          <a:p>
            <a:r>
              <a:rPr lang="en-US" sz="2000" dirty="0">
                <a:highlight>
                  <a:srgbClr val="FFFF00"/>
                </a:highlight>
              </a:rPr>
              <a:t>Speakers </a:t>
            </a:r>
            <a:r>
              <a:rPr lang="en-US" sz="1800" dirty="0">
                <a:highlight>
                  <a:srgbClr val="FFFF00"/>
                </a:highlight>
              </a:rPr>
              <a:t>(10’ each)</a:t>
            </a:r>
          </a:p>
          <a:p>
            <a:pPr lvl="1"/>
            <a:r>
              <a:rPr lang="en-US" sz="1600" dirty="0">
                <a:highlight>
                  <a:srgbClr val="FFFF00"/>
                </a:highlight>
              </a:rPr>
              <a:t>Robert </a:t>
            </a:r>
            <a:r>
              <a:rPr lang="en-US" sz="1600" dirty="0" err="1">
                <a:highlight>
                  <a:srgbClr val="FFFF00"/>
                </a:highlight>
              </a:rPr>
              <a:t>Šefr</a:t>
            </a:r>
            <a:r>
              <a:rPr lang="en-US" sz="1600" dirty="0">
                <a:highlight>
                  <a:srgbClr val="FFFF00"/>
                </a:highlight>
              </a:rPr>
              <a:t>, CTO Whalebone</a:t>
            </a:r>
          </a:p>
          <a:p>
            <a:pPr lvl="1"/>
            <a:r>
              <a:rPr lang="en-US" sz="1600" dirty="0">
                <a:highlight>
                  <a:srgbClr val="FFFF00"/>
                </a:highlight>
              </a:rPr>
              <a:t>Lise Fuhr, Director General </a:t>
            </a:r>
            <a:r>
              <a:rPr lang="en-US" sz="1600" dirty="0" err="1">
                <a:highlight>
                  <a:srgbClr val="FFFF00"/>
                </a:highlight>
              </a:rPr>
              <a:t>Etno</a:t>
            </a:r>
            <a:r>
              <a:rPr lang="en-US" sz="1600" dirty="0">
                <a:highlight>
                  <a:srgbClr val="FFFF00"/>
                </a:highlight>
              </a:rPr>
              <a:t> </a:t>
            </a:r>
          </a:p>
          <a:p>
            <a:pPr lvl="1"/>
            <a:r>
              <a:rPr lang="en-US" sz="1600" dirty="0">
                <a:highlight>
                  <a:srgbClr val="FFFF00"/>
                </a:highlight>
              </a:rPr>
              <a:t>Chris </a:t>
            </a:r>
            <a:r>
              <a:rPr lang="en-US" sz="1600" dirty="0" err="1">
                <a:highlight>
                  <a:srgbClr val="FFFF00"/>
                </a:highlight>
              </a:rPr>
              <a:t>Buckridge</a:t>
            </a:r>
            <a:r>
              <a:rPr lang="en-US" sz="1600" dirty="0">
                <a:highlight>
                  <a:srgbClr val="FFFF00"/>
                </a:highlight>
              </a:rPr>
              <a:t>, Advisor to the RIPE NCC Managing Director</a:t>
            </a:r>
          </a:p>
          <a:p>
            <a:pPr lvl="1"/>
            <a:r>
              <a:rPr lang="en-US" sz="1600" dirty="0">
                <a:highlight>
                  <a:srgbClr val="FFFF00"/>
                </a:highlight>
              </a:rPr>
              <a:t>Center for Democracy &amp; technology or Article 19</a:t>
            </a:r>
          </a:p>
          <a:p>
            <a:pPr lvl="1"/>
            <a:r>
              <a:rPr lang="en-US" sz="1600" dirty="0">
                <a:highlight>
                  <a:srgbClr val="FFFF00"/>
                </a:highlight>
              </a:rPr>
              <a:t>Alain Durand, ICANN Org - Principal Technologist  </a:t>
            </a:r>
          </a:p>
          <a:p>
            <a:r>
              <a:rPr lang="en-US" sz="1800" dirty="0">
                <a:highlight>
                  <a:srgbClr val="FFFF00"/>
                </a:highlight>
              </a:rPr>
              <a:t>Q&amp;A, moderated by Pari Esfandiari (20’)</a:t>
            </a:r>
          </a:p>
          <a:p>
            <a:r>
              <a:rPr lang="en-US" sz="1800" dirty="0">
                <a:highlight>
                  <a:srgbClr val="FFFF00"/>
                </a:highlight>
              </a:rPr>
              <a:t>Conclusion by Chris </a:t>
            </a:r>
            <a:r>
              <a:rPr lang="en-US" sz="1800" dirty="0" err="1">
                <a:highlight>
                  <a:srgbClr val="FFFF00"/>
                </a:highlight>
              </a:rPr>
              <a:t>Mondini</a:t>
            </a:r>
            <a:r>
              <a:rPr lang="en-US" sz="1800" dirty="0">
                <a:highlight>
                  <a:srgbClr val="FFFF00"/>
                </a:highlight>
              </a:rPr>
              <a:t> (5’)</a:t>
            </a:r>
          </a:p>
          <a:p>
            <a:r>
              <a:rPr lang="en-US" sz="1800" dirty="0">
                <a:highlight>
                  <a:srgbClr val="FFFF00"/>
                </a:highlight>
              </a:rPr>
              <a:t>Next steps: Sébastien Bachollet (5’)</a:t>
            </a:r>
            <a:endParaRPr lang="fr-FR" dirty="0">
              <a:highlight>
                <a:srgbClr val="FFFF00"/>
              </a:highlight>
            </a:endParaRP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B25FE2B6-1FA1-1846-9902-48A9FBD3B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36204" y="3943502"/>
            <a:ext cx="360000" cy="360000"/>
          </a:xfrm>
          <a:prstGeom prst="ellipse">
            <a:avLst/>
          </a:prstGeom>
          <a:ln w="254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8C89F61-2136-4C49-92E1-A04BCB621F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1994" y="2872944"/>
            <a:ext cx="355003" cy="360000"/>
          </a:xfrm>
          <a:prstGeom prst="ellipse">
            <a:avLst/>
          </a:prstGeom>
          <a:ln w="25400">
            <a:solidFill>
              <a:srgbClr val="00B050"/>
            </a:solidFill>
          </a:ln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B4EC9ACC-31C5-B847-8A34-680A517F2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4603" y="3617750"/>
            <a:ext cx="360000" cy="360000"/>
          </a:xfrm>
          <a:prstGeom prst="ellipse">
            <a:avLst/>
          </a:prstGeom>
          <a:ln w="254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Overview of ICANN Identifier Technologies Health Indicator ITHI Project -  YouTube">
            <a:extLst>
              <a:ext uri="{FF2B5EF4-FFF2-40B4-BE49-F238E27FC236}">
                <a16:creationId xmlns:a16="http://schemas.microsoft.com/office/drawing/2014/main" id="{20831C88-1397-1B48-B439-7932ABA444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73169" y="4652263"/>
            <a:ext cx="361260" cy="360000"/>
          </a:xfrm>
          <a:prstGeom prst="ellipse">
            <a:avLst/>
          </a:prstGeom>
          <a:ln w="254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327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614" y="304800"/>
            <a:ext cx="8706292" cy="653667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sz="4000" dirty="0">
                <a:solidFill>
                  <a:prstClr val="white"/>
                </a:solidFill>
                <a:latin typeface="Calibri" panose="020F0502020204030204"/>
              </a:rPr>
              <a:t>EURALO 2023 Road Map</a:t>
            </a:r>
            <a:endParaRPr lang="en-US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8">
            <a:extLst>
              <a:ext uri="{FF2B5EF4-FFF2-40B4-BE49-F238E27FC236}">
                <a16:creationId xmlns:a16="http://schemas.microsoft.com/office/drawing/2014/main" id="{8B676AF6-D93B-5949-85AF-F8D0E653D4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854" y="1512332"/>
            <a:ext cx="11332546" cy="516507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>
            <a:normAutofit fontScale="92500" lnSpcReduction="10000"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Tuesday 4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April 2023 - 17:00-20:00 UTC: LT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11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April 2023 - 17:00-19:00 UTC: EURALO Board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18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April 2023 - 17:00-19:30 UTC: EURALO Members Monthly Meeting (MMM3)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25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April 2023 - 17:00-19:00 UTC: LT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2</a:t>
            </a:r>
            <a:r>
              <a:rPr lang="en-US" sz="2400" baseline="30000" dirty="0">
                <a:solidFill>
                  <a:srgbClr val="FFFF00"/>
                </a:solidFill>
              </a:rPr>
              <a:t>nd</a:t>
            </a:r>
            <a:r>
              <a:rPr lang="en-US" sz="2400" dirty="0">
                <a:solidFill>
                  <a:srgbClr val="FFFF00"/>
                </a:solidFill>
              </a:rPr>
              <a:t> May 2023 - 17:00-19:00 UTC: EURALO LT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9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May 2023 - 187:00-19:00 UTC: EURALO Board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16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May 2023 - 17:00-19:00 UTC: EURALO Round-Table (RT2-2023)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23</a:t>
            </a:r>
            <a:r>
              <a:rPr lang="en-US" sz="2400" baseline="30000" dirty="0">
                <a:solidFill>
                  <a:srgbClr val="FFFF00"/>
                </a:solidFill>
              </a:rPr>
              <a:t>rd</a:t>
            </a:r>
            <a:r>
              <a:rPr lang="en-US" sz="2400" dirty="0">
                <a:solidFill>
                  <a:srgbClr val="FFFF00"/>
                </a:solidFill>
              </a:rPr>
              <a:t> May 2023 - 17:00-19:00 UTC: EURALO Members Monthly Meeting (MMM4)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6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June 2023 - 17:00-19:00 UTC: ICANN77 (pre)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13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June 2023 - 17:00-19:00 UTC: ICANN77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20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June 2023 - 17:00-19:00 UTC: ICANN77 (post) + EURODIG</a:t>
            </a:r>
          </a:p>
          <a:p>
            <a:r>
              <a:rPr lang="en-US" sz="2400" dirty="0">
                <a:solidFill>
                  <a:srgbClr val="FFC000"/>
                </a:solidFill>
              </a:rPr>
              <a:t>Tuesday 27</a:t>
            </a:r>
            <a:r>
              <a:rPr lang="en-US" sz="2400" baseline="30000" dirty="0">
                <a:solidFill>
                  <a:srgbClr val="FFC000"/>
                </a:solidFill>
              </a:rPr>
              <a:t>th</a:t>
            </a:r>
            <a:r>
              <a:rPr lang="en-US" sz="2400" dirty="0">
                <a:solidFill>
                  <a:srgbClr val="FFC000"/>
                </a:solidFill>
              </a:rPr>
              <a:t> June 2023 - 17:00-19:00 UTC: RO-ICANN77 by EURALO (EN, ES, FR and RU)</a:t>
            </a:r>
          </a:p>
          <a:p>
            <a:r>
              <a:rPr lang="en-US" sz="2400" dirty="0">
                <a:solidFill>
                  <a:srgbClr val="FFC000"/>
                </a:solidFill>
              </a:rPr>
              <a:t>Tuesday 7</a:t>
            </a:r>
            <a:r>
              <a:rPr lang="en-US" sz="2400" baseline="30000" dirty="0">
                <a:solidFill>
                  <a:srgbClr val="FFC000"/>
                </a:solidFill>
              </a:rPr>
              <a:t>th</a:t>
            </a:r>
            <a:r>
              <a:rPr lang="en-US" sz="2400" dirty="0">
                <a:solidFill>
                  <a:srgbClr val="FFC000"/>
                </a:solidFill>
              </a:rPr>
              <a:t> November 2023 - 18:00-20:00 UTC: RO-ICANN78 by EURALO (EN, ES, FR and RU)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6E7690-41C8-C24A-8989-D608128D7807}"/>
              </a:ext>
            </a:extLst>
          </p:cNvPr>
          <p:cNvSpPr txBox="1"/>
          <p:nvPr/>
        </p:nvSpPr>
        <p:spPr>
          <a:xfrm>
            <a:off x="6760029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3083B5A9-B908-4E43-89BE-D10ED317E839}"/>
              </a:ext>
            </a:extLst>
          </p:cNvPr>
          <p:cNvSpPr txBox="1"/>
          <p:nvPr/>
        </p:nvSpPr>
        <p:spPr>
          <a:xfrm>
            <a:off x="11222654" y="3016856"/>
            <a:ext cx="719492" cy="1161985"/>
          </a:xfrm>
          <a:prstGeom prst="rect">
            <a:avLst/>
          </a:prstGeom>
          <a:solidFill>
            <a:srgbClr val="0E393A"/>
          </a:solidFill>
        </p:spPr>
        <p:txBody>
          <a:bodyPr vert="wordArtVert" wrap="non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17118521-7EBD-DE4A-8728-B0D4FE5904FD}"/>
              </a:ext>
            </a:extLst>
          </p:cNvPr>
          <p:cNvSpPr txBox="1"/>
          <p:nvPr/>
        </p:nvSpPr>
        <p:spPr>
          <a:xfrm>
            <a:off x="4101936" y="958400"/>
            <a:ext cx="3674404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</a:t>
            </a:r>
            <a:r>
              <a:rPr lang="en-US" sz="24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Meetings 2023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139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>
            <a:extLst>
              <a:ext uri="{FF2B5EF4-FFF2-40B4-BE49-F238E27FC236}">
                <a16:creationId xmlns:a16="http://schemas.microsoft.com/office/drawing/2014/main" id="{0CC73A4D-2A7E-4146-A351-7C7D694DF909}"/>
              </a:ext>
            </a:extLst>
          </p:cNvPr>
          <p:cNvSpPr txBox="1"/>
          <p:nvPr/>
        </p:nvSpPr>
        <p:spPr>
          <a:xfrm>
            <a:off x="5431972" y="868233"/>
            <a:ext cx="2467342" cy="369332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Board 2023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8DC34CA-0DE9-EB3E-5F5B-24D4A5B04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306" y="171155"/>
            <a:ext cx="9544493" cy="798663"/>
          </a:xfrm>
        </p:spPr>
        <p:txBody>
          <a:bodyPr/>
          <a:lstStyle/>
          <a:p>
            <a:r>
              <a:rPr lang="en-US" sz="4400" dirty="0">
                <a:solidFill>
                  <a:schemeClr val="bg1"/>
                </a:solidFill>
                <a:latin typeface="+mn-lt"/>
              </a:rPr>
              <a:t>EURALO Issues</a:t>
            </a:r>
            <a:endParaRPr lang="en-US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60EACDD-250F-E6F4-DC79-BC5F69CF4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8582" y="1371600"/>
            <a:ext cx="9885218" cy="5315245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At-Large Additional Budget Request</a:t>
            </a:r>
          </a:p>
          <a:p>
            <a:r>
              <a:rPr lang="en-US" b="1" dirty="0">
                <a:hlinkClick r:id="rId2"/>
              </a:rPr>
              <a:t>NomCom</a:t>
            </a:r>
            <a:r>
              <a:rPr lang="en-US" b="1" dirty="0"/>
              <a:t> – </a:t>
            </a:r>
            <a:r>
              <a:rPr lang="en-US" b="1" dirty="0" err="1"/>
              <a:t>Yrjö</a:t>
            </a:r>
            <a:r>
              <a:rPr lang="en-US" b="1" dirty="0"/>
              <a:t> </a:t>
            </a:r>
            <a:r>
              <a:rPr lang="en-US" b="1" dirty="0" err="1"/>
              <a:t>Länsipuro</a:t>
            </a:r>
            <a:endParaRPr lang="en-US" b="1" dirty="0"/>
          </a:p>
          <a:p>
            <a:pPr lvl="1"/>
            <a:r>
              <a:rPr lang="en-US" b="1" dirty="0"/>
              <a:t>The deadline to submit applications is 23 March 2023 at 23:59 Coordinated Universal Time (UTC).</a:t>
            </a:r>
          </a:p>
          <a:p>
            <a:r>
              <a:rPr lang="en-US" b="1" dirty="0"/>
              <a:t>EURALO Operation Rules Taskforce (</a:t>
            </a:r>
            <a:r>
              <a:rPr lang="en-US" b="1" dirty="0">
                <a:hlinkClick r:id="rId3"/>
              </a:rPr>
              <a:t>EROR TF</a:t>
            </a:r>
            <a:r>
              <a:rPr lang="en-US" b="1" dirty="0"/>
              <a:t>)</a:t>
            </a:r>
          </a:p>
          <a:p>
            <a:r>
              <a:rPr lang="en-US" b="1" dirty="0"/>
              <a:t>EURALO Elections </a:t>
            </a:r>
            <a:r>
              <a:rPr lang="en-US" sz="2600" b="1" dirty="0"/>
              <a:t>(</a:t>
            </a:r>
            <a:r>
              <a:rPr lang="en-US" sz="2600" b="1" dirty="0">
                <a:hlinkClick r:id="rId4"/>
              </a:rPr>
              <a:t>https://community.icann.org/pages/viewpage.action?pageId=186781605</a:t>
            </a:r>
            <a:r>
              <a:rPr lang="en-US" sz="2600" b="1" dirty="0"/>
              <a:t>)</a:t>
            </a:r>
          </a:p>
          <a:p>
            <a:pPr lvl="1"/>
            <a:r>
              <a:rPr lang="en-US" b="1" dirty="0"/>
              <a:t>ALAC Voting Delegates to the </a:t>
            </a:r>
            <a:r>
              <a:rPr lang="en-US" b="1" dirty="0" err="1"/>
              <a:t>NomCom</a:t>
            </a:r>
            <a:endParaRPr lang="en-US" b="1" dirty="0"/>
          </a:p>
          <a:p>
            <a:pPr lvl="1"/>
            <a:r>
              <a:rPr lang="en-US" b="1" dirty="0"/>
              <a:t>ALAC member (by EURALO)</a:t>
            </a:r>
          </a:p>
          <a:p>
            <a:pPr lvl="1"/>
            <a:r>
              <a:rPr lang="en-US" b="1" dirty="0"/>
              <a:t>ALAC Selection Timetable for 2022 ALAC Members</a:t>
            </a:r>
            <a:endParaRPr lang="en-US" dirty="0"/>
          </a:p>
          <a:p>
            <a:pPr lvl="2"/>
            <a:r>
              <a:rPr lang="en-US" dirty="0"/>
              <a:t>17 April 2023 -  Announcement of call for nominations and Nominee's Statement</a:t>
            </a:r>
          </a:p>
          <a:p>
            <a:pPr lvl="2"/>
            <a:r>
              <a:rPr lang="en-US" dirty="0"/>
              <a:t>17 April – 28 April 2023 - Nomination period (nominations accepted for 10 working days). </a:t>
            </a:r>
          </a:p>
          <a:p>
            <a:pPr lvl="2"/>
            <a:r>
              <a:rPr lang="en-US" dirty="0"/>
              <a:t>5 May 2023  - Deadline for nomination acceptances</a:t>
            </a:r>
          </a:p>
          <a:p>
            <a:pPr lvl="2"/>
            <a:r>
              <a:rPr lang="en-US" dirty="0"/>
              <a:t>9 May 2023  - 12  May 2023- Calls with the candidates if desired by the RALOs. </a:t>
            </a:r>
          </a:p>
          <a:p>
            <a:pPr lvl="2"/>
            <a:r>
              <a:rPr lang="en-US" dirty="0"/>
              <a:t>15 May -  19 May 2023 - Elections (If required, elections will begin no later than one week after the deadline for nomination acceptances and end no later than two weeks after that deadline).</a:t>
            </a:r>
          </a:p>
          <a:p>
            <a:pPr lvl="2"/>
            <a:r>
              <a:rPr lang="en-US" dirty="0"/>
              <a:t>2022 AGM [ ICANN78] - Newly elected ALAC Members and RALOs Leaders shall be seated at the end of the 2023 AGM following the close of the Board Meeting on 26 September 2023</a:t>
            </a:r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74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algn="l"/>
            <a:r>
              <a:rPr lang="en-US" sz="48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Board </a:t>
            </a: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Road Map</a:t>
            </a:r>
          </a:p>
        </p:txBody>
      </p:sp>
      <p:sp>
        <p:nvSpPr>
          <p:cNvPr id="4" name="Прямоугольник 8">
            <a:extLst>
              <a:ext uri="{FF2B5EF4-FFF2-40B4-BE49-F238E27FC236}">
                <a16:creationId xmlns:a16="http://schemas.microsoft.com/office/drawing/2014/main" id="{8B676AF6-D93B-5949-85AF-F8D0E653D4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FF00"/>
                </a:solidFill>
              </a:rPr>
              <a:t>EURALO Board Meeting Agenda</a:t>
            </a:r>
          </a:p>
          <a:p>
            <a:r>
              <a:rPr lang="en-US" dirty="0">
                <a:solidFill>
                  <a:srgbClr val="FFFF00"/>
                </a:solidFill>
              </a:rPr>
              <a:t>Welcome (2’)</a:t>
            </a:r>
          </a:p>
          <a:p>
            <a:r>
              <a:rPr lang="en-US" sz="2800" b="1" dirty="0">
                <a:solidFill>
                  <a:srgbClr val="FFFF00"/>
                </a:solidFill>
              </a:rPr>
              <a:t>EURALO Newsletters (2’)</a:t>
            </a:r>
          </a:p>
          <a:p>
            <a:r>
              <a:rPr lang="en-US" dirty="0">
                <a:solidFill>
                  <a:srgbClr val="FFFF00"/>
                </a:solidFill>
              </a:rPr>
              <a:t>EURALO ALSs (5’)</a:t>
            </a:r>
          </a:p>
          <a:p>
            <a:r>
              <a:rPr lang="en-US" dirty="0">
                <a:solidFill>
                  <a:srgbClr val="FFFF00"/>
                </a:solidFill>
              </a:rPr>
              <a:t>EURALO individual association GA (Roberto – 5’)</a:t>
            </a:r>
          </a:p>
          <a:p>
            <a:r>
              <a:rPr lang="en-US" dirty="0">
                <a:solidFill>
                  <a:srgbClr val="FFFF00"/>
                </a:solidFill>
              </a:rPr>
              <a:t>EURALO O&amp;E 2023 Road Map (4’)</a:t>
            </a:r>
          </a:p>
          <a:p>
            <a:pPr lvl="1"/>
            <a:r>
              <a:rPr lang="en-US" b="1" dirty="0">
                <a:solidFill>
                  <a:srgbClr val="FFFF00"/>
                </a:solidFill>
              </a:rPr>
              <a:t>Discretionary founding and CROP FY2023</a:t>
            </a:r>
          </a:p>
          <a:p>
            <a:r>
              <a:rPr lang="en-US" dirty="0">
                <a:solidFill>
                  <a:srgbClr val="FFFF00"/>
                </a:solidFill>
              </a:rPr>
              <a:t>EURALO &amp; ICANN Meetings - Calendar Q1 &amp; Q2 (3’)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EURALO meetings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ICANN meetings </a:t>
            </a:r>
          </a:p>
        </p:txBody>
      </p:sp>
      <p:sp>
        <p:nvSpPr>
          <p:cNvPr id="10" name="Прямоугольник 8">
            <a:extLst>
              <a:ext uri="{FF2B5EF4-FFF2-40B4-BE49-F238E27FC236}">
                <a16:creationId xmlns:a16="http://schemas.microsoft.com/office/drawing/2014/main" id="{28D5E968-C117-8B4A-9218-95ED6306D110}"/>
              </a:ext>
            </a:extLst>
          </p:cNvPr>
          <p:cNvSpPr txBox="1">
            <a:spLocks/>
          </p:cNvSpPr>
          <p:nvPr/>
        </p:nvSpPr>
        <p:spPr>
          <a:xfrm>
            <a:off x="6172199" y="1825625"/>
            <a:ext cx="5181600" cy="435133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wrap="square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6E7690-41C8-C24A-8989-D608128D7807}"/>
              </a:ext>
            </a:extLst>
          </p:cNvPr>
          <p:cNvSpPr txBox="1"/>
          <p:nvPr/>
        </p:nvSpPr>
        <p:spPr>
          <a:xfrm>
            <a:off x="6760029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0F8B2A6A-8DBC-874A-8E33-9399348128B6}"/>
              </a:ext>
            </a:extLst>
          </p:cNvPr>
          <p:cNvSpPr txBox="1"/>
          <p:nvPr/>
        </p:nvSpPr>
        <p:spPr>
          <a:xfrm>
            <a:off x="2986573" y="1307910"/>
            <a:ext cx="7189789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14</a:t>
            </a:r>
            <a:r>
              <a:rPr lang="en-US" sz="2400" b="1" baseline="30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February 2023 – 18:00 - 19:00 UTC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3083B5A9-B908-4E43-89BE-D10ED317E839}"/>
              </a:ext>
            </a:extLst>
          </p:cNvPr>
          <p:cNvSpPr txBox="1"/>
          <p:nvPr/>
        </p:nvSpPr>
        <p:spPr>
          <a:xfrm>
            <a:off x="11210103" y="2718850"/>
            <a:ext cx="518925" cy="2097882"/>
          </a:xfrm>
          <a:prstGeom prst="rect">
            <a:avLst/>
          </a:prstGeom>
          <a:solidFill>
            <a:srgbClr val="0E393A"/>
          </a:solidFill>
        </p:spPr>
        <p:txBody>
          <a:bodyPr vert="wordArtVert" wrap="none" rtlCol="0">
            <a:spAutoFit/>
          </a:bodyPr>
          <a:lstStyle/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0436331-EC21-A34C-A6D2-22DE18F45B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ICANN76 meeting </a:t>
            </a:r>
            <a:r>
              <a:rPr lang="en-US" sz="2800" dirty="0">
                <a:solidFill>
                  <a:srgbClr val="FFFF00"/>
                </a:solidFill>
              </a:rPr>
              <a:t>(2’)</a:t>
            </a:r>
          </a:p>
          <a:p>
            <a:pPr lvl="0"/>
            <a:r>
              <a:rPr lang="en-US" sz="3200" dirty="0">
                <a:solidFill>
                  <a:srgbClr val="FFFF00"/>
                </a:solidFill>
              </a:rPr>
              <a:t>ICANN meetings &amp; </a:t>
            </a:r>
            <a:r>
              <a:rPr lang="en-US" sz="3200" dirty="0" err="1">
                <a:solidFill>
                  <a:srgbClr val="FFFF00"/>
                </a:solidFill>
              </a:rPr>
              <a:t>ReadOut</a:t>
            </a:r>
            <a:r>
              <a:rPr lang="en-US" sz="3200" dirty="0">
                <a:solidFill>
                  <a:srgbClr val="FFFF00"/>
                </a:solidFill>
              </a:rPr>
              <a:t> (by EURALO) (3’)</a:t>
            </a:r>
          </a:p>
          <a:p>
            <a:r>
              <a:rPr lang="en-US" sz="3200" dirty="0">
                <a:solidFill>
                  <a:srgbClr val="FFFF00"/>
                </a:solidFill>
              </a:rPr>
              <a:t>UA Day – 28 March 2023 (4’)</a:t>
            </a:r>
          </a:p>
          <a:p>
            <a:pPr lvl="0"/>
            <a:r>
              <a:rPr lang="en-US" sz="3200" dirty="0">
                <a:solidFill>
                  <a:srgbClr val="FFFF00"/>
                </a:solidFill>
              </a:rPr>
              <a:t>RT2023-1 (Tuesday 28 February 2023) (3’)</a:t>
            </a:r>
          </a:p>
          <a:p>
            <a:r>
              <a:rPr lang="en-US" dirty="0">
                <a:solidFill>
                  <a:srgbClr val="FFFF00"/>
                </a:solidFill>
              </a:rPr>
              <a:t>EURALO Issues </a:t>
            </a:r>
            <a:r>
              <a:rPr lang="en-US" sz="2500" dirty="0">
                <a:solidFill>
                  <a:srgbClr val="FFFF00"/>
                </a:solidFill>
              </a:rPr>
              <a:t>(8’)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ABR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NomCom23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EROR TF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EURALO Elections</a:t>
            </a:r>
          </a:p>
          <a:p>
            <a:r>
              <a:rPr lang="en-US" dirty="0">
                <a:solidFill>
                  <a:srgbClr val="FFFF00"/>
                </a:solidFill>
              </a:rPr>
              <a:t>EURALO Board members</a:t>
            </a:r>
          </a:p>
          <a:p>
            <a:r>
              <a:rPr lang="en-US" sz="3200" dirty="0">
                <a:solidFill>
                  <a:srgbClr val="FFFF00"/>
                </a:solidFill>
              </a:rPr>
              <a:t>Q&amp;A - AOB (10’)</a:t>
            </a:r>
            <a:endParaRPr lang="en-US" sz="3200" dirty="0"/>
          </a:p>
          <a:p>
            <a:endParaRPr lang="en-US" sz="29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43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e 33">
            <a:extLst>
              <a:ext uri="{FF2B5EF4-FFF2-40B4-BE49-F238E27FC236}">
                <a16:creationId xmlns:a16="http://schemas.microsoft.com/office/drawing/2014/main" id="{568EA56A-AFBF-5246-8D81-71B314E0C9A7}"/>
              </a:ext>
            </a:extLst>
          </p:cNvPr>
          <p:cNvGrpSpPr/>
          <p:nvPr/>
        </p:nvGrpSpPr>
        <p:grpSpPr>
          <a:xfrm>
            <a:off x="1892724" y="5200547"/>
            <a:ext cx="1634006" cy="1634006"/>
            <a:chOff x="5105400" y="2438400"/>
            <a:chExt cx="2286000" cy="2286000"/>
          </a:xfrm>
        </p:grpSpPr>
        <p:pic>
          <p:nvPicPr>
            <p:cNvPr id="35" name="Picture 10" descr="Pari Esfandiari">
              <a:extLst>
                <a:ext uri="{FF2B5EF4-FFF2-40B4-BE49-F238E27FC236}">
                  <a16:creationId xmlns:a16="http://schemas.microsoft.com/office/drawing/2014/main" id="{CA4CC08F-B0F3-3140-BB53-DD57791A84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2438400"/>
              <a:ext cx="2286000" cy="2286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Рисунок 3" descr="af7a4501-735b-4269-8da2-1fc31646e441 - копия">
              <a:extLst>
                <a:ext uri="{FF2B5EF4-FFF2-40B4-BE49-F238E27FC236}">
                  <a16:creationId xmlns:a16="http://schemas.microsoft.com/office/drawing/2014/main" id="{C33EFFF6-D73D-384B-9AD3-7D99B2B420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677841" y="4213610"/>
              <a:ext cx="438302" cy="439045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Рисунок 3" descr="af7a4501-735b-4269-8da2-1fc31646e441 - копия">
              <a:extLst>
                <a:ext uri="{FF2B5EF4-FFF2-40B4-BE49-F238E27FC236}">
                  <a16:creationId xmlns:a16="http://schemas.microsoft.com/office/drawing/2014/main" id="{B87765E9-29E9-4A40-8208-236070734B2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651456" y="4113126"/>
              <a:ext cx="438302" cy="439045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D4310494-C150-0246-B16E-57D854C923B6}"/>
              </a:ext>
            </a:extLst>
          </p:cNvPr>
          <p:cNvGrpSpPr/>
          <p:nvPr/>
        </p:nvGrpSpPr>
        <p:grpSpPr>
          <a:xfrm>
            <a:off x="3010955" y="4145398"/>
            <a:ext cx="1791516" cy="1410450"/>
            <a:chOff x="4390613" y="153320"/>
            <a:chExt cx="6078589" cy="4785637"/>
          </a:xfrm>
        </p:grpSpPr>
        <p:pic>
          <p:nvPicPr>
            <p:cNvPr id="55" name="Picture 2" descr="Ricardo Holmquist (@rihogris) / Twitter">
              <a:extLst>
                <a:ext uri="{FF2B5EF4-FFF2-40B4-BE49-F238E27FC236}">
                  <a16:creationId xmlns:a16="http://schemas.microsoft.com/office/drawing/2014/main" id="{30031641-62F7-EE4A-99B4-ED21C7F72A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1350" y="153320"/>
              <a:ext cx="6017852" cy="45075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ED3A7224-B4E3-4642-8D2A-167211AF42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90613" y="2997621"/>
              <a:ext cx="1928394" cy="1941336"/>
            </a:xfrm>
            <a:prstGeom prst="ellipse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7507" y="212721"/>
            <a:ext cx="8706292" cy="818564"/>
          </a:xfr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algn="l"/>
            <a:r>
              <a:rPr lang="en-US" sz="48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</a:t>
            </a: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6E7690-41C8-C24A-8989-D608128D7807}"/>
              </a:ext>
            </a:extLst>
          </p:cNvPr>
          <p:cNvSpPr txBox="1"/>
          <p:nvPr/>
        </p:nvSpPr>
        <p:spPr>
          <a:xfrm>
            <a:off x="6760029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A4F18E39-8C69-C54F-8085-C3BBCB2B2E85}"/>
              </a:ext>
            </a:extLst>
          </p:cNvPr>
          <p:cNvGrpSpPr/>
          <p:nvPr/>
        </p:nvGrpSpPr>
        <p:grpSpPr>
          <a:xfrm>
            <a:off x="1573745" y="3375650"/>
            <a:ext cx="2066794" cy="1377862"/>
            <a:chOff x="952500" y="0"/>
            <a:chExt cx="10287000" cy="6858000"/>
          </a:xfrm>
        </p:grpSpPr>
        <p:pic>
          <p:nvPicPr>
            <p:cNvPr id="32" name="Picture 2" descr="L’image contient peut-être : 1 personne, barbe, texte qui dit ’Matthias’">
              <a:extLst>
                <a:ext uri="{FF2B5EF4-FFF2-40B4-BE49-F238E27FC236}">
                  <a16:creationId xmlns:a16="http://schemas.microsoft.com/office/drawing/2014/main" id="{288B3B5D-B916-3843-89B5-DF08D42275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500" y="0"/>
              <a:ext cx="10287000" cy="6858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996F3357-F2DE-AF44-9244-9B3F85839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8774" y="2291529"/>
              <a:ext cx="675353" cy="675353"/>
            </a:xfrm>
            <a:prstGeom prst="ellipse">
              <a:avLst/>
            </a:prstGeom>
          </p:spPr>
        </p:pic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6C4D17F-7846-A747-8644-432271B9D909}"/>
              </a:ext>
            </a:extLst>
          </p:cNvPr>
          <p:cNvGrpSpPr/>
          <p:nvPr/>
        </p:nvGrpSpPr>
        <p:grpSpPr>
          <a:xfrm>
            <a:off x="7018258" y="5276116"/>
            <a:ext cx="1578314" cy="1249726"/>
            <a:chOff x="8126520" y="1855532"/>
            <a:chExt cx="3080086" cy="2438845"/>
          </a:xfrm>
        </p:grpSpPr>
        <p:pic>
          <p:nvPicPr>
            <p:cNvPr id="39" name="Picture 4" descr="L’image contient peut-être : 6 personnes, dont Andrei Kolesnikov, personnes souriantes">
              <a:extLst>
                <a:ext uri="{FF2B5EF4-FFF2-40B4-BE49-F238E27FC236}">
                  <a16:creationId xmlns:a16="http://schemas.microsoft.com/office/drawing/2014/main" id="{0477E780-5F88-DF4E-8A8D-B655308F6FC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82422" l="0" r="100000">
                          <a14:foregroundMark x1="9907" y1="49219" x2="9907" y2="49219"/>
                          <a14:foregroundMark x1="9907" y1="44141" x2="9907" y2="44141"/>
                          <a14:foregroundMark x1="11455" y1="33984" x2="11455" y2="33984"/>
                          <a14:foregroundMark x1="3406" y1="19531" x2="3406" y2="19531"/>
                          <a14:foregroundMark x1="12384" y1="57813" x2="12384" y2="57813"/>
                          <a14:foregroundMark x1="5573" y1="43359" x2="5573" y2="43359"/>
                          <a14:foregroundMark x1="31269" y1="65234" x2="31269" y2="65234"/>
                          <a14:foregroundMark x1="31269" y1="65234" x2="31269" y2="65234"/>
                          <a14:foregroundMark x1="35913" y1="64063" x2="35913" y2="64063"/>
                          <a14:foregroundMark x1="40557" y1="61328" x2="40557" y2="61328"/>
                          <a14:foregroundMark x1="62229" y1="67578" x2="62229" y2="67578"/>
                          <a14:foregroundMark x1="52012" y1="66406" x2="52012" y2="66406"/>
                          <a14:foregroundMark x1="73375" y1="70313" x2="73375" y2="70313"/>
                          <a14:foregroundMark x1="57895" y1="61719" x2="57895" y2="61719"/>
                          <a14:foregroundMark x1="74613" y1="52344" x2="74613" y2="52344"/>
                          <a14:foregroundMark x1="84520" y1="59375" x2="84520" y2="59375"/>
                          <a14:foregroundMark x1="76161" y1="18750" x2="76161" y2="18750"/>
                          <a14:foregroundMark x1="74613" y1="15625" x2="74613" y2="15625"/>
                          <a14:foregroundMark x1="73375" y1="13672" x2="73375" y2="13672"/>
                          <a14:foregroundMark x1="72136" y1="11719" x2="72136" y2="11719"/>
                          <a14:foregroundMark x1="64396" y1="8203" x2="64396" y2="8203"/>
                          <a14:foregroundMark x1="57585" y1="12109" x2="57585" y2="12109"/>
                          <a14:foregroundMark x1="56037" y1="14453" x2="56037" y2="14453"/>
                          <a14:foregroundMark x1="54799" y1="16797" x2="54799" y2="16797"/>
                          <a14:foregroundMark x1="70279" y1="9766" x2="70279" y2="9766"/>
                          <a14:foregroundMark x1="83901" y1="67578" x2="83901" y2="67578"/>
                          <a14:foregroundMark x1="10526" y1="41406" x2="10526" y2="41406"/>
                          <a14:foregroundMark x1="15170" y1="31641" x2="15170" y2="31641"/>
                          <a14:foregroundMark x1="5263" y1="21484" x2="5263" y2="21484"/>
                          <a14:foregroundMark x1="4334" y1="17578" x2="4334" y2="17578"/>
                          <a14:foregroundMark x1="95666" y1="51953" x2="95666" y2="51953"/>
                          <a14:foregroundMark x1="92879" y1="50391" x2="93498" y2="50391"/>
                          <a14:foregroundMark x1="92570" y1="50000" x2="94427" y2="52734"/>
                          <a14:foregroundMark x1="64087" y1="8594" x2="70588" y2="10547"/>
                          <a14:foregroundMark x1="66563" y1="7813" x2="70279" y2="10156"/>
                          <a14:backgroundMark x1="97523" y1="23828" x2="97523" y2="23828"/>
                          <a14:backgroundMark x1="94118" y1="33984" x2="94118" y2="33984"/>
                          <a14:backgroundMark x1="100000" y1="14844" x2="100000" y2="14844"/>
                          <a14:backgroundMark x1="91950" y1="4297" x2="91950" y2="4297"/>
                          <a14:backgroundMark x1="12074" y1="10156" x2="0" y2="15625"/>
                          <a14:backgroundMark x1="0" y1="8594" x2="12074" y2="9766"/>
                          <a14:backgroundMark x1="17337" y1="0" x2="21362" y2="3125"/>
                          <a14:backgroundMark x1="21672" y1="3516" x2="42724" y2="2344"/>
                          <a14:backgroundMark x1="46749" y1="0" x2="42724" y2="1953"/>
                          <a14:backgroundMark x1="39938" y1="12891" x2="70588" y2="1563"/>
                          <a14:backgroundMark x1="73994" y1="5078" x2="82353" y2="14844"/>
                          <a14:backgroundMark x1="82353" y1="14844" x2="85139" y2="36719"/>
                          <a14:backgroundMark x1="85139" y1="36719" x2="99690" y2="42969"/>
                          <a14:backgroundMark x1="34056" y1="0" x2="39009" y2="12891"/>
                          <a14:backgroundMark x1="3096" y1="19922" x2="3096" y2="19922"/>
                          <a14:backgroundMark x1="3096" y1="19922" x2="3096" y2="19922"/>
                          <a14:backgroundMark x1="3406" y1="19922" x2="3406" y2="19922"/>
                          <a14:backgroundMark x1="3096" y1="19531" x2="3096" y2="19531"/>
                          <a14:backgroundMark x1="3096" y1="19922" x2="3096" y2="19922"/>
                          <a14:backgroundMark x1="3096" y1="19141" x2="3096" y2="19141"/>
                          <a14:backgroundMark x1="3715" y1="19531" x2="3715" y2="19531"/>
                          <a14:backgroundMark x1="53560" y1="15234" x2="53560" y2="15234"/>
                          <a14:backgroundMark x1="53560" y1="17969" x2="53560" y2="1796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126520" y="1855532"/>
              <a:ext cx="3080086" cy="24388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Рисунок 3" descr="af7a4501-735b-4269-8da2-1fc31646e441 - копия">
              <a:extLst>
                <a:ext uri="{FF2B5EF4-FFF2-40B4-BE49-F238E27FC236}">
                  <a16:creationId xmlns:a16="http://schemas.microsoft.com/office/drawing/2014/main" id="{67FA506F-2AE7-2847-B3F8-DF604960547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26214" y="2094848"/>
              <a:ext cx="313747" cy="314279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764F0694-C3BD-964D-B852-119B2ED1F8A3}"/>
              </a:ext>
            </a:extLst>
          </p:cNvPr>
          <p:cNvGrpSpPr/>
          <p:nvPr/>
        </p:nvGrpSpPr>
        <p:grpSpPr>
          <a:xfrm>
            <a:off x="8840012" y="5213783"/>
            <a:ext cx="1828194" cy="1038511"/>
            <a:chOff x="2351920" y="1068903"/>
            <a:chExt cx="6408622" cy="3640435"/>
          </a:xfrm>
        </p:grpSpPr>
        <p:pic>
          <p:nvPicPr>
            <p:cNvPr id="42" name="Рисунок 3" descr="af7a4501-735b-4269-8da2-1fc31646e441 - копия">
              <a:extLst>
                <a:ext uri="{FF2B5EF4-FFF2-40B4-BE49-F238E27FC236}">
                  <a16:creationId xmlns:a16="http://schemas.microsoft.com/office/drawing/2014/main" id="{180EE4C6-D980-FB46-9491-972FAEDC32E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66788" y="1068903"/>
              <a:ext cx="3193754" cy="3199169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8" descr="L’image contient peut-être : 1 personne, texte qui dit ’19 ernet Governance um Berlin November 2019 WORLD. NET. VISION. Roland 1-800’">
              <a:extLst>
                <a:ext uri="{FF2B5EF4-FFF2-40B4-BE49-F238E27FC236}">
                  <a16:creationId xmlns:a16="http://schemas.microsoft.com/office/drawing/2014/main" id="{70C6CFEA-C56E-8D4B-B292-AFD4A75968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email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100000" l="0" r="100000">
                          <a14:foregroundMark x1="2330" y1="75588" x2="12766" y2="99819"/>
                          <a14:foregroundMark x1="2330" y1="75588" x2="2229" y2="50814"/>
                          <a14:foregroundMark x1="2229" y1="50814" x2="7599" y2="33454"/>
                          <a14:foregroundMark x1="7599" y1="33454" x2="16211" y2="26944"/>
                          <a14:foregroundMark x1="16211" y1="26944" x2="25532" y2="30018"/>
                          <a14:foregroundMark x1="25532" y1="30018" x2="36170" y2="40506"/>
                          <a14:foregroundMark x1="36170" y1="40506" x2="52482" y2="72514"/>
                          <a14:foregroundMark x1="52482" y1="72514" x2="54103" y2="88065"/>
                          <a14:foregroundMark x1="54002" y1="88065" x2="43566" y2="99819"/>
                          <a14:foregroundMark x1="8409" y1="55696" x2="33131" y2="56058"/>
                          <a14:foregroundMark x1="33131" y1="56058" x2="30598" y2="77577"/>
                          <a14:foregroundMark x1="30598" y1="77577" x2="27964" y2="56781"/>
                          <a14:foregroundMark x1="27964" y1="56781" x2="19352" y2="60398"/>
                          <a14:foregroundMark x1="19352" y1="60398" x2="26849" y2="69439"/>
                          <a14:foregroundMark x1="26849" y1="69439" x2="20871" y2="56600"/>
                          <a14:foregroundMark x1="20871" y1="56600" x2="12563" y2="71971"/>
                          <a14:foregroundMark x1="12563" y1="71971" x2="20770" y2="86618"/>
                          <a14:foregroundMark x1="20770" y1="86618" x2="35157" y2="81193"/>
                          <a14:foregroundMark x1="35157" y1="81193" x2="40223" y2="68354"/>
                          <a14:foregroundMark x1="40223" y1="68354" x2="38602" y2="55696"/>
                          <a14:foregroundMark x1="43364" y1="69982" x2="43566" y2="85353"/>
                          <a14:foregroundMark x1="43566" y1="85353" x2="34347" y2="93309"/>
                          <a14:foregroundMark x1="34347" y1="93309" x2="25532" y2="94756"/>
                          <a14:foregroundMark x1="25532" y1="94756" x2="35765" y2="86438"/>
                          <a14:foregroundMark x1="35765" y1="86438" x2="41945" y2="75407"/>
                          <a14:foregroundMark x1="41945" y1="75407" x2="43364" y2="71067"/>
                          <a14:foregroundMark x1="59473" y1="79385" x2="68592" y2="77577"/>
                          <a14:foregroundMark x1="68592" y1="77577" x2="75684" y2="87161"/>
                          <a14:foregroundMark x1="75684" y1="87161" x2="66261" y2="95841"/>
                          <a14:foregroundMark x1="66261" y1="95841" x2="59574" y2="85714"/>
                          <a14:foregroundMark x1="59574" y1="85714" x2="59676" y2="79747"/>
                          <a14:foregroundMark x1="62411" y1="71248" x2="62411" y2="70705"/>
                          <a14:foregroundMark x1="68592" y1="64195" x2="61196" y2="73779"/>
                          <a14:foregroundMark x1="61196" y1="73779" x2="69301" y2="67993"/>
                          <a14:foregroundMark x1="69301" y1="67993" x2="68592" y2="64195"/>
                          <a14:foregroundMark x1="57852" y1="99819" x2="57852" y2="99819"/>
                          <a14:foregroundMark x1="66565" y1="98915" x2="57852" y2="99638"/>
                          <a14:foregroundMark x1="66565" y1="98915" x2="66565" y2="99819"/>
                          <a14:foregroundMark x1="62107" y1="99458" x2="61803" y2="99819"/>
                          <a14:foregroundMark x1="61499" y1="94756" x2="60385" y2="94756"/>
                          <a14:foregroundMark x1="66565" y1="52260" x2="66565" y2="52260"/>
                          <a14:foregroundMark x1="64640" y1="49005" x2="64640" y2="49005"/>
                          <a14:foregroundMark x1="68085" y1="51537" x2="68085" y2="51537"/>
                          <a14:foregroundMark x1="68085" y1="55515" x2="68085" y2="55515"/>
                          <a14:foregroundMark x1="69301" y1="58047" x2="69301" y2="58047"/>
                          <a14:foregroundMark x1="58257" y1="46112" x2="66971" y2="48463"/>
                          <a14:foregroundMark x1="66971" y1="48463" x2="58561" y2="47559"/>
                          <a14:backgroundMark x1="55218" y1="0" x2="55218" y2="10127"/>
                          <a14:backgroundMark x1="55319" y1="10307" x2="62614" y2="39783"/>
                          <a14:backgroundMark x1="62614" y1="39783" x2="72239" y2="41591"/>
                          <a14:backgroundMark x1="72239" y1="41591" x2="98784" y2="80289"/>
                          <a14:backgroundMark x1="98784" y1="80289" x2="96454" y2="95298"/>
                          <a14:backgroundMark x1="96454" y1="95298" x2="97467" y2="99819"/>
                          <a14:backgroundMark x1="54813" y1="19168" x2="55826" y2="35443"/>
                          <a14:backgroundMark x1="55826" y1="35443" x2="62918" y2="44665"/>
                          <a14:backgroundMark x1="62918" y1="44665" x2="74873" y2="42676"/>
                          <a14:backgroundMark x1="74873" y1="42676" x2="77204" y2="27667"/>
                          <a14:backgroundMark x1="77204" y1="27667" x2="70517" y2="10307"/>
                          <a14:backgroundMark x1="70517" y1="10307" x2="60993" y2="7052"/>
                          <a14:backgroundMark x1="60993" y1="7052" x2="53799" y2="15552"/>
                          <a14:backgroundMark x1="53799" y1="15552" x2="54205" y2="1934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351920" y="1606999"/>
              <a:ext cx="5528044" cy="31023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1" name="Groupe 60">
            <a:extLst>
              <a:ext uri="{FF2B5EF4-FFF2-40B4-BE49-F238E27FC236}">
                <a16:creationId xmlns:a16="http://schemas.microsoft.com/office/drawing/2014/main" id="{6E70EA70-4C2B-A34A-A1BD-452852CFF4AC}"/>
              </a:ext>
            </a:extLst>
          </p:cNvPr>
          <p:cNvGrpSpPr/>
          <p:nvPr/>
        </p:nvGrpSpPr>
        <p:grpSpPr>
          <a:xfrm>
            <a:off x="4424546" y="5372656"/>
            <a:ext cx="2228836" cy="1228649"/>
            <a:chOff x="4342786" y="2081061"/>
            <a:chExt cx="6758340" cy="3725546"/>
          </a:xfrm>
        </p:grpSpPr>
        <p:pic>
          <p:nvPicPr>
            <p:cNvPr id="62" name="Picture 14" descr="L’image contient peut-être : 4 personnes, dont Anne-Marie Joly-Bachollet, personnes souriantes, personnes debout, chaussures et intérieur">
              <a:extLst>
                <a:ext uri="{FF2B5EF4-FFF2-40B4-BE49-F238E27FC236}">
                  <a16:creationId xmlns:a16="http://schemas.microsoft.com/office/drawing/2014/main" id="{C7A4BBD0-F8E1-EA4F-A2E6-FF744C7870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57626" y="2081061"/>
              <a:ext cx="5143500" cy="37255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Рисунок 3" descr="af7a4501-735b-4269-8da2-1fc31646e441 - копия">
              <a:extLst>
                <a:ext uri="{FF2B5EF4-FFF2-40B4-BE49-F238E27FC236}">
                  <a16:creationId xmlns:a16="http://schemas.microsoft.com/office/drawing/2014/main" id="{038A6191-574B-054A-B8C3-3BFA99E60C7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42786" y="3222910"/>
              <a:ext cx="2579323" cy="2583696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4458A516-B29F-064F-87DD-DB2E2B366114}"/>
              </a:ext>
            </a:extLst>
          </p:cNvPr>
          <p:cNvGrpSpPr/>
          <p:nvPr/>
        </p:nvGrpSpPr>
        <p:grpSpPr>
          <a:xfrm>
            <a:off x="9777834" y="2034440"/>
            <a:ext cx="2138853" cy="2738268"/>
            <a:chOff x="6567178" y="1505921"/>
            <a:chExt cx="3626878" cy="4643312"/>
          </a:xfrm>
        </p:grpSpPr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1770C314-B550-464E-AB14-4525B8CC641D}"/>
                </a:ext>
              </a:extLst>
            </p:cNvPr>
            <p:cNvGrpSpPr/>
            <p:nvPr/>
          </p:nvGrpSpPr>
          <p:grpSpPr>
            <a:xfrm>
              <a:off x="6727695" y="1505921"/>
              <a:ext cx="3466361" cy="4643312"/>
              <a:chOff x="6061121" y="1241000"/>
              <a:chExt cx="3466361" cy="4643312"/>
            </a:xfrm>
          </p:grpSpPr>
          <p:pic>
            <p:nvPicPr>
              <p:cNvPr id="67" name="Picture 8" descr="Aucune description de photo disponible.">
                <a:extLst>
                  <a:ext uri="{FF2B5EF4-FFF2-40B4-BE49-F238E27FC236}">
                    <a16:creationId xmlns:a16="http://schemas.microsoft.com/office/drawing/2014/main" id="{33D31FF1-701A-8F43-B899-5D4B30BE3F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61121" y="1241000"/>
                <a:ext cx="3466361" cy="46433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8" name="Рисунок 3" descr="af7a4501-735b-4269-8da2-1fc31646e441 - копия">
                <a:extLst>
                  <a:ext uri="{FF2B5EF4-FFF2-40B4-BE49-F238E27FC236}">
                    <a16:creationId xmlns:a16="http://schemas.microsoft.com/office/drawing/2014/main" id="{21A289BF-7EB9-4246-A234-90D778E98F4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287786" y="1434577"/>
                <a:ext cx="699050" cy="700236"/>
              </a:xfrm>
              <a:prstGeom prst="flowChartConnector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9" name="Рисунок 3" descr="af7a4501-735b-4269-8da2-1fc31646e441 - копия">
                <a:extLst>
                  <a:ext uri="{FF2B5EF4-FFF2-40B4-BE49-F238E27FC236}">
                    <a16:creationId xmlns:a16="http://schemas.microsoft.com/office/drawing/2014/main" id="{E64D368A-35D5-7B4A-BFB3-9BCAAE72DC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836092" y="3082640"/>
                <a:ext cx="705789" cy="706987"/>
              </a:xfrm>
              <a:prstGeom prst="flowChartConnector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6" name="Рисунок 3" descr="af7a4501-735b-4269-8da2-1fc31646e441 - копия">
              <a:extLst>
                <a:ext uri="{FF2B5EF4-FFF2-40B4-BE49-F238E27FC236}">
                  <a16:creationId xmlns:a16="http://schemas.microsoft.com/office/drawing/2014/main" id="{BF04CD8C-ACE3-ED4B-9CA0-D769D84702D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567178" y="5240179"/>
              <a:ext cx="699050" cy="700237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0" name="Groupe 69">
            <a:extLst>
              <a:ext uri="{FF2B5EF4-FFF2-40B4-BE49-F238E27FC236}">
                <a16:creationId xmlns:a16="http://schemas.microsoft.com/office/drawing/2014/main" id="{A218F2CF-17CE-6440-A31B-5498810A3C9D}"/>
              </a:ext>
            </a:extLst>
          </p:cNvPr>
          <p:cNvGrpSpPr/>
          <p:nvPr/>
        </p:nvGrpSpPr>
        <p:grpSpPr>
          <a:xfrm>
            <a:off x="4978564" y="1062942"/>
            <a:ext cx="1619551" cy="2159401"/>
            <a:chOff x="3271007" y="1507248"/>
            <a:chExt cx="3456043" cy="4608056"/>
          </a:xfrm>
        </p:grpSpPr>
        <p:pic>
          <p:nvPicPr>
            <p:cNvPr id="71" name="Espace réservé du contenu 9" descr="Une image contenant personne, intérieur, debout, groupe&#10;&#10;Description générée automatiquement">
              <a:extLst>
                <a:ext uri="{FF2B5EF4-FFF2-40B4-BE49-F238E27FC236}">
                  <a16:creationId xmlns:a16="http://schemas.microsoft.com/office/drawing/2014/main" id="{A8D834CF-3C11-E544-9969-CD1B7717E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1007" y="1507248"/>
              <a:ext cx="3456043" cy="4608056"/>
            </a:xfrm>
            <a:prstGeom prst="rect">
              <a:avLst/>
            </a:prstGeom>
          </p:spPr>
        </p:pic>
        <p:pic>
          <p:nvPicPr>
            <p:cNvPr id="72" name="Рисунок 3" descr="af7a4501-735b-4269-8da2-1fc31646e441 - копия">
              <a:extLst>
                <a:ext uri="{FF2B5EF4-FFF2-40B4-BE49-F238E27FC236}">
                  <a16:creationId xmlns:a16="http://schemas.microsoft.com/office/drawing/2014/main" id="{2F37AAA4-05D3-5345-86A9-8AED2612B5C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27945" y="3165979"/>
              <a:ext cx="1329373" cy="1331629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5" name="Image 94" descr="Une image contenant personne, ciel, extérieur&#10;&#10;Description générée automatiquement">
            <a:extLst>
              <a:ext uri="{FF2B5EF4-FFF2-40B4-BE49-F238E27FC236}">
                <a16:creationId xmlns:a16="http://schemas.microsoft.com/office/drawing/2014/main" id="{B967C69B-9C4C-8B49-A18C-BC92164C5445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5834" y="578101"/>
            <a:ext cx="1448205" cy="1615735"/>
          </a:xfrm>
          <a:prstGeom prst="ellipse">
            <a:avLst/>
          </a:prstGeom>
        </p:spPr>
      </p:pic>
      <p:grpSp>
        <p:nvGrpSpPr>
          <p:cNvPr id="101" name="Groupe 100">
            <a:extLst>
              <a:ext uri="{FF2B5EF4-FFF2-40B4-BE49-F238E27FC236}">
                <a16:creationId xmlns:a16="http://schemas.microsoft.com/office/drawing/2014/main" id="{9FDE3322-5BA8-0A4B-83C2-40AACC6CEFA1}"/>
              </a:ext>
            </a:extLst>
          </p:cNvPr>
          <p:cNvGrpSpPr/>
          <p:nvPr/>
        </p:nvGrpSpPr>
        <p:grpSpPr>
          <a:xfrm>
            <a:off x="4008866" y="2918648"/>
            <a:ext cx="2073548" cy="1634006"/>
            <a:chOff x="3151372" y="566056"/>
            <a:chExt cx="5081571" cy="4004401"/>
          </a:xfrm>
        </p:grpSpPr>
        <p:pic>
          <p:nvPicPr>
            <p:cNvPr id="102" name="Image 101" descr="Une image contenant personne, intérieur&#10;&#10;Description générée automatiquement">
              <a:extLst>
                <a:ext uri="{FF2B5EF4-FFF2-40B4-BE49-F238E27FC236}">
                  <a16:creationId xmlns:a16="http://schemas.microsoft.com/office/drawing/2014/main" id="{B9359DFC-CAAB-5044-A3AD-14D37D4C0B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51372" y="566056"/>
              <a:ext cx="5081571" cy="4004401"/>
            </a:xfrm>
            <a:prstGeom prst="ellipse">
              <a:avLst/>
            </a:prstGeom>
          </p:spPr>
        </p:pic>
        <p:grpSp>
          <p:nvGrpSpPr>
            <p:cNvPr id="103" name="Groupe 102">
              <a:extLst>
                <a:ext uri="{FF2B5EF4-FFF2-40B4-BE49-F238E27FC236}">
                  <a16:creationId xmlns:a16="http://schemas.microsoft.com/office/drawing/2014/main" id="{8F962EB1-28BD-7A49-8734-FA3C3F542C47}"/>
                </a:ext>
              </a:extLst>
            </p:cNvPr>
            <p:cNvGrpSpPr/>
            <p:nvPr/>
          </p:nvGrpSpPr>
          <p:grpSpPr>
            <a:xfrm>
              <a:off x="4724052" y="2455215"/>
              <a:ext cx="2358129" cy="444106"/>
              <a:chOff x="4724052" y="2455215"/>
              <a:chExt cx="2358129" cy="444106"/>
            </a:xfrm>
          </p:grpSpPr>
          <p:pic>
            <p:nvPicPr>
              <p:cNvPr id="104" name="Image 103">
                <a:extLst>
                  <a:ext uri="{FF2B5EF4-FFF2-40B4-BE49-F238E27FC236}">
                    <a16:creationId xmlns:a16="http://schemas.microsoft.com/office/drawing/2014/main" id="{EB5BD27D-0CDE-DB4C-8CEF-05037F1C93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24052" y="2478782"/>
                <a:ext cx="417735" cy="420539"/>
              </a:xfrm>
              <a:prstGeom prst="ellipse">
                <a:avLst/>
              </a:prstGeom>
            </p:spPr>
          </p:pic>
          <p:pic>
            <p:nvPicPr>
              <p:cNvPr id="105" name="Image 104">
                <a:extLst>
                  <a:ext uri="{FF2B5EF4-FFF2-40B4-BE49-F238E27FC236}">
                    <a16:creationId xmlns:a16="http://schemas.microsoft.com/office/drawing/2014/main" id="{ADEB49C9-AF39-AE44-9A55-A8891B11CC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664446" y="2455215"/>
                <a:ext cx="417735" cy="420539"/>
              </a:xfrm>
              <a:prstGeom prst="ellipse">
                <a:avLst/>
              </a:prstGeom>
            </p:spPr>
          </p:pic>
        </p:grpSp>
      </p:grpSp>
      <p:grpSp>
        <p:nvGrpSpPr>
          <p:cNvPr id="112" name="Groupe 111">
            <a:extLst>
              <a:ext uri="{FF2B5EF4-FFF2-40B4-BE49-F238E27FC236}">
                <a16:creationId xmlns:a16="http://schemas.microsoft.com/office/drawing/2014/main" id="{CF213DA6-255B-B047-9A2C-60FF6CB4C6C1}"/>
              </a:ext>
            </a:extLst>
          </p:cNvPr>
          <p:cNvGrpSpPr/>
          <p:nvPr/>
        </p:nvGrpSpPr>
        <p:grpSpPr>
          <a:xfrm>
            <a:off x="2472998" y="1050322"/>
            <a:ext cx="2257918" cy="2306291"/>
            <a:chOff x="4098119" y="1031284"/>
            <a:chExt cx="3505523" cy="3580625"/>
          </a:xfrm>
        </p:grpSpPr>
        <p:pic>
          <p:nvPicPr>
            <p:cNvPr id="113" name="Image 112" descr="Une image contenant personne, intérieur&#10;&#10;Description générée automatiquement">
              <a:extLst>
                <a:ext uri="{FF2B5EF4-FFF2-40B4-BE49-F238E27FC236}">
                  <a16:creationId xmlns:a16="http://schemas.microsoft.com/office/drawing/2014/main" id="{2F9624A9-8ACE-C741-B45F-586A4A5EDC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98119" y="1031284"/>
              <a:ext cx="3505523" cy="3580625"/>
            </a:xfrm>
            <a:prstGeom prst="ellipse">
              <a:avLst/>
            </a:prstGeom>
          </p:spPr>
        </p:pic>
        <p:pic>
          <p:nvPicPr>
            <p:cNvPr id="114" name="Image 113">
              <a:extLst>
                <a:ext uri="{FF2B5EF4-FFF2-40B4-BE49-F238E27FC236}">
                  <a16:creationId xmlns:a16="http://schemas.microsoft.com/office/drawing/2014/main" id="{17FFE6A3-00B4-624F-AFD7-D23B927F1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9423" y="3151277"/>
              <a:ext cx="728340" cy="733228"/>
            </a:xfrm>
            <a:prstGeom prst="ellipse">
              <a:avLst/>
            </a:prstGeom>
          </p:spPr>
        </p:pic>
        <p:pic>
          <p:nvPicPr>
            <p:cNvPr id="115" name="Image 114">
              <a:extLst>
                <a:ext uri="{FF2B5EF4-FFF2-40B4-BE49-F238E27FC236}">
                  <a16:creationId xmlns:a16="http://schemas.microsoft.com/office/drawing/2014/main" id="{0B61597D-CCA7-0B4E-8159-A7D1E8139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67208" y="1779425"/>
              <a:ext cx="333919" cy="336160"/>
            </a:xfrm>
            <a:prstGeom prst="ellipse">
              <a:avLst/>
            </a:prstGeom>
          </p:spPr>
        </p:pic>
      </p:grpSp>
      <p:grpSp>
        <p:nvGrpSpPr>
          <p:cNvPr id="116" name="Groupe 115">
            <a:extLst>
              <a:ext uri="{FF2B5EF4-FFF2-40B4-BE49-F238E27FC236}">
                <a16:creationId xmlns:a16="http://schemas.microsoft.com/office/drawing/2014/main" id="{B06DEC98-EBFD-A448-B983-85D8A0EEBC6B}"/>
              </a:ext>
            </a:extLst>
          </p:cNvPr>
          <p:cNvGrpSpPr/>
          <p:nvPr/>
        </p:nvGrpSpPr>
        <p:grpSpPr>
          <a:xfrm>
            <a:off x="10174811" y="128377"/>
            <a:ext cx="1929830" cy="1719484"/>
            <a:chOff x="4091349" y="325084"/>
            <a:chExt cx="3902394" cy="3477044"/>
          </a:xfrm>
        </p:grpSpPr>
        <p:pic>
          <p:nvPicPr>
            <p:cNvPr id="117" name="Image 116" descr="Une image contenant personne, mur, intérieur, debout&#10;&#10;Description générée automatiquement">
              <a:extLst>
                <a:ext uri="{FF2B5EF4-FFF2-40B4-BE49-F238E27FC236}">
                  <a16:creationId xmlns:a16="http://schemas.microsoft.com/office/drawing/2014/main" id="{282F923B-B7A8-B84B-B340-14C9A303DC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91349" y="325084"/>
              <a:ext cx="3902394" cy="3477044"/>
            </a:xfrm>
            <a:prstGeom prst="ellipse">
              <a:avLst/>
            </a:prstGeom>
          </p:spPr>
        </p:pic>
        <p:pic>
          <p:nvPicPr>
            <p:cNvPr id="118" name="Image 117">
              <a:extLst>
                <a:ext uri="{FF2B5EF4-FFF2-40B4-BE49-F238E27FC236}">
                  <a16:creationId xmlns:a16="http://schemas.microsoft.com/office/drawing/2014/main" id="{9ABBD03B-FCD3-DF46-963F-FB65A185E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3148" y="706601"/>
              <a:ext cx="1313439" cy="1322254"/>
            </a:xfrm>
            <a:prstGeom prst="ellipse">
              <a:avLst/>
            </a:prstGeom>
          </p:spPr>
        </p:pic>
      </p:grpSp>
      <p:grpSp>
        <p:nvGrpSpPr>
          <p:cNvPr id="122" name="Groupe 121">
            <a:extLst>
              <a:ext uri="{FF2B5EF4-FFF2-40B4-BE49-F238E27FC236}">
                <a16:creationId xmlns:a16="http://schemas.microsoft.com/office/drawing/2014/main" id="{1D070371-EE6B-974E-BAA7-B2C601DB3D98}"/>
              </a:ext>
            </a:extLst>
          </p:cNvPr>
          <p:cNvGrpSpPr/>
          <p:nvPr/>
        </p:nvGrpSpPr>
        <p:grpSpPr>
          <a:xfrm>
            <a:off x="10911646" y="5200548"/>
            <a:ext cx="909147" cy="1150629"/>
            <a:chOff x="1880315" y="-1503066"/>
            <a:chExt cx="6328548" cy="8009500"/>
          </a:xfrm>
        </p:grpSpPr>
        <p:pic>
          <p:nvPicPr>
            <p:cNvPr id="123" name="Image 122" descr="Une image contenant personne, intérieur&#10;&#10;Description générée automatiquement">
              <a:extLst>
                <a:ext uri="{FF2B5EF4-FFF2-40B4-BE49-F238E27FC236}">
                  <a16:creationId xmlns:a16="http://schemas.microsoft.com/office/drawing/2014/main" id="{419F59FC-8BFE-954C-91B4-69DED8992E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1039839" y="-662590"/>
              <a:ext cx="8009500" cy="6328548"/>
            </a:xfrm>
            <a:prstGeom prst="ellipse">
              <a:avLst/>
            </a:prstGeom>
          </p:spPr>
        </p:pic>
        <p:pic>
          <p:nvPicPr>
            <p:cNvPr id="124" name="Image 123">
              <a:extLst>
                <a:ext uri="{FF2B5EF4-FFF2-40B4-BE49-F238E27FC236}">
                  <a16:creationId xmlns:a16="http://schemas.microsoft.com/office/drawing/2014/main" id="{C907BCEF-3BB8-8847-A573-0754CAB673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05390" y="2203589"/>
              <a:ext cx="2142738" cy="2157119"/>
            </a:xfrm>
            <a:prstGeom prst="ellipse">
              <a:avLst/>
            </a:prstGeom>
          </p:spPr>
        </p:pic>
      </p:grpSp>
      <p:grpSp>
        <p:nvGrpSpPr>
          <p:cNvPr id="125" name="Groupe 124">
            <a:extLst>
              <a:ext uri="{FF2B5EF4-FFF2-40B4-BE49-F238E27FC236}">
                <a16:creationId xmlns:a16="http://schemas.microsoft.com/office/drawing/2014/main" id="{50DA5A6F-193E-7F45-8370-7678008EC4EF}"/>
              </a:ext>
            </a:extLst>
          </p:cNvPr>
          <p:cNvGrpSpPr/>
          <p:nvPr/>
        </p:nvGrpSpPr>
        <p:grpSpPr>
          <a:xfrm>
            <a:off x="7750567" y="1752161"/>
            <a:ext cx="2073548" cy="2055737"/>
            <a:chOff x="4924987" y="1193550"/>
            <a:chExt cx="5358918" cy="5312885"/>
          </a:xfrm>
        </p:grpSpPr>
        <p:pic>
          <p:nvPicPr>
            <p:cNvPr id="126" name="Image 125" descr="Une image contenant personne, homme, intérieur, plafond&#10;&#10;Description générée automatiquement">
              <a:extLst>
                <a:ext uri="{FF2B5EF4-FFF2-40B4-BE49-F238E27FC236}">
                  <a16:creationId xmlns:a16="http://schemas.microsoft.com/office/drawing/2014/main" id="{A6748D1B-B6AB-F748-9756-2691022BD6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24987" y="1193550"/>
              <a:ext cx="5358918" cy="5312885"/>
            </a:xfrm>
            <a:prstGeom prst="ellipse">
              <a:avLst/>
            </a:prstGeom>
          </p:spPr>
        </p:pic>
        <p:pic>
          <p:nvPicPr>
            <p:cNvPr id="127" name="Image 126">
              <a:extLst>
                <a:ext uri="{FF2B5EF4-FFF2-40B4-BE49-F238E27FC236}">
                  <a16:creationId xmlns:a16="http://schemas.microsoft.com/office/drawing/2014/main" id="{D8D6420F-0B5D-3944-BE5D-275EDF3412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25889" y="3611116"/>
              <a:ext cx="2511142" cy="2527996"/>
            </a:xfrm>
            <a:prstGeom prst="ellipse">
              <a:avLst/>
            </a:prstGeom>
          </p:spPr>
        </p:pic>
      </p:grpSp>
      <p:grpSp>
        <p:nvGrpSpPr>
          <p:cNvPr id="128" name="Groupe 127">
            <a:extLst>
              <a:ext uri="{FF2B5EF4-FFF2-40B4-BE49-F238E27FC236}">
                <a16:creationId xmlns:a16="http://schemas.microsoft.com/office/drawing/2014/main" id="{4CEF4EEF-E191-D64F-BA6F-178BB5ED79FB}"/>
              </a:ext>
            </a:extLst>
          </p:cNvPr>
          <p:cNvGrpSpPr/>
          <p:nvPr/>
        </p:nvGrpSpPr>
        <p:grpSpPr>
          <a:xfrm>
            <a:off x="6515462" y="2679312"/>
            <a:ext cx="1387553" cy="2356059"/>
            <a:chOff x="5217845" y="1076216"/>
            <a:chExt cx="3091664" cy="5249633"/>
          </a:xfrm>
        </p:grpSpPr>
        <p:pic>
          <p:nvPicPr>
            <p:cNvPr id="129" name="Image 128" descr="Une image contenant texte, intérieur, personne&#10;&#10;Description générée automatiquement">
              <a:extLst>
                <a:ext uri="{FF2B5EF4-FFF2-40B4-BE49-F238E27FC236}">
                  <a16:creationId xmlns:a16="http://schemas.microsoft.com/office/drawing/2014/main" id="{E28D22B1-0ED7-9046-944D-D42EEAFF02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17845" y="1076216"/>
              <a:ext cx="3091664" cy="5249633"/>
            </a:xfrm>
            <a:prstGeom prst="ellipse">
              <a:avLst/>
            </a:prstGeom>
          </p:spPr>
        </p:pic>
        <p:pic>
          <p:nvPicPr>
            <p:cNvPr id="130" name="Image 129">
              <a:extLst>
                <a:ext uri="{FF2B5EF4-FFF2-40B4-BE49-F238E27FC236}">
                  <a16:creationId xmlns:a16="http://schemas.microsoft.com/office/drawing/2014/main" id="{CF284F73-312D-7241-91B9-72F89395D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08722" y="4505265"/>
              <a:ext cx="413259" cy="416032"/>
            </a:xfrm>
            <a:prstGeom prst="ellipse">
              <a:avLst/>
            </a:prstGeom>
          </p:spPr>
        </p:pic>
      </p:grpSp>
      <p:grpSp>
        <p:nvGrpSpPr>
          <p:cNvPr id="132" name="Groupe 131">
            <a:extLst>
              <a:ext uri="{FF2B5EF4-FFF2-40B4-BE49-F238E27FC236}">
                <a16:creationId xmlns:a16="http://schemas.microsoft.com/office/drawing/2014/main" id="{13F9F5EC-9912-D74A-88D0-5AC5FC8907AE}"/>
              </a:ext>
            </a:extLst>
          </p:cNvPr>
          <p:cNvGrpSpPr/>
          <p:nvPr/>
        </p:nvGrpSpPr>
        <p:grpSpPr>
          <a:xfrm>
            <a:off x="-211082" y="4363961"/>
            <a:ext cx="2898474" cy="1994224"/>
            <a:chOff x="-1505853" y="136523"/>
            <a:chExt cx="10271125" cy="7066797"/>
          </a:xfrm>
        </p:grpSpPr>
        <p:pic>
          <p:nvPicPr>
            <p:cNvPr id="133" name="Image 132">
              <a:extLst>
                <a:ext uri="{FF2B5EF4-FFF2-40B4-BE49-F238E27FC236}">
                  <a16:creationId xmlns:a16="http://schemas.microsoft.com/office/drawing/2014/main" id="{C1952D51-8590-7B4F-9770-81B52F16AB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599" y="136523"/>
              <a:ext cx="4944534" cy="4977719"/>
            </a:xfrm>
            <a:prstGeom prst="ellipse">
              <a:avLst/>
            </a:prstGeom>
          </p:spPr>
        </p:pic>
        <p:pic>
          <p:nvPicPr>
            <p:cNvPr id="134" name="Picture 2" descr="ALAC Profiles">
              <a:extLst>
                <a:ext uri="{FF2B5EF4-FFF2-40B4-BE49-F238E27FC236}">
                  <a16:creationId xmlns:a16="http://schemas.microsoft.com/office/drawing/2014/main" id="{F9C13EAE-0375-854E-8A3B-A0CFF1A9EF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 cstate="screen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ackgroundRemoval t="9910" b="93581" l="10000" r="90000">
                          <a14:foregroundMark x1="35789" y1="78716" x2="35789" y2="78716"/>
                          <a14:foregroundMark x1="66842" y1="74550" x2="66842" y2="74550"/>
                          <a14:foregroundMark x1="66842" y1="74550" x2="66842" y2="74550"/>
                          <a14:foregroundMark x1="63684" y1="72860" x2="63684" y2="72860"/>
                          <a14:foregroundMark x1="61353" y1="69369" x2="61353" y2="69369"/>
                          <a14:foregroundMark x1="33008" y1="85698" x2="33008" y2="85698"/>
                          <a14:foregroundMark x1="67970" y1="93581" x2="67970" y2="93581"/>
                          <a14:foregroundMark x1="65188" y1="70383" x2="65188" y2="70383"/>
                          <a14:foregroundMark x1="62707" y1="62725" x2="62707" y2="62725"/>
                          <a14:foregroundMark x1="62707" y1="62725" x2="62707" y2="62725"/>
                          <a14:foregroundMark x1="60752" y1="64640" x2="60752" y2="64640"/>
                          <a14:foregroundMark x1="60752" y1="64640" x2="60752" y2="64640"/>
                          <a14:foregroundMark x1="66466" y1="72860" x2="66466" y2="72860"/>
                          <a14:foregroundMark x1="66466" y1="72860" x2="66466" y2="72860"/>
                          <a14:foregroundMark x1="66992" y1="78266" x2="66992" y2="78266"/>
                          <a14:foregroundMark x1="62857" y1="88176" x2="62857" y2="88176"/>
                          <a14:foregroundMark x1="62857" y1="88176" x2="62857" y2="88176"/>
                          <a14:foregroundMark x1="62331" y1="88851" x2="62331" y2="88851"/>
                          <a14:foregroundMark x1="62331" y1="88851" x2="62331" y2="88851"/>
                          <a14:foregroundMark x1="70150" y1="91329" x2="70150" y2="91329"/>
                          <a14:foregroundMark x1="71579" y1="90315" x2="71579" y2="90315"/>
                          <a14:foregroundMark x1="70301" y1="75338" x2="70301" y2="75338"/>
                          <a14:foregroundMark x1="70301" y1="75338" x2="70301" y2="75338"/>
                          <a14:foregroundMark x1="67444" y1="69144" x2="63233" y2="72410"/>
                          <a14:foregroundMark x1="63233" y1="72410" x2="60451" y2="79955"/>
                          <a14:foregroundMark x1="60451" y1="79955" x2="62481" y2="86712"/>
                          <a14:foregroundMark x1="62481" y1="86712" x2="67218" y2="91104"/>
                          <a14:foregroundMark x1="67218" y1="91104" x2="69925" y2="80743"/>
                          <a14:foregroundMark x1="69925" y1="80743" x2="70075" y2="73086"/>
                          <a14:foregroundMark x1="70075" y1="73086" x2="68120" y2="63401"/>
                          <a14:foregroundMark x1="29850" y1="83221" x2="36617" y2="82658"/>
                          <a14:foregroundMark x1="36617" y1="82658" x2="40902" y2="76914"/>
                          <a14:foregroundMark x1="40902" y1="76914" x2="36241" y2="69032"/>
                          <a14:foregroundMark x1="36241" y1="69032" x2="29248" y2="71059"/>
                          <a14:foregroundMark x1="29248" y1="71059" x2="26466" y2="78041"/>
                          <a14:foregroundMark x1="26466" y1="78041" x2="28045" y2="81757"/>
                          <a14:backgroundMark x1="77368" y1="41216" x2="77368" y2="41216"/>
                          <a14:backgroundMark x1="77218" y1="33108" x2="77218" y2="33108"/>
                          <a14:backgroundMark x1="81353" y1="28378" x2="81353" y2="28378"/>
                          <a14:backgroundMark x1="81353" y1="28378" x2="81353" y2="28378"/>
                          <a14:backgroundMark x1="76015" y1="38063" x2="76015" y2="38063"/>
                          <a14:backgroundMark x1="76015" y1="38063" x2="76015" y2="38063"/>
                          <a14:backgroundMark x1="78346" y1="34572" x2="73158" y2="38288"/>
                          <a14:backgroundMark x1="73158" y1="38288" x2="70827" y2="44932"/>
                          <a14:backgroundMark x1="70827" y1="44932" x2="76617" y2="47185"/>
                          <a14:backgroundMark x1="76617" y1="47185" x2="82481" y2="41329"/>
                          <a14:backgroundMark x1="82481" y1="41329" x2="83008" y2="31869"/>
                          <a14:backgroundMark x1="83008" y1="31869" x2="80000" y2="30405"/>
                          <a14:backgroundMark x1="80000" y1="30631" x2="80000" y2="30631"/>
                          <a14:backgroundMark x1="70902" y1="50563" x2="70301" y2="509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05853" y="345320"/>
              <a:ext cx="10271125" cy="6858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Tommi Karttaavi - Professio">
            <a:extLst>
              <a:ext uri="{FF2B5EF4-FFF2-40B4-BE49-F238E27FC236}">
                <a16:creationId xmlns:a16="http://schemas.microsoft.com/office/drawing/2014/main" id="{B902346C-629F-168A-49D0-66446DEE5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599" y="1492851"/>
            <a:ext cx="1423931" cy="213738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Image 107">
            <a:extLst>
              <a:ext uri="{FF2B5EF4-FFF2-40B4-BE49-F238E27FC236}">
                <a16:creationId xmlns:a16="http://schemas.microsoft.com/office/drawing/2014/main" id="{70610F54-F6F9-8141-B098-8A4AC6B2D0ED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420" y="3195018"/>
            <a:ext cx="541481" cy="54511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745431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algn="l"/>
            <a:r>
              <a:rPr lang="en-US" sz="48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Board </a:t>
            </a: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Road Map</a:t>
            </a:r>
          </a:p>
        </p:txBody>
      </p:sp>
      <p:sp>
        <p:nvSpPr>
          <p:cNvPr id="4" name="Прямоугольник 8">
            <a:extLst>
              <a:ext uri="{FF2B5EF4-FFF2-40B4-BE49-F238E27FC236}">
                <a16:creationId xmlns:a16="http://schemas.microsoft.com/office/drawing/2014/main" id="{8B676AF6-D93B-5949-85AF-F8D0E653D4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FF00"/>
                </a:solidFill>
              </a:rPr>
              <a:t>EURALO Board Meeting Agenda</a:t>
            </a:r>
          </a:p>
          <a:p>
            <a:r>
              <a:rPr lang="en-US" dirty="0">
                <a:solidFill>
                  <a:srgbClr val="FFFF00"/>
                </a:solidFill>
              </a:rPr>
              <a:t>Welcome (2’)</a:t>
            </a:r>
          </a:p>
          <a:p>
            <a:r>
              <a:rPr lang="en-US" sz="2800" b="1" dirty="0">
                <a:solidFill>
                  <a:srgbClr val="FFFF00"/>
                </a:solidFill>
              </a:rPr>
              <a:t>EURALO Newsletters (2’)</a:t>
            </a:r>
          </a:p>
          <a:p>
            <a:r>
              <a:rPr lang="en-US" dirty="0">
                <a:solidFill>
                  <a:srgbClr val="FFFF00"/>
                </a:solidFill>
              </a:rPr>
              <a:t>EURALO ALSs (5’)</a:t>
            </a:r>
          </a:p>
          <a:p>
            <a:r>
              <a:rPr lang="en-US" dirty="0">
                <a:solidFill>
                  <a:srgbClr val="FFFF00"/>
                </a:solidFill>
              </a:rPr>
              <a:t>EURALO individual association GA (Roberto – 5’)</a:t>
            </a:r>
          </a:p>
          <a:p>
            <a:r>
              <a:rPr lang="en-US" dirty="0">
                <a:solidFill>
                  <a:srgbClr val="FFFF00"/>
                </a:solidFill>
              </a:rPr>
              <a:t>EURALO O&amp;E 2023 Road Map (4’)</a:t>
            </a:r>
          </a:p>
          <a:p>
            <a:pPr lvl="1"/>
            <a:r>
              <a:rPr lang="en-US" b="1" dirty="0">
                <a:solidFill>
                  <a:srgbClr val="FFFF00"/>
                </a:solidFill>
              </a:rPr>
              <a:t>Discretionary founding and CROP FY2023</a:t>
            </a:r>
          </a:p>
          <a:p>
            <a:r>
              <a:rPr lang="en-US" dirty="0">
                <a:solidFill>
                  <a:srgbClr val="FFFF00"/>
                </a:solidFill>
              </a:rPr>
              <a:t>EURALO &amp; ICANN Meetings - Calendar Q1 &amp; Q2 (3’)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EURALO meetings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ICANN meetings </a:t>
            </a:r>
          </a:p>
        </p:txBody>
      </p:sp>
      <p:sp>
        <p:nvSpPr>
          <p:cNvPr id="10" name="Прямоугольник 8">
            <a:extLst>
              <a:ext uri="{FF2B5EF4-FFF2-40B4-BE49-F238E27FC236}">
                <a16:creationId xmlns:a16="http://schemas.microsoft.com/office/drawing/2014/main" id="{28D5E968-C117-8B4A-9218-95ED6306D110}"/>
              </a:ext>
            </a:extLst>
          </p:cNvPr>
          <p:cNvSpPr txBox="1">
            <a:spLocks/>
          </p:cNvSpPr>
          <p:nvPr/>
        </p:nvSpPr>
        <p:spPr>
          <a:xfrm>
            <a:off x="6172199" y="1825625"/>
            <a:ext cx="5181600" cy="435133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wrap="square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6E7690-41C8-C24A-8989-D608128D7807}"/>
              </a:ext>
            </a:extLst>
          </p:cNvPr>
          <p:cNvSpPr txBox="1"/>
          <p:nvPr/>
        </p:nvSpPr>
        <p:spPr>
          <a:xfrm>
            <a:off x="6760029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0F8B2A6A-8DBC-874A-8E33-9399348128B6}"/>
              </a:ext>
            </a:extLst>
          </p:cNvPr>
          <p:cNvSpPr txBox="1"/>
          <p:nvPr/>
        </p:nvSpPr>
        <p:spPr>
          <a:xfrm>
            <a:off x="2986573" y="1307910"/>
            <a:ext cx="7189789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14</a:t>
            </a:r>
            <a:r>
              <a:rPr lang="en-US" sz="2400" b="1" baseline="30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February 2023 – 18:00 - 19:00 UTC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3083B5A9-B908-4E43-89BE-D10ED317E839}"/>
              </a:ext>
            </a:extLst>
          </p:cNvPr>
          <p:cNvSpPr txBox="1"/>
          <p:nvPr/>
        </p:nvSpPr>
        <p:spPr>
          <a:xfrm>
            <a:off x="11210103" y="2718850"/>
            <a:ext cx="518925" cy="2097882"/>
          </a:xfrm>
          <a:prstGeom prst="rect">
            <a:avLst/>
          </a:prstGeom>
          <a:solidFill>
            <a:srgbClr val="0E393A"/>
          </a:solidFill>
        </p:spPr>
        <p:txBody>
          <a:bodyPr vert="wordArtVert" wrap="none" rtlCol="0">
            <a:spAutoFit/>
          </a:bodyPr>
          <a:lstStyle/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0436331-EC21-A34C-A6D2-22DE18F45B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ICANN76 meeting </a:t>
            </a:r>
            <a:r>
              <a:rPr lang="en-US" sz="2800" dirty="0">
                <a:solidFill>
                  <a:srgbClr val="FFFF00"/>
                </a:solidFill>
              </a:rPr>
              <a:t>(2’)</a:t>
            </a:r>
          </a:p>
          <a:p>
            <a:pPr lvl="0"/>
            <a:r>
              <a:rPr lang="en-US" sz="3200" dirty="0">
                <a:solidFill>
                  <a:srgbClr val="FFFF00"/>
                </a:solidFill>
              </a:rPr>
              <a:t>ICANN meetings &amp; </a:t>
            </a:r>
            <a:r>
              <a:rPr lang="en-US" sz="3200" dirty="0" err="1">
                <a:solidFill>
                  <a:srgbClr val="FFFF00"/>
                </a:solidFill>
              </a:rPr>
              <a:t>ReadOut</a:t>
            </a:r>
            <a:r>
              <a:rPr lang="en-US" sz="3200" dirty="0">
                <a:solidFill>
                  <a:srgbClr val="FFFF00"/>
                </a:solidFill>
              </a:rPr>
              <a:t> (by EURALO) (3’)</a:t>
            </a:r>
          </a:p>
          <a:p>
            <a:r>
              <a:rPr lang="en-US" sz="3200" dirty="0">
                <a:solidFill>
                  <a:srgbClr val="FFFF00"/>
                </a:solidFill>
              </a:rPr>
              <a:t>UA Day – 28 March 2023 (4’)</a:t>
            </a:r>
          </a:p>
          <a:p>
            <a:pPr lvl="0"/>
            <a:r>
              <a:rPr lang="en-US" sz="3200" dirty="0">
                <a:solidFill>
                  <a:srgbClr val="FFFF00"/>
                </a:solidFill>
              </a:rPr>
              <a:t>RT2023-1 (Tuesday 28 February 2023) (3’)</a:t>
            </a:r>
          </a:p>
          <a:p>
            <a:r>
              <a:rPr lang="en-US" dirty="0">
                <a:solidFill>
                  <a:srgbClr val="FFFF00"/>
                </a:solidFill>
              </a:rPr>
              <a:t>EURALO Issues </a:t>
            </a:r>
            <a:r>
              <a:rPr lang="en-US" sz="2500" dirty="0">
                <a:solidFill>
                  <a:srgbClr val="FFFF00"/>
                </a:solidFill>
              </a:rPr>
              <a:t>(8’)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ABR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NomCom23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EROR TF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EURALO Elections</a:t>
            </a:r>
          </a:p>
          <a:p>
            <a:r>
              <a:rPr lang="en-US" dirty="0">
                <a:solidFill>
                  <a:srgbClr val="FFFF00"/>
                </a:solidFill>
              </a:rPr>
              <a:t>EURALO Board members</a:t>
            </a:r>
          </a:p>
          <a:p>
            <a:r>
              <a:rPr lang="en-US" sz="3200" dirty="0">
                <a:solidFill>
                  <a:srgbClr val="FFFF00"/>
                </a:solidFill>
              </a:rPr>
              <a:t>Q&amp;A - AOB (10’)</a:t>
            </a:r>
            <a:endParaRPr lang="en-US" sz="3200" dirty="0"/>
          </a:p>
          <a:p>
            <a:endParaRPr lang="en-US" sz="29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22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7507" y="365125"/>
            <a:ext cx="8706292" cy="777875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EURALO </a:t>
            </a:r>
            <a:r>
              <a:rPr lang="en-US" sz="3200" dirty="0">
                <a:latin typeface="+mn-lt"/>
              </a:rPr>
              <a:t>2021/2022</a:t>
            </a:r>
            <a:r>
              <a:rPr lang="en-US" dirty="0">
                <a:latin typeface="+mn-lt"/>
              </a:rPr>
              <a:t>/2023 Road Map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6E7690-41C8-C24A-8989-D608128D7807}"/>
              </a:ext>
            </a:extLst>
          </p:cNvPr>
          <p:cNvSpPr txBox="1"/>
          <p:nvPr/>
        </p:nvSpPr>
        <p:spPr>
          <a:xfrm>
            <a:off x="6760029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0F8B2A6A-8DBC-874A-8E33-9399348128B6}"/>
              </a:ext>
            </a:extLst>
          </p:cNvPr>
          <p:cNvSpPr txBox="1"/>
          <p:nvPr/>
        </p:nvSpPr>
        <p:spPr>
          <a:xfrm>
            <a:off x="5138185" y="1096833"/>
            <a:ext cx="3820277" cy="523220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Newsletters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FD4892B-C5BB-7842-AAFD-FF0C1E947622}"/>
              </a:ext>
            </a:extLst>
          </p:cNvPr>
          <p:cNvGrpSpPr/>
          <p:nvPr/>
        </p:nvGrpSpPr>
        <p:grpSpPr>
          <a:xfrm>
            <a:off x="7395116" y="1997822"/>
            <a:ext cx="3470400" cy="4320000"/>
            <a:chOff x="7228856" y="2282302"/>
            <a:chExt cx="3470894" cy="4126668"/>
          </a:xfrm>
        </p:grpSpPr>
        <p:pic>
          <p:nvPicPr>
            <p:cNvPr id="14" name="Image 13" descr="Une image contenant reptile, tortue&#10;&#10;Description générée automatiquement">
              <a:extLst>
                <a:ext uri="{FF2B5EF4-FFF2-40B4-BE49-F238E27FC236}">
                  <a16:creationId xmlns:a16="http://schemas.microsoft.com/office/drawing/2014/main" id="{6E30A04C-11B0-204C-8BA7-A54101F805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28856" y="2282302"/>
              <a:ext cx="3470894" cy="4126668"/>
            </a:xfrm>
            <a:prstGeom prst="rect">
              <a:avLst/>
            </a:prstGeom>
          </p:spPr>
        </p:pic>
        <p:pic>
          <p:nvPicPr>
            <p:cNvPr id="15" name="Рисунок 3" descr="af7a4501-735b-4269-8da2-1fc31646e441 - копия">
              <a:extLst>
                <a:ext uri="{FF2B5EF4-FFF2-40B4-BE49-F238E27FC236}">
                  <a16:creationId xmlns:a16="http://schemas.microsoft.com/office/drawing/2014/main" id="{4482DC24-6ECA-FC44-A356-1BEB61DD1E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750742" y="3329471"/>
              <a:ext cx="1780443" cy="1783464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A3613E95-5340-4447-B8F8-33A6C0021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683" y="2889961"/>
            <a:ext cx="80784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62F7FCA-6828-1F48-A157-77F304E3582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4083" y="1608274"/>
            <a:ext cx="810000" cy="108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9855389-79B8-7D4D-B67E-72E953D0E7C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650" y="4169726"/>
            <a:ext cx="810000" cy="108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7B12FB1-FDEC-F740-A72D-F049A175F8F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683" y="5375663"/>
            <a:ext cx="815063" cy="108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9EE33BE-90D3-CF4C-810C-793D243F680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891" y="1614374"/>
            <a:ext cx="810982" cy="1080000"/>
          </a:xfrm>
          <a:prstGeom prst="rect">
            <a:avLst/>
          </a:prstGeom>
        </p:spPr>
      </p:pic>
      <p:pic>
        <p:nvPicPr>
          <p:cNvPr id="19" name="Image 18">
            <a:hlinkClick r:id="rId11"/>
            <a:extLst>
              <a:ext uri="{FF2B5EF4-FFF2-40B4-BE49-F238E27FC236}">
                <a16:creationId xmlns:a16="http://schemas.microsoft.com/office/drawing/2014/main" id="{9CB8AD48-3570-764E-BE1E-8EF0E8F3F41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893" y="2852645"/>
            <a:ext cx="818360" cy="1080000"/>
          </a:xfrm>
          <a:prstGeom prst="rect">
            <a:avLst/>
          </a:prstGeom>
        </p:spPr>
      </p:pic>
      <p:pic>
        <p:nvPicPr>
          <p:cNvPr id="18" name="Image 17" descr="Une image contenant texte&#10;&#10;Description générée automatiquement">
            <a:extLst>
              <a:ext uri="{FF2B5EF4-FFF2-40B4-BE49-F238E27FC236}">
                <a16:creationId xmlns:a16="http://schemas.microsoft.com/office/drawing/2014/main" id="{0E15C70B-7F63-154D-8A8D-95FD11DC67A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460" y="4169726"/>
            <a:ext cx="807033" cy="1080000"/>
          </a:xfrm>
          <a:prstGeom prst="rect">
            <a:avLst/>
          </a:prstGeom>
        </p:spPr>
      </p:pic>
      <p:pic>
        <p:nvPicPr>
          <p:cNvPr id="21" name="Image 20" descr="Une image contenant texte&#10;&#10;Description générée automatiquement">
            <a:extLst>
              <a:ext uri="{FF2B5EF4-FFF2-40B4-BE49-F238E27FC236}">
                <a16:creationId xmlns:a16="http://schemas.microsoft.com/office/drawing/2014/main" id="{B5A42668-5DF8-CFA5-F6EF-9D54FEC3044A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669" y="5375119"/>
            <a:ext cx="806400" cy="1080544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CB4B8952-5497-585E-5DA2-CCB0F4F3F864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021" y="1608274"/>
            <a:ext cx="810000" cy="1079376"/>
          </a:xfrm>
          <a:prstGeom prst="rect">
            <a:avLst/>
          </a:prstGeom>
        </p:spPr>
      </p:pic>
      <p:pic>
        <p:nvPicPr>
          <p:cNvPr id="29" name="Image 28" descr="Une image contenant intérieur, plusieurs&#10;&#10;Description générée automatiquement">
            <a:extLst>
              <a:ext uri="{FF2B5EF4-FFF2-40B4-BE49-F238E27FC236}">
                <a16:creationId xmlns:a16="http://schemas.microsoft.com/office/drawing/2014/main" id="{C4BBAE81-E1A2-210D-F8EB-977D1015C596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021" y="2852645"/>
            <a:ext cx="810000" cy="1082250"/>
          </a:xfrm>
          <a:prstGeom prst="rect">
            <a:avLst/>
          </a:prstGeom>
        </p:spPr>
      </p:pic>
      <p:pic>
        <p:nvPicPr>
          <p:cNvPr id="31" name="Image 30" descr="Une image contenant texte, ciel&#10;&#10;Description générée automatiquement">
            <a:extLst>
              <a:ext uri="{FF2B5EF4-FFF2-40B4-BE49-F238E27FC236}">
                <a16:creationId xmlns:a16="http://schemas.microsoft.com/office/drawing/2014/main" id="{2C9BA79C-9D9E-F66C-8770-D4A1576C22C8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021" y="4171601"/>
            <a:ext cx="810000" cy="1078125"/>
          </a:xfrm>
          <a:prstGeom prst="rect">
            <a:avLst/>
          </a:prstGeom>
        </p:spPr>
      </p:pic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7AF2E3DE-8070-0FAA-55E8-00E675BD4E8B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503" y="1995739"/>
            <a:ext cx="3261822" cy="4322083"/>
          </a:xfrm>
          <a:prstGeom prst="rect">
            <a:avLst/>
          </a:prstGeom>
        </p:spPr>
      </p:pic>
      <p:pic>
        <p:nvPicPr>
          <p:cNvPr id="9" name="Image 8" descr="Une image contenant texte&#10;&#10;Description générée automatiquement">
            <a:extLst>
              <a:ext uri="{FF2B5EF4-FFF2-40B4-BE49-F238E27FC236}">
                <a16:creationId xmlns:a16="http://schemas.microsoft.com/office/drawing/2014/main" id="{9FB8F6AD-B102-0D41-710A-9CA25266BA6A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8399" y="5375119"/>
            <a:ext cx="813647" cy="107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00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7507" y="365126"/>
            <a:ext cx="8706292" cy="59223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EURALO 2023 Road Map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47D1B3F0-F8B5-4148-8006-7371A09F9C5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EURALO </a:t>
            </a:r>
            <a:r>
              <a:rPr lang="en-US" b="1" dirty="0" err="1"/>
              <a:t>ALSes</a:t>
            </a:r>
            <a:r>
              <a:rPr lang="en-US" dirty="0"/>
              <a:t> to be decertified</a:t>
            </a:r>
          </a:p>
          <a:p>
            <a:pPr lvl="1"/>
            <a:r>
              <a:rPr lang="en-US" dirty="0"/>
              <a:t>Slovenian Consumers  Association Acronym: Breda </a:t>
            </a:r>
            <a:r>
              <a:rPr lang="en-US" dirty="0" err="1"/>
              <a:t>Kutin</a:t>
            </a:r>
            <a:endParaRPr lang="en-US" dirty="0"/>
          </a:p>
          <a:p>
            <a:pPr lvl="1"/>
            <a:r>
              <a:rPr lang="en-US" dirty="0"/>
              <a:t>Internet Support Foundation Acronym (?)</a:t>
            </a:r>
          </a:p>
          <a:p>
            <a:pPr lvl="1"/>
            <a:r>
              <a:rPr lang="en-US" dirty="0" err="1"/>
              <a:t>Communica</a:t>
            </a:r>
            <a:r>
              <a:rPr lang="en-US" dirty="0"/>
              <a:t>-CH – Wolf Ludwig</a:t>
            </a:r>
          </a:p>
          <a:p>
            <a:pPr lvl="1"/>
            <a:r>
              <a:rPr lang="en-US" dirty="0"/>
              <a:t>Wikimedia </a:t>
            </a:r>
            <a:r>
              <a:rPr lang="en-US" dirty="0" err="1"/>
              <a:t>Osterreich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Possible new </a:t>
            </a:r>
            <a:r>
              <a:rPr lang="en-US" b="1" dirty="0" err="1"/>
              <a:t>ALSes</a:t>
            </a:r>
            <a:endParaRPr lang="en-US" b="1" dirty="0"/>
          </a:p>
          <a:p>
            <a:pPr lvl="1"/>
            <a:r>
              <a:rPr lang="en-US" b="1" dirty="0"/>
              <a:t>Poland – Joanna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C99943-76C0-9B4F-BB93-6E6AD6472AF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To follow</a:t>
            </a:r>
          </a:p>
          <a:p>
            <a:pPr lvl="1"/>
            <a:r>
              <a:rPr lang="en-US" dirty="0"/>
              <a:t>Dot HIV</a:t>
            </a:r>
          </a:p>
          <a:p>
            <a:pPr lvl="1"/>
            <a:r>
              <a:rPr lang="en-US" dirty="0"/>
              <a:t>ISOC Wallonia </a:t>
            </a:r>
            <a:r>
              <a:rPr lang="en-US" sz="1800" dirty="0"/>
              <a:t>(Christopher Wilkinson)</a:t>
            </a:r>
            <a:endParaRPr lang="en-US" dirty="0"/>
          </a:p>
          <a:p>
            <a:endParaRPr lang="en-US" dirty="0"/>
          </a:p>
          <a:p>
            <a:r>
              <a:rPr lang="en-US" dirty="0"/>
              <a:t>Setup a meeting</a:t>
            </a:r>
          </a:p>
          <a:p>
            <a:pPr lvl="1"/>
            <a:r>
              <a:rPr lang="en-US" dirty="0"/>
              <a:t>GSE Europe – Adam Peake</a:t>
            </a:r>
            <a:br>
              <a:rPr lang="en-US" dirty="0"/>
            </a:br>
            <a:r>
              <a:rPr lang="en-US" dirty="0"/>
              <a:t>ISOC Europe – Nick </a:t>
            </a:r>
            <a:r>
              <a:rPr lang="en-US" dirty="0" err="1"/>
              <a:t>Hyrka</a:t>
            </a:r>
            <a:r>
              <a:rPr lang="en-US" dirty="0"/>
              <a:t> / David </a:t>
            </a:r>
            <a:r>
              <a:rPr lang="en-US" dirty="0" err="1"/>
              <a:t>Frautschy</a:t>
            </a:r>
            <a:endParaRPr lang="en-US" dirty="0"/>
          </a:p>
          <a:p>
            <a:pPr lvl="1"/>
            <a:r>
              <a:rPr lang="en-US" dirty="0"/>
              <a:t>EURALO – SBT-OCL-NFA and Staff GGR</a:t>
            </a:r>
          </a:p>
          <a:p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6E7690-41C8-C24A-8989-D608128D7807}"/>
              </a:ext>
            </a:extLst>
          </p:cNvPr>
          <p:cNvSpPr txBox="1"/>
          <p:nvPr/>
        </p:nvSpPr>
        <p:spPr>
          <a:xfrm>
            <a:off x="6760029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0F8B2A6A-8DBC-874A-8E33-9399348128B6}"/>
              </a:ext>
            </a:extLst>
          </p:cNvPr>
          <p:cNvSpPr txBox="1"/>
          <p:nvPr/>
        </p:nvSpPr>
        <p:spPr>
          <a:xfrm>
            <a:off x="5431972" y="912302"/>
            <a:ext cx="2516843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ALSes</a:t>
            </a:r>
            <a:endParaRPr 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3083B5A9-B908-4E43-89BE-D10ED317E839}"/>
              </a:ext>
            </a:extLst>
          </p:cNvPr>
          <p:cNvSpPr txBox="1"/>
          <p:nvPr/>
        </p:nvSpPr>
        <p:spPr>
          <a:xfrm>
            <a:off x="11210103" y="2718850"/>
            <a:ext cx="719428" cy="1696618"/>
          </a:xfrm>
          <a:prstGeom prst="rect">
            <a:avLst/>
          </a:prstGeom>
          <a:solidFill>
            <a:srgbClr val="0E393A"/>
          </a:solidFill>
        </p:spPr>
        <p:txBody>
          <a:bodyPr vert="wordArtVert" wrap="non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9A01A81D-ECA7-F4F6-B00B-9063EEE680B6}"/>
              </a:ext>
            </a:extLst>
          </p:cNvPr>
          <p:cNvSpPr/>
          <p:nvPr/>
        </p:nvSpPr>
        <p:spPr>
          <a:xfrm>
            <a:off x="10119929" y="149106"/>
            <a:ext cx="1784923" cy="1784923"/>
          </a:xfrm>
          <a:prstGeom prst="ellipse">
            <a:avLst/>
          </a:prstGeom>
          <a:solidFill>
            <a:srgbClr val="1D4F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To be updated</a:t>
            </a:r>
          </a:p>
        </p:txBody>
      </p:sp>
    </p:spTree>
    <p:extLst>
      <p:ext uri="{BB962C8B-B14F-4D97-AF65-F5344CB8AC3E}">
        <p14:creationId xmlns:p14="http://schemas.microsoft.com/office/powerpoint/2010/main" val="374122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EURALO 2023 Road Map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47D1B3F0-F8B5-4148-8006-7371A09F9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EURALO Individuals’ Association </a:t>
            </a:r>
          </a:p>
          <a:p>
            <a:pPr lvl="1"/>
            <a:r>
              <a:rPr lang="en-US" dirty="0">
                <a:hlinkClick r:id="rId3"/>
              </a:rPr>
              <a:t>https://individualusers.org/about/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https://individualusers.org/2023-elections/</a:t>
            </a:r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b="1" dirty="0"/>
          </a:p>
          <a:p>
            <a:endParaRPr lang="en-US" b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6E7690-41C8-C24A-8989-D608128D7807}"/>
              </a:ext>
            </a:extLst>
          </p:cNvPr>
          <p:cNvSpPr txBox="1"/>
          <p:nvPr/>
        </p:nvSpPr>
        <p:spPr>
          <a:xfrm>
            <a:off x="6760029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3083B5A9-B908-4E43-89BE-D10ED317E839}"/>
              </a:ext>
            </a:extLst>
          </p:cNvPr>
          <p:cNvSpPr txBox="1"/>
          <p:nvPr/>
        </p:nvSpPr>
        <p:spPr>
          <a:xfrm>
            <a:off x="11210103" y="2718850"/>
            <a:ext cx="719492" cy="1696811"/>
          </a:xfrm>
          <a:prstGeom prst="rect">
            <a:avLst/>
          </a:prstGeom>
          <a:solidFill>
            <a:srgbClr val="0E393A"/>
          </a:solidFill>
        </p:spPr>
        <p:txBody>
          <a:bodyPr vert="wordArtVert" wrap="non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EIA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063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EURALO 2023 Road Map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47D1B3F0-F8B5-4148-8006-7371A09F9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EURALO O&amp;E 2023</a:t>
            </a:r>
          </a:p>
          <a:p>
            <a:pPr lvl="1"/>
            <a:r>
              <a:rPr lang="en-US" b="1" dirty="0"/>
              <a:t>EURALO Regional FY23 Outreach and Engagement Strategic Plan</a:t>
            </a:r>
          </a:p>
          <a:p>
            <a:pPr lvl="2"/>
            <a:r>
              <a:rPr lang="en-US" b="1" dirty="0">
                <a:hlinkClick r:id="rId3"/>
              </a:rPr>
              <a:t>https://community.icann.org/pages/editscaffold.action?pageId=222265419</a:t>
            </a:r>
            <a:endParaRPr lang="en-US" b="1" dirty="0"/>
          </a:p>
          <a:p>
            <a:pPr lvl="1"/>
            <a:r>
              <a:rPr lang="en-US" b="1" dirty="0"/>
              <a:t>Implementation</a:t>
            </a:r>
          </a:p>
          <a:p>
            <a:pPr lvl="2"/>
            <a:r>
              <a:rPr lang="en-US" b="1" dirty="0" err="1"/>
              <a:t>ALSes</a:t>
            </a:r>
            <a:r>
              <a:rPr lang="en-US" b="1" dirty="0"/>
              <a:t> mobilization</a:t>
            </a:r>
          </a:p>
          <a:p>
            <a:pPr lvl="2"/>
            <a:r>
              <a:rPr lang="en-US" dirty="0"/>
              <a:t>Individual (EU)RALO members mobilization</a:t>
            </a:r>
          </a:p>
          <a:p>
            <a:pPr lvl="1"/>
            <a:r>
              <a:rPr lang="en-US" dirty="0">
                <a:hlinkClick r:id="rId4"/>
              </a:rPr>
              <a:t>CROP</a:t>
            </a:r>
            <a:endParaRPr lang="en-US" dirty="0"/>
          </a:p>
          <a:p>
            <a:pPr lvl="2"/>
            <a:r>
              <a:rPr lang="en-US" dirty="0"/>
              <a:t>RIPE86 - 22 - 26 May 2023 – Rotterdam (1 Slot)</a:t>
            </a:r>
          </a:p>
          <a:p>
            <a:pPr lvl="3"/>
            <a:r>
              <a:rPr lang="en-US" dirty="0">
                <a:highlight>
                  <a:srgbClr val="FFFF00"/>
                </a:highlight>
                <a:hlinkClick r:id="rId5"/>
              </a:rPr>
              <a:t>https://ripe86.ripe.net/</a:t>
            </a:r>
            <a:endParaRPr lang="en-US" dirty="0">
              <a:highlight>
                <a:srgbClr val="FFFF00"/>
              </a:highlight>
            </a:endParaRPr>
          </a:p>
          <a:p>
            <a:pPr lvl="2"/>
            <a:r>
              <a:rPr lang="en-US" dirty="0" err="1"/>
              <a:t>EuroDIG</a:t>
            </a:r>
            <a:r>
              <a:rPr lang="en-US" dirty="0"/>
              <a:t> - 19 – 21 June 2023 – Tampere (2 Slots)</a:t>
            </a:r>
          </a:p>
          <a:p>
            <a:pPr lvl="3"/>
            <a:r>
              <a:rPr lang="en-US" dirty="0">
                <a:highlight>
                  <a:srgbClr val="FFFF00"/>
                </a:highlight>
                <a:hlinkClick r:id="rId6"/>
              </a:rPr>
              <a:t>https://www.eurodig.org/</a:t>
            </a:r>
            <a:endParaRPr lang="en-US" dirty="0">
              <a:highlight>
                <a:srgbClr val="FFFF00"/>
              </a:highlight>
            </a:endParaRPr>
          </a:p>
          <a:p>
            <a:pPr lvl="1"/>
            <a:r>
              <a:rPr lang="en-US" dirty="0"/>
              <a:t>Discretionary funding</a:t>
            </a:r>
          </a:p>
          <a:p>
            <a:pPr lvl="2"/>
            <a:r>
              <a:rPr lang="en-US" dirty="0"/>
              <a:t>Expositions et Atelier de </a:t>
            </a:r>
            <a:r>
              <a:rPr lang="en-US" dirty="0" err="1"/>
              <a:t>l’Avenir</a:t>
            </a:r>
            <a:r>
              <a:rPr lang="en-US" dirty="0"/>
              <a:t> Numérique </a:t>
            </a:r>
            <a:r>
              <a:rPr lang="en-US" dirty="0" err="1"/>
              <a:t>à</a:t>
            </a:r>
            <a:r>
              <a:rPr lang="en-US" dirty="0"/>
              <a:t> Varzy, France le 25 </a:t>
            </a:r>
            <a:r>
              <a:rPr lang="en-US" dirty="0" err="1"/>
              <a:t>février</a:t>
            </a:r>
            <a:r>
              <a:rPr lang="en-US" dirty="0"/>
              <a:t> 2023 (500$)</a:t>
            </a:r>
          </a:p>
          <a:p>
            <a:pPr lvl="3"/>
            <a:r>
              <a:rPr lang="en-US" dirty="0">
                <a:hlinkClick r:id="rId7"/>
              </a:rPr>
              <a:t>https://www.isoc.fr/aan-varzy-fevrier2023/</a:t>
            </a:r>
            <a:endParaRPr lang="en-US" dirty="0"/>
          </a:p>
          <a:p>
            <a:pPr lvl="2"/>
            <a:r>
              <a:rPr lang="en-US" dirty="0"/>
              <a:t>ISOC Norway, invites you to an evening workshop on 2. March 2023 (400$)</a:t>
            </a:r>
          </a:p>
          <a:p>
            <a:pPr lvl="3"/>
            <a:r>
              <a:rPr lang="en-US" dirty="0">
                <a:hlinkClick r:id="rId8"/>
              </a:rPr>
              <a:t>https://isoc.no/news/evening-workshop-icann-and-current-challenges-on-the-internet/</a:t>
            </a:r>
            <a:endParaRPr lang="en-US" dirty="0"/>
          </a:p>
          <a:p>
            <a:pPr lvl="3"/>
            <a:endParaRPr lang="en-US" dirty="0"/>
          </a:p>
          <a:p>
            <a:pPr lvl="2"/>
            <a:endParaRPr lang="en-US" dirty="0"/>
          </a:p>
          <a:p>
            <a:pPr lvl="1"/>
            <a:endParaRPr lang="en-US" b="1" dirty="0"/>
          </a:p>
          <a:p>
            <a:endParaRPr lang="en-US" b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6E7690-41C8-C24A-8989-D608128D7807}"/>
              </a:ext>
            </a:extLst>
          </p:cNvPr>
          <p:cNvSpPr txBox="1"/>
          <p:nvPr/>
        </p:nvSpPr>
        <p:spPr>
          <a:xfrm>
            <a:off x="6760029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3083B5A9-B908-4E43-89BE-D10ED317E839}"/>
              </a:ext>
            </a:extLst>
          </p:cNvPr>
          <p:cNvSpPr txBox="1"/>
          <p:nvPr/>
        </p:nvSpPr>
        <p:spPr>
          <a:xfrm>
            <a:off x="11210103" y="2718850"/>
            <a:ext cx="719428" cy="1696618"/>
          </a:xfrm>
          <a:prstGeom prst="rect">
            <a:avLst/>
          </a:prstGeom>
          <a:solidFill>
            <a:srgbClr val="0E393A"/>
          </a:solidFill>
        </p:spPr>
        <p:txBody>
          <a:bodyPr vert="wordArtVert" wrap="non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O&amp;E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272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614" y="304800"/>
            <a:ext cx="8706292" cy="653667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sz="4000" dirty="0">
                <a:solidFill>
                  <a:prstClr val="white"/>
                </a:solidFill>
                <a:latin typeface="Calibri" panose="020F0502020204030204"/>
              </a:rPr>
              <a:t>EURALO 2023 Road Map</a:t>
            </a:r>
            <a:endParaRPr lang="en-US" sz="4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8">
            <a:extLst>
              <a:ext uri="{FF2B5EF4-FFF2-40B4-BE49-F238E27FC236}">
                <a16:creationId xmlns:a16="http://schemas.microsoft.com/office/drawing/2014/main" id="{8B676AF6-D93B-5949-85AF-F8D0E653D4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854" y="1512332"/>
            <a:ext cx="11332546" cy="516507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>
            <a:normAutofit fontScale="92500"/>
          </a:bodyPr>
          <a:lstStyle/>
          <a:p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Thursday 12</a:t>
            </a:r>
            <a:r>
              <a:rPr lang="en-US" sz="2400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</a:t>
            </a:r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January 2023 - 19:00-20:00 UTC: EURALO LT </a:t>
            </a:r>
          </a:p>
          <a:p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Tuesday 17</a:t>
            </a:r>
            <a:r>
              <a:rPr lang="en-US" sz="2400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</a:t>
            </a:r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January 2023 - 18:00-19:00 UTC: EURALO Board </a:t>
            </a:r>
          </a:p>
          <a:p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Tuesday 24</a:t>
            </a:r>
            <a:r>
              <a:rPr lang="en-US" sz="2400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</a:t>
            </a:r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January 2023 - 18:00-19:30 UTC: EURALO Members Monthly Meeting (MMM1)</a:t>
            </a:r>
          </a:p>
          <a:p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Tuesday 31</a:t>
            </a:r>
            <a:r>
              <a:rPr lang="en-US" sz="2400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st</a:t>
            </a:r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January 2023 - 18:00-19:00 UTC: EURALO LT </a:t>
            </a:r>
          </a:p>
          <a:p>
            <a:r>
              <a:rPr lang="en-US" sz="2400" strike="sngStrike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Tuesday 7</a:t>
            </a:r>
            <a:r>
              <a:rPr lang="en-US" sz="2400" strike="sngStrike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</a:t>
            </a:r>
            <a:r>
              <a:rPr lang="en-US" sz="2400" strike="sngStrike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February 2023 - 18:00-19:00 UTC: EURALO LT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14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February 2023 - 18:00-19:30 UTC: EURALO Board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21</a:t>
            </a:r>
            <a:r>
              <a:rPr lang="en-US" sz="2400" baseline="30000" dirty="0">
                <a:solidFill>
                  <a:srgbClr val="FFFF00"/>
                </a:solidFill>
              </a:rPr>
              <a:t>st</a:t>
            </a:r>
            <a:r>
              <a:rPr lang="en-US" sz="2400" dirty="0">
                <a:solidFill>
                  <a:srgbClr val="FFFF00"/>
                </a:solidFill>
              </a:rPr>
              <a:t> February 2023 - 18:00-19:30 UTC: EURALO Round-Table (RT1-2023)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28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February 2023 - 18:00-19:30 UTC: EURALO Members Monthly Meeting (MMM2)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7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March 2023: ICANN76 (pre)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14</a:t>
            </a:r>
            <a:r>
              <a:rPr lang="en-US" sz="2400" baseline="30000" dirty="0">
                <a:solidFill>
                  <a:srgbClr val="FFFF00"/>
                </a:solidFill>
              </a:rPr>
              <a:t>th</a:t>
            </a:r>
            <a:r>
              <a:rPr lang="en-US" sz="2400" dirty="0">
                <a:solidFill>
                  <a:srgbClr val="FFFF00"/>
                </a:solidFill>
              </a:rPr>
              <a:t> March 2023: ICANN76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Tuesday 21</a:t>
            </a:r>
            <a:r>
              <a:rPr lang="en-US" sz="2400" baseline="30000" dirty="0">
                <a:solidFill>
                  <a:srgbClr val="FFFF00"/>
                </a:solidFill>
              </a:rPr>
              <a:t>st</a:t>
            </a:r>
            <a:r>
              <a:rPr lang="en-US" sz="2400" dirty="0">
                <a:solidFill>
                  <a:srgbClr val="FFFF00"/>
                </a:solidFill>
              </a:rPr>
              <a:t> March 2023: ICANN76 (post)</a:t>
            </a:r>
          </a:p>
          <a:p>
            <a:r>
              <a:rPr lang="en-US" sz="2400" dirty="0">
                <a:solidFill>
                  <a:srgbClr val="FFC000"/>
                </a:solidFill>
              </a:rPr>
              <a:t>Tuesday 28</a:t>
            </a:r>
            <a:r>
              <a:rPr lang="en-US" sz="2400" baseline="30000" dirty="0">
                <a:solidFill>
                  <a:srgbClr val="FFC000"/>
                </a:solidFill>
              </a:rPr>
              <a:t>th</a:t>
            </a:r>
            <a:r>
              <a:rPr lang="en-US" sz="2400" dirty="0">
                <a:solidFill>
                  <a:srgbClr val="FFC000"/>
                </a:solidFill>
              </a:rPr>
              <a:t> March 2023 - 17:00-19:00 UTC: RO-ICANN76 by EURALO (EN, ES, FR and RU)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6E7690-41C8-C24A-8989-D608128D7807}"/>
              </a:ext>
            </a:extLst>
          </p:cNvPr>
          <p:cNvSpPr txBox="1"/>
          <p:nvPr/>
        </p:nvSpPr>
        <p:spPr>
          <a:xfrm>
            <a:off x="6760029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3083B5A9-B908-4E43-89BE-D10ED317E839}"/>
              </a:ext>
            </a:extLst>
          </p:cNvPr>
          <p:cNvSpPr txBox="1"/>
          <p:nvPr/>
        </p:nvSpPr>
        <p:spPr>
          <a:xfrm>
            <a:off x="11222654" y="3016856"/>
            <a:ext cx="719492" cy="1161985"/>
          </a:xfrm>
          <a:prstGeom prst="rect">
            <a:avLst/>
          </a:prstGeom>
          <a:solidFill>
            <a:srgbClr val="0E393A"/>
          </a:solidFill>
        </p:spPr>
        <p:txBody>
          <a:bodyPr vert="wordArtVert" wrap="non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17118521-7EBD-DE4A-8728-B0D4FE5904FD}"/>
              </a:ext>
            </a:extLst>
          </p:cNvPr>
          <p:cNvSpPr txBox="1"/>
          <p:nvPr/>
        </p:nvSpPr>
        <p:spPr>
          <a:xfrm>
            <a:off x="4101936" y="958400"/>
            <a:ext cx="3674404" cy="461665"/>
          </a:xfrm>
          <a:prstGeom prst="rect">
            <a:avLst/>
          </a:prstGeom>
          <a:solidFill>
            <a:srgbClr val="0E393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EURALO </a:t>
            </a:r>
            <a:r>
              <a:rPr lang="en-US" sz="24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Meetings 2023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131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D43053-F3E4-F444-EC79-9320A4E12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Aft>
                <a:spcPts val="300"/>
              </a:spcAft>
              <a:buNone/>
            </a:pPr>
            <a:r>
              <a:rPr lang="en-US" dirty="0"/>
              <a:t>Looking Toward WSIS+20: How Can We Improve the Multistakeholder Model [of Internet Governance] for the Future?</a:t>
            </a:r>
          </a:p>
          <a:p>
            <a:pPr>
              <a:spcAft>
                <a:spcPts val="300"/>
              </a:spcAft>
            </a:pPr>
            <a:r>
              <a:rPr lang="en-US" dirty="0"/>
              <a:t>Description</a:t>
            </a:r>
          </a:p>
          <a:p>
            <a:pPr lvl="1">
              <a:spcAft>
                <a:spcPts val="300"/>
              </a:spcAft>
            </a:pPr>
            <a:r>
              <a:rPr lang="en-US" dirty="0"/>
              <a:t>The 2025 review of World Summit on the Information Society (WSIS) implementation is a critical opportunity to reaffirm support for multistakeholder governance of the Internet. This plenary topic would propose to discuss how to ensure participation from the technical community in the overall WSIS+20 review process, and how such technical participation might reflect the importance of multistakeholder governance for the Internet, [and also seek improvements to that model to deliver for people across the world]</a:t>
            </a:r>
          </a:p>
          <a:p>
            <a:pPr>
              <a:spcAft>
                <a:spcPts val="300"/>
              </a:spcAft>
            </a:pPr>
            <a:r>
              <a:rPr lang="en-US" dirty="0"/>
              <a:t>Wednesday, 15 March, 10:30-12:00 (local time) </a:t>
            </a:r>
          </a:p>
          <a:p>
            <a:endParaRPr lang="en-US" dirty="0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A6267C4F-A500-C643-9A8C-4B92FFA8A6BA}"/>
              </a:ext>
            </a:extLst>
          </p:cNvPr>
          <p:cNvSpPr txBox="1"/>
          <p:nvPr/>
        </p:nvSpPr>
        <p:spPr>
          <a:xfrm>
            <a:off x="11222654" y="2589374"/>
            <a:ext cx="719492" cy="2231637"/>
          </a:xfrm>
          <a:prstGeom prst="rect">
            <a:avLst/>
          </a:prstGeom>
          <a:solidFill>
            <a:srgbClr val="0E393A"/>
          </a:solidFill>
        </p:spPr>
        <p:txBody>
          <a:bodyPr vert="wordArtVert" wrap="non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2" descr="ICANN76 Header">
            <a:extLst>
              <a:ext uri="{FF2B5EF4-FFF2-40B4-BE49-F238E27FC236}">
                <a16:creationId xmlns:a16="http://schemas.microsoft.com/office/drawing/2014/main" id="{94FF5E75-F389-0C00-C8D1-8F105C42C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6067" y="58497"/>
            <a:ext cx="8821162" cy="165153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0AEB7222-AB37-38C0-7580-98923D92BDEF}"/>
              </a:ext>
            </a:extLst>
          </p:cNvPr>
          <p:cNvSpPr txBox="1"/>
          <p:nvPr/>
        </p:nvSpPr>
        <p:spPr>
          <a:xfrm>
            <a:off x="5070764" y="468767"/>
            <a:ext cx="4975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n>
                  <a:solidFill>
                    <a:srgbClr val="FFC000"/>
                  </a:solidFill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Plenary Session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172831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0DB7D9-324A-DC41-B862-54D0ABB18AAC}"/>
              </a:ext>
            </a:extLst>
          </p:cNvPr>
          <p:cNvSpPr>
            <a:spLocks noGrp="1"/>
          </p:cNvSpPr>
          <p:nvPr>
            <p:ph type="title"/>
          </p:nvPr>
        </p:nvSpPr>
        <p:spPr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ICANN meetings &amp; </a:t>
            </a: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+mn-lt"/>
                <a:cs typeface="Arial" panose="020B0604020202020204" pitchFamily="34" charset="0"/>
              </a:rPr>
              <a:t>EURALO</a:t>
            </a:r>
            <a:r>
              <a:rPr lang="en-US" sz="4000" dirty="0">
                <a:solidFill>
                  <a:schemeClr val="bg1"/>
                </a:solidFill>
                <a:latin typeface="+mn-lt"/>
              </a:rPr>
              <a:t> readouts</a:t>
            </a:r>
            <a:endParaRPr lang="fr-FR" sz="3200" dirty="0">
              <a:latin typeface="+mn-lt"/>
            </a:endParaRPr>
          </a:p>
        </p:txBody>
      </p:sp>
      <p:sp>
        <p:nvSpPr>
          <p:cNvPr id="4" name="Прямоугольник 8">
            <a:extLst>
              <a:ext uri="{FF2B5EF4-FFF2-40B4-BE49-F238E27FC236}">
                <a16:creationId xmlns:a16="http://schemas.microsoft.com/office/drawing/2014/main" id="{8B676AF6-D93B-5949-85AF-F8D0E653D4A9}"/>
              </a:ext>
            </a:extLst>
          </p:cNvPr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noFill/>
        </p:spPr>
        <p:txBody>
          <a:bodyPr wrap="square">
            <a:normAutofit fontScale="92500" lnSpcReduction="20000"/>
          </a:bodyPr>
          <a:lstStyle/>
          <a:p>
            <a:pPr marL="571500" indent="-571500"/>
            <a:r>
              <a:rPr lang="en-US" dirty="0"/>
              <a:t>ICANN76 – Cancun – Community Forum</a:t>
            </a:r>
          </a:p>
          <a:p>
            <a:pPr marL="1028700" lvl="1" indent="-571500"/>
            <a:r>
              <a:rPr lang="en-US" dirty="0"/>
              <a:t>11-16 March 2023</a:t>
            </a:r>
          </a:p>
          <a:p>
            <a:pPr marL="1028700" lvl="1" indent="-571500"/>
            <a:r>
              <a:rPr lang="en-US" dirty="0">
                <a:solidFill>
                  <a:srgbClr val="00B050"/>
                </a:solidFill>
              </a:rPr>
              <a:t>ICANN76 Readout by EURALO (EN, ES, FR and RU)</a:t>
            </a:r>
          </a:p>
          <a:p>
            <a:pPr marL="1485900" lvl="2" indent="-571500"/>
            <a:r>
              <a:rPr lang="en-US" dirty="0">
                <a:solidFill>
                  <a:srgbClr val="00B050"/>
                </a:solidFill>
              </a:rPr>
              <a:t>Tuesday 28th March 2023 - 17:00-19:00 UTC</a:t>
            </a:r>
            <a:br>
              <a:rPr lang="en-US" dirty="0">
                <a:solidFill>
                  <a:srgbClr val="00B050"/>
                </a:solidFill>
              </a:rPr>
            </a:br>
            <a:endParaRPr lang="en-US" dirty="0">
              <a:solidFill>
                <a:srgbClr val="00B050"/>
              </a:solidFill>
            </a:endParaRPr>
          </a:p>
          <a:p>
            <a:pPr marL="571500" indent="-571500"/>
            <a:r>
              <a:rPr lang="en-US" dirty="0"/>
              <a:t>ICANN77 – Washington D.C. – Policy Forum</a:t>
            </a:r>
          </a:p>
          <a:p>
            <a:pPr marL="1028700" lvl="1" indent="-571500"/>
            <a:r>
              <a:rPr lang="en-US" dirty="0"/>
              <a:t>12-15 June 2023</a:t>
            </a:r>
          </a:p>
          <a:p>
            <a:pPr marL="1028700" lvl="1" indent="-571500"/>
            <a:r>
              <a:rPr lang="en-US" dirty="0">
                <a:solidFill>
                  <a:srgbClr val="00B050"/>
                </a:solidFill>
              </a:rPr>
              <a:t>ICANN77 Readout by EURALO (EN, ES, FR and RU)</a:t>
            </a:r>
          </a:p>
          <a:p>
            <a:pPr marL="1485900" lvl="2" indent="-571500"/>
            <a:r>
              <a:rPr lang="en-US" dirty="0">
                <a:solidFill>
                  <a:srgbClr val="00B050"/>
                </a:solidFill>
              </a:rPr>
              <a:t>Tuesday 27th June 2023 - 17:00-19:00 UTC</a:t>
            </a:r>
          </a:p>
          <a:p>
            <a:pPr marL="1028700" lvl="1" indent="-571500"/>
            <a:endParaRPr lang="en-US" dirty="0"/>
          </a:p>
          <a:p>
            <a:pPr marL="571500" indent="-571500"/>
            <a:r>
              <a:rPr lang="en-US" dirty="0"/>
              <a:t>ICANN78 – Hamburg – Annual General Meeting (25th)</a:t>
            </a:r>
          </a:p>
          <a:p>
            <a:pPr marL="1028700" lvl="1" indent="-571500"/>
            <a:r>
              <a:rPr lang="en-US" dirty="0"/>
              <a:t>21-26 October 2023</a:t>
            </a:r>
          </a:p>
          <a:p>
            <a:pPr marL="1028700" lvl="1" indent="-571500"/>
            <a:r>
              <a:rPr lang="en-US" dirty="0">
                <a:solidFill>
                  <a:srgbClr val="00B050"/>
                </a:solidFill>
              </a:rPr>
              <a:t>ICANN78 Readout by EURALO (EN, ES, FR and RU)</a:t>
            </a:r>
          </a:p>
          <a:p>
            <a:pPr marL="1485900" lvl="2" indent="-571500"/>
            <a:r>
              <a:rPr lang="en-US" dirty="0">
                <a:solidFill>
                  <a:srgbClr val="00B050"/>
                </a:solidFill>
              </a:rPr>
              <a:t>Tuesday 7th November 2023 - 18:00-20:00 UTC</a:t>
            </a:r>
          </a:p>
          <a:p>
            <a:pPr marL="1028700" lvl="1" indent="-571500"/>
            <a:endParaRPr lang="en-US" dirty="0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A6267C4F-A500-C643-9A8C-4B92FFA8A6BA}"/>
              </a:ext>
            </a:extLst>
          </p:cNvPr>
          <p:cNvSpPr txBox="1"/>
          <p:nvPr/>
        </p:nvSpPr>
        <p:spPr>
          <a:xfrm>
            <a:off x="11222654" y="2589374"/>
            <a:ext cx="719492" cy="2231637"/>
          </a:xfrm>
          <a:prstGeom prst="rect">
            <a:avLst/>
          </a:prstGeom>
          <a:solidFill>
            <a:srgbClr val="0E393A"/>
          </a:solidFill>
        </p:spPr>
        <p:txBody>
          <a:bodyPr vert="wordArtVert" wrap="non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0153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52683</TotalTime>
  <Words>1640</Words>
  <Application>Microsoft Macintosh PowerPoint</Application>
  <PresentationFormat>Grand écran</PresentationFormat>
  <Paragraphs>229</Paragraphs>
  <Slides>16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Thème Office</vt:lpstr>
      <vt:lpstr>EURALO Board 2023 Road Map</vt:lpstr>
      <vt:lpstr>EURALO Board 2023 Road Map</vt:lpstr>
      <vt:lpstr>EURALO 2021/2022/2023 Road Map</vt:lpstr>
      <vt:lpstr>EURALO 2023 Road Map</vt:lpstr>
      <vt:lpstr>EURALO 2023 Road Map</vt:lpstr>
      <vt:lpstr>EURALO 2023 Road Map</vt:lpstr>
      <vt:lpstr>EURALO 2023 Road Map</vt:lpstr>
      <vt:lpstr>Présentation PowerPoint</vt:lpstr>
      <vt:lpstr>ICANN meetings &amp; EURALO readouts</vt:lpstr>
      <vt:lpstr>Multilingual Readout ICANN76 (by EURALO)</vt:lpstr>
      <vt:lpstr>EURALO 2023 Road Map</vt:lpstr>
      <vt:lpstr>Monthly RoundTable 1-23 (by EURALO)</vt:lpstr>
      <vt:lpstr>EURALO 2023 Road Map</vt:lpstr>
      <vt:lpstr>EURALO Issues</vt:lpstr>
      <vt:lpstr>EURALO Board 2023 Road Map</vt:lpstr>
      <vt:lpstr>EURALO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Sébastien Bachollet</dc:creator>
  <cp:lastModifiedBy>Sébastien Bachollet</cp:lastModifiedBy>
  <cp:revision>319</cp:revision>
  <dcterms:created xsi:type="dcterms:W3CDTF">2021-05-24T13:53:39Z</dcterms:created>
  <dcterms:modified xsi:type="dcterms:W3CDTF">2023-02-14T17:17:26Z</dcterms:modified>
</cp:coreProperties>
</file>