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76" r:id="rId2"/>
    <p:sldId id="652" r:id="rId3"/>
    <p:sldId id="277" r:id="rId4"/>
    <p:sldId id="608" r:id="rId5"/>
    <p:sldId id="653" r:id="rId6"/>
    <p:sldId id="278" r:id="rId7"/>
    <p:sldId id="611" r:id="rId8"/>
    <p:sldId id="597" r:id="rId9"/>
    <p:sldId id="598" r:id="rId10"/>
    <p:sldId id="609" r:id="rId11"/>
    <p:sldId id="625" r:id="rId12"/>
    <p:sldId id="656" r:id="rId13"/>
    <p:sldId id="614" r:id="rId14"/>
    <p:sldId id="437" r:id="rId15"/>
    <p:sldId id="469" r:id="rId16"/>
    <p:sldId id="619" r:id="rId17"/>
    <p:sldId id="613" r:id="rId18"/>
    <p:sldId id="654" r:id="rId19"/>
    <p:sldId id="655" r:id="rId20"/>
    <p:sldId id="596" r:id="rId21"/>
    <p:sldId id="644" r:id="rId22"/>
    <p:sldId id="651" r:id="rId23"/>
    <p:sldId id="452" r:id="rId24"/>
    <p:sldId id="638" r:id="rId25"/>
    <p:sldId id="647" r:id="rId26"/>
    <p:sldId id="615" r:id="rId27"/>
    <p:sldId id="256" r:id="rId28"/>
    <p:sldId id="624" r:id="rId29"/>
    <p:sldId id="629" r:id="rId30"/>
    <p:sldId id="628" r:id="rId31"/>
    <p:sldId id="468" r:id="rId32"/>
    <p:sldId id="607" r:id="rId33"/>
    <p:sldId id="457" r:id="rId34"/>
    <p:sldId id="603" r:id="rId35"/>
    <p:sldId id="257" r:id="rId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90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71"/>
    <p:restoredTop sz="92544"/>
  </p:normalViewPr>
  <p:slideViewPr>
    <p:cSldViewPr snapToGrid="0" snapToObjects="1">
      <p:cViewPr varScale="1">
        <p:scale>
          <a:sx n="64" d="100"/>
          <a:sy n="64" d="100"/>
        </p:scale>
        <p:origin x="184" y="10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7BE55-BF16-3F49-A2BA-EE8E05C26E59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3B326-5489-FE4B-AAB9-D124931C92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090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5711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033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1C171-08EB-8141-BDC1-24A876B69E2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496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1C171-08EB-8141-BDC1-24A876B69E2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626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1C171-08EB-8141-BDC1-24A876B69E2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6803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488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21C171-08EB-8141-BDC1-24A876B69E21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673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469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521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3B326-5489-FE4B-AAB9-D124931C9261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06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A6B1FD-FD8A-D240-BC32-381BC0E91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740CDC3-72EE-C244-8B96-E6A59FB9C9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9953EC-68E9-2844-8E71-FF97993F7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E48B61-58BA-554B-AFC5-4CE72C715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526543-CD5E-924F-BB57-1E05A36A9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15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EF9FB-BC18-8342-8308-D860C7283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81AED9-C1F0-404F-BB74-1CC86DE759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9DA77F-239A-D44B-81AF-48F3C2579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56C964-B843-5C4A-BEEB-01E5F68E0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229E6F-2F37-DD47-8459-88D6ECD7D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1883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E036B89-8E1C-5D47-A643-47D409028A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56110A-0E48-5749-998E-6B73E612B1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4185CC-776D-5A44-B20B-6EB337647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B136E7-A35D-3A43-93F1-99BE36B7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D08363-CB47-DA49-892A-3375339F8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724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427A6E-6A3C-4E4D-AECA-D1AA4A8C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D899C4-6CE8-0D4B-A464-FC99968F4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BDC530-DC49-E647-BAE9-CD513774A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4D1E63-FF19-7B44-A1FC-D5D643951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567EED-3151-314A-AAC0-9C38E6B58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9092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752C58-AEBB-8047-999A-C4C82288D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076ABD-6DED-9F45-BBB3-82A2364CF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66757D4-BE50-BE4F-89D9-1E9795EFA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28B11F-31C2-9C42-B659-73F2870C0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84FB9A-7767-8543-A3B7-65A72383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584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01782D-6731-8B45-86B3-8FF5B637E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C59D3AA-63C5-4D4E-B615-BFA0FBED63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E897A-622E-9B44-A2CF-1A5160AE0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15005A4-7B63-2948-9DD6-111D20666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1356BC-8129-1249-B1FC-1B5F2232E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9FE17E4-0A65-0B41-A26E-03DE6BD06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55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32B8F4-5FB6-0C43-BDC6-95FE7AD7A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C1E1FA-42EE-0B4F-B82C-9C7A83B75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1F652FE-8A79-4348-8889-98C700A4E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60FDFFD-9536-3645-A923-9724002554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8CA39AE-6F67-FD49-8CA8-918CD100CB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DD315BC-E88E-9647-B4AD-F0600880D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CEFA5C3-16F9-AD45-9ADB-316C87591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1F17CD1-C513-AA48-87BB-D37973840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94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61D6B8-C410-6F43-9FC9-FBA96155B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9ADFC1A-FE77-6F4D-842F-74CF09FB0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7C8AD2-ED38-A84E-BF0D-2B0CA625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E8829D3-6178-7246-8010-C6DCA980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721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1DD07BC-C8DF-044A-B281-6CA0ECCE8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8D9E4C-4E94-1144-A4A9-0247A185C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F73178F-D0B0-A743-967F-075AD6098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66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00FCB0-B188-4E4B-B945-F2B19F6E0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7D08ED-F9C7-2747-A534-2BDCCF603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3D307A-D2D7-CA4D-AD30-14F6DD749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224F99-3DB1-2841-A313-06651C7C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2FFFE97-5129-9445-A0A3-373169B7B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83EC344-26D8-1D4B-BE96-F89AD8F7A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133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A1262C-7284-C24F-9056-84C571129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73255BC-10AC-9C48-B30A-E2CBA70683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F5FF680-56B7-AC43-A29E-236D90029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E1EA9F1-A52A-644E-BA27-66EB33862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3938D-0D5C-3741-924A-3BA3F6F46BC8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A9DD78B-8244-D847-AD20-31404F31D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AE3D189-9837-6E44-A12D-3C507D970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3D14F-846C-BB44-B262-F620EC854B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00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>
            <a:extLst>
              <a:ext uri="{FF2B5EF4-FFF2-40B4-BE49-F238E27FC236}">
                <a16:creationId xmlns:a16="http://schemas.microsoft.com/office/drawing/2014/main" id="{A8676E94-63C6-A941-ADE6-8F2ECD809A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67"/>
            <a:ext cx="12192000" cy="685382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8141EEB-D3C9-4A4F-AB41-DDAFA3AC5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5"/>
            <a:ext cx="87062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FF8A9E-9707-0240-B091-4C05A0347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AB75B3-0983-3A47-AAF5-5E12C42EFC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133938D-0D5C-3741-924A-3BA3F6F46BC8}" type="datetimeFigureOut">
              <a:rPr lang="fr-FR" smtClean="0"/>
              <a:pPr/>
              <a:t>12/04/2022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F623E2-3273-124F-BEE8-D68BF0D43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BB090E-171E-B646-B512-C8C891D08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7D3D14F-846C-BB44-B262-F620EC854B0A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122044D-F729-D346-8B61-0F10B81153D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" y="136524"/>
            <a:ext cx="1313439" cy="132225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8453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13" Type="http://schemas.openxmlformats.org/officeDocument/2006/relationships/image" Target="../media/image16.pn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12" Type="http://schemas.openxmlformats.org/officeDocument/2006/relationships/hyperlink" Target="https://community.icann.org/pages/viewpage.action?pageId=126425098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microsoft.com/office/2007/relationships/hdphoto" Target="../media/hdphoto1.wdp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tiff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clairement.org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icann.org/display/soacabout/FY22+EURALO+Workspac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urodig.org/get-involved/" TargetMode="External"/><Relationship Id="rId4" Type="http://schemas.openxmlformats.org/officeDocument/2006/relationships/hyperlink" Target="https://www.ripe.net/participate/meetings/calendar/ripe-8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sanctions.net/index.php/Welcome_to_the_Internet_Sanctions_Project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3" Type="http://schemas.openxmlformats.org/officeDocument/2006/relationships/image" Target="../media/image21.jpeg"/><Relationship Id="rId21" Type="http://schemas.openxmlformats.org/officeDocument/2006/relationships/image" Target="../media/image39.jpeg"/><Relationship Id="rId7" Type="http://schemas.openxmlformats.org/officeDocument/2006/relationships/image" Target="../media/image25.png"/><Relationship Id="rId12" Type="http://schemas.openxmlformats.org/officeDocument/2006/relationships/image" Target="../media/image30.jpeg"/><Relationship Id="rId17" Type="http://schemas.openxmlformats.org/officeDocument/2006/relationships/image" Target="../media/image35.png"/><Relationship Id="rId2" Type="http://schemas.openxmlformats.org/officeDocument/2006/relationships/image" Target="../media/image20.jpeg"/><Relationship Id="rId16" Type="http://schemas.openxmlformats.org/officeDocument/2006/relationships/image" Target="../media/image34.tiff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png"/><Relationship Id="rId22" Type="http://schemas.openxmlformats.org/officeDocument/2006/relationships/hyperlink" Target="https://icann.zoom.us/meeting/register/tJYucu2srTIpHt3BhCRzAPLrc5_5UiDO9NKr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hyperlink" Target="https://drive.google.com/file/d/1MO6LvX0lFtYc8c05B8eCgCYSrsjmLOMT/view?pli=1" TargetMode="External"/><Relationship Id="rId18" Type="http://schemas.openxmlformats.org/officeDocument/2006/relationships/image" Target="../media/image37.png"/><Relationship Id="rId3" Type="http://schemas.openxmlformats.org/officeDocument/2006/relationships/image" Target="../media/image43.jpeg"/><Relationship Id="rId21" Type="http://schemas.openxmlformats.org/officeDocument/2006/relationships/image" Target="../media/image55.jpeg"/><Relationship Id="rId7" Type="http://schemas.openxmlformats.org/officeDocument/2006/relationships/image" Target="../media/image47.jpeg"/><Relationship Id="rId12" Type="http://schemas.openxmlformats.org/officeDocument/2006/relationships/image" Target="../media/image51.jpeg"/><Relationship Id="rId17" Type="http://schemas.openxmlformats.org/officeDocument/2006/relationships/image" Target="../media/image35.png"/><Relationship Id="rId2" Type="http://schemas.openxmlformats.org/officeDocument/2006/relationships/image" Target="../media/image42.jpeg"/><Relationship Id="rId16" Type="http://schemas.openxmlformats.org/officeDocument/2006/relationships/image" Target="../media/image53.tiff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11" Type="http://schemas.openxmlformats.org/officeDocument/2006/relationships/image" Target="../media/image27.jpeg"/><Relationship Id="rId5" Type="http://schemas.openxmlformats.org/officeDocument/2006/relationships/image" Target="../media/image45.jpeg"/><Relationship Id="rId15" Type="http://schemas.openxmlformats.org/officeDocument/2006/relationships/image" Target="../media/image21.jpeg"/><Relationship Id="rId10" Type="http://schemas.openxmlformats.org/officeDocument/2006/relationships/image" Target="../media/image50.jpeg"/><Relationship Id="rId19" Type="http://schemas.openxmlformats.org/officeDocument/2006/relationships/hyperlink" Target="https://tinyurl.com/bejpjh2b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9.jpeg"/><Relationship Id="rId1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hyperlink" Target="https://www.globalcyberalliance.org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5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nisa.europa.eu/publications/security-and-privacy-for-public-dns-resolvers/" TargetMode="External"/><Relationship Id="rId11" Type="http://schemas.openxmlformats.org/officeDocument/2006/relationships/image" Target="../media/image61.png"/><Relationship Id="rId5" Type="http://schemas.openxmlformats.org/officeDocument/2006/relationships/hyperlink" Target="https://hadea.ec.europa.eu/calls-proposals/equipping-backbone-networks-high-performance-and-secure-dns-resolution-infrastructures-works_en" TargetMode="External"/><Relationship Id="rId10" Type="http://schemas.openxmlformats.org/officeDocument/2006/relationships/image" Target="../media/image60.tiff"/><Relationship Id="rId4" Type="http://schemas.openxmlformats.org/officeDocument/2006/relationships/hyperlink" Target="https://icann.zoom.us/meeting/register/tJ0lfu6hrz0tG9bpKre5OBLGj0ZUROq51zvJ" TargetMode="External"/><Relationship Id="rId9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5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hyperlink" Target="https://www.istrust.org/" TargetMode="External"/><Relationship Id="rId9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ann.org/nomcom2022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ommunity.icann.org/pages/viewpage.action?pageId=186781605" TargetMode="External"/><Relationship Id="rId4" Type="http://schemas.openxmlformats.org/officeDocument/2006/relationships/hyperlink" Target="https://community.icann.org/pages/viewpage.action?pageId=12642509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icann.org/display/atlarge/At-Large+FY23+Budget+Development+Workspac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unity.icann.org/display/atlarge/At-Large+FY22+Budget+Development+Workspace" TargetMode="External"/><Relationship Id="rId5" Type="http://schemas.openxmlformats.org/officeDocument/2006/relationships/hyperlink" Target="https://community.icann.org/download/attachments/151848011/FY22%20At-Large-%20EURALO%20ABR%20-%20Support%20%20for%20European%20Individual%20Users%20Association%20.docx?version=1&amp;modificationDate=1611628392000&amp;api=v2" TargetMode="External"/><Relationship Id="rId4" Type="http://schemas.openxmlformats.org/officeDocument/2006/relationships/hyperlink" Target="https://community.icann.org/download/attachments/151848011/FY22%20At-Large%20EURALO%20-Diversity%20-%20Final.docx?version=1&amp;modificationDate=1611650553000&amp;api=v2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png"/><Relationship Id="rId18" Type="http://schemas.openxmlformats.org/officeDocument/2006/relationships/image" Target="../media/image83.png"/><Relationship Id="rId26" Type="http://schemas.openxmlformats.org/officeDocument/2006/relationships/image" Target="../media/image90.jpeg"/><Relationship Id="rId21" Type="http://schemas.openxmlformats.org/officeDocument/2006/relationships/image" Target="../media/image86.png"/><Relationship Id="rId34" Type="http://schemas.openxmlformats.org/officeDocument/2006/relationships/image" Target="../media/image98.jpeg"/><Relationship Id="rId7" Type="http://schemas.openxmlformats.org/officeDocument/2006/relationships/image" Target="../media/image74.jpeg"/><Relationship Id="rId12" Type="http://schemas.openxmlformats.org/officeDocument/2006/relationships/image" Target="../media/image78.png"/><Relationship Id="rId17" Type="http://schemas.openxmlformats.org/officeDocument/2006/relationships/image" Target="../media/image82.jpeg"/><Relationship Id="rId25" Type="http://schemas.openxmlformats.org/officeDocument/2006/relationships/image" Target="../media/image2.png"/><Relationship Id="rId33" Type="http://schemas.openxmlformats.org/officeDocument/2006/relationships/image" Target="../media/image97.jpeg"/><Relationship Id="rId2" Type="http://schemas.openxmlformats.org/officeDocument/2006/relationships/image" Target="../media/image70.jpe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29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7.png"/><Relationship Id="rId24" Type="http://schemas.openxmlformats.org/officeDocument/2006/relationships/image" Target="../media/image89.png"/><Relationship Id="rId32" Type="http://schemas.openxmlformats.org/officeDocument/2006/relationships/image" Target="../media/image96.png"/><Relationship Id="rId37" Type="http://schemas.microsoft.com/office/2007/relationships/hdphoto" Target="../media/hdphoto5.wdp"/><Relationship Id="rId5" Type="http://schemas.openxmlformats.org/officeDocument/2006/relationships/image" Target="../media/image72.jpeg"/><Relationship Id="rId15" Type="http://schemas.openxmlformats.org/officeDocument/2006/relationships/image" Target="../media/image80.jpeg"/><Relationship Id="rId23" Type="http://schemas.openxmlformats.org/officeDocument/2006/relationships/image" Target="../media/image88.jpeg"/><Relationship Id="rId28" Type="http://schemas.openxmlformats.org/officeDocument/2006/relationships/image" Target="../media/image92.png"/><Relationship Id="rId36" Type="http://schemas.openxmlformats.org/officeDocument/2006/relationships/image" Target="../media/image100.png"/><Relationship Id="rId10" Type="http://schemas.microsoft.com/office/2007/relationships/hdphoto" Target="../media/hdphoto3.wdp"/><Relationship Id="rId19" Type="http://schemas.openxmlformats.org/officeDocument/2006/relationships/image" Target="../media/image84.png"/><Relationship Id="rId31" Type="http://schemas.openxmlformats.org/officeDocument/2006/relationships/image" Target="../media/image95.jpeg"/><Relationship Id="rId4" Type="http://schemas.openxmlformats.org/officeDocument/2006/relationships/image" Target="../media/image5.jpeg"/><Relationship Id="rId9" Type="http://schemas.openxmlformats.org/officeDocument/2006/relationships/image" Target="../media/image76.png"/><Relationship Id="rId14" Type="http://schemas.microsoft.com/office/2007/relationships/hdphoto" Target="../media/hdphoto4.wdp"/><Relationship Id="rId22" Type="http://schemas.openxmlformats.org/officeDocument/2006/relationships/image" Target="../media/image87.png"/><Relationship Id="rId27" Type="http://schemas.openxmlformats.org/officeDocument/2006/relationships/image" Target="../media/image91.png"/><Relationship Id="rId30" Type="http://schemas.openxmlformats.org/officeDocument/2006/relationships/image" Target="../media/image94.png"/><Relationship Id="rId35" Type="http://schemas.openxmlformats.org/officeDocument/2006/relationships/image" Target="../media/image99.png"/><Relationship Id="rId8" Type="http://schemas.openxmlformats.org/officeDocument/2006/relationships/image" Target="../media/image75.png"/><Relationship Id="rId3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07537-1C15-3741-A3F4-E5853EDB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0720" y="1122363"/>
            <a:ext cx="9144000" cy="23876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Road Map</a:t>
            </a: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547813-06DF-2748-A4DD-97A1DFCD3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Update 13</a:t>
            </a:r>
            <a:r>
              <a:rPr lang="en-US" sz="4000" b="1" baseline="30000" dirty="0">
                <a:solidFill>
                  <a:schemeClr val="bg1"/>
                </a:solidFill>
              </a:rPr>
              <a:t>th</a:t>
            </a:r>
            <a:r>
              <a:rPr lang="en-US" sz="4000" b="1" dirty="0">
                <a:solidFill>
                  <a:schemeClr val="bg1"/>
                </a:solidFill>
              </a:rPr>
              <a:t> April 2022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CA11093D-F373-0246-965A-806E37C2671F}"/>
              </a:ext>
            </a:extLst>
          </p:cNvPr>
          <p:cNvGrpSpPr/>
          <p:nvPr/>
        </p:nvGrpSpPr>
        <p:grpSpPr>
          <a:xfrm>
            <a:off x="8762545" y="3693289"/>
            <a:ext cx="3106511" cy="2767910"/>
            <a:chOff x="4091349" y="325084"/>
            <a:chExt cx="3902394" cy="3477044"/>
          </a:xfrm>
        </p:grpSpPr>
        <p:pic>
          <p:nvPicPr>
            <p:cNvPr id="7" name="Image 6" descr="Une image contenant personne, mur, intérieur, debout&#10;&#10;Description générée automatiquement">
              <a:extLst>
                <a:ext uri="{FF2B5EF4-FFF2-40B4-BE49-F238E27FC236}">
                  <a16:creationId xmlns:a16="http://schemas.microsoft.com/office/drawing/2014/main" id="{6A6F84B8-00AB-1D4C-AB5D-3FD2AA915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1349" y="325084"/>
              <a:ext cx="3902394" cy="3477044"/>
            </a:xfrm>
            <a:prstGeom prst="ellipse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F6E3EC2C-3BD7-3144-B988-BB5203B7C5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3148" y="706601"/>
              <a:ext cx="1313439" cy="132225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8627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5"/>
            <a:ext cx="8706292" cy="527279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967" y="1512332"/>
            <a:ext cx="6965576" cy="49805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dirty="0">
                <a:sym typeface="Wingdings" pitchFamily="2" charset="2"/>
              </a:rPr>
              <a:t>Brussels – 4 – 7 October 2022</a:t>
            </a:r>
            <a:endParaRPr lang="en-US" sz="3200" dirty="0"/>
          </a:p>
          <a:p>
            <a:pPr marL="514350" lvl="0" indent="-514350">
              <a:buFont typeface="+mj-lt"/>
              <a:buAutoNum type="alphaUcPeriod"/>
            </a:pPr>
            <a:r>
              <a:rPr lang="en-US" sz="2400" dirty="0">
                <a:solidFill>
                  <a:prstClr val="white"/>
                </a:solidFill>
              </a:rPr>
              <a:t>Session 1: ICANN 101</a:t>
            </a:r>
            <a:br>
              <a:rPr lang="en-US" sz="2400" dirty="0">
                <a:solidFill>
                  <a:prstClr val="white"/>
                </a:solidFill>
              </a:rPr>
            </a:br>
            <a:r>
              <a:rPr lang="en-US" sz="2400" dirty="0">
                <a:solidFill>
                  <a:prstClr val="white"/>
                </a:solidFill>
              </a:rPr>
              <a:t>By the OCL and the SBT</a:t>
            </a:r>
            <a:br>
              <a:rPr lang="en-US" sz="2400" dirty="0">
                <a:solidFill>
                  <a:prstClr val="white"/>
                </a:solidFill>
              </a:rPr>
            </a:br>
            <a:r>
              <a:rPr lang="en-US" sz="2400" dirty="0">
                <a:solidFill>
                  <a:prstClr val="white"/>
                </a:solidFill>
              </a:rPr>
              <a:t>Including GAC by Joanna, </a:t>
            </a:r>
            <a:r>
              <a:rPr lang="en-US" sz="2400" dirty="0" err="1">
                <a:solidFill>
                  <a:prstClr val="white"/>
                </a:solidFill>
              </a:rPr>
              <a:t>NomCom</a:t>
            </a:r>
            <a:r>
              <a:rPr lang="en-US" sz="2400" dirty="0">
                <a:solidFill>
                  <a:prstClr val="white"/>
                </a:solidFill>
              </a:rPr>
              <a:t> by </a:t>
            </a:r>
            <a:r>
              <a:rPr lang="en-US" sz="2400" dirty="0" err="1">
                <a:solidFill>
                  <a:prstClr val="white"/>
                </a:solidFill>
              </a:rPr>
              <a:t>Yrjo</a:t>
            </a:r>
            <a:r>
              <a:rPr lang="en-US" sz="2400" dirty="0">
                <a:solidFill>
                  <a:prstClr val="white"/>
                </a:solidFill>
              </a:rPr>
              <a:t>…</a:t>
            </a:r>
          </a:p>
          <a:p>
            <a:pPr marL="514350" lvl="0" indent="-514350">
              <a:buFont typeface="+mj-lt"/>
              <a:buAutoNum type="alphaUcPeriod"/>
            </a:pPr>
            <a:r>
              <a:rPr lang="en-US" sz="2400" dirty="0">
                <a:solidFill>
                  <a:prstClr val="white"/>
                </a:solidFill>
              </a:rPr>
              <a:t>Session 2: At-Large 101</a:t>
            </a:r>
            <a:br>
              <a:rPr lang="en-US" sz="2400" dirty="0">
                <a:solidFill>
                  <a:prstClr val="white"/>
                </a:solidFill>
              </a:rPr>
            </a:br>
            <a:r>
              <a:rPr lang="en-US" sz="2400" dirty="0">
                <a:solidFill>
                  <a:prstClr val="white"/>
                </a:solidFill>
              </a:rPr>
              <a:t>By the ALAC members from Europe</a:t>
            </a:r>
            <a:br>
              <a:rPr lang="en-US" sz="2400" dirty="0">
                <a:solidFill>
                  <a:prstClr val="white"/>
                </a:solidFill>
              </a:rPr>
            </a:br>
            <a:r>
              <a:rPr lang="en-US" sz="2400" dirty="0">
                <a:solidFill>
                  <a:prstClr val="white"/>
                </a:solidFill>
              </a:rPr>
              <a:t>and EURALO Chair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400" dirty="0"/>
              <a:t>Session 3: ICANN BOARD 101</a:t>
            </a:r>
            <a:br>
              <a:rPr lang="en-US" sz="2400" dirty="0"/>
            </a:br>
            <a:r>
              <a:rPr lang="en-US" sz="2400" dirty="0"/>
              <a:t>By the Board Chair (and the CEO?)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400" dirty="0"/>
              <a:t>Session 4: GNSO 101 &amp; main topics</a:t>
            </a:r>
            <a:br>
              <a:rPr lang="en-US" sz="2400" dirty="0"/>
            </a:br>
            <a:r>
              <a:rPr lang="en-US" sz="2400" dirty="0">
                <a:solidFill>
                  <a:prstClr val="white"/>
                </a:solidFill>
              </a:rPr>
              <a:t>By the GNSO Chair and other members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400" dirty="0"/>
              <a:t>Session 5: I* (RIPE NCC, </a:t>
            </a:r>
            <a:r>
              <a:rPr lang="en-US" sz="2400" dirty="0" err="1"/>
              <a:t>Centr</a:t>
            </a:r>
            <a:r>
              <a:rPr lang="en-US" sz="2400" dirty="0"/>
              <a:t>, ISOC World…)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400" dirty="0"/>
              <a:t>Session 6: ICANN finances 101</a:t>
            </a:r>
            <a:br>
              <a:rPr lang="en-US" sz="2400" dirty="0"/>
            </a:br>
            <a:r>
              <a:rPr lang="en-US" sz="2400" dirty="0"/>
              <a:t>Intro by CFO and Chair of the BFC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748769" y="892404"/>
            <a:ext cx="5362943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 </a:t>
            </a:r>
            <a:r>
              <a:rPr lang="en-U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endParaRPr lang="en-US" sz="32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305639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contenu 4">
            <a:extLst>
              <a:ext uri="{FF2B5EF4-FFF2-40B4-BE49-F238E27FC236}">
                <a16:creationId xmlns:a16="http://schemas.microsoft.com/office/drawing/2014/main" id="{0CD91F05-6024-0F49-A72C-F19DAEEC934F}"/>
              </a:ext>
            </a:extLst>
          </p:cNvPr>
          <p:cNvSpPr txBox="1">
            <a:spLocks/>
          </p:cNvSpPr>
          <p:nvPr/>
        </p:nvSpPr>
        <p:spPr>
          <a:xfrm>
            <a:off x="6320118" y="1727775"/>
            <a:ext cx="4773706" cy="4765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Possible participants available in Brussels?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Board members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GNSO Members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Staff Members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At-Large members</a:t>
            </a:r>
            <a:br>
              <a:rPr lang="en-US" dirty="0"/>
            </a:br>
            <a:r>
              <a:rPr lang="en-US" dirty="0"/>
              <a:t>(no EURALO)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Others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 err="1"/>
              <a:t>Ombuts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227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6"/>
            <a:ext cx="8706292" cy="531644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10435"/>
            <a:ext cx="5181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trike="sngStrike" dirty="0"/>
              <a:t>Tuesday, 14 June 2022 </a:t>
            </a:r>
            <a:r>
              <a:rPr lang="fr-FR" strike="sngStrike" dirty="0"/>
              <a:t>– </a:t>
            </a:r>
            <a:r>
              <a:rPr lang="en-US" strike="sngStrike" dirty="0"/>
              <a:t>05:30 - 12:00 UTC</a:t>
            </a:r>
            <a:r>
              <a:rPr lang="fr-FR" strike="sngStrike" dirty="0"/>
              <a:t> - </a:t>
            </a:r>
            <a:r>
              <a:rPr lang="en-US" strike="sngStrike" dirty="0"/>
              <a:t>07:30 - 14:00 CET</a:t>
            </a:r>
          </a:p>
          <a:p>
            <a:pPr marL="0" indent="0">
              <a:buNone/>
            </a:pPr>
            <a:r>
              <a:rPr lang="en-US" dirty="0">
                <a:solidFill>
                  <a:srgbClr val="FFC000"/>
                </a:solidFill>
              </a:rPr>
              <a:t>DNS Abuse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Moderator &amp; organizer Joanna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Possible Speakers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Introduction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ALAC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ICANN org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European Commission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OCDE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Internet Society (World/Europe)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University????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University???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…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7950486-7A29-024D-A6AE-D04E68ED2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10435"/>
            <a:ext cx="5037903" cy="435133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 proposed timeslot offers some flexibility. I suggest splitting it up into two hour long sections with a short break. Since the DNS Abuse ABR has been successfully completed, we are flexible to decide the focus of our workshop. I suggest we use it to explore two trajectories: cooperation with the GAC and, in parallel, with academia. With this in mind, please kindly consider the following outline:</a:t>
            </a:r>
          </a:p>
          <a:p>
            <a:r>
              <a:rPr lang="en-US" dirty="0"/>
              <a:t>9:30 – 10:30 ALAC/GAC small working group on DNS Abuse focus group working meeting – EC DNS Abuse study and way forward, aligning local and national policies  </a:t>
            </a:r>
          </a:p>
          <a:p>
            <a:r>
              <a:rPr lang="en-US" dirty="0"/>
              <a:t>10:45 – 11:45 DNS Abuse and cybercrime – friends or foes?</a:t>
            </a:r>
          </a:p>
          <a:p>
            <a:r>
              <a:rPr lang="en-US" dirty="0"/>
              <a:t>This segment could include e.g. </a:t>
            </a:r>
            <a:r>
              <a:rPr lang="en-US" dirty="0" err="1"/>
              <a:t>GigaNet</a:t>
            </a:r>
            <a:r>
              <a:rPr lang="en-US" dirty="0"/>
              <a:t> colleagues on the ground in The Hague. We could either start with a keynote and open the floor to discussion or simply host a panel of experts.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440594" y="896769"/>
            <a:ext cx="6754541" cy="1077218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</a:t>
            </a:r>
            <a:b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(ABR) DNS Abuse seminar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A2940B-C0B6-3645-991A-C4252F3D4E97}"/>
              </a:ext>
            </a:extLst>
          </p:cNvPr>
          <p:cNvSpPr txBox="1"/>
          <p:nvPr/>
        </p:nvSpPr>
        <p:spPr>
          <a:xfrm rot="19434585">
            <a:off x="2885343" y="5020863"/>
            <a:ext cx="29310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To be confirmed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&amp; if so updated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CC7AA8-44B1-C14C-AD9E-AABFCE22CAA9}"/>
              </a:ext>
            </a:extLst>
          </p:cNvPr>
          <p:cNvSpPr txBox="1"/>
          <p:nvPr/>
        </p:nvSpPr>
        <p:spPr>
          <a:xfrm rot="19434585">
            <a:off x="9818115" y="1296440"/>
            <a:ext cx="177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From JKA</a:t>
            </a:r>
          </a:p>
        </p:txBody>
      </p:sp>
    </p:spTree>
    <p:extLst>
      <p:ext uri="{BB962C8B-B14F-4D97-AF65-F5344CB8AC3E}">
        <p14:creationId xmlns:p14="http://schemas.microsoft.com/office/powerpoint/2010/main" val="4203543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07537-1C15-3741-A3F4-E5853EDB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5200" y="863600"/>
            <a:ext cx="9144000" cy="2471272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Regional</a:t>
            </a:r>
            <a:b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At-Large Organization </a:t>
            </a: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547813-06DF-2748-A4DD-97A1DFCD3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5200" y="3662835"/>
            <a:ext cx="9144000" cy="2795536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ICANN 74</a:t>
            </a:r>
            <a:b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Policy Forum</a:t>
            </a:r>
            <a:b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The Hague</a:t>
            </a:r>
            <a:b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13 - 16 June 2022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AA3287E-213D-B047-9E40-ACE726614E2E}"/>
              </a:ext>
            </a:extLst>
          </p:cNvPr>
          <p:cNvGrpSpPr/>
          <p:nvPr/>
        </p:nvGrpSpPr>
        <p:grpSpPr>
          <a:xfrm>
            <a:off x="369011" y="5166519"/>
            <a:ext cx="1546783" cy="1291851"/>
            <a:chOff x="1" y="685224"/>
            <a:chExt cx="2232955" cy="1864933"/>
          </a:xfrm>
          <a:effectLst>
            <a:outerShdw blurRad="50800" dist="139700" dir="2700000" algn="tl" rotWithShape="0">
              <a:schemeClr val="bg1">
                <a:alpha val="40000"/>
              </a:schemeClr>
            </a:outerShdw>
          </a:effectLst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66AA3E3-A877-4D4B-AB4B-F6567A2B61DA}"/>
                </a:ext>
              </a:extLst>
            </p:cNvPr>
            <p:cNvSpPr/>
            <p:nvPr/>
          </p:nvSpPr>
          <p:spPr>
            <a:xfrm>
              <a:off x="1" y="685224"/>
              <a:ext cx="2232955" cy="1864933"/>
            </a:xfrm>
            <a:prstGeom prst="rect">
              <a:avLst/>
            </a:prstGeom>
            <a:solidFill>
              <a:srgbClr val="0D436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endParaRPr>
            </a:p>
          </p:txBody>
        </p:sp>
        <p:pic>
          <p:nvPicPr>
            <p:cNvPr id="6" name="Picture 6" descr="ICANN_Logo_W.eps">
              <a:extLst>
                <a:ext uri="{FF2B5EF4-FFF2-40B4-BE49-F238E27FC236}">
                  <a16:creationId xmlns:a16="http://schemas.microsoft.com/office/drawing/2014/main" id="{90C25EA1-126D-E146-A165-FE80EB370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82" y="871077"/>
              <a:ext cx="1962493" cy="1523172"/>
            </a:xfrm>
            <a:prstGeom prst="rect">
              <a:avLst/>
            </a:prstGeom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E29A0EFA-FB00-794C-A01E-DBE5A095C0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218" y="2381405"/>
            <a:ext cx="1281430" cy="128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18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06" y="2125195"/>
            <a:ext cx="10947698" cy="455221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Tuesday, 14 June 2022 </a:t>
            </a:r>
            <a:r>
              <a:rPr lang="fr-FR" dirty="0"/>
              <a:t>– </a:t>
            </a:r>
            <a:r>
              <a:rPr lang="en-US" dirty="0"/>
              <a:t>11:15 - 12:30 UTC</a:t>
            </a:r>
            <a:r>
              <a:rPr lang="fr-FR" dirty="0"/>
              <a:t> - </a:t>
            </a:r>
            <a:r>
              <a:rPr lang="en-US" dirty="0"/>
              <a:t>13:15 - 14:30 CET (75min)</a:t>
            </a:r>
          </a:p>
          <a:p>
            <a:pPr marL="0" indent="0">
              <a:buNone/>
            </a:pPr>
            <a:r>
              <a:rPr lang="en-US" dirty="0">
                <a:solidFill>
                  <a:srgbClr val="FFC000"/>
                </a:solidFill>
              </a:rPr>
              <a:t>Various laws adopted, in preparation and/or discussion in the European Union (NIS2…) in 2022 &amp; feedback of French Presidency of the European Union (PFUE)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Moderator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Pari &amp; OCL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Possible Speakers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Introduction: </a:t>
            </a:r>
            <a:r>
              <a:rPr lang="en-US" dirty="0" err="1">
                <a:solidFill>
                  <a:srgbClr val="FFC000"/>
                </a:solidFill>
              </a:rPr>
              <a:t>Gorän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Marby</a:t>
            </a:r>
            <a:endParaRPr lang="en-US" dirty="0">
              <a:solidFill>
                <a:srgbClr val="FFC000"/>
              </a:solidFill>
            </a:endParaRP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Lucien </a:t>
            </a:r>
            <a:r>
              <a:rPr lang="en-US" dirty="0" err="1">
                <a:solidFill>
                  <a:srgbClr val="FFC000"/>
                </a:solidFill>
              </a:rPr>
              <a:t>Castex</a:t>
            </a:r>
            <a:r>
              <a:rPr lang="en-US" dirty="0">
                <a:solidFill>
                  <a:srgbClr val="FFC000"/>
                </a:solidFill>
              </a:rPr>
              <a:t> (AFNIC)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Elena </a:t>
            </a:r>
            <a:r>
              <a:rPr lang="en-US" dirty="0" err="1">
                <a:solidFill>
                  <a:srgbClr val="FFC000"/>
                </a:solidFill>
              </a:rPr>
              <a:t>Plexida</a:t>
            </a:r>
            <a:r>
              <a:rPr lang="en-US" dirty="0">
                <a:solidFill>
                  <a:srgbClr val="FFC000"/>
                </a:solidFill>
              </a:rPr>
              <a:t> (ICANN org)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European Commission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Chris </a:t>
            </a:r>
            <a:r>
              <a:rPr lang="en-US" dirty="0" err="1">
                <a:solidFill>
                  <a:srgbClr val="FFC000"/>
                </a:solidFill>
              </a:rPr>
              <a:t>Buckridge</a:t>
            </a:r>
            <a:r>
              <a:rPr lang="en-US" dirty="0">
                <a:solidFill>
                  <a:srgbClr val="FFC000"/>
                </a:solidFill>
              </a:rPr>
              <a:t> (RIPE-NCC)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(</a:t>
            </a:r>
            <a:r>
              <a:rPr lang="en-US" dirty="0" err="1">
                <a:solidFill>
                  <a:srgbClr val="FFC000"/>
                </a:solidFill>
              </a:rPr>
              <a:t>Centr</a:t>
            </a:r>
            <a:r>
              <a:rPr lang="en-US" dirty="0">
                <a:solidFill>
                  <a:srgbClr val="FFC000"/>
                </a:solidFill>
              </a:rPr>
              <a:t>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(ETNO)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Internet Society (World/Europe)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>
                <a:solidFill>
                  <a:srgbClr val="FFC000"/>
                </a:solidFill>
              </a:rPr>
              <a:t>…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580294" y="871369"/>
            <a:ext cx="4419800" cy="1077218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ICANN 74</a:t>
            </a:r>
            <a:b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Policy session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080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AE96A19-499F-A449-A2ED-9C5409468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814" y="1997822"/>
            <a:ext cx="3126947" cy="418459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5"/>
            <a:ext cx="8706292" cy="777875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EURALO </a:t>
            </a:r>
            <a:r>
              <a:rPr lang="en-US" sz="3200" dirty="0">
                <a:latin typeface="+mn-lt"/>
              </a:rPr>
              <a:t>2021</a:t>
            </a:r>
            <a:r>
              <a:rPr lang="en-US" dirty="0">
                <a:latin typeface="+mn-lt"/>
              </a:rPr>
              <a:t>/2022 Road Map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5138185" y="1096833"/>
            <a:ext cx="3820277" cy="523220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Newsletters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FD4892B-C5BB-7842-AAFD-FF0C1E947622}"/>
              </a:ext>
            </a:extLst>
          </p:cNvPr>
          <p:cNvGrpSpPr/>
          <p:nvPr/>
        </p:nvGrpSpPr>
        <p:grpSpPr>
          <a:xfrm>
            <a:off x="7228856" y="1997822"/>
            <a:ext cx="3470894" cy="4126668"/>
            <a:chOff x="7228856" y="2282302"/>
            <a:chExt cx="3470894" cy="4126668"/>
          </a:xfrm>
        </p:grpSpPr>
        <p:pic>
          <p:nvPicPr>
            <p:cNvPr id="14" name="Image 13" descr="Une image contenant reptile, tortue&#10;&#10;Description générée automatiquement">
              <a:extLst>
                <a:ext uri="{FF2B5EF4-FFF2-40B4-BE49-F238E27FC236}">
                  <a16:creationId xmlns:a16="http://schemas.microsoft.com/office/drawing/2014/main" id="{6E30A04C-11B0-204C-8BA7-A54101F805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28856" y="2282302"/>
              <a:ext cx="3470894" cy="4126668"/>
            </a:xfrm>
            <a:prstGeom prst="rect">
              <a:avLst/>
            </a:prstGeom>
          </p:spPr>
        </p:pic>
        <p:pic>
          <p:nvPicPr>
            <p:cNvPr id="15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4482DC24-6ECA-FC44-A356-1BEB61DD1EA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750742" y="3329471"/>
              <a:ext cx="1780443" cy="1783464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613E95-5340-4447-B8F8-33A6C0021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683" y="2889962"/>
            <a:ext cx="806400" cy="10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62F7FCA-6828-1F48-A157-77F304E3582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4083" y="1608274"/>
            <a:ext cx="810000" cy="108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9855389-79B8-7D4D-B67E-72E953D0E7C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650" y="4169726"/>
            <a:ext cx="810000" cy="108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7B12FB1-FDEC-F740-A72D-F049A175F8F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683" y="5375663"/>
            <a:ext cx="813599" cy="107806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EE33BE-90D3-CF4C-810C-793D243F680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892" y="1614374"/>
            <a:ext cx="806401" cy="1073900"/>
          </a:xfrm>
          <a:prstGeom prst="rect">
            <a:avLst/>
          </a:prstGeom>
        </p:spPr>
      </p:pic>
      <p:pic>
        <p:nvPicPr>
          <p:cNvPr id="19" name="Image 18">
            <a:hlinkClick r:id="rId12"/>
            <a:extLst>
              <a:ext uri="{FF2B5EF4-FFF2-40B4-BE49-F238E27FC236}">
                <a16:creationId xmlns:a16="http://schemas.microsoft.com/office/drawing/2014/main" id="{9CB8AD48-3570-764E-BE1E-8EF0E8F3F41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893" y="2852645"/>
            <a:ext cx="813738" cy="1073900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15C70B-7F63-154D-8A8D-95FD11DC67A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460" y="4169726"/>
            <a:ext cx="802475" cy="10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0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6"/>
            <a:ext cx="8706292" cy="592230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EURALO </a:t>
            </a:r>
            <a:r>
              <a:rPr lang="en-US" b="1" dirty="0" err="1"/>
              <a:t>ALSes</a:t>
            </a:r>
            <a:r>
              <a:rPr lang="en-US" dirty="0"/>
              <a:t> to be decertified</a:t>
            </a:r>
          </a:p>
          <a:p>
            <a:pPr lvl="1"/>
            <a:r>
              <a:rPr lang="en-US" dirty="0"/>
              <a:t>Slovenian Consumers  Association Acronym: Breda </a:t>
            </a:r>
            <a:r>
              <a:rPr lang="en-US" dirty="0" err="1"/>
              <a:t>Kutin</a:t>
            </a:r>
            <a:endParaRPr lang="en-US" dirty="0"/>
          </a:p>
          <a:p>
            <a:pPr lvl="1"/>
            <a:r>
              <a:rPr lang="en-US" dirty="0"/>
              <a:t>Internet Support Foundation Acronym (?)</a:t>
            </a:r>
          </a:p>
          <a:p>
            <a:pPr lvl="1"/>
            <a:r>
              <a:rPr lang="en-US" dirty="0" err="1"/>
              <a:t>Communica</a:t>
            </a:r>
            <a:r>
              <a:rPr lang="en-US" dirty="0"/>
              <a:t>-CH – Wolf Ludwig</a:t>
            </a:r>
          </a:p>
          <a:p>
            <a:pPr lvl="1"/>
            <a:r>
              <a:rPr lang="en-US" dirty="0"/>
              <a:t>Wikimedia </a:t>
            </a:r>
            <a:r>
              <a:rPr lang="en-US" dirty="0" err="1"/>
              <a:t>Osterreich</a:t>
            </a:r>
            <a:br>
              <a:rPr lang="en-US" dirty="0"/>
            </a:br>
            <a:endParaRPr lang="en-US" dirty="0"/>
          </a:p>
          <a:p>
            <a:r>
              <a:rPr lang="en-US" b="1" dirty="0"/>
              <a:t>Possible new </a:t>
            </a:r>
            <a:r>
              <a:rPr lang="en-US" b="1" dirty="0" err="1"/>
              <a:t>ALSes</a:t>
            </a:r>
            <a:endParaRPr lang="en-US" b="1" dirty="0"/>
          </a:p>
          <a:p>
            <a:pPr lvl="1"/>
            <a:r>
              <a:rPr lang="en-US" dirty="0"/>
              <a:t>ISOC Poland</a:t>
            </a:r>
          </a:p>
          <a:p>
            <a:pPr lvl="1"/>
            <a:r>
              <a:rPr lang="en-US" b="1" dirty="0"/>
              <a:t>Poland – Joanna</a:t>
            </a:r>
          </a:p>
          <a:p>
            <a:pPr lvl="1"/>
            <a:r>
              <a:rPr lang="en-US" dirty="0" err="1"/>
              <a:t>Eclairement</a:t>
            </a:r>
            <a:r>
              <a:rPr lang="en-US" dirty="0"/>
              <a:t> – France</a:t>
            </a:r>
          </a:p>
          <a:p>
            <a:pPr lvl="2"/>
            <a:r>
              <a:rPr lang="en-US" dirty="0">
                <a:hlinkClick r:id="rId3"/>
              </a:rPr>
              <a:t>http://eclairement.org/</a:t>
            </a:r>
            <a:endParaRPr lang="en-US" dirty="0"/>
          </a:p>
          <a:p>
            <a:pPr lvl="2"/>
            <a:endParaRPr lang="en-US" b="1" dirty="0"/>
          </a:p>
          <a:p>
            <a:pPr lvl="1"/>
            <a:endParaRPr lang="en-US" dirty="0"/>
          </a:p>
          <a:p>
            <a:endParaRPr lang="en-US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C99943-76C0-9B4F-BB93-6E6AD6472A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 follow</a:t>
            </a:r>
          </a:p>
          <a:p>
            <a:pPr lvl="1"/>
            <a:r>
              <a:rPr lang="en-US" dirty="0"/>
              <a:t>Dot HIV</a:t>
            </a:r>
          </a:p>
          <a:p>
            <a:pPr lvl="1"/>
            <a:r>
              <a:rPr lang="en-US" dirty="0"/>
              <a:t>ISOC Wallonia </a:t>
            </a:r>
            <a:r>
              <a:rPr lang="en-US" sz="1800" dirty="0"/>
              <a:t>(Christopher Wilkinson)</a:t>
            </a:r>
            <a:endParaRPr lang="en-US" dirty="0"/>
          </a:p>
          <a:p>
            <a:endParaRPr lang="en-US" dirty="0"/>
          </a:p>
          <a:p>
            <a:r>
              <a:rPr lang="en-US" dirty="0"/>
              <a:t>Setup a meeting</a:t>
            </a:r>
          </a:p>
          <a:p>
            <a:pPr lvl="1"/>
            <a:r>
              <a:rPr lang="en-US" dirty="0"/>
              <a:t>GSE Europe – Adam Peake</a:t>
            </a:r>
            <a:br>
              <a:rPr lang="en-US" dirty="0"/>
            </a:br>
            <a:r>
              <a:rPr lang="en-US" dirty="0"/>
              <a:t>ISOC Europe – Nick </a:t>
            </a:r>
            <a:r>
              <a:rPr lang="en-US" dirty="0" err="1"/>
              <a:t>Hyrka</a:t>
            </a:r>
            <a:r>
              <a:rPr lang="en-US" dirty="0"/>
              <a:t> / David </a:t>
            </a:r>
            <a:r>
              <a:rPr lang="en-US" dirty="0" err="1"/>
              <a:t>Frautschy</a:t>
            </a:r>
            <a:endParaRPr lang="en-US" dirty="0"/>
          </a:p>
          <a:p>
            <a:pPr lvl="1"/>
            <a:r>
              <a:rPr lang="en-US" dirty="0"/>
              <a:t>EURALO – SBT-OCL-NFA and Staff GGR</a:t>
            </a:r>
          </a:p>
          <a:p>
            <a:endParaRPr lang="en-US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5431972" y="912302"/>
            <a:ext cx="2516843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ALSes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2718850"/>
            <a:ext cx="719428" cy="1696618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228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756150"/>
          </a:xfrm>
        </p:spPr>
        <p:txBody>
          <a:bodyPr>
            <a:normAutofit/>
          </a:bodyPr>
          <a:lstStyle/>
          <a:p>
            <a:r>
              <a:rPr lang="en-US" b="1" dirty="0"/>
              <a:t>EURALO O&amp;E 2022</a:t>
            </a:r>
          </a:p>
          <a:p>
            <a:pPr lvl="1"/>
            <a:r>
              <a:rPr lang="en-US" b="1" dirty="0"/>
              <a:t>Road Map</a:t>
            </a:r>
          </a:p>
          <a:p>
            <a:pPr lvl="1"/>
            <a:r>
              <a:rPr lang="en-US" b="1" dirty="0"/>
              <a:t>Implementation</a:t>
            </a:r>
          </a:p>
          <a:p>
            <a:pPr lvl="2"/>
            <a:r>
              <a:rPr lang="en-US" b="1" dirty="0" err="1"/>
              <a:t>ALSes</a:t>
            </a:r>
            <a:r>
              <a:rPr lang="en-US" b="1" dirty="0"/>
              <a:t> mobilization</a:t>
            </a:r>
          </a:p>
          <a:p>
            <a:pPr lvl="2"/>
            <a:r>
              <a:rPr lang="en-US" dirty="0"/>
              <a:t>Individual (EU)RALO members mobilization</a:t>
            </a:r>
          </a:p>
          <a:p>
            <a:pPr lvl="1"/>
            <a:r>
              <a:rPr lang="en-US" dirty="0">
                <a:hlinkClick r:id="rId3"/>
              </a:rPr>
              <a:t>CROP</a:t>
            </a:r>
            <a:endParaRPr lang="en-US" dirty="0"/>
          </a:p>
          <a:p>
            <a:pPr lvl="2"/>
            <a:r>
              <a:rPr lang="en-US" dirty="0"/>
              <a:t>RIPE84 - 16 - 20 May 2022 - Berlin</a:t>
            </a:r>
            <a:br>
              <a:rPr lang="en-US" dirty="0"/>
            </a:br>
            <a:r>
              <a:rPr lang="en-US" dirty="0">
                <a:highlight>
                  <a:srgbClr val="FFFF00"/>
                </a:highlight>
                <a:hlinkClick r:id="rId4"/>
              </a:rPr>
              <a:t>https://www.ripe.net/participate/meetings/calendar/ripe-84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US" dirty="0" err="1"/>
              <a:t>EuroDIG</a:t>
            </a:r>
            <a:r>
              <a:rPr lang="en-US" dirty="0"/>
              <a:t> - 20 – 22 June 2022 – Trieste</a:t>
            </a:r>
            <a:br>
              <a:rPr lang="en-US" dirty="0"/>
            </a:br>
            <a:r>
              <a:rPr lang="en-US" dirty="0">
                <a:highlight>
                  <a:srgbClr val="FFFF00"/>
                </a:highlight>
                <a:hlinkClick r:id="rId5"/>
              </a:rPr>
              <a:t>https://www.eurodig.org/get-involved/</a:t>
            </a:r>
            <a:endParaRPr lang="en-US" dirty="0"/>
          </a:p>
          <a:p>
            <a:pPr lvl="1"/>
            <a:r>
              <a:rPr lang="en-US" dirty="0"/>
              <a:t>Discretionary funding</a:t>
            </a:r>
          </a:p>
          <a:p>
            <a:pPr lvl="1"/>
            <a:endParaRPr lang="en-US" b="1" dirty="0"/>
          </a:p>
          <a:p>
            <a:endParaRPr lang="en-US" b="1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5431972" y="868233"/>
            <a:ext cx="3092513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O&amp;E 2022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2718850"/>
            <a:ext cx="719428" cy="1696618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O&amp;E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426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1614" y="304800"/>
            <a:ext cx="8706292" cy="653667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sz="4000" dirty="0">
                <a:solidFill>
                  <a:prstClr val="white"/>
                </a:solidFill>
                <a:latin typeface="Calibri" panose="020F0502020204030204"/>
              </a:rPr>
              <a:t>EURALO 2022 Road Map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8">
            <a:extLst>
              <a:ext uri="{FF2B5EF4-FFF2-40B4-BE49-F238E27FC236}">
                <a16:creationId xmlns:a16="http://schemas.microsoft.com/office/drawing/2014/main" id="{8B676AF6-D93B-5949-85AF-F8D0E653D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12332"/>
            <a:ext cx="10972800" cy="51650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 fontScale="92500"/>
          </a:bodyPr>
          <a:lstStyle/>
          <a:p>
            <a:r>
              <a:rPr lang="en-US" sz="2400" dirty="0">
                <a:solidFill>
                  <a:srgbClr val="FFFF00"/>
                </a:solidFill>
              </a:rPr>
              <a:t>Tuesday 12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April 2022 17:00-18:30 UTC: LT (no meeting the 5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April)</a:t>
            </a:r>
          </a:p>
          <a:p>
            <a:r>
              <a:rPr lang="en-US" sz="2400" strike="sngStrike" dirty="0">
                <a:solidFill>
                  <a:srgbClr val="FFFF00"/>
                </a:solidFill>
              </a:rPr>
              <a:t>Tuesday 19</a:t>
            </a:r>
            <a:r>
              <a:rPr lang="en-US" sz="2400" strike="sngStrike" baseline="30000" dirty="0">
                <a:solidFill>
                  <a:srgbClr val="FFFF00"/>
                </a:solidFill>
              </a:rPr>
              <a:t>th</a:t>
            </a:r>
            <a:r>
              <a:rPr lang="en-US" sz="2400" strike="sngStrike" dirty="0">
                <a:solidFill>
                  <a:srgbClr val="FFFF00"/>
                </a:solidFill>
              </a:rPr>
              <a:t> April 2022 17:00-18:30 UTC: Board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26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April 2022 17:00-18:30 UTC: MRT3-22 (EN, ES, FR and RU)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3</a:t>
            </a:r>
            <a:r>
              <a:rPr lang="en-US" sz="2400" baseline="30000" dirty="0">
                <a:solidFill>
                  <a:srgbClr val="FFFF00"/>
                </a:solidFill>
              </a:rPr>
              <a:t>rd</a:t>
            </a:r>
            <a:r>
              <a:rPr lang="en-US" sz="2400" dirty="0">
                <a:solidFill>
                  <a:srgbClr val="FFFF00"/>
                </a:solidFill>
              </a:rPr>
              <a:t> May 2022 17:00-18:30 UTC: LT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10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May 2022 17:00-18:30 UTC: Call with the EURALO candidates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17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May 2022 17:00-18:30 UTC: Board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24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May 2022 17:00-18:30 UTC: MRT4-22 (EN, ES, FR and RU)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31</a:t>
            </a:r>
            <a:r>
              <a:rPr lang="en-US" sz="2400" baseline="30000" dirty="0">
                <a:solidFill>
                  <a:srgbClr val="FFFF00"/>
                </a:solidFill>
              </a:rPr>
              <a:t>st</a:t>
            </a:r>
            <a:r>
              <a:rPr lang="en-US" sz="2400" dirty="0">
                <a:solidFill>
                  <a:srgbClr val="FFFF00"/>
                </a:solidFill>
              </a:rPr>
              <a:t> May 2022 17:00-18:30 UTC: LT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7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June 2022: Final preparation of EURALO and ICANN74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14</a:t>
            </a:r>
            <a:r>
              <a:rPr lang="en-US" sz="2400" baseline="30000" dirty="0">
                <a:solidFill>
                  <a:srgbClr val="FFFF00"/>
                </a:solidFill>
              </a:rPr>
              <a:t>th</a:t>
            </a:r>
            <a:r>
              <a:rPr lang="en-US" sz="2400" dirty="0">
                <a:solidFill>
                  <a:srgbClr val="FFFF00"/>
                </a:solidFill>
              </a:rPr>
              <a:t> June 2022 14:00 - 17:00 UTC - 16:00 - 19:00 CET: EURALO GA ICANN74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21</a:t>
            </a:r>
            <a:r>
              <a:rPr lang="en-US" sz="2400" baseline="30000" dirty="0">
                <a:solidFill>
                  <a:srgbClr val="FFFF00"/>
                </a:solidFill>
              </a:rPr>
              <a:t>st</a:t>
            </a:r>
            <a:r>
              <a:rPr lang="en-US" sz="2400" dirty="0">
                <a:solidFill>
                  <a:srgbClr val="FFFF00"/>
                </a:solidFill>
              </a:rPr>
              <a:t> June 2022: EURODIG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Tuesday 28</a:t>
            </a:r>
            <a:r>
              <a:rPr lang="en-US" sz="2400" baseline="30000" dirty="0">
                <a:solidFill>
                  <a:srgbClr val="FFFF00"/>
                </a:solidFill>
              </a:rPr>
              <a:t>th </a:t>
            </a:r>
            <a:r>
              <a:rPr lang="en-US" sz="2400" dirty="0">
                <a:solidFill>
                  <a:srgbClr val="FFFF00"/>
                </a:solidFill>
              </a:rPr>
              <a:t>June 2022 17:00-19:00 UTC: RO-ICANN74 by EURALO (EN, ES, FR and RU)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22654" y="3016856"/>
            <a:ext cx="719492" cy="1161857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17118521-7EBD-DE4A-8728-B0D4FE5904FD}"/>
              </a:ext>
            </a:extLst>
          </p:cNvPr>
          <p:cNvSpPr txBox="1"/>
          <p:nvPr/>
        </p:nvSpPr>
        <p:spPr>
          <a:xfrm>
            <a:off x="4101936" y="958400"/>
            <a:ext cx="3674404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Meetings 2022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238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07537-1C15-3741-A3F4-E5853EDB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0720" y="1122363"/>
            <a:ext cx="9144000" cy="23876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Governance and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Multistakeholderism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terms of Emergency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547813-06DF-2748-A4DD-97A1DFCD3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 proposal by </a:t>
            </a:r>
            <a:b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Oksana </a:t>
            </a:r>
            <a:r>
              <a:rPr lang="en-US" sz="4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Prykhodko</a:t>
            </a:r>
            <a:b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Media Platform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Oksana Prykhodko at IGF 2017 - YouTube">
            <a:extLst>
              <a:ext uri="{FF2B5EF4-FFF2-40B4-BE49-F238E27FC236}">
                <a16:creationId xmlns:a16="http://schemas.microsoft.com/office/drawing/2014/main" id="{50E5E137-E685-AD41-A745-7CCB4A1D4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62051" y="3792674"/>
            <a:ext cx="2544415" cy="25444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619D096A-7E37-BA47-BC16-38FE079BFD3F}"/>
              </a:ext>
            </a:extLst>
          </p:cNvPr>
          <p:cNvSpPr txBox="1"/>
          <p:nvPr/>
        </p:nvSpPr>
        <p:spPr>
          <a:xfrm>
            <a:off x="3815355" y="519342"/>
            <a:ext cx="7279365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Board 12</a:t>
            </a: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2022 17:00 - 18:30 UTC</a:t>
            </a:r>
          </a:p>
        </p:txBody>
      </p:sp>
    </p:spTree>
    <p:extLst>
      <p:ext uri="{BB962C8B-B14F-4D97-AF65-F5344CB8AC3E}">
        <p14:creationId xmlns:p14="http://schemas.microsoft.com/office/powerpoint/2010/main" val="3016361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756150"/>
          </a:xfrm>
        </p:spPr>
        <p:txBody>
          <a:bodyPr>
            <a:normAutofit/>
          </a:bodyPr>
          <a:lstStyle/>
          <a:p>
            <a:r>
              <a:rPr lang="en-US" dirty="0"/>
              <a:t>The Internet Sanctions Project</a:t>
            </a:r>
          </a:p>
          <a:p>
            <a:pPr lvl="1"/>
            <a:r>
              <a:rPr lang="en-US" sz="2000" dirty="0">
                <a:highlight>
                  <a:srgbClr val="FFFF00"/>
                </a:highlight>
                <a:hlinkClick r:id="rId3"/>
              </a:rPr>
              <a:t>https://wiki.sanctions.net/index.php/Welcome_to_the_Internet_Sanctions_Project</a:t>
            </a:r>
            <a:endParaRPr lang="en-US" sz="2000" dirty="0">
              <a:highlight>
                <a:srgbClr val="FFFF00"/>
              </a:highlight>
            </a:endParaRPr>
          </a:p>
          <a:p>
            <a:r>
              <a:rPr lang="en-US" dirty="0"/>
              <a:t>WG to be created within ICANN</a:t>
            </a:r>
          </a:p>
          <a:p>
            <a:pPr lvl="1"/>
            <a:r>
              <a:rPr lang="en-US" dirty="0"/>
              <a:t>Suggestion to create a </a:t>
            </a:r>
            <a:r>
              <a:rPr lang="en-US" dirty="0" err="1"/>
              <a:t>ccwg</a:t>
            </a:r>
            <a:r>
              <a:rPr lang="en-US" dirty="0"/>
              <a:t>?</a:t>
            </a:r>
            <a:br>
              <a:rPr lang="en-US" dirty="0"/>
            </a:br>
            <a:r>
              <a:rPr lang="en-US" dirty="0"/>
              <a:t>To be study with staff and other part of ICANN</a:t>
            </a:r>
          </a:p>
          <a:p>
            <a:endParaRPr lang="en-US" b="1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1908843" y="863769"/>
            <a:ext cx="10272364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Governance and </a:t>
            </a:r>
            <a:r>
              <a:rPr lang="en-US" sz="2400" b="1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Multistakeholderism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terms of Emergency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2718850"/>
            <a:ext cx="719492" cy="1696811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WG?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223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</a:t>
            </a: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Road Map</a:t>
            </a:r>
          </a:p>
        </p:txBody>
      </p:sp>
      <p:sp>
        <p:nvSpPr>
          <p:cNvPr id="4" name="Прямоугольник 8">
            <a:extLst>
              <a:ext uri="{FF2B5EF4-FFF2-40B4-BE49-F238E27FC236}">
                <a16:creationId xmlns:a16="http://schemas.microsoft.com/office/drawing/2014/main" id="{8B676AF6-D93B-5949-85AF-F8D0E653D4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 lnSpcReduction="10000"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Agenda EURALO Board meeting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EURALO  General Assembly - </a:t>
            </a:r>
            <a:r>
              <a:rPr lang="en-US" sz="2400" b="1" dirty="0">
                <a:solidFill>
                  <a:srgbClr val="FFFF00"/>
                </a:solidFill>
              </a:rPr>
              <a:t>2022</a:t>
            </a:r>
          </a:p>
          <a:p>
            <a:r>
              <a:rPr lang="en-US" sz="2800" b="1" dirty="0">
                <a:solidFill>
                  <a:srgbClr val="FFFF00"/>
                </a:solidFill>
              </a:rPr>
              <a:t>EURALO Newsletters</a:t>
            </a:r>
          </a:p>
          <a:p>
            <a:r>
              <a:rPr lang="en-US" dirty="0">
                <a:solidFill>
                  <a:srgbClr val="FFFF00"/>
                </a:solidFill>
              </a:rPr>
              <a:t>EURALO ALSs</a:t>
            </a:r>
          </a:p>
          <a:p>
            <a:r>
              <a:rPr lang="en-US" dirty="0">
                <a:solidFill>
                  <a:srgbClr val="FFFF00"/>
                </a:solidFill>
              </a:rPr>
              <a:t>EURALO O&amp;E 2022 Road Map</a:t>
            </a:r>
          </a:p>
          <a:p>
            <a:pPr lvl="1"/>
            <a:r>
              <a:rPr lang="en-US" b="1" dirty="0">
                <a:solidFill>
                  <a:srgbClr val="FFFF00"/>
                </a:solidFill>
              </a:rPr>
              <a:t>Discretionary founding and CROP FY2022</a:t>
            </a:r>
          </a:p>
        </p:txBody>
      </p:sp>
      <p:sp>
        <p:nvSpPr>
          <p:cNvPr id="10" name="Прямоугольник 8">
            <a:extLst>
              <a:ext uri="{FF2B5EF4-FFF2-40B4-BE49-F238E27FC236}">
                <a16:creationId xmlns:a16="http://schemas.microsoft.com/office/drawing/2014/main" id="{28D5E968-C117-8B4A-9218-95ED6306D110}"/>
              </a:ext>
            </a:extLst>
          </p:cNvPr>
          <p:cNvSpPr txBox="1">
            <a:spLocks/>
          </p:cNvSpPr>
          <p:nvPr/>
        </p:nvSpPr>
        <p:spPr>
          <a:xfrm>
            <a:off x="6172199" y="1825625"/>
            <a:ext cx="5181600" cy="435133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759219" y="1256542"/>
            <a:ext cx="6572440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by Sébastien on the 13</a:t>
            </a: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2022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2718850"/>
            <a:ext cx="518925" cy="2097882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0436331-EC21-A34C-A6D2-22DE18F45B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EURALO &amp; ICANN Meetings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EURALO meetings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ICANN meetings </a:t>
            </a:r>
          </a:p>
          <a:p>
            <a:r>
              <a:rPr lang="en-US" dirty="0">
                <a:solidFill>
                  <a:srgbClr val="FFFF00"/>
                </a:solidFill>
              </a:rPr>
              <a:t>EURALO issues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ABR</a:t>
            </a:r>
          </a:p>
          <a:p>
            <a:pPr lvl="1"/>
            <a:r>
              <a:rPr lang="en-US" dirty="0" err="1">
                <a:solidFill>
                  <a:srgbClr val="FFFF00"/>
                </a:solidFill>
              </a:rPr>
              <a:t>NomCom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EROR TF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EURALO Elections</a:t>
            </a:r>
          </a:p>
          <a:p>
            <a:r>
              <a:rPr lang="en-US" dirty="0">
                <a:solidFill>
                  <a:srgbClr val="FFFF00"/>
                </a:solidFill>
              </a:rPr>
              <a:t>EURALO Board members </a:t>
            </a:r>
          </a:p>
          <a:p>
            <a:r>
              <a:rPr lang="en-US" sz="2900" dirty="0">
                <a:solidFill>
                  <a:srgbClr val="FFFF00"/>
                </a:solidFill>
              </a:rPr>
              <a:t>AOB</a:t>
            </a:r>
          </a:p>
        </p:txBody>
      </p:sp>
    </p:spTree>
    <p:extLst>
      <p:ext uri="{BB962C8B-B14F-4D97-AF65-F5344CB8AC3E}">
        <p14:creationId xmlns:p14="http://schemas.microsoft.com/office/powerpoint/2010/main" val="230044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1614" y="302688"/>
            <a:ext cx="8706292" cy="777875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sz="4800" dirty="0">
                <a:solidFill>
                  <a:prstClr val="white"/>
                </a:solidFill>
                <a:latin typeface="Calibri" panose="020F0502020204030204"/>
              </a:rPr>
              <a:t>EURALO 2022 Road Map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4545320" y="1080563"/>
            <a:ext cx="4429418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ICANN Meetings 2022 &amp; 2023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71298FE6-9933-B747-9EDB-7A78AE8D9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37077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b="1" strike="sngStrike" dirty="0"/>
              <a:t>ICANN73 – San Juan – </a:t>
            </a:r>
            <a:r>
              <a:rPr lang="en-US" sz="2800" b="1" strike="sngStrike" dirty="0" err="1"/>
              <a:t>vCommunity</a:t>
            </a:r>
            <a:r>
              <a:rPr lang="en-US" sz="2800" b="1" strike="sngStrike" dirty="0"/>
              <a:t> Forum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400" b="1" strike="sngStrike" dirty="0"/>
              <a:t>7-10 March 2022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b="1" dirty="0"/>
              <a:t>ICANN74 – The Hague – Policy Forum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400" b="1" dirty="0"/>
              <a:t>13-16 June 2022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b="1" dirty="0"/>
              <a:t>ICANN75 – Kuala Lumpur – Annual General Meeting (24th)</a:t>
            </a:r>
          </a:p>
          <a:p>
            <a:pPr marL="1028700" lvl="1" indent="-571500"/>
            <a:r>
              <a:rPr lang="en-US" b="1" dirty="0"/>
              <a:t>17-22 September 2022</a:t>
            </a:r>
          </a:p>
          <a:p>
            <a:pPr marL="571500" indent="-571500"/>
            <a:r>
              <a:rPr lang="en-US" dirty="0"/>
              <a:t>ICANN76 – Cancun – </a:t>
            </a:r>
            <a:r>
              <a:rPr lang="en-US" sz="2400" dirty="0"/>
              <a:t>Community Forum</a:t>
            </a:r>
          </a:p>
          <a:p>
            <a:pPr marL="1028700" lvl="1" indent="-571500"/>
            <a:r>
              <a:rPr lang="en-US" dirty="0"/>
              <a:t>11-16 March 2023</a:t>
            </a:r>
          </a:p>
          <a:p>
            <a:pPr marL="571500" indent="-571500"/>
            <a:r>
              <a:rPr lang="en-US" dirty="0"/>
              <a:t>ICANN77 – ? – Policy Forum</a:t>
            </a:r>
          </a:p>
          <a:p>
            <a:pPr marL="1028700" lvl="1" indent="-571500"/>
            <a:r>
              <a:rPr lang="en-US" dirty="0"/>
              <a:t>12-15 June 2023</a:t>
            </a:r>
          </a:p>
          <a:p>
            <a:pPr marL="571500" indent="-571500"/>
            <a:r>
              <a:rPr lang="en-US" dirty="0"/>
              <a:t>ICANN78 – ? – Annual General Meeting (25th)</a:t>
            </a:r>
          </a:p>
          <a:p>
            <a:pPr marL="1028700" lvl="1" indent="-571500"/>
            <a:r>
              <a:rPr lang="en-US" dirty="0"/>
              <a:t>21-26 September 2023</a:t>
            </a:r>
          </a:p>
          <a:p>
            <a:pPr marL="571500" indent="-571500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00129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éo 3">
            <a:extLst>
              <a:ext uri="{FF2B5EF4-FFF2-40B4-BE49-F238E27FC236}">
                <a16:creationId xmlns:a16="http://schemas.microsoft.com/office/drawing/2014/main" id="{8CBADA51-2616-71F6-A83F-A2E937B43C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20" y="-1"/>
            <a:ext cx="12191979" cy="6857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2DC7CD5-C6ED-CB41-A715-405DC051D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4873" y="4293326"/>
            <a:ext cx="6347918" cy="1840590"/>
          </a:xfrm>
        </p:spPr>
        <p:txBody>
          <a:bodyPr anchor="ctr">
            <a:normAutofit/>
          </a:bodyPr>
          <a:lstStyle/>
          <a:p>
            <a:r>
              <a:rPr lang="fr-FR" dirty="0"/>
              <a:t>EURALO</a:t>
            </a:r>
            <a:br>
              <a:rPr lang="fr-FR" dirty="0"/>
            </a:br>
            <a:r>
              <a:rPr lang="fr-FR" dirty="0"/>
              <a:t>15th ANNIVERSARY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221935-2E67-D14B-BCB0-C0C8F91E0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9798" y="4284982"/>
            <a:ext cx="3633923" cy="1848934"/>
          </a:xfrm>
        </p:spPr>
        <p:txBody>
          <a:bodyPr anchor="ctr">
            <a:normAutofit/>
          </a:bodyPr>
          <a:lstStyle/>
          <a:p>
            <a:r>
              <a:rPr lang="fr-FR" sz="2800" dirty="0"/>
              <a:t>29 March 2007</a:t>
            </a:r>
            <a:br>
              <a:rPr lang="fr-FR" sz="2800" dirty="0"/>
            </a:br>
            <a:r>
              <a:rPr lang="fr-FR" sz="2800" dirty="0"/>
              <a:t>29 March 2022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F1DA1B-FB5A-C343-8BAD-C18F17EF20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" y="136524"/>
            <a:ext cx="1313439" cy="1322254"/>
          </a:xfrm>
          <a:prstGeom prst="ellipse">
            <a:avLst/>
          </a:prstGeom>
        </p:spPr>
      </p:pic>
      <p:sp>
        <p:nvSpPr>
          <p:cNvPr id="14" name="Sous-titre 2">
            <a:extLst>
              <a:ext uri="{FF2B5EF4-FFF2-40B4-BE49-F238E27FC236}">
                <a16:creationId xmlns:a16="http://schemas.microsoft.com/office/drawing/2014/main" id="{4D08F2C6-0266-594D-9347-631152749B06}"/>
              </a:ext>
            </a:extLst>
          </p:cNvPr>
          <p:cNvSpPr txBox="1">
            <a:spLocks/>
          </p:cNvSpPr>
          <p:nvPr/>
        </p:nvSpPr>
        <p:spPr>
          <a:xfrm>
            <a:off x="2392769" y="886364"/>
            <a:ext cx="9144000" cy="1981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FFFF00"/>
                </a:solidFill>
              </a:rPr>
              <a:t>Tuesday 29</a:t>
            </a:r>
            <a:r>
              <a:rPr lang="en-US" sz="3200" baseline="30000" dirty="0">
                <a:solidFill>
                  <a:srgbClr val="FFFF00"/>
                </a:solidFill>
              </a:rPr>
              <a:t>th</a:t>
            </a:r>
            <a:r>
              <a:rPr lang="en-US" sz="3200" dirty="0">
                <a:solidFill>
                  <a:srgbClr val="FFFF00"/>
                </a:solidFill>
              </a:rPr>
              <a:t> March 2022 </a:t>
            </a: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17:00-18:30 UTC - 19:00-20:30 UTC 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861877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8" descr="Rudi Vansnick's Affiliations">
            <a:extLst>
              <a:ext uri="{FF2B5EF4-FFF2-40B4-BE49-F238E27FC236}">
                <a16:creationId xmlns:a16="http://schemas.microsoft.com/office/drawing/2014/main" id="{3DD00A54-231E-ED40-8B30-7F74B11E26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38304" y="1870593"/>
            <a:ext cx="730799" cy="720451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85978E60-2534-8E4B-8535-C2A30AF75CDD}"/>
              </a:ext>
            </a:extLst>
          </p:cNvPr>
          <p:cNvSpPr txBox="1"/>
          <p:nvPr/>
        </p:nvSpPr>
        <p:spPr>
          <a:xfrm>
            <a:off x="4035958" y="2569886"/>
            <a:ext cx="1336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Rudi </a:t>
            </a:r>
            <a:r>
              <a:rPr lang="en-US" sz="1600" dirty="0" err="1">
                <a:solidFill>
                  <a:srgbClr val="00B050"/>
                </a:solidFill>
                <a:highlight>
                  <a:srgbClr val="C0C0C0"/>
                </a:highlight>
              </a:rPr>
              <a:t>Vansnick</a:t>
            </a:r>
            <a:endParaRPr lang="fr-FR" sz="16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pic>
        <p:nvPicPr>
          <p:cNvPr id="47" name="Espace réservé du contenu 4" descr="Une image contenant personne, cravate, complet, habits&#10;&#10;Description générée automatiquement">
            <a:extLst>
              <a:ext uri="{FF2B5EF4-FFF2-40B4-BE49-F238E27FC236}">
                <a16:creationId xmlns:a16="http://schemas.microsoft.com/office/drawing/2014/main" id="{29EEC156-C78C-F94E-A06B-C30BFD7E85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720" y="3442036"/>
            <a:ext cx="730857" cy="743085"/>
          </a:xfrm>
          <a:prstGeom prst="ellipse">
            <a:avLst/>
          </a:prstGeom>
          <a:ln w="25400">
            <a:solidFill>
              <a:srgbClr val="FF0000"/>
            </a:solidFill>
          </a:ln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A4832DF7-E63B-E24D-885B-681CFCC5F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70493" y="2254910"/>
            <a:ext cx="709200" cy="720118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Göran Marby - ICANN">
            <a:extLst>
              <a:ext uri="{FF2B5EF4-FFF2-40B4-BE49-F238E27FC236}">
                <a16:creationId xmlns:a16="http://schemas.microsoft.com/office/drawing/2014/main" id="{A84A7816-FE99-E145-A2F7-E7DB02A1A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03729" y="4646485"/>
            <a:ext cx="716400" cy="720666"/>
          </a:xfrm>
          <a:prstGeom prst="ellipse">
            <a:avLst/>
          </a:prstGeom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Maarten Botterman and León Sánchez on the ICANN Board's Priorities - ICANN">
            <a:extLst>
              <a:ext uri="{FF2B5EF4-FFF2-40B4-BE49-F238E27FC236}">
                <a16:creationId xmlns:a16="http://schemas.microsoft.com/office/drawing/2014/main" id="{AC6495DD-576C-F145-9D48-1440B4BF35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56895" y="4748261"/>
            <a:ext cx="720000" cy="719248"/>
          </a:xfrm>
          <a:prstGeom prst="ellipse">
            <a:avLst/>
          </a:prstGeom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aul Twomey, Author at La Civilta Cattolica">
            <a:extLst>
              <a:ext uri="{FF2B5EF4-FFF2-40B4-BE49-F238E27FC236}">
                <a16:creationId xmlns:a16="http://schemas.microsoft.com/office/drawing/2014/main" id="{F4608D95-6FCF-4C42-8A43-1F1E2D88A3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26126" y="1284019"/>
            <a:ext cx="716400" cy="718198"/>
          </a:xfrm>
          <a:prstGeom prst="ellipse">
            <a:avLst/>
          </a:prstGeom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Vint Cerf - GCSC">
            <a:extLst>
              <a:ext uri="{FF2B5EF4-FFF2-40B4-BE49-F238E27FC236}">
                <a16:creationId xmlns:a16="http://schemas.microsoft.com/office/drawing/2014/main" id="{B4DCE7C4-9153-F94D-9BC2-DAF007934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389363" y="1895311"/>
            <a:ext cx="720000" cy="719431"/>
          </a:xfrm>
          <a:prstGeom prst="ellipse">
            <a:avLst/>
          </a:prstGeom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Aperçu vidéo | Roberto Gaetano, membre du Conseil d&amp;#39;administration de l&amp;#39; ICANN (2003-2009) - ICANN">
            <a:extLst>
              <a:ext uri="{FF2B5EF4-FFF2-40B4-BE49-F238E27FC236}">
                <a16:creationId xmlns:a16="http://schemas.microsoft.com/office/drawing/2014/main" id="{122EBEBE-0B50-2A4F-A35A-6788884B8D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29305" y="3092517"/>
            <a:ext cx="745200" cy="746347"/>
          </a:xfrm>
          <a:prstGeom prst="ellipse">
            <a:avLst/>
          </a:prstGeom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Image 42" descr="Une image contenant homme, personne, intérieur, microscope&#10;&#10;Description générée automatiquement">
            <a:extLst>
              <a:ext uri="{FF2B5EF4-FFF2-40B4-BE49-F238E27FC236}">
                <a16:creationId xmlns:a16="http://schemas.microsoft.com/office/drawing/2014/main" id="{AD3DACD6-02E6-8748-B2C7-8EAD9ED1640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4385" y="1808415"/>
            <a:ext cx="720000" cy="720000"/>
          </a:xfrm>
          <a:prstGeom prst="ellipse">
            <a:avLst/>
          </a:prstGeom>
          <a:ln w="25400">
            <a:solidFill>
              <a:srgbClr val="00B050"/>
            </a:solidFill>
          </a:ln>
        </p:spPr>
      </p:pic>
      <p:pic>
        <p:nvPicPr>
          <p:cNvPr id="1038" name="Picture 14" descr="JOAN FRANCESC GRAS I ALCOVERRO – Testimonios para la Historia">
            <a:extLst>
              <a:ext uri="{FF2B5EF4-FFF2-40B4-BE49-F238E27FC236}">
                <a16:creationId xmlns:a16="http://schemas.microsoft.com/office/drawing/2014/main" id="{4E32E88F-C600-4E45-B472-BC0AC4637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4456" y="3308337"/>
            <a:ext cx="720000" cy="7200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nternet arriva in Italia: i pionieri, la storia - Corriere.it">
            <a:extLst>
              <a:ext uri="{FF2B5EF4-FFF2-40B4-BE49-F238E27FC236}">
                <a16:creationId xmlns:a16="http://schemas.microsoft.com/office/drawing/2014/main" id="{46B3D3AD-F4AA-C44F-A19E-A15A46BE8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2026" y="4613863"/>
            <a:ext cx="723599" cy="720073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atrick Vande Walle - Project Officer, Directorate General for Informatics  - European Commission | LinkedIn">
            <a:extLst>
              <a:ext uri="{FF2B5EF4-FFF2-40B4-BE49-F238E27FC236}">
                <a16:creationId xmlns:a16="http://schemas.microsoft.com/office/drawing/2014/main" id="{7DB866A3-C617-1042-A0F6-345BF5DDD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381" y="6147613"/>
            <a:ext cx="406799" cy="406799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Wolfgang Kleinwächter - GCSC">
            <a:extLst>
              <a:ext uri="{FF2B5EF4-FFF2-40B4-BE49-F238E27FC236}">
                <a16:creationId xmlns:a16="http://schemas.microsoft.com/office/drawing/2014/main" id="{3DC1B000-A7B0-444E-83BB-034AE57D6A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4043" y="3312989"/>
            <a:ext cx="720000" cy="720497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ZoneTexte 93">
            <a:extLst>
              <a:ext uri="{FF2B5EF4-FFF2-40B4-BE49-F238E27FC236}">
                <a16:creationId xmlns:a16="http://schemas.microsoft.com/office/drawing/2014/main" id="{738B9CE9-E2D2-BF44-A820-A80C1888D3AF}"/>
              </a:ext>
            </a:extLst>
          </p:cNvPr>
          <p:cNvSpPr txBox="1"/>
          <p:nvPr/>
        </p:nvSpPr>
        <p:spPr>
          <a:xfrm>
            <a:off x="1208629" y="6353556"/>
            <a:ext cx="13585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00B050"/>
                </a:solidFill>
                <a:highlight>
                  <a:srgbClr val="C0C0C0"/>
                </a:highlight>
              </a:rPr>
              <a:t>Dragoslava</a:t>
            </a:r>
            <a:br>
              <a:rPr lang="en-US" sz="1100" dirty="0">
                <a:solidFill>
                  <a:srgbClr val="00B050"/>
                </a:solidFill>
                <a:highlight>
                  <a:srgbClr val="C0C0C0"/>
                </a:highlight>
              </a:rPr>
            </a:br>
            <a:r>
              <a:rPr lang="en-US" sz="1100" dirty="0" err="1">
                <a:solidFill>
                  <a:srgbClr val="00B050"/>
                </a:solidFill>
                <a:highlight>
                  <a:srgbClr val="C0C0C0"/>
                </a:highlight>
              </a:rPr>
              <a:t>Pefeva-Greve</a:t>
            </a:r>
            <a:endParaRPr lang="fr-FR" sz="11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pic>
        <p:nvPicPr>
          <p:cNvPr id="1026" name="Picture 2" descr="Timo Kiravuo - Researcher @ Aalto University - Crunchbase Person Profile">
            <a:extLst>
              <a:ext uri="{FF2B5EF4-FFF2-40B4-BE49-F238E27FC236}">
                <a16:creationId xmlns:a16="http://schemas.microsoft.com/office/drawing/2014/main" id="{69A0AC6B-D00B-0C44-B400-A8145DE9F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981" y="5438656"/>
            <a:ext cx="406799" cy="406799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F4872B8-D1A3-B04E-B98A-E91DA0F07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396" y="47116"/>
            <a:ext cx="7719309" cy="1600301"/>
          </a:xfr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ctr"/>
            <a:r>
              <a:rPr lang="en-US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EURALO 15</a:t>
            </a:r>
            <a:r>
              <a:rPr lang="en-US" baseline="300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th</a:t>
            </a:r>
            <a:r>
              <a:rPr lang="en-US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 ANNIVERSARY </a:t>
            </a:r>
            <a:br>
              <a:rPr lang="en-US" sz="36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</a:br>
            <a:r>
              <a:rPr lang="en-US" sz="32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Tuesday 29 March 2022</a:t>
            </a:r>
            <a:br>
              <a:rPr lang="en-US" sz="32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</a:br>
            <a:r>
              <a:rPr lang="en-US" sz="28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19:00-20:30 (CEST) </a:t>
            </a:r>
            <a:r>
              <a:rPr lang="en-US" sz="2400" dirty="0">
                <a:ln w="3175">
                  <a:noFill/>
                </a:ln>
                <a:solidFill>
                  <a:srgbClr val="E89016"/>
                </a:solidFill>
                <a:latin typeface="+mn-lt"/>
              </a:rPr>
              <a:t>17:00-18:30 (UTC)</a:t>
            </a:r>
            <a:endParaRPr lang="en-US" sz="3600" dirty="0">
              <a:ln w="3175">
                <a:noFill/>
              </a:ln>
              <a:solidFill>
                <a:srgbClr val="E89016"/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D5E12-B15C-CA43-BBD4-D9A18F97CFB9}"/>
              </a:ext>
            </a:extLst>
          </p:cNvPr>
          <p:cNvSpPr txBox="1"/>
          <p:nvPr/>
        </p:nvSpPr>
        <p:spPr>
          <a:xfrm>
            <a:off x="9654639" y="159086"/>
            <a:ext cx="2462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Interpretation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English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Français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Español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Русский</a:t>
            </a: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BB48182A-EA7D-434A-A242-C67FD5C074A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8142" y="1964588"/>
            <a:ext cx="2459461" cy="2459461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ED8CEFC4-60ED-E34C-9794-CB3EAB84CD0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611" y="2514458"/>
            <a:ext cx="180000" cy="181207"/>
          </a:xfrm>
          <a:prstGeom prst="ellipse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10585AE-951D-FB4B-A259-0F94B38C1BCD}"/>
              </a:ext>
            </a:extLst>
          </p:cNvPr>
          <p:cNvSpPr/>
          <p:nvPr/>
        </p:nvSpPr>
        <p:spPr>
          <a:xfrm>
            <a:off x="2241187" y="3489367"/>
            <a:ext cx="1507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240 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87A819-0354-B24D-98AF-ED89C5863FE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949845" y="3324195"/>
            <a:ext cx="2189038" cy="3385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7030A0"/>
                </a:solidFill>
              </a:rPr>
              <a:t>17:00 - 17:30 UTC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A72A59C5-527E-BF47-9600-C1437BF34760}"/>
              </a:ext>
            </a:extLst>
          </p:cNvPr>
          <p:cNvSpPr txBox="1"/>
          <p:nvPr/>
        </p:nvSpPr>
        <p:spPr>
          <a:xfrm>
            <a:off x="5128170" y="2671090"/>
            <a:ext cx="1859924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Moderator</a:t>
            </a:r>
          </a:p>
          <a:p>
            <a:pPr algn="ctr"/>
            <a:r>
              <a:rPr lang="en-US" sz="2400" b="1" dirty="0">
                <a:solidFill>
                  <a:srgbClr val="FFFF00"/>
                </a:solidFill>
              </a:rPr>
              <a:t>Sébastien</a:t>
            </a:r>
          </a:p>
          <a:p>
            <a:pPr algn="ctr"/>
            <a:r>
              <a:rPr lang="en-US" sz="2400" b="1" dirty="0">
                <a:solidFill>
                  <a:srgbClr val="FFFF00"/>
                </a:solidFill>
              </a:rPr>
              <a:t>Bachollet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AEB61FF3-3ECD-AF47-8238-FB07F6809A7B}"/>
              </a:ext>
            </a:extLst>
          </p:cNvPr>
          <p:cNvSpPr txBox="1"/>
          <p:nvPr/>
        </p:nvSpPr>
        <p:spPr>
          <a:xfrm>
            <a:off x="-12078" y="5824748"/>
            <a:ext cx="13932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00B050"/>
                </a:solidFill>
                <a:highlight>
                  <a:srgbClr val="C0C0C0"/>
                </a:highlight>
              </a:rPr>
              <a:t>Timo </a:t>
            </a:r>
            <a:r>
              <a:rPr lang="en-US" sz="1100" b="1" dirty="0" err="1">
                <a:solidFill>
                  <a:srgbClr val="00B050"/>
                </a:solidFill>
                <a:highlight>
                  <a:srgbClr val="C0C0C0"/>
                </a:highlight>
              </a:rPr>
              <a:t>Kiravuo</a:t>
            </a:r>
            <a:endParaRPr lang="fr-FR" sz="11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DA4BFF-0589-7D44-8CEC-BB47CCBA465D}"/>
              </a:ext>
            </a:extLst>
          </p:cNvPr>
          <p:cNvSpPr txBox="1"/>
          <p:nvPr/>
        </p:nvSpPr>
        <p:spPr>
          <a:xfrm>
            <a:off x="5922626" y="3819749"/>
            <a:ext cx="5486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45F7882A-4C4E-9843-BACC-CD2B4F3C9E9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9388" y="2288800"/>
            <a:ext cx="2459461" cy="2459461"/>
          </a:xfrm>
          <a:prstGeom prst="rect">
            <a:avLst/>
          </a:prstGeom>
        </p:spPr>
      </p:pic>
      <p:pic>
        <p:nvPicPr>
          <p:cNvPr id="86" name="Image 85">
            <a:extLst>
              <a:ext uri="{FF2B5EF4-FFF2-40B4-BE49-F238E27FC236}">
                <a16:creationId xmlns:a16="http://schemas.microsoft.com/office/drawing/2014/main" id="{FD72B6ED-BD0D-A749-AC44-15946E86E5E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7857" y="2838670"/>
            <a:ext cx="180000" cy="181207"/>
          </a:xfrm>
          <a:prstGeom prst="ellipse">
            <a:avLst/>
          </a:prstGeom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id="{C4E862F3-5BC8-524C-8395-59E46002EE06}"/>
              </a:ext>
            </a:extLst>
          </p:cNvPr>
          <p:cNvSpPr/>
          <p:nvPr/>
        </p:nvSpPr>
        <p:spPr>
          <a:xfrm>
            <a:off x="8822433" y="3813579"/>
            <a:ext cx="1507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240 s</a:t>
            </a:r>
          </a:p>
        </p:txBody>
      </p:sp>
      <p:sp>
        <p:nvSpPr>
          <p:cNvPr id="90" name="Sous-titre 2">
            <a:extLst>
              <a:ext uri="{FF2B5EF4-FFF2-40B4-BE49-F238E27FC236}">
                <a16:creationId xmlns:a16="http://schemas.microsoft.com/office/drawing/2014/main" id="{0DD47E0D-8DC0-E944-9367-0A9467FAA7D5}"/>
              </a:ext>
            </a:extLst>
          </p:cNvPr>
          <p:cNvSpPr txBox="1">
            <a:spLocks/>
          </p:cNvSpPr>
          <p:nvPr/>
        </p:nvSpPr>
        <p:spPr>
          <a:xfrm>
            <a:off x="8531091" y="3648407"/>
            <a:ext cx="2189038" cy="3385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7030A0"/>
                </a:solidFill>
              </a:rPr>
              <a:t>17:30 - 18:00 UTC</a:t>
            </a:r>
          </a:p>
        </p:txBody>
      </p:sp>
      <p:pic>
        <p:nvPicPr>
          <p:cNvPr id="7" name="Picture 4" descr="Peut être une image de 1 personne et intérieur">
            <a:extLst>
              <a:ext uri="{FF2B5EF4-FFF2-40B4-BE49-F238E27FC236}">
                <a16:creationId xmlns:a16="http://schemas.microsoft.com/office/drawing/2014/main" id="{E8350E45-F134-A24A-8B9A-D05B676D8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9659" y="5976631"/>
            <a:ext cx="406799" cy="406799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ZoneTexte 94">
            <a:extLst>
              <a:ext uri="{FF2B5EF4-FFF2-40B4-BE49-F238E27FC236}">
                <a16:creationId xmlns:a16="http://schemas.microsoft.com/office/drawing/2014/main" id="{B4735DF0-C92B-164E-9436-6C6D16DFBC61}"/>
              </a:ext>
            </a:extLst>
          </p:cNvPr>
          <p:cNvSpPr txBox="1"/>
          <p:nvPr/>
        </p:nvSpPr>
        <p:spPr>
          <a:xfrm>
            <a:off x="4088962" y="4019304"/>
            <a:ext cx="1358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Wolfgang </a:t>
            </a:r>
            <a:r>
              <a:rPr lang="en-US" sz="1600" dirty="0" err="1">
                <a:solidFill>
                  <a:srgbClr val="00B050"/>
                </a:solidFill>
                <a:highlight>
                  <a:srgbClr val="C0C0C0"/>
                </a:highlight>
              </a:rPr>
              <a:t>Kleinwächter</a:t>
            </a:r>
            <a:endParaRPr lang="fr-FR" sz="16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id="{B0666094-8BC7-9248-8462-BD19BB843DE6}"/>
              </a:ext>
            </a:extLst>
          </p:cNvPr>
          <p:cNvSpPr txBox="1"/>
          <p:nvPr/>
        </p:nvSpPr>
        <p:spPr>
          <a:xfrm>
            <a:off x="-34698" y="6517545"/>
            <a:ext cx="16699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highlight>
                  <a:srgbClr val="C0C0C0"/>
                </a:highlight>
              </a:rPr>
              <a:t>Patrick </a:t>
            </a:r>
            <a:r>
              <a:rPr lang="en-US" sz="1100" dirty="0" err="1">
                <a:solidFill>
                  <a:srgbClr val="00B050"/>
                </a:solidFill>
                <a:highlight>
                  <a:srgbClr val="C0C0C0"/>
                </a:highlight>
              </a:rPr>
              <a:t>Vande</a:t>
            </a:r>
            <a:r>
              <a:rPr lang="en-US" sz="1100" dirty="0">
                <a:solidFill>
                  <a:srgbClr val="00B050"/>
                </a:solidFill>
                <a:highlight>
                  <a:srgbClr val="C0C0C0"/>
                </a:highlight>
              </a:rPr>
              <a:t> </a:t>
            </a:r>
            <a:r>
              <a:rPr lang="en-US" sz="1100" dirty="0" err="1">
                <a:solidFill>
                  <a:srgbClr val="00B050"/>
                </a:solidFill>
                <a:highlight>
                  <a:srgbClr val="C0C0C0"/>
                </a:highlight>
              </a:rPr>
              <a:t>Walle</a:t>
            </a:r>
            <a:endParaRPr lang="fr-FR" sz="11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BB100123-BBAE-044B-8280-DFFF63DAAA1E}"/>
              </a:ext>
            </a:extLst>
          </p:cNvPr>
          <p:cNvSpPr txBox="1"/>
          <p:nvPr/>
        </p:nvSpPr>
        <p:spPr>
          <a:xfrm>
            <a:off x="371079" y="4036696"/>
            <a:ext cx="1825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Joan </a:t>
            </a:r>
            <a:r>
              <a:rPr lang="en-US" sz="1600" dirty="0" err="1">
                <a:solidFill>
                  <a:srgbClr val="00B050"/>
                </a:solidFill>
                <a:highlight>
                  <a:srgbClr val="C0C0C0"/>
                </a:highlight>
              </a:rPr>
              <a:t>Francesc</a:t>
            </a:r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 Gras</a:t>
            </a:r>
            <a:endParaRPr lang="fr-FR" sz="16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D12CAF68-9974-0A4A-BF73-F72025C77284}"/>
              </a:ext>
            </a:extLst>
          </p:cNvPr>
          <p:cNvSpPr txBox="1"/>
          <p:nvPr/>
        </p:nvSpPr>
        <p:spPr>
          <a:xfrm>
            <a:off x="2218665" y="5335365"/>
            <a:ext cx="1485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Stefano </a:t>
            </a:r>
            <a:r>
              <a:rPr lang="en-US" sz="1600" dirty="0" err="1">
                <a:solidFill>
                  <a:srgbClr val="00B050"/>
                </a:solidFill>
                <a:highlight>
                  <a:srgbClr val="C0C0C0"/>
                </a:highlight>
              </a:rPr>
              <a:t>Trumpy</a:t>
            </a:r>
            <a:endParaRPr lang="fr-FR" sz="16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CB97D455-7AA6-5746-A9C8-95D2DB2B9A5C}"/>
              </a:ext>
            </a:extLst>
          </p:cNvPr>
          <p:cNvSpPr txBox="1"/>
          <p:nvPr/>
        </p:nvSpPr>
        <p:spPr>
          <a:xfrm>
            <a:off x="-11286" y="2515975"/>
            <a:ext cx="2027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  <a:highlight>
                  <a:srgbClr val="C0C0C0"/>
                </a:highlight>
              </a:rPr>
              <a:t>Sébastien Bachollet</a:t>
            </a:r>
            <a:endParaRPr lang="fr-FR" sz="1600" b="1" dirty="0">
              <a:solidFill>
                <a:srgbClr val="FF0000"/>
              </a:solidFill>
              <a:highlight>
                <a:srgbClr val="C0C0C0"/>
              </a:highlight>
            </a:endParaRPr>
          </a:p>
        </p:txBody>
      </p:sp>
      <p:pic>
        <p:nvPicPr>
          <p:cNvPr id="101" name="Image 100" descr="Une image contenant homme, personne, intérieur, microscope&#10;&#10;Description générée automatiquement">
            <a:extLst>
              <a:ext uri="{FF2B5EF4-FFF2-40B4-BE49-F238E27FC236}">
                <a16:creationId xmlns:a16="http://schemas.microsoft.com/office/drawing/2014/main" id="{38644BC1-69BF-BA45-B637-859C5BB228C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943" y="1623569"/>
            <a:ext cx="1080000" cy="1080000"/>
          </a:xfrm>
          <a:prstGeom prst="ellipse">
            <a:avLst/>
          </a:prstGeom>
          <a:ln w="25400">
            <a:solidFill>
              <a:srgbClr val="7030A0"/>
            </a:solidFill>
          </a:ln>
        </p:spPr>
      </p:pic>
      <p:sp>
        <p:nvSpPr>
          <p:cNvPr id="103" name="ZoneTexte 102">
            <a:extLst>
              <a:ext uri="{FF2B5EF4-FFF2-40B4-BE49-F238E27FC236}">
                <a16:creationId xmlns:a16="http://schemas.microsoft.com/office/drawing/2014/main" id="{507FDAE8-6E59-1B45-8C84-38C86A103A72}"/>
              </a:ext>
            </a:extLst>
          </p:cNvPr>
          <p:cNvSpPr txBox="1"/>
          <p:nvPr/>
        </p:nvSpPr>
        <p:spPr>
          <a:xfrm>
            <a:off x="8909503" y="1977117"/>
            <a:ext cx="1333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Paul Twomey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7D132C73-742C-AD44-A23C-AA6BBCE5D5B4}"/>
              </a:ext>
            </a:extLst>
          </p:cNvPr>
          <p:cNvSpPr txBox="1"/>
          <p:nvPr/>
        </p:nvSpPr>
        <p:spPr>
          <a:xfrm>
            <a:off x="10620917" y="3820354"/>
            <a:ext cx="1713175" cy="337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Roberto Gaetano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44646E3A-8BAD-6042-BDED-A6FD565541ED}"/>
              </a:ext>
            </a:extLst>
          </p:cNvPr>
          <p:cNvSpPr txBox="1"/>
          <p:nvPr/>
        </p:nvSpPr>
        <p:spPr>
          <a:xfrm>
            <a:off x="10522736" y="2604822"/>
            <a:ext cx="1007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rgbClr val="C00000"/>
                </a:solidFill>
                <a:highlight>
                  <a:srgbClr val="00FFFF"/>
                </a:highlight>
              </a:rPr>
              <a:t>Vint</a:t>
            </a:r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 Cerf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877568F3-C490-524A-B5E7-8F17E5F17FBD}"/>
              </a:ext>
            </a:extLst>
          </p:cNvPr>
          <p:cNvSpPr txBox="1"/>
          <p:nvPr/>
        </p:nvSpPr>
        <p:spPr>
          <a:xfrm>
            <a:off x="9843524" y="5346243"/>
            <a:ext cx="1454061" cy="337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rgbClr val="C00000"/>
                </a:solidFill>
                <a:highlight>
                  <a:srgbClr val="00FFFF"/>
                </a:highlight>
              </a:rPr>
              <a:t>Göran</a:t>
            </a:r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 </a:t>
            </a:r>
            <a:r>
              <a:rPr lang="en-US" sz="1600" dirty="0" err="1">
                <a:solidFill>
                  <a:srgbClr val="C00000"/>
                </a:solidFill>
                <a:highlight>
                  <a:srgbClr val="00FFFF"/>
                </a:highlight>
              </a:rPr>
              <a:t>Marby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F1B53F6C-0825-B947-B2AB-08C310690536}"/>
              </a:ext>
            </a:extLst>
          </p:cNvPr>
          <p:cNvSpPr txBox="1"/>
          <p:nvPr/>
        </p:nvSpPr>
        <p:spPr>
          <a:xfrm>
            <a:off x="8119445" y="5448113"/>
            <a:ext cx="13693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León Sánchez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2F7749C9-6E5D-8348-B4F0-4C71595538D8}"/>
              </a:ext>
            </a:extLst>
          </p:cNvPr>
          <p:cNvSpPr txBox="1"/>
          <p:nvPr/>
        </p:nvSpPr>
        <p:spPr>
          <a:xfrm>
            <a:off x="7189714" y="4156911"/>
            <a:ext cx="1409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Chris </a:t>
            </a:r>
            <a:r>
              <a:rPr lang="en-US" sz="1600" dirty="0" err="1">
                <a:solidFill>
                  <a:srgbClr val="C00000"/>
                </a:solidFill>
                <a:highlight>
                  <a:srgbClr val="00FFFF"/>
                </a:highlight>
              </a:rPr>
              <a:t>Mondini</a:t>
            </a:r>
            <a:endParaRPr lang="fr-FR" sz="1600" b="1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486C33F-E377-5843-BB4E-900D1B6C7F58}"/>
              </a:ext>
            </a:extLst>
          </p:cNvPr>
          <p:cNvSpPr txBox="1"/>
          <p:nvPr/>
        </p:nvSpPr>
        <p:spPr>
          <a:xfrm>
            <a:off x="6816729" y="2960331"/>
            <a:ext cx="1694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highlight>
                  <a:srgbClr val="00FFFF"/>
                </a:highlight>
              </a:rPr>
              <a:t>Maureen </a:t>
            </a:r>
            <a:r>
              <a:rPr lang="en-US" sz="1600" dirty="0" err="1">
                <a:solidFill>
                  <a:srgbClr val="C00000"/>
                </a:solidFill>
                <a:highlight>
                  <a:srgbClr val="00FFFF"/>
                </a:highlight>
              </a:rPr>
              <a:t>Hilyard</a:t>
            </a:r>
            <a:endParaRPr lang="fr-FR" sz="1600" dirty="0">
              <a:solidFill>
                <a:srgbClr val="C00000"/>
              </a:solidFill>
              <a:highlight>
                <a:srgbClr val="00FFFF"/>
              </a:highlight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42B9EC-4270-F446-9C8A-1A3DD9736532}"/>
              </a:ext>
            </a:extLst>
          </p:cNvPr>
          <p:cNvSpPr/>
          <p:nvPr/>
        </p:nvSpPr>
        <p:spPr>
          <a:xfrm>
            <a:off x="10921927" y="2044732"/>
            <a:ext cx="415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🎦</a:t>
            </a:r>
            <a:endParaRPr lang="fr-FR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211D3957-FCDE-A243-91B3-0A96D925976E}"/>
              </a:ext>
            </a:extLst>
          </p:cNvPr>
          <p:cNvSpPr txBox="1"/>
          <p:nvPr/>
        </p:nvSpPr>
        <p:spPr>
          <a:xfrm>
            <a:off x="9011075" y="6061620"/>
            <a:ext cx="3118958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INVITATION</a:t>
            </a:r>
            <a:br>
              <a:rPr lang="en-US" b="1" dirty="0"/>
            </a:br>
            <a:r>
              <a:rPr lang="en-US" b="1" dirty="0"/>
              <a:t>ZOOM REGISTRATION required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09D766A-6C2A-1A4A-937D-308ACB6CD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1588" y="4576777"/>
            <a:ext cx="2288126" cy="122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8">
            <a:extLst>
              <a:ext uri="{FF2B5EF4-FFF2-40B4-BE49-F238E27FC236}">
                <a16:creationId xmlns:a16="http://schemas.microsoft.com/office/drawing/2014/main" id="{BC5DABAA-E706-8C47-8BF5-3ED7D93D7FBA}"/>
              </a:ext>
            </a:extLst>
          </p:cNvPr>
          <p:cNvSpPr txBox="1">
            <a:spLocks/>
          </p:cNvSpPr>
          <p:nvPr/>
        </p:nvSpPr>
        <p:spPr>
          <a:xfrm>
            <a:off x="2190069" y="5835228"/>
            <a:ext cx="6996632" cy="474777"/>
          </a:xfrm>
          <a:prstGeom prst="rect">
            <a:avLst/>
          </a:prstGeom>
          <a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200" dirty="0">
                <a:solidFill>
                  <a:srgbClr val="FFC000"/>
                </a:solidFill>
              </a:rPr>
              <a:t>18:00 – 18:30 UTC – Exchanges with the participants (30’)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466D0DB5-EC60-F74C-AC7A-A57AFB21EE65}"/>
              </a:ext>
            </a:extLst>
          </p:cNvPr>
          <p:cNvSpPr txBox="1"/>
          <p:nvPr/>
        </p:nvSpPr>
        <p:spPr>
          <a:xfrm>
            <a:off x="2504907" y="6282502"/>
            <a:ext cx="6503383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REGISTER HERE, INSCRIVEZ-VOUS ICI, </a:t>
            </a:r>
            <a:r>
              <a:rPr lang="es-ES" sz="1400" b="1" dirty="0"/>
              <a:t>REGISTRAR AQUÍ, </a:t>
            </a:r>
            <a:r>
              <a:rPr lang="ru-RU" sz="1400" b="1" dirty="0"/>
              <a:t>ЗАРЕГИСТРИРУЙТЕСЬ ЗДЕСЬ</a:t>
            </a:r>
            <a:br>
              <a:rPr lang="en-US" sz="1400" b="1" dirty="0"/>
            </a:br>
            <a:r>
              <a:rPr lang="fr-FR" sz="1400" u="sng" dirty="0">
                <a:hlinkClick r:id="rId22"/>
              </a:rPr>
              <a:t>https://icann.zoom.us/meeting/register/tJYucu2srTIpHt3BhCRzAPLrc5_5UiDO9NKr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95957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365125"/>
            <a:ext cx="8706292" cy="927227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ICANN meetings &amp; </a:t>
            </a: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EURALO</a:t>
            </a:r>
            <a:r>
              <a:rPr lang="en-US" sz="4000" dirty="0">
                <a:solidFill>
                  <a:schemeClr val="bg1"/>
                </a:solidFill>
                <a:latin typeface="+mn-lt"/>
              </a:rPr>
              <a:t> readouts</a:t>
            </a:r>
            <a:endParaRPr lang="fr-FR" sz="3200" dirty="0">
              <a:latin typeface="+mn-lt"/>
            </a:endParaRPr>
          </a:p>
        </p:txBody>
      </p:sp>
      <p:sp>
        <p:nvSpPr>
          <p:cNvPr id="4" name="Прямоугольник 8">
            <a:extLst>
              <a:ext uri="{FF2B5EF4-FFF2-40B4-BE49-F238E27FC236}">
                <a16:creationId xmlns:a16="http://schemas.microsoft.com/office/drawing/2014/main" id="{8B676AF6-D93B-5949-85AF-F8D0E653D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64" y="1600201"/>
            <a:ext cx="8278136" cy="452596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pPr marL="571500" indent="-571500"/>
            <a:r>
              <a:rPr lang="en-US" strike="sngStrike" dirty="0"/>
              <a:t>ICANN73 – San Juan – </a:t>
            </a:r>
            <a:r>
              <a:rPr lang="en-US" strike="sngStrike" dirty="0" err="1"/>
              <a:t>vCommunity</a:t>
            </a:r>
            <a:r>
              <a:rPr lang="en-US" strike="sngStrike" dirty="0"/>
              <a:t> Forum</a:t>
            </a:r>
          </a:p>
          <a:p>
            <a:pPr marL="1028700" lvl="1" indent="-571500"/>
            <a:r>
              <a:rPr lang="en-US" strike="sngStrike" dirty="0"/>
              <a:t>7-10 March 2022</a:t>
            </a:r>
          </a:p>
          <a:p>
            <a:pPr marL="1200150" lvl="2" indent="-285750"/>
            <a:r>
              <a:rPr lang="en-US" strike="sngStrike" dirty="0"/>
              <a:t>ICANN73 Readouts by EURALO </a:t>
            </a:r>
            <a:r>
              <a:rPr lang="en-US" strike="sngStrike" dirty="0">
                <a:solidFill>
                  <a:srgbClr val="FFFF00"/>
                </a:solidFill>
              </a:rPr>
              <a:t>(EN, ES, FR and RU)</a:t>
            </a:r>
            <a:endParaRPr lang="en-US" strike="sngStrike" dirty="0"/>
          </a:p>
          <a:p>
            <a:pPr marL="1200150" lvl="2" indent="-285750"/>
            <a:r>
              <a:rPr lang="en-US" strike="sngStrike" dirty="0">
                <a:solidFill>
                  <a:srgbClr val="FFFF00"/>
                </a:solidFill>
              </a:rPr>
              <a:t>Tuesday 22</a:t>
            </a:r>
            <a:r>
              <a:rPr lang="en-US" strike="sngStrike" baseline="30000" dirty="0">
                <a:solidFill>
                  <a:srgbClr val="FFFF00"/>
                </a:solidFill>
              </a:rPr>
              <a:t>nd</a:t>
            </a:r>
            <a:r>
              <a:rPr lang="en-US" strike="sngStrike" dirty="0">
                <a:solidFill>
                  <a:srgbClr val="FFFF00"/>
                </a:solidFill>
              </a:rPr>
              <a:t> March 2022 18:00-20:00 UTC</a:t>
            </a:r>
            <a:endParaRPr lang="en-US" strike="sngStrike" dirty="0"/>
          </a:p>
          <a:p>
            <a:pPr marL="571500" indent="-571500"/>
            <a:endParaRPr lang="en-US" dirty="0"/>
          </a:p>
          <a:p>
            <a:pPr marL="571500" indent="-571500"/>
            <a:r>
              <a:rPr lang="en-US" dirty="0"/>
              <a:t>ICANN74 – The Hague – Policy Forum</a:t>
            </a:r>
          </a:p>
          <a:p>
            <a:pPr marL="1028700" lvl="1" indent="-571500"/>
            <a:r>
              <a:rPr lang="en-US" dirty="0"/>
              <a:t>13-16 June 2022</a:t>
            </a:r>
          </a:p>
          <a:p>
            <a:pPr marL="1200150" lvl="2" indent="-285750"/>
            <a:r>
              <a:rPr lang="en-US" dirty="0"/>
              <a:t>ICANN74 Readouts by EURALO </a:t>
            </a:r>
            <a:r>
              <a:rPr lang="en-US" dirty="0">
                <a:solidFill>
                  <a:srgbClr val="FFFF00"/>
                </a:solidFill>
              </a:rPr>
              <a:t>(EN, ES, FR and RU)</a:t>
            </a:r>
            <a:endParaRPr lang="en-US" dirty="0"/>
          </a:p>
          <a:p>
            <a:pPr marL="1200150" lvl="2" indent="-285750"/>
            <a:r>
              <a:rPr lang="en-US" dirty="0">
                <a:solidFill>
                  <a:srgbClr val="FFFF00"/>
                </a:solidFill>
              </a:rPr>
              <a:t>Tuesday 28</a:t>
            </a:r>
            <a:r>
              <a:rPr lang="en-US" baseline="30000" dirty="0">
                <a:solidFill>
                  <a:srgbClr val="FFFF00"/>
                </a:solidFill>
              </a:rPr>
              <a:t>th </a:t>
            </a:r>
            <a:r>
              <a:rPr lang="en-US" dirty="0">
                <a:solidFill>
                  <a:srgbClr val="FFFF00"/>
                </a:solidFill>
              </a:rPr>
              <a:t>June 2022 17:00-19:00 UTC</a:t>
            </a:r>
          </a:p>
          <a:p>
            <a:pPr marL="1200150" lvl="2" indent="-285750"/>
            <a:endParaRPr lang="en-US" dirty="0">
              <a:solidFill>
                <a:srgbClr val="FFFF00"/>
              </a:solidFill>
            </a:endParaRPr>
          </a:p>
          <a:p>
            <a:pPr marL="1028700" lvl="1" indent="-571500"/>
            <a:endParaRPr lang="en-US" dirty="0"/>
          </a:p>
          <a:p>
            <a:pPr marL="1200150" lvl="2" indent="-285750"/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EFC7BB4-719A-9F4F-90F7-EE7CC92D1AA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98" y="4790750"/>
            <a:ext cx="1567445" cy="1577965"/>
          </a:xfrm>
          <a:prstGeom prst="ellipse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A6267C4F-A500-C643-9A8C-4B92FFA8A6BA}"/>
              </a:ext>
            </a:extLst>
          </p:cNvPr>
          <p:cNvSpPr txBox="1"/>
          <p:nvPr/>
        </p:nvSpPr>
        <p:spPr>
          <a:xfrm>
            <a:off x="11222654" y="2589374"/>
            <a:ext cx="719428" cy="2231380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Q1&amp;2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015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4872B8-D1A3-B04E-B98A-E91DA0F07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450" y="1767712"/>
            <a:ext cx="10618470" cy="3356737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54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ICANN73 – v San Juan</a:t>
            </a:r>
            <a:br>
              <a:rPr lang="en-US" sz="54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</a:br>
            <a:r>
              <a:rPr lang="en-US" sz="54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Community Forum</a:t>
            </a:r>
            <a:br>
              <a:rPr lang="en-US" sz="48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</a:br>
            <a:r>
              <a:rPr lang="en-US" sz="48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Multilingual</a:t>
            </a:r>
            <a:r>
              <a:rPr lang="en-US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 READOUT</a:t>
            </a:r>
            <a:br>
              <a:rPr lang="en-US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</a:br>
            <a:r>
              <a:rPr lang="en-US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 </a:t>
            </a:r>
            <a:r>
              <a:rPr lang="en-US" sz="48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  <a:latin typeface="+mn-lt"/>
              </a:rPr>
              <a:t>(by EURALO)</a:t>
            </a:r>
            <a:endParaRPr lang="en-US" dirty="0">
              <a:ln w="3175">
                <a:solidFill>
                  <a:schemeClr val="accent1">
                    <a:lumMod val="50000"/>
                  </a:schemeClr>
                </a:solidFill>
              </a:ln>
              <a:solidFill>
                <a:srgbClr val="E89016"/>
              </a:solidFill>
              <a:latin typeface="+mn-lt"/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87A819-0354-B24D-98AF-ED89C5863F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7438"/>
            <a:ext cx="9144000" cy="1655762"/>
          </a:xfrm>
        </p:spPr>
        <p:txBody>
          <a:bodyPr>
            <a:normAutofit/>
          </a:bodyPr>
          <a:lstStyle/>
          <a:p>
            <a:pPr marL="1200150" lvl="2" indent="-285750"/>
            <a:endParaRPr lang="en-US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marL="1200150" lvl="2" indent="-285750"/>
            <a:r>
              <a:rPr lang="en-US" sz="32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Tuesday 22 March 2022 18:00-20:00 UTC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45103B7-F492-AC41-B4DA-25DBBB903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05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926" y="-40875"/>
            <a:ext cx="3033844" cy="1198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1010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hoto of Manal Ismail">
            <a:extLst>
              <a:ext uri="{FF2B5EF4-FFF2-40B4-BE49-F238E27FC236}">
                <a16:creationId xmlns:a16="http://schemas.microsoft.com/office/drawing/2014/main" id="{74371FAF-F279-2845-A033-4FC3A2B0FC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0980" y="3269583"/>
            <a:ext cx="748800" cy="742855"/>
          </a:xfrm>
          <a:prstGeom prst="ellipse">
            <a:avLst/>
          </a:prstGeom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A78C210B-6578-8E42-A638-3EBE7C9EB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774" y="2336947"/>
            <a:ext cx="739958" cy="741600"/>
          </a:xfrm>
          <a:prstGeom prst="ellipse">
            <a:avLst/>
          </a:prstGeom>
          <a:ln w="25400">
            <a:solidFill>
              <a:srgbClr val="00B050"/>
            </a:solidFill>
          </a:ln>
        </p:spPr>
      </p:pic>
      <p:sp>
        <p:nvSpPr>
          <p:cNvPr id="46" name="ZoneTexte 45">
            <a:extLst>
              <a:ext uri="{FF2B5EF4-FFF2-40B4-BE49-F238E27FC236}">
                <a16:creationId xmlns:a16="http://schemas.microsoft.com/office/drawing/2014/main" id="{A4DE4033-3F23-004E-B8C9-88792A801E86}"/>
              </a:ext>
            </a:extLst>
          </p:cNvPr>
          <p:cNvSpPr txBox="1"/>
          <p:nvPr/>
        </p:nvSpPr>
        <p:spPr>
          <a:xfrm>
            <a:off x="1119979" y="2783912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GNSO</a:t>
            </a:r>
          </a:p>
        </p:txBody>
      </p:sp>
      <p:pic>
        <p:nvPicPr>
          <p:cNvPr id="53" name="Picture 18" descr="Bruna Martins dos Santos - DNS Abuse Institute">
            <a:extLst>
              <a:ext uri="{FF2B5EF4-FFF2-40B4-BE49-F238E27FC236}">
                <a16:creationId xmlns:a16="http://schemas.microsoft.com/office/drawing/2014/main" id="{4B339261-26DE-EA43-B4EE-5FCD3E3BC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3962" y="5242012"/>
            <a:ext cx="745200" cy="7452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ZoneTexte 56">
            <a:extLst>
              <a:ext uri="{FF2B5EF4-FFF2-40B4-BE49-F238E27FC236}">
                <a16:creationId xmlns:a16="http://schemas.microsoft.com/office/drawing/2014/main" id="{2EFA4D21-680A-634F-9F46-79BB3BFC421B}"/>
              </a:ext>
            </a:extLst>
          </p:cNvPr>
          <p:cNvSpPr txBox="1"/>
          <p:nvPr/>
        </p:nvSpPr>
        <p:spPr>
          <a:xfrm>
            <a:off x="1250634" y="5663625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NCSG</a:t>
            </a:r>
          </a:p>
        </p:txBody>
      </p:sp>
      <p:pic>
        <p:nvPicPr>
          <p:cNvPr id="1028" name="Picture 4" descr="Monet nukkuivat studion lattialla” – Ylen Kuustudion tuottaja Yrjö Länsipuro  kertoo, mitä kulissien takana tapahtui - Kotimaa - Ilta-Sanomat">
            <a:extLst>
              <a:ext uri="{FF2B5EF4-FFF2-40B4-BE49-F238E27FC236}">
                <a16:creationId xmlns:a16="http://schemas.microsoft.com/office/drawing/2014/main" id="{18260F88-4AD0-EA46-9AE7-D4D334AB29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08841" y="5826305"/>
            <a:ext cx="712800" cy="742476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ZoneTexte 68">
            <a:extLst>
              <a:ext uri="{FF2B5EF4-FFF2-40B4-BE49-F238E27FC236}">
                <a16:creationId xmlns:a16="http://schemas.microsoft.com/office/drawing/2014/main" id="{50198B8D-A5F0-1349-B735-824F81B79E1E}"/>
              </a:ext>
            </a:extLst>
          </p:cNvPr>
          <p:cNvSpPr txBox="1"/>
          <p:nvPr/>
        </p:nvSpPr>
        <p:spPr>
          <a:xfrm>
            <a:off x="2048627" y="6338058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EURALO</a:t>
            </a:r>
          </a:p>
        </p:txBody>
      </p:sp>
      <p:pic>
        <p:nvPicPr>
          <p:cNvPr id="1030" name="Picture 6" descr="Photo of Katrina Sataki">
            <a:extLst>
              <a:ext uri="{FF2B5EF4-FFF2-40B4-BE49-F238E27FC236}">
                <a16:creationId xmlns:a16="http://schemas.microsoft.com/office/drawing/2014/main" id="{966BE735-BC98-0542-A7ED-510F5BEE91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92670" y="6001385"/>
            <a:ext cx="748800" cy="742855"/>
          </a:xfrm>
          <a:prstGeom prst="ellipse">
            <a:avLst/>
          </a:prstGeom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Sebastien Ducos - Greater Melbourne Area | Professional Profile | LinkedIn">
            <a:extLst>
              <a:ext uri="{FF2B5EF4-FFF2-40B4-BE49-F238E27FC236}">
                <a16:creationId xmlns:a16="http://schemas.microsoft.com/office/drawing/2014/main" id="{80EC932B-8B17-DF4F-8DF0-EF42CEC704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1211" y="4391505"/>
            <a:ext cx="734400" cy="740218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ZoneTexte 62">
            <a:extLst>
              <a:ext uri="{FF2B5EF4-FFF2-40B4-BE49-F238E27FC236}">
                <a16:creationId xmlns:a16="http://schemas.microsoft.com/office/drawing/2014/main" id="{0C585577-83B7-EF45-A845-16E5678799C4}"/>
              </a:ext>
            </a:extLst>
          </p:cNvPr>
          <p:cNvSpPr txBox="1"/>
          <p:nvPr/>
        </p:nvSpPr>
        <p:spPr>
          <a:xfrm>
            <a:off x="722068" y="4858714"/>
            <a:ext cx="70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>
                <a:solidFill>
                  <a:schemeClr val="bg1"/>
                </a:solidFill>
              </a:rPr>
              <a:t>RySG</a:t>
            </a: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15310AE4-7C96-9349-91F6-C6052F78C9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16129" y="5566231"/>
            <a:ext cx="741600" cy="741067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4038895A-7AD6-7048-AD9C-51864D3D10BC}"/>
              </a:ext>
            </a:extLst>
          </p:cNvPr>
          <p:cNvSpPr txBox="1"/>
          <p:nvPr/>
        </p:nvSpPr>
        <p:spPr>
          <a:xfrm>
            <a:off x="4423470" y="6008822"/>
            <a:ext cx="70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</a:rPr>
              <a:t>RrSG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70" name="Picture 8" descr="Flip Petillion (@FlipPetillion) / Twitter">
            <a:extLst>
              <a:ext uri="{FF2B5EF4-FFF2-40B4-BE49-F238E27FC236}">
                <a16:creationId xmlns:a16="http://schemas.microsoft.com/office/drawing/2014/main" id="{2FEB90AA-486C-7649-A29F-785AB8FD0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0231" y="3559780"/>
            <a:ext cx="741600" cy="7416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2CC52F61-C543-F24A-A503-DCAFD9B30A9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175" y="2412582"/>
            <a:ext cx="740767" cy="742274"/>
          </a:xfrm>
          <a:prstGeom prst="ellipse">
            <a:avLst/>
          </a:prstGeom>
          <a:ln w="25400">
            <a:solidFill>
              <a:srgbClr val="00B050"/>
            </a:solidFill>
          </a:ln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E670AEAA-15D9-614E-BFB2-55B708463132}"/>
              </a:ext>
            </a:extLst>
          </p:cNvPr>
          <p:cNvSpPr txBox="1"/>
          <p:nvPr/>
        </p:nvSpPr>
        <p:spPr>
          <a:xfrm>
            <a:off x="5111529" y="2893724"/>
            <a:ext cx="8541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ccNSO</a:t>
            </a:r>
          </a:p>
        </p:txBody>
      </p:sp>
      <p:pic>
        <p:nvPicPr>
          <p:cNvPr id="61" name="Picture 4" descr="Aperçu vidéo | Roberto Gaetano, membre du Conseil d&amp;#39;administration de l&amp;#39; ICANN (2003-2009) - ICANN">
            <a:extLst>
              <a:ext uri="{FF2B5EF4-FFF2-40B4-BE49-F238E27FC236}">
                <a16:creationId xmlns:a16="http://schemas.microsoft.com/office/drawing/2014/main" id="{226BF8F2-CC06-B34F-874F-9AC2FFAFB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1840" y="1644387"/>
            <a:ext cx="745200" cy="746347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39D7D36E-2941-0340-9177-CF7D296F3C16}"/>
              </a:ext>
            </a:extLst>
          </p:cNvPr>
          <p:cNvSpPr txBox="1"/>
          <p:nvPr/>
        </p:nvSpPr>
        <p:spPr>
          <a:xfrm>
            <a:off x="4087231" y="2174067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EURALO</a:t>
            </a:r>
          </a:p>
        </p:txBody>
      </p:sp>
      <p:pic>
        <p:nvPicPr>
          <p:cNvPr id="76" name="Picture 6">
            <a:extLst>
              <a:ext uri="{FF2B5EF4-FFF2-40B4-BE49-F238E27FC236}">
                <a16:creationId xmlns:a16="http://schemas.microsoft.com/office/drawing/2014/main" id="{4726FCB2-DD43-BF45-966E-55887BC6F6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70226" y="1644387"/>
            <a:ext cx="750034" cy="743245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Joanna">
            <a:hlinkClick r:id="rId13"/>
            <a:extLst>
              <a:ext uri="{FF2B5EF4-FFF2-40B4-BE49-F238E27FC236}">
                <a16:creationId xmlns:a16="http://schemas.microsoft.com/office/drawing/2014/main" id="{49DF0501-D942-7946-A639-2000581448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"/>
          <a:stretch/>
        </p:blipFill>
        <p:spPr bwMode="auto">
          <a:xfrm>
            <a:off x="5040427" y="4615481"/>
            <a:ext cx="743245" cy="743245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Espace réservé du contenu 4" descr="Une image contenant personne, cravate, complet, habits&#10;&#10;Description générée automatiquement">
            <a:extLst>
              <a:ext uri="{FF2B5EF4-FFF2-40B4-BE49-F238E27FC236}">
                <a16:creationId xmlns:a16="http://schemas.microsoft.com/office/drawing/2014/main" id="{9E5EAC2E-BC38-5945-B9A7-D97AD2E7343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5212" y="1448147"/>
            <a:ext cx="730857" cy="743085"/>
          </a:xfrm>
          <a:prstGeom prst="ellipse">
            <a:avLst/>
          </a:prstGeom>
          <a:ln w="25400">
            <a:solidFill>
              <a:srgbClr val="FF0000"/>
            </a:solidFill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BB2C85A-F047-BF4C-BD13-6AF9ED31AA67}"/>
              </a:ext>
            </a:extLst>
          </p:cNvPr>
          <p:cNvSpPr txBox="1"/>
          <p:nvPr/>
        </p:nvSpPr>
        <p:spPr>
          <a:xfrm>
            <a:off x="6763262" y="5876007"/>
            <a:ext cx="2354234" cy="954107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REGISTER HERE</a:t>
            </a:r>
            <a:br>
              <a:rPr lang="en-US" sz="1400" b="1" dirty="0"/>
            </a:br>
            <a:r>
              <a:rPr lang="en-US" sz="1400" b="1" dirty="0"/>
              <a:t>INSCRIVEZ-VOUS ICI</a:t>
            </a:r>
            <a:br>
              <a:rPr lang="en-US" sz="1400" b="1" dirty="0"/>
            </a:br>
            <a:r>
              <a:rPr lang="es-ES" sz="1400" b="1" dirty="0"/>
              <a:t>REGISTRAR AQUÍ</a:t>
            </a:r>
            <a:br>
              <a:rPr lang="es-ES" sz="1400" b="1" dirty="0"/>
            </a:br>
            <a:r>
              <a:rPr lang="ru-RU" sz="1400" b="1" dirty="0"/>
              <a:t>ЗАРЕГИСТРИРУЙТЕСЬ ЗДЕСЬ</a:t>
            </a:r>
            <a:endParaRPr lang="fr-FR" sz="1400" b="1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F4872B8-D1A3-B04E-B98A-E91DA0F07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396" y="142564"/>
            <a:ext cx="7719309" cy="1325563"/>
          </a:xfr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algn="ctr"/>
            <a:r>
              <a:rPr lang="en-US" sz="6000" dirty="0">
                <a:ln w="3175">
                  <a:noFill/>
                </a:ln>
                <a:solidFill>
                  <a:srgbClr val="E89016"/>
                </a:solidFill>
              </a:rPr>
              <a:t>READOUT </a:t>
            </a:r>
            <a:r>
              <a:rPr lang="en-US" sz="3600" dirty="0">
                <a:ln w="3175">
                  <a:noFill/>
                </a:ln>
                <a:solidFill>
                  <a:srgbClr val="E89016"/>
                </a:solidFill>
              </a:rPr>
              <a:t>(by EURALO) </a:t>
            </a:r>
            <a:br>
              <a:rPr lang="en-US" sz="3600" dirty="0">
                <a:ln w="3175">
                  <a:noFill/>
                </a:ln>
                <a:solidFill>
                  <a:srgbClr val="E89016"/>
                </a:solidFill>
              </a:rPr>
            </a:br>
            <a:r>
              <a:rPr lang="en-US" sz="3600" dirty="0">
                <a:ln w="3175">
                  <a:noFill/>
                </a:ln>
                <a:solidFill>
                  <a:srgbClr val="E89016"/>
                </a:solidFill>
              </a:rPr>
              <a:t>Tuesday, 22 March 2022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D5E12-B15C-CA43-BBD4-D9A18F97CFB9}"/>
              </a:ext>
            </a:extLst>
          </p:cNvPr>
          <p:cNvSpPr txBox="1"/>
          <p:nvPr/>
        </p:nvSpPr>
        <p:spPr>
          <a:xfrm>
            <a:off x="9654639" y="198842"/>
            <a:ext cx="2462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Interpretation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English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Français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Español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 </a:t>
            </a:r>
            <a:b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</a:b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Русский</a:t>
            </a: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BB48182A-EA7D-434A-A242-C67FD5C074A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304" y="2288124"/>
            <a:ext cx="3469836" cy="3469836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ED8CEFC4-60ED-E34C-9794-CB3EAB84CD0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6283" y="3097986"/>
            <a:ext cx="208800" cy="210201"/>
          </a:xfrm>
          <a:prstGeom prst="ellipse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10585AE-951D-FB4B-A259-0F94B38C1BCD}"/>
              </a:ext>
            </a:extLst>
          </p:cNvPr>
          <p:cNvSpPr/>
          <p:nvPr/>
        </p:nvSpPr>
        <p:spPr>
          <a:xfrm>
            <a:off x="2731682" y="4433564"/>
            <a:ext cx="1507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180 s</a:t>
            </a:r>
          </a:p>
        </p:txBody>
      </p:sp>
      <p:pic>
        <p:nvPicPr>
          <p:cNvPr id="43" name="Image 42" descr="Une image contenant homme, personne, intérieur, microscope&#10;&#10;Description générée automatiquement">
            <a:extLst>
              <a:ext uri="{FF2B5EF4-FFF2-40B4-BE49-F238E27FC236}">
                <a16:creationId xmlns:a16="http://schemas.microsoft.com/office/drawing/2014/main" id="{AD3DACD6-02E6-8748-B2C7-8EAD9ED1640A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5269" y="1467730"/>
            <a:ext cx="743245" cy="743245"/>
          </a:xfrm>
          <a:prstGeom prst="ellipse">
            <a:avLst/>
          </a:prstGeom>
          <a:ln w="25400">
            <a:solidFill>
              <a:srgbClr val="7030A0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8A80E0B-FA44-3045-9C3E-8203FFF1D21E}"/>
              </a:ext>
            </a:extLst>
          </p:cNvPr>
          <p:cNvSpPr txBox="1"/>
          <p:nvPr/>
        </p:nvSpPr>
        <p:spPr>
          <a:xfrm>
            <a:off x="6725882" y="2419508"/>
            <a:ext cx="521304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</a:rPr>
              <a:t>19:00-20:00 UTC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Welcome - SBT (2’)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Introduction by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Maarten </a:t>
            </a:r>
            <a:r>
              <a:rPr lang="en-US" sz="2400" b="1" dirty="0" err="1">
                <a:solidFill>
                  <a:schemeClr val="bg1"/>
                </a:solidFill>
              </a:rPr>
              <a:t>Botterman</a:t>
            </a:r>
            <a:r>
              <a:rPr lang="en-US" sz="2400" b="1" dirty="0">
                <a:solidFill>
                  <a:schemeClr val="bg1"/>
                </a:solidFill>
              </a:rPr>
              <a:t> 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Chair ICANN Board (5’)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Exchange with the participants (45’)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Conclusion by Xavier </a:t>
            </a:r>
            <a:r>
              <a:rPr lang="en-US" sz="2400" b="1" dirty="0" err="1">
                <a:solidFill>
                  <a:schemeClr val="bg1"/>
                </a:solidFill>
              </a:rPr>
              <a:t>Calvez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ICANN SVP, Planning and 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Chief Financial Officer (5’)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51371F65-99DC-5744-B3A1-A864FC719146}"/>
              </a:ext>
            </a:extLst>
          </p:cNvPr>
          <p:cNvSpPr txBox="1"/>
          <p:nvPr/>
        </p:nvSpPr>
        <p:spPr>
          <a:xfrm>
            <a:off x="5127959" y="5092582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ALAC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FE792F19-642C-5749-8A17-EFDFE4A15804}"/>
              </a:ext>
            </a:extLst>
          </p:cNvPr>
          <p:cNvSpPr txBox="1"/>
          <p:nvPr/>
        </p:nvSpPr>
        <p:spPr>
          <a:xfrm>
            <a:off x="3184084" y="6488155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BOARD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4F907C35-8F3E-C44C-9D00-E9CE7CB3A9BA}"/>
              </a:ext>
            </a:extLst>
          </p:cNvPr>
          <p:cNvSpPr txBox="1"/>
          <p:nvPr/>
        </p:nvSpPr>
        <p:spPr>
          <a:xfrm>
            <a:off x="676910" y="3821313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GAC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87A819-0354-B24D-98AF-ED89C5863FE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52432" y="4204314"/>
            <a:ext cx="3347996" cy="5432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7030A0"/>
                </a:solidFill>
              </a:rPr>
              <a:t>18:00 - 19:00 UTC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A72A59C5-527E-BF47-9600-C1437BF34760}"/>
              </a:ext>
            </a:extLst>
          </p:cNvPr>
          <p:cNvSpPr txBox="1"/>
          <p:nvPr/>
        </p:nvSpPr>
        <p:spPr>
          <a:xfrm>
            <a:off x="7589738" y="1219524"/>
            <a:ext cx="3851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Moderator</a:t>
            </a:r>
          </a:p>
          <a:p>
            <a:pPr algn="ctr"/>
            <a:r>
              <a:rPr lang="en-US" sz="2400" b="1" dirty="0">
                <a:solidFill>
                  <a:srgbClr val="FFFF00"/>
                </a:solidFill>
              </a:rPr>
              <a:t>Sébastien</a:t>
            </a:r>
          </a:p>
          <a:p>
            <a:pPr algn="ctr"/>
            <a:r>
              <a:rPr lang="en-US" sz="2400" b="1" dirty="0">
                <a:solidFill>
                  <a:srgbClr val="FFFF00"/>
                </a:solidFill>
              </a:rPr>
              <a:t>Bachollet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D3A89CF6-DCC3-D648-9083-E444A995810D}"/>
              </a:ext>
            </a:extLst>
          </p:cNvPr>
          <p:cNvSpPr txBox="1"/>
          <p:nvPr/>
        </p:nvSpPr>
        <p:spPr>
          <a:xfrm>
            <a:off x="9117496" y="6071601"/>
            <a:ext cx="2999584" cy="646331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Zoom registration: </a:t>
            </a:r>
          </a:p>
          <a:p>
            <a:pPr algn="ctr"/>
            <a:r>
              <a:rPr lang="fr-FR" u="sng" dirty="0">
                <a:hlinkClick r:id="rId19"/>
              </a:rPr>
              <a:t>https://tinyurl.com/bejpjh2b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E231F8E-9B39-9E43-9B63-4D3A9FBDCE68}"/>
              </a:ext>
            </a:extLst>
          </p:cNvPr>
          <p:cNvSpPr txBox="1"/>
          <p:nvPr/>
        </p:nvSpPr>
        <p:spPr>
          <a:xfrm>
            <a:off x="1825976" y="2095868"/>
            <a:ext cx="947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EURALO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AEB61FF3-3ECD-AF47-8238-FB07F6809A7B}"/>
              </a:ext>
            </a:extLst>
          </p:cNvPr>
          <p:cNvSpPr txBox="1"/>
          <p:nvPr/>
        </p:nvSpPr>
        <p:spPr>
          <a:xfrm>
            <a:off x="3025903" y="1893928"/>
            <a:ext cx="778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0000"/>
                </a:solidFill>
              </a:rPr>
              <a:t>VP-Eu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CDA4BFF-0589-7D44-8CEC-BB47CCBA465D}"/>
              </a:ext>
            </a:extLst>
          </p:cNvPr>
          <p:cNvSpPr txBox="1"/>
          <p:nvPr/>
        </p:nvSpPr>
        <p:spPr>
          <a:xfrm>
            <a:off x="6388720" y="2486513"/>
            <a:ext cx="5486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  <a:p>
            <a:r>
              <a:rPr lang="fr-FR" b="1" dirty="0">
                <a:solidFill>
                  <a:srgbClr val="FFFF00"/>
                </a:solidFill>
              </a:rPr>
              <a:t>}</a:t>
            </a:r>
          </a:p>
          <a:p>
            <a:r>
              <a:rPr lang="fr-FR" b="1" dirty="0">
                <a:solidFill>
                  <a:srgbClr val="FFFF00"/>
                </a:solidFill>
              </a:rPr>
              <a:t>{</a:t>
            </a:r>
          </a:p>
        </p:txBody>
      </p:sp>
      <p:pic>
        <p:nvPicPr>
          <p:cNvPr id="49" name="Picture 2" descr="Profile image for Xavier Calvez">
            <a:extLst>
              <a:ext uri="{FF2B5EF4-FFF2-40B4-BE49-F238E27FC236}">
                <a16:creationId xmlns:a16="http://schemas.microsoft.com/office/drawing/2014/main" id="{EE5313B7-4A11-D34B-9595-664D8E23A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8395" y="4804687"/>
            <a:ext cx="1112400" cy="1079028"/>
          </a:xfrm>
          <a:prstGeom prst="ellipse">
            <a:avLst/>
          </a:prstGeom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Image 43" descr="Une image contenant homme, personne, complet, intérieur&#10;&#10;Description générée automatiquement">
            <a:extLst>
              <a:ext uri="{FF2B5EF4-FFF2-40B4-BE49-F238E27FC236}">
                <a16:creationId xmlns:a16="http://schemas.microsoft.com/office/drawing/2014/main" id="{9DC435A3-AE62-A64F-85D8-FB282114D35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6288" y="3171669"/>
            <a:ext cx="1062000" cy="1080220"/>
          </a:xfrm>
          <a:prstGeom prst="ellipse">
            <a:avLst/>
          </a:prstGeom>
          <a:ln w="25400">
            <a:solidFill>
              <a:srgbClr val="FFFF00"/>
            </a:solidFill>
          </a:ln>
        </p:spPr>
      </p:pic>
      <p:sp>
        <p:nvSpPr>
          <p:cNvPr id="72" name="ZoneTexte 71">
            <a:extLst>
              <a:ext uri="{FF2B5EF4-FFF2-40B4-BE49-F238E27FC236}">
                <a16:creationId xmlns:a16="http://schemas.microsoft.com/office/drawing/2014/main" id="{040CAF3E-3C92-AE45-942E-12DF13C61071}"/>
              </a:ext>
            </a:extLst>
          </p:cNvPr>
          <p:cNvSpPr txBox="1"/>
          <p:nvPr/>
        </p:nvSpPr>
        <p:spPr>
          <a:xfrm>
            <a:off x="5543972" y="4048876"/>
            <a:ext cx="519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IPC</a:t>
            </a:r>
          </a:p>
        </p:txBody>
      </p:sp>
    </p:spTree>
    <p:extLst>
      <p:ext uri="{BB962C8B-B14F-4D97-AF65-F5344CB8AC3E}">
        <p14:creationId xmlns:p14="http://schemas.microsoft.com/office/powerpoint/2010/main" val="33968280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Monthly </a:t>
            </a:r>
            <a:r>
              <a:rPr lang="en-US" sz="4000" dirty="0" err="1">
                <a:solidFill>
                  <a:schemeClr val="bg1"/>
                </a:solidFill>
                <a:latin typeface="+mn-lt"/>
              </a:rPr>
              <a:t>RoundTables</a:t>
            </a:r>
            <a:r>
              <a:rPr lang="en-US" sz="4000" dirty="0">
                <a:solidFill>
                  <a:schemeClr val="bg1"/>
                </a:solidFill>
                <a:latin typeface="+mn-lt"/>
              </a:rPr>
              <a:t> (by EURALO)</a:t>
            </a:r>
          </a:p>
        </p:txBody>
      </p:sp>
      <p:sp>
        <p:nvSpPr>
          <p:cNvPr id="3" name="Espace réservé du contenu 4">
            <a:extLst>
              <a:ext uri="{FF2B5EF4-FFF2-40B4-BE49-F238E27FC236}">
                <a16:creationId xmlns:a16="http://schemas.microsoft.com/office/drawing/2014/main" id="{5DBA9556-E192-9746-A37C-70B564EB14F6}"/>
              </a:ext>
            </a:extLst>
          </p:cNvPr>
          <p:cNvSpPr txBox="1">
            <a:spLocks/>
          </p:cNvSpPr>
          <p:nvPr/>
        </p:nvSpPr>
        <p:spPr>
          <a:xfrm>
            <a:off x="249854" y="1422450"/>
            <a:ext cx="11077788" cy="528595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b="1" strike="sngStrike" dirty="0">
                <a:solidFill>
                  <a:schemeClr val="bg1"/>
                </a:solidFill>
              </a:rPr>
              <a:t>Tuesday 1st February 2022 18:00-19:30 UTC - 19:00-20:30 CET</a:t>
            </a:r>
          </a:p>
          <a:p>
            <a:pPr lvl="1"/>
            <a:r>
              <a:rPr lang="en-US" sz="2600" b="1" strike="sngStrike" dirty="0">
                <a:solidFill>
                  <a:schemeClr val="bg1"/>
                </a:solidFill>
              </a:rPr>
              <a:t>Monthly RoundTable 1-22 (by EURALO)</a:t>
            </a:r>
          </a:p>
          <a:p>
            <a:pPr lvl="1"/>
            <a:r>
              <a:rPr lang="en-US" sz="2600" b="1" strike="sngStrike" dirty="0">
                <a:solidFill>
                  <a:schemeClr val="bg1"/>
                </a:solidFill>
              </a:rPr>
              <a:t>RIPE – ISOC Be</a:t>
            </a:r>
            <a:endParaRPr lang="en-US" sz="2600" b="1" strike="sngStrike" dirty="0">
              <a:solidFill>
                <a:srgbClr val="FFC000"/>
              </a:solidFill>
            </a:endParaRPr>
          </a:p>
          <a:p>
            <a:r>
              <a:rPr lang="en-US" sz="3000" b="1" strike="sngStrike" dirty="0">
                <a:solidFill>
                  <a:schemeClr val="bg1"/>
                </a:solidFill>
              </a:rPr>
              <a:t>Tuesday 15</a:t>
            </a:r>
            <a:r>
              <a:rPr lang="en-US" sz="3000" b="1" strike="sngStrike" baseline="30000" dirty="0">
                <a:solidFill>
                  <a:schemeClr val="bg1"/>
                </a:solidFill>
              </a:rPr>
              <a:t>th</a:t>
            </a:r>
            <a:r>
              <a:rPr lang="en-US" sz="3000" b="1" strike="sngStrike" dirty="0">
                <a:solidFill>
                  <a:schemeClr val="bg1"/>
                </a:solidFill>
              </a:rPr>
              <a:t> March 2022 18:00-19:30 UTC - 19:00-20:30 CET</a:t>
            </a:r>
          </a:p>
          <a:p>
            <a:pPr lvl="1"/>
            <a:r>
              <a:rPr lang="en-US" b="1" strike="sngStrike" dirty="0">
                <a:solidFill>
                  <a:schemeClr val="bg1"/>
                </a:solidFill>
              </a:rPr>
              <a:t>Monthly RoundTable 2-22 (by EURALO)</a:t>
            </a:r>
          </a:p>
          <a:p>
            <a:pPr lvl="1"/>
            <a:r>
              <a:rPr lang="en-US" b="1" strike="sngStrike" dirty="0">
                <a:solidFill>
                  <a:schemeClr val="bg1"/>
                </a:solidFill>
              </a:rPr>
              <a:t>DNS4EU</a:t>
            </a:r>
            <a:endParaRPr lang="en-US" b="1" strike="sngStrike" dirty="0">
              <a:solidFill>
                <a:srgbClr val="FFC000"/>
              </a:solidFill>
            </a:endParaRPr>
          </a:p>
          <a:p>
            <a:r>
              <a:rPr lang="en-US" sz="3000" b="1" dirty="0">
                <a:solidFill>
                  <a:schemeClr val="bg1"/>
                </a:solidFill>
              </a:rPr>
              <a:t>Tuesday 26th April 2022 17:00-18:30 UTC </a:t>
            </a:r>
            <a:r>
              <a:rPr lang="en-US" sz="3100" b="1" dirty="0">
                <a:solidFill>
                  <a:schemeClr val="bg1"/>
                </a:solidFill>
              </a:rPr>
              <a:t>- </a:t>
            </a:r>
            <a:r>
              <a:rPr lang="en-US" b="1" dirty="0">
                <a:solidFill>
                  <a:schemeClr val="bg1"/>
                </a:solidFill>
              </a:rPr>
              <a:t>19:00-20:30 CET</a:t>
            </a:r>
            <a:endParaRPr lang="en-US" sz="3100" b="1" dirty="0">
              <a:solidFill>
                <a:schemeClr val="bg1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Monthly RoundTable 3-22 (by EURALO)</a:t>
            </a:r>
          </a:p>
          <a:p>
            <a:pPr lvl="1"/>
            <a:r>
              <a:rPr lang="en-US" b="1" dirty="0" err="1">
                <a:solidFill>
                  <a:schemeClr val="bg1"/>
                </a:solidFill>
              </a:rPr>
              <a:t>SplitInternet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sz="3000" b="1" dirty="0">
                <a:solidFill>
                  <a:schemeClr val="bg1"/>
                </a:solidFill>
              </a:rPr>
              <a:t>Tuesday 24th May 2022 17:00-18:30 UTC - 19:00-20:30 CET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Monthly RoundTable 4-22 (by EURALO)</a:t>
            </a:r>
            <a:endParaRPr lang="en-US" b="1" dirty="0">
              <a:solidFill>
                <a:srgbClr val="FFC000"/>
              </a:solidFill>
            </a:endParaRP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Brian Cute – Director of Capacity &amp; Resilience, Global Cyber Alliance</a:t>
            </a:r>
          </a:p>
          <a:p>
            <a:pPr lvl="2"/>
            <a:r>
              <a:rPr lang="en-US" b="1" dirty="0">
                <a:solidFill>
                  <a:srgbClr val="FFC000"/>
                </a:solidFill>
                <a:hlinkClick r:id="rId4"/>
              </a:rPr>
              <a:t>https://www.globalcyberalliance.org/</a:t>
            </a:r>
            <a:endParaRPr lang="en-US" b="1" dirty="0">
              <a:solidFill>
                <a:srgbClr val="FFC000"/>
              </a:solidFill>
            </a:endParaRPr>
          </a:p>
          <a:p>
            <a:r>
              <a:rPr lang="en-US" b="1" dirty="0">
                <a:solidFill>
                  <a:srgbClr val="FFC000"/>
                </a:solidFill>
              </a:rPr>
              <a:t>Agenda</a:t>
            </a:r>
          </a:p>
          <a:p>
            <a:pPr lvl="1"/>
            <a:r>
              <a:rPr lang="en-US" b="1" dirty="0">
                <a:solidFill>
                  <a:srgbClr val="FFC000"/>
                </a:solidFill>
              </a:rPr>
              <a:t>Topic(s) ?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Moderator</a:t>
            </a:r>
          </a:p>
          <a:p>
            <a:pPr lvl="1"/>
            <a:r>
              <a:rPr lang="en-US" b="1" dirty="0">
                <a:solidFill>
                  <a:srgbClr val="FFC000"/>
                </a:solidFill>
              </a:rPr>
              <a:t>Possible Speakers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Languages (EN, ES, FR and RU)</a:t>
            </a:r>
          </a:p>
          <a:p>
            <a:pPr lvl="1"/>
            <a:endParaRPr lang="en-US" b="1" dirty="0">
              <a:solidFill>
                <a:schemeClr val="bg1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5431972" y="868233"/>
            <a:ext cx="986167" cy="523220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F1CA7C2D-8737-9E44-87C8-2A8DFBFF1291}"/>
              </a:ext>
            </a:extLst>
          </p:cNvPr>
          <p:cNvSpPr txBox="1"/>
          <p:nvPr/>
        </p:nvSpPr>
        <p:spPr>
          <a:xfrm>
            <a:off x="11222654" y="3016856"/>
            <a:ext cx="719492" cy="2231637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Q1&amp;2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Brian Cute">
            <a:extLst>
              <a:ext uri="{FF2B5EF4-FFF2-40B4-BE49-F238E27FC236}">
                <a16:creationId xmlns:a16="http://schemas.microsoft.com/office/drawing/2014/main" id="{386A0FC4-AE91-8247-89A9-3A041EC95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0202" y="4417509"/>
            <a:ext cx="720000" cy="720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96EFA4D-62DB-DE40-B995-9D0411682692}"/>
              </a:ext>
            </a:extLst>
          </p:cNvPr>
          <p:cNvSpPr txBox="1"/>
          <p:nvPr/>
        </p:nvSpPr>
        <p:spPr>
          <a:xfrm>
            <a:off x="7553195" y="1991638"/>
            <a:ext cx="34571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Joanna,</a:t>
            </a:r>
            <a:br>
              <a:rPr lang="fr-FR" dirty="0"/>
            </a:br>
            <a:r>
              <a:rPr lang="fr-FR" dirty="0"/>
              <a:t>If </a:t>
            </a:r>
            <a:r>
              <a:rPr lang="fr-FR" dirty="0" err="1"/>
              <a:t>we</a:t>
            </a:r>
            <a:r>
              <a:rPr lang="fr-FR" dirty="0"/>
              <a:t> do </a:t>
            </a:r>
            <a:r>
              <a:rPr lang="fr-FR" dirty="0" err="1"/>
              <a:t>want</a:t>
            </a:r>
            <a:r>
              <a:rPr lang="fr-FR" dirty="0"/>
              <a:t> to </a:t>
            </a:r>
            <a:r>
              <a:rPr lang="fr-FR" dirty="0" err="1"/>
              <a:t>build</a:t>
            </a:r>
            <a:r>
              <a:rPr lang="fr-FR" dirty="0"/>
              <a:t> </a:t>
            </a:r>
            <a:r>
              <a:rPr lang="fr-FR" dirty="0" err="1"/>
              <a:t>capacity</a:t>
            </a:r>
            <a:r>
              <a:rPr lang="fr-FR" dirty="0"/>
              <a:t> of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members</a:t>
            </a:r>
            <a:r>
              <a:rPr lang="fr-FR" dirty="0"/>
              <a:t> on </a:t>
            </a:r>
            <a:r>
              <a:rPr lang="fr-FR" dirty="0" err="1"/>
              <a:t>Putin's</a:t>
            </a:r>
            <a:r>
              <a:rPr lang="fr-FR" dirty="0"/>
              <a:t> </a:t>
            </a:r>
            <a:r>
              <a:rPr lang="fr-FR" dirty="0" err="1"/>
              <a:t>disinfo</a:t>
            </a:r>
            <a:r>
              <a:rPr lang="fr-FR" dirty="0"/>
              <a:t>,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might</a:t>
            </a:r>
            <a:r>
              <a:rPr lang="fr-FR" dirty="0"/>
              <a:t> </a:t>
            </a:r>
            <a:r>
              <a:rPr lang="fr-FR" dirty="0" err="1"/>
              <a:t>want</a:t>
            </a:r>
            <a:r>
              <a:rPr lang="fr-FR" dirty="0"/>
              <a:t> to engage </a:t>
            </a:r>
            <a:r>
              <a:rPr lang="fr-FR" dirty="0" err="1"/>
              <a:t>with</a:t>
            </a:r>
            <a:r>
              <a:rPr lang="fr-FR" dirty="0"/>
              <a:t> the EEAS: https://</a:t>
            </a:r>
            <a:r>
              <a:rPr lang="fr-FR" dirty="0" err="1"/>
              <a:t>euvsdisinfo.eu</a:t>
            </a:r>
            <a:r>
              <a:rPr lang="fr-FR" dirty="0"/>
              <a:t>/</a:t>
            </a:r>
            <a:r>
              <a:rPr lang="fr-FR" dirty="0" err="1"/>
              <a:t>pl</a:t>
            </a:r>
            <a:r>
              <a:rPr lang="fr-FR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0522259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4872B8-D1A3-B04E-B98A-E91DA0F07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525" y="1122363"/>
            <a:ext cx="10385947" cy="2387600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fr-FR" sz="7200" dirty="0" err="1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Monthly</a:t>
            </a:r>
            <a:r>
              <a:rPr lang="fr-FR" sz="72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 </a:t>
            </a:r>
            <a:r>
              <a:rPr lang="fr-FR" sz="7200" dirty="0" err="1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RoundTable</a:t>
            </a:r>
            <a:r>
              <a:rPr lang="fr-FR" sz="72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 2-22 (by EURALO)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87A819-0354-B24D-98AF-ED89C5863F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Tuesday 15</a:t>
            </a:r>
            <a:r>
              <a:rPr lang="en-US" sz="2800" baseline="300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th</a:t>
            </a: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March 2022</a:t>
            </a:r>
            <a:b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19:00 - 20:30 CEST</a:t>
            </a:r>
            <a:b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18:00 - 19:30 UTC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D5E12-B15C-CA43-BBD4-D9A18F97CFB9}"/>
              </a:ext>
            </a:extLst>
          </p:cNvPr>
          <p:cNvSpPr txBox="1"/>
          <p:nvPr/>
        </p:nvSpPr>
        <p:spPr>
          <a:xfrm>
            <a:off x="0" y="5969522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Languages supported: English, </a:t>
            </a: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Français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, </a:t>
            </a: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Español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, Русский</a:t>
            </a:r>
          </a:p>
        </p:txBody>
      </p:sp>
    </p:spTree>
    <p:extLst>
      <p:ext uri="{BB962C8B-B14F-4D97-AF65-F5344CB8AC3E}">
        <p14:creationId xmlns:p14="http://schemas.microsoft.com/office/powerpoint/2010/main" val="2410000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Monthly RoundTable 2-22 (by EURALO)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2680186" y="868680"/>
            <a:ext cx="3822650" cy="769441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solidFill>
                  <a:schemeClr val="bg1"/>
                </a:solidFill>
              </a:rPr>
              <a:t>Tuesday 15</a:t>
            </a:r>
            <a:r>
              <a:rPr lang="en-US" sz="2400" b="1" baseline="30000">
                <a:solidFill>
                  <a:schemeClr val="bg1"/>
                </a:solidFill>
              </a:rPr>
              <a:t>th</a:t>
            </a:r>
            <a:r>
              <a:rPr lang="en-US" sz="2400" b="1">
                <a:solidFill>
                  <a:schemeClr val="bg1"/>
                </a:solidFill>
              </a:rPr>
              <a:t> March </a:t>
            </a:r>
            <a:r>
              <a:rPr lang="en-US" sz="24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br>
              <a:rPr lang="en-US" sz="24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>
                <a:solidFill>
                  <a:schemeClr val="bg1"/>
                </a:solidFill>
              </a:rPr>
              <a:t>18:00-19:30 UTC - 19:00-20:30 CET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3FB8B32-E0B7-DF46-931B-0EEE724A3E57}"/>
              </a:ext>
            </a:extLst>
          </p:cNvPr>
          <p:cNvSpPr txBox="1"/>
          <p:nvPr/>
        </p:nvSpPr>
        <p:spPr>
          <a:xfrm>
            <a:off x="6986016" y="902957"/>
            <a:ext cx="4837175" cy="5309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ZOOM REGISTRATION required</a:t>
            </a:r>
            <a:br>
              <a:rPr lang="en-US" b="1" dirty="0"/>
            </a:br>
            <a:r>
              <a:rPr lang="en-US" sz="1050" b="1" dirty="0">
                <a:hlinkClick r:id="rId4"/>
              </a:rPr>
              <a:t>https://icann.zoom.us/meeting/register/tJ0lfu6hrz0tG9bpKre5OBLGj0ZUROq51zvJ</a:t>
            </a:r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7BB824-D51A-764D-A89C-7ECB96372E15}"/>
              </a:ext>
            </a:extLst>
          </p:cNvPr>
          <p:cNvSpPr txBox="1"/>
          <p:nvPr/>
        </p:nvSpPr>
        <p:spPr>
          <a:xfrm>
            <a:off x="1293534" y="5823218"/>
            <a:ext cx="3894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Languages supported </a:t>
            </a:r>
          </a:p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English,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Français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Español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Русский</a:t>
            </a:r>
            <a:endParaRPr lang="en-US" sz="2000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0DA4C7B-26A1-384A-ACD3-F64438DD89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4"/>
            <a:ext cx="4035552" cy="426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C000"/>
                </a:solidFill>
              </a:rPr>
              <a:t>DNS4EU</a:t>
            </a:r>
          </a:p>
          <a:p>
            <a:r>
              <a:rPr lang="en-US" sz="1800" dirty="0">
                <a:solidFill>
                  <a:srgbClr val="FFC000"/>
                </a:solidFill>
              </a:rPr>
              <a:t>Various stakeholders are invited</a:t>
            </a:r>
            <a:br>
              <a:rPr lang="en-US" sz="1800" dirty="0">
                <a:solidFill>
                  <a:srgbClr val="FFC000"/>
                </a:solidFill>
              </a:rPr>
            </a:br>
            <a:r>
              <a:rPr lang="en-US" sz="1800" dirty="0">
                <a:solidFill>
                  <a:srgbClr val="FFC000"/>
                </a:solidFill>
              </a:rPr>
              <a:t>to explain their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Position regarding the European Commission project (RFP)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Possible involvement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Consequences on European End Users</a:t>
            </a:r>
          </a:p>
          <a:p>
            <a:pPr marL="0" indent="0">
              <a:buNone/>
            </a:pPr>
            <a:endParaRPr lang="en-US" sz="1400" dirty="0">
              <a:solidFill>
                <a:srgbClr val="FFC000"/>
              </a:solidFill>
            </a:endParaRPr>
          </a:p>
          <a:p>
            <a:pPr marL="9525" lvl="1" indent="0">
              <a:buNone/>
            </a:pPr>
            <a:r>
              <a:rPr lang="en-US" sz="2000" dirty="0">
                <a:solidFill>
                  <a:srgbClr val="FFC000"/>
                </a:solidFill>
              </a:rPr>
              <a:t>Links</a:t>
            </a:r>
          </a:p>
          <a:p>
            <a:pPr lvl="1"/>
            <a:r>
              <a:rPr lang="en-US" sz="1100" dirty="0">
                <a:solidFill>
                  <a:srgbClr val="FFC000"/>
                </a:solidFill>
                <a:highlight>
                  <a:srgbClr val="00FFFF"/>
                </a:highlight>
                <a:hlinkClick r:id="rId5"/>
              </a:rPr>
              <a:t>Equipping backbone networks with high-performance and secure DNS resolution infrastructures – Works</a:t>
            </a:r>
          </a:p>
          <a:p>
            <a:pPr lvl="1"/>
            <a:r>
              <a:rPr lang="en-US" sz="1100" dirty="0">
                <a:highlight>
                  <a:srgbClr val="00FFFF"/>
                </a:highlight>
                <a:hlinkClick r:id="rId6"/>
              </a:rPr>
              <a:t>https://www.enisa.europa.eu/publications/security-and-privacy-for-public-dns-resolvers/</a:t>
            </a:r>
            <a:endParaRPr lang="en-US" sz="1100" dirty="0">
              <a:highlight>
                <a:srgbClr val="00FFFF"/>
              </a:highlight>
            </a:endParaRPr>
          </a:p>
          <a:p>
            <a:endParaRPr lang="fr-FR" dirty="0"/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5D6888D6-65B2-5143-9D24-BF8ECD0C3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9280" y="1825624"/>
            <a:ext cx="6153911" cy="4483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C000"/>
                </a:solidFill>
              </a:rPr>
              <a:t>Agenda</a:t>
            </a:r>
          </a:p>
          <a:p>
            <a:r>
              <a:rPr lang="en-US" sz="1800" dirty="0">
                <a:solidFill>
                  <a:srgbClr val="FFC000"/>
                </a:solidFill>
              </a:rPr>
              <a:t>Organization: At-Large staff</a:t>
            </a:r>
          </a:p>
          <a:p>
            <a:r>
              <a:rPr lang="en-US" sz="1800" dirty="0">
                <a:solidFill>
                  <a:srgbClr val="FFC000"/>
                </a:solidFill>
              </a:rPr>
              <a:t>Welcome &amp; Moderator: Sébastien Bachollet (5’)</a:t>
            </a:r>
          </a:p>
          <a:p>
            <a:r>
              <a:rPr lang="en-US" sz="1800" dirty="0">
                <a:solidFill>
                  <a:srgbClr val="FFC000"/>
                </a:solidFill>
              </a:rPr>
              <a:t>Introduction: Chris </a:t>
            </a:r>
            <a:r>
              <a:rPr lang="en-US" sz="1800" dirty="0" err="1">
                <a:solidFill>
                  <a:srgbClr val="FFC000"/>
                </a:solidFill>
              </a:rPr>
              <a:t>Mondini</a:t>
            </a:r>
            <a:r>
              <a:rPr lang="en-US" sz="1800" dirty="0">
                <a:solidFill>
                  <a:srgbClr val="FFC000"/>
                </a:solidFill>
              </a:rPr>
              <a:t>, ICANN Org VP Europe (5’)</a:t>
            </a:r>
            <a:endParaRPr lang="en-US" sz="2000" dirty="0">
              <a:solidFill>
                <a:srgbClr val="FFC000"/>
              </a:solidFill>
            </a:endParaRPr>
          </a:p>
          <a:p>
            <a:r>
              <a:rPr lang="en-US" sz="2000" dirty="0">
                <a:solidFill>
                  <a:srgbClr val="FFC000"/>
                </a:solidFill>
              </a:rPr>
              <a:t>Speakers </a:t>
            </a:r>
            <a:r>
              <a:rPr lang="en-US" sz="1800" dirty="0">
                <a:solidFill>
                  <a:srgbClr val="FFC000"/>
                </a:solidFill>
              </a:rPr>
              <a:t>(10’ each)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Lise Fuhr, Director General </a:t>
            </a:r>
            <a:r>
              <a:rPr lang="en-US" sz="1600" dirty="0" err="1">
                <a:solidFill>
                  <a:srgbClr val="FFC000"/>
                </a:solidFill>
              </a:rPr>
              <a:t>Etno</a:t>
            </a:r>
            <a:r>
              <a:rPr lang="en-US" sz="1600" dirty="0">
                <a:solidFill>
                  <a:srgbClr val="FFC000"/>
                </a:solidFill>
              </a:rPr>
              <a:t> 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Chris </a:t>
            </a:r>
            <a:r>
              <a:rPr lang="en-US" sz="1600" dirty="0" err="1">
                <a:solidFill>
                  <a:srgbClr val="FFC000"/>
                </a:solidFill>
              </a:rPr>
              <a:t>Buckridge</a:t>
            </a:r>
            <a:r>
              <a:rPr lang="en-US" sz="1600" dirty="0">
                <a:solidFill>
                  <a:srgbClr val="FFC000"/>
                </a:solidFill>
              </a:rPr>
              <a:t>, Advisor to the RIPE NCC Managing Director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Mallory </a:t>
            </a:r>
            <a:r>
              <a:rPr lang="en-US" sz="1600" dirty="0" err="1">
                <a:solidFill>
                  <a:srgbClr val="FFC000"/>
                </a:solidFill>
              </a:rPr>
              <a:t>Knodel</a:t>
            </a:r>
            <a:r>
              <a:rPr lang="en-US" sz="1600" dirty="0">
                <a:solidFill>
                  <a:srgbClr val="FFC000"/>
                </a:solidFill>
              </a:rPr>
              <a:t>, CTO Center for Democracy &amp; technology</a:t>
            </a:r>
          </a:p>
          <a:p>
            <a:pPr lvl="1"/>
            <a:r>
              <a:rPr lang="en-US" sz="1600" dirty="0">
                <a:solidFill>
                  <a:srgbClr val="FFC000"/>
                </a:solidFill>
              </a:rPr>
              <a:t>Alain Durand, ICANN Org - Principal Technologist.          (TBC) </a:t>
            </a:r>
          </a:p>
          <a:p>
            <a:r>
              <a:rPr lang="en-US" sz="1800" dirty="0">
                <a:solidFill>
                  <a:srgbClr val="FFC000"/>
                </a:solidFill>
              </a:rPr>
              <a:t>Q&amp;A, moderated by Sébastien Bachollet (30’)</a:t>
            </a:r>
          </a:p>
          <a:p>
            <a:r>
              <a:rPr lang="en-US" sz="1800" dirty="0">
                <a:solidFill>
                  <a:srgbClr val="FFC000"/>
                </a:solidFill>
              </a:rPr>
              <a:t>Conclusion by Chris </a:t>
            </a:r>
            <a:r>
              <a:rPr lang="en-US" sz="1800" dirty="0" err="1">
                <a:solidFill>
                  <a:srgbClr val="FFC000"/>
                </a:solidFill>
              </a:rPr>
              <a:t>Mondini</a:t>
            </a:r>
            <a:r>
              <a:rPr lang="en-US" sz="1800" dirty="0">
                <a:solidFill>
                  <a:srgbClr val="FFC000"/>
                </a:solidFill>
              </a:rPr>
              <a:t> (5’)</a:t>
            </a:r>
          </a:p>
          <a:p>
            <a:r>
              <a:rPr lang="en-US" sz="1800" dirty="0">
                <a:solidFill>
                  <a:srgbClr val="FFC000"/>
                </a:solidFill>
              </a:rPr>
              <a:t>Next steps: Sébastien Bachollet (5’)</a:t>
            </a:r>
            <a:endParaRPr lang="fr-FR" dirty="0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B25FE2B6-1FA1-1846-9902-48A9FBD3B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33799" y="3874862"/>
            <a:ext cx="360000" cy="3600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C3A4833-F444-EF4A-B18B-63D5EFC1124A}"/>
              </a:ext>
            </a:extLst>
          </p:cNvPr>
          <p:cNvGrpSpPr/>
          <p:nvPr/>
        </p:nvGrpSpPr>
        <p:grpSpPr>
          <a:xfrm>
            <a:off x="10636375" y="2500544"/>
            <a:ext cx="357904" cy="452968"/>
            <a:chOff x="1880315" y="-1503066"/>
            <a:chExt cx="6328548" cy="8009500"/>
          </a:xfrm>
        </p:grpSpPr>
        <p:pic>
          <p:nvPicPr>
            <p:cNvPr id="13" name="Image 12" descr="Une image contenant personne, intérieur&#10;&#10;Description générée automatiquement">
              <a:extLst>
                <a:ext uri="{FF2B5EF4-FFF2-40B4-BE49-F238E27FC236}">
                  <a16:creationId xmlns:a16="http://schemas.microsoft.com/office/drawing/2014/main" id="{70FBCEC6-4684-AC43-9DF6-641D2E32D8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039839" y="-662590"/>
              <a:ext cx="8009500" cy="6328548"/>
            </a:xfrm>
            <a:prstGeom prst="ellipse">
              <a:avLst/>
            </a:prstGeom>
            <a:ln w="25400">
              <a:solidFill>
                <a:srgbClr val="00B050"/>
              </a:solidFill>
            </a:ln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5781335D-7C7E-CA40-A0B6-6D537165B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5390" y="2203589"/>
              <a:ext cx="2142738" cy="2157119"/>
            </a:xfrm>
            <a:prstGeom prst="ellipse">
              <a:avLst/>
            </a:prstGeom>
            <a:ln w="25400">
              <a:solidFill>
                <a:srgbClr val="00B050"/>
              </a:solidFill>
            </a:ln>
          </p:spPr>
        </p:pic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88C89F61-2136-4C49-92E1-A04BCB621F5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1994" y="2971800"/>
            <a:ext cx="355003" cy="360000"/>
          </a:xfrm>
          <a:prstGeom prst="ellipse">
            <a:avLst/>
          </a:prstGeom>
          <a:ln w="25400">
            <a:solidFill>
              <a:srgbClr val="00B050"/>
            </a:solidFill>
          </a:ln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B4EC9ACC-31C5-B847-8A34-680A517F2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4603" y="3617750"/>
            <a:ext cx="360000" cy="3600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81406409-99AF-A54F-998A-65EDBC504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3799" y="4292263"/>
            <a:ext cx="360000" cy="3600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verview of ICANN Identifier Technologies Health Indicator ITHI Project -  YouTube">
            <a:extLst>
              <a:ext uri="{FF2B5EF4-FFF2-40B4-BE49-F238E27FC236}">
                <a16:creationId xmlns:a16="http://schemas.microsoft.com/office/drawing/2014/main" id="{20831C88-1397-1B48-B439-7932ABA444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36375" y="4604055"/>
            <a:ext cx="361260" cy="3600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27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4872B8-D1A3-B04E-B98A-E91DA0F07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525" y="1122363"/>
            <a:ext cx="10385947" cy="2387600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fr-FR" sz="7200" dirty="0" err="1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Monthly</a:t>
            </a:r>
            <a:r>
              <a:rPr lang="fr-FR" sz="72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 </a:t>
            </a:r>
            <a:r>
              <a:rPr lang="fr-FR" sz="7200" dirty="0" err="1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RoundTable</a:t>
            </a:r>
            <a:r>
              <a:rPr lang="fr-FR" sz="7200" dirty="0">
                <a:ln w="31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E89016"/>
                </a:solidFill>
              </a:rPr>
              <a:t> 3-22 (by EURALO)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B87A819-0354-B24D-98AF-ED89C5863F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Tuesday 26</a:t>
            </a:r>
            <a:r>
              <a:rPr lang="en-US" sz="2800" baseline="300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th</a:t>
            </a: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April 2022</a:t>
            </a:r>
            <a:b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19:00 - 20:30 CEST</a:t>
            </a:r>
            <a:b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18:00 - 19:30 UTC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D5E12-B15C-CA43-BBD4-D9A18F97CFB9}"/>
              </a:ext>
            </a:extLst>
          </p:cNvPr>
          <p:cNvSpPr txBox="1"/>
          <p:nvPr/>
        </p:nvSpPr>
        <p:spPr>
          <a:xfrm>
            <a:off x="0" y="5969522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Languages supported: English, </a:t>
            </a: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Français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, </a:t>
            </a:r>
            <a:r>
              <a:rPr lang="en-US" sz="2000" b="1" dirty="0" err="1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Español</a:t>
            </a:r>
            <a:r>
              <a:rPr 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highlight>
                  <a:srgbClr val="E89016"/>
                </a:highlight>
              </a:rPr>
              <a:t>, Русский</a:t>
            </a:r>
          </a:p>
        </p:txBody>
      </p:sp>
    </p:spTree>
    <p:extLst>
      <p:ext uri="{BB962C8B-B14F-4D97-AF65-F5344CB8AC3E}">
        <p14:creationId xmlns:p14="http://schemas.microsoft.com/office/powerpoint/2010/main" val="1437194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6" y="186770"/>
            <a:ext cx="8706292" cy="775448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</a:t>
            </a: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Road Map</a:t>
            </a:r>
          </a:p>
        </p:txBody>
      </p:sp>
      <p:sp>
        <p:nvSpPr>
          <p:cNvPr id="4" name="Прямоугольник 8">
            <a:extLst>
              <a:ext uri="{FF2B5EF4-FFF2-40B4-BE49-F238E27FC236}">
                <a16:creationId xmlns:a16="http://schemas.microsoft.com/office/drawing/2014/main" id="{8B676AF6-D93B-5949-85AF-F8D0E653D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4665"/>
            <a:ext cx="10972800" cy="515046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FF00"/>
                </a:solidFill>
              </a:rPr>
              <a:t>Agenda EURALO Board meeting</a:t>
            </a:r>
          </a:p>
          <a:p>
            <a:r>
              <a:rPr lang="en-US" dirty="0">
                <a:solidFill>
                  <a:srgbClr val="FFFF00"/>
                </a:solidFill>
              </a:rPr>
              <a:t>EURALO General Assembly – </a:t>
            </a:r>
            <a:r>
              <a:rPr lang="en-US" sz="2400" dirty="0">
                <a:solidFill>
                  <a:srgbClr val="FFFF00"/>
                </a:solidFill>
              </a:rPr>
              <a:t>2022 (20’)</a:t>
            </a:r>
          </a:p>
          <a:p>
            <a:r>
              <a:rPr lang="en-US" dirty="0">
                <a:solidFill>
                  <a:srgbClr val="FFFF00"/>
                </a:solidFill>
              </a:rPr>
              <a:t>ICANN74 meeting </a:t>
            </a:r>
            <a:r>
              <a:rPr lang="en-US" sz="2500" dirty="0">
                <a:solidFill>
                  <a:srgbClr val="FFFF00"/>
                </a:solidFill>
              </a:rPr>
              <a:t>(10’)</a:t>
            </a:r>
          </a:p>
          <a:p>
            <a:r>
              <a:rPr lang="en-US" dirty="0">
                <a:solidFill>
                  <a:srgbClr val="FFFF00"/>
                </a:solidFill>
              </a:rPr>
              <a:t>MRT2022-3 (Tuesday 26 April 2022) (5’)</a:t>
            </a:r>
          </a:p>
          <a:p>
            <a:r>
              <a:rPr lang="en-US" dirty="0">
                <a:solidFill>
                  <a:srgbClr val="FFFF00"/>
                </a:solidFill>
              </a:rPr>
              <a:t>Discretionary founding and CROP FY2022 </a:t>
            </a:r>
            <a:r>
              <a:rPr lang="en-US" sz="2500" dirty="0">
                <a:solidFill>
                  <a:srgbClr val="FFFF00"/>
                </a:solidFill>
              </a:rPr>
              <a:t>(5’)</a:t>
            </a:r>
          </a:p>
          <a:p>
            <a:r>
              <a:rPr lang="en-US" dirty="0">
                <a:solidFill>
                  <a:srgbClr val="FFFF00"/>
                </a:solidFill>
              </a:rPr>
              <a:t>EURALO Issues </a:t>
            </a:r>
            <a:r>
              <a:rPr lang="en-US" sz="2500" dirty="0">
                <a:solidFill>
                  <a:srgbClr val="FFFF00"/>
                </a:solidFill>
              </a:rPr>
              <a:t>(10’)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ABR</a:t>
            </a:r>
          </a:p>
          <a:p>
            <a:pPr lvl="1"/>
            <a:r>
              <a:rPr lang="en-US" dirty="0" err="1">
                <a:solidFill>
                  <a:srgbClr val="FFFF00"/>
                </a:solidFill>
              </a:rPr>
              <a:t>NomCom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EROR TF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EURALO Elections</a:t>
            </a:r>
          </a:p>
          <a:p>
            <a:r>
              <a:rPr lang="en-US" dirty="0">
                <a:solidFill>
                  <a:srgbClr val="FFFF00"/>
                </a:solidFill>
              </a:rPr>
              <a:t>Feedback </a:t>
            </a:r>
            <a:r>
              <a:rPr lang="en-US" sz="2500" dirty="0">
                <a:solidFill>
                  <a:srgbClr val="FFFF00"/>
                </a:solidFill>
              </a:rPr>
              <a:t>(10’)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MRT2022-2 (Tuesday 15 March 2022)</a:t>
            </a:r>
          </a:p>
          <a:p>
            <a:pPr lvl="1"/>
            <a:r>
              <a:rPr lang="en-US" dirty="0" err="1">
                <a:solidFill>
                  <a:srgbClr val="FFFF00"/>
                </a:solidFill>
              </a:rPr>
              <a:t>ReadOut</a:t>
            </a:r>
            <a:r>
              <a:rPr lang="en-US" dirty="0">
                <a:solidFill>
                  <a:srgbClr val="FFFF00"/>
                </a:solidFill>
              </a:rPr>
              <a:t> ICANN73 (Tuesday 22 March 2022)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EURALO 15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Anniversary (Tuesday 29 March 2022)</a:t>
            </a:r>
          </a:p>
          <a:p>
            <a:r>
              <a:rPr lang="en-US" dirty="0">
                <a:solidFill>
                  <a:srgbClr val="FFFF00"/>
                </a:solidFill>
              </a:rPr>
              <a:t>Quick review of the EURALO road map (attached) </a:t>
            </a:r>
            <a:r>
              <a:rPr lang="en-US" sz="2500" dirty="0">
                <a:solidFill>
                  <a:srgbClr val="FFFF00"/>
                </a:solidFill>
              </a:rPr>
              <a:t>(5’)</a:t>
            </a:r>
          </a:p>
          <a:p>
            <a:r>
              <a:rPr lang="en-US" dirty="0">
                <a:solidFill>
                  <a:srgbClr val="FFFF00"/>
                </a:solidFill>
              </a:rPr>
              <a:t>AOB </a:t>
            </a:r>
            <a:r>
              <a:rPr lang="en-US" sz="2500" dirty="0">
                <a:solidFill>
                  <a:srgbClr val="FFFF00"/>
                </a:solidFill>
              </a:rPr>
              <a:t>(5’)</a:t>
            </a:r>
          </a:p>
          <a:p>
            <a:r>
              <a:rPr lang="en-US" dirty="0">
                <a:solidFill>
                  <a:srgbClr val="FFFF00"/>
                </a:solidFill>
              </a:rPr>
              <a:t>Oksana </a:t>
            </a:r>
            <a:r>
              <a:rPr lang="en-US" dirty="0" err="1">
                <a:solidFill>
                  <a:srgbClr val="FFFF00"/>
                </a:solidFill>
              </a:rPr>
              <a:t>Prykhodko</a:t>
            </a:r>
            <a:r>
              <a:rPr lang="en-US" dirty="0">
                <a:solidFill>
                  <a:srgbClr val="FFFF00"/>
                </a:solidFill>
              </a:rPr>
              <a:t> WG proposal </a:t>
            </a:r>
            <a:r>
              <a:rPr lang="en-US" sz="2500" dirty="0">
                <a:solidFill>
                  <a:srgbClr val="FFFF00"/>
                </a:solidFill>
              </a:rPr>
              <a:t>(20’)</a:t>
            </a:r>
          </a:p>
          <a:p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759219" y="962217"/>
            <a:ext cx="7279365" cy="46166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Board 12</a:t>
            </a: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2022 17:00 - 18:30 UTC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2718850"/>
            <a:ext cx="518925" cy="2097882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2027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Monthly RoundTable 3-22 (by EURALO)</a:t>
            </a:r>
          </a:p>
        </p:txBody>
      </p:sp>
      <p:sp>
        <p:nvSpPr>
          <p:cNvPr id="3" name="Espace réservé du contenu 4">
            <a:extLst>
              <a:ext uri="{FF2B5EF4-FFF2-40B4-BE49-F238E27FC236}">
                <a16:creationId xmlns:a16="http://schemas.microsoft.com/office/drawing/2014/main" id="{5DBA9556-E192-9746-A37C-70B564EB14F6}"/>
              </a:ext>
            </a:extLst>
          </p:cNvPr>
          <p:cNvSpPr txBox="1">
            <a:spLocks/>
          </p:cNvSpPr>
          <p:nvPr/>
        </p:nvSpPr>
        <p:spPr>
          <a:xfrm>
            <a:off x="1787856" y="1600201"/>
            <a:ext cx="9794543" cy="47561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err="1">
                <a:solidFill>
                  <a:srgbClr val="FFC000"/>
                </a:solidFill>
              </a:rPr>
              <a:t>SplitInternet</a:t>
            </a:r>
            <a:endParaRPr lang="en-US" sz="2800" b="1" dirty="0">
              <a:solidFill>
                <a:srgbClr val="FFC000"/>
              </a:solidFill>
            </a:endParaRPr>
          </a:p>
          <a:p>
            <a:r>
              <a:rPr lang="en-US" sz="1800" b="1" dirty="0">
                <a:solidFill>
                  <a:srgbClr val="FFC000"/>
                </a:solidFill>
              </a:rPr>
              <a:t>Internet fragmentation…</a:t>
            </a:r>
          </a:p>
          <a:p>
            <a:r>
              <a:rPr lang="en-US" sz="1800" b="1" dirty="0">
                <a:solidFill>
                  <a:srgbClr val="FFC000"/>
                </a:solidFill>
              </a:rPr>
              <a:t>Welcome: Sebastien Bachollet, EURALO Chair</a:t>
            </a:r>
          </a:p>
          <a:p>
            <a:r>
              <a:rPr lang="en-US" sz="1800" b="1" dirty="0">
                <a:solidFill>
                  <a:srgbClr val="FFC000"/>
                </a:solidFill>
              </a:rPr>
              <a:t>Moderator &amp; Introduction: Pari Esfandiari</a:t>
            </a:r>
          </a:p>
          <a:p>
            <a:r>
              <a:rPr lang="en-US" sz="1800" b="1" dirty="0">
                <a:solidFill>
                  <a:srgbClr val="FFC000"/>
                </a:solidFill>
              </a:rPr>
              <a:t>Possible speakers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Chris </a:t>
            </a:r>
            <a:r>
              <a:rPr lang="en-US" sz="1400" b="1" dirty="0" err="1">
                <a:solidFill>
                  <a:srgbClr val="FFC000"/>
                </a:solidFill>
              </a:rPr>
              <a:t>Buckridge</a:t>
            </a:r>
            <a:r>
              <a:rPr lang="en-US" sz="1400" b="1" dirty="0">
                <a:solidFill>
                  <a:srgbClr val="FFC000"/>
                </a:solidFill>
              </a:rPr>
              <a:t> – Advisor to the RIPE NCC Managing Director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Working Group on Internet Governance and Regulation of the Research Network on Internet, AI and Society of the CNRS</a:t>
            </a:r>
          </a:p>
          <a:p>
            <a:pPr lvl="2"/>
            <a:r>
              <a:rPr lang="en-US" sz="1000" b="1" dirty="0">
                <a:solidFill>
                  <a:srgbClr val="FFC000"/>
                </a:solidFill>
              </a:rPr>
              <a:t>Lucien </a:t>
            </a:r>
            <a:r>
              <a:rPr lang="en-US" sz="1000" b="1" dirty="0" err="1">
                <a:solidFill>
                  <a:srgbClr val="FFC000"/>
                </a:solidFill>
              </a:rPr>
              <a:t>Castex</a:t>
            </a:r>
            <a:r>
              <a:rPr lang="en-US" sz="1000" b="1" dirty="0">
                <a:solidFill>
                  <a:srgbClr val="FFC000"/>
                </a:solidFill>
              </a:rPr>
              <a:t>, IRM CCEN, </a:t>
            </a:r>
            <a:r>
              <a:rPr lang="en-US" sz="1000" b="1" dirty="0" err="1">
                <a:solidFill>
                  <a:srgbClr val="FFC000"/>
                </a:solidFill>
              </a:rPr>
              <a:t>Université</a:t>
            </a:r>
            <a:r>
              <a:rPr lang="en-US" sz="1000" b="1" dirty="0">
                <a:solidFill>
                  <a:srgbClr val="FFC000"/>
                </a:solidFill>
              </a:rPr>
              <a:t>  Sorbonne Nouvelle</a:t>
            </a:r>
          </a:p>
          <a:p>
            <a:pPr lvl="2"/>
            <a:r>
              <a:rPr lang="en-US" sz="1000" b="1" dirty="0">
                <a:solidFill>
                  <a:srgbClr val="FFC000"/>
                </a:solidFill>
              </a:rPr>
              <a:t>Francesca </a:t>
            </a:r>
            <a:r>
              <a:rPr lang="en-US" sz="1000" b="1" dirty="0" err="1">
                <a:solidFill>
                  <a:srgbClr val="FFC000"/>
                </a:solidFill>
              </a:rPr>
              <a:t>Musiani</a:t>
            </a:r>
            <a:r>
              <a:rPr lang="en-US" sz="1000" b="1" dirty="0">
                <a:solidFill>
                  <a:srgbClr val="FFC000"/>
                </a:solidFill>
              </a:rPr>
              <a:t>, Centre Internet et </a:t>
            </a:r>
            <a:r>
              <a:rPr lang="en-US" sz="1000" b="1" dirty="0" err="1">
                <a:solidFill>
                  <a:srgbClr val="FFC000"/>
                </a:solidFill>
              </a:rPr>
              <a:t>Sociétés</a:t>
            </a:r>
            <a:r>
              <a:rPr lang="en-US" sz="1000" b="1" dirty="0">
                <a:solidFill>
                  <a:srgbClr val="FFC000"/>
                </a:solidFill>
              </a:rPr>
              <a:t>, CNRS</a:t>
            </a:r>
          </a:p>
          <a:p>
            <a:pPr lvl="2"/>
            <a:r>
              <a:rPr lang="en-US" sz="1000" b="1" dirty="0">
                <a:solidFill>
                  <a:srgbClr val="FFC000"/>
                </a:solidFill>
              </a:rPr>
              <a:t>Clément </a:t>
            </a:r>
            <a:r>
              <a:rPr lang="en-US" sz="1000" b="1" dirty="0" err="1">
                <a:solidFill>
                  <a:srgbClr val="FFC000"/>
                </a:solidFill>
              </a:rPr>
              <a:t>Perarnaud</a:t>
            </a:r>
            <a:r>
              <a:rPr lang="en-US" sz="1000" b="1" dirty="0">
                <a:solidFill>
                  <a:srgbClr val="FFC000"/>
                </a:solidFill>
              </a:rPr>
              <a:t>, CEPS</a:t>
            </a:r>
          </a:p>
          <a:p>
            <a:pPr lvl="2"/>
            <a:r>
              <a:rPr lang="en-US" sz="1000" b="1" dirty="0">
                <a:solidFill>
                  <a:srgbClr val="FFC000"/>
                </a:solidFill>
              </a:rPr>
              <a:t>Julien Rossi, PREFICS – </a:t>
            </a:r>
            <a:r>
              <a:rPr lang="en-US" sz="1000" b="1" dirty="0" err="1">
                <a:solidFill>
                  <a:srgbClr val="FFC000"/>
                </a:solidFill>
              </a:rPr>
              <a:t>Université</a:t>
            </a:r>
            <a:r>
              <a:rPr lang="en-US" sz="1000" b="1" dirty="0">
                <a:solidFill>
                  <a:srgbClr val="FFC000"/>
                </a:solidFill>
              </a:rPr>
              <a:t>  Rennes 2, COSTECH – UTC &amp; University of Szeged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• Julia </a:t>
            </a:r>
            <a:r>
              <a:rPr lang="en-US" sz="1400" b="1" dirty="0" err="1">
                <a:solidFill>
                  <a:srgbClr val="FFC000"/>
                </a:solidFill>
              </a:rPr>
              <a:t>Pohle</a:t>
            </a:r>
            <a:r>
              <a:rPr lang="en-US" sz="1400" b="1" dirty="0">
                <a:solidFill>
                  <a:srgbClr val="FFC000"/>
                </a:solidFill>
              </a:rPr>
              <a:t>, Berlin Social Science Center, TBC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• David </a:t>
            </a:r>
            <a:r>
              <a:rPr lang="en-US" sz="1400" b="1" dirty="0" err="1">
                <a:solidFill>
                  <a:srgbClr val="FFC000"/>
                </a:solidFill>
              </a:rPr>
              <a:t>Frautschy</a:t>
            </a:r>
            <a:r>
              <a:rPr lang="en-US" sz="1400" b="1" dirty="0">
                <a:solidFill>
                  <a:srgbClr val="FFC000"/>
                </a:solidFill>
              </a:rPr>
              <a:t>, ISOC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• Amelia </a:t>
            </a:r>
            <a:r>
              <a:rPr lang="en-US" sz="1400" b="1" dirty="0" err="1">
                <a:solidFill>
                  <a:srgbClr val="FFC000"/>
                </a:solidFill>
              </a:rPr>
              <a:t>Andersdottir</a:t>
            </a:r>
            <a:r>
              <a:rPr lang="en-US" sz="1400" b="1" dirty="0">
                <a:solidFill>
                  <a:srgbClr val="FFC000"/>
                </a:solidFill>
              </a:rPr>
              <a:t>, Sky Europe</a:t>
            </a:r>
          </a:p>
          <a:p>
            <a:pPr lvl="1"/>
            <a:r>
              <a:rPr lang="en-US" sz="1400" b="1" dirty="0">
                <a:solidFill>
                  <a:srgbClr val="FFC000"/>
                </a:solidFill>
              </a:rPr>
              <a:t>…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2680186" y="868680"/>
            <a:ext cx="3822650" cy="769441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/>
                </a:solidFill>
              </a:rPr>
              <a:t>Tuesday 26th April 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</a:rPr>
              <a:t>18:00-19:30 UTC - 19:00-20:30 CET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3FB8B32-E0B7-DF46-931B-0EEE724A3E57}"/>
              </a:ext>
            </a:extLst>
          </p:cNvPr>
          <p:cNvSpPr txBox="1"/>
          <p:nvPr/>
        </p:nvSpPr>
        <p:spPr>
          <a:xfrm>
            <a:off x="8019873" y="902957"/>
            <a:ext cx="333392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ZOOM REGISTRATION required</a:t>
            </a:r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7BB824-D51A-764D-A89C-7ECB96372E15}"/>
              </a:ext>
            </a:extLst>
          </p:cNvPr>
          <p:cNvSpPr txBox="1"/>
          <p:nvPr/>
        </p:nvSpPr>
        <p:spPr>
          <a:xfrm>
            <a:off x="8297838" y="5969522"/>
            <a:ext cx="3894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Languages supported </a:t>
            </a:r>
          </a:p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English,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Français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Español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Русский</a:t>
            </a:r>
            <a:endParaRPr lang="en-US" sz="2000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933CAF4-93DF-8842-8277-5E2535DB49E1}"/>
              </a:ext>
            </a:extLst>
          </p:cNvPr>
          <p:cNvSpPr txBox="1"/>
          <p:nvPr/>
        </p:nvSpPr>
        <p:spPr>
          <a:xfrm rot="19434585">
            <a:off x="5549241" y="3822996"/>
            <a:ext cx="62423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10230926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Monthly RoundTable 1-22 (by EURALO)</a:t>
            </a:r>
          </a:p>
        </p:txBody>
      </p:sp>
      <p:sp>
        <p:nvSpPr>
          <p:cNvPr id="3" name="Espace réservé du contenu 4">
            <a:extLst>
              <a:ext uri="{FF2B5EF4-FFF2-40B4-BE49-F238E27FC236}">
                <a16:creationId xmlns:a16="http://schemas.microsoft.com/office/drawing/2014/main" id="{5DBA9556-E192-9746-A37C-70B564EB14F6}"/>
              </a:ext>
            </a:extLst>
          </p:cNvPr>
          <p:cNvSpPr txBox="1">
            <a:spLocks/>
          </p:cNvSpPr>
          <p:nvPr/>
        </p:nvSpPr>
        <p:spPr>
          <a:xfrm>
            <a:off x="1787856" y="1600201"/>
            <a:ext cx="9794543" cy="475615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0" b="1" dirty="0">
                <a:solidFill>
                  <a:srgbClr val="FFC000"/>
                </a:solidFill>
              </a:rPr>
              <a:t>Agenda</a:t>
            </a:r>
          </a:p>
          <a:p>
            <a:pPr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Organization: At-Large staff</a:t>
            </a:r>
          </a:p>
          <a:p>
            <a:pPr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Welcome</a:t>
            </a:r>
            <a:br>
              <a:rPr lang="en-US" sz="2900" b="1" dirty="0">
                <a:solidFill>
                  <a:srgbClr val="FFC000"/>
                </a:solidFill>
              </a:rPr>
            </a:br>
            <a:r>
              <a:rPr lang="en-US" sz="2900" b="1" dirty="0">
                <a:solidFill>
                  <a:srgbClr val="FFC000"/>
                </a:solidFill>
              </a:rPr>
              <a:t>Sebastien Bachollet, EURALO Chair, (18:00 - 18:05) (5 mins)</a:t>
            </a:r>
            <a:br>
              <a:rPr lang="en-US" sz="2900" b="1" dirty="0">
                <a:solidFill>
                  <a:srgbClr val="FFC000"/>
                </a:solidFill>
              </a:rPr>
            </a:br>
            <a:endParaRPr lang="en-US" sz="2900" b="1" dirty="0">
              <a:solidFill>
                <a:srgbClr val="FFC00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Moderator &amp; Introduction</a:t>
            </a:r>
            <a:br>
              <a:rPr lang="en-US" sz="2900" b="1" dirty="0">
                <a:solidFill>
                  <a:srgbClr val="FFC000"/>
                </a:solidFill>
              </a:rPr>
            </a:br>
            <a:r>
              <a:rPr lang="en-US" sz="2900" b="1" dirty="0">
                <a:solidFill>
                  <a:srgbClr val="FFC000"/>
                </a:solidFill>
              </a:rPr>
              <a:t>Olivier </a:t>
            </a:r>
            <a:r>
              <a:rPr lang="en-US" sz="2900" b="1" dirty="0" err="1">
                <a:solidFill>
                  <a:srgbClr val="FFC000"/>
                </a:solidFill>
              </a:rPr>
              <a:t>Crépin-Leblond</a:t>
            </a:r>
            <a:r>
              <a:rPr lang="en-US" sz="2900" b="1" dirty="0">
                <a:solidFill>
                  <a:srgbClr val="FFC000"/>
                </a:solidFill>
              </a:rPr>
              <a:t>, (18:05 - 18:10) (5 mins)</a:t>
            </a:r>
            <a:br>
              <a:rPr lang="en-US" sz="2900" b="1" dirty="0">
                <a:solidFill>
                  <a:srgbClr val="FFC000"/>
                </a:solidFill>
              </a:rPr>
            </a:br>
            <a:endParaRPr lang="en-US" sz="2900" b="1" dirty="0">
              <a:solidFill>
                <a:srgbClr val="FFC00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FFC000"/>
                </a:solidFill>
              </a:rPr>
              <a:t>RIPE NCC in 2022 – Relation with ICANN – Situation of other RIR</a:t>
            </a:r>
          </a:p>
          <a:p>
            <a:pPr lvl="1">
              <a:buFont typeface="+mj-lt"/>
              <a:buAutoNum type="arabicPeriod"/>
            </a:pPr>
            <a:r>
              <a:rPr lang="en-US" b="1" dirty="0">
                <a:solidFill>
                  <a:srgbClr val="FFC000"/>
                </a:solidFill>
              </a:rPr>
              <a:t>RIPE NCC - Chris </a:t>
            </a:r>
            <a:r>
              <a:rPr lang="en-US" b="1" dirty="0" err="1">
                <a:solidFill>
                  <a:srgbClr val="FFC000"/>
                </a:solidFill>
              </a:rPr>
              <a:t>Buckridge</a:t>
            </a:r>
            <a:r>
              <a:rPr lang="en-US" b="1" dirty="0">
                <a:solidFill>
                  <a:srgbClr val="FFC000"/>
                </a:solidFill>
              </a:rPr>
              <a:t> (18:10 - 18:30) (20 mins)</a:t>
            </a:r>
          </a:p>
          <a:p>
            <a:pPr lvl="1"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Q&amp;A, moderated by Olivier </a:t>
            </a:r>
            <a:r>
              <a:rPr lang="en-US" sz="2900" b="1" dirty="0" err="1">
                <a:solidFill>
                  <a:srgbClr val="FFC000"/>
                </a:solidFill>
              </a:rPr>
              <a:t>Crépin-Leblond</a:t>
            </a:r>
            <a:r>
              <a:rPr lang="en-US" sz="2900" b="1" dirty="0">
                <a:solidFill>
                  <a:srgbClr val="FFC000"/>
                </a:solidFill>
              </a:rPr>
              <a:t> (18:30 - 18:45) (15 mins)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FFC000"/>
                </a:solidFill>
              </a:rPr>
              <a:t>Presentation and demonstration of </a:t>
            </a:r>
            <a:r>
              <a:rPr lang="en-US" b="1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https://www.istrust.org/</a:t>
            </a:r>
            <a:endParaRPr lang="en-US" b="1" dirty="0">
              <a:solidFill>
                <a:srgbClr val="FF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b="1" dirty="0">
                <a:solidFill>
                  <a:srgbClr val="FFC000"/>
                </a:solidFill>
              </a:rPr>
              <a:t>Internet </a:t>
            </a:r>
            <a:r>
              <a:rPr lang="en-US" b="1" dirty="0" err="1">
                <a:solidFill>
                  <a:srgbClr val="FFC000"/>
                </a:solidFill>
              </a:rPr>
              <a:t>SOCiety</a:t>
            </a:r>
            <a:r>
              <a:rPr lang="en-US" b="1" dirty="0">
                <a:solidFill>
                  <a:srgbClr val="FFC000"/>
                </a:solidFill>
              </a:rPr>
              <a:t> Belgium - Frederic </a:t>
            </a:r>
            <a:r>
              <a:rPr lang="en-US" b="1" dirty="0" err="1">
                <a:solidFill>
                  <a:srgbClr val="FFC000"/>
                </a:solidFill>
              </a:rPr>
              <a:t>Taes</a:t>
            </a:r>
            <a:r>
              <a:rPr lang="en-US" b="1" dirty="0">
                <a:solidFill>
                  <a:srgbClr val="FFC000"/>
                </a:solidFill>
              </a:rPr>
              <a:t> (18:45 - 19:05) (20 mins)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3200" b="1" dirty="0">
                <a:solidFill>
                  <a:srgbClr val="FFC000"/>
                </a:solidFill>
              </a:rPr>
              <a:t>Q&amp;A, moderated by Olivier </a:t>
            </a:r>
            <a:r>
              <a:rPr lang="en-US" sz="3200" b="1" dirty="0" err="1">
                <a:solidFill>
                  <a:srgbClr val="FFC000"/>
                </a:solidFill>
              </a:rPr>
              <a:t>Crépin-Leblond</a:t>
            </a:r>
            <a:r>
              <a:rPr lang="en-US" sz="3200" b="1" dirty="0">
                <a:solidFill>
                  <a:srgbClr val="FFC000"/>
                </a:solidFill>
              </a:rPr>
              <a:t> (19:05 - 19:20) (15 mins)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Conclusion by the moderator (19:20 - 19:25) (5 mins)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900" b="1" dirty="0">
                <a:solidFill>
                  <a:srgbClr val="FFC000"/>
                </a:solidFill>
              </a:rPr>
              <a:t>Next steps: Sébastien Bachollet (19:25 - 19:30) (5 mins)</a:t>
            </a:r>
            <a:endParaRPr lang="en-US" sz="3100" b="1" dirty="0">
              <a:solidFill>
                <a:schemeClr val="bg1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2680186" y="868680"/>
            <a:ext cx="3822650" cy="769441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/>
                </a:solidFill>
              </a:rPr>
              <a:t>Tuesday 1</a:t>
            </a:r>
            <a:r>
              <a:rPr lang="en-US" sz="2400" b="1" baseline="30000" dirty="0">
                <a:solidFill>
                  <a:schemeClr val="bg1"/>
                </a:solidFill>
              </a:rPr>
              <a:t>st</a:t>
            </a:r>
            <a:r>
              <a:rPr lang="en-US" sz="2400" b="1" dirty="0">
                <a:solidFill>
                  <a:schemeClr val="bg1"/>
                </a:solidFill>
              </a:rPr>
              <a:t> February 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</a:rPr>
              <a:t>18:00-19:30 UTC - 19:00-20:30 CET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7018FA9-3BA3-B04F-B943-21374A3540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411" y="4900282"/>
            <a:ext cx="741600" cy="741600"/>
          </a:xfrm>
          <a:prstGeom prst="ellipse">
            <a:avLst/>
          </a:prstGeom>
          <a:ln w="25400">
            <a:solidFill>
              <a:srgbClr val="00B050"/>
            </a:solidFill>
          </a:ln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1B761FB2-8559-824B-B5A4-5536DA2E3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3394" y="3944177"/>
            <a:ext cx="741600" cy="741600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FA133E52-1424-7E40-9B49-CCD15F6609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4960" y="2856442"/>
            <a:ext cx="750034" cy="743245"/>
          </a:xfrm>
          <a:prstGeom prst="ellipse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3FB8B32-E0B7-DF46-931B-0EEE724A3E57}"/>
              </a:ext>
            </a:extLst>
          </p:cNvPr>
          <p:cNvSpPr txBox="1"/>
          <p:nvPr/>
        </p:nvSpPr>
        <p:spPr>
          <a:xfrm>
            <a:off x="8019873" y="902957"/>
            <a:ext cx="333392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ZOOM REGISTRATION required</a:t>
            </a:r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7BB824-D51A-764D-A89C-7ECB96372E15}"/>
              </a:ext>
            </a:extLst>
          </p:cNvPr>
          <p:cNvSpPr txBox="1"/>
          <p:nvPr/>
        </p:nvSpPr>
        <p:spPr>
          <a:xfrm>
            <a:off x="8297838" y="5969522"/>
            <a:ext cx="3894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Languages supported </a:t>
            </a:r>
          </a:p>
          <a:p>
            <a:pPr algn="ctr"/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English,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Français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Español</a:t>
            </a:r>
            <a:r>
              <a:rPr lang="en-US" sz="2000" b="1" dirty="0">
                <a:solidFill>
                  <a:srgbClr val="7030A0"/>
                </a:solidFill>
                <a:highlight>
                  <a:srgbClr val="FFFF00"/>
                </a:highlight>
              </a:rPr>
              <a:t>, </a:t>
            </a:r>
            <a:r>
              <a:rPr lang="en-US" sz="2000" b="1" dirty="0" err="1">
                <a:solidFill>
                  <a:srgbClr val="7030A0"/>
                </a:solidFill>
                <a:highlight>
                  <a:srgbClr val="FFFF00"/>
                </a:highlight>
              </a:rPr>
              <a:t>Русский</a:t>
            </a:r>
            <a:endParaRPr lang="en-US" sz="2000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2ACE116-2FBD-0941-BBBB-ED924A0E772A}"/>
              </a:ext>
            </a:extLst>
          </p:cNvPr>
          <p:cNvGrpSpPr/>
          <p:nvPr/>
        </p:nvGrpSpPr>
        <p:grpSpPr>
          <a:xfrm>
            <a:off x="1187294" y="2020959"/>
            <a:ext cx="552473" cy="699217"/>
            <a:chOff x="1880315" y="-1503066"/>
            <a:chExt cx="6328548" cy="8009500"/>
          </a:xfrm>
        </p:grpSpPr>
        <p:pic>
          <p:nvPicPr>
            <p:cNvPr id="12" name="Image 11" descr="Une image contenant personne, intérieur&#10;&#10;Description générée automatiquement">
              <a:extLst>
                <a:ext uri="{FF2B5EF4-FFF2-40B4-BE49-F238E27FC236}">
                  <a16:creationId xmlns:a16="http://schemas.microsoft.com/office/drawing/2014/main" id="{DE52CD08-0BDD-1A4D-9056-3B1B8214E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039839" y="-662590"/>
              <a:ext cx="8009500" cy="6328548"/>
            </a:xfrm>
            <a:prstGeom prst="ellipse">
              <a:avLst/>
            </a:prstGeom>
            <a:ln w="25400">
              <a:solidFill>
                <a:srgbClr val="00B050"/>
              </a:solidFill>
            </a:ln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F7854C60-BA2D-3B42-B70F-3697EB605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5390" y="2203589"/>
              <a:ext cx="2142738" cy="2157119"/>
            </a:xfrm>
            <a:prstGeom prst="ellipse">
              <a:avLst/>
            </a:prstGeom>
            <a:ln w="25400">
              <a:solidFill>
                <a:srgbClr val="00B05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410094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+mn-lt"/>
              </a:rPr>
              <a:t>EURALO Issues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5431972" y="868233"/>
            <a:ext cx="2467342" cy="369332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Board 2022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8">
            <a:extLst>
              <a:ext uri="{FF2B5EF4-FFF2-40B4-BE49-F238E27FC236}">
                <a16:creationId xmlns:a16="http://schemas.microsoft.com/office/drawing/2014/main" id="{894031D7-606A-4946-BB9A-82F02AF030C0}"/>
              </a:ext>
            </a:extLst>
          </p:cNvPr>
          <p:cNvSpPr txBox="1">
            <a:spLocks/>
          </p:cNvSpPr>
          <p:nvPr/>
        </p:nvSpPr>
        <p:spPr>
          <a:xfrm>
            <a:off x="81024" y="1556321"/>
            <a:ext cx="11898774" cy="517017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At-Large Additional Budget Request</a:t>
            </a:r>
          </a:p>
          <a:p>
            <a:r>
              <a:rPr lang="en-US" b="1" dirty="0">
                <a:hlinkClick r:id="rId3"/>
              </a:rPr>
              <a:t>NomCom</a:t>
            </a:r>
            <a:r>
              <a:rPr lang="en-US" b="1" dirty="0"/>
              <a:t> – </a:t>
            </a:r>
            <a:r>
              <a:rPr lang="en-US" b="1" dirty="0" err="1"/>
              <a:t>Yrjö</a:t>
            </a:r>
            <a:r>
              <a:rPr lang="en-US" b="1" dirty="0"/>
              <a:t> </a:t>
            </a:r>
            <a:r>
              <a:rPr lang="en-US" b="1" dirty="0" err="1"/>
              <a:t>Länsipuro</a:t>
            </a:r>
            <a:endParaRPr lang="en-US" b="1" dirty="0"/>
          </a:p>
          <a:p>
            <a:pPr lvl="1"/>
            <a:r>
              <a:rPr lang="en-US" b="1" dirty="0"/>
              <a:t>Selection will be done by beginning of June 2022</a:t>
            </a:r>
          </a:p>
          <a:p>
            <a:r>
              <a:rPr lang="en-US" b="1" dirty="0"/>
              <a:t>EURALO Operation Rules Taskforce (</a:t>
            </a:r>
            <a:r>
              <a:rPr lang="en-US" b="1" dirty="0">
                <a:hlinkClick r:id="rId4"/>
              </a:rPr>
              <a:t>EROR TF</a:t>
            </a:r>
            <a:r>
              <a:rPr lang="en-US" b="1" dirty="0"/>
              <a:t>)</a:t>
            </a:r>
          </a:p>
          <a:p>
            <a:r>
              <a:rPr lang="en-US" b="1" dirty="0"/>
              <a:t>EURALO Elections </a:t>
            </a:r>
            <a:r>
              <a:rPr lang="en-US" sz="2600" b="1" dirty="0"/>
              <a:t>(</a:t>
            </a:r>
            <a:r>
              <a:rPr lang="en-US" sz="2600" b="1" dirty="0">
                <a:hlinkClick r:id="rId5"/>
              </a:rPr>
              <a:t>https://community.icann.org/pages/viewpage.action?pageId=186781605</a:t>
            </a:r>
            <a:r>
              <a:rPr lang="en-US" sz="2600" b="1" dirty="0"/>
              <a:t>)</a:t>
            </a:r>
          </a:p>
          <a:p>
            <a:pPr lvl="1"/>
            <a:r>
              <a:rPr lang="en-US" b="1" dirty="0"/>
              <a:t>ALAC Voting Delegates to the </a:t>
            </a:r>
            <a:r>
              <a:rPr lang="en-US" b="1" dirty="0" err="1"/>
              <a:t>NomCom</a:t>
            </a:r>
            <a:endParaRPr lang="en-US" b="1" dirty="0"/>
          </a:p>
          <a:p>
            <a:pPr lvl="1"/>
            <a:r>
              <a:rPr lang="en-US" b="1" dirty="0"/>
              <a:t>ALAC member (by EURALO)</a:t>
            </a:r>
          </a:p>
          <a:p>
            <a:pPr lvl="1"/>
            <a:r>
              <a:rPr lang="en-US" b="1" dirty="0"/>
              <a:t>ALAC Selection Timetable for 2022 ALAC Members</a:t>
            </a:r>
            <a:endParaRPr lang="en-US" dirty="0"/>
          </a:p>
          <a:p>
            <a:pPr lvl="2"/>
            <a:r>
              <a:rPr lang="en-US" dirty="0"/>
              <a:t>18 April 2022 -  Announcement of call for nominations and Nominee's Statement</a:t>
            </a:r>
          </a:p>
          <a:p>
            <a:pPr lvl="2"/>
            <a:r>
              <a:rPr lang="en-US" dirty="0"/>
              <a:t>18 April – 29 April 2022 - Nomination period (nominations accepted for 10 working days). </a:t>
            </a:r>
          </a:p>
          <a:p>
            <a:pPr lvl="2"/>
            <a:r>
              <a:rPr lang="en-US" dirty="0"/>
              <a:t>6 May 2022  - Deadline for nomination acceptances</a:t>
            </a:r>
          </a:p>
          <a:p>
            <a:pPr lvl="2"/>
            <a:r>
              <a:rPr lang="en-US" dirty="0"/>
              <a:t>9 May 2021  - 12  May 2022- Calls with the candidates if desired by the RALOs. </a:t>
            </a:r>
          </a:p>
          <a:p>
            <a:pPr lvl="2"/>
            <a:r>
              <a:rPr lang="en-US" dirty="0"/>
              <a:t>13 May -  20 May 2022 - Elections (If required, elections will begin no later than one week after the deadline for nomination acceptances and end no later than two weeks after that deadline).</a:t>
            </a:r>
          </a:p>
          <a:p>
            <a:pPr lvl="2"/>
            <a:r>
              <a:rPr lang="en-US" dirty="0"/>
              <a:t>2022 AGM [ ICANN75] - Newly elected ALAC Members and RALOs Leaders shall be seated at the end of the 2022 AGM following the close of the Board Meeting on 22 September 2022</a:t>
            </a:r>
          </a:p>
          <a:p>
            <a:pPr lvl="1"/>
            <a:endParaRPr lang="en-US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13962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F774FD-F4A0-A14A-AC83-476B268D87AF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solidFill>
                  <a:schemeClr val="bg1"/>
                </a:solidFill>
                <a:latin typeface="+mn-lt"/>
              </a:rPr>
              <a:t>EURALO ABR FY2022 &amp; FY2023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0CC73A4D-2A7E-4146-A351-7C7D694DF909}"/>
              </a:ext>
            </a:extLst>
          </p:cNvPr>
          <p:cNvSpPr txBox="1"/>
          <p:nvPr/>
        </p:nvSpPr>
        <p:spPr>
          <a:xfrm>
            <a:off x="5431972" y="868233"/>
            <a:ext cx="684803" cy="369332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8">
            <a:extLst>
              <a:ext uri="{FF2B5EF4-FFF2-40B4-BE49-F238E27FC236}">
                <a16:creationId xmlns:a16="http://schemas.microsoft.com/office/drawing/2014/main" id="{894031D7-606A-4946-BB9A-82F02AF030C0}"/>
              </a:ext>
            </a:extLst>
          </p:cNvPr>
          <p:cNvSpPr txBox="1">
            <a:spLocks/>
          </p:cNvSpPr>
          <p:nvPr/>
        </p:nvSpPr>
        <p:spPr>
          <a:xfrm>
            <a:off x="1693333" y="1430871"/>
            <a:ext cx="10126134" cy="529562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At-Large FY23 Additional Budget Request Implementation Workspace</a:t>
            </a:r>
            <a:br>
              <a:rPr lang="en-US" b="1"/>
            </a:br>
            <a:r>
              <a:rPr lang="en-US" b="1">
                <a:hlinkClick r:id="rId3"/>
              </a:rPr>
              <a:t>https://community.icann.org/display/atlarge/At-Large+FY23+Budget+Development+Workspace</a:t>
            </a:r>
            <a:endParaRPr lang="en-US" b="1"/>
          </a:p>
          <a:p>
            <a:pPr lvl="2"/>
            <a:r>
              <a:rPr lang="en-US" b="1"/>
              <a:t>To be approved by the Board</a:t>
            </a:r>
          </a:p>
          <a:p>
            <a:r>
              <a:rPr lang="en-US" b="1"/>
              <a:t>At-Large FY22 Additional Budget Request Implementation Workspace</a:t>
            </a:r>
            <a:br>
              <a:rPr lang="en-US" b="1"/>
            </a:br>
            <a:r>
              <a:rPr lang="en-US" b="1">
                <a:hlinkClick r:id="" action="ppaction://noaction"/>
              </a:rPr>
              <a:t>https://community.icann.org/display/atlarge/At-Large+FY22+Additional+Budget+Request+Implementation+Workspace</a:t>
            </a:r>
          </a:p>
          <a:p>
            <a:pPr lvl="1"/>
            <a:r>
              <a:rPr lang="en-US" b="1">
                <a:hlinkClick r:id="" action="ppaction://noaction"/>
              </a:rPr>
              <a:t>Protecting the Internet’s Unique Identifier System in an Age of Disinformation</a:t>
            </a:r>
            <a:endParaRPr lang="en-US" b="1"/>
          </a:p>
          <a:p>
            <a:pPr lvl="2"/>
            <a:r>
              <a:rPr lang="en-US" b="1"/>
              <a:t>Joanna Kulesza</a:t>
            </a:r>
          </a:p>
          <a:p>
            <a:pPr lvl="2"/>
            <a:r>
              <a:rPr lang="en-US" b="1"/>
              <a:t>15,000$</a:t>
            </a:r>
          </a:p>
          <a:p>
            <a:pPr lvl="1"/>
            <a:r>
              <a:rPr lang="en-US" b="1">
                <a:hlinkClick r:id="rId4"/>
              </a:rPr>
              <a:t>Diversity in ICANN Leadership bodies</a:t>
            </a:r>
            <a:endParaRPr lang="en-US" b="1"/>
          </a:p>
          <a:p>
            <a:pPr lvl="2"/>
            <a:r>
              <a:rPr lang="en-US" b="1"/>
              <a:t>Sébastien Bachollet</a:t>
            </a:r>
          </a:p>
          <a:p>
            <a:pPr lvl="2"/>
            <a:r>
              <a:rPr lang="en-US" b="1"/>
              <a:t>15,000$</a:t>
            </a:r>
          </a:p>
          <a:p>
            <a:pPr lvl="1"/>
            <a:r>
              <a:rPr lang="en-US" b="1">
                <a:hlinkClick r:id="rId5"/>
              </a:rPr>
              <a:t>Support participation of individual users in EURALO</a:t>
            </a:r>
            <a:endParaRPr lang="en-US" b="1"/>
          </a:p>
          <a:p>
            <a:pPr lvl="2"/>
            <a:r>
              <a:rPr lang="en-US" b="1"/>
              <a:t>Roberto Gaetano</a:t>
            </a:r>
          </a:p>
          <a:p>
            <a:pPr lvl="2"/>
            <a:r>
              <a:rPr lang="en-US" b="1"/>
              <a:t>7,500$</a:t>
            </a:r>
            <a:br>
              <a:rPr lang="en-US" b="1"/>
            </a:br>
            <a:endParaRPr lang="en-US" b="1"/>
          </a:p>
          <a:p>
            <a:pPr marL="1371600" lvl="3" indent="0">
              <a:buNone/>
            </a:pPr>
            <a:r>
              <a:rPr lang="en-US" b="1">
                <a:solidFill>
                  <a:srgbClr val="FFC000"/>
                </a:solidFill>
                <a:hlinkClick r:id="rId6"/>
              </a:rPr>
              <a:t>https://community.icann.org/display/atlarge/At-Large+FY22+Budget+Development+Workspace</a:t>
            </a:r>
            <a:endParaRPr lang="en-US" b="1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8346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4F970-05E0-F840-A29F-454658833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MOU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239899-67D1-2B4D-8C53-4B581BF03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RIPE </a:t>
            </a:r>
          </a:p>
          <a:p>
            <a:r>
              <a:rPr lang="fr-FR" dirty="0" err="1"/>
              <a:t>Centr</a:t>
            </a:r>
            <a:endParaRPr lang="fr-FR" dirty="0"/>
          </a:p>
        </p:txBody>
      </p:sp>
      <p:pic>
        <p:nvPicPr>
          <p:cNvPr id="4" name="Image 3" descr="Une image contenant texte, personne, homme&#10;&#10;Description générée automatiquement">
            <a:extLst>
              <a:ext uri="{FF2B5EF4-FFF2-40B4-BE49-F238E27FC236}">
                <a16:creationId xmlns:a16="http://schemas.microsoft.com/office/drawing/2014/main" id="{16D75303-7CEB-5346-83A7-C6601809EE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24437" y="2651153"/>
            <a:ext cx="4230974" cy="2820649"/>
          </a:xfrm>
          <a:prstGeom prst="rect">
            <a:avLst/>
          </a:prstGeom>
        </p:spPr>
      </p:pic>
      <p:pic>
        <p:nvPicPr>
          <p:cNvPr id="1026" name="Picture 2" descr="2018 MOU EURALO - CENTR - Confluence">
            <a:extLst>
              <a:ext uri="{FF2B5EF4-FFF2-40B4-BE49-F238E27FC236}">
                <a16:creationId xmlns:a16="http://schemas.microsoft.com/office/drawing/2014/main" id="{2E3BE688-3B0E-A042-9978-04A68AE96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7506" y="2672862"/>
            <a:ext cx="5290219" cy="350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4266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>
            <a:extLst>
              <a:ext uri="{FF2B5EF4-FFF2-40B4-BE49-F238E27FC236}">
                <a16:creationId xmlns:a16="http://schemas.microsoft.com/office/drawing/2014/main" id="{D4310494-C150-0246-B16E-57D854C923B6}"/>
              </a:ext>
            </a:extLst>
          </p:cNvPr>
          <p:cNvGrpSpPr/>
          <p:nvPr/>
        </p:nvGrpSpPr>
        <p:grpSpPr>
          <a:xfrm>
            <a:off x="3010955" y="4145398"/>
            <a:ext cx="1791516" cy="1410450"/>
            <a:chOff x="4390613" y="153320"/>
            <a:chExt cx="6078589" cy="4785637"/>
          </a:xfrm>
        </p:grpSpPr>
        <p:pic>
          <p:nvPicPr>
            <p:cNvPr id="55" name="Picture 2" descr="Ricardo Holmquist (@rihogris) / Twitter">
              <a:extLst>
                <a:ext uri="{FF2B5EF4-FFF2-40B4-BE49-F238E27FC236}">
                  <a16:creationId xmlns:a16="http://schemas.microsoft.com/office/drawing/2014/main" id="{30031641-62F7-EE4A-99B4-ED21C7F72A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350" y="153320"/>
              <a:ext cx="6017852" cy="4507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ED3A7224-B4E3-4642-8D2A-167211AF4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0613" y="2997621"/>
              <a:ext cx="1928394" cy="1941336"/>
            </a:xfrm>
            <a:prstGeom prst="ellipse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507" y="212721"/>
            <a:ext cx="8706292" cy="818564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l"/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</a:t>
            </a: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A4F18E39-8C69-C54F-8085-C3BBCB2B2E85}"/>
              </a:ext>
            </a:extLst>
          </p:cNvPr>
          <p:cNvGrpSpPr/>
          <p:nvPr/>
        </p:nvGrpSpPr>
        <p:grpSpPr>
          <a:xfrm>
            <a:off x="1573745" y="3375650"/>
            <a:ext cx="2066794" cy="1377862"/>
            <a:chOff x="952500" y="0"/>
            <a:chExt cx="10287000" cy="6858000"/>
          </a:xfrm>
        </p:grpSpPr>
        <p:pic>
          <p:nvPicPr>
            <p:cNvPr id="32" name="Picture 2" descr="L’image contient peut-être : 1 personne, barbe, texte qui dit ’Matthias’">
              <a:extLst>
                <a:ext uri="{FF2B5EF4-FFF2-40B4-BE49-F238E27FC236}">
                  <a16:creationId xmlns:a16="http://schemas.microsoft.com/office/drawing/2014/main" id="{288B3B5D-B916-3843-89B5-DF08D42275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0"/>
              <a:ext cx="10287000" cy="68580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996F3357-F2DE-AF44-9244-9B3F85839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88774" y="2291529"/>
              <a:ext cx="675353" cy="675353"/>
            </a:xfrm>
            <a:prstGeom prst="ellipse">
              <a:avLst/>
            </a:prstGeom>
          </p:spPr>
        </p:pic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568EA56A-AFBF-5246-8D81-71B314E0C9A7}"/>
              </a:ext>
            </a:extLst>
          </p:cNvPr>
          <p:cNvGrpSpPr/>
          <p:nvPr/>
        </p:nvGrpSpPr>
        <p:grpSpPr>
          <a:xfrm>
            <a:off x="352684" y="2094366"/>
            <a:ext cx="1634006" cy="1634006"/>
            <a:chOff x="5105400" y="2438400"/>
            <a:chExt cx="2286000" cy="2286000"/>
          </a:xfrm>
        </p:grpSpPr>
        <p:pic>
          <p:nvPicPr>
            <p:cNvPr id="35" name="Picture 10" descr="Pari Esfandiari">
              <a:extLst>
                <a:ext uri="{FF2B5EF4-FFF2-40B4-BE49-F238E27FC236}">
                  <a16:creationId xmlns:a16="http://schemas.microsoft.com/office/drawing/2014/main" id="{CA4CC08F-B0F3-3140-BB53-DD57791A84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2438400"/>
              <a:ext cx="2286000" cy="22860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C33EFFF6-D73D-384B-9AD3-7D99B2B420C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677841" y="4213610"/>
              <a:ext cx="438302" cy="439045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B87765E9-29E9-4A40-8208-236070734B2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51456" y="4113126"/>
              <a:ext cx="438302" cy="439045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D6C4D17F-7846-A747-8644-432271B9D909}"/>
              </a:ext>
            </a:extLst>
          </p:cNvPr>
          <p:cNvGrpSpPr/>
          <p:nvPr/>
        </p:nvGrpSpPr>
        <p:grpSpPr>
          <a:xfrm>
            <a:off x="7018258" y="5276116"/>
            <a:ext cx="1578314" cy="1249726"/>
            <a:chOff x="8126520" y="1855532"/>
            <a:chExt cx="3080086" cy="2438845"/>
          </a:xfrm>
        </p:grpSpPr>
        <p:pic>
          <p:nvPicPr>
            <p:cNvPr id="39" name="Picture 4" descr="L’image contient peut-être : 6 personnes, dont Andrei Kolesnikov, personnes souriantes">
              <a:extLst>
                <a:ext uri="{FF2B5EF4-FFF2-40B4-BE49-F238E27FC236}">
                  <a16:creationId xmlns:a16="http://schemas.microsoft.com/office/drawing/2014/main" id="{0477E780-5F88-DF4E-8A8D-B655308F6FC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82422" l="0" r="100000">
                          <a14:foregroundMark x1="9907" y1="49219" x2="9907" y2="49219"/>
                          <a14:foregroundMark x1="9907" y1="44141" x2="9907" y2="44141"/>
                          <a14:foregroundMark x1="11455" y1="33984" x2="11455" y2="33984"/>
                          <a14:foregroundMark x1="3406" y1="19531" x2="3406" y2="19531"/>
                          <a14:foregroundMark x1="12384" y1="57813" x2="12384" y2="57813"/>
                          <a14:foregroundMark x1="5573" y1="43359" x2="5573" y2="43359"/>
                          <a14:foregroundMark x1="31269" y1="65234" x2="31269" y2="65234"/>
                          <a14:foregroundMark x1="31269" y1="65234" x2="31269" y2="65234"/>
                          <a14:foregroundMark x1="35913" y1="64063" x2="35913" y2="64063"/>
                          <a14:foregroundMark x1="40557" y1="61328" x2="40557" y2="61328"/>
                          <a14:foregroundMark x1="62229" y1="67578" x2="62229" y2="67578"/>
                          <a14:foregroundMark x1="52012" y1="66406" x2="52012" y2="66406"/>
                          <a14:foregroundMark x1="73375" y1="70313" x2="73375" y2="70313"/>
                          <a14:foregroundMark x1="57895" y1="61719" x2="57895" y2="61719"/>
                          <a14:foregroundMark x1="74613" y1="52344" x2="74613" y2="52344"/>
                          <a14:foregroundMark x1="84520" y1="59375" x2="84520" y2="59375"/>
                          <a14:foregroundMark x1="76161" y1="18750" x2="76161" y2="18750"/>
                          <a14:foregroundMark x1="74613" y1="15625" x2="74613" y2="15625"/>
                          <a14:foregroundMark x1="73375" y1="13672" x2="73375" y2="13672"/>
                          <a14:foregroundMark x1="72136" y1="11719" x2="72136" y2="11719"/>
                          <a14:foregroundMark x1="64396" y1="8203" x2="64396" y2="8203"/>
                          <a14:foregroundMark x1="57585" y1="12109" x2="57585" y2="12109"/>
                          <a14:foregroundMark x1="56037" y1="14453" x2="56037" y2="14453"/>
                          <a14:foregroundMark x1="54799" y1="16797" x2="54799" y2="16797"/>
                          <a14:foregroundMark x1="70279" y1="9766" x2="70279" y2="9766"/>
                          <a14:foregroundMark x1="83901" y1="67578" x2="83901" y2="67578"/>
                          <a14:foregroundMark x1="10526" y1="41406" x2="10526" y2="41406"/>
                          <a14:foregroundMark x1="15170" y1="31641" x2="15170" y2="31641"/>
                          <a14:foregroundMark x1="5263" y1="21484" x2="5263" y2="21484"/>
                          <a14:foregroundMark x1="4334" y1="17578" x2="4334" y2="17578"/>
                          <a14:foregroundMark x1="95666" y1="51953" x2="95666" y2="51953"/>
                          <a14:foregroundMark x1="92879" y1="50391" x2="93498" y2="50391"/>
                          <a14:foregroundMark x1="92570" y1="50000" x2="94427" y2="52734"/>
                          <a14:foregroundMark x1="64087" y1="8594" x2="70588" y2="10547"/>
                          <a14:foregroundMark x1="66563" y1="7813" x2="70279" y2="10156"/>
                          <a14:backgroundMark x1="97523" y1="23828" x2="97523" y2="23828"/>
                          <a14:backgroundMark x1="94118" y1="33984" x2="94118" y2="33984"/>
                          <a14:backgroundMark x1="100000" y1="14844" x2="100000" y2="14844"/>
                          <a14:backgroundMark x1="91950" y1="4297" x2="91950" y2="4297"/>
                          <a14:backgroundMark x1="12074" y1="10156" x2="0" y2="15625"/>
                          <a14:backgroundMark x1="0" y1="8594" x2="12074" y2="9766"/>
                          <a14:backgroundMark x1="17337" y1="0" x2="21362" y2="3125"/>
                          <a14:backgroundMark x1="21672" y1="3516" x2="42724" y2="2344"/>
                          <a14:backgroundMark x1="46749" y1="0" x2="42724" y2="1953"/>
                          <a14:backgroundMark x1="39938" y1="12891" x2="70588" y2="1563"/>
                          <a14:backgroundMark x1="73994" y1="5078" x2="82353" y2="14844"/>
                          <a14:backgroundMark x1="82353" y1="14844" x2="85139" y2="36719"/>
                          <a14:backgroundMark x1="85139" y1="36719" x2="99690" y2="42969"/>
                          <a14:backgroundMark x1="34056" y1="0" x2="39009" y2="12891"/>
                          <a14:backgroundMark x1="3096" y1="19922" x2="3096" y2="19922"/>
                          <a14:backgroundMark x1="3096" y1="19922" x2="3096" y2="19922"/>
                          <a14:backgroundMark x1="3406" y1="19922" x2="3406" y2="19922"/>
                          <a14:backgroundMark x1="3096" y1="19531" x2="3096" y2="19531"/>
                          <a14:backgroundMark x1="3096" y1="19922" x2="3096" y2="19922"/>
                          <a14:backgroundMark x1="3096" y1="19141" x2="3096" y2="19141"/>
                          <a14:backgroundMark x1="3715" y1="19531" x2="3715" y2="19531"/>
                          <a14:backgroundMark x1="53560" y1="15234" x2="53560" y2="15234"/>
                          <a14:backgroundMark x1="53560" y1="17969" x2="53560" y2="179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126520" y="1855532"/>
              <a:ext cx="3080086" cy="2438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67FA506F-2AE7-2847-B3F8-DF604960547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26214" y="2094848"/>
              <a:ext cx="313747" cy="314279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764F0694-C3BD-964D-B852-119B2ED1F8A3}"/>
              </a:ext>
            </a:extLst>
          </p:cNvPr>
          <p:cNvGrpSpPr/>
          <p:nvPr/>
        </p:nvGrpSpPr>
        <p:grpSpPr>
          <a:xfrm>
            <a:off x="8840012" y="5213783"/>
            <a:ext cx="1828194" cy="1038511"/>
            <a:chOff x="2351920" y="1068903"/>
            <a:chExt cx="6408622" cy="3640435"/>
          </a:xfrm>
        </p:grpSpPr>
        <p:pic>
          <p:nvPicPr>
            <p:cNvPr id="42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180EE4C6-D980-FB46-9491-972FAEDC32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66788" y="1068903"/>
              <a:ext cx="3193754" cy="3199169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8" descr="L’image contient peut-être : 1 personne, texte qui dit ’19 ernet Governance um Berlin November 2019 WORLD. NET. VISION. Roland 1-800’">
              <a:extLst>
                <a:ext uri="{FF2B5EF4-FFF2-40B4-BE49-F238E27FC236}">
                  <a16:creationId xmlns:a16="http://schemas.microsoft.com/office/drawing/2014/main" id="{70C6CFEA-C56E-8D4B-B292-AFD4A75968F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100000" l="0" r="100000">
                          <a14:foregroundMark x1="2330" y1="75588" x2="12766" y2="99819"/>
                          <a14:foregroundMark x1="2330" y1="75588" x2="2229" y2="50814"/>
                          <a14:foregroundMark x1="2229" y1="50814" x2="7599" y2="33454"/>
                          <a14:foregroundMark x1="7599" y1="33454" x2="16211" y2="26944"/>
                          <a14:foregroundMark x1="16211" y1="26944" x2="25532" y2="30018"/>
                          <a14:foregroundMark x1="25532" y1="30018" x2="36170" y2="40506"/>
                          <a14:foregroundMark x1="36170" y1="40506" x2="52482" y2="72514"/>
                          <a14:foregroundMark x1="52482" y1="72514" x2="54103" y2="88065"/>
                          <a14:foregroundMark x1="54002" y1="88065" x2="43566" y2="99819"/>
                          <a14:foregroundMark x1="8409" y1="55696" x2="33131" y2="56058"/>
                          <a14:foregroundMark x1="33131" y1="56058" x2="30598" y2="77577"/>
                          <a14:foregroundMark x1="30598" y1="77577" x2="27964" y2="56781"/>
                          <a14:foregroundMark x1="27964" y1="56781" x2="19352" y2="60398"/>
                          <a14:foregroundMark x1="19352" y1="60398" x2="26849" y2="69439"/>
                          <a14:foregroundMark x1="26849" y1="69439" x2="20871" y2="56600"/>
                          <a14:foregroundMark x1="20871" y1="56600" x2="12563" y2="71971"/>
                          <a14:foregroundMark x1="12563" y1="71971" x2="20770" y2="86618"/>
                          <a14:foregroundMark x1="20770" y1="86618" x2="35157" y2="81193"/>
                          <a14:foregroundMark x1="35157" y1="81193" x2="40223" y2="68354"/>
                          <a14:foregroundMark x1="40223" y1="68354" x2="38602" y2="55696"/>
                          <a14:foregroundMark x1="43364" y1="69982" x2="43566" y2="85353"/>
                          <a14:foregroundMark x1="43566" y1="85353" x2="34347" y2="93309"/>
                          <a14:foregroundMark x1="34347" y1="93309" x2="25532" y2="94756"/>
                          <a14:foregroundMark x1="25532" y1="94756" x2="35765" y2="86438"/>
                          <a14:foregroundMark x1="35765" y1="86438" x2="41945" y2="75407"/>
                          <a14:foregroundMark x1="41945" y1="75407" x2="43364" y2="71067"/>
                          <a14:foregroundMark x1="59473" y1="79385" x2="68592" y2="77577"/>
                          <a14:foregroundMark x1="68592" y1="77577" x2="75684" y2="87161"/>
                          <a14:foregroundMark x1="75684" y1="87161" x2="66261" y2="95841"/>
                          <a14:foregroundMark x1="66261" y1="95841" x2="59574" y2="85714"/>
                          <a14:foregroundMark x1="59574" y1="85714" x2="59676" y2="79747"/>
                          <a14:foregroundMark x1="62411" y1="71248" x2="62411" y2="70705"/>
                          <a14:foregroundMark x1="68592" y1="64195" x2="61196" y2="73779"/>
                          <a14:foregroundMark x1="61196" y1="73779" x2="69301" y2="67993"/>
                          <a14:foregroundMark x1="69301" y1="67993" x2="68592" y2="64195"/>
                          <a14:foregroundMark x1="57852" y1="99819" x2="57852" y2="99819"/>
                          <a14:foregroundMark x1="66565" y1="98915" x2="57852" y2="99638"/>
                          <a14:foregroundMark x1="66565" y1="98915" x2="66565" y2="99819"/>
                          <a14:foregroundMark x1="62107" y1="99458" x2="61803" y2="99819"/>
                          <a14:foregroundMark x1="61499" y1="94756" x2="60385" y2="94756"/>
                          <a14:foregroundMark x1="66565" y1="52260" x2="66565" y2="52260"/>
                          <a14:foregroundMark x1="64640" y1="49005" x2="64640" y2="49005"/>
                          <a14:foregroundMark x1="68085" y1="51537" x2="68085" y2="51537"/>
                          <a14:foregroundMark x1="68085" y1="55515" x2="68085" y2="55515"/>
                          <a14:foregroundMark x1="69301" y1="58047" x2="69301" y2="58047"/>
                          <a14:foregroundMark x1="58257" y1="46112" x2="66971" y2="48463"/>
                          <a14:foregroundMark x1="66971" y1="48463" x2="58561" y2="47559"/>
                          <a14:backgroundMark x1="55218" y1="0" x2="55218" y2="10127"/>
                          <a14:backgroundMark x1="55319" y1="10307" x2="62614" y2="39783"/>
                          <a14:backgroundMark x1="62614" y1="39783" x2="72239" y2="41591"/>
                          <a14:backgroundMark x1="72239" y1="41591" x2="98784" y2="80289"/>
                          <a14:backgroundMark x1="98784" y1="80289" x2="96454" y2="95298"/>
                          <a14:backgroundMark x1="96454" y1="95298" x2="97467" y2="99819"/>
                          <a14:backgroundMark x1="54813" y1="19168" x2="55826" y2="35443"/>
                          <a14:backgroundMark x1="55826" y1="35443" x2="62918" y2="44665"/>
                          <a14:backgroundMark x1="62918" y1="44665" x2="74873" y2="42676"/>
                          <a14:backgroundMark x1="74873" y1="42676" x2="77204" y2="27667"/>
                          <a14:backgroundMark x1="77204" y1="27667" x2="70517" y2="10307"/>
                          <a14:backgroundMark x1="70517" y1="10307" x2="60993" y2="7052"/>
                          <a14:backgroundMark x1="60993" y1="7052" x2="53799" y2="15552"/>
                          <a14:backgroundMark x1="53799" y1="15552" x2="54205" y2="193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51920" y="1606999"/>
              <a:ext cx="5528044" cy="3102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6E70EA70-4C2B-A34A-A1BD-452852CFF4AC}"/>
              </a:ext>
            </a:extLst>
          </p:cNvPr>
          <p:cNvGrpSpPr/>
          <p:nvPr/>
        </p:nvGrpSpPr>
        <p:grpSpPr>
          <a:xfrm>
            <a:off x="4424546" y="5372656"/>
            <a:ext cx="2228836" cy="1228649"/>
            <a:chOff x="4342786" y="2081061"/>
            <a:chExt cx="6758340" cy="3725546"/>
          </a:xfrm>
        </p:grpSpPr>
        <p:pic>
          <p:nvPicPr>
            <p:cNvPr id="62" name="Picture 14" descr="L’image contient peut-être : 4 personnes, dont Anne-Marie Joly-Bachollet, personnes souriantes, personnes debout, chaussures et intérieur">
              <a:extLst>
                <a:ext uri="{FF2B5EF4-FFF2-40B4-BE49-F238E27FC236}">
                  <a16:creationId xmlns:a16="http://schemas.microsoft.com/office/drawing/2014/main" id="{C7A4BBD0-F8E1-EA4F-A2E6-FF744C7870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57626" y="2081061"/>
              <a:ext cx="5143500" cy="3725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038A6191-574B-054A-B8C3-3BFA99E60C7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42786" y="3222910"/>
              <a:ext cx="2579323" cy="2583696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4458A516-B29F-064F-87DD-DB2E2B366114}"/>
              </a:ext>
            </a:extLst>
          </p:cNvPr>
          <p:cNvGrpSpPr/>
          <p:nvPr/>
        </p:nvGrpSpPr>
        <p:grpSpPr>
          <a:xfrm>
            <a:off x="9777834" y="2034440"/>
            <a:ext cx="2138853" cy="2738268"/>
            <a:chOff x="6567178" y="1505921"/>
            <a:chExt cx="3626878" cy="4643312"/>
          </a:xfrm>
        </p:grpSpPr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1770C314-B550-464E-AB14-4525B8CC641D}"/>
                </a:ext>
              </a:extLst>
            </p:cNvPr>
            <p:cNvGrpSpPr/>
            <p:nvPr/>
          </p:nvGrpSpPr>
          <p:grpSpPr>
            <a:xfrm>
              <a:off x="6727695" y="1505921"/>
              <a:ext cx="3466361" cy="4643312"/>
              <a:chOff x="6061121" y="1241000"/>
              <a:chExt cx="3466361" cy="4643312"/>
            </a:xfrm>
          </p:grpSpPr>
          <p:pic>
            <p:nvPicPr>
              <p:cNvPr id="67" name="Picture 8" descr="Aucune description de photo disponible.">
                <a:extLst>
                  <a:ext uri="{FF2B5EF4-FFF2-40B4-BE49-F238E27FC236}">
                    <a16:creationId xmlns:a16="http://schemas.microsoft.com/office/drawing/2014/main" id="{33D31FF1-701A-8F43-B899-5D4B30BE3F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1121" y="1241000"/>
                <a:ext cx="3466361" cy="46433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Рисунок 3" descr="af7a4501-735b-4269-8da2-1fc31646e441 - копия">
                <a:extLst>
                  <a:ext uri="{FF2B5EF4-FFF2-40B4-BE49-F238E27FC236}">
                    <a16:creationId xmlns:a16="http://schemas.microsoft.com/office/drawing/2014/main" id="{21A289BF-7EB9-4246-A234-90D778E98F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287786" y="1434577"/>
                <a:ext cx="699050" cy="700236"/>
              </a:xfrm>
              <a:prstGeom prst="flowChartConnector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Рисунок 3" descr="af7a4501-735b-4269-8da2-1fc31646e441 - копия">
                <a:extLst>
                  <a:ext uri="{FF2B5EF4-FFF2-40B4-BE49-F238E27FC236}">
                    <a16:creationId xmlns:a16="http://schemas.microsoft.com/office/drawing/2014/main" id="{E64D368A-35D5-7B4A-BFB3-9BCAAE72DC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836092" y="3082640"/>
                <a:ext cx="705789" cy="706987"/>
              </a:xfrm>
              <a:prstGeom prst="flowChartConnector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BF04CD8C-ACE3-ED4B-9CA0-D769D84702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67178" y="5240179"/>
              <a:ext cx="699050" cy="700237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A218F2CF-17CE-6440-A31B-5498810A3C9D}"/>
              </a:ext>
            </a:extLst>
          </p:cNvPr>
          <p:cNvGrpSpPr/>
          <p:nvPr/>
        </p:nvGrpSpPr>
        <p:grpSpPr>
          <a:xfrm>
            <a:off x="4978564" y="1062942"/>
            <a:ext cx="1619551" cy="2159401"/>
            <a:chOff x="3271007" y="1507248"/>
            <a:chExt cx="3456043" cy="4608056"/>
          </a:xfrm>
        </p:grpSpPr>
        <p:pic>
          <p:nvPicPr>
            <p:cNvPr id="71" name="Espace réservé du contenu 9" descr="Une image contenant personne, intérieur, debout, groupe&#10;&#10;Description générée automatiquement">
              <a:extLst>
                <a:ext uri="{FF2B5EF4-FFF2-40B4-BE49-F238E27FC236}">
                  <a16:creationId xmlns:a16="http://schemas.microsoft.com/office/drawing/2014/main" id="{A8D834CF-3C11-E544-9969-CD1B7717E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1007" y="1507248"/>
              <a:ext cx="3456043" cy="4608056"/>
            </a:xfrm>
            <a:prstGeom prst="rect">
              <a:avLst/>
            </a:prstGeom>
          </p:spPr>
        </p:pic>
        <p:pic>
          <p:nvPicPr>
            <p:cNvPr id="72" name="Рисунок 3" descr="af7a4501-735b-4269-8da2-1fc31646e441 - копия">
              <a:extLst>
                <a:ext uri="{FF2B5EF4-FFF2-40B4-BE49-F238E27FC236}">
                  <a16:creationId xmlns:a16="http://schemas.microsoft.com/office/drawing/2014/main" id="{2F37AAA4-05D3-5345-86A9-8AED2612B5C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327945" y="3165979"/>
              <a:ext cx="1329373" cy="1331629"/>
            </a:xfrm>
            <a:prstGeom prst="flowChartConnector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5" name="Image 94" descr="Une image contenant personne, ciel, extérieur&#10;&#10;Description générée automatiquement">
            <a:extLst>
              <a:ext uri="{FF2B5EF4-FFF2-40B4-BE49-F238E27FC236}">
                <a16:creationId xmlns:a16="http://schemas.microsoft.com/office/drawing/2014/main" id="{B967C69B-9C4C-8B49-A18C-BC92164C544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5834" y="578101"/>
            <a:ext cx="1448205" cy="1615735"/>
          </a:xfrm>
          <a:prstGeom prst="ellipse">
            <a:avLst/>
          </a:prstGeom>
        </p:spPr>
      </p:pic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9FDE3322-5BA8-0A4B-83C2-40AACC6CEFA1}"/>
              </a:ext>
            </a:extLst>
          </p:cNvPr>
          <p:cNvGrpSpPr/>
          <p:nvPr/>
        </p:nvGrpSpPr>
        <p:grpSpPr>
          <a:xfrm>
            <a:off x="4008866" y="2918648"/>
            <a:ext cx="2073548" cy="1634006"/>
            <a:chOff x="3151372" y="566056"/>
            <a:chExt cx="5081571" cy="4004401"/>
          </a:xfrm>
        </p:grpSpPr>
        <p:pic>
          <p:nvPicPr>
            <p:cNvPr id="102" name="Image 101" descr="Une image contenant personne, intérieur&#10;&#10;Description générée automatiquement">
              <a:extLst>
                <a:ext uri="{FF2B5EF4-FFF2-40B4-BE49-F238E27FC236}">
                  <a16:creationId xmlns:a16="http://schemas.microsoft.com/office/drawing/2014/main" id="{B9359DFC-CAAB-5044-A3AD-14D37D4C0B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1372" y="566056"/>
              <a:ext cx="5081571" cy="4004401"/>
            </a:xfrm>
            <a:prstGeom prst="ellipse">
              <a:avLst/>
            </a:prstGeom>
          </p:spPr>
        </p:pic>
        <p:grpSp>
          <p:nvGrpSpPr>
            <p:cNvPr id="103" name="Groupe 102">
              <a:extLst>
                <a:ext uri="{FF2B5EF4-FFF2-40B4-BE49-F238E27FC236}">
                  <a16:creationId xmlns:a16="http://schemas.microsoft.com/office/drawing/2014/main" id="{8F962EB1-28BD-7A49-8734-FA3C3F542C47}"/>
                </a:ext>
              </a:extLst>
            </p:cNvPr>
            <p:cNvGrpSpPr/>
            <p:nvPr/>
          </p:nvGrpSpPr>
          <p:grpSpPr>
            <a:xfrm>
              <a:off x="4724052" y="2455215"/>
              <a:ext cx="2358129" cy="444106"/>
              <a:chOff x="4724052" y="2455215"/>
              <a:chExt cx="2358129" cy="444106"/>
            </a:xfrm>
          </p:grpSpPr>
          <p:pic>
            <p:nvPicPr>
              <p:cNvPr id="104" name="Image 103">
                <a:extLst>
                  <a:ext uri="{FF2B5EF4-FFF2-40B4-BE49-F238E27FC236}">
                    <a16:creationId xmlns:a16="http://schemas.microsoft.com/office/drawing/2014/main" id="{EB5BD27D-0CDE-DB4C-8CEF-05037F1C93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24052" y="2478782"/>
                <a:ext cx="417735" cy="420539"/>
              </a:xfrm>
              <a:prstGeom prst="ellipse">
                <a:avLst/>
              </a:prstGeom>
            </p:spPr>
          </p:pic>
          <p:pic>
            <p:nvPicPr>
              <p:cNvPr id="105" name="Image 104">
                <a:extLst>
                  <a:ext uri="{FF2B5EF4-FFF2-40B4-BE49-F238E27FC236}">
                    <a16:creationId xmlns:a16="http://schemas.microsoft.com/office/drawing/2014/main" id="{ADEB49C9-AF39-AE44-9A55-A8891B11CC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4446" y="2455215"/>
                <a:ext cx="417735" cy="420539"/>
              </a:xfrm>
              <a:prstGeom prst="ellipse">
                <a:avLst/>
              </a:prstGeom>
            </p:spPr>
          </p:pic>
        </p:grpSp>
      </p:grpSp>
      <p:pic>
        <p:nvPicPr>
          <p:cNvPr id="108" name="Image 107">
            <a:extLst>
              <a:ext uri="{FF2B5EF4-FFF2-40B4-BE49-F238E27FC236}">
                <a16:creationId xmlns:a16="http://schemas.microsoft.com/office/drawing/2014/main" id="{70610F54-F6F9-8141-B098-8A4AC6B2D0E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" y="136524"/>
            <a:ext cx="1313439" cy="1322254"/>
          </a:xfrm>
          <a:prstGeom prst="ellipse">
            <a:avLst/>
          </a:prstGeom>
        </p:spPr>
      </p:pic>
      <p:grpSp>
        <p:nvGrpSpPr>
          <p:cNvPr id="112" name="Groupe 111">
            <a:extLst>
              <a:ext uri="{FF2B5EF4-FFF2-40B4-BE49-F238E27FC236}">
                <a16:creationId xmlns:a16="http://schemas.microsoft.com/office/drawing/2014/main" id="{CF213DA6-255B-B047-9A2C-60FF6CB4C6C1}"/>
              </a:ext>
            </a:extLst>
          </p:cNvPr>
          <p:cNvGrpSpPr/>
          <p:nvPr/>
        </p:nvGrpSpPr>
        <p:grpSpPr>
          <a:xfrm>
            <a:off x="2472998" y="1050322"/>
            <a:ext cx="2257918" cy="2306291"/>
            <a:chOff x="4098119" y="1031284"/>
            <a:chExt cx="3505523" cy="3580625"/>
          </a:xfrm>
        </p:grpSpPr>
        <p:pic>
          <p:nvPicPr>
            <p:cNvPr id="113" name="Image 112" descr="Une image contenant personne, intérieur&#10;&#10;Description générée automatiquement">
              <a:extLst>
                <a:ext uri="{FF2B5EF4-FFF2-40B4-BE49-F238E27FC236}">
                  <a16:creationId xmlns:a16="http://schemas.microsoft.com/office/drawing/2014/main" id="{2F9624A9-8ACE-C741-B45F-586A4A5ED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8119" y="1031284"/>
              <a:ext cx="3505523" cy="3580625"/>
            </a:xfrm>
            <a:prstGeom prst="ellipse">
              <a:avLst/>
            </a:prstGeom>
          </p:spPr>
        </p:pic>
        <p:pic>
          <p:nvPicPr>
            <p:cNvPr id="114" name="Image 113">
              <a:extLst>
                <a:ext uri="{FF2B5EF4-FFF2-40B4-BE49-F238E27FC236}">
                  <a16:creationId xmlns:a16="http://schemas.microsoft.com/office/drawing/2014/main" id="{17FFE6A3-00B4-624F-AFD7-D23B927F1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9423" y="3151277"/>
              <a:ext cx="728340" cy="733228"/>
            </a:xfrm>
            <a:prstGeom prst="ellipse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0B61597D-CCA7-0B4E-8159-A7D1E8139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7208" y="1779425"/>
              <a:ext cx="333919" cy="336160"/>
            </a:xfrm>
            <a:prstGeom prst="ellipse">
              <a:avLst/>
            </a:prstGeom>
          </p:spPr>
        </p:pic>
      </p:grp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B06DEC98-EBFD-A448-B983-85D8A0EEBC6B}"/>
              </a:ext>
            </a:extLst>
          </p:cNvPr>
          <p:cNvGrpSpPr/>
          <p:nvPr/>
        </p:nvGrpSpPr>
        <p:grpSpPr>
          <a:xfrm>
            <a:off x="10174811" y="128377"/>
            <a:ext cx="1929830" cy="1719484"/>
            <a:chOff x="4091349" y="325084"/>
            <a:chExt cx="3902394" cy="3477044"/>
          </a:xfrm>
        </p:grpSpPr>
        <p:pic>
          <p:nvPicPr>
            <p:cNvPr id="117" name="Image 116" descr="Une image contenant personne, mur, intérieur, debout&#10;&#10;Description générée automatiquement">
              <a:extLst>
                <a:ext uri="{FF2B5EF4-FFF2-40B4-BE49-F238E27FC236}">
                  <a16:creationId xmlns:a16="http://schemas.microsoft.com/office/drawing/2014/main" id="{282F923B-B7A8-B84B-B340-14C9A303DC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1349" y="325084"/>
              <a:ext cx="3902394" cy="3477044"/>
            </a:xfrm>
            <a:prstGeom prst="ellipse">
              <a:avLst/>
            </a:prstGeom>
          </p:spPr>
        </p:pic>
        <p:pic>
          <p:nvPicPr>
            <p:cNvPr id="118" name="Image 117">
              <a:extLst>
                <a:ext uri="{FF2B5EF4-FFF2-40B4-BE49-F238E27FC236}">
                  <a16:creationId xmlns:a16="http://schemas.microsoft.com/office/drawing/2014/main" id="{9ABBD03B-FCD3-DF46-963F-FB65A185E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3148" y="706601"/>
              <a:ext cx="1313439" cy="1322254"/>
            </a:xfrm>
            <a:prstGeom prst="ellipse">
              <a:avLst/>
            </a:prstGeom>
          </p:spPr>
        </p:pic>
      </p:grpSp>
      <p:grpSp>
        <p:nvGrpSpPr>
          <p:cNvPr id="122" name="Groupe 121">
            <a:extLst>
              <a:ext uri="{FF2B5EF4-FFF2-40B4-BE49-F238E27FC236}">
                <a16:creationId xmlns:a16="http://schemas.microsoft.com/office/drawing/2014/main" id="{1D070371-EE6B-974E-BAA7-B2C601DB3D98}"/>
              </a:ext>
            </a:extLst>
          </p:cNvPr>
          <p:cNvGrpSpPr/>
          <p:nvPr/>
        </p:nvGrpSpPr>
        <p:grpSpPr>
          <a:xfrm>
            <a:off x="10911646" y="5200548"/>
            <a:ext cx="909147" cy="1150629"/>
            <a:chOff x="1880315" y="-1503066"/>
            <a:chExt cx="6328548" cy="8009500"/>
          </a:xfrm>
        </p:grpSpPr>
        <p:pic>
          <p:nvPicPr>
            <p:cNvPr id="123" name="Image 122" descr="Une image contenant personne, intérieur&#10;&#10;Description générée automatiquement">
              <a:extLst>
                <a:ext uri="{FF2B5EF4-FFF2-40B4-BE49-F238E27FC236}">
                  <a16:creationId xmlns:a16="http://schemas.microsoft.com/office/drawing/2014/main" id="{419F59FC-8BFE-954C-91B4-69DED8992E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039839" y="-662590"/>
              <a:ext cx="8009500" cy="6328548"/>
            </a:xfrm>
            <a:prstGeom prst="ellipse">
              <a:avLst/>
            </a:prstGeom>
          </p:spPr>
        </p:pic>
        <p:pic>
          <p:nvPicPr>
            <p:cNvPr id="124" name="Image 123">
              <a:extLst>
                <a:ext uri="{FF2B5EF4-FFF2-40B4-BE49-F238E27FC236}">
                  <a16:creationId xmlns:a16="http://schemas.microsoft.com/office/drawing/2014/main" id="{C907BCEF-3BB8-8847-A573-0754CAB6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5390" y="2203589"/>
              <a:ext cx="2142738" cy="2157119"/>
            </a:xfrm>
            <a:prstGeom prst="ellipse">
              <a:avLst/>
            </a:prstGeom>
          </p:spPr>
        </p:pic>
      </p:grpSp>
      <p:grpSp>
        <p:nvGrpSpPr>
          <p:cNvPr id="125" name="Groupe 124">
            <a:extLst>
              <a:ext uri="{FF2B5EF4-FFF2-40B4-BE49-F238E27FC236}">
                <a16:creationId xmlns:a16="http://schemas.microsoft.com/office/drawing/2014/main" id="{50DA5A6F-193E-7F45-8370-7678008EC4EF}"/>
              </a:ext>
            </a:extLst>
          </p:cNvPr>
          <p:cNvGrpSpPr/>
          <p:nvPr/>
        </p:nvGrpSpPr>
        <p:grpSpPr>
          <a:xfrm>
            <a:off x="7750567" y="1752161"/>
            <a:ext cx="2073548" cy="2055737"/>
            <a:chOff x="4924987" y="1193550"/>
            <a:chExt cx="5358918" cy="5312885"/>
          </a:xfrm>
        </p:grpSpPr>
        <p:pic>
          <p:nvPicPr>
            <p:cNvPr id="126" name="Image 125" descr="Une image contenant personne, homme, intérieur, plafond&#10;&#10;Description générée automatiquement">
              <a:extLst>
                <a:ext uri="{FF2B5EF4-FFF2-40B4-BE49-F238E27FC236}">
                  <a16:creationId xmlns:a16="http://schemas.microsoft.com/office/drawing/2014/main" id="{A6748D1B-B6AB-F748-9756-2691022BD6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4987" y="1193550"/>
              <a:ext cx="5358918" cy="5312885"/>
            </a:xfrm>
            <a:prstGeom prst="ellipse">
              <a:avLst/>
            </a:prstGeom>
          </p:spPr>
        </p:pic>
        <p:pic>
          <p:nvPicPr>
            <p:cNvPr id="127" name="Image 126">
              <a:extLst>
                <a:ext uri="{FF2B5EF4-FFF2-40B4-BE49-F238E27FC236}">
                  <a16:creationId xmlns:a16="http://schemas.microsoft.com/office/drawing/2014/main" id="{D8D6420F-0B5D-3944-BE5D-275EDF341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5889" y="3611116"/>
              <a:ext cx="2511142" cy="2527996"/>
            </a:xfrm>
            <a:prstGeom prst="ellipse">
              <a:avLst/>
            </a:prstGeom>
          </p:spPr>
        </p:pic>
      </p:grpSp>
      <p:grpSp>
        <p:nvGrpSpPr>
          <p:cNvPr id="128" name="Groupe 127">
            <a:extLst>
              <a:ext uri="{FF2B5EF4-FFF2-40B4-BE49-F238E27FC236}">
                <a16:creationId xmlns:a16="http://schemas.microsoft.com/office/drawing/2014/main" id="{4CEF4EEF-E191-D64F-BA6F-178BB5ED79FB}"/>
              </a:ext>
            </a:extLst>
          </p:cNvPr>
          <p:cNvGrpSpPr/>
          <p:nvPr/>
        </p:nvGrpSpPr>
        <p:grpSpPr>
          <a:xfrm>
            <a:off x="6515462" y="2679312"/>
            <a:ext cx="1387553" cy="2356059"/>
            <a:chOff x="5217845" y="1076216"/>
            <a:chExt cx="3091664" cy="5249633"/>
          </a:xfrm>
        </p:grpSpPr>
        <p:pic>
          <p:nvPicPr>
            <p:cNvPr id="129" name="Image 128" descr="Une image contenant texte, intérieur, personne&#10;&#10;Description générée automatiquement">
              <a:extLst>
                <a:ext uri="{FF2B5EF4-FFF2-40B4-BE49-F238E27FC236}">
                  <a16:creationId xmlns:a16="http://schemas.microsoft.com/office/drawing/2014/main" id="{E28D22B1-0ED7-9046-944D-D42EEAFF02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17845" y="1076216"/>
              <a:ext cx="3091664" cy="5249633"/>
            </a:xfrm>
            <a:prstGeom prst="ellipse">
              <a:avLst/>
            </a:prstGeom>
          </p:spPr>
        </p:pic>
        <p:pic>
          <p:nvPicPr>
            <p:cNvPr id="130" name="Image 129">
              <a:extLst>
                <a:ext uri="{FF2B5EF4-FFF2-40B4-BE49-F238E27FC236}">
                  <a16:creationId xmlns:a16="http://schemas.microsoft.com/office/drawing/2014/main" id="{CF284F73-312D-7241-91B9-72F89395D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8722" y="4505265"/>
              <a:ext cx="413259" cy="416032"/>
            </a:xfrm>
            <a:prstGeom prst="ellipse">
              <a:avLst/>
            </a:prstGeom>
          </p:spPr>
        </p:pic>
      </p:grp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13F9F5EC-9912-D74A-88D0-5AC5FC8907AE}"/>
              </a:ext>
            </a:extLst>
          </p:cNvPr>
          <p:cNvGrpSpPr/>
          <p:nvPr/>
        </p:nvGrpSpPr>
        <p:grpSpPr>
          <a:xfrm>
            <a:off x="-211082" y="4363961"/>
            <a:ext cx="2898474" cy="1994224"/>
            <a:chOff x="-1505853" y="136523"/>
            <a:chExt cx="10271125" cy="7066797"/>
          </a:xfrm>
        </p:grpSpPr>
        <p:pic>
          <p:nvPicPr>
            <p:cNvPr id="133" name="Image 132">
              <a:extLst>
                <a:ext uri="{FF2B5EF4-FFF2-40B4-BE49-F238E27FC236}">
                  <a16:creationId xmlns:a16="http://schemas.microsoft.com/office/drawing/2014/main" id="{C1952D51-8590-7B4F-9770-81B52F16A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599" y="136523"/>
              <a:ext cx="4944534" cy="4977719"/>
            </a:xfrm>
            <a:prstGeom prst="ellipse">
              <a:avLst/>
            </a:prstGeom>
          </p:spPr>
        </p:pic>
        <p:pic>
          <p:nvPicPr>
            <p:cNvPr id="134" name="Picture 2" descr="ALAC Profiles">
              <a:extLst>
                <a:ext uri="{FF2B5EF4-FFF2-40B4-BE49-F238E27FC236}">
                  <a16:creationId xmlns:a16="http://schemas.microsoft.com/office/drawing/2014/main" id="{F9C13EAE-0375-854E-8A3B-A0CFF1A9E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 cstate="screen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ackgroundRemoval t="9910" b="93581" l="10000" r="90000">
                          <a14:foregroundMark x1="35789" y1="78716" x2="35789" y2="78716"/>
                          <a14:foregroundMark x1="66842" y1="74550" x2="66842" y2="74550"/>
                          <a14:foregroundMark x1="66842" y1="74550" x2="66842" y2="74550"/>
                          <a14:foregroundMark x1="63684" y1="72860" x2="63684" y2="72860"/>
                          <a14:foregroundMark x1="61353" y1="69369" x2="61353" y2="69369"/>
                          <a14:foregroundMark x1="33008" y1="85698" x2="33008" y2="85698"/>
                          <a14:foregroundMark x1="67970" y1="93581" x2="67970" y2="93581"/>
                          <a14:foregroundMark x1="65188" y1="70383" x2="65188" y2="70383"/>
                          <a14:foregroundMark x1="62707" y1="62725" x2="62707" y2="62725"/>
                          <a14:foregroundMark x1="62707" y1="62725" x2="62707" y2="62725"/>
                          <a14:foregroundMark x1="60752" y1="64640" x2="60752" y2="64640"/>
                          <a14:foregroundMark x1="60752" y1="64640" x2="60752" y2="64640"/>
                          <a14:foregroundMark x1="66466" y1="72860" x2="66466" y2="72860"/>
                          <a14:foregroundMark x1="66466" y1="72860" x2="66466" y2="72860"/>
                          <a14:foregroundMark x1="66992" y1="78266" x2="66992" y2="78266"/>
                          <a14:foregroundMark x1="62857" y1="88176" x2="62857" y2="88176"/>
                          <a14:foregroundMark x1="62857" y1="88176" x2="62857" y2="88176"/>
                          <a14:foregroundMark x1="62331" y1="88851" x2="62331" y2="88851"/>
                          <a14:foregroundMark x1="62331" y1="88851" x2="62331" y2="88851"/>
                          <a14:foregroundMark x1="70150" y1="91329" x2="70150" y2="91329"/>
                          <a14:foregroundMark x1="71579" y1="90315" x2="71579" y2="90315"/>
                          <a14:foregroundMark x1="70301" y1="75338" x2="70301" y2="75338"/>
                          <a14:foregroundMark x1="70301" y1="75338" x2="70301" y2="75338"/>
                          <a14:foregroundMark x1="67444" y1="69144" x2="63233" y2="72410"/>
                          <a14:foregroundMark x1="63233" y1="72410" x2="60451" y2="79955"/>
                          <a14:foregroundMark x1="60451" y1="79955" x2="62481" y2="86712"/>
                          <a14:foregroundMark x1="62481" y1="86712" x2="67218" y2="91104"/>
                          <a14:foregroundMark x1="67218" y1="91104" x2="69925" y2="80743"/>
                          <a14:foregroundMark x1="69925" y1="80743" x2="70075" y2="73086"/>
                          <a14:foregroundMark x1="70075" y1="73086" x2="68120" y2="63401"/>
                          <a14:foregroundMark x1="29850" y1="83221" x2="36617" y2="82658"/>
                          <a14:foregroundMark x1="36617" y1="82658" x2="40902" y2="76914"/>
                          <a14:foregroundMark x1="40902" y1="76914" x2="36241" y2="69032"/>
                          <a14:foregroundMark x1="36241" y1="69032" x2="29248" y2="71059"/>
                          <a14:foregroundMark x1="29248" y1="71059" x2="26466" y2="78041"/>
                          <a14:foregroundMark x1="26466" y1="78041" x2="28045" y2="81757"/>
                          <a14:backgroundMark x1="77368" y1="41216" x2="77368" y2="41216"/>
                          <a14:backgroundMark x1="77218" y1="33108" x2="77218" y2="33108"/>
                          <a14:backgroundMark x1="81353" y1="28378" x2="81353" y2="28378"/>
                          <a14:backgroundMark x1="81353" y1="28378" x2="81353" y2="28378"/>
                          <a14:backgroundMark x1="76015" y1="38063" x2="76015" y2="38063"/>
                          <a14:backgroundMark x1="76015" y1="38063" x2="76015" y2="38063"/>
                          <a14:backgroundMark x1="78346" y1="34572" x2="73158" y2="38288"/>
                          <a14:backgroundMark x1="73158" y1="38288" x2="70827" y2="44932"/>
                          <a14:backgroundMark x1="70827" y1="44932" x2="76617" y2="47185"/>
                          <a14:backgroundMark x1="76617" y1="47185" x2="82481" y2="41329"/>
                          <a14:backgroundMark x1="82481" y1="41329" x2="83008" y2="31869"/>
                          <a14:backgroundMark x1="83008" y1="31869" x2="80000" y2="30405"/>
                          <a14:backgroundMark x1="80000" y1="30631" x2="80000" y2="30631"/>
                          <a14:backgroundMark x1="70902" y1="50563" x2="70301" y2="509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05853" y="345320"/>
              <a:ext cx="10271125" cy="68580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45431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07537-1C15-3741-A3F4-E5853EDB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5200" y="567559"/>
            <a:ext cx="9144000" cy="3263463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 to Face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Assembly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&amp;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547813-06DF-2748-A4DD-97A1DFCD3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5200" y="3831022"/>
            <a:ext cx="9144000" cy="262734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ICANN 74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- The Hague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13-16 June 2022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Eurodig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(20-22) - Trieste - 23 June 2022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 IGF (5)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Paris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6-7 July 2022</a:t>
            </a:r>
          </a:p>
          <a:p>
            <a:pPr marL="742950" indent="-742950" algn="l">
              <a:buFont typeface="+mj-lt"/>
              <a:buAutoNum type="arabicPeriod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Brussels - First week of October 2022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AA3287E-213D-B047-9E40-ACE726614E2E}"/>
              </a:ext>
            </a:extLst>
          </p:cNvPr>
          <p:cNvGrpSpPr/>
          <p:nvPr/>
        </p:nvGrpSpPr>
        <p:grpSpPr>
          <a:xfrm>
            <a:off x="369011" y="5166519"/>
            <a:ext cx="1546783" cy="1291851"/>
            <a:chOff x="1" y="685224"/>
            <a:chExt cx="2232955" cy="1864933"/>
          </a:xfrm>
          <a:effectLst>
            <a:outerShdw blurRad="50800" dist="139700" dir="2700000" algn="tl" rotWithShape="0">
              <a:schemeClr val="bg1">
                <a:alpha val="40000"/>
              </a:schemeClr>
            </a:outerShdw>
          </a:effectLst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66AA3E3-A877-4D4B-AB4B-F6567A2B61DA}"/>
                </a:ext>
              </a:extLst>
            </p:cNvPr>
            <p:cNvSpPr/>
            <p:nvPr/>
          </p:nvSpPr>
          <p:spPr>
            <a:xfrm>
              <a:off x="1" y="685224"/>
              <a:ext cx="2232955" cy="1864933"/>
            </a:xfrm>
            <a:prstGeom prst="rect">
              <a:avLst/>
            </a:prstGeom>
            <a:solidFill>
              <a:srgbClr val="0D436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endParaRPr>
            </a:p>
          </p:txBody>
        </p:sp>
        <p:pic>
          <p:nvPicPr>
            <p:cNvPr id="6" name="Picture 6" descr="ICANN_Logo_W.eps">
              <a:extLst>
                <a:ext uri="{FF2B5EF4-FFF2-40B4-BE49-F238E27FC236}">
                  <a16:creationId xmlns:a16="http://schemas.microsoft.com/office/drawing/2014/main" id="{90C25EA1-126D-E146-A165-FE80EB370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82" y="871077"/>
              <a:ext cx="1962493" cy="1523172"/>
            </a:xfrm>
            <a:prstGeom prst="rect">
              <a:avLst/>
            </a:prstGeom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E29A0EFA-FB00-794C-A01E-DBE5A095C0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218" y="2381405"/>
            <a:ext cx="1281430" cy="128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8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07537-1C15-3741-A3F4-E5853EDBC1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5200" y="863599"/>
            <a:ext cx="9144000" cy="4193309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Regional</a:t>
            </a:r>
            <a:b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7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At-Large Organization 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 to Face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Assembly</a:t>
            </a:r>
            <a:b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&amp;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</a:t>
            </a:r>
            <a:endParaRPr lang="en-US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D547813-06DF-2748-A4DD-97A1DFCD3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5200" y="5166518"/>
            <a:ext cx="9144000" cy="1291852"/>
          </a:xfrm>
        </p:spPr>
        <p:txBody>
          <a:bodyPr>
            <a:normAutofit fontScale="92500"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Brussels - First week of October 2022</a:t>
            </a:r>
            <a:b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9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?3 - 7 October 2022?</a:t>
            </a:r>
            <a:endParaRPr lang="en-US" sz="40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AA3287E-213D-B047-9E40-ACE726614E2E}"/>
              </a:ext>
            </a:extLst>
          </p:cNvPr>
          <p:cNvGrpSpPr/>
          <p:nvPr/>
        </p:nvGrpSpPr>
        <p:grpSpPr>
          <a:xfrm>
            <a:off x="369011" y="5166519"/>
            <a:ext cx="1546783" cy="1291851"/>
            <a:chOff x="1" y="685224"/>
            <a:chExt cx="2232955" cy="1864933"/>
          </a:xfrm>
          <a:effectLst>
            <a:outerShdw blurRad="50800" dist="139700" dir="2700000" algn="tl" rotWithShape="0">
              <a:schemeClr val="bg1">
                <a:alpha val="40000"/>
              </a:schemeClr>
            </a:outerShdw>
          </a:effectLst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66AA3E3-A877-4D4B-AB4B-F6567A2B61DA}"/>
                </a:ext>
              </a:extLst>
            </p:cNvPr>
            <p:cNvSpPr/>
            <p:nvPr/>
          </p:nvSpPr>
          <p:spPr>
            <a:xfrm>
              <a:off x="1" y="685224"/>
              <a:ext cx="2232955" cy="1864933"/>
            </a:xfrm>
            <a:prstGeom prst="rect">
              <a:avLst/>
            </a:prstGeom>
            <a:solidFill>
              <a:srgbClr val="0D436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endParaRPr>
            </a:p>
          </p:txBody>
        </p:sp>
        <p:pic>
          <p:nvPicPr>
            <p:cNvPr id="6" name="Picture 6" descr="ICANN_Logo_W.eps">
              <a:extLst>
                <a:ext uri="{FF2B5EF4-FFF2-40B4-BE49-F238E27FC236}">
                  <a16:creationId xmlns:a16="http://schemas.microsoft.com/office/drawing/2014/main" id="{90C25EA1-126D-E146-A165-FE80EB370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82" y="871077"/>
              <a:ext cx="1962493" cy="1523172"/>
            </a:xfrm>
            <a:prstGeom prst="rect">
              <a:avLst/>
            </a:prstGeom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E29A0EFA-FB00-794C-A01E-DBE5A095C0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218" y="2381405"/>
            <a:ext cx="1281430" cy="128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1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390" y="1600200"/>
            <a:ext cx="5963175" cy="5077207"/>
          </a:xfrm>
        </p:spPr>
        <p:txBody>
          <a:bodyPr>
            <a:normAutofit/>
          </a:bodyPr>
          <a:lstStyle/>
          <a:p>
            <a:r>
              <a:rPr lang="en-US" sz="3200" b="1" dirty="0"/>
              <a:t>EURALO GA 2022	</a:t>
            </a:r>
            <a:r>
              <a:rPr lang="en-US" sz="3200" b="1" dirty="0">
                <a:highlight>
                  <a:srgbClr val="FF0000"/>
                </a:highlight>
              </a:rPr>
              <a:t>Face to face</a:t>
            </a:r>
          </a:p>
          <a:p>
            <a:pPr lvl="1"/>
            <a:r>
              <a:rPr lang="en-US" sz="2800" dirty="0">
                <a:sym typeface="Wingdings" pitchFamily="2" charset="2"/>
              </a:rPr>
              <a:t>Brussels - </a:t>
            </a:r>
            <a:r>
              <a:rPr lang="en-US" sz="2800" dirty="0">
                <a:solidFill>
                  <a:schemeClr val="accent2">
                    <a:lumMod val="40000"/>
                    <a:lumOff val="60000"/>
                  </a:schemeClr>
                </a:solidFill>
                <a:sym typeface="Wingdings" pitchFamily="2" charset="2"/>
              </a:rPr>
              <a:t>?3 – 7 October 2022?</a:t>
            </a:r>
          </a:p>
          <a:p>
            <a:pPr lvl="1"/>
            <a:r>
              <a:rPr lang="en-US" sz="2800" dirty="0">
                <a:sym typeface="Wingdings" pitchFamily="2" charset="2"/>
              </a:rPr>
              <a:t>Program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sym typeface="Wingdings" pitchFamily="2" charset="2"/>
              </a:rPr>
              <a:t>GA’s Agenda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sym typeface="Wingdings" pitchFamily="2" charset="2"/>
              </a:rPr>
              <a:t>Training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sym typeface="Wingdings" pitchFamily="2" charset="2"/>
              </a:rPr>
              <a:t>Seminar</a:t>
            </a:r>
          </a:p>
          <a:p>
            <a:pPr lvl="1"/>
            <a:r>
              <a:rPr lang="en-US" sz="2800" dirty="0">
                <a:highlight>
                  <a:srgbClr val="800080"/>
                </a:highlight>
                <a:sym typeface="Wingdings" pitchFamily="2" charset="2"/>
              </a:rPr>
              <a:t>Questions / AI: Budgets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highlight>
                  <a:srgbClr val="800080"/>
                </a:highlight>
                <a:sym typeface="Wingdings" pitchFamily="2" charset="2"/>
              </a:rPr>
              <a:t>GA (?$)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highlight>
                  <a:srgbClr val="800080"/>
                </a:highlight>
                <a:sym typeface="Wingdings" pitchFamily="2" charset="2"/>
              </a:rPr>
              <a:t>Training (?$)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highlight>
                  <a:srgbClr val="800080"/>
                </a:highlight>
                <a:sym typeface="Wingdings" pitchFamily="2" charset="2"/>
              </a:rPr>
              <a:t>ABR (15k$)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400" dirty="0">
                <a:highlight>
                  <a:srgbClr val="800080"/>
                </a:highlight>
                <a:sym typeface="Wingdings" pitchFamily="2" charset="2"/>
              </a:rPr>
              <a:t>Discretionary Founds (4k$)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5431972" y="868233"/>
            <a:ext cx="3655937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22654" y="2372186"/>
            <a:ext cx="719428" cy="3300904"/>
          </a:xfrm>
          <a:prstGeom prst="rect">
            <a:avLst/>
          </a:prstGeom>
          <a:solidFill>
            <a:srgbClr val="0E393A"/>
          </a:solidFill>
        </p:spPr>
        <p:txBody>
          <a:bodyPr vert="wordArtVert" wrap="non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GA2022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4D96A1-7969-FD42-A632-B94AB1A98F3D}"/>
              </a:ext>
            </a:extLst>
          </p:cNvPr>
          <p:cNvSpPr txBox="1"/>
          <p:nvPr/>
        </p:nvSpPr>
        <p:spPr>
          <a:xfrm>
            <a:off x="6333565" y="2868476"/>
            <a:ext cx="46661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Arrival date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Monday 3</a:t>
            </a:r>
            <a:r>
              <a:rPr lang="en-US" sz="24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rd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October 2022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Meetings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From 4 to 6 October 2022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Departure date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Friday 7</a:t>
            </a:r>
            <a:r>
              <a:rPr lang="en-US" sz="24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October 2022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53FA9F9-B519-9847-BA82-B242F4164C3A}"/>
              </a:ext>
            </a:extLst>
          </p:cNvPr>
          <p:cNvSpPr txBox="1"/>
          <p:nvPr/>
        </p:nvSpPr>
        <p:spPr>
          <a:xfrm>
            <a:off x="8809579" y="3429000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8606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147497"/>
            <a:ext cx="10972800" cy="423115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600" dirty="0"/>
              <a:t>Tuesday, 14 June 2022 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900" dirty="0">
                <a:solidFill>
                  <a:prstClr val="white"/>
                </a:solidFill>
              </a:rPr>
              <a:t>Breakfast – 07:30-09:00 CET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2300" dirty="0">
                <a:solidFill>
                  <a:prstClr val="white"/>
                </a:solidFill>
              </a:rPr>
              <a:t>Intro by SBT EURALO Chair of the Euralo Day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2300" dirty="0">
                <a:solidFill>
                  <a:prstClr val="white"/>
                </a:solidFill>
              </a:rPr>
              <a:t>Intro by Joanna K of the DNS abuse seminar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DNS abuse landscape </a:t>
            </a:r>
            <a:r>
              <a:rPr lang="en-US" dirty="0" err="1"/>
              <a:t>XyZa</a:t>
            </a:r>
            <a:endParaRPr lang="en-US" dirty="0"/>
          </a:p>
          <a:p>
            <a:pPr marL="514350" indent="-514350">
              <a:buFont typeface="+mj-lt"/>
              <a:buAutoNum type="alphaUcPeriod"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Euralo (ABR) DNS Abuse seminar </a:t>
            </a:r>
            <a:r>
              <a:rPr lang="en-US" dirty="0">
                <a:solidFill>
                  <a:prstClr val="white"/>
                </a:solidFill>
              </a:rPr>
              <a:t>– 09:30-12:00 CET</a:t>
            </a:r>
            <a:endParaRPr lang="en-US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Lunch DNS Abuse seminar conclusion – 12:00-14:00 CET</a:t>
            </a:r>
            <a:endParaRPr lang="en-US" sz="2600" dirty="0">
              <a:solidFill>
                <a:prstClr val="white"/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EURALO policy session – 14:30 - 16:00 CET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EURALO  GA – 16:30 - 19:30 CET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EURALO Dinner – 17:30 - 21:00 UTC </a:t>
            </a:r>
            <a:r>
              <a:rPr lang="fr-FR" dirty="0"/>
              <a:t>- </a:t>
            </a:r>
            <a:r>
              <a:rPr lang="en-US" dirty="0"/>
              <a:t>20:00 - 23:00 CET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For EURALO members and invites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Expenses to be taken care by each participant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ICANN to offer?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TBD</a:t>
            </a:r>
          </a:p>
          <a:p>
            <a:pPr marL="971550" lvl="1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ED1B7C24-8C46-AD4C-A03E-4BE09A5BEBA7}"/>
              </a:ext>
            </a:extLst>
          </p:cNvPr>
          <p:cNvSpPr txBox="1"/>
          <p:nvPr/>
        </p:nvSpPr>
        <p:spPr>
          <a:xfrm>
            <a:off x="7209912" y="1487447"/>
            <a:ext cx="4011034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Social Event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EFE54557-ACB5-4D4C-AB1B-AD693E034D4E}"/>
              </a:ext>
            </a:extLst>
          </p:cNvPr>
          <p:cNvSpPr txBox="1"/>
          <p:nvPr/>
        </p:nvSpPr>
        <p:spPr>
          <a:xfrm>
            <a:off x="1675210" y="1512531"/>
            <a:ext cx="2326278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Day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contenu 4">
            <a:extLst>
              <a:ext uri="{FF2B5EF4-FFF2-40B4-BE49-F238E27FC236}">
                <a16:creationId xmlns:a16="http://schemas.microsoft.com/office/drawing/2014/main" id="{1CDCFE91-67FB-974D-8314-B89A6FD728C1}"/>
              </a:ext>
            </a:extLst>
          </p:cNvPr>
          <p:cNvSpPr txBox="1">
            <a:spLocks/>
          </p:cNvSpPr>
          <p:nvPr/>
        </p:nvSpPr>
        <p:spPr>
          <a:xfrm>
            <a:off x="7560527" y="2125195"/>
            <a:ext cx="3649576" cy="4231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Wednesday, 15 June 2022 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1800" dirty="0"/>
              <a:t>Wandering around The Hague</a:t>
            </a:r>
            <a:br>
              <a:rPr lang="en-US" sz="1800" dirty="0"/>
            </a:br>
            <a:r>
              <a:rPr lang="en-US" sz="1800" dirty="0"/>
              <a:t>with a guide</a:t>
            </a:r>
            <a:br>
              <a:rPr lang="en-US" sz="1800" dirty="0"/>
            </a:br>
            <a:r>
              <a:rPr lang="en-US" sz="1800" dirty="0"/>
              <a:t>15:00 - 17:30 UTC</a:t>
            </a:r>
            <a:br>
              <a:rPr lang="en-US" sz="1800" dirty="0"/>
            </a:br>
            <a:r>
              <a:rPr lang="en-US" sz="1800" dirty="0"/>
              <a:t>17:00 - 19:30 CET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sz="1600" dirty="0"/>
              <a:t>Open to all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59856B61-44BA-6443-975D-AD9A15A8151A}"/>
              </a:ext>
            </a:extLst>
          </p:cNvPr>
          <p:cNvSpPr txBox="1"/>
          <p:nvPr/>
        </p:nvSpPr>
        <p:spPr>
          <a:xfrm>
            <a:off x="5068903" y="868233"/>
            <a:ext cx="3655937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333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0DB7D9-324A-DC41-B862-54D0ABB1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159" y="180592"/>
            <a:ext cx="9540241" cy="6880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EURALO 2022 Road Map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7561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ym typeface="Wingdings" pitchFamily="2" charset="2"/>
              </a:rPr>
              <a:t>Brussels - </a:t>
            </a:r>
            <a:r>
              <a:rPr lang="en-US" dirty="0"/>
              <a:t>Tuesday, 4 October 2022 </a:t>
            </a:r>
            <a:r>
              <a:rPr lang="fr-FR" dirty="0"/>
              <a:t>- </a:t>
            </a:r>
            <a:r>
              <a:rPr lang="en-US" dirty="0"/>
              <a:t>??:?? - ??:?? UTC</a:t>
            </a:r>
            <a:r>
              <a:rPr lang="fr-FR" dirty="0"/>
              <a:t> - </a:t>
            </a:r>
            <a:r>
              <a:rPr lang="en-US" dirty="0"/>
              <a:t>CEST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Standing issues – CEST (45’)</a:t>
            </a:r>
            <a:endParaRPr lang="fr-FR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Staff opening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Welcome to the Group and Guests</a:t>
            </a:r>
            <a:br>
              <a:rPr lang="en-US" dirty="0"/>
            </a:br>
            <a:r>
              <a:rPr lang="en-US" dirty="0"/>
              <a:t>Sébastien Bachollet – EURALO Chair</a:t>
            </a:r>
            <a:endParaRPr lang="fr-FR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Confirmation of attending members, proxies and apologies</a:t>
            </a:r>
            <a:br>
              <a:rPr lang="en-US" dirty="0"/>
            </a:br>
            <a:r>
              <a:rPr lang="en-US" dirty="0"/>
              <a:t>Gisella Gruber, ICANN Org</a:t>
            </a:r>
            <a:endParaRPr lang="fr-FR" dirty="0"/>
          </a:p>
          <a:p>
            <a:pPr marL="1428750" lvl="2" indent="-514350">
              <a:buFont typeface="+mj-lt"/>
              <a:buAutoNum type="alphaUcPeriod"/>
            </a:pPr>
            <a:r>
              <a:rPr lang="en-US" dirty="0"/>
              <a:t>Confirmation of the Assembly Quorum - Articles 11.7 - 11.22.1</a:t>
            </a:r>
            <a:endParaRPr lang="fr-FR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Adoption of the proposed Agenda - Sébastien Bachollet</a:t>
            </a:r>
            <a:endParaRPr lang="fr-FR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Action Items from the last 2021 Virtual General - Sébastien Bachollet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Tour de table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440594" y="896769"/>
            <a:ext cx="5256504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 </a:t>
            </a:r>
            <a:r>
              <a:rPr lang="en-U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32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083B5A9-B908-4E43-89BE-D10ED317E839}"/>
              </a:ext>
            </a:extLst>
          </p:cNvPr>
          <p:cNvSpPr txBox="1"/>
          <p:nvPr/>
        </p:nvSpPr>
        <p:spPr>
          <a:xfrm>
            <a:off x="11210103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276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7D1B3F0-F8B5-4148-8006-7371A09F9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5180" y="1825625"/>
            <a:ext cx="5181600" cy="4758732"/>
          </a:xfrm>
        </p:spPr>
        <p:txBody>
          <a:bodyPr>
            <a:normAutofit fontScale="77500" lnSpcReduction="20000"/>
          </a:bodyPr>
          <a:lstStyle/>
          <a:p>
            <a:pPr marL="12700" indent="-12700">
              <a:buNone/>
            </a:pPr>
            <a:r>
              <a:rPr lang="en-US" dirty="0">
                <a:sym typeface="Wingdings" pitchFamily="2" charset="2"/>
              </a:rPr>
              <a:t>Brussels - </a:t>
            </a:r>
            <a:r>
              <a:rPr lang="en-US" dirty="0"/>
              <a:t>Tuesday, 4 October 2022</a:t>
            </a:r>
            <a:br>
              <a:rPr lang="en-US" dirty="0"/>
            </a:br>
            <a:r>
              <a:rPr lang="en-US" sz="2600" strike="sngStrike" dirty="0"/>
              <a:t>14:30 - 17:30 UTC</a:t>
            </a:r>
            <a:r>
              <a:rPr lang="fr-FR" sz="2600" strike="sngStrike" dirty="0"/>
              <a:t> - </a:t>
            </a:r>
            <a:r>
              <a:rPr lang="en-US" sz="2600" strike="sngStrike" dirty="0"/>
              <a:t>16:30 - 19:30 CET</a:t>
            </a:r>
            <a:r>
              <a:rPr lang="fr-FR" sz="2600" strike="sngStrike" dirty="0"/>
              <a:t> </a:t>
            </a:r>
            <a:endParaRPr lang="en-US" b="1" strike="sngStrike" dirty="0"/>
          </a:p>
          <a:p>
            <a:pPr marL="133350" indent="-133350"/>
            <a:r>
              <a:rPr lang="en-US" dirty="0"/>
              <a:t>B.  Agenda Items for Discussion </a:t>
            </a:r>
            <a:r>
              <a:rPr lang="en-US" sz="2600" strike="sngStrike" dirty="0"/>
              <a:t>17:15-19:30 CET</a:t>
            </a:r>
          </a:p>
          <a:p>
            <a:pPr marL="590550" lvl="1" indent="-133350"/>
            <a:r>
              <a:rPr lang="en-US" dirty="0"/>
              <a:t>Moderator</a:t>
            </a:r>
            <a:r>
              <a:rPr lang="fr-FR" dirty="0"/>
              <a:t> </a:t>
            </a:r>
            <a:r>
              <a:rPr lang="en-US" dirty="0"/>
              <a:t>- Sébastien Bachollet</a:t>
            </a:r>
            <a:endParaRPr lang="fr-FR" dirty="0"/>
          </a:p>
          <a:p>
            <a:pPr marL="317500" lvl="1" indent="-134938"/>
            <a:r>
              <a:rPr lang="en-US" dirty="0"/>
              <a:t>B01. Presentation of the EURALO 2022 activities (</a:t>
            </a:r>
            <a:r>
              <a:rPr lang="en-US" sz="2200" dirty="0"/>
              <a:t>5’)</a:t>
            </a:r>
          </a:p>
          <a:p>
            <a:pPr marL="317500" lvl="1" indent="-134938"/>
            <a:r>
              <a:rPr lang="en-US" dirty="0"/>
              <a:t>B02. Presentation of the EURALO leadership team </a:t>
            </a:r>
            <a:r>
              <a:rPr lang="en-US" sz="2200" dirty="0"/>
              <a:t>(5’)</a:t>
            </a:r>
          </a:p>
          <a:p>
            <a:pPr marL="774700" lvl="2" indent="-134938"/>
            <a:r>
              <a:rPr lang="en-US" dirty="0"/>
              <a:t>EURALO Board</a:t>
            </a:r>
          </a:p>
          <a:p>
            <a:pPr marL="774700" lvl="2" indent="-134938"/>
            <a:r>
              <a:rPr lang="en-US" dirty="0"/>
              <a:t>European ALAC members</a:t>
            </a:r>
          </a:p>
          <a:p>
            <a:pPr marL="774700" lvl="2" indent="-134938"/>
            <a:r>
              <a:rPr lang="en-US" dirty="0"/>
              <a:t>Ex-</a:t>
            </a:r>
            <a:r>
              <a:rPr lang="en-US" dirty="0" err="1"/>
              <a:t>officios</a:t>
            </a:r>
            <a:endParaRPr lang="en-US" dirty="0"/>
          </a:p>
          <a:p>
            <a:pPr marL="317500" lvl="1" indent="-134938"/>
            <a:r>
              <a:rPr lang="en-US" dirty="0"/>
              <a:t>B03. EURALO Rules Of procedure </a:t>
            </a:r>
            <a:r>
              <a:rPr lang="en-US" sz="2200" dirty="0"/>
              <a:t>(10’)</a:t>
            </a:r>
          </a:p>
          <a:p>
            <a:pPr marL="774700" lvl="2" indent="-134938"/>
            <a:r>
              <a:rPr lang="en-US" dirty="0"/>
              <a:t>Lutz </a:t>
            </a:r>
            <a:r>
              <a:rPr lang="en-US" dirty="0" err="1"/>
              <a:t>Donnerhacke</a:t>
            </a:r>
            <a:r>
              <a:rPr lang="en-US" dirty="0"/>
              <a:t>, </a:t>
            </a:r>
            <a:r>
              <a:rPr lang="en-US" dirty="0" err="1"/>
              <a:t>Yrjö</a:t>
            </a:r>
            <a:r>
              <a:rPr lang="en-US" dirty="0"/>
              <a:t> </a:t>
            </a:r>
            <a:r>
              <a:rPr lang="en-US" dirty="0" err="1"/>
              <a:t>Länsipuro</a:t>
            </a:r>
            <a:r>
              <a:rPr lang="en-US" dirty="0"/>
              <a:t>, Roberto Gaetano, Natalia &amp; </a:t>
            </a:r>
            <a:r>
              <a:rPr lang="en-US" dirty="0" err="1"/>
              <a:t>SeB</a:t>
            </a:r>
            <a:endParaRPr lang="en-US" dirty="0"/>
          </a:p>
          <a:p>
            <a:pPr marL="774700" lvl="2" indent="-134938"/>
            <a:r>
              <a:rPr lang="en-US" dirty="0"/>
              <a:t>Vote?</a:t>
            </a:r>
          </a:p>
          <a:p>
            <a:pPr marL="317500" lvl="1" indent="-134938"/>
            <a:r>
              <a:rPr lang="en-US" sz="2500" dirty="0"/>
              <a:t>B04. EURALO's FY23 Outreach Strategy, EURALO reports &amp; monthly RTs </a:t>
            </a:r>
            <a:r>
              <a:rPr lang="en-US" sz="2200" dirty="0">
                <a:solidFill>
                  <a:prstClr val="white"/>
                </a:solidFill>
              </a:rPr>
              <a:t>(10’)</a:t>
            </a:r>
            <a:endParaRPr lang="en-US" sz="2500" dirty="0"/>
          </a:p>
          <a:p>
            <a:pPr marL="774700" lvl="2" indent="-134938"/>
            <a:r>
              <a:rPr lang="en-US" sz="2100" dirty="0"/>
              <a:t>Natalia </a:t>
            </a:r>
            <a:r>
              <a:rPr lang="en-US" sz="2100" dirty="0" err="1"/>
              <a:t>Filina</a:t>
            </a:r>
            <a:r>
              <a:rPr lang="en-US" sz="2100" dirty="0"/>
              <a:t> and Adam Peake</a:t>
            </a:r>
            <a:endParaRPr lang="fr-FR" sz="21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006C55-3F3C-E548-9F60-CC9A8AEC4D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31004" y="1825625"/>
            <a:ext cx="5683895" cy="4758732"/>
          </a:xfrm>
        </p:spPr>
        <p:txBody>
          <a:bodyPr>
            <a:normAutofit lnSpcReduction="10000"/>
          </a:bodyPr>
          <a:lstStyle/>
          <a:p>
            <a:pPr marL="317500" lvl="1" indent="-134938"/>
            <a:r>
              <a:rPr lang="en-US" sz="2200" dirty="0"/>
              <a:t>Break </a:t>
            </a:r>
            <a:r>
              <a:rPr lang="en-US" sz="2000" dirty="0"/>
              <a:t>(10’)</a:t>
            </a:r>
          </a:p>
          <a:p>
            <a:pPr marL="317500" lvl="1" indent="-134938"/>
            <a:r>
              <a:rPr lang="en-US" sz="2200" dirty="0"/>
              <a:t>B05. Guest Speakers </a:t>
            </a:r>
            <a:r>
              <a:rPr lang="en-US" sz="2000" dirty="0"/>
              <a:t>(40’)</a:t>
            </a:r>
          </a:p>
          <a:p>
            <a:pPr marL="774700" lvl="2" indent="-134938"/>
            <a:r>
              <a:rPr lang="en-US" sz="1900" dirty="0"/>
              <a:t>Chair of the Board</a:t>
            </a:r>
          </a:p>
          <a:p>
            <a:pPr marL="774700" lvl="2" indent="-134938"/>
            <a:r>
              <a:rPr lang="en-US" sz="1900" dirty="0"/>
              <a:t>Vice-Chair of the Board</a:t>
            </a:r>
          </a:p>
          <a:p>
            <a:pPr marL="774700" lvl="2" indent="-134938"/>
            <a:r>
              <a:rPr lang="en-US" sz="1900" dirty="0"/>
              <a:t>CEO and President</a:t>
            </a:r>
          </a:p>
          <a:p>
            <a:pPr marL="774700" lvl="2" indent="-134938"/>
            <a:r>
              <a:rPr lang="en-US" sz="1900" dirty="0"/>
              <a:t>Other Board Members</a:t>
            </a:r>
          </a:p>
          <a:p>
            <a:pPr marL="774700" lvl="2" indent="-134938"/>
            <a:r>
              <a:rPr lang="en-US" sz="1900" dirty="0"/>
              <a:t>RIPE NCC</a:t>
            </a:r>
          </a:p>
          <a:p>
            <a:pPr marL="774700" lvl="2" indent="-134938"/>
            <a:r>
              <a:rPr lang="en-US" sz="1900" dirty="0" err="1"/>
              <a:t>Centr</a:t>
            </a:r>
            <a:endParaRPr lang="en-US" sz="1900" dirty="0"/>
          </a:p>
          <a:p>
            <a:pPr marL="774700" lvl="2" indent="-134938"/>
            <a:r>
              <a:rPr lang="en-US" sz="1900" dirty="0"/>
              <a:t>Chair of ALAC</a:t>
            </a:r>
          </a:p>
          <a:p>
            <a:pPr marL="774700" lvl="2" indent="-134938"/>
            <a:r>
              <a:rPr lang="en-US" sz="1900" dirty="0"/>
              <a:t>ICANN VP Europe</a:t>
            </a:r>
          </a:p>
          <a:p>
            <a:pPr marL="317500" lvl="1" indent="-134938"/>
            <a:r>
              <a:rPr lang="en-US" sz="2200" dirty="0"/>
              <a:t>B06. Discussion with all the participants </a:t>
            </a:r>
            <a:r>
              <a:rPr lang="en-US" sz="2000" dirty="0"/>
              <a:t>(45’)</a:t>
            </a:r>
          </a:p>
          <a:p>
            <a:pPr marL="317500" lvl="1" indent="-134938"/>
            <a:r>
              <a:rPr lang="en-US" sz="2200" dirty="0"/>
              <a:t>B07. AOB </a:t>
            </a:r>
            <a:r>
              <a:rPr lang="en-US" sz="2000" dirty="0"/>
              <a:t>(5’)</a:t>
            </a:r>
          </a:p>
          <a:p>
            <a:pPr marL="774700" lvl="2" indent="-134938"/>
            <a:r>
              <a:rPr lang="en-US" sz="1900" dirty="0"/>
              <a:t>EURALO 2023 General Assembly</a:t>
            </a:r>
          </a:p>
          <a:p>
            <a:pPr marL="317500" lvl="1" indent="-134938"/>
            <a:r>
              <a:rPr lang="en-US" sz="2200" dirty="0"/>
              <a:t>B08. End of the meeting and surprises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6E7690-41C8-C24A-8989-D608128D7807}"/>
              </a:ext>
            </a:extLst>
          </p:cNvPr>
          <p:cNvSpPr txBox="1"/>
          <p:nvPr/>
        </p:nvSpPr>
        <p:spPr>
          <a:xfrm>
            <a:off x="6760029" y="114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0F8B2A6A-8DBC-874A-8E33-9399348128B6}"/>
              </a:ext>
            </a:extLst>
          </p:cNvPr>
          <p:cNvSpPr txBox="1"/>
          <p:nvPr/>
        </p:nvSpPr>
        <p:spPr>
          <a:xfrm>
            <a:off x="3467748" y="791816"/>
            <a:ext cx="5256504" cy="584775"/>
          </a:xfrm>
          <a:prstGeom prst="rect">
            <a:avLst/>
          </a:prstGeom>
          <a:solidFill>
            <a:srgbClr val="0E393A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EURALO GA 2022 </a:t>
            </a:r>
            <a:r>
              <a:rPr lang="en-U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sz="32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1469AE1-E824-1048-964B-A69E6BABD6A4}"/>
              </a:ext>
            </a:extLst>
          </p:cNvPr>
          <p:cNvSpPr txBox="1">
            <a:spLocks/>
          </p:cNvSpPr>
          <p:nvPr/>
        </p:nvSpPr>
        <p:spPr>
          <a:xfrm>
            <a:off x="2042159" y="180592"/>
            <a:ext cx="9540241" cy="68808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latin typeface="+mn-lt"/>
              </a:rPr>
              <a:t>EURALO 2022 Road Map</a:t>
            </a:r>
            <a:endParaRPr lang="en-US" dirty="0">
              <a:latin typeface="+mn-lt"/>
            </a:endParaRP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9609C83F-401F-BB41-B778-E43F0C343F89}"/>
              </a:ext>
            </a:extLst>
          </p:cNvPr>
          <p:cNvSpPr txBox="1"/>
          <p:nvPr/>
        </p:nvSpPr>
        <p:spPr>
          <a:xfrm>
            <a:off x="11210103" y="1481544"/>
            <a:ext cx="719492" cy="5073421"/>
          </a:xfrm>
          <a:prstGeom prst="rect">
            <a:avLst/>
          </a:prstGeom>
          <a:solidFill>
            <a:srgbClr val="0E393A"/>
          </a:solidFill>
        </p:spPr>
        <p:txBody>
          <a:bodyPr vert="wordArtVert" wrap="square" rtlCol="0">
            <a:spAutoFit/>
          </a:bodyPr>
          <a:lstStyle/>
          <a:p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DRAFTGA22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9930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47421</TotalTime>
  <Words>3110</Words>
  <Application>Microsoft Macintosh PowerPoint</Application>
  <PresentationFormat>Grand écran</PresentationFormat>
  <Paragraphs>502</Paragraphs>
  <Slides>35</Slides>
  <Notes>10</Notes>
  <HiddenSlides>2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Thème Office</vt:lpstr>
      <vt:lpstr>EURALO 2022 Road Map</vt:lpstr>
      <vt:lpstr>EURALO 2022 Road Map</vt:lpstr>
      <vt:lpstr>EURALO 2022 Road Map</vt:lpstr>
      <vt:lpstr>EURALO Face to Face General Assembly Training &amp; Seminar</vt:lpstr>
      <vt:lpstr>European Regional At-Large Organization  Face to Face General Assembly Training &amp; Seminar</vt:lpstr>
      <vt:lpstr>EURALO 2022 Road Map</vt:lpstr>
      <vt:lpstr>EURALO 2022 Road Map</vt:lpstr>
      <vt:lpstr>EURALO 2022 Road Map</vt:lpstr>
      <vt:lpstr>Présentation PowerPoint</vt:lpstr>
      <vt:lpstr>EURALO 2022 Road Map</vt:lpstr>
      <vt:lpstr>EURALO 2022 Road Map</vt:lpstr>
      <vt:lpstr>European Regional At-Large Organization </vt:lpstr>
      <vt:lpstr>EURALO 2022 Road Map</vt:lpstr>
      <vt:lpstr>EURALO 2021/2022 Road Map</vt:lpstr>
      <vt:lpstr>EURALO 2022 Road Map</vt:lpstr>
      <vt:lpstr>EURALO 2022 Road Map</vt:lpstr>
      <vt:lpstr>EURALO 2022 Road Map</vt:lpstr>
      <vt:lpstr>Internet Governance and Multistakeholderism in terms of Emergency</vt:lpstr>
      <vt:lpstr>EURALO 2022 Road Map</vt:lpstr>
      <vt:lpstr>EURALO 2022 Road Map</vt:lpstr>
      <vt:lpstr>EURALO 15th ANNIVERSARY</vt:lpstr>
      <vt:lpstr>EURALO 15th ANNIVERSARY  Tuesday 29 March 2022 19:00-20:30 (CEST) 17:00-18:30 (UTC)</vt:lpstr>
      <vt:lpstr>ICANN meetings &amp; EURALO readouts</vt:lpstr>
      <vt:lpstr>ICANN73 – v San Juan Community Forum Multilingual READOUT  (by EURALO)</vt:lpstr>
      <vt:lpstr>READOUT (by EURALO)  Tuesday, 22 March 2022 </vt:lpstr>
      <vt:lpstr>Présentation PowerPoint</vt:lpstr>
      <vt:lpstr>Monthly RoundTable 2-22 (by EURALO)</vt:lpstr>
      <vt:lpstr>Présentation PowerPoint</vt:lpstr>
      <vt:lpstr>Monthly RoundTable 3-22 (by EURALO)</vt:lpstr>
      <vt:lpstr>Présentation PowerPoint</vt:lpstr>
      <vt:lpstr>Présentation PowerPoint</vt:lpstr>
      <vt:lpstr>Présentation PowerPoint</vt:lpstr>
      <vt:lpstr>Présentation PowerPoint</vt:lpstr>
      <vt:lpstr>MOU</vt:lpstr>
      <vt:lpstr>EURALO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Sébastien Bachollet</dc:creator>
  <cp:lastModifiedBy>Sébastien Bachollet</cp:lastModifiedBy>
  <cp:revision>275</cp:revision>
  <dcterms:created xsi:type="dcterms:W3CDTF">2021-05-24T13:53:39Z</dcterms:created>
  <dcterms:modified xsi:type="dcterms:W3CDTF">2022-04-13T08:47:16Z</dcterms:modified>
</cp:coreProperties>
</file>