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3652" r:id="rId2"/>
    <p:sldMasterId id="2147483664" r:id="rId3"/>
    <p:sldMasterId id="2147483672" r:id="rId4"/>
  </p:sldMasterIdLst>
  <p:notesMasterIdLst>
    <p:notesMasterId r:id="rId11"/>
  </p:notesMasterIdLst>
  <p:handoutMasterIdLst>
    <p:handoutMasterId r:id="rId12"/>
  </p:handoutMasterIdLst>
  <p:sldIdLst>
    <p:sldId id="256" r:id="rId5"/>
    <p:sldId id="348" r:id="rId6"/>
    <p:sldId id="402" r:id="rId7"/>
    <p:sldId id="313" r:id="rId8"/>
    <p:sldId id="392" r:id="rId9"/>
    <p:sldId id="403" r:id="rId10"/>
  </p:sldIdLst>
  <p:sldSz cx="9144000" cy="6858000" type="screen4x3"/>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11" autoAdjust="0"/>
    <p:restoredTop sz="98440" autoAdjust="0"/>
  </p:normalViewPr>
  <p:slideViewPr>
    <p:cSldViewPr snapToGrid="0">
      <p:cViewPr>
        <p:scale>
          <a:sx n="120" d="100"/>
          <a:sy n="120" d="100"/>
        </p:scale>
        <p:origin x="-666" y="-72"/>
      </p:cViewPr>
      <p:guideLst>
        <p:guide orient="horz" pos="1008"/>
        <p:guide pos="192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2472" y="-10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2119"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8102" y="1"/>
            <a:ext cx="2982119" cy="464820"/>
          </a:xfrm>
          <a:prstGeom prst="rect">
            <a:avLst/>
          </a:prstGeom>
        </p:spPr>
        <p:txBody>
          <a:bodyPr vert="horz" lIns="91440" tIns="45720" rIns="91440" bIns="45720" rtlCol="0"/>
          <a:lstStyle>
            <a:lvl1pPr algn="r">
              <a:defRPr sz="1200"/>
            </a:lvl1pPr>
          </a:lstStyle>
          <a:p>
            <a:fld id="{F7D484FF-041B-B945-AE19-AC28C9EC0FFD}" type="datetimeFigureOut">
              <a:rPr lang="en-US" smtClean="0"/>
              <a:pPr/>
              <a:t>9/26/2011</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1440" tIns="45720" rIns="91440" bIns="45720" rtlCol="0" anchor="b"/>
          <a:lstStyle>
            <a:lvl1pPr algn="r">
              <a:defRPr sz="1200"/>
            </a:lvl1pPr>
          </a:lstStyle>
          <a:p>
            <a:fld id="{F6A0E357-EB87-0A43-931A-E6A4480F79C5}" type="slidenum">
              <a:rPr lang="en-US" smtClean="0"/>
              <a:pPr/>
              <a:t>‹#›</a:t>
            </a:fld>
            <a:endParaRPr lang="en-US"/>
          </a:p>
        </p:txBody>
      </p:sp>
    </p:spTree>
    <p:extLst>
      <p:ext uri="{BB962C8B-B14F-4D97-AF65-F5344CB8AC3E}">
        <p14:creationId xmlns:p14="http://schemas.microsoft.com/office/powerpoint/2010/main" val="30574132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2119"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8102" y="1"/>
            <a:ext cx="2982119" cy="464820"/>
          </a:xfrm>
          <a:prstGeom prst="rect">
            <a:avLst/>
          </a:prstGeom>
        </p:spPr>
        <p:txBody>
          <a:bodyPr vert="horz" lIns="91440" tIns="45720" rIns="91440" bIns="45720" rtlCol="0"/>
          <a:lstStyle>
            <a:lvl1pPr algn="r">
              <a:defRPr sz="1200"/>
            </a:lvl1pPr>
          </a:lstStyle>
          <a:p>
            <a:fld id="{D35DB7AD-94D1-5F43-89D0-DF40BED8C7A7}" type="datetimeFigureOut">
              <a:rPr lang="en-US" smtClean="0"/>
              <a:pPr/>
              <a:t>9/26/2011</a:t>
            </a:fld>
            <a:endParaRPr lang="en-US"/>
          </a:p>
        </p:txBody>
      </p:sp>
      <p:sp>
        <p:nvSpPr>
          <p:cNvPr id="4" name="Slide Image Placeholder 3"/>
          <p:cNvSpPr>
            <a:spLocks noGrp="1" noRot="1" noChangeAspect="1"/>
          </p:cNvSpPr>
          <p:nvPr>
            <p:ph type="sldImg" idx="2"/>
          </p:nvPr>
        </p:nvSpPr>
        <p:spPr>
          <a:xfrm>
            <a:off x="1117600" y="696913"/>
            <a:ext cx="4646613"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1440" tIns="45720" rIns="91440" bIns="45720" rtlCol="0" anchor="b"/>
          <a:lstStyle>
            <a:lvl1pPr algn="r">
              <a:defRPr sz="1200"/>
            </a:lvl1pPr>
          </a:lstStyle>
          <a:p>
            <a:fld id="{6EC2DA71-E854-B94C-AD29-AF3FC9017B5F}" type="slidenum">
              <a:rPr lang="en-US" smtClean="0"/>
              <a:pPr/>
              <a:t>‹#›</a:t>
            </a:fld>
            <a:endParaRPr lang="en-US"/>
          </a:p>
        </p:txBody>
      </p:sp>
    </p:spTree>
    <p:extLst>
      <p:ext uri="{BB962C8B-B14F-4D97-AF65-F5344CB8AC3E}">
        <p14:creationId xmlns:p14="http://schemas.microsoft.com/office/powerpoint/2010/main" val="126065956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US">
                <a:cs typeface="MS PGothic" pitchFamily="34" charset="-128"/>
              </a:rPr>
              <a:t>If feedback received</a:t>
            </a:r>
          </a:p>
        </p:txBody>
      </p:sp>
      <p:sp>
        <p:nvSpPr>
          <p:cNvPr id="16388" name="Slide Number Placeholder 3"/>
          <p:cNvSpPr>
            <a:spLocks noGrp="1"/>
          </p:cNvSpPr>
          <p:nvPr>
            <p:ph type="sldNum" sz="quarter" idx="5"/>
          </p:nvPr>
        </p:nvSpPr>
        <p:spPr>
          <a:noFill/>
        </p:spPr>
        <p:txBody>
          <a:bodyPr/>
          <a:lstStyle/>
          <a:p>
            <a:fld id="{2EDCA49D-5C9F-8249-9690-9B121368EBCD}" type="slidenum">
              <a:rPr lang="en-US"/>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Slide Number Placeholder 5"/>
          <p:cNvSpPr>
            <a:spLocks noGrp="1"/>
          </p:cNvSpPr>
          <p:nvPr>
            <p:ph type="sldNum" sz="quarter" idx="4"/>
          </p:nvPr>
        </p:nvSpPr>
        <p:spPr>
          <a:xfrm>
            <a:off x="6901635"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9/26/2011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58348-4ADE-D749-81D6-9867B7242661}" type="datetimeFigureOut">
              <a:rPr lang="en-US" smtClean="0"/>
              <a:pPr/>
              <a:t>9/26/2011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E58348-4ADE-D749-81D6-9867B7242661}" type="datetimeFigureOut">
              <a:rPr lang="en-US" smtClean="0"/>
              <a:pPr/>
              <a:t>9/26/2011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E58348-4ADE-D749-81D6-9867B7242661}" type="datetimeFigureOut">
              <a:rPr lang="en-US" smtClean="0"/>
              <a:pPr/>
              <a:t>9/26/2011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E58348-4ADE-D749-81D6-9867B7242661}" type="datetimeFigureOut">
              <a:rPr lang="en-US" smtClean="0"/>
              <a:pPr/>
              <a:t>9/26/2011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58348-4ADE-D749-81D6-9867B7242661}" type="datetimeFigureOut">
              <a:rPr lang="en-US" smtClean="0"/>
              <a:pPr/>
              <a:t>9/26/2011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F3E58348-4ADE-D749-81D6-9867B7242661}" type="datetimeFigureOut">
              <a:rPr lang="en-US" smtClean="0"/>
              <a:pPr/>
              <a:t>9/26/2011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E58348-4ADE-D749-81D6-9867B7242661}" type="datetimeFigureOut">
              <a:rPr lang="en-US" smtClean="0"/>
              <a:pPr/>
              <a:t>9/26/2011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9/26/2011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9/26/2011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7"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Picture Placeholder 9"/>
          <p:cNvSpPr>
            <a:spLocks noGrp="1"/>
          </p:cNvSpPr>
          <p:nvPr>
            <p:ph type="pic" sz="quarter" idx="10"/>
          </p:nvPr>
        </p:nvSpPr>
        <p:spPr>
          <a:xfrm>
            <a:off x="304800" y="1600199"/>
            <a:ext cx="2133600" cy="4525963"/>
          </a:xfrm>
          <a:prstGeom prst="rect">
            <a:avLst/>
          </a:prstGeom>
        </p:spPr>
        <p:txBody>
          <a:bodyPr vert="horz"/>
          <a:lstStyle/>
          <a:p>
            <a:endParaRPr lang="en-US"/>
          </a:p>
        </p:txBody>
      </p:sp>
      <p:sp>
        <p:nvSpPr>
          <p:cNvPr id="14" name="Text Placeholder 13"/>
          <p:cNvSpPr>
            <a:spLocks noGrp="1"/>
          </p:cNvSpPr>
          <p:nvPr>
            <p:ph type="body" sz="quarter" idx="11" hasCustomPrompt="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1"/>
            <a:r>
              <a:rPr lang="en-US" dirty="0" smtClean="0"/>
              <a:t>Second level</a:t>
            </a:r>
          </a:p>
        </p:txBody>
      </p:sp>
    </p:spTree>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cxnSp>
        <p:nvCxnSpPr>
          <p:cNvPr id="2" name="Straight Connector 1"/>
          <p:cNvCxnSpPr/>
          <p:nvPr userDrawn="1"/>
        </p:nvCxnSpPr>
        <p:spPr>
          <a:xfrm>
            <a:off x="0" y="6459538"/>
            <a:ext cx="9144000" cy="0"/>
          </a:xfrm>
          <a:prstGeom prst="line">
            <a:avLst/>
          </a:prstGeom>
          <a:ln w="28575">
            <a:solidFill>
              <a:srgbClr val="993300"/>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userDrawn="1"/>
        </p:nvCxnSpPr>
        <p:spPr>
          <a:xfrm>
            <a:off x="0" y="912813"/>
            <a:ext cx="9144000" cy="0"/>
          </a:xfrm>
          <a:prstGeom prst="line">
            <a:avLst/>
          </a:prstGeom>
          <a:ln w="28575">
            <a:solidFill>
              <a:srgbClr val="993300"/>
            </a:solidFill>
          </a:ln>
        </p:spPr>
        <p:style>
          <a:lnRef idx="1">
            <a:schemeClr val="accent1"/>
          </a:lnRef>
          <a:fillRef idx="0">
            <a:schemeClr val="accent1"/>
          </a:fillRef>
          <a:effectRef idx="0">
            <a:schemeClr val="accent1"/>
          </a:effectRef>
          <a:fontRef idx="minor">
            <a:schemeClr val="tx1"/>
          </a:fontRef>
        </p:style>
      </p:cxnSp>
      <p:sp>
        <p:nvSpPr>
          <p:cNvPr id="4" name="Rectangle 89"/>
          <p:cNvSpPr>
            <a:spLocks noGrp="1" noChangeArrowheads="1"/>
          </p:cNvSpPr>
          <p:nvPr>
            <p:ph type="sldNum" sz="quarter" idx="10"/>
          </p:nvPr>
        </p:nvSpPr>
        <p:spPr/>
        <p:txBody>
          <a:bodyPr/>
          <a:lstStyle>
            <a:lvl1pPr>
              <a:defRPr>
                <a:solidFill>
                  <a:srgbClr val="993300"/>
                </a:solidFill>
              </a:defRPr>
            </a:lvl1pPr>
          </a:lstStyle>
          <a:p>
            <a:pPr>
              <a:defRPr/>
            </a:pPr>
            <a:fld id="{EAA10E72-50F6-4796-B609-212B64A0A63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0" y="1600200"/>
            <a:ext cx="5486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1600200"/>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6" name="Picture Placeholder 2"/>
          <p:cNvSpPr>
            <a:spLocks noGrp="1"/>
          </p:cNvSpPr>
          <p:nvPr>
            <p:ph type="pic" idx="10"/>
          </p:nvPr>
        </p:nvSpPr>
        <p:spPr>
          <a:xfrm>
            <a:off x="6066556" y="1600622"/>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7"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vl1pPr>
            <a:lvl2pPr>
              <a:buClr>
                <a:schemeClr val="tx1">
                  <a:lumMod val="50000"/>
                  <a:lumOff val="50000"/>
                </a:schemeClr>
              </a:buClr>
              <a:buFont typeface="Arial"/>
              <a:buChar char="•"/>
              <a:defRPr/>
            </a:lvl2pPr>
            <a:lvl3pPr>
              <a:buClr>
                <a:schemeClr val="tx1">
                  <a:lumMod val="50000"/>
                  <a:lumOff val="50000"/>
                </a:schemeClr>
              </a:buClr>
              <a:buFont typeface="Arial"/>
              <a:buChar char="•"/>
              <a:defRPr/>
            </a:lvl3pPr>
            <a:lvl4pPr>
              <a:buClr>
                <a:schemeClr val="tx1">
                  <a:lumMod val="50000"/>
                  <a:lumOff val="50000"/>
                </a:schemeClr>
              </a:buClr>
              <a:buFont typeface="Arial"/>
              <a:buChar char="•"/>
              <a:defRPr/>
            </a:lvl4pPr>
            <a:lvl5pPr>
              <a:buClr>
                <a:schemeClr val="tx1">
                  <a:lumMod val="50000"/>
                  <a:lumOff val="50000"/>
                </a:schemeClr>
              </a:buClr>
              <a:buFont typeface="Arial"/>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667000" cy="2667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9" name="Picture Placeholder 2"/>
          <p:cNvSpPr>
            <a:spLocks noGrp="1"/>
          </p:cNvSpPr>
          <p:nvPr>
            <p:ph type="pic" idx="10"/>
          </p:nvPr>
        </p:nvSpPr>
        <p:spPr>
          <a:xfrm>
            <a:off x="5914156" y="1601044"/>
            <a:ext cx="2667000" cy="2666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1" name="TextBox 10"/>
          <p:cNvSpPr txBox="1"/>
          <p:nvPr userDrawn="1"/>
        </p:nvSpPr>
        <p:spPr>
          <a:xfrm>
            <a:off x="3048000" y="4496222"/>
            <a:ext cx="5533156" cy="954107"/>
          </a:xfrm>
          <a:prstGeom prst="rect">
            <a:avLst/>
          </a:prstGeom>
          <a:noFill/>
        </p:spPr>
        <p:txBody>
          <a:bodyPr wrap="square" rtlCol="0">
            <a:spAutoFit/>
          </a:bodyPr>
          <a:lstStyle/>
          <a:p>
            <a:r>
              <a:rPr lang="en-US" sz="2800" dirty="0" smtClean="0">
                <a:latin typeface="+mn-lt"/>
                <a:cs typeface="Trebuchet MS"/>
              </a:rPr>
              <a:t>Keep body copy short. Avoid reading the text to your audience</a:t>
            </a:r>
            <a:endParaRPr lang="en-US" sz="2800" dirty="0">
              <a:latin typeface="+mn-lt"/>
            </a:endParaRPr>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971800" cy="4190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9/26/2011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9"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4.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bkg1.jpg"/>
          <p:cNvPicPr>
            <a:picLocks noChangeAspect="1"/>
          </p:cNvPicPr>
          <p:nvPr userDrawn="1"/>
        </p:nvPicPr>
        <p:blipFill>
          <a:blip r:embed="rId3"/>
          <a:stretch>
            <a:fillRect/>
          </a:stretch>
        </p:blipFill>
        <p:spPr>
          <a:xfrm>
            <a:off x="0" y="2235"/>
            <a:ext cx="9144000" cy="6855765"/>
          </a:xfrm>
          <a:prstGeom prst="rect">
            <a:avLst/>
          </a:prstGeom>
        </p:spPr>
      </p:pic>
      <p:pic>
        <p:nvPicPr>
          <p:cNvPr id="14" name="Picture 13" descr="tagline.jpg"/>
          <p:cNvPicPr>
            <a:picLocks noChangeAspect="1"/>
          </p:cNvPicPr>
          <p:nvPr userDrawn="1"/>
        </p:nvPicPr>
        <p:blipFill>
          <a:blip r:embed="rId4"/>
          <a:stretch>
            <a:fillRect/>
          </a:stretch>
        </p:blipFill>
        <p:spPr>
          <a:xfrm>
            <a:off x="757003" y="1295400"/>
            <a:ext cx="1234191" cy="3962400"/>
          </a:xfrm>
          <a:prstGeom prst="rect">
            <a:avLst/>
          </a:prstGeom>
        </p:spPr>
      </p:pic>
      <p:pic>
        <p:nvPicPr>
          <p:cNvPr id="15" name="Picture 14" descr="shadow_rule.jpg"/>
          <p:cNvPicPr>
            <a:picLocks noChangeAspect="1"/>
          </p:cNvPicPr>
          <p:nvPr userDrawn="1"/>
        </p:nvPicPr>
        <p:blipFill>
          <a:blip r:embed="rId5"/>
          <a:stretch>
            <a:fillRect/>
          </a:stretch>
        </p:blipFill>
        <p:spPr>
          <a:xfrm>
            <a:off x="2394299" y="611835"/>
            <a:ext cx="348901" cy="5407965"/>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Lst>
  <p:transition spd="slow">
    <p:fade/>
  </p:transition>
  <p:hf hdr="0" ftr="0" dt="0"/>
  <p:txStyles>
    <p:titleStyle>
      <a:lvl1pPr algn="l" defTabSz="457200" rtl="0" eaLnBrk="1" latinLnBrk="0" hangingPunct="1">
        <a:spcBef>
          <a:spcPct val="0"/>
        </a:spcBef>
        <a:buNone/>
        <a:defRPr sz="4400" kern="1200">
          <a:solidFill>
            <a:schemeClr val="tx1">
              <a:lumMod val="50000"/>
              <a:lumOff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bkg1.jpg"/>
          <p:cNvPicPr>
            <a:picLocks noChangeAspect="1"/>
          </p:cNvPicPr>
          <p:nvPr userDrawn="1"/>
        </p:nvPicPr>
        <p:blipFill>
          <a:blip r:embed="rId8"/>
          <a:stretch>
            <a:fillRect/>
          </a:stretch>
        </p:blipFill>
        <p:spPr>
          <a:xfrm>
            <a:off x="0" y="1117"/>
            <a:ext cx="9144000" cy="6855765"/>
          </a:xfrm>
          <a:prstGeom prst="rect">
            <a:avLst/>
          </a:prstGeom>
        </p:spPr>
      </p:pic>
      <p:pic>
        <p:nvPicPr>
          <p:cNvPr id="9" name="Picture 8" descr="shadow_rule.jpg"/>
          <p:cNvPicPr>
            <a:picLocks noChangeAspect="1"/>
          </p:cNvPicPr>
          <p:nvPr userDrawn="1"/>
        </p:nvPicPr>
        <p:blipFill>
          <a:blip r:embed="rId9"/>
          <a:stretch>
            <a:fillRect/>
          </a:stretch>
        </p:blipFill>
        <p:spPr>
          <a:xfrm>
            <a:off x="2394299" y="1371600"/>
            <a:ext cx="348901" cy="4648200"/>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661" r:id="rId2"/>
    <p:sldLayoutId id="2147483662" r:id="rId3"/>
    <p:sldLayoutId id="2147483663" r:id="rId4"/>
    <p:sldLayoutId id="2147483670" r:id="rId5"/>
    <p:sldLayoutId id="2147483671" r:id="rId6"/>
  </p:sldLayoutIdLst>
  <p:transition spd="slow">
    <p:fade/>
  </p:transition>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bkg1.jpg"/>
          <p:cNvPicPr>
            <a:picLocks noChangeAspect="1"/>
          </p:cNvPicPr>
          <p:nvPr userDrawn="1"/>
        </p:nvPicPr>
        <p:blipFill>
          <a:blip r:embed="rId3"/>
          <a:stretch>
            <a:fillRect/>
          </a:stretch>
        </p:blipFill>
        <p:spPr>
          <a:xfrm>
            <a:off x="0" y="1117"/>
            <a:ext cx="9144000" cy="6855765"/>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Lst>
  <p:transition spd="slow">
    <p:fade/>
  </p:transition>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E58348-4ADE-D749-81D6-9867B7242661}" type="datetimeFigureOut">
              <a:rPr lang="en-US" smtClean="0"/>
              <a:pPr/>
              <a:t>9/26/2011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5EEE87-AAA4-584B-B46C-8E18B16873D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7" r:id="rId12"/>
  </p:sldLayoutIdLst>
  <p:transition spd="slow">
    <p:fade/>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b">
            <a:normAutofit fontScale="90000"/>
          </a:bodyPr>
          <a:lstStyle/>
          <a:p>
            <a:r>
              <a:rPr lang="en-US" dirty="0" smtClean="0">
                <a:solidFill>
                  <a:schemeClr val="accent5">
                    <a:lumMod val="50000"/>
                  </a:schemeClr>
                </a:solidFill>
                <a:latin typeface="Trebuchet MS" pitchFamily="34" charset="0"/>
              </a:rPr>
              <a:t>2012 – 2015 ICANN </a:t>
            </a:r>
            <a:br>
              <a:rPr lang="en-US" dirty="0" smtClean="0">
                <a:solidFill>
                  <a:schemeClr val="accent5">
                    <a:lumMod val="50000"/>
                  </a:schemeClr>
                </a:solidFill>
                <a:latin typeface="Trebuchet MS" pitchFamily="34" charset="0"/>
              </a:rPr>
            </a:br>
            <a:r>
              <a:rPr lang="en-US" dirty="0" smtClean="0">
                <a:solidFill>
                  <a:schemeClr val="accent5">
                    <a:lumMod val="50000"/>
                  </a:schemeClr>
                </a:solidFill>
                <a:latin typeface="Trebuchet MS" pitchFamily="34" charset="0"/>
              </a:rPr>
              <a:t>Strategic Plan Development</a:t>
            </a:r>
            <a:br>
              <a:rPr lang="en-US" dirty="0" smtClean="0">
                <a:solidFill>
                  <a:schemeClr val="accent5">
                    <a:lumMod val="50000"/>
                  </a:schemeClr>
                </a:solidFill>
                <a:latin typeface="Trebuchet MS" pitchFamily="34" charset="0"/>
              </a:rPr>
            </a:br>
            <a:endParaRPr lang="en-US" sz="3100" dirty="0">
              <a:solidFill>
                <a:schemeClr val="accent5">
                  <a:lumMod val="50000"/>
                </a:schemeClr>
              </a:solidFill>
              <a:latin typeface="Trebuchet MS" pitchFamily="34" charset="0"/>
            </a:endParaRPr>
          </a:p>
        </p:txBody>
      </p:sp>
      <p:sp>
        <p:nvSpPr>
          <p:cNvPr id="5" name="Subtitle 4"/>
          <p:cNvSpPr>
            <a:spLocks noGrp="1"/>
          </p:cNvSpPr>
          <p:nvPr>
            <p:ph type="subTitle" idx="1"/>
          </p:nvPr>
        </p:nvSpPr>
        <p:spPr/>
        <p:txBody>
          <a:bodyPr/>
          <a:lstStyle/>
          <a:p>
            <a:r>
              <a:rPr lang="en-US" dirty="0" smtClean="0"/>
              <a:t>September </a:t>
            </a:r>
            <a:r>
              <a:rPr lang="en-US" dirty="0" smtClean="0"/>
              <a:t>26, </a:t>
            </a:r>
            <a:r>
              <a:rPr lang="en-US" dirty="0" smtClean="0"/>
              <a:t>2011</a:t>
            </a:r>
          </a:p>
        </p:txBody>
      </p:sp>
      <p:pic>
        <p:nvPicPr>
          <p:cNvPr id="1026" name="Picture 1" descr="http://wpcontent.answcdn.com/wikipedia/en/thumb/4/4f/ICANN.svg/171px-ICANN.svg.png"/>
          <p:cNvPicPr>
            <a:picLocks noChangeAspect="1" noChangeArrowheads="1"/>
          </p:cNvPicPr>
          <p:nvPr/>
        </p:nvPicPr>
        <p:blipFill>
          <a:blip r:embed="rId2"/>
          <a:srcRect/>
          <a:stretch>
            <a:fillRect/>
          </a:stretch>
        </p:blipFill>
        <p:spPr bwMode="auto">
          <a:xfrm>
            <a:off x="6994566" y="4931899"/>
            <a:ext cx="2006930" cy="1747971"/>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6D2116-7157-4540-855B-B52362A29CAE}" type="slidenum">
              <a:rPr lang="en-US" smtClean="0"/>
              <a:pPr>
                <a:defRPr/>
              </a:pPr>
              <a:t>2</a:t>
            </a:fld>
            <a:endParaRPr lang="en-US" dirty="0"/>
          </a:p>
        </p:txBody>
      </p:sp>
      <p:sp>
        <p:nvSpPr>
          <p:cNvPr id="3" name="TextBox 2"/>
          <p:cNvSpPr txBox="1"/>
          <p:nvPr/>
        </p:nvSpPr>
        <p:spPr>
          <a:xfrm>
            <a:off x="895491" y="1334053"/>
            <a:ext cx="7588109" cy="1708160"/>
          </a:xfrm>
          <a:prstGeom prst="rect">
            <a:avLst/>
          </a:prstGeom>
          <a:noFill/>
        </p:spPr>
        <p:txBody>
          <a:bodyPr wrap="square" rtlCol="0">
            <a:spAutoFit/>
          </a:bodyPr>
          <a:lstStyle/>
          <a:p>
            <a:pPr>
              <a:lnSpc>
                <a:spcPct val="200000"/>
              </a:lnSpc>
            </a:pPr>
            <a:r>
              <a:rPr lang="en-US" dirty="0" smtClean="0">
                <a:solidFill>
                  <a:schemeClr val="accent1">
                    <a:lumMod val="75000"/>
                  </a:schemeClr>
                </a:solidFill>
              </a:rPr>
              <a:t>The </a:t>
            </a:r>
            <a:r>
              <a:rPr lang="en-US" b="1" u="sng" dirty="0" smtClean="0">
                <a:solidFill>
                  <a:schemeClr val="accent1">
                    <a:lumMod val="75000"/>
                  </a:schemeClr>
                </a:solidFill>
              </a:rPr>
              <a:t>mission</a:t>
            </a:r>
            <a:r>
              <a:rPr lang="en-US" dirty="0" smtClean="0">
                <a:solidFill>
                  <a:schemeClr val="accent1">
                    <a:lumMod val="75000"/>
                  </a:schemeClr>
                </a:solidFill>
              </a:rPr>
              <a:t> of ICANN is to coordinate, at the overall level, the global Internet’s systems of unique identifiers, and in particular to ensure the stable and secure operation of the Internet’s unique identifier systems.  </a:t>
            </a:r>
            <a:endParaRPr lang="en-US" dirty="0">
              <a:solidFill>
                <a:schemeClr val="accent1">
                  <a:lumMod val="75000"/>
                </a:schemeClr>
              </a:solidFill>
            </a:endParaRPr>
          </a:p>
        </p:txBody>
      </p:sp>
      <p:sp>
        <p:nvSpPr>
          <p:cNvPr id="21" name="TextBox 20"/>
          <p:cNvSpPr txBox="1"/>
          <p:nvPr/>
        </p:nvSpPr>
        <p:spPr>
          <a:xfrm>
            <a:off x="1775728" y="307299"/>
            <a:ext cx="5431809" cy="923330"/>
          </a:xfrm>
          <a:prstGeom prst="rect">
            <a:avLst/>
          </a:prstGeom>
          <a:noFill/>
        </p:spPr>
        <p:txBody>
          <a:bodyPr wrap="square" rtlCol="0">
            <a:spAutoFit/>
          </a:bodyPr>
          <a:lstStyle/>
          <a:p>
            <a:pPr>
              <a:lnSpc>
                <a:spcPct val="150000"/>
              </a:lnSpc>
            </a:pPr>
            <a:r>
              <a:rPr lang="en-US" sz="3600" dirty="0" smtClean="0">
                <a:solidFill>
                  <a:schemeClr val="tx1">
                    <a:lumMod val="50000"/>
                    <a:lumOff val="50000"/>
                  </a:schemeClr>
                </a:solidFill>
                <a:latin typeface="Calibri" pitchFamily="34" charset="0"/>
              </a:rPr>
              <a:t>ICANN’s Mission Statement</a:t>
            </a:r>
            <a:endParaRPr lang="en-US" sz="3600" dirty="0">
              <a:solidFill>
                <a:schemeClr val="tx1">
                  <a:lumMod val="50000"/>
                  <a:lumOff val="50000"/>
                </a:schemeClr>
              </a:solidFill>
              <a:latin typeface="Calibri" pitchFamily="34" charset="0"/>
            </a:endParaRPr>
          </a:p>
        </p:txBody>
      </p:sp>
      <p:sp>
        <p:nvSpPr>
          <p:cNvPr id="22" name="Rectangle 21"/>
          <p:cNvSpPr/>
          <p:nvPr/>
        </p:nvSpPr>
        <p:spPr>
          <a:xfrm>
            <a:off x="5101320" y="1149531"/>
            <a:ext cx="3273653" cy="261610"/>
          </a:xfrm>
          <a:prstGeom prst="rect">
            <a:avLst/>
          </a:prstGeom>
        </p:spPr>
        <p:txBody>
          <a:bodyPr wrap="none">
            <a:spAutoFit/>
          </a:bodyPr>
          <a:lstStyle/>
          <a:p>
            <a:r>
              <a:rPr lang="en-US" sz="1100" dirty="0" smtClean="0">
                <a:solidFill>
                  <a:schemeClr val="accent1">
                    <a:lumMod val="75000"/>
                  </a:schemeClr>
                </a:solidFill>
              </a:rPr>
              <a:t>Source: ICANN Bylaws as amended 5 August 2010</a:t>
            </a:r>
            <a:endParaRPr lang="en-US" sz="1100" dirty="0">
              <a:solidFill>
                <a:schemeClr val="accent1">
                  <a:lumMod val="75000"/>
                </a:schemeClr>
              </a:solidFill>
            </a:endParaRPr>
          </a:p>
        </p:txBody>
      </p:sp>
      <p:sp>
        <p:nvSpPr>
          <p:cNvPr id="15" name="TextBox 14"/>
          <p:cNvSpPr txBox="1"/>
          <p:nvPr/>
        </p:nvSpPr>
        <p:spPr>
          <a:xfrm>
            <a:off x="914274" y="4737097"/>
            <a:ext cx="7714396" cy="1731243"/>
          </a:xfrm>
          <a:prstGeom prst="rect">
            <a:avLst/>
          </a:prstGeom>
          <a:noFill/>
        </p:spPr>
        <p:txBody>
          <a:bodyPr wrap="square" rtlCol="0">
            <a:spAutoFit/>
          </a:bodyPr>
          <a:lstStyle/>
          <a:p>
            <a:pPr>
              <a:lnSpc>
                <a:spcPct val="150000"/>
              </a:lnSpc>
            </a:pPr>
            <a:r>
              <a:rPr lang="en-US" dirty="0">
                <a:solidFill>
                  <a:schemeClr val="accent1">
                    <a:lumMod val="75000"/>
                  </a:schemeClr>
                </a:solidFill>
              </a:rPr>
              <a:t>Promote competition, consumer trust and consumer choice in DNS marketplace. </a:t>
            </a:r>
            <a:r>
              <a:rPr lang="en-US" sz="1050" dirty="0">
                <a:solidFill>
                  <a:schemeClr val="accent1">
                    <a:lumMod val="75000"/>
                  </a:schemeClr>
                </a:solidFill>
              </a:rPr>
              <a:t>Paragraph </a:t>
            </a:r>
            <a:r>
              <a:rPr lang="en-US" sz="1050" dirty="0" smtClean="0">
                <a:solidFill>
                  <a:schemeClr val="accent1">
                    <a:lumMod val="75000"/>
                  </a:schemeClr>
                </a:solidFill>
              </a:rPr>
              <a:t>3</a:t>
            </a:r>
          </a:p>
          <a:p>
            <a:pPr>
              <a:lnSpc>
                <a:spcPct val="150000"/>
              </a:lnSpc>
            </a:pPr>
            <a:r>
              <a:rPr lang="en-US" dirty="0" smtClean="0">
                <a:solidFill>
                  <a:schemeClr val="accent1">
                    <a:lumMod val="75000"/>
                  </a:schemeClr>
                </a:solidFill>
              </a:rPr>
              <a:t>ICANN affirms its commitments … to work for the maintenance of a single, interoperable Internet. </a:t>
            </a:r>
            <a:r>
              <a:rPr lang="en-US" sz="1050" dirty="0" smtClean="0">
                <a:solidFill>
                  <a:schemeClr val="accent1">
                    <a:lumMod val="75000"/>
                  </a:schemeClr>
                </a:solidFill>
              </a:rPr>
              <a:t>Paragraph 8</a:t>
            </a:r>
          </a:p>
        </p:txBody>
      </p:sp>
      <p:sp>
        <p:nvSpPr>
          <p:cNvPr id="16" name="TextBox 15"/>
          <p:cNvSpPr txBox="1"/>
          <p:nvPr/>
        </p:nvSpPr>
        <p:spPr>
          <a:xfrm>
            <a:off x="758582" y="3545053"/>
            <a:ext cx="8080744" cy="877163"/>
          </a:xfrm>
          <a:prstGeom prst="rect">
            <a:avLst/>
          </a:prstGeom>
          <a:noFill/>
        </p:spPr>
        <p:txBody>
          <a:bodyPr wrap="square" rtlCol="0">
            <a:spAutoFit/>
          </a:bodyPr>
          <a:lstStyle/>
          <a:p>
            <a:pPr algn="ctr">
              <a:lnSpc>
                <a:spcPct val="150000"/>
              </a:lnSpc>
            </a:pPr>
            <a:r>
              <a:rPr lang="en-US" sz="3600" dirty="0" smtClean="0">
                <a:solidFill>
                  <a:schemeClr val="tx1">
                    <a:lumMod val="50000"/>
                    <a:lumOff val="50000"/>
                  </a:schemeClr>
                </a:solidFill>
                <a:latin typeface="Calibri" pitchFamily="34" charset="0"/>
              </a:rPr>
              <a:t>The Affirmation of Commitments</a:t>
            </a:r>
            <a:endParaRPr lang="en-US" sz="3600" dirty="0">
              <a:solidFill>
                <a:schemeClr val="tx1">
                  <a:lumMod val="50000"/>
                  <a:lumOff val="50000"/>
                </a:schemeClr>
              </a:solidFill>
              <a:latin typeface="Calibri" pitchFamily="34" charset="0"/>
            </a:endParaRPr>
          </a:p>
        </p:txBody>
      </p:sp>
      <p:sp>
        <p:nvSpPr>
          <p:cNvPr id="17" name="Rectangle 16"/>
          <p:cNvSpPr/>
          <p:nvPr/>
        </p:nvSpPr>
        <p:spPr>
          <a:xfrm>
            <a:off x="4243598" y="4542705"/>
            <a:ext cx="3862117" cy="261610"/>
          </a:xfrm>
          <a:prstGeom prst="rect">
            <a:avLst/>
          </a:prstGeom>
        </p:spPr>
        <p:txBody>
          <a:bodyPr wrap="none">
            <a:spAutoFit/>
          </a:bodyPr>
          <a:lstStyle/>
          <a:p>
            <a:r>
              <a:rPr lang="en-US" sz="1100" dirty="0" smtClean="0">
                <a:solidFill>
                  <a:schemeClr val="accent1">
                    <a:lumMod val="75000"/>
                  </a:schemeClr>
                </a:solidFill>
              </a:rPr>
              <a:t>Source: Affirmation of Commitments, September 30, 2009</a:t>
            </a:r>
            <a:endParaRPr lang="en-US" sz="1100" dirty="0">
              <a:solidFill>
                <a:schemeClr val="accent1">
                  <a:lumMod val="75000"/>
                </a:schemeClr>
              </a:solidFill>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76200"/>
            <a:ext cx="567937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ounded Rectangle 1"/>
          <p:cNvSpPr/>
          <p:nvPr/>
        </p:nvSpPr>
        <p:spPr>
          <a:xfrm>
            <a:off x="3016130" y="458931"/>
            <a:ext cx="1327219" cy="6070600"/>
          </a:xfrm>
          <a:prstGeom prst="roundRect">
            <a:avLst>
              <a:gd name="adj" fmla="val 7447"/>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5073402"/>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Rectangle 152"/>
          <p:cNvSpPr/>
          <p:nvPr/>
        </p:nvSpPr>
        <p:spPr>
          <a:xfrm>
            <a:off x="0" y="0"/>
            <a:ext cx="9144000" cy="1023582"/>
          </a:xfrm>
          <a:prstGeom prst="rect">
            <a:avLst/>
          </a:prstGeom>
          <a:solidFill>
            <a:schemeClr val="accent4">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nvGrpSpPr>
          <p:cNvPr id="2" name="Group 151"/>
          <p:cNvGrpSpPr/>
          <p:nvPr/>
        </p:nvGrpSpPr>
        <p:grpSpPr>
          <a:xfrm>
            <a:off x="0" y="5636525"/>
            <a:ext cx="9144001" cy="1209599"/>
            <a:chOff x="0" y="5522025"/>
            <a:chExt cx="9144001" cy="1324099"/>
          </a:xfrm>
        </p:grpSpPr>
        <p:sp>
          <p:nvSpPr>
            <p:cNvPr id="150" name="Rectangle 149"/>
            <p:cNvSpPr/>
            <p:nvPr/>
          </p:nvSpPr>
          <p:spPr>
            <a:xfrm>
              <a:off x="1862447" y="5522025"/>
              <a:ext cx="2054431" cy="1324099"/>
            </a:xfrm>
            <a:prstGeom prst="rect">
              <a:avLst/>
            </a:prstGeom>
            <a:solidFill>
              <a:schemeClr val="accent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pitchFamily="34" charset="0"/>
              </a:endParaRPr>
            </a:p>
          </p:txBody>
        </p:sp>
        <p:sp>
          <p:nvSpPr>
            <p:cNvPr id="149" name="Rectangle 148"/>
            <p:cNvSpPr/>
            <p:nvPr/>
          </p:nvSpPr>
          <p:spPr>
            <a:xfrm>
              <a:off x="0" y="5522025"/>
              <a:ext cx="2054431" cy="1324099"/>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pitchFamily="34" charset="0"/>
              </a:endParaRPr>
            </a:p>
          </p:txBody>
        </p:sp>
        <p:sp>
          <p:nvSpPr>
            <p:cNvPr id="148" name="Rectangle 147"/>
            <p:cNvSpPr/>
            <p:nvPr/>
          </p:nvSpPr>
          <p:spPr>
            <a:xfrm>
              <a:off x="3170713" y="5522025"/>
              <a:ext cx="5973288" cy="1324099"/>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pitchFamily="34" charset="0"/>
              </a:endParaRPr>
            </a:p>
          </p:txBody>
        </p:sp>
      </p:grpSp>
      <p:sp>
        <p:nvSpPr>
          <p:cNvPr id="147" name="Rectangle 146"/>
          <p:cNvSpPr/>
          <p:nvPr/>
        </p:nvSpPr>
        <p:spPr>
          <a:xfrm>
            <a:off x="0" y="3640936"/>
            <a:ext cx="9144000" cy="1951631"/>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2060"/>
              </a:solidFill>
              <a:latin typeface="Calibri" pitchFamily="34" charset="0"/>
            </a:endParaRPr>
          </a:p>
        </p:txBody>
      </p:sp>
      <p:sp>
        <p:nvSpPr>
          <p:cNvPr id="146" name="Rectangle 145"/>
          <p:cNvSpPr/>
          <p:nvPr/>
        </p:nvSpPr>
        <p:spPr>
          <a:xfrm>
            <a:off x="0" y="2588821"/>
            <a:ext cx="9144000" cy="973776"/>
          </a:xfrm>
          <a:prstGeom prst="rect">
            <a:avLst/>
          </a:prstGeom>
          <a:solidFill>
            <a:schemeClr val="accent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2060"/>
              </a:solidFill>
              <a:latin typeface="Calibri" pitchFamily="34" charset="0"/>
            </a:endParaRPr>
          </a:p>
        </p:txBody>
      </p:sp>
      <p:sp>
        <p:nvSpPr>
          <p:cNvPr id="145" name="Rectangle 144"/>
          <p:cNvSpPr/>
          <p:nvPr/>
        </p:nvSpPr>
        <p:spPr>
          <a:xfrm>
            <a:off x="0" y="1100652"/>
            <a:ext cx="9144000" cy="1428792"/>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2060"/>
              </a:solidFill>
              <a:latin typeface="Calibri" pitchFamily="34" charset="0"/>
            </a:endParaRPr>
          </a:p>
        </p:txBody>
      </p:sp>
      <p:sp>
        <p:nvSpPr>
          <p:cNvPr id="3" name="Rectangle 2"/>
          <p:cNvSpPr txBox="1">
            <a:spLocks noChangeArrowheads="1"/>
          </p:cNvSpPr>
          <p:nvPr/>
        </p:nvSpPr>
        <p:spPr bwMode="auto">
          <a:xfrm>
            <a:off x="606425" y="-17026"/>
            <a:ext cx="8181975" cy="434975"/>
          </a:xfrm>
          <a:prstGeom prst="rect">
            <a:avLst/>
          </a:prstGeom>
          <a:noFill/>
          <a:ln w="9525">
            <a:noFill/>
            <a:miter lim="800000"/>
            <a:headEnd/>
            <a:tailEnd/>
          </a:ln>
        </p:spPr>
        <p:txBody>
          <a:bodyPr lIns="91432" tIns="45716" rIns="91432" bIns="45716" anchor="ctr"/>
          <a:lstStyle/>
          <a:p>
            <a:pPr algn="ctr" eaLnBrk="0" hangingPunct="0">
              <a:defRPr/>
            </a:pPr>
            <a:r>
              <a:rPr lang="en-US" sz="2000" dirty="0">
                <a:latin typeface="Calibri" pitchFamily="34" charset="0"/>
                <a:ea typeface="+mj-ea"/>
                <a:cs typeface="+mj-cs"/>
              </a:rPr>
              <a:t>Mapping of ICANN Charter Documents to </a:t>
            </a:r>
            <a:r>
              <a:rPr lang="en-US" sz="2000" dirty="0" smtClean="0">
                <a:latin typeface="Calibri" pitchFamily="34" charset="0"/>
                <a:ea typeface="+mj-ea"/>
                <a:cs typeface="+mj-cs"/>
              </a:rPr>
              <a:t>2012 </a:t>
            </a:r>
            <a:r>
              <a:rPr lang="en-US" sz="2000" dirty="0">
                <a:latin typeface="Calibri" pitchFamily="34" charset="0"/>
                <a:ea typeface="+mj-ea"/>
                <a:cs typeface="+mj-cs"/>
              </a:rPr>
              <a:t>Strategic </a:t>
            </a:r>
            <a:r>
              <a:rPr lang="en-US" sz="2000" dirty="0" smtClean="0">
                <a:latin typeface="Calibri" pitchFamily="34" charset="0"/>
                <a:ea typeface="+mj-ea"/>
                <a:cs typeface="+mj-cs"/>
              </a:rPr>
              <a:t>Plan Focus Areas</a:t>
            </a:r>
            <a:endParaRPr lang="en-US" sz="2000" dirty="0">
              <a:latin typeface="Calibri" pitchFamily="34" charset="0"/>
              <a:ea typeface="+mj-ea"/>
              <a:cs typeface="+mj-cs"/>
            </a:endParaRPr>
          </a:p>
        </p:txBody>
      </p:sp>
      <p:sp>
        <p:nvSpPr>
          <p:cNvPr id="53" name="Rectangle 52"/>
          <p:cNvSpPr/>
          <p:nvPr/>
        </p:nvSpPr>
        <p:spPr>
          <a:xfrm>
            <a:off x="749300"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DNS stability and security</a:t>
            </a:r>
            <a:endParaRPr lang="en-US" sz="1200" dirty="0"/>
          </a:p>
        </p:txBody>
      </p:sp>
      <p:sp>
        <p:nvSpPr>
          <p:cNvPr id="54" name="Rectangle 53"/>
          <p:cNvSpPr/>
          <p:nvPr/>
        </p:nvSpPr>
        <p:spPr>
          <a:xfrm>
            <a:off x="2849033"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Competition, consumer trust and consumer choice</a:t>
            </a:r>
            <a:endParaRPr lang="en-US" sz="1200" dirty="0"/>
          </a:p>
        </p:txBody>
      </p:sp>
      <p:sp>
        <p:nvSpPr>
          <p:cNvPr id="55" name="Rectangle 54"/>
          <p:cNvSpPr/>
          <p:nvPr/>
        </p:nvSpPr>
        <p:spPr>
          <a:xfrm>
            <a:off x="4948766"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Core operations including IANA</a:t>
            </a:r>
            <a:endParaRPr lang="en-US" sz="1200" dirty="0"/>
          </a:p>
        </p:txBody>
      </p:sp>
      <p:sp>
        <p:nvSpPr>
          <p:cNvPr id="56" name="Rectangle 55"/>
          <p:cNvSpPr/>
          <p:nvPr/>
        </p:nvSpPr>
        <p:spPr>
          <a:xfrm>
            <a:off x="7048500"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A healthy internet </a:t>
            </a:r>
          </a:p>
          <a:p>
            <a:pPr algn="ctr"/>
            <a:r>
              <a:rPr lang="en-US" sz="1200" dirty="0"/>
              <a:t>g</a:t>
            </a:r>
            <a:r>
              <a:rPr lang="en-US" sz="1200" dirty="0" smtClean="0"/>
              <a:t>overnance eco-system</a:t>
            </a:r>
            <a:endParaRPr lang="en-US" sz="1200" dirty="0"/>
          </a:p>
        </p:txBody>
      </p:sp>
      <p:sp>
        <p:nvSpPr>
          <p:cNvPr id="59" name="TextBox 59"/>
          <p:cNvSpPr txBox="1">
            <a:spLocks noChangeArrowheads="1"/>
          </p:cNvSpPr>
          <p:nvPr/>
        </p:nvSpPr>
        <p:spPr bwMode="auto">
          <a:xfrm>
            <a:off x="457200" y="1042641"/>
            <a:ext cx="19431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a:t>
            </a:r>
            <a:r>
              <a:rPr lang="en-US" sz="900" dirty="0" err="1" smtClean="0">
                <a:solidFill>
                  <a:srgbClr val="002060"/>
                </a:solidFill>
                <a:latin typeface="Calibri" pitchFamily="34" charset="0"/>
              </a:rPr>
              <a:t>i</a:t>
            </a:r>
            <a:r>
              <a:rPr lang="en-US" sz="900" dirty="0" smtClean="0">
                <a:solidFill>
                  <a:srgbClr val="002060"/>
                </a:solidFill>
                <a:latin typeface="Calibri" pitchFamily="34" charset="0"/>
              </a:rPr>
              <a:t>)	Coordinate the assignment of Internet technical parameters to maintain universal connectivity</a:t>
            </a:r>
            <a:endParaRPr lang="en-US" sz="900" dirty="0">
              <a:solidFill>
                <a:srgbClr val="002060"/>
              </a:solidFill>
              <a:latin typeface="Calibri" pitchFamily="34" charset="0"/>
            </a:endParaRPr>
          </a:p>
        </p:txBody>
      </p:sp>
      <p:sp>
        <p:nvSpPr>
          <p:cNvPr id="65" name="TextBox 12"/>
          <p:cNvSpPr txBox="1">
            <a:spLocks noChangeArrowheads="1"/>
          </p:cNvSpPr>
          <p:nvPr/>
        </p:nvSpPr>
        <p:spPr bwMode="auto">
          <a:xfrm rot="16200000">
            <a:off x="-119600" y="2948529"/>
            <a:ext cx="657103" cy="276999"/>
          </a:xfrm>
          <a:prstGeom prst="rect">
            <a:avLst/>
          </a:prstGeom>
          <a:noFill/>
          <a:ln w="9525">
            <a:noFill/>
            <a:miter lim="800000"/>
            <a:headEnd/>
            <a:tailEnd/>
          </a:ln>
        </p:spPr>
        <p:txBody>
          <a:bodyPr wrap="none">
            <a:spAutoFit/>
          </a:bodyPr>
          <a:lstStyle/>
          <a:p>
            <a:r>
              <a:rPr lang="en-US" sz="1200" b="1" dirty="0" err="1">
                <a:solidFill>
                  <a:srgbClr val="002060"/>
                </a:solidFill>
                <a:latin typeface="Calibri" pitchFamily="34" charset="0"/>
              </a:rPr>
              <a:t>ByLaws</a:t>
            </a:r>
            <a:endParaRPr lang="en-US" sz="1200" b="1" dirty="0">
              <a:solidFill>
                <a:srgbClr val="002060"/>
              </a:solidFill>
              <a:latin typeface="Calibri" pitchFamily="34" charset="0"/>
            </a:endParaRPr>
          </a:p>
        </p:txBody>
      </p:sp>
      <p:sp>
        <p:nvSpPr>
          <p:cNvPr id="66" name="TextBox 13"/>
          <p:cNvSpPr txBox="1">
            <a:spLocks noChangeArrowheads="1"/>
          </p:cNvSpPr>
          <p:nvPr/>
        </p:nvSpPr>
        <p:spPr bwMode="auto">
          <a:xfrm rot="16200000">
            <a:off x="-619524" y="1708150"/>
            <a:ext cx="1656950" cy="461665"/>
          </a:xfrm>
          <a:prstGeom prst="rect">
            <a:avLst/>
          </a:prstGeom>
          <a:noFill/>
          <a:ln w="9525">
            <a:noFill/>
            <a:miter lim="800000"/>
            <a:headEnd/>
            <a:tailEnd/>
          </a:ln>
        </p:spPr>
        <p:txBody>
          <a:bodyPr wrap="square">
            <a:spAutoFit/>
          </a:bodyPr>
          <a:lstStyle/>
          <a:p>
            <a:pPr algn="ctr"/>
            <a:r>
              <a:rPr lang="en-US" sz="1200" b="1" dirty="0" smtClean="0">
                <a:solidFill>
                  <a:srgbClr val="002060"/>
                </a:solidFill>
                <a:latin typeface="Calibri" pitchFamily="34" charset="0"/>
              </a:rPr>
              <a:t>Articles of Incorporation</a:t>
            </a:r>
            <a:endParaRPr lang="en-US" sz="1200" b="1" dirty="0">
              <a:solidFill>
                <a:srgbClr val="002060"/>
              </a:solidFill>
              <a:latin typeface="Calibri" pitchFamily="34" charset="0"/>
            </a:endParaRPr>
          </a:p>
        </p:txBody>
      </p:sp>
      <p:sp>
        <p:nvSpPr>
          <p:cNvPr id="67" name="TextBox 14"/>
          <p:cNvSpPr txBox="1">
            <a:spLocks noChangeArrowheads="1"/>
          </p:cNvSpPr>
          <p:nvPr/>
        </p:nvSpPr>
        <p:spPr bwMode="auto">
          <a:xfrm rot="16200000">
            <a:off x="-659139" y="4337784"/>
            <a:ext cx="1736181" cy="461665"/>
          </a:xfrm>
          <a:prstGeom prst="rect">
            <a:avLst/>
          </a:prstGeom>
          <a:noFill/>
          <a:ln w="9525">
            <a:noFill/>
            <a:miter lim="800000"/>
            <a:headEnd/>
            <a:tailEnd/>
          </a:ln>
        </p:spPr>
        <p:txBody>
          <a:bodyPr wrap="square">
            <a:spAutoFit/>
          </a:bodyPr>
          <a:lstStyle/>
          <a:p>
            <a:pPr algn="ctr"/>
            <a:r>
              <a:rPr lang="en-US" sz="1200" b="1" dirty="0" smtClean="0">
                <a:solidFill>
                  <a:srgbClr val="002060"/>
                </a:solidFill>
                <a:latin typeface="Calibri" pitchFamily="34" charset="0"/>
              </a:rPr>
              <a:t>Affirmation of Commitments</a:t>
            </a:r>
            <a:endParaRPr lang="en-US" sz="1200" b="1" dirty="0">
              <a:solidFill>
                <a:srgbClr val="002060"/>
              </a:solidFill>
              <a:latin typeface="Calibri" pitchFamily="34" charset="0"/>
            </a:endParaRPr>
          </a:p>
        </p:txBody>
      </p:sp>
      <p:sp>
        <p:nvSpPr>
          <p:cNvPr id="106" name="TextBox 59"/>
          <p:cNvSpPr txBox="1">
            <a:spLocks noChangeArrowheads="1"/>
          </p:cNvSpPr>
          <p:nvPr/>
        </p:nvSpPr>
        <p:spPr bwMode="auto">
          <a:xfrm>
            <a:off x="4635500" y="1042641"/>
            <a:ext cx="19431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a:t>
            </a:r>
            <a:r>
              <a:rPr lang="en-US" sz="900" dirty="0" err="1" smtClean="0">
                <a:solidFill>
                  <a:srgbClr val="002060"/>
                </a:solidFill>
                <a:latin typeface="Calibri" pitchFamily="34" charset="0"/>
              </a:rPr>
              <a:t>i</a:t>
            </a:r>
            <a:r>
              <a:rPr lang="en-US" sz="900" dirty="0" smtClean="0">
                <a:solidFill>
                  <a:srgbClr val="002060"/>
                </a:solidFill>
                <a:latin typeface="Calibri" pitchFamily="34" charset="0"/>
              </a:rPr>
              <a:t>)	Coordinate the assignment of Internet technical parameters to maintain universal connectivity</a:t>
            </a:r>
            <a:endParaRPr lang="en-US" sz="900" dirty="0">
              <a:solidFill>
                <a:srgbClr val="002060"/>
              </a:solidFill>
              <a:latin typeface="Calibri" pitchFamily="34" charset="0"/>
            </a:endParaRPr>
          </a:p>
        </p:txBody>
      </p:sp>
      <p:sp>
        <p:nvSpPr>
          <p:cNvPr id="107" name="TextBox 59"/>
          <p:cNvSpPr txBox="1">
            <a:spLocks noChangeArrowheads="1"/>
          </p:cNvSpPr>
          <p:nvPr/>
        </p:nvSpPr>
        <p:spPr bwMode="auto">
          <a:xfrm>
            <a:off x="4635500" y="1488089"/>
            <a:ext cx="17653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	Performing and overseeing functions for coordinating the IP address space</a:t>
            </a:r>
            <a:endParaRPr lang="en-US" sz="900" dirty="0">
              <a:solidFill>
                <a:srgbClr val="002060"/>
              </a:solidFill>
              <a:latin typeface="Calibri" pitchFamily="34" charset="0"/>
            </a:endParaRPr>
          </a:p>
        </p:txBody>
      </p:sp>
      <p:sp>
        <p:nvSpPr>
          <p:cNvPr id="108" name="TextBox 59"/>
          <p:cNvSpPr txBox="1">
            <a:spLocks noChangeArrowheads="1"/>
          </p:cNvSpPr>
          <p:nvPr/>
        </p:nvSpPr>
        <p:spPr bwMode="auto">
          <a:xfrm>
            <a:off x="457200" y="1487141"/>
            <a:ext cx="1892300" cy="2308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3(iii)	Coordinating the internet DNS</a:t>
            </a:r>
            <a:endParaRPr lang="en-US" sz="900" dirty="0">
              <a:solidFill>
                <a:srgbClr val="002060"/>
              </a:solidFill>
              <a:latin typeface="Calibri" pitchFamily="34" charset="0"/>
            </a:endParaRPr>
          </a:p>
        </p:txBody>
      </p:sp>
      <p:sp>
        <p:nvSpPr>
          <p:cNvPr id="109" name="TextBox 59"/>
          <p:cNvSpPr txBox="1">
            <a:spLocks noChangeArrowheads="1"/>
          </p:cNvSpPr>
          <p:nvPr/>
        </p:nvSpPr>
        <p:spPr bwMode="auto">
          <a:xfrm>
            <a:off x="469075" y="1639049"/>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3(iii)	Develop policies for determining circumstances under which new TLDs are added</a:t>
            </a:r>
            <a:endParaRPr lang="en-US" sz="900" dirty="0">
              <a:solidFill>
                <a:srgbClr val="002060"/>
              </a:solidFill>
              <a:latin typeface="Calibri" pitchFamily="34" charset="0"/>
            </a:endParaRPr>
          </a:p>
        </p:txBody>
      </p:sp>
      <p:sp>
        <p:nvSpPr>
          <p:cNvPr id="110" name="TextBox 59"/>
          <p:cNvSpPr txBox="1">
            <a:spLocks noChangeArrowheads="1"/>
          </p:cNvSpPr>
          <p:nvPr/>
        </p:nvSpPr>
        <p:spPr bwMode="auto">
          <a:xfrm>
            <a:off x="2514600" y="1042641"/>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3(iii)	Develop policies for determining circumstances under which new TLDs are added</a:t>
            </a:r>
            <a:endParaRPr lang="en-US" sz="900" dirty="0">
              <a:solidFill>
                <a:srgbClr val="002060"/>
              </a:solidFill>
              <a:latin typeface="Calibri" pitchFamily="34" charset="0"/>
            </a:endParaRPr>
          </a:p>
        </p:txBody>
      </p:sp>
      <p:sp>
        <p:nvSpPr>
          <p:cNvPr id="111" name="TextBox 59"/>
          <p:cNvSpPr txBox="1">
            <a:spLocks noChangeArrowheads="1"/>
          </p:cNvSpPr>
          <p:nvPr/>
        </p:nvSpPr>
        <p:spPr bwMode="auto">
          <a:xfrm>
            <a:off x="0" y="6275023"/>
            <a:ext cx="1879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3(v)	Engage in any other related lawful activity in furtherance of 3 (</a:t>
            </a:r>
            <a:r>
              <a:rPr lang="en-US" sz="900" dirty="0" err="1" smtClean="0">
                <a:solidFill>
                  <a:srgbClr val="002060"/>
                </a:solidFill>
                <a:latin typeface="Calibri" pitchFamily="34" charset="0"/>
              </a:rPr>
              <a:t>i</a:t>
            </a:r>
            <a:r>
              <a:rPr lang="en-US" sz="900" dirty="0" smtClean="0">
                <a:solidFill>
                  <a:srgbClr val="002060"/>
                </a:solidFill>
                <a:latin typeface="Calibri" pitchFamily="34" charset="0"/>
              </a:rPr>
              <a:t>) through (iv)</a:t>
            </a:r>
            <a:endParaRPr lang="en-US" sz="900" dirty="0">
              <a:solidFill>
                <a:srgbClr val="002060"/>
              </a:solidFill>
              <a:latin typeface="Calibri" pitchFamily="34" charset="0"/>
            </a:endParaRPr>
          </a:p>
        </p:txBody>
      </p:sp>
      <p:sp>
        <p:nvSpPr>
          <p:cNvPr id="112" name="TextBox 59"/>
          <p:cNvSpPr txBox="1">
            <a:spLocks noChangeArrowheads="1"/>
          </p:cNvSpPr>
          <p:nvPr/>
        </p:nvSpPr>
        <p:spPr bwMode="auto">
          <a:xfrm>
            <a:off x="445325" y="2047099"/>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3(iv)	Overseeing operation of the authoritative Internet DNS root server system</a:t>
            </a:r>
          </a:p>
        </p:txBody>
      </p:sp>
      <p:sp>
        <p:nvSpPr>
          <p:cNvPr id="113" name="TextBox 59"/>
          <p:cNvSpPr txBox="1">
            <a:spLocks noChangeArrowheads="1"/>
          </p:cNvSpPr>
          <p:nvPr/>
        </p:nvSpPr>
        <p:spPr bwMode="auto">
          <a:xfrm>
            <a:off x="4635500" y="1944341"/>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3(iv)	Overseeing operation of the authoritative Internet DNS root server system</a:t>
            </a:r>
          </a:p>
        </p:txBody>
      </p:sp>
      <p:sp>
        <p:nvSpPr>
          <p:cNvPr id="114" name="TextBox 59"/>
          <p:cNvSpPr txBox="1">
            <a:spLocks noChangeArrowheads="1"/>
          </p:cNvSpPr>
          <p:nvPr/>
        </p:nvSpPr>
        <p:spPr bwMode="auto">
          <a:xfrm>
            <a:off x="2514600" y="1563341"/>
            <a:ext cx="2146300" cy="646331"/>
          </a:xfrm>
          <a:prstGeom prst="rect">
            <a:avLst/>
          </a:prstGeom>
          <a:noFill/>
          <a:ln w="9525">
            <a:noFill/>
            <a:miter lim="800000"/>
            <a:headEnd/>
            <a:tailEnd/>
          </a:ln>
        </p:spPr>
        <p:txBody>
          <a:bodyPr wrap="square">
            <a:spAutoFit/>
          </a:bodyPr>
          <a:lstStyle/>
          <a:p>
            <a:pPr marL="228600" indent="-228600">
              <a:buAutoNum type="arabicPeriod" startAt="4"/>
            </a:pPr>
            <a:r>
              <a:rPr lang="en-US" sz="900" dirty="0" smtClean="0">
                <a:solidFill>
                  <a:srgbClr val="002060"/>
                </a:solidFill>
                <a:latin typeface="Calibri" pitchFamily="34" charset="0"/>
              </a:rPr>
              <a:t>Operate through open &amp; transparent processes that enable competition and open entry in internet-related markets.</a:t>
            </a:r>
          </a:p>
        </p:txBody>
      </p:sp>
      <p:sp>
        <p:nvSpPr>
          <p:cNvPr id="115" name="TextBox 59"/>
          <p:cNvSpPr txBox="1">
            <a:spLocks noChangeArrowheads="1"/>
          </p:cNvSpPr>
          <p:nvPr/>
        </p:nvSpPr>
        <p:spPr bwMode="auto">
          <a:xfrm>
            <a:off x="0" y="5774035"/>
            <a:ext cx="21463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	ICANN is a nonprofit public benefit corporation and is not organized for the private gain of any person.</a:t>
            </a:r>
          </a:p>
        </p:txBody>
      </p:sp>
      <p:sp>
        <p:nvSpPr>
          <p:cNvPr id="116" name="TextBox 59"/>
          <p:cNvSpPr txBox="1">
            <a:spLocks noChangeArrowheads="1"/>
          </p:cNvSpPr>
          <p:nvPr/>
        </p:nvSpPr>
        <p:spPr bwMode="auto">
          <a:xfrm>
            <a:off x="6756400" y="1042641"/>
            <a:ext cx="2247900"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4.	ICANN shall operate for the benefit of the Internet community as a whole.</a:t>
            </a:r>
          </a:p>
        </p:txBody>
      </p:sp>
      <p:sp>
        <p:nvSpPr>
          <p:cNvPr id="117" name="TextBox 59"/>
          <p:cNvSpPr txBox="1">
            <a:spLocks noChangeArrowheads="1"/>
          </p:cNvSpPr>
          <p:nvPr/>
        </p:nvSpPr>
        <p:spPr bwMode="auto">
          <a:xfrm>
            <a:off x="6756400" y="1508651"/>
            <a:ext cx="2278277"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4.	Cooperate as appropriate with relevant international organizations</a:t>
            </a:r>
          </a:p>
        </p:txBody>
      </p:sp>
      <p:sp>
        <p:nvSpPr>
          <p:cNvPr id="118" name="TextBox 59"/>
          <p:cNvSpPr txBox="1">
            <a:spLocks noChangeArrowheads="1"/>
          </p:cNvSpPr>
          <p:nvPr/>
        </p:nvSpPr>
        <p:spPr bwMode="auto">
          <a:xfrm>
            <a:off x="4635500" y="2542522"/>
            <a:ext cx="219281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Coordinate, at the overall level, the global internet’s </a:t>
            </a:r>
            <a:r>
              <a:rPr lang="en-US" sz="900" u="sng" dirty="0" smtClean="0">
                <a:solidFill>
                  <a:srgbClr val="002060"/>
                </a:solidFill>
                <a:latin typeface="Calibri" pitchFamily="34" charset="0"/>
              </a:rPr>
              <a:t>system of unique identifiers</a:t>
            </a:r>
          </a:p>
        </p:txBody>
      </p:sp>
      <p:sp>
        <p:nvSpPr>
          <p:cNvPr id="119" name="TextBox 59"/>
          <p:cNvSpPr txBox="1">
            <a:spLocks noChangeArrowheads="1"/>
          </p:cNvSpPr>
          <p:nvPr/>
        </p:nvSpPr>
        <p:spPr bwMode="auto">
          <a:xfrm>
            <a:off x="457200" y="2554397"/>
            <a:ext cx="18288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Ensure the stable and secure operation of the internet’s unique identifier systems. </a:t>
            </a:r>
          </a:p>
        </p:txBody>
      </p:sp>
      <p:sp>
        <p:nvSpPr>
          <p:cNvPr id="120" name="TextBox 59"/>
          <p:cNvSpPr txBox="1">
            <a:spLocks noChangeArrowheads="1"/>
          </p:cNvSpPr>
          <p:nvPr/>
        </p:nvSpPr>
        <p:spPr bwMode="auto">
          <a:xfrm>
            <a:off x="4635500" y="2942322"/>
            <a:ext cx="2157186"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I.1.1	Coordinate allocation and assignment of three sets of unique identifiers (DNS, IP, Ports &amp; Parameters)</a:t>
            </a:r>
          </a:p>
        </p:txBody>
      </p:sp>
      <p:sp>
        <p:nvSpPr>
          <p:cNvPr id="121" name="TextBox 59"/>
          <p:cNvSpPr txBox="1">
            <a:spLocks noChangeArrowheads="1"/>
          </p:cNvSpPr>
          <p:nvPr/>
        </p:nvSpPr>
        <p:spPr bwMode="auto">
          <a:xfrm>
            <a:off x="457200" y="3036295"/>
            <a:ext cx="18288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I.1.2	Coordinate operation and evolution of the DNS root name server system</a:t>
            </a:r>
          </a:p>
        </p:txBody>
      </p:sp>
      <p:sp>
        <p:nvSpPr>
          <p:cNvPr id="122" name="TextBox 59"/>
          <p:cNvSpPr txBox="1">
            <a:spLocks noChangeArrowheads="1"/>
          </p:cNvSpPr>
          <p:nvPr/>
        </p:nvSpPr>
        <p:spPr bwMode="auto">
          <a:xfrm>
            <a:off x="6756400" y="2981897"/>
            <a:ext cx="2413001"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I.1.3	Coordinate policy development reasonably and appropriately related to these technical functions</a:t>
            </a:r>
          </a:p>
        </p:txBody>
      </p:sp>
      <p:sp>
        <p:nvSpPr>
          <p:cNvPr id="123" name="TextBox 59"/>
          <p:cNvSpPr txBox="1">
            <a:spLocks noChangeArrowheads="1"/>
          </p:cNvSpPr>
          <p:nvPr/>
        </p:nvSpPr>
        <p:spPr bwMode="auto">
          <a:xfrm>
            <a:off x="2007425" y="6173423"/>
            <a:ext cx="1244600" cy="2308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I.2	Core Values 1-11</a:t>
            </a:r>
          </a:p>
        </p:txBody>
      </p:sp>
      <p:sp>
        <p:nvSpPr>
          <p:cNvPr id="125" name="TextBox 59"/>
          <p:cNvSpPr txBox="1">
            <a:spLocks noChangeArrowheads="1"/>
          </p:cNvSpPr>
          <p:nvPr/>
        </p:nvSpPr>
        <p:spPr bwMode="auto">
          <a:xfrm>
            <a:off x="6756400" y="3565247"/>
            <a:ext cx="2419610"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3(a)	Ensure that decisions are made related to the global technical coordination of the DNS are made in the public interest and are accountable and transparent 	 </a:t>
            </a:r>
          </a:p>
        </p:txBody>
      </p:sp>
      <p:sp>
        <p:nvSpPr>
          <p:cNvPr id="126" name="TextBox 59"/>
          <p:cNvSpPr txBox="1">
            <a:spLocks noChangeArrowheads="1"/>
          </p:cNvSpPr>
          <p:nvPr/>
        </p:nvSpPr>
        <p:spPr bwMode="auto">
          <a:xfrm>
            <a:off x="457200" y="4056948"/>
            <a:ext cx="2044700"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3(b)	Preserve security, stability and resiliency of the DNS 	 </a:t>
            </a:r>
          </a:p>
        </p:txBody>
      </p:sp>
      <p:sp>
        <p:nvSpPr>
          <p:cNvPr id="127" name="TextBox 59"/>
          <p:cNvSpPr txBox="1">
            <a:spLocks noChangeArrowheads="1"/>
          </p:cNvSpPr>
          <p:nvPr/>
        </p:nvSpPr>
        <p:spPr bwMode="auto">
          <a:xfrm>
            <a:off x="2514600" y="3565247"/>
            <a:ext cx="20447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3(c)	Promote competition, consumer trust and consumer choice in DNS marketplace 	 </a:t>
            </a:r>
          </a:p>
        </p:txBody>
      </p:sp>
      <p:sp>
        <p:nvSpPr>
          <p:cNvPr id="128" name="TextBox 59"/>
          <p:cNvSpPr txBox="1">
            <a:spLocks noChangeArrowheads="1"/>
          </p:cNvSpPr>
          <p:nvPr/>
        </p:nvSpPr>
        <p:spPr bwMode="auto">
          <a:xfrm>
            <a:off x="457200" y="5173224"/>
            <a:ext cx="2120900"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3(d)	Facilitate international participation in DNS technical coordination 	 </a:t>
            </a:r>
          </a:p>
        </p:txBody>
      </p:sp>
      <p:sp>
        <p:nvSpPr>
          <p:cNvPr id="129" name="TextBox 59"/>
          <p:cNvSpPr txBox="1">
            <a:spLocks noChangeArrowheads="1"/>
          </p:cNvSpPr>
          <p:nvPr/>
        </p:nvSpPr>
        <p:spPr bwMode="auto">
          <a:xfrm>
            <a:off x="3116450" y="5774035"/>
            <a:ext cx="2120900" cy="9233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4.	Perform &amp; publish analyses of the positive and negative effects of ICANN decisions on the public, including public financial impact and the impact on the systemic security, stability and resiliency of the DNS	 </a:t>
            </a:r>
          </a:p>
        </p:txBody>
      </p:sp>
      <p:sp>
        <p:nvSpPr>
          <p:cNvPr id="131" name="TextBox 59"/>
          <p:cNvSpPr txBox="1">
            <a:spLocks noChangeArrowheads="1"/>
          </p:cNvSpPr>
          <p:nvPr/>
        </p:nvSpPr>
        <p:spPr bwMode="auto">
          <a:xfrm>
            <a:off x="4635500" y="4049936"/>
            <a:ext cx="2242972" cy="369332"/>
          </a:xfrm>
          <a:prstGeom prst="rect">
            <a:avLst/>
          </a:prstGeom>
          <a:noFill/>
          <a:ln w="9525">
            <a:noFill/>
            <a:miter lim="800000"/>
            <a:headEnd/>
            <a:tailEnd/>
          </a:ln>
        </p:spPr>
        <p:txBody>
          <a:bodyPr wrap="square">
            <a:spAutoFit/>
          </a:bodyPr>
          <a:lstStyle/>
          <a:p>
            <a:pPr marL="228600" indent="-228600">
              <a:buAutoNum type="arabicPlain" startAt="7"/>
            </a:pPr>
            <a:r>
              <a:rPr lang="en-US" sz="900" dirty="0" smtClean="0">
                <a:solidFill>
                  <a:srgbClr val="002060"/>
                </a:solidFill>
                <a:latin typeface="Calibri" pitchFamily="34" charset="0"/>
              </a:rPr>
              <a:t>Adhere to transparent &amp; accountable budgeting processes</a:t>
            </a:r>
          </a:p>
        </p:txBody>
      </p:sp>
      <p:sp>
        <p:nvSpPr>
          <p:cNvPr id="136" name="TextBox 59"/>
          <p:cNvSpPr txBox="1">
            <a:spLocks noChangeArrowheads="1"/>
          </p:cNvSpPr>
          <p:nvPr/>
        </p:nvSpPr>
        <p:spPr bwMode="auto">
          <a:xfrm>
            <a:off x="5071425" y="5774035"/>
            <a:ext cx="2222500" cy="9233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7.	Adhere to responsive consultation procedures that provide detailed explanations of the basis for decisions, including how comments have influenced the development of policy considerations </a:t>
            </a:r>
          </a:p>
        </p:txBody>
      </p:sp>
      <p:sp>
        <p:nvSpPr>
          <p:cNvPr id="137" name="TextBox 59"/>
          <p:cNvSpPr txBox="1">
            <a:spLocks noChangeArrowheads="1"/>
          </p:cNvSpPr>
          <p:nvPr/>
        </p:nvSpPr>
        <p:spPr bwMode="auto">
          <a:xfrm>
            <a:off x="7137400" y="5774035"/>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7.	Provide thorough and reasoned explanation of decisions taken, the rationale and sources of data</a:t>
            </a:r>
          </a:p>
        </p:txBody>
      </p:sp>
      <p:sp>
        <p:nvSpPr>
          <p:cNvPr id="138" name="TextBox 59"/>
          <p:cNvSpPr txBox="1">
            <a:spLocks noChangeArrowheads="1"/>
          </p:cNvSpPr>
          <p:nvPr/>
        </p:nvSpPr>
        <p:spPr bwMode="auto">
          <a:xfrm>
            <a:off x="4623625" y="4844884"/>
            <a:ext cx="2311565" cy="7848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8(a)	Maintain the capacity and ability to coordinate the Internet DNS at the overall level and work for the maintenance of a single, interoperable internet</a:t>
            </a:r>
          </a:p>
        </p:txBody>
      </p:sp>
      <p:sp>
        <p:nvSpPr>
          <p:cNvPr id="139" name="TextBox 59"/>
          <p:cNvSpPr txBox="1">
            <a:spLocks noChangeArrowheads="1"/>
          </p:cNvSpPr>
          <p:nvPr/>
        </p:nvSpPr>
        <p:spPr bwMode="auto">
          <a:xfrm>
            <a:off x="457200" y="4403640"/>
            <a:ext cx="2108200" cy="7848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8(a)	Maintain the capacity and ability to coordinate the Internet DNS at the overall level and work for the maintenance of a single, interoperable internet</a:t>
            </a:r>
          </a:p>
        </p:txBody>
      </p:sp>
      <p:sp>
        <p:nvSpPr>
          <p:cNvPr id="140" name="TextBox 59"/>
          <p:cNvSpPr txBox="1">
            <a:spLocks noChangeArrowheads="1"/>
          </p:cNvSpPr>
          <p:nvPr/>
        </p:nvSpPr>
        <p:spPr bwMode="auto">
          <a:xfrm>
            <a:off x="7137400" y="6186221"/>
            <a:ext cx="2006600"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8(b)	Remain a non-profit, headquartered in the US with offices around the world to meet the needs of a global community</a:t>
            </a:r>
          </a:p>
        </p:txBody>
      </p:sp>
      <p:sp>
        <p:nvSpPr>
          <p:cNvPr id="141" name="TextBox 59"/>
          <p:cNvSpPr txBox="1">
            <a:spLocks noChangeArrowheads="1"/>
          </p:cNvSpPr>
          <p:nvPr/>
        </p:nvSpPr>
        <p:spPr bwMode="auto">
          <a:xfrm>
            <a:off x="6743834" y="4757841"/>
            <a:ext cx="2400166"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8(c)	Operate as a multi-stakeholder, private sector led organization with input from the public, for whose benefit ICANN shall in all events act.</a:t>
            </a:r>
          </a:p>
        </p:txBody>
      </p:sp>
      <p:sp>
        <p:nvSpPr>
          <p:cNvPr id="143" name="TextBox 59"/>
          <p:cNvSpPr txBox="1">
            <a:spLocks noChangeArrowheads="1"/>
          </p:cNvSpPr>
          <p:nvPr/>
        </p:nvSpPr>
        <p:spPr bwMode="auto">
          <a:xfrm>
            <a:off x="457200" y="3576620"/>
            <a:ext cx="19177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1.	Technical coordination of the Internet’s domain name &amp; addressing system (DNS)</a:t>
            </a:r>
          </a:p>
        </p:txBody>
      </p:sp>
      <p:sp>
        <p:nvSpPr>
          <p:cNvPr id="151" name="TextBox 14"/>
          <p:cNvSpPr txBox="1">
            <a:spLocks noChangeArrowheads="1"/>
          </p:cNvSpPr>
          <p:nvPr/>
        </p:nvSpPr>
        <p:spPr bwMode="auto">
          <a:xfrm>
            <a:off x="1877017" y="5583251"/>
            <a:ext cx="5458749" cy="276999"/>
          </a:xfrm>
          <a:prstGeom prst="rect">
            <a:avLst/>
          </a:prstGeom>
          <a:noFill/>
          <a:ln w="9525">
            <a:noFill/>
            <a:miter lim="800000"/>
            <a:headEnd/>
            <a:tailEnd/>
          </a:ln>
        </p:spPr>
        <p:txBody>
          <a:bodyPr wrap="square">
            <a:spAutoFit/>
          </a:bodyPr>
          <a:lstStyle/>
          <a:p>
            <a:pPr algn="ctr"/>
            <a:r>
              <a:rPr lang="en-US" sz="1200" b="1" dirty="0" smtClean="0">
                <a:solidFill>
                  <a:srgbClr val="002060"/>
                </a:solidFill>
                <a:latin typeface="Calibri" pitchFamily="34" charset="0"/>
              </a:rPr>
              <a:t>Apply to All Focus Areas</a:t>
            </a:r>
            <a:endParaRPr lang="en-US" sz="1200" b="1" dirty="0">
              <a:solidFill>
                <a:srgbClr val="002060"/>
              </a:solidFill>
              <a:latin typeface="Calibri" pitchFamily="34" charset="0"/>
            </a:endParaRPr>
          </a:p>
        </p:txBody>
      </p:sp>
      <p:sp>
        <p:nvSpPr>
          <p:cNvPr id="154" name="TextBox 59"/>
          <p:cNvSpPr txBox="1">
            <a:spLocks noChangeArrowheads="1"/>
          </p:cNvSpPr>
          <p:nvPr/>
        </p:nvSpPr>
        <p:spPr bwMode="auto">
          <a:xfrm>
            <a:off x="4649335" y="3565247"/>
            <a:ext cx="19177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1.	Technical coordination of the Internet’s domain name &amp; addressing system (DNS)</a:t>
            </a:r>
          </a:p>
        </p:txBody>
      </p:sp>
      <p:sp>
        <p:nvSpPr>
          <p:cNvPr id="52" name="TextBox 59"/>
          <p:cNvSpPr txBox="1">
            <a:spLocks noChangeArrowheads="1"/>
          </p:cNvSpPr>
          <p:nvPr/>
        </p:nvSpPr>
        <p:spPr bwMode="auto">
          <a:xfrm>
            <a:off x="6746653" y="4214211"/>
            <a:ext cx="224297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7	Adhere to transparent and accountable fact-based policy development and cross-community deliberations</a:t>
            </a:r>
          </a:p>
        </p:txBody>
      </p:sp>
      <p:sp>
        <p:nvSpPr>
          <p:cNvPr id="57" name="TextBox 59"/>
          <p:cNvSpPr txBox="1">
            <a:spLocks noChangeArrowheads="1"/>
          </p:cNvSpPr>
          <p:nvPr/>
        </p:nvSpPr>
        <p:spPr bwMode="auto">
          <a:xfrm>
            <a:off x="4633522" y="4392341"/>
            <a:ext cx="2242972" cy="507831"/>
          </a:xfrm>
          <a:prstGeom prst="rect">
            <a:avLst/>
          </a:prstGeom>
          <a:noFill/>
          <a:ln w="9525">
            <a:noFill/>
            <a:miter lim="800000"/>
            <a:headEnd/>
            <a:tailEnd/>
          </a:ln>
        </p:spPr>
        <p:txBody>
          <a:bodyPr wrap="square">
            <a:spAutoFit/>
          </a:bodyPr>
          <a:lstStyle/>
          <a:p>
            <a:pPr marL="228600" indent="-228600">
              <a:buAutoNum type="arabicPlain" startAt="7"/>
            </a:pPr>
            <a:r>
              <a:rPr lang="en-US" sz="900" dirty="0" smtClean="0">
                <a:solidFill>
                  <a:srgbClr val="002060"/>
                </a:solidFill>
                <a:latin typeface="Calibri" pitchFamily="34" charset="0"/>
              </a:rPr>
              <a:t>Publish Annual Report of progress to </a:t>
            </a:r>
            <a:r>
              <a:rPr lang="en-US" sz="900" dirty="0" err="1" smtClean="0">
                <a:solidFill>
                  <a:srgbClr val="002060"/>
                </a:solidFill>
                <a:latin typeface="Calibri" pitchFamily="34" charset="0"/>
              </a:rPr>
              <a:t>ByLaws</a:t>
            </a:r>
            <a:r>
              <a:rPr lang="en-US" sz="900" dirty="0" smtClean="0">
                <a:solidFill>
                  <a:srgbClr val="002060"/>
                </a:solidFill>
                <a:latin typeface="Calibri" pitchFamily="34" charset="0"/>
              </a:rPr>
              <a:t> responsibilities, strategic &amp; operating plans</a:t>
            </a:r>
          </a:p>
        </p:txBody>
      </p:sp>
      <p:sp>
        <p:nvSpPr>
          <p:cNvPr id="61" name="TextBox 59"/>
          <p:cNvSpPr txBox="1">
            <a:spLocks noChangeArrowheads="1"/>
          </p:cNvSpPr>
          <p:nvPr/>
        </p:nvSpPr>
        <p:spPr bwMode="auto">
          <a:xfrm>
            <a:off x="6759150" y="2540547"/>
            <a:ext cx="219281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Coordinate, at the overall level, the </a:t>
            </a:r>
            <a:r>
              <a:rPr lang="en-US" sz="900" u="sng" dirty="0" smtClean="0">
                <a:solidFill>
                  <a:srgbClr val="002060"/>
                </a:solidFill>
                <a:latin typeface="Calibri" pitchFamily="34" charset="0"/>
              </a:rPr>
              <a:t>global internet’s system </a:t>
            </a:r>
            <a:r>
              <a:rPr lang="en-US" sz="900" dirty="0" smtClean="0">
                <a:solidFill>
                  <a:srgbClr val="002060"/>
                </a:solidFill>
                <a:latin typeface="Calibri" pitchFamily="34" charset="0"/>
              </a:rPr>
              <a:t>of unique identifiers</a:t>
            </a:r>
          </a:p>
        </p:txBody>
      </p:sp>
      <p:sp>
        <p:nvSpPr>
          <p:cNvPr id="62" name="TextBox 59"/>
          <p:cNvSpPr txBox="1">
            <a:spLocks noChangeArrowheads="1"/>
          </p:cNvSpPr>
          <p:nvPr/>
        </p:nvSpPr>
        <p:spPr bwMode="auto">
          <a:xfrm>
            <a:off x="2495960" y="2540543"/>
            <a:ext cx="219281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Coordinate, </a:t>
            </a:r>
            <a:r>
              <a:rPr lang="en-US" sz="900" u="sng" dirty="0" smtClean="0">
                <a:solidFill>
                  <a:srgbClr val="002060"/>
                </a:solidFill>
                <a:latin typeface="Calibri" pitchFamily="34" charset="0"/>
              </a:rPr>
              <a:t>at the overall level</a:t>
            </a:r>
            <a:r>
              <a:rPr lang="en-US" sz="900" dirty="0" smtClean="0">
                <a:solidFill>
                  <a:srgbClr val="002060"/>
                </a:solidFill>
                <a:latin typeface="Calibri" pitchFamily="34" charset="0"/>
              </a:rPr>
              <a:t>, the global internet’s system of unique identifiers</a:t>
            </a:r>
          </a:p>
        </p:txBody>
      </p:sp>
      <p:sp>
        <p:nvSpPr>
          <p:cNvPr id="63" name="TextBox 59"/>
          <p:cNvSpPr txBox="1">
            <a:spLocks noChangeArrowheads="1"/>
          </p:cNvSpPr>
          <p:nvPr/>
        </p:nvSpPr>
        <p:spPr bwMode="auto">
          <a:xfrm>
            <a:off x="2470231" y="2942323"/>
            <a:ext cx="2192812"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6	Core Value: Introducing &amp; promoting competition in the registration of domain names where practicable and beneficial in the public interest</a:t>
            </a: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6D2116-7157-4540-855B-B52362A29CAE}" type="slidenum">
              <a:rPr lang="en-US" smtClean="0"/>
              <a:pPr>
                <a:defRPr/>
              </a:pPr>
              <a:t>5</a:t>
            </a:fld>
            <a:endParaRPr lang="en-US" dirty="0"/>
          </a:p>
        </p:txBody>
      </p:sp>
      <p:sp>
        <p:nvSpPr>
          <p:cNvPr id="3" name="TextBox 2"/>
          <p:cNvSpPr txBox="1"/>
          <p:nvPr/>
        </p:nvSpPr>
        <p:spPr>
          <a:xfrm>
            <a:off x="634177" y="1282534"/>
            <a:ext cx="8170223" cy="5529719"/>
          </a:xfrm>
          <a:prstGeom prst="rect">
            <a:avLst/>
          </a:prstGeom>
          <a:noFill/>
        </p:spPr>
        <p:txBody>
          <a:bodyPr wrap="square" rtlCol="0">
            <a:spAutoFit/>
          </a:bodyPr>
          <a:lstStyle/>
          <a:p>
            <a:pPr marL="285750" indent="-285750">
              <a:spcBef>
                <a:spcPts val="3000"/>
              </a:spcBef>
              <a:buFont typeface="Arial"/>
              <a:buChar char="•"/>
            </a:pPr>
            <a:r>
              <a:rPr lang="en-US" sz="2000" dirty="0" smtClean="0">
                <a:solidFill>
                  <a:schemeClr val="accent1">
                    <a:lumMod val="75000"/>
                  </a:schemeClr>
                </a:solidFill>
              </a:rPr>
              <a:t>Describe </a:t>
            </a:r>
            <a:r>
              <a:rPr lang="en-US" sz="2000" dirty="0">
                <a:solidFill>
                  <a:schemeClr val="accent1">
                    <a:lumMod val="75000"/>
                  </a:schemeClr>
                </a:solidFill>
              </a:rPr>
              <a:t>ICANN 3-5 years from now</a:t>
            </a:r>
          </a:p>
          <a:p>
            <a:pPr marL="285750" lvl="0" indent="-285750">
              <a:spcBef>
                <a:spcPts val="3000"/>
              </a:spcBef>
              <a:buFont typeface="Arial"/>
              <a:buChar char="•"/>
            </a:pPr>
            <a:r>
              <a:rPr lang="en-US" sz="2000" dirty="0">
                <a:solidFill>
                  <a:schemeClr val="accent1">
                    <a:lumMod val="75000"/>
                  </a:schemeClr>
                </a:solidFill>
              </a:rPr>
              <a:t>What external global events have shaped the future?</a:t>
            </a:r>
          </a:p>
          <a:p>
            <a:pPr marL="285750" lvl="0" indent="-285750">
              <a:spcBef>
                <a:spcPts val="3000"/>
              </a:spcBef>
              <a:buFont typeface="Arial"/>
              <a:buChar char="•"/>
            </a:pPr>
            <a:r>
              <a:rPr lang="en-US" sz="2000" dirty="0">
                <a:solidFill>
                  <a:schemeClr val="accent1">
                    <a:lumMod val="75000"/>
                  </a:schemeClr>
                </a:solidFill>
              </a:rPr>
              <a:t>What</a:t>
            </a:r>
            <a:r>
              <a:rPr lang="en-US" sz="2000" dirty="0" smtClean="0">
                <a:solidFill>
                  <a:schemeClr val="accent1">
                    <a:lumMod val="75000"/>
                  </a:schemeClr>
                </a:solidFill>
              </a:rPr>
              <a:t> ICANN </a:t>
            </a:r>
            <a:r>
              <a:rPr lang="en-US" sz="2000" dirty="0">
                <a:solidFill>
                  <a:schemeClr val="accent1">
                    <a:lumMod val="75000"/>
                  </a:schemeClr>
                </a:solidFill>
              </a:rPr>
              <a:t>changes have occurred?</a:t>
            </a:r>
          </a:p>
          <a:p>
            <a:pPr marL="285750" lvl="0" indent="-285750">
              <a:spcBef>
                <a:spcPts val="3000"/>
              </a:spcBef>
              <a:buFont typeface="Arial"/>
              <a:buChar char="•"/>
            </a:pPr>
            <a:r>
              <a:rPr lang="en-US" sz="2000" dirty="0">
                <a:solidFill>
                  <a:schemeClr val="accent1">
                    <a:lumMod val="75000"/>
                  </a:schemeClr>
                </a:solidFill>
              </a:rPr>
              <a:t>How is the Internet impacting the world differently than today?</a:t>
            </a:r>
          </a:p>
          <a:p>
            <a:pPr marL="285750" lvl="0" indent="-285750">
              <a:spcBef>
                <a:spcPts val="3000"/>
              </a:spcBef>
              <a:buFont typeface="Arial"/>
              <a:buChar char="•"/>
            </a:pPr>
            <a:r>
              <a:rPr lang="en-US" sz="2000" dirty="0">
                <a:solidFill>
                  <a:schemeClr val="accent1">
                    <a:lumMod val="75000"/>
                  </a:schemeClr>
                </a:solidFill>
              </a:rPr>
              <a:t>How have the Internet Unique Identifier Systems evolved?</a:t>
            </a:r>
            <a:endParaRPr lang="en-US" sz="2000" dirty="0" smtClean="0">
              <a:solidFill>
                <a:schemeClr val="accent1">
                  <a:lumMod val="75000"/>
                </a:schemeClr>
              </a:solidFill>
            </a:endParaRPr>
          </a:p>
          <a:p>
            <a:pPr marL="285750" lvl="0" indent="-285750">
              <a:spcBef>
                <a:spcPts val="3000"/>
              </a:spcBef>
              <a:buFont typeface="Arial"/>
              <a:buChar char="•"/>
            </a:pPr>
            <a:r>
              <a:rPr lang="en-US" sz="2000" dirty="0" smtClean="0">
                <a:solidFill>
                  <a:schemeClr val="accent1">
                    <a:lumMod val="75000"/>
                  </a:schemeClr>
                </a:solidFill>
              </a:rPr>
              <a:t>Metrics: How should progress on the plan be measured? </a:t>
            </a:r>
            <a:br>
              <a:rPr lang="en-US" sz="2000" dirty="0" smtClean="0">
                <a:solidFill>
                  <a:schemeClr val="accent1">
                    <a:lumMod val="75000"/>
                  </a:schemeClr>
                </a:solidFill>
              </a:rPr>
            </a:br>
            <a:r>
              <a:rPr lang="en-US" sz="2000" dirty="0" smtClean="0">
                <a:solidFill>
                  <a:schemeClr val="accent1">
                    <a:lumMod val="75000"/>
                  </a:schemeClr>
                </a:solidFill>
              </a:rPr>
              <a:t>Assess if what we currently have is the correct metric that is meaningful and relevant both internally and to the Community</a:t>
            </a:r>
          </a:p>
          <a:p>
            <a:pPr marL="285750" lvl="0" indent="-285750">
              <a:lnSpc>
                <a:spcPct val="200000"/>
              </a:lnSpc>
              <a:buFont typeface="Arial"/>
              <a:buChar char="•"/>
            </a:pPr>
            <a:endParaRPr lang="en-US" sz="2000" dirty="0" smtClean="0">
              <a:solidFill>
                <a:schemeClr val="accent1">
                  <a:lumMod val="75000"/>
                </a:schemeClr>
              </a:solidFill>
            </a:endParaRPr>
          </a:p>
          <a:p>
            <a:pPr marL="457200" indent="-457200">
              <a:lnSpc>
                <a:spcPct val="150000"/>
              </a:lnSpc>
            </a:pPr>
            <a:r>
              <a:rPr lang="en-US" sz="2000" dirty="0" smtClean="0">
                <a:solidFill>
                  <a:schemeClr val="accent1">
                    <a:lumMod val="75000"/>
                  </a:schemeClr>
                </a:solidFill>
              </a:rPr>
              <a:t> </a:t>
            </a:r>
            <a:endParaRPr lang="en-US" sz="2000" dirty="0">
              <a:solidFill>
                <a:schemeClr val="accent1">
                  <a:lumMod val="75000"/>
                </a:schemeClr>
              </a:solidFill>
            </a:endParaRPr>
          </a:p>
        </p:txBody>
      </p:sp>
      <p:sp>
        <p:nvSpPr>
          <p:cNvPr id="21" name="TextBox 20"/>
          <p:cNvSpPr txBox="1"/>
          <p:nvPr/>
        </p:nvSpPr>
        <p:spPr>
          <a:xfrm>
            <a:off x="415636" y="11875"/>
            <a:ext cx="8579508" cy="877163"/>
          </a:xfrm>
          <a:prstGeom prst="rect">
            <a:avLst/>
          </a:prstGeom>
          <a:noFill/>
        </p:spPr>
        <p:txBody>
          <a:bodyPr wrap="square" rtlCol="0">
            <a:spAutoFit/>
          </a:bodyPr>
          <a:lstStyle/>
          <a:p>
            <a:pPr>
              <a:lnSpc>
                <a:spcPct val="150000"/>
              </a:lnSpc>
            </a:pPr>
            <a:r>
              <a:rPr lang="en-US" sz="3600" dirty="0" smtClean="0">
                <a:solidFill>
                  <a:schemeClr val="tx1">
                    <a:lumMod val="50000"/>
                    <a:lumOff val="50000"/>
                  </a:schemeClr>
                </a:solidFill>
                <a:latin typeface="Calibri" pitchFamily="34" charset="0"/>
              </a:rPr>
              <a:t>A look into the future:</a:t>
            </a:r>
            <a:endParaRPr lang="en-US" sz="3600" dirty="0">
              <a:solidFill>
                <a:schemeClr val="tx1">
                  <a:lumMod val="50000"/>
                  <a:lumOff val="50000"/>
                </a:schemeClr>
              </a:solidFill>
              <a:latin typeface="Calibri" pitchFamily="34" charset="0"/>
            </a:endParaRPr>
          </a:p>
        </p:txBody>
      </p:sp>
    </p:spTree>
    <p:extLst>
      <p:ext uri="{BB962C8B-B14F-4D97-AF65-F5344CB8AC3E}">
        <p14:creationId xmlns:p14="http://schemas.microsoft.com/office/powerpoint/2010/main" val="2357827472"/>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p:nvPr>
        </p:nvSpPr>
        <p:spPr>
          <a:xfrm>
            <a:off x="228600" y="1905000"/>
            <a:ext cx="8561388" cy="914400"/>
          </a:xfrm>
        </p:spPr>
        <p:txBody>
          <a:bodyPr/>
          <a:lstStyle/>
          <a:p>
            <a:pPr algn="ctr">
              <a:defRPr/>
            </a:pPr>
            <a:r>
              <a:rPr lang="en-US" sz="1800" dirty="0" smtClean="0">
                <a:solidFill>
                  <a:schemeClr val="tx1"/>
                </a:solidFill>
                <a:latin typeface="+mn-lt"/>
                <a:ea typeface="ＭＳ Ｐゴシック" charset="-128"/>
                <a:cs typeface="ＭＳ Ｐゴシック" pitchFamily="-107" charset="-128"/>
              </a:rPr>
              <a:t>2012-2015 Strategic Plan Draft Timeline</a:t>
            </a:r>
          </a:p>
        </p:txBody>
      </p:sp>
      <p:graphicFrame>
        <p:nvGraphicFramePr>
          <p:cNvPr id="77" name="Table 76"/>
          <p:cNvGraphicFramePr>
            <a:graphicFrameLocks noGrp="1"/>
          </p:cNvGraphicFramePr>
          <p:nvPr/>
        </p:nvGraphicFramePr>
        <p:xfrm>
          <a:off x="152400" y="3895725"/>
          <a:ext cx="8686800" cy="371475"/>
        </p:xfrm>
        <a:graphic>
          <a:graphicData uri="http://schemas.openxmlformats.org/drawingml/2006/table">
            <a:tbl>
              <a:tblPr/>
              <a:tblGrid>
                <a:gridCol w="86868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FFFFFF"/>
                        </a:solidFill>
                        <a:effectLst/>
                        <a:latin typeface="Arial" charset="0"/>
                        <a:ea typeface="MS PGothic" charset="0"/>
                        <a:cs typeface="MS PGothic" charset="0"/>
                      </a:endParaRPr>
                    </a:p>
                  </a:txBody>
                  <a:tcPr marL="91428" marR="914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ED3D7"/>
                    </a:solidFill>
                  </a:tcPr>
                </a:tc>
              </a:tr>
            </a:tbl>
          </a:graphicData>
        </a:graphic>
      </p:graphicFrame>
      <p:sp>
        <p:nvSpPr>
          <p:cNvPr id="15369" name="TextBox 64"/>
          <p:cNvSpPr txBox="1">
            <a:spLocks noChangeArrowheads="1"/>
          </p:cNvSpPr>
          <p:nvPr/>
        </p:nvSpPr>
        <p:spPr bwMode="auto">
          <a:xfrm>
            <a:off x="-76200" y="2781300"/>
            <a:ext cx="1295400" cy="83026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May 2011</a:t>
            </a:r>
          </a:p>
          <a:p>
            <a:pPr algn="ctr"/>
            <a:r>
              <a:rPr lang="en-US" sz="1200">
                <a:latin typeface="Arial" charset="0"/>
              </a:rPr>
              <a:t>Kick-Off </a:t>
            </a:r>
          </a:p>
          <a:p>
            <a:pPr algn="ctr"/>
            <a:r>
              <a:rPr lang="en-US" sz="1200">
                <a:latin typeface="Arial" charset="0"/>
              </a:rPr>
              <a:t>Development </a:t>
            </a:r>
          </a:p>
          <a:p>
            <a:pPr algn="ctr"/>
            <a:r>
              <a:rPr lang="en-US" sz="1200">
                <a:latin typeface="Arial" charset="0"/>
              </a:rPr>
              <a:t>Process</a:t>
            </a:r>
          </a:p>
        </p:txBody>
      </p:sp>
      <p:sp>
        <p:nvSpPr>
          <p:cNvPr id="15370" name="TextBox 65"/>
          <p:cNvSpPr txBox="1">
            <a:spLocks noChangeArrowheads="1"/>
          </p:cNvSpPr>
          <p:nvPr/>
        </p:nvSpPr>
        <p:spPr bwMode="auto">
          <a:xfrm>
            <a:off x="381000" y="4519613"/>
            <a:ext cx="1457325" cy="64611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 May-Jun 2011</a:t>
            </a:r>
          </a:p>
          <a:p>
            <a:pPr algn="ctr"/>
            <a:r>
              <a:rPr lang="en-US" sz="1200">
                <a:latin typeface="Arial" charset="0"/>
              </a:rPr>
              <a:t>Request SO/AC Consultations</a:t>
            </a:r>
          </a:p>
        </p:txBody>
      </p:sp>
      <p:cxnSp>
        <p:nvCxnSpPr>
          <p:cNvPr id="2079" name="Straight Connector 103"/>
          <p:cNvCxnSpPr>
            <a:cxnSpLocks noChangeShapeType="1"/>
          </p:cNvCxnSpPr>
          <p:nvPr/>
        </p:nvCxnSpPr>
        <p:spPr bwMode="auto">
          <a:xfrm flipV="1">
            <a:off x="471488" y="3587750"/>
            <a:ext cx="1587" cy="622300"/>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2080" name="Straight Connector 105"/>
          <p:cNvCxnSpPr>
            <a:cxnSpLocks noChangeShapeType="1"/>
          </p:cNvCxnSpPr>
          <p:nvPr/>
        </p:nvCxnSpPr>
        <p:spPr bwMode="auto">
          <a:xfrm flipV="1">
            <a:off x="1143000" y="3903663"/>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2082" name="Straight Connector 109"/>
          <p:cNvCxnSpPr>
            <a:cxnSpLocks noChangeShapeType="1"/>
          </p:cNvCxnSpPr>
          <p:nvPr/>
        </p:nvCxnSpPr>
        <p:spPr bwMode="auto">
          <a:xfrm flipV="1">
            <a:off x="5334000" y="3883025"/>
            <a:ext cx="1588" cy="6127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74" name="TextBox 91"/>
          <p:cNvSpPr txBox="1">
            <a:spLocks noChangeArrowheads="1"/>
          </p:cNvSpPr>
          <p:nvPr/>
        </p:nvSpPr>
        <p:spPr bwMode="auto">
          <a:xfrm>
            <a:off x="4248150" y="2765425"/>
            <a:ext cx="1524000" cy="64611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Sep  2011</a:t>
            </a:r>
          </a:p>
          <a:p>
            <a:pPr algn="ctr"/>
            <a:r>
              <a:rPr lang="en-US" sz="1200">
                <a:latin typeface="Arial" charset="0"/>
              </a:rPr>
              <a:t>Post Draft Strategic Plan</a:t>
            </a:r>
          </a:p>
        </p:txBody>
      </p:sp>
      <p:sp>
        <p:nvSpPr>
          <p:cNvPr id="15375" name="TextBox 91"/>
          <p:cNvSpPr txBox="1">
            <a:spLocks noChangeArrowheads="1"/>
          </p:cNvSpPr>
          <p:nvPr/>
        </p:nvSpPr>
        <p:spPr bwMode="auto">
          <a:xfrm>
            <a:off x="6524625" y="2741613"/>
            <a:ext cx="1524000" cy="64611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Nov 2011</a:t>
            </a:r>
            <a:endParaRPr lang="en-US" sz="1200">
              <a:latin typeface="Arial" charset="0"/>
            </a:endParaRPr>
          </a:p>
          <a:p>
            <a:pPr algn="ctr"/>
            <a:r>
              <a:rPr lang="en-US" sz="1200">
                <a:latin typeface="Arial" charset="0"/>
              </a:rPr>
              <a:t>Post  Proposed Plan</a:t>
            </a:r>
          </a:p>
        </p:txBody>
      </p:sp>
      <p:cxnSp>
        <p:nvCxnSpPr>
          <p:cNvPr id="2087" name="Straight Connector 109"/>
          <p:cNvCxnSpPr>
            <a:cxnSpLocks noChangeShapeType="1"/>
          </p:cNvCxnSpPr>
          <p:nvPr/>
        </p:nvCxnSpPr>
        <p:spPr bwMode="auto">
          <a:xfrm flipH="1" flipV="1">
            <a:off x="7391400" y="3635375"/>
            <a:ext cx="0" cy="6127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77" name="TextBox 65"/>
          <p:cNvSpPr txBox="1">
            <a:spLocks noChangeArrowheads="1"/>
          </p:cNvSpPr>
          <p:nvPr/>
        </p:nvSpPr>
        <p:spPr bwMode="auto">
          <a:xfrm>
            <a:off x="2362200" y="2795588"/>
            <a:ext cx="1524000" cy="83026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Jul 2011</a:t>
            </a:r>
          </a:p>
          <a:p>
            <a:pPr algn="ctr"/>
            <a:r>
              <a:rPr lang="en-US" sz="1200">
                <a:latin typeface="Arial" charset="0"/>
              </a:rPr>
              <a:t>Open Public Comment Forum for Input</a:t>
            </a:r>
          </a:p>
        </p:txBody>
      </p:sp>
      <p:cxnSp>
        <p:nvCxnSpPr>
          <p:cNvPr id="35" name="Straight Connector 109"/>
          <p:cNvCxnSpPr>
            <a:cxnSpLocks noChangeShapeType="1"/>
          </p:cNvCxnSpPr>
          <p:nvPr/>
        </p:nvCxnSpPr>
        <p:spPr bwMode="auto">
          <a:xfrm flipH="1" flipV="1">
            <a:off x="4876800" y="3643313"/>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79" name="TextBox 91"/>
          <p:cNvSpPr txBox="1">
            <a:spLocks noChangeArrowheads="1"/>
          </p:cNvSpPr>
          <p:nvPr/>
        </p:nvSpPr>
        <p:spPr bwMode="auto">
          <a:xfrm>
            <a:off x="7981950" y="2738438"/>
            <a:ext cx="1019175" cy="83026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Dec 2011</a:t>
            </a:r>
            <a:endParaRPr lang="en-US" sz="1200">
              <a:latin typeface="Arial" charset="0"/>
            </a:endParaRPr>
          </a:p>
          <a:p>
            <a:pPr algn="ctr"/>
            <a:r>
              <a:rPr lang="en-US" sz="1200">
                <a:latin typeface="Arial" charset="0"/>
              </a:rPr>
              <a:t>Submit for Board Approval </a:t>
            </a:r>
          </a:p>
        </p:txBody>
      </p:sp>
      <p:cxnSp>
        <p:nvCxnSpPr>
          <p:cNvPr id="21" name="Straight Connector 109"/>
          <p:cNvCxnSpPr>
            <a:cxnSpLocks noChangeShapeType="1"/>
          </p:cNvCxnSpPr>
          <p:nvPr/>
        </p:nvCxnSpPr>
        <p:spPr bwMode="auto">
          <a:xfrm flipV="1">
            <a:off x="8305800" y="3625850"/>
            <a:ext cx="0" cy="617538"/>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23" name="Straight Connector 103"/>
          <p:cNvCxnSpPr>
            <a:cxnSpLocks noChangeShapeType="1"/>
          </p:cNvCxnSpPr>
          <p:nvPr/>
        </p:nvCxnSpPr>
        <p:spPr bwMode="auto">
          <a:xfrm flipV="1">
            <a:off x="3122613" y="3625850"/>
            <a:ext cx="1587" cy="622300"/>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33" name="Straight Connector 109"/>
          <p:cNvCxnSpPr>
            <a:cxnSpLocks noChangeShapeType="1"/>
          </p:cNvCxnSpPr>
          <p:nvPr/>
        </p:nvCxnSpPr>
        <p:spPr bwMode="auto">
          <a:xfrm flipH="1" flipV="1">
            <a:off x="6096000" y="3898900"/>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83" name="TextBox 65"/>
          <p:cNvSpPr txBox="1">
            <a:spLocks noChangeArrowheads="1"/>
          </p:cNvSpPr>
          <p:nvPr/>
        </p:nvSpPr>
        <p:spPr bwMode="auto">
          <a:xfrm>
            <a:off x="5607050" y="4497388"/>
            <a:ext cx="1431925" cy="64611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Oct 2011</a:t>
            </a:r>
          </a:p>
          <a:p>
            <a:pPr algn="ctr"/>
            <a:r>
              <a:rPr lang="en-US" sz="1200">
                <a:latin typeface="Arial" charset="0"/>
              </a:rPr>
              <a:t>Collect Feedback @ Dakar Meeting  </a:t>
            </a:r>
          </a:p>
        </p:txBody>
      </p:sp>
      <p:cxnSp>
        <p:nvCxnSpPr>
          <p:cNvPr id="22" name="Straight Connector 109"/>
          <p:cNvCxnSpPr>
            <a:cxnSpLocks noChangeShapeType="1"/>
          </p:cNvCxnSpPr>
          <p:nvPr/>
        </p:nvCxnSpPr>
        <p:spPr bwMode="auto">
          <a:xfrm flipV="1">
            <a:off x="8610600" y="3894138"/>
            <a:ext cx="0" cy="617537"/>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85" name="TextBox 91"/>
          <p:cNvSpPr txBox="1">
            <a:spLocks noChangeArrowheads="1"/>
          </p:cNvSpPr>
          <p:nvPr/>
        </p:nvSpPr>
        <p:spPr bwMode="auto">
          <a:xfrm>
            <a:off x="7810500" y="4486275"/>
            <a:ext cx="1333500" cy="647700"/>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Dec 2011</a:t>
            </a:r>
            <a:endParaRPr lang="en-US" sz="1200">
              <a:latin typeface="Arial" charset="0"/>
            </a:endParaRPr>
          </a:p>
          <a:p>
            <a:pPr algn="ctr"/>
            <a:r>
              <a:rPr lang="en-US" sz="1200">
                <a:latin typeface="Arial" charset="0"/>
              </a:rPr>
              <a:t>Post Approved Strategic Plan</a:t>
            </a:r>
          </a:p>
        </p:txBody>
      </p:sp>
      <p:sp>
        <p:nvSpPr>
          <p:cNvPr id="15386" name="TextBox 65"/>
          <p:cNvSpPr txBox="1">
            <a:spLocks noChangeArrowheads="1"/>
          </p:cNvSpPr>
          <p:nvPr/>
        </p:nvSpPr>
        <p:spPr bwMode="auto">
          <a:xfrm>
            <a:off x="1143000" y="2751138"/>
            <a:ext cx="1371600" cy="83026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Jun 2011</a:t>
            </a:r>
          </a:p>
          <a:p>
            <a:pPr algn="ctr"/>
            <a:r>
              <a:rPr lang="en-US" sz="1200">
                <a:latin typeface="Arial" charset="0"/>
              </a:rPr>
              <a:t>Collect Input </a:t>
            </a:r>
            <a:br>
              <a:rPr lang="en-US" sz="1200">
                <a:latin typeface="Arial" charset="0"/>
              </a:rPr>
            </a:br>
            <a:r>
              <a:rPr lang="en-US" sz="1200">
                <a:latin typeface="Arial" charset="0"/>
              </a:rPr>
              <a:t>@ Singapore Meeting</a:t>
            </a:r>
          </a:p>
        </p:txBody>
      </p:sp>
      <p:cxnSp>
        <p:nvCxnSpPr>
          <p:cNvPr id="26" name="Straight Connector 109"/>
          <p:cNvCxnSpPr>
            <a:cxnSpLocks noChangeShapeType="1"/>
          </p:cNvCxnSpPr>
          <p:nvPr/>
        </p:nvCxnSpPr>
        <p:spPr bwMode="auto">
          <a:xfrm flipH="1" flipV="1">
            <a:off x="2514600" y="3927475"/>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88" name="Rectangle 1"/>
          <p:cNvSpPr>
            <a:spLocks noChangeArrowheads="1"/>
          </p:cNvSpPr>
          <p:nvPr/>
        </p:nvSpPr>
        <p:spPr bwMode="auto">
          <a:xfrm>
            <a:off x="4343400" y="4486275"/>
            <a:ext cx="1447800" cy="64611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Sep 2011</a:t>
            </a:r>
          </a:p>
          <a:p>
            <a:pPr algn="ctr"/>
            <a:r>
              <a:rPr lang="en-US" sz="1200">
                <a:latin typeface="Arial" charset="0"/>
              </a:rPr>
              <a:t>SO/AC Consultations</a:t>
            </a:r>
          </a:p>
        </p:txBody>
      </p:sp>
      <p:cxnSp>
        <p:nvCxnSpPr>
          <p:cNvPr id="24" name="Straight Connector 103"/>
          <p:cNvCxnSpPr>
            <a:cxnSpLocks noChangeShapeType="1"/>
          </p:cNvCxnSpPr>
          <p:nvPr/>
        </p:nvCxnSpPr>
        <p:spPr bwMode="auto">
          <a:xfrm flipV="1">
            <a:off x="1827213" y="3616325"/>
            <a:ext cx="1587" cy="622300"/>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90" name="TextBox 65"/>
          <p:cNvSpPr txBox="1">
            <a:spLocks noChangeArrowheads="1"/>
          </p:cNvSpPr>
          <p:nvPr/>
        </p:nvSpPr>
        <p:spPr bwMode="auto">
          <a:xfrm>
            <a:off x="1924050" y="4591050"/>
            <a:ext cx="1276350" cy="83026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Jun-Jul 2011</a:t>
            </a:r>
          </a:p>
          <a:p>
            <a:pPr algn="ctr"/>
            <a:r>
              <a:rPr lang="en-US" sz="1200">
                <a:latin typeface="Arial" charset="0"/>
              </a:rPr>
              <a:t>Exec &amp; Board Workshops on Strategic Plan</a:t>
            </a:r>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11478</TotalTime>
  <Words>379</Words>
  <Application>Microsoft Office PowerPoint</Application>
  <PresentationFormat>On-screen Show (4:3)</PresentationFormat>
  <Paragraphs>95</Paragraphs>
  <Slides>6</Slides>
  <Notes>1</Notes>
  <HiddenSlides>0</HiddenSlides>
  <MMClips>0</MMClips>
  <ScaleCrop>false</ScaleCrop>
  <HeadingPairs>
    <vt:vector size="4" baseType="variant">
      <vt:variant>
        <vt:lpstr>Theme</vt:lpstr>
      </vt:variant>
      <vt:variant>
        <vt:i4>4</vt:i4>
      </vt:variant>
      <vt:variant>
        <vt:lpstr>Slide Titles</vt:lpstr>
      </vt:variant>
      <vt:variant>
        <vt:i4>6</vt:i4>
      </vt:variant>
    </vt:vector>
  </HeadingPairs>
  <TitlesOfParts>
    <vt:vector size="10" baseType="lpstr">
      <vt:lpstr>Office Theme</vt:lpstr>
      <vt:lpstr>Office Theme</vt:lpstr>
      <vt:lpstr>1_Office Theme</vt:lpstr>
      <vt:lpstr>Office Theme</vt:lpstr>
      <vt:lpstr>2012 – 2015 ICANN  Strategic Plan Development </vt:lpstr>
      <vt:lpstr>PowerPoint Presentation</vt:lpstr>
      <vt:lpstr>PowerPoint Presentation</vt:lpstr>
      <vt:lpstr>PowerPoint Presentation</vt:lpstr>
      <vt:lpstr>PowerPoint Presentation</vt:lpstr>
      <vt:lpstr>2012-2015 Strategic Plan Draft Timeline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 Hodgson</dc:creator>
  <cp:lastModifiedBy>User</cp:lastModifiedBy>
  <cp:revision>110</cp:revision>
  <cp:lastPrinted>2011-09-20T17:15:40Z</cp:lastPrinted>
  <dcterms:created xsi:type="dcterms:W3CDTF">2011-09-07T18:07:02Z</dcterms:created>
  <dcterms:modified xsi:type="dcterms:W3CDTF">2011-09-26T23:46:24Z</dcterms:modified>
</cp:coreProperties>
</file>