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Default Extension="xls" ContentType="application/vnd.ms-exce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48" r:id="rId2"/>
    <p:sldId id="396" r:id="rId3"/>
    <p:sldId id="410" r:id="rId4"/>
    <p:sldId id="406" r:id="rId5"/>
    <p:sldId id="391" r:id="rId6"/>
    <p:sldId id="411" r:id="rId7"/>
    <p:sldId id="412" r:id="rId8"/>
    <p:sldId id="390" r:id="rId9"/>
    <p:sldId id="399" r:id="rId10"/>
    <p:sldId id="402" r:id="rId11"/>
    <p:sldId id="395" r:id="rId12"/>
    <p:sldId id="400" r:id="rId13"/>
    <p:sldId id="403" r:id="rId14"/>
    <p:sldId id="409" r:id="rId15"/>
    <p:sldId id="381" r:id="rId16"/>
    <p:sldId id="34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4263"/>
    <a:srgbClr val="8484D6"/>
    <a:srgbClr val="A9D7DB"/>
    <a:srgbClr val="003399"/>
    <a:srgbClr val="FFA161"/>
    <a:srgbClr val="FFFFCC"/>
    <a:srgbClr val="FF6600"/>
    <a:srgbClr val="3366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6327" autoAdjust="0"/>
    <p:restoredTop sz="94854" autoAdjust="0"/>
  </p:normalViewPr>
  <p:slideViewPr>
    <p:cSldViewPr>
      <p:cViewPr>
        <p:scale>
          <a:sx n="66" d="100"/>
          <a:sy n="66" d="100"/>
        </p:scale>
        <p:origin x="-2072" y="-10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C344ECC-06C5-4A4F-8DC9-5C16FA91D6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83614BD-884B-4E11-9192-0D081B9D94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FC2D77-A477-4D36-BF70-AB6C28F01A45}" type="slidenum">
              <a:rPr lang="en-US"/>
              <a:pPr/>
              <a:t>1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CDB948-9D0F-4CF9-B793-22573891381E}" type="slidenum">
              <a:rPr lang="en-US"/>
              <a:pPr/>
              <a:t>11</a:t>
            </a:fld>
            <a:endParaRPr lang="en-US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9E526-3D01-43EE-B7EF-2EC0C85F90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9F75F-F509-459E-926A-5FDE6F906B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E073A6-CA99-4C9F-B49C-13B45A6E85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EE196-05E7-4454-B71E-117A31C267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A3079-D99A-4731-AD6C-FC054E9A74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1A3A2-7544-4286-A1B7-637D9B5F51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2722F-1EC4-48DD-8848-C63B4D7D6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74713-84D9-4014-BD91-159D1BBC22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41D98-1CC7-4D3B-B5C2-D8FFE3126F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AFD3D-9B8C-4102-B728-A22F39131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719D1-C4FF-4267-8C14-EB35FEC519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PPslide7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BA77F7D2-2347-45A7-86A5-C461EB1424D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6" name="Picture 12" descr="ICANNLogodkblue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53400" y="152400"/>
            <a:ext cx="777875" cy="623888"/>
          </a:xfrm>
          <a:prstGeom prst="rect">
            <a:avLst/>
          </a:prstGeom>
          <a:noFill/>
        </p:spPr>
      </p:pic>
      <p:pic>
        <p:nvPicPr>
          <p:cNvPr id="1042" name="Picture 18" descr="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368300" y="6172200"/>
            <a:ext cx="1162050" cy="542925"/>
          </a:xfrm>
          <a:prstGeom prst="rect">
            <a:avLst/>
          </a:prstGeom>
          <a:noFill/>
        </p:spPr>
      </p:pic>
      <p:pic>
        <p:nvPicPr>
          <p:cNvPr id="1043" name="Picture 19" descr="PPslide7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 Narrow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 Narrow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 Narrow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ann.org/" TargetMode="External"/><Relationship Id="rId3" Type="http://schemas.openxmlformats.org/officeDocument/2006/relationships/hyperlink" Target="mailto:newgtld@icann.or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1.xls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A559-9908-4DE2-8ECB-A4741B2F2778}" type="slidenum">
              <a:rPr lang="en-US"/>
              <a:pPr/>
              <a:t>1</a:t>
            </a:fld>
            <a:endParaRPr lang="en-US"/>
          </a:p>
        </p:txBody>
      </p:sp>
      <p:pic>
        <p:nvPicPr>
          <p:cNvPr id="263170" name="Picture 2" descr="PPslide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3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9600" y="1828800"/>
            <a:ext cx="7924800" cy="2362200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4800" dirty="0">
                <a:solidFill>
                  <a:schemeClr val="tx1"/>
                </a:solidFill>
                <a:latin typeface="Arial" charset="0"/>
              </a:rPr>
              <a:t>New </a:t>
            </a:r>
            <a:r>
              <a:rPr lang="en-US" sz="4800" dirty="0" err="1">
                <a:solidFill>
                  <a:schemeClr val="tx1"/>
                </a:solidFill>
                <a:latin typeface="Arial" charset="0"/>
              </a:rPr>
              <a:t>gTLD</a:t>
            </a:r>
            <a:r>
              <a:rPr lang="en-US" sz="48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4800" dirty="0" smtClean="0">
                <a:solidFill>
                  <a:schemeClr val="tx1"/>
                </a:solidFill>
                <a:latin typeface="Arial" charset="0"/>
              </a:rPr>
              <a:t>Program</a:t>
            </a:r>
            <a:r>
              <a:rPr lang="en-US" sz="4800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en-US" sz="4800" dirty="0">
                <a:solidFill>
                  <a:schemeClr val="tx1"/>
                </a:solidFill>
                <a:latin typeface="Arial" charset="0"/>
              </a:rPr>
            </a:br>
            <a:r>
              <a:rPr lang="en-US" i="1" dirty="0">
                <a:solidFill>
                  <a:schemeClr val="tx1"/>
                </a:solidFill>
                <a:latin typeface="Garamond" pitchFamily="18" charset="0"/>
              </a:rPr>
              <a:t>What kind of Internet do you want?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343400"/>
            <a:ext cx="6172200" cy="1295400"/>
          </a:xfrm>
        </p:spPr>
        <p:txBody>
          <a:bodyPr/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sz="2400" dirty="0" smtClean="0"/>
              <a:t>Speakers:  Olof Nordling and Karla Valente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en-US" sz="2400" dirty="0"/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sz="2400" dirty="0" smtClean="0"/>
              <a:t>Date:  June 11, 2008</a:t>
            </a:r>
            <a:endParaRPr lang="en-US" sz="2400" dirty="0"/>
          </a:p>
        </p:txBody>
      </p:sp>
      <p:pic>
        <p:nvPicPr>
          <p:cNvPr id="263173" name="Picture 5" descr="ICANNLogodkblues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228600"/>
            <a:ext cx="1447800" cy="1158875"/>
          </a:xfrm>
          <a:prstGeom prst="rect">
            <a:avLst/>
          </a:prstGeom>
          <a:noFill/>
        </p:spPr>
      </p:pic>
      <p:sp>
        <p:nvSpPr>
          <p:cNvPr id="263174" name="Rectangle 6"/>
          <p:cNvSpPr>
            <a:spLocks noChangeArrowheads="1"/>
          </p:cNvSpPr>
          <p:nvPr/>
        </p:nvSpPr>
        <p:spPr bwMode="auto">
          <a:xfrm>
            <a:off x="5457825" y="37433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63175" name="Text Box 7"/>
          <p:cNvSpPr txBox="1">
            <a:spLocks noChangeArrowheads="1"/>
          </p:cNvSpPr>
          <p:nvPr/>
        </p:nvSpPr>
        <p:spPr bwMode="auto">
          <a:xfrm>
            <a:off x="2628900" y="5583238"/>
            <a:ext cx="38862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003366"/>
              </a:solidFill>
            </a:endParaRPr>
          </a:p>
          <a:p>
            <a:pPr algn="ctr">
              <a:spcBef>
                <a:spcPct val="50000"/>
              </a:spcBef>
            </a:pPr>
            <a:endParaRPr lang="en-US" sz="2000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8D56-E9F4-4750-988D-7AFF446B6C2D}" type="slidenum">
              <a:rPr lang="en-US"/>
              <a:pPr/>
              <a:t>10</a:t>
            </a:fld>
            <a:endParaRPr lang="en-US"/>
          </a:p>
        </p:txBody>
      </p:sp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Application Process</a:t>
            </a:r>
            <a:endParaRPr lang="en-US" dirty="0"/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The detailed guidelines for the applicant will be published in advance</a:t>
            </a:r>
          </a:p>
          <a:p>
            <a:pPr lvl="1"/>
            <a:r>
              <a:rPr lang="en-US" sz="2400" dirty="0">
                <a:solidFill>
                  <a:srgbClr val="004263"/>
                </a:solidFill>
              </a:rPr>
              <a:t>Draft RFP</a:t>
            </a:r>
          </a:p>
          <a:p>
            <a:pPr lvl="1"/>
            <a:r>
              <a:rPr lang="en-US" sz="2400" dirty="0">
                <a:solidFill>
                  <a:srgbClr val="004263"/>
                </a:solidFill>
              </a:rPr>
              <a:t>Final RFP</a:t>
            </a:r>
          </a:p>
          <a:p>
            <a:r>
              <a:rPr lang="en-US" sz="2800" dirty="0" smtClean="0"/>
              <a:t>Open application period</a:t>
            </a:r>
            <a:endParaRPr lang="en-US" sz="2800" dirty="0"/>
          </a:p>
          <a:p>
            <a:r>
              <a:rPr lang="en-US" sz="2800" dirty="0"/>
              <a:t>Will be </a:t>
            </a:r>
            <a:r>
              <a:rPr lang="en-US" sz="2800" dirty="0" smtClean="0"/>
              <a:t>web-based</a:t>
            </a:r>
          </a:p>
          <a:p>
            <a:r>
              <a:rPr lang="en-US" sz="2800" dirty="0" smtClean="0"/>
              <a:t>Customer support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D77E9-00F1-4F2F-ACB3-307C2E05E09D}" type="slidenum">
              <a:rPr lang="en-US"/>
              <a:pPr/>
              <a:t>11</a:t>
            </a:fld>
            <a:endParaRPr lang="en-US"/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Evaluation Process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06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u="sng" dirty="0"/>
              <a:t>Initial </a:t>
            </a:r>
            <a:r>
              <a:rPr lang="en-US" sz="2800" u="sng" dirty="0" smtClean="0"/>
              <a:t>Evaluation</a:t>
            </a:r>
            <a:endParaRPr lang="en-US" sz="2800" u="sng" dirty="0"/>
          </a:p>
          <a:p>
            <a:pPr lvl="1">
              <a:lnSpc>
                <a:spcPct val="90000"/>
              </a:lnSpc>
            </a:pPr>
            <a:r>
              <a:rPr lang="en-US" sz="2400" dirty="0"/>
              <a:t>Review of applicant’s organizational, operational, technical and financial capability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Check of the proposed </a:t>
            </a:r>
            <a:r>
              <a:rPr lang="en-US" sz="2400" dirty="0" smtClean="0"/>
              <a:t>TLD string</a:t>
            </a:r>
            <a:endParaRPr lang="en-US" sz="2400" dirty="0"/>
          </a:p>
          <a:p>
            <a:pPr lvl="2">
              <a:lnSpc>
                <a:spcPct val="90000"/>
              </a:lnSpc>
            </a:pPr>
            <a:r>
              <a:rPr lang="en-US" dirty="0"/>
              <a:t>Must not lead to technical instability or unwanted/unexpected results in the DNS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Must not be a reserved </a:t>
            </a:r>
            <a:r>
              <a:rPr lang="en-US" dirty="0" smtClean="0"/>
              <a:t>name or existing TLD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dirty="0"/>
              <a:t>Must not cause string confusion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Issues raised in the initial evaluation may be addressed during </a:t>
            </a:r>
            <a:r>
              <a:rPr lang="en-US" sz="2800" dirty="0" smtClean="0"/>
              <a:t>an </a:t>
            </a:r>
            <a:r>
              <a:rPr lang="en-US" sz="2800" u="sng" dirty="0" smtClean="0"/>
              <a:t>Extended Evaluation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41845-5A9B-4B24-80EA-8EA9CB3CE53D}" type="slidenum">
              <a:rPr lang="en-US"/>
              <a:pPr/>
              <a:t>12</a:t>
            </a:fld>
            <a:endParaRPr lang="en-US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Objection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Pre-defined objection period</a:t>
            </a:r>
          </a:p>
          <a:p>
            <a:r>
              <a:rPr lang="en-US" sz="2800" dirty="0"/>
              <a:t>Processed outside ICANN – Dispute Resolution Provider(s)</a:t>
            </a:r>
          </a:p>
          <a:p>
            <a:r>
              <a:rPr lang="en-US" sz="2800" dirty="0"/>
              <a:t>Potential grounds for objection</a:t>
            </a:r>
          </a:p>
          <a:p>
            <a:pPr lvl="1"/>
            <a:r>
              <a:rPr lang="en-US" sz="2400" dirty="0"/>
              <a:t>String </a:t>
            </a:r>
            <a:r>
              <a:rPr lang="en-US" sz="2400" dirty="0" smtClean="0"/>
              <a:t>Confusion (</a:t>
            </a:r>
            <a:r>
              <a:rPr lang="en-US" sz="2400" dirty="0" err="1" smtClean="0"/>
              <a:t>Rec</a:t>
            </a:r>
            <a:r>
              <a:rPr lang="en-US" sz="2400" dirty="0" smtClean="0"/>
              <a:t> 2)</a:t>
            </a:r>
            <a:endParaRPr lang="en-US" sz="2400" dirty="0"/>
          </a:p>
          <a:p>
            <a:pPr lvl="1"/>
            <a:r>
              <a:rPr lang="en-US" sz="2400" dirty="0"/>
              <a:t>Infringement of </a:t>
            </a:r>
            <a:r>
              <a:rPr lang="en-US" sz="2400" dirty="0" smtClean="0"/>
              <a:t>Rights (</a:t>
            </a:r>
            <a:r>
              <a:rPr lang="en-US" sz="2400" dirty="0" err="1" smtClean="0"/>
              <a:t>Rec</a:t>
            </a:r>
            <a:r>
              <a:rPr lang="en-US" sz="2400" dirty="0" smtClean="0"/>
              <a:t> 3)</a:t>
            </a:r>
            <a:endParaRPr lang="en-US" sz="2400" dirty="0"/>
          </a:p>
          <a:p>
            <a:pPr lvl="1"/>
            <a:r>
              <a:rPr lang="en-US" sz="2400" dirty="0"/>
              <a:t>Morality and Public </a:t>
            </a:r>
            <a:r>
              <a:rPr lang="en-US" sz="2400" dirty="0" smtClean="0"/>
              <a:t>Order (</a:t>
            </a:r>
            <a:r>
              <a:rPr lang="en-US" sz="2400" dirty="0" err="1" smtClean="0"/>
              <a:t>Rec</a:t>
            </a:r>
            <a:r>
              <a:rPr lang="en-US" sz="2400" dirty="0" smtClean="0"/>
              <a:t> 6)</a:t>
            </a:r>
            <a:endParaRPr lang="en-US" sz="2400" dirty="0"/>
          </a:p>
          <a:p>
            <a:pPr lvl="1"/>
            <a:r>
              <a:rPr lang="en-US" sz="2400" dirty="0" smtClean="0"/>
              <a:t>Community Objection (</a:t>
            </a:r>
            <a:r>
              <a:rPr lang="en-US" sz="2400" dirty="0" err="1" smtClean="0"/>
              <a:t>Rec</a:t>
            </a:r>
            <a:r>
              <a:rPr lang="en-US" sz="2400" dirty="0" smtClean="0"/>
              <a:t> 20)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7EA45-46F6-45E1-A13C-C5BF181A7CAD}" type="slidenum">
              <a:rPr lang="en-US"/>
              <a:pPr/>
              <a:t>13</a:t>
            </a:fld>
            <a:endParaRPr lang="en-US"/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Contention</a:t>
            </a:r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sz="2800" dirty="0"/>
              <a:t>Two or more qualified applicants for </a:t>
            </a:r>
            <a:r>
              <a:rPr lang="en-US" sz="2800" dirty="0" smtClean="0"/>
              <a:t>an identical or similar TLD </a:t>
            </a:r>
            <a:r>
              <a:rPr lang="en-US" sz="2800" dirty="0"/>
              <a:t>that successfully passed evaluation </a:t>
            </a:r>
            <a:r>
              <a:rPr lang="en-US" sz="2800" dirty="0" smtClean="0"/>
              <a:t>process</a:t>
            </a:r>
            <a:endParaRPr lang="en-US" sz="2800" dirty="0"/>
          </a:p>
          <a:p>
            <a:r>
              <a:rPr lang="en-US" sz="2800" dirty="0"/>
              <a:t>Selection mechanisms under consideration</a:t>
            </a:r>
          </a:p>
          <a:p>
            <a:pPr lvl="1"/>
            <a:r>
              <a:rPr lang="en-US" sz="2400" dirty="0"/>
              <a:t>Comparative evaluation</a:t>
            </a:r>
          </a:p>
          <a:p>
            <a:pPr lvl="1"/>
            <a:r>
              <a:rPr lang="en-US" sz="2400" dirty="0"/>
              <a:t>Auction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3B7566-A8DC-4470-AB32-09E93A651384}" type="slidenum">
              <a:rPr lang="en-US"/>
              <a:pPr/>
              <a:t>14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Happens Next?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ICANN Board approval of policy</a:t>
            </a:r>
          </a:p>
          <a:p>
            <a:pPr eaLnBrk="1" hangingPunct="1"/>
            <a:r>
              <a:rPr lang="en-US" sz="2800" dirty="0" smtClean="0"/>
              <a:t>ICANN Staff finalize implementation</a:t>
            </a:r>
          </a:p>
          <a:p>
            <a:pPr eaLnBrk="1" hangingPunct="1"/>
            <a:r>
              <a:rPr lang="en-US" sz="2800" dirty="0" smtClean="0"/>
              <a:t>Launch global communications campaign</a:t>
            </a:r>
          </a:p>
          <a:p>
            <a:pPr eaLnBrk="1" hangingPunct="1">
              <a:buNone/>
            </a:pPr>
            <a:endParaRPr lang="en-US" dirty="0" smtClean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04800" y="3886201"/>
            <a:ext cx="8229600" cy="1909763"/>
            <a:chOff x="315" y="2415"/>
            <a:chExt cx="5003" cy="1203"/>
          </a:xfrm>
        </p:grpSpPr>
        <p:sp>
          <p:nvSpPr>
            <p:cNvPr id="13317" name="Text Box 6"/>
            <p:cNvSpPr txBox="1">
              <a:spLocks noChangeArrowheads="1"/>
            </p:cNvSpPr>
            <p:nvPr/>
          </p:nvSpPr>
          <p:spPr bwMode="auto">
            <a:xfrm>
              <a:off x="315" y="2415"/>
              <a:ext cx="5003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340225"/>
              <a:r>
                <a:rPr lang="en-US" sz="2400" b="1" dirty="0" smtClean="0">
                  <a:latin typeface="Arial" charset="0"/>
                </a:rPr>
                <a:t>    Publication </a:t>
              </a:r>
              <a:r>
                <a:rPr lang="en-US" sz="2400" b="1" dirty="0">
                  <a:latin typeface="Arial" charset="0"/>
                </a:rPr>
                <a:t>of Draft RFP                    </a:t>
              </a:r>
              <a:r>
                <a:rPr lang="en-US" sz="2400" b="1" dirty="0" smtClean="0">
                  <a:latin typeface="Arial" charset="0"/>
                </a:rPr>
                <a:t>Participate</a:t>
              </a:r>
              <a:r>
                <a:rPr lang="en-US" sz="2000" b="1" dirty="0">
                  <a:latin typeface="Arial" charset="0"/>
                </a:rPr>
                <a:t>	</a:t>
              </a:r>
            </a:p>
          </p:txBody>
        </p:sp>
        <p:sp>
          <p:nvSpPr>
            <p:cNvPr id="13318" name="Text Box 7"/>
            <p:cNvSpPr txBox="1">
              <a:spLocks noChangeArrowheads="1"/>
            </p:cNvSpPr>
            <p:nvPr/>
          </p:nvSpPr>
          <p:spPr bwMode="auto">
            <a:xfrm>
              <a:off x="315" y="2895"/>
              <a:ext cx="465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 smtClean="0">
                  <a:latin typeface="Arial" charset="0"/>
                </a:rPr>
                <a:t>    Publication </a:t>
              </a:r>
              <a:r>
                <a:rPr lang="en-US" sz="2400" b="1" dirty="0">
                  <a:latin typeface="Arial" charset="0"/>
                </a:rPr>
                <a:t>of Final RFP                    </a:t>
              </a:r>
              <a:r>
                <a:rPr lang="en-US" sz="2400" b="1" dirty="0" smtClean="0">
                  <a:latin typeface="Arial" charset="0"/>
                </a:rPr>
                <a:t>Prepare</a:t>
              </a:r>
              <a:endParaRPr lang="en-US" sz="2400" b="1" dirty="0">
                <a:latin typeface="Arial" charset="0"/>
              </a:endParaRPr>
            </a:p>
          </p:txBody>
        </p:sp>
        <p:sp>
          <p:nvSpPr>
            <p:cNvPr id="13319" name="Text Box 8"/>
            <p:cNvSpPr txBox="1">
              <a:spLocks noChangeArrowheads="1"/>
            </p:cNvSpPr>
            <p:nvPr/>
          </p:nvSpPr>
          <p:spPr bwMode="auto">
            <a:xfrm>
              <a:off x="361" y="3327"/>
              <a:ext cx="455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 dirty="0" smtClean="0">
                  <a:latin typeface="Arial" charset="0"/>
                </a:rPr>
                <a:t>   </a:t>
              </a:r>
              <a:r>
                <a:rPr lang="en-US" sz="2400" b="1" dirty="0" smtClean="0">
                  <a:latin typeface="Arial" charset="0"/>
                </a:rPr>
                <a:t>Go-live Period                                     Apply</a:t>
              </a:r>
              <a:endParaRPr lang="en-US" sz="2400" b="1" dirty="0">
                <a:latin typeface="Arial" charset="0"/>
              </a:endParaRPr>
            </a:p>
          </p:txBody>
        </p:sp>
      </p:grp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4724400" y="41148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4724400" y="49530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4724400" y="56388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169B-5576-4ED9-9D3A-F07A5A0ED544}" type="slidenum">
              <a:rPr lang="en-US"/>
              <a:pPr/>
              <a:t>15</a:t>
            </a:fld>
            <a:endParaRPr lang="en-US"/>
          </a:p>
        </p:txBody>
      </p:sp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3399"/>
                </a:solidFill>
                <a:hlinkClick r:id="rId2"/>
              </a:rPr>
              <a:t>www.icann.org</a:t>
            </a:r>
            <a:endParaRPr lang="en-US" b="1" dirty="0">
              <a:solidFill>
                <a:srgbClr val="003399"/>
              </a:solidFill>
            </a:endParaRPr>
          </a:p>
          <a:p>
            <a:r>
              <a:rPr lang="en-US" b="1" dirty="0">
                <a:solidFill>
                  <a:srgbClr val="003399"/>
                </a:solidFill>
                <a:hlinkClick r:id="rId3"/>
              </a:rPr>
              <a:t>newgtld@icann.org</a:t>
            </a:r>
            <a:endParaRPr lang="en-US" b="1" dirty="0">
              <a:solidFill>
                <a:srgbClr val="003399"/>
              </a:solidFill>
            </a:endParaRPr>
          </a:p>
          <a:p>
            <a:r>
              <a:rPr lang="en-US" sz="2800" dirty="0"/>
              <a:t>ICANN </a:t>
            </a:r>
            <a:r>
              <a:rPr lang="en-US" sz="2800" dirty="0" smtClean="0"/>
              <a:t>Meetings</a:t>
            </a:r>
          </a:p>
          <a:p>
            <a:pPr lvl="1"/>
            <a:r>
              <a:rPr lang="en-US" sz="2400" dirty="0" smtClean="0"/>
              <a:t>Paris: </a:t>
            </a:r>
          </a:p>
          <a:p>
            <a:pPr lvl="2"/>
            <a:r>
              <a:rPr lang="en-US" dirty="0" smtClean="0"/>
              <a:t>New </a:t>
            </a:r>
            <a:r>
              <a:rPr lang="en-US" dirty="0" err="1" smtClean="0"/>
              <a:t>gTLDs</a:t>
            </a:r>
            <a:r>
              <a:rPr lang="en-US" dirty="0" smtClean="0"/>
              <a:t> - Shaping the Future of the Internet?</a:t>
            </a:r>
            <a:endParaRPr lang="en-US" dirty="0"/>
          </a:p>
          <a:p>
            <a:r>
              <a:rPr lang="en-US" sz="2800" dirty="0"/>
              <a:t>ICANN Staff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124C3-DA8A-4FFD-B11A-49F604CBC823}" type="slidenum">
              <a:rPr lang="en-US"/>
              <a:pPr/>
              <a:t>16</a:t>
            </a:fld>
            <a:endParaRPr lang="en-US"/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133600"/>
            <a:ext cx="7772400" cy="1470025"/>
          </a:xfrm>
        </p:spPr>
        <p:txBody>
          <a:bodyPr/>
          <a:lstStyle/>
          <a:p>
            <a:pPr algn="ctr"/>
            <a:r>
              <a:rPr lang="en-US" sz="5400" dirty="0">
                <a:latin typeface="Arial" charset="0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99EF-9D81-48EF-B6F9-45F73F0A63FC}" type="slidenum">
              <a:rPr lang="en-US"/>
              <a:pPr/>
              <a:t>2</a:t>
            </a:fld>
            <a:endParaRPr lang="en-US"/>
          </a:p>
        </p:txBody>
      </p:sp>
      <p:sp>
        <p:nvSpPr>
          <p:cNvPr id="323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Top-Level </a:t>
            </a:r>
            <a:r>
              <a:rPr lang="en-US" dirty="0"/>
              <a:t>Domains in the Root</a:t>
            </a:r>
          </a:p>
        </p:txBody>
      </p:sp>
      <p:graphicFrame>
        <p:nvGraphicFramePr>
          <p:cNvPr id="323590" name="Object 6"/>
          <p:cNvGraphicFramePr>
            <a:graphicFrameLocks noChangeAspect="1"/>
          </p:cNvGraphicFramePr>
          <p:nvPr>
            <p:ph idx="1"/>
          </p:nvPr>
        </p:nvGraphicFramePr>
        <p:xfrm>
          <a:off x="833438" y="1828800"/>
          <a:ext cx="7739062" cy="3875088"/>
        </p:xfrm>
        <a:graphic>
          <a:graphicData uri="http://schemas.openxmlformats.org/presentationml/2006/ole">
            <p:oleObj spid="_x0000_s323590" name="Chart" r:id="rId3" imgW="5842000" imgH="2933700" progId="Excel.Sheet.8">
              <p:embed/>
            </p:oleObj>
          </a:graphicData>
        </a:graphic>
      </p:graphicFrame>
      <p:sp>
        <p:nvSpPr>
          <p:cNvPr id="323591" name="Text Box 7"/>
          <p:cNvSpPr txBox="1">
            <a:spLocks noChangeArrowheads="1"/>
          </p:cNvSpPr>
          <p:nvPr/>
        </p:nvSpPr>
        <p:spPr bwMode="auto">
          <a:xfrm>
            <a:off x="2651125" y="1711325"/>
            <a:ext cx="1616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3593" name="Text Box 9"/>
          <p:cNvSpPr txBox="1">
            <a:spLocks noChangeArrowheads="1"/>
          </p:cNvSpPr>
          <p:nvPr/>
        </p:nvSpPr>
        <p:spPr bwMode="auto">
          <a:xfrm>
            <a:off x="1066800" y="190500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charset="0"/>
              </a:rPr>
              <a:t>test only</a:t>
            </a:r>
          </a:p>
        </p:txBody>
      </p:sp>
      <p:sp>
        <p:nvSpPr>
          <p:cNvPr id="323594" name="Text Box 10"/>
          <p:cNvSpPr txBox="1">
            <a:spLocks noChangeArrowheads="1"/>
          </p:cNvSpPr>
          <p:nvPr/>
        </p:nvSpPr>
        <p:spPr bwMode="auto">
          <a:xfrm>
            <a:off x="5638800" y="1752600"/>
            <a:ext cx="3124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err="1" smtClean="0">
                <a:latin typeface="Arial" charset="0"/>
              </a:rPr>
              <a:t>gTLDs</a:t>
            </a:r>
            <a:endParaRPr lang="en-US" sz="2000" b="1" dirty="0">
              <a:latin typeface="Arial" charset="0"/>
            </a:endParaRPr>
          </a:p>
        </p:txBody>
      </p:sp>
      <p:sp>
        <p:nvSpPr>
          <p:cNvPr id="323595" name="Line 11"/>
          <p:cNvSpPr>
            <a:spLocks noChangeShapeType="1"/>
          </p:cNvSpPr>
          <p:nvPr/>
        </p:nvSpPr>
        <p:spPr bwMode="auto">
          <a:xfrm flipV="1">
            <a:off x="5029200" y="22860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3596" name="Line 12"/>
          <p:cNvSpPr>
            <a:spLocks noChangeShapeType="1"/>
          </p:cNvSpPr>
          <p:nvPr/>
        </p:nvSpPr>
        <p:spPr bwMode="auto">
          <a:xfrm flipH="1" flipV="1">
            <a:off x="2438400" y="22098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3597" name="Text Box 13"/>
          <p:cNvSpPr txBox="1">
            <a:spLocks noChangeArrowheads="1"/>
          </p:cNvSpPr>
          <p:nvPr/>
        </p:nvSpPr>
        <p:spPr bwMode="auto">
          <a:xfrm>
            <a:off x="1828800" y="5638800"/>
            <a:ext cx="464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Arial" charset="0"/>
              </a:rPr>
              <a:t>administered by local governments or designated </a:t>
            </a:r>
            <a:r>
              <a:rPr lang="en-US" sz="2000" b="1" dirty="0" err="1">
                <a:latin typeface="Arial" charset="0"/>
              </a:rPr>
              <a:t>ccTLD</a:t>
            </a:r>
            <a:r>
              <a:rPr lang="en-US" sz="2000" b="1" dirty="0">
                <a:latin typeface="Arial" charset="0"/>
              </a:rPr>
              <a:t> operators</a:t>
            </a:r>
          </a:p>
        </p:txBody>
      </p:sp>
      <p:sp>
        <p:nvSpPr>
          <p:cNvPr id="323599" name="Line 15"/>
          <p:cNvSpPr>
            <a:spLocks noChangeShapeType="1"/>
          </p:cNvSpPr>
          <p:nvPr/>
        </p:nvSpPr>
        <p:spPr bwMode="auto">
          <a:xfrm>
            <a:off x="4191000" y="4800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912409-FC70-4EC2-99B8-BE98E91BFE2A}" type="slidenum">
              <a:rPr lang="en-US"/>
              <a:pPr/>
              <a:t>3</a:t>
            </a:fld>
            <a:endParaRPr 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Generic Top-Level Domains (</a:t>
            </a:r>
            <a:r>
              <a:rPr lang="en-US" dirty="0" err="1" smtClean="0"/>
              <a:t>gTLDs</a:t>
            </a:r>
            <a:r>
              <a:rPr lang="en-US" dirty="0" smtClean="0"/>
              <a:t>)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81001" y="1600201"/>
            <a:ext cx="8243887" cy="4051299"/>
            <a:chOff x="197" y="1008"/>
            <a:chExt cx="5193" cy="2552"/>
          </a:xfrm>
        </p:grpSpPr>
        <p:sp>
          <p:nvSpPr>
            <p:cNvPr id="5124" name="Rectangle 5"/>
            <p:cNvSpPr>
              <a:spLocks noChangeArrowheads="1"/>
            </p:cNvSpPr>
            <p:nvPr/>
          </p:nvSpPr>
          <p:spPr bwMode="auto">
            <a:xfrm>
              <a:off x="245" y="1008"/>
              <a:ext cx="4855" cy="7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  <a:p>
              <a:r>
                <a:rPr lang="en-US" sz="2800" dirty="0" smtClean="0">
                  <a:latin typeface="Arial" charset="0"/>
                </a:rPr>
                <a:t>Before 1998</a:t>
              </a:r>
              <a:r>
                <a:rPr lang="en-US" sz="2800" dirty="0"/>
                <a:t>	</a:t>
              </a:r>
              <a:r>
                <a:rPr lang="en-US" sz="2800" dirty="0" smtClean="0"/>
                <a:t>	</a:t>
              </a:r>
              <a:r>
                <a:rPr lang="en-US" sz="2800" dirty="0" smtClean="0">
                  <a:latin typeface="Arial" charset="0"/>
                </a:rPr>
                <a:t>.COM  </a:t>
              </a:r>
              <a:r>
                <a:rPr lang="en-US" sz="2800" dirty="0">
                  <a:latin typeface="Arial" charset="0"/>
                </a:rPr>
                <a:t>.NET  .ORG</a:t>
              </a:r>
            </a:p>
            <a:p>
              <a:endParaRPr lang="en-US" sz="2800" dirty="0">
                <a:latin typeface="Arial" charset="0"/>
              </a:endParaRPr>
            </a:p>
          </p:txBody>
        </p:sp>
        <p:sp>
          <p:nvSpPr>
            <p:cNvPr id="5126" name="Rectangle 7"/>
            <p:cNvSpPr>
              <a:spLocks noChangeArrowheads="1"/>
            </p:cNvSpPr>
            <p:nvPr/>
          </p:nvSpPr>
          <p:spPr bwMode="auto">
            <a:xfrm>
              <a:off x="197" y="1632"/>
              <a:ext cx="5193" cy="11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/>
              <a:endParaRPr lang="en-US" sz="3200" dirty="0">
                <a:latin typeface="Arial" charset="0"/>
              </a:endParaRPr>
            </a:p>
            <a:p>
              <a:pPr marL="342900" indent="-342900">
                <a:buFontTx/>
                <a:buAutoNum type="arabicPlain" startAt="2000"/>
              </a:pPr>
              <a:r>
                <a:rPr lang="en-US" sz="2800" dirty="0">
                  <a:latin typeface="Arial" charset="0"/>
                </a:rPr>
                <a:t> </a:t>
              </a:r>
              <a:r>
                <a:rPr lang="en-US" sz="2800" dirty="0" smtClean="0">
                  <a:latin typeface="Arial" charset="0"/>
                </a:rPr>
                <a:t>Round		.AERO </a:t>
              </a:r>
              <a:r>
                <a:rPr lang="en-US" sz="2800" dirty="0">
                  <a:latin typeface="Arial" charset="0"/>
                </a:rPr>
                <a:t>.BIZ  .COOP </a:t>
              </a:r>
              <a:r>
                <a:rPr lang="en-US" sz="2800" dirty="0" smtClean="0">
                  <a:latin typeface="Arial" charset="0"/>
                </a:rPr>
                <a:t> .</a:t>
              </a:r>
              <a:r>
                <a:rPr lang="en-US" sz="2800" dirty="0">
                  <a:latin typeface="Arial" charset="0"/>
                </a:rPr>
                <a:t>INFO </a:t>
              </a:r>
              <a:r>
                <a:rPr lang="en-US" sz="2800" dirty="0" smtClean="0">
                  <a:latin typeface="Arial" charset="0"/>
                </a:rPr>
                <a:t>				.MUSEUM .NAME  .</a:t>
              </a:r>
              <a:r>
                <a:rPr lang="en-US" sz="2800" dirty="0">
                  <a:latin typeface="Arial" charset="0"/>
                </a:rPr>
                <a:t>PRO</a:t>
              </a:r>
            </a:p>
            <a:p>
              <a:pPr marL="342900" indent="-342900"/>
              <a:endParaRPr lang="en-US" sz="2800" dirty="0">
                <a:latin typeface="Arial" charset="0"/>
              </a:endParaRPr>
            </a:p>
          </p:txBody>
        </p:sp>
        <p:sp>
          <p:nvSpPr>
            <p:cNvPr id="5127" name="Rectangle 8"/>
            <p:cNvSpPr>
              <a:spLocks noChangeArrowheads="1"/>
            </p:cNvSpPr>
            <p:nvPr/>
          </p:nvSpPr>
          <p:spPr bwMode="auto">
            <a:xfrm>
              <a:off x="245" y="2688"/>
              <a:ext cx="5058" cy="87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/>
              <a:endParaRPr lang="en-US" sz="2800" dirty="0"/>
            </a:p>
            <a:p>
              <a:pPr marL="342900" indent="-342900">
                <a:buFontTx/>
                <a:buAutoNum type="arabicPlain" startAt="2003"/>
              </a:pPr>
              <a:r>
                <a:rPr lang="en-US" sz="2800" dirty="0">
                  <a:latin typeface="Arial" charset="0"/>
                </a:rPr>
                <a:t> </a:t>
              </a:r>
              <a:r>
                <a:rPr lang="en-US" sz="2800" dirty="0" smtClean="0">
                  <a:latin typeface="Arial" charset="0"/>
                </a:rPr>
                <a:t>Round		.ASIA  .</a:t>
              </a:r>
              <a:r>
                <a:rPr lang="en-US" sz="2800" dirty="0">
                  <a:latin typeface="Arial" charset="0"/>
                </a:rPr>
                <a:t>CAT .</a:t>
              </a:r>
              <a:r>
                <a:rPr lang="en-US" sz="2800" dirty="0" smtClean="0">
                  <a:latin typeface="Arial" charset="0"/>
                </a:rPr>
                <a:t>JOBS .MOBI 				.TRAVEL  .TEL </a:t>
              </a:r>
              <a:endParaRPr lang="en-US" sz="2800" dirty="0">
                <a:latin typeface="Arial" charset="0"/>
              </a:endParaRPr>
            </a:p>
          </p:txBody>
        </p:sp>
      </p:grp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3048000" y="22098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3048000" y="33528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3048000" y="49530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endParaRPr lang="en-US" sz="800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06A962-335A-41E9-8750-85AB5ED0A67C}" type="slidenum">
              <a:rPr lang="en-US" smtClean="0"/>
              <a:pPr/>
              <a:t>4</a:t>
            </a:fld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27Apr08</a:t>
            </a:r>
            <a:endParaRPr lang="en-US" sz="800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ICANN and New </a:t>
            </a:r>
            <a:r>
              <a:rPr lang="en-US" dirty="0" err="1" smtClean="0"/>
              <a:t>gTLDs</a:t>
            </a:r>
            <a:endParaRPr lang="en-US" dirty="0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25963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800" dirty="0" smtClean="0">
                <a:ea typeface="ＭＳ Ｐゴシック" pitchFamily="96" charset="-128"/>
              </a:rPr>
              <a:t>New </a:t>
            </a:r>
            <a:r>
              <a:rPr lang="en-US" sz="2800" dirty="0" err="1" smtClean="0">
                <a:ea typeface="ＭＳ Ｐゴシック" pitchFamily="96" charset="-128"/>
              </a:rPr>
              <a:t>gTLDs</a:t>
            </a:r>
            <a:r>
              <a:rPr lang="en-US" sz="2800" dirty="0" smtClean="0">
                <a:ea typeface="ＭＳ Ｐゴシック" pitchFamily="96" charset="-128"/>
              </a:rPr>
              <a:t> will bring about the biggest change in the Internet since its inception nearly 40 years ago 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New </a:t>
            </a:r>
            <a:r>
              <a:rPr lang="en-US" sz="2800" dirty="0" err="1" smtClean="0"/>
              <a:t>gTLD</a:t>
            </a:r>
            <a:r>
              <a:rPr lang="en-US" sz="2800" dirty="0" smtClean="0"/>
              <a:t> deployment has attracted much attention</a:t>
            </a:r>
          </a:p>
          <a:p>
            <a:pPr>
              <a:lnSpc>
                <a:spcPct val="95000"/>
              </a:lnSpc>
            </a:pPr>
            <a:r>
              <a:rPr lang="en-US" sz="2800" dirty="0" smtClean="0">
                <a:ea typeface="ＭＳ Ｐゴシック" pitchFamily="96" charset="-128"/>
              </a:rPr>
              <a:t>Multi-stakeholder community involved in developing processes for implementing new </a:t>
            </a:r>
            <a:r>
              <a:rPr lang="en-US" sz="2800" dirty="0" err="1" smtClean="0">
                <a:ea typeface="ＭＳ Ｐゴシック" pitchFamily="96" charset="-128"/>
              </a:rPr>
              <a:t>gTLDs</a:t>
            </a:r>
            <a:endParaRPr lang="en-US" sz="2800" dirty="0" smtClean="0">
              <a:ea typeface="ＭＳ Ｐゴシック" pitchFamily="9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8DCE-FB89-4D47-974F-92B52715F992}" type="slidenum">
              <a:rPr lang="en-US"/>
              <a:pPr/>
              <a:t>5</a:t>
            </a:fld>
            <a:endParaRPr lang="en-US"/>
          </a:p>
        </p:txBody>
      </p:sp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Benefits of New </a:t>
            </a:r>
            <a:r>
              <a:rPr lang="en-US" dirty="0" err="1"/>
              <a:t>gTLDs</a:t>
            </a:r>
            <a:endParaRPr lang="en-US" dirty="0"/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sz="2800" dirty="0"/>
              <a:t>To encourage and foster creativity, innovation, consumer choice, and competition in the domain name space</a:t>
            </a:r>
          </a:p>
          <a:p>
            <a:r>
              <a:rPr lang="en-US" sz="2800" dirty="0"/>
              <a:t>Internationalized Domain Names (IDN) for a more globally and culturally inclusive internet</a:t>
            </a:r>
          </a:p>
          <a:p>
            <a:pPr lvl="1"/>
            <a:r>
              <a:rPr lang="en-US" dirty="0"/>
              <a:t>IDNs currently only of second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Outline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6868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GNSO completed and approved policy by a supermajority vote on 6 September 2007</a:t>
            </a:r>
          </a:p>
          <a:p>
            <a:pPr>
              <a:lnSpc>
                <a:spcPct val="80000"/>
              </a:lnSpc>
            </a:pPr>
            <a:r>
              <a:rPr lang="sv-SE" sz="2800" dirty="0" smtClean="0"/>
              <a:t>Set of principles, recommendations and implementation guidelines</a:t>
            </a: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sv-SE" sz="2800" dirty="0" smtClean="0"/>
              <a:t>Open approach, ”objection-based”</a:t>
            </a:r>
          </a:p>
          <a:p>
            <a:pPr>
              <a:lnSpc>
                <a:spcPct val="80000"/>
              </a:lnSpc>
            </a:pPr>
            <a:r>
              <a:rPr lang="sv-SE" sz="2800" dirty="0" smtClean="0"/>
              <a:t>Applicants to propose gTLD strings</a:t>
            </a:r>
            <a:endParaRPr lang="en-GB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No pre-defined limit on number of </a:t>
            </a:r>
            <a:r>
              <a:rPr lang="en-US" sz="2800" dirty="0" err="1" smtClean="0"/>
              <a:t>gTLDs</a:t>
            </a: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sv-SE" sz="2800" dirty="0" smtClean="0"/>
              <a:t>IDN gTLDs included, conditional on readiness</a:t>
            </a: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Fees to recover costs</a:t>
            </a:r>
            <a:endParaRPr lang="en-US" sz="2800" b="1" dirty="0" smtClean="0"/>
          </a:p>
          <a:p>
            <a:pPr>
              <a:lnSpc>
                <a:spcPct val="80000"/>
              </a:lnSpc>
            </a:pPr>
            <a:r>
              <a:rPr lang="en-GB" sz="2800" dirty="0" smtClean="0"/>
              <a:t>Rounds initially, aiming at ongoing process later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GB" sz="2400" dirty="0" smtClean="0"/>
          </a:p>
          <a:p>
            <a:pPr lvl="4">
              <a:lnSpc>
                <a:spcPct val="80000"/>
              </a:lnSpc>
              <a:buFont typeface="Courier New" pitchFamily="49" charset="0"/>
              <a:buChar char="o"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Themes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1676400"/>
            <a:ext cx="4114800" cy="4419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Enabling the introduction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of new </a:t>
            </a:r>
            <a:r>
              <a:rPr lang="en-AU" dirty="0" err="1" smtClean="0"/>
              <a:t>gTLDs</a:t>
            </a:r>
            <a:endParaRPr lang="en-AU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AU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Allocation methods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AU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AU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Selection criteria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AU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AU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Contractual conditions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105400" y="1676400"/>
            <a:ext cx="4572000" cy="4648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Overall objective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Requirements for the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process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Requirements for the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applications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Requirements to follow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dirty="0" smtClean="0"/>
              <a:t>in operation</a:t>
            </a:r>
            <a:endParaRPr lang="en-US" dirty="0" smtClean="0"/>
          </a:p>
        </p:txBody>
      </p:sp>
      <p:sp>
        <p:nvSpPr>
          <p:cNvPr id="4101" name="Line 7"/>
          <p:cNvSpPr>
            <a:spLocks noChangeShapeType="1"/>
          </p:cNvSpPr>
          <p:nvPr/>
        </p:nvSpPr>
        <p:spPr bwMode="auto">
          <a:xfrm>
            <a:off x="4495800" y="19050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2" name="Line 9"/>
          <p:cNvSpPr>
            <a:spLocks noChangeShapeType="1"/>
          </p:cNvSpPr>
          <p:nvPr/>
        </p:nvSpPr>
        <p:spPr bwMode="auto">
          <a:xfrm>
            <a:off x="4419600" y="32004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3" name="Line 10"/>
          <p:cNvSpPr>
            <a:spLocks noChangeShapeType="1"/>
          </p:cNvSpPr>
          <p:nvPr/>
        </p:nvSpPr>
        <p:spPr bwMode="auto">
          <a:xfrm>
            <a:off x="4495800" y="44196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4" name="Line 11"/>
          <p:cNvSpPr>
            <a:spLocks noChangeShapeType="1"/>
          </p:cNvSpPr>
          <p:nvPr/>
        </p:nvSpPr>
        <p:spPr bwMode="auto">
          <a:xfrm>
            <a:off x="4419600" y="56388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sm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5A4-567E-4F90-89E1-3C9C2CAFF385}" type="slidenum">
              <a:rPr lang="en-US"/>
              <a:pPr/>
              <a:t>8</a:t>
            </a:fld>
            <a:endParaRPr lang="en-US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New </a:t>
            </a:r>
            <a:r>
              <a:rPr lang="en-US" dirty="0" err="1"/>
              <a:t>gTLD</a:t>
            </a:r>
            <a:r>
              <a:rPr lang="en-US" dirty="0"/>
              <a:t> Program?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The development of the </a:t>
            </a:r>
            <a:r>
              <a:rPr lang="en-US" sz="2800" dirty="0" smtClean="0"/>
              <a:t>criteria, process and tools </a:t>
            </a:r>
            <a:r>
              <a:rPr lang="en-US" sz="2800" dirty="0"/>
              <a:t>by which organizations around the world will be able to apply for new TLDs in the near </a:t>
            </a:r>
            <a:r>
              <a:rPr lang="en-US" sz="2800" dirty="0" smtClean="0"/>
              <a:t>future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428B-DCA8-45D5-B5D2-7F4A392B724B}" type="slidenum">
              <a:rPr lang="en-US"/>
              <a:pPr/>
              <a:t>9</a:t>
            </a:fld>
            <a:endParaRPr lang="en-US"/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305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Any public or private established entity from anywhere in the world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Must </a:t>
            </a:r>
            <a:r>
              <a:rPr lang="en-US" sz="2800" dirty="0"/>
              <a:t>follow all application steps and rules as specified in the RFP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Must demonstrate </a:t>
            </a:r>
            <a:r>
              <a:rPr lang="en-US" sz="2800" dirty="0" smtClean="0"/>
              <a:t>organizational, operational</a:t>
            </a:r>
            <a:r>
              <a:rPr lang="en-US" sz="2800" dirty="0"/>
              <a:t>, technical and financial capability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Must </a:t>
            </a:r>
            <a:r>
              <a:rPr lang="en-US" sz="2800" dirty="0" smtClean="0"/>
              <a:t>pay </a:t>
            </a:r>
            <a:r>
              <a:rPr lang="en-US" sz="2800" dirty="0"/>
              <a:t>an application fee </a:t>
            </a:r>
            <a:r>
              <a:rPr lang="en-US" sz="2800" dirty="0" smtClean="0"/>
              <a:t>(</a:t>
            </a:r>
            <a:r>
              <a:rPr lang="en-US" sz="2800" dirty="0" err="1" smtClean="0"/>
              <a:t>tbd</a:t>
            </a:r>
            <a:r>
              <a:rPr lang="en-US" sz="2800" dirty="0" smtClean="0"/>
              <a:t>); other fees may apply depending on application path</a:t>
            </a:r>
            <a:endParaRPr lang="en-US" sz="2800" dirty="0"/>
          </a:p>
        </p:txBody>
      </p:sp>
      <p:sp>
        <p:nvSpPr>
          <p:cNvPr id="3358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Applicant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4263"/>
      </a:dk1>
      <a:lt1>
        <a:srgbClr val="FFFFFF"/>
      </a:lt1>
      <a:dk2>
        <a:srgbClr val="00202E"/>
      </a:dk2>
      <a:lt2>
        <a:srgbClr val="808080"/>
      </a:lt2>
      <a:accent1>
        <a:srgbClr val="BBE0E3"/>
      </a:accent1>
      <a:accent2>
        <a:srgbClr val="9BD5E9"/>
      </a:accent2>
      <a:accent3>
        <a:srgbClr val="FFFFFF"/>
      </a:accent3>
      <a:accent4>
        <a:srgbClr val="003753"/>
      </a:accent4>
      <a:accent5>
        <a:srgbClr val="DAEDEF"/>
      </a:accent5>
      <a:accent6>
        <a:srgbClr val="8CC1D3"/>
      </a:accent6>
      <a:hlink>
        <a:srgbClr val="9BD5E9"/>
      </a:hlink>
      <a:folHlink>
        <a:srgbClr val="99CC00"/>
      </a:folHlink>
    </a:clrScheme>
    <a:fontScheme name="Default Desig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ICANN:Applications:Microsoft Office 2004:Templates:Presentations:Designs:Blue Horizon</Template>
  <TotalTime>2908</TotalTime>
  <Words>616</Words>
  <Application>Microsoft Office PowerPoint</Application>
  <PresentationFormat>On-screen Show (4:3)</PresentationFormat>
  <Paragraphs>121</Paragraphs>
  <Slides>16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Chart</vt:lpstr>
      <vt:lpstr>New gTLD Program What kind of Internet do you want?</vt:lpstr>
      <vt:lpstr>Top-Level Domains in the Root</vt:lpstr>
      <vt:lpstr>Generic Top-Level Domains (gTLDs)</vt:lpstr>
      <vt:lpstr>ICANN and New gTLDs</vt:lpstr>
      <vt:lpstr>Potential Benefits of New gTLDs</vt:lpstr>
      <vt:lpstr>Policy Outline</vt:lpstr>
      <vt:lpstr>Policy Themes</vt:lpstr>
      <vt:lpstr>What is the New gTLD Program?</vt:lpstr>
      <vt:lpstr>The Applicant</vt:lpstr>
      <vt:lpstr>The Application Process</vt:lpstr>
      <vt:lpstr>The Evaluation Process</vt:lpstr>
      <vt:lpstr>The Objection</vt:lpstr>
      <vt:lpstr>String Contention</vt:lpstr>
      <vt:lpstr>What Happens Next?</vt:lpstr>
      <vt:lpstr>More Information</vt:lpstr>
      <vt:lpstr>Thank You</vt:lpstr>
    </vt:vector>
  </TitlesOfParts>
  <Company>ICANN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</dc:creator>
  <cp:lastModifiedBy>Nick Ashton-Hart</cp:lastModifiedBy>
  <cp:revision>108</cp:revision>
  <dcterms:created xsi:type="dcterms:W3CDTF">2008-06-11T12:50:39Z</dcterms:created>
  <dcterms:modified xsi:type="dcterms:W3CDTF">2008-06-11T12:51:42Z</dcterms:modified>
</cp:coreProperties>
</file>