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2" r:id="rId3"/>
    <p:sldId id="265" r:id="rId4"/>
    <p:sldId id="266" r:id="rId5"/>
    <p:sldId id="267" r:id="rId6"/>
    <p:sldId id="271" r:id="rId7"/>
    <p:sldId id="268" r:id="rId8"/>
    <p:sldId id="270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40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5D479-65BF-49FE-AB82-132CCCC2A093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70D9F-D6C8-4443-BE87-5BD3D348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7C6A-2C54-2748-B8F6-3AAACE949906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kumimoji="1" lang="en-US" sz="1200" b="1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How will organization perform its function?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Optima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- Build on mission analysis to establish detailed Concept of Operations and functional requirements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- Global mission will drive require communications approach /language skills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	- Initially focus on DNS ops and response; build to broader stakeholders/linkages/roles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7C6A-2C54-2748-B8F6-3AAACE949906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 Focused on linkages with operators and existing efforts for DNS security and in CERT community</a:t>
            </a:r>
          </a:p>
          <a:p>
            <a:pPr>
              <a:buFontTx/>
              <a:buChar char="-"/>
            </a:pPr>
            <a:endParaRPr kumimoji="1" lang="en-US" sz="1200" kern="1200" dirty="0" smtClean="0">
              <a:solidFill>
                <a:schemeClr val="tx1"/>
              </a:solidFill>
              <a:latin typeface="Optima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- No intend to create yet another security mailing list – but will focus on leverage the existing efforts and coordinate that resource to wide DNS operators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Optima"/>
                <a:ea typeface="+mn-ea"/>
                <a:cs typeface="+mn-cs"/>
              </a:rPr>
              <a:t>- Able to address concerns global with special focus on assistance to less developed regions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47C6A-2C54-2748-B8F6-3AAACE949906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D03C-6536-44A8-AE86-669ECCB57EB6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13D1-8C8C-4DBF-8261-E7181D46D74F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00E2-12B6-48DD-88D8-6E5753C1463E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E5B2-674A-496C-B79C-47BE6F5C3EFE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AF550-32AF-442A-947C-6014AF84801C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AB8F-5933-4328-A496-504EEDE3C49C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E170C-8633-4AAE-B6D8-D945FD8B4799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5C3E-D147-4F76-BC23-5EE00432411D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59BB-08AF-4AAF-9C74-EEBAD0FD3210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191F1-6B34-42DF-B86E-EDD4D6017C0A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7EF6-21DA-4FAA-9F04-FA73F613201D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DEEEF-8001-43A1-90A1-88E7AB4318BB}" type="datetime1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565E2-E1FB-4143-B194-78356F0B8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InstaDMG:Users:yurie:Documents:Collaborative%20:DNSCERT:capacity%20analysis%20-%20public%20view.docx!OLE_LINK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ICANN Strategic Initiatives for </a:t>
            </a:r>
            <a:br>
              <a:rPr lang="en-US" b="1" dirty="0" smtClean="0"/>
            </a:br>
            <a:r>
              <a:rPr lang="en-US" b="1" dirty="0" smtClean="0"/>
              <a:t>Security, Stability and Resiliency</a:t>
            </a:r>
            <a:br>
              <a:rPr lang="en-US" b="1" dirty="0" smtClean="0"/>
            </a:br>
            <a:r>
              <a:rPr lang="en-US" b="1" dirty="0" smtClean="0"/>
              <a:t>- DNS CERT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91000"/>
            <a:ext cx="73914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Posted for Public Comment  at http://www.icann.org/en/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447800" y="5562600"/>
            <a:ext cx="67056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Growing risks to DNS security and resiliency</a:t>
            </a:r>
          </a:p>
          <a:p>
            <a:pPr lvl="1"/>
            <a:r>
              <a:rPr lang="en-US" dirty="0" smtClean="0"/>
              <a:t>Emergence of </a:t>
            </a:r>
            <a:r>
              <a:rPr lang="en-US" dirty="0" err="1" smtClean="0"/>
              <a:t>Conficker</a:t>
            </a:r>
            <a:r>
              <a:rPr lang="en-US" dirty="0" smtClean="0"/>
              <a:t>; growing domain hijacking</a:t>
            </a:r>
          </a:p>
          <a:p>
            <a:r>
              <a:rPr lang="en-US" dirty="0" smtClean="0"/>
              <a:t>Community calls for systemic DNS security planning and response</a:t>
            </a:r>
          </a:p>
          <a:p>
            <a:r>
              <a:rPr lang="en-US" dirty="0" smtClean="0"/>
              <a:t>ICANN commitments under Affirmation of Commitments</a:t>
            </a:r>
          </a:p>
          <a:p>
            <a:r>
              <a:rPr lang="en-US" dirty="0" smtClean="0"/>
              <a:t>Initiatives called for in ICANN 2010-2013 Strategic Plan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486400"/>
            <a:ext cx="64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Organizational/resource approaches </a:t>
            </a:r>
          </a:p>
          <a:p>
            <a:pPr algn="ctr"/>
            <a:r>
              <a:rPr lang="en-US" sz="3200" b="1" dirty="0" smtClean="0"/>
              <a:t>not predetermined</a:t>
            </a:r>
            <a:endParaRPr lang="en-US" sz="32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DNS CERT</a:t>
            </a:r>
            <a:br>
              <a:rPr lang="en-US" sz="3200" b="1" dirty="0" smtClean="0"/>
            </a:br>
            <a:r>
              <a:rPr lang="en-US" sz="3200" b="1" dirty="0" smtClean="0"/>
              <a:t>(Computer Emergency Response Team) Initiative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3600" dirty="0" smtClean="0"/>
              <a:t>Business case articulates potential need and concept for mission/partnering approach</a:t>
            </a:r>
          </a:p>
          <a:p>
            <a:pPr>
              <a:buNone/>
            </a:pPr>
            <a:r>
              <a:rPr lang="en-US" altLang="ja-JP" sz="3600" dirty="0" smtClean="0"/>
              <a:t>Main thrusts</a:t>
            </a:r>
          </a:p>
          <a:p>
            <a:r>
              <a:rPr lang="en-US" altLang="ja-JP" sz="3600" dirty="0" smtClean="0"/>
              <a:t>Lessons Learned</a:t>
            </a:r>
          </a:p>
          <a:p>
            <a:r>
              <a:rPr lang="en-US" altLang="ja-JP" sz="3600" dirty="0" smtClean="0"/>
              <a:t>Mission – standing coordination center</a:t>
            </a:r>
          </a:p>
          <a:p>
            <a:pPr lvl="1"/>
            <a:r>
              <a:rPr lang="en-US" altLang="ja-JP" dirty="0" smtClean="0"/>
              <a:t>Potential partners in conducting mission</a:t>
            </a:r>
          </a:p>
          <a:p>
            <a:r>
              <a:rPr lang="en-US" altLang="ja-JP" sz="3600" dirty="0" smtClean="0"/>
              <a:t>Focus on Stakeholders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Lessons Learned</a:t>
            </a:r>
            <a:endParaRPr lang="ja-JP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Conficker</a:t>
            </a:r>
            <a:r>
              <a:rPr lang="en-US" altLang="ja-JP" dirty="0" smtClean="0"/>
              <a:t> - noted need for a dedicated incident response capability</a:t>
            </a:r>
          </a:p>
          <a:p>
            <a:r>
              <a:rPr lang="en-US" altLang="ja-JP" dirty="0" smtClean="0"/>
              <a:t>Misdirection based on widespread vulnerability - A coordination center would have improved situational awareness</a:t>
            </a:r>
          </a:p>
          <a:p>
            <a:r>
              <a:rPr lang="en-US" altLang="ja-JP" dirty="0" smtClean="0"/>
              <a:t>Avalanche </a:t>
            </a:r>
            <a:r>
              <a:rPr lang="en-US" altLang="ja-JP" dirty="0" err="1" smtClean="0"/>
              <a:t>Botnet</a:t>
            </a:r>
            <a:r>
              <a:rPr lang="en-US" altLang="ja-JP" dirty="0" smtClean="0"/>
              <a:t> - Complex coordination to track use of DNS requires dedicated team</a:t>
            </a:r>
            <a:endParaRPr lang="ja-JP" altLang="en-US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Mission of DNS CERT</a:t>
            </a:r>
            <a:endParaRPr lang="ja-JP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682" y="1600200"/>
            <a:ext cx="7490409" cy="4326467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ja-JP" dirty="0" smtClean="0"/>
              <a:t>Ensure DNS operators and supporting organizations have a security coordination center with sufficient expertise and resources to enable </a:t>
            </a:r>
            <a:r>
              <a:rPr lang="en-US" altLang="ja-JP" b="1" dirty="0" smtClean="0"/>
              <a:t>timely and efficient response to threats</a:t>
            </a:r>
            <a:r>
              <a:rPr lang="en-US" altLang="ja-JP" dirty="0" smtClean="0"/>
              <a:t> to the security, stability and resiliency of the DNS</a:t>
            </a:r>
            <a:endParaRPr lang="ja-JP" alt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71600" y="5029200"/>
            <a:ext cx="67056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4953000"/>
            <a:ext cx="64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Organizational/resource approaches </a:t>
            </a:r>
          </a:p>
          <a:p>
            <a:pPr algn="ctr"/>
            <a:r>
              <a:rPr lang="en-US" sz="3200" b="1" dirty="0" smtClean="0"/>
              <a:t>not predetermined</a:t>
            </a:r>
            <a:endParaRPr lang="en-US" sz="32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Capacity gap analysis</a:t>
            </a:r>
            <a:r>
              <a:rPr lang="en-US" sz="2667" dirty="0" smtClean="0"/>
              <a:t/>
            </a:r>
            <a:br>
              <a:rPr lang="en-US" sz="2667" dirty="0" smtClean="0"/>
            </a:br>
            <a:r>
              <a:rPr lang="en-US" sz="2667" dirty="0" smtClean="0"/>
              <a:t>** Private/selective groups are excluded from the list **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84150" y="1460500"/>
          <a:ext cx="8775700" cy="4965700"/>
        </p:xfrm>
        <a:graphic>
          <a:graphicData uri="http://schemas.openxmlformats.org/presentationml/2006/ole">
            <p:oleObj spid="_x0000_s1026" name="Document" r:id="rId3" imgW="8775377" imgH="4419437" progId="Word.Document.12">
              <p:link updateAutomatic="1"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Goals</a:t>
            </a:r>
            <a:endParaRPr lang="ja-JP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Validated need for standing collaborative response capability to address systemic threats/risks </a:t>
            </a:r>
          </a:p>
          <a:p>
            <a:pPr lvl="1"/>
            <a:r>
              <a:rPr lang="en-US" sz="2400" dirty="0" smtClean="0"/>
              <a:t>Full-time/global; coordinate existing capabilities; serve all stakeholders especially less resourced operators</a:t>
            </a:r>
          </a:p>
          <a:p>
            <a:r>
              <a:rPr lang="en-US" sz="2800" dirty="0" smtClean="0"/>
              <a:t>Operational focus determined in engagement with stakeholders and leveraging existing efforts</a:t>
            </a:r>
          </a:p>
          <a:p>
            <a:pPr lvl="1"/>
            <a:r>
              <a:rPr lang="en-US" sz="2400" dirty="0" smtClean="0"/>
              <a:t>Fostering situational awareness; incident response assistance /coordination;  support efforts under     Initiative #1</a:t>
            </a:r>
            <a:endParaRPr lang="en-US" dirty="0" smtClean="0"/>
          </a:p>
          <a:p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Feedback - Resources </a:t>
            </a:r>
            <a:endParaRPr lang="ja-JP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DNS CERT must respond to a broad, global constituency</a:t>
            </a:r>
          </a:p>
          <a:p>
            <a:r>
              <a:rPr lang="en-US" altLang="ja-JP" dirty="0" smtClean="0"/>
              <a:t>Participation by key constituents</a:t>
            </a:r>
          </a:p>
          <a:p>
            <a:pPr lvl="1"/>
            <a:r>
              <a:rPr lang="en-US" altLang="ja-JP" dirty="0" smtClean="0"/>
              <a:t> Adds capability to CERT</a:t>
            </a:r>
          </a:p>
          <a:p>
            <a:pPr lvl="1"/>
            <a:r>
              <a:rPr lang="en-US" altLang="ja-JP" dirty="0" smtClean="0"/>
              <a:t> Extends its geographic reach</a:t>
            </a:r>
          </a:p>
          <a:p>
            <a:pPr lvl="1"/>
            <a:r>
              <a:rPr lang="en-US" altLang="ja-JP" dirty="0" smtClean="0"/>
              <a:t> Helps keep focus on constituency needs</a:t>
            </a:r>
          </a:p>
          <a:p>
            <a:r>
              <a:rPr lang="en-US" altLang="ja-JP" dirty="0" smtClean="0"/>
              <a:t>$4.2M initial annual budget; 15 staff; operations/communications support, travel &amp; facilities</a:t>
            </a:r>
            <a:endParaRPr lang="ja-JP" altLang="en-US" smtClean="0"/>
          </a:p>
          <a:p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 Forward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 community feedback</a:t>
            </a:r>
          </a:p>
          <a:p>
            <a:pPr lvl="1"/>
            <a:r>
              <a:rPr lang="en-US" dirty="0" smtClean="0"/>
              <a:t>Sessions continue</a:t>
            </a:r>
          </a:p>
          <a:p>
            <a:r>
              <a:rPr lang="en-US" dirty="0" smtClean="0"/>
              <a:t>Delineate requirements and initial operational focus</a:t>
            </a:r>
          </a:p>
          <a:p>
            <a:r>
              <a:rPr lang="en-US" dirty="0" smtClean="0"/>
              <a:t>Delineate collaborative approach with existing organizations (OARC; RISG; Nat’l CERTs)</a:t>
            </a:r>
          </a:p>
          <a:p>
            <a:r>
              <a:rPr lang="en-US" dirty="0" smtClean="0"/>
              <a:t>Address organizational and funding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565E2-E1FB-4143-B194-78356F0B857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404</Words>
  <Application>Microsoft Office PowerPoint</Application>
  <PresentationFormat>On-screen Show (4:3)</PresentationFormat>
  <Paragraphs>68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InstaDMG:Users:yurie:Documents:Collaborative :DNSCERT:capacity analysis - public view.docx!OLE_LINK1</vt:lpstr>
      <vt:lpstr>ICANN Strategic Initiatives for  Security, Stability and Resiliency - DNS CERT</vt:lpstr>
      <vt:lpstr>Background</vt:lpstr>
      <vt:lpstr>DNS CERT (Computer Emergency Response Team) Initiative</vt:lpstr>
      <vt:lpstr>Lessons Learned</vt:lpstr>
      <vt:lpstr>Mission of DNS CERT</vt:lpstr>
      <vt:lpstr>Capacity gap analysis ** Private/selective groups are excluded from the list **</vt:lpstr>
      <vt:lpstr>Goals</vt:lpstr>
      <vt:lpstr>Feedback - Resources </vt:lpstr>
      <vt:lpstr>Way Forward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Strategic Initiatives for  Security, Stability and Resiliency</dc:title>
  <dc:creator>Greg</dc:creator>
  <cp:lastModifiedBy>IT</cp:lastModifiedBy>
  <cp:revision>15</cp:revision>
  <dcterms:created xsi:type="dcterms:W3CDTF">2010-02-17T19:41:04Z</dcterms:created>
  <dcterms:modified xsi:type="dcterms:W3CDTF">2010-04-08T15:25:22Z</dcterms:modified>
</cp:coreProperties>
</file>