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5" r:id="rId1"/>
  </p:sldMasterIdLst>
  <p:notesMasterIdLst>
    <p:notesMasterId r:id="rId25"/>
  </p:notesMasterIdLst>
  <p:handoutMasterIdLst>
    <p:handoutMasterId r:id="rId26"/>
  </p:handoutMasterIdLst>
  <p:sldIdLst>
    <p:sldId id="540" r:id="rId2"/>
    <p:sldId id="381" r:id="rId3"/>
    <p:sldId id="380" r:id="rId4"/>
    <p:sldId id="550" r:id="rId5"/>
    <p:sldId id="549" r:id="rId6"/>
    <p:sldId id="573" r:id="rId7"/>
    <p:sldId id="552" r:id="rId8"/>
    <p:sldId id="553" r:id="rId9"/>
    <p:sldId id="554" r:id="rId10"/>
    <p:sldId id="556" r:id="rId11"/>
    <p:sldId id="557" r:id="rId12"/>
    <p:sldId id="558" r:id="rId13"/>
    <p:sldId id="577" r:id="rId14"/>
    <p:sldId id="565" r:id="rId15"/>
    <p:sldId id="560" r:id="rId16"/>
    <p:sldId id="561" r:id="rId17"/>
    <p:sldId id="562" r:id="rId18"/>
    <p:sldId id="575" r:id="rId19"/>
    <p:sldId id="576" r:id="rId20"/>
    <p:sldId id="566" r:id="rId21"/>
    <p:sldId id="567" r:id="rId22"/>
    <p:sldId id="568" r:id="rId23"/>
    <p:sldId id="569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416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chelle Howell" initials="MH" lastIdx="7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DEDEDE"/>
    <a:srgbClr val="002B49"/>
    <a:srgbClr val="9C240F"/>
    <a:srgbClr val="CB460F"/>
    <a:srgbClr val="FA5B36"/>
    <a:srgbClr val="0E4B91"/>
    <a:srgbClr val="18548A"/>
    <a:srgbClr val="15538C"/>
    <a:srgbClr val="0B2F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63" autoAdjust="0"/>
    <p:restoredTop sz="94088" autoAdjust="0"/>
  </p:normalViewPr>
  <p:slideViewPr>
    <p:cSldViewPr snapToGrid="0" snapToObjects="1">
      <p:cViewPr varScale="1">
        <p:scale>
          <a:sx n="124" d="100"/>
          <a:sy n="124" d="100"/>
        </p:scale>
        <p:origin x="992" y="168"/>
      </p:cViewPr>
      <p:guideLst>
        <p:guide orient="horz" pos="1416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8F13CC-A6A6-524A-A0F8-DAB9B298E3B6}" type="datetimeFigureOut">
              <a:rPr lang="en-US" smtClean="0"/>
              <a:t>12/5/22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CED518-EFD6-E34B-989E-6B6564A755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0004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A614CD-FA73-DF49-AA13-A5EF746D725A}" type="datetimeFigureOut">
              <a:rPr lang="en-US" smtClean="0"/>
              <a:t>12/5/22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002FF9-4628-B146-9948-95257A430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8994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hyperlink" Target="about:blank" TargetMode="External"/><Relationship Id="rId7" Type="http://schemas.openxmlformats.org/officeDocument/2006/relationships/image" Target="../media/image25.png"/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10" Type="http://schemas.openxmlformats.org/officeDocument/2006/relationships/image" Target="../media/image28.tiff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71281" y="2091263"/>
            <a:ext cx="6801440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6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71575" y="4682062"/>
            <a:ext cx="6803136" cy="50292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400" spc="8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400"/>
            </a:lvl2pPr>
            <a:lvl3pPr marL="914400" indent="0" algn="ctr">
              <a:buNone/>
              <a:defRPr sz="1400"/>
            </a:lvl3pPr>
            <a:lvl4pPr marL="1371600" indent="0" algn="ctr">
              <a:buNone/>
              <a:defRPr sz="1400"/>
            </a:lvl4pPr>
            <a:lvl5pPr marL="1828800" indent="0" algn="ctr">
              <a:buNone/>
              <a:defRPr sz="1400"/>
            </a:lvl5pPr>
            <a:lvl6pPr marL="2286000" indent="0" algn="ctr">
              <a:buNone/>
              <a:defRPr sz="1400"/>
            </a:lvl6pPr>
            <a:lvl7pPr marL="2743200" indent="0" algn="ctr">
              <a:buNone/>
              <a:defRPr sz="1400"/>
            </a:lvl7pPr>
            <a:lvl8pPr marL="3200400" indent="0" algn="ctr">
              <a:buNone/>
              <a:defRPr sz="1400"/>
            </a:lvl8pPr>
            <a:lvl9pPr marL="3657600" indent="0" algn="ctr">
              <a:buNone/>
              <a:defRPr sz="14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3931920" y="1327188"/>
            <a:ext cx="1280160" cy="457200"/>
          </a:xfrm>
        </p:spPr>
        <p:txBody>
          <a:bodyPr/>
          <a:lstStyle>
            <a:lvl1pPr algn="ctr">
              <a:defRPr sz="1100" spc="0" baseline="0">
                <a:solidFill>
                  <a:schemeClr val="tx1"/>
                </a:solidFill>
                <a:latin typeface="+mn-lt"/>
              </a:defRPr>
            </a:lvl1pPr>
          </a:lstStyle>
          <a:p>
            <a:fld id="{361D8292-7A5A-44EB-ADEC-AA767D00200F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104936" y="5211060"/>
            <a:ext cx="4429125" cy="228600"/>
          </a:xfrm>
        </p:spPr>
        <p:txBody>
          <a:bodyPr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6455190" y="5212080"/>
            <a:ext cx="158391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52638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E1D73B-AC12-4256-9E12-E45AB393862B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5616460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762000"/>
            <a:ext cx="1771650" cy="52578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762000"/>
            <a:ext cx="6057900" cy="52578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1E8A7-06A9-4796-98A4-479CF7079753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9644717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ver 1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6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5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5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5" y="4553317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99" y="5507609"/>
            <a:ext cx="1189827" cy="949200"/>
          </a:xfrm>
          <a:prstGeom prst="rect">
            <a:avLst/>
          </a:prstGeom>
        </p:spPr>
      </p:pic>
      <p:sp>
        <p:nvSpPr>
          <p:cNvPr id="11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5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143314914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0" hasCustomPrompt="1"/>
          </p:nvPr>
        </p:nvSpPr>
        <p:spPr>
          <a:xfrm>
            <a:off x="609600" y="1470212"/>
            <a:ext cx="7907338" cy="457181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342900" indent="-342900"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ct val="75000"/>
              <a:buFont typeface="Wingdings" panose="05000000000000000000" pitchFamily="2" charset="2"/>
              <a:buChar char=""/>
              <a:defRPr sz="1900">
                <a:solidFill>
                  <a:srgbClr val="000000"/>
                </a:solidFill>
              </a:defRPr>
            </a:lvl1pPr>
            <a:lvl2pPr marL="798513" indent="-341313">
              <a:spcBef>
                <a:spcPts val="500"/>
              </a:spcBef>
              <a:buSzPct val="75000"/>
              <a:buFont typeface="Wingdings" panose="05000000000000000000" pitchFamily="2" charset="2"/>
              <a:buChar char=""/>
              <a:defRPr sz="1900">
                <a:solidFill>
                  <a:srgbClr val="000000"/>
                </a:solidFill>
              </a:defRPr>
            </a:lvl2pPr>
            <a:lvl3pPr marL="1255713" indent="-341313">
              <a:spcBef>
                <a:spcPts val="500"/>
              </a:spcBef>
              <a:buFont typeface="Arial" panose="020B0604020202020204" pitchFamily="34" charset="0"/>
              <a:buChar char="•"/>
              <a:defRPr sz="1900">
                <a:solidFill>
                  <a:srgbClr val="000000"/>
                </a:solidFill>
              </a:defRPr>
            </a:lvl3pPr>
            <a:lvl4pPr>
              <a:defRPr sz="1900">
                <a:solidFill>
                  <a:srgbClr val="000000"/>
                </a:solidFill>
              </a:defRPr>
            </a:lvl4pPr>
            <a:lvl5pPr>
              <a:defRPr sz="19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Place text here</a:t>
            </a:r>
          </a:p>
          <a:p>
            <a:pPr lvl="1"/>
            <a:r>
              <a:rPr lang="en-US" dirty="0"/>
              <a:t>Second level bullet</a:t>
            </a:r>
          </a:p>
          <a:p>
            <a:pPr lvl="2"/>
            <a:r>
              <a:rPr lang="en-US" dirty="0"/>
              <a:t>Third level bullet</a:t>
            </a:r>
          </a:p>
        </p:txBody>
      </p:sp>
    </p:spTree>
    <p:extLst>
      <p:ext uri="{BB962C8B-B14F-4D97-AF65-F5344CB8AC3E}">
        <p14:creationId xmlns:p14="http://schemas.microsoft.com/office/powerpoint/2010/main" val="16883672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Backgroun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7058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1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610724" y="0"/>
            <a:ext cx="7744845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610723" y="3562904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10723" y="4252817"/>
            <a:ext cx="811987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10723" y="4544352"/>
            <a:ext cx="811987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41992" y="5512926"/>
            <a:ext cx="1193800" cy="952500"/>
          </a:xfrm>
          <a:prstGeom prst="rect">
            <a:avLst/>
          </a:prstGeom>
        </p:spPr>
      </p:pic>
      <p:sp>
        <p:nvSpPr>
          <p:cNvPr id="12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610723" y="2854692"/>
            <a:ext cx="811987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342511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2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/>
          <p:cNvSpPr/>
          <p:nvPr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Arc 19"/>
          <p:cNvSpPr/>
          <p:nvPr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76" y="4878249"/>
            <a:ext cx="1189829" cy="949200"/>
          </a:xfrm>
          <a:prstGeom prst="rect">
            <a:avLst/>
          </a:prstGeom>
        </p:spPr>
      </p:pic>
      <p:sp>
        <p:nvSpPr>
          <p:cNvPr id="1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accent6">
                    <a:lumMod val="50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0166748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 Deco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Oval 7"/>
          <p:cNvSpPr/>
          <p:nvPr userDrawn="1"/>
        </p:nvSpPr>
        <p:spPr>
          <a:xfrm>
            <a:off x="1811695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0" y="6124511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1878697" y="6124511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 userDrawn="1"/>
        </p:nvSpPr>
        <p:spPr>
          <a:xfrm flipH="1">
            <a:off x="8610117" y="6101651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 userDrawn="1"/>
        </p:nvSpPr>
        <p:spPr>
          <a:xfrm flipH="1">
            <a:off x="8610117" y="347037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V="1">
            <a:off x="1834554" y="3552825"/>
            <a:ext cx="0" cy="2529961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Arc 14"/>
          <p:cNvSpPr/>
          <p:nvPr userDrawn="1"/>
        </p:nvSpPr>
        <p:spPr>
          <a:xfrm rot="16200000">
            <a:off x="1834554" y="3494144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 userDrawn="1"/>
        </p:nvCxnSpPr>
        <p:spPr>
          <a:xfrm flipH="1">
            <a:off x="1895439" y="3494144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8105" y="4878249"/>
            <a:ext cx="1193800" cy="952500"/>
          </a:xfrm>
          <a:prstGeom prst="rect">
            <a:avLst/>
          </a:prstGeom>
        </p:spPr>
      </p:pic>
      <p:sp>
        <p:nvSpPr>
          <p:cNvPr id="22" name="Title 2"/>
          <p:cNvSpPr>
            <a:spLocks noGrp="1"/>
          </p:cNvSpPr>
          <p:nvPr>
            <p:ph type="title" hasCustomPrompt="1"/>
          </p:nvPr>
        </p:nvSpPr>
        <p:spPr>
          <a:xfrm>
            <a:off x="2061883" y="761997"/>
            <a:ext cx="6382512" cy="2533369"/>
          </a:xfrm>
          <a:prstGeom prst="rect">
            <a:avLst/>
          </a:prstGeom>
        </p:spPr>
        <p:txBody>
          <a:bodyPr lIns="0" tIns="0" rIns="0" bIns="0" anchor="b" anchorCtr="0">
            <a:normAutofit/>
          </a:bodyPr>
          <a:lstStyle>
            <a:lvl1pPr algn="l">
              <a:spcBef>
                <a:spcPts val="0"/>
              </a:spcBef>
              <a:defRPr sz="36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Insert title here</a:t>
            </a:r>
            <a:br>
              <a:rPr lang="en-US" dirty="0"/>
            </a:br>
            <a:r>
              <a:rPr lang="en-US" dirty="0"/>
              <a:t>(75 characters maximum)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2070848" y="4593844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Name of Presenter</a:t>
            </a:r>
          </a:p>
        </p:txBody>
      </p:sp>
      <p:sp>
        <p:nvSpPr>
          <p:cNvPr id="24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070848" y="5301687"/>
            <a:ext cx="6382512" cy="27360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Event Name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070848" y="5584257"/>
            <a:ext cx="6382512" cy="403785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DD Month 2017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13" hasCustomPrompt="1"/>
          </p:nvPr>
        </p:nvSpPr>
        <p:spPr>
          <a:xfrm>
            <a:off x="2070848" y="3652549"/>
            <a:ext cx="6382512" cy="716808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 algn="l">
              <a:spcBef>
                <a:spcPts val="0"/>
              </a:spcBef>
              <a:buNone/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Insert subtitle here (75 characters maximum)</a:t>
            </a:r>
          </a:p>
        </p:txBody>
      </p:sp>
    </p:spTree>
    <p:extLst>
      <p:ext uri="{BB962C8B-B14F-4D97-AF65-F5344CB8AC3E}">
        <p14:creationId xmlns:p14="http://schemas.microsoft.com/office/powerpoint/2010/main" val="36203404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-Width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-18288" y="615707"/>
            <a:ext cx="9180576" cy="5705856"/>
          </a:xfrm>
          <a:prstGeom prst="rect">
            <a:avLst/>
          </a:prstGeom>
          <a:ln w="190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>
            <a:lvl1pPr marL="0" indent="0">
              <a:buFontTx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AC1FEA9-7A12-6342-9B96-48C38EEB308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84719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 (No Header/Foote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4FC37A-E94E-D443-8D86-3EC411EED9D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26822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DEACD-722F-4835-8C36-350D1156C46F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472750"/>
      </p:ext>
    </p:extLst>
  </p:cSld>
  <p:clrMapOvr>
    <a:masterClrMapping/>
  </p:clrMapOvr>
  <p:hf hdr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half pa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6329943"/>
            <a:ext cx="9144000" cy="52806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623477"/>
            <a:ext cx="4598988" cy="568767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Font typeface="Arial" panose="020B0604020202020204" pitchFamily="34" charset="0"/>
              <a:buNone/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68B8050-A612-B042-8BF1-85F92E087F8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3048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2422" y="749729"/>
            <a:ext cx="9144000" cy="5346700"/>
          </a:xfrm>
          <a:prstGeom prst="rect">
            <a:avLst/>
          </a:prstGeom>
          <a:gradFill>
            <a:gsLst>
              <a:gs pos="0">
                <a:schemeClr val="bg1">
                  <a:alpha val="75000"/>
                </a:schemeClr>
              </a:gs>
              <a:gs pos="69000">
                <a:schemeClr val="tx2">
                  <a:lumMod val="20000"/>
                  <a:lumOff val="80000"/>
                  <a:alpha val="62000"/>
                </a:schemeClr>
              </a:gs>
              <a:gs pos="24000">
                <a:schemeClr val="tx2">
                  <a:lumMod val="20000"/>
                  <a:lumOff val="80000"/>
                  <a:alpha val="45000"/>
                </a:schemeClr>
              </a:gs>
              <a:gs pos="100000">
                <a:schemeClr val="bg1"/>
              </a:gs>
            </a:gsLst>
            <a:lin ang="5400000" scaled="1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0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F7A677DE-560F-EF4E-9B4D-6F8E8DFA8D9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3726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lternate Background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Oval 16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0" name="Straight Connector 39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Oval 41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itle 1"/>
          <p:cNvSpPr>
            <a:spLocks noGrp="1"/>
          </p:cNvSpPr>
          <p:nvPr userDrawn="1"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5A4DFCB2-C4BC-5847-BFB8-18BF5E7374E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97174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lternate Background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2" y="608083"/>
            <a:ext cx="9141417" cy="5719111"/>
          </a:xfrm>
          <a:prstGeom prst="rect">
            <a:avLst/>
          </a:prstGeom>
        </p:spPr>
      </p:pic>
      <p:cxnSp>
        <p:nvCxnSpPr>
          <p:cNvPr id="22" name="Straight Connector 21"/>
          <p:cNvCxnSpPr/>
          <p:nvPr userDrawn="1"/>
        </p:nvCxnSpPr>
        <p:spPr>
          <a:xfrm flipH="1">
            <a:off x="0" y="608083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 flipH="1"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450663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>
              <a:defRPr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B87C4E4-A33F-8247-B7E2-D3735B3EFF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07062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24754"/>
            <a:ext cx="7932000" cy="1768314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279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0830832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833718"/>
            <a:ext cx="7932000" cy="1759349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94869935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88894"/>
            <a:ext cx="7932000" cy="180417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7577353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343341705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97860"/>
            <a:ext cx="7932000" cy="1795208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1585994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genda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Connector 18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264975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1" name="Straight Connector 20"/>
          <p:cNvCxnSpPr>
            <a:endCxn id="22" idx="0"/>
          </p:cNvCxnSpPr>
          <p:nvPr userDrawn="1"/>
        </p:nvCxnSpPr>
        <p:spPr>
          <a:xfrm flipV="1">
            <a:off x="418349" y="2734410"/>
            <a:ext cx="0" cy="35444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Arc 21"/>
          <p:cNvSpPr/>
          <p:nvPr userDrawn="1"/>
        </p:nvSpPr>
        <p:spPr>
          <a:xfrm rot="16200000">
            <a:off x="418349" y="2673528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H="1">
            <a:off x="479233" y="2673528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84938" y="770966"/>
            <a:ext cx="7932000" cy="1822102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Text Placeholder 3"/>
          <p:cNvSpPr>
            <a:spLocks noGrp="1"/>
          </p:cNvSpPr>
          <p:nvPr>
            <p:ph type="body" sz="quarter" idx="11" hasCustomPrompt="1"/>
          </p:nvPr>
        </p:nvSpPr>
        <p:spPr>
          <a:xfrm>
            <a:off x="600074" y="2765533"/>
            <a:ext cx="7907338" cy="9144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 baseline="0">
                <a:solidFill>
                  <a:schemeClr val="bg1"/>
                </a:solidFill>
              </a:defRPr>
            </a:lvl1pPr>
            <a:lvl2pPr marL="457200" indent="0">
              <a:buFontTx/>
              <a:buNone/>
              <a:defRPr>
                <a:solidFill>
                  <a:schemeClr val="bg1"/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1"/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1"/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Agenda Item #</a:t>
            </a:r>
          </a:p>
        </p:txBody>
      </p:sp>
    </p:spTree>
    <p:extLst>
      <p:ext uri="{BB962C8B-B14F-4D97-AF65-F5344CB8AC3E}">
        <p14:creationId xmlns:p14="http://schemas.microsoft.com/office/powerpoint/2010/main" val="23844637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2">
              <a:alphaModFix amt="45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44450" ty="38100" sx="85000" sy="8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980902" y="1275025"/>
            <a:ext cx="7182197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088136" y="1385316"/>
            <a:ext cx="6967728" cy="4087368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3794760" y="1267730"/>
            <a:ext cx="1554480" cy="64008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3886200" y="1267731"/>
            <a:ext cx="1371600" cy="548640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717" y="2094309"/>
            <a:ext cx="6803136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6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2718" y="4682062"/>
            <a:ext cx="6803136" cy="50292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>
                <a:solidFill>
                  <a:schemeClr val="tx1"/>
                </a:solidFill>
                <a:effectLst/>
              </a:defRPr>
            </a:lvl1pPr>
            <a:lvl2pPr marL="457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931920" y="1325880"/>
            <a:ext cx="1280160" cy="457200"/>
          </a:xfrm>
        </p:spPr>
        <p:txBody>
          <a:bodyPr/>
          <a:lstStyle>
            <a:lvl1pPr algn="ctr">
              <a:defRPr lang="en-US" sz="11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C829D4D-0BFC-4907-B876-8D0F29D25B8B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04679" y="5211060"/>
            <a:ext cx="4430268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3378" y="5211060"/>
            <a:ext cx="1584198" cy="228600"/>
          </a:xfrm>
        </p:spPr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12374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hf hdr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4DB6718-9FA2-C64E-A521-1948BA2342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88375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4B1C7D-6DF4-6F4C-AC57-07D9A0FDFF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00067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ACD9254-1E71-7E4D-BB73-C1555EC22C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18989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 userDrawn="1"/>
        </p:nvSpPr>
        <p:spPr>
          <a:xfrm>
            <a:off x="0" y="6320547"/>
            <a:ext cx="9144000" cy="5374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Connector 24"/>
          <p:cNvCxnSpPr/>
          <p:nvPr userDrawn="1"/>
        </p:nvCxnSpPr>
        <p:spPr>
          <a:xfrm>
            <a:off x="0" y="6320547"/>
            <a:ext cx="9144000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573740" y="3030398"/>
            <a:ext cx="6247234" cy="178364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3500">
                <a:solidFill>
                  <a:schemeClr val="bg1"/>
                </a:solidFill>
                <a:latin typeface="+mj-lt"/>
              </a:defRPr>
            </a:lvl1pPr>
            <a:lvl2pPr marL="4572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2pPr>
            <a:lvl3pPr marL="9144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3pPr>
            <a:lvl4pPr marL="13716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4pPr>
            <a:lvl5pPr marL="1828800" indent="0">
              <a:buFontTx/>
              <a:buNone/>
              <a:defRPr>
                <a:solidFill>
                  <a:schemeClr val="bg2">
                    <a:lumMod val="90000"/>
                  </a:schemeClr>
                </a:solidFill>
              </a:defRPr>
            </a:lvl5pPr>
          </a:lstStyle>
          <a:p>
            <a:pPr lvl="0"/>
            <a:r>
              <a:rPr lang="en-US" dirty="0"/>
              <a:t>Section Divider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 hasCustomPrompt="1"/>
          </p:nvPr>
        </p:nvSpPr>
        <p:spPr>
          <a:xfrm>
            <a:off x="564637" y="1308847"/>
            <a:ext cx="6256337" cy="1701535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 sz="3500" baseline="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Name of Agenda Item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F40656C-1402-BF44-B27C-75CDAF09C2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394248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" name="Picture 5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tIns="45720" rIns="0" bIns="4572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6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7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5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9332202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6663251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98823005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38271457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 1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15255367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03872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152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2103120"/>
            <a:ext cx="3657600" cy="393192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4F713-3024-4B60-8C85-AB19FBDEA5C9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3399469"/>
      </p:ext>
    </p:extLst>
  </p:cSld>
  <p:clrMapOvr>
    <a:masterClrMapping/>
  </p:clrMapOvr>
  <p:hf hdr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3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89108547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1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9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3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63390" y="113823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4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63390" y="2949104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</a:t>
            </a:r>
          </a:p>
        </p:txBody>
      </p:sp>
      <p:sp>
        <p:nvSpPr>
          <p:cNvPr id="26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2170502" y="1189268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8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2170502" y="300013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2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2170502" y="1602729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2170502" y="3404632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2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63390" y="4758343"/>
            <a:ext cx="1290918" cy="1290917"/>
          </a:xfrm>
          <a:prstGeom prst="flowChartConnector">
            <a:avLst/>
          </a:prstGeom>
          <a:ln w="57150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33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2170502" y="4809386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US" dirty="0"/>
              <a:t>First Last Name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2170502" y="5213883"/>
            <a:ext cx="5341922" cy="822098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5211577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2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spcBef>
                <a:spcPts val="0"/>
              </a:spcBef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44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5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6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15961759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1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89408764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>
            <a:normAutofit fontScale="25000" lnSpcReduction="20000"/>
          </a:bodyPr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2904369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5741168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8211526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800979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/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cxnSp>
        <p:nvCxnSpPr>
          <p:cNvPr id="39" name="Straight Connector 38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Arc 39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sp>
        <p:nvSpPr>
          <p:cNvPr id="41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2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3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7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9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50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2811039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2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28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31" name="Oval 30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32" name="Straight Connector 31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Oval 33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Oval 35"/>
          <p:cNvSpPr/>
          <p:nvPr userDrawn="1"/>
        </p:nvSpPr>
        <p:spPr>
          <a:xfrm flipH="1">
            <a:off x="8705212" y="1848862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7" name="Straight Connector 36"/>
          <p:cNvCxnSpPr>
            <a:endCxn id="49" idx="0"/>
          </p:cNvCxnSpPr>
          <p:nvPr userDrawn="1"/>
        </p:nvCxnSpPr>
        <p:spPr>
          <a:xfrm flipV="1">
            <a:off x="418349" y="1933515"/>
            <a:ext cx="0" cy="433711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Arc 48"/>
          <p:cNvSpPr/>
          <p:nvPr userDrawn="1"/>
        </p:nvSpPr>
        <p:spPr>
          <a:xfrm rot="16200000">
            <a:off x="418349" y="1872633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>
              <a:spcBef>
                <a:spcPts val="0"/>
              </a:spcBef>
            </a:pPr>
            <a:endParaRPr lang="en-US"/>
          </a:p>
        </p:txBody>
      </p:sp>
      <p:cxnSp>
        <p:nvCxnSpPr>
          <p:cNvPr id="50" name="Straight Connector 49"/>
          <p:cNvCxnSpPr/>
          <p:nvPr userDrawn="1"/>
        </p:nvCxnSpPr>
        <p:spPr>
          <a:xfrm flipH="1">
            <a:off x="479233" y="1872633"/>
            <a:ext cx="82012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592790" y="490635"/>
            <a:ext cx="7886700" cy="1325563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(option)</a:t>
            </a:r>
          </a:p>
        </p:txBody>
      </p:sp>
      <p:sp>
        <p:nvSpPr>
          <p:cNvPr id="39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1811911" y="208574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1811911" y="3520097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1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811911" y="2499208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2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811911" y="3924594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4" name="Text Placeholder 6"/>
          <p:cNvSpPr>
            <a:spLocks noGrp="1"/>
          </p:cNvSpPr>
          <p:nvPr>
            <p:ph type="body" sz="quarter" idx="19" hasCustomPrompt="1"/>
          </p:nvPr>
        </p:nvSpPr>
        <p:spPr>
          <a:xfrm>
            <a:off x="1811911" y="4945485"/>
            <a:ext cx="534192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45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811911" y="5349982"/>
            <a:ext cx="534192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6" name="Picture Placeholder 3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85304" y="2088493"/>
            <a:ext cx="950976" cy="950976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7" name="Picture Placeholder 3"/>
          <p:cNvSpPr>
            <a:spLocks noGrp="1" noChangeAspect="1"/>
          </p:cNvSpPr>
          <p:nvPr>
            <p:ph type="pic" sz="quarter" idx="11" hasCustomPrompt="1"/>
          </p:nvPr>
        </p:nvSpPr>
        <p:spPr>
          <a:xfrm>
            <a:off x="685803" y="3514161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  <p:sp>
        <p:nvSpPr>
          <p:cNvPr id="48" name="Picture Placeholder 3"/>
          <p:cNvSpPr>
            <a:spLocks noGrp="1" noChangeAspect="1"/>
          </p:cNvSpPr>
          <p:nvPr>
            <p:ph type="pic" sz="quarter" idx="18" hasCustomPrompt="1"/>
          </p:nvPr>
        </p:nvSpPr>
        <p:spPr>
          <a:xfrm>
            <a:off x="685803" y="4939549"/>
            <a:ext cx="949979" cy="949978"/>
          </a:xfrm>
          <a:prstGeom prst="flowChartConnector">
            <a:avLst/>
          </a:prstGeom>
          <a:ln w="28575">
            <a:solidFill>
              <a:schemeClr val="bg1"/>
            </a:solidFill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01667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755898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2074334"/>
            <a:ext cx="365760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900" b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756581"/>
            <a:ext cx="365760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0D8C-FEE3-44E4-9FC3-58ECB605B60D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374221"/>
      </p:ext>
    </p:extLst>
  </p:cSld>
  <p:clrMapOvr>
    <a:masterClrMapping/>
  </p:clrMapOvr>
  <p:hf hdr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8387471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96747819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255178434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25000" lnSpcReduction="20000"/>
          </a:bodyPr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1112139952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5738824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401502080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3122431207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esenters Divider 5.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" y="-1"/>
            <a:ext cx="9144000" cy="6858000"/>
          </a:xfrm>
          <a:prstGeom prst="rect">
            <a:avLst/>
          </a:prstGeom>
        </p:spPr>
      </p:pic>
      <p:sp>
        <p:nvSpPr>
          <p:cNvPr id="13" name="Oval 1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/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Oval 19"/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675" y="6462763"/>
            <a:ext cx="365760" cy="291830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/>
              <a:t>Presenters Section Divider (no photo)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417667" y="131478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30" name="Text Placeholder 6"/>
          <p:cNvSpPr>
            <a:spLocks noGrp="1"/>
          </p:cNvSpPr>
          <p:nvPr>
            <p:ph type="body" sz="quarter" idx="14" hasCustomPrompt="1"/>
          </p:nvPr>
        </p:nvSpPr>
        <p:spPr>
          <a:xfrm>
            <a:off x="417667" y="2784994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417667" y="1728243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48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417667" y="3189491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  <p:sp>
        <p:nvSpPr>
          <p:cNvPr id="31" name="Slide Number Placeholder 5"/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chemeClr val="bg1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chemeClr val="bg1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chemeClr val="bg1"/>
              </a:solidFill>
              <a:latin typeface="Arial"/>
              <a:cs typeface="Arial"/>
            </a:endParaRPr>
          </a:p>
        </p:txBody>
      </p:sp>
      <p:sp>
        <p:nvSpPr>
          <p:cNvPr id="24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417667" y="4228312"/>
            <a:ext cx="7049932" cy="394877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2400" b="1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</a:lstStyle>
          <a:p>
            <a:pPr lvl="0"/>
            <a:r>
              <a:rPr lang="en-US" dirty="0"/>
              <a:t>First Last Name</a:t>
            </a:r>
          </a:p>
        </p:txBody>
      </p:sp>
      <p:sp>
        <p:nvSpPr>
          <p:cNvPr id="25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417667" y="4632809"/>
            <a:ext cx="7049932" cy="914400"/>
          </a:xfrm>
          <a:prstGeom prst="rect">
            <a:avLst/>
          </a:prstGeom>
        </p:spPr>
        <p:txBody>
          <a:bodyPr tIns="0" bIns="0">
            <a:normAutofit/>
          </a:bodyPr>
          <a:lstStyle>
            <a:lvl1pPr marL="0" indent="0">
              <a:spcBef>
                <a:spcPts val="0"/>
              </a:spcBef>
              <a:buFontTx/>
              <a:buNone/>
              <a:defRPr sz="2400">
                <a:solidFill>
                  <a:schemeClr val="bg1"/>
                </a:solidFill>
              </a:defRPr>
            </a:lvl1pPr>
            <a:lvl2pPr marL="0" indent="0">
              <a:spcBef>
                <a:spcPts val="0"/>
              </a:spcBef>
              <a:buNone/>
              <a:defRPr sz="2400">
                <a:solidFill>
                  <a:schemeClr val="bg1"/>
                </a:solidFill>
              </a:defRPr>
            </a:lvl2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Title</a:t>
            </a:r>
            <a:br>
              <a:rPr lang="en-US" dirty="0"/>
            </a:br>
            <a:r>
              <a:rPr lang="en-US" dirty="0" err="1"/>
              <a:t>Title</a:t>
            </a:r>
            <a:r>
              <a:rPr lang="en-US" dirty="0"/>
              <a:t> line 2</a:t>
            </a:r>
          </a:p>
        </p:txBody>
      </p:sp>
    </p:spTree>
    <p:extLst>
      <p:ext uri="{BB962C8B-B14F-4D97-AF65-F5344CB8AC3E}">
        <p14:creationId xmlns:p14="http://schemas.microsoft.com/office/powerpoint/2010/main" val="62386876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4" name="Text Placeholder 32"/>
          <p:cNvSpPr txBox="1">
            <a:spLocks/>
          </p:cNvSpPr>
          <p:nvPr userDrawn="1"/>
        </p:nvSpPr>
        <p:spPr bwMode="auto">
          <a:xfrm>
            <a:off x="2543489" y="1552703"/>
            <a:ext cx="6600509" cy="32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>
            <a:lvl1pPr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685800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6858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  <a:cs typeface="Arial"/>
              </a:rPr>
              <a:t>Visit us at </a:t>
            </a:r>
            <a:r>
              <a:rPr lang="en-US" sz="2000" b="1" dirty="0" err="1">
                <a:solidFill>
                  <a:schemeClr val="bg1"/>
                </a:solidFill>
                <a:latin typeface="+mn-lt"/>
                <a:cs typeface="Arial"/>
              </a:rPr>
              <a:t>icann.org</a:t>
            </a:r>
            <a:endParaRPr lang="en-US" sz="2000" b="1" dirty="0">
              <a:solidFill>
                <a:schemeClr val="bg1"/>
              </a:solidFill>
              <a:latin typeface="+mn-lt"/>
              <a:cs typeface="Arial"/>
            </a:endParaRPr>
          </a:p>
        </p:txBody>
      </p:sp>
      <p:sp>
        <p:nvSpPr>
          <p:cNvPr id="5" name="Text Placeholder 33"/>
          <p:cNvSpPr txBox="1">
            <a:spLocks/>
          </p:cNvSpPr>
          <p:nvPr userDrawn="1"/>
        </p:nvSpPr>
        <p:spPr bwMode="auto">
          <a:xfrm>
            <a:off x="2543489" y="1049144"/>
            <a:ext cx="5230690" cy="32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normAutofit fontScale="92500" lnSpcReduction="10000"/>
          </a:bodyPr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en-AU" sz="2700" b="1" dirty="0">
                <a:solidFill>
                  <a:schemeClr val="bg1"/>
                </a:solidFill>
                <a:latin typeface="+mn-lt"/>
                <a:ea typeface="Segoe UI" charset="0"/>
                <a:cs typeface="Arial"/>
              </a:rPr>
              <a:t>Thank You and Questions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0" name="Text Placeholder 29"/>
          <p:cNvSpPr>
            <a:spLocks noGrp="1"/>
          </p:cNvSpPr>
          <p:nvPr>
            <p:ph type="body" sz="quarter" idx="10" hasCustomPrompt="1"/>
          </p:nvPr>
        </p:nvSpPr>
        <p:spPr>
          <a:xfrm>
            <a:off x="2543489" y="1865312"/>
            <a:ext cx="5973449" cy="346541"/>
          </a:xfrm>
          <a:prstGeom prst="rect">
            <a:avLst/>
          </a:prstGeom>
        </p:spPr>
        <p:txBody>
          <a:bodyPr lIns="0" tIns="0" rIns="0" bIns="0">
            <a:normAutofit/>
          </a:bodyPr>
          <a:lstStyle>
            <a:lvl1pPr marL="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1pPr>
            <a:lvl2pPr marL="4572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2pPr>
            <a:lvl3pPr marL="9144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3pPr>
            <a:lvl4pPr marL="1371600" indent="0">
              <a:buFontTx/>
              <a:buNone/>
              <a:defRPr lang="en-US" sz="2000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4pPr>
            <a:lvl5pPr marL="1828800" indent="0">
              <a:buFontTx/>
              <a:buNone/>
              <a:defRPr lang="en-US" sz="2000" kern="1200" dirty="0">
                <a:solidFill>
                  <a:schemeClr val="bg1"/>
                </a:solidFill>
                <a:latin typeface="+mn-lt"/>
                <a:ea typeface="ＭＳ Ｐゴシック" charset="0"/>
                <a:cs typeface="Arial"/>
              </a:defRPr>
            </a:lvl5pPr>
          </a:lstStyle>
          <a:p>
            <a:pPr lvl="0"/>
            <a:r>
              <a:rPr lang="en-US" dirty="0"/>
              <a:t>Email: email</a:t>
            </a:r>
          </a:p>
        </p:txBody>
      </p:sp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>
            <a:normAutofit/>
          </a:bodyPr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B012055-918A-084B-ACB7-F501E7FA1C2F}"/>
              </a:ext>
            </a:extLst>
          </p:cNvPr>
          <p:cNvGrpSpPr/>
          <p:nvPr userDrawn="1"/>
        </p:nvGrpSpPr>
        <p:grpSpPr>
          <a:xfrm>
            <a:off x="2543488" y="2704874"/>
            <a:ext cx="3730321" cy="3458750"/>
            <a:chOff x="2543488" y="2704874"/>
            <a:chExt cx="3730321" cy="3458750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8077FDD-6C7B-474B-8161-8CD06CEDC094}"/>
                </a:ext>
              </a:extLst>
            </p:cNvPr>
            <p:cNvGrpSpPr/>
            <p:nvPr/>
          </p:nvGrpSpPr>
          <p:grpSpPr>
            <a:xfrm>
              <a:off x="2543489" y="4254890"/>
              <a:ext cx="3416667" cy="365760"/>
              <a:chOff x="5325979" y="3623456"/>
              <a:chExt cx="3416667" cy="365760"/>
            </a:xfrm>
          </p:grpSpPr>
          <p:sp>
            <p:nvSpPr>
              <p:cNvPr id="79" name="Text Placeholder 32">
                <a:extLst>
                  <a:ext uri="{FF2B5EF4-FFF2-40B4-BE49-F238E27FC236}">
                    <a16:creationId xmlns:a16="http://schemas.microsoft.com/office/drawing/2014/main" id="{E48FC662-7A2C-A749-9E5E-9F64C88C45FE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93339" y="3642448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flickr.com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80" name="Picture 79" descr="1420947842_social_style_3_flikr-128.png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D0345F52-92BB-8744-B994-7BE60B9705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25979" y="362345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CD2EC59A-0852-2647-9270-8E7AB9370541}"/>
                </a:ext>
              </a:extLst>
            </p:cNvPr>
            <p:cNvGrpSpPr/>
            <p:nvPr/>
          </p:nvGrpSpPr>
          <p:grpSpPr>
            <a:xfrm>
              <a:off x="2543488" y="4771562"/>
              <a:ext cx="3636602" cy="365760"/>
              <a:chOff x="-1937034" y="7213453"/>
              <a:chExt cx="3636602" cy="365760"/>
            </a:xfrm>
          </p:grpSpPr>
          <p:sp>
            <p:nvSpPr>
              <p:cNvPr id="52" name="Text Placeholder 32">
                <a:extLst>
                  <a:ext uri="{FF2B5EF4-FFF2-40B4-BE49-F238E27FC236}">
                    <a16:creationId xmlns:a16="http://schemas.microsoft.com/office/drawing/2014/main" id="{7DA3A7A4-6A17-5145-B372-5E15A78A325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1469674" y="7233773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linkedin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/company/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78" name="Picture 77" descr="1420948164_social_style_3_in-128.png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23AA3494-4EEA-8E42-A909-EEBA0DF1C8C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-1937034" y="7213453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7" name="Group 36">
              <a:extLst>
                <a:ext uri="{FF2B5EF4-FFF2-40B4-BE49-F238E27FC236}">
                  <a16:creationId xmlns:a16="http://schemas.microsoft.com/office/drawing/2014/main" id="{F39820D5-867A-3442-8C18-D24FF82A99E6}"/>
                </a:ext>
              </a:extLst>
            </p:cNvPr>
            <p:cNvGrpSpPr/>
            <p:nvPr/>
          </p:nvGrpSpPr>
          <p:grpSpPr>
            <a:xfrm>
              <a:off x="2543489" y="2704874"/>
              <a:ext cx="2809587" cy="365760"/>
              <a:chOff x="1235726" y="2705976"/>
              <a:chExt cx="2809587" cy="365760"/>
            </a:xfrm>
          </p:grpSpPr>
          <p:sp>
            <p:nvSpPr>
              <p:cNvPr id="50" name="Text Placeholder 32">
                <a:extLst>
                  <a:ext uri="{FF2B5EF4-FFF2-40B4-BE49-F238E27FC236}">
                    <a16:creationId xmlns:a16="http://schemas.microsoft.com/office/drawing/2014/main" id="{E0C1EB98-483F-324B-BBFF-6C5609D7CB2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7" y="2726296"/>
                <a:ext cx="2342226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@icann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51" name="Picture 50" descr="1420948433_social_style_3_twiter-128.png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B31E8B85-1B2F-8A47-A0D9-96ED513D609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2705976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8757861E-CED0-1843-BE1F-670195D76756}"/>
                </a:ext>
              </a:extLst>
            </p:cNvPr>
            <p:cNvGrpSpPr/>
            <p:nvPr/>
          </p:nvGrpSpPr>
          <p:grpSpPr>
            <a:xfrm>
              <a:off x="2543489" y="3221546"/>
              <a:ext cx="3730320" cy="365760"/>
              <a:chOff x="1235727" y="3286065"/>
              <a:chExt cx="3730320" cy="365760"/>
            </a:xfrm>
          </p:grpSpPr>
          <p:sp>
            <p:nvSpPr>
              <p:cNvPr id="48" name="Text Placeholder 32">
                <a:extLst>
                  <a:ext uri="{FF2B5EF4-FFF2-40B4-BE49-F238E27FC236}">
                    <a16:creationId xmlns:a16="http://schemas.microsoft.com/office/drawing/2014/main" id="{32F2E485-3A2F-304A-8761-314836987104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6" y="3306385"/>
                <a:ext cx="3262961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facebook.com/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icannorg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 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9" name="Picture 48" descr="1420948141_social_style_3_facebook-128.png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7BD95DF4-4F60-CC4A-A7B5-ABF98D694E6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7" y="3286065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39" name="Group 38">
              <a:extLst>
                <a:ext uri="{FF2B5EF4-FFF2-40B4-BE49-F238E27FC236}">
                  <a16:creationId xmlns:a16="http://schemas.microsoft.com/office/drawing/2014/main" id="{E9C485D0-E064-ED41-A0E4-B89CE039DD74}"/>
                </a:ext>
              </a:extLst>
            </p:cNvPr>
            <p:cNvGrpSpPr/>
            <p:nvPr/>
          </p:nvGrpSpPr>
          <p:grpSpPr>
            <a:xfrm>
              <a:off x="2543489" y="3738218"/>
              <a:ext cx="3636602" cy="365760"/>
              <a:chOff x="1235726" y="3877365"/>
              <a:chExt cx="3636602" cy="365760"/>
            </a:xfrm>
          </p:grpSpPr>
          <p:pic>
            <p:nvPicPr>
              <p:cNvPr id="46" name="Picture 45" descr="1420948149_social_style_3_youtube-128.png">
                <a:hlinkClick r:id="rId3" action="ppaction://hlinkfile"/>
                <a:extLst>
                  <a:ext uri="{FF2B5EF4-FFF2-40B4-BE49-F238E27FC236}">
                    <a16:creationId xmlns:a16="http://schemas.microsoft.com/office/drawing/2014/main" id="{AA2AB3F7-B09F-9E48-9673-2AB55C141E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235726" y="3877365"/>
                <a:ext cx="365760" cy="365760"/>
              </a:xfrm>
              <a:prstGeom prst="rect">
                <a:avLst/>
              </a:prstGeom>
            </p:spPr>
          </p:pic>
          <p:sp>
            <p:nvSpPr>
              <p:cNvPr id="47" name="Text Placeholder 32">
                <a:extLst>
                  <a:ext uri="{FF2B5EF4-FFF2-40B4-BE49-F238E27FC236}">
                    <a16:creationId xmlns:a16="http://schemas.microsoft.com/office/drawing/2014/main" id="{DA0B1E53-0666-0D49-9E09-0DB42E4C9BA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703086" y="3891175"/>
                <a:ext cx="3169242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youtube.com/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icannnews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</p:grp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C5FFD891-ECBC-A840-AC6C-B4CA14A3C87A}"/>
                </a:ext>
              </a:extLst>
            </p:cNvPr>
            <p:cNvGrpSpPr/>
            <p:nvPr/>
          </p:nvGrpSpPr>
          <p:grpSpPr>
            <a:xfrm>
              <a:off x="2543488" y="5288234"/>
              <a:ext cx="2586167" cy="365760"/>
              <a:chOff x="2153219" y="3724952"/>
              <a:chExt cx="2586167" cy="365760"/>
            </a:xfrm>
          </p:grpSpPr>
          <p:sp>
            <p:nvSpPr>
              <p:cNvPr id="44" name="Text Placeholder 32">
                <a:extLst>
                  <a:ext uri="{FF2B5EF4-FFF2-40B4-BE49-F238E27FC236}">
                    <a16:creationId xmlns:a16="http://schemas.microsoft.com/office/drawing/2014/main" id="{BAB667A9-CFA7-1F4E-85D7-0148FE5AFC7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2620579" y="3745272"/>
                <a:ext cx="21188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soundcloud</a:t>
                </a: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/</a:t>
                </a:r>
                <a:r>
                  <a:rPr lang="en-US" sz="1400" dirty="0" err="1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icann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5" name="Picture 44">
                <a:extLst>
                  <a:ext uri="{FF2B5EF4-FFF2-40B4-BE49-F238E27FC236}">
                    <a16:creationId xmlns:a16="http://schemas.microsoft.com/office/drawing/2014/main" id="{A599F089-E714-C04E-8846-7566FE7392D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153219" y="3724952"/>
                <a:ext cx="365760" cy="365760"/>
              </a:xfrm>
              <a:prstGeom prst="rect">
                <a:avLst/>
              </a:prstGeom>
            </p:spPr>
          </p:pic>
        </p:grp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19924C95-3675-0D4E-94E2-8037E4059DE8}"/>
                </a:ext>
              </a:extLst>
            </p:cNvPr>
            <p:cNvGrpSpPr/>
            <p:nvPr/>
          </p:nvGrpSpPr>
          <p:grpSpPr>
            <a:xfrm>
              <a:off x="2543489" y="5804907"/>
              <a:ext cx="3416667" cy="358717"/>
              <a:chOff x="3261944" y="4629782"/>
              <a:chExt cx="3416667" cy="358717"/>
            </a:xfrm>
          </p:grpSpPr>
          <p:sp>
            <p:nvSpPr>
              <p:cNvPr id="42" name="Text Placeholder 32">
                <a:extLst>
                  <a:ext uri="{FF2B5EF4-FFF2-40B4-BE49-F238E27FC236}">
                    <a16:creationId xmlns:a16="http://schemas.microsoft.com/office/drawing/2014/main" id="{A3BA9F26-9213-3B49-8363-83AE26BB3760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729304" y="4648774"/>
                <a:ext cx="2949307" cy="339725"/>
              </a:xfrm>
              <a:prstGeom prst="rect">
                <a:avLst/>
              </a:prstGeom>
            </p:spPr>
            <p:txBody>
              <a:bodyPr lIns="0" tIns="0" rIns="0" bIns="0" anchor="ctr"/>
              <a:lstStyle>
                <a:lvl1pPr marL="171450" indent="-171450" algn="l" defTabSz="685800" rtl="0" eaLnBrk="1" latinLnBrk="0" hangingPunct="1">
                  <a:lnSpc>
                    <a:spcPct val="90000"/>
                  </a:lnSpc>
                  <a:spcBef>
                    <a:spcPts val="750"/>
                  </a:spcBef>
                  <a:buFont typeface="Arial" panose="020B0604020202020204" pitchFamily="34" charset="0"/>
                  <a:buChar char="•"/>
                  <a:defRPr sz="21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1pPr>
                <a:lvl2pPr marL="5143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2pPr>
                <a:lvl3pPr marL="8572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50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3pPr>
                <a:lvl4pPr marL="12001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4pPr>
                <a:lvl5pPr marL="15430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Neris Thin" panose="00000300000000000000" pitchFamily="50" charset="0"/>
                    <a:ea typeface="+mn-ea"/>
                    <a:cs typeface="+mn-cs"/>
                  </a:defRPr>
                </a:lvl5pPr>
                <a:lvl6pPr marL="18859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2288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5717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914650" indent="-171450" algn="l" defTabSz="685800" rtl="0" eaLnBrk="1" latinLnBrk="0" hangingPunct="1">
                  <a:lnSpc>
                    <a:spcPct val="90000"/>
                  </a:lnSpc>
                  <a:spcBef>
                    <a:spcPts val="375"/>
                  </a:spcBef>
                  <a:buFont typeface="Arial" panose="020B0604020202020204" pitchFamily="34" charset="0"/>
                  <a:buChar char="•"/>
                  <a:defRPr sz="135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defTabSz="457082">
                  <a:spcBef>
                    <a:spcPct val="20000"/>
                  </a:spcBef>
                  <a:buNone/>
                  <a:defRPr/>
                </a:pPr>
                <a:r>
                  <a:rPr lang="en-US" sz="1400" dirty="0">
                    <a:solidFill>
                      <a:srgbClr val="0A304B"/>
                    </a:solidFill>
                    <a:latin typeface="+mn-lt"/>
                    <a:ea typeface="Segoe UI" panose="020B0502040204020203" pitchFamily="34" charset="0"/>
                    <a:cs typeface="Arial"/>
                    <a:hlinkClick r:id="rId3"/>
                  </a:rPr>
                  <a:t>instagram.com/icannorg</a:t>
                </a:r>
                <a:endParaRPr lang="en-US" sz="1400" dirty="0">
                  <a:solidFill>
                    <a:srgbClr val="0A304B"/>
                  </a:solidFill>
                  <a:latin typeface="+mn-lt"/>
                  <a:ea typeface="Segoe UI" panose="020B0502040204020203" pitchFamily="34" charset="0"/>
                  <a:cs typeface="Arial"/>
                </a:endParaRPr>
              </a:p>
            </p:txBody>
          </p:sp>
          <p:pic>
            <p:nvPicPr>
              <p:cNvPr id="43" name="Picture 42">
                <a:extLst>
                  <a:ext uri="{FF2B5EF4-FFF2-40B4-BE49-F238E27FC236}">
                    <a16:creationId xmlns:a16="http://schemas.microsoft.com/office/drawing/2014/main" id="{596B3207-E3B9-AE49-9740-40DE533792A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261944" y="4629782"/>
                <a:ext cx="358717" cy="358717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597257374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Engage with ICANN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2313656" y="685224"/>
            <a:ext cx="6830343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 dirty="0">
              <a:solidFill>
                <a:prstClr val="white"/>
              </a:solidFill>
              <a:cs typeface="Arial"/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1" y="685224"/>
            <a:ext cx="2232955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id-ID" sz="1350">
              <a:solidFill>
                <a:prstClr val="white"/>
              </a:solidFill>
              <a:cs typeface="Arial"/>
            </a:endParaRPr>
          </a:p>
        </p:txBody>
      </p:sp>
      <p:pic>
        <p:nvPicPr>
          <p:cNvPr id="7" name="Picture 6" descr="ICANN_Logo_W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82" y="871077"/>
            <a:ext cx="1962493" cy="1523172"/>
          </a:xfrm>
          <a:prstGeom prst="rect">
            <a:avLst/>
          </a:prstGeom>
        </p:spPr>
      </p:pic>
      <p:sp>
        <p:nvSpPr>
          <p:cNvPr id="3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7886700" cy="531346"/>
          </a:xfrm>
          <a:prstGeom prst="rect">
            <a:avLst/>
          </a:prstGeom>
        </p:spPr>
        <p:txBody>
          <a:bodyPr lIns="0" rIns="0"/>
          <a:lstStyle>
            <a:lvl1pPr>
              <a:defRPr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dirty="0"/>
              <a:t>Engage with ICANN</a:t>
            </a:r>
          </a:p>
        </p:txBody>
      </p:sp>
    </p:spTree>
    <p:extLst>
      <p:ext uri="{BB962C8B-B14F-4D97-AF65-F5344CB8AC3E}">
        <p14:creationId xmlns:p14="http://schemas.microsoft.com/office/powerpoint/2010/main" val="1962851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AFF06-CDBB-4575-A3CF-D3C40F356B44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4423099"/>
      </p:ext>
    </p:extLst>
  </p:cSld>
  <p:clrMapOvr>
    <a:masterClrMapping/>
  </p:clrMapOvr>
  <p:hf hdr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gage with ICANN 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 Placeholder 33"/>
          <p:cNvSpPr txBox="1">
            <a:spLocks/>
          </p:cNvSpPr>
          <p:nvPr userDrawn="1"/>
        </p:nvSpPr>
        <p:spPr bwMode="auto">
          <a:xfrm>
            <a:off x="374212" y="862601"/>
            <a:ext cx="7403218" cy="3931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1pPr>
            <a:lvl2pPr marL="5143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8572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2001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1543050" indent="-171450" defTabSz="455613"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0002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4574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29146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371850" indent="-171450" defTabSz="455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>
              <a:lnSpc>
                <a:spcPct val="90000"/>
              </a:lnSpc>
              <a:spcBef>
                <a:spcPct val="20000"/>
              </a:spcBef>
            </a:pPr>
            <a:endParaRPr lang="en-AU" sz="2700" b="1" dirty="0">
              <a:solidFill>
                <a:schemeClr val="bg1"/>
              </a:solidFill>
              <a:latin typeface="+mn-lt"/>
              <a:ea typeface="Segoe UI" charset="0"/>
              <a:cs typeface="Arial"/>
            </a:endParaRPr>
          </a:p>
        </p:txBody>
      </p:sp>
      <p:sp>
        <p:nvSpPr>
          <p:cNvPr id="33" name="Oval 32"/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34" name="Straight Connector 33"/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79799" y="1039938"/>
            <a:ext cx="4287549" cy="760694"/>
          </a:xfrm>
          <a:prstGeom prst="rect">
            <a:avLst/>
          </a:prstGeom>
        </p:spPr>
      </p:pic>
      <p:sp>
        <p:nvSpPr>
          <p:cNvPr id="37" name="Oval 36"/>
          <p:cNvSpPr/>
          <p:nvPr userDrawn="1"/>
        </p:nvSpPr>
        <p:spPr>
          <a:xfrm>
            <a:off x="1811695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8" name="Straight Connector 37"/>
          <p:cNvCxnSpPr/>
          <p:nvPr userDrawn="1"/>
        </p:nvCxnSpPr>
        <p:spPr>
          <a:xfrm flipH="1">
            <a:off x="0" y="6320453"/>
            <a:ext cx="179041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H="1">
            <a:off x="1878697" y="6320453"/>
            <a:ext cx="6693408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Oval 39"/>
          <p:cNvSpPr/>
          <p:nvPr userDrawn="1"/>
        </p:nvSpPr>
        <p:spPr>
          <a:xfrm flipH="1">
            <a:off x="8610117" y="6297593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 userDrawn="1"/>
        </p:nvSpPr>
        <p:spPr>
          <a:xfrm flipH="1">
            <a:off x="8610117" y="2196678"/>
            <a:ext cx="45720" cy="45720"/>
          </a:xfrm>
          <a:prstGeom prst="ellipse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2" name="Straight Connector 41"/>
          <p:cNvCxnSpPr>
            <a:endCxn id="43" idx="0"/>
          </p:cNvCxnSpPr>
          <p:nvPr userDrawn="1"/>
        </p:nvCxnSpPr>
        <p:spPr>
          <a:xfrm flipV="1">
            <a:off x="1834554" y="2281331"/>
            <a:ext cx="0" cy="399740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Arc 42"/>
          <p:cNvSpPr/>
          <p:nvPr userDrawn="1"/>
        </p:nvSpPr>
        <p:spPr>
          <a:xfrm rot="16200000">
            <a:off x="1834554" y="2220449"/>
            <a:ext cx="121764" cy="121764"/>
          </a:xfrm>
          <a:prstGeom prst="arc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latin typeface="+mn-lt"/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1895439" y="2220449"/>
            <a:ext cx="6691671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 userDrawn="1"/>
        </p:nvCxnSpPr>
        <p:spPr>
          <a:xfrm flipH="1">
            <a:off x="8686803" y="6320453"/>
            <a:ext cx="45719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>
            <a:off x="8678063" y="2219538"/>
            <a:ext cx="465937" cy="0"/>
          </a:xfrm>
          <a:prstGeom prst="line">
            <a:avLst/>
          </a:prstGeom>
          <a:ln w="1270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itle 4"/>
          <p:cNvSpPr>
            <a:spLocks noGrp="1"/>
          </p:cNvSpPr>
          <p:nvPr>
            <p:ph type="title" hasCustomPrompt="1"/>
          </p:nvPr>
        </p:nvSpPr>
        <p:spPr>
          <a:xfrm>
            <a:off x="374904" y="42394"/>
            <a:ext cx="8856010" cy="531346"/>
          </a:xfrm>
          <a:prstGeom prst="rect">
            <a:avLst/>
          </a:prstGeom>
        </p:spPr>
        <p:txBody>
          <a:bodyPr lIns="0" rIns="0"/>
          <a:lstStyle>
            <a:lvl1pPr>
              <a:defRPr lang="en-US" smtClean="0">
                <a:solidFill>
                  <a:schemeClr val="bg1"/>
                </a:solidFill>
                <a:ea typeface="Segoe UI" charset="0"/>
              </a:defRPr>
            </a:lvl1pPr>
          </a:lstStyle>
          <a:p>
            <a:r>
              <a:rPr lang="en-US" dirty="0">
                <a:solidFill>
                  <a:schemeClr val="bg1"/>
                </a:solidFill>
                <a:latin typeface="+mn-lt"/>
              </a:rPr>
              <a:t>Engage with ICANN – </a:t>
            </a:r>
            <a:r>
              <a:rPr lang="en-US" dirty="0">
                <a:solidFill>
                  <a:schemeClr val="bg1"/>
                </a:solidFill>
                <a:latin typeface="+mn-lt"/>
                <a:ea typeface="Segoe UI" charset="0"/>
              </a:rPr>
              <a:t>Thank You and Questions</a:t>
            </a:r>
            <a:endParaRPr lang="en-US" dirty="0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D39012D0-B23D-124B-9DFC-407E901D0A55}"/>
              </a:ext>
            </a:extLst>
          </p:cNvPr>
          <p:cNvGrpSpPr/>
          <p:nvPr userDrawn="1"/>
        </p:nvGrpSpPr>
        <p:grpSpPr>
          <a:xfrm>
            <a:off x="3298538" y="2425013"/>
            <a:ext cx="3479950" cy="3687642"/>
            <a:chOff x="3298538" y="2425013"/>
            <a:chExt cx="3479950" cy="3687642"/>
          </a:xfrm>
        </p:grpSpPr>
        <p:sp>
          <p:nvSpPr>
            <p:cNvPr id="49" name="Text Placeholder 32">
              <a:extLst>
                <a:ext uri="{FF2B5EF4-FFF2-40B4-BE49-F238E27FC236}">
                  <a16:creationId xmlns:a16="http://schemas.microsoft.com/office/drawing/2014/main" id="{D25798FE-3EA8-3744-8029-65D54582271F}"/>
                </a:ext>
              </a:extLst>
            </p:cNvPr>
            <p:cNvSpPr txBox="1">
              <a:spLocks/>
            </p:cNvSpPr>
            <p:nvPr userDrawn="1"/>
          </p:nvSpPr>
          <p:spPr bwMode="auto">
            <a:xfrm>
              <a:off x="3301280" y="2425013"/>
              <a:ext cx="3477208" cy="347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>
              <a:lvl1pPr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1pPr>
              <a:lvl2pPr marL="5143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8572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2001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1543050" indent="-171450" defTabSz="685800"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0002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4574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29146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371850" indent="-171450" defTabSz="685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US" sz="1500" dirty="0">
                  <a:solidFill>
                    <a:schemeClr val="bg1"/>
                  </a:solidFill>
                  <a:latin typeface="+mn-lt"/>
                  <a:cs typeface="Arial"/>
                </a:rPr>
                <a:t>Visit us at </a:t>
              </a:r>
              <a:r>
                <a:rPr lang="en-US" sz="1500" b="1" dirty="0" err="1">
                  <a:solidFill>
                    <a:schemeClr val="bg1"/>
                  </a:solidFill>
                  <a:latin typeface="+mn-lt"/>
                  <a:cs typeface="Arial"/>
                </a:rPr>
                <a:t>icann.org</a:t>
              </a:r>
              <a:endParaRPr lang="en-US" sz="1500" b="1" dirty="0">
                <a:solidFill>
                  <a:schemeClr val="bg1"/>
                </a:solidFill>
                <a:latin typeface="+mn-lt"/>
                <a:cs typeface="Arial"/>
              </a:endParaRPr>
            </a:p>
          </p:txBody>
        </p:sp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96653F8A-1C93-0141-BBC0-0BE9DEFF4D3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5716655"/>
              <a:ext cx="2365413" cy="396000"/>
            </a:xfrm>
            <a:prstGeom prst="rect">
              <a:avLst/>
            </a:prstGeom>
          </p:spPr>
        </p:pic>
        <p:pic>
          <p:nvPicPr>
            <p:cNvPr id="51" name="Picture 50">
              <a:extLst>
                <a:ext uri="{FF2B5EF4-FFF2-40B4-BE49-F238E27FC236}">
                  <a16:creationId xmlns:a16="http://schemas.microsoft.com/office/drawing/2014/main" id="{B20DE74A-6518-224E-82DD-A651E76B2AB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4732889"/>
              <a:ext cx="2310353" cy="396000"/>
            </a:xfrm>
            <a:prstGeom prst="rect">
              <a:avLst/>
            </a:prstGeom>
          </p:spPr>
        </p:pic>
        <p:pic>
          <p:nvPicPr>
            <p:cNvPr id="52" name="Picture 51">
              <a:extLst>
                <a:ext uri="{FF2B5EF4-FFF2-40B4-BE49-F238E27FC236}">
                  <a16:creationId xmlns:a16="http://schemas.microsoft.com/office/drawing/2014/main" id="{7810D6F4-3CA5-B44D-B7FE-4E9A4626C0EA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5224771"/>
              <a:ext cx="1893176" cy="396000"/>
            </a:xfrm>
            <a:prstGeom prst="rect">
              <a:avLst/>
            </a:prstGeom>
          </p:spPr>
        </p:pic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CDA7005C-1C49-6B41-8431-ACD5EAF5A22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3257243"/>
              <a:ext cx="2291295" cy="396000"/>
            </a:xfrm>
            <a:prstGeom prst="rect">
              <a:avLst/>
            </a:prstGeom>
          </p:spPr>
        </p:pic>
        <p:pic>
          <p:nvPicPr>
            <p:cNvPr id="54" name="Picture 53">
              <a:extLst>
                <a:ext uri="{FF2B5EF4-FFF2-40B4-BE49-F238E27FC236}">
                  <a16:creationId xmlns:a16="http://schemas.microsoft.com/office/drawing/2014/main" id="{82997AAD-B665-8248-922F-CACDDE4FF3D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3749125"/>
              <a:ext cx="2344236" cy="396000"/>
            </a:xfrm>
            <a:prstGeom prst="rect">
              <a:avLst/>
            </a:prstGeom>
          </p:spPr>
        </p:pic>
        <p:pic>
          <p:nvPicPr>
            <p:cNvPr id="55" name="Picture 54">
              <a:extLst>
                <a:ext uri="{FF2B5EF4-FFF2-40B4-BE49-F238E27FC236}">
                  <a16:creationId xmlns:a16="http://schemas.microsoft.com/office/drawing/2014/main" id="{89C4F534-5993-6141-981E-BB3E6F808E45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4241007"/>
              <a:ext cx="1717413" cy="396000"/>
            </a:xfrm>
            <a:prstGeom prst="rect">
              <a:avLst/>
            </a:prstGeom>
          </p:spPr>
        </p:pic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6D6C0B49-40CE-D143-8067-0BF293872C4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298538" y="2765361"/>
              <a:ext cx="1145646" cy="396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88502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B23BA-8BFA-4D1F-A6AD-B650E27402E6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5379862"/>
      </p:ext>
    </p:extLst>
  </p:cSld>
  <p:clrMapOvr>
    <a:masterClrMapping/>
  </p:clrMapOvr>
  <p:hf hdr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84147" y="173736"/>
            <a:ext cx="6398514" cy="651052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7392"/>
            <a:ext cx="1823085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400" b="0" kern="1200" cap="none" spc="0" baseline="0" dirty="0">
                <a:solidFill>
                  <a:srgbClr val="FFFFFF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8976" y="907143"/>
            <a:ext cx="5428856" cy="5043714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3085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43E8C-8E71-4ACB-A6F3-3C86F80AFB02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7795258" y="6310086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889854195"/>
      </p:ext>
    </p:extLst>
  </p:cSld>
  <p:clrMapOvr>
    <a:masterClrMapping/>
  </p:clrMapOvr>
  <p:hf hdr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6765290" y="173736"/>
            <a:ext cx="2194560" cy="651052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72300" y="603504"/>
            <a:ext cx="1824228" cy="1645920"/>
          </a:xfrm>
        </p:spPr>
        <p:txBody>
          <a:bodyPr anchor="b">
            <a:noAutofit/>
          </a:bodyPr>
          <a:lstStyle>
            <a:lvl1pPr algn="l">
              <a:defRPr sz="2400" b="0">
                <a:solidFill>
                  <a:srgbClr val="FFFFFF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1449" y="173736"/>
            <a:ext cx="6398514" cy="6510528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72300" y="2286000"/>
            <a:ext cx="1824228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3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F5ABCC35-AE37-4B74-AFDC-2B5B2D807A04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900" kern="1200" dirty="0">
                <a:solidFill>
                  <a:srgbClr val="FFFFFF"/>
                </a:solidFill>
                <a:effectLst>
                  <a:outerShdw blurRad="1270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797546" y="6309360"/>
            <a:ext cx="1097280" cy="27432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868160" y="274320"/>
            <a:ext cx="1988820" cy="6309360"/>
          </a:xfrm>
          <a:prstGeom prst="rect">
            <a:avLst/>
          </a:prstGeom>
          <a:noFill/>
          <a:ln w="6350" cap="sq">
            <a:solidFill>
              <a:srgbClr val="FFFFFF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22592635"/>
      </p:ext>
    </p:extLst>
  </p:cSld>
  <p:clrMapOvr>
    <a:masterClrMapping/>
  </p:clrMapOvr>
  <p:hf hdr="0"/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theme" Target="../theme/theme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76022" y="173736"/>
            <a:ext cx="8791956" cy="6510528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642594"/>
            <a:ext cx="768096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2103120"/>
            <a:ext cx="768096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34768" y="6309360"/>
            <a:ext cx="205740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9D66BB5-FA43-4133-A57F-33DEFA0D4249}" type="datetimeFigureOut">
              <a:rPr lang="en-US" dirty="0"/>
              <a:t>12/5/22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6896" y="6309360"/>
            <a:ext cx="3950208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23382" y="6309360"/>
            <a:ext cx="1097280" cy="2743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F821672A-7D55-6058-2100-5879CBF64F7C}"/>
              </a:ext>
            </a:extLst>
          </p:cNvPr>
          <p:cNvSpPr/>
          <p:nvPr userDrawn="1"/>
        </p:nvSpPr>
        <p:spPr>
          <a:xfrm>
            <a:off x="395490" y="585223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7C0D602-2218-969F-141F-CA55E2197B95}"/>
              </a:ext>
            </a:extLst>
          </p:cNvPr>
          <p:cNvCxnSpPr/>
          <p:nvPr userDrawn="1"/>
        </p:nvCxnSpPr>
        <p:spPr>
          <a:xfrm flipH="1">
            <a:off x="2422" y="608083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3F6B354-B067-3801-1807-DB190203945E}"/>
              </a:ext>
            </a:extLst>
          </p:cNvPr>
          <p:cNvCxnSpPr/>
          <p:nvPr userDrawn="1"/>
        </p:nvCxnSpPr>
        <p:spPr>
          <a:xfrm flipH="1">
            <a:off x="462492" y="608083"/>
            <a:ext cx="8681508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8F502ED5-38D7-9558-8068-F18CC812954B}"/>
              </a:ext>
            </a:extLst>
          </p:cNvPr>
          <p:cNvSpPr/>
          <p:nvPr userDrawn="1"/>
        </p:nvSpPr>
        <p:spPr>
          <a:xfrm>
            <a:off x="395490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79848378-EBD6-2CDD-1D55-70BC6E276437}"/>
              </a:ext>
            </a:extLst>
          </p:cNvPr>
          <p:cNvCxnSpPr/>
          <p:nvPr userDrawn="1"/>
        </p:nvCxnSpPr>
        <p:spPr>
          <a:xfrm flipH="1">
            <a:off x="2422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4C7FF0E8-0A04-EA67-9ED7-962189F5282C}"/>
              </a:ext>
            </a:extLst>
          </p:cNvPr>
          <p:cNvCxnSpPr/>
          <p:nvPr userDrawn="1"/>
        </p:nvCxnSpPr>
        <p:spPr>
          <a:xfrm flipH="1">
            <a:off x="462491" y="6320547"/>
            <a:ext cx="821795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6E2C9B32-4E75-FA2D-79C2-0A4AE5C68EE6}"/>
              </a:ext>
            </a:extLst>
          </p:cNvPr>
          <p:cNvSpPr/>
          <p:nvPr userDrawn="1"/>
        </p:nvSpPr>
        <p:spPr>
          <a:xfrm flipH="1">
            <a:off x="8705212" y="6297687"/>
            <a:ext cx="45720" cy="45720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B28C36A-4CBA-D044-E466-DD30AF4C8897}"/>
              </a:ext>
            </a:extLst>
          </p:cNvPr>
          <p:cNvCxnSpPr/>
          <p:nvPr userDrawn="1"/>
        </p:nvCxnSpPr>
        <p:spPr>
          <a:xfrm>
            <a:off x="8772211" y="6320547"/>
            <a:ext cx="371789" cy="0"/>
          </a:xfrm>
          <a:prstGeom prst="line">
            <a:avLst/>
          </a:prstGeom>
          <a:ln w="127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1060441B-6FBF-844A-EB80-2FA1F8F907E1}"/>
              </a:ext>
            </a:extLst>
          </p:cNvPr>
          <p:cNvSpPr txBox="1">
            <a:spLocks/>
          </p:cNvSpPr>
          <p:nvPr userDrawn="1"/>
        </p:nvSpPr>
        <p:spPr>
          <a:xfrm>
            <a:off x="8493978" y="6445465"/>
            <a:ext cx="794877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200" dirty="0">
                <a:solidFill>
                  <a:srgbClr val="002B49"/>
                </a:solidFill>
                <a:latin typeface="Arial"/>
                <a:cs typeface="Arial"/>
              </a:rPr>
              <a:t>   | </a:t>
            </a:r>
            <a:fld id="{D43A6F16-D3CF-4F46-B6D9-B3CAB1B87938}" type="slidenum">
              <a:rPr lang="en-US" sz="1200" smtClean="0">
                <a:solidFill>
                  <a:srgbClr val="002B49"/>
                </a:solidFill>
                <a:latin typeface="Arial"/>
                <a:cs typeface="Arial"/>
              </a:rPr>
              <a:pPr algn="l"/>
              <a:t>‹#›</a:t>
            </a:fld>
            <a:endParaRPr lang="en-US" sz="1200" dirty="0">
              <a:solidFill>
                <a:srgbClr val="002B49"/>
              </a:solidFill>
              <a:latin typeface="Arial"/>
              <a:cs typeface="Arial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C283453-9093-0C83-1AF3-45D7B2CA302D}"/>
              </a:ext>
            </a:extLst>
          </p:cNvPr>
          <p:cNvPicPr>
            <a:picLocks noChangeAspect="1"/>
          </p:cNvPicPr>
          <p:nvPr userDrawn="1"/>
        </p:nvPicPr>
        <p:blipFill>
          <a:blip r:embed="rId6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567" y="6460580"/>
            <a:ext cx="365522" cy="29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15246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  <p:sldLayoutId id="2147483767" r:id="rId12"/>
    <p:sldLayoutId id="2147483768" r:id="rId13"/>
    <p:sldLayoutId id="2147483769" r:id="rId14"/>
    <p:sldLayoutId id="2147483671" r:id="rId15"/>
    <p:sldLayoutId id="2147483672" r:id="rId16"/>
    <p:sldLayoutId id="2147483649" r:id="rId17"/>
    <p:sldLayoutId id="2147483751" r:id="rId18"/>
    <p:sldLayoutId id="2147483752" r:id="rId19"/>
    <p:sldLayoutId id="2147483715" r:id="rId20"/>
    <p:sldLayoutId id="2147483660" r:id="rId21"/>
    <p:sldLayoutId id="2147483676" r:id="rId22"/>
    <p:sldLayoutId id="2147483675" r:id="rId23"/>
    <p:sldLayoutId id="2147483651" r:id="rId24"/>
    <p:sldLayoutId id="2147483704" r:id="rId25"/>
    <p:sldLayoutId id="2147483705" r:id="rId26"/>
    <p:sldLayoutId id="2147483706" r:id="rId27"/>
    <p:sldLayoutId id="2147483707" r:id="rId28"/>
    <p:sldLayoutId id="2147483708" r:id="rId29"/>
    <p:sldLayoutId id="2147483655" r:id="rId30"/>
    <p:sldLayoutId id="2147483718" r:id="rId31"/>
    <p:sldLayoutId id="2147483719" r:id="rId32"/>
    <p:sldLayoutId id="2147483753" r:id="rId33"/>
    <p:sldLayoutId id="2147483679" r:id="rId34"/>
    <p:sldLayoutId id="2147483727" r:id="rId35"/>
    <p:sldLayoutId id="2147483728" r:id="rId36"/>
    <p:sldLayoutId id="2147483730" r:id="rId37"/>
    <p:sldLayoutId id="2147483731" r:id="rId38"/>
    <p:sldLayoutId id="2147483732" r:id="rId39"/>
    <p:sldLayoutId id="2147483729" r:id="rId40"/>
    <p:sldLayoutId id="2147483734" r:id="rId41"/>
    <p:sldLayoutId id="2147483688" r:id="rId42"/>
    <p:sldLayoutId id="2147483743" r:id="rId43"/>
    <p:sldLayoutId id="2147483744" r:id="rId44"/>
    <p:sldLayoutId id="2147483745" r:id="rId45"/>
    <p:sldLayoutId id="2147483746" r:id="rId46"/>
    <p:sldLayoutId id="2147483747" r:id="rId47"/>
    <p:sldLayoutId id="2147483748" r:id="rId48"/>
    <p:sldLayoutId id="2147483750" r:id="rId49"/>
    <p:sldLayoutId id="2147483687" r:id="rId50"/>
    <p:sldLayoutId id="2147483735" r:id="rId51"/>
    <p:sldLayoutId id="2147483736" r:id="rId52"/>
    <p:sldLayoutId id="2147483737" r:id="rId53"/>
    <p:sldLayoutId id="2147483738" r:id="rId54"/>
    <p:sldLayoutId id="2147483739" r:id="rId55"/>
    <p:sldLayoutId id="2147483740" r:id="rId56"/>
    <p:sldLayoutId id="2147483742" r:id="rId57"/>
    <p:sldLayoutId id="2147483716" r:id="rId58"/>
    <p:sldLayoutId id="2147483754" r:id="rId59"/>
    <p:sldLayoutId id="2147483717" r:id="rId60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2880" userDrawn="1">
          <p15:clr>
            <a:srgbClr val="F26B43"/>
          </p15:clr>
        </p15:guide>
        <p15:guide id="3" pos="5365" userDrawn="1">
          <p15:clr>
            <a:srgbClr val="F26B43"/>
          </p15:clr>
        </p15:guide>
        <p15:guide id="4" pos="384" userDrawn="1">
          <p15:clr>
            <a:srgbClr val="F26B43"/>
          </p15:clr>
        </p15:guide>
        <p15:guide id="5" pos="260" userDrawn="1">
          <p15:clr>
            <a:srgbClr val="F26B43"/>
          </p15:clr>
        </p15:guide>
        <p15:guide id="6" orient="horz" pos="384" userDrawn="1">
          <p15:clr>
            <a:srgbClr val="F26B43"/>
          </p15:clr>
        </p15:guide>
        <p15:guide id="7" orient="horz" pos="398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/>
              <a:t>CCPDP</a:t>
            </a:r>
            <a:br>
              <a:rPr lang="en-US" sz="5400" dirty="0"/>
            </a:br>
            <a:r>
              <a:rPr lang="en-US" sz="5400" dirty="0"/>
              <a:t>Review Mechanism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10726" y="3863085"/>
            <a:ext cx="8119872" cy="273605"/>
          </a:xfrm>
        </p:spPr>
        <p:txBody>
          <a:bodyPr>
            <a:noAutofit/>
          </a:bodyPr>
          <a:lstStyle/>
          <a:p>
            <a:endParaRPr lang="en-US" sz="36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December 2022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Webinar for Public Consultation</a:t>
            </a:r>
          </a:p>
        </p:txBody>
      </p:sp>
    </p:spTree>
    <p:extLst>
      <p:ext uri="{BB962C8B-B14F-4D97-AF65-F5344CB8AC3E}">
        <p14:creationId xmlns:p14="http://schemas.microsoft.com/office/powerpoint/2010/main" val="3311575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16" y="-5192"/>
            <a:ext cx="8917968" cy="863694"/>
          </a:xfrm>
        </p:spPr>
        <p:txBody>
          <a:bodyPr>
            <a:noAutofit/>
          </a:bodyPr>
          <a:lstStyle/>
          <a:p>
            <a:r>
              <a:rPr lang="en-US" sz="3200" b="1" dirty="0"/>
              <a:t>What if the reviewers find significant issues?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1394234"/>
            <a:ext cx="7907338" cy="4553893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/>
              <a:t>The IFO accepts the results and adjusts its decision – this would conclude the review process.</a:t>
            </a:r>
          </a:p>
          <a:p>
            <a:pPr marL="0" indent="0">
              <a:buNone/>
            </a:pPr>
            <a:endParaRPr lang="en-US" sz="4000" dirty="0"/>
          </a:p>
          <a:p>
            <a:r>
              <a:rPr lang="en-US" sz="3600" dirty="0"/>
              <a:t>The IFO accepts the results but opts to redo the process which resulted in the original decision.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The IFO rejects the results.</a:t>
            </a:r>
          </a:p>
          <a:p>
            <a:pPr marL="457200" lvl="1" indent="0">
              <a:buNone/>
            </a:pPr>
            <a:endParaRPr lang="en-US" sz="3600" dirty="0"/>
          </a:p>
          <a:p>
            <a:pPr marL="457200" lvl="1" indent="0">
              <a:buNone/>
            </a:pPr>
            <a:endParaRPr lang="en-US" sz="2400" dirty="0"/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9272305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/>
            <a:r>
              <a:rPr lang="en-US" sz="3200" b="1" dirty="0"/>
              <a:t>The IFO rejects the results of the review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86662" y="355552"/>
            <a:ext cx="8848615" cy="57967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r>
              <a:rPr lang="en-US" dirty="0"/>
              <a:t>If the IFO decision requires Board approval - the IFO shall include the findings from the review in its recommendation to the Board for confirmation.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If the IFO decision does not require Board approval, the ICANN CEO and the ccNSO Council shall be advised of the situation.</a:t>
            </a:r>
          </a:p>
        </p:txBody>
      </p:sp>
    </p:spTree>
    <p:extLst>
      <p:ext uri="{BB962C8B-B14F-4D97-AF65-F5344CB8AC3E}">
        <p14:creationId xmlns:p14="http://schemas.microsoft.com/office/powerpoint/2010/main" val="38067321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The IFO opts to redo the process 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Once the IFO completes the redo of the process, the ccTLD Manager must decide to:</a:t>
            </a:r>
          </a:p>
          <a:p>
            <a:pPr lvl="1"/>
            <a:r>
              <a:rPr lang="en-US" sz="3200" dirty="0"/>
              <a:t>Accept the new results – this will conclude the Review process.</a:t>
            </a:r>
          </a:p>
          <a:p>
            <a:pPr marL="457200" lvl="1" indent="0">
              <a:buNone/>
            </a:pPr>
            <a:endParaRPr lang="en-US" sz="3200" dirty="0"/>
          </a:p>
          <a:p>
            <a:pPr lvl="1"/>
            <a:r>
              <a:rPr lang="en-US" sz="3200" dirty="0"/>
              <a:t>Request a Review of the new decision by the IFO.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2765221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Who can request a review?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  <a:p>
            <a:r>
              <a:rPr lang="en-US" sz="3600" dirty="0"/>
              <a:t>Any of the applicants for a new ccTLD</a:t>
            </a:r>
          </a:p>
          <a:p>
            <a:pPr marL="0" indent="0">
              <a:buNone/>
            </a:pPr>
            <a:r>
              <a:rPr lang="en-US" dirty="0"/>
              <a:t> </a:t>
            </a:r>
          </a:p>
          <a:p>
            <a:r>
              <a:rPr lang="en-US" sz="3600" dirty="0"/>
              <a:t>A ccTLD manager who is the subject of the transfer, revocation, or retirement decision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1508312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321" y="128372"/>
            <a:ext cx="8096036" cy="1221306"/>
          </a:xfrm>
        </p:spPr>
        <p:txBody>
          <a:bodyPr>
            <a:noAutofit/>
          </a:bodyPr>
          <a:lstStyle/>
          <a:p>
            <a:r>
              <a:rPr lang="en-US" sz="3600" b="1" dirty="0"/>
              <a:t>Multiple requests to review the same IFO decision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1457608"/>
            <a:ext cx="7907338" cy="4490519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2800" dirty="0"/>
          </a:p>
          <a:p>
            <a:r>
              <a:rPr lang="en-US" sz="3600" dirty="0"/>
              <a:t>First application received, first accepted.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In case of a tie the Review Process Manager selects the request to be accepted.  </a:t>
            </a:r>
          </a:p>
        </p:txBody>
      </p:sp>
    </p:spTree>
    <p:extLst>
      <p:ext uri="{BB962C8B-B14F-4D97-AF65-F5344CB8AC3E}">
        <p14:creationId xmlns:p14="http://schemas.microsoft.com/office/powerpoint/2010/main" val="30755617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The Review Process Manager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Will be responsible for implementing and managing all aspects of the Review process.</a:t>
            </a:r>
          </a:p>
          <a:p>
            <a:endParaRPr lang="en-US" sz="3600" dirty="0"/>
          </a:p>
          <a:p>
            <a:r>
              <a:rPr lang="en-US" sz="3600" dirty="0"/>
              <a:t>Will be funded and managed by ICANN.</a:t>
            </a:r>
          </a:p>
          <a:p>
            <a:endParaRPr lang="en-US" sz="3600" dirty="0"/>
          </a:p>
          <a:p>
            <a:pPr lvl="1"/>
            <a:endParaRPr lang="en-US" sz="3600" dirty="0"/>
          </a:p>
          <a:p>
            <a:pPr lvl="1"/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8411772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Reviewers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Reviewers must be certified, impartial and have at least 10 years of relevant practical experience.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Reviewers will be paid for by ICANN/IFO.</a:t>
            </a:r>
          </a:p>
          <a:p>
            <a:endParaRPr lang="en-US" sz="3600" dirty="0"/>
          </a:p>
          <a:p>
            <a:endParaRPr lang="en-US" sz="3600" dirty="0"/>
          </a:p>
          <a:p>
            <a:pPr lvl="1"/>
            <a:endParaRPr lang="en-US" sz="3600" dirty="0"/>
          </a:p>
          <a:p>
            <a:pPr lvl="1"/>
            <a:endParaRPr lang="en-US" sz="3600" dirty="0"/>
          </a:p>
          <a:p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641429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IFO obligations under the Policy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27710" y="1384893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/>
              <a:t>The IFO cannot take any action on a decision pending:</a:t>
            </a:r>
          </a:p>
          <a:p>
            <a:pPr lvl="1"/>
            <a:r>
              <a:rPr lang="en-US" sz="2400" dirty="0"/>
              <a:t>IFO Internal Reconsideration*,</a:t>
            </a:r>
          </a:p>
          <a:p>
            <a:pPr lvl="1"/>
            <a:r>
              <a:rPr lang="en-US" sz="2400" dirty="0"/>
              <a:t>IFO Mediation*,or</a:t>
            </a:r>
          </a:p>
          <a:p>
            <a:pPr lvl="1"/>
            <a:r>
              <a:rPr lang="en-US" sz="2400" dirty="0"/>
              <a:t>Review</a:t>
            </a:r>
          </a:p>
          <a:p>
            <a:pPr lvl="1"/>
            <a:endParaRPr lang="en-US" sz="2400" dirty="0"/>
          </a:p>
          <a:p>
            <a:r>
              <a:rPr lang="en-US" sz="2800" dirty="0"/>
              <a:t>Should the IFO fail to meet the requirements of the Review policy the </a:t>
            </a:r>
            <a:r>
              <a:rPr lang="en-US" sz="2800" dirty="0" err="1"/>
              <a:t>ccNSO</a:t>
            </a:r>
            <a:r>
              <a:rPr lang="en-US" sz="2800" dirty="0"/>
              <a:t> Council and the ICANN CEO will be advised accordingly.</a:t>
            </a:r>
          </a:p>
          <a:p>
            <a:endParaRPr lang="en-US" sz="2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99845C2-6623-977B-3EE1-6F60B0D54049}"/>
              </a:ext>
            </a:extLst>
          </p:cNvPr>
          <p:cNvSpPr txBox="1"/>
          <p:nvPr/>
        </p:nvSpPr>
        <p:spPr>
          <a:xfrm>
            <a:off x="1003852" y="6112565"/>
            <a:ext cx="523233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BE" dirty="0">
                <a:cs typeface="Source Sans Pro"/>
              </a:rPr>
              <a:t>* As defined in the IANA Naming Function Contract</a:t>
            </a:r>
          </a:p>
        </p:txBody>
      </p:sp>
    </p:spTree>
    <p:extLst>
      <p:ext uri="{BB962C8B-B14F-4D97-AF65-F5344CB8AC3E}">
        <p14:creationId xmlns:p14="http://schemas.microsoft.com/office/powerpoint/2010/main" val="3206927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000" y="899599"/>
            <a:ext cx="8012951" cy="1221306"/>
          </a:xfrm>
        </p:spPr>
        <p:txBody>
          <a:bodyPr>
            <a:noAutofit/>
          </a:bodyPr>
          <a:lstStyle/>
          <a:p>
            <a:r>
              <a:rPr lang="en-US" sz="3600" b="1" dirty="0"/>
              <a:t>Can decisions of reviewers for a given IFO decision apply to other IFO decisions?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2462543"/>
            <a:ext cx="7907338" cy="348558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  <a:p>
            <a:r>
              <a:rPr lang="en-US" sz="3600" dirty="0"/>
              <a:t>No. </a:t>
            </a:r>
          </a:p>
        </p:txBody>
      </p:sp>
    </p:spTree>
    <p:extLst>
      <p:ext uri="{BB962C8B-B14F-4D97-AF65-F5344CB8AC3E}">
        <p14:creationId xmlns:p14="http://schemas.microsoft.com/office/powerpoint/2010/main" val="4293947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5524" y="600983"/>
            <a:ext cx="8012951" cy="1221306"/>
          </a:xfrm>
        </p:spPr>
        <p:txBody>
          <a:bodyPr>
            <a:noAutofit/>
          </a:bodyPr>
          <a:lstStyle/>
          <a:p>
            <a:r>
              <a:rPr lang="en-US" sz="3600" b="1" dirty="0"/>
              <a:t>Can there be more than one Review for a given IFO decision?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1502875"/>
            <a:ext cx="7907338" cy="4445252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800" dirty="0"/>
          </a:p>
          <a:p>
            <a:r>
              <a:rPr lang="en-US" sz="3600" dirty="0"/>
              <a:t>No. A Review will consider all aspects of any given IFO decision that is being reviewed including those that involve multiple parties. </a:t>
            </a:r>
          </a:p>
        </p:txBody>
      </p:sp>
    </p:spTree>
    <p:extLst>
      <p:ext uri="{BB962C8B-B14F-4D97-AF65-F5344CB8AC3E}">
        <p14:creationId xmlns:p14="http://schemas.microsoft.com/office/powerpoint/2010/main" val="2686360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64629" y="138647"/>
            <a:ext cx="8012951" cy="450663"/>
          </a:xfrm>
        </p:spPr>
        <p:txBody>
          <a:bodyPr>
            <a:noAutofit/>
          </a:bodyPr>
          <a:lstStyle/>
          <a:p>
            <a:r>
              <a:rPr lang="en-US" sz="3600" b="1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Background</a:t>
            </a:r>
          </a:p>
          <a:p>
            <a:r>
              <a:rPr lang="en-US" sz="3200" dirty="0"/>
              <a:t>Principles of the CCPDP-RM WG</a:t>
            </a:r>
          </a:p>
          <a:p>
            <a:r>
              <a:rPr lang="en-US" sz="3200" dirty="0"/>
              <a:t>Status of the working group </a:t>
            </a:r>
          </a:p>
          <a:p>
            <a:r>
              <a:rPr lang="en-US" sz="3200" dirty="0"/>
              <a:t>Key elements of the draft policy</a:t>
            </a:r>
          </a:p>
          <a:p>
            <a:r>
              <a:rPr lang="en-US" sz="3200" dirty="0"/>
              <a:t> Next steps</a:t>
            </a:r>
          </a:p>
          <a:p>
            <a:r>
              <a:rPr lang="en-US" sz="3200" dirty="0"/>
              <a:t> Questions</a:t>
            </a:r>
          </a:p>
        </p:txBody>
      </p:sp>
    </p:spTree>
    <p:extLst>
      <p:ext uri="{BB962C8B-B14F-4D97-AF65-F5344CB8AC3E}">
        <p14:creationId xmlns:p14="http://schemas.microsoft.com/office/powerpoint/2010/main" val="9286878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178" y="426323"/>
            <a:ext cx="8012951" cy="450663"/>
          </a:xfrm>
        </p:spPr>
        <p:txBody>
          <a:bodyPr>
            <a:noAutofit/>
          </a:bodyPr>
          <a:lstStyle/>
          <a:p>
            <a:r>
              <a:rPr lang="en-US" sz="3600" b="1" dirty="0"/>
              <a:t>Evaluating and updating the Review Process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86116" y="951926"/>
            <a:ext cx="7907338" cy="51297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endParaRPr lang="en-US" sz="3200" dirty="0"/>
          </a:p>
          <a:p>
            <a:pPr marL="457200" lvl="1" indent="0">
              <a:buNone/>
            </a:pPr>
            <a:r>
              <a:rPr lang="en-US" sz="3200" dirty="0"/>
              <a:t>The policy needs to be updated if: </a:t>
            </a:r>
          </a:p>
          <a:p>
            <a:pPr lvl="1"/>
            <a:r>
              <a:rPr lang="en-US" sz="3200" dirty="0"/>
              <a:t>There are significant changes to the policies it covers;</a:t>
            </a:r>
          </a:p>
          <a:p>
            <a:pPr marL="457200" lvl="1" indent="0">
              <a:buNone/>
            </a:pPr>
            <a:r>
              <a:rPr lang="en-US" sz="3200" dirty="0"/>
              <a:t> or </a:t>
            </a:r>
          </a:p>
          <a:p>
            <a:pPr lvl="1"/>
            <a:r>
              <a:rPr lang="en-US" sz="3200" dirty="0"/>
              <a:t>There is a significant change to ISO 3166.</a:t>
            </a:r>
          </a:p>
        </p:txBody>
      </p:sp>
    </p:spTree>
    <p:extLst>
      <p:ext uri="{BB962C8B-B14F-4D97-AF65-F5344CB8AC3E}">
        <p14:creationId xmlns:p14="http://schemas.microsoft.com/office/powerpoint/2010/main" val="23887253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Next Steps for the CCPDP-RM WG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r>
              <a:rPr lang="en-US" dirty="0"/>
              <a:t>Following the public consultation, the CCPDP-RM WG will review the comments, prepare responses for these and update the draft policy if necessary.</a:t>
            </a:r>
          </a:p>
        </p:txBody>
      </p:sp>
    </p:spTree>
    <p:extLst>
      <p:ext uri="{BB962C8B-B14F-4D97-AF65-F5344CB8AC3E}">
        <p14:creationId xmlns:p14="http://schemas.microsoft.com/office/powerpoint/2010/main" val="419312538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Questions?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62237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/>
              <a:t>References CCPDP-RM WG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400" b="1" dirty="0"/>
              <a:t>Wiki</a:t>
            </a:r>
            <a:r>
              <a:rPr lang="en-US" sz="2400" dirty="0"/>
              <a:t> </a:t>
            </a:r>
            <a:r>
              <a:rPr lang="en-US" sz="2400" dirty="0">
                <a:highlight>
                  <a:srgbClr val="FFFF00"/>
                </a:highlight>
              </a:rPr>
              <a:t>https://community.icann.org/display/ccnsowkspc/Policy+Development+Process+%28ccPDP3%29+-+Review+Mechanism </a:t>
            </a:r>
          </a:p>
          <a:p>
            <a:pPr marL="0" indent="0">
              <a:buNone/>
            </a:pPr>
            <a:r>
              <a:rPr lang="en-US" sz="2400" b="1" dirty="0"/>
              <a:t>Chair</a:t>
            </a:r>
            <a:r>
              <a:rPr lang="en-US" sz="2400" dirty="0"/>
              <a:t>: Stephen </a:t>
            </a:r>
            <a:r>
              <a:rPr lang="en-US" sz="2400" dirty="0" err="1"/>
              <a:t>Deerhake</a:t>
            </a:r>
            <a:r>
              <a:rPr lang="en-US" sz="2400" dirty="0"/>
              <a:t> - </a:t>
            </a:r>
            <a:r>
              <a:rPr lang="en-US" sz="2400" dirty="0">
                <a:highlight>
                  <a:srgbClr val="FFFF00"/>
                </a:highlight>
              </a:rPr>
              <a:t>Stephen@deerhake.as </a:t>
            </a:r>
          </a:p>
          <a:p>
            <a:pPr marL="0" indent="0">
              <a:buNone/>
            </a:pPr>
            <a:r>
              <a:rPr lang="en-US" sz="2400" b="1" dirty="0"/>
              <a:t>Vice-Chair</a:t>
            </a:r>
            <a:r>
              <a:rPr lang="en-US" sz="2400" dirty="0"/>
              <a:t>: Eberhard </a:t>
            </a:r>
            <a:r>
              <a:rPr lang="en-US" sz="2400" dirty="0" err="1"/>
              <a:t>Lisse</a:t>
            </a:r>
            <a:r>
              <a:rPr lang="en-US" sz="2400" dirty="0"/>
              <a:t> – </a:t>
            </a:r>
            <a:r>
              <a:rPr lang="en-US" sz="2400" dirty="0">
                <a:highlight>
                  <a:srgbClr val="FFFF00"/>
                </a:highlight>
              </a:rPr>
              <a:t>el@lisse.na </a:t>
            </a:r>
          </a:p>
          <a:p>
            <a:pPr marL="0" indent="0">
              <a:buNone/>
            </a:pPr>
            <a:r>
              <a:rPr lang="en-US" sz="2400" b="1" dirty="0"/>
              <a:t>Staff Support</a:t>
            </a:r>
            <a:r>
              <a:rPr lang="en-US" sz="2400" dirty="0"/>
              <a:t>:</a:t>
            </a:r>
          </a:p>
          <a:p>
            <a:pPr marL="0" indent="0">
              <a:buNone/>
            </a:pPr>
            <a:r>
              <a:rPr lang="en-US" sz="2400" dirty="0"/>
              <a:t>Bart </a:t>
            </a:r>
            <a:r>
              <a:rPr lang="en-US" sz="2400" dirty="0" err="1"/>
              <a:t>Boswinkel</a:t>
            </a:r>
            <a:r>
              <a:rPr lang="en-US" sz="2400" dirty="0"/>
              <a:t> – </a:t>
            </a:r>
            <a:r>
              <a:rPr lang="en-US" sz="2400" dirty="0">
                <a:highlight>
                  <a:srgbClr val="FFFF00"/>
                </a:highlight>
              </a:rPr>
              <a:t>bart.boswinkel@icann.org </a:t>
            </a:r>
          </a:p>
          <a:p>
            <a:pPr marL="0" indent="0">
              <a:buNone/>
            </a:pPr>
            <a:r>
              <a:rPr lang="en-US" sz="2400" dirty="0"/>
              <a:t>Bernard Turcotte – </a:t>
            </a:r>
            <a:r>
              <a:rPr lang="en-US" sz="2400" dirty="0">
                <a:highlight>
                  <a:srgbClr val="FFFF00"/>
                </a:highlight>
              </a:rPr>
              <a:t>Turcotte.Bernard@gmail.com</a:t>
            </a:r>
          </a:p>
          <a:p>
            <a:pPr marL="0" indent="0">
              <a:buNone/>
            </a:pPr>
            <a:r>
              <a:rPr lang="en-US" sz="2400" dirty="0"/>
              <a:t>Joke </a:t>
            </a:r>
            <a:r>
              <a:rPr lang="en-US" sz="2400" dirty="0" err="1"/>
              <a:t>Braeken</a:t>
            </a:r>
            <a:r>
              <a:rPr lang="en-US" sz="2400" dirty="0"/>
              <a:t> – </a:t>
            </a:r>
            <a:r>
              <a:rPr lang="en-US" sz="2400" dirty="0">
                <a:highlight>
                  <a:srgbClr val="FFFF00"/>
                </a:highlight>
              </a:rPr>
              <a:t>joke.braeken@icann.org</a:t>
            </a:r>
            <a:r>
              <a:rPr lang="en-US" sz="2400" dirty="0"/>
              <a:t> </a:t>
            </a:r>
          </a:p>
          <a:p>
            <a:pPr marL="0" indent="0">
              <a:buNone/>
            </a:pPr>
            <a:r>
              <a:rPr lang="en-US" sz="2400" dirty="0"/>
              <a:t>Kimberly Carlson – </a:t>
            </a:r>
            <a:r>
              <a:rPr lang="en-US" sz="2400" dirty="0">
                <a:highlight>
                  <a:srgbClr val="FFFF00"/>
                </a:highlight>
              </a:rPr>
              <a:t>Kimberly.Carlson@icann.org</a:t>
            </a:r>
          </a:p>
        </p:txBody>
      </p:sp>
    </p:spTree>
    <p:extLst>
      <p:ext uri="{BB962C8B-B14F-4D97-AF65-F5344CB8AC3E}">
        <p14:creationId xmlns:p14="http://schemas.microsoft.com/office/powerpoint/2010/main" val="175333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Background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20301" y="745935"/>
            <a:ext cx="7907338" cy="457181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(2017) Charter for the Working Group Review Mechanism of ccTLDs - The goal of the working group (WG) is to report on and recommend a policy for a review mechanism with respect to decisions pertaining to the delegation, transfer, revocation and retirement of (ccTLDs).</a:t>
            </a:r>
          </a:p>
        </p:txBody>
      </p:sp>
    </p:spTree>
    <p:extLst>
      <p:ext uri="{BB962C8B-B14F-4D97-AF65-F5344CB8AC3E}">
        <p14:creationId xmlns:p14="http://schemas.microsoft.com/office/powerpoint/2010/main" val="6264823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Principles of the CCPDP-RM WG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800" dirty="0"/>
              <a:t> Low cost of Process </a:t>
            </a:r>
          </a:p>
          <a:p>
            <a:r>
              <a:rPr lang="en-US" sz="4800" dirty="0"/>
              <a:t>Limited Duration of the process.</a:t>
            </a:r>
          </a:p>
          <a:p>
            <a:r>
              <a:rPr lang="en-US" sz="4800" dirty="0"/>
              <a:t>Accessibility of the process </a:t>
            </a:r>
          </a:p>
          <a:p>
            <a:r>
              <a:rPr lang="en-US" sz="4800" dirty="0"/>
              <a:t>Fundamental Fairness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18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Status of the working group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/>
              <a:t>The CCPDP-RM working group has completed the development of a draft policy for a review mechanism which includes the results of a stress testing exercise and has published it for Public Consultation from November 29, 2022, to January 24, 2023.</a:t>
            </a:r>
          </a:p>
          <a:p>
            <a:pPr marL="0" indent="0">
              <a:buNone/>
            </a:pPr>
            <a:r>
              <a:rPr lang="en-US" b="1" dirty="0"/>
              <a:t>https://www.icann.org/en/public-comment/proceeding/initial-report-on-the-ccnso-pdp-review-mechanism-29-11-2022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4851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flipV="1">
            <a:off x="374904" y="0"/>
            <a:ext cx="8012951" cy="46179"/>
          </a:xfrm>
        </p:spPr>
        <p:txBody>
          <a:bodyPr>
            <a:noAutofit/>
          </a:bodyPr>
          <a:lstStyle/>
          <a:p>
            <a:endParaRPr lang="en-US" sz="3600" dirty="0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8000" dirty="0"/>
              <a:t>Key elements of the draft policy for review mechanism</a:t>
            </a:r>
          </a:p>
        </p:txBody>
      </p:sp>
    </p:spTree>
    <p:extLst>
      <p:ext uri="{BB962C8B-B14F-4D97-AF65-F5344CB8AC3E}">
        <p14:creationId xmlns:p14="http://schemas.microsoft.com/office/powerpoint/2010/main" val="1241715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04" y="46179"/>
            <a:ext cx="8012951" cy="596617"/>
          </a:xfrm>
        </p:spPr>
        <p:txBody>
          <a:bodyPr>
            <a:noAutofit/>
          </a:bodyPr>
          <a:lstStyle/>
          <a:p>
            <a:r>
              <a:rPr lang="en-US" sz="3600" b="1" dirty="0"/>
              <a:t>Decisions covered by the CCRM?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Delegation of a new ccTLD</a:t>
            </a:r>
          </a:p>
          <a:p>
            <a:r>
              <a:rPr lang="en-US" dirty="0"/>
              <a:t>Transfers</a:t>
            </a:r>
          </a:p>
          <a:p>
            <a:r>
              <a:rPr lang="en-US" dirty="0"/>
              <a:t>Revocations</a:t>
            </a:r>
          </a:p>
          <a:p>
            <a:r>
              <a:rPr lang="en-US" dirty="0"/>
              <a:t>Refusal to grant an extension to the retirement deadline.</a:t>
            </a:r>
          </a:p>
          <a:p>
            <a:r>
              <a:rPr lang="en-US" dirty="0"/>
              <a:t>Notice of Retirement for 2-letter Latin ccTLD which does not correspond to an ISO 3166-1 Alpha-2 Code Element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202474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Objective of a review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7907338" cy="512976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600" dirty="0"/>
              <a:t>Identify any significant issues in how the IFO: </a:t>
            </a:r>
          </a:p>
          <a:p>
            <a:r>
              <a:rPr lang="en-US" sz="3600" dirty="0"/>
              <a:t>Followed its procedures and applying these fairly in arriving at its Decision; </a:t>
            </a:r>
          </a:p>
          <a:p>
            <a:pPr marL="0" indent="0">
              <a:buNone/>
            </a:pPr>
            <a:r>
              <a:rPr lang="en-US" sz="3600" dirty="0"/>
              <a:t>or</a:t>
            </a:r>
          </a:p>
          <a:p>
            <a:r>
              <a:rPr lang="en-US" sz="3600" dirty="0"/>
              <a:t>Complied with the relevant policy in making its Decision.</a:t>
            </a:r>
          </a:p>
          <a:p>
            <a:pPr marL="0" indent="0">
              <a:buNone/>
            </a:pP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377046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/>
              <a:t>Review Process highlights</a:t>
            </a:r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265568" y="818362"/>
            <a:ext cx="8878432" cy="5129765"/>
          </a:xfrm>
          <a:prstGeom prst="rect">
            <a:avLst/>
          </a:prstGeom>
        </p:spPr>
        <p:txBody>
          <a:bodyPr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600" dirty="0"/>
              <a:t>IFO takes a decision that is subject to review (as covered by the policy) </a:t>
            </a:r>
          </a:p>
          <a:p>
            <a:endParaRPr lang="en-US" sz="3600" dirty="0"/>
          </a:p>
          <a:p>
            <a:r>
              <a:rPr lang="en-US" sz="3600" dirty="0"/>
              <a:t>The ccTLD Manager requests a Review.</a:t>
            </a:r>
          </a:p>
          <a:p>
            <a:endParaRPr lang="en-US" sz="3600" dirty="0"/>
          </a:p>
          <a:p>
            <a:r>
              <a:rPr lang="en-US" sz="3600" dirty="0"/>
              <a:t>Reviewer(s) complete the review.</a:t>
            </a:r>
          </a:p>
          <a:p>
            <a:pPr marL="0" indent="0">
              <a:buNone/>
            </a:pPr>
            <a:endParaRPr lang="en-US" sz="3600" dirty="0"/>
          </a:p>
          <a:p>
            <a:r>
              <a:rPr lang="en-US" sz="3600" dirty="0"/>
              <a:t>If no significant issues were found the review process is concluded and the IFO decision is confirmed.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48176490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">
  <a:themeElements>
    <a:clrScheme name="Savon">
      <a:dk1>
        <a:sysClr val="windowText" lastClr="000000"/>
      </a:dk1>
      <a:lt1>
        <a:sysClr val="window" lastClr="FFFFFF"/>
      </a:lt1>
      <a:dk2>
        <a:srgbClr val="1485A4"/>
      </a:dk2>
      <a:lt2>
        <a:srgbClr val="E3DED1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F49100"/>
      </a:hlink>
      <a:folHlink>
        <a:srgbClr val="739D9B"/>
      </a:folHlink>
    </a:clrScheme>
    <a:fontScheme name="Savon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2000"/>
                <a:satMod val="160000"/>
              </a:schemeClr>
            </a:gs>
            <a:gs pos="77000">
              <a:schemeClr val="phClr">
                <a:tint val="100000"/>
                <a:shade val="73000"/>
                <a:satMod val="155000"/>
              </a:schemeClr>
            </a:gs>
            <a:gs pos="100000">
              <a:schemeClr val="phClr">
                <a:tint val="100000"/>
                <a:shade val="67000"/>
                <a:satMod val="14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C20BADFE-D095-436F-9677-9264042809F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758</TotalTime>
  <Words>852</Words>
  <Application>Microsoft Macintosh PowerPoint</Application>
  <PresentationFormat>On-screen Show (4:3)</PresentationFormat>
  <Paragraphs>117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Arial</vt:lpstr>
      <vt:lpstr>Calibri</vt:lpstr>
      <vt:lpstr>Century Gothic</vt:lpstr>
      <vt:lpstr>Garamond</vt:lpstr>
      <vt:lpstr>Wingdings</vt:lpstr>
      <vt:lpstr>Savon</vt:lpstr>
      <vt:lpstr>CCPDP Review Mechanism</vt:lpstr>
      <vt:lpstr>Agenda</vt:lpstr>
      <vt:lpstr>Background</vt:lpstr>
      <vt:lpstr>Principles of the CCPDP-RM WG</vt:lpstr>
      <vt:lpstr>Status of the working group</vt:lpstr>
      <vt:lpstr>PowerPoint Presentation</vt:lpstr>
      <vt:lpstr>Decisions covered by the CCRM?</vt:lpstr>
      <vt:lpstr>Objective of a review</vt:lpstr>
      <vt:lpstr>Review Process highlights</vt:lpstr>
      <vt:lpstr>What if the reviewers find significant issues?</vt:lpstr>
      <vt:lpstr>The IFO rejects the results of the review</vt:lpstr>
      <vt:lpstr>The IFO opts to redo the process </vt:lpstr>
      <vt:lpstr>Who can request a review?</vt:lpstr>
      <vt:lpstr>Multiple requests to review the same IFO decision</vt:lpstr>
      <vt:lpstr>The Review Process Manager</vt:lpstr>
      <vt:lpstr>Reviewers</vt:lpstr>
      <vt:lpstr>IFO obligations under the Policy</vt:lpstr>
      <vt:lpstr>Can decisions of reviewers for a given IFO decision apply to other IFO decisions?</vt:lpstr>
      <vt:lpstr>Can there be more than one Review for a given IFO decision?</vt:lpstr>
      <vt:lpstr>Evaluating and updating the Review Process</vt:lpstr>
      <vt:lpstr>Next Steps for the CCPDP-RM WG</vt:lpstr>
      <vt:lpstr>Questions?</vt:lpstr>
      <vt:lpstr>References CCPDP-RM WG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CCPDP Review Mechanism</dc:title>
  <dc:creator>Bernard Turcotte</dc:creator>
  <cp:lastModifiedBy>Kimberly Carlson</cp:lastModifiedBy>
  <cp:revision>26</cp:revision>
  <cp:lastPrinted>2017-01-26T19:29:02Z</cp:lastPrinted>
  <dcterms:created xsi:type="dcterms:W3CDTF">2022-09-06T15:09:56Z</dcterms:created>
  <dcterms:modified xsi:type="dcterms:W3CDTF">2022-12-05T16:19:28Z</dcterms:modified>
</cp:coreProperties>
</file>