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1286" r:id="rId2"/>
    <p:sldId id="1343" r:id="rId3"/>
    <p:sldId id="1331" r:id="rId4"/>
    <p:sldId id="822" r:id="rId5"/>
    <p:sldId id="1330" r:id="rId6"/>
    <p:sldId id="841" r:id="rId7"/>
    <p:sldId id="1284" r:id="rId8"/>
    <p:sldId id="1323" r:id="rId9"/>
    <p:sldId id="1327" r:id="rId10"/>
    <p:sldId id="1328" r:id="rId11"/>
    <p:sldId id="1326" r:id="rId12"/>
    <p:sldId id="1332" r:id="rId13"/>
    <p:sldId id="541" r:id="rId14"/>
    <p:sldId id="899" r:id="rId15"/>
    <p:sldId id="1344" r:id="rId16"/>
    <p:sldId id="840" r:id="rId17"/>
    <p:sldId id="1321" r:id="rId18"/>
    <p:sldId id="1346" r:id="rId19"/>
    <p:sldId id="827" r:id="rId20"/>
    <p:sldId id="1322" r:id="rId21"/>
    <p:sldId id="1333" r:id="rId22"/>
    <p:sldId id="1342" r:id="rId23"/>
    <p:sldId id="1345" r:id="rId24"/>
    <p:sldId id="1334" r:id="rId25"/>
    <p:sldId id="1335" r:id="rId26"/>
    <p:sldId id="1336" r:id="rId27"/>
    <p:sldId id="1337" r:id="rId28"/>
    <p:sldId id="1338" r:id="rId29"/>
    <p:sldId id="1339" r:id="rId30"/>
    <p:sldId id="1341" r:id="rId31"/>
    <p:sldId id="1314" r:id="rId32"/>
    <p:sldId id="401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E1D7BC4-DE82-62E4-E19C-E84ED7D5D56C}" name="Jane Sexton" initials="JS" userId="S::jane.sexton@icann.org::74f5318d-4b03-4508-9132-a81a58a7f58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/>
  <p:cmAuthor id="2" name="Pitinan Kooarmornpatana" initials="PK" lastIdx="2" clrIdx="1">
    <p:extLst>
      <p:ext uri="{19B8F6BF-5375-455C-9EA6-DF929625EA0E}">
        <p15:presenceInfo xmlns:p15="http://schemas.microsoft.com/office/powerpoint/2012/main" userId="S::pitinan.koo@icann.org::9e84f730-aaa6-4279-ac84-0b71bd3896a2" providerId="AD"/>
      </p:ext>
    </p:extLst>
  </p:cmAuthor>
  <p:cmAuthor id="3" name="Jane Sexton" initials="JS" lastIdx="4" clrIdx="2">
    <p:extLst>
      <p:ext uri="{19B8F6BF-5375-455C-9EA6-DF929625EA0E}">
        <p15:presenceInfo xmlns:p15="http://schemas.microsoft.com/office/powerpoint/2012/main" userId="S::jane.sexton@icann.org::74f5318d-4b03-4508-9132-a81a58a7f581" providerId="AD"/>
      </p:ext>
    </p:extLst>
  </p:cmAuthor>
  <p:cmAuthor id="4" name="Microsoft Office User" initials="MOU" lastIdx="4" clrIdx="3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CF1F5"/>
    <a:srgbClr val="0D436C"/>
    <a:srgbClr val="FFFEFF"/>
    <a:srgbClr val="18548A"/>
    <a:srgbClr val="0E4B91"/>
    <a:srgbClr val="DBF1F6"/>
    <a:srgbClr val="3F717B"/>
    <a:srgbClr val="DEDEDE"/>
    <a:srgbClr val="002B49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03" autoAdjust="0"/>
    <p:restoredTop sz="88163" autoAdjust="0"/>
  </p:normalViewPr>
  <p:slideViewPr>
    <p:cSldViewPr snapToGrid="0" snapToObjects="1">
      <p:cViewPr varScale="1">
        <p:scale>
          <a:sx n="112" d="100"/>
          <a:sy n="112" d="100"/>
        </p:scale>
        <p:origin x="1840" y="192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10" d="100"/>
        <a:sy n="110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var/folders/ct/_dchkt890t9b566kstk40dqnl99nk2/T/com.microsoft.Outlook/Outlook%20Temp/EAI-Testing-Results-charts-02-04-2022%5b1%5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jane.sexton\Desktop\EAI%20Support%20Surve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rPr lang="en-IN" sz="1800" b="1" dirty="0">
                <a:latin typeface="+mj-lt"/>
              </a:rPr>
              <a:t>EAI Acceptance 2017 to 2022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4483381835247207"/>
          <c:y val="9.9523140565116006E-2"/>
          <c:w val="0.61523880059949065"/>
          <c:h val="0.817803881420669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'2017-2022'!$C$1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C1500B"/>
            </a:solidFill>
            <a:ln>
              <a:noFill/>
            </a:ln>
            <a:effectLst/>
          </c:spPr>
          <c:invertIfNegative val="0"/>
          <c:cat>
            <c:strRef>
              <c:f>'2017-2022'!$B$2:$B$8</c:f>
              <c:strCache>
                <c:ptCount val="7"/>
                <c:pt idx="0">
                  <c:v>ascii@ascii.newshort</c:v>
                </c:pt>
                <c:pt idx="1">
                  <c:v>ascii@ascii.newlong</c:v>
                </c:pt>
                <c:pt idx="2">
                  <c:v>ascii@idn.ascii</c:v>
                </c:pt>
                <c:pt idx="3">
                  <c:v>ascii@ascii.idn</c:v>
                </c:pt>
                <c:pt idx="4">
                  <c:v>Unicode@ascii.ascii</c:v>
                </c:pt>
                <c:pt idx="5">
                  <c:v>chinese@chinese.chinese</c:v>
                </c:pt>
                <c:pt idx="6">
                  <c:v>arabic.arabic@arabic</c:v>
                </c:pt>
              </c:strCache>
            </c:strRef>
          </c:cat>
          <c:val>
            <c:numRef>
              <c:f>'2017-2022'!$C$2:$C$8</c:f>
              <c:numCache>
                <c:formatCode>0%</c:formatCode>
                <c:ptCount val="7"/>
                <c:pt idx="0">
                  <c:v>0.91</c:v>
                </c:pt>
                <c:pt idx="1">
                  <c:v>0.78</c:v>
                </c:pt>
                <c:pt idx="2">
                  <c:v>0.45</c:v>
                </c:pt>
                <c:pt idx="4">
                  <c:v>0.14000000000000001</c:v>
                </c:pt>
                <c:pt idx="5">
                  <c:v>0.08</c:v>
                </c:pt>
                <c:pt idx="6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17A-3D48-B417-C008994970F9}"/>
            </c:ext>
          </c:extLst>
        </c:ser>
        <c:ser>
          <c:idx val="1"/>
          <c:order val="1"/>
          <c:tx>
            <c:strRef>
              <c:f>'2017-2022'!$D$1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ED7E33"/>
            </a:solidFill>
            <a:ln>
              <a:noFill/>
            </a:ln>
            <a:effectLst/>
          </c:spPr>
          <c:invertIfNegative val="0"/>
          <c:cat>
            <c:strRef>
              <c:f>'2017-2022'!$B$2:$B$8</c:f>
              <c:strCache>
                <c:ptCount val="7"/>
                <c:pt idx="0">
                  <c:v>ascii@ascii.newshort</c:v>
                </c:pt>
                <c:pt idx="1">
                  <c:v>ascii@ascii.newlong</c:v>
                </c:pt>
                <c:pt idx="2">
                  <c:v>ascii@idn.ascii</c:v>
                </c:pt>
                <c:pt idx="3">
                  <c:v>ascii@ascii.idn</c:v>
                </c:pt>
                <c:pt idx="4">
                  <c:v>Unicode@ascii.ascii</c:v>
                </c:pt>
                <c:pt idx="5">
                  <c:v>chinese@chinese.chinese</c:v>
                </c:pt>
                <c:pt idx="6">
                  <c:v>arabic.arabic@arabic</c:v>
                </c:pt>
              </c:strCache>
            </c:strRef>
          </c:cat>
          <c:val>
            <c:numRef>
              <c:f>'2017-2022'!$D$2:$D$8</c:f>
              <c:numCache>
                <c:formatCode>0%</c:formatCode>
                <c:ptCount val="7"/>
                <c:pt idx="0">
                  <c:v>0.97</c:v>
                </c:pt>
                <c:pt idx="1">
                  <c:v>0.84</c:v>
                </c:pt>
                <c:pt idx="2">
                  <c:v>0.5</c:v>
                </c:pt>
                <c:pt idx="4">
                  <c:v>0.13</c:v>
                </c:pt>
                <c:pt idx="5">
                  <c:v>0.08</c:v>
                </c:pt>
                <c:pt idx="6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17A-3D48-B417-C008994970F9}"/>
            </c:ext>
          </c:extLst>
        </c:ser>
        <c:ser>
          <c:idx val="2"/>
          <c:order val="2"/>
          <c:tx>
            <c:strRef>
              <c:f>'2017-2022'!$E$1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F4B488"/>
            </a:solidFill>
            <a:ln>
              <a:noFill/>
            </a:ln>
            <a:effectLst/>
          </c:spPr>
          <c:invertIfNegative val="0"/>
          <c:cat>
            <c:strRef>
              <c:f>'2017-2022'!$B$2:$B$8</c:f>
              <c:strCache>
                <c:ptCount val="7"/>
                <c:pt idx="0">
                  <c:v>ascii@ascii.newshort</c:v>
                </c:pt>
                <c:pt idx="1">
                  <c:v>ascii@ascii.newlong</c:v>
                </c:pt>
                <c:pt idx="2">
                  <c:v>ascii@idn.ascii</c:v>
                </c:pt>
                <c:pt idx="3">
                  <c:v>ascii@ascii.idn</c:v>
                </c:pt>
                <c:pt idx="4">
                  <c:v>Unicode@ascii.ascii</c:v>
                </c:pt>
                <c:pt idx="5">
                  <c:v>chinese@chinese.chinese</c:v>
                </c:pt>
                <c:pt idx="6">
                  <c:v>arabic.arabic@arabic</c:v>
                </c:pt>
              </c:strCache>
            </c:strRef>
          </c:cat>
          <c:val>
            <c:numRef>
              <c:f>'2017-2022'!$E$2:$E$8</c:f>
              <c:numCache>
                <c:formatCode>0.00%</c:formatCode>
                <c:ptCount val="7"/>
                <c:pt idx="0">
                  <c:v>0.98299999999999998</c:v>
                </c:pt>
                <c:pt idx="1">
                  <c:v>0.84799999999999998</c:v>
                </c:pt>
                <c:pt idx="2">
                  <c:v>0.47899999999999998</c:v>
                </c:pt>
                <c:pt idx="4">
                  <c:v>0.187</c:v>
                </c:pt>
                <c:pt idx="5">
                  <c:v>0.11</c:v>
                </c:pt>
                <c:pt idx="6">
                  <c:v>0.113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17A-3D48-B417-C008994970F9}"/>
            </c:ext>
          </c:extLst>
        </c:ser>
        <c:ser>
          <c:idx val="3"/>
          <c:order val="3"/>
          <c:tx>
            <c:strRef>
              <c:f>'2017-2022'!$F$1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ADDCA"/>
            </a:solidFill>
            <a:ln>
              <a:noFill/>
            </a:ln>
            <a:effectLst/>
          </c:spPr>
          <c:invertIfNegative val="0"/>
          <c:cat>
            <c:strRef>
              <c:f>'2017-2022'!$B$2:$B$8</c:f>
              <c:strCache>
                <c:ptCount val="7"/>
                <c:pt idx="0">
                  <c:v>ascii@ascii.newshort</c:v>
                </c:pt>
                <c:pt idx="1">
                  <c:v>ascii@ascii.newlong</c:v>
                </c:pt>
                <c:pt idx="2">
                  <c:v>ascii@idn.ascii</c:v>
                </c:pt>
                <c:pt idx="3">
                  <c:v>ascii@ascii.idn</c:v>
                </c:pt>
                <c:pt idx="4">
                  <c:v>Unicode@ascii.ascii</c:v>
                </c:pt>
                <c:pt idx="5">
                  <c:v>chinese@chinese.chinese</c:v>
                </c:pt>
                <c:pt idx="6">
                  <c:v>arabic.arabic@arabic</c:v>
                </c:pt>
              </c:strCache>
            </c:strRef>
          </c:cat>
          <c:val>
            <c:numRef>
              <c:f>'2017-2022'!$F$2:$F$8</c:f>
              <c:numCache>
                <c:formatCode>0.00%</c:formatCode>
                <c:ptCount val="7"/>
                <c:pt idx="0">
                  <c:v>0.92789999999999995</c:v>
                </c:pt>
                <c:pt idx="1">
                  <c:v>0.80900000000000005</c:v>
                </c:pt>
                <c:pt idx="2">
                  <c:v>0.52239999999999998</c:v>
                </c:pt>
                <c:pt idx="3">
                  <c:v>0.3488</c:v>
                </c:pt>
                <c:pt idx="4">
                  <c:v>8.1100000000000005E-2</c:v>
                </c:pt>
                <c:pt idx="5">
                  <c:v>8.7099999999999997E-2</c:v>
                </c:pt>
                <c:pt idx="6">
                  <c:v>8.1600000000000006E-2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17A-3D48-B417-C008994970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0"/>
        <c:axId val="127625680"/>
        <c:axId val="127629840"/>
      </c:barChart>
      <c:catAx>
        <c:axId val="127625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27629840"/>
        <c:crosses val="autoZero"/>
        <c:auto val="1"/>
        <c:lblAlgn val="ctr"/>
        <c:lblOffset val="100"/>
        <c:noMultiLvlLbl val="0"/>
      </c:catAx>
      <c:valAx>
        <c:axId val="127629840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127625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3095318779265637"/>
          <c:y val="4.6807027637674747E-2"/>
          <c:w val="0.11532880624270388"/>
          <c:h val="0.243701250242589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r>
              <a:rPr lang="en-US" sz="2000" b="1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Tested IP Addresses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accent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'21 Q4</c:v>
                </c:pt>
              </c:strCache>
            </c:strRef>
          </c:tx>
          <c:spPr>
            <a:solidFill>
              <a:srgbClr val="3FA9F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3FA9F6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Sheet1!$A$3:$A$5</c:f>
              <c:strCache>
                <c:ptCount val="3"/>
                <c:pt idx="0">
                  <c:v>did not respond</c:v>
                </c:pt>
                <c:pt idx="1">
                  <c:v>did not support                     internationalized email</c:v>
                </c:pt>
                <c:pt idx="2">
                  <c:v>were set up to accept an internationalized email</c:v>
                </c:pt>
              </c:strCache>
            </c:strRef>
          </c:cat>
          <c:val>
            <c:numRef>
              <c:f>Sheet1!$B$3:$B$5</c:f>
              <c:numCache>
                <c:formatCode>0.00%</c:formatCode>
                <c:ptCount val="3"/>
                <c:pt idx="0">
                  <c:v>0.32329999999999998</c:v>
                </c:pt>
                <c:pt idx="1">
                  <c:v>0.60629999999999995</c:v>
                </c:pt>
                <c:pt idx="2">
                  <c:v>7.0400000000000004E-2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63-314A-AFE4-D6470FC276C9}"/>
            </c:ext>
          </c:extLst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'22 Q1</c:v>
                </c:pt>
              </c:strCache>
            </c:strRef>
          </c:tx>
          <c:spPr>
            <a:solidFill>
              <a:srgbClr val="2F7FB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2F7FB8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Sheet1!$A$3:$A$5</c:f>
              <c:strCache>
                <c:ptCount val="3"/>
                <c:pt idx="0">
                  <c:v>did not respond</c:v>
                </c:pt>
                <c:pt idx="1">
                  <c:v>did not support                     internationalized email</c:v>
                </c:pt>
                <c:pt idx="2">
                  <c:v>were set up to accept an internationalized email</c:v>
                </c:pt>
              </c:strCache>
            </c:strRef>
          </c:cat>
          <c:val>
            <c:numRef>
              <c:f>Sheet1!$C$3:$C$5</c:f>
              <c:numCache>
                <c:formatCode>0.00%</c:formatCode>
                <c:ptCount val="3"/>
                <c:pt idx="0">
                  <c:v>0.32819999999999999</c:v>
                </c:pt>
                <c:pt idx="1">
                  <c:v>0.59930000000000005</c:v>
                </c:pt>
                <c:pt idx="2">
                  <c:v>7.2400000000000006E-2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363-314A-AFE4-D6470FC276C9}"/>
            </c:ext>
          </c:extLst>
        </c:ser>
        <c:ser>
          <c:idx val="2"/>
          <c:order val="2"/>
          <c:tx>
            <c:strRef>
              <c:f>Sheet1!$D$2</c:f>
              <c:strCache>
                <c:ptCount val="1"/>
                <c:pt idx="0">
                  <c:v>'22 Q2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Sheet1!$A$3:$A$5</c:f>
              <c:strCache>
                <c:ptCount val="3"/>
                <c:pt idx="0">
                  <c:v>did not respond</c:v>
                </c:pt>
                <c:pt idx="1">
                  <c:v>did not support                     internationalized email</c:v>
                </c:pt>
                <c:pt idx="2">
                  <c:v>were set up to accept an internationalized email</c:v>
                </c:pt>
              </c:strCache>
            </c:strRef>
          </c:cat>
          <c:val>
            <c:numRef>
              <c:f>Sheet1!$D$3:$D$5</c:f>
              <c:numCache>
                <c:formatCode>0.00%</c:formatCode>
                <c:ptCount val="3"/>
                <c:pt idx="0">
                  <c:v>0.3306</c:v>
                </c:pt>
                <c:pt idx="1">
                  <c:v>0.59609999999999996</c:v>
                </c:pt>
                <c:pt idx="2">
                  <c:v>7.3200000000000001E-2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363-314A-AFE4-D6470FC276C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30411568"/>
        <c:axId val="1430413216"/>
      </c:barChart>
      <c:catAx>
        <c:axId val="1430411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700" b="1" i="0" u="none" strike="noStrike" kern="1200" baseline="0">
                <a:solidFill>
                  <a:schemeClr val="accent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1430413216"/>
        <c:crosses val="autoZero"/>
        <c:auto val="1"/>
        <c:lblAlgn val="ctr"/>
        <c:lblOffset val="100"/>
        <c:noMultiLvlLbl val="0"/>
      </c:catAx>
      <c:valAx>
        <c:axId val="1430413216"/>
        <c:scaling>
          <c:orientation val="minMax"/>
          <c:max val="1"/>
        </c:scaling>
        <c:delete val="0"/>
        <c:axPos val="l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1430411568"/>
        <c:crossesAt val="1"/>
        <c:crossBetween val="between"/>
        <c:majorUnit val="0.2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0180583196331229"/>
          <c:y val="0.13396753394956065"/>
          <c:w val="0.40737720284964379"/>
          <c:h val="8.30397694853360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741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lvl="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7870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8993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marR="0" lvl="0" indent="-285750" algn="l" defTabSz="4572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7355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3666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667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6412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2195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74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5747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577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758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609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8443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1294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9023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6907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995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3914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endParaRPr lang="en-US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8350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23235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766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5900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50105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07139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971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60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0296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799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649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5261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marR="0" lvl="0" indent="-285750" algn="l" defTabSz="4572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750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hyperlink" Target="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s://www.flickr.com/photos/icann" TargetMode="External"/><Relationship Id="rId21" Type="http://schemas.openxmlformats.org/officeDocument/2006/relationships/hyperlink" Target="https://www.instagram.com/icannorg" TargetMode="External"/><Relationship Id="rId7" Type="http://schemas.openxmlformats.org/officeDocument/2006/relationships/hyperlink" Target="linkedin.com/company/icann" TargetMode="External"/><Relationship Id="rId12" Type="http://schemas.openxmlformats.org/officeDocument/2006/relationships/hyperlink" Target="https://www.facebook.com/icannorg" TargetMode="External"/><Relationship Id="rId17" Type="http://schemas.openxmlformats.org/officeDocument/2006/relationships/hyperlink" Target="https://www.youtube.com/user/ICANNnews" TargetMode="External"/><Relationship Id="rId2" Type="http://schemas.openxmlformats.org/officeDocument/2006/relationships/image" Target="../media/image20.emf"/><Relationship Id="rId16" Type="http://schemas.openxmlformats.org/officeDocument/2006/relationships/image" Target="../media/image25.png"/><Relationship Id="rId20" Type="http://schemas.openxmlformats.org/officeDocument/2006/relationships/hyperlink" Target="https://www.slideshare.net/icannpresentation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3.png"/><Relationship Id="rId5" Type="http://schemas.openxmlformats.org/officeDocument/2006/relationships/image" Target="../media/image21.png"/><Relationship Id="rId15" Type="http://schemas.openxmlformats.org/officeDocument/2006/relationships/hyperlink" Target="youtube.com/user/ICANNnews" TargetMode="External"/><Relationship Id="rId10" Type="http://schemas.openxmlformats.org/officeDocument/2006/relationships/hyperlink" Target="twitter.com/icann" TargetMode="External"/><Relationship Id="rId19" Type="http://schemas.openxmlformats.org/officeDocument/2006/relationships/image" Target="../media/image26.png"/><Relationship Id="rId4" Type="http://schemas.openxmlformats.org/officeDocument/2006/relationships/hyperlink" Target="flickr.com/photos/icann" TargetMode="External"/><Relationship Id="rId9" Type="http://schemas.openxmlformats.org/officeDocument/2006/relationships/hyperlink" Target="https://www.twitter.com/icann" TargetMode="External"/><Relationship Id="rId14" Type="http://schemas.openxmlformats.org/officeDocument/2006/relationships/image" Target="../media/image24.png"/><Relationship Id="rId22" Type="http://schemas.openxmlformats.org/officeDocument/2006/relationships/image" Target="../media/image27.tiff"/></Relationships>
</file>

<file path=ppt/slideLayouts/_rels/slideLayout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6" y="3562904"/>
            <a:ext cx="7744845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6" y="4252817"/>
            <a:ext cx="7744845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6" y="4553317"/>
            <a:ext cx="7744845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6" y="2854692"/>
            <a:ext cx="7744845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4" y="3562904"/>
            <a:ext cx="7744845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4" y="4252817"/>
            <a:ext cx="7744845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4" y="4544352"/>
            <a:ext cx="7744845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4" y="2854692"/>
            <a:ext cx="7744845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/>
          </a:bodyPr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 fontScale="92500" lnSpcReduction="10000"/>
          </a:bodyPr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53" name="Group 52"/>
          <p:cNvGrpSpPr/>
          <p:nvPr userDrawn="1"/>
        </p:nvGrpSpPr>
        <p:grpSpPr>
          <a:xfrm>
            <a:off x="2543489" y="3169143"/>
            <a:ext cx="6809361" cy="2600048"/>
            <a:chOff x="2543489" y="3169143"/>
            <a:chExt cx="6809361" cy="2600048"/>
          </a:xfrm>
        </p:grpSpPr>
        <p:grpSp>
          <p:nvGrpSpPr>
            <p:cNvPr id="54" name="Group 53"/>
            <p:cNvGrpSpPr/>
            <p:nvPr/>
          </p:nvGrpSpPr>
          <p:grpSpPr>
            <a:xfrm>
              <a:off x="2543489" y="5403431"/>
              <a:ext cx="3416667" cy="365760"/>
              <a:chOff x="5325979" y="4715893"/>
              <a:chExt cx="3416667" cy="365760"/>
            </a:xfrm>
          </p:grpSpPr>
          <p:sp>
            <p:nvSpPr>
              <p:cNvPr id="76" name="Text Placeholder 32"/>
              <p:cNvSpPr txBox="1">
                <a:spLocks/>
              </p:cNvSpPr>
              <p:nvPr/>
            </p:nvSpPr>
            <p:spPr>
              <a:xfrm>
                <a:off x="5793339" y="4734885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flickr.com</a:t>
                </a:r>
                <a:r>
                  <a:rPr lang="en-US" sz="140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/</a:t>
                </a:r>
                <a:r>
                  <a:rPr lang="en-US" sz="140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icann</a:t>
                </a:r>
                <a:endPara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7" name="Picture 76" descr="1420947842_social_style_3_flikr-128.png">
                <a:hlinkClick r:id="rId4" action="ppaction://hlinkfile"/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471589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5" name="Group 54"/>
            <p:cNvGrpSpPr/>
            <p:nvPr/>
          </p:nvGrpSpPr>
          <p:grpSpPr>
            <a:xfrm>
              <a:off x="5716248" y="3169143"/>
              <a:ext cx="3636602" cy="365760"/>
              <a:chOff x="1235726" y="5571713"/>
              <a:chExt cx="3636602" cy="365760"/>
            </a:xfrm>
          </p:grpSpPr>
          <p:sp>
            <p:nvSpPr>
              <p:cNvPr id="74" name="Text Placeholder 32"/>
              <p:cNvSpPr txBox="1">
                <a:spLocks/>
              </p:cNvSpPr>
              <p:nvPr/>
            </p:nvSpPr>
            <p:spPr>
              <a:xfrm>
                <a:off x="1703086" y="5592033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linkedin</a:t>
                </a:r>
                <a:r>
                  <a:rPr lang="en-US" sz="140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/company/</a:t>
                </a:r>
                <a:r>
                  <a:rPr lang="en-US" sz="140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icann</a:t>
                </a:r>
                <a:endPara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5" name="Picture 74" descr="1420948164_social_style_3_in-128.png">
                <a:hlinkClick r:id="rId7" action="ppaction://hlinkfile"/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557171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6" name="Group 55"/>
            <p:cNvGrpSpPr/>
            <p:nvPr/>
          </p:nvGrpSpPr>
          <p:grpSpPr>
            <a:xfrm>
              <a:off x="2543489" y="3169143"/>
              <a:ext cx="2809587" cy="365760"/>
              <a:chOff x="1235726" y="3073176"/>
              <a:chExt cx="2809587" cy="365760"/>
            </a:xfrm>
          </p:grpSpPr>
          <p:sp>
            <p:nvSpPr>
              <p:cNvPr id="72" name="Text Placeholder 32"/>
              <p:cNvSpPr txBox="1">
                <a:spLocks/>
              </p:cNvSpPr>
              <p:nvPr/>
            </p:nvSpPr>
            <p:spPr>
              <a:xfrm>
                <a:off x="1703087" y="3093496"/>
                <a:ext cx="2342226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9"/>
                  </a:rPr>
                  <a:t>@icann</a:t>
                </a:r>
                <a:endPara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3" name="Picture 72" descr="1420948433_social_style_3_twiter-128.png">
                <a:hlinkClick r:id="rId10" action="ppaction://hlinkfile"/>
              </p:cNvPr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307317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7" name="Group 56"/>
            <p:cNvGrpSpPr/>
            <p:nvPr/>
          </p:nvGrpSpPr>
          <p:grpSpPr>
            <a:xfrm>
              <a:off x="2543489" y="3913906"/>
              <a:ext cx="3730320" cy="365760"/>
              <a:chOff x="1235727" y="3892739"/>
              <a:chExt cx="3730320" cy="365760"/>
            </a:xfrm>
          </p:grpSpPr>
          <p:sp>
            <p:nvSpPr>
              <p:cNvPr id="70" name="Text Placeholder 32"/>
              <p:cNvSpPr txBox="1">
                <a:spLocks/>
              </p:cNvSpPr>
              <p:nvPr/>
            </p:nvSpPr>
            <p:spPr>
              <a:xfrm>
                <a:off x="1703086" y="3913059"/>
                <a:ext cx="3262961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facebook.com/</a:t>
                </a:r>
                <a:r>
                  <a:rPr lang="en-US" sz="140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icannorg</a:t>
                </a:r>
                <a:r>
                  <a:rPr lang="en-US" sz="140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 </a:t>
                </a:r>
                <a:endPara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1" name="Picture 70" descr="1420948141_social_style_3_facebook-128.png">
                <a:hlinkClick r:id="rId13" action="ppaction://hlinkfile"/>
              </p:cNvPr>
              <p:cNvPicPr>
                <a:picLocks noChangeAspect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7" y="3892739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8" name="Group 57"/>
            <p:cNvGrpSpPr/>
            <p:nvPr/>
          </p:nvGrpSpPr>
          <p:grpSpPr>
            <a:xfrm>
              <a:off x="2543489" y="4658669"/>
              <a:ext cx="3636602" cy="365760"/>
              <a:chOff x="1235726" y="4721075"/>
              <a:chExt cx="3636602" cy="365760"/>
            </a:xfrm>
          </p:grpSpPr>
          <p:pic>
            <p:nvPicPr>
              <p:cNvPr id="68" name="Picture 67" descr="1420948149_social_style_3_youtube-128.png">
                <a:hlinkClick r:id="rId15" action="ppaction://hlinkfile"/>
              </p:cNvPr>
              <p:cNvPicPr>
                <a:picLocks noChangeAspect="1"/>
              </p:cNvPicPr>
              <p:nvPr/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4721075"/>
                <a:ext cx="365760" cy="365760"/>
              </a:xfrm>
              <a:prstGeom prst="rect">
                <a:avLst/>
              </a:prstGeom>
            </p:spPr>
          </p:pic>
          <p:sp>
            <p:nvSpPr>
              <p:cNvPr id="69" name="Text Placeholder 32"/>
              <p:cNvSpPr txBox="1">
                <a:spLocks/>
              </p:cNvSpPr>
              <p:nvPr/>
            </p:nvSpPr>
            <p:spPr>
              <a:xfrm>
                <a:off x="1703086" y="4734885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7"/>
                  </a:rPr>
                  <a:t>youtube.com/</a:t>
                </a:r>
                <a:r>
                  <a:rPr lang="en-US" sz="140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7"/>
                  </a:rPr>
                  <a:t>icannnews</a:t>
                </a:r>
                <a:endPara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5716248" y="4658669"/>
              <a:ext cx="2586167" cy="365760"/>
              <a:chOff x="5325979" y="3073176"/>
              <a:chExt cx="2586167" cy="365760"/>
            </a:xfrm>
          </p:grpSpPr>
          <p:sp>
            <p:nvSpPr>
              <p:cNvPr id="66" name="Text Placeholder 32"/>
              <p:cNvSpPr txBox="1">
                <a:spLocks/>
              </p:cNvSpPr>
              <p:nvPr/>
            </p:nvSpPr>
            <p:spPr>
              <a:xfrm>
                <a:off x="5793339" y="3093496"/>
                <a:ext cx="2118807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soundcloud</a:t>
                </a:r>
                <a:r>
                  <a:rPr lang="en-US" sz="140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/</a:t>
                </a:r>
                <a:r>
                  <a:rPr lang="en-US" sz="140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icann</a:t>
                </a:r>
                <a:endPara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1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307317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60" name="Group 59"/>
            <p:cNvGrpSpPr/>
            <p:nvPr/>
          </p:nvGrpSpPr>
          <p:grpSpPr>
            <a:xfrm>
              <a:off x="5716248" y="3913906"/>
              <a:ext cx="3416667" cy="365760"/>
              <a:chOff x="5325979" y="5571713"/>
              <a:chExt cx="3416667" cy="365760"/>
            </a:xfrm>
          </p:grpSpPr>
          <p:sp>
            <p:nvSpPr>
              <p:cNvPr id="64" name="Text Placeholder 32"/>
              <p:cNvSpPr txBox="1">
                <a:spLocks/>
              </p:cNvSpPr>
              <p:nvPr/>
            </p:nvSpPr>
            <p:spPr>
              <a:xfrm>
                <a:off x="5793339" y="5592033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slideshare</a:t>
                </a:r>
                <a:r>
                  <a:rPr lang="en-US" sz="140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/</a:t>
                </a:r>
                <a:r>
                  <a:rPr lang="en-US" sz="140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icannpresentations</a:t>
                </a:r>
                <a:endPara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5" name="Picture 64" descr="1420948164_social_style_3_in-128.png">
                <a:hlinkClick r:id="rId7" action="ppaction://hlinkfile"/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557171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61" name="Group 60"/>
            <p:cNvGrpSpPr/>
            <p:nvPr/>
          </p:nvGrpSpPr>
          <p:grpSpPr>
            <a:xfrm>
              <a:off x="5716248" y="5403431"/>
              <a:ext cx="3416667" cy="358717"/>
              <a:chOff x="6434703" y="4228306"/>
              <a:chExt cx="3416667" cy="358717"/>
            </a:xfrm>
          </p:grpSpPr>
          <p:sp>
            <p:nvSpPr>
              <p:cNvPr id="62" name="Text Placeholder 32"/>
              <p:cNvSpPr txBox="1">
                <a:spLocks/>
              </p:cNvSpPr>
              <p:nvPr/>
            </p:nvSpPr>
            <p:spPr>
              <a:xfrm>
                <a:off x="6902063" y="4247298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1"/>
                  </a:rPr>
                  <a:t>instagram.com/icannorg</a:t>
                </a:r>
                <a:endPara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2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34703" y="4228306"/>
                <a:ext cx="358717" cy="35871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2286962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2188569" y="3214997"/>
            <a:ext cx="6160437" cy="2426437"/>
            <a:chOff x="2188569" y="3214997"/>
            <a:chExt cx="6160437" cy="2426437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5245434"/>
              <a:ext cx="2365413" cy="39600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3216852"/>
              <a:ext cx="2310353" cy="3960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3893046"/>
              <a:ext cx="2786823" cy="396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4569240"/>
              <a:ext cx="1893176" cy="396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1308" y="3891809"/>
              <a:ext cx="2291295" cy="396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8569" y="4568621"/>
              <a:ext cx="2344236" cy="396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8569" y="5245434"/>
              <a:ext cx="1717413" cy="396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1310" y="3214997"/>
              <a:ext cx="1145646" cy="3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0" cy="293992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55" r:id="rId47"/>
    <p:sldLayoutId id="2147483717" r:id="rId48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uasg.tech/eai-check/" TargetMode="External"/><Relationship Id="rId5" Type="http://schemas.openxmlformats.org/officeDocument/2006/relationships/hyperlink" Target="https://uasg.tech/download/uasg-026-ua-readiness-framework-en/" TargetMode="External"/><Relationship Id="rId4" Type="http://schemas.openxmlformats.org/officeDocument/2006/relationships/hyperlink" Target="https://uasg.tech/download/uasg-004-use-cases-for-ua-readiness-evaluation-en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cann/ua-code-samples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uasg.tech/download/uasg-039-eai-acceptance-rates-of-the-top-2000-global-websites-in-2022-en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github.com/icann/eai-survey-tool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cann/ua-code-samples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uasg.tech/global-support-center/" TargetMode="External"/><Relationship Id="rId4" Type="http://schemas.openxmlformats.org/officeDocument/2006/relationships/hyperlink" Target="https://www.icann.org/en/public-comment/proceeding/universal-acceptance-roadmap-for-domain-name-registry-and-registrar-systems-31-08-202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uasg.tech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ann.org/ua-training-en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hyperlink" Target="mailto:info@uasg.tech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thinktrans.hashnode.dev/what-is-the-ultimate-goal-of-the-domain-name-and-email-id-validation" TargetMode="External"/><Relationship Id="rId3" Type="http://schemas.openxmlformats.org/officeDocument/2006/relationships/hyperlink" Target="https://stackoverflow.com/questions/2899236/non-latin-email-address-validation/72009325#72009325" TargetMode="External"/><Relationship Id="rId7" Type="http://schemas.openxmlformats.org/officeDocument/2006/relationships/hyperlink" Target="https://thinktrans.hashnode.dev/universal-acceptance-of-domain-names-and-e-mail-addresses-what-is-the-issue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serverfault.com/questions/648881/is-my-new-gtld-causing-it-to-get-filtered-as-spam" TargetMode="External"/><Relationship Id="rId5" Type="http://schemas.openxmlformats.org/officeDocument/2006/relationships/hyperlink" Target="https://www.reddit.com/r/coding/comments/9jrcg5/properly_validating_email_addresses/" TargetMode="External"/><Relationship Id="rId4" Type="http://schemas.openxmlformats.org/officeDocument/2006/relationships/hyperlink" Target="https://stackoverflow.com/questions/2855865/validating-email-addresses-using-jquery-and-regex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uasg.tech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uasg.tech/subscribe" TargetMode="External"/><Relationship Id="rId3" Type="http://schemas.openxmlformats.org/officeDocument/2006/relationships/hyperlink" Target="mailto:info@uasg.tech" TargetMode="External"/><Relationship Id="rId7" Type="http://schemas.openxmlformats.org/officeDocument/2006/relationships/hyperlink" Target="https://community.icann.org/display/TUA" TargetMode="External"/><Relationship Id="rId12" Type="http://schemas.openxmlformats.org/officeDocument/2006/relationships/hyperlink" Target="https://www.facebook.com/uasgtech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uasg.tech/" TargetMode="External"/><Relationship Id="rId11" Type="http://schemas.openxmlformats.org/officeDocument/2006/relationships/hyperlink" Target="https://www.linkedin.com/company/uasgtech/" TargetMode="External"/><Relationship Id="rId5" Type="http://schemas.openxmlformats.org/officeDocument/2006/relationships/hyperlink" Target="http://www.icann.org/ua" TargetMode="External"/><Relationship Id="rId10" Type="http://schemas.openxmlformats.org/officeDocument/2006/relationships/hyperlink" Target="https://twitter.com/UASGTech?lang=en" TargetMode="External"/><Relationship Id="rId4" Type="http://schemas.openxmlformats.org/officeDocument/2006/relationships/hyperlink" Target="mailto:UAProgram@icann.org" TargetMode="External"/><Relationship Id="rId9" Type="http://schemas.openxmlformats.org/officeDocument/2006/relationships/hyperlink" Target="https://uasg.tech/join/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uasg.tech/2021/06/supporting-a-culturally-and-linguistically-diverse-internet-through-email-address-internationalization-eai-how-coremail-and-thnic-made-it-a-reality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uasg.tech/2017/04/u-s-9-8-billion-opportunity-universal-acceptance-online-identities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122BB-8817-FA44-AF2D-25DFC4F61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</a:t>
            </a:r>
            <a:br>
              <a:rPr lang="en-US" dirty="0"/>
            </a:br>
            <a:r>
              <a:rPr lang="en-US" dirty="0"/>
              <a:t>Universal Acceptance (UA)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6BE177E8-309F-EB47-B40F-B3D08CFDC7BE}"/>
              </a:ext>
            </a:extLst>
          </p:cNvPr>
          <p:cNvSpPr txBox="1">
            <a:spLocks/>
          </p:cNvSpPr>
          <p:nvPr/>
        </p:nvSpPr>
        <p:spPr>
          <a:xfrm>
            <a:off x="597269" y="5172634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24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Tx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AFRALO Webinar II</a:t>
            </a:r>
          </a:p>
          <a:p>
            <a:r>
              <a:rPr lang="en-US" dirty="0"/>
              <a:t>17 November 2022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AEAD317F-66A7-7244-887F-7C2007AB2DAB}"/>
              </a:ext>
            </a:extLst>
          </p:cNvPr>
          <p:cNvSpPr txBox="1">
            <a:spLocks/>
          </p:cNvSpPr>
          <p:nvPr/>
        </p:nvSpPr>
        <p:spPr>
          <a:xfrm>
            <a:off x="677480" y="2870592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24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Tx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Seda </a:t>
            </a:r>
            <a:r>
              <a:rPr lang="en-US" dirty="0" err="1"/>
              <a:t>Akbulut</a:t>
            </a:r>
            <a:endParaRPr lang="en-US" dirty="0"/>
          </a:p>
          <a:p>
            <a:r>
              <a:rPr lang="en-US" dirty="0"/>
              <a:t>UA Program Manager</a:t>
            </a:r>
          </a:p>
        </p:txBody>
      </p:sp>
    </p:spTree>
    <p:extLst>
      <p:ext uri="{BB962C8B-B14F-4D97-AF65-F5344CB8AC3E}">
        <p14:creationId xmlns:p14="http://schemas.microsoft.com/office/powerpoint/2010/main" val="2678881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UA Delivers Career Opportunities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EF600F-14CF-A747-BB4F-D78C3890C127}"/>
              </a:ext>
            </a:extLst>
          </p:cNvPr>
          <p:cNvSpPr txBox="1"/>
          <p:nvPr/>
        </p:nvSpPr>
        <p:spPr>
          <a:xfrm>
            <a:off x="374904" y="2264650"/>
            <a:ext cx="8094726" cy="2762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UA is the new competitive differentiator every developer should have in their skill set.</a:t>
            </a:r>
            <a:b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US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Becoming proficient in UA does not require learning a new category of coding, but rather builds upon existing skill sets to expand systems to recognize and support URLs and email addresses in all character lengths and supported scripts.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F4E5C0-5375-1248-AC83-058D65130AF8}"/>
              </a:ext>
            </a:extLst>
          </p:cNvPr>
          <p:cNvSpPr txBox="1"/>
          <p:nvPr/>
        </p:nvSpPr>
        <p:spPr>
          <a:xfrm>
            <a:off x="1" y="1095732"/>
            <a:ext cx="9143999" cy="442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* Competitive Differentiator 	* Skill Development 	* Global User Experience</a:t>
            </a:r>
          </a:p>
        </p:txBody>
      </p:sp>
    </p:spTree>
    <p:extLst>
      <p:ext uri="{BB962C8B-B14F-4D97-AF65-F5344CB8AC3E}">
        <p14:creationId xmlns:p14="http://schemas.microsoft.com/office/powerpoint/2010/main" val="3290948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is UA Important for Africa?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EF600F-14CF-A747-BB4F-D78C3890C127}"/>
              </a:ext>
            </a:extLst>
          </p:cNvPr>
          <p:cNvSpPr txBox="1"/>
          <p:nvPr/>
        </p:nvSpPr>
        <p:spPr>
          <a:xfrm>
            <a:off x="331408" y="797784"/>
            <a:ext cx="8481183" cy="160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Around 1.2 billion people, </a:t>
            </a:r>
            <a:r>
              <a:rPr lang="en-US" i="1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~</a:t>
            </a:r>
            <a:r>
              <a:rPr lang="en-US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77% of whom do not use the Internet.</a:t>
            </a:r>
            <a:br>
              <a:rPr lang="en-US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Main scripts being used in Africa: Latin (English, French), Ethiopic, Arabic. </a:t>
            </a:r>
          </a:p>
          <a:p>
            <a:pPr marL="285750" lvl="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B4ACD9E7-1953-8B4D-971B-684D65C327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933" y="2402345"/>
            <a:ext cx="6508668" cy="365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812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Potential Growth in Africa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EF600F-14CF-A747-BB4F-D78C3890C127}"/>
              </a:ext>
            </a:extLst>
          </p:cNvPr>
          <p:cNvSpPr txBox="1"/>
          <p:nvPr/>
        </p:nvSpPr>
        <p:spPr>
          <a:xfrm>
            <a:off x="187452" y="739210"/>
            <a:ext cx="8956548" cy="160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Africa is the youngest and fastest-growing continent. It is expected that Africa’s population will double by 2050.</a:t>
            </a:r>
          </a:p>
          <a:p>
            <a:pPr marL="285750" lvl="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By 2050, Nigeria's population is expected to double, overtaking the USA.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Here’s a useful graphic to help put the true size of Africa in perspective: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6A0317-ED88-7424-47D2-DDEBFFA983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631" y="2562699"/>
            <a:ext cx="6806751" cy="35560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6119878-4C06-CD4A-4CB6-20D1E775230B}"/>
              </a:ext>
            </a:extLst>
          </p:cNvPr>
          <p:cNvSpPr txBox="1"/>
          <p:nvPr/>
        </p:nvSpPr>
        <p:spPr>
          <a:xfrm>
            <a:off x="7717382" y="5375867"/>
            <a:ext cx="132066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(Courtesy: The Visual Capitalist). </a:t>
            </a:r>
            <a:endParaRPr lang="en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0319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Make Your Systems UA-Ready</a:t>
            </a:r>
          </a:p>
        </p:txBody>
      </p:sp>
    </p:spTree>
    <p:extLst>
      <p:ext uri="{BB962C8B-B14F-4D97-AF65-F5344CB8AC3E}">
        <p14:creationId xmlns:p14="http://schemas.microsoft.com/office/powerpoint/2010/main" val="2362829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Make Your Systems UA-Ready</a:t>
            </a:r>
          </a:p>
        </p:txBody>
      </p:sp>
      <p:pic>
        <p:nvPicPr>
          <p:cNvPr id="7" name="Picture 6" descr="Graphical user interface, text, website&#10;&#10;Description automatically generated">
            <a:extLst>
              <a:ext uri="{FF2B5EF4-FFF2-40B4-BE49-F238E27FC236}">
                <a16:creationId xmlns:a16="http://schemas.microsoft.com/office/drawing/2014/main" id="{3C082F01-FEDE-3947-81A3-0B8DC5B1F4F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" t="18548" r="5909" b="7725"/>
          <a:stretch/>
        </p:blipFill>
        <p:spPr>
          <a:xfrm>
            <a:off x="2442153" y="2476808"/>
            <a:ext cx="6692724" cy="3675218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softEdge rad="0"/>
          </a:effectLst>
        </p:spPr>
      </p:pic>
      <p:sp>
        <p:nvSpPr>
          <p:cNvPr id="10" name="Down Arrow 9">
            <a:extLst>
              <a:ext uri="{FF2B5EF4-FFF2-40B4-BE49-F238E27FC236}">
                <a16:creationId xmlns:a16="http://schemas.microsoft.com/office/drawing/2014/main" id="{04D014E1-E993-754D-9CA3-97A69098136D}"/>
              </a:ext>
            </a:extLst>
          </p:cNvPr>
          <p:cNvSpPr/>
          <p:nvPr/>
        </p:nvSpPr>
        <p:spPr>
          <a:xfrm rot="16200000">
            <a:off x="1855845" y="5444573"/>
            <a:ext cx="457200" cy="76002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B20962F-DD7F-8441-9E98-A5C3DD8B5E08}"/>
              </a:ext>
            </a:extLst>
          </p:cNvPr>
          <p:cNvSpPr/>
          <p:nvPr/>
        </p:nvSpPr>
        <p:spPr>
          <a:xfrm>
            <a:off x="261408" y="916327"/>
            <a:ext cx="8507688" cy="19939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UA-readiness requires a considerable effort by all of us! Start with testing your own systems and email addresses with below resources.</a:t>
            </a:r>
          </a:p>
          <a:p>
            <a:pPr marL="742950" lvl="1" indent="-285750">
              <a:lnSpc>
                <a:spcPct val="140000"/>
              </a:lnSpc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hlinkClick r:id="rId4"/>
              </a:rPr>
              <a:t>UASG 004</a:t>
            </a:r>
            <a:r>
              <a:rPr lang="en-US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Test Cases for UA Readiness Evaluation</a:t>
            </a:r>
            <a:endParaRPr lang="en-US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40000"/>
              </a:lnSpc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hlinkClick r:id="rId5"/>
              </a:rPr>
              <a:t>UASG 026</a:t>
            </a:r>
            <a:r>
              <a:rPr lang="en-US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UA-Readiness Framework</a:t>
            </a:r>
            <a:br>
              <a:rPr lang="en-US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973026-FC1C-364D-BD9F-984D90E4EED4}"/>
              </a:ext>
            </a:extLst>
          </p:cNvPr>
          <p:cNvSpPr/>
          <p:nvPr/>
        </p:nvSpPr>
        <p:spPr>
          <a:xfrm>
            <a:off x="261408" y="3839476"/>
            <a:ext cx="211666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Is your email server globally inclusive?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hlinkClick r:id="rId6"/>
              </a:rPr>
              <a:t>https://uasg.tech/eai-check/</a:t>
            </a:r>
            <a:r>
              <a:rPr lang="en-US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</a:t>
            </a:r>
            <a:endParaRPr lang="en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8098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Programming Languages Solutions 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5D1945E9-74D4-1DDD-5FF7-0CF6F9D8CC8D}"/>
              </a:ext>
            </a:extLst>
          </p:cNvPr>
          <p:cNvSpPr txBox="1">
            <a:spLocks/>
          </p:cNvSpPr>
          <p:nvPr/>
        </p:nvSpPr>
        <p:spPr>
          <a:xfrm>
            <a:off x="126635" y="926053"/>
            <a:ext cx="8450746" cy="5767947"/>
          </a:xfrm>
          <a:prstGeom prst="rect">
            <a:avLst/>
          </a:prstGeom>
        </p:spPr>
        <p:txBody>
          <a:bodyPr vert="horz" lIns="91440" tIns="45720" rIns="91440" bIns="45720" anchor="t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74313" marR="0" lvl="0" indent="-1828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85000"/>
              <a:buFont typeface="Lucida Grande"/>
              <a:buChar char="*"/>
              <a:defRPr sz="2000" b="0" i="0" u="none" strike="noStrike" cap="none">
                <a:solidFill>
                  <a:srgbClr val="000000"/>
                </a:solidFill>
                <a:latin typeface="Open Sans Light"/>
                <a:ea typeface="Arial"/>
                <a:cs typeface="Open Sans Light"/>
                <a:sym typeface="Arial"/>
              </a:defRPr>
            </a:lvl1pPr>
            <a:lvl2pPr marL="548626" marR="0" lvl="1" indent="-1828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85000"/>
              <a:buFont typeface="Lucida Grande"/>
              <a:buChar char="*"/>
              <a:defRPr sz="1800" b="0" i="0" u="none" strike="noStrike" cap="none">
                <a:solidFill>
                  <a:srgbClr val="000000"/>
                </a:solidFill>
                <a:latin typeface="Open Sans Light"/>
                <a:ea typeface="Arial"/>
                <a:cs typeface="Open Sans Light"/>
                <a:sym typeface="Arial"/>
              </a:defRPr>
            </a:lvl2pPr>
            <a:lvl3pPr marL="822939" marR="0" lvl="2" indent="-1828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85000"/>
              <a:buFont typeface="Lucida Grande"/>
              <a:buChar char="*"/>
              <a:defRPr sz="1600" b="0" i="0" u="none" strike="noStrike" cap="none">
                <a:solidFill>
                  <a:srgbClr val="000000"/>
                </a:solidFill>
                <a:latin typeface="Open Sans Light"/>
                <a:ea typeface="Arial"/>
                <a:cs typeface="Open Sans Light"/>
                <a:sym typeface="Arial"/>
              </a:defRPr>
            </a:lvl3pPr>
            <a:lvl4pPr marL="1097253" marR="0" lvl="3" indent="-1828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85000"/>
              <a:buFont typeface="Lucida Grande"/>
              <a:buChar char="*"/>
              <a:defRPr sz="1400" b="0" i="0" u="none" strike="noStrike" cap="none">
                <a:solidFill>
                  <a:srgbClr val="000000"/>
                </a:solidFill>
                <a:latin typeface="Open Sans Light"/>
                <a:ea typeface="Arial"/>
                <a:cs typeface="Open Sans Light"/>
                <a:sym typeface="Arial"/>
              </a:defRPr>
            </a:lvl4pPr>
            <a:lvl5pPr marL="1371566" marR="0" lvl="4" indent="-1828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85000"/>
              <a:buFont typeface="Lucida Grande"/>
              <a:buChar char="*"/>
              <a:defRPr sz="1400" b="0" i="0" u="none" strike="noStrike" cap="none">
                <a:solidFill>
                  <a:srgbClr val="000000"/>
                </a:solidFill>
                <a:latin typeface="Open Sans Light"/>
                <a:ea typeface="Arial"/>
                <a:cs typeface="Open Sans Light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91438" indent="0" defTabSz="914400">
              <a:buNone/>
            </a:pPr>
            <a:r>
              <a:rPr lang="en-US" sz="1600" kern="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Functional minimal running prototypes with the libraries and programming languages were developed as example code and best practice for developers to follow in their work.</a:t>
            </a:r>
          </a:p>
          <a:p>
            <a:pPr marL="91438" indent="0" defTabSz="914400">
              <a:buNone/>
            </a:pPr>
            <a:endParaRPr lang="en-US" sz="1600" kern="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marL="91438" indent="0" defTabSz="914400">
              <a:buNone/>
            </a:pPr>
            <a:endParaRPr lang="en-US" sz="1600" kern="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marL="91438" indent="0" defTabSz="914400">
              <a:buNone/>
            </a:pPr>
            <a:endParaRPr lang="en-US" sz="1600" kern="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marL="91438" indent="0" defTabSz="914400">
              <a:buNone/>
            </a:pPr>
            <a:endParaRPr lang="en-US" sz="1600" kern="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marL="91438" indent="0" defTabSz="914400">
              <a:buNone/>
            </a:pPr>
            <a:endParaRPr lang="en-US" sz="1600" kern="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marL="91438" indent="0" defTabSz="914400">
              <a:buNone/>
            </a:pPr>
            <a:endParaRPr lang="en-US" sz="1600" kern="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marL="91438" indent="0" defTabSz="914400">
              <a:buNone/>
            </a:pPr>
            <a:endParaRPr lang="en-US" sz="1600" kern="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marL="91438" indent="0" defTabSz="914400">
              <a:buNone/>
            </a:pPr>
            <a:endParaRPr lang="en-US" sz="1600" kern="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marL="91438" indent="0" defTabSz="914400">
              <a:buNone/>
            </a:pPr>
            <a:endParaRPr lang="en-US" sz="1600" kern="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marL="91438" indent="0" defTabSz="914400">
              <a:buNone/>
            </a:pPr>
            <a:endParaRPr lang="en-US" sz="1600" kern="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defTabSz="914400"/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Two different Minimal Viable Products (MVPs) were developed, each making use of a different main library: one for domain names using IDNA-related libraries, and the other one for EAI-related libraries.</a:t>
            </a:r>
          </a:p>
          <a:p>
            <a:pPr defTabSz="914400"/>
            <a:endParaRPr lang="en-TR" sz="1600" dirty="0">
              <a:solidFill>
                <a:schemeClr val="tx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defTabSz="914400"/>
            <a:r>
              <a:rPr lang="en-TR" sz="1600" dirty="0">
                <a:solidFill>
                  <a:schemeClr val="tx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Code samples that support UA are public and free for any developers on Git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H</a:t>
            </a:r>
            <a:r>
              <a:rPr lang="en-TR" sz="1600" dirty="0">
                <a:solidFill>
                  <a:schemeClr val="tx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ub.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hlinkClick r:id="rId3"/>
              </a:rPr>
              <a:t>https://github.com/icann/ua-code-samples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</a:t>
            </a:r>
          </a:p>
          <a:p>
            <a:pPr marL="91438" indent="0" defTabSz="914400">
              <a:buNone/>
            </a:pPr>
            <a:endParaRPr lang="en-US" sz="16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defTabSz="914400"/>
            <a:r>
              <a:rPr lang="en-US" sz="1600" kern="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Non-UA-ready libraries are being reported on via public bug trackers and support is provided while addressing UA shortcomings. </a:t>
            </a:r>
          </a:p>
          <a:p>
            <a:pPr lvl="1" defTabSz="914400"/>
            <a:endParaRPr lang="en-US" sz="1600" kern="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98C29DC-C094-07D9-A3F8-6BD09A0958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780242"/>
              </p:ext>
            </p:extLst>
          </p:nvPr>
        </p:nvGraphicFramePr>
        <p:xfrm>
          <a:off x="346309" y="1671809"/>
          <a:ext cx="8451382" cy="19944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8261">
                  <a:extLst>
                    <a:ext uri="{9D8B030D-6E8A-4147-A177-3AD203B41FA5}">
                      <a16:colId xmlns:a16="http://schemas.microsoft.com/office/drawing/2014/main" val="3440744417"/>
                    </a:ext>
                  </a:extLst>
                </a:gridCol>
                <a:gridCol w="2488018">
                  <a:extLst>
                    <a:ext uri="{9D8B030D-6E8A-4147-A177-3AD203B41FA5}">
                      <a16:colId xmlns:a16="http://schemas.microsoft.com/office/drawing/2014/main" val="3655274193"/>
                    </a:ext>
                  </a:extLst>
                </a:gridCol>
                <a:gridCol w="1977656">
                  <a:extLst>
                    <a:ext uri="{9D8B030D-6E8A-4147-A177-3AD203B41FA5}">
                      <a16:colId xmlns:a16="http://schemas.microsoft.com/office/drawing/2014/main" val="3532992651"/>
                    </a:ext>
                  </a:extLst>
                </a:gridCol>
                <a:gridCol w="2247447">
                  <a:extLst>
                    <a:ext uri="{9D8B030D-6E8A-4147-A177-3AD203B41FA5}">
                      <a16:colId xmlns:a16="http://schemas.microsoft.com/office/drawing/2014/main" val="1729998550"/>
                    </a:ext>
                  </a:extLst>
                </a:gridCol>
              </a:tblGrid>
              <a:tr h="389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Programming languages</a:t>
                      </a:r>
                      <a:endParaRPr lang="en-TR" sz="1600" dirty="0">
                        <a:effectLst/>
                        <a:latin typeface="Arial" panose="020B0604020202020204" pitchFamily="34" charset="0"/>
                        <a:ea typeface="Open Sans" panose="020B0606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5581" marR="65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Java</a:t>
                      </a:r>
                      <a:endParaRPr lang="en-TR" sz="1600">
                        <a:effectLst/>
                        <a:latin typeface="Arial" panose="020B0604020202020204" pitchFamily="34" charset="0"/>
                        <a:ea typeface="Open Sans" panose="020B0606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5581" marR="65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JavaScript</a:t>
                      </a:r>
                      <a:endParaRPr lang="en-TR" sz="1600">
                        <a:effectLst/>
                        <a:latin typeface="Arial" panose="020B0604020202020204" pitchFamily="34" charset="0"/>
                        <a:ea typeface="Open Sans" panose="020B0606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5581" marR="65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Python3</a:t>
                      </a:r>
                      <a:endParaRPr lang="en-TR" sz="1600">
                        <a:effectLst/>
                        <a:latin typeface="Arial" panose="020B0604020202020204" pitchFamily="34" charset="0"/>
                        <a:ea typeface="Open Sans" panose="020B0606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5581" marR="65581" marT="0" marB="0"/>
                </a:tc>
                <a:extLst>
                  <a:ext uri="{0D108BD9-81ED-4DB2-BD59-A6C34878D82A}">
                    <a16:rowId xmlns:a16="http://schemas.microsoft.com/office/drawing/2014/main" val="753703983"/>
                  </a:ext>
                </a:extLst>
              </a:tr>
              <a:tr h="389477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  </a:t>
                      </a:r>
                      <a:endParaRPr lang="en-TR" sz="1600" dirty="0">
                        <a:effectLst/>
                        <a:latin typeface="Arial" panose="020B0604020202020204" pitchFamily="34" charset="0"/>
                        <a:ea typeface="Open Sans" panose="020B0606030504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Libraries</a:t>
                      </a:r>
                      <a:endParaRPr lang="en-TR" sz="1600" dirty="0">
                        <a:effectLst/>
                        <a:latin typeface="Arial" panose="020B0604020202020204" pitchFamily="34" charset="0"/>
                        <a:ea typeface="Open Sans" panose="020B0606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5581" marR="65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commons-validator</a:t>
                      </a:r>
                      <a:endParaRPr lang="en-TR" sz="1600" dirty="0">
                        <a:effectLst/>
                        <a:latin typeface="Arial" panose="020B0604020202020204" pitchFamily="34" charset="0"/>
                        <a:ea typeface="Open Sans" panose="020B0606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5581" marR="65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Arial" panose="020B0604020202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nodemailer</a:t>
                      </a:r>
                      <a:endParaRPr lang="en-TR" sz="1600" dirty="0">
                        <a:effectLst/>
                        <a:latin typeface="Arial" panose="020B0604020202020204" pitchFamily="34" charset="0"/>
                        <a:ea typeface="Open Sans" panose="020B0606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5581" marR="65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Arial" panose="020B0604020202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idna</a:t>
                      </a:r>
                      <a:endParaRPr lang="en-TR" sz="1600" dirty="0">
                        <a:effectLst/>
                        <a:latin typeface="Arial" panose="020B0604020202020204" pitchFamily="34" charset="0"/>
                        <a:ea typeface="Open Sans" panose="020B0606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5581" marR="65581" marT="0" marB="0"/>
                </a:tc>
                <a:extLst>
                  <a:ext uri="{0D108BD9-81ED-4DB2-BD59-A6C34878D82A}">
                    <a16:rowId xmlns:a16="http://schemas.microsoft.com/office/drawing/2014/main" val="2978567594"/>
                  </a:ext>
                </a:extLst>
              </a:tr>
              <a:tr h="389477">
                <a:tc vMerge="1">
                  <a:txBody>
                    <a:bodyPr/>
                    <a:lstStyle/>
                    <a:p>
                      <a:endParaRPr lang="en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guava</a:t>
                      </a:r>
                      <a:endParaRPr lang="en-TR" sz="1600" dirty="0">
                        <a:effectLst/>
                        <a:latin typeface="Arial" panose="020B0604020202020204" pitchFamily="34" charset="0"/>
                        <a:ea typeface="Open Sans" panose="020B0606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5581" marR="65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idna-uts46</a:t>
                      </a:r>
                      <a:endParaRPr lang="en-TR" sz="1600" dirty="0">
                        <a:effectLst/>
                        <a:latin typeface="Arial" panose="020B0604020202020204" pitchFamily="34" charset="0"/>
                        <a:ea typeface="Open Sans" panose="020B0606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5581" marR="65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email-validator</a:t>
                      </a:r>
                      <a:endParaRPr lang="en-TR" sz="1600" dirty="0">
                        <a:effectLst/>
                        <a:latin typeface="Arial" panose="020B0604020202020204" pitchFamily="34" charset="0"/>
                        <a:ea typeface="Open Sans" panose="020B0606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5581" marR="65581" marT="0" marB="0"/>
                </a:tc>
                <a:extLst>
                  <a:ext uri="{0D108BD9-81ED-4DB2-BD59-A6C34878D82A}">
                    <a16:rowId xmlns:a16="http://schemas.microsoft.com/office/drawing/2014/main" val="1984342865"/>
                  </a:ext>
                </a:extLst>
              </a:tr>
              <a:tr h="422013">
                <a:tc vMerge="1">
                  <a:txBody>
                    <a:bodyPr/>
                    <a:lstStyle/>
                    <a:p>
                      <a:endParaRPr lang="en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Arial" panose="020B0604020202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Icu</a:t>
                      </a:r>
                      <a:endParaRPr lang="en-TR" sz="1600" dirty="0">
                        <a:effectLst/>
                        <a:latin typeface="Arial" panose="020B0604020202020204" pitchFamily="34" charset="0"/>
                        <a:ea typeface="Open Sans" panose="020B0606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5581" marR="65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validator</a:t>
                      </a:r>
                      <a:endParaRPr lang="en-TR" sz="1600" dirty="0">
                        <a:effectLst/>
                        <a:latin typeface="Arial" panose="020B0604020202020204" pitchFamily="34" charset="0"/>
                        <a:ea typeface="Open Sans" panose="020B0606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5581" marR="65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Arial" panose="020B0604020202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smtplib</a:t>
                      </a:r>
                      <a:endParaRPr lang="en-TR" sz="1600" dirty="0">
                        <a:effectLst/>
                        <a:latin typeface="Arial" panose="020B0604020202020204" pitchFamily="34" charset="0"/>
                        <a:ea typeface="Open Sans" panose="020B0606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5581" marR="65581" marT="0" marB="0"/>
                </a:tc>
                <a:extLst>
                  <a:ext uri="{0D108BD9-81ED-4DB2-BD59-A6C34878D82A}">
                    <a16:rowId xmlns:a16="http://schemas.microsoft.com/office/drawing/2014/main" val="574698998"/>
                  </a:ext>
                </a:extLst>
              </a:tr>
              <a:tr h="188363">
                <a:tc vMerge="1">
                  <a:txBody>
                    <a:bodyPr/>
                    <a:lstStyle/>
                    <a:p>
                      <a:endParaRPr lang="en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Arial" panose="020B0604020202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jakartamail</a:t>
                      </a:r>
                      <a:endParaRPr lang="en-TR" sz="1600" dirty="0">
                        <a:effectLst/>
                        <a:latin typeface="Arial" panose="020B0604020202020204" pitchFamily="34" charset="0"/>
                        <a:ea typeface="Open Sans" panose="020B0606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5581" marR="65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TR" sz="1600" dirty="0">
                        <a:effectLst/>
                        <a:latin typeface="Arial" panose="020B0604020202020204" pitchFamily="34" charset="0"/>
                        <a:ea typeface="Open Sans" panose="020B0606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5581" marR="65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TR" sz="1600" dirty="0">
                        <a:effectLst/>
                        <a:latin typeface="Arial" panose="020B0604020202020204" pitchFamily="34" charset="0"/>
                        <a:ea typeface="Open Sans" panose="020B0606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5581" marR="65581" marT="0" marB="0"/>
                </a:tc>
                <a:extLst>
                  <a:ext uri="{0D108BD9-81ED-4DB2-BD59-A6C34878D82A}">
                    <a16:rowId xmlns:a16="http://schemas.microsoft.com/office/drawing/2014/main" val="25945422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1056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Email Address Acceptance by Global Websites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3287583F-1111-4109-8F8A-CCA3CD809A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0312113"/>
              </p:ext>
            </p:extLst>
          </p:nvPr>
        </p:nvGraphicFramePr>
        <p:xfrm>
          <a:off x="278355" y="1072985"/>
          <a:ext cx="8587290" cy="5139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0E89ADD4-EB44-1E68-5C2F-F474772772EA}"/>
              </a:ext>
            </a:extLst>
          </p:cNvPr>
          <p:cNvSpPr txBox="1"/>
          <p:nvPr/>
        </p:nvSpPr>
        <p:spPr>
          <a:xfrm>
            <a:off x="7765386" y="645933"/>
            <a:ext cx="18192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sz="1800" b="0" i="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hlinkClick r:id="rId4"/>
              </a:rPr>
              <a:t>UASG039</a:t>
            </a:r>
            <a:endParaRPr lang="en-TR" sz="1800" b="0" i="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2386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EFA0F-A5A7-3C4D-958C-C2DE15DAC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EAI Support Across Email Servers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5ACAAC07-C974-9919-3A92-DAC181F3A2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4205770"/>
              </p:ext>
            </p:extLst>
          </p:nvPr>
        </p:nvGraphicFramePr>
        <p:xfrm>
          <a:off x="46612" y="1282387"/>
          <a:ext cx="9050773" cy="3906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F8E331E-4E08-3A9B-1B91-FA33C5BDE5B4}"/>
              </a:ext>
            </a:extLst>
          </p:cNvPr>
          <p:cNvSpPr txBox="1"/>
          <p:nvPr/>
        </p:nvSpPr>
        <p:spPr>
          <a:xfrm>
            <a:off x="235974" y="828107"/>
            <a:ext cx="86720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A total of 2,506,329 IP addresses tested from 35,521,173 mail servers on gTLDs.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E23B7C-850F-EA05-0CE3-1DA8E90B0945}"/>
              </a:ext>
            </a:extLst>
          </p:cNvPr>
          <p:cNvSpPr txBox="1"/>
          <p:nvPr/>
        </p:nvSpPr>
        <p:spPr>
          <a:xfrm>
            <a:off x="46612" y="549831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EAI Support Survey Tool code available for ccTLDs:</a:t>
            </a:r>
            <a:b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u="sng" kern="0" dirty="0">
                <a:solidFill>
                  <a:srgbClr val="F7931E"/>
                </a:solidFill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https://github.com/icann/eai-survey-tool</a:t>
            </a: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endParaRPr lang="en-US" kern="0" dirty="0">
              <a:solidFill>
                <a:srgbClr val="000000"/>
              </a:solidFill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0689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 of Community in Achieving UA</a:t>
            </a:r>
          </a:p>
        </p:txBody>
      </p:sp>
    </p:spTree>
    <p:extLst>
      <p:ext uri="{BB962C8B-B14F-4D97-AF65-F5344CB8AC3E}">
        <p14:creationId xmlns:p14="http://schemas.microsoft.com/office/powerpoint/2010/main" val="22228593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Role of Community in Achieving UA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733B2F-47D5-42AE-81CF-737E5878B6C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6117" y="831376"/>
            <a:ext cx="8987883" cy="54170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Noto Sans Symbols"/>
                <a:cs typeface="Arial" panose="020B0604020202020204" pitchFamily="34" charset="0"/>
              </a:rPr>
              <a:t>UA requires a joint effort by all of us! So, </a:t>
            </a:r>
            <a:r>
              <a:rPr lang="en-GB" sz="1800" dirty="0">
                <a:latin typeface="Arial" panose="020B0604020202020204" pitchFamily="34" charset="0"/>
                <a:ea typeface="Noto Sans Symbols"/>
                <a:cs typeface="Arial" panose="020B0604020202020204" pitchFamily="34" charset="0"/>
              </a:rPr>
              <a:t>what can be done next?</a:t>
            </a:r>
            <a:endParaRPr lang="en-GB" sz="1800" dirty="0">
              <a:effectLst/>
              <a:latin typeface="Arial" panose="020B0604020202020204" pitchFamily="34" charset="0"/>
              <a:ea typeface="Noto Sans Symbols"/>
              <a:cs typeface="Arial" panose="020B0604020202020204" pitchFamily="34" charset="0"/>
            </a:endParaRPr>
          </a:p>
          <a:p>
            <a:pPr>
              <a:buFont typeface="+mj-lt"/>
              <a:buAutoNum type="arabicPeriod"/>
            </a:pPr>
            <a:r>
              <a:rPr lang="en-GB" sz="1800" dirty="0" err="1">
                <a:effectLst/>
                <a:latin typeface="Arial" panose="020B0604020202020204" pitchFamily="34" charset="0"/>
                <a:ea typeface="Noto Sans Symbols"/>
                <a:cs typeface="Arial" panose="020B0604020202020204" pitchFamily="34" charset="0"/>
              </a:rPr>
              <a:t>ALSes</a:t>
            </a:r>
            <a:r>
              <a:rPr lang="en-GB" sz="1800" dirty="0">
                <a:effectLst/>
                <a:latin typeface="Arial" panose="020B0604020202020204" pitchFamily="34" charset="0"/>
                <a:ea typeface="Noto Sans Symbols"/>
                <a:cs typeface="Arial" panose="020B0604020202020204" pitchFamily="34" charset="0"/>
              </a:rPr>
              <a:t> can work with GSE and UA Ambassadors to ensure that their domain names, and online platforms are compliant with Universal Acceptance. </a:t>
            </a:r>
          </a:p>
          <a:p>
            <a:pPr>
              <a:buFont typeface="+mj-lt"/>
              <a:buAutoNum type="arabicPeriod"/>
            </a:pPr>
            <a:r>
              <a:rPr lang="en-GB" sz="1800" dirty="0" err="1">
                <a:effectLst/>
                <a:latin typeface="Arial" panose="020B0604020202020204" pitchFamily="34" charset="0"/>
                <a:ea typeface="Noto Sans Symbols"/>
                <a:cs typeface="Arial" panose="020B0604020202020204" pitchFamily="34" charset="0"/>
              </a:rPr>
              <a:t>ALSes</a:t>
            </a:r>
            <a:r>
              <a:rPr lang="en-GB" sz="1800" dirty="0">
                <a:effectLst/>
                <a:latin typeface="Arial" panose="020B0604020202020204" pitchFamily="34" charset="0"/>
                <a:ea typeface="Noto Sans Symbols"/>
                <a:cs typeface="Arial" panose="020B0604020202020204" pitchFamily="34" charset="0"/>
              </a:rPr>
              <a:t> can conduct awareness activities at the local level (ICANN GSE/IDN and UA teams and the UA Ambassadors are ready to help).</a:t>
            </a:r>
          </a:p>
          <a:p>
            <a:pPr>
              <a:buFont typeface="+mj-lt"/>
              <a:buAutoNum type="arabicPeriod"/>
            </a:pPr>
            <a:r>
              <a:rPr lang="en-GB" sz="1800" dirty="0">
                <a:effectLst/>
                <a:latin typeface="Arial" panose="020B0604020202020204" pitchFamily="34" charset="0"/>
                <a:ea typeface="Noto Sans Symbols"/>
                <a:cs typeface="Arial" panose="020B0604020202020204" pitchFamily="34" charset="0"/>
              </a:rPr>
              <a:t>UA reforms are needed in governments, academia, domain name industry, and technology organizations, etc. </a:t>
            </a:r>
          </a:p>
          <a:p>
            <a:pPr>
              <a:buFont typeface="+mj-lt"/>
              <a:buAutoNum type="arabicPeriod"/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Developers should update their systems by deploying UA-ready tools and </a:t>
            </a:r>
            <a:r>
              <a:rPr lang="en-GB" sz="1800" dirty="0">
                <a:latin typeface="Arial" panose="020B0604020202020204" pitchFamily="34" charset="0"/>
                <a:ea typeface="Noto Sans Symbols"/>
                <a:cs typeface="Arial" panose="020B0604020202020204" pitchFamily="34" charset="0"/>
                <a:hlinkClick r:id="rId3"/>
              </a:rPr>
              <a:t>UA-ready code samples</a:t>
            </a:r>
            <a:r>
              <a:rPr lang="en-GB" sz="1800" dirty="0">
                <a:latin typeface="Arial" panose="020B0604020202020204" pitchFamily="34" charset="0"/>
                <a:ea typeface="Noto Sans Symbols"/>
                <a:cs typeface="Arial" panose="020B0604020202020204" pitchFamily="34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Noto Sans Symbols"/>
                <a:cs typeface="Arial" panose="020B0604020202020204" pitchFamily="34" charset="0"/>
              </a:rPr>
              <a:t>TLD registries, registrars, resellers, and local domain name </a:t>
            </a:r>
            <a:r>
              <a:rPr lang="en-GB" sz="1800" dirty="0">
                <a:effectLst/>
                <a:latin typeface="Arial" panose="020B0604020202020204" pitchFamily="34" charset="0"/>
                <a:ea typeface="Noto Sans Symbols"/>
                <a:cs typeface="Arial" panose="020B0604020202020204" pitchFamily="34" charset="0"/>
              </a:rPr>
              <a:t>organizations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Noto Sans Symbols"/>
                <a:cs typeface="Arial" panose="020B0604020202020204" pitchFamily="34" charset="0"/>
              </a:rPr>
              <a:t> should review their systems to become UA-ready (see 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Noto Sans Symbols"/>
                <a:cs typeface="Arial" panose="020B0604020202020204" pitchFamily="34" charset="0"/>
                <a:hlinkClick r:id="rId4"/>
              </a:rPr>
              <a:t>UA Roadmap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Noto Sans Symbols"/>
                <a:cs typeface="Arial" panose="020B0604020202020204" pitchFamily="34" charset="0"/>
              </a:rPr>
              <a:t>).</a:t>
            </a:r>
            <a:endParaRPr lang="en-TR" sz="1800" dirty="0">
              <a:effectLst/>
              <a:latin typeface="Arial" panose="020B0604020202020204" pitchFamily="34" charset="0"/>
              <a:ea typeface="Noto Sans Symbols"/>
              <a:cs typeface="Arial" panose="020B0604020202020204" pitchFamily="34" charset="0"/>
            </a:endParaRPr>
          </a:p>
          <a:p>
            <a:pPr>
              <a:buFont typeface="+mj-lt"/>
              <a:buAutoNum type="arabicPeriod"/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End users should demand more UA-ready systems and report non-UA ready systems and applications (report issues at 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https://uasg.tech/global-support-center/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 </a:t>
            </a:r>
            <a:endParaRPr lang="en-TR" sz="1800" dirty="0">
              <a:effectLst/>
              <a:latin typeface="Arial" panose="020B0604020202020204" pitchFamily="34" charset="0"/>
              <a:ea typeface="Noto Sans Symbols"/>
              <a:cs typeface="Arial" panose="020B0604020202020204" pitchFamily="34" charset="0"/>
            </a:endParaRPr>
          </a:p>
          <a:p>
            <a:pPr marL="0" indent="0">
              <a:buNone/>
            </a:pPr>
            <a:br>
              <a:rPr lang="en-GB" sz="1800" dirty="0">
                <a:effectLst/>
                <a:latin typeface="Arial" panose="020B0604020202020204" pitchFamily="34" charset="0"/>
                <a:ea typeface="Noto Sans Symbols"/>
                <a:cs typeface="Arial" panose="020B0604020202020204" pitchFamily="34" charset="0"/>
              </a:rPr>
            </a:br>
            <a:endParaRPr lang="en-TR" sz="1800" dirty="0">
              <a:effectLst/>
              <a:latin typeface="Arial" panose="020B0604020202020204" pitchFamily="34" charset="0"/>
              <a:ea typeface="Noto Sans Symbols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UASG and ICANN continue to undertake: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Gap analysis of social media, browsers, programming languages, EAI Tools, etc. 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Remediation efforts like engaging technology forums (e.g.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Github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 and bug reporting.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Training and outreach through local initiatives and ambassadors.</a:t>
            </a:r>
          </a:p>
          <a:p>
            <a:pPr marL="0" indent="0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2) The ICANN community can help address UA-readiness and lead by example: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Raise awareness of the technical problems within the community.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Upgrade and use UA ready systems as a community to create the necessary demand, e.g. upgrade email servers, use email in local languages.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Advocate more broadly to support UA in their systems (e.g. in e-govt. services; the private sector organizations, etc.).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Such activities can be done in collaboration with UA Local Initiative and UA Ambassadors.</a:t>
            </a:r>
          </a:p>
        </p:txBody>
      </p:sp>
    </p:spTree>
    <p:extLst>
      <p:ext uri="{BB962C8B-B14F-4D97-AF65-F5344CB8AC3E}">
        <p14:creationId xmlns:p14="http://schemas.microsoft.com/office/powerpoint/2010/main" val="2735031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EF600F-14CF-A747-BB4F-D78C3890C127}"/>
              </a:ext>
            </a:extLst>
          </p:cNvPr>
          <p:cNvSpPr txBox="1"/>
          <p:nvPr/>
        </p:nvSpPr>
        <p:spPr>
          <a:xfrm>
            <a:off x="331408" y="880802"/>
            <a:ext cx="8812592" cy="3157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What is Universal Acceptance (UA)?</a:t>
            </a:r>
          </a:p>
          <a:p>
            <a:pPr marL="285750" lvl="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Why Does UA Matter? Why is it Important in Africa?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Make Your Systems UA-ready</a:t>
            </a:r>
          </a:p>
          <a:p>
            <a:pPr marL="285750" lvl="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Role of Community in Achieving UA</a:t>
            </a:r>
          </a:p>
          <a:p>
            <a:pPr marL="285750" lvl="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UA Training and Outreach</a:t>
            </a:r>
          </a:p>
          <a:p>
            <a:pPr marL="285750" lvl="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UA Day</a:t>
            </a:r>
          </a:p>
          <a:p>
            <a:pPr marL="285750" lvl="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US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lvl="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US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9334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Universal Acceptance Local Initiatives 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8303920-235B-B640-A9F8-F7DB7950D88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04292" y="862233"/>
            <a:ext cx="8012951" cy="5430772"/>
          </a:xfrm>
        </p:spPr>
        <p:txBody>
          <a:bodyPr>
            <a:normAutofit fontScale="85000" lnSpcReduction="20000"/>
          </a:bodyPr>
          <a:lstStyle/>
          <a:p>
            <a:pPr marL="457200" lvl="1" indent="0">
              <a:buNone/>
            </a:pPr>
            <a:r>
              <a:rPr lang="en-US" b="1" dirty="0"/>
              <a:t>Objective</a:t>
            </a:r>
            <a:r>
              <a:rPr lang="en-US" dirty="0"/>
              <a:t>: To interact with local stakeholders to promote UA-readiness through:</a:t>
            </a:r>
          </a:p>
          <a:p>
            <a:pPr lvl="1"/>
            <a:r>
              <a:rPr lang="en-US" dirty="0"/>
              <a:t>Local community outreach and engagement</a:t>
            </a:r>
          </a:p>
          <a:p>
            <a:pPr lvl="1"/>
            <a:r>
              <a:rPr lang="en-US" dirty="0"/>
              <a:t>Technical training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b="1" dirty="0"/>
              <a:t>Active Local Initiatives </a:t>
            </a:r>
          </a:p>
          <a:p>
            <a:pPr lvl="1"/>
            <a:r>
              <a:rPr lang="en-US" dirty="0"/>
              <a:t>China</a:t>
            </a:r>
          </a:p>
          <a:p>
            <a:pPr lvl="1"/>
            <a:r>
              <a:rPr lang="en-US" dirty="0"/>
              <a:t>Commonwealth of Independent States and Eastern Europe (CIS-EE):</a:t>
            </a:r>
          </a:p>
          <a:p>
            <a:pPr marL="457200" lvl="1" indent="0">
              <a:buNone/>
            </a:pPr>
            <a:r>
              <a:rPr lang="en-US" dirty="0"/>
              <a:t>       Armenia, Belarus, Georgia, Latvia, Russia, Serbia, Ukraine 	</a:t>
            </a:r>
          </a:p>
          <a:p>
            <a:pPr lvl="1"/>
            <a:r>
              <a:rPr lang="en-US" dirty="0"/>
              <a:t>India</a:t>
            </a:r>
          </a:p>
          <a:p>
            <a:pPr lvl="1"/>
            <a:r>
              <a:rPr lang="en-US" dirty="0"/>
              <a:t>Sri Lanka</a:t>
            </a:r>
          </a:p>
          <a:p>
            <a:pPr lvl="1"/>
            <a:r>
              <a:rPr lang="en-US" dirty="0"/>
              <a:t>Thailand </a:t>
            </a:r>
          </a:p>
          <a:p>
            <a:pPr marL="457200" lvl="1" indent="0">
              <a:buNone/>
            </a:pPr>
            <a:r>
              <a:rPr lang="en-US" b="1" dirty="0">
                <a:solidFill>
                  <a:schemeClr val="tx2"/>
                </a:solidFill>
              </a:rPr>
              <a:t>Help us establish new UA Local Initiatives in Africa!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b="1" dirty="0"/>
              <a:t>UA Ambassadors in Africa: </a:t>
            </a:r>
          </a:p>
          <a:p>
            <a:pPr lvl="1"/>
            <a:r>
              <a:rPr lang="en-US" dirty="0" err="1"/>
              <a:t>Abdalmonem</a:t>
            </a:r>
            <a:r>
              <a:rPr lang="en-US" dirty="0"/>
              <a:t> </a:t>
            </a:r>
            <a:r>
              <a:rPr lang="en-US" dirty="0" err="1"/>
              <a:t>Galila</a:t>
            </a:r>
            <a:r>
              <a:rPr lang="en-US" dirty="0"/>
              <a:t> – Egypt </a:t>
            </a:r>
          </a:p>
          <a:p>
            <a:pPr lvl="1"/>
            <a:r>
              <a:rPr lang="en-US" dirty="0" err="1"/>
              <a:t>Malick</a:t>
            </a:r>
            <a:r>
              <a:rPr lang="en-US" dirty="0"/>
              <a:t> Alassane - Benin</a:t>
            </a:r>
          </a:p>
          <a:p>
            <a:pPr lvl="1"/>
            <a:r>
              <a:rPr lang="en-US" dirty="0"/>
              <a:t>Mark Elkins – South Africa</a:t>
            </a:r>
          </a:p>
          <a:p>
            <a:pPr lvl="1"/>
            <a:r>
              <a:rPr lang="en-US" dirty="0" err="1"/>
              <a:t>Abdulkarim</a:t>
            </a:r>
            <a:r>
              <a:rPr lang="en-US" dirty="0"/>
              <a:t> </a:t>
            </a:r>
            <a:r>
              <a:rPr lang="en-US" dirty="0" err="1"/>
              <a:t>Oloyede</a:t>
            </a:r>
            <a:r>
              <a:rPr lang="en-US" dirty="0"/>
              <a:t> - Nigeria</a:t>
            </a:r>
            <a:br>
              <a:rPr lang="en-US" dirty="0"/>
            </a:br>
            <a:endParaRPr lang="en-US" dirty="0"/>
          </a:p>
          <a:p>
            <a:pPr marL="457200" lvl="1" indent="0">
              <a:buNone/>
            </a:pPr>
            <a:r>
              <a:rPr lang="en-US" dirty="0"/>
              <a:t>Please contact us at </a:t>
            </a:r>
            <a:r>
              <a:rPr lang="en-US" dirty="0">
                <a:hlinkClick r:id="rId3"/>
              </a:rPr>
              <a:t>info@uasg.tech</a:t>
            </a:r>
            <a:r>
              <a:rPr lang="en-US" dirty="0"/>
              <a:t> if you are interested in starting a Local Initiative in your country or region, or to become UA Ambassador.</a:t>
            </a:r>
          </a:p>
        </p:txBody>
      </p:sp>
    </p:spTree>
    <p:extLst>
      <p:ext uri="{BB962C8B-B14F-4D97-AF65-F5344CB8AC3E}">
        <p14:creationId xmlns:p14="http://schemas.microsoft.com/office/powerpoint/2010/main" val="17547983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UA Training Programs</a:t>
            </a:r>
          </a:p>
        </p:txBody>
      </p:sp>
    </p:spTree>
    <p:extLst>
      <p:ext uri="{BB962C8B-B14F-4D97-AF65-F5344CB8AC3E}">
        <p14:creationId xmlns:p14="http://schemas.microsoft.com/office/powerpoint/2010/main" val="2501301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Universal Acceptance Training Programs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5E6398-D131-97C9-6668-399307628F08}"/>
              </a:ext>
            </a:extLst>
          </p:cNvPr>
          <p:cNvSpPr txBox="1"/>
          <p:nvPr/>
        </p:nvSpPr>
        <p:spPr>
          <a:xfrm>
            <a:off x="135653" y="814448"/>
            <a:ext cx="86883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R" dirty="0"/>
              <a:t>All </a:t>
            </a:r>
            <a:r>
              <a:rPr lang="en-TR"/>
              <a:t>UA </a:t>
            </a:r>
            <a:r>
              <a:rPr lang="en-US" dirty="0"/>
              <a:t>t</a:t>
            </a:r>
            <a:r>
              <a:rPr lang="en-TR"/>
              <a:t>raining </a:t>
            </a:r>
            <a:r>
              <a:rPr lang="en-US" dirty="0"/>
              <a:t>p</a:t>
            </a:r>
            <a:r>
              <a:rPr lang="en-TR"/>
              <a:t>rograms </a:t>
            </a:r>
            <a:r>
              <a:rPr lang="en-TR" dirty="0"/>
              <a:t>are available on </a:t>
            </a:r>
            <a:r>
              <a:rPr lang="en-US" dirty="0">
                <a:hlinkClick r:id="rId3"/>
              </a:rPr>
              <a:t>https://www.icann.org/ua-training-en</a:t>
            </a:r>
            <a:endParaRPr lang="en-US" dirty="0"/>
          </a:p>
          <a:p>
            <a:r>
              <a:rPr lang="en-US" dirty="0"/>
              <a:t> </a:t>
            </a:r>
            <a:endParaRPr lang="en-TR" dirty="0"/>
          </a:p>
          <a:p>
            <a:pPr marL="342900" indent="-342900">
              <a:buFont typeface="+mj-lt"/>
              <a:buAutoNum type="arabicPeriod"/>
            </a:pPr>
            <a:r>
              <a:rPr lang="en-TR" dirty="0"/>
              <a:t>ICANN Learn  - Universal Acceptance Course (basics of UA)</a:t>
            </a:r>
          </a:p>
          <a:p>
            <a:pPr marL="342900" indent="-342900">
              <a:buFont typeface="+mj-lt"/>
              <a:buAutoNum type="arabicPeriod"/>
            </a:pPr>
            <a:r>
              <a:rPr lang="en-TR" dirty="0"/>
              <a:t>UA Technical Training Programs (Java, Python, Email Server for EAI support)</a:t>
            </a:r>
          </a:p>
          <a:p>
            <a:pPr marL="342900" indent="-342900">
              <a:buFont typeface="+mj-lt"/>
              <a:buAutoNum type="arabicPeriod"/>
            </a:pPr>
            <a:r>
              <a:rPr lang="en-TR" dirty="0"/>
              <a:t>Regional Training Programs about UA (combination of basics and technical)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582A7C6-0363-3BEB-60EA-9E05E8E9C1A0}"/>
              </a:ext>
            </a:extLst>
          </p:cNvPr>
          <p:cNvSpPr/>
          <p:nvPr/>
        </p:nvSpPr>
        <p:spPr>
          <a:xfrm>
            <a:off x="187451" y="5337984"/>
            <a:ext cx="83878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646" indent="0">
              <a:buSzPts val="1700"/>
              <a:buNone/>
            </a:pPr>
            <a:r>
              <a:rPr lang="en-US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sym typeface="Calibri"/>
              </a:rPr>
              <a:t>Let us know if you would like to volunteer as a UA technical trainer: </a:t>
            </a:r>
            <a:r>
              <a:rPr lang="en-US" u="sng" dirty="0">
                <a:solidFill>
                  <a:schemeClr val="hlink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sym typeface="Calibri"/>
                <a:hlinkClick r:id="rId4"/>
              </a:rPr>
              <a:t>info@uasg.tech</a:t>
            </a:r>
            <a:r>
              <a:rPr lang="en-US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sym typeface="Calibri"/>
              </a:rPr>
              <a:t> </a:t>
            </a:r>
            <a:endParaRPr lang="en-US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171269-2712-4D0D-E689-6897EC92F1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53" y="2609382"/>
            <a:ext cx="4365406" cy="2410996"/>
          </a:xfrm>
          <a:prstGeom prst="rect">
            <a:avLst/>
          </a:prstGeom>
        </p:spPr>
      </p:pic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598568F-4376-95CB-D8FD-949DABC3AB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132" y="2609382"/>
            <a:ext cx="4286215" cy="2410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7538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74904" y="90729"/>
            <a:ext cx="8012951" cy="450663"/>
          </a:xfrm>
        </p:spPr>
        <p:txBody>
          <a:bodyPr>
            <a:normAutofit fontScale="90000"/>
          </a:bodyPr>
          <a:lstStyle/>
          <a:p>
            <a:pPr marL="91438" indent="0" fontAlgn="base">
              <a:buNone/>
            </a:pPr>
            <a:r>
              <a:rPr lang="en-GB" sz="2800" b="1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Technical Engagement</a:t>
            </a:r>
          </a:p>
        </p:txBody>
      </p:sp>
      <p:sp>
        <p:nvSpPr>
          <p:cNvPr id="7" name="Content Placeholder 10">
            <a:extLst>
              <a:ext uri="{FF2B5EF4-FFF2-40B4-BE49-F238E27FC236}">
                <a16:creationId xmlns:a16="http://schemas.microsoft.com/office/drawing/2014/main" id="{45992C11-E293-1814-2293-98A6F095826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60020" y="794954"/>
            <a:ext cx="8823959" cy="5268092"/>
          </a:xfrm>
          <a:prstGeom prst="rect">
            <a:avLst/>
          </a:prstGeom>
        </p:spPr>
        <p:txBody>
          <a:bodyPr>
            <a:noAutofit/>
          </a:bodyPr>
          <a:lstStyle/>
          <a:p>
            <a:pPr marL="91438" indent="0" fontAlgn="base">
              <a:buNone/>
            </a:pPr>
            <a:r>
              <a:rPr lang="en-GB" sz="1800" b="1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Technical Education and Awareness to the Developers’ Network</a:t>
            </a:r>
          </a:p>
          <a:p>
            <a:pPr marL="91438" indent="0" fontAlgn="base">
              <a:buNone/>
            </a:pPr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One of the major challenges for UA adoption is a lack of awareness among software developers developing and deploying end user applications and services. </a:t>
            </a:r>
          </a:p>
          <a:p>
            <a:pPr marL="91438" indent="0" fontAlgn="base">
              <a:buNone/>
            </a:pPr>
            <a:r>
              <a:rPr lang="en-GB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The decisions software developers will make at the microlevel make a big difference for UA support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DF906C3-05B3-922C-D86B-A2A505527A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799381"/>
              </p:ext>
            </p:extLst>
          </p:nvPr>
        </p:nvGraphicFramePr>
        <p:xfrm>
          <a:off x="278776" y="3003296"/>
          <a:ext cx="8586445" cy="1371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0411">
                  <a:extLst>
                    <a:ext uri="{9D8B030D-6E8A-4147-A177-3AD203B41FA5}">
                      <a16:colId xmlns:a16="http://schemas.microsoft.com/office/drawing/2014/main" val="3141366989"/>
                    </a:ext>
                  </a:extLst>
                </a:gridCol>
                <a:gridCol w="5915382">
                  <a:extLst>
                    <a:ext uri="{9D8B030D-6E8A-4147-A177-3AD203B41FA5}">
                      <a16:colId xmlns:a16="http://schemas.microsoft.com/office/drawing/2014/main" val="4046793267"/>
                    </a:ext>
                  </a:extLst>
                </a:gridCol>
                <a:gridCol w="2030652">
                  <a:extLst>
                    <a:ext uri="{9D8B030D-6E8A-4147-A177-3AD203B41FA5}">
                      <a16:colId xmlns:a16="http://schemas.microsoft.com/office/drawing/2014/main" val="249723616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TR" sz="1800" dirty="0"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/>
                      <a:r>
                        <a:rPr lang="en-TR" sz="1800" dirty="0"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Question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/>
                      <a:r>
                        <a:rPr lang="en-TR" sz="1800"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Forum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682405"/>
                  </a:ext>
                </a:extLst>
              </a:tr>
              <a:tr h="2561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None/>
                        <a:tabLst>
                          <a:tab pos="236220" algn="l"/>
                        </a:tabLst>
                      </a:pPr>
                      <a:r>
                        <a:rPr lang="en-TR" sz="1800" dirty="0"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685"/>
                      <a:r>
                        <a:rPr lang="en-TR" sz="1800" u="none" strike="noStrike" dirty="0"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3"/>
                        </a:rPr>
                        <a:t>non-latin email address validation</a:t>
                      </a:r>
                      <a:endParaRPr lang="en-TR" sz="1800" dirty="0"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/>
                      <a:r>
                        <a:rPr lang="en-TR" sz="1800" dirty="0"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Stackoverflow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81936886"/>
                  </a:ext>
                </a:extLst>
              </a:tr>
              <a:tr h="2561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  <a:tabLst>
                          <a:tab pos="236220" algn="l"/>
                        </a:tabLst>
                      </a:pPr>
                      <a:r>
                        <a:rPr lang="en-TR" sz="1800" dirty="0"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685"/>
                      <a:r>
                        <a:rPr lang="en-TR" sz="1800" u="none" strike="noStrike" dirty="0"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4"/>
                        </a:rPr>
                        <a:t>Validating email addresses using jQuery and regex</a:t>
                      </a:r>
                      <a:endParaRPr lang="en-TR" sz="1800" dirty="0"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/>
                      <a:r>
                        <a:rPr lang="en-TR" sz="1800" dirty="0"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Stackoverflow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05525423"/>
                  </a:ext>
                </a:extLst>
              </a:tr>
              <a:tr h="2561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  <a:tabLst>
                          <a:tab pos="236220" algn="l"/>
                        </a:tabLst>
                      </a:pPr>
                      <a:r>
                        <a:rPr lang="en-TR" sz="1800" dirty="0"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685"/>
                      <a:r>
                        <a:rPr lang="en-TR" sz="1800" u="none" strike="noStrike" dirty="0"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5"/>
                        </a:rPr>
                        <a:t>Properly validating e-mail addresses</a:t>
                      </a:r>
                      <a:endParaRPr lang="en-TR" sz="1800" dirty="0"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8600"/>
                      <a:r>
                        <a:rPr lang="en-TR" sz="1800" dirty="0"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Reddit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1416409"/>
                  </a:ext>
                </a:extLst>
              </a:tr>
              <a:tr h="25619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  <a:tabLst>
                          <a:tab pos="236220" algn="l"/>
                        </a:tabLst>
                      </a:pPr>
                      <a:r>
                        <a:rPr lang="en-TR" sz="1800" dirty="0"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685"/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6"/>
                        </a:rPr>
                        <a:t>Is my new gTLD causing it to get filtered as spam?</a:t>
                      </a:r>
                      <a:endParaRPr lang="en-TR" sz="1800" dirty="0"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860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TR" sz="1800" dirty="0"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Serverfault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59806346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0EBCDD7E-85A3-E5F0-4376-1CF6A4CD137F}"/>
              </a:ext>
            </a:extLst>
          </p:cNvPr>
          <p:cNvSpPr txBox="1"/>
          <p:nvPr/>
        </p:nvSpPr>
        <p:spPr>
          <a:xfrm>
            <a:off x="278776" y="4628458"/>
            <a:ext cx="858644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GB" sz="1800" dirty="0"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1800" dirty="0">
                <a:ea typeface="Open Sans" panose="020B0606030504020204" pitchFamily="34" charset="0"/>
                <a:cs typeface="Open Sans" panose="020B0606030504020204" pitchFamily="34" charset="0"/>
              </a:rPr>
              <a:t>wo blog posts were written by a developer on important aspects of UA:</a:t>
            </a:r>
          </a:p>
          <a:p>
            <a:pPr lvl="1" fontAlgn="base"/>
            <a:r>
              <a:rPr lang="en-US" u="sng" dirty="0">
                <a:ea typeface="Open Sans" panose="020B0606030504020204" pitchFamily="34" charset="0"/>
                <a:cs typeface="Open Sans" panose="020B0606030504020204" pitchFamily="34" charset="0"/>
                <a:hlinkClick r:id="rId7"/>
              </a:rPr>
              <a:t>Universal Acceptance of Domain Names and E-mail Addresses - What is the issue?</a:t>
            </a:r>
            <a:endParaRPr lang="en-US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1" fontAlgn="base"/>
            <a:r>
              <a:rPr lang="en-US" u="sng" dirty="0">
                <a:ea typeface="Open Sans" panose="020B0606030504020204" pitchFamily="34" charset="0"/>
                <a:cs typeface="Open Sans" panose="020B0606030504020204" pitchFamily="34" charset="0"/>
                <a:hlinkClick r:id="rId8"/>
              </a:rPr>
              <a:t>What is the ultimate goal of the Domain Name and Email ID Validation?</a:t>
            </a:r>
            <a:endParaRPr lang="en-GB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2002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Planning for Universal Acceptance (UA) Day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4832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Objectives of UA Day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733B2F-47D5-42AE-81CF-737E5878B6C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03788" y="934246"/>
            <a:ext cx="8736423" cy="5417024"/>
          </a:xfrm>
        </p:spPr>
        <p:txBody>
          <a:bodyPr>
            <a:noAutofit/>
          </a:bodyPr>
          <a:lstStyle/>
          <a:p>
            <a:pPr marL="91440" indent="0">
              <a:buNone/>
            </a:pPr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sym typeface="Open Sans Light"/>
              </a:rPr>
              <a:t>In order to mobilize the technical community to become UA-ready, UA Day aims to rally local, national, regional, and global organizations to create a “buzz” around adopting UA. </a:t>
            </a:r>
          </a:p>
          <a:p>
            <a:pPr fontAlgn="base"/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sym typeface="Open Sans Light"/>
              </a:rPr>
              <a:t>Share UA challenges and current gaps in UA technology.</a:t>
            </a:r>
          </a:p>
          <a:p>
            <a:pPr fontAlgn="base"/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sym typeface="Open Sans Light"/>
              </a:rPr>
              <a:t>Drive change towards the UA-readiness of all software, systems, and devices.</a:t>
            </a:r>
          </a:p>
          <a:p>
            <a:pPr fontAlgn="base"/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sym typeface="Open Sans Light"/>
              </a:rPr>
              <a:t>Motivate technical and government decision makers towards UA adoption.</a:t>
            </a:r>
          </a:p>
          <a:p>
            <a:pPr fontAlgn="base"/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sym typeface="Open Sans Light"/>
              </a:rPr>
              <a:t>Create awareness of UA-related issues in the technical community.</a:t>
            </a:r>
          </a:p>
          <a:p>
            <a:pPr fontAlgn="base"/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sym typeface="Open Sans Light"/>
              </a:rPr>
              <a:t>Create awareness of UA solutions in the technical community.</a:t>
            </a:r>
          </a:p>
          <a:p>
            <a:pPr fontAlgn="base"/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sym typeface="Open Sans Light"/>
              </a:rPr>
              <a:t>Rally language communities together around UA, and towards enabling policies to promote UA adoption.</a:t>
            </a:r>
          </a:p>
          <a:p>
            <a:pPr fontAlgn="base"/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sym typeface="Open Sans Light"/>
              </a:rPr>
              <a:t>Celebrate the achievements of UA so far.</a:t>
            </a:r>
          </a:p>
        </p:txBody>
      </p:sp>
    </p:spTree>
    <p:extLst>
      <p:ext uri="{BB962C8B-B14F-4D97-AF65-F5344CB8AC3E}">
        <p14:creationId xmlns:p14="http://schemas.microsoft.com/office/powerpoint/2010/main" val="41172486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UA Day Strategy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733B2F-47D5-42AE-81CF-737E5878B6C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72368" y="945676"/>
            <a:ext cx="8599263" cy="5417024"/>
          </a:xfrm>
        </p:spPr>
        <p:txBody>
          <a:bodyPr>
            <a:noAutofit/>
          </a:bodyPr>
          <a:lstStyle/>
          <a:p>
            <a:pPr marL="120650" indent="0">
              <a:buNone/>
            </a:pPr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UA Day will be a unique event, planned at three levels to conduct outreach to industry and academia, run hackathons, and more.</a:t>
            </a:r>
          </a:p>
          <a:p>
            <a:pPr marL="463550" indent="-342900">
              <a:buFont typeface="+mj-lt"/>
              <a:buAutoNum type="arabicPeriod"/>
            </a:pPr>
            <a:r>
              <a:rPr lang="en-US" sz="1800" dirty="0">
                <a:solidFill>
                  <a:srgbClr val="0070C0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Local, national events </a:t>
            </a:r>
          </a:p>
          <a:p>
            <a:pPr marL="920750" lvl="1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To be organized by UA Local Initiatives, UA Ambassadors and other community stakeholders, e.g., </a:t>
            </a:r>
            <a:r>
              <a:rPr lang="en-US" sz="1800" dirty="0" err="1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ALSes</a:t>
            </a:r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, ISOC chapters, etc.</a:t>
            </a:r>
          </a:p>
          <a:p>
            <a:pPr marL="463550" indent="-342900">
              <a:buFont typeface="+mj-lt"/>
              <a:buAutoNum type="arabicPeriod"/>
            </a:pPr>
            <a:r>
              <a:rPr lang="en-US" sz="1800" dirty="0">
                <a:solidFill>
                  <a:srgbClr val="0070C0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Local and regional events</a:t>
            </a:r>
          </a:p>
          <a:p>
            <a:pPr marL="920750" lvl="1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To be organized in each geographic region with technology industry and community stakeholders</a:t>
            </a:r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, e.g., RALOs, regional business associations.</a:t>
            </a:r>
          </a:p>
          <a:p>
            <a:pPr marL="577850" indent="-457200">
              <a:buFont typeface="+mj-lt"/>
              <a:buAutoNum type="arabicPeriod"/>
            </a:pPr>
            <a:r>
              <a:rPr lang="en-US" sz="1800" dirty="0">
                <a:solidFill>
                  <a:srgbClr val="0070C0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Local, regional and global events</a:t>
            </a:r>
          </a:p>
          <a:p>
            <a:pPr marL="920750" lvl="1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To be organized every year starting in 2023, w</a:t>
            </a:r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ith technology industries and other global stakeholders. </a:t>
            </a:r>
          </a:p>
          <a:p>
            <a:pPr marL="120650" indent="0">
              <a:buNone/>
            </a:pPr>
            <a:b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</a:br>
            <a:endParaRPr lang="en-US" sz="18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4909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UA Day Planning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733B2F-47D5-42AE-81CF-737E5878B6C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15243" y="1059976"/>
            <a:ext cx="8313513" cy="5417024"/>
          </a:xfrm>
        </p:spPr>
        <p:txBody>
          <a:bodyPr>
            <a:noAutofit/>
          </a:bodyPr>
          <a:lstStyle/>
          <a:p>
            <a:r>
              <a:rPr lang="en-US" sz="1800" dirty="0">
                <a:ea typeface="Open Sans" panose="020B0606030504020204" pitchFamily="34" charset="0"/>
                <a:cs typeface="Open Sans" panose="020B0606030504020204" pitchFamily="34" charset="0"/>
              </a:rPr>
              <a:t>In developing the plans around UA Day, the UASG seeks support, commitments or proposals for holding UA Day events from the following: </a:t>
            </a:r>
            <a:endParaRPr lang="en-US" sz="1600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ea typeface="Open Sans" panose="020B0606030504020204" pitchFamily="34" charset="0"/>
                <a:cs typeface="Open Sans" panose="020B0606030504020204" pitchFamily="34" charset="0"/>
              </a:rPr>
              <a:t>ICANN SOs/ACs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ea typeface="Open Sans" panose="020B0606030504020204" pitchFamily="34" charset="0"/>
                <a:cs typeface="Open Sans" panose="020B0606030504020204" pitchFamily="34" charset="0"/>
              </a:rPr>
              <a:t>GAC members, who can work with their respective governments.  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ea typeface="Open Sans" panose="020B0606030504020204" pitchFamily="34" charset="0"/>
                <a:cs typeface="Open Sans" panose="020B0606030504020204" pitchFamily="34" charset="0"/>
              </a:rPr>
              <a:t>Other global organizations to promote UA, e.g., </a:t>
            </a:r>
            <a:r>
              <a:rPr lang="en-US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ALSes</a:t>
            </a:r>
            <a:r>
              <a:rPr lang="en-US" sz="1800" dirty="0">
                <a:ea typeface="Open Sans" panose="020B0606030504020204" pitchFamily="34" charset="0"/>
                <a:cs typeface="Open Sans" panose="020B0606030504020204" pitchFamily="34" charset="0"/>
              </a:rPr>
              <a:t> and ISOC chapters.</a:t>
            </a:r>
            <a:br>
              <a:rPr lang="en-US" sz="1800" dirty="0"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US" sz="1800" dirty="0">
              <a:solidFill>
                <a:schemeClr val="accent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800" dirty="0">
                <a:solidFill>
                  <a:schemeClr val="tx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Decentralized planning</a:t>
            </a:r>
          </a:p>
          <a:p>
            <a:pPr lvl="1"/>
            <a:r>
              <a:rPr lang="en-US" sz="1800" dirty="0">
                <a:ea typeface="Open Sans" panose="020B0606030504020204" pitchFamily="34" charset="0"/>
                <a:cs typeface="Open Sans" panose="020B0606030504020204" pitchFamily="34" charset="0"/>
              </a:rPr>
              <a:t>The UASG is developing a framework with materials and guidelines for stakeholders to organize UA Day sessions. </a:t>
            </a:r>
          </a:p>
          <a:p>
            <a:pPr lvl="1"/>
            <a:r>
              <a:rPr lang="en-US" sz="1800" dirty="0">
                <a:ea typeface="Open Sans" panose="020B0606030504020204" pitchFamily="34" charset="0"/>
                <a:cs typeface="Open Sans" panose="020B0606030504020204" pitchFamily="34" charset="0"/>
              </a:rPr>
              <a:t>UASG will give organizations the flexibility on how to organize the sessions within this framework. </a:t>
            </a:r>
          </a:p>
          <a:p>
            <a:pPr marL="0" indent="0">
              <a:buNone/>
            </a:pPr>
            <a:endParaRPr lang="en-US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379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Potential Organizations to be Involved in UA Day</a:t>
            </a:r>
          </a:p>
        </p:txBody>
      </p:sp>
      <p:sp>
        <p:nvSpPr>
          <p:cNvPr id="2" name="Google Shape;370;p34">
            <a:extLst>
              <a:ext uri="{FF2B5EF4-FFF2-40B4-BE49-F238E27FC236}">
                <a16:creationId xmlns:a16="http://schemas.microsoft.com/office/drawing/2014/main" id="{8A244DDC-BAE2-A3E0-CABA-FDB355752519}"/>
              </a:ext>
            </a:extLst>
          </p:cNvPr>
          <p:cNvSpPr txBox="1">
            <a:spLocks/>
          </p:cNvSpPr>
          <p:nvPr/>
        </p:nvSpPr>
        <p:spPr>
          <a:xfrm>
            <a:off x="346309" y="830813"/>
            <a:ext cx="8451381" cy="5196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0650" indent="0">
              <a:buFont typeface="Arial"/>
              <a:buNone/>
            </a:pPr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To organize UA Day events, the UASG will reach out to:</a:t>
            </a:r>
          </a:p>
          <a:p>
            <a:pPr marL="120650" indent="0">
              <a:buFont typeface="Arial"/>
              <a:buNone/>
            </a:pPr>
            <a:endParaRPr lang="en-US" sz="12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Supporting Organizations and Advisory Committees (SO/ACs)</a:t>
            </a:r>
          </a:p>
          <a:p>
            <a:pPr fontAlgn="base"/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Regional organizations, RALOs, and </a:t>
            </a:r>
            <a:r>
              <a:rPr lang="en-US" sz="1800" dirty="0" err="1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ALSes</a:t>
            </a:r>
            <a:endParaRPr lang="en-US" sz="18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ISOC Chapters</a:t>
            </a:r>
          </a:p>
          <a:p>
            <a:pPr fontAlgn="base"/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Academia</a:t>
            </a:r>
          </a:p>
          <a:p>
            <a:pPr fontAlgn="base"/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Language communities</a:t>
            </a:r>
          </a:p>
          <a:p>
            <a:pPr fontAlgn="base"/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Government departments</a:t>
            </a:r>
          </a:p>
          <a:p>
            <a:pPr fontAlgn="base"/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Global technology organizations, industry bodies</a:t>
            </a:r>
          </a:p>
          <a:p>
            <a:pPr fontAlgn="base"/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Telecommunication/ICT regulators, mobile phone operating systems</a:t>
            </a:r>
          </a:p>
          <a:p>
            <a:pPr fontAlgn="base"/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International organizations (e.g., UNESCO, etc.)</a:t>
            </a:r>
          </a:p>
          <a:p>
            <a:pPr fontAlgn="base"/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Relevant open-source communities</a:t>
            </a:r>
          </a:p>
          <a:p>
            <a:pPr fontAlgn="base"/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Standards bodies (e.g., Unicode,W3C,WHATWG,etc.)</a:t>
            </a:r>
          </a:p>
          <a:p>
            <a:pPr fontAlgn="base"/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Registries, registrars, resellers, ISPs</a:t>
            </a:r>
          </a:p>
          <a:p>
            <a:pPr fontAlgn="base"/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Email service providers</a:t>
            </a:r>
          </a:p>
        </p:txBody>
      </p:sp>
    </p:spTree>
    <p:extLst>
      <p:ext uri="{BB962C8B-B14F-4D97-AF65-F5344CB8AC3E}">
        <p14:creationId xmlns:p14="http://schemas.microsoft.com/office/powerpoint/2010/main" val="5301701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Outreach Package for UA Day</a:t>
            </a:r>
          </a:p>
        </p:txBody>
      </p:sp>
      <p:sp>
        <p:nvSpPr>
          <p:cNvPr id="7" name="Content Placeholder 10">
            <a:extLst>
              <a:ext uri="{FF2B5EF4-FFF2-40B4-BE49-F238E27FC236}">
                <a16:creationId xmlns:a16="http://schemas.microsoft.com/office/drawing/2014/main" id="{ABA9ACDA-D88E-1A26-F2BF-A572782846E4}"/>
              </a:ext>
            </a:extLst>
          </p:cNvPr>
          <p:cNvSpPr txBox="1">
            <a:spLocks/>
          </p:cNvSpPr>
          <p:nvPr/>
        </p:nvSpPr>
        <p:spPr>
          <a:xfrm>
            <a:off x="154379" y="1073300"/>
            <a:ext cx="8921554" cy="517864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182880" algn="l" defTabSz="457200" rtl="0" eaLnBrk="1" latinLnBrk="0" hangingPunct="1">
              <a:spcBef>
                <a:spcPct val="20000"/>
              </a:spcBef>
              <a:buClr>
                <a:schemeClr val="accent3"/>
              </a:buClr>
              <a:buSzPct val="85000"/>
              <a:buFont typeface="Lucida Grande"/>
              <a:buChar char="*"/>
              <a:defRPr sz="2000" kern="1200">
                <a:solidFill>
                  <a:srgbClr val="000000"/>
                </a:solidFill>
                <a:latin typeface="Open Sans Light"/>
                <a:ea typeface="+mn-ea"/>
                <a:cs typeface="Open Sans Light"/>
              </a:defRPr>
            </a:lvl1pPr>
            <a:lvl2pPr marL="548640" indent="-182880" algn="l" defTabSz="457200" rtl="0" eaLnBrk="1" latinLnBrk="0" hangingPunct="1">
              <a:spcBef>
                <a:spcPct val="20000"/>
              </a:spcBef>
              <a:buClr>
                <a:schemeClr val="accent3"/>
              </a:buClr>
              <a:buSzPct val="85000"/>
              <a:buFont typeface="Lucida Grande"/>
              <a:buChar char="*"/>
              <a:defRPr sz="1800" kern="1200">
                <a:solidFill>
                  <a:srgbClr val="000000"/>
                </a:solidFill>
                <a:latin typeface="Open Sans Light"/>
                <a:ea typeface="+mn-ea"/>
                <a:cs typeface="Open Sans Light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3"/>
              </a:buClr>
              <a:buSzPct val="85000"/>
              <a:buFont typeface="Lucida Grande"/>
              <a:buChar char="*"/>
              <a:defRPr sz="1600" kern="1200">
                <a:solidFill>
                  <a:srgbClr val="000000"/>
                </a:solidFill>
                <a:latin typeface="Open Sans Light"/>
                <a:ea typeface="+mn-ea"/>
                <a:cs typeface="Open Sans Light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3"/>
              </a:buClr>
              <a:buSzPct val="85000"/>
              <a:buFont typeface="Lucida Grande"/>
              <a:buChar char="*"/>
              <a:defRPr sz="1400" kern="1200">
                <a:solidFill>
                  <a:srgbClr val="000000"/>
                </a:solidFill>
                <a:latin typeface="Open Sans Light"/>
                <a:ea typeface="+mn-ea"/>
                <a:cs typeface="Open Sans Light"/>
              </a:defRPr>
            </a:lvl4pPr>
            <a:lvl5pPr marL="1371600" indent="-182880" algn="l" defTabSz="457200" rtl="0" eaLnBrk="1" latinLnBrk="0" hangingPunct="1">
              <a:spcBef>
                <a:spcPct val="20000"/>
              </a:spcBef>
              <a:buClr>
                <a:schemeClr val="accent3"/>
              </a:buClr>
              <a:buSzPct val="85000"/>
              <a:buFont typeface="Lucida Grande"/>
              <a:buChar char="*"/>
              <a:defRPr sz="1400" kern="1200">
                <a:solidFill>
                  <a:srgbClr val="000000"/>
                </a:solidFill>
                <a:latin typeface="Open Sans Light"/>
                <a:ea typeface="+mn-ea"/>
                <a:cs typeface="Open Sans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0">
              <a:buNone/>
            </a:pPr>
            <a:r>
              <a:rPr lang="en-US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  <a:sym typeface="Open Sans Light"/>
              </a:rPr>
              <a:t>The UASG will develop and distribute the following outreach and training materials to collaborating organizations for UA Day events. These would cover both general messaging and technical training.</a:t>
            </a:r>
            <a:br>
              <a:rPr lang="en-US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  <a:sym typeface="Open Sans Light"/>
              </a:rPr>
            </a:br>
            <a:endParaRPr lang="en-US" sz="1800" dirty="0">
              <a:latin typeface="+mn-lt"/>
              <a:ea typeface="Open Sans" panose="020B0606030504020204" pitchFamily="34" charset="0"/>
              <a:cs typeface="Open Sans" panose="020B0606030504020204" pitchFamily="34" charset="0"/>
              <a:sym typeface="Open Sans Light"/>
            </a:endParaRPr>
          </a:p>
          <a:p>
            <a:pPr marL="91440" indent="0">
              <a:buNone/>
            </a:pPr>
            <a:r>
              <a:rPr lang="en-US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  <a:sym typeface="Open Sans Light"/>
              </a:rPr>
              <a:t>Outreach materials: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  <a:sym typeface="Open Sans Light"/>
              </a:rPr>
              <a:t>Half-hour event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  <a:sym typeface="Open Sans Light"/>
              </a:rPr>
              <a:t>One-hour event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  <a:sym typeface="Open Sans Light"/>
              </a:rPr>
              <a:t>Two-hour event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  <a:sym typeface="Open Sans Light"/>
              </a:rPr>
              <a:t>A quarter day event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  <a:sym typeface="Open Sans Light"/>
              </a:rPr>
              <a:t>A half day event</a:t>
            </a:r>
            <a:br>
              <a:rPr lang="en-US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  <a:sym typeface="Open Sans Light"/>
              </a:rPr>
            </a:br>
            <a:endParaRPr lang="en-US" sz="1800" dirty="0">
              <a:latin typeface="+mn-lt"/>
              <a:ea typeface="Open Sans" panose="020B0606030504020204" pitchFamily="34" charset="0"/>
              <a:cs typeface="Open Sans" panose="020B0606030504020204" pitchFamily="34" charset="0"/>
              <a:sym typeface="Open Sans Light"/>
            </a:endParaRPr>
          </a:p>
          <a:p>
            <a:pPr marL="91440" indent="0">
              <a:buNone/>
            </a:pPr>
            <a:r>
              <a:rPr lang="en-US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  <a:sym typeface="Open Sans Light"/>
              </a:rPr>
              <a:t>Technical training materials:</a:t>
            </a:r>
          </a:p>
          <a:p>
            <a:pPr lvl="1"/>
            <a:r>
              <a:rPr lang="en-US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  <a:sym typeface="Open Sans Light"/>
              </a:rPr>
              <a:t>A full-day event</a:t>
            </a:r>
          </a:p>
          <a:p>
            <a:pPr lvl="1"/>
            <a:r>
              <a:rPr lang="en-US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  <a:sym typeface="Open Sans Light"/>
              </a:rPr>
              <a:t>A two-day event</a:t>
            </a:r>
          </a:p>
          <a:p>
            <a:pPr lvl="1"/>
            <a:endParaRPr lang="en-US" dirty="0">
              <a:solidFill>
                <a:schemeClr val="tx1"/>
              </a:solidFill>
              <a:latin typeface="+mn-lt"/>
              <a:ea typeface="Open Sans" panose="020B0606030504020204" pitchFamily="34" charset="0"/>
              <a:cs typeface="Open Sans" panose="020B0606030504020204" pitchFamily="34" charset="0"/>
              <a:sym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4259488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54BA1-27FF-72A8-28A4-43EDAA7B3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TR" dirty="0"/>
              <a:t>Meaningful and Broader Access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D5E52B-CFAF-68CC-D491-165B893B28B6}"/>
              </a:ext>
            </a:extLst>
          </p:cNvPr>
          <p:cNvSpPr txBox="1"/>
          <p:nvPr/>
        </p:nvSpPr>
        <p:spPr>
          <a:xfrm>
            <a:off x="689317" y="1298975"/>
            <a:ext cx="769853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chemeClr val="accent4"/>
                </a:solidFill>
                <a:effectLst/>
                <a:latin typeface="+mj-lt"/>
              </a:rPr>
              <a:t>If you talk to a man in a language he understands, that goes to his head. </a:t>
            </a:r>
            <a:br>
              <a:rPr lang="en-US" b="0" i="0" dirty="0">
                <a:solidFill>
                  <a:schemeClr val="accent4"/>
                </a:solidFill>
                <a:effectLst/>
                <a:latin typeface="+mj-lt"/>
              </a:rPr>
            </a:br>
            <a:r>
              <a:rPr lang="en-US" b="0" i="0" dirty="0">
                <a:solidFill>
                  <a:schemeClr val="accent4"/>
                </a:solidFill>
                <a:effectLst/>
                <a:latin typeface="+mj-lt"/>
              </a:rPr>
              <a:t>If you talk to him in his own language, that goes to his heart.</a:t>
            </a:r>
          </a:p>
          <a:p>
            <a:pPr algn="r"/>
            <a:r>
              <a:rPr lang="en-US" b="0" i="0" dirty="0">
                <a:solidFill>
                  <a:schemeClr val="accent4"/>
                </a:solidFill>
                <a:effectLst/>
                <a:latin typeface="+mj-lt"/>
              </a:rPr>
              <a:t>Nelson Mandela</a:t>
            </a:r>
            <a:endParaRPr lang="en-TR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7E0A23-0E81-9E42-3353-EF0DC79CCE49}"/>
              </a:ext>
            </a:extLst>
          </p:cNvPr>
          <p:cNvSpPr txBox="1"/>
          <p:nvPr/>
        </p:nvSpPr>
        <p:spPr>
          <a:xfrm>
            <a:off x="555674" y="3230712"/>
            <a:ext cx="803265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12529"/>
                </a:solidFill>
                <a:effectLst/>
              </a:rPr>
              <a:t>Universal Acceptance (UA) means that everyone globally should be able to access and communicate on the Internet using the domain name of their choice regardless of language or length. </a:t>
            </a:r>
            <a:endParaRPr lang="en-TR" dirty="0"/>
          </a:p>
        </p:txBody>
      </p:sp>
    </p:spTree>
    <p:extLst>
      <p:ext uri="{BB962C8B-B14F-4D97-AF65-F5344CB8AC3E}">
        <p14:creationId xmlns:p14="http://schemas.microsoft.com/office/powerpoint/2010/main" val="26209447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 a Part of UA Day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Google Shape;370;p34">
            <a:extLst>
              <a:ext uri="{FF2B5EF4-FFF2-40B4-BE49-F238E27FC236}">
                <a16:creationId xmlns:a16="http://schemas.microsoft.com/office/drawing/2014/main" id="{7E207C8C-1C97-F841-5C0D-8A1A21ECB839}"/>
              </a:ext>
            </a:extLst>
          </p:cNvPr>
          <p:cNvSpPr txBox="1">
            <a:spLocks/>
          </p:cNvSpPr>
          <p:nvPr/>
        </p:nvSpPr>
        <p:spPr>
          <a:xfrm>
            <a:off x="320041" y="1275080"/>
            <a:ext cx="8451381" cy="3388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0650" indent="0">
              <a:buFont typeface="Arial"/>
              <a:buNone/>
            </a:pPr>
            <a:endParaRPr lang="en-US" sz="1800" dirty="0">
              <a:solidFill>
                <a:srgbClr val="F59122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marL="120650" indent="0" algn="ctr">
              <a:buFont typeface="Arial"/>
              <a:buNone/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Contribute to UA Day events globally!</a:t>
            </a:r>
          </a:p>
          <a:p>
            <a:pPr marL="120650" indent="0">
              <a:buFont typeface="Arial"/>
              <a:buNone/>
            </a:pPr>
            <a:endParaRPr lang="en-US" sz="18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marL="120650" indent="0">
              <a:buFont typeface="Arial"/>
              <a:buNone/>
            </a:pPr>
            <a:endParaRPr lang="en-US" sz="18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marL="120650" indent="0">
              <a:buFont typeface="Arial"/>
              <a:buNone/>
            </a:pPr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More information on how to submit event proposals will be made public in the coming weeks. Stay tuned!</a:t>
            </a:r>
            <a:endParaRPr lang="en-US" sz="1800" dirty="0">
              <a:solidFill>
                <a:srgbClr val="F59122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marL="120650" indent="0">
              <a:buFont typeface="Arial"/>
              <a:buNone/>
            </a:pPr>
            <a:endParaRPr lang="en-US" sz="18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marL="120650" indent="0">
              <a:buFont typeface="Arial"/>
              <a:buNone/>
            </a:pPr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A UA Day Proposal Template will be published on </a:t>
            </a:r>
            <a:r>
              <a:rPr lang="en-US" sz="1800" dirty="0">
                <a:solidFill>
                  <a:srgbClr val="0070C0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uasg.tech </a:t>
            </a:r>
            <a:r>
              <a:rPr 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with further details on how to organize UA Day events. </a:t>
            </a:r>
          </a:p>
          <a:p>
            <a:pPr marL="120650" indent="0">
              <a:buFont typeface="Arial"/>
              <a:buNone/>
            </a:pPr>
            <a:endParaRPr lang="en-US" sz="18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marL="120650" indent="0">
              <a:buFont typeface="Arial"/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650" indent="0">
              <a:buFont typeface="Arial"/>
              <a:buNone/>
            </a:pP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8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5489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3086AE0-0EB2-9B4A-B8A3-2A9FF067E38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52062" y="1001185"/>
            <a:ext cx="7458634" cy="4855630"/>
          </a:xfrm>
        </p:spPr>
        <p:txBody>
          <a:bodyPr>
            <a:noAutofit/>
          </a:bodyPr>
          <a:lstStyle/>
          <a:p>
            <a:r>
              <a:rPr lang="en-US" sz="1800" dirty="0"/>
              <a:t>For more information on UA, email </a:t>
            </a:r>
            <a:r>
              <a:rPr lang="en-US" sz="1800" dirty="0">
                <a:hlinkClick r:id="rId3"/>
              </a:rPr>
              <a:t>info@uasg.tech</a:t>
            </a:r>
            <a:r>
              <a:rPr lang="en-US" sz="1800" dirty="0"/>
              <a:t> or </a:t>
            </a:r>
            <a:r>
              <a:rPr lang="en-US" sz="1800" dirty="0">
                <a:hlinkClick r:id="rId4"/>
              </a:rPr>
              <a:t>UAProgram@icann.org</a:t>
            </a:r>
            <a:r>
              <a:rPr lang="en-US" sz="1800" dirty="0"/>
              <a:t> and visit </a:t>
            </a:r>
            <a:r>
              <a:rPr lang="en-US" sz="1800" dirty="0">
                <a:hlinkClick r:id="rId5"/>
              </a:rPr>
              <a:t>www.icann.org/ua</a:t>
            </a:r>
            <a:endParaRPr lang="en-US" sz="1800" dirty="0"/>
          </a:p>
          <a:p>
            <a:r>
              <a:rPr lang="en-US" sz="1800" dirty="0"/>
              <a:t>Access all UASG documents and presentations at: </a:t>
            </a:r>
            <a:r>
              <a:rPr lang="en-US" sz="1800" dirty="0">
                <a:hlinkClick r:id="rId6"/>
              </a:rPr>
              <a:t>https://uasg.tech</a:t>
            </a:r>
            <a:r>
              <a:rPr lang="en-US" sz="1800" dirty="0"/>
              <a:t> </a:t>
            </a:r>
          </a:p>
          <a:p>
            <a:r>
              <a:rPr lang="en-US" sz="1800" dirty="0"/>
              <a:t>Access details of ongoing work from wiki pages: </a:t>
            </a:r>
            <a:r>
              <a:rPr lang="en-US" sz="1800" dirty="0">
                <a:hlinkClick r:id="rId7"/>
              </a:rPr>
              <a:t>https://community.icann.org/display/TUA</a:t>
            </a:r>
            <a:r>
              <a:rPr lang="en-US" sz="1800" dirty="0"/>
              <a:t> </a:t>
            </a:r>
          </a:p>
          <a:p>
            <a:r>
              <a:rPr lang="en-US" sz="1800" dirty="0"/>
              <a:t>Register to participate or listen in the UA discussion list at: </a:t>
            </a:r>
            <a:r>
              <a:rPr lang="en-US" sz="1800" dirty="0">
                <a:hlinkClick r:id="rId8"/>
              </a:rPr>
              <a:t>https://uasg.tech/subscribe</a:t>
            </a:r>
            <a:endParaRPr lang="en-US" sz="1800" dirty="0"/>
          </a:p>
          <a:p>
            <a:r>
              <a:rPr lang="en-US" sz="1800" dirty="0"/>
              <a:t>Register to participate in UA working groups </a:t>
            </a:r>
            <a:r>
              <a:rPr lang="en-US" sz="1800" dirty="0">
                <a:hlinkClick r:id="rId9"/>
              </a:rPr>
              <a:t>https://uasg.tech/join/</a:t>
            </a:r>
            <a:r>
              <a:rPr lang="en-US" sz="1800" dirty="0"/>
              <a:t>.</a:t>
            </a:r>
          </a:p>
          <a:p>
            <a:r>
              <a:rPr lang="en-US" sz="1800" dirty="0"/>
              <a:t>Follow UASG on social media: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Get Involved!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CB20BF-CE10-6445-9532-EF69F0BD397E}"/>
              </a:ext>
            </a:extLst>
          </p:cNvPr>
          <p:cNvSpPr/>
          <p:nvPr/>
        </p:nvSpPr>
        <p:spPr>
          <a:xfrm>
            <a:off x="374904" y="4933485"/>
            <a:ext cx="70781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585" lvl="1" defTabSz="1219170">
              <a:buClr>
                <a:srgbClr val="000000"/>
              </a:buClr>
              <a:buSzPts val="1600"/>
            </a:pPr>
            <a:r>
              <a:rPr lang="en-US" kern="0" dirty="0">
                <a:solidFill>
                  <a:srgbClr val="000000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sym typeface="Calibri"/>
              </a:rPr>
              <a:t>Twitter: </a:t>
            </a:r>
            <a:r>
              <a:rPr lang="en-US" u="sng" kern="0" dirty="0">
                <a:solidFill>
                  <a:schemeClr val="accent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sym typeface="Calibri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@UASGTech</a:t>
            </a:r>
            <a:endParaRPr lang="en-US" kern="0" dirty="0">
              <a:solidFill>
                <a:schemeClr val="accent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  <a:sym typeface="Calibri"/>
            </a:endParaRPr>
          </a:p>
          <a:p>
            <a:pPr marL="609585" lvl="1" defTabSz="1219170">
              <a:buClr>
                <a:srgbClr val="000000"/>
              </a:buClr>
              <a:buSzPts val="1600"/>
            </a:pPr>
            <a:r>
              <a:rPr lang="en-US" kern="0" dirty="0">
                <a:solidFill>
                  <a:srgbClr val="000000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sym typeface="Calibri"/>
              </a:rPr>
              <a:t>LinkedIn: </a:t>
            </a:r>
            <a:r>
              <a:rPr lang="en-US" u="sng" kern="0" dirty="0">
                <a:solidFill>
                  <a:schemeClr val="accent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sym typeface="Calibri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https://www.linkedin.com/company/uasgtech/</a:t>
            </a:r>
            <a:endParaRPr lang="en-US" kern="0" dirty="0">
              <a:solidFill>
                <a:schemeClr val="accent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  <a:sym typeface="Calibri"/>
            </a:endParaRPr>
          </a:p>
          <a:p>
            <a:pPr marL="609585" lvl="1" defTabSz="1219170">
              <a:buClr>
                <a:srgbClr val="000000"/>
              </a:buClr>
              <a:buSzPts val="1600"/>
            </a:pPr>
            <a:r>
              <a:rPr lang="en-US" kern="0" dirty="0">
                <a:solidFill>
                  <a:srgbClr val="000000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sym typeface="Calibri"/>
              </a:rPr>
              <a:t>Facebook: </a:t>
            </a:r>
            <a:r>
              <a:rPr lang="en-US" u="sng" kern="0" dirty="0">
                <a:solidFill>
                  <a:schemeClr val="accent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  <a:sym typeface="Calibri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https://www.facebook.com/uasgtech/</a:t>
            </a:r>
            <a:endParaRPr lang="en-US" u="sng" kern="0" dirty="0">
              <a:solidFill>
                <a:schemeClr val="accent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816601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Engage with ICANN – Thank You and Questions</a:t>
            </a:r>
          </a:p>
        </p:txBody>
      </p:sp>
    </p:spTree>
    <p:extLst>
      <p:ext uri="{BB962C8B-B14F-4D97-AF65-F5344CB8AC3E}">
        <p14:creationId xmlns:p14="http://schemas.microsoft.com/office/powerpoint/2010/main" val="3941571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8BD06-17DB-4584-AF10-02AE8394A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500" dirty="0"/>
              <a:t>Universal Acceptance of Domain Names and Email</a:t>
            </a:r>
            <a:endParaRPr lang="en-SG" sz="25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A36FDA-29B9-254C-8975-5ABB15D41994}"/>
              </a:ext>
            </a:extLst>
          </p:cNvPr>
          <p:cNvSpPr/>
          <p:nvPr/>
        </p:nvSpPr>
        <p:spPr>
          <a:xfrm>
            <a:off x="642349" y="764059"/>
            <a:ext cx="774550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cs typeface="Arial" panose="020B0604020202020204" pitchFamily="34" charset="0"/>
              </a:rPr>
              <a:t>Goal</a:t>
            </a:r>
          </a:p>
          <a:p>
            <a:pPr algn="ctr"/>
            <a:r>
              <a:rPr lang="en-US" dirty="0">
                <a:latin typeface="+mj-lt"/>
                <a:cs typeface="Arial" panose="020B0604020202020204" pitchFamily="34" charset="0"/>
              </a:rPr>
              <a:t>All domain names and email addresses work in all software applications </a:t>
            </a:r>
            <a:r>
              <a:rPr lang="en-US" sz="1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regardless of script, language, or character length.</a:t>
            </a:r>
            <a:br>
              <a:rPr lang="en-US" dirty="0">
                <a:cs typeface="Arial" panose="020B0604020202020204" pitchFamily="34" charset="0"/>
              </a:rPr>
            </a:br>
            <a:endParaRPr lang="en-US" dirty="0">
              <a:cs typeface="Arial" panose="020B0604020202020204" pitchFamily="34" charset="0"/>
            </a:endParaRPr>
          </a:p>
          <a:p>
            <a:pPr algn="ctr"/>
            <a:endParaRPr lang="en-US" b="1" dirty="0">
              <a:cs typeface="Arial" panose="020B0604020202020204" pitchFamily="34" charset="0"/>
            </a:endParaRPr>
          </a:p>
          <a:p>
            <a:pPr algn="ctr"/>
            <a:endParaRPr lang="en-US" b="1" dirty="0">
              <a:cs typeface="Arial" panose="020B0604020202020204" pitchFamily="34" charset="0"/>
            </a:endParaRPr>
          </a:p>
          <a:p>
            <a:pPr algn="ctr"/>
            <a:endParaRPr lang="en-US" b="1" dirty="0">
              <a:cs typeface="Arial" panose="020B0604020202020204" pitchFamily="34" charset="0"/>
            </a:endParaRPr>
          </a:p>
          <a:p>
            <a:pPr algn="ctr"/>
            <a:endParaRPr lang="en-US" b="1" dirty="0">
              <a:cs typeface="Arial" panose="020B0604020202020204" pitchFamily="34" charset="0"/>
            </a:endParaRPr>
          </a:p>
          <a:p>
            <a:pPr algn="ctr"/>
            <a:endParaRPr lang="en-US" b="1" dirty="0">
              <a:cs typeface="Arial" panose="020B0604020202020204" pitchFamily="34" charset="0"/>
            </a:endParaRPr>
          </a:p>
          <a:p>
            <a:pPr algn="ctr"/>
            <a:endParaRPr lang="en-US" b="1" dirty="0">
              <a:cs typeface="Arial" panose="020B0604020202020204" pitchFamily="34" charset="0"/>
            </a:endParaRPr>
          </a:p>
          <a:p>
            <a:pPr algn="ctr"/>
            <a:endParaRPr lang="en-US" b="1" dirty="0">
              <a:cs typeface="Arial" panose="020B0604020202020204" pitchFamily="34" charset="0"/>
            </a:endParaRPr>
          </a:p>
          <a:p>
            <a:pPr algn="ctr"/>
            <a:endParaRPr lang="en-US" b="1" dirty="0">
              <a:cs typeface="Arial" panose="020B0604020202020204" pitchFamily="34" charset="0"/>
            </a:endParaRPr>
          </a:p>
          <a:p>
            <a:pPr algn="ctr"/>
            <a:endParaRPr lang="en-US" b="1" dirty="0">
              <a:cs typeface="Arial" panose="020B0604020202020204" pitchFamily="34" charset="0"/>
            </a:endParaRPr>
          </a:p>
          <a:p>
            <a:pPr algn="ctr"/>
            <a:endParaRPr lang="en-US" b="1" dirty="0">
              <a:cs typeface="Arial" panose="020B0604020202020204" pitchFamily="34" charset="0"/>
            </a:endParaRPr>
          </a:p>
          <a:p>
            <a:pPr algn="ctr"/>
            <a:endParaRPr lang="en-US" b="1" dirty="0"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E6BA04-ADED-D644-90B7-4AFD9A14E5BD}"/>
              </a:ext>
            </a:extLst>
          </p:cNvPr>
          <p:cNvSpPr>
            <a:spLocks/>
          </p:cNvSpPr>
          <p:nvPr/>
        </p:nvSpPr>
        <p:spPr>
          <a:xfrm>
            <a:off x="6030962" y="3037398"/>
            <a:ext cx="2627839" cy="167026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 sz="135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6B4F8BF-DFEB-184C-BD56-D05D58A30622}"/>
              </a:ext>
            </a:extLst>
          </p:cNvPr>
          <p:cNvSpPr>
            <a:spLocks/>
          </p:cNvSpPr>
          <p:nvPr/>
        </p:nvSpPr>
        <p:spPr>
          <a:xfrm>
            <a:off x="3279399" y="3037398"/>
            <a:ext cx="2627839" cy="167026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 sz="135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B410710-AE89-8447-980C-1F47E5CB1875}"/>
              </a:ext>
            </a:extLst>
          </p:cNvPr>
          <p:cNvSpPr>
            <a:spLocks/>
          </p:cNvSpPr>
          <p:nvPr/>
        </p:nvSpPr>
        <p:spPr>
          <a:xfrm>
            <a:off x="520114" y="3037398"/>
            <a:ext cx="2627839" cy="167026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 sz="135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7E030AD-B00C-D345-81A4-38C8480D5807}"/>
              </a:ext>
            </a:extLst>
          </p:cNvPr>
          <p:cNvSpPr>
            <a:spLocks/>
          </p:cNvSpPr>
          <p:nvPr/>
        </p:nvSpPr>
        <p:spPr>
          <a:xfrm>
            <a:off x="520114" y="2746983"/>
            <a:ext cx="2627839" cy="854571"/>
          </a:xfrm>
          <a:prstGeom prst="rect">
            <a:avLst/>
          </a:prstGeom>
          <a:solidFill>
            <a:srgbClr val="ED9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 sz="135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BAEE72B-BBBE-8B4F-9BE1-B104A8E92AFC}"/>
              </a:ext>
            </a:extLst>
          </p:cNvPr>
          <p:cNvSpPr>
            <a:spLocks/>
          </p:cNvSpPr>
          <p:nvPr/>
        </p:nvSpPr>
        <p:spPr>
          <a:xfrm>
            <a:off x="3279399" y="2746984"/>
            <a:ext cx="2627839" cy="8545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 sz="135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9B5D6AA-52E1-A44E-94D5-1DED8B5FD4EA}"/>
              </a:ext>
            </a:extLst>
          </p:cNvPr>
          <p:cNvSpPr>
            <a:spLocks/>
          </p:cNvSpPr>
          <p:nvPr/>
        </p:nvSpPr>
        <p:spPr>
          <a:xfrm>
            <a:off x="6030962" y="2746984"/>
            <a:ext cx="2627839" cy="8545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 sz="135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8A154C-62CC-C045-A63C-DE28ACAEF318}"/>
              </a:ext>
            </a:extLst>
          </p:cNvPr>
          <p:cNvSpPr txBox="1"/>
          <p:nvPr/>
        </p:nvSpPr>
        <p:spPr>
          <a:xfrm>
            <a:off x="776503" y="3729415"/>
            <a:ext cx="21150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Internationalized Domain Names</a:t>
            </a:r>
          </a:p>
          <a:p>
            <a:pPr algn="ctr"/>
            <a:r>
              <a:rPr lang="en-US" sz="2000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(IDN)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BC20D9-7FC6-374D-BA27-4DACBD4B5702}"/>
              </a:ext>
            </a:extLst>
          </p:cNvPr>
          <p:cNvSpPr txBox="1"/>
          <p:nvPr/>
        </p:nvSpPr>
        <p:spPr>
          <a:xfrm>
            <a:off x="3535789" y="3726794"/>
            <a:ext cx="2115061" cy="336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New </a:t>
            </a:r>
            <a:r>
              <a:rPr lang="en-US" sz="2000" dirty="0" err="1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gTLDs</a:t>
            </a:r>
            <a:endParaRPr lang="en-US" sz="2000" dirty="0">
              <a:solidFill>
                <a:schemeClr val="accent2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AC4DCC-FF70-9B46-BCA2-46671BF14B16}"/>
              </a:ext>
            </a:extLst>
          </p:cNvPr>
          <p:cNvSpPr txBox="1"/>
          <p:nvPr/>
        </p:nvSpPr>
        <p:spPr>
          <a:xfrm>
            <a:off x="6287351" y="3718150"/>
            <a:ext cx="23714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Email Address Internationalization</a:t>
            </a:r>
          </a:p>
          <a:p>
            <a:pPr algn="ctr"/>
            <a:r>
              <a:rPr lang="en-US" sz="2000" dirty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(EAI)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C69ED2-719E-024C-BA9F-0B7B46A01D6F}"/>
              </a:ext>
            </a:extLst>
          </p:cNvPr>
          <p:cNvSpPr txBox="1"/>
          <p:nvPr/>
        </p:nvSpPr>
        <p:spPr>
          <a:xfrm>
            <a:off x="520114" y="3037571"/>
            <a:ext cx="2308949" cy="438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chemeClr val="bg1"/>
                </a:solidFill>
                <a:latin typeface="Arial"/>
                <a:cs typeface="Arial"/>
              </a:rPr>
              <a:t>пример.рф</a:t>
            </a:r>
            <a:endParaRPr lang="en-US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2C2F67-BD13-C341-ADFE-3ADE6B65452E}"/>
              </a:ext>
            </a:extLst>
          </p:cNvPr>
          <p:cNvSpPr txBox="1"/>
          <p:nvPr/>
        </p:nvSpPr>
        <p:spPr>
          <a:xfrm>
            <a:off x="3414274" y="3043933"/>
            <a:ext cx="2303608" cy="438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site.example</a:t>
            </a:r>
            <a:endParaRPr lang="en-US" sz="24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E70C08-8E40-6F4E-A3DB-46BD3B344C1F}"/>
              </a:ext>
            </a:extLst>
          </p:cNvPr>
          <p:cNvSpPr txBox="1"/>
          <p:nvPr/>
        </p:nvSpPr>
        <p:spPr>
          <a:xfrm>
            <a:off x="6287352" y="3086066"/>
            <a:ext cx="20586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SimSun-ExtB"/>
                <a:ea typeface="SimSun-ExtB"/>
                <a:cs typeface="SimSun-ExtB"/>
              </a:rPr>
              <a:t>名称</a:t>
            </a:r>
            <a:r>
              <a:rPr lang="en-US" altLang="ja-JP" sz="2000" b="1" dirty="0">
                <a:solidFill>
                  <a:schemeClr val="bg1"/>
                </a:solidFill>
                <a:latin typeface="Arial"/>
                <a:ea typeface="SimSun-ExtB"/>
                <a:cs typeface="Arial"/>
              </a:rPr>
              <a:t>@</a:t>
            </a:r>
            <a:r>
              <a:rPr lang="zh-TW" altLang="en-US" sz="2000" b="1" dirty="0">
                <a:solidFill>
                  <a:schemeClr val="bg1"/>
                </a:solidFill>
                <a:latin typeface="SimSun-ExtB"/>
                <a:ea typeface="SimSun-ExtB"/>
                <a:cs typeface="SimSun-ExtB"/>
              </a:rPr>
              <a:t>网站</a:t>
            </a:r>
            <a:r>
              <a:rPr lang="en-US" altLang="zh-TW" sz="2000" b="1" dirty="0">
                <a:solidFill>
                  <a:schemeClr val="bg1"/>
                </a:solidFill>
                <a:latin typeface="Arial"/>
                <a:ea typeface="SimSun-ExtB"/>
                <a:cs typeface="Arial"/>
              </a:rPr>
              <a:t>.</a:t>
            </a:r>
            <a:r>
              <a:rPr lang="zh-TW" altLang="en-US" sz="2000" b="1" dirty="0">
                <a:solidFill>
                  <a:schemeClr val="bg1"/>
                </a:solidFill>
                <a:latin typeface="SimSun-ExtB"/>
                <a:ea typeface="SimSun-ExtB"/>
                <a:cs typeface="SimSun-ExtB"/>
              </a:rPr>
              <a:t>域名</a:t>
            </a:r>
            <a:endParaRPr lang="en-US" sz="2000" b="1" dirty="0">
              <a:solidFill>
                <a:schemeClr val="bg1"/>
              </a:solidFill>
              <a:latin typeface="SimSun-ExtB"/>
              <a:ea typeface="SimSun-ExtB"/>
              <a:cs typeface="SimSun-ExtB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BF8CB4E-C430-4E48-92C3-2351DFC299B0}"/>
              </a:ext>
            </a:extLst>
          </p:cNvPr>
          <p:cNvSpPr/>
          <p:nvPr/>
        </p:nvSpPr>
        <p:spPr>
          <a:xfrm>
            <a:off x="4231310" y="2377902"/>
            <a:ext cx="718718" cy="718718"/>
          </a:xfrm>
          <a:prstGeom prst="ellipse">
            <a:avLst/>
          </a:prstGeom>
          <a:solidFill>
            <a:schemeClr val="accent1"/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86176CF-9555-A641-BC5A-DBBC0F72B441}"/>
              </a:ext>
            </a:extLst>
          </p:cNvPr>
          <p:cNvSpPr/>
          <p:nvPr/>
        </p:nvSpPr>
        <p:spPr>
          <a:xfrm>
            <a:off x="1474548" y="2368523"/>
            <a:ext cx="718718" cy="7187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B7BCB63-DACA-9F44-8D03-4E30CF6F672B}"/>
              </a:ext>
            </a:extLst>
          </p:cNvPr>
          <p:cNvSpPr/>
          <p:nvPr/>
        </p:nvSpPr>
        <p:spPr>
          <a:xfrm>
            <a:off x="6975009" y="2377902"/>
            <a:ext cx="718718" cy="7187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0203-earth.eps">
            <a:extLst>
              <a:ext uri="{FF2B5EF4-FFF2-40B4-BE49-F238E27FC236}">
                <a16:creationId xmlns:a16="http://schemas.microsoft.com/office/drawing/2014/main" id="{67722B04-9734-D04C-BF1F-2A7428CEF3C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duotone>
              <a:schemeClr val="accent5">
                <a:shade val="45000"/>
                <a:satMod val="135000"/>
              </a:schemeClr>
              <a:prstClr val="white"/>
            </a:duotone>
            <a:lum brigh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966" y="2511698"/>
            <a:ext cx="430091" cy="438362"/>
          </a:xfrm>
          <a:prstGeom prst="rect">
            <a:avLst/>
          </a:prstGeom>
        </p:spPr>
      </p:pic>
      <p:pic>
        <p:nvPicPr>
          <p:cNvPr id="22" name="Picture 21" descr="0202-sphere.eps">
            <a:extLst>
              <a:ext uri="{FF2B5EF4-FFF2-40B4-BE49-F238E27FC236}">
                <a16:creationId xmlns:a16="http://schemas.microsoft.com/office/drawing/2014/main" id="{0A96A051-EDF5-3248-88FD-ABA1DC6092E6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lum brigh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0176" y="2542344"/>
            <a:ext cx="402043" cy="402043"/>
          </a:xfrm>
          <a:prstGeom prst="rect">
            <a:avLst/>
          </a:prstGeom>
        </p:spPr>
      </p:pic>
      <p:pic>
        <p:nvPicPr>
          <p:cNvPr id="23" name="Picture 22" descr="0070-envelop.eps">
            <a:extLst>
              <a:ext uri="{FF2B5EF4-FFF2-40B4-BE49-F238E27FC236}">
                <a16:creationId xmlns:a16="http://schemas.microsoft.com/office/drawing/2014/main" id="{5731615A-4AF8-9A43-B470-803A185B7B0D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lum brigh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5557" y="2579648"/>
            <a:ext cx="366442" cy="303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395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Universal Acceptance Enables Digital Inclusivity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EF600F-14CF-A747-BB4F-D78C3890C127}"/>
              </a:ext>
            </a:extLst>
          </p:cNvPr>
          <p:cNvSpPr txBox="1"/>
          <p:nvPr/>
        </p:nvSpPr>
        <p:spPr>
          <a:xfrm>
            <a:off x="351662" y="1301354"/>
            <a:ext cx="8812592" cy="470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There are now more than </a:t>
            </a:r>
            <a:r>
              <a:rPr lang="en-US" b="1" dirty="0">
                <a:ea typeface="Open Sans" panose="020B0606030504020204" pitchFamily="34" charset="0"/>
                <a:cs typeface="Open Sans" panose="020B0606030504020204" pitchFamily="34" charset="0"/>
              </a:rPr>
              <a:t>1,200 active gTLDs</a:t>
            </a: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, as well as country code top-level domains (ccTLDs) that are available in different scripts and that may be longer than three characters. These new TLDs represent cultures, brands, geographies, and special interests (e.g., .</a:t>
            </a:r>
            <a:r>
              <a:rPr lang="th-TH" dirty="0">
                <a:ea typeface="Open Sans" panose="020B0606030504020204" pitchFamily="34" charset="0"/>
                <a:cs typeface="Open Sans" panose="020B0606030504020204" pitchFamily="34" charset="0"/>
              </a:rPr>
              <a:t>ไทย, .</a:t>
            </a: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AFRICA, .SPORT).</a:t>
            </a:r>
          </a:p>
          <a:p>
            <a:pPr>
              <a:lnSpc>
                <a:spcPct val="140000"/>
              </a:lnSpc>
            </a:pPr>
            <a:endParaRPr lang="en-US" b="1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The majority of the world does not speak English as a first language. 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There are billions of people who prefer to read and write in Arabic, </a:t>
            </a:r>
            <a:r>
              <a:rPr lang="en-US" dirty="0"/>
              <a:t>Ethiopic, </a:t>
            </a: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Chinese, Cyrillic, or other scripts. 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US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There are </a:t>
            </a:r>
            <a:r>
              <a:rPr lang="en-US" b="1" dirty="0">
                <a:ea typeface="Open Sans" panose="020B0606030504020204" pitchFamily="34" charset="0"/>
                <a:cs typeface="Open Sans" panose="020B0606030504020204" pitchFamily="34" charset="0"/>
              </a:rPr>
              <a:t>five billion I</a:t>
            </a: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nternet users around the world. 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ea typeface="Open Sans" panose="020B0606030504020204" pitchFamily="34" charset="0"/>
                <a:cs typeface="Open Sans" panose="020B0606030504020204" pitchFamily="34" charset="0"/>
              </a:rPr>
              <a:t>At least one billion more </a:t>
            </a: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are expected to come online by 2023</a:t>
            </a:r>
            <a:r>
              <a:rPr lang="en-US" b="1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 Through Universal Acceptance (UA), they can experience the full benefits of the Internet.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F4E5C0-5375-1248-AC83-058D65130AF8}"/>
              </a:ext>
            </a:extLst>
          </p:cNvPr>
          <p:cNvSpPr txBox="1"/>
          <p:nvPr/>
        </p:nvSpPr>
        <p:spPr>
          <a:xfrm>
            <a:off x="517367" y="708092"/>
            <a:ext cx="8481183" cy="442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*Consumer Choice  		*Digital Inclusivity  	 	*Multilingual Internet</a:t>
            </a:r>
          </a:p>
        </p:txBody>
      </p:sp>
    </p:spTree>
    <p:extLst>
      <p:ext uri="{BB962C8B-B14F-4D97-AF65-F5344CB8AC3E}">
        <p14:creationId xmlns:p14="http://schemas.microsoft.com/office/powerpoint/2010/main" val="1401952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Categories Affected and UA-Readiness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18331" y="1014634"/>
            <a:ext cx="7907338" cy="4571813"/>
          </a:xfrm>
        </p:spPr>
        <p:txBody>
          <a:bodyPr>
            <a:normAutofit/>
          </a:bodyPr>
          <a:lstStyle/>
          <a:p>
            <a:r>
              <a:rPr lang="en-US" sz="1800" dirty="0"/>
              <a:t>Domain Names:</a:t>
            </a:r>
          </a:p>
          <a:p>
            <a:pPr lvl="1"/>
            <a:r>
              <a:rPr lang="en-US" sz="1800" dirty="0"/>
              <a:t>New short top-level domain names:		</a:t>
            </a:r>
            <a:r>
              <a:rPr lang="en-US" sz="1800" dirty="0" err="1"/>
              <a:t>example.</a:t>
            </a:r>
            <a:r>
              <a:rPr lang="en-US" sz="1800" dirty="0" err="1">
                <a:solidFill>
                  <a:schemeClr val="accent4"/>
                </a:solidFill>
              </a:rPr>
              <a:t>sky</a:t>
            </a:r>
            <a:endParaRPr lang="en-US" sz="1800" dirty="0">
              <a:solidFill>
                <a:schemeClr val="accent4"/>
              </a:solidFill>
            </a:endParaRPr>
          </a:p>
          <a:p>
            <a:pPr lvl="1"/>
            <a:r>
              <a:rPr lang="en-US" sz="1800" dirty="0"/>
              <a:t>New long top-level domain names:		</a:t>
            </a:r>
            <a:r>
              <a:rPr lang="en-US" sz="1800" dirty="0" err="1"/>
              <a:t>example.</a:t>
            </a:r>
            <a:r>
              <a:rPr lang="en-US" sz="1800" dirty="0" err="1">
                <a:solidFill>
                  <a:schemeClr val="accent4"/>
                </a:solidFill>
              </a:rPr>
              <a:t>engineering</a:t>
            </a:r>
            <a:endParaRPr lang="en-US" sz="1800" dirty="0">
              <a:solidFill>
                <a:schemeClr val="accent4"/>
              </a:solidFill>
            </a:endParaRPr>
          </a:p>
          <a:p>
            <a:pPr lvl="1"/>
            <a:r>
              <a:rPr lang="en-US" sz="1800" dirty="0"/>
              <a:t>Internationalized Domain Name (IDN):	</a:t>
            </a:r>
            <a:r>
              <a:rPr lang="th-TH" sz="2400" dirty="0">
                <a:solidFill>
                  <a:schemeClr val="accent4"/>
                </a:solidFill>
              </a:rPr>
              <a:t>คน.ไทย</a:t>
            </a:r>
            <a:endParaRPr lang="th-TH" sz="1800" dirty="0">
              <a:solidFill>
                <a:schemeClr val="accent4"/>
              </a:solidFill>
            </a:endParaRPr>
          </a:p>
          <a:p>
            <a:r>
              <a:rPr lang="en-US" sz="1800" dirty="0"/>
              <a:t>Internationalized email addresses (EAI): </a:t>
            </a:r>
          </a:p>
          <a:p>
            <a:pPr lvl="1"/>
            <a:r>
              <a:rPr lang="en-US" sz="1800" dirty="0"/>
              <a:t>ASCII@ASCII (new and long TLD)		</a:t>
            </a:r>
            <a:r>
              <a:rPr lang="en-US" sz="1800" dirty="0" err="1"/>
              <a:t>ekrem@misal.</a:t>
            </a:r>
            <a:r>
              <a:rPr lang="en-US" sz="1800" dirty="0" err="1">
                <a:solidFill>
                  <a:schemeClr val="accent4"/>
                </a:solidFill>
              </a:rPr>
              <a:t>istanbul</a:t>
            </a:r>
            <a:endParaRPr lang="en-US" sz="1800" dirty="0">
              <a:solidFill>
                <a:schemeClr val="accent4"/>
              </a:solidFill>
            </a:endParaRPr>
          </a:p>
          <a:p>
            <a:pPr lvl="1"/>
            <a:r>
              <a:rPr lang="en-US" sz="1800" dirty="0"/>
              <a:t>ASCII@IDN							</a:t>
            </a:r>
            <a:r>
              <a:rPr lang="en-US" sz="1800" dirty="0" err="1"/>
              <a:t>marc@</a:t>
            </a:r>
            <a:r>
              <a:rPr lang="en-US" sz="1800" dirty="0" err="1">
                <a:solidFill>
                  <a:schemeClr val="accent4"/>
                </a:solidFill>
              </a:rPr>
              <a:t>société</a:t>
            </a:r>
            <a:r>
              <a:rPr lang="en-US" sz="1800" dirty="0" err="1"/>
              <a:t>.org</a:t>
            </a:r>
            <a:endParaRPr lang="en-US" sz="1800" dirty="0"/>
          </a:p>
          <a:p>
            <a:pPr lvl="1"/>
            <a:r>
              <a:rPr lang="en-US" sz="1800" dirty="0" err="1"/>
              <a:t>Unicode@ASCII</a:t>
            </a:r>
            <a:r>
              <a:rPr lang="en-US" sz="1800" dirty="0"/>
              <a:t>						</a:t>
            </a:r>
            <a:r>
              <a:rPr lang="ja-JP" altLang="en-US" sz="1800">
                <a:solidFill>
                  <a:schemeClr val="accent4"/>
                </a:solidFill>
              </a:rPr>
              <a:t>测试</a:t>
            </a:r>
            <a:r>
              <a:rPr lang="en-US" altLang="ja-JP" sz="1800" dirty="0"/>
              <a:t>@</a:t>
            </a:r>
            <a:r>
              <a:rPr lang="en-US" sz="1800" dirty="0" err="1"/>
              <a:t>example.com</a:t>
            </a:r>
            <a:endParaRPr lang="en-US" sz="1800" dirty="0"/>
          </a:p>
          <a:p>
            <a:pPr lvl="1"/>
            <a:r>
              <a:rPr lang="en-US" sz="1800" dirty="0" err="1"/>
              <a:t>Unicode@IDN</a:t>
            </a:r>
            <a:r>
              <a:rPr lang="en-US" sz="1800" dirty="0"/>
              <a:t>							</a:t>
            </a:r>
            <a:r>
              <a:rPr lang="hi-IN" sz="1800" dirty="0">
                <a:solidFill>
                  <a:schemeClr val="accent4"/>
                </a:solidFill>
              </a:rPr>
              <a:t>ईमेल@उदाहरण.भारत</a:t>
            </a:r>
          </a:p>
          <a:p>
            <a:pPr lvl="1"/>
            <a:r>
              <a:rPr lang="en-US" dirty="0" err="1"/>
              <a:t>Unicode@IDN</a:t>
            </a:r>
            <a:r>
              <a:rPr lang="en-US" dirty="0"/>
              <a:t>; right to left scripts		</a:t>
            </a:r>
            <a:r>
              <a:rPr lang="ur-PK" dirty="0">
                <a:solidFill>
                  <a:schemeClr val="accent4"/>
                </a:solidFill>
              </a:rPr>
              <a:t>ای-میل@ مثال.موقع 	</a:t>
            </a:r>
            <a:r>
              <a:rPr lang="ur-PK" dirty="0"/>
              <a:t>	</a:t>
            </a:r>
            <a:endParaRPr lang="en-US" dirty="0"/>
          </a:p>
          <a:p>
            <a:pPr lvl="1"/>
            <a:endParaRPr lang="en-US" dirty="0"/>
          </a:p>
        </p:txBody>
      </p:sp>
      <p:grpSp>
        <p:nvGrpSpPr>
          <p:cNvPr id="4" name="Google Shape;845;p9">
            <a:extLst>
              <a:ext uri="{FF2B5EF4-FFF2-40B4-BE49-F238E27FC236}">
                <a16:creationId xmlns:a16="http://schemas.microsoft.com/office/drawing/2014/main" id="{E2DCA1E1-646A-FB4D-8CF6-7970D46787E8}"/>
              </a:ext>
            </a:extLst>
          </p:cNvPr>
          <p:cNvGrpSpPr/>
          <p:nvPr/>
        </p:nvGrpSpPr>
        <p:grpSpPr>
          <a:xfrm>
            <a:off x="521414" y="5289282"/>
            <a:ext cx="8159496" cy="1018672"/>
            <a:chOff x="1927228" y="5269981"/>
            <a:chExt cx="7921353" cy="976513"/>
          </a:xfrm>
        </p:grpSpPr>
        <p:grpSp>
          <p:nvGrpSpPr>
            <p:cNvPr id="6" name="Google Shape;846;p9">
              <a:extLst>
                <a:ext uri="{FF2B5EF4-FFF2-40B4-BE49-F238E27FC236}">
                  <a16:creationId xmlns:a16="http://schemas.microsoft.com/office/drawing/2014/main" id="{E98D1416-07F8-C142-BBDA-F26A56C0CD01}"/>
                </a:ext>
              </a:extLst>
            </p:cNvPr>
            <p:cNvGrpSpPr/>
            <p:nvPr/>
          </p:nvGrpSpPr>
          <p:grpSpPr>
            <a:xfrm>
              <a:off x="1927228" y="5273672"/>
              <a:ext cx="1302251" cy="972822"/>
              <a:chOff x="820555" y="1643185"/>
              <a:chExt cx="2011680" cy="1644160"/>
            </a:xfrm>
          </p:grpSpPr>
          <p:sp>
            <p:nvSpPr>
              <p:cNvPr id="23" name="Google Shape;847;p9">
                <a:extLst>
                  <a:ext uri="{FF2B5EF4-FFF2-40B4-BE49-F238E27FC236}">
                    <a16:creationId xmlns:a16="http://schemas.microsoft.com/office/drawing/2014/main" id="{426D9B64-3B78-B049-A93E-CA2CF0C01E29}"/>
                  </a:ext>
                </a:extLst>
              </p:cNvPr>
              <p:cNvSpPr/>
              <p:nvPr/>
            </p:nvSpPr>
            <p:spPr>
              <a:xfrm>
                <a:off x="820555" y="2835439"/>
                <a:ext cx="2011680" cy="4519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91425" bIns="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Arial"/>
                  <a:buNone/>
                </a:pPr>
                <a:r>
                  <a:rPr lang="en-US" sz="2000" b="0" i="0" u="none" strike="noStrike" cap="none">
                    <a:solidFill>
                      <a:srgbClr val="000000"/>
                    </a:solidFill>
                    <a:latin typeface="Source Sans Pro Light"/>
                    <a:ea typeface="Source Sans Pro Light"/>
                    <a:cs typeface="Source Sans Pro Light"/>
                    <a:sym typeface="Source Sans Pro Light"/>
                  </a:rPr>
                  <a:t>Accept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" name="Google Shape;848;p9">
                <a:extLst>
                  <a:ext uri="{FF2B5EF4-FFF2-40B4-BE49-F238E27FC236}">
                    <a16:creationId xmlns:a16="http://schemas.microsoft.com/office/drawing/2014/main" id="{E2654121-8D07-1845-A786-EFD552A68529}"/>
                  </a:ext>
                </a:extLst>
              </p:cNvPr>
              <p:cNvSpPr/>
              <p:nvPr/>
            </p:nvSpPr>
            <p:spPr>
              <a:xfrm>
                <a:off x="820555" y="1643185"/>
                <a:ext cx="2011680" cy="1188720"/>
              </a:xfrm>
              <a:prstGeom prst="rect">
                <a:avLst/>
              </a:prstGeom>
              <a:solidFill>
                <a:srgbClr val="ED923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endParaRPr sz="1000" b="0" i="0" u="none" strike="noStrike" cap="none">
                  <a:solidFill>
                    <a:srgbClr val="99D1F2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5" name="Google Shape;849;p9" descr="ua-capability-icons_wht_Accept.png">
                <a:extLst>
                  <a:ext uri="{FF2B5EF4-FFF2-40B4-BE49-F238E27FC236}">
                    <a16:creationId xmlns:a16="http://schemas.microsoft.com/office/drawing/2014/main" id="{FD706E3C-A67A-824A-AB31-FA996074D235}"/>
                  </a:ext>
                </a:extLst>
              </p:cNvPr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529630" y="1900022"/>
                <a:ext cx="562359" cy="6437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" name="Google Shape;850;p9">
              <a:extLst>
                <a:ext uri="{FF2B5EF4-FFF2-40B4-BE49-F238E27FC236}">
                  <a16:creationId xmlns:a16="http://schemas.microsoft.com/office/drawing/2014/main" id="{285AF0CD-FFDF-D947-AA27-CF9618812D8C}"/>
                </a:ext>
              </a:extLst>
            </p:cNvPr>
            <p:cNvGrpSpPr/>
            <p:nvPr/>
          </p:nvGrpSpPr>
          <p:grpSpPr>
            <a:xfrm>
              <a:off x="3582203" y="5273672"/>
              <a:ext cx="1314106" cy="967039"/>
              <a:chOff x="3554360" y="1646720"/>
              <a:chExt cx="2029993" cy="1634387"/>
            </a:xfrm>
          </p:grpSpPr>
          <p:sp>
            <p:nvSpPr>
              <p:cNvPr id="20" name="Google Shape;851;p9">
                <a:extLst>
                  <a:ext uri="{FF2B5EF4-FFF2-40B4-BE49-F238E27FC236}">
                    <a16:creationId xmlns:a16="http://schemas.microsoft.com/office/drawing/2014/main" id="{A067C107-4A87-2543-9ACB-756C315CDBF4}"/>
                  </a:ext>
                </a:extLst>
              </p:cNvPr>
              <p:cNvSpPr/>
              <p:nvPr/>
            </p:nvSpPr>
            <p:spPr>
              <a:xfrm>
                <a:off x="3554360" y="1646720"/>
                <a:ext cx="2011680" cy="1188720"/>
              </a:xfrm>
              <a:prstGeom prst="rect">
                <a:avLst/>
              </a:prstGeom>
              <a:solidFill>
                <a:srgbClr val="ED923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endParaRPr sz="1000" b="0" i="0" u="none" strike="noStrike" cap="none">
                  <a:solidFill>
                    <a:srgbClr val="99D1F2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" name="Google Shape;852;p9">
                <a:extLst>
                  <a:ext uri="{FF2B5EF4-FFF2-40B4-BE49-F238E27FC236}">
                    <a16:creationId xmlns:a16="http://schemas.microsoft.com/office/drawing/2014/main" id="{3A9D2673-C64E-9140-991B-D70B0EDC1D7E}"/>
                  </a:ext>
                </a:extLst>
              </p:cNvPr>
              <p:cNvSpPr/>
              <p:nvPr/>
            </p:nvSpPr>
            <p:spPr>
              <a:xfrm>
                <a:off x="3572673" y="2829201"/>
                <a:ext cx="2011680" cy="4519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91425" bIns="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Arial"/>
                  <a:buNone/>
                </a:pPr>
                <a:r>
                  <a:rPr lang="en-US" sz="2000" b="0" i="0" u="none" strike="noStrike" cap="none">
                    <a:solidFill>
                      <a:srgbClr val="000000"/>
                    </a:solidFill>
                    <a:latin typeface="Source Sans Pro Light"/>
                    <a:ea typeface="Source Sans Pro Light"/>
                    <a:cs typeface="Source Sans Pro Light"/>
                    <a:sym typeface="Source Sans Pro Light"/>
                  </a:rPr>
                  <a:t>Validate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2" name="Google Shape;853;p9" descr="ua-capability-icons_wht_Validate.png">
                <a:extLst>
                  <a:ext uri="{FF2B5EF4-FFF2-40B4-BE49-F238E27FC236}">
                    <a16:creationId xmlns:a16="http://schemas.microsoft.com/office/drawing/2014/main" id="{AB8E3688-B322-2747-85C5-E09990498810}"/>
                  </a:ext>
                </a:extLst>
              </p:cNvPr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4170348" y="1895569"/>
                <a:ext cx="779705" cy="6437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8" name="Google Shape;854;p9">
              <a:extLst>
                <a:ext uri="{FF2B5EF4-FFF2-40B4-BE49-F238E27FC236}">
                  <a16:creationId xmlns:a16="http://schemas.microsoft.com/office/drawing/2014/main" id="{42FD835E-EB5B-6E47-BD92-057907D7D6C3}"/>
                </a:ext>
              </a:extLst>
            </p:cNvPr>
            <p:cNvGrpSpPr/>
            <p:nvPr/>
          </p:nvGrpSpPr>
          <p:grpSpPr>
            <a:xfrm>
              <a:off x="6892153" y="5269981"/>
              <a:ext cx="1302251" cy="968544"/>
              <a:chOff x="6331693" y="1643185"/>
              <a:chExt cx="2011680" cy="1636930"/>
            </a:xfrm>
          </p:grpSpPr>
          <p:sp>
            <p:nvSpPr>
              <p:cNvPr id="17" name="Google Shape;855;p9">
                <a:extLst>
                  <a:ext uri="{FF2B5EF4-FFF2-40B4-BE49-F238E27FC236}">
                    <a16:creationId xmlns:a16="http://schemas.microsoft.com/office/drawing/2014/main" id="{5748BEBF-C23C-004F-AE26-4A15260E7495}"/>
                  </a:ext>
                </a:extLst>
              </p:cNvPr>
              <p:cNvSpPr/>
              <p:nvPr/>
            </p:nvSpPr>
            <p:spPr>
              <a:xfrm>
                <a:off x="6331693" y="1643185"/>
                <a:ext cx="2011680" cy="1188720"/>
              </a:xfrm>
              <a:prstGeom prst="rect">
                <a:avLst/>
              </a:prstGeom>
              <a:solidFill>
                <a:srgbClr val="ED923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endParaRPr sz="1000" b="0" i="0" u="none" strike="noStrike" cap="none">
                  <a:solidFill>
                    <a:srgbClr val="99D1F2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" name="Google Shape;856;p9">
                <a:extLst>
                  <a:ext uri="{FF2B5EF4-FFF2-40B4-BE49-F238E27FC236}">
                    <a16:creationId xmlns:a16="http://schemas.microsoft.com/office/drawing/2014/main" id="{5E383D82-C6DF-8C48-B30E-E738C0F84922}"/>
                  </a:ext>
                </a:extLst>
              </p:cNvPr>
              <p:cNvSpPr/>
              <p:nvPr/>
            </p:nvSpPr>
            <p:spPr>
              <a:xfrm>
                <a:off x="6331693" y="2828209"/>
                <a:ext cx="2011680" cy="4519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91425" bIns="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Arial"/>
                  <a:buNone/>
                </a:pPr>
                <a:r>
                  <a:rPr lang="en-US" sz="2000" b="0" i="0" u="none" strike="noStrike" cap="none">
                    <a:solidFill>
                      <a:srgbClr val="000000"/>
                    </a:solidFill>
                    <a:latin typeface="Source Sans Pro Light"/>
                    <a:ea typeface="Source Sans Pro Light"/>
                    <a:cs typeface="Source Sans Pro Light"/>
                    <a:sym typeface="Source Sans Pro Light"/>
                  </a:rPr>
                  <a:t>Store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19" name="Google Shape;857;p9" descr="ua-capability-icons_wht_Store.png">
                <a:extLst>
                  <a:ext uri="{FF2B5EF4-FFF2-40B4-BE49-F238E27FC236}">
                    <a16:creationId xmlns:a16="http://schemas.microsoft.com/office/drawing/2014/main" id="{1907E9C1-6E0C-C04D-9299-84750C9CA6B1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6999490" y="1900022"/>
                <a:ext cx="647296" cy="64729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9" name="Google Shape;858;p9">
              <a:extLst>
                <a:ext uri="{FF2B5EF4-FFF2-40B4-BE49-F238E27FC236}">
                  <a16:creationId xmlns:a16="http://schemas.microsoft.com/office/drawing/2014/main" id="{2EF4B4EE-40D1-3841-BE34-A0DA0944B7C8}"/>
                </a:ext>
              </a:extLst>
            </p:cNvPr>
            <p:cNvGrpSpPr/>
            <p:nvPr/>
          </p:nvGrpSpPr>
          <p:grpSpPr>
            <a:xfrm>
              <a:off x="5237178" y="5269981"/>
              <a:ext cx="1302251" cy="970730"/>
              <a:chOff x="2202899" y="3852184"/>
              <a:chExt cx="2011680" cy="1640625"/>
            </a:xfrm>
          </p:grpSpPr>
          <p:sp>
            <p:nvSpPr>
              <p:cNvPr id="14" name="Google Shape;859;p9">
                <a:extLst>
                  <a:ext uri="{FF2B5EF4-FFF2-40B4-BE49-F238E27FC236}">
                    <a16:creationId xmlns:a16="http://schemas.microsoft.com/office/drawing/2014/main" id="{55434C02-AA32-074A-AB46-C8EDE5F01CF3}"/>
                  </a:ext>
                </a:extLst>
              </p:cNvPr>
              <p:cNvSpPr/>
              <p:nvPr/>
            </p:nvSpPr>
            <p:spPr>
              <a:xfrm>
                <a:off x="2202899" y="3852184"/>
                <a:ext cx="2011680" cy="1188720"/>
              </a:xfrm>
              <a:prstGeom prst="rect">
                <a:avLst/>
              </a:prstGeom>
              <a:solidFill>
                <a:srgbClr val="ED923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endParaRPr sz="1000" b="0" i="0" u="none" strike="noStrike" cap="none">
                  <a:solidFill>
                    <a:srgbClr val="99D1F2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" name="Google Shape;860;p9">
                <a:extLst>
                  <a:ext uri="{FF2B5EF4-FFF2-40B4-BE49-F238E27FC236}">
                    <a16:creationId xmlns:a16="http://schemas.microsoft.com/office/drawing/2014/main" id="{38E5EB03-768C-0E4A-8176-BFCAC9245CA4}"/>
                  </a:ext>
                </a:extLst>
              </p:cNvPr>
              <p:cNvSpPr/>
              <p:nvPr/>
            </p:nvSpPr>
            <p:spPr>
              <a:xfrm>
                <a:off x="2202899" y="5040903"/>
                <a:ext cx="2011680" cy="4519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91425" bIns="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Arial"/>
                  <a:buNone/>
                </a:pPr>
                <a:r>
                  <a:rPr lang="en-US" sz="2000" b="0" i="0" u="none" strike="noStrike" cap="none">
                    <a:solidFill>
                      <a:srgbClr val="000000"/>
                    </a:solidFill>
                    <a:latin typeface="Source Sans Pro Light"/>
                    <a:ea typeface="Source Sans Pro Light"/>
                    <a:cs typeface="Source Sans Pro Light"/>
                    <a:sym typeface="Source Sans Pro Light"/>
                  </a:rPr>
                  <a:t>Process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16" name="Google Shape;861;p9" descr="ua-capability-icons_wht_Process.png">
                <a:extLst>
                  <a:ext uri="{FF2B5EF4-FFF2-40B4-BE49-F238E27FC236}">
                    <a16:creationId xmlns:a16="http://schemas.microsoft.com/office/drawing/2014/main" id="{FB626CA7-B40D-8848-81E0-C260759F929D}"/>
                  </a:ext>
                </a:extLst>
              </p:cNvPr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2686759" y="4119754"/>
                <a:ext cx="1027282" cy="6328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0" name="Google Shape;862;p9">
              <a:extLst>
                <a:ext uri="{FF2B5EF4-FFF2-40B4-BE49-F238E27FC236}">
                  <a16:creationId xmlns:a16="http://schemas.microsoft.com/office/drawing/2014/main" id="{7A3C8442-73EC-6545-8B0F-BE10E722BC5A}"/>
                </a:ext>
              </a:extLst>
            </p:cNvPr>
            <p:cNvGrpSpPr/>
            <p:nvPr/>
          </p:nvGrpSpPr>
          <p:grpSpPr>
            <a:xfrm>
              <a:off x="8546330" y="5275764"/>
              <a:ext cx="1302251" cy="970730"/>
              <a:chOff x="4943583" y="3852184"/>
              <a:chExt cx="2011680" cy="1640625"/>
            </a:xfrm>
          </p:grpSpPr>
          <p:sp>
            <p:nvSpPr>
              <p:cNvPr id="11" name="Google Shape;863;p9">
                <a:extLst>
                  <a:ext uri="{FF2B5EF4-FFF2-40B4-BE49-F238E27FC236}">
                    <a16:creationId xmlns:a16="http://schemas.microsoft.com/office/drawing/2014/main" id="{C0E3162F-AF73-B249-AAB1-2233EE26AC54}"/>
                  </a:ext>
                </a:extLst>
              </p:cNvPr>
              <p:cNvSpPr/>
              <p:nvPr/>
            </p:nvSpPr>
            <p:spPr>
              <a:xfrm>
                <a:off x="4943583" y="3852184"/>
                <a:ext cx="2011680" cy="1188720"/>
              </a:xfrm>
              <a:prstGeom prst="rect">
                <a:avLst/>
              </a:prstGeom>
              <a:solidFill>
                <a:srgbClr val="ED923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endParaRPr sz="1000" b="0" i="0" u="none" strike="noStrike" cap="none">
                  <a:solidFill>
                    <a:srgbClr val="99D1F2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" name="Google Shape;864;p9">
                <a:extLst>
                  <a:ext uri="{FF2B5EF4-FFF2-40B4-BE49-F238E27FC236}">
                    <a16:creationId xmlns:a16="http://schemas.microsoft.com/office/drawing/2014/main" id="{12F1A620-DB45-7E40-99CB-EC465FC9527B}"/>
                  </a:ext>
                </a:extLst>
              </p:cNvPr>
              <p:cNvSpPr/>
              <p:nvPr/>
            </p:nvSpPr>
            <p:spPr>
              <a:xfrm>
                <a:off x="4946287" y="5040903"/>
                <a:ext cx="2008976" cy="4519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91425" bIns="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Arial"/>
                  <a:buNone/>
                </a:pPr>
                <a:r>
                  <a:rPr lang="en-US" sz="2000" b="0" i="0" u="none" strike="noStrike" cap="none">
                    <a:solidFill>
                      <a:srgbClr val="000000"/>
                    </a:solidFill>
                    <a:latin typeface="Source Sans Pro Light"/>
                    <a:ea typeface="Source Sans Pro Light"/>
                    <a:cs typeface="Source Sans Pro Light"/>
                    <a:sym typeface="Source Sans Pro Light"/>
                  </a:rPr>
                  <a:t>Display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13" name="Google Shape;865;p9" descr="ua-capability-icons_wht_Display.png">
                <a:extLst>
                  <a:ext uri="{FF2B5EF4-FFF2-40B4-BE49-F238E27FC236}">
                    <a16:creationId xmlns:a16="http://schemas.microsoft.com/office/drawing/2014/main" id="{811F4FBB-A988-A042-9524-4F46E86A21BE}"/>
                  </a:ext>
                </a:extLst>
              </p:cNvPr>
              <p:cNvPicPr preferRelativeResize="0"/>
              <p:nvPr/>
            </p:nvPicPr>
            <p:blipFill rotWithShape="1">
              <a:blip r:embed="rId7">
                <a:alphaModFix/>
              </a:blip>
              <a:srcRect/>
              <a:stretch/>
            </p:blipFill>
            <p:spPr>
              <a:xfrm>
                <a:off x="5711163" y="4126903"/>
                <a:ext cx="489490" cy="63339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C526CAB1-707B-4149-82A1-08C570191A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18597" y="108077"/>
            <a:ext cx="931396" cy="42261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EE84640-05DD-2149-85E7-4489EEC607F9}"/>
              </a:ext>
            </a:extLst>
          </p:cNvPr>
          <p:cNvSpPr/>
          <p:nvPr/>
        </p:nvSpPr>
        <p:spPr>
          <a:xfrm>
            <a:off x="463090" y="4919950"/>
            <a:ext cx="3664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Key Principles of UA Readiness</a:t>
            </a:r>
            <a:endParaRPr lang="en-TR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708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ICANN’s Universal Acceptance Program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8303920-235B-B640-A9F8-F7DB7950D88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52197" y="1183967"/>
            <a:ext cx="8012951" cy="3896034"/>
          </a:xfrm>
        </p:spPr>
        <p:txBody>
          <a:bodyPr>
            <a:normAutofit/>
          </a:bodyPr>
          <a:lstStyle/>
          <a:p>
            <a:r>
              <a:rPr lang="en-US" sz="1800" dirty="0"/>
              <a:t>Support UA Steering Group (UASG) </a:t>
            </a:r>
            <a:r>
              <a:rPr lang="en-US" sz="1800" dirty="0" err="1"/>
              <a:t>uasg.tech</a:t>
            </a:r>
            <a:r>
              <a:rPr lang="en-US" sz="1800" dirty="0"/>
              <a:t> </a:t>
            </a:r>
          </a:p>
          <a:p>
            <a:pPr lvl="1"/>
            <a:r>
              <a:rPr lang="en-US" sz="1800" dirty="0"/>
              <a:t>Tech, EAI, Comms, Measurement Working Groups 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UA Local Initiatives, UA Ambassadors</a:t>
            </a:r>
          </a:p>
          <a:p>
            <a:r>
              <a:rPr lang="en-US" sz="1800" dirty="0"/>
              <a:t>Outreach and Trainings</a:t>
            </a:r>
          </a:p>
          <a:p>
            <a:pPr lvl="1"/>
            <a:r>
              <a:rPr lang="en-US" sz="1800" dirty="0"/>
              <a:t>UA remediation and training programs are conducted around the world. </a:t>
            </a:r>
          </a:p>
          <a:p>
            <a:pPr lvl="1"/>
            <a:r>
              <a:rPr lang="en-US" sz="1800" dirty="0"/>
              <a:t>Case studies, e.g., </a:t>
            </a:r>
            <a:r>
              <a:rPr lang="en-US" sz="1800" dirty="0">
                <a:hlinkClick r:id="rId3"/>
              </a:rPr>
              <a:t>Supporting a Culturally and Linguistically Diverse Internet Through EAI – How Coremail and THNIC Made it a Reality</a:t>
            </a:r>
            <a:endParaRPr lang="en-US" sz="1800" dirty="0"/>
          </a:p>
          <a:p>
            <a:r>
              <a:rPr lang="en-US" sz="1800" dirty="0"/>
              <a:t>IDN and UA Steering Committee of ICANN</a:t>
            </a:r>
          </a:p>
          <a:p>
            <a:pPr lvl="1"/>
            <a:r>
              <a:rPr lang="en-US" sz="1800" dirty="0"/>
              <a:t>Plans and coordinates cross-functional work on IDNs and UA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202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122BB-8817-FA44-AF2D-25DFC4F61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Does UA Matter?</a:t>
            </a:r>
          </a:p>
        </p:txBody>
      </p:sp>
    </p:spTree>
    <p:extLst>
      <p:ext uri="{BB962C8B-B14F-4D97-AF65-F5344CB8AC3E}">
        <p14:creationId xmlns:p14="http://schemas.microsoft.com/office/powerpoint/2010/main" val="3378320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UA Provides Business Opportunities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EF600F-14CF-A747-BB4F-D78C3890C127}"/>
              </a:ext>
            </a:extLst>
          </p:cNvPr>
          <p:cNvSpPr txBox="1"/>
          <p:nvPr/>
        </p:nvSpPr>
        <p:spPr>
          <a:xfrm>
            <a:off x="374904" y="1794309"/>
            <a:ext cx="8769096" cy="4320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Potential to unlock billions in revenue from untapped customers. </a:t>
            </a:r>
            <a:b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US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A UASG study, conducted in 2017, found that the Universal Acceptance of domain names is a </a:t>
            </a: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$9.8+ billion opportunity</a:t>
            </a: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, which is a conservative estimate. </a:t>
            </a:r>
            <a:b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US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UA-ready systems will have a </a:t>
            </a:r>
            <a:r>
              <a:rPr lang="en-US" b="1" dirty="0">
                <a:ea typeface="Open Sans" panose="020B0606030504020204" pitchFamily="34" charset="0"/>
                <a:cs typeface="Open Sans" panose="020B0606030504020204" pitchFamily="34" charset="0"/>
              </a:rPr>
              <a:t>first-mover advantage</a:t>
            </a: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 and the potential to capture new increasing revenue streams.</a:t>
            </a:r>
            <a:b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US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ea typeface="Open Sans" panose="020B0606030504020204" pitchFamily="34" charset="0"/>
                <a:cs typeface="Open Sans" panose="020B0606030504020204" pitchFamily="34" charset="0"/>
              </a:rPr>
              <a:t>The investment to update systems </a:t>
            </a: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is far outweighed by the revenue potential from becoming UA-ready.</a:t>
            </a:r>
          </a:p>
          <a:p>
            <a:pPr marL="285750" lvl="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US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F4E5C0-5375-1248-AC83-058D65130AF8}"/>
              </a:ext>
            </a:extLst>
          </p:cNvPr>
          <p:cNvSpPr txBox="1"/>
          <p:nvPr/>
        </p:nvSpPr>
        <p:spPr>
          <a:xfrm>
            <a:off x="-190621" y="730301"/>
            <a:ext cx="9143999" cy="83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* Competitive Advantage 	   * 9.8+ Billion Opportunity	* Reduce Technical Debt </a:t>
            </a:r>
            <a:br>
              <a:rPr lang="en-US" dirty="0">
                <a:solidFill>
                  <a:schemeClr val="tx2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* Social Responsibility 		* Serve Local/Global Audiences</a:t>
            </a:r>
          </a:p>
        </p:txBody>
      </p:sp>
    </p:spTree>
    <p:extLst>
      <p:ext uri="{BB962C8B-B14F-4D97-AF65-F5344CB8AC3E}">
        <p14:creationId xmlns:p14="http://schemas.microsoft.com/office/powerpoint/2010/main" val="3529702268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7" id="{0EB056D1-DF82-ED43-A75A-15472DCA2F45}" vid="{0BDCD195-BFED-5145-8A5D-0651D729DA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ICANNPPT_Arial_4x3_June 2017_potx</Template>
  <TotalTime>18659</TotalTime>
  <Words>2460</Words>
  <Application>Microsoft Macintosh PowerPoint</Application>
  <PresentationFormat>On-screen Show (4:3)</PresentationFormat>
  <Paragraphs>319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2" baseType="lpstr">
      <vt:lpstr>SimSun-ExtB</vt:lpstr>
      <vt:lpstr>Arial</vt:lpstr>
      <vt:lpstr>Calibri</vt:lpstr>
      <vt:lpstr>Courier New</vt:lpstr>
      <vt:lpstr>Helvetica Neue</vt:lpstr>
      <vt:lpstr>Lucida Grande</vt:lpstr>
      <vt:lpstr>Open Sans</vt:lpstr>
      <vt:lpstr>Source Sans Pro Light</vt:lpstr>
      <vt:lpstr>Wingdings</vt:lpstr>
      <vt:lpstr>ICANNPPT_Arial_4x3_June 2017_potx</vt:lpstr>
      <vt:lpstr>Introduction to  Universal Acceptance (UA)</vt:lpstr>
      <vt:lpstr>Agenda</vt:lpstr>
      <vt:lpstr>Meaningful and Broader Access</vt:lpstr>
      <vt:lpstr>Universal Acceptance of Domain Names and Email</vt:lpstr>
      <vt:lpstr>Universal Acceptance Enables Digital Inclusivity</vt:lpstr>
      <vt:lpstr>Categories Affected and UA-Readiness</vt:lpstr>
      <vt:lpstr>ICANN’s Universal Acceptance Program</vt:lpstr>
      <vt:lpstr>Why Does UA Matter?</vt:lpstr>
      <vt:lpstr>UA Provides Business Opportunities</vt:lpstr>
      <vt:lpstr>UA Delivers Career Opportunities</vt:lpstr>
      <vt:lpstr>Why is UA Important for Africa?</vt:lpstr>
      <vt:lpstr>Potential Growth in Africa </vt:lpstr>
      <vt:lpstr>Make Your Systems UA-Ready</vt:lpstr>
      <vt:lpstr>Make Your Systems UA-Ready</vt:lpstr>
      <vt:lpstr>Programming Languages Solutions </vt:lpstr>
      <vt:lpstr>Email Address Acceptance by Global Websites</vt:lpstr>
      <vt:lpstr>EAI Support Across Email Servers</vt:lpstr>
      <vt:lpstr>Role of Community in Achieving UA</vt:lpstr>
      <vt:lpstr>Role of Community in Achieving UA</vt:lpstr>
      <vt:lpstr>Universal Acceptance Local Initiatives </vt:lpstr>
      <vt:lpstr>UA Training Programs</vt:lpstr>
      <vt:lpstr>Universal Acceptance Training Programs</vt:lpstr>
      <vt:lpstr>Technical Engagement</vt:lpstr>
      <vt:lpstr>Planning for Universal Acceptance (UA) Day </vt:lpstr>
      <vt:lpstr>Objectives of UA Day</vt:lpstr>
      <vt:lpstr>UA Day Strategy</vt:lpstr>
      <vt:lpstr>UA Day Planning</vt:lpstr>
      <vt:lpstr>Potential Organizations to be Involved in UA Day</vt:lpstr>
      <vt:lpstr>Outreach Package for UA Day</vt:lpstr>
      <vt:lpstr>Be a Part of UA Day</vt:lpstr>
      <vt:lpstr>Get Involved!</vt:lpstr>
      <vt:lpstr>Engage with ICANN – Thank You and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 here (75 characters maximum)</dc:title>
  <dc:creator>Pitinan Kooarmornpatana</dc:creator>
  <cp:lastModifiedBy>Silvia Vivanco</cp:lastModifiedBy>
  <cp:revision>323</cp:revision>
  <cp:lastPrinted>2022-05-09T13:07:18Z</cp:lastPrinted>
  <dcterms:created xsi:type="dcterms:W3CDTF">2018-09-18T03:21:04Z</dcterms:created>
  <dcterms:modified xsi:type="dcterms:W3CDTF">2022-11-16T22:50:55Z</dcterms:modified>
</cp:coreProperties>
</file>