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64" r:id="rId4"/>
    <p:sldMasterId id="2147483672" r:id="rId5"/>
  </p:sldMasterIdLst>
  <p:notesMasterIdLst>
    <p:notesMasterId r:id="rId20"/>
  </p:notesMasterIdLst>
  <p:handoutMasterIdLst>
    <p:handoutMasterId r:id="rId21"/>
  </p:handoutMasterIdLst>
  <p:sldIdLst>
    <p:sldId id="256" r:id="rId6"/>
    <p:sldId id="283" r:id="rId7"/>
    <p:sldId id="279" r:id="rId8"/>
    <p:sldId id="280" r:id="rId9"/>
    <p:sldId id="281" r:id="rId10"/>
    <p:sldId id="271" r:id="rId11"/>
    <p:sldId id="272" r:id="rId12"/>
    <p:sldId id="273" r:id="rId13"/>
    <p:sldId id="274" r:id="rId14"/>
    <p:sldId id="275" r:id="rId15"/>
    <p:sldId id="276" r:id="rId16"/>
    <p:sldId id="277" r:id="rId17"/>
    <p:sldId id="278" r:id="rId18"/>
    <p:sldId id="264" r:id="rId1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defTabSz="457200"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defTabSz="457200"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defTabSz="457200"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defTabSz="457200"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223D"/>
    <a:srgbClr val="0D243F"/>
    <a:srgbClr val="0B1E34"/>
    <a:srgbClr val="0F2642"/>
    <a:srgbClr val="0B1B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1" d="100"/>
          <a:sy n="71" d="100"/>
        </p:scale>
        <p:origin x="-125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C499B2BE-D0FF-47C2-8600-696CD2B49D49}" type="datetime1">
              <a:rPr lang="en-US"/>
              <a:pPr>
                <a:defRPr/>
              </a:pPr>
              <a:t>6/23/11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0B6C9DFA-9995-48F3-8A67-C0FE2E39126F}" type="slidenum">
              <a:rPr lang="en-US"/>
              <a:pPr>
                <a:defRPr/>
              </a:pPr>
              <a:t>‹#›</a:t>
            </a:fld>
            <a:endParaRPr lang="en-US"/>
          </a:p>
        </p:txBody>
      </p:sp>
    </p:spTree>
    <p:extLst>
      <p:ext uri="{BB962C8B-B14F-4D97-AF65-F5344CB8AC3E}">
        <p14:creationId xmlns:p14="http://schemas.microsoft.com/office/powerpoint/2010/main" val="39777406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176C88ED-C387-485B-A469-24FCB6712183}" type="datetime1">
              <a:rPr lang="en-US"/>
              <a:pPr>
                <a:defRPr/>
              </a:pPr>
              <a:t>6/23/11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A3FBD139-6B43-4EFC-A23C-8548C45BE508}" type="slidenum">
              <a:rPr lang="en-US"/>
              <a:pPr>
                <a:defRPr/>
              </a:pPr>
              <a:t>‹#›</a:t>
            </a:fld>
            <a:endParaRPr lang="en-US"/>
          </a:p>
        </p:txBody>
      </p:sp>
    </p:spTree>
    <p:extLst>
      <p:ext uri="{BB962C8B-B14F-4D97-AF65-F5344CB8AC3E}">
        <p14:creationId xmlns:p14="http://schemas.microsoft.com/office/powerpoint/2010/main" val="7779910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bwMode="auto">
          <a:noFill/>
          <a:ln>
            <a:solidFill>
              <a:srgbClr val="000000"/>
            </a:solidFill>
            <a:miter lim="800000"/>
            <a:headEnd/>
            <a:tailEnd/>
          </a:ln>
        </p:spPr>
      </p:sp>
      <p:sp>
        <p:nvSpPr>
          <p:cNvPr id="4710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bwMode="auto">
          <a:noFill/>
          <a:ln>
            <a:solidFill>
              <a:srgbClr val="000000"/>
            </a:solidFill>
            <a:miter lim="800000"/>
            <a:headEnd/>
            <a:tailEnd/>
          </a:ln>
        </p:spPr>
      </p:sp>
      <p:sp>
        <p:nvSpPr>
          <p:cNvPr id="58371"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bwMode="auto">
          <a:noFill/>
          <a:ln>
            <a:solidFill>
              <a:srgbClr val="000000"/>
            </a:solidFill>
            <a:miter lim="800000"/>
            <a:headEnd/>
            <a:tailEnd/>
          </a:ln>
        </p:spPr>
      </p:sp>
      <p:sp>
        <p:nvSpPr>
          <p:cNvPr id="59395"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p:spPr>
      </p:sp>
      <p:sp>
        <p:nvSpPr>
          <p:cNvPr id="60419"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p:spPr>
      </p:sp>
      <p:sp>
        <p:nvSpPr>
          <p:cNvPr id="61443"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p:spPr>
      </p:sp>
      <p:sp>
        <p:nvSpPr>
          <p:cNvPr id="6246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p:spPr>
      </p:sp>
      <p:sp>
        <p:nvSpPr>
          <p:cNvPr id="50179"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p:spPr>
      </p:sp>
      <p:sp>
        <p:nvSpPr>
          <p:cNvPr id="5222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54275"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noFill/>
          <a:ln>
            <a:solidFill>
              <a:srgbClr val="000000"/>
            </a:solidFill>
            <a:miter lim="800000"/>
            <a:headEnd/>
            <a:tailEnd/>
          </a:ln>
        </p:spPr>
      </p:sp>
      <p:sp>
        <p:nvSpPr>
          <p:cNvPr id="56323"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noFill/>
          <a:ln>
            <a:solidFill>
              <a:srgbClr val="000000"/>
            </a:solidFill>
            <a:miter lim="800000"/>
            <a:headEnd/>
            <a:tailEnd/>
          </a:ln>
        </p:spPr>
      </p:sp>
      <p:sp>
        <p:nvSpPr>
          <p:cNvPr id="5734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BAB943A-6489-4241-9990-0C9D931AE079}" type="datetime1">
              <a:rPr lang="en-US"/>
              <a:pPr>
                <a:defRPr/>
              </a:pPr>
              <a:t>6/23/11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8A5B70-31C8-45C6-9DA2-E605E408D606}"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2C03F4-BAE9-416E-9261-86486CF1A481}" type="datetime1">
              <a:rPr lang="en-US"/>
              <a:pPr>
                <a:defRPr/>
              </a:pPr>
              <a:t>6/23/11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6AA4F6-F71C-4341-95A0-3B6FDC8EFC80}"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50206A0-8FC0-4DAE-9A29-D84C07548BEE}" type="datetime1">
              <a:rPr lang="en-US"/>
              <a:pPr>
                <a:defRPr/>
              </a:pPr>
              <a:t>6/23/11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8B0392-476A-4597-8FFB-81E5DCBAB9E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872B0FC-B710-4FAC-89C0-1099CF674204}" type="datetime1">
              <a:rPr lang="en-US"/>
              <a:pPr>
                <a:defRPr/>
              </a:pPr>
              <a:t>6/23/11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A991EE-99A9-4366-A486-CFAC13F4521A}"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E69E3C6-7C54-4E86-BC87-A4609A314CBF}" type="datetime1">
              <a:rPr lang="en-US"/>
              <a:pPr>
                <a:defRPr/>
              </a:pPr>
              <a:t>6/23/11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6B8D791-56D9-4B2E-AA69-33BA386C224E}"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AA75052-B410-4A44-8D77-8C31C50E9EC3}" type="datetime1">
              <a:rPr lang="en-US"/>
              <a:pPr>
                <a:defRPr/>
              </a:pPr>
              <a:t>6/23/11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B1E3687-107F-4C6A-B55F-9BD07EE81E61}"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269B233-8EC0-4DA6-909E-342C47B0223C}" type="datetime1">
              <a:rPr lang="en-US"/>
              <a:pPr>
                <a:defRPr/>
              </a:pPr>
              <a:t>6/23/11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53039D2-84A3-44FD-95AE-EC57CD5D6A7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11D7C6-10B5-4F7C-8356-09FA9E6F2AB8}" type="datetime1">
              <a:rPr lang="en-US"/>
              <a:pPr>
                <a:defRPr/>
              </a:pPr>
              <a:t>6/23/11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0D550E-796A-4B98-8A28-C88D2DC133C1}"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886B57-95A9-4696-81B9-4DBC571EBC82}" type="datetime1">
              <a:rPr lang="en-US"/>
              <a:pPr>
                <a:defRPr/>
              </a:pPr>
              <a:t>6/23/11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426410-13D3-4A2D-A0D1-B7D1BCBCC00F}"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771E33-6797-4A81-8084-663CC9CCF214}" type="datetime1">
              <a:rPr lang="en-US"/>
              <a:pPr>
                <a:defRPr/>
              </a:pPr>
              <a:t>6/23/11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D5789CD-A0B6-40CA-A9FD-42FADFD0F293}"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F0352953-8F18-4478-9F3B-3937F320D93B}"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CA81B14-5155-4580-AB03-8C855603F772}" type="datetime1">
              <a:rPr lang="en-US"/>
              <a:pPr>
                <a:defRPr/>
              </a:pPr>
              <a:t>6/23/11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216177B-00F5-456E-83B9-6D86653D58C8}"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6062A50E-63EA-4304-AA3F-1DE19D1786E5}"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D3926B7F-8665-4838-8A77-02D6CE0F2FDD}"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DBD2D79A-5134-444D-B80C-EE804E558ABA}"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36A89C0D-3B90-46BC-AE80-94F381317E62}"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3048000" y="4495800"/>
            <a:ext cx="5532438" cy="831850"/>
          </a:xfrm>
          <a:prstGeom prst="rect">
            <a:avLst/>
          </a:prstGeom>
          <a:noFill/>
          <a:ln w="9525">
            <a:noFill/>
            <a:miter lim="800000"/>
            <a:headEnd/>
            <a:tailEnd/>
          </a:ln>
        </p:spPr>
        <p:txBody>
          <a:bodyPr>
            <a:spAutoFit/>
          </a:bodyPr>
          <a:lstStyle/>
          <a:p>
            <a:pPr>
              <a:defRPr/>
            </a:pPr>
            <a:r>
              <a:rPr lang="en-US">
                <a:latin typeface="Trebuchet MS" charset="0"/>
                <a:ea typeface="Trebuchet MS" charset="0"/>
                <a:cs typeface="Trebuchet MS" charset="0"/>
              </a:rPr>
              <a:t>Keep body copy short. Avoid reading the text to your audience</a:t>
            </a:r>
          </a:p>
        </p:txBody>
      </p:sp>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82EC0CF6-E554-437B-8C83-2D9C2B4D5DA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EA85A28E-1576-4E6A-B4FE-FDE90566E36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89459032-33C9-437C-B9EE-021723277741}" type="slidenum">
              <a:rPr lang="en-US"/>
              <a:pPr>
                <a:defRPr/>
              </a:pPr>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theme" Target="../theme/theme3.xml"/><Relationship Id="rId8" Type="http://schemas.openxmlformats.org/officeDocument/2006/relationships/image" Target="../media/image3.jpeg"/><Relationship Id="rId9" Type="http://schemas.openxmlformats.org/officeDocument/2006/relationships/image" Target="../media/image5.jpeg"/><Relationship Id="rId10"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6.png"/><Relationship Id="rId1" Type="http://schemas.openxmlformats.org/officeDocument/2006/relationships/slideLayout" Target="../slideLayouts/slideLayout9.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theme" Target="../theme/theme5.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p:cNvPicPr>
            <a:picLocks noChangeAspect="1"/>
          </p:cNvPicPr>
          <p:nvPr/>
        </p:nvPicPr>
        <p:blipFill>
          <a:blip r:embed="rId3"/>
          <a:srcRect/>
          <a:stretch>
            <a:fillRect/>
          </a:stretch>
        </p:blipFill>
        <p:spPr bwMode="auto">
          <a:xfrm>
            <a:off x="-31750" y="-31750"/>
            <a:ext cx="9207500" cy="6921500"/>
          </a:xfrm>
          <a:prstGeom prst="rect">
            <a:avLst/>
          </a:prstGeom>
          <a:noFill/>
          <a:ln w="9525">
            <a:noFill/>
            <a:miter lim="800000"/>
            <a:headEnd/>
            <a:tailEnd/>
          </a:ln>
        </p:spPr>
      </p:pic>
      <p:pic>
        <p:nvPicPr>
          <p:cNvPr id="7" name="Picture 6" descr="41-Singapore-logo-final-pptlogo.png"/>
          <p:cNvPicPr>
            <a:picLocks noChangeAspect="1"/>
          </p:cNvPicPr>
          <p:nvPr/>
        </p:nvPicPr>
        <p:blipFill>
          <a:blip r:embed="rId4"/>
          <a:stretch>
            <a:fillRect/>
          </a:stretch>
        </p:blipFill>
        <p:spPr>
          <a:xfrm>
            <a:off x="-228600" y="4572000"/>
            <a:ext cx="3922713" cy="1760538"/>
          </a:xfrm>
          <a:prstGeom prst="rect">
            <a:avLst/>
          </a:prstGeom>
          <a:effectLst>
            <a:outerShdw blurRad="60325" dist="38100" dir="17520000" algn="tl" rotWithShape="0">
              <a:srgbClr val="000000">
                <a:alpha val="56000"/>
              </a:srgbClr>
            </a:outerShdw>
          </a:effectLst>
        </p:spPr>
      </p:pic>
    </p:spTree>
  </p:cSld>
  <p:clrMap bg1="lt1" tx1="dk1" bg2="lt2" tx2="dk2" accent1="accent1" accent2="accent2" accent3="accent3" accent4="accent4" accent5="accent5" accent6="accent6" hlink="hlink" folHlink="folHlink"/>
  <p:sldLayoutIdLst>
    <p:sldLayoutId id="2147483681" r:id="rId1"/>
  </p:sldLayoutIdLst>
  <p:transition xmlns:p14="http://schemas.microsoft.com/office/powerpoint/2010/main" spd="slow">
    <p:fade/>
  </p:transition>
  <p:hf hdr="0" ftr="0" dt="0"/>
  <p:txStyles>
    <p:titleStyle>
      <a:lvl1pPr algn="ctr" defTabSz="457200" rtl="0" fontAlgn="base">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6" descr="bkg1.jpg"/>
          <p:cNvPicPr>
            <a:picLocks noChangeAspect="1"/>
          </p:cNvPicPr>
          <p:nvPr/>
        </p:nvPicPr>
        <p:blipFill>
          <a:blip r:embed="rId3"/>
          <a:srcRect/>
          <a:stretch>
            <a:fillRect/>
          </a:stretch>
        </p:blipFill>
        <p:spPr bwMode="auto">
          <a:xfrm>
            <a:off x="0" y="1588"/>
            <a:ext cx="9144000" cy="6856412"/>
          </a:xfrm>
          <a:prstGeom prst="rect">
            <a:avLst/>
          </a:prstGeom>
          <a:noFill/>
          <a:ln w="9525">
            <a:noFill/>
            <a:miter lim="800000"/>
            <a:headEnd/>
            <a:tailEnd/>
          </a:ln>
        </p:spPr>
      </p:pic>
      <p:pic>
        <p:nvPicPr>
          <p:cNvPr id="3075" name="Picture 13" descr="tagline.jpg"/>
          <p:cNvPicPr>
            <a:picLocks noChangeAspect="1"/>
          </p:cNvPicPr>
          <p:nvPr/>
        </p:nvPicPr>
        <p:blipFill>
          <a:blip r:embed="rId4"/>
          <a:srcRect b="36539"/>
          <a:stretch>
            <a:fillRect/>
          </a:stretch>
        </p:blipFill>
        <p:spPr bwMode="auto">
          <a:xfrm>
            <a:off x="757238" y="2286000"/>
            <a:ext cx="1233487" cy="2514600"/>
          </a:xfrm>
          <a:prstGeom prst="rect">
            <a:avLst/>
          </a:prstGeom>
          <a:noFill/>
          <a:ln w="9525">
            <a:noFill/>
            <a:miter lim="800000"/>
            <a:headEnd/>
            <a:tailEnd/>
          </a:ln>
        </p:spPr>
      </p:pic>
      <p:pic>
        <p:nvPicPr>
          <p:cNvPr id="3076" name="Picture 14" descr="shadow_rule.jpg"/>
          <p:cNvPicPr>
            <a:picLocks noChangeAspect="1"/>
          </p:cNvPicPr>
          <p:nvPr/>
        </p:nvPicPr>
        <p:blipFill>
          <a:blip r:embed="rId5"/>
          <a:srcRect/>
          <a:stretch>
            <a:fillRect/>
          </a:stretch>
        </p:blipFill>
        <p:spPr bwMode="auto">
          <a:xfrm>
            <a:off x="2393950" y="611188"/>
            <a:ext cx="349250" cy="5408612"/>
          </a:xfrm>
          <a:prstGeom prst="rect">
            <a:avLst/>
          </a:prstGeom>
          <a:noFill/>
          <a:ln w="9525">
            <a:noFill/>
            <a:miter lim="800000"/>
            <a:headEnd/>
            <a:tailEnd/>
          </a:ln>
        </p:spPr>
      </p:pic>
      <p:pic>
        <p:nvPicPr>
          <p:cNvPr id="3077" name="Picture 6" descr="41-Singapore-logo-140x288.png"/>
          <p:cNvPicPr>
            <a:picLocks noChangeAspect="1"/>
          </p:cNvPicPr>
          <p:nvPr/>
        </p:nvPicPr>
        <p:blipFill>
          <a:blip r:embed="rId6"/>
          <a:srcRect/>
          <a:stretch>
            <a:fillRect/>
          </a:stretch>
        </p:blipFill>
        <p:spPr bwMode="auto">
          <a:xfrm>
            <a:off x="152400" y="5181600"/>
            <a:ext cx="2378075" cy="1155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3" r:id="rId1"/>
  </p:sldLayoutIdLst>
  <p:transition xmlns:p14="http://schemas.microsoft.com/office/powerpoint/2010/mai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10" descr="bkg1.jpg"/>
          <p:cNvPicPr>
            <a:picLocks noChangeAspect="1"/>
          </p:cNvPicPr>
          <p:nvPr/>
        </p:nvPicPr>
        <p:blipFill>
          <a:blip r:embed="rId8"/>
          <a:srcRect/>
          <a:stretch>
            <a:fillRect/>
          </a:stretch>
        </p:blipFill>
        <p:spPr bwMode="auto">
          <a:xfrm>
            <a:off x="0" y="1588"/>
            <a:ext cx="9144000" cy="6854825"/>
          </a:xfrm>
          <a:prstGeom prst="rect">
            <a:avLst/>
          </a:prstGeom>
          <a:noFill/>
          <a:ln w="9525">
            <a:noFill/>
            <a:miter lim="800000"/>
            <a:headEnd/>
            <a:tailEnd/>
          </a:ln>
        </p:spPr>
      </p:pic>
      <p:pic>
        <p:nvPicPr>
          <p:cNvPr id="5123" name="Picture 8" descr="shadow_rule.jpg"/>
          <p:cNvPicPr>
            <a:picLocks noChangeAspect="1"/>
          </p:cNvPicPr>
          <p:nvPr/>
        </p:nvPicPr>
        <p:blipFill>
          <a:blip r:embed="rId9"/>
          <a:srcRect/>
          <a:stretch>
            <a:fillRect/>
          </a:stretch>
        </p:blipFill>
        <p:spPr bwMode="auto">
          <a:xfrm>
            <a:off x="2393950" y="1371600"/>
            <a:ext cx="349250" cy="4648200"/>
          </a:xfrm>
          <a:prstGeom prst="rect">
            <a:avLst/>
          </a:prstGeom>
          <a:noFill/>
          <a:ln w="9525">
            <a:noFill/>
            <a:miter lim="800000"/>
            <a:headEnd/>
            <a:tailEnd/>
          </a:ln>
        </p:spPr>
      </p:pic>
      <p:pic>
        <p:nvPicPr>
          <p:cNvPr id="5124" name="Picture 4" descr="41-Singapore-logo-140x288.png"/>
          <p:cNvPicPr>
            <a:picLocks noChangeAspect="1"/>
          </p:cNvPicPr>
          <p:nvPr/>
        </p:nvPicPr>
        <p:blipFill>
          <a:blip r:embed="rId10"/>
          <a:srcRect/>
          <a:stretch>
            <a:fillRect/>
          </a:stretch>
        </p:blipFill>
        <p:spPr bwMode="auto">
          <a:xfrm>
            <a:off x="152400" y="5181600"/>
            <a:ext cx="2378075" cy="1155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290" name="Picture 10" descr="bkg1.jpg"/>
          <p:cNvPicPr>
            <a:picLocks noChangeAspect="1"/>
          </p:cNvPicPr>
          <p:nvPr/>
        </p:nvPicPr>
        <p:blipFill>
          <a:blip r:embed="rId3"/>
          <a:srcRect/>
          <a:stretch>
            <a:fillRect/>
          </a:stretch>
        </p:blipFill>
        <p:spPr bwMode="auto">
          <a:xfrm>
            <a:off x="0" y="1588"/>
            <a:ext cx="9144000" cy="6854825"/>
          </a:xfrm>
          <a:prstGeom prst="rect">
            <a:avLst/>
          </a:prstGeom>
          <a:noFill/>
          <a:ln w="9525">
            <a:noFill/>
            <a:miter lim="800000"/>
            <a:headEnd/>
            <a:tailEnd/>
          </a:ln>
        </p:spPr>
      </p:pic>
      <p:pic>
        <p:nvPicPr>
          <p:cNvPr id="12291" name="Picture 3" descr="41-Singapore-logo-140x288.png"/>
          <p:cNvPicPr>
            <a:picLocks noChangeAspect="1"/>
          </p:cNvPicPr>
          <p:nvPr/>
        </p:nvPicPr>
        <p:blipFill>
          <a:blip r:embed="rId4"/>
          <a:srcRect/>
          <a:stretch>
            <a:fillRect/>
          </a:stretch>
        </p:blipFill>
        <p:spPr bwMode="auto">
          <a:xfrm>
            <a:off x="152400" y="5181600"/>
            <a:ext cx="2378075" cy="1155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0" r:id="rId1"/>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0"/>
                <a:cs typeface="ＭＳ Ｐゴシック" charset="0"/>
              </a:defRPr>
            </a:lvl1pPr>
          </a:lstStyle>
          <a:p>
            <a:pPr>
              <a:defRPr/>
            </a:pPr>
            <a:fld id="{95C6C46B-7DE1-4C56-94D6-251728FCACFE}" type="datetime1">
              <a:rPr lang="en-US"/>
              <a:pPr>
                <a:defRPr/>
              </a:pPr>
              <a:t>6/23/11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0"/>
                <a:cs typeface="ＭＳ Ｐゴシック" charset="0"/>
              </a:defRPr>
            </a:lvl1pPr>
          </a:lstStyle>
          <a:p>
            <a:pPr>
              <a:defRPr/>
            </a:pPr>
            <a:fld id="{761462EC-E94A-46DF-9672-9A140AD4975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2" r:id="rId1"/>
    <p:sldLayoutId id="2147483691" r:id="rId2"/>
    <p:sldLayoutId id="2147483690" r:id="rId3"/>
    <p:sldLayoutId id="2147483689" r:id="rId4"/>
    <p:sldLayoutId id="2147483688" r:id="rId5"/>
    <p:sldLayoutId id="2147483687" r:id="rId6"/>
    <p:sldLayoutId id="2147483686" r:id="rId7"/>
    <p:sldLayoutId id="2147483685" r:id="rId8"/>
    <p:sldLayoutId id="2147483684" r:id="rId9"/>
    <p:sldLayoutId id="2147483683" r:id="rId10"/>
    <p:sldLayoutId id="2147483682" r:id="rId11"/>
  </p:sldLayoutIdLst>
  <p:transition xmlns:p14="http://schemas.microsoft.com/office/powerpoint/2010/mai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ea typeface="ＭＳ Ｐゴシック"/>
                <a:cs typeface="ＭＳ Ｐゴシック"/>
              </a:rPr>
              <a:t>Security, Stability &amp; Resiliency of the DNS Review Team (SSR)</a:t>
            </a:r>
          </a:p>
        </p:txBody>
      </p:sp>
      <p:sp>
        <p:nvSpPr>
          <p:cNvPr id="28674" name="Subtitle 2"/>
          <p:cNvSpPr>
            <a:spLocks noGrp="1"/>
          </p:cNvSpPr>
          <p:nvPr>
            <p:ph type="subTitle" idx="1"/>
          </p:nvPr>
        </p:nvSpPr>
        <p:spPr bwMode="auto">
          <a:xfrm>
            <a:off x="3733800" y="3581400"/>
            <a:ext cx="4876800" cy="203835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ea typeface="ＭＳ Ｐゴシック"/>
                <a:cs typeface="ＭＳ Ｐゴシック"/>
              </a:rPr>
              <a:t>Interaction with the </a:t>
            </a:r>
            <a:r>
              <a:rPr lang="en-US" dirty="0" smtClean="0">
                <a:ea typeface="ＭＳ Ｐゴシック"/>
                <a:cs typeface="ＭＳ Ｐゴシック"/>
              </a:rPr>
              <a:t>Community</a:t>
            </a:r>
            <a:endParaRPr lang="en-US" dirty="0" smtClean="0">
              <a:ea typeface="ＭＳ Ｐゴシック"/>
              <a:cs typeface="ＭＳ Ｐゴシック"/>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3794" name="Slide Number Placeholder 2"/>
          <p:cNvSpPr>
            <a:spLocks noGrp="1"/>
          </p:cNvSpPr>
          <p:nvPr>
            <p:ph type="sldNum" sz="quarter" idx="12"/>
          </p:nvPr>
        </p:nvSpPr>
        <p:spPr bwMode="auto">
          <a:noFill/>
          <a:ln>
            <a:miter lim="800000"/>
            <a:headEnd/>
            <a:tailEnd/>
          </a:ln>
        </p:spPr>
        <p:txBody>
          <a:bodyPr/>
          <a:lstStyle/>
          <a:p>
            <a:fld id="{56513279-C413-47F2-A110-EE56D22E8556}" type="slidenum">
              <a:rPr lang="en-US" smtClean="0">
                <a:latin typeface="Calibri" pitchFamily="34" charset="0"/>
                <a:ea typeface="ＭＳ Ｐゴシック"/>
                <a:cs typeface="ＭＳ Ｐゴシック"/>
              </a:rPr>
              <a:pPr/>
              <a:t>10</a:t>
            </a:fld>
            <a:endParaRPr lang="en-US" smtClean="0">
              <a:latin typeface="Calibri" pitchFamily="34" charset="0"/>
              <a:ea typeface="ＭＳ Ｐゴシック"/>
              <a:cs typeface="ＭＳ Ｐゴシック"/>
            </a:endParaRPr>
          </a:p>
        </p:txBody>
      </p:sp>
      <p:sp>
        <p:nvSpPr>
          <p:cNvPr id="33795"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7. </a:t>
            </a:r>
            <a:r>
              <a:rPr lang="en-GB" smtClean="0">
                <a:ea typeface="ＭＳ Ｐゴシック"/>
                <a:cs typeface="ＭＳ Ｐゴシック"/>
              </a:rPr>
              <a:t>Do you see the relationships with the SSAC and RSSAC as functioning correctly and positively?</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8. Do these relationships help further ICANN’s goals to preserve SSR of the DNS?</a:t>
            </a:r>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4818" name="Slide Number Placeholder 2"/>
          <p:cNvSpPr>
            <a:spLocks noGrp="1"/>
          </p:cNvSpPr>
          <p:nvPr>
            <p:ph type="sldNum" sz="quarter" idx="12"/>
          </p:nvPr>
        </p:nvSpPr>
        <p:spPr bwMode="auto">
          <a:noFill/>
          <a:ln>
            <a:miter lim="800000"/>
            <a:headEnd/>
            <a:tailEnd/>
          </a:ln>
        </p:spPr>
        <p:txBody>
          <a:bodyPr/>
          <a:lstStyle/>
          <a:p>
            <a:fld id="{5353504B-D726-4A3A-88AF-68C2B6262A36}" type="slidenum">
              <a:rPr lang="en-US" smtClean="0">
                <a:latin typeface="Calibri" pitchFamily="34" charset="0"/>
                <a:ea typeface="ＭＳ Ｐゴシック"/>
                <a:cs typeface="ＭＳ Ｐゴシック"/>
              </a:rPr>
              <a:pPr/>
              <a:t>11</a:t>
            </a:fld>
            <a:endParaRPr lang="en-US" smtClean="0">
              <a:latin typeface="Calibri" pitchFamily="34" charset="0"/>
              <a:ea typeface="ＭＳ Ｐゴシック"/>
              <a:cs typeface="ＭＳ Ｐゴシック"/>
            </a:endParaRPr>
          </a:p>
        </p:txBody>
      </p:sp>
      <p:sp>
        <p:nvSpPr>
          <p:cNvPr id="34819"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dirty="0" smtClean="0">
                <a:ea typeface="ＭＳ Ｐゴシック"/>
                <a:cs typeface="ＭＳ Ｐゴシック"/>
              </a:rPr>
              <a:t>9. Is the relationship between ICANN and IANA suitably robust?</a:t>
            </a:r>
            <a:endParaRPr lang="en-US" dirty="0" smtClean="0">
              <a:ea typeface="ＭＳ Ｐゴシック"/>
              <a:cs typeface="ＭＳ Ｐゴシック"/>
            </a:endParaRPr>
          </a:p>
          <a:p>
            <a:endParaRPr lang="en-US" dirty="0" smtClean="0">
              <a:ea typeface="ＭＳ Ｐゴシック"/>
              <a:cs typeface="ＭＳ Ｐゴシック"/>
            </a:endParaRPr>
          </a:p>
          <a:p>
            <a:r>
              <a:rPr lang="en-US" dirty="0" smtClean="0">
                <a:ea typeface="ＭＳ Ｐゴシック"/>
                <a:cs typeface="ＭＳ Ｐゴシック"/>
              </a:rPr>
              <a:t>10. </a:t>
            </a:r>
            <a:r>
              <a:rPr lang="en-GB" dirty="0" smtClean="0">
                <a:ea typeface="ＭＳ Ｐゴシック"/>
                <a:cs typeface="ＭＳ Ｐゴシック"/>
              </a:rPr>
              <a:t>Does USG have too much control over IANA and should this be reduced?</a:t>
            </a:r>
            <a:endParaRPr lang="en-US" dirty="0" smtClean="0">
              <a:ea typeface="ＭＳ Ｐゴシック"/>
              <a:cs typeface="ＭＳ Ｐゴシック"/>
            </a:endParaRPr>
          </a:p>
          <a:p>
            <a:endParaRPr lang="en-US" dirty="0" smtClean="0">
              <a:ea typeface="ＭＳ Ｐゴシック"/>
              <a:cs typeface="ＭＳ Ｐゴシック"/>
            </a:endParaRPr>
          </a:p>
          <a:p>
            <a:endParaRPr lang="en-US" dirty="0" smtClean="0">
              <a:ea typeface="ＭＳ Ｐゴシック"/>
              <a:cs typeface="ＭＳ Ｐゴシック"/>
            </a:endParaRPr>
          </a:p>
          <a:p>
            <a:r>
              <a:rPr lang="en-US" dirty="0"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5842" name="Slide Number Placeholder 2"/>
          <p:cNvSpPr>
            <a:spLocks noGrp="1"/>
          </p:cNvSpPr>
          <p:nvPr>
            <p:ph type="sldNum" sz="quarter" idx="12"/>
          </p:nvPr>
        </p:nvSpPr>
        <p:spPr bwMode="auto">
          <a:noFill/>
          <a:ln>
            <a:miter lim="800000"/>
            <a:headEnd/>
            <a:tailEnd/>
          </a:ln>
        </p:spPr>
        <p:txBody>
          <a:bodyPr/>
          <a:lstStyle/>
          <a:p>
            <a:fld id="{5FFE9E0B-17E4-4CFF-B9C8-3C26B808AAE2}" type="slidenum">
              <a:rPr lang="en-US" smtClean="0">
                <a:latin typeface="Calibri" pitchFamily="34" charset="0"/>
                <a:ea typeface="ＭＳ Ｐゴシック"/>
                <a:cs typeface="ＭＳ Ｐゴシック"/>
              </a:rPr>
              <a:pPr/>
              <a:t>12</a:t>
            </a:fld>
            <a:endParaRPr lang="en-US" smtClean="0">
              <a:latin typeface="Calibri" pitchFamily="34" charset="0"/>
              <a:ea typeface="ＭＳ Ｐゴシック"/>
              <a:cs typeface="ＭＳ Ｐゴシック"/>
            </a:endParaRPr>
          </a:p>
        </p:txBody>
      </p:sp>
      <p:sp>
        <p:nvSpPr>
          <p:cNvPr id="35843"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11. </a:t>
            </a:r>
            <a:r>
              <a:rPr lang="en-GB" smtClean="0">
                <a:ea typeface="ＭＳ Ｐゴシック"/>
                <a:cs typeface="ＭＳ Ｐゴシック"/>
              </a:rPr>
              <a:t>Is ICANN spending the correct proportion of time and budget on SSR when compared to its other 3 stated goals?</a:t>
            </a:r>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12. </a:t>
            </a:r>
            <a:r>
              <a:rPr lang="en-GB" smtClean="0">
                <a:ea typeface="ＭＳ Ｐゴシック"/>
                <a:cs typeface="ＭＳ Ｐゴシック"/>
              </a:rPr>
              <a:t>Do you believe that ICANN SSR policy is being set by community demand or by top-down processes within the organisation?</a:t>
            </a:r>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6866" name="Slide Number Placeholder 2"/>
          <p:cNvSpPr>
            <a:spLocks noGrp="1"/>
          </p:cNvSpPr>
          <p:nvPr>
            <p:ph type="sldNum" sz="quarter" idx="12"/>
          </p:nvPr>
        </p:nvSpPr>
        <p:spPr bwMode="auto">
          <a:noFill/>
          <a:ln>
            <a:miter lim="800000"/>
            <a:headEnd/>
            <a:tailEnd/>
          </a:ln>
        </p:spPr>
        <p:txBody>
          <a:bodyPr/>
          <a:lstStyle/>
          <a:p>
            <a:fld id="{335A9E63-DF1C-4A8B-8DAB-06DD943D461B}" type="slidenum">
              <a:rPr lang="en-US" smtClean="0">
                <a:latin typeface="Calibri" pitchFamily="34" charset="0"/>
                <a:ea typeface="ＭＳ Ｐゴシック"/>
                <a:cs typeface="ＭＳ Ｐゴシック"/>
              </a:rPr>
              <a:pPr/>
              <a:t>13</a:t>
            </a:fld>
            <a:endParaRPr lang="en-US" smtClean="0">
              <a:latin typeface="Calibri" pitchFamily="34" charset="0"/>
              <a:ea typeface="ＭＳ Ｐゴシック"/>
              <a:cs typeface="ＭＳ Ｐゴシック"/>
            </a:endParaRPr>
          </a:p>
        </p:txBody>
      </p:sp>
      <p:sp>
        <p:nvSpPr>
          <p:cNvPr id="36867"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13. </a:t>
            </a:r>
            <a:r>
              <a:rPr lang="en-GB" smtClean="0">
                <a:ea typeface="ＭＳ Ｐゴシック"/>
                <a:cs typeface="ＭＳ Ｐゴシック"/>
              </a:rPr>
              <a:t>Do you believe that ICANN should have more contractual control over aspects of the DNS or do current mechanisms server the DNS well?</a:t>
            </a:r>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
        <p:nvSpPr>
          <p:cNvPr id="36868" name="TextBox 2"/>
          <p:cNvSpPr txBox="1">
            <a:spLocks noChangeArrowheads="1"/>
          </p:cNvSpPr>
          <p:nvPr/>
        </p:nvSpPr>
        <p:spPr bwMode="auto">
          <a:xfrm>
            <a:off x="3105150" y="2098675"/>
            <a:ext cx="184150" cy="461963"/>
          </a:xfrm>
          <a:prstGeom prst="rect">
            <a:avLst/>
          </a:prstGeom>
          <a:noFill/>
          <a:ln w="9525">
            <a:noFill/>
            <a:miter lim="800000"/>
            <a:headEnd/>
            <a:tailEnd/>
          </a:ln>
        </p:spPr>
        <p:txBody>
          <a:bodyPr wrap="none">
            <a:spAutoFit/>
          </a:bodyPr>
          <a:lstStyle/>
          <a:p>
            <a:endParaRPr lang="es-E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ctrTitle"/>
          </p:nvPr>
        </p:nvSpPr>
        <p:spPr bwMode="auto">
          <a:xfrm>
            <a:off x="685800" y="2800350"/>
            <a:ext cx="7772400" cy="1009650"/>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Trebuchet MS" pitchFamily="34" charset="0"/>
                <a:ea typeface="ＭＳ Ｐゴシック"/>
                <a:cs typeface="ＭＳ Ｐゴシック"/>
              </a:rPr>
              <a:t>Thank You</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s-MX" smtClean="0">
                <a:ea typeface="ＭＳ Ｐゴシック"/>
                <a:cs typeface="ＭＳ Ｐゴシック"/>
              </a:rPr>
              <a:t>SSR-RT Status June 2011</a:t>
            </a:r>
            <a:endParaRPr lang="es-ES" smtClean="0">
              <a:ea typeface="ＭＳ Ｐゴシック"/>
              <a:cs typeface="ＭＳ Ｐゴシック"/>
            </a:endParaRPr>
          </a:p>
        </p:txBody>
      </p:sp>
      <p:sp>
        <p:nvSpPr>
          <p:cNvPr id="65539" name="Rectangle 3"/>
          <p:cNvSpPr>
            <a:spLocks noGrp="1" noChangeArrowheads="1"/>
          </p:cNvSpPr>
          <p:nvPr>
            <p:ph type="body" idx="4294967295"/>
          </p:nvPr>
        </p:nvSpPr>
        <p:spPr bwMode="auto">
          <a:xfrm>
            <a:off x="457200" y="1066800"/>
            <a:ext cx="8229600" cy="4525963"/>
          </a:xfrm>
          <a:prstGeom prst="rect">
            <a:avLst/>
          </a:prstGeom>
          <a:noFill/>
          <a:ln>
            <a:miter lim="800000"/>
            <a:headEnd/>
            <a:tailEnd/>
          </a:ln>
        </p:spPr>
        <p:txBody>
          <a:bodyPr/>
          <a:lstStyle/>
          <a:p>
            <a:pPr>
              <a:lnSpc>
                <a:spcPct val="90000"/>
              </a:lnSpc>
            </a:pPr>
            <a:r>
              <a:rPr lang="es-MX" sz="2800" dirty="0" smtClean="0">
                <a:ea typeface="ＭＳ Ｐゴシック"/>
                <a:cs typeface="ＭＳ Ｐゴシック"/>
              </a:rPr>
              <a:t>Team formed December 2010</a:t>
            </a:r>
          </a:p>
          <a:p>
            <a:pPr>
              <a:lnSpc>
                <a:spcPct val="90000"/>
              </a:lnSpc>
            </a:pPr>
            <a:r>
              <a:rPr lang="es-MX" sz="2800" dirty="0" smtClean="0">
                <a:ea typeface="ＭＳ Ｐゴシック"/>
                <a:cs typeface="ＭＳ Ｐゴシック"/>
              </a:rPr>
              <a:t>Meetings Dec. 2010 (CTG), March 2011 (SFO)</a:t>
            </a:r>
          </a:p>
          <a:p>
            <a:pPr>
              <a:lnSpc>
                <a:spcPct val="90000"/>
              </a:lnSpc>
            </a:pPr>
            <a:r>
              <a:rPr lang="es-MX" sz="2800" dirty="0" smtClean="0">
                <a:ea typeface="ＭＳ Ｐゴシック"/>
                <a:cs typeface="ＭＳ Ｐゴシック"/>
              </a:rPr>
              <a:t>Some attrition</a:t>
            </a:r>
          </a:p>
          <a:p>
            <a:pPr>
              <a:lnSpc>
                <a:spcPct val="90000"/>
              </a:lnSpc>
            </a:pPr>
            <a:r>
              <a:rPr lang="es-MX" sz="2800" dirty="0" smtClean="0">
                <a:ea typeface="ＭＳ Ｐゴシック"/>
                <a:cs typeface="ＭＳ Ｐゴシック"/>
              </a:rPr>
              <a:t>Subteams: Governance, Implementation, Contingency</a:t>
            </a:r>
          </a:p>
          <a:p>
            <a:pPr>
              <a:lnSpc>
                <a:spcPct val="90000"/>
              </a:lnSpc>
            </a:pPr>
            <a:r>
              <a:rPr lang="es-MX" sz="2800" dirty="0" smtClean="0">
                <a:ea typeface="ＭＳ Ｐゴシック"/>
                <a:cs typeface="ＭＳ Ｐゴシック"/>
              </a:rPr>
              <a:t>Document basis; triage</a:t>
            </a:r>
          </a:p>
          <a:p>
            <a:pPr>
              <a:lnSpc>
                <a:spcPct val="90000"/>
              </a:lnSpc>
            </a:pPr>
            <a:r>
              <a:rPr lang="es-MX" sz="2800" dirty="0" smtClean="0">
                <a:ea typeface="ＭＳ Ｐゴシック"/>
                <a:cs typeface="ＭＳ Ｐゴシック"/>
              </a:rPr>
              <a:t>Interviews – forthcoming</a:t>
            </a:r>
          </a:p>
          <a:p>
            <a:pPr>
              <a:lnSpc>
                <a:spcPct val="90000"/>
              </a:lnSpc>
            </a:pPr>
            <a:r>
              <a:rPr lang="es-MX" sz="2800" dirty="0" smtClean="0">
                <a:ea typeface="ＭＳ Ｐゴシック"/>
                <a:cs typeface="ＭＳ Ｐゴシック"/>
              </a:rPr>
              <a:t>Scope</a:t>
            </a:r>
          </a:p>
          <a:p>
            <a:pPr>
              <a:lnSpc>
                <a:spcPct val="90000"/>
              </a:lnSpc>
            </a:pPr>
            <a:r>
              <a:rPr lang="es-MX" sz="2800" dirty="0" smtClean="0">
                <a:ea typeface="ＭＳ Ｐゴシック"/>
                <a:cs typeface="ＭＳ Ｐゴシック"/>
              </a:rPr>
              <a:t>Methods</a:t>
            </a:r>
            <a:endParaRPr lang="es-ES" sz="2800" dirty="0" smtClean="0">
              <a:ea typeface="ＭＳ Ｐゴシック"/>
              <a:cs typeface="ＭＳ Ｐゴシック"/>
            </a:endParaRPr>
          </a:p>
          <a:p>
            <a:pPr>
              <a:lnSpc>
                <a:spcPct val="90000"/>
              </a:lnSpc>
            </a:pPr>
            <a:endParaRPr lang="es-ES" sz="2800" dirty="0" smtClean="0">
              <a:ea typeface="ＭＳ Ｐゴシック"/>
              <a:cs typeface="ＭＳ Ｐゴシック"/>
            </a:endParaRPr>
          </a:p>
        </p:txBody>
      </p:sp>
    </p:spTree>
  </p:cSld>
  <p:clrMapOvr>
    <a:masterClrMapping/>
  </p:clrMapOvr>
  <p:transition xmlns:p14="http://schemas.microsoft.com/office/powerpoint/2010/mai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n-US" sz="3200" b="1" dirty="0" smtClean="0">
                <a:ea typeface="ＭＳ Ｐゴシック"/>
                <a:cs typeface="ＭＳ Ｐゴシック"/>
              </a:rPr>
              <a:t>SSR Review Team Terms of Reference</a:t>
            </a:r>
            <a:br>
              <a:rPr lang="en-US" sz="3200" b="1" dirty="0" smtClean="0">
                <a:ea typeface="ＭＳ Ｐゴシック"/>
                <a:cs typeface="ＭＳ Ｐゴシック"/>
              </a:rPr>
            </a:br>
            <a:r>
              <a:rPr lang="en-US" sz="3200" b="1" dirty="0" smtClean="0">
                <a:ea typeface="ＭＳ Ｐゴシック"/>
                <a:cs typeface="ＭＳ Ｐゴシック"/>
              </a:rPr>
              <a:t>June 20, 2011</a:t>
            </a:r>
            <a:endParaRPr lang="es-ES" sz="3200" b="1" dirty="0" smtClean="0">
              <a:ea typeface="ＭＳ Ｐゴシック"/>
              <a:cs typeface="ＭＳ Ｐゴシック"/>
            </a:endParaRPr>
          </a:p>
        </p:txBody>
      </p:sp>
      <p:sp>
        <p:nvSpPr>
          <p:cNvPr id="49155" name="Rectangle 3"/>
          <p:cNvSpPr>
            <a:spLocks noGrp="1" noChangeArrowheads="1"/>
          </p:cNvSpPr>
          <p:nvPr>
            <p:ph type="body" idx="4294967295"/>
          </p:nvPr>
        </p:nvSpPr>
        <p:spPr bwMode="auto">
          <a:xfrm>
            <a:off x="457200" y="1282169"/>
            <a:ext cx="8229600" cy="4525963"/>
          </a:xfrm>
          <a:prstGeom prst="rect">
            <a:avLst/>
          </a:prstGeom>
          <a:noFill/>
          <a:ln>
            <a:miter lim="800000"/>
            <a:headEnd/>
            <a:tailEnd/>
          </a:ln>
        </p:spPr>
        <p:txBody>
          <a:bodyPr/>
          <a:lstStyle/>
          <a:p>
            <a:pPr>
              <a:lnSpc>
                <a:spcPct val="80000"/>
              </a:lnSpc>
            </a:pPr>
            <a:r>
              <a:rPr lang="en-US" sz="2000" b="1" dirty="0" smtClean="0">
                <a:ea typeface="ＭＳ Ｐゴシック"/>
                <a:cs typeface="ＭＳ Ｐゴシック"/>
              </a:rPr>
              <a:t>Scope of ICANN’s SSR Responsibilities.</a:t>
            </a:r>
            <a:r>
              <a:rPr lang="en-US" sz="2000" dirty="0" smtClean="0">
                <a:ea typeface="ＭＳ Ｐゴシック"/>
                <a:cs typeface="ＭＳ Ｐゴシック"/>
              </a:rPr>
              <a:t>  The review will analyze the scope of ICANN’s responsibilities in enhancing the security, stability and resiliency of the DNS, consistent with its limited technical responsibilities.  The review also will consider the various layers of ICANN’s responsibilities (i.e., control, influence and engagement) and assess various documentation and community perspectives on these issues.</a:t>
            </a:r>
            <a:endParaRPr lang="en-US" sz="2000" b="1" dirty="0" smtClean="0">
              <a:ea typeface="ＭＳ Ｐゴシック"/>
              <a:cs typeface="ＭＳ Ｐゴシック"/>
            </a:endParaRPr>
          </a:p>
          <a:p>
            <a:pPr lvl="1">
              <a:lnSpc>
                <a:spcPct val="80000"/>
              </a:lnSpc>
            </a:pPr>
            <a:r>
              <a:rPr lang="en-US" sz="1800" b="1" dirty="0" smtClean="0">
                <a:ea typeface="ＭＳ Ｐゴシック"/>
              </a:rPr>
              <a:t>Key Issues </a:t>
            </a:r>
            <a:endParaRPr lang="en-US" sz="1800" dirty="0" smtClean="0">
              <a:ea typeface="ＭＳ Ｐゴシック"/>
            </a:endParaRPr>
          </a:p>
          <a:p>
            <a:pPr lvl="1">
              <a:lnSpc>
                <a:spcPct val="80000"/>
              </a:lnSpc>
            </a:pPr>
            <a:r>
              <a:rPr lang="en-US" sz="1800" dirty="0" smtClean="0">
                <a:ea typeface="ＭＳ Ｐゴシック"/>
              </a:rPr>
              <a:t>Scope of ICANN’s SSR responsibilities as articulated in the AOC, mission statement and core values from the bylaws as a starting point.  </a:t>
            </a:r>
          </a:p>
          <a:p>
            <a:pPr lvl="1">
              <a:lnSpc>
                <a:spcPct val="80000"/>
              </a:lnSpc>
            </a:pPr>
            <a:r>
              <a:rPr lang="en-US" sz="1800" dirty="0" smtClean="0">
                <a:ea typeface="ＭＳ Ｐゴシック"/>
              </a:rPr>
              <a:t>ICANN’s description of its various layers of responsibilities in the SSR plan.  The FY12 SSR Plan has been re-organized to clarify its responsibilities.</a:t>
            </a:r>
          </a:p>
          <a:p>
            <a:pPr lvl="1">
              <a:lnSpc>
                <a:spcPct val="80000"/>
              </a:lnSpc>
            </a:pPr>
            <a:r>
              <a:rPr lang="en-US" sz="1800" dirty="0" smtClean="0">
                <a:ea typeface="ＭＳ Ｐゴシック"/>
              </a:rPr>
              <a:t>ICANN’s IANA and other operational DNS functions.</a:t>
            </a:r>
          </a:p>
          <a:p>
            <a:pPr lvl="1">
              <a:lnSpc>
                <a:spcPct val="80000"/>
              </a:lnSpc>
            </a:pPr>
            <a:r>
              <a:rPr lang="en-US" sz="1800" dirty="0" smtClean="0">
                <a:ea typeface="ＭＳ Ｐゴシック"/>
              </a:rPr>
              <a:t>ICANN’s arrangements with third parties (e.g., root zone server operators, registries) and treatment of SSR issues.</a:t>
            </a:r>
          </a:p>
          <a:p>
            <a:pPr lvl="1">
              <a:lnSpc>
                <a:spcPct val="80000"/>
              </a:lnSpc>
            </a:pPr>
            <a:r>
              <a:rPr lang="en-US" sz="1800" dirty="0" smtClean="0">
                <a:ea typeface="ＭＳ Ｐゴシック"/>
              </a:rPr>
              <a:t>Perspectives of community stakeholder groups about what should be within the scope of ICANN’s responsibilities and what should not be included.  </a:t>
            </a:r>
            <a:endParaRPr lang="en-US" sz="1800" b="1" dirty="0" smtClean="0">
              <a:ea typeface="ＭＳ Ｐゴシック"/>
            </a:endParaRPr>
          </a:p>
          <a:p>
            <a:pPr lvl="1">
              <a:lnSpc>
                <a:spcPct val="80000"/>
              </a:lnSpc>
            </a:pPr>
            <a:r>
              <a:rPr lang="en-US" sz="1800" b="1" dirty="0" smtClean="0">
                <a:ea typeface="ＭＳ Ｐゴシック"/>
              </a:rPr>
              <a:t>Priorities and Next Steps</a:t>
            </a:r>
            <a:endParaRPr lang="es-ES" sz="1800" b="1" dirty="0" smtClean="0">
              <a:ea typeface="ＭＳ Ｐゴシック"/>
            </a:endParaRPr>
          </a:p>
        </p:txBody>
      </p:sp>
    </p:spTree>
  </p:cSld>
  <p:clrMapOvr>
    <a:masterClrMapping/>
  </p:clrMapOvr>
  <p:transition xmlns:p14="http://schemas.microsoft.com/office/powerpoint/2010/mai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n-US" sz="3200" b="1" dirty="0">
                <a:ea typeface="ＭＳ Ｐゴシック"/>
                <a:cs typeface="ＭＳ Ｐゴシック"/>
              </a:rPr>
              <a:t>SSR Review Team Terms of Reference</a:t>
            </a:r>
            <a:br>
              <a:rPr lang="en-US" sz="3200" b="1" dirty="0">
                <a:ea typeface="ＭＳ Ｐゴシック"/>
                <a:cs typeface="ＭＳ Ｐゴシック"/>
              </a:rPr>
            </a:br>
            <a:r>
              <a:rPr lang="en-US" sz="3200" b="1" dirty="0">
                <a:ea typeface="ＭＳ Ｐゴシック"/>
                <a:cs typeface="ＭＳ Ｐゴシック"/>
              </a:rPr>
              <a:t>June 20, 2011</a:t>
            </a:r>
            <a:endParaRPr lang="es-ES" sz="3200" dirty="0" smtClean="0">
              <a:ea typeface="ＭＳ Ｐゴシック"/>
              <a:cs typeface="ＭＳ Ｐゴシック"/>
            </a:endParaRPr>
          </a:p>
        </p:txBody>
      </p:sp>
      <p:sp>
        <p:nvSpPr>
          <p:cNvPr id="51203" name="Rectangle 3"/>
          <p:cNvSpPr>
            <a:spLocks noGrp="1" noChangeArrowheads="1"/>
          </p:cNvSpPr>
          <p:nvPr>
            <p:ph type="body" idx="4294967295"/>
          </p:nvPr>
        </p:nvSpPr>
        <p:spPr bwMode="auto">
          <a:xfrm>
            <a:off x="468390" y="1417638"/>
            <a:ext cx="8229600" cy="4525963"/>
          </a:xfrm>
          <a:prstGeom prst="rect">
            <a:avLst/>
          </a:prstGeom>
          <a:noFill/>
          <a:ln>
            <a:miter lim="800000"/>
            <a:headEnd/>
            <a:tailEnd/>
          </a:ln>
        </p:spPr>
        <p:txBody>
          <a:bodyPr/>
          <a:lstStyle/>
          <a:p>
            <a:pPr>
              <a:lnSpc>
                <a:spcPct val="80000"/>
              </a:lnSpc>
            </a:pPr>
            <a:r>
              <a:rPr lang="en-US" sz="1800" b="1" dirty="0" smtClean="0">
                <a:ea typeface="ＭＳ Ｐゴシック"/>
                <a:cs typeface="ＭＳ Ｐゴシック"/>
              </a:rPr>
              <a:t>Effectiveness and Implementation of the SSR Plan.</a:t>
            </a:r>
            <a:r>
              <a:rPr lang="en-US" sz="1800" dirty="0" smtClean="0">
                <a:ea typeface="ＭＳ Ｐゴシック"/>
                <a:cs typeface="ＭＳ Ｐゴシック"/>
              </a:rPr>
              <a:t>  The review will consider the extent to which ICANN’s existing SSR Plan has established effective strategies to enhance the security, stability and resiliency of the DNS.  It also will analyze ICANN’s processes for addressing SSR issues in its budget, organization, strategic plans and policy development process.  </a:t>
            </a:r>
            <a:endParaRPr lang="en-US" sz="1800" b="1" dirty="0" smtClean="0">
              <a:ea typeface="ＭＳ Ｐゴシック"/>
              <a:cs typeface="ＭＳ Ｐゴシック"/>
            </a:endParaRPr>
          </a:p>
          <a:p>
            <a:pPr>
              <a:lnSpc>
                <a:spcPct val="80000"/>
              </a:lnSpc>
            </a:pPr>
            <a:r>
              <a:rPr lang="en-US" sz="1800" b="1" dirty="0" smtClean="0">
                <a:ea typeface="ＭＳ Ｐゴシック"/>
                <a:cs typeface="ＭＳ Ｐゴシック"/>
              </a:rPr>
              <a:t>Key Issues</a:t>
            </a:r>
            <a:endParaRPr lang="en-US" sz="1800" dirty="0" smtClean="0">
              <a:ea typeface="ＭＳ Ｐゴシック"/>
              <a:cs typeface="ＭＳ Ｐゴシック"/>
            </a:endParaRPr>
          </a:p>
          <a:p>
            <a:pPr>
              <a:lnSpc>
                <a:spcPct val="80000"/>
              </a:lnSpc>
            </a:pPr>
            <a:r>
              <a:rPr lang="en-US" sz="1800" dirty="0" smtClean="0">
                <a:ea typeface="ＭＳ Ｐゴシック"/>
                <a:cs typeface="ＭＳ Ｐゴシック"/>
              </a:rPr>
              <a:t>SSR Plan based on our review of ICANN’s scope of responsibilities and the risk landscape.</a:t>
            </a:r>
          </a:p>
          <a:p>
            <a:pPr>
              <a:lnSpc>
                <a:spcPct val="80000"/>
              </a:lnSpc>
            </a:pPr>
            <a:r>
              <a:rPr lang="en-US" sz="1800" dirty="0" smtClean="0">
                <a:ea typeface="ＭＳ Ｐゴシック"/>
                <a:cs typeface="ＭＳ Ｐゴシック"/>
              </a:rPr>
              <a:t>ICANN process for implementing the SSR plan and tracking status of the individual projects.</a:t>
            </a:r>
          </a:p>
          <a:p>
            <a:pPr>
              <a:lnSpc>
                <a:spcPct val="80000"/>
              </a:lnSpc>
            </a:pPr>
            <a:r>
              <a:rPr lang="en-US" sz="1800" dirty="0" smtClean="0">
                <a:ea typeface="ＭＳ Ｐゴシック"/>
                <a:cs typeface="ＭＳ Ｐゴシック"/>
              </a:rPr>
              <a:t>Implementation of SSR issues in ICANN’s budget and strategic planning process.</a:t>
            </a:r>
          </a:p>
          <a:p>
            <a:pPr>
              <a:lnSpc>
                <a:spcPct val="80000"/>
              </a:lnSpc>
            </a:pPr>
            <a:r>
              <a:rPr lang="en-US" sz="1800" dirty="0" smtClean="0">
                <a:ea typeface="ＭＳ Ｐゴシック"/>
                <a:cs typeface="ＭＳ Ｐゴシック"/>
              </a:rPr>
              <a:t>ICANN’s organizational structure and responsibilities for SSR issues, including SSAC and security staff functions. </a:t>
            </a:r>
          </a:p>
          <a:p>
            <a:pPr>
              <a:lnSpc>
                <a:spcPct val="80000"/>
              </a:lnSpc>
            </a:pPr>
            <a:r>
              <a:rPr lang="en-US" sz="1800" dirty="0" smtClean="0">
                <a:ea typeface="ＭＳ Ｐゴシック"/>
                <a:cs typeface="ＭＳ Ｐゴシック"/>
              </a:rPr>
              <a:t>Process for addressing SSR issues and obtaining community input in policy development process, including the new DSSA WG.</a:t>
            </a:r>
            <a:endParaRPr lang="en-US" sz="1800" b="1" dirty="0" smtClean="0">
              <a:ea typeface="ＭＳ Ｐゴシック"/>
              <a:cs typeface="ＭＳ Ｐゴシック"/>
            </a:endParaRPr>
          </a:p>
          <a:p>
            <a:pPr>
              <a:lnSpc>
                <a:spcPct val="80000"/>
              </a:lnSpc>
            </a:pPr>
            <a:r>
              <a:rPr lang="en-US" sz="1800" b="1" dirty="0" smtClean="0">
                <a:ea typeface="ＭＳ Ｐゴシック"/>
                <a:cs typeface="ＭＳ Ｐゴシック"/>
              </a:rPr>
              <a:t>	Priorities and Next Steps</a:t>
            </a:r>
            <a:endParaRPr lang="es-ES" sz="1800" b="1" dirty="0" smtClean="0">
              <a:ea typeface="ＭＳ Ｐゴシック"/>
              <a:cs typeface="ＭＳ Ｐゴシック"/>
            </a:endParaRPr>
          </a:p>
        </p:txBody>
      </p:sp>
    </p:spTree>
  </p:cSld>
  <p:clrMapOvr>
    <a:masterClrMapping/>
  </p:clrMapOvr>
  <p:transition xmlns:p14="http://schemas.microsoft.com/office/powerpoint/2010/mai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n-US" sz="3200" b="1" dirty="0">
                <a:ea typeface="ＭＳ Ｐゴシック"/>
                <a:cs typeface="ＭＳ Ｐゴシック"/>
              </a:rPr>
              <a:t>SSR Review Team Terms of Reference</a:t>
            </a:r>
            <a:br>
              <a:rPr lang="en-US" sz="3200" b="1" dirty="0">
                <a:ea typeface="ＭＳ Ｐゴシック"/>
                <a:cs typeface="ＭＳ Ｐゴシック"/>
              </a:rPr>
            </a:br>
            <a:r>
              <a:rPr lang="en-US" sz="3200" b="1" dirty="0">
                <a:ea typeface="ＭＳ Ｐゴシック"/>
                <a:cs typeface="ＭＳ Ｐゴシック"/>
              </a:rPr>
              <a:t>June 20, 2011</a:t>
            </a:r>
            <a:endParaRPr lang="es-ES" sz="3200" dirty="0" smtClean="0">
              <a:ea typeface="ＭＳ Ｐゴシック"/>
              <a:cs typeface="ＭＳ Ｐゴシック"/>
            </a:endParaRPr>
          </a:p>
        </p:txBody>
      </p:sp>
      <p:sp>
        <p:nvSpPr>
          <p:cNvPr id="53251" name="Rectangle 3"/>
          <p:cNvSpPr>
            <a:spLocks noGrp="1" noChangeArrowheads="1"/>
          </p:cNvSpPr>
          <p:nvPr>
            <p:ph type="body" idx="4294967295"/>
          </p:nvPr>
        </p:nvSpPr>
        <p:spPr bwMode="auto">
          <a:xfrm>
            <a:off x="457200" y="1600200"/>
            <a:ext cx="8229600" cy="4525963"/>
          </a:xfrm>
          <a:prstGeom prst="rect">
            <a:avLst/>
          </a:prstGeom>
          <a:noFill/>
          <a:ln>
            <a:miter lim="800000"/>
            <a:headEnd/>
            <a:tailEnd/>
          </a:ln>
        </p:spPr>
        <p:txBody>
          <a:bodyPr/>
          <a:lstStyle/>
          <a:p>
            <a:pPr>
              <a:lnSpc>
                <a:spcPct val="80000"/>
              </a:lnSpc>
            </a:pPr>
            <a:r>
              <a:rPr lang="en-US" sz="2000" b="1" dirty="0" smtClean="0">
                <a:ea typeface="ＭＳ Ｐゴシック"/>
                <a:cs typeface="ＭＳ Ｐゴシック"/>
              </a:rPr>
              <a:t>Risk Landscape and Contingency Planning.</a:t>
            </a:r>
            <a:r>
              <a:rPr lang="en-US" sz="2000" dirty="0" smtClean="0">
                <a:ea typeface="ＭＳ Ｐゴシック"/>
                <a:cs typeface="ＭＳ Ｐゴシック"/>
              </a:rPr>
              <a:t>  The review will consider existing and emerging risks from a number of perspectives, including the physical network, human security risks and use of the DNS.  It also will examine how ICANN is conducting risk management and contingency planning to account for these existing and emerging risks.  </a:t>
            </a:r>
            <a:endParaRPr lang="en-US" sz="2000" b="1" dirty="0" smtClean="0">
              <a:ea typeface="ＭＳ Ｐゴシック"/>
              <a:cs typeface="ＭＳ Ｐゴシック"/>
            </a:endParaRPr>
          </a:p>
          <a:p>
            <a:pPr>
              <a:lnSpc>
                <a:spcPct val="80000"/>
              </a:lnSpc>
            </a:pPr>
            <a:r>
              <a:rPr lang="en-US" sz="2000" b="1" dirty="0" smtClean="0">
                <a:ea typeface="ＭＳ Ｐゴシック"/>
                <a:cs typeface="ＭＳ Ｐゴシック"/>
              </a:rPr>
              <a:t>Key Issues</a:t>
            </a:r>
            <a:endParaRPr lang="en-US" sz="2000" dirty="0" smtClean="0">
              <a:ea typeface="ＭＳ Ｐゴシック"/>
              <a:cs typeface="ＭＳ Ｐゴシック"/>
            </a:endParaRPr>
          </a:p>
          <a:p>
            <a:pPr>
              <a:lnSpc>
                <a:spcPct val="80000"/>
              </a:lnSpc>
            </a:pPr>
            <a:r>
              <a:rPr lang="en-US" sz="2000" dirty="0" smtClean="0">
                <a:ea typeface="ＭＳ Ｐゴシック"/>
                <a:cs typeface="ＭＳ Ｐゴシック"/>
              </a:rPr>
              <a:t>Existing process in place for ensuring that risks are identified and analyzed.  </a:t>
            </a:r>
          </a:p>
          <a:p>
            <a:pPr>
              <a:lnSpc>
                <a:spcPct val="80000"/>
              </a:lnSpc>
            </a:pPr>
            <a:r>
              <a:rPr lang="en-US" sz="2000" dirty="0" smtClean="0">
                <a:ea typeface="ＭＳ Ｐゴシック"/>
                <a:cs typeface="ＭＳ Ｐゴシック"/>
              </a:rPr>
              <a:t>Risk assessment and contingency planning process within ICANN. </a:t>
            </a:r>
          </a:p>
          <a:p>
            <a:pPr>
              <a:lnSpc>
                <a:spcPct val="80000"/>
              </a:lnSpc>
            </a:pPr>
            <a:r>
              <a:rPr lang="en-US" sz="2000" dirty="0" smtClean="0">
                <a:ea typeface="ＭＳ Ｐゴシック"/>
                <a:cs typeface="ＭＳ Ｐゴシック"/>
              </a:rPr>
              <a:t>ICANN’s own assessments of existing and emerging risks.  </a:t>
            </a:r>
          </a:p>
          <a:p>
            <a:pPr>
              <a:lnSpc>
                <a:spcPct val="80000"/>
              </a:lnSpc>
            </a:pPr>
            <a:r>
              <a:rPr lang="en-US" sz="2000" dirty="0" smtClean="0">
                <a:ea typeface="ＭＳ Ｐゴシック"/>
                <a:cs typeface="ＭＳ Ｐゴシック"/>
              </a:rPr>
              <a:t>Broader risk landscape, including issues that are not within the scope of ICANN’s responsibilities.  </a:t>
            </a:r>
            <a:endParaRPr lang="en-US" sz="2000" b="1" dirty="0" smtClean="0">
              <a:ea typeface="ＭＳ Ｐゴシック"/>
              <a:cs typeface="ＭＳ Ｐゴシック"/>
            </a:endParaRPr>
          </a:p>
          <a:p>
            <a:pPr>
              <a:lnSpc>
                <a:spcPct val="80000"/>
              </a:lnSpc>
            </a:pPr>
            <a:r>
              <a:rPr lang="en-US" sz="2000" b="1" dirty="0" smtClean="0">
                <a:ea typeface="ＭＳ Ｐゴシック"/>
                <a:cs typeface="ＭＳ Ｐゴシック"/>
              </a:rPr>
              <a:t>Priorities and Next Steps</a:t>
            </a:r>
            <a:endParaRPr lang="es-ES" sz="2000" b="1" dirty="0" smtClean="0">
              <a:ea typeface="ＭＳ Ｐゴシック"/>
              <a:cs typeface="ＭＳ Ｐゴシック"/>
            </a:endParaRPr>
          </a:p>
        </p:txBody>
      </p:sp>
    </p:spTree>
  </p:cSld>
  <p:clrMapOvr>
    <a:masterClrMapping/>
  </p:clrMapOvr>
  <p:transition xmlns:p14="http://schemas.microsoft.com/office/powerpoint/2010/mai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r>
              <a:rPr lang="en-US" sz="4000" b="1" dirty="0" smtClean="0">
                <a:solidFill>
                  <a:srgbClr val="7F7F7F"/>
                </a:solidFill>
                <a:latin typeface="Trebuchet MS" pitchFamily="34" charset="0"/>
                <a:ea typeface="ＭＳ Ｐゴシック"/>
                <a:cs typeface="ＭＳ Ｐゴシック"/>
              </a:rPr>
              <a:t>Questions (Preliminary, Governance </a:t>
            </a:r>
            <a:r>
              <a:rPr lang="en-US" sz="4000" b="1" dirty="0">
                <a:solidFill>
                  <a:srgbClr val="7F7F7F"/>
                </a:solidFill>
                <a:latin typeface="Trebuchet MS" pitchFamily="34" charset="0"/>
                <a:ea typeface="ＭＳ Ｐゴシック"/>
                <a:cs typeface="ＭＳ Ｐゴシック"/>
              </a:rPr>
              <a:t>S</a:t>
            </a:r>
            <a:r>
              <a:rPr lang="en-US" sz="4000" b="1" dirty="0" smtClean="0">
                <a:solidFill>
                  <a:srgbClr val="7F7F7F"/>
                </a:solidFill>
                <a:latin typeface="Trebuchet MS" pitchFamily="34" charset="0"/>
                <a:ea typeface="ＭＳ Ｐゴシック"/>
                <a:cs typeface="ＭＳ Ｐゴシック"/>
              </a:rPr>
              <a:t>ubset)</a:t>
            </a:r>
          </a:p>
        </p:txBody>
      </p:sp>
      <p:sp>
        <p:nvSpPr>
          <p:cNvPr id="29698" name="Slide Number Placeholder 2"/>
          <p:cNvSpPr>
            <a:spLocks noGrp="1"/>
          </p:cNvSpPr>
          <p:nvPr>
            <p:ph type="sldNum" sz="quarter" idx="12"/>
          </p:nvPr>
        </p:nvSpPr>
        <p:spPr bwMode="auto">
          <a:noFill/>
          <a:ln>
            <a:miter lim="800000"/>
            <a:headEnd/>
            <a:tailEnd/>
          </a:ln>
        </p:spPr>
        <p:txBody>
          <a:bodyPr/>
          <a:lstStyle/>
          <a:p>
            <a:fld id="{8F3ED743-5542-4278-A4E6-D793CBA7EAEB}" type="slidenum">
              <a:rPr lang="en-US" smtClean="0">
                <a:latin typeface="Calibri" pitchFamily="34" charset="0"/>
                <a:ea typeface="ＭＳ Ｐゴシック"/>
                <a:cs typeface="ＭＳ Ｐゴシック"/>
              </a:rPr>
              <a:pPr/>
              <a:t>6</a:t>
            </a:fld>
            <a:endParaRPr lang="en-US" smtClean="0">
              <a:latin typeface="Calibri" pitchFamily="34" charset="0"/>
              <a:ea typeface="ＭＳ Ｐゴシック"/>
              <a:cs typeface="ＭＳ Ｐゴシック"/>
            </a:endParaRPr>
          </a:p>
        </p:txBody>
      </p:sp>
      <p:sp>
        <p:nvSpPr>
          <p:cNvPr id="29699"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dirty="0" smtClean="0">
                <a:ea typeface="ＭＳ Ｐゴシック"/>
                <a:cs typeface="ＭＳ Ｐゴシック"/>
              </a:rPr>
              <a:t>1. Do you believe that ICANN has a clear remit and scope for Security, Stability and Resilience and if so, what is your understanding of this?</a:t>
            </a:r>
            <a:endParaRPr lang="en-US" dirty="0" smtClean="0">
              <a:ea typeface="ＭＳ Ｐゴシック"/>
              <a:cs typeface="ＭＳ Ｐゴシック"/>
            </a:endParaRPr>
          </a:p>
          <a:p>
            <a:endParaRPr lang="en-GB" dirty="0" smtClean="0">
              <a:ea typeface="ＭＳ Ｐゴシック"/>
              <a:cs typeface="ＭＳ Ｐゴシック"/>
            </a:endParaRPr>
          </a:p>
          <a:p>
            <a:r>
              <a:rPr lang="en-GB" dirty="0" smtClean="0">
                <a:ea typeface="ＭＳ Ｐゴシック"/>
                <a:cs typeface="ＭＳ Ｐゴシック"/>
              </a:rPr>
              <a:t>2. Do you believe that this remit is correct, or should it be widened or reduced?</a:t>
            </a:r>
            <a:endParaRPr lang="en-US" dirty="0" smtClean="0">
              <a:ea typeface="ＭＳ Ｐゴシック"/>
              <a:cs typeface="ＭＳ Ｐゴシック"/>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0722" name="Slide Number Placeholder 2"/>
          <p:cNvSpPr>
            <a:spLocks noGrp="1"/>
          </p:cNvSpPr>
          <p:nvPr>
            <p:ph type="sldNum" sz="quarter" idx="12"/>
          </p:nvPr>
        </p:nvSpPr>
        <p:spPr bwMode="auto">
          <a:noFill/>
          <a:ln>
            <a:miter lim="800000"/>
            <a:headEnd/>
            <a:tailEnd/>
          </a:ln>
        </p:spPr>
        <p:txBody>
          <a:bodyPr/>
          <a:lstStyle/>
          <a:p>
            <a:fld id="{BA029C87-0194-4C34-99B0-6364DAD65713}" type="slidenum">
              <a:rPr lang="en-US" smtClean="0">
                <a:latin typeface="Calibri" pitchFamily="34" charset="0"/>
                <a:ea typeface="ＭＳ Ｐゴシック"/>
                <a:cs typeface="ＭＳ Ｐゴシック"/>
              </a:rPr>
              <a:pPr/>
              <a:t>7</a:t>
            </a:fld>
            <a:endParaRPr lang="en-US" smtClean="0">
              <a:latin typeface="Calibri" pitchFamily="34" charset="0"/>
              <a:ea typeface="ＭＳ Ｐゴシック"/>
              <a:cs typeface="ＭＳ Ｐゴシック"/>
            </a:endParaRPr>
          </a:p>
        </p:txBody>
      </p:sp>
      <p:sp>
        <p:nvSpPr>
          <p:cNvPr id="30723"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smtClean="0">
                <a:ea typeface="ＭＳ Ｐゴシック"/>
                <a:cs typeface="ＭＳ Ｐゴシック"/>
              </a:rPr>
              <a:t>3. Does ICANN clearly state its goals and then track its performance against these?</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4. Is the ICANN budget for SSR clear and do you understand its makeup?</a:t>
            </a:r>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1746" name="Slide Number Placeholder 2"/>
          <p:cNvSpPr>
            <a:spLocks noGrp="1"/>
          </p:cNvSpPr>
          <p:nvPr>
            <p:ph type="sldNum" sz="quarter" idx="12"/>
          </p:nvPr>
        </p:nvSpPr>
        <p:spPr bwMode="auto">
          <a:noFill/>
          <a:ln>
            <a:miter lim="800000"/>
            <a:headEnd/>
            <a:tailEnd/>
          </a:ln>
        </p:spPr>
        <p:txBody>
          <a:bodyPr/>
          <a:lstStyle/>
          <a:p>
            <a:fld id="{DF747F89-790B-4C4A-B1EE-936FE08E4F0D}" type="slidenum">
              <a:rPr lang="en-US" smtClean="0">
                <a:latin typeface="Calibri" pitchFamily="34" charset="0"/>
                <a:ea typeface="ＭＳ Ｐゴシック"/>
                <a:cs typeface="ＭＳ Ｐゴシック"/>
              </a:rPr>
              <a:pPr/>
              <a:t>8</a:t>
            </a:fld>
            <a:endParaRPr lang="en-US" smtClean="0">
              <a:latin typeface="Calibri" pitchFamily="34" charset="0"/>
              <a:ea typeface="ＭＳ Ｐゴシック"/>
              <a:cs typeface="ＭＳ Ｐゴシック"/>
            </a:endParaRPr>
          </a:p>
        </p:txBody>
      </p:sp>
      <p:sp>
        <p:nvSpPr>
          <p:cNvPr id="31747"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smtClean="0">
                <a:ea typeface="ＭＳ Ｐゴシック"/>
                <a:cs typeface="ＭＳ Ｐゴシック"/>
              </a:rPr>
              <a:t>3. Does ICANN clearly state its goals and then track its performance against these?</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4. Is the ICANN budget for SSR clear and do you understand its makeup?</a:t>
            </a:r>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2770" name="Slide Number Placeholder 2"/>
          <p:cNvSpPr>
            <a:spLocks noGrp="1"/>
          </p:cNvSpPr>
          <p:nvPr>
            <p:ph type="sldNum" sz="quarter" idx="12"/>
          </p:nvPr>
        </p:nvSpPr>
        <p:spPr bwMode="auto">
          <a:noFill/>
          <a:ln>
            <a:miter lim="800000"/>
            <a:headEnd/>
            <a:tailEnd/>
          </a:ln>
        </p:spPr>
        <p:txBody>
          <a:bodyPr/>
          <a:lstStyle/>
          <a:p>
            <a:fld id="{C34EA07A-E57C-465A-9FD4-794E3EB32800}" type="slidenum">
              <a:rPr lang="en-US" smtClean="0">
                <a:latin typeface="Calibri" pitchFamily="34" charset="0"/>
                <a:ea typeface="ＭＳ Ｐゴシック"/>
                <a:cs typeface="ＭＳ Ｐゴシック"/>
              </a:rPr>
              <a:pPr/>
              <a:t>9</a:t>
            </a:fld>
            <a:endParaRPr lang="en-US" smtClean="0">
              <a:latin typeface="Calibri" pitchFamily="34" charset="0"/>
              <a:ea typeface="ＭＳ Ｐゴシック"/>
              <a:cs typeface="ＭＳ Ｐゴシック"/>
            </a:endParaRPr>
          </a:p>
        </p:txBody>
      </p:sp>
      <p:sp>
        <p:nvSpPr>
          <p:cNvPr id="32771"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5. </a:t>
            </a:r>
            <a:r>
              <a:rPr lang="en-GB" smtClean="0">
                <a:ea typeface="ＭＳ Ｐゴシック"/>
                <a:cs typeface="ＭＳ Ｐゴシック"/>
              </a:rPr>
              <a:t>Does ICANN allocate the correct budget and people resources to SSR?</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6. Does ICANN have the correct people and mechanisms to accurately manage risks associated with SSR and to analyze current and future threats to the DNS?</a:t>
            </a:r>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ingapore_template_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Singapore_template_final.pot</Template>
  <TotalTime>100</TotalTime>
  <Words>822</Words>
  <Application>Microsoft Macintosh PowerPoint</Application>
  <PresentationFormat>On-screen Show (4:3)</PresentationFormat>
  <Paragraphs>95</Paragraphs>
  <Slides>14</Slides>
  <Notes>14</Notes>
  <HiddenSlides>0</HiddenSlides>
  <MMClips>0</MMClips>
  <ScaleCrop>false</ScaleCrop>
  <HeadingPairs>
    <vt:vector size="4" baseType="variant">
      <vt:variant>
        <vt:lpstr>Theme</vt:lpstr>
      </vt:variant>
      <vt:variant>
        <vt:i4>5</vt:i4>
      </vt:variant>
      <vt:variant>
        <vt:lpstr>Slide Titles</vt:lpstr>
      </vt:variant>
      <vt:variant>
        <vt:i4>14</vt:i4>
      </vt:variant>
    </vt:vector>
  </HeadingPairs>
  <TitlesOfParts>
    <vt:vector size="19" baseType="lpstr">
      <vt:lpstr>Singapore_template_final</vt:lpstr>
      <vt:lpstr>1_Office Theme</vt:lpstr>
      <vt:lpstr>2_Office Theme</vt:lpstr>
      <vt:lpstr>3_Office Theme</vt:lpstr>
      <vt:lpstr>4_Office Theme</vt:lpstr>
      <vt:lpstr>Security, Stability &amp; Resiliency of the DNS Review Team (SSR)</vt:lpstr>
      <vt:lpstr>SSR-RT Status June 2011</vt:lpstr>
      <vt:lpstr>SSR Review Team Terms of Reference June 20, 2011</vt:lpstr>
      <vt:lpstr>SSR Review Team Terms of Reference June 20, 2011</vt:lpstr>
      <vt:lpstr>SSR Review Team Terms of Reference June 20, 2011</vt:lpstr>
      <vt:lpstr>Questions (Preliminary, Governance Subset)</vt:lpstr>
      <vt:lpstr>Questions</vt:lpstr>
      <vt:lpstr>Questions</vt:lpstr>
      <vt:lpstr>Questions</vt:lpstr>
      <vt:lpstr>Questions</vt:lpstr>
      <vt:lpstr>Questions</vt:lpstr>
      <vt:lpstr>Questions</vt:lpstr>
      <vt:lpstr>Questions</vt:lpstr>
      <vt:lpstr>Thank You</vt:lpstr>
    </vt:vector>
  </TitlesOfParts>
  <Manager/>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Lynn Lipinski</dc:creator>
  <cp:keywords/>
  <dc:description/>
  <cp:lastModifiedBy>Alice Jansen</cp:lastModifiedBy>
  <cp:revision>11</cp:revision>
  <dcterms:created xsi:type="dcterms:W3CDTF">2011-04-29T21:46:51Z</dcterms:created>
  <dcterms:modified xsi:type="dcterms:W3CDTF">2011-06-22T22:53:09Z</dcterms:modified>
  <cp:category/>
</cp:coreProperties>
</file>