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22"/>
  </p:notesMasterIdLst>
  <p:handoutMasterIdLst>
    <p:handoutMasterId r:id="rId23"/>
  </p:handoutMasterIdLst>
  <p:sldIdLst>
    <p:sldId id="256" r:id="rId6"/>
    <p:sldId id="257" r:id="rId7"/>
    <p:sldId id="274" r:id="rId8"/>
    <p:sldId id="258" r:id="rId9"/>
    <p:sldId id="276" r:id="rId10"/>
    <p:sldId id="277" r:id="rId11"/>
    <p:sldId id="278" r:id="rId12"/>
    <p:sldId id="280" r:id="rId13"/>
    <p:sldId id="281" r:id="rId14"/>
    <p:sldId id="283" r:id="rId15"/>
    <p:sldId id="284" r:id="rId16"/>
    <p:sldId id="285" r:id="rId17"/>
    <p:sldId id="286" r:id="rId18"/>
    <p:sldId id="287" r:id="rId19"/>
    <p:sldId id="264" r:id="rId20"/>
    <p:sldId id="275" r:id="rId2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20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F33F3DB-9556-FB4A-9322-844718AA4343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1C6A931-D532-D647-81D9-ED63DA814F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188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EC10653-2340-974A-BB52-CB50C0482B88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40B67EE-4E97-1C45-B29F-5C92A2196E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514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217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0DF2F3-94DC-664E-BB70-A60864E18710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58EF4-618E-1A41-BCE7-9044586847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5799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88A4E-0833-D445-AB5A-D77FD6BC105A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C8CCE-8C84-C746-8833-A816EA9A0D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4618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09BEAA-9411-7C4F-ABD4-F9FE5F301103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EDC8F-8A69-8243-A668-24C0D7EB01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3200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92C8B3-F1E8-264A-91ED-0500D1FD29A1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04A88-BF6B-E841-8556-F744A1EED6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7841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A28220-3933-C648-8AE5-049065A5CF96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0BDC9-C8D9-EE48-9817-01FE5474F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2685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3E958A-6693-C147-B5BE-5FB85551C6E7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B2094-5A14-D549-BA5E-714BAF7473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6575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08739C-644A-8F49-B6F4-07B25C903096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8F6CA-507A-FD43-B439-FADFE7BD69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603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700C4-1D22-8441-A2E9-7A849307DAD9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62400-FEBF-174E-8A67-4EA72C4C47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5364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091D6C-A7FD-F444-A2AF-ECC1FE19002A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AFD67-FD0A-7C4B-9CEB-C2042C0B11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8610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ECC50E-EFF1-E84E-A93B-2FA6B3E14152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CFF10-D260-554D-90FA-7678CE5B8B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3475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A043FE76-9915-BB40-A94A-BE99924625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9537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51AEB4-8AD2-1E48-AEE0-89DAB303B475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78776-10D6-5941-9D65-7DBA1FBD4D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059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FDCA94E-57B3-EE4A-B01B-AA4EF01663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705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35662D3-BD1D-8543-AD1A-75BC258EF9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5815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CFAD8058-6190-5A47-A170-6487CF7601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3422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21682CAD-73C9-0C43-937C-D0C1BB9487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373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Trebuchet MS" charset="0"/>
                <a:ea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BA4220CD-AB70-6543-B575-359D50DB0C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4627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6F54ADE0-D846-C64A-BEB4-3D5F22B062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7810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F5B8BBC7-82A2-D84A-8946-0C6397F8F1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70933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3.xml"/><Relationship Id="rId8" Type="http://schemas.openxmlformats.org/officeDocument/2006/relationships/image" Target="../media/image3.jpeg"/><Relationship Id="rId9" Type="http://schemas.openxmlformats.org/officeDocument/2006/relationships/image" Target="../media/image5.jpe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-3175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41-Singapore-logo-final-ppt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0" y="4572000"/>
            <a:ext cx="3922713" cy="1760538"/>
          </a:xfrm>
          <a:prstGeom prst="rect">
            <a:avLst/>
          </a:prstGeom>
          <a:effectLst>
            <a:outerShdw blurRad="60325" dist="38100" dir="17520000" algn="tl" rotWithShape="0">
              <a:srgbClr val="000000">
                <a:alpha val="56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41-Singapore-logo-140x28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</p:sldLayoutIdLst>
  <p:transition xmlns:p14="http://schemas.microsoft.com/office/powerpoint/2010/main"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bkg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hadow_rul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41-Singapore-logo-140x288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41-Singapore-logo-140x28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902F4A8-EB00-1A47-BD22-85FD362B078F}" type="datetime1">
              <a:rPr lang="en-US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7B59FC5-8D72-1D48-B610-30EAB6908F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 xmlns:p14="http://schemas.microsoft.com/office/powerpoint/2010/main"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cann.org/en/public-comment/public-comment-201107-en.htm%23whois-rt" TargetMode="External"/><Relationship Id="rId3" Type="http://schemas.openxmlformats.org/officeDocument/2006/relationships/hyperlink" Target="mailto:whoisrt-discussion-paper@icann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WHOIS Policy Review Team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2667000"/>
            <a:ext cx="6400800" cy="2038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800" dirty="0" smtClean="0">
                <a:latin typeface="Calibri" charset="0"/>
                <a:ea typeface="ＭＳ Ｐゴシック" charset="0"/>
                <a:cs typeface="ＭＳ Ｐゴシック" charset="0"/>
              </a:rPr>
              <a:t>Interaction with </a:t>
            </a:r>
          </a:p>
          <a:p>
            <a:pPr eaLnBrk="1" hangingPunct="1"/>
            <a:r>
              <a:rPr lang="en-US" sz="4800" dirty="0" err="1" smtClean="0">
                <a:latin typeface="Calibri" charset="0"/>
                <a:ea typeface="ＭＳ Ｐゴシック" charset="0"/>
                <a:cs typeface="ＭＳ Ｐゴシック" charset="0"/>
              </a:rPr>
              <a:t>RySG</a:t>
            </a:r>
            <a:r>
              <a:rPr lang="en-US" sz="4800" dirty="0" smtClean="0">
                <a:latin typeface="Calibri" charset="0"/>
                <a:ea typeface="ＭＳ Ｐゴシック" charset="0"/>
                <a:cs typeface="ＭＳ Ｐゴシック" charset="0"/>
              </a:rPr>
              <a:t> &amp; </a:t>
            </a:r>
            <a:r>
              <a:rPr lang="en-US" sz="4800" dirty="0" err="1" smtClean="0">
                <a:latin typeface="Calibri" charset="0"/>
                <a:ea typeface="ＭＳ Ｐゴシック" charset="0"/>
                <a:cs typeface="ＭＳ Ｐゴシック" charset="0"/>
              </a:rPr>
              <a:t>RrSG</a:t>
            </a:r>
            <a:endParaRPr lang="en-US" sz="4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591" y="1931987"/>
            <a:ext cx="88836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/>
              <a:t>13. Give </a:t>
            </a:r>
            <a:r>
              <a:rPr lang="en-US" dirty="0"/>
              <a:t>one example of an ICANN compliance intervention, of which you have personal knowledge, which was particularly </a:t>
            </a:r>
            <a:r>
              <a:rPr lang="en-US" b="1" dirty="0"/>
              <a:t>ineffective </a:t>
            </a:r>
            <a:r>
              <a:rPr lang="en-US" dirty="0"/>
              <a:t>and why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10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35587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19838" y="-1524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60350" y="1039992"/>
            <a:ext cx="88836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14. Thinking </a:t>
            </a:r>
            <a:r>
              <a:rPr lang="en-US" dirty="0"/>
              <a:t>about the WHOIS, how far would you agree with the following statements, and can you give us your general comments on them:</a:t>
            </a:r>
          </a:p>
          <a:p>
            <a:r>
              <a:rPr lang="en-US" dirty="0" smtClean="0"/>
              <a:t>ICANN </a:t>
            </a:r>
            <a:r>
              <a:rPr lang="en-US" dirty="0"/>
              <a:t>works constructively with registrars and registries to foster a culture of </a:t>
            </a:r>
            <a:r>
              <a:rPr lang="en-US" dirty="0" smtClean="0"/>
              <a:t>compliance.</a:t>
            </a:r>
          </a:p>
          <a:p>
            <a:endParaRPr lang="en-US" dirty="0" smtClean="0"/>
          </a:p>
          <a:p>
            <a:r>
              <a:rPr lang="en-US" dirty="0" smtClean="0"/>
              <a:t>ICANN </a:t>
            </a:r>
            <a:r>
              <a:rPr lang="en-US" dirty="0"/>
              <a:t>proactively monitors compliance by contracted parties</a:t>
            </a:r>
          </a:p>
          <a:p>
            <a:pPr marL="0" lvl="0" indent="0" eaLnBrk="1" hangingPunct="1">
              <a:spcAft>
                <a:spcPts val="1200"/>
              </a:spcAft>
              <a:buSzPct val="123000"/>
              <a:buNone/>
            </a:pPr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11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03652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19838" y="-197916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60350" y="945084"/>
            <a:ext cx="88836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dirty="0"/>
              <a:t>ICANN resolves contractual compliance matters informally, if </a:t>
            </a:r>
            <a:r>
              <a:rPr lang="en-US" dirty="0" smtClean="0"/>
              <a:t>appropriate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ICANN aggressively pursues cases of non-compliance</a:t>
            </a:r>
          </a:p>
          <a:p>
            <a:endParaRPr lang="en-US" dirty="0"/>
          </a:p>
          <a:p>
            <a:pPr lvl="0"/>
            <a:r>
              <a:rPr lang="en-US" dirty="0"/>
              <a:t>ICANN maintains the highest standards of integrity and professionalism</a:t>
            </a:r>
          </a:p>
          <a:p>
            <a:pPr marL="0" lvl="0" indent="0" eaLnBrk="1" hangingPunct="1">
              <a:spcAft>
                <a:spcPts val="1200"/>
              </a:spcAft>
              <a:buSzPct val="123000"/>
              <a:buNone/>
            </a:pPr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86983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19838" y="-197916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60350" y="1143000"/>
            <a:ext cx="88836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n-US" dirty="0"/>
              <a:t>ICANN continues to develop and enhance procedures for consistent handling of compliance </a:t>
            </a:r>
            <a:r>
              <a:rPr lang="en-US" dirty="0" smtClean="0"/>
              <a:t>matters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ICANN analyses WHOIS Data Problem Report System reports and consumer complaint data to assess </a:t>
            </a:r>
            <a:r>
              <a:rPr lang="en-US" dirty="0" smtClean="0"/>
              <a:t>trends</a:t>
            </a:r>
          </a:p>
          <a:p>
            <a:pPr lvl="0"/>
            <a:endParaRPr lang="en-US" dirty="0"/>
          </a:p>
          <a:p>
            <a:r>
              <a:rPr lang="en-US" dirty="0"/>
              <a:t> </a:t>
            </a:r>
          </a:p>
          <a:p>
            <a:pPr marL="0" lvl="0" indent="0" eaLnBrk="1" hangingPunct="1">
              <a:spcAft>
                <a:spcPts val="1200"/>
              </a:spcAft>
              <a:buSzPct val="123000"/>
              <a:buNone/>
            </a:pPr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13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73876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19838" y="42661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60350" y="1371600"/>
            <a:ext cx="88836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/>
              <a:t>ICANN provides timely reporting of Contractual Compliance activities</a:t>
            </a:r>
          </a:p>
          <a:p>
            <a:pPr marL="0" indent="0">
              <a:buNone/>
            </a:pPr>
            <a:endParaRPr lang="en-US" dirty="0"/>
          </a:p>
          <a:p>
            <a:pPr marL="0" lvl="0" indent="0" eaLnBrk="1" hangingPunct="1">
              <a:spcAft>
                <a:spcPts val="1200"/>
              </a:spcAft>
              <a:buSzPct val="123000"/>
              <a:buNone/>
            </a:pPr>
            <a:endParaRPr 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14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54834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457200" y="685800"/>
            <a:ext cx="8077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Your input is essential to the success of the review!</a:t>
            </a:r>
            <a:b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dirty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The Review Team also welcomes general comments…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5029200" y="5410200"/>
            <a:ext cx="32766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>Thank </a:t>
            </a: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You!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pic>
        <p:nvPicPr>
          <p:cNvPr id="4" name="Picture 2" descr="PPT pi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92" y="292081"/>
            <a:ext cx="8001000" cy="436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279516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46926" y="-25439"/>
            <a:ext cx="8805863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WHOIS Review Team - Background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80589" y="1600200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err="1" smtClean="0">
                <a:latin typeface="Trebuchet MS" charset="0"/>
                <a:ea typeface="ＭＳ Ｐゴシック" charset="0"/>
                <a:cs typeface="Trebuchet MS" charset="0"/>
              </a:rPr>
              <a:t>AoC</a:t>
            </a: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 mandated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Scope &amp; roadmap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Action and outreach program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Working definitions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-762000" y="-152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Discussion Paper 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52497" y="1310151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Status: Out for public comment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When: 9 June – 23 July 2011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</a:rPr>
              <a:t>Where? </a:t>
            </a: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http://www.icann.org/en/public-comment/public-comment-201107-en.htm#whois-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rt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 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</a:rPr>
              <a:t>and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whoisrt</a:t>
            </a:r>
            <a:r>
              <a:rPr lang="en-US" sz="2800" i="0" dirty="0" err="1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-discussion-paper@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icann.org</a:t>
            </a:r>
            <a:endParaRPr lang="en-US" sz="28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3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3147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13193" y="-152400"/>
            <a:ext cx="9144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33400" y="1049346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0" indent="0">
              <a:buNone/>
            </a:pPr>
            <a:r>
              <a:rPr lang="en-AU" dirty="0" smtClean="0"/>
              <a:t>1. In </a:t>
            </a:r>
            <a:r>
              <a:rPr lang="en-AU" dirty="0"/>
              <a:t>your view, how useful is the WHOIS service</a:t>
            </a:r>
            <a:r>
              <a:rPr lang="en-AU" dirty="0" smtClean="0"/>
              <a:t>?</a:t>
            </a:r>
          </a:p>
          <a:p>
            <a:pPr lvl="0"/>
            <a:endParaRPr lang="en-US" dirty="0"/>
          </a:p>
          <a:p>
            <a:pPr marL="0" lvl="0" indent="0">
              <a:buNone/>
            </a:pPr>
            <a:r>
              <a:rPr lang="en-US" dirty="0" smtClean="0"/>
              <a:t>2. In </a:t>
            </a:r>
            <a:r>
              <a:rPr lang="en-US" dirty="0"/>
              <a:t>your view, how effective are ICANN’s current WHOIS related compliance activities in ensuring the maintenance of timely, unrestricted and public access to accurate and complete WHOIS information?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4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17436" y="-14715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66435" y="1367375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0" indent="0">
              <a:buNone/>
            </a:pPr>
            <a:r>
              <a:rPr lang="en-AU" dirty="0" smtClean="0"/>
              <a:t>3. If </a:t>
            </a:r>
            <a:r>
              <a:rPr lang="en-AU" dirty="0"/>
              <a:t>you had control of WHOIS, what would you do to improve WHOIS accuracy and the utility of the WHOIS service more generally</a:t>
            </a:r>
            <a:r>
              <a:rPr lang="en-AU" dirty="0" smtClean="0"/>
              <a:t>?</a:t>
            </a:r>
          </a:p>
          <a:p>
            <a:pPr lvl="0"/>
            <a:endParaRPr lang="en-US" dirty="0"/>
          </a:p>
          <a:p>
            <a:pPr marL="0" lvl="0" indent="0">
              <a:buNone/>
            </a:pPr>
            <a:r>
              <a:rPr lang="en-AU" dirty="0" smtClean="0"/>
              <a:t>4. In </a:t>
            </a:r>
            <a:r>
              <a:rPr lang="en-AU" dirty="0"/>
              <a:t>your view, how successful has ICANN, the registries and registrars been in terms of improving WHOIS accuracy? </a:t>
            </a:r>
            <a:endParaRPr lang="en-US" dirty="0"/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5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5054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52650" y="1931987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0" indent="0">
              <a:buNone/>
            </a:pPr>
            <a:r>
              <a:rPr lang="en-AU" dirty="0" smtClean="0"/>
              <a:t>5. In </a:t>
            </a:r>
            <a:r>
              <a:rPr lang="en-AU" dirty="0"/>
              <a:t>your view, what are the main challenges in achieving WHOIS compliance</a:t>
            </a:r>
            <a:r>
              <a:rPr lang="en-AU" dirty="0" smtClean="0"/>
              <a:t>?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dirty="0" smtClean="0"/>
              <a:t>6. </a:t>
            </a:r>
            <a:r>
              <a:rPr lang="en-AU" dirty="0" smtClean="0"/>
              <a:t>In </a:t>
            </a:r>
            <a:r>
              <a:rPr lang="en-AU" dirty="0"/>
              <a:t>your view, what are the three best ways to improve ICANN’s compliance activities?</a:t>
            </a:r>
            <a:endParaRPr lang="en-US" dirty="0"/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6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52085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2286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52650" y="1931987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0" indent="0">
              <a:buNone/>
            </a:pPr>
            <a:r>
              <a:rPr lang="en-AU" dirty="0" smtClean="0"/>
              <a:t>7. Do </a:t>
            </a:r>
            <a:r>
              <a:rPr lang="en-AU" dirty="0"/>
              <a:t>you have any suggestions for other compliance activities that may be effective?  </a:t>
            </a:r>
            <a:endParaRPr lang="en-US" dirty="0"/>
          </a:p>
          <a:p>
            <a:pPr marL="0" lvl="0" indent="0">
              <a:buNone/>
            </a:pPr>
            <a:r>
              <a:rPr lang="en-US" dirty="0" smtClean="0"/>
              <a:t> </a:t>
            </a:r>
          </a:p>
          <a:p>
            <a:pPr marL="0" lvl="0" indent="0">
              <a:buNone/>
            </a:pPr>
            <a:r>
              <a:rPr lang="en-AU" dirty="0" smtClean="0"/>
              <a:t>8. Overall</a:t>
            </a:r>
            <a:r>
              <a:rPr lang="en-AU" dirty="0"/>
              <a:t>, how effective do you think ICANN’s compliance work in achieving WHOIS accuracy and availability?</a:t>
            </a:r>
            <a:endParaRPr lang="en-US" dirty="0"/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7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31938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295053" y="39412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24906" y="1341437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9. In </a:t>
            </a:r>
            <a:r>
              <a:rPr lang="en-US" dirty="0"/>
              <a:t>your view, are there any aspects of ICANN’s WHOIS commitments that are not currently enforceable (from ICANN’s perspective), or achievable (from your own)</a:t>
            </a:r>
            <a:r>
              <a:rPr lang="en-US" dirty="0" smtClean="0"/>
              <a:t>?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10. What </a:t>
            </a:r>
            <a:r>
              <a:rPr lang="en-US" dirty="0"/>
              <a:t>should ICANN do to ensure its WHOIS commitments are effectively enforced?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8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79302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-12719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Questions for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RySG</a:t>
            </a:r>
            <a:r>
              <a:rPr lang="en-US" dirty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 &amp; </a:t>
            </a:r>
            <a:r>
              <a:rPr lang="en-US" dirty="0" err="1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RrSG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15800" y="1130281"/>
            <a:ext cx="888365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11. What </a:t>
            </a:r>
            <a:r>
              <a:rPr lang="en-US" dirty="0"/>
              <a:t>additional power and/or resources does ICANN require to effectively enforce its existing WHOIS commitments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12. Give </a:t>
            </a:r>
            <a:r>
              <a:rPr lang="en-US" dirty="0"/>
              <a:t>one example of an ICANN compliance intervention, of which you have personal knowledge, which was particularly </a:t>
            </a:r>
            <a:r>
              <a:rPr lang="en-US" b="1" dirty="0"/>
              <a:t>effective </a:t>
            </a:r>
            <a:r>
              <a:rPr lang="en-US" dirty="0"/>
              <a:t>and </a:t>
            </a:r>
            <a:r>
              <a:rPr lang="en-US" dirty="0" smtClean="0"/>
              <a:t>why</a:t>
            </a:r>
            <a:r>
              <a:rPr lang="en-US" dirty="0"/>
              <a:t>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9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78945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ngapore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Singapore_template_final.pot</Template>
  <TotalTime>153</TotalTime>
  <Words>522</Words>
  <Application>Microsoft Macintosh PowerPoint</Application>
  <PresentationFormat>On-screen Show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Singapore_template_final</vt:lpstr>
      <vt:lpstr>1_Office Theme</vt:lpstr>
      <vt:lpstr>2_Office Theme</vt:lpstr>
      <vt:lpstr>3_Office Theme</vt:lpstr>
      <vt:lpstr>4_Office Theme</vt:lpstr>
      <vt:lpstr>WHOIS Policy Review Team</vt:lpstr>
      <vt:lpstr>WHOIS Review Team - Background</vt:lpstr>
      <vt:lpstr>Discussion Paper </vt:lpstr>
      <vt:lpstr>Questions for RySG &amp; RrSG</vt:lpstr>
      <vt:lpstr>Questions for RySG &amp; RrSG</vt:lpstr>
      <vt:lpstr>Questions for RySG &amp; RrSG</vt:lpstr>
      <vt:lpstr>Questions for RySG &amp; RrSG</vt:lpstr>
      <vt:lpstr>Questions for RySG &amp; RrSG</vt:lpstr>
      <vt:lpstr>Questions for RySG &amp; RrSG</vt:lpstr>
      <vt:lpstr>Questions for RySG &amp; RrSG</vt:lpstr>
      <vt:lpstr>Questions for RySG &amp; RrSG</vt:lpstr>
      <vt:lpstr>Questions for RySG &amp; RrSG</vt:lpstr>
      <vt:lpstr>Questions for RySG &amp; RrSG</vt:lpstr>
      <vt:lpstr>Questions for RySG &amp; RrSG</vt:lpstr>
      <vt:lpstr>Your input is essential to the success of the review!  The Review Team also welcomes general comments…</vt:lpstr>
      <vt:lpstr>Thank You!</vt:lpstr>
    </vt:vector>
  </TitlesOfParts>
  <Manager/>
  <Company>ICANN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Lynn Lipinski</dc:creator>
  <cp:keywords/>
  <dc:description/>
  <cp:lastModifiedBy>Alice Jansen</cp:lastModifiedBy>
  <cp:revision>17</cp:revision>
  <cp:lastPrinted>2011-06-18T02:02:19Z</cp:lastPrinted>
  <dcterms:created xsi:type="dcterms:W3CDTF">2011-04-29T21:46:51Z</dcterms:created>
  <dcterms:modified xsi:type="dcterms:W3CDTF">2011-06-22T00:38:26Z</dcterms:modified>
  <cp:category/>
</cp:coreProperties>
</file>