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76" r:id="rId7"/>
    <p:sldId id="266" r:id="rId8"/>
    <p:sldId id="264" r:id="rId9"/>
    <p:sldId id="273" r:id="rId10"/>
    <p:sldId id="265" r:id="rId11"/>
    <p:sldId id="261" r:id="rId12"/>
    <p:sldId id="1603" r:id="rId13"/>
    <p:sldId id="267" r:id="rId14"/>
    <p:sldId id="268" r:id="rId15"/>
    <p:sldId id="272" r:id="rId16"/>
    <p:sldId id="263" r:id="rId17"/>
    <p:sldId id="277" r:id="rId18"/>
    <p:sldId id="278" r:id="rId19"/>
    <p:sldId id="279" r:id="rId20"/>
    <p:sldId id="1602" r:id="rId21"/>
    <p:sldId id="1578" r:id="rId22"/>
    <p:sldId id="1579" r:id="rId23"/>
    <p:sldId id="275" r:id="rId24"/>
    <p:sldId id="262"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7">
          <p15:clr>
            <a:srgbClr val="A4A3A4"/>
          </p15:clr>
        </p15:guide>
        <p15:guide id="2" pos="37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07F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2F981C-572D-4BF9-92E7-26F1BFC59B5F}" v="5" dt="2022-03-08T17:12:24.7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387"/>
        <p:guide pos="3763"/>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B72F981C-572D-4BF9-92E7-26F1BFC59B5F}"/>
    <pc:docChg chg="modSld">
      <pc:chgData name="Guest User" userId="" providerId="Windows Live" clId="Web-{B72F981C-572D-4BF9-92E7-26F1BFC59B5F}" dt="2022-03-08T17:12:24.710" v="4"/>
      <pc:docMkLst>
        <pc:docMk/>
      </pc:docMkLst>
      <pc:sldChg chg="modSp">
        <pc:chgData name="Guest User" userId="" providerId="Windows Live" clId="Web-{B72F981C-572D-4BF9-92E7-26F1BFC59B5F}" dt="2022-03-08T17:08:01.594" v="0"/>
        <pc:sldMkLst>
          <pc:docMk/>
          <pc:sldMk cId="3179673487" sldId="260"/>
        </pc:sldMkLst>
        <pc:picChg chg="mod">
          <ac:chgData name="Guest User" userId="" providerId="Windows Live" clId="Web-{B72F981C-572D-4BF9-92E7-26F1BFC59B5F}" dt="2022-03-08T17:08:01.594" v="0"/>
          <ac:picMkLst>
            <pc:docMk/>
            <pc:sldMk cId="3179673487" sldId="260"/>
            <ac:picMk id="3" creationId="{3CEFEB31-461F-4935-B830-D02A15619DE2}"/>
          </ac:picMkLst>
        </pc:picChg>
      </pc:sldChg>
      <pc:sldChg chg="modSp">
        <pc:chgData name="Guest User" userId="" providerId="Windows Live" clId="Web-{B72F981C-572D-4BF9-92E7-26F1BFC59B5F}" dt="2022-03-08T17:08:46.142" v="2"/>
        <pc:sldMkLst>
          <pc:docMk/>
          <pc:sldMk cId="1368400190" sldId="266"/>
        </pc:sldMkLst>
        <pc:picChg chg="mod">
          <ac:chgData name="Guest User" userId="" providerId="Windows Live" clId="Web-{B72F981C-572D-4BF9-92E7-26F1BFC59B5F}" dt="2022-03-08T17:08:46.142" v="2"/>
          <ac:picMkLst>
            <pc:docMk/>
            <pc:sldMk cId="1368400190" sldId="266"/>
            <ac:picMk id="3076" creationId="{513FFB1D-ECDA-4112-8787-AD076E804281}"/>
          </ac:picMkLst>
        </pc:picChg>
      </pc:sldChg>
      <pc:sldChg chg="modSp">
        <pc:chgData name="Guest User" userId="" providerId="Windows Live" clId="Web-{B72F981C-572D-4BF9-92E7-26F1BFC59B5F}" dt="2022-03-08T17:11:44.381" v="3"/>
        <pc:sldMkLst>
          <pc:docMk/>
          <pc:sldMk cId="4103333357" sldId="267"/>
        </pc:sldMkLst>
        <pc:picChg chg="mod">
          <ac:chgData name="Guest User" userId="" providerId="Windows Live" clId="Web-{B72F981C-572D-4BF9-92E7-26F1BFC59B5F}" dt="2022-03-08T17:11:44.381" v="3"/>
          <ac:picMkLst>
            <pc:docMk/>
            <pc:sldMk cId="4103333357" sldId="267"/>
            <ac:picMk id="1026" creationId="{003A5FF2-3483-486D-81DB-0A2A6F5AF601}"/>
          </ac:picMkLst>
        </pc:picChg>
      </pc:sldChg>
      <pc:sldChg chg="modSp">
        <pc:chgData name="Guest User" userId="" providerId="Windows Live" clId="Web-{B72F981C-572D-4BF9-92E7-26F1BFC59B5F}" dt="2022-03-08T17:12:24.710" v="4"/>
        <pc:sldMkLst>
          <pc:docMk/>
          <pc:sldMk cId="2322141695" sldId="275"/>
        </pc:sldMkLst>
        <pc:picChg chg="mod">
          <ac:chgData name="Guest User" userId="" providerId="Windows Live" clId="Web-{B72F981C-572D-4BF9-92E7-26F1BFC59B5F}" dt="2022-03-08T17:12:24.710" v="4"/>
          <ac:picMkLst>
            <pc:docMk/>
            <pc:sldMk cId="2322141695" sldId="275"/>
            <ac:picMk id="13" creationId="{0968BDC8-11AA-45A9-A0BD-10551008BE35}"/>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_10B_F493E5ED.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3804698517117882E-2"/>
          <c:y val="0.25031643099920431"/>
          <c:w val="0.80612966018116805"/>
          <c:h val="0.74968356900079569"/>
        </c:manualLayout>
      </c:layout>
      <c:pie3DChart>
        <c:varyColors val="1"/>
        <c:ser>
          <c:idx val="0"/>
          <c:order val="0"/>
          <c:tx>
            <c:strRef>
              <c:f>Sheet1!$B$1</c:f>
              <c:strCache>
                <c:ptCount val="1"/>
                <c:pt idx="0">
                  <c:v>Column1</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4012-44C5-8517-F0EA0F05554E}"/>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4012-44C5-8517-F0EA0F05554E}"/>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4012-44C5-8517-F0EA0F05554E}"/>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4012-44C5-8517-F0EA0F05554E}"/>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4012-44C5-8517-F0EA0F05554E}"/>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4012-44C5-8517-F0EA0F05554E}"/>
              </c:ext>
            </c:extLst>
          </c:dPt>
          <c:dLbls>
            <c:dLbl>
              <c:idx val="0"/>
              <c:layout>
                <c:manualLayout>
                  <c:x val="-0.13930597695726568"/>
                  <c:y val="2.2785050283599322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ACDCA272-4CE4-40DD-BB50-E6446F7FCB2D}" type="CATEGORYNAME">
                      <a:rPr lang="en-US" smtClean="0">
                        <a:solidFill>
                          <a:schemeClr val="bg1"/>
                        </a:solidFill>
                      </a:rPr>
                      <a:pPr>
                        <a:defRPr/>
                      </a:pPr>
                      <a:t>[CATEGORY NAME]</a:t>
                    </a:fld>
                    <a:fld id="{C282FC5B-3967-4306-AF2E-CF0C9F6BB618}" type="VALUE">
                      <a:rPr lang="en-US" baseline="0" smtClean="0">
                        <a:solidFill>
                          <a:schemeClr val="bg1"/>
                        </a:solidFill>
                      </a:rPr>
                      <a:pPr>
                        <a:defRPr/>
                      </a:pPr>
                      <a:t>[VALUE]</a:t>
                    </a:fld>
                    <a:r>
                      <a:rPr lang="en-US" baseline="0">
                        <a:solidFill>
                          <a:schemeClr val="bg1"/>
                        </a:solidFill>
                      </a:rPr>
                      <a:t>, </a:t>
                    </a:r>
                    <a:fld id="{E246B3F3-0B8B-4B28-953F-CF21BEFBD4E5}" type="PERCENTAGE">
                      <a:rPr lang="en-US" baseline="0">
                        <a:solidFill>
                          <a:schemeClr val="bg1"/>
                        </a:solidFill>
                      </a:rPr>
                      <a:pPr>
                        <a:defRPr/>
                      </a:pPr>
                      <a:t>[PERCENTAGE]</a:t>
                    </a:fld>
                    <a:endParaRPr lang="en-US" baseline="0">
                      <a:solidFill>
                        <a:schemeClr val="bg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24243948022343187"/>
                      <c:h val="0.29452258164637407"/>
                    </c:manualLayout>
                  </c15:layout>
                  <c15:dlblFieldTable/>
                  <c15:showDataLabelsRange val="0"/>
                </c:ext>
                <c:ext xmlns:c16="http://schemas.microsoft.com/office/drawing/2014/chart" uri="{C3380CC4-5D6E-409C-BE32-E72D297353CC}">
                  <c16:uniqueId val="{00000001-4012-44C5-8517-F0EA0F05554E}"/>
                </c:ext>
              </c:extLst>
            </c:dLbl>
            <c:dLbl>
              <c:idx val="1"/>
              <c:layout>
                <c:manualLayout>
                  <c:x val="-6.573989923826018E-2"/>
                  <c:y val="-5.6962065058751662E-2"/>
                </c:manualLayout>
              </c:layout>
              <c:tx>
                <c:rich>
                  <a:bodyPr rot="0" spcFirstLastPara="1" vertOverflow="ellipsis" vert="horz" wrap="square" lIns="38100" tIns="19050" rIns="38100" bIns="19050" anchor="ctr" anchorCtr="1">
                    <a:noAutofit/>
                  </a:bodyPr>
                  <a:lstStyle/>
                  <a:p>
                    <a:pPr>
                      <a:defRPr sz="1330" b="1" i="0" u="none" strike="noStrike" kern="1200" spc="0" baseline="0">
                        <a:solidFill>
                          <a:schemeClr val="accent1"/>
                        </a:solidFill>
                        <a:latin typeface="+mn-lt"/>
                        <a:ea typeface="+mn-ea"/>
                        <a:cs typeface="+mn-cs"/>
                      </a:defRPr>
                    </a:pPr>
                    <a:fld id="{6CEADAB7-AB8D-4118-8E97-FD888E62AD45}" type="CATEGORYNAME">
                      <a:rPr lang="en-US" smtClean="0">
                        <a:solidFill>
                          <a:schemeClr val="bg1"/>
                        </a:solidFill>
                      </a:rPr>
                      <a:pPr>
                        <a:defRPr>
                          <a:solidFill>
                            <a:schemeClr val="accent1"/>
                          </a:solidFill>
                        </a:defRPr>
                      </a:pPr>
                      <a:t>[CATEGORY NAME]</a:t>
                    </a:fld>
                    <a:r>
                      <a:rPr lang="en-US" baseline="0">
                        <a:solidFill>
                          <a:schemeClr val="bg1"/>
                        </a:solidFill>
                      </a:rPr>
                      <a:t> </a:t>
                    </a:r>
                    <a:fld id="{DB42088E-2B66-47E2-B44B-E287D7538ECC}" type="VALUE">
                      <a:rPr lang="en-US" baseline="0">
                        <a:solidFill>
                          <a:schemeClr val="bg1"/>
                        </a:solidFill>
                      </a:rPr>
                      <a:pPr>
                        <a:defRPr>
                          <a:solidFill>
                            <a:schemeClr val="accent1"/>
                          </a:solidFill>
                        </a:defRPr>
                      </a:pPr>
                      <a:t>[VALUE]</a:t>
                    </a:fld>
                    <a:r>
                      <a:rPr lang="en-US" baseline="0">
                        <a:solidFill>
                          <a:schemeClr val="bg1"/>
                        </a:solidFill>
                      </a:rPr>
                      <a:t>, </a:t>
                    </a:r>
                    <a:fld id="{4386435E-473F-44B3-B130-7117D47130D7}" type="PERCENTAGE">
                      <a:rPr lang="en-US" baseline="0">
                        <a:solidFill>
                          <a:schemeClr val="bg1"/>
                        </a:solidFill>
                      </a:rPr>
                      <a:pPr>
                        <a:defRPr>
                          <a:solidFill>
                            <a:schemeClr val="accent1"/>
                          </a:solidFill>
                        </a:defRPr>
                      </a:pPr>
                      <a:t>[PERCENTAGE]</a:t>
                    </a:fld>
                    <a:endParaRPr lang="en-US" baseline="0">
                      <a:solidFill>
                        <a:schemeClr val="bg1"/>
                      </a:solidFill>
                    </a:endParaRP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20324597839185959"/>
                      <c:h val="0.21343685777514249"/>
                    </c:manualLayout>
                  </c15:layout>
                  <c15:dlblFieldTable/>
                  <c15:showDataLabelsRange val="0"/>
                </c:ext>
                <c:ext xmlns:c16="http://schemas.microsoft.com/office/drawing/2014/chart" uri="{C3380CC4-5D6E-409C-BE32-E72D297353CC}">
                  <c16:uniqueId val="{00000003-4012-44C5-8517-F0EA0F05554E}"/>
                </c:ext>
              </c:extLst>
            </c:dLbl>
            <c:dLbl>
              <c:idx val="2"/>
              <c:layout>
                <c:manualLayout>
                  <c:x val="-8.7653198984346897E-2"/>
                  <c:y val="-0.14810114489265566"/>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E2CC44AA-3BE0-4B78-B303-D3D4726C962B}" type="CATEGORYNAME">
                      <a:rPr lang="en-US" smtClean="0">
                        <a:solidFill>
                          <a:schemeClr val="bg1"/>
                        </a:solidFill>
                      </a:rPr>
                      <a:pPr>
                        <a:defRPr>
                          <a:solidFill>
                            <a:schemeClr val="accent1"/>
                          </a:solidFill>
                        </a:defRPr>
                      </a:pPr>
                      <a:t>[CATEGORY NAME]</a:t>
                    </a:fld>
                    <a:fld id="{8D9238B6-237C-4274-8109-5E3DE7D20867}" type="VALUE">
                      <a:rPr lang="en-US" baseline="0" smtClean="0">
                        <a:solidFill>
                          <a:schemeClr val="bg1"/>
                        </a:solidFill>
                      </a:rPr>
                      <a:pPr>
                        <a:defRPr>
                          <a:solidFill>
                            <a:schemeClr val="accent1"/>
                          </a:solidFill>
                        </a:defRPr>
                      </a:pPr>
                      <a:t>[VALUE]</a:t>
                    </a:fld>
                    <a:r>
                      <a:rPr lang="en-US" baseline="0">
                        <a:solidFill>
                          <a:schemeClr val="bg1"/>
                        </a:solidFill>
                      </a:rPr>
                      <a:t>, </a:t>
                    </a:r>
                    <a:fld id="{3EE318BD-2B65-4698-8B59-7D5C806C33B3}" type="PERCENTAGE">
                      <a:rPr lang="en-US" baseline="0">
                        <a:solidFill>
                          <a:schemeClr val="bg1"/>
                        </a:solidFill>
                      </a:rPr>
                      <a:pPr>
                        <a:defRPr>
                          <a:solidFill>
                            <a:schemeClr val="accent1"/>
                          </a:solidFill>
                        </a:defRPr>
                      </a:pPr>
                      <a:t>[PERCENTAGE]</a:t>
                    </a:fld>
                    <a:endParaRPr lang="en-US" baseline="0">
                      <a:solidFill>
                        <a:schemeClr val="bg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21263739256875391"/>
                      <c:h val="0.20204444476339212"/>
                    </c:manualLayout>
                  </c15:layout>
                  <c15:dlblFieldTable/>
                  <c15:showDataLabelsRange val="0"/>
                </c:ext>
                <c:ext xmlns:c16="http://schemas.microsoft.com/office/drawing/2014/chart" uri="{C3380CC4-5D6E-409C-BE32-E72D297353CC}">
                  <c16:uniqueId val="{00000005-4012-44C5-8517-F0EA0F05554E}"/>
                </c:ext>
              </c:extLst>
            </c:dLbl>
            <c:dLbl>
              <c:idx val="3"/>
              <c:layout>
                <c:manualLayout>
                  <c:x val="4.6957070884471555E-2"/>
                  <c:y val="-3.9873445541126269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C385E36F-F729-4B48-B866-5F638E183229}" type="CATEGORYNAME">
                      <a:rPr lang="en-US" smtClean="0">
                        <a:solidFill>
                          <a:schemeClr val="bg1"/>
                        </a:solidFill>
                      </a:rPr>
                      <a:pPr>
                        <a:defRPr>
                          <a:solidFill>
                            <a:schemeClr val="accent1"/>
                          </a:solidFill>
                        </a:defRPr>
                      </a:pPr>
                      <a:t>[CATEGORY NAME]</a:t>
                    </a:fld>
                    <a:r>
                      <a:rPr lang="en-US" baseline="0">
                        <a:solidFill>
                          <a:schemeClr val="bg1"/>
                        </a:solidFill>
                      </a:rPr>
                      <a:t> </a:t>
                    </a:r>
                    <a:fld id="{423A52F2-9139-42FE-A41C-86B16520B8CB}" type="VALUE">
                      <a:rPr lang="en-US" baseline="0" smtClean="0">
                        <a:solidFill>
                          <a:schemeClr val="bg1"/>
                        </a:solidFill>
                      </a:rPr>
                      <a:pPr>
                        <a:defRPr>
                          <a:solidFill>
                            <a:schemeClr val="accent1"/>
                          </a:solidFill>
                        </a:defRPr>
                      </a:pPr>
                      <a:t>[VALUE]</a:t>
                    </a:fld>
                    <a:r>
                      <a:rPr lang="en-US" baseline="0">
                        <a:solidFill>
                          <a:schemeClr val="bg1"/>
                        </a:solidFill>
                      </a:rPr>
                      <a:t>, </a:t>
                    </a:r>
                    <a:fld id="{F1871D06-C82E-4C73-863B-886815A3A158}" type="PERCENTAGE">
                      <a:rPr lang="en-US" baseline="0">
                        <a:solidFill>
                          <a:schemeClr val="bg1"/>
                        </a:solidFill>
                      </a:rPr>
                      <a:pPr>
                        <a:defRPr>
                          <a:solidFill>
                            <a:schemeClr val="accent1"/>
                          </a:solidFill>
                        </a:defRPr>
                      </a:pPr>
                      <a:t>[PERCENTAGE]</a:t>
                    </a:fld>
                    <a:endParaRPr lang="en-US" baseline="0">
                      <a:solidFill>
                        <a:schemeClr val="bg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012-44C5-8517-F0EA0F05554E}"/>
                </c:ext>
              </c:extLst>
            </c:dLbl>
            <c:dLbl>
              <c:idx val="4"/>
              <c:layout>
                <c:manualLayout>
                  <c:x val="0"/>
                  <c:y val="-2.8481032529375842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9F8C81CD-8EDE-47E4-ADCC-57A3D94B5AEE}" type="CATEGORYNAME">
                      <a:rPr lang="en-US" smtClean="0">
                        <a:solidFill>
                          <a:schemeClr val="bg1"/>
                        </a:solidFill>
                      </a:rPr>
                      <a:pPr>
                        <a:defRPr>
                          <a:solidFill>
                            <a:schemeClr val="accent1"/>
                          </a:solidFill>
                        </a:defRPr>
                      </a:pPr>
                      <a:t>[CATEGORY NAME]</a:t>
                    </a:fld>
                    <a:r>
                      <a:rPr lang="en-US" baseline="0">
                        <a:solidFill>
                          <a:schemeClr val="bg1"/>
                        </a:solidFill>
                      </a:rPr>
                      <a:t> </a:t>
                    </a:r>
                    <a:fld id="{3D7CD21C-AD59-4C82-8BB0-7E626A6C0ACB}" type="VALUE">
                      <a:rPr lang="en-US" baseline="0" dirty="0">
                        <a:solidFill>
                          <a:schemeClr val="bg1"/>
                        </a:solidFill>
                      </a:rPr>
                      <a:pPr>
                        <a:defRPr>
                          <a:solidFill>
                            <a:schemeClr val="accent1"/>
                          </a:solidFill>
                        </a:defRPr>
                      </a:pPr>
                      <a:t>[VALUE]</a:t>
                    </a:fld>
                    <a:r>
                      <a:rPr lang="en-US" baseline="0">
                        <a:solidFill>
                          <a:schemeClr val="bg1"/>
                        </a:solidFill>
                      </a:rPr>
                      <a:t>, </a:t>
                    </a:r>
                    <a:fld id="{007832D3-A6FB-49E0-AFE1-F8DA9D195B1B}" type="PERCENTAGE">
                      <a:rPr lang="en-US" baseline="0" dirty="0">
                        <a:solidFill>
                          <a:schemeClr val="bg1"/>
                        </a:solidFill>
                      </a:rPr>
                      <a:pPr>
                        <a:defRPr>
                          <a:solidFill>
                            <a:schemeClr val="accent1"/>
                          </a:solidFill>
                        </a:defRPr>
                      </a:pPr>
                      <a:t>[PERCENTAGE]</a:t>
                    </a:fld>
                    <a:endParaRPr lang="en-US" baseline="0">
                      <a:solidFill>
                        <a:schemeClr val="bg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45573402529075796"/>
                      <c:h val="0.38700027000915876"/>
                    </c:manualLayout>
                  </c15:layout>
                  <c15:dlblFieldTable/>
                  <c15:showDataLabelsRange val="0"/>
                </c:ext>
                <c:ext xmlns:c16="http://schemas.microsoft.com/office/drawing/2014/chart" uri="{C3380CC4-5D6E-409C-BE32-E72D297353CC}">
                  <c16:uniqueId val="{00000009-4012-44C5-8517-F0EA0F05554E}"/>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en-US"/>
                </a:p>
              </c:txPr>
              <c:dLblPos val="outEnd"/>
              <c:showLegendKey val="0"/>
              <c:showVal val="1"/>
              <c:showCatName val="1"/>
              <c:showSerName val="0"/>
              <c:showPercent val="1"/>
              <c:showBubbleSize val="0"/>
              <c:extLst>
                <c:ext xmlns:c16="http://schemas.microsoft.com/office/drawing/2014/chart" uri="{C3380CC4-5D6E-409C-BE32-E72D297353CC}">
                  <c16:uniqueId val="{0000000B-4012-44C5-8517-F0EA0F05554E}"/>
                </c:ext>
              </c:extLst>
            </c:dLbl>
            <c:spPr>
              <a:noFill/>
              <a:ln>
                <a:noFill/>
              </a:ln>
              <a:effectLst/>
            </c:spPr>
            <c:dLblPos val="outEnd"/>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5"/>
                <c:pt idx="0">
                  <c:v>no approval </c:v>
                </c:pt>
                <c:pt idx="1">
                  <c:v>completed </c:v>
                </c:pt>
                <c:pt idx="2">
                  <c:v>suspended </c:v>
                </c:pt>
                <c:pt idx="3">
                  <c:v>in progress</c:v>
                </c:pt>
                <c:pt idx="4">
                  <c:v>pending/prioritization </c:v>
                </c:pt>
              </c:strCache>
            </c:strRef>
          </c:cat>
          <c:val>
            <c:numRef>
              <c:f>Sheet1!$B$2:$B$7</c:f>
              <c:numCache>
                <c:formatCode>General</c:formatCode>
                <c:ptCount val="6"/>
                <c:pt idx="0">
                  <c:v>4</c:v>
                </c:pt>
                <c:pt idx="1">
                  <c:v>5</c:v>
                </c:pt>
                <c:pt idx="2">
                  <c:v>5</c:v>
                </c:pt>
                <c:pt idx="3">
                  <c:v>2</c:v>
                </c:pt>
                <c:pt idx="4">
                  <c:v>13</c:v>
                </c:pt>
              </c:numCache>
            </c:numRef>
          </c:val>
          <c:extLst>
            <c:ext xmlns:c16="http://schemas.microsoft.com/office/drawing/2014/chart" uri="{C3380CC4-5D6E-409C-BE32-E72D297353CC}">
              <c16:uniqueId val="{0000000C-4012-44C5-8517-F0EA0F05554E}"/>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165DE7-B748-4338-B528-56EDAB523D83}" type="datetimeFigureOut">
              <a:rPr lang="en-AU" smtClean="0"/>
              <a:t>8/03/2022</a:t>
            </a:fld>
            <a:endParaRPr lang="en-AU"/>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63551-19F9-40FE-BE37-EEDF945EFBA5}" type="slidenum">
              <a:rPr lang="en-AU" smtClean="0"/>
              <a:t>‹#›</a:t>
            </a:fld>
            <a:endParaRPr lang="en-AU"/>
          </a:p>
        </p:txBody>
      </p:sp>
    </p:spTree>
    <p:extLst>
      <p:ext uri="{BB962C8B-B14F-4D97-AF65-F5344CB8AC3E}">
        <p14:creationId xmlns:p14="http://schemas.microsoft.com/office/powerpoint/2010/main" val="2274340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Welcome. Housekeeping, Overview and Introductions…  </a:t>
            </a:r>
          </a:p>
        </p:txBody>
      </p:sp>
      <p:sp>
        <p:nvSpPr>
          <p:cNvPr id="4" name="Slide Number Placeholder 3"/>
          <p:cNvSpPr>
            <a:spLocks noGrp="1"/>
          </p:cNvSpPr>
          <p:nvPr>
            <p:ph type="sldNum" sz="quarter" idx="5"/>
          </p:nvPr>
        </p:nvSpPr>
        <p:spPr/>
        <p:txBody>
          <a:bodyPr/>
          <a:lstStyle/>
          <a:p>
            <a:fld id="{1B663551-19F9-40FE-BE37-EEDF945EFBA5}" type="slidenum">
              <a:rPr lang="en-AU" smtClean="0"/>
              <a:t>1</a:t>
            </a:fld>
            <a:endParaRPr lang="en-AU"/>
          </a:p>
        </p:txBody>
      </p:sp>
    </p:spTree>
    <p:extLst>
      <p:ext uri="{BB962C8B-B14F-4D97-AF65-F5344CB8AC3E}">
        <p14:creationId xmlns:p14="http://schemas.microsoft.com/office/powerpoint/2010/main" val="1232257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a:t>&lt;Marita with MSM&gt;</a:t>
            </a:r>
          </a:p>
          <a:p>
            <a:r>
              <a:rPr lang="en-AU"/>
              <a:t>Brief explanation of the history of the reduction of the original 21 issues to 11, then further to 8 and 6 issues and why we chose to go with the eleven issues</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b="1">
                <a:solidFill>
                  <a:schemeClr val="bg1">
                    <a:lumMod val="95000"/>
                  </a:schemeClr>
                </a:solidFill>
              </a:rPr>
              <a:t>Brief explanation of the history of the reduction of the original 21 issues to 11, then further to 8 and 6 issues and why we chose to go with the eleven issues</a:t>
            </a:r>
          </a:p>
          <a:p>
            <a:endParaRPr lang="en-AU"/>
          </a:p>
          <a:p>
            <a:r>
              <a:rPr lang="en-AU"/>
              <a:t>Brief description of how those eleven issues are expressed (or not) in the current budget and operating initiatives with the addition of how these are aligned with At Large priorities (or not) as expressed in the At Large comment to the FY 23-25 budget document </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b="1"/>
              <a:t>&lt;NEXT CLO and Olivier with WS2&gt;</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10</a:t>
            </a:fld>
            <a:endParaRPr lang="en-AU"/>
          </a:p>
        </p:txBody>
      </p:sp>
    </p:spTree>
    <p:extLst>
      <p:ext uri="{BB962C8B-B14F-4D97-AF65-F5344CB8AC3E}">
        <p14:creationId xmlns:p14="http://schemas.microsoft.com/office/powerpoint/2010/main" val="1894487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a:p>
            <a:r>
              <a:rPr lang="en-AU" b="1"/>
              <a:t>&lt;CLO/OCL&gt;</a:t>
            </a:r>
          </a:p>
          <a:p>
            <a:r>
              <a:rPr lang="en-AU"/>
              <a:t>Considerable implementation Progress has been made since our work started with almost 90% completed (88.6%</a:t>
            </a:r>
            <a:r>
              <a:rPr lang="en-AU" b="1"/>
              <a:t>**</a:t>
            </a:r>
            <a:r>
              <a:rPr lang="en-AU"/>
              <a:t>)</a:t>
            </a:r>
          </a:p>
          <a:p>
            <a:endParaRPr lang="en-AU"/>
          </a:p>
          <a:p>
            <a:r>
              <a:rPr lang="en-AU"/>
              <a:t>WS2 recommendations specific for SO/AC action/implementation relevant to the ALAC/At-Large and their status:</a:t>
            </a:r>
          </a:p>
          <a:p>
            <a:endParaRPr lang="en-AU"/>
          </a:p>
          <a:p>
            <a:pPr marL="171450" indent="-171450">
              <a:buFont typeface="Arial" panose="020B0604020202020204" pitchFamily="34" charset="0"/>
              <a:buChar char="•"/>
            </a:pPr>
            <a:r>
              <a:rPr lang="en-AU"/>
              <a:t>2.1, 2.2, 6.1, 6.2, 6.3, 6.4 and 6.5  have been </a:t>
            </a:r>
            <a:r>
              <a:rPr lang="en-AU" b="1"/>
              <a:t>COMPLETED</a:t>
            </a:r>
          </a:p>
          <a:p>
            <a:pPr marL="171450" indent="-171450">
              <a:buFont typeface="Arial" panose="020B0604020202020204" pitchFamily="34" charset="0"/>
              <a:buChar char="•"/>
            </a:pPr>
            <a:endParaRPr lang="en-AU" b="1"/>
          </a:p>
          <a:p>
            <a:pPr marL="171450" indent="-171450">
              <a:buFont typeface="Arial" panose="020B0604020202020204" pitchFamily="34" charset="0"/>
              <a:buChar char="•"/>
            </a:pPr>
            <a:r>
              <a:rPr lang="en-AU"/>
              <a:t>2.3 recommended additions to guidelines regarding the triggering of indemnity under ICANN Bylaws 20.2 i.e.  2.3.1 &amp; 2.3.2 relating to standard guidelines for process regarding any matter of Board removal and a good faith process for rejection of Budget respectively, is </a:t>
            </a:r>
            <a:r>
              <a:rPr lang="en-AU" b="1"/>
              <a:t>Action/Decision Required </a:t>
            </a:r>
            <a:r>
              <a:rPr lang="en-AU"/>
              <a:t>; </a:t>
            </a:r>
          </a:p>
          <a:p>
            <a:pPr marL="171450" indent="-171450">
              <a:buFont typeface="Arial" panose="020B0604020202020204" pitchFamily="34" charset="0"/>
              <a:buChar char="•"/>
            </a:pPr>
            <a:endParaRPr lang="en-AU"/>
          </a:p>
          <a:p>
            <a:pPr marL="171450" indent="-171450">
              <a:buFont typeface="Arial" panose="020B0604020202020204" pitchFamily="34" charset="0"/>
              <a:buChar char="•"/>
            </a:pPr>
            <a:r>
              <a:rPr lang="en-AU"/>
              <a:t>6.15 Publishing brief A&amp;T COI Report is listed as </a:t>
            </a:r>
            <a:r>
              <a:rPr lang="en-AU" b="1"/>
              <a:t>Implementation Planned</a:t>
            </a:r>
            <a:r>
              <a:rPr lang="en-AU"/>
              <a:t>, but what is required is a formalised practice to aggregate and extract from other already published and regular reporting to specifically comply; </a:t>
            </a:r>
          </a:p>
          <a:p>
            <a:pPr marL="171450" indent="-171450">
              <a:buFont typeface="Arial" panose="020B0604020202020204" pitchFamily="34" charset="0"/>
              <a:buChar char="•"/>
            </a:pPr>
            <a:endParaRPr lang="en-AU"/>
          </a:p>
          <a:p>
            <a:pPr marL="171450" indent="-171450">
              <a:buFont typeface="Arial" panose="020B0604020202020204" pitchFamily="34" charset="0"/>
              <a:buChar char="•"/>
            </a:pPr>
            <a:r>
              <a:rPr lang="en-AU"/>
              <a:t>6.17 Publishing A&amp;T Policies and Practices,  is listed as </a:t>
            </a:r>
            <a:r>
              <a:rPr lang="en-AU" b="1"/>
              <a:t>Not Applicable for Action </a:t>
            </a:r>
            <a:r>
              <a:rPr lang="en-AU"/>
              <a:t>as it is already an established practice</a:t>
            </a:r>
            <a:r>
              <a:rPr lang="en-AU" b="1"/>
              <a:t>**</a:t>
            </a:r>
          </a:p>
          <a:p>
            <a:pPr marL="0" indent="0">
              <a:buFont typeface="Arial" panose="020B0604020202020204" pitchFamily="34" charset="0"/>
              <a:buNone/>
            </a:pPr>
            <a:r>
              <a:rPr lang="en-AU" b="1"/>
              <a:t>&lt;Next JZ and CCTRT&gt;</a:t>
            </a:r>
          </a:p>
          <a:p>
            <a:pPr marL="171450" indent="-171450">
              <a:buFont typeface="Arial" panose="020B0604020202020204" pitchFamily="34" charset="0"/>
              <a:buChar char="•"/>
            </a:pPr>
            <a:endParaRPr lang="en-AU" b="1"/>
          </a:p>
        </p:txBody>
      </p:sp>
      <p:sp>
        <p:nvSpPr>
          <p:cNvPr id="4" name="Slide Number Placeholder 3"/>
          <p:cNvSpPr>
            <a:spLocks noGrp="1"/>
          </p:cNvSpPr>
          <p:nvPr>
            <p:ph type="sldNum" sz="quarter" idx="5"/>
          </p:nvPr>
        </p:nvSpPr>
        <p:spPr/>
        <p:txBody>
          <a:bodyPr/>
          <a:lstStyle/>
          <a:p>
            <a:fld id="{1B663551-19F9-40FE-BE37-EEDF945EFBA5}" type="slidenum">
              <a:rPr lang="en-AU" smtClean="0"/>
              <a:t>11</a:t>
            </a:fld>
            <a:endParaRPr lang="en-AU"/>
          </a:p>
        </p:txBody>
      </p:sp>
    </p:spTree>
    <p:extLst>
      <p:ext uri="{BB962C8B-B14F-4D97-AF65-F5344CB8AC3E}">
        <p14:creationId xmlns:p14="http://schemas.microsoft.com/office/powerpoint/2010/main" val="1026186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The first review after the IANA transition was the review of the extent to which the new gTLD program improved Competition, Consumer Choice and Trust. We were also asked to evaluate the safeguards and the Applicant Support Program, both of which were largely a failure. The board came up with 3 categories into which to place the recommendations: accepted, pending and forwarded. Of the recommendations which were “accepted,” and for which implementation has begun, the state of those recommendations is unclear. The language of the staff updates on status, which have not changed in a long time, are confusing and not really a match for the recommendations. The “pending” recommendations resulted in a great deal of study, on the part of staff, leading to the generation of a LOT of analysis that again is difficult to decipher but, in most cases, appears to have led to a recommendation, by staff, that the CCT recommendation be “accepted.” Finally, several recommendations were forwarded “without prejudice,” unfortunately and several had unsatisfactory resolutions within the GNSO. Areas of particular interest are DNS Abuse, String Confusion and Applicant Support, all of which matter to Individual End Users. As a result, a number of the CCT recommendation remain a high priority to the ICANN community as a whole and are repeated by the Security and Stability Review Team, the ALAC and the GAC.</a:t>
            </a:r>
          </a:p>
          <a:p>
            <a:endParaRPr lang="en-AU" b="1"/>
          </a:p>
          <a:p>
            <a:endParaRPr lang="en-AU" b="1"/>
          </a:p>
          <a:p>
            <a:endParaRPr lang="en-AU" b="1"/>
          </a:p>
          <a:p>
            <a:r>
              <a:rPr lang="en-AU" b="1"/>
              <a:t>&lt;Next CLO and Vanda&gt;</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12</a:t>
            </a:fld>
            <a:endParaRPr lang="en-AU"/>
          </a:p>
        </p:txBody>
      </p:sp>
    </p:spTree>
    <p:extLst>
      <p:ext uri="{BB962C8B-B14F-4D97-AF65-F5344CB8AC3E}">
        <p14:creationId xmlns:p14="http://schemas.microsoft.com/office/powerpoint/2010/main" val="1841118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&lt;CLO and Vanda&gt;</a:t>
            </a:r>
          </a:p>
          <a:p>
            <a:r>
              <a:rPr lang="en-AU"/>
              <a:t>Of the 24 Recommendations made by the Second SSRT </a:t>
            </a:r>
            <a:r>
              <a:rPr lang="en-AU" b="1"/>
              <a:t>4 were not approved </a:t>
            </a:r>
            <a:r>
              <a:rPr lang="en-AU"/>
              <a:t>by the Board (#s 2, 2.2, 8, 10, 14.1/3/4/5, and 15.1/2); 5 are completed (#s 3,4,5,6 and 9); </a:t>
            </a:r>
            <a:r>
              <a:rPr lang="en-AU" b="1"/>
              <a:t>5 are suspended </a:t>
            </a:r>
            <a:r>
              <a:rPr lang="en-AU"/>
              <a:t>so work may or may not be actioned in the future;  </a:t>
            </a:r>
            <a:r>
              <a:rPr lang="en-AU" b="1"/>
              <a:t>2 are in progress </a:t>
            </a:r>
            <a:r>
              <a:rPr lang="en-AU"/>
              <a:t>(#s 9 and 12.2) ; </a:t>
            </a:r>
            <a:r>
              <a:rPr lang="en-AU" b="1"/>
              <a:t>13 are pending or subject to prioritisation</a:t>
            </a:r>
            <a:r>
              <a:rPr lang="en-AU"/>
              <a:t>.</a:t>
            </a:r>
          </a:p>
          <a:p>
            <a:r>
              <a:rPr lang="en-AU"/>
              <a:t> </a:t>
            </a:r>
          </a:p>
          <a:p>
            <a:r>
              <a:rPr lang="en-AU"/>
              <a:t>#12 - This is linked to 14/15. There is lots of expertise available and ICANN should use external experts to help with the measurement of DNS abuse indicators. This is not the same as SSAC. In particular, it would make sense to involve academic researchers who are experts in "proper" methodology.</a:t>
            </a:r>
          </a:p>
          <a:p>
            <a:r>
              <a:rPr lang="en-AU"/>
              <a:t>#12.1 - This is linked to 14/15. Without knowing where abuse happens, DAAR reports are not overly useful. I.e. the findings currently shared are too coarse to do much with them. </a:t>
            </a:r>
          </a:p>
          <a:p>
            <a:r>
              <a:rPr lang="en-AU"/>
              <a:t>#9 - Without some form of enforcement/consequences, there is no incentive to improve for those on the edge and no way to deal with the relatively small number of truly problematic actors.</a:t>
            </a:r>
          </a:p>
          <a:p>
            <a:r>
              <a:rPr lang="en-AU" b="1"/>
              <a:t>&lt;Next Alan and RDS&gt;  </a:t>
            </a:r>
          </a:p>
        </p:txBody>
      </p:sp>
      <p:sp>
        <p:nvSpPr>
          <p:cNvPr id="4" name="Slide Number Placeholder 3"/>
          <p:cNvSpPr>
            <a:spLocks noGrp="1"/>
          </p:cNvSpPr>
          <p:nvPr>
            <p:ph type="sldNum" sz="quarter" idx="5"/>
          </p:nvPr>
        </p:nvSpPr>
        <p:spPr/>
        <p:txBody>
          <a:bodyPr/>
          <a:lstStyle/>
          <a:p>
            <a:fld id="{1B663551-19F9-40FE-BE37-EEDF945EFBA5}" type="slidenum">
              <a:rPr lang="en-AU" smtClean="0"/>
              <a:t>13</a:t>
            </a:fld>
            <a:endParaRPr lang="en-AU"/>
          </a:p>
        </p:txBody>
      </p:sp>
    </p:spTree>
    <p:extLst>
      <p:ext uri="{BB962C8B-B14F-4D97-AF65-F5344CB8AC3E}">
        <p14:creationId xmlns:p14="http://schemas.microsoft.com/office/powerpoint/2010/main" val="3682391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&lt;Alan&gt; </a:t>
            </a:r>
          </a:p>
          <a:p>
            <a:endParaRPr lang="en-AU" b="1"/>
          </a:p>
          <a:p>
            <a:r>
              <a:rPr lang="en-AU" b="1"/>
              <a:t>&lt;Briefly back to CLO&gt;</a:t>
            </a:r>
          </a:p>
        </p:txBody>
      </p:sp>
      <p:sp>
        <p:nvSpPr>
          <p:cNvPr id="4" name="Slide Number Placeholder 3"/>
          <p:cNvSpPr>
            <a:spLocks noGrp="1"/>
          </p:cNvSpPr>
          <p:nvPr>
            <p:ph type="sldNum" sz="quarter" idx="5"/>
          </p:nvPr>
        </p:nvSpPr>
        <p:spPr/>
        <p:txBody>
          <a:bodyPr/>
          <a:lstStyle/>
          <a:p>
            <a:fld id="{1B663551-19F9-40FE-BE37-EEDF945EFBA5}" type="slidenum">
              <a:rPr lang="en-AU" smtClean="0"/>
              <a:t>14</a:t>
            </a:fld>
            <a:endParaRPr lang="en-AU"/>
          </a:p>
        </p:txBody>
      </p:sp>
    </p:spTree>
    <p:extLst>
      <p:ext uri="{BB962C8B-B14F-4D97-AF65-F5344CB8AC3E}">
        <p14:creationId xmlns:p14="http://schemas.microsoft.com/office/powerpoint/2010/main" val="2272337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&lt;CLO&gt;</a:t>
            </a:r>
          </a:p>
        </p:txBody>
      </p:sp>
      <p:sp>
        <p:nvSpPr>
          <p:cNvPr id="4" name="Slide Number Placeholder 3"/>
          <p:cNvSpPr>
            <a:spLocks noGrp="1"/>
          </p:cNvSpPr>
          <p:nvPr>
            <p:ph type="sldNum" sz="quarter" idx="5"/>
          </p:nvPr>
        </p:nvSpPr>
        <p:spPr/>
        <p:txBody>
          <a:bodyPr/>
          <a:lstStyle/>
          <a:p>
            <a:fld id="{1B663551-19F9-40FE-BE37-EEDF945EFBA5}" type="slidenum">
              <a:rPr lang="en-AU" smtClean="0"/>
              <a:t>15</a:t>
            </a:fld>
            <a:endParaRPr lang="en-AU"/>
          </a:p>
        </p:txBody>
      </p:sp>
    </p:spTree>
    <p:extLst>
      <p:ext uri="{BB962C8B-B14F-4D97-AF65-F5344CB8AC3E}">
        <p14:creationId xmlns:p14="http://schemas.microsoft.com/office/powerpoint/2010/main" val="104251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 CLO&gt;</a:t>
            </a:r>
          </a:p>
          <a:p>
            <a:r>
              <a:rPr lang="en-AU" b="0"/>
              <a:t>BRIEF Introduction to next section</a:t>
            </a:r>
            <a:endParaRPr lang="en-AU" b="1"/>
          </a:p>
          <a:p>
            <a:r>
              <a:rPr lang="en-AU" b="1"/>
              <a:t>&lt;Next Xavier&gt;</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16</a:t>
            </a:fld>
            <a:endParaRPr lang="en-AU"/>
          </a:p>
        </p:txBody>
      </p:sp>
    </p:spTree>
    <p:extLst>
      <p:ext uri="{BB962C8B-B14F-4D97-AF65-F5344CB8AC3E}">
        <p14:creationId xmlns:p14="http://schemas.microsoft.com/office/powerpoint/2010/main" val="427468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 Xavier&gt;</a:t>
            </a:r>
          </a:p>
          <a:p>
            <a:endParaRPr lang="en-US"/>
          </a:p>
        </p:txBody>
      </p:sp>
      <p:sp>
        <p:nvSpPr>
          <p:cNvPr id="4" name="Slide Number Placeholder 3"/>
          <p:cNvSpPr>
            <a:spLocks noGrp="1"/>
          </p:cNvSpPr>
          <p:nvPr>
            <p:ph type="sldNum" sz="quarter" idx="5"/>
          </p:nvPr>
        </p:nvSpPr>
        <p:spPr/>
        <p:txBody>
          <a:bodyPr/>
          <a:lstStyle/>
          <a:p>
            <a:fld id="{1DC38888-4122-F043-BC55-CF5DF1724067}" type="slidenum">
              <a:rPr lang="en-US" smtClean="0"/>
              <a:t>17</a:t>
            </a:fld>
            <a:endParaRPr lang="en-US"/>
          </a:p>
        </p:txBody>
      </p:sp>
    </p:spTree>
    <p:extLst>
      <p:ext uri="{BB962C8B-B14F-4D97-AF65-F5344CB8AC3E}">
        <p14:creationId xmlns:p14="http://schemas.microsoft.com/office/powerpoint/2010/main" val="3857871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4"/>
        <p:cNvGrpSpPr/>
        <p:nvPr/>
      </p:nvGrpSpPr>
      <p:grpSpPr>
        <a:xfrm>
          <a:off x="0" y="0"/>
          <a:ext cx="0" cy="0"/>
          <a:chOff x="0" y="0"/>
          <a:chExt cx="0" cy="0"/>
        </a:xfrm>
      </p:grpSpPr>
      <p:sp>
        <p:nvSpPr>
          <p:cNvPr id="2605" name="Google Shape;2605;p3:notes"/>
          <p:cNvSpPr txBox="1">
            <a:spLocks noGrp="1"/>
          </p:cNvSpPr>
          <p:nvPr>
            <p:ph type="body" idx="1"/>
          </p:nvPr>
        </p:nvSpPr>
        <p:spPr>
          <a:xfrm>
            <a:off x="688182" y="4415790"/>
            <a:ext cx="5505450" cy="4183380"/>
          </a:xfrm>
          <a:prstGeom prst="rect">
            <a:avLst/>
          </a:prstGeom>
        </p:spPr>
        <p:txBody>
          <a:bodyPr spcFirstLastPara="1" wrap="square" lIns="92425" tIns="46200" rIns="92425" bIns="46200" anchor="t" anchorCtr="0">
            <a:noAutofit/>
          </a:bodyPr>
          <a:lstStyle/>
          <a:p>
            <a:r>
              <a:rPr lang="en-AU" b="1"/>
              <a:t>&lt; Xavier&gt;</a:t>
            </a:r>
          </a:p>
          <a:p>
            <a:r>
              <a:rPr lang="en-AU" b="0"/>
              <a:t>Introduction on Planning vs Implementation Operations teams</a:t>
            </a:r>
            <a:endParaRPr lang="en-AU" b="1"/>
          </a:p>
          <a:p>
            <a:r>
              <a:rPr lang="en-AU" b="1"/>
              <a:t>&lt;Next Becky&gt;</a:t>
            </a:r>
          </a:p>
          <a:p>
            <a:pPr marL="0" lvl="0" indent="0" algn="l" rtl="0">
              <a:spcBef>
                <a:spcPts val="0"/>
              </a:spcBef>
              <a:spcAft>
                <a:spcPts val="0"/>
              </a:spcAft>
              <a:buNone/>
            </a:pPr>
            <a:endParaRPr/>
          </a:p>
        </p:txBody>
      </p:sp>
      <p:sp>
        <p:nvSpPr>
          <p:cNvPr id="2606" name="Google Shape;2606;p3: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&lt;Becky&gt;</a:t>
            </a:r>
          </a:p>
          <a:p>
            <a:r>
              <a:rPr lang="en-AU" b="0"/>
              <a:t>Overview of Planning function and of the Planning Prioritization Framework and Pilot</a:t>
            </a:r>
          </a:p>
          <a:p>
            <a:r>
              <a:rPr lang="en-AU" b="1"/>
              <a:t>&lt;Next Giovanni&gt;</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19</a:t>
            </a:fld>
            <a:endParaRPr lang="en-AU"/>
          </a:p>
        </p:txBody>
      </p:sp>
    </p:spTree>
    <p:extLst>
      <p:ext uri="{BB962C8B-B14F-4D97-AF65-F5344CB8AC3E}">
        <p14:creationId xmlns:p14="http://schemas.microsoft.com/office/powerpoint/2010/main" val="403905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&lt;CLO&gt; </a:t>
            </a:r>
            <a:r>
              <a:rPr lang="en-AU"/>
              <a:t>Todays session will be in two unequal parts split between the *very* dedicated Sub-Group of the ALACs OFB-WG and Lead Staff from Orgs Operations and Finance department.  We will be first briefly reviewing and discussion with the ALAC and audience the work over the last 16 months of the OFB’’s Sub-Group, then review the ICANN Orgs approaches, considerations and Prioritization Framework which is of course what the work of the Sub-Group is designed to feed into.  This will be, in our limited time today more of a socialization of these matters rather than any sort of deep dive into any of the topics, but throughout each sub section *brief* comments, interventions, questions and discussion are welcome both in chat or in the audio record.  </a:t>
            </a:r>
          </a:p>
        </p:txBody>
      </p:sp>
      <p:sp>
        <p:nvSpPr>
          <p:cNvPr id="4" name="Slide Number Placeholder 3"/>
          <p:cNvSpPr>
            <a:spLocks noGrp="1"/>
          </p:cNvSpPr>
          <p:nvPr>
            <p:ph type="sldNum" sz="quarter" idx="5"/>
          </p:nvPr>
        </p:nvSpPr>
        <p:spPr/>
        <p:txBody>
          <a:bodyPr/>
          <a:lstStyle/>
          <a:p>
            <a:fld id="{1B663551-19F9-40FE-BE37-EEDF945EFBA5}" type="slidenum">
              <a:rPr lang="en-AU" smtClean="0"/>
              <a:t>2</a:t>
            </a:fld>
            <a:endParaRPr lang="en-AU"/>
          </a:p>
        </p:txBody>
      </p:sp>
    </p:spTree>
    <p:extLst>
      <p:ext uri="{BB962C8B-B14F-4D97-AF65-F5344CB8AC3E}">
        <p14:creationId xmlns:p14="http://schemas.microsoft.com/office/powerpoint/2010/main" val="1348925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Remember in these Prioritization exercise just as in medical Triage,  allocations of order or priority often require regular and as needs / ad hoc review</a:t>
            </a:r>
          </a:p>
        </p:txBody>
      </p:sp>
      <p:sp>
        <p:nvSpPr>
          <p:cNvPr id="4" name="Slide Number Placeholder 3"/>
          <p:cNvSpPr>
            <a:spLocks noGrp="1"/>
          </p:cNvSpPr>
          <p:nvPr>
            <p:ph type="sldNum" sz="quarter" idx="5"/>
          </p:nvPr>
        </p:nvSpPr>
        <p:spPr/>
        <p:txBody>
          <a:bodyPr/>
          <a:lstStyle/>
          <a:p>
            <a:fld id="{1B663551-19F9-40FE-BE37-EEDF945EFBA5}" type="slidenum">
              <a:rPr lang="en-AU" smtClean="0"/>
              <a:t>23</a:t>
            </a:fld>
            <a:endParaRPr lang="en-AU"/>
          </a:p>
        </p:txBody>
      </p:sp>
    </p:spTree>
    <p:extLst>
      <p:ext uri="{BB962C8B-B14F-4D97-AF65-F5344CB8AC3E}">
        <p14:creationId xmlns:p14="http://schemas.microsoft.com/office/powerpoint/2010/main" val="9384435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END</a:t>
            </a:r>
          </a:p>
        </p:txBody>
      </p:sp>
      <p:sp>
        <p:nvSpPr>
          <p:cNvPr id="4" name="Slide Number Placeholder 3"/>
          <p:cNvSpPr>
            <a:spLocks noGrp="1"/>
          </p:cNvSpPr>
          <p:nvPr>
            <p:ph type="sldNum" sz="quarter" idx="5"/>
          </p:nvPr>
        </p:nvSpPr>
        <p:spPr/>
        <p:txBody>
          <a:bodyPr/>
          <a:lstStyle/>
          <a:p>
            <a:fld id="{1B663551-19F9-40FE-BE37-EEDF945EFBA5}" type="slidenum">
              <a:rPr lang="en-AU" smtClean="0"/>
              <a:t>24</a:t>
            </a:fld>
            <a:endParaRPr lang="en-AU"/>
          </a:p>
        </p:txBody>
      </p:sp>
    </p:spTree>
    <p:extLst>
      <p:ext uri="{BB962C8B-B14F-4D97-AF65-F5344CB8AC3E}">
        <p14:creationId xmlns:p14="http://schemas.microsoft.com/office/powerpoint/2010/main" val="264985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&lt;CLO&gt; </a:t>
            </a:r>
            <a:r>
              <a:rPr lang="en-AU"/>
              <a:t>Our methodology or technique for prioritization…  settled as (by not total accident ;-) a hybrid of a established and well known techniques for such processes;  the ‘Transparent Choice Project Prioritization’ and ‘Team Gantt’ methodologies.  Which of the 11 reviewed by ICANN Org** in their preparatory work in this area, are two of the 4 shortlisted as highly applicable to ICANN use.  The ‘Hierarchy of Purpose’ technique was less attractive for our use as it is designed for a top down hierarchy set up, and the ‘Risk-Cost-Value-Effort (RCVE) technique whilst suitable for ICANN use, was not flexible enough for our triage from the At-Large perspective and  better applied to a set of strategically aligned option as opposed to a large scale prioritization exercise where competing interests and opinions are predicted.</a:t>
            </a:r>
          </a:p>
          <a:p>
            <a:endParaRPr lang="en-AU"/>
          </a:p>
          <a:p>
            <a:r>
              <a:rPr lang="en-AU"/>
              <a:t>** see References also linked to the end of this slide deck </a:t>
            </a:r>
          </a:p>
          <a:p>
            <a:r>
              <a:rPr lang="en-AU"/>
              <a:t>  https://community.icann.org/display/atlarge/2021-07-29+Operations%2C+Finance+and+Budget+Working+Group+%28OFB-WG%29+Workshop+Call?preview=/169443809/170787006/ALAC-OFB-WG%20Planning%20Prioritization%20Consultations-29%20July%202021.pdf</a:t>
            </a:r>
          </a:p>
        </p:txBody>
      </p:sp>
      <p:sp>
        <p:nvSpPr>
          <p:cNvPr id="4" name="Slide Number Placeholder 3"/>
          <p:cNvSpPr>
            <a:spLocks noGrp="1"/>
          </p:cNvSpPr>
          <p:nvPr>
            <p:ph type="sldNum" sz="quarter" idx="5"/>
          </p:nvPr>
        </p:nvSpPr>
        <p:spPr/>
        <p:txBody>
          <a:bodyPr/>
          <a:lstStyle/>
          <a:p>
            <a:fld id="{1B663551-19F9-40FE-BE37-EEDF945EFBA5}" type="slidenum">
              <a:rPr lang="en-AU" smtClean="0"/>
              <a:t>3</a:t>
            </a:fld>
            <a:endParaRPr lang="en-AU"/>
          </a:p>
        </p:txBody>
      </p:sp>
    </p:spTree>
    <p:extLst>
      <p:ext uri="{BB962C8B-B14F-4D97-AF65-F5344CB8AC3E}">
        <p14:creationId xmlns:p14="http://schemas.microsoft.com/office/powerpoint/2010/main" val="2912112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&lt;CLO&gt; </a:t>
            </a:r>
            <a:r>
              <a:rPr lang="en-AU" b="0" i="0">
                <a:solidFill>
                  <a:srgbClr val="172B4D"/>
                </a:solidFill>
                <a:effectLst/>
                <a:latin typeface="-apple-system"/>
              </a:rPr>
              <a:t>We needed to deeply review 201 (Dec 2020) recommendations for reform, from the CCWG WS2, the CCTRT, the SSR2 and RPM. Some contradictory, others already moot and some simply needing to be prioritized.</a:t>
            </a:r>
          </a:p>
          <a:p>
            <a:endParaRPr lang="en-AU" b="0" i="0">
              <a:solidFill>
                <a:srgbClr val="172B4D"/>
              </a:solidFill>
              <a:effectLst/>
              <a:latin typeface="-apple-system"/>
            </a:endParaRPr>
          </a:p>
          <a:p>
            <a:pPr algn="l"/>
            <a:r>
              <a:rPr lang="en-AU" b="0" i="0">
                <a:solidFill>
                  <a:srgbClr val="172B4D"/>
                </a:solidFill>
                <a:effectLst/>
                <a:latin typeface="-apple-system"/>
              </a:rPr>
              <a:t>Our Mission was to review and assess all recommendations and assess them for prioritization or ranking from the perspective of At-Large and their focus on the best interest of individual Internet users. This is to be based on various measures but to include an evaluation of effort, urgency and overall priority from that perspective. </a:t>
            </a:r>
          </a:p>
          <a:p>
            <a:pPr algn="l"/>
            <a:endParaRPr lang="en-AU" b="0" i="0">
              <a:solidFill>
                <a:srgbClr val="172B4D"/>
              </a:solidFill>
              <a:effectLst/>
              <a:latin typeface="-apple-syste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a:solidFill>
                  <a:schemeClr val="bg1"/>
                </a:solidFill>
                <a:effectLst/>
                <a:latin typeface="-apple-system"/>
              </a:rPr>
              <a:t>A ‘balancing act’ and sorting of all these </a:t>
            </a:r>
            <a:r>
              <a:rPr lang="en-AU" sz="1200">
                <a:solidFill>
                  <a:schemeClr val="bg1"/>
                </a:solidFill>
                <a:latin typeface="-apple-system"/>
              </a:rPr>
              <a:t>Recommendations </a:t>
            </a:r>
            <a:r>
              <a:rPr lang="en-AU" sz="1200" b="0" i="0">
                <a:solidFill>
                  <a:schemeClr val="bg1"/>
                </a:solidFill>
                <a:effectLst/>
                <a:latin typeface="-apple-system"/>
              </a:rPr>
              <a:t>considering our OFB-WG subgroups   assessment of </a:t>
            </a:r>
            <a:r>
              <a:rPr lang="en-AU" sz="1600" b="1" i="0">
                <a:solidFill>
                  <a:schemeClr val="accent2"/>
                </a:solidFill>
                <a:effectLst>
                  <a:outerShdw blurRad="38100" dist="38100" dir="2700000" algn="tl">
                    <a:srgbClr val="000000">
                      <a:alpha val="43137"/>
                    </a:srgbClr>
                  </a:outerShdw>
                </a:effectLst>
                <a:latin typeface="-apple-system"/>
              </a:rPr>
              <a:t>effort</a:t>
            </a:r>
            <a:r>
              <a:rPr lang="en-AU" sz="1200" b="0" i="0">
                <a:solidFill>
                  <a:schemeClr val="bg1"/>
                </a:solidFill>
                <a:effectLst/>
                <a:latin typeface="-apple-system"/>
              </a:rPr>
              <a:t>, </a:t>
            </a:r>
            <a:r>
              <a:rPr lang="en-AU" sz="1600" b="1" i="0">
                <a:solidFill>
                  <a:schemeClr val="accent2"/>
                </a:solidFill>
                <a:effectLst>
                  <a:outerShdw blurRad="38100" dist="38100" dir="2700000" algn="tl">
                    <a:srgbClr val="000000">
                      <a:alpha val="43137"/>
                    </a:srgbClr>
                  </a:outerShdw>
                </a:effectLst>
                <a:latin typeface="-apple-system"/>
              </a:rPr>
              <a:t>urgency</a:t>
            </a:r>
            <a:r>
              <a:rPr lang="en-AU" sz="1200" b="0" i="0">
                <a:solidFill>
                  <a:schemeClr val="bg1"/>
                </a:solidFill>
                <a:effectLst/>
                <a:latin typeface="-apple-system"/>
              </a:rPr>
              <a:t> and overall </a:t>
            </a:r>
            <a:r>
              <a:rPr lang="en-AU" sz="1600" b="1" i="0">
                <a:solidFill>
                  <a:schemeClr val="accent2"/>
                </a:solidFill>
                <a:effectLst>
                  <a:outerShdw blurRad="38100" dist="38100" dir="2700000" algn="tl">
                    <a:srgbClr val="000000">
                      <a:alpha val="43137"/>
                    </a:srgbClr>
                  </a:outerShdw>
                </a:effectLst>
                <a:latin typeface="-apple-system"/>
              </a:rPr>
              <a:t>priority</a:t>
            </a:r>
            <a:r>
              <a:rPr lang="en-AU" sz="1200" b="0" i="0">
                <a:solidFill>
                  <a:schemeClr val="bg1"/>
                </a:solidFill>
                <a:effectLst/>
                <a:latin typeface="-apple-system"/>
              </a:rPr>
              <a:t> from an At-Large and Internet user perspective. </a:t>
            </a:r>
            <a:endParaRPr lang="en-AU" sz="1200">
              <a:solidFill>
                <a:schemeClr val="bg1"/>
              </a:solidFill>
            </a:endParaRPr>
          </a:p>
          <a:p>
            <a:pPr algn="l"/>
            <a:endParaRPr lang="en-AU" b="0" i="0">
              <a:solidFill>
                <a:srgbClr val="172B4D"/>
              </a:solidFill>
              <a:effectLst/>
              <a:latin typeface="-apple-system"/>
            </a:endParaRPr>
          </a:p>
          <a:p>
            <a:pPr algn="l"/>
            <a:r>
              <a:rPr lang="en-AU" b="0" i="0">
                <a:solidFill>
                  <a:srgbClr val="172B4D"/>
                </a:solidFill>
                <a:effectLst/>
                <a:latin typeface="-apple-system"/>
              </a:rPr>
              <a:t>To do this most effectively the SG reviewed each and every recommendation listed, discussing the intent and or rationale of each with a lead or pen holder for the recommendations from each Review (our deep appreciation and thanks go to those RT Shepherds, subject matter experts and CCWG/RT Leads who assisted us in that) a then infirmed assessment of the effort and urgency associated with each  as measured using a classification of  Minimal,  Moderate or Significant to the evaluation of EFFORT;  Low, Medium, High for the evaluation of URGENCY and  PRIORITY with additional classifications of  Undesirable, Not Time Sensitive and N/A  as well as Sub classifications of High+ and High++ in the  overall ALAC Evaluation of PRIORITY being added after a second revision of all recommendations, as  initially classified was made.</a:t>
            </a:r>
          </a:p>
          <a:p>
            <a:pPr algn="l"/>
            <a:endParaRPr lang="en-AU" b="0" i="0">
              <a:solidFill>
                <a:srgbClr val="172B4D"/>
              </a:solidFill>
              <a:effectLst/>
              <a:latin typeface="-apple-system"/>
            </a:endParaRPr>
          </a:p>
          <a:p>
            <a:pPr algn="l"/>
            <a:r>
              <a:rPr lang="en-AU" b="0" i="0">
                <a:solidFill>
                  <a:srgbClr val="172B4D"/>
                </a:solidFill>
                <a:effectLst/>
                <a:latin typeface="-apple-system"/>
              </a:rPr>
              <a:t>The outcomes of this work is intended to be utilised by the ALAC and their representation in the planned Prioritization Framework activities, as well as acting as an ongoing updatable record of implementation progress on these recommendations.</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4</a:t>
            </a:fld>
            <a:endParaRPr lang="en-AU"/>
          </a:p>
        </p:txBody>
      </p:sp>
    </p:spTree>
    <p:extLst>
      <p:ext uri="{BB962C8B-B14F-4D97-AF65-F5344CB8AC3E}">
        <p14:creationId xmlns:p14="http://schemas.microsoft.com/office/powerpoint/2010/main" val="2460825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&lt;CLO&gt;  </a:t>
            </a:r>
            <a:r>
              <a:rPr lang="en-AU"/>
              <a:t>As the work continued and was regularly reviewed, it was also agreed that adding in details on  Any Board Action taken, any priority the RT or CCWG had itself applied;  Progress status (updatable) ; additional Comments and Notes (which could mark interdependencies, dependencies or redundancies etc.,)  sections to the original Recommendations as made and listed including Rec numbers or identifiers where applicable, would greatly increase the utility of the work product.</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t>Expanding a little =&gt; </a:t>
            </a:r>
            <a:r>
              <a:rPr lang="en-AU" sz="1200" b="0">
                <a:solidFill>
                  <a:schemeClr val="bg1">
                    <a:lumMod val="95000"/>
                  </a:schemeClr>
                </a:solidFill>
              </a:rPr>
              <a:t>There was a LOT of it and having started with more of a bare bones set of columns to assess/triage  each Recommendation our APAT expanded to allow greater granularity and use as an ongoing tracking and updated tool…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a:solidFill>
                <a:schemeClr val="bg1">
                  <a:lumMod val="9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solidFill>
                  <a:schemeClr val="bg1">
                    <a:lumMod val="95000"/>
                  </a:schemeClr>
                </a:solidFill>
              </a:rPr>
              <a:t>We also aimed to ensure easily digestible and reactive graphing and charting could be produced for a readily understandable view of the work and outcomes for those folk not as deeply entrenched in this work as the Sub Group and OFB-WG obviously is… In particular to note is the allocations as overall High Medium or Low Priority tagging from the APAT work split over the various topics… Chart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a:solidFill>
                <a:schemeClr val="bg1">
                  <a:lumMod val="9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solidFill>
                  <a:schemeClr val="bg1">
                    <a:lumMod val="95000"/>
                  </a:schemeClr>
                </a:solidFill>
              </a:rPr>
              <a:t>Over the next set of slides we will briefly visit a few highlights of the work relating to each of the RT and CCW topics we have analysed and your invited to ask questions in chat or with brief interventions in each part,  but before we do we do want to recognise the progress tracking that has occurred during our work… Chart </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5</a:t>
            </a:fld>
            <a:endParaRPr lang="en-AU"/>
          </a:p>
        </p:txBody>
      </p:sp>
    </p:spTree>
    <p:extLst>
      <p:ext uri="{BB962C8B-B14F-4D97-AF65-F5344CB8AC3E}">
        <p14:creationId xmlns:p14="http://schemas.microsoft.com/office/powerpoint/2010/main" val="3080393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The ALAC Prioritization Assessment Tool (APAT) as we now call it, evolved from the original spreadsheet approach to apply a general *categorization* of Recommendations to be Implemented  from an At-Large perspective, into a mechanism where changes in status, circumstance and resourcing  can also be integrated, tracked and more effective *Prioritization* and  *RE-Prioritization*  in a similar process to the perhaps more familiar Urgency/Importance Matrix methodology  (my favourite Must Have, Should Have Could Have approach) can be managed and annotated.</a:t>
            </a:r>
          </a:p>
        </p:txBody>
      </p:sp>
      <p:sp>
        <p:nvSpPr>
          <p:cNvPr id="4" name="Slide Number Placeholder 3"/>
          <p:cNvSpPr>
            <a:spLocks noGrp="1"/>
          </p:cNvSpPr>
          <p:nvPr>
            <p:ph type="sldNum" sz="quarter" idx="5"/>
          </p:nvPr>
        </p:nvSpPr>
        <p:spPr/>
        <p:txBody>
          <a:bodyPr/>
          <a:lstStyle/>
          <a:p>
            <a:fld id="{1B663551-19F9-40FE-BE37-EEDF945EFBA5}" type="slidenum">
              <a:rPr lang="en-AU" smtClean="0"/>
              <a:t>6</a:t>
            </a:fld>
            <a:endParaRPr lang="en-AU"/>
          </a:p>
        </p:txBody>
      </p:sp>
    </p:spTree>
    <p:extLst>
      <p:ext uri="{BB962C8B-B14F-4D97-AF65-F5344CB8AC3E}">
        <p14:creationId xmlns:p14="http://schemas.microsoft.com/office/powerpoint/2010/main" val="1780984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Chart showing the High – Med –Low overall Prioritization from the APAT</a:t>
            </a:r>
          </a:p>
          <a:p>
            <a:endParaRPr lang="en-AU" b="1"/>
          </a:p>
          <a:p>
            <a:pPr marL="0" marR="0" lvl="0" indent="0" algn="l" defTabSz="914400" rtl="0" eaLnBrk="1" fontAlgn="auto" latinLnBrk="0" hangingPunct="1">
              <a:lnSpc>
                <a:spcPct val="100000"/>
              </a:lnSpc>
              <a:spcBef>
                <a:spcPts val="0"/>
              </a:spcBef>
              <a:spcAft>
                <a:spcPts val="0"/>
              </a:spcAft>
              <a:buClrTx/>
              <a:buSzTx/>
              <a:buFontTx/>
              <a:buNone/>
              <a:tabLst/>
              <a:defRPr/>
            </a:pPr>
            <a:r>
              <a:rPr lang="en-AU" b="1"/>
              <a:t>&lt;Next </a:t>
            </a:r>
            <a:r>
              <a:rPr lang="en-AU" b="1" err="1"/>
              <a:t>SeB</a:t>
            </a:r>
            <a:r>
              <a:rPr lang="en-AU" b="1"/>
              <a:t> and Daniel with ATRT3&gt;</a:t>
            </a:r>
          </a:p>
          <a:p>
            <a:endParaRPr lang="en-AU" b="1"/>
          </a:p>
        </p:txBody>
      </p:sp>
      <p:sp>
        <p:nvSpPr>
          <p:cNvPr id="4" name="Slide Number Placeholder 3"/>
          <p:cNvSpPr>
            <a:spLocks noGrp="1"/>
          </p:cNvSpPr>
          <p:nvPr>
            <p:ph type="sldNum" sz="quarter" idx="5"/>
          </p:nvPr>
        </p:nvSpPr>
        <p:spPr/>
        <p:txBody>
          <a:bodyPr/>
          <a:lstStyle/>
          <a:p>
            <a:fld id="{1B663551-19F9-40FE-BE37-EEDF945EFBA5}" type="slidenum">
              <a:rPr lang="en-AU" smtClean="0"/>
              <a:t>7</a:t>
            </a:fld>
            <a:endParaRPr lang="en-AU"/>
          </a:p>
        </p:txBody>
      </p:sp>
    </p:spTree>
    <p:extLst>
      <p:ext uri="{BB962C8B-B14F-4D97-AF65-F5344CB8AC3E}">
        <p14:creationId xmlns:p14="http://schemas.microsoft.com/office/powerpoint/2010/main" val="3030228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a:t>&lt;</a:t>
            </a:r>
            <a:r>
              <a:rPr lang="en-AU" b="1" err="1"/>
              <a:t>SeB</a:t>
            </a:r>
            <a:r>
              <a:rPr lang="en-AU" b="1"/>
              <a:t> and Daniel&gt;</a:t>
            </a:r>
          </a:p>
          <a:p>
            <a:r>
              <a:rPr lang="en-AU"/>
              <a:t> Breakdown of the 5 Recommendations with graphical presentation of the implementation levels and priorities</a:t>
            </a:r>
          </a:p>
        </p:txBody>
      </p:sp>
      <p:sp>
        <p:nvSpPr>
          <p:cNvPr id="4" name="Slide Number Placeholder 3"/>
          <p:cNvSpPr>
            <a:spLocks noGrp="1"/>
          </p:cNvSpPr>
          <p:nvPr>
            <p:ph type="sldNum" sz="quarter" idx="5"/>
          </p:nvPr>
        </p:nvSpPr>
        <p:spPr/>
        <p:txBody>
          <a:bodyPr/>
          <a:lstStyle/>
          <a:p>
            <a:fld id="{1B663551-19F9-40FE-BE37-EEDF945EFBA5}" type="slidenum">
              <a:rPr lang="en-AU" smtClean="0"/>
              <a:t>8</a:t>
            </a:fld>
            <a:endParaRPr lang="en-AU"/>
          </a:p>
        </p:txBody>
      </p:sp>
    </p:spTree>
    <p:extLst>
      <p:ext uri="{BB962C8B-B14F-4D97-AF65-F5344CB8AC3E}">
        <p14:creationId xmlns:p14="http://schemas.microsoft.com/office/powerpoint/2010/main" val="3530344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a:t>&lt;</a:t>
            </a:r>
            <a:r>
              <a:rPr lang="en-AU" b="1" err="1"/>
              <a:t>SeB</a:t>
            </a:r>
            <a:r>
              <a:rPr lang="en-AU" b="1"/>
              <a:t> and Daniel&gt;</a:t>
            </a:r>
          </a:p>
          <a:p>
            <a:r>
              <a:rPr lang="en-AU"/>
              <a:t>Breakdown of the 5 Recommendations with graphical presentation of the implementation levels and priorities</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b="1"/>
              <a:t>&lt;NEXT Marita with MSM&gt;</a:t>
            </a:r>
          </a:p>
          <a:p>
            <a:endParaRPr lang="en-AU"/>
          </a:p>
        </p:txBody>
      </p:sp>
      <p:sp>
        <p:nvSpPr>
          <p:cNvPr id="4" name="Slide Number Placeholder 3"/>
          <p:cNvSpPr>
            <a:spLocks noGrp="1"/>
          </p:cNvSpPr>
          <p:nvPr>
            <p:ph type="sldNum" sz="quarter" idx="5"/>
          </p:nvPr>
        </p:nvSpPr>
        <p:spPr/>
        <p:txBody>
          <a:bodyPr/>
          <a:lstStyle/>
          <a:p>
            <a:fld id="{1B663551-19F9-40FE-BE37-EEDF945EFBA5}" type="slidenum">
              <a:rPr lang="en-AU" smtClean="0"/>
              <a:t>9</a:t>
            </a:fld>
            <a:endParaRPr lang="en-AU"/>
          </a:p>
        </p:txBody>
      </p:sp>
    </p:spTree>
    <p:extLst>
      <p:ext uri="{BB962C8B-B14F-4D97-AF65-F5344CB8AC3E}">
        <p14:creationId xmlns:p14="http://schemas.microsoft.com/office/powerpoint/2010/main" val="2595988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FF02A38-9571-8943-B1EC-5DD787849B1C}" type="datetimeFigureOut">
              <a:rPr lang="en-US" smtClean="0"/>
              <a:t>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3803760622"/>
      </p:ext>
    </p:extLst>
  </p:cSld>
  <p:clrMapOvr>
    <a:masterClrMapping/>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FF02A38-9571-8943-B1EC-5DD787849B1C}" type="datetimeFigureOut">
              <a:rPr lang="en-US" smtClean="0"/>
              <a:t>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2268101299"/>
      </p:ext>
    </p:extLst>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FF02A38-9571-8943-B1EC-5DD787849B1C}" type="datetimeFigureOut">
              <a:rPr lang="en-US" smtClean="0"/>
              <a:t>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1187615754"/>
      </p:ext>
    </p:extLst>
  </p:cSld>
  <p:clrMapOvr>
    <a:masterClrMapping/>
  </p:clrMapOvr>
  <p:transition spd="slow">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Bullets">
  <p:cSld name="2_Bullets">
    <p:spTree>
      <p:nvGrpSpPr>
        <p:cNvPr id="1" name="Shape 60"/>
        <p:cNvGrpSpPr/>
        <p:nvPr/>
      </p:nvGrpSpPr>
      <p:grpSpPr>
        <a:xfrm>
          <a:off x="0" y="0"/>
          <a:ext cx="0" cy="0"/>
          <a:chOff x="0" y="0"/>
          <a:chExt cx="0" cy="0"/>
        </a:xfrm>
      </p:grpSpPr>
      <p:sp>
        <p:nvSpPr>
          <p:cNvPr id="61" name="Google Shape;61;p13"/>
          <p:cNvSpPr txBox="1">
            <a:spLocks noGrp="1"/>
          </p:cNvSpPr>
          <p:nvPr>
            <p:ph type="body" idx="1"/>
          </p:nvPr>
        </p:nvSpPr>
        <p:spPr>
          <a:xfrm>
            <a:off x="609600" y="1470212"/>
            <a:ext cx="7907338" cy="4571813"/>
          </a:xfrm>
          <a:prstGeom prst="rect">
            <a:avLst/>
          </a:prstGeom>
          <a:noFill/>
          <a:ln>
            <a:noFill/>
          </a:ln>
        </p:spPr>
        <p:txBody>
          <a:bodyPr spcFirstLastPara="1" wrap="square" lIns="0" tIns="0" rIns="0" bIns="0" anchor="t" anchorCtr="0">
            <a:noAutofit/>
          </a:bodyPr>
          <a:lstStyle>
            <a:lvl1pPr marL="457200" marR="0" lvl="0" indent="-319087" algn="l" rtl="0">
              <a:lnSpc>
                <a:spcPct val="100000"/>
              </a:lnSpc>
              <a:spcBef>
                <a:spcPts val="2000"/>
              </a:spcBef>
              <a:spcAft>
                <a:spcPts val="0"/>
              </a:spcAft>
              <a:buClr>
                <a:srgbClr val="000000"/>
              </a:buClr>
              <a:buSzPts val="1425"/>
              <a:buFont typeface="Noto Sans Symbols"/>
              <a:buChar char="◉"/>
              <a:defRPr sz="2000" b="0" i="0" u="none" strike="noStrike" cap="none">
                <a:solidFill>
                  <a:srgbClr val="000000"/>
                </a:solidFill>
                <a:latin typeface="Arial"/>
                <a:ea typeface="Arial"/>
                <a:cs typeface="Arial"/>
                <a:sym typeface="Arial"/>
              </a:defRPr>
            </a:lvl1pPr>
            <a:lvl2pPr marL="914400" marR="0" lvl="1" indent="-319087" algn="l" rtl="0">
              <a:lnSpc>
                <a:spcPct val="100000"/>
              </a:lnSpc>
              <a:spcBef>
                <a:spcPts val="500"/>
              </a:spcBef>
              <a:spcAft>
                <a:spcPts val="0"/>
              </a:spcAft>
              <a:buClr>
                <a:srgbClr val="000000"/>
              </a:buClr>
              <a:buSzPts val="1425"/>
              <a:buFont typeface="Noto Sans Symbols"/>
              <a:buChar char="⚪"/>
              <a:defRPr sz="1900" b="0" i="0" u="none" strike="noStrike" cap="none">
                <a:solidFill>
                  <a:srgbClr val="000000"/>
                </a:solidFill>
                <a:latin typeface="Arial"/>
                <a:ea typeface="Arial"/>
                <a:cs typeface="Arial"/>
                <a:sym typeface="Arial"/>
              </a:defRPr>
            </a:lvl2pPr>
            <a:lvl3pPr marL="1371600" marR="0" lvl="2" indent="-349250" algn="l" rtl="0">
              <a:lnSpc>
                <a:spcPct val="100000"/>
              </a:lnSpc>
              <a:spcBef>
                <a:spcPts val="50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SzPts val="1400"/>
              <a:buNone/>
              <a:defRPr sz="19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SzPts val="1400"/>
              <a:buNone/>
              <a:defRPr sz="19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2" name="Google Shape;62;p13"/>
          <p:cNvSpPr txBox="1">
            <a:spLocks noGrp="1"/>
          </p:cNvSpPr>
          <p:nvPr>
            <p:ph type="title"/>
          </p:nvPr>
        </p:nvSpPr>
        <p:spPr>
          <a:xfrm>
            <a:off x="374904" y="46179"/>
            <a:ext cx="8012951" cy="450663"/>
          </a:xfrm>
          <a:prstGeom prst="rect">
            <a:avLst/>
          </a:prstGeom>
          <a:noFill/>
          <a:ln>
            <a:noFill/>
          </a:ln>
        </p:spPr>
        <p:txBody>
          <a:bodyPr spcFirstLastPara="1" wrap="square" lIns="0" tIns="45700" rIns="0" bIns="45700" anchor="t" anchorCtr="0">
            <a:noAutofit/>
          </a:bodyPr>
          <a:lstStyle>
            <a:lvl1pPr marR="0" lvl="0" algn="l" rtl="0">
              <a:lnSpc>
                <a:spcPct val="100000"/>
              </a:lnSpc>
              <a:spcBef>
                <a:spcPts val="0"/>
              </a:spcBef>
              <a:spcAft>
                <a:spcPts val="0"/>
              </a:spcAft>
              <a:buClr>
                <a:srgbClr val="0B3458"/>
              </a:buClr>
              <a:buSzPts val="2800"/>
              <a:buFont typeface="Arial"/>
              <a:buNone/>
              <a:defRPr sz="2800" b="1" i="0" u="none" strike="noStrike" cap="none">
                <a:solidFill>
                  <a:srgbClr val="0B345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529887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Bullets" userDrawn="1">
  <p:cSld name="3_Bullets">
    <p:spTree>
      <p:nvGrpSpPr>
        <p:cNvPr id="1" name="Shape 60"/>
        <p:cNvGrpSpPr/>
        <p:nvPr/>
      </p:nvGrpSpPr>
      <p:grpSpPr>
        <a:xfrm>
          <a:off x="0" y="0"/>
          <a:ext cx="0" cy="0"/>
          <a:chOff x="0" y="0"/>
          <a:chExt cx="0" cy="0"/>
        </a:xfrm>
      </p:grpSpPr>
      <p:sp>
        <p:nvSpPr>
          <p:cNvPr id="62" name="Google Shape;62;p13"/>
          <p:cNvSpPr txBox="1">
            <a:spLocks noGrp="1"/>
          </p:cNvSpPr>
          <p:nvPr>
            <p:ph type="title"/>
          </p:nvPr>
        </p:nvSpPr>
        <p:spPr>
          <a:xfrm>
            <a:off x="374904" y="46179"/>
            <a:ext cx="8012951" cy="450663"/>
          </a:xfrm>
          <a:prstGeom prst="rect">
            <a:avLst/>
          </a:prstGeom>
          <a:noFill/>
          <a:ln>
            <a:noFill/>
          </a:ln>
        </p:spPr>
        <p:txBody>
          <a:bodyPr spcFirstLastPara="1" wrap="square" lIns="0" tIns="45700" rIns="0" bIns="45700" anchor="t" anchorCtr="0">
            <a:noAutofit/>
          </a:bodyPr>
          <a:lstStyle>
            <a:lvl1pPr marR="0" lvl="0" algn="l" rtl="0">
              <a:lnSpc>
                <a:spcPct val="100000"/>
              </a:lnSpc>
              <a:spcBef>
                <a:spcPts val="0"/>
              </a:spcBef>
              <a:spcAft>
                <a:spcPts val="0"/>
              </a:spcAft>
              <a:buClr>
                <a:srgbClr val="0B3458"/>
              </a:buClr>
              <a:buSzPts val="2800"/>
              <a:buFont typeface="Arial"/>
              <a:buNone/>
              <a:defRPr sz="2800" b="1" i="0" u="none" strike="noStrike" cap="none">
                <a:solidFill>
                  <a:srgbClr val="0B345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 name="Content Placeholder 5">
            <a:extLst>
              <a:ext uri="{FF2B5EF4-FFF2-40B4-BE49-F238E27FC236}">
                <a16:creationId xmlns:a16="http://schemas.microsoft.com/office/drawing/2014/main" id="{65621C9C-CE82-D94D-9CFD-17D3C22FB466}"/>
              </a:ext>
            </a:extLst>
          </p:cNvPr>
          <p:cNvSpPr>
            <a:spLocks noGrp="1"/>
          </p:cNvSpPr>
          <p:nvPr>
            <p:ph sz="quarter" idx="10" hasCustomPrompt="1"/>
          </p:nvPr>
        </p:nvSpPr>
        <p:spPr>
          <a:xfrm>
            <a:off x="427710" y="1013012"/>
            <a:ext cx="8160236" cy="5128296"/>
          </a:xfrm>
          <a:prstGeom prst="rect">
            <a:avLst/>
          </a:prstGeom>
        </p:spPr>
        <p:txBody>
          <a:bodyPr lIns="0" tIns="0" rIns="0" bIns="0">
            <a:normAutofit/>
          </a:bodyPr>
          <a:lstStyle>
            <a:lvl1pPr marL="342900" indent="-342900">
              <a:spcBef>
                <a:spcPts val="2000"/>
              </a:spcBef>
              <a:spcAft>
                <a:spcPts val="0"/>
              </a:spcAft>
              <a:buClr>
                <a:srgbClr val="000000"/>
              </a:buClr>
              <a:buSzPct val="75000"/>
              <a:buFont typeface="Wingdings" panose="05000000000000000000" pitchFamily="2" charset="2"/>
              <a:buChar char=""/>
              <a:defRPr sz="2000">
                <a:solidFill>
                  <a:srgbClr val="000000"/>
                </a:solidFill>
              </a:defRPr>
            </a:lvl1pPr>
            <a:lvl2pPr marL="798513" indent="-341313">
              <a:spcBef>
                <a:spcPts val="500"/>
              </a:spcBef>
              <a:buSzPct val="50000"/>
              <a:buFont typeface="Wingdings" panose="05000000000000000000" pitchFamily="2" charset="2"/>
              <a:buChar char=""/>
              <a:defRPr sz="1800">
                <a:solidFill>
                  <a:srgbClr val="000000"/>
                </a:solidFill>
              </a:defRPr>
            </a:lvl2pPr>
            <a:lvl3pPr marL="1255713" indent="-341313">
              <a:spcBef>
                <a:spcPts val="500"/>
              </a:spcBef>
              <a:buFont typeface="Arial" panose="020B0604020202020204" pitchFamily="34" charset="0"/>
              <a:buChar char="•"/>
              <a:defRPr sz="1600">
                <a:solidFill>
                  <a:srgbClr val="000000"/>
                </a:solidFill>
              </a:defRPr>
            </a:lvl3pPr>
            <a:lvl4pPr>
              <a:defRPr sz="1900">
                <a:solidFill>
                  <a:srgbClr val="000000"/>
                </a:solidFill>
              </a:defRPr>
            </a:lvl4pPr>
            <a:lvl5pPr>
              <a:defRPr sz="1900">
                <a:solidFill>
                  <a:srgbClr val="000000"/>
                </a:solidFill>
              </a:defRPr>
            </a:lvl5pPr>
          </a:lstStyle>
          <a:p>
            <a:pPr lvl="0"/>
            <a:r>
              <a:rPr lang="en-US"/>
              <a:t>Place text here</a:t>
            </a:r>
          </a:p>
          <a:p>
            <a:pPr lvl="1"/>
            <a:r>
              <a:rPr lang="en-US"/>
              <a:t>Second level bullet</a:t>
            </a:r>
          </a:p>
          <a:p>
            <a:pPr lvl="2"/>
            <a:r>
              <a:rPr lang="en-US"/>
              <a:t>Third level bullet</a:t>
            </a:r>
          </a:p>
        </p:txBody>
      </p:sp>
    </p:spTree>
    <p:extLst>
      <p:ext uri="{BB962C8B-B14F-4D97-AF65-F5344CB8AC3E}">
        <p14:creationId xmlns:p14="http://schemas.microsoft.com/office/powerpoint/2010/main" val="163712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FF02A38-9571-8943-B1EC-5DD787849B1C}" type="datetimeFigureOut">
              <a:rPr lang="en-US" smtClean="0"/>
              <a:t>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785229652"/>
      </p:ext>
    </p:extLst>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F02A38-9571-8943-B1EC-5DD787849B1C}" type="datetimeFigureOut">
              <a:rPr lang="en-US" smtClean="0"/>
              <a:t>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3007226588"/>
      </p:ext>
    </p:extLst>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FF02A38-9571-8943-B1EC-5DD787849B1C}" type="datetimeFigureOut">
              <a:rPr lang="en-US" smtClean="0"/>
              <a:t>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285134080"/>
      </p:ext>
    </p:extLst>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FF02A38-9571-8943-B1EC-5DD787849B1C}" type="datetimeFigureOut">
              <a:rPr lang="en-US" smtClean="0"/>
              <a:t>3/8/2022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280584686"/>
      </p:ext>
    </p:extLst>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FF02A38-9571-8943-B1EC-5DD787849B1C}" type="datetimeFigureOut">
              <a:rPr lang="en-US" smtClean="0"/>
              <a:t>3/8/2022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1586431340"/>
      </p:ext>
    </p:extLst>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F02A38-9571-8943-B1EC-5DD787849B1C}" type="datetimeFigureOut">
              <a:rPr lang="en-US" smtClean="0"/>
              <a:t>3/8/2022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1248517763"/>
      </p:ext>
    </p:extLst>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F02A38-9571-8943-B1EC-5DD787849B1C}" type="datetimeFigureOut">
              <a:rPr lang="en-US" smtClean="0"/>
              <a:t>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990296866"/>
      </p:ext>
    </p:extLst>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FF02A38-9571-8943-B1EC-5DD787849B1C}" type="datetimeFigureOut">
              <a:rPr lang="en-US" smtClean="0"/>
              <a:t>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3F4635-328A-4942-B933-9316327A6A92}" type="slidenum">
              <a:rPr lang="en-US" smtClean="0"/>
              <a:t>‹#›</a:t>
            </a:fld>
            <a:endParaRPr lang="en-US"/>
          </a:p>
        </p:txBody>
      </p:sp>
    </p:spTree>
    <p:extLst>
      <p:ext uri="{BB962C8B-B14F-4D97-AF65-F5344CB8AC3E}">
        <p14:creationId xmlns:p14="http://schemas.microsoft.com/office/powerpoint/2010/main" val="1074655134"/>
      </p:ext>
    </p:extLst>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F02A38-9571-8943-B1EC-5DD787849B1C}" type="datetimeFigureOut">
              <a:rPr lang="en-US" smtClean="0"/>
              <a:t>3/8/2022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3F4635-328A-4942-B933-9316327A6A92}" type="slidenum">
              <a:rPr lang="en-US" smtClean="0"/>
              <a:t>‹#›</a:t>
            </a:fld>
            <a:endParaRPr lang="en-US"/>
          </a:p>
        </p:txBody>
      </p:sp>
    </p:spTree>
    <p:extLst>
      <p:ext uri="{BB962C8B-B14F-4D97-AF65-F5344CB8AC3E}">
        <p14:creationId xmlns:p14="http://schemas.microsoft.com/office/powerpoint/2010/main" val="21470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wipe dir="d"/>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3.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jpeg"/><Relationship Id="rId4" Type="http://schemas.openxmlformats.org/officeDocument/2006/relationships/image" Target="../media/image2.png"/><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jpe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3.jpeg"/><Relationship Id="rId10" Type="http://schemas.openxmlformats.org/officeDocument/2006/relationships/image" Target="../media/image20.svg"/><Relationship Id="rId4" Type="http://schemas.openxmlformats.org/officeDocument/2006/relationships/image" Target="../media/image2.png"/><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image" Target="../media/image3.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jpe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3.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jpeg"/><Relationship Id="rId7" Type="http://schemas.openxmlformats.org/officeDocument/2006/relationships/hyperlink" Target="https://community.icann.org/display/atlarge/2021-07-29+Operations%2C+Finance+and+Budget+Working+Group+%28OFB-WG%29+Workshop+Call?preview=/169443809/170787006/ALAC-OFB-WG%20Planning%20Prioritization%20Consultations-29%20July%202021.pdf"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s://community.icann.org/display/atlarge/OFB-WG+Recommendation+Prioritization+Sub-Group+Workspace" TargetMode="External"/><Relationship Id="rId5" Type="http://schemas.openxmlformats.org/officeDocument/2006/relationships/image" Target="../media/image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3.jpe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hyperlink" Target="https://www.icann.org/en/public-comment/proceeding/draft-fy23-27-operating-and-financial-plan-and-draft-fy23-operating-plan-and-budget-15-09-2021" TargetMode="External"/><Relationship Id="rId13" Type="http://schemas.openxmlformats.org/officeDocument/2006/relationships/hyperlink" Target="https://www.icann.org/resources/reviews/specific-reviews/" TargetMode="External"/><Relationship Id="rId3" Type="http://schemas.openxmlformats.org/officeDocument/2006/relationships/image" Target="../media/image2.png"/><Relationship Id="rId7" Type="http://schemas.openxmlformats.org/officeDocument/2006/relationships/hyperlink" Target="https://www.icann.org/en/system/files/files/draft-op-financial-plan-fy23-27-draft-opplan-fy23-2021-en.pdf" TargetMode="External"/><Relationship Id="rId12" Type="http://schemas.openxmlformats.org/officeDocument/2006/relationships/hyperlink" Target="https://73.schedule.icann.org/meetings/Qb6bdiQDK3dxqrkC8" TargetMode="External"/><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hyperlink" Target="https://community.icann.org/display/projfinadhocws/ICANN+Planning+Prioritization+Framework+Project" TargetMode="External"/><Relationship Id="rId11" Type="http://schemas.openxmlformats.org/officeDocument/2006/relationships/hyperlink" Target="https://www.icann.org/en/system/files/files/implementing-ccwg-acct-ws2-28oct21-en.pdf" TargetMode="External"/><Relationship Id="rId5" Type="http://schemas.openxmlformats.org/officeDocument/2006/relationships/hyperlink" Target="https://72.schedule.icann.org/meetings/dEJLQMNquxwkG3uvX" TargetMode="External"/><Relationship Id="rId10" Type="http://schemas.openxmlformats.org/officeDocument/2006/relationships/hyperlink" Target="https://community.icann.org/category/accountability" TargetMode="External"/><Relationship Id="rId4" Type="http://schemas.openxmlformats.org/officeDocument/2006/relationships/image" Target="../media/image3.jpeg"/><Relationship Id="rId9" Type="http://schemas.openxmlformats.org/officeDocument/2006/relationships/hyperlink" Target="https://www.icann.org/resources/pages/governance/planning-e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hyperlink" Target="http://www.empillsblog.com/triage-wind-of-change/" TargetMode="Externa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hyperlink" Target="mailto:staff@atlarge.icann.org?subject=Follow%20up%20on%20ICANN%2073%20APAT%20session" TargetMode="External"/><Relationship Id="rId5" Type="http://schemas.openxmlformats.org/officeDocument/2006/relationships/image" Target="../media/image3.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hyperlink" Target="https://community.icann.org/display/atlarge/OFB-WG+Recommendation+Prioritization+Sub-Group+Workspac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1.jpeg"/><Relationship Id="rId7" Type="http://schemas.openxmlformats.org/officeDocument/2006/relationships/hyperlink" Target="https://candost.blog/prioritization-skills-for-senior-and-staff-software-engineers/"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3.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a:extLst>
              <a:ext uri="{FF2B5EF4-FFF2-40B4-BE49-F238E27FC236}">
                <a16:creationId xmlns:a16="http://schemas.microsoft.com/office/drawing/2014/main" id="{BC3AA6A6-5B18-284D-BF8D-F413F3D29B68}"/>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4" name="Picture 3" descr="Logo, company name&#10;&#10;Description automatically generated">
            <a:extLst>
              <a:ext uri="{FF2B5EF4-FFF2-40B4-BE49-F238E27FC236}">
                <a16:creationId xmlns:a16="http://schemas.microsoft.com/office/drawing/2014/main" id="{1B3C44FC-0222-0F40-A172-E31886FB6DFE}"/>
              </a:ext>
            </a:extLst>
          </p:cNvPr>
          <p:cNvPicPr>
            <a:picLocks noChangeAspect="1"/>
          </p:cNvPicPr>
          <p:nvPr/>
        </p:nvPicPr>
        <p:blipFill>
          <a:blip r:embed="rId5"/>
          <a:stretch>
            <a:fillRect/>
          </a:stretch>
        </p:blipFill>
        <p:spPr>
          <a:xfrm>
            <a:off x="148474" y="284480"/>
            <a:ext cx="984534" cy="1148079"/>
          </a:xfrm>
          <a:prstGeom prst="rect">
            <a:avLst/>
          </a:prstGeom>
        </p:spPr>
      </p:pic>
      <p:sp>
        <p:nvSpPr>
          <p:cNvPr id="9" name="TextBox 8">
            <a:extLst>
              <a:ext uri="{FF2B5EF4-FFF2-40B4-BE49-F238E27FC236}">
                <a16:creationId xmlns:a16="http://schemas.microsoft.com/office/drawing/2014/main" id="{AA215EF3-A8C1-4EA2-B0ED-7A79C70B1DA4}"/>
              </a:ext>
            </a:extLst>
          </p:cNvPr>
          <p:cNvSpPr txBox="1"/>
          <p:nvPr/>
        </p:nvSpPr>
        <p:spPr>
          <a:xfrm>
            <a:off x="1106882" y="1591017"/>
            <a:ext cx="7579918" cy="1015663"/>
          </a:xfrm>
          <a:prstGeom prst="rect">
            <a:avLst/>
          </a:prstGeom>
          <a:noFill/>
        </p:spPr>
        <p:txBody>
          <a:bodyPr wrap="square">
            <a:spAutoFit/>
          </a:bodyPr>
          <a:lstStyle/>
          <a:p>
            <a:r>
              <a:rPr lang="en-AU" sz="2000" b="1" i="0">
                <a:solidFill>
                  <a:schemeClr val="bg1"/>
                </a:solidFill>
                <a:effectLst>
                  <a:outerShdw blurRad="38100" dist="38100" dir="2700000" algn="tl">
                    <a:srgbClr val="000000">
                      <a:alpha val="43137"/>
                    </a:srgbClr>
                  </a:outerShdw>
                </a:effectLst>
                <a:latin typeface="Arial" panose="020B0604020202020204" pitchFamily="34" charset="0"/>
              </a:rPr>
              <a:t>An Update on the OFB-WG’s Recommendation Prioritisation Sub-Group, Preparation of Priorities </a:t>
            </a:r>
            <a:r>
              <a:rPr lang="en-AU" sz="2000" b="1">
                <a:solidFill>
                  <a:schemeClr val="bg1"/>
                </a:solidFill>
                <a:effectLst>
                  <a:outerShdw blurRad="38100" dist="38100" dir="2700000" algn="tl">
                    <a:srgbClr val="000000">
                      <a:alpha val="43137"/>
                    </a:srgbClr>
                  </a:outerShdw>
                </a:effectLst>
                <a:latin typeface="Arial" panose="020B0604020202020204" pitchFamily="34" charset="0"/>
              </a:rPr>
              <a:t>F</a:t>
            </a:r>
            <a:r>
              <a:rPr lang="en-AU" sz="2000" b="1" i="0">
                <a:solidFill>
                  <a:schemeClr val="bg1"/>
                </a:solidFill>
                <a:effectLst>
                  <a:outerShdw blurRad="38100" dist="38100" dir="2700000" algn="tl">
                    <a:srgbClr val="000000">
                      <a:alpha val="43137"/>
                    </a:srgbClr>
                  </a:outerShdw>
                </a:effectLst>
                <a:latin typeface="Arial" panose="020B0604020202020204" pitchFamily="34" charset="0"/>
              </a:rPr>
              <a:t>rom the At-Large/End User Perspective.</a:t>
            </a:r>
            <a:endParaRPr lang="en-US" sz="2000" b="1">
              <a:solidFill>
                <a:schemeClr val="bg1"/>
              </a:solidFill>
              <a:effectLst>
                <a:outerShdw blurRad="38100" dist="38100" dir="2700000" algn="tl">
                  <a:srgbClr val="000000">
                    <a:alpha val="43137"/>
                  </a:srgbClr>
                </a:outerShdw>
              </a:effectLst>
            </a:endParaRPr>
          </a:p>
        </p:txBody>
      </p:sp>
      <p:sp>
        <p:nvSpPr>
          <p:cNvPr id="10" name="TextBox 9">
            <a:extLst>
              <a:ext uri="{FF2B5EF4-FFF2-40B4-BE49-F238E27FC236}">
                <a16:creationId xmlns:a16="http://schemas.microsoft.com/office/drawing/2014/main" id="{80B99889-EDF6-45D1-BF59-766AB51A6EF4}"/>
              </a:ext>
            </a:extLst>
          </p:cNvPr>
          <p:cNvSpPr txBox="1"/>
          <p:nvPr/>
        </p:nvSpPr>
        <p:spPr>
          <a:xfrm>
            <a:off x="1133008" y="3229648"/>
            <a:ext cx="7436561" cy="1200329"/>
          </a:xfrm>
          <a:prstGeom prst="rect">
            <a:avLst/>
          </a:prstGeom>
          <a:noFill/>
        </p:spPr>
        <p:txBody>
          <a:bodyPr wrap="square">
            <a:spAutoFit/>
          </a:bodyPr>
          <a:lstStyle/>
          <a:p>
            <a:r>
              <a:rPr lang="en-AU" sz="3600" i="0">
                <a:solidFill>
                  <a:schemeClr val="bg1"/>
                </a:solidFill>
                <a:effectLst>
                  <a:outerShdw blurRad="38100" dist="38100" dir="2700000" algn="tl">
                    <a:srgbClr val="000000">
                      <a:alpha val="43137"/>
                    </a:srgbClr>
                  </a:outerShdw>
                </a:effectLst>
                <a:latin typeface="Arial" panose="020B0604020202020204" pitchFamily="34" charset="0"/>
              </a:rPr>
              <a:t>Prioritization of Recommendations Framework</a:t>
            </a:r>
            <a:endParaRPr lang="en-AU" sz="3600">
              <a:solidFill>
                <a:schemeClr val="bg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BE822FA9-AF05-481F-8E01-93D0A8EA9DDB}"/>
              </a:ext>
            </a:extLst>
          </p:cNvPr>
          <p:cNvSpPr txBox="1"/>
          <p:nvPr/>
        </p:nvSpPr>
        <p:spPr>
          <a:xfrm>
            <a:off x="1758462" y="4805318"/>
            <a:ext cx="6811107" cy="646331"/>
          </a:xfrm>
          <a:prstGeom prst="rect">
            <a:avLst/>
          </a:prstGeom>
          <a:noFill/>
        </p:spPr>
        <p:txBody>
          <a:bodyPr wrap="square">
            <a:spAutoFit/>
          </a:bodyPr>
          <a:lstStyle/>
          <a:p>
            <a:pPr algn="r"/>
            <a:r>
              <a:rPr lang="en-US" i="1">
                <a:solidFill>
                  <a:schemeClr val="bg1"/>
                </a:solidFill>
              </a:rPr>
              <a:t>Members of the Operations, Finance and Budget Working Group’s </a:t>
            </a:r>
          </a:p>
          <a:p>
            <a:pPr algn="r"/>
            <a:r>
              <a:rPr lang="en-US" i="1">
                <a:solidFill>
                  <a:schemeClr val="bg1"/>
                </a:solidFill>
              </a:rPr>
              <a:t>Prioritization Small Team  and Key ICANN Staff</a:t>
            </a:r>
          </a:p>
        </p:txBody>
      </p:sp>
      <p:sp>
        <p:nvSpPr>
          <p:cNvPr id="6" name="TextBox 5">
            <a:extLst>
              <a:ext uri="{FF2B5EF4-FFF2-40B4-BE49-F238E27FC236}">
                <a16:creationId xmlns:a16="http://schemas.microsoft.com/office/drawing/2014/main" id="{CB370A5E-480D-47E4-88AD-10D2A9931854}"/>
              </a:ext>
            </a:extLst>
          </p:cNvPr>
          <p:cNvSpPr txBox="1"/>
          <p:nvPr/>
        </p:nvSpPr>
        <p:spPr>
          <a:xfrm>
            <a:off x="1106882" y="5969466"/>
            <a:ext cx="3116046" cy="369332"/>
          </a:xfrm>
          <a:prstGeom prst="rect">
            <a:avLst/>
          </a:prstGeom>
          <a:noFill/>
        </p:spPr>
        <p:txBody>
          <a:bodyPr wrap="none" rtlCol="0">
            <a:spAutoFit/>
          </a:bodyPr>
          <a:lstStyle/>
          <a:p>
            <a:r>
              <a:rPr lang="en-AU" b="1">
                <a:solidFill>
                  <a:schemeClr val="bg1"/>
                </a:solidFill>
                <a:effectLst>
                  <a:outerShdw blurRad="38100" dist="38100" dir="2700000" algn="tl">
                    <a:srgbClr val="000000">
                      <a:alpha val="43137"/>
                    </a:srgbClr>
                  </a:outerShdw>
                </a:effectLst>
              </a:rPr>
              <a:t>Tue March 8, 2022 at 1830 UTC</a:t>
            </a:r>
          </a:p>
        </p:txBody>
      </p:sp>
    </p:spTree>
    <p:extLst>
      <p:ext uri="{BB962C8B-B14F-4D97-AF65-F5344CB8AC3E}">
        <p14:creationId xmlns:p14="http://schemas.microsoft.com/office/powerpoint/2010/main" val="755666107"/>
      </p:ext>
    </p:extLst>
  </p:cSld>
  <p:clrMapOvr>
    <a:masterClrMapping/>
  </p:clrMapOvr>
  <p:transition spd="slow">
    <p:wipe dir="d"/>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143" y="-7963"/>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DC798A28-5F5A-44B2-A69C-8DF51169E528}"/>
              </a:ext>
            </a:extLst>
          </p:cNvPr>
          <p:cNvGrpSpPr/>
          <p:nvPr/>
        </p:nvGrpSpPr>
        <p:grpSpPr>
          <a:xfrm>
            <a:off x="6965381" y="6025637"/>
            <a:ext cx="2177476" cy="703990"/>
            <a:chOff x="148474" y="-91431"/>
            <a:chExt cx="5362167" cy="1907182"/>
          </a:xfrm>
        </p:grpSpPr>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FB2FE665-440F-4278-8BD0-1F09B67B9947}"/>
              </a:ext>
            </a:extLst>
          </p:cNvPr>
          <p:cNvSpPr txBox="1"/>
          <p:nvPr/>
        </p:nvSpPr>
        <p:spPr>
          <a:xfrm>
            <a:off x="283779" y="323950"/>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 MSM.</a:t>
            </a:r>
          </a:p>
        </p:txBody>
      </p:sp>
      <p:grpSp>
        <p:nvGrpSpPr>
          <p:cNvPr id="17" name="Group 16">
            <a:extLst>
              <a:ext uri="{FF2B5EF4-FFF2-40B4-BE49-F238E27FC236}">
                <a16:creationId xmlns:a16="http://schemas.microsoft.com/office/drawing/2014/main" id="{0F9EBEDF-617F-4369-BF5D-15550619105B}"/>
              </a:ext>
            </a:extLst>
          </p:cNvPr>
          <p:cNvGrpSpPr/>
          <p:nvPr/>
        </p:nvGrpSpPr>
        <p:grpSpPr>
          <a:xfrm>
            <a:off x="5395863" y="2643065"/>
            <a:ext cx="3384537" cy="2558554"/>
            <a:chOff x="5159380" y="2351403"/>
            <a:chExt cx="3384537" cy="2558554"/>
          </a:xfrm>
        </p:grpSpPr>
        <p:cxnSp>
          <p:nvCxnSpPr>
            <p:cNvPr id="12" name="Connector: Elbow 11">
              <a:extLst>
                <a:ext uri="{FF2B5EF4-FFF2-40B4-BE49-F238E27FC236}">
                  <a16:creationId xmlns:a16="http://schemas.microsoft.com/office/drawing/2014/main" id="{75626DDE-C84F-44C9-9E71-F25E20EC7FB5}"/>
                </a:ext>
              </a:extLst>
            </p:cNvPr>
            <p:cNvCxnSpPr>
              <a:cxnSpLocks/>
            </p:cNvCxnSpPr>
            <p:nvPr/>
          </p:nvCxnSpPr>
          <p:spPr>
            <a:xfrm>
              <a:off x="5922527" y="2700637"/>
              <a:ext cx="1858243" cy="1857244"/>
            </a:xfrm>
            <a:prstGeom prst="bentConnector3">
              <a:avLst>
                <a:gd name="adj1" fmla="val 50000"/>
              </a:avLst>
            </a:prstGeom>
            <a:ln w="165100" cmpd="tri">
              <a:headEnd type="triangle"/>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625203FE-1216-453C-BB54-7D501E12390D}"/>
                </a:ext>
              </a:extLst>
            </p:cNvPr>
            <p:cNvSpPr txBox="1"/>
            <p:nvPr/>
          </p:nvSpPr>
          <p:spPr>
            <a:xfrm flipH="1">
              <a:off x="7781911" y="4140516"/>
              <a:ext cx="762006" cy="769441"/>
            </a:xfrm>
            <a:prstGeom prst="rect">
              <a:avLst/>
            </a:prstGeom>
            <a:noFill/>
          </p:spPr>
          <p:txBody>
            <a:bodyPr wrap="square" rtlCol="0">
              <a:spAutoFit/>
            </a:bodyPr>
            <a:lstStyle/>
            <a:p>
              <a:r>
                <a:rPr lang="en-US" sz="4400" b="1" kern="1200">
                  <a:solidFill>
                    <a:schemeClr val="bg1"/>
                  </a:solidFill>
                  <a:effectLst>
                    <a:outerShdw blurRad="38100" dist="38100" dir="2700000" algn="tl">
                      <a:srgbClr val="000000">
                        <a:alpha val="43137"/>
                      </a:srgbClr>
                    </a:outerShdw>
                  </a:effectLst>
                  <a:latin typeface="+mn-lt"/>
                  <a:ea typeface="+mn-ea"/>
                  <a:cs typeface="+mn-cs"/>
                </a:rPr>
                <a:t>11</a:t>
              </a:r>
            </a:p>
          </p:txBody>
        </p:sp>
        <p:sp>
          <p:nvSpPr>
            <p:cNvPr id="18" name="TextBox 17">
              <a:extLst>
                <a:ext uri="{FF2B5EF4-FFF2-40B4-BE49-F238E27FC236}">
                  <a16:creationId xmlns:a16="http://schemas.microsoft.com/office/drawing/2014/main" id="{67526614-97CE-4AF1-8023-92CA4C13BE9D}"/>
                </a:ext>
              </a:extLst>
            </p:cNvPr>
            <p:cNvSpPr txBox="1"/>
            <p:nvPr/>
          </p:nvSpPr>
          <p:spPr>
            <a:xfrm flipH="1">
              <a:off x="5159380" y="2351403"/>
              <a:ext cx="762006" cy="769441"/>
            </a:xfrm>
            <a:prstGeom prst="rect">
              <a:avLst/>
            </a:prstGeom>
            <a:noFill/>
          </p:spPr>
          <p:txBody>
            <a:bodyPr wrap="square" rtlCol="0">
              <a:spAutoFit/>
            </a:bodyPr>
            <a:lstStyle/>
            <a:p>
              <a:r>
                <a:rPr lang="en-US" sz="4400" b="1">
                  <a:solidFill>
                    <a:schemeClr val="bg1"/>
                  </a:solidFill>
                  <a:effectLst>
                    <a:outerShdw blurRad="38100" dist="38100" dir="2700000" algn="tl">
                      <a:srgbClr val="000000">
                        <a:alpha val="43137"/>
                      </a:srgbClr>
                    </a:outerShdw>
                  </a:effectLst>
                </a:rPr>
                <a:t>2</a:t>
              </a:r>
              <a:r>
                <a:rPr lang="en-US" sz="4400" b="1" kern="1200">
                  <a:solidFill>
                    <a:schemeClr val="bg1"/>
                  </a:solidFill>
                  <a:effectLst>
                    <a:outerShdw blurRad="38100" dist="38100" dir="2700000" algn="tl">
                      <a:srgbClr val="000000">
                        <a:alpha val="43137"/>
                      </a:srgbClr>
                    </a:outerShdw>
                  </a:effectLst>
                  <a:latin typeface="+mn-lt"/>
                  <a:ea typeface="+mn-ea"/>
                  <a:cs typeface="+mn-cs"/>
                </a:rPr>
                <a:t>1</a:t>
              </a:r>
            </a:p>
          </p:txBody>
        </p:sp>
      </p:grpSp>
      <p:pic>
        <p:nvPicPr>
          <p:cNvPr id="2052" name="Picture 4" descr="MSM Proportion of total ALAC priorities: MSM, ATRT3, WS2, CCTRT. etc">
            <a:extLst>
              <a:ext uri="{FF2B5EF4-FFF2-40B4-BE49-F238E27FC236}">
                <a16:creationId xmlns:a16="http://schemas.microsoft.com/office/drawing/2014/main" id="{6783DC5D-5FBB-4CDD-BF9C-A88B3FD309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6747" y="1951403"/>
            <a:ext cx="4043728" cy="3794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83825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randombar(vertical)">
                                      <p:cBhvr>
                                        <p:cTn id="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alphaModFix/>
          </a:blip>
          <a:srcRect/>
          <a:stretch/>
        </p:blipFill>
        <p:spPr>
          <a:xfrm>
            <a:off x="0" y="-950541"/>
            <a:ext cx="9147686" cy="7535288"/>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DC798A28-5F5A-44B2-A69C-8DF51169E528}"/>
              </a:ext>
            </a:extLst>
          </p:cNvPr>
          <p:cNvGrpSpPr/>
          <p:nvPr/>
        </p:nvGrpSpPr>
        <p:grpSpPr>
          <a:xfrm>
            <a:off x="6953532" y="5543636"/>
            <a:ext cx="2177476" cy="703990"/>
            <a:chOff x="148474" y="-91431"/>
            <a:chExt cx="5362167" cy="1907182"/>
          </a:xfrm>
        </p:grpSpPr>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FB2FE665-440F-4278-8BD0-1F09B67B9947}"/>
              </a:ext>
            </a:extLst>
          </p:cNvPr>
          <p:cNvSpPr txBox="1"/>
          <p:nvPr/>
        </p:nvSpPr>
        <p:spPr>
          <a:xfrm>
            <a:off x="206794" y="-55509"/>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 WS2.</a:t>
            </a:r>
          </a:p>
        </p:txBody>
      </p:sp>
      <p:sp>
        <p:nvSpPr>
          <p:cNvPr id="13" name="Rectangle 12">
            <a:extLst>
              <a:ext uri="{FF2B5EF4-FFF2-40B4-BE49-F238E27FC236}">
                <a16:creationId xmlns:a16="http://schemas.microsoft.com/office/drawing/2014/main" id="{1868824D-19BD-4A47-8F98-B543F90079A1}"/>
              </a:ext>
            </a:extLst>
          </p:cNvPr>
          <p:cNvSpPr/>
          <p:nvPr/>
        </p:nvSpPr>
        <p:spPr>
          <a:xfrm>
            <a:off x="-2516818" y="4629660"/>
            <a:ext cx="50159" cy="7177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2" name="TextBox 11">
            <a:extLst>
              <a:ext uri="{FF2B5EF4-FFF2-40B4-BE49-F238E27FC236}">
                <a16:creationId xmlns:a16="http://schemas.microsoft.com/office/drawing/2014/main" id="{F80B3194-4602-48C5-96E7-4CC55E230AC8}"/>
              </a:ext>
            </a:extLst>
          </p:cNvPr>
          <p:cNvSpPr txBox="1"/>
          <p:nvPr/>
        </p:nvSpPr>
        <p:spPr>
          <a:xfrm>
            <a:off x="2548579" y="3311727"/>
            <a:ext cx="4148173" cy="461665"/>
          </a:xfrm>
          <a:prstGeom prst="rect">
            <a:avLst/>
          </a:prstGeom>
          <a:noFill/>
        </p:spPr>
        <p:txBody>
          <a:bodyPr wrap="square" rtlCol="0">
            <a:spAutoFit/>
          </a:bodyPr>
          <a:lstStyle/>
          <a:p>
            <a:r>
              <a:rPr lang="en-AU" sz="2400" b="1" spc="300">
                <a:solidFill>
                  <a:schemeClr val="bg1"/>
                </a:solidFill>
                <a:effectLst>
                  <a:outerShdw blurRad="38100" dist="38100" dir="2700000" algn="tl">
                    <a:srgbClr val="000000">
                      <a:alpha val="43137"/>
                    </a:srgbClr>
                  </a:outerShdw>
                </a:effectLst>
              </a:rPr>
              <a:t>There has been Progress</a:t>
            </a:r>
            <a:endParaRPr lang="en-AU" b="1" spc="300">
              <a:solidFill>
                <a:schemeClr val="bg1"/>
              </a:solidFill>
              <a:effectLst>
                <a:outerShdw blurRad="38100" dist="38100" dir="2700000" algn="tl">
                  <a:srgbClr val="000000">
                    <a:alpha val="43137"/>
                  </a:srgbClr>
                </a:outerShdw>
              </a:effectLst>
            </a:endParaRPr>
          </a:p>
        </p:txBody>
      </p:sp>
      <p:grpSp>
        <p:nvGrpSpPr>
          <p:cNvPr id="2" name="Group 1" descr="Recommendations ranked by ALAC, High ++, High+, High, Medium, and Low as a bar chart. Along with a second chart showing the number of remaining recommendations o\as od 3/2022">
            <a:extLst>
              <a:ext uri="{FF2B5EF4-FFF2-40B4-BE49-F238E27FC236}">
                <a16:creationId xmlns:a16="http://schemas.microsoft.com/office/drawing/2014/main" id="{8995B999-005A-4A48-B2DB-9BCFB082A8EA}"/>
              </a:ext>
            </a:extLst>
          </p:cNvPr>
          <p:cNvGrpSpPr/>
          <p:nvPr/>
        </p:nvGrpSpPr>
        <p:grpSpPr>
          <a:xfrm>
            <a:off x="1049379" y="1085234"/>
            <a:ext cx="7033392" cy="2261098"/>
            <a:chOff x="723528" y="1640745"/>
            <a:chExt cx="7777717" cy="2875086"/>
          </a:xfrm>
        </p:grpSpPr>
        <p:pic>
          <p:nvPicPr>
            <p:cNvPr id="6148" name="Picture 4">
              <a:extLst>
                <a:ext uri="{FF2B5EF4-FFF2-40B4-BE49-F238E27FC236}">
                  <a16:creationId xmlns:a16="http://schemas.microsoft.com/office/drawing/2014/main" id="{7C818DF5-FDE3-4327-AC55-2960CD2C72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775" y="1640745"/>
              <a:ext cx="3624470" cy="287508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F7772BE3-EC1E-4EC0-A50D-8D41ADDEF6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528" y="1640746"/>
              <a:ext cx="3546603" cy="287508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descr="Showing the progress made and the current specific WS2 recommendations sttus ">
            <a:extLst>
              <a:ext uri="{FF2B5EF4-FFF2-40B4-BE49-F238E27FC236}">
                <a16:creationId xmlns:a16="http://schemas.microsoft.com/office/drawing/2014/main" id="{E8EFBA9E-1194-4521-B368-882C755F310B}"/>
              </a:ext>
            </a:extLst>
          </p:cNvPr>
          <p:cNvGrpSpPr/>
          <p:nvPr/>
        </p:nvGrpSpPr>
        <p:grpSpPr>
          <a:xfrm>
            <a:off x="3046205" y="3836917"/>
            <a:ext cx="3039743" cy="2777577"/>
            <a:chOff x="3138566" y="4123835"/>
            <a:chExt cx="3039743" cy="2777577"/>
          </a:xfrm>
        </p:grpSpPr>
        <p:pic>
          <p:nvPicPr>
            <p:cNvPr id="4098" name="Picture 2">
              <a:extLst>
                <a:ext uri="{FF2B5EF4-FFF2-40B4-BE49-F238E27FC236}">
                  <a16:creationId xmlns:a16="http://schemas.microsoft.com/office/drawing/2014/main" id="{13A32A58-4CF7-4F46-8211-122B14B0FA23}"/>
                </a:ext>
              </a:extLst>
            </p:cNvPr>
            <p:cNvPicPr>
              <a:picLocks noChangeAspect="1" noChangeArrowheads="1"/>
            </p:cNvPicPr>
            <p:nvPr/>
          </p:nvPicPr>
          <p:blipFill>
            <a:blip r:embed="rId8">
              <a:alphaModFix/>
              <a:extLst>
                <a:ext uri="{BEBA8EAE-BF5A-486C-A8C5-ECC9F3942E4B}">
                  <a14:imgProps xmlns:a14="http://schemas.microsoft.com/office/drawing/2010/main">
                    <a14:imgLayer r:embed="rId9">
                      <a14:imgEffect>
                        <a14:colorTemperature colorTemp="8800"/>
                      </a14:imgEffect>
                      <a14:imgEffect>
                        <a14:saturation sat="104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366664" y="4123835"/>
              <a:ext cx="2583545" cy="212927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4945B279-5718-4CE1-A3F2-EB4DA8F2B7FE}"/>
                </a:ext>
              </a:extLst>
            </p:cNvPr>
            <p:cNvSpPr txBox="1"/>
            <p:nvPr/>
          </p:nvSpPr>
          <p:spPr>
            <a:xfrm>
              <a:off x="3138566" y="6316637"/>
              <a:ext cx="3039743" cy="584775"/>
            </a:xfrm>
            <a:prstGeom prst="rect">
              <a:avLst/>
            </a:prstGeom>
            <a:noFill/>
          </p:spPr>
          <p:txBody>
            <a:bodyPr wrap="square" rtlCol="0">
              <a:spAutoFit/>
            </a:bodyPr>
            <a:lstStyle/>
            <a:p>
              <a:pPr algn="ctr"/>
              <a:r>
                <a:rPr lang="en-AU" sz="1600" b="1">
                  <a:solidFill>
                    <a:schemeClr val="bg1">
                      <a:lumMod val="95000"/>
                    </a:schemeClr>
                  </a:solidFill>
                </a:rPr>
                <a:t>Current status of AC specific WS2 implementation End Feb22</a:t>
              </a:r>
            </a:p>
          </p:txBody>
        </p:sp>
      </p:grpSp>
    </p:spTree>
    <p:extLst>
      <p:ext uri="{BB962C8B-B14F-4D97-AF65-F5344CB8AC3E}">
        <p14:creationId xmlns:p14="http://schemas.microsoft.com/office/powerpoint/2010/main" val="152201175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FF7256-CF70-4001-9DA0-B40435DBAC4C}"/>
              </a:ext>
            </a:extLst>
          </p:cNvPr>
          <p:cNvPicPr>
            <a:picLocks noChangeAspect="1"/>
          </p:cNvPicPr>
          <p:nvPr/>
        </p:nvPicPr>
        <p:blipFill>
          <a:blip r:embed="rId3"/>
          <a:srcRect/>
          <a:stretch/>
        </p:blipFill>
        <p:spPr>
          <a:xfrm>
            <a:off x="1" y="1382"/>
            <a:ext cx="9143997" cy="6855234"/>
          </a:xfrm>
          <a:prstGeom prst="rect">
            <a:avLst/>
          </a:prstGeom>
        </p:spPr>
      </p:pic>
      <p:sp>
        <p:nvSpPr>
          <p:cNvPr id="3" name="Rectangle 9">
            <a:extLst>
              <a:ext uri="{FF2B5EF4-FFF2-40B4-BE49-F238E27FC236}">
                <a16:creationId xmlns:a16="http://schemas.microsoft.com/office/drawing/2014/main" id="{DF069D04-AEFE-4BB0-B7C3-7ABC3A840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4" name="Group 3">
            <a:extLst>
              <a:ext uri="{FF2B5EF4-FFF2-40B4-BE49-F238E27FC236}">
                <a16:creationId xmlns:a16="http://schemas.microsoft.com/office/drawing/2014/main" id="{C5FF5EF9-D8A4-46B9-B438-864C45C950A1}"/>
              </a:ext>
            </a:extLst>
          </p:cNvPr>
          <p:cNvGrpSpPr/>
          <p:nvPr/>
        </p:nvGrpSpPr>
        <p:grpSpPr>
          <a:xfrm>
            <a:off x="6965381" y="6025637"/>
            <a:ext cx="2177476" cy="703990"/>
            <a:chOff x="148474" y="-91431"/>
            <a:chExt cx="5362167" cy="1907182"/>
          </a:xfrm>
        </p:grpSpPr>
        <p:pic>
          <p:nvPicPr>
            <p:cNvPr id="5" name="Picture 4">
              <a:extLst>
                <a:ext uri="{FF2B5EF4-FFF2-40B4-BE49-F238E27FC236}">
                  <a16:creationId xmlns:a16="http://schemas.microsoft.com/office/drawing/2014/main" id="{39E5AA8E-C91A-4D1D-9274-B77A4916C422}"/>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6" name="Picture 5" descr="Logo, company name&#10;&#10;Description automatically generated">
              <a:extLst>
                <a:ext uri="{FF2B5EF4-FFF2-40B4-BE49-F238E27FC236}">
                  <a16:creationId xmlns:a16="http://schemas.microsoft.com/office/drawing/2014/main" id="{95EC82FB-BB79-4741-9685-2D5064E1533F}"/>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7" name="TextBox 6">
            <a:extLst>
              <a:ext uri="{FF2B5EF4-FFF2-40B4-BE49-F238E27FC236}">
                <a16:creationId xmlns:a16="http://schemas.microsoft.com/office/drawing/2014/main" id="{BDD429D9-9958-4B97-BCE2-FF1CAC9C6C3F}"/>
              </a:ext>
            </a:extLst>
          </p:cNvPr>
          <p:cNvSpPr txBox="1"/>
          <p:nvPr/>
        </p:nvSpPr>
        <p:spPr>
          <a:xfrm>
            <a:off x="283779" y="323950"/>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 CCTRT.</a:t>
            </a:r>
          </a:p>
        </p:txBody>
      </p:sp>
      <p:grpSp>
        <p:nvGrpSpPr>
          <p:cNvPr id="8" name="Group 7" descr="Inbox, labelled &quot;Accepted,&quot; with a question mark.">
            <a:extLst>
              <a:ext uri="{FF2B5EF4-FFF2-40B4-BE49-F238E27FC236}">
                <a16:creationId xmlns:a16="http://schemas.microsoft.com/office/drawing/2014/main" id="{465E06D1-95AE-4B68-8820-58A46294942B}"/>
              </a:ext>
            </a:extLst>
          </p:cNvPr>
          <p:cNvGrpSpPr/>
          <p:nvPr/>
        </p:nvGrpSpPr>
        <p:grpSpPr>
          <a:xfrm>
            <a:off x="435319" y="1846684"/>
            <a:ext cx="2282207" cy="2282207"/>
            <a:chOff x="435319" y="1846684"/>
            <a:chExt cx="2282207" cy="2282207"/>
          </a:xfrm>
        </p:grpSpPr>
        <p:pic>
          <p:nvPicPr>
            <p:cNvPr id="9" name="Picture 4" descr="Icons Symbol Computer Inbox By Gmail PNG Image">
              <a:extLst>
                <a:ext uri="{FF2B5EF4-FFF2-40B4-BE49-F238E27FC236}">
                  <a16:creationId xmlns:a16="http://schemas.microsoft.com/office/drawing/2014/main" id="{AFBA65E2-DA24-48BF-A598-9B390C23AD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319" y="1846684"/>
              <a:ext cx="2282207" cy="228220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7E81B83-062A-4FA9-B59B-88BE700A24F5}"/>
                </a:ext>
              </a:extLst>
            </p:cNvPr>
            <p:cNvSpPr txBox="1"/>
            <p:nvPr/>
          </p:nvSpPr>
          <p:spPr>
            <a:xfrm>
              <a:off x="1106610" y="3105833"/>
              <a:ext cx="1061188" cy="646331"/>
            </a:xfrm>
            <a:prstGeom prst="rect">
              <a:avLst/>
            </a:prstGeom>
            <a:noFill/>
          </p:spPr>
          <p:txBody>
            <a:bodyPr wrap="none" rtlCol="0">
              <a:spAutoFit/>
            </a:bodyPr>
            <a:lstStyle/>
            <a:p>
              <a:endParaRPr lang="en-US"/>
            </a:p>
            <a:p>
              <a:r>
                <a:rPr lang="en-US">
                  <a:solidFill>
                    <a:schemeClr val="bg1"/>
                  </a:solidFill>
                </a:rPr>
                <a:t>Accepted</a:t>
              </a:r>
            </a:p>
          </p:txBody>
        </p:sp>
      </p:grpSp>
      <p:grpSp>
        <p:nvGrpSpPr>
          <p:cNvPr id="11" name="Group 10" descr="Inbox, labelled &quot;Pending,&quot; with a stack of books">
            <a:extLst>
              <a:ext uri="{FF2B5EF4-FFF2-40B4-BE49-F238E27FC236}">
                <a16:creationId xmlns:a16="http://schemas.microsoft.com/office/drawing/2014/main" id="{8126843D-BBA0-4F97-92B8-2B4271E866A7}"/>
              </a:ext>
            </a:extLst>
          </p:cNvPr>
          <p:cNvGrpSpPr/>
          <p:nvPr/>
        </p:nvGrpSpPr>
        <p:grpSpPr>
          <a:xfrm>
            <a:off x="3230171" y="1888441"/>
            <a:ext cx="2282207" cy="2282207"/>
            <a:chOff x="3230171" y="1888441"/>
            <a:chExt cx="2282207" cy="2282207"/>
          </a:xfrm>
        </p:grpSpPr>
        <p:pic>
          <p:nvPicPr>
            <p:cNvPr id="12" name="Picture 4" descr="Icons Symbol Computer Inbox By Gmail PNG Image">
              <a:extLst>
                <a:ext uri="{FF2B5EF4-FFF2-40B4-BE49-F238E27FC236}">
                  <a16:creationId xmlns:a16="http://schemas.microsoft.com/office/drawing/2014/main" id="{3F88F8C7-4AE4-403B-AA03-7D22E44373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0171" y="1888441"/>
              <a:ext cx="2282207" cy="228220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6A10398C-A214-4001-A2D2-2BA13A2410D7}"/>
                </a:ext>
              </a:extLst>
            </p:cNvPr>
            <p:cNvSpPr txBox="1"/>
            <p:nvPr/>
          </p:nvSpPr>
          <p:spPr>
            <a:xfrm>
              <a:off x="3943630" y="3159395"/>
              <a:ext cx="941476" cy="646331"/>
            </a:xfrm>
            <a:prstGeom prst="rect">
              <a:avLst/>
            </a:prstGeom>
            <a:noFill/>
          </p:spPr>
          <p:txBody>
            <a:bodyPr wrap="none" rtlCol="0">
              <a:spAutoFit/>
            </a:bodyPr>
            <a:lstStyle/>
            <a:p>
              <a:endParaRPr lang="en-US"/>
            </a:p>
            <a:p>
              <a:r>
                <a:rPr lang="en-US">
                  <a:solidFill>
                    <a:schemeClr val="bg1"/>
                  </a:solidFill>
                </a:rPr>
                <a:t>Pending</a:t>
              </a:r>
            </a:p>
          </p:txBody>
        </p:sp>
      </p:grpSp>
      <p:grpSp>
        <p:nvGrpSpPr>
          <p:cNvPr id="14" name="Group 13" descr="Inbox labelled &quot;Forwarded,&quot; with an open trap door, with a document falling out.">
            <a:extLst>
              <a:ext uri="{FF2B5EF4-FFF2-40B4-BE49-F238E27FC236}">
                <a16:creationId xmlns:a16="http://schemas.microsoft.com/office/drawing/2014/main" id="{40ECE580-A19D-4A70-BC1F-D3D3EDE2D1E8}"/>
              </a:ext>
            </a:extLst>
          </p:cNvPr>
          <p:cNvGrpSpPr/>
          <p:nvPr/>
        </p:nvGrpSpPr>
        <p:grpSpPr>
          <a:xfrm>
            <a:off x="6025024" y="1888440"/>
            <a:ext cx="2282207" cy="2282207"/>
            <a:chOff x="6025024" y="1888440"/>
            <a:chExt cx="2282207" cy="2282207"/>
          </a:xfrm>
        </p:grpSpPr>
        <p:pic>
          <p:nvPicPr>
            <p:cNvPr id="15" name="Picture 4" descr="Icons Symbol Computer Inbox By Gmail PNG Image">
              <a:extLst>
                <a:ext uri="{FF2B5EF4-FFF2-40B4-BE49-F238E27FC236}">
                  <a16:creationId xmlns:a16="http://schemas.microsoft.com/office/drawing/2014/main" id="{735C27E7-8472-4278-AA65-CBD2335AD9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5024" y="1888440"/>
              <a:ext cx="2282207" cy="228220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28610BD2-5DB7-448A-9B21-35CF88DAE6A8}"/>
                </a:ext>
              </a:extLst>
            </p:cNvPr>
            <p:cNvSpPr txBox="1"/>
            <p:nvPr/>
          </p:nvSpPr>
          <p:spPr>
            <a:xfrm>
              <a:off x="6684856" y="3159394"/>
              <a:ext cx="1199752" cy="646331"/>
            </a:xfrm>
            <a:prstGeom prst="rect">
              <a:avLst/>
            </a:prstGeom>
            <a:noFill/>
          </p:spPr>
          <p:txBody>
            <a:bodyPr wrap="none" rtlCol="0">
              <a:spAutoFit/>
            </a:bodyPr>
            <a:lstStyle/>
            <a:p>
              <a:endParaRPr lang="en-US"/>
            </a:p>
            <a:p>
              <a:r>
                <a:rPr lang="en-US">
                  <a:solidFill>
                    <a:schemeClr val="bg1"/>
                  </a:solidFill>
                </a:rPr>
                <a:t>Forwarded</a:t>
              </a:r>
            </a:p>
          </p:txBody>
        </p:sp>
      </p:grpSp>
      <p:grpSp>
        <p:nvGrpSpPr>
          <p:cNvPr id="17" name="Group 16">
            <a:extLst>
              <a:ext uri="{FF2B5EF4-FFF2-40B4-BE49-F238E27FC236}">
                <a16:creationId xmlns:a16="http://schemas.microsoft.com/office/drawing/2014/main" id="{83154850-0E38-410D-92E4-305749516F0A}"/>
              </a:ext>
            </a:extLst>
          </p:cNvPr>
          <p:cNvGrpSpPr/>
          <p:nvPr/>
        </p:nvGrpSpPr>
        <p:grpSpPr>
          <a:xfrm>
            <a:off x="6333923" y="3805725"/>
            <a:ext cx="1750035" cy="917411"/>
            <a:chOff x="6333923" y="3805725"/>
            <a:chExt cx="1750035" cy="917411"/>
          </a:xfrm>
        </p:grpSpPr>
        <p:cxnSp>
          <p:nvCxnSpPr>
            <p:cNvPr id="18" name="Straight Connector 17">
              <a:extLst>
                <a:ext uri="{FF2B5EF4-FFF2-40B4-BE49-F238E27FC236}">
                  <a16:creationId xmlns:a16="http://schemas.microsoft.com/office/drawing/2014/main" id="{C830DF62-35E1-4246-8861-FB9F87B8A2A8}"/>
                </a:ext>
              </a:extLst>
            </p:cNvPr>
            <p:cNvCxnSpPr>
              <a:cxnSpLocks/>
            </p:cNvCxnSpPr>
            <p:nvPr/>
          </p:nvCxnSpPr>
          <p:spPr>
            <a:xfrm>
              <a:off x="6333923" y="3805725"/>
              <a:ext cx="1512951" cy="917411"/>
            </a:xfrm>
            <a:prstGeom prst="line">
              <a:avLst/>
            </a:prstGeom>
            <a:ln w="57150">
              <a:solidFill>
                <a:srgbClr val="157EFB"/>
              </a:solidFill>
            </a:ln>
          </p:spPr>
          <p:style>
            <a:lnRef idx="2">
              <a:schemeClr val="accent1"/>
            </a:lnRef>
            <a:fillRef idx="0">
              <a:schemeClr val="accent1"/>
            </a:fillRef>
            <a:effectRef idx="1">
              <a:schemeClr val="accent1"/>
            </a:effectRef>
            <a:fontRef idx="minor">
              <a:schemeClr val="tx1"/>
            </a:fontRef>
          </p:style>
        </p:cxnSp>
        <p:pic>
          <p:nvPicPr>
            <p:cNvPr id="19" name="Graphic 18" descr="Paper with solid fill">
              <a:extLst>
                <a:ext uri="{FF2B5EF4-FFF2-40B4-BE49-F238E27FC236}">
                  <a16:creationId xmlns:a16="http://schemas.microsoft.com/office/drawing/2014/main" id="{97893AE0-5742-4DEA-9613-A16F10D2A54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568833">
              <a:off x="7469185" y="3863952"/>
              <a:ext cx="614773" cy="614773"/>
            </a:xfrm>
            <a:prstGeom prst="rect">
              <a:avLst/>
            </a:prstGeom>
          </p:spPr>
        </p:pic>
      </p:grpSp>
      <p:pic>
        <p:nvPicPr>
          <p:cNvPr id="20" name="Graphic 19" descr="A stack of books">
            <a:extLst>
              <a:ext uri="{FF2B5EF4-FFF2-40B4-BE49-F238E27FC236}">
                <a16:creationId xmlns:a16="http://schemas.microsoft.com/office/drawing/2014/main" id="{F1BA9302-D555-4FBB-B228-0CA66F6A86A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275082" y="1401168"/>
            <a:ext cx="2192383" cy="2192383"/>
          </a:xfrm>
          <a:prstGeom prst="rect">
            <a:avLst/>
          </a:prstGeom>
        </p:spPr>
      </p:pic>
      <p:sp>
        <p:nvSpPr>
          <p:cNvPr id="21" name="Rectangle 20">
            <a:extLst>
              <a:ext uri="{FF2B5EF4-FFF2-40B4-BE49-F238E27FC236}">
                <a16:creationId xmlns:a16="http://schemas.microsoft.com/office/drawing/2014/main" id="{7A6072A4-5ACE-4F66-A494-961428A0B2DC}"/>
              </a:ext>
            </a:extLst>
          </p:cNvPr>
          <p:cNvSpPr/>
          <p:nvPr/>
        </p:nvSpPr>
        <p:spPr>
          <a:xfrm>
            <a:off x="1051947" y="1269163"/>
            <a:ext cx="1170513" cy="2646878"/>
          </a:xfrm>
          <a:prstGeom prst="rect">
            <a:avLst/>
          </a:prstGeom>
          <a:noFill/>
        </p:spPr>
        <p:txBody>
          <a:bodyPr wrap="none" lIns="91440" tIns="45720" rIns="91440" bIns="45720">
            <a:spAutoFit/>
          </a:bodyPr>
          <a:lstStyle/>
          <a:p>
            <a:pPr algn="ctr"/>
            <a:r>
              <a:rPr lang="en-US" sz="16600" b="0" cap="none" spc="0">
                <a:ln w="0"/>
                <a:solidFill>
                  <a:schemeClr val="tx1"/>
                </a:solidFill>
                <a:effectLst>
                  <a:outerShdw blurRad="38100" dist="19050" dir="2700000" algn="tl" rotWithShape="0">
                    <a:schemeClr val="dk1">
                      <a:alpha val="40000"/>
                    </a:schemeClr>
                  </a:outerShdw>
                </a:effectLst>
              </a:rPr>
              <a:t>?</a:t>
            </a:r>
          </a:p>
        </p:txBody>
      </p:sp>
      <p:pic>
        <p:nvPicPr>
          <p:cNvPr id="22" name="Graphic 21" descr="Recycle with solid fill">
            <a:extLst>
              <a:ext uri="{FF2B5EF4-FFF2-40B4-BE49-F238E27FC236}">
                <a16:creationId xmlns:a16="http://schemas.microsoft.com/office/drawing/2014/main" id="{1949DA96-7F70-497D-AD9E-9972BAFEA7C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305159" y="4128891"/>
            <a:ext cx="2084850" cy="2084850"/>
          </a:xfrm>
          <a:prstGeom prst="rect">
            <a:avLst/>
          </a:prstGeom>
        </p:spPr>
      </p:pic>
    </p:spTree>
    <p:extLst>
      <p:ext uri="{BB962C8B-B14F-4D97-AF65-F5344CB8AC3E}">
        <p14:creationId xmlns:p14="http://schemas.microsoft.com/office/powerpoint/2010/main" val="26629240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140" y="2766"/>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DC798A28-5F5A-44B2-A69C-8DF51169E528}"/>
              </a:ext>
            </a:extLst>
          </p:cNvPr>
          <p:cNvGrpSpPr/>
          <p:nvPr/>
        </p:nvGrpSpPr>
        <p:grpSpPr>
          <a:xfrm>
            <a:off x="6965381" y="6025637"/>
            <a:ext cx="2177476" cy="703990"/>
            <a:chOff x="148474" y="-91431"/>
            <a:chExt cx="5362167" cy="1907182"/>
          </a:xfrm>
        </p:grpSpPr>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FB2FE665-440F-4278-8BD0-1F09B67B9947}"/>
              </a:ext>
            </a:extLst>
          </p:cNvPr>
          <p:cNvSpPr txBox="1"/>
          <p:nvPr/>
        </p:nvSpPr>
        <p:spPr>
          <a:xfrm>
            <a:off x="283779" y="323950"/>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 SSRT.</a:t>
            </a:r>
          </a:p>
        </p:txBody>
      </p:sp>
      <p:sp>
        <p:nvSpPr>
          <p:cNvPr id="12" name="TextBox 11">
            <a:extLst>
              <a:ext uri="{FF2B5EF4-FFF2-40B4-BE49-F238E27FC236}">
                <a16:creationId xmlns:a16="http://schemas.microsoft.com/office/drawing/2014/main" id="{288B0809-B870-4DDA-9555-AD78B5ABC3F4}"/>
              </a:ext>
            </a:extLst>
          </p:cNvPr>
          <p:cNvSpPr txBox="1"/>
          <p:nvPr/>
        </p:nvSpPr>
        <p:spPr>
          <a:xfrm>
            <a:off x="4728011" y="2047170"/>
            <a:ext cx="4165307" cy="1661993"/>
          </a:xfrm>
          <a:prstGeom prst="rect">
            <a:avLst/>
          </a:prstGeom>
          <a:noFill/>
        </p:spPr>
        <p:txBody>
          <a:bodyPr wrap="none" rtlCol="0">
            <a:spAutoFit/>
          </a:bodyPr>
          <a:lstStyle/>
          <a:p>
            <a:r>
              <a:rPr lang="en-AU" b="1">
                <a:solidFill>
                  <a:schemeClr val="bg1"/>
                </a:solidFill>
              </a:rPr>
              <a:t>#9     Compliance to Monitor/Enforce SSR </a:t>
            </a:r>
          </a:p>
          <a:p>
            <a:r>
              <a:rPr lang="en-AU" b="1">
                <a:solidFill>
                  <a:schemeClr val="bg1"/>
                </a:solidFill>
              </a:rPr>
              <a:t>and report on tools  </a:t>
            </a:r>
          </a:p>
          <a:p>
            <a:pPr marL="742950" lvl="1" indent="-285750">
              <a:buFont typeface="Arial" panose="020B0604020202020204" pitchFamily="34" charset="0"/>
              <a:buChar char="•"/>
            </a:pPr>
            <a:r>
              <a:rPr lang="en-AU" sz="1600" b="1">
                <a:solidFill>
                  <a:schemeClr val="bg1"/>
                </a:solidFill>
              </a:rPr>
              <a:t>Situation: completed </a:t>
            </a:r>
          </a:p>
          <a:p>
            <a:pPr marL="742950" lvl="1" indent="-285750">
              <a:buFont typeface="Arial" panose="020B0604020202020204" pitchFamily="34" charset="0"/>
              <a:buChar char="•"/>
            </a:pPr>
            <a:r>
              <a:rPr lang="en-AU" sz="1600" b="1">
                <a:solidFill>
                  <a:schemeClr val="bg1"/>
                </a:solidFill>
              </a:rPr>
              <a:t>ALAC Priority: High</a:t>
            </a:r>
          </a:p>
          <a:p>
            <a:pPr marL="742950" lvl="1" indent="-285750">
              <a:buFont typeface="Arial" panose="020B0604020202020204" pitchFamily="34" charset="0"/>
              <a:buChar char="•"/>
            </a:pPr>
            <a:r>
              <a:rPr lang="en-AU" sz="1600" b="1">
                <a:solidFill>
                  <a:schemeClr val="bg1"/>
                </a:solidFill>
              </a:rPr>
              <a:t>Effort : Moderate </a:t>
            </a:r>
          </a:p>
          <a:p>
            <a:pPr marL="742950" lvl="1" indent="-285750">
              <a:buFont typeface="Arial" panose="020B0604020202020204" pitchFamily="34" charset="0"/>
              <a:buChar char="•"/>
            </a:pPr>
            <a:r>
              <a:rPr lang="en-AU" sz="1600" b="1">
                <a:solidFill>
                  <a:schemeClr val="bg1"/>
                </a:solidFill>
              </a:rPr>
              <a:t>Urgency : High </a:t>
            </a:r>
          </a:p>
        </p:txBody>
      </p:sp>
      <p:sp>
        <p:nvSpPr>
          <p:cNvPr id="13" name="TextBox 12">
            <a:extLst>
              <a:ext uri="{FF2B5EF4-FFF2-40B4-BE49-F238E27FC236}">
                <a16:creationId xmlns:a16="http://schemas.microsoft.com/office/drawing/2014/main" id="{651E8431-34E9-4D7D-B02C-0FD8756328D2}"/>
              </a:ext>
            </a:extLst>
          </p:cNvPr>
          <p:cNvSpPr txBox="1"/>
          <p:nvPr/>
        </p:nvSpPr>
        <p:spPr>
          <a:xfrm>
            <a:off x="4646285" y="4139501"/>
            <a:ext cx="4134915" cy="1354217"/>
          </a:xfrm>
          <a:prstGeom prst="rect">
            <a:avLst/>
          </a:prstGeom>
          <a:noFill/>
        </p:spPr>
        <p:txBody>
          <a:bodyPr wrap="none" rtlCol="0">
            <a:spAutoFit/>
          </a:bodyPr>
          <a:lstStyle/>
          <a:p>
            <a:r>
              <a:rPr lang="en-AU" b="1">
                <a:solidFill>
                  <a:schemeClr val="bg1"/>
                </a:solidFill>
              </a:rPr>
              <a:t>#12    DNS Abuse Analysis Advisory Team </a:t>
            </a:r>
          </a:p>
          <a:p>
            <a:pPr marL="742950" lvl="1" indent="-285750">
              <a:buFont typeface="Arial" panose="020B0604020202020204" pitchFamily="34" charset="0"/>
              <a:buChar char="•"/>
            </a:pPr>
            <a:r>
              <a:rPr lang="en-AU" sz="1600" b="1">
                <a:solidFill>
                  <a:schemeClr val="bg1"/>
                </a:solidFill>
              </a:rPr>
              <a:t>Situation : in progress </a:t>
            </a:r>
          </a:p>
          <a:p>
            <a:pPr marL="742950" lvl="1" indent="-285750">
              <a:buFont typeface="Arial" panose="020B0604020202020204" pitchFamily="34" charset="0"/>
              <a:buChar char="•"/>
            </a:pPr>
            <a:r>
              <a:rPr lang="en-AU" sz="1600" b="1">
                <a:solidFill>
                  <a:schemeClr val="bg1"/>
                </a:solidFill>
              </a:rPr>
              <a:t>ALAC Priority High ++</a:t>
            </a:r>
          </a:p>
          <a:p>
            <a:pPr marL="742950" lvl="1" indent="-285750">
              <a:buFont typeface="Arial" panose="020B0604020202020204" pitchFamily="34" charset="0"/>
              <a:buChar char="•"/>
            </a:pPr>
            <a:r>
              <a:rPr lang="en-AU" sz="1600" b="1">
                <a:solidFill>
                  <a:schemeClr val="bg1"/>
                </a:solidFill>
              </a:rPr>
              <a:t>Effort Moderate </a:t>
            </a:r>
          </a:p>
          <a:p>
            <a:pPr marL="742950" lvl="1" indent="-285750">
              <a:buFont typeface="Arial" panose="020B0604020202020204" pitchFamily="34" charset="0"/>
              <a:buChar char="•"/>
            </a:pPr>
            <a:r>
              <a:rPr lang="en-AU" sz="1600" b="1">
                <a:solidFill>
                  <a:schemeClr val="bg1"/>
                </a:solidFill>
              </a:rPr>
              <a:t>Urgency : High</a:t>
            </a:r>
          </a:p>
        </p:txBody>
      </p:sp>
      <p:graphicFrame>
        <p:nvGraphicFramePr>
          <p:cNvPr id="15" name="Chart 14">
            <a:extLst>
              <a:ext uri="{FF2B5EF4-FFF2-40B4-BE49-F238E27FC236}">
                <a16:creationId xmlns:a16="http://schemas.microsoft.com/office/drawing/2014/main" id="{B4B755AF-2685-4AE7-9602-CE4621B39451}"/>
              </a:ext>
            </a:extLst>
          </p:cNvPr>
          <p:cNvGraphicFramePr/>
          <p:nvPr>
            <p:extLst>
              <p:ext uri="{D42A27DB-BD31-4B8C-83A1-F6EECF244321}">
                <p14:modId xmlns:p14="http://schemas.microsoft.com/office/powerpoint/2010/main" val="1452047883"/>
              </p:ext>
            </p:extLst>
          </p:nvPr>
        </p:nvGraphicFramePr>
        <p:xfrm>
          <a:off x="589388" y="1709521"/>
          <a:ext cx="4056897" cy="2229554"/>
        </p:xfrm>
        <a:graphic>
          <a:graphicData uri="http://schemas.openxmlformats.org/drawingml/2006/chart">
            <c:chart xmlns:c="http://schemas.openxmlformats.org/drawingml/2006/chart" xmlns:r="http://schemas.openxmlformats.org/officeDocument/2006/relationships" r:id="rId6"/>
          </a:graphicData>
        </a:graphic>
      </p:graphicFrame>
      <p:pic>
        <p:nvPicPr>
          <p:cNvPr id="1026" name="Picture 2" descr="First pie chart showing SSRT Recommendations separated into categories of Pending, no approval, completed, suspended, and in progress&#10;&#10;Pie Chart showing High, Medium, and Low designation for SSRT for conditionally and full approved recommendations ">
            <a:extLst>
              <a:ext uri="{FF2B5EF4-FFF2-40B4-BE49-F238E27FC236}">
                <a16:creationId xmlns:a16="http://schemas.microsoft.com/office/drawing/2014/main" id="{003A5FF2-3483-486D-81DB-0A2A6F5AF60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9624" y="3952191"/>
            <a:ext cx="3359448" cy="264591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C59E6105-BBD1-4AB0-A71C-89F7ED4586CE}"/>
              </a:ext>
            </a:extLst>
          </p:cNvPr>
          <p:cNvSpPr txBox="1"/>
          <p:nvPr/>
        </p:nvSpPr>
        <p:spPr>
          <a:xfrm>
            <a:off x="406695" y="1412853"/>
            <a:ext cx="4165306" cy="400110"/>
          </a:xfrm>
          <a:prstGeom prst="rect">
            <a:avLst/>
          </a:prstGeom>
          <a:noFill/>
        </p:spPr>
        <p:txBody>
          <a:bodyPr wrap="square">
            <a:spAutoFit/>
          </a:bodyPr>
          <a:lstStyle/>
          <a:p>
            <a:pPr algn="ctr"/>
            <a:r>
              <a:rPr lang="en-US" sz="2000">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bg1"/>
                </a:solidFill>
              </a:rPr>
              <a:t>All 2nd SSRT Recommendations</a:t>
            </a:r>
          </a:p>
        </p:txBody>
      </p:sp>
    </p:spTree>
    <p:extLst>
      <p:ext uri="{BB962C8B-B14F-4D97-AF65-F5344CB8AC3E}">
        <p14:creationId xmlns:p14="http://schemas.microsoft.com/office/powerpoint/2010/main" val="410333335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1250"/>
                                  </p:stCondLst>
                                  <p:childTnLst>
                                    <p:set>
                                      <p:cBhvr>
                                        <p:cTn id="6"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fade">
                                      <p:cBhvr>
                                        <p:cTn id="7" dur="500"/>
                                        <p:tgtEl>
                                          <p:spTgt spid="1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250"/>
                                  </p:stCondLst>
                                  <p:childTnLst>
                                    <p:set>
                                      <p:cBhvr>
                                        <p:cTn id="11"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fade">
                                      <p:cBhvr>
                                        <p:cTn id="12" dur="500"/>
                                        <p:tgtEl>
                                          <p:spTgt spid="15">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1250"/>
                                  </p:stCondLst>
                                  <p:childTnLst>
                                    <p:set>
                                      <p:cBhvr>
                                        <p:cTn id="16"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fade">
                                      <p:cBhvr>
                                        <p:cTn id="17" dur="500"/>
                                        <p:tgtEl>
                                          <p:spTgt spid="15">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1250"/>
                                  </p:stCondLst>
                                  <p:childTnLst>
                                    <p:set>
                                      <p:cBhvr>
                                        <p:cTn id="21"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fade">
                                      <p:cBhvr>
                                        <p:cTn id="22" dur="500"/>
                                        <p:tgtEl>
                                          <p:spTgt spid="15">
                                            <p:graphicEl>
                                              <a:chart seriesIdx="-4" categoryIdx="2"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1250"/>
                                  </p:stCondLst>
                                  <p:childTnLst>
                                    <p:set>
                                      <p:cBhvr>
                                        <p:cTn id="26"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fade">
                                      <p:cBhvr>
                                        <p:cTn id="27" dur="500"/>
                                        <p:tgtEl>
                                          <p:spTgt spid="15">
                                            <p:graphicEl>
                                              <a:chart seriesIdx="-4" categoryIdx="3" bldStep="category"/>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1250"/>
                                  </p:stCondLst>
                                  <p:childTnLst>
                                    <p:set>
                                      <p:cBhvr>
                                        <p:cTn id="31" dur="1" fill="hold">
                                          <p:stCondLst>
                                            <p:cond delay="0"/>
                                          </p:stCondLst>
                                        </p:cTn>
                                        <p:tgtEl>
                                          <p:spTgt spid="15">
                                            <p:graphicEl>
                                              <a:chart seriesIdx="-4" categoryIdx="4" bldStep="category"/>
                                            </p:graphicEl>
                                          </p:spTgt>
                                        </p:tgtEl>
                                        <p:attrNameLst>
                                          <p:attrName>style.visibility</p:attrName>
                                        </p:attrNameLst>
                                      </p:cBhvr>
                                      <p:to>
                                        <p:strVal val="visible"/>
                                      </p:to>
                                    </p:set>
                                    <p:animEffect transition="in" filter="fade">
                                      <p:cBhvr>
                                        <p:cTn id="32" dur="500"/>
                                        <p:tgtEl>
                                          <p:spTgt spid="15">
                                            <p:graphicEl>
                                              <a:chart seriesIdx="-4" categoryIdx="4" bldStep="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1250"/>
                                  </p:stCondLst>
                                  <p:childTnLst>
                                    <p:set>
                                      <p:cBhvr>
                                        <p:cTn id="36" dur="1" fill="hold">
                                          <p:stCondLst>
                                            <p:cond delay="0"/>
                                          </p:stCondLst>
                                        </p:cTn>
                                        <p:tgtEl>
                                          <p:spTgt spid="15">
                                            <p:graphicEl>
                                              <a:chart seriesIdx="-4" categoryIdx="5" bldStep="category"/>
                                            </p:graphicEl>
                                          </p:spTgt>
                                        </p:tgtEl>
                                        <p:attrNameLst>
                                          <p:attrName>style.visibility</p:attrName>
                                        </p:attrNameLst>
                                      </p:cBhvr>
                                      <p:to>
                                        <p:strVal val="visible"/>
                                      </p:to>
                                    </p:set>
                                    <p:animEffect transition="in" filter="fade">
                                      <p:cBhvr>
                                        <p:cTn id="37" dur="500"/>
                                        <p:tgtEl>
                                          <p:spTgt spid="15">
                                            <p:graphicEl>
                                              <a:chart seriesIdx="-4" categoryIdx="5" bldStep="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3" fill="hold" nodeType="clickEffect">
                                  <p:stCondLst>
                                    <p:cond delay="0"/>
                                  </p:stCondLst>
                                  <p:childTnLst>
                                    <p:set>
                                      <p:cBhvr>
                                        <p:cTn id="41" dur="1" fill="hold">
                                          <p:stCondLst>
                                            <p:cond delay="0"/>
                                          </p:stCondLst>
                                        </p:cTn>
                                        <p:tgtEl>
                                          <p:spTgt spid="1026"/>
                                        </p:tgtEl>
                                        <p:attrNameLst>
                                          <p:attrName>style.visibility</p:attrName>
                                        </p:attrNameLst>
                                      </p:cBhvr>
                                      <p:to>
                                        <p:strVal val="visible"/>
                                      </p:to>
                                    </p:set>
                                    <p:animEffect transition="in" filter="wheel(3)">
                                      <p:cBhvr>
                                        <p:cTn id="42" dur="2000"/>
                                        <p:tgtEl>
                                          <p:spTgt spid="10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wipe(up)">
                                      <p:cBhvr>
                                        <p:cTn id="47" dur="500"/>
                                        <p:tgtEl>
                                          <p:spTgt spid="1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2">
                                            <p:txEl>
                                              <p:pRg st="1" end="1"/>
                                            </p:txEl>
                                          </p:spTgt>
                                        </p:tgtEl>
                                        <p:attrNameLst>
                                          <p:attrName>style.visibility</p:attrName>
                                        </p:attrNameLst>
                                      </p:cBhvr>
                                      <p:to>
                                        <p:strVal val="visible"/>
                                      </p:to>
                                    </p:set>
                                    <p:animEffect transition="in" filter="wipe(up)">
                                      <p:cBhvr>
                                        <p:cTn id="52" dur="500"/>
                                        <p:tgtEl>
                                          <p:spTgt spid="12">
                                            <p:txEl>
                                              <p:pRg st="1" end="1"/>
                                            </p:tx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2">
                                            <p:txEl>
                                              <p:pRg st="2" end="2"/>
                                            </p:txEl>
                                          </p:spTgt>
                                        </p:tgtEl>
                                        <p:attrNameLst>
                                          <p:attrName>style.visibility</p:attrName>
                                        </p:attrNameLst>
                                      </p:cBhvr>
                                      <p:to>
                                        <p:strVal val="visible"/>
                                      </p:to>
                                    </p:set>
                                    <p:animEffect transition="in" filter="wipe(up)">
                                      <p:cBhvr>
                                        <p:cTn id="55" dur="500"/>
                                        <p:tgtEl>
                                          <p:spTgt spid="12">
                                            <p:txEl>
                                              <p:pRg st="2" end="2"/>
                                            </p:txEl>
                                          </p:spTgt>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2">
                                            <p:txEl>
                                              <p:pRg st="3" end="3"/>
                                            </p:txEl>
                                          </p:spTgt>
                                        </p:tgtEl>
                                        <p:attrNameLst>
                                          <p:attrName>style.visibility</p:attrName>
                                        </p:attrNameLst>
                                      </p:cBhvr>
                                      <p:to>
                                        <p:strVal val="visible"/>
                                      </p:to>
                                    </p:set>
                                    <p:animEffect transition="in" filter="wipe(up)">
                                      <p:cBhvr>
                                        <p:cTn id="58" dur="500"/>
                                        <p:tgtEl>
                                          <p:spTgt spid="12">
                                            <p:txEl>
                                              <p:pRg st="3" end="3"/>
                                            </p:txEl>
                                          </p:spTgt>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2">
                                            <p:txEl>
                                              <p:pRg st="4" end="4"/>
                                            </p:txEl>
                                          </p:spTgt>
                                        </p:tgtEl>
                                        <p:attrNameLst>
                                          <p:attrName>style.visibility</p:attrName>
                                        </p:attrNameLst>
                                      </p:cBhvr>
                                      <p:to>
                                        <p:strVal val="visible"/>
                                      </p:to>
                                    </p:set>
                                    <p:animEffect transition="in" filter="wipe(up)">
                                      <p:cBhvr>
                                        <p:cTn id="61" dur="500"/>
                                        <p:tgtEl>
                                          <p:spTgt spid="12">
                                            <p:txEl>
                                              <p:pRg st="4" end="4"/>
                                            </p:txEl>
                                          </p:spTgt>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2">
                                            <p:txEl>
                                              <p:pRg st="5" end="5"/>
                                            </p:txEl>
                                          </p:spTgt>
                                        </p:tgtEl>
                                        <p:attrNameLst>
                                          <p:attrName>style.visibility</p:attrName>
                                        </p:attrNameLst>
                                      </p:cBhvr>
                                      <p:to>
                                        <p:strVal val="visible"/>
                                      </p:to>
                                    </p:set>
                                    <p:animEffect transition="in" filter="wipe(up)">
                                      <p:cBhvr>
                                        <p:cTn id="64" dur="500"/>
                                        <p:tgtEl>
                                          <p:spTgt spid="12">
                                            <p:txEl>
                                              <p:pRg st="5" end="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3">
                                            <p:txEl>
                                              <p:pRg st="0" end="0"/>
                                            </p:txEl>
                                          </p:spTgt>
                                        </p:tgtEl>
                                        <p:attrNameLst>
                                          <p:attrName>style.visibility</p:attrName>
                                        </p:attrNameLst>
                                      </p:cBhvr>
                                      <p:to>
                                        <p:strVal val="visible"/>
                                      </p:to>
                                    </p:set>
                                    <p:animEffect transition="in" filter="wipe(up)">
                                      <p:cBhvr>
                                        <p:cTn id="69" dur="500"/>
                                        <p:tgtEl>
                                          <p:spTgt spid="13">
                                            <p:txEl>
                                              <p:pRg st="0" end="0"/>
                                            </p:txEl>
                                          </p:spTgt>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13">
                                            <p:txEl>
                                              <p:pRg st="1" end="1"/>
                                            </p:txEl>
                                          </p:spTgt>
                                        </p:tgtEl>
                                        <p:attrNameLst>
                                          <p:attrName>style.visibility</p:attrName>
                                        </p:attrNameLst>
                                      </p:cBhvr>
                                      <p:to>
                                        <p:strVal val="visible"/>
                                      </p:to>
                                    </p:set>
                                    <p:animEffect transition="in" filter="wipe(up)">
                                      <p:cBhvr>
                                        <p:cTn id="72" dur="500"/>
                                        <p:tgtEl>
                                          <p:spTgt spid="13">
                                            <p:txEl>
                                              <p:pRg st="1" end="1"/>
                                            </p:txEl>
                                          </p:spTgt>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3">
                                            <p:txEl>
                                              <p:pRg st="2" end="2"/>
                                            </p:txEl>
                                          </p:spTgt>
                                        </p:tgtEl>
                                        <p:attrNameLst>
                                          <p:attrName>style.visibility</p:attrName>
                                        </p:attrNameLst>
                                      </p:cBhvr>
                                      <p:to>
                                        <p:strVal val="visible"/>
                                      </p:to>
                                    </p:set>
                                    <p:animEffect transition="in" filter="wipe(up)">
                                      <p:cBhvr>
                                        <p:cTn id="75" dur="500"/>
                                        <p:tgtEl>
                                          <p:spTgt spid="13">
                                            <p:txEl>
                                              <p:pRg st="2" end="2"/>
                                            </p:txEl>
                                          </p:spTgt>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3">
                                            <p:txEl>
                                              <p:pRg st="3" end="3"/>
                                            </p:txEl>
                                          </p:spTgt>
                                        </p:tgtEl>
                                        <p:attrNameLst>
                                          <p:attrName>style.visibility</p:attrName>
                                        </p:attrNameLst>
                                      </p:cBhvr>
                                      <p:to>
                                        <p:strVal val="visible"/>
                                      </p:to>
                                    </p:set>
                                    <p:animEffect transition="in" filter="wipe(up)">
                                      <p:cBhvr>
                                        <p:cTn id="78" dur="500"/>
                                        <p:tgtEl>
                                          <p:spTgt spid="13">
                                            <p:txEl>
                                              <p:pRg st="3" end="3"/>
                                            </p:txEl>
                                          </p:spTgt>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3">
                                            <p:txEl>
                                              <p:pRg st="4" end="4"/>
                                            </p:txEl>
                                          </p:spTgt>
                                        </p:tgtEl>
                                        <p:attrNameLst>
                                          <p:attrName>style.visibility</p:attrName>
                                        </p:attrNameLst>
                                      </p:cBhvr>
                                      <p:to>
                                        <p:strVal val="visible"/>
                                      </p:to>
                                    </p:set>
                                    <p:animEffect transition="in" filter="wipe(up)">
                                      <p:cBhvr>
                                        <p:cTn id="81"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build="p"/>
      <p:bldGraphic spid="15" grpId="0">
        <p:bldSub>
          <a:bldChart bld="category"/>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DC798A28-5F5A-44B2-A69C-8DF51169E528}"/>
              </a:ext>
            </a:extLst>
          </p:cNvPr>
          <p:cNvGrpSpPr/>
          <p:nvPr/>
        </p:nvGrpSpPr>
        <p:grpSpPr>
          <a:xfrm>
            <a:off x="6965381" y="6025637"/>
            <a:ext cx="2177476" cy="703990"/>
            <a:chOff x="148474" y="-91431"/>
            <a:chExt cx="5362167" cy="1907182"/>
          </a:xfrm>
        </p:grpSpPr>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FB2FE665-440F-4278-8BD0-1F09B67B9947}"/>
              </a:ext>
            </a:extLst>
          </p:cNvPr>
          <p:cNvSpPr txBox="1"/>
          <p:nvPr/>
        </p:nvSpPr>
        <p:spPr>
          <a:xfrm>
            <a:off x="283779" y="323950"/>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 RDS.</a:t>
            </a:r>
          </a:p>
        </p:txBody>
      </p:sp>
      <p:pic>
        <p:nvPicPr>
          <p:cNvPr id="4100" name="Picture 4" descr="Bar Cahrt showing number of REcommendations ranked by ALAC according to High++, High+,High, Medium, and Low">
            <a:extLst>
              <a:ext uri="{FF2B5EF4-FFF2-40B4-BE49-F238E27FC236}">
                <a16:creationId xmlns:a16="http://schemas.microsoft.com/office/drawing/2014/main" id="{F8918E06-4211-4339-A1EE-9ACD98F58D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181" y="1562643"/>
            <a:ext cx="4072723" cy="330158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Number of remaining recomendations as of */2021 and 3/2022">
            <a:extLst>
              <a:ext uri="{FF2B5EF4-FFF2-40B4-BE49-F238E27FC236}">
                <a16:creationId xmlns:a16="http://schemas.microsoft.com/office/drawing/2014/main" id="{BB233EEE-21BF-45D4-A4D0-3F6C7ED679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4158" y="2368436"/>
            <a:ext cx="4438630" cy="3520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63261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randombar(vertical)">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250"/>
                                  </p:stCondLst>
                                  <p:childTnLst>
                                    <p:set>
                                      <p:cBhvr>
                                        <p:cTn id="11" dur="1" fill="hold">
                                          <p:stCondLst>
                                            <p:cond delay="0"/>
                                          </p:stCondLst>
                                        </p:cTn>
                                        <p:tgtEl>
                                          <p:spTgt spid="4102"/>
                                        </p:tgtEl>
                                        <p:attrNameLst>
                                          <p:attrName>style.visibility</p:attrName>
                                        </p:attrNameLst>
                                      </p:cBhvr>
                                      <p:to>
                                        <p:strVal val="visible"/>
                                      </p:to>
                                    </p:set>
                                    <p:animEffect transition="in" filter="randombar(horizontal)">
                                      <p:cBhvr>
                                        <p:cTn id="12" dur="20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9633948F-BFD1-4F92-87CA-196889462C18}"/>
              </a:ext>
            </a:extLst>
          </p:cNvPr>
          <p:cNvGrpSpPr/>
          <p:nvPr/>
        </p:nvGrpSpPr>
        <p:grpSpPr>
          <a:xfrm>
            <a:off x="68576" y="6167083"/>
            <a:ext cx="2177476" cy="703990"/>
            <a:chOff x="148474" y="-91431"/>
            <a:chExt cx="5362167" cy="1907182"/>
          </a:xfrm>
        </p:grpSpPr>
        <p:pic>
          <p:nvPicPr>
            <p:cNvPr id="9" name="Picture 8">
              <a:extLst>
                <a:ext uri="{FF2B5EF4-FFF2-40B4-BE49-F238E27FC236}">
                  <a16:creationId xmlns:a16="http://schemas.microsoft.com/office/drawing/2014/main" id="{7092229E-DB05-409A-A35C-F619C54C9EF4}"/>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E7EE5190-D17C-405F-B13A-63839F0FF019}"/>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CE7EFAF9-DFE3-4923-85AA-8FE33C6CCCFD}"/>
              </a:ext>
            </a:extLst>
          </p:cNvPr>
          <p:cNvSpPr txBox="1"/>
          <p:nvPr/>
        </p:nvSpPr>
        <p:spPr>
          <a:xfrm>
            <a:off x="3573122" y="5593065"/>
            <a:ext cx="5029200" cy="369332"/>
          </a:xfrm>
          <a:prstGeom prst="rect">
            <a:avLst/>
          </a:prstGeom>
          <a:noFill/>
        </p:spPr>
        <p:txBody>
          <a:bodyPr wrap="square">
            <a:spAutoFit/>
          </a:bodyPr>
          <a:lstStyle/>
          <a:p>
            <a:r>
              <a:rPr lang="en-AU" sz="1800" b="1" i="0" u="none" strike="noStrike">
                <a:solidFill>
                  <a:schemeClr val="bg1">
                    <a:lumMod val="95000"/>
                  </a:schemeClr>
                </a:solidFill>
                <a:effectLst/>
                <a:latin typeface="Arial" panose="020B0604020202020204" pitchFamily="34" charset="0"/>
              </a:rPr>
              <a:t>OFB-WG and APAT, next steps etc.,</a:t>
            </a:r>
            <a:endParaRPr lang="en-AU" b="1">
              <a:solidFill>
                <a:schemeClr val="bg1">
                  <a:lumMod val="95000"/>
                </a:schemeClr>
              </a:solidFill>
            </a:endParaRPr>
          </a:p>
        </p:txBody>
      </p:sp>
      <p:sp>
        <p:nvSpPr>
          <p:cNvPr id="3" name="TextBox 2">
            <a:extLst>
              <a:ext uri="{FF2B5EF4-FFF2-40B4-BE49-F238E27FC236}">
                <a16:creationId xmlns:a16="http://schemas.microsoft.com/office/drawing/2014/main" id="{FD7B84B1-8BB1-4263-9705-FC820506E5AD}"/>
              </a:ext>
            </a:extLst>
          </p:cNvPr>
          <p:cNvSpPr txBox="1"/>
          <p:nvPr/>
        </p:nvSpPr>
        <p:spPr>
          <a:xfrm>
            <a:off x="1015129" y="766319"/>
            <a:ext cx="7420708" cy="707886"/>
          </a:xfrm>
          <a:prstGeom prst="rect">
            <a:avLst/>
          </a:prstGeom>
          <a:noFill/>
        </p:spPr>
        <p:txBody>
          <a:bodyPr wrap="square" rtlCol="0">
            <a:spAutoFit/>
          </a:bodyPr>
          <a:lstStyle/>
          <a:p>
            <a:r>
              <a:rPr lang="en-AU" sz="4000" b="1">
                <a:solidFill>
                  <a:schemeClr val="bg1">
                    <a:lumMod val="95000"/>
                  </a:schemeClr>
                </a:solidFill>
              </a:rPr>
              <a:t>APAT Use – Next Steps.</a:t>
            </a:r>
          </a:p>
        </p:txBody>
      </p:sp>
      <p:pic>
        <p:nvPicPr>
          <p:cNvPr id="5122" name="Picture 2" descr="APAT Next steps. Cahrt showing recommendations to be prioritised and implemented, Nov.2020 (201) Aug 2021 (146), and Mar 2022 (70) in the form of a bar chart">
            <a:extLst>
              <a:ext uri="{FF2B5EF4-FFF2-40B4-BE49-F238E27FC236}">
                <a16:creationId xmlns:a16="http://schemas.microsoft.com/office/drawing/2014/main" id="{97C55211-B57B-454C-83B6-1BFE3427EE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5190" y="1472101"/>
            <a:ext cx="6213619" cy="4107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59669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heel(3)">
                                      <p:cBhvr>
                                        <p:cTn id="7" dur="2000"/>
                                        <p:tgtEl>
                                          <p:spTgt spid="512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143" y="0"/>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 name="Group 1">
            <a:extLst>
              <a:ext uri="{FF2B5EF4-FFF2-40B4-BE49-F238E27FC236}">
                <a16:creationId xmlns:a16="http://schemas.microsoft.com/office/drawing/2014/main" id="{4A0936A5-A044-4F21-B635-218FFA59E688}"/>
              </a:ext>
            </a:extLst>
          </p:cNvPr>
          <p:cNvGrpSpPr/>
          <p:nvPr/>
        </p:nvGrpSpPr>
        <p:grpSpPr>
          <a:xfrm>
            <a:off x="148474" y="-91431"/>
            <a:ext cx="5362167" cy="1907182"/>
            <a:chOff x="148474" y="-91431"/>
            <a:chExt cx="5362167" cy="1907182"/>
          </a:xfrm>
        </p:grpSpPr>
        <p:pic>
          <p:nvPicPr>
            <p:cNvPr id="8" name="Picture 7">
              <a:extLst>
                <a:ext uri="{FF2B5EF4-FFF2-40B4-BE49-F238E27FC236}">
                  <a16:creationId xmlns:a16="http://schemas.microsoft.com/office/drawing/2014/main" id="{BC3AA6A6-5B18-284D-BF8D-F413F3D29B68}"/>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4" name="Picture 3" descr="Logo, company name&#10;&#10;Description automatically generated">
              <a:extLst>
                <a:ext uri="{FF2B5EF4-FFF2-40B4-BE49-F238E27FC236}">
                  <a16:creationId xmlns:a16="http://schemas.microsoft.com/office/drawing/2014/main" id="{1B3C44FC-0222-0F40-A172-E31886FB6DF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3" name="TextBox 2">
            <a:extLst>
              <a:ext uri="{FF2B5EF4-FFF2-40B4-BE49-F238E27FC236}">
                <a16:creationId xmlns:a16="http://schemas.microsoft.com/office/drawing/2014/main" id="{142C2F3F-A0A6-4BC7-9F8D-090CF6EF9CB0}"/>
              </a:ext>
            </a:extLst>
          </p:cNvPr>
          <p:cNvSpPr txBox="1"/>
          <p:nvPr/>
        </p:nvSpPr>
        <p:spPr>
          <a:xfrm>
            <a:off x="1214846" y="1715657"/>
            <a:ext cx="3827417" cy="461665"/>
          </a:xfrm>
          <a:prstGeom prst="rect">
            <a:avLst/>
          </a:prstGeom>
          <a:noFill/>
        </p:spPr>
        <p:txBody>
          <a:bodyPr wrap="square" rtlCol="0">
            <a:spAutoFit/>
          </a:bodyPr>
          <a:lstStyle/>
          <a:p>
            <a:r>
              <a:rPr lang="en-AU" sz="2400" b="1">
                <a:solidFill>
                  <a:schemeClr val="bg1"/>
                </a:solidFill>
                <a:effectLst>
                  <a:outerShdw blurRad="38100" dist="38100" dir="2700000" algn="tl">
                    <a:srgbClr val="000000">
                      <a:alpha val="43137"/>
                    </a:srgbClr>
                  </a:outerShdw>
                </a:effectLst>
              </a:rPr>
              <a:t>References  and links of use</a:t>
            </a:r>
            <a:r>
              <a:rPr lang="en-AU" sz="2400" b="1">
                <a:effectLst>
                  <a:outerShdw blurRad="38100" dist="38100" dir="2700000" algn="tl">
                    <a:srgbClr val="000000">
                      <a:alpha val="43137"/>
                    </a:srgbClr>
                  </a:outerShdw>
                </a:effectLst>
              </a:rPr>
              <a:t>.</a:t>
            </a:r>
          </a:p>
        </p:txBody>
      </p:sp>
      <p:sp>
        <p:nvSpPr>
          <p:cNvPr id="5" name="TextBox 4">
            <a:extLst>
              <a:ext uri="{FF2B5EF4-FFF2-40B4-BE49-F238E27FC236}">
                <a16:creationId xmlns:a16="http://schemas.microsoft.com/office/drawing/2014/main" id="{8EFA1D78-15CA-47B0-B244-E9FD14C4B3F1}"/>
              </a:ext>
            </a:extLst>
          </p:cNvPr>
          <p:cNvSpPr txBox="1"/>
          <p:nvPr/>
        </p:nvSpPr>
        <p:spPr>
          <a:xfrm>
            <a:off x="1345474" y="2268753"/>
            <a:ext cx="3827417" cy="369332"/>
          </a:xfrm>
          <a:prstGeom prst="rect">
            <a:avLst/>
          </a:prstGeom>
          <a:noFill/>
        </p:spPr>
        <p:txBody>
          <a:bodyPr wrap="square" rtlCol="0">
            <a:spAutoFit/>
          </a:bodyPr>
          <a:lstStyle/>
          <a:p>
            <a:r>
              <a:rPr lang="en-AU" b="1">
                <a:solidFill>
                  <a:schemeClr val="bg1"/>
                </a:solidFill>
              </a:rPr>
              <a:t>Wiki </a:t>
            </a:r>
            <a:r>
              <a:rPr lang="en-AU" b="1">
                <a:solidFill>
                  <a:schemeClr val="bg1"/>
                </a:solidFill>
                <a:hlinkClick r:id="rId6">
                  <a:extLst>
                    <a:ext uri="{A12FA001-AC4F-418D-AE19-62706E023703}">
                      <ahyp:hlinkClr xmlns:ahyp="http://schemas.microsoft.com/office/drawing/2018/hyperlinkcolor" val="tx"/>
                    </a:ext>
                  </a:extLst>
                </a:hlinkClick>
              </a:rPr>
              <a:t>Workspace</a:t>
            </a:r>
            <a:endParaRPr lang="en-AU" b="1">
              <a:solidFill>
                <a:schemeClr val="bg1"/>
              </a:solidFill>
            </a:endParaRPr>
          </a:p>
        </p:txBody>
      </p:sp>
      <p:sp>
        <p:nvSpPr>
          <p:cNvPr id="12" name="TextBox 11">
            <a:extLst>
              <a:ext uri="{FF2B5EF4-FFF2-40B4-BE49-F238E27FC236}">
                <a16:creationId xmlns:a16="http://schemas.microsoft.com/office/drawing/2014/main" id="{EFF29FD3-7867-4BDD-A127-B821B4A566FF}"/>
              </a:ext>
            </a:extLst>
          </p:cNvPr>
          <p:cNvSpPr txBox="1"/>
          <p:nvPr/>
        </p:nvSpPr>
        <p:spPr>
          <a:xfrm>
            <a:off x="1345474" y="2729516"/>
            <a:ext cx="7261860" cy="369332"/>
          </a:xfrm>
          <a:prstGeom prst="rect">
            <a:avLst/>
          </a:prstGeom>
          <a:noFill/>
        </p:spPr>
        <p:txBody>
          <a:bodyPr wrap="none" rtlCol="0">
            <a:spAutoFit/>
          </a:bodyPr>
          <a:lstStyle/>
          <a:p>
            <a:r>
              <a:rPr lang="en-AU" b="1">
                <a:solidFill>
                  <a:schemeClr val="bg1"/>
                </a:solidFill>
                <a:effectLst>
                  <a:outerShdw blurRad="38100" dist="38100" dir="2700000" algn="tl">
                    <a:srgbClr val="000000">
                      <a:alpha val="43137"/>
                    </a:srgbClr>
                  </a:outerShdw>
                </a:effectLst>
                <a:hlinkClick r:id="rId7">
                  <a:extLst>
                    <a:ext uri="{A12FA001-AC4F-418D-AE19-62706E023703}">
                      <ahyp:hlinkClr xmlns:ahyp="http://schemas.microsoft.com/office/drawing/2018/hyperlinkcolor" val="tx"/>
                    </a:ext>
                  </a:extLst>
                </a:hlinkClick>
              </a:rPr>
              <a:t>Presentation from OFB-WG Planning Prioritization Consultations July 2021</a:t>
            </a:r>
            <a:endParaRPr lang="en-AU" b="1">
              <a:solidFill>
                <a:schemeClr val="bg1"/>
              </a:solidFill>
              <a:effectLst>
                <a:outerShdw blurRad="38100" dist="38100" dir="2700000" algn="tl">
                  <a:srgbClr val="000000">
                    <a:alpha val="43137"/>
                  </a:srgbClr>
                </a:outerShdw>
              </a:effectLst>
            </a:endParaRPr>
          </a:p>
        </p:txBody>
      </p:sp>
      <p:sp>
        <p:nvSpPr>
          <p:cNvPr id="10" name="TextBox 9">
            <a:extLst>
              <a:ext uri="{FF2B5EF4-FFF2-40B4-BE49-F238E27FC236}">
                <a16:creationId xmlns:a16="http://schemas.microsoft.com/office/drawing/2014/main" id="{34F695AF-E2A4-4C7E-8D67-4BA63321F610}"/>
              </a:ext>
            </a:extLst>
          </p:cNvPr>
          <p:cNvSpPr txBox="1"/>
          <p:nvPr/>
        </p:nvSpPr>
        <p:spPr>
          <a:xfrm>
            <a:off x="1767840" y="4545267"/>
            <a:ext cx="7778496" cy="523220"/>
          </a:xfrm>
          <a:prstGeom prst="rect">
            <a:avLst/>
          </a:prstGeom>
          <a:noFill/>
        </p:spPr>
        <p:txBody>
          <a:bodyPr wrap="square" rtlCol="0">
            <a:spAutoFit/>
          </a:bodyPr>
          <a:lstStyle/>
          <a:p>
            <a:r>
              <a:rPr lang="en-AU" sz="2800" b="1">
                <a:solidFill>
                  <a:schemeClr val="bg1">
                    <a:lumMod val="95000"/>
                  </a:schemeClr>
                </a:solidFill>
              </a:rPr>
              <a:t>Transition to next part with ICANN.org </a:t>
            </a:r>
          </a:p>
        </p:txBody>
      </p:sp>
      <p:pic>
        <p:nvPicPr>
          <p:cNvPr id="13" name="Picture 12">
            <a:extLst>
              <a:ext uri="{FF2B5EF4-FFF2-40B4-BE49-F238E27FC236}">
                <a16:creationId xmlns:a16="http://schemas.microsoft.com/office/drawing/2014/main" id="{0EA07C8A-D359-4BC9-A1CD-94643F6C7DC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767841" y="3190279"/>
            <a:ext cx="5733638" cy="3552091"/>
          </a:xfrm>
          <a:prstGeom prst="rect">
            <a:avLst/>
          </a:prstGeom>
        </p:spPr>
      </p:pic>
    </p:spTree>
    <p:extLst>
      <p:ext uri="{BB962C8B-B14F-4D97-AF65-F5344CB8AC3E}">
        <p14:creationId xmlns:p14="http://schemas.microsoft.com/office/powerpoint/2010/main" val="46071496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circle(out)">
                                      <p:cBhvr>
                                        <p:cTn id="7" dur="6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0" y="2766"/>
            <a:ext cx="9143997" cy="6855234"/>
          </a:xfrm>
          <a:prstGeom prst="rect">
            <a:avLst/>
          </a:prstGeom>
        </p:spPr>
      </p:pic>
      <p:pic>
        <p:nvPicPr>
          <p:cNvPr id="8" name="Picture 7">
            <a:extLst>
              <a:ext uri="{FF2B5EF4-FFF2-40B4-BE49-F238E27FC236}">
                <a16:creationId xmlns:a16="http://schemas.microsoft.com/office/drawing/2014/main" id="{BC3AA6A6-5B18-284D-BF8D-F413F3D29B68}"/>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31530" y="368553"/>
            <a:ext cx="4826338" cy="1907182"/>
          </a:xfrm>
          <a:prstGeom prst="rect">
            <a:avLst/>
          </a:prstGeom>
        </p:spPr>
      </p:pic>
      <p:sp>
        <p:nvSpPr>
          <p:cNvPr id="6" name="Google Shape;774;p140">
            <a:extLst>
              <a:ext uri="{FF2B5EF4-FFF2-40B4-BE49-F238E27FC236}">
                <a16:creationId xmlns:a16="http://schemas.microsoft.com/office/drawing/2014/main" id="{085B37E2-3D7C-E04E-A270-CE35F0A96FB4}"/>
              </a:ext>
            </a:extLst>
          </p:cNvPr>
          <p:cNvSpPr txBox="1">
            <a:spLocks/>
          </p:cNvSpPr>
          <p:nvPr/>
        </p:nvSpPr>
        <p:spPr>
          <a:xfrm>
            <a:off x="1380742" y="2638833"/>
            <a:ext cx="6382512" cy="1031668"/>
          </a:xfrm>
          <a:prstGeom prst="rect">
            <a:avLst/>
          </a:prstGeom>
          <a:noFill/>
          <a:ln>
            <a:noFill/>
          </a:ln>
        </p:spPr>
        <p:txBody>
          <a:bodyPr spcFirstLastPara="1" wrap="square" lIns="0" tIns="0" rIns="0" bIns="0" anchor="b" anchorCtr="0">
            <a:normAutofit fontScale="8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800">
                <a:solidFill>
                  <a:schemeClr val="bg1"/>
                </a:solidFill>
              </a:rPr>
              <a:t>Org Planning and </a:t>
            </a:r>
          </a:p>
          <a:p>
            <a:pPr algn="ctr"/>
            <a:r>
              <a:rPr lang="en-US" sz="4800">
                <a:solidFill>
                  <a:schemeClr val="bg1"/>
                </a:solidFill>
              </a:rPr>
              <a:t>Implementation Operations</a:t>
            </a:r>
          </a:p>
        </p:txBody>
      </p:sp>
    </p:spTree>
    <p:extLst>
      <p:ext uri="{BB962C8B-B14F-4D97-AF65-F5344CB8AC3E}">
        <p14:creationId xmlns:p14="http://schemas.microsoft.com/office/powerpoint/2010/main" val="2816175882"/>
      </p:ext>
    </p:extLst>
  </p:cSld>
  <p:clrMapOvr>
    <a:masterClrMapping/>
  </p:clrMapOvr>
  <p:transition spd="slow">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07"/>
        <p:cNvGrpSpPr/>
        <p:nvPr/>
      </p:nvGrpSpPr>
      <p:grpSpPr>
        <a:xfrm>
          <a:off x="0" y="0"/>
          <a:ext cx="0" cy="0"/>
          <a:chOff x="0" y="0"/>
          <a:chExt cx="0" cy="0"/>
        </a:xfrm>
      </p:grpSpPr>
      <p:grpSp>
        <p:nvGrpSpPr>
          <p:cNvPr id="4" name="Group 3">
            <a:extLst>
              <a:ext uri="{FF2B5EF4-FFF2-40B4-BE49-F238E27FC236}">
                <a16:creationId xmlns:a16="http://schemas.microsoft.com/office/drawing/2014/main" id="{E11BE1C0-83BE-4EF0-B54D-D97FC64F3A7B}"/>
              </a:ext>
            </a:extLst>
          </p:cNvPr>
          <p:cNvGrpSpPr/>
          <p:nvPr/>
        </p:nvGrpSpPr>
        <p:grpSpPr>
          <a:xfrm>
            <a:off x="0" y="-5846"/>
            <a:ext cx="9143997" cy="6869691"/>
            <a:chOff x="1" y="1382"/>
            <a:chExt cx="9143997" cy="6869691"/>
          </a:xfrm>
        </p:grpSpPr>
        <p:pic>
          <p:nvPicPr>
            <p:cNvPr id="5" name="Picture 4">
              <a:extLst>
                <a:ext uri="{FF2B5EF4-FFF2-40B4-BE49-F238E27FC236}">
                  <a16:creationId xmlns:a16="http://schemas.microsoft.com/office/drawing/2014/main" id="{07CFEF8C-DE7B-4785-826B-08CF175D1D45}"/>
                </a:ext>
              </a:extLst>
            </p:cNvPr>
            <p:cNvPicPr>
              <a:picLocks noChangeAspect="1"/>
            </p:cNvPicPr>
            <p:nvPr/>
          </p:nvPicPr>
          <p:blipFill>
            <a:blip r:embed="rId3">
              <a:duotone>
                <a:schemeClr val="accent5">
                  <a:shade val="45000"/>
                  <a:satMod val="135000"/>
                </a:schemeClr>
                <a:prstClr val="white"/>
              </a:duotone>
            </a:blip>
            <a:srcRect/>
            <a:stretch/>
          </p:blipFill>
          <p:spPr>
            <a:xfrm>
              <a:off x="1" y="1382"/>
              <a:ext cx="9143997" cy="6855234"/>
            </a:xfrm>
            <a:prstGeom prst="rect">
              <a:avLst/>
            </a:prstGeom>
          </p:spPr>
        </p:pic>
        <p:grpSp>
          <p:nvGrpSpPr>
            <p:cNvPr id="6" name="Group 5">
              <a:extLst>
                <a:ext uri="{FF2B5EF4-FFF2-40B4-BE49-F238E27FC236}">
                  <a16:creationId xmlns:a16="http://schemas.microsoft.com/office/drawing/2014/main" id="{A0232F62-FAD9-40F6-BDD4-655CAD833DBA}"/>
                </a:ext>
              </a:extLst>
            </p:cNvPr>
            <p:cNvGrpSpPr/>
            <p:nvPr/>
          </p:nvGrpSpPr>
          <p:grpSpPr>
            <a:xfrm>
              <a:off x="68576" y="6167083"/>
              <a:ext cx="2177476" cy="703990"/>
              <a:chOff x="148474" y="-91431"/>
              <a:chExt cx="5362167" cy="1907182"/>
            </a:xfrm>
          </p:grpSpPr>
          <p:pic>
            <p:nvPicPr>
              <p:cNvPr id="7" name="Picture 6">
                <a:extLst>
                  <a:ext uri="{FF2B5EF4-FFF2-40B4-BE49-F238E27FC236}">
                    <a16:creationId xmlns:a16="http://schemas.microsoft.com/office/drawing/2014/main" id="{7EA729F5-6B22-4DA4-916F-236455B02052}"/>
                  </a:ext>
                  <a:ext uri="{C183D7F6-B498-43B3-948B-1728B52AA6E4}">
                    <adec:decorative xmlns:adec="http://schemas.microsoft.com/office/drawing/2017/decorative" val="1"/>
                  </a:ext>
                </a:extLst>
              </p:cNvPr>
              <p:cNvPicPr>
                <a:picLocks noChangeAspect="1"/>
              </p:cNvPicPr>
              <p:nvPr/>
            </p:nvPicPr>
            <p:blipFill>
              <a:blip r:embed="rId4">
                <a:duotone>
                  <a:schemeClr val="accent5">
                    <a:shade val="45000"/>
                    <a:satMod val="135000"/>
                  </a:schemeClr>
                  <a:prstClr val="white"/>
                </a:duotone>
              </a:blip>
              <a:srcRect/>
              <a:stretch/>
            </p:blipFill>
            <p:spPr>
              <a:xfrm>
                <a:off x="684303" y="-91431"/>
                <a:ext cx="4826338" cy="1907182"/>
              </a:xfrm>
              <a:prstGeom prst="rect">
                <a:avLst/>
              </a:prstGeom>
            </p:spPr>
          </p:pic>
          <p:pic>
            <p:nvPicPr>
              <p:cNvPr id="8" name="Picture 7" descr="Logo, company name&#10;&#10;Description automatically generated">
                <a:extLst>
                  <a:ext uri="{FF2B5EF4-FFF2-40B4-BE49-F238E27FC236}">
                    <a16:creationId xmlns:a16="http://schemas.microsoft.com/office/drawing/2014/main" id="{2712CD02-86DF-4ED0-8563-36557D31A304}"/>
                  </a:ext>
                </a:extLst>
              </p:cNvPr>
              <p:cNvPicPr>
                <a:picLocks noChangeAspect="1"/>
              </p:cNvPicPr>
              <p:nvPr/>
            </p:nvPicPr>
            <p:blipFill>
              <a:blip r:embed="rId5">
                <a:duotone>
                  <a:schemeClr val="accent5">
                    <a:shade val="45000"/>
                    <a:satMod val="135000"/>
                  </a:schemeClr>
                  <a:prstClr val="white"/>
                </a:duotone>
              </a:blip>
              <a:stretch>
                <a:fillRect/>
              </a:stretch>
            </p:blipFill>
            <p:spPr>
              <a:xfrm>
                <a:off x="148474" y="284480"/>
                <a:ext cx="984534" cy="1148079"/>
              </a:xfrm>
              <a:prstGeom prst="rect">
                <a:avLst/>
              </a:prstGeom>
            </p:spPr>
          </p:pic>
        </p:grpSp>
      </p:grpSp>
      <p:sp>
        <p:nvSpPr>
          <p:cNvPr id="2608" name="Google Shape;2608;p3"/>
          <p:cNvSpPr txBox="1">
            <a:spLocks noGrp="1"/>
          </p:cNvSpPr>
          <p:nvPr>
            <p:ph type="body" idx="1"/>
          </p:nvPr>
        </p:nvSpPr>
        <p:spPr>
          <a:xfrm>
            <a:off x="1236659" y="2286187"/>
            <a:ext cx="7907338" cy="4571813"/>
          </a:xfrm>
          <a:prstGeom prst="rect">
            <a:avLst/>
          </a:prstGeom>
          <a:noFill/>
          <a:ln>
            <a:noFill/>
          </a:ln>
        </p:spPr>
        <p:txBody>
          <a:bodyPr spcFirstLastPara="1" wrap="square" lIns="0" tIns="0" rIns="0" bIns="0" anchor="t" anchorCtr="0">
            <a:noAutofit/>
          </a:bodyPr>
          <a:lstStyle/>
          <a:p>
            <a:r>
              <a:rPr lang="en-US"/>
              <a:t>Introduction to Planning and Implementation Operations</a:t>
            </a:r>
          </a:p>
          <a:p>
            <a:r>
              <a:rPr lang="en-US"/>
              <a:t>Overview of the Planning Prioritization Framework and Pilot</a:t>
            </a:r>
          </a:p>
          <a:p>
            <a:r>
              <a:rPr lang="en-US"/>
              <a:t>Overview of Implementation Operations and key priorities including the WS2 Community Coordination Group</a:t>
            </a:r>
          </a:p>
          <a:p>
            <a:r>
              <a:rPr lang="en-US"/>
              <a:t>Resources pages</a:t>
            </a:r>
          </a:p>
          <a:p>
            <a:pPr marL="342900" lvl="0" indent="-252412" algn="l" rtl="0">
              <a:lnSpc>
                <a:spcPct val="100000"/>
              </a:lnSpc>
              <a:spcBef>
                <a:spcPts val="2000"/>
              </a:spcBef>
              <a:spcAft>
                <a:spcPts val="0"/>
              </a:spcAft>
              <a:buClr>
                <a:srgbClr val="000000"/>
              </a:buClr>
              <a:buSzPts val="1425"/>
              <a:buFont typeface="Noto Sans Symbols"/>
              <a:buNone/>
            </a:pPr>
            <a:endParaRPr>
              <a:solidFill>
                <a:schemeClr val="dk1"/>
              </a:solidFill>
            </a:endParaRPr>
          </a:p>
        </p:txBody>
      </p:sp>
      <p:sp>
        <p:nvSpPr>
          <p:cNvPr id="2609" name="Google Shape;2609;p3"/>
          <p:cNvSpPr txBox="1">
            <a:spLocks noGrp="1"/>
          </p:cNvSpPr>
          <p:nvPr>
            <p:ph type="title"/>
          </p:nvPr>
        </p:nvSpPr>
        <p:spPr>
          <a:xfrm>
            <a:off x="993232" y="1189273"/>
            <a:ext cx="8012951" cy="450663"/>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0B3458"/>
              </a:buClr>
              <a:buSzPts val="2800"/>
              <a:buFont typeface="Arial"/>
              <a:buNone/>
            </a:pPr>
            <a:r>
              <a:rPr lang="en-US"/>
              <a:t>Agenda</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A5184C24-551D-4ACD-88A1-9FDC58E02B80}"/>
              </a:ext>
            </a:extLst>
          </p:cNvPr>
          <p:cNvGrpSpPr/>
          <p:nvPr/>
        </p:nvGrpSpPr>
        <p:grpSpPr>
          <a:xfrm>
            <a:off x="-28086" y="0"/>
            <a:ext cx="9143997" cy="6869691"/>
            <a:chOff x="1" y="1382"/>
            <a:chExt cx="9143997" cy="6869691"/>
          </a:xfrm>
        </p:grpSpPr>
        <p:pic>
          <p:nvPicPr>
            <p:cNvPr id="34" name="Picture 33">
              <a:extLst>
                <a:ext uri="{FF2B5EF4-FFF2-40B4-BE49-F238E27FC236}">
                  <a16:creationId xmlns:a16="http://schemas.microsoft.com/office/drawing/2014/main" id="{6E0FDDE5-7733-4C04-8350-A59E90CDB40E}"/>
                </a:ext>
              </a:extLst>
            </p:cNvPr>
            <p:cNvPicPr>
              <a:picLocks noChangeAspect="1"/>
            </p:cNvPicPr>
            <p:nvPr/>
          </p:nvPicPr>
          <p:blipFill>
            <a:blip r:embed="rId3">
              <a:duotone>
                <a:schemeClr val="accent5">
                  <a:shade val="45000"/>
                  <a:satMod val="135000"/>
                </a:schemeClr>
                <a:prstClr val="white"/>
              </a:duotone>
            </a:blip>
            <a:srcRect/>
            <a:stretch/>
          </p:blipFill>
          <p:spPr>
            <a:xfrm>
              <a:off x="1" y="1382"/>
              <a:ext cx="9143997" cy="6855234"/>
            </a:xfrm>
            <a:prstGeom prst="rect">
              <a:avLst/>
            </a:prstGeom>
          </p:spPr>
        </p:pic>
        <p:grpSp>
          <p:nvGrpSpPr>
            <p:cNvPr id="35" name="Group 34">
              <a:extLst>
                <a:ext uri="{FF2B5EF4-FFF2-40B4-BE49-F238E27FC236}">
                  <a16:creationId xmlns:a16="http://schemas.microsoft.com/office/drawing/2014/main" id="{B834DCF6-B5C8-41B2-8B8F-811D48F81CCA}"/>
                </a:ext>
              </a:extLst>
            </p:cNvPr>
            <p:cNvGrpSpPr/>
            <p:nvPr/>
          </p:nvGrpSpPr>
          <p:grpSpPr>
            <a:xfrm>
              <a:off x="68576" y="6167083"/>
              <a:ext cx="2177476" cy="703990"/>
              <a:chOff x="148474" y="-91431"/>
              <a:chExt cx="5362167" cy="1907182"/>
            </a:xfrm>
          </p:grpSpPr>
          <p:pic>
            <p:nvPicPr>
              <p:cNvPr id="37" name="Picture 36">
                <a:extLst>
                  <a:ext uri="{FF2B5EF4-FFF2-40B4-BE49-F238E27FC236}">
                    <a16:creationId xmlns:a16="http://schemas.microsoft.com/office/drawing/2014/main" id="{EC19C06E-879D-4E65-A1DF-85D8B47104A9}"/>
                  </a:ext>
                  <a:ext uri="{C183D7F6-B498-43B3-948B-1728B52AA6E4}">
                    <adec:decorative xmlns:adec="http://schemas.microsoft.com/office/drawing/2017/decorative" val="1"/>
                  </a:ext>
                </a:extLst>
              </p:cNvPr>
              <p:cNvPicPr>
                <a:picLocks noChangeAspect="1"/>
              </p:cNvPicPr>
              <p:nvPr/>
            </p:nvPicPr>
            <p:blipFill>
              <a:blip r:embed="rId4">
                <a:duotone>
                  <a:schemeClr val="accent5">
                    <a:shade val="45000"/>
                    <a:satMod val="135000"/>
                  </a:schemeClr>
                  <a:prstClr val="white"/>
                </a:duotone>
              </a:blip>
              <a:srcRect/>
              <a:stretch/>
            </p:blipFill>
            <p:spPr>
              <a:xfrm>
                <a:off x="684303" y="-91431"/>
                <a:ext cx="4826338" cy="1907182"/>
              </a:xfrm>
              <a:prstGeom prst="rect">
                <a:avLst/>
              </a:prstGeom>
            </p:spPr>
          </p:pic>
          <p:pic>
            <p:nvPicPr>
              <p:cNvPr id="39" name="Picture 38" descr="Logo, company name&#10;&#10;Description automatically generated">
                <a:extLst>
                  <a:ext uri="{FF2B5EF4-FFF2-40B4-BE49-F238E27FC236}">
                    <a16:creationId xmlns:a16="http://schemas.microsoft.com/office/drawing/2014/main" id="{FFC800B9-C475-494A-9989-F83D6752F589}"/>
                  </a:ext>
                </a:extLst>
              </p:cNvPr>
              <p:cNvPicPr>
                <a:picLocks noChangeAspect="1"/>
              </p:cNvPicPr>
              <p:nvPr/>
            </p:nvPicPr>
            <p:blipFill>
              <a:blip r:embed="rId5">
                <a:duotone>
                  <a:schemeClr val="accent5">
                    <a:shade val="45000"/>
                    <a:satMod val="135000"/>
                  </a:schemeClr>
                  <a:prstClr val="white"/>
                </a:duotone>
              </a:blip>
              <a:stretch>
                <a:fillRect/>
              </a:stretch>
            </p:blipFill>
            <p:spPr>
              <a:xfrm>
                <a:off x="148474" y="284480"/>
                <a:ext cx="984534" cy="1148079"/>
              </a:xfrm>
              <a:prstGeom prst="rect">
                <a:avLst/>
              </a:prstGeom>
            </p:spPr>
          </p:pic>
        </p:grpSp>
      </p:grpSp>
      <p:sp>
        <p:nvSpPr>
          <p:cNvPr id="8" name="Rounded Rectangle 7">
            <a:extLst>
              <a:ext uri="{FF2B5EF4-FFF2-40B4-BE49-F238E27FC236}">
                <a16:creationId xmlns:a16="http://schemas.microsoft.com/office/drawing/2014/main" id="{839DEA24-040A-2B46-B0A8-F1C34006C645}"/>
              </a:ext>
            </a:extLst>
          </p:cNvPr>
          <p:cNvSpPr/>
          <p:nvPr/>
        </p:nvSpPr>
        <p:spPr>
          <a:xfrm>
            <a:off x="3372814" y="1484851"/>
            <a:ext cx="2446639" cy="2857927"/>
          </a:xfrm>
          <a:prstGeom prst="roundRect">
            <a:avLst>
              <a:gd name="adj" fmla="val 6939"/>
            </a:avLst>
          </a:prstGeom>
        </p:spPr>
        <p:style>
          <a:lnRef idx="2">
            <a:schemeClr val="accent3">
              <a:shade val="50000"/>
            </a:schemeClr>
          </a:lnRef>
          <a:fillRef idx="1">
            <a:schemeClr val="accent3"/>
          </a:fillRef>
          <a:effectRef idx="0">
            <a:schemeClr val="accent3"/>
          </a:effectRef>
          <a:fontRef idx="minor">
            <a:schemeClr val="lt1"/>
          </a:fontRef>
        </p:style>
        <p:txBody>
          <a:bodyPr rtlCol="0" anchor="t" anchorCtr="0"/>
          <a:lstStyle/>
          <a:p>
            <a:pPr algn="ctr"/>
            <a:r>
              <a:rPr lang="en-US" sz="1600"/>
              <a:t>Implementation Operations</a:t>
            </a:r>
          </a:p>
          <a:p>
            <a:pPr algn="ctr"/>
            <a:r>
              <a:rPr lang="en-US"/>
              <a:t>(</a:t>
            </a:r>
            <a:r>
              <a:rPr lang="en-US" i="1"/>
              <a:t>Giovanni Seppia</a:t>
            </a:r>
            <a:r>
              <a:rPr lang="en-US"/>
              <a:t>)</a:t>
            </a:r>
          </a:p>
          <a:p>
            <a:pPr algn="ctr"/>
            <a:endParaRPr lang="en-US" sz="1350"/>
          </a:p>
          <a:p>
            <a:pPr algn="ctr"/>
            <a:endParaRPr lang="en-US" sz="1350"/>
          </a:p>
          <a:p>
            <a:pPr algn="ctr"/>
            <a:endParaRPr lang="en-US" sz="1350"/>
          </a:p>
        </p:txBody>
      </p:sp>
      <p:sp>
        <p:nvSpPr>
          <p:cNvPr id="2" name="Rounded Rectangle 1" descr="Chart showing the Planning path for implementation.  Annual planning process, etc to pilot within the implementation Operations team to reprs back to reps from the community">
            <a:extLst>
              <a:ext uri="{FF2B5EF4-FFF2-40B4-BE49-F238E27FC236}">
                <a16:creationId xmlns:a16="http://schemas.microsoft.com/office/drawing/2014/main" id="{C4FFB65D-1A45-0C4B-98C8-F393D3F01394}"/>
              </a:ext>
            </a:extLst>
          </p:cNvPr>
          <p:cNvSpPr/>
          <p:nvPr/>
        </p:nvSpPr>
        <p:spPr>
          <a:xfrm>
            <a:off x="510684" y="1484851"/>
            <a:ext cx="2571751" cy="2857927"/>
          </a:xfrm>
          <a:prstGeom prst="roundRect">
            <a:avLst>
              <a:gd name="adj" fmla="val 6939"/>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a:t>Planning</a:t>
            </a:r>
          </a:p>
          <a:p>
            <a:pPr algn="ctr"/>
            <a:r>
              <a:rPr lang="en-US"/>
              <a:t>(</a:t>
            </a:r>
            <a:r>
              <a:rPr lang="en-US" i="1"/>
              <a:t>Becky Nash</a:t>
            </a:r>
            <a:r>
              <a:rPr lang="en-US"/>
              <a:t>)</a:t>
            </a:r>
          </a:p>
          <a:p>
            <a:pPr algn="ctr"/>
            <a:endParaRPr lang="en-US"/>
          </a:p>
          <a:p>
            <a:pPr algn="ctr"/>
            <a:endParaRPr lang="en-US" sz="1350"/>
          </a:p>
          <a:p>
            <a:pPr algn="ctr"/>
            <a:endParaRPr lang="en-US" sz="1350"/>
          </a:p>
        </p:txBody>
      </p:sp>
      <p:sp>
        <p:nvSpPr>
          <p:cNvPr id="4" name="Rounded Rectangle 3">
            <a:extLst>
              <a:ext uri="{FF2B5EF4-FFF2-40B4-BE49-F238E27FC236}">
                <a16:creationId xmlns:a16="http://schemas.microsoft.com/office/drawing/2014/main" id="{41872D53-AD7D-EF47-A40C-3CCD926F12A4}"/>
              </a:ext>
            </a:extLst>
          </p:cNvPr>
          <p:cNvSpPr/>
          <p:nvPr/>
        </p:nvSpPr>
        <p:spPr>
          <a:xfrm>
            <a:off x="782222" y="2272595"/>
            <a:ext cx="2124129" cy="1881317"/>
          </a:xfrm>
          <a:prstGeom prst="roundRect">
            <a:avLst>
              <a:gd name="adj" fmla="val 4352"/>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350"/>
              <a:t>Annual Planning process (5-year plan updates, annual operating plan, budget)</a:t>
            </a:r>
          </a:p>
        </p:txBody>
      </p:sp>
      <p:sp>
        <p:nvSpPr>
          <p:cNvPr id="9" name="Rounded Rectangle 8">
            <a:extLst>
              <a:ext uri="{FF2B5EF4-FFF2-40B4-BE49-F238E27FC236}">
                <a16:creationId xmlns:a16="http://schemas.microsoft.com/office/drawing/2014/main" id="{0629F708-65BD-9841-AFB2-E94538B1A0AA}"/>
              </a:ext>
            </a:extLst>
          </p:cNvPr>
          <p:cNvSpPr/>
          <p:nvPr/>
        </p:nvSpPr>
        <p:spPr>
          <a:xfrm>
            <a:off x="3611503" y="2389632"/>
            <a:ext cx="1972413" cy="1805983"/>
          </a:xfrm>
          <a:prstGeom prst="roundRect">
            <a:avLst>
              <a:gd name="adj" fmla="val 4667"/>
            </a:avLst>
          </a:prstGeom>
        </p:spPr>
        <p:style>
          <a:lnRef idx="1">
            <a:schemeClr val="accent3"/>
          </a:lnRef>
          <a:fillRef idx="3">
            <a:schemeClr val="accent3"/>
          </a:fillRef>
          <a:effectRef idx="2">
            <a:schemeClr val="accent3"/>
          </a:effectRef>
          <a:fontRef idx="minor">
            <a:schemeClr val="lt1"/>
          </a:fontRef>
        </p:style>
        <p:txBody>
          <a:bodyPr rtlCol="0" anchor="t" anchorCtr="0"/>
          <a:lstStyle/>
          <a:p>
            <a:pPr algn="ctr"/>
            <a:r>
              <a:rPr lang="en-US" sz="1350">
                <a:solidFill>
                  <a:srgbClr val="7030A0"/>
                </a:solidFill>
              </a:rPr>
              <a:t>Implementation of Board adopted non-policy recommendations</a:t>
            </a:r>
          </a:p>
        </p:txBody>
      </p:sp>
      <p:sp>
        <p:nvSpPr>
          <p:cNvPr id="5" name="Rounded Rectangle 4">
            <a:extLst>
              <a:ext uri="{FF2B5EF4-FFF2-40B4-BE49-F238E27FC236}">
                <a16:creationId xmlns:a16="http://schemas.microsoft.com/office/drawing/2014/main" id="{43FA0872-2701-7D4F-ADDD-DCB95406869C}"/>
              </a:ext>
            </a:extLst>
          </p:cNvPr>
          <p:cNvSpPr/>
          <p:nvPr/>
        </p:nvSpPr>
        <p:spPr>
          <a:xfrm>
            <a:off x="1195139" y="3300523"/>
            <a:ext cx="1251122" cy="716691"/>
          </a:xfrm>
          <a:prstGeom prst="roundRect">
            <a:avLst>
              <a:gd name="adj" fmla="val 5739"/>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350"/>
              <a:t>Prioritization Framework</a:t>
            </a:r>
          </a:p>
        </p:txBody>
      </p:sp>
      <p:sp>
        <p:nvSpPr>
          <p:cNvPr id="6" name="Rounded Rectangle 5">
            <a:extLst>
              <a:ext uri="{FF2B5EF4-FFF2-40B4-BE49-F238E27FC236}">
                <a16:creationId xmlns:a16="http://schemas.microsoft.com/office/drawing/2014/main" id="{BC231101-802D-E840-B050-771AAD9B172C}"/>
              </a:ext>
            </a:extLst>
          </p:cNvPr>
          <p:cNvSpPr/>
          <p:nvPr/>
        </p:nvSpPr>
        <p:spPr>
          <a:xfrm>
            <a:off x="1326700" y="4715455"/>
            <a:ext cx="991627" cy="696398"/>
          </a:xfrm>
          <a:prstGeom prst="roundRect">
            <a:avLst>
              <a:gd name="adj" fmla="val 16667"/>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t>Pilot</a:t>
            </a:r>
          </a:p>
        </p:txBody>
      </p:sp>
      <p:sp>
        <p:nvSpPr>
          <p:cNvPr id="10" name="Rounded Rectangle 9">
            <a:extLst>
              <a:ext uri="{FF2B5EF4-FFF2-40B4-BE49-F238E27FC236}">
                <a16:creationId xmlns:a16="http://schemas.microsoft.com/office/drawing/2014/main" id="{0E9696F7-3D25-634E-930E-C3BECC772E41}"/>
              </a:ext>
            </a:extLst>
          </p:cNvPr>
          <p:cNvSpPr/>
          <p:nvPr/>
        </p:nvSpPr>
        <p:spPr>
          <a:xfrm>
            <a:off x="3666284" y="3264225"/>
            <a:ext cx="687527" cy="5606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a:p>
        </p:txBody>
      </p:sp>
      <p:sp>
        <p:nvSpPr>
          <p:cNvPr id="11" name="Rounded Rectangle 10">
            <a:extLst>
              <a:ext uri="{FF2B5EF4-FFF2-40B4-BE49-F238E27FC236}">
                <a16:creationId xmlns:a16="http://schemas.microsoft.com/office/drawing/2014/main" id="{25393495-3825-3746-A4DD-BE77F26F6AE0}"/>
              </a:ext>
            </a:extLst>
          </p:cNvPr>
          <p:cNvSpPr/>
          <p:nvPr/>
        </p:nvSpPr>
        <p:spPr>
          <a:xfrm>
            <a:off x="3780584" y="3378525"/>
            <a:ext cx="687527" cy="5606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a:p>
        </p:txBody>
      </p:sp>
      <p:sp>
        <p:nvSpPr>
          <p:cNvPr id="12" name="Rounded Rectangle 11">
            <a:extLst>
              <a:ext uri="{FF2B5EF4-FFF2-40B4-BE49-F238E27FC236}">
                <a16:creationId xmlns:a16="http://schemas.microsoft.com/office/drawing/2014/main" id="{2A667FB2-7512-6C45-A144-7A4FD75AB684}"/>
              </a:ext>
            </a:extLst>
          </p:cNvPr>
          <p:cNvSpPr/>
          <p:nvPr/>
        </p:nvSpPr>
        <p:spPr>
          <a:xfrm>
            <a:off x="3799122" y="3492825"/>
            <a:ext cx="803992" cy="5606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0" rIns="0" rtlCol="0" anchor="ctr"/>
          <a:lstStyle/>
          <a:p>
            <a:pPr algn="ctr"/>
            <a:r>
              <a:rPr lang="en-US" sz="1200"/>
              <a:t>Reviews</a:t>
            </a:r>
          </a:p>
        </p:txBody>
      </p:sp>
      <p:sp>
        <p:nvSpPr>
          <p:cNvPr id="13" name="Rounded Rectangle 12">
            <a:extLst>
              <a:ext uri="{FF2B5EF4-FFF2-40B4-BE49-F238E27FC236}">
                <a16:creationId xmlns:a16="http://schemas.microsoft.com/office/drawing/2014/main" id="{69633B9F-43F1-FF40-BE2C-2D48B7750878}"/>
              </a:ext>
            </a:extLst>
          </p:cNvPr>
          <p:cNvSpPr/>
          <p:nvPr/>
        </p:nvSpPr>
        <p:spPr>
          <a:xfrm>
            <a:off x="4596128" y="3222522"/>
            <a:ext cx="687527" cy="5606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350"/>
              <a:t>WS2</a:t>
            </a:r>
          </a:p>
        </p:txBody>
      </p:sp>
      <p:sp>
        <p:nvSpPr>
          <p:cNvPr id="15" name="Rounded Rectangle 14">
            <a:extLst>
              <a:ext uri="{FF2B5EF4-FFF2-40B4-BE49-F238E27FC236}">
                <a16:creationId xmlns:a16="http://schemas.microsoft.com/office/drawing/2014/main" id="{BB4FC9D7-DD0D-A74B-BFE4-CB1C4E0139A8}"/>
              </a:ext>
            </a:extLst>
          </p:cNvPr>
          <p:cNvSpPr/>
          <p:nvPr/>
        </p:nvSpPr>
        <p:spPr>
          <a:xfrm>
            <a:off x="4710428" y="3336822"/>
            <a:ext cx="758915" cy="5606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350"/>
              <a:t>WS2</a:t>
            </a:r>
          </a:p>
        </p:txBody>
      </p:sp>
      <p:sp>
        <p:nvSpPr>
          <p:cNvPr id="17" name="Rounded Rectangle 16">
            <a:extLst>
              <a:ext uri="{FF2B5EF4-FFF2-40B4-BE49-F238E27FC236}">
                <a16:creationId xmlns:a16="http://schemas.microsoft.com/office/drawing/2014/main" id="{EFCEAA5B-1010-094A-BE55-075ACA8A14BB}"/>
              </a:ext>
            </a:extLst>
          </p:cNvPr>
          <p:cNvSpPr/>
          <p:nvPr/>
        </p:nvSpPr>
        <p:spPr>
          <a:xfrm>
            <a:off x="6103660" y="1484851"/>
            <a:ext cx="2631989" cy="2857927"/>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t" anchorCtr="0"/>
          <a:lstStyle/>
          <a:p>
            <a:pPr algn="ctr"/>
            <a:r>
              <a:rPr lang="en-US"/>
              <a:t>Community</a:t>
            </a:r>
          </a:p>
        </p:txBody>
      </p:sp>
      <p:sp>
        <p:nvSpPr>
          <p:cNvPr id="18" name="Rounded Rectangle 17">
            <a:extLst>
              <a:ext uri="{FF2B5EF4-FFF2-40B4-BE49-F238E27FC236}">
                <a16:creationId xmlns:a16="http://schemas.microsoft.com/office/drawing/2014/main" id="{2DC3BCE1-CA0F-454F-BF23-6208844F2368}"/>
              </a:ext>
            </a:extLst>
          </p:cNvPr>
          <p:cNvSpPr/>
          <p:nvPr/>
        </p:nvSpPr>
        <p:spPr>
          <a:xfrm>
            <a:off x="6641180" y="2661836"/>
            <a:ext cx="1044143" cy="838717"/>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1350"/>
          </a:p>
        </p:txBody>
      </p:sp>
      <p:sp>
        <p:nvSpPr>
          <p:cNvPr id="21" name="Rounded Rectangle 20">
            <a:extLst>
              <a:ext uri="{FF2B5EF4-FFF2-40B4-BE49-F238E27FC236}">
                <a16:creationId xmlns:a16="http://schemas.microsoft.com/office/drawing/2014/main" id="{C3C405E5-1EDA-0543-B2B9-EF7FC7A1327E}"/>
              </a:ext>
            </a:extLst>
          </p:cNvPr>
          <p:cNvSpPr/>
          <p:nvPr/>
        </p:nvSpPr>
        <p:spPr>
          <a:xfrm>
            <a:off x="6755480" y="2776136"/>
            <a:ext cx="1044143" cy="838717"/>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1350"/>
          </a:p>
        </p:txBody>
      </p:sp>
      <p:sp>
        <p:nvSpPr>
          <p:cNvPr id="22" name="Rounded Rectangle 21">
            <a:extLst>
              <a:ext uri="{FF2B5EF4-FFF2-40B4-BE49-F238E27FC236}">
                <a16:creationId xmlns:a16="http://schemas.microsoft.com/office/drawing/2014/main" id="{38E34589-64DB-EA43-A106-69CB981F1DEE}"/>
              </a:ext>
            </a:extLst>
          </p:cNvPr>
          <p:cNvSpPr/>
          <p:nvPr/>
        </p:nvSpPr>
        <p:spPr>
          <a:xfrm>
            <a:off x="6869780" y="2890436"/>
            <a:ext cx="1044143" cy="838717"/>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1350"/>
          </a:p>
        </p:txBody>
      </p:sp>
      <p:sp>
        <p:nvSpPr>
          <p:cNvPr id="23" name="Rounded Rectangle 22">
            <a:extLst>
              <a:ext uri="{FF2B5EF4-FFF2-40B4-BE49-F238E27FC236}">
                <a16:creationId xmlns:a16="http://schemas.microsoft.com/office/drawing/2014/main" id="{0D660B63-D1AB-034A-A1A2-59D505E9EF36}"/>
              </a:ext>
            </a:extLst>
          </p:cNvPr>
          <p:cNvSpPr/>
          <p:nvPr/>
        </p:nvSpPr>
        <p:spPr>
          <a:xfrm>
            <a:off x="6984080" y="3004736"/>
            <a:ext cx="1044143" cy="838717"/>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1350"/>
          </a:p>
        </p:txBody>
      </p:sp>
      <p:sp>
        <p:nvSpPr>
          <p:cNvPr id="24" name="Rounded Rectangle 23">
            <a:extLst>
              <a:ext uri="{FF2B5EF4-FFF2-40B4-BE49-F238E27FC236}">
                <a16:creationId xmlns:a16="http://schemas.microsoft.com/office/drawing/2014/main" id="{8AAC68F6-4DDA-C34C-AF5B-F8B283E8F52C}"/>
              </a:ext>
            </a:extLst>
          </p:cNvPr>
          <p:cNvSpPr/>
          <p:nvPr/>
        </p:nvSpPr>
        <p:spPr>
          <a:xfrm>
            <a:off x="7098380" y="3119036"/>
            <a:ext cx="1044143" cy="838717"/>
          </a:xfrm>
          <a:prstGeom prst="roundRect">
            <a:avLst/>
          </a:prstGeom>
        </p:spPr>
        <p:style>
          <a:lnRef idx="1">
            <a:schemeClr val="accent4"/>
          </a:lnRef>
          <a:fillRef idx="2">
            <a:schemeClr val="accent4"/>
          </a:fillRef>
          <a:effectRef idx="1">
            <a:schemeClr val="accent4"/>
          </a:effectRef>
          <a:fontRef idx="minor">
            <a:schemeClr val="dk1"/>
          </a:fontRef>
        </p:style>
        <p:txBody>
          <a:bodyPr rtlCol="0" anchor="t" anchorCtr="0"/>
          <a:lstStyle/>
          <a:p>
            <a:pPr algn="ctr"/>
            <a:r>
              <a:rPr lang="en-US" sz="1350"/>
              <a:t>ALAC</a:t>
            </a:r>
          </a:p>
        </p:txBody>
      </p:sp>
      <p:cxnSp>
        <p:nvCxnSpPr>
          <p:cNvPr id="26" name="Straight Arrow Connector 25">
            <a:extLst>
              <a:ext uri="{FF2B5EF4-FFF2-40B4-BE49-F238E27FC236}">
                <a16:creationId xmlns:a16="http://schemas.microsoft.com/office/drawing/2014/main" id="{4FC00B85-8902-FE45-BA22-DF9B1DE11347}"/>
              </a:ext>
            </a:extLst>
          </p:cNvPr>
          <p:cNvCxnSpPr>
            <a:cxnSpLocks/>
            <a:stCxn id="5" idx="2"/>
            <a:endCxn id="6" idx="0"/>
          </p:cNvCxnSpPr>
          <p:nvPr/>
        </p:nvCxnSpPr>
        <p:spPr>
          <a:xfrm>
            <a:off x="1820700" y="4017214"/>
            <a:ext cx="1814" cy="698241"/>
          </a:xfrm>
          <a:prstGeom prst="straightConnector1">
            <a:avLst/>
          </a:prstGeom>
          <a:ln w="50800">
            <a:tailEnd type="triangle"/>
          </a:ln>
        </p:spPr>
        <p:style>
          <a:lnRef idx="3">
            <a:schemeClr val="accent2"/>
          </a:lnRef>
          <a:fillRef idx="0">
            <a:schemeClr val="accent2"/>
          </a:fillRef>
          <a:effectRef idx="2">
            <a:schemeClr val="accent2"/>
          </a:effectRef>
          <a:fontRef idx="minor">
            <a:schemeClr val="tx1"/>
          </a:fontRef>
        </p:style>
      </p:cxnSp>
      <p:cxnSp>
        <p:nvCxnSpPr>
          <p:cNvPr id="28" name="Elbow Connector 27">
            <a:extLst>
              <a:ext uri="{FF2B5EF4-FFF2-40B4-BE49-F238E27FC236}">
                <a16:creationId xmlns:a16="http://schemas.microsoft.com/office/drawing/2014/main" id="{94117911-FE08-2646-B5C3-D44F9057866F}"/>
              </a:ext>
            </a:extLst>
          </p:cNvPr>
          <p:cNvCxnSpPr>
            <a:cxnSpLocks/>
            <a:stCxn id="12" idx="2"/>
            <a:endCxn id="6" idx="3"/>
          </p:cNvCxnSpPr>
          <p:nvPr/>
        </p:nvCxnSpPr>
        <p:spPr>
          <a:xfrm rot="5400000">
            <a:off x="2754653" y="3617188"/>
            <a:ext cx="1010141" cy="1882791"/>
          </a:xfrm>
          <a:prstGeom prst="bentConnector2">
            <a:avLst/>
          </a:prstGeom>
          <a:ln w="19050">
            <a:headEnd w="lg" len="med"/>
            <a:tailEnd type="triangle" w="lg" len="med"/>
          </a:ln>
        </p:spPr>
        <p:style>
          <a:lnRef idx="1">
            <a:schemeClr val="accent2"/>
          </a:lnRef>
          <a:fillRef idx="0">
            <a:schemeClr val="accent2"/>
          </a:fillRef>
          <a:effectRef idx="0">
            <a:schemeClr val="accent2"/>
          </a:effectRef>
          <a:fontRef idx="minor">
            <a:schemeClr val="tx1"/>
          </a:fontRef>
        </p:style>
      </p:cxnSp>
      <p:sp>
        <p:nvSpPr>
          <p:cNvPr id="29" name="Oval 28">
            <a:extLst>
              <a:ext uri="{FF2B5EF4-FFF2-40B4-BE49-F238E27FC236}">
                <a16:creationId xmlns:a16="http://schemas.microsoft.com/office/drawing/2014/main" id="{6D3918A1-B980-A84A-B696-CFFAB97B3758}"/>
              </a:ext>
            </a:extLst>
          </p:cNvPr>
          <p:cNvSpPr/>
          <p:nvPr/>
        </p:nvSpPr>
        <p:spPr>
          <a:xfrm>
            <a:off x="6570124" y="4773507"/>
            <a:ext cx="1980170" cy="1094905"/>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350"/>
              <a:t>WS2 Implementation Networking Group</a:t>
            </a:r>
          </a:p>
        </p:txBody>
      </p:sp>
      <p:cxnSp>
        <p:nvCxnSpPr>
          <p:cNvPr id="31" name="Elbow Connector 30">
            <a:extLst>
              <a:ext uri="{FF2B5EF4-FFF2-40B4-BE49-F238E27FC236}">
                <a16:creationId xmlns:a16="http://schemas.microsoft.com/office/drawing/2014/main" id="{01A64033-E9BE-4543-A28D-7C0D11BFA4D7}"/>
              </a:ext>
            </a:extLst>
          </p:cNvPr>
          <p:cNvCxnSpPr>
            <a:cxnSpLocks/>
            <a:stCxn id="18" idx="1"/>
            <a:endCxn id="29" idx="2"/>
          </p:cNvCxnSpPr>
          <p:nvPr/>
        </p:nvCxnSpPr>
        <p:spPr>
          <a:xfrm rot="10800000" flipV="1">
            <a:off x="6570124" y="3081194"/>
            <a:ext cx="71056" cy="2239765"/>
          </a:xfrm>
          <a:prstGeom prst="bentConnector3">
            <a:avLst>
              <a:gd name="adj1" fmla="val 421718"/>
            </a:avLst>
          </a:prstGeom>
          <a:ln>
            <a:solidFill>
              <a:schemeClr val="tx2"/>
            </a:solidFill>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Elbow Connector 32">
            <a:extLst>
              <a:ext uri="{FF2B5EF4-FFF2-40B4-BE49-F238E27FC236}">
                <a16:creationId xmlns:a16="http://schemas.microsoft.com/office/drawing/2014/main" id="{702C53A0-0F5A-9D47-B5E0-79AE7D4CFE8E}"/>
              </a:ext>
            </a:extLst>
          </p:cNvPr>
          <p:cNvCxnSpPr>
            <a:cxnSpLocks/>
            <a:endCxn id="29" idx="2"/>
          </p:cNvCxnSpPr>
          <p:nvPr/>
        </p:nvCxnSpPr>
        <p:spPr>
          <a:xfrm rot="5400000">
            <a:off x="5600070" y="4165547"/>
            <a:ext cx="2125467" cy="185358"/>
          </a:xfrm>
          <a:prstGeom prst="bentConnector4">
            <a:avLst>
              <a:gd name="adj1" fmla="val 247"/>
              <a:gd name="adj2" fmla="val 223329"/>
            </a:avLst>
          </a:prstGeom>
          <a:ln>
            <a:solidFill>
              <a:schemeClr val="tx2"/>
            </a:solidFill>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Elbow Connector 35">
            <a:extLst>
              <a:ext uri="{FF2B5EF4-FFF2-40B4-BE49-F238E27FC236}">
                <a16:creationId xmlns:a16="http://schemas.microsoft.com/office/drawing/2014/main" id="{4BF68279-8EC1-6A4F-A48A-36B8DE8D5B58}"/>
              </a:ext>
            </a:extLst>
          </p:cNvPr>
          <p:cNvCxnSpPr>
            <a:cxnSpLocks/>
            <a:stCxn id="22" idx="1"/>
            <a:endCxn id="29" idx="2"/>
          </p:cNvCxnSpPr>
          <p:nvPr/>
        </p:nvCxnSpPr>
        <p:spPr>
          <a:xfrm rot="10800000" flipV="1">
            <a:off x="6570124" y="3309794"/>
            <a:ext cx="299656" cy="2011165"/>
          </a:xfrm>
          <a:prstGeom prst="bentConnector3">
            <a:avLst>
              <a:gd name="adj1" fmla="val 176287"/>
            </a:avLst>
          </a:prstGeom>
          <a:ln>
            <a:solidFill>
              <a:schemeClr val="tx2"/>
            </a:solidFill>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Elbow Connector 37">
            <a:extLst>
              <a:ext uri="{FF2B5EF4-FFF2-40B4-BE49-F238E27FC236}">
                <a16:creationId xmlns:a16="http://schemas.microsoft.com/office/drawing/2014/main" id="{85C24459-62D8-DC4A-8D5B-56CAA8475EEB}"/>
              </a:ext>
            </a:extLst>
          </p:cNvPr>
          <p:cNvCxnSpPr>
            <a:cxnSpLocks/>
            <a:stCxn id="23" idx="1"/>
            <a:endCxn id="29" idx="2"/>
          </p:cNvCxnSpPr>
          <p:nvPr/>
        </p:nvCxnSpPr>
        <p:spPr>
          <a:xfrm rot="10800000" flipV="1">
            <a:off x="6570124" y="3424094"/>
            <a:ext cx="413956" cy="1896865"/>
          </a:xfrm>
          <a:prstGeom prst="bentConnector3">
            <a:avLst>
              <a:gd name="adj1" fmla="val 155223"/>
            </a:avLst>
          </a:prstGeom>
          <a:ln>
            <a:solidFill>
              <a:schemeClr val="tx2"/>
            </a:solidFill>
            <a:tailEnd type="triangle"/>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Elbow Connector 41">
            <a:extLst>
              <a:ext uri="{FF2B5EF4-FFF2-40B4-BE49-F238E27FC236}">
                <a16:creationId xmlns:a16="http://schemas.microsoft.com/office/drawing/2014/main" id="{F36E3630-9446-234C-805A-2508CF989EB3}"/>
              </a:ext>
            </a:extLst>
          </p:cNvPr>
          <p:cNvCxnSpPr>
            <a:cxnSpLocks/>
            <a:stCxn id="24" idx="1"/>
            <a:endCxn id="29" idx="2"/>
          </p:cNvCxnSpPr>
          <p:nvPr/>
        </p:nvCxnSpPr>
        <p:spPr>
          <a:xfrm rot="10800000" flipV="1">
            <a:off x="6570124" y="3538394"/>
            <a:ext cx="528256" cy="1782565"/>
          </a:xfrm>
          <a:prstGeom prst="bentConnector3">
            <a:avLst>
              <a:gd name="adj1" fmla="val 14327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a:extLst>
              <a:ext uri="{FF2B5EF4-FFF2-40B4-BE49-F238E27FC236}">
                <a16:creationId xmlns:a16="http://schemas.microsoft.com/office/drawing/2014/main" id="{E8D2CA38-4DFD-494C-A415-7CB79A18AAA9}"/>
              </a:ext>
            </a:extLst>
          </p:cNvPr>
          <p:cNvCxnSpPr>
            <a:cxnSpLocks/>
            <a:stCxn id="24" idx="1"/>
            <a:endCxn id="6" idx="2"/>
          </p:cNvCxnSpPr>
          <p:nvPr/>
        </p:nvCxnSpPr>
        <p:spPr>
          <a:xfrm rot="10800000" flipV="1">
            <a:off x="1822514" y="3538395"/>
            <a:ext cx="5275866" cy="1873458"/>
          </a:xfrm>
          <a:prstGeom prst="bentConnector4">
            <a:avLst>
              <a:gd name="adj1" fmla="val 14145"/>
              <a:gd name="adj2" fmla="val 112202"/>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Elbow Connector 6">
            <a:extLst>
              <a:ext uri="{FF2B5EF4-FFF2-40B4-BE49-F238E27FC236}">
                <a16:creationId xmlns:a16="http://schemas.microsoft.com/office/drawing/2014/main" id="{043E8877-1797-D24B-8196-2CAA656534CD}"/>
              </a:ext>
            </a:extLst>
          </p:cNvPr>
          <p:cNvCxnSpPr>
            <a:cxnSpLocks/>
            <a:stCxn id="15" idx="2"/>
            <a:endCxn id="29" idx="4"/>
          </p:cNvCxnSpPr>
          <p:nvPr/>
        </p:nvCxnSpPr>
        <p:spPr>
          <a:xfrm rot="16200000" flipH="1">
            <a:off x="5339596" y="3647799"/>
            <a:ext cx="1970902" cy="2470323"/>
          </a:xfrm>
          <a:prstGeom prst="bentConnector3">
            <a:avLst>
              <a:gd name="adj1" fmla="val 111599"/>
            </a:avLst>
          </a:prstGeom>
          <a:ln>
            <a:solidFill>
              <a:schemeClr val="tx2"/>
            </a:solidFill>
            <a:tailEnd type="triangle"/>
          </a:ln>
          <a:effectLst>
            <a:innerShdw blurRad="63500" dist="50800" dir="27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7" name="Rounded Rectangle 46">
            <a:extLst>
              <a:ext uri="{FF2B5EF4-FFF2-40B4-BE49-F238E27FC236}">
                <a16:creationId xmlns:a16="http://schemas.microsoft.com/office/drawing/2014/main" id="{745CD6F1-A658-6C42-91F3-747DB2DB0270}"/>
              </a:ext>
            </a:extLst>
          </p:cNvPr>
          <p:cNvSpPr/>
          <p:nvPr/>
        </p:nvSpPr>
        <p:spPr>
          <a:xfrm>
            <a:off x="5681358" y="4528461"/>
            <a:ext cx="1417021" cy="3776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Representatives</a:t>
            </a:r>
          </a:p>
        </p:txBody>
      </p:sp>
      <p:sp>
        <p:nvSpPr>
          <p:cNvPr id="57" name="Rounded Rectangle 56">
            <a:extLst>
              <a:ext uri="{FF2B5EF4-FFF2-40B4-BE49-F238E27FC236}">
                <a16:creationId xmlns:a16="http://schemas.microsoft.com/office/drawing/2014/main" id="{97024EFD-6134-1B45-B966-0C3CE1ED36A1}"/>
              </a:ext>
            </a:extLst>
          </p:cNvPr>
          <p:cNvSpPr/>
          <p:nvPr/>
        </p:nvSpPr>
        <p:spPr>
          <a:xfrm>
            <a:off x="2699008" y="5447987"/>
            <a:ext cx="1266566" cy="3887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t>Representatives</a:t>
            </a:r>
          </a:p>
        </p:txBody>
      </p:sp>
      <p:sp>
        <p:nvSpPr>
          <p:cNvPr id="30" name="Title 29">
            <a:extLst>
              <a:ext uri="{FF2B5EF4-FFF2-40B4-BE49-F238E27FC236}">
                <a16:creationId xmlns:a16="http://schemas.microsoft.com/office/drawing/2014/main" id="{FC503ABB-F117-914A-9517-50DAACCF070D}"/>
              </a:ext>
            </a:extLst>
          </p:cNvPr>
          <p:cNvSpPr>
            <a:spLocks noGrp="1"/>
          </p:cNvSpPr>
          <p:nvPr>
            <p:ph type="title"/>
          </p:nvPr>
        </p:nvSpPr>
        <p:spPr>
          <a:xfrm>
            <a:off x="334166" y="405021"/>
            <a:ext cx="8494776" cy="450663"/>
          </a:xfrm>
        </p:spPr>
        <p:txBody>
          <a:bodyPr/>
          <a:lstStyle/>
          <a:p>
            <a:r>
              <a:rPr lang="en-US" sz="2400"/>
              <a:t>Introduction to Planning and Implementation Operations</a:t>
            </a:r>
          </a:p>
        </p:txBody>
      </p:sp>
    </p:spTree>
    <p:extLst>
      <p:ext uri="{BB962C8B-B14F-4D97-AF65-F5344CB8AC3E}">
        <p14:creationId xmlns:p14="http://schemas.microsoft.com/office/powerpoint/2010/main" val="1074614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 name="Group 1">
            <a:extLst>
              <a:ext uri="{FF2B5EF4-FFF2-40B4-BE49-F238E27FC236}">
                <a16:creationId xmlns:a16="http://schemas.microsoft.com/office/drawing/2014/main" id="{551F7C37-9D63-420E-8CCA-DF37EF5DA7F3}"/>
              </a:ext>
            </a:extLst>
          </p:cNvPr>
          <p:cNvGrpSpPr/>
          <p:nvPr/>
        </p:nvGrpSpPr>
        <p:grpSpPr>
          <a:xfrm>
            <a:off x="68576" y="6167083"/>
            <a:ext cx="2177476" cy="703990"/>
            <a:chOff x="148474" y="-91431"/>
            <a:chExt cx="5362167" cy="1907182"/>
          </a:xfrm>
        </p:grpSpPr>
        <p:pic>
          <p:nvPicPr>
            <p:cNvPr id="8" name="Picture 7">
              <a:extLst>
                <a:ext uri="{FF2B5EF4-FFF2-40B4-BE49-F238E27FC236}">
                  <a16:creationId xmlns:a16="http://schemas.microsoft.com/office/drawing/2014/main" id="{BC3AA6A6-5B18-284D-BF8D-F413F3D29B68}"/>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4" name="Picture 3" descr="Logo, company name&#10;&#10;Description automatically generated">
              <a:extLst>
                <a:ext uri="{FF2B5EF4-FFF2-40B4-BE49-F238E27FC236}">
                  <a16:creationId xmlns:a16="http://schemas.microsoft.com/office/drawing/2014/main" id="{1B3C44FC-0222-0F40-A172-E31886FB6DF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10" name="TextBox 9">
            <a:extLst>
              <a:ext uri="{FF2B5EF4-FFF2-40B4-BE49-F238E27FC236}">
                <a16:creationId xmlns:a16="http://schemas.microsoft.com/office/drawing/2014/main" id="{A49F0A41-9DA4-4018-A872-7B89AD6F425D}"/>
              </a:ext>
            </a:extLst>
          </p:cNvPr>
          <p:cNvSpPr txBox="1"/>
          <p:nvPr/>
        </p:nvSpPr>
        <p:spPr>
          <a:xfrm>
            <a:off x="1223681" y="1330459"/>
            <a:ext cx="7113495" cy="5078313"/>
          </a:xfrm>
          <a:prstGeom prst="rect">
            <a:avLst/>
          </a:prstGeom>
          <a:noFill/>
        </p:spPr>
        <p:txBody>
          <a:bodyPr wrap="square">
            <a:spAutoFit/>
          </a:bodyPr>
          <a:lstStyle/>
          <a:p>
            <a:pPr marL="0" indent="0">
              <a:buNone/>
            </a:pPr>
            <a:r>
              <a:rPr lang="en-US" sz="2800" b="1">
                <a:solidFill>
                  <a:schemeClr val="bg1"/>
                </a:solidFill>
                <a:effectLst>
                  <a:outerShdw blurRad="38100" dist="38100" dir="2700000" algn="tl">
                    <a:srgbClr val="000000">
                      <a:alpha val="43137"/>
                    </a:srgbClr>
                  </a:outerShdw>
                </a:effectLst>
              </a:rPr>
              <a:t>Part 1</a:t>
            </a:r>
            <a:r>
              <a:rPr lang="en-US" sz="2000" b="1">
                <a:solidFill>
                  <a:schemeClr val="bg1"/>
                </a:solidFill>
                <a:effectLst>
                  <a:outerShdw blurRad="38100" dist="38100" dir="2700000" algn="tl">
                    <a:srgbClr val="000000">
                      <a:alpha val="43137"/>
                    </a:srgbClr>
                  </a:outerShdw>
                </a:effectLst>
              </a:rPr>
              <a:t>:  Work of the OFB-WG on Prioritization of CCW and RTs Recommendations.</a:t>
            </a:r>
          </a:p>
          <a:p>
            <a:pPr lvl="1"/>
            <a:r>
              <a:rPr lang="en-US" sz="2000">
                <a:solidFill>
                  <a:schemeClr val="bg1"/>
                </a:solidFill>
                <a:effectLst>
                  <a:outerShdw blurRad="38100" dist="38100" dir="2700000" algn="tl">
                    <a:srgbClr val="000000">
                      <a:alpha val="43137"/>
                    </a:srgbClr>
                  </a:outerShdw>
                </a:effectLst>
              </a:rPr>
              <a:t>Brief overview of the work requirements.  </a:t>
            </a:r>
          </a:p>
          <a:p>
            <a:pPr lvl="1"/>
            <a:r>
              <a:rPr lang="en-US" sz="2000">
                <a:solidFill>
                  <a:schemeClr val="bg1"/>
                </a:solidFill>
                <a:effectLst>
                  <a:outerShdw blurRad="38100" dist="38100" dir="2700000" algn="tl">
                    <a:srgbClr val="000000">
                      <a:alpha val="43137"/>
                    </a:srgbClr>
                  </a:outerShdw>
                </a:effectLst>
              </a:rPr>
              <a:t> Processes and methodologies used.</a:t>
            </a:r>
          </a:p>
          <a:p>
            <a:pPr lvl="1"/>
            <a:r>
              <a:rPr lang="en-US" sz="2000">
                <a:solidFill>
                  <a:schemeClr val="bg1"/>
                </a:solidFill>
                <a:effectLst>
                  <a:outerShdw blurRad="38100" dist="38100" dir="2700000" algn="tl">
                    <a:srgbClr val="000000">
                      <a:alpha val="43137"/>
                    </a:srgbClr>
                  </a:outerShdw>
                </a:effectLst>
              </a:rPr>
              <a:t> Data captured and deliberations to date.</a:t>
            </a:r>
          </a:p>
          <a:p>
            <a:pPr lvl="1"/>
            <a:r>
              <a:rPr lang="en-US" sz="2000">
                <a:solidFill>
                  <a:schemeClr val="bg1"/>
                </a:solidFill>
                <a:effectLst>
                  <a:outerShdw blurRad="38100" dist="38100" dir="2700000" algn="tl">
                    <a:srgbClr val="000000">
                      <a:alpha val="43137"/>
                    </a:srgbClr>
                  </a:outerShdw>
                </a:effectLst>
              </a:rPr>
              <a:t> Recommendations and Outputs of the ALAC Prioritization Assessment Tool (APAT) work to date.</a:t>
            </a:r>
          </a:p>
          <a:p>
            <a:pPr lvl="1"/>
            <a:endParaRPr lang="en-US" sz="2000">
              <a:solidFill>
                <a:schemeClr val="bg1"/>
              </a:solidFill>
              <a:effectLst>
                <a:outerShdw blurRad="38100" dist="38100" dir="2700000" algn="tl">
                  <a:srgbClr val="000000">
                    <a:alpha val="43137"/>
                  </a:srgbClr>
                </a:outerShdw>
              </a:effectLst>
            </a:endParaRPr>
          </a:p>
          <a:p>
            <a:pPr marL="0" indent="0">
              <a:buNone/>
            </a:pPr>
            <a:r>
              <a:rPr lang="en-US" sz="2800" b="1">
                <a:solidFill>
                  <a:schemeClr val="bg1"/>
                </a:solidFill>
                <a:effectLst>
                  <a:outerShdw blurRad="38100" dist="38100" dir="2700000" algn="tl">
                    <a:srgbClr val="000000">
                      <a:alpha val="43137"/>
                    </a:srgbClr>
                  </a:outerShdw>
                </a:effectLst>
              </a:rPr>
              <a:t>Part 2</a:t>
            </a:r>
            <a:r>
              <a:rPr lang="en-US" sz="2000" b="1">
                <a:solidFill>
                  <a:schemeClr val="bg1"/>
                </a:solidFill>
                <a:effectLst>
                  <a:outerShdw blurRad="38100" dist="38100" dir="2700000" algn="tl">
                    <a:srgbClr val="000000">
                      <a:alpha val="43137"/>
                    </a:srgbClr>
                  </a:outerShdw>
                </a:effectLst>
              </a:rPr>
              <a:t>:   ICANN Organization approaches. </a:t>
            </a:r>
          </a:p>
          <a:p>
            <a:pPr lvl="1"/>
            <a:r>
              <a:rPr lang="en-US" sz="2000">
                <a:solidFill>
                  <a:schemeClr val="bg1"/>
                </a:solidFill>
                <a:effectLst>
                  <a:outerShdw blurRad="38100" dist="38100" dir="2700000" algn="tl">
                    <a:srgbClr val="000000">
                      <a:alpha val="43137"/>
                    </a:srgbClr>
                  </a:outerShdw>
                </a:effectLst>
              </a:rPr>
              <a:t>Org specific (wider) considerations)</a:t>
            </a:r>
          </a:p>
          <a:p>
            <a:pPr lvl="1"/>
            <a:r>
              <a:rPr lang="en-US" sz="2000">
                <a:solidFill>
                  <a:schemeClr val="bg1"/>
                </a:solidFill>
                <a:effectLst>
                  <a:outerShdw blurRad="38100" dist="38100" dir="2700000" algn="tl">
                    <a:srgbClr val="000000">
                      <a:alpha val="43137"/>
                    </a:srgbClr>
                  </a:outerShdw>
                </a:effectLst>
              </a:rPr>
              <a:t> Prioritizations Framework </a:t>
            </a:r>
          </a:p>
          <a:p>
            <a:pPr lvl="2"/>
            <a:r>
              <a:rPr lang="en-US" sz="2000">
                <a:solidFill>
                  <a:schemeClr val="bg1"/>
                </a:solidFill>
                <a:effectLst>
                  <a:outerShdw blurRad="38100" dist="38100" dir="2700000" algn="tl">
                    <a:srgbClr val="000000">
                      <a:alpha val="43137"/>
                    </a:srgbClr>
                  </a:outerShdw>
                </a:effectLst>
              </a:rPr>
              <a:t>WS2 </a:t>
            </a:r>
          </a:p>
          <a:p>
            <a:pPr lvl="2"/>
            <a:r>
              <a:rPr lang="en-US" sz="2000">
                <a:solidFill>
                  <a:schemeClr val="bg1"/>
                </a:solidFill>
                <a:effectLst>
                  <a:outerShdw blurRad="38100" dist="38100" dir="2700000" algn="tl">
                    <a:srgbClr val="000000">
                      <a:alpha val="43137"/>
                    </a:srgbClr>
                  </a:outerShdw>
                </a:effectLst>
              </a:rPr>
              <a:t>Others</a:t>
            </a:r>
          </a:p>
          <a:p>
            <a:pPr lvl="2"/>
            <a:endParaRPr lang="en-US" sz="2000">
              <a:solidFill>
                <a:schemeClr val="bg1"/>
              </a:solidFill>
              <a:effectLst>
                <a:outerShdw blurRad="38100" dist="38100" dir="2700000" algn="tl">
                  <a:srgbClr val="000000">
                    <a:alpha val="43137"/>
                  </a:srgbClr>
                </a:outerShdw>
              </a:effectLst>
            </a:endParaRPr>
          </a:p>
          <a:p>
            <a:pPr marL="0" indent="0">
              <a:buNone/>
            </a:pPr>
            <a:r>
              <a:rPr lang="en-US" sz="2800" b="1">
                <a:solidFill>
                  <a:schemeClr val="bg1"/>
                </a:solidFill>
                <a:effectLst>
                  <a:outerShdw blurRad="38100" dist="38100" dir="2700000" algn="tl">
                    <a:srgbClr val="000000">
                      <a:alpha val="43137"/>
                    </a:srgbClr>
                  </a:outerShdw>
                </a:effectLst>
              </a:rPr>
              <a:t>Next Steps.</a:t>
            </a:r>
          </a:p>
        </p:txBody>
      </p:sp>
      <p:sp>
        <p:nvSpPr>
          <p:cNvPr id="12" name="TextBox 11">
            <a:extLst>
              <a:ext uri="{FF2B5EF4-FFF2-40B4-BE49-F238E27FC236}">
                <a16:creationId xmlns:a16="http://schemas.microsoft.com/office/drawing/2014/main" id="{0CCC43E7-006B-4C4D-B92E-2EEBBCCEF1CA}"/>
              </a:ext>
            </a:extLst>
          </p:cNvPr>
          <p:cNvSpPr txBox="1"/>
          <p:nvPr/>
        </p:nvSpPr>
        <p:spPr>
          <a:xfrm>
            <a:off x="576470" y="556486"/>
            <a:ext cx="4678016" cy="707886"/>
          </a:xfrm>
          <a:prstGeom prst="rect">
            <a:avLst/>
          </a:prstGeom>
          <a:noFill/>
        </p:spPr>
        <p:txBody>
          <a:bodyPr wrap="square">
            <a:spAutoFit/>
          </a:bodyPr>
          <a:lstStyle/>
          <a:p>
            <a:r>
              <a:rPr lang="en-US" sz="4000">
                <a:solidFill>
                  <a:schemeClr val="bg1"/>
                </a:solidFill>
                <a:effectLst>
                  <a:outerShdw blurRad="38100" dist="38100" dir="2700000" algn="tl">
                    <a:srgbClr val="000000">
                      <a:alpha val="43137"/>
                    </a:srgbClr>
                  </a:outerShdw>
                </a:effectLst>
              </a:rPr>
              <a:t>Session Plan… </a:t>
            </a:r>
            <a:endParaRPr lang="en-AU" sz="400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3985372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ipe(down)">
                                      <p:cBhvr>
                                        <p:cTn id="10" dur="500"/>
                                        <p:tgtEl>
                                          <p:spTgt spid="10">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ipe(down)">
                                      <p:cBhvr>
                                        <p:cTn id="13" dur="500"/>
                                        <p:tgtEl>
                                          <p:spTgt spid="10">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wipe(down)">
                                      <p:cBhvr>
                                        <p:cTn id="16" dur="500"/>
                                        <p:tgtEl>
                                          <p:spTgt spid="10">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wipe(down)">
                                      <p:cBhvr>
                                        <p:cTn id="19" dur="500"/>
                                        <p:tgtEl>
                                          <p:spTgt spid="1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xEl>
                                              <p:pRg st="6" end="6"/>
                                            </p:txEl>
                                          </p:spTgt>
                                        </p:tgtEl>
                                        <p:attrNameLst>
                                          <p:attrName>style.visibility</p:attrName>
                                        </p:attrNameLst>
                                      </p:cBhvr>
                                      <p:to>
                                        <p:strVal val="visible"/>
                                      </p:to>
                                    </p:set>
                                    <p:animEffect transition="in" filter="wipe(down)">
                                      <p:cBhvr>
                                        <p:cTn id="24" dur="500"/>
                                        <p:tgtEl>
                                          <p:spTgt spid="10">
                                            <p:txEl>
                                              <p:pRg st="6" end="6"/>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0">
                                            <p:txEl>
                                              <p:pRg st="7" end="7"/>
                                            </p:txEl>
                                          </p:spTgt>
                                        </p:tgtEl>
                                        <p:attrNameLst>
                                          <p:attrName>style.visibility</p:attrName>
                                        </p:attrNameLst>
                                      </p:cBhvr>
                                      <p:to>
                                        <p:strVal val="visible"/>
                                      </p:to>
                                    </p:set>
                                    <p:animEffect transition="in" filter="wipe(down)">
                                      <p:cBhvr>
                                        <p:cTn id="27" dur="500"/>
                                        <p:tgtEl>
                                          <p:spTgt spid="10">
                                            <p:txEl>
                                              <p:pRg st="7" end="7"/>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xEl>
                                              <p:pRg st="8" end="8"/>
                                            </p:txEl>
                                          </p:spTgt>
                                        </p:tgtEl>
                                        <p:attrNameLst>
                                          <p:attrName>style.visibility</p:attrName>
                                        </p:attrNameLst>
                                      </p:cBhvr>
                                      <p:to>
                                        <p:strVal val="visible"/>
                                      </p:to>
                                    </p:set>
                                    <p:animEffect transition="in" filter="wipe(down)">
                                      <p:cBhvr>
                                        <p:cTn id="30" dur="500"/>
                                        <p:tgtEl>
                                          <p:spTgt spid="10">
                                            <p:txEl>
                                              <p:pRg st="8" end="8"/>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0">
                                            <p:txEl>
                                              <p:pRg st="9" end="9"/>
                                            </p:txEl>
                                          </p:spTgt>
                                        </p:tgtEl>
                                        <p:attrNameLst>
                                          <p:attrName>style.visibility</p:attrName>
                                        </p:attrNameLst>
                                      </p:cBhvr>
                                      <p:to>
                                        <p:strVal val="visible"/>
                                      </p:to>
                                    </p:set>
                                    <p:animEffect transition="in" filter="wipe(down)">
                                      <p:cBhvr>
                                        <p:cTn id="33" dur="500"/>
                                        <p:tgtEl>
                                          <p:spTgt spid="10">
                                            <p:txEl>
                                              <p:pRg st="9" end="9"/>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
                                            <p:txEl>
                                              <p:pRg st="10" end="10"/>
                                            </p:txEl>
                                          </p:spTgt>
                                        </p:tgtEl>
                                        <p:attrNameLst>
                                          <p:attrName>style.visibility</p:attrName>
                                        </p:attrNameLst>
                                      </p:cBhvr>
                                      <p:to>
                                        <p:strVal val="visible"/>
                                      </p:to>
                                    </p:set>
                                    <p:animEffect transition="in" filter="wipe(down)">
                                      <p:cBhvr>
                                        <p:cTn id="36" dur="500"/>
                                        <p:tgtEl>
                                          <p:spTgt spid="10">
                                            <p:txEl>
                                              <p:pRg st="10" end="1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0">
                                            <p:txEl>
                                              <p:pRg st="12" end="12"/>
                                            </p:txEl>
                                          </p:spTgt>
                                        </p:tgtEl>
                                        <p:attrNameLst>
                                          <p:attrName>style.visibility</p:attrName>
                                        </p:attrNameLst>
                                      </p:cBhvr>
                                      <p:to>
                                        <p:strVal val="visible"/>
                                      </p:to>
                                    </p:set>
                                    <p:animEffect transition="in" filter="wipe(down)">
                                      <p:cBhvr>
                                        <p:cTn id="41" dur="500"/>
                                        <p:tgtEl>
                                          <p:spTgt spid="1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13EA887-0BB1-460B-9DFA-65B8398CF99B}"/>
              </a:ext>
            </a:extLst>
          </p:cNvPr>
          <p:cNvGrpSpPr/>
          <p:nvPr/>
        </p:nvGrpSpPr>
        <p:grpSpPr>
          <a:xfrm>
            <a:off x="1" y="-164805"/>
            <a:ext cx="9143997" cy="6869691"/>
            <a:chOff x="1" y="1382"/>
            <a:chExt cx="9143997" cy="6869691"/>
          </a:xfrm>
        </p:grpSpPr>
        <p:pic>
          <p:nvPicPr>
            <p:cNvPr id="5" name="Picture 4">
              <a:extLst>
                <a:ext uri="{FF2B5EF4-FFF2-40B4-BE49-F238E27FC236}">
                  <a16:creationId xmlns:a16="http://schemas.microsoft.com/office/drawing/2014/main" id="{04459084-7FB4-4365-BDEC-BA1828AB4DB6}"/>
                </a:ext>
              </a:extLst>
            </p:cNvPr>
            <p:cNvPicPr>
              <a:picLocks noChangeAspect="1"/>
            </p:cNvPicPr>
            <p:nvPr/>
          </p:nvPicPr>
          <p:blipFill>
            <a:blip r:embed="rId2">
              <a:duotone>
                <a:schemeClr val="accent5">
                  <a:shade val="45000"/>
                  <a:satMod val="135000"/>
                </a:schemeClr>
                <a:prstClr val="white"/>
              </a:duotone>
            </a:blip>
            <a:srcRect/>
            <a:stretch/>
          </p:blipFill>
          <p:spPr>
            <a:xfrm>
              <a:off x="1" y="1382"/>
              <a:ext cx="9143997" cy="6855234"/>
            </a:xfrm>
            <a:prstGeom prst="rect">
              <a:avLst/>
            </a:prstGeom>
          </p:spPr>
        </p:pic>
        <p:grpSp>
          <p:nvGrpSpPr>
            <p:cNvPr id="6" name="Group 5">
              <a:extLst>
                <a:ext uri="{FF2B5EF4-FFF2-40B4-BE49-F238E27FC236}">
                  <a16:creationId xmlns:a16="http://schemas.microsoft.com/office/drawing/2014/main" id="{E0F083FC-767E-4A5F-B206-CCF76ECB2A59}"/>
                </a:ext>
              </a:extLst>
            </p:cNvPr>
            <p:cNvGrpSpPr/>
            <p:nvPr/>
          </p:nvGrpSpPr>
          <p:grpSpPr>
            <a:xfrm>
              <a:off x="68576" y="6167083"/>
              <a:ext cx="2177476" cy="703990"/>
              <a:chOff x="148474" y="-91431"/>
              <a:chExt cx="5362167" cy="1907182"/>
            </a:xfrm>
          </p:grpSpPr>
          <p:pic>
            <p:nvPicPr>
              <p:cNvPr id="7" name="Picture 6">
                <a:extLst>
                  <a:ext uri="{FF2B5EF4-FFF2-40B4-BE49-F238E27FC236}">
                    <a16:creationId xmlns:a16="http://schemas.microsoft.com/office/drawing/2014/main" id="{85C869F0-3A28-44CC-AD20-F74EF4CB9251}"/>
                  </a:ext>
                  <a:ext uri="{C183D7F6-B498-43B3-948B-1728B52AA6E4}">
                    <adec:decorative xmlns:adec="http://schemas.microsoft.com/office/drawing/2017/decorative" val="1"/>
                  </a:ext>
                </a:extLst>
              </p:cNvPr>
              <p:cNvPicPr>
                <a:picLocks noChangeAspect="1"/>
              </p:cNvPicPr>
              <p:nvPr/>
            </p:nvPicPr>
            <p:blipFill>
              <a:blip r:embed="rId3">
                <a:duotone>
                  <a:schemeClr val="accent5">
                    <a:shade val="45000"/>
                    <a:satMod val="135000"/>
                  </a:schemeClr>
                  <a:prstClr val="white"/>
                </a:duotone>
              </a:blip>
              <a:srcRect/>
              <a:stretch/>
            </p:blipFill>
            <p:spPr>
              <a:xfrm>
                <a:off x="684303" y="-91431"/>
                <a:ext cx="4826338" cy="1907182"/>
              </a:xfrm>
              <a:prstGeom prst="rect">
                <a:avLst/>
              </a:prstGeom>
            </p:spPr>
          </p:pic>
          <p:pic>
            <p:nvPicPr>
              <p:cNvPr id="8" name="Picture 7" descr="Logo, company name&#10;&#10;Description automatically generated">
                <a:extLst>
                  <a:ext uri="{FF2B5EF4-FFF2-40B4-BE49-F238E27FC236}">
                    <a16:creationId xmlns:a16="http://schemas.microsoft.com/office/drawing/2014/main" id="{A4FCE378-C891-486F-A7E4-298FDECAE6A9}"/>
                  </a:ext>
                </a:extLst>
              </p:cNvPr>
              <p:cNvPicPr>
                <a:picLocks noChangeAspect="1"/>
              </p:cNvPicPr>
              <p:nvPr/>
            </p:nvPicPr>
            <p:blipFill>
              <a:blip r:embed="rId4">
                <a:duotone>
                  <a:schemeClr val="accent5">
                    <a:shade val="45000"/>
                    <a:satMod val="135000"/>
                  </a:schemeClr>
                  <a:prstClr val="white"/>
                </a:duotone>
              </a:blip>
              <a:stretch>
                <a:fillRect/>
              </a:stretch>
            </p:blipFill>
            <p:spPr>
              <a:xfrm>
                <a:off x="148474" y="284480"/>
                <a:ext cx="984534" cy="1148079"/>
              </a:xfrm>
              <a:prstGeom prst="rect">
                <a:avLst/>
              </a:prstGeom>
            </p:spPr>
          </p:pic>
        </p:grpSp>
      </p:grpSp>
      <p:sp>
        <p:nvSpPr>
          <p:cNvPr id="2" name="Text Placeholder 1">
            <a:extLst>
              <a:ext uri="{FF2B5EF4-FFF2-40B4-BE49-F238E27FC236}">
                <a16:creationId xmlns:a16="http://schemas.microsoft.com/office/drawing/2014/main" id="{D605A35E-9CAE-B34E-8983-BB1C65834BE3}"/>
              </a:ext>
            </a:extLst>
          </p:cNvPr>
          <p:cNvSpPr>
            <a:spLocks noGrp="1"/>
          </p:cNvSpPr>
          <p:nvPr>
            <p:ph type="body" idx="1"/>
          </p:nvPr>
        </p:nvSpPr>
        <p:spPr>
          <a:xfrm>
            <a:off x="679158" y="920187"/>
            <a:ext cx="7907338" cy="5468287"/>
          </a:xfrm>
        </p:spPr>
        <p:txBody>
          <a:bodyPr/>
          <a:lstStyle/>
          <a:p>
            <a:r>
              <a:rPr lang="en-US" sz="2400" b="1">
                <a:solidFill>
                  <a:schemeClr val="bg2"/>
                </a:solidFill>
              </a:rPr>
              <a:t>Project</a:t>
            </a:r>
            <a:r>
              <a:rPr lang="en-US" sz="2000">
                <a:solidFill>
                  <a:schemeClr val="bg2"/>
                </a:solidFill>
              </a:rPr>
              <a:t>:</a:t>
            </a:r>
            <a:r>
              <a:rPr lang="en-US" sz="2000"/>
              <a:t> “Planning at ICANN” is one of the 15 operating initiatives in ICANN’s Operating Plan for FY21 and FY22. </a:t>
            </a:r>
          </a:p>
          <a:p>
            <a:pPr lvl="1"/>
            <a:r>
              <a:rPr lang="en-US" sz="2000"/>
              <a:t>A component of this operating initiative is to deliver a draft prioritization framework as an improvement of ICANN’s overall planning process. </a:t>
            </a:r>
          </a:p>
          <a:p>
            <a:r>
              <a:rPr lang="en-US" sz="2400" b="1">
                <a:solidFill>
                  <a:schemeClr val="tx2"/>
                </a:solidFill>
              </a:rPr>
              <a:t>Accountability</a:t>
            </a:r>
            <a:r>
              <a:rPr lang="en-US" sz="2000">
                <a:solidFill>
                  <a:schemeClr val="accent5"/>
                </a:solidFill>
              </a:rPr>
              <a:t>: </a:t>
            </a:r>
            <a:r>
              <a:rPr lang="en-US" sz="2000">
                <a:solidFill>
                  <a:schemeClr val="tx1"/>
                </a:solidFill>
              </a:rPr>
              <a:t>ICANN’s planning department is leading this operating initiative and the delivery of the draft prioritization framework. </a:t>
            </a:r>
          </a:p>
          <a:p>
            <a:r>
              <a:rPr lang="en-US" sz="2400" b="1">
                <a:solidFill>
                  <a:schemeClr val="accent3">
                    <a:lumMod val="60000"/>
                    <a:lumOff val="40000"/>
                  </a:schemeClr>
                </a:solidFill>
              </a:rPr>
              <a:t>Deliverable</a:t>
            </a:r>
            <a:r>
              <a:rPr lang="en-US" sz="2400" b="1">
                <a:solidFill>
                  <a:schemeClr val="accent3"/>
                </a:solidFill>
              </a:rPr>
              <a:t>: </a:t>
            </a:r>
            <a:r>
              <a:rPr lang="en-US" sz="2000">
                <a:solidFill>
                  <a:schemeClr val="tx1"/>
                </a:solidFill>
              </a:rPr>
              <a:t>A draft prioritization framework to be used during the annual planning process. </a:t>
            </a:r>
          </a:p>
          <a:p>
            <a:r>
              <a:rPr lang="en-US" sz="2400" b="1">
                <a:solidFill>
                  <a:srgbClr val="7030A0"/>
                </a:solidFill>
              </a:rPr>
              <a:t>Pilot</a:t>
            </a:r>
            <a:r>
              <a:rPr lang="en-US" sz="2400" b="1">
                <a:solidFill>
                  <a:schemeClr val="accent6">
                    <a:lumMod val="50000"/>
                  </a:schemeClr>
                </a:solidFill>
              </a:rPr>
              <a:t>: </a:t>
            </a:r>
            <a:r>
              <a:rPr lang="en-US" sz="2000">
                <a:solidFill>
                  <a:schemeClr val="tx1"/>
                </a:solidFill>
              </a:rPr>
              <a:t>O</a:t>
            </a:r>
            <a:r>
              <a:rPr lang="en-US"/>
              <a:t>rg proposes conducting a pilot on review recommendations to test the draft framework.</a:t>
            </a:r>
            <a:endParaRPr lang="en-US" sz="2000">
              <a:solidFill>
                <a:schemeClr val="tx1"/>
              </a:solidFill>
            </a:endParaRPr>
          </a:p>
        </p:txBody>
      </p:sp>
      <p:sp>
        <p:nvSpPr>
          <p:cNvPr id="3" name="Title 2">
            <a:extLst>
              <a:ext uri="{FF2B5EF4-FFF2-40B4-BE49-F238E27FC236}">
                <a16:creationId xmlns:a16="http://schemas.microsoft.com/office/drawing/2014/main" id="{EA035D13-285E-E94C-B6B5-BB14B509D183}"/>
              </a:ext>
            </a:extLst>
          </p:cNvPr>
          <p:cNvSpPr>
            <a:spLocks noGrp="1"/>
          </p:cNvSpPr>
          <p:nvPr>
            <p:ph type="title"/>
          </p:nvPr>
        </p:nvSpPr>
        <p:spPr>
          <a:xfrm>
            <a:off x="573545" y="271510"/>
            <a:ext cx="8012951" cy="450663"/>
          </a:xfrm>
        </p:spPr>
        <p:txBody>
          <a:bodyPr/>
          <a:lstStyle/>
          <a:p>
            <a:r>
              <a:rPr lang="en-US"/>
              <a:t>Planning Prioritization Framework and Pilot</a:t>
            </a:r>
          </a:p>
        </p:txBody>
      </p:sp>
    </p:spTree>
    <p:extLst>
      <p:ext uri="{BB962C8B-B14F-4D97-AF65-F5344CB8AC3E}">
        <p14:creationId xmlns:p14="http://schemas.microsoft.com/office/powerpoint/2010/main" val="1583930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D8371C6-D570-4B78-A901-D0714B70751E}"/>
              </a:ext>
            </a:extLst>
          </p:cNvPr>
          <p:cNvGrpSpPr/>
          <p:nvPr/>
        </p:nvGrpSpPr>
        <p:grpSpPr>
          <a:xfrm>
            <a:off x="1" y="1382"/>
            <a:ext cx="9143997" cy="6869691"/>
            <a:chOff x="1" y="1382"/>
            <a:chExt cx="9143997" cy="6869691"/>
          </a:xfrm>
        </p:grpSpPr>
        <p:pic>
          <p:nvPicPr>
            <p:cNvPr id="5" name="Picture 4">
              <a:extLst>
                <a:ext uri="{FF2B5EF4-FFF2-40B4-BE49-F238E27FC236}">
                  <a16:creationId xmlns:a16="http://schemas.microsoft.com/office/drawing/2014/main" id="{A9B83FB5-CCB8-4E09-9BE3-75A3A0879CD1}"/>
                </a:ext>
              </a:extLst>
            </p:cNvPr>
            <p:cNvPicPr>
              <a:picLocks noChangeAspect="1"/>
            </p:cNvPicPr>
            <p:nvPr/>
          </p:nvPicPr>
          <p:blipFill>
            <a:blip r:embed="rId2">
              <a:alphaModFix/>
              <a:duotone>
                <a:schemeClr val="accent5">
                  <a:shade val="45000"/>
                  <a:satMod val="135000"/>
                </a:schemeClr>
                <a:prstClr val="white"/>
              </a:duotone>
            </a:blip>
            <a:srcRect/>
            <a:stretch/>
          </p:blipFill>
          <p:spPr>
            <a:xfrm>
              <a:off x="1" y="1382"/>
              <a:ext cx="9143997" cy="6855234"/>
            </a:xfrm>
            <a:prstGeom prst="rect">
              <a:avLst/>
            </a:prstGeom>
            <a:ln>
              <a:noFill/>
            </a:ln>
            <a:effectLst>
              <a:outerShdw blurRad="292100" dist="139700" dir="2700000" algn="tl" rotWithShape="0">
                <a:srgbClr val="333333">
                  <a:alpha val="65000"/>
                </a:srgbClr>
              </a:outerShdw>
            </a:effectLst>
          </p:spPr>
        </p:pic>
        <p:grpSp>
          <p:nvGrpSpPr>
            <p:cNvPr id="6" name="Group 5">
              <a:extLst>
                <a:ext uri="{FF2B5EF4-FFF2-40B4-BE49-F238E27FC236}">
                  <a16:creationId xmlns:a16="http://schemas.microsoft.com/office/drawing/2014/main" id="{65D9F441-DEDE-46A8-9813-EBBE122EAAA9}"/>
                </a:ext>
              </a:extLst>
            </p:cNvPr>
            <p:cNvGrpSpPr/>
            <p:nvPr/>
          </p:nvGrpSpPr>
          <p:grpSpPr>
            <a:xfrm>
              <a:off x="68576" y="6167083"/>
              <a:ext cx="2177476" cy="703990"/>
              <a:chOff x="148474" y="-91431"/>
              <a:chExt cx="5362167" cy="1907182"/>
            </a:xfrm>
          </p:grpSpPr>
          <p:pic>
            <p:nvPicPr>
              <p:cNvPr id="7" name="Picture 6">
                <a:extLst>
                  <a:ext uri="{FF2B5EF4-FFF2-40B4-BE49-F238E27FC236}">
                    <a16:creationId xmlns:a16="http://schemas.microsoft.com/office/drawing/2014/main" id="{C51A0291-BD3D-4204-9F4B-D771C3661818}"/>
                  </a:ext>
                  <a:ext uri="{C183D7F6-B498-43B3-948B-1728B52AA6E4}">
                    <adec:decorative xmlns:adec="http://schemas.microsoft.com/office/drawing/2017/decorative" val="1"/>
                  </a:ext>
                </a:extLst>
              </p:cNvPr>
              <p:cNvPicPr>
                <a:picLocks noChangeAspect="1"/>
              </p:cNvPicPr>
              <p:nvPr/>
            </p:nvPicPr>
            <p:blipFill>
              <a:blip r:embed="rId3">
                <a:duotone>
                  <a:schemeClr val="accent5">
                    <a:shade val="45000"/>
                    <a:satMod val="135000"/>
                  </a:schemeClr>
                  <a:prstClr val="white"/>
                </a:duotone>
              </a:blip>
              <a:srcRect/>
              <a:stretch/>
            </p:blipFill>
            <p:spPr>
              <a:xfrm>
                <a:off x="684303" y="-91431"/>
                <a:ext cx="4826338" cy="1907182"/>
              </a:xfrm>
              <a:prstGeom prst="rect">
                <a:avLst/>
              </a:prstGeom>
              <a:ln>
                <a:noFill/>
              </a:ln>
              <a:effectLst>
                <a:outerShdw blurRad="292100" dist="139700" dir="2700000" algn="tl" rotWithShape="0">
                  <a:srgbClr val="333333">
                    <a:alpha val="65000"/>
                  </a:srgbClr>
                </a:outerShdw>
              </a:effectLst>
            </p:spPr>
          </p:pic>
          <p:pic>
            <p:nvPicPr>
              <p:cNvPr id="8" name="Picture 7" descr="Logo, company name&#10;&#10;Description automatically generated">
                <a:extLst>
                  <a:ext uri="{FF2B5EF4-FFF2-40B4-BE49-F238E27FC236}">
                    <a16:creationId xmlns:a16="http://schemas.microsoft.com/office/drawing/2014/main" id="{F6A0ABA5-4491-4895-8AE0-0E7E23915946}"/>
                  </a:ext>
                </a:extLst>
              </p:cNvPr>
              <p:cNvPicPr>
                <a:picLocks noChangeAspect="1"/>
              </p:cNvPicPr>
              <p:nvPr/>
            </p:nvPicPr>
            <p:blipFill>
              <a:blip r:embed="rId4">
                <a:duotone>
                  <a:schemeClr val="accent5">
                    <a:shade val="45000"/>
                    <a:satMod val="135000"/>
                  </a:schemeClr>
                  <a:prstClr val="white"/>
                </a:duotone>
              </a:blip>
              <a:stretch>
                <a:fillRect/>
              </a:stretch>
            </p:blipFill>
            <p:spPr>
              <a:xfrm>
                <a:off x="148474" y="284480"/>
                <a:ext cx="984534" cy="1148079"/>
              </a:xfrm>
              <a:prstGeom prst="rect">
                <a:avLst/>
              </a:prstGeom>
              <a:ln>
                <a:noFill/>
              </a:ln>
              <a:effectLst>
                <a:outerShdw blurRad="292100" dist="139700" dir="2700000" algn="tl" rotWithShape="0">
                  <a:srgbClr val="333333">
                    <a:alpha val="65000"/>
                  </a:srgbClr>
                </a:outerShdw>
              </a:effectLst>
            </p:spPr>
          </p:pic>
        </p:grpSp>
      </p:grpSp>
      <p:sp>
        <p:nvSpPr>
          <p:cNvPr id="2" name="Title 1">
            <a:extLst>
              <a:ext uri="{FF2B5EF4-FFF2-40B4-BE49-F238E27FC236}">
                <a16:creationId xmlns:a16="http://schemas.microsoft.com/office/drawing/2014/main" id="{453D1AEA-EDBB-7640-B137-4A471A316CED}"/>
              </a:ext>
            </a:extLst>
          </p:cNvPr>
          <p:cNvSpPr>
            <a:spLocks noGrp="1"/>
          </p:cNvSpPr>
          <p:nvPr>
            <p:ph type="title"/>
          </p:nvPr>
        </p:nvSpPr>
        <p:spPr>
          <a:xfrm>
            <a:off x="536952" y="655852"/>
            <a:ext cx="8012951" cy="450663"/>
          </a:xfrm>
        </p:spPr>
        <p:txBody>
          <a:bodyPr/>
          <a:lstStyle/>
          <a:p>
            <a:r>
              <a:rPr lang="en-US"/>
              <a:t>Implementation Operations focus</a:t>
            </a:r>
          </a:p>
        </p:txBody>
      </p:sp>
      <p:sp>
        <p:nvSpPr>
          <p:cNvPr id="3" name="Content Placeholder 2">
            <a:extLst>
              <a:ext uri="{FF2B5EF4-FFF2-40B4-BE49-F238E27FC236}">
                <a16:creationId xmlns:a16="http://schemas.microsoft.com/office/drawing/2014/main" id="{D4A7891E-FAF9-3B46-A51C-1935A1EACD04}"/>
              </a:ext>
            </a:extLst>
          </p:cNvPr>
          <p:cNvSpPr>
            <a:spLocks noGrp="1"/>
          </p:cNvSpPr>
          <p:nvPr>
            <p:ph sz="quarter" idx="10"/>
          </p:nvPr>
        </p:nvSpPr>
        <p:spPr>
          <a:xfrm>
            <a:off x="513558" y="1622685"/>
            <a:ext cx="8160236" cy="5128296"/>
          </a:xfrm>
        </p:spPr>
        <p:txBody>
          <a:bodyPr/>
          <a:lstStyle/>
          <a:p>
            <a:r>
              <a:rPr lang="en-US" sz="2400" b="1">
                <a:solidFill>
                  <a:schemeClr val="bg2"/>
                </a:solidFill>
              </a:rPr>
              <a:t>Implementation of recommendations </a:t>
            </a:r>
            <a:r>
              <a:rPr lang="en-US" sz="2400"/>
              <a:t>coming from:</a:t>
            </a:r>
          </a:p>
          <a:p>
            <a:pPr lvl="1"/>
            <a:r>
              <a:rPr lang="en-US" sz="2000"/>
              <a:t>Specific reviews:</a:t>
            </a:r>
          </a:p>
          <a:p>
            <a:pPr lvl="2"/>
            <a:r>
              <a:rPr lang="en-US" sz="1800"/>
              <a:t>Accountability and Transparency review (ATRT3), 5 rec</a:t>
            </a:r>
          </a:p>
          <a:p>
            <a:pPr lvl="2"/>
            <a:r>
              <a:rPr lang="en-US" sz="1800"/>
              <a:t>Security, Stability and Resiliency review (SSR2), 63 rec</a:t>
            </a:r>
          </a:p>
          <a:p>
            <a:pPr lvl="2"/>
            <a:r>
              <a:rPr lang="en-US" sz="1800"/>
              <a:t>Competition, Consumer Trust and Consumer Choice review (CCT), 35 rec</a:t>
            </a:r>
          </a:p>
          <a:p>
            <a:pPr lvl="2"/>
            <a:r>
              <a:rPr lang="en-US" sz="1800"/>
              <a:t>Registration Directory Service – WHOIS2 review (RDS-WHOIS2), 22 rec</a:t>
            </a:r>
          </a:p>
          <a:p>
            <a:pPr lvl="1"/>
            <a:r>
              <a:rPr lang="en-US" sz="2000"/>
              <a:t>WS2, 116 rec</a:t>
            </a:r>
          </a:p>
          <a:p>
            <a:pPr lvl="2"/>
            <a:r>
              <a:rPr lang="en-US" sz="1800"/>
              <a:t>WS2 Community Coordination Group</a:t>
            </a:r>
          </a:p>
          <a:p>
            <a:r>
              <a:rPr lang="en-US" sz="2400" b="1">
                <a:solidFill>
                  <a:schemeClr val="bg2"/>
                </a:solidFill>
              </a:rPr>
              <a:t>Enhancing the Effectiveness of the ICANN’s Multistakeholder Model</a:t>
            </a:r>
          </a:p>
        </p:txBody>
      </p:sp>
    </p:spTree>
    <p:extLst>
      <p:ext uri="{BB962C8B-B14F-4D97-AF65-F5344CB8AC3E}">
        <p14:creationId xmlns:p14="http://schemas.microsoft.com/office/powerpoint/2010/main" val="2730447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93736AD-70DD-4B4D-9DFB-2D2CF396D300}"/>
              </a:ext>
            </a:extLst>
          </p:cNvPr>
          <p:cNvGrpSpPr/>
          <p:nvPr/>
        </p:nvGrpSpPr>
        <p:grpSpPr>
          <a:xfrm>
            <a:off x="1" y="1382"/>
            <a:ext cx="9143997" cy="6869691"/>
            <a:chOff x="1" y="1382"/>
            <a:chExt cx="9143997" cy="6869691"/>
          </a:xfrm>
        </p:grpSpPr>
        <p:pic>
          <p:nvPicPr>
            <p:cNvPr id="5" name="Picture 4">
              <a:extLst>
                <a:ext uri="{FF2B5EF4-FFF2-40B4-BE49-F238E27FC236}">
                  <a16:creationId xmlns:a16="http://schemas.microsoft.com/office/drawing/2014/main" id="{2D3C11B7-A3BC-43AA-A3FC-A0938EF3C69C}"/>
                </a:ext>
              </a:extLst>
            </p:cNvPr>
            <p:cNvPicPr>
              <a:picLocks noChangeAspect="1"/>
            </p:cNvPicPr>
            <p:nvPr/>
          </p:nvPicPr>
          <p:blipFill>
            <a:blip r:embed="rId2">
              <a:alphaModFix amt="35000"/>
            </a:blip>
            <a:srcRect/>
            <a:stretch/>
          </p:blipFill>
          <p:spPr>
            <a:xfrm>
              <a:off x="1" y="1382"/>
              <a:ext cx="9143997" cy="6855234"/>
            </a:xfrm>
            <a:prstGeom prst="rect">
              <a:avLst/>
            </a:prstGeom>
          </p:spPr>
        </p:pic>
        <p:grpSp>
          <p:nvGrpSpPr>
            <p:cNvPr id="6" name="Group 5">
              <a:extLst>
                <a:ext uri="{FF2B5EF4-FFF2-40B4-BE49-F238E27FC236}">
                  <a16:creationId xmlns:a16="http://schemas.microsoft.com/office/drawing/2014/main" id="{7007BC7E-72AE-4955-888E-FA452203E8C8}"/>
                </a:ext>
              </a:extLst>
            </p:cNvPr>
            <p:cNvGrpSpPr/>
            <p:nvPr/>
          </p:nvGrpSpPr>
          <p:grpSpPr>
            <a:xfrm>
              <a:off x="68576" y="6167083"/>
              <a:ext cx="2177476" cy="703990"/>
              <a:chOff x="148474" y="-91431"/>
              <a:chExt cx="5362167" cy="1907182"/>
            </a:xfrm>
          </p:grpSpPr>
          <p:pic>
            <p:nvPicPr>
              <p:cNvPr id="7" name="Picture 6">
                <a:extLst>
                  <a:ext uri="{FF2B5EF4-FFF2-40B4-BE49-F238E27FC236}">
                    <a16:creationId xmlns:a16="http://schemas.microsoft.com/office/drawing/2014/main" id="{E646C014-FE75-4125-ADAD-724D25FD3E35}"/>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84303" y="-91431"/>
                <a:ext cx="4826338" cy="1907182"/>
              </a:xfrm>
              <a:prstGeom prst="rect">
                <a:avLst/>
              </a:prstGeom>
            </p:spPr>
          </p:pic>
          <p:pic>
            <p:nvPicPr>
              <p:cNvPr id="8" name="Picture 7" descr="Logo, company name&#10;&#10;Description automatically generated">
                <a:extLst>
                  <a:ext uri="{FF2B5EF4-FFF2-40B4-BE49-F238E27FC236}">
                    <a16:creationId xmlns:a16="http://schemas.microsoft.com/office/drawing/2014/main" id="{CB26F78E-26DB-482A-AACB-2ED990240CE2}"/>
                  </a:ext>
                </a:extLst>
              </p:cNvPr>
              <p:cNvPicPr>
                <a:picLocks noChangeAspect="1"/>
              </p:cNvPicPr>
              <p:nvPr/>
            </p:nvPicPr>
            <p:blipFill>
              <a:blip r:embed="rId4"/>
              <a:stretch>
                <a:fillRect/>
              </a:stretch>
            </p:blipFill>
            <p:spPr>
              <a:xfrm>
                <a:off x="148474" y="284480"/>
                <a:ext cx="984534" cy="1148079"/>
              </a:xfrm>
              <a:prstGeom prst="rect">
                <a:avLst/>
              </a:prstGeom>
            </p:spPr>
          </p:pic>
        </p:grpSp>
      </p:grpSp>
      <p:sp>
        <p:nvSpPr>
          <p:cNvPr id="2" name="Title 1">
            <a:extLst>
              <a:ext uri="{FF2B5EF4-FFF2-40B4-BE49-F238E27FC236}">
                <a16:creationId xmlns:a16="http://schemas.microsoft.com/office/drawing/2014/main" id="{1CCFB871-7F99-3842-80F7-907D2A93BFF5}"/>
              </a:ext>
            </a:extLst>
          </p:cNvPr>
          <p:cNvSpPr>
            <a:spLocks noGrp="1"/>
          </p:cNvSpPr>
          <p:nvPr>
            <p:ph type="title"/>
          </p:nvPr>
        </p:nvSpPr>
        <p:spPr/>
        <p:txBody>
          <a:bodyPr/>
          <a:lstStyle/>
          <a:p>
            <a:r>
              <a:rPr lang="en-US"/>
              <a:t>Resources</a:t>
            </a:r>
          </a:p>
        </p:txBody>
      </p:sp>
      <p:sp>
        <p:nvSpPr>
          <p:cNvPr id="3" name="Content Placeholder 2">
            <a:extLst>
              <a:ext uri="{FF2B5EF4-FFF2-40B4-BE49-F238E27FC236}">
                <a16:creationId xmlns:a16="http://schemas.microsoft.com/office/drawing/2014/main" id="{6AAB48D4-AA97-8D40-B08D-A68D519A8C4F}"/>
              </a:ext>
            </a:extLst>
          </p:cNvPr>
          <p:cNvSpPr>
            <a:spLocks noGrp="1"/>
          </p:cNvSpPr>
          <p:nvPr>
            <p:ph sz="quarter" idx="10"/>
          </p:nvPr>
        </p:nvSpPr>
        <p:spPr/>
        <p:txBody>
          <a:bodyPr>
            <a:normAutofit lnSpcReduction="10000"/>
          </a:bodyPr>
          <a:lstStyle/>
          <a:p>
            <a:r>
              <a:rPr lang="en-US" sz="2400" b="1">
                <a:ln>
                  <a:solidFill>
                    <a:srgbClr val="00B050"/>
                  </a:solidFill>
                </a:ln>
              </a:rPr>
              <a:t>Planning Prioritization Framework</a:t>
            </a:r>
          </a:p>
          <a:p>
            <a:pPr lvl="1"/>
            <a:r>
              <a:rPr lang="en-US"/>
              <a:t>ICANN72 Webinar on </a:t>
            </a:r>
            <a:r>
              <a:rPr lang="en-US">
                <a:hlinkClick r:id="rId5"/>
              </a:rPr>
              <a:t>Prioritization Framework Design</a:t>
            </a:r>
            <a:endParaRPr lang="en-US"/>
          </a:p>
          <a:p>
            <a:pPr lvl="1"/>
            <a:r>
              <a:rPr lang="en-US"/>
              <a:t>Publication - </a:t>
            </a:r>
            <a:r>
              <a:rPr lang="en-US">
                <a:hlinkClick r:id="rId6"/>
              </a:rPr>
              <a:t>Planning Prioritization Framework Version 1 </a:t>
            </a:r>
            <a:endParaRPr lang="en-US"/>
          </a:p>
          <a:p>
            <a:pPr lvl="1"/>
            <a:r>
              <a:rPr lang="en-US">
                <a:hlinkClick r:id="rId7"/>
              </a:rPr>
              <a:t>ICANN Draft FY23-27 Operating and Financial Plan</a:t>
            </a:r>
            <a:r>
              <a:rPr lang="en-US"/>
              <a:t> - Operating Initiative Planning at ICANN. </a:t>
            </a:r>
            <a:r>
              <a:rPr lang="en-US">
                <a:hlinkClick r:id="rId8"/>
              </a:rPr>
              <a:t>Link to Public Comment Page</a:t>
            </a:r>
            <a:r>
              <a:rPr lang="en-US"/>
              <a:t> </a:t>
            </a:r>
          </a:p>
          <a:p>
            <a:pPr lvl="1"/>
            <a:r>
              <a:rPr lang="en-US">
                <a:hlinkClick r:id="rId9"/>
              </a:rPr>
              <a:t>ICANN Planning Page </a:t>
            </a:r>
            <a:endParaRPr lang="en-US"/>
          </a:p>
          <a:p>
            <a:r>
              <a:rPr lang="en-US" sz="2400" b="1">
                <a:solidFill>
                  <a:schemeClr val="accent5"/>
                </a:solidFill>
              </a:rPr>
              <a:t>Implementation of recommendations</a:t>
            </a:r>
          </a:p>
          <a:p>
            <a:pPr lvl="1"/>
            <a:r>
              <a:rPr lang="en-US" sz="2000">
                <a:solidFill>
                  <a:schemeClr val="tx1"/>
                </a:solidFill>
              </a:rPr>
              <a:t>Specific reviews and WS2</a:t>
            </a:r>
          </a:p>
          <a:p>
            <a:pPr lvl="2"/>
            <a:r>
              <a:rPr lang="en-US" sz="1800">
                <a:solidFill>
                  <a:schemeClr val="tx1"/>
                </a:solidFill>
                <a:hlinkClick r:id="rId10"/>
              </a:rPr>
              <a:t>https://community.icann.org/category/accountability</a:t>
            </a:r>
            <a:endParaRPr lang="en-US" sz="1800">
              <a:solidFill>
                <a:schemeClr val="tx1"/>
              </a:solidFill>
            </a:endParaRPr>
          </a:p>
          <a:p>
            <a:pPr lvl="1"/>
            <a:r>
              <a:rPr lang="en-US" sz="2000">
                <a:solidFill>
                  <a:schemeClr val="tx1"/>
                </a:solidFill>
              </a:rPr>
              <a:t>WS2 implementation work</a:t>
            </a:r>
          </a:p>
          <a:p>
            <a:pPr lvl="2"/>
            <a:r>
              <a:rPr lang="en-US" sz="1800">
                <a:solidFill>
                  <a:schemeClr val="tx1"/>
                </a:solidFill>
                <a:hlinkClick r:id="rId11"/>
              </a:rPr>
              <a:t>“Implementing WS2” report </a:t>
            </a:r>
            <a:r>
              <a:rPr lang="en-US" sz="1800">
                <a:solidFill>
                  <a:schemeClr val="tx1"/>
                </a:solidFill>
              </a:rPr>
              <a:t>(28 Oct 2021)</a:t>
            </a:r>
            <a:endParaRPr lang="en-US">
              <a:solidFill>
                <a:schemeClr val="tx1"/>
              </a:solidFill>
            </a:endParaRPr>
          </a:p>
          <a:p>
            <a:pPr lvl="1"/>
            <a:r>
              <a:rPr lang="en-US" sz="2000">
                <a:solidFill>
                  <a:schemeClr val="tx1"/>
                </a:solidFill>
              </a:rPr>
              <a:t>ICANN73 Webinar on </a:t>
            </a:r>
            <a:r>
              <a:rPr lang="en-US" sz="2000">
                <a:solidFill>
                  <a:schemeClr val="tx1"/>
                </a:solidFill>
                <a:hlinkClick r:id="rId12"/>
              </a:rPr>
              <a:t>ICANN Reviews and Implementation Status Update</a:t>
            </a:r>
            <a:endParaRPr lang="en-US" sz="2000">
              <a:solidFill>
                <a:schemeClr val="tx1"/>
              </a:solidFill>
            </a:endParaRPr>
          </a:p>
          <a:p>
            <a:pPr lvl="1"/>
            <a:r>
              <a:rPr lang="en-US" sz="2000">
                <a:solidFill>
                  <a:schemeClr val="tx1"/>
                </a:solidFill>
              </a:rPr>
              <a:t>ICANN Reviews webpage, with updated status </a:t>
            </a:r>
            <a:r>
              <a:rPr lang="en-US" sz="2000">
                <a:solidFill>
                  <a:schemeClr val="tx1"/>
                </a:solidFill>
                <a:hlinkClick r:id="rId13"/>
              </a:rPr>
              <a:t>https://www.icann.org/resources/reviews/specific-reviews/</a:t>
            </a:r>
            <a:endParaRPr lang="en-US" b="1"/>
          </a:p>
          <a:p>
            <a:endParaRPr lang="en-US"/>
          </a:p>
        </p:txBody>
      </p:sp>
    </p:spTree>
    <p:extLst>
      <p:ext uri="{BB962C8B-B14F-4D97-AF65-F5344CB8AC3E}">
        <p14:creationId xmlns:p14="http://schemas.microsoft.com/office/powerpoint/2010/main" val="9696917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28E2641-BDD8-479A-82BD-BE56C4CE8742}"/>
              </a:ext>
            </a:extLst>
          </p:cNvPr>
          <p:cNvPicPr>
            <a:picLocks noChangeAspect="1"/>
          </p:cNvPicPr>
          <p:nvPr/>
        </p:nvPicPr>
        <p:blipFill>
          <a:blip r:embed="rId3"/>
          <a:srcRect/>
          <a:stretch/>
        </p:blipFill>
        <p:spPr>
          <a:xfrm>
            <a:off x="3" y="2766"/>
            <a:ext cx="9143997" cy="6855234"/>
          </a:xfrm>
          <a:prstGeom prst="rect">
            <a:avLst/>
          </a:prstGeom>
        </p:spPr>
      </p:pic>
      <p:pic>
        <p:nvPicPr>
          <p:cNvPr id="13" name="Picture Placeholder 12" descr="Graphical representation of Triage with firs (immediate), second (delayed), third (minority) and 4th being the morgue">
            <a:extLst>
              <a:ext uri="{FF2B5EF4-FFF2-40B4-BE49-F238E27FC236}">
                <a16:creationId xmlns:a16="http://schemas.microsoft.com/office/drawing/2014/main" id="{0968BDC8-11AA-45A9-A0BD-10551008BE35}"/>
              </a:ext>
            </a:extLst>
          </p:cNvPr>
          <p:cNvPicPr>
            <a:picLocks noGrp="1" noChangeAspect="1"/>
          </p:cNvPicPr>
          <p:nvPr>
            <p:ph type="pic" idx="1"/>
          </p:nvPr>
        </p:nvPicPr>
        <p:blipFill>
          <a:blip r:embed="rId4">
            <a:extLst>
              <a:ext uri="{837473B0-CC2E-450A-ABE3-18F120FF3D39}">
                <a1611:picAttrSrcUrl xmlns:a1611="http://schemas.microsoft.com/office/drawing/2016/11/main" r:id="rId5"/>
              </a:ext>
            </a:extLst>
          </a:blip>
          <a:srcRect l="20044" r="20044"/>
          <a:stretch>
            <a:fillRect/>
          </a:stretch>
        </p:blipFill>
        <p:spPr>
          <a:xfrm>
            <a:off x="1837818" y="2291379"/>
            <a:ext cx="5468363" cy="4101273"/>
          </a:xfrm>
        </p:spPr>
      </p:pic>
      <p:sp>
        <p:nvSpPr>
          <p:cNvPr id="18" name="Rectangle 17">
            <a:extLst>
              <a:ext uri="{FF2B5EF4-FFF2-40B4-BE49-F238E27FC236}">
                <a16:creationId xmlns:a16="http://schemas.microsoft.com/office/drawing/2014/main" id="{F4B25EE6-B5B1-4A26-A8A7-8080DA216AB4}"/>
              </a:ext>
            </a:extLst>
          </p:cNvPr>
          <p:cNvSpPr/>
          <p:nvPr/>
        </p:nvSpPr>
        <p:spPr>
          <a:xfrm rot="20597390">
            <a:off x="589036" y="1364365"/>
            <a:ext cx="2845202" cy="923330"/>
          </a:xfrm>
          <a:prstGeom prst="rect">
            <a:avLst/>
          </a:prstGeom>
          <a:noFill/>
        </p:spPr>
        <p:txBody>
          <a:bodyPr wrap="none" lIns="91440" tIns="45720" rIns="91440" bIns="45720">
            <a:spAutoFit/>
          </a:bodyPr>
          <a:lstStyle/>
          <a:p>
            <a:pPr algn="ctr"/>
            <a:r>
              <a:rPr lang="en-US" sz="5400" b="1" cap="none" spc="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TRIAGE…</a:t>
            </a:r>
          </a:p>
        </p:txBody>
      </p:sp>
      <p:sp>
        <p:nvSpPr>
          <p:cNvPr id="19" name="TextBox 18">
            <a:extLst>
              <a:ext uri="{FF2B5EF4-FFF2-40B4-BE49-F238E27FC236}">
                <a16:creationId xmlns:a16="http://schemas.microsoft.com/office/drawing/2014/main" id="{D35DDA02-5A0B-4FE6-B031-D1AADE57D0F2}"/>
              </a:ext>
            </a:extLst>
          </p:cNvPr>
          <p:cNvSpPr txBox="1"/>
          <p:nvPr/>
        </p:nvSpPr>
        <p:spPr>
          <a:xfrm>
            <a:off x="516368" y="347014"/>
            <a:ext cx="8380208" cy="1200329"/>
          </a:xfrm>
          <a:prstGeom prst="rect">
            <a:avLst/>
          </a:prstGeom>
          <a:noFill/>
        </p:spPr>
        <p:txBody>
          <a:bodyPr wrap="square" rtlCol="0">
            <a:spAutoFit/>
          </a:bodyPr>
          <a:lstStyle/>
          <a:p>
            <a:r>
              <a:rPr lang="en-AU" sz="2400" b="1">
                <a:solidFill>
                  <a:schemeClr val="bg1"/>
                </a:solidFill>
              </a:rPr>
              <a:t>Prioritization is a sorting of things with regards to the available resources as well as the criticality or urgency of each at a given point in time</a:t>
            </a:r>
            <a:r>
              <a:rPr lang="en-AU" sz="2400" b="1"/>
              <a:t>.</a:t>
            </a:r>
          </a:p>
        </p:txBody>
      </p:sp>
    </p:spTree>
    <p:extLst>
      <p:ext uri="{BB962C8B-B14F-4D97-AF65-F5344CB8AC3E}">
        <p14:creationId xmlns:p14="http://schemas.microsoft.com/office/powerpoint/2010/main" val="232214169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125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 name="Group 1">
            <a:extLst>
              <a:ext uri="{FF2B5EF4-FFF2-40B4-BE49-F238E27FC236}">
                <a16:creationId xmlns:a16="http://schemas.microsoft.com/office/drawing/2014/main" id="{F61A1999-150E-4334-8CBC-9B669147916E}"/>
              </a:ext>
            </a:extLst>
          </p:cNvPr>
          <p:cNvGrpSpPr/>
          <p:nvPr/>
        </p:nvGrpSpPr>
        <p:grpSpPr>
          <a:xfrm>
            <a:off x="1" y="1382"/>
            <a:ext cx="9143997" cy="6869691"/>
            <a:chOff x="1" y="1382"/>
            <a:chExt cx="9143997" cy="6869691"/>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grpSp>
          <p:nvGrpSpPr>
            <p:cNvPr id="6" name="Group 5">
              <a:extLst>
                <a:ext uri="{FF2B5EF4-FFF2-40B4-BE49-F238E27FC236}">
                  <a16:creationId xmlns:a16="http://schemas.microsoft.com/office/drawing/2014/main" id="{9633948F-BFD1-4F92-87CA-196889462C18}"/>
                </a:ext>
              </a:extLst>
            </p:cNvPr>
            <p:cNvGrpSpPr/>
            <p:nvPr/>
          </p:nvGrpSpPr>
          <p:grpSpPr>
            <a:xfrm>
              <a:off x="68576" y="6167083"/>
              <a:ext cx="2177476" cy="703990"/>
              <a:chOff x="148474" y="-91431"/>
              <a:chExt cx="5362167" cy="1907182"/>
            </a:xfrm>
          </p:grpSpPr>
          <p:pic>
            <p:nvPicPr>
              <p:cNvPr id="9" name="Picture 8">
                <a:extLst>
                  <a:ext uri="{FF2B5EF4-FFF2-40B4-BE49-F238E27FC236}">
                    <a16:creationId xmlns:a16="http://schemas.microsoft.com/office/drawing/2014/main" id="{7092229E-DB05-409A-A35C-F619C54C9EF4}"/>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E7EE5190-D17C-405F-B13A-63839F0FF019}"/>
                  </a:ext>
                </a:extLst>
              </p:cNvPr>
              <p:cNvPicPr>
                <a:picLocks noChangeAspect="1"/>
              </p:cNvPicPr>
              <p:nvPr/>
            </p:nvPicPr>
            <p:blipFill>
              <a:blip r:embed="rId5"/>
              <a:stretch>
                <a:fillRect/>
              </a:stretch>
            </p:blipFill>
            <p:spPr>
              <a:xfrm>
                <a:off x="148474" y="284480"/>
                <a:ext cx="984534" cy="1148079"/>
              </a:xfrm>
              <a:prstGeom prst="rect">
                <a:avLst/>
              </a:prstGeom>
            </p:spPr>
          </p:pic>
        </p:grpSp>
      </p:grpSp>
      <p:sp>
        <p:nvSpPr>
          <p:cNvPr id="5" name="Rectangle 4">
            <a:extLst>
              <a:ext uri="{FF2B5EF4-FFF2-40B4-BE49-F238E27FC236}">
                <a16:creationId xmlns:a16="http://schemas.microsoft.com/office/drawing/2014/main" id="{0F4533AA-BD8B-480D-80D7-B5CC2CF94A3B}"/>
              </a:ext>
            </a:extLst>
          </p:cNvPr>
          <p:cNvSpPr/>
          <p:nvPr/>
        </p:nvSpPr>
        <p:spPr>
          <a:xfrm>
            <a:off x="2830110" y="1952488"/>
            <a:ext cx="3166828" cy="923330"/>
          </a:xfrm>
          <a:prstGeom prst="rect">
            <a:avLst/>
          </a:prstGeom>
          <a:noFill/>
        </p:spPr>
        <p:txBody>
          <a:bodyPr wrap="none" lIns="91440" tIns="45720" rIns="91440" bIns="45720">
            <a:spAutoFit/>
          </a:bodyPr>
          <a:lstStyle/>
          <a:p>
            <a:pPr algn="ctr"/>
            <a:r>
              <a:rPr lang="en-US" sz="5400" b="1" cap="none" spc="0">
                <a:ln w="12700">
                  <a:solidFill>
                    <a:schemeClr val="accent5"/>
                  </a:solidFill>
                  <a:prstDash val="solid"/>
                </a:ln>
                <a:pattFill prst="ltDnDiag">
                  <a:fgClr>
                    <a:schemeClr val="accent5">
                      <a:lumMod val="60000"/>
                      <a:lumOff val="40000"/>
                    </a:schemeClr>
                  </a:fgClr>
                  <a:bgClr>
                    <a:schemeClr val="bg1"/>
                  </a:bgClr>
                </a:pattFill>
                <a:effectLst/>
              </a:rPr>
              <a:t>Thank you</a:t>
            </a:r>
          </a:p>
        </p:txBody>
      </p:sp>
      <p:sp>
        <p:nvSpPr>
          <p:cNvPr id="12" name="TextBox 11">
            <a:extLst>
              <a:ext uri="{FF2B5EF4-FFF2-40B4-BE49-F238E27FC236}">
                <a16:creationId xmlns:a16="http://schemas.microsoft.com/office/drawing/2014/main" id="{F03201AD-22A5-4135-8951-80B5BF7686EE}"/>
              </a:ext>
            </a:extLst>
          </p:cNvPr>
          <p:cNvSpPr txBox="1"/>
          <p:nvPr/>
        </p:nvSpPr>
        <p:spPr>
          <a:xfrm>
            <a:off x="1636796" y="3299424"/>
            <a:ext cx="5553456" cy="954107"/>
          </a:xfrm>
          <a:prstGeom prst="rect">
            <a:avLst/>
          </a:prstGeom>
          <a:noFill/>
        </p:spPr>
        <p:txBody>
          <a:bodyPr wrap="square">
            <a:spAutoFit/>
          </a:bodyPr>
          <a:lstStyle/>
          <a:p>
            <a:r>
              <a:rPr lang="en-US" sz="2800" b="1">
                <a:ln w="12700">
                  <a:solidFill>
                    <a:schemeClr val="accent5"/>
                  </a:solidFill>
                  <a:prstDash val="solid"/>
                </a:ln>
                <a:pattFill prst="ltDnDiag">
                  <a:fgClr>
                    <a:schemeClr val="accent5">
                      <a:lumMod val="60000"/>
                      <a:lumOff val="40000"/>
                    </a:schemeClr>
                  </a:fgClr>
                  <a:bgClr>
                    <a:schemeClr val="bg1"/>
                  </a:bgClr>
                </a:pattFill>
              </a:rPr>
              <a:t>P</a:t>
            </a:r>
            <a:r>
              <a:rPr lang="en-US" sz="2800" b="1" cap="none" spc="0">
                <a:ln w="12700">
                  <a:solidFill>
                    <a:schemeClr val="accent5"/>
                  </a:solidFill>
                  <a:prstDash val="solid"/>
                </a:ln>
                <a:pattFill prst="ltDnDiag">
                  <a:fgClr>
                    <a:schemeClr val="accent5">
                      <a:lumMod val="60000"/>
                      <a:lumOff val="40000"/>
                    </a:schemeClr>
                  </a:fgClr>
                  <a:bgClr>
                    <a:schemeClr val="bg1"/>
                  </a:bgClr>
                </a:pattFill>
                <a:effectLst/>
              </a:rPr>
              <a:t>lease send any further enquiries or clarifying questions to </a:t>
            </a:r>
            <a:r>
              <a:rPr lang="en-US" sz="2800" b="1" cap="none" spc="0">
                <a:ln w="12700">
                  <a:solidFill>
                    <a:schemeClr val="accent5"/>
                  </a:solidFill>
                  <a:prstDash val="solid"/>
                </a:ln>
                <a:solidFill>
                  <a:srgbClr val="FFFFFF"/>
                </a:solidFill>
                <a:effectLst/>
                <a:hlinkClick r:id="rId6">
                  <a:extLst>
                    <a:ext uri="{A12FA001-AC4F-418D-AE19-62706E023703}">
                      <ahyp:hlinkClr xmlns:ahyp="http://schemas.microsoft.com/office/drawing/2018/hyperlinkcolor" val="tx"/>
                    </a:ext>
                  </a:extLst>
                </a:hlinkClick>
              </a:rPr>
              <a:t>At-Large Staff</a:t>
            </a:r>
            <a:endParaRPr lang="en-AU" sz="2800">
              <a:solidFill>
                <a:srgbClr val="FFFFFF"/>
              </a:solidFill>
            </a:endParaRPr>
          </a:p>
        </p:txBody>
      </p:sp>
    </p:spTree>
    <p:extLst>
      <p:ext uri="{BB962C8B-B14F-4D97-AF65-F5344CB8AC3E}">
        <p14:creationId xmlns:p14="http://schemas.microsoft.com/office/powerpoint/2010/main" val="3389766059"/>
      </p:ext>
    </p:extLst>
  </p:cSld>
  <p:clrMapOvr>
    <a:masterClrMapping/>
  </p:clrMapOvr>
  <p:transition spd="slow">
    <p:wipe dir="d"/>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extBox 9">
            <a:extLst>
              <a:ext uri="{FF2B5EF4-FFF2-40B4-BE49-F238E27FC236}">
                <a16:creationId xmlns:a16="http://schemas.microsoft.com/office/drawing/2014/main" id="{60018622-0406-437E-BE85-39EBC8CA009D}"/>
              </a:ext>
            </a:extLst>
          </p:cNvPr>
          <p:cNvSpPr txBox="1"/>
          <p:nvPr/>
        </p:nvSpPr>
        <p:spPr>
          <a:xfrm>
            <a:off x="5124190" y="3828612"/>
            <a:ext cx="3467909" cy="1938992"/>
          </a:xfrm>
          <a:prstGeom prst="rect">
            <a:avLst/>
          </a:prstGeom>
          <a:noFill/>
        </p:spPr>
        <p:txBody>
          <a:bodyPr wrap="square">
            <a:spAutoFit/>
          </a:bodyPr>
          <a:lstStyle/>
          <a:p>
            <a:pPr algn="just"/>
            <a:r>
              <a:rPr lang="en-AU" sz="2000">
                <a:solidFill>
                  <a:schemeClr val="bg1"/>
                </a:solidFill>
                <a:cs typeface="Source Sans Pro"/>
              </a:rPr>
              <a:t>The </a:t>
            </a:r>
            <a:r>
              <a:rPr lang="en-AU" sz="2000">
                <a:solidFill>
                  <a:schemeClr val="bg1"/>
                </a:solidFill>
                <a:cs typeface="Source Sans Pro"/>
                <a:hlinkClick r:id="rId4">
                  <a:extLst>
                    <a:ext uri="{A12FA001-AC4F-418D-AE19-62706E023703}">
                      <ahyp:hlinkClr xmlns:ahyp="http://schemas.microsoft.com/office/drawing/2018/hyperlinkcolor" val="tx"/>
                    </a:ext>
                  </a:extLst>
                </a:hlinkClick>
              </a:rPr>
              <a:t>wiki workspace </a:t>
            </a:r>
            <a:r>
              <a:rPr lang="en-AU" sz="2000">
                <a:solidFill>
                  <a:schemeClr val="bg1"/>
                </a:solidFill>
                <a:cs typeface="Source Sans Pro"/>
              </a:rPr>
              <a:t>lists all our Core, Contributing and Ad-Hoc members and also archives all our meetings and activities including recordings of all calls and is available for review.</a:t>
            </a:r>
          </a:p>
        </p:txBody>
      </p:sp>
      <p:sp>
        <p:nvSpPr>
          <p:cNvPr id="12" name="TextBox 11">
            <a:extLst>
              <a:ext uri="{FF2B5EF4-FFF2-40B4-BE49-F238E27FC236}">
                <a16:creationId xmlns:a16="http://schemas.microsoft.com/office/drawing/2014/main" id="{0B467C15-644B-4B12-B25C-E9A160D2A61C}"/>
              </a:ext>
            </a:extLst>
          </p:cNvPr>
          <p:cNvSpPr txBox="1"/>
          <p:nvPr/>
        </p:nvSpPr>
        <p:spPr>
          <a:xfrm>
            <a:off x="1430594" y="247037"/>
            <a:ext cx="7162076" cy="1077218"/>
          </a:xfrm>
          <a:prstGeom prst="rect">
            <a:avLst/>
          </a:prstGeom>
          <a:noFill/>
        </p:spPr>
        <p:txBody>
          <a:bodyPr wrap="square">
            <a:spAutoFit/>
          </a:bodyPr>
          <a:lstStyle/>
          <a:p>
            <a:r>
              <a:rPr lang="en-AU" sz="3200">
                <a:solidFill>
                  <a:schemeClr val="bg1"/>
                </a:solidFill>
                <a:effectLst>
                  <a:outerShdw blurRad="38100" dist="38100" dir="2700000" algn="tl">
                    <a:srgbClr val="000000">
                      <a:alpha val="43137"/>
                    </a:srgbClr>
                  </a:outerShdw>
                </a:effectLst>
              </a:rPr>
              <a:t>OFB-WG Recommendation Prioritization Sub Group.</a:t>
            </a:r>
            <a:r>
              <a:rPr lang="en-AU" sz="2400">
                <a:solidFill>
                  <a:schemeClr val="bg1"/>
                </a:solidFill>
                <a:effectLst>
                  <a:outerShdw blurRad="38100" dist="38100" dir="2700000" algn="tl">
                    <a:srgbClr val="000000">
                      <a:alpha val="43137"/>
                    </a:srgbClr>
                  </a:outerShdw>
                </a:effectLst>
              </a:rPr>
              <a:t> (OFB-WG-SG  or  OFB-SG)</a:t>
            </a:r>
            <a:endParaRPr lang="en-AU" sz="3200">
              <a:solidFill>
                <a:schemeClr val="bg1"/>
              </a:solidFill>
              <a:effectLst>
                <a:outerShdw blurRad="38100" dist="38100" dir="2700000" algn="tl">
                  <a:srgbClr val="000000">
                    <a:alpha val="43137"/>
                  </a:srgbClr>
                </a:outerShdw>
              </a:effectLst>
            </a:endParaRPr>
          </a:p>
        </p:txBody>
      </p:sp>
      <p:pic>
        <p:nvPicPr>
          <p:cNvPr id="15" name="Picture 14" descr="A digitally rendered city with numbers">
            <a:extLst>
              <a:ext uri="{FF2B5EF4-FFF2-40B4-BE49-F238E27FC236}">
                <a16:creationId xmlns:a16="http://schemas.microsoft.com/office/drawing/2014/main" id="{D3495E5E-377E-4B6F-9785-327EB682DDB4}"/>
              </a:ext>
            </a:extLst>
          </p:cNvPr>
          <p:cNvPicPr>
            <a:picLocks noChangeAspect="1"/>
          </p:cNvPicPr>
          <p:nvPr/>
        </p:nvPicPr>
        <p:blipFill rotWithShape="1">
          <a:blip r:embed="rId5">
            <a:extLst>
              <a:ext uri="{28A0092B-C50C-407E-A947-70E740481C1C}">
                <a14:useLocalDpi xmlns:a14="http://schemas.microsoft.com/office/drawing/2010/main" val="0"/>
              </a:ext>
            </a:extLst>
          </a:blip>
          <a:srcRect l="18145" r="39203" b="1"/>
          <a:stretch/>
        </p:blipFill>
        <p:spPr>
          <a:xfrm>
            <a:off x="752168" y="1553679"/>
            <a:ext cx="3846820" cy="4757473"/>
          </a:xfrm>
          <a:prstGeom prst="rect">
            <a:avLst/>
          </a:prstGeom>
          <a:noFill/>
        </p:spPr>
      </p:pic>
      <p:grpSp>
        <p:nvGrpSpPr>
          <p:cNvPr id="16" name="Group 15">
            <a:extLst>
              <a:ext uri="{FF2B5EF4-FFF2-40B4-BE49-F238E27FC236}">
                <a16:creationId xmlns:a16="http://schemas.microsoft.com/office/drawing/2014/main" id="{1287B92B-4786-499C-ADCE-1477684452D4}"/>
              </a:ext>
            </a:extLst>
          </p:cNvPr>
          <p:cNvGrpSpPr/>
          <p:nvPr/>
        </p:nvGrpSpPr>
        <p:grpSpPr>
          <a:xfrm>
            <a:off x="6965381" y="5971030"/>
            <a:ext cx="2177476" cy="703990"/>
            <a:chOff x="148474" y="-91431"/>
            <a:chExt cx="5362167" cy="1907182"/>
          </a:xfrm>
        </p:grpSpPr>
        <p:pic>
          <p:nvPicPr>
            <p:cNvPr id="17" name="Picture 16">
              <a:extLst>
                <a:ext uri="{FF2B5EF4-FFF2-40B4-BE49-F238E27FC236}">
                  <a16:creationId xmlns:a16="http://schemas.microsoft.com/office/drawing/2014/main" id="{20DD1FB1-405E-4853-8187-7B64E25722BA}"/>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684303" y="-91431"/>
              <a:ext cx="4826338" cy="1907182"/>
            </a:xfrm>
            <a:prstGeom prst="rect">
              <a:avLst/>
            </a:prstGeom>
          </p:spPr>
        </p:pic>
        <p:pic>
          <p:nvPicPr>
            <p:cNvPr id="18" name="Picture 17" descr="Logo, company name&#10;&#10;Description automatically generated">
              <a:extLst>
                <a:ext uri="{FF2B5EF4-FFF2-40B4-BE49-F238E27FC236}">
                  <a16:creationId xmlns:a16="http://schemas.microsoft.com/office/drawing/2014/main" id="{0C74EAFE-0E8B-4E27-99F3-AA0F8AF9E0F0}"/>
                </a:ext>
              </a:extLst>
            </p:cNvPr>
            <p:cNvPicPr>
              <a:picLocks noChangeAspect="1"/>
            </p:cNvPicPr>
            <p:nvPr/>
          </p:nvPicPr>
          <p:blipFill>
            <a:blip r:embed="rId7"/>
            <a:stretch>
              <a:fillRect/>
            </a:stretch>
          </p:blipFill>
          <p:spPr>
            <a:xfrm>
              <a:off x="148474" y="284480"/>
              <a:ext cx="984534" cy="1148079"/>
            </a:xfrm>
            <a:prstGeom prst="rect">
              <a:avLst/>
            </a:prstGeom>
          </p:spPr>
        </p:pic>
      </p:grpSp>
      <p:sp>
        <p:nvSpPr>
          <p:cNvPr id="13" name="TextBox 12">
            <a:extLst>
              <a:ext uri="{FF2B5EF4-FFF2-40B4-BE49-F238E27FC236}">
                <a16:creationId xmlns:a16="http://schemas.microsoft.com/office/drawing/2014/main" id="{96074E7D-4505-487E-A953-806227EDDDCE}"/>
              </a:ext>
            </a:extLst>
          </p:cNvPr>
          <p:cNvSpPr txBox="1"/>
          <p:nvPr/>
        </p:nvSpPr>
        <p:spPr>
          <a:xfrm>
            <a:off x="5079182" y="2262446"/>
            <a:ext cx="3312650" cy="1138773"/>
          </a:xfrm>
          <a:prstGeom prst="rect">
            <a:avLst/>
          </a:prstGeom>
          <a:noFill/>
        </p:spPr>
        <p:txBody>
          <a:bodyPr wrap="square">
            <a:spAutoFit/>
          </a:bodyPr>
          <a:lstStyle/>
          <a:p>
            <a:r>
              <a:rPr lang="en-AU" sz="2800">
                <a:solidFill>
                  <a:schemeClr val="bg1"/>
                </a:solidFill>
                <a:cs typeface="Source Sans Pro"/>
              </a:rPr>
              <a:t>Meeting </a:t>
            </a:r>
            <a:r>
              <a:rPr lang="en-AU" sz="2000" b="1">
                <a:solidFill>
                  <a:schemeClr val="bg1"/>
                </a:solidFill>
                <a:cs typeface="Source Sans Pro"/>
              </a:rPr>
              <a:t>(usually weekly)   </a:t>
            </a:r>
            <a:r>
              <a:rPr lang="en-AU" sz="4000">
                <a:solidFill>
                  <a:schemeClr val="bg1"/>
                </a:solidFill>
                <a:cs typeface="Source Sans Pro"/>
              </a:rPr>
              <a:t>08 Dec 2020</a:t>
            </a:r>
            <a:endParaRPr lang="en-AU" sz="2800">
              <a:solidFill>
                <a:schemeClr val="bg1"/>
              </a:solidFill>
              <a:cs typeface="Source Sans Pro"/>
            </a:endParaRPr>
          </a:p>
        </p:txBody>
      </p:sp>
    </p:spTree>
    <p:extLst>
      <p:ext uri="{BB962C8B-B14F-4D97-AF65-F5344CB8AC3E}">
        <p14:creationId xmlns:p14="http://schemas.microsoft.com/office/powerpoint/2010/main" val="317855289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down)">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 name="Picture 19">
            <a:extLst>
              <a:ext uri="{FF2B5EF4-FFF2-40B4-BE49-F238E27FC236}">
                <a16:creationId xmlns:a16="http://schemas.microsoft.com/office/drawing/2014/main" id="{2C978DD0-60B8-4C11-81AA-25E949096F6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20503757">
            <a:off x="725731" y="2018304"/>
            <a:ext cx="3247883" cy="3116535"/>
          </a:xfrm>
          <a:prstGeom prst="rect">
            <a:avLst/>
          </a:prstGeom>
          <a:solidFill>
            <a:srgbClr val="FFFFFF">
              <a:shade val="85000"/>
            </a:srgbClr>
          </a:solidFill>
          <a:ln w="190500" cap="sq">
            <a:noFill/>
            <a:miter lim="800000"/>
          </a:ln>
          <a:effectLst>
            <a:outerShdw blurRad="127000" dist="38100" dir="2700000" algn="ctr">
              <a:srgbClr val="000000">
                <a:alpha val="45000"/>
              </a:srgbClr>
            </a:outerShdw>
            <a:softEdge rad="635000"/>
          </a:effectLst>
          <a:scene3d>
            <a:camera prst="perspectiveFront" fov="2700000">
              <a:rot lat="20376000" lon="1938000" rev="20112001"/>
            </a:camera>
            <a:lightRig rig="soft" dir="t">
              <a:rot lat="0" lon="0" rev="0"/>
            </a:lightRig>
          </a:scene3d>
          <a:sp3d prstMaterial="translucentPowder">
            <a:bevelT w="203200" h="50800" prst="softRound"/>
          </a:sp3d>
        </p:spPr>
      </p:pic>
      <p:sp>
        <p:nvSpPr>
          <p:cNvPr id="9" name="TextBox 8">
            <a:extLst>
              <a:ext uri="{FF2B5EF4-FFF2-40B4-BE49-F238E27FC236}">
                <a16:creationId xmlns:a16="http://schemas.microsoft.com/office/drawing/2014/main" id="{402D9806-9AE6-4D75-B343-F5D5D75FBD80}"/>
              </a:ext>
            </a:extLst>
          </p:cNvPr>
          <p:cNvSpPr txBox="1"/>
          <p:nvPr/>
        </p:nvSpPr>
        <p:spPr>
          <a:xfrm>
            <a:off x="596597" y="802656"/>
            <a:ext cx="8141110" cy="646331"/>
          </a:xfrm>
          <a:prstGeom prst="rect">
            <a:avLst/>
          </a:prstGeom>
          <a:noFill/>
        </p:spPr>
        <p:txBody>
          <a:bodyPr wrap="square">
            <a:spAutoFit/>
          </a:bodyPr>
          <a:lstStyle/>
          <a:p>
            <a:r>
              <a:rPr lang="en-US" sz="3600" b="1">
                <a:solidFill>
                  <a:schemeClr val="bg1"/>
                </a:solidFill>
                <a:effectLst>
                  <a:outerShdw blurRad="38100" dist="38100" dir="2700000" algn="tl">
                    <a:srgbClr val="000000">
                      <a:alpha val="43137"/>
                    </a:srgbClr>
                  </a:outerShdw>
                </a:effectLst>
              </a:rPr>
              <a:t>Brief overview of the work requirements</a:t>
            </a:r>
            <a:endParaRPr lang="en-AU" sz="3600" b="1">
              <a:effectLst>
                <a:outerShdw blurRad="38100" dist="38100" dir="2700000" algn="tl">
                  <a:srgbClr val="000000">
                    <a:alpha val="43137"/>
                  </a:srgbClr>
                </a:outerShdw>
              </a:effectLst>
            </a:endParaRPr>
          </a:p>
        </p:txBody>
      </p:sp>
      <p:sp>
        <p:nvSpPr>
          <p:cNvPr id="21" name="TextBox 20">
            <a:extLst>
              <a:ext uri="{FF2B5EF4-FFF2-40B4-BE49-F238E27FC236}">
                <a16:creationId xmlns:a16="http://schemas.microsoft.com/office/drawing/2014/main" id="{19CE311F-96F4-451F-9444-BC20859BAC9B}"/>
              </a:ext>
            </a:extLst>
          </p:cNvPr>
          <p:cNvSpPr txBox="1"/>
          <p:nvPr/>
        </p:nvSpPr>
        <p:spPr>
          <a:xfrm>
            <a:off x="4122087" y="2240104"/>
            <a:ext cx="4452589" cy="3416320"/>
          </a:xfrm>
          <a:prstGeom prst="rect">
            <a:avLst/>
          </a:prstGeom>
          <a:noFill/>
        </p:spPr>
        <p:txBody>
          <a:bodyPr wrap="square" rtlCol="0">
            <a:spAutoFit/>
          </a:bodyPr>
          <a:lstStyle/>
          <a:p>
            <a:r>
              <a:rPr lang="en-AU" sz="3200">
                <a:solidFill>
                  <a:schemeClr val="bg1"/>
                </a:solidFill>
                <a:latin typeface="-apple-system"/>
              </a:rPr>
              <a:t>Recommendations:</a:t>
            </a:r>
          </a:p>
          <a:p>
            <a:pPr marL="914400" lvl="1" indent="-457200">
              <a:buFont typeface="Wingdings" panose="05000000000000000000" pitchFamily="2" charset="2"/>
              <a:buChar char="ü"/>
            </a:pPr>
            <a:r>
              <a:rPr lang="en-AU" sz="3200">
                <a:solidFill>
                  <a:schemeClr val="bg1"/>
                </a:solidFill>
                <a:latin typeface="-apple-system"/>
              </a:rPr>
              <a:t>initially reviewed </a:t>
            </a:r>
            <a:r>
              <a:rPr lang="en-AU" sz="3200" b="0" i="0">
                <a:solidFill>
                  <a:schemeClr val="bg1"/>
                </a:solidFill>
                <a:effectLst/>
                <a:latin typeface="-apple-system"/>
              </a:rPr>
              <a:t> </a:t>
            </a:r>
          </a:p>
          <a:p>
            <a:pPr marL="914400" lvl="1" indent="-457200">
              <a:buFont typeface="Wingdings" panose="05000000000000000000" pitchFamily="2" charset="2"/>
              <a:buChar char="v"/>
            </a:pPr>
            <a:r>
              <a:rPr lang="en-AU" sz="3200" b="0" i="0">
                <a:solidFill>
                  <a:schemeClr val="bg1"/>
                </a:solidFill>
                <a:effectLst/>
                <a:latin typeface="-apple-system"/>
              </a:rPr>
              <a:t>Assessed regarding </a:t>
            </a:r>
          </a:p>
          <a:p>
            <a:pPr marL="1371600" lvl="2" indent="-457200">
              <a:buFont typeface="Wingdings" panose="05000000000000000000" pitchFamily="2" charset="2"/>
              <a:buChar char="Ø"/>
            </a:pPr>
            <a:r>
              <a:rPr lang="en-AU" sz="3200" b="0" i="0">
                <a:solidFill>
                  <a:schemeClr val="bg1"/>
                </a:solidFill>
                <a:effectLst/>
                <a:latin typeface="-apple-system"/>
              </a:rPr>
              <a:t> </a:t>
            </a:r>
            <a:r>
              <a:rPr lang="en-AU" sz="4000" b="1" i="0">
                <a:solidFill>
                  <a:schemeClr val="accent2"/>
                </a:solidFill>
                <a:effectLst>
                  <a:outerShdw blurRad="38100" dist="38100" dir="2700000" algn="tl">
                    <a:srgbClr val="000000">
                      <a:alpha val="43137"/>
                    </a:srgbClr>
                  </a:outerShdw>
                </a:effectLst>
                <a:latin typeface="-apple-system"/>
              </a:rPr>
              <a:t>effort</a:t>
            </a:r>
            <a:r>
              <a:rPr lang="en-AU" sz="3200" b="0" i="0">
                <a:solidFill>
                  <a:schemeClr val="bg1"/>
                </a:solidFill>
                <a:effectLst/>
                <a:latin typeface="-apple-system"/>
              </a:rPr>
              <a:t>, </a:t>
            </a:r>
          </a:p>
          <a:p>
            <a:pPr marL="1485900" lvl="2" indent="-571500">
              <a:buFont typeface="Wingdings" panose="05000000000000000000" pitchFamily="2" charset="2"/>
              <a:buChar char="Ø"/>
            </a:pPr>
            <a:r>
              <a:rPr lang="en-AU" sz="4000" b="1" i="0">
                <a:solidFill>
                  <a:schemeClr val="accent2"/>
                </a:solidFill>
                <a:effectLst>
                  <a:outerShdw blurRad="38100" dist="38100" dir="2700000" algn="tl">
                    <a:srgbClr val="000000">
                      <a:alpha val="43137"/>
                    </a:srgbClr>
                  </a:outerShdw>
                </a:effectLst>
                <a:latin typeface="-apple-system"/>
              </a:rPr>
              <a:t>urgency</a:t>
            </a:r>
            <a:r>
              <a:rPr lang="en-AU" sz="3200" b="0" i="0">
                <a:solidFill>
                  <a:schemeClr val="bg1"/>
                </a:solidFill>
                <a:effectLst/>
                <a:latin typeface="-apple-system"/>
              </a:rPr>
              <a:t> and </a:t>
            </a:r>
          </a:p>
          <a:p>
            <a:pPr marL="1371600" lvl="2" indent="-457200">
              <a:buFont typeface="Wingdings" panose="05000000000000000000" pitchFamily="2" charset="2"/>
              <a:buChar char="Ø"/>
            </a:pPr>
            <a:r>
              <a:rPr lang="en-AU" sz="3200" b="0" i="0">
                <a:solidFill>
                  <a:schemeClr val="bg1"/>
                </a:solidFill>
                <a:effectLst/>
                <a:latin typeface="-apple-system"/>
              </a:rPr>
              <a:t>overall </a:t>
            </a:r>
            <a:r>
              <a:rPr lang="en-AU" sz="4000" b="1" i="0">
                <a:solidFill>
                  <a:schemeClr val="accent2"/>
                </a:solidFill>
                <a:effectLst>
                  <a:outerShdw blurRad="38100" dist="38100" dir="2700000" algn="tl">
                    <a:srgbClr val="000000">
                      <a:alpha val="43137"/>
                    </a:srgbClr>
                  </a:outerShdw>
                </a:effectLst>
                <a:latin typeface="-apple-system"/>
              </a:rPr>
              <a:t>priority</a:t>
            </a:r>
            <a:endParaRPr lang="en-AU" sz="3200">
              <a:solidFill>
                <a:schemeClr val="bg1"/>
              </a:solidFill>
            </a:endParaRPr>
          </a:p>
        </p:txBody>
      </p:sp>
      <p:grpSp>
        <p:nvGrpSpPr>
          <p:cNvPr id="22" name="Group 21">
            <a:extLst>
              <a:ext uri="{FF2B5EF4-FFF2-40B4-BE49-F238E27FC236}">
                <a16:creationId xmlns:a16="http://schemas.microsoft.com/office/drawing/2014/main" id="{FDC43B16-4159-499C-A0D1-AFA9A04AE2F6}"/>
              </a:ext>
            </a:extLst>
          </p:cNvPr>
          <p:cNvGrpSpPr/>
          <p:nvPr/>
        </p:nvGrpSpPr>
        <p:grpSpPr>
          <a:xfrm>
            <a:off x="68576" y="6167083"/>
            <a:ext cx="2177476" cy="703990"/>
            <a:chOff x="148474" y="-91431"/>
            <a:chExt cx="5362167" cy="1907182"/>
          </a:xfrm>
        </p:grpSpPr>
        <p:pic>
          <p:nvPicPr>
            <p:cNvPr id="23" name="Picture 22">
              <a:extLst>
                <a:ext uri="{FF2B5EF4-FFF2-40B4-BE49-F238E27FC236}">
                  <a16:creationId xmlns:a16="http://schemas.microsoft.com/office/drawing/2014/main" id="{A898E7D7-837B-48F0-8EA3-FC628B007E51}"/>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684303" y="-91431"/>
              <a:ext cx="4826338" cy="1907182"/>
            </a:xfrm>
            <a:prstGeom prst="rect">
              <a:avLst/>
            </a:prstGeom>
          </p:spPr>
        </p:pic>
        <p:pic>
          <p:nvPicPr>
            <p:cNvPr id="24" name="Picture 23" descr="Logo, company name&#10;&#10;Description automatically generated">
              <a:extLst>
                <a:ext uri="{FF2B5EF4-FFF2-40B4-BE49-F238E27FC236}">
                  <a16:creationId xmlns:a16="http://schemas.microsoft.com/office/drawing/2014/main" id="{80E2EA4C-D5B6-4E1C-B529-0D9A6C3641A6}"/>
                </a:ext>
              </a:extLst>
            </p:cNvPr>
            <p:cNvPicPr>
              <a:picLocks noChangeAspect="1"/>
            </p:cNvPicPr>
            <p:nvPr/>
          </p:nvPicPr>
          <p:blipFill>
            <a:blip r:embed="rId6"/>
            <a:stretch>
              <a:fillRect/>
            </a:stretch>
          </p:blipFill>
          <p:spPr>
            <a:xfrm>
              <a:off x="148474" y="284480"/>
              <a:ext cx="984534" cy="1148079"/>
            </a:xfrm>
            <a:prstGeom prst="rect">
              <a:avLst/>
            </a:prstGeom>
          </p:spPr>
        </p:pic>
      </p:grpSp>
    </p:spTree>
    <p:extLst>
      <p:ext uri="{BB962C8B-B14F-4D97-AF65-F5344CB8AC3E}">
        <p14:creationId xmlns:p14="http://schemas.microsoft.com/office/powerpoint/2010/main" val="339397767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wipe(down)">
                                      <p:cBhvr>
                                        <p:cTn id="14" dur="500"/>
                                        <p:tgtEl>
                                          <p:spTgt spid="21">
                                            <p:txEl>
                                              <p:pRg st="0" end="0"/>
                                            </p:txEl>
                                          </p:spTgt>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wipe(down)">
                                      <p:cBhvr>
                                        <p:cTn id="17" dur="500"/>
                                        <p:tgtEl>
                                          <p:spTgt spid="21">
                                            <p:txEl>
                                              <p:pRg st="1" end="1"/>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1">
                                            <p:txEl>
                                              <p:pRg st="2" end="2"/>
                                            </p:txEl>
                                          </p:spTgt>
                                        </p:tgtEl>
                                        <p:attrNameLst>
                                          <p:attrName>style.visibility</p:attrName>
                                        </p:attrNameLst>
                                      </p:cBhvr>
                                      <p:to>
                                        <p:strVal val="visible"/>
                                      </p:to>
                                    </p:set>
                                    <p:animEffect transition="in" filter="wipe(down)">
                                      <p:cBhvr>
                                        <p:cTn id="20" dur="500"/>
                                        <p:tgtEl>
                                          <p:spTgt spid="21">
                                            <p:txEl>
                                              <p:pRg st="2" end="2"/>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
                                            <p:txEl>
                                              <p:pRg st="3" end="3"/>
                                            </p:txEl>
                                          </p:spTgt>
                                        </p:tgtEl>
                                        <p:attrNameLst>
                                          <p:attrName>style.visibility</p:attrName>
                                        </p:attrNameLst>
                                      </p:cBhvr>
                                      <p:to>
                                        <p:strVal val="visible"/>
                                      </p:to>
                                    </p:set>
                                    <p:animEffect transition="in" filter="wipe(down)">
                                      <p:cBhvr>
                                        <p:cTn id="23" dur="500"/>
                                        <p:tgtEl>
                                          <p:spTgt spid="21">
                                            <p:txEl>
                                              <p:pRg st="3" end="3"/>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1">
                                            <p:txEl>
                                              <p:pRg st="4" end="4"/>
                                            </p:txEl>
                                          </p:spTgt>
                                        </p:tgtEl>
                                        <p:attrNameLst>
                                          <p:attrName>style.visibility</p:attrName>
                                        </p:attrNameLst>
                                      </p:cBhvr>
                                      <p:to>
                                        <p:strVal val="visible"/>
                                      </p:to>
                                    </p:set>
                                    <p:animEffect transition="in" filter="wipe(down)">
                                      <p:cBhvr>
                                        <p:cTn id="26" dur="500"/>
                                        <p:tgtEl>
                                          <p:spTgt spid="21">
                                            <p:txEl>
                                              <p:pRg st="4" end="4"/>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1">
                                            <p:txEl>
                                              <p:pRg st="5" end="5"/>
                                            </p:txEl>
                                          </p:spTgt>
                                        </p:tgtEl>
                                        <p:attrNameLst>
                                          <p:attrName>style.visibility</p:attrName>
                                        </p:attrNameLst>
                                      </p:cBhvr>
                                      <p:to>
                                        <p:strVal val="visible"/>
                                      </p:to>
                                    </p:set>
                                    <p:animEffect transition="in" filter="wipe(down)">
                                      <p:cBhvr>
                                        <p:cTn id="29" dur="500"/>
                                        <p:tgtEl>
                                          <p:spTgt spid="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4831" y="6535"/>
            <a:ext cx="9147688" cy="6858001"/>
          </a:xfrm>
          <a:prstGeom prst="rect">
            <a:avLst/>
          </a:prstGeom>
        </p:spPr>
      </p:pic>
      <p:graphicFrame>
        <p:nvGraphicFramePr>
          <p:cNvPr id="2" name="Table 1">
            <a:extLst>
              <a:ext uri="{FF2B5EF4-FFF2-40B4-BE49-F238E27FC236}">
                <a16:creationId xmlns:a16="http://schemas.microsoft.com/office/drawing/2014/main" id="{79D486D1-6532-4E13-9010-8BB11049F4D6}"/>
              </a:ext>
            </a:extLst>
          </p:cNvPr>
          <p:cNvGraphicFramePr>
            <a:graphicFrameLocks noGrp="1"/>
          </p:cNvGraphicFramePr>
          <p:nvPr>
            <p:extLst>
              <p:ext uri="{D42A27DB-BD31-4B8C-83A1-F6EECF244321}">
                <p14:modId xmlns:p14="http://schemas.microsoft.com/office/powerpoint/2010/main" val="2618627654"/>
              </p:ext>
            </p:extLst>
          </p:nvPr>
        </p:nvGraphicFramePr>
        <p:xfrm>
          <a:off x="3799002" y="2806999"/>
          <a:ext cx="4769963" cy="3216609"/>
        </p:xfrm>
        <a:graphic>
          <a:graphicData uri="http://schemas.openxmlformats.org/drawingml/2006/table">
            <a:tbl>
              <a:tblPr/>
              <a:tblGrid>
                <a:gridCol w="679094">
                  <a:extLst>
                    <a:ext uri="{9D8B030D-6E8A-4147-A177-3AD203B41FA5}">
                      <a16:colId xmlns:a16="http://schemas.microsoft.com/office/drawing/2014/main" val="1493394021"/>
                    </a:ext>
                  </a:extLst>
                </a:gridCol>
                <a:gridCol w="2221999">
                  <a:extLst>
                    <a:ext uri="{9D8B030D-6E8A-4147-A177-3AD203B41FA5}">
                      <a16:colId xmlns:a16="http://schemas.microsoft.com/office/drawing/2014/main" val="146659086"/>
                    </a:ext>
                  </a:extLst>
                </a:gridCol>
                <a:gridCol w="939867">
                  <a:extLst>
                    <a:ext uri="{9D8B030D-6E8A-4147-A177-3AD203B41FA5}">
                      <a16:colId xmlns:a16="http://schemas.microsoft.com/office/drawing/2014/main" val="2838080614"/>
                    </a:ext>
                  </a:extLst>
                </a:gridCol>
                <a:gridCol w="929003">
                  <a:extLst>
                    <a:ext uri="{9D8B030D-6E8A-4147-A177-3AD203B41FA5}">
                      <a16:colId xmlns:a16="http://schemas.microsoft.com/office/drawing/2014/main" val="3760586191"/>
                    </a:ext>
                  </a:extLst>
                </a:gridCol>
              </a:tblGrid>
              <a:tr h="518372">
                <a:tc>
                  <a:txBody>
                    <a:bodyPr/>
                    <a:lstStyle/>
                    <a:p>
                      <a:pPr algn="ctr" rtl="0" fontAlgn="b">
                        <a:spcBef>
                          <a:spcPts val="0"/>
                        </a:spcBef>
                        <a:spcAft>
                          <a:spcPts val="0"/>
                        </a:spcAft>
                      </a:pPr>
                      <a:r>
                        <a:rPr lang="en-AU" sz="1100" b="1" i="0" u="none" strike="noStrike">
                          <a:solidFill>
                            <a:srgbClr val="000000"/>
                          </a:solidFill>
                          <a:effectLst/>
                          <a:latin typeface="Arial" panose="020B0604020202020204" pitchFamily="34" charset="0"/>
                        </a:rPr>
                        <a:t>Ranking/ Priority order</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3F3F3"/>
                    </a:solidFill>
                  </a:tcPr>
                </a:tc>
                <a:tc>
                  <a:txBody>
                    <a:bodyPr/>
                    <a:lstStyle/>
                    <a:p>
                      <a:pPr algn="ctr" rtl="0" fontAlgn="b">
                        <a:spcBef>
                          <a:spcPts val="0"/>
                        </a:spcBef>
                        <a:spcAft>
                          <a:spcPts val="0"/>
                        </a:spcAft>
                      </a:pPr>
                      <a:r>
                        <a:rPr lang="en-AU" sz="1100" b="1" i="0" u="none" strike="noStrike">
                          <a:solidFill>
                            <a:srgbClr val="000000"/>
                          </a:solidFill>
                          <a:effectLst/>
                          <a:latin typeface="Arial" panose="020B0604020202020204" pitchFamily="34" charset="0"/>
                        </a:rPr>
                        <a:t>Topic (# as listed by WS2) Recommendation / Sub Recommendation</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3F3F3"/>
                    </a:solidFill>
                  </a:tcPr>
                </a:tc>
                <a:tc>
                  <a:txBody>
                    <a:bodyPr/>
                    <a:lstStyle/>
                    <a:p>
                      <a:pPr algn="ctr" rtl="0" fontAlgn="b">
                        <a:spcBef>
                          <a:spcPts val="0"/>
                        </a:spcBef>
                        <a:spcAft>
                          <a:spcPts val="0"/>
                        </a:spcAft>
                      </a:pPr>
                      <a:r>
                        <a:rPr lang="en-AU" sz="1100" b="1" i="0" u="none" strike="noStrike">
                          <a:solidFill>
                            <a:srgbClr val="000000"/>
                          </a:solidFill>
                          <a:effectLst/>
                          <a:latin typeface="Arial" panose="020B0604020202020204" pitchFamily="34" charset="0"/>
                        </a:rPr>
                        <a:t>Resourcing / Level of Effort</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3F3F3"/>
                    </a:solidFill>
                  </a:tcPr>
                </a:tc>
                <a:tc>
                  <a:txBody>
                    <a:bodyPr/>
                    <a:lstStyle/>
                    <a:p>
                      <a:pPr algn="ctr" rtl="0" fontAlgn="b">
                        <a:spcBef>
                          <a:spcPts val="0"/>
                        </a:spcBef>
                        <a:spcAft>
                          <a:spcPts val="0"/>
                        </a:spcAft>
                      </a:pPr>
                      <a:r>
                        <a:rPr lang="en-AU" sz="1100" b="1" i="0" u="none" strike="noStrike">
                          <a:solidFill>
                            <a:srgbClr val="000000"/>
                          </a:solidFill>
                          <a:effectLst/>
                          <a:latin typeface="Arial" panose="020B0604020202020204" pitchFamily="34" charset="0"/>
                        </a:rPr>
                        <a:t>Urgency / Duration</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3F3F3"/>
                    </a:solidFill>
                  </a:tcPr>
                </a:tc>
                <a:extLst>
                  <a:ext uri="{0D108BD9-81ED-4DB2-BD59-A6C34878D82A}">
                    <a16:rowId xmlns:a16="http://schemas.microsoft.com/office/drawing/2014/main" val="365988283"/>
                  </a:ext>
                </a:extLst>
              </a:tr>
              <a:tr h="456141">
                <a:tc>
                  <a:txBody>
                    <a:bodyPr/>
                    <a:lstStyle/>
                    <a:p>
                      <a:pPr algn="ctr" rtl="0" fontAlgn="b">
                        <a:spcBef>
                          <a:spcPts val="0"/>
                        </a:spcBef>
                        <a:spcAft>
                          <a:spcPts val="0"/>
                        </a:spcAft>
                      </a:pPr>
                      <a:r>
                        <a:rPr lang="en-AU" sz="1000" b="1" i="0" u="none" strike="noStrike">
                          <a:solidFill>
                            <a:srgbClr val="EA4335"/>
                          </a:solidFill>
                          <a:effectLst/>
                          <a:latin typeface="Arial" panose="020B0604020202020204" pitchFamily="34" charset="0"/>
                        </a:rPr>
                        <a:t>HIGH</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D9EAD3"/>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1. Improve Diversity</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MODERATE</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MEDIUM</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extLst>
                  <a:ext uri="{0D108BD9-81ED-4DB2-BD59-A6C34878D82A}">
                    <a16:rowId xmlns:a16="http://schemas.microsoft.com/office/drawing/2014/main" val="2558975573"/>
                  </a:ext>
                </a:extLst>
              </a:tr>
              <a:tr h="622047">
                <a:tc>
                  <a:txBody>
                    <a:bodyPr/>
                    <a:lstStyle/>
                    <a:p>
                      <a:pPr algn="ctr" rtl="0" fontAlgn="b">
                        <a:spcBef>
                          <a:spcPts val="0"/>
                        </a:spcBef>
                        <a:spcAft>
                          <a:spcPts val="0"/>
                        </a:spcAft>
                      </a:pPr>
                      <a:r>
                        <a:rPr lang="en-AU" sz="1000" b="1" i="0" u="none" strike="noStrike">
                          <a:solidFill>
                            <a:srgbClr val="EA4335"/>
                          </a:solidFill>
                          <a:effectLst/>
                          <a:latin typeface="Arial" panose="020B0604020202020204" pitchFamily="34" charset="0"/>
                        </a:rPr>
                        <a:t>HIGH</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D9EAD3"/>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2. Guidelines for Standards of Conduct Presumed to be in Good Faith Associated with Exercising Removal of Individual ICANN Board Directors</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BBC04"/>
                          </a:solidFill>
                          <a:effectLst/>
                          <a:latin typeface="Arial" panose="020B0604020202020204" pitchFamily="34" charset="0"/>
                        </a:rPr>
                        <a:t>LOW</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FF2CC"/>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MEDIUM</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extLst>
                  <a:ext uri="{0D108BD9-81ED-4DB2-BD59-A6C34878D82A}">
                    <a16:rowId xmlns:a16="http://schemas.microsoft.com/office/drawing/2014/main" val="512782144"/>
                  </a:ext>
                </a:extLst>
              </a:tr>
              <a:tr h="192267">
                <a:tc>
                  <a:txBody>
                    <a:bodyPr/>
                    <a:lstStyle/>
                    <a:p>
                      <a:pPr algn="ctr" rtl="0" fontAlgn="b">
                        <a:spcBef>
                          <a:spcPts val="0"/>
                        </a:spcBef>
                        <a:spcAft>
                          <a:spcPts val="0"/>
                        </a:spcAft>
                      </a:pPr>
                      <a:r>
                        <a:rPr lang="en-AU" sz="1000" b="1" i="0" u="none" strike="noStrike">
                          <a:solidFill>
                            <a:srgbClr val="EA4335"/>
                          </a:solidFill>
                          <a:effectLst/>
                          <a:latin typeface="Arial" panose="020B0604020202020204" pitchFamily="34" charset="0"/>
                        </a:rPr>
                        <a:t>HIGH</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D9EAD3"/>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6. Increase SO/AC Accountability</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MODERATE</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MEDIUM</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extLst>
                  <a:ext uri="{0D108BD9-81ED-4DB2-BD59-A6C34878D82A}">
                    <a16:rowId xmlns:a16="http://schemas.microsoft.com/office/drawing/2014/main" val="1620665221"/>
                  </a:ext>
                </a:extLst>
              </a:tr>
              <a:tr h="206001">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MEDIUM</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7. Improve Staff Accountability</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MODERATE</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MEDIUM</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extLst>
                  <a:ext uri="{0D108BD9-81ED-4DB2-BD59-A6C34878D82A}">
                    <a16:rowId xmlns:a16="http://schemas.microsoft.com/office/drawing/2014/main" val="769521989"/>
                  </a:ext>
                </a:extLst>
              </a:tr>
              <a:tr h="325833">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MEDIUM</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8. Recommendations to Improve ICANN Transparency</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MODERATE</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algn="ctr" rtl="0" fontAlgn="b">
                        <a:spcBef>
                          <a:spcPts val="0"/>
                        </a:spcBef>
                        <a:spcAft>
                          <a:spcPts val="0"/>
                        </a:spcAft>
                      </a:pPr>
                      <a:r>
                        <a:rPr lang="en-AU" sz="1000" b="1" i="0" u="none" strike="noStrike">
                          <a:solidFill>
                            <a:srgbClr val="FBBC04"/>
                          </a:solidFill>
                          <a:effectLst/>
                          <a:latin typeface="Arial" panose="020B0604020202020204" pitchFamily="34" charset="0"/>
                        </a:rPr>
                        <a:t>LOW</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439074474"/>
                  </a:ext>
                </a:extLst>
              </a:tr>
              <a:tr h="177727">
                <a:tc>
                  <a:txBody>
                    <a:bodyPr/>
                    <a:lstStyle/>
                    <a:p>
                      <a:pPr algn="ctr" rtl="0" fontAlgn="b">
                        <a:spcBef>
                          <a:spcPts val="0"/>
                        </a:spcBef>
                        <a:spcAft>
                          <a:spcPts val="0"/>
                        </a:spcAft>
                      </a:pPr>
                      <a:r>
                        <a:rPr lang="en-AU" sz="1000" b="1" i="0" u="none" strike="noStrike">
                          <a:solidFill>
                            <a:srgbClr val="FBBC04"/>
                          </a:solidFill>
                          <a:effectLst/>
                          <a:latin typeface="Arial" panose="020B0604020202020204" pitchFamily="34" charset="0"/>
                        </a:rPr>
                        <a:t>LOW</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FF2CC"/>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4. Jurisdiction</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MODERATE</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algn="ctr" rtl="0" fontAlgn="b">
                        <a:spcBef>
                          <a:spcPts val="0"/>
                        </a:spcBef>
                        <a:spcAft>
                          <a:spcPts val="0"/>
                        </a:spcAft>
                      </a:pPr>
                      <a:r>
                        <a:rPr lang="en-AU" sz="1000" b="1" i="0" u="none" strike="noStrike">
                          <a:solidFill>
                            <a:srgbClr val="FBBC04"/>
                          </a:solidFill>
                          <a:effectLst/>
                          <a:latin typeface="Arial" panose="020B0604020202020204" pitchFamily="34" charset="0"/>
                        </a:rPr>
                        <a:t>LOW</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36477291"/>
                  </a:ext>
                </a:extLst>
              </a:tr>
              <a:tr h="325833">
                <a:tc>
                  <a:txBody>
                    <a:bodyPr/>
                    <a:lstStyle/>
                    <a:p>
                      <a:pPr algn="ctr" rtl="0" fontAlgn="b">
                        <a:spcBef>
                          <a:spcPts val="0"/>
                        </a:spcBef>
                        <a:spcAft>
                          <a:spcPts val="0"/>
                        </a:spcAft>
                      </a:pPr>
                      <a:r>
                        <a:rPr lang="en-AU" sz="1000" b="1" i="0" u="none" strike="noStrike">
                          <a:solidFill>
                            <a:srgbClr val="FBBC04"/>
                          </a:solidFill>
                          <a:effectLst/>
                          <a:latin typeface="Arial" panose="020B0604020202020204" pitchFamily="34" charset="0"/>
                        </a:rPr>
                        <a:t>LOW</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FF2CC"/>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5. Improving the ICANN Office of the Ombuds (IOO)</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1" i="0" u="none" strike="noStrike">
                          <a:solidFill>
                            <a:srgbClr val="FF6D01"/>
                          </a:solidFill>
                          <a:effectLst/>
                          <a:latin typeface="Arial" panose="020B0604020202020204" pitchFamily="34" charset="0"/>
                        </a:rPr>
                        <a:t>MODERATE</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CFE2F3"/>
                    </a:solidFill>
                  </a:tcPr>
                </a:tc>
                <a:tc>
                  <a:txBody>
                    <a:bodyPr/>
                    <a:lstStyle/>
                    <a:p>
                      <a:pPr algn="ctr" rtl="0" fontAlgn="b">
                        <a:spcBef>
                          <a:spcPts val="0"/>
                        </a:spcBef>
                        <a:spcAft>
                          <a:spcPts val="0"/>
                        </a:spcAft>
                      </a:pPr>
                      <a:r>
                        <a:rPr lang="en-AU" sz="1000" b="1" i="0" u="none" strike="noStrike">
                          <a:solidFill>
                            <a:srgbClr val="FBBC04"/>
                          </a:solidFill>
                          <a:effectLst/>
                          <a:latin typeface="Arial" panose="020B0604020202020204" pitchFamily="34" charset="0"/>
                        </a:rPr>
                        <a:t>LOW</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53306841"/>
                  </a:ext>
                </a:extLst>
              </a:tr>
              <a:tr h="325833">
                <a:tc>
                  <a:txBody>
                    <a:bodyPr/>
                    <a:lstStyle/>
                    <a:p>
                      <a:pPr algn="ctr" rtl="0" fontAlgn="b">
                        <a:spcBef>
                          <a:spcPts val="0"/>
                        </a:spcBef>
                        <a:spcAft>
                          <a:spcPts val="0"/>
                        </a:spcAft>
                      </a:pPr>
                      <a:r>
                        <a:rPr lang="en-AU" sz="1000" b="0" i="0" u="none" strike="noStrike">
                          <a:solidFill>
                            <a:srgbClr val="000000"/>
                          </a:solidFill>
                          <a:effectLst/>
                          <a:latin typeface="Arial" panose="020B0604020202020204" pitchFamily="34" charset="0"/>
                        </a:rPr>
                        <a:t>N/A</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D9D9D9"/>
                    </a:solidFill>
                  </a:tcPr>
                </a:tc>
                <a:tc>
                  <a:txBody>
                    <a:bodyPr/>
                    <a:lstStyle/>
                    <a:p>
                      <a:pPr rtl="0" fontAlgn="b">
                        <a:spcBef>
                          <a:spcPts val="0"/>
                        </a:spcBef>
                        <a:spcAft>
                          <a:spcPts val="0"/>
                        </a:spcAft>
                      </a:pPr>
                      <a:r>
                        <a:rPr lang="en-AU" sz="1000" b="0" i="0" u="none" strike="noStrike">
                          <a:solidFill>
                            <a:srgbClr val="000000"/>
                          </a:solidFill>
                          <a:effectLst/>
                          <a:latin typeface="Roboto" panose="02000000000000000000" pitchFamily="2" charset="0"/>
                        </a:rPr>
                        <a:t>3. Framework of Interpretation for Human Rights</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000000"/>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000000"/>
                      </a:solidFill>
                      <a:prstDash val="solid"/>
                      <a:round/>
                      <a:headEnd type="none" w="med" len="med"/>
                      <a:tailEnd type="none" w="med" len="med"/>
                    </a:lnB>
                    <a:solidFill>
                      <a:srgbClr val="EFEFEF"/>
                    </a:solidFill>
                  </a:tcPr>
                </a:tc>
                <a:tc>
                  <a:txBody>
                    <a:bodyPr/>
                    <a:lstStyle/>
                    <a:p>
                      <a:pPr algn="ctr" rtl="0" fontAlgn="b">
                        <a:spcBef>
                          <a:spcPts val="0"/>
                        </a:spcBef>
                        <a:spcAft>
                          <a:spcPts val="0"/>
                        </a:spcAft>
                      </a:pPr>
                      <a:r>
                        <a:rPr lang="en-AU" sz="1000" b="0" i="0" u="none" strike="noStrike">
                          <a:solidFill>
                            <a:srgbClr val="000000"/>
                          </a:solidFill>
                          <a:effectLst/>
                          <a:latin typeface="Arial" panose="020B0604020202020204" pitchFamily="34" charset="0"/>
                        </a:rPr>
                        <a:t>COMPLETED</a:t>
                      </a:r>
                      <a:endParaRPr lang="en-AU">
                        <a:effectLst/>
                      </a:endParaRPr>
                    </a:p>
                  </a:txBody>
                  <a:tcPr marL="22860" marR="22860" marT="15240" marB="15240" anchor="b">
                    <a:lnL w="8115" cap="flat" cmpd="sng" algn="ctr">
                      <a:solidFill>
                        <a:srgbClr val="000000"/>
                      </a:solidFill>
                      <a:prstDash val="solid"/>
                      <a:round/>
                      <a:headEnd type="none" w="med" len="med"/>
                      <a:tailEnd type="none" w="med" len="med"/>
                    </a:lnL>
                    <a:lnR w="8115" cap="flat" cmpd="sng" algn="ctr">
                      <a:solidFill>
                        <a:srgbClr val="CCCCCC"/>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CCCCCC"/>
                      </a:solidFill>
                      <a:prstDash val="solid"/>
                      <a:round/>
                      <a:headEnd type="none" w="med" len="med"/>
                      <a:tailEnd type="none" w="med" len="med"/>
                    </a:lnB>
                    <a:solidFill>
                      <a:srgbClr val="D9D9D9"/>
                    </a:solidFill>
                  </a:tcPr>
                </a:tc>
                <a:tc>
                  <a:txBody>
                    <a:bodyPr/>
                    <a:lstStyle/>
                    <a:p>
                      <a:pPr algn="ctr" rtl="0" fontAlgn="b">
                        <a:spcBef>
                          <a:spcPts val="0"/>
                        </a:spcBef>
                        <a:spcAft>
                          <a:spcPts val="0"/>
                        </a:spcAft>
                      </a:pPr>
                      <a:r>
                        <a:rPr lang="en-AU" sz="1000" b="0" i="0" u="none" strike="noStrike">
                          <a:solidFill>
                            <a:srgbClr val="000000"/>
                          </a:solidFill>
                          <a:effectLst/>
                          <a:latin typeface="Arial" panose="020B0604020202020204" pitchFamily="34" charset="0"/>
                        </a:rPr>
                        <a:t>N/A</a:t>
                      </a:r>
                      <a:endParaRPr lang="en-AU">
                        <a:effectLst/>
                      </a:endParaRPr>
                    </a:p>
                  </a:txBody>
                  <a:tcPr marL="22860" marR="22860" marT="15240" marB="15240" anchor="b">
                    <a:lnL w="8115" cap="flat" cmpd="sng" algn="ctr">
                      <a:solidFill>
                        <a:srgbClr val="CCCCCC"/>
                      </a:solidFill>
                      <a:prstDash val="solid"/>
                      <a:round/>
                      <a:headEnd type="none" w="med" len="med"/>
                      <a:tailEnd type="none" w="med" len="med"/>
                    </a:lnL>
                    <a:lnR w="8115" cap="flat" cmpd="sng" algn="ctr">
                      <a:solidFill>
                        <a:srgbClr val="CCCCCC"/>
                      </a:solidFill>
                      <a:prstDash val="solid"/>
                      <a:round/>
                      <a:headEnd type="none" w="med" len="med"/>
                      <a:tailEnd type="none" w="med" len="med"/>
                    </a:lnR>
                    <a:lnT w="8115" cap="flat" cmpd="sng" algn="ctr">
                      <a:solidFill>
                        <a:srgbClr val="000000"/>
                      </a:solidFill>
                      <a:prstDash val="solid"/>
                      <a:round/>
                      <a:headEnd type="none" w="med" len="med"/>
                      <a:tailEnd type="none" w="med" len="med"/>
                    </a:lnT>
                    <a:lnB w="8115" cap="flat" cmpd="sng" algn="ctr">
                      <a:solidFill>
                        <a:srgbClr val="CCCCCC"/>
                      </a:solidFill>
                      <a:prstDash val="solid"/>
                      <a:round/>
                      <a:headEnd type="none" w="med" len="med"/>
                      <a:tailEnd type="none" w="med" len="med"/>
                    </a:lnB>
                    <a:solidFill>
                      <a:srgbClr val="D9D9D9"/>
                    </a:solidFill>
                  </a:tcPr>
                </a:tc>
                <a:extLst>
                  <a:ext uri="{0D108BD9-81ED-4DB2-BD59-A6C34878D82A}">
                    <a16:rowId xmlns:a16="http://schemas.microsoft.com/office/drawing/2014/main" val="2368958995"/>
                  </a:ext>
                </a:extLst>
              </a:tr>
            </a:tbl>
          </a:graphicData>
        </a:graphic>
      </p:graphicFrame>
      <p:sp>
        <p:nvSpPr>
          <p:cNvPr id="8" name="Rectangle 7">
            <a:extLst>
              <a:ext uri="{FF2B5EF4-FFF2-40B4-BE49-F238E27FC236}">
                <a16:creationId xmlns:a16="http://schemas.microsoft.com/office/drawing/2014/main" id="{4862A300-3DEA-443D-95AE-0E8C8FD82166}"/>
              </a:ext>
            </a:extLst>
          </p:cNvPr>
          <p:cNvSpPr/>
          <p:nvPr/>
        </p:nvSpPr>
        <p:spPr>
          <a:xfrm rot="19462776">
            <a:off x="5544585" y="3672540"/>
            <a:ext cx="2872331" cy="707886"/>
          </a:xfrm>
          <a:prstGeom prst="rect">
            <a:avLst/>
          </a:prstGeom>
          <a:noFill/>
        </p:spPr>
        <p:txBody>
          <a:bodyPr wrap="square" lIns="91440" tIns="45720" rIns="91440" bIns="45720">
            <a:spAutoFit/>
          </a:bodyPr>
          <a:lstStyle/>
          <a:p>
            <a:pPr algn="ctr"/>
            <a:r>
              <a:rPr lang="en-US" sz="4000" b="0" cap="none" spc="0">
                <a:ln w="0"/>
                <a:gradFill>
                  <a:gsLst>
                    <a:gs pos="21000">
                      <a:srgbClr val="53575C"/>
                    </a:gs>
                    <a:gs pos="88000">
                      <a:srgbClr val="C5C7CA"/>
                    </a:gs>
                  </a:gsLst>
                  <a:lin ang="5400000"/>
                </a:gradFill>
                <a:effectLst/>
              </a:rPr>
              <a:t>July 2021</a:t>
            </a:r>
            <a:endParaRPr lang="en-US" sz="5400" b="0" cap="none" spc="0">
              <a:ln w="0"/>
              <a:gradFill>
                <a:gsLst>
                  <a:gs pos="21000">
                    <a:srgbClr val="53575C"/>
                  </a:gs>
                  <a:gs pos="88000">
                    <a:srgbClr val="C5C7CA"/>
                  </a:gs>
                </a:gsLst>
                <a:lin ang="5400000"/>
              </a:gradFill>
              <a:effectLst/>
            </a:endParaRPr>
          </a:p>
        </p:txBody>
      </p:sp>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3C3D35DA-66BA-4960-9CF2-4C87D25FFD8F}"/>
              </a:ext>
            </a:extLst>
          </p:cNvPr>
          <p:cNvGrpSpPr/>
          <p:nvPr/>
        </p:nvGrpSpPr>
        <p:grpSpPr>
          <a:xfrm>
            <a:off x="68576" y="6167083"/>
            <a:ext cx="2177476" cy="703990"/>
            <a:chOff x="148474" y="-91431"/>
            <a:chExt cx="5362167" cy="1907182"/>
          </a:xfrm>
        </p:grpSpPr>
        <p:pic>
          <p:nvPicPr>
            <p:cNvPr id="9" name="Picture 8">
              <a:extLst>
                <a:ext uri="{FF2B5EF4-FFF2-40B4-BE49-F238E27FC236}">
                  <a16:creationId xmlns:a16="http://schemas.microsoft.com/office/drawing/2014/main" id="{A3BD977C-0EB0-4349-9B0A-8DD5A2FD25DA}"/>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59A2EC84-6166-452F-88DF-1EE8F3253540}"/>
                </a:ext>
              </a:extLst>
            </p:cNvPr>
            <p:cNvPicPr>
              <a:picLocks noChangeAspect="1"/>
            </p:cNvPicPr>
            <p:nvPr/>
          </p:nvPicPr>
          <p:blipFill>
            <a:blip r:embed="rId5"/>
            <a:stretch>
              <a:fillRect/>
            </a:stretch>
          </p:blipFill>
          <p:spPr>
            <a:xfrm>
              <a:off x="148474" y="284480"/>
              <a:ext cx="984534" cy="1148079"/>
            </a:xfrm>
            <a:prstGeom prst="rect">
              <a:avLst/>
            </a:prstGeom>
          </p:spPr>
        </p:pic>
      </p:grpSp>
      <p:pic>
        <p:nvPicPr>
          <p:cNvPr id="3" name="Picture 2" descr="Google Doc showcasing the ALAC Priorities for Workstream 2">
            <a:extLst>
              <a:ext uri="{FF2B5EF4-FFF2-40B4-BE49-F238E27FC236}">
                <a16:creationId xmlns:a16="http://schemas.microsoft.com/office/drawing/2014/main" id="{3CEFEB31-461F-4935-B830-D02A15619DE2}"/>
              </a:ext>
            </a:extLst>
          </p:cNvPr>
          <p:cNvPicPr>
            <a:picLocks noChangeAspect="1"/>
          </p:cNvPicPr>
          <p:nvPr/>
        </p:nvPicPr>
        <p:blipFill>
          <a:blip r:embed="rId6"/>
          <a:stretch>
            <a:fillRect/>
          </a:stretch>
        </p:blipFill>
        <p:spPr>
          <a:xfrm>
            <a:off x="3313784" y="2575720"/>
            <a:ext cx="5617885" cy="3554676"/>
          </a:xfrm>
          <a:prstGeom prst="rect">
            <a:avLst/>
          </a:prstGeom>
        </p:spPr>
      </p:pic>
      <p:sp>
        <p:nvSpPr>
          <p:cNvPr id="12" name="TextBox 11">
            <a:extLst>
              <a:ext uri="{FF2B5EF4-FFF2-40B4-BE49-F238E27FC236}">
                <a16:creationId xmlns:a16="http://schemas.microsoft.com/office/drawing/2014/main" id="{AD27C6C2-8110-4FCF-8FDA-38AC358E6D6B}"/>
              </a:ext>
            </a:extLst>
          </p:cNvPr>
          <p:cNvSpPr txBox="1"/>
          <p:nvPr/>
        </p:nvSpPr>
        <p:spPr>
          <a:xfrm>
            <a:off x="-4831" y="1815501"/>
            <a:ext cx="8133363" cy="584775"/>
          </a:xfrm>
          <a:prstGeom prst="rect">
            <a:avLst/>
          </a:prstGeom>
          <a:noFill/>
        </p:spPr>
        <p:txBody>
          <a:bodyPr wrap="square">
            <a:spAutoFit/>
          </a:bodyPr>
          <a:lstStyle/>
          <a:p>
            <a:pPr lvl="1"/>
            <a:r>
              <a:rPr lang="en-US" sz="3200" b="1">
                <a:solidFill>
                  <a:schemeClr val="bg1"/>
                </a:solidFill>
                <a:effectLst>
                  <a:outerShdw blurRad="38100" dist="38100" dir="2700000" algn="tl">
                    <a:srgbClr val="000000">
                      <a:alpha val="43137"/>
                    </a:srgbClr>
                  </a:outerShdw>
                </a:effectLst>
              </a:rPr>
              <a:t>Data captured and deliberations to date…</a:t>
            </a:r>
          </a:p>
        </p:txBody>
      </p:sp>
      <p:sp>
        <p:nvSpPr>
          <p:cNvPr id="4" name="TextBox 3">
            <a:extLst>
              <a:ext uri="{FF2B5EF4-FFF2-40B4-BE49-F238E27FC236}">
                <a16:creationId xmlns:a16="http://schemas.microsoft.com/office/drawing/2014/main" id="{826BBA6A-6223-4DB9-B411-18C5DE4BBB78}"/>
              </a:ext>
            </a:extLst>
          </p:cNvPr>
          <p:cNvSpPr txBox="1"/>
          <p:nvPr/>
        </p:nvSpPr>
        <p:spPr>
          <a:xfrm>
            <a:off x="383801" y="900946"/>
            <a:ext cx="8547868" cy="1015663"/>
          </a:xfrm>
          <a:prstGeom prst="rect">
            <a:avLst/>
          </a:prstGeom>
          <a:noFill/>
        </p:spPr>
        <p:txBody>
          <a:bodyPr wrap="square" rtlCol="0">
            <a:spAutoFit/>
          </a:bodyPr>
          <a:lstStyle/>
          <a:p>
            <a:pPr algn="just"/>
            <a:r>
              <a:rPr lang="en-AU" sz="2000" b="1">
                <a:solidFill>
                  <a:schemeClr val="bg1">
                    <a:lumMod val="95000"/>
                  </a:schemeClr>
                </a:solidFill>
              </a:rPr>
              <a:t>There was a LOT of it and having started with more of a bare bones set of columns to assess/triage  each Recommendation our APAT expanded to allow greater granularity and use as an ongoing tracking and updated tool…</a:t>
            </a:r>
          </a:p>
        </p:txBody>
      </p:sp>
      <p:pic>
        <p:nvPicPr>
          <p:cNvPr id="2050" name="Picture 2" descr="Graphical representations of the ALAC recommendations for CCRT, WS@, ATRT2, and the other reviews">
            <a:extLst>
              <a:ext uri="{FF2B5EF4-FFF2-40B4-BE49-F238E27FC236}">
                <a16:creationId xmlns:a16="http://schemas.microsoft.com/office/drawing/2014/main" id="{B0509318-71E3-42A8-91C2-7C079E3E379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801" y="2806999"/>
            <a:ext cx="2902089" cy="279034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a:extLst>
              <a:ext uri="{FF2B5EF4-FFF2-40B4-BE49-F238E27FC236}">
                <a16:creationId xmlns:a16="http://schemas.microsoft.com/office/drawing/2014/main" id="{9D2A2F92-9D49-45E4-92B1-548349037C2C}"/>
              </a:ext>
            </a:extLst>
          </p:cNvPr>
          <p:cNvSpPr>
            <a:spLocks noChangeArrowheads="1"/>
          </p:cNvSpPr>
          <p:nvPr/>
        </p:nvSpPr>
        <p:spPr bwMode="auto">
          <a:xfrm>
            <a:off x="0" y="352363"/>
            <a:ext cx="93829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altLang="en-US" sz="2400">
                <a:solidFill>
                  <a:srgbClr val="FFFFFF"/>
                </a:solidFill>
                <a:latin typeface="Arial"/>
                <a:cs typeface="Arial"/>
              </a:rPr>
              <a:t> </a:t>
            </a:r>
            <a:r>
              <a:rPr kumimoji="0" lang="en-US" altLang="en-US" sz="2400" b="0" i="0" u="none" strike="noStrike" cap="none" normalizeH="0" baseline="0">
                <a:ln>
                  <a:noFill/>
                </a:ln>
                <a:solidFill>
                  <a:srgbClr val="FFFFFF"/>
                </a:solidFill>
                <a:effectLst/>
                <a:latin typeface="Arial"/>
                <a:cs typeface="Arial"/>
              </a:rPr>
              <a:t>Proposed ALAC</a:t>
            </a:r>
            <a:r>
              <a:rPr lang="en-US" altLang="en-US" sz="2400">
                <a:solidFill>
                  <a:srgbClr val="FFFFFF"/>
                </a:solidFill>
                <a:latin typeface="Arial"/>
                <a:cs typeface="Arial"/>
              </a:rPr>
              <a:t> </a:t>
            </a:r>
            <a:r>
              <a:rPr kumimoji="0" lang="en-US" altLang="en-US" sz="2400" b="0" i="0" u="none" strike="noStrike" cap="none" normalizeH="0" baseline="0">
                <a:ln>
                  <a:noFill/>
                </a:ln>
                <a:solidFill>
                  <a:srgbClr val="FFFFFF"/>
                </a:solidFill>
                <a:effectLst/>
                <a:latin typeface="Arial"/>
                <a:cs typeface="Arial"/>
              </a:rPr>
              <a:t>Prioritization </a:t>
            </a:r>
            <a:r>
              <a:rPr lang="en-US" altLang="en-US" sz="2400">
                <a:solidFill>
                  <a:srgbClr val="FFFFFF"/>
                </a:solidFill>
                <a:latin typeface="Arial"/>
                <a:cs typeface="Arial"/>
              </a:rPr>
              <a:t>Assessment of </a:t>
            </a:r>
            <a:r>
              <a:rPr lang="en-US" sz="2400">
                <a:solidFill>
                  <a:srgbClr val="FFFFFF"/>
                </a:solidFill>
                <a:latin typeface="Arial"/>
                <a:cs typeface="Arial"/>
              </a:rPr>
              <a:t>Recommendations... </a:t>
            </a:r>
            <a:endParaRPr lang="en-US" sz="2400" b="0" i="0" u="none" strike="noStrike" cap="none" normalizeH="0" baseline="0">
              <a:ln>
                <a:noFill/>
              </a:ln>
              <a:effectLst/>
              <a:latin typeface="Arial"/>
              <a:cs typeface="Arial"/>
            </a:endParaRPr>
          </a:p>
        </p:txBody>
      </p:sp>
    </p:spTree>
    <p:extLst>
      <p:ext uri="{BB962C8B-B14F-4D97-AF65-F5344CB8AC3E}">
        <p14:creationId xmlns:p14="http://schemas.microsoft.com/office/powerpoint/2010/main" val="317967348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nodeType="afterEffect">
                                  <p:stCondLst>
                                    <p:cond delay="500"/>
                                  </p:stCondLst>
                                  <p:childTnLst>
                                    <p:animClr clrSpc="hsl" dir="cw">
                                      <p:cBhvr override="childStyle">
                                        <p:cTn id="6" dur="1000" fill="hold"/>
                                        <p:tgtEl>
                                          <p:spTgt spid="4">
                                            <p:txEl>
                                              <p:pRg st="0" end="0"/>
                                            </p:txEl>
                                          </p:spTgt>
                                        </p:tgtEl>
                                        <p:attrNameLst>
                                          <p:attrName>style.color</p:attrName>
                                        </p:attrNameLst>
                                      </p:cBhvr>
                                      <p:by>
                                        <p:hsl h="0" s="12549" l="25098"/>
                                      </p:by>
                                    </p:animClr>
                                    <p:animClr clrSpc="hsl" dir="cw">
                                      <p:cBhvr>
                                        <p:cTn id="7" dur="1000" fill="hold"/>
                                        <p:tgtEl>
                                          <p:spTgt spid="4">
                                            <p:txEl>
                                              <p:pRg st="0" end="0"/>
                                            </p:txEl>
                                          </p:spTgt>
                                        </p:tgtEl>
                                        <p:attrNameLst>
                                          <p:attrName>fillcolor</p:attrName>
                                        </p:attrNameLst>
                                      </p:cBhvr>
                                      <p:by>
                                        <p:hsl h="0" s="12549" l="25098"/>
                                      </p:by>
                                    </p:animClr>
                                    <p:animClr clrSpc="hsl" dir="cw">
                                      <p:cBhvr>
                                        <p:cTn id="8" dur="1000" fill="hold"/>
                                        <p:tgtEl>
                                          <p:spTgt spid="4">
                                            <p:txEl>
                                              <p:pRg st="0" end="0"/>
                                            </p:txEl>
                                          </p:spTgt>
                                        </p:tgtEl>
                                        <p:attrNameLst>
                                          <p:attrName>stroke.color</p:attrName>
                                        </p:attrNameLst>
                                      </p:cBhvr>
                                      <p:by>
                                        <p:hsl h="0" s="12549" l="25098"/>
                                      </p:by>
                                    </p:animClr>
                                    <p:set>
                                      <p:cBhvr>
                                        <p:cTn id="9" dur="1000" fill="hold"/>
                                        <p:tgtEl>
                                          <p:spTgt spid="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2250"/>
                                        <p:tgtEl>
                                          <p:spTgt spid="2"/>
                                        </p:tgtEl>
                                      </p:cBhvr>
                                    </p:animEffect>
                                  </p:childTnLst>
                                </p:cTn>
                              </p:par>
                            </p:childTnLst>
                          </p:cTn>
                        </p:par>
                        <p:par>
                          <p:cTn id="15" fill="hold">
                            <p:stCondLst>
                              <p:cond delay="2500"/>
                            </p:stCondLst>
                            <p:childTnLst>
                              <p:par>
                                <p:cTn id="16" presetID="10" presetClass="entr" presetSubtype="0" fill="hold" grpId="0" nodeType="after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2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nodeType="clickEffect">
                                  <p:stCondLst>
                                    <p:cond delay="2000"/>
                                  </p:stCondLst>
                                  <p:childTnLst>
                                    <p:set>
                                      <p:cBhvr>
                                        <p:cTn id="31" dur="1" fill="hold">
                                          <p:stCondLst>
                                            <p:cond delay="0"/>
                                          </p:stCondLst>
                                        </p:cTn>
                                        <p:tgtEl>
                                          <p:spTgt spid="2050"/>
                                        </p:tgtEl>
                                        <p:attrNameLst>
                                          <p:attrName>style.visibility</p:attrName>
                                        </p:attrNameLst>
                                      </p:cBhvr>
                                      <p:to>
                                        <p:strVal val="visible"/>
                                      </p:to>
                                    </p:set>
                                    <p:animEffect transition="in" filter="wheel(4)">
                                      <p:cBhvr>
                                        <p:cTn id="3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143" y="0"/>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 name="Group 1">
            <a:extLst>
              <a:ext uri="{FF2B5EF4-FFF2-40B4-BE49-F238E27FC236}">
                <a16:creationId xmlns:a16="http://schemas.microsoft.com/office/drawing/2014/main" id="{4A0936A5-A044-4F21-B635-218FFA59E688}"/>
              </a:ext>
            </a:extLst>
          </p:cNvPr>
          <p:cNvGrpSpPr/>
          <p:nvPr/>
        </p:nvGrpSpPr>
        <p:grpSpPr>
          <a:xfrm>
            <a:off x="148474" y="-91431"/>
            <a:ext cx="5362167" cy="1907182"/>
            <a:chOff x="148474" y="-91431"/>
            <a:chExt cx="5362167" cy="1907182"/>
          </a:xfrm>
        </p:grpSpPr>
        <p:pic>
          <p:nvPicPr>
            <p:cNvPr id="8" name="Picture 7">
              <a:extLst>
                <a:ext uri="{FF2B5EF4-FFF2-40B4-BE49-F238E27FC236}">
                  <a16:creationId xmlns:a16="http://schemas.microsoft.com/office/drawing/2014/main" id="{BC3AA6A6-5B18-284D-BF8D-F413F3D29B68}"/>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4" name="Picture 3" descr="Logo, company name&#10;&#10;Description automatically generated">
              <a:extLst>
                <a:ext uri="{FF2B5EF4-FFF2-40B4-BE49-F238E27FC236}">
                  <a16:creationId xmlns:a16="http://schemas.microsoft.com/office/drawing/2014/main" id="{1B3C44FC-0222-0F40-A172-E31886FB6DFE}"/>
                </a:ext>
              </a:extLst>
            </p:cNvPr>
            <p:cNvPicPr>
              <a:picLocks noChangeAspect="1"/>
            </p:cNvPicPr>
            <p:nvPr/>
          </p:nvPicPr>
          <p:blipFill>
            <a:blip r:embed="rId5"/>
            <a:stretch>
              <a:fillRect/>
            </a:stretch>
          </p:blipFill>
          <p:spPr>
            <a:xfrm>
              <a:off x="148474" y="284480"/>
              <a:ext cx="984534" cy="1148079"/>
            </a:xfrm>
            <a:prstGeom prst="rect">
              <a:avLst/>
            </a:prstGeom>
          </p:spPr>
        </p:pic>
      </p:grpSp>
      <p:pic>
        <p:nvPicPr>
          <p:cNvPr id="9" name="Picture 8" descr="ALAC Prioritization Assessment Tool with boxes for Must have, Should Have, Could have and Wont't have">
            <a:extLst>
              <a:ext uri="{FF2B5EF4-FFF2-40B4-BE49-F238E27FC236}">
                <a16:creationId xmlns:a16="http://schemas.microsoft.com/office/drawing/2014/main" id="{337CFC63-2D0E-45D5-9D99-A522E4B37F4E}"/>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2775473" y="1652175"/>
            <a:ext cx="3794414" cy="3790619"/>
          </a:xfrm>
          <a:prstGeom prst="rect">
            <a:avLst/>
          </a:prstGeom>
        </p:spPr>
      </p:pic>
      <p:sp>
        <p:nvSpPr>
          <p:cNvPr id="10" name="TextBox 9">
            <a:extLst>
              <a:ext uri="{FF2B5EF4-FFF2-40B4-BE49-F238E27FC236}">
                <a16:creationId xmlns:a16="http://schemas.microsoft.com/office/drawing/2014/main" id="{AB9DEF79-82E5-41C6-8958-A53E9BE64868}"/>
              </a:ext>
            </a:extLst>
          </p:cNvPr>
          <p:cNvSpPr txBox="1"/>
          <p:nvPr/>
        </p:nvSpPr>
        <p:spPr>
          <a:xfrm>
            <a:off x="1139567" y="6949430"/>
            <a:ext cx="8348678" cy="230832"/>
          </a:xfrm>
          <a:prstGeom prst="rect">
            <a:avLst/>
          </a:prstGeom>
          <a:noFill/>
        </p:spPr>
        <p:txBody>
          <a:bodyPr wrap="square" rtlCol="0">
            <a:spAutoFit/>
          </a:bodyPr>
          <a:lstStyle/>
          <a:p>
            <a:r>
              <a:rPr lang="en-AU" sz="900">
                <a:hlinkClick r:id="rId7" tooltip="https://candost.blog/prioritization-skills-for-senior-and-staff-software-engineers/"/>
              </a:rPr>
              <a:t>This Photo</a:t>
            </a:r>
            <a:r>
              <a:rPr lang="en-AU" sz="900"/>
              <a:t> by Unknown Author is licensed under </a:t>
            </a:r>
            <a:r>
              <a:rPr lang="en-AU" sz="900">
                <a:hlinkClick r:id="rId8" tooltip="https://creativecommons.org/licenses/by/3.0/"/>
              </a:rPr>
              <a:t>CC BY</a:t>
            </a:r>
            <a:endParaRPr lang="en-AU" sz="900"/>
          </a:p>
        </p:txBody>
      </p:sp>
      <p:sp>
        <p:nvSpPr>
          <p:cNvPr id="13" name="Rectangle 12">
            <a:extLst>
              <a:ext uri="{FF2B5EF4-FFF2-40B4-BE49-F238E27FC236}">
                <a16:creationId xmlns:a16="http://schemas.microsoft.com/office/drawing/2014/main" id="{83C65C94-A864-42DC-B1A9-C0CE1CA48663}"/>
              </a:ext>
            </a:extLst>
          </p:cNvPr>
          <p:cNvSpPr/>
          <p:nvPr/>
        </p:nvSpPr>
        <p:spPr>
          <a:xfrm rot="19051364">
            <a:off x="1134819" y="2623301"/>
            <a:ext cx="3925306" cy="923330"/>
          </a:xfrm>
          <a:prstGeom prst="rect">
            <a:avLst/>
          </a:prstGeom>
          <a:noFill/>
        </p:spPr>
        <p:txBody>
          <a:bodyPr wrap="none" lIns="91440" tIns="45720" rIns="91440" bIns="45720">
            <a:spAutoFit/>
          </a:bodyPr>
          <a:lstStyle/>
          <a:p>
            <a:pPr algn="ctr"/>
            <a:r>
              <a:rPr lang="en-US" sz="5400" b="1" cap="none" spc="0">
                <a:ln w="10160">
                  <a:solidFill>
                    <a:schemeClr val="accent5"/>
                  </a:solidFill>
                  <a:prstDash val="solid"/>
                </a:ln>
                <a:solidFill>
                  <a:srgbClr val="FFFFFF"/>
                </a:solidFill>
                <a:effectLst>
                  <a:outerShdw blurRad="38100" dist="22860" dir="5400000" algn="tl" rotWithShape="0">
                    <a:srgbClr val="000000">
                      <a:alpha val="30000"/>
                    </a:srgbClr>
                  </a:outerShdw>
                </a:effectLst>
              </a:rPr>
              <a:t>Prioritization</a:t>
            </a:r>
          </a:p>
        </p:txBody>
      </p:sp>
      <p:sp>
        <p:nvSpPr>
          <p:cNvPr id="14" name="Rectangle 13">
            <a:extLst>
              <a:ext uri="{FF2B5EF4-FFF2-40B4-BE49-F238E27FC236}">
                <a16:creationId xmlns:a16="http://schemas.microsoft.com/office/drawing/2014/main" id="{260B00AA-B128-46FC-A409-82032A284DCB}"/>
              </a:ext>
            </a:extLst>
          </p:cNvPr>
          <p:cNvSpPr/>
          <p:nvPr/>
        </p:nvSpPr>
        <p:spPr>
          <a:xfrm>
            <a:off x="1633086" y="4275233"/>
            <a:ext cx="5877828" cy="923330"/>
          </a:xfrm>
          <a:prstGeom prst="rect">
            <a:avLst/>
          </a:prstGeom>
          <a:noFill/>
        </p:spPr>
        <p:txBody>
          <a:bodyPr wrap="none" lIns="91440" tIns="45720" rIns="91440" bIns="45720">
            <a:spAutoFit/>
          </a:bodyPr>
          <a:lstStyle/>
          <a:p>
            <a:pPr algn="ctr"/>
            <a:r>
              <a:rPr lang="en-US" sz="5400" b="1" cap="none" spc="50">
                <a:ln w="9525" cmpd="sng">
                  <a:solidFill>
                    <a:schemeClr val="accent1"/>
                  </a:solidFill>
                  <a:prstDash val="solid"/>
                </a:ln>
                <a:solidFill>
                  <a:srgbClr val="70AD47">
                    <a:tint val="1000"/>
                  </a:srgbClr>
                </a:solidFill>
                <a:effectLst>
                  <a:glow rad="38100">
                    <a:schemeClr val="accent1">
                      <a:alpha val="40000"/>
                    </a:schemeClr>
                  </a:glow>
                </a:effectLst>
              </a:rPr>
              <a:t>Consider Resources</a:t>
            </a:r>
          </a:p>
        </p:txBody>
      </p:sp>
    </p:spTree>
    <p:extLst>
      <p:ext uri="{BB962C8B-B14F-4D97-AF65-F5344CB8AC3E}">
        <p14:creationId xmlns:p14="http://schemas.microsoft.com/office/powerpoint/2010/main" val="167226543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 y="1382"/>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DC798A28-5F5A-44B2-A69C-8DF51169E528}"/>
              </a:ext>
            </a:extLst>
          </p:cNvPr>
          <p:cNvGrpSpPr/>
          <p:nvPr/>
        </p:nvGrpSpPr>
        <p:grpSpPr>
          <a:xfrm>
            <a:off x="6965381" y="6025637"/>
            <a:ext cx="2177476" cy="703990"/>
            <a:chOff x="148474" y="-91431"/>
            <a:chExt cx="5362167" cy="1907182"/>
          </a:xfrm>
        </p:grpSpPr>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FB2FE665-440F-4278-8BD0-1F09B67B9947}"/>
              </a:ext>
            </a:extLst>
          </p:cNvPr>
          <p:cNvSpPr txBox="1"/>
          <p:nvPr/>
        </p:nvSpPr>
        <p:spPr>
          <a:xfrm>
            <a:off x="283779" y="323950"/>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a:t>
            </a:r>
          </a:p>
        </p:txBody>
      </p:sp>
      <p:pic>
        <p:nvPicPr>
          <p:cNvPr id="3076" name="Picture 4" descr="Bar Chart showing Recommendations ranked by ALAC according to High++, High+,High, Medium, and Low">
            <a:extLst>
              <a:ext uri="{FF2B5EF4-FFF2-40B4-BE49-F238E27FC236}">
                <a16:creationId xmlns:a16="http://schemas.microsoft.com/office/drawing/2014/main" id="{513FFB1D-ECDA-4112-8787-AD076E8042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4048" y="1575874"/>
            <a:ext cx="5273558" cy="4275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840019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randombar(horizontal)">
                                      <p:cBhvr>
                                        <p:cTn id="7"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7624" y="6875"/>
            <a:ext cx="9143997" cy="6855234"/>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7182971" y="6025637"/>
            <a:ext cx="1959886" cy="703990"/>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6965381" y="6164395"/>
            <a:ext cx="399801" cy="423786"/>
          </a:xfrm>
          <a:prstGeom prst="rect">
            <a:avLst/>
          </a:prstGeom>
        </p:spPr>
      </p:pic>
      <p:sp>
        <p:nvSpPr>
          <p:cNvPr id="8" name="TextBox 7">
            <a:extLst>
              <a:ext uri="{FF2B5EF4-FFF2-40B4-BE49-F238E27FC236}">
                <a16:creationId xmlns:a16="http://schemas.microsoft.com/office/drawing/2014/main" id="{FB2FE665-440F-4278-8BD0-1F09B67B9947}"/>
              </a:ext>
            </a:extLst>
          </p:cNvPr>
          <p:cNvSpPr txBox="1"/>
          <p:nvPr/>
        </p:nvSpPr>
        <p:spPr>
          <a:xfrm>
            <a:off x="283779" y="92038"/>
            <a:ext cx="8734097" cy="1077218"/>
          </a:xfrm>
          <a:prstGeom prst="rect">
            <a:avLst/>
          </a:prstGeom>
          <a:noFill/>
        </p:spPr>
        <p:txBody>
          <a:bodyPr wrap="square">
            <a:spAutoFit/>
          </a:bodyPr>
          <a:lstStyle/>
          <a:p>
            <a:pPr lvl="1"/>
            <a:r>
              <a:rPr lang="en-US" sz="3200">
                <a:solidFill>
                  <a:schemeClr val="bg1"/>
                </a:solidFill>
                <a:effectLst>
                  <a:outerShdw blurRad="38100" dist="38100" dir="2700000" algn="tl">
                    <a:srgbClr val="000000">
                      <a:alpha val="43137"/>
                    </a:srgbClr>
                  </a:outerShdw>
                </a:effectLst>
              </a:rPr>
              <a:t>Recommendations and Outputs of the ALAC Prioritization Assessment Tool (APAT) – ATRT3.</a:t>
            </a:r>
          </a:p>
        </p:txBody>
      </p:sp>
      <p:sp>
        <p:nvSpPr>
          <p:cNvPr id="2" name="TextBox 1">
            <a:extLst>
              <a:ext uri="{FF2B5EF4-FFF2-40B4-BE49-F238E27FC236}">
                <a16:creationId xmlns:a16="http://schemas.microsoft.com/office/drawing/2014/main" id="{C34AEFC1-B84C-4A89-AEC0-6B1B1E75BBD1}"/>
              </a:ext>
            </a:extLst>
          </p:cNvPr>
          <p:cNvSpPr txBox="1"/>
          <p:nvPr/>
        </p:nvSpPr>
        <p:spPr>
          <a:xfrm>
            <a:off x="511337" y="6140351"/>
            <a:ext cx="5440453" cy="369332"/>
          </a:xfrm>
          <a:prstGeom prst="rect">
            <a:avLst/>
          </a:prstGeom>
          <a:noFill/>
        </p:spPr>
        <p:txBody>
          <a:bodyPr wrap="square" rtlCol="0">
            <a:spAutoFit/>
          </a:bodyPr>
          <a:lstStyle/>
          <a:p>
            <a:r>
              <a:rPr lang="en-AU" b="1">
                <a:solidFill>
                  <a:schemeClr val="bg1">
                    <a:lumMod val="95000"/>
                  </a:schemeClr>
                </a:solidFill>
              </a:rPr>
              <a:t>Five (5)  Recommendations were made by the ATRT3</a:t>
            </a:r>
          </a:p>
        </p:txBody>
      </p:sp>
      <p:grpSp>
        <p:nvGrpSpPr>
          <p:cNvPr id="27" name="Group 26">
            <a:extLst>
              <a:ext uri="{FF2B5EF4-FFF2-40B4-BE49-F238E27FC236}">
                <a16:creationId xmlns:a16="http://schemas.microsoft.com/office/drawing/2014/main" id="{B829FC4E-1A2E-4576-9D19-C463D2173744}"/>
              </a:ext>
            </a:extLst>
          </p:cNvPr>
          <p:cNvGrpSpPr/>
          <p:nvPr/>
        </p:nvGrpSpPr>
        <p:grpSpPr>
          <a:xfrm>
            <a:off x="19845" y="1420505"/>
            <a:ext cx="9102430" cy="792235"/>
            <a:chOff x="19845" y="1420505"/>
            <a:chExt cx="9102430" cy="792235"/>
          </a:xfrm>
        </p:grpSpPr>
        <p:sp>
          <p:nvSpPr>
            <p:cNvPr id="16" name="Espace réservé du texte 1">
              <a:extLst>
                <a:ext uri="{FF2B5EF4-FFF2-40B4-BE49-F238E27FC236}">
                  <a16:creationId xmlns:a16="http://schemas.microsoft.com/office/drawing/2014/main" id="{DAA0859C-1884-44B6-906E-739C49952BA5}"/>
                </a:ext>
              </a:extLst>
            </p:cNvPr>
            <p:cNvSpPr txBox="1">
              <a:spLocks/>
            </p:cNvSpPr>
            <p:nvPr/>
          </p:nvSpPr>
          <p:spPr>
            <a:xfrm>
              <a:off x="28609" y="1420505"/>
              <a:ext cx="9093666" cy="682607"/>
            </a:xfrm>
            <a:prstGeom prst="rect">
              <a:avLst/>
            </a:prstGeom>
            <a:solidFill>
              <a:schemeClr val="accent6">
                <a:lumMod val="20000"/>
                <a:lumOff val="80000"/>
              </a:schemeClr>
            </a:solidFill>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9525"/>
              <a:r>
                <a:rPr lang="en-US" sz="2000" b="1">
                  <a:solidFill>
                    <a:srgbClr val="7030A0"/>
                  </a:solidFill>
                  <a:latin typeface="Arial" panose="020B0604020202020204" pitchFamily="34" charset="0"/>
                  <a:cs typeface="Arial" panose="020B0604020202020204" pitchFamily="34" charset="0"/>
                </a:rPr>
                <a:t>Assessment Specific and Organizational Reviews</a:t>
              </a:r>
            </a:p>
          </p:txBody>
        </p:sp>
        <p:sp>
          <p:nvSpPr>
            <p:cNvPr id="21" name="Espace réservé du texte 1">
              <a:extLst>
                <a:ext uri="{FF2B5EF4-FFF2-40B4-BE49-F238E27FC236}">
                  <a16:creationId xmlns:a16="http://schemas.microsoft.com/office/drawing/2014/main" id="{12925668-A71B-4385-BFC2-19993F022B51}"/>
                </a:ext>
              </a:extLst>
            </p:cNvPr>
            <p:cNvSpPr txBox="1">
              <a:spLocks/>
            </p:cNvSpPr>
            <p:nvPr/>
          </p:nvSpPr>
          <p:spPr>
            <a:xfrm>
              <a:off x="19845" y="1894421"/>
              <a:ext cx="9093666" cy="318319"/>
            </a:xfrm>
            <a:prstGeom prst="rect">
              <a:avLst/>
            </a:prstGeom>
            <a:solidFill>
              <a:schemeClr val="accent6">
                <a:lumMod val="20000"/>
                <a:lumOff val="80000"/>
              </a:schemeClr>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1800">
                  <a:solidFill>
                    <a:srgbClr val="7030A0"/>
                  </a:solidFill>
                </a:rPr>
                <a:t>Approved subject to prioritization</a:t>
              </a:r>
            </a:p>
          </p:txBody>
        </p:sp>
      </p:grpSp>
      <p:grpSp>
        <p:nvGrpSpPr>
          <p:cNvPr id="28" name="Group 27">
            <a:extLst>
              <a:ext uri="{FF2B5EF4-FFF2-40B4-BE49-F238E27FC236}">
                <a16:creationId xmlns:a16="http://schemas.microsoft.com/office/drawing/2014/main" id="{6BB7BD9F-8709-472A-9446-20776CDB0B74}"/>
              </a:ext>
            </a:extLst>
          </p:cNvPr>
          <p:cNvGrpSpPr/>
          <p:nvPr/>
        </p:nvGrpSpPr>
        <p:grpSpPr>
          <a:xfrm>
            <a:off x="28608" y="2263083"/>
            <a:ext cx="9107767" cy="1018239"/>
            <a:chOff x="28608" y="2263083"/>
            <a:chExt cx="9107767" cy="1018239"/>
          </a:xfrm>
        </p:grpSpPr>
        <p:sp>
          <p:nvSpPr>
            <p:cNvPr id="17" name="Espace réservé du texte 2">
              <a:extLst>
                <a:ext uri="{FF2B5EF4-FFF2-40B4-BE49-F238E27FC236}">
                  <a16:creationId xmlns:a16="http://schemas.microsoft.com/office/drawing/2014/main" id="{1E8A9918-A77D-459E-9050-4271208C9EA9}"/>
                </a:ext>
              </a:extLst>
            </p:cNvPr>
            <p:cNvSpPr txBox="1">
              <a:spLocks/>
            </p:cNvSpPr>
            <p:nvPr/>
          </p:nvSpPr>
          <p:spPr>
            <a:xfrm>
              <a:off x="28608" y="2263083"/>
              <a:ext cx="9107767" cy="699834"/>
            </a:xfrm>
            <a:prstGeom prst="rect">
              <a:avLst/>
            </a:prstGeom>
            <a:solidFill>
              <a:schemeClr val="accent4">
                <a:lumMod val="20000"/>
                <a:lumOff val="80000"/>
              </a:schemeClr>
            </a:solidFill>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0" algn="ctr">
                <a:buNone/>
              </a:pPr>
              <a:r>
                <a:rPr lang="en-US" sz="2000" b="1">
                  <a:solidFill>
                    <a:srgbClr val="0D436C"/>
                  </a:solidFill>
                  <a:latin typeface="Arial" panose="020B0604020202020204" pitchFamily="34" charset="0"/>
                  <a:cs typeface="Arial" panose="020B0604020202020204" pitchFamily="34" charset="0"/>
                </a:rPr>
                <a:t>Prioritization of Review &amp; Cross-Community Working Group on Enhancing ICANN Accountability</a:t>
              </a:r>
              <a:br>
                <a:rPr lang="en-US" sz="2400">
                  <a:solidFill>
                    <a:srgbClr val="0D436C"/>
                  </a:solidFill>
                </a:rPr>
              </a:br>
              <a:r>
                <a:rPr lang="en-US" sz="1800">
                  <a:solidFill>
                    <a:srgbClr val="0D436C"/>
                  </a:solidFill>
                </a:rPr>
                <a:t>Work Stream 2 (WS2) </a:t>
              </a:r>
              <a:r>
                <a:rPr lang="en-US" sz="2000">
                  <a:solidFill>
                    <a:srgbClr val="0D436C"/>
                  </a:solidFill>
                </a:rPr>
                <a:t>recommendations</a:t>
              </a:r>
            </a:p>
          </p:txBody>
        </p:sp>
        <p:sp>
          <p:nvSpPr>
            <p:cNvPr id="22" name="Espace réservé du texte 1">
              <a:extLst>
                <a:ext uri="{FF2B5EF4-FFF2-40B4-BE49-F238E27FC236}">
                  <a16:creationId xmlns:a16="http://schemas.microsoft.com/office/drawing/2014/main" id="{670AD613-7277-4010-AC73-F335C4405C8A}"/>
                </a:ext>
              </a:extLst>
            </p:cNvPr>
            <p:cNvSpPr txBox="1">
              <a:spLocks/>
            </p:cNvSpPr>
            <p:nvPr/>
          </p:nvSpPr>
          <p:spPr>
            <a:xfrm>
              <a:off x="36229" y="2963002"/>
              <a:ext cx="9093666" cy="318320"/>
            </a:xfrm>
            <a:prstGeom prst="rect">
              <a:avLst/>
            </a:prstGeom>
            <a:solidFill>
              <a:schemeClr val="accent4">
                <a:lumMod val="20000"/>
                <a:lumOff val="80000"/>
              </a:schemeClr>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1800">
                  <a:solidFill>
                    <a:srgbClr val="0D436C"/>
                  </a:solidFill>
                </a:rPr>
                <a:t>Approved</a:t>
              </a:r>
            </a:p>
          </p:txBody>
        </p:sp>
      </p:grpSp>
      <p:grpSp>
        <p:nvGrpSpPr>
          <p:cNvPr id="30" name="Group 29">
            <a:extLst>
              <a:ext uri="{FF2B5EF4-FFF2-40B4-BE49-F238E27FC236}">
                <a16:creationId xmlns:a16="http://schemas.microsoft.com/office/drawing/2014/main" id="{C3F33524-38BE-459A-8BCA-76FAF3582A61}"/>
              </a:ext>
            </a:extLst>
          </p:cNvPr>
          <p:cNvGrpSpPr/>
          <p:nvPr/>
        </p:nvGrpSpPr>
        <p:grpSpPr>
          <a:xfrm>
            <a:off x="28612" y="4100660"/>
            <a:ext cx="9107763" cy="766051"/>
            <a:chOff x="28612" y="4100660"/>
            <a:chExt cx="9107763" cy="766051"/>
          </a:xfrm>
        </p:grpSpPr>
        <p:sp>
          <p:nvSpPr>
            <p:cNvPr id="20" name="Espace réservé du texte 8">
              <a:extLst>
                <a:ext uri="{FF2B5EF4-FFF2-40B4-BE49-F238E27FC236}">
                  <a16:creationId xmlns:a16="http://schemas.microsoft.com/office/drawing/2014/main" id="{C9EB1CD3-8A5C-4DEF-8CC0-E19D145B0DE8}"/>
                </a:ext>
              </a:extLst>
            </p:cNvPr>
            <p:cNvSpPr txBox="1">
              <a:spLocks/>
            </p:cNvSpPr>
            <p:nvPr/>
          </p:nvSpPr>
          <p:spPr>
            <a:xfrm>
              <a:off x="28612" y="4100660"/>
              <a:ext cx="9093666" cy="544532"/>
            </a:xfrm>
            <a:prstGeom prst="rect">
              <a:avLst/>
            </a:prstGeom>
            <a:solidFill>
              <a:schemeClr val="accent5">
                <a:lumMod val="20000"/>
                <a:lumOff val="80000"/>
              </a:schemeClr>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0" lvl="0" indent="0" algn="ctr"/>
              <a:r>
                <a:rPr lang="en-US" sz="2000">
                  <a:solidFill>
                    <a:srgbClr val="0D436C"/>
                  </a:solidFill>
                </a:rPr>
                <a:t>Assessment of the Implementation of ATRT2 Recommendations</a:t>
              </a:r>
              <a:endParaRPr lang="en-US" sz="2000" b="0">
                <a:solidFill>
                  <a:srgbClr val="0D436C"/>
                </a:solidFill>
              </a:endParaRPr>
            </a:p>
          </p:txBody>
        </p:sp>
        <p:sp>
          <p:nvSpPr>
            <p:cNvPr id="23" name="Espace réservé du texte 1">
              <a:extLst>
                <a:ext uri="{FF2B5EF4-FFF2-40B4-BE49-F238E27FC236}">
                  <a16:creationId xmlns:a16="http://schemas.microsoft.com/office/drawing/2014/main" id="{AA3773C7-77DC-47BE-BDAD-7E60C58DEB57}"/>
                </a:ext>
              </a:extLst>
            </p:cNvPr>
            <p:cNvSpPr txBox="1">
              <a:spLocks/>
            </p:cNvSpPr>
            <p:nvPr/>
          </p:nvSpPr>
          <p:spPr>
            <a:xfrm>
              <a:off x="42709" y="4548390"/>
              <a:ext cx="9093666" cy="318321"/>
            </a:xfrm>
            <a:prstGeom prst="rect">
              <a:avLst/>
            </a:prstGeom>
            <a:solidFill>
              <a:schemeClr val="accent5">
                <a:lumMod val="20000"/>
                <a:lumOff val="80000"/>
              </a:schemeClr>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1800">
                  <a:solidFill>
                    <a:srgbClr val="0D436C"/>
                  </a:solidFill>
                </a:rPr>
                <a:t>Approved subject to prioritization</a:t>
              </a:r>
            </a:p>
          </p:txBody>
        </p:sp>
      </p:grpSp>
      <p:grpSp>
        <p:nvGrpSpPr>
          <p:cNvPr id="31" name="Group 30">
            <a:extLst>
              <a:ext uri="{FF2B5EF4-FFF2-40B4-BE49-F238E27FC236}">
                <a16:creationId xmlns:a16="http://schemas.microsoft.com/office/drawing/2014/main" id="{3C2BF89C-B015-40E2-A700-B1FF67539C83}"/>
              </a:ext>
            </a:extLst>
          </p:cNvPr>
          <p:cNvGrpSpPr/>
          <p:nvPr/>
        </p:nvGrpSpPr>
        <p:grpSpPr>
          <a:xfrm>
            <a:off x="19846" y="4916870"/>
            <a:ext cx="9102429" cy="1199160"/>
            <a:chOff x="19846" y="4916870"/>
            <a:chExt cx="9102429" cy="1199160"/>
          </a:xfrm>
        </p:grpSpPr>
        <p:sp>
          <p:nvSpPr>
            <p:cNvPr id="18" name="Espace réservé du texte 8">
              <a:extLst>
                <a:ext uri="{FF2B5EF4-FFF2-40B4-BE49-F238E27FC236}">
                  <a16:creationId xmlns:a16="http://schemas.microsoft.com/office/drawing/2014/main" id="{4B685624-6DF7-4A6D-BD12-BB14BBE59ABF}"/>
                </a:ext>
              </a:extLst>
            </p:cNvPr>
            <p:cNvSpPr txBox="1">
              <a:spLocks/>
            </p:cNvSpPr>
            <p:nvPr/>
          </p:nvSpPr>
          <p:spPr>
            <a:xfrm>
              <a:off x="28609" y="4916870"/>
              <a:ext cx="9093666" cy="930171"/>
            </a:xfrm>
            <a:prstGeom prst="rect">
              <a:avLst/>
            </a:prstGeom>
            <a:solidFill>
              <a:srgbClr val="F6FFD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2000">
                  <a:solidFill>
                    <a:srgbClr val="0D436C"/>
                  </a:solidFill>
                </a:rPr>
                <a:t>Accountability and Transparency</a:t>
              </a:r>
              <a:br>
                <a:rPr lang="en-US" sz="2000">
                  <a:solidFill>
                    <a:srgbClr val="0D436C"/>
                  </a:solidFill>
                </a:rPr>
              </a:br>
              <a:r>
                <a:rPr lang="en-US" sz="1600">
                  <a:solidFill>
                    <a:srgbClr val="0D436C"/>
                  </a:solidFill>
                </a:rPr>
                <a:t>Relating to Strategic and Operational Plans </a:t>
              </a:r>
              <a:br>
                <a:rPr lang="en-US" sz="2000">
                  <a:solidFill>
                    <a:srgbClr val="0D436C"/>
                  </a:solidFill>
                </a:rPr>
              </a:br>
              <a:r>
                <a:rPr lang="en-US" sz="1400">
                  <a:solidFill>
                    <a:srgbClr val="0D436C"/>
                  </a:solidFill>
                </a:rPr>
                <a:t>including Accountability Indicators</a:t>
              </a:r>
              <a:endParaRPr lang="en-US" sz="2000">
                <a:solidFill>
                  <a:srgbClr val="0D436C"/>
                </a:solidFill>
              </a:endParaRPr>
            </a:p>
          </p:txBody>
        </p:sp>
        <p:sp>
          <p:nvSpPr>
            <p:cNvPr id="24" name="Espace réservé du texte 1">
              <a:extLst>
                <a:ext uri="{FF2B5EF4-FFF2-40B4-BE49-F238E27FC236}">
                  <a16:creationId xmlns:a16="http://schemas.microsoft.com/office/drawing/2014/main" id="{96098DFF-5EAB-4362-AE20-97342843DE74}"/>
                </a:ext>
              </a:extLst>
            </p:cNvPr>
            <p:cNvSpPr txBox="1">
              <a:spLocks/>
            </p:cNvSpPr>
            <p:nvPr/>
          </p:nvSpPr>
          <p:spPr>
            <a:xfrm>
              <a:off x="19846" y="5797710"/>
              <a:ext cx="9093666" cy="318320"/>
            </a:xfrm>
            <a:prstGeom prst="rect">
              <a:avLst/>
            </a:prstGeom>
            <a:solidFill>
              <a:srgbClr val="F6FFD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1800">
                  <a:solidFill>
                    <a:srgbClr val="0D436C"/>
                  </a:solidFill>
                </a:rPr>
                <a:t>Approved subject to prioritization</a:t>
              </a:r>
            </a:p>
          </p:txBody>
        </p:sp>
      </p:grpSp>
      <p:grpSp>
        <p:nvGrpSpPr>
          <p:cNvPr id="32" name="Group 31">
            <a:extLst>
              <a:ext uri="{FF2B5EF4-FFF2-40B4-BE49-F238E27FC236}">
                <a16:creationId xmlns:a16="http://schemas.microsoft.com/office/drawing/2014/main" id="{116036FE-1286-4D58-B3F1-B0FB997C9D54}"/>
              </a:ext>
            </a:extLst>
          </p:cNvPr>
          <p:cNvGrpSpPr/>
          <p:nvPr/>
        </p:nvGrpSpPr>
        <p:grpSpPr>
          <a:xfrm>
            <a:off x="33286" y="3331579"/>
            <a:ext cx="9095825" cy="718823"/>
            <a:chOff x="33286" y="3331579"/>
            <a:chExt cx="9095825" cy="718823"/>
          </a:xfrm>
        </p:grpSpPr>
        <p:sp>
          <p:nvSpPr>
            <p:cNvPr id="19" name="Espace réservé du texte 8">
              <a:extLst>
                <a:ext uri="{FF2B5EF4-FFF2-40B4-BE49-F238E27FC236}">
                  <a16:creationId xmlns:a16="http://schemas.microsoft.com/office/drawing/2014/main" id="{760C12F7-F982-4DA6-9C61-970871F73D30}"/>
                </a:ext>
              </a:extLst>
            </p:cNvPr>
            <p:cNvSpPr txBox="1">
              <a:spLocks/>
            </p:cNvSpPr>
            <p:nvPr/>
          </p:nvSpPr>
          <p:spPr>
            <a:xfrm>
              <a:off x="33286" y="3331579"/>
              <a:ext cx="9093666" cy="420764"/>
            </a:xfrm>
            <a:prstGeom prst="rect">
              <a:avLst/>
            </a:prstGeom>
            <a:solidFill>
              <a:schemeClr val="tx2">
                <a:lumMod val="90000"/>
              </a:schemeClr>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2000">
                  <a:solidFill>
                    <a:schemeClr val="bg1"/>
                  </a:solidFill>
                </a:rPr>
                <a:t>Public Input</a:t>
              </a:r>
            </a:p>
          </p:txBody>
        </p:sp>
        <p:sp>
          <p:nvSpPr>
            <p:cNvPr id="25" name="Espace réservé du texte 1">
              <a:extLst>
                <a:ext uri="{FF2B5EF4-FFF2-40B4-BE49-F238E27FC236}">
                  <a16:creationId xmlns:a16="http://schemas.microsoft.com/office/drawing/2014/main" id="{9DC5D7EC-BEB9-4A92-9306-9CE59897E57C}"/>
                </a:ext>
              </a:extLst>
            </p:cNvPr>
            <p:cNvSpPr txBox="1">
              <a:spLocks/>
            </p:cNvSpPr>
            <p:nvPr/>
          </p:nvSpPr>
          <p:spPr>
            <a:xfrm>
              <a:off x="35445" y="3694961"/>
              <a:ext cx="9093666" cy="355441"/>
            </a:xfrm>
            <a:prstGeom prst="rect">
              <a:avLst/>
            </a:prstGeom>
            <a:solidFill>
              <a:schemeClr val="tx2">
                <a:lumMod val="90000"/>
              </a:schemeClr>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828800" marR="0" lvl="3"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rtl="0">
                <a:lnSpc>
                  <a:spcPct val="100000"/>
                </a:lnSpc>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1800">
                  <a:solidFill>
                    <a:schemeClr val="bg1"/>
                  </a:solidFill>
                </a:rPr>
                <a:t>Approved subject to prioritization</a:t>
              </a:r>
            </a:p>
          </p:txBody>
        </p:sp>
      </p:grpSp>
    </p:spTree>
    <p:extLst>
      <p:ext uri="{BB962C8B-B14F-4D97-AF65-F5344CB8AC3E}">
        <p14:creationId xmlns:p14="http://schemas.microsoft.com/office/powerpoint/2010/main" val="310815976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1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400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1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4000"/>
                                  </p:stCondLst>
                                  <p:childTnLst>
                                    <p:set>
                                      <p:cBhvr>
                                        <p:cTn id="16" dur="1" fill="hold">
                                          <p:stCondLst>
                                            <p:cond delay="0"/>
                                          </p:stCondLst>
                                        </p:cTn>
                                        <p:tgtEl>
                                          <p:spTgt spid="32"/>
                                        </p:tgtEl>
                                        <p:attrNameLst>
                                          <p:attrName>style.visibility</p:attrName>
                                        </p:attrNameLst>
                                      </p:cBhvr>
                                      <p:to>
                                        <p:strVal val="visible"/>
                                      </p:to>
                                    </p:set>
                                    <p:animEffect transition="in" filter="randombar(horizontal)">
                                      <p:cBhvr>
                                        <p:cTn id="17" dur="1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400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10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4000"/>
                                  </p:stCondLst>
                                  <p:childTnLst>
                                    <p:set>
                                      <p:cBhvr>
                                        <p:cTn id="26" dur="1" fill="hold">
                                          <p:stCondLst>
                                            <p:cond delay="0"/>
                                          </p:stCondLst>
                                        </p:cTn>
                                        <p:tgtEl>
                                          <p:spTgt spid="31"/>
                                        </p:tgtEl>
                                        <p:attrNameLst>
                                          <p:attrName>style.visibility</p:attrName>
                                        </p:attrNameLst>
                                      </p:cBhvr>
                                      <p:to>
                                        <p:strVal val="visible"/>
                                      </p:to>
                                    </p:set>
                                    <p:animEffect transition="in" filter="randombar(horizontal)">
                                      <p:cBhvr>
                                        <p:cTn id="2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9F46A0-CB8D-004B-B200-5E62561CCC86}"/>
              </a:ext>
            </a:extLst>
          </p:cNvPr>
          <p:cNvPicPr>
            <a:picLocks noChangeAspect="1"/>
          </p:cNvPicPr>
          <p:nvPr/>
        </p:nvPicPr>
        <p:blipFill>
          <a:blip r:embed="rId3"/>
          <a:srcRect/>
          <a:stretch/>
        </p:blipFill>
        <p:spPr>
          <a:xfrm>
            <a:off x="-1140" y="0"/>
            <a:ext cx="9143997" cy="6858000"/>
          </a:xfrm>
          <a:prstGeom prst="rect">
            <a:avLst/>
          </a:prstGeom>
        </p:spPr>
      </p:pic>
      <p:sp>
        <p:nvSpPr>
          <p:cNvPr id="7"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6" name="Group 5">
            <a:extLst>
              <a:ext uri="{FF2B5EF4-FFF2-40B4-BE49-F238E27FC236}">
                <a16:creationId xmlns:a16="http://schemas.microsoft.com/office/drawing/2014/main" id="{DC798A28-5F5A-44B2-A69C-8DF51169E528}"/>
              </a:ext>
            </a:extLst>
          </p:cNvPr>
          <p:cNvGrpSpPr/>
          <p:nvPr/>
        </p:nvGrpSpPr>
        <p:grpSpPr>
          <a:xfrm>
            <a:off x="6965381" y="6025637"/>
            <a:ext cx="2177476" cy="703990"/>
            <a:chOff x="148474" y="-91431"/>
            <a:chExt cx="5362167" cy="1907182"/>
          </a:xfrm>
        </p:grpSpPr>
        <p:pic>
          <p:nvPicPr>
            <p:cNvPr id="9" name="Picture 8">
              <a:extLst>
                <a:ext uri="{FF2B5EF4-FFF2-40B4-BE49-F238E27FC236}">
                  <a16:creationId xmlns:a16="http://schemas.microsoft.com/office/drawing/2014/main" id="{23319B50-0D82-4186-9FBA-D8BAF0E0BF69}"/>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684303" y="-91431"/>
              <a:ext cx="4826338" cy="1907182"/>
            </a:xfrm>
            <a:prstGeom prst="rect">
              <a:avLst/>
            </a:prstGeom>
          </p:spPr>
        </p:pic>
        <p:pic>
          <p:nvPicPr>
            <p:cNvPr id="10" name="Picture 9" descr="Logo, company name&#10;&#10;Description automatically generated">
              <a:extLst>
                <a:ext uri="{FF2B5EF4-FFF2-40B4-BE49-F238E27FC236}">
                  <a16:creationId xmlns:a16="http://schemas.microsoft.com/office/drawing/2014/main" id="{2D55BD0B-97BD-486B-A037-BE0385AFDF7E}"/>
                </a:ext>
              </a:extLst>
            </p:cNvPr>
            <p:cNvPicPr>
              <a:picLocks noChangeAspect="1"/>
            </p:cNvPicPr>
            <p:nvPr/>
          </p:nvPicPr>
          <p:blipFill>
            <a:blip r:embed="rId5"/>
            <a:stretch>
              <a:fillRect/>
            </a:stretch>
          </p:blipFill>
          <p:spPr>
            <a:xfrm>
              <a:off x="148474" y="284480"/>
              <a:ext cx="984534" cy="1148079"/>
            </a:xfrm>
            <a:prstGeom prst="rect">
              <a:avLst/>
            </a:prstGeom>
          </p:spPr>
        </p:pic>
      </p:grpSp>
      <p:sp>
        <p:nvSpPr>
          <p:cNvPr id="8" name="TextBox 7">
            <a:extLst>
              <a:ext uri="{FF2B5EF4-FFF2-40B4-BE49-F238E27FC236}">
                <a16:creationId xmlns:a16="http://schemas.microsoft.com/office/drawing/2014/main" id="{FB2FE665-440F-4278-8BD0-1F09B67B9947}"/>
              </a:ext>
            </a:extLst>
          </p:cNvPr>
          <p:cNvSpPr txBox="1"/>
          <p:nvPr/>
        </p:nvSpPr>
        <p:spPr>
          <a:xfrm>
            <a:off x="283900" y="83276"/>
            <a:ext cx="8734097" cy="1077218"/>
          </a:xfrm>
          <a:prstGeom prst="rect">
            <a:avLst/>
          </a:prstGeom>
          <a:noFill/>
        </p:spPr>
        <p:txBody>
          <a:bodyPr wrap="square">
            <a:spAutoFit/>
          </a:bodyPr>
          <a:lstStyle/>
          <a:p>
            <a:pPr lvl="1"/>
            <a:r>
              <a:rPr lang="en-US" sz="3100">
                <a:solidFill>
                  <a:schemeClr val="bg1"/>
                </a:solidFill>
                <a:effectLst>
                  <a:outerShdw blurRad="38100" dist="38100" dir="2700000" algn="tl">
                    <a:srgbClr val="000000">
                      <a:alpha val="43137"/>
                    </a:srgbClr>
                  </a:outerShdw>
                </a:effectLst>
              </a:rPr>
              <a:t>Recommendations and Outputs of the ALAC Prioritization Assessment Tool (APAT) – ATRT3.</a:t>
            </a:r>
          </a:p>
        </p:txBody>
      </p:sp>
      <p:sp>
        <p:nvSpPr>
          <p:cNvPr id="2" name="TextBox 1">
            <a:extLst>
              <a:ext uri="{FF2B5EF4-FFF2-40B4-BE49-F238E27FC236}">
                <a16:creationId xmlns:a16="http://schemas.microsoft.com/office/drawing/2014/main" id="{C34AEFC1-B84C-4A89-AEC0-6B1B1E75BBD1}"/>
              </a:ext>
            </a:extLst>
          </p:cNvPr>
          <p:cNvSpPr txBox="1"/>
          <p:nvPr/>
        </p:nvSpPr>
        <p:spPr>
          <a:xfrm>
            <a:off x="3793719" y="1349688"/>
            <a:ext cx="5244121" cy="369332"/>
          </a:xfrm>
          <a:prstGeom prst="rect">
            <a:avLst/>
          </a:prstGeom>
          <a:noFill/>
        </p:spPr>
        <p:txBody>
          <a:bodyPr wrap="square" rtlCol="0">
            <a:spAutoFit/>
          </a:bodyPr>
          <a:lstStyle/>
          <a:p>
            <a:r>
              <a:rPr lang="en-AU" b="1">
                <a:solidFill>
                  <a:schemeClr val="bg1">
                    <a:lumMod val="95000"/>
                  </a:schemeClr>
                </a:solidFill>
              </a:rPr>
              <a:t>Five (5) Recommendations were made by the ATRT3</a:t>
            </a:r>
          </a:p>
        </p:txBody>
      </p:sp>
      <p:sp>
        <p:nvSpPr>
          <p:cNvPr id="5" name="TextBox 4">
            <a:extLst>
              <a:ext uri="{FF2B5EF4-FFF2-40B4-BE49-F238E27FC236}">
                <a16:creationId xmlns:a16="http://schemas.microsoft.com/office/drawing/2014/main" id="{4A7D2265-5692-4233-A252-181E12BAE149}"/>
              </a:ext>
            </a:extLst>
          </p:cNvPr>
          <p:cNvSpPr txBox="1"/>
          <p:nvPr/>
        </p:nvSpPr>
        <p:spPr>
          <a:xfrm>
            <a:off x="3793719" y="5478473"/>
            <a:ext cx="5224278" cy="369332"/>
          </a:xfrm>
          <a:prstGeom prst="rect">
            <a:avLst/>
          </a:prstGeom>
          <a:noFill/>
        </p:spPr>
        <p:txBody>
          <a:bodyPr wrap="square" rtlCol="0">
            <a:spAutoFit/>
          </a:bodyPr>
          <a:lstStyle/>
          <a:p>
            <a:r>
              <a:rPr lang="en-AU" b="1">
                <a:solidFill>
                  <a:schemeClr val="bg1">
                    <a:lumMod val="95000"/>
                  </a:schemeClr>
                </a:solidFill>
              </a:rPr>
              <a:t>APAT priority Levels of the ATRT3 Recommendations</a:t>
            </a:r>
          </a:p>
        </p:txBody>
      </p:sp>
      <p:pic>
        <p:nvPicPr>
          <p:cNvPr id="1026" name="Picture 2" descr="A pie chart showing ATRT3 Recommendations prioritized by ALAC categorized as High++, High+, High, and three types of medium">
            <a:extLst>
              <a:ext uri="{FF2B5EF4-FFF2-40B4-BE49-F238E27FC236}">
                <a16:creationId xmlns:a16="http://schemas.microsoft.com/office/drawing/2014/main" id="{CFB60727-78E6-5840-85E6-DC7303C46E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111" y="1194861"/>
            <a:ext cx="3457684" cy="256865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A pie chart with a hole in the middle showing ATRT3 recommendations prioritized by ATRT with two versions of High, medium, and two versions of Low">
            <a:extLst>
              <a:ext uri="{FF2B5EF4-FFF2-40B4-BE49-F238E27FC236}">
                <a16:creationId xmlns:a16="http://schemas.microsoft.com/office/drawing/2014/main" id="{8FAF84B8-DB60-E848-AB7B-BFE0025ED1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4480" y="3898870"/>
            <a:ext cx="3457684" cy="268931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 bar chart showing Five recommendations split among the 15 sub recommendations of the ALAC priorities">
            <a:extLst>
              <a:ext uri="{FF2B5EF4-FFF2-40B4-BE49-F238E27FC236}">
                <a16:creationId xmlns:a16="http://schemas.microsoft.com/office/drawing/2014/main" id="{112448A4-6F1D-5844-9A9A-63FEA726C34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82947" y="1973593"/>
            <a:ext cx="4479126" cy="3033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7702022"/>
      </p:ext>
    </p:extLst>
  </p:cSld>
  <p:clrMapOvr>
    <a:masterClrMapping/>
  </p:clrMapOvr>
  <p:transition spd="slow">
    <p:wipe dir="d"/>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24</Slides>
  <Notes>21</Notes>
  <HiddenSlides>0</HiddenSlide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Agenda</vt:lpstr>
      <vt:lpstr>Introduction to Planning and Implementation Operations</vt:lpstr>
      <vt:lpstr>Planning Prioritization Framework and Pilot</vt:lpstr>
      <vt:lpstr>Implementation Operations focus</vt:lpstr>
      <vt:lpstr>Resources</vt:lpstr>
      <vt:lpstr>PowerPoint Presentation</vt:lpstr>
      <vt:lpstr>PowerPoint Presentation</vt:lpstr>
    </vt:vector>
  </TitlesOfParts>
  <Company>ICANN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ALAC OFB-WG Prioritization SC</dc:creator>
  <cp:revision>1</cp:revision>
  <dcterms:created xsi:type="dcterms:W3CDTF">2015-01-12T05:04:12Z</dcterms:created>
  <dcterms:modified xsi:type="dcterms:W3CDTF">2022-03-08T17:13:02Z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Jive_VersionGuid">
    <vt:lpwstr>5361c033-7ee1-4461-8183-dbcad8bd9e3c</vt:lpwstr>
  </property>
  <property fmtid="{D5CDD505-2E9C-101B-9397-08002B2CF9AE}" pid="3" name="Offisync_UniqueId">
    <vt:lpwstr>42596</vt:lpwstr>
  </property>
  <property fmtid="{D5CDD505-2E9C-101B-9397-08002B2CF9AE}" pid="4" name="Offisync_ServerID">
    <vt:lpwstr>f1a3e59a-4990-4d5e-9ace-4d146556dde0</vt:lpwstr>
  </property>
  <property fmtid="{D5CDD505-2E9C-101B-9397-08002B2CF9AE}" pid="5" name="Offisync_UpdateToken">
    <vt:lpwstr>1</vt:lpwstr>
  </property>
  <property fmtid="{D5CDD505-2E9C-101B-9397-08002B2CF9AE}" pid="6" name="Jive_LatestUserAccountName">
    <vt:lpwstr>natalie.schoer@icann.org</vt:lpwstr>
  </property>
  <property fmtid="{D5CDD505-2E9C-101B-9397-08002B2CF9AE}" pid="7" name="Offisync_ProviderInitializationData">
    <vt:lpwstr>https://wecann.icann.org</vt:lpwstr>
  </property>
</Properties>
</file>