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46"/>
  </p:notesMasterIdLst>
  <p:sldIdLst>
    <p:sldId id="276" r:id="rId3"/>
    <p:sldId id="277" r:id="rId4"/>
    <p:sldId id="608" r:id="rId5"/>
    <p:sldId id="278" r:id="rId6"/>
    <p:sldId id="597" r:id="rId7"/>
    <p:sldId id="598" r:id="rId8"/>
    <p:sldId id="609" r:id="rId9"/>
    <p:sldId id="611" r:id="rId10"/>
    <p:sldId id="614" r:id="rId11"/>
    <p:sldId id="612" r:id="rId12"/>
    <p:sldId id="437" r:id="rId13"/>
    <p:sldId id="469" r:id="rId14"/>
    <p:sldId id="619" r:id="rId15"/>
    <p:sldId id="258" r:id="rId16"/>
    <p:sldId id="618" r:id="rId17"/>
    <p:sldId id="467" r:id="rId18"/>
    <p:sldId id="613" r:id="rId19"/>
    <p:sldId id="596" r:id="rId20"/>
    <p:sldId id="452" r:id="rId21"/>
    <p:sldId id="606" r:id="rId22"/>
    <p:sldId id="615" r:id="rId23"/>
    <p:sldId id="256" r:id="rId24"/>
    <p:sldId id="468" r:id="rId25"/>
    <p:sldId id="267" r:id="rId26"/>
    <p:sldId id="620" r:id="rId27"/>
    <p:sldId id="621" r:id="rId28"/>
    <p:sldId id="623" r:id="rId29"/>
    <p:sldId id="457" r:id="rId30"/>
    <p:sldId id="607" r:id="rId31"/>
    <p:sldId id="603" r:id="rId32"/>
    <p:sldId id="394" r:id="rId33"/>
    <p:sldId id="398" r:id="rId34"/>
    <p:sldId id="395" r:id="rId35"/>
    <p:sldId id="397" r:id="rId36"/>
    <p:sldId id="413" r:id="rId37"/>
    <p:sldId id="414" r:id="rId38"/>
    <p:sldId id="416" r:id="rId39"/>
    <p:sldId id="418" r:id="rId40"/>
    <p:sldId id="420" r:id="rId41"/>
    <p:sldId id="412" r:id="rId42"/>
    <p:sldId id="257" r:id="rId43"/>
    <p:sldId id="616" r:id="rId44"/>
    <p:sldId id="617" r:id="rId4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90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9"/>
    <p:restoredTop sz="92536"/>
  </p:normalViewPr>
  <p:slideViewPr>
    <p:cSldViewPr snapToGrid="0" snapToObjects="1">
      <p:cViewPr varScale="1">
        <p:scale>
          <a:sx n="82" d="100"/>
          <a:sy n="82" d="100"/>
        </p:scale>
        <p:origin x="168" y="4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F7BE55-BF16-3F49-A2BA-EE8E05C26E59}" type="datetimeFigureOut">
              <a:rPr lang="fr-FR" smtClean="0"/>
              <a:t>25/01/2022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73B326-5489-FE4B-AAB9-D124931C9261}" type="slidenum">
              <a:rPr lang="fr-FR" smtClean="0"/>
              <a:t>‹N°›</a:t>
            </a:fld>
            <a:endParaRPr lang="fr-FR"/>
          </a:p>
        </p:txBody>
      </p:sp>
    </p:spTree>
    <p:extLst>
      <p:ext uri="{BB962C8B-B14F-4D97-AF65-F5344CB8AC3E}">
        <p14:creationId xmlns:p14="http://schemas.microsoft.com/office/powerpoint/2010/main" val="3264090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073B326-5489-FE4B-AAB9-D124931C9261}" type="slidenum">
              <a:rPr lang="fr-FR" smtClean="0"/>
              <a:t>1</a:t>
            </a:fld>
            <a:endParaRPr lang="fr-FR"/>
          </a:p>
        </p:txBody>
      </p:sp>
    </p:spTree>
    <p:extLst>
      <p:ext uri="{BB962C8B-B14F-4D97-AF65-F5344CB8AC3E}">
        <p14:creationId xmlns:p14="http://schemas.microsoft.com/office/powerpoint/2010/main" val="4035711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26</a:t>
            </a:fld>
            <a:endParaRPr lang="fr-FR"/>
          </a:p>
        </p:txBody>
      </p:sp>
    </p:spTree>
    <p:extLst>
      <p:ext uri="{BB962C8B-B14F-4D97-AF65-F5344CB8AC3E}">
        <p14:creationId xmlns:p14="http://schemas.microsoft.com/office/powerpoint/2010/main" val="1769833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27</a:t>
            </a:fld>
            <a:endParaRPr lang="fr-FR"/>
          </a:p>
        </p:txBody>
      </p:sp>
    </p:spTree>
    <p:extLst>
      <p:ext uri="{BB962C8B-B14F-4D97-AF65-F5344CB8AC3E}">
        <p14:creationId xmlns:p14="http://schemas.microsoft.com/office/powerpoint/2010/main" val="1565276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31</a:t>
            </a:fld>
            <a:endParaRPr lang="en-US"/>
          </a:p>
        </p:txBody>
      </p:sp>
    </p:spTree>
    <p:extLst>
      <p:ext uri="{BB962C8B-B14F-4D97-AF65-F5344CB8AC3E}">
        <p14:creationId xmlns:p14="http://schemas.microsoft.com/office/powerpoint/2010/main" val="3421534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32</a:t>
            </a:fld>
            <a:endParaRPr lang="en-US"/>
          </a:p>
        </p:txBody>
      </p:sp>
    </p:spTree>
    <p:extLst>
      <p:ext uri="{BB962C8B-B14F-4D97-AF65-F5344CB8AC3E}">
        <p14:creationId xmlns:p14="http://schemas.microsoft.com/office/powerpoint/2010/main" val="3857334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33</a:t>
            </a:fld>
            <a:endParaRPr lang="en-US"/>
          </a:p>
        </p:txBody>
      </p:sp>
    </p:spTree>
    <p:extLst>
      <p:ext uri="{BB962C8B-B14F-4D97-AF65-F5344CB8AC3E}">
        <p14:creationId xmlns:p14="http://schemas.microsoft.com/office/powerpoint/2010/main" val="930374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34</a:t>
            </a:fld>
            <a:endParaRPr lang="en-US"/>
          </a:p>
        </p:txBody>
      </p:sp>
    </p:spTree>
    <p:extLst>
      <p:ext uri="{BB962C8B-B14F-4D97-AF65-F5344CB8AC3E}">
        <p14:creationId xmlns:p14="http://schemas.microsoft.com/office/powerpoint/2010/main" val="11606092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35</a:t>
            </a:fld>
            <a:endParaRPr lang="en-US"/>
          </a:p>
        </p:txBody>
      </p:sp>
    </p:spTree>
    <p:extLst>
      <p:ext uri="{BB962C8B-B14F-4D97-AF65-F5344CB8AC3E}">
        <p14:creationId xmlns:p14="http://schemas.microsoft.com/office/powerpoint/2010/main" val="953758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36</a:t>
            </a:fld>
            <a:endParaRPr lang="en-US"/>
          </a:p>
        </p:txBody>
      </p:sp>
    </p:spTree>
    <p:extLst>
      <p:ext uri="{BB962C8B-B14F-4D97-AF65-F5344CB8AC3E}">
        <p14:creationId xmlns:p14="http://schemas.microsoft.com/office/powerpoint/2010/main" val="41688619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37</a:t>
            </a:fld>
            <a:endParaRPr lang="en-US"/>
          </a:p>
        </p:txBody>
      </p:sp>
    </p:spTree>
    <p:extLst>
      <p:ext uri="{BB962C8B-B14F-4D97-AF65-F5344CB8AC3E}">
        <p14:creationId xmlns:p14="http://schemas.microsoft.com/office/powerpoint/2010/main" val="37933573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38</a:t>
            </a:fld>
            <a:endParaRPr lang="en-US"/>
          </a:p>
        </p:txBody>
      </p:sp>
    </p:spTree>
    <p:extLst>
      <p:ext uri="{BB962C8B-B14F-4D97-AF65-F5344CB8AC3E}">
        <p14:creationId xmlns:p14="http://schemas.microsoft.com/office/powerpoint/2010/main" val="928379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2</a:t>
            </a:fld>
            <a:endParaRPr lang="fr-FR"/>
          </a:p>
        </p:txBody>
      </p:sp>
    </p:spTree>
    <p:extLst>
      <p:ext uri="{BB962C8B-B14F-4D97-AF65-F5344CB8AC3E}">
        <p14:creationId xmlns:p14="http://schemas.microsoft.com/office/powerpoint/2010/main" val="15646269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39</a:t>
            </a:fld>
            <a:endParaRPr lang="en-US"/>
          </a:p>
        </p:txBody>
      </p:sp>
    </p:spTree>
    <p:extLst>
      <p:ext uri="{BB962C8B-B14F-4D97-AF65-F5344CB8AC3E}">
        <p14:creationId xmlns:p14="http://schemas.microsoft.com/office/powerpoint/2010/main" val="21440643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40</a:t>
            </a:fld>
            <a:endParaRPr lang="en-US"/>
          </a:p>
        </p:txBody>
      </p:sp>
    </p:spTree>
    <p:extLst>
      <p:ext uri="{BB962C8B-B14F-4D97-AF65-F5344CB8AC3E}">
        <p14:creationId xmlns:p14="http://schemas.microsoft.com/office/powerpoint/2010/main" val="26937015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42</a:t>
            </a:fld>
            <a:endParaRPr lang="en-US"/>
          </a:p>
        </p:txBody>
      </p:sp>
    </p:spTree>
    <p:extLst>
      <p:ext uri="{BB962C8B-B14F-4D97-AF65-F5344CB8AC3E}">
        <p14:creationId xmlns:p14="http://schemas.microsoft.com/office/powerpoint/2010/main" val="1908787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260A5E-92B6-4C53-B1C3-75DF8CEA2BAE}" type="slidenum">
              <a:rPr lang="en-US" smtClean="0"/>
              <a:t>43</a:t>
            </a:fld>
            <a:endParaRPr lang="en-US"/>
          </a:p>
        </p:txBody>
      </p:sp>
    </p:spTree>
    <p:extLst>
      <p:ext uri="{BB962C8B-B14F-4D97-AF65-F5344CB8AC3E}">
        <p14:creationId xmlns:p14="http://schemas.microsoft.com/office/powerpoint/2010/main" val="2440866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16</a:t>
            </a:fld>
            <a:endParaRPr lang="fr-FR"/>
          </a:p>
        </p:txBody>
      </p:sp>
    </p:spTree>
    <p:extLst>
      <p:ext uri="{BB962C8B-B14F-4D97-AF65-F5344CB8AC3E}">
        <p14:creationId xmlns:p14="http://schemas.microsoft.com/office/powerpoint/2010/main" val="1153819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17</a:t>
            </a:fld>
            <a:endParaRPr lang="fr-FR"/>
          </a:p>
        </p:txBody>
      </p:sp>
    </p:spTree>
    <p:extLst>
      <p:ext uri="{BB962C8B-B14F-4D97-AF65-F5344CB8AC3E}">
        <p14:creationId xmlns:p14="http://schemas.microsoft.com/office/powerpoint/2010/main" val="3156803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19</a:t>
            </a:fld>
            <a:endParaRPr lang="fr-FR"/>
          </a:p>
        </p:txBody>
      </p:sp>
    </p:spTree>
    <p:extLst>
      <p:ext uri="{BB962C8B-B14F-4D97-AF65-F5344CB8AC3E}">
        <p14:creationId xmlns:p14="http://schemas.microsoft.com/office/powerpoint/2010/main" val="3777673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1" kern="1200" dirty="0">
                <a:solidFill>
                  <a:schemeClr val="tx1"/>
                </a:solidFill>
                <a:effectLst/>
                <a:latin typeface="+mn-lt"/>
                <a:ea typeface="+mn-ea"/>
                <a:cs typeface="+mn-cs"/>
              </a:rPr>
              <a:t>Chiffrement vs régulation des communications électroniques</a:t>
            </a:r>
            <a:br>
              <a:rPr lang="fr-FR" sz="1200" b="1" kern="1200" dirty="0">
                <a:solidFill>
                  <a:schemeClr val="tx1"/>
                </a:solidFill>
                <a:effectLst/>
                <a:latin typeface="+mn-lt"/>
                <a:ea typeface="+mn-ea"/>
                <a:cs typeface="+mn-cs"/>
              </a:rPr>
            </a:br>
            <a:r>
              <a:rPr lang="fr-FR" sz="1200" b="1" kern="1200" dirty="0">
                <a:solidFill>
                  <a:schemeClr val="tx1"/>
                </a:solidFill>
                <a:effectLst/>
                <a:latin typeface="+mn-lt"/>
                <a:ea typeface="+mn-ea"/>
                <a:cs typeface="+mn-cs"/>
              </a:rPr>
              <a:t>14h15 Enjeux du chiffrement dans l'espace de régulation français et européen</a:t>
            </a:r>
            <a:br>
              <a:rPr lang="fr-FR" sz="1200" kern="1200" dirty="0">
                <a:solidFill>
                  <a:schemeClr val="tx1"/>
                </a:solidFill>
                <a:effectLst/>
                <a:latin typeface="+mn-lt"/>
                <a:ea typeface="+mn-ea"/>
                <a:cs typeface="+mn-cs"/>
              </a:rPr>
            </a:br>
            <a:r>
              <a:rPr lang="fr-FR" sz="1200" i="1" kern="1200" dirty="0">
                <a:solidFill>
                  <a:schemeClr val="tx1"/>
                </a:solidFill>
                <a:effectLst/>
                <a:latin typeface="+mn-lt"/>
                <a:ea typeface="+mn-ea"/>
                <a:cs typeface="+mn-cs"/>
              </a:rPr>
              <a:t>par Lucien Castex,</a:t>
            </a:r>
            <a:br>
              <a:rPr lang="fr-FR" sz="1200" i="1" kern="1200" dirty="0">
                <a:solidFill>
                  <a:schemeClr val="tx1"/>
                </a:solidFill>
                <a:effectLst/>
                <a:latin typeface="+mn-lt"/>
                <a:ea typeface="+mn-ea"/>
                <a:cs typeface="+mn-cs"/>
              </a:rPr>
            </a:br>
            <a:endParaRPr lang="fr-FR" dirty="0">
              <a:effectLst/>
            </a:endParaRPr>
          </a:p>
          <a:p>
            <a:r>
              <a:rPr lang="fr-FR" sz="1200" kern="1200" dirty="0">
                <a:solidFill>
                  <a:schemeClr val="tx1"/>
                </a:solidFill>
                <a:effectLst/>
                <a:latin typeface="+mn-lt"/>
                <a:ea typeface="+mn-ea"/>
                <a:cs typeface="+mn-cs"/>
              </a:rPr>
              <a:t>Lucien Castex est représentant de l’Afnic pour les affaires publiques. Il a pour principales missions de représenter l'Afnic en France et à l’international, notamment dans le champ des politiques publiques liées au développement de l’internet et du numérique et de structurer les activités partenariales. Il est également chercheur à l’Université Sorbonne-Nouvelle - Paris 3 et enseigne le droit et les politiques du numérique.</a:t>
            </a:r>
            <a:endParaRPr lang="fr-FR" dirty="0">
              <a:effectLst/>
            </a:endParaRPr>
          </a:p>
          <a:p>
            <a:r>
              <a:rPr lang="fr-FR" sz="1200" b="1" kern="1200" dirty="0">
                <a:solidFill>
                  <a:schemeClr val="tx1"/>
                </a:solidFill>
                <a:effectLst/>
                <a:latin typeface="+mn-lt"/>
                <a:ea typeface="+mn-ea"/>
                <a:cs typeface="+mn-cs"/>
              </a:rPr>
              <a:t>A propos de la présentation</a:t>
            </a:r>
            <a:endParaRPr lang="fr-FR" dirty="0">
              <a:effectLst/>
            </a:endParaRPr>
          </a:p>
          <a:p>
            <a:r>
              <a:rPr lang="fr-FR" sz="1200" kern="1200" dirty="0">
                <a:solidFill>
                  <a:schemeClr val="tx1"/>
                </a:solidFill>
                <a:effectLst/>
                <a:latin typeface="+mn-lt"/>
                <a:ea typeface="+mn-ea"/>
                <a:cs typeface="+mn-cs"/>
              </a:rPr>
              <a:t>Le cadre juridique du chiffrement se situe au carrefour de débats juridiques, politiques et techniques en France comme en Europe interrogeant l’équilibre entre protection des droits et libertés, innovation et sécurité. Régulation d’internet, interception de sécurité, sanction du refus de remise d’une clef de chiffrement ou accès exceptionnel, cette présentation reviendra sur le cadre juridique du chiffrement à l’aune de ses enjeux politiques et sociaux.</a:t>
            </a:r>
            <a:endParaRPr lang="fr-FR" dirty="0">
              <a:effectLst/>
            </a:endParaRPr>
          </a:p>
          <a:p>
            <a:endParaRPr lang="fr-FR" dirty="0"/>
          </a:p>
        </p:txBody>
      </p:sp>
      <p:sp>
        <p:nvSpPr>
          <p:cNvPr id="4" name="Espace réservé du numéro de diapositive 3"/>
          <p:cNvSpPr>
            <a:spLocks noGrp="1"/>
          </p:cNvSpPr>
          <p:nvPr>
            <p:ph type="sldNum" sz="quarter" idx="5"/>
          </p:nvPr>
        </p:nvSpPr>
        <p:spPr/>
        <p:txBody>
          <a:bodyPr/>
          <a:lstStyle/>
          <a:p>
            <a:fld id="{9073B326-5489-FE4B-AAB9-D124931C9261}" type="slidenum">
              <a:rPr lang="fr-FR" smtClean="0"/>
              <a:t>21</a:t>
            </a:fld>
            <a:endParaRPr lang="fr-FR"/>
          </a:p>
        </p:txBody>
      </p:sp>
    </p:spTree>
    <p:extLst>
      <p:ext uri="{BB962C8B-B14F-4D97-AF65-F5344CB8AC3E}">
        <p14:creationId xmlns:p14="http://schemas.microsoft.com/office/powerpoint/2010/main" val="3329469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1" kern="1200" dirty="0">
                <a:solidFill>
                  <a:schemeClr val="tx1"/>
                </a:solidFill>
                <a:effectLst/>
                <a:latin typeface="+mn-lt"/>
                <a:ea typeface="+mn-ea"/>
                <a:cs typeface="+mn-cs"/>
              </a:rPr>
              <a:t>Chiffrement vs régulation des communications électroniques</a:t>
            </a:r>
            <a:br>
              <a:rPr lang="fr-FR" sz="1200" b="1" kern="1200" dirty="0">
                <a:solidFill>
                  <a:schemeClr val="tx1"/>
                </a:solidFill>
                <a:effectLst/>
                <a:latin typeface="+mn-lt"/>
                <a:ea typeface="+mn-ea"/>
                <a:cs typeface="+mn-cs"/>
              </a:rPr>
            </a:br>
            <a:r>
              <a:rPr lang="fr-FR" sz="1200" b="1" kern="1200" dirty="0">
                <a:solidFill>
                  <a:schemeClr val="tx1"/>
                </a:solidFill>
                <a:effectLst/>
                <a:latin typeface="+mn-lt"/>
                <a:ea typeface="+mn-ea"/>
                <a:cs typeface="+mn-cs"/>
              </a:rPr>
              <a:t>14h15 Enjeux du chiffrement dans l'espace de régulation français et européen</a:t>
            </a:r>
            <a:br>
              <a:rPr lang="fr-FR" sz="1200" kern="1200" dirty="0">
                <a:solidFill>
                  <a:schemeClr val="tx1"/>
                </a:solidFill>
                <a:effectLst/>
                <a:latin typeface="+mn-lt"/>
                <a:ea typeface="+mn-ea"/>
                <a:cs typeface="+mn-cs"/>
              </a:rPr>
            </a:br>
            <a:r>
              <a:rPr lang="fr-FR" sz="1200" i="1" kern="1200" dirty="0">
                <a:solidFill>
                  <a:schemeClr val="tx1"/>
                </a:solidFill>
                <a:effectLst/>
                <a:latin typeface="+mn-lt"/>
                <a:ea typeface="+mn-ea"/>
                <a:cs typeface="+mn-cs"/>
              </a:rPr>
              <a:t>par Lucien Castex,</a:t>
            </a:r>
            <a:br>
              <a:rPr lang="fr-FR" sz="1200" i="1" kern="1200" dirty="0">
                <a:solidFill>
                  <a:schemeClr val="tx1"/>
                </a:solidFill>
                <a:effectLst/>
                <a:latin typeface="+mn-lt"/>
                <a:ea typeface="+mn-ea"/>
                <a:cs typeface="+mn-cs"/>
              </a:rPr>
            </a:br>
            <a:endParaRPr lang="fr-FR" dirty="0">
              <a:effectLst/>
            </a:endParaRPr>
          </a:p>
          <a:p>
            <a:r>
              <a:rPr lang="fr-FR" sz="1200" kern="1200" dirty="0">
                <a:solidFill>
                  <a:schemeClr val="tx1"/>
                </a:solidFill>
                <a:effectLst/>
                <a:latin typeface="+mn-lt"/>
                <a:ea typeface="+mn-ea"/>
                <a:cs typeface="+mn-cs"/>
              </a:rPr>
              <a:t>Lucien Castex est représentant de l’Afnic pour les affaires publiques. Il a pour principales missions de représenter l'Afnic en France et à l’international, notamment dans le champ des politiques publiques liées au développement de l’internet et du numérique et de structurer les activités partenariales. Il est également chercheur à l’Université Sorbonne-Nouvelle - Paris 3 et enseigne le droit et les politiques du numérique.</a:t>
            </a:r>
            <a:endParaRPr lang="fr-FR" dirty="0">
              <a:effectLst/>
            </a:endParaRPr>
          </a:p>
          <a:p>
            <a:r>
              <a:rPr lang="fr-FR" sz="1200" b="1" kern="1200" dirty="0">
                <a:solidFill>
                  <a:schemeClr val="tx1"/>
                </a:solidFill>
                <a:effectLst/>
                <a:latin typeface="+mn-lt"/>
                <a:ea typeface="+mn-ea"/>
                <a:cs typeface="+mn-cs"/>
              </a:rPr>
              <a:t>A propos de la présentation</a:t>
            </a:r>
            <a:endParaRPr lang="fr-FR" dirty="0">
              <a:effectLst/>
            </a:endParaRPr>
          </a:p>
          <a:p>
            <a:r>
              <a:rPr lang="fr-FR" sz="1200" kern="1200" dirty="0">
                <a:solidFill>
                  <a:schemeClr val="tx1"/>
                </a:solidFill>
                <a:effectLst/>
                <a:latin typeface="+mn-lt"/>
                <a:ea typeface="+mn-ea"/>
                <a:cs typeface="+mn-cs"/>
              </a:rPr>
              <a:t>Le cadre juridique du chiffrement se situe au carrefour de débats juridiques, politiques et techniques en France comme en Europe interrogeant l’équilibre entre protection des droits et libertés, innovation et sécurité. Régulation d’internet, interception de sécurité, sanction du refus de remise d’une clef de chiffrement ou accès exceptionnel, cette présentation reviendra sur le cadre juridique du chiffrement à l’aune de ses enjeux politiques et sociaux.</a:t>
            </a:r>
            <a:endParaRPr lang="fr-FR" dirty="0">
              <a:effectLst/>
            </a:endParaRPr>
          </a:p>
          <a:p>
            <a:endParaRPr lang="fr-FR" dirty="0"/>
          </a:p>
        </p:txBody>
      </p:sp>
      <p:sp>
        <p:nvSpPr>
          <p:cNvPr id="4" name="Espace réservé du numéro de diapositive 3"/>
          <p:cNvSpPr>
            <a:spLocks noGrp="1"/>
          </p:cNvSpPr>
          <p:nvPr>
            <p:ph type="sldNum" sz="quarter" idx="5"/>
          </p:nvPr>
        </p:nvSpPr>
        <p:spPr/>
        <p:txBody>
          <a:bodyPr/>
          <a:lstStyle/>
          <a:p>
            <a:fld id="{9073B326-5489-FE4B-AAB9-D124931C9261}" type="slidenum">
              <a:rPr lang="fr-FR" smtClean="0"/>
              <a:t>23</a:t>
            </a:fld>
            <a:endParaRPr lang="fr-FR"/>
          </a:p>
        </p:txBody>
      </p:sp>
    </p:spTree>
    <p:extLst>
      <p:ext uri="{BB962C8B-B14F-4D97-AF65-F5344CB8AC3E}">
        <p14:creationId xmlns:p14="http://schemas.microsoft.com/office/powerpoint/2010/main" val="2543033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24</a:t>
            </a:fld>
            <a:endParaRPr lang="fr-FR"/>
          </a:p>
        </p:txBody>
      </p:sp>
    </p:spTree>
    <p:extLst>
      <p:ext uri="{BB962C8B-B14F-4D97-AF65-F5344CB8AC3E}">
        <p14:creationId xmlns:p14="http://schemas.microsoft.com/office/powerpoint/2010/main" val="256050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25</a:t>
            </a:fld>
            <a:endParaRPr lang="fr-FR"/>
          </a:p>
        </p:txBody>
      </p:sp>
    </p:spTree>
    <p:extLst>
      <p:ext uri="{BB962C8B-B14F-4D97-AF65-F5344CB8AC3E}">
        <p14:creationId xmlns:p14="http://schemas.microsoft.com/office/powerpoint/2010/main" val="878810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A6B1FD-FD8A-D240-BC32-381BC0E91276}"/>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7740CDC3-72EE-C244-8B96-E6A59FB9C9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959953EC-68E9-2844-8E71-FF97993F7E7F}"/>
              </a:ext>
            </a:extLst>
          </p:cNvPr>
          <p:cNvSpPr>
            <a:spLocks noGrp="1"/>
          </p:cNvSpPr>
          <p:nvPr>
            <p:ph type="dt" sz="half" idx="10"/>
          </p:nvPr>
        </p:nvSpPr>
        <p:spPr/>
        <p:txBody>
          <a:bodyPr/>
          <a:lstStyle/>
          <a:p>
            <a:fld id="{A133938D-0D5C-3741-924A-3BA3F6F46BC8}" type="datetimeFigureOut">
              <a:rPr lang="fr-FR" smtClean="0"/>
              <a:t>25/01/2022</a:t>
            </a:fld>
            <a:endParaRPr lang="fr-FR"/>
          </a:p>
        </p:txBody>
      </p:sp>
      <p:sp>
        <p:nvSpPr>
          <p:cNvPr id="5" name="Espace réservé du pied de page 4">
            <a:extLst>
              <a:ext uri="{FF2B5EF4-FFF2-40B4-BE49-F238E27FC236}">
                <a16:creationId xmlns:a16="http://schemas.microsoft.com/office/drawing/2014/main" id="{98E48B61-58BA-554B-AFC5-4CE72C715C5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D526543-CD5E-924F-BB57-1E05A36A9C77}"/>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317415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8EF9FB-BC18-8342-8308-D860C728302C}"/>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981AED9-C1F0-404F-BB74-1CC86DE759CE}"/>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09DA77F-239A-D44B-81AF-48F3C257968B}"/>
              </a:ext>
            </a:extLst>
          </p:cNvPr>
          <p:cNvSpPr>
            <a:spLocks noGrp="1"/>
          </p:cNvSpPr>
          <p:nvPr>
            <p:ph type="dt" sz="half" idx="10"/>
          </p:nvPr>
        </p:nvSpPr>
        <p:spPr/>
        <p:txBody>
          <a:bodyPr/>
          <a:lstStyle/>
          <a:p>
            <a:fld id="{A133938D-0D5C-3741-924A-3BA3F6F46BC8}" type="datetimeFigureOut">
              <a:rPr lang="fr-FR" smtClean="0"/>
              <a:t>25/01/2022</a:t>
            </a:fld>
            <a:endParaRPr lang="fr-FR"/>
          </a:p>
        </p:txBody>
      </p:sp>
      <p:sp>
        <p:nvSpPr>
          <p:cNvPr id="5" name="Espace réservé du pied de page 4">
            <a:extLst>
              <a:ext uri="{FF2B5EF4-FFF2-40B4-BE49-F238E27FC236}">
                <a16:creationId xmlns:a16="http://schemas.microsoft.com/office/drawing/2014/main" id="{8C56C964-B843-5C4A-BEEB-01E5F68E078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D229E6F-2F37-DD47-8459-88D6ECD7D7C8}"/>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262188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E036B89-8E1C-5D47-A643-47D409028A7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856110A-0E48-5749-998E-6B73E612B11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E4185CC-776D-5A44-B20B-6EB337647EBF}"/>
              </a:ext>
            </a:extLst>
          </p:cNvPr>
          <p:cNvSpPr>
            <a:spLocks noGrp="1"/>
          </p:cNvSpPr>
          <p:nvPr>
            <p:ph type="dt" sz="half" idx="10"/>
          </p:nvPr>
        </p:nvSpPr>
        <p:spPr/>
        <p:txBody>
          <a:bodyPr/>
          <a:lstStyle/>
          <a:p>
            <a:fld id="{A133938D-0D5C-3741-924A-3BA3F6F46BC8}" type="datetimeFigureOut">
              <a:rPr lang="fr-FR" smtClean="0"/>
              <a:t>25/01/2022</a:t>
            </a:fld>
            <a:endParaRPr lang="fr-FR"/>
          </a:p>
        </p:txBody>
      </p:sp>
      <p:sp>
        <p:nvSpPr>
          <p:cNvPr id="5" name="Espace réservé du pied de page 4">
            <a:extLst>
              <a:ext uri="{FF2B5EF4-FFF2-40B4-BE49-F238E27FC236}">
                <a16:creationId xmlns:a16="http://schemas.microsoft.com/office/drawing/2014/main" id="{37B136E7-A35D-3A43-93F1-99BE36B7DB9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1D08363-CB47-DA49-892A-3375339F8286}"/>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579724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FBC0C-DD2A-4897-9D89-74C00BC884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56C1542-700F-491D-A025-8C709D0BBD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0D0ADB-1DDA-4227-8048-4CF572EF503F}"/>
              </a:ext>
            </a:extLst>
          </p:cNvPr>
          <p:cNvSpPr>
            <a:spLocks noGrp="1"/>
          </p:cNvSpPr>
          <p:nvPr>
            <p:ph type="dt" sz="half" idx="10"/>
          </p:nvPr>
        </p:nvSpPr>
        <p:spPr/>
        <p:txBody>
          <a:bodyPr/>
          <a:lstStyle/>
          <a:p>
            <a:fld id="{2ABB77ED-F224-4F49-A34B-F772F2B0CED3}" type="datetimeFigureOut">
              <a:rPr lang="en-US" smtClean="0"/>
              <a:t>1/25/22</a:t>
            </a:fld>
            <a:endParaRPr lang="en-US"/>
          </a:p>
        </p:txBody>
      </p:sp>
      <p:sp>
        <p:nvSpPr>
          <p:cNvPr id="5" name="Footer Placeholder 4">
            <a:extLst>
              <a:ext uri="{FF2B5EF4-FFF2-40B4-BE49-F238E27FC236}">
                <a16:creationId xmlns:a16="http://schemas.microsoft.com/office/drawing/2014/main" id="{7EBE9C94-D27C-4C32-AA5C-B4413FFFBF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FE9D40-20E7-4BB7-8AF7-94BE2652CCEF}"/>
              </a:ext>
            </a:extLst>
          </p:cNvPr>
          <p:cNvSpPr>
            <a:spLocks noGrp="1"/>
          </p:cNvSpPr>
          <p:nvPr>
            <p:ph type="sldNum" sz="quarter" idx="12"/>
          </p:nvPr>
        </p:nvSpPr>
        <p:spPr/>
        <p:txBody>
          <a:bodyPr/>
          <a:lstStyle/>
          <a:p>
            <a:fld id="{503FE69B-A491-49F9-951C-39321A75D15B}" type="slidenum">
              <a:rPr lang="en-US" smtClean="0"/>
              <a:t>‹N°›</a:t>
            </a:fld>
            <a:endParaRPr lang="en-US"/>
          </a:p>
        </p:txBody>
      </p:sp>
    </p:spTree>
    <p:extLst>
      <p:ext uri="{BB962C8B-B14F-4D97-AF65-F5344CB8AC3E}">
        <p14:creationId xmlns:p14="http://schemas.microsoft.com/office/powerpoint/2010/main" val="5964129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6E46F-544B-4D69-A35C-51B339F25F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0B1B19-305D-4CD1-B535-3AA3505291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617A32-AA8F-4AA1-907A-590EB0340235}"/>
              </a:ext>
            </a:extLst>
          </p:cNvPr>
          <p:cNvSpPr>
            <a:spLocks noGrp="1"/>
          </p:cNvSpPr>
          <p:nvPr>
            <p:ph type="dt" sz="half" idx="10"/>
          </p:nvPr>
        </p:nvSpPr>
        <p:spPr/>
        <p:txBody>
          <a:bodyPr/>
          <a:lstStyle/>
          <a:p>
            <a:fld id="{2ABB77ED-F224-4F49-A34B-F772F2B0CED3}" type="datetimeFigureOut">
              <a:rPr lang="en-US" smtClean="0"/>
              <a:t>1/25/22</a:t>
            </a:fld>
            <a:endParaRPr lang="en-US"/>
          </a:p>
        </p:txBody>
      </p:sp>
      <p:sp>
        <p:nvSpPr>
          <p:cNvPr id="5" name="Footer Placeholder 4">
            <a:extLst>
              <a:ext uri="{FF2B5EF4-FFF2-40B4-BE49-F238E27FC236}">
                <a16:creationId xmlns:a16="http://schemas.microsoft.com/office/drawing/2014/main" id="{698914FF-58C5-43CD-9BDA-BA029AD941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B1F038-1F99-43B3-BF53-881660D79AC5}"/>
              </a:ext>
            </a:extLst>
          </p:cNvPr>
          <p:cNvSpPr>
            <a:spLocks noGrp="1"/>
          </p:cNvSpPr>
          <p:nvPr>
            <p:ph type="sldNum" sz="quarter" idx="12"/>
          </p:nvPr>
        </p:nvSpPr>
        <p:spPr/>
        <p:txBody>
          <a:bodyPr/>
          <a:lstStyle/>
          <a:p>
            <a:fld id="{503FE69B-A491-49F9-951C-39321A75D15B}" type="slidenum">
              <a:rPr lang="en-US" smtClean="0"/>
              <a:t>‹N°›</a:t>
            </a:fld>
            <a:endParaRPr lang="en-US"/>
          </a:p>
        </p:txBody>
      </p:sp>
    </p:spTree>
    <p:extLst>
      <p:ext uri="{BB962C8B-B14F-4D97-AF65-F5344CB8AC3E}">
        <p14:creationId xmlns:p14="http://schemas.microsoft.com/office/powerpoint/2010/main" val="30377357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96FB4-2B68-4E28-AE68-5CBFC9F1E4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9090AA-3A29-40BD-9A1C-0E1A7AAF7D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401CE73-B0FE-454A-87D4-F293BF05F5FF}"/>
              </a:ext>
            </a:extLst>
          </p:cNvPr>
          <p:cNvSpPr>
            <a:spLocks noGrp="1"/>
          </p:cNvSpPr>
          <p:nvPr>
            <p:ph type="dt" sz="half" idx="10"/>
          </p:nvPr>
        </p:nvSpPr>
        <p:spPr/>
        <p:txBody>
          <a:bodyPr/>
          <a:lstStyle/>
          <a:p>
            <a:fld id="{2ABB77ED-F224-4F49-A34B-F772F2B0CED3}" type="datetimeFigureOut">
              <a:rPr lang="en-US" smtClean="0"/>
              <a:t>1/25/22</a:t>
            </a:fld>
            <a:endParaRPr lang="en-US"/>
          </a:p>
        </p:txBody>
      </p:sp>
      <p:sp>
        <p:nvSpPr>
          <p:cNvPr id="5" name="Footer Placeholder 4">
            <a:extLst>
              <a:ext uri="{FF2B5EF4-FFF2-40B4-BE49-F238E27FC236}">
                <a16:creationId xmlns:a16="http://schemas.microsoft.com/office/drawing/2014/main" id="{73E8FBD9-9D67-40B7-A7C4-66F70E0EEF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AE6E43-BDFE-4D53-BACB-668BCA191649}"/>
              </a:ext>
            </a:extLst>
          </p:cNvPr>
          <p:cNvSpPr>
            <a:spLocks noGrp="1"/>
          </p:cNvSpPr>
          <p:nvPr>
            <p:ph type="sldNum" sz="quarter" idx="12"/>
          </p:nvPr>
        </p:nvSpPr>
        <p:spPr/>
        <p:txBody>
          <a:bodyPr/>
          <a:lstStyle/>
          <a:p>
            <a:fld id="{503FE69B-A491-49F9-951C-39321A75D15B}" type="slidenum">
              <a:rPr lang="en-US" smtClean="0"/>
              <a:t>‹N°›</a:t>
            </a:fld>
            <a:endParaRPr lang="en-US"/>
          </a:p>
        </p:txBody>
      </p:sp>
    </p:spTree>
    <p:extLst>
      <p:ext uri="{BB962C8B-B14F-4D97-AF65-F5344CB8AC3E}">
        <p14:creationId xmlns:p14="http://schemas.microsoft.com/office/powerpoint/2010/main" val="12076926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161F3-933B-4C45-9E01-371E0336C2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FDB662-3AB4-48C3-ADEB-CE3947AA3BF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29D8E4-1E2C-45E8-8951-EB7A97502A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F8B59C4-8F81-451B-9E52-281B311CBB08}"/>
              </a:ext>
            </a:extLst>
          </p:cNvPr>
          <p:cNvSpPr>
            <a:spLocks noGrp="1"/>
          </p:cNvSpPr>
          <p:nvPr>
            <p:ph type="dt" sz="half" idx="10"/>
          </p:nvPr>
        </p:nvSpPr>
        <p:spPr/>
        <p:txBody>
          <a:bodyPr/>
          <a:lstStyle/>
          <a:p>
            <a:fld id="{2ABB77ED-F224-4F49-A34B-F772F2B0CED3}" type="datetimeFigureOut">
              <a:rPr lang="en-US" smtClean="0"/>
              <a:t>1/25/22</a:t>
            </a:fld>
            <a:endParaRPr lang="en-US"/>
          </a:p>
        </p:txBody>
      </p:sp>
      <p:sp>
        <p:nvSpPr>
          <p:cNvPr id="6" name="Footer Placeholder 5">
            <a:extLst>
              <a:ext uri="{FF2B5EF4-FFF2-40B4-BE49-F238E27FC236}">
                <a16:creationId xmlns:a16="http://schemas.microsoft.com/office/drawing/2014/main" id="{595A9A84-C85B-4C1E-A068-71E401B6BA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3E5849-B8D9-45D7-8E52-AB68107A82F8}"/>
              </a:ext>
            </a:extLst>
          </p:cNvPr>
          <p:cNvSpPr>
            <a:spLocks noGrp="1"/>
          </p:cNvSpPr>
          <p:nvPr>
            <p:ph type="sldNum" sz="quarter" idx="12"/>
          </p:nvPr>
        </p:nvSpPr>
        <p:spPr/>
        <p:txBody>
          <a:bodyPr/>
          <a:lstStyle/>
          <a:p>
            <a:fld id="{503FE69B-A491-49F9-951C-39321A75D15B}" type="slidenum">
              <a:rPr lang="en-US" smtClean="0"/>
              <a:t>‹N°›</a:t>
            </a:fld>
            <a:endParaRPr lang="en-US"/>
          </a:p>
        </p:txBody>
      </p:sp>
    </p:spTree>
    <p:extLst>
      <p:ext uri="{BB962C8B-B14F-4D97-AF65-F5344CB8AC3E}">
        <p14:creationId xmlns:p14="http://schemas.microsoft.com/office/powerpoint/2010/main" val="609010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9A992-6492-4921-A29F-BF6E31D637B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EE5DC15-0627-496D-993B-DA0E0EEBE2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BB35DC-EA71-42CE-BF02-2AE20D1806E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2DD2649-EB19-4FB0-9302-19F3F52156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8FA7BDD-B43B-4DFC-9F06-537E5FDE3B3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E301C0-FAA2-4C93-88C6-D961BEC6568A}"/>
              </a:ext>
            </a:extLst>
          </p:cNvPr>
          <p:cNvSpPr>
            <a:spLocks noGrp="1"/>
          </p:cNvSpPr>
          <p:nvPr>
            <p:ph type="dt" sz="half" idx="10"/>
          </p:nvPr>
        </p:nvSpPr>
        <p:spPr/>
        <p:txBody>
          <a:bodyPr/>
          <a:lstStyle/>
          <a:p>
            <a:fld id="{2ABB77ED-F224-4F49-A34B-F772F2B0CED3}" type="datetimeFigureOut">
              <a:rPr lang="en-US" smtClean="0"/>
              <a:t>1/25/22</a:t>
            </a:fld>
            <a:endParaRPr lang="en-US"/>
          </a:p>
        </p:txBody>
      </p:sp>
      <p:sp>
        <p:nvSpPr>
          <p:cNvPr id="8" name="Footer Placeholder 7">
            <a:extLst>
              <a:ext uri="{FF2B5EF4-FFF2-40B4-BE49-F238E27FC236}">
                <a16:creationId xmlns:a16="http://schemas.microsoft.com/office/drawing/2014/main" id="{4556372D-E721-40CE-9DCE-4CC08D884EC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B7EB8CE-DC6F-4F0F-97DB-EC922EF3FFF5}"/>
              </a:ext>
            </a:extLst>
          </p:cNvPr>
          <p:cNvSpPr>
            <a:spLocks noGrp="1"/>
          </p:cNvSpPr>
          <p:nvPr>
            <p:ph type="sldNum" sz="quarter" idx="12"/>
          </p:nvPr>
        </p:nvSpPr>
        <p:spPr/>
        <p:txBody>
          <a:bodyPr/>
          <a:lstStyle/>
          <a:p>
            <a:fld id="{503FE69B-A491-49F9-951C-39321A75D15B}" type="slidenum">
              <a:rPr lang="en-US" smtClean="0"/>
              <a:t>‹N°›</a:t>
            </a:fld>
            <a:endParaRPr lang="en-US"/>
          </a:p>
        </p:txBody>
      </p:sp>
    </p:spTree>
    <p:extLst>
      <p:ext uri="{BB962C8B-B14F-4D97-AF65-F5344CB8AC3E}">
        <p14:creationId xmlns:p14="http://schemas.microsoft.com/office/powerpoint/2010/main" val="22771564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3D91C-7D79-4485-AC54-86AB8F19985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CC07C5-0525-4F58-B894-48F1E109E198}"/>
              </a:ext>
            </a:extLst>
          </p:cNvPr>
          <p:cNvSpPr>
            <a:spLocks noGrp="1"/>
          </p:cNvSpPr>
          <p:nvPr>
            <p:ph type="dt" sz="half" idx="10"/>
          </p:nvPr>
        </p:nvSpPr>
        <p:spPr/>
        <p:txBody>
          <a:bodyPr/>
          <a:lstStyle/>
          <a:p>
            <a:fld id="{2ABB77ED-F224-4F49-A34B-F772F2B0CED3}" type="datetimeFigureOut">
              <a:rPr lang="en-US" smtClean="0"/>
              <a:t>1/25/22</a:t>
            </a:fld>
            <a:endParaRPr lang="en-US"/>
          </a:p>
        </p:txBody>
      </p:sp>
      <p:sp>
        <p:nvSpPr>
          <p:cNvPr id="4" name="Footer Placeholder 3">
            <a:extLst>
              <a:ext uri="{FF2B5EF4-FFF2-40B4-BE49-F238E27FC236}">
                <a16:creationId xmlns:a16="http://schemas.microsoft.com/office/drawing/2014/main" id="{C0F7A7D7-5434-4A09-943B-7025D9BF79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BA6205E-36DB-411F-B53B-E4B381909E23}"/>
              </a:ext>
            </a:extLst>
          </p:cNvPr>
          <p:cNvSpPr>
            <a:spLocks noGrp="1"/>
          </p:cNvSpPr>
          <p:nvPr>
            <p:ph type="sldNum" sz="quarter" idx="12"/>
          </p:nvPr>
        </p:nvSpPr>
        <p:spPr/>
        <p:txBody>
          <a:bodyPr/>
          <a:lstStyle/>
          <a:p>
            <a:fld id="{503FE69B-A491-49F9-951C-39321A75D15B}" type="slidenum">
              <a:rPr lang="en-US" smtClean="0"/>
              <a:t>‹N°›</a:t>
            </a:fld>
            <a:endParaRPr lang="en-US"/>
          </a:p>
        </p:txBody>
      </p:sp>
    </p:spTree>
    <p:extLst>
      <p:ext uri="{BB962C8B-B14F-4D97-AF65-F5344CB8AC3E}">
        <p14:creationId xmlns:p14="http://schemas.microsoft.com/office/powerpoint/2010/main" val="1538259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D8176E-B9F9-4946-8042-6635FF61249C}"/>
              </a:ext>
            </a:extLst>
          </p:cNvPr>
          <p:cNvSpPr>
            <a:spLocks noGrp="1"/>
          </p:cNvSpPr>
          <p:nvPr>
            <p:ph type="dt" sz="half" idx="10"/>
          </p:nvPr>
        </p:nvSpPr>
        <p:spPr/>
        <p:txBody>
          <a:bodyPr/>
          <a:lstStyle/>
          <a:p>
            <a:fld id="{2ABB77ED-F224-4F49-A34B-F772F2B0CED3}" type="datetimeFigureOut">
              <a:rPr lang="en-US" smtClean="0"/>
              <a:t>1/25/22</a:t>
            </a:fld>
            <a:endParaRPr lang="en-US"/>
          </a:p>
        </p:txBody>
      </p:sp>
      <p:sp>
        <p:nvSpPr>
          <p:cNvPr id="3" name="Footer Placeholder 2">
            <a:extLst>
              <a:ext uri="{FF2B5EF4-FFF2-40B4-BE49-F238E27FC236}">
                <a16:creationId xmlns:a16="http://schemas.microsoft.com/office/drawing/2014/main" id="{DD0E6357-9BC8-442D-8E6C-F391FE140DF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E0AFBB8-C9C7-4ACE-BE8F-BA0A4BFC916B}"/>
              </a:ext>
            </a:extLst>
          </p:cNvPr>
          <p:cNvSpPr>
            <a:spLocks noGrp="1"/>
          </p:cNvSpPr>
          <p:nvPr>
            <p:ph type="sldNum" sz="quarter" idx="12"/>
          </p:nvPr>
        </p:nvSpPr>
        <p:spPr/>
        <p:txBody>
          <a:bodyPr/>
          <a:lstStyle/>
          <a:p>
            <a:fld id="{503FE69B-A491-49F9-951C-39321A75D15B}" type="slidenum">
              <a:rPr lang="en-US" smtClean="0"/>
              <a:t>‹N°›</a:t>
            </a:fld>
            <a:endParaRPr lang="en-US"/>
          </a:p>
        </p:txBody>
      </p:sp>
    </p:spTree>
    <p:extLst>
      <p:ext uri="{BB962C8B-B14F-4D97-AF65-F5344CB8AC3E}">
        <p14:creationId xmlns:p14="http://schemas.microsoft.com/office/powerpoint/2010/main" val="2495417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0E2AB-563B-4AB4-A912-269B505538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2930CB-27C1-4C1B-B0D6-71C7A7CC6C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359BE3C-0503-47EE-A144-A51D3A15D2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C8C84C-BB44-4F33-81F3-1F695B71C5A1}"/>
              </a:ext>
            </a:extLst>
          </p:cNvPr>
          <p:cNvSpPr>
            <a:spLocks noGrp="1"/>
          </p:cNvSpPr>
          <p:nvPr>
            <p:ph type="dt" sz="half" idx="10"/>
          </p:nvPr>
        </p:nvSpPr>
        <p:spPr/>
        <p:txBody>
          <a:bodyPr/>
          <a:lstStyle/>
          <a:p>
            <a:fld id="{2ABB77ED-F224-4F49-A34B-F772F2B0CED3}" type="datetimeFigureOut">
              <a:rPr lang="en-US" smtClean="0"/>
              <a:t>1/25/22</a:t>
            </a:fld>
            <a:endParaRPr lang="en-US"/>
          </a:p>
        </p:txBody>
      </p:sp>
      <p:sp>
        <p:nvSpPr>
          <p:cNvPr id="6" name="Footer Placeholder 5">
            <a:extLst>
              <a:ext uri="{FF2B5EF4-FFF2-40B4-BE49-F238E27FC236}">
                <a16:creationId xmlns:a16="http://schemas.microsoft.com/office/drawing/2014/main" id="{31BA1AC7-7B2E-43F8-B6EA-C1FF7FB743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3FF718-347E-42B4-AFFB-D18CE0A5B879}"/>
              </a:ext>
            </a:extLst>
          </p:cNvPr>
          <p:cNvSpPr>
            <a:spLocks noGrp="1"/>
          </p:cNvSpPr>
          <p:nvPr>
            <p:ph type="sldNum" sz="quarter" idx="12"/>
          </p:nvPr>
        </p:nvSpPr>
        <p:spPr/>
        <p:txBody>
          <a:bodyPr/>
          <a:lstStyle/>
          <a:p>
            <a:fld id="{503FE69B-A491-49F9-951C-39321A75D15B}" type="slidenum">
              <a:rPr lang="en-US" smtClean="0"/>
              <a:t>‹N°›</a:t>
            </a:fld>
            <a:endParaRPr lang="en-US"/>
          </a:p>
        </p:txBody>
      </p:sp>
    </p:spTree>
    <p:extLst>
      <p:ext uri="{BB962C8B-B14F-4D97-AF65-F5344CB8AC3E}">
        <p14:creationId xmlns:p14="http://schemas.microsoft.com/office/powerpoint/2010/main" val="720809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427A6E-6A3C-4E4D-AECA-D1AA4A8C73B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ED899C4-6CE8-0D4B-A464-FC99968F4E7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DBDC530-DC49-E647-BAE9-CD513774AB36}"/>
              </a:ext>
            </a:extLst>
          </p:cNvPr>
          <p:cNvSpPr>
            <a:spLocks noGrp="1"/>
          </p:cNvSpPr>
          <p:nvPr>
            <p:ph type="dt" sz="half" idx="10"/>
          </p:nvPr>
        </p:nvSpPr>
        <p:spPr/>
        <p:txBody>
          <a:bodyPr/>
          <a:lstStyle/>
          <a:p>
            <a:fld id="{A133938D-0D5C-3741-924A-3BA3F6F46BC8}" type="datetimeFigureOut">
              <a:rPr lang="fr-FR" smtClean="0"/>
              <a:t>25/01/2022</a:t>
            </a:fld>
            <a:endParaRPr lang="fr-FR"/>
          </a:p>
        </p:txBody>
      </p:sp>
      <p:sp>
        <p:nvSpPr>
          <p:cNvPr id="5" name="Espace réservé du pied de page 4">
            <a:extLst>
              <a:ext uri="{FF2B5EF4-FFF2-40B4-BE49-F238E27FC236}">
                <a16:creationId xmlns:a16="http://schemas.microsoft.com/office/drawing/2014/main" id="{334D1E63-FF19-7B44-A1FC-D5D6439512A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0567EED-3151-314A-AAC0-9C38E6B58E91}"/>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18790925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AD834-8BC8-4D6F-B945-76F8386B60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B0B2305-C84E-4092-A67F-BB92C680F4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05095C7-5F9B-40AA-B6A5-C9ED520CF8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13F0FE-3B27-48C0-8F76-05373A9A9685}"/>
              </a:ext>
            </a:extLst>
          </p:cNvPr>
          <p:cNvSpPr>
            <a:spLocks noGrp="1"/>
          </p:cNvSpPr>
          <p:nvPr>
            <p:ph type="dt" sz="half" idx="10"/>
          </p:nvPr>
        </p:nvSpPr>
        <p:spPr/>
        <p:txBody>
          <a:bodyPr/>
          <a:lstStyle/>
          <a:p>
            <a:fld id="{2ABB77ED-F224-4F49-A34B-F772F2B0CED3}" type="datetimeFigureOut">
              <a:rPr lang="en-US" smtClean="0"/>
              <a:t>1/25/22</a:t>
            </a:fld>
            <a:endParaRPr lang="en-US"/>
          </a:p>
        </p:txBody>
      </p:sp>
      <p:sp>
        <p:nvSpPr>
          <p:cNvPr id="6" name="Footer Placeholder 5">
            <a:extLst>
              <a:ext uri="{FF2B5EF4-FFF2-40B4-BE49-F238E27FC236}">
                <a16:creationId xmlns:a16="http://schemas.microsoft.com/office/drawing/2014/main" id="{064BF9A9-7525-4431-946A-6D8AE35F20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5357B8-F8B0-49D5-8E2D-B4758CEA6CA6}"/>
              </a:ext>
            </a:extLst>
          </p:cNvPr>
          <p:cNvSpPr>
            <a:spLocks noGrp="1"/>
          </p:cNvSpPr>
          <p:nvPr>
            <p:ph type="sldNum" sz="quarter" idx="12"/>
          </p:nvPr>
        </p:nvSpPr>
        <p:spPr/>
        <p:txBody>
          <a:bodyPr/>
          <a:lstStyle/>
          <a:p>
            <a:fld id="{503FE69B-A491-49F9-951C-39321A75D15B}" type="slidenum">
              <a:rPr lang="en-US" smtClean="0"/>
              <a:t>‹N°›</a:t>
            </a:fld>
            <a:endParaRPr lang="en-US"/>
          </a:p>
        </p:txBody>
      </p:sp>
    </p:spTree>
    <p:extLst>
      <p:ext uri="{BB962C8B-B14F-4D97-AF65-F5344CB8AC3E}">
        <p14:creationId xmlns:p14="http://schemas.microsoft.com/office/powerpoint/2010/main" val="12542703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F9CC9-A648-4E17-89BA-A843C5AC41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B0D08C9-4704-41A2-B2DE-381FC817467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593445-2FD7-4B46-A51A-172BE00BCC0E}"/>
              </a:ext>
            </a:extLst>
          </p:cNvPr>
          <p:cNvSpPr>
            <a:spLocks noGrp="1"/>
          </p:cNvSpPr>
          <p:nvPr>
            <p:ph type="dt" sz="half" idx="10"/>
          </p:nvPr>
        </p:nvSpPr>
        <p:spPr/>
        <p:txBody>
          <a:bodyPr/>
          <a:lstStyle/>
          <a:p>
            <a:fld id="{2ABB77ED-F224-4F49-A34B-F772F2B0CED3}" type="datetimeFigureOut">
              <a:rPr lang="en-US" smtClean="0"/>
              <a:t>1/25/22</a:t>
            </a:fld>
            <a:endParaRPr lang="en-US"/>
          </a:p>
        </p:txBody>
      </p:sp>
      <p:sp>
        <p:nvSpPr>
          <p:cNvPr id="5" name="Footer Placeholder 4">
            <a:extLst>
              <a:ext uri="{FF2B5EF4-FFF2-40B4-BE49-F238E27FC236}">
                <a16:creationId xmlns:a16="http://schemas.microsoft.com/office/drawing/2014/main" id="{BB9FD9D8-B787-4E84-803C-E93D3B27E7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39BFDF-51A0-4906-93E1-E730BDB79113}"/>
              </a:ext>
            </a:extLst>
          </p:cNvPr>
          <p:cNvSpPr>
            <a:spLocks noGrp="1"/>
          </p:cNvSpPr>
          <p:nvPr>
            <p:ph type="sldNum" sz="quarter" idx="12"/>
          </p:nvPr>
        </p:nvSpPr>
        <p:spPr/>
        <p:txBody>
          <a:bodyPr/>
          <a:lstStyle/>
          <a:p>
            <a:fld id="{503FE69B-A491-49F9-951C-39321A75D15B}" type="slidenum">
              <a:rPr lang="en-US" smtClean="0"/>
              <a:t>‹N°›</a:t>
            </a:fld>
            <a:endParaRPr lang="en-US"/>
          </a:p>
        </p:txBody>
      </p:sp>
    </p:spTree>
    <p:extLst>
      <p:ext uri="{BB962C8B-B14F-4D97-AF65-F5344CB8AC3E}">
        <p14:creationId xmlns:p14="http://schemas.microsoft.com/office/powerpoint/2010/main" val="34477602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EC96DB-0F30-43F9-958F-FFAE8A2A9AE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C832C08-D00C-4FFA-BFAB-D31890C5AC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B6DF47-11BD-4C45-B12E-FB86D5413752}"/>
              </a:ext>
            </a:extLst>
          </p:cNvPr>
          <p:cNvSpPr>
            <a:spLocks noGrp="1"/>
          </p:cNvSpPr>
          <p:nvPr>
            <p:ph type="dt" sz="half" idx="10"/>
          </p:nvPr>
        </p:nvSpPr>
        <p:spPr/>
        <p:txBody>
          <a:bodyPr/>
          <a:lstStyle/>
          <a:p>
            <a:fld id="{2ABB77ED-F224-4F49-A34B-F772F2B0CED3}" type="datetimeFigureOut">
              <a:rPr lang="en-US" smtClean="0"/>
              <a:t>1/25/22</a:t>
            </a:fld>
            <a:endParaRPr lang="en-US"/>
          </a:p>
        </p:txBody>
      </p:sp>
      <p:sp>
        <p:nvSpPr>
          <p:cNvPr id="5" name="Footer Placeholder 4">
            <a:extLst>
              <a:ext uri="{FF2B5EF4-FFF2-40B4-BE49-F238E27FC236}">
                <a16:creationId xmlns:a16="http://schemas.microsoft.com/office/drawing/2014/main" id="{1B59C6D6-0F95-4883-973A-C59643D899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3C3B00-36BB-48BC-B253-DAA2F0323C52}"/>
              </a:ext>
            </a:extLst>
          </p:cNvPr>
          <p:cNvSpPr>
            <a:spLocks noGrp="1"/>
          </p:cNvSpPr>
          <p:nvPr>
            <p:ph type="sldNum" sz="quarter" idx="12"/>
          </p:nvPr>
        </p:nvSpPr>
        <p:spPr/>
        <p:txBody>
          <a:bodyPr/>
          <a:lstStyle/>
          <a:p>
            <a:fld id="{503FE69B-A491-49F9-951C-39321A75D15B}" type="slidenum">
              <a:rPr lang="en-US" smtClean="0"/>
              <a:t>‹N°›</a:t>
            </a:fld>
            <a:endParaRPr lang="en-US"/>
          </a:p>
        </p:txBody>
      </p:sp>
    </p:spTree>
    <p:extLst>
      <p:ext uri="{BB962C8B-B14F-4D97-AF65-F5344CB8AC3E}">
        <p14:creationId xmlns:p14="http://schemas.microsoft.com/office/powerpoint/2010/main" val="544098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752C58-AEBB-8047-999A-C4C82288D42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87076ABD-6DED-9F45-BBB3-82A2364CF1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466757D4-BE50-BE4F-89D9-1E9795EFA3ED}"/>
              </a:ext>
            </a:extLst>
          </p:cNvPr>
          <p:cNvSpPr>
            <a:spLocks noGrp="1"/>
          </p:cNvSpPr>
          <p:nvPr>
            <p:ph type="dt" sz="half" idx="10"/>
          </p:nvPr>
        </p:nvSpPr>
        <p:spPr/>
        <p:txBody>
          <a:bodyPr/>
          <a:lstStyle/>
          <a:p>
            <a:fld id="{A133938D-0D5C-3741-924A-3BA3F6F46BC8}" type="datetimeFigureOut">
              <a:rPr lang="fr-FR" smtClean="0"/>
              <a:t>25/01/2022</a:t>
            </a:fld>
            <a:endParaRPr lang="fr-FR"/>
          </a:p>
        </p:txBody>
      </p:sp>
      <p:sp>
        <p:nvSpPr>
          <p:cNvPr id="5" name="Espace réservé du pied de page 4">
            <a:extLst>
              <a:ext uri="{FF2B5EF4-FFF2-40B4-BE49-F238E27FC236}">
                <a16:creationId xmlns:a16="http://schemas.microsoft.com/office/drawing/2014/main" id="{C328B11F-31C2-9C42-B659-73F2870C0EB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D84FB9A-7767-8543-A3B7-65A723839EAC}"/>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205758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01782D-6731-8B45-86B3-8FF5B637EF6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C59D3AA-63C5-4D4E-B615-BFA0FBED6345}"/>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28AE897A-622E-9B44-A2CF-1A5160AE0EA1}"/>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C15005A4-7B63-2948-9DD6-111D20666D46}"/>
              </a:ext>
            </a:extLst>
          </p:cNvPr>
          <p:cNvSpPr>
            <a:spLocks noGrp="1"/>
          </p:cNvSpPr>
          <p:nvPr>
            <p:ph type="dt" sz="half" idx="10"/>
          </p:nvPr>
        </p:nvSpPr>
        <p:spPr/>
        <p:txBody>
          <a:bodyPr/>
          <a:lstStyle/>
          <a:p>
            <a:fld id="{A133938D-0D5C-3741-924A-3BA3F6F46BC8}" type="datetimeFigureOut">
              <a:rPr lang="fr-FR" smtClean="0"/>
              <a:t>25/01/2022</a:t>
            </a:fld>
            <a:endParaRPr lang="fr-FR"/>
          </a:p>
        </p:txBody>
      </p:sp>
      <p:sp>
        <p:nvSpPr>
          <p:cNvPr id="6" name="Espace réservé du pied de page 5">
            <a:extLst>
              <a:ext uri="{FF2B5EF4-FFF2-40B4-BE49-F238E27FC236}">
                <a16:creationId xmlns:a16="http://schemas.microsoft.com/office/drawing/2014/main" id="{551356BC-8129-1249-B1FC-1B5F2232E97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9FE17E4-0A65-0B41-A26E-03DE6BD06EAA}"/>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2880551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32B8F4-5FB6-0C43-BDC6-95FE7AD7AFD7}"/>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0C1E1FA-42EE-0B4F-B82C-9C7A83B75C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61F652FE-8A79-4348-8889-98C700A4E3D4}"/>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60FDFFD-9536-3645-A923-9724002554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D8CA39AE-6F67-FD49-8CA8-918CD100CB09}"/>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DD315BC-E88E-9647-B4AD-F0600880DEA8}"/>
              </a:ext>
            </a:extLst>
          </p:cNvPr>
          <p:cNvSpPr>
            <a:spLocks noGrp="1"/>
          </p:cNvSpPr>
          <p:nvPr>
            <p:ph type="dt" sz="half" idx="10"/>
          </p:nvPr>
        </p:nvSpPr>
        <p:spPr/>
        <p:txBody>
          <a:bodyPr/>
          <a:lstStyle/>
          <a:p>
            <a:fld id="{A133938D-0D5C-3741-924A-3BA3F6F46BC8}" type="datetimeFigureOut">
              <a:rPr lang="fr-FR" smtClean="0"/>
              <a:t>25/01/2022</a:t>
            </a:fld>
            <a:endParaRPr lang="fr-FR"/>
          </a:p>
        </p:txBody>
      </p:sp>
      <p:sp>
        <p:nvSpPr>
          <p:cNvPr id="8" name="Espace réservé du pied de page 7">
            <a:extLst>
              <a:ext uri="{FF2B5EF4-FFF2-40B4-BE49-F238E27FC236}">
                <a16:creationId xmlns:a16="http://schemas.microsoft.com/office/drawing/2014/main" id="{3CEFA5C3-16F9-AD45-9ADB-316C87591F30}"/>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1F17CD1-C513-AA48-87BB-D379738401BC}"/>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3810948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61D6B8-C410-6F43-9FC9-FBA96155B3B4}"/>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99ADFC1A-FE77-6F4D-842F-74CF09FB0455}"/>
              </a:ext>
            </a:extLst>
          </p:cNvPr>
          <p:cNvSpPr>
            <a:spLocks noGrp="1"/>
          </p:cNvSpPr>
          <p:nvPr>
            <p:ph type="dt" sz="half" idx="10"/>
          </p:nvPr>
        </p:nvSpPr>
        <p:spPr/>
        <p:txBody>
          <a:bodyPr/>
          <a:lstStyle/>
          <a:p>
            <a:fld id="{A133938D-0D5C-3741-924A-3BA3F6F46BC8}" type="datetimeFigureOut">
              <a:rPr lang="fr-FR" smtClean="0"/>
              <a:t>25/01/2022</a:t>
            </a:fld>
            <a:endParaRPr lang="fr-FR"/>
          </a:p>
        </p:txBody>
      </p:sp>
      <p:sp>
        <p:nvSpPr>
          <p:cNvPr id="4" name="Espace réservé du pied de page 3">
            <a:extLst>
              <a:ext uri="{FF2B5EF4-FFF2-40B4-BE49-F238E27FC236}">
                <a16:creationId xmlns:a16="http://schemas.microsoft.com/office/drawing/2014/main" id="{5E7C8AD2-ED38-A84E-BF0D-2B0CA6253830}"/>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E8829D3-6178-7246-8010-C6DCA9808ECB}"/>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727721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1DD07BC-C8DF-044A-B281-6CA0ECCE8399}"/>
              </a:ext>
            </a:extLst>
          </p:cNvPr>
          <p:cNvSpPr>
            <a:spLocks noGrp="1"/>
          </p:cNvSpPr>
          <p:nvPr>
            <p:ph type="dt" sz="half" idx="10"/>
          </p:nvPr>
        </p:nvSpPr>
        <p:spPr/>
        <p:txBody>
          <a:bodyPr/>
          <a:lstStyle/>
          <a:p>
            <a:fld id="{A133938D-0D5C-3741-924A-3BA3F6F46BC8}" type="datetimeFigureOut">
              <a:rPr lang="fr-FR" smtClean="0"/>
              <a:t>25/01/2022</a:t>
            </a:fld>
            <a:endParaRPr lang="fr-FR"/>
          </a:p>
        </p:txBody>
      </p:sp>
      <p:sp>
        <p:nvSpPr>
          <p:cNvPr id="3" name="Espace réservé du pied de page 2">
            <a:extLst>
              <a:ext uri="{FF2B5EF4-FFF2-40B4-BE49-F238E27FC236}">
                <a16:creationId xmlns:a16="http://schemas.microsoft.com/office/drawing/2014/main" id="{B58D9E4C-4E94-1144-A4A9-0247A185C183}"/>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7F73178F-D0B0-A743-967F-075AD6098A34}"/>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98866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00FCB0-B188-4E4B-B945-F2B19F6E0BD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757D08ED-F9C7-2747-A534-2BDCCF6030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F03D307A-D2D7-CA4D-AD30-14F6DD7493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2224F99-3DB1-2841-A313-06651C7CF046}"/>
              </a:ext>
            </a:extLst>
          </p:cNvPr>
          <p:cNvSpPr>
            <a:spLocks noGrp="1"/>
          </p:cNvSpPr>
          <p:nvPr>
            <p:ph type="dt" sz="half" idx="10"/>
          </p:nvPr>
        </p:nvSpPr>
        <p:spPr/>
        <p:txBody>
          <a:bodyPr/>
          <a:lstStyle/>
          <a:p>
            <a:fld id="{A133938D-0D5C-3741-924A-3BA3F6F46BC8}" type="datetimeFigureOut">
              <a:rPr lang="fr-FR" smtClean="0"/>
              <a:t>25/01/2022</a:t>
            </a:fld>
            <a:endParaRPr lang="fr-FR"/>
          </a:p>
        </p:txBody>
      </p:sp>
      <p:sp>
        <p:nvSpPr>
          <p:cNvPr id="6" name="Espace réservé du pied de page 5">
            <a:extLst>
              <a:ext uri="{FF2B5EF4-FFF2-40B4-BE49-F238E27FC236}">
                <a16:creationId xmlns:a16="http://schemas.microsoft.com/office/drawing/2014/main" id="{52FFFE97-5129-9445-A0A3-373169B7B6C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83EC344-26D8-1D4B-BE96-F89AD8F7A349}"/>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192133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A1262C-7284-C24F-9056-84C571129BC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73255BC-10AC-9C48-B30A-E2CBA70683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F5FF680-56B7-AC43-A29E-236D900295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E1EA9F1-A52A-644E-BA27-66EB338622AA}"/>
              </a:ext>
            </a:extLst>
          </p:cNvPr>
          <p:cNvSpPr>
            <a:spLocks noGrp="1"/>
          </p:cNvSpPr>
          <p:nvPr>
            <p:ph type="dt" sz="half" idx="10"/>
          </p:nvPr>
        </p:nvSpPr>
        <p:spPr/>
        <p:txBody>
          <a:bodyPr/>
          <a:lstStyle/>
          <a:p>
            <a:fld id="{A133938D-0D5C-3741-924A-3BA3F6F46BC8}" type="datetimeFigureOut">
              <a:rPr lang="fr-FR" smtClean="0"/>
              <a:t>25/01/2022</a:t>
            </a:fld>
            <a:endParaRPr lang="fr-FR"/>
          </a:p>
        </p:txBody>
      </p:sp>
      <p:sp>
        <p:nvSpPr>
          <p:cNvPr id="6" name="Espace réservé du pied de page 5">
            <a:extLst>
              <a:ext uri="{FF2B5EF4-FFF2-40B4-BE49-F238E27FC236}">
                <a16:creationId xmlns:a16="http://schemas.microsoft.com/office/drawing/2014/main" id="{3A9DD78B-8244-D847-AD20-31404F31DC3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AE3D189-9837-6E44-A12D-3C507D970159}"/>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1515002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9">
            <a:extLst>
              <a:ext uri="{FF2B5EF4-FFF2-40B4-BE49-F238E27FC236}">
                <a16:creationId xmlns:a16="http://schemas.microsoft.com/office/drawing/2014/main" id="{A8676E94-63C6-A941-ADE6-8F2ECD809ACB}"/>
              </a:ext>
            </a:extLst>
          </p:cNvPr>
          <p:cNvPicPr>
            <a:picLocks noChangeAspect="1"/>
          </p:cNvPicPr>
          <p:nvPr userDrawn="1"/>
        </p:nvPicPr>
        <p:blipFill>
          <a:blip r:embed="rId13" cstate="screen">
            <a:extLst>
              <a:ext uri="{28A0092B-C50C-407E-A947-70E740481C1C}">
                <a14:useLocalDpi xmlns:a14="http://schemas.microsoft.com/office/drawing/2010/main"/>
              </a:ext>
            </a:extLst>
          </a:blip>
          <a:srcRect/>
          <a:stretch/>
        </p:blipFill>
        <p:spPr>
          <a:xfrm>
            <a:off x="0" y="1567"/>
            <a:ext cx="12192000" cy="6853820"/>
          </a:xfrm>
          <a:prstGeom prst="rect">
            <a:avLst/>
          </a:prstGeom>
        </p:spPr>
      </p:pic>
      <p:sp>
        <p:nvSpPr>
          <p:cNvPr id="2" name="Espace réservé du titre 1">
            <a:extLst>
              <a:ext uri="{FF2B5EF4-FFF2-40B4-BE49-F238E27FC236}">
                <a16:creationId xmlns:a16="http://schemas.microsoft.com/office/drawing/2014/main" id="{A8141EEB-D3C9-4A4F-AB41-DDAFA3AC5526}"/>
              </a:ext>
            </a:extLst>
          </p:cNvPr>
          <p:cNvSpPr>
            <a:spLocks noGrp="1"/>
          </p:cNvSpPr>
          <p:nvPr>
            <p:ph type="title"/>
          </p:nvPr>
        </p:nvSpPr>
        <p:spPr>
          <a:xfrm>
            <a:off x="2647507" y="365125"/>
            <a:ext cx="8706292"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7FF8A9E-9707-0240-B091-4C05A03473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97AB75B3-0983-3A47-AAF5-5E12C42EFC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A133938D-0D5C-3741-924A-3BA3F6F46BC8}" type="datetimeFigureOut">
              <a:rPr lang="fr-FR" smtClean="0"/>
              <a:pPr/>
              <a:t>25/01/2022</a:t>
            </a:fld>
            <a:endParaRPr lang="fr-FR"/>
          </a:p>
        </p:txBody>
      </p:sp>
      <p:sp>
        <p:nvSpPr>
          <p:cNvPr id="5" name="Espace réservé du pied de page 4">
            <a:extLst>
              <a:ext uri="{FF2B5EF4-FFF2-40B4-BE49-F238E27FC236}">
                <a16:creationId xmlns:a16="http://schemas.microsoft.com/office/drawing/2014/main" id="{52F623E2-3273-124F-BEE8-D68BF0D43C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fr-FR"/>
          </a:p>
        </p:txBody>
      </p:sp>
      <p:sp>
        <p:nvSpPr>
          <p:cNvPr id="6" name="Espace réservé du numéro de diapositive 5">
            <a:extLst>
              <a:ext uri="{FF2B5EF4-FFF2-40B4-BE49-F238E27FC236}">
                <a16:creationId xmlns:a16="http://schemas.microsoft.com/office/drawing/2014/main" id="{5CBB090E-171E-B646-B512-C8C891D087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A7D3D14F-846C-BB44-B262-F620EC854B0A}" type="slidenum">
              <a:rPr lang="fr-FR" smtClean="0"/>
              <a:pPr/>
              <a:t>‹N°›</a:t>
            </a:fld>
            <a:endParaRPr lang="fr-FR"/>
          </a:p>
        </p:txBody>
      </p:sp>
      <p:pic>
        <p:nvPicPr>
          <p:cNvPr id="10" name="Image 9">
            <a:extLst>
              <a:ext uri="{FF2B5EF4-FFF2-40B4-BE49-F238E27FC236}">
                <a16:creationId xmlns:a16="http://schemas.microsoft.com/office/drawing/2014/main" id="{A122044D-F729-D346-8B61-0F10B81153DA}"/>
              </a:ext>
            </a:extLst>
          </p:cNvPr>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609599" y="136524"/>
            <a:ext cx="1313439" cy="1322254"/>
          </a:xfrm>
          <a:prstGeom prst="ellipse">
            <a:avLst/>
          </a:prstGeom>
        </p:spPr>
      </p:pic>
    </p:spTree>
    <p:extLst>
      <p:ext uri="{BB962C8B-B14F-4D97-AF65-F5344CB8AC3E}">
        <p14:creationId xmlns:p14="http://schemas.microsoft.com/office/powerpoint/2010/main" val="528453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E6079F-3FB3-4D32-9EEF-4B73FC745D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6922CA5-CE9B-45EA-8B23-3184BBD211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A50B86-954B-49D4-A479-9086546B9E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BB77ED-F224-4F49-A34B-F772F2B0CED3}" type="datetimeFigureOut">
              <a:rPr lang="en-US" smtClean="0"/>
              <a:t>1/25/22</a:t>
            </a:fld>
            <a:endParaRPr lang="en-US"/>
          </a:p>
        </p:txBody>
      </p:sp>
      <p:sp>
        <p:nvSpPr>
          <p:cNvPr id="5" name="Footer Placeholder 4">
            <a:extLst>
              <a:ext uri="{FF2B5EF4-FFF2-40B4-BE49-F238E27FC236}">
                <a16:creationId xmlns:a16="http://schemas.microsoft.com/office/drawing/2014/main" id="{77496AA3-C7C0-4F1F-AD56-0DBDFB5E64B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8B66099-2CE6-4A12-BC58-465A0E1E7A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3FE69B-A491-49F9-951C-39321A75D15B}" type="slidenum">
              <a:rPr lang="en-US" smtClean="0"/>
              <a:t>‹N°›</a:t>
            </a:fld>
            <a:endParaRPr lang="en-US"/>
          </a:p>
        </p:txBody>
      </p:sp>
    </p:spTree>
    <p:extLst>
      <p:ext uri="{BB962C8B-B14F-4D97-AF65-F5344CB8AC3E}">
        <p14:creationId xmlns:p14="http://schemas.microsoft.com/office/powerpoint/2010/main" val="9088779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png"/><Relationship Id="rId3" Type="http://schemas.openxmlformats.org/officeDocument/2006/relationships/image" Target="../media/image8.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hyperlink" Target="https://community.icann.org/pages/viewpage.action?pageId=126425098" TargetMode="External"/><Relationship Id="rId1" Type="http://schemas.openxmlformats.org/officeDocument/2006/relationships/slideLayout" Target="../slideLayouts/slideLayout6.xml"/><Relationship Id="rId6" Type="http://schemas.microsoft.com/office/2007/relationships/hdphoto" Target="../media/hdphoto1.wdp"/><Relationship Id="rId11" Type="http://schemas.openxmlformats.org/officeDocument/2006/relationships/image" Target="../media/image14.png"/><Relationship Id="rId5" Type="http://schemas.openxmlformats.org/officeDocument/2006/relationships/image" Target="../media/image9.png"/><Relationship Id="rId10" Type="http://schemas.openxmlformats.org/officeDocument/2006/relationships/image" Target="../media/image13.tiff"/><Relationship Id="rId4" Type="http://schemas.openxmlformats.org/officeDocument/2006/relationships/image" Target="../media/image5.jpeg"/><Relationship Id="rId9" Type="http://schemas.openxmlformats.org/officeDocument/2006/relationships/image" Target="../media/image12.tiff"/></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1.jpeg"/><Relationship Id="rId13" Type="http://schemas.openxmlformats.org/officeDocument/2006/relationships/image" Target="../media/image35.jpeg"/><Relationship Id="rId18" Type="http://schemas.openxmlformats.org/officeDocument/2006/relationships/image" Target="../media/image39.jpeg"/><Relationship Id="rId3" Type="http://schemas.openxmlformats.org/officeDocument/2006/relationships/image" Target="../media/image26.jpeg"/><Relationship Id="rId21" Type="http://schemas.openxmlformats.org/officeDocument/2006/relationships/image" Target="../media/image42.png"/><Relationship Id="rId7" Type="http://schemas.openxmlformats.org/officeDocument/2006/relationships/image" Target="../media/image30.jpeg"/><Relationship Id="rId12" Type="http://schemas.openxmlformats.org/officeDocument/2006/relationships/image" Target="../media/image34.jpeg"/><Relationship Id="rId17" Type="http://schemas.openxmlformats.org/officeDocument/2006/relationships/hyperlink" Target="https://tinyurl.com/bejpjh2b" TargetMode="External"/><Relationship Id="rId2" Type="http://schemas.openxmlformats.org/officeDocument/2006/relationships/image" Target="../media/image25.jpeg"/><Relationship Id="rId16" Type="http://schemas.openxmlformats.org/officeDocument/2006/relationships/image" Target="../media/image38.png"/><Relationship Id="rId20" Type="http://schemas.openxmlformats.org/officeDocument/2006/relationships/image" Target="../media/image41.jpeg"/><Relationship Id="rId1" Type="http://schemas.openxmlformats.org/officeDocument/2006/relationships/slideLayout" Target="../slideLayouts/slideLayout6.xml"/><Relationship Id="rId6" Type="http://schemas.openxmlformats.org/officeDocument/2006/relationships/image" Target="../media/image29.jpeg"/><Relationship Id="rId11" Type="http://schemas.openxmlformats.org/officeDocument/2006/relationships/image" Target="../media/image33.jpeg"/><Relationship Id="rId5" Type="http://schemas.openxmlformats.org/officeDocument/2006/relationships/image" Target="../media/image28.jpeg"/><Relationship Id="rId15" Type="http://schemas.openxmlformats.org/officeDocument/2006/relationships/image" Target="../media/image37.png"/><Relationship Id="rId10" Type="http://schemas.openxmlformats.org/officeDocument/2006/relationships/image" Target="../media/image32.png"/><Relationship Id="rId19" Type="http://schemas.openxmlformats.org/officeDocument/2006/relationships/image" Target="../media/image40.jpeg"/><Relationship Id="rId4" Type="http://schemas.openxmlformats.org/officeDocument/2006/relationships/image" Target="../media/image27.jpeg"/><Relationship Id="rId9" Type="http://schemas.openxmlformats.org/officeDocument/2006/relationships/hyperlink" Target="https://drive.google.com/file/d/1MO6LvX0lFtYc8c05B8eCgCYSrsjmLOMT/view?pli=1" TargetMode="External"/><Relationship Id="rId14" Type="http://schemas.openxmlformats.org/officeDocument/2006/relationships/image" Target="../media/image36.tiff"/><Relationship Id="rId22"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4.jpeg"/><Relationship Id="rId5" Type="http://schemas.openxmlformats.org/officeDocument/2006/relationships/hyperlink" Target="https://www.globalcyberalliance.org/" TargetMode="External"/><Relationship Id="rId4" Type="http://schemas.openxmlformats.org/officeDocument/2006/relationships/hyperlink" Target="https://hadea.ec.europa.eu/calls-proposals/equipping-backbone-networks-high-performance-and-secure-dns-resolution-infrastructures-works_en"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5.jpeg"/><Relationship Id="rId7" Type="http://schemas.openxmlformats.org/officeDocument/2006/relationships/image" Target="../media/image31.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45.jpeg"/><Relationship Id="rId4" Type="http://schemas.openxmlformats.org/officeDocument/2006/relationships/hyperlink" Target="https://www.istrust.org/" TargetMode="External"/><Relationship Id="rId9" Type="http://schemas.openxmlformats.org/officeDocument/2006/relationships/image" Target="../media/image47.png"/></Relationships>
</file>

<file path=ppt/slides/_rels/slide24.xml.rels><?xml version="1.0" encoding="UTF-8" standalone="yes"?>
<Relationships xmlns="http://schemas.openxmlformats.org/package/2006/relationships"><Relationship Id="rId8" Type="http://schemas.openxmlformats.org/officeDocument/2006/relationships/image" Target="../media/image49.tiff"/><Relationship Id="rId3" Type="http://schemas.openxmlformats.org/officeDocument/2006/relationships/image" Target="../media/image5.jpeg"/><Relationship Id="rId7" Type="http://schemas.openxmlformats.org/officeDocument/2006/relationships/hyperlink" Target="http://www.isoc.fr/"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hyperlink" Target="http://www.afnic.fr/" TargetMode="External"/><Relationship Id="rId5" Type="http://schemas.openxmlformats.org/officeDocument/2006/relationships/hyperlink" Target="https://atlarge.icann.org/alses/euralo" TargetMode="External"/><Relationship Id="rId4" Type="http://schemas.openxmlformats.org/officeDocument/2006/relationships/image" Target="../media/image48.jpeg"/><Relationship Id="rId9" Type="http://schemas.openxmlformats.org/officeDocument/2006/relationships/image" Target="../media/image50.jpe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52.png"/><Relationship Id="rId4" Type="http://schemas.openxmlformats.org/officeDocument/2006/relationships/image" Target="../media/image51.jpeg"/></Relationships>
</file>

<file path=ppt/slides/_rels/slide2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28.xml.rels><?xml version="1.0" encoding="UTF-8" standalone="yes"?>
<Relationships xmlns="http://schemas.openxmlformats.org/package/2006/relationships"><Relationship Id="rId3" Type="http://schemas.openxmlformats.org/officeDocument/2006/relationships/hyperlink" Target="https://community.icann.org/download/attachments/151848011/FY22%20At-Large%20EURALO%20-Diversity%20-%20Final.docx?version=1&amp;modificationDate=1611650553000&amp;api=v2" TargetMode="External"/><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hyperlink" Target="https://community.icann.org/display/atlarge/At-Large+FY22+Budget+Development+Workspace" TargetMode="External"/><Relationship Id="rId4" Type="http://schemas.openxmlformats.org/officeDocument/2006/relationships/hyperlink" Target="https://community.icann.org/download/attachments/151848011/FY22%20At-Large-%20EURALO%20ABR%20-%20Support%20%20for%20European%20Individual%20Users%20Association%20.docx?version=1&amp;modificationDate=1611628392000&amp;api=v2"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community.icann.org/display/atlarge/At-Large+FY23+Budget+Development+Workspace" TargetMode="Externa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7.tiff"/></Relationships>
</file>

<file path=ppt/slides/_rels/slide3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6.jpeg"/><Relationship Id="rId7" Type="http://schemas.openxmlformats.org/officeDocument/2006/relationships/image" Target="../media/image60.png"/><Relationship Id="rId12" Type="http://schemas.openxmlformats.org/officeDocument/2006/relationships/image" Target="../media/image65.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59.jpeg"/><Relationship Id="rId11" Type="http://schemas.openxmlformats.org/officeDocument/2006/relationships/image" Target="../media/image64.png"/><Relationship Id="rId5" Type="http://schemas.openxmlformats.org/officeDocument/2006/relationships/image" Target="../media/image58.png"/><Relationship Id="rId10" Type="http://schemas.openxmlformats.org/officeDocument/2006/relationships/image" Target="../media/image63.jpeg"/><Relationship Id="rId4" Type="http://schemas.openxmlformats.org/officeDocument/2006/relationships/image" Target="../media/image57.jpeg"/><Relationship Id="rId9" Type="http://schemas.openxmlformats.org/officeDocument/2006/relationships/image" Target="../media/image62.png"/></Relationships>
</file>

<file path=ppt/slides/_rels/slide32.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56.jpeg"/><Relationship Id="rId7" Type="http://schemas.openxmlformats.org/officeDocument/2006/relationships/image" Target="../media/image69.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8.jpeg"/><Relationship Id="rId5" Type="http://schemas.openxmlformats.org/officeDocument/2006/relationships/image" Target="../media/image67.png"/><Relationship Id="rId4" Type="http://schemas.openxmlformats.org/officeDocument/2006/relationships/image" Target="../media/image66.jpeg"/><Relationship Id="rId9" Type="http://schemas.openxmlformats.org/officeDocument/2006/relationships/image" Target="../media/image62.png"/></Relationships>
</file>

<file path=ppt/slides/_rels/slide3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6.jpeg"/><Relationship Id="rId7" Type="http://schemas.openxmlformats.org/officeDocument/2006/relationships/image" Target="../media/image74.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73.jpeg"/><Relationship Id="rId5" Type="http://schemas.openxmlformats.org/officeDocument/2006/relationships/image" Target="../media/image72.png"/><Relationship Id="rId10" Type="http://schemas.microsoft.com/office/2007/relationships/hdphoto" Target="../media/hdphoto2.wdp"/><Relationship Id="rId4" Type="http://schemas.openxmlformats.org/officeDocument/2006/relationships/image" Target="../media/image71.jpeg"/><Relationship Id="rId9" Type="http://schemas.openxmlformats.org/officeDocument/2006/relationships/image" Target="../media/image75.png"/></Relationships>
</file>

<file path=ppt/slides/_rels/slide34.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56.jpeg"/><Relationship Id="rId7" Type="http://schemas.openxmlformats.org/officeDocument/2006/relationships/image" Target="../media/image78.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7.png"/><Relationship Id="rId11" Type="http://schemas.openxmlformats.org/officeDocument/2006/relationships/image" Target="../media/image81.png"/><Relationship Id="rId5" Type="http://schemas.microsoft.com/office/2007/relationships/hdphoto" Target="../media/hdphoto3.wdp"/><Relationship Id="rId10" Type="http://schemas.openxmlformats.org/officeDocument/2006/relationships/image" Target="../media/image80.jpeg"/><Relationship Id="rId4" Type="http://schemas.openxmlformats.org/officeDocument/2006/relationships/image" Target="../media/image76.png"/><Relationship Id="rId9" Type="http://schemas.microsoft.com/office/2007/relationships/hdphoto" Target="../media/hdphoto4.wdp"/></Relationships>
</file>

<file path=ppt/slides/_rels/slide3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community.icann.org/display/LTP/ICANN+Academy" TargetMode="External"/><Relationship Id="rId4" Type="http://schemas.openxmlformats.org/officeDocument/2006/relationships/image" Target="../media/image82.png"/></Relationships>
</file>

<file path=ppt/slides/_rels/slide36.xml.rels><?xml version="1.0" encoding="UTF-8" standalone="yes"?>
<Relationships xmlns="http://schemas.openxmlformats.org/package/2006/relationships"><Relationship Id="rId8" Type="http://schemas.openxmlformats.org/officeDocument/2006/relationships/hyperlink" Target="https://www.icann.org/ua" TargetMode="External"/><Relationship Id="rId3" Type="http://schemas.openxmlformats.org/officeDocument/2006/relationships/image" Target="../media/image56.jpeg"/><Relationship Id="rId7" Type="http://schemas.openxmlformats.org/officeDocument/2006/relationships/hyperlink" Target="https://gnso.icann.org/en/group-activities/active/igo-ingo-crp-access"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hyperlink" Target="https://gnso.icann.org/en/group-activities/active/transfer-policy-review" TargetMode="External"/><Relationship Id="rId5" Type="http://schemas.openxmlformats.org/officeDocument/2006/relationships/hyperlink" Target="https://community.icann.org/pages/viewpage.action?pageId=82411661" TargetMode="External"/><Relationship Id="rId4" Type="http://schemas.openxmlformats.org/officeDocument/2006/relationships/image" Target="../media/image83.png"/><Relationship Id="rId9" Type="http://schemas.openxmlformats.org/officeDocument/2006/relationships/image" Target="../media/image84.png"/></Relationships>
</file>

<file path=ppt/slides/_rels/slide37.xml.rels><?xml version="1.0" encoding="UTF-8" standalone="yes"?>
<Relationships xmlns="http://schemas.openxmlformats.org/package/2006/relationships"><Relationship Id="rId8" Type="http://schemas.openxmlformats.org/officeDocument/2006/relationships/hyperlink" Target="https://community.icann.org/display/atlarge/ALAC+Subcommittee+on+Finance+and+Budget" TargetMode="External"/><Relationship Id="rId3" Type="http://schemas.openxmlformats.org/officeDocument/2006/relationships/image" Target="../media/image83.png"/><Relationship Id="rId7" Type="http://schemas.openxmlformats.org/officeDocument/2006/relationships/hyperlink" Target="https://community.icann.org/x/VwebAw"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hyperlink" Target="https://community.icann.org/x/HJfbAQ" TargetMode="External"/><Relationship Id="rId11" Type="http://schemas.openxmlformats.org/officeDocument/2006/relationships/hyperlink" Target="https://community.icann.org/display/atlarge/OFB-WG+Recommendation+Prioritization+Sub-Group+Workspace" TargetMode="External"/><Relationship Id="rId5" Type="http://schemas.openxmlformats.org/officeDocument/2006/relationships/hyperlink" Target="https://community.icann.org/pages/viewpage.action?pageId=90768808" TargetMode="External"/><Relationship Id="rId10" Type="http://schemas.openxmlformats.org/officeDocument/2006/relationships/hyperlink" Target="https://community.icann.org/x/uoOP" TargetMode="External"/><Relationship Id="rId4" Type="http://schemas.openxmlformats.org/officeDocument/2006/relationships/image" Target="../media/image56.jpeg"/><Relationship Id="rId9" Type="http://schemas.openxmlformats.org/officeDocument/2006/relationships/hyperlink" Target="https://community.icann.org/pages/viewpage.action?pageId=132940946"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https://community.icann.org/display/atlarge/At-Large+Capacity+Building+Working+Group" TargetMode="External"/><Relationship Id="rId5" Type="http://schemas.openxmlformats.org/officeDocument/2006/relationships/hyperlink" Target="https://community.icann.org/display/atlarge/ALAC+Subcommittee+on+Outreach+and+Engagement" TargetMode="External"/><Relationship Id="rId4" Type="http://schemas.openxmlformats.org/officeDocument/2006/relationships/image" Target="../media/image83.png"/></Relationships>
</file>

<file path=ppt/slides/_rels/slide39.xml.rels><?xml version="1.0" encoding="UTF-8" standalone="yes"?>
<Relationships xmlns="http://schemas.openxmlformats.org/package/2006/relationships"><Relationship Id="rId8" Type="http://schemas.openxmlformats.org/officeDocument/2006/relationships/hyperlink" Target="https://community.icann.org/display/atlarge/At-Large+Technology+Taskforce+Working+Group" TargetMode="External"/><Relationship Id="rId3" Type="http://schemas.openxmlformats.org/officeDocument/2006/relationships/image" Target="../media/image56.jpeg"/><Relationship Id="rId7" Type="http://schemas.openxmlformats.org/officeDocument/2006/relationships/hyperlink" Target="https://community.icann.org/display/atlarge/Real+Time+Transcription+%28RTT%29+Project"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hyperlink" Target="https://community.icann.org/x/nIrhAg" TargetMode="External"/><Relationship Id="rId5" Type="http://schemas.openxmlformats.org/officeDocument/2006/relationships/hyperlink" Target="https://community.icann.org/display/atlarge/ALAC+Subcommittee+on+Outreach+and+Engagement" TargetMode="External"/><Relationship Id="rId4" Type="http://schemas.openxmlformats.org/officeDocument/2006/relationships/image" Target="../media/image83.pn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hyperlink" Target="https://community.icann.org/display/EURALO/EURALO+Task+Force+on+At-Large+Structure+%28ALS%29+engagement" TargetMode="External"/><Relationship Id="rId5" Type="http://schemas.openxmlformats.org/officeDocument/2006/relationships/hyperlink" Target="https://community.icann.org/pages/viewpage.action?pageId=126425098" TargetMode="External"/><Relationship Id="rId4" Type="http://schemas.openxmlformats.org/officeDocument/2006/relationships/image" Target="../media/image83.png"/></Relationships>
</file>

<file path=ppt/slides/_rels/slide41.xml.rels><?xml version="1.0" encoding="UTF-8" standalone="yes"?>
<Relationships xmlns="http://schemas.openxmlformats.org/package/2006/relationships"><Relationship Id="rId13" Type="http://schemas.openxmlformats.org/officeDocument/2006/relationships/image" Target="../media/image93.png"/><Relationship Id="rId18" Type="http://schemas.openxmlformats.org/officeDocument/2006/relationships/image" Target="../media/image97.png"/><Relationship Id="rId26" Type="http://schemas.openxmlformats.org/officeDocument/2006/relationships/image" Target="../media/image104.jpeg"/><Relationship Id="rId21" Type="http://schemas.openxmlformats.org/officeDocument/2006/relationships/image" Target="../media/image100.png"/><Relationship Id="rId34" Type="http://schemas.openxmlformats.org/officeDocument/2006/relationships/image" Target="../media/image110.jpeg"/><Relationship Id="rId7" Type="http://schemas.openxmlformats.org/officeDocument/2006/relationships/image" Target="../media/image88.jpeg"/><Relationship Id="rId12" Type="http://schemas.openxmlformats.org/officeDocument/2006/relationships/image" Target="../media/image92.png"/><Relationship Id="rId17" Type="http://schemas.openxmlformats.org/officeDocument/2006/relationships/image" Target="../media/image96.jpeg"/><Relationship Id="rId25" Type="http://schemas.openxmlformats.org/officeDocument/2006/relationships/image" Target="../media/image2.png"/><Relationship Id="rId33" Type="http://schemas.openxmlformats.org/officeDocument/2006/relationships/image" Target="../media/image109.jpeg"/><Relationship Id="rId2" Type="http://schemas.openxmlformats.org/officeDocument/2006/relationships/image" Target="../media/image68.jpeg"/><Relationship Id="rId16" Type="http://schemas.openxmlformats.org/officeDocument/2006/relationships/image" Target="../media/image95.png"/><Relationship Id="rId20" Type="http://schemas.openxmlformats.org/officeDocument/2006/relationships/image" Target="../media/image99.png"/><Relationship Id="rId29" Type="http://schemas.openxmlformats.org/officeDocument/2006/relationships/image" Target="../media/image107.jpeg"/><Relationship Id="rId1" Type="http://schemas.openxmlformats.org/officeDocument/2006/relationships/slideLayout" Target="../slideLayouts/slideLayout6.xml"/><Relationship Id="rId6" Type="http://schemas.openxmlformats.org/officeDocument/2006/relationships/image" Target="../media/image87.png"/><Relationship Id="rId11" Type="http://schemas.openxmlformats.org/officeDocument/2006/relationships/image" Target="../media/image91.png"/><Relationship Id="rId24" Type="http://schemas.openxmlformats.org/officeDocument/2006/relationships/image" Target="../media/image103.png"/><Relationship Id="rId32" Type="http://schemas.openxmlformats.org/officeDocument/2006/relationships/image" Target="../media/image58.png"/><Relationship Id="rId37" Type="http://schemas.microsoft.com/office/2007/relationships/hdphoto" Target="../media/hdphoto7.wdp"/><Relationship Id="rId5" Type="http://schemas.openxmlformats.org/officeDocument/2006/relationships/image" Target="../media/image86.jpeg"/><Relationship Id="rId15" Type="http://schemas.openxmlformats.org/officeDocument/2006/relationships/image" Target="../media/image94.jpeg"/><Relationship Id="rId23" Type="http://schemas.openxmlformats.org/officeDocument/2006/relationships/image" Target="../media/image102.jpeg"/><Relationship Id="rId28" Type="http://schemas.openxmlformats.org/officeDocument/2006/relationships/image" Target="../media/image106.png"/><Relationship Id="rId36" Type="http://schemas.openxmlformats.org/officeDocument/2006/relationships/image" Target="../media/image112.png"/><Relationship Id="rId10" Type="http://schemas.microsoft.com/office/2007/relationships/hdphoto" Target="../media/hdphoto5.wdp"/><Relationship Id="rId19" Type="http://schemas.openxmlformats.org/officeDocument/2006/relationships/image" Target="../media/image98.png"/><Relationship Id="rId31" Type="http://schemas.openxmlformats.org/officeDocument/2006/relationships/image" Target="../media/image57.jpeg"/><Relationship Id="rId4" Type="http://schemas.openxmlformats.org/officeDocument/2006/relationships/image" Target="../media/image5.jpeg"/><Relationship Id="rId9" Type="http://schemas.openxmlformats.org/officeDocument/2006/relationships/image" Target="../media/image90.png"/><Relationship Id="rId14" Type="http://schemas.microsoft.com/office/2007/relationships/hdphoto" Target="../media/hdphoto6.wdp"/><Relationship Id="rId22" Type="http://schemas.openxmlformats.org/officeDocument/2006/relationships/image" Target="../media/image101.png"/><Relationship Id="rId27" Type="http://schemas.openxmlformats.org/officeDocument/2006/relationships/image" Target="../media/image105.png"/><Relationship Id="rId30" Type="http://schemas.openxmlformats.org/officeDocument/2006/relationships/image" Target="../media/image108.png"/><Relationship Id="rId35" Type="http://schemas.openxmlformats.org/officeDocument/2006/relationships/image" Target="../media/image111.png"/><Relationship Id="rId8" Type="http://schemas.openxmlformats.org/officeDocument/2006/relationships/image" Target="../media/image89.png"/><Relationship Id="rId3" Type="http://schemas.openxmlformats.org/officeDocument/2006/relationships/image" Target="../media/image85.png"/></Relationships>
</file>

<file path=ppt/slides/_rels/slide42.xml.rels><?xml version="1.0" encoding="UTF-8" standalone="yes"?>
<Relationships xmlns="http://schemas.openxmlformats.org/package/2006/relationships"><Relationship Id="rId8" Type="http://schemas.openxmlformats.org/officeDocument/2006/relationships/hyperlink" Target="https://community.icann.org/display/NGSPP/Work+Track+5%3A+Geographic+Names+at+the+Top-Level" TargetMode="External"/><Relationship Id="rId3" Type="http://schemas.openxmlformats.org/officeDocument/2006/relationships/image" Target="../media/image56.jpeg"/><Relationship Id="rId7" Type="http://schemas.openxmlformats.org/officeDocument/2006/relationships/hyperlink" Target="https://community.icann.org/display/NGSPP"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https://community.icann.org/x/IYEpBQ" TargetMode="External"/><Relationship Id="rId5" Type="http://schemas.openxmlformats.org/officeDocument/2006/relationships/hyperlink" Target="https://community.icann.org/display/CWGONGAP" TargetMode="External"/><Relationship Id="rId10" Type="http://schemas.openxmlformats.org/officeDocument/2006/relationships/hyperlink" Target="https://community.icann.org/display/atlarge/At-Large+IDN+Policy+Working+Group" TargetMode="External"/><Relationship Id="rId4" Type="http://schemas.openxmlformats.org/officeDocument/2006/relationships/image" Target="../media/image113.png"/><Relationship Id="rId9" Type="http://schemas.openxmlformats.org/officeDocument/2006/relationships/hyperlink" Target="https://community.icann.org/pages/viewpage.action?pageId=82411661"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hyperlink" Target="https://community.icann.org/display/atlarge/Unaffiliated+Individuals+Mobilization+Working+Party" TargetMode="External"/><Relationship Id="rId5" Type="http://schemas.openxmlformats.org/officeDocument/2006/relationships/hyperlink" Target="https://community.icann.org/display/atlarge/ALS+Mobilization+Working+Party" TargetMode="External"/><Relationship Id="rId4" Type="http://schemas.openxmlformats.org/officeDocument/2006/relationships/image" Target="../media/image113.pn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F07537-1C15-3741-A3F4-E5853EDBC1E2}"/>
              </a:ext>
            </a:extLst>
          </p:cNvPr>
          <p:cNvSpPr>
            <a:spLocks noGrp="1"/>
          </p:cNvSpPr>
          <p:nvPr>
            <p:ph type="ctrTitle"/>
          </p:nvPr>
        </p:nvSpPr>
        <p:spPr>
          <a:blipFill>
            <a:blip r:embed="rId3" cstate="email">
              <a:extLst>
                <a:ext uri="{28A0092B-C50C-407E-A947-70E740481C1C}">
                  <a14:useLocalDpi xmlns:a14="http://schemas.microsoft.com/office/drawing/2010/main"/>
                </a:ext>
              </a:extLst>
            </a:blip>
            <a:stretch>
              <a:fillRect/>
            </a:stretch>
          </a:blipFill>
        </p:spPr>
        <p:txBody>
          <a:bodyPr/>
          <a:lstStyle/>
          <a:p>
            <a:r>
              <a:rPr lang="en-US" dirty="0">
                <a:solidFill>
                  <a:schemeClr val="bg1">
                    <a:lumMod val="95000"/>
                  </a:schemeClr>
                </a:solidFill>
                <a:latin typeface="Arial" panose="020B0604020202020204" pitchFamily="34" charset="0"/>
                <a:cs typeface="Arial" panose="020B0604020202020204" pitchFamily="34" charset="0"/>
              </a:rPr>
              <a:t>EURALO</a:t>
            </a:r>
            <a:br>
              <a:rPr lang="en-US" dirty="0">
                <a:solidFill>
                  <a:schemeClr val="bg1">
                    <a:lumMod val="95000"/>
                  </a:schemeClr>
                </a:solidFill>
                <a:latin typeface="Arial" panose="020B0604020202020204" pitchFamily="34" charset="0"/>
                <a:cs typeface="Arial" panose="020B0604020202020204" pitchFamily="34" charset="0"/>
              </a:rPr>
            </a:br>
            <a:r>
              <a:rPr lang="en-US" dirty="0">
                <a:solidFill>
                  <a:schemeClr val="bg1">
                    <a:lumMod val="95000"/>
                  </a:schemeClr>
                </a:solidFill>
                <a:latin typeface="Arial" panose="020B0604020202020204" pitchFamily="34" charset="0"/>
                <a:cs typeface="Arial" panose="020B0604020202020204" pitchFamily="34" charset="0"/>
              </a:rPr>
              <a:t>2022 Road Map</a:t>
            </a:r>
            <a:endParaRPr lang="en-US" dirty="0"/>
          </a:p>
        </p:txBody>
      </p:sp>
      <p:sp>
        <p:nvSpPr>
          <p:cNvPr id="3" name="Sous-titre 2">
            <a:extLst>
              <a:ext uri="{FF2B5EF4-FFF2-40B4-BE49-F238E27FC236}">
                <a16:creationId xmlns:a16="http://schemas.microsoft.com/office/drawing/2014/main" id="{9D547813-06DF-2748-A4DD-97A1DFCD3A25}"/>
              </a:ext>
            </a:extLst>
          </p:cNvPr>
          <p:cNvSpPr>
            <a:spLocks noGrp="1"/>
          </p:cNvSpPr>
          <p:nvPr>
            <p:ph type="subTitle" idx="1"/>
          </p:nvPr>
        </p:nvSpPr>
        <p:spPr/>
        <p:txBody>
          <a:bodyPr>
            <a:normAutofit/>
          </a:bodyPr>
          <a:lstStyle/>
          <a:p>
            <a:r>
              <a:rPr lang="en-US" sz="4000" b="1" dirty="0">
                <a:solidFill>
                  <a:schemeClr val="bg1"/>
                </a:solidFill>
              </a:rPr>
              <a:t>Update 25 January 2022</a:t>
            </a:r>
          </a:p>
        </p:txBody>
      </p:sp>
      <p:grpSp>
        <p:nvGrpSpPr>
          <p:cNvPr id="6" name="Groupe 5">
            <a:extLst>
              <a:ext uri="{FF2B5EF4-FFF2-40B4-BE49-F238E27FC236}">
                <a16:creationId xmlns:a16="http://schemas.microsoft.com/office/drawing/2014/main" id="{CA11093D-F373-0246-965A-806E37C2671F}"/>
              </a:ext>
            </a:extLst>
          </p:cNvPr>
          <p:cNvGrpSpPr/>
          <p:nvPr/>
        </p:nvGrpSpPr>
        <p:grpSpPr>
          <a:xfrm>
            <a:off x="8762545" y="3693289"/>
            <a:ext cx="3106511" cy="2767910"/>
            <a:chOff x="4091349" y="325084"/>
            <a:chExt cx="3902394" cy="3477044"/>
          </a:xfrm>
        </p:grpSpPr>
        <p:pic>
          <p:nvPicPr>
            <p:cNvPr id="7" name="Image 6" descr="Une image contenant personne, mur, intérieur, debout&#10;&#10;Description générée automatiquement">
              <a:extLst>
                <a:ext uri="{FF2B5EF4-FFF2-40B4-BE49-F238E27FC236}">
                  <a16:creationId xmlns:a16="http://schemas.microsoft.com/office/drawing/2014/main" id="{6A6F84B8-00AB-1D4C-AB5D-3FD2AA915B4E}"/>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4091349" y="325084"/>
              <a:ext cx="3902394" cy="3477044"/>
            </a:xfrm>
            <a:prstGeom prst="ellipse">
              <a:avLst/>
            </a:prstGeom>
          </p:spPr>
        </p:pic>
        <p:pic>
          <p:nvPicPr>
            <p:cNvPr id="8" name="Image 7">
              <a:extLst>
                <a:ext uri="{FF2B5EF4-FFF2-40B4-BE49-F238E27FC236}">
                  <a16:creationId xmlns:a16="http://schemas.microsoft.com/office/drawing/2014/main" id="{F6E3EC2C-3BD7-3144-B988-BB5203B7C5B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63148" y="706601"/>
              <a:ext cx="1313439" cy="1322254"/>
            </a:xfrm>
            <a:prstGeom prst="ellipse">
              <a:avLst/>
            </a:prstGeom>
          </p:spPr>
        </p:pic>
      </p:grpSp>
    </p:spTree>
    <p:extLst>
      <p:ext uri="{BB962C8B-B14F-4D97-AF65-F5344CB8AC3E}">
        <p14:creationId xmlns:p14="http://schemas.microsoft.com/office/powerpoint/2010/main" val="3148627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r>
              <a:rPr lang="en-US" dirty="0">
                <a:latin typeface="+mn-lt"/>
              </a:rPr>
              <a:t>EURALO 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idx="1"/>
          </p:nvPr>
        </p:nvSpPr>
        <p:spPr>
          <a:xfrm>
            <a:off x="609600" y="2125195"/>
            <a:ext cx="10972800" cy="4231155"/>
          </a:xfrm>
        </p:spPr>
        <p:txBody>
          <a:bodyPr>
            <a:normAutofit/>
          </a:bodyPr>
          <a:lstStyle/>
          <a:p>
            <a:pPr marL="0" indent="0">
              <a:buNone/>
            </a:pPr>
            <a:r>
              <a:rPr lang="en-US" dirty="0"/>
              <a:t>Tuesday, 14 June 2022 – 18:00 - 21:00 UTC </a:t>
            </a:r>
            <a:r>
              <a:rPr lang="fr-FR" dirty="0"/>
              <a:t>- </a:t>
            </a:r>
            <a:r>
              <a:rPr lang="en-US" dirty="0"/>
              <a:t>20:00 - 23:00 CET</a:t>
            </a:r>
            <a:br>
              <a:rPr lang="en-US" dirty="0"/>
            </a:br>
            <a:r>
              <a:rPr lang="en-US" dirty="0"/>
              <a:t>For EURALO members and invites</a:t>
            </a:r>
          </a:p>
          <a:p>
            <a:pPr marL="0" indent="0">
              <a:buNone/>
            </a:pPr>
            <a:r>
              <a:rPr lang="en-US" dirty="0"/>
              <a:t>Expenses to be taken care by each participants</a:t>
            </a:r>
          </a:p>
          <a:p>
            <a:pPr marL="0" indent="0">
              <a:buNone/>
            </a:pPr>
            <a:r>
              <a:rPr lang="en-US" dirty="0"/>
              <a:t>ICANN to offer ?</a:t>
            </a:r>
          </a:p>
          <a:p>
            <a:pPr marL="514350" indent="-514350">
              <a:buFont typeface="+mj-lt"/>
              <a:buAutoNum type="alphaUcPeriod"/>
            </a:pPr>
            <a:r>
              <a:rPr lang="en-US" dirty="0"/>
              <a:t>TBD</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3440594" y="896769"/>
            <a:ext cx="5038302" cy="1077218"/>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dirty="0">
                <a:solidFill>
                  <a:schemeClr val="bg1">
                    <a:lumMod val="95000"/>
                  </a:schemeClr>
                </a:solidFill>
                <a:latin typeface="Arial" panose="020B0604020202020204" pitchFamily="34" charset="0"/>
                <a:cs typeface="Arial" panose="020B0604020202020204" pitchFamily="34" charset="0"/>
              </a:rPr>
              <a:t>EURALO Virtual GA 2022</a:t>
            </a:r>
            <a:br>
              <a:rPr lang="en-US" sz="3200" b="1" dirty="0">
                <a:solidFill>
                  <a:schemeClr val="bg1">
                    <a:lumMod val="95000"/>
                  </a:schemeClr>
                </a:solidFill>
                <a:latin typeface="Arial" panose="020B0604020202020204" pitchFamily="34" charset="0"/>
                <a:cs typeface="Arial" panose="020B0604020202020204" pitchFamily="34" charset="0"/>
              </a:rPr>
            </a:br>
            <a:r>
              <a:rPr lang="en-US" sz="3200" b="1" dirty="0">
                <a:solidFill>
                  <a:schemeClr val="bg1">
                    <a:lumMod val="95000"/>
                  </a:schemeClr>
                </a:solidFill>
                <a:latin typeface="Arial" panose="020B0604020202020204" pitchFamily="34" charset="0"/>
                <a:cs typeface="Arial" panose="020B0604020202020204" pitchFamily="34" charset="0"/>
              </a:rPr>
              <a:t>Open diner</a:t>
            </a:r>
            <a:endParaRPr lang="en-US" sz="32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1481544"/>
            <a:ext cx="719492" cy="5073421"/>
          </a:xfrm>
          <a:prstGeom prst="rect">
            <a:avLst/>
          </a:prstGeom>
          <a:solidFill>
            <a:srgbClr val="0E393A"/>
          </a:solidFill>
        </p:spPr>
        <p:txBody>
          <a:bodyPr vert="wordArtVert" wrap="squar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DRAFTGA22</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6231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 16">
            <a:hlinkClick r:id="rId2"/>
            <a:extLst>
              <a:ext uri="{FF2B5EF4-FFF2-40B4-BE49-F238E27FC236}">
                <a16:creationId xmlns:a16="http://schemas.microsoft.com/office/drawing/2014/main" id="{0B5E744A-0DD0-DC45-82EB-EDBEF4EDEE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58216" y="1997822"/>
            <a:ext cx="3126947" cy="4126668"/>
          </a:xfrm>
          <a:prstGeom prst="rect">
            <a:avLst/>
          </a:prstGeom>
        </p:spPr>
      </p:pic>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777875"/>
          </a:xfrm>
          <a:blipFill>
            <a:blip r:embed="rId4" cstate="screen">
              <a:extLst>
                <a:ext uri="{28A0092B-C50C-407E-A947-70E740481C1C}">
                  <a14:useLocalDpi xmlns:a14="http://schemas.microsoft.com/office/drawing/2010/main"/>
                </a:ext>
              </a:extLst>
            </a:blip>
            <a:stretch>
              <a:fillRect/>
            </a:stretch>
          </a:blipFill>
        </p:spPr>
        <p:txBody>
          <a:bodyPr/>
          <a:lstStyle/>
          <a:p>
            <a:r>
              <a:rPr lang="en-US" dirty="0">
                <a:latin typeface="+mn-lt"/>
              </a:rPr>
              <a:t>EURALO 2021/2022 Road Map</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397682" y="1096833"/>
            <a:ext cx="3299301"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Newsletters</a:t>
            </a:r>
            <a:endParaRPr lang="en-US" sz="2400" dirty="0">
              <a:solidFill>
                <a:schemeClr val="bg1"/>
              </a:solidFill>
              <a:latin typeface="Arial" panose="020B0604020202020204" pitchFamily="34" charset="0"/>
              <a:cs typeface="Arial" panose="020B0604020202020204" pitchFamily="34" charset="0"/>
            </a:endParaRPr>
          </a:p>
        </p:txBody>
      </p:sp>
      <p:grpSp>
        <p:nvGrpSpPr>
          <p:cNvPr id="12" name="Groupe 11">
            <a:extLst>
              <a:ext uri="{FF2B5EF4-FFF2-40B4-BE49-F238E27FC236}">
                <a16:creationId xmlns:a16="http://schemas.microsoft.com/office/drawing/2014/main" id="{DFD4892B-C5BB-7842-AAFD-FF0C1E947622}"/>
              </a:ext>
            </a:extLst>
          </p:cNvPr>
          <p:cNvGrpSpPr/>
          <p:nvPr/>
        </p:nvGrpSpPr>
        <p:grpSpPr>
          <a:xfrm>
            <a:off x="7228856" y="1997822"/>
            <a:ext cx="3470894" cy="4126668"/>
            <a:chOff x="7228856" y="2282302"/>
            <a:chExt cx="3470894" cy="4126668"/>
          </a:xfrm>
        </p:grpSpPr>
        <p:pic>
          <p:nvPicPr>
            <p:cNvPr id="14" name="Image 13" descr="Une image contenant reptile, tortue&#10;&#10;Description générée automatiquement">
              <a:extLst>
                <a:ext uri="{FF2B5EF4-FFF2-40B4-BE49-F238E27FC236}">
                  <a16:creationId xmlns:a16="http://schemas.microsoft.com/office/drawing/2014/main" id="{6E30A04C-11B0-204C-8BA7-A54101F80519}"/>
                </a:ext>
              </a:extLst>
            </p:cNvPr>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a:ext>
              </a:extLst>
            </a:blip>
            <a:srcRect/>
            <a:stretch/>
          </p:blipFill>
          <p:spPr>
            <a:xfrm>
              <a:off x="7228856" y="2282302"/>
              <a:ext cx="3470894" cy="4126668"/>
            </a:xfrm>
            <a:prstGeom prst="rect">
              <a:avLst/>
            </a:prstGeom>
          </p:spPr>
        </p:pic>
        <p:pic>
          <p:nvPicPr>
            <p:cNvPr id="15" name="Рисунок 3" descr="af7a4501-735b-4269-8da2-1fc31646e441 - копия">
              <a:extLst>
                <a:ext uri="{FF2B5EF4-FFF2-40B4-BE49-F238E27FC236}">
                  <a16:creationId xmlns:a16="http://schemas.microsoft.com/office/drawing/2014/main" id="{4482DC24-6ECA-FC44-A356-1BEB61DD1EAC}"/>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7750742" y="3329471"/>
              <a:ext cx="1780443" cy="1783464"/>
            </a:xfrm>
            <a:prstGeom prst="flowChartConnector">
              <a:avLst/>
            </a:prstGeom>
            <a:noFill/>
            <a:extLst>
              <a:ext uri="{909E8E84-426E-40DD-AFC4-6F175D3DCCD1}">
                <a14:hiddenFill xmlns:a14="http://schemas.microsoft.com/office/drawing/2010/main">
                  <a:solidFill>
                    <a:srgbClr val="FFFFFF"/>
                  </a:solidFill>
                </a14:hiddenFill>
              </a:ext>
            </a:extLst>
          </p:spPr>
        </p:pic>
      </p:grpSp>
      <p:pic>
        <p:nvPicPr>
          <p:cNvPr id="1026" name="Picture 2">
            <a:extLst>
              <a:ext uri="{FF2B5EF4-FFF2-40B4-BE49-F238E27FC236}">
                <a16:creationId xmlns:a16="http://schemas.microsoft.com/office/drawing/2014/main" id="{A3613E95-5340-4447-B8F8-33A6C0021B7B}"/>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27683" y="2889962"/>
            <a:ext cx="806400" cy="1078075"/>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862F7FCA-6828-1F48-A157-77F304E3582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824083" y="1608274"/>
            <a:ext cx="810000" cy="1080000"/>
          </a:xfrm>
          <a:prstGeom prst="rect">
            <a:avLst/>
          </a:prstGeom>
        </p:spPr>
      </p:pic>
      <p:pic>
        <p:nvPicPr>
          <p:cNvPr id="4" name="Image 3">
            <a:extLst>
              <a:ext uri="{FF2B5EF4-FFF2-40B4-BE49-F238E27FC236}">
                <a16:creationId xmlns:a16="http://schemas.microsoft.com/office/drawing/2014/main" id="{B9855389-79B8-7D4D-B67E-72E953D0E7C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19650" y="4169726"/>
            <a:ext cx="810000" cy="1080000"/>
          </a:xfrm>
          <a:prstGeom prst="rect">
            <a:avLst/>
          </a:prstGeom>
        </p:spPr>
      </p:pic>
      <p:pic>
        <p:nvPicPr>
          <p:cNvPr id="6" name="Image 5">
            <a:extLst>
              <a:ext uri="{FF2B5EF4-FFF2-40B4-BE49-F238E27FC236}">
                <a16:creationId xmlns:a16="http://schemas.microsoft.com/office/drawing/2014/main" id="{F7B12FB1-FDEC-F740-A72D-F049A175F8F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27683" y="5375663"/>
            <a:ext cx="813599" cy="1078060"/>
          </a:xfrm>
          <a:prstGeom prst="rect">
            <a:avLst/>
          </a:prstGeom>
        </p:spPr>
      </p:pic>
      <p:pic>
        <p:nvPicPr>
          <p:cNvPr id="16" name="Image 15">
            <a:extLst>
              <a:ext uri="{FF2B5EF4-FFF2-40B4-BE49-F238E27FC236}">
                <a16:creationId xmlns:a16="http://schemas.microsoft.com/office/drawing/2014/main" id="{E9EE33BE-90D3-CF4C-810C-793D243F680A}"/>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805892" y="1614374"/>
            <a:ext cx="806401" cy="1073900"/>
          </a:xfrm>
          <a:prstGeom prst="rect">
            <a:avLst/>
          </a:prstGeom>
        </p:spPr>
      </p:pic>
      <p:pic>
        <p:nvPicPr>
          <p:cNvPr id="19" name="Image 18">
            <a:hlinkClick r:id="rId2"/>
            <a:extLst>
              <a:ext uri="{FF2B5EF4-FFF2-40B4-BE49-F238E27FC236}">
                <a16:creationId xmlns:a16="http://schemas.microsoft.com/office/drawing/2014/main" id="{9CB8AD48-3570-764E-BE1E-8EF0E8F3F410}"/>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805893" y="2852645"/>
            <a:ext cx="813738" cy="1073900"/>
          </a:xfrm>
          <a:prstGeom prst="rect">
            <a:avLst/>
          </a:prstGeom>
        </p:spPr>
      </p:pic>
    </p:spTree>
    <p:extLst>
      <p:ext uri="{BB962C8B-B14F-4D97-AF65-F5344CB8AC3E}">
        <p14:creationId xmlns:p14="http://schemas.microsoft.com/office/powerpoint/2010/main" val="167400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6"/>
            <a:ext cx="8706292" cy="592230"/>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r>
              <a:rPr lang="en-US" dirty="0">
                <a:latin typeface="+mn-lt"/>
              </a:rPr>
              <a:t>EURALO 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sz="half" idx="1"/>
          </p:nvPr>
        </p:nvSpPr>
        <p:spPr/>
        <p:txBody>
          <a:bodyPr>
            <a:normAutofit/>
          </a:bodyPr>
          <a:lstStyle/>
          <a:p>
            <a:r>
              <a:rPr lang="en-US" b="1" dirty="0"/>
              <a:t>EURALO </a:t>
            </a:r>
            <a:r>
              <a:rPr lang="en-US" b="1" dirty="0" err="1"/>
              <a:t>ALSes</a:t>
            </a:r>
            <a:r>
              <a:rPr lang="en-US" dirty="0"/>
              <a:t> to be decertified</a:t>
            </a:r>
          </a:p>
          <a:p>
            <a:pPr lvl="1"/>
            <a:r>
              <a:rPr lang="en-US" dirty="0"/>
              <a:t>Slovenian Consumers  Association Acronym: Breda </a:t>
            </a:r>
            <a:r>
              <a:rPr lang="en-US" dirty="0" err="1"/>
              <a:t>Kutin</a:t>
            </a:r>
            <a:endParaRPr lang="en-US" dirty="0"/>
          </a:p>
          <a:p>
            <a:pPr lvl="1"/>
            <a:r>
              <a:rPr lang="en-US" dirty="0"/>
              <a:t>Internet Support Foundation Acronym (?)</a:t>
            </a:r>
          </a:p>
          <a:p>
            <a:pPr lvl="1"/>
            <a:r>
              <a:rPr lang="en-US" dirty="0" err="1"/>
              <a:t>Communica</a:t>
            </a:r>
            <a:r>
              <a:rPr lang="en-US" dirty="0"/>
              <a:t>-CH – Wolf Ludwig</a:t>
            </a:r>
          </a:p>
          <a:p>
            <a:pPr lvl="1"/>
            <a:r>
              <a:rPr lang="en-US" dirty="0"/>
              <a:t>Wikimedia </a:t>
            </a:r>
            <a:r>
              <a:rPr lang="en-US" dirty="0" err="1"/>
              <a:t>Osterreich</a:t>
            </a:r>
            <a:br>
              <a:rPr lang="en-US" dirty="0"/>
            </a:br>
            <a:endParaRPr lang="en-US" dirty="0"/>
          </a:p>
          <a:p>
            <a:r>
              <a:rPr lang="en-US" b="1" dirty="0"/>
              <a:t>Possible new </a:t>
            </a:r>
            <a:r>
              <a:rPr lang="en-US" b="1" dirty="0" err="1"/>
              <a:t>ALSes</a:t>
            </a:r>
            <a:endParaRPr lang="en-US" b="1" dirty="0"/>
          </a:p>
          <a:p>
            <a:pPr lvl="1"/>
            <a:r>
              <a:rPr lang="en-US" dirty="0"/>
              <a:t>ISOC Poland</a:t>
            </a:r>
          </a:p>
          <a:p>
            <a:pPr lvl="1"/>
            <a:r>
              <a:rPr lang="en-US" b="1" dirty="0"/>
              <a:t>Poland – Joanna</a:t>
            </a:r>
          </a:p>
          <a:p>
            <a:pPr lvl="1"/>
            <a:endParaRPr lang="en-US" dirty="0"/>
          </a:p>
          <a:p>
            <a:endParaRPr lang="en-US" b="1" dirty="0"/>
          </a:p>
        </p:txBody>
      </p:sp>
      <p:sp>
        <p:nvSpPr>
          <p:cNvPr id="3" name="Espace réservé du contenu 2">
            <a:extLst>
              <a:ext uri="{FF2B5EF4-FFF2-40B4-BE49-F238E27FC236}">
                <a16:creationId xmlns:a16="http://schemas.microsoft.com/office/drawing/2014/main" id="{7AC99943-76C0-9B4F-BB93-6E6AD6472AF8}"/>
              </a:ext>
            </a:extLst>
          </p:cNvPr>
          <p:cNvSpPr>
            <a:spLocks noGrp="1"/>
          </p:cNvSpPr>
          <p:nvPr>
            <p:ph sz="half" idx="2"/>
          </p:nvPr>
        </p:nvSpPr>
        <p:spPr/>
        <p:txBody>
          <a:bodyPr>
            <a:normAutofit/>
          </a:bodyPr>
          <a:lstStyle/>
          <a:p>
            <a:r>
              <a:rPr lang="en-US" dirty="0"/>
              <a:t>To follow</a:t>
            </a:r>
          </a:p>
          <a:p>
            <a:pPr lvl="1"/>
            <a:r>
              <a:rPr lang="en-US" dirty="0"/>
              <a:t>Dot HIV</a:t>
            </a:r>
          </a:p>
          <a:p>
            <a:pPr lvl="1"/>
            <a:r>
              <a:rPr lang="en-US" dirty="0"/>
              <a:t>ISOC Wallonia </a:t>
            </a:r>
            <a:r>
              <a:rPr lang="en-US" sz="1800" dirty="0"/>
              <a:t>(Christopher Wilkinson)</a:t>
            </a:r>
            <a:endParaRPr lang="en-US" dirty="0"/>
          </a:p>
          <a:p>
            <a:endParaRPr lang="en-US" dirty="0"/>
          </a:p>
          <a:p>
            <a:r>
              <a:rPr lang="en-US" dirty="0"/>
              <a:t>Setup a meeting</a:t>
            </a:r>
          </a:p>
          <a:p>
            <a:pPr lvl="1"/>
            <a:r>
              <a:rPr lang="en-US" dirty="0"/>
              <a:t>GSE Europe – Adam Peake</a:t>
            </a:r>
            <a:br>
              <a:rPr lang="en-US" dirty="0"/>
            </a:br>
            <a:r>
              <a:rPr lang="en-US" dirty="0"/>
              <a:t>ISOC Europe – Nick </a:t>
            </a:r>
            <a:r>
              <a:rPr lang="en-US" dirty="0" err="1"/>
              <a:t>Hyrka</a:t>
            </a:r>
            <a:endParaRPr lang="en-US" dirty="0"/>
          </a:p>
          <a:p>
            <a:pPr lvl="1"/>
            <a:r>
              <a:rPr lang="en-US" dirty="0"/>
              <a:t>EURALO – SBT-OCL-NFA and Staff GGR</a:t>
            </a:r>
          </a:p>
          <a:p>
            <a:endParaRPr lang="en-US" dirty="0"/>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868233"/>
            <a:ext cx="2516843"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solidFill>
                  <a:schemeClr val="bg1">
                    <a:lumMod val="95000"/>
                  </a:schemeClr>
                </a:solidFill>
                <a:latin typeface="Arial" panose="020B0604020202020204" pitchFamily="34" charset="0"/>
                <a:cs typeface="Arial" panose="020B0604020202020204" pitchFamily="34" charset="0"/>
              </a:rPr>
              <a:t>EURALO ALSes</a:t>
            </a:r>
            <a:endParaRPr lang="en-US" sz="240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2718850"/>
            <a:ext cx="719428" cy="1696618"/>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ALS</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1228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r>
              <a:rPr lang="en-US" dirty="0">
                <a:latin typeface="+mn-lt"/>
              </a:rPr>
              <a:t>EURALO 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idx="1"/>
          </p:nvPr>
        </p:nvSpPr>
        <p:spPr>
          <a:xfrm>
            <a:off x="609600" y="1600201"/>
            <a:ext cx="10972800" cy="4756150"/>
          </a:xfrm>
        </p:spPr>
        <p:txBody>
          <a:bodyPr>
            <a:normAutofit/>
          </a:bodyPr>
          <a:lstStyle/>
          <a:p>
            <a:r>
              <a:rPr lang="en-US" b="1" dirty="0"/>
              <a:t>EURALO O&amp;E 2022</a:t>
            </a:r>
          </a:p>
          <a:p>
            <a:pPr lvl="1"/>
            <a:r>
              <a:rPr lang="en-US" b="1" dirty="0"/>
              <a:t>Road Map</a:t>
            </a:r>
          </a:p>
          <a:p>
            <a:pPr lvl="1"/>
            <a:r>
              <a:rPr lang="en-US" b="1" dirty="0"/>
              <a:t>Implementation</a:t>
            </a:r>
          </a:p>
          <a:p>
            <a:pPr lvl="2"/>
            <a:r>
              <a:rPr lang="en-US" b="1" dirty="0" err="1"/>
              <a:t>ALSes</a:t>
            </a:r>
            <a:r>
              <a:rPr lang="en-US" b="1" dirty="0"/>
              <a:t> mobilization</a:t>
            </a:r>
          </a:p>
          <a:p>
            <a:pPr lvl="2"/>
            <a:r>
              <a:rPr lang="en-US" dirty="0"/>
              <a:t>Individual (EU)RALO members mobilization</a:t>
            </a:r>
          </a:p>
          <a:p>
            <a:pPr lvl="1"/>
            <a:r>
              <a:rPr lang="en-US" dirty="0"/>
              <a:t>CROP</a:t>
            </a:r>
          </a:p>
          <a:p>
            <a:pPr lvl="1"/>
            <a:r>
              <a:rPr lang="en-US" dirty="0"/>
              <a:t>Discretionary funding</a:t>
            </a:r>
          </a:p>
          <a:p>
            <a:pPr lvl="1"/>
            <a:endParaRPr lang="en-US" b="1" dirty="0"/>
          </a:p>
          <a:p>
            <a:endParaRPr lang="fr-FR" b="1" dirty="0"/>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868233"/>
            <a:ext cx="3092513"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O&amp;E 2022</a:t>
            </a:r>
            <a:endParaRPr lang="en-US" sz="24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2718850"/>
            <a:ext cx="719428" cy="1696618"/>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O&amp;E</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2426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D924267-19BD-4245-9E1D-3F8A201DCA88}"/>
              </a:ext>
            </a:extLst>
          </p:cNvPr>
          <p:cNvSpPr>
            <a:spLocks noGrp="1"/>
          </p:cNvSpPr>
          <p:nvPr>
            <p:ph type="subTitle" idx="1"/>
          </p:nvPr>
        </p:nvSpPr>
        <p:spPr>
          <a:xfrm>
            <a:off x="1216242" y="450465"/>
            <a:ext cx="6409677" cy="304136"/>
          </a:xfrm>
        </p:spPr>
        <p:txBody>
          <a:bodyPr>
            <a:normAutofit fontScale="92500" lnSpcReduction="10000"/>
          </a:bodyPr>
          <a:lstStyle/>
          <a:p>
            <a:pPr algn="l"/>
            <a:r>
              <a:rPr lang="en-US" sz="1800" b="0" u="none" strike="noStrike" spc="-10">
                <a:solidFill>
                  <a:srgbClr val="172B4D"/>
                </a:solidFill>
                <a:effectLst/>
                <a:latin typeface="Segoe UI" panose="020B0502040204020203" pitchFamily="34" charset="0"/>
                <a:ea typeface="Times New Roman" panose="02020603050405020304" pitchFamily="18" charset="0"/>
              </a:rPr>
              <a:t>EURALO Regional FY22 Outreach and Engagement Strategic Plan</a:t>
            </a:r>
            <a:endParaRPr lang="en-US" sz="1800" b="1">
              <a:effectLst/>
              <a:latin typeface="Times New Roman" panose="02020603050405020304" pitchFamily="18" charset="0"/>
              <a:ea typeface="Times New Roman" panose="02020603050405020304" pitchFamily="18" charset="0"/>
            </a:endParaRPr>
          </a:p>
          <a:p>
            <a:endParaRPr lang="en-US"/>
          </a:p>
        </p:txBody>
      </p:sp>
      <p:pic>
        <p:nvPicPr>
          <p:cNvPr id="4" name="Рисунок 3" descr="af7a4501-735b-4269-8da2-1fc31646e441 - копия">
            <a:extLst>
              <a:ext uri="{FF2B5EF4-FFF2-40B4-BE49-F238E27FC236}">
                <a16:creationId xmlns:a16="http://schemas.microsoft.com/office/drawing/2014/main" id="{CD6E02A8-4593-4498-BFBC-F263C559A746}"/>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74822" y="155479"/>
            <a:ext cx="781621" cy="782948"/>
          </a:xfrm>
          <a:prstGeom prst="flowChartConnector">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6B85468-DAC0-40BF-BFEB-BA7F86ACCB2D}"/>
              </a:ext>
            </a:extLst>
          </p:cNvPr>
          <p:cNvSpPr txBox="1"/>
          <p:nvPr/>
        </p:nvSpPr>
        <p:spPr>
          <a:xfrm>
            <a:off x="513312" y="1583589"/>
            <a:ext cx="3821722" cy="2031325"/>
          </a:xfrm>
          <a:prstGeom prst="rect">
            <a:avLst/>
          </a:prstGeom>
          <a:solidFill>
            <a:schemeClr val="accent5">
              <a:lumMod val="20000"/>
              <a:lumOff val="80000"/>
            </a:schemeClr>
          </a:solidFill>
          <a:ln>
            <a:solidFill>
              <a:schemeClr val="tx2">
                <a:lumMod val="40000"/>
                <a:lumOff val="60000"/>
              </a:schemeClr>
            </a:solidFill>
          </a:ln>
          <a:effectLst>
            <a:outerShdw blurRad="50800" dist="38100" dir="5400000" algn="t" rotWithShape="0">
              <a:prstClr val="black">
                <a:alpha val="40000"/>
              </a:prstClr>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1. The "fatigue" of the virtual mode of work and virtual meetings</a:t>
            </a: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4472C4"/>
                </a:solidFill>
                <a:effectLst/>
                <a:uLnTx/>
                <a:uFillTx/>
                <a:latin typeface="Segoe UI" panose="020B0502040204020203" pitchFamily="34" charset="0"/>
                <a:ea typeface="Times New Roman" panose="02020603050405020304" pitchFamily="18" charset="0"/>
                <a:cs typeface="+mn-cs"/>
              </a:rPr>
              <a:t>Solution</a:t>
            </a: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new formats of interaction.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the plan of work for upcoming 6 months.</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Explanation of the benefits and privileges of being part of the EURALO and At-Large.</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f2f meetings on the local level.</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 </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9" name="TextBox 8">
            <a:extLst>
              <a:ext uri="{FF2B5EF4-FFF2-40B4-BE49-F238E27FC236}">
                <a16:creationId xmlns:a16="http://schemas.microsoft.com/office/drawing/2014/main" id="{53FF64D7-57E4-47B4-9BAC-A2B501A6472C}"/>
              </a:ext>
            </a:extLst>
          </p:cNvPr>
          <p:cNvSpPr txBox="1"/>
          <p:nvPr/>
        </p:nvSpPr>
        <p:spPr>
          <a:xfrm>
            <a:off x="4595902" y="1583589"/>
            <a:ext cx="2991968" cy="1815882"/>
          </a:xfrm>
          <a:prstGeom prst="rect">
            <a:avLst/>
          </a:prstGeom>
          <a:solidFill>
            <a:schemeClr val="tx2">
              <a:lumMod val="40000"/>
              <a:lumOff val="60000"/>
            </a:schemeClr>
          </a:solidFill>
          <a:ln>
            <a:solidFill>
              <a:schemeClr val="tx2">
                <a:lumMod val="40000"/>
                <a:lumOff val="60000"/>
              </a:schemeClr>
            </a:solidFill>
          </a:ln>
          <a:effectLst>
            <a:outerShdw blurRad="50800" dist="38100" dir="5400000" algn="t" rotWithShape="0">
              <a:prstClr val="black">
                <a:alpha val="40000"/>
              </a:prstClr>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2. Difficulties of understanding the At-Large function, work, processes and our power for people outside the ICANN bubble</a:t>
            </a: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4472C4"/>
                </a:solidFill>
                <a:effectLst/>
                <a:uLnTx/>
                <a:uFillTx/>
                <a:latin typeface="Segoe UI" panose="020B0502040204020203" pitchFamily="34" charset="0"/>
                <a:ea typeface="Times New Roman" panose="02020603050405020304" pitchFamily="18" charset="0"/>
                <a:cs typeface="+mn-cs"/>
              </a:rPr>
              <a:t>Solution</a:t>
            </a: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 an interesting and simple explanation of complex things in all communication channels</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12" name="TextBox 11">
            <a:extLst>
              <a:ext uri="{FF2B5EF4-FFF2-40B4-BE49-F238E27FC236}">
                <a16:creationId xmlns:a16="http://schemas.microsoft.com/office/drawing/2014/main" id="{F8620964-8672-4645-A02A-5C12066F34CB}"/>
              </a:ext>
            </a:extLst>
          </p:cNvPr>
          <p:cNvSpPr txBox="1"/>
          <p:nvPr/>
        </p:nvSpPr>
        <p:spPr>
          <a:xfrm>
            <a:off x="7949805" y="1633290"/>
            <a:ext cx="3176954" cy="1384995"/>
          </a:xfrm>
          <a:prstGeom prst="rect">
            <a:avLst/>
          </a:prstGeom>
          <a:solidFill>
            <a:srgbClr val="E3E4F3"/>
          </a:solidFill>
          <a:ln>
            <a:solidFill>
              <a:schemeClr val="tx2">
                <a:lumMod val="40000"/>
                <a:lumOff val="60000"/>
              </a:schemeClr>
            </a:solidFill>
          </a:ln>
          <a:effectLst>
            <a:outerShdw blurRad="50800" dist="38100" dir="8100000" algn="tr" rotWithShape="0">
              <a:prstClr val="black">
                <a:alpha val="40000"/>
              </a:prstClr>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3. Attracting new people, including Youth:</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4472C4"/>
                </a:solidFill>
                <a:effectLst/>
                <a:uLnTx/>
                <a:uFillTx/>
                <a:latin typeface="Segoe UI" panose="020B0502040204020203" pitchFamily="34" charset="0"/>
                <a:ea typeface="Times New Roman" panose="02020603050405020304" pitchFamily="18" charset="0"/>
                <a:cs typeface="+mn-cs"/>
              </a:rPr>
              <a:t>Solution</a:t>
            </a: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 </a:t>
            </a:r>
            <a:b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b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Interaction with YOUTH organizations, showcase of EURALO/At-Large,  inviting ambassadors to the dialogue.</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14" name="TextBox 13">
            <a:extLst>
              <a:ext uri="{FF2B5EF4-FFF2-40B4-BE49-F238E27FC236}">
                <a16:creationId xmlns:a16="http://schemas.microsoft.com/office/drawing/2014/main" id="{58CAE826-722A-4EBA-B992-62675B5F1E7B}"/>
              </a:ext>
            </a:extLst>
          </p:cNvPr>
          <p:cNvSpPr txBox="1"/>
          <p:nvPr/>
        </p:nvSpPr>
        <p:spPr>
          <a:xfrm>
            <a:off x="513312" y="3807315"/>
            <a:ext cx="4126523" cy="2677656"/>
          </a:xfrm>
          <a:prstGeom prst="rect">
            <a:avLst/>
          </a:prstGeom>
          <a:solidFill>
            <a:schemeClr val="accent5">
              <a:lumMod val="40000"/>
              <a:lumOff val="60000"/>
            </a:schemeClr>
          </a:solidFill>
          <a:ln>
            <a:solidFill>
              <a:schemeClr val="tx2">
                <a:lumMod val="40000"/>
                <a:lumOff val="60000"/>
              </a:schemeClr>
            </a:solidFill>
          </a:ln>
          <a:effectLst>
            <a:outerShdw blurRad="50800" dist="38100" algn="l" rotWithShape="0">
              <a:prstClr val="black">
                <a:alpha val="40000"/>
              </a:prstClr>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4. Working with existing members - involving not just "viewers", but participants in activities and work.</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4472C4"/>
                </a:solidFill>
                <a:effectLst/>
                <a:uLnTx/>
                <a:uFillTx/>
                <a:latin typeface="Segoe UI" panose="020B0502040204020203" pitchFamily="34" charset="0"/>
                <a:ea typeface="Times New Roman" panose="02020603050405020304" pitchFamily="18" charset="0"/>
                <a:cs typeface="+mn-cs"/>
              </a:rPr>
              <a:t>Solution</a:t>
            </a: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 </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«Welcome package». </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Greeting and self-presentation of new members (Individuals and new ALSes via leaders). </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PR of our existing members who actively participate in the  ICANN work and support the development of the IG agenda.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Expertise table (professional area of EURALO and At-Large members).</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16" name="TextBox 15">
            <a:extLst>
              <a:ext uri="{FF2B5EF4-FFF2-40B4-BE49-F238E27FC236}">
                <a16:creationId xmlns:a16="http://schemas.microsoft.com/office/drawing/2014/main" id="{35CCDC01-EB18-4956-871D-FA506E52C313}"/>
              </a:ext>
            </a:extLst>
          </p:cNvPr>
          <p:cNvSpPr txBox="1"/>
          <p:nvPr/>
        </p:nvSpPr>
        <p:spPr>
          <a:xfrm>
            <a:off x="4798836" y="4022758"/>
            <a:ext cx="2991968" cy="2246769"/>
          </a:xfrm>
          <a:prstGeom prst="rect">
            <a:avLst/>
          </a:prstGeom>
          <a:solidFill>
            <a:schemeClr val="accent4">
              <a:lumMod val="20000"/>
              <a:lumOff val="80000"/>
            </a:schemeClr>
          </a:solidFill>
          <a:ln>
            <a:solidFill>
              <a:schemeClr val="tx2">
                <a:lumMod val="40000"/>
                <a:lumOff val="60000"/>
              </a:schemeClr>
            </a:solidFill>
          </a:ln>
          <a:effectLst>
            <a:outerShdw blurRad="50800" dist="38100" dir="16200000" rotWithShape="0">
              <a:prstClr val="black">
                <a:alpha val="40000"/>
              </a:prstClr>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5. Receiving feedback from community members and external participants of the ICANN and IG agenda.</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4472C4"/>
                </a:solidFill>
                <a:effectLst/>
                <a:uLnTx/>
                <a:uFillTx/>
                <a:latin typeface="Segoe UI" panose="020B0502040204020203" pitchFamily="34" charset="0"/>
                <a:ea typeface="Times New Roman" panose="02020603050405020304" pitchFamily="18" charset="0"/>
                <a:cs typeface="+mn-cs"/>
              </a:rPr>
              <a:t>Solution</a:t>
            </a: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 </a:t>
            </a:r>
            <a:b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b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Surveys, newsletter distribution and an invitation to contribute by feedback, sending the news and updates as a valuable content for our resources.</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18" name="TextBox 17">
            <a:extLst>
              <a:ext uri="{FF2B5EF4-FFF2-40B4-BE49-F238E27FC236}">
                <a16:creationId xmlns:a16="http://schemas.microsoft.com/office/drawing/2014/main" id="{905AB3C9-6F1E-4293-AD36-19BAE69F5BE4}"/>
              </a:ext>
            </a:extLst>
          </p:cNvPr>
          <p:cNvSpPr txBox="1"/>
          <p:nvPr/>
        </p:nvSpPr>
        <p:spPr>
          <a:xfrm>
            <a:off x="7949805" y="3591871"/>
            <a:ext cx="3819140" cy="2893100"/>
          </a:xfrm>
          <a:prstGeom prst="rect">
            <a:avLst/>
          </a:prstGeom>
          <a:solidFill>
            <a:schemeClr val="accent5">
              <a:lumMod val="20000"/>
              <a:lumOff val="80000"/>
            </a:schemeClr>
          </a:solidFill>
          <a:ln>
            <a:solidFill>
              <a:schemeClr val="tx2">
                <a:lumMod val="40000"/>
                <a:lumOff val="60000"/>
              </a:schemeClr>
            </a:solidFill>
          </a:ln>
          <a:effectLst>
            <a:outerShdw blurRad="50800" dist="38100" dir="10800000" algn="r" rotWithShape="0">
              <a:prstClr val="black">
                <a:alpha val="40000"/>
              </a:prstClr>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6. Active participation in ICANN and IG events.</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4472C4"/>
                </a:solidFill>
                <a:effectLst/>
                <a:uLnTx/>
                <a:uFillTx/>
                <a:latin typeface="Segoe UI" panose="020B0502040204020203" pitchFamily="34" charset="0"/>
                <a:ea typeface="Times New Roman" panose="02020603050405020304" pitchFamily="18" charset="0"/>
                <a:cs typeface="+mn-cs"/>
              </a:rPr>
              <a:t>Solution</a:t>
            </a: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 </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With ICANN support and opportunity to use the CROP.</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Maintaining a calendar of major events (announcement for 3 months ahead) to attract attention, prepare members for participation. </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Recommendations related the actual list of events.</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Reports of EURALO members about the visiting and participating IG events.</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0" name="TextBox 19">
            <a:extLst>
              <a:ext uri="{FF2B5EF4-FFF2-40B4-BE49-F238E27FC236}">
                <a16:creationId xmlns:a16="http://schemas.microsoft.com/office/drawing/2014/main" id="{97878B03-EB1E-4A95-8374-65700EC73B45}"/>
              </a:ext>
            </a:extLst>
          </p:cNvPr>
          <p:cNvSpPr txBox="1"/>
          <p:nvPr/>
        </p:nvSpPr>
        <p:spPr>
          <a:xfrm>
            <a:off x="1216242" y="662543"/>
            <a:ext cx="1031926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72B4D"/>
                </a:solidFill>
                <a:effectLst/>
                <a:uLnTx/>
                <a:uFillTx/>
                <a:latin typeface="Segoe UI" panose="020B0502040204020203" pitchFamily="34" charset="0"/>
                <a:ea typeface="Calibri" panose="020F0502020204030204" pitchFamily="34" charset="0"/>
                <a:cs typeface="+mn-cs"/>
              </a:rPr>
              <a:t>designed mainly not to attract new participants to the EURALO activities, but also to identify ways and tools to mobilize our internal community members.</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7052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D924267-19BD-4245-9E1D-3F8A201DCA88}"/>
              </a:ext>
            </a:extLst>
          </p:cNvPr>
          <p:cNvSpPr>
            <a:spLocks noGrp="1"/>
          </p:cNvSpPr>
          <p:nvPr>
            <p:ph type="subTitle" idx="1"/>
          </p:nvPr>
        </p:nvSpPr>
        <p:spPr>
          <a:xfrm>
            <a:off x="1216242" y="450465"/>
            <a:ext cx="6409677" cy="304136"/>
          </a:xfrm>
        </p:spPr>
        <p:txBody>
          <a:bodyPr>
            <a:normAutofit fontScale="92500" lnSpcReduction="10000"/>
          </a:bodyPr>
          <a:lstStyle/>
          <a:p>
            <a:pPr algn="l"/>
            <a:r>
              <a:rPr lang="en-US" sz="1800" b="0" u="none" strike="noStrike" spc="-10">
                <a:solidFill>
                  <a:srgbClr val="172B4D"/>
                </a:solidFill>
                <a:effectLst/>
                <a:latin typeface="Segoe UI" panose="020B0502040204020203" pitchFamily="34" charset="0"/>
                <a:ea typeface="Times New Roman" panose="02020603050405020304" pitchFamily="18" charset="0"/>
              </a:rPr>
              <a:t>EURALO Regional FY22 Outreach and Engagement Strategic Plan</a:t>
            </a:r>
            <a:endParaRPr lang="en-US" sz="1800" b="1">
              <a:effectLst/>
              <a:latin typeface="Times New Roman" panose="02020603050405020304" pitchFamily="18" charset="0"/>
              <a:ea typeface="Times New Roman" panose="02020603050405020304" pitchFamily="18" charset="0"/>
            </a:endParaRPr>
          </a:p>
          <a:p>
            <a:endParaRPr lang="en-US"/>
          </a:p>
        </p:txBody>
      </p:sp>
      <p:pic>
        <p:nvPicPr>
          <p:cNvPr id="4" name="Рисунок 3" descr="af7a4501-735b-4269-8da2-1fc31646e441 - копия">
            <a:extLst>
              <a:ext uri="{FF2B5EF4-FFF2-40B4-BE49-F238E27FC236}">
                <a16:creationId xmlns:a16="http://schemas.microsoft.com/office/drawing/2014/main" id="{CD6E02A8-4593-4498-BFBC-F263C559A746}"/>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74822" y="155479"/>
            <a:ext cx="781621" cy="782948"/>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906B90F9-40D5-4F08-950C-9560E4A8304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2624917" y="1390434"/>
            <a:ext cx="4531267" cy="2236212"/>
          </a:xfrm>
          <a:prstGeom prst="roundRect">
            <a:avLst/>
          </a:prstGeom>
        </p:spPr>
      </p:pic>
      <p:pic>
        <p:nvPicPr>
          <p:cNvPr id="11" name="Picture 10">
            <a:extLst>
              <a:ext uri="{FF2B5EF4-FFF2-40B4-BE49-F238E27FC236}">
                <a16:creationId xmlns:a16="http://schemas.microsoft.com/office/drawing/2014/main" id="{BF52546E-6581-45BC-9250-F6065D19AA78}"/>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713130" y="532213"/>
            <a:ext cx="3582224" cy="1674662"/>
          </a:xfrm>
          <a:prstGeom prst="roundRect">
            <a:avLst/>
          </a:prstGeom>
        </p:spPr>
      </p:pic>
      <p:pic>
        <p:nvPicPr>
          <p:cNvPr id="12" name="Picture 11">
            <a:extLst>
              <a:ext uri="{FF2B5EF4-FFF2-40B4-BE49-F238E27FC236}">
                <a16:creationId xmlns:a16="http://schemas.microsoft.com/office/drawing/2014/main" id="{B5682685-3417-42D1-8FAA-CA45F9465200}"/>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6995604" y="2316339"/>
            <a:ext cx="4321205" cy="1686759"/>
          </a:xfrm>
          <a:prstGeom prst="roundRect">
            <a:avLst/>
          </a:prstGeom>
        </p:spPr>
      </p:pic>
      <p:pic>
        <p:nvPicPr>
          <p:cNvPr id="13" name="Picture 12">
            <a:extLst>
              <a:ext uri="{FF2B5EF4-FFF2-40B4-BE49-F238E27FC236}">
                <a16:creationId xmlns:a16="http://schemas.microsoft.com/office/drawing/2014/main" id="{B2B8AE2F-6723-4F71-82AF-533890146E51}"/>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2528073" y="3795287"/>
            <a:ext cx="5081574" cy="1703763"/>
          </a:xfrm>
          <a:prstGeom prst="rect">
            <a:avLst/>
          </a:prstGeom>
        </p:spPr>
      </p:pic>
      <p:pic>
        <p:nvPicPr>
          <p:cNvPr id="14" name="Picture 13">
            <a:extLst>
              <a:ext uri="{FF2B5EF4-FFF2-40B4-BE49-F238E27FC236}">
                <a16:creationId xmlns:a16="http://schemas.microsoft.com/office/drawing/2014/main" id="{E44A06FD-5BEB-4F5A-9634-FF148AD67673}"/>
              </a:ext>
            </a:extLst>
          </p:cNvPr>
          <p:cNvPicPr>
            <a:picLocks noChangeAspect="1"/>
          </p:cNvPicPr>
          <p:nvPr/>
        </p:nvPicPr>
        <p:blipFill rotWithShape="1">
          <a:blip r:embed="rId7">
            <a:extLst>
              <a:ext uri="{28A0092B-C50C-407E-A947-70E740481C1C}">
                <a14:useLocalDpi xmlns:a14="http://schemas.microsoft.com/office/drawing/2010/main"/>
              </a:ext>
            </a:extLst>
          </a:blip>
          <a:srcRect/>
          <a:stretch/>
        </p:blipFill>
        <p:spPr>
          <a:xfrm>
            <a:off x="7713130" y="4171739"/>
            <a:ext cx="4134405" cy="1681538"/>
          </a:xfrm>
          <a:prstGeom prst="roundRect">
            <a:avLst/>
          </a:prstGeom>
        </p:spPr>
      </p:pic>
      <p:pic>
        <p:nvPicPr>
          <p:cNvPr id="15" name="Picture 14">
            <a:extLst>
              <a:ext uri="{FF2B5EF4-FFF2-40B4-BE49-F238E27FC236}">
                <a16:creationId xmlns:a16="http://schemas.microsoft.com/office/drawing/2014/main" id="{F7A7218F-D405-4917-BA30-4A0DEE556BBE}"/>
              </a:ext>
            </a:extLst>
          </p:cNvPr>
          <p:cNvPicPr>
            <a:picLocks noChangeAspect="1"/>
          </p:cNvPicPr>
          <p:nvPr/>
        </p:nvPicPr>
        <p:blipFill rotWithShape="1">
          <a:blip r:embed="rId8">
            <a:extLst>
              <a:ext uri="{28A0092B-C50C-407E-A947-70E740481C1C}">
                <a14:useLocalDpi xmlns:a14="http://schemas.microsoft.com/office/drawing/2010/main"/>
              </a:ext>
            </a:extLst>
          </a:blip>
          <a:srcRect/>
          <a:stretch/>
        </p:blipFill>
        <p:spPr>
          <a:xfrm>
            <a:off x="3570457" y="5676569"/>
            <a:ext cx="4874297" cy="805900"/>
          </a:xfrm>
          <a:prstGeom prst="roundRect">
            <a:avLst/>
          </a:prstGeom>
        </p:spPr>
      </p:pic>
      <p:sp>
        <p:nvSpPr>
          <p:cNvPr id="17" name="TextBox 16">
            <a:extLst>
              <a:ext uri="{FF2B5EF4-FFF2-40B4-BE49-F238E27FC236}">
                <a16:creationId xmlns:a16="http://schemas.microsoft.com/office/drawing/2014/main" id="{4B7B4B46-904D-43B6-A952-C545A234A061}"/>
              </a:ext>
            </a:extLst>
          </p:cNvPr>
          <p:cNvSpPr txBox="1"/>
          <p:nvPr/>
        </p:nvSpPr>
        <p:spPr>
          <a:xfrm>
            <a:off x="1188044" y="674422"/>
            <a:ext cx="6094520"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10" normalizeH="0" baseline="0" noProof="0">
                <a:ln>
                  <a:noFill/>
                </a:ln>
                <a:solidFill>
                  <a:srgbClr val="172B4D"/>
                </a:solidFill>
                <a:effectLst/>
                <a:uLnTx/>
                <a:uFillTx/>
                <a:latin typeface="Segoe UI" panose="020B0502040204020203" pitchFamily="34" charset="0"/>
                <a:ea typeface="Times New Roman" panose="02020603050405020304" pitchFamily="18" charset="0"/>
                <a:cs typeface="+mn-cs"/>
              </a:rPr>
              <a:t>Parts of EURALO Regional FY21 Outreach and Engagement Strategic Plan used in FY22.</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82197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591614" y="304800"/>
            <a:ext cx="8706292" cy="653667"/>
          </a:xfrm>
          <a:blipFill>
            <a:blip r:embed="rId3" cstate="screen">
              <a:extLst>
                <a:ext uri="{28A0092B-C50C-407E-A947-70E740481C1C}">
                  <a14:useLocalDpi xmlns:a14="http://schemas.microsoft.com/office/drawing/2010/main"/>
                </a:ext>
              </a:extLst>
            </a:blip>
            <a:stretch>
              <a:fillRect/>
            </a:stretch>
          </a:blipFill>
        </p:spPr>
        <p:txBody>
          <a:bodyPr/>
          <a:lstStyle/>
          <a:p>
            <a:r>
              <a:rPr lang="en-US" sz="4000" dirty="0">
                <a:solidFill>
                  <a:prstClr val="white"/>
                </a:solidFill>
                <a:latin typeface="Calibri" panose="020F0502020204030204"/>
              </a:rPr>
              <a:t>EURALO 2022 Road Map</a:t>
            </a:r>
            <a:endParaRPr lang="en-US" sz="4000" dirty="0">
              <a:solidFill>
                <a:schemeClr val="bg1">
                  <a:lumMod val="95000"/>
                </a:schemeClr>
              </a:solidFill>
              <a:latin typeface="Arial" panose="020B0604020202020204" pitchFamily="34" charset="0"/>
              <a:cs typeface="Arial" panose="020B0604020202020204" pitchFamily="34" charset="0"/>
            </a:endParaRP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609600" y="1512332"/>
            <a:ext cx="10972800" cy="5165076"/>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a:normAutofit fontScale="92500"/>
          </a:bodyPr>
          <a:lstStyle/>
          <a:p>
            <a:r>
              <a:rPr lang="en-US" sz="2400" dirty="0">
                <a:solidFill>
                  <a:srgbClr val="FFFF00"/>
                </a:solidFill>
              </a:rPr>
              <a:t>Friday 14</a:t>
            </a:r>
            <a:r>
              <a:rPr lang="en-US" sz="2400" baseline="30000" dirty="0">
                <a:solidFill>
                  <a:srgbClr val="FFFF00"/>
                </a:solidFill>
              </a:rPr>
              <a:t>th</a:t>
            </a:r>
            <a:r>
              <a:rPr lang="en-US" sz="2400" dirty="0">
                <a:solidFill>
                  <a:srgbClr val="FFFF00"/>
                </a:solidFill>
              </a:rPr>
              <a:t> January 2022: LT</a:t>
            </a:r>
          </a:p>
          <a:p>
            <a:r>
              <a:rPr lang="en-US" sz="2400" dirty="0">
                <a:solidFill>
                  <a:srgbClr val="FFFF00"/>
                </a:solidFill>
              </a:rPr>
              <a:t>Tuesday 18</a:t>
            </a:r>
            <a:r>
              <a:rPr lang="en-US" sz="2400" baseline="30000" dirty="0">
                <a:solidFill>
                  <a:srgbClr val="FFFF00"/>
                </a:solidFill>
              </a:rPr>
              <a:t>th</a:t>
            </a:r>
            <a:r>
              <a:rPr lang="en-US" sz="2400" dirty="0">
                <a:solidFill>
                  <a:srgbClr val="FFFF00"/>
                </a:solidFill>
              </a:rPr>
              <a:t> January 2022: No call</a:t>
            </a:r>
          </a:p>
          <a:p>
            <a:r>
              <a:rPr lang="en-US" sz="2400" dirty="0">
                <a:solidFill>
                  <a:srgbClr val="FFFF00"/>
                </a:solidFill>
              </a:rPr>
              <a:t>Tuesday 25</a:t>
            </a:r>
            <a:r>
              <a:rPr lang="en-US" sz="2400" baseline="30000" dirty="0">
                <a:solidFill>
                  <a:srgbClr val="FFFF00"/>
                </a:solidFill>
              </a:rPr>
              <a:t>th</a:t>
            </a:r>
            <a:r>
              <a:rPr lang="en-US" sz="2400" dirty="0">
                <a:solidFill>
                  <a:srgbClr val="FFFF00"/>
                </a:solidFill>
              </a:rPr>
              <a:t> January 2022 18:00-19:30 UTC: Board </a:t>
            </a:r>
          </a:p>
          <a:p>
            <a:r>
              <a:rPr lang="en-US" sz="2400" dirty="0">
                <a:solidFill>
                  <a:srgbClr val="FFFF00"/>
                </a:solidFill>
              </a:rPr>
              <a:t>Tuesday 1</a:t>
            </a:r>
            <a:r>
              <a:rPr lang="en-US" sz="2400" baseline="30000" dirty="0">
                <a:solidFill>
                  <a:srgbClr val="FFFF00"/>
                </a:solidFill>
              </a:rPr>
              <a:t>st</a:t>
            </a:r>
            <a:r>
              <a:rPr lang="en-US" sz="2400" dirty="0">
                <a:solidFill>
                  <a:srgbClr val="FFFF00"/>
                </a:solidFill>
              </a:rPr>
              <a:t> February 2022 18:00-19:30 UTC: MRT1-22 (EN, ES, FR and RU)</a:t>
            </a:r>
          </a:p>
          <a:p>
            <a:r>
              <a:rPr lang="en-US" sz="2400" dirty="0">
                <a:solidFill>
                  <a:srgbClr val="FFFF00"/>
                </a:solidFill>
              </a:rPr>
              <a:t>Tuesday 8</a:t>
            </a:r>
            <a:r>
              <a:rPr lang="en-US" sz="2400" baseline="30000" dirty="0">
                <a:solidFill>
                  <a:srgbClr val="FFFF00"/>
                </a:solidFill>
              </a:rPr>
              <a:t>th</a:t>
            </a:r>
            <a:r>
              <a:rPr lang="en-US" sz="2400" dirty="0">
                <a:solidFill>
                  <a:srgbClr val="FFFF00"/>
                </a:solidFill>
              </a:rPr>
              <a:t> February 2022 18:00-19:30 UTC: LT</a:t>
            </a:r>
          </a:p>
          <a:p>
            <a:r>
              <a:rPr lang="en-US" sz="2400" dirty="0">
                <a:solidFill>
                  <a:srgbClr val="FFFF00"/>
                </a:solidFill>
              </a:rPr>
              <a:t>Tuesday 15</a:t>
            </a:r>
            <a:r>
              <a:rPr lang="en-US" sz="2400" baseline="30000" dirty="0">
                <a:solidFill>
                  <a:srgbClr val="FFFF00"/>
                </a:solidFill>
              </a:rPr>
              <a:t>th</a:t>
            </a:r>
            <a:r>
              <a:rPr lang="en-US" sz="2400" dirty="0">
                <a:solidFill>
                  <a:srgbClr val="FFFF00"/>
                </a:solidFill>
              </a:rPr>
              <a:t> February 2022 18:00-19:30 UTC: Board</a:t>
            </a:r>
          </a:p>
          <a:p>
            <a:r>
              <a:rPr lang="en-US" sz="2400" dirty="0">
                <a:solidFill>
                  <a:srgbClr val="FFFF00"/>
                </a:solidFill>
              </a:rPr>
              <a:t>Tuesday 22</a:t>
            </a:r>
            <a:r>
              <a:rPr lang="en-US" sz="2400" baseline="30000" dirty="0">
                <a:solidFill>
                  <a:srgbClr val="FFFF00"/>
                </a:solidFill>
              </a:rPr>
              <a:t>nd</a:t>
            </a:r>
            <a:r>
              <a:rPr lang="en-US" sz="2400" dirty="0">
                <a:solidFill>
                  <a:srgbClr val="FFFF00"/>
                </a:solidFill>
              </a:rPr>
              <a:t> February 2022 18:00-19:30 UTC: MRT2-22 (EN, ES, FR and RU)</a:t>
            </a:r>
          </a:p>
          <a:p>
            <a:r>
              <a:rPr lang="en-US" sz="2400" dirty="0">
                <a:solidFill>
                  <a:srgbClr val="FFFF00"/>
                </a:solidFill>
              </a:rPr>
              <a:t>Tuesday 1</a:t>
            </a:r>
            <a:r>
              <a:rPr lang="en-US" sz="2400" baseline="30000" dirty="0">
                <a:solidFill>
                  <a:srgbClr val="FFFF00"/>
                </a:solidFill>
              </a:rPr>
              <a:t>st</a:t>
            </a:r>
            <a:r>
              <a:rPr lang="en-US" sz="2400" dirty="0">
                <a:solidFill>
                  <a:srgbClr val="FFFF00"/>
                </a:solidFill>
              </a:rPr>
              <a:t> March 2022 18:00-19:30 UTC: LT</a:t>
            </a:r>
          </a:p>
          <a:p>
            <a:r>
              <a:rPr lang="en-US" sz="2400" dirty="0">
                <a:solidFill>
                  <a:srgbClr val="FFFF00"/>
                </a:solidFill>
              </a:rPr>
              <a:t>Tuesday 8</a:t>
            </a:r>
            <a:r>
              <a:rPr lang="en-US" sz="2400" baseline="30000" dirty="0">
                <a:solidFill>
                  <a:srgbClr val="FFFF00"/>
                </a:solidFill>
              </a:rPr>
              <a:t>th</a:t>
            </a:r>
            <a:r>
              <a:rPr lang="en-US" sz="2400" dirty="0">
                <a:solidFill>
                  <a:srgbClr val="FFFF00"/>
                </a:solidFill>
              </a:rPr>
              <a:t> March 2022: ICANN73</a:t>
            </a:r>
          </a:p>
          <a:p>
            <a:r>
              <a:rPr lang="en-US" sz="2400" dirty="0">
                <a:solidFill>
                  <a:srgbClr val="FFFF00"/>
                </a:solidFill>
              </a:rPr>
              <a:t>Tuesday 15</a:t>
            </a:r>
            <a:r>
              <a:rPr lang="en-US" sz="2400" baseline="30000" dirty="0">
                <a:solidFill>
                  <a:srgbClr val="FFFF00"/>
                </a:solidFill>
              </a:rPr>
              <a:t>th</a:t>
            </a:r>
            <a:r>
              <a:rPr lang="en-US" sz="2400" dirty="0">
                <a:solidFill>
                  <a:srgbClr val="FFFF00"/>
                </a:solidFill>
              </a:rPr>
              <a:t> March 2022 18:00-19:30 UTC: Board</a:t>
            </a:r>
          </a:p>
          <a:p>
            <a:r>
              <a:rPr lang="en-US" sz="2400" dirty="0">
                <a:solidFill>
                  <a:srgbClr val="FFFF00"/>
                </a:solidFill>
              </a:rPr>
              <a:t>Tuesday 22</a:t>
            </a:r>
            <a:r>
              <a:rPr lang="en-US" sz="2400" baseline="30000" dirty="0">
                <a:solidFill>
                  <a:srgbClr val="FFFF00"/>
                </a:solidFill>
              </a:rPr>
              <a:t>nd</a:t>
            </a:r>
            <a:r>
              <a:rPr lang="en-US" sz="2400" dirty="0">
                <a:solidFill>
                  <a:srgbClr val="FFFF00"/>
                </a:solidFill>
              </a:rPr>
              <a:t> March 2022 18:00-20:00 UTC: RO-ICANN73 by EURALO (EN, ES, FR and RU)</a:t>
            </a:r>
          </a:p>
          <a:p>
            <a:r>
              <a:rPr lang="en-US" sz="2400" dirty="0">
                <a:solidFill>
                  <a:srgbClr val="FFFF00"/>
                </a:solidFill>
              </a:rPr>
              <a:t>Tuesday 29</a:t>
            </a:r>
            <a:r>
              <a:rPr lang="en-US" sz="2400" baseline="30000" dirty="0">
                <a:solidFill>
                  <a:srgbClr val="FFFF00"/>
                </a:solidFill>
              </a:rPr>
              <a:t>th</a:t>
            </a:r>
            <a:r>
              <a:rPr lang="en-US" sz="2400" dirty="0">
                <a:solidFill>
                  <a:srgbClr val="FFFF00"/>
                </a:solidFill>
              </a:rPr>
              <a:t> March 2022 17:00-18:30 UTC: LT</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9" name="TextBox 2">
            <a:extLst>
              <a:ext uri="{FF2B5EF4-FFF2-40B4-BE49-F238E27FC236}">
                <a16:creationId xmlns:a16="http://schemas.microsoft.com/office/drawing/2014/main" id="{3083B5A9-B908-4E43-89BE-D10ED317E839}"/>
              </a:ext>
            </a:extLst>
          </p:cNvPr>
          <p:cNvSpPr txBox="1"/>
          <p:nvPr/>
        </p:nvSpPr>
        <p:spPr>
          <a:xfrm>
            <a:off x="11222654" y="2933013"/>
            <a:ext cx="719492" cy="1161857"/>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Q1</a:t>
            </a:r>
            <a:endParaRPr lang="en-US" sz="3200" dirty="0">
              <a:solidFill>
                <a:schemeClr val="bg1"/>
              </a:solidFill>
              <a:latin typeface="Arial" panose="020B0604020202020204" pitchFamily="34" charset="0"/>
              <a:cs typeface="Arial" panose="020B0604020202020204" pitchFamily="34" charset="0"/>
            </a:endParaRPr>
          </a:p>
        </p:txBody>
      </p:sp>
      <p:sp>
        <p:nvSpPr>
          <p:cNvPr id="6" name="TextBox 2">
            <a:extLst>
              <a:ext uri="{FF2B5EF4-FFF2-40B4-BE49-F238E27FC236}">
                <a16:creationId xmlns:a16="http://schemas.microsoft.com/office/drawing/2014/main" id="{17118521-7EBD-DE4A-8728-B0D4FE5904FD}"/>
              </a:ext>
            </a:extLst>
          </p:cNvPr>
          <p:cNvSpPr txBox="1"/>
          <p:nvPr/>
        </p:nvSpPr>
        <p:spPr>
          <a:xfrm>
            <a:off x="4101936" y="958400"/>
            <a:ext cx="3674404"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Meetings 2022</a:t>
            </a:r>
            <a:endParaRPr lang="en-US"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3285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591614" y="304800"/>
            <a:ext cx="8706292" cy="653667"/>
          </a:xfrm>
          <a:blipFill>
            <a:blip r:embed="rId3" cstate="screen">
              <a:extLst>
                <a:ext uri="{28A0092B-C50C-407E-A947-70E740481C1C}">
                  <a14:useLocalDpi xmlns:a14="http://schemas.microsoft.com/office/drawing/2010/main"/>
                </a:ext>
              </a:extLst>
            </a:blip>
            <a:stretch>
              <a:fillRect/>
            </a:stretch>
          </a:blipFill>
        </p:spPr>
        <p:txBody>
          <a:bodyPr/>
          <a:lstStyle/>
          <a:p>
            <a:r>
              <a:rPr lang="en-US" sz="4000" dirty="0">
                <a:solidFill>
                  <a:prstClr val="white"/>
                </a:solidFill>
                <a:latin typeface="Calibri" panose="020F0502020204030204"/>
              </a:rPr>
              <a:t>EURALO 2022 Road Map</a:t>
            </a:r>
            <a:endParaRPr lang="en-US" sz="4000" dirty="0">
              <a:solidFill>
                <a:schemeClr val="bg1">
                  <a:lumMod val="95000"/>
                </a:schemeClr>
              </a:solidFill>
              <a:latin typeface="Arial" panose="020B0604020202020204" pitchFamily="34" charset="0"/>
              <a:cs typeface="Arial" panose="020B0604020202020204" pitchFamily="34" charset="0"/>
            </a:endParaRP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609600" y="1512332"/>
            <a:ext cx="10972800" cy="5165076"/>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a:normAutofit fontScale="92500"/>
          </a:bodyPr>
          <a:lstStyle/>
          <a:p>
            <a:r>
              <a:rPr lang="en-US" sz="2400" dirty="0">
                <a:solidFill>
                  <a:srgbClr val="FFFF00"/>
                </a:solidFill>
              </a:rPr>
              <a:t>Tuesday 5</a:t>
            </a:r>
            <a:r>
              <a:rPr lang="en-US" sz="2400" baseline="30000" dirty="0">
                <a:solidFill>
                  <a:srgbClr val="FFFF00"/>
                </a:solidFill>
              </a:rPr>
              <a:t>th</a:t>
            </a:r>
            <a:r>
              <a:rPr lang="en-US" sz="2400" dirty="0">
                <a:solidFill>
                  <a:srgbClr val="FFFF00"/>
                </a:solidFill>
              </a:rPr>
              <a:t> April 2022 17:00-18:30 UTC: LT</a:t>
            </a:r>
          </a:p>
          <a:p>
            <a:r>
              <a:rPr lang="en-US" sz="2400" dirty="0">
                <a:solidFill>
                  <a:srgbClr val="FFFF00"/>
                </a:solidFill>
              </a:rPr>
              <a:t>Tuesday 12</a:t>
            </a:r>
            <a:r>
              <a:rPr lang="en-US" sz="2400" baseline="30000" dirty="0">
                <a:solidFill>
                  <a:srgbClr val="FFFF00"/>
                </a:solidFill>
              </a:rPr>
              <a:t>th</a:t>
            </a:r>
            <a:r>
              <a:rPr lang="en-US" sz="2400" dirty="0">
                <a:solidFill>
                  <a:srgbClr val="FFFF00"/>
                </a:solidFill>
              </a:rPr>
              <a:t> or 19</a:t>
            </a:r>
            <a:r>
              <a:rPr lang="en-US" sz="2400" baseline="30000" dirty="0">
                <a:solidFill>
                  <a:srgbClr val="FFFF00"/>
                </a:solidFill>
              </a:rPr>
              <a:t>th</a:t>
            </a:r>
            <a:r>
              <a:rPr lang="en-US" sz="2400" dirty="0">
                <a:solidFill>
                  <a:srgbClr val="FFFF00"/>
                </a:solidFill>
              </a:rPr>
              <a:t> April 2022 17:00-18:30 UTC: Board</a:t>
            </a:r>
          </a:p>
          <a:p>
            <a:r>
              <a:rPr lang="en-US" sz="2400" dirty="0">
                <a:solidFill>
                  <a:srgbClr val="FFFF00"/>
                </a:solidFill>
              </a:rPr>
              <a:t>Tuesday 26</a:t>
            </a:r>
            <a:r>
              <a:rPr lang="en-US" sz="2400" baseline="30000" dirty="0">
                <a:solidFill>
                  <a:srgbClr val="FFFF00"/>
                </a:solidFill>
              </a:rPr>
              <a:t>th</a:t>
            </a:r>
            <a:r>
              <a:rPr lang="en-US" sz="2400" dirty="0">
                <a:solidFill>
                  <a:srgbClr val="FFFF00"/>
                </a:solidFill>
              </a:rPr>
              <a:t> April 2022 17:00-18:30 UTC: MRT3-22 (EN, ES, FR and RU)</a:t>
            </a:r>
          </a:p>
          <a:p>
            <a:r>
              <a:rPr lang="en-US" sz="2400" dirty="0">
                <a:solidFill>
                  <a:srgbClr val="FFFF00"/>
                </a:solidFill>
              </a:rPr>
              <a:t>Tuesday 3</a:t>
            </a:r>
            <a:r>
              <a:rPr lang="en-US" sz="2400" baseline="30000" dirty="0">
                <a:solidFill>
                  <a:srgbClr val="FFFF00"/>
                </a:solidFill>
              </a:rPr>
              <a:t>rd</a:t>
            </a:r>
            <a:r>
              <a:rPr lang="en-US" sz="2400" dirty="0">
                <a:solidFill>
                  <a:srgbClr val="FFFF00"/>
                </a:solidFill>
              </a:rPr>
              <a:t> May 2022 17:00-18:30 UTC: LT</a:t>
            </a:r>
          </a:p>
          <a:p>
            <a:r>
              <a:rPr lang="en-US" sz="2400" dirty="0">
                <a:solidFill>
                  <a:srgbClr val="FFFF00"/>
                </a:solidFill>
              </a:rPr>
              <a:t>Tuesday 10</a:t>
            </a:r>
            <a:r>
              <a:rPr lang="en-US" sz="2400" baseline="30000" dirty="0">
                <a:solidFill>
                  <a:srgbClr val="FFFF00"/>
                </a:solidFill>
              </a:rPr>
              <a:t>th</a:t>
            </a:r>
            <a:r>
              <a:rPr lang="en-US" sz="2400" dirty="0">
                <a:solidFill>
                  <a:srgbClr val="FFFF00"/>
                </a:solidFill>
              </a:rPr>
              <a:t> May 2022 17:00-18:30 UTC: LT</a:t>
            </a:r>
          </a:p>
          <a:p>
            <a:r>
              <a:rPr lang="en-US" sz="2400" dirty="0">
                <a:solidFill>
                  <a:srgbClr val="FFFF00"/>
                </a:solidFill>
              </a:rPr>
              <a:t>Tuesday 17</a:t>
            </a:r>
            <a:r>
              <a:rPr lang="en-US" sz="2400" baseline="30000" dirty="0">
                <a:solidFill>
                  <a:srgbClr val="FFFF00"/>
                </a:solidFill>
              </a:rPr>
              <a:t>th</a:t>
            </a:r>
            <a:r>
              <a:rPr lang="en-US" sz="2400" dirty="0">
                <a:solidFill>
                  <a:srgbClr val="FFFF00"/>
                </a:solidFill>
              </a:rPr>
              <a:t> May 2022 17:00-18:30 UTC: Board</a:t>
            </a:r>
          </a:p>
          <a:p>
            <a:r>
              <a:rPr lang="en-US" sz="2400" dirty="0">
                <a:solidFill>
                  <a:srgbClr val="FFFF00"/>
                </a:solidFill>
              </a:rPr>
              <a:t>Tuesday 24</a:t>
            </a:r>
            <a:r>
              <a:rPr lang="en-US" sz="2400" baseline="30000" dirty="0">
                <a:solidFill>
                  <a:srgbClr val="FFFF00"/>
                </a:solidFill>
              </a:rPr>
              <a:t>th</a:t>
            </a:r>
            <a:r>
              <a:rPr lang="en-US" sz="2400" dirty="0">
                <a:solidFill>
                  <a:srgbClr val="FFFF00"/>
                </a:solidFill>
              </a:rPr>
              <a:t> May 2022 17:00-18:30 UTC: MRT4-22 (EN, ES, FR and RU)</a:t>
            </a:r>
          </a:p>
          <a:p>
            <a:r>
              <a:rPr lang="en-US" sz="2400" dirty="0">
                <a:solidFill>
                  <a:srgbClr val="FFFF00"/>
                </a:solidFill>
              </a:rPr>
              <a:t>Tuesday 31</a:t>
            </a:r>
            <a:r>
              <a:rPr lang="en-US" sz="2400" baseline="30000" dirty="0">
                <a:solidFill>
                  <a:srgbClr val="FFFF00"/>
                </a:solidFill>
              </a:rPr>
              <a:t>st</a:t>
            </a:r>
            <a:r>
              <a:rPr lang="en-US" sz="2400" dirty="0">
                <a:solidFill>
                  <a:srgbClr val="FFFF00"/>
                </a:solidFill>
              </a:rPr>
              <a:t> May 2022 17:00-18:30 UTC: LT</a:t>
            </a:r>
          </a:p>
          <a:p>
            <a:r>
              <a:rPr lang="en-US" sz="2400" dirty="0">
                <a:solidFill>
                  <a:srgbClr val="FFFF00"/>
                </a:solidFill>
              </a:rPr>
              <a:t>Tuesday 7</a:t>
            </a:r>
            <a:r>
              <a:rPr lang="en-US" sz="2400" baseline="30000" dirty="0">
                <a:solidFill>
                  <a:srgbClr val="FFFF00"/>
                </a:solidFill>
              </a:rPr>
              <a:t>th</a:t>
            </a:r>
            <a:r>
              <a:rPr lang="en-US" sz="2400" dirty="0">
                <a:solidFill>
                  <a:srgbClr val="FFFF00"/>
                </a:solidFill>
              </a:rPr>
              <a:t> June 2022: Final preparation of EURALO and ICANN74</a:t>
            </a:r>
          </a:p>
          <a:p>
            <a:r>
              <a:rPr lang="en-US" sz="2400" dirty="0">
                <a:solidFill>
                  <a:srgbClr val="FFFF00"/>
                </a:solidFill>
              </a:rPr>
              <a:t>Tuesday 14</a:t>
            </a:r>
            <a:r>
              <a:rPr lang="en-US" sz="2400" baseline="30000" dirty="0">
                <a:solidFill>
                  <a:srgbClr val="FFFF00"/>
                </a:solidFill>
              </a:rPr>
              <a:t>th</a:t>
            </a:r>
            <a:r>
              <a:rPr lang="en-US" sz="2400" dirty="0">
                <a:solidFill>
                  <a:srgbClr val="FFFF00"/>
                </a:solidFill>
              </a:rPr>
              <a:t> June 2022 14:00 - 17:00 UTC - 16:00 - 19:00 CET: EURALO GA ICANN74</a:t>
            </a:r>
          </a:p>
          <a:p>
            <a:r>
              <a:rPr lang="en-US" sz="2400" dirty="0">
                <a:solidFill>
                  <a:srgbClr val="FFFF00"/>
                </a:solidFill>
              </a:rPr>
              <a:t>Tuesday 21</a:t>
            </a:r>
            <a:r>
              <a:rPr lang="en-US" sz="2400" baseline="30000" dirty="0">
                <a:solidFill>
                  <a:srgbClr val="FFFF00"/>
                </a:solidFill>
              </a:rPr>
              <a:t>st</a:t>
            </a:r>
            <a:r>
              <a:rPr lang="en-US" sz="2400" dirty="0">
                <a:solidFill>
                  <a:srgbClr val="FFFF00"/>
                </a:solidFill>
              </a:rPr>
              <a:t> June 2022: EURODIG</a:t>
            </a:r>
          </a:p>
          <a:p>
            <a:r>
              <a:rPr lang="en-US" sz="2400" dirty="0">
                <a:solidFill>
                  <a:srgbClr val="FFFF00"/>
                </a:solidFill>
              </a:rPr>
              <a:t>Tuesday 28</a:t>
            </a:r>
            <a:r>
              <a:rPr lang="en-US" sz="2400" baseline="30000" dirty="0">
                <a:solidFill>
                  <a:srgbClr val="FFFF00"/>
                </a:solidFill>
              </a:rPr>
              <a:t>th </a:t>
            </a:r>
            <a:r>
              <a:rPr lang="en-US" sz="2400" dirty="0">
                <a:solidFill>
                  <a:srgbClr val="FFFF00"/>
                </a:solidFill>
              </a:rPr>
              <a:t>June 2022 17:00-19:00 UTC: RO-ICANN74 by EURALO (EN, ES, FR and RU)</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9" name="TextBox 2">
            <a:extLst>
              <a:ext uri="{FF2B5EF4-FFF2-40B4-BE49-F238E27FC236}">
                <a16:creationId xmlns:a16="http://schemas.microsoft.com/office/drawing/2014/main" id="{3083B5A9-B908-4E43-89BE-D10ED317E839}"/>
              </a:ext>
            </a:extLst>
          </p:cNvPr>
          <p:cNvSpPr txBox="1"/>
          <p:nvPr/>
        </p:nvSpPr>
        <p:spPr>
          <a:xfrm>
            <a:off x="11222654" y="3016856"/>
            <a:ext cx="719492" cy="1161857"/>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Q2</a:t>
            </a:r>
            <a:endParaRPr lang="en-US" sz="3200" dirty="0">
              <a:solidFill>
                <a:schemeClr val="bg1"/>
              </a:solidFill>
              <a:latin typeface="Arial" panose="020B0604020202020204" pitchFamily="34" charset="0"/>
              <a:cs typeface="Arial" panose="020B0604020202020204" pitchFamily="34" charset="0"/>
            </a:endParaRPr>
          </a:p>
        </p:txBody>
      </p:sp>
      <p:sp>
        <p:nvSpPr>
          <p:cNvPr id="6" name="TextBox 2">
            <a:extLst>
              <a:ext uri="{FF2B5EF4-FFF2-40B4-BE49-F238E27FC236}">
                <a16:creationId xmlns:a16="http://schemas.microsoft.com/office/drawing/2014/main" id="{17118521-7EBD-DE4A-8728-B0D4FE5904FD}"/>
              </a:ext>
            </a:extLst>
          </p:cNvPr>
          <p:cNvSpPr txBox="1"/>
          <p:nvPr/>
        </p:nvSpPr>
        <p:spPr>
          <a:xfrm>
            <a:off x="4101936" y="958400"/>
            <a:ext cx="3674404"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Meetings 2022</a:t>
            </a:r>
            <a:endParaRPr lang="en-US"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3238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777875"/>
          </a:xfrm>
          <a:blipFill>
            <a:blip r:embed="rId2" cstate="screen">
              <a:extLst>
                <a:ext uri="{28A0092B-C50C-407E-A947-70E740481C1C}">
                  <a14:useLocalDpi xmlns:a14="http://schemas.microsoft.com/office/drawing/2010/main"/>
                </a:ext>
              </a:extLst>
            </a:blip>
            <a:stretch>
              <a:fillRect/>
            </a:stretch>
          </a:blipFill>
        </p:spPr>
        <p:txBody>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2021</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1062203"/>
            <a:ext cx="4429418"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ICANN Meetings 2022 &amp; 2023</a:t>
            </a:r>
            <a:endParaRPr lang="en-US" sz="2400" dirty="0">
              <a:solidFill>
                <a:schemeClr val="bg1"/>
              </a:solidFill>
              <a:latin typeface="Arial" panose="020B0604020202020204" pitchFamily="34" charset="0"/>
              <a:cs typeface="Arial" panose="020B0604020202020204" pitchFamily="34" charset="0"/>
            </a:endParaRPr>
          </a:p>
        </p:txBody>
      </p:sp>
      <p:sp>
        <p:nvSpPr>
          <p:cNvPr id="5" name="Espace réservé du contenu 4">
            <a:extLst>
              <a:ext uri="{FF2B5EF4-FFF2-40B4-BE49-F238E27FC236}">
                <a16:creationId xmlns:a16="http://schemas.microsoft.com/office/drawing/2014/main" id="{71298FE6-9933-B747-9EDB-7A78AE8D9B29}"/>
              </a:ext>
            </a:extLst>
          </p:cNvPr>
          <p:cNvSpPr>
            <a:spLocks noGrp="1"/>
          </p:cNvSpPr>
          <p:nvPr>
            <p:ph idx="1"/>
          </p:nvPr>
        </p:nvSpPr>
        <p:spPr>
          <a:xfrm>
            <a:off x="609600" y="1600200"/>
            <a:ext cx="10972800" cy="4937077"/>
          </a:xfrm>
        </p:spPr>
        <p:txBody>
          <a:bodyPr>
            <a:normAutofit fontScale="92500" lnSpcReduction="10000"/>
          </a:bodyPr>
          <a:lstStyle/>
          <a:p>
            <a:pPr marL="571500" indent="-571500">
              <a:buFont typeface="Arial" panose="020B0604020202020204" pitchFamily="34" charset="0"/>
              <a:buChar char="•"/>
            </a:pPr>
            <a:r>
              <a:rPr lang="en-US" sz="2800" b="1" dirty="0"/>
              <a:t>ICANN73 – San Juan – </a:t>
            </a:r>
            <a:r>
              <a:rPr lang="en-US" sz="2800" b="1" dirty="0" err="1"/>
              <a:t>vCommunity</a:t>
            </a:r>
            <a:r>
              <a:rPr lang="en-US" sz="2800" b="1" dirty="0"/>
              <a:t> Forum</a:t>
            </a:r>
          </a:p>
          <a:p>
            <a:pPr marL="1028700" lvl="1" indent="-571500">
              <a:buFont typeface="Arial" panose="020B0604020202020204" pitchFamily="34" charset="0"/>
              <a:buChar char="•"/>
            </a:pPr>
            <a:r>
              <a:rPr lang="en-US" sz="2400" b="1" dirty="0"/>
              <a:t>7-10 March 2022</a:t>
            </a:r>
          </a:p>
          <a:p>
            <a:pPr marL="571500" indent="-571500">
              <a:buFont typeface="Arial" panose="020B0604020202020204" pitchFamily="34" charset="0"/>
              <a:buChar char="•"/>
            </a:pPr>
            <a:r>
              <a:rPr lang="en-US" sz="2800" b="1" dirty="0"/>
              <a:t>ICANN74 – The Hague – Policy Forum</a:t>
            </a:r>
          </a:p>
          <a:p>
            <a:pPr marL="1028700" lvl="1" indent="-571500">
              <a:buFont typeface="Arial" panose="020B0604020202020204" pitchFamily="34" charset="0"/>
              <a:buChar char="•"/>
            </a:pPr>
            <a:r>
              <a:rPr lang="en-US" sz="2400" b="1" dirty="0"/>
              <a:t>13-16 June 2022</a:t>
            </a:r>
          </a:p>
          <a:p>
            <a:pPr marL="571500" indent="-571500">
              <a:buFont typeface="Arial" panose="020B0604020202020204" pitchFamily="34" charset="0"/>
              <a:buChar char="•"/>
            </a:pPr>
            <a:r>
              <a:rPr lang="en-US" sz="2800" b="1" dirty="0"/>
              <a:t>ICANN75 – Kuala Lumpur – Annual General Meeting (24th)</a:t>
            </a:r>
          </a:p>
          <a:p>
            <a:pPr marL="1028700" lvl="1" indent="-571500"/>
            <a:r>
              <a:rPr lang="en-US" b="1" dirty="0"/>
              <a:t>17-22 September 2022</a:t>
            </a:r>
          </a:p>
          <a:p>
            <a:pPr marL="571500" indent="-571500"/>
            <a:r>
              <a:rPr lang="en-US" dirty="0"/>
              <a:t>ICANN76 – Cancun – </a:t>
            </a:r>
            <a:r>
              <a:rPr lang="en-US" sz="2400" dirty="0"/>
              <a:t>Community Forum</a:t>
            </a:r>
          </a:p>
          <a:p>
            <a:pPr marL="1028700" lvl="1" indent="-571500"/>
            <a:r>
              <a:rPr lang="en-US" dirty="0"/>
              <a:t>11-16 March 2023</a:t>
            </a:r>
          </a:p>
          <a:p>
            <a:pPr marL="571500" indent="-571500"/>
            <a:r>
              <a:rPr lang="en-US" dirty="0"/>
              <a:t>ICANN77 – ? – Policy Forum</a:t>
            </a:r>
          </a:p>
          <a:p>
            <a:pPr marL="1028700" lvl="1" indent="-571500"/>
            <a:r>
              <a:rPr lang="en-US" dirty="0"/>
              <a:t>12-15 June 2023</a:t>
            </a:r>
          </a:p>
          <a:p>
            <a:pPr marL="571500" indent="-571500"/>
            <a:r>
              <a:rPr lang="en-US" dirty="0"/>
              <a:t>ICANN78 – ? – Annual General Meeting (25th)</a:t>
            </a:r>
          </a:p>
          <a:p>
            <a:pPr marL="1028700" lvl="1" indent="-571500"/>
            <a:r>
              <a:rPr lang="en-US" dirty="0"/>
              <a:t>21-26 September 2023</a:t>
            </a:r>
          </a:p>
          <a:p>
            <a:pPr marL="571500" indent="-571500"/>
            <a:endParaRPr lang="en-US" b="1" dirty="0"/>
          </a:p>
        </p:txBody>
      </p:sp>
    </p:spTree>
    <p:extLst>
      <p:ext uri="{BB962C8B-B14F-4D97-AF65-F5344CB8AC3E}">
        <p14:creationId xmlns:p14="http://schemas.microsoft.com/office/powerpoint/2010/main" val="1200129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927227"/>
          </a:xfrm>
          <a:blipFill>
            <a:blip r:embed="rId3" cstate="screen">
              <a:extLst>
                <a:ext uri="{28A0092B-C50C-407E-A947-70E740481C1C}">
                  <a14:useLocalDpi xmlns:a14="http://schemas.microsoft.com/office/drawing/2010/main"/>
                </a:ext>
              </a:extLst>
            </a:blip>
            <a:stretch>
              <a:fillRect/>
            </a:stretch>
          </a:blipFill>
        </p:spPr>
        <p:txBody>
          <a:bodyPr/>
          <a:lstStyle/>
          <a:p>
            <a:r>
              <a:rPr lang="en-US" sz="4000" dirty="0">
                <a:solidFill>
                  <a:schemeClr val="bg1"/>
                </a:solidFill>
                <a:latin typeface="+mn-lt"/>
              </a:rPr>
              <a:t>ICANN meetings &amp; </a:t>
            </a:r>
            <a:r>
              <a:rPr lang="en-US" sz="4000" dirty="0">
                <a:solidFill>
                  <a:schemeClr val="bg1">
                    <a:lumMod val="95000"/>
                  </a:schemeClr>
                </a:solidFill>
                <a:latin typeface="+mn-lt"/>
                <a:cs typeface="Arial" panose="020B0604020202020204" pitchFamily="34" charset="0"/>
              </a:rPr>
              <a:t>EURALO</a:t>
            </a:r>
            <a:r>
              <a:rPr lang="en-US" sz="4000" dirty="0">
                <a:solidFill>
                  <a:schemeClr val="bg1"/>
                </a:solidFill>
                <a:latin typeface="+mn-lt"/>
              </a:rPr>
              <a:t> readouts</a:t>
            </a:r>
            <a:endParaRPr lang="fr-FR" sz="3200" dirty="0">
              <a:latin typeface="+mn-lt"/>
            </a:endParaRP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3304264" y="1600201"/>
            <a:ext cx="8278136" cy="4525963"/>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a:normAutofit/>
          </a:bodyPr>
          <a:lstStyle/>
          <a:p>
            <a:pPr marL="571500" indent="-571500"/>
            <a:r>
              <a:rPr lang="en-US" dirty="0"/>
              <a:t>ICANN73 – San Juan – </a:t>
            </a:r>
            <a:r>
              <a:rPr lang="en-US" dirty="0" err="1"/>
              <a:t>vCommunity</a:t>
            </a:r>
            <a:r>
              <a:rPr lang="en-US" dirty="0"/>
              <a:t> Forum</a:t>
            </a:r>
          </a:p>
          <a:p>
            <a:pPr marL="1028700" lvl="1" indent="-571500"/>
            <a:r>
              <a:rPr lang="en-US" dirty="0"/>
              <a:t>7-10 March 2022</a:t>
            </a:r>
          </a:p>
          <a:p>
            <a:pPr marL="1200150" lvl="2" indent="-285750"/>
            <a:r>
              <a:rPr lang="en-US" dirty="0"/>
              <a:t>ICANN73 Readouts by EURALO </a:t>
            </a:r>
            <a:r>
              <a:rPr lang="en-US" dirty="0">
                <a:solidFill>
                  <a:srgbClr val="FFFF00"/>
                </a:solidFill>
              </a:rPr>
              <a:t>(EN, ES, FR and RU)</a:t>
            </a:r>
            <a:endParaRPr lang="en-US" dirty="0"/>
          </a:p>
          <a:p>
            <a:pPr marL="1200150" lvl="2" indent="-285750"/>
            <a:r>
              <a:rPr lang="en-US" dirty="0">
                <a:solidFill>
                  <a:srgbClr val="FFFF00"/>
                </a:solidFill>
              </a:rPr>
              <a:t>Tuesday 22</a:t>
            </a:r>
            <a:r>
              <a:rPr lang="en-US" baseline="30000" dirty="0">
                <a:solidFill>
                  <a:srgbClr val="FFFF00"/>
                </a:solidFill>
              </a:rPr>
              <a:t>nd</a:t>
            </a:r>
            <a:r>
              <a:rPr lang="en-US" dirty="0">
                <a:solidFill>
                  <a:srgbClr val="FFFF00"/>
                </a:solidFill>
              </a:rPr>
              <a:t> March 2022 18:00-20:00 UTC</a:t>
            </a:r>
            <a:endParaRPr lang="en-US" dirty="0"/>
          </a:p>
          <a:p>
            <a:pPr marL="571500" indent="-571500"/>
            <a:endParaRPr lang="en-US" dirty="0"/>
          </a:p>
          <a:p>
            <a:pPr marL="571500" indent="-571500"/>
            <a:r>
              <a:rPr lang="en-US" dirty="0"/>
              <a:t>ICANN74 – The Hague – Policy Forum</a:t>
            </a:r>
          </a:p>
          <a:p>
            <a:pPr marL="1028700" lvl="1" indent="-571500"/>
            <a:r>
              <a:rPr lang="en-US" dirty="0"/>
              <a:t>13-16 June 2022</a:t>
            </a:r>
          </a:p>
          <a:p>
            <a:pPr marL="1200150" lvl="2" indent="-285750"/>
            <a:r>
              <a:rPr lang="en-US" dirty="0"/>
              <a:t>ICANN74 Readouts by EURALO </a:t>
            </a:r>
            <a:r>
              <a:rPr lang="en-US" dirty="0">
                <a:solidFill>
                  <a:srgbClr val="FFFF00"/>
                </a:solidFill>
              </a:rPr>
              <a:t>(EN, ES, FR and RU)</a:t>
            </a:r>
            <a:endParaRPr lang="en-US" dirty="0"/>
          </a:p>
          <a:p>
            <a:pPr marL="1200150" lvl="2" indent="-285750"/>
            <a:r>
              <a:rPr lang="en-US" dirty="0">
                <a:solidFill>
                  <a:srgbClr val="FFFF00"/>
                </a:solidFill>
              </a:rPr>
              <a:t>Tuesday 28</a:t>
            </a:r>
            <a:r>
              <a:rPr lang="en-US" baseline="30000" dirty="0">
                <a:solidFill>
                  <a:srgbClr val="FFFF00"/>
                </a:solidFill>
              </a:rPr>
              <a:t>th </a:t>
            </a:r>
            <a:r>
              <a:rPr lang="en-US" dirty="0">
                <a:solidFill>
                  <a:srgbClr val="FFFF00"/>
                </a:solidFill>
              </a:rPr>
              <a:t>June 2022 17:00-19:00 UTC</a:t>
            </a:r>
          </a:p>
          <a:p>
            <a:pPr marL="1200150" lvl="2" indent="-285750"/>
            <a:endParaRPr lang="en-US" dirty="0">
              <a:solidFill>
                <a:srgbClr val="FFFF00"/>
              </a:solidFill>
            </a:endParaRPr>
          </a:p>
          <a:p>
            <a:pPr marL="1028700" lvl="1" indent="-571500"/>
            <a:endParaRPr lang="en-US" dirty="0"/>
          </a:p>
          <a:p>
            <a:pPr marL="1200150" lvl="2" indent="-285750"/>
            <a:endParaRPr lang="en-US" sz="2000" b="1" dirty="0">
              <a:solidFill>
                <a:schemeClr val="bg1"/>
              </a:solidFill>
            </a:endParaRPr>
          </a:p>
        </p:txBody>
      </p:sp>
      <p:pic>
        <p:nvPicPr>
          <p:cNvPr id="6" name="Image 5">
            <a:extLst>
              <a:ext uri="{FF2B5EF4-FFF2-40B4-BE49-F238E27FC236}">
                <a16:creationId xmlns:a16="http://schemas.microsoft.com/office/drawing/2014/main" id="{AEFC7BB4-719A-9F4F-90F7-EE7CC92D1AA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798" y="4790750"/>
            <a:ext cx="1567445" cy="1577965"/>
          </a:xfrm>
          <a:prstGeom prst="ellipse">
            <a:avLst/>
          </a:prstGeom>
        </p:spPr>
      </p:pic>
      <p:sp>
        <p:nvSpPr>
          <p:cNvPr id="5" name="TextBox 2">
            <a:extLst>
              <a:ext uri="{FF2B5EF4-FFF2-40B4-BE49-F238E27FC236}">
                <a16:creationId xmlns:a16="http://schemas.microsoft.com/office/drawing/2014/main" id="{A6267C4F-A500-C643-9A8C-4B92FFA8A6BA}"/>
              </a:ext>
            </a:extLst>
          </p:cNvPr>
          <p:cNvSpPr txBox="1"/>
          <p:nvPr/>
        </p:nvSpPr>
        <p:spPr>
          <a:xfrm>
            <a:off x="11222654" y="2589374"/>
            <a:ext cx="719428" cy="2231380"/>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Q1&amp;2</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6015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6" y="186769"/>
            <a:ext cx="8706292" cy="1325563"/>
          </a:xfrm>
          <a:blipFill>
            <a:blip r:embed="rId3" cstate="screen">
              <a:extLst>
                <a:ext uri="{28A0092B-C50C-407E-A947-70E740481C1C}">
                  <a14:useLocalDpi xmlns:a14="http://schemas.microsoft.com/office/drawing/2010/main"/>
                </a:ext>
              </a:extLst>
            </a:blip>
            <a:stretch>
              <a:fillRect/>
            </a:stretch>
          </a:blipFill>
        </p:spPr>
        <p:txBody>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2022 Road Map</a:t>
            </a: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609600" y="1693115"/>
            <a:ext cx="10972800" cy="5062015"/>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a:normAutofit fontScale="77500" lnSpcReduction="20000"/>
          </a:bodyPr>
          <a:lstStyle/>
          <a:p>
            <a:r>
              <a:rPr lang="en-US" sz="2800" b="1" dirty="0">
                <a:solidFill>
                  <a:srgbClr val="FFFF00"/>
                </a:solidFill>
              </a:rPr>
              <a:t>EURALO  General Assembly</a:t>
            </a:r>
          </a:p>
          <a:p>
            <a:pPr lvl="1"/>
            <a:r>
              <a:rPr lang="en-US" sz="2400" b="1" dirty="0">
                <a:solidFill>
                  <a:srgbClr val="FFFF00"/>
                </a:solidFill>
              </a:rPr>
              <a:t>2022</a:t>
            </a:r>
          </a:p>
          <a:p>
            <a:r>
              <a:rPr lang="en-US" sz="2800" b="1" dirty="0">
                <a:solidFill>
                  <a:srgbClr val="FFFF00"/>
                </a:solidFill>
              </a:rPr>
              <a:t>EURALO monthly Newsletter</a:t>
            </a:r>
          </a:p>
          <a:p>
            <a:r>
              <a:rPr lang="en-US" dirty="0">
                <a:solidFill>
                  <a:srgbClr val="FFFF00"/>
                </a:solidFill>
              </a:rPr>
              <a:t>EURALO ALSs</a:t>
            </a:r>
          </a:p>
          <a:p>
            <a:r>
              <a:rPr lang="en-US" dirty="0">
                <a:solidFill>
                  <a:srgbClr val="FFFF00"/>
                </a:solidFill>
              </a:rPr>
              <a:t>EURALO O&amp;E 2022 Road Map</a:t>
            </a:r>
          </a:p>
          <a:p>
            <a:pPr lvl="1"/>
            <a:r>
              <a:rPr lang="en-US" b="1" dirty="0">
                <a:solidFill>
                  <a:srgbClr val="FFFF00"/>
                </a:solidFill>
              </a:rPr>
              <a:t>Discretionary founding and CROP FY2022</a:t>
            </a:r>
          </a:p>
          <a:p>
            <a:r>
              <a:rPr lang="en-US" dirty="0">
                <a:solidFill>
                  <a:srgbClr val="FFFF00"/>
                </a:solidFill>
              </a:rPr>
              <a:t>EURALO </a:t>
            </a:r>
            <a:r>
              <a:rPr lang="en-US" sz="2800" b="1" dirty="0">
                <a:solidFill>
                  <a:srgbClr val="FFFF00"/>
                </a:solidFill>
              </a:rPr>
              <a:t>&amp; ICANN Meetings</a:t>
            </a:r>
          </a:p>
          <a:p>
            <a:pPr lvl="1"/>
            <a:r>
              <a:rPr lang="en-US" sz="2400" b="1" dirty="0">
                <a:solidFill>
                  <a:srgbClr val="FFFF00"/>
                </a:solidFill>
              </a:rPr>
              <a:t>EURALO Board (&amp; TF) meetings</a:t>
            </a:r>
          </a:p>
          <a:p>
            <a:pPr lvl="1"/>
            <a:r>
              <a:rPr lang="en-US" sz="2400" b="1" dirty="0">
                <a:solidFill>
                  <a:srgbClr val="FFFF00"/>
                </a:solidFill>
              </a:rPr>
              <a:t>Monthly </a:t>
            </a:r>
            <a:r>
              <a:rPr lang="en-US" sz="2400" b="1" dirty="0" err="1">
                <a:solidFill>
                  <a:srgbClr val="FFFF00"/>
                </a:solidFill>
              </a:rPr>
              <a:t>RoundTables</a:t>
            </a:r>
            <a:r>
              <a:rPr lang="en-US" sz="2400" b="1" dirty="0">
                <a:solidFill>
                  <a:srgbClr val="FFFF00"/>
                </a:solidFill>
              </a:rPr>
              <a:t> (by EURALO)</a:t>
            </a:r>
          </a:p>
          <a:p>
            <a:pPr lvl="1"/>
            <a:r>
              <a:rPr lang="en-US" sz="2400" b="1" dirty="0">
                <a:solidFill>
                  <a:srgbClr val="FFFF00"/>
                </a:solidFill>
              </a:rPr>
              <a:t>ICANN meetings </a:t>
            </a:r>
          </a:p>
          <a:p>
            <a:pPr lvl="1"/>
            <a:r>
              <a:rPr lang="en-US" sz="2400" b="1" dirty="0">
                <a:solidFill>
                  <a:srgbClr val="FFFF00"/>
                </a:solidFill>
              </a:rPr>
              <a:t>ICANN73 &amp; 74 EURALO readouts </a:t>
            </a:r>
          </a:p>
          <a:p>
            <a:r>
              <a:rPr lang="en-US" sz="2800" b="1" dirty="0">
                <a:solidFill>
                  <a:srgbClr val="FFFF00"/>
                </a:solidFill>
              </a:rPr>
              <a:t>EURALO </a:t>
            </a:r>
            <a:r>
              <a:rPr lang="en-US" dirty="0">
                <a:solidFill>
                  <a:srgbClr val="FFFF00"/>
                </a:solidFill>
              </a:rPr>
              <a:t>ABR</a:t>
            </a:r>
          </a:p>
          <a:p>
            <a:pPr lvl="1"/>
            <a:r>
              <a:rPr lang="en-US" dirty="0">
                <a:solidFill>
                  <a:srgbClr val="FFFF00"/>
                </a:solidFill>
              </a:rPr>
              <a:t>Accepted FY2022</a:t>
            </a:r>
            <a:endParaRPr lang="en-US" sz="2800" b="1" dirty="0">
              <a:solidFill>
                <a:srgbClr val="FFFF00"/>
              </a:solidFill>
            </a:endParaRPr>
          </a:p>
          <a:p>
            <a:pPr lvl="1"/>
            <a:r>
              <a:rPr lang="en-US" b="1" dirty="0">
                <a:solidFill>
                  <a:srgbClr val="FFFF00"/>
                </a:solidFill>
              </a:rPr>
              <a:t>Proposals FY2023</a:t>
            </a:r>
          </a:p>
          <a:p>
            <a:r>
              <a:rPr lang="en-US" sz="2800" b="1" dirty="0">
                <a:solidFill>
                  <a:srgbClr val="FFFF00"/>
                </a:solidFill>
              </a:rPr>
              <a:t>EURALO Board members </a:t>
            </a:r>
          </a:p>
          <a:p>
            <a:r>
              <a:rPr lang="en-US" sz="2900" b="1" dirty="0">
                <a:solidFill>
                  <a:srgbClr val="FFFF00"/>
                </a:solidFill>
              </a:rPr>
              <a:t>AOB (2 min)</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3759219" y="1256542"/>
            <a:ext cx="7105471"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Updated by Sébastien on the 15</a:t>
            </a:r>
            <a:r>
              <a:rPr lang="en-US" sz="2400" b="1" baseline="30000" dirty="0">
                <a:solidFill>
                  <a:schemeClr val="bg1">
                    <a:lumMod val="95000"/>
                  </a:schemeClr>
                </a:solidFill>
                <a:latin typeface="Arial" panose="020B0604020202020204" pitchFamily="34" charset="0"/>
                <a:cs typeface="Arial" panose="020B0604020202020204" pitchFamily="34" charset="0"/>
              </a:rPr>
              <a:t>th</a:t>
            </a:r>
            <a:r>
              <a:rPr lang="en-US" sz="2400" b="1" dirty="0">
                <a:solidFill>
                  <a:schemeClr val="bg1">
                    <a:lumMod val="95000"/>
                  </a:schemeClr>
                </a:solidFill>
                <a:latin typeface="Arial" panose="020B0604020202020204" pitchFamily="34" charset="0"/>
                <a:cs typeface="Arial" panose="020B0604020202020204" pitchFamily="34" charset="0"/>
              </a:rPr>
              <a:t> January 2022</a:t>
            </a:r>
            <a:endParaRPr lang="en-US" sz="24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2718850"/>
            <a:ext cx="518925" cy="2097882"/>
          </a:xfrm>
          <a:prstGeom prst="rect">
            <a:avLst/>
          </a:prstGeom>
          <a:solidFill>
            <a:srgbClr val="0E393A"/>
          </a:solidFill>
        </p:spPr>
        <p:txBody>
          <a:bodyPr vert="wordArtVert" wrap="none" rtlCol="0">
            <a:spAutoFit/>
          </a:bodyPr>
          <a:lstStyle/>
          <a:p>
            <a:r>
              <a:rPr lang="en-US" sz="2000" b="1" dirty="0">
                <a:solidFill>
                  <a:schemeClr val="bg1">
                    <a:lumMod val="95000"/>
                  </a:schemeClr>
                </a:solidFill>
                <a:latin typeface="Arial" panose="020B0604020202020204" pitchFamily="34" charset="0"/>
                <a:cs typeface="Arial" panose="020B0604020202020204" pitchFamily="34" charset="0"/>
              </a:rPr>
              <a:t>AGENDA</a:t>
            </a:r>
            <a:endParaRPr lang="en-US"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52027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2">
            <a:extLst>
              <a:ext uri="{FF2B5EF4-FFF2-40B4-BE49-F238E27FC236}">
                <a16:creationId xmlns:a16="http://schemas.microsoft.com/office/drawing/2014/main" id="{6FAFA704-2428-184F-8F60-D1CDB836C5E9}"/>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988048" y="5757960"/>
            <a:ext cx="741600" cy="741067"/>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95" name="Picture 6" descr="Afnic Pierre Bonis, DG de l'Afnic - Pierre Bonis - Afnic">
            <a:extLst>
              <a:ext uri="{FF2B5EF4-FFF2-40B4-BE49-F238E27FC236}">
                <a16:creationId xmlns:a16="http://schemas.microsoft.com/office/drawing/2014/main" id="{EADAC7FB-4A3E-4249-9642-32B24EF593A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3170" y="4351431"/>
            <a:ext cx="752400" cy="752400"/>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73" name="Picture 2">
            <a:extLst>
              <a:ext uri="{FF2B5EF4-FFF2-40B4-BE49-F238E27FC236}">
                <a16:creationId xmlns:a16="http://schemas.microsoft.com/office/drawing/2014/main" id="{0D69DDBF-B2CD-3141-9560-690958FDED70}"/>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340761" y="3339571"/>
            <a:ext cx="745200" cy="742856"/>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69" name="Picture 4">
            <a:extLst>
              <a:ext uri="{FF2B5EF4-FFF2-40B4-BE49-F238E27FC236}">
                <a16:creationId xmlns:a16="http://schemas.microsoft.com/office/drawing/2014/main" id="{9D3191DF-0C45-FA47-AFBE-FF5F478E652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050234" y="2396589"/>
            <a:ext cx="741600" cy="741600"/>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86" name="Picture 4">
            <a:extLst>
              <a:ext uri="{FF2B5EF4-FFF2-40B4-BE49-F238E27FC236}">
                <a16:creationId xmlns:a16="http://schemas.microsoft.com/office/drawing/2014/main" id="{DD57231E-3E5F-BD41-974A-4B1111F7663E}"/>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65671" y="3340979"/>
            <a:ext cx="741600" cy="741600"/>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19" name="Picture 4" descr="Ask the Experts: What&amp;#39;s My Greatest Challenge? Product and Marketing -  YouTube">
            <a:extLst>
              <a:ext uri="{FF2B5EF4-FFF2-40B4-BE49-F238E27FC236}">
                <a16:creationId xmlns:a16="http://schemas.microsoft.com/office/drawing/2014/main" id="{A24988E4-B28E-6741-ABF9-B28823FB38A8}"/>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4863134" y="5225065"/>
            <a:ext cx="734400" cy="740472"/>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76" name="Picture 6">
            <a:extLst>
              <a:ext uri="{FF2B5EF4-FFF2-40B4-BE49-F238E27FC236}">
                <a16:creationId xmlns:a16="http://schemas.microsoft.com/office/drawing/2014/main" id="{4726FCB2-DD43-BF45-966E-55887BC6F6CA}"/>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1077291" y="2334889"/>
            <a:ext cx="750034" cy="743245"/>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80" name="Picture 2" descr="Joanna">
            <a:hlinkClick r:id="rId9"/>
            <a:extLst>
              <a:ext uri="{FF2B5EF4-FFF2-40B4-BE49-F238E27FC236}">
                <a16:creationId xmlns:a16="http://schemas.microsoft.com/office/drawing/2014/main" id="{49DF0501-D942-7946-A639-200058144828}"/>
              </a:ext>
            </a:extLst>
          </p:cNvPr>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r="-6"/>
          <a:stretch/>
        </p:blipFill>
        <p:spPr bwMode="auto">
          <a:xfrm>
            <a:off x="5234233" y="4283809"/>
            <a:ext cx="743245" cy="743245"/>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84" name="Image 83" descr="Une image contenant homme, personne, complet, intérieur&#10;&#10;Description générée automatiquement">
            <a:extLst>
              <a:ext uri="{FF2B5EF4-FFF2-40B4-BE49-F238E27FC236}">
                <a16:creationId xmlns:a16="http://schemas.microsoft.com/office/drawing/2014/main" id="{1C4A8038-F784-7C4D-A327-3533B2A3320A}"/>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1878142" y="1635411"/>
            <a:ext cx="799200" cy="812911"/>
          </a:xfrm>
          <a:prstGeom prst="ellipse">
            <a:avLst/>
          </a:prstGeom>
          <a:ln w="25400">
            <a:solidFill>
              <a:srgbClr val="FFFF00"/>
            </a:solidFill>
          </a:ln>
        </p:spPr>
      </p:pic>
      <p:pic>
        <p:nvPicPr>
          <p:cNvPr id="83" name="Image 82">
            <a:extLst>
              <a:ext uri="{FF2B5EF4-FFF2-40B4-BE49-F238E27FC236}">
                <a16:creationId xmlns:a16="http://schemas.microsoft.com/office/drawing/2014/main" id="{6C625D63-950E-BA4C-B976-B26FB1064F9A}"/>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4088003" y="1623789"/>
            <a:ext cx="740767" cy="742274"/>
          </a:xfrm>
          <a:prstGeom prst="ellipse">
            <a:avLst/>
          </a:prstGeom>
          <a:ln w="25400">
            <a:solidFill>
              <a:srgbClr val="00B050"/>
            </a:solidFill>
          </a:ln>
        </p:spPr>
      </p:pic>
      <p:pic>
        <p:nvPicPr>
          <p:cNvPr id="85" name="Espace réservé du contenu 4" descr="Une image contenant personne, cravate, complet, habits&#10;&#10;Description générée automatiquement">
            <a:extLst>
              <a:ext uri="{FF2B5EF4-FFF2-40B4-BE49-F238E27FC236}">
                <a16:creationId xmlns:a16="http://schemas.microsoft.com/office/drawing/2014/main" id="{9E5EAC2E-BC38-5945-B9A7-D97AD2E7343A}"/>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2995212" y="1448147"/>
            <a:ext cx="730857" cy="743085"/>
          </a:xfrm>
          <a:prstGeom prst="ellipse">
            <a:avLst/>
          </a:prstGeom>
          <a:ln w="25400">
            <a:solidFill>
              <a:srgbClr val="FF0000"/>
            </a:solidFill>
          </a:ln>
        </p:spPr>
      </p:pic>
      <p:sp>
        <p:nvSpPr>
          <p:cNvPr id="5" name="ZoneTexte 4">
            <a:extLst>
              <a:ext uri="{FF2B5EF4-FFF2-40B4-BE49-F238E27FC236}">
                <a16:creationId xmlns:a16="http://schemas.microsoft.com/office/drawing/2014/main" id="{4BB2C85A-F047-BF4C-BD13-6AF9ED31AA67}"/>
              </a:ext>
            </a:extLst>
          </p:cNvPr>
          <p:cNvSpPr txBox="1"/>
          <p:nvPr/>
        </p:nvSpPr>
        <p:spPr>
          <a:xfrm>
            <a:off x="6763262" y="5876007"/>
            <a:ext cx="2354234" cy="954107"/>
          </a:xfrm>
          <a:prstGeom prst="rect">
            <a:avLst/>
          </a:prstGeom>
          <a:solidFill>
            <a:schemeClr val="accent4">
              <a:lumMod val="20000"/>
              <a:lumOff val="80000"/>
              <a:alpha val="63000"/>
            </a:schemeClr>
          </a:solidFill>
        </p:spPr>
        <p:txBody>
          <a:bodyPr wrap="none" rtlCol="0">
            <a:spAutoFit/>
          </a:bodyPr>
          <a:lstStyle/>
          <a:p>
            <a:pPr algn="ctr"/>
            <a:r>
              <a:rPr lang="en-US" sz="1400" b="1" dirty="0"/>
              <a:t>REGISTER HERE</a:t>
            </a:r>
            <a:br>
              <a:rPr lang="en-US" sz="1400" b="1" dirty="0"/>
            </a:br>
            <a:r>
              <a:rPr lang="en-US" sz="1400" b="1" dirty="0"/>
              <a:t>INSCRIVEZ-VOUS ICI</a:t>
            </a:r>
            <a:br>
              <a:rPr lang="en-US" sz="1400" b="1" dirty="0"/>
            </a:br>
            <a:r>
              <a:rPr lang="es-ES" sz="1400" b="1" dirty="0"/>
              <a:t>REGISTRAR AQUÍ</a:t>
            </a:r>
            <a:br>
              <a:rPr lang="es-ES" sz="1400" b="1" dirty="0"/>
            </a:br>
            <a:r>
              <a:rPr lang="ru-RU" sz="1400" b="1" dirty="0"/>
              <a:t>ЗАРЕГИСТРИРУЙТЕСЬ ЗДЕСЬ</a:t>
            </a:r>
            <a:endParaRPr lang="fr-FR" sz="1400" b="1" dirty="0"/>
          </a:p>
        </p:txBody>
      </p:sp>
      <p:sp>
        <p:nvSpPr>
          <p:cNvPr id="2" name="Titre 1">
            <a:extLst>
              <a:ext uri="{FF2B5EF4-FFF2-40B4-BE49-F238E27FC236}">
                <a16:creationId xmlns:a16="http://schemas.microsoft.com/office/drawing/2014/main" id="{8F4872B8-D1A3-B04E-B98A-E91DA0F073B4}"/>
              </a:ext>
            </a:extLst>
          </p:cNvPr>
          <p:cNvSpPr>
            <a:spLocks noGrp="1"/>
          </p:cNvSpPr>
          <p:nvPr>
            <p:ph type="title"/>
          </p:nvPr>
        </p:nvSpPr>
        <p:spPr>
          <a:xfrm>
            <a:off x="2423396" y="142564"/>
            <a:ext cx="7719309" cy="1325563"/>
          </a:xfrm>
          <a:ln>
            <a:noFill/>
          </a:ln>
          <a:extLst>
            <a:ext uri="{909E8E84-426E-40DD-AFC4-6F175D3DCCD1}">
              <a14:hiddenFill xmlns:a14="http://schemas.microsoft.com/office/drawing/2010/main">
                <a:solidFill>
                  <a:srgbClr val="FFFFFF"/>
                </a:solidFill>
              </a14:hiddenFill>
            </a:ext>
          </a:extLst>
        </p:spPr>
        <p:txBody>
          <a:bodyPr>
            <a:noAutofit/>
          </a:bodyPr>
          <a:lstStyle/>
          <a:p>
            <a:pPr algn="ctr"/>
            <a:r>
              <a:rPr lang="en-US" sz="6000" dirty="0">
                <a:ln w="3175">
                  <a:noFill/>
                </a:ln>
                <a:solidFill>
                  <a:srgbClr val="E89016"/>
                </a:solidFill>
              </a:rPr>
              <a:t>ICANN73 – READOUT</a:t>
            </a:r>
            <a:br>
              <a:rPr lang="en-US" sz="6000" dirty="0">
                <a:ln w="3175">
                  <a:noFill/>
                </a:ln>
                <a:solidFill>
                  <a:srgbClr val="E89016"/>
                </a:solidFill>
              </a:rPr>
            </a:br>
            <a:r>
              <a:rPr lang="en-US" sz="3600" dirty="0">
                <a:ln w="3175">
                  <a:noFill/>
                </a:ln>
                <a:solidFill>
                  <a:srgbClr val="E89016"/>
                </a:solidFill>
              </a:rPr>
              <a:t>(by EURALO) Tuesday, 22 March 2022 </a:t>
            </a:r>
            <a:endParaRPr lang="en-US" sz="6000" dirty="0">
              <a:ln w="3175">
                <a:noFill/>
              </a:ln>
              <a:solidFill>
                <a:srgbClr val="FF0000"/>
              </a:solidFill>
              <a:latin typeface="+mn-lt"/>
            </a:endParaRPr>
          </a:p>
        </p:txBody>
      </p:sp>
      <p:sp>
        <p:nvSpPr>
          <p:cNvPr id="4" name="ZoneTexte 3">
            <a:extLst>
              <a:ext uri="{FF2B5EF4-FFF2-40B4-BE49-F238E27FC236}">
                <a16:creationId xmlns:a16="http://schemas.microsoft.com/office/drawing/2014/main" id="{5D7D5E12-B15C-CA43-BBD4-D9A18F97CFB9}"/>
              </a:ext>
            </a:extLst>
          </p:cNvPr>
          <p:cNvSpPr txBox="1"/>
          <p:nvPr/>
        </p:nvSpPr>
        <p:spPr>
          <a:xfrm>
            <a:off x="9654639" y="198842"/>
            <a:ext cx="2462440" cy="1631216"/>
          </a:xfrm>
          <a:prstGeom prst="rect">
            <a:avLst/>
          </a:prstGeom>
          <a:noFill/>
        </p:spPr>
        <p:txBody>
          <a:bodyPr wrap="square" rtlCol="0">
            <a:spAutoFit/>
          </a:bodyPr>
          <a:lstStyle/>
          <a:p>
            <a:pPr algn="ctr"/>
            <a:r>
              <a:rPr lang="en-US" sz="2000" b="1" dirty="0">
                <a:solidFill>
                  <a:schemeClr val="accent4">
                    <a:lumMod val="40000"/>
                    <a:lumOff val="60000"/>
                  </a:schemeClr>
                </a:solidFill>
                <a:highlight>
                  <a:srgbClr val="E89016"/>
                </a:highlight>
              </a:rPr>
              <a:t>Interpretation </a:t>
            </a:r>
            <a:br>
              <a:rPr lang="en-US" sz="2000" b="1" dirty="0">
                <a:solidFill>
                  <a:schemeClr val="accent4">
                    <a:lumMod val="40000"/>
                    <a:lumOff val="60000"/>
                  </a:schemeClr>
                </a:solidFill>
                <a:highlight>
                  <a:srgbClr val="E89016"/>
                </a:highlight>
              </a:rPr>
            </a:br>
            <a:r>
              <a:rPr lang="en-US" sz="2000" b="1" dirty="0">
                <a:solidFill>
                  <a:schemeClr val="accent4">
                    <a:lumMod val="40000"/>
                    <a:lumOff val="60000"/>
                  </a:schemeClr>
                </a:solidFill>
                <a:highlight>
                  <a:srgbClr val="E89016"/>
                </a:highlight>
              </a:rPr>
              <a:t>English</a:t>
            </a:r>
            <a:br>
              <a:rPr lang="en-US" sz="2000" b="1" dirty="0">
                <a:solidFill>
                  <a:schemeClr val="accent4">
                    <a:lumMod val="40000"/>
                    <a:lumOff val="60000"/>
                  </a:schemeClr>
                </a:solidFill>
                <a:highlight>
                  <a:srgbClr val="E89016"/>
                </a:highlight>
              </a:rPr>
            </a:br>
            <a:r>
              <a:rPr lang="en-US" sz="2000" b="1" dirty="0" err="1">
                <a:solidFill>
                  <a:schemeClr val="accent4">
                    <a:lumMod val="40000"/>
                    <a:lumOff val="60000"/>
                  </a:schemeClr>
                </a:solidFill>
                <a:highlight>
                  <a:srgbClr val="E89016"/>
                </a:highlight>
              </a:rPr>
              <a:t>Français</a:t>
            </a:r>
            <a:r>
              <a:rPr lang="en-US" sz="2000" b="1" dirty="0">
                <a:solidFill>
                  <a:schemeClr val="accent4">
                    <a:lumMod val="40000"/>
                    <a:lumOff val="60000"/>
                  </a:schemeClr>
                </a:solidFill>
                <a:highlight>
                  <a:srgbClr val="E89016"/>
                </a:highlight>
              </a:rPr>
              <a:t> </a:t>
            </a:r>
            <a:br>
              <a:rPr lang="en-US" sz="2000" b="1" dirty="0">
                <a:solidFill>
                  <a:schemeClr val="accent4">
                    <a:lumMod val="40000"/>
                    <a:lumOff val="60000"/>
                  </a:schemeClr>
                </a:solidFill>
                <a:highlight>
                  <a:srgbClr val="E89016"/>
                </a:highlight>
              </a:rPr>
            </a:br>
            <a:r>
              <a:rPr lang="en-US" sz="2000" b="1" dirty="0" err="1">
                <a:solidFill>
                  <a:schemeClr val="accent4">
                    <a:lumMod val="40000"/>
                    <a:lumOff val="60000"/>
                  </a:schemeClr>
                </a:solidFill>
                <a:highlight>
                  <a:srgbClr val="E89016"/>
                </a:highlight>
              </a:rPr>
              <a:t>Español</a:t>
            </a:r>
            <a:r>
              <a:rPr lang="en-US" sz="2000" b="1" dirty="0">
                <a:solidFill>
                  <a:schemeClr val="accent4">
                    <a:lumMod val="40000"/>
                    <a:lumOff val="60000"/>
                  </a:schemeClr>
                </a:solidFill>
                <a:highlight>
                  <a:srgbClr val="E89016"/>
                </a:highlight>
              </a:rPr>
              <a:t> </a:t>
            </a:r>
            <a:br>
              <a:rPr lang="en-US" sz="2000" b="1" dirty="0">
                <a:solidFill>
                  <a:schemeClr val="accent4">
                    <a:lumMod val="40000"/>
                    <a:lumOff val="60000"/>
                  </a:schemeClr>
                </a:solidFill>
                <a:highlight>
                  <a:srgbClr val="E89016"/>
                </a:highlight>
              </a:rPr>
            </a:br>
            <a:r>
              <a:rPr lang="en-US" sz="2000" b="1" dirty="0">
                <a:solidFill>
                  <a:schemeClr val="accent4">
                    <a:lumMod val="40000"/>
                    <a:lumOff val="60000"/>
                  </a:schemeClr>
                </a:solidFill>
                <a:highlight>
                  <a:srgbClr val="E89016"/>
                </a:highlight>
              </a:rPr>
              <a:t>Русский</a:t>
            </a:r>
          </a:p>
        </p:txBody>
      </p:sp>
      <p:pic>
        <p:nvPicPr>
          <p:cNvPr id="54" name="Image 53">
            <a:extLst>
              <a:ext uri="{FF2B5EF4-FFF2-40B4-BE49-F238E27FC236}">
                <a16:creationId xmlns:a16="http://schemas.microsoft.com/office/drawing/2014/main" id="{BB48182A-EA7D-434A-A242-C67FD5C074A7}"/>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632304" y="2288124"/>
            <a:ext cx="3469836" cy="3469836"/>
          </a:xfrm>
          <a:prstGeom prst="rect">
            <a:avLst/>
          </a:prstGeom>
        </p:spPr>
      </p:pic>
      <p:pic>
        <p:nvPicPr>
          <p:cNvPr id="55" name="Image 54">
            <a:extLst>
              <a:ext uri="{FF2B5EF4-FFF2-40B4-BE49-F238E27FC236}">
                <a16:creationId xmlns:a16="http://schemas.microsoft.com/office/drawing/2014/main" id="{ED8CEFC4-60ED-E34C-9794-CB3EAB84CD04}"/>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3436805" y="3094332"/>
            <a:ext cx="208800" cy="210201"/>
          </a:xfrm>
          <a:prstGeom prst="ellipse">
            <a:avLst/>
          </a:prstGeom>
        </p:spPr>
      </p:pic>
      <p:sp>
        <p:nvSpPr>
          <p:cNvPr id="56" name="Rectangle 55">
            <a:extLst>
              <a:ext uri="{FF2B5EF4-FFF2-40B4-BE49-F238E27FC236}">
                <a16:creationId xmlns:a16="http://schemas.microsoft.com/office/drawing/2014/main" id="{110585AE-951D-FB4B-A259-0F94B38C1BCD}"/>
              </a:ext>
            </a:extLst>
          </p:cNvPr>
          <p:cNvSpPr/>
          <p:nvPr/>
        </p:nvSpPr>
        <p:spPr>
          <a:xfrm>
            <a:off x="2731682" y="4433564"/>
            <a:ext cx="1507144" cy="830997"/>
          </a:xfrm>
          <a:prstGeom prst="rect">
            <a:avLst/>
          </a:prstGeom>
          <a:noFill/>
        </p:spPr>
        <p:txBody>
          <a:bodyPr wrap="none" lIns="91440" tIns="45720" rIns="91440" bIns="45720">
            <a:spAutoFit/>
          </a:bodyPr>
          <a:lstStyle/>
          <a:p>
            <a:pPr algn="ctr"/>
            <a:r>
              <a:rPr lang="fr-FR" sz="4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180 s</a:t>
            </a:r>
          </a:p>
        </p:txBody>
      </p:sp>
      <p:pic>
        <p:nvPicPr>
          <p:cNvPr id="43" name="Image 42" descr="Une image contenant homme, personne, intérieur, microscope&#10;&#10;Description générée automatiquement">
            <a:extLst>
              <a:ext uri="{FF2B5EF4-FFF2-40B4-BE49-F238E27FC236}">
                <a16:creationId xmlns:a16="http://schemas.microsoft.com/office/drawing/2014/main" id="{AD3DACD6-02E6-8748-B2C7-8EAD9ED1640A}"/>
              </a:ext>
            </a:extLst>
          </p:cNvPr>
          <p:cNvPicPr>
            <a:picLocks noChangeAspect="1"/>
          </p:cNvPicPr>
          <p:nvPr/>
        </p:nvPicPr>
        <p:blipFill rotWithShape="1">
          <a:blip r:embed="rId16" cstate="screen">
            <a:extLst>
              <a:ext uri="{28A0092B-C50C-407E-A947-70E740481C1C}">
                <a14:useLocalDpi xmlns:a14="http://schemas.microsoft.com/office/drawing/2010/main"/>
              </a:ext>
            </a:extLst>
          </a:blip>
          <a:srcRect/>
          <a:stretch/>
        </p:blipFill>
        <p:spPr>
          <a:xfrm>
            <a:off x="7331950" y="1761693"/>
            <a:ext cx="743245" cy="743245"/>
          </a:xfrm>
          <a:prstGeom prst="ellipse">
            <a:avLst/>
          </a:prstGeom>
          <a:ln w="25400">
            <a:solidFill>
              <a:srgbClr val="7030A0"/>
            </a:solidFill>
          </a:ln>
        </p:spPr>
      </p:pic>
      <p:sp>
        <p:nvSpPr>
          <p:cNvPr id="6" name="ZoneTexte 5">
            <a:extLst>
              <a:ext uri="{FF2B5EF4-FFF2-40B4-BE49-F238E27FC236}">
                <a16:creationId xmlns:a16="http://schemas.microsoft.com/office/drawing/2014/main" id="{98A80E0B-FA44-3045-9C3E-8203FFF1D21E}"/>
              </a:ext>
            </a:extLst>
          </p:cNvPr>
          <p:cNvSpPr txBox="1"/>
          <p:nvPr/>
        </p:nvSpPr>
        <p:spPr>
          <a:xfrm>
            <a:off x="6725882" y="3229046"/>
            <a:ext cx="5213041" cy="2400657"/>
          </a:xfrm>
          <a:prstGeom prst="rect">
            <a:avLst/>
          </a:prstGeom>
          <a:noFill/>
        </p:spPr>
        <p:txBody>
          <a:bodyPr wrap="square" rtlCol="0">
            <a:spAutoFit/>
          </a:bodyPr>
          <a:lstStyle/>
          <a:p>
            <a:r>
              <a:rPr lang="en-US" sz="3000" b="1" dirty="0">
                <a:solidFill>
                  <a:schemeClr val="bg1"/>
                </a:solidFill>
              </a:rPr>
              <a:t>19:00-20:00 UTC </a:t>
            </a:r>
          </a:p>
          <a:p>
            <a:pPr marL="285750" indent="-285750">
              <a:buFont typeface="Arial" panose="020B0604020202020204" pitchFamily="34" charset="0"/>
              <a:buChar char="•"/>
            </a:pPr>
            <a:r>
              <a:rPr lang="en-US" sz="2400" b="1" dirty="0">
                <a:solidFill>
                  <a:schemeClr val="bg1"/>
                </a:solidFill>
              </a:rPr>
              <a:t>Introduction by the moderators (5’)  </a:t>
            </a:r>
          </a:p>
          <a:p>
            <a:pPr marL="285750" indent="-285750">
              <a:buFont typeface="Arial" panose="020B0604020202020204" pitchFamily="34" charset="0"/>
              <a:buChar char="•"/>
            </a:pPr>
            <a:r>
              <a:rPr lang="en-US" sz="2400" b="1" dirty="0">
                <a:solidFill>
                  <a:schemeClr val="bg1"/>
                </a:solidFill>
              </a:rPr>
              <a:t>Exchange with the participants (50’) </a:t>
            </a:r>
          </a:p>
          <a:p>
            <a:pPr marL="285750" indent="-285750">
              <a:buFont typeface="Arial" panose="020B0604020202020204" pitchFamily="34" charset="0"/>
              <a:buChar char="•"/>
            </a:pPr>
            <a:r>
              <a:rPr lang="en-US" sz="2400" b="1" dirty="0">
                <a:solidFill>
                  <a:schemeClr val="bg1"/>
                </a:solidFill>
              </a:rPr>
              <a:t>Conclusion by Xavier </a:t>
            </a:r>
            <a:r>
              <a:rPr lang="en-US" sz="2400" b="1" dirty="0" err="1">
                <a:solidFill>
                  <a:schemeClr val="bg1"/>
                </a:solidFill>
              </a:rPr>
              <a:t>Calvez</a:t>
            </a:r>
            <a:br>
              <a:rPr lang="en-US" sz="2400" b="1" dirty="0">
                <a:solidFill>
                  <a:schemeClr val="bg1"/>
                </a:solidFill>
              </a:rPr>
            </a:br>
            <a:r>
              <a:rPr lang="en-US" sz="2400" b="1" dirty="0">
                <a:solidFill>
                  <a:schemeClr val="bg1"/>
                </a:solidFill>
              </a:rPr>
              <a:t>ICANN SVP, Planning and </a:t>
            </a:r>
            <a:br>
              <a:rPr lang="en-US" sz="2400" b="1" dirty="0">
                <a:solidFill>
                  <a:schemeClr val="bg1"/>
                </a:solidFill>
              </a:rPr>
            </a:br>
            <a:r>
              <a:rPr lang="en-US" sz="2400" b="1" dirty="0">
                <a:solidFill>
                  <a:schemeClr val="bg1"/>
                </a:solidFill>
              </a:rPr>
              <a:t>Chief Financial Officer (5’)</a:t>
            </a:r>
          </a:p>
        </p:txBody>
      </p:sp>
      <p:sp>
        <p:nvSpPr>
          <p:cNvPr id="59" name="ZoneTexte 58">
            <a:extLst>
              <a:ext uri="{FF2B5EF4-FFF2-40B4-BE49-F238E27FC236}">
                <a16:creationId xmlns:a16="http://schemas.microsoft.com/office/drawing/2014/main" id="{51371F65-99DC-5744-B3A1-A864FC719146}"/>
              </a:ext>
            </a:extLst>
          </p:cNvPr>
          <p:cNvSpPr txBox="1"/>
          <p:nvPr/>
        </p:nvSpPr>
        <p:spPr>
          <a:xfrm>
            <a:off x="5321765" y="4760910"/>
            <a:ext cx="947755" cy="338554"/>
          </a:xfrm>
          <a:prstGeom prst="rect">
            <a:avLst/>
          </a:prstGeom>
          <a:noFill/>
        </p:spPr>
        <p:txBody>
          <a:bodyPr wrap="square" rtlCol="0">
            <a:spAutoFit/>
          </a:bodyPr>
          <a:lstStyle/>
          <a:p>
            <a:r>
              <a:rPr lang="fr-FR" sz="1600" b="1" dirty="0">
                <a:solidFill>
                  <a:schemeClr val="bg1"/>
                </a:solidFill>
              </a:rPr>
              <a:t>ALAC</a:t>
            </a:r>
          </a:p>
        </p:txBody>
      </p:sp>
      <p:sp>
        <p:nvSpPr>
          <p:cNvPr id="63" name="ZoneTexte 62">
            <a:extLst>
              <a:ext uri="{FF2B5EF4-FFF2-40B4-BE49-F238E27FC236}">
                <a16:creationId xmlns:a16="http://schemas.microsoft.com/office/drawing/2014/main" id="{BF480E0C-3C69-4944-9C02-C281D7A98182}"/>
              </a:ext>
            </a:extLst>
          </p:cNvPr>
          <p:cNvSpPr txBox="1"/>
          <p:nvPr/>
        </p:nvSpPr>
        <p:spPr>
          <a:xfrm>
            <a:off x="4105357" y="2104931"/>
            <a:ext cx="854186" cy="338554"/>
          </a:xfrm>
          <a:prstGeom prst="rect">
            <a:avLst/>
          </a:prstGeom>
          <a:noFill/>
        </p:spPr>
        <p:txBody>
          <a:bodyPr wrap="square" rtlCol="0">
            <a:spAutoFit/>
          </a:bodyPr>
          <a:lstStyle/>
          <a:p>
            <a:r>
              <a:rPr lang="en-US" sz="1600" b="1" dirty="0">
                <a:solidFill>
                  <a:schemeClr val="bg1"/>
                </a:solidFill>
              </a:rPr>
              <a:t>ccNSO</a:t>
            </a:r>
          </a:p>
        </p:txBody>
      </p:sp>
      <p:sp>
        <p:nvSpPr>
          <p:cNvPr id="64" name="ZoneTexte 63">
            <a:extLst>
              <a:ext uri="{FF2B5EF4-FFF2-40B4-BE49-F238E27FC236}">
                <a16:creationId xmlns:a16="http://schemas.microsoft.com/office/drawing/2014/main" id="{FE792F19-642C-5749-8A17-EFDFE4A15804}"/>
              </a:ext>
            </a:extLst>
          </p:cNvPr>
          <p:cNvSpPr txBox="1"/>
          <p:nvPr/>
        </p:nvSpPr>
        <p:spPr>
          <a:xfrm>
            <a:off x="1828145" y="2036130"/>
            <a:ext cx="947755" cy="338554"/>
          </a:xfrm>
          <a:prstGeom prst="rect">
            <a:avLst/>
          </a:prstGeom>
          <a:noFill/>
        </p:spPr>
        <p:txBody>
          <a:bodyPr wrap="square" rtlCol="0">
            <a:spAutoFit/>
          </a:bodyPr>
          <a:lstStyle/>
          <a:p>
            <a:r>
              <a:rPr lang="fr-FR" sz="1600" b="1" dirty="0">
                <a:solidFill>
                  <a:schemeClr val="bg1"/>
                </a:solidFill>
              </a:rPr>
              <a:t>BOARD</a:t>
            </a:r>
          </a:p>
        </p:txBody>
      </p:sp>
      <p:sp>
        <p:nvSpPr>
          <p:cNvPr id="65" name="ZoneTexte 64">
            <a:extLst>
              <a:ext uri="{FF2B5EF4-FFF2-40B4-BE49-F238E27FC236}">
                <a16:creationId xmlns:a16="http://schemas.microsoft.com/office/drawing/2014/main" id="{DACD1F8C-4A7F-ED42-A498-3A158A1EA235}"/>
              </a:ext>
            </a:extLst>
          </p:cNvPr>
          <p:cNvSpPr txBox="1"/>
          <p:nvPr/>
        </p:nvSpPr>
        <p:spPr>
          <a:xfrm>
            <a:off x="847529" y="3826199"/>
            <a:ext cx="465861" cy="338554"/>
          </a:xfrm>
          <a:prstGeom prst="rect">
            <a:avLst/>
          </a:prstGeom>
          <a:noFill/>
        </p:spPr>
        <p:txBody>
          <a:bodyPr wrap="square" rtlCol="0">
            <a:spAutoFit/>
          </a:bodyPr>
          <a:lstStyle/>
          <a:p>
            <a:r>
              <a:rPr lang="fr-FR" sz="1600" b="1" dirty="0">
                <a:solidFill>
                  <a:schemeClr val="accent4">
                    <a:lumMod val="50000"/>
                  </a:schemeClr>
                </a:solidFill>
              </a:rPr>
              <a:t>BC</a:t>
            </a:r>
          </a:p>
        </p:txBody>
      </p:sp>
      <p:sp>
        <p:nvSpPr>
          <p:cNvPr id="71" name="ZoneTexte 70">
            <a:extLst>
              <a:ext uri="{FF2B5EF4-FFF2-40B4-BE49-F238E27FC236}">
                <a16:creationId xmlns:a16="http://schemas.microsoft.com/office/drawing/2014/main" id="{4F907C35-8F3E-C44C-9D00-E9CE7CB3A9BA}"/>
              </a:ext>
            </a:extLst>
          </p:cNvPr>
          <p:cNvSpPr txBox="1"/>
          <p:nvPr/>
        </p:nvSpPr>
        <p:spPr>
          <a:xfrm>
            <a:off x="5478655" y="3798528"/>
            <a:ext cx="947755" cy="338554"/>
          </a:xfrm>
          <a:prstGeom prst="rect">
            <a:avLst/>
          </a:prstGeom>
          <a:noFill/>
        </p:spPr>
        <p:txBody>
          <a:bodyPr wrap="square" rtlCol="0">
            <a:spAutoFit/>
          </a:bodyPr>
          <a:lstStyle/>
          <a:p>
            <a:r>
              <a:rPr lang="fr-FR" sz="1600" b="1" dirty="0">
                <a:solidFill>
                  <a:schemeClr val="bg1"/>
                </a:solidFill>
              </a:rPr>
              <a:t>GAC</a:t>
            </a:r>
          </a:p>
        </p:txBody>
      </p:sp>
      <p:sp>
        <p:nvSpPr>
          <p:cNvPr id="75" name="ZoneTexte 74">
            <a:extLst>
              <a:ext uri="{FF2B5EF4-FFF2-40B4-BE49-F238E27FC236}">
                <a16:creationId xmlns:a16="http://schemas.microsoft.com/office/drawing/2014/main" id="{6B913645-4454-2241-B959-CFBC819C22EF}"/>
              </a:ext>
            </a:extLst>
          </p:cNvPr>
          <p:cNvSpPr txBox="1"/>
          <p:nvPr/>
        </p:nvSpPr>
        <p:spPr>
          <a:xfrm>
            <a:off x="4893181" y="5705183"/>
            <a:ext cx="702733" cy="338554"/>
          </a:xfrm>
          <a:prstGeom prst="rect">
            <a:avLst/>
          </a:prstGeom>
          <a:noFill/>
        </p:spPr>
        <p:txBody>
          <a:bodyPr wrap="square" rtlCol="0">
            <a:spAutoFit/>
          </a:bodyPr>
          <a:lstStyle/>
          <a:p>
            <a:r>
              <a:rPr lang="fr-FR" sz="1600" b="1" dirty="0" err="1">
                <a:solidFill>
                  <a:schemeClr val="bg1"/>
                </a:solidFill>
              </a:rPr>
              <a:t>RySG</a:t>
            </a:r>
            <a:endParaRPr lang="fr-FR" sz="1600" b="1" dirty="0">
              <a:solidFill>
                <a:schemeClr val="bg1"/>
              </a:solidFill>
            </a:endParaRPr>
          </a:p>
        </p:txBody>
      </p:sp>
      <p:sp>
        <p:nvSpPr>
          <p:cNvPr id="77" name="ZoneTexte 76">
            <a:extLst>
              <a:ext uri="{FF2B5EF4-FFF2-40B4-BE49-F238E27FC236}">
                <a16:creationId xmlns:a16="http://schemas.microsoft.com/office/drawing/2014/main" id="{EB144E93-776B-1C49-B37A-4C60B3A311EB}"/>
              </a:ext>
            </a:extLst>
          </p:cNvPr>
          <p:cNvSpPr txBox="1"/>
          <p:nvPr/>
        </p:nvSpPr>
        <p:spPr>
          <a:xfrm>
            <a:off x="5113056" y="2884517"/>
            <a:ext cx="664443" cy="338554"/>
          </a:xfrm>
          <a:prstGeom prst="rect">
            <a:avLst/>
          </a:prstGeom>
          <a:noFill/>
        </p:spPr>
        <p:txBody>
          <a:bodyPr wrap="square" rtlCol="0">
            <a:spAutoFit/>
          </a:bodyPr>
          <a:lstStyle/>
          <a:p>
            <a:r>
              <a:rPr lang="fr-FR" sz="1600" b="1" dirty="0">
                <a:solidFill>
                  <a:schemeClr val="bg1"/>
                </a:solidFill>
              </a:rPr>
              <a:t>ASO</a:t>
            </a:r>
          </a:p>
        </p:txBody>
      </p:sp>
      <p:sp>
        <p:nvSpPr>
          <p:cNvPr id="3" name="Sous-titre 2">
            <a:extLst>
              <a:ext uri="{FF2B5EF4-FFF2-40B4-BE49-F238E27FC236}">
                <a16:creationId xmlns:a16="http://schemas.microsoft.com/office/drawing/2014/main" id="{DB87A819-0354-B24D-98AF-ED89C5863FE2}"/>
              </a:ext>
            </a:extLst>
          </p:cNvPr>
          <p:cNvSpPr>
            <a:spLocks noGrp="1"/>
          </p:cNvSpPr>
          <p:nvPr>
            <p:ph type="subTitle" idx="4294967295"/>
          </p:nvPr>
        </p:nvSpPr>
        <p:spPr>
          <a:xfrm>
            <a:off x="1752432" y="4204314"/>
            <a:ext cx="3347996" cy="543271"/>
          </a:xfrm>
        </p:spPr>
        <p:txBody>
          <a:bodyPr>
            <a:noAutofit/>
          </a:bodyPr>
          <a:lstStyle/>
          <a:p>
            <a:pPr marL="0" indent="0">
              <a:buNone/>
            </a:pPr>
            <a:r>
              <a:rPr lang="en-US" sz="3200" dirty="0">
                <a:solidFill>
                  <a:srgbClr val="7030A0"/>
                </a:solidFill>
              </a:rPr>
              <a:t>18:00 - 19:00 UTC</a:t>
            </a:r>
          </a:p>
        </p:txBody>
      </p:sp>
      <p:sp>
        <p:nvSpPr>
          <p:cNvPr id="79" name="ZoneTexte 78">
            <a:extLst>
              <a:ext uri="{FF2B5EF4-FFF2-40B4-BE49-F238E27FC236}">
                <a16:creationId xmlns:a16="http://schemas.microsoft.com/office/drawing/2014/main" id="{A72A59C5-527E-BF47-9600-C1437BF34760}"/>
              </a:ext>
            </a:extLst>
          </p:cNvPr>
          <p:cNvSpPr txBox="1"/>
          <p:nvPr/>
        </p:nvSpPr>
        <p:spPr>
          <a:xfrm>
            <a:off x="6694850" y="2332583"/>
            <a:ext cx="3851594" cy="830997"/>
          </a:xfrm>
          <a:prstGeom prst="rect">
            <a:avLst/>
          </a:prstGeom>
          <a:noFill/>
        </p:spPr>
        <p:txBody>
          <a:bodyPr wrap="square" rtlCol="0">
            <a:spAutoFit/>
          </a:bodyPr>
          <a:lstStyle/>
          <a:p>
            <a:pPr algn="ctr"/>
            <a:r>
              <a:rPr lang="en-US" sz="2400" b="1" dirty="0">
                <a:solidFill>
                  <a:srgbClr val="FFFF00"/>
                </a:solidFill>
              </a:rPr>
              <a:t>Sébastien		Natalia</a:t>
            </a:r>
          </a:p>
          <a:p>
            <a:pPr algn="ctr"/>
            <a:r>
              <a:rPr lang="en-US" sz="2400" b="1" dirty="0">
                <a:solidFill>
                  <a:srgbClr val="FFFF00"/>
                </a:solidFill>
              </a:rPr>
              <a:t>Bachollet		</a:t>
            </a:r>
            <a:r>
              <a:rPr lang="en-US" sz="2400" b="1" dirty="0" err="1">
                <a:solidFill>
                  <a:srgbClr val="FFFF00"/>
                </a:solidFill>
              </a:rPr>
              <a:t>Filina</a:t>
            </a:r>
            <a:endParaRPr lang="en-US" sz="2400" b="1" dirty="0">
              <a:solidFill>
                <a:srgbClr val="FFFF00"/>
              </a:solidFill>
            </a:endParaRPr>
          </a:p>
        </p:txBody>
      </p:sp>
      <p:sp>
        <p:nvSpPr>
          <p:cNvPr id="52" name="ZoneTexte 51">
            <a:extLst>
              <a:ext uri="{FF2B5EF4-FFF2-40B4-BE49-F238E27FC236}">
                <a16:creationId xmlns:a16="http://schemas.microsoft.com/office/drawing/2014/main" id="{D3A89CF6-DCC3-D648-9083-E444A995810D}"/>
              </a:ext>
            </a:extLst>
          </p:cNvPr>
          <p:cNvSpPr txBox="1"/>
          <p:nvPr/>
        </p:nvSpPr>
        <p:spPr>
          <a:xfrm>
            <a:off x="9117496" y="6071601"/>
            <a:ext cx="2999584" cy="646331"/>
          </a:xfrm>
          <a:prstGeom prst="rect">
            <a:avLst/>
          </a:prstGeom>
          <a:solidFill>
            <a:schemeClr val="accent4">
              <a:lumMod val="20000"/>
              <a:lumOff val="80000"/>
              <a:alpha val="63000"/>
            </a:schemeClr>
          </a:solidFill>
        </p:spPr>
        <p:txBody>
          <a:bodyPr wrap="square" rtlCol="0">
            <a:spAutoFit/>
          </a:bodyPr>
          <a:lstStyle/>
          <a:p>
            <a:pPr algn="ctr"/>
            <a:r>
              <a:rPr lang="fr-FR" dirty="0"/>
              <a:t>Zoom registration: </a:t>
            </a:r>
          </a:p>
          <a:p>
            <a:pPr algn="ctr"/>
            <a:r>
              <a:rPr lang="fr-FR" u="sng" dirty="0">
                <a:hlinkClick r:id="rId17"/>
              </a:rPr>
              <a:t>https://tinyurl.com/bejpjh2b</a:t>
            </a:r>
            <a:endParaRPr lang="fr-FR" dirty="0"/>
          </a:p>
        </p:txBody>
      </p:sp>
      <p:pic>
        <p:nvPicPr>
          <p:cNvPr id="13" name="Picture 4" descr="Aperçu vidéo | Roberto Gaetano, membre du Conseil d&amp;#39;administration de l&amp;#39; ICANN (2003-2009) - ICANN">
            <a:extLst>
              <a:ext uri="{FF2B5EF4-FFF2-40B4-BE49-F238E27FC236}">
                <a16:creationId xmlns:a16="http://schemas.microsoft.com/office/drawing/2014/main" id="{5FDD5617-A300-6044-9242-82F56F1EC9CC}"/>
              </a:ext>
            </a:extLst>
          </p:cNvPr>
          <p:cNvPicPr>
            <a:picLocks noChangeAspect="1" noChangeArrowheads="1"/>
          </p:cNvPicPr>
          <p:nvPr/>
        </p:nvPicPr>
        <p:blipFill rotWithShape="1">
          <a:blip r:embed="rId18" cstate="screen">
            <a:extLst>
              <a:ext uri="{28A0092B-C50C-407E-A947-70E740481C1C}">
                <a14:useLocalDpi xmlns:a14="http://schemas.microsoft.com/office/drawing/2010/main"/>
              </a:ext>
            </a:extLst>
          </a:blip>
          <a:srcRect/>
          <a:stretch/>
        </p:blipFill>
        <p:spPr bwMode="auto">
          <a:xfrm>
            <a:off x="4032396" y="5742041"/>
            <a:ext cx="745200" cy="746347"/>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sp>
        <p:nvSpPr>
          <p:cNvPr id="10" name="ZoneTexte 9">
            <a:extLst>
              <a:ext uri="{FF2B5EF4-FFF2-40B4-BE49-F238E27FC236}">
                <a16:creationId xmlns:a16="http://schemas.microsoft.com/office/drawing/2014/main" id="{BE231F8E-9B39-9E43-9B63-4D3A9FBDCE68}"/>
              </a:ext>
            </a:extLst>
          </p:cNvPr>
          <p:cNvSpPr txBox="1"/>
          <p:nvPr/>
        </p:nvSpPr>
        <p:spPr>
          <a:xfrm>
            <a:off x="1033041" y="2786370"/>
            <a:ext cx="947755" cy="338554"/>
          </a:xfrm>
          <a:prstGeom prst="rect">
            <a:avLst/>
          </a:prstGeom>
          <a:noFill/>
        </p:spPr>
        <p:txBody>
          <a:bodyPr wrap="square" rtlCol="0">
            <a:spAutoFit/>
          </a:bodyPr>
          <a:lstStyle/>
          <a:p>
            <a:r>
              <a:rPr lang="fr-FR" sz="1600" b="1" dirty="0">
                <a:solidFill>
                  <a:schemeClr val="bg1"/>
                </a:solidFill>
              </a:rPr>
              <a:t>EURALO</a:t>
            </a:r>
          </a:p>
        </p:txBody>
      </p:sp>
      <p:sp>
        <p:nvSpPr>
          <p:cNvPr id="62" name="ZoneTexte 61">
            <a:extLst>
              <a:ext uri="{FF2B5EF4-FFF2-40B4-BE49-F238E27FC236}">
                <a16:creationId xmlns:a16="http://schemas.microsoft.com/office/drawing/2014/main" id="{8706B380-9314-F34F-98DB-8348772BFF00}"/>
              </a:ext>
            </a:extLst>
          </p:cNvPr>
          <p:cNvSpPr txBox="1"/>
          <p:nvPr/>
        </p:nvSpPr>
        <p:spPr>
          <a:xfrm>
            <a:off x="7546958" y="1412745"/>
            <a:ext cx="2392289" cy="461665"/>
          </a:xfrm>
          <a:prstGeom prst="rect">
            <a:avLst/>
          </a:prstGeom>
          <a:noFill/>
        </p:spPr>
        <p:txBody>
          <a:bodyPr wrap="square" rtlCol="0">
            <a:spAutoFit/>
          </a:bodyPr>
          <a:lstStyle/>
          <a:p>
            <a:pPr algn="ctr"/>
            <a:r>
              <a:rPr lang="en-US" sz="2400" b="1" dirty="0">
                <a:solidFill>
                  <a:srgbClr val="FFFF00"/>
                </a:solidFill>
              </a:rPr>
              <a:t>Moderators</a:t>
            </a:r>
          </a:p>
        </p:txBody>
      </p:sp>
      <p:pic>
        <p:nvPicPr>
          <p:cNvPr id="74" name="Image 73">
            <a:extLst>
              <a:ext uri="{FF2B5EF4-FFF2-40B4-BE49-F238E27FC236}">
                <a16:creationId xmlns:a16="http://schemas.microsoft.com/office/drawing/2014/main" id="{F1901A51-417B-0345-9174-B256EA696539}"/>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1073479" y="5189554"/>
            <a:ext cx="743245" cy="743245"/>
          </a:xfrm>
          <a:prstGeom prst="ellipse">
            <a:avLst/>
          </a:prstGeom>
          <a:ln w="25400">
            <a:solidFill>
              <a:srgbClr val="00B050"/>
            </a:solidFill>
          </a:ln>
        </p:spPr>
      </p:pic>
      <p:sp>
        <p:nvSpPr>
          <p:cNvPr id="87" name="ZoneTexte 86">
            <a:extLst>
              <a:ext uri="{FF2B5EF4-FFF2-40B4-BE49-F238E27FC236}">
                <a16:creationId xmlns:a16="http://schemas.microsoft.com/office/drawing/2014/main" id="{AEB61FF3-3ECD-AF47-8238-FB07F6809A7B}"/>
              </a:ext>
            </a:extLst>
          </p:cNvPr>
          <p:cNvSpPr txBox="1"/>
          <p:nvPr/>
        </p:nvSpPr>
        <p:spPr>
          <a:xfrm>
            <a:off x="3025903" y="1893928"/>
            <a:ext cx="778860" cy="338554"/>
          </a:xfrm>
          <a:prstGeom prst="rect">
            <a:avLst/>
          </a:prstGeom>
          <a:noFill/>
        </p:spPr>
        <p:txBody>
          <a:bodyPr wrap="square" rtlCol="0">
            <a:spAutoFit/>
          </a:bodyPr>
          <a:lstStyle/>
          <a:p>
            <a:r>
              <a:rPr lang="fr-FR" sz="1600" b="1" dirty="0">
                <a:solidFill>
                  <a:srgbClr val="FF0000"/>
                </a:solidFill>
              </a:rPr>
              <a:t>VP-Eu</a:t>
            </a:r>
          </a:p>
        </p:txBody>
      </p:sp>
      <p:sp>
        <p:nvSpPr>
          <p:cNvPr id="88" name="ZoneTexte 87">
            <a:extLst>
              <a:ext uri="{FF2B5EF4-FFF2-40B4-BE49-F238E27FC236}">
                <a16:creationId xmlns:a16="http://schemas.microsoft.com/office/drawing/2014/main" id="{0BB12778-7885-DD44-A4B5-C2AF9DD88777}"/>
              </a:ext>
            </a:extLst>
          </p:cNvPr>
          <p:cNvSpPr txBox="1"/>
          <p:nvPr/>
        </p:nvSpPr>
        <p:spPr>
          <a:xfrm>
            <a:off x="3987787" y="6271721"/>
            <a:ext cx="947755" cy="338554"/>
          </a:xfrm>
          <a:prstGeom prst="rect">
            <a:avLst/>
          </a:prstGeom>
          <a:noFill/>
        </p:spPr>
        <p:txBody>
          <a:bodyPr wrap="square" rtlCol="0">
            <a:spAutoFit/>
          </a:bodyPr>
          <a:lstStyle/>
          <a:p>
            <a:r>
              <a:rPr lang="fr-FR" sz="1600" b="1" dirty="0">
                <a:solidFill>
                  <a:schemeClr val="bg1"/>
                </a:solidFill>
              </a:rPr>
              <a:t>EURALO</a:t>
            </a:r>
          </a:p>
        </p:txBody>
      </p:sp>
      <p:sp>
        <p:nvSpPr>
          <p:cNvPr id="90" name="ZoneTexte 89">
            <a:extLst>
              <a:ext uri="{FF2B5EF4-FFF2-40B4-BE49-F238E27FC236}">
                <a16:creationId xmlns:a16="http://schemas.microsoft.com/office/drawing/2014/main" id="{6705CF18-A7E5-FD49-92EE-6FB4735A5BE8}"/>
              </a:ext>
            </a:extLst>
          </p:cNvPr>
          <p:cNvSpPr txBox="1"/>
          <p:nvPr/>
        </p:nvSpPr>
        <p:spPr>
          <a:xfrm>
            <a:off x="1995389" y="6200551"/>
            <a:ext cx="702733" cy="338554"/>
          </a:xfrm>
          <a:prstGeom prst="rect">
            <a:avLst/>
          </a:prstGeom>
          <a:noFill/>
        </p:spPr>
        <p:txBody>
          <a:bodyPr wrap="square" rtlCol="0">
            <a:spAutoFit/>
          </a:bodyPr>
          <a:lstStyle/>
          <a:p>
            <a:r>
              <a:rPr lang="en-US" sz="1600" b="1" dirty="0" err="1">
                <a:solidFill>
                  <a:schemeClr val="bg1"/>
                </a:solidFill>
              </a:rPr>
              <a:t>RrSG</a:t>
            </a:r>
            <a:endParaRPr lang="en-US" sz="1600" b="1" dirty="0">
              <a:solidFill>
                <a:schemeClr val="bg1"/>
              </a:solidFill>
            </a:endParaRPr>
          </a:p>
        </p:txBody>
      </p:sp>
      <p:sp>
        <p:nvSpPr>
          <p:cNvPr id="91" name="ZoneTexte 90">
            <a:extLst>
              <a:ext uri="{FF2B5EF4-FFF2-40B4-BE49-F238E27FC236}">
                <a16:creationId xmlns:a16="http://schemas.microsoft.com/office/drawing/2014/main" id="{9D947572-83BA-B146-8906-38BBB09A6056}"/>
              </a:ext>
            </a:extLst>
          </p:cNvPr>
          <p:cNvSpPr txBox="1"/>
          <p:nvPr/>
        </p:nvSpPr>
        <p:spPr>
          <a:xfrm>
            <a:off x="971223" y="5631298"/>
            <a:ext cx="947755" cy="338554"/>
          </a:xfrm>
          <a:prstGeom prst="rect">
            <a:avLst/>
          </a:prstGeom>
          <a:noFill/>
        </p:spPr>
        <p:txBody>
          <a:bodyPr wrap="square" rtlCol="0">
            <a:spAutoFit/>
          </a:bodyPr>
          <a:lstStyle/>
          <a:p>
            <a:r>
              <a:rPr lang="fr-FR" sz="1600" b="1" dirty="0">
                <a:solidFill>
                  <a:schemeClr val="bg1"/>
                </a:solidFill>
              </a:rPr>
              <a:t>EURALO</a:t>
            </a:r>
          </a:p>
        </p:txBody>
      </p:sp>
      <p:sp>
        <p:nvSpPr>
          <p:cNvPr id="8" name="ZoneTexte 7">
            <a:extLst>
              <a:ext uri="{FF2B5EF4-FFF2-40B4-BE49-F238E27FC236}">
                <a16:creationId xmlns:a16="http://schemas.microsoft.com/office/drawing/2014/main" id="{0CDA4BFF-0589-7D44-8CEC-BB47CCBA465D}"/>
              </a:ext>
            </a:extLst>
          </p:cNvPr>
          <p:cNvSpPr txBox="1"/>
          <p:nvPr/>
        </p:nvSpPr>
        <p:spPr>
          <a:xfrm>
            <a:off x="6388720" y="3126593"/>
            <a:ext cx="548640" cy="3693319"/>
          </a:xfrm>
          <a:prstGeom prst="rect">
            <a:avLst/>
          </a:prstGeom>
          <a:noFill/>
        </p:spPr>
        <p:txBody>
          <a:bodyPr wrap="square" rtlCol="0">
            <a:spAutoFit/>
          </a:bodyPr>
          <a:lstStyle/>
          <a:p>
            <a:r>
              <a:rPr lang="fr-FR" b="1" dirty="0">
                <a:solidFill>
                  <a:srgbClr val="FFFF00"/>
                </a:solidFill>
              </a:rPr>
              <a:t>{</a:t>
            </a:r>
          </a:p>
          <a:p>
            <a:r>
              <a:rPr lang="fr-FR" b="1" dirty="0">
                <a:solidFill>
                  <a:srgbClr val="FFFF00"/>
                </a:solidFill>
              </a:rPr>
              <a:t>}</a:t>
            </a:r>
          </a:p>
          <a:p>
            <a:r>
              <a:rPr lang="fr-FR" b="1" dirty="0">
                <a:solidFill>
                  <a:srgbClr val="FFFF00"/>
                </a:solidFill>
              </a:rPr>
              <a:t>{</a:t>
            </a:r>
          </a:p>
          <a:p>
            <a:r>
              <a:rPr lang="fr-FR" b="1" dirty="0">
                <a:solidFill>
                  <a:srgbClr val="FFFF00"/>
                </a:solidFill>
              </a:rPr>
              <a:t>}</a:t>
            </a:r>
          </a:p>
          <a:p>
            <a:r>
              <a:rPr lang="fr-FR" b="1" dirty="0">
                <a:solidFill>
                  <a:srgbClr val="FFFF00"/>
                </a:solidFill>
              </a:rPr>
              <a:t>{</a:t>
            </a:r>
          </a:p>
          <a:p>
            <a:r>
              <a:rPr lang="fr-FR" b="1" dirty="0">
                <a:solidFill>
                  <a:srgbClr val="FFFF00"/>
                </a:solidFill>
              </a:rPr>
              <a:t>}</a:t>
            </a:r>
          </a:p>
          <a:p>
            <a:r>
              <a:rPr lang="fr-FR" b="1" dirty="0">
                <a:solidFill>
                  <a:srgbClr val="FFFF00"/>
                </a:solidFill>
              </a:rPr>
              <a:t>{</a:t>
            </a:r>
          </a:p>
          <a:p>
            <a:r>
              <a:rPr lang="fr-FR" b="1" dirty="0">
                <a:solidFill>
                  <a:srgbClr val="FFFF00"/>
                </a:solidFill>
              </a:rPr>
              <a:t>}</a:t>
            </a:r>
          </a:p>
          <a:p>
            <a:r>
              <a:rPr lang="fr-FR" b="1" dirty="0">
                <a:solidFill>
                  <a:srgbClr val="FFFF00"/>
                </a:solidFill>
              </a:rPr>
              <a:t>{</a:t>
            </a:r>
          </a:p>
          <a:p>
            <a:r>
              <a:rPr lang="fr-FR" b="1" dirty="0">
                <a:solidFill>
                  <a:srgbClr val="FFFF00"/>
                </a:solidFill>
              </a:rPr>
              <a:t>}</a:t>
            </a:r>
          </a:p>
          <a:p>
            <a:r>
              <a:rPr lang="fr-FR" b="1" dirty="0">
                <a:solidFill>
                  <a:srgbClr val="FFFF00"/>
                </a:solidFill>
              </a:rPr>
              <a:t>{</a:t>
            </a:r>
          </a:p>
          <a:p>
            <a:r>
              <a:rPr lang="fr-FR" b="1" dirty="0">
                <a:solidFill>
                  <a:srgbClr val="FFFF00"/>
                </a:solidFill>
              </a:rPr>
              <a:t>}</a:t>
            </a:r>
          </a:p>
          <a:p>
            <a:r>
              <a:rPr lang="fr-FR" b="1" dirty="0">
                <a:solidFill>
                  <a:srgbClr val="FFFF00"/>
                </a:solidFill>
              </a:rPr>
              <a:t>{</a:t>
            </a:r>
          </a:p>
        </p:txBody>
      </p:sp>
      <p:pic>
        <p:nvPicPr>
          <p:cNvPr id="50" name="Picture 2" descr="At Large Outreach Activities At Igf 2018 Paris">
            <a:extLst>
              <a:ext uri="{FF2B5EF4-FFF2-40B4-BE49-F238E27FC236}">
                <a16:creationId xmlns:a16="http://schemas.microsoft.com/office/drawing/2014/main" id="{6A147934-24FD-4D41-8DD3-EAFDEC9F7420}"/>
              </a:ext>
            </a:extLst>
          </p:cNvPr>
          <p:cNvPicPr>
            <a:picLocks noChangeAspect="1" noChangeArrowheads="1"/>
          </p:cNvPicPr>
          <p:nvPr/>
        </p:nvPicPr>
        <p:blipFill rotWithShape="1">
          <a:blip r:embed="rId20" cstate="screen">
            <a:extLst>
              <a:ext uri="{28A0092B-C50C-407E-A947-70E740481C1C}">
                <a14:useLocalDpi xmlns:a14="http://schemas.microsoft.com/office/drawing/2010/main"/>
              </a:ext>
            </a:extLst>
          </a:blip>
          <a:srcRect/>
          <a:stretch/>
        </p:blipFill>
        <p:spPr bwMode="auto">
          <a:xfrm>
            <a:off x="9507801" y="1664153"/>
            <a:ext cx="741600" cy="742870"/>
          </a:xfrm>
          <a:prstGeom prst="ellipse">
            <a:avLst/>
          </a:prstGeom>
          <a:ln w="25400">
            <a:solidFill>
              <a:srgbClr val="7030A0"/>
            </a:solidFill>
          </a:ln>
          <a:extLst>
            <a:ext uri="{909E8E84-426E-40DD-AFC4-6F175D3DCCD1}">
              <a14:hiddenFill xmlns:a14="http://schemas.microsoft.com/office/drawing/2010/main">
                <a:solidFill>
                  <a:srgbClr val="FFFFFF"/>
                </a:solidFill>
              </a14:hiddenFill>
            </a:ext>
          </a:extLst>
        </p:spPr>
      </p:pic>
      <p:sp>
        <p:nvSpPr>
          <p:cNvPr id="94" name="ZoneTexte 93">
            <a:extLst>
              <a:ext uri="{FF2B5EF4-FFF2-40B4-BE49-F238E27FC236}">
                <a16:creationId xmlns:a16="http://schemas.microsoft.com/office/drawing/2014/main" id="{4A504BFC-01D6-1843-AEA2-825F8EB4A566}"/>
              </a:ext>
            </a:extLst>
          </p:cNvPr>
          <p:cNvSpPr txBox="1"/>
          <p:nvPr/>
        </p:nvSpPr>
        <p:spPr>
          <a:xfrm>
            <a:off x="675939" y="4836150"/>
            <a:ext cx="854186" cy="338554"/>
          </a:xfrm>
          <a:prstGeom prst="rect">
            <a:avLst/>
          </a:prstGeom>
          <a:noFill/>
        </p:spPr>
        <p:txBody>
          <a:bodyPr wrap="square" rtlCol="0">
            <a:spAutoFit/>
          </a:bodyPr>
          <a:lstStyle/>
          <a:p>
            <a:r>
              <a:rPr lang="en-US" sz="1600" b="1" dirty="0">
                <a:solidFill>
                  <a:schemeClr val="bg1"/>
                </a:solidFill>
              </a:rPr>
              <a:t>ccNSO</a:t>
            </a:r>
          </a:p>
        </p:txBody>
      </p:sp>
      <p:pic>
        <p:nvPicPr>
          <p:cNvPr id="49" name="Picture 2" descr="Profile image for Xavier Calvez">
            <a:extLst>
              <a:ext uri="{FF2B5EF4-FFF2-40B4-BE49-F238E27FC236}">
                <a16:creationId xmlns:a16="http://schemas.microsoft.com/office/drawing/2014/main" id="{EE5313B7-4A11-D34B-9595-664D8E23AFBA}"/>
              </a:ext>
            </a:extLst>
          </p:cNvPr>
          <p:cNvPicPr>
            <a:picLocks noChangeAspect="1" noChangeArrowheads="1"/>
          </p:cNvPicPr>
          <p:nvPr/>
        </p:nvPicPr>
        <p:blipFill>
          <a:blip r:embed="rId21">
            <a:extLst>
              <a:ext uri="{28A0092B-C50C-407E-A947-70E740481C1C}">
                <a14:useLocalDpi xmlns:a14="http://schemas.microsoft.com/office/drawing/2010/main"/>
              </a:ext>
            </a:extLst>
          </a:blip>
          <a:srcRect/>
          <a:stretch>
            <a:fillRect/>
          </a:stretch>
        </p:blipFill>
        <p:spPr bwMode="auto">
          <a:xfrm>
            <a:off x="10748395" y="4587517"/>
            <a:ext cx="1112400" cy="1079028"/>
          </a:xfrm>
          <a:prstGeom prst="ellipse">
            <a:avLst/>
          </a:prstGeom>
          <a:ln w="25400">
            <a:solidFill>
              <a:srgbClr val="FF0000"/>
            </a:solidFill>
          </a:ln>
          <a:extLst>
            <a:ext uri="{909E8E84-426E-40DD-AFC4-6F175D3DCCD1}">
              <a14:hiddenFill xmlns:a14="http://schemas.microsoft.com/office/drawing/2010/main">
                <a:solidFill>
                  <a:srgbClr val="FFFFFF"/>
                </a:solidFill>
              </a14:hiddenFill>
            </a:ext>
          </a:extLst>
        </p:spPr>
      </p:pic>
      <p:pic>
        <p:nvPicPr>
          <p:cNvPr id="44" name="Picture 18" descr="Bruna Martins dos Santos - DNS Abuse Institute">
            <a:extLst>
              <a:ext uri="{FF2B5EF4-FFF2-40B4-BE49-F238E27FC236}">
                <a16:creationId xmlns:a16="http://schemas.microsoft.com/office/drawing/2014/main" id="{A35D3D0C-3644-2A40-A6FE-7022317EF336}"/>
              </a:ext>
            </a:extLst>
          </p:cNvPr>
          <p:cNvPicPr>
            <a:picLocks noChangeAspect="1" noChangeArrowheads="1"/>
          </p:cNvPicPr>
          <p:nvPr/>
        </p:nvPicPr>
        <p:blipFill>
          <a:blip r:embed="rId22" cstate="screen">
            <a:extLst>
              <a:ext uri="{28A0092B-C50C-407E-A947-70E740481C1C}">
                <a14:useLocalDpi xmlns:a14="http://schemas.microsoft.com/office/drawing/2010/main"/>
              </a:ext>
            </a:extLst>
          </a:blip>
          <a:srcRect/>
          <a:stretch>
            <a:fillRect/>
          </a:stretch>
        </p:blipFill>
        <p:spPr bwMode="auto">
          <a:xfrm>
            <a:off x="3001253" y="5969141"/>
            <a:ext cx="745200" cy="745200"/>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sp>
        <p:nvSpPr>
          <p:cNvPr id="45" name="ZoneTexte 44">
            <a:extLst>
              <a:ext uri="{FF2B5EF4-FFF2-40B4-BE49-F238E27FC236}">
                <a16:creationId xmlns:a16="http://schemas.microsoft.com/office/drawing/2014/main" id="{5526F27D-69A9-3D43-9415-1C8309451A0D}"/>
              </a:ext>
            </a:extLst>
          </p:cNvPr>
          <p:cNvSpPr txBox="1"/>
          <p:nvPr/>
        </p:nvSpPr>
        <p:spPr>
          <a:xfrm>
            <a:off x="3037925" y="6390754"/>
            <a:ext cx="947755" cy="338554"/>
          </a:xfrm>
          <a:prstGeom prst="rect">
            <a:avLst/>
          </a:prstGeom>
          <a:noFill/>
        </p:spPr>
        <p:txBody>
          <a:bodyPr wrap="square" rtlCol="0">
            <a:spAutoFit/>
          </a:bodyPr>
          <a:lstStyle/>
          <a:p>
            <a:r>
              <a:rPr lang="fr-FR" sz="1600" b="1" dirty="0">
                <a:solidFill>
                  <a:schemeClr val="bg1"/>
                </a:solidFill>
              </a:rPr>
              <a:t>NCSG</a:t>
            </a:r>
          </a:p>
        </p:txBody>
      </p:sp>
      <p:sp>
        <p:nvSpPr>
          <p:cNvPr id="46" name="ZoneTexte 45">
            <a:extLst>
              <a:ext uri="{FF2B5EF4-FFF2-40B4-BE49-F238E27FC236}">
                <a16:creationId xmlns:a16="http://schemas.microsoft.com/office/drawing/2014/main" id="{2AB1B57A-FD37-9148-9E70-075F6C62523B}"/>
              </a:ext>
            </a:extLst>
          </p:cNvPr>
          <p:cNvSpPr txBox="1"/>
          <p:nvPr/>
        </p:nvSpPr>
        <p:spPr>
          <a:xfrm rot="19434585">
            <a:off x="2769966" y="3039230"/>
            <a:ext cx="6242350" cy="1323439"/>
          </a:xfrm>
          <a:prstGeom prst="rect">
            <a:avLst/>
          </a:prstGeom>
          <a:noFill/>
        </p:spPr>
        <p:txBody>
          <a:bodyPr wrap="none" rtlCol="0">
            <a:spAutoFit/>
          </a:bodyPr>
          <a:lstStyle/>
          <a:p>
            <a:r>
              <a:rPr lang="en-US" sz="8000" b="1" dirty="0">
                <a:solidFill>
                  <a:srgbClr val="FF0000"/>
                </a:solidFill>
              </a:rPr>
              <a:t>To be updated</a:t>
            </a:r>
          </a:p>
        </p:txBody>
      </p:sp>
    </p:spTree>
    <p:extLst>
      <p:ext uri="{BB962C8B-B14F-4D97-AF65-F5344CB8AC3E}">
        <p14:creationId xmlns:p14="http://schemas.microsoft.com/office/powerpoint/2010/main" val="1000448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dirty="0">
                <a:solidFill>
                  <a:schemeClr val="bg1"/>
                </a:solidFill>
                <a:latin typeface="+mn-lt"/>
              </a:rPr>
              <a:t>Monthly </a:t>
            </a:r>
            <a:r>
              <a:rPr lang="en-US" sz="4000" dirty="0" err="1">
                <a:solidFill>
                  <a:schemeClr val="bg1"/>
                </a:solidFill>
                <a:latin typeface="+mn-lt"/>
              </a:rPr>
              <a:t>RoundTables</a:t>
            </a:r>
            <a:r>
              <a:rPr lang="en-US" sz="4000" dirty="0">
                <a:solidFill>
                  <a:schemeClr val="bg1"/>
                </a:solidFill>
                <a:latin typeface="+mn-lt"/>
              </a:rPr>
              <a:t> (by EURALO)</a:t>
            </a:r>
          </a:p>
        </p:txBody>
      </p:sp>
      <p:sp>
        <p:nvSpPr>
          <p:cNvPr id="3" name="Espace réservé du contenu 4">
            <a:extLst>
              <a:ext uri="{FF2B5EF4-FFF2-40B4-BE49-F238E27FC236}">
                <a16:creationId xmlns:a16="http://schemas.microsoft.com/office/drawing/2014/main" id="{5DBA9556-E192-9746-A37C-70B564EB14F6}"/>
              </a:ext>
            </a:extLst>
          </p:cNvPr>
          <p:cNvSpPr txBox="1">
            <a:spLocks/>
          </p:cNvSpPr>
          <p:nvPr/>
        </p:nvSpPr>
        <p:spPr>
          <a:xfrm>
            <a:off x="249854" y="1422450"/>
            <a:ext cx="11077788" cy="5285954"/>
          </a:xfrm>
          <a:prstGeom prst="rect">
            <a:avLst/>
          </a:prstGeom>
        </p:spPr>
        <p:txBody>
          <a:bodyPr>
            <a:normAutofit fontScale="6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100" b="1" dirty="0">
                <a:solidFill>
                  <a:schemeClr val="bg1"/>
                </a:solidFill>
              </a:rPr>
              <a:t>Tuesday 1st February 2022 18:00-19:30 UTC - </a:t>
            </a:r>
            <a:r>
              <a:rPr lang="en-US" b="1" dirty="0">
                <a:solidFill>
                  <a:schemeClr val="bg1"/>
                </a:solidFill>
              </a:rPr>
              <a:t>19:00-20:30 CET</a:t>
            </a:r>
            <a:endParaRPr lang="en-US" sz="3100" b="1" dirty="0">
              <a:solidFill>
                <a:schemeClr val="bg1"/>
              </a:solidFill>
            </a:endParaRPr>
          </a:p>
          <a:p>
            <a:pPr lvl="1"/>
            <a:r>
              <a:rPr lang="en-US" b="1" dirty="0">
                <a:solidFill>
                  <a:schemeClr val="bg1"/>
                </a:solidFill>
              </a:rPr>
              <a:t>Monthly RoundTable 1-22 (by EURALO)</a:t>
            </a:r>
            <a:endParaRPr lang="en-US" b="1" dirty="0">
              <a:solidFill>
                <a:srgbClr val="FFC000"/>
              </a:solidFill>
            </a:endParaRPr>
          </a:p>
          <a:p>
            <a:r>
              <a:rPr lang="en-US" sz="3100" b="1" dirty="0">
                <a:solidFill>
                  <a:schemeClr val="bg1"/>
                </a:solidFill>
              </a:rPr>
              <a:t>Tuesday 22nd February 2022 18:00-19:30 UTC -</a:t>
            </a:r>
            <a:r>
              <a:rPr lang="en-US" sz="4800" b="1" dirty="0">
                <a:solidFill>
                  <a:schemeClr val="bg1"/>
                </a:solidFill>
              </a:rPr>
              <a:t> </a:t>
            </a:r>
            <a:r>
              <a:rPr lang="en-US" sz="2800" b="1" dirty="0">
                <a:solidFill>
                  <a:schemeClr val="bg1"/>
                </a:solidFill>
              </a:rPr>
              <a:t>19:00-20:30 CET</a:t>
            </a:r>
          </a:p>
          <a:p>
            <a:pPr lvl="1"/>
            <a:r>
              <a:rPr lang="en-US" b="1" dirty="0">
                <a:solidFill>
                  <a:schemeClr val="bg1"/>
                </a:solidFill>
              </a:rPr>
              <a:t>Monthly RoundTable 2-22 (by EURALO)</a:t>
            </a:r>
            <a:br>
              <a:rPr lang="en-US" b="1" dirty="0">
                <a:solidFill>
                  <a:srgbClr val="FFC000"/>
                </a:solidFill>
              </a:rPr>
            </a:br>
            <a:r>
              <a:rPr lang="en-US" b="1" dirty="0">
                <a:solidFill>
                  <a:srgbClr val="FFC000"/>
                </a:solidFill>
                <a:hlinkClick r:id="rId4"/>
              </a:rPr>
              <a:t>Equipping backbone networks with high-performance and secure DNS resolution infrastructures - Works</a:t>
            </a:r>
            <a:endParaRPr lang="en-US" sz="3000" b="1" dirty="0">
              <a:solidFill>
                <a:schemeClr val="bg1"/>
              </a:solidFill>
            </a:endParaRPr>
          </a:p>
          <a:p>
            <a:r>
              <a:rPr lang="en-US" sz="3000" b="1" dirty="0">
                <a:solidFill>
                  <a:schemeClr val="bg1"/>
                </a:solidFill>
              </a:rPr>
              <a:t>Tuesday 26th April 2022 17:00-18:30 UTC </a:t>
            </a:r>
            <a:r>
              <a:rPr lang="en-US" sz="3100" b="1" dirty="0">
                <a:solidFill>
                  <a:schemeClr val="bg1"/>
                </a:solidFill>
              </a:rPr>
              <a:t>- </a:t>
            </a:r>
            <a:r>
              <a:rPr lang="en-US" b="1" dirty="0">
                <a:solidFill>
                  <a:schemeClr val="bg1"/>
                </a:solidFill>
              </a:rPr>
              <a:t>19:00-20:30 CET</a:t>
            </a:r>
            <a:endParaRPr lang="en-US" sz="3100" b="1" dirty="0">
              <a:solidFill>
                <a:schemeClr val="bg1"/>
              </a:solidFill>
            </a:endParaRPr>
          </a:p>
          <a:p>
            <a:pPr lvl="1"/>
            <a:r>
              <a:rPr lang="en-US" b="1" dirty="0">
                <a:solidFill>
                  <a:schemeClr val="bg1"/>
                </a:solidFill>
              </a:rPr>
              <a:t>Monthly RoundTable 3-22 (by EURALO)</a:t>
            </a:r>
          </a:p>
          <a:p>
            <a:pPr lvl="1"/>
            <a:r>
              <a:rPr lang="en-US" b="1" dirty="0">
                <a:solidFill>
                  <a:schemeClr val="bg1"/>
                </a:solidFill>
              </a:rPr>
              <a:t>Brian Cute – Director of Capacity &amp; Resilience, Global Cyber Alliance</a:t>
            </a:r>
          </a:p>
          <a:p>
            <a:pPr lvl="1"/>
            <a:r>
              <a:rPr lang="en-US" b="1" dirty="0">
                <a:solidFill>
                  <a:srgbClr val="FFC000"/>
                </a:solidFill>
                <a:hlinkClick r:id="rId5"/>
              </a:rPr>
              <a:t>https://www.globalcyberalliance.org/</a:t>
            </a:r>
            <a:endParaRPr lang="en-US" b="1" dirty="0">
              <a:solidFill>
                <a:srgbClr val="FFC000"/>
              </a:solidFill>
            </a:endParaRPr>
          </a:p>
          <a:p>
            <a:r>
              <a:rPr lang="en-US" sz="3400" b="1" dirty="0">
                <a:solidFill>
                  <a:schemeClr val="bg1"/>
                </a:solidFill>
              </a:rPr>
              <a:t>Tuesday 24th May 2022 17:00-18:30 UTC </a:t>
            </a:r>
            <a:r>
              <a:rPr lang="en-US" sz="3500" b="1" dirty="0">
                <a:solidFill>
                  <a:schemeClr val="bg1"/>
                </a:solidFill>
              </a:rPr>
              <a:t>-</a:t>
            </a:r>
            <a:r>
              <a:rPr lang="en-US" sz="5200" b="1" dirty="0">
                <a:solidFill>
                  <a:schemeClr val="bg1"/>
                </a:solidFill>
              </a:rPr>
              <a:t> </a:t>
            </a:r>
            <a:r>
              <a:rPr lang="en-US" b="1" dirty="0">
                <a:solidFill>
                  <a:schemeClr val="bg1"/>
                </a:solidFill>
              </a:rPr>
              <a:t>19:00-20:30 CET</a:t>
            </a:r>
          </a:p>
          <a:p>
            <a:pPr lvl="1"/>
            <a:r>
              <a:rPr lang="en-US" b="1" dirty="0">
                <a:solidFill>
                  <a:schemeClr val="bg1"/>
                </a:solidFill>
              </a:rPr>
              <a:t>Monthly RoundTable 4-22 (by EURALO)</a:t>
            </a:r>
            <a:endParaRPr lang="en-US" b="1" dirty="0">
              <a:solidFill>
                <a:srgbClr val="FFC000"/>
              </a:solidFill>
            </a:endParaRPr>
          </a:p>
          <a:p>
            <a:r>
              <a:rPr lang="en-US" b="1" dirty="0">
                <a:solidFill>
                  <a:srgbClr val="FFC000"/>
                </a:solidFill>
              </a:rPr>
              <a:t>Agenda</a:t>
            </a:r>
          </a:p>
          <a:p>
            <a:pPr lvl="1"/>
            <a:r>
              <a:rPr lang="en-US" b="1" dirty="0">
                <a:solidFill>
                  <a:srgbClr val="FFC000"/>
                </a:solidFill>
              </a:rPr>
              <a:t>Topic(s) ?</a:t>
            </a:r>
          </a:p>
          <a:p>
            <a:pPr lvl="1"/>
            <a:r>
              <a:rPr lang="en-US" b="1" dirty="0">
                <a:solidFill>
                  <a:schemeClr val="bg1"/>
                </a:solidFill>
              </a:rPr>
              <a:t>Moderator</a:t>
            </a:r>
          </a:p>
          <a:p>
            <a:pPr lvl="1"/>
            <a:r>
              <a:rPr lang="en-US" b="1" dirty="0">
                <a:solidFill>
                  <a:srgbClr val="FFC000"/>
                </a:solidFill>
              </a:rPr>
              <a:t>Possible Speakers</a:t>
            </a:r>
          </a:p>
          <a:p>
            <a:pPr lvl="1"/>
            <a:r>
              <a:rPr lang="en-US" b="1" dirty="0">
                <a:solidFill>
                  <a:schemeClr val="bg1"/>
                </a:solidFill>
              </a:rPr>
              <a:t>Languages (EN, ES, FR and RU)</a:t>
            </a:r>
          </a:p>
          <a:p>
            <a:pPr lvl="1"/>
            <a:endParaRPr lang="en-US" b="1" dirty="0">
              <a:solidFill>
                <a:schemeClr val="bg1"/>
              </a:solidFill>
            </a:endParaRPr>
          </a:p>
          <a:p>
            <a:endParaRPr lang="en-US" dirty="0">
              <a:solidFill>
                <a:srgbClr val="FFFF00"/>
              </a:solidFill>
            </a:endParaRPr>
          </a:p>
        </p:txBody>
      </p:sp>
      <p:sp>
        <p:nvSpPr>
          <p:cNvPr id="4" name="TextBox 2">
            <a:extLst>
              <a:ext uri="{FF2B5EF4-FFF2-40B4-BE49-F238E27FC236}">
                <a16:creationId xmlns:a16="http://schemas.microsoft.com/office/drawing/2014/main" id="{0CC73A4D-2A7E-4146-A351-7C7D694DF909}"/>
              </a:ext>
            </a:extLst>
          </p:cNvPr>
          <p:cNvSpPr txBox="1"/>
          <p:nvPr/>
        </p:nvSpPr>
        <p:spPr>
          <a:xfrm>
            <a:off x="5431972" y="868233"/>
            <a:ext cx="986167" cy="523220"/>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a:solidFill>
                  <a:schemeClr val="bg1">
                    <a:lumMod val="95000"/>
                  </a:schemeClr>
                </a:solidFill>
                <a:latin typeface="Arial" panose="020B0604020202020204" pitchFamily="34" charset="0"/>
                <a:cs typeface="Arial" panose="020B0604020202020204" pitchFamily="34" charset="0"/>
              </a:rPr>
              <a:t>2022</a:t>
            </a:r>
            <a:endParaRPr lang="en-US" sz="2800" dirty="0">
              <a:solidFill>
                <a:schemeClr val="bg1"/>
              </a:solidFill>
              <a:latin typeface="Arial" panose="020B0604020202020204" pitchFamily="34" charset="0"/>
              <a:cs typeface="Arial" panose="020B0604020202020204" pitchFamily="34" charset="0"/>
            </a:endParaRPr>
          </a:p>
        </p:txBody>
      </p:sp>
      <p:sp>
        <p:nvSpPr>
          <p:cNvPr id="6" name="TextBox 2">
            <a:extLst>
              <a:ext uri="{FF2B5EF4-FFF2-40B4-BE49-F238E27FC236}">
                <a16:creationId xmlns:a16="http://schemas.microsoft.com/office/drawing/2014/main" id="{F1CA7C2D-8737-9E44-87C8-2A8DFBFF1291}"/>
              </a:ext>
            </a:extLst>
          </p:cNvPr>
          <p:cNvSpPr txBox="1"/>
          <p:nvPr/>
        </p:nvSpPr>
        <p:spPr>
          <a:xfrm>
            <a:off x="11222654" y="3016856"/>
            <a:ext cx="719492" cy="2231637"/>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Q1&amp;2</a:t>
            </a:r>
            <a:endParaRPr lang="en-US" sz="3200" dirty="0">
              <a:solidFill>
                <a:schemeClr val="bg1"/>
              </a:solidFill>
              <a:latin typeface="Arial" panose="020B0604020202020204" pitchFamily="34" charset="0"/>
              <a:cs typeface="Arial" panose="020B0604020202020204" pitchFamily="34" charset="0"/>
            </a:endParaRPr>
          </a:p>
        </p:txBody>
      </p:sp>
      <p:pic>
        <p:nvPicPr>
          <p:cNvPr id="1026" name="Picture 2" descr="Brian Cute">
            <a:extLst>
              <a:ext uri="{FF2B5EF4-FFF2-40B4-BE49-F238E27FC236}">
                <a16:creationId xmlns:a16="http://schemas.microsoft.com/office/drawing/2014/main" id="{386A0FC4-AE91-8247-89A9-3A041EC95F54}"/>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637543" y="3412674"/>
            <a:ext cx="720000" cy="720000"/>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22259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4872B8-D1A3-B04E-B98A-E91DA0F073B4}"/>
              </a:ext>
            </a:extLst>
          </p:cNvPr>
          <p:cNvSpPr>
            <a:spLocks noGrp="1"/>
          </p:cNvSpPr>
          <p:nvPr>
            <p:ph type="ctrTitle"/>
          </p:nvPr>
        </p:nvSpPr>
        <p:spPr>
          <a:xfrm>
            <a:off x="1064525" y="1122363"/>
            <a:ext cx="10385947" cy="2387600"/>
          </a:xfrm>
          <a:ln>
            <a:solidFill>
              <a:schemeClr val="accent1">
                <a:lumMod val="50000"/>
              </a:schemeClr>
            </a:solidFill>
          </a:ln>
        </p:spPr>
        <p:txBody>
          <a:bodyPr>
            <a:normAutofit/>
          </a:bodyPr>
          <a:lstStyle/>
          <a:p>
            <a:r>
              <a:rPr lang="fr-FR" sz="7200" dirty="0" err="1">
                <a:ln w="3175">
                  <a:solidFill>
                    <a:schemeClr val="accent1">
                      <a:lumMod val="50000"/>
                    </a:schemeClr>
                  </a:solidFill>
                </a:ln>
                <a:solidFill>
                  <a:srgbClr val="E89016"/>
                </a:solidFill>
              </a:rPr>
              <a:t>Monthly</a:t>
            </a:r>
            <a:r>
              <a:rPr lang="fr-FR" sz="7200" dirty="0">
                <a:ln w="3175">
                  <a:solidFill>
                    <a:schemeClr val="accent1">
                      <a:lumMod val="50000"/>
                    </a:schemeClr>
                  </a:solidFill>
                </a:ln>
                <a:solidFill>
                  <a:srgbClr val="E89016"/>
                </a:solidFill>
              </a:rPr>
              <a:t> </a:t>
            </a:r>
            <a:r>
              <a:rPr lang="fr-FR" sz="7200" dirty="0" err="1">
                <a:ln w="3175">
                  <a:solidFill>
                    <a:schemeClr val="accent1">
                      <a:lumMod val="50000"/>
                    </a:schemeClr>
                  </a:solidFill>
                </a:ln>
                <a:solidFill>
                  <a:srgbClr val="E89016"/>
                </a:solidFill>
              </a:rPr>
              <a:t>RoundTable</a:t>
            </a:r>
            <a:r>
              <a:rPr lang="fr-FR" sz="7200" dirty="0">
                <a:ln w="3175">
                  <a:solidFill>
                    <a:schemeClr val="accent1">
                      <a:lumMod val="50000"/>
                    </a:schemeClr>
                  </a:solidFill>
                </a:ln>
                <a:solidFill>
                  <a:srgbClr val="E89016"/>
                </a:solidFill>
              </a:rPr>
              <a:t> 1-22 (by EURALO)</a:t>
            </a:r>
          </a:p>
        </p:txBody>
      </p:sp>
      <p:sp>
        <p:nvSpPr>
          <p:cNvPr id="3" name="Sous-titre 2">
            <a:extLst>
              <a:ext uri="{FF2B5EF4-FFF2-40B4-BE49-F238E27FC236}">
                <a16:creationId xmlns:a16="http://schemas.microsoft.com/office/drawing/2014/main" id="{DB87A819-0354-B24D-98AF-ED89C5863FE2}"/>
              </a:ext>
            </a:extLst>
          </p:cNvPr>
          <p:cNvSpPr>
            <a:spLocks noGrp="1"/>
          </p:cNvSpPr>
          <p:nvPr>
            <p:ph type="subTitle" idx="1"/>
          </p:nvPr>
        </p:nvSpPr>
        <p:spPr/>
        <p:txBody>
          <a:bodyPr>
            <a:normAutofit/>
          </a:bodyPr>
          <a:lstStyle/>
          <a:p>
            <a:r>
              <a:rPr lang="en-US" sz="2800" dirty="0">
                <a:solidFill>
                  <a:schemeClr val="accent4">
                    <a:lumMod val="40000"/>
                    <a:lumOff val="60000"/>
                  </a:schemeClr>
                </a:solidFill>
              </a:rPr>
              <a:t>Tuesday 1</a:t>
            </a:r>
            <a:r>
              <a:rPr lang="en-US" sz="2800" baseline="30000" dirty="0">
                <a:solidFill>
                  <a:schemeClr val="accent4">
                    <a:lumMod val="40000"/>
                    <a:lumOff val="60000"/>
                  </a:schemeClr>
                </a:solidFill>
              </a:rPr>
              <a:t>st</a:t>
            </a:r>
            <a:r>
              <a:rPr lang="en-US" sz="2800" dirty="0">
                <a:solidFill>
                  <a:schemeClr val="accent4">
                    <a:lumMod val="40000"/>
                    <a:lumOff val="60000"/>
                  </a:schemeClr>
                </a:solidFill>
              </a:rPr>
              <a:t> February 2022</a:t>
            </a:r>
            <a:br>
              <a:rPr lang="en-US" sz="2800" dirty="0">
                <a:solidFill>
                  <a:schemeClr val="accent4">
                    <a:lumMod val="40000"/>
                    <a:lumOff val="60000"/>
                  </a:schemeClr>
                </a:solidFill>
              </a:rPr>
            </a:br>
            <a:r>
              <a:rPr lang="en-US" sz="2800" dirty="0">
                <a:solidFill>
                  <a:schemeClr val="accent4">
                    <a:lumMod val="40000"/>
                    <a:lumOff val="60000"/>
                  </a:schemeClr>
                </a:solidFill>
              </a:rPr>
              <a:t>19:00 - 20:30 CEST</a:t>
            </a:r>
            <a:br>
              <a:rPr lang="en-US" sz="2800" dirty="0">
                <a:solidFill>
                  <a:schemeClr val="accent4">
                    <a:lumMod val="40000"/>
                    <a:lumOff val="60000"/>
                  </a:schemeClr>
                </a:solidFill>
              </a:rPr>
            </a:br>
            <a:r>
              <a:rPr lang="en-US" sz="2800" dirty="0">
                <a:solidFill>
                  <a:schemeClr val="accent4">
                    <a:lumMod val="40000"/>
                    <a:lumOff val="60000"/>
                  </a:schemeClr>
                </a:solidFill>
              </a:rPr>
              <a:t>18:00 - 19:30 UTC</a:t>
            </a:r>
          </a:p>
        </p:txBody>
      </p:sp>
      <p:sp>
        <p:nvSpPr>
          <p:cNvPr id="4" name="ZoneTexte 3">
            <a:extLst>
              <a:ext uri="{FF2B5EF4-FFF2-40B4-BE49-F238E27FC236}">
                <a16:creationId xmlns:a16="http://schemas.microsoft.com/office/drawing/2014/main" id="{5D7D5E12-B15C-CA43-BBD4-D9A18F97CFB9}"/>
              </a:ext>
            </a:extLst>
          </p:cNvPr>
          <p:cNvSpPr txBox="1"/>
          <p:nvPr/>
        </p:nvSpPr>
        <p:spPr>
          <a:xfrm>
            <a:off x="0" y="5969522"/>
            <a:ext cx="12192000" cy="400110"/>
          </a:xfrm>
          <a:prstGeom prst="rect">
            <a:avLst/>
          </a:prstGeom>
          <a:noFill/>
        </p:spPr>
        <p:txBody>
          <a:bodyPr wrap="square" rtlCol="0">
            <a:spAutoFit/>
          </a:bodyPr>
          <a:lstStyle/>
          <a:p>
            <a:pPr algn="ctr"/>
            <a:r>
              <a:rPr lang="en-US" sz="2000" b="1" dirty="0">
                <a:solidFill>
                  <a:schemeClr val="accent4">
                    <a:lumMod val="40000"/>
                    <a:lumOff val="60000"/>
                  </a:schemeClr>
                </a:solidFill>
                <a:highlight>
                  <a:srgbClr val="E89016"/>
                </a:highlight>
              </a:rPr>
              <a:t>Languages supported: English, </a:t>
            </a:r>
            <a:r>
              <a:rPr lang="en-US" sz="2000" b="1" dirty="0" err="1">
                <a:solidFill>
                  <a:schemeClr val="accent4">
                    <a:lumMod val="40000"/>
                    <a:lumOff val="60000"/>
                  </a:schemeClr>
                </a:solidFill>
                <a:highlight>
                  <a:srgbClr val="E89016"/>
                </a:highlight>
              </a:rPr>
              <a:t>Français</a:t>
            </a:r>
            <a:r>
              <a:rPr lang="en-US" sz="2000" b="1" dirty="0">
                <a:solidFill>
                  <a:schemeClr val="accent4">
                    <a:lumMod val="40000"/>
                    <a:lumOff val="60000"/>
                  </a:schemeClr>
                </a:solidFill>
                <a:highlight>
                  <a:srgbClr val="E89016"/>
                </a:highlight>
              </a:rPr>
              <a:t>, </a:t>
            </a:r>
            <a:r>
              <a:rPr lang="en-US" sz="2000" b="1" dirty="0" err="1">
                <a:solidFill>
                  <a:schemeClr val="accent4">
                    <a:lumMod val="40000"/>
                    <a:lumOff val="60000"/>
                  </a:schemeClr>
                </a:solidFill>
                <a:highlight>
                  <a:srgbClr val="E89016"/>
                </a:highlight>
              </a:rPr>
              <a:t>Español</a:t>
            </a:r>
            <a:r>
              <a:rPr lang="en-US" sz="2000" b="1" dirty="0">
                <a:solidFill>
                  <a:schemeClr val="accent4">
                    <a:lumMod val="40000"/>
                    <a:lumOff val="60000"/>
                  </a:schemeClr>
                </a:solidFill>
                <a:highlight>
                  <a:srgbClr val="E89016"/>
                </a:highlight>
              </a:rPr>
              <a:t>, Русский</a:t>
            </a:r>
          </a:p>
        </p:txBody>
      </p:sp>
    </p:spTree>
    <p:extLst>
      <p:ext uri="{BB962C8B-B14F-4D97-AF65-F5344CB8AC3E}">
        <p14:creationId xmlns:p14="http://schemas.microsoft.com/office/powerpoint/2010/main" val="2410000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dirty="0">
                <a:solidFill>
                  <a:schemeClr val="bg1"/>
                </a:solidFill>
                <a:latin typeface="+mn-lt"/>
              </a:rPr>
              <a:t>Monthly RoundTable 1-22 (by EURALO)</a:t>
            </a:r>
          </a:p>
        </p:txBody>
      </p:sp>
      <p:sp>
        <p:nvSpPr>
          <p:cNvPr id="3" name="Espace réservé du contenu 4">
            <a:extLst>
              <a:ext uri="{FF2B5EF4-FFF2-40B4-BE49-F238E27FC236}">
                <a16:creationId xmlns:a16="http://schemas.microsoft.com/office/drawing/2014/main" id="{5DBA9556-E192-9746-A37C-70B564EB14F6}"/>
              </a:ext>
            </a:extLst>
          </p:cNvPr>
          <p:cNvSpPr txBox="1">
            <a:spLocks/>
          </p:cNvSpPr>
          <p:nvPr/>
        </p:nvSpPr>
        <p:spPr>
          <a:xfrm>
            <a:off x="1787856" y="1600201"/>
            <a:ext cx="9794543" cy="4756150"/>
          </a:xfrm>
          <a:prstGeom prst="rect">
            <a:avLst/>
          </a:prstGeom>
        </p:spPr>
        <p:txBody>
          <a:bodyPr>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900" b="1" dirty="0">
                <a:solidFill>
                  <a:srgbClr val="FFC000"/>
                </a:solidFill>
              </a:rPr>
              <a:t>Agenda</a:t>
            </a:r>
          </a:p>
          <a:p>
            <a:pPr>
              <a:buFont typeface="+mj-lt"/>
              <a:buAutoNum type="arabicPeriod"/>
            </a:pPr>
            <a:r>
              <a:rPr lang="en-US" sz="2900" b="1" dirty="0">
                <a:solidFill>
                  <a:srgbClr val="FFC000"/>
                </a:solidFill>
              </a:rPr>
              <a:t>Organization: At-Large staff</a:t>
            </a:r>
          </a:p>
          <a:p>
            <a:pPr>
              <a:buFont typeface="+mj-lt"/>
              <a:buAutoNum type="arabicPeriod"/>
            </a:pPr>
            <a:r>
              <a:rPr lang="en-US" sz="2900" b="1" dirty="0">
                <a:solidFill>
                  <a:srgbClr val="FFC000"/>
                </a:solidFill>
              </a:rPr>
              <a:t>Welcome</a:t>
            </a:r>
            <a:br>
              <a:rPr lang="en-US" sz="2900" b="1" dirty="0">
                <a:solidFill>
                  <a:srgbClr val="FFC000"/>
                </a:solidFill>
              </a:rPr>
            </a:br>
            <a:r>
              <a:rPr lang="en-US" sz="2900" b="1" dirty="0">
                <a:solidFill>
                  <a:srgbClr val="FFC000"/>
                </a:solidFill>
              </a:rPr>
              <a:t>Sebastien Bachollet, EURALO Chair, (18:00 - 18:05) (5 mins)</a:t>
            </a:r>
            <a:br>
              <a:rPr lang="en-US" sz="2900" b="1" dirty="0">
                <a:solidFill>
                  <a:srgbClr val="FFC000"/>
                </a:solidFill>
              </a:rPr>
            </a:br>
            <a:endParaRPr lang="en-US" sz="2900" b="1" dirty="0">
              <a:solidFill>
                <a:srgbClr val="FFC000"/>
              </a:solidFill>
            </a:endParaRPr>
          </a:p>
          <a:p>
            <a:pPr>
              <a:buFont typeface="+mj-lt"/>
              <a:buAutoNum type="arabicPeriod"/>
            </a:pPr>
            <a:r>
              <a:rPr lang="en-US" sz="2900" b="1" dirty="0">
                <a:solidFill>
                  <a:srgbClr val="FFC000"/>
                </a:solidFill>
              </a:rPr>
              <a:t>Moderator &amp; Introduction</a:t>
            </a:r>
            <a:br>
              <a:rPr lang="en-US" sz="2900" b="1" dirty="0">
                <a:solidFill>
                  <a:srgbClr val="FFC000"/>
                </a:solidFill>
              </a:rPr>
            </a:br>
            <a:r>
              <a:rPr lang="en-US" sz="2900" b="1" dirty="0">
                <a:solidFill>
                  <a:srgbClr val="FFC000"/>
                </a:solidFill>
              </a:rPr>
              <a:t>Olivier </a:t>
            </a:r>
            <a:r>
              <a:rPr lang="en-US" sz="2900" b="1" dirty="0" err="1">
                <a:solidFill>
                  <a:srgbClr val="FFC000"/>
                </a:solidFill>
              </a:rPr>
              <a:t>Crépin-Leblond</a:t>
            </a:r>
            <a:r>
              <a:rPr lang="en-US" sz="2900" b="1" dirty="0">
                <a:solidFill>
                  <a:srgbClr val="FFC000"/>
                </a:solidFill>
              </a:rPr>
              <a:t>, (18:05 - 18:10) (5 mins)</a:t>
            </a:r>
            <a:br>
              <a:rPr lang="en-US" sz="2900" b="1" dirty="0">
                <a:solidFill>
                  <a:srgbClr val="FFC000"/>
                </a:solidFill>
              </a:rPr>
            </a:br>
            <a:endParaRPr lang="en-US" sz="2900" b="1" dirty="0">
              <a:solidFill>
                <a:srgbClr val="FFC000"/>
              </a:solidFill>
            </a:endParaRPr>
          </a:p>
          <a:p>
            <a:pPr>
              <a:buFont typeface="+mj-lt"/>
              <a:buAutoNum type="arabicPeriod"/>
            </a:pPr>
            <a:r>
              <a:rPr lang="en-US" b="1" dirty="0">
                <a:solidFill>
                  <a:srgbClr val="FFC000"/>
                </a:solidFill>
              </a:rPr>
              <a:t>RIPE NCC in 2022 – Relation with ICANN – Situation of other RIR</a:t>
            </a:r>
          </a:p>
          <a:p>
            <a:pPr lvl="1">
              <a:buFont typeface="+mj-lt"/>
              <a:buAutoNum type="arabicPeriod"/>
            </a:pPr>
            <a:r>
              <a:rPr lang="en-US" b="1" dirty="0">
                <a:solidFill>
                  <a:srgbClr val="FFC000"/>
                </a:solidFill>
              </a:rPr>
              <a:t>RIPE NCC - Chris </a:t>
            </a:r>
            <a:r>
              <a:rPr lang="en-US" b="1" dirty="0" err="1">
                <a:solidFill>
                  <a:srgbClr val="FFC000"/>
                </a:solidFill>
              </a:rPr>
              <a:t>Buckridge</a:t>
            </a:r>
            <a:r>
              <a:rPr lang="en-US" b="1" dirty="0">
                <a:solidFill>
                  <a:srgbClr val="FFC000"/>
                </a:solidFill>
              </a:rPr>
              <a:t> (18:10 - 18:30) (20 mins)</a:t>
            </a:r>
          </a:p>
          <a:p>
            <a:pPr lvl="1">
              <a:buFont typeface="+mj-lt"/>
              <a:buAutoNum type="arabicPeriod"/>
            </a:pPr>
            <a:r>
              <a:rPr lang="en-US" sz="2900" b="1" dirty="0">
                <a:solidFill>
                  <a:srgbClr val="FFC000"/>
                </a:solidFill>
              </a:rPr>
              <a:t>Q&amp;A, moderated by Olivier </a:t>
            </a:r>
            <a:r>
              <a:rPr lang="en-US" sz="2900" b="1" dirty="0" err="1">
                <a:solidFill>
                  <a:srgbClr val="FFC000"/>
                </a:solidFill>
              </a:rPr>
              <a:t>Crépin-Leblond</a:t>
            </a:r>
            <a:r>
              <a:rPr lang="en-US" sz="2900" b="1" dirty="0">
                <a:solidFill>
                  <a:srgbClr val="FFC000"/>
                </a:solidFill>
              </a:rPr>
              <a:t> (18:30 - 18:45) (15 mins)</a:t>
            </a:r>
          </a:p>
          <a:p>
            <a:pPr marL="514350" indent="-514350">
              <a:buFont typeface="+mj-lt"/>
              <a:buAutoNum type="arabicPeriod"/>
            </a:pPr>
            <a:r>
              <a:rPr lang="en-US" b="1" dirty="0">
                <a:solidFill>
                  <a:srgbClr val="FFC000"/>
                </a:solidFill>
              </a:rPr>
              <a:t>Presentation and demonstration of </a:t>
            </a:r>
            <a:r>
              <a:rPr lang="en-US" b="1" dirty="0">
                <a:solidFill>
                  <a:srgbClr val="FF0000"/>
                </a:solidFill>
                <a:hlinkClick r:id="rId4">
                  <a:extLst>
                    <a:ext uri="{A12FA001-AC4F-418D-AE19-62706E023703}">
                      <ahyp:hlinkClr xmlns:ahyp="http://schemas.microsoft.com/office/drawing/2018/hyperlinkcolor" val="tx"/>
                    </a:ext>
                  </a:extLst>
                </a:hlinkClick>
              </a:rPr>
              <a:t>https://www.istrust.org/</a:t>
            </a:r>
            <a:endParaRPr lang="en-US" b="1" dirty="0">
              <a:solidFill>
                <a:srgbClr val="FF0000"/>
              </a:solidFill>
            </a:endParaRPr>
          </a:p>
          <a:p>
            <a:pPr marL="971550" lvl="1" indent="-514350">
              <a:buFont typeface="+mj-lt"/>
              <a:buAutoNum type="arabicPeriod"/>
            </a:pPr>
            <a:r>
              <a:rPr lang="en-US" b="1" dirty="0">
                <a:solidFill>
                  <a:srgbClr val="FFC000"/>
                </a:solidFill>
              </a:rPr>
              <a:t>Internet </a:t>
            </a:r>
            <a:r>
              <a:rPr lang="en-US" b="1" dirty="0" err="1">
                <a:solidFill>
                  <a:srgbClr val="FFC000"/>
                </a:solidFill>
              </a:rPr>
              <a:t>SOCiety</a:t>
            </a:r>
            <a:r>
              <a:rPr lang="en-US" b="1" dirty="0">
                <a:solidFill>
                  <a:srgbClr val="FFC000"/>
                </a:solidFill>
              </a:rPr>
              <a:t> Belgium - Frederic </a:t>
            </a:r>
            <a:r>
              <a:rPr lang="en-US" b="1" dirty="0" err="1">
                <a:solidFill>
                  <a:srgbClr val="FFC000"/>
                </a:solidFill>
              </a:rPr>
              <a:t>Taes</a:t>
            </a:r>
            <a:r>
              <a:rPr lang="en-US" b="1" dirty="0">
                <a:solidFill>
                  <a:srgbClr val="FFC000"/>
                </a:solidFill>
              </a:rPr>
              <a:t> (18:45 - 19:05) (20 mins)</a:t>
            </a:r>
          </a:p>
          <a:p>
            <a:pPr marL="971550" lvl="1" indent="-514350">
              <a:buFont typeface="+mj-lt"/>
              <a:buAutoNum type="arabicPeriod"/>
            </a:pPr>
            <a:r>
              <a:rPr lang="en-US" sz="3200" b="1" dirty="0">
                <a:solidFill>
                  <a:srgbClr val="FFC000"/>
                </a:solidFill>
              </a:rPr>
              <a:t>Q&amp;A, moderated by Olivier </a:t>
            </a:r>
            <a:r>
              <a:rPr lang="en-US" sz="3200" b="1" dirty="0" err="1">
                <a:solidFill>
                  <a:srgbClr val="FFC000"/>
                </a:solidFill>
              </a:rPr>
              <a:t>Crépin-Leblond</a:t>
            </a:r>
            <a:r>
              <a:rPr lang="en-US" sz="3200" b="1" dirty="0">
                <a:solidFill>
                  <a:srgbClr val="FFC000"/>
                </a:solidFill>
              </a:rPr>
              <a:t> (19:05 - 19:20) (15 mins)</a:t>
            </a:r>
          </a:p>
          <a:p>
            <a:pPr marL="457200" indent="-457200">
              <a:buFont typeface="+mj-lt"/>
              <a:buAutoNum type="arabicPeriod"/>
            </a:pPr>
            <a:r>
              <a:rPr lang="en-US" sz="2900" b="1" dirty="0">
                <a:solidFill>
                  <a:srgbClr val="FFC000"/>
                </a:solidFill>
              </a:rPr>
              <a:t>Conclusion by the moderator (19:20 - 19:25) (5 mins)</a:t>
            </a:r>
          </a:p>
          <a:p>
            <a:pPr marL="457200" indent="-457200">
              <a:buFont typeface="+mj-lt"/>
              <a:buAutoNum type="arabicPeriod"/>
            </a:pPr>
            <a:r>
              <a:rPr lang="en-US" sz="2900" b="1" dirty="0">
                <a:solidFill>
                  <a:srgbClr val="FFC000"/>
                </a:solidFill>
              </a:rPr>
              <a:t>Next steps: Sébastien Bachollet (19:25 - 19:30) (5 mins)</a:t>
            </a:r>
            <a:endParaRPr lang="en-US" sz="3100" b="1" dirty="0">
              <a:solidFill>
                <a:schemeClr val="bg1"/>
              </a:solidFill>
            </a:endParaRPr>
          </a:p>
          <a:p>
            <a:endParaRPr lang="en-US" dirty="0">
              <a:solidFill>
                <a:srgbClr val="FFFF00"/>
              </a:solidFill>
            </a:endParaRPr>
          </a:p>
        </p:txBody>
      </p:sp>
      <p:sp>
        <p:nvSpPr>
          <p:cNvPr id="4" name="TextBox 2">
            <a:extLst>
              <a:ext uri="{FF2B5EF4-FFF2-40B4-BE49-F238E27FC236}">
                <a16:creationId xmlns:a16="http://schemas.microsoft.com/office/drawing/2014/main" id="{0CC73A4D-2A7E-4146-A351-7C7D694DF909}"/>
              </a:ext>
            </a:extLst>
          </p:cNvPr>
          <p:cNvSpPr txBox="1"/>
          <p:nvPr/>
        </p:nvSpPr>
        <p:spPr>
          <a:xfrm>
            <a:off x="2680186" y="868680"/>
            <a:ext cx="3822650" cy="769441"/>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solidFill>
              </a:rPr>
              <a:t>Tuesday 1</a:t>
            </a:r>
            <a:r>
              <a:rPr lang="en-US" sz="2400" b="1" baseline="30000" dirty="0">
                <a:solidFill>
                  <a:schemeClr val="bg1"/>
                </a:solidFill>
              </a:rPr>
              <a:t>st</a:t>
            </a:r>
            <a:r>
              <a:rPr lang="en-US" sz="2400" b="1" dirty="0">
                <a:solidFill>
                  <a:schemeClr val="bg1"/>
                </a:solidFill>
              </a:rPr>
              <a:t> February </a:t>
            </a:r>
            <a:r>
              <a:rPr lang="en-US" sz="2400" b="1" dirty="0">
                <a:solidFill>
                  <a:schemeClr val="bg1">
                    <a:lumMod val="95000"/>
                  </a:schemeClr>
                </a:solidFill>
                <a:latin typeface="Arial" panose="020B0604020202020204" pitchFamily="34" charset="0"/>
                <a:cs typeface="Arial" panose="020B0604020202020204" pitchFamily="34" charset="0"/>
              </a:rPr>
              <a:t>2022</a:t>
            </a:r>
            <a:br>
              <a:rPr lang="en-US" sz="2400" b="1" dirty="0">
                <a:solidFill>
                  <a:schemeClr val="bg1">
                    <a:lumMod val="95000"/>
                  </a:schemeClr>
                </a:solidFill>
                <a:latin typeface="Arial" panose="020B0604020202020204" pitchFamily="34" charset="0"/>
                <a:cs typeface="Arial" panose="020B0604020202020204" pitchFamily="34" charset="0"/>
              </a:rPr>
            </a:br>
            <a:r>
              <a:rPr lang="en-US" sz="2000" b="1" dirty="0">
                <a:solidFill>
                  <a:schemeClr val="bg1"/>
                </a:solidFill>
              </a:rPr>
              <a:t>18:00-19:30 UTC - 19:00-20:30 CET</a:t>
            </a:r>
            <a:endParaRPr lang="en-US" sz="2400" dirty="0">
              <a:solidFill>
                <a:schemeClr val="bg1"/>
              </a:solidFill>
              <a:latin typeface="Arial" panose="020B0604020202020204" pitchFamily="34" charset="0"/>
              <a:cs typeface="Arial" panose="020B0604020202020204" pitchFamily="34" charset="0"/>
            </a:endParaRPr>
          </a:p>
        </p:txBody>
      </p:sp>
      <p:pic>
        <p:nvPicPr>
          <p:cNvPr id="6" name="Image 5">
            <a:extLst>
              <a:ext uri="{FF2B5EF4-FFF2-40B4-BE49-F238E27FC236}">
                <a16:creationId xmlns:a16="http://schemas.microsoft.com/office/drawing/2014/main" id="{17018FA9-3BA3-B04F-B943-21374A35400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35411" y="4900282"/>
            <a:ext cx="741600" cy="741600"/>
          </a:xfrm>
          <a:prstGeom prst="ellipse">
            <a:avLst/>
          </a:prstGeom>
          <a:ln w="25400">
            <a:solidFill>
              <a:srgbClr val="00B050"/>
            </a:solidFill>
          </a:ln>
        </p:spPr>
      </p:pic>
      <p:pic>
        <p:nvPicPr>
          <p:cNvPr id="7" name="Picture 4">
            <a:extLst>
              <a:ext uri="{FF2B5EF4-FFF2-40B4-BE49-F238E27FC236}">
                <a16:creationId xmlns:a16="http://schemas.microsoft.com/office/drawing/2014/main" id="{1B761FB2-8559-824B-B5A4-5536DA2E3F03}"/>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53394" y="3944177"/>
            <a:ext cx="741600" cy="741600"/>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FA133E52-1424-7E40-9B49-CCD15F660935}"/>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1044960" y="2856442"/>
            <a:ext cx="750034" cy="743245"/>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sp>
        <p:nvSpPr>
          <p:cNvPr id="9" name="ZoneTexte 8">
            <a:extLst>
              <a:ext uri="{FF2B5EF4-FFF2-40B4-BE49-F238E27FC236}">
                <a16:creationId xmlns:a16="http://schemas.microsoft.com/office/drawing/2014/main" id="{93FB8B32-E0B7-DF46-931B-0EEE724A3E57}"/>
              </a:ext>
            </a:extLst>
          </p:cNvPr>
          <p:cNvSpPr txBox="1"/>
          <p:nvPr/>
        </p:nvSpPr>
        <p:spPr>
          <a:xfrm>
            <a:off x="8019873" y="902957"/>
            <a:ext cx="3333927" cy="369332"/>
          </a:xfrm>
          <a:prstGeom prst="rect">
            <a:avLst/>
          </a:prstGeom>
          <a:solidFill>
            <a:schemeClr val="accent6">
              <a:lumMod val="40000"/>
              <a:lumOff val="60000"/>
            </a:schemeClr>
          </a:solidFill>
        </p:spPr>
        <p:txBody>
          <a:bodyPr wrap="square" rtlCol="0">
            <a:spAutoFit/>
          </a:bodyPr>
          <a:lstStyle/>
          <a:p>
            <a:r>
              <a:rPr lang="en-US" b="1" dirty="0"/>
              <a:t>ZOOM REGISTRATION required</a:t>
            </a:r>
            <a:endParaRPr lang="en-US" dirty="0"/>
          </a:p>
        </p:txBody>
      </p:sp>
      <p:sp>
        <p:nvSpPr>
          <p:cNvPr id="10" name="ZoneTexte 9">
            <a:extLst>
              <a:ext uri="{FF2B5EF4-FFF2-40B4-BE49-F238E27FC236}">
                <a16:creationId xmlns:a16="http://schemas.microsoft.com/office/drawing/2014/main" id="{D07BB824-D51A-764D-A89C-7ECB96372E15}"/>
              </a:ext>
            </a:extLst>
          </p:cNvPr>
          <p:cNvSpPr txBox="1"/>
          <p:nvPr/>
        </p:nvSpPr>
        <p:spPr>
          <a:xfrm>
            <a:off x="8297838" y="5969522"/>
            <a:ext cx="3894161" cy="707886"/>
          </a:xfrm>
          <a:prstGeom prst="rect">
            <a:avLst/>
          </a:prstGeom>
          <a:noFill/>
        </p:spPr>
        <p:txBody>
          <a:bodyPr wrap="square" rtlCol="0">
            <a:spAutoFit/>
          </a:bodyPr>
          <a:lstStyle/>
          <a:p>
            <a:pPr algn="ctr"/>
            <a:r>
              <a:rPr lang="en-US" sz="2000" b="1" dirty="0">
                <a:solidFill>
                  <a:srgbClr val="7030A0"/>
                </a:solidFill>
                <a:highlight>
                  <a:srgbClr val="FFFF00"/>
                </a:highlight>
              </a:rPr>
              <a:t>Languages supported </a:t>
            </a:r>
          </a:p>
          <a:p>
            <a:pPr algn="ctr"/>
            <a:r>
              <a:rPr lang="en-US" sz="2000" b="1" dirty="0">
                <a:solidFill>
                  <a:srgbClr val="7030A0"/>
                </a:solidFill>
                <a:highlight>
                  <a:srgbClr val="FFFF00"/>
                </a:highlight>
              </a:rPr>
              <a:t>English, </a:t>
            </a:r>
            <a:r>
              <a:rPr lang="en-US" sz="2000" b="1" dirty="0" err="1">
                <a:solidFill>
                  <a:srgbClr val="7030A0"/>
                </a:solidFill>
                <a:highlight>
                  <a:srgbClr val="FFFF00"/>
                </a:highlight>
              </a:rPr>
              <a:t>Français</a:t>
            </a:r>
            <a:r>
              <a:rPr lang="en-US" sz="2000" b="1" dirty="0">
                <a:solidFill>
                  <a:srgbClr val="7030A0"/>
                </a:solidFill>
                <a:highlight>
                  <a:srgbClr val="FFFF00"/>
                </a:highlight>
              </a:rPr>
              <a:t>, </a:t>
            </a:r>
            <a:r>
              <a:rPr lang="en-US" sz="2000" b="1" dirty="0" err="1">
                <a:solidFill>
                  <a:srgbClr val="7030A0"/>
                </a:solidFill>
                <a:highlight>
                  <a:srgbClr val="FFFF00"/>
                </a:highlight>
              </a:rPr>
              <a:t>Español</a:t>
            </a:r>
            <a:r>
              <a:rPr lang="en-US" sz="2000" b="1" dirty="0">
                <a:solidFill>
                  <a:srgbClr val="7030A0"/>
                </a:solidFill>
                <a:highlight>
                  <a:srgbClr val="FFFF00"/>
                </a:highlight>
              </a:rPr>
              <a:t>, </a:t>
            </a:r>
            <a:r>
              <a:rPr lang="en-US" sz="2000" b="1" dirty="0" err="1">
                <a:solidFill>
                  <a:srgbClr val="7030A0"/>
                </a:solidFill>
                <a:highlight>
                  <a:srgbClr val="FFFF00"/>
                </a:highlight>
              </a:rPr>
              <a:t>Русский</a:t>
            </a:r>
            <a:endParaRPr lang="en-US" sz="2000" b="1" dirty="0">
              <a:solidFill>
                <a:srgbClr val="7030A0"/>
              </a:solidFill>
              <a:highlight>
                <a:srgbClr val="FFFF00"/>
              </a:highlight>
            </a:endParaRPr>
          </a:p>
        </p:txBody>
      </p:sp>
      <p:grpSp>
        <p:nvGrpSpPr>
          <p:cNvPr id="11" name="Groupe 10">
            <a:extLst>
              <a:ext uri="{FF2B5EF4-FFF2-40B4-BE49-F238E27FC236}">
                <a16:creationId xmlns:a16="http://schemas.microsoft.com/office/drawing/2014/main" id="{52ACE116-2FBD-0941-BBBB-ED924A0E772A}"/>
              </a:ext>
            </a:extLst>
          </p:cNvPr>
          <p:cNvGrpSpPr/>
          <p:nvPr/>
        </p:nvGrpSpPr>
        <p:grpSpPr>
          <a:xfrm>
            <a:off x="1187294" y="2020959"/>
            <a:ext cx="552473" cy="699217"/>
            <a:chOff x="1880315" y="-1503066"/>
            <a:chExt cx="6328548" cy="8009500"/>
          </a:xfrm>
        </p:grpSpPr>
        <p:pic>
          <p:nvPicPr>
            <p:cNvPr id="12" name="Image 11" descr="Une image contenant personne, intérieur&#10;&#10;Description générée automatiquement">
              <a:extLst>
                <a:ext uri="{FF2B5EF4-FFF2-40B4-BE49-F238E27FC236}">
                  <a16:creationId xmlns:a16="http://schemas.microsoft.com/office/drawing/2014/main" id="{DE52CD08-0BDD-1A4D-9056-3B1B8214E61B}"/>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16200000">
              <a:off x="1039839" y="-662590"/>
              <a:ext cx="8009500" cy="6328548"/>
            </a:xfrm>
            <a:prstGeom prst="ellipse">
              <a:avLst/>
            </a:prstGeom>
            <a:ln w="25400">
              <a:solidFill>
                <a:srgbClr val="00B050"/>
              </a:solidFill>
            </a:ln>
          </p:spPr>
        </p:pic>
        <p:pic>
          <p:nvPicPr>
            <p:cNvPr id="13" name="Image 12">
              <a:extLst>
                <a:ext uri="{FF2B5EF4-FFF2-40B4-BE49-F238E27FC236}">
                  <a16:creationId xmlns:a16="http://schemas.microsoft.com/office/drawing/2014/main" id="{F7854C60-BA2D-3B42-B70F-3697EB605FA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05390" y="2203589"/>
              <a:ext cx="2142738" cy="2157119"/>
            </a:xfrm>
            <a:prstGeom prst="ellipse">
              <a:avLst/>
            </a:prstGeom>
            <a:ln w="25400">
              <a:solidFill>
                <a:srgbClr val="00B050"/>
              </a:solidFill>
            </a:ln>
          </p:spPr>
        </p:pic>
      </p:grpSp>
    </p:spTree>
    <p:extLst>
      <p:ext uri="{BB962C8B-B14F-4D97-AF65-F5344CB8AC3E}">
        <p14:creationId xmlns:p14="http://schemas.microsoft.com/office/powerpoint/2010/main" val="1410094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9070728" cy="1044477"/>
          </a:xfrm>
          <a:blipFill>
            <a:blip r:embed="rId3" cstate="screen">
              <a:extLst>
                <a:ext uri="{28A0092B-C50C-407E-A947-70E740481C1C}">
                  <a14:useLocalDpi xmlns:a14="http://schemas.microsoft.com/office/drawing/2010/main"/>
                </a:ext>
              </a:extLst>
            </a:blip>
            <a:stretch>
              <a:fillRect/>
            </a:stretch>
          </a:blipFill>
        </p:spPr>
        <p:txBody>
          <a:bodyPr/>
          <a:lstStyle/>
          <a:p>
            <a:r>
              <a:rPr lang="en-US" sz="4000" dirty="0">
                <a:solidFill>
                  <a:schemeClr val="bg1">
                    <a:lumMod val="95000"/>
                  </a:schemeClr>
                </a:solidFill>
                <a:latin typeface="Arial" panose="020B0604020202020204" pitchFamily="34" charset="0"/>
                <a:cs typeface="Arial" panose="020B0604020202020204" pitchFamily="34" charset="0"/>
              </a:rPr>
              <a:t>Monthly RoundTable 1-22 </a:t>
            </a:r>
            <a:r>
              <a:rPr lang="en-US" sz="3200" dirty="0">
                <a:solidFill>
                  <a:schemeClr val="bg1">
                    <a:lumMod val="95000"/>
                  </a:schemeClr>
                </a:solidFill>
                <a:latin typeface="Arial" panose="020B0604020202020204" pitchFamily="34" charset="0"/>
                <a:cs typeface="Arial" panose="020B0604020202020204" pitchFamily="34" charset="0"/>
              </a:rPr>
              <a:t>(by EURALO)</a:t>
            </a:r>
            <a:endParaRPr lang="en-US" sz="4000" dirty="0">
              <a:solidFill>
                <a:schemeClr val="bg1">
                  <a:lumMod val="95000"/>
                </a:schemeClr>
              </a:solidFill>
              <a:latin typeface="Arial" panose="020B0604020202020204" pitchFamily="34" charset="0"/>
              <a:cs typeface="Arial" panose="020B0604020202020204" pitchFamily="34" charset="0"/>
            </a:endParaRPr>
          </a:p>
        </p:txBody>
      </p:sp>
      <p:sp>
        <p:nvSpPr>
          <p:cNvPr id="50" name="Rectangle 49">
            <a:extLst>
              <a:ext uri="{FF2B5EF4-FFF2-40B4-BE49-F238E27FC236}">
                <a16:creationId xmlns:a16="http://schemas.microsoft.com/office/drawing/2014/main" id="{50DFBE7F-8E3D-B742-A2BC-70706548312D}"/>
              </a:ext>
            </a:extLst>
          </p:cNvPr>
          <p:cNvSpPr/>
          <p:nvPr/>
        </p:nvSpPr>
        <p:spPr>
          <a:xfrm>
            <a:off x="6846958" y="1501278"/>
            <a:ext cx="5326415" cy="549533"/>
          </a:xfrm>
          <a:prstGeom prst="rect">
            <a:avLst/>
          </a:prstGeom>
          <a:solidFill>
            <a:schemeClr val="accent2">
              <a:lumMod val="75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2">
            <a:extLst>
              <a:ext uri="{FF2B5EF4-FFF2-40B4-BE49-F238E27FC236}">
                <a16:creationId xmlns:a16="http://schemas.microsoft.com/office/drawing/2014/main" id="{C3E8DCD3-3274-6147-9C20-FF88E453B699}"/>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487160" y="1453658"/>
            <a:ext cx="1255443" cy="4599256"/>
          </a:xfrm>
          <a:prstGeom prst="rect">
            <a:avLst/>
          </a:prstGeom>
          <a:noFill/>
          <a:extLst>
            <a:ext uri="{909E8E84-426E-40DD-AFC4-6F175D3DCCD1}">
              <a14:hiddenFill xmlns:a14="http://schemas.microsoft.com/office/drawing/2010/main">
                <a:solidFill>
                  <a:srgbClr val="FFFFFF"/>
                </a:solidFill>
              </a14:hiddenFill>
            </a:ext>
          </a:extLst>
        </p:spPr>
      </p:pic>
      <p:sp>
        <p:nvSpPr>
          <p:cNvPr id="53" name="TextBox 5">
            <a:extLst>
              <a:ext uri="{FF2B5EF4-FFF2-40B4-BE49-F238E27FC236}">
                <a16:creationId xmlns:a16="http://schemas.microsoft.com/office/drawing/2014/main" id="{BE5F297E-126E-1747-9788-19FEF200D9B8}"/>
              </a:ext>
            </a:extLst>
          </p:cNvPr>
          <p:cNvSpPr txBox="1"/>
          <p:nvPr/>
        </p:nvSpPr>
        <p:spPr>
          <a:xfrm>
            <a:off x="6846959" y="2094867"/>
            <a:ext cx="4871276" cy="3416320"/>
          </a:xfrm>
          <a:prstGeom prst="rect">
            <a:avLst/>
          </a:prstGeom>
          <a:noFill/>
        </p:spPr>
        <p:txBody>
          <a:bodyPr wrap="square">
            <a:spAutoFit/>
          </a:bodyPr>
          <a:lstStyle/>
          <a:p>
            <a:pPr rtl="0"/>
            <a:r>
              <a:rPr lang="en-US" sz="2400" b="1" dirty="0">
                <a:solidFill>
                  <a:schemeClr val="bg1"/>
                </a:solidFill>
                <a:latin typeface="Arial" panose="020B0604020202020204" pitchFamily="34" charset="0"/>
                <a:cs typeface="Arial" panose="020B0604020202020204" pitchFamily="34" charset="0"/>
              </a:rPr>
              <a:t>Sébastien Bachollet</a:t>
            </a:r>
          </a:p>
          <a:p>
            <a:br>
              <a:rPr lang="en-US" sz="1600" dirty="0">
                <a:solidFill>
                  <a:schemeClr val="bg1"/>
                </a:solidFill>
                <a:latin typeface="Arial" panose="020B0604020202020204" pitchFamily="34" charset="0"/>
                <a:cs typeface="Arial" panose="020B0604020202020204" pitchFamily="34" charset="0"/>
              </a:rPr>
            </a:br>
            <a:r>
              <a:rPr lang="en-US" sz="1600" b="1" dirty="0">
                <a:solidFill>
                  <a:schemeClr val="bg1"/>
                </a:solidFill>
                <a:effectLst/>
                <a:latin typeface="Arial" panose="020B0604020202020204" pitchFamily="34" charset="0"/>
                <a:cs typeface="Arial" panose="020B0604020202020204" pitchFamily="34" charset="0"/>
              </a:rPr>
              <a:t>Chair of EURALO</a:t>
            </a:r>
            <a:br>
              <a:rPr lang="en-US" sz="1600" dirty="0">
                <a:solidFill>
                  <a:schemeClr val="bg1"/>
                </a:solidFill>
                <a:effectLst/>
                <a:latin typeface="Arial" panose="020B0604020202020204" pitchFamily="34" charset="0"/>
                <a:cs typeface="Arial" panose="020B0604020202020204" pitchFamily="34" charset="0"/>
              </a:rPr>
            </a:br>
            <a:r>
              <a:rPr lang="en-US" sz="1600" dirty="0">
                <a:solidFill>
                  <a:schemeClr val="bg1"/>
                </a:solidFill>
                <a:latin typeface="Arial" panose="020B0604020202020204" pitchFamily="34" charset="0"/>
                <a:cs typeface="Arial" panose="020B0604020202020204" pitchFamily="34" charset="0"/>
              </a:rPr>
              <a:t>(European At-Large regional organization – ICANN)</a:t>
            </a:r>
            <a:endParaRPr lang="en-US" sz="1600" dirty="0">
              <a:solidFill>
                <a:schemeClr val="bg1"/>
              </a:solidFill>
              <a:effectLst/>
              <a:latin typeface="Arial" panose="020B0604020202020204" pitchFamily="34" charset="0"/>
              <a:cs typeface="Arial" panose="020B0604020202020204" pitchFamily="34" charset="0"/>
            </a:endParaRPr>
          </a:p>
          <a:p>
            <a:pPr rtl="0"/>
            <a:r>
              <a:rPr lang="en-US" sz="1600" dirty="0">
                <a:solidFill>
                  <a:schemeClr val="bg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https://atlarge.icann.org/alses/euralo</a:t>
            </a:r>
            <a:endParaRPr lang="en-US" sz="1600" dirty="0">
              <a:solidFill>
                <a:schemeClr val="bg1"/>
              </a:solidFill>
              <a:latin typeface="Arial" panose="020B0604020202020204" pitchFamily="34" charset="0"/>
              <a:cs typeface="Arial" panose="020B0604020202020204" pitchFamily="34" charset="0"/>
            </a:endParaRPr>
          </a:p>
          <a:p>
            <a:r>
              <a:rPr lang="en-US" sz="1600" dirty="0">
                <a:solidFill>
                  <a:schemeClr val="bg1"/>
                </a:solidFill>
                <a:latin typeface="Arial" panose="020B0604020202020204" pitchFamily="34" charset="0"/>
                <a:cs typeface="Arial" panose="020B0604020202020204" pitchFamily="34" charset="0"/>
              </a:rPr>
              <a:t>ATRT3 and ws2 shepherd</a:t>
            </a:r>
          </a:p>
          <a:p>
            <a:br>
              <a:rPr lang="en-US" sz="1600" dirty="0">
                <a:solidFill>
                  <a:schemeClr val="bg1"/>
                </a:solidFill>
                <a:latin typeface="Arial" panose="020B0604020202020204" pitchFamily="34" charset="0"/>
                <a:cs typeface="Arial" panose="020B0604020202020204" pitchFamily="34" charset="0"/>
              </a:rPr>
            </a:br>
            <a:endParaRPr lang="en-US" sz="1600" dirty="0">
              <a:solidFill>
                <a:schemeClr val="bg1"/>
              </a:solidFill>
              <a:effectLst/>
              <a:latin typeface="Arial" panose="020B0604020202020204" pitchFamily="34" charset="0"/>
              <a:cs typeface="Arial" panose="020B0604020202020204" pitchFamily="34" charset="0"/>
            </a:endParaRPr>
          </a:p>
          <a:p>
            <a:r>
              <a:rPr lang="en-US" sz="1600" dirty="0">
                <a:solidFill>
                  <a:schemeClr val="bg1"/>
                </a:solidFill>
                <a:latin typeface="Arial" panose="020B0604020202020204" pitchFamily="34" charset="0"/>
                <a:cs typeface="Arial" panose="020B0604020202020204" pitchFamily="34" charset="0"/>
              </a:rPr>
              <a:t>Member of the Board of AFNIC (.</a:t>
            </a:r>
            <a:r>
              <a:rPr lang="en-US" sz="1600" dirty="0" err="1">
                <a:solidFill>
                  <a:schemeClr val="bg1"/>
                </a:solidFill>
                <a:latin typeface="Arial" panose="020B0604020202020204" pitchFamily="34" charset="0"/>
                <a:cs typeface="Arial" panose="020B0604020202020204" pitchFamily="34" charset="0"/>
              </a:rPr>
              <a:t>fr</a:t>
            </a:r>
            <a:r>
              <a:rPr lang="en-US" sz="1600" dirty="0">
                <a:solidFill>
                  <a:schemeClr val="bg1"/>
                </a:solidFill>
                <a:latin typeface="Arial" panose="020B0604020202020204" pitchFamily="34" charset="0"/>
                <a:cs typeface="Arial" panose="020B0604020202020204" pitchFamily="34" charset="0"/>
              </a:rPr>
              <a:t>)</a:t>
            </a:r>
          </a:p>
          <a:p>
            <a:r>
              <a:rPr lang="en-US" sz="1600" dirty="0">
                <a:solidFill>
                  <a:schemeClr val="bg1"/>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www.afnic.fr</a:t>
            </a:r>
            <a:endParaRPr lang="en-US" sz="1600" dirty="0">
              <a:solidFill>
                <a:schemeClr val="bg1"/>
              </a:solidFill>
              <a:latin typeface="Arial" panose="020B0604020202020204" pitchFamily="34" charset="0"/>
              <a:cs typeface="Arial" panose="020B0604020202020204" pitchFamily="34" charset="0"/>
            </a:endParaRPr>
          </a:p>
          <a:p>
            <a:endParaRPr lang="en-US" sz="1600" dirty="0">
              <a:solidFill>
                <a:schemeClr val="bg1"/>
              </a:solidFill>
              <a:latin typeface="Arial" panose="020B0604020202020204" pitchFamily="34" charset="0"/>
              <a:cs typeface="Arial" panose="020B0604020202020204" pitchFamily="34" charset="0"/>
            </a:endParaRPr>
          </a:p>
          <a:p>
            <a:r>
              <a:rPr lang="en-US" sz="1600" dirty="0">
                <a:solidFill>
                  <a:schemeClr val="bg1"/>
                </a:solidFill>
                <a:latin typeface="Arial" panose="020B0604020202020204" pitchFamily="34" charset="0"/>
                <a:cs typeface="Arial" panose="020B0604020202020204" pitchFamily="34" charset="0"/>
              </a:rPr>
              <a:t>Honorary Chair – Internet Society France</a:t>
            </a:r>
          </a:p>
          <a:p>
            <a:r>
              <a:rPr lang="en-US" sz="1600" dirty="0">
                <a:solidFill>
                  <a:schemeClr val="bg1"/>
                </a:solidFill>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www.isoc.fr</a:t>
            </a:r>
            <a:endParaRPr lang="en-US" sz="1600" dirty="0">
              <a:solidFill>
                <a:schemeClr val="bg1"/>
              </a:solidFill>
              <a:latin typeface="Arial" panose="020B0604020202020204" pitchFamily="34" charset="0"/>
              <a:cs typeface="Arial" panose="020B0604020202020204" pitchFamily="34" charset="0"/>
            </a:endParaRPr>
          </a:p>
        </p:txBody>
      </p:sp>
      <p:sp>
        <p:nvSpPr>
          <p:cNvPr id="54" name="TextBox 3">
            <a:extLst>
              <a:ext uri="{FF2B5EF4-FFF2-40B4-BE49-F238E27FC236}">
                <a16:creationId xmlns:a16="http://schemas.microsoft.com/office/drawing/2014/main" id="{7C6CF9A0-460B-9644-A693-CB09FE1E862F}"/>
              </a:ext>
            </a:extLst>
          </p:cNvPr>
          <p:cNvSpPr txBox="1"/>
          <p:nvPr/>
        </p:nvSpPr>
        <p:spPr>
          <a:xfrm>
            <a:off x="6861862" y="1569219"/>
            <a:ext cx="3759201" cy="400110"/>
          </a:xfrm>
          <a:prstGeom prst="rect">
            <a:avLst/>
          </a:prstGeom>
          <a:noFill/>
        </p:spPr>
        <p:txBody>
          <a:bodyPr wrap="square">
            <a:spAutoFit/>
          </a:bodyPr>
          <a:lstStyle/>
          <a:p>
            <a:r>
              <a:rPr lang="en-US" sz="2000" b="1" i="0" dirty="0">
                <a:solidFill>
                  <a:schemeClr val="bg1"/>
                </a:solidFill>
                <a:effectLst/>
                <a:latin typeface="Arial" panose="020B0604020202020204" pitchFamily="34" charset="0"/>
              </a:rPr>
              <a:t>Welcome</a:t>
            </a:r>
            <a:endParaRPr lang="en-US" sz="2000" b="1" dirty="0">
              <a:solidFill>
                <a:schemeClr val="bg1"/>
              </a:solidFill>
            </a:endParaRPr>
          </a:p>
        </p:txBody>
      </p:sp>
      <p:pic>
        <p:nvPicPr>
          <p:cNvPr id="56" name="Image 55">
            <a:extLst>
              <a:ext uri="{FF2B5EF4-FFF2-40B4-BE49-F238E27FC236}">
                <a16:creationId xmlns:a16="http://schemas.microsoft.com/office/drawing/2014/main" id="{8ACD0194-5AE0-6543-AC27-D2C93292983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1836"/>
          <a:stretch/>
        </p:blipFill>
        <p:spPr>
          <a:xfrm>
            <a:off x="0" y="1453657"/>
            <a:ext cx="1470991" cy="4621743"/>
          </a:xfrm>
          <a:prstGeom prst="rect">
            <a:avLst/>
          </a:prstGeom>
        </p:spPr>
      </p:pic>
      <p:pic>
        <p:nvPicPr>
          <p:cNvPr id="62" name="Image 61" descr="Une image contenant personne, extérieur&#10;&#10;Description générée automatiquement">
            <a:extLst>
              <a:ext uri="{FF2B5EF4-FFF2-40B4-BE49-F238E27FC236}">
                <a16:creationId xmlns:a16="http://schemas.microsoft.com/office/drawing/2014/main" id="{D02DF13F-F3EC-4A4B-B5F7-D80F1EE7088B}"/>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376218" y="1708772"/>
            <a:ext cx="4095027" cy="4111512"/>
          </a:xfrm>
          <a:prstGeom prst="ellipse">
            <a:avLst/>
          </a:prstGeom>
        </p:spPr>
      </p:pic>
    </p:spTree>
    <p:extLst>
      <p:ext uri="{BB962C8B-B14F-4D97-AF65-F5344CB8AC3E}">
        <p14:creationId xmlns:p14="http://schemas.microsoft.com/office/powerpoint/2010/main" val="1015919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9070728" cy="1044477"/>
          </a:xfrm>
          <a:blipFill>
            <a:blip r:embed="rId3" cstate="screen">
              <a:extLst>
                <a:ext uri="{28A0092B-C50C-407E-A947-70E740481C1C}">
                  <a14:useLocalDpi xmlns:a14="http://schemas.microsoft.com/office/drawing/2010/main"/>
                </a:ext>
              </a:extLst>
            </a:blip>
            <a:stretch>
              <a:fillRect/>
            </a:stretch>
          </a:blipFill>
        </p:spPr>
        <p:txBody>
          <a:bodyPr/>
          <a:lstStyle/>
          <a:p>
            <a:r>
              <a:rPr lang="en-US" sz="4000" dirty="0">
                <a:solidFill>
                  <a:schemeClr val="bg1">
                    <a:lumMod val="95000"/>
                  </a:schemeClr>
                </a:solidFill>
                <a:latin typeface="Arial" panose="020B0604020202020204" pitchFamily="34" charset="0"/>
                <a:cs typeface="Arial" panose="020B0604020202020204" pitchFamily="34" charset="0"/>
              </a:rPr>
              <a:t>Monthly RoundTable 1-22 </a:t>
            </a:r>
            <a:r>
              <a:rPr lang="en-US" sz="3200" dirty="0">
                <a:solidFill>
                  <a:schemeClr val="bg1">
                    <a:lumMod val="95000"/>
                  </a:schemeClr>
                </a:solidFill>
                <a:latin typeface="Arial" panose="020B0604020202020204" pitchFamily="34" charset="0"/>
                <a:cs typeface="Arial" panose="020B0604020202020204" pitchFamily="34" charset="0"/>
              </a:rPr>
              <a:t>(by EURALO)</a:t>
            </a:r>
            <a:endParaRPr lang="en-US" sz="4000" dirty="0">
              <a:solidFill>
                <a:schemeClr val="bg1">
                  <a:lumMod val="95000"/>
                </a:schemeClr>
              </a:solidFill>
              <a:latin typeface="Arial" panose="020B0604020202020204" pitchFamily="34" charset="0"/>
              <a:cs typeface="Arial" panose="020B0604020202020204" pitchFamily="34" charset="0"/>
            </a:endParaRPr>
          </a:p>
        </p:txBody>
      </p:sp>
      <p:sp>
        <p:nvSpPr>
          <p:cNvPr id="50" name="Rectangle 49">
            <a:extLst>
              <a:ext uri="{FF2B5EF4-FFF2-40B4-BE49-F238E27FC236}">
                <a16:creationId xmlns:a16="http://schemas.microsoft.com/office/drawing/2014/main" id="{50DFBE7F-8E3D-B742-A2BC-70706548312D}"/>
              </a:ext>
            </a:extLst>
          </p:cNvPr>
          <p:cNvSpPr/>
          <p:nvPr/>
        </p:nvSpPr>
        <p:spPr>
          <a:xfrm>
            <a:off x="6846958" y="1501278"/>
            <a:ext cx="5326415" cy="549533"/>
          </a:xfrm>
          <a:prstGeom prst="rect">
            <a:avLst/>
          </a:prstGeom>
          <a:solidFill>
            <a:schemeClr val="accent2">
              <a:lumMod val="75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3">
            <a:extLst>
              <a:ext uri="{FF2B5EF4-FFF2-40B4-BE49-F238E27FC236}">
                <a16:creationId xmlns:a16="http://schemas.microsoft.com/office/drawing/2014/main" id="{7C6CF9A0-460B-9644-A693-CB09FE1E862F}"/>
              </a:ext>
            </a:extLst>
          </p:cNvPr>
          <p:cNvSpPr txBox="1"/>
          <p:nvPr/>
        </p:nvSpPr>
        <p:spPr>
          <a:xfrm>
            <a:off x="6861862" y="1569219"/>
            <a:ext cx="3759201" cy="400110"/>
          </a:xfrm>
          <a:prstGeom prst="rect">
            <a:avLst/>
          </a:prstGeom>
          <a:noFill/>
        </p:spPr>
        <p:txBody>
          <a:bodyPr wrap="square">
            <a:spAutoFit/>
          </a:bodyPr>
          <a:lstStyle/>
          <a:p>
            <a:r>
              <a:rPr lang="en-US" sz="2000" b="1" dirty="0">
                <a:solidFill>
                  <a:schemeClr val="bg1"/>
                </a:solidFill>
                <a:latin typeface="Arial" panose="020B0604020202020204" pitchFamily="34" charset="0"/>
              </a:rPr>
              <a:t>Moderator</a:t>
            </a:r>
            <a:endParaRPr lang="en-US" sz="2000" b="1" dirty="0">
              <a:solidFill>
                <a:schemeClr val="bg1"/>
              </a:solidFill>
            </a:endParaRPr>
          </a:p>
        </p:txBody>
      </p:sp>
      <p:sp>
        <p:nvSpPr>
          <p:cNvPr id="9" name="Espace réservé du contenu 4">
            <a:extLst>
              <a:ext uri="{FF2B5EF4-FFF2-40B4-BE49-F238E27FC236}">
                <a16:creationId xmlns:a16="http://schemas.microsoft.com/office/drawing/2014/main" id="{537A2AE4-64C2-0945-ABDB-B17DCFC790D0}"/>
              </a:ext>
            </a:extLst>
          </p:cNvPr>
          <p:cNvSpPr txBox="1">
            <a:spLocks/>
          </p:cNvSpPr>
          <p:nvPr/>
        </p:nvSpPr>
        <p:spPr>
          <a:xfrm>
            <a:off x="6867793" y="2098554"/>
            <a:ext cx="4850442" cy="474270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US" dirty="0"/>
              <a:t>Olivier </a:t>
            </a:r>
            <a:r>
              <a:rPr lang="en-US" dirty="0" err="1"/>
              <a:t>Crépin-Leblond</a:t>
            </a:r>
            <a:r>
              <a:rPr lang="en-US" dirty="0"/>
              <a:t>, Former EURALO Chair</a:t>
            </a:r>
          </a:p>
          <a:p>
            <a:pPr marL="742950" lvl="1" indent="-285750"/>
            <a:r>
              <a:rPr lang="en-US" dirty="0"/>
              <a:t>Co-Chair of the At-Large Consolidated Policy WG</a:t>
            </a:r>
          </a:p>
          <a:p>
            <a:pPr marL="742950" lvl="1" indent="-285750"/>
            <a:r>
              <a:rPr lang="en-US" dirty="0"/>
              <a:t>Chair of the ICANN Engagement Group on Internet Governance</a:t>
            </a:r>
          </a:p>
          <a:p>
            <a:pPr marL="285750" indent="-285750"/>
            <a:endParaRPr lang="en-US" dirty="0"/>
          </a:p>
        </p:txBody>
      </p:sp>
      <p:pic>
        <p:nvPicPr>
          <p:cNvPr id="11" name="Image 10" descr="Une image contenant personne, homme, intérieur, plafond&#10;&#10;Description générée automatiquement">
            <a:extLst>
              <a:ext uri="{FF2B5EF4-FFF2-40B4-BE49-F238E27FC236}">
                <a16:creationId xmlns:a16="http://schemas.microsoft.com/office/drawing/2014/main" id="{49450320-3D53-C542-B289-B573DF57A05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50083" y="1741995"/>
            <a:ext cx="3911978" cy="3878376"/>
          </a:xfrm>
          <a:prstGeom prst="ellipse">
            <a:avLst/>
          </a:prstGeom>
        </p:spPr>
      </p:pic>
      <p:pic>
        <p:nvPicPr>
          <p:cNvPr id="12" name="Image 11">
            <a:extLst>
              <a:ext uri="{FF2B5EF4-FFF2-40B4-BE49-F238E27FC236}">
                <a16:creationId xmlns:a16="http://schemas.microsoft.com/office/drawing/2014/main" id="{E5D28797-9EBD-6C42-B5C8-06C90D999AD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18184" y="3821691"/>
            <a:ext cx="472790" cy="475963"/>
          </a:xfrm>
          <a:prstGeom prst="ellipse">
            <a:avLst/>
          </a:prstGeom>
        </p:spPr>
      </p:pic>
    </p:spTree>
    <p:extLst>
      <p:ext uri="{BB962C8B-B14F-4D97-AF65-F5344CB8AC3E}">
        <p14:creationId xmlns:p14="http://schemas.microsoft.com/office/powerpoint/2010/main" val="1176330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
            <a:extLst>
              <a:ext uri="{FF2B5EF4-FFF2-40B4-BE49-F238E27FC236}">
                <a16:creationId xmlns:a16="http://schemas.microsoft.com/office/drawing/2014/main" id="{3E4C1EC8-B499-7B4A-B1EA-A41BE676A10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64776" y="2050811"/>
            <a:ext cx="3671248" cy="3671248"/>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9070728" cy="1044477"/>
          </a:xfrm>
          <a:blipFill>
            <a:blip r:embed="rId4" cstate="screen">
              <a:extLst>
                <a:ext uri="{28A0092B-C50C-407E-A947-70E740481C1C}">
                  <a14:useLocalDpi xmlns:a14="http://schemas.microsoft.com/office/drawing/2010/main"/>
                </a:ext>
              </a:extLst>
            </a:blip>
            <a:stretch>
              <a:fillRect/>
            </a:stretch>
          </a:blipFill>
        </p:spPr>
        <p:txBody>
          <a:bodyPr/>
          <a:lstStyle/>
          <a:p>
            <a:r>
              <a:rPr lang="en-US" sz="4000" dirty="0">
                <a:solidFill>
                  <a:schemeClr val="bg1">
                    <a:lumMod val="95000"/>
                  </a:schemeClr>
                </a:solidFill>
                <a:latin typeface="Arial" panose="020B0604020202020204" pitchFamily="34" charset="0"/>
                <a:cs typeface="Arial" panose="020B0604020202020204" pitchFamily="34" charset="0"/>
              </a:rPr>
              <a:t>Monthly RoundTable 1-22 </a:t>
            </a:r>
            <a:r>
              <a:rPr lang="en-US" sz="3200" dirty="0">
                <a:solidFill>
                  <a:schemeClr val="bg1">
                    <a:lumMod val="95000"/>
                  </a:schemeClr>
                </a:solidFill>
                <a:latin typeface="Arial" panose="020B0604020202020204" pitchFamily="34" charset="0"/>
                <a:cs typeface="Arial" panose="020B0604020202020204" pitchFamily="34" charset="0"/>
              </a:rPr>
              <a:t>(by EURALO)</a:t>
            </a:r>
            <a:endParaRPr lang="en-US" sz="4000" dirty="0">
              <a:solidFill>
                <a:schemeClr val="bg1">
                  <a:lumMod val="95000"/>
                </a:schemeClr>
              </a:solidFill>
              <a:latin typeface="Arial" panose="020B0604020202020204" pitchFamily="34" charset="0"/>
              <a:cs typeface="Arial" panose="020B0604020202020204" pitchFamily="34" charset="0"/>
            </a:endParaRPr>
          </a:p>
        </p:txBody>
      </p:sp>
      <p:sp>
        <p:nvSpPr>
          <p:cNvPr id="50" name="Rectangle 49">
            <a:extLst>
              <a:ext uri="{FF2B5EF4-FFF2-40B4-BE49-F238E27FC236}">
                <a16:creationId xmlns:a16="http://schemas.microsoft.com/office/drawing/2014/main" id="{50DFBE7F-8E3D-B742-A2BC-70706548312D}"/>
              </a:ext>
            </a:extLst>
          </p:cNvPr>
          <p:cNvSpPr/>
          <p:nvPr/>
        </p:nvSpPr>
        <p:spPr>
          <a:xfrm>
            <a:off x="6096000" y="1501278"/>
            <a:ext cx="6077373" cy="549533"/>
          </a:xfrm>
          <a:prstGeom prst="rect">
            <a:avLst/>
          </a:prstGeom>
          <a:solidFill>
            <a:schemeClr val="accent2">
              <a:lumMod val="75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3">
            <a:extLst>
              <a:ext uri="{FF2B5EF4-FFF2-40B4-BE49-F238E27FC236}">
                <a16:creationId xmlns:a16="http://schemas.microsoft.com/office/drawing/2014/main" id="{7C6CF9A0-460B-9644-A693-CB09FE1E862F}"/>
              </a:ext>
            </a:extLst>
          </p:cNvPr>
          <p:cNvSpPr txBox="1"/>
          <p:nvPr/>
        </p:nvSpPr>
        <p:spPr>
          <a:xfrm>
            <a:off x="6237028" y="1569219"/>
            <a:ext cx="4384036" cy="461665"/>
          </a:xfrm>
          <a:prstGeom prst="rect">
            <a:avLst/>
          </a:prstGeom>
          <a:noFill/>
        </p:spPr>
        <p:txBody>
          <a:bodyPr wrap="square">
            <a:spAutoFit/>
          </a:bodyPr>
          <a:lstStyle/>
          <a:p>
            <a:r>
              <a:rPr lang="en-US" sz="2400" b="1" dirty="0">
                <a:solidFill>
                  <a:schemeClr val="bg1"/>
                </a:solidFill>
                <a:latin typeface="Arial" panose="020B0604020202020204" pitchFamily="34" charset="0"/>
              </a:rPr>
              <a:t>RIPE NCC</a:t>
            </a:r>
            <a:endParaRPr lang="en-US" sz="2400" b="1" dirty="0">
              <a:solidFill>
                <a:schemeClr val="bg1"/>
              </a:solidFill>
            </a:endParaRPr>
          </a:p>
        </p:txBody>
      </p:sp>
      <p:sp>
        <p:nvSpPr>
          <p:cNvPr id="9" name="Espace réservé du contenu 4">
            <a:extLst>
              <a:ext uri="{FF2B5EF4-FFF2-40B4-BE49-F238E27FC236}">
                <a16:creationId xmlns:a16="http://schemas.microsoft.com/office/drawing/2014/main" id="{537A2AE4-64C2-0945-ABDB-B17DCFC790D0}"/>
              </a:ext>
            </a:extLst>
          </p:cNvPr>
          <p:cNvSpPr txBox="1">
            <a:spLocks/>
          </p:cNvSpPr>
          <p:nvPr/>
        </p:nvSpPr>
        <p:spPr>
          <a:xfrm>
            <a:off x="6096000" y="2098554"/>
            <a:ext cx="5622235" cy="4742703"/>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dirty="0"/>
              <a:t>Chris </a:t>
            </a:r>
            <a:r>
              <a:rPr lang="en-US" sz="3000" dirty="0" err="1"/>
              <a:t>Buckridge</a:t>
            </a:r>
            <a:endParaRPr lang="en-US" sz="3000" dirty="0"/>
          </a:p>
          <a:p>
            <a:pPr lvl="1"/>
            <a:r>
              <a:rPr lang="en-US" dirty="0"/>
              <a:t>Advisor to the RIPE NCC Managing Director on issues of Global Strategic Engagement</a:t>
            </a:r>
          </a:p>
          <a:p>
            <a:pPr lvl="1"/>
            <a:r>
              <a:rPr lang="en-US" dirty="0"/>
              <a:t>Strategic specialist, adept at establishing and maintaining an organization's position of influence, trust and expertise in policy and governance discussions</a:t>
            </a:r>
          </a:p>
          <a:p>
            <a:pPr lvl="1"/>
            <a:r>
              <a:rPr lang="en-US" dirty="0"/>
              <a:t>Experienced manager of a multicultural, globally distributed team of subject matter experts</a:t>
            </a:r>
          </a:p>
          <a:p>
            <a:pPr lvl="1"/>
            <a:r>
              <a:rPr lang="en-US" dirty="0"/>
              <a:t>Expert in development and implementation of wide-ranging communication and stakeholder engagement strategies</a:t>
            </a:r>
          </a:p>
          <a:p>
            <a:pPr lvl="1"/>
            <a:r>
              <a:rPr lang="en-US" dirty="0"/>
              <a:t>More than 15 years working in the global Internet industry (RIPE NCC since 2006)</a:t>
            </a:r>
          </a:p>
        </p:txBody>
      </p:sp>
    </p:spTree>
    <p:extLst>
      <p:ext uri="{BB962C8B-B14F-4D97-AF65-F5344CB8AC3E}">
        <p14:creationId xmlns:p14="http://schemas.microsoft.com/office/powerpoint/2010/main" val="34533997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96F24F7C-CCCE-5E4A-BD03-321B5F41D6D5}"/>
              </a:ext>
            </a:extLst>
          </p:cNvPr>
          <p:cNvPicPr>
            <a:picLocks noChangeAspect="1"/>
          </p:cNvPicPr>
          <p:nvPr/>
        </p:nvPicPr>
        <p:blipFill>
          <a:blip r:embed="rId3"/>
          <a:stretch>
            <a:fillRect/>
          </a:stretch>
        </p:blipFill>
        <p:spPr>
          <a:xfrm>
            <a:off x="1349315" y="2025226"/>
            <a:ext cx="3671248" cy="3671248"/>
          </a:xfrm>
          <a:prstGeom prst="ellipse">
            <a:avLst/>
          </a:prstGeom>
          <a:ln w="25400">
            <a:solidFill>
              <a:srgbClr val="00B050"/>
            </a:solidFill>
          </a:ln>
        </p:spPr>
      </p:pic>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9070728" cy="1044477"/>
          </a:xfrm>
          <a:blipFill>
            <a:blip r:embed="rId4" cstate="screen">
              <a:extLst>
                <a:ext uri="{28A0092B-C50C-407E-A947-70E740481C1C}">
                  <a14:useLocalDpi xmlns:a14="http://schemas.microsoft.com/office/drawing/2010/main"/>
                </a:ext>
              </a:extLst>
            </a:blip>
            <a:stretch>
              <a:fillRect/>
            </a:stretch>
          </a:blipFill>
        </p:spPr>
        <p:txBody>
          <a:bodyPr/>
          <a:lstStyle/>
          <a:p>
            <a:r>
              <a:rPr lang="en-US" sz="4000" dirty="0">
                <a:solidFill>
                  <a:schemeClr val="bg1">
                    <a:lumMod val="95000"/>
                  </a:schemeClr>
                </a:solidFill>
                <a:latin typeface="Arial" panose="020B0604020202020204" pitchFamily="34" charset="0"/>
                <a:cs typeface="Arial" panose="020B0604020202020204" pitchFamily="34" charset="0"/>
              </a:rPr>
              <a:t>Monthly RoundTable 1-22 </a:t>
            </a:r>
            <a:r>
              <a:rPr lang="en-US" sz="3200" dirty="0">
                <a:solidFill>
                  <a:schemeClr val="bg1">
                    <a:lumMod val="95000"/>
                  </a:schemeClr>
                </a:solidFill>
                <a:latin typeface="Arial" panose="020B0604020202020204" pitchFamily="34" charset="0"/>
                <a:cs typeface="Arial" panose="020B0604020202020204" pitchFamily="34" charset="0"/>
              </a:rPr>
              <a:t>(by EURALO)</a:t>
            </a:r>
            <a:endParaRPr lang="en-US" sz="4000" dirty="0">
              <a:solidFill>
                <a:schemeClr val="bg1">
                  <a:lumMod val="95000"/>
                </a:schemeClr>
              </a:solidFill>
              <a:latin typeface="Arial" panose="020B0604020202020204" pitchFamily="34" charset="0"/>
              <a:cs typeface="Arial" panose="020B0604020202020204" pitchFamily="34" charset="0"/>
            </a:endParaRPr>
          </a:p>
        </p:txBody>
      </p:sp>
      <p:sp>
        <p:nvSpPr>
          <p:cNvPr id="50" name="Rectangle 49">
            <a:extLst>
              <a:ext uri="{FF2B5EF4-FFF2-40B4-BE49-F238E27FC236}">
                <a16:creationId xmlns:a16="http://schemas.microsoft.com/office/drawing/2014/main" id="{50DFBE7F-8E3D-B742-A2BC-70706548312D}"/>
              </a:ext>
            </a:extLst>
          </p:cNvPr>
          <p:cNvSpPr/>
          <p:nvPr/>
        </p:nvSpPr>
        <p:spPr>
          <a:xfrm>
            <a:off x="6096000" y="1501278"/>
            <a:ext cx="6077373" cy="549533"/>
          </a:xfrm>
          <a:prstGeom prst="rect">
            <a:avLst/>
          </a:prstGeom>
          <a:solidFill>
            <a:schemeClr val="accent2">
              <a:lumMod val="75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3">
            <a:extLst>
              <a:ext uri="{FF2B5EF4-FFF2-40B4-BE49-F238E27FC236}">
                <a16:creationId xmlns:a16="http://schemas.microsoft.com/office/drawing/2014/main" id="{7C6CF9A0-460B-9644-A693-CB09FE1E862F}"/>
              </a:ext>
            </a:extLst>
          </p:cNvPr>
          <p:cNvSpPr txBox="1"/>
          <p:nvPr/>
        </p:nvSpPr>
        <p:spPr>
          <a:xfrm>
            <a:off x="6237028" y="1569219"/>
            <a:ext cx="4384036" cy="461665"/>
          </a:xfrm>
          <a:prstGeom prst="rect">
            <a:avLst/>
          </a:prstGeom>
          <a:noFill/>
        </p:spPr>
        <p:txBody>
          <a:bodyPr wrap="square">
            <a:spAutoFit/>
          </a:bodyPr>
          <a:lstStyle/>
          <a:p>
            <a:r>
              <a:rPr lang="en-US" sz="2400" b="1" dirty="0">
                <a:solidFill>
                  <a:schemeClr val="bg1"/>
                </a:solidFill>
                <a:latin typeface="Arial" panose="020B0604020202020204" pitchFamily="34" charset="0"/>
              </a:rPr>
              <a:t>Internet </a:t>
            </a:r>
            <a:r>
              <a:rPr lang="en-US" sz="2400" b="1" dirty="0" err="1">
                <a:solidFill>
                  <a:schemeClr val="bg1"/>
                </a:solidFill>
                <a:latin typeface="Arial" panose="020B0604020202020204" pitchFamily="34" charset="0"/>
              </a:rPr>
              <a:t>SOCiety</a:t>
            </a:r>
            <a:r>
              <a:rPr lang="en-US" sz="2400" b="1" dirty="0">
                <a:solidFill>
                  <a:schemeClr val="bg1"/>
                </a:solidFill>
                <a:latin typeface="Arial" panose="020B0604020202020204" pitchFamily="34" charset="0"/>
              </a:rPr>
              <a:t> Belgium</a:t>
            </a:r>
            <a:endParaRPr lang="en-US" sz="2400" b="1" dirty="0">
              <a:solidFill>
                <a:schemeClr val="bg1"/>
              </a:solidFill>
            </a:endParaRPr>
          </a:p>
        </p:txBody>
      </p:sp>
      <p:sp>
        <p:nvSpPr>
          <p:cNvPr id="9" name="Espace réservé du contenu 4">
            <a:extLst>
              <a:ext uri="{FF2B5EF4-FFF2-40B4-BE49-F238E27FC236}">
                <a16:creationId xmlns:a16="http://schemas.microsoft.com/office/drawing/2014/main" id="{537A2AE4-64C2-0945-ABDB-B17DCFC790D0}"/>
              </a:ext>
            </a:extLst>
          </p:cNvPr>
          <p:cNvSpPr txBox="1">
            <a:spLocks/>
          </p:cNvSpPr>
          <p:nvPr/>
        </p:nvSpPr>
        <p:spPr>
          <a:xfrm>
            <a:off x="6095999" y="2098554"/>
            <a:ext cx="6077373" cy="474270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Frederic </a:t>
            </a:r>
            <a:r>
              <a:rPr lang="en-US" dirty="0" err="1"/>
              <a:t>Taes</a:t>
            </a:r>
            <a:r>
              <a:rPr lang="en-US" dirty="0"/>
              <a:t> </a:t>
            </a:r>
          </a:p>
          <a:p>
            <a:pPr lvl="1"/>
            <a:r>
              <a:rPr lang="en-US" dirty="0"/>
              <a:t>Internet </a:t>
            </a:r>
            <a:r>
              <a:rPr lang="en-US" dirty="0" err="1"/>
              <a:t>SOCiety</a:t>
            </a:r>
            <a:r>
              <a:rPr lang="en-US" dirty="0"/>
              <a:t> Belgium, Chair (2019…)</a:t>
            </a:r>
          </a:p>
          <a:p>
            <a:pPr lvl="1"/>
            <a:r>
              <a:rPr lang="en-US" dirty="0"/>
              <a:t>Internet Society Chapters AC Steering Committee 2022 – Europe</a:t>
            </a:r>
          </a:p>
          <a:p>
            <a:pPr lvl="1"/>
            <a:r>
              <a:rPr lang="en-US" dirty="0"/>
              <a:t>Information Security Office Manager Europe in a big retail group</a:t>
            </a:r>
          </a:p>
          <a:p>
            <a:pPr lvl="1"/>
            <a:r>
              <a:rPr lang="en-US" dirty="0"/>
              <a:t>Supporter of diversity to bring innovation (gender, age, disability, origin, language…) – Internet </a:t>
            </a:r>
            <a:r>
              <a:rPr lang="en-US"/>
              <a:t>One World</a:t>
            </a:r>
            <a:endParaRPr lang="en-US" dirty="0"/>
          </a:p>
          <a:p>
            <a:pPr lvl="1"/>
            <a:r>
              <a:rPr lang="en-US" dirty="0"/>
              <a:t>Battled against a law to lower end-to-end encryption in 2021</a:t>
            </a:r>
          </a:p>
          <a:p>
            <a:pPr lvl="1"/>
            <a:r>
              <a:rPr lang="en-US" dirty="0"/>
              <a:t>Want a safe Internet for everyone</a:t>
            </a:r>
          </a:p>
          <a:p>
            <a:pPr lvl="1"/>
            <a:endParaRPr lang="en-US" dirty="0"/>
          </a:p>
        </p:txBody>
      </p:sp>
    </p:spTree>
    <p:extLst>
      <p:ext uri="{BB962C8B-B14F-4D97-AF65-F5344CB8AC3E}">
        <p14:creationId xmlns:p14="http://schemas.microsoft.com/office/powerpoint/2010/main" val="34772033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2"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dirty="0">
                <a:solidFill>
                  <a:schemeClr val="bg1"/>
                </a:solidFill>
                <a:latin typeface="+mn-lt"/>
              </a:rPr>
              <a:t>EURALO ABR Proposals FY2022</a:t>
            </a:r>
          </a:p>
        </p:txBody>
      </p:sp>
      <p:sp>
        <p:nvSpPr>
          <p:cNvPr id="4" name="TextBox 2">
            <a:extLst>
              <a:ext uri="{FF2B5EF4-FFF2-40B4-BE49-F238E27FC236}">
                <a16:creationId xmlns:a16="http://schemas.microsoft.com/office/drawing/2014/main" id="{0CC73A4D-2A7E-4146-A351-7C7D694DF909}"/>
              </a:ext>
            </a:extLst>
          </p:cNvPr>
          <p:cNvSpPr txBox="1"/>
          <p:nvPr/>
        </p:nvSpPr>
        <p:spPr>
          <a:xfrm>
            <a:off x="5431972" y="868233"/>
            <a:ext cx="1877437" cy="369332"/>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lumMod val="95000"/>
                  </a:schemeClr>
                </a:solidFill>
                <a:latin typeface="Arial" panose="020B0604020202020204" pitchFamily="34" charset="0"/>
                <a:cs typeface="Arial" panose="020B0604020202020204" pitchFamily="34" charset="0"/>
              </a:rPr>
              <a:t>Board approval</a:t>
            </a:r>
            <a:endParaRPr lang="en-US" dirty="0">
              <a:solidFill>
                <a:schemeClr val="bg1"/>
              </a:solidFill>
              <a:latin typeface="Arial" panose="020B0604020202020204" pitchFamily="34" charset="0"/>
              <a:cs typeface="Arial" panose="020B0604020202020204" pitchFamily="34" charset="0"/>
            </a:endParaRPr>
          </a:p>
        </p:txBody>
      </p:sp>
      <p:sp>
        <p:nvSpPr>
          <p:cNvPr id="5" name="Прямоугольник 8">
            <a:extLst>
              <a:ext uri="{FF2B5EF4-FFF2-40B4-BE49-F238E27FC236}">
                <a16:creationId xmlns:a16="http://schemas.microsoft.com/office/drawing/2014/main" id="{894031D7-606A-4946-BB9A-82F02AF030C0}"/>
              </a:ext>
            </a:extLst>
          </p:cNvPr>
          <p:cNvSpPr txBox="1">
            <a:spLocks/>
          </p:cNvSpPr>
          <p:nvPr/>
        </p:nvSpPr>
        <p:spPr>
          <a:xfrm>
            <a:off x="1693333" y="1430871"/>
            <a:ext cx="10126134" cy="5295622"/>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a:normAutofit fontScale="70000" lnSpcReduction="20000"/>
          </a:bodyPr>
          <a:lstStyle>
            <a:lvl1pPr marL="342900" indent="-342900" algn="l" defTabSz="457200" rtl="0" eaLnBrk="1" latinLnBrk="0" hangingPunct="1">
              <a:spcBef>
                <a:spcPct val="20000"/>
              </a:spcBef>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b="1" dirty="0"/>
              <a:t>At-Large FY22 </a:t>
            </a:r>
            <a:r>
              <a:rPr lang="fr-FR" b="1" dirty="0" err="1"/>
              <a:t>Additional</a:t>
            </a:r>
            <a:r>
              <a:rPr lang="fr-FR" b="1" dirty="0"/>
              <a:t> Budget </a:t>
            </a:r>
            <a:r>
              <a:rPr lang="fr-FR" b="1" dirty="0" err="1"/>
              <a:t>Request</a:t>
            </a:r>
            <a:r>
              <a:rPr lang="fr-FR" b="1" dirty="0"/>
              <a:t> </a:t>
            </a:r>
            <a:r>
              <a:rPr lang="fr-FR" b="1" dirty="0" err="1"/>
              <a:t>Implementation</a:t>
            </a:r>
            <a:r>
              <a:rPr lang="fr-FR" b="1" dirty="0"/>
              <a:t> </a:t>
            </a:r>
            <a:r>
              <a:rPr lang="fr-FR" b="1" dirty="0" err="1"/>
              <a:t>Workspace</a:t>
            </a:r>
            <a:br>
              <a:rPr lang="fr-FR" b="1" dirty="0"/>
            </a:br>
            <a:r>
              <a:rPr lang="fr-FR" b="1" dirty="0">
                <a:hlinkClick r:id="" action="ppaction://noaction"/>
              </a:rPr>
              <a:t>https://community.icann.org/display/atlarge/At-Large+FY22+Additional+Budget+Request+Implementation+Workspace</a:t>
            </a:r>
          </a:p>
          <a:p>
            <a:r>
              <a:rPr lang="fr-FR" b="1" dirty="0">
                <a:hlinkClick r:id="" action="ppaction://noaction"/>
              </a:rPr>
              <a:t>Protecting the Internet’s Unique Identifier System in an Age of Disinformation</a:t>
            </a:r>
            <a:endParaRPr lang="fr-FR" b="1" dirty="0"/>
          </a:p>
          <a:p>
            <a:pPr lvl="1"/>
            <a:r>
              <a:rPr lang="en-US" b="1" dirty="0"/>
              <a:t>Joanna </a:t>
            </a:r>
            <a:r>
              <a:rPr lang="en-US" b="1" dirty="0" err="1"/>
              <a:t>Kulesza</a:t>
            </a:r>
            <a:endParaRPr lang="en-US" b="1" dirty="0"/>
          </a:p>
          <a:p>
            <a:pPr lvl="1"/>
            <a:r>
              <a:rPr lang="en-US" b="1" dirty="0"/>
              <a:t>15,000$</a:t>
            </a:r>
            <a:br>
              <a:rPr lang="en-US" b="1" dirty="0"/>
            </a:br>
            <a:endParaRPr lang="en-US" b="1" dirty="0"/>
          </a:p>
          <a:p>
            <a:r>
              <a:rPr lang="fr-FR" b="1" dirty="0">
                <a:hlinkClick r:id="rId3"/>
              </a:rPr>
              <a:t>Diversity in ICANN Leadership bodies</a:t>
            </a:r>
            <a:endParaRPr lang="fr-FR" b="1" dirty="0"/>
          </a:p>
          <a:p>
            <a:pPr lvl="1"/>
            <a:r>
              <a:rPr lang="fr-FR" b="1" dirty="0"/>
              <a:t>Sébastien Bachollet</a:t>
            </a:r>
          </a:p>
          <a:p>
            <a:pPr lvl="1"/>
            <a:endParaRPr lang="fr-FR" b="1" dirty="0"/>
          </a:p>
          <a:p>
            <a:pPr lvl="1"/>
            <a:r>
              <a:rPr lang="en-US" b="1" dirty="0"/>
              <a:t>15,000$</a:t>
            </a:r>
            <a:br>
              <a:rPr lang="en-US" b="1" dirty="0"/>
            </a:br>
            <a:endParaRPr lang="fr-FR" b="1" dirty="0"/>
          </a:p>
          <a:p>
            <a:r>
              <a:rPr lang="fr-FR" b="1" dirty="0">
                <a:hlinkClick r:id="rId4"/>
              </a:rPr>
              <a:t>Support participation of individual users in EURALO</a:t>
            </a:r>
            <a:endParaRPr lang="fr-FR" b="1" dirty="0"/>
          </a:p>
          <a:p>
            <a:pPr lvl="1"/>
            <a:r>
              <a:rPr lang="en-US" b="1" dirty="0"/>
              <a:t>Roberto Gaetano</a:t>
            </a:r>
          </a:p>
          <a:p>
            <a:pPr lvl="1"/>
            <a:r>
              <a:rPr lang="en-US" b="1" dirty="0"/>
              <a:t>7,500$</a:t>
            </a:r>
            <a:br>
              <a:rPr lang="en-US" b="1" dirty="0"/>
            </a:br>
            <a:endParaRPr lang="en-US" b="1" dirty="0"/>
          </a:p>
          <a:p>
            <a:pPr marL="914400" lvl="2" indent="0">
              <a:buNone/>
            </a:pPr>
            <a:r>
              <a:rPr lang="en-US" b="1" dirty="0">
                <a:solidFill>
                  <a:srgbClr val="FFC000"/>
                </a:solidFill>
                <a:hlinkClick r:id="rId5"/>
              </a:rPr>
              <a:t>https://community.icann.org/display/atlarge/At-Large+FY22+Budget+Development+Workspace</a:t>
            </a:r>
            <a:endParaRPr lang="en-US" b="1" dirty="0">
              <a:solidFill>
                <a:srgbClr val="FFC000"/>
              </a:solidFill>
            </a:endParaRPr>
          </a:p>
        </p:txBody>
      </p:sp>
    </p:spTree>
    <p:extLst>
      <p:ext uri="{BB962C8B-B14F-4D97-AF65-F5344CB8AC3E}">
        <p14:creationId xmlns:p14="http://schemas.microsoft.com/office/powerpoint/2010/main" val="42658346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2"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a:solidFill>
                  <a:schemeClr val="bg1"/>
                </a:solidFill>
                <a:latin typeface="+mn-lt"/>
              </a:rPr>
              <a:t>EURALO ABR Proposals FY2023</a:t>
            </a:r>
          </a:p>
        </p:txBody>
      </p:sp>
      <p:sp>
        <p:nvSpPr>
          <p:cNvPr id="4" name="TextBox 2">
            <a:extLst>
              <a:ext uri="{FF2B5EF4-FFF2-40B4-BE49-F238E27FC236}">
                <a16:creationId xmlns:a16="http://schemas.microsoft.com/office/drawing/2014/main" id="{0CC73A4D-2A7E-4146-A351-7C7D694DF909}"/>
              </a:ext>
            </a:extLst>
          </p:cNvPr>
          <p:cNvSpPr txBox="1"/>
          <p:nvPr/>
        </p:nvSpPr>
        <p:spPr>
          <a:xfrm>
            <a:off x="5431972" y="868233"/>
            <a:ext cx="2916183" cy="369332"/>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lumMod val="95000"/>
                  </a:schemeClr>
                </a:solidFill>
                <a:latin typeface="Arial" panose="020B0604020202020204" pitchFamily="34" charset="0"/>
                <a:cs typeface="Arial" panose="020B0604020202020204" pitchFamily="34" charset="0"/>
              </a:rPr>
              <a:t>EURALO Board approval</a:t>
            </a:r>
            <a:endParaRPr lang="en-US" dirty="0">
              <a:solidFill>
                <a:schemeClr val="bg1"/>
              </a:solidFill>
              <a:latin typeface="Arial" panose="020B0604020202020204" pitchFamily="34" charset="0"/>
              <a:cs typeface="Arial" panose="020B0604020202020204" pitchFamily="34" charset="0"/>
            </a:endParaRPr>
          </a:p>
        </p:txBody>
      </p:sp>
      <p:sp>
        <p:nvSpPr>
          <p:cNvPr id="5" name="Прямоугольник 8">
            <a:extLst>
              <a:ext uri="{FF2B5EF4-FFF2-40B4-BE49-F238E27FC236}">
                <a16:creationId xmlns:a16="http://schemas.microsoft.com/office/drawing/2014/main" id="{894031D7-606A-4946-BB9A-82F02AF030C0}"/>
              </a:ext>
            </a:extLst>
          </p:cNvPr>
          <p:cNvSpPr txBox="1">
            <a:spLocks/>
          </p:cNvSpPr>
          <p:nvPr/>
        </p:nvSpPr>
        <p:spPr>
          <a:xfrm>
            <a:off x="81024" y="2257063"/>
            <a:ext cx="11898774" cy="4469430"/>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a:normAutofit/>
          </a:bodyPr>
          <a:lstStyle>
            <a:lvl1pPr marL="342900" indent="-342900" algn="l" defTabSz="457200" rtl="0" eaLnBrk="1" latinLnBrk="0" hangingPunct="1">
              <a:spcBef>
                <a:spcPct val="20000"/>
              </a:spcBef>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b="1" dirty="0"/>
              <a:t>At-Large FY23 Additional Budget Request Implementation Workspace</a:t>
            </a:r>
            <a:br>
              <a:rPr lang="en-US" b="1" dirty="0"/>
            </a:br>
            <a:r>
              <a:rPr lang="en-US" b="1" dirty="0">
                <a:hlinkClick r:id="rId3"/>
              </a:rPr>
              <a:t>https://community.icann.org/display/atlarge/At-Large+FY23+Budget+Development+Workspace</a:t>
            </a:r>
            <a:endParaRPr lang="en-US" b="1" dirty="0"/>
          </a:p>
          <a:p>
            <a:endParaRPr lang="en-US" b="1" dirty="0"/>
          </a:p>
        </p:txBody>
      </p:sp>
    </p:spTree>
    <p:extLst>
      <p:ext uri="{BB962C8B-B14F-4D97-AF65-F5344CB8AC3E}">
        <p14:creationId xmlns:p14="http://schemas.microsoft.com/office/powerpoint/2010/main" val="1551396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F07537-1C15-3741-A3F4-E5853EDBC1E2}"/>
              </a:ext>
            </a:extLst>
          </p:cNvPr>
          <p:cNvSpPr>
            <a:spLocks noGrp="1"/>
          </p:cNvSpPr>
          <p:nvPr>
            <p:ph type="ctrTitle"/>
          </p:nvPr>
        </p:nvSpPr>
        <p:spPr>
          <a:xfrm>
            <a:off x="2235200" y="863599"/>
            <a:ext cx="9144000" cy="4193309"/>
          </a:xfrm>
          <a:blipFill>
            <a:blip r:embed="rId2" cstate="email">
              <a:extLst>
                <a:ext uri="{28A0092B-C50C-407E-A947-70E740481C1C}">
                  <a14:useLocalDpi xmlns:a14="http://schemas.microsoft.com/office/drawing/2010/main"/>
                </a:ext>
              </a:extLst>
            </a:blip>
            <a:stretch>
              <a:fillRect/>
            </a:stretch>
          </a:blipFill>
        </p:spPr>
        <p:txBody>
          <a:bodyPr>
            <a:normAutofit fontScale="90000"/>
          </a:bodyPr>
          <a:lstStyle/>
          <a:p>
            <a:r>
              <a:rPr lang="en-US" sz="7300" dirty="0">
                <a:solidFill>
                  <a:srgbClr val="FFFF00"/>
                </a:solidFill>
                <a:latin typeface="Arial" panose="020B0604020202020204" pitchFamily="34" charset="0"/>
                <a:cs typeface="Arial" panose="020B0604020202020204" pitchFamily="34" charset="0"/>
              </a:rPr>
              <a:t>European Regional</a:t>
            </a:r>
            <a:br>
              <a:rPr lang="en-US" sz="7300" dirty="0">
                <a:solidFill>
                  <a:srgbClr val="FFFF00"/>
                </a:solidFill>
                <a:latin typeface="Arial" panose="020B0604020202020204" pitchFamily="34" charset="0"/>
                <a:cs typeface="Arial" panose="020B0604020202020204" pitchFamily="34" charset="0"/>
              </a:rPr>
            </a:br>
            <a:r>
              <a:rPr lang="en-US" sz="7300" dirty="0">
                <a:solidFill>
                  <a:srgbClr val="FFFF00"/>
                </a:solidFill>
                <a:latin typeface="Arial" panose="020B0604020202020204" pitchFamily="34" charset="0"/>
                <a:cs typeface="Arial" panose="020B0604020202020204" pitchFamily="34" charset="0"/>
              </a:rPr>
              <a:t>At-Large Organization </a:t>
            </a:r>
            <a:br>
              <a:rPr lang="en-US" dirty="0">
                <a:solidFill>
                  <a:schemeClr val="bg1">
                    <a:lumMod val="95000"/>
                  </a:schemeClr>
                </a:solidFill>
                <a:latin typeface="Arial" panose="020B0604020202020204" pitchFamily="34" charset="0"/>
                <a:cs typeface="Arial" panose="020B0604020202020204" pitchFamily="34" charset="0"/>
              </a:rPr>
            </a:br>
            <a:r>
              <a:rPr lang="en-US" dirty="0">
                <a:solidFill>
                  <a:schemeClr val="bg1">
                    <a:lumMod val="95000"/>
                  </a:schemeClr>
                </a:solidFill>
                <a:latin typeface="Arial" panose="020B0604020202020204" pitchFamily="34" charset="0"/>
                <a:cs typeface="Arial" panose="020B0604020202020204" pitchFamily="34" charset="0"/>
              </a:rPr>
              <a:t>Face to Face</a:t>
            </a:r>
            <a:br>
              <a:rPr lang="en-US" dirty="0">
                <a:solidFill>
                  <a:schemeClr val="bg1">
                    <a:lumMod val="95000"/>
                  </a:schemeClr>
                </a:solidFill>
                <a:latin typeface="Arial" panose="020B0604020202020204" pitchFamily="34" charset="0"/>
                <a:cs typeface="Arial" panose="020B0604020202020204" pitchFamily="34" charset="0"/>
              </a:rPr>
            </a:br>
            <a:r>
              <a:rPr lang="en-US" dirty="0">
                <a:solidFill>
                  <a:schemeClr val="bg1">
                    <a:lumMod val="95000"/>
                  </a:schemeClr>
                </a:solidFill>
                <a:latin typeface="Arial" panose="020B0604020202020204" pitchFamily="34" charset="0"/>
                <a:cs typeface="Arial" panose="020B0604020202020204" pitchFamily="34" charset="0"/>
              </a:rPr>
              <a:t>General Assembly</a:t>
            </a:r>
            <a:br>
              <a:rPr lang="en-US" dirty="0">
                <a:solidFill>
                  <a:schemeClr val="bg1">
                    <a:lumMod val="95000"/>
                  </a:schemeClr>
                </a:solidFill>
                <a:latin typeface="Arial" panose="020B0604020202020204" pitchFamily="34" charset="0"/>
                <a:cs typeface="Arial" panose="020B0604020202020204" pitchFamily="34" charset="0"/>
              </a:rPr>
            </a:br>
            <a:r>
              <a:rPr lang="en-US" dirty="0">
                <a:solidFill>
                  <a:schemeClr val="bg1">
                    <a:lumMod val="95000"/>
                  </a:schemeClr>
                </a:solidFill>
                <a:latin typeface="Arial" panose="020B0604020202020204" pitchFamily="34" charset="0"/>
                <a:cs typeface="Arial" panose="020B0604020202020204" pitchFamily="34" charset="0"/>
              </a:rPr>
              <a:t>Training</a:t>
            </a:r>
            <a:endParaRPr lang="en-US" dirty="0"/>
          </a:p>
        </p:txBody>
      </p:sp>
      <p:sp>
        <p:nvSpPr>
          <p:cNvPr id="3" name="Sous-titre 2">
            <a:extLst>
              <a:ext uri="{FF2B5EF4-FFF2-40B4-BE49-F238E27FC236}">
                <a16:creationId xmlns:a16="http://schemas.microsoft.com/office/drawing/2014/main" id="{9D547813-06DF-2748-A4DD-97A1DFCD3A25}"/>
              </a:ext>
            </a:extLst>
          </p:cNvPr>
          <p:cNvSpPr>
            <a:spLocks noGrp="1"/>
          </p:cNvSpPr>
          <p:nvPr>
            <p:ph type="subTitle" idx="1"/>
          </p:nvPr>
        </p:nvSpPr>
        <p:spPr>
          <a:xfrm>
            <a:off x="2235200" y="5166518"/>
            <a:ext cx="9144000" cy="1291852"/>
          </a:xfrm>
        </p:spPr>
        <p:txBody>
          <a:bodyPr>
            <a:normAutofit fontScale="92500"/>
          </a:bodyPr>
          <a:lstStyle/>
          <a:p>
            <a:r>
              <a:rPr lang="en-US" sz="4000" dirty="0">
                <a:latin typeface="Arial" panose="020B0604020202020204" pitchFamily="34" charset="0"/>
                <a:cs typeface="Arial" panose="020B0604020202020204" pitchFamily="34" charset="0"/>
              </a:rPr>
              <a:t>ICANN 74 - </a:t>
            </a:r>
            <a:r>
              <a:rPr lang="fr-FR" sz="4000" dirty="0">
                <a:latin typeface="Arial" panose="020B0604020202020204" pitchFamily="34" charset="0"/>
                <a:cs typeface="Arial" panose="020B0604020202020204" pitchFamily="34" charset="0"/>
              </a:rPr>
              <a:t>Policy Forum - The Hague</a:t>
            </a:r>
            <a:br>
              <a:rPr lang="en-US" sz="4000" b="1" dirty="0">
                <a:solidFill>
                  <a:schemeClr val="bg1"/>
                </a:solidFill>
                <a:latin typeface="Arial" panose="020B0604020202020204" pitchFamily="34" charset="0"/>
                <a:cs typeface="Arial" panose="020B0604020202020204" pitchFamily="34" charset="0"/>
              </a:rPr>
            </a:br>
            <a:r>
              <a:rPr lang="en-US" sz="4000" b="1" dirty="0">
                <a:solidFill>
                  <a:schemeClr val="bg1"/>
                </a:solidFill>
                <a:latin typeface="Arial" panose="020B0604020202020204" pitchFamily="34" charset="0"/>
                <a:cs typeface="Arial" panose="020B0604020202020204" pitchFamily="34" charset="0"/>
              </a:rPr>
              <a:t>13 - 16 June 2022</a:t>
            </a:r>
          </a:p>
        </p:txBody>
      </p:sp>
      <p:grpSp>
        <p:nvGrpSpPr>
          <p:cNvPr id="4" name="Groupe 3">
            <a:extLst>
              <a:ext uri="{FF2B5EF4-FFF2-40B4-BE49-F238E27FC236}">
                <a16:creationId xmlns:a16="http://schemas.microsoft.com/office/drawing/2014/main" id="{FAA3287E-213D-B047-9E40-ACE726614E2E}"/>
              </a:ext>
            </a:extLst>
          </p:cNvPr>
          <p:cNvGrpSpPr/>
          <p:nvPr/>
        </p:nvGrpSpPr>
        <p:grpSpPr>
          <a:xfrm>
            <a:off x="369011" y="5166519"/>
            <a:ext cx="1546783" cy="1291851"/>
            <a:chOff x="1" y="685224"/>
            <a:chExt cx="2232955" cy="1864933"/>
          </a:xfrm>
          <a:effectLst>
            <a:outerShdw blurRad="50800" dist="139700" dir="2700000" algn="tl" rotWithShape="0">
              <a:schemeClr val="bg1">
                <a:alpha val="40000"/>
              </a:schemeClr>
            </a:outerShdw>
          </a:effectLst>
        </p:grpSpPr>
        <p:sp>
          <p:nvSpPr>
            <p:cNvPr id="5" name="Rectangle 4">
              <a:extLst>
                <a:ext uri="{FF2B5EF4-FFF2-40B4-BE49-F238E27FC236}">
                  <a16:creationId xmlns:a16="http://schemas.microsoft.com/office/drawing/2014/main" id="{166AA3E3-A877-4D4B-AB4B-F6567A2B61DA}"/>
                </a:ext>
              </a:extLst>
            </p:cNvPr>
            <p:cNvSpPr/>
            <p:nvPr/>
          </p:nvSpPr>
          <p:spPr>
            <a:xfrm>
              <a:off x="1" y="685224"/>
              <a:ext cx="2232955" cy="1864933"/>
            </a:xfrm>
            <a:prstGeom prst="rect">
              <a:avLst/>
            </a:prstGeom>
            <a:solidFill>
              <a:srgbClr val="0D436C"/>
            </a:solidFill>
            <a:ln w="25400" cap="flat" cmpd="sng" algn="ctr">
              <a:noFill/>
              <a:prstDash val="solid"/>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dirty="0">
                <a:ln>
                  <a:noFill/>
                </a:ln>
                <a:solidFill>
                  <a:prstClr val="white"/>
                </a:solidFill>
                <a:effectLst/>
                <a:uLnTx/>
                <a:uFillTx/>
                <a:latin typeface="Arial" panose="020B0604020202020204"/>
                <a:ea typeface="+mn-ea"/>
                <a:cs typeface="Arial"/>
              </a:endParaRPr>
            </a:p>
          </p:txBody>
        </p:sp>
        <p:pic>
          <p:nvPicPr>
            <p:cNvPr id="6" name="Picture 6" descr="ICANN_Logo_W.eps">
              <a:extLst>
                <a:ext uri="{FF2B5EF4-FFF2-40B4-BE49-F238E27FC236}">
                  <a16:creationId xmlns:a16="http://schemas.microsoft.com/office/drawing/2014/main" id="{90C25EA1-126D-E146-A165-FE80EB370D1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grpSp>
      <p:pic>
        <p:nvPicPr>
          <p:cNvPr id="7" name="Image 6">
            <a:extLst>
              <a:ext uri="{FF2B5EF4-FFF2-40B4-BE49-F238E27FC236}">
                <a16:creationId xmlns:a16="http://schemas.microsoft.com/office/drawing/2014/main" id="{E29A0EFA-FB00-794C-A01E-DBE5A095C08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9218" y="2381405"/>
            <a:ext cx="1281430" cy="1281430"/>
          </a:xfrm>
          <a:prstGeom prst="rect">
            <a:avLst/>
          </a:prstGeom>
        </p:spPr>
      </p:pic>
    </p:spTree>
    <p:extLst>
      <p:ext uri="{BB962C8B-B14F-4D97-AF65-F5344CB8AC3E}">
        <p14:creationId xmlns:p14="http://schemas.microsoft.com/office/powerpoint/2010/main" val="1022787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414F970-05E0-F840-A29F-454658833D73}"/>
              </a:ext>
            </a:extLst>
          </p:cNvPr>
          <p:cNvSpPr>
            <a:spLocks noGrp="1"/>
          </p:cNvSpPr>
          <p:nvPr>
            <p:ph type="title"/>
          </p:nvPr>
        </p:nvSpPr>
        <p:spPr/>
        <p:txBody>
          <a:bodyPr/>
          <a:lstStyle/>
          <a:p>
            <a:r>
              <a:rPr lang="fr-FR" dirty="0"/>
              <a:t>MOU</a:t>
            </a:r>
          </a:p>
        </p:txBody>
      </p:sp>
      <p:sp>
        <p:nvSpPr>
          <p:cNvPr id="3" name="Espace réservé du contenu 2">
            <a:extLst>
              <a:ext uri="{FF2B5EF4-FFF2-40B4-BE49-F238E27FC236}">
                <a16:creationId xmlns:a16="http://schemas.microsoft.com/office/drawing/2014/main" id="{96239899-67D1-2B4D-8C53-4B581BF037E6}"/>
              </a:ext>
            </a:extLst>
          </p:cNvPr>
          <p:cNvSpPr>
            <a:spLocks noGrp="1"/>
          </p:cNvSpPr>
          <p:nvPr>
            <p:ph idx="1"/>
          </p:nvPr>
        </p:nvSpPr>
        <p:spPr/>
        <p:txBody>
          <a:bodyPr/>
          <a:lstStyle/>
          <a:p>
            <a:r>
              <a:rPr lang="fr-FR" dirty="0"/>
              <a:t>RIPE </a:t>
            </a:r>
          </a:p>
          <a:p>
            <a:r>
              <a:rPr lang="fr-FR" dirty="0" err="1"/>
              <a:t>Centr</a:t>
            </a:r>
            <a:endParaRPr lang="fr-FR" dirty="0"/>
          </a:p>
        </p:txBody>
      </p:sp>
      <p:pic>
        <p:nvPicPr>
          <p:cNvPr id="4" name="Image 3" descr="Une image contenant texte, personne, homme&#10;&#10;Description générée automatiquement">
            <a:extLst>
              <a:ext uri="{FF2B5EF4-FFF2-40B4-BE49-F238E27FC236}">
                <a16:creationId xmlns:a16="http://schemas.microsoft.com/office/drawing/2014/main" id="{16D75303-7CEB-5346-83A7-C6601809EE3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7524437" y="2651153"/>
            <a:ext cx="4230974" cy="2820649"/>
          </a:xfrm>
          <a:prstGeom prst="rect">
            <a:avLst/>
          </a:prstGeom>
        </p:spPr>
      </p:pic>
    </p:spTree>
    <p:extLst>
      <p:ext uri="{BB962C8B-B14F-4D97-AF65-F5344CB8AC3E}">
        <p14:creationId xmlns:p14="http://schemas.microsoft.com/office/powerpoint/2010/main" val="5434266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7DB74711-D49C-A045-A332-9D52686EAD0F}"/>
              </a:ext>
            </a:extLst>
          </p:cNvPr>
          <p:cNvSpPr>
            <a:spLocks noGrp="1"/>
          </p:cNvSpPr>
          <p:nvPr>
            <p:ph sz="half" idx="2"/>
          </p:nvPr>
        </p:nvSpPr>
        <p:spPr>
          <a:xfrm>
            <a:off x="7105338" y="1644704"/>
            <a:ext cx="4850442" cy="4742703"/>
          </a:xfrm>
        </p:spPr>
        <p:txBody>
          <a:bodyPr>
            <a:normAutofit fontScale="92500"/>
          </a:bodyPr>
          <a:lstStyle/>
          <a:p>
            <a:pPr marL="285750" indent="-285750"/>
            <a:r>
              <a:rPr lang="en-US" dirty="0"/>
              <a:t>Olivier </a:t>
            </a:r>
            <a:r>
              <a:rPr lang="en-US" dirty="0" err="1"/>
              <a:t>Crépin-Leblond</a:t>
            </a:r>
            <a:r>
              <a:rPr lang="en-US" dirty="0"/>
              <a:t>, Former Chair</a:t>
            </a:r>
          </a:p>
          <a:p>
            <a:pPr marL="742950" lvl="1" indent="-285750"/>
            <a:r>
              <a:rPr lang="en-US" sz="1600" dirty="0"/>
              <a:t>Co-Chair of the At-Large Consolidated Policy WG</a:t>
            </a:r>
          </a:p>
          <a:p>
            <a:pPr marL="742950" lvl="1" indent="-285750"/>
            <a:r>
              <a:rPr lang="en-US" sz="1600" dirty="0"/>
              <a:t>Chair of the ICANN Engagement Group on Internet Governance</a:t>
            </a:r>
          </a:p>
          <a:p>
            <a:pPr marL="742950" lvl="1" indent="-285750"/>
            <a:r>
              <a:rPr lang="en-US" sz="1600" dirty="0"/>
              <a:t>EURALO GA Prep (EGAP)</a:t>
            </a:r>
          </a:p>
          <a:p>
            <a:pPr marL="285750" indent="-285750"/>
            <a:endParaRPr lang="en-US" dirty="0"/>
          </a:p>
          <a:p>
            <a:pPr marL="285750" indent="-285750"/>
            <a:endParaRPr lang="en-US" dirty="0"/>
          </a:p>
          <a:p>
            <a:pPr marL="285750" indent="-285750"/>
            <a:r>
              <a:rPr lang="en-US" dirty="0"/>
              <a:t>Roberto Gaetano</a:t>
            </a:r>
          </a:p>
          <a:p>
            <a:pPr marL="742950" lvl="1" indent="-285750"/>
            <a:r>
              <a:rPr lang="en-US" sz="1600" dirty="0"/>
              <a:t>Chair of Internet Individual Users Association</a:t>
            </a:r>
          </a:p>
          <a:p>
            <a:pPr marL="742950" lvl="1" indent="-285750"/>
            <a:r>
              <a:rPr lang="en-US" sz="1600" dirty="0"/>
              <a:t>Chair of the Individual Members Implementation</a:t>
            </a:r>
          </a:p>
          <a:p>
            <a:pPr marL="742950" lvl="1" indent="-285750"/>
            <a:r>
              <a:rPr lang="en-US" sz="1600" dirty="0"/>
              <a:t>EURALO GA Prep (EGAP)</a:t>
            </a:r>
          </a:p>
          <a:p>
            <a:pPr marL="742950" lvl="1" indent="-285750"/>
            <a:r>
              <a:rPr lang="en-US" sz="1600" dirty="0"/>
              <a:t>ABR 2022</a:t>
            </a:r>
          </a:p>
          <a:p>
            <a:endParaRPr lang="fr-FR" dirty="0"/>
          </a:p>
        </p:txBody>
      </p:sp>
      <p:sp>
        <p:nvSpPr>
          <p:cNvPr id="22" name="TextBox 2">
            <a:extLst>
              <a:ext uri="{FF2B5EF4-FFF2-40B4-BE49-F238E27FC236}">
                <a16:creationId xmlns:a16="http://schemas.microsoft.com/office/drawing/2014/main" id="{EF12D1F4-40AF-A049-BAED-3BF6E00237A6}"/>
              </a:ext>
            </a:extLst>
          </p:cNvPr>
          <p:cNvSpPr txBox="1"/>
          <p:nvPr/>
        </p:nvSpPr>
        <p:spPr>
          <a:xfrm>
            <a:off x="4558592" y="771701"/>
            <a:ext cx="6235107" cy="461665"/>
          </a:xfrm>
          <a:prstGeom prst="rect">
            <a:avLst/>
          </a:prstGeom>
          <a:solidFill>
            <a:srgbClr val="0E393A"/>
          </a:solidFill>
        </p:spPr>
        <p:txBody>
          <a:bodyPr wrap="square" rtlCol="0">
            <a:spAutoFit/>
          </a:bodyPr>
          <a:lstStyle/>
          <a:p>
            <a:r>
              <a:rPr lang="en-US" sz="2400" b="1" dirty="0">
                <a:solidFill>
                  <a:schemeClr val="bg1">
                    <a:lumMod val="95000"/>
                  </a:schemeClr>
                </a:solidFill>
                <a:latin typeface="Arial" panose="020B0604020202020204" pitchFamily="34" charset="0"/>
                <a:cs typeface="Arial" panose="020B0604020202020204" pitchFamily="34" charset="0"/>
              </a:rPr>
              <a:t>Member responsibilities</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dirty="0">
                <a:solidFill>
                  <a:schemeClr val="bg1">
                    <a:lumMod val="95000"/>
                  </a:schemeClr>
                </a:solidFill>
                <a:latin typeface="Arial" panose="020B0604020202020204" pitchFamily="34" charset="0"/>
                <a:cs typeface="Arial" panose="020B0604020202020204" pitchFamily="34" charset="0"/>
              </a:rPr>
              <a:t> EURALO </a:t>
            </a:r>
            <a:r>
              <a:rPr lang="en-US" sz="2800" b="1" dirty="0">
                <a:solidFill>
                  <a:schemeClr val="bg1">
                    <a:lumMod val="95000"/>
                  </a:schemeClr>
                </a:solidFill>
                <a:latin typeface="Arial" panose="020B0604020202020204" pitchFamily="34" charset="0"/>
                <a:cs typeface="Arial" panose="020B0604020202020204" pitchFamily="34" charset="0"/>
              </a:rPr>
              <a:t>Board 2022</a:t>
            </a:r>
          </a:p>
        </p:txBody>
      </p:sp>
      <p:sp>
        <p:nvSpPr>
          <p:cNvPr id="3" name="Espace réservé du contenu 2">
            <a:extLst>
              <a:ext uri="{FF2B5EF4-FFF2-40B4-BE49-F238E27FC236}">
                <a16:creationId xmlns:a16="http://schemas.microsoft.com/office/drawing/2014/main" id="{F861B991-DFB0-1948-8B22-B41906D6469F}"/>
              </a:ext>
            </a:extLst>
          </p:cNvPr>
          <p:cNvSpPr>
            <a:spLocks noGrp="1"/>
          </p:cNvSpPr>
          <p:nvPr>
            <p:ph sz="half" idx="1"/>
          </p:nvPr>
        </p:nvSpPr>
        <p:spPr>
          <a:xfrm>
            <a:off x="610410" y="1644704"/>
            <a:ext cx="5589270" cy="4742703"/>
          </a:xfrm>
        </p:spPr>
        <p:txBody>
          <a:bodyPr>
            <a:normAutofit fontScale="92500"/>
          </a:bodyPr>
          <a:lstStyle/>
          <a:p>
            <a:pPr marL="285750" indent="-285750"/>
            <a:r>
              <a:rPr lang="en-US" dirty="0"/>
              <a:t>Sébastien Bachollet, Chair </a:t>
            </a:r>
            <a:r>
              <a:rPr lang="en-US" sz="2200" dirty="0">
                <a:solidFill>
                  <a:prstClr val="white"/>
                </a:solidFill>
              </a:rPr>
              <a:t>(2019-2023)</a:t>
            </a:r>
            <a:endParaRPr lang="en-US" dirty="0"/>
          </a:p>
          <a:p>
            <a:pPr marL="742950" lvl="1" indent="-285750"/>
            <a:r>
              <a:rPr lang="en-US" sz="1600" dirty="0"/>
              <a:t>ATRT3 and ws2 shepherd</a:t>
            </a:r>
          </a:p>
          <a:p>
            <a:pPr marL="742950" lvl="1" indent="-285750"/>
            <a:r>
              <a:rPr lang="en-US" sz="1600" dirty="0"/>
              <a:t>New gTLDs Auction Proceeds (</a:t>
            </a:r>
            <a:r>
              <a:rPr lang="en-US" sz="1600" dirty="0" err="1"/>
              <a:t>ccwg</a:t>
            </a:r>
            <a:r>
              <a:rPr lang="en-US" sz="1600" dirty="0"/>
              <a:t>) member</a:t>
            </a:r>
          </a:p>
          <a:p>
            <a:pPr marL="742950" lvl="1" indent="-285750"/>
            <a:r>
              <a:rPr lang="en-US" sz="1600" dirty="0"/>
              <a:t>At-Large Operations, Finance and Budget Working Group (OFBWG)</a:t>
            </a:r>
          </a:p>
          <a:p>
            <a:pPr marL="742950" lvl="1" indent="-285750"/>
            <a:r>
              <a:rPr lang="en-US" sz="1600" dirty="0"/>
              <a:t>EURALO Operating Rules Taskforce (EROR TF) Co-Chair</a:t>
            </a:r>
          </a:p>
          <a:p>
            <a:pPr marL="742950" lvl="1" indent="-285750"/>
            <a:r>
              <a:rPr lang="en-US" sz="1600" dirty="0"/>
              <a:t>EURALO GA Prep (EGAP) </a:t>
            </a:r>
          </a:p>
          <a:p>
            <a:pPr marL="742950" lvl="1" indent="-285750"/>
            <a:r>
              <a:rPr lang="en-US" sz="1600" dirty="0"/>
              <a:t>ABR 2022</a:t>
            </a:r>
          </a:p>
          <a:p>
            <a:pPr marL="285750" indent="-285750"/>
            <a:r>
              <a:rPr lang="en-US" dirty="0"/>
              <a:t>Natalia </a:t>
            </a:r>
            <a:r>
              <a:rPr lang="en-US" dirty="0" err="1"/>
              <a:t>Filina</a:t>
            </a:r>
            <a:r>
              <a:rPr lang="en-US" dirty="0"/>
              <a:t>, Secretariat </a:t>
            </a:r>
            <a:r>
              <a:rPr lang="en-US" sz="2200" dirty="0"/>
              <a:t>(2019-2023)</a:t>
            </a:r>
            <a:endParaRPr lang="en-US" dirty="0"/>
          </a:p>
          <a:p>
            <a:pPr marL="742950" lvl="1" indent="-285750"/>
            <a:r>
              <a:rPr lang="en-US" sz="1600" dirty="0"/>
              <a:t>ALAC Subcommittee on Outreach &amp; Engagement Co-chair</a:t>
            </a:r>
          </a:p>
          <a:p>
            <a:pPr marL="1200150" lvl="2" indent="-285750"/>
            <a:r>
              <a:rPr lang="en-US" sz="1600" dirty="0"/>
              <a:t>Coordination of the Regional O&amp;E Leaders</a:t>
            </a:r>
          </a:p>
          <a:p>
            <a:pPr marL="1200150" lvl="2" indent="-285750"/>
            <a:r>
              <a:rPr lang="en-US" sz="1600" dirty="0"/>
              <a:t>National and Global IGF Activities</a:t>
            </a:r>
          </a:p>
          <a:p>
            <a:pPr marL="1200150" lvl="2" indent="-285750"/>
            <a:r>
              <a:rPr lang="en-US" sz="1600" dirty="0"/>
              <a:t>RALO General Assemblies</a:t>
            </a:r>
          </a:p>
          <a:p>
            <a:pPr marL="1200150" lvl="2" indent="-285750"/>
            <a:r>
              <a:rPr lang="en-US" sz="1600" dirty="0"/>
              <a:t>O&amp;E Strategy Development</a:t>
            </a:r>
          </a:p>
          <a:p>
            <a:pPr marL="1200150" lvl="2" indent="-285750"/>
            <a:r>
              <a:rPr lang="en-US" sz="1600" dirty="0"/>
              <a:t>At-Large Capacity Building Webinars WG</a:t>
            </a:r>
          </a:p>
          <a:p>
            <a:pPr marL="742950" lvl="1" indent="-285750"/>
            <a:r>
              <a:rPr lang="en-US" sz="1600" dirty="0"/>
              <a:t>EURALO GA Prep (EGAP) </a:t>
            </a:r>
          </a:p>
          <a:p>
            <a:endParaRPr lang="fr-FR" dirty="0"/>
          </a:p>
        </p:txBody>
      </p:sp>
      <p:grpSp>
        <p:nvGrpSpPr>
          <p:cNvPr id="19" name="Groupe 18">
            <a:extLst>
              <a:ext uri="{FF2B5EF4-FFF2-40B4-BE49-F238E27FC236}">
                <a16:creationId xmlns:a16="http://schemas.microsoft.com/office/drawing/2014/main" id="{CF696A33-4965-984C-82A3-E1E8DADAE2D3}"/>
              </a:ext>
            </a:extLst>
          </p:cNvPr>
          <p:cNvGrpSpPr/>
          <p:nvPr/>
        </p:nvGrpSpPr>
        <p:grpSpPr>
          <a:xfrm>
            <a:off x="155836" y="2168149"/>
            <a:ext cx="909147" cy="1150629"/>
            <a:chOff x="1880315" y="-1503066"/>
            <a:chExt cx="6328548" cy="8009500"/>
          </a:xfrm>
        </p:grpSpPr>
        <p:pic>
          <p:nvPicPr>
            <p:cNvPr id="21" name="Image 20" descr="Une image contenant personne, intérieur&#10;&#10;Description générée automatiquement">
              <a:extLst>
                <a:ext uri="{FF2B5EF4-FFF2-40B4-BE49-F238E27FC236}">
                  <a16:creationId xmlns:a16="http://schemas.microsoft.com/office/drawing/2014/main" id="{FB4250CC-E8E6-C44F-A808-3F64627C0D9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6200000">
              <a:off x="1039839" y="-662590"/>
              <a:ext cx="8009500" cy="6328548"/>
            </a:xfrm>
            <a:prstGeom prst="ellipse">
              <a:avLst/>
            </a:prstGeom>
          </p:spPr>
        </p:pic>
        <p:pic>
          <p:nvPicPr>
            <p:cNvPr id="27" name="Image 26">
              <a:extLst>
                <a:ext uri="{FF2B5EF4-FFF2-40B4-BE49-F238E27FC236}">
                  <a16:creationId xmlns:a16="http://schemas.microsoft.com/office/drawing/2014/main" id="{D91B28CB-FD11-E14F-87D7-CA51F439785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05390" y="2203589"/>
              <a:ext cx="2142738" cy="2157119"/>
            </a:xfrm>
            <a:prstGeom prst="ellipse">
              <a:avLst/>
            </a:prstGeom>
          </p:spPr>
        </p:pic>
      </p:grpSp>
      <p:grpSp>
        <p:nvGrpSpPr>
          <p:cNvPr id="32" name="Groupe 31">
            <a:extLst>
              <a:ext uri="{FF2B5EF4-FFF2-40B4-BE49-F238E27FC236}">
                <a16:creationId xmlns:a16="http://schemas.microsoft.com/office/drawing/2014/main" id="{432E3B89-C47D-0D42-9ED1-B216BEE29BA3}"/>
              </a:ext>
            </a:extLst>
          </p:cNvPr>
          <p:cNvGrpSpPr/>
          <p:nvPr/>
        </p:nvGrpSpPr>
        <p:grpSpPr>
          <a:xfrm>
            <a:off x="6460987" y="2377684"/>
            <a:ext cx="983043" cy="974599"/>
            <a:chOff x="4924987" y="1193550"/>
            <a:chExt cx="5358918" cy="5312885"/>
          </a:xfrm>
        </p:grpSpPr>
        <p:pic>
          <p:nvPicPr>
            <p:cNvPr id="33" name="Image 32" descr="Une image contenant personne, homme, intérieur, plafond&#10;&#10;Description générée automatiquement">
              <a:extLst>
                <a:ext uri="{FF2B5EF4-FFF2-40B4-BE49-F238E27FC236}">
                  <a16:creationId xmlns:a16="http://schemas.microsoft.com/office/drawing/2014/main" id="{853234C8-4146-5340-A89F-E55127ACB82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924987" y="1193550"/>
              <a:ext cx="5358918" cy="5312885"/>
            </a:xfrm>
            <a:prstGeom prst="ellipse">
              <a:avLst/>
            </a:prstGeom>
          </p:spPr>
        </p:pic>
        <p:pic>
          <p:nvPicPr>
            <p:cNvPr id="34" name="Image 33">
              <a:extLst>
                <a:ext uri="{FF2B5EF4-FFF2-40B4-BE49-F238E27FC236}">
                  <a16:creationId xmlns:a16="http://schemas.microsoft.com/office/drawing/2014/main" id="{EEC4DF90-E94E-7A4E-B7A6-217A0F65BCD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25889" y="3611116"/>
              <a:ext cx="2511142" cy="2527996"/>
            </a:xfrm>
            <a:prstGeom prst="ellipse">
              <a:avLst/>
            </a:prstGeom>
          </p:spPr>
        </p:pic>
      </p:grpSp>
      <p:grpSp>
        <p:nvGrpSpPr>
          <p:cNvPr id="39" name="Groupe 38">
            <a:extLst>
              <a:ext uri="{FF2B5EF4-FFF2-40B4-BE49-F238E27FC236}">
                <a16:creationId xmlns:a16="http://schemas.microsoft.com/office/drawing/2014/main" id="{8FD37AAD-DB7E-E548-A9B3-5FEA947A3E46}"/>
              </a:ext>
            </a:extLst>
          </p:cNvPr>
          <p:cNvGrpSpPr/>
          <p:nvPr/>
        </p:nvGrpSpPr>
        <p:grpSpPr>
          <a:xfrm>
            <a:off x="6480867" y="4703129"/>
            <a:ext cx="809110" cy="1373865"/>
            <a:chOff x="5217845" y="1076216"/>
            <a:chExt cx="3091664" cy="5249633"/>
          </a:xfrm>
        </p:grpSpPr>
        <p:pic>
          <p:nvPicPr>
            <p:cNvPr id="40" name="Image 39" descr="Une image contenant texte, intérieur, personne&#10;&#10;Description générée automatiquement">
              <a:extLst>
                <a:ext uri="{FF2B5EF4-FFF2-40B4-BE49-F238E27FC236}">
                  <a16:creationId xmlns:a16="http://schemas.microsoft.com/office/drawing/2014/main" id="{627A7312-A851-5F42-BB1E-D788969BF10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217845" y="1076216"/>
              <a:ext cx="3091664" cy="5249633"/>
            </a:xfrm>
            <a:prstGeom prst="ellipse">
              <a:avLst/>
            </a:prstGeom>
          </p:spPr>
        </p:pic>
        <p:pic>
          <p:nvPicPr>
            <p:cNvPr id="41" name="Image 40">
              <a:extLst>
                <a:ext uri="{FF2B5EF4-FFF2-40B4-BE49-F238E27FC236}">
                  <a16:creationId xmlns:a16="http://schemas.microsoft.com/office/drawing/2014/main" id="{9A08FF6B-A9D7-F146-B8C6-7341A979B9A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508722" y="4505265"/>
              <a:ext cx="413259" cy="416032"/>
            </a:xfrm>
            <a:prstGeom prst="ellipse">
              <a:avLst/>
            </a:prstGeom>
          </p:spPr>
        </p:pic>
      </p:grpSp>
      <p:grpSp>
        <p:nvGrpSpPr>
          <p:cNvPr id="43" name="Groupe 42">
            <a:extLst>
              <a:ext uri="{FF2B5EF4-FFF2-40B4-BE49-F238E27FC236}">
                <a16:creationId xmlns:a16="http://schemas.microsoft.com/office/drawing/2014/main" id="{13CF65A6-7020-4548-A090-A8D611E867AC}"/>
              </a:ext>
            </a:extLst>
          </p:cNvPr>
          <p:cNvGrpSpPr/>
          <p:nvPr/>
        </p:nvGrpSpPr>
        <p:grpSpPr>
          <a:xfrm>
            <a:off x="187181" y="4748189"/>
            <a:ext cx="993002" cy="1014276"/>
            <a:chOff x="4098119" y="1031284"/>
            <a:chExt cx="3505523" cy="3580625"/>
          </a:xfrm>
        </p:grpSpPr>
        <p:pic>
          <p:nvPicPr>
            <p:cNvPr id="44" name="Image 43" descr="Une image contenant personne, intérieur&#10;&#10;Description générée automatiquement">
              <a:extLst>
                <a:ext uri="{FF2B5EF4-FFF2-40B4-BE49-F238E27FC236}">
                  <a16:creationId xmlns:a16="http://schemas.microsoft.com/office/drawing/2014/main" id="{EEB787E4-28FF-0C4D-99A9-443B799673FC}"/>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4098119" y="1031284"/>
              <a:ext cx="3505523" cy="3580625"/>
            </a:xfrm>
            <a:prstGeom prst="ellipse">
              <a:avLst/>
            </a:prstGeom>
          </p:spPr>
        </p:pic>
        <p:pic>
          <p:nvPicPr>
            <p:cNvPr id="45" name="Image 44">
              <a:extLst>
                <a:ext uri="{FF2B5EF4-FFF2-40B4-BE49-F238E27FC236}">
                  <a16:creationId xmlns:a16="http://schemas.microsoft.com/office/drawing/2014/main" id="{6C940048-9261-BB48-BDED-F9EAD6B38E12}"/>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649423" y="3151277"/>
              <a:ext cx="728340" cy="733228"/>
            </a:xfrm>
            <a:prstGeom prst="ellipse">
              <a:avLst/>
            </a:prstGeom>
          </p:spPr>
        </p:pic>
        <p:pic>
          <p:nvPicPr>
            <p:cNvPr id="46" name="Image 45">
              <a:extLst>
                <a:ext uri="{FF2B5EF4-FFF2-40B4-BE49-F238E27FC236}">
                  <a16:creationId xmlns:a16="http://schemas.microsoft.com/office/drawing/2014/main" id="{48E6D2F8-6DCF-8A45-83B5-8B5E17A20D3B}"/>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367208" y="1779425"/>
              <a:ext cx="333919" cy="336160"/>
            </a:xfrm>
            <a:prstGeom prst="ellipse">
              <a:avLst/>
            </a:prstGeom>
          </p:spPr>
        </p:pic>
      </p:grpSp>
    </p:spTree>
    <p:extLst>
      <p:ext uri="{BB962C8B-B14F-4D97-AF65-F5344CB8AC3E}">
        <p14:creationId xmlns:p14="http://schemas.microsoft.com/office/powerpoint/2010/main" val="1607814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2093495" y="1466996"/>
            <a:ext cx="9438863" cy="4185761"/>
          </a:xfrm>
          <a:prstGeom prst="rect">
            <a:avLst/>
          </a:prstGeom>
          <a:solidFill>
            <a:schemeClr val="accent2">
              <a:lumMod val="20000"/>
              <a:lumOff val="80000"/>
            </a:schemeClr>
          </a:solidFill>
        </p:spPr>
        <p:txBody>
          <a:bodyPr wrap="square">
            <a:spAutoFit/>
          </a:bodyPr>
          <a:lstStyle/>
          <a:p>
            <a:r>
              <a:rPr lang="en-US" sz="2400" b="1" dirty="0">
                <a:solidFill>
                  <a:srgbClr val="002060"/>
                </a:solidFill>
              </a:rPr>
              <a:t>EURALO Board </a:t>
            </a:r>
            <a:r>
              <a:rPr lang="en-US" b="1" dirty="0">
                <a:solidFill>
                  <a:srgbClr val="002060"/>
                </a:solidFill>
              </a:rPr>
              <a:t>(2022-2023)</a:t>
            </a:r>
            <a:br>
              <a:rPr lang="en-US" b="1" dirty="0">
                <a:solidFill>
                  <a:srgbClr val="002060"/>
                </a:solidFill>
              </a:rPr>
            </a:br>
            <a:endParaRPr lang="en-US" sz="2400" b="1" dirty="0">
              <a:solidFill>
                <a:srgbClr val="002060"/>
              </a:solidFill>
            </a:endParaRPr>
          </a:p>
          <a:p>
            <a:pPr marL="342900" indent="-342900">
              <a:buFont typeface="Arial" panose="020B0604020202020204" pitchFamily="34" charset="0"/>
              <a:buChar char="•"/>
            </a:pPr>
            <a:r>
              <a:rPr lang="en-US" b="1" dirty="0">
                <a:solidFill>
                  <a:srgbClr val="002060"/>
                </a:solidFill>
              </a:rPr>
              <a:t>Anne-Marie Joly-Bachollet</a:t>
            </a:r>
          </a:p>
          <a:p>
            <a:pPr marL="800100" lvl="1" indent="-342900">
              <a:buFont typeface="Arial" panose="020B0604020202020204" pitchFamily="34" charset="0"/>
              <a:buChar char="•"/>
            </a:pPr>
            <a:r>
              <a:rPr lang="en-US" sz="1600" b="1" dirty="0">
                <a:solidFill>
                  <a:srgbClr val="002060"/>
                </a:solidFill>
              </a:rPr>
              <a:t>ALAC Subcommittee on Appointee Selection member AASC (Euralo representative)</a:t>
            </a:r>
          </a:p>
          <a:p>
            <a:pPr marL="800100" lvl="1" indent="-342900">
              <a:buFont typeface="Arial" panose="020B0604020202020204" pitchFamily="34" charset="0"/>
              <a:buChar char="•"/>
            </a:pPr>
            <a:r>
              <a:rPr lang="en-US" sz="1600" b="1" dirty="0">
                <a:solidFill>
                  <a:srgbClr val="002060"/>
                </a:solidFill>
              </a:rPr>
              <a:t>ALAC Subcommittee on Outreach and Engagement</a:t>
            </a:r>
          </a:p>
          <a:p>
            <a:pPr marL="800100" lvl="1" indent="-342900">
              <a:buFont typeface="Arial" panose="020B0604020202020204" pitchFamily="34" charset="0"/>
              <a:buChar char="•"/>
            </a:pPr>
            <a:r>
              <a:rPr lang="en-US" sz="1600" b="1" dirty="0">
                <a:solidFill>
                  <a:srgbClr val="002060"/>
                </a:solidFill>
              </a:rPr>
              <a:t>Atlas III Ambassador</a:t>
            </a:r>
          </a:p>
          <a:p>
            <a:pPr marL="800100" lvl="1" indent="-342900">
              <a:buFont typeface="Arial" panose="020B0604020202020204" pitchFamily="34" charset="0"/>
              <a:buChar char="•"/>
            </a:pPr>
            <a:r>
              <a:rPr lang="en-US" sz="1600" b="1" dirty="0">
                <a:solidFill>
                  <a:srgbClr val="002060"/>
                </a:solidFill>
              </a:rPr>
              <a:t>EURALO GA Prep (EGAP)</a:t>
            </a:r>
          </a:p>
          <a:p>
            <a:pPr marL="342900" indent="-342900">
              <a:buFont typeface="Arial" panose="020B0604020202020204" pitchFamily="34" charset="0"/>
              <a:buChar char="•"/>
            </a:pPr>
            <a:endParaRPr lang="en-US" b="1" dirty="0">
              <a:solidFill>
                <a:srgbClr val="002060"/>
              </a:solidFill>
            </a:endParaRPr>
          </a:p>
          <a:p>
            <a:pPr marL="342900" indent="-342900">
              <a:buFont typeface="Arial" panose="020B0604020202020204" pitchFamily="34" charset="0"/>
              <a:buChar char="•"/>
            </a:pPr>
            <a:r>
              <a:rPr lang="en-US" b="1" dirty="0">
                <a:solidFill>
                  <a:srgbClr val="002060"/>
                </a:solidFill>
              </a:rPr>
              <a:t>Lutz </a:t>
            </a:r>
            <a:r>
              <a:rPr lang="en-US" b="1" dirty="0" err="1">
                <a:solidFill>
                  <a:srgbClr val="002060"/>
                </a:solidFill>
              </a:rPr>
              <a:t>Donnerhacke</a:t>
            </a:r>
            <a:endParaRPr lang="en-US" b="1" dirty="0">
              <a:solidFill>
                <a:srgbClr val="002060"/>
              </a:solidFill>
            </a:endParaRPr>
          </a:p>
          <a:p>
            <a:pPr marL="800100" lvl="1" indent="-342900">
              <a:buFont typeface="Arial" panose="020B0604020202020204" pitchFamily="34" charset="0"/>
              <a:buChar char="•"/>
            </a:pPr>
            <a:r>
              <a:rPr lang="en-US" sz="1600" b="1" dirty="0">
                <a:solidFill>
                  <a:srgbClr val="002060"/>
                </a:solidFill>
              </a:rPr>
              <a:t>EURALO Operating Rules Taskforce (EROR TF) Co-Chair</a:t>
            </a:r>
          </a:p>
          <a:p>
            <a:pPr marL="800100" lvl="1" indent="-342900">
              <a:buFont typeface="Arial" panose="020B0604020202020204" pitchFamily="34" charset="0"/>
              <a:buChar char="•"/>
            </a:pPr>
            <a:r>
              <a:rPr lang="en-US" sz="1600" b="1" dirty="0">
                <a:solidFill>
                  <a:srgbClr val="002060"/>
                </a:solidFill>
              </a:rPr>
              <a:t>Atlas III Ambassador</a:t>
            </a:r>
          </a:p>
          <a:p>
            <a:pPr marL="342900" indent="-342900">
              <a:buFont typeface="Arial" panose="020B0604020202020204" pitchFamily="34" charset="0"/>
              <a:buChar char="•"/>
            </a:pPr>
            <a:endParaRPr lang="en-US" b="1" dirty="0">
              <a:solidFill>
                <a:srgbClr val="002060"/>
              </a:solidFill>
            </a:endParaRPr>
          </a:p>
          <a:p>
            <a:pPr marL="342900" indent="-342900">
              <a:buFont typeface="Arial" panose="020B0604020202020204" pitchFamily="34" charset="0"/>
              <a:buChar char="•"/>
            </a:pPr>
            <a:r>
              <a:rPr lang="en-US" b="1" dirty="0">
                <a:solidFill>
                  <a:srgbClr val="002060"/>
                </a:solidFill>
              </a:rPr>
              <a:t>Ricardo Holmquist</a:t>
            </a:r>
          </a:p>
          <a:p>
            <a:pPr marL="800100" lvl="1" indent="-342900">
              <a:buFont typeface="Arial" panose="020B0604020202020204" pitchFamily="34" charset="0"/>
              <a:buChar char="•"/>
            </a:pPr>
            <a:r>
              <a:rPr lang="en-US" sz="1600" b="1" dirty="0">
                <a:solidFill>
                  <a:srgbClr val="002060"/>
                </a:solidFill>
              </a:rPr>
              <a:t>At-Large Operations, Finance and Budget Working Group (OFBWG)</a:t>
            </a:r>
          </a:p>
          <a:p>
            <a:pPr marL="800100" lvl="1" indent="-342900">
              <a:buFont typeface="Arial" panose="020B0604020202020204" pitchFamily="34" charset="0"/>
              <a:buChar char="•"/>
            </a:pPr>
            <a:r>
              <a:rPr lang="en-US" sz="1600" b="1" dirty="0">
                <a:solidFill>
                  <a:srgbClr val="002060"/>
                </a:solidFill>
              </a:rPr>
              <a:t>ALAC Subcommittee on Finance and Budget</a:t>
            </a:r>
          </a:p>
        </p:txBody>
      </p:sp>
      <p:sp>
        <p:nvSpPr>
          <p:cNvPr id="22" name="TextBox 2">
            <a:extLst>
              <a:ext uri="{FF2B5EF4-FFF2-40B4-BE49-F238E27FC236}">
                <a16:creationId xmlns:a16="http://schemas.microsoft.com/office/drawing/2014/main" id="{EF12D1F4-40AF-A049-BAED-3BF6E00237A6}"/>
              </a:ext>
            </a:extLst>
          </p:cNvPr>
          <p:cNvSpPr txBox="1"/>
          <p:nvPr/>
        </p:nvSpPr>
        <p:spPr>
          <a:xfrm>
            <a:off x="4558592" y="771701"/>
            <a:ext cx="6235107" cy="461665"/>
          </a:xfrm>
          <a:prstGeom prst="rect">
            <a:avLst/>
          </a:prstGeom>
          <a:solidFill>
            <a:srgbClr val="0E393A"/>
          </a:solidFill>
        </p:spPr>
        <p:txBody>
          <a:bodyPr wrap="square" rtlCol="0">
            <a:spAutoFit/>
          </a:bodyPr>
          <a:lstStyle/>
          <a:p>
            <a:r>
              <a:rPr lang="en-US" sz="2400" b="1" dirty="0">
                <a:solidFill>
                  <a:schemeClr val="bg1">
                    <a:lumMod val="95000"/>
                  </a:schemeClr>
                </a:solidFill>
                <a:latin typeface="Arial" panose="020B0604020202020204" pitchFamily="34" charset="0"/>
                <a:cs typeface="Arial" panose="020B0604020202020204" pitchFamily="34" charset="0"/>
              </a:rPr>
              <a:t>Member responsibilities</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dirty="0">
                <a:solidFill>
                  <a:schemeClr val="bg1">
                    <a:lumMod val="95000"/>
                  </a:schemeClr>
                </a:solidFill>
                <a:latin typeface="Arial" panose="020B0604020202020204" pitchFamily="34" charset="0"/>
                <a:cs typeface="Arial" panose="020B0604020202020204" pitchFamily="34" charset="0"/>
              </a:rPr>
              <a:t> EURALO </a:t>
            </a:r>
            <a:r>
              <a:rPr lang="en-US" sz="2800" b="1" dirty="0">
                <a:solidFill>
                  <a:schemeClr val="bg1">
                    <a:lumMod val="95000"/>
                  </a:schemeClr>
                </a:solidFill>
                <a:latin typeface="Arial" panose="020B0604020202020204" pitchFamily="34" charset="0"/>
                <a:cs typeface="Arial" panose="020B0604020202020204" pitchFamily="34" charset="0"/>
              </a:rPr>
              <a:t>Board 2022</a:t>
            </a:r>
          </a:p>
        </p:txBody>
      </p:sp>
      <p:grpSp>
        <p:nvGrpSpPr>
          <p:cNvPr id="29" name="Groupe 28">
            <a:extLst>
              <a:ext uri="{FF2B5EF4-FFF2-40B4-BE49-F238E27FC236}">
                <a16:creationId xmlns:a16="http://schemas.microsoft.com/office/drawing/2014/main" id="{B59BB891-6065-5042-AE41-27DFDB032493}"/>
              </a:ext>
            </a:extLst>
          </p:cNvPr>
          <p:cNvGrpSpPr/>
          <p:nvPr/>
        </p:nvGrpSpPr>
        <p:grpSpPr>
          <a:xfrm>
            <a:off x="7896925" y="3192039"/>
            <a:ext cx="2228836" cy="1228649"/>
            <a:chOff x="4342786" y="2081061"/>
            <a:chExt cx="6758340" cy="3725546"/>
          </a:xfrm>
        </p:grpSpPr>
        <p:pic>
          <p:nvPicPr>
            <p:cNvPr id="30" name="Picture 14" descr="L’image contient peut-être : 4 personnes, dont Anne-Marie Joly-Bachollet, personnes souriantes, personnes debout, chaussures et intérieur">
              <a:extLst>
                <a:ext uri="{FF2B5EF4-FFF2-40B4-BE49-F238E27FC236}">
                  <a16:creationId xmlns:a16="http://schemas.microsoft.com/office/drawing/2014/main" id="{21FA05F6-8AFD-FE4C-AAD1-C302866EFA1F}"/>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957626" y="2081061"/>
              <a:ext cx="5143500" cy="3725546"/>
            </a:xfrm>
            <a:prstGeom prst="rect">
              <a:avLst/>
            </a:prstGeom>
            <a:noFill/>
            <a:extLst>
              <a:ext uri="{909E8E84-426E-40DD-AFC4-6F175D3DCCD1}">
                <a14:hiddenFill xmlns:a14="http://schemas.microsoft.com/office/drawing/2010/main">
                  <a:solidFill>
                    <a:srgbClr val="FFFFFF"/>
                  </a:solidFill>
                </a14:hiddenFill>
              </a:ext>
            </a:extLst>
          </p:spPr>
        </p:pic>
        <p:pic>
          <p:nvPicPr>
            <p:cNvPr id="31" name="Рисунок 3" descr="af7a4501-735b-4269-8da2-1fc31646e441 - копия">
              <a:extLst>
                <a:ext uri="{FF2B5EF4-FFF2-40B4-BE49-F238E27FC236}">
                  <a16:creationId xmlns:a16="http://schemas.microsoft.com/office/drawing/2014/main" id="{28A1F4C6-98EB-6B4C-9CDA-B12F7B0C1F0C}"/>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4342786" y="3222910"/>
              <a:ext cx="2579323" cy="2583696"/>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2" name="Groupe 1">
            <a:extLst>
              <a:ext uri="{FF2B5EF4-FFF2-40B4-BE49-F238E27FC236}">
                <a16:creationId xmlns:a16="http://schemas.microsoft.com/office/drawing/2014/main" id="{40062F32-A5DD-7941-A26A-0F9C787FDC27}"/>
              </a:ext>
            </a:extLst>
          </p:cNvPr>
          <p:cNvGrpSpPr/>
          <p:nvPr/>
        </p:nvGrpSpPr>
        <p:grpSpPr>
          <a:xfrm>
            <a:off x="9522109" y="4178434"/>
            <a:ext cx="1499373" cy="1180447"/>
            <a:chOff x="4390613" y="153320"/>
            <a:chExt cx="6078589" cy="4785637"/>
          </a:xfrm>
        </p:grpSpPr>
        <p:pic>
          <p:nvPicPr>
            <p:cNvPr id="1026" name="Picture 2" descr="Ricardo Holmquist (@rihogris) / Twitter">
              <a:extLst>
                <a:ext uri="{FF2B5EF4-FFF2-40B4-BE49-F238E27FC236}">
                  <a16:creationId xmlns:a16="http://schemas.microsoft.com/office/drawing/2014/main" id="{D88C5BEA-D2FC-5943-87E3-566759CC477D}"/>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451350" y="153320"/>
              <a:ext cx="6017852" cy="4507580"/>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 16">
              <a:extLst>
                <a:ext uri="{FF2B5EF4-FFF2-40B4-BE49-F238E27FC236}">
                  <a16:creationId xmlns:a16="http://schemas.microsoft.com/office/drawing/2014/main" id="{8AB8715A-18A5-C948-B5C0-630005EDB4A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0613" y="2997621"/>
              <a:ext cx="1928394" cy="1941336"/>
            </a:xfrm>
            <a:prstGeom prst="ellipse">
              <a:avLst/>
            </a:prstGeom>
          </p:spPr>
        </p:pic>
      </p:grpSp>
      <p:grpSp>
        <p:nvGrpSpPr>
          <p:cNvPr id="32" name="Groupe 31">
            <a:extLst>
              <a:ext uri="{FF2B5EF4-FFF2-40B4-BE49-F238E27FC236}">
                <a16:creationId xmlns:a16="http://schemas.microsoft.com/office/drawing/2014/main" id="{9DC00254-EAA0-534B-AC71-849572D3920F}"/>
              </a:ext>
            </a:extLst>
          </p:cNvPr>
          <p:cNvGrpSpPr/>
          <p:nvPr/>
        </p:nvGrpSpPr>
        <p:grpSpPr>
          <a:xfrm>
            <a:off x="10098505" y="2021217"/>
            <a:ext cx="1337531" cy="1054007"/>
            <a:chOff x="3151372" y="566056"/>
            <a:chExt cx="5081571" cy="4004401"/>
          </a:xfrm>
        </p:grpSpPr>
        <p:pic>
          <p:nvPicPr>
            <p:cNvPr id="33" name="Image 32" descr="Une image contenant personne, intérieur&#10;&#10;Description générée automatiquement">
              <a:extLst>
                <a:ext uri="{FF2B5EF4-FFF2-40B4-BE49-F238E27FC236}">
                  <a16:creationId xmlns:a16="http://schemas.microsoft.com/office/drawing/2014/main" id="{BF5F02B2-1CA2-C347-8BCC-EE26646F6B4F}"/>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3151372" y="566056"/>
              <a:ext cx="5081571" cy="4004401"/>
            </a:xfrm>
            <a:prstGeom prst="ellipse">
              <a:avLst/>
            </a:prstGeom>
          </p:spPr>
        </p:pic>
        <p:grpSp>
          <p:nvGrpSpPr>
            <p:cNvPr id="34" name="Groupe 33">
              <a:extLst>
                <a:ext uri="{FF2B5EF4-FFF2-40B4-BE49-F238E27FC236}">
                  <a16:creationId xmlns:a16="http://schemas.microsoft.com/office/drawing/2014/main" id="{8E818C91-EA01-0845-848A-BA5923794EDC}"/>
                </a:ext>
              </a:extLst>
            </p:cNvPr>
            <p:cNvGrpSpPr/>
            <p:nvPr/>
          </p:nvGrpSpPr>
          <p:grpSpPr>
            <a:xfrm>
              <a:off x="4724052" y="2455215"/>
              <a:ext cx="2358129" cy="444106"/>
              <a:chOff x="4724052" y="2455215"/>
              <a:chExt cx="2358129" cy="444106"/>
            </a:xfrm>
          </p:grpSpPr>
          <p:pic>
            <p:nvPicPr>
              <p:cNvPr id="35" name="Image 34">
                <a:extLst>
                  <a:ext uri="{FF2B5EF4-FFF2-40B4-BE49-F238E27FC236}">
                    <a16:creationId xmlns:a16="http://schemas.microsoft.com/office/drawing/2014/main" id="{0B39F429-6BB8-6844-9C38-76EFABE92B8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724052" y="2478782"/>
                <a:ext cx="417735" cy="420539"/>
              </a:xfrm>
              <a:prstGeom prst="ellipse">
                <a:avLst/>
              </a:prstGeom>
            </p:spPr>
          </p:pic>
          <p:pic>
            <p:nvPicPr>
              <p:cNvPr id="36" name="Image 35">
                <a:extLst>
                  <a:ext uri="{FF2B5EF4-FFF2-40B4-BE49-F238E27FC236}">
                    <a16:creationId xmlns:a16="http://schemas.microsoft.com/office/drawing/2014/main" id="{99B80104-8821-164D-953C-258C6383358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664446" y="2455215"/>
                <a:ext cx="417735" cy="420539"/>
              </a:xfrm>
              <a:prstGeom prst="ellipse">
                <a:avLst/>
              </a:prstGeom>
            </p:spPr>
          </p:pic>
        </p:grpSp>
      </p:grpSp>
    </p:spTree>
    <p:extLst>
      <p:ext uri="{BB962C8B-B14F-4D97-AF65-F5344CB8AC3E}">
        <p14:creationId xmlns:p14="http://schemas.microsoft.com/office/powerpoint/2010/main" val="11273421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
            <a:extLst>
              <a:ext uri="{FF2B5EF4-FFF2-40B4-BE49-F238E27FC236}">
                <a16:creationId xmlns:a16="http://schemas.microsoft.com/office/drawing/2014/main" id="{EF12D1F4-40AF-A049-BAED-3BF6E00237A6}"/>
              </a:ext>
            </a:extLst>
          </p:cNvPr>
          <p:cNvSpPr txBox="1"/>
          <p:nvPr/>
        </p:nvSpPr>
        <p:spPr>
          <a:xfrm>
            <a:off x="4558592" y="771701"/>
            <a:ext cx="6235107" cy="461665"/>
          </a:xfrm>
          <a:prstGeom prst="rect">
            <a:avLst/>
          </a:prstGeom>
          <a:solidFill>
            <a:srgbClr val="0E393A"/>
          </a:solidFill>
        </p:spPr>
        <p:txBody>
          <a:bodyPr wrap="square" rtlCol="0">
            <a:spAutoFit/>
          </a:bodyPr>
          <a:lstStyle/>
          <a:p>
            <a:r>
              <a:rPr lang="en-US" sz="2400" b="1" dirty="0">
                <a:solidFill>
                  <a:schemeClr val="bg1">
                    <a:lumMod val="95000"/>
                  </a:schemeClr>
                </a:solidFill>
                <a:latin typeface="Arial" panose="020B0604020202020204" pitchFamily="34" charset="0"/>
                <a:cs typeface="Arial" panose="020B0604020202020204" pitchFamily="34" charset="0"/>
              </a:rPr>
              <a:t>Member responsibilities</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dirty="0">
                <a:solidFill>
                  <a:schemeClr val="bg1">
                    <a:lumMod val="95000"/>
                  </a:schemeClr>
                </a:solidFill>
                <a:latin typeface="Arial" panose="020B0604020202020204" pitchFamily="34" charset="0"/>
                <a:cs typeface="Arial" panose="020B0604020202020204" pitchFamily="34" charset="0"/>
              </a:rPr>
              <a:t> EURALO </a:t>
            </a:r>
            <a:r>
              <a:rPr lang="en-US" sz="2800" b="1" dirty="0">
                <a:solidFill>
                  <a:schemeClr val="bg1">
                    <a:lumMod val="95000"/>
                  </a:schemeClr>
                </a:solidFill>
                <a:latin typeface="Arial" panose="020B0604020202020204" pitchFamily="34" charset="0"/>
                <a:cs typeface="Arial" panose="020B0604020202020204" pitchFamily="34" charset="0"/>
              </a:rPr>
              <a:t>Board 2022</a:t>
            </a:r>
          </a:p>
        </p:txBody>
      </p:sp>
      <p:sp>
        <p:nvSpPr>
          <p:cNvPr id="12" name="Прямоугольник 8">
            <a:extLst>
              <a:ext uri="{FF2B5EF4-FFF2-40B4-BE49-F238E27FC236}">
                <a16:creationId xmlns:a16="http://schemas.microsoft.com/office/drawing/2014/main" id="{BE2B28AF-46D1-7849-BE1C-A0134B5CBBD9}"/>
              </a:ext>
            </a:extLst>
          </p:cNvPr>
          <p:cNvSpPr/>
          <p:nvPr/>
        </p:nvSpPr>
        <p:spPr>
          <a:xfrm>
            <a:off x="1885949" y="1466996"/>
            <a:ext cx="8263891" cy="5170646"/>
          </a:xfrm>
          <a:prstGeom prst="rect">
            <a:avLst/>
          </a:prstGeom>
          <a:solidFill>
            <a:schemeClr val="accent2">
              <a:lumMod val="20000"/>
              <a:lumOff val="80000"/>
            </a:schemeClr>
          </a:solidFill>
        </p:spPr>
        <p:txBody>
          <a:bodyPr wrap="square">
            <a:spAutoFit/>
          </a:bodyPr>
          <a:lstStyle/>
          <a:p>
            <a:r>
              <a:rPr lang="en-US" sz="2400" b="1" dirty="0">
                <a:solidFill>
                  <a:srgbClr val="002060"/>
                </a:solidFill>
              </a:rPr>
              <a:t>ALAC</a:t>
            </a:r>
          </a:p>
          <a:p>
            <a:r>
              <a:rPr lang="en-US" sz="2400" b="1" dirty="0">
                <a:solidFill>
                  <a:srgbClr val="002060"/>
                </a:solidFill>
              </a:rPr>
              <a:t>Pari Esfandiari</a:t>
            </a:r>
          </a:p>
          <a:p>
            <a:pPr lvl="2"/>
            <a:r>
              <a:rPr lang="en-US" dirty="0"/>
              <a:t>Selected by </a:t>
            </a:r>
            <a:r>
              <a:rPr lang="en-US" dirty="0" err="1"/>
              <a:t>NomCom</a:t>
            </a:r>
            <a:r>
              <a:rPr lang="en-US" dirty="0"/>
              <a:t> – 2020-2022</a:t>
            </a:r>
          </a:p>
          <a:p>
            <a:pPr lvl="2"/>
            <a:endParaRPr lang="en-US" dirty="0"/>
          </a:p>
          <a:p>
            <a:r>
              <a:rPr lang="en-US" sz="2400" b="1" dirty="0">
                <a:solidFill>
                  <a:srgbClr val="002060"/>
                </a:solidFill>
              </a:rPr>
              <a:t>Joanna </a:t>
            </a:r>
            <a:r>
              <a:rPr lang="en-US" sz="2400" b="1" dirty="0" err="1">
                <a:solidFill>
                  <a:srgbClr val="002060"/>
                </a:solidFill>
              </a:rPr>
              <a:t>Kulesza</a:t>
            </a:r>
            <a:endParaRPr lang="en-US" sz="2400" b="1" dirty="0">
              <a:solidFill>
                <a:srgbClr val="002060"/>
              </a:solidFill>
            </a:endParaRPr>
          </a:p>
          <a:p>
            <a:pPr lvl="2"/>
            <a:r>
              <a:rPr lang="en-US" dirty="0"/>
              <a:t>Selected by </a:t>
            </a:r>
            <a:r>
              <a:rPr lang="en-US" dirty="0" err="1"/>
              <a:t>NomCom</a:t>
            </a:r>
            <a:r>
              <a:rPr lang="en-US" dirty="0"/>
              <a:t> – 2018-2020</a:t>
            </a:r>
          </a:p>
          <a:p>
            <a:pPr lvl="2"/>
            <a:r>
              <a:rPr lang="en-US" dirty="0"/>
              <a:t>Selected by EURALO – 2020-2022</a:t>
            </a:r>
          </a:p>
          <a:p>
            <a:pPr marL="800100" lvl="1" indent="-342900">
              <a:buFont typeface="Arial" panose="020B0604020202020204" pitchFamily="34" charset="0"/>
              <a:buChar char="•"/>
            </a:pPr>
            <a:r>
              <a:rPr lang="en-US" sz="1600" b="1" dirty="0">
                <a:solidFill>
                  <a:srgbClr val="002060"/>
                </a:solidFill>
              </a:rPr>
              <a:t>ALAC - GAC liaison – 2021-2022</a:t>
            </a:r>
          </a:p>
          <a:p>
            <a:pPr marL="800100" lvl="1" indent="-342900">
              <a:buFont typeface="Arial" panose="020B0604020202020204" pitchFamily="34" charset="0"/>
              <a:buChar char="•"/>
            </a:pPr>
            <a:r>
              <a:rPr lang="en-US" sz="1600" b="1" dirty="0">
                <a:solidFill>
                  <a:srgbClr val="002060"/>
                </a:solidFill>
              </a:rPr>
              <a:t>ALAC Vice-Chair Outreach and Engagement</a:t>
            </a:r>
          </a:p>
          <a:p>
            <a:pPr marL="800100" lvl="1" indent="-342900">
              <a:buFont typeface="Arial" panose="020B0604020202020204" pitchFamily="34" charset="0"/>
              <a:buChar char="•"/>
            </a:pPr>
            <a:r>
              <a:rPr lang="en-US" sz="1600" b="1" dirty="0">
                <a:solidFill>
                  <a:srgbClr val="002060"/>
                </a:solidFill>
              </a:rPr>
              <a:t>Co-Chair Capacity Building Working Group</a:t>
            </a:r>
          </a:p>
          <a:p>
            <a:pPr marL="800100" lvl="1" indent="-342900">
              <a:buFont typeface="Arial" panose="020B0604020202020204" pitchFamily="34" charset="0"/>
              <a:buChar char="•"/>
            </a:pPr>
            <a:r>
              <a:rPr lang="en-US" sz="1600" b="1" dirty="0">
                <a:solidFill>
                  <a:srgbClr val="002060"/>
                </a:solidFill>
              </a:rPr>
              <a:t>ALAC Subcommittee on Appointee Selection member</a:t>
            </a:r>
          </a:p>
          <a:p>
            <a:pPr marL="800100" lvl="1" indent="-342900">
              <a:buFont typeface="Arial" panose="020B0604020202020204" pitchFamily="34" charset="0"/>
              <a:buChar char="•"/>
            </a:pPr>
            <a:r>
              <a:rPr lang="en-US" sz="1600" b="1" dirty="0">
                <a:solidFill>
                  <a:srgbClr val="002060"/>
                </a:solidFill>
              </a:rPr>
              <a:t>EURALO GA Prep (EGAP)</a:t>
            </a:r>
          </a:p>
          <a:p>
            <a:pPr marL="800100" lvl="1" indent="-342900">
              <a:buFont typeface="Arial" panose="020B0604020202020204" pitchFamily="34" charset="0"/>
              <a:buChar char="•"/>
            </a:pPr>
            <a:r>
              <a:rPr lang="en-US" sz="1600" b="1" dirty="0">
                <a:solidFill>
                  <a:srgbClr val="002060"/>
                </a:solidFill>
              </a:rPr>
              <a:t>ABR 2022</a:t>
            </a:r>
          </a:p>
          <a:p>
            <a:pPr marL="800100" lvl="1" indent="-342900">
              <a:buFont typeface="Arial" panose="020B0604020202020204" pitchFamily="34" charset="0"/>
              <a:buChar char="•"/>
            </a:pPr>
            <a:endParaRPr lang="en-US" sz="1600" b="1" dirty="0">
              <a:solidFill>
                <a:srgbClr val="002060"/>
              </a:solidFill>
            </a:endParaRPr>
          </a:p>
          <a:p>
            <a:r>
              <a:rPr lang="en-US" sz="2400" b="1" dirty="0">
                <a:solidFill>
                  <a:srgbClr val="002060"/>
                </a:solidFill>
              </a:rPr>
              <a:t>Matthias </a:t>
            </a:r>
            <a:r>
              <a:rPr lang="en-US" sz="2400" b="1" dirty="0" err="1">
                <a:solidFill>
                  <a:srgbClr val="002060"/>
                </a:solidFill>
              </a:rPr>
              <a:t>Hudobnik</a:t>
            </a:r>
            <a:endParaRPr lang="en-US" sz="2400" b="1" dirty="0">
              <a:solidFill>
                <a:srgbClr val="002060"/>
              </a:solidFill>
            </a:endParaRPr>
          </a:p>
          <a:p>
            <a:pPr lvl="2"/>
            <a:r>
              <a:rPr lang="en-US" dirty="0"/>
              <a:t>Selected by EURALO – 2019-2023</a:t>
            </a:r>
          </a:p>
          <a:p>
            <a:pPr marL="800100" lvl="1" indent="-342900">
              <a:buFont typeface="Arial" panose="020B0604020202020204" pitchFamily="34" charset="0"/>
              <a:buChar char="•"/>
            </a:pPr>
            <a:r>
              <a:rPr lang="en-US" sz="1600" b="1" dirty="0">
                <a:solidFill>
                  <a:srgbClr val="002060"/>
                </a:solidFill>
              </a:rPr>
              <a:t>ALAC Subcommittee on Finance and Budget</a:t>
            </a:r>
          </a:p>
          <a:p>
            <a:pPr marL="800100" lvl="1" indent="-342900">
              <a:buFont typeface="Arial" panose="020B0604020202020204" pitchFamily="34" charset="0"/>
              <a:buChar char="•"/>
            </a:pPr>
            <a:r>
              <a:rPr lang="en-US" sz="1600" b="1" dirty="0">
                <a:solidFill>
                  <a:srgbClr val="002060"/>
                </a:solidFill>
              </a:rPr>
              <a:t>EURALO GA Prep (EGAP)</a:t>
            </a:r>
          </a:p>
        </p:txBody>
      </p:sp>
      <p:grpSp>
        <p:nvGrpSpPr>
          <p:cNvPr id="25" name="Groupe 24">
            <a:extLst>
              <a:ext uri="{FF2B5EF4-FFF2-40B4-BE49-F238E27FC236}">
                <a16:creationId xmlns:a16="http://schemas.microsoft.com/office/drawing/2014/main" id="{AB5DA80F-0BC6-7746-B0CC-BAB477A5AD09}"/>
              </a:ext>
            </a:extLst>
          </p:cNvPr>
          <p:cNvGrpSpPr/>
          <p:nvPr/>
        </p:nvGrpSpPr>
        <p:grpSpPr>
          <a:xfrm>
            <a:off x="7905136" y="5268641"/>
            <a:ext cx="1337009" cy="891339"/>
            <a:chOff x="952500" y="0"/>
            <a:chExt cx="10287000" cy="6858000"/>
          </a:xfrm>
        </p:grpSpPr>
        <p:pic>
          <p:nvPicPr>
            <p:cNvPr id="26" name="Picture 2" descr="L’image contient peut-être : 1 personne, barbe, texte qui dit ’Matthias’">
              <a:extLst>
                <a:ext uri="{FF2B5EF4-FFF2-40B4-BE49-F238E27FC236}">
                  <a16:creationId xmlns:a16="http://schemas.microsoft.com/office/drawing/2014/main" id="{1C215D09-35C4-A14E-9EB4-9007E5C9799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8" name="Image 27">
              <a:extLst>
                <a:ext uri="{FF2B5EF4-FFF2-40B4-BE49-F238E27FC236}">
                  <a16:creationId xmlns:a16="http://schemas.microsoft.com/office/drawing/2014/main" id="{297992EA-A1BE-FA45-8A07-0AB0BCFE337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88774" y="2291529"/>
              <a:ext cx="675353" cy="675353"/>
            </a:xfrm>
            <a:prstGeom prst="rect">
              <a:avLst/>
            </a:prstGeom>
          </p:spPr>
        </p:pic>
      </p:grpSp>
      <p:grpSp>
        <p:nvGrpSpPr>
          <p:cNvPr id="29" name="Groupe 28">
            <a:extLst>
              <a:ext uri="{FF2B5EF4-FFF2-40B4-BE49-F238E27FC236}">
                <a16:creationId xmlns:a16="http://schemas.microsoft.com/office/drawing/2014/main" id="{B4A68F11-1A19-6A4A-B9D5-D084B1C31A39}"/>
              </a:ext>
            </a:extLst>
          </p:cNvPr>
          <p:cNvGrpSpPr/>
          <p:nvPr/>
        </p:nvGrpSpPr>
        <p:grpSpPr>
          <a:xfrm>
            <a:off x="7905136" y="1666395"/>
            <a:ext cx="1074336" cy="1074336"/>
            <a:chOff x="5105400" y="2438400"/>
            <a:chExt cx="2286000" cy="2286000"/>
          </a:xfrm>
        </p:grpSpPr>
        <p:pic>
          <p:nvPicPr>
            <p:cNvPr id="30" name="Picture 10" descr="Pari Esfandiari">
              <a:extLst>
                <a:ext uri="{FF2B5EF4-FFF2-40B4-BE49-F238E27FC236}">
                  <a16:creationId xmlns:a16="http://schemas.microsoft.com/office/drawing/2014/main" id="{FF860400-7469-3D44-BF01-96C44971A54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105400" y="2438400"/>
              <a:ext cx="2286000" cy="2286000"/>
            </a:xfrm>
            <a:prstGeom prst="ellipse">
              <a:avLst/>
            </a:prstGeom>
            <a:noFill/>
            <a:extLst>
              <a:ext uri="{909E8E84-426E-40DD-AFC4-6F175D3DCCD1}">
                <a14:hiddenFill xmlns:a14="http://schemas.microsoft.com/office/drawing/2010/main">
                  <a:solidFill>
                    <a:srgbClr val="FFFFFF"/>
                  </a:solidFill>
                </a14:hiddenFill>
              </a:ext>
            </a:extLst>
          </p:spPr>
        </p:pic>
        <p:pic>
          <p:nvPicPr>
            <p:cNvPr id="31" name="Рисунок 3" descr="af7a4501-735b-4269-8da2-1fc31646e441 - копия">
              <a:extLst>
                <a:ext uri="{FF2B5EF4-FFF2-40B4-BE49-F238E27FC236}">
                  <a16:creationId xmlns:a16="http://schemas.microsoft.com/office/drawing/2014/main" id="{7974C27A-DDA9-6841-8E3B-76372F2826C9}"/>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5677841" y="4213610"/>
              <a:ext cx="438302" cy="439045"/>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32" name="Рисунок 3" descr="af7a4501-735b-4269-8da2-1fc31646e441 - копия">
              <a:extLst>
                <a:ext uri="{FF2B5EF4-FFF2-40B4-BE49-F238E27FC236}">
                  <a16:creationId xmlns:a16="http://schemas.microsoft.com/office/drawing/2014/main" id="{E87F15F4-B22A-C349-8E7D-EC81854D53A1}"/>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651456" y="4113126"/>
              <a:ext cx="438302" cy="439045"/>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17" name="Groupe 16">
            <a:extLst>
              <a:ext uri="{FF2B5EF4-FFF2-40B4-BE49-F238E27FC236}">
                <a16:creationId xmlns:a16="http://schemas.microsoft.com/office/drawing/2014/main" id="{EFA33146-3196-5947-95A4-79A151605090}"/>
              </a:ext>
            </a:extLst>
          </p:cNvPr>
          <p:cNvGrpSpPr/>
          <p:nvPr/>
        </p:nvGrpSpPr>
        <p:grpSpPr>
          <a:xfrm>
            <a:off x="7654658" y="3089028"/>
            <a:ext cx="1954135" cy="1344495"/>
            <a:chOff x="-1505853" y="136523"/>
            <a:chExt cx="10271125" cy="7066797"/>
          </a:xfrm>
        </p:grpSpPr>
        <p:pic>
          <p:nvPicPr>
            <p:cNvPr id="18" name="Image 17">
              <a:extLst>
                <a:ext uri="{FF2B5EF4-FFF2-40B4-BE49-F238E27FC236}">
                  <a16:creationId xmlns:a16="http://schemas.microsoft.com/office/drawing/2014/main" id="{CF069C5D-DB5B-7A4B-A3AF-AB49792666D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9599" y="136523"/>
              <a:ext cx="4944534" cy="4977719"/>
            </a:xfrm>
            <a:prstGeom prst="ellipse">
              <a:avLst/>
            </a:prstGeom>
          </p:spPr>
        </p:pic>
        <p:pic>
          <p:nvPicPr>
            <p:cNvPr id="19" name="Picture 2" descr="ALAC Profiles">
              <a:extLst>
                <a:ext uri="{FF2B5EF4-FFF2-40B4-BE49-F238E27FC236}">
                  <a16:creationId xmlns:a16="http://schemas.microsoft.com/office/drawing/2014/main" id="{91929817-3324-4747-93F6-852E0650525E}"/>
                </a:ext>
              </a:extLst>
            </p:cNvPr>
            <p:cNvPicPr>
              <a:picLocks noChangeAspect="1" noChangeArrowheads="1"/>
            </p:cNvPicPr>
            <p:nvPr/>
          </p:nvPicPr>
          <p:blipFill>
            <a:blip r:embed="rId9" cstate="screen">
              <a:extLst>
                <a:ext uri="{BEBA8EAE-BF5A-486C-A8C5-ECC9F3942E4B}">
                  <a14:imgProps xmlns:a14="http://schemas.microsoft.com/office/drawing/2010/main">
                    <a14:imgLayer r:embed="rId10">
                      <a14:imgEffect>
                        <a14:backgroundRemoval t="9910" b="93581" l="10000" r="90000">
                          <a14:foregroundMark x1="35789" y1="78716" x2="35789" y2="78716"/>
                          <a14:foregroundMark x1="66842" y1="74550" x2="66842" y2="74550"/>
                          <a14:foregroundMark x1="66842" y1="74550" x2="66842" y2="74550"/>
                          <a14:foregroundMark x1="63684" y1="72860" x2="63684" y2="72860"/>
                          <a14:foregroundMark x1="61353" y1="69369" x2="61353" y2="69369"/>
                          <a14:foregroundMark x1="33008" y1="85698" x2="33008" y2="85698"/>
                          <a14:foregroundMark x1="67970" y1="93581" x2="67970" y2="93581"/>
                          <a14:foregroundMark x1="65188" y1="70383" x2="65188" y2="70383"/>
                          <a14:foregroundMark x1="62707" y1="62725" x2="62707" y2="62725"/>
                          <a14:foregroundMark x1="62707" y1="62725" x2="62707" y2="62725"/>
                          <a14:foregroundMark x1="60752" y1="64640" x2="60752" y2="64640"/>
                          <a14:foregroundMark x1="60752" y1="64640" x2="60752" y2="64640"/>
                          <a14:foregroundMark x1="66466" y1="72860" x2="66466" y2="72860"/>
                          <a14:foregroundMark x1="66466" y1="72860" x2="66466" y2="72860"/>
                          <a14:foregroundMark x1="66992" y1="78266" x2="66992" y2="78266"/>
                          <a14:foregroundMark x1="62857" y1="88176" x2="62857" y2="88176"/>
                          <a14:foregroundMark x1="62857" y1="88176" x2="62857" y2="88176"/>
                          <a14:foregroundMark x1="62331" y1="88851" x2="62331" y2="88851"/>
                          <a14:foregroundMark x1="62331" y1="88851" x2="62331" y2="88851"/>
                          <a14:foregroundMark x1="70150" y1="91329" x2="70150" y2="91329"/>
                          <a14:foregroundMark x1="71579" y1="90315" x2="71579" y2="90315"/>
                          <a14:foregroundMark x1="70301" y1="75338" x2="70301" y2="75338"/>
                          <a14:foregroundMark x1="70301" y1="75338" x2="70301" y2="75338"/>
                          <a14:foregroundMark x1="67444" y1="69144" x2="63233" y2="72410"/>
                          <a14:foregroundMark x1="63233" y1="72410" x2="60451" y2="79955"/>
                          <a14:foregroundMark x1="60451" y1="79955" x2="62481" y2="86712"/>
                          <a14:foregroundMark x1="62481" y1="86712" x2="67218" y2="91104"/>
                          <a14:foregroundMark x1="67218" y1="91104" x2="69925" y2="80743"/>
                          <a14:foregroundMark x1="69925" y1="80743" x2="70075" y2="73086"/>
                          <a14:foregroundMark x1="70075" y1="73086" x2="68120" y2="63401"/>
                          <a14:foregroundMark x1="29850" y1="83221" x2="36617" y2="82658"/>
                          <a14:foregroundMark x1="36617" y1="82658" x2="40902" y2="76914"/>
                          <a14:foregroundMark x1="40902" y1="76914" x2="36241" y2="69032"/>
                          <a14:foregroundMark x1="36241" y1="69032" x2="29248" y2="71059"/>
                          <a14:foregroundMark x1="29248" y1="71059" x2="26466" y2="78041"/>
                          <a14:foregroundMark x1="26466" y1="78041" x2="28045" y2="81757"/>
                          <a14:backgroundMark x1="77368" y1="41216" x2="77368" y2="41216"/>
                          <a14:backgroundMark x1="77218" y1="33108" x2="77218" y2="33108"/>
                          <a14:backgroundMark x1="81353" y1="28378" x2="81353" y2="28378"/>
                          <a14:backgroundMark x1="81353" y1="28378" x2="81353" y2="28378"/>
                          <a14:backgroundMark x1="76015" y1="38063" x2="76015" y2="38063"/>
                          <a14:backgroundMark x1="76015" y1="38063" x2="76015" y2="38063"/>
                          <a14:backgroundMark x1="78346" y1="34572" x2="73158" y2="38288"/>
                          <a14:backgroundMark x1="73158" y1="38288" x2="70827" y2="44932"/>
                          <a14:backgroundMark x1="70827" y1="44932" x2="76617" y2="47185"/>
                          <a14:backgroundMark x1="76617" y1="47185" x2="82481" y2="41329"/>
                          <a14:backgroundMark x1="82481" y1="41329" x2="83008" y2="31869"/>
                          <a14:backgroundMark x1="83008" y1="31869" x2="80000" y2="30405"/>
                          <a14:backgroundMark x1="80000" y1="30631" x2="80000" y2="30631"/>
                          <a14:backgroundMark x1="70902" y1="50563" x2="70301" y2="50901"/>
                        </a14:backgroundRemoval>
                      </a14:imgEffect>
                    </a14:imgLayer>
                  </a14:imgProps>
                </a:ext>
                <a:ext uri="{28A0092B-C50C-407E-A947-70E740481C1C}">
                  <a14:useLocalDpi xmlns:a14="http://schemas.microsoft.com/office/drawing/2010/main"/>
                </a:ext>
              </a:extLst>
            </a:blip>
            <a:srcRect/>
            <a:stretch>
              <a:fillRect/>
            </a:stretch>
          </p:blipFill>
          <p:spPr bwMode="auto">
            <a:xfrm>
              <a:off x="-1505853" y="345320"/>
              <a:ext cx="10271125" cy="6858000"/>
            </a:xfrm>
            <a:prstGeom prst="ellipse">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104000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2093495" y="1466996"/>
            <a:ext cx="9438863" cy="5016758"/>
          </a:xfrm>
          <a:prstGeom prst="rect">
            <a:avLst/>
          </a:prstGeom>
          <a:solidFill>
            <a:schemeClr val="accent2">
              <a:lumMod val="20000"/>
              <a:lumOff val="80000"/>
            </a:schemeClr>
          </a:solidFill>
        </p:spPr>
        <p:txBody>
          <a:bodyPr wrap="square">
            <a:spAutoFit/>
          </a:bodyPr>
          <a:lstStyle/>
          <a:p>
            <a:r>
              <a:rPr lang="en-US" sz="2400" b="1" dirty="0">
                <a:solidFill>
                  <a:srgbClr val="002060"/>
                </a:solidFill>
              </a:rPr>
              <a:t>ALAC Liaisons</a:t>
            </a:r>
          </a:p>
          <a:p>
            <a:pPr marL="342900" indent="-342900">
              <a:buFont typeface="Arial" panose="020B0604020202020204" pitchFamily="34" charset="0"/>
              <a:buChar char="•"/>
            </a:pPr>
            <a:r>
              <a:rPr lang="en-US" sz="2400" b="1" dirty="0">
                <a:solidFill>
                  <a:srgbClr val="002060"/>
                </a:solidFill>
              </a:rPr>
              <a:t>Joanna </a:t>
            </a:r>
            <a:r>
              <a:rPr lang="en-US" sz="2400" b="1" dirty="0" err="1">
                <a:solidFill>
                  <a:srgbClr val="002060"/>
                </a:solidFill>
              </a:rPr>
              <a:t>Kulesza</a:t>
            </a:r>
            <a:r>
              <a:rPr lang="en-US" sz="2400" b="1" dirty="0">
                <a:solidFill>
                  <a:srgbClr val="002060"/>
                </a:solidFill>
              </a:rPr>
              <a:t>, to GAC</a:t>
            </a:r>
          </a:p>
          <a:p>
            <a:pPr marL="342900" indent="-342900">
              <a:buFont typeface="Arial" panose="020B0604020202020204" pitchFamily="34" charset="0"/>
              <a:buChar char="•"/>
            </a:pPr>
            <a:r>
              <a:rPr lang="en-US" sz="2400" b="1" dirty="0">
                <a:solidFill>
                  <a:srgbClr val="002060"/>
                </a:solidFill>
              </a:rPr>
              <a:t>Andrei Kolesnikov, to SSAC</a:t>
            </a:r>
            <a:br>
              <a:rPr lang="en-US" sz="2400" b="1" dirty="0">
                <a:solidFill>
                  <a:srgbClr val="002060"/>
                </a:solidFill>
              </a:rPr>
            </a:br>
            <a:endParaRPr lang="en-US" sz="2400" b="1" dirty="0">
              <a:solidFill>
                <a:srgbClr val="002060"/>
              </a:solidFill>
            </a:endParaRPr>
          </a:p>
          <a:p>
            <a:r>
              <a:rPr lang="en-US" sz="2400" b="1" dirty="0" err="1">
                <a:solidFill>
                  <a:srgbClr val="002060"/>
                </a:solidFill>
              </a:rPr>
              <a:t>NomCom</a:t>
            </a:r>
            <a:endParaRPr lang="en-US" sz="2400" b="1" dirty="0">
              <a:solidFill>
                <a:srgbClr val="002060"/>
              </a:solidFill>
            </a:endParaRPr>
          </a:p>
          <a:p>
            <a:pPr marL="342900" indent="-342900">
              <a:buFont typeface="Arial" panose="020B0604020202020204" pitchFamily="34" charset="0"/>
              <a:buChar char="•"/>
            </a:pPr>
            <a:r>
              <a:rPr lang="en-US" sz="2400" b="1" dirty="0" err="1">
                <a:solidFill>
                  <a:srgbClr val="002060"/>
                </a:solidFill>
              </a:rPr>
              <a:t>Yrjö</a:t>
            </a:r>
            <a:r>
              <a:rPr lang="en-US" sz="2400" b="1" dirty="0">
                <a:solidFill>
                  <a:srgbClr val="002060"/>
                </a:solidFill>
              </a:rPr>
              <a:t> </a:t>
            </a:r>
            <a:r>
              <a:rPr lang="en-US" sz="2400" b="1" dirty="0" err="1">
                <a:solidFill>
                  <a:srgbClr val="002060"/>
                </a:solidFill>
              </a:rPr>
              <a:t>Länsipuro</a:t>
            </a:r>
            <a:endParaRPr lang="en-US" sz="2400" b="1" dirty="0">
              <a:solidFill>
                <a:srgbClr val="002060"/>
              </a:solidFill>
            </a:endParaRPr>
          </a:p>
          <a:p>
            <a:pPr marL="800100" lvl="1" indent="-342900">
              <a:buFont typeface="Arial" panose="020B0604020202020204" pitchFamily="34" charset="0"/>
              <a:buChar char="•"/>
            </a:pPr>
            <a:r>
              <a:rPr lang="en-US" sz="1600" b="1" dirty="0" err="1">
                <a:solidFill>
                  <a:srgbClr val="002060"/>
                </a:solidFill>
              </a:rPr>
              <a:t>NomCom</a:t>
            </a:r>
            <a:r>
              <a:rPr lang="en-US" sz="1600" b="1" dirty="0">
                <a:solidFill>
                  <a:srgbClr val="002060"/>
                </a:solidFill>
              </a:rPr>
              <a:t> Delegate, European Region (2022)</a:t>
            </a:r>
          </a:p>
          <a:p>
            <a:pPr marL="800100" lvl="1" indent="-342900">
              <a:buFont typeface="Arial" panose="020B0604020202020204" pitchFamily="34" charset="0"/>
              <a:buChar char="•"/>
            </a:pPr>
            <a:r>
              <a:rPr lang="en-US" sz="1600" b="1" dirty="0">
                <a:solidFill>
                  <a:srgbClr val="002060"/>
                </a:solidFill>
              </a:rPr>
              <a:t>EURALO Task Force on At-Large Structure (ALS) engagement</a:t>
            </a:r>
          </a:p>
          <a:p>
            <a:endParaRPr lang="en-US" sz="2400" b="1" dirty="0">
              <a:solidFill>
                <a:srgbClr val="002060"/>
              </a:solidFill>
            </a:endParaRPr>
          </a:p>
          <a:p>
            <a:r>
              <a:rPr lang="en-US" sz="2400" b="1" dirty="0">
                <a:solidFill>
                  <a:srgbClr val="002060"/>
                </a:solidFill>
              </a:rPr>
              <a:t>Involvement of other people</a:t>
            </a:r>
          </a:p>
          <a:p>
            <a:pPr marL="342900" indent="-342900">
              <a:buFont typeface="Arial" panose="020B0604020202020204" pitchFamily="34" charset="0"/>
              <a:buChar char="•"/>
            </a:pPr>
            <a:r>
              <a:rPr lang="en-US" sz="2400" b="1" dirty="0">
                <a:solidFill>
                  <a:srgbClr val="002060"/>
                </a:solidFill>
              </a:rPr>
              <a:t>Sandra </a:t>
            </a:r>
            <a:r>
              <a:rPr lang="en-US" sz="2400" b="1" dirty="0" err="1">
                <a:solidFill>
                  <a:srgbClr val="002060"/>
                </a:solidFill>
              </a:rPr>
              <a:t>Hoferichter</a:t>
            </a:r>
            <a:endParaRPr lang="en-US" sz="2400" b="1" dirty="0">
              <a:solidFill>
                <a:srgbClr val="002060"/>
              </a:solidFill>
            </a:endParaRPr>
          </a:p>
          <a:p>
            <a:pPr marL="800100" lvl="1" indent="-342900">
              <a:buFont typeface="Arial" panose="020B0604020202020204" pitchFamily="34" charset="0"/>
              <a:buChar char="•"/>
            </a:pPr>
            <a:r>
              <a:rPr lang="en-US" sz="1600" b="1" dirty="0">
                <a:solidFill>
                  <a:srgbClr val="002060"/>
                </a:solidFill>
              </a:rPr>
              <a:t>ICANN’s Leadership Training Program, where EURALO contributed substantially to its creation</a:t>
            </a:r>
          </a:p>
          <a:p>
            <a:pPr marL="342900" indent="-342900">
              <a:buFont typeface="Arial" panose="020B0604020202020204" pitchFamily="34" charset="0"/>
              <a:buChar char="•"/>
            </a:pPr>
            <a:r>
              <a:rPr lang="en-US" sz="2400" b="1" dirty="0">
                <a:solidFill>
                  <a:srgbClr val="002060"/>
                </a:solidFill>
              </a:rPr>
              <a:t>Oksana </a:t>
            </a:r>
            <a:r>
              <a:rPr lang="en-US" sz="2400" b="1" dirty="0" err="1">
                <a:solidFill>
                  <a:srgbClr val="002060"/>
                </a:solidFill>
              </a:rPr>
              <a:t>Prykhodko</a:t>
            </a:r>
            <a:endParaRPr lang="en-US" sz="2400" b="1" dirty="0">
              <a:solidFill>
                <a:srgbClr val="002060"/>
              </a:solidFill>
            </a:endParaRPr>
          </a:p>
          <a:p>
            <a:pPr marL="800100" lvl="1" indent="-342900">
              <a:buFont typeface="Arial" panose="020B0604020202020204" pitchFamily="34" charset="0"/>
              <a:buChar char="•"/>
            </a:pPr>
            <a:r>
              <a:rPr lang="en-US" sz="1600" b="1" dirty="0">
                <a:solidFill>
                  <a:srgbClr val="002060"/>
                </a:solidFill>
              </a:rPr>
              <a:t>Member of ICANN ccPDP4 IDN Working Group</a:t>
            </a:r>
          </a:p>
          <a:p>
            <a:pPr lvl="1"/>
            <a:endParaRPr lang="en-US" sz="1600" b="1" dirty="0">
              <a:solidFill>
                <a:srgbClr val="002060"/>
              </a:solidFill>
            </a:endParaRPr>
          </a:p>
        </p:txBody>
      </p:sp>
      <p:sp>
        <p:nvSpPr>
          <p:cNvPr id="22" name="TextBox 2">
            <a:extLst>
              <a:ext uri="{FF2B5EF4-FFF2-40B4-BE49-F238E27FC236}">
                <a16:creationId xmlns:a16="http://schemas.microsoft.com/office/drawing/2014/main" id="{EF12D1F4-40AF-A049-BAED-3BF6E00237A6}"/>
              </a:ext>
            </a:extLst>
          </p:cNvPr>
          <p:cNvSpPr txBox="1"/>
          <p:nvPr/>
        </p:nvSpPr>
        <p:spPr>
          <a:xfrm>
            <a:off x="4558592" y="771701"/>
            <a:ext cx="6235107" cy="461665"/>
          </a:xfrm>
          <a:prstGeom prst="rect">
            <a:avLst/>
          </a:prstGeom>
          <a:solidFill>
            <a:srgbClr val="0E393A"/>
          </a:solidFill>
        </p:spPr>
        <p:txBody>
          <a:bodyPr wrap="square" rtlCol="0">
            <a:spAutoFit/>
          </a:bodyPr>
          <a:lstStyle/>
          <a:p>
            <a:r>
              <a:rPr lang="en-US" sz="2400" b="1" dirty="0">
                <a:solidFill>
                  <a:schemeClr val="bg1">
                    <a:lumMod val="95000"/>
                  </a:schemeClr>
                </a:solidFill>
                <a:latin typeface="Arial" panose="020B0604020202020204" pitchFamily="34" charset="0"/>
                <a:cs typeface="Arial" panose="020B0604020202020204" pitchFamily="34" charset="0"/>
              </a:rPr>
              <a:t>Member responsibilities</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dirty="0">
                <a:solidFill>
                  <a:schemeClr val="bg1">
                    <a:lumMod val="95000"/>
                  </a:schemeClr>
                </a:solidFill>
                <a:latin typeface="Arial" panose="020B0604020202020204" pitchFamily="34" charset="0"/>
                <a:cs typeface="Arial" panose="020B0604020202020204" pitchFamily="34" charset="0"/>
              </a:rPr>
              <a:t> EURALO </a:t>
            </a:r>
            <a:r>
              <a:rPr lang="en-US" sz="2800" b="1" dirty="0">
                <a:solidFill>
                  <a:schemeClr val="bg1">
                    <a:lumMod val="95000"/>
                  </a:schemeClr>
                </a:solidFill>
                <a:latin typeface="Arial" panose="020B0604020202020204" pitchFamily="34" charset="0"/>
                <a:cs typeface="Arial" panose="020B0604020202020204" pitchFamily="34" charset="0"/>
              </a:rPr>
              <a:t>Board Nov 2021</a:t>
            </a:r>
          </a:p>
        </p:txBody>
      </p:sp>
      <p:grpSp>
        <p:nvGrpSpPr>
          <p:cNvPr id="2" name="Groupe 1">
            <a:extLst>
              <a:ext uri="{FF2B5EF4-FFF2-40B4-BE49-F238E27FC236}">
                <a16:creationId xmlns:a16="http://schemas.microsoft.com/office/drawing/2014/main" id="{01E4CF0A-E0AA-6B44-9225-C139D5D1FB4E}"/>
              </a:ext>
            </a:extLst>
          </p:cNvPr>
          <p:cNvGrpSpPr/>
          <p:nvPr/>
        </p:nvGrpSpPr>
        <p:grpSpPr>
          <a:xfrm>
            <a:off x="6787379" y="2331755"/>
            <a:ext cx="1578314" cy="1249726"/>
            <a:chOff x="8126520" y="1855532"/>
            <a:chExt cx="3080086" cy="2438845"/>
          </a:xfrm>
        </p:grpSpPr>
        <p:pic>
          <p:nvPicPr>
            <p:cNvPr id="12" name="Picture 4" descr="L’image contient peut-être : 6 personnes, dont Andrei Kolesnikov, personnes souriantes">
              <a:extLst>
                <a:ext uri="{FF2B5EF4-FFF2-40B4-BE49-F238E27FC236}">
                  <a16:creationId xmlns:a16="http://schemas.microsoft.com/office/drawing/2014/main" id="{8B92867A-F813-BC4C-B007-A30780D8C0BD}"/>
                </a:ext>
              </a:extLst>
            </p:cNvPr>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backgroundRemoval t="0" b="82422" l="0" r="100000">
                          <a14:foregroundMark x1="9907" y1="49219" x2="9907" y2="49219"/>
                          <a14:foregroundMark x1="9907" y1="44141" x2="9907" y2="44141"/>
                          <a14:foregroundMark x1="11455" y1="33984" x2="11455" y2="33984"/>
                          <a14:foregroundMark x1="3406" y1="19531" x2="3406" y2="19531"/>
                          <a14:foregroundMark x1="12384" y1="57813" x2="12384" y2="57813"/>
                          <a14:foregroundMark x1="5573" y1="43359" x2="5573" y2="43359"/>
                          <a14:foregroundMark x1="31269" y1="65234" x2="31269" y2="65234"/>
                          <a14:foregroundMark x1="31269" y1="65234" x2="31269" y2="65234"/>
                          <a14:foregroundMark x1="35913" y1="64063" x2="35913" y2="64063"/>
                          <a14:foregroundMark x1="40557" y1="61328" x2="40557" y2="61328"/>
                          <a14:foregroundMark x1="62229" y1="67578" x2="62229" y2="67578"/>
                          <a14:foregroundMark x1="52012" y1="66406" x2="52012" y2="66406"/>
                          <a14:foregroundMark x1="73375" y1="70313" x2="73375" y2="70313"/>
                          <a14:foregroundMark x1="57895" y1="61719" x2="57895" y2="61719"/>
                          <a14:foregroundMark x1="74613" y1="52344" x2="74613" y2="52344"/>
                          <a14:foregroundMark x1="84520" y1="59375" x2="84520" y2="59375"/>
                          <a14:foregroundMark x1="76161" y1="18750" x2="76161" y2="18750"/>
                          <a14:foregroundMark x1="74613" y1="15625" x2="74613" y2="15625"/>
                          <a14:foregroundMark x1="73375" y1="13672" x2="73375" y2="13672"/>
                          <a14:foregroundMark x1="72136" y1="11719" x2="72136" y2="11719"/>
                          <a14:foregroundMark x1="64396" y1="8203" x2="64396" y2="8203"/>
                          <a14:foregroundMark x1="57585" y1="12109" x2="57585" y2="12109"/>
                          <a14:foregroundMark x1="56037" y1="14453" x2="56037" y2="14453"/>
                          <a14:foregroundMark x1="54799" y1="16797" x2="54799" y2="16797"/>
                          <a14:foregroundMark x1="70279" y1="9766" x2="70279" y2="9766"/>
                          <a14:foregroundMark x1="83901" y1="67578" x2="83901" y2="67578"/>
                          <a14:foregroundMark x1="10526" y1="41406" x2="10526" y2="41406"/>
                          <a14:foregroundMark x1="15170" y1="31641" x2="15170" y2="31641"/>
                          <a14:foregroundMark x1="5263" y1="21484" x2="5263" y2="21484"/>
                          <a14:foregroundMark x1="4334" y1="17578" x2="4334" y2="17578"/>
                          <a14:foregroundMark x1="95666" y1="51953" x2="95666" y2="51953"/>
                          <a14:foregroundMark x1="92879" y1="50391" x2="93498" y2="50391"/>
                          <a14:foregroundMark x1="92570" y1="50000" x2="94427" y2="52734"/>
                          <a14:foregroundMark x1="64087" y1="8594" x2="70588" y2="10547"/>
                          <a14:foregroundMark x1="66563" y1="7813" x2="70279" y2="10156"/>
                          <a14:backgroundMark x1="97523" y1="23828" x2="97523" y2="23828"/>
                          <a14:backgroundMark x1="94118" y1="33984" x2="94118" y2="33984"/>
                          <a14:backgroundMark x1="100000" y1="14844" x2="100000" y2="14844"/>
                          <a14:backgroundMark x1="91950" y1="4297" x2="91950" y2="4297"/>
                          <a14:backgroundMark x1="12074" y1="10156" x2="0" y2="15625"/>
                          <a14:backgroundMark x1="0" y1="8594" x2="12074" y2="9766"/>
                          <a14:backgroundMark x1="17337" y1="0" x2="21362" y2="3125"/>
                          <a14:backgroundMark x1="21672" y1="3516" x2="42724" y2="2344"/>
                          <a14:backgroundMark x1="46749" y1="0" x2="42724" y2="1953"/>
                          <a14:backgroundMark x1="39938" y1="12891" x2="70588" y2="1563"/>
                          <a14:backgroundMark x1="73994" y1="5078" x2="82353" y2="14844"/>
                          <a14:backgroundMark x1="82353" y1="14844" x2="85139" y2="36719"/>
                          <a14:backgroundMark x1="85139" y1="36719" x2="99690" y2="42969"/>
                          <a14:backgroundMark x1="34056" y1="0" x2="39009" y2="12891"/>
                          <a14:backgroundMark x1="3096" y1="19922" x2="3096" y2="19922"/>
                          <a14:backgroundMark x1="3096" y1="19922" x2="3096" y2="19922"/>
                          <a14:backgroundMark x1="3406" y1="19922" x2="3406" y2="19922"/>
                          <a14:backgroundMark x1="3096" y1="19531" x2="3096" y2="19531"/>
                          <a14:backgroundMark x1="3096" y1="19922" x2="3096" y2="19922"/>
                          <a14:backgroundMark x1="3096" y1="19141" x2="3096" y2="19141"/>
                          <a14:backgroundMark x1="3715" y1="19531" x2="3715" y2="19531"/>
                          <a14:backgroundMark x1="53560" y1="15234" x2="53560" y2="15234"/>
                          <a14:backgroundMark x1="53560" y1="17969" x2="53560" y2="17969"/>
                        </a14:backgroundRemoval>
                      </a14:imgEffect>
                    </a14:imgLayer>
                  </a14:imgProps>
                </a:ext>
                <a:ext uri="{28A0092B-C50C-407E-A947-70E740481C1C}">
                  <a14:useLocalDpi xmlns:a14="http://schemas.microsoft.com/office/drawing/2010/main"/>
                </a:ext>
              </a:extLst>
            </a:blip>
            <a:srcRect/>
            <a:stretch/>
          </p:blipFill>
          <p:spPr bwMode="auto">
            <a:xfrm>
              <a:off x="8126520" y="1855532"/>
              <a:ext cx="3080086" cy="2438845"/>
            </a:xfrm>
            <a:prstGeom prst="rect">
              <a:avLst/>
            </a:prstGeom>
            <a:noFill/>
            <a:extLst>
              <a:ext uri="{909E8E84-426E-40DD-AFC4-6F175D3DCCD1}">
                <a14:hiddenFill xmlns:a14="http://schemas.microsoft.com/office/drawing/2010/main">
                  <a:solidFill>
                    <a:srgbClr val="FFFFFF"/>
                  </a:solidFill>
                </a14:hiddenFill>
              </a:ext>
            </a:extLst>
          </p:spPr>
        </p:pic>
        <p:pic>
          <p:nvPicPr>
            <p:cNvPr id="13" name="Рисунок 3" descr="af7a4501-735b-4269-8da2-1fc31646e441 - копия">
              <a:extLst>
                <a:ext uri="{FF2B5EF4-FFF2-40B4-BE49-F238E27FC236}">
                  <a16:creationId xmlns:a16="http://schemas.microsoft.com/office/drawing/2014/main" id="{1CDB305D-6CF5-1F4A-924B-1B5614F1B801}"/>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8326214" y="2094848"/>
              <a:ext cx="313747" cy="314279"/>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16" name="Groupe 15">
            <a:extLst>
              <a:ext uri="{FF2B5EF4-FFF2-40B4-BE49-F238E27FC236}">
                <a16:creationId xmlns:a16="http://schemas.microsoft.com/office/drawing/2014/main" id="{A5DCC325-5CF7-C344-862A-2E40561156D4}"/>
              </a:ext>
            </a:extLst>
          </p:cNvPr>
          <p:cNvGrpSpPr/>
          <p:nvPr/>
        </p:nvGrpSpPr>
        <p:grpSpPr>
          <a:xfrm>
            <a:off x="8452851" y="3640785"/>
            <a:ext cx="1828194" cy="1038511"/>
            <a:chOff x="2351920" y="1068903"/>
            <a:chExt cx="6408622" cy="3640435"/>
          </a:xfrm>
        </p:grpSpPr>
        <p:pic>
          <p:nvPicPr>
            <p:cNvPr id="20" name="Рисунок 3" descr="af7a4501-735b-4269-8da2-1fc31646e441 - копия">
              <a:extLst>
                <a:ext uri="{FF2B5EF4-FFF2-40B4-BE49-F238E27FC236}">
                  <a16:creationId xmlns:a16="http://schemas.microsoft.com/office/drawing/2014/main" id="{4C0F181B-96BE-E74A-A0F7-2880842EE51E}"/>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5566788" y="1068903"/>
              <a:ext cx="3193754" cy="3199169"/>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24" name="Picture 8" descr="L’image contient peut-être : 1 personne, texte qui dit ’19 ernet Governance um Berlin November 2019 WORLD. NET. VISION. Roland 1-800’">
              <a:extLst>
                <a:ext uri="{FF2B5EF4-FFF2-40B4-BE49-F238E27FC236}">
                  <a16:creationId xmlns:a16="http://schemas.microsoft.com/office/drawing/2014/main" id="{3507BFD5-442E-FA4A-9F67-2D20B276E481}"/>
                </a:ext>
              </a:extLst>
            </p:cNvPr>
            <p:cNvPicPr>
              <a:picLocks noChangeAspect="1" noChangeArrowheads="1"/>
            </p:cNvPicPr>
            <p:nvPr/>
          </p:nvPicPr>
          <p:blipFill rotWithShape="1">
            <a:blip r:embed="rId8" cstate="screen">
              <a:extLst>
                <a:ext uri="{BEBA8EAE-BF5A-486C-A8C5-ECC9F3942E4B}">
                  <a14:imgProps xmlns:a14="http://schemas.microsoft.com/office/drawing/2010/main">
                    <a14:imgLayer r:embed="rId9">
                      <a14:imgEffect>
                        <a14:backgroundRemoval t="0" b="100000" l="0" r="100000">
                          <a14:foregroundMark x1="2330" y1="75588" x2="12766" y2="99819"/>
                          <a14:foregroundMark x1="2330" y1="75588" x2="2229" y2="50814"/>
                          <a14:foregroundMark x1="2229" y1="50814" x2="7599" y2="33454"/>
                          <a14:foregroundMark x1="7599" y1="33454" x2="16211" y2="26944"/>
                          <a14:foregroundMark x1="16211" y1="26944" x2="25532" y2="30018"/>
                          <a14:foregroundMark x1="25532" y1="30018" x2="36170" y2="40506"/>
                          <a14:foregroundMark x1="36170" y1="40506" x2="52482" y2="72514"/>
                          <a14:foregroundMark x1="52482" y1="72514" x2="54103" y2="88065"/>
                          <a14:foregroundMark x1="54002" y1="88065" x2="43566" y2="99819"/>
                          <a14:foregroundMark x1="8409" y1="55696" x2="33131" y2="56058"/>
                          <a14:foregroundMark x1="33131" y1="56058" x2="30598" y2="77577"/>
                          <a14:foregroundMark x1="30598" y1="77577" x2="27964" y2="56781"/>
                          <a14:foregroundMark x1="27964" y1="56781" x2="19352" y2="60398"/>
                          <a14:foregroundMark x1="19352" y1="60398" x2="26849" y2="69439"/>
                          <a14:foregroundMark x1="26849" y1="69439" x2="20871" y2="56600"/>
                          <a14:foregroundMark x1="20871" y1="56600" x2="12563" y2="71971"/>
                          <a14:foregroundMark x1="12563" y1="71971" x2="20770" y2="86618"/>
                          <a14:foregroundMark x1="20770" y1="86618" x2="35157" y2="81193"/>
                          <a14:foregroundMark x1="35157" y1="81193" x2="40223" y2="68354"/>
                          <a14:foregroundMark x1="40223" y1="68354" x2="38602" y2="55696"/>
                          <a14:foregroundMark x1="43364" y1="69982" x2="43566" y2="85353"/>
                          <a14:foregroundMark x1="43566" y1="85353" x2="34347" y2="93309"/>
                          <a14:foregroundMark x1="34347" y1="93309" x2="25532" y2="94756"/>
                          <a14:foregroundMark x1="25532" y1="94756" x2="35765" y2="86438"/>
                          <a14:foregroundMark x1="35765" y1="86438" x2="41945" y2="75407"/>
                          <a14:foregroundMark x1="41945" y1="75407" x2="43364" y2="71067"/>
                          <a14:foregroundMark x1="59473" y1="79385" x2="68592" y2="77577"/>
                          <a14:foregroundMark x1="68592" y1="77577" x2="75684" y2="87161"/>
                          <a14:foregroundMark x1="75684" y1="87161" x2="66261" y2="95841"/>
                          <a14:foregroundMark x1="66261" y1="95841" x2="59574" y2="85714"/>
                          <a14:foregroundMark x1="59574" y1="85714" x2="59676" y2="79747"/>
                          <a14:foregroundMark x1="62411" y1="71248" x2="62411" y2="70705"/>
                          <a14:foregroundMark x1="68592" y1="64195" x2="61196" y2="73779"/>
                          <a14:foregroundMark x1="61196" y1="73779" x2="69301" y2="67993"/>
                          <a14:foregroundMark x1="69301" y1="67993" x2="68592" y2="64195"/>
                          <a14:foregroundMark x1="57852" y1="99819" x2="57852" y2="99819"/>
                          <a14:foregroundMark x1="66565" y1="98915" x2="57852" y2="99638"/>
                          <a14:foregroundMark x1="66565" y1="98915" x2="66565" y2="99819"/>
                          <a14:foregroundMark x1="62107" y1="99458" x2="61803" y2="99819"/>
                          <a14:foregroundMark x1="61499" y1="94756" x2="60385" y2="94756"/>
                          <a14:foregroundMark x1="66565" y1="52260" x2="66565" y2="52260"/>
                          <a14:foregroundMark x1="64640" y1="49005" x2="64640" y2="49005"/>
                          <a14:foregroundMark x1="68085" y1="51537" x2="68085" y2="51537"/>
                          <a14:foregroundMark x1="68085" y1="55515" x2="68085" y2="55515"/>
                          <a14:foregroundMark x1="69301" y1="58047" x2="69301" y2="58047"/>
                          <a14:foregroundMark x1="58257" y1="46112" x2="66971" y2="48463"/>
                          <a14:foregroundMark x1="66971" y1="48463" x2="58561" y2="47559"/>
                          <a14:backgroundMark x1="55218" y1="0" x2="55218" y2="10127"/>
                          <a14:backgroundMark x1="55319" y1="10307" x2="62614" y2="39783"/>
                          <a14:backgroundMark x1="62614" y1="39783" x2="72239" y2="41591"/>
                          <a14:backgroundMark x1="72239" y1="41591" x2="98784" y2="80289"/>
                          <a14:backgroundMark x1="98784" y1="80289" x2="96454" y2="95298"/>
                          <a14:backgroundMark x1="96454" y1="95298" x2="97467" y2="99819"/>
                          <a14:backgroundMark x1="54813" y1="19168" x2="55826" y2="35443"/>
                          <a14:backgroundMark x1="55826" y1="35443" x2="62918" y2="44665"/>
                          <a14:backgroundMark x1="62918" y1="44665" x2="74873" y2="42676"/>
                          <a14:backgroundMark x1="74873" y1="42676" x2="77204" y2="27667"/>
                          <a14:backgroundMark x1="77204" y1="27667" x2="70517" y2="10307"/>
                          <a14:backgroundMark x1="70517" y1="10307" x2="60993" y2="7052"/>
                          <a14:backgroundMark x1="60993" y1="7052" x2="53799" y2="15552"/>
                          <a14:backgroundMark x1="53799" y1="15552" x2="54205" y2="19349"/>
                        </a14:backgroundRemoval>
                      </a14:imgEffect>
                    </a14:imgLayer>
                  </a14:imgProps>
                </a:ext>
                <a:ext uri="{28A0092B-C50C-407E-A947-70E740481C1C}">
                  <a14:useLocalDpi xmlns:a14="http://schemas.microsoft.com/office/drawing/2010/main"/>
                </a:ext>
              </a:extLst>
            </a:blip>
            <a:srcRect/>
            <a:stretch/>
          </p:blipFill>
          <p:spPr bwMode="auto">
            <a:xfrm>
              <a:off x="2351920" y="1606999"/>
              <a:ext cx="5528044" cy="310233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Groupe 10">
            <a:extLst>
              <a:ext uri="{FF2B5EF4-FFF2-40B4-BE49-F238E27FC236}">
                <a16:creationId xmlns:a16="http://schemas.microsoft.com/office/drawing/2014/main" id="{842D4381-F9EC-AA43-9FAE-390B35138F95}"/>
              </a:ext>
            </a:extLst>
          </p:cNvPr>
          <p:cNvGrpSpPr/>
          <p:nvPr/>
        </p:nvGrpSpPr>
        <p:grpSpPr>
          <a:xfrm>
            <a:off x="8579506" y="1529730"/>
            <a:ext cx="1155368" cy="1178199"/>
            <a:chOff x="2939845" y="1466996"/>
            <a:chExt cx="3382297" cy="3449133"/>
          </a:xfrm>
        </p:grpSpPr>
        <p:pic>
          <p:nvPicPr>
            <p:cNvPr id="14" name="Image 13" descr="Une image contenant personne, assis, intérieur, musique&#10;&#10;Description générée automatiquement">
              <a:extLst>
                <a:ext uri="{FF2B5EF4-FFF2-40B4-BE49-F238E27FC236}">
                  <a16:creationId xmlns:a16="http://schemas.microsoft.com/office/drawing/2014/main" id="{F916777F-7EC8-F34A-B22D-48BE9C5FF861}"/>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2939845" y="1466996"/>
              <a:ext cx="3382297" cy="3449133"/>
            </a:xfrm>
            <a:prstGeom prst="rect">
              <a:avLst/>
            </a:prstGeom>
          </p:spPr>
        </p:pic>
        <p:pic>
          <p:nvPicPr>
            <p:cNvPr id="15" name="Рисунок 3" descr="af7a4501-735b-4269-8da2-1fc31646e441 - копия">
              <a:extLst>
                <a:ext uri="{FF2B5EF4-FFF2-40B4-BE49-F238E27FC236}">
                  <a16:creationId xmlns:a16="http://schemas.microsoft.com/office/drawing/2014/main" id="{04D41816-9DB8-CC45-8F95-CEBF0F5B6812}"/>
                </a:ext>
              </a:extLst>
            </p:cNvPr>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a:off x="5347568" y="3052902"/>
              <a:ext cx="191174" cy="191498"/>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17" name="Рисунок 3" descr="af7a4501-735b-4269-8da2-1fc31646e441 - копия">
              <a:extLst>
                <a:ext uri="{FF2B5EF4-FFF2-40B4-BE49-F238E27FC236}">
                  <a16:creationId xmlns:a16="http://schemas.microsoft.com/office/drawing/2014/main" id="{DFB82AFA-47BF-DD48-98E5-A9D929090596}"/>
                </a:ext>
              </a:extLst>
            </p:cNvPr>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a:off x="3808506" y="3084974"/>
              <a:ext cx="191174" cy="191498"/>
            </a:xfrm>
            <a:prstGeom prst="flowChartConnector">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365461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
            <a:extLst>
              <a:ext uri="{FF2B5EF4-FFF2-40B4-BE49-F238E27FC236}">
                <a16:creationId xmlns:a16="http://schemas.microsoft.com/office/drawing/2014/main" id="{EF12D1F4-40AF-A049-BAED-3BF6E00237A6}"/>
              </a:ext>
            </a:extLst>
          </p:cNvPr>
          <p:cNvSpPr txBox="1"/>
          <p:nvPr/>
        </p:nvSpPr>
        <p:spPr>
          <a:xfrm>
            <a:off x="4558592" y="771701"/>
            <a:ext cx="6235107" cy="461665"/>
          </a:xfrm>
          <a:prstGeom prst="rect">
            <a:avLst/>
          </a:prstGeom>
          <a:solidFill>
            <a:srgbClr val="0E393A"/>
          </a:solidFill>
        </p:spPr>
        <p:txBody>
          <a:bodyPr wrap="square" rtlCol="0">
            <a:spAutoFit/>
          </a:bodyPr>
          <a:lstStyle/>
          <a:p>
            <a:r>
              <a:rPr lang="en-US" sz="2400" b="1" dirty="0">
                <a:solidFill>
                  <a:schemeClr val="bg1">
                    <a:lumMod val="95000"/>
                  </a:schemeClr>
                </a:solidFill>
                <a:latin typeface="Arial" panose="020B0604020202020204" pitchFamily="34" charset="0"/>
                <a:cs typeface="Arial" panose="020B0604020202020204" pitchFamily="34" charset="0"/>
              </a:rPr>
              <a:t>ICANN Task Forces &amp; WG</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dirty="0">
                <a:solidFill>
                  <a:schemeClr val="bg1">
                    <a:lumMod val="95000"/>
                  </a:schemeClr>
                </a:solidFill>
                <a:latin typeface="Arial" panose="020B0604020202020204" pitchFamily="34" charset="0"/>
                <a:cs typeface="Arial" panose="020B0604020202020204" pitchFamily="34" charset="0"/>
              </a:rPr>
              <a:t> EURALO </a:t>
            </a:r>
            <a:r>
              <a:rPr lang="en-US" sz="2800" b="1" dirty="0">
                <a:solidFill>
                  <a:schemeClr val="bg1">
                    <a:lumMod val="95000"/>
                  </a:schemeClr>
                </a:solidFill>
                <a:latin typeface="Arial" panose="020B0604020202020204" pitchFamily="34" charset="0"/>
                <a:cs typeface="Arial" panose="020B0604020202020204" pitchFamily="34" charset="0"/>
              </a:rPr>
              <a:t>2022</a:t>
            </a:r>
          </a:p>
        </p:txBody>
      </p:sp>
      <p:sp>
        <p:nvSpPr>
          <p:cNvPr id="12" name="Прямоугольник 8">
            <a:extLst>
              <a:ext uri="{FF2B5EF4-FFF2-40B4-BE49-F238E27FC236}">
                <a16:creationId xmlns:a16="http://schemas.microsoft.com/office/drawing/2014/main" id="{BE2B28AF-46D1-7849-BE1C-A0134B5CBBD9}"/>
              </a:ext>
            </a:extLst>
          </p:cNvPr>
          <p:cNvSpPr/>
          <p:nvPr/>
        </p:nvSpPr>
        <p:spPr>
          <a:xfrm>
            <a:off x="2093495" y="1466996"/>
            <a:ext cx="9438863" cy="2215991"/>
          </a:xfrm>
          <a:prstGeom prst="rect">
            <a:avLst/>
          </a:prstGeom>
          <a:blipFill>
            <a:blip r:embed="rId4"/>
            <a:tile tx="0" ty="0" sx="100000" sy="100000" flip="none" algn="tl"/>
          </a:blipFill>
        </p:spPr>
        <p:txBody>
          <a:bodyPr wrap="square">
            <a:spAutoFit/>
          </a:bodyPr>
          <a:lstStyle/>
          <a:p>
            <a:pPr marL="285750" indent="-285750">
              <a:buFont typeface="Arial" panose="020B0604020202020204" pitchFamily="34" charset="0"/>
              <a:buChar char="•"/>
            </a:pPr>
            <a:r>
              <a:rPr lang="en-US" b="1" dirty="0">
                <a:solidFill>
                  <a:srgbClr val="002060"/>
                </a:solidFill>
              </a:rPr>
              <a:t>ICANN Engagement Group on Internet Governance</a:t>
            </a:r>
          </a:p>
          <a:p>
            <a:pPr marL="742950" lvl="1" indent="-285750">
              <a:buFont typeface="Arial" panose="020B0604020202020204" pitchFamily="34" charset="0"/>
              <a:buChar char="•"/>
            </a:pPr>
            <a:r>
              <a:rPr lang="en-US" sz="1600" b="1" dirty="0">
                <a:solidFill>
                  <a:srgbClr val="002060"/>
                </a:solidFill>
              </a:rPr>
              <a:t>Olivier </a:t>
            </a:r>
            <a:r>
              <a:rPr lang="en-US" sz="1600" b="1" dirty="0" err="1">
                <a:solidFill>
                  <a:srgbClr val="002060"/>
                </a:solidFill>
              </a:rPr>
              <a:t>Crépin-Leblond</a:t>
            </a:r>
            <a:r>
              <a:rPr lang="en-US" sz="1600" b="1" dirty="0">
                <a:solidFill>
                  <a:srgbClr val="002060"/>
                </a:solidFill>
              </a:rPr>
              <a:t>, Chair</a:t>
            </a:r>
          </a:p>
          <a:p>
            <a:pPr marL="342900" indent="-342900">
              <a:buFont typeface="Arial" panose="020B0604020202020204" pitchFamily="34" charset="0"/>
              <a:buChar char="•"/>
            </a:pPr>
            <a:r>
              <a:rPr lang="fr-FR" b="1" dirty="0">
                <a:solidFill>
                  <a:srgbClr val="002060"/>
                </a:solidFill>
              </a:rPr>
              <a:t>ATRT3 &amp; WS2</a:t>
            </a:r>
          </a:p>
          <a:p>
            <a:pPr marL="800100" lvl="1" indent="-342900">
              <a:buFont typeface="Arial" panose="020B0604020202020204" pitchFamily="34" charset="0"/>
              <a:buChar char="•"/>
            </a:pPr>
            <a:r>
              <a:rPr lang="en-US" sz="1600" b="1" dirty="0">
                <a:solidFill>
                  <a:srgbClr val="002060"/>
                </a:solidFill>
              </a:rPr>
              <a:t>Sébastien Bachollet (Shepherd)</a:t>
            </a:r>
          </a:p>
          <a:p>
            <a:pPr marL="342900" indent="-342900">
              <a:buFont typeface="Arial" panose="020B0604020202020204" pitchFamily="34" charset="0"/>
              <a:buChar char="•"/>
            </a:pPr>
            <a:r>
              <a:rPr lang="fr-FR" b="1" dirty="0">
                <a:hlinkClick r:id="rId5"/>
              </a:rPr>
              <a:t>ICANN Academy Cross-Community Committee</a:t>
            </a:r>
            <a:endParaRPr lang="fr-FR" b="1" dirty="0"/>
          </a:p>
          <a:p>
            <a:pPr marL="800100" lvl="1" indent="-342900">
              <a:buFont typeface="Arial" panose="020B0604020202020204" pitchFamily="34" charset="0"/>
              <a:buChar char="•"/>
            </a:pPr>
            <a:r>
              <a:rPr lang="en-US" b="1" dirty="0">
                <a:solidFill>
                  <a:srgbClr val="002060"/>
                </a:solidFill>
              </a:rPr>
              <a:t>Sandra </a:t>
            </a:r>
            <a:r>
              <a:rPr lang="en-US" b="1" dirty="0" err="1">
                <a:solidFill>
                  <a:srgbClr val="002060"/>
                </a:solidFill>
              </a:rPr>
              <a:t>Hoferichter</a:t>
            </a:r>
            <a:r>
              <a:rPr lang="en-US" b="1" dirty="0">
                <a:solidFill>
                  <a:srgbClr val="002060"/>
                </a:solidFill>
              </a:rPr>
              <a:t> (Chair)</a:t>
            </a:r>
            <a:endParaRPr lang="fr-FR" b="1" dirty="0">
              <a:solidFill>
                <a:srgbClr val="002060"/>
              </a:solidFill>
            </a:endParaRPr>
          </a:p>
          <a:p>
            <a:pPr marL="342900" indent="-342900">
              <a:buFont typeface="Arial" panose="020B0604020202020204" pitchFamily="34" charset="0"/>
              <a:buChar char="•"/>
            </a:pPr>
            <a:r>
              <a:rPr lang="en-US" b="1" dirty="0" err="1">
                <a:solidFill>
                  <a:srgbClr val="002060"/>
                </a:solidFill>
              </a:rPr>
              <a:t>NomCom</a:t>
            </a:r>
            <a:r>
              <a:rPr lang="en-US" b="1" dirty="0">
                <a:solidFill>
                  <a:srgbClr val="002060"/>
                </a:solidFill>
              </a:rPr>
              <a:t> 2022</a:t>
            </a:r>
          </a:p>
          <a:p>
            <a:pPr marL="800100" lvl="1" indent="-342900">
              <a:buFont typeface="Arial" panose="020B0604020202020204" pitchFamily="34" charset="0"/>
              <a:buChar char="•"/>
            </a:pPr>
            <a:r>
              <a:rPr lang="en-US" sz="1600" b="1" dirty="0" err="1">
                <a:solidFill>
                  <a:srgbClr val="002060"/>
                </a:solidFill>
              </a:rPr>
              <a:t>Yrjö</a:t>
            </a:r>
            <a:r>
              <a:rPr lang="en-US" sz="1600" b="1" dirty="0">
                <a:solidFill>
                  <a:srgbClr val="002060"/>
                </a:solidFill>
              </a:rPr>
              <a:t> </a:t>
            </a:r>
            <a:r>
              <a:rPr lang="en-US" sz="1600" b="1" dirty="0" err="1">
                <a:solidFill>
                  <a:srgbClr val="002060"/>
                </a:solidFill>
              </a:rPr>
              <a:t>Länsipuro</a:t>
            </a:r>
            <a:r>
              <a:rPr lang="en-US" sz="1600" b="1" dirty="0">
                <a:solidFill>
                  <a:srgbClr val="002060"/>
                </a:solidFill>
              </a:rPr>
              <a:t>, European Region</a:t>
            </a:r>
          </a:p>
        </p:txBody>
      </p:sp>
    </p:spTree>
    <p:extLst>
      <p:ext uri="{BB962C8B-B14F-4D97-AF65-F5344CB8AC3E}">
        <p14:creationId xmlns:p14="http://schemas.microsoft.com/office/powerpoint/2010/main" val="35126172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
            <a:extLst>
              <a:ext uri="{FF2B5EF4-FFF2-40B4-BE49-F238E27FC236}">
                <a16:creationId xmlns:a16="http://schemas.microsoft.com/office/drawing/2014/main" id="{EF12D1F4-40AF-A049-BAED-3BF6E00237A6}"/>
              </a:ext>
            </a:extLst>
          </p:cNvPr>
          <p:cNvSpPr txBox="1"/>
          <p:nvPr/>
        </p:nvSpPr>
        <p:spPr>
          <a:xfrm>
            <a:off x="4261104" y="771701"/>
            <a:ext cx="6624035" cy="461665"/>
          </a:xfrm>
          <a:prstGeom prst="rect">
            <a:avLst/>
          </a:prstGeom>
          <a:solidFill>
            <a:srgbClr val="0E393A"/>
          </a:solidFill>
        </p:spPr>
        <p:txBody>
          <a:bodyPr wrap="square" rtlCol="0">
            <a:spAutoFit/>
          </a:bodyPr>
          <a:lstStyle/>
          <a:p>
            <a:r>
              <a:rPr lang="en-US" sz="2400" b="1" dirty="0">
                <a:solidFill>
                  <a:schemeClr val="bg1">
                    <a:lumMod val="95000"/>
                  </a:schemeClr>
                </a:solidFill>
                <a:latin typeface="Arial" panose="020B0604020202020204" pitchFamily="34" charset="0"/>
                <a:cs typeface="Arial" panose="020B0604020202020204" pitchFamily="34" charset="0"/>
              </a:rPr>
              <a:t>At-Large/ALAC Task Forces &amp; WG – Policy</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dirty="0">
                <a:solidFill>
                  <a:schemeClr val="bg1">
                    <a:lumMod val="95000"/>
                  </a:schemeClr>
                </a:solidFill>
                <a:latin typeface="Arial" panose="020B0604020202020204" pitchFamily="34" charset="0"/>
                <a:cs typeface="Arial" panose="020B0604020202020204" pitchFamily="34" charset="0"/>
              </a:rPr>
              <a:t> EURALO </a:t>
            </a:r>
            <a:r>
              <a:rPr lang="en-US" sz="2800" b="1" dirty="0">
                <a:solidFill>
                  <a:schemeClr val="bg1">
                    <a:lumMod val="95000"/>
                  </a:schemeClr>
                </a:solidFill>
                <a:latin typeface="Arial" panose="020B0604020202020204" pitchFamily="34" charset="0"/>
                <a:cs typeface="Arial" panose="020B0604020202020204" pitchFamily="34" charset="0"/>
              </a:rPr>
              <a:t>2022</a:t>
            </a:r>
          </a:p>
        </p:txBody>
      </p:sp>
      <p:sp>
        <p:nvSpPr>
          <p:cNvPr id="12" name="Прямоугольник 8">
            <a:extLst>
              <a:ext uri="{FF2B5EF4-FFF2-40B4-BE49-F238E27FC236}">
                <a16:creationId xmlns:a16="http://schemas.microsoft.com/office/drawing/2014/main" id="{BE2B28AF-46D1-7849-BE1C-A0134B5CBBD9}"/>
              </a:ext>
            </a:extLst>
          </p:cNvPr>
          <p:cNvSpPr/>
          <p:nvPr/>
        </p:nvSpPr>
        <p:spPr>
          <a:xfrm>
            <a:off x="2093495" y="1466996"/>
            <a:ext cx="9438863" cy="4893647"/>
          </a:xfrm>
          <a:prstGeom prst="rect">
            <a:avLst/>
          </a:prstGeom>
          <a:blipFill>
            <a:blip r:embed="rId4"/>
            <a:tile tx="0" ty="0" sx="100000" sy="100000" flip="none" algn="tl"/>
          </a:blipFill>
        </p:spPr>
        <p:txBody>
          <a:bodyPr wrap="square">
            <a:spAutoFit/>
          </a:bodyPr>
          <a:lstStyle/>
          <a:p>
            <a:pPr marL="342900" indent="-342900">
              <a:buFont typeface="Arial" panose="020B0604020202020204" pitchFamily="34" charset="0"/>
              <a:buChar char="•"/>
            </a:pPr>
            <a:r>
              <a:rPr lang="fr-FR" b="1" dirty="0">
                <a:hlinkClick r:id="rId5"/>
              </a:rPr>
              <a:t>Consolidated Policy Working Group (CPWG)</a:t>
            </a:r>
            <a:endParaRPr lang="fr-FR" b="1" dirty="0"/>
          </a:p>
          <a:p>
            <a:pPr marL="742950" lvl="1" indent="-285750">
              <a:buFont typeface="Arial" panose="020B0604020202020204" pitchFamily="34" charset="0"/>
              <a:buChar char="•"/>
            </a:pPr>
            <a:r>
              <a:rPr lang="en-US" sz="1600" b="1" dirty="0">
                <a:solidFill>
                  <a:srgbClr val="002060"/>
                </a:solidFill>
              </a:rPr>
              <a:t>Olivier </a:t>
            </a:r>
            <a:r>
              <a:rPr lang="en-US" sz="1600" b="1" dirty="0" err="1">
                <a:solidFill>
                  <a:srgbClr val="002060"/>
                </a:solidFill>
              </a:rPr>
              <a:t>Crépin-Leblond</a:t>
            </a:r>
            <a:r>
              <a:rPr lang="en-US" sz="1600" b="1" dirty="0">
                <a:solidFill>
                  <a:srgbClr val="002060"/>
                </a:solidFill>
              </a:rPr>
              <a:t>, Co-Chair</a:t>
            </a:r>
          </a:p>
          <a:p>
            <a:pPr marL="742950" lvl="1" indent="-285750">
              <a:buFont typeface="Arial" panose="020B0604020202020204" pitchFamily="34" charset="0"/>
              <a:buChar char="•"/>
            </a:pPr>
            <a:r>
              <a:rPr lang="en-US" sz="1600" b="1" dirty="0">
                <a:solidFill>
                  <a:srgbClr val="002060"/>
                </a:solidFill>
              </a:rPr>
              <a:t>Sébastien Bachollet</a:t>
            </a:r>
          </a:p>
          <a:p>
            <a:pPr marL="742950" lvl="1" indent="-285750">
              <a:buFont typeface="Arial" panose="020B0604020202020204" pitchFamily="34" charset="0"/>
              <a:buChar char="•"/>
            </a:pPr>
            <a:r>
              <a:rPr lang="en-US" sz="1600" b="1" dirty="0">
                <a:solidFill>
                  <a:srgbClr val="002060"/>
                </a:solidFill>
              </a:rPr>
              <a:t>Pari Esfandiari</a:t>
            </a:r>
          </a:p>
          <a:p>
            <a:pPr marL="742950" lvl="1" indent="-285750">
              <a:buFont typeface="Arial" panose="020B0604020202020204" pitchFamily="34" charset="0"/>
              <a:buChar char="•"/>
            </a:pPr>
            <a:r>
              <a:rPr lang="en-US" sz="1600" b="1" dirty="0">
                <a:solidFill>
                  <a:srgbClr val="002060"/>
                </a:solidFill>
              </a:rPr>
              <a:t>Lutz </a:t>
            </a:r>
            <a:r>
              <a:rPr lang="en-US" sz="1600" b="1" dirty="0" err="1">
                <a:solidFill>
                  <a:srgbClr val="002060"/>
                </a:solidFill>
              </a:rPr>
              <a:t>Donnerhacke</a:t>
            </a:r>
            <a:endParaRPr lang="en-US" sz="1600" b="1" dirty="0">
              <a:solidFill>
                <a:srgbClr val="002060"/>
              </a:solidFill>
            </a:endParaRPr>
          </a:p>
          <a:p>
            <a:pPr marL="742950" lvl="1" indent="-285750">
              <a:buFont typeface="Arial" panose="020B0604020202020204" pitchFamily="34" charset="0"/>
              <a:buChar char="•"/>
            </a:pPr>
            <a:r>
              <a:rPr lang="en-US" sz="1600" b="1" dirty="0">
                <a:solidFill>
                  <a:srgbClr val="002060"/>
                </a:solidFill>
              </a:rPr>
              <a:t>Roberto Gaetano</a:t>
            </a:r>
          </a:p>
          <a:p>
            <a:pPr marL="742950" lvl="1" indent="-285750">
              <a:buFont typeface="Arial" panose="020B0604020202020204" pitchFamily="34" charset="0"/>
              <a:buChar char="•"/>
            </a:pPr>
            <a:r>
              <a:rPr lang="en-US" sz="1600" b="1" dirty="0">
                <a:solidFill>
                  <a:srgbClr val="002060"/>
                </a:solidFill>
              </a:rPr>
              <a:t>Ephraim Percy </a:t>
            </a:r>
            <a:r>
              <a:rPr lang="en-US" sz="1600" b="1" dirty="0" err="1">
                <a:solidFill>
                  <a:srgbClr val="002060"/>
                </a:solidFill>
              </a:rPr>
              <a:t>Kenyanito</a:t>
            </a:r>
            <a:endParaRPr lang="en-US" sz="1600" b="1" dirty="0">
              <a:solidFill>
                <a:srgbClr val="002060"/>
              </a:solidFill>
            </a:endParaRPr>
          </a:p>
          <a:p>
            <a:pPr marL="742950" lvl="1" indent="-285750">
              <a:buFont typeface="Arial" panose="020B0604020202020204" pitchFamily="34" charset="0"/>
              <a:buChar char="•"/>
            </a:pPr>
            <a:r>
              <a:rPr lang="en-US" sz="1600" b="1" dirty="0">
                <a:solidFill>
                  <a:srgbClr val="002060"/>
                </a:solidFill>
              </a:rPr>
              <a:t>Betty </a:t>
            </a:r>
            <a:r>
              <a:rPr lang="en-US" sz="1600" b="1" dirty="0" err="1">
                <a:solidFill>
                  <a:srgbClr val="002060"/>
                </a:solidFill>
              </a:rPr>
              <a:t>Fausta</a:t>
            </a:r>
            <a:endParaRPr lang="en-US" sz="1600" b="1" dirty="0">
              <a:solidFill>
                <a:srgbClr val="002060"/>
              </a:solidFill>
            </a:endParaRPr>
          </a:p>
          <a:p>
            <a:pPr marL="742950" lvl="1" indent="-285750">
              <a:buFont typeface="Arial" panose="020B0604020202020204" pitchFamily="34" charset="0"/>
              <a:buChar char="•"/>
            </a:pPr>
            <a:r>
              <a:rPr lang="en-US" sz="1600" b="1" dirty="0">
                <a:solidFill>
                  <a:srgbClr val="002060"/>
                </a:solidFill>
              </a:rPr>
              <a:t>Anne-Marie Joly-Bachollet</a:t>
            </a:r>
          </a:p>
          <a:p>
            <a:pPr marL="742950" lvl="1" indent="-285750">
              <a:buFont typeface="Arial" panose="020B0604020202020204" pitchFamily="34" charset="0"/>
              <a:buChar char="•"/>
            </a:pPr>
            <a:r>
              <a:rPr lang="en-US" sz="1600" b="1" dirty="0">
                <a:solidFill>
                  <a:srgbClr val="002060"/>
                </a:solidFill>
              </a:rPr>
              <a:t>Natalia </a:t>
            </a:r>
            <a:r>
              <a:rPr lang="en-US" sz="1600" b="1" dirty="0" err="1">
                <a:solidFill>
                  <a:srgbClr val="002060"/>
                </a:solidFill>
              </a:rPr>
              <a:t>Filina</a:t>
            </a:r>
            <a:endParaRPr lang="en-US" sz="1600" b="1" dirty="0">
              <a:solidFill>
                <a:srgbClr val="002060"/>
              </a:solidFill>
            </a:endParaRPr>
          </a:p>
          <a:p>
            <a:pPr marL="742950" lvl="1" indent="-285750">
              <a:buFont typeface="Arial" panose="020B0604020202020204" pitchFamily="34" charset="0"/>
              <a:buChar char="•"/>
            </a:pPr>
            <a:r>
              <a:rPr lang="en-US" sz="1600" b="1" dirty="0" err="1">
                <a:solidFill>
                  <a:srgbClr val="002060"/>
                </a:solidFill>
              </a:rPr>
              <a:t>Yrjö</a:t>
            </a:r>
            <a:r>
              <a:rPr lang="en-US" sz="1600" b="1" dirty="0">
                <a:solidFill>
                  <a:srgbClr val="002060"/>
                </a:solidFill>
              </a:rPr>
              <a:t> </a:t>
            </a:r>
            <a:r>
              <a:rPr lang="en-US" sz="1600" b="1" dirty="0" err="1">
                <a:solidFill>
                  <a:srgbClr val="002060"/>
                </a:solidFill>
              </a:rPr>
              <a:t>Länsipuro</a:t>
            </a:r>
            <a:endParaRPr lang="en-US" sz="1600" b="1" dirty="0">
              <a:solidFill>
                <a:srgbClr val="002060"/>
              </a:solidFill>
            </a:endParaRPr>
          </a:p>
          <a:p>
            <a:pPr marL="742950" lvl="1" indent="-285750">
              <a:buFont typeface="Arial" panose="020B0604020202020204" pitchFamily="34" charset="0"/>
              <a:buChar char="•"/>
            </a:pPr>
            <a:r>
              <a:rPr lang="fr-FR" sz="1600" b="1" dirty="0" err="1">
                <a:solidFill>
                  <a:srgbClr val="002060"/>
                </a:solidFill>
              </a:rPr>
              <a:t>Steinar</a:t>
            </a:r>
            <a:r>
              <a:rPr lang="fr-FR" sz="1600" b="1" dirty="0">
                <a:solidFill>
                  <a:srgbClr val="002060"/>
                </a:solidFill>
              </a:rPr>
              <a:t> </a:t>
            </a:r>
            <a:r>
              <a:rPr lang="fr-FR" sz="1600" b="1" dirty="0" err="1">
                <a:solidFill>
                  <a:srgbClr val="002060"/>
                </a:solidFill>
              </a:rPr>
              <a:t>Grotterod</a:t>
            </a:r>
            <a:endParaRPr lang="en-US" sz="1600" b="1" dirty="0">
              <a:solidFill>
                <a:srgbClr val="002060"/>
              </a:solidFill>
            </a:endParaRPr>
          </a:p>
          <a:p>
            <a:pPr marL="285750" indent="-285750">
              <a:buFont typeface="Arial" panose="020B0604020202020204" pitchFamily="34" charset="0"/>
              <a:buChar char="•"/>
            </a:pPr>
            <a:r>
              <a:rPr lang="fr-FR" b="1" dirty="0">
                <a:hlinkClick r:id="rId6"/>
              </a:rPr>
              <a:t>Transfer Policy </a:t>
            </a:r>
            <a:r>
              <a:rPr lang="fr-FR" b="1" dirty="0" err="1">
                <a:hlinkClick r:id="rId6"/>
              </a:rPr>
              <a:t>Review</a:t>
            </a:r>
            <a:endParaRPr lang="fr-FR" b="1" dirty="0"/>
          </a:p>
          <a:p>
            <a:pPr marL="742950" lvl="1" indent="-285750">
              <a:buFont typeface="Arial" panose="020B0604020202020204" pitchFamily="34" charset="0"/>
              <a:buChar char="•"/>
            </a:pPr>
            <a:r>
              <a:rPr lang="fr-FR" sz="1600" b="1" dirty="0" err="1">
                <a:solidFill>
                  <a:srgbClr val="002060"/>
                </a:solidFill>
              </a:rPr>
              <a:t>Steinar</a:t>
            </a:r>
            <a:r>
              <a:rPr lang="fr-FR" sz="1600" b="1" dirty="0">
                <a:solidFill>
                  <a:srgbClr val="002060"/>
                </a:solidFill>
              </a:rPr>
              <a:t> </a:t>
            </a:r>
            <a:r>
              <a:rPr lang="fr-FR" sz="1600" b="1" dirty="0" err="1">
                <a:solidFill>
                  <a:srgbClr val="002060"/>
                </a:solidFill>
              </a:rPr>
              <a:t>Grotterod</a:t>
            </a:r>
            <a:endParaRPr lang="fr-FR" sz="1600" b="1" dirty="0">
              <a:solidFill>
                <a:srgbClr val="002060"/>
              </a:solidFill>
            </a:endParaRPr>
          </a:p>
          <a:p>
            <a:pPr marL="742950" lvl="1" indent="-285750">
              <a:buFont typeface="Arial" panose="020B0604020202020204" pitchFamily="34" charset="0"/>
              <a:buChar char="•"/>
            </a:pPr>
            <a:r>
              <a:rPr lang="en-US" sz="1600" b="1" dirty="0">
                <a:solidFill>
                  <a:srgbClr val="002060"/>
                </a:solidFill>
              </a:rPr>
              <a:t>Lutz </a:t>
            </a:r>
            <a:r>
              <a:rPr lang="en-US" sz="1600" b="1" dirty="0" err="1">
                <a:solidFill>
                  <a:srgbClr val="002060"/>
                </a:solidFill>
              </a:rPr>
              <a:t>Donnerhacke</a:t>
            </a:r>
            <a:endParaRPr lang="en-US" sz="1600" b="1" dirty="0">
              <a:solidFill>
                <a:srgbClr val="002060"/>
              </a:solidFill>
            </a:endParaRPr>
          </a:p>
          <a:p>
            <a:pPr marL="285750" indent="-285750">
              <a:buFont typeface="Arial" panose="020B0604020202020204" pitchFamily="34" charset="0"/>
              <a:buChar char="•"/>
            </a:pPr>
            <a:r>
              <a:rPr lang="fr-FR" b="1" dirty="0">
                <a:hlinkClick r:id="rId7"/>
              </a:rPr>
              <a:t>Curative Rights for IGOs</a:t>
            </a:r>
            <a:endParaRPr lang="fr-FR" b="1" dirty="0"/>
          </a:p>
          <a:p>
            <a:pPr marL="742950" lvl="1" indent="-285750">
              <a:buFont typeface="Arial" panose="020B0604020202020204" pitchFamily="34" charset="0"/>
              <a:buChar char="•"/>
            </a:pPr>
            <a:r>
              <a:rPr lang="en-US" sz="1600" b="1" dirty="0" err="1">
                <a:solidFill>
                  <a:srgbClr val="002060"/>
                </a:solidFill>
              </a:rPr>
              <a:t>Yrjö</a:t>
            </a:r>
            <a:r>
              <a:rPr lang="en-US" sz="1600" b="1" dirty="0">
                <a:solidFill>
                  <a:srgbClr val="002060"/>
                </a:solidFill>
              </a:rPr>
              <a:t> </a:t>
            </a:r>
            <a:r>
              <a:rPr lang="en-US" sz="1600" b="1" dirty="0" err="1">
                <a:solidFill>
                  <a:srgbClr val="002060"/>
                </a:solidFill>
              </a:rPr>
              <a:t>Länsipuro</a:t>
            </a:r>
            <a:br>
              <a:rPr lang="en-US" sz="1600" b="1" dirty="0">
                <a:solidFill>
                  <a:srgbClr val="002060"/>
                </a:solidFill>
              </a:rPr>
            </a:br>
            <a:endParaRPr lang="en-US" sz="1600" b="1" dirty="0">
              <a:solidFill>
                <a:srgbClr val="002060"/>
              </a:solidFill>
            </a:endParaRPr>
          </a:p>
          <a:p>
            <a:pPr marL="285750" indent="-285750">
              <a:buFont typeface="Arial" panose="020B0604020202020204" pitchFamily="34" charset="0"/>
              <a:buChar char="•"/>
            </a:pPr>
            <a:r>
              <a:rPr lang="en-US" b="1" dirty="0">
                <a:solidFill>
                  <a:srgbClr val="002060"/>
                </a:solidFill>
                <a:hlinkClick r:id="rId8"/>
              </a:rPr>
              <a:t>Universal acceptance</a:t>
            </a:r>
            <a:endParaRPr lang="en-US" b="1" dirty="0">
              <a:solidFill>
                <a:srgbClr val="002060"/>
              </a:solidFill>
            </a:endParaRPr>
          </a:p>
        </p:txBody>
      </p:sp>
      <p:pic>
        <p:nvPicPr>
          <p:cNvPr id="1026" name="Picture 2" descr="Universal Acceptance - Logo">
            <a:hlinkClick r:id="rId8"/>
            <a:extLst>
              <a:ext uri="{FF2B5EF4-FFF2-40B4-BE49-F238E27FC236}">
                <a16:creationId xmlns:a16="http://schemas.microsoft.com/office/drawing/2014/main" id="{C85C74AE-986E-ED42-8FF4-1619E8B560E7}"/>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033169" y="6015844"/>
            <a:ext cx="589778" cy="2889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34734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2" name="TextBox 2">
            <a:extLst>
              <a:ext uri="{FF2B5EF4-FFF2-40B4-BE49-F238E27FC236}">
                <a16:creationId xmlns:a16="http://schemas.microsoft.com/office/drawing/2014/main" id="{EF12D1F4-40AF-A049-BAED-3BF6E00237A6}"/>
              </a:ext>
            </a:extLst>
          </p:cNvPr>
          <p:cNvSpPr txBox="1"/>
          <p:nvPr/>
        </p:nvSpPr>
        <p:spPr>
          <a:xfrm>
            <a:off x="4184073" y="771701"/>
            <a:ext cx="7232071" cy="461665"/>
          </a:xfrm>
          <a:prstGeom prst="rect">
            <a:avLst/>
          </a:prstGeom>
          <a:solidFill>
            <a:srgbClr val="0E393A"/>
          </a:solidFill>
        </p:spPr>
        <p:txBody>
          <a:bodyPr wrap="square" rtlCol="0">
            <a:spAutoFit/>
          </a:bodyPr>
          <a:lstStyle/>
          <a:p>
            <a:r>
              <a:rPr lang="en-US" sz="2400" b="1" dirty="0">
                <a:solidFill>
                  <a:schemeClr val="bg1">
                    <a:lumMod val="95000"/>
                  </a:schemeClr>
                </a:solidFill>
                <a:latin typeface="Arial" panose="020B0604020202020204" pitchFamily="34" charset="0"/>
                <a:cs typeface="Arial" panose="020B0604020202020204" pitchFamily="34" charset="0"/>
              </a:rPr>
              <a:t>At-Large/ALAC Task Forces &amp; WG – Operations</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dirty="0">
                <a:solidFill>
                  <a:schemeClr val="bg1">
                    <a:lumMod val="95000"/>
                  </a:schemeClr>
                </a:solidFill>
                <a:latin typeface="Arial" panose="020B0604020202020204" pitchFamily="34" charset="0"/>
                <a:cs typeface="Arial" panose="020B0604020202020204" pitchFamily="34" charset="0"/>
              </a:rPr>
              <a:t> EURALO </a:t>
            </a:r>
            <a:r>
              <a:rPr lang="en-US" sz="2800" b="1" dirty="0">
                <a:solidFill>
                  <a:schemeClr val="bg1">
                    <a:lumMod val="95000"/>
                  </a:schemeClr>
                </a:solidFill>
                <a:latin typeface="Arial" panose="020B0604020202020204" pitchFamily="34" charset="0"/>
                <a:cs typeface="Arial" panose="020B0604020202020204" pitchFamily="34" charset="0"/>
              </a:rPr>
              <a:t>2022</a:t>
            </a:r>
          </a:p>
        </p:txBody>
      </p:sp>
      <p:sp>
        <p:nvSpPr>
          <p:cNvPr id="12" name="Прямоугольник 8">
            <a:extLst>
              <a:ext uri="{FF2B5EF4-FFF2-40B4-BE49-F238E27FC236}">
                <a16:creationId xmlns:a16="http://schemas.microsoft.com/office/drawing/2014/main" id="{BE2B28AF-46D1-7849-BE1C-A0134B5CBBD9}"/>
              </a:ext>
            </a:extLst>
          </p:cNvPr>
          <p:cNvSpPr/>
          <p:nvPr/>
        </p:nvSpPr>
        <p:spPr>
          <a:xfrm>
            <a:off x="2093495" y="1341871"/>
            <a:ext cx="9438863" cy="5478423"/>
          </a:xfrm>
          <a:prstGeom prst="rect">
            <a:avLst/>
          </a:prstGeom>
          <a:blipFill>
            <a:blip r:embed="rId3"/>
            <a:tile tx="0" ty="0" sx="100000" sy="100000" flip="none" algn="tl"/>
          </a:blipFill>
        </p:spPr>
        <p:txBody>
          <a:bodyPr wrap="square">
            <a:spAutoFit/>
          </a:bodyPr>
          <a:lstStyle/>
          <a:p>
            <a:pPr marL="342900" indent="-342900">
              <a:buFont typeface="Arial" panose="020B0604020202020204" pitchFamily="34" charset="0"/>
              <a:buChar char="•"/>
            </a:pPr>
            <a:r>
              <a:rPr lang="fr-FR" b="1" dirty="0">
                <a:hlinkClick r:id="rId5"/>
              </a:rPr>
              <a:t>At-Large Review Implementation Working Group (ARIWG)</a:t>
            </a:r>
            <a:endParaRPr lang="fr-FR" b="1" dirty="0"/>
          </a:p>
          <a:p>
            <a:pPr marL="1200150" lvl="2" indent="-285750">
              <a:buFont typeface="Arial" panose="020B0604020202020204" pitchFamily="34" charset="0"/>
              <a:buChar char="•"/>
            </a:pPr>
            <a:r>
              <a:rPr lang="en-US" sz="1600" b="1" dirty="0" err="1">
                <a:solidFill>
                  <a:srgbClr val="002060"/>
                </a:solidFill>
              </a:rPr>
              <a:t>Bastiaan</a:t>
            </a:r>
            <a:r>
              <a:rPr lang="en-US" sz="1600" b="1" dirty="0">
                <a:solidFill>
                  <a:srgbClr val="002060"/>
                </a:solidFill>
              </a:rPr>
              <a:t> Gosling ALAC-EU (</a:t>
            </a:r>
            <a:r>
              <a:rPr lang="en-US" sz="1600" b="1" dirty="0" err="1">
                <a:solidFill>
                  <a:srgbClr val="002060"/>
                </a:solidFill>
              </a:rPr>
              <a:t>TBUp</a:t>
            </a:r>
            <a:r>
              <a:rPr lang="en-US" sz="1600" b="1" dirty="0">
                <a:solidFill>
                  <a:srgbClr val="002060"/>
                </a:solidFill>
              </a:rPr>
              <a:t>)</a:t>
            </a:r>
          </a:p>
          <a:p>
            <a:pPr marL="1200150" lvl="2" indent="-285750">
              <a:buFont typeface="Arial" panose="020B0604020202020204" pitchFamily="34" charset="0"/>
              <a:buChar char="•"/>
            </a:pPr>
            <a:r>
              <a:rPr lang="en-US" sz="1600" b="1" dirty="0">
                <a:solidFill>
                  <a:srgbClr val="002060"/>
                </a:solidFill>
              </a:rPr>
              <a:t>Joanna </a:t>
            </a:r>
            <a:r>
              <a:rPr lang="en-US" sz="1600" b="1" dirty="0" err="1">
                <a:solidFill>
                  <a:srgbClr val="002060"/>
                </a:solidFill>
              </a:rPr>
              <a:t>Kulesza</a:t>
            </a:r>
            <a:endParaRPr lang="en-US" sz="1600" b="1" dirty="0">
              <a:solidFill>
                <a:srgbClr val="002060"/>
              </a:solidFill>
            </a:endParaRPr>
          </a:p>
          <a:p>
            <a:pPr marL="1200150" lvl="2" indent="-285750">
              <a:buFont typeface="Arial" panose="020B0604020202020204" pitchFamily="34" charset="0"/>
              <a:buChar char="•"/>
            </a:pPr>
            <a:r>
              <a:rPr lang="en-US" sz="1600" b="1" dirty="0">
                <a:solidFill>
                  <a:srgbClr val="002060"/>
                </a:solidFill>
              </a:rPr>
              <a:t>Olivier </a:t>
            </a:r>
            <a:r>
              <a:rPr lang="en-US" sz="1600" b="1" dirty="0" err="1">
                <a:solidFill>
                  <a:srgbClr val="002060"/>
                </a:solidFill>
              </a:rPr>
              <a:t>Crépin-Leblond</a:t>
            </a:r>
            <a:endParaRPr lang="en-US" sz="1600" b="1" dirty="0">
              <a:solidFill>
                <a:srgbClr val="002060"/>
              </a:solidFill>
            </a:endParaRPr>
          </a:p>
          <a:p>
            <a:pPr marL="1200150" lvl="2" indent="-285750">
              <a:buFont typeface="Arial" panose="020B0604020202020204" pitchFamily="34" charset="0"/>
              <a:buChar char="•"/>
            </a:pPr>
            <a:r>
              <a:rPr lang="en-US" sz="1600" b="1" dirty="0" err="1">
                <a:solidFill>
                  <a:srgbClr val="002060"/>
                </a:solidFill>
              </a:rPr>
              <a:t>Yrjö</a:t>
            </a:r>
            <a:r>
              <a:rPr lang="en-US" sz="1600" b="1" dirty="0">
                <a:solidFill>
                  <a:srgbClr val="002060"/>
                </a:solidFill>
              </a:rPr>
              <a:t> </a:t>
            </a:r>
            <a:r>
              <a:rPr lang="en-US" sz="1600" b="1" dirty="0" err="1">
                <a:solidFill>
                  <a:srgbClr val="002060"/>
                </a:solidFill>
              </a:rPr>
              <a:t>Länsipuro</a:t>
            </a:r>
            <a:endParaRPr lang="en-US" sz="1600" b="1" dirty="0">
              <a:solidFill>
                <a:srgbClr val="002060"/>
              </a:solidFill>
            </a:endParaRPr>
          </a:p>
          <a:p>
            <a:pPr marL="1200150" lvl="2" indent="-285750">
              <a:buFont typeface="Arial" panose="020B0604020202020204" pitchFamily="34" charset="0"/>
              <a:buChar char="•"/>
            </a:pPr>
            <a:r>
              <a:rPr lang="en-US" sz="1600" b="1" dirty="0">
                <a:solidFill>
                  <a:srgbClr val="002060"/>
                </a:solidFill>
              </a:rPr>
              <a:t>Sébastien Bachollet</a:t>
            </a:r>
            <a:endParaRPr lang="fr-FR" b="1" dirty="0"/>
          </a:p>
          <a:p>
            <a:pPr marL="800100" lvl="1" indent="-342900">
              <a:buFont typeface="Arial" panose="020B0604020202020204" pitchFamily="34" charset="0"/>
              <a:buChar char="•"/>
            </a:pPr>
            <a:r>
              <a:rPr lang="fr-FR" b="1" dirty="0">
                <a:hlinkClick r:id="rId6"/>
              </a:rPr>
              <a:t>Metrics</a:t>
            </a:r>
            <a:endParaRPr lang="fr-FR" b="1" dirty="0"/>
          </a:p>
          <a:p>
            <a:pPr marL="1257300" lvl="2" indent="-342900">
              <a:buFont typeface="Arial" panose="020B0604020202020204" pitchFamily="34" charset="0"/>
              <a:buChar char="•"/>
            </a:pPr>
            <a:r>
              <a:rPr lang="en-US" sz="1600" b="1" dirty="0">
                <a:solidFill>
                  <a:srgbClr val="002060"/>
                </a:solidFill>
              </a:rPr>
              <a:t>Joanna </a:t>
            </a:r>
            <a:r>
              <a:rPr lang="en-US" sz="1600" b="1" dirty="0" err="1">
                <a:solidFill>
                  <a:srgbClr val="002060"/>
                </a:solidFill>
              </a:rPr>
              <a:t>Kulesza</a:t>
            </a:r>
            <a:endParaRPr lang="en-US" sz="1600" b="1" dirty="0">
              <a:solidFill>
                <a:srgbClr val="002060"/>
              </a:solidFill>
            </a:endParaRPr>
          </a:p>
          <a:p>
            <a:pPr marL="342900" indent="-342900">
              <a:buFont typeface="Arial" panose="020B0604020202020204" pitchFamily="34" charset="0"/>
              <a:buChar char="•"/>
            </a:pPr>
            <a:r>
              <a:rPr lang="fr-FR" b="1" dirty="0">
                <a:hlinkClick r:id="rId7"/>
              </a:rPr>
              <a:t>Appointee Selection Subcommittee (AASC)</a:t>
            </a:r>
            <a:endParaRPr lang="fr-FR" b="1" dirty="0"/>
          </a:p>
          <a:p>
            <a:pPr marL="742950" lvl="1" indent="-285750">
              <a:buFont typeface="Arial" panose="020B0604020202020204" pitchFamily="34" charset="0"/>
              <a:buChar char="•"/>
            </a:pPr>
            <a:r>
              <a:rPr lang="en-US" sz="1600" b="1" dirty="0">
                <a:solidFill>
                  <a:srgbClr val="002060"/>
                </a:solidFill>
              </a:rPr>
              <a:t>Joanna </a:t>
            </a:r>
            <a:r>
              <a:rPr lang="en-US" sz="1600" b="1" dirty="0" err="1">
                <a:solidFill>
                  <a:srgbClr val="002060"/>
                </a:solidFill>
              </a:rPr>
              <a:t>Kulesza</a:t>
            </a:r>
            <a:endParaRPr lang="en-US" sz="1600" b="1" dirty="0">
              <a:solidFill>
                <a:srgbClr val="002060"/>
              </a:solidFill>
            </a:endParaRPr>
          </a:p>
          <a:p>
            <a:pPr marL="742950" lvl="1" indent="-285750">
              <a:buFont typeface="Arial" panose="020B0604020202020204" pitchFamily="34" charset="0"/>
              <a:buChar char="•"/>
            </a:pPr>
            <a:r>
              <a:rPr lang="en-US" sz="1600" b="1" dirty="0">
                <a:solidFill>
                  <a:srgbClr val="002060"/>
                </a:solidFill>
              </a:rPr>
              <a:t>Anne-Marie Joly-Bachollet</a:t>
            </a:r>
          </a:p>
          <a:p>
            <a:pPr marL="342900" indent="-342900">
              <a:buFont typeface="Arial" panose="020B0604020202020204" pitchFamily="34" charset="0"/>
              <a:buChar char="•"/>
            </a:pPr>
            <a:r>
              <a:rPr lang="fr-FR" b="1" dirty="0">
                <a:hlinkClick r:id="rId8"/>
              </a:rPr>
              <a:t>Finance and Budget Subcommittee (FBSC)</a:t>
            </a:r>
            <a:endParaRPr lang="fr-FR" b="1" dirty="0"/>
          </a:p>
          <a:p>
            <a:pPr marL="742950" lvl="1" indent="-285750">
              <a:buFont typeface="Arial" panose="020B0604020202020204" pitchFamily="34" charset="0"/>
              <a:buChar char="•"/>
            </a:pPr>
            <a:r>
              <a:rPr lang="en-US" sz="1600" b="1" dirty="0">
                <a:solidFill>
                  <a:srgbClr val="002060"/>
                </a:solidFill>
              </a:rPr>
              <a:t>Matthias </a:t>
            </a:r>
            <a:r>
              <a:rPr lang="en-US" sz="1600" b="1" dirty="0" err="1">
                <a:solidFill>
                  <a:srgbClr val="002060"/>
                </a:solidFill>
              </a:rPr>
              <a:t>Hudobnik</a:t>
            </a:r>
            <a:endParaRPr lang="en-US" sz="1600" b="1" dirty="0">
              <a:solidFill>
                <a:srgbClr val="002060"/>
              </a:solidFill>
            </a:endParaRPr>
          </a:p>
          <a:p>
            <a:pPr marL="742950" lvl="1" indent="-285750">
              <a:buFont typeface="Arial" panose="020B0604020202020204" pitchFamily="34" charset="0"/>
              <a:buChar char="•"/>
            </a:pPr>
            <a:r>
              <a:rPr lang="en-US" sz="1600" b="1" dirty="0">
                <a:solidFill>
                  <a:srgbClr val="002060"/>
                </a:solidFill>
              </a:rPr>
              <a:t>Ricardo Holmquist </a:t>
            </a:r>
          </a:p>
          <a:p>
            <a:pPr marL="285750" indent="-285750">
              <a:buFont typeface="Arial" panose="020B0604020202020204" pitchFamily="34" charset="0"/>
              <a:buChar char="•"/>
            </a:pPr>
            <a:r>
              <a:rPr lang="fr-FR" b="1" dirty="0">
                <a:hlinkClick r:id="rId9"/>
              </a:rPr>
              <a:t>At-Large Operations, Finance and Budget Working Group (OFB-WG)</a:t>
            </a:r>
            <a:endParaRPr lang="fr-FR" b="1" dirty="0"/>
          </a:p>
          <a:p>
            <a:pPr marL="742950" lvl="1" indent="-285750">
              <a:buFont typeface="Arial" panose="020B0604020202020204" pitchFamily="34" charset="0"/>
              <a:buChar char="•"/>
            </a:pPr>
            <a:r>
              <a:rPr lang="en-US" sz="1600" b="1" dirty="0">
                <a:solidFill>
                  <a:srgbClr val="002060"/>
                </a:solidFill>
              </a:rPr>
              <a:t>ALAC Subcommittee on Finance and Budget members +</a:t>
            </a:r>
          </a:p>
          <a:p>
            <a:pPr marL="742950" lvl="1" indent="-285750">
              <a:buFont typeface="Arial" panose="020B0604020202020204" pitchFamily="34" charset="0"/>
              <a:buChar char="•"/>
            </a:pPr>
            <a:r>
              <a:rPr lang="en-US" sz="1600" b="1" dirty="0">
                <a:solidFill>
                  <a:srgbClr val="002060"/>
                </a:solidFill>
              </a:rPr>
              <a:t>Joanna </a:t>
            </a:r>
            <a:r>
              <a:rPr lang="en-US" sz="1600" b="1" dirty="0" err="1">
                <a:solidFill>
                  <a:srgbClr val="002060"/>
                </a:solidFill>
              </a:rPr>
              <a:t>Kulesza</a:t>
            </a:r>
            <a:endParaRPr lang="en-US" sz="1600" b="1" dirty="0">
              <a:solidFill>
                <a:srgbClr val="002060"/>
              </a:solidFill>
            </a:endParaRPr>
          </a:p>
          <a:p>
            <a:pPr marL="742950" lvl="1" indent="-285750">
              <a:buFont typeface="Arial" panose="020B0604020202020204" pitchFamily="34" charset="0"/>
              <a:buChar char="•"/>
            </a:pPr>
            <a:r>
              <a:rPr lang="en-US" sz="1600" b="1" dirty="0">
                <a:solidFill>
                  <a:srgbClr val="002060"/>
                </a:solidFill>
              </a:rPr>
              <a:t>Sébastien Bachollet (as ws2 and ATRT3 shepherd)</a:t>
            </a:r>
          </a:p>
          <a:p>
            <a:pPr marL="342900" indent="-342900">
              <a:buFont typeface="Arial" panose="020B0604020202020204" pitchFamily="34" charset="0"/>
              <a:buChar char="•"/>
            </a:pPr>
            <a:r>
              <a:rPr lang="fr-FR" b="1" dirty="0">
                <a:hlinkClick r:id="rId10"/>
              </a:rPr>
              <a:t>ALAC-ccNSO Coordination Working Group</a:t>
            </a:r>
            <a:endParaRPr lang="fr-FR" b="1" dirty="0"/>
          </a:p>
          <a:p>
            <a:pPr marL="342900" indent="-342900">
              <a:buFont typeface="Arial" panose="020B0604020202020204" pitchFamily="34" charset="0"/>
              <a:buChar char="•"/>
            </a:pPr>
            <a:r>
              <a:rPr lang="fr-FR" b="1" dirty="0"/>
              <a:t>ALAC - GAC Coordination </a:t>
            </a:r>
            <a:r>
              <a:rPr lang="fr-FR" b="1" dirty="0" err="1"/>
              <a:t>Working</a:t>
            </a:r>
            <a:r>
              <a:rPr lang="fr-FR" b="1" dirty="0"/>
              <a:t> Group</a:t>
            </a:r>
          </a:p>
          <a:p>
            <a:pPr marL="742950" lvl="1" indent="-285750">
              <a:buFont typeface="Arial" panose="020B0604020202020204" pitchFamily="34" charset="0"/>
              <a:buChar char="•"/>
            </a:pPr>
            <a:r>
              <a:rPr lang="fr-FR" sz="1600" b="1" dirty="0">
                <a:solidFill>
                  <a:srgbClr val="002060"/>
                </a:solidFill>
              </a:rPr>
              <a:t>J</a:t>
            </a:r>
            <a:r>
              <a:rPr lang="en-US" sz="1600" b="1" dirty="0" err="1">
                <a:solidFill>
                  <a:srgbClr val="002060"/>
                </a:solidFill>
              </a:rPr>
              <a:t>oanna</a:t>
            </a:r>
            <a:r>
              <a:rPr lang="en-US" sz="1600" b="1" dirty="0">
                <a:solidFill>
                  <a:srgbClr val="002060"/>
                </a:solidFill>
              </a:rPr>
              <a:t> </a:t>
            </a:r>
            <a:r>
              <a:rPr lang="en-US" sz="1600" b="1" dirty="0" err="1">
                <a:solidFill>
                  <a:srgbClr val="002060"/>
                </a:solidFill>
              </a:rPr>
              <a:t>Kulesza</a:t>
            </a:r>
            <a:r>
              <a:rPr lang="en-US" sz="1600" b="1" dirty="0">
                <a:solidFill>
                  <a:srgbClr val="002060"/>
                </a:solidFill>
              </a:rPr>
              <a:t> (Chair)</a:t>
            </a:r>
          </a:p>
        </p:txBody>
      </p:sp>
      <p:sp>
        <p:nvSpPr>
          <p:cNvPr id="2" name="ZoneTexte 1">
            <a:extLst>
              <a:ext uri="{FF2B5EF4-FFF2-40B4-BE49-F238E27FC236}">
                <a16:creationId xmlns:a16="http://schemas.microsoft.com/office/drawing/2014/main" id="{7EE5C1F5-9DEF-D643-A9FE-D56126C1838C}"/>
              </a:ext>
            </a:extLst>
          </p:cNvPr>
          <p:cNvSpPr txBox="1"/>
          <p:nvPr/>
        </p:nvSpPr>
        <p:spPr>
          <a:xfrm>
            <a:off x="7797174" y="5303520"/>
            <a:ext cx="3689464" cy="646331"/>
          </a:xfrm>
          <a:prstGeom prst="rect">
            <a:avLst/>
          </a:prstGeom>
          <a:noFill/>
        </p:spPr>
        <p:txBody>
          <a:bodyPr wrap="square" rtlCol="0">
            <a:spAutoFit/>
          </a:bodyPr>
          <a:lstStyle/>
          <a:p>
            <a:pPr marL="285750" indent="-285750">
              <a:buFont typeface="Arial" panose="020B0604020202020204" pitchFamily="34" charset="0"/>
              <a:buChar char="•"/>
            </a:pPr>
            <a:r>
              <a:rPr lang="fr-FR" b="1" dirty="0">
                <a:hlinkClick r:id="rId11"/>
              </a:rPr>
              <a:t>Prioritisation Working Group</a:t>
            </a:r>
            <a:endParaRPr lang="fr-FR" b="1" dirty="0"/>
          </a:p>
          <a:p>
            <a:pPr marL="742950" lvl="1" indent="-285750">
              <a:buFont typeface="Arial" panose="020B0604020202020204" pitchFamily="34" charset="0"/>
              <a:buChar char="•"/>
            </a:pPr>
            <a:r>
              <a:rPr lang="fr-FR" b="1" dirty="0" err="1"/>
              <a:t>Sebastien</a:t>
            </a:r>
            <a:r>
              <a:rPr lang="fr-FR" b="1" dirty="0"/>
              <a:t> Bachollet</a:t>
            </a:r>
            <a:endParaRPr lang="fr-FR" dirty="0"/>
          </a:p>
        </p:txBody>
      </p:sp>
    </p:spTree>
    <p:extLst>
      <p:ext uri="{BB962C8B-B14F-4D97-AF65-F5344CB8AC3E}">
        <p14:creationId xmlns:p14="http://schemas.microsoft.com/office/powerpoint/2010/main" val="25394968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
            <a:extLst>
              <a:ext uri="{FF2B5EF4-FFF2-40B4-BE49-F238E27FC236}">
                <a16:creationId xmlns:a16="http://schemas.microsoft.com/office/drawing/2014/main" id="{EF12D1F4-40AF-A049-BAED-3BF6E00237A6}"/>
              </a:ext>
            </a:extLst>
          </p:cNvPr>
          <p:cNvSpPr txBox="1"/>
          <p:nvPr/>
        </p:nvSpPr>
        <p:spPr>
          <a:xfrm>
            <a:off x="4558592" y="771701"/>
            <a:ext cx="6235107" cy="461665"/>
          </a:xfrm>
          <a:prstGeom prst="rect">
            <a:avLst/>
          </a:prstGeom>
          <a:solidFill>
            <a:srgbClr val="0E393A"/>
          </a:solidFill>
        </p:spPr>
        <p:txBody>
          <a:bodyPr wrap="square" rtlCol="0">
            <a:spAutoFit/>
          </a:bodyPr>
          <a:lstStyle/>
          <a:p>
            <a:r>
              <a:rPr lang="en-US" sz="2400" b="1">
                <a:solidFill>
                  <a:schemeClr val="bg1">
                    <a:lumMod val="95000"/>
                  </a:schemeClr>
                </a:solidFill>
                <a:latin typeface="Arial" panose="020B0604020202020204" pitchFamily="34" charset="0"/>
                <a:cs typeface="Arial" panose="020B0604020202020204" pitchFamily="34" charset="0"/>
              </a:rPr>
              <a:t>ALAC Task Forces &amp; WG – O&amp;E</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a:solidFill>
                  <a:schemeClr val="bg1">
                    <a:lumMod val="95000"/>
                  </a:schemeClr>
                </a:solidFill>
                <a:latin typeface="Arial" panose="020B0604020202020204" pitchFamily="34" charset="0"/>
                <a:cs typeface="Arial" panose="020B0604020202020204" pitchFamily="34" charset="0"/>
              </a:rPr>
              <a:t> EURALO </a:t>
            </a:r>
            <a:r>
              <a:rPr lang="en-US" sz="2800" b="1">
                <a:solidFill>
                  <a:schemeClr val="bg1">
                    <a:lumMod val="95000"/>
                  </a:schemeClr>
                </a:solidFill>
                <a:latin typeface="Arial" panose="020B0604020202020204" pitchFamily="34" charset="0"/>
                <a:cs typeface="Arial" panose="020B0604020202020204" pitchFamily="34" charset="0"/>
              </a:rPr>
              <a:t>Board Nov 2021</a:t>
            </a:r>
          </a:p>
        </p:txBody>
      </p:sp>
      <p:sp>
        <p:nvSpPr>
          <p:cNvPr id="12" name="Прямоугольник 8">
            <a:extLst>
              <a:ext uri="{FF2B5EF4-FFF2-40B4-BE49-F238E27FC236}">
                <a16:creationId xmlns:a16="http://schemas.microsoft.com/office/drawing/2014/main" id="{BE2B28AF-46D1-7849-BE1C-A0134B5CBBD9}"/>
              </a:ext>
            </a:extLst>
          </p:cNvPr>
          <p:cNvSpPr/>
          <p:nvPr/>
        </p:nvSpPr>
        <p:spPr>
          <a:xfrm>
            <a:off x="2093495" y="1466996"/>
            <a:ext cx="9438863" cy="4585871"/>
          </a:xfrm>
          <a:prstGeom prst="rect">
            <a:avLst/>
          </a:prstGeom>
          <a:blipFill>
            <a:blip r:embed="rId4"/>
            <a:tile tx="0" ty="0" sx="100000" sy="100000" flip="none" algn="tl"/>
          </a:blipFill>
        </p:spPr>
        <p:txBody>
          <a:bodyPr wrap="square">
            <a:spAutoFit/>
          </a:bodyPr>
          <a:lstStyle/>
          <a:p>
            <a:pPr marL="342900" indent="-342900">
              <a:buFont typeface="Arial" panose="020B0604020202020204" pitchFamily="34" charset="0"/>
              <a:buChar char="•"/>
            </a:pPr>
            <a:r>
              <a:rPr lang="en-US" b="1" dirty="0">
                <a:hlinkClick r:id="rId5"/>
              </a:rPr>
              <a:t>Outreach and Engagement Subcommittee</a:t>
            </a:r>
            <a:endParaRPr lang="en-US" b="1" dirty="0"/>
          </a:p>
          <a:p>
            <a:pPr marL="1714500" lvl="3" indent="-342900">
              <a:buFont typeface="Arial" panose="020B0604020202020204" pitchFamily="34" charset="0"/>
              <a:buChar char="•"/>
            </a:pPr>
            <a:r>
              <a:rPr lang="en-US" sz="1600" b="1" dirty="0">
                <a:solidFill>
                  <a:srgbClr val="002060"/>
                </a:solidFill>
              </a:rPr>
              <a:t>Natalia </a:t>
            </a:r>
            <a:r>
              <a:rPr lang="en-US" sz="1600" b="1" dirty="0" err="1">
                <a:solidFill>
                  <a:srgbClr val="002060"/>
                </a:solidFill>
              </a:rPr>
              <a:t>Filina</a:t>
            </a:r>
            <a:r>
              <a:rPr lang="en-US" sz="1600" b="1" dirty="0">
                <a:solidFill>
                  <a:srgbClr val="002060"/>
                </a:solidFill>
              </a:rPr>
              <a:t> (Vice-Chair and Manager of the Regional Liaisons)</a:t>
            </a:r>
            <a:endParaRPr lang="en-US" b="1" dirty="0"/>
          </a:p>
          <a:p>
            <a:pPr marL="800100" lvl="1" indent="-342900">
              <a:buFont typeface="Arial" panose="020B0604020202020204" pitchFamily="34" charset="0"/>
              <a:buChar char="•"/>
            </a:pPr>
            <a:r>
              <a:rPr lang="en-US" b="1" dirty="0">
                <a:hlinkClick r:id="rId6"/>
              </a:rPr>
              <a:t>Capacity Building Working Group</a:t>
            </a:r>
            <a:endParaRPr lang="en-US" b="1" dirty="0"/>
          </a:p>
          <a:p>
            <a:pPr marL="1714500" lvl="3" indent="-342900">
              <a:buFont typeface="Arial" panose="020B0604020202020204" pitchFamily="34" charset="0"/>
              <a:buChar char="•"/>
            </a:pPr>
            <a:r>
              <a:rPr lang="en-US" sz="1600" b="1" dirty="0">
                <a:solidFill>
                  <a:srgbClr val="002060"/>
                </a:solidFill>
              </a:rPr>
              <a:t>Joanna </a:t>
            </a:r>
            <a:r>
              <a:rPr lang="en-US" sz="1600" b="1" dirty="0" err="1">
                <a:solidFill>
                  <a:srgbClr val="002060"/>
                </a:solidFill>
              </a:rPr>
              <a:t>Kulesza</a:t>
            </a:r>
            <a:r>
              <a:rPr lang="en-US" sz="1600" b="1" dirty="0">
                <a:solidFill>
                  <a:srgbClr val="002060"/>
                </a:solidFill>
              </a:rPr>
              <a:t> (co-chair)</a:t>
            </a:r>
          </a:p>
          <a:p>
            <a:pPr marL="1714500" lvl="3" indent="-342900">
              <a:buFont typeface="Arial" panose="020B0604020202020204" pitchFamily="34" charset="0"/>
              <a:buChar char="•"/>
            </a:pPr>
            <a:r>
              <a:rPr lang="en-US" sz="1600" b="1" dirty="0">
                <a:solidFill>
                  <a:srgbClr val="002060"/>
                </a:solidFill>
              </a:rPr>
              <a:t>Natalia </a:t>
            </a:r>
            <a:r>
              <a:rPr lang="en-US" sz="1600" b="1" dirty="0" err="1">
                <a:solidFill>
                  <a:srgbClr val="002060"/>
                </a:solidFill>
              </a:rPr>
              <a:t>Filina</a:t>
            </a:r>
            <a:endParaRPr lang="en-US" sz="1600" b="1" dirty="0">
              <a:solidFill>
                <a:srgbClr val="002060"/>
              </a:solidFill>
            </a:endParaRPr>
          </a:p>
          <a:p>
            <a:pPr marL="1714500" lvl="3" indent="-342900">
              <a:buFont typeface="Arial" panose="020B0604020202020204" pitchFamily="34" charset="0"/>
              <a:buChar char="•"/>
            </a:pPr>
            <a:r>
              <a:rPr lang="en-US" sz="1600" b="1" dirty="0" err="1">
                <a:solidFill>
                  <a:srgbClr val="002060"/>
                </a:solidFill>
              </a:rPr>
              <a:t>Desara</a:t>
            </a:r>
            <a:r>
              <a:rPr lang="en-US" sz="1600" b="1" dirty="0">
                <a:solidFill>
                  <a:srgbClr val="002060"/>
                </a:solidFill>
              </a:rPr>
              <a:t> </a:t>
            </a:r>
            <a:r>
              <a:rPr lang="en-US" sz="1600" b="1" dirty="0" err="1">
                <a:solidFill>
                  <a:srgbClr val="002060"/>
                </a:solidFill>
              </a:rPr>
              <a:t>Dushi</a:t>
            </a:r>
            <a:endParaRPr lang="en-US" sz="1600" b="1" dirty="0">
              <a:solidFill>
                <a:srgbClr val="002060"/>
              </a:solidFill>
            </a:endParaRPr>
          </a:p>
          <a:p>
            <a:pPr marL="1657350" lvl="3" indent="-285750">
              <a:buFont typeface="Arial" panose="020B0604020202020204" pitchFamily="34" charset="0"/>
              <a:buChar char="•"/>
            </a:pPr>
            <a:r>
              <a:rPr lang="en-US" sz="1600" b="1" dirty="0">
                <a:solidFill>
                  <a:srgbClr val="002060"/>
                </a:solidFill>
              </a:rPr>
              <a:t>Ephraim Percy </a:t>
            </a:r>
            <a:r>
              <a:rPr lang="en-US" sz="1600" b="1" dirty="0" err="1">
                <a:solidFill>
                  <a:srgbClr val="002060"/>
                </a:solidFill>
              </a:rPr>
              <a:t>Kenyanito</a:t>
            </a:r>
            <a:endParaRPr lang="en-US" sz="1600" b="1" dirty="0">
              <a:solidFill>
                <a:srgbClr val="002060"/>
              </a:solidFill>
            </a:endParaRPr>
          </a:p>
          <a:p>
            <a:pPr marL="1714500" lvl="3" indent="-342900">
              <a:buFont typeface="Arial" panose="020B0604020202020204" pitchFamily="34" charset="0"/>
              <a:buChar char="•"/>
            </a:pPr>
            <a:r>
              <a:rPr lang="en-US" sz="1600" b="1" dirty="0">
                <a:solidFill>
                  <a:srgbClr val="002060"/>
                </a:solidFill>
              </a:rPr>
              <a:t>Mariam </a:t>
            </a:r>
            <a:r>
              <a:rPr lang="en-US" sz="1600" b="1" dirty="0" err="1">
                <a:solidFill>
                  <a:srgbClr val="002060"/>
                </a:solidFill>
              </a:rPr>
              <a:t>Tsiklauri</a:t>
            </a:r>
            <a:endParaRPr lang="en-US" sz="1600" b="1" dirty="0">
              <a:solidFill>
                <a:srgbClr val="002060"/>
              </a:solidFill>
            </a:endParaRPr>
          </a:p>
          <a:p>
            <a:pPr marL="1714500" lvl="3" indent="-342900">
              <a:buFont typeface="Arial" panose="020B0604020202020204" pitchFamily="34" charset="0"/>
              <a:buChar char="•"/>
            </a:pPr>
            <a:r>
              <a:rPr lang="en-US" sz="1600" b="1" dirty="0" err="1">
                <a:solidFill>
                  <a:srgbClr val="002060"/>
                </a:solidFill>
              </a:rPr>
              <a:t>Neli</a:t>
            </a:r>
            <a:r>
              <a:rPr lang="en-US" sz="1600" b="1" dirty="0">
                <a:solidFill>
                  <a:srgbClr val="002060"/>
                </a:solidFill>
              </a:rPr>
              <a:t> </a:t>
            </a:r>
            <a:r>
              <a:rPr lang="en-US" sz="1600" b="1" dirty="0" err="1">
                <a:solidFill>
                  <a:srgbClr val="002060"/>
                </a:solidFill>
              </a:rPr>
              <a:t>Odishvili</a:t>
            </a:r>
            <a:endParaRPr lang="en-US" sz="1600" b="1" dirty="0">
              <a:solidFill>
                <a:srgbClr val="002060"/>
              </a:solidFill>
            </a:endParaRPr>
          </a:p>
          <a:p>
            <a:pPr marL="1714500" lvl="3" indent="-342900">
              <a:buFont typeface="Arial" panose="020B0604020202020204" pitchFamily="34" charset="0"/>
              <a:buChar char="•"/>
            </a:pPr>
            <a:r>
              <a:rPr lang="en-US" sz="1600" b="1" dirty="0">
                <a:solidFill>
                  <a:srgbClr val="002060"/>
                </a:solidFill>
              </a:rPr>
              <a:t>Ricarda Wagner</a:t>
            </a:r>
          </a:p>
          <a:p>
            <a:pPr marL="1257300" lvl="2" indent="-342900">
              <a:buFont typeface="Arial" panose="020B0604020202020204" pitchFamily="34" charset="0"/>
              <a:buChar char="•"/>
            </a:pPr>
            <a:r>
              <a:rPr lang="en-US" sz="1600" b="1" dirty="0">
                <a:hlinkClick r:id="rId6"/>
              </a:rPr>
              <a:t>ICANN Learn Policy Development Course Team</a:t>
            </a:r>
            <a:endParaRPr lang="en-US" sz="1600" b="1" dirty="0"/>
          </a:p>
          <a:p>
            <a:pPr marL="1714500" lvl="3" indent="-342900">
              <a:buFont typeface="Arial" panose="020B0604020202020204" pitchFamily="34" charset="0"/>
              <a:buChar char="•"/>
            </a:pPr>
            <a:r>
              <a:rPr lang="en-US" sz="1600" b="1" dirty="0" err="1">
                <a:solidFill>
                  <a:srgbClr val="002060"/>
                </a:solidFill>
              </a:rPr>
              <a:t>Desara</a:t>
            </a:r>
            <a:r>
              <a:rPr lang="en-US" sz="1600" b="1" dirty="0">
                <a:solidFill>
                  <a:srgbClr val="002060"/>
                </a:solidFill>
              </a:rPr>
              <a:t> </a:t>
            </a:r>
            <a:r>
              <a:rPr lang="en-US" sz="1600" b="1" dirty="0" err="1">
                <a:solidFill>
                  <a:srgbClr val="002060"/>
                </a:solidFill>
              </a:rPr>
              <a:t>Dushi</a:t>
            </a:r>
            <a:endParaRPr lang="en-US" sz="1600" b="1" dirty="0">
              <a:solidFill>
                <a:srgbClr val="002060"/>
              </a:solidFill>
            </a:endParaRPr>
          </a:p>
          <a:p>
            <a:pPr marL="1714500" lvl="3" indent="-342900">
              <a:buFont typeface="Arial" panose="020B0604020202020204" pitchFamily="34" charset="0"/>
              <a:buChar char="•"/>
            </a:pPr>
            <a:r>
              <a:rPr lang="en-US" sz="1600" b="1" dirty="0">
                <a:solidFill>
                  <a:srgbClr val="002060"/>
                </a:solidFill>
              </a:rPr>
              <a:t>Joanna </a:t>
            </a:r>
            <a:r>
              <a:rPr lang="en-US" sz="1600" b="1" dirty="0" err="1">
                <a:solidFill>
                  <a:srgbClr val="002060"/>
                </a:solidFill>
              </a:rPr>
              <a:t>Kulesza</a:t>
            </a:r>
            <a:r>
              <a:rPr lang="en-US" sz="1600" b="1" dirty="0">
                <a:solidFill>
                  <a:srgbClr val="002060"/>
                </a:solidFill>
              </a:rPr>
              <a:t> (Lead)</a:t>
            </a:r>
          </a:p>
          <a:p>
            <a:pPr marL="1257300" lvl="2" indent="-342900">
              <a:buFont typeface="Arial" panose="020B0604020202020204" pitchFamily="34" charset="0"/>
              <a:buChar char="•"/>
            </a:pPr>
            <a:r>
              <a:rPr lang="en-US" sz="1600" b="1" dirty="0">
                <a:hlinkClick r:id="rId6"/>
              </a:rPr>
              <a:t>ICANN At-Large Onboarding Slide Deck Team</a:t>
            </a:r>
            <a:endParaRPr lang="en-US" sz="1600" b="1" dirty="0"/>
          </a:p>
          <a:p>
            <a:pPr marL="1714500" lvl="3" indent="-342900">
              <a:buFont typeface="Arial" panose="020B0604020202020204" pitchFamily="34" charset="0"/>
              <a:buChar char="•"/>
            </a:pPr>
            <a:r>
              <a:rPr lang="en-US" sz="1600" b="1" dirty="0">
                <a:solidFill>
                  <a:srgbClr val="002060"/>
                </a:solidFill>
              </a:rPr>
              <a:t>Joanna </a:t>
            </a:r>
            <a:r>
              <a:rPr lang="en-US" sz="1600" b="1" dirty="0" err="1">
                <a:solidFill>
                  <a:srgbClr val="002060"/>
                </a:solidFill>
              </a:rPr>
              <a:t>Kulesza</a:t>
            </a:r>
            <a:r>
              <a:rPr lang="en-US" sz="1600" b="1" dirty="0">
                <a:solidFill>
                  <a:srgbClr val="002060"/>
                </a:solidFill>
              </a:rPr>
              <a:t> (</a:t>
            </a:r>
            <a:r>
              <a:rPr lang="en-US" sz="1600" b="1" dirty="0" err="1">
                <a:solidFill>
                  <a:srgbClr val="002060"/>
                </a:solidFill>
              </a:rPr>
              <a:t>Obs</a:t>
            </a:r>
            <a:r>
              <a:rPr lang="en-US" sz="1600" b="1" dirty="0">
                <a:solidFill>
                  <a:srgbClr val="002060"/>
                </a:solidFill>
              </a:rPr>
              <a:t>)</a:t>
            </a:r>
          </a:p>
          <a:p>
            <a:pPr marL="1257300" lvl="2" indent="-342900">
              <a:buFont typeface="Arial" panose="020B0604020202020204" pitchFamily="34" charset="0"/>
              <a:buChar char="•"/>
            </a:pPr>
            <a:r>
              <a:rPr lang="en-US" sz="1600" b="1" dirty="0">
                <a:hlinkClick r:id="rId6"/>
              </a:rPr>
              <a:t>Webinars Team</a:t>
            </a:r>
            <a:endParaRPr lang="en-US" sz="1600" b="1" dirty="0"/>
          </a:p>
          <a:p>
            <a:pPr marL="1714500" lvl="3" indent="-342900">
              <a:buFont typeface="Arial" panose="020B0604020202020204" pitchFamily="34" charset="0"/>
              <a:buChar char="•"/>
            </a:pPr>
            <a:r>
              <a:rPr lang="en-US" sz="1600" b="1" dirty="0">
                <a:solidFill>
                  <a:srgbClr val="002060"/>
                </a:solidFill>
              </a:rPr>
              <a:t>Natalia </a:t>
            </a:r>
            <a:r>
              <a:rPr lang="en-US" sz="1600" b="1" dirty="0" err="1">
                <a:solidFill>
                  <a:srgbClr val="002060"/>
                </a:solidFill>
              </a:rPr>
              <a:t>Filina</a:t>
            </a:r>
            <a:endParaRPr lang="en-US" sz="1600" b="1" dirty="0">
              <a:solidFill>
                <a:srgbClr val="002060"/>
              </a:solidFill>
            </a:endParaRPr>
          </a:p>
          <a:p>
            <a:pPr marL="1714500" lvl="3" indent="-342900">
              <a:buFont typeface="Arial" panose="020B0604020202020204" pitchFamily="34" charset="0"/>
              <a:buChar char="•"/>
            </a:pPr>
            <a:r>
              <a:rPr lang="en-US" sz="1600" b="1" dirty="0">
                <a:solidFill>
                  <a:srgbClr val="002060"/>
                </a:solidFill>
              </a:rPr>
              <a:t>Joanna </a:t>
            </a:r>
            <a:r>
              <a:rPr lang="en-US" sz="1600" b="1" dirty="0" err="1">
                <a:solidFill>
                  <a:srgbClr val="002060"/>
                </a:solidFill>
              </a:rPr>
              <a:t>Kulesza</a:t>
            </a:r>
            <a:r>
              <a:rPr lang="en-US" sz="1600" b="1" dirty="0">
                <a:solidFill>
                  <a:srgbClr val="002060"/>
                </a:solidFill>
              </a:rPr>
              <a:t> (</a:t>
            </a:r>
            <a:r>
              <a:rPr lang="en-US" sz="1600" b="1" dirty="0" err="1">
                <a:solidFill>
                  <a:srgbClr val="002060"/>
                </a:solidFill>
              </a:rPr>
              <a:t>Obs</a:t>
            </a:r>
            <a:r>
              <a:rPr lang="en-US" sz="1600" b="1" dirty="0">
                <a:solidFill>
                  <a:srgbClr val="002060"/>
                </a:solidFill>
              </a:rPr>
              <a:t>)</a:t>
            </a:r>
          </a:p>
        </p:txBody>
      </p:sp>
    </p:spTree>
    <p:extLst>
      <p:ext uri="{BB962C8B-B14F-4D97-AF65-F5344CB8AC3E}">
        <p14:creationId xmlns:p14="http://schemas.microsoft.com/office/powerpoint/2010/main" val="8430821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
            <a:extLst>
              <a:ext uri="{FF2B5EF4-FFF2-40B4-BE49-F238E27FC236}">
                <a16:creationId xmlns:a16="http://schemas.microsoft.com/office/drawing/2014/main" id="{EF12D1F4-40AF-A049-BAED-3BF6E00237A6}"/>
              </a:ext>
            </a:extLst>
          </p:cNvPr>
          <p:cNvSpPr txBox="1"/>
          <p:nvPr/>
        </p:nvSpPr>
        <p:spPr>
          <a:xfrm>
            <a:off x="4558592" y="771701"/>
            <a:ext cx="6235107" cy="461665"/>
          </a:xfrm>
          <a:prstGeom prst="rect">
            <a:avLst/>
          </a:prstGeom>
          <a:solidFill>
            <a:srgbClr val="0E393A"/>
          </a:solidFill>
        </p:spPr>
        <p:txBody>
          <a:bodyPr wrap="square" rtlCol="0">
            <a:spAutoFit/>
          </a:bodyPr>
          <a:lstStyle/>
          <a:p>
            <a:r>
              <a:rPr lang="en-US" sz="2400" b="1" dirty="0">
                <a:solidFill>
                  <a:schemeClr val="bg1">
                    <a:lumMod val="95000"/>
                  </a:schemeClr>
                </a:solidFill>
                <a:latin typeface="Arial" panose="020B0604020202020204" pitchFamily="34" charset="0"/>
                <a:cs typeface="Arial" panose="020B0604020202020204" pitchFamily="34" charset="0"/>
              </a:rPr>
              <a:t>ALAC Task Forces &amp; WG – O&amp;E</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dirty="0">
                <a:solidFill>
                  <a:schemeClr val="bg1">
                    <a:lumMod val="95000"/>
                  </a:schemeClr>
                </a:solidFill>
                <a:latin typeface="Arial" panose="020B0604020202020204" pitchFamily="34" charset="0"/>
                <a:cs typeface="Arial" panose="020B0604020202020204" pitchFamily="34" charset="0"/>
              </a:rPr>
              <a:t> EURALO </a:t>
            </a:r>
            <a:r>
              <a:rPr lang="en-US" sz="2800" b="1" dirty="0">
                <a:solidFill>
                  <a:schemeClr val="bg1">
                    <a:lumMod val="95000"/>
                  </a:schemeClr>
                </a:solidFill>
                <a:latin typeface="Arial" panose="020B0604020202020204" pitchFamily="34" charset="0"/>
                <a:cs typeface="Arial" panose="020B0604020202020204" pitchFamily="34" charset="0"/>
              </a:rPr>
              <a:t>Board Nov 2021</a:t>
            </a:r>
          </a:p>
        </p:txBody>
      </p:sp>
      <p:sp>
        <p:nvSpPr>
          <p:cNvPr id="12" name="Прямоугольник 8">
            <a:extLst>
              <a:ext uri="{FF2B5EF4-FFF2-40B4-BE49-F238E27FC236}">
                <a16:creationId xmlns:a16="http://schemas.microsoft.com/office/drawing/2014/main" id="{BE2B28AF-46D1-7849-BE1C-A0134B5CBBD9}"/>
              </a:ext>
            </a:extLst>
          </p:cNvPr>
          <p:cNvSpPr/>
          <p:nvPr/>
        </p:nvSpPr>
        <p:spPr>
          <a:xfrm>
            <a:off x="1260763" y="1928661"/>
            <a:ext cx="5112327" cy="1877437"/>
          </a:xfrm>
          <a:prstGeom prst="rect">
            <a:avLst/>
          </a:prstGeom>
          <a:blipFill>
            <a:blip r:embed="rId4"/>
            <a:tile tx="0" ty="0" sx="100000" sy="100000" flip="none" algn="tl"/>
          </a:blipFill>
        </p:spPr>
        <p:txBody>
          <a:bodyPr wrap="square">
            <a:spAutoFit/>
          </a:bodyPr>
          <a:lstStyle/>
          <a:p>
            <a:pPr marL="342900" indent="-342900">
              <a:buFont typeface="Arial" panose="020B0604020202020204" pitchFamily="34" charset="0"/>
              <a:buChar char="•"/>
            </a:pPr>
            <a:r>
              <a:rPr lang="fr-FR" b="1" dirty="0">
                <a:hlinkClick r:id="rId5"/>
              </a:rPr>
              <a:t>ALAC Subcommittee Outreach and Engagement</a:t>
            </a:r>
            <a:endParaRPr lang="fr-FR" b="1" dirty="0"/>
          </a:p>
          <a:p>
            <a:pPr marL="1714500" lvl="3" indent="-342900">
              <a:buFont typeface="Arial" panose="020B0604020202020204" pitchFamily="34" charset="0"/>
              <a:buChar char="•"/>
            </a:pPr>
            <a:r>
              <a:rPr lang="fr-FR" sz="1600" b="1" dirty="0">
                <a:solidFill>
                  <a:srgbClr val="002060"/>
                </a:solidFill>
              </a:rPr>
              <a:t>Natalia </a:t>
            </a:r>
            <a:r>
              <a:rPr lang="fr-FR" sz="1600" b="1" dirty="0" err="1">
                <a:solidFill>
                  <a:srgbClr val="002060"/>
                </a:solidFill>
              </a:rPr>
              <a:t>Filina</a:t>
            </a:r>
            <a:r>
              <a:rPr lang="fr-FR" sz="1600" b="1" dirty="0">
                <a:solidFill>
                  <a:srgbClr val="002060"/>
                </a:solidFill>
              </a:rPr>
              <a:t> (Vice-Chair and Manager of the </a:t>
            </a:r>
            <a:r>
              <a:rPr lang="fr-FR" sz="1600" b="1" dirty="0" err="1">
                <a:solidFill>
                  <a:srgbClr val="002060"/>
                </a:solidFill>
              </a:rPr>
              <a:t>Regional</a:t>
            </a:r>
            <a:r>
              <a:rPr lang="fr-FR" sz="1600" b="1" dirty="0">
                <a:solidFill>
                  <a:srgbClr val="002060"/>
                </a:solidFill>
              </a:rPr>
              <a:t> Liaisons)</a:t>
            </a:r>
            <a:endParaRPr lang="fr-FR" b="1" dirty="0"/>
          </a:p>
          <a:p>
            <a:pPr marL="800100" lvl="1" indent="-342900">
              <a:buFont typeface="Arial" panose="020B0604020202020204" pitchFamily="34" charset="0"/>
              <a:buChar char="•"/>
            </a:pPr>
            <a:r>
              <a:rPr lang="fr-FR" b="1" dirty="0">
                <a:hlinkClick r:id="rId6"/>
              </a:rPr>
              <a:t>Social Media Working Group</a:t>
            </a:r>
            <a:endParaRPr lang="fr-FR" b="1" dirty="0"/>
          </a:p>
          <a:p>
            <a:pPr marL="1200150" lvl="2" indent="-285750">
              <a:buFont typeface="Arial" panose="020B0604020202020204" pitchFamily="34" charset="0"/>
              <a:buChar char="•"/>
            </a:pPr>
            <a:r>
              <a:rPr lang="fr-FR" sz="1600" b="1" dirty="0">
                <a:solidFill>
                  <a:srgbClr val="002060"/>
                </a:solidFill>
              </a:rPr>
              <a:t>Natalia </a:t>
            </a:r>
            <a:r>
              <a:rPr lang="fr-FR" sz="1600" b="1" dirty="0" err="1">
                <a:solidFill>
                  <a:srgbClr val="002060"/>
                </a:solidFill>
              </a:rPr>
              <a:t>Filina</a:t>
            </a:r>
            <a:r>
              <a:rPr lang="fr-FR" sz="1600" b="1" dirty="0">
                <a:solidFill>
                  <a:srgbClr val="002060"/>
                </a:solidFill>
              </a:rPr>
              <a:t> (</a:t>
            </a:r>
            <a:r>
              <a:rPr lang="fr-FR" sz="1600" b="1" dirty="0" err="1">
                <a:solidFill>
                  <a:srgbClr val="002060"/>
                </a:solidFill>
              </a:rPr>
              <a:t>Regional</a:t>
            </a:r>
            <a:r>
              <a:rPr lang="fr-FR" sz="1600" b="1" dirty="0">
                <a:solidFill>
                  <a:srgbClr val="002060"/>
                </a:solidFill>
              </a:rPr>
              <a:t> Vice-Chair)</a:t>
            </a:r>
          </a:p>
          <a:p>
            <a:pPr marL="1200150" lvl="2" indent="-285750">
              <a:buFont typeface="Arial" panose="020B0604020202020204" pitchFamily="34" charset="0"/>
              <a:buChar char="•"/>
            </a:pPr>
            <a:r>
              <a:rPr lang="en-US" sz="1600" b="1" dirty="0">
                <a:solidFill>
                  <a:srgbClr val="002060"/>
                </a:solidFill>
              </a:rPr>
              <a:t>Olivier </a:t>
            </a:r>
            <a:r>
              <a:rPr lang="en-US" sz="1600" b="1" dirty="0" err="1">
                <a:solidFill>
                  <a:srgbClr val="002060"/>
                </a:solidFill>
              </a:rPr>
              <a:t>Crépin-Leblond</a:t>
            </a:r>
            <a:r>
              <a:rPr lang="en-US" sz="1600" b="1" dirty="0">
                <a:solidFill>
                  <a:srgbClr val="002060"/>
                </a:solidFill>
              </a:rPr>
              <a:t> (</a:t>
            </a:r>
            <a:r>
              <a:rPr lang="en-US" sz="1600" b="1" dirty="0" err="1">
                <a:solidFill>
                  <a:srgbClr val="002060"/>
                </a:solidFill>
              </a:rPr>
              <a:t>Ralo</a:t>
            </a:r>
            <a:r>
              <a:rPr lang="en-US" sz="1600" b="1" dirty="0">
                <a:solidFill>
                  <a:srgbClr val="002060"/>
                </a:solidFill>
              </a:rPr>
              <a:t> Lead)</a:t>
            </a:r>
          </a:p>
          <a:p>
            <a:pPr marL="1200150" lvl="2" indent="-285750">
              <a:buFont typeface="Arial" panose="020B0604020202020204" pitchFamily="34" charset="0"/>
              <a:buChar char="•"/>
            </a:pPr>
            <a:r>
              <a:rPr lang="en-US" sz="1600" b="1" dirty="0">
                <a:solidFill>
                  <a:srgbClr val="002060"/>
                </a:solidFill>
              </a:rPr>
              <a:t>Matthias </a:t>
            </a:r>
            <a:r>
              <a:rPr lang="en-US" sz="1600" b="1" dirty="0" err="1">
                <a:solidFill>
                  <a:srgbClr val="002060"/>
                </a:solidFill>
              </a:rPr>
              <a:t>Hudobnik</a:t>
            </a:r>
            <a:endParaRPr lang="en-US" sz="1600" b="1" dirty="0">
              <a:solidFill>
                <a:srgbClr val="002060"/>
              </a:solidFill>
            </a:endParaRPr>
          </a:p>
        </p:txBody>
      </p:sp>
      <p:sp>
        <p:nvSpPr>
          <p:cNvPr id="13" name="Прямоугольник 8">
            <a:extLst>
              <a:ext uri="{FF2B5EF4-FFF2-40B4-BE49-F238E27FC236}">
                <a16:creationId xmlns:a16="http://schemas.microsoft.com/office/drawing/2014/main" id="{E499602F-178C-A349-97D6-17F55DDF0ED6}"/>
              </a:ext>
            </a:extLst>
          </p:cNvPr>
          <p:cNvSpPr/>
          <p:nvPr/>
        </p:nvSpPr>
        <p:spPr>
          <a:xfrm>
            <a:off x="7109185" y="3088609"/>
            <a:ext cx="4599069" cy="2923877"/>
          </a:xfrm>
          <a:prstGeom prst="rect">
            <a:avLst/>
          </a:prstGeom>
          <a:blipFill>
            <a:blip r:embed="rId4"/>
            <a:tile tx="0" ty="0" sx="100000" sy="100000" flip="none" algn="tl"/>
          </a:blipFill>
        </p:spPr>
        <p:txBody>
          <a:bodyPr wrap="square">
            <a:spAutoFit/>
          </a:bodyPr>
          <a:lstStyle/>
          <a:p>
            <a:pPr marL="342900" indent="-342900">
              <a:buFont typeface="Arial" panose="020B0604020202020204" pitchFamily="34" charset="0"/>
              <a:buChar char="•"/>
            </a:pPr>
            <a:r>
              <a:rPr lang="fr-FR" b="1" dirty="0">
                <a:hlinkClick r:id="rId7"/>
              </a:rPr>
              <a:t>Real Time Transcription (RTT) Project</a:t>
            </a:r>
            <a:br>
              <a:rPr lang="fr-FR" b="1" dirty="0"/>
            </a:br>
            <a:br>
              <a:rPr lang="fr-FR" b="1" dirty="0"/>
            </a:br>
            <a:endParaRPr lang="fr-FR" b="1" dirty="0"/>
          </a:p>
          <a:p>
            <a:pPr marL="342900" indent="-342900">
              <a:buFont typeface="Arial" panose="020B0604020202020204" pitchFamily="34" charset="0"/>
              <a:buChar char="•"/>
            </a:pPr>
            <a:r>
              <a:rPr lang="fr-FR" b="1" dirty="0">
                <a:hlinkClick r:id="rId8"/>
              </a:rPr>
              <a:t>Technology Taskforce</a:t>
            </a:r>
            <a:r>
              <a:rPr lang="fr-FR" b="1" dirty="0"/>
              <a:t> (to </a:t>
            </a:r>
            <a:r>
              <a:rPr lang="fr-FR" b="1" dirty="0" err="1"/>
              <a:t>be</a:t>
            </a:r>
            <a:r>
              <a:rPr lang="fr-FR" b="1" dirty="0"/>
              <a:t> </a:t>
            </a:r>
            <a:r>
              <a:rPr lang="fr-FR" b="1" dirty="0" err="1"/>
              <a:t>updated</a:t>
            </a:r>
            <a:r>
              <a:rPr lang="fr-FR" b="1" dirty="0"/>
              <a:t>)</a:t>
            </a:r>
          </a:p>
          <a:p>
            <a:pPr marL="1200150" lvl="2" indent="-285750">
              <a:buFont typeface="Arial" panose="020B0604020202020204" pitchFamily="34" charset="0"/>
              <a:buChar char="•"/>
            </a:pPr>
            <a:r>
              <a:rPr lang="en-US" sz="1600" b="1" dirty="0">
                <a:solidFill>
                  <a:srgbClr val="002060"/>
                </a:solidFill>
              </a:rPr>
              <a:t>Olivier </a:t>
            </a:r>
            <a:r>
              <a:rPr lang="en-US" sz="1600" b="1" dirty="0" err="1">
                <a:solidFill>
                  <a:srgbClr val="002060"/>
                </a:solidFill>
              </a:rPr>
              <a:t>Crepin-Leblond</a:t>
            </a:r>
            <a:endParaRPr lang="en-US" sz="1600" b="1" dirty="0">
              <a:solidFill>
                <a:srgbClr val="002060"/>
              </a:solidFill>
            </a:endParaRPr>
          </a:p>
          <a:p>
            <a:pPr marL="1200150" lvl="2" indent="-285750">
              <a:buFont typeface="Arial" panose="020B0604020202020204" pitchFamily="34" charset="0"/>
              <a:buChar char="•"/>
            </a:pPr>
            <a:r>
              <a:rPr lang="en-US" sz="1600" b="1" dirty="0">
                <a:solidFill>
                  <a:srgbClr val="002060"/>
                </a:solidFill>
              </a:rPr>
              <a:t>Sebastien Bachollet</a:t>
            </a:r>
          </a:p>
          <a:p>
            <a:pPr marL="1200150" lvl="2" indent="-285750">
              <a:buFont typeface="Arial" panose="020B0604020202020204" pitchFamily="34" charset="0"/>
              <a:buChar char="•"/>
            </a:pPr>
            <a:r>
              <a:rPr lang="en-US" sz="1600" b="1" dirty="0">
                <a:solidFill>
                  <a:srgbClr val="002060"/>
                </a:solidFill>
              </a:rPr>
              <a:t>Lutz </a:t>
            </a:r>
            <a:r>
              <a:rPr lang="en-US" sz="1600" b="1" dirty="0" err="1">
                <a:solidFill>
                  <a:srgbClr val="002060"/>
                </a:solidFill>
              </a:rPr>
              <a:t>Donnerhacke</a:t>
            </a:r>
            <a:endParaRPr lang="en-US" sz="1600" b="1" dirty="0">
              <a:solidFill>
                <a:srgbClr val="002060"/>
              </a:solidFill>
            </a:endParaRPr>
          </a:p>
          <a:p>
            <a:pPr marL="1200150" lvl="2" indent="-285750">
              <a:buFont typeface="Arial" panose="020B0604020202020204" pitchFamily="34" charset="0"/>
              <a:buChar char="•"/>
            </a:pPr>
            <a:r>
              <a:rPr lang="en-US" sz="1600" b="1" dirty="0">
                <a:solidFill>
                  <a:srgbClr val="002060"/>
                </a:solidFill>
              </a:rPr>
              <a:t>Stuart Clark</a:t>
            </a:r>
          </a:p>
          <a:p>
            <a:pPr marL="1200150" lvl="2" indent="-285750">
              <a:buFont typeface="Arial" panose="020B0604020202020204" pitchFamily="34" charset="0"/>
              <a:buChar char="•"/>
            </a:pPr>
            <a:r>
              <a:rPr lang="en-US" sz="1600" b="1" dirty="0">
                <a:solidFill>
                  <a:srgbClr val="002060"/>
                </a:solidFill>
              </a:rPr>
              <a:t>Mikhail </a:t>
            </a:r>
            <a:r>
              <a:rPr lang="en-US" sz="1600" b="1" dirty="0" err="1">
                <a:solidFill>
                  <a:srgbClr val="002060"/>
                </a:solidFill>
              </a:rPr>
              <a:t>Medrish</a:t>
            </a:r>
            <a:endParaRPr lang="en-US" sz="1600" b="1" dirty="0">
              <a:solidFill>
                <a:srgbClr val="002060"/>
              </a:solidFill>
            </a:endParaRPr>
          </a:p>
          <a:p>
            <a:pPr marL="1200150" lvl="2" indent="-285750">
              <a:buFont typeface="Arial" panose="020B0604020202020204" pitchFamily="34" charset="0"/>
              <a:buChar char="•"/>
            </a:pPr>
            <a:r>
              <a:rPr lang="en-US" sz="1600" b="1" dirty="0" err="1">
                <a:solidFill>
                  <a:srgbClr val="002060"/>
                </a:solidFill>
              </a:rPr>
              <a:t>Fotjon</a:t>
            </a:r>
            <a:r>
              <a:rPr lang="en-US" sz="1600" b="1" dirty="0">
                <a:solidFill>
                  <a:srgbClr val="002060"/>
                </a:solidFill>
              </a:rPr>
              <a:t> Kosta</a:t>
            </a:r>
          </a:p>
          <a:p>
            <a:pPr marL="1200150" lvl="2" indent="-285750">
              <a:buFont typeface="Arial" panose="020B0604020202020204" pitchFamily="34" charset="0"/>
              <a:buChar char="•"/>
            </a:pPr>
            <a:r>
              <a:rPr lang="en-US" sz="1600" b="1" dirty="0">
                <a:solidFill>
                  <a:srgbClr val="002060"/>
                </a:solidFill>
              </a:rPr>
              <a:t>Dina Solveig </a:t>
            </a:r>
            <a:r>
              <a:rPr lang="en-US" sz="1600" b="1" dirty="0" err="1">
                <a:solidFill>
                  <a:srgbClr val="002060"/>
                </a:solidFill>
              </a:rPr>
              <a:t>Jalkanen</a:t>
            </a:r>
            <a:endParaRPr lang="en-US" sz="1600" b="1" dirty="0">
              <a:solidFill>
                <a:srgbClr val="002060"/>
              </a:solidFill>
            </a:endParaRPr>
          </a:p>
        </p:txBody>
      </p:sp>
    </p:spTree>
    <p:extLst>
      <p:ext uri="{BB962C8B-B14F-4D97-AF65-F5344CB8AC3E}">
        <p14:creationId xmlns:p14="http://schemas.microsoft.com/office/powerpoint/2010/main" val="2631040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pPr algn="ctr"/>
            <a:r>
              <a:rPr lang="en-US" dirty="0">
                <a:latin typeface="+mn-lt"/>
              </a:rPr>
              <a:t>EURALO 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idx="1"/>
          </p:nvPr>
        </p:nvSpPr>
        <p:spPr>
          <a:xfrm>
            <a:off x="370390" y="1600201"/>
            <a:ext cx="11212010" cy="4756150"/>
          </a:xfrm>
        </p:spPr>
        <p:txBody>
          <a:bodyPr>
            <a:normAutofit/>
          </a:bodyPr>
          <a:lstStyle/>
          <a:p>
            <a:endParaRPr lang="en-US" b="1" dirty="0"/>
          </a:p>
          <a:p>
            <a:r>
              <a:rPr lang="en-US" b="1" dirty="0"/>
              <a:t>EURALO GA 2022	</a:t>
            </a:r>
            <a:r>
              <a:rPr lang="en-US" b="1" dirty="0">
                <a:highlight>
                  <a:srgbClr val="FF0000"/>
                </a:highlight>
              </a:rPr>
              <a:t>Face to face</a:t>
            </a:r>
          </a:p>
          <a:p>
            <a:pPr lvl="1"/>
            <a:r>
              <a:rPr lang="en-US" b="1" dirty="0">
                <a:sym typeface="Wingdings" pitchFamily="2" charset="2"/>
              </a:rPr>
              <a:t>Along with ICANN74 – The Hague – Policy Forum – 13-16 June 2022</a:t>
            </a:r>
          </a:p>
          <a:p>
            <a:pPr lvl="1"/>
            <a:r>
              <a:rPr lang="en-US" dirty="0">
                <a:sym typeface="Wingdings" pitchFamily="2" charset="2"/>
              </a:rPr>
              <a:t>If ICANN74 is not going F2F</a:t>
            </a:r>
          </a:p>
          <a:p>
            <a:pPr lvl="2"/>
            <a:r>
              <a:rPr lang="en-US" dirty="0">
                <a:sym typeface="Wingdings" pitchFamily="2" charset="2"/>
              </a:rPr>
              <a:t>GA F2F along with EURODIG22 – 20-22 June 2022 Trieste</a:t>
            </a:r>
          </a:p>
          <a:p>
            <a:pPr lvl="2"/>
            <a:r>
              <a:rPr lang="en-US" dirty="0">
                <a:sym typeface="Wingdings" pitchFamily="2" charset="2"/>
              </a:rPr>
              <a:t>GA F2F (small regional meeting) in one European country – in FY22</a:t>
            </a:r>
          </a:p>
          <a:p>
            <a:pPr lvl="2"/>
            <a:r>
              <a:rPr lang="en-US" dirty="0">
                <a:solidFill>
                  <a:schemeClr val="accent2"/>
                </a:solidFill>
                <a:sym typeface="Wingdings" pitchFamily="2" charset="2"/>
              </a:rPr>
              <a:t>Keep the budget for FY23 (OK)</a:t>
            </a:r>
            <a:endParaRPr lang="en-US" b="1" dirty="0">
              <a:sym typeface="Wingdings" pitchFamily="2" charset="2"/>
            </a:endParaRPr>
          </a:p>
          <a:p>
            <a:pPr lvl="1"/>
            <a:r>
              <a:rPr lang="en-US" dirty="0">
                <a:sym typeface="Wingdings" pitchFamily="2" charset="2"/>
              </a:rPr>
              <a:t>Program</a:t>
            </a:r>
          </a:p>
          <a:p>
            <a:pPr lvl="2"/>
            <a:r>
              <a:rPr lang="en-US" dirty="0">
                <a:sym typeface="Wingdings" pitchFamily="2" charset="2"/>
              </a:rPr>
              <a:t>Agenda</a:t>
            </a:r>
          </a:p>
          <a:p>
            <a:pPr lvl="2"/>
            <a:r>
              <a:rPr lang="en-US" dirty="0">
                <a:sym typeface="Wingdings" pitchFamily="2" charset="2"/>
              </a:rPr>
              <a:t>Training (proposal by Joanna K and Natalia F)</a:t>
            </a:r>
          </a:p>
          <a:p>
            <a:endParaRPr lang="fr-FR" b="1" dirty="0"/>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868233"/>
            <a:ext cx="2875915"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GA 2022</a:t>
            </a:r>
            <a:endParaRPr lang="en-US" sz="24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22654" y="2372186"/>
            <a:ext cx="719428" cy="3300904"/>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GA2022</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86063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
            <a:extLst>
              <a:ext uri="{FF2B5EF4-FFF2-40B4-BE49-F238E27FC236}">
                <a16:creationId xmlns:a16="http://schemas.microsoft.com/office/drawing/2014/main" id="{EF12D1F4-40AF-A049-BAED-3BF6E00237A6}"/>
              </a:ext>
            </a:extLst>
          </p:cNvPr>
          <p:cNvSpPr txBox="1"/>
          <p:nvPr/>
        </p:nvSpPr>
        <p:spPr>
          <a:xfrm>
            <a:off x="4558592" y="771701"/>
            <a:ext cx="6235107" cy="461665"/>
          </a:xfrm>
          <a:prstGeom prst="rect">
            <a:avLst/>
          </a:prstGeom>
          <a:solidFill>
            <a:srgbClr val="0E393A"/>
          </a:solidFill>
        </p:spPr>
        <p:txBody>
          <a:bodyPr wrap="square" rtlCol="0">
            <a:spAutoFit/>
          </a:bodyPr>
          <a:lstStyle/>
          <a:p>
            <a:r>
              <a:rPr lang="en-US" sz="2400" b="1" dirty="0">
                <a:solidFill>
                  <a:schemeClr val="bg1">
                    <a:lumMod val="95000"/>
                  </a:schemeClr>
                </a:solidFill>
                <a:latin typeface="Arial" panose="020B0604020202020204" pitchFamily="34" charset="0"/>
                <a:cs typeface="Arial" panose="020B0604020202020204" pitchFamily="34" charset="0"/>
              </a:rPr>
              <a:t>EURALO Task Forces &amp; WG</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dirty="0">
                <a:solidFill>
                  <a:schemeClr val="bg1">
                    <a:lumMod val="95000"/>
                  </a:schemeClr>
                </a:solidFill>
                <a:latin typeface="Arial" panose="020B0604020202020204" pitchFamily="34" charset="0"/>
                <a:cs typeface="Arial" panose="020B0604020202020204" pitchFamily="34" charset="0"/>
              </a:rPr>
              <a:t> EURALO </a:t>
            </a:r>
            <a:r>
              <a:rPr lang="en-US" sz="2800" b="1" dirty="0">
                <a:solidFill>
                  <a:schemeClr val="bg1">
                    <a:lumMod val="95000"/>
                  </a:schemeClr>
                </a:solidFill>
                <a:latin typeface="Arial" panose="020B0604020202020204" pitchFamily="34" charset="0"/>
                <a:cs typeface="Arial" panose="020B0604020202020204" pitchFamily="34" charset="0"/>
              </a:rPr>
              <a:t>Board Nov 2021</a:t>
            </a:r>
          </a:p>
        </p:txBody>
      </p:sp>
      <p:sp>
        <p:nvSpPr>
          <p:cNvPr id="12" name="Прямоугольник 8">
            <a:extLst>
              <a:ext uri="{FF2B5EF4-FFF2-40B4-BE49-F238E27FC236}">
                <a16:creationId xmlns:a16="http://schemas.microsoft.com/office/drawing/2014/main" id="{BE2B28AF-46D1-7849-BE1C-A0134B5CBBD9}"/>
              </a:ext>
            </a:extLst>
          </p:cNvPr>
          <p:cNvSpPr/>
          <p:nvPr/>
        </p:nvSpPr>
        <p:spPr>
          <a:xfrm>
            <a:off x="4370869" y="1983154"/>
            <a:ext cx="3226719" cy="3293209"/>
          </a:xfrm>
          <a:prstGeom prst="rect">
            <a:avLst/>
          </a:prstGeom>
          <a:blipFill>
            <a:blip r:embed="rId4"/>
            <a:tile tx="0" ty="0" sx="100000" sy="100000" flip="none" algn="tl"/>
          </a:blipFill>
        </p:spPr>
        <p:txBody>
          <a:bodyPr wrap="square">
            <a:spAutoFit/>
          </a:bodyPr>
          <a:lstStyle/>
          <a:p>
            <a:pPr marL="285750" indent="-285750">
              <a:buFont typeface="Arial" panose="020B0604020202020204" pitchFamily="34" charset="0"/>
              <a:buChar char="•"/>
            </a:pPr>
            <a:r>
              <a:rPr lang="en-US" sz="1600" b="1" dirty="0" err="1">
                <a:solidFill>
                  <a:srgbClr val="002060"/>
                </a:solidFill>
              </a:rPr>
              <a:t>Yrjö</a:t>
            </a:r>
            <a:r>
              <a:rPr lang="en-US" sz="1600" b="1" dirty="0">
                <a:solidFill>
                  <a:srgbClr val="002060"/>
                </a:solidFill>
              </a:rPr>
              <a:t> </a:t>
            </a:r>
            <a:r>
              <a:rPr lang="en-US" sz="1600" b="1" dirty="0" err="1">
                <a:solidFill>
                  <a:srgbClr val="002060"/>
                </a:solidFill>
              </a:rPr>
              <a:t>Länsipuro</a:t>
            </a:r>
            <a:r>
              <a:rPr lang="en-US" sz="1600" b="1" dirty="0">
                <a:solidFill>
                  <a:srgbClr val="002060"/>
                </a:solidFill>
              </a:rPr>
              <a:t>, Chair</a:t>
            </a:r>
          </a:p>
          <a:p>
            <a:pPr marL="285750" indent="-285750">
              <a:buFont typeface="Arial" panose="020B0604020202020204" pitchFamily="34" charset="0"/>
              <a:buChar char="•"/>
            </a:pPr>
            <a:r>
              <a:rPr lang="en-US" sz="1600" b="1" dirty="0">
                <a:solidFill>
                  <a:srgbClr val="002060"/>
                </a:solidFill>
              </a:rPr>
              <a:t>Natalia </a:t>
            </a:r>
            <a:r>
              <a:rPr lang="en-US" sz="1600" b="1" dirty="0" err="1">
                <a:solidFill>
                  <a:srgbClr val="002060"/>
                </a:solidFill>
              </a:rPr>
              <a:t>Filina</a:t>
            </a:r>
            <a:r>
              <a:rPr lang="en-US" sz="1600" b="1" dirty="0">
                <a:solidFill>
                  <a:srgbClr val="002060"/>
                </a:solidFill>
              </a:rPr>
              <a:t> (O&amp;E WG liaison)</a:t>
            </a:r>
          </a:p>
          <a:p>
            <a:pPr marL="285750" indent="-285750">
              <a:buFont typeface="Arial" panose="020B0604020202020204" pitchFamily="34" charset="0"/>
              <a:buChar char="•"/>
            </a:pPr>
            <a:r>
              <a:rPr lang="en-US" sz="1600" b="1" dirty="0">
                <a:solidFill>
                  <a:srgbClr val="002060"/>
                </a:solidFill>
              </a:rPr>
              <a:t>Sébastien Bachollet</a:t>
            </a:r>
          </a:p>
          <a:p>
            <a:pPr marL="285750" indent="-285750">
              <a:buFont typeface="Arial" panose="020B0604020202020204" pitchFamily="34" charset="0"/>
              <a:buChar char="•"/>
            </a:pPr>
            <a:r>
              <a:rPr lang="en-US" sz="1600" b="1" dirty="0">
                <a:solidFill>
                  <a:srgbClr val="002060"/>
                </a:solidFill>
              </a:rPr>
              <a:t>Olivier </a:t>
            </a:r>
            <a:r>
              <a:rPr lang="en-US" sz="1600" b="1" dirty="0" err="1">
                <a:solidFill>
                  <a:srgbClr val="002060"/>
                </a:solidFill>
              </a:rPr>
              <a:t>Crépin-Leblond</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Jordi </a:t>
            </a:r>
            <a:r>
              <a:rPr lang="en-US" sz="1600" b="1" dirty="0" err="1">
                <a:solidFill>
                  <a:srgbClr val="002060"/>
                </a:solidFill>
              </a:rPr>
              <a:t>Iparraguirre</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Matthias </a:t>
            </a:r>
            <a:r>
              <a:rPr lang="en-US" sz="1600" b="1" dirty="0" err="1">
                <a:solidFill>
                  <a:srgbClr val="002060"/>
                </a:solidFill>
              </a:rPr>
              <a:t>Hudobnik</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Oksana </a:t>
            </a:r>
            <a:r>
              <a:rPr lang="en-US" sz="1600" b="1" dirty="0" err="1">
                <a:solidFill>
                  <a:srgbClr val="002060"/>
                </a:solidFill>
              </a:rPr>
              <a:t>Prykhodko</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Eric Schweighofer (?)</a:t>
            </a:r>
          </a:p>
          <a:p>
            <a:pPr marL="285750" indent="-285750">
              <a:buFont typeface="Arial" panose="020B0604020202020204" pitchFamily="34" charset="0"/>
              <a:buChar char="•"/>
            </a:pPr>
            <a:r>
              <a:rPr lang="en-US" sz="1600" b="1" dirty="0" err="1">
                <a:solidFill>
                  <a:srgbClr val="002060"/>
                </a:solidFill>
              </a:rPr>
              <a:t>Nenad</a:t>
            </a:r>
            <a:r>
              <a:rPr lang="en-US" sz="1600" b="1" dirty="0">
                <a:solidFill>
                  <a:srgbClr val="002060"/>
                </a:solidFill>
              </a:rPr>
              <a:t> </a:t>
            </a:r>
            <a:r>
              <a:rPr lang="en-US" sz="1600" b="1" dirty="0" err="1">
                <a:solidFill>
                  <a:srgbClr val="002060"/>
                </a:solidFill>
              </a:rPr>
              <a:t>Marinkovic</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Anne-Marie Joly-Bachollet</a:t>
            </a:r>
          </a:p>
          <a:p>
            <a:pPr marL="285750" indent="-285750">
              <a:buFont typeface="Arial" panose="020B0604020202020204" pitchFamily="34" charset="0"/>
              <a:buChar char="•"/>
            </a:pPr>
            <a:r>
              <a:rPr lang="en-US" sz="1600" b="1" dirty="0">
                <a:solidFill>
                  <a:srgbClr val="002060"/>
                </a:solidFill>
              </a:rPr>
              <a:t>Olawale Bakare </a:t>
            </a:r>
          </a:p>
          <a:p>
            <a:pPr marL="285750" indent="-285750">
              <a:buFont typeface="Arial" panose="020B0604020202020204" pitchFamily="34" charset="0"/>
              <a:buChar char="•"/>
            </a:pPr>
            <a:r>
              <a:rPr lang="en-US" sz="1600" b="1" dirty="0">
                <a:solidFill>
                  <a:srgbClr val="002060"/>
                </a:solidFill>
              </a:rPr>
              <a:t>Annette </a:t>
            </a:r>
            <a:r>
              <a:rPr lang="en-US" sz="1600" b="1" dirty="0" err="1">
                <a:solidFill>
                  <a:srgbClr val="002060"/>
                </a:solidFill>
              </a:rPr>
              <a:t>Muehlberg</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Sandra </a:t>
            </a:r>
            <a:r>
              <a:rPr lang="en-US" sz="1600" b="1" dirty="0" err="1">
                <a:solidFill>
                  <a:srgbClr val="002060"/>
                </a:solidFill>
              </a:rPr>
              <a:t>Hoferichter</a:t>
            </a:r>
            <a:endParaRPr lang="en-US" sz="1600" b="1" dirty="0">
              <a:solidFill>
                <a:srgbClr val="002060"/>
              </a:solidFill>
            </a:endParaRPr>
          </a:p>
        </p:txBody>
      </p:sp>
      <p:sp>
        <p:nvSpPr>
          <p:cNvPr id="13" name="Прямоугольник 8">
            <a:extLst>
              <a:ext uri="{FF2B5EF4-FFF2-40B4-BE49-F238E27FC236}">
                <a16:creationId xmlns:a16="http://schemas.microsoft.com/office/drawing/2014/main" id="{FB1CE5B5-F61C-3B4A-8006-E353D7E3F75C}"/>
              </a:ext>
            </a:extLst>
          </p:cNvPr>
          <p:cNvSpPr/>
          <p:nvPr/>
        </p:nvSpPr>
        <p:spPr>
          <a:xfrm>
            <a:off x="7893171" y="2616424"/>
            <a:ext cx="4114799" cy="3539430"/>
          </a:xfrm>
          <a:prstGeom prst="rect">
            <a:avLst/>
          </a:prstGeom>
          <a:blipFill>
            <a:blip r:embed="rId4"/>
            <a:tile tx="0" ty="0" sx="100000" sy="100000" flip="none" algn="tl"/>
          </a:blipFill>
        </p:spPr>
        <p:txBody>
          <a:bodyPr wrap="square">
            <a:spAutoFit/>
          </a:bodyPr>
          <a:lstStyle/>
          <a:p>
            <a:r>
              <a:rPr lang="fr-FR" sz="1600" b="1" u="sng" dirty="0">
                <a:hlinkClick r:id="rId5"/>
              </a:rPr>
              <a:t>EURALO Operation Rules Taskforce (EROR TF)</a:t>
            </a:r>
            <a:endParaRPr lang="fr-FR" sz="1600" b="1" dirty="0"/>
          </a:p>
          <a:p>
            <a:pPr marL="285750" indent="-285750">
              <a:buFont typeface="Arial" panose="020B0604020202020204" pitchFamily="34" charset="0"/>
              <a:buChar char="•"/>
            </a:pPr>
            <a:r>
              <a:rPr lang="en-US" sz="1600" b="1" dirty="0">
                <a:solidFill>
                  <a:srgbClr val="002060"/>
                </a:solidFill>
              </a:rPr>
              <a:t>Sébastien Bachollet, co-Chair</a:t>
            </a:r>
          </a:p>
          <a:p>
            <a:pPr marL="285750" indent="-285750">
              <a:buFont typeface="Arial" panose="020B0604020202020204" pitchFamily="34" charset="0"/>
              <a:buChar char="•"/>
            </a:pPr>
            <a:r>
              <a:rPr lang="en-US" sz="1600" b="1" dirty="0">
                <a:solidFill>
                  <a:srgbClr val="002060"/>
                </a:solidFill>
              </a:rPr>
              <a:t>Lutz </a:t>
            </a:r>
            <a:r>
              <a:rPr lang="en-US" sz="1600" b="1" dirty="0" err="1">
                <a:solidFill>
                  <a:srgbClr val="002060"/>
                </a:solidFill>
              </a:rPr>
              <a:t>Donnerhacke</a:t>
            </a:r>
            <a:r>
              <a:rPr lang="en-US" sz="1600" b="1" dirty="0">
                <a:solidFill>
                  <a:srgbClr val="002060"/>
                </a:solidFill>
              </a:rPr>
              <a:t>, co-Chair</a:t>
            </a:r>
          </a:p>
          <a:p>
            <a:pPr marL="285750" indent="-285750">
              <a:buFont typeface="Arial" panose="020B0604020202020204" pitchFamily="34" charset="0"/>
              <a:buChar char="•"/>
            </a:pPr>
            <a:r>
              <a:rPr lang="en-US" sz="1600" b="1" dirty="0">
                <a:solidFill>
                  <a:srgbClr val="002060"/>
                </a:solidFill>
              </a:rPr>
              <a:t>Anne-Marie Joly-Bachollet</a:t>
            </a:r>
          </a:p>
          <a:p>
            <a:pPr marL="285750" indent="-285750">
              <a:buFont typeface="Arial" panose="020B0604020202020204" pitchFamily="34" charset="0"/>
              <a:buChar char="•"/>
            </a:pPr>
            <a:r>
              <a:rPr lang="en-US" sz="1600" b="1" dirty="0">
                <a:solidFill>
                  <a:srgbClr val="002060"/>
                </a:solidFill>
              </a:rPr>
              <a:t>Ricardo Holmquist</a:t>
            </a:r>
          </a:p>
          <a:p>
            <a:pPr marL="285750" indent="-285750">
              <a:buFont typeface="Arial" panose="020B0604020202020204" pitchFamily="34" charset="0"/>
              <a:buChar char="•"/>
            </a:pPr>
            <a:r>
              <a:rPr lang="en-US" sz="1600" b="1" dirty="0">
                <a:solidFill>
                  <a:srgbClr val="002060"/>
                </a:solidFill>
              </a:rPr>
              <a:t>Joanna </a:t>
            </a:r>
            <a:r>
              <a:rPr lang="en-US" sz="1600" b="1" dirty="0" err="1">
                <a:solidFill>
                  <a:srgbClr val="002060"/>
                </a:solidFill>
              </a:rPr>
              <a:t>Kulesza</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Matthias </a:t>
            </a:r>
            <a:r>
              <a:rPr lang="en-US" sz="1600" b="1" dirty="0" err="1">
                <a:solidFill>
                  <a:srgbClr val="002060"/>
                </a:solidFill>
              </a:rPr>
              <a:t>Hudobnik</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Pari Esfandiari</a:t>
            </a:r>
          </a:p>
          <a:p>
            <a:pPr marL="285750" indent="-285750">
              <a:buFont typeface="Arial" panose="020B0604020202020204" pitchFamily="34" charset="0"/>
              <a:buChar char="•"/>
            </a:pPr>
            <a:r>
              <a:rPr lang="en-US" sz="1600" b="1" dirty="0" err="1">
                <a:solidFill>
                  <a:srgbClr val="002060"/>
                </a:solidFill>
              </a:rPr>
              <a:t>Yrjö</a:t>
            </a:r>
            <a:r>
              <a:rPr lang="en-US" sz="1600" b="1" dirty="0">
                <a:solidFill>
                  <a:srgbClr val="002060"/>
                </a:solidFill>
              </a:rPr>
              <a:t> </a:t>
            </a:r>
            <a:r>
              <a:rPr lang="en-US" sz="1600" b="1" dirty="0" err="1">
                <a:solidFill>
                  <a:srgbClr val="002060"/>
                </a:solidFill>
              </a:rPr>
              <a:t>Länsipuro</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Andrei Kolesnikov</a:t>
            </a:r>
          </a:p>
          <a:p>
            <a:pPr marL="285750" indent="-285750">
              <a:buFont typeface="Arial" panose="020B0604020202020204" pitchFamily="34" charset="0"/>
              <a:buChar char="•"/>
            </a:pPr>
            <a:r>
              <a:rPr lang="en-US" sz="1600" b="1" dirty="0">
                <a:solidFill>
                  <a:srgbClr val="002060"/>
                </a:solidFill>
              </a:rPr>
              <a:t>Olivier </a:t>
            </a:r>
            <a:r>
              <a:rPr lang="en-US" sz="1600" b="1" dirty="0" err="1">
                <a:solidFill>
                  <a:srgbClr val="002060"/>
                </a:solidFill>
              </a:rPr>
              <a:t>Crépin-Leblond</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Roberto Gaetano</a:t>
            </a:r>
          </a:p>
          <a:p>
            <a:pPr marL="285750" indent="-285750">
              <a:buFont typeface="Arial" panose="020B0604020202020204" pitchFamily="34" charset="0"/>
              <a:buChar char="•"/>
            </a:pPr>
            <a:r>
              <a:rPr lang="en-US" sz="1600" b="1" dirty="0">
                <a:solidFill>
                  <a:srgbClr val="002060"/>
                </a:solidFill>
              </a:rPr>
              <a:t>Natalia </a:t>
            </a:r>
            <a:r>
              <a:rPr lang="en-US" sz="1600" b="1" dirty="0" err="1">
                <a:solidFill>
                  <a:srgbClr val="002060"/>
                </a:solidFill>
              </a:rPr>
              <a:t>Filina</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Olivier </a:t>
            </a:r>
            <a:r>
              <a:rPr lang="en-US" sz="1600" b="1" dirty="0" err="1">
                <a:solidFill>
                  <a:srgbClr val="002060"/>
                </a:solidFill>
              </a:rPr>
              <a:t>Passek</a:t>
            </a:r>
            <a:endParaRPr lang="en-US" sz="1600" b="1" dirty="0">
              <a:solidFill>
                <a:srgbClr val="002060"/>
              </a:solidFill>
            </a:endParaRPr>
          </a:p>
        </p:txBody>
      </p:sp>
      <p:sp>
        <p:nvSpPr>
          <p:cNvPr id="16" name="Прямоугольник 8">
            <a:extLst>
              <a:ext uri="{FF2B5EF4-FFF2-40B4-BE49-F238E27FC236}">
                <a16:creationId xmlns:a16="http://schemas.microsoft.com/office/drawing/2014/main" id="{5852C246-200F-FA41-A011-4DA4606037DE}"/>
              </a:ext>
            </a:extLst>
          </p:cNvPr>
          <p:cNvSpPr/>
          <p:nvPr/>
        </p:nvSpPr>
        <p:spPr>
          <a:xfrm>
            <a:off x="740352" y="3126149"/>
            <a:ext cx="3419182" cy="2092881"/>
          </a:xfrm>
          <a:prstGeom prst="rect">
            <a:avLst/>
          </a:prstGeom>
          <a:blipFill>
            <a:blip r:embed="rId4"/>
            <a:tile tx="0" ty="0" sx="100000" sy="100000" flip="none" algn="tl"/>
          </a:blipFill>
        </p:spPr>
        <p:txBody>
          <a:bodyPr wrap="square">
            <a:spAutoFit/>
          </a:bodyPr>
          <a:lstStyle/>
          <a:p>
            <a:r>
              <a:rPr lang="en-US" b="1" dirty="0">
                <a:solidFill>
                  <a:srgbClr val="002060"/>
                </a:solidFill>
              </a:rPr>
              <a:t>EURALO Monthly RoundTable</a:t>
            </a:r>
          </a:p>
          <a:p>
            <a:pPr marL="285750" indent="-285750">
              <a:buFont typeface="Arial" panose="020B0604020202020204" pitchFamily="34" charset="0"/>
              <a:buChar char="•"/>
            </a:pPr>
            <a:r>
              <a:rPr lang="en-US" sz="1600" b="1" dirty="0">
                <a:solidFill>
                  <a:srgbClr val="002060"/>
                </a:solidFill>
              </a:rPr>
              <a:t>?</a:t>
            </a:r>
          </a:p>
          <a:p>
            <a:r>
              <a:rPr lang="en-US" sz="1600" b="1" dirty="0">
                <a:solidFill>
                  <a:srgbClr val="002060"/>
                </a:solidFill>
              </a:rPr>
              <a:t>EURALO GA Prep (EGAP)</a:t>
            </a:r>
          </a:p>
          <a:p>
            <a:pPr marL="285750" indent="-285750">
              <a:buFont typeface="Arial" panose="020B0604020202020204" pitchFamily="34" charset="0"/>
              <a:buChar char="•"/>
            </a:pPr>
            <a:r>
              <a:rPr lang="en-US" sz="1600" b="1" dirty="0">
                <a:solidFill>
                  <a:srgbClr val="002060"/>
                </a:solidFill>
              </a:rPr>
              <a:t>Olivier </a:t>
            </a:r>
            <a:r>
              <a:rPr lang="en-US" sz="1600" b="1" dirty="0" err="1">
                <a:solidFill>
                  <a:srgbClr val="002060"/>
                </a:solidFill>
              </a:rPr>
              <a:t>Crépin-Leblond</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Natalia </a:t>
            </a:r>
            <a:r>
              <a:rPr lang="en-US" sz="1600" b="1" dirty="0" err="1">
                <a:solidFill>
                  <a:srgbClr val="002060"/>
                </a:solidFill>
              </a:rPr>
              <a:t>Filina</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Roberto Gaetano</a:t>
            </a:r>
          </a:p>
          <a:p>
            <a:pPr marL="285750" indent="-285750">
              <a:buFont typeface="Arial" panose="020B0604020202020204" pitchFamily="34" charset="0"/>
              <a:buChar char="•"/>
            </a:pPr>
            <a:r>
              <a:rPr lang="en-US" sz="1600" b="1" dirty="0">
                <a:solidFill>
                  <a:srgbClr val="002060"/>
                </a:solidFill>
              </a:rPr>
              <a:t>Matthias </a:t>
            </a:r>
            <a:r>
              <a:rPr lang="en-US" sz="1600" b="1" dirty="0" err="1">
                <a:solidFill>
                  <a:srgbClr val="002060"/>
                </a:solidFill>
              </a:rPr>
              <a:t>Hudobnik</a:t>
            </a:r>
            <a:endParaRPr lang="en-US" sz="1600" b="1" dirty="0">
              <a:solidFill>
                <a:srgbClr val="002060"/>
              </a:solidFill>
            </a:endParaRPr>
          </a:p>
          <a:p>
            <a:pPr marL="285750" indent="-285750">
              <a:buFont typeface="Arial" panose="020B0604020202020204" pitchFamily="34" charset="0"/>
              <a:buChar char="•"/>
            </a:pPr>
            <a:r>
              <a:rPr lang="en-US" sz="1600" b="1" dirty="0">
                <a:solidFill>
                  <a:srgbClr val="002060"/>
                </a:solidFill>
              </a:rPr>
              <a:t>Anne-Marie Joly-Bachollet</a:t>
            </a:r>
          </a:p>
        </p:txBody>
      </p:sp>
      <p:sp>
        <p:nvSpPr>
          <p:cNvPr id="24" name="Прямоугольник 8">
            <a:extLst>
              <a:ext uri="{FF2B5EF4-FFF2-40B4-BE49-F238E27FC236}">
                <a16:creationId xmlns:a16="http://schemas.microsoft.com/office/drawing/2014/main" id="{6915A2CF-6DD6-7D41-9015-CBC5E8AA5C6D}"/>
              </a:ext>
            </a:extLst>
          </p:cNvPr>
          <p:cNvSpPr/>
          <p:nvPr/>
        </p:nvSpPr>
        <p:spPr>
          <a:xfrm>
            <a:off x="4370869" y="1660414"/>
            <a:ext cx="5394233" cy="338554"/>
          </a:xfrm>
          <a:prstGeom prst="rect">
            <a:avLst/>
          </a:prstGeom>
          <a:blipFill>
            <a:blip r:embed="rId4"/>
            <a:tile tx="0" ty="0" sx="100000" sy="100000" flip="none" algn="tl"/>
          </a:blipFill>
        </p:spPr>
        <p:txBody>
          <a:bodyPr wrap="square">
            <a:spAutoFit/>
          </a:bodyPr>
          <a:lstStyle/>
          <a:p>
            <a:r>
              <a:rPr lang="fr-FR" sz="1600" b="1" dirty="0">
                <a:hlinkClick r:id="rId6"/>
              </a:rPr>
              <a:t>EURALO Task Force on At-Large Structure (ALS) engagement</a:t>
            </a:r>
            <a:endParaRPr lang="fr-FR" sz="1600" b="1" dirty="0"/>
          </a:p>
        </p:txBody>
      </p:sp>
    </p:spTree>
    <p:extLst>
      <p:ext uri="{BB962C8B-B14F-4D97-AF65-F5344CB8AC3E}">
        <p14:creationId xmlns:p14="http://schemas.microsoft.com/office/powerpoint/2010/main" val="8694012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e 53">
            <a:extLst>
              <a:ext uri="{FF2B5EF4-FFF2-40B4-BE49-F238E27FC236}">
                <a16:creationId xmlns:a16="http://schemas.microsoft.com/office/drawing/2014/main" id="{D4310494-C150-0246-B16E-57D854C923B6}"/>
              </a:ext>
            </a:extLst>
          </p:cNvPr>
          <p:cNvGrpSpPr/>
          <p:nvPr/>
        </p:nvGrpSpPr>
        <p:grpSpPr>
          <a:xfrm>
            <a:off x="3010955" y="4145398"/>
            <a:ext cx="1791516" cy="1410450"/>
            <a:chOff x="4390613" y="153320"/>
            <a:chExt cx="6078589" cy="4785637"/>
          </a:xfrm>
        </p:grpSpPr>
        <p:pic>
          <p:nvPicPr>
            <p:cNvPr id="55" name="Picture 2" descr="Ricardo Holmquist (@rihogris) / Twitter">
              <a:extLst>
                <a:ext uri="{FF2B5EF4-FFF2-40B4-BE49-F238E27FC236}">
                  <a16:creationId xmlns:a16="http://schemas.microsoft.com/office/drawing/2014/main" id="{30031641-62F7-EE4A-99B4-ED21C7F72A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51350" y="153320"/>
              <a:ext cx="6017852" cy="4507580"/>
            </a:xfrm>
            <a:prstGeom prst="rect">
              <a:avLst/>
            </a:prstGeom>
            <a:noFill/>
            <a:extLst>
              <a:ext uri="{909E8E84-426E-40DD-AFC4-6F175D3DCCD1}">
                <a14:hiddenFill xmlns:a14="http://schemas.microsoft.com/office/drawing/2010/main">
                  <a:solidFill>
                    <a:srgbClr val="FFFFFF"/>
                  </a:solidFill>
                </a14:hiddenFill>
              </a:ext>
            </a:extLst>
          </p:spPr>
        </p:pic>
        <p:pic>
          <p:nvPicPr>
            <p:cNvPr id="56" name="Image 55">
              <a:extLst>
                <a:ext uri="{FF2B5EF4-FFF2-40B4-BE49-F238E27FC236}">
                  <a16:creationId xmlns:a16="http://schemas.microsoft.com/office/drawing/2014/main" id="{ED3A7224-B4E3-4642-8D2A-167211AF42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90613" y="2997621"/>
              <a:ext cx="1928394" cy="1941336"/>
            </a:xfrm>
            <a:prstGeom prst="ellipse">
              <a:avLst/>
            </a:prstGeom>
          </p:spPr>
        </p:pic>
      </p:grpSp>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212721"/>
            <a:ext cx="8706292" cy="818564"/>
          </a:xfrm>
          <a:blipFill>
            <a:blip r:embed="rId4" cstate="screen">
              <a:extLst>
                <a:ext uri="{28A0092B-C50C-407E-A947-70E740481C1C}">
                  <a14:useLocalDpi xmlns:a14="http://schemas.microsoft.com/office/drawing/2010/main"/>
                </a:ext>
              </a:extLst>
            </a:blip>
            <a:stretch>
              <a:fillRect/>
            </a:stretch>
          </a:blipFill>
        </p:spPr>
        <p:txBody>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2022</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grpSp>
        <p:nvGrpSpPr>
          <p:cNvPr id="31" name="Groupe 30">
            <a:extLst>
              <a:ext uri="{FF2B5EF4-FFF2-40B4-BE49-F238E27FC236}">
                <a16:creationId xmlns:a16="http://schemas.microsoft.com/office/drawing/2014/main" id="{A4F18E39-8C69-C54F-8085-C3BBCB2B2E85}"/>
              </a:ext>
            </a:extLst>
          </p:cNvPr>
          <p:cNvGrpSpPr/>
          <p:nvPr/>
        </p:nvGrpSpPr>
        <p:grpSpPr>
          <a:xfrm>
            <a:off x="1573745" y="3375650"/>
            <a:ext cx="2066794" cy="1377862"/>
            <a:chOff x="952500" y="0"/>
            <a:chExt cx="10287000" cy="6858000"/>
          </a:xfrm>
        </p:grpSpPr>
        <p:pic>
          <p:nvPicPr>
            <p:cNvPr id="32" name="Picture 2" descr="L’image contient peut-être : 1 personne, barbe, texte qui dit ’Matthias’">
              <a:extLst>
                <a:ext uri="{FF2B5EF4-FFF2-40B4-BE49-F238E27FC236}">
                  <a16:creationId xmlns:a16="http://schemas.microsoft.com/office/drawing/2014/main" id="{288B3B5D-B916-3843-89B5-DF08D4227573}"/>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52500" y="0"/>
              <a:ext cx="10287000" cy="6858000"/>
            </a:xfrm>
            <a:prstGeom prst="ellipse">
              <a:avLst/>
            </a:prstGeom>
            <a:noFill/>
            <a:extLst>
              <a:ext uri="{909E8E84-426E-40DD-AFC4-6F175D3DCCD1}">
                <a14:hiddenFill xmlns:a14="http://schemas.microsoft.com/office/drawing/2010/main">
                  <a:solidFill>
                    <a:srgbClr val="FFFFFF"/>
                  </a:solidFill>
                </a14:hiddenFill>
              </a:ext>
            </a:extLst>
          </p:spPr>
        </p:pic>
        <p:pic>
          <p:nvPicPr>
            <p:cNvPr id="33" name="Image 32">
              <a:extLst>
                <a:ext uri="{FF2B5EF4-FFF2-40B4-BE49-F238E27FC236}">
                  <a16:creationId xmlns:a16="http://schemas.microsoft.com/office/drawing/2014/main" id="{996F3357-F2DE-AF44-9244-9B3F85839D7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288774" y="2291529"/>
              <a:ext cx="675353" cy="675353"/>
            </a:xfrm>
            <a:prstGeom prst="ellipse">
              <a:avLst/>
            </a:prstGeom>
          </p:spPr>
        </p:pic>
      </p:grpSp>
      <p:grpSp>
        <p:nvGrpSpPr>
          <p:cNvPr id="34" name="Groupe 33">
            <a:extLst>
              <a:ext uri="{FF2B5EF4-FFF2-40B4-BE49-F238E27FC236}">
                <a16:creationId xmlns:a16="http://schemas.microsoft.com/office/drawing/2014/main" id="{568EA56A-AFBF-5246-8D81-71B314E0C9A7}"/>
              </a:ext>
            </a:extLst>
          </p:cNvPr>
          <p:cNvGrpSpPr/>
          <p:nvPr/>
        </p:nvGrpSpPr>
        <p:grpSpPr>
          <a:xfrm>
            <a:off x="352684" y="2094366"/>
            <a:ext cx="1634006" cy="1634006"/>
            <a:chOff x="5105400" y="2438400"/>
            <a:chExt cx="2286000" cy="2286000"/>
          </a:xfrm>
        </p:grpSpPr>
        <p:pic>
          <p:nvPicPr>
            <p:cNvPr id="35" name="Picture 10" descr="Pari Esfandiari">
              <a:extLst>
                <a:ext uri="{FF2B5EF4-FFF2-40B4-BE49-F238E27FC236}">
                  <a16:creationId xmlns:a16="http://schemas.microsoft.com/office/drawing/2014/main" id="{CA4CC08F-B0F3-3140-BB53-DD57791A842E}"/>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105400" y="2438400"/>
              <a:ext cx="2286000" cy="2286000"/>
            </a:xfrm>
            <a:prstGeom prst="ellipse">
              <a:avLst/>
            </a:prstGeom>
            <a:noFill/>
            <a:extLst>
              <a:ext uri="{909E8E84-426E-40DD-AFC4-6F175D3DCCD1}">
                <a14:hiddenFill xmlns:a14="http://schemas.microsoft.com/office/drawing/2010/main">
                  <a:solidFill>
                    <a:srgbClr val="FFFFFF"/>
                  </a:solidFill>
                </a14:hiddenFill>
              </a:ext>
            </a:extLst>
          </p:spPr>
        </p:pic>
        <p:pic>
          <p:nvPicPr>
            <p:cNvPr id="36" name="Рисунок 3" descr="af7a4501-735b-4269-8da2-1fc31646e441 - копия">
              <a:extLst>
                <a:ext uri="{FF2B5EF4-FFF2-40B4-BE49-F238E27FC236}">
                  <a16:creationId xmlns:a16="http://schemas.microsoft.com/office/drawing/2014/main" id="{C33EFFF6-D73D-384B-9AD3-7D99B2B420CB}"/>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5677841" y="4213610"/>
              <a:ext cx="438302" cy="439045"/>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37" name="Рисунок 3" descr="af7a4501-735b-4269-8da2-1fc31646e441 - копия">
              <a:extLst>
                <a:ext uri="{FF2B5EF4-FFF2-40B4-BE49-F238E27FC236}">
                  <a16:creationId xmlns:a16="http://schemas.microsoft.com/office/drawing/2014/main" id="{B87765E9-29E9-4A40-8208-236070734B2A}"/>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6651456" y="4113126"/>
              <a:ext cx="438302" cy="439045"/>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38" name="Groupe 37">
            <a:extLst>
              <a:ext uri="{FF2B5EF4-FFF2-40B4-BE49-F238E27FC236}">
                <a16:creationId xmlns:a16="http://schemas.microsoft.com/office/drawing/2014/main" id="{D6C4D17F-7846-A747-8644-432271B9D909}"/>
              </a:ext>
            </a:extLst>
          </p:cNvPr>
          <p:cNvGrpSpPr/>
          <p:nvPr/>
        </p:nvGrpSpPr>
        <p:grpSpPr>
          <a:xfrm>
            <a:off x="7018258" y="5276116"/>
            <a:ext cx="1578314" cy="1249726"/>
            <a:chOff x="8126520" y="1855532"/>
            <a:chExt cx="3080086" cy="2438845"/>
          </a:xfrm>
        </p:grpSpPr>
        <p:pic>
          <p:nvPicPr>
            <p:cNvPr id="39" name="Picture 4" descr="L’image contient peut-être : 6 personnes, dont Andrei Kolesnikov, personnes souriantes">
              <a:extLst>
                <a:ext uri="{FF2B5EF4-FFF2-40B4-BE49-F238E27FC236}">
                  <a16:creationId xmlns:a16="http://schemas.microsoft.com/office/drawing/2014/main" id="{0477E780-5F88-DF4E-8A8D-B655308F6FC6}"/>
                </a:ext>
              </a:extLst>
            </p:cNvPr>
            <p:cNvPicPr>
              <a:picLocks noChangeAspect="1" noChangeArrowheads="1"/>
            </p:cNvPicPr>
            <p:nvPr/>
          </p:nvPicPr>
          <p:blipFill rotWithShape="1">
            <a:blip r:embed="rId9" cstate="email">
              <a:extLst>
                <a:ext uri="{BEBA8EAE-BF5A-486C-A8C5-ECC9F3942E4B}">
                  <a14:imgProps xmlns:a14="http://schemas.microsoft.com/office/drawing/2010/main">
                    <a14:imgLayer r:embed="rId10">
                      <a14:imgEffect>
                        <a14:backgroundRemoval t="0" b="82422" l="0" r="100000">
                          <a14:foregroundMark x1="9907" y1="49219" x2="9907" y2="49219"/>
                          <a14:foregroundMark x1="9907" y1="44141" x2="9907" y2="44141"/>
                          <a14:foregroundMark x1="11455" y1="33984" x2="11455" y2="33984"/>
                          <a14:foregroundMark x1="3406" y1="19531" x2="3406" y2="19531"/>
                          <a14:foregroundMark x1="12384" y1="57813" x2="12384" y2="57813"/>
                          <a14:foregroundMark x1="5573" y1="43359" x2="5573" y2="43359"/>
                          <a14:foregroundMark x1="31269" y1="65234" x2="31269" y2="65234"/>
                          <a14:foregroundMark x1="31269" y1="65234" x2="31269" y2="65234"/>
                          <a14:foregroundMark x1="35913" y1="64063" x2="35913" y2="64063"/>
                          <a14:foregroundMark x1="40557" y1="61328" x2="40557" y2="61328"/>
                          <a14:foregroundMark x1="62229" y1="67578" x2="62229" y2="67578"/>
                          <a14:foregroundMark x1="52012" y1="66406" x2="52012" y2="66406"/>
                          <a14:foregroundMark x1="73375" y1="70313" x2="73375" y2="70313"/>
                          <a14:foregroundMark x1="57895" y1="61719" x2="57895" y2="61719"/>
                          <a14:foregroundMark x1="74613" y1="52344" x2="74613" y2="52344"/>
                          <a14:foregroundMark x1="84520" y1="59375" x2="84520" y2="59375"/>
                          <a14:foregroundMark x1="76161" y1="18750" x2="76161" y2="18750"/>
                          <a14:foregroundMark x1="74613" y1="15625" x2="74613" y2="15625"/>
                          <a14:foregroundMark x1="73375" y1="13672" x2="73375" y2="13672"/>
                          <a14:foregroundMark x1="72136" y1="11719" x2="72136" y2="11719"/>
                          <a14:foregroundMark x1="64396" y1="8203" x2="64396" y2="8203"/>
                          <a14:foregroundMark x1="57585" y1="12109" x2="57585" y2="12109"/>
                          <a14:foregroundMark x1="56037" y1="14453" x2="56037" y2="14453"/>
                          <a14:foregroundMark x1="54799" y1="16797" x2="54799" y2="16797"/>
                          <a14:foregroundMark x1="70279" y1="9766" x2="70279" y2="9766"/>
                          <a14:foregroundMark x1="83901" y1="67578" x2="83901" y2="67578"/>
                          <a14:foregroundMark x1="10526" y1="41406" x2="10526" y2="41406"/>
                          <a14:foregroundMark x1="15170" y1="31641" x2="15170" y2="31641"/>
                          <a14:foregroundMark x1="5263" y1="21484" x2="5263" y2="21484"/>
                          <a14:foregroundMark x1="4334" y1="17578" x2="4334" y2="17578"/>
                          <a14:foregroundMark x1="95666" y1="51953" x2="95666" y2="51953"/>
                          <a14:foregroundMark x1="92879" y1="50391" x2="93498" y2="50391"/>
                          <a14:foregroundMark x1="92570" y1="50000" x2="94427" y2="52734"/>
                          <a14:foregroundMark x1="64087" y1="8594" x2="70588" y2="10547"/>
                          <a14:foregroundMark x1="66563" y1="7813" x2="70279" y2="10156"/>
                          <a14:backgroundMark x1="97523" y1="23828" x2="97523" y2="23828"/>
                          <a14:backgroundMark x1="94118" y1="33984" x2="94118" y2="33984"/>
                          <a14:backgroundMark x1="100000" y1="14844" x2="100000" y2="14844"/>
                          <a14:backgroundMark x1="91950" y1="4297" x2="91950" y2="4297"/>
                          <a14:backgroundMark x1="12074" y1="10156" x2="0" y2="15625"/>
                          <a14:backgroundMark x1="0" y1="8594" x2="12074" y2="9766"/>
                          <a14:backgroundMark x1="17337" y1="0" x2="21362" y2="3125"/>
                          <a14:backgroundMark x1="21672" y1="3516" x2="42724" y2="2344"/>
                          <a14:backgroundMark x1="46749" y1="0" x2="42724" y2="1953"/>
                          <a14:backgroundMark x1="39938" y1="12891" x2="70588" y2="1563"/>
                          <a14:backgroundMark x1="73994" y1="5078" x2="82353" y2="14844"/>
                          <a14:backgroundMark x1="82353" y1="14844" x2="85139" y2="36719"/>
                          <a14:backgroundMark x1="85139" y1="36719" x2="99690" y2="42969"/>
                          <a14:backgroundMark x1="34056" y1="0" x2="39009" y2="12891"/>
                          <a14:backgroundMark x1="3096" y1="19922" x2="3096" y2="19922"/>
                          <a14:backgroundMark x1="3096" y1="19922" x2="3096" y2="19922"/>
                          <a14:backgroundMark x1="3406" y1="19922" x2="3406" y2="19922"/>
                          <a14:backgroundMark x1="3096" y1="19531" x2="3096" y2="19531"/>
                          <a14:backgroundMark x1="3096" y1="19922" x2="3096" y2="19922"/>
                          <a14:backgroundMark x1="3096" y1="19141" x2="3096" y2="19141"/>
                          <a14:backgroundMark x1="3715" y1="19531" x2="3715" y2="19531"/>
                          <a14:backgroundMark x1="53560" y1="15234" x2="53560" y2="15234"/>
                          <a14:backgroundMark x1="53560" y1="17969" x2="53560" y2="17969"/>
                        </a14:backgroundRemoval>
                      </a14:imgEffect>
                    </a14:imgLayer>
                  </a14:imgProps>
                </a:ext>
                <a:ext uri="{28A0092B-C50C-407E-A947-70E740481C1C}">
                  <a14:useLocalDpi xmlns:a14="http://schemas.microsoft.com/office/drawing/2010/main"/>
                </a:ext>
              </a:extLst>
            </a:blip>
            <a:srcRect/>
            <a:stretch/>
          </p:blipFill>
          <p:spPr bwMode="auto">
            <a:xfrm>
              <a:off x="8126520" y="1855532"/>
              <a:ext cx="3080086" cy="2438845"/>
            </a:xfrm>
            <a:prstGeom prst="rect">
              <a:avLst/>
            </a:prstGeom>
            <a:noFill/>
            <a:extLst>
              <a:ext uri="{909E8E84-426E-40DD-AFC4-6F175D3DCCD1}">
                <a14:hiddenFill xmlns:a14="http://schemas.microsoft.com/office/drawing/2010/main">
                  <a:solidFill>
                    <a:srgbClr val="FFFFFF"/>
                  </a:solidFill>
                </a14:hiddenFill>
              </a:ext>
            </a:extLst>
          </p:spPr>
        </p:pic>
        <p:pic>
          <p:nvPicPr>
            <p:cNvPr id="40" name="Рисунок 3" descr="af7a4501-735b-4269-8da2-1fc31646e441 - копия">
              <a:extLst>
                <a:ext uri="{FF2B5EF4-FFF2-40B4-BE49-F238E27FC236}">
                  <a16:creationId xmlns:a16="http://schemas.microsoft.com/office/drawing/2014/main" id="{67FA506F-2AE7-2847-B3F8-DF6049605470}"/>
                </a:ext>
              </a:extLst>
            </p:cNvPr>
            <p:cNvPicPr>
              <a:picLocks noChangeAspect="1" noChangeArrowheads="1"/>
            </p:cNvPicPr>
            <p:nvPr/>
          </p:nvPicPr>
          <p:blipFill rotWithShape="1">
            <a:blip r:embed="rId11" cstate="email">
              <a:extLst>
                <a:ext uri="{28A0092B-C50C-407E-A947-70E740481C1C}">
                  <a14:useLocalDpi xmlns:a14="http://schemas.microsoft.com/office/drawing/2010/main"/>
                </a:ext>
              </a:extLst>
            </a:blip>
            <a:srcRect/>
            <a:stretch/>
          </p:blipFill>
          <p:spPr bwMode="auto">
            <a:xfrm>
              <a:off x="8326214" y="2094848"/>
              <a:ext cx="313747" cy="314279"/>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41" name="Groupe 40">
            <a:extLst>
              <a:ext uri="{FF2B5EF4-FFF2-40B4-BE49-F238E27FC236}">
                <a16:creationId xmlns:a16="http://schemas.microsoft.com/office/drawing/2014/main" id="{764F0694-C3BD-964D-B852-119B2ED1F8A3}"/>
              </a:ext>
            </a:extLst>
          </p:cNvPr>
          <p:cNvGrpSpPr/>
          <p:nvPr/>
        </p:nvGrpSpPr>
        <p:grpSpPr>
          <a:xfrm>
            <a:off x="8840012" y="5213783"/>
            <a:ext cx="1828194" cy="1038511"/>
            <a:chOff x="2351920" y="1068903"/>
            <a:chExt cx="6408622" cy="3640435"/>
          </a:xfrm>
        </p:grpSpPr>
        <p:pic>
          <p:nvPicPr>
            <p:cNvPr id="42" name="Рисунок 3" descr="af7a4501-735b-4269-8da2-1fc31646e441 - копия">
              <a:extLst>
                <a:ext uri="{FF2B5EF4-FFF2-40B4-BE49-F238E27FC236}">
                  <a16:creationId xmlns:a16="http://schemas.microsoft.com/office/drawing/2014/main" id="{180EE4C6-D980-FB46-9491-972FAEDC32E8}"/>
                </a:ext>
              </a:extLst>
            </p:cNvPr>
            <p:cNvPicPr>
              <a:picLocks noChangeAspect="1" noChangeArrowheads="1"/>
            </p:cNvPicPr>
            <p:nvPr/>
          </p:nvPicPr>
          <p:blipFill rotWithShape="1">
            <a:blip r:embed="rId12" cstate="email">
              <a:extLst>
                <a:ext uri="{28A0092B-C50C-407E-A947-70E740481C1C}">
                  <a14:useLocalDpi xmlns:a14="http://schemas.microsoft.com/office/drawing/2010/main"/>
                </a:ext>
              </a:extLst>
            </a:blip>
            <a:srcRect/>
            <a:stretch/>
          </p:blipFill>
          <p:spPr bwMode="auto">
            <a:xfrm>
              <a:off x="5566788" y="1068903"/>
              <a:ext cx="3193754" cy="3199169"/>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43" name="Picture 8" descr="L’image contient peut-être : 1 personne, texte qui dit ’19 ernet Governance um Berlin November 2019 WORLD. NET. VISION. Roland 1-800’">
              <a:extLst>
                <a:ext uri="{FF2B5EF4-FFF2-40B4-BE49-F238E27FC236}">
                  <a16:creationId xmlns:a16="http://schemas.microsoft.com/office/drawing/2014/main" id="{70C6CFEA-C56E-8D4B-B292-AFD4A75968F2}"/>
                </a:ext>
              </a:extLst>
            </p:cNvPr>
            <p:cNvPicPr>
              <a:picLocks noChangeAspect="1" noChangeArrowheads="1"/>
            </p:cNvPicPr>
            <p:nvPr/>
          </p:nvPicPr>
          <p:blipFill rotWithShape="1">
            <a:blip r:embed="rId13" cstate="email">
              <a:extLst>
                <a:ext uri="{BEBA8EAE-BF5A-486C-A8C5-ECC9F3942E4B}">
                  <a14:imgProps xmlns:a14="http://schemas.microsoft.com/office/drawing/2010/main">
                    <a14:imgLayer r:embed="rId14">
                      <a14:imgEffect>
                        <a14:backgroundRemoval t="0" b="100000" l="0" r="100000">
                          <a14:foregroundMark x1="2330" y1="75588" x2="12766" y2="99819"/>
                          <a14:foregroundMark x1="2330" y1="75588" x2="2229" y2="50814"/>
                          <a14:foregroundMark x1="2229" y1="50814" x2="7599" y2="33454"/>
                          <a14:foregroundMark x1="7599" y1="33454" x2="16211" y2="26944"/>
                          <a14:foregroundMark x1="16211" y1="26944" x2="25532" y2="30018"/>
                          <a14:foregroundMark x1="25532" y1="30018" x2="36170" y2="40506"/>
                          <a14:foregroundMark x1="36170" y1="40506" x2="52482" y2="72514"/>
                          <a14:foregroundMark x1="52482" y1="72514" x2="54103" y2="88065"/>
                          <a14:foregroundMark x1="54002" y1="88065" x2="43566" y2="99819"/>
                          <a14:foregroundMark x1="8409" y1="55696" x2="33131" y2="56058"/>
                          <a14:foregroundMark x1="33131" y1="56058" x2="30598" y2="77577"/>
                          <a14:foregroundMark x1="30598" y1="77577" x2="27964" y2="56781"/>
                          <a14:foregroundMark x1="27964" y1="56781" x2="19352" y2="60398"/>
                          <a14:foregroundMark x1="19352" y1="60398" x2="26849" y2="69439"/>
                          <a14:foregroundMark x1="26849" y1="69439" x2="20871" y2="56600"/>
                          <a14:foregroundMark x1="20871" y1="56600" x2="12563" y2="71971"/>
                          <a14:foregroundMark x1="12563" y1="71971" x2="20770" y2="86618"/>
                          <a14:foregroundMark x1="20770" y1="86618" x2="35157" y2="81193"/>
                          <a14:foregroundMark x1="35157" y1="81193" x2="40223" y2="68354"/>
                          <a14:foregroundMark x1="40223" y1="68354" x2="38602" y2="55696"/>
                          <a14:foregroundMark x1="43364" y1="69982" x2="43566" y2="85353"/>
                          <a14:foregroundMark x1="43566" y1="85353" x2="34347" y2="93309"/>
                          <a14:foregroundMark x1="34347" y1="93309" x2="25532" y2="94756"/>
                          <a14:foregroundMark x1="25532" y1="94756" x2="35765" y2="86438"/>
                          <a14:foregroundMark x1="35765" y1="86438" x2="41945" y2="75407"/>
                          <a14:foregroundMark x1="41945" y1="75407" x2="43364" y2="71067"/>
                          <a14:foregroundMark x1="59473" y1="79385" x2="68592" y2="77577"/>
                          <a14:foregroundMark x1="68592" y1="77577" x2="75684" y2="87161"/>
                          <a14:foregroundMark x1="75684" y1="87161" x2="66261" y2="95841"/>
                          <a14:foregroundMark x1="66261" y1="95841" x2="59574" y2="85714"/>
                          <a14:foregroundMark x1="59574" y1="85714" x2="59676" y2="79747"/>
                          <a14:foregroundMark x1="62411" y1="71248" x2="62411" y2="70705"/>
                          <a14:foregroundMark x1="68592" y1="64195" x2="61196" y2="73779"/>
                          <a14:foregroundMark x1="61196" y1="73779" x2="69301" y2="67993"/>
                          <a14:foregroundMark x1="69301" y1="67993" x2="68592" y2="64195"/>
                          <a14:foregroundMark x1="57852" y1="99819" x2="57852" y2="99819"/>
                          <a14:foregroundMark x1="66565" y1="98915" x2="57852" y2="99638"/>
                          <a14:foregroundMark x1="66565" y1="98915" x2="66565" y2="99819"/>
                          <a14:foregroundMark x1="62107" y1="99458" x2="61803" y2="99819"/>
                          <a14:foregroundMark x1="61499" y1="94756" x2="60385" y2="94756"/>
                          <a14:foregroundMark x1="66565" y1="52260" x2="66565" y2="52260"/>
                          <a14:foregroundMark x1="64640" y1="49005" x2="64640" y2="49005"/>
                          <a14:foregroundMark x1="68085" y1="51537" x2="68085" y2="51537"/>
                          <a14:foregroundMark x1="68085" y1="55515" x2="68085" y2="55515"/>
                          <a14:foregroundMark x1="69301" y1="58047" x2="69301" y2="58047"/>
                          <a14:foregroundMark x1="58257" y1="46112" x2="66971" y2="48463"/>
                          <a14:foregroundMark x1="66971" y1="48463" x2="58561" y2="47559"/>
                          <a14:backgroundMark x1="55218" y1="0" x2="55218" y2="10127"/>
                          <a14:backgroundMark x1="55319" y1="10307" x2="62614" y2="39783"/>
                          <a14:backgroundMark x1="62614" y1="39783" x2="72239" y2="41591"/>
                          <a14:backgroundMark x1="72239" y1="41591" x2="98784" y2="80289"/>
                          <a14:backgroundMark x1="98784" y1="80289" x2="96454" y2="95298"/>
                          <a14:backgroundMark x1="96454" y1="95298" x2="97467" y2="99819"/>
                          <a14:backgroundMark x1="54813" y1="19168" x2="55826" y2="35443"/>
                          <a14:backgroundMark x1="55826" y1="35443" x2="62918" y2="44665"/>
                          <a14:backgroundMark x1="62918" y1="44665" x2="74873" y2="42676"/>
                          <a14:backgroundMark x1="74873" y1="42676" x2="77204" y2="27667"/>
                          <a14:backgroundMark x1="77204" y1="27667" x2="70517" y2="10307"/>
                          <a14:backgroundMark x1="70517" y1="10307" x2="60993" y2="7052"/>
                          <a14:backgroundMark x1="60993" y1="7052" x2="53799" y2="15552"/>
                          <a14:backgroundMark x1="53799" y1="15552" x2="54205" y2="19349"/>
                        </a14:backgroundRemoval>
                      </a14:imgEffect>
                    </a14:imgLayer>
                  </a14:imgProps>
                </a:ext>
                <a:ext uri="{28A0092B-C50C-407E-A947-70E740481C1C}">
                  <a14:useLocalDpi xmlns:a14="http://schemas.microsoft.com/office/drawing/2010/main"/>
                </a:ext>
              </a:extLst>
            </a:blip>
            <a:srcRect/>
            <a:stretch/>
          </p:blipFill>
          <p:spPr bwMode="auto">
            <a:xfrm>
              <a:off x="2351920" y="1606999"/>
              <a:ext cx="5528044" cy="310233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1" name="Groupe 60">
            <a:extLst>
              <a:ext uri="{FF2B5EF4-FFF2-40B4-BE49-F238E27FC236}">
                <a16:creationId xmlns:a16="http://schemas.microsoft.com/office/drawing/2014/main" id="{6E70EA70-4C2B-A34A-A1BD-452852CFF4AC}"/>
              </a:ext>
            </a:extLst>
          </p:cNvPr>
          <p:cNvGrpSpPr/>
          <p:nvPr/>
        </p:nvGrpSpPr>
        <p:grpSpPr>
          <a:xfrm>
            <a:off x="4424546" y="5372656"/>
            <a:ext cx="2228836" cy="1228649"/>
            <a:chOff x="4342786" y="2081061"/>
            <a:chExt cx="6758340" cy="3725546"/>
          </a:xfrm>
        </p:grpSpPr>
        <p:pic>
          <p:nvPicPr>
            <p:cNvPr id="62" name="Picture 14" descr="L’image contient peut-être : 4 personnes, dont Anne-Marie Joly-Bachollet, personnes souriantes, personnes debout, chaussures et intérieur">
              <a:extLst>
                <a:ext uri="{FF2B5EF4-FFF2-40B4-BE49-F238E27FC236}">
                  <a16:creationId xmlns:a16="http://schemas.microsoft.com/office/drawing/2014/main" id="{C7A4BBD0-F8E1-EA4F-A2E6-FF744C78706A}"/>
                </a:ext>
              </a:extLst>
            </p:cNvPr>
            <p:cNvPicPr>
              <a:picLocks noChangeAspect="1" noChangeArrowheads="1"/>
            </p:cNvPicPr>
            <p:nvPr/>
          </p:nvPicPr>
          <p:blipFill rotWithShape="1">
            <a:blip r:embed="rId15" cstate="email">
              <a:extLst>
                <a:ext uri="{28A0092B-C50C-407E-A947-70E740481C1C}">
                  <a14:useLocalDpi xmlns:a14="http://schemas.microsoft.com/office/drawing/2010/main"/>
                </a:ext>
              </a:extLst>
            </a:blip>
            <a:srcRect/>
            <a:stretch/>
          </p:blipFill>
          <p:spPr bwMode="auto">
            <a:xfrm>
              <a:off x="5957626" y="2081061"/>
              <a:ext cx="5143500" cy="3725546"/>
            </a:xfrm>
            <a:prstGeom prst="rect">
              <a:avLst/>
            </a:prstGeom>
            <a:noFill/>
            <a:extLst>
              <a:ext uri="{909E8E84-426E-40DD-AFC4-6F175D3DCCD1}">
                <a14:hiddenFill xmlns:a14="http://schemas.microsoft.com/office/drawing/2010/main">
                  <a:solidFill>
                    <a:srgbClr val="FFFFFF"/>
                  </a:solidFill>
                </a14:hiddenFill>
              </a:ext>
            </a:extLst>
          </p:spPr>
        </p:pic>
        <p:pic>
          <p:nvPicPr>
            <p:cNvPr id="63" name="Рисунок 3" descr="af7a4501-735b-4269-8da2-1fc31646e441 - копия">
              <a:extLst>
                <a:ext uri="{FF2B5EF4-FFF2-40B4-BE49-F238E27FC236}">
                  <a16:creationId xmlns:a16="http://schemas.microsoft.com/office/drawing/2014/main" id="{038A6191-574B-054A-B8C3-3BFA99E60C7E}"/>
                </a:ext>
              </a:extLst>
            </p:cNvPr>
            <p:cNvPicPr>
              <a:picLocks noChangeAspect="1" noChangeArrowheads="1"/>
            </p:cNvPicPr>
            <p:nvPr/>
          </p:nvPicPr>
          <p:blipFill rotWithShape="1">
            <a:blip r:embed="rId16" cstate="email">
              <a:extLst>
                <a:ext uri="{28A0092B-C50C-407E-A947-70E740481C1C}">
                  <a14:useLocalDpi xmlns:a14="http://schemas.microsoft.com/office/drawing/2010/main"/>
                </a:ext>
              </a:extLst>
            </a:blip>
            <a:srcRect/>
            <a:stretch/>
          </p:blipFill>
          <p:spPr bwMode="auto">
            <a:xfrm>
              <a:off x="4342786" y="3222910"/>
              <a:ext cx="2579323" cy="2583696"/>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64" name="Groupe 63">
            <a:extLst>
              <a:ext uri="{FF2B5EF4-FFF2-40B4-BE49-F238E27FC236}">
                <a16:creationId xmlns:a16="http://schemas.microsoft.com/office/drawing/2014/main" id="{4458A516-B29F-064F-87DD-DB2E2B366114}"/>
              </a:ext>
            </a:extLst>
          </p:cNvPr>
          <p:cNvGrpSpPr/>
          <p:nvPr/>
        </p:nvGrpSpPr>
        <p:grpSpPr>
          <a:xfrm>
            <a:off x="9777834" y="2034440"/>
            <a:ext cx="2138853" cy="2738268"/>
            <a:chOff x="6567178" y="1505921"/>
            <a:chExt cx="3626878" cy="4643312"/>
          </a:xfrm>
        </p:grpSpPr>
        <p:grpSp>
          <p:nvGrpSpPr>
            <p:cNvPr id="65" name="Groupe 64">
              <a:extLst>
                <a:ext uri="{FF2B5EF4-FFF2-40B4-BE49-F238E27FC236}">
                  <a16:creationId xmlns:a16="http://schemas.microsoft.com/office/drawing/2014/main" id="{1770C314-B550-464E-AB14-4525B8CC641D}"/>
                </a:ext>
              </a:extLst>
            </p:cNvPr>
            <p:cNvGrpSpPr/>
            <p:nvPr/>
          </p:nvGrpSpPr>
          <p:grpSpPr>
            <a:xfrm>
              <a:off x="6727695" y="1505921"/>
              <a:ext cx="3466361" cy="4643312"/>
              <a:chOff x="6061121" y="1241000"/>
              <a:chExt cx="3466361" cy="4643312"/>
            </a:xfrm>
          </p:grpSpPr>
          <p:pic>
            <p:nvPicPr>
              <p:cNvPr id="67" name="Picture 8" descr="Aucune description de photo disponible.">
                <a:extLst>
                  <a:ext uri="{FF2B5EF4-FFF2-40B4-BE49-F238E27FC236}">
                    <a16:creationId xmlns:a16="http://schemas.microsoft.com/office/drawing/2014/main" id="{33D31FF1-701A-8F43-B899-5D4B30BE3FF3}"/>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6061121" y="1241000"/>
                <a:ext cx="3466361" cy="4643312"/>
              </a:xfrm>
              <a:prstGeom prst="rect">
                <a:avLst/>
              </a:prstGeom>
              <a:noFill/>
              <a:extLst>
                <a:ext uri="{909E8E84-426E-40DD-AFC4-6F175D3DCCD1}">
                  <a14:hiddenFill xmlns:a14="http://schemas.microsoft.com/office/drawing/2010/main">
                    <a:solidFill>
                      <a:srgbClr val="FFFFFF"/>
                    </a:solidFill>
                  </a14:hiddenFill>
                </a:ext>
              </a:extLst>
            </p:spPr>
          </p:pic>
          <p:pic>
            <p:nvPicPr>
              <p:cNvPr id="68" name="Рисунок 3" descr="af7a4501-735b-4269-8da2-1fc31646e441 - копия">
                <a:extLst>
                  <a:ext uri="{FF2B5EF4-FFF2-40B4-BE49-F238E27FC236}">
                    <a16:creationId xmlns:a16="http://schemas.microsoft.com/office/drawing/2014/main" id="{21A289BF-7EB9-4246-A234-90D778E98F42}"/>
                  </a:ext>
                </a:extLst>
              </p:cNvPr>
              <p:cNvPicPr>
                <a:picLocks noChangeAspect="1" noChangeArrowheads="1"/>
              </p:cNvPicPr>
              <p:nvPr/>
            </p:nvPicPr>
            <p:blipFill rotWithShape="1">
              <a:blip r:embed="rId18" cstate="screen">
                <a:extLst>
                  <a:ext uri="{28A0092B-C50C-407E-A947-70E740481C1C}">
                    <a14:useLocalDpi xmlns:a14="http://schemas.microsoft.com/office/drawing/2010/main"/>
                  </a:ext>
                </a:extLst>
              </a:blip>
              <a:srcRect/>
              <a:stretch/>
            </p:blipFill>
            <p:spPr bwMode="auto">
              <a:xfrm>
                <a:off x="6287786" y="1434577"/>
                <a:ext cx="699050" cy="700236"/>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69" name="Рисунок 3" descr="af7a4501-735b-4269-8da2-1fc31646e441 - копия">
                <a:extLst>
                  <a:ext uri="{FF2B5EF4-FFF2-40B4-BE49-F238E27FC236}">
                    <a16:creationId xmlns:a16="http://schemas.microsoft.com/office/drawing/2014/main" id="{E64D368A-35D5-7B4A-BFB3-9BCAAE72DCCB}"/>
                  </a:ext>
                </a:extLst>
              </p:cNvPr>
              <p:cNvPicPr>
                <a:picLocks noChangeAspect="1" noChangeArrowheads="1"/>
              </p:cNvPicPr>
              <p:nvPr/>
            </p:nvPicPr>
            <p:blipFill rotWithShape="1">
              <a:blip r:embed="rId19" cstate="screen">
                <a:extLst>
                  <a:ext uri="{28A0092B-C50C-407E-A947-70E740481C1C}">
                    <a14:useLocalDpi xmlns:a14="http://schemas.microsoft.com/office/drawing/2010/main"/>
                  </a:ext>
                </a:extLst>
              </a:blip>
              <a:srcRect/>
              <a:stretch/>
            </p:blipFill>
            <p:spPr bwMode="auto">
              <a:xfrm>
                <a:off x="7836092" y="3082640"/>
                <a:ext cx="705789" cy="706987"/>
              </a:xfrm>
              <a:prstGeom prst="flowChartConnector">
                <a:avLst/>
              </a:prstGeom>
              <a:noFill/>
              <a:extLst>
                <a:ext uri="{909E8E84-426E-40DD-AFC4-6F175D3DCCD1}">
                  <a14:hiddenFill xmlns:a14="http://schemas.microsoft.com/office/drawing/2010/main">
                    <a:solidFill>
                      <a:srgbClr val="FFFFFF"/>
                    </a:solidFill>
                  </a14:hiddenFill>
                </a:ext>
              </a:extLst>
            </p:spPr>
          </p:pic>
        </p:grpSp>
        <p:pic>
          <p:nvPicPr>
            <p:cNvPr id="66" name="Рисунок 3" descr="af7a4501-735b-4269-8da2-1fc31646e441 - копия">
              <a:extLst>
                <a:ext uri="{FF2B5EF4-FFF2-40B4-BE49-F238E27FC236}">
                  <a16:creationId xmlns:a16="http://schemas.microsoft.com/office/drawing/2014/main" id="{BF04CD8C-ACE3-ED4B-9CA0-D769D84702D5}"/>
                </a:ext>
              </a:extLst>
            </p:cNvPr>
            <p:cNvPicPr>
              <a:picLocks noChangeAspect="1" noChangeArrowheads="1"/>
            </p:cNvPicPr>
            <p:nvPr/>
          </p:nvPicPr>
          <p:blipFill rotWithShape="1">
            <a:blip r:embed="rId18" cstate="screen">
              <a:extLst>
                <a:ext uri="{28A0092B-C50C-407E-A947-70E740481C1C}">
                  <a14:useLocalDpi xmlns:a14="http://schemas.microsoft.com/office/drawing/2010/main"/>
                </a:ext>
              </a:extLst>
            </a:blip>
            <a:srcRect/>
            <a:stretch/>
          </p:blipFill>
          <p:spPr bwMode="auto">
            <a:xfrm>
              <a:off x="6567178" y="5240179"/>
              <a:ext cx="699050" cy="700237"/>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70" name="Groupe 69">
            <a:extLst>
              <a:ext uri="{FF2B5EF4-FFF2-40B4-BE49-F238E27FC236}">
                <a16:creationId xmlns:a16="http://schemas.microsoft.com/office/drawing/2014/main" id="{A218F2CF-17CE-6440-A31B-5498810A3C9D}"/>
              </a:ext>
            </a:extLst>
          </p:cNvPr>
          <p:cNvGrpSpPr/>
          <p:nvPr/>
        </p:nvGrpSpPr>
        <p:grpSpPr>
          <a:xfrm>
            <a:off x="4978564" y="1062942"/>
            <a:ext cx="1619551" cy="2159401"/>
            <a:chOff x="3271007" y="1507248"/>
            <a:chExt cx="3456043" cy="4608056"/>
          </a:xfrm>
        </p:grpSpPr>
        <p:pic>
          <p:nvPicPr>
            <p:cNvPr id="71" name="Espace réservé du contenu 9" descr="Une image contenant personne, intérieur, debout, groupe&#10;&#10;Description générée automatiquement">
              <a:extLst>
                <a:ext uri="{FF2B5EF4-FFF2-40B4-BE49-F238E27FC236}">
                  <a16:creationId xmlns:a16="http://schemas.microsoft.com/office/drawing/2014/main" id="{A8D834CF-3C11-E544-9969-CD1B7717EA0E}"/>
                </a:ext>
              </a:extLst>
            </p:cNvPr>
            <p:cNvPicPr>
              <a:picLocks noChangeAspect="1"/>
            </p:cNvPicPr>
            <p:nvPr/>
          </p:nvPicPr>
          <p:blipFill>
            <a:blip r:embed="rId20" cstate="email">
              <a:extLst>
                <a:ext uri="{28A0092B-C50C-407E-A947-70E740481C1C}">
                  <a14:useLocalDpi xmlns:a14="http://schemas.microsoft.com/office/drawing/2010/main"/>
                </a:ext>
              </a:extLst>
            </a:blip>
            <a:stretch>
              <a:fillRect/>
            </a:stretch>
          </p:blipFill>
          <p:spPr>
            <a:xfrm>
              <a:off x="3271007" y="1507248"/>
              <a:ext cx="3456043" cy="4608056"/>
            </a:xfrm>
            <a:prstGeom prst="rect">
              <a:avLst/>
            </a:prstGeom>
          </p:spPr>
        </p:pic>
        <p:pic>
          <p:nvPicPr>
            <p:cNvPr id="72" name="Рисунок 3" descr="af7a4501-735b-4269-8da2-1fc31646e441 - копия">
              <a:extLst>
                <a:ext uri="{FF2B5EF4-FFF2-40B4-BE49-F238E27FC236}">
                  <a16:creationId xmlns:a16="http://schemas.microsoft.com/office/drawing/2014/main" id="{2F37AAA4-05D3-5345-86A9-8AED2612B5CE}"/>
                </a:ext>
              </a:extLst>
            </p:cNvPr>
            <p:cNvPicPr>
              <a:picLocks noChangeAspect="1" noChangeArrowheads="1"/>
            </p:cNvPicPr>
            <p:nvPr/>
          </p:nvPicPr>
          <p:blipFill rotWithShape="1">
            <a:blip r:embed="rId21" cstate="screen">
              <a:extLst>
                <a:ext uri="{28A0092B-C50C-407E-A947-70E740481C1C}">
                  <a14:useLocalDpi xmlns:a14="http://schemas.microsoft.com/office/drawing/2010/main"/>
                </a:ext>
              </a:extLst>
            </a:blip>
            <a:srcRect/>
            <a:stretch/>
          </p:blipFill>
          <p:spPr bwMode="auto">
            <a:xfrm>
              <a:off x="4327945" y="3165979"/>
              <a:ext cx="1329373" cy="1331629"/>
            </a:xfrm>
            <a:prstGeom prst="flowChartConnector">
              <a:avLst/>
            </a:prstGeom>
            <a:noFill/>
            <a:extLst>
              <a:ext uri="{909E8E84-426E-40DD-AFC4-6F175D3DCCD1}">
                <a14:hiddenFill xmlns:a14="http://schemas.microsoft.com/office/drawing/2010/main">
                  <a:solidFill>
                    <a:srgbClr val="FFFFFF"/>
                  </a:solidFill>
                </a14:hiddenFill>
              </a:ext>
            </a:extLst>
          </p:spPr>
        </p:pic>
      </p:grpSp>
      <p:pic>
        <p:nvPicPr>
          <p:cNvPr id="95" name="Image 94" descr="Une image contenant personne, ciel, extérieur&#10;&#10;Description générée automatiquement">
            <a:extLst>
              <a:ext uri="{FF2B5EF4-FFF2-40B4-BE49-F238E27FC236}">
                <a16:creationId xmlns:a16="http://schemas.microsoft.com/office/drawing/2014/main" id="{B967C69B-9C4C-8B49-A18C-BC92164C5445}"/>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885834" y="578101"/>
            <a:ext cx="1448205" cy="1615735"/>
          </a:xfrm>
          <a:prstGeom prst="ellipse">
            <a:avLst/>
          </a:prstGeom>
        </p:spPr>
      </p:pic>
      <p:grpSp>
        <p:nvGrpSpPr>
          <p:cNvPr id="101" name="Groupe 100">
            <a:extLst>
              <a:ext uri="{FF2B5EF4-FFF2-40B4-BE49-F238E27FC236}">
                <a16:creationId xmlns:a16="http://schemas.microsoft.com/office/drawing/2014/main" id="{9FDE3322-5BA8-0A4B-83C2-40AACC6CEFA1}"/>
              </a:ext>
            </a:extLst>
          </p:cNvPr>
          <p:cNvGrpSpPr/>
          <p:nvPr/>
        </p:nvGrpSpPr>
        <p:grpSpPr>
          <a:xfrm>
            <a:off x="4008866" y="2918648"/>
            <a:ext cx="2073548" cy="1634006"/>
            <a:chOff x="3151372" y="566056"/>
            <a:chExt cx="5081571" cy="4004401"/>
          </a:xfrm>
        </p:grpSpPr>
        <p:pic>
          <p:nvPicPr>
            <p:cNvPr id="102" name="Image 101" descr="Une image contenant personne, intérieur&#10;&#10;Description générée automatiquement">
              <a:extLst>
                <a:ext uri="{FF2B5EF4-FFF2-40B4-BE49-F238E27FC236}">
                  <a16:creationId xmlns:a16="http://schemas.microsoft.com/office/drawing/2014/main" id="{B9359DFC-CAAB-5044-A3AD-14D37D4C0B4D}"/>
                </a:ext>
              </a:extLst>
            </p:cNvPr>
            <p:cNvPicPr>
              <a:picLocks noChangeAspect="1"/>
            </p:cNvPicPr>
            <p:nvPr/>
          </p:nvPicPr>
          <p:blipFill rotWithShape="1">
            <a:blip r:embed="rId23" cstate="screen">
              <a:extLst>
                <a:ext uri="{28A0092B-C50C-407E-A947-70E740481C1C}">
                  <a14:useLocalDpi xmlns:a14="http://schemas.microsoft.com/office/drawing/2010/main"/>
                </a:ext>
              </a:extLst>
            </a:blip>
            <a:srcRect/>
            <a:stretch/>
          </p:blipFill>
          <p:spPr>
            <a:xfrm>
              <a:off x="3151372" y="566056"/>
              <a:ext cx="5081571" cy="4004401"/>
            </a:xfrm>
            <a:prstGeom prst="ellipse">
              <a:avLst/>
            </a:prstGeom>
          </p:spPr>
        </p:pic>
        <p:grpSp>
          <p:nvGrpSpPr>
            <p:cNvPr id="103" name="Groupe 102">
              <a:extLst>
                <a:ext uri="{FF2B5EF4-FFF2-40B4-BE49-F238E27FC236}">
                  <a16:creationId xmlns:a16="http://schemas.microsoft.com/office/drawing/2014/main" id="{8F962EB1-28BD-7A49-8734-FA3C3F542C47}"/>
                </a:ext>
              </a:extLst>
            </p:cNvPr>
            <p:cNvGrpSpPr/>
            <p:nvPr/>
          </p:nvGrpSpPr>
          <p:grpSpPr>
            <a:xfrm>
              <a:off x="4724052" y="2455215"/>
              <a:ext cx="2358129" cy="444106"/>
              <a:chOff x="4724052" y="2455215"/>
              <a:chExt cx="2358129" cy="444106"/>
            </a:xfrm>
          </p:grpSpPr>
          <p:pic>
            <p:nvPicPr>
              <p:cNvPr id="104" name="Image 103">
                <a:extLst>
                  <a:ext uri="{FF2B5EF4-FFF2-40B4-BE49-F238E27FC236}">
                    <a16:creationId xmlns:a16="http://schemas.microsoft.com/office/drawing/2014/main" id="{EB5BD27D-0CDE-DB4C-8CEF-05037F1C9391}"/>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4724052" y="2478782"/>
                <a:ext cx="417735" cy="420539"/>
              </a:xfrm>
              <a:prstGeom prst="ellipse">
                <a:avLst/>
              </a:prstGeom>
            </p:spPr>
          </p:pic>
          <p:pic>
            <p:nvPicPr>
              <p:cNvPr id="105" name="Image 104">
                <a:extLst>
                  <a:ext uri="{FF2B5EF4-FFF2-40B4-BE49-F238E27FC236}">
                    <a16:creationId xmlns:a16="http://schemas.microsoft.com/office/drawing/2014/main" id="{ADEB49C9-AF39-AE44-9A55-A8891B11CCA3}"/>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6664446" y="2455215"/>
                <a:ext cx="417735" cy="420539"/>
              </a:xfrm>
              <a:prstGeom prst="ellipse">
                <a:avLst/>
              </a:prstGeom>
            </p:spPr>
          </p:pic>
        </p:grpSp>
      </p:grpSp>
      <p:pic>
        <p:nvPicPr>
          <p:cNvPr id="108" name="Image 107">
            <a:extLst>
              <a:ext uri="{FF2B5EF4-FFF2-40B4-BE49-F238E27FC236}">
                <a16:creationId xmlns:a16="http://schemas.microsoft.com/office/drawing/2014/main" id="{70610F54-F6F9-8141-B098-8A4AC6B2D0ED}"/>
              </a:ext>
            </a:extLst>
          </p:cNvPr>
          <p:cNvPicPr>
            <a:picLocks noChangeAspect="1"/>
          </p:cNvPicPr>
          <p:nvPr/>
        </p:nvPicPr>
        <p:blipFill>
          <a:blip r:embed="rId25" cstate="email">
            <a:extLst>
              <a:ext uri="{28A0092B-C50C-407E-A947-70E740481C1C}">
                <a14:useLocalDpi xmlns:a14="http://schemas.microsoft.com/office/drawing/2010/main"/>
              </a:ext>
            </a:extLst>
          </a:blip>
          <a:stretch>
            <a:fillRect/>
          </a:stretch>
        </p:blipFill>
        <p:spPr>
          <a:xfrm>
            <a:off x="609599" y="136524"/>
            <a:ext cx="1313439" cy="1322254"/>
          </a:xfrm>
          <a:prstGeom prst="ellipse">
            <a:avLst/>
          </a:prstGeom>
        </p:spPr>
      </p:pic>
      <p:grpSp>
        <p:nvGrpSpPr>
          <p:cNvPr id="112" name="Groupe 111">
            <a:extLst>
              <a:ext uri="{FF2B5EF4-FFF2-40B4-BE49-F238E27FC236}">
                <a16:creationId xmlns:a16="http://schemas.microsoft.com/office/drawing/2014/main" id="{CF213DA6-255B-B047-9A2C-60FF6CB4C6C1}"/>
              </a:ext>
            </a:extLst>
          </p:cNvPr>
          <p:cNvGrpSpPr/>
          <p:nvPr/>
        </p:nvGrpSpPr>
        <p:grpSpPr>
          <a:xfrm>
            <a:off x="2472998" y="1050322"/>
            <a:ext cx="2257918" cy="2306291"/>
            <a:chOff x="4098119" y="1031284"/>
            <a:chExt cx="3505523" cy="3580625"/>
          </a:xfrm>
        </p:grpSpPr>
        <p:pic>
          <p:nvPicPr>
            <p:cNvPr id="113" name="Image 112" descr="Une image contenant personne, intérieur&#10;&#10;Description générée automatiquement">
              <a:extLst>
                <a:ext uri="{FF2B5EF4-FFF2-40B4-BE49-F238E27FC236}">
                  <a16:creationId xmlns:a16="http://schemas.microsoft.com/office/drawing/2014/main" id="{2F9624A9-8ACE-C741-B45F-586A4A5EDC1C}"/>
                </a:ext>
              </a:extLst>
            </p:cNvPr>
            <p:cNvPicPr>
              <a:picLocks noChangeAspect="1"/>
            </p:cNvPicPr>
            <p:nvPr/>
          </p:nvPicPr>
          <p:blipFill rotWithShape="1">
            <a:blip r:embed="rId26" cstate="screen">
              <a:extLst>
                <a:ext uri="{28A0092B-C50C-407E-A947-70E740481C1C}">
                  <a14:useLocalDpi xmlns:a14="http://schemas.microsoft.com/office/drawing/2010/main"/>
                </a:ext>
              </a:extLst>
            </a:blip>
            <a:srcRect/>
            <a:stretch/>
          </p:blipFill>
          <p:spPr>
            <a:xfrm>
              <a:off x="4098119" y="1031284"/>
              <a:ext cx="3505523" cy="3580625"/>
            </a:xfrm>
            <a:prstGeom prst="ellipse">
              <a:avLst/>
            </a:prstGeom>
          </p:spPr>
        </p:pic>
        <p:pic>
          <p:nvPicPr>
            <p:cNvPr id="114" name="Image 113">
              <a:extLst>
                <a:ext uri="{FF2B5EF4-FFF2-40B4-BE49-F238E27FC236}">
                  <a16:creationId xmlns:a16="http://schemas.microsoft.com/office/drawing/2014/main" id="{17FFE6A3-00B4-624F-AFD7-D23B927F11EB}"/>
                </a:ext>
              </a:extLst>
            </p:cNvPr>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5649423" y="3151277"/>
              <a:ext cx="728340" cy="733228"/>
            </a:xfrm>
            <a:prstGeom prst="ellipse">
              <a:avLst/>
            </a:prstGeom>
          </p:spPr>
        </p:pic>
        <p:pic>
          <p:nvPicPr>
            <p:cNvPr id="115" name="Image 114">
              <a:extLst>
                <a:ext uri="{FF2B5EF4-FFF2-40B4-BE49-F238E27FC236}">
                  <a16:creationId xmlns:a16="http://schemas.microsoft.com/office/drawing/2014/main" id="{0B61597D-CCA7-0B4E-8159-A7D1E81394C2}"/>
                </a:ext>
              </a:extLst>
            </p:cNvPr>
            <p:cNvPicPr>
              <a:picLocks noChangeAspect="1"/>
            </p:cNvPicPr>
            <p:nvPr/>
          </p:nvPicPr>
          <p:blipFill>
            <a:blip r:embed="rId28" cstate="screen">
              <a:extLst>
                <a:ext uri="{28A0092B-C50C-407E-A947-70E740481C1C}">
                  <a14:useLocalDpi xmlns:a14="http://schemas.microsoft.com/office/drawing/2010/main"/>
                </a:ext>
              </a:extLst>
            </a:blip>
            <a:stretch>
              <a:fillRect/>
            </a:stretch>
          </p:blipFill>
          <p:spPr>
            <a:xfrm>
              <a:off x="4367208" y="1779425"/>
              <a:ext cx="333919" cy="336160"/>
            </a:xfrm>
            <a:prstGeom prst="ellipse">
              <a:avLst/>
            </a:prstGeom>
          </p:spPr>
        </p:pic>
      </p:grpSp>
      <p:grpSp>
        <p:nvGrpSpPr>
          <p:cNvPr id="116" name="Groupe 115">
            <a:extLst>
              <a:ext uri="{FF2B5EF4-FFF2-40B4-BE49-F238E27FC236}">
                <a16:creationId xmlns:a16="http://schemas.microsoft.com/office/drawing/2014/main" id="{B06DEC98-EBFD-A448-B983-85D8A0EEBC6B}"/>
              </a:ext>
            </a:extLst>
          </p:cNvPr>
          <p:cNvGrpSpPr/>
          <p:nvPr/>
        </p:nvGrpSpPr>
        <p:grpSpPr>
          <a:xfrm>
            <a:off x="10174811" y="128377"/>
            <a:ext cx="1929830" cy="1719484"/>
            <a:chOff x="4091349" y="325084"/>
            <a:chExt cx="3902394" cy="3477044"/>
          </a:xfrm>
        </p:grpSpPr>
        <p:pic>
          <p:nvPicPr>
            <p:cNvPr id="117" name="Image 116" descr="Une image contenant personne, mur, intérieur, debout&#10;&#10;Description générée automatiquement">
              <a:extLst>
                <a:ext uri="{FF2B5EF4-FFF2-40B4-BE49-F238E27FC236}">
                  <a16:creationId xmlns:a16="http://schemas.microsoft.com/office/drawing/2014/main" id="{282F923B-B7A8-B84B-B340-14C9A303DC08}"/>
                </a:ext>
              </a:extLst>
            </p:cNvPr>
            <p:cNvPicPr>
              <a:picLocks noChangeAspect="1"/>
            </p:cNvPicPr>
            <p:nvPr/>
          </p:nvPicPr>
          <p:blipFill rotWithShape="1">
            <a:blip r:embed="rId29" cstate="screen">
              <a:extLst>
                <a:ext uri="{28A0092B-C50C-407E-A947-70E740481C1C}">
                  <a14:useLocalDpi xmlns:a14="http://schemas.microsoft.com/office/drawing/2010/main"/>
                </a:ext>
              </a:extLst>
            </a:blip>
            <a:srcRect/>
            <a:stretch/>
          </p:blipFill>
          <p:spPr>
            <a:xfrm>
              <a:off x="4091349" y="325084"/>
              <a:ext cx="3902394" cy="3477044"/>
            </a:xfrm>
            <a:prstGeom prst="ellipse">
              <a:avLst/>
            </a:prstGeom>
          </p:spPr>
        </p:pic>
        <p:pic>
          <p:nvPicPr>
            <p:cNvPr id="118" name="Image 117">
              <a:extLst>
                <a:ext uri="{FF2B5EF4-FFF2-40B4-BE49-F238E27FC236}">
                  <a16:creationId xmlns:a16="http://schemas.microsoft.com/office/drawing/2014/main" id="{9ABBD03B-FCD3-DF46-963F-FB65A185E094}"/>
                </a:ext>
              </a:extLst>
            </p:cNvPr>
            <p:cNvPicPr>
              <a:picLocks noChangeAspect="1"/>
            </p:cNvPicPr>
            <p:nvPr/>
          </p:nvPicPr>
          <p:blipFill>
            <a:blip r:embed="rId30" cstate="screen">
              <a:extLst>
                <a:ext uri="{28A0092B-C50C-407E-A947-70E740481C1C}">
                  <a14:useLocalDpi xmlns:a14="http://schemas.microsoft.com/office/drawing/2010/main"/>
                </a:ext>
              </a:extLst>
            </a:blip>
            <a:stretch>
              <a:fillRect/>
            </a:stretch>
          </p:blipFill>
          <p:spPr>
            <a:xfrm>
              <a:off x="5763148" y="706601"/>
              <a:ext cx="1313439" cy="1322254"/>
            </a:xfrm>
            <a:prstGeom prst="ellipse">
              <a:avLst/>
            </a:prstGeom>
          </p:spPr>
        </p:pic>
      </p:grpSp>
      <p:grpSp>
        <p:nvGrpSpPr>
          <p:cNvPr id="122" name="Groupe 121">
            <a:extLst>
              <a:ext uri="{FF2B5EF4-FFF2-40B4-BE49-F238E27FC236}">
                <a16:creationId xmlns:a16="http://schemas.microsoft.com/office/drawing/2014/main" id="{1D070371-EE6B-974E-BAA7-B2C601DB3D98}"/>
              </a:ext>
            </a:extLst>
          </p:cNvPr>
          <p:cNvGrpSpPr/>
          <p:nvPr/>
        </p:nvGrpSpPr>
        <p:grpSpPr>
          <a:xfrm>
            <a:off x="10911646" y="5200548"/>
            <a:ext cx="909147" cy="1150629"/>
            <a:chOff x="1880315" y="-1503066"/>
            <a:chExt cx="6328548" cy="8009500"/>
          </a:xfrm>
        </p:grpSpPr>
        <p:pic>
          <p:nvPicPr>
            <p:cNvPr id="123" name="Image 122" descr="Une image contenant personne, intérieur&#10;&#10;Description générée automatiquement">
              <a:extLst>
                <a:ext uri="{FF2B5EF4-FFF2-40B4-BE49-F238E27FC236}">
                  <a16:creationId xmlns:a16="http://schemas.microsoft.com/office/drawing/2014/main" id="{419F59FC-8BFE-954C-91B4-69DED8992E72}"/>
                </a:ext>
              </a:extLst>
            </p:cNvPr>
            <p:cNvPicPr>
              <a:picLocks noChangeAspect="1"/>
            </p:cNvPicPr>
            <p:nvPr/>
          </p:nvPicPr>
          <p:blipFill rotWithShape="1">
            <a:blip r:embed="rId31" cstate="screen">
              <a:extLst>
                <a:ext uri="{28A0092B-C50C-407E-A947-70E740481C1C}">
                  <a14:useLocalDpi xmlns:a14="http://schemas.microsoft.com/office/drawing/2010/main"/>
                </a:ext>
              </a:extLst>
            </a:blip>
            <a:srcRect/>
            <a:stretch/>
          </p:blipFill>
          <p:spPr>
            <a:xfrm rot="16200000">
              <a:off x="1039839" y="-662590"/>
              <a:ext cx="8009500" cy="6328548"/>
            </a:xfrm>
            <a:prstGeom prst="ellipse">
              <a:avLst/>
            </a:prstGeom>
          </p:spPr>
        </p:pic>
        <p:pic>
          <p:nvPicPr>
            <p:cNvPr id="124" name="Image 123">
              <a:extLst>
                <a:ext uri="{FF2B5EF4-FFF2-40B4-BE49-F238E27FC236}">
                  <a16:creationId xmlns:a16="http://schemas.microsoft.com/office/drawing/2014/main" id="{C907BCEF-3BB8-8847-A573-0754CAB67377}"/>
                </a:ext>
              </a:extLst>
            </p:cNvPr>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3005390" y="2203589"/>
              <a:ext cx="2142738" cy="2157119"/>
            </a:xfrm>
            <a:prstGeom prst="ellipse">
              <a:avLst/>
            </a:prstGeom>
          </p:spPr>
        </p:pic>
      </p:grpSp>
      <p:grpSp>
        <p:nvGrpSpPr>
          <p:cNvPr id="125" name="Groupe 124">
            <a:extLst>
              <a:ext uri="{FF2B5EF4-FFF2-40B4-BE49-F238E27FC236}">
                <a16:creationId xmlns:a16="http://schemas.microsoft.com/office/drawing/2014/main" id="{50DA5A6F-193E-7F45-8370-7678008EC4EF}"/>
              </a:ext>
            </a:extLst>
          </p:cNvPr>
          <p:cNvGrpSpPr/>
          <p:nvPr/>
        </p:nvGrpSpPr>
        <p:grpSpPr>
          <a:xfrm>
            <a:off x="7750567" y="1752161"/>
            <a:ext cx="2073548" cy="2055737"/>
            <a:chOff x="4924987" y="1193550"/>
            <a:chExt cx="5358918" cy="5312885"/>
          </a:xfrm>
        </p:grpSpPr>
        <p:pic>
          <p:nvPicPr>
            <p:cNvPr id="126" name="Image 125" descr="Une image contenant personne, homme, intérieur, plafond&#10;&#10;Description générée automatiquement">
              <a:extLst>
                <a:ext uri="{FF2B5EF4-FFF2-40B4-BE49-F238E27FC236}">
                  <a16:creationId xmlns:a16="http://schemas.microsoft.com/office/drawing/2014/main" id="{A6748D1B-B6AB-F748-9756-2691022BD6BA}"/>
                </a:ext>
              </a:extLst>
            </p:cNvPr>
            <p:cNvPicPr>
              <a:picLocks noChangeAspect="1"/>
            </p:cNvPicPr>
            <p:nvPr/>
          </p:nvPicPr>
          <p:blipFill rotWithShape="1">
            <a:blip r:embed="rId33" cstate="screen">
              <a:extLst>
                <a:ext uri="{28A0092B-C50C-407E-A947-70E740481C1C}">
                  <a14:useLocalDpi xmlns:a14="http://schemas.microsoft.com/office/drawing/2010/main"/>
                </a:ext>
              </a:extLst>
            </a:blip>
            <a:srcRect/>
            <a:stretch/>
          </p:blipFill>
          <p:spPr>
            <a:xfrm>
              <a:off x="4924987" y="1193550"/>
              <a:ext cx="5358918" cy="5312885"/>
            </a:xfrm>
            <a:prstGeom prst="ellipse">
              <a:avLst/>
            </a:prstGeom>
          </p:spPr>
        </p:pic>
        <p:pic>
          <p:nvPicPr>
            <p:cNvPr id="127" name="Image 126">
              <a:extLst>
                <a:ext uri="{FF2B5EF4-FFF2-40B4-BE49-F238E27FC236}">
                  <a16:creationId xmlns:a16="http://schemas.microsoft.com/office/drawing/2014/main" id="{D8D6420F-0B5D-3944-BE5D-275EDF341292}"/>
                </a:ext>
              </a:extLst>
            </p:cNvPr>
            <p:cNvPicPr>
              <a:picLocks noChangeAspect="1"/>
            </p:cNvPicPr>
            <p:nvPr/>
          </p:nvPicPr>
          <p:blipFill>
            <a:blip r:embed="rId25" cstate="email">
              <a:extLst>
                <a:ext uri="{28A0092B-C50C-407E-A947-70E740481C1C}">
                  <a14:useLocalDpi xmlns:a14="http://schemas.microsoft.com/office/drawing/2010/main"/>
                </a:ext>
              </a:extLst>
            </a:blip>
            <a:stretch>
              <a:fillRect/>
            </a:stretch>
          </p:blipFill>
          <p:spPr>
            <a:xfrm>
              <a:off x="5825889" y="3611116"/>
              <a:ext cx="2511142" cy="2527996"/>
            </a:xfrm>
            <a:prstGeom prst="ellipse">
              <a:avLst/>
            </a:prstGeom>
          </p:spPr>
        </p:pic>
      </p:grpSp>
      <p:grpSp>
        <p:nvGrpSpPr>
          <p:cNvPr id="128" name="Groupe 127">
            <a:extLst>
              <a:ext uri="{FF2B5EF4-FFF2-40B4-BE49-F238E27FC236}">
                <a16:creationId xmlns:a16="http://schemas.microsoft.com/office/drawing/2014/main" id="{4CEF4EEF-E191-D64F-BA6F-178BB5ED79FB}"/>
              </a:ext>
            </a:extLst>
          </p:cNvPr>
          <p:cNvGrpSpPr/>
          <p:nvPr/>
        </p:nvGrpSpPr>
        <p:grpSpPr>
          <a:xfrm>
            <a:off x="6515462" y="2679312"/>
            <a:ext cx="1387553" cy="2356059"/>
            <a:chOff x="5217845" y="1076216"/>
            <a:chExt cx="3091664" cy="5249633"/>
          </a:xfrm>
        </p:grpSpPr>
        <p:pic>
          <p:nvPicPr>
            <p:cNvPr id="129" name="Image 128" descr="Une image contenant texte, intérieur, personne&#10;&#10;Description générée automatiquement">
              <a:extLst>
                <a:ext uri="{FF2B5EF4-FFF2-40B4-BE49-F238E27FC236}">
                  <a16:creationId xmlns:a16="http://schemas.microsoft.com/office/drawing/2014/main" id="{E28D22B1-0ED7-9046-944D-D42EEAFF02D9}"/>
                </a:ext>
              </a:extLst>
            </p:cNvPr>
            <p:cNvPicPr>
              <a:picLocks noChangeAspect="1"/>
            </p:cNvPicPr>
            <p:nvPr/>
          </p:nvPicPr>
          <p:blipFill rotWithShape="1">
            <a:blip r:embed="rId34" cstate="screen">
              <a:extLst>
                <a:ext uri="{28A0092B-C50C-407E-A947-70E740481C1C}">
                  <a14:useLocalDpi xmlns:a14="http://schemas.microsoft.com/office/drawing/2010/main"/>
                </a:ext>
              </a:extLst>
            </a:blip>
            <a:srcRect/>
            <a:stretch/>
          </p:blipFill>
          <p:spPr>
            <a:xfrm>
              <a:off x="5217845" y="1076216"/>
              <a:ext cx="3091664" cy="5249633"/>
            </a:xfrm>
            <a:prstGeom prst="ellipse">
              <a:avLst/>
            </a:prstGeom>
          </p:spPr>
        </p:pic>
        <p:pic>
          <p:nvPicPr>
            <p:cNvPr id="130" name="Image 129">
              <a:extLst>
                <a:ext uri="{FF2B5EF4-FFF2-40B4-BE49-F238E27FC236}">
                  <a16:creationId xmlns:a16="http://schemas.microsoft.com/office/drawing/2014/main" id="{CF284F73-312D-7241-91B9-72F89395D244}"/>
                </a:ext>
              </a:extLst>
            </p:cNvPr>
            <p:cNvPicPr>
              <a:picLocks noChangeAspect="1"/>
            </p:cNvPicPr>
            <p:nvPr/>
          </p:nvPicPr>
          <p:blipFill>
            <a:blip r:embed="rId35" cstate="screen">
              <a:extLst>
                <a:ext uri="{28A0092B-C50C-407E-A947-70E740481C1C}">
                  <a14:useLocalDpi xmlns:a14="http://schemas.microsoft.com/office/drawing/2010/main"/>
                </a:ext>
              </a:extLst>
            </a:blip>
            <a:stretch>
              <a:fillRect/>
            </a:stretch>
          </p:blipFill>
          <p:spPr>
            <a:xfrm>
              <a:off x="7508722" y="4505265"/>
              <a:ext cx="413259" cy="416032"/>
            </a:xfrm>
            <a:prstGeom prst="ellipse">
              <a:avLst/>
            </a:prstGeom>
          </p:spPr>
        </p:pic>
      </p:grpSp>
      <p:grpSp>
        <p:nvGrpSpPr>
          <p:cNvPr id="132" name="Groupe 131">
            <a:extLst>
              <a:ext uri="{FF2B5EF4-FFF2-40B4-BE49-F238E27FC236}">
                <a16:creationId xmlns:a16="http://schemas.microsoft.com/office/drawing/2014/main" id="{13F9F5EC-9912-D74A-88D0-5AC5FC8907AE}"/>
              </a:ext>
            </a:extLst>
          </p:cNvPr>
          <p:cNvGrpSpPr/>
          <p:nvPr/>
        </p:nvGrpSpPr>
        <p:grpSpPr>
          <a:xfrm>
            <a:off x="-211082" y="4363961"/>
            <a:ext cx="2898474" cy="1994224"/>
            <a:chOff x="-1505853" y="136523"/>
            <a:chExt cx="10271125" cy="7066797"/>
          </a:xfrm>
        </p:grpSpPr>
        <p:pic>
          <p:nvPicPr>
            <p:cNvPr id="133" name="Image 132">
              <a:extLst>
                <a:ext uri="{FF2B5EF4-FFF2-40B4-BE49-F238E27FC236}">
                  <a16:creationId xmlns:a16="http://schemas.microsoft.com/office/drawing/2014/main" id="{C1952D51-8590-7B4F-9770-81B52F16AB0F}"/>
                </a:ext>
              </a:extLst>
            </p:cNvPr>
            <p:cNvPicPr>
              <a:picLocks noChangeAspect="1"/>
            </p:cNvPicPr>
            <p:nvPr/>
          </p:nvPicPr>
          <p:blipFill>
            <a:blip r:embed="rId25" cstate="email">
              <a:extLst>
                <a:ext uri="{28A0092B-C50C-407E-A947-70E740481C1C}">
                  <a14:useLocalDpi xmlns:a14="http://schemas.microsoft.com/office/drawing/2010/main"/>
                </a:ext>
              </a:extLst>
            </a:blip>
            <a:stretch>
              <a:fillRect/>
            </a:stretch>
          </p:blipFill>
          <p:spPr>
            <a:xfrm>
              <a:off x="609599" y="136523"/>
              <a:ext cx="4944534" cy="4977719"/>
            </a:xfrm>
            <a:prstGeom prst="ellipse">
              <a:avLst/>
            </a:prstGeom>
          </p:spPr>
        </p:pic>
        <p:pic>
          <p:nvPicPr>
            <p:cNvPr id="134" name="Picture 2" descr="ALAC Profiles">
              <a:extLst>
                <a:ext uri="{FF2B5EF4-FFF2-40B4-BE49-F238E27FC236}">
                  <a16:creationId xmlns:a16="http://schemas.microsoft.com/office/drawing/2014/main" id="{F9C13EAE-0375-854E-8A3B-A0CFF1A9EF35}"/>
                </a:ext>
              </a:extLst>
            </p:cNvPr>
            <p:cNvPicPr>
              <a:picLocks noChangeAspect="1" noChangeArrowheads="1"/>
            </p:cNvPicPr>
            <p:nvPr/>
          </p:nvPicPr>
          <p:blipFill>
            <a:blip r:embed="rId36" cstate="screen">
              <a:extLst>
                <a:ext uri="{BEBA8EAE-BF5A-486C-A8C5-ECC9F3942E4B}">
                  <a14:imgProps xmlns:a14="http://schemas.microsoft.com/office/drawing/2010/main">
                    <a14:imgLayer r:embed="rId37">
                      <a14:imgEffect>
                        <a14:backgroundRemoval t="9910" b="93581" l="10000" r="90000">
                          <a14:foregroundMark x1="35789" y1="78716" x2="35789" y2="78716"/>
                          <a14:foregroundMark x1="66842" y1="74550" x2="66842" y2="74550"/>
                          <a14:foregroundMark x1="66842" y1="74550" x2="66842" y2="74550"/>
                          <a14:foregroundMark x1="63684" y1="72860" x2="63684" y2="72860"/>
                          <a14:foregroundMark x1="61353" y1="69369" x2="61353" y2="69369"/>
                          <a14:foregroundMark x1="33008" y1="85698" x2="33008" y2="85698"/>
                          <a14:foregroundMark x1="67970" y1="93581" x2="67970" y2="93581"/>
                          <a14:foregroundMark x1="65188" y1="70383" x2="65188" y2="70383"/>
                          <a14:foregroundMark x1="62707" y1="62725" x2="62707" y2="62725"/>
                          <a14:foregroundMark x1="62707" y1="62725" x2="62707" y2="62725"/>
                          <a14:foregroundMark x1="60752" y1="64640" x2="60752" y2="64640"/>
                          <a14:foregroundMark x1="60752" y1="64640" x2="60752" y2="64640"/>
                          <a14:foregroundMark x1="66466" y1="72860" x2="66466" y2="72860"/>
                          <a14:foregroundMark x1="66466" y1="72860" x2="66466" y2="72860"/>
                          <a14:foregroundMark x1="66992" y1="78266" x2="66992" y2="78266"/>
                          <a14:foregroundMark x1="62857" y1="88176" x2="62857" y2="88176"/>
                          <a14:foregroundMark x1="62857" y1="88176" x2="62857" y2="88176"/>
                          <a14:foregroundMark x1="62331" y1="88851" x2="62331" y2="88851"/>
                          <a14:foregroundMark x1="62331" y1="88851" x2="62331" y2="88851"/>
                          <a14:foregroundMark x1="70150" y1="91329" x2="70150" y2="91329"/>
                          <a14:foregroundMark x1="71579" y1="90315" x2="71579" y2="90315"/>
                          <a14:foregroundMark x1="70301" y1="75338" x2="70301" y2="75338"/>
                          <a14:foregroundMark x1="70301" y1="75338" x2="70301" y2="75338"/>
                          <a14:foregroundMark x1="67444" y1="69144" x2="63233" y2="72410"/>
                          <a14:foregroundMark x1="63233" y1="72410" x2="60451" y2="79955"/>
                          <a14:foregroundMark x1="60451" y1="79955" x2="62481" y2="86712"/>
                          <a14:foregroundMark x1="62481" y1="86712" x2="67218" y2="91104"/>
                          <a14:foregroundMark x1="67218" y1="91104" x2="69925" y2="80743"/>
                          <a14:foregroundMark x1="69925" y1="80743" x2="70075" y2="73086"/>
                          <a14:foregroundMark x1="70075" y1="73086" x2="68120" y2="63401"/>
                          <a14:foregroundMark x1="29850" y1="83221" x2="36617" y2="82658"/>
                          <a14:foregroundMark x1="36617" y1="82658" x2="40902" y2="76914"/>
                          <a14:foregroundMark x1="40902" y1="76914" x2="36241" y2="69032"/>
                          <a14:foregroundMark x1="36241" y1="69032" x2="29248" y2="71059"/>
                          <a14:foregroundMark x1="29248" y1="71059" x2="26466" y2="78041"/>
                          <a14:foregroundMark x1="26466" y1="78041" x2="28045" y2="81757"/>
                          <a14:backgroundMark x1="77368" y1="41216" x2="77368" y2="41216"/>
                          <a14:backgroundMark x1="77218" y1="33108" x2="77218" y2="33108"/>
                          <a14:backgroundMark x1="81353" y1="28378" x2="81353" y2="28378"/>
                          <a14:backgroundMark x1="81353" y1="28378" x2="81353" y2="28378"/>
                          <a14:backgroundMark x1="76015" y1="38063" x2="76015" y2="38063"/>
                          <a14:backgroundMark x1="76015" y1="38063" x2="76015" y2="38063"/>
                          <a14:backgroundMark x1="78346" y1="34572" x2="73158" y2="38288"/>
                          <a14:backgroundMark x1="73158" y1="38288" x2="70827" y2="44932"/>
                          <a14:backgroundMark x1="70827" y1="44932" x2="76617" y2="47185"/>
                          <a14:backgroundMark x1="76617" y1="47185" x2="82481" y2="41329"/>
                          <a14:backgroundMark x1="82481" y1="41329" x2="83008" y2="31869"/>
                          <a14:backgroundMark x1="83008" y1="31869" x2="80000" y2="30405"/>
                          <a14:backgroundMark x1="80000" y1="30631" x2="80000" y2="30631"/>
                          <a14:backgroundMark x1="70902" y1="50563" x2="70301" y2="50901"/>
                        </a14:backgroundRemoval>
                      </a14:imgEffect>
                    </a14:imgLayer>
                  </a14:imgProps>
                </a:ext>
                <a:ext uri="{28A0092B-C50C-407E-A947-70E740481C1C}">
                  <a14:useLocalDpi xmlns:a14="http://schemas.microsoft.com/office/drawing/2010/main"/>
                </a:ext>
              </a:extLst>
            </a:blip>
            <a:srcRect/>
            <a:stretch>
              <a:fillRect/>
            </a:stretch>
          </p:blipFill>
          <p:spPr bwMode="auto">
            <a:xfrm>
              <a:off x="-1505853" y="345320"/>
              <a:ext cx="10271125" cy="6858000"/>
            </a:xfrm>
            <a:prstGeom prst="ellipse">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454319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
            <a:extLst>
              <a:ext uri="{FF2B5EF4-FFF2-40B4-BE49-F238E27FC236}">
                <a16:creationId xmlns:a16="http://schemas.microsoft.com/office/drawing/2014/main" id="{EF12D1F4-40AF-A049-BAED-3BF6E00237A6}"/>
              </a:ext>
            </a:extLst>
          </p:cNvPr>
          <p:cNvSpPr txBox="1"/>
          <p:nvPr/>
        </p:nvSpPr>
        <p:spPr>
          <a:xfrm>
            <a:off x="4558592" y="771701"/>
            <a:ext cx="6235107" cy="461665"/>
          </a:xfrm>
          <a:prstGeom prst="rect">
            <a:avLst/>
          </a:prstGeom>
          <a:solidFill>
            <a:srgbClr val="0E393A"/>
          </a:solidFill>
        </p:spPr>
        <p:txBody>
          <a:bodyPr wrap="square" rtlCol="0">
            <a:spAutoFit/>
          </a:bodyPr>
          <a:lstStyle/>
          <a:p>
            <a:r>
              <a:rPr lang="en-US" sz="2400" b="1" dirty="0">
                <a:solidFill>
                  <a:schemeClr val="bg1">
                    <a:lumMod val="95000"/>
                  </a:schemeClr>
                </a:solidFill>
                <a:latin typeface="Arial" panose="020B0604020202020204" pitchFamily="34" charset="0"/>
                <a:cs typeface="Arial" panose="020B0604020202020204" pitchFamily="34" charset="0"/>
              </a:rPr>
              <a:t>ICANN Task Forces &amp; WG Archive</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dirty="0">
                <a:solidFill>
                  <a:schemeClr val="bg1">
                    <a:lumMod val="95000"/>
                  </a:schemeClr>
                </a:solidFill>
                <a:latin typeface="Arial" panose="020B0604020202020204" pitchFamily="34" charset="0"/>
                <a:cs typeface="Arial" panose="020B0604020202020204" pitchFamily="34" charset="0"/>
              </a:rPr>
              <a:t> EURALO </a:t>
            </a:r>
            <a:r>
              <a:rPr lang="en-US" sz="2800" b="1" dirty="0">
                <a:solidFill>
                  <a:schemeClr val="bg1">
                    <a:lumMod val="95000"/>
                  </a:schemeClr>
                </a:solidFill>
                <a:latin typeface="Arial" panose="020B0604020202020204" pitchFamily="34" charset="0"/>
                <a:cs typeface="Arial" panose="020B0604020202020204" pitchFamily="34" charset="0"/>
              </a:rPr>
              <a:t>Board Nov 2021</a:t>
            </a:r>
          </a:p>
        </p:txBody>
      </p:sp>
      <p:sp>
        <p:nvSpPr>
          <p:cNvPr id="12" name="Прямоугольник 8">
            <a:extLst>
              <a:ext uri="{FF2B5EF4-FFF2-40B4-BE49-F238E27FC236}">
                <a16:creationId xmlns:a16="http://schemas.microsoft.com/office/drawing/2014/main" id="{BE2B28AF-46D1-7849-BE1C-A0134B5CBBD9}"/>
              </a:ext>
            </a:extLst>
          </p:cNvPr>
          <p:cNvSpPr/>
          <p:nvPr/>
        </p:nvSpPr>
        <p:spPr>
          <a:xfrm>
            <a:off x="2093495" y="1466996"/>
            <a:ext cx="9438863" cy="5201424"/>
          </a:xfrm>
          <a:prstGeom prst="rect">
            <a:avLst/>
          </a:prstGeom>
          <a:blipFill>
            <a:blip r:embed="rId4"/>
            <a:tile tx="0" ty="0" sx="100000" sy="100000" flip="none" algn="tl"/>
          </a:blipFill>
        </p:spPr>
        <p:txBody>
          <a:bodyPr wrap="square">
            <a:spAutoFit/>
          </a:bodyPr>
          <a:lstStyle/>
          <a:p>
            <a:pPr marL="342900" indent="-342900">
              <a:buFont typeface="Arial" panose="020B0604020202020204" pitchFamily="34" charset="0"/>
              <a:buChar char="•"/>
            </a:pPr>
            <a:r>
              <a:rPr lang="fr-FR" b="1" dirty="0">
                <a:hlinkClick r:id="rId5"/>
              </a:rPr>
              <a:t>GNSO Cross Community Working Group on New gTLD Auction Proceeds</a:t>
            </a:r>
            <a:endParaRPr lang="fr-FR" b="1" dirty="0"/>
          </a:p>
          <a:p>
            <a:pPr marL="742950" lvl="1" indent="-285750">
              <a:buFont typeface="Arial" panose="020B0604020202020204" pitchFamily="34" charset="0"/>
              <a:buChar char="•"/>
            </a:pPr>
            <a:r>
              <a:rPr lang="en-US" sz="1600" b="1" dirty="0">
                <a:solidFill>
                  <a:srgbClr val="002060"/>
                </a:solidFill>
              </a:rPr>
              <a:t>Sébastien Bachollet (member)</a:t>
            </a:r>
          </a:p>
          <a:p>
            <a:pPr marL="742950" lvl="1" indent="-285750">
              <a:buFont typeface="Arial" panose="020B0604020202020204" pitchFamily="34" charset="0"/>
              <a:buChar char="•"/>
            </a:pPr>
            <a:r>
              <a:rPr lang="en-US" sz="1600" b="1" dirty="0">
                <a:solidFill>
                  <a:srgbClr val="002060"/>
                </a:solidFill>
              </a:rPr>
              <a:t>Natalia </a:t>
            </a:r>
            <a:r>
              <a:rPr lang="en-US" sz="1600" b="1" dirty="0" err="1">
                <a:solidFill>
                  <a:srgbClr val="002060"/>
                </a:solidFill>
              </a:rPr>
              <a:t>Filina</a:t>
            </a:r>
            <a:endParaRPr lang="en-US" sz="1600" b="1" dirty="0">
              <a:solidFill>
                <a:srgbClr val="002060"/>
              </a:solidFill>
            </a:endParaRPr>
          </a:p>
          <a:p>
            <a:pPr marL="800100" lvl="1" indent="-342900">
              <a:buFont typeface="Arial" panose="020B0604020202020204" pitchFamily="34" charset="0"/>
              <a:buChar char="•"/>
            </a:pPr>
            <a:r>
              <a:rPr lang="en-US" sz="1600" b="1" dirty="0">
                <a:solidFill>
                  <a:srgbClr val="002060"/>
                </a:solidFill>
              </a:rPr>
              <a:t>Wale Bakare</a:t>
            </a:r>
          </a:p>
          <a:p>
            <a:pPr marL="342900" indent="-342900">
              <a:buFont typeface="Arial" panose="020B0604020202020204" pitchFamily="34" charset="0"/>
              <a:buChar char="•"/>
            </a:pPr>
            <a:r>
              <a:rPr lang="fr-FR" b="1" dirty="0">
                <a:hlinkClick r:id="rId6"/>
              </a:rPr>
              <a:t>GNSO Expedited Policy Development Process (EPDP) Phase II</a:t>
            </a:r>
            <a:r>
              <a:rPr lang="fr-FR" b="1" dirty="0"/>
              <a:t> </a:t>
            </a:r>
          </a:p>
          <a:p>
            <a:pPr marL="742950" lvl="1" indent="-285750">
              <a:buFont typeface="Arial" panose="020B0604020202020204" pitchFamily="34" charset="0"/>
              <a:buChar char="•"/>
            </a:pPr>
            <a:r>
              <a:rPr lang="en-US" sz="1600" b="1" dirty="0" err="1">
                <a:solidFill>
                  <a:srgbClr val="002060"/>
                </a:solidFill>
              </a:rPr>
              <a:t>Bastiaan</a:t>
            </a:r>
            <a:r>
              <a:rPr lang="en-US" sz="1600" b="1" dirty="0">
                <a:solidFill>
                  <a:srgbClr val="002060"/>
                </a:solidFill>
              </a:rPr>
              <a:t> Gosling (To be replaced?)</a:t>
            </a:r>
            <a:endParaRPr lang="fr-FR" b="1" dirty="0"/>
          </a:p>
          <a:p>
            <a:pPr marL="342900" indent="-342900">
              <a:buFont typeface="Arial" panose="020B0604020202020204" pitchFamily="34" charset="0"/>
              <a:buChar char="•"/>
            </a:pPr>
            <a:r>
              <a:rPr lang="fr-FR" b="1" dirty="0">
                <a:hlinkClick r:id="rId7"/>
              </a:rPr>
              <a:t>GNSO New gTLD Subsequent Procedures PDP</a:t>
            </a:r>
            <a:endParaRPr lang="fr-FR" b="1" dirty="0"/>
          </a:p>
          <a:p>
            <a:pPr marL="800100" lvl="1" indent="-342900">
              <a:buFont typeface="Arial" panose="020B0604020202020204" pitchFamily="34" charset="0"/>
              <a:buChar char="•"/>
            </a:pPr>
            <a:r>
              <a:rPr lang="fr-FR" sz="1600" b="1" dirty="0">
                <a:solidFill>
                  <a:srgbClr val="002060"/>
                </a:solidFill>
              </a:rPr>
              <a:t>Christopher Wilkinson</a:t>
            </a:r>
          </a:p>
          <a:p>
            <a:pPr marL="342900" indent="-342900">
              <a:buFont typeface="Arial" panose="020B0604020202020204" pitchFamily="34" charset="0"/>
              <a:buChar char="•"/>
            </a:pPr>
            <a:r>
              <a:rPr lang="fr-FR" b="1" dirty="0">
                <a:hlinkClick r:id="rId8"/>
              </a:rPr>
              <a:t>GNSO Work Track 5: Geographic Names at the Top-Level</a:t>
            </a:r>
            <a:endParaRPr lang="fr-FR" b="1" dirty="0"/>
          </a:p>
          <a:p>
            <a:pPr marL="800100" lvl="1" indent="-342900">
              <a:buFont typeface="Arial" panose="020B0604020202020204" pitchFamily="34" charset="0"/>
              <a:buChar char="•"/>
            </a:pPr>
            <a:r>
              <a:rPr lang="fr-FR" sz="1600" b="1" dirty="0">
                <a:solidFill>
                  <a:srgbClr val="002060"/>
                </a:solidFill>
              </a:rPr>
              <a:t>Christopher Wilkinson</a:t>
            </a:r>
          </a:p>
          <a:p>
            <a:pPr marL="800100" lvl="1" indent="-342900">
              <a:buFont typeface="Arial" panose="020B0604020202020204" pitchFamily="34" charset="0"/>
              <a:buChar char="•"/>
            </a:pPr>
            <a:r>
              <a:rPr lang="fr-FR" sz="1600" b="1" dirty="0">
                <a:solidFill>
                  <a:srgbClr val="002060"/>
                </a:solidFill>
              </a:rPr>
              <a:t>Erich </a:t>
            </a:r>
            <a:r>
              <a:rPr lang="fr-FR" sz="1600" b="1" dirty="0" err="1">
                <a:solidFill>
                  <a:srgbClr val="002060"/>
                </a:solidFill>
              </a:rPr>
              <a:t>Schweighofer</a:t>
            </a:r>
            <a:endParaRPr lang="fr-FR" sz="1600" b="1" dirty="0">
              <a:solidFill>
                <a:srgbClr val="002060"/>
              </a:solidFill>
              <a:hlinkClick r:id="rId9">
                <a:extLst>
                  <a:ext uri="{A12FA001-AC4F-418D-AE19-62706E023703}">
                    <ahyp:hlinkClr xmlns:ahyp="http://schemas.microsoft.com/office/drawing/2018/hyperlinkcolor" val="tx"/>
                  </a:ext>
                </a:extLst>
              </a:hlinkClick>
            </a:endParaRPr>
          </a:p>
          <a:p>
            <a:pPr marL="800100" lvl="1" indent="-342900">
              <a:buFont typeface="Arial" panose="020B0604020202020204" pitchFamily="34" charset="0"/>
              <a:buChar char="•"/>
            </a:pPr>
            <a:r>
              <a:rPr lang="en-US" sz="1600" b="1" dirty="0">
                <a:solidFill>
                  <a:srgbClr val="002060"/>
                </a:solidFill>
              </a:rPr>
              <a:t>Ricardo Holmquist</a:t>
            </a:r>
          </a:p>
          <a:p>
            <a:pPr marL="800100" lvl="1" indent="-342900">
              <a:buFont typeface="Arial" panose="020B0604020202020204" pitchFamily="34" charset="0"/>
              <a:buChar char="•"/>
            </a:pPr>
            <a:r>
              <a:rPr lang="en-US" sz="1600" b="1" dirty="0" err="1">
                <a:solidFill>
                  <a:srgbClr val="002060"/>
                </a:solidFill>
              </a:rPr>
              <a:t>Yrjö</a:t>
            </a:r>
            <a:r>
              <a:rPr lang="en-US" sz="1600" b="1" dirty="0">
                <a:solidFill>
                  <a:srgbClr val="002060"/>
                </a:solidFill>
              </a:rPr>
              <a:t> </a:t>
            </a:r>
            <a:r>
              <a:rPr lang="en-US" sz="1600" b="1" dirty="0" err="1">
                <a:solidFill>
                  <a:srgbClr val="002060"/>
                </a:solidFill>
              </a:rPr>
              <a:t>Länsipuro</a:t>
            </a:r>
            <a:endParaRPr lang="en-US" b="1" dirty="0">
              <a:solidFill>
                <a:srgbClr val="002060"/>
              </a:solidFill>
            </a:endParaRPr>
          </a:p>
          <a:p>
            <a:pPr marL="342900" indent="-342900">
              <a:buFont typeface="Arial" panose="020B0604020202020204" pitchFamily="34" charset="0"/>
              <a:buChar char="•"/>
            </a:pPr>
            <a:r>
              <a:rPr lang="en-US" b="1" dirty="0" err="1">
                <a:solidFill>
                  <a:srgbClr val="002060"/>
                </a:solidFill>
              </a:rPr>
              <a:t>NomCom</a:t>
            </a:r>
            <a:r>
              <a:rPr lang="en-US" b="1" dirty="0">
                <a:solidFill>
                  <a:srgbClr val="002060"/>
                </a:solidFill>
              </a:rPr>
              <a:t> 2021</a:t>
            </a:r>
          </a:p>
          <a:p>
            <a:pPr marL="800100" lvl="1" indent="-342900">
              <a:buFont typeface="Arial" panose="020B0604020202020204" pitchFamily="34" charset="0"/>
              <a:buChar char="•"/>
            </a:pPr>
            <a:r>
              <a:rPr lang="en-US" sz="1600" b="1" dirty="0">
                <a:solidFill>
                  <a:srgbClr val="002060"/>
                </a:solidFill>
              </a:rPr>
              <a:t>Sébastien Bachollet, European Region</a:t>
            </a:r>
          </a:p>
          <a:p>
            <a:pPr marL="342900" indent="-342900">
              <a:buFont typeface="Arial" panose="020B0604020202020204" pitchFamily="34" charset="0"/>
              <a:buChar char="•"/>
            </a:pPr>
            <a:r>
              <a:rPr lang="fr-FR" b="1" dirty="0">
                <a:hlinkClick r:id="rId10"/>
              </a:rPr>
              <a:t>IDN (Internationalized Domain Names) Policy Working Group</a:t>
            </a:r>
            <a:endParaRPr lang="fr-FR" b="1" dirty="0"/>
          </a:p>
          <a:p>
            <a:pPr marL="742950" lvl="1" indent="-285750">
              <a:buFont typeface="Arial" panose="020B0604020202020204" pitchFamily="34" charset="0"/>
              <a:buChar char="•"/>
            </a:pPr>
            <a:r>
              <a:rPr lang="en-US" sz="1600" b="1" dirty="0">
                <a:solidFill>
                  <a:srgbClr val="002060"/>
                </a:solidFill>
              </a:rPr>
              <a:t>Olivier </a:t>
            </a:r>
            <a:r>
              <a:rPr lang="en-US" sz="1600" b="1" dirty="0" err="1">
                <a:solidFill>
                  <a:srgbClr val="002060"/>
                </a:solidFill>
              </a:rPr>
              <a:t>Crépin-Leblond</a:t>
            </a:r>
            <a:endParaRPr lang="en-US" sz="1600" b="1" dirty="0">
              <a:solidFill>
                <a:srgbClr val="002060"/>
              </a:solidFill>
            </a:endParaRPr>
          </a:p>
          <a:p>
            <a:pPr marL="742950" lvl="1" indent="-285750">
              <a:buFont typeface="Arial" panose="020B0604020202020204" pitchFamily="34" charset="0"/>
              <a:buChar char="•"/>
            </a:pPr>
            <a:r>
              <a:rPr lang="en-US" sz="1600" b="1" dirty="0">
                <a:solidFill>
                  <a:srgbClr val="002060"/>
                </a:solidFill>
              </a:rPr>
              <a:t>Jean-Jacques </a:t>
            </a:r>
            <a:r>
              <a:rPr lang="en-US" sz="1600" b="1" dirty="0" err="1">
                <a:solidFill>
                  <a:srgbClr val="002060"/>
                </a:solidFill>
              </a:rPr>
              <a:t>Subrenat</a:t>
            </a:r>
            <a:endParaRPr lang="en-US" sz="1600" b="1" dirty="0">
              <a:solidFill>
                <a:srgbClr val="002060"/>
              </a:solidFill>
            </a:endParaRPr>
          </a:p>
          <a:p>
            <a:pPr marL="742950" lvl="1" indent="-285750">
              <a:buFont typeface="Arial" panose="020B0604020202020204" pitchFamily="34" charset="0"/>
              <a:buChar char="•"/>
            </a:pPr>
            <a:r>
              <a:rPr lang="en-US" sz="1600" b="1" dirty="0">
                <a:solidFill>
                  <a:srgbClr val="002060"/>
                </a:solidFill>
              </a:rPr>
              <a:t>Roberto Gaetano</a:t>
            </a:r>
          </a:p>
          <a:p>
            <a:pPr marL="742950" lvl="1" indent="-285750">
              <a:buFont typeface="Arial" panose="020B0604020202020204" pitchFamily="34" charset="0"/>
              <a:buChar char="•"/>
            </a:pPr>
            <a:r>
              <a:rPr lang="en-US" sz="1600" b="1" dirty="0">
                <a:solidFill>
                  <a:srgbClr val="002060"/>
                </a:solidFill>
              </a:rPr>
              <a:t>Lutz </a:t>
            </a:r>
            <a:r>
              <a:rPr lang="en-US" sz="1600" b="1" dirty="0" err="1">
                <a:solidFill>
                  <a:srgbClr val="002060"/>
                </a:solidFill>
              </a:rPr>
              <a:t>Donnerhacke</a:t>
            </a:r>
            <a:endParaRPr lang="en-US" sz="1600" b="1" dirty="0">
              <a:solidFill>
                <a:srgbClr val="002060"/>
              </a:solidFill>
            </a:endParaRPr>
          </a:p>
        </p:txBody>
      </p:sp>
      <p:sp>
        <p:nvSpPr>
          <p:cNvPr id="5" name="ZoneTexte 4">
            <a:extLst>
              <a:ext uri="{FF2B5EF4-FFF2-40B4-BE49-F238E27FC236}">
                <a16:creationId xmlns:a16="http://schemas.microsoft.com/office/drawing/2014/main" id="{8671F770-383B-1547-87A5-62728D143760}"/>
              </a:ext>
            </a:extLst>
          </p:cNvPr>
          <p:cNvSpPr txBox="1"/>
          <p:nvPr/>
        </p:nvSpPr>
        <p:spPr>
          <a:xfrm rot="19434585">
            <a:off x="7517355" y="2917884"/>
            <a:ext cx="3789820" cy="1323439"/>
          </a:xfrm>
          <a:prstGeom prst="rect">
            <a:avLst/>
          </a:prstGeom>
          <a:noFill/>
        </p:spPr>
        <p:txBody>
          <a:bodyPr wrap="none" rtlCol="0">
            <a:spAutoFit/>
          </a:bodyPr>
          <a:lstStyle/>
          <a:p>
            <a:r>
              <a:rPr lang="en-US" sz="8000" b="1" dirty="0">
                <a:solidFill>
                  <a:srgbClr val="FF0000"/>
                </a:solidFill>
              </a:rPr>
              <a:t>Archives</a:t>
            </a:r>
          </a:p>
        </p:txBody>
      </p:sp>
    </p:spTree>
    <p:extLst>
      <p:ext uri="{BB962C8B-B14F-4D97-AF65-F5344CB8AC3E}">
        <p14:creationId xmlns:p14="http://schemas.microsoft.com/office/powerpoint/2010/main" val="20544507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
            <a:extLst>
              <a:ext uri="{FF2B5EF4-FFF2-40B4-BE49-F238E27FC236}">
                <a16:creationId xmlns:a16="http://schemas.microsoft.com/office/drawing/2014/main" id="{EF12D1F4-40AF-A049-BAED-3BF6E00237A6}"/>
              </a:ext>
            </a:extLst>
          </p:cNvPr>
          <p:cNvSpPr txBox="1"/>
          <p:nvPr/>
        </p:nvSpPr>
        <p:spPr>
          <a:xfrm>
            <a:off x="4558592" y="771701"/>
            <a:ext cx="6552753" cy="830997"/>
          </a:xfrm>
          <a:prstGeom prst="rect">
            <a:avLst/>
          </a:prstGeom>
          <a:solidFill>
            <a:srgbClr val="0E393A"/>
          </a:solidFill>
        </p:spPr>
        <p:txBody>
          <a:bodyPr wrap="square" rtlCol="0">
            <a:spAutoFit/>
          </a:bodyPr>
          <a:lstStyle/>
          <a:p>
            <a:r>
              <a:rPr lang="en-US" sz="2400" b="1" dirty="0">
                <a:solidFill>
                  <a:schemeClr val="bg1">
                    <a:lumMod val="95000"/>
                  </a:schemeClr>
                </a:solidFill>
                <a:latin typeface="Arial" panose="020B0604020202020204" pitchFamily="34" charset="0"/>
                <a:cs typeface="Arial" panose="020B0604020202020204" pitchFamily="34" charset="0"/>
              </a:rPr>
              <a:t>At-Large/ALAC Task Forces &amp; WG – Operations Archive</a:t>
            </a:r>
          </a:p>
        </p:txBody>
      </p:sp>
      <p:sp>
        <p:nvSpPr>
          <p:cNvPr id="23" name="Title 1">
            <a:extLst>
              <a:ext uri="{FF2B5EF4-FFF2-40B4-BE49-F238E27FC236}">
                <a16:creationId xmlns:a16="http://schemas.microsoft.com/office/drawing/2014/main" id="{9597B577-7D57-C441-95A8-138A1C72841A}"/>
              </a:ext>
            </a:extLst>
          </p:cNvPr>
          <p:cNvSpPr txBox="1">
            <a:spLocks/>
          </p:cNvSpPr>
          <p:nvPr/>
        </p:nvSpPr>
        <p:spPr>
          <a:xfrm>
            <a:off x="4012452" y="76406"/>
            <a:ext cx="7588156" cy="69529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solidFill>
              <a:schemeClr val="bg1"/>
            </a:solidFill>
          </a:ln>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b="1" dirty="0">
                <a:solidFill>
                  <a:schemeClr val="bg1">
                    <a:lumMod val="95000"/>
                  </a:schemeClr>
                </a:solidFill>
                <a:latin typeface="Arial" panose="020B0604020202020204" pitchFamily="34" charset="0"/>
                <a:cs typeface="Arial" panose="020B0604020202020204" pitchFamily="34" charset="0"/>
              </a:rPr>
              <a:t> EURALO </a:t>
            </a:r>
            <a:r>
              <a:rPr lang="en-US" sz="2800" b="1" dirty="0">
                <a:solidFill>
                  <a:schemeClr val="bg1">
                    <a:lumMod val="95000"/>
                  </a:schemeClr>
                </a:solidFill>
                <a:latin typeface="Arial" panose="020B0604020202020204" pitchFamily="34" charset="0"/>
                <a:cs typeface="Arial" panose="020B0604020202020204" pitchFamily="34" charset="0"/>
              </a:rPr>
              <a:t>Board Nov 2021</a:t>
            </a:r>
          </a:p>
        </p:txBody>
      </p:sp>
      <p:sp>
        <p:nvSpPr>
          <p:cNvPr id="12" name="Прямоугольник 8">
            <a:extLst>
              <a:ext uri="{FF2B5EF4-FFF2-40B4-BE49-F238E27FC236}">
                <a16:creationId xmlns:a16="http://schemas.microsoft.com/office/drawing/2014/main" id="{BE2B28AF-46D1-7849-BE1C-A0134B5CBBD9}"/>
              </a:ext>
            </a:extLst>
          </p:cNvPr>
          <p:cNvSpPr/>
          <p:nvPr/>
        </p:nvSpPr>
        <p:spPr>
          <a:xfrm>
            <a:off x="2093495" y="1688676"/>
            <a:ext cx="9438863" cy="3354765"/>
          </a:xfrm>
          <a:prstGeom prst="rect">
            <a:avLst/>
          </a:prstGeom>
          <a:blipFill>
            <a:blip r:embed="rId4"/>
            <a:tile tx="0" ty="0" sx="100000" sy="100000" flip="none" algn="tl"/>
          </a:blipFill>
        </p:spPr>
        <p:txBody>
          <a:bodyPr wrap="square">
            <a:spAutoFit/>
          </a:bodyPr>
          <a:lstStyle/>
          <a:p>
            <a:pPr marL="800100" lvl="1" indent="-342900">
              <a:buFont typeface="Arial" panose="020B0604020202020204" pitchFamily="34" charset="0"/>
              <a:buChar char="•"/>
            </a:pPr>
            <a:r>
              <a:rPr lang="fr-FR" b="1" dirty="0">
                <a:hlinkClick r:id="rId5"/>
              </a:rPr>
              <a:t>ALS Mobilization Working Party</a:t>
            </a:r>
            <a:endParaRPr lang="fr-FR" b="1" dirty="0"/>
          </a:p>
          <a:p>
            <a:pPr marL="1200150" lvl="2" indent="-285750">
              <a:buFont typeface="Arial" panose="020B0604020202020204" pitchFamily="34" charset="0"/>
              <a:buChar char="•"/>
            </a:pPr>
            <a:r>
              <a:rPr lang="en-US" sz="1600" b="1" dirty="0" err="1">
                <a:solidFill>
                  <a:srgbClr val="002060"/>
                </a:solidFill>
              </a:rPr>
              <a:t>Yrjö</a:t>
            </a:r>
            <a:r>
              <a:rPr lang="en-US" sz="1600" b="1" dirty="0">
                <a:solidFill>
                  <a:srgbClr val="002060"/>
                </a:solidFill>
              </a:rPr>
              <a:t> </a:t>
            </a:r>
            <a:r>
              <a:rPr lang="en-US" sz="1600" b="1" dirty="0" err="1">
                <a:solidFill>
                  <a:srgbClr val="002060"/>
                </a:solidFill>
              </a:rPr>
              <a:t>Länsipuro</a:t>
            </a:r>
            <a:endParaRPr lang="en-US" sz="1600" b="1" dirty="0">
              <a:solidFill>
                <a:srgbClr val="002060"/>
              </a:solidFill>
            </a:endParaRPr>
          </a:p>
          <a:p>
            <a:pPr marL="1657350" lvl="3" indent="-285750">
              <a:buFont typeface="Arial" panose="020B0604020202020204" pitchFamily="34" charset="0"/>
              <a:buChar char="•"/>
            </a:pPr>
            <a:r>
              <a:rPr lang="en-US" sz="1600" b="1" dirty="0" err="1">
                <a:solidFill>
                  <a:srgbClr val="002060"/>
                </a:solidFill>
              </a:rPr>
              <a:t>Bastiaan</a:t>
            </a:r>
            <a:r>
              <a:rPr lang="en-US" sz="1600" b="1" dirty="0">
                <a:solidFill>
                  <a:srgbClr val="002060"/>
                </a:solidFill>
              </a:rPr>
              <a:t> Gosling</a:t>
            </a:r>
          </a:p>
          <a:p>
            <a:pPr marL="1657350" lvl="3" indent="-285750">
              <a:buFont typeface="Arial" panose="020B0604020202020204" pitchFamily="34" charset="0"/>
              <a:buChar char="•"/>
            </a:pPr>
            <a:r>
              <a:rPr lang="fr-FR" sz="1600" b="1" dirty="0">
                <a:solidFill>
                  <a:srgbClr val="002060"/>
                </a:solidFill>
              </a:rPr>
              <a:t>Natalia </a:t>
            </a:r>
            <a:r>
              <a:rPr lang="fr-FR" sz="1600" b="1" dirty="0" err="1">
                <a:solidFill>
                  <a:srgbClr val="002060"/>
                </a:solidFill>
              </a:rPr>
              <a:t>Filina</a:t>
            </a:r>
            <a:endParaRPr lang="fr-FR" sz="1600" b="1" dirty="0">
              <a:solidFill>
                <a:srgbClr val="002060"/>
              </a:solidFill>
            </a:endParaRPr>
          </a:p>
          <a:p>
            <a:pPr marL="1657350" lvl="3" indent="-285750">
              <a:buFont typeface="Arial" panose="020B0604020202020204" pitchFamily="34" charset="0"/>
              <a:buChar char="•"/>
            </a:pPr>
            <a:r>
              <a:rPr lang="en-US" sz="1600" b="1" dirty="0">
                <a:solidFill>
                  <a:srgbClr val="002060"/>
                </a:solidFill>
              </a:rPr>
              <a:t>Roberto Gaetano</a:t>
            </a:r>
            <a:endParaRPr lang="fr-FR" b="1" dirty="0">
              <a:solidFill>
                <a:srgbClr val="002060"/>
              </a:solidFill>
            </a:endParaRPr>
          </a:p>
          <a:p>
            <a:pPr marL="800100" lvl="1" indent="-342900">
              <a:buFont typeface="Arial" panose="020B0604020202020204" pitchFamily="34" charset="0"/>
              <a:buChar char="•"/>
            </a:pPr>
            <a:r>
              <a:rPr lang="fr-FR" b="1" dirty="0">
                <a:hlinkClick r:id="rId6"/>
              </a:rPr>
              <a:t>Unaffiliated Individuals Working Party</a:t>
            </a:r>
            <a:endParaRPr lang="fr-FR" b="1" dirty="0"/>
          </a:p>
          <a:p>
            <a:pPr marL="1200150" lvl="2" indent="-285750">
              <a:buFont typeface="Arial" panose="020B0604020202020204" pitchFamily="34" charset="0"/>
              <a:buChar char="•"/>
            </a:pPr>
            <a:r>
              <a:rPr lang="en-US" sz="1600" b="1" dirty="0">
                <a:solidFill>
                  <a:srgbClr val="002060"/>
                </a:solidFill>
              </a:rPr>
              <a:t>Roberto Gaetano (Chair)</a:t>
            </a:r>
            <a:endParaRPr lang="fr-FR" b="1" dirty="0">
              <a:solidFill>
                <a:srgbClr val="002060"/>
              </a:solidFill>
            </a:endParaRPr>
          </a:p>
          <a:p>
            <a:pPr marL="1657350" lvl="3" indent="-285750">
              <a:buFont typeface="Arial" panose="020B0604020202020204" pitchFamily="34" charset="0"/>
              <a:buChar char="•"/>
            </a:pPr>
            <a:r>
              <a:rPr lang="en-US" sz="1600" b="1" dirty="0" err="1">
                <a:solidFill>
                  <a:srgbClr val="002060"/>
                </a:solidFill>
              </a:rPr>
              <a:t>Yrjö</a:t>
            </a:r>
            <a:r>
              <a:rPr lang="en-US" sz="1600" b="1" dirty="0">
                <a:solidFill>
                  <a:srgbClr val="002060"/>
                </a:solidFill>
              </a:rPr>
              <a:t> </a:t>
            </a:r>
            <a:r>
              <a:rPr lang="en-US" sz="1600" b="1" dirty="0" err="1">
                <a:solidFill>
                  <a:srgbClr val="002060"/>
                </a:solidFill>
              </a:rPr>
              <a:t>Länsipuro</a:t>
            </a:r>
            <a:endParaRPr lang="en-US" sz="1600" b="1" dirty="0">
              <a:solidFill>
                <a:srgbClr val="002060"/>
              </a:solidFill>
            </a:endParaRPr>
          </a:p>
          <a:p>
            <a:pPr marL="1657350" lvl="3" indent="-285750">
              <a:buFont typeface="Arial" panose="020B0604020202020204" pitchFamily="34" charset="0"/>
              <a:buChar char="•"/>
            </a:pPr>
            <a:r>
              <a:rPr lang="fr-FR" sz="1600" b="1" dirty="0">
                <a:solidFill>
                  <a:srgbClr val="002060"/>
                </a:solidFill>
              </a:rPr>
              <a:t>Natalia </a:t>
            </a:r>
            <a:r>
              <a:rPr lang="fr-FR" sz="1600" b="1" dirty="0" err="1">
                <a:solidFill>
                  <a:srgbClr val="002060"/>
                </a:solidFill>
              </a:rPr>
              <a:t>Filina</a:t>
            </a:r>
            <a:endParaRPr lang="fr-FR" sz="1600" b="1" dirty="0">
              <a:solidFill>
                <a:srgbClr val="002060"/>
              </a:solidFill>
            </a:endParaRPr>
          </a:p>
          <a:p>
            <a:pPr marL="1657350" lvl="3" indent="-285750">
              <a:buFont typeface="Arial" panose="020B0604020202020204" pitchFamily="34" charset="0"/>
              <a:buChar char="•"/>
            </a:pPr>
            <a:r>
              <a:rPr lang="en-US" sz="1600" b="1" dirty="0">
                <a:solidFill>
                  <a:srgbClr val="002060"/>
                </a:solidFill>
              </a:rPr>
              <a:t>Matthias </a:t>
            </a:r>
            <a:r>
              <a:rPr lang="en-US" sz="1600" b="1" dirty="0" err="1">
                <a:solidFill>
                  <a:srgbClr val="002060"/>
                </a:solidFill>
              </a:rPr>
              <a:t>Hudobnik</a:t>
            </a:r>
            <a:endParaRPr lang="en-US" sz="1600" b="1" dirty="0">
              <a:solidFill>
                <a:srgbClr val="002060"/>
              </a:solidFill>
            </a:endParaRPr>
          </a:p>
          <a:p>
            <a:pPr marL="1657350" lvl="3" indent="-285750">
              <a:buFont typeface="Arial" panose="020B0604020202020204" pitchFamily="34" charset="0"/>
              <a:buChar char="•"/>
            </a:pPr>
            <a:r>
              <a:rPr lang="en-US" sz="1600" b="1" dirty="0">
                <a:solidFill>
                  <a:srgbClr val="002060"/>
                </a:solidFill>
              </a:rPr>
              <a:t>Clément </a:t>
            </a:r>
            <a:r>
              <a:rPr lang="en-US" sz="1600" b="1" dirty="0" err="1">
                <a:solidFill>
                  <a:srgbClr val="002060"/>
                </a:solidFill>
              </a:rPr>
              <a:t>Genty</a:t>
            </a:r>
            <a:endParaRPr lang="en-US" sz="1600" b="1" dirty="0">
              <a:solidFill>
                <a:srgbClr val="002060"/>
              </a:solidFill>
            </a:endParaRPr>
          </a:p>
          <a:p>
            <a:pPr marL="1657350" lvl="3" indent="-285750">
              <a:buFont typeface="Arial" panose="020B0604020202020204" pitchFamily="34" charset="0"/>
              <a:buChar char="•"/>
            </a:pPr>
            <a:r>
              <a:rPr lang="fr-FR" sz="1600" b="1" dirty="0">
                <a:solidFill>
                  <a:srgbClr val="002060"/>
                </a:solidFill>
              </a:rPr>
              <a:t>Sébastien Bachollet (Ex-</a:t>
            </a:r>
            <a:r>
              <a:rPr lang="fr-FR" sz="1600" b="1" dirty="0" err="1">
                <a:solidFill>
                  <a:srgbClr val="002060"/>
                </a:solidFill>
              </a:rPr>
              <a:t>officio</a:t>
            </a:r>
            <a:r>
              <a:rPr lang="fr-FR" sz="1600" b="1" dirty="0">
                <a:solidFill>
                  <a:srgbClr val="002060"/>
                </a:solidFill>
              </a:rPr>
              <a:t>)</a:t>
            </a:r>
          </a:p>
          <a:p>
            <a:pPr marL="1657350" lvl="3" indent="-285750">
              <a:buFont typeface="Arial" panose="020B0604020202020204" pitchFamily="34" charset="0"/>
              <a:buChar char="•"/>
            </a:pPr>
            <a:r>
              <a:rPr lang="fr-FR" sz="1600" b="1" dirty="0">
                <a:solidFill>
                  <a:srgbClr val="002060"/>
                </a:solidFill>
              </a:rPr>
              <a:t>Narine </a:t>
            </a:r>
            <a:r>
              <a:rPr lang="fr-FR" sz="1600" b="1" dirty="0" err="1">
                <a:solidFill>
                  <a:srgbClr val="002060"/>
                </a:solidFill>
              </a:rPr>
              <a:t>Khachataryan</a:t>
            </a:r>
            <a:endParaRPr lang="en-US" sz="1600" b="1" dirty="0">
              <a:solidFill>
                <a:srgbClr val="002060"/>
              </a:solidFill>
            </a:endParaRPr>
          </a:p>
        </p:txBody>
      </p:sp>
      <p:sp>
        <p:nvSpPr>
          <p:cNvPr id="5" name="ZoneTexte 4">
            <a:extLst>
              <a:ext uri="{FF2B5EF4-FFF2-40B4-BE49-F238E27FC236}">
                <a16:creationId xmlns:a16="http://schemas.microsoft.com/office/drawing/2014/main" id="{DE799BB4-E1D2-7944-AD07-10A4F478A148}"/>
              </a:ext>
            </a:extLst>
          </p:cNvPr>
          <p:cNvSpPr txBox="1"/>
          <p:nvPr/>
        </p:nvSpPr>
        <p:spPr>
          <a:xfrm rot="19434585">
            <a:off x="7039683" y="2677899"/>
            <a:ext cx="3789820" cy="1323439"/>
          </a:xfrm>
          <a:prstGeom prst="rect">
            <a:avLst/>
          </a:prstGeom>
          <a:noFill/>
        </p:spPr>
        <p:txBody>
          <a:bodyPr wrap="none" rtlCol="0">
            <a:spAutoFit/>
          </a:bodyPr>
          <a:lstStyle/>
          <a:p>
            <a:r>
              <a:rPr lang="en-US" sz="8000" b="1" dirty="0">
                <a:solidFill>
                  <a:srgbClr val="FF0000"/>
                </a:solidFill>
              </a:rPr>
              <a:t>Archives</a:t>
            </a:r>
          </a:p>
        </p:txBody>
      </p:sp>
    </p:spTree>
    <p:extLst>
      <p:ext uri="{BB962C8B-B14F-4D97-AF65-F5344CB8AC3E}">
        <p14:creationId xmlns:p14="http://schemas.microsoft.com/office/powerpoint/2010/main" val="2813222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pPr algn="ctr"/>
            <a:r>
              <a:rPr lang="en-US" dirty="0">
                <a:latin typeface="+mn-lt"/>
              </a:rPr>
              <a:t>EURALO 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idx="1"/>
          </p:nvPr>
        </p:nvSpPr>
        <p:spPr>
          <a:xfrm>
            <a:off x="609600" y="1600201"/>
            <a:ext cx="10972800" cy="4756150"/>
          </a:xfrm>
        </p:spPr>
        <p:txBody>
          <a:bodyPr>
            <a:normAutofit/>
          </a:bodyPr>
          <a:lstStyle/>
          <a:p>
            <a:pPr marL="0" indent="0">
              <a:buNone/>
            </a:pPr>
            <a:r>
              <a:rPr lang="en-US" dirty="0"/>
              <a:t>Tuesday, 14 June 2022 </a:t>
            </a:r>
            <a:r>
              <a:rPr lang="fr-FR" dirty="0"/>
              <a:t>- </a:t>
            </a:r>
            <a:r>
              <a:rPr lang="en-US" dirty="0"/>
              <a:t>14:00 - 17:00 UTC</a:t>
            </a:r>
            <a:r>
              <a:rPr lang="fr-FR" dirty="0"/>
              <a:t> - </a:t>
            </a:r>
            <a:r>
              <a:rPr lang="en-US" dirty="0"/>
              <a:t>16:00 - 19:00 CET</a:t>
            </a:r>
          </a:p>
          <a:p>
            <a:pPr marL="514350" indent="-514350">
              <a:buFont typeface="+mj-lt"/>
              <a:buAutoNum type="alphaUcPeriod"/>
            </a:pPr>
            <a:r>
              <a:rPr lang="en-US" dirty="0"/>
              <a:t>Standing issues - 16:00-16:15 CET</a:t>
            </a:r>
            <a:endParaRPr lang="fr-FR" dirty="0"/>
          </a:p>
          <a:p>
            <a:pPr marL="971550" lvl="1" indent="-514350">
              <a:buFont typeface="+mj-lt"/>
              <a:buAutoNum type="alphaUcPeriod"/>
            </a:pPr>
            <a:r>
              <a:rPr lang="en-US" dirty="0"/>
              <a:t>Staff opening </a:t>
            </a:r>
          </a:p>
          <a:p>
            <a:pPr marL="971550" lvl="1" indent="-514350">
              <a:buFont typeface="+mj-lt"/>
              <a:buAutoNum type="alphaUcPeriod"/>
            </a:pPr>
            <a:r>
              <a:rPr lang="en-US" dirty="0"/>
              <a:t>Welcome to the Group and Guests</a:t>
            </a:r>
            <a:br>
              <a:rPr lang="en-US" dirty="0"/>
            </a:br>
            <a:r>
              <a:rPr lang="en-US" dirty="0"/>
              <a:t>Sébastien Bachollet – EURALO Chair</a:t>
            </a:r>
            <a:endParaRPr lang="fr-FR" dirty="0"/>
          </a:p>
          <a:p>
            <a:pPr marL="971550" lvl="1" indent="-514350">
              <a:buFont typeface="+mj-lt"/>
              <a:buAutoNum type="alphaUcPeriod"/>
            </a:pPr>
            <a:r>
              <a:rPr lang="en-US" dirty="0"/>
              <a:t>Confirmation of attending members, proxies and apologies</a:t>
            </a:r>
            <a:br>
              <a:rPr lang="en-US" dirty="0"/>
            </a:br>
            <a:r>
              <a:rPr lang="en-US" dirty="0"/>
              <a:t>Gisella Gruber, ICANN Org</a:t>
            </a:r>
            <a:endParaRPr lang="fr-FR" dirty="0"/>
          </a:p>
          <a:p>
            <a:pPr marL="1428750" lvl="2" indent="-514350">
              <a:buFont typeface="+mj-lt"/>
              <a:buAutoNum type="alphaUcPeriod"/>
            </a:pPr>
            <a:r>
              <a:rPr lang="en-US" dirty="0"/>
              <a:t>Confirmation of the Assembly Quorum - Articles 11.7 - 11.22.1</a:t>
            </a:r>
            <a:endParaRPr lang="fr-FR" dirty="0"/>
          </a:p>
          <a:p>
            <a:pPr marL="971550" lvl="1" indent="-514350">
              <a:buFont typeface="+mj-lt"/>
              <a:buAutoNum type="alphaUcPeriod"/>
            </a:pPr>
            <a:r>
              <a:rPr lang="en-US" dirty="0"/>
              <a:t>Adoption of the proposed Agenda - Sébastien Bachollet</a:t>
            </a:r>
            <a:endParaRPr lang="fr-FR" dirty="0"/>
          </a:p>
          <a:p>
            <a:pPr marL="971550" lvl="1" indent="-514350">
              <a:buFont typeface="+mj-lt"/>
              <a:buAutoNum type="alphaUcPeriod"/>
            </a:pPr>
            <a:r>
              <a:rPr lang="en-US" dirty="0"/>
              <a:t>Action Items from the last 2021 Virtual General - Sébastien Bachollet</a:t>
            </a:r>
            <a:endParaRPr lang="fr-FR" dirty="0"/>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3440594" y="896769"/>
            <a:ext cx="6638869" cy="58477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dirty="0">
                <a:solidFill>
                  <a:schemeClr val="bg1">
                    <a:lumMod val="95000"/>
                  </a:schemeClr>
                </a:solidFill>
                <a:latin typeface="Arial" panose="020B0604020202020204" pitchFamily="34" charset="0"/>
                <a:cs typeface="Arial" panose="020B0604020202020204" pitchFamily="34" charset="0"/>
              </a:rPr>
              <a:t>EURALO Virtual GA 2022 Agenda</a:t>
            </a:r>
            <a:endParaRPr lang="en-US" sz="32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1481544"/>
            <a:ext cx="719492" cy="5073421"/>
          </a:xfrm>
          <a:prstGeom prst="rect">
            <a:avLst/>
          </a:prstGeom>
          <a:solidFill>
            <a:srgbClr val="0E393A"/>
          </a:solidFill>
        </p:spPr>
        <p:txBody>
          <a:bodyPr vert="wordArtVert" wrap="squar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DRAFTGA22</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4276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126589"/>
            <a:ext cx="8706292" cy="1325563"/>
          </a:xfrm>
          <a:blipFill>
            <a:blip r:embed="rId2" cstate="screen">
              <a:extLst>
                <a:ext uri="{28A0092B-C50C-407E-A947-70E740481C1C}">
                  <a14:useLocalDpi xmlns:a14="http://schemas.microsoft.com/office/drawing/2010/main"/>
                </a:ext>
              </a:extLst>
            </a:blip>
            <a:stretch>
              <a:fillRect/>
            </a:stretch>
          </a:blipFill>
        </p:spPr>
        <p:txBody>
          <a:bodyPr>
            <a:normAutofit/>
          </a:bodyPr>
          <a:lstStyle/>
          <a:p>
            <a:r>
              <a:rPr lang="en-US" dirty="0">
                <a:latin typeface="+mn-lt"/>
              </a:rPr>
              <a:t>EURALO 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sz="half" idx="1"/>
          </p:nvPr>
        </p:nvSpPr>
        <p:spPr>
          <a:xfrm>
            <a:off x="838200" y="1825625"/>
            <a:ext cx="5181600" cy="4725646"/>
          </a:xfrm>
        </p:spPr>
        <p:txBody>
          <a:bodyPr>
            <a:normAutofit fontScale="70000" lnSpcReduction="20000"/>
          </a:bodyPr>
          <a:lstStyle/>
          <a:p>
            <a:pPr marL="12700" indent="-12700">
              <a:buNone/>
            </a:pPr>
            <a:r>
              <a:rPr lang="en-US" dirty="0"/>
              <a:t>Tuesday, 14 June 2022</a:t>
            </a:r>
            <a:br>
              <a:rPr lang="en-US" dirty="0"/>
            </a:br>
            <a:r>
              <a:rPr lang="en-US" dirty="0"/>
              <a:t>14:00 - 17:00 UTC</a:t>
            </a:r>
            <a:r>
              <a:rPr lang="fr-FR" dirty="0"/>
              <a:t> - </a:t>
            </a:r>
            <a:r>
              <a:rPr lang="en-US" dirty="0"/>
              <a:t>16:00 - 19:00 CET</a:t>
            </a:r>
            <a:r>
              <a:rPr lang="fr-FR" dirty="0"/>
              <a:t> </a:t>
            </a:r>
            <a:endParaRPr lang="en-US" b="1" dirty="0"/>
          </a:p>
          <a:p>
            <a:pPr marL="133350" indent="-133350"/>
            <a:r>
              <a:rPr lang="en-US" dirty="0"/>
              <a:t>B.  Agenda Items for Discussion (105 minutes) - 19:15-21:00 CET</a:t>
            </a:r>
            <a:endParaRPr lang="fr-FR" dirty="0"/>
          </a:p>
          <a:p>
            <a:pPr marL="317500" lvl="1" indent="-134938"/>
            <a:r>
              <a:rPr lang="en-US" dirty="0"/>
              <a:t>B01. Presentation of the EURALO 2020-2021 Annual Report Sébastien Bachollet</a:t>
            </a:r>
            <a:endParaRPr lang="fr-FR" dirty="0"/>
          </a:p>
          <a:p>
            <a:pPr marL="317500" lvl="1" indent="-134938"/>
            <a:r>
              <a:rPr lang="en-US" dirty="0"/>
              <a:t>B02. ALS Mobilization Report and consequences for EURALO</a:t>
            </a:r>
            <a:br>
              <a:rPr lang="en-US" dirty="0"/>
            </a:br>
            <a:r>
              <a:rPr lang="en-US" dirty="0" err="1"/>
              <a:t>Yrjö</a:t>
            </a:r>
            <a:r>
              <a:rPr lang="en-US" dirty="0"/>
              <a:t> </a:t>
            </a:r>
            <a:r>
              <a:rPr lang="en-US" dirty="0" err="1"/>
              <a:t>Länsipuro</a:t>
            </a:r>
            <a:endParaRPr lang="fr-FR" dirty="0"/>
          </a:p>
          <a:p>
            <a:pPr marL="317500" lvl="1" indent="-134938"/>
            <a:r>
              <a:rPr lang="en-US" dirty="0"/>
              <a:t>B03.  RALO Individual members Mobilization Report and consequences for EURALO - Roberto Gaetano</a:t>
            </a:r>
          </a:p>
          <a:p>
            <a:pPr marL="317500" lvl="1" indent="-134938"/>
            <a:r>
              <a:rPr lang="en-US" dirty="0"/>
              <a:t>B04. EURALO ALS engagement Task Force</a:t>
            </a:r>
            <a:br>
              <a:rPr lang="en-US" dirty="0"/>
            </a:br>
            <a:r>
              <a:rPr lang="en-US" dirty="0" err="1"/>
              <a:t>Yrjö</a:t>
            </a:r>
            <a:r>
              <a:rPr lang="en-US" dirty="0"/>
              <a:t> </a:t>
            </a:r>
            <a:r>
              <a:rPr lang="en-US" dirty="0" err="1"/>
              <a:t>Länsipuro</a:t>
            </a:r>
            <a:r>
              <a:rPr lang="en-US" dirty="0"/>
              <a:t> and Natalia </a:t>
            </a:r>
            <a:r>
              <a:rPr lang="en-US" dirty="0" err="1"/>
              <a:t>Filina</a:t>
            </a:r>
            <a:endParaRPr lang="en-US" dirty="0"/>
          </a:p>
          <a:p>
            <a:pPr marL="317500" lvl="1" indent="-134938"/>
            <a:r>
              <a:rPr lang="en-US" dirty="0"/>
              <a:t>B05. EURALO's FY22 Outreach Strategy and monthly report</a:t>
            </a:r>
            <a:br>
              <a:rPr lang="en-US" dirty="0"/>
            </a:br>
            <a:r>
              <a:rPr lang="en-US" dirty="0"/>
              <a:t>Natalia </a:t>
            </a:r>
            <a:r>
              <a:rPr lang="en-US" dirty="0" err="1"/>
              <a:t>Filina</a:t>
            </a:r>
            <a:r>
              <a:rPr lang="en-US" dirty="0"/>
              <a:t> and Adam Peake</a:t>
            </a:r>
            <a:endParaRPr lang="fr-FR" dirty="0"/>
          </a:p>
          <a:p>
            <a:pPr marL="317500" lvl="1" indent="-134938"/>
            <a:r>
              <a:rPr lang="en-US" dirty="0"/>
              <a:t>B06. Consolidated Policy Working Group (CPWG) activity summary and EURALO participation – Olivier </a:t>
            </a:r>
            <a:r>
              <a:rPr lang="en-US" dirty="0" err="1"/>
              <a:t>Crépin-Leblond</a:t>
            </a:r>
            <a:r>
              <a:rPr lang="en-US" dirty="0"/>
              <a:t> (Co-Chair CPWG)</a:t>
            </a:r>
          </a:p>
        </p:txBody>
      </p:sp>
      <p:sp>
        <p:nvSpPr>
          <p:cNvPr id="3" name="Espace réservé du contenu 2">
            <a:extLst>
              <a:ext uri="{FF2B5EF4-FFF2-40B4-BE49-F238E27FC236}">
                <a16:creationId xmlns:a16="http://schemas.microsoft.com/office/drawing/2014/main" id="{56006C55-3F3C-E548-9F60-CC9A8AEC4D1A}"/>
              </a:ext>
            </a:extLst>
          </p:cNvPr>
          <p:cNvSpPr>
            <a:spLocks noGrp="1"/>
          </p:cNvSpPr>
          <p:nvPr>
            <p:ph sz="half" idx="2"/>
          </p:nvPr>
        </p:nvSpPr>
        <p:spPr>
          <a:xfrm>
            <a:off x="6033300" y="1825625"/>
            <a:ext cx="5181600" cy="4725646"/>
          </a:xfrm>
        </p:spPr>
        <p:txBody>
          <a:bodyPr>
            <a:normAutofit fontScale="70000" lnSpcReduction="20000"/>
          </a:bodyPr>
          <a:lstStyle/>
          <a:p>
            <a:pPr lvl="1"/>
            <a:r>
              <a:rPr lang="en-US" dirty="0"/>
              <a:t>B07. Operations, Finance and Budget Working Group (OFB-WG) activity summary and EURALO participation</a:t>
            </a:r>
            <a:br>
              <a:rPr lang="en-US" dirty="0"/>
            </a:br>
            <a:r>
              <a:rPr lang="en-US" dirty="0"/>
              <a:t>Ricardo Holmquist (Past-Chair OFB-WG)</a:t>
            </a:r>
            <a:endParaRPr lang="fr-FR" dirty="0"/>
          </a:p>
          <a:p>
            <a:pPr lvl="1"/>
            <a:r>
              <a:rPr lang="en-US" dirty="0"/>
              <a:t>B08.  At-Large Capacity Building Working Group (CB-WG) activity summary and EURALO participation &amp; ALAC</a:t>
            </a:r>
            <a:br>
              <a:rPr lang="en-US" dirty="0"/>
            </a:br>
            <a:r>
              <a:rPr lang="en-US" dirty="0"/>
              <a:t>Joanna </a:t>
            </a:r>
            <a:r>
              <a:rPr lang="en-US" dirty="0" err="1"/>
              <a:t>Kulesza</a:t>
            </a:r>
            <a:r>
              <a:rPr lang="en-US" dirty="0"/>
              <a:t> (Co-chair CB-WG) &amp; ALAC (Vice-Chair) by EURALO 2020 - 2022 AGMs</a:t>
            </a:r>
          </a:p>
          <a:p>
            <a:pPr lvl="1"/>
            <a:r>
              <a:rPr lang="en-US" dirty="0"/>
              <a:t>B09. ALAC Member – Matthias Markus </a:t>
            </a:r>
            <a:r>
              <a:rPr lang="en-US" dirty="0" err="1"/>
              <a:t>Hudobnik</a:t>
            </a:r>
            <a:r>
              <a:rPr lang="en-US" dirty="0"/>
              <a:t> by EURALO 2019 - 2023 AGMs</a:t>
            </a:r>
            <a:endParaRPr lang="fr-FR" dirty="0"/>
          </a:p>
          <a:p>
            <a:pPr lvl="1"/>
            <a:r>
              <a:rPr lang="en-US" dirty="0"/>
              <a:t>B10. ALAC Member – Pari Esfandiari by Nominating Committee 2020 - 2022 AGMs</a:t>
            </a:r>
            <a:endParaRPr lang="fr-FR" dirty="0"/>
          </a:p>
          <a:p>
            <a:pPr lvl="1"/>
            <a:r>
              <a:rPr lang="en-US" dirty="0"/>
              <a:t>B11. </a:t>
            </a:r>
            <a:r>
              <a:rPr lang="en-US" sz="2900" dirty="0">
                <a:solidFill>
                  <a:srgbClr val="FFFF00"/>
                </a:solidFill>
              </a:rPr>
              <a:t>Discussion with all the participants</a:t>
            </a:r>
            <a:r>
              <a:rPr lang="en-US" dirty="0"/>
              <a:t> Sébastien Bachollet</a:t>
            </a:r>
            <a:endParaRPr lang="fr-FR" dirty="0"/>
          </a:p>
          <a:p>
            <a:pPr lvl="1"/>
            <a:r>
              <a:rPr lang="en-US" dirty="0"/>
              <a:t>B12. Adoption of the EURALO 2020-2021 Annual Report - Sébastien Bachollet</a:t>
            </a:r>
            <a:endParaRPr lang="fr-FR" dirty="0"/>
          </a:p>
          <a:p>
            <a:pPr lvl="1"/>
            <a:r>
              <a:rPr lang="en-US" dirty="0"/>
              <a:t>B13. Result of the EURALO Board (2022-2025) elections - Sébastien Bachollet</a:t>
            </a:r>
            <a:endParaRPr lang="fr-FR" dirty="0"/>
          </a:p>
          <a:p>
            <a:pPr lvl="1"/>
            <a:r>
              <a:rPr lang="en-US" dirty="0"/>
              <a:t>B14. EURALO F2F General Assembly - June 2022, IANN74 The Hague</a:t>
            </a:r>
          </a:p>
          <a:p>
            <a:pPr lvl="1"/>
            <a:r>
              <a:rPr lang="en-US" dirty="0"/>
              <a:t>B15. AOB - Sébastien Bachollet</a:t>
            </a:r>
            <a:endParaRPr lang="fr-FR" dirty="0"/>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3440594" y="1082297"/>
            <a:ext cx="6638869" cy="58477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dirty="0">
                <a:solidFill>
                  <a:schemeClr val="bg1">
                    <a:lumMod val="95000"/>
                  </a:schemeClr>
                </a:solidFill>
                <a:latin typeface="Arial" panose="020B0604020202020204" pitchFamily="34" charset="0"/>
                <a:cs typeface="Arial" panose="020B0604020202020204" pitchFamily="34" charset="0"/>
              </a:rPr>
              <a:t>EURALO Virtual GA 2022 Agenda</a:t>
            </a:r>
            <a:endParaRPr lang="en-US" sz="3200" dirty="0">
              <a:solidFill>
                <a:schemeClr val="bg1"/>
              </a:solidFill>
              <a:latin typeface="Arial" panose="020B0604020202020204" pitchFamily="34" charset="0"/>
              <a:cs typeface="Arial" panose="020B0604020202020204" pitchFamily="34" charset="0"/>
            </a:endParaRPr>
          </a:p>
        </p:txBody>
      </p:sp>
      <p:sp>
        <p:nvSpPr>
          <p:cNvPr id="10" name="TextBox 2">
            <a:extLst>
              <a:ext uri="{FF2B5EF4-FFF2-40B4-BE49-F238E27FC236}">
                <a16:creationId xmlns:a16="http://schemas.microsoft.com/office/drawing/2014/main" id="{79D821DC-6FE5-7748-A001-2CF23168DAC8}"/>
              </a:ext>
            </a:extLst>
          </p:cNvPr>
          <p:cNvSpPr txBox="1"/>
          <p:nvPr/>
        </p:nvSpPr>
        <p:spPr>
          <a:xfrm>
            <a:off x="11210103" y="1481544"/>
            <a:ext cx="719492" cy="5073421"/>
          </a:xfrm>
          <a:prstGeom prst="rect">
            <a:avLst/>
          </a:prstGeom>
          <a:solidFill>
            <a:srgbClr val="0E393A"/>
          </a:solidFill>
        </p:spPr>
        <p:txBody>
          <a:bodyPr vert="wordArtVert" wrap="squar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DRAFTGA22</a:t>
            </a:r>
            <a:endParaRPr lang="en-US" sz="3200" dirty="0">
              <a:solidFill>
                <a:schemeClr val="bg1"/>
              </a:solidFill>
              <a:latin typeface="Arial" panose="020B0604020202020204" pitchFamily="34" charset="0"/>
              <a:cs typeface="Arial" panose="020B0604020202020204" pitchFamily="34" charset="0"/>
            </a:endParaRPr>
          </a:p>
        </p:txBody>
      </p:sp>
      <p:sp>
        <p:nvSpPr>
          <p:cNvPr id="4" name="ZoneTexte 3">
            <a:extLst>
              <a:ext uri="{FF2B5EF4-FFF2-40B4-BE49-F238E27FC236}">
                <a16:creationId xmlns:a16="http://schemas.microsoft.com/office/drawing/2014/main" id="{9383B8BF-3B49-AA4D-853D-10F38477CC05}"/>
              </a:ext>
            </a:extLst>
          </p:cNvPr>
          <p:cNvSpPr txBox="1"/>
          <p:nvPr/>
        </p:nvSpPr>
        <p:spPr>
          <a:xfrm rot="19434585">
            <a:off x="2769966" y="3039230"/>
            <a:ext cx="6242350" cy="1323439"/>
          </a:xfrm>
          <a:prstGeom prst="rect">
            <a:avLst/>
          </a:prstGeom>
          <a:noFill/>
        </p:spPr>
        <p:txBody>
          <a:bodyPr wrap="none" rtlCol="0">
            <a:spAutoFit/>
          </a:bodyPr>
          <a:lstStyle/>
          <a:p>
            <a:r>
              <a:rPr lang="en-US" sz="8000" b="1" dirty="0">
                <a:solidFill>
                  <a:srgbClr val="FF0000"/>
                </a:solidFill>
              </a:rPr>
              <a:t>To be updated</a:t>
            </a:r>
          </a:p>
        </p:txBody>
      </p:sp>
    </p:spTree>
    <p:extLst>
      <p:ext uri="{BB962C8B-B14F-4D97-AF65-F5344CB8AC3E}">
        <p14:creationId xmlns:p14="http://schemas.microsoft.com/office/powerpoint/2010/main" val="695993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pPr algn="ctr"/>
            <a:r>
              <a:rPr lang="en-US" dirty="0">
                <a:latin typeface="+mn-lt"/>
              </a:rPr>
              <a:t>EURALO 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idx="1"/>
          </p:nvPr>
        </p:nvSpPr>
        <p:spPr>
          <a:xfrm>
            <a:off x="1296537" y="1481544"/>
            <a:ext cx="9540241" cy="5192077"/>
          </a:xfrm>
        </p:spPr>
        <p:txBody>
          <a:bodyPr>
            <a:normAutofit fontScale="77500" lnSpcReduction="20000"/>
          </a:bodyPr>
          <a:lstStyle/>
          <a:p>
            <a:pPr marL="0" indent="0">
              <a:buNone/>
            </a:pPr>
            <a:r>
              <a:rPr lang="en-US" dirty="0">
                <a:sym typeface="Wingdings" pitchFamily="2" charset="2"/>
              </a:rPr>
              <a:t>ICANN74 – The Hague – Policy Forum – 13-16 June 2022</a:t>
            </a:r>
            <a:endParaRPr lang="en-US" dirty="0"/>
          </a:p>
          <a:p>
            <a:pPr marL="514350" indent="-514350">
              <a:buFont typeface="+mj-lt"/>
              <a:buAutoNum type="alphaUcPeriod"/>
            </a:pPr>
            <a:r>
              <a:rPr lang="en-US" dirty="0"/>
              <a:t>Breakfast - 05:30-07:00 UTC - 07:30-09:00 CET (14-15-16 June 2022)</a:t>
            </a:r>
          </a:p>
          <a:p>
            <a:pPr marL="514350" indent="-514350">
              <a:buFont typeface="+mj-lt"/>
              <a:buAutoNum type="alphaUcPeriod"/>
            </a:pPr>
            <a:r>
              <a:rPr lang="en-US" dirty="0"/>
              <a:t>Lunch – 10:00-11:30 UTC - 12:00-13:30 CET (13-15-16-17 June 2022)</a:t>
            </a:r>
          </a:p>
          <a:p>
            <a:pPr marL="514350" indent="-514350">
              <a:buFont typeface="+mj-lt"/>
              <a:buAutoNum type="alphaUcPeriod"/>
            </a:pPr>
            <a:r>
              <a:rPr lang="en-US" dirty="0"/>
              <a:t>Program to be designed</a:t>
            </a:r>
          </a:p>
          <a:p>
            <a:pPr marL="971550" lvl="1" indent="-514350">
              <a:buFont typeface="+mj-lt"/>
              <a:buAutoNum type="alphaUcPeriod"/>
            </a:pPr>
            <a:r>
              <a:rPr lang="en-US" dirty="0"/>
              <a:t>Session 1: ICANN BOARD 101 </a:t>
            </a:r>
          </a:p>
          <a:p>
            <a:pPr marL="1428750" lvl="2" indent="-514350">
              <a:buFont typeface="+mj-lt"/>
              <a:buAutoNum type="alphaUcPeriod"/>
            </a:pPr>
            <a:r>
              <a:rPr lang="en-US" dirty="0"/>
              <a:t>Intro by the Board Chair and the CEO</a:t>
            </a:r>
          </a:p>
          <a:p>
            <a:pPr marL="1428750" lvl="2" indent="-514350">
              <a:buFont typeface="+mj-lt"/>
              <a:buAutoNum type="alphaUcPeriod"/>
            </a:pPr>
            <a:r>
              <a:rPr lang="en-US" dirty="0"/>
              <a:t>Exchange with Board members (2) and EURALO ALS Rep (4) by table</a:t>
            </a:r>
          </a:p>
          <a:p>
            <a:pPr marL="971550" lvl="1" indent="-514350">
              <a:buFont typeface="+mj-lt"/>
              <a:buAutoNum type="alphaUcPeriod"/>
            </a:pPr>
            <a:r>
              <a:rPr lang="en-US" dirty="0"/>
              <a:t>Session 2: ICANN finances 101</a:t>
            </a:r>
          </a:p>
          <a:p>
            <a:pPr marL="1428750" lvl="2" indent="-514350">
              <a:buFont typeface="+mj-lt"/>
              <a:buAutoNum type="alphaUcPeriod"/>
            </a:pPr>
            <a:r>
              <a:rPr lang="en-US" dirty="0"/>
              <a:t>Intro by CFO AND Chair of the BFC</a:t>
            </a:r>
          </a:p>
          <a:p>
            <a:pPr marL="1428750" lvl="2" indent="-514350">
              <a:buFont typeface="+mj-lt"/>
              <a:buAutoNum type="alphaUcPeriod"/>
            </a:pPr>
            <a:r>
              <a:rPr lang="en-US" dirty="0"/>
              <a:t>Exchange with BFC members or ICANN Finance staff (2) and EURALO ALS Rep (4) by table</a:t>
            </a:r>
          </a:p>
          <a:p>
            <a:pPr marL="971550" lvl="1" indent="-514350">
              <a:buFont typeface="+mj-lt"/>
              <a:buAutoNum type="alphaUcPeriod"/>
            </a:pPr>
            <a:r>
              <a:rPr lang="en-US" dirty="0"/>
              <a:t>Session 3: GNSO 101 and main topics under discussion</a:t>
            </a:r>
          </a:p>
          <a:p>
            <a:pPr marL="1428750" lvl="2" indent="-514350">
              <a:buFont typeface="+mj-lt"/>
              <a:buAutoNum type="alphaUcPeriod"/>
            </a:pPr>
            <a:r>
              <a:rPr lang="en-US" dirty="0"/>
              <a:t>Intro by the GNSO Chair and the ALAC liaison</a:t>
            </a:r>
          </a:p>
          <a:p>
            <a:pPr marL="1428750" lvl="2" indent="-514350">
              <a:buFont typeface="+mj-lt"/>
              <a:buAutoNum type="alphaUcPeriod"/>
            </a:pPr>
            <a:r>
              <a:rPr lang="en-US" dirty="0"/>
              <a:t>Exchange with GNSO members (2) and EURALO ALS Rep (4) by table</a:t>
            </a:r>
          </a:p>
          <a:p>
            <a:pPr marL="971550" lvl="1" indent="-514350">
              <a:buFont typeface="+mj-lt"/>
              <a:buAutoNum type="alphaUcPeriod"/>
            </a:pPr>
            <a:r>
              <a:rPr lang="en-US" dirty="0"/>
              <a:t>Session 4: ICANN 101</a:t>
            </a:r>
          </a:p>
          <a:p>
            <a:pPr marL="1428750" lvl="2" indent="-514350">
              <a:buFont typeface="+mj-lt"/>
              <a:buAutoNum type="alphaUcPeriod"/>
            </a:pPr>
            <a:r>
              <a:rPr lang="en-US" dirty="0"/>
              <a:t>Intro by the OCL and the SBT</a:t>
            </a:r>
          </a:p>
          <a:p>
            <a:pPr marL="1428750" lvl="2" indent="-514350">
              <a:buFont typeface="+mj-lt"/>
              <a:buAutoNum type="alphaUcPeriod"/>
            </a:pPr>
            <a:r>
              <a:rPr lang="en-US" dirty="0"/>
              <a:t>Exchange with GNSO members (2) and EURALO ALS Rep (4) by table</a:t>
            </a:r>
          </a:p>
          <a:p>
            <a:pPr marL="971550" lvl="1" indent="-514350">
              <a:buFont typeface="+mj-lt"/>
              <a:buAutoNum type="alphaUcPeriod"/>
            </a:pPr>
            <a:r>
              <a:rPr lang="en-US" dirty="0"/>
              <a:t>Session 5: At-Large 101</a:t>
            </a:r>
          </a:p>
          <a:p>
            <a:pPr marL="1428750" lvl="2" indent="-514350">
              <a:buFont typeface="+mj-lt"/>
              <a:buAutoNum type="alphaUcPeriod"/>
            </a:pPr>
            <a:r>
              <a:rPr lang="en-US" dirty="0"/>
              <a:t>Intro by the ALAC Chair and RALO Chairs</a:t>
            </a:r>
          </a:p>
          <a:p>
            <a:pPr marL="1428750" lvl="2" indent="-514350">
              <a:buFont typeface="+mj-lt"/>
              <a:buAutoNum type="alphaUcPeriod"/>
            </a:pPr>
            <a:r>
              <a:rPr lang="en-US" dirty="0"/>
              <a:t>Exchange with ALAC members&amp; RALO Chairs (2) and EURALO ALS Rep (4) by table</a:t>
            </a:r>
          </a:p>
          <a:p>
            <a:pPr marL="1428750" lvl="2" indent="-514350">
              <a:buFont typeface="+mj-lt"/>
              <a:buAutoNum type="alphaUcPeriod"/>
            </a:pPr>
            <a:endParaRPr lang="en-US" dirty="0"/>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3440594" y="842177"/>
            <a:ext cx="6745308" cy="58477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dirty="0">
                <a:solidFill>
                  <a:schemeClr val="bg1">
                    <a:lumMod val="95000"/>
                  </a:schemeClr>
                </a:solidFill>
                <a:latin typeface="Arial" panose="020B0604020202020204" pitchFamily="34" charset="0"/>
                <a:cs typeface="Arial" panose="020B0604020202020204" pitchFamily="34" charset="0"/>
              </a:rPr>
              <a:t>EURALO Virtual GA 2022 Training</a:t>
            </a:r>
            <a:endParaRPr lang="en-US" sz="32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305639" y="1481544"/>
            <a:ext cx="719492" cy="5073421"/>
          </a:xfrm>
          <a:prstGeom prst="rect">
            <a:avLst/>
          </a:prstGeom>
          <a:solidFill>
            <a:srgbClr val="0E393A"/>
          </a:solidFill>
        </p:spPr>
        <p:txBody>
          <a:bodyPr vert="wordArtVert" wrap="squar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DRAFTGA22</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0227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r>
              <a:rPr lang="en-US" dirty="0">
                <a:latin typeface="+mn-lt"/>
              </a:rPr>
              <a:t>EURALO 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idx="1"/>
          </p:nvPr>
        </p:nvSpPr>
        <p:spPr>
          <a:xfrm>
            <a:off x="609600" y="2125195"/>
            <a:ext cx="10972800" cy="4231155"/>
          </a:xfrm>
        </p:spPr>
        <p:txBody>
          <a:bodyPr>
            <a:normAutofit/>
          </a:bodyPr>
          <a:lstStyle/>
          <a:p>
            <a:pPr marL="0" indent="0">
              <a:buNone/>
            </a:pPr>
            <a:r>
              <a:rPr lang="en-US" dirty="0"/>
              <a:t>Wednesday, 15 June 2022 – 16:00 - 18:00 UTC </a:t>
            </a:r>
            <a:r>
              <a:rPr lang="fr-FR" dirty="0"/>
              <a:t>- </a:t>
            </a:r>
            <a:r>
              <a:rPr lang="en-US" dirty="0"/>
              <a:t>18:00 - 20:00 CET</a:t>
            </a:r>
          </a:p>
          <a:p>
            <a:pPr marL="514350" indent="-514350">
              <a:buFont typeface="+mj-lt"/>
              <a:buAutoNum type="alphaUcPeriod"/>
            </a:pPr>
            <a:r>
              <a:rPr lang="en-US" dirty="0"/>
              <a:t>TBD</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3440594" y="896769"/>
            <a:ext cx="5038302" cy="1077218"/>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dirty="0">
                <a:solidFill>
                  <a:schemeClr val="bg1">
                    <a:lumMod val="95000"/>
                  </a:schemeClr>
                </a:solidFill>
                <a:latin typeface="Arial" panose="020B0604020202020204" pitchFamily="34" charset="0"/>
                <a:cs typeface="Arial" panose="020B0604020202020204" pitchFamily="34" charset="0"/>
              </a:rPr>
              <a:t>EURALO Virtual GA 2022</a:t>
            </a:r>
            <a:br>
              <a:rPr lang="en-US" sz="3200" b="1" dirty="0">
                <a:solidFill>
                  <a:schemeClr val="bg1">
                    <a:lumMod val="95000"/>
                  </a:schemeClr>
                </a:solidFill>
                <a:latin typeface="Arial" panose="020B0604020202020204" pitchFamily="34" charset="0"/>
                <a:cs typeface="Arial" panose="020B0604020202020204" pitchFamily="34" charset="0"/>
              </a:rPr>
            </a:br>
            <a:r>
              <a:rPr lang="en-US" sz="3200" b="1" dirty="0">
                <a:solidFill>
                  <a:schemeClr val="bg1">
                    <a:lumMod val="95000"/>
                  </a:schemeClr>
                </a:solidFill>
                <a:latin typeface="Arial" panose="020B0604020202020204" pitchFamily="34" charset="0"/>
                <a:cs typeface="Arial" panose="020B0604020202020204" pitchFamily="34" charset="0"/>
              </a:rPr>
              <a:t>Euralo Social Event</a:t>
            </a:r>
            <a:endParaRPr lang="en-US" sz="32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1481544"/>
            <a:ext cx="719492" cy="5073421"/>
          </a:xfrm>
          <a:prstGeom prst="rect">
            <a:avLst/>
          </a:prstGeom>
          <a:solidFill>
            <a:srgbClr val="0E393A"/>
          </a:solidFill>
        </p:spPr>
        <p:txBody>
          <a:bodyPr vert="wordArtVert" wrap="squar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DRAFTGA22</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2333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r>
              <a:rPr lang="en-US" dirty="0">
                <a:latin typeface="+mn-lt"/>
              </a:rPr>
              <a:t>EURALO 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idx="1"/>
          </p:nvPr>
        </p:nvSpPr>
        <p:spPr>
          <a:xfrm>
            <a:off x="609600" y="2125195"/>
            <a:ext cx="10972800" cy="4231155"/>
          </a:xfrm>
        </p:spPr>
        <p:txBody>
          <a:bodyPr>
            <a:normAutofit lnSpcReduction="10000"/>
          </a:bodyPr>
          <a:lstStyle/>
          <a:p>
            <a:pPr marL="0" indent="0">
              <a:buNone/>
            </a:pPr>
            <a:r>
              <a:rPr lang="en-US" dirty="0"/>
              <a:t>?, ? June 2022 </a:t>
            </a:r>
            <a:r>
              <a:rPr lang="fr-FR" dirty="0"/>
              <a:t>– </a:t>
            </a:r>
            <a:r>
              <a:rPr lang="en-US" dirty="0"/>
              <a:t>1?:00 - ?:00 UTC/CET</a:t>
            </a:r>
          </a:p>
          <a:p>
            <a:pPr marL="514350" indent="-514350">
              <a:buFont typeface="+mj-lt"/>
              <a:buAutoNum type="alphaUcPeriod"/>
            </a:pPr>
            <a:r>
              <a:rPr lang="en-US" dirty="0"/>
              <a:t>TBD</a:t>
            </a:r>
          </a:p>
          <a:p>
            <a:pPr marL="971550" lvl="1" indent="-514350">
              <a:buFont typeface="+mj-lt"/>
              <a:buAutoNum type="alphaUcPeriod"/>
            </a:pPr>
            <a:r>
              <a:rPr lang="en-US" dirty="0">
                <a:solidFill>
                  <a:srgbClr val="FFC000"/>
                </a:solidFill>
              </a:rPr>
              <a:t>Possible topic(s) ?</a:t>
            </a:r>
          </a:p>
          <a:p>
            <a:pPr marL="1428750" lvl="2" indent="-514350">
              <a:buFont typeface="+mj-lt"/>
              <a:buAutoNum type="alphaUcPeriod"/>
            </a:pPr>
            <a:r>
              <a:rPr lang="en-US" dirty="0">
                <a:solidFill>
                  <a:srgbClr val="FFC000"/>
                </a:solidFill>
              </a:rPr>
              <a:t>Various laws in preparation and/or discussion in the European Union (NIS2…)</a:t>
            </a:r>
          </a:p>
          <a:p>
            <a:pPr marL="971550" lvl="1" indent="-514350">
              <a:buFont typeface="+mj-lt"/>
              <a:buAutoNum type="alphaUcPeriod"/>
            </a:pPr>
            <a:r>
              <a:rPr lang="en-US" dirty="0"/>
              <a:t>Moderator</a:t>
            </a:r>
          </a:p>
          <a:p>
            <a:pPr marL="1428750" lvl="2" indent="-514350">
              <a:buFont typeface="+mj-lt"/>
              <a:buAutoNum type="alphaUcPeriod"/>
            </a:pPr>
            <a:r>
              <a:rPr lang="en-US" dirty="0"/>
              <a:t>Joanna</a:t>
            </a:r>
          </a:p>
          <a:p>
            <a:pPr marL="971550" lvl="1" indent="-514350">
              <a:buFont typeface="+mj-lt"/>
              <a:buAutoNum type="alphaUcPeriod"/>
            </a:pPr>
            <a:r>
              <a:rPr lang="en-US" dirty="0">
                <a:solidFill>
                  <a:srgbClr val="FFC000"/>
                </a:solidFill>
              </a:rPr>
              <a:t>Possible Speakers</a:t>
            </a:r>
          </a:p>
          <a:p>
            <a:pPr marL="1428750" lvl="2" indent="-514350">
              <a:buFont typeface="+mj-lt"/>
              <a:buAutoNum type="alphaUcPeriod"/>
            </a:pPr>
            <a:r>
              <a:rPr lang="en-US" dirty="0">
                <a:solidFill>
                  <a:srgbClr val="FFC000"/>
                </a:solidFill>
              </a:rPr>
              <a:t>Introduction: </a:t>
            </a:r>
            <a:r>
              <a:rPr lang="en-US" dirty="0" err="1">
                <a:solidFill>
                  <a:srgbClr val="FFC000"/>
                </a:solidFill>
              </a:rPr>
              <a:t>Gorän</a:t>
            </a:r>
            <a:r>
              <a:rPr lang="en-US" dirty="0">
                <a:solidFill>
                  <a:srgbClr val="FFC000"/>
                </a:solidFill>
              </a:rPr>
              <a:t> </a:t>
            </a:r>
            <a:r>
              <a:rPr lang="en-US" dirty="0" err="1">
                <a:solidFill>
                  <a:srgbClr val="FFC000"/>
                </a:solidFill>
              </a:rPr>
              <a:t>Marby</a:t>
            </a:r>
            <a:endParaRPr lang="en-US" dirty="0">
              <a:solidFill>
                <a:srgbClr val="FFC000"/>
              </a:solidFill>
            </a:endParaRPr>
          </a:p>
          <a:p>
            <a:pPr marL="1428750" lvl="2" indent="-514350">
              <a:buFont typeface="+mj-lt"/>
              <a:buAutoNum type="alphaUcPeriod"/>
            </a:pPr>
            <a:r>
              <a:rPr lang="en-US" dirty="0">
                <a:solidFill>
                  <a:srgbClr val="FFC000"/>
                </a:solidFill>
              </a:rPr>
              <a:t>Lucien </a:t>
            </a:r>
            <a:r>
              <a:rPr lang="en-US" dirty="0" err="1">
                <a:solidFill>
                  <a:srgbClr val="FFC000"/>
                </a:solidFill>
              </a:rPr>
              <a:t>Castex</a:t>
            </a:r>
            <a:endParaRPr lang="en-US" dirty="0">
              <a:solidFill>
                <a:srgbClr val="FFC000"/>
              </a:solidFill>
            </a:endParaRPr>
          </a:p>
          <a:p>
            <a:pPr marL="1428750" lvl="2" indent="-514350">
              <a:buFont typeface="+mj-lt"/>
              <a:buAutoNum type="alphaUcPeriod"/>
            </a:pPr>
            <a:r>
              <a:rPr lang="en-US" dirty="0">
                <a:solidFill>
                  <a:srgbClr val="FFC000"/>
                </a:solidFill>
              </a:rPr>
              <a:t>Elena </a:t>
            </a:r>
            <a:r>
              <a:rPr lang="en-US" dirty="0" err="1">
                <a:solidFill>
                  <a:srgbClr val="FFC000"/>
                </a:solidFill>
              </a:rPr>
              <a:t>Plexida</a:t>
            </a:r>
            <a:endParaRPr lang="en-US" dirty="0">
              <a:solidFill>
                <a:srgbClr val="FFC000"/>
              </a:solidFill>
            </a:endParaRPr>
          </a:p>
          <a:p>
            <a:pPr marL="1428750" lvl="2" indent="-514350">
              <a:buFont typeface="+mj-lt"/>
              <a:buAutoNum type="alphaUcPeriod"/>
            </a:pPr>
            <a:r>
              <a:rPr lang="en-US" dirty="0">
                <a:solidFill>
                  <a:srgbClr val="FFC000"/>
                </a:solidFill>
              </a:rPr>
              <a:t>European Commission</a:t>
            </a:r>
          </a:p>
          <a:p>
            <a:pPr marL="1428750" lvl="2" indent="-514350">
              <a:buFont typeface="+mj-lt"/>
              <a:buAutoNum type="alphaUcPeriod"/>
            </a:pPr>
            <a:r>
              <a:rPr lang="en-US" dirty="0">
                <a:solidFill>
                  <a:srgbClr val="FFC000"/>
                </a:solidFill>
              </a:rPr>
              <a:t>…</a:t>
            </a:r>
          </a:p>
          <a:p>
            <a:pPr marL="514350" indent="-514350">
              <a:buFont typeface="+mj-lt"/>
              <a:buAutoNum type="alphaUcPeriod"/>
            </a:pPr>
            <a:endParaRPr lang="en-US" dirty="0"/>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3440594" y="896769"/>
            <a:ext cx="5038302" cy="1077218"/>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dirty="0">
                <a:solidFill>
                  <a:schemeClr val="bg1">
                    <a:lumMod val="95000"/>
                  </a:schemeClr>
                </a:solidFill>
                <a:latin typeface="Arial" panose="020B0604020202020204" pitchFamily="34" charset="0"/>
                <a:cs typeface="Arial" panose="020B0604020202020204" pitchFamily="34" charset="0"/>
              </a:rPr>
              <a:t>EURALO Virtual GA 2022</a:t>
            </a:r>
            <a:br>
              <a:rPr lang="en-US" sz="3200" b="1" dirty="0">
                <a:solidFill>
                  <a:schemeClr val="bg1">
                    <a:lumMod val="95000"/>
                  </a:schemeClr>
                </a:solidFill>
                <a:latin typeface="Arial" panose="020B0604020202020204" pitchFamily="34" charset="0"/>
                <a:cs typeface="Arial" panose="020B0604020202020204" pitchFamily="34" charset="0"/>
              </a:rPr>
            </a:br>
            <a:r>
              <a:rPr lang="en-US" sz="3200" b="1" dirty="0">
                <a:solidFill>
                  <a:schemeClr val="bg1">
                    <a:lumMod val="95000"/>
                  </a:schemeClr>
                </a:solidFill>
                <a:latin typeface="Arial" panose="020B0604020202020204" pitchFamily="34" charset="0"/>
                <a:cs typeface="Arial" panose="020B0604020202020204" pitchFamily="34" charset="0"/>
              </a:rPr>
              <a:t>Euralo Policy session</a:t>
            </a:r>
            <a:endParaRPr lang="en-US" sz="32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1481544"/>
            <a:ext cx="719492" cy="5073421"/>
          </a:xfrm>
          <a:prstGeom prst="rect">
            <a:avLst/>
          </a:prstGeom>
          <a:solidFill>
            <a:srgbClr val="0E393A"/>
          </a:solidFill>
        </p:spPr>
        <p:txBody>
          <a:bodyPr vert="wordArtVert" wrap="squar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DRAFTGA22</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208091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34676</TotalTime>
  <Words>3978</Words>
  <Application>Microsoft Macintosh PowerPoint</Application>
  <PresentationFormat>Grand écran</PresentationFormat>
  <Paragraphs>646</Paragraphs>
  <Slides>43</Slides>
  <Notes>23</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43</vt:i4>
      </vt:variant>
    </vt:vector>
  </HeadingPairs>
  <TitlesOfParts>
    <vt:vector size="50" baseType="lpstr">
      <vt:lpstr>Arial</vt:lpstr>
      <vt:lpstr>Calibri</vt:lpstr>
      <vt:lpstr>Calibri Light</vt:lpstr>
      <vt:lpstr>Segoe UI</vt:lpstr>
      <vt:lpstr>Times New Roman</vt:lpstr>
      <vt:lpstr>Thème Office</vt:lpstr>
      <vt:lpstr>Office Theme</vt:lpstr>
      <vt:lpstr>EURALO 2022 Road Map</vt:lpstr>
      <vt:lpstr>EURALO 2022 Road Map</vt:lpstr>
      <vt:lpstr>European Regional At-Large Organization  Face to Face General Assembly Training</vt:lpstr>
      <vt:lpstr>EURALO 2022 Road Map</vt:lpstr>
      <vt:lpstr>EURALO 2022 Road Map</vt:lpstr>
      <vt:lpstr>EURALO 2022 Road Map</vt:lpstr>
      <vt:lpstr>EURALO 2022 Road Map</vt:lpstr>
      <vt:lpstr>EURALO 2022 Road Map</vt:lpstr>
      <vt:lpstr>EURALO 2022 Road Map</vt:lpstr>
      <vt:lpstr>EURALO 2022 Road Map</vt:lpstr>
      <vt:lpstr>EURALO 2021/2022 Road Map</vt:lpstr>
      <vt:lpstr>EURALO 2022 Road Map</vt:lpstr>
      <vt:lpstr>EURALO 2022 Road Map</vt:lpstr>
      <vt:lpstr>Présentation PowerPoint</vt:lpstr>
      <vt:lpstr>Présentation PowerPoint</vt:lpstr>
      <vt:lpstr>EURALO 2022 Road Map</vt:lpstr>
      <vt:lpstr>EURALO 2022 Road Map</vt:lpstr>
      <vt:lpstr>EURALO 2021</vt:lpstr>
      <vt:lpstr>ICANN meetings &amp; EURALO readouts</vt:lpstr>
      <vt:lpstr>ICANN73 – READOUT (by EURALO) Tuesday, 22 March 2022 </vt:lpstr>
      <vt:lpstr>Présentation PowerPoint</vt:lpstr>
      <vt:lpstr>Monthly RoundTable 1-22 (by EURALO)</vt:lpstr>
      <vt:lpstr>Présentation PowerPoint</vt:lpstr>
      <vt:lpstr>Monthly RoundTable 1-22 (by EURALO)</vt:lpstr>
      <vt:lpstr>Monthly RoundTable 1-22 (by EURALO)</vt:lpstr>
      <vt:lpstr>Monthly RoundTable 1-22 (by EURALO)</vt:lpstr>
      <vt:lpstr>Monthly RoundTable 1-22 (by EURALO)</vt:lpstr>
      <vt:lpstr>Présentation PowerPoint</vt:lpstr>
      <vt:lpstr>Présentation PowerPoint</vt:lpstr>
      <vt:lpstr>MOU</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EURALO 2022</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Sébastien Bachollet</dc:creator>
  <cp:lastModifiedBy>Sébastien Bachollet</cp:lastModifiedBy>
  <cp:revision>204</cp:revision>
  <dcterms:created xsi:type="dcterms:W3CDTF">2021-05-24T13:53:39Z</dcterms:created>
  <dcterms:modified xsi:type="dcterms:W3CDTF">2022-01-25T15:01:36Z</dcterms:modified>
</cp:coreProperties>
</file>