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5" r:id="rId2"/>
    <p:sldId id="274" r:id="rId3"/>
    <p:sldId id="279" r:id="rId4"/>
    <p:sldId id="277" r:id="rId5"/>
    <p:sldId id="278" r:id="rId6"/>
    <p:sldId id="276" r:id="rId7"/>
    <p:sldId id="280" r:id="rId8"/>
    <p:sldId id="281" r:id="rId9"/>
    <p:sldId id="282" r:id="rId10"/>
    <p:sldId id="283" r:id="rId11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6FC82195-2F38-4D0C-AAE7-BAB93652E641}">
          <p14:sldIdLst>
            <p14:sldId id="275"/>
            <p14:sldId id="274"/>
            <p14:sldId id="279"/>
            <p14:sldId id="277"/>
            <p14:sldId id="278"/>
            <p14:sldId id="276"/>
            <p14:sldId id="280"/>
            <p14:sldId id="281"/>
            <p14:sldId id="282"/>
            <p14:sldId id="28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58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B9E008-3946-4EB1-909F-933AA9D904A9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7C7AE-636E-42E4-8F45-44E472ADA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103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D39056-2D5C-4271-A9E9-6D75F68D1A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33FCA1D-C97F-4597-934E-AABEDABFD8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93A261B-D1D9-48A8-BFB9-B4F6A3FFB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AA13-78CB-4036-86ED-56AFBAA07F2F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C9CB9ED-B1AE-407E-9D39-BC8BEC88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B4244C-D7AE-4809-B5B3-8DD79A1F9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9E6C-349C-493D-BA88-56E5772C2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464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2CCE21-3CBC-4B16-9D99-68456807D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85CA32A-10C0-4F3A-A434-FF67BB917F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5E23BC6-9503-45A9-BF25-4AA94ADED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AA13-78CB-4036-86ED-56AFBAA07F2F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AA54BFF-CF3B-4A4B-80EC-44C1EBCF6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ED6AE51-5251-4C81-A0FA-127073882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9E6C-349C-493D-BA88-56E5772C2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685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7E5CF4C-ED05-40C6-82D0-7800577C5F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E623A25-C9DF-48EB-96BF-5CE5E0E818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0BD1949-80C7-4881-8D4A-3BC0E25BB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AA13-78CB-4036-86ED-56AFBAA07F2F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89985C1-E266-43DE-8BCA-79501D0FF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22C8EC6-1E29-4B14-95C9-C0FF333BE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9E6C-349C-493D-BA88-56E5772C2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902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61A826-40C6-45CC-BF44-468464206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64431D1-46D6-4696-88FB-81F59D8328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10D516F-B280-45D4-8975-A5ECEF50E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AA13-78CB-4036-86ED-56AFBAA07F2F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85D0BC1-B8FA-4E05-B77F-E8FD77FD7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522205B-3FF7-498E-B1FB-0FF385E36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9E6C-349C-493D-BA88-56E5772C2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44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30BE42-C649-4143-A5DD-A3EE10753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6D5243F-BD78-4936-84BE-B85FC2FC77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67BBD8-0EA2-46DD-A2F9-7D0C70EFE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AA13-78CB-4036-86ED-56AFBAA07F2F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AECDB8E-DC30-4217-B18B-B7B452577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ACE0CE0-ED1C-4D5B-90DC-B2CFE8AA4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9E6C-349C-493D-BA88-56E5772C2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240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AECB7-433A-48B4-B6EC-2FFA6D85D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5C519BD-74B1-44AE-AE2A-25CC62162B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A4249AA-5407-4513-860D-493437F656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9E71C5F-5679-45D6-8E3B-AD3E9A70D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AA13-78CB-4036-86ED-56AFBAA07F2F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BB3AF30-A0B3-4777-AE7B-9F1D911B4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F8403D6-022C-471F-AD91-46AC4D502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9E6C-349C-493D-BA88-56E5772C2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86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9BED91-19CD-4132-ADBD-B32AF671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AF4EB93-FFCF-4731-AFEC-272AE134B0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93008AF-555E-483C-9B04-9E50207DDF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415FF21-9ECC-4C40-9450-5FDBCCB533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DA9861A-BACC-4927-AE8A-F801A4655C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6B941E0-9666-40F0-8040-A6CF81782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AA13-78CB-4036-86ED-56AFBAA07F2F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3E0185A-F5C9-49C7-8E27-B0B8A3170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0A61CC9-2CF2-4AC9-B83C-3F87A53E0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9E6C-349C-493D-BA88-56E5772C2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076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985149-71D3-49F9-BAD9-AAE7CB1C6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1D57E49-1221-4AAF-89E9-7644D89B8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AA13-78CB-4036-86ED-56AFBAA07F2F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7B5432C-053D-4A5A-9098-7AA9B2F76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642FF58-CDE5-4A0B-B585-35B8DF2B9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9E6C-349C-493D-BA88-56E5772C2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784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54B0C54-F152-4347-85F3-9B0729BF4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AA13-78CB-4036-86ED-56AFBAA07F2F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4F3AF48-9C38-4CB9-AA70-A05E97DB5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1B5D2E0-5EBB-4537-8E0B-F9B775962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9E6C-349C-493D-BA88-56E5772C2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476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C1992C-12B7-4C51-AD27-E68E1E99A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390E189-E6D7-4336-AC49-04394E0A1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46D26DD-AE5C-4FDB-B182-8356F827A3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E49AB-09A2-4F56-8AA7-253CBB6B4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AA13-78CB-4036-86ED-56AFBAA07F2F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C359F05-13B6-41EC-A9E0-E80095335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A9A0538-E5DA-4401-9D54-BBDF0A3E1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9E6C-349C-493D-BA88-56E5772C2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12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01DA8E-423B-4B58-A96C-2D3C68C69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456F082-3EB1-4148-8644-59C1A0B9A4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3BA2054-F3B4-484F-969A-E45E10D023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A2C12E8-6B96-4382-A9D4-AE7DEEABB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AA13-78CB-4036-86ED-56AFBAA07F2F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748BAFC-00C7-478B-A1A8-C7EDEFD31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E0EB618-D81C-4D82-83EE-3F3994D0E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9E6C-349C-493D-BA88-56E5772C2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428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E1C0E34-C67D-483D-A548-1385A76D4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75D0ED1-0053-407D-BB08-0314426D2A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8790DCD-465F-4587-8011-51259C3E31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5AA13-78CB-4036-86ED-56AFBAA07F2F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8247CB-8C67-4C68-89C3-3E46695B2C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F17DAA-F511-4BE9-9777-D49DFBEAA6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F9E6C-349C-493D-BA88-56E5772C2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703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Excel_Worksheet1.xlsx"/><Relationship Id="rId5" Type="http://schemas.openxmlformats.org/officeDocument/2006/relationships/image" Target="../media/image3.emf"/><Relationship Id="rId4" Type="http://schemas.openxmlformats.org/officeDocument/2006/relationships/package" Target="../embeddings/Microsoft_Excel_Worksheet.xls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C34080-EE94-42BF-8274-406DC7CBFC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6430"/>
            <a:ext cx="9144000" cy="2387600"/>
          </a:xfrm>
        </p:spPr>
        <p:txBody>
          <a:bodyPr>
            <a:normAutofit/>
          </a:bodyPr>
          <a:lstStyle/>
          <a:p>
            <a:r>
              <a:rPr lang="es-ES" sz="4800" b="1" dirty="0" err="1"/>
              <a:t>Operations</a:t>
            </a:r>
            <a:r>
              <a:rPr lang="es-ES" sz="4800" b="1" dirty="0"/>
              <a:t>, </a:t>
            </a:r>
            <a:r>
              <a:rPr lang="es-ES" sz="4800" b="1" dirty="0" err="1"/>
              <a:t>Finance</a:t>
            </a:r>
            <a:r>
              <a:rPr lang="es-ES" sz="4800" b="1" dirty="0"/>
              <a:t> and Budget </a:t>
            </a:r>
            <a:r>
              <a:rPr lang="es-ES" sz="4800" b="1" dirty="0" err="1"/>
              <a:t>Working</a:t>
            </a:r>
            <a:r>
              <a:rPr lang="es-ES" sz="4800" b="1" dirty="0"/>
              <a:t> </a:t>
            </a:r>
            <a:r>
              <a:rPr lang="es-ES" sz="4800" b="1" dirty="0" err="1"/>
              <a:t>Group</a:t>
            </a:r>
            <a:r>
              <a:rPr lang="es-ES" sz="4800" b="1" dirty="0"/>
              <a:t> (OFB-WG)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D0AA2B2-8F19-4814-8DDF-1BC66B71D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918" y="523820"/>
            <a:ext cx="1660164" cy="186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8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6FC33D-BDDA-414D-B05F-E23177F39737}"/>
              </a:ext>
            </a:extLst>
          </p:cNvPr>
          <p:cNvSpPr txBox="1">
            <a:spLocks/>
          </p:cNvSpPr>
          <p:nvPr/>
        </p:nvSpPr>
        <p:spPr>
          <a:xfrm>
            <a:off x="838199" y="498295"/>
            <a:ext cx="8820705" cy="8599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latin typeface="+mn-lt"/>
              </a:rPr>
              <a:t>Draft FY23 - OPERATING PLAN - </a:t>
            </a:r>
            <a:r>
              <a:rPr lang="en-US" sz="2000" dirty="0">
                <a:effectLst/>
                <a:latin typeface="+mn-lt"/>
              </a:rPr>
              <a:t>Evolve and Strengthen the ICANN Community’s Decision-making Processes to Ensure Efficient and Effective Policymaking</a:t>
            </a:r>
            <a:r>
              <a:rPr lang="en-US" sz="2000" b="1" dirty="0">
                <a:latin typeface="+mn-lt"/>
              </a:rPr>
              <a:t> </a:t>
            </a:r>
            <a:endParaRPr lang="en-GB" sz="2000" b="1" dirty="0">
              <a:latin typeface="+mn-lt"/>
            </a:endParaRP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BD0301C1-9EA1-4C0B-9638-C3F5FD2722A8}"/>
              </a:ext>
            </a:extLst>
          </p:cNvPr>
          <p:cNvCxnSpPr/>
          <p:nvPr/>
        </p:nvCxnSpPr>
        <p:spPr>
          <a:xfrm>
            <a:off x="621439" y="1464823"/>
            <a:ext cx="1059106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EF583AD8-50E5-44DD-B987-464C5DC518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235" y="365125"/>
            <a:ext cx="930118" cy="1043307"/>
          </a:xfrm>
          <a:prstGeom prst="rect">
            <a:avLst/>
          </a:prstGeom>
        </p:spPr>
      </p:pic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40BF8ED0-24E8-4300-BC35-E55E6979A8CA}"/>
              </a:ext>
            </a:extLst>
          </p:cNvPr>
          <p:cNvSpPr txBox="1">
            <a:spLocks/>
          </p:cNvSpPr>
          <p:nvPr/>
        </p:nvSpPr>
        <p:spPr>
          <a:xfrm>
            <a:off x="838200" y="1775539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Doesn’t seem to be in line with ATRT3 recommendations (</a:t>
            </a:r>
            <a:r>
              <a:rPr lang="en-US" sz="2400" dirty="0">
                <a:effectLst/>
              </a:rPr>
              <a:t>Periodic review by community groups of their internal procedures)</a:t>
            </a:r>
            <a:endParaRPr lang="en-US" sz="2400" dirty="0"/>
          </a:p>
          <a:p>
            <a:r>
              <a:rPr lang="en-US" sz="2400" dirty="0"/>
              <a:t>Focused primarily in the GNSO as policy generator</a:t>
            </a:r>
          </a:p>
          <a:p>
            <a:r>
              <a:rPr lang="en-US" sz="2400" dirty="0"/>
              <a:t>(An eye on this Plan by the CPWG leaders will be great)</a:t>
            </a:r>
          </a:p>
          <a:p>
            <a:endParaRPr lang="en-US" sz="2400" b="1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45523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6FC33D-BDDA-414D-B05F-E23177F39737}"/>
              </a:ext>
            </a:extLst>
          </p:cNvPr>
          <p:cNvSpPr txBox="1">
            <a:spLocks/>
          </p:cNvSpPr>
          <p:nvPr/>
        </p:nvSpPr>
        <p:spPr>
          <a:xfrm>
            <a:off x="838199" y="498295"/>
            <a:ext cx="8820705" cy="8599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/>
              <a:t> ICANN - FY23 Draft Budget</a:t>
            </a:r>
            <a:endParaRPr lang="en-GB" sz="4000" b="1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BD0301C1-9EA1-4C0B-9638-C3F5FD2722A8}"/>
              </a:ext>
            </a:extLst>
          </p:cNvPr>
          <p:cNvCxnSpPr/>
          <p:nvPr/>
        </p:nvCxnSpPr>
        <p:spPr>
          <a:xfrm>
            <a:off x="621439" y="1464823"/>
            <a:ext cx="1059106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EF583AD8-50E5-44DD-B987-464C5DC518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235" y="365125"/>
            <a:ext cx="930118" cy="1043307"/>
          </a:xfrm>
          <a:prstGeom prst="rect">
            <a:avLst/>
          </a:prstGeom>
        </p:spPr>
      </p:pic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40BF8ED0-24E8-4300-BC35-E55E6979A8CA}"/>
              </a:ext>
            </a:extLst>
          </p:cNvPr>
          <p:cNvSpPr txBox="1">
            <a:spLocks/>
          </p:cNvSpPr>
          <p:nvPr/>
        </p:nvSpPr>
        <p:spPr>
          <a:xfrm>
            <a:off x="838200" y="1775539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GB" sz="16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9878D04A-BAEA-4403-BD7A-00AA7BF0C037}"/>
              </a:ext>
            </a:extLst>
          </p:cNvPr>
          <p:cNvSpPr txBox="1">
            <a:spLocks/>
          </p:cNvSpPr>
          <p:nvPr/>
        </p:nvSpPr>
        <p:spPr>
          <a:xfrm>
            <a:off x="838200" y="1669003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sz="2800" dirty="0"/>
              <a:t>IDEAS</a:t>
            </a:r>
          </a:p>
          <a:p>
            <a:pPr lvl="1"/>
            <a:r>
              <a:rPr lang="en-US" sz="2800" dirty="0"/>
              <a:t>Incomes seems to be in line with previous budgets. </a:t>
            </a:r>
          </a:p>
          <a:p>
            <a:pPr lvl="1"/>
            <a:r>
              <a:rPr lang="en-US" sz="2800" dirty="0"/>
              <a:t>Expenses include three in person meetings, as expected </a:t>
            </a:r>
          </a:p>
          <a:p>
            <a:pPr lvl="1"/>
            <a:r>
              <a:rPr lang="en-US" sz="2800" dirty="0"/>
              <a:t>Some of the doubts are in next slides, including the personnel number, and the amount of the funds.</a:t>
            </a:r>
          </a:p>
          <a:p>
            <a:pPr lvl="1"/>
            <a:endParaRPr lang="en-US" sz="2800" dirty="0"/>
          </a:p>
          <a:p>
            <a:pPr lvl="1"/>
            <a:endParaRPr lang="en-US" sz="2800" dirty="0"/>
          </a:p>
          <a:p>
            <a:pPr lvl="1"/>
            <a:endParaRPr lang="en-US" sz="2800" dirty="0"/>
          </a:p>
          <a:p>
            <a:pPr marL="457200" lvl="1" indent="0">
              <a:buNone/>
            </a:pPr>
            <a:endParaRPr lang="en-GB" sz="12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18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8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801671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6FC33D-BDDA-414D-B05F-E23177F39737}"/>
              </a:ext>
            </a:extLst>
          </p:cNvPr>
          <p:cNvSpPr txBox="1">
            <a:spLocks/>
          </p:cNvSpPr>
          <p:nvPr/>
        </p:nvSpPr>
        <p:spPr>
          <a:xfrm>
            <a:off x="838199" y="498295"/>
            <a:ext cx="8820705" cy="8599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/>
              <a:t> ICANN - FY23 Draft Budget</a:t>
            </a:r>
            <a:endParaRPr lang="en-GB" sz="4000" b="1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BD0301C1-9EA1-4C0B-9638-C3F5FD2722A8}"/>
              </a:ext>
            </a:extLst>
          </p:cNvPr>
          <p:cNvCxnSpPr/>
          <p:nvPr/>
        </p:nvCxnSpPr>
        <p:spPr>
          <a:xfrm>
            <a:off x="621439" y="1464823"/>
            <a:ext cx="1059106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EF583AD8-50E5-44DD-B987-464C5DC518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235" y="365125"/>
            <a:ext cx="930118" cy="1043307"/>
          </a:xfrm>
          <a:prstGeom prst="rect">
            <a:avLst/>
          </a:prstGeom>
        </p:spPr>
      </p:pic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40BF8ED0-24E8-4300-BC35-E55E6979A8CA}"/>
              </a:ext>
            </a:extLst>
          </p:cNvPr>
          <p:cNvSpPr txBox="1">
            <a:spLocks/>
          </p:cNvSpPr>
          <p:nvPr/>
        </p:nvSpPr>
        <p:spPr>
          <a:xfrm>
            <a:off x="838200" y="1775539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GB" sz="16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9878D04A-BAEA-4403-BD7A-00AA7BF0C037}"/>
              </a:ext>
            </a:extLst>
          </p:cNvPr>
          <p:cNvSpPr txBox="1">
            <a:spLocks/>
          </p:cNvSpPr>
          <p:nvPr/>
        </p:nvSpPr>
        <p:spPr>
          <a:xfrm>
            <a:off x="838200" y="1669003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sz="2800" dirty="0"/>
              <a:t>IDEAS</a:t>
            </a:r>
          </a:p>
          <a:p>
            <a:pPr lvl="1"/>
            <a:r>
              <a:rPr lang="en-US" sz="2800" dirty="0"/>
              <a:t>Funds</a:t>
            </a:r>
          </a:p>
          <a:p>
            <a:pPr lvl="1"/>
            <a:endParaRPr lang="en-US" sz="2800" dirty="0"/>
          </a:p>
          <a:p>
            <a:pPr lvl="1"/>
            <a:endParaRPr lang="en-US" sz="2800" dirty="0"/>
          </a:p>
          <a:p>
            <a:pPr lvl="2"/>
            <a:r>
              <a:rPr lang="en-US" sz="1800" dirty="0"/>
              <a:t>It doesn’t seem to be a source for the Reserve increase, other than interest or investment gains </a:t>
            </a:r>
          </a:p>
          <a:p>
            <a:pPr lvl="1"/>
            <a:endParaRPr lang="en-US" sz="2800" dirty="0"/>
          </a:p>
          <a:p>
            <a:pPr lvl="1"/>
            <a:r>
              <a:rPr lang="en-US" sz="2800" dirty="0"/>
              <a:t>Headcount</a:t>
            </a:r>
          </a:p>
          <a:p>
            <a:pPr marL="457200" lvl="1" indent="0">
              <a:buNone/>
            </a:pPr>
            <a:endParaRPr lang="en-GB" sz="12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18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8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800" b="1" dirty="0"/>
          </a:p>
        </p:txBody>
      </p:sp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878D1AB9-8566-44FD-9CBE-6F07C6BA2F6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391176" y="1928782"/>
          <a:ext cx="3714750" cy="143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Worksheet" r:id="rId4" imgW="3715016" imgH="1438048" progId="Excel.Sheet.12">
                  <p:embed/>
                </p:oleObj>
              </mc:Choice>
              <mc:Fallback>
                <p:oleObj name="Worksheet" r:id="rId4" imgW="3715016" imgH="1438048" progId="Excel.Sheet.12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:a16="http://schemas.microsoft.com/office/drawing/2014/main" id="{878D1AB9-8566-44FD-9CBE-6F07C6BA2F6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91176" y="1928782"/>
                        <a:ext cx="3714750" cy="1438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o 5">
            <a:extLst>
              <a:ext uri="{FF2B5EF4-FFF2-40B4-BE49-F238E27FC236}">
                <a16:creationId xmlns:a16="http://schemas.microsoft.com/office/drawing/2014/main" id="{2AB020FE-27D9-4A21-B752-62AB25529CF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74536" y="4517484"/>
          <a:ext cx="2390775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6" imgW="2390731" imgH="1343173" progId="Excel.Sheet.12">
                  <p:embed/>
                </p:oleObj>
              </mc:Choice>
              <mc:Fallback>
                <p:oleObj name="Worksheet" r:id="rId6" imgW="2390731" imgH="1343173" progId="Excel.Sheet.12">
                  <p:embed/>
                  <p:pic>
                    <p:nvPicPr>
                      <p:cNvPr id="6" name="Objeto 5">
                        <a:extLst>
                          <a:ext uri="{FF2B5EF4-FFF2-40B4-BE49-F238E27FC236}">
                            <a16:creationId xmlns:a16="http://schemas.microsoft.com/office/drawing/2014/main" id="{2AB020FE-27D9-4A21-B752-62AB25529CF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774536" y="4517484"/>
                        <a:ext cx="2390775" cy="1343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45178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6FC33D-BDDA-414D-B05F-E23177F39737}"/>
              </a:ext>
            </a:extLst>
          </p:cNvPr>
          <p:cNvSpPr txBox="1">
            <a:spLocks/>
          </p:cNvSpPr>
          <p:nvPr/>
        </p:nvSpPr>
        <p:spPr>
          <a:xfrm>
            <a:off x="838199" y="498295"/>
            <a:ext cx="8820705" cy="8599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/>
              <a:t> ICANN - FY23 Draft Budget</a:t>
            </a:r>
            <a:endParaRPr lang="en-GB" sz="4000" b="1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BD0301C1-9EA1-4C0B-9638-C3F5FD2722A8}"/>
              </a:ext>
            </a:extLst>
          </p:cNvPr>
          <p:cNvCxnSpPr/>
          <p:nvPr/>
        </p:nvCxnSpPr>
        <p:spPr>
          <a:xfrm>
            <a:off x="621439" y="1464823"/>
            <a:ext cx="1059106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EF583AD8-50E5-44DD-B987-464C5DC518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235" y="365125"/>
            <a:ext cx="930118" cy="1043307"/>
          </a:xfrm>
          <a:prstGeom prst="rect">
            <a:avLst/>
          </a:prstGeom>
        </p:spPr>
      </p:pic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40BF8ED0-24E8-4300-BC35-E55E6979A8CA}"/>
              </a:ext>
            </a:extLst>
          </p:cNvPr>
          <p:cNvSpPr txBox="1">
            <a:spLocks/>
          </p:cNvSpPr>
          <p:nvPr/>
        </p:nvSpPr>
        <p:spPr>
          <a:xfrm>
            <a:off x="838200" y="1775539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GB" sz="16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9878D04A-BAEA-4403-BD7A-00AA7BF0C037}"/>
              </a:ext>
            </a:extLst>
          </p:cNvPr>
          <p:cNvSpPr txBox="1">
            <a:spLocks/>
          </p:cNvSpPr>
          <p:nvPr/>
        </p:nvSpPr>
        <p:spPr>
          <a:xfrm>
            <a:off x="838200" y="1669003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sz="2800" dirty="0"/>
              <a:t>IDEAS</a:t>
            </a:r>
          </a:p>
          <a:p>
            <a:pPr lvl="1"/>
            <a:r>
              <a:rPr lang="en-US" sz="2800" dirty="0"/>
              <a:t>New </a:t>
            </a:r>
            <a:r>
              <a:rPr lang="en-US" sz="2800" dirty="0" err="1"/>
              <a:t>gTLDS</a:t>
            </a:r>
            <a:r>
              <a:rPr lang="en-US" sz="2800" dirty="0"/>
              <a:t> Fund round 2012</a:t>
            </a:r>
          </a:p>
          <a:p>
            <a:pPr lvl="2"/>
            <a:r>
              <a:rPr lang="en-US" sz="2400" dirty="0"/>
              <a:t>Are there remaining names to be assigned? – Yearly cost &gt; 4 million$</a:t>
            </a:r>
          </a:p>
          <a:p>
            <a:pPr lvl="1"/>
            <a:endParaRPr lang="en-US" sz="2800" dirty="0"/>
          </a:p>
          <a:p>
            <a:pPr lvl="1"/>
            <a:r>
              <a:rPr lang="en-US" sz="2800" dirty="0"/>
              <a:t>Headcount (section 4.4)</a:t>
            </a:r>
          </a:p>
          <a:p>
            <a:pPr lvl="2"/>
            <a:r>
              <a:rPr lang="en-US" sz="2400" dirty="0"/>
              <a:t>In the expenses by service group, the costs are assigned based on the actual FTE, but at the bottom there is a general basket of 37 (nearly 10% of actual FTE) without breakdown</a:t>
            </a:r>
          </a:p>
          <a:p>
            <a:pPr lvl="2"/>
            <a:r>
              <a:rPr lang="en-US" sz="2400" dirty="0"/>
              <a:t>FTE for year FY22 and FY23 doesn’t seem to correlate (FY22 starts at 387, ends at 410 – FY23 starts at 390, ends at 427)</a:t>
            </a:r>
          </a:p>
          <a:p>
            <a:pPr marL="457200" lvl="1" indent="0">
              <a:buNone/>
            </a:pPr>
            <a:endParaRPr lang="en-GB" sz="12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18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8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863772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6FC33D-BDDA-414D-B05F-E23177F39737}"/>
              </a:ext>
            </a:extLst>
          </p:cNvPr>
          <p:cNvSpPr txBox="1">
            <a:spLocks/>
          </p:cNvSpPr>
          <p:nvPr/>
        </p:nvSpPr>
        <p:spPr>
          <a:xfrm>
            <a:off x="838199" y="498295"/>
            <a:ext cx="8820705" cy="8599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/>
              <a:t> ICANN - FY23 Draft Budget</a:t>
            </a:r>
            <a:endParaRPr lang="en-GB" sz="4000" b="1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BD0301C1-9EA1-4C0B-9638-C3F5FD2722A8}"/>
              </a:ext>
            </a:extLst>
          </p:cNvPr>
          <p:cNvCxnSpPr/>
          <p:nvPr/>
        </p:nvCxnSpPr>
        <p:spPr>
          <a:xfrm>
            <a:off x="621439" y="1464823"/>
            <a:ext cx="1059106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EF583AD8-50E5-44DD-B987-464C5DC518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235" y="365125"/>
            <a:ext cx="930118" cy="1043307"/>
          </a:xfrm>
          <a:prstGeom prst="rect">
            <a:avLst/>
          </a:prstGeom>
        </p:spPr>
      </p:pic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40BF8ED0-24E8-4300-BC35-E55E6979A8CA}"/>
              </a:ext>
            </a:extLst>
          </p:cNvPr>
          <p:cNvSpPr txBox="1">
            <a:spLocks/>
          </p:cNvSpPr>
          <p:nvPr/>
        </p:nvSpPr>
        <p:spPr>
          <a:xfrm>
            <a:off x="838200" y="1775539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GB" sz="16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9878D04A-BAEA-4403-BD7A-00AA7BF0C037}"/>
              </a:ext>
            </a:extLst>
          </p:cNvPr>
          <p:cNvSpPr txBox="1">
            <a:spLocks/>
          </p:cNvSpPr>
          <p:nvPr/>
        </p:nvSpPr>
        <p:spPr>
          <a:xfrm>
            <a:off x="838200" y="1669003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sz="2800" dirty="0"/>
              <a:t>IDEAS</a:t>
            </a:r>
          </a:p>
          <a:p>
            <a:pPr lvl="1"/>
            <a:r>
              <a:rPr lang="en-US" sz="2800" dirty="0"/>
              <a:t>New </a:t>
            </a:r>
            <a:r>
              <a:rPr lang="en-US" sz="2800" dirty="0" err="1"/>
              <a:t>gTLDS</a:t>
            </a:r>
            <a:r>
              <a:rPr lang="en-US" sz="2800" dirty="0"/>
              <a:t> Fund round 2012 (section 5)</a:t>
            </a:r>
          </a:p>
          <a:p>
            <a:pPr lvl="2"/>
            <a:r>
              <a:rPr lang="en-US" sz="2400" dirty="0"/>
              <a:t>According to section 3.1 there will be 4 million costs, plus 10 million for the ODP, for a total of 14. Section 5 does not reflect this amount in the funds.</a:t>
            </a:r>
          </a:p>
          <a:p>
            <a:pPr lvl="1"/>
            <a:r>
              <a:rPr lang="en-US" sz="2800" dirty="0"/>
              <a:t>ODP (section 6.5)</a:t>
            </a:r>
          </a:p>
          <a:p>
            <a:pPr lvl="2"/>
            <a:r>
              <a:rPr lang="en-US" sz="2400" dirty="0"/>
              <a:t>It does mention a 7-9 Million investment, but in section 3.1 it does mention 10 Million.</a:t>
            </a:r>
          </a:p>
          <a:p>
            <a:pPr marL="457200" lvl="1" indent="0">
              <a:buNone/>
            </a:pPr>
            <a:endParaRPr lang="en-GB" sz="12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18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8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061690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6FC33D-BDDA-414D-B05F-E23177F39737}"/>
              </a:ext>
            </a:extLst>
          </p:cNvPr>
          <p:cNvSpPr txBox="1">
            <a:spLocks/>
          </p:cNvSpPr>
          <p:nvPr/>
        </p:nvSpPr>
        <p:spPr>
          <a:xfrm>
            <a:off x="838199" y="498295"/>
            <a:ext cx="8820705" cy="8599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Draft FY23 – 27 Operating and Financial Plan and FY23 Operating Plan and Budget</a:t>
            </a:r>
            <a:endParaRPr lang="en-GB" sz="3200" b="1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BD0301C1-9EA1-4C0B-9638-C3F5FD2722A8}"/>
              </a:ext>
            </a:extLst>
          </p:cNvPr>
          <p:cNvCxnSpPr/>
          <p:nvPr/>
        </p:nvCxnSpPr>
        <p:spPr>
          <a:xfrm>
            <a:off x="621439" y="1464823"/>
            <a:ext cx="1059106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EF583AD8-50E5-44DD-B987-464C5DC518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235" y="365125"/>
            <a:ext cx="930118" cy="1043307"/>
          </a:xfrm>
          <a:prstGeom prst="rect">
            <a:avLst/>
          </a:prstGeom>
        </p:spPr>
      </p:pic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40BF8ED0-24E8-4300-BC35-E55E6979A8CA}"/>
              </a:ext>
            </a:extLst>
          </p:cNvPr>
          <p:cNvSpPr txBox="1">
            <a:spLocks/>
          </p:cNvSpPr>
          <p:nvPr/>
        </p:nvSpPr>
        <p:spPr>
          <a:xfrm>
            <a:off x="838200" y="1775539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A every time easier to digest Plan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36451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6FC33D-BDDA-414D-B05F-E23177F39737}"/>
              </a:ext>
            </a:extLst>
          </p:cNvPr>
          <p:cNvSpPr txBox="1">
            <a:spLocks/>
          </p:cNvSpPr>
          <p:nvPr/>
        </p:nvSpPr>
        <p:spPr>
          <a:xfrm>
            <a:off x="838199" y="498295"/>
            <a:ext cx="8820705" cy="8599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Draft FY23 – 27 Operating and Financial Plan and FY23 Operating Plan and Budget - Strategic Planning</a:t>
            </a:r>
          </a:p>
          <a:p>
            <a:endParaRPr lang="en-GB" sz="3200" b="1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BD0301C1-9EA1-4C0B-9638-C3F5FD2722A8}"/>
              </a:ext>
            </a:extLst>
          </p:cNvPr>
          <p:cNvCxnSpPr/>
          <p:nvPr/>
        </p:nvCxnSpPr>
        <p:spPr>
          <a:xfrm>
            <a:off x="621439" y="1464823"/>
            <a:ext cx="1059106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EF583AD8-50E5-44DD-B987-464C5DC518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235" y="365125"/>
            <a:ext cx="930118" cy="1043307"/>
          </a:xfrm>
          <a:prstGeom prst="rect">
            <a:avLst/>
          </a:prstGeom>
        </p:spPr>
      </p:pic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40BF8ED0-24E8-4300-BC35-E55E6979A8CA}"/>
              </a:ext>
            </a:extLst>
          </p:cNvPr>
          <p:cNvSpPr txBox="1">
            <a:spLocks/>
          </p:cNvSpPr>
          <p:nvPr/>
        </p:nvSpPr>
        <p:spPr>
          <a:xfrm>
            <a:off x="838200" y="1775539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A short description</a:t>
            </a:r>
          </a:p>
          <a:p>
            <a:r>
              <a:rPr lang="en-US" sz="2400" dirty="0"/>
              <a:t>Strategic planning to include AC’s and SO’s starting FY24 Plan in FY23</a:t>
            </a:r>
          </a:p>
          <a:p>
            <a:r>
              <a:rPr lang="en-US" sz="2400" dirty="0"/>
              <a:t>No additional budget is required for this. Not sure of this, although the planning personnel is already hired, maybe facilitators, translation, meetings should be included.</a:t>
            </a:r>
            <a:endParaRPr lang="en-US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798882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6FC33D-BDDA-414D-B05F-E23177F39737}"/>
              </a:ext>
            </a:extLst>
          </p:cNvPr>
          <p:cNvSpPr txBox="1">
            <a:spLocks/>
          </p:cNvSpPr>
          <p:nvPr/>
        </p:nvSpPr>
        <p:spPr>
          <a:xfrm>
            <a:off x="838199" y="498295"/>
            <a:ext cx="8820705" cy="8599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/>
              <a:t>Draft FY23 – 27 Financial Plan</a:t>
            </a:r>
            <a:endParaRPr lang="en-GB" sz="4000" b="1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BD0301C1-9EA1-4C0B-9638-C3F5FD2722A8}"/>
              </a:ext>
            </a:extLst>
          </p:cNvPr>
          <p:cNvCxnSpPr/>
          <p:nvPr/>
        </p:nvCxnSpPr>
        <p:spPr>
          <a:xfrm>
            <a:off x="621439" y="1464823"/>
            <a:ext cx="1059106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EF583AD8-50E5-44DD-B987-464C5DC518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235" y="365125"/>
            <a:ext cx="930118" cy="1043307"/>
          </a:xfrm>
          <a:prstGeom prst="rect">
            <a:avLst/>
          </a:prstGeom>
        </p:spPr>
      </p:pic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40BF8ED0-24E8-4300-BC35-E55E6979A8CA}"/>
              </a:ext>
            </a:extLst>
          </p:cNvPr>
          <p:cNvSpPr txBox="1">
            <a:spLocks/>
          </p:cNvSpPr>
          <p:nvPr/>
        </p:nvSpPr>
        <p:spPr>
          <a:xfrm>
            <a:off x="838200" y="1775539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Incomes seems to be in line with previous plans</a:t>
            </a:r>
          </a:p>
          <a:p>
            <a:r>
              <a:rPr lang="en-US" sz="2400" dirty="0"/>
              <a:t>Always time to reconsider if the market conditions change</a:t>
            </a:r>
          </a:p>
          <a:p>
            <a:r>
              <a:rPr lang="en-US" sz="2400" dirty="0"/>
              <a:t>Doesn’t seem inflation is taking under consideration for expenses</a:t>
            </a:r>
          </a:p>
          <a:p>
            <a:r>
              <a:rPr lang="en-US" sz="2400" dirty="0"/>
              <a:t>Personnel amount is set at 423, same as in FY23, but this does not seem real</a:t>
            </a:r>
            <a:endParaRPr lang="en-US" sz="2400" b="1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24872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6FC33D-BDDA-414D-B05F-E23177F39737}"/>
              </a:ext>
            </a:extLst>
          </p:cNvPr>
          <p:cNvSpPr txBox="1">
            <a:spLocks/>
          </p:cNvSpPr>
          <p:nvPr/>
        </p:nvSpPr>
        <p:spPr>
          <a:xfrm>
            <a:off x="838199" y="498295"/>
            <a:ext cx="8820705" cy="8599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/>
              <a:t>Draft FY23 - OPERATING PLAN</a:t>
            </a:r>
            <a:endParaRPr lang="en-GB" sz="4000" b="1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BD0301C1-9EA1-4C0B-9638-C3F5FD2722A8}"/>
              </a:ext>
            </a:extLst>
          </p:cNvPr>
          <p:cNvCxnSpPr/>
          <p:nvPr/>
        </p:nvCxnSpPr>
        <p:spPr>
          <a:xfrm>
            <a:off x="621439" y="1464823"/>
            <a:ext cx="1059106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EF583AD8-50E5-44DD-B987-464C5DC518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235" y="365125"/>
            <a:ext cx="930118" cy="1043307"/>
          </a:xfrm>
          <a:prstGeom prst="rect">
            <a:avLst/>
          </a:prstGeom>
        </p:spPr>
      </p:pic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40BF8ED0-24E8-4300-BC35-E55E6979A8CA}"/>
              </a:ext>
            </a:extLst>
          </p:cNvPr>
          <p:cNvSpPr txBox="1">
            <a:spLocks/>
          </p:cNvSpPr>
          <p:nvPr/>
        </p:nvSpPr>
        <p:spPr>
          <a:xfrm>
            <a:off x="838200" y="1775539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Incomes seems to be in line with previous plans</a:t>
            </a:r>
          </a:p>
          <a:p>
            <a:r>
              <a:rPr lang="en-US" sz="2400" dirty="0"/>
              <a:t>Always time to reconsider if the market conditions change</a:t>
            </a:r>
          </a:p>
          <a:p>
            <a:r>
              <a:rPr lang="en-US" sz="2400" dirty="0"/>
              <a:t>Doesn’t seem inflation is taking under consideration for expenses</a:t>
            </a:r>
          </a:p>
          <a:p>
            <a:r>
              <a:rPr lang="en-US" sz="2400" dirty="0"/>
              <a:t>Personnel amount is set at 423, same as in FY23, but this does not seem real</a:t>
            </a:r>
            <a:endParaRPr lang="en-US" sz="2400" b="1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757359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</TotalTime>
  <Words>504</Words>
  <Application>Microsoft Macintosh PowerPoint</Application>
  <PresentationFormat>Widescreen</PresentationFormat>
  <Paragraphs>68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Tema de Office</vt:lpstr>
      <vt:lpstr>Worksheet</vt:lpstr>
      <vt:lpstr>Operations, Finance and Budget Working Group (OFB-WG)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FBSC</dc:title>
  <dc:creator>Ricardo Holmquist</dc:creator>
  <cp:lastModifiedBy>Microsoft Office User</cp:lastModifiedBy>
  <cp:revision>62</cp:revision>
  <dcterms:created xsi:type="dcterms:W3CDTF">2020-01-13T14:18:37Z</dcterms:created>
  <dcterms:modified xsi:type="dcterms:W3CDTF">2022-01-05T20:44:55Z</dcterms:modified>
</cp:coreProperties>
</file>