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7102475" cy="10233025"/>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416">
          <p15:clr>
            <a:srgbClr val="A4A3A4"/>
          </p15:clr>
        </p15:guide>
        <p15:guide id="2" pos="1776">
          <p15:clr>
            <a:srgbClr val="A4A3A4"/>
          </p15:clr>
        </p15:guide>
      </p15:sldGuideLst>
    </p:ext>
    <p:ext uri="{2D200454-40CA-4A62-9FC3-DE9A4176ACB9}">
      <p15:notesGuideLst xmlns:p15="http://schemas.microsoft.com/office/powerpoint/2012/main">
        <p15:guide id="1" orient="horz" pos="3223">
          <p15:clr>
            <a:srgbClr val="A4A3A4"/>
          </p15:clr>
        </p15:guide>
        <p15:guide id="2" pos="2238">
          <p15:clr>
            <a:srgbClr val="A4A3A4"/>
          </p15:clr>
        </p15:guide>
      </p15:notes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9" roundtripDataSignature="AMtx7mgM5+xdYOLlZhYZXckT7+eZuyYrk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26"/>
    <p:restoredTop sz="80421"/>
  </p:normalViewPr>
  <p:slideViewPr>
    <p:cSldViewPr snapToGrid="0">
      <p:cViewPr varScale="1">
        <p:scale>
          <a:sx n="109" d="100"/>
          <a:sy n="109" d="100"/>
        </p:scale>
        <p:origin x="2784" y="184"/>
      </p:cViewPr>
      <p:guideLst>
        <p:guide orient="horz" pos="1416"/>
        <p:guide pos="1776"/>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3223"/>
        <p:guide pos="223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tableStyles" Target="tableStyles.xml"/><Relationship Id="rId10" Type="http://schemas.openxmlformats.org/officeDocument/2006/relationships/slide" Target="slides/slide9.xml"/><Relationship Id="rId19"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077740" cy="511651"/>
          </a:xfrm>
          <a:prstGeom prst="rect">
            <a:avLst/>
          </a:prstGeom>
          <a:noFill/>
          <a:ln>
            <a:noFill/>
          </a:ln>
        </p:spPr>
        <p:txBody>
          <a:bodyPr spcFirstLastPara="1" wrap="square" lIns="99025" tIns="49500" rIns="99025" bIns="49500" anchor="t" anchorCtr="0">
            <a:noAutofit/>
          </a:bodyPr>
          <a:lstStyle>
            <a:lvl1pPr marR="0" lvl="0"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023092" y="0"/>
            <a:ext cx="3077740" cy="511651"/>
          </a:xfrm>
          <a:prstGeom prst="rect">
            <a:avLst/>
          </a:prstGeom>
          <a:noFill/>
          <a:ln>
            <a:noFill/>
          </a:ln>
        </p:spPr>
        <p:txBody>
          <a:bodyPr spcFirstLastPara="1" wrap="square" lIns="99025" tIns="49500" rIns="99025" bIns="49500" anchor="t" anchorCtr="0">
            <a:noAutofit/>
          </a:bodyPr>
          <a:lstStyle>
            <a:lvl1pPr marR="0" lvl="0" algn="r" rtl="0">
              <a:spcBef>
                <a:spcPts val="0"/>
              </a:spcBef>
              <a:spcAft>
                <a:spcPts val="0"/>
              </a:spcAft>
              <a:buSzPts val="1400"/>
              <a:buNone/>
              <a:defRPr sz="13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993775" y="766763"/>
            <a:ext cx="5114925" cy="38369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10249" y="4860687"/>
            <a:ext cx="5681979" cy="4604861"/>
          </a:xfrm>
          <a:prstGeom prst="rect">
            <a:avLst/>
          </a:prstGeom>
          <a:noFill/>
          <a:ln>
            <a:noFill/>
          </a:ln>
        </p:spPr>
        <p:txBody>
          <a:bodyPr spcFirstLastPara="1" wrap="square" lIns="99025" tIns="49500" rIns="99025" bIns="495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719597"/>
            <a:ext cx="3077740" cy="511651"/>
          </a:xfrm>
          <a:prstGeom prst="rect">
            <a:avLst/>
          </a:prstGeom>
          <a:noFill/>
          <a:ln>
            <a:noFill/>
          </a:ln>
        </p:spPr>
        <p:txBody>
          <a:bodyPr spcFirstLastPara="1" wrap="square" lIns="99025" tIns="49500" rIns="99025" bIns="49500" anchor="b" anchorCtr="0">
            <a:noAutofit/>
          </a:bodyPr>
          <a:lstStyle>
            <a:lvl1pPr marR="0" lvl="0"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023092" y="9719597"/>
            <a:ext cx="3077740" cy="511651"/>
          </a:xfrm>
          <a:prstGeom prst="rect">
            <a:avLst/>
          </a:prstGeom>
          <a:noFill/>
          <a:ln>
            <a:noFill/>
          </a:ln>
        </p:spPr>
        <p:txBody>
          <a:bodyPr spcFirstLastPara="1" wrap="square" lIns="99025" tIns="49500" rIns="99025" bIns="49500" anchor="b" anchorCtr="0">
            <a:noAutofit/>
          </a:bodyPr>
          <a:lstStyle/>
          <a:p>
            <a:pPr marL="0" marR="0" lvl="0" indent="0" algn="r" rtl="0">
              <a:spcBef>
                <a:spcPts val="0"/>
              </a:spcBef>
              <a:spcAft>
                <a:spcPts val="0"/>
              </a:spcAft>
              <a:buNone/>
            </a:pPr>
            <a:fld id="{00000000-1234-1234-1234-123412341234}" type="slidenum">
              <a:rPr lang="en-MY" sz="1300" b="0" i="0" u="none" strike="noStrike" cap="none">
                <a:solidFill>
                  <a:schemeClr val="dk1"/>
                </a:solidFill>
                <a:latin typeface="Calibri"/>
                <a:ea typeface="Calibri"/>
                <a:cs typeface="Calibri"/>
                <a:sym typeface="Calibri"/>
              </a:rPr>
              <a:t>‹#›</a:t>
            </a:fld>
            <a:endParaRPr sz="13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1:notes"/>
          <p:cNvSpPr txBox="1">
            <a:spLocks noGrp="1"/>
          </p:cNvSpPr>
          <p:nvPr>
            <p:ph type="body" idx="1"/>
          </p:nvPr>
        </p:nvSpPr>
        <p:spPr>
          <a:xfrm>
            <a:off x="710249" y="4860687"/>
            <a:ext cx="5681979" cy="4604861"/>
          </a:xfrm>
          <a:prstGeom prst="rect">
            <a:avLst/>
          </a:prstGeom>
        </p:spPr>
        <p:txBody>
          <a:bodyPr spcFirstLastPara="1" wrap="square" lIns="99025" tIns="49500" rIns="99025" bIns="49500" anchor="t" anchorCtr="0">
            <a:noAutofit/>
          </a:bodyPr>
          <a:lstStyle/>
          <a:p>
            <a:pPr marL="0" lvl="0" indent="0" algn="l" rtl="0">
              <a:spcBef>
                <a:spcPts val="0"/>
              </a:spcBef>
              <a:spcAft>
                <a:spcPts val="0"/>
              </a:spcAft>
              <a:buNone/>
            </a:pPr>
            <a:endParaRPr/>
          </a:p>
        </p:txBody>
      </p:sp>
      <p:sp>
        <p:nvSpPr>
          <p:cNvPr id="87" name="Google Shape;87;p1:notes"/>
          <p:cNvSpPr>
            <a:spLocks noGrp="1" noRot="1" noChangeAspect="1"/>
          </p:cNvSpPr>
          <p:nvPr>
            <p:ph type="sldImg" idx="2"/>
          </p:nvPr>
        </p:nvSpPr>
        <p:spPr>
          <a:xfrm>
            <a:off x="993775" y="766763"/>
            <a:ext cx="5114925" cy="38369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10:notes"/>
          <p:cNvSpPr txBox="1">
            <a:spLocks noGrp="1"/>
          </p:cNvSpPr>
          <p:nvPr>
            <p:ph type="body" idx="1"/>
          </p:nvPr>
        </p:nvSpPr>
        <p:spPr>
          <a:xfrm>
            <a:off x="710249" y="4860687"/>
            <a:ext cx="5681979" cy="4604861"/>
          </a:xfrm>
          <a:prstGeom prst="rect">
            <a:avLst/>
          </a:prstGeom>
        </p:spPr>
        <p:txBody>
          <a:bodyPr spcFirstLastPara="1" wrap="square" lIns="99025" tIns="49500" rIns="99025" bIns="49500" anchor="t" anchorCtr="0">
            <a:noAutofit/>
          </a:bodyPr>
          <a:lstStyle/>
          <a:p>
            <a:pPr marL="0" lvl="0" indent="0" algn="l" rtl="0">
              <a:spcBef>
                <a:spcPts val="0"/>
              </a:spcBef>
              <a:spcAft>
                <a:spcPts val="0"/>
              </a:spcAft>
              <a:buNone/>
            </a:pPr>
            <a:endParaRPr/>
          </a:p>
        </p:txBody>
      </p:sp>
      <p:sp>
        <p:nvSpPr>
          <p:cNvPr id="147" name="Google Shape;147;p10:notes"/>
          <p:cNvSpPr>
            <a:spLocks noGrp="1" noRot="1" noChangeAspect="1"/>
          </p:cNvSpPr>
          <p:nvPr>
            <p:ph type="sldImg" idx="2"/>
          </p:nvPr>
        </p:nvSpPr>
        <p:spPr>
          <a:xfrm>
            <a:off x="993775" y="766763"/>
            <a:ext cx="5114925" cy="38369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11:notes"/>
          <p:cNvSpPr txBox="1">
            <a:spLocks noGrp="1"/>
          </p:cNvSpPr>
          <p:nvPr>
            <p:ph type="body" idx="1"/>
          </p:nvPr>
        </p:nvSpPr>
        <p:spPr>
          <a:xfrm>
            <a:off x="710249" y="4860687"/>
            <a:ext cx="5681979" cy="4604861"/>
          </a:xfrm>
          <a:prstGeom prst="rect">
            <a:avLst/>
          </a:prstGeom>
        </p:spPr>
        <p:txBody>
          <a:bodyPr spcFirstLastPara="1" wrap="square" lIns="99025" tIns="49500" rIns="99025" bIns="49500" anchor="t" anchorCtr="0">
            <a:noAutofit/>
          </a:bodyPr>
          <a:lstStyle/>
          <a:p>
            <a:pPr marL="457200" lvl="0" indent="-317500" algn="l" rtl="0">
              <a:spcBef>
                <a:spcPts val="0"/>
              </a:spcBef>
              <a:spcAft>
                <a:spcPts val="0"/>
              </a:spcAft>
              <a:buSzPts val="1400"/>
              <a:buChar char="●"/>
            </a:pPr>
            <a:r>
              <a:rPr lang="en-MY"/>
              <a:t>Implementation Guidance 34.4 fails to address an unreasonable impediment in proving both “awareness AND recognition of the community members” for CPE Criterion 1-A. The problem is the conjunctive “AND” i.e. needing to satisfy both “awareness” and “recognition” to score points</a:t>
            </a:r>
            <a:endParaRPr/>
          </a:p>
          <a:p>
            <a:pPr marL="457200" lvl="0" indent="-317500" algn="l" rtl="0">
              <a:spcBef>
                <a:spcPts val="0"/>
              </a:spcBef>
              <a:spcAft>
                <a:spcPts val="0"/>
              </a:spcAft>
              <a:buSzPts val="1400"/>
              <a:buChar char="●"/>
            </a:pPr>
            <a:r>
              <a:rPr lang="en-MY"/>
              <a:t>“awareness” and “recognition”normally go hand in hand, such that if recognition is not measurable, then awareness is also likely not measurable</a:t>
            </a:r>
            <a:endParaRPr/>
          </a:p>
          <a:p>
            <a:pPr marL="457200" lvl="0" indent="-317500" algn="l" rtl="0">
              <a:spcBef>
                <a:spcPts val="0"/>
              </a:spcBef>
              <a:spcAft>
                <a:spcPts val="0"/>
              </a:spcAft>
              <a:buSzPts val="1400"/>
              <a:buChar char="●"/>
            </a:pPr>
            <a:r>
              <a:rPr lang="en-MY"/>
              <a:t>Allowance was made in SubPro Outputs for the “recognition” aspect  to compel consideration of the views of relevant community-related experts where recognition of the community is not measurable but no similar allowance has been made in respect of “awareness” where such measurement could also be impaired. </a:t>
            </a:r>
            <a:endParaRPr/>
          </a:p>
          <a:p>
            <a:pPr marL="457200" lvl="0" indent="-317500" algn="l" rtl="0">
              <a:spcBef>
                <a:spcPts val="0"/>
              </a:spcBef>
              <a:spcAft>
                <a:spcPts val="0"/>
              </a:spcAft>
              <a:buSzPts val="1400"/>
              <a:buChar char="●"/>
            </a:pPr>
            <a:r>
              <a:rPr lang="en-MY"/>
              <a:t>Thus, because of the conjunctive “AND”, a worthy community TLD applicant would still forfeit valuable points so long as awareness of community members cannot be established even though it is accepted that recognition of the community is not measurable</a:t>
            </a:r>
            <a:endParaRPr/>
          </a:p>
          <a:p>
            <a:pPr marL="0" lvl="0" indent="0" algn="l" rtl="0">
              <a:spcBef>
                <a:spcPts val="0"/>
              </a:spcBef>
              <a:spcAft>
                <a:spcPts val="0"/>
              </a:spcAft>
              <a:buNone/>
            </a:pPr>
            <a:endParaRPr/>
          </a:p>
        </p:txBody>
      </p:sp>
      <p:sp>
        <p:nvSpPr>
          <p:cNvPr id="153" name="Google Shape;153;p11:notes"/>
          <p:cNvSpPr>
            <a:spLocks noGrp="1" noRot="1" noChangeAspect="1"/>
          </p:cNvSpPr>
          <p:nvPr>
            <p:ph type="sldImg" idx="2"/>
          </p:nvPr>
        </p:nvSpPr>
        <p:spPr>
          <a:xfrm>
            <a:off x="993775" y="766763"/>
            <a:ext cx="5114925" cy="38369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12:notes"/>
          <p:cNvSpPr txBox="1">
            <a:spLocks noGrp="1"/>
          </p:cNvSpPr>
          <p:nvPr>
            <p:ph type="body" idx="1"/>
          </p:nvPr>
        </p:nvSpPr>
        <p:spPr>
          <a:xfrm>
            <a:off x="710249" y="4860687"/>
            <a:ext cx="5681979" cy="4604861"/>
          </a:xfrm>
          <a:prstGeom prst="rect">
            <a:avLst/>
          </a:prstGeom>
        </p:spPr>
        <p:txBody>
          <a:bodyPr spcFirstLastPara="1" wrap="square" lIns="99025" tIns="49500" rIns="99025" bIns="49500" anchor="t" anchorCtr="0">
            <a:noAutofit/>
          </a:bodyPr>
          <a:lstStyle/>
          <a:p>
            <a:pPr marL="0" lvl="0" indent="0" algn="l" rtl="0">
              <a:spcBef>
                <a:spcPts val="0"/>
              </a:spcBef>
              <a:spcAft>
                <a:spcPts val="0"/>
              </a:spcAft>
              <a:buNone/>
            </a:pPr>
            <a:endParaRPr/>
          </a:p>
        </p:txBody>
      </p:sp>
      <p:sp>
        <p:nvSpPr>
          <p:cNvPr id="159" name="Google Shape;159;p12:notes"/>
          <p:cNvSpPr>
            <a:spLocks noGrp="1" noRot="1" noChangeAspect="1"/>
          </p:cNvSpPr>
          <p:nvPr>
            <p:ph type="sldImg" idx="2"/>
          </p:nvPr>
        </p:nvSpPr>
        <p:spPr>
          <a:xfrm>
            <a:off x="993775" y="766763"/>
            <a:ext cx="5114925" cy="38369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13:notes"/>
          <p:cNvSpPr>
            <a:spLocks noGrp="1" noRot="1" noChangeAspect="1"/>
          </p:cNvSpPr>
          <p:nvPr>
            <p:ph type="sldImg" idx="2"/>
          </p:nvPr>
        </p:nvSpPr>
        <p:spPr>
          <a:xfrm>
            <a:off x="993775" y="766763"/>
            <a:ext cx="5114925" cy="38369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p13:notes"/>
          <p:cNvSpPr txBox="1">
            <a:spLocks noGrp="1"/>
          </p:cNvSpPr>
          <p:nvPr>
            <p:ph type="body" idx="1"/>
          </p:nvPr>
        </p:nvSpPr>
        <p:spPr>
          <a:xfrm>
            <a:off x="710249" y="4860687"/>
            <a:ext cx="5681979" cy="4604861"/>
          </a:xfrm>
          <a:prstGeom prst="rect">
            <a:avLst/>
          </a:prstGeom>
          <a:noFill/>
          <a:ln>
            <a:noFill/>
          </a:ln>
        </p:spPr>
        <p:txBody>
          <a:bodyPr spcFirstLastPara="1" wrap="square" lIns="99025" tIns="49500" rIns="99025" bIns="49500" anchor="t" anchorCtr="0">
            <a:noAutofit/>
          </a:bodyPr>
          <a:lstStyle/>
          <a:p>
            <a:pPr marL="0" lvl="0" indent="0" algn="l" rtl="0">
              <a:spcBef>
                <a:spcPts val="0"/>
              </a:spcBef>
              <a:spcAft>
                <a:spcPts val="0"/>
              </a:spcAft>
              <a:buClr>
                <a:schemeClr val="dk1"/>
              </a:buClr>
              <a:buSzPts val="1200"/>
              <a:buFont typeface="Arial"/>
              <a:buNone/>
            </a:pPr>
            <a:endParaRPr/>
          </a:p>
        </p:txBody>
      </p:sp>
      <p:sp>
        <p:nvSpPr>
          <p:cNvPr id="166" name="Google Shape;166;p13:notes"/>
          <p:cNvSpPr txBox="1">
            <a:spLocks noGrp="1"/>
          </p:cNvSpPr>
          <p:nvPr>
            <p:ph type="sldNum" idx="12"/>
          </p:nvPr>
        </p:nvSpPr>
        <p:spPr>
          <a:xfrm>
            <a:off x="4023092" y="9719597"/>
            <a:ext cx="3077740" cy="511651"/>
          </a:xfrm>
          <a:prstGeom prst="rect">
            <a:avLst/>
          </a:prstGeom>
          <a:noFill/>
          <a:ln>
            <a:noFill/>
          </a:ln>
        </p:spPr>
        <p:txBody>
          <a:bodyPr spcFirstLastPara="1" wrap="square" lIns="99025" tIns="49500" rIns="99025" bIns="49500" anchor="b" anchorCtr="0">
            <a:noAutofit/>
          </a:bodyPr>
          <a:lstStyle/>
          <a:p>
            <a:pPr marL="0" lvl="0" indent="0" algn="r" rtl="0">
              <a:spcBef>
                <a:spcPts val="0"/>
              </a:spcBef>
              <a:spcAft>
                <a:spcPts val="0"/>
              </a:spcAft>
              <a:buNone/>
            </a:pPr>
            <a:fld id="{00000000-1234-1234-1234-123412341234}" type="slidenum">
              <a:rPr lang="en-MY"/>
              <a:t>13</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2:notes"/>
          <p:cNvSpPr>
            <a:spLocks noGrp="1" noRot="1" noChangeAspect="1"/>
          </p:cNvSpPr>
          <p:nvPr>
            <p:ph type="sldImg" idx="2"/>
          </p:nvPr>
        </p:nvSpPr>
        <p:spPr>
          <a:xfrm>
            <a:off x="993775" y="766763"/>
            <a:ext cx="5114925" cy="38369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6" name="Google Shape;96;p2:notes"/>
          <p:cNvSpPr txBox="1">
            <a:spLocks noGrp="1"/>
          </p:cNvSpPr>
          <p:nvPr>
            <p:ph type="body" idx="1"/>
          </p:nvPr>
        </p:nvSpPr>
        <p:spPr>
          <a:xfrm>
            <a:off x="710249" y="4860687"/>
            <a:ext cx="5681979" cy="4604861"/>
          </a:xfrm>
          <a:prstGeom prst="rect">
            <a:avLst/>
          </a:prstGeom>
          <a:noFill/>
          <a:ln>
            <a:noFill/>
          </a:ln>
        </p:spPr>
        <p:txBody>
          <a:bodyPr spcFirstLastPara="1" wrap="square" lIns="99025" tIns="49500" rIns="99025" bIns="49500" anchor="t" anchorCtr="0">
            <a:noAutofit/>
          </a:bodyPr>
          <a:lstStyle/>
          <a:p>
            <a:pPr marL="0" lvl="0" indent="0" algn="l" rtl="0">
              <a:spcBef>
                <a:spcPts val="0"/>
              </a:spcBef>
              <a:spcAft>
                <a:spcPts val="0"/>
              </a:spcAft>
              <a:buNone/>
            </a:pPr>
            <a:endParaRPr/>
          </a:p>
        </p:txBody>
      </p:sp>
      <p:sp>
        <p:nvSpPr>
          <p:cNvPr id="97" name="Google Shape;97;p2:notes"/>
          <p:cNvSpPr txBox="1">
            <a:spLocks noGrp="1"/>
          </p:cNvSpPr>
          <p:nvPr>
            <p:ph type="sldNum" idx="12"/>
          </p:nvPr>
        </p:nvSpPr>
        <p:spPr>
          <a:xfrm>
            <a:off x="4023092" y="9719597"/>
            <a:ext cx="3077740" cy="511651"/>
          </a:xfrm>
          <a:prstGeom prst="rect">
            <a:avLst/>
          </a:prstGeom>
          <a:noFill/>
          <a:ln>
            <a:noFill/>
          </a:ln>
        </p:spPr>
        <p:txBody>
          <a:bodyPr spcFirstLastPara="1" wrap="square" lIns="99025" tIns="49500" rIns="99025" bIns="49500" anchor="b" anchorCtr="0">
            <a:noAutofit/>
          </a:bodyPr>
          <a:lstStyle/>
          <a:p>
            <a:pPr marL="0" lvl="0" indent="0" algn="r" rtl="0">
              <a:spcBef>
                <a:spcPts val="0"/>
              </a:spcBef>
              <a:spcAft>
                <a:spcPts val="0"/>
              </a:spcAft>
              <a:buNone/>
            </a:pPr>
            <a:fld id="{00000000-1234-1234-1234-123412341234}" type="slidenum">
              <a:rPr lang="en-MY"/>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3:notes"/>
          <p:cNvSpPr txBox="1">
            <a:spLocks noGrp="1"/>
          </p:cNvSpPr>
          <p:nvPr>
            <p:ph type="body" idx="1"/>
          </p:nvPr>
        </p:nvSpPr>
        <p:spPr>
          <a:xfrm>
            <a:off x="710249" y="4860687"/>
            <a:ext cx="5681979" cy="4604861"/>
          </a:xfrm>
          <a:prstGeom prst="rect">
            <a:avLst/>
          </a:prstGeom>
        </p:spPr>
        <p:txBody>
          <a:bodyPr spcFirstLastPara="1" wrap="square" lIns="99025" tIns="49500" rIns="99025" bIns="49500" anchor="t" anchorCtr="0">
            <a:noAutofit/>
          </a:bodyPr>
          <a:lstStyle/>
          <a:p>
            <a:pPr marL="0" lvl="0" indent="0" algn="l" rtl="0">
              <a:spcBef>
                <a:spcPts val="0"/>
              </a:spcBef>
              <a:spcAft>
                <a:spcPts val="0"/>
              </a:spcAft>
              <a:buNone/>
            </a:pPr>
            <a:endParaRPr/>
          </a:p>
        </p:txBody>
      </p:sp>
      <p:sp>
        <p:nvSpPr>
          <p:cNvPr id="104" name="Google Shape;104;p3:notes"/>
          <p:cNvSpPr>
            <a:spLocks noGrp="1" noRot="1" noChangeAspect="1"/>
          </p:cNvSpPr>
          <p:nvPr>
            <p:ph type="sldImg" idx="2"/>
          </p:nvPr>
        </p:nvSpPr>
        <p:spPr>
          <a:xfrm>
            <a:off x="993775" y="766763"/>
            <a:ext cx="5114925" cy="38369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4:notes"/>
          <p:cNvSpPr txBox="1">
            <a:spLocks noGrp="1"/>
          </p:cNvSpPr>
          <p:nvPr>
            <p:ph type="body" idx="1"/>
          </p:nvPr>
        </p:nvSpPr>
        <p:spPr>
          <a:xfrm>
            <a:off x="710249" y="4860687"/>
            <a:ext cx="5681979" cy="4604861"/>
          </a:xfrm>
          <a:prstGeom prst="rect">
            <a:avLst/>
          </a:prstGeom>
        </p:spPr>
        <p:txBody>
          <a:bodyPr spcFirstLastPara="1" wrap="square" lIns="99025" tIns="49500" rIns="99025" bIns="49500" anchor="t" anchorCtr="0">
            <a:noAutofit/>
          </a:bodyPr>
          <a:lstStyle/>
          <a:p>
            <a:pPr marL="457200" lvl="0" indent="-298450" algn="l" rtl="0">
              <a:spcBef>
                <a:spcPts val="1200"/>
              </a:spcBef>
              <a:spcAft>
                <a:spcPts val="0"/>
              </a:spcAft>
              <a:buClr>
                <a:schemeClr val="dk1"/>
              </a:buClr>
              <a:buSzPts val="1100"/>
              <a:buChar char="●"/>
            </a:pPr>
            <a:r>
              <a:rPr lang="en-MY" sz="1100" dirty="0">
                <a:latin typeface="Arial"/>
                <a:ea typeface="Arial"/>
                <a:cs typeface="Arial"/>
                <a:sym typeface="Arial"/>
              </a:rPr>
              <a:t>ICANN Commitments and Core Values stated in the ICANN Bylaws Article 1, Section 1.2(b)(vii) and Section 1.2(c) as the Advice reiterates the need for the Board “to strive to achieve a reasonable balance between the interests of different stakeholders </a:t>
            </a:r>
            <a:r>
              <a:rPr lang="en-MY" sz="1100" u="sng" dirty="0">
                <a:latin typeface="Arial"/>
                <a:ea typeface="Arial"/>
                <a:cs typeface="Arial"/>
                <a:sym typeface="Arial"/>
              </a:rPr>
              <a:t>while also avoiding capture</a:t>
            </a:r>
            <a:r>
              <a:rPr lang="en-MY" sz="1100" dirty="0">
                <a:latin typeface="Arial"/>
                <a:ea typeface="Arial"/>
                <a:cs typeface="Arial"/>
                <a:sym typeface="Arial"/>
              </a:rPr>
              <a:t>” and “to </a:t>
            </a:r>
            <a:r>
              <a:rPr lang="en-MY" sz="1100" u="sng" dirty="0">
                <a:latin typeface="Arial"/>
                <a:ea typeface="Arial"/>
                <a:cs typeface="Arial"/>
                <a:sym typeface="Arial"/>
              </a:rPr>
              <a:t>apply in the broadest possible range of circumstances</a:t>
            </a:r>
            <a:r>
              <a:rPr lang="en-MY" sz="1100" dirty="0">
                <a:latin typeface="Arial"/>
                <a:ea typeface="Arial"/>
                <a:cs typeface="Arial"/>
                <a:sym typeface="Arial"/>
              </a:rPr>
              <a:t>” in acting for ICANN.</a:t>
            </a:r>
            <a:endParaRPr sz="1100" dirty="0">
              <a:latin typeface="Arial"/>
              <a:ea typeface="Arial"/>
              <a:cs typeface="Arial"/>
              <a:sym typeface="Arial"/>
            </a:endParaRPr>
          </a:p>
          <a:p>
            <a:pPr marL="457200" lvl="0" indent="-298450" algn="l" rtl="0">
              <a:spcBef>
                <a:spcPts val="1200"/>
              </a:spcBef>
              <a:spcAft>
                <a:spcPts val="0"/>
              </a:spcAft>
              <a:buSzPts val="1100"/>
              <a:buFont typeface="Arial"/>
              <a:buChar char="●"/>
            </a:pPr>
            <a:r>
              <a:rPr lang="en-MY" sz="1100" dirty="0">
                <a:latin typeface="Arial"/>
                <a:ea typeface="Arial"/>
                <a:cs typeface="Arial"/>
                <a:sym typeface="Arial"/>
              </a:rPr>
              <a:t>Core value (b)(iii) which essentially asks – as also framed in the Board’s Global Public Interest Framework – whether the Board will, where feasible and appropriate, depend on market mechanism to promote and sustain a competitive environment in the DNS market?</a:t>
            </a:r>
            <a:endParaRPr sz="1100" dirty="0">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en-MY" sz="1100" dirty="0">
                <a:latin typeface="Arial"/>
                <a:ea typeface="Arial"/>
                <a:cs typeface="Arial"/>
                <a:sym typeface="Arial"/>
              </a:rPr>
              <a:t>Section 4.6(d) of the Bylaws includes:</a:t>
            </a:r>
            <a:endParaRPr sz="1100" dirty="0">
              <a:latin typeface="Arial"/>
              <a:ea typeface="Arial"/>
              <a:cs typeface="Arial"/>
              <a:sym typeface="Arial"/>
            </a:endParaRPr>
          </a:p>
          <a:p>
            <a:pPr marL="914400" lvl="0" indent="0" algn="l" rtl="0">
              <a:lnSpc>
                <a:spcPct val="115000"/>
              </a:lnSpc>
              <a:spcBef>
                <a:spcPts val="1200"/>
              </a:spcBef>
              <a:spcAft>
                <a:spcPts val="0"/>
              </a:spcAft>
              <a:buClr>
                <a:schemeClr val="dk1"/>
              </a:buClr>
              <a:buSzPts val="1100"/>
              <a:buFont typeface="Arial"/>
              <a:buNone/>
            </a:pPr>
            <a:r>
              <a:rPr lang="en-MY" sz="1100" dirty="0">
                <a:solidFill>
                  <a:srgbClr val="333333"/>
                </a:solidFill>
                <a:latin typeface="Arial"/>
                <a:ea typeface="Arial"/>
                <a:cs typeface="Arial"/>
                <a:sym typeface="Arial"/>
              </a:rPr>
              <a:t>(ii) After a New gTLD Round has been in operation for one year, the Board shall cause a competition, consumer trust and consumer choice review as specified in this </a:t>
            </a:r>
            <a:r>
              <a:rPr lang="en-MY" sz="1100" u="sng" dirty="0">
                <a:solidFill>
                  <a:srgbClr val="333333"/>
                </a:solidFill>
                <a:latin typeface="Arial"/>
                <a:ea typeface="Arial"/>
                <a:cs typeface="Arial"/>
                <a:sym typeface="Arial"/>
              </a:rPr>
              <a:t>Section 4.6(d)</a:t>
            </a:r>
            <a:r>
              <a:rPr lang="en-MY" sz="1100" dirty="0">
                <a:solidFill>
                  <a:srgbClr val="333333"/>
                </a:solidFill>
                <a:latin typeface="Arial"/>
                <a:ea typeface="Arial"/>
                <a:cs typeface="Arial"/>
                <a:sym typeface="Arial"/>
              </a:rPr>
              <a:t> ("</a:t>
            </a:r>
            <a:r>
              <a:rPr lang="en-MY" sz="1100" b="1" dirty="0">
                <a:solidFill>
                  <a:srgbClr val="333333"/>
                </a:solidFill>
                <a:latin typeface="Arial"/>
                <a:ea typeface="Arial"/>
                <a:cs typeface="Arial"/>
                <a:sym typeface="Arial"/>
              </a:rPr>
              <a:t>CCT Review</a:t>
            </a:r>
            <a:r>
              <a:rPr lang="en-MY" sz="1100" dirty="0">
                <a:solidFill>
                  <a:srgbClr val="333333"/>
                </a:solidFill>
                <a:latin typeface="Arial"/>
                <a:ea typeface="Arial"/>
                <a:cs typeface="Arial"/>
                <a:sym typeface="Arial"/>
              </a:rPr>
              <a:t>").</a:t>
            </a:r>
            <a:endParaRPr sz="1100" dirty="0">
              <a:solidFill>
                <a:srgbClr val="333333"/>
              </a:solidFill>
              <a:latin typeface="Arial"/>
              <a:ea typeface="Arial"/>
              <a:cs typeface="Arial"/>
              <a:sym typeface="Arial"/>
            </a:endParaRPr>
          </a:p>
          <a:p>
            <a:pPr marL="914400" lvl="0" indent="0" algn="l" rtl="0">
              <a:lnSpc>
                <a:spcPct val="115000"/>
              </a:lnSpc>
              <a:spcBef>
                <a:spcPts val="1500"/>
              </a:spcBef>
              <a:spcAft>
                <a:spcPts val="0"/>
              </a:spcAft>
              <a:buClr>
                <a:schemeClr val="dk1"/>
              </a:buClr>
              <a:buSzPts val="1100"/>
              <a:buFont typeface="Arial"/>
              <a:buNone/>
            </a:pPr>
            <a:r>
              <a:rPr lang="en-MY" sz="1100" dirty="0">
                <a:solidFill>
                  <a:srgbClr val="333333"/>
                </a:solidFill>
                <a:latin typeface="Arial"/>
                <a:ea typeface="Arial"/>
                <a:cs typeface="Arial"/>
                <a:sym typeface="Arial"/>
              </a:rPr>
              <a:t>(iii) The review team for the CCT Review ("</a:t>
            </a:r>
            <a:r>
              <a:rPr lang="en-MY" sz="1100" b="1" dirty="0">
                <a:solidFill>
                  <a:srgbClr val="333333"/>
                </a:solidFill>
                <a:latin typeface="Arial"/>
                <a:ea typeface="Arial"/>
                <a:cs typeface="Arial"/>
                <a:sym typeface="Arial"/>
              </a:rPr>
              <a:t>CCT Review Team</a:t>
            </a:r>
            <a:r>
              <a:rPr lang="en-MY" sz="1100" dirty="0">
                <a:solidFill>
                  <a:srgbClr val="333333"/>
                </a:solidFill>
                <a:latin typeface="Arial"/>
                <a:ea typeface="Arial"/>
                <a:cs typeface="Arial"/>
                <a:sym typeface="Arial"/>
              </a:rPr>
              <a:t>") will examine (A) the extent to which the expansion of gTLDs has promoted competition, consumer trust and consumer choice and (B) the effectiveness of the New gTLD Round's application and evaluation process and safeguards put in place to mitigate issues arising from the New gTLD Round.</a:t>
            </a:r>
            <a:endParaRPr sz="1100" dirty="0">
              <a:solidFill>
                <a:srgbClr val="333333"/>
              </a:solidFill>
              <a:latin typeface="Arial"/>
              <a:ea typeface="Arial"/>
              <a:cs typeface="Arial"/>
              <a:sym typeface="Arial"/>
            </a:endParaRPr>
          </a:p>
          <a:p>
            <a:pPr marL="914400" lvl="0" indent="0" algn="l" rtl="0">
              <a:lnSpc>
                <a:spcPct val="115000"/>
              </a:lnSpc>
              <a:spcBef>
                <a:spcPts val="1500"/>
              </a:spcBef>
              <a:spcAft>
                <a:spcPts val="0"/>
              </a:spcAft>
              <a:buNone/>
            </a:pPr>
            <a:r>
              <a:rPr lang="en-MY" sz="1100" dirty="0">
                <a:solidFill>
                  <a:srgbClr val="333333"/>
                </a:solidFill>
                <a:latin typeface="Arial"/>
                <a:ea typeface="Arial"/>
                <a:cs typeface="Arial"/>
                <a:sym typeface="Arial"/>
              </a:rPr>
              <a:t>(iv) For each of its recommendations, the CCT Review Team should indicate whether the recommendation, if accepted by the Board, must be implemented before opening subsequent rounds of new generic top-level domain applications periods.</a:t>
            </a:r>
            <a:endParaRPr sz="1100" dirty="0">
              <a:solidFill>
                <a:srgbClr val="333333"/>
              </a:solidFill>
              <a:latin typeface="Arial"/>
              <a:ea typeface="Arial"/>
              <a:cs typeface="Arial"/>
              <a:sym typeface="Arial"/>
            </a:endParaRPr>
          </a:p>
          <a:p>
            <a:pPr marL="457200" lvl="0" indent="-298450" algn="l" rtl="0">
              <a:lnSpc>
                <a:spcPct val="115000"/>
              </a:lnSpc>
              <a:spcBef>
                <a:spcPts val="1500"/>
              </a:spcBef>
              <a:spcAft>
                <a:spcPts val="0"/>
              </a:spcAft>
              <a:buClr>
                <a:srgbClr val="333333"/>
              </a:buClr>
              <a:buSzPts val="1100"/>
              <a:buChar char="●"/>
            </a:pPr>
            <a:r>
              <a:rPr lang="en-MY" sz="1100" dirty="0">
                <a:solidFill>
                  <a:srgbClr val="333333"/>
                </a:solidFill>
                <a:latin typeface="Arial"/>
                <a:ea typeface="Arial"/>
                <a:cs typeface="Arial"/>
                <a:sym typeface="Arial"/>
              </a:rPr>
              <a:t>ATRT3 Recommendation 3.2, “There should be one additional and clearly scoped CCT Review. - It shall start within the two years after the first introduction of the (possible) next round of new gTLDs to the root. - It should be limited to a duration of one year. - Additionally, a framework of data collection must be in place prior to the next round of gTLDs and the availability of all data sets should be confirmed prior to the selection of the review members and must be provided within 30 days of the review being launched."  </a:t>
            </a:r>
            <a:endParaRPr sz="1100" dirty="0">
              <a:solidFill>
                <a:srgbClr val="333333"/>
              </a:solidFill>
              <a:latin typeface="Arial"/>
              <a:ea typeface="Arial"/>
              <a:cs typeface="Arial"/>
              <a:sym typeface="Arial"/>
            </a:endParaRPr>
          </a:p>
        </p:txBody>
      </p:sp>
      <p:sp>
        <p:nvSpPr>
          <p:cNvPr id="110" name="Google Shape;110;p4:notes"/>
          <p:cNvSpPr>
            <a:spLocks noGrp="1" noRot="1" noChangeAspect="1"/>
          </p:cNvSpPr>
          <p:nvPr>
            <p:ph type="sldImg" idx="2"/>
          </p:nvPr>
        </p:nvSpPr>
        <p:spPr>
          <a:xfrm>
            <a:off x="993775" y="766763"/>
            <a:ext cx="5114925" cy="38369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5:notes"/>
          <p:cNvSpPr txBox="1">
            <a:spLocks noGrp="1"/>
          </p:cNvSpPr>
          <p:nvPr>
            <p:ph type="body" idx="1"/>
          </p:nvPr>
        </p:nvSpPr>
        <p:spPr>
          <a:xfrm>
            <a:off x="710249" y="4860687"/>
            <a:ext cx="5681979" cy="4604861"/>
          </a:xfrm>
          <a:prstGeom prst="rect">
            <a:avLst/>
          </a:prstGeom>
        </p:spPr>
        <p:txBody>
          <a:bodyPr spcFirstLastPara="1" wrap="square" lIns="99025" tIns="49500" rIns="99025" bIns="49500" anchor="t" anchorCtr="0">
            <a:noAutofit/>
          </a:bodyPr>
          <a:lstStyle/>
          <a:p>
            <a:pPr marL="0" lvl="0" indent="0" algn="l" rtl="0">
              <a:spcBef>
                <a:spcPts val="0"/>
              </a:spcBef>
              <a:spcAft>
                <a:spcPts val="0"/>
              </a:spcAft>
              <a:buNone/>
            </a:pPr>
            <a:endParaRPr/>
          </a:p>
        </p:txBody>
      </p:sp>
      <p:sp>
        <p:nvSpPr>
          <p:cNvPr id="116" name="Google Shape;116;p5:notes"/>
          <p:cNvSpPr>
            <a:spLocks noGrp="1" noRot="1" noChangeAspect="1"/>
          </p:cNvSpPr>
          <p:nvPr>
            <p:ph type="sldImg" idx="2"/>
          </p:nvPr>
        </p:nvSpPr>
        <p:spPr>
          <a:xfrm>
            <a:off x="993775" y="766763"/>
            <a:ext cx="5114925" cy="38369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6:notes"/>
          <p:cNvSpPr txBox="1">
            <a:spLocks noGrp="1"/>
          </p:cNvSpPr>
          <p:nvPr>
            <p:ph type="body" idx="1"/>
          </p:nvPr>
        </p:nvSpPr>
        <p:spPr>
          <a:xfrm>
            <a:off x="710249" y="4860687"/>
            <a:ext cx="5681979" cy="4604861"/>
          </a:xfrm>
          <a:prstGeom prst="rect">
            <a:avLst/>
          </a:prstGeom>
        </p:spPr>
        <p:txBody>
          <a:bodyPr spcFirstLastPara="1" wrap="square" lIns="99025" tIns="49500" rIns="99025" bIns="49500" anchor="t" anchorCtr="0">
            <a:noAutofit/>
          </a:bodyPr>
          <a:lstStyle/>
          <a:p>
            <a:pPr marL="0" lvl="0" indent="0" algn="l" rtl="0">
              <a:spcBef>
                <a:spcPts val="0"/>
              </a:spcBef>
              <a:spcAft>
                <a:spcPts val="0"/>
              </a:spcAft>
              <a:buNone/>
            </a:pPr>
            <a:endParaRPr/>
          </a:p>
        </p:txBody>
      </p:sp>
      <p:sp>
        <p:nvSpPr>
          <p:cNvPr id="122" name="Google Shape;122;p6:notes"/>
          <p:cNvSpPr>
            <a:spLocks noGrp="1" noRot="1" noChangeAspect="1"/>
          </p:cNvSpPr>
          <p:nvPr>
            <p:ph type="sldImg" idx="2"/>
          </p:nvPr>
        </p:nvSpPr>
        <p:spPr>
          <a:xfrm>
            <a:off x="993775" y="766763"/>
            <a:ext cx="5114925" cy="38369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7:notes"/>
          <p:cNvSpPr>
            <a:spLocks noGrp="1" noRot="1" noChangeAspect="1"/>
          </p:cNvSpPr>
          <p:nvPr>
            <p:ph type="sldImg" idx="2"/>
          </p:nvPr>
        </p:nvSpPr>
        <p:spPr>
          <a:xfrm>
            <a:off x="993775" y="766763"/>
            <a:ext cx="5114925" cy="38369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8" name="Google Shape;128;p7:notes"/>
          <p:cNvSpPr txBox="1">
            <a:spLocks noGrp="1"/>
          </p:cNvSpPr>
          <p:nvPr>
            <p:ph type="body" idx="1"/>
          </p:nvPr>
        </p:nvSpPr>
        <p:spPr>
          <a:xfrm>
            <a:off x="710249" y="4860687"/>
            <a:ext cx="5681979" cy="4604861"/>
          </a:xfrm>
          <a:prstGeom prst="rect">
            <a:avLst/>
          </a:prstGeom>
          <a:noFill/>
          <a:ln>
            <a:noFill/>
          </a:ln>
        </p:spPr>
        <p:txBody>
          <a:bodyPr spcFirstLastPara="1" wrap="square" lIns="99025" tIns="49500" rIns="99025" bIns="49500" anchor="t" anchorCtr="0">
            <a:noAutofit/>
          </a:bodyPr>
          <a:lstStyle/>
          <a:p>
            <a:pPr marL="0" lvl="0" indent="0" algn="l" rtl="0">
              <a:spcBef>
                <a:spcPts val="0"/>
              </a:spcBef>
              <a:spcAft>
                <a:spcPts val="0"/>
              </a:spcAft>
              <a:buNone/>
            </a:pPr>
            <a:r>
              <a:rPr lang="en-MY" sz="1000"/>
              <a:t>Use GPIF – ICANN’s global multi-SH community and PDP  </a:t>
            </a:r>
            <a:endParaRPr/>
          </a:p>
          <a:p>
            <a:pPr marL="0" lvl="0" indent="0" algn="l" rtl="0">
              <a:spcBef>
                <a:spcPts val="0"/>
              </a:spcBef>
              <a:spcAft>
                <a:spcPts val="0"/>
              </a:spcAft>
              <a:buNone/>
            </a:pPr>
            <a:r>
              <a:rPr lang="en-MY" sz="1000"/>
              <a:t>o	diverse, respectful, inclusive, open, balanced </a:t>
            </a:r>
            <a:endParaRPr/>
          </a:p>
          <a:p>
            <a:pPr marL="0" lvl="0" indent="0" algn="l" rtl="0">
              <a:spcBef>
                <a:spcPts val="0"/>
              </a:spcBef>
              <a:spcAft>
                <a:spcPts val="0"/>
              </a:spcAft>
              <a:buNone/>
            </a:pPr>
            <a:r>
              <a:rPr lang="en-MY" sz="1000"/>
              <a:t>o	– will Board employ open, transparent, and bottom-up, MSH PDP that are led by the private sector (including business stakeholders, CS, the technical community, academia and end users) while duly taking into account the public policy advice of governments and public authorities? These processes shall (A) seek input from the public, for whose benefit ICANN in all events shall act, (B) promote well-informed decisions based on expert advice, and (C) ensure that those entities most affected can assist in the PDP (Commitment a.iv)</a:t>
            </a:r>
            <a:endParaRPr/>
          </a:p>
          <a:p>
            <a:pPr marL="0" lvl="0" indent="0" algn="l" rtl="0">
              <a:spcBef>
                <a:spcPts val="0"/>
              </a:spcBef>
              <a:spcAft>
                <a:spcPts val="0"/>
              </a:spcAft>
              <a:buNone/>
            </a:pPr>
            <a:r>
              <a:rPr lang="en-MY" sz="1000"/>
              <a:t>o	– will the Board seek and support broad, informed participation reflecting the functional, geographic, and cultural diversity of the Internet at all levels of policy development and decision-making to ensure that the bottom-up MSH PDP is used to ascertain the global public interest and that those processes are accountable and transparent? (Core value b.ii)</a:t>
            </a:r>
            <a:endParaRPr/>
          </a:p>
          <a:p>
            <a:pPr marL="0" lvl="0" indent="0" algn="l" rtl="0">
              <a:spcBef>
                <a:spcPts val="0"/>
              </a:spcBef>
              <a:spcAft>
                <a:spcPts val="0"/>
              </a:spcAft>
              <a:buNone/>
            </a:pPr>
            <a:r>
              <a:rPr lang="en-MY" sz="1000"/>
              <a:t>o	– will the Board, while remaining rooted in the private sector (including business stakeholders, CS, the technical community, academia and end users), recognize that governments and public authorities are responsible for public policy and duly taking into account the public policy advice of governments and public authorities? (Core value b.vi) </a:t>
            </a:r>
            <a:endParaRPr/>
          </a:p>
          <a:p>
            <a:pPr marL="0" lvl="0" indent="0" algn="l" rtl="0">
              <a:spcBef>
                <a:spcPts val="0"/>
              </a:spcBef>
              <a:spcAft>
                <a:spcPts val="0"/>
              </a:spcAft>
              <a:buNone/>
            </a:pPr>
            <a:endParaRPr/>
          </a:p>
        </p:txBody>
      </p:sp>
      <p:sp>
        <p:nvSpPr>
          <p:cNvPr id="129" name="Google Shape;129;p7:notes"/>
          <p:cNvSpPr txBox="1">
            <a:spLocks noGrp="1"/>
          </p:cNvSpPr>
          <p:nvPr>
            <p:ph type="sldNum" idx="12"/>
          </p:nvPr>
        </p:nvSpPr>
        <p:spPr>
          <a:xfrm>
            <a:off x="4023092" y="9719597"/>
            <a:ext cx="3077740" cy="511651"/>
          </a:xfrm>
          <a:prstGeom prst="rect">
            <a:avLst/>
          </a:prstGeom>
          <a:noFill/>
          <a:ln>
            <a:noFill/>
          </a:ln>
        </p:spPr>
        <p:txBody>
          <a:bodyPr spcFirstLastPara="1" wrap="square" lIns="99025" tIns="49500" rIns="99025" bIns="49500" anchor="b" anchorCtr="0">
            <a:noAutofit/>
          </a:bodyPr>
          <a:lstStyle/>
          <a:p>
            <a:pPr marL="0" lvl="0" indent="0" algn="r" rtl="0">
              <a:spcBef>
                <a:spcPts val="0"/>
              </a:spcBef>
              <a:spcAft>
                <a:spcPts val="0"/>
              </a:spcAft>
              <a:buNone/>
            </a:pPr>
            <a:fld id="{00000000-1234-1234-1234-123412341234}" type="slidenum">
              <a:rPr lang="en-MY"/>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8:notes"/>
          <p:cNvSpPr txBox="1">
            <a:spLocks noGrp="1"/>
          </p:cNvSpPr>
          <p:nvPr>
            <p:ph type="body" idx="1"/>
          </p:nvPr>
        </p:nvSpPr>
        <p:spPr>
          <a:xfrm>
            <a:off x="710249" y="4860687"/>
            <a:ext cx="5681979" cy="4604861"/>
          </a:xfrm>
          <a:prstGeom prst="rect">
            <a:avLst/>
          </a:prstGeom>
        </p:spPr>
        <p:txBody>
          <a:bodyPr spcFirstLastPara="1" wrap="square" lIns="99025" tIns="49500" rIns="99025" bIns="49500" anchor="t" anchorCtr="0">
            <a:noAutofit/>
          </a:bodyPr>
          <a:lstStyle/>
          <a:p>
            <a:pPr marL="0" lvl="0" indent="0" algn="l" rtl="0">
              <a:spcBef>
                <a:spcPts val="0"/>
              </a:spcBef>
              <a:spcAft>
                <a:spcPts val="0"/>
              </a:spcAft>
              <a:buNone/>
            </a:pPr>
            <a:endParaRPr/>
          </a:p>
        </p:txBody>
      </p:sp>
      <p:sp>
        <p:nvSpPr>
          <p:cNvPr id="135" name="Google Shape;135;p8:notes"/>
          <p:cNvSpPr>
            <a:spLocks noGrp="1" noRot="1" noChangeAspect="1"/>
          </p:cNvSpPr>
          <p:nvPr>
            <p:ph type="sldImg" idx="2"/>
          </p:nvPr>
        </p:nvSpPr>
        <p:spPr>
          <a:xfrm>
            <a:off x="993775" y="766763"/>
            <a:ext cx="5114925" cy="38369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9:notes"/>
          <p:cNvSpPr txBox="1">
            <a:spLocks noGrp="1"/>
          </p:cNvSpPr>
          <p:nvPr>
            <p:ph type="body" idx="1"/>
          </p:nvPr>
        </p:nvSpPr>
        <p:spPr>
          <a:xfrm>
            <a:off x="710249" y="4860687"/>
            <a:ext cx="5681979" cy="4604861"/>
          </a:xfrm>
          <a:prstGeom prst="rect">
            <a:avLst/>
          </a:prstGeom>
        </p:spPr>
        <p:txBody>
          <a:bodyPr spcFirstLastPara="1" wrap="square" lIns="99025" tIns="49500" rIns="99025" bIns="49500" anchor="t" anchorCtr="0">
            <a:noAutofit/>
          </a:bodyPr>
          <a:lstStyle/>
          <a:p>
            <a:pPr marL="0" lvl="0" indent="0" algn="l" rtl="0">
              <a:spcBef>
                <a:spcPts val="0"/>
              </a:spcBef>
              <a:spcAft>
                <a:spcPts val="0"/>
              </a:spcAft>
              <a:buNone/>
            </a:pPr>
            <a:endParaRPr/>
          </a:p>
        </p:txBody>
      </p:sp>
      <p:sp>
        <p:nvSpPr>
          <p:cNvPr id="141" name="Google Shape;141;p9:notes"/>
          <p:cNvSpPr>
            <a:spLocks noGrp="1" noRot="1" noChangeAspect="1"/>
          </p:cNvSpPr>
          <p:nvPr>
            <p:ph type="sldImg" idx="2"/>
          </p:nvPr>
        </p:nvSpPr>
        <p:spPr>
          <a:xfrm>
            <a:off x="993775" y="766763"/>
            <a:ext cx="5114925" cy="38369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Cover 1 White">
  <p:cSld name="Cover 1 White">
    <p:spTree>
      <p:nvGrpSpPr>
        <p:cNvPr id="1" name="Shape 20"/>
        <p:cNvGrpSpPr/>
        <p:nvPr/>
      </p:nvGrpSpPr>
      <p:grpSpPr>
        <a:xfrm>
          <a:off x="0" y="0"/>
          <a:ext cx="0" cy="0"/>
          <a:chOff x="0" y="0"/>
          <a:chExt cx="0" cy="0"/>
        </a:xfrm>
      </p:grpSpPr>
      <p:sp>
        <p:nvSpPr>
          <p:cNvPr id="21" name="Google Shape;21;p15"/>
          <p:cNvSpPr/>
          <p:nvPr/>
        </p:nvSpPr>
        <p:spPr>
          <a:xfrm>
            <a:off x="1811695" y="6101651"/>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2" name="Google Shape;22;p15"/>
          <p:cNvCxnSpPr/>
          <p:nvPr/>
        </p:nvCxnSpPr>
        <p:spPr>
          <a:xfrm rot="10800000">
            <a:off x="2" y="6124511"/>
            <a:ext cx="1790417" cy="0"/>
          </a:xfrm>
          <a:prstGeom prst="straightConnector1">
            <a:avLst/>
          </a:prstGeom>
          <a:noFill/>
          <a:ln w="12700" cap="flat" cmpd="sng">
            <a:solidFill>
              <a:srgbClr val="0B3458"/>
            </a:solidFill>
            <a:prstDash val="solid"/>
            <a:round/>
            <a:headEnd type="none" w="sm" len="sm"/>
            <a:tailEnd type="none" w="sm" len="sm"/>
          </a:ln>
        </p:spPr>
      </p:cxnSp>
      <p:cxnSp>
        <p:nvCxnSpPr>
          <p:cNvPr id="23" name="Google Shape;23;p15"/>
          <p:cNvCxnSpPr/>
          <p:nvPr/>
        </p:nvCxnSpPr>
        <p:spPr>
          <a:xfrm rot="10800000">
            <a:off x="1878696" y="6124511"/>
            <a:ext cx="6693408" cy="0"/>
          </a:xfrm>
          <a:prstGeom prst="straightConnector1">
            <a:avLst/>
          </a:prstGeom>
          <a:noFill/>
          <a:ln w="12700" cap="flat" cmpd="sng">
            <a:solidFill>
              <a:srgbClr val="0B3458"/>
            </a:solidFill>
            <a:prstDash val="solid"/>
            <a:round/>
            <a:headEnd type="none" w="sm" len="sm"/>
            <a:tailEnd type="none" w="sm" len="sm"/>
          </a:ln>
        </p:spPr>
      </p:cxnSp>
      <p:sp>
        <p:nvSpPr>
          <p:cNvPr id="24" name="Google Shape;24;p15"/>
          <p:cNvSpPr/>
          <p:nvPr/>
        </p:nvSpPr>
        <p:spPr>
          <a:xfrm flipH="1">
            <a:off x="8610117" y="6101651"/>
            <a:ext cx="45720" cy="45720"/>
          </a:xfrm>
          <a:prstGeom prst="ellipse">
            <a:avLst/>
          </a:prstGeom>
          <a:solidFill>
            <a:srgbClr val="0B3458"/>
          </a:solidFill>
          <a:ln>
            <a:noFill/>
          </a:ln>
        </p:spPr>
        <p:txBody>
          <a:bodyPr spcFirstLastPara="1" wrap="square" lIns="91425" tIns="45700" rIns="91425" bIns="45700" anchor="ctr" anchorCtr="0">
            <a:norm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sp>
        <p:nvSpPr>
          <p:cNvPr id="25" name="Google Shape;25;p15"/>
          <p:cNvSpPr/>
          <p:nvPr/>
        </p:nvSpPr>
        <p:spPr>
          <a:xfrm flipH="1">
            <a:off x="8610117" y="347037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6" name="Google Shape;26;p15"/>
          <p:cNvCxnSpPr/>
          <p:nvPr/>
        </p:nvCxnSpPr>
        <p:spPr>
          <a:xfrm rot="10800000">
            <a:off x="1834554" y="3552829"/>
            <a:ext cx="0" cy="2529961"/>
          </a:xfrm>
          <a:prstGeom prst="straightConnector1">
            <a:avLst/>
          </a:prstGeom>
          <a:noFill/>
          <a:ln w="12700" cap="flat" cmpd="sng">
            <a:solidFill>
              <a:srgbClr val="0B3458"/>
            </a:solidFill>
            <a:prstDash val="solid"/>
            <a:round/>
            <a:headEnd type="none" w="sm" len="sm"/>
            <a:tailEnd type="none" w="sm" len="sm"/>
          </a:ln>
        </p:spPr>
      </p:cxnSp>
      <p:sp>
        <p:nvSpPr>
          <p:cNvPr id="27" name="Google Shape;27;p15"/>
          <p:cNvSpPr/>
          <p:nvPr/>
        </p:nvSpPr>
        <p:spPr>
          <a:xfrm rot="-5400000">
            <a:off x="1834554" y="3494144"/>
            <a:ext cx="121764" cy="121764"/>
          </a:xfrm>
          <a:prstGeom prst="arc">
            <a:avLst>
              <a:gd name="adj1" fmla="val 16200000"/>
              <a:gd name="adj2" fmla="val 0"/>
            </a:avLst>
          </a:prstGeom>
          <a:noFill/>
          <a:ln w="12700" cap="flat" cmpd="sng">
            <a:solidFill>
              <a:srgbClr val="0B345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28" name="Google Shape;28;p15"/>
          <p:cNvCxnSpPr/>
          <p:nvPr/>
        </p:nvCxnSpPr>
        <p:spPr>
          <a:xfrm rot="10800000">
            <a:off x="1895441" y="3494144"/>
            <a:ext cx="6691671" cy="0"/>
          </a:xfrm>
          <a:prstGeom prst="straightConnector1">
            <a:avLst/>
          </a:prstGeom>
          <a:noFill/>
          <a:ln w="12700" cap="flat" cmpd="sng">
            <a:solidFill>
              <a:srgbClr val="0B3458"/>
            </a:solidFill>
            <a:prstDash val="solid"/>
            <a:round/>
            <a:headEnd type="none" w="sm" len="sm"/>
            <a:tailEnd type="none" w="sm" len="sm"/>
          </a:ln>
        </p:spPr>
      </p:cxnSp>
      <p:sp>
        <p:nvSpPr>
          <p:cNvPr id="29" name="Google Shape;29;p15"/>
          <p:cNvSpPr txBox="1">
            <a:spLocks noGrp="1"/>
          </p:cNvSpPr>
          <p:nvPr>
            <p:ph type="title"/>
          </p:nvPr>
        </p:nvSpPr>
        <p:spPr>
          <a:xfrm>
            <a:off x="2061883" y="762000"/>
            <a:ext cx="6382512" cy="2533369"/>
          </a:xfrm>
          <a:prstGeom prst="rect">
            <a:avLst/>
          </a:prstGeom>
          <a:noFill/>
          <a:ln>
            <a:noFill/>
          </a:ln>
        </p:spPr>
        <p:txBody>
          <a:bodyPr spcFirstLastPara="1" wrap="square" lIns="0" tIns="0" rIns="0" bIns="0" anchor="b" anchorCtr="0">
            <a:normAutofit/>
          </a:bodyPr>
          <a:lstStyle>
            <a:lvl1pPr marR="0" lvl="0" algn="l" rtl="0">
              <a:spcBef>
                <a:spcPts val="0"/>
              </a:spcBef>
              <a:spcAft>
                <a:spcPts val="0"/>
              </a:spcAft>
              <a:buClr>
                <a:srgbClr val="0B3458"/>
              </a:buClr>
              <a:buSzPts val="3600"/>
              <a:buFont typeface="Arial"/>
              <a:buNone/>
              <a:defRPr sz="36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0" name="Google Shape;30;p15"/>
          <p:cNvSpPr txBox="1">
            <a:spLocks noGrp="1"/>
          </p:cNvSpPr>
          <p:nvPr>
            <p:ph type="body" idx="1"/>
          </p:nvPr>
        </p:nvSpPr>
        <p:spPr>
          <a:xfrm>
            <a:off x="2070848" y="4593844"/>
            <a:ext cx="6382512" cy="716808"/>
          </a:xfrm>
          <a:prstGeom prst="rect">
            <a:avLst/>
          </a:prstGeom>
          <a:noFill/>
          <a:ln>
            <a:noFill/>
          </a:ln>
        </p:spPr>
        <p:txBody>
          <a:bodyPr spcFirstLastPara="1" wrap="square" lIns="0" tIns="0" rIns="0" bIns="0" anchor="t" anchorCtr="0">
            <a:norm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 name="Google Shape;31;p15"/>
          <p:cNvSpPr txBox="1">
            <a:spLocks noGrp="1"/>
          </p:cNvSpPr>
          <p:nvPr>
            <p:ph type="body" idx="2"/>
          </p:nvPr>
        </p:nvSpPr>
        <p:spPr>
          <a:xfrm>
            <a:off x="2070848" y="5301691"/>
            <a:ext cx="6382512" cy="273605"/>
          </a:xfrm>
          <a:prstGeom prst="rect">
            <a:avLst/>
          </a:prstGeom>
          <a:noFill/>
          <a:ln>
            <a:noFill/>
          </a:ln>
        </p:spPr>
        <p:txBody>
          <a:bodyPr spcFirstLastPara="1" wrap="square" lIns="0" tIns="0" rIns="0" bIns="0" anchor="t" anchorCtr="0">
            <a:norm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 name="Google Shape;32;p15"/>
          <p:cNvSpPr txBox="1">
            <a:spLocks noGrp="1"/>
          </p:cNvSpPr>
          <p:nvPr>
            <p:ph type="body" idx="3"/>
          </p:nvPr>
        </p:nvSpPr>
        <p:spPr>
          <a:xfrm>
            <a:off x="2070848" y="5584261"/>
            <a:ext cx="6382512" cy="403785"/>
          </a:xfrm>
          <a:prstGeom prst="rect">
            <a:avLst/>
          </a:prstGeom>
          <a:noFill/>
          <a:ln>
            <a:noFill/>
          </a:ln>
        </p:spPr>
        <p:txBody>
          <a:bodyPr spcFirstLastPara="1" wrap="square" lIns="0" tIns="0" rIns="0" bIns="0" anchor="t" anchorCtr="0">
            <a:norm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3" name="Google Shape;33;p15"/>
          <p:cNvSpPr txBox="1">
            <a:spLocks noGrp="1"/>
          </p:cNvSpPr>
          <p:nvPr>
            <p:ph type="body" idx="4"/>
          </p:nvPr>
        </p:nvSpPr>
        <p:spPr>
          <a:xfrm>
            <a:off x="2070848" y="3652549"/>
            <a:ext cx="6382512" cy="716808"/>
          </a:xfrm>
          <a:prstGeom prst="rect">
            <a:avLst/>
          </a:prstGeom>
          <a:noFill/>
          <a:ln>
            <a:noFill/>
          </a:ln>
        </p:spPr>
        <p:txBody>
          <a:bodyPr spcFirstLastPara="1" wrap="square" lIns="0" tIns="0" rIns="0" bIns="0" anchor="t" anchorCtr="0">
            <a:normAutofit/>
          </a:bodyPr>
          <a:lstStyle>
            <a:lvl1pPr marL="457200" marR="0" lvl="0" indent="-228600" algn="l" rtl="0">
              <a:spcBef>
                <a:spcPts val="0"/>
              </a:spcBef>
              <a:spcAft>
                <a:spcPts val="0"/>
              </a:spcAft>
              <a:buClr>
                <a:srgbClr val="0B3458"/>
              </a:buClr>
              <a:buSzPts val="1800"/>
              <a:buFont typeface="Arial"/>
              <a:buNone/>
              <a:defRPr sz="1800" b="1"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34" name="Google Shape;34;p15"/>
          <p:cNvPicPr preferRelativeResize="0"/>
          <p:nvPr/>
        </p:nvPicPr>
        <p:blipFill rotWithShape="1">
          <a:blip r:embed="rId2">
            <a:alphaModFix/>
          </a:blip>
          <a:srcRect/>
          <a:stretch/>
        </p:blipFill>
        <p:spPr>
          <a:xfrm>
            <a:off x="488165" y="4951774"/>
            <a:ext cx="1007351" cy="1051877"/>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ullets">
  <p:cSld name="Bullets">
    <p:spTree>
      <p:nvGrpSpPr>
        <p:cNvPr id="1" name="Shape 35"/>
        <p:cNvGrpSpPr/>
        <p:nvPr/>
      </p:nvGrpSpPr>
      <p:grpSpPr>
        <a:xfrm>
          <a:off x="0" y="0"/>
          <a:ext cx="0" cy="0"/>
          <a:chOff x="0" y="0"/>
          <a:chExt cx="0" cy="0"/>
        </a:xfrm>
      </p:grpSpPr>
      <p:sp>
        <p:nvSpPr>
          <p:cNvPr id="36" name="Google Shape;36;p16"/>
          <p:cNvSpPr txBox="1">
            <a:spLocks noGrp="1"/>
          </p:cNvSpPr>
          <p:nvPr>
            <p:ph type="title"/>
          </p:nvPr>
        </p:nvSpPr>
        <p:spPr>
          <a:xfrm>
            <a:off x="438274" y="142553"/>
            <a:ext cx="8012951" cy="450663"/>
          </a:xfrm>
          <a:prstGeom prst="rect">
            <a:avLst/>
          </a:prstGeom>
          <a:noFill/>
          <a:ln>
            <a:noFill/>
          </a:ln>
        </p:spPr>
        <p:txBody>
          <a:bodyPr spcFirstLastPara="1" wrap="square" lIns="0" tIns="45700" rIns="0" bIns="45700" anchor="t" anchorCtr="0">
            <a:norm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7" name="Google Shape;37;p16"/>
          <p:cNvSpPr txBox="1">
            <a:spLocks noGrp="1"/>
          </p:cNvSpPr>
          <p:nvPr>
            <p:ph type="body" idx="1"/>
          </p:nvPr>
        </p:nvSpPr>
        <p:spPr>
          <a:xfrm>
            <a:off x="609600" y="964360"/>
            <a:ext cx="7907338" cy="4571813"/>
          </a:xfrm>
          <a:prstGeom prst="rect">
            <a:avLst/>
          </a:prstGeom>
          <a:noFill/>
          <a:ln>
            <a:noFill/>
          </a:ln>
        </p:spPr>
        <p:txBody>
          <a:bodyPr spcFirstLastPara="1" wrap="square" lIns="0" tIns="0" rIns="0" bIns="0" anchor="t" anchorCtr="0">
            <a:normAutofit/>
          </a:bodyPr>
          <a:lstStyle>
            <a:lvl1pPr marL="457200" marR="0" lvl="0" indent="-323850" algn="l" rtl="0">
              <a:spcBef>
                <a:spcPts val="2000"/>
              </a:spcBef>
              <a:spcAft>
                <a:spcPts val="0"/>
              </a:spcAft>
              <a:buClr>
                <a:srgbClr val="000000"/>
              </a:buClr>
              <a:buSzPts val="1500"/>
              <a:buFont typeface="Noto Sans Symbols"/>
              <a:buChar char="◉"/>
              <a:defRPr sz="2000" b="0" i="0" u="none" strike="noStrike" cap="none">
                <a:solidFill>
                  <a:srgbClr val="002060"/>
                </a:solidFill>
                <a:latin typeface="Arial"/>
                <a:ea typeface="Arial"/>
                <a:cs typeface="Arial"/>
                <a:sym typeface="Arial"/>
              </a:defRPr>
            </a:lvl1pPr>
            <a:lvl2pPr marL="914400" marR="0" lvl="1" indent="-304800" algn="l" rtl="0">
              <a:spcBef>
                <a:spcPts val="500"/>
              </a:spcBef>
              <a:spcAft>
                <a:spcPts val="0"/>
              </a:spcAft>
              <a:buClr>
                <a:srgbClr val="002060"/>
              </a:buClr>
              <a:buSzPts val="1200"/>
              <a:buFont typeface="Noto Sans Symbols"/>
              <a:buChar char="⚪"/>
              <a:defRPr sz="1600" b="0" i="0" u="none" strike="noStrike" cap="none">
                <a:solidFill>
                  <a:srgbClr val="002060"/>
                </a:solidFill>
                <a:latin typeface="Arial"/>
                <a:ea typeface="Arial"/>
                <a:cs typeface="Arial"/>
                <a:sym typeface="Arial"/>
              </a:defRPr>
            </a:lvl2pPr>
            <a:lvl3pPr marL="1371600" marR="0" lvl="2" indent="-317500" algn="l" rtl="0">
              <a:spcBef>
                <a:spcPts val="500"/>
              </a:spcBef>
              <a:spcAft>
                <a:spcPts val="0"/>
              </a:spcAft>
              <a:buClr>
                <a:srgbClr val="002060"/>
              </a:buClr>
              <a:buSzPts val="1400"/>
              <a:buFont typeface="Arial"/>
              <a:buChar char="•"/>
              <a:defRPr sz="1400" b="0" i="0" u="none" strike="noStrike" cap="none">
                <a:solidFill>
                  <a:srgbClr val="002060"/>
                </a:solidFill>
                <a:latin typeface="Arial"/>
                <a:ea typeface="Arial"/>
                <a:cs typeface="Arial"/>
                <a:sym typeface="Arial"/>
              </a:defRPr>
            </a:lvl3pPr>
            <a:lvl4pPr marL="1828800" marR="0" lvl="3" indent="-349250" algn="l" rtl="0">
              <a:spcBef>
                <a:spcPts val="38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4pPr>
            <a:lvl5pPr marL="2286000" marR="0" lvl="4" indent="-349250" algn="l" rtl="0">
              <a:spcBef>
                <a:spcPts val="38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Background Slide">
  <p:cSld name="Blank Background Slide">
    <p:spTree>
      <p:nvGrpSpPr>
        <p:cNvPr id="1" name="Shape 38"/>
        <p:cNvGrpSpPr/>
        <p:nvPr/>
      </p:nvGrpSpPr>
      <p:grpSpPr>
        <a:xfrm>
          <a:off x="0" y="0"/>
          <a:ext cx="0" cy="0"/>
          <a:chOff x="0" y="0"/>
          <a:chExt cx="0" cy="0"/>
        </a:xfrm>
      </p:grpSpPr>
      <p:sp>
        <p:nvSpPr>
          <p:cNvPr id="39" name="Google Shape;39;p17"/>
          <p:cNvSpPr txBox="1">
            <a:spLocks noGrp="1"/>
          </p:cNvSpPr>
          <p:nvPr>
            <p:ph type="title"/>
          </p:nvPr>
        </p:nvSpPr>
        <p:spPr>
          <a:xfrm>
            <a:off x="438274" y="142553"/>
            <a:ext cx="8012951" cy="450663"/>
          </a:xfrm>
          <a:prstGeom prst="rect">
            <a:avLst/>
          </a:prstGeom>
          <a:noFill/>
          <a:ln>
            <a:noFill/>
          </a:ln>
        </p:spPr>
        <p:txBody>
          <a:bodyPr spcFirstLastPara="1" wrap="square" lIns="0" tIns="45700" rIns="0" bIns="45700" anchor="t" anchorCtr="0">
            <a:norm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Full-Width Photo">
  <p:cSld name="Full-Width Photo">
    <p:spTree>
      <p:nvGrpSpPr>
        <p:cNvPr id="1" name="Shape 40"/>
        <p:cNvGrpSpPr/>
        <p:nvPr/>
      </p:nvGrpSpPr>
      <p:grpSpPr>
        <a:xfrm>
          <a:off x="0" y="0"/>
          <a:ext cx="0" cy="0"/>
          <a:chOff x="0" y="0"/>
          <a:chExt cx="0" cy="0"/>
        </a:xfrm>
      </p:grpSpPr>
      <p:sp>
        <p:nvSpPr>
          <p:cNvPr id="41" name="Google Shape;41;p18"/>
          <p:cNvSpPr>
            <a:spLocks noGrp="1"/>
          </p:cNvSpPr>
          <p:nvPr>
            <p:ph type="pic" idx="2"/>
          </p:nvPr>
        </p:nvSpPr>
        <p:spPr>
          <a:xfrm>
            <a:off x="-18288" y="615707"/>
            <a:ext cx="9180576" cy="5705856"/>
          </a:xfrm>
          <a:prstGeom prst="rect">
            <a:avLst/>
          </a:prstGeom>
          <a:noFill/>
          <a:ln w="19050" cap="flat" cmpd="sng">
            <a:solidFill>
              <a:srgbClr val="0B3458"/>
            </a:solidFill>
            <a:prstDash val="solid"/>
            <a:round/>
            <a:headEnd type="none" w="sm" len="sm"/>
            <a:tailEnd type="none" w="sm" len="sm"/>
          </a:ln>
        </p:spPr>
      </p:sp>
      <p:sp>
        <p:nvSpPr>
          <p:cNvPr id="42" name="Google Shape;42;p18"/>
          <p:cNvSpPr txBox="1"/>
          <p:nvPr/>
        </p:nvSpPr>
        <p:spPr>
          <a:xfrm>
            <a:off x="8493980" y="6445469"/>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MY" sz="1200" b="0" i="0" u="none" strike="noStrike" cap="none">
                <a:solidFill>
                  <a:srgbClr val="002B49"/>
                </a:solidFill>
                <a:latin typeface="Arial"/>
                <a:ea typeface="Arial"/>
                <a:cs typeface="Arial"/>
                <a:sym typeface="Arial"/>
              </a:rPr>
              <a:t>   | </a:t>
            </a:r>
            <a:fld id="{00000000-1234-1234-1234-123412341234}" type="slidenum">
              <a:rPr lang="en-MY"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43" name="Google Shape;43;p18"/>
          <p:cNvSpPr txBox="1">
            <a:spLocks noGrp="1"/>
          </p:cNvSpPr>
          <p:nvPr>
            <p:ph type="title"/>
          </p:nvPr>
        </p:nvSpPr>
        <p:spPr>
          <a:xfrm>
            <a:off x="438274" y="142553"/>
            <a:ext cx="8012951" cy="450663"/>
          </a:xfrm>
          <a:prstGeom prst="rect">
            <a:avLst/>
          </a:prstGeom>
          <a:noFill/>
          <a:ln>
            <a:noFill/>
          </a:ln>
        </p:spPr>
        <p:txBody>
          <a:bodyPr spcFirstLastPara="1" wrap="square" lIns="0" tIns="45700" rIns="0" bIns="45700" anchor="t" anchorCtr="0">
            <a:norm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Blank (No Header/Footer)">
  <p:cSld name="Blank (No Header/Footer)">
    <p:spTree>
      <p:nvGrpSpPr>
        <p:cNvPr id="1" name="Shape 44"/>
        <p:cNvGrpSpPr/>
        <p:nvPr/>
      </p:nvGrpSpPr>
      <p:grpSpPr>
        <a:xfrm>
          <a:off x="0" y="0"/>
          <a:ext cx="0" cy="0"/>
          <a:chOff x="0" y="0"/>
          <a:chExt cx="0" cy="0"/>
        </a:xfrm>
      </p:grpSpPr>
      <p:sp>
        <p:nvSpPr>
          <p:cNvPr id="45" name="Google Shape;45;p19"/>
          <p:cNvSpPr txBox="1"/>
          <p:nvPr/>
        </p:nvSpPr>
        <p:spPr>
          <a:xfrm>
            <a:off x="8493980" y="6445469"/>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MY" sz="1200" b="0" i="0" u="none" strike="noStrike" cap="none">
                <a:solidFill>
                  <a:srgbClr val="002B49"/>
                </a:solidFill>
                <a:latin typeface="Arial"/>
                <a:ea typeface="Arial"/>
                <a:cs typeface="Arial"/>
                <a:sym typeface="Arial"/>
              </a:rPr>
              <a:t>   | </a:t>
            </a:r>
            <a:fld id="{00000000-1234-1234-1234-123412341234}" type="slidenum">
              <a:rPr lang="en-MY"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46" name="Google Shape;46;p19"/>
          <p:cNvSpPr txBox="1">
            <a:spLocks noGrp="1"/>
          </p:cNvSpPr>
          <p:nvPr>
            <p:ph type="title"/>
          </p:nvPr>
        </p:nvSpPr>
        <p:spPr>
          <a:xfrm>
            <a:off x="438274" y="142553"/>
            <a:ext cx="8012951" cy="450663"/>
          </a:xfrm>
          <a:prstGeom prst="rect">
            <a:avLst/>
          </a:prstGeom>
          <a:noFill/>
          <a:ln>
            <a:noFill/>
          </a:ln>
        </p:spPr>
        <p:txBody>
          <a:bodyPr spcFirstLastPara="1" wrap="square" lIns="0" tIns="45700" rIns="0" bIns="45700" anchor="t" anchorCtr="0">
            <a:norm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Title half page image">
  <p:cSld name="Title half page image">
    <p:spTree>
      <p:nvGrpSpPr>
        <p:cNvPr id="1" name="Shape 47"/>
        <p:cNvGrpSpPr/>
        <p:nvPr/>
      </p:nvGrpSpPr>
      <p:grpSpPr>
        <a:xfrm>
          <a:off x="0" y="0"/>
          <a:ext cx="0" cy="0"/>
          <a:chOff x="0" y="0"/>
          <a:chExt cx="0" cy="0"/>
        </a:xfrm>
      </p:grpSpPr>
      <p:sp>
        <p:nvSpPr>
          <p:cNvPr id="48" name="Google Shape;48;p20"/>
          <p:cNvSpPr/>
          <p:nvPr/>
        </p:nvSpPr>
        <p:spPr>
          <a:xfrm>
            <a:off x="0" y="6329943"/>
            <a:ext cx="9144000" cy="52806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9" name="Google Shape;49;p20"/>
          <p:cNvSpPr txBox="1"/>
          <p:nvPr/>
        </p:nvSpPr>
        <p:spPr>
          <a:xfrm>
            <a:off x="8493980" y="6445469"/>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MY" sz="1200" b="0" i="0" u="none" strike="noStrike" cap="none">
                <a:solidFill>
                  <a:srgbClr val="002B49"/>
                </a:solidFill>
                <a:latin typeface="Arial"/>
                <a:ea typeface="Arial"/>
                <a:cs typeface="Arial"/>
                <a:sym typeface="Arial"/>
              </a:rPr>
              <a:t>   | </a:t>
            </a:r>
            <a:fld id="{00000000-1234-1234-1234-123412341234}" type="slidenum">
              <a:rPr lang="en-MY"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cxnSp>
        <p:nvCxnSpPr>
          <p:cNvPr id="50" name="Google Shape;50;p20"/>
          <p:cNvCxnSpPr/>
          <p:nvPr/>
        </p:nvCxnSpPr>
        <p:spPr>
          <a:xfrm rot="10800000">
            <a:off x="0" y="608083"/>
            <a:ext cx="9144000" cy="0"/>
          </a:xfrm>
          <a:prstGeom prst="straightConnector1">
            <a:avLst/>
          </a:prstGeom>
          <a:noFill/>
          <a:ln w="12700" cap="flat" cmpd="sng">
            <a:solidFill>
              <a:srgbClr val="0B3458"/>
            </a:solidFill>
            <a:prstDash val="solid"/>
            <a:round/>
            <a:headEnd type="none" w="sm" len="sm"/>
            <a:tailEnd type="none" w="sm" len="sm"/>
          </a:ln>
        </p:spPr>
      </p:cxnSp>
      <p:cxnSp>
        <p:nvCxnSpPr>
          <p:cNvPr id="51" name="Google Shape;51;p20"/>
          <p:cNvCxnSpPr/>
          <p:nvPr/>
        </p:nvCxnSpPr>
        <p:spPr>
          <a:xfrm rot="10800000">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52" name="Google Shape;52;p20"/>
          <p:cNvSpPr>
            <a:spLocks noGrp="1"/>
          </p:cNvSpPr>
          <p:nvPr>
            <p:ph type="pic" idx="2"/>
          </p:nvPr>
        </p:nvSpPr>
        <p:spPr>
          <a:xfrm>
            <a:off x="0" y="623477"/>
            <a:ext cx="4598988" cy="5687676"/>
          </a:xfrm>
          <a:prstGeom prst="rect">
            <a:avLst/>
          </a:prstGeom>
          <a:noFill/>
          <a:ln>
            <a:noFill/>
          </a:ln>
        </p:spPr>
      </p:sp>
      <p:sp>
        <p:nvSpPr>
          <p:cNvPr id="53" name="Google Shape;53;p20"/>
          <p:cNvSpPr txBox="1">
            <a:spLocks noGrp="1"/>
          </p:cNvSpPr>
          <p:nvPr>
            <p:ph type="title"/>
          </p:nvPr>
        </p:nvSpPr>
        <p:spPr>
          <a:xfrm>
            <a:off x="438274" y="142553"/>
            <a:ext cx="8012951" cy="450663"/>
          </a:xfrm>
          <a:prstGeom prst="rect">
            <a:avLst/>
          </a:prstGeom>
          <a:noFill/>
          <a:ln>
            <a:noFill/>
          </a:ln>
        </p:spPr>
        <p:txBody>
          <a:bodyPr spcFirstLastPara="1" wrap="square" lIns="0" tIns="45700" rIns="0" bIns="45700" anchor="t" anchorCtr="0">
            <a:norm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Alternate Background 1">
  <p:cSld name="Alternate Background 1">
    <p:spTree>
      <p:nvGrpSpPr>
        <p:cNvPr id="1" name="Shape 54"/>
        <p:cNvGrpSpPr/>
        <p:nvPr/>
      </p:nvGrpSpPr>
      <p:grpSpPr>
        <a:xfrm>
          <a:off x="0" y="0"/>
          <a:ext cx="0" cy="0"/>
          <a:chOff x="0" y="0"/>
          <a:chExt cx="0" cy="0"/>
        </a:xfrm>
      </p:grpSpPr>
      <p:pic>
        <p:nvPicPr>
          <p:cNvPr id="55" name="Google Shape;55;p21"/>
          <p:cNvPicPr preferRelativeResize="0"/>
          <p:nvPr/>
        </p:nvPicPr>
        <p:blipFill rotWithShape="1">
          <a:blip r:embed="rId2">
            <a:alphaModFix/>
          </a:blip>
          <a:srcRect/>
          <a:stretch/>
        </p:blipFill>
        <p:spPr>
          <a:xfrm>
            <a:off x="0" y="48640"/>
            <a:ext cx="9144000" cy="6858000"/>
          </a:xfrm>
          <a:prstGeom prst="rect">
            <a:avLst/>
          </a:prstGeom>
          <a:noFill/>
          <a:ln>
            <a:noFill/>
          </a:ln>
        </p:spPr>
      </p:pic>
      <p:sp>
        <p:nvSpPr>
          <p:cNvPr id="56" name="Google Shape;56;p21"/>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57" name="Google Shape;57;p21"/>
          <p:cNvCxnSpPr/>
          <p:nvPr/>
        </p:nvCxnSpPr>
        <p:spPr>
          <a:xfrm rot="10800000">
            <a:off x="2424"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58" name="Google Shape;58;p21"/>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sp>
        <p:nvSpPr>
          <p:cNvPr id="59" name="Google Shape;59;p21"/>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0" name="Google Shape;60;p21"/>
          <p:cNvCxnSpPr/>
          <p:nvPr/>
        </p:nvCxnSpPr>
        <p:spPr>
          <a:xfrm rot="10800000">
            <a:off x="2424"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61" name="Google Shape;61;p21"/>
          <p:cNvCxnSpPr/>
          <p:nvPr/>
        </p:nvCxnSpPr>
        <p:spPr>
          <a:xfrm rot="10800000">
            <a:off x="462494"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62" name="Google Shape;62;p21"/>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3" name="Google Shape;63;p21"/>
          <p:cNvCxnSpPr/>
          <p:nvPr/>
        </p:nvCxnSpPr>
        <p:spPr>
          <a:xfrm>
            <a:off x="8772213"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64" name="Google Shape;64;p21"/>
          <p:cNvSpPr/>
          <p:nvPr/>
        </p:nvSpPr>
        <p:spPr>
          <a:xfrm>
            <a:off x="2422" y="749729"/>
            <a:ext cx="9144000" cy="5346700"/>
          </a:xfrm>
          <a:prstGeom prst="rect">
            <a:avLst/>
          </a:prstGeom>
          <a:gradFill>
            <a:gsLst>
              <a:gs pos="0">
                <a:srgbClr val="FFFFFF">
                  <a:alpha val="74901"/>
                </a:srgbClr>
              </a:gs>
              <a:gs pos="24000">
                <a:srgbClr val="CCE8F8">
                  <a:alpha val="44705"/>
                </a:srgbClr>
              </a:gs>
              <a:gs pos="69000">
                <a:srgbClr val="CCE8F8">
                  <a:alpha val="61960"/>
                </a:srgbClr>
              </a:gs>
              <a:gs pos="100000">
                <a:schemeClr val="lt1"/>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65" name="Google Shape;65;p21"/>
          <p:cNvSpPr txBox="1"/>
          <p:nvPr/>
        </p:nvSpPr>
        <p:spPr>
          <a:xfrm>
            <a:off x="8493980" y="6445469"/>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MY" sz="1200" b="0" i="0" u="none" strike="noStrike" cap="none">
                <a:solidFill>
                  <a:srgbClr val="002B49"/>
                </a:solidFill>
                <a:latin typeface="Arial"/>
                <a:ea typeface="Arial"/>
                <a:cs typeface="Arial"/>
                <a:sym typeface="Arial"/>
              </a:rPr>
              <a:t>   | </a:t>
            </a:r>
            <a:fld id="{00000000-1234-1234-1234-123412341234}" type="slidenum">
              <a:rPr lang="en-MY"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66" name="Google Shape;66;p21"/>
          <p:cNvSpPr txBox="1">
            <a:spLocks noGrp="1"/>
          </p:cNvSpPr>
          <p:nvPr>
            <p:ph type="title"/>
          </p:nvPr>
        </p:nvSpPr>
        <p:spPr>
          <a:xfrm>
            <a:off x="438274" y="142553"/>
            <a:ext cx="8012951" cy="450663"/>
          </a:xfrm>
          <a:prstGeom prst="rect">
            <a:avLst/>
          </a:prstGeom>
          <a:noFill/>
          <a:ln>
            <a:noFill/>
          </a:ln>
        </p:spPr>
        <p:txBody>
          <a:bodyPr spcFirstLastPara="1" wrap="square" lIns="0" tIns="45700" rIns="0" bIns="45700" anchor="t" anchorCtr="0">
            <a:norm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Alternate Background 2">
  <p:cSld name="Alternate Background 2">
    <p:spTree>
      <p:nvGrpSpPr>
        <p:cNvPr id="1" name="Shape 67"/>
        <p:cNvGrpSpPr/>
        <p:nvPr/>
      </p:nvGrpSpPr>
      <p:grpSpPr>
        <a:xfrm>
          <a:off x="0" y="0"/>
          <a:ext cx="0" cy="0"/>
          <a:chOff x="0" y="0"/>
          <a:chExt cx="0" cy="0"/>
        </a:xfrm>
      </p:grpSpPr>
      <p:pic>
        <p:nvPicPr>
          <p:cNvPr id="68" name="Google Shape;68;p22"/>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69" name="Google Shape;69;p22"/>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0" name="Google Shape;70;p22"/>
          <p:cNvCxnSpPr/>
          <p:nvPr/>
        </p:nvCxnSpPr>
        <p:spPr>
          <a:xfrm rot="10800000">
            <a:off x="2424"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71" name="Google Shape;71;p22"/>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sp>
        <p:nvSpPr>
          <p:cNvPr id="72" name="Google Shape;72;p22"/>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3" name="Google Shape;73;p22"/>
          <p:cNvCxnSpPr/>
          <p:nvPr/>
        </p:nvCxnSpPr>
        <p:spPr>
          <a:xfrm rot="10800000">
            <a:off x="2424"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74" name="Google Shape;74;p22"/>
          <p:cNvCxnSpPr/>
          <p:nvPr/>
        </p:nvCxnSpPr>
        <p:spPr>
          <a:xfrm rot="10800000">
            <a:off x="462494"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75" name="Google Shape;75;p22"/>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6" name="Google Shape;76;p22"/>
          <p:cNvCxnSpPr/>
          <p:nvPr/>
        </p:nvCxnSpPr>
        <p:spPr>
          <a:xfrm>
            <a:off x="8772213"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77" name="Google Shape;77;p22"/>
          <p:cNvSpPr txBox="1"/>
          <p:nvPr/>
        </p:nvSpPr>
        <p:spPr>
          <a:xfrm>
            <a:off x="8493980" y="6445469"/>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MY" sz="1200" b="0" i="0" u="none" strike="noStrike" cap="none">
                <a:solidFill>
                  <a:srgbClr val="002B49"/>
                </a:solidFill>
                <a:latin typeface="Arial"/>
                <a:ea typeface="Arial"/>
                <a:cs typeface="Arial"/>
                <a:sym typeface="Arial"/>
              </a:rPr>
              <a:t>   | </a:t>
            </a:r>
            <a:fld id="{00000000-1234-1234-1234-123412341234}" type="slidenum">
              <a:rPr lang="en-MY"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78" name="Google Shape;78;p22"/>
          <p:cNvSpPr txBox="1">
            <a:spLocks noGrp="1"/>
          </p:cNvSpPr>
          <p:nvPr>
            <p:ph type="title"/>
          </p:nvPr>
        </p:nvSpPr>
        <p:spPr>
          <a:xfrm>
            <a:off x="438274" y="142553"/>
            <a:ext cx="8012951" cy="450663"/>
          </a:xfrm>
          <a:prstGeom prst="rect">
            <a:avLst/>
          </a:prstGeom>
          <a:noFill/>
          <a:ln>
            <a:noFill/>
          </a:ln>
        </p:spPr>
        <p:txBody>
          <a:bodyPr spcFirstLastPara="1" wrap="square" lIns="0" tIns="45700" rIns="0" bIns="45700" anchor="t" anchorCtr="0">
            <a:norm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Alternate Background 3">
  <p:cSld name="Alternate Background 3">
    <p:spTree>
      <p:nvGrpSpPr>
        <p:cNvPr id="1" name="Shape 79"/>
        <p:cNvGrpSpPr/>
        <p:nvPr/>
      </p:nvGrpSpPr>
      <p:grpSpPr>
        <a:xfrm>
          <a:off x="0" y="0"/>
          <a:ext cx="0" cy="0"/>
          <a:chOff x="0" y="0"/>
          <a:chExt cx="0" cy="0"/>
        </a:xfrm>
      </p:grpSpPr>
      <p:pic>
        <p:nvPicPr>
          <p:cNvPr id="80" name="Google Shape;80;p23"/>
          <p:cNvPicPr preferRelativeResize="0"/>
          <p:nvPr/>
        </p:nvPicPr>
        <p:blipFill rotWithShape="1">
          <a:blip r:embed="rId2">
            <a:alphaModFix/>
          </a:blip>
          <a:srcRect/>
          <a:stretch/>
        </p:blipFill>
        <p:spPr>
          <a:xfrm>
            <a:off x="2582" y="608087"/>
            <a:ext cx="9141417" cy="5719111"/>
          </a:xfrm>
          <a:prstGeom prst="rect">
            <a:avLst/>
          </a:prstGeom>
          <a:noFill/>
          <a:ln>
            <a:noFill/>
          </a:ln>
        </p:spPr>
      </p:pic>
      <p:cxnSp>
        <p:nvCxnSpPr>
          <p:cNvPr id="81" name="Google Shape;81;p23"/>
          <p:cNvCxnSpPr/>
          <p:nvPr/>
        </p:nvCxnSpPr>
        <p:spPr>
          <a:xfrm rot="10800000">
            <a:off x="0" y="608083"/>
            <a:ext cx="9144000" cy="0"/>
          </a:xfrm>
          <a:prstGeom prst="straightConnector1">
            <a:avLst/>
          </a:prstGeom>
          <a:noFill/>
          <a:ln w="12700" cap="flat" cmpd="sng">
            <a:solidFill>
              <a:srgbClr val="0B3458"/>
            </a:solidFill>
            <a:prstDash val="solid"/>
            <a:round/>
            <a:headEnd type="none" w="sm" len="sm"/>
            <a:tailEnd type="none" w="sm" len="sm"/>
          </a:ln>
        </p:spPr>
      </p:cxnSp>
      <p:cxnSp>
        <p:nvCxnSpPr>
          <p:cNvPr id="82" name="Google Shape;82;p23"/>
          <p:cNvCxnSpPr/>
          <p:nvPr/>
        </p:nvCxnSpPr>
        <p:spPr>
          <a:xfrm rot="10800000">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83" name="Google Shape;83;p23"/>
          <p:cNvSpPr txBox="1"/>
          <p:nvPr/>
        </p:nvSpPr>
        <p:spPr>
          <a:xfrm>
            <a:off x="8493980" y="6445469"/>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MY" sz="1200" b="0" i="0" u="none" strike="noStrike" cap="none">
                <a:solidFill>
                  <a:srgbClr val="002B49"/>
                </a:solidFill>
                <a:latin typeface="Arial"/>
                <a:ea typeface="Arial"/>
                <a:cs typeface="Arial"/>
                <a:sym typeface="Arial"/>
              </a:rPr>
              <a:t>   | </a:t>
            </a:r>
            <a:fld id="{00000000-1234-1234-1234-123412341234}" type="slidenum">
              <a:rPr lang="en-MY"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84" name="Google Shape;84;p23"/>
          <p:cNvSpPr txBox="1">
            <a:spLocks noGrp="1"/>
          </p:cNvSpPr>
          <p:nvPr>
            <p:ph type="title"/>
          </p:nvPr>
        </p:nvSpPr>
        <p:spPr>
          <a:xfrm>
            <a:off x="438274" y="142553"/>
            <a:ext cx="8012951" cy="450663"/>
          </a:xfrm>
          <a:prstGeom prst="rect">
            <a:avLst/>
          </a:prstGeom>
          <a:noFill/>
          <a:ln>
            <a:noFill/>
          </a:ln>
        </p:spPr>
        <p:txBody>
          <a:bodyPr spcFirstLastPara="1" wrap="square" lIns="0" tIns="45700" rIns="0" bIns="45700" anchor="t" anchorCtr="0">
            <a:norm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4"/>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1" name="Google Shape;11;p14"/>
          <p:cNvCxnSpPr/>
          <p:nvPr/>
        </p:nvCxnSpPr>
        <p:spPr>
          <a:xfrm rot="10800000">
            <a:off x="2424"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12" name="Google Shape;12;p14"/>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sp>
        <p:nvSpPr>
          <p:cNvPr id="13" name="Google Shape;13;p14"/>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4" name="Google Shape;14;p14"/>
          <p:cNvCxnSpPr/>
          <p:nvPr/>
        </p:nvCxnSpPr>
        <p:spPr>
          <a:xfrm rot="10800000">
            <a:off x="2424"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5" name="Google Shape;15;p14"/>
          <p:cNvCxnSpPr/>
          <p:nvPr/>
        </p:nvCxnSpPr>
        <p:spPr>
          <a:xfrm rot="10800000">
            <a:off x="462494"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6" name="Google Shape;16;p14"/>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7" name="Google Shape;17;p14"/>
          <p:cNvCxnSpPr/>
          <p:nvPr/>
        </p:nvCxnSpPr>
        <p:spPr>
          <a:xfrm>
            <a:off x="8772213"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8" name="Google Shape;18;p14"/>
          <p:cNvSpPr txBox="1"/>
          <p:nvPr/>
        </p:nvSpPr>
        <p:spPr>
          <a:xfrm>
            <a:off x="8493980" y="6445469"/>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MY" sz="1200" b="0" i="0" u="none" strike="noStrike" cap="none">
                <a:solidFill>
                  <a:srgbClr val="002B49"/>
                </a:solidFill>
                <a:latin typeface="Arial"/>
                <a:ea typeface="Arial"/>
                <a:cs typeface="Arial"/>
                <a:sym typeface="Arial"/>
              </a:rPr>
              <a:t>   | </a:t>
            </a:r>
            <a:fld id="{00000000-1234-1234-1234-123412341234}" type="slidenum">
              <a:rPr lang="en-MY"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pic>
        <p:nvPicPr>
          <p:cNvPr id="19" name="Google Shape;19;p14"/>
          <p:cNvPicPr preferRelativeResize="0"/>
          <p:nvPr/>
        </p:nvPicPr>
        <p:blipFill rotWithShape="1">
          <a:blip r:embed="rId11">
            <a:alphaModFix/>
          </a:blip>
          <a:srcRect/>
          <a:stretch/>
        </p:blipFill>
        <p:spPr>
          <a:xfrm>
            <a:off x="223820" y="6356593"/>
            <a:ext cx="434783" cy="454001"/>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2880">
          <p15:clr>
            <a:srgbClr val="F26B43"/>
          </p15:clr>
        </p15:guide>
        <p15:guide id="3" pos="5365">
          <p15:clr>
            <a:srgbClr val="F26B43"/>
          </p15:clr>
        </p15:guide>
        <p15:guide id="4" pos="384">
          <p15:clr>
            <a:srgbClr val="F26B43"/>
          </p15:clr>
        </p15:guide>
        <p15:guide id="5" pos="260">
          <p15:clr>
            <a:srgbClr val="F26B43"/>
          </p15:clr>
        </p15:guide>
        <p15:guide id="6" orient="horz" pos="384">
          <p15:clr>
            <a:srgbClr val="F26B43"/>
          </p15:clr>
        </p15:guide>
        <p15:guide id="7" orient="horz" pos="398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
          <p:cNvSpPr txBox="1">
            <a:spLocks noGrp="1"/>
          </p:cNvSpPr>
          <p:nvPr>
            <p:ph type="title"/>
          </p:nvPr>
        </p:nvSpPr>
        <p:spPr>
          <a:xfrm>
            <a:off x="1969514" y="880221"/>
            <a:ext cx="6847915" cy="2533369"/>
          </a:xfrm>
          <a:prstGeom prst="rect">
            <a:avLst/>
          </a:prstGeom>
          <a:noFill/>
          <a:ln>
            <a:noFill/>
          </a:ln>
        </p:spPr>
        <p:txBody>
          <a:bodyPr spcFirstLastPara="1" wrap="square" lIns="0" tIns="0" rIns="0" bIns="0" anchor="b" anchorCtr="0">
            <a:normAutofit/>
          </a:bodyPr>
          <a:lstStyle/>
          <a:p>
            <a:pPr marL="0" lvl="0" indent="0" algn="l" rtl="0">
              <a:spcBef>
                <a:spcPts val="0"/>
              </a:spcBef>
              <a:spcAft>
                <a:spcPts val="0"/>
              </a:spcAft>
              <a:buClr>
                <a:srgbClr val="0B3458"/>
              </a:buClr>
              <a:buSzPts val="2400"/>
              <a:buFont typeface="Arial"/>
              <a:buNone/>
            </a:pPr>
            <a:r>
              <a:rPr lang="en-MY" sz="2400"/>
              <a:t>ALAC Advice on Subsequent Procedures </a:t>
            </a:r>
            <a:br>
              <a:rPr lang="en-MY" sz="2400"/>
            </a:br>
            <a:r>
              <a:rPr lang="en-MY" sz="2400"/>
              <a:t>of April 2021</a:t>
            </a:r>
            <a:endParaRPr/>
          </a:p>
        </p:txBody>
      </p:sp>
      <p:sp>
        <p:nvSpPr>
          <p:cNvPr id="90" name="Google Shape;90;p1"/>
          <p:cNvSpPr txBox="1">
            <a:spLocks noGrp="1"/>
          </p:cNvSpPr>
          <p:nvPr>
            <p:ph type="body" idx="1"/>
          </p:nvPr>
        </p:nvSpPr>
        <p:spPr>
          <a:xfrm>
            <a:off x="2070848" y="4556900"/>
            <a:ext cx="6382512" cy="716808"/>
          </a:xfrm>
          <a:prstGeom prst="rect">
            <a:avLst/>
          </a:prstGeom>
          <a:noFill/>
          <a:ln>
            <a:noFill/>
          </a:ln>
        </p:spPr>
        <p:txBody>
          <a:bodyPr spcFirstLastPara="1" wrap="square" lIns="0" tIns="0" rIns="0" bIns="0" anchor="t" anchorCtr="0">
            <a:normAutofit/>
          </a:bodyPr>
          <a:lstStyle/>
          <a:p>
            <a:pPr marL="0" marR="0" lvl="0" indent="0" algn="l" rtl="0">
              <a:spcBef>
                <a:spcPts val="0"/>
              </a:spcBef>
              <a:spcAft>
                <a:spcPts val="0"/>
              </a:spcAft>
              <a:buClr>
                <a:srgbClr val="0B3458"/>
              </a:buClr>
              <a:buSzPts val="1800"/>
              <a:buFont typeface="Arial"/>
              <a:buNone/>
            </a:pPr>
            <a:r>
              <a:rPr lang="en-MY" sz="1800" b="0" i="0" u="none" strike="noStrike" cap="none">
                <a:solidFill>
                  <a:srgbClr val="0B3458"/>
                </a:solidFill>
                <a:latin typeface="Arial"/>
                <a:ea typeface="Arial"/>
                <a:cs typeface="Arial"/>
                <a:sym typeface="Arial"/>
              </a:rPr>
              <a:t>Justine Chew	Cheryl Langdon-Orr</a:t>
            </a:r>
            <a:endParaRPr/>
          </a:p>
          <a:p>
            <a:pPr marL="0" marR="0" lvl="0" indent="0" algn="l" rtl="0">
              <a:spcBef>
                <a:spcPts val="0"/>
              </a:spcBef>
              <a:spcAft>
                <a:spcPts val="0"/>
              </a:spcAft>
              <a:buClr>
                <a:srgbClr val="0B3458"/>
              </a:buClr>
              <a:buSzPts val="1800"/>
              <a:buFont typeface="Arial"/>
              <a:buNone/>
            </a:pPr>
            <a:r>
              <a:rPr lang="en-MY" sz="1800" b="0" i="0" u="none" strike="noStrike" cap="none">
                <a:solidFill>
                  <a:srgbClr val="0B3458"/>
                </a:solidFill>
                <a:latin typeface="Arial"/>
                <a:ea typeface="Arial"/>
                <a:cs typeface="Arial"/>
                <a:sym typeface="Arial"/>
              </a:rPr>
              <a:t>Jonathan Zuck	Olivier Crepin-Leblond</a:t>
            </a:r>
            <a:endParaRPr sz="1800" b="0" i="0" u="none" strike="noStrike" cap="none">
              <a:solidFill>
                <a:srgbClr val="0B3458"/>
              </a:solidFill>
              <a:latin typeface="Arial"/>
              <a:ea typeface="Arial"/>
              <a:cs typeface="Arial"/>
              <a:sym typeface="Arial"/>
            </a:endParaRPr>
          </a:p>
        </p:txBody>
      </p:sp>
      <p:sp>
        <p:nvSpPr>
          <p:cNvPr id="91" name="Google Shape;91;p1"/>
          <p:cNvSpPr txBox="1">
            <a:spLocks noGrp="1"/>
          </p:cNvSpPr>
          <p:nvPr>
            <p:ph type="body" idx="3"/>
          </p:nvPr>
        </p:nvSpPr>
        <p:spPr>
          <a:xfrm>
            <a:off x="2070848" y="5584261"/>
            <a:ext cx="6382512" cy="403785"/>
          </a:xfrm>
          <a:prstGeom prst="rect">
            <a:avLst/>
          </a:prstGeom>
          <a:noFill/>
          <a:ln>
            <a:noFill/>
          </a:ln>
        </p:spPr>
        <p:txBody>
          <a:bodyPr spcFirstLastPara="1" wrap="square" lIns="0" tIns="0" rIns="0" bIns="0" anchor="t" anchorCtr="0">
            <a:normAutofit/>
          </a:bodyPr>
          <a:lstStyle/>
          <a:p>
            <a:pPr marL="0" marR="0" lvl="0" indent="0" algn="l" rtl="0">
              <a:spcBef>
                <a:spcPts val="0"/>
              </a:spcBef>
              <a:spcAft>
                <a:spcPts val="0"/>
              </a:spcAft>
              <a:buClr>
                <a:srgbClr val="0B3458"/>
              </a:buClr>
              <a:buSzPts val="1400"/>
              <a:buFont typeface="Arial"/>
              <a:buNone/>
            </a:pPr>
            <a:r>
              <a:rPr lang="en-MY" sz="1400" b="0" i="0" u="none" strike="noStrike" cap="none">
                <a:solidFill>
                  <a:srgbClr val="0B3458"/>
                </a:solidFill>
                <a:latin typeface="Arial"/>
                <a:ea typeface="Arial"/>
                <a:cs typeface="Arial"/>
                <a:sym typeface="Arial"/>
              </a:rPr>
              <a:t>15 December 2021</a:t>
            </a:r>
            <a:endParaRPr/>
          </a:p>
        </p:txBody>
      </p:sp>
      <p:sp>
        <p:nvSpPr>
          <p:cNvPr id="92" name="Google Shape;92;p1"/>
          <p:cNvSpPr txBox="1">
            <a:spLocks noGrp="1"/>
          </p:cNvSpPr>
          <p:nvPr>
            <p:ph type="body" idx="4"/>
          </p:nvPr>
        </p:nvSpPr>
        <p:spPr>
          <a:xfrm>
            <a:off x="2070848" y="3652549"/>
            <a:ext cx="6382512" cy="71680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B3458"/>
              </a:buClr>
              <a:buSzPts val="2000"/>
              <a:buFont typeface="Arial"/>
              <a:buNone/>
            </a:pPr>
            <a:r>
              <a:rPr lang="en-MY" sz="2000" b="1" i="0" u="none" strike="noStrike" cap="none">
                <a:solidFill>
                  <a:srgbClr val="0B3458"/>
                </a:solidFill>
                <a:latin typeface="Arial"/>
                <a:ea typeface="Arial"/>
                <a:cs typeface="Arial"/>
                <a:sym typeface="Arial"/>
              </a:rPr>
              <a:t>Replies to ICANN Board’s Questions</a:t>
            </a:r>
            <a:endParaRPr/>
          </a:p>
        </p:txBody>
      </p:sp>
      <p:sp>
        <p:nvSpPr>
          <p:cNvPr id="3" name="Text Placeholder 2">
            <a:extLst>
              <a:ext uri="{FF2B5EF4-FFF2-40B4-BE49-F238E27FC236}">
                <a16:creationId xmlns:a16="http://schemas.microsoft.com/office/drawing/2014/main" id="{52001C63-DBC7-1745-826D-DCA33C513E7F}"/>
              </a:ext>
            </a:extLst>
          </p:cNvPr>
          <p:cNvSpPr>
            <a:spLocks noGrp="1"/>
          </p:cNvSpPr>
          <p:nvPr>
            <p:ph type="body" idx="3"/>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10"/>
          <p:cNvSpPr txBox="1">
            <a:spLocks noGrp="1"/>
          </p:cNvSpPr>
          <p:nvPr>
            <p:ph type="title"/>
          </p:nvPr>
        </p:nvSpPr>
        <p:spPr>
          <a:xfrm>
            <a:off x="438274" y="142553"/>
            <a:ext cx="8012951"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000"/>
              <a:buFont typeface="Arial"/>
              <a:buNone/>
            </a:pPr>
            <a:r>
              <a:rPr lang="en-MY" sz="2000"/>
              <a:t>Topic #9: Auctions and Private Resolution of Contention Sets</a:t>
            </a:r>
            <a:endParaRPr sz="2000"/>
          </a:p>
        </p:txBody>
      </p:sp>
      <p:sp>
        <p:nvSpPr>
          <p:cNvPr id="150" name="Google Shape;150;p10"/>
          <p:cNvSpPr txBox="1">
            <a:spLocks noGrp="1"/>
          </p:cNvSpPr>
          <p:nvPr>
            <p:ph type="body" idx="1"/>
          </p:nvPr>
        </p:nvSpPr>
        <p:spPr>
          <a:xfrm>
            <a:off x="609600" y="913560"/>
            <a:ext cx="8051800" cy="5372940"/>
          </a:xfrm>
          <a:prstGeom prst="rect">
            <a:avLst/>
          </a:prstGeom>
          <a:noFill/>
          <a:ln>
            <a:noFill/>
          </a:ln>
        </p:spPr>
        <p:txBody>
          <a:bodyPr spcFirstLastPara="1" wrap="square" lIns="0" tIns="0" rIns="0" bIns="0" anchor="t" anchorCtr="0">
            <a:normAutofit/>
          </a:bodyPr>
          <a:lstStyle/>
          <a:p>
            <a:pPr marL="0" lvl="0" indent="0" algn="l" rtl="0">
              <a:spcBef>
                <a:spcPts val="0"/>
              </a:spcBef>
              <a:spcAft>
                <a:spcPts val="0"/>
              </a:spcAft>
              <a:buSzPts val="1050"/>
              <a:buNone/>
            </a:pPr>
            <a:r>
              <a:rPr lang="en-MY" sz="1400" b="1">
                <a:solidFill>
                  <a:srgbClr val="0070C0"/>
                </a:solidFill>
              </a:rPr>
              <a:t>Advice: </a:t>
            </a:r>
            <a:endParaRPr sz="1400" b="1">
              <a:solidFill>
                <a:srgbClr val="0070C0"/>
              </a:solidFill>
            </a:endParaRPr>
          </a:p>
          <a:p>
            <a:pPr marL="0" lvl="0" indent="0" algn="l" rtl="0">
              <a:spcBef>
                <a:spcPts val="0"/>
              </a:spcBef>
              <a:spcAft>
                <a:spcPts val="0"/>
              </a:spcAft>
              <a:buSzPts val="1050"/>
              <a:buNone/>
            </a:pPr>
            <a:r>
              <a:rPr lang="en-MY" sz="1400" b="1">
                <a:solidFill>
                  <a:srgbClr val="0070C0"/>
                </a:solidFill>
              </a:rPr>
              <a:t>[1] </a:t>
            </a:r>
            <a:r>
              <a:rPr lang="en-MY" sz="1400">
                <a:solidFill>
                  <a:srgbClr val="0070C0"/>
                </a:solidFill>
              </a:rPr>
              <a:t>Ban private auctions, mandate ICANN-only auctions, so that proceeds can at least be directed for uses in pursuit of public interest (eg. per CCWG Auction Proceeds recommendations); </a:t>
            </a:r>
            <a:endParaRPr/>
          </a:p>
          <a:p>
            <a:pPr marL="0" lvl="0" indent="0" algn="l" rtl="0">
              <a:spcBef>
                <a:spcPts val="0"/>
              </a:spcBef>
              <a:spcAft>
                <a:spcPts val="0"/>
              </a:spcAft>
              <a:buSzPts val="1050"/>
              <a:buNone/>
            </a:pPr>
            <a:r>
              <a:rPr lang="en-MY" sz="1400" b="1">
                <a:solidFill>
                  <a:srgbClr val="0070C0"/>
                </a:solidFill>
              </a:rPr>
              <a:t>[2]</a:t>
            </a:r>
            <a:r>
              <a:rPr lang="en-MY" sz="1400">
                <a:solidFill>
                  <a:srgbClr val="0070C0"/>
                </a:solidFill>
              </a:rPr>
              <a:t> ICANN-only auctions should be Vickrey auction model (not just second-price, sealed bid auctions);</a:t>
            </a:r>
            <a:endParaRPr/>
          </a:p>
          <a:p>
            <a:pPr marL="0" lvl="0" indent="0" algn="l" rtl="0">
              <a:spcBef>
                <a:spcPts val="0"/>
              </a:spcBef>
              <a:spcAft>
                <a:spcPts val="0"/>
              </a:spcAft>
              <a:buSzPts val="1050"/>
              <a:buNone/>
            </a:pPr>
            <a:r>
              <a:rPr lang="en-MY" sz="1400" b="1">
                <a:solidFill>
                  <a:srgbClr val="0070C0"/>
                </a:solidFill>
              </a:rPr>
              <a:t>[3] </a:t>
            </a:r>
            <a:r>
              <a:rPr lang="en-MY" sz="1400">
                <a:solidFill>
                  <a:srgbClr val="0070C0"/>
                </a:solidFill>
              </a:rPr>
              <a:t>The “bona fide intent affirmation” recommendation has no real purpose - too subjective, no penalty;</a:t>
            </a:r>
            <a:endParaRPr/>
          </a:p>
          <a:p>
            <a:pPr marL="0" lvl="0" indent="0" algn="l" rtl="0">
              <a:spcBef>
                <a:spcPts val="0"/>
              </a:spcBef>
              <a:spcAft>
                <a:spcPts val="0"/>
              </a:spcAft>
              <a:buSzPts val="1050"/>
              <a:buNone/>
            </a:pPr>
            <a:r>
              <a:rPr lang="en-MY" sz="1400" b="1">
                <a:solidFill>
                  <a:srgbClr val="0070C0"/>
                </a:solidFill>
              </a:rPr>
              <a:t>[4] </a:t>
            </a:r>
            <a:r>
              <a:rPr lang="en-MY" sz="1400">
                <a:solidFill>
                  <a:srgbClr val="0070C0"/>
                </a:solidFill>
              </a:rPr>
              <a:t>Re: Contention Resolution Transparency Requirements framework, no protections for disclosing applicants, all terms of every concluded private resolution be disclosed to ICANN Org (subject only to NDA commitment) – need data to support and inform future policy work</a:t>
            </a:r>
            <a:endParaRPr sz="1400">
              <a:solidFill>
                <a:srgbClr val="0070C0"/>
              </a:solidFill>
            </a:endParaRPr>
          </a:p>
          <a:p>
            <a:pPr marL="0" lvl="0" indent="0" algn="l" rtl="0">
              <a:spcBef>
                <a:spcPts val="0"/>
              </a:spcBef>
              <a:spcAft>
                <a:spcPts val="0"/>
              </a:spcAft>
              <a:buSzPts val="1050"/>
              <a:buNone/>
            </a:pPr>
            <a:endParaRPr sz="1400" b="1">
              <a:solidFill>
                <a:srgbClr val="0070C0"/>
              </a:solidFill>
            </a:endParaRPr>
          </a:p>
          <a:p>
            <a:pPr marL="0" lvl="0" indent="0" algn="l" rtl="0">
              <a:spcBef>
                <a:spcPts val="300"/>
              </a:spcBef>
              <a:spcAft>
                <a:spcPts val="0"/>
              </a:spcAft>
              <a:buSzPts val="1050"/>
              <a:buNone/>
            </a:pPr>
            <a:r>
              <a:rPr lang="en-MY" sz="1400" b="1"/>
              <a:t>Board CQ: </a:t>
            </a:r>
            <a:r>
              <a:rPr lang="en-MY" sz="1400" i="1"/>
              <a:t>“The Board would like to clarify whether the ALAC advice is intended to state a preference for resolving contention via the ICANN auction, and if so, what kind of parameters would the ALAC set around that?”</a:t>
            </a:r>
            <a:endParaRPr/>
          </a:p>
          <a:p>
            <a:pPr marL="0" lvl="0" indent="0" algn="l" rtl="0">
              <a:spcBef>
                <a:spcPts val="600"/>
              </a:spcBef>
              <a:spcAft>
                <a:spcPts val="0"/>
              </a:spcAft>
              <a:buSzPts val="1050"/>
              <a:buNone/>
            </a:pPr>
            <a:endParaRPr sz="1400" i="1"/>
          </a:p>
          <a:p>
            <a:pPr marL="342891" lvl="0" indent="-342891" algn="l" rtl="0">
              <a:spcBef>
                <a:spcPts val="600"/>
              </a:spcBef>
              <a:spcAft>
                <a:spcPts val="0"/>
              </a:spcAft>
              <a:buSzPts val="1050"/>
              <a:buChar char="◉"/>
            </a:pPr>
            <a:r>
              <a:rPr lang="en-MY" sz="1400" b="1">
                <a:solidFill>
                  <a:schemeClr val="accent5"/>
                </a:solidFill>
              </a:rPr>
              <a:t>Proposed replies</a:t>
            </a:r>
            <a:endParaRPr/>
          </a:p>
          <a:p>
            <a:pPr marL="798493" lvl="1" indent="-341305" algn="l" rtl="0">
              <a:spcBef>
                <a:spcPts val="600"/>
              </a:spcBef>
              <a:spcAft>
                <a:spcPts val="0"/>
              </a:spcAft>
              <a:buClr>
                <a:schemeClr val="accent5"/>
              </a:buClr>
              <a:buSzPts val="1050"/>
              <a:buChar char="⚪"/>
            </a:pPr>
            <a:r>
              <a:rPr lang="en-MY" sz="1400" b="1">
                <a:solidFill>
                  <a:schemeClr val="accent5"/>
                </a:solidFill>
              </a:rPr>
              <a:t>Board’s question is unclear, to refer Board to back to our Advice</a:t>
            </a:r>
            <a:endParaRPr sz="1400" b="1">
              <a:solidFill>
                <a:schemeClr val="accent5"/>
              </a:solidFill>
            </a:endParaRPr>
          </a:p>
          <a:p>
            <a:pPr marL="798493" lvl="1" indent="-274630" algn="l" rtl="0">
              <a:spcBef>
                <a:spcPts val="300"/>
              </a:spcBef>
              <a:spcAft>
                <a:spcPts val="0"/>
              </a:spcAft>
              <a:buClr>
                <a:srgbClr val="002060"/>
              </a:buClr>
              <a:buSzPts val="1050"/>
              <a:buNone/>
            </a:pPr>
            <a:endParaRPr sz="1400" b="1">
              <a:solidFill>
                <a:schemeClr val="accent5"/>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11"/>
          <p:cNvSpPr txBox="1">
            <a:spLocks noGrp="1"/>
          </p:cNvSpPr>
          <p:nvPr>
            <p:ph type="title"/>
          </p:nvPr>
        </p:nvSpPr>
        <p:spPr>
          <a:xfrm>
            <a:off x="438274" y="142553"/>
            <a:ext cx="8012951"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000"/>
              <a:buFont typeface="Arial"/>
              <a:buNone/>
            </a:pPr>
            <a:r>
              <a:rPr lang="en-MY" sz="2000"/>
              <a:t>Topic #10: Community Priority Evaluation (CPE)</a:t>
            </a:r>
            <a:endParaRPr sz="2000"/>
          </a:p>
        </p:txBody>
      </p:sp>
      <p:sp>
        <p:nvSpPr>
          <p:cNvPr id="156" name="Google Shape;156;p11"/>
          <p:cNvSpPr txBox="1">
            <a:spLocks noGrp="1"/>
          </p:cNvSpPr>
          <p:nvPr>
            <p:ph type="body" idx="1"/>
          </p:nvPr>
        </p:nvSpPr>
        <p:spPr>
          <a:xfrm>
            <a:off x="609600" y="913560"/>
            <a:ext cx="8051800" cy="5372940"/>
          </a:xfrm>
          <a:prstGeom prst="rect">
            <a:avLst/>
          </a:prstGeom>
          <a:noFill/>
          <a:ln>
            <a:noFill/>
          </a:ln>
        </p:spPr>
        <p:txBody>
          <a:bodyPr spcFirstLastPara="1" wrap="square" lIns="0" tIns="0" rIns="0" bIns="0" anchor="t" anchorCtr="0">
            <a:normAutofit lnSpcReduction="20000"/>
          </a:bodyPr>
          <a:lstStyle/>
          <a:p>
            <a:pPr marL="0" lvl="0" indent="0" algn="l" rtl="0">
              <a:spcBef>
                <a:spcPts val="0"/>
              </a:spcBef>
              <a:spcAft>
                <a:spcPts val="0"/>
              </a:spcAft>
              <a:buSzPts val="1050"/>
              <a:buNone/>
            </a:pPr>
            <a:r>
              <a:rPr lang="en-MY" sz="1400" b="1">
                <a:solidFill>
                  <a:srgbClr val="0070C0"/>
                </a:solidFill>
              </a:rPr>
              <a:t>Advice: </a:t>
            </a:r>
            <a:endParaRPr sz="1400" b="1">
              <a:solidFill>
                <a:srgbClr val="0070C0"/>
              </a:solidFill>
            </a:endParaRPr>
          </a:p>
          <a:p>
            <a:pPr marL="0" lvl="0" indent="0" algn="l" rtl="0">
              <a:spcBef>
                <a:spcPts val="0"/>
              </a:spcBef>
              <a:spcAft>
                <a:spcPts val="0"/>
              </a:spcAft>
              <a:buSzPts val="1050"/>
              <a:buNone/>
            </a:pPr>
            <a:r>
              <a:rPr lang="en-MY" sz="1400" b="1">
                <a:solidFill>
                  <a:srgbClr val="0070C0"/>
                </a:solidFill>
              </a:rPr>
              <a:t>[1] </a:t>
            </a:r>
            <a:r>
              <a:rPr lang="en-MY" sz="1400">
                <a:solidFill>
                  <a:srgbClr val="0070C0"/>
                </a:solidFill>
              </a:rPr>
              <a:t>Applauds reform per SubPro Outputs, many came from At-Large, but falls short in 2 respects: </a:t>
            </a:r>
            <a:endParaRPr/>
          </a:p>
          <a:p>
            <a:pPr marL="182563" lvl="0" indent="0" algn="l" rtl="0">
              <a:spcBef>
                <a:spcPts val="0"/>
              </a:spcBef>
              <a:spcAft>
                <a:spcPts val="0"/>
              </a:spcAft>
              <a:buSzPts val="1050"/>
              <a:buNone/>
            </a:pPr>
            <a:r>
              <a:rPr lang="en-MY" sz="1400" b="1">
                <a:solidFill>
                  <a:srgbClr val="0070C0"/>
                </a:solidFill>
              </a:rPr>
              <a:t>[a]</a:t>
            </a:r>
            <a:r>
              <a:rPr lang="en-MY" sz="1400">
                <a:solidFill>
                  <a:srgbClr val="0070C0"/>
                </a:solidFill>
              </a:rPr>
              <a:t> IG 34.4 fails to address an unreasonable impediment to proving both “awareness and recognition of the community members” for CPE Criterion 1- A;</a:t>
            </a:r>
            <a:endParaRPr/>
          </a:p>
          <a:p>
            <a:pPr marL="182563" lvl="0" indent="0" algn="l" rtl="0">
              <a:spcBef>
                <a:spcPts val="0"/>
              </a:spcBef>
              <a:spcAft>
                <a:spcPts val="0"/>
              </a:spcAft>
              <a:buSzPts val="1050"/>
              <a:buNone/>
            </a:pPr>
            <a:r>
              <a:rPr lang="en-MY" sz="1400" b="1">
                <a:solidFill>
                  <a:srgbClr val="0070C0"/>
                </a:solidFill>
              </a:rPr>
              <a:t>[b] </a:t>
            </a:r>
            <a:r>
              <a:rPr lang="en-MY" sz="1400">
                <a:solidFill>
                  <a:srgbClr val="0070C0"/>
                </a:solidFill>
              </a:rPr>
              <a:t>IG 34.12 fails to stipulate that the shortlisting and selection of CPE provider(s) by ICANN Org be subject to community input as a proactive measure for selecting the most suitable CPE Provider.</a:t>
            </a:r>
            <a:endParaRPr sz="1400">
              <a:solidFill>
                <a:srgbClr val="0070C0"/>
              </a:solidFill>
            </a:endParaRPr>
          </a:p>
          <a:p>
            <a:pPr marL="0" lvl="0" indent="0" algn="l" rtl="0">
              <a:spcBef>
                <a:spcPts val="0"/>
              </a:spcBef>
              <a:spcAft>
                <a:spcPts val="0"/>
              </a:spcAft>
              <a:buSzPts val="1050"/>
              <a:buNone/>
            </a:pPr>
            <a:endParaRPr sz="1400" b="1">
              <a:solidFill>
                <a:srgbClr val="0070C0"/>
              </a:solidFill>
            </a:endParaRPr>
          </a:p>
          <a:p>
            <a:pPr marL="0" lvl="0" indent="0" algn="l" rtl="0">
              <a:spcBef>
                <a:spcPts val="300"/>
              </a:spcBef>
              <a:spcAft>
                <a:spcPts val="0"/>
              </a:spcAft>
              <a:buSzPts val="1050"/>
              <a:buNone/>
            </a:pPr>
            <a:r>
              <a:rPr lang="en-MY" sz="1400" b="1"/>
              <a:t>Board CQ: </a:t>
            </a:r>
            <a:r>
              <a:rPr lang="en-MY" sz="1400" i="1"/>
              <a:t>“The Board would like to understand the ALAC’s preferred approach to addressing its concerns regarding the CPE process. The Board notes that it cannot dictate policy outcomes, and the ODP is not an opportunity to reopen or revisit policy questions settled during a PDP nor to develop new/additional policy.”</a:t>
            </a:r>
            <a:endParaRPr/>
          </a:p>
          <a:p>
            <a:pPr marL="0" lvl="0" indent="0" algn="l" rtl="0">
              <a:spcBef>
                <a:spcPts val="600"/>
              </a:spcBef>
              <a:spcAft>
                <a:spcPts val="0"/>
              </a:spcAft>
              <a:buSzPts val="1050"/>
              <a:buNone/>
            </a:pPr>
            <a:endParaRPr sz="1400" i="1"/>
          </a:p>
          <a:p>
            <a:pPr marL="342891" lvl="0" indent="-342891" algn="l" rtl="0">
              <a:spcBef>
                <a:spcPts val="600"/>
              </a:spcBef>
              <a:spcAft>
                <a:spcPts val="0"/>
              </a:spcAft>
              <a:buSzPts val="1050"/>
              <a:buChar char="◉"/>
            </a:pPr>
            <a:r>
              <a:rPr lang="en-MY" sz="1400" b="1">
                <a:solidFill>
                  <a:schemeClr val="accent5"/>
                </a:solidFill>
              </a:rPr>
              <a:t>Proposed replies</a:t>
            </a:r>
            <a:endParaRPr/>
          </a:p>
          <a:p>
            <a:pPr marL="798493" lvl="1" indent="-341304" algn="l" rtl="0">
              <a:spcBef>
                <a:spcPts val="600"/>
              </a:spcBef>
              <a:spcAft>
                <a:spcPts val="0"/>
              </a:spcAft>
              <a:buClr>
                <a:schemeClr val="accent5"/>
              </a:buClr>
              <a:buSzPts val="1050"/>
              <a:buChar char="⚪"/>
            </a:pPr>
            <a:r>
              <a:rPr lang="en-MY" sz="1400" b="1">
                <a:solidFill>
                  <a:schemeClr val="accent5"/>
                </a:solidFill>
              </a:rPr>
              <a:t>Re: IG 34.4 - Board should consider remitting/sending back to GNSO Council for reconsideration with an explanation. </a:t>
            </a:r>
            <a:endParaRPr sz="1400" b="1">
              <a:solidFill>
                <a:schemeClr val="accent5"/>
              </a:solidFill>
            </a:endParaRPr>
          </a:p>
          <a:p>
            <a:pPr marL="1255682" lvl="2" indent="-341304" algn="l" rtl="0">
              <a:spcBef>
                <a:spcPts val="600"/>
              </a:spcBef>
              <a:spcAft>
                <a:spcPts val="0"/>
              </a:spcAft>
              <a:buClr>
                <a:schemeClr val="accent5"/>
              </a:buClr>
              <a:buSzPts val="1400"/>
              <a:buChar char="•"/>
            </a:pPr>
            <a:r>
              <a:rPr lang="en-MY" b="1">
                <a:solidFill>
                  <a:schemeClr val="accent5"/>
                </a:solidFill>
              </a:rPr>
              <a:t>To do with CPE Criterion 1-A of requiring “awareness AND recognition of community members” to score points: a 2-face problem</a:t>
            </a:r>
            <a:endParaRPr b="1">
              <a:solidFill>
                <a:schemeClr val="accent5"/>
              </a:solidFill>
            </a:endParaRPr>
          </a:p>
          <a:p>
            <a:pPr marL="1255682" lvl="2" indent="-341304" algn="l" rtl="0">
              <a:spcBef>
                <a:spcPts val="600"/>
              </a:spcBef>
              <a:spcAft>
                <a:spcPts val="0"/>
              </a:spcAft>
              <a:buClr>
                <a:schemeClr val="accent5"/>
              </a:buClr>
              <a:buSzPts val="1400"/>
              <a:buChar char="•"/>
            </a:pPr>
            <a:r>
              <a:rPr lang="en-MY" b="1">
                <a:solidFill>
                  <a:schemeClr val="accent5"/>
                </a:solidFill>
              </a:rPr>
              <a:t>SubPro Output recognized “recognition” could be not measurable - recommended IG to fix -  but does not do the same with “awareness” </a:t>
            </a:r>
            <a:endParaRPr b="1">
              <a:solidFill>
                <a:schemeClr val="accent5"/>
              </a:solidFill>
            </a:endParaRPr>
          </a:p>
          <a:p>
            <a:pPr marL="1255682" lvl="2" indent="-341304" algn="l" rtl="0">
              <a:spcBef>
                <a:spcPts val="600"/>
              </a:spcBef>
              <a:spcAft>
                <a:spcPts val="0"/>
              </a:spcAft>
              <a:buClr>
                <a:schemeClr val="accent5"/>
              </a:buClr>
              <a:buSzPts val="1400"/>
              <a:buChar char="•"/>
            </a:pPr>
            <a:r>
              <a:rPr lang="en-MY" b="1">
                <a:solidFill>
                  <a:schemeClr val="accent5"/>
                </a:solidFill>
              </a:rPr>
              <a:t>So, omission nullifies the ‘fix’ because of the “AND” conjunctive     </a:t>
            </a:r>
            <a:endParaRPr b="1">
              <a:solidFill>
                <a:schemeClr val="accent5"/>
              </a:solidFill>
            </a:endParaRPr>
          </a:p>
          <a:p>
            <a:pPr marL="798493" lvl="1" indent="-341305" algn="l" rtl="0">
              <a:spcBef>
                <a:spcPts val="600"/>
              </a:spcBef>
              <a:spcAft>
                <a:spcPts val="0"/>
              </a:spcAft>
              <a:buClr>
                <a:schemeClr val="accent5"/>
              </a:buClr>
              <a:buSzPts val="1050"/>
              <a:buChar char="⚪"/>
            </a:pPr>
            <a:r>
              <a:rPr lang="en-MY" sz="1400" b="1">
                <a:solidFill>
                  <a:schemeClr val="accent5"/>
                </a:solidFill>
              </a:rPr>
              <a:t>Re: IG 34.12 - Board should consider directing ICANN Org to conduct its shortlisting and selection of CPE provider(s) subject to community input</a:t>
            </a:r>
            <a:endParaRPr/>
          </a:p>
          <a:p>
            <a:pPr marL="1255682" lvl="2" indent="-341304" algn="l" rtl="0">
              <a:spcBef>
                <a:spcPts val="600"/>
              </a:spcBef>
              <a:spcAft>
                <a:spcPts val="0"/>
              </a:spcAft>
              <a:buClr>
                <a:schemeClr val="accent5"/>
              </a:buClr>
              <a:buSzPts val="1400"/>
              <a:buChar char="•"/>
            </a:pPr>
            <a:r>
              <a:rPr lang="en-MY" b="1">
                <a:solidFill>
                  <a:schemeClr val="accent5"/>
                </a:solidFill>
              </a:rPr>
              <a:t>Aid transparency, avoid risk of repeat of widespread criticisms largely due to biases held by the selected CPE provider for 2012 round. </a:t>
            </a:r>
            <a:endParaRPr b="1">
              <a:solidFill>
                <a:schemeClr val="accent5"/>
              </a:solidFill>
            </a:endParaRPr>
          </a:p>
          <a:p>
            <a:pPr marL="798493" lvl="1" indent="-274630" algn="l" rtl="0">
              <a:spcBef>
                <a:spcPts val="300"/>
              </a:spcBef>
              <a:spcAft>
                <a:spcPts val="0"/>
              </a:spcAft>
              <a:buClr>
                <a:srgbClr val="002060"/>
              </a:buClr>
              <a:buSzPts val="1050"/>
              <a:buNone/>
            </a:pPr>
            <a:endParaRPr sz="1400" b="1">
              <a:solidFill>
                <a:schemeClr val="accent5"/>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12"/>
          <p:cNvSpPr txBox="1">
            <a:spLocks noGrp="1"/>
          </p:cNvSpPr>
          <p:nvPr>
            <p:ph type="title"/>
          </p:nvPr>
        </p:nvSpPr>
        <p:spPr>
          <a:xfrm>
            <a:off x="438274" y="142553"/>
            <a:ext cx="8012951"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000"/>
              <a:buFont typeface="Arial"/>
              <a:buNone/>
            </a:pPr>
            <a:r>
              <a:rPr lang="en-MY" sz="2000"/>
              <a:t>Topic #11: Geographic Names at the Top Level</a:t>
            </a:r>
            <a:endParaRPr sz="2000"/>
          </a:p>
        </p:txBody>
      </p:sp>
      <p:sp>
        <p:nvSpPr>
          <p:cNvPr id="162" name="Google Shape;162;p12"/>
          <p:cNvSpPr txBox="1">
            <a:spLocks noGrp="1"/>
          </p:cNvSpPr>
          <p:nvPr>
            <p:ph type="body" idx="1"/>
          </p:nvPr>
        </p:nvSpPr>
        <p:spPr>
          <a:xfrm>
            <a:off x="609600" y="913560"/>
            <a:ext cx="8051800" cy="5372940"/>
          </a:xfrm>
          <a:prstGeom prst="rect">
            <a:avLst/>
          </a:prstGeom>
          <a:noFill/>
          <a:ln>
            <a:noFill/>
          </a:ln>
        </p:spPr>
        <p:txBody>
          <a:bodyPr spcFirstLastPara="1" wrap="square" lIns="0" tIns="0" rIns="0" bIns="0" anchor="t" anchorCtr="0">
            <a:normAutofit/>
          </a:bodyPr>
          <a:lstStyle/>
          <a:p>
            <a:pPr marL="0" lvl="0" indent="0" algn="l" rtl="0">
              <a:spcBef>
                <a:spcPts val="0"/>
              </a:spcBef>
              <a:spcAft>
                <a:spcPts val="0"/>
              </a:spcAft>
              <a:buSzPts val="1050"/>
              <a:buNone/>
            </a:pPr>
            <a:r>
              <a:rPr lang="en-MY" sz="1400" b="1">
                <a:solidFill>
                  <a:srgbClr val="0070C0"/>
                </a:solidFill>
              </a:rPr>
              <a:t>Advice: </a:t>
            </a:r>
            <a:endParaRPr sz="1400" b="1">
              <a:solidFill>
                <a:srgbClr val="0070C0"/>
              </a:solidFill>
            </a:endParaRPr>
          </a:p>
          <a:p>
            <a:pPr marL="0" lvl="0" indent="0" algn="l" rtl="0">
              <a:spcBef>
                <a:spcPts val="0"/>
              </a:spcBef>
              <a:spcAft>
                <a:spcPts val="0"/>
              </a:spcAft>
              <a:buSzPts val="1050"/>
              <a:buNone/>
            </a:pPr>
            <a:r>
              <a:rPr lang="en-MY" sz="1400" b="1">
                <a:solidFill>
                  <a:srgbClr val="0070C0"/>
                </a:solidFill>
              </a:rPr>
              <a:t>[1] </a:t>
            </a:r>
            <a:r>
              <a:rPr lang="en-MY" sz="1400">
                <a:solidFill>
                  <a:srgbClr val="0070C0"/>
                </a:solidFill>
              </a:rPr>
              <a:t>Consider public interest ramifications and serious potential consequences in allowing applications for Non-Capital City Name strings which do not clearly allude to and/or commit applicants to whether the TLD will be used primarily for purposes associated with that city name </a:t>
            </a:r>
            <a:r>
              <a:rPr lang="en-MY" sz="1400" b="1">
                <a:solidFill>
                  <a:srgbClr val="0070C0"/>
                </a:solidFill>
              </a:rPr>
              <a:t>-</a:t>
            </a:r>
            <a:endParaRPr sz="1400">
              <a:solidFill>
                <a:srgbClr val="0070C0"/>
              </a:solidFill>
            </a:endParaRPr>
          </a:p>
          <a:p>
            <a:pPr marL="0" lvl="0" indent="0" algn="l" rtl="0">
              <a:spcBef>
                <a:spcPts val="0"/>
              </a:spcBef>
              <a:spcAft>
                <a:spcPts val="0"/>
              </a:spcAft>
              <a:buSzPts val="1050"/>
              <a:buNone/>
            </a:pPr>
            <a:endParaRPr sz="1400" b="1">
              <a:solidFill>
                <a:srgbClr val="0070C0"/>
              </a:solidFill>
            </a:endParaRPr>
          </a:p>
          <a:p>
            <a:pPr marL="0" lvl="0" indent="0" algn="l" rtl="0">
              <a:spcBef>
                <a:spcPts val="300"/>
              </a:spcBef>
              <a:spcAft>
                <a:spcPts val="0"/>
              </a:spcAft>
              <a:buSzPts val="1050"/>
              <a:buNone/>
            </a:pPr>
            <a:r>
              <a:rPr lang="en-MY" sz="1400" b="1"/>
              <a:t>Board CQ: </a:t>
            </a:r>
            <a:r>
              <a:rPr lang="en-MY" sz="1400" i="1"/>
              <a:t>“The Board notes the complexities surrounding the legal definition of geographic names, as evidenced by the application for .AMAZON. Can the ALAC provide any additional insight into defining a geographic name, e.g., from legal or case studies?” </a:t>
            </a:r>
            <a:endParaRPr/>
          </a:p>
          <a:p>
            <a:pPr marL="0" lvl="0" indent="0" algn="l" rtl="0">
              <a:spcBef>
                <a:spcPts val="600"/>
              </a:spcBef>
              <a:spcAft>
                <a:spcPts val="0"/>
              </a:spcAft>
              <a:buSzPts val="1050"/>
              <a:buNone/>
            </a:pPr>
            <a:endParaRPr sz="1400" i="1"/>
          </a:p>
          <a:p>
            <a:pPr marL="342891" lvl="0" indent="-342891" algn="l" rtl="0">
              <a:spcBef>
                <a:spcPts val="600"/>
              </a:spcBef>
              <a:spcAft>
                <a:spcPts val="0"/>
              </a:spcAft>
              <a:buSzPts val="1050"/>
              <a:buChar char="◉"/>
            </a:pPr>
            <a:r>
              <a:rPr lang="en-MY" sz="1400" b="1">
                <a:solidFill>
                  <a:schemeClr val="accent5"/>
                </a:solidFill>
              </a:rPr>
              <a:t>Proposed replies</a:t>
            </a:r>
            <a:endParaRPr/>
          </a:p>
          <a:p>
            <a:pPr marL="798493" lvl="1" indent="-341305" algn="l" rtl="0">
              <a:spcBef>
                <a:spcPts val="600"/>
              </a:spcBef>
              <a:spcAft>
                <a:spcPts val="0"/>
              </a:spcAft>
              <a:buClr>
                <a:schemeClr val="accent5"/>
              </a:buClr>
              <a:buSzPts val="1050"/>
              <a:buChar char="⚪"/>
            </a:pPr>
            <a:r>
              <a:rPr lang="en-MY" sz="1400" b="1">
                <a:solidFill>
                  <a:schemeClr val="accent5"/>
                </a:solidFill>
              </a:rPr>
              <a:t>Lesson from “.AMAZON” case? The existing policy is problematic.</a:t>
            </a:r>
            <a:endParaRPr/>
          </a:p>
          <a:p>
            <a:pPr marL="798493" lvl="1" indent="-341305" algn="l" rtl="0">
              <a:spcBef>
                <a:spcPts val="600"/>
              </a:spcBef>
              <a:spcAft>
                <a:spcPts val="0"/>
              </a:spcAft>
              <a:buClr>
                <a:schemeClr val="accent5"/>
              </a:buClr>
              <a:buSzPts val="1050"/>
              <a:buChar char="⚪"/>
            </a:pPr>
            <a:r>
              <a:rPr lang="en-MY" sz="1400" b="1">
                <a:solidFill>
                  <a:schemeClr val="accent5"/>
                </a:solidFill>
              </a:rPr>
              <a:t>ICANN would do well to respect interest of local communities/actors to strings matching names with geographical meaning in their location, beyond just international trademark laws</a:t>
            </a:r>
            <a:endParaRPr sz="1400" b="1">
              <a:solidFill>
                <a:schemeClr val="accent5"/>
              </a:solidFill>
            </a:endParaRPr>
          </a:p>
          <a:p>
            <a:pPr marL="1255682" lvl="2" indent="-341304" algn="l" rtl="0">
              <a:spcBef>
                <a:spcPts val="600"/>
              </a:spcBef>
              <a:spcAft>
                <a:spcPts val="0"/>
              </a:spcAft>
              <a:buClr>
                <a:schemeClr val="accent5"/>
              </a:buClr>
              <a:buSzPts val="1400"/>
              <a:buChar char="•"/>
            </a:pPr>
            <a:r>
              <a:rPr lang="en-MY" b="1">
                <a:solidFill>
                  <a:schemeClr val="accent5"/>
                </a:solidFill>
              </a:rPr>
              <a:t>Use eg of local Swiss laws – local authorities have duty to protect certain names </a:t>
            </a:r>
            <a:endParaRPr/>
          </a:p>
          <a:p>
            <a:pPr marL="1255682" lvl="2" indent="-341304" algn="l" rtl="0">
              <a:spcBef>
                <a:spcPts val="600"/>
              </a:spcBef>
              <a:spcAft>
                <a:spcPts val="0"/>
              </a:spcAft>
              <a:buClr>
                <a:schemeClr val="accent5"/>
              </a:buClr>
              <a:buSzPts val="1400"/>
              <a:buChar char="•"/>
            </a:pPr>
            <a:r>
              <a:rPr lang="en-MY" b="1">
                <a:solidFill>
                  <a:schemeClr val="accent5"/>
                </a:solidFill>
              </a:rPr>
              <a:t>Use eg of a large, populous Non-Capital City Name – Shanghai</a:t>
            </a:r>
            <a:endParaRPr/>
          </a:p>
          <a:p>
            <a:pPr marL="798493" lvl="1" indent="-341305" algn="l" rtl="0">
              <a:spcBef>
                <a:spcPts val="600"/>
              </a:spcBef>
              <a:spcAft>
                <a:spcPts val="0"/>
              </a:spcAft>
              <a:buClr>
                <a:schemeClr val="accent5"/>
              </a:buClr>
              <a:buSzPts val="1050"/>
              <a:buChar char="⚪"/>
            </a:pPr>
            <a:r>
              <a:rPr lang="en-MY" sz="1400" b="1">
                <a:solidFill>
                  <a:schemeClr val="accent5"/>
                </a:solidFill>
              </a:rPr>
              <a:t>Stronger preventive protection for such strings is merited to prevent unintended consequences – repeat call for non-capital cities name meeting specified criteria be subject to letters of support/non-objection from relevant local governmental/public authorities irrespective of the applicant’s declared use of the TLD</a:t>
            </a:r>
            <a:endParaRPr sz="1400" b="1">
              <a:solidFill>
                <a:schemeClr val="accent5"/>
              </a:solidFill>
            </a:endParaRPr>
          </a:p>
          <a:p>
            <a:pPr marL="798493" lvl="1" indent="-274630" algn="l" rtl="0">
              <a:spcBef>
                <a:spcPts val="600"/>
              </a:spcBef>
              <a:spcAft>
                <a:spcPts val="0"/>
              </a:spcAft>
              <a:buClr>
                <a:srgbClr val="002060"/>
              </a:buClr>
              <a:buSzPts val="1050"/>
              <a:buNone/>
            </a:pPr>
            <a:endParaRPr sz="1400" b="1">
              <a:solidFill>
                <a:schemeClr val="accent5"/>
              </a:solidFill>
            </a:endParaRPr>
          </a:p>
          <a:p>
            <a:pPr marL="798493" lvl="1" indent="-274630" algn="l" rtl="0">
              <a:spcBef>
                <a:spcPts val="300"/>
              </a:spcBef>
              <a:spcAft>
                <a:spcPts val="0"/>
              </a:spcAft>
              <a:buClr>
                <a:srgbClr val="002060"/>
              </a:buClr>
              <a:buSzPts val="1050"/>
              <a:buNone/>
            </a:pPr>
            <a:endParaRPr sz="1400" b="1">
              <a:solidFill>
                <a:schemeClr val="accent5"/>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13"/>
          <p:cNvSpPr txBox="1">
            <a:spLocks noGrp="1"/>
          </p:cNvSpPr>
          <p:nvPr>
            <p:ph type="title"/>
          </p:nvPr>
        </p:nvSpPr>
        <p:spPr>
          <a:xfrm>
            <a:off x="438274" y="142553"/>
            <a:ext cx="8343422" cy="450663"/>
          </a:xfrm>
          <a:prstGeom prst="rect">
            <a:avLst/>
          </a:prstGeom>
          <a:noFill/>
          <a:ln>
            <a:noFill/>
          </a:ln>
        </p:spPr>
        <p:txBody>
          <a:bodyPr spcFirstLastPara="1" wrap="square" lIns="0" tIns="45700" rIns="0" bIns="45700" anchor="t" anchorCtr="0">
            <a:normAutofit fontScale="90000"/>
          </a:bodyPr>
          <a:lstStyle/>
          <a:p>
            <a:pPr marL="0" lvl="0" indent="0" algn="l" rtl="0">
              <a:spcBef>
                <a:spcPts val="0"/>
              </a:spcBef>
              <a:spcAft>
                <a:spcPts val="0"/>
              </a:spcAft>
              <a:buClr>
                <a:srgbClr val="0B3458"/>
              </a:buClr>
              <a:buSzPct val="100000"/>
              <a:buFont typeface="Arial"/>
              <a:buNone/>
            </a:pPr>
            <a:r>
              <a:rPr lang="en-MY"/>
              <a:t>Q &amp; A</a:t>
            </a:r>
            <a:endParaRPr/>
          </a:p>
        </p:txBody>
      </p:sp>
      <p:sp>
        <p:nvSpPr>
          <p:cNvPr id="169" name="Google Shape;169;p13"/>
          <p:cNvSpPr/>
          <p:nvPr/>
        </p:nvSpPr>
        <p:spPr>
          <a:xfrm>
            <a:off x="8567273" y="6401287"/>
            <a:ext cx="130819" cy="30891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70" name="Google Shape;170;p13"/>
          <p:cNvSpPr txBox="1"/>
          <p:nvPr/>
        </p:nvSpPr>
        <p:spPr>
          <a:xfrm>
            <a:off x="1728262" y="1759788"/>
            <a:ext cx="5687475" cy="2225616"/>
          </a:xfrm>
          <a:prstGeom prst="rect">
            <a:avLst/>
          </a:prstGeom>
          <a:solidFill>
            <a:srgbClr val="0070C0"/>
          </a:solidFill>
          <a:ln>
            <a:noFill/>
          </a:ln>
        </p:spPr>
        <p:txBody>
          <a:bodyPr spcFirstLastPara="1" wrap="square" lIns="91425" tIns="45700" rIns="91425" bIns="45700" anchor="t" anchorCtr="0">
            <a:noAutofit/>
          </a:bodyPr>
          <a:lstStyle/>
          <a:p>
            <a:pPr marL="0" marR="0" lvl="0" indent="0" algn="ctr" rtl="0">
              <a:spcBef>
                <a:spcPts val="0"/>
              </a:spcBef>
              <a:spcAft>
                <a:spcPts val="0"/>
              </a:spcAft>
              <a:buClr>
                <a:schemeClr val="dk1"/>
              </a:buClr>
              <a:buSzPts val="3200"/>
              <a:buFont typeface="Arial"/>
              <a:buNone/>
            </a:pPr>
            <a:endParaRPr sz="3200" b="1" i="0" u="none" strike="noStrike" cap="none">
              <a:solidFill>
                <a:schemeClr val="lt1"/>
              </a:solidFill>
              <a:latin typeface="Arial"/>
              <a:ea typeface="Arial"/>
              <a:cs typeface="Arial"/>
              <a:sym typeface="Arial"/>
            </a:endParaRPr>
          </a:p>
          <a:p>
            <a:pPr marL="0" marR="0" lvl="0" indent="0" algn="ctr" rtl="0">
              <a:spcBef>
                <a:spcPts val="640"/>
              </a:spcBef>
              <a:spcAft>
                <a:spcPts val="0"/>
              </a:spcAft>
              <a:buClr>
                <a:schemeClr val="lt1"/>
              </a:buClr>
              <a:buSzPts val="3200"/>
              <a:buFont typeface="Arial"/>
              <a:buNone/>
            </a:pPr>
            <a:r>
              <a:rPr lang="en-MY" sz="3200" b="1" i="0" u="none" strike="noStrike" cap="none">
                <a:solidFill>
                  <a:schemeClr val="lt1"/>
                </a:solidFill>
                <a:latin typeface="Arial"/>
                <a:ea typeface="Arial"/>
                <a:cs typeface="Arial"/>
                <a:sym typeface="Arial"/>
              </a:rPr>
              <a:t>Thank you for your questions and input.</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2"/>
          <p:cNvSpPr txBox="1">
            <a:spLocks noGrp="1"/>
          </p:cNvSpPr>
          <p:nvPr>
            <p:ph type="title"/>
          </p:nvPr>
        </p:nvSpPr>
        <p:spPr>
          <a:xfrm>
            <a:off x="438274" y="142553"/>
            <a:ext cx="8012951"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400"/>
              <a:buFont typeface="Arial"/>
              <a:buNone/>
            </a:pPr>
            <a:r>
              <a:rPr lang="en-MY" sz="2400"/>
              <a:t>Agenda</a:t>
            </a:r>
            <a:endParaRPr/>
          </a:p>
        </p:txBody>
      </p:sp>
      <p:sp>
        <p:nvSpPr>
          <p:cNvPr id="100" name="Google Shape;100;p2"/>
          <p:cNvSpPr txBox="1">
            <a:spLocks noGrp="1"/>
          </p:cNvSpPr>
          <p:nvPr>
            <p:ph type="body" idx="1"/>
          </p:nvPr>
        </p:nvSpPr>
        <p:spPr>
          <a:xfrm>
            <a:off x="609600" y="964360"/>
            <a:ext cx="7907338" cy="5131640"/>
          </a:xfrm>
          <a:prstGeom prst="rect">
            <a:avLst/>
          </a:prstGeom>
          <a:noFill/>
          <a:ln>
            <a:noFill/>
          </a:ln>
        </p:spPr>
        <p:txBody>
          <a:bodyPr spcFirstLastPara="1" wrap="square" lIns="0" tIns="0" rIns="0" bIns="0" anchor="t" anchorCtr="0">
            <a:normAutofit/>
          </a:bodyPr>
          <a:lstStyle/>
          <a:p>
            <a:pPr marL="342891" lvl="0" indent="-342891" algn="l" rtl="0">
              <a:spcBef>
                <a:spcPts val="0"/>
              </a:spcBef>
              <a:spcAft>
                <a:spcPts val="0"/>
              </a:spcAft>
              <a:buSzPts val="1500"/>
              <a:buChar char="◉"/>
            </a:pPr>
            <a:r>
              <a:rPr lang="en-MY"/>
              <a:t>Relevant dates</a:t>
            </a:r>
            <a:endParaRPr/>
          </a:p>
          <a:p>
            <a:pPr marL="798493" lvl="1" indent="-341305" algn="l" rtl="0">
              <a:spcBef>
                <a:spcPts val="1200"/>
              </a:spcBef>
              <a:spcAft>
                <a:spcPts val="0"/>
              </a:spcAft>
              <a:buClr>
                <a:srgbClr val="002060"/>
              </a:buClr>
              <a:buSzPts val="1050"/>
              <a:buChar char="⚪"/>
            </a:pPr>
            <a:r>
              <a:rPr lang="en-MY" sz="1400" b="1">
                <a:solidFill>
                  <a:srgbClr val="002060"/>
                </a:solidFill>
              </a:rPr>
              <a:t>16 April 2021:</a:t>
            </a:r>
            <a:r>
              <a:rPr lang="en-MY" sz="1400">
                <a:solidFill>
                  <a:srgbClr val="002060"/>
                </a:solidFill>
              </a:rPr>
              <a:t> ALAC Advice on SubPro </a:t>
            </a:r>
            <a:r>
              <a:rPr lang="en-MY" sz="1400"/>
              <a:t>ratified, addresses 12 of 41 topics in the SubPro PDP WG Final Report</a:t>
            </a:r>
            <a:endParaRPr sz="1400">
              <a:solidFill>
                <a:srgbClr val="002060"/>
              </a:solidFill>
            </a:endParaRPr>
          </a:p>
          <a:p>
            <a:pPr marL="798493" lvl="1" indent="-341305" algn="l" rtl="0">
              <a:spcBef>
                <a:spcPts val="1200"/>
              </a:spcBef>
              <a:spcAft>
                <a:spcPts val="0"/>
              </a:spcAft>
              <a:buClr>
                <a:srgbClr val="002060"/>
              </a:buClr>
              <a:buSzPts val="1050"/>
              <a:buChar char="⚪"/>
            </a:pPr>
            <a:r>
              <a:rPr lang="en-MY" sz="1400" b="1"/>
              <a:t>12 Sep 2021:</a:t>
            </a:r>
            <a:r>
              <a:rPr lang="en-MY" sz="1400"/>
              <a:t> ICANN Board resolves to have ICANN Org conduct an Operational Design Phase for SubPro (SubPro ODP)</a:t>
            </a:r>
            <a:endParaRPr/>
          </a:p>
          <a:p>
            <a:pPr marL="798493" lvl="1" indent="-341305" algn="l" rtl="0">
              <a:spcBef>
                <a:spcPts val="1200"/>
              </a:spcBef>
              <a:spcAft>
                <a:spcPts val="0"/>
              </a:spcAft>
              <a:buClr>
                <a:srgbClr val="002060"/>
              </a:buClr>
              <a:buSzPts val="1050"/>
              <a:buChar char="⚪"/>
            </a:pPr>
            <a:r>
              <a:rPr lang="en-MY" sz="1400" b="1">
                <a:solidFill>
                  <a:srgbClr val="002060"/>
                </a:solidFill>
              </a:rPr>
              <a:t>20 Oct 2021:</a:t>
            </a:r>
            <a:r>
              <a:rPr lang="en-MY" sz="1400">
                <a:solidFill>
                  <a:srgbClr val="002060"/>
                </a:solidFill>
              </a:rPr>
              <a:t> ICANN </a:t>
            </a:r>
            <a:r>
              <a:rPr lang="en-MY" sz="1400"/>
              <a:t>Board poses clarifying questions on said ALAC Advice; commenced interaction by way of a call with some ALAC Members/Advice pen-holders</a:t>
            </a:r>
            <a:endParaRPr/>
          </a:p>
          <a:p>
            <a:pPr marL="798493" lvl="1" indent="-341305" algn="l" rtl="0">
              <a:spcBef>
                <a:spcPts val="1200"/>
              </a:spcBef>
              <a:spcAft>
                <a:spcPts val="0"/>
              </a:spcAft>
              <a:buClr>
                <a:srgbClr val="002060"/>
              </a:buClr>
              <a:buSzPts val="1050"/>
              <a:buChar char="⚪"/>
            </a:pPr>
            <a:r>
              <a:rPr lang="en-MY" sz="1400" b="1">
                <a:solidFill>
                  <a:srgbClr val="002060"/>
                </a:solidFill>
              </a:rPr>
              <a:t>Jan 2022: </a:t>
            </a:r>
            <a:r>
              <a:rPr lang="en-MY" sz="1400">
                <a:solidFill>
                  <a:srgbClr val="002060"/>
                </a:solidFill>
              </a:rPr>
              <a:t>SubPro ODP expected to commence</a:t>
            </a:r>
            <a:endParaRPr/>
          </a:p>
          <a:p>
            <a:pPr marL="798493" lvl="1" indent="-274630" algn="l" rtl="0">
              <a:spcBef>
                <a:spcPts val="1200"/>
              </a:spcBef>
              <a:spcAft>
                <a:spcPts val="0"/>
              </a:spcAft>
              <a:buClr>
                <a:srgbClr val="002060"/>
              </a:buClr>
              <a:buSzPts val="1050"/>
              <a:buNone/>
            </a:pPr>
            <a:endParaRPr sz="1400" i="1">
              <a:solidFill>
                <a:srgbClr val="002060"/>
              </a:solidFill>
            </a:endParaRPr>
          </a:p>
          <a:p>
            <a:pPr marL="342891" lvl="0" indent="-342891" algn="l" rtl="0">
              <a:spcBef>
                <a:spcPts val="0"/>
              </a:spcBef>
              <a:spcAft>
                <a:spcPts val="0"/>
              </a:spcAft>
              <a:buSzPts val="1500"/>
              <a:buChar char="◉"/>
            </a:pPr>
            <a:r>
              <a:rPr lang="en-MY"/>
              <a:t>Draft replies to ICANN Board’s questions </a:t>
            </a:r>
            <a:endParaRPr/>
          </a:p>
          <a:p>
            <a:pPr marL="798493" lvl="1" indent="-341305" algn="l" rtl="0">
              <a:spcBef>
                <a:spcPts val="1200"/>
              </a:spcBef>
              <a:spcAft>
                <a:spcPts val="0"/>
              </a:spcAft>
              <a:buClr>
                <a:srgbClr val="002060"/>
              </a:buClr>
              <a:buSzPts val="1050"/>
              <a:buChar char="⚪"/>
            </a:pPr>
            <a:r>
              <a:rPr lang="en-MY" sz="1400"/>
              <a:t>Board asked clarifying questions to and/or remarked on 10 of our 12 topics + a preface</a:t>
            </a:r>
            <a:endParaRPr/>
          </a:p>
          <a:p>
            <a:pPr marL="798493" lvl="1" indent="-341305" algn="l" rtl="0">
              <a:spcBef>
                <a:spcPts val="1200"/>
              </a:spcBef>
              <a:spcAft>
                <a:spcPts val="0"/>
              </a:spcAft>
              <a:buClr>
                <a:srgbClr val="002060"/>
              </a:buClr>
              <a:buSzPts val="1050"/>
              <a:buChar char="⚪"/>
            </a:pPr>
            <a:r>
              <a:rPr lang="en-MY" sz="1400">
                <a:solidFill>
                  <a:srgbClr val="002B49"/>
                </a:solidFill>
              </a:rPr>
              <a:t>No replies required for #5 UA, #6 Name Collision, and #12. ALAC Standing in Community Objection</a:t>
            </a:r>
            <a:endParaRPr sz="1400">
              <a:solidFill>
                <a:srgbClr val="002B49"/>
              </a:solidFill>
            </a:endParaRPr>
          </a:p>
          <a:p>
            <a:pPr marL="342891" lvl="0" indent="-247640" algn="l" rtl="0">
              <a:spcBef>
                <a:spcPts val="0"/>
              </a:spcBef>
              <a:spcAft>
                <a:spcPts val="0"/>
              </a:spcAft>
              <a:buSzPts val="1500"/>
              <a:buNone/>
            </a:pPr>
            <a:endParaRPr/>
          </a:p>
          <a:p>
            <a:pPr marL="342891" lvl="0" indent="-342891" algn="l" rtl="0">
              <a:spcBef>
                <a:spcPts val="0"/>
              </a:spcBef>
              <a:spcAft>
                <a:spcPts val="0"/>
              </a:spcAft>
              <a:buSzPts val="1500"/>
              <a:buChar char="◉"/>
            </a:pPr>
            <a:r>
              <a:rPr lang="en-MY"/>
              <a:t>Q &amp; A</a:t>
            </a:r>
            <a:endParaRPr i="1">
              <a:solidFill>
                <a:srgbClr val="002060"/>
              </a:solidFill>
            </a:endParaRPr>
          </a:p>
        </p:txBody>
      </p:sp>
      <p:sp>
        <p:nvSpPr>
          <p:cNvPr id="101" name="Google Shape;101;p2"/>
          <p:cNvSpPr/>
          <p:nvPr/>
        </p:nvSpPr>
        <p:spPr>
          <a:xfrm>
            <a:off x="8567273" y="6401287"/>
            <a:ext cx="130819" cy="30891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3"/>
          <p:cNvSpPr txBox="1">
            <a:spLocks noGrp="1"/>
          </p:cNvSpPr>
          <p:nvPr>
            <p:ph type="title"/>
          </p:nvPr>
        </p:nvSpPr>
        <p:spPr>
          <a:xfrm>
            <a:off x="438274" y="142553"/>
            <a:ext cx="8012951"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000"/>
              <a:buFont typeface="Arial"/>
              <a:buNone/>
            </a:pPr>
            <a:r>
              <a:rPr lang="en-MY" sz="2000"/>
              <a:t>Topic #0: Timing and Operational Design Phase (ODP)</a:t>
            </a:r>
            <a:endParaRPr sz="2000" u="sng"/>
          </a:p>
        </p:txBody>
      </p:sp>
      <p:sp>
        <p:nvSpPr>
          <p:cNvPr id="107" name="Google Shape;107;p3"/>
          <p:cNvSpPr txBox="1">
            <a:spLocks noGrp="1"/>
          </p:cNvSpPr>
          <p:nvPr>
            <p:ph type="body" idx="1"/>
          </p:nvPr>
        </p:nvSpPr>
        <p:spPr>
          <a:xfrm>
            <a:off x="609600" y="913560"/>
            <a:ext cx="7907338" cy="5068139"/>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SzPts val="1050"/>
              <a:buNone/>
            </a:pPr>
            <a:r>
              <a:rPr lang="en-MY" sz="1400" b="1">
                <a:solidFill>
                  <a:srgbClr val="0070C0"/>
                </a:solidFill>
              </a:rPr>
              <a:t>Advice: </a:t>
            </a:r>
            <a:r>
              <a:rPr lang="en-MY" sz="1400" i="1">
                <a:solidFill>
                  <a:srgbClr val="0070C0"/>
                </a:solidFill>
              </a:rPr>
              <a:t>“[Advice] for Board’s consideration, approval, or adoption for onward operational design and/or implementation of the SubPro WG’s recommendations as put forth by the GNSO Council.”</a:t>
            </a:r>
            <a:endParaRPr sz="1400" b="1">
              <a:solidFill>
                <a:srgbClr val="0070C0"/>
              </a:solidFill>
            </a:endParaRPr>
          </a:p>
          <a:p>
            <a:pPr marL="0" lvl="0" indent="0" algn="l" rtl="0">
              <a:spcBef>
                <a:spcPts val="2000"/>
              </a:spcBef>
              <a:spcAft>
                <a:spcPts val="0"/>
              </a:spcAft>
              <a:buSzPts val="1050"/>
              <a:buNone/>
            </a:pPr>
            <a:r>
              <a:rPr lang="en-MY" sz="1400" b="1"/>
              <a:t>Board CQ: </a:t>
            </a:r>
            <a:r>
              <a:rPr lang="en-MY" sz="1400" i="1"/>
              <a:t>“The ICANN Board would like to clarify the ALAC’s expectations for when the Board should take action on this ALAC Advice on the Subsequent Procedures PDP Recommendations.”</a:t>
            </a:r>
            <a:endParaRPr sz="1400" i="1"/>
          </a:p>
          <a:p>
            <a:pPr marL="342891" lvl="0" indent="-342891" algn="l" rtl="0">
              <a:spcBef>
                <a:spcPts val="2000"/>
              </a:spcBef>
              <a:spcAft>
                <a:spcPts val="0"/>
              </a:spcAft>
              <a:buSzPts val="1050"/>
              <a:buChar char="◉"/>
            </a:pPr>
            <a:r>
              <a:rPr lang="en-MY" sz="1400" b="1">
                <a:solidFill>
                  <a:schemeClr val="accent5"/>
                </a:solidFill>
              </a:rPr>
              <a:t>Proposed replies</a:t>
            </a:r>
            <a:endParaRPr sz="1400" b="1">
              <a:solidFill>
                <a:schemeClr val="accent5"/>
              </a:solidFill>
            </a:endParaRPr>
          </a:p>
          <a:p>
            <a:pPr marL="798493" lvl="1" indent="-341305" algn="l" rtl="0">
              <a:spcBef>
                <a:spcPts val="900"/>
              </a:spcBef>
              <a:spcAft>
                <a:spcPts val="0"/>
              </a:spcAft>
              <a:buClr>
                <a:schemeClr val="accent5"/>
              </a:buClr>
              <a:buSzPts val="1050"/>
              <a:buChar char="⚪"/>
            </a:pPr>
            <a:r>
              <a:rPr lang="en-MY" sz="1400" b="1">
                <a:solidFill>
                  <a:schemeClr val="accent5"/>
                </a:solidFill>
              </a:rPr>
              <a:t>Board should take Advice into account while ODP is carried out</a:t>
            </a:r>
            <a:endParaRPr/>
          </a:p>
          <a:p>
            <a:pPr marL="798493" lvl="1" indent="-341305" algn="l" rtl="0">
              <a:spcBef>
                <a:spcPts val="300"/>
              </a:spcBef>
              <a:spcAft>
                <a:spcPts val="0"/>
              </a:spcAft>
              <a:buClr>
                <a:schemeClr val="accent5"/>
              </a:buClr>
              <a:buSzPts val="1050"/>
              <a:buChar char="⚪"/>
            </a:pPr>
            <a:r>
              <a:rPr lang="en-MY" sz="1400" b="1">
                <a:solidFill>
                  <a:schemeClr val="accent5"/>
                </a:solidFill>
              </a:rPr>
              <a:t>Still, appreciate a response to Advice at Board’s earliest convenience</a:t>
            </a:r>
            <a:endParaRPr/>
          </a:p>
          <a:p>
            <a:pPr marL="798493" lvl="1" indent="-274630" algn="l" rtl="0">
              <a:spcBef>
                <a:spcPts val="500"/>
              </a:spcBef>
              <a:spcAft>
                <a:spcPts val="0"/>
              </a:spcAft>
              <a:buClr>
                <a:srgbClr val="002060"/>
              </a:buClr>
              <a:buSzPts val="1050"/>
              <a:buNone/>
            </a:pPr>
            <a:endParaRPr sz="1400" b="1">
              <a:solidFill>
                <a:schemeClr val="accent5"/>
              </a:solidFill>
            </a:endParaRPr>
          </a:p>
          <a:p>
            <a:pPr marL="798493" lvl="1" indent="-274630" algn="l" rtl="0">
              <a:spcBef>
                <a:spcPts val="500"/>
              </a:spcBef>
              <a:spcAft>
                <a:spcPts val="0"/>
              </a:spcAft>
              <a:buClr>
                <a:srgbClr val="002060"/>
              </a:buClr>
              <a:buSzPts val="1050"/>
              <a:buNone/>
            </a:pPr>
            <a:endParaRPr sz="1400" b="1">
              <a:solidFill>
                <a:schemeClr val="accent5"/>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4"/>
          <p:cNvSpPr txBox="1">
            <a:spLocks noGrp="1"/>
          </p:cNvSpPr>
          <p:nvPr>
            <p:ph type="title"/>
          </p:nvPr>
        </p:nvSpPr>
        <p:spPr>
          <a:xfrm>
            <a:off x="438274" y="142553"/>
            <a:ext cx="8012951"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000"/>
              <a:buFont typeface="Arial"/>
              <a:buNone/>
            </a:pPr>
            <a:r>
              <a:rPr lang="en-MY" sz="2000"/>
              <a:t>Topic #1: New gTLD Program Objectives and Metrics</a:t>
            </a:r>
            <a:endParaRPr sz="2000"/>
          </a:p>
        </p:txBody>
      </p:sp>
      <p:sp>
        <p:nvSpPr>
          <p:cNvPr id="113" name="Google Shape;113;p4"/>
          <p:cNvSpPr txBox="1">
            <a:spLocks noGrp="1"/>
          </p:cNvSpPr>
          <p:nvPr>
            <p:ph type="body" idx="1"/>
          </p:nvPr>
        </p:nvSpPr>
        <p:spPr>
          <a:xfrm>
            <a:off x="609600" y="913560"/>
            <a:ext cx="7950200" cy="5372940"/>
          </a:xfrm>
          <a:prstGeom prst="rect">
            <a:avLst/>
          </a:prstGeom>
          <a:noFill/>
          <a:ln>
            <a:noFill/>
          </a:ln>
        </p:spPr>
        <p:txBody>
          <a:bodyPr spcFirstLastPara="1" wrap="square" lIns="0" tIns="0" rIns="0" bIns="0" anchor="t" anchorCtr="0">
            <a:normAutofit fontScale="85000" lnSpcReduction="20000"/>
          </a:bodyPr>
          <a:lstStyle/>
          <a:p>
            <a:pPr marL="0" lvl="0" indent="0" algn="l" rtl="0">
              <a:spcBef>
                <a:spcPts val="0"/>
              </a:spcBef>
              <a:spcAft>
                <a:spcPts val="0"/>
              </a:spcAft>
              <a:buSzPct val="65625"/>
              <a:buNone/>
            </a:pPr>
            <a:r>
              <a:rPr lang="en-MY" sz="1600" b="1">
                <a:solidFill>
                  <a:srgbClr val="0070C0"/>
                </a:solidFill>
              </a:rPr>
              <a:t>Advice: </a:t>
            </a:r>
            <a:br>
              <a:rPr lang="en-MY" sz="1600" b="1">
                <a:solidFill>
                  <a:srgbClr val="0070C0"/>
                </a:solidFill>
              </a:rPr>
            </a:br>
            <a:r>
              <a:rPr lang="en-MY" sz="1600" b="1">
                <a:solidFill>
                  <a:srgbClr val="0070C0"/>
                </a:solidFill>
              </a:rPr>
              <a:t>[1] </a:t>
            </a:r>
            <a:r>
              <a:rPr lang="en-MY" sz="1600" i="1">
                <a:solidFill>
                  <a:srgbClr val="0070C0"/>
                </a:solidFill>
              </a:rPr>
              <a:t>“Any expansion of the New gTLD Program must be beneficial to all stakeholders.” </a:t>
            </a:r>
            <a:endParaRPr sz="1600" i="1">
              <a:solidFill>
                <a:srgbClr val="0070C0"/>
              </a:solidFill>
            </a:endParaRPr>
          </a:p>
          <a:p>
            <a:pPr marL="0" lvl="0" indent="0" algn="l" rtl="0">
              <a:spcBef>
                <a:spcPts val="0"/>
              </a:spcBef>
              <a:spcAft>
                <a:spcPts val="0"/>
              </a:spcAft>
              <a:buSzPct val="65625"/>
              <a:buNone/>
            </a:pPr>
            <a:r>
              <a:rPr lang="en-MY" sz="1600" b="1">
                <a:solidFill>
                  <a:srgbClr val="0070C0"/>
                </a:solidFill>
              </a:rPr>
              <a:t>[2] </a:t>
            </a:r>
            <a:r>
              <a:rPr lang="en-MY" sz="1600" i="1">
                <a:solidFill>
                  <a:srgbClr val="0070C0"/>
                </a:solidFill>
              </a:rPr>
              <a:t>“Program Objectives must be sufficiently reviewed and particularized to enable formulation of suitable metrics for effective evaluation beyond just general consumer choice, and DNS marketplace competition aspects.”</a:t>
            </a:r>
            <a:endParaRPr sz="1600" b="1">
              <a:solidFill>
                <a:srgbClr val="0070C0"/>
              </a:solidFill>
            </a:endParaRPr>
          </a:p>
          <a:p>
            <a:pPr marL="0" lvl="0" indent="0" algn="l" rtl="0">
              <a:spcBef>
                <a:spcPts val="0"/>
              </a:spcBef>
              <a:spcAft>
                <a:spcPts val="0"/>
              </a:spcAft>
              <a:buSzPct val="65625"/>
              <a:buNone/>
            </a:pPr>
            <a:endParaRPr sz="1600" b="1"/>
          </a:p>
          <a:p>
            <a:pPr marL="0" lvl="0" indent="0" algn="l" rtl="0">
              <a:spcBef>
                <a:spcPts val="0"/>
              </a:spcBef>
              <a:spcAft>
                <a:spcPts val="0"/>
              </a:spcAft>
              <a:buSzPct val="65625"/>
              <a:buNone/>
            </a:pPr>
            <a:r>
              <a:rPr lang="en-MY" sz="1600" b="1"/>
              <a:t>Board CQ: </a:t>
            </a:r>
            <a:r>
              <a:rPr lang="en-MY" sz="1600" i="1"/>
              <a:t>“The Board would like to clarify the ALAC’s intention in the statement “</a:t>
            </a:r>
            <a:r>
              <a:rPr lang="en-MY" sz="1600" i="1">
                <a:solidFill>
                  <a:srgbClr val="0070C0"/>
                </a:solidFill>
              </a:rPr>
              <a:t>Any expansion of the New gTLD Program must be beneficial to all stakeholders</a:t>
            </a:r>
            <a:r>
              <a:rPr lang="en-MY" sz="1600" i="1"/>
              <a:t>” and how such a statement aligns with ICANN’s remit and public interest goals.” </a:t>
            </a:r>
            <a:endParaRPr sz="1600"/>
          </a:p>
          <a:p>
            <a:pPr marL="0" lvl="0" indent="0" algn="l" rtl="0">
              <a:spcBef>
                <a:spcPts val="0"/>
              </a:spcBef>
              <a:spcAft>
                <a:spcPts val="0"/>
              </a:spcAft>
              <a:buSzPct val="65625"/>
              <a:buNone/>
            </a:pPr>
            <a:endParaRPr sz="1600" i="1"/>
          </a:p>
          <a:p>
            <a:pPr marL="342891" lvl="0" indent="-362575" algn="l" rtl="0">
              <a:spcBef>
                <a:spcPts val="0"/>
              </a:spcBef>
              <a:spcAft>
                <a:spcPts val="0"/>
              </a:spcAft>
              <a:buSzPct val="100000"/>
              <a:buChar char="◉"/>
            </a:pPr>
            <a:r>
              <a:rPr lang="en-MY" sz="1600" b="1">
                <a:solidFill>
                  <a:schemeClr val="accent5"/>
                </a:solidFill>
              </a:rPr>
              <a:t>Proposed replies</a:t>
            </a:r>
            <a:endParaRPr sz="1600" b="1">
              <a:solidFill>
                <a:schemeClr val="accent5"/>
              </a:solidFill>
            </a:endParaRPr>
          </a:p>
          <a:p>
            <a:pPr marL="798493" lvl="1" indent="-360989" algn="l" rtl="0">
              <a:lnSpc>
                <a:spcPct val="115000"/>
              </a:lnSpc>
              <a:spcBef>
                <a:spcPts val="300"/>
              </a:spcBef>
              <a:spcAft>
                <a:spcPts val="0"/>
              </a:spcAft>
              <a:buClr>
                <a:schemeClr val="accent5"/>
              </a:buClr>
              <a:buSzPct val="100000"/>
              <a:buChar char="⚪"/>
            </a:pPr>
            <a:r>
              <a:rPr lang="en-MY" b="1">
                <a:solidFill>
                  <a:schemeClr val="accent5"/>
                </a:solidFill>
              </a:rPr>
              <a:t>ALAC not opposed to a new round for New gTLDs – hope for more IDNs, Community/Niche TLDs </a:t>
            </a:r>
            <a:endParaRPr/>
          </a:p>
          <a:p>
            <a:pPr marL="798493" lvl="1" indent="-360989" algn="l" rtl="0">
              <a:lnSpc>
                <a:spcPct val="115000"/>
              </a:lnSpc>
              <a:spcBef>
                <a:spcPts val="300"/>
              </a:spcBef>
              <a:spcAft>
                <a:spcPts val="0"/>
              </a:spcAft>
              <a:buClr>
                <a:schemeClr val="accent5"/>
              </a:buClr>
              <a:buSzPct val="100000"/>
              <a:buChar char="⚪"/>
            </a:pPr>
            <a:r>
              <a:rPr lang="en-MY" b="1">
                <a:solidFill>
                  <a:schemeClr val="accent5"/>
                </a:solidFill>
              </a:rPr>
              <a:t>But Program expansion must, to the extent possible, take into account all interests, including those who do not regularly participate in PDPs</a:t>
            </a:r>
            <a:endParaRPr/>
          </a:p>
          <a:p>
            <a:pPr marL="798493" lvl="1" indent="-360989" algn="l" rtl="0">
              <a:lnSpc>
                <a:spcPct val="115000"/>
              </a:lnSpc>
              <a:spcBef>
                <a:spcPts val="300"/>
              </a:spcBef>
              <a:spcAft>
                <a:spcPts val="0"/>
              </a:spcAft>
              <a:buClr>
                <a:schemeClr val="accent5"/>
              </a:buClr>
              <a:buSzPct val="100000"/>
              <a:buChar char="⚪"/>
            </a:pPr>
            <a:r>
              <a:rPr lang="en-MY" b="1">
                <a:solidFill>
                  <a:schemeClr val="accent5"/>
                </a:solidFill>
              </a:rPr>
              <a:t>Advice is entirely consistent with </a:t>
            </a:r>
            <a:r>
              <a:rPr lang="en-MY" sz="1600" b="1">
                <a:solidFill>
                  <a:schemeClr val="accent5"/>
                </a:solidFill>
              </a:rPr>
              <a:t> ICANN’s remit and public interest goals – ICANN Commitments &amp; Core Values per Bylaws:-</a:t>
            </a:r>
            <a:endParaRPr sz="1600"/>
          </a:p>
          <a:p>
            <a:pPr marL="1255682" lvl="2" indent="-338764" algn="l" rtl="0">
              <a:lnSpc>
                <a:spcPct val="115000"/>
              </a:lnSpc>
              <a:spcBef>
                <a:spcPts val="300"/>
              </a:spcBef>
              <a:spcAft>
                <a:spcPts val="0"/>
              </a:spcAft>
              <a:buClr>
                <a:schemeClr val="accent5"/>
              </a:buClr>
              <a:buSzPct val="100000"/>
              <a:buChar char="•"/>
            </a:pPr>
            <a:r>
              <a:rPr lang="en-MY" sz="1600" b="1">
                <a:solidFill>
                  <a:schemeClr val="accent5"/>
                </a:solidFill>
              </a:rPr>
              <a:t>Article 1, Section 1.2(b)(vii) &amp; Section 1.2(c)</a:t>
            </a:r>
            <a:endParaRPr sz="1600"/>
          </a:p>
          <a:p>
            <a:pPr marL="1255682" lvl="2" indent="-338764" algn="l" rtl="0">
              <a:lnSpc>
                <a:spcPct val="115000"/>
              </a:lnSpc>
              <a:spcBef>
                <a:spcPts val="300"/>
              </a:spcBef>
              <a:spcAft>
                <a:spcPts val="0"/>
              </a:spcAft>
              <a:buClr>
                <a:schemeClr val="accent5"/>
              </a:buClr>
              <a:buSzPct val="100000"/>
              <a:buChar char="•"/>
            </a:pPr>
            <a:r>
              <a:rPr lang="en-MY" sz="1600" b="1">
                <a:solidFill>
                  <a:schemeClr val="accent5"/>
                </a:solidFill>
              </a:rPr>
              <a:t>Article 1, Section 1.2(b)(iii) + Board GPIF, “</a:t>
            </a:r>
            <a:r>
              <a:rPr lang="en-MY" sz="1600" b="1" i="1">
                <a:solidFill>
                  <a:schemeClr val="accent5"/>
                </a:solidFill>
              </a:rPr>
              <a:t>whether the Board will, where feasible and appropriate, depend on market mechanism to promote and sustain a competitive environment in the DNS market</a:t>
            </a:r>
            <a:r>
              <a:rPr lang="en-MY" sz="1600" b="1">
                <a:solidFill>
                  <a:schemeClr val="accent5"/>
                </a:solidFill>
              </a:rPr>
              <a:t>”</a:t>
            </a:r>
            <a:endParaRPr sz="1600" b="1">
              <a:solidFill>
                <a:schemeClr val="accent5"/>
              </a:solidFill>
            </a:endParaRPr>
          </a:p>
          <a:p>
            <a:pPr marL="798493" lvl="1" indent="-351464" algn="l" rtl="0">
              <a:lnSpc>
                <a:spcPct val="115000"/>
              </a:lnSpc>
              <a:spcBef>
                <a:spcPts val="300"/>
              </a:spcBef>
              <a:spcAft>
                <a:spcPts val="0"/>
              </a:spcAft>
              <a:buClr>
                <a:schemeClr val="accent5"/>
              </a:buClr>
              <a:buSzPct val="100000"/>
              <a:buChar char="⚪"/>
            </a:pPr>
            <a:r>
              <a:rPr lang="en-MY" b="1">
                <a:solidFill>
                  <a:schemeClr val="accent5"/>
                </a:solidFill>
              </a:rPr>
              <a:t>Also consistent with Bylaws </a:t>
            </a:r>
            <a:r>
              <a:rPr lang="en-MY" sz="1600" b="1">
                <a:solidFill>
                  <a:schemeClr val="accent5"/>
                </a:solidFill>
              </a:rPr>
              <a:t>Section 4.6(d) on CCT Reviews, which is expected to be updated by ATRT3 Recommendation 3.2</a:t>
            </a:r>
            <a:endParaRPr sz="1600" b="1">
              <a:solidFill>
                <a:schemeClr val="accent5"/>
              </a:solidFill>
            </a:endParaRPr>
          </a:p>
          <a:p>
            <a:pPr marL="798493" lvl="1" indent="-351464" algn="l" rtl="0">
              <a:lnSpc>
                <a:spcPct val="115000"/>
              </a:lnSpc>
              <a:spcBef>
                <a:spcPts val="300"/>
              </a:spcBef>
              <a:spcAft>
                <a:spcPts val="0"/>
              </a:spcAft>
              <a:buClr>
                <a:schemeClr val="accent5"/>
              </a:buClr>
              <a:buSzPct val="100000"/>
              <a:buChar char="⚪"/>
            </a:pPr>
            <a:r>
              <a:rPr lang="en-MY" b="1">
                <a:solidFill>
                  <a:schemeClr val="accent5"/>
                </a:solidFill>
              </a:rPr>
              <a:t>In other words, without suitable metrics to evaluate market mechanisms, how to tell if mechanisms are good, bad or sustains a competitive environment?</a:t>
            </a:r>
            <a:endParaRPr b="1">
              <a:solidFill>
                <a:schemeClr val="accent5"/>
              </a:solidFill>
            </a:endParaRPr>
          </a:p>
          <a:p>
            <a:pPr marL="798493" lvl="1" indent="-255579" algn="l" rtl="0">
              <a:spcBef>
                <a:spcPts val="0"/>
              </a:spcBef>
              <a:spcAft>
                <a:spcPts val="0"/>
              </a:spcAft>
              <a:buClr>
                <a:srgbClr val="002060"/>
              </a:buClr>
              <a:buSzPct val="75000"/>
              <a:buNone/>
            </a:pPr>
            <a:endParaRPr sz="1800" b="1">
              <a:solidFill>
                <a:schemeClr val="accent5"/>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5"/>
          <p:cNvSpPr txBox="1">
            <a:spLocks noGrp="1"/>
          </p:cNvSpPr>
          <p:nvPr>
            <p:ph type="title"/>
          </p:nvPr>
        </p:nvSpPr>
        <p:spPr>
          <a:xfrm>
            <a:off x="438274" y="142553"/>
            <a:ext cx="8012951"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000"/>
              <a:buFont typeface="Arial"/>
              <a:buNone/>
            </a:pPr>
            <a:r>
              <a:rPr lang="en-MY" sz="2000"/>
              <a:t>Topic #2: CCTRT Recommendations related to SubPro</a:t>
            </a:r>
            <a:endParaRPr sz="2000"/>
          </a:p>
        </p:txBody>
      </p:sp>
      <p:sp>
        <p:nvSpPr>
          <p:cNvPr id="119" name="Google Shape;119;p5"/>
          <p:cNvSpPr txBox="1">
            <a:spLocks noGrp="1"/>
          </p:cNvSpPr>
          <p:nvPr>
            <p:ph type="body" idx="1"/>
          </p:nvPr>
        </p:nvSpPr>
        <p:spPr>
          <a:xfrm>
            <a:off x="609600" y="913560"/>
            <a:ext cx="8051800" cy="5372940"/>
          </a:xfrm>
          <a:prstGeom prst="rect">
            <a:avLst/>
          </a:prstGeom>
          <a:noFill/>
          <a:ln>
            <a:noFill/>
          </a:ln>
        </p:spPr>
        <p:txBody>
          <a:bodyPr spcFirstLastPara="1" wrap="square" lIns="0" tIns="0" rIns="0" bIns="0" anchor="t" anchorCtr="0">
            <a:normAutofit/>
          </a:bodyPr>
          <a:lstStyle/>
          <a:p>
            <a:pPr marL="0" lvl="0" indent="0" algn="l" rtl="0">
              <a:spcBef>
                <a:spcPts val="0"/>
              </a:spcBef>
              <a:spcAft>
                <a:spcPts val="0"/>
              </a:spcAft>
              <a:buSzPts val="1050"/>
              <a:buNone/>
            </a:pPr>
            <a:r>
              <a:rPr lang="en-MY" sz="1400" b="1" dirty="0">
                <a:solidFill>
                  <a:srgbClr val="0070C0"/>
                </a:solidFill>
              </a:rPr>
              <a:t>Advice: </a:t>
            </a:r>
            <a:endParaRPr sz="1400" b="1" dirty="0">
              <a:solidFill>
                <a:srgbClr val="0070C0"/>
              </a:solidFill>
            </a:endParaRPr>
          </a:p>
          <a:p>
            <a:pPr marL="0" lvl="0" indent="0" algn="l" rtl="0">
              <a:spcBef>
                <a:spcPts val="0"/>
              </a:spcBef>
              <a:spcAft>
                <a:spcPts val="0"/>
              </a:spcAft>
              <a:buSzPts val="1050"/>
              <a:buNone/>
            </a:pPr>
            <a:r>
              <a:rPr lang="en-MY" sz="1400" b="1" dirty="0">
                <a:solidFill>
                  <a:srgbClr val="0070C0"/>
                </a:solidFill>
              </a:rPr>
              <a:t>[1] </a:t>
            </a:r>
            <a:r>
              <a:rPr lang="en-MY" sz="1400" dirty="0">
                <a:solidFill>
                  <a:srgbClr val="0070C0"/>
                </a:solidFill>
              </a:rPr>
              <a:t>CCTRT Report of 2018 focused on two things: intention (goals, objectives) and data; </a:t>
            </a:r>
            <a:endParaRPr dirty="0"/>
          </a:p>
          <a:p>
            <a:pPr marL="0" lvl="0" indent="0" algn="l" rtl="0">
              <a:spcBef>
                <a:spcPts val="0"/>
              </a:spcBef>
              <a:spcAft>
                <a:spcPts val="0"/>
              </a:spcAft>
              <a:buSzPts val="1050"/>
              <a:buNone/>
            </a:pPr>
            <a:r>
              <a:rPr lang="en-MY" sz="1400" b="1" dirty="0">
                <a:solidFill>
                  <a:srgbClr val="0070C0"/>
                </a:solidFill>
              </a:rPr>
              <a:t>[2] </a:t>
            </a:r>
            <a:r>
              <a:rPr lang="en-MY" sz="1400" dirty="0">
                <a:solidFill>
                  <a:srgbClr val="0070C0"/>
                </a:solidFill>
              </a:rPr>
              <a:t>concern over lack of action on CCT Recs re: DNS Security Abuse, ASP, user expectation </a:t>
            </a:r>
            <a:r>
              <a:rPr lang="en-MY" sz="1400" dirty="0" err="1">
                <a:solidFill>
                  <a:srgbClr val="0070C0"/>
                </a:solidFill>
              </a:rPr>
              <a:t>wrt</a:t>
            </a:r>
            <a:r>
              <a:rPr lang="en-MY" sz="1400" dirty="0">
                <a:solidFill>
                  <a:srgbClr val="0070C0"/>
                </a:solidFill>
              </a:rPr>
              <a:t> gTLD name-content relationship; and </a:t>
            </a:r>
            <a:endParaRPr dirty="0"/>
          </a:p>
          <a:p>
            <a:pPr marL="0" lvl="0" indent="0" algn="l" rtl="0">
              <a:spcBef>
                <a:spcPts val="0"/>
              </a:spcBef>
              <a:spcAft>
                <a:spcPts val="0"/>
              </a:spcAft>
              <a:buSzPts val="1050"/>
              <a:buNone/>
            </a:pPr>
            <a:r>
              <a:rPr lang="en-MY" sz="1400" b="1" dirty="0">
                <a:solidFill>
                  <a:srgbClr val="0070C0"/>
                </a:solidFill>
              </a:rPr>
              <a:t>[3] </a:t>
            </a:r>
            <a:r>
              <a:rPr lang="en-MY" sz="1400" dirty="0">
                <a:solidFill>
                  <a:srgbClr val="0070C0"/>
                </a:solidFill>
              </a:rPr>
              <a:t>all prerequisite &amp; high priority CCT Recs be implemented prior to next round.</a:t>
            </a:r>
            <a:endParaRPr sz="1400" b="1" dirty="0"/>
          </a:p>
          <a:p>
            <a:pPr marL="0" lvl="0" indent="0" algn="l" rtl="0">
              <a:spcBef>
                <a:spcPts val="0"/>
              </a:spcBef>
              <a:spcAft>
                <a:spcPts val="0"/>
              </a:spcAft>
              <a:buSzPts val="1050"/>
              <a:buNone/>
            </a:pPr>
            <a:endParaRPr sz="1400" b="1" dirty="0"/>
          </a:p>
          <a:p>
            <a:pPr marL="0" lvl="0" indent="0" algn="l" rtl="0">
              <a:spcBef>
                <a:spcPts val="0"/>
              </a:spcBef>
              <a:spcAft>
                <a:spcPts val="0"/>
              </a:spcAft>
              <a:buSzPts val="1050"/>
              <a:buNone/>
            </a:pPr>
            <a:r>
              <a:rPr lang="en-MY" sz="1400" b="1" dirty="0"/>
              <a:t>Board CQ: </a:t>
            </a:r>
            <a:r>
              <a:rPr lang="en-MY" sz="1400" dirty="0"/>
              <a:t>In referring to various developments, </a:t>
            </a:r>
            <a:r>
              <a:rPr lang="en-MY" sz="1400" i="1" dirty="0"/>
              <a:t>“The Board would like to note that </a:t>
            </a:r>
            <a:r>
              <a:rPr lang="en-MY" sz="1400" i="1" u="sng" dirty="0"/>
              <a:t>if the ALAC has any questions about topics addressed by recommendations in the CCT Final Report that were not included in the list of recommendations that the Board approved, the ALAC may consider posing its own questions to the Board on these subjects</a:t>
            </a:r>
            <a:r>
              <a:rPr lang="en-MY" sz="1400" i="1" dirty="0"/>
              <a:t> (without reference to the CCT recommendations), and the Board stands ready to discuss further with the ALAC.” </a:t>
            </a:r>
            <a:endParaRPr dirty="0"/>
          </a:p>
          <a:p>
            <a:pPr marL="342891" lvl="0" indent="-276216" algn="l" rtl="0">
              <a:spcBef>
                <a:spcPts val="0"/>
              </a:spcBef>
              <a:spcAft>
                <a:spcPts val="0"/>
              </a:spcAft>
              <a:buSzPts val="1050"/>
              <a:buNone/>
            </a:pPr>
            <a:endParaRPr sz="1400" b="1" dirty="0">
              <a:solidFill>
                <a:schemeClr val="accent5"/>
              </a:solidFill>
            </a:endParaRPr>
          </a:p>
          <a:p>
            <a:pPr marL="342891" lvl="0" indent="-342891" algn="l" rtl="0">
              <a:spcBef>
                <a:spcPts val="300"/>
              </a:spcBef>
              <a:spcAft>
                <a:spcPts val="0"/>
              </a:spcAft>
              <a:buSzPts val="1050"/>
              <a:buChar char="◉"/>
            </a:pPr>
            <a:r>
              <a:rPr lang="en-MY" sz="1400" b="1" dirty="0">
                <a:solidFill>
                  <a:schemeClr val="accent5"/>
                </a:solidFill>
              </a:rPr>
              <a:t>Proposed replies</a:t>
            </a:r>
            <a:endParaRPr sz="1400" b="1" dirty="0">
              <a:solidFill>
                <a:schemeClr val="accent5"/>
              </a:solidFill>
            </a:endParaRPr>
          </a:p>
          <a:p>
            <a:pPr marL="742938" lvl="1" indent="-285750">
              <a:spcBef>
                <a:spcPts val="300"/>
              </a:spcBef>
              <a:buClr>
                <a:schemeClr val="accent5"/>
              </a:buClr>
              <a:buSzPts val="1050"/>
            </a:pPr>
            <a:r>
              <a:rPr lang="en-US" sz="1400" b="1" dirty="0">
                <a:solidFill>
                  <a:schemeClr val="accent5"/>
                </a:solidFill>
              </a:rPr>
              <a:t>CCTRT Recs have become distorted and dispersed</a:t>
            </a:r>
          </a:p>
          <a:p>
            <a:pPr marL="742938" lvl="1" indent="-285750">
              <a:spcBef>
                <a:spcPts val="300"/>
              </a:spcBef>
              <a:buClr>
                <a:schemeClr val="accent5"/>
              </a:buClr>
              <a:buSzPts val="1050"/>
            </a:pPr>
            <a:r>
              <a:rPr lang="en-US" sz="1400" b="1" dirty="0">
                <a:solidFill>
                  <a:schemeClr val="accent5"/>
                </a:solidFill>
              </a:rPr>
              <a:t>ALAC will endeavor to restate from ALAC perspective</a:t>
            </a:r>
          </a:p>
          <a:p>
            <a:pPr marL="798493" lvl="1" indent="-341305" algn="l" rtl="0">
              <a:spcBef>
                <a:spcPts val="300"/>
              </a:spcBef>
              <a:spcAft>
                <a:spcPts val="0"/>
              </a:spcAft>
              <a:buClr>
                <a:schemeClr val="accent5"/>
              </a:buClr>
              <a:buSzPts val="1050"/>
              <a:buChar char="⚪"/>
            </a:pPr>
            <a:endParaRPr sz="1400" b="1" dirty="0">
              <a:solidFill>
                <a:schemeClr val="accent5"/>
              </a:solidFill>
            </a:endParaRPr>
          </a:p>
          <a:p>
            <a:pPr marL="798493" lvl="1" indent="-274630" algn="l" rtl="0">
              <a:spcBef>
                <a:spcPts val="0"/>
              </a:spcBef>
              <a:spcAft>
                <a:spcPts val="0"/>
              </a:spcAft>
              <a:buClr>
                <a:srgbClr val="002060"/>
              </a:buClr>
              <a:buSzPts val="1050"/>
              <a:buNone/>
            </a:pPr>
            <a:endParaRPr sz="1400" b="1" dirty="0">
              <a:solidFill>
                <a:schemeClr val="accent5"/>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6"/>
          <p:cNvSpPr txBox="1">
            <a:spLocks noGrp="1"/>
          </p:cNvSpPr>
          <p:nvPr>
            <p:ph type="title"/>
          </p:nvPr>
        </p:nvSpPr>
        <p:spPr>
          <a:xfrm>
            <a:off x="438274" y="142553"/>
            <a:ext cx="8012951"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000"/>
              <a:buFont typeface="Arial"/>
              <a:buNone/>
            </a:pPr>
            <a:r>
              <a:rPr lang="en-MY" sz="2000"/>
              <a:t>Topic #3: DNS Abuse Mitigation</a:t>
            </a:r>
            <a:endParaRPr sz="2000"/>
          </a:p>
        </p:txBody>
      </p:sp>
      <p:sp>
        <p:nvSpPr>
          <p:cNvPr id="125" name="Google Shape;125;p6"/>
          <p:cNvSpPr txBox="1">
            <a:spLocks noGrp="1"/>
          </p:cNvSpPr>
          <p:nvPr>
            <p:ph type="body" idx="1"/>
          </p:nvPr>
        </p:nvSpPr>
        <p:spPr>
          <a:xfrm>
            <a:off x="609600" y="913560"/>
            <a:ext cx="8051800" cy="5372940"/>
          </a:xfrm>
          <a:prstGeom prst="rect">
            <a:avLst/>
          </a:prstGeom>
          <a:noFill/>
          <a:ln>
            <a:noFill/>
          </a:ln>
        </p:spPr>
        <p:txBody>
          <a:bodyPr spcFirstLastPara="1" wrap="square" lIns="0" tIns="0" rIns="0" bIns="0" anchor="t" anchorCtr="0">
            <a:normAutofit/>
          </a:bodyPr>
          <a:lstStyle/>
          <a:p>
            <a:pPr marL="0" lvl="0" indent="0" algn="l" rtl="0">
              <a:spcBef>
                <a:spcPts val="0"/>
              </a:spcBef>
              <a:spcAft>
                <a:spcPts val="0"/>
              </a:spcAft>
              <a:buSzPts val="1050"/>
              <a:buNone/>
            </a:pPr>
            <a:r>
              <a:rPr lang="en-MY" sz="1400" b="1" dirty="0">
                <a:solidFill>
                  <a:srgbClr val="0070C0"/>
                </a:solidFill>
              </a:rPr>
              <a:t>Advice: </a:t>
            </a:r>
            <a:br>
              <a:rPr lang="en-MY" sz="1400" b="1" dirty="0">
                <a:solidFill>
                  <a:srgbClr val="0070C0"/>
                </a:solidFill>
              </a:rPr>
            </a:br>
            <a:r>
              <a:rPr lang="en-MY" sz="1400" b="1" dirty="0">
                <a:solidFill>
                  <a:srgbClr val="0070C0"/>
                </a:solidFill>
              </a:rPr>
              <a:t>[1] </a:t>
            </a:r>
            <a:r>
              <a:rPr lang="en-MY" sz="1400" dirty="0">
                <a:solidFill>
                  <a:srgbClr val="0070C0"/>
                </a:solidFill>
              </a:rPr>
              <a:t>Deferring issue solely to a wider ICANN community effort or “holistic approach” wastes valuable opportunity to contractually compel more immediate, increased efforts to stem ‘abuse’; </a:t>
            </a:r>
            <a:endParaRPr dirty="0"/>
          </a:p>
          <a:p>
            <a:pPr marL="0" lvl="0" indent="0" algn="l" rtl="0">
              <a:spcBef>
                <a:spcPts val="0"/>
              </a:spcBef>
              <a:spcAft>
                <a:spcPts val="0"/>
              </a:spcAft>
              <a:buSzPts val="1050"/>
              <a:buNone/>
            </a:pPr>
            <a:r>
              <a:rPr lang="en-MY" sz="1400" b="1" dirty="0">
                <a:solidFill>
                  <a:srgbClr val="0070C0"/>
                </a:solidFill>
              </a:rPr>
              <a:t>[2] </a:t>
            </a:r>
            <a:r>
              <a:rPr lang="en-MY" sz="1400" dirty="0">
                <a:solidFill>
                  <a:srgbClr val="0070C0"/>
                </a:solidFill>
              </a:rPr>
              <a:t>Landscape of DNS Abuse evolving, anti-abuse measures must be continuously updated / widened;</a:t>
            </a:r>
            <a:endParaRPr dirty="0"/>
          </a:p>
          <a:p>
            <a:pPr marL="0" lvl="0" indent="0" algn="l" rtl="0">
              <a:spcBef>
                <a:spcPts val="0"/>
              </a:spcBef>
              <a:spcAft>
                <a:spcPts val="0"/>
              </a:spcAft>
              <a:buSzPts val="1050"/>
              <a:buNone/>
            </a:pPr>
            <a:r>
              <a:rPr lang="en-MY" sz="1400" b="1" dirty="0">
                <a:solidFill>
                  <a:srgbClr val="0070C0"/>
                </a:solidFill>
              </a:rPr>
              <a:t>[3] </a:t>
            </a:r>
            <a:r>
              <a:rPr lang="en-MY" sz="1400" dirty="0">
                <a:solidFill>
                  <a:srgbClr val="0070C0"/>
                </a:solidFill>
              </a:rPr>
              <a:t>Even with “holistic approach”, must happen promptly, outcomes in place prior to next round, consider inputs in prior ALAC Advice, SSR2 Final Report, SAC114, SAC115, GAC PSWG proposal. </a:t>
            </a:r>
            <a:endParaRPr sz="1400" b="1" dirty="0">
              <a:solidFill>
                <a:srgbClr val="0070C0"/>
              </a:solidFill>
            </a:endParaRPr>
          </a:p>
          <a:p>
            <a:pPr marL="0" lvl="0" indent="0" algn="l" rtl="0">
              <a:spcBef>
                <a:spcPts val="300"/>
              </a:spcBef>
              <a:spcAft>
                <a:spcPts val="0"/>
              </a:spcAft>
              <a:buSzPts val="1050"/>
              <a:buNone/>
            </a:pPr>
            <a:endParaRPr sz="1400" b="1" dirty="0"/>
          </a:p>
          <a:p>
            <a:pPr marL="0" lvl="0" indent="0" algn="l" rtl="0">
              <a:spcBef>
                <a:spcPts val="600"/>
              </a:spcBef>
              <a:spcAft>
                <a:spcPts val="0"/>
              </a:spcAft>
              <a:buSzPts val="1050"/>
              <a:buNone/>
            </a:pPr>
            <a:r>
              <a:rPr lang="en-MY" sz="1400" b="1" dirty="0"/>
              <a:t>Board CQ: </a:t>
            </a:r>
            <a:r>
              <a:rPr lang="en-MY" sz="1400" i="1" dirty="0"/>
              <a:t>“The Board believes that the </a:t>
            </a:r>
            <a:r>
              <a:rPr lang="en-MY" sz="1400" i="1" u="sng" dirty="0"/>
              <a:t>efforts to combat DNS abuse will be an ongoing, continual one</a:t>
            </a:r>
            <a:r>
              <a:rPr lang="en-MY" sz="1400" i="1" dirty="0"/>
              <a:t>, and in some cases “completion” may not be applicable or feasible. Within this context, the Board would like to discuss with the ALAC its </a:t>
            </a:r>
            <a:r>
              <a:rPr lang="en-MY" sz="1400" i="1" u="sng" dirty="0"/>
              <a:t>expectations for “completing” outcomes.</a:t>
            </a:r>
            <a:r>
              <a:rPr lang="en-MY" sz="1400" i="1" dirty="0"/>
              <a:t>”</a:t>
            </a:r>
            <a:endParaRPr dirty="0"/>
          </a:p>
          <a:p>
            <a:pPr marL="0" lvl="0" indent="0" algn="l" rtl="0">
              <a:spcBef>
                <a:spcPts val="600"/>
              </a:spcBef>
              <a:spcAft>
                <a:spcPts val="0"/>
              </a:spcAft>
              <a:buSzPts val="1050"/>
              <a:buNone/>
            </a:pPr>
            <a:r>
              <a:rPr lang="en-MY" sz="1400" b="1" dirty="0"/>
              <a:t>Board CQ: </a:t>
            </a:r>
            <a:r>
              <a:rPr lang="en-MY" sz="1400" i="1" dirty="0"/>
              <a:t>“Additionally, the Board would like to better understand the ALAC’s view regarding the Contracted Parties’ definition of “abuse”, …. The Board notes that some of the inputs noted in the ALAC’s advice do not align with the Contracted Parties’ definition. </a:t>
            </a:r>
            <a:r>
              <a:rPr lang="en-MY" sz="1400" i="1" u="sng" dirty="0"/>
              <a:t>Does the ALAC accept the Contracted Parties’ definition of abuse?</a:t>
            </a:r>
            <a:r>
              <a:rPr lang="en-MY" sz="1400" i="1" dirty="0"/>
              <a:t>”</a:t>
            </a:r>
            <a:endParaRPr dirty="0"/>
          </a:p>
          <a:p>
            <a:pPr marL="0" lvl="0" indent="0" algn="l" rtl="0">
              <a:spcBef>
                <a:spcPts val="600"/>
              </a:spcBef>
              <a:spcAft>
                <a:spcPts val="0"/>
              </a:spcAft>
              <a:buSzPts val="1050"/>
              <a:buNone/>
            </a:pPr>
            <a:endParaRPr sz="1400" i="1" dirty="0"/>
          </a:p>
          <a:p>
            <a:pPr marL="342891" lvl="0" indent="-342891" algn="l" rtl="0">
              <a:spcBef>
                <a:spcPts val="600"/>
              </a:spcBef>
              <a:spcAft>
                <a:spcPts val="0"/>
              </a:spcAft>
              <a:buSzPts val="1050"/>
              <a:buChar char="◉"/>
            </a:pPr>
            <a:r>
              <a:rPr lang="en-MY" sz="1400" b="1" dirty="0">
                <a:solidFill>
                  <a:schemeClr val="accent5"/>
                </a:solidFill>
              </a:rPr>
              <a:t>Proposed replies</a:t>
            </a:r>
            <a:endParaRPr sz="1400" b="1" dirty="0">
              <a:solidFill>
                <a:schemeClr val="accent5"/>
              </a:solidFill>
            </a:endParaRPr>
          </a:p>
          <a:p>
            <a:pPr marL="798493" lvl="1" indent="-341305" algn="l" rtl="0">
              <a:spcBef>
                <a:spcPts val="300"/>
              </a:spcBef>
              <a:spcAft>
                <a:spcPts val="0"/>
              </a:spcAft>
              <a:buClr>
                <a:schemeClr val="accent5"/>
              </a:buClr>
              <a:buSzPts val="1050"/>
              <a:buChar char="⚪"/>
            </a:pPr>
            <a:r>
              <a:rPr lang="en-US" sz="1400" b="1" dirty="0">
                <a:solidFill>
                  <a:schemeClr val="accent5"/>
                </a:solidFill>
              </a:rPr>
              <a:t>ALAC agrees there’s no completion</a:t>
            </a:r>
          </a:p>
          <a:p>
            <a:pPr marL="798493" lvl="1" indent="-341305" algn="l" rtl="0">
              <a:spcBef>
                <a:spcPts val="300"/>
              </a:spcBef>
              <a:spcAft>
                <a:spcPts val="0"/>
              </a:spcAft>
              <a:buClr>
                <a:schemeClr val="accent5"/>
              </a:buClr>
              <a:buSzPts val="1050"/>
              <a:buChar char="⚪"/>
            </a:pPr>
            <a:r>
              <a:rPr lang="en-US" sz="1400" b="1" dirty="0">
                <a:solidFill>
                  <a:schemeClr val="accent5"/>
                </a:solidFill>
              </a:rPr>
              <a:t>Need to set measurable objectives</a:t>
            </a:r>
          </a:p>
          <a:p>
            <a:pPr marL="798493" lvl="1" indent="-341305" algn="l" rtl="0">
              <a:spcBef>
                <a:spcPts val="300"/>
              </a:spcBef>
              <a:spcAft>
                <a:spcPts val="0"/>
              </a:spcAft>
              <a:buClr>
                <a:schemeClr val="accent5"/>
              </a:buClr>
              <a:buSzPts val="1050"/>
              <a:buChar char="⚪"/>
            </a:pPr>
            <a:r>
              <a:rPr lang="en-US" sz="1400" b="1" dirty="0">
                <a:solidFill>
                  <a:schemeClr val="accent5"/>
                </a:solidFill>
              </a:rPr>
              <a:t>Stick to CPH definition for now</a:t>
            </a:r>
            <a:endParaRPr sz="1400" b="1" dirty="0">
              <a:solidFill>
                <a:schemeClr val="accent5"/>
              </a:solidFill>
            </a:endParaRPr>
          </a:p>
          <a:p>
            <a:pPr marL="798493" lvl="1" indent="-274630" algn="l" rtl="0">
              <a:spcBef>
                <a:spcPts val="300"/>
              </a:spcBef>
              <a:spcAft>
                <a:spcPts val="0"/>
              </a:spcAft>
              <a:buClr>
                <a:srgbClr val="002060"/>
              </a:buClr>
              <a:buSzPts val="1050"/>
              <a:buNone/>
            </a:pPr>
            <a:endParaRPr sz="1400" b="1" dirty="0">
              <a:solidFill>
                <a:schemeClr val="accent5"/>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7"/>
          <p:cNvSpPr txBox="1">
            <a:spLocks noGrp="1"/>
          </p:cNvSpPr>
          <p:nvPr>
            <p:ph type="title"/>
          </p:nvPr>
        </p:nvSpPr>
        <p:spPr>
          <a:xfrm>
            <a:off x="438274" y="142553"/>
            <a:ext cx="8012951"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000"/>
              <a:buFont typeface="Arial"/>
              <a:buNone/>
            </a:pPr>
            <a:r>
              <a:rPr lang="en-MY" sz="2000"/>
              <a:t>Topic #4: Enforceability of PICs &amp; RVCs</a:t>
            </a:r>
            <a:endParaRPr sz="2000"/>
          </a:p>
        </p:txBody>
      </p:sp>
      <p:sp>
        <p:nvSpPr>
          <p:cNvPr id="132" name="Google Shape;132;p7"/>
          <p:cNvSpPr txBox="1">
            <a:spLocks noGrp="1"/>
          </p:cNvSpPr>
          <p:nvPr>
            <p:ph type="body" idx="1"/>
          </p:nvPr>
        </p:nvSpPr>
        <p:spPr>
          <a:xfrm>
            <a:off x="609600" y="913560"/>
            <a:ext cx="8051800" cy="5372940"/>
          </a:xfrm>
          <a:prstGeom prst="rect">
            <a:avLst/>
          </a:prstGeom>
          <a:noFill/>
          <a:ln>
            <a:noFill/>
          </a:ln>
        </p:spPr>
        <p:txBody>
          <a:bodyPr spcFirstLastPara="1" wrap="square" lIns="0" tIns="0" rIns="0" bIns="0" anchor="t" anchorCtr="0">
            <a:normAutofit/>
          </a:bodyPr>
          <a:lstStyle/>
          <a:p>
            <a:pPr marL="0" lvl="0" indent="0" algn="l" rtl="0">
              <a:spcBef>
                <a:spcPts val="0"/>
              </a:spcBef>
              <a:spcAft>
                <a:spcPts val="0"/>
              </a:spcAft>
              <a:buSzPts val="1050"/>
              <a:buNone/>
            </a:pPr>
            <a:r>
              <a:rPr lang="en-MY" sz="1400" b="1">
                <a:solidFill>
                  <a:srgbClr val="0070C0"/>
                </a:solidFill>
              </a:rPr>
              <a:t>Advice: </a:t>
            </a:r>
            <a:br>
              <a:rPr lang="en-MY" sz="1400" b="1">
                <a:solidFill>
                  <a:srgbClr val="0070C0"/>
                </a:solidFill>
              </a:rPr>
            </a:br>
            <a:r>
              <a:rPr lang="en-MY" sz="1400" b="1">
                <a:solidFill>
                  <a:srgbClr val="0070C0"/>
                </a:solidFill>
              </a:rPr>
              <a:t>[1] </a:t>
            </a:r>
            <a:r>
              <a:rPr lang="en-MY" sz="1400">
                <a:solidFill>
                  <a:srgbClr val="0070C0"/>
                </a:solidFill>
              </a:rPr>
              <a:t>All provisions in contract with ICANN must be enforceable &amp; enforced by Contractual Compliance (CC) – steps to be taken to remedy “unenforceability” of PICs/RVCs;</a:t>
            </a:r>
            <a:endParaRPr sz="1400">
              <a:solidFill>
                <a:srgbClr val="0070C0"/>
              </a:solidFill>
            </a:endParaRPr>
          </a:p>
          <a:p>
            <a:pPr marL="0" lvl="0" indent="0" algn="l" rtl="0">
              <a:spcBef>
                <a:spcPts val="0"/>
              </a:spcBef>
              <a:spcAft>
                <a:spcPts val="0"/>
              </a:spcAft>
              <a:buSzPts val="1050"/>
              <a:buNone/>
            </a:pPr>
            <a:r>
              <a:rPr lang="en-MY" sz="1400" b="1">
                <a:solidFill>
                  <a:srgbClr val="0070C0"/>
                </a:solidFill>
              </a:rPr>
              <a:t>[2] </a:t>
            </a:r>
            <a:r>
              <a:rPr lang="en-MY" sz="1400">
                <a:solidFill>
                  <a:srgbClr val="0070C0"/>
                </a:solidFill>
              </a:rPr>
              <a:t>Better, more particularized reporting by CC on thresholds derived &amp; used to assess compliance or non- compliance of a PIC/RVC;</a:t>
            </a:r>
            <a:endParaRPr sz="1400">
              <a:solidFill>
                <a:srgbClr val="0070C0"/>
              </a:solidFill>
            </a:endParaRPr>
          </a:p>
          <a:p>
            <a:pPr marL="0" lvl="0" indent="0" algn="l" rtl="0">
              <a:spcBef>
                <a:spcPts val="0"/>
              </a:spcBef>
              <a:spcAft>
                <a:spcPts val="0"/>
              </a:spcAft>
              <a:buSzPts val="1050"/>
              <a:buNone/>
            </a:pPr>
            <a:r>
              <a:rPr lang="en-MY" sz="1400" b="1">
                <a:solidFill>
                  <a:srgbClr val="0070C0"/>
                </a:solidFill>
              </a:rPr>
              <a:t>[3] </a:t>
            </a:r>
            <a:r>
              <a:rPr lang="en-MY" sz="1400">
                <a:solidFill>
                  <a:srgbClr val="0070C0"/>
                </a:solidFill>
              </a:rPr>
              <a:t>Should review PICDRP to allow for complaints against any alleged registry violation of a PIC/RVC without need to show evidence of significant harm suffered </a:t>
            </a:r>
            <a:endParaRPr sz="1400" b="1">
              <a:solidFill>
                <a:srgbClr val="0070C0"/>
              </a:solidFill>
            </a:endParaRPr>
          </a:p>
          <a:p>
            <a:pPr marL="0" lvl="0" indent="0" algn="l" rtl="0">
              <a:spcBef>
                <a:spcPts val="2000"/>
              </a:spcBef>
              <a:spcAft>
                <a:spcPts val="0"/>
              </a:spcAft>
              <a:buSzPts val="1050"/>
              <a:buNone/>
            </a:pPr>
            <a:r>
              <a:rPr lang="en-MY" sz="1400" b="1"/>
              <a:t>Board CQ: </a:t>
            </a:r>
            <a:r>
              <a:rPr lang="en-MY" sz="1400" i="1"/>
              <a:t>“The Board would like to pose for discussion a possible different approach to enforcement of PICs/RVCs that focuses not on dispute resolution but rather </a:t>
            </a:r>
            <a:r>
              <a:rPr lang="en-MY" sz="1400" i="1" u="sng"/>
              <a:t>a model in which the Registry who wishes to apply for an RVC must demonstrate a methodology by which compliance with the RVC could be objectively evaluated</a:t>
            </a:r>
            <a:r>
              <a:rPr lang="en-MY" sz="1400" i="1"/>
              <a:t>. Does the ALAC have any views on this specific approach?”</a:t>
            </a:r>
            <a:endParaRPr/>
          </a:p>
          <a:p>
            <a:pPr marL="0" lvl="0" indent="0" algn="l" rtl="0">
              <a:spcBef>
                <a:spcPts val="0"/>
              </a:spcBef>
              <a:spcAft>
                <a:spcPts val="0"/>
              </a:spcAft>
              <a:buSzPts val="1050"/>
              <a:buNone/>
            </a:pPr>
            <a:endParaRPr sz="1400" i="1"/>
          </a:p>
          <a:p>
            <a:pPr marL="342891" lvl="0" indent="-342891" algn="l" rtl="0">
              <a:spcBef>
                <a:spcPts val="300"/>
              </a:spcBef>
              <a:spcAft>
                <a:spcPts val="0"/>
              </a:spcAft>
              <a:buSzPts val="1050"/>
              <a:buChar char="◉"/>
            </a:pPr>
            <a:r>
              <a:rPr lang="en-MY" sz="1400" b="1">
                <a:solidFill>
                  <a:schemeClr val="accent5"/>
                </a:solidFill>
              </a:rPr>
              <a:t>Proposed replies</a:t>
            </a:r>
            <a:endParaRPr/>
          </a:p>
          <a:p>
            <a:pPr marL="798493" lvl="1" indent="-341304" algn="l" rtl="0">
              <a:spcBef>
                <a:spcPts val="300"/>
              </a:spcBef>
              <a:spcAft>
                <a:spcPts val="0"/>
              </a:spcAft>
              <a:buClr>
                <a:schemeClr val="accent5"/>
              </a:buClr>
              <a:buSzPts val="1050"/>
              <a:buChar char="⚪"/>
            </a:pPr>
            <a:r>
              <a:rPr lang="en-MY" sz="1400" b="1">
                <a:solidFill>
                  <a:schemeClr val="accent5"/>
                </a:solidFill>
              </a:rPr>
              <a:t>Open to Board’s proposed approach on RVCs, objective evaluation could be conducted using Board’s GPIF on Commitment a.iv, Core value b.ii, and Core value b.vi, and with reference to GAC Consensus Advice</a:t>
            </a:r>
            <a:endParaRPr/>
          </a:p>
          <a:p>
            <a:pPr marL="798493" lvl="1" indent="-341304" algn="l" rtl="0">
              <a:spcBef>
                <a:spcPts val="300"/>
              </a:spcBef>
              <a:spcAft>
                <a:spcPts val="0"/>
              </a:spcAft>
              <a:buClr>
                <a:schemeClr val="accent5"/>
              </a:buClr>
              <a:buSzPts val="1050"/>
              <a:buChar char="⚪"/>
            </a:pPr>
            <a:r>
              <a:rPr lang="en-MY" sz="1400" b="1">
                <a:solidFill>
                  <a:schemeClr val="accent5"/>
                </a:solidFill>
              </a:rPr>
              <a:t>Approach must also be subject to community input </a:t>
            </a:r>
            <a:endParaRPr sz="1400" b="1">
              <a:solidFill>
                <a:schemeClr val="accent5"/>
              </a:solidFill>
            </a:endParaRPr>
          </a:p>
          <a:p>
            <a:pPr marL="798493" lvl="1" indent="-341304" algn="l" rtl="0">
              <a:spcBef>
                <a:spcPts val="300"/>
              </a:spcBef>
              <a:spcAft>
                <a:spcPts val="0"/>
              </a:spcAft>
              <a:buClr>
                <a:schemeClr val="accent5"/>
              </a:buClr>
              <a:buSzPts val="1050"/>
              <a:buChar char="⚪"/>
            </a:pPr>
            <a:r>
              <a:rPr lang="en-MY" sz="1400" b="1">
                <a:solidFill>
                  <a:schemeClr val="accent5"/>
                </a:solidFill>
              </a:rPr>
              <a:t>Regardless, need more particularized reporting by CC on thresholds derived &amp; used to assess compliance or non-compliance of an RVC for action to be taken</a:t>
            </a:r>
            <a:endParaRPr sz="1400" b="1">
              <a:solidFill>
                <a:schemeClr val="accent5"/>
              </a:solidFill>
            </a:endParaRPr>
          </a:p>
          <a:p>
            <a:pPr marL="0" lvl="0" indent="0" algn="l" rtl="0">
              <a:spcBef>
                <a:spcPts val="300"/>
              </a:spcBef>
              <a:spcAft>
                <a:spcPts val="0"/>
              </a:spcAft>
              <a:buNone/>
            </a:pPr>
            <a:endParaRPr sz="1400" b="1">
              <a:solidFill>
                <a:schemeClr val="accent5"/>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8"/>
          <p:cNvSpPr txBox="1">
            <a:spLocks noGrp="1"/>
          </p:cNvSpPr>
          <p:nvPr>
            <p:ph type="title"/>
          </p:nvPr>
        </p:nvSpPr>
        <p:spPr>
          <a:xfrm>
            <a:off x="438274" y="142553"/>
            <a:ext cx="8012951"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000"/>
              <a:buFont typeface="Arial"/>
              <a:buNone/>
            </a:pPr>
            <a:r>
              <a:rPr lang="en-MY" sz="2000"/>
              <a:t>Topic #7: Closed Generics</a:t>
            </a:r>
            <a:endParaRPr sz="2000"/>
          </a:p>
        </p:txBody>
      </p:sp>
      <p:sp>
        <p:nvSpPr>
          <p:cNvPr id="138" name="Google Shape;138;p8"/>
          <p:cNvSpPr txBox="1">
            <a:spLocks noGrp="1"/>
          </p:cNvSpPr>
          <p:nvPr>
            <p:ph type="body" idx="1"/>
          </p:nvPr>
        </p:nvSpPr>
        <p:spPr>
          <a:xfrm>
            <a:off x="609600" y="913560"/>
            <a:ext cx="8051800" cy="5372940"/>
          </a:xfrm>
          <a:prstGeom prst="rect">
            <a:avLst/>
          </a:prstGeom>
          <a:noFill/>
          <a:ln>
            <a:noFill/>
          </a:ln>
        </p:spPr>
        <p:txBody>
          <a:bodyPr spcFirstLastPara="1" wrap="square" lIns="0" tIns="0" rIns="0" bIns="0" anchor="t" anchorCtr="0">
            <a:normAutofit/>
          </a:bodyPr>
          <a:lstStyle/>
          <a:p>
            <a:pPr marL="0" lvl="0" indent="0" algn="l" rtl="0">
              <a:spcBef>
                <a:spcPts val="0"/>
              </a:spcBef>
              <a:spcAft>
                <a:spcPts val="0"/>
              </a:spcAft>
              <a:buSzPts val="1050"/>
              <a:buNone/>
            </a:pPr>
            <a:r>
              <a:rPr lang="en-MY" sz="1400" b="1" dirty="0">
                <a:solidFill>
                  <a:srgbClr val="0070C0"/>
                </a:solidFill>
              </a:rPr>
              <a:t>Advice: </a:t>
            </a:r>
            <a:r>
              <a:rPr lang="en-MY" sz="1400" i="1" dirty="0">
                <a:solidFill>
                  <a:srgbClr val="0070C0"/>
                </a:solidFill>
              </a:rPr>
              <a:t>“…direct ICANN Org to suspend any processing or acceptance of any applications for CGs until such time consensus policy is adopted on how to address applications for CGs which serve a global public interest.”</a:t>
            </a:r>
            <a:endParaRPr dirty="0"/>
          </a:p>
          <a:p>
            <a:pPr marL="0" lvl="0" indent="0" algn="l" rtl="0">
              <a:spcBef>
                <a:spcPts val="0"/>
              </a:spcBef>
              <a:spcAft>
                <a:spcPts val="0"/>
              </a:spcAft>
              <a:buSzPts val="1050"/>
              <a:buNone/>
            </a:pPr>
            <a:endParaRPr sz="1400" b="1" dirty="0">
              <a:solidFill>
                <a:srgbClr val="0070C0"/>
              </a:solidFill>
            </a:endParaRPr>
          </a:p>
          <a:p>
            <a:pPr marL="0" lvl="0" indent="0" algn="l" rtl="0">
              <a:spcBef>
                <a:spcPts val="300"/>
              </a:spcBef>
              <a:spcAft>
                <a:spcPts val="0"/>
              </a:spcAft>
              <a:buSzPts val="1050"/>
              <a:buNone/>
            </a:pPr>
            <a:r>
              <a:rPr lang="en-MY" sz="1400" b="1" dirty="0"/>
              <a:t>Board CQ: </a:t>
            </a:r>
            <a:r>
              <a:rPr lang="en-MY" sz="1400" i="1" dirty="0"/>
              <a:t>“The Board would like to clarify whether the ALAC believes a consensus policy process is the only solution, or if there are other potential solutions for addressing closed generics.”</a:t>
            </a:r>
            <a:endParaRPr dirty="0"/>
          </a:p>
          <a:p>
            <a:pPr marL="0" lvl="0" indent="0" algn="l" rtl="0">
              <a:spcBef>
                <a:spcPts val="600"/>
              </a:spcBef>
              <a:spcAft>
                <a:spcPts val="0"/>
              </a:spcAft>
              <a:buSzPts val="1050"/>
              <a:buNone/>
            </a:pPr>
            <a:r>
              <a:rPr lang="en-MY" sz="1400" b="1" dirty="0"/>
              <a:t>Board CQ: </a:t>
            </a:r>
            <a:r>
              <a:rPr lang="en-MY" sz="1400" i="1" dirty="0"/>
              <a:t>“The Board notes the ALAC’s reference that these strings “</a:t>
            </a:r>
            <a:r>
              <a:rPr lang="en-MY" sz="1400" i="1" dirty="0">
                <a:solidFill>
                  <a:srgbClr val="0070C0"/>
                </a:solidFill>
              </a:rPr>
              <a:t>serve a global public interest.</a:t>
            </a:r>
            <a:r>
              <a:rPr lang="en-MY" sz="1400" i="1" dirty="0"/>
              <a:t>” The Board would like to clarify the ALAC’s understanding of </a:t>
            </a:r>
            <a:r>
              <a:rPr lang="en-MY" sz="1400" i="1" u="sng" dirty="0"/>
              <a:t>how to define “global public interest”</a:t>
            </a:r>
            <a:r>
              <a:rPr lang="en-MY" sz="1400" i="1" dirty="0"/>
              <a:t> and </a:t>
            </a:r>
            <a:r>
              <a:rPr lang="en-MY" sz="1400" i="1" u="sng" dirty="0"/>
              <a:t>how these strings may meet that threshold.</a:t>
            </a:r>
            <a:r>
              <a:rPr lang="en-MY" sz="1400" i="1" dirty="0"/>
              <a:t>”</a:t>
            </a:r>
            <a:endParaRPr dirty="0"/>
          </a:p>
          <a:p>
            <a:pPr marL="0" lvl="0" indent="0" algn="l" rtl="0">
              <a:spcBef>
                <a:spcPts val="600"/>
              </a:spcBef>
              <a:spcAft>
                <a:spcPts val="0"/>
              </a:spcAft>
              <a:buSzPts val="1050"/>
              <a:buNone/>
            </a:pPr>
            <a:endParaRPr sz="1400" i="1" dirty="0"/>
          </a:p>
          <a:p>
            <a:pPr marL="342891" lvl="0" indent="-342891" algn="l" rtl="0">
              <a:spcBef>
                <a:spcPts val="600"/>
              </a:spcBef>
              <a:spcAft>
                <a:spcPts val="0"/>
              </a:spcAft>
              <a:buSzPts val="1050"/>
              <a:buChar char="◉"/>
            </a:pPr>
            <a:r>
              <a:rPr lang="en-MY" sz="1400" b="1" dirty="0">
                <a:solidFill>
                  <a:schemeClr val="accent5"/>
                </a:solidFill>
              </a:rPr>
              <a:t>Proposed replies</a:t>
            </a:r>
            <a:endParaRPr dirty="0"/>
          </a:p>
          <a:p>
            <a:pPr marL="798493" lvl="1" indent="-341305" algn="l" rtl="0">
              <a:spcBef>
                <a:spcPts val="600"/>
              </a:spcBef>
              <a:spcAft>
                <a:spcPts val="0"/>
              </a:spcAft>
              <a:buClr>
                <a:schemeClr val="accent5"/>
              </a:buClr>
              <a:buSzPts val="1050"/>
              <a:buChar char="⚪"/>
            </a:pPr>
            <a:r>
              <a:rPr lang="en-US" sz="1400" b="1" dirty="0">
                <a:solidFill>
                  <a:schemeClr val="accent5"/>
                </a:solidFill>
              </a:rPr>
              <a:t>Status Quo is no closed generics</a:t>
            </a:r>
          </a:p>
          <a:p>
            <a:pPr marL="798493" lvl="1" indent="-341305" algn="l" rtl="0">
              <a:spcBef>
                <a:spcPts val="600"/>
              </a:spcBef>
              <a:spcAft>
                <a:spcPts val="0"/>
              </a:spcAft>
              <a:buClr>
                <a:schemeClr val="accent5"/>
              </a:buClr>
              <a:buSzPts val="1050"/>
              <a:buChar char="⚪"/>
            </a:pPr>
            <a:r>
              <a:rPr lang="en-US" sz="1400" b="1" dirty="0">
                <a:solidFill>
                  <a:schemeClr val="accent5"/>
                </a:solidFill>
              </a:rPr>
              <a:t>Community appears to be against them</a:t>
            </a:r>
          </a:p>
          <a:p>
            <a:pPr marL="798493" lvl="1" indent="-341305" algn="l" rtl="0">
              <a:spcBef>
                <a:spcPts val="600"/>
              </a:spcBef>
              <a:spcAft>
                <a:spcPts val="0"/>
              </a:spcAft>
              <a:buClr>
                <a:schemeClr val="accent5"/>
              </a:buClr>
              <a:buSzPts val="1050"/>
              <a:buChar char="⚪"/>
            </a:pPr>
            <a:r>
              <a:rPr lang="en-US" sz="1400" b="1" dirty="0">
                <a:solidFill>
                  <a:schemeClr val="accent5"/>
                </a:solidFill>
              </a:rPr>
              <a:t>Need a definition of them which is objective</a:t>
            </a:r>
          </a:p>
          <a:p>
            <a:pPr marL="798493" lvl="1" indent="-341305" algn="l" rtl="0">
              <a:spcBef>
                <a:spcPts val="600"/>
              </a:spcBef>
              <a:spcAft>
                <a:spcPts val="0"/>
              </a:spcAft>
              <a:buClr>
                <a:schemeClr val="accent5"/>
              </a:buClr>
              <a:buSzPts val="1050"/>
              <a:buChar char="⚪"/>
            </a:pPr>
            <a:endParaRPr sz="1400" b="1" dirty="0">
              <a:solidFill>
                <a:schemeClr val="accent5"/>
              </a:solidFill>
            </a:endParaRPr>
          </a:p>
          <a:p>
            <a:pPr marL="798493" lvl="1" indent="-274630" algn="l" rtl="0">
              <a:spcBef>
                <a:spcPts val="300"/>
              </a:spcBef>
              <a:spcAft>
                <a:spcPts val="0"/>
              </a:spcAft>
              <a:buClr>
                <a:srgbClr val="002060"/>
              </a:buClr>
              <a:buSzPts val="1050"/>
              <a:buNone/>
            </a:pPr>
            <a:endParaRPr sz="1400" b="1" dirty="0">
              <a:solidFill>
                <a:schemeClr val="accent5"/>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9"/>
          <p:cNvSpPr txBox="1">
            <a:spLocks noGrp="1"/>
          </p:cNvSpPr>
          <p:nvPr>
            <p:ph type="title"/>
          </p:nvPr>
        </p:nvSpPr>
        <p:spPr>
          <a:xfrm>
            <a:off x="438274" y="142553"/>
            <a:ext cx="8012951"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000"/>
              <a:buFont typeface="Arial"/>
              <a:buNone/>
            </a:pPr>
            <a:r>
              <a:rPr lang="en-MY" sz="2000"/>
              <a:t>Topic #8: Applicant Support (ASP – Applicant Support Program)</a:t>
            </a:r>
            <a:endParaRPr sz="2000"/>
          </a:p>
        </p:txBody>
      </p:sp>
      <p:sp>
        <p:nvSpPr>
          <p:cNvPr id="144" name="Google Shape;144;p9"/>
          <p:cNvSpPr txBox="1">
            <a:spLocks noGrp="1"/>
          </p:cNvSpPr>
          <p:nvPr>
            <p:ph type="body" idx="1"/>
          </p:nvPr>
        </p:nvSpPr>
        <p:spPr>
          <a:xfrm>
            <a:off x="609600" y="913560"/>
            <a:ext cx="8051800" cy="5372940"/>
          </a:xfrm>
          <a:prstGeom prst="rect">
            <a:avLst/>
          </a:prstGeom>
          <a:noFill/>
          <a:ln>
            <a:noFill/>
          </a:ln>
        </p:spPr>
        <p:txBody>
          <a:bodyPr spcFirstLastPara="1" wrap="square" lIns="0" tIns="0" rIns="0" bIns="0" anchor="t" anchorCtr="0">
            <a:normAutofit/>
          </a:bodyPr>
          <a:lstStyle/>
          <a:p>
            <a:pPr marL="0" lvl="0" indent="0" algn="l" rtl="0">
              <a:spcBef>
                <a:spcPts val="0"/>
              </a:spcBef>
              <a:spcAft>
                <a:spcPts val="0"/>
              </a:spcAft>
              <a:buSzPts val="1050"/>
              <a:buNone/>
            </a:pPr>
            <a:r>
              <a:rPr lang="en-MY" sz="1400" b="1" dirty="0">
                <a:solidFill>
                  <a:srgbClr val="0070C0"/>
                </a:solidFill>
              </a:rPr>
              <a:t>Advice: </a:t>
            </a:r>
            <a:endParaRPr sz="1400" b="1" dirty="0">
              <a:solidFill>
                <a:srgbClr val="0070C0"/>
              </a:solidFill>
            </a:endParaRPr>
          </a:p>
          <a:p>
            <a:pPr marL="0" lvl="0" indent="0" algn="l" rtl="0">
              <a:spcBef>
                <a:spcPts val="0"/>
              </a:spcBef>
              <a:spcAft>
                <a:spcPts val="0"/>
              </a:spcAft>
              <a:buSzPts val="1050"/>
              <a:buNone/>
            </a:pPr>
            <a:r>
              <a:rPr lang="en-MY" sz="1400" b="1" dirty="0">
                <a:solidFill>
                  <a:srgbClr val="0070C0"/>
                </a:solidFill>
              </a:rPr>
              <a:t>[1] </a:t>
            </a:r>
            <a:r>
              <a:rPr lang="en-MY" sz="1400" dirty="0">
                <a:solidFill>
                  <a:srgbClr val="0070C0"/>
                </a:solidFill>
              </a:rPr>
              <a:t>Need policy direction, evaluation metrics for ASP success; too many aspects left to IRT;</a:t>
            </a:r>
            <a:endParaRPr dirty="0"/>
          </a:p>
          <a:p>
            <a:pPr marL="0" lvl="0" indent="0" algn="l" rtl="0">
              <a:spcBef>
                <a:spcPts val="0"/>
              </a:spcBef>
              <a:spcAft>
                <a:spcPts val="0"/>
              </a:spcAft>
              <a:buSzPts val="1050"/>
              <a:buNone/>
            </a:pPr>
            <a:r>
              <a:rPr lang="en-MY" sz="1400" b="1" dirty="0">
                <a:solidFill>
                  <a:srgbClr val="0070C0"/>
                </a:solidFill>
              </a:rPr>
              <a:t>[2] “</a:t>
            </a:r>
            <a:r>
              <a:rPr lang="en-MY" sz="1400" i="1" dirty="0">
                <a:solidFill>
                  <a:srgbClr val="0070C0"/>
                </a:solidFill>
              </a:rPr>
              <a:t>…direct ICANN Org to secure funding to support ASP .. and take a more active coordinating role in the ASP pro-bono assistance mechanism.”</a:t>
            </a:r>
            <a:endParaRPr dirty="0"/>
          </a:p>
          <a:p>
            <a:pPr marL="0" lvl="0" indent="0" algn="l" rtl="0">
              <a:spcBef>
                <a:spcPts val="0"/>
              </a:spcBef>
              <a:spcAft>
                <a:spcPts val="0"/>
              </a:spcAft>
              <a:buSzPts val="1050"/>
              <a:buNone/>
            </a:pPr>
            <a:endParaRPr sz="1400" b="1" dirty="0">
              <a:solidFill>
                <a:srgbClr val="0070C0"/>
              </a:solidFill>
            </a:endParaRPr>
          </a:p>
          <a:p>
            <a:pPr marL="0" lvl="0" indent="0" algn="l" rtl="0">
              <a:spcBef>
                <a:spcPts val="300"/>
              </a:spcBef>
              <a:spcAft>
                <a:spcPts val="0"/>
              </a:spcAft>
              <a:buSzPts val="1050"/>
              <a:buNone/>
            </a:pPr>
            <a:r>
              <a:rPr lang="en-MY" sz="1400" b="1" dirty="0"/>
              <a:t>Board CQ: </a:t>
            </a:r>
            <a:r>
              <a:rPr lang="en-MY" sz="1400" i="1" dirty="0"/>
              <a:t>“The Board agrees that participation from underserved regions is a top priority... </a:t>
            </a:r>
            <a:r>
              <a:rPr lang="en-MY" sz="1400" dirty="0"/>
              <a:t>[through </a:t>
            </a:r>
            <a:r>
              <a:rPr lang="en-MY" sz="1400" dirty="0" err="1"/>
              <a:t>SubPro</a:t>
            </a:r>
            <a:r>
              <a:rPr lang="en-MY" sz="1400" dirty="0"/>
              <a:t> ODP] …</a:t>
            </a:r>
            <a:r>
              <a:rPr lang="en-MY" sz="1400" i="1" dirty="0"/>
              <a:t>ICANN Org to investigate whether it is feasible for ICANN org to facilitate small in-person or hybrid community meeting(s), should travel and meeting conditions allow, to begin generating awareness in underserved regions regarding the potential opportunity of subsequent rounds, to initiate discussions regarding how ICANN org will provide support for linguistic needs and IDNs, and to provide information regarding ICANN's mission and the goals of the new gTLD initiative.”</a:t>
            </a:r>
            <a:endParaRPr dirty="0"/>
          </a:p>
          <a:p>
            <a:pPr marL="0" lvl="0" indent="0" algn="l" rtl="0">
              <a:spcBef>
                <a:spcPts val="600"/>
              </a:spcBef>
              <a:spcAft>
                <a:spcPts val="0"/>
              </a:spcAft>
              <a:buSzPts val="1050"/>
              <a:buNone/>
            </a:pPr>
            <a:endParaRPr sz="1400" i="1" dirty="0"/>
          </a:p>
          <a:p>
            <a:pPr marL="342891" lvl="0" indent="-342891" algn="l" rtl="0">
              <a:spcBef>
                <a:spcPts val="600"/>
              </a:spcBef>
              <a:spcAft>
                <a:spcPts val="0"/>
              </a:spcAft>
              <a:buSzPts val="1050"/>
              <a:buChar char="◉"/>
            </a:pPr>
            <a:r>
              <a:rPr lang="en-MY" sz="1400" b="1" dirty="0">
                <a:solidFill>
                  <a:schemeClr val="accent5"/>
                </a:solidFill>
              </a:rPr>
              <a:t>Proposed replies</a:t>
            </a:r>
            <a:endParaRPr dirty="0"/>
          </a:p>
          <a:p>
            <a:pPr marL="798493" lvl="1" indent="-341304" algn="l" rtl="0">
              <a:spcBef>
                <a:spcPts val="600"/>
              </a:spcBef>
              <a:spcAft>
                <a:spcPts val="0"/>
              </a:spcAft>
              <a:buClr>
                <a:schemeClr val="accent5"/>
              </a:buClr>
              <a:buSzPts val="1050"/>
              <a:buChar char="⚪"/>
            </a:pPr>
            <a:r>
              <a:rPr lang="en-MY" sz="1400" b="1" dirty="0">
                <a:solidFill>
                  <a:schemeClr val="accent5"/>
                </a:solidFill>
              </a:rPr>
              <a:t>Board hasn’t specifically addressed our Advice on evaluation metrics, resource allocation and commitment – is the Board intent on waiting on ODA before acting further on these aspects?</a:t>
            </a:r>
          </a:p>
          <a:p>
            <a:pPr marL="798493" lvl="1" indent="-341304" algn="l" rtl="0">
              <a:spcBef>
                <a:spcPts val="600"/>
              </a:spcBef>
              <a:spcAft>
                <a:spcPts val="0"/>
              </a:spcAft>
              <a:buClr>
                <a:schemeClr val="accent5"/>
              </a:buClr>
              <a:buSzPts val="1050"/>
              <a:buChar char="⚪"/>
            </a:pPr>
            <a:r>
              <a:rPr lang="en-MY" sz="1400" b="1" dirty="0">
                <a:solidFill>
                  <a:schemeClr val="accent5"/>
                </a:solidFill>
              </a:rPr>
              <a:t>Program objectives should be Policy, not implementation</a:t>
            </a:r>
            <a:endParaRPr sz="1400" b="1" dirty="0">
              <a:solidFill>
                <a:schemeClr val="accent5"/>
              </a:solidFill>
            </a:endParaRPr>
          </a:p>
          <a:p>
            <a:pPr marL="798493" lvl="1" indent="-274630" algn="l" rtl="0">
              <a:spcBef>
                <a:spcPts val="300"/>
              </a:spcBef>
              <a:spcAft>
                <a:spcPts val="0"/>
              </a:spcAft>
              <a:buClr>
                <a:srgbClr val="002060"/>
              </a:buClr>
              <a:buSzPts val="1050"/>
              <a:buNone/>
            </a:pPr>
            <a:endParaRPr sz="1400" b="1" dirty="0">
              <a:solidFill>
                <a:schemeClr val="accent5"/>
              </a:solidFill>
            </a:endParaRPr>
          </a:p>
        </p:txBody>
      </p:sp>
    </p:spTree>
  </p:cSld>
  <p:clrMapOvr>
    <a:masterClrMapping/>
  </p:clrMapOvr>
</p:sld>
</file>

<file path=ppt/theme/theme1.xml><?xml version="1.0" encoding="utf-8"?>
<a:theme xmlns:a="http://schemas.openxmlformats.org/drawingml/2006/main" name="ICANNPPT_Arial_4x3_June 2017_potx">
  <a:themeElements>
    <a:clrScheme name="ICANN PPT Colors">
      <a:dk1>
        <a:srgbClr val="0A1F24"/>
      </a:dk1>
      <a:lt1>
        <a:srgbClr val="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3092</Words>
  <Application>Microsoft Macintosh PowerPoint</Application>
  <PresentationFormat>On-screen Show (4:3)</PresentationFormat>
  <Paragraphs>150</Paragraphs>
  <Slides>13</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Noto Sans Symbols</vt:lpstr>
      <vt:lpstr>ICANNPPT_Arial_4x3_June 2017_potx</vt:lpstr>
      <vt:lpstr>ALAC Advice on Subsequent Procedures  of April 2021</vt:lpstr>
      <vt:lpstr>Agenda</vt:lpstr>
      <vt:lpstr>Topic #0: Timing and Operational Design Phase (ODP)</vt:lpstr>
      <vt:lpstr>Topic #1: New gTLD Program Objectives and Metrics</vt:lpstr>
      <vt:lpstr>Topic #2: CCTRT Recommendations related to SubPro</vt:lpstr>
      <vt:lpstr>Topic #3: DNS Abuse Mitigation</vt:lpstr>
      <vt:lpstr>Topic #4: Enforceability of PICs &amp; RVCs</vt:lpstr>
      <vt:lpstr>Topic #7: Closed Generics</vt:lpstr>
      <vt:lpstr>Topic #8: Applicant Support (ASP – Applicant Support Program)</vt:lpstr>
      <vt:lpstr>Topic #9: Auctions and Private Resolution of Contention Sets</vt:lpstr>
      <vt:lpstr>Topic #10: Community Priority Evaluation (CPE)</vt:lpstr>
      <vt:lpstr>Topic #11: Geographic Names at the Top Level</vt:lpstr>
      <vt:lpstr>Q &amp; 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ALAC Advice on Subsequent Procedures  of April 2021</dc:title>
  <dc:creator>Justine Chew</dc:creator>
  <cp:lastModifiedBy>Jonathan Zuck</cp:lastModifiedBy>
  <cp:revision>1</cp:revision>
  <dcterms:created xsi:type="dcterms:W3CDTF">2019-09-12T23:48:02Z</dcterms:created>
  <dcterms:modified xsi:type="dcterms:W3CDTF">2021-12-15T18:45:33Z</dcterms:modified>
</cp:coreProperties>
</file>