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76" r:id="rId2"/>
    <p:sldId id="277" r:id="rId3"/>
    <p:sldId id="278" r:id="rId4"/>
    <p:sldId id="437" r:id="rId5"/>
    <p:sldId id="469" r:id="rId6"/>
    <p:sldId id="279" r:id="rId7"/>
    <p:sldId id="467" r:id="rId8"/>
    <p:sldId id="468" r:id="rId9"/>
    <p:sldId id="470" r:id="rId10"/>
    <p:sldId id="471" r:id="rId11"/>
    <p:sldId id="316" r:id="rId12"/>
    <p:sldId id="482" r:id="rId13"/>
    <p:sldId id="592" r:id="rId14"/>
    <p:sldId id="318" r:id="rId15"/>
    <p:sldId id="452" r:id="rId16"/>
    <p:sldId id="280" r:id="rId17"/>
    <p:sldId id="451" r:id="rId18"/>
    <p:sldId id="448" r:id="rId19"/>
    <p:sldId id="443" r:id="rId20"/>
    <p:sldId id="457" r:id="rId21"/>
    <p:sldId id="449" r:id="rId22"/>
    <p:sldId id="593" r:id="rId23"/>
    <p:sldId id="257" r:id="rId2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90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8"/>
    <p:restoredTop sz="94930"/>
  </p:normalViewPr>
  <p:slideViewPr>
    <p:cSldViewPr snapToGrid="0" snapToObjects="1">
      <p:cViewPr varScale="1">
        <p:scale>
          <a:sx n="89" d="100"/>
          <a:sy n="89" d="100"/>
        </p:scale>
        <p:origin x="192" y="68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F7BE55-BF16-3F49-A2BA-EE8E05C26E59}" type="datetimeFigureOut">
              <a:rPr lang="fr-FR" smtClean="0"/>
              <a:t>05/10/2021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73B326-5489-FE4B-AAB9-D124931C9261}" type="slidenum">
              <a:rPr lang="fr-FR" smtClean="0"/>
              <a:t>‹N°›</a:t>
            </a:fld>
            <a:endParaRPr lang="fr-FR"/>
          </a:p>
        </p:txBody>
      </p:sp>
    </p:spTree>
    <p:extLst>
      <p:ext uri="{BB962C8B-B14F-4D97-AF65-F5344CB8AC3E}">
        <p14:creationId xmlns:p14="http://schemas.microsoft.com/office/powerpoint/2010/main" val="3264090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2</a:t>
            </a:fld>
            <a:endParaRPr lang="fr-FR"/>
          </a:p>
        </p:txBody>
      </p:sp>
    </p:spTree>
    <p:extLst>
      <p:ext uri="{BB962C8B-B14F-4D97-AF65-F5344CB8AC3E}">
        <p14:creationId xmlns:p14="http://schemas.microsoft.com/office/powerpoint/2010/main" val="1564626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22</a:t>
            </a:fld>
            <a:endParaRPr lang="fr-FR"/>
          </a:p>
        </p:txBody>
      </p:sp>
    </p:spTree>
    <p:extLst>
      <p:ext uri="{BB962C8B-B14F-4D97-AF65-F5344CB8AC3E}">
        <p14:creationId xmlns:p14="http://schemas.microsoft.com/office/powerpoint/2010/main" val="87571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6</a:t>
            </a:fld>
            <a:endParaRPr lang="fr-FR"/>
          </a:p>
        </p:txBody>
      </p:sp>
    </p:spTree>
    <p:extLst>
      <p:ext uri="{BB962C8B-B14F-4D97-AF65-F5344CB8AC3E}">
        <p14:creationId xmlns:p14="http://schemas.microsoft.com/office/powerpoint/2010/main" val="500831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7</a:t>
            </a:fld>
            <a:endParaRPr lang="fr-FR"/>
          </a:p>
        </p:txBody>
      </p:sp>
    </p:spTree>
    <p:extLst>
      <p:ext uri="{BB962C8B-B14F-4D97-AF65-F5344CB8AC3E}">
        <p14:creationId xmlns:p14="http://schemas.microsoft.com/office/powerpoint/2010/main" val="1153819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1" kern="1200" dirty="0">
                <a:solidFill>
                  <a:schemeClr val="tx1"/>
                </a:solidFill>
                <a:effectLst/>
                <a:latin typeface="+mn-lt"/>
                <a:ea typeface="+mn-ea"/>
                <a:cs typeface="+mn-cs"/>
              </a:rPr>
              <a:t>Chiffrement vs régulation des communications électroniques</a:t>
            </a:r>
            <a:br>
              <a:rPr lang="fr-FR" sz="1200" b="1" kern="1200" dirty="0">
                <a:solidFill>
                  <a:schemeClr val="tx1"/>
                </a:solidFill>
                <a:effectLst/>
                <a:latin typeface="+mn-lt"/>
                <a:ea typeface="+mn-ea"/>
                <a:cs typeface="+mn-cs"/>
              </a:rPr>
            </a:br>
            <a:r>
              <a:rPr lang="fr-FR" sz="1200" b="1" kern="1200" dirty="0">
                <a:solidFill>
                  <a:schemeClr val="tx1"/>
                </a:solidFill>
                <a:effectLst/>
                <a:latin typeface="+mn-lt"/>
                <a:ea typeface="+mn-ea"/>
                <a:cs typeface="+mn-cs"/>
              </a:rPr>
              <a:t>14h15 Enjeux du chiffrement dans l'espace de régulation français et européen</a:t>
            </a:r>
            <a:br>
              <a:rPr lang="fr-FR" sz="1200" kern="1200" dirty="0">
                <a:solidFill>
                  <a:schemeClr val="tx1"/>
                </a:solidFill>
                <a:effectLst/>
                <a:latin typeface="+mn-lt"/>
                <a:ea typeface="+mn-ea"/>
                <a:cs typeface="+mn-cs"/>
              </a:rPr>
            </a:br>
            <a:r>
              <a:rPr lang="fr-FR" sz="1200" i="1" kern="1200" dirty="0">
                <a:solidFill>
                  <a:schemeClr val="tx1"/>
                </a:solidFill>
                <a:effectLst/>
                <a:latin typeface="+mn-lt"/>
                <a:ea typeface="+mn-ea"/>
                <a:cs typeface="+mn-cs"/>
              </a:rPr>
              <a:t>par Lucien Castex,</a:t>
            </a:r>
            <a:br>
              <a:rPr lang="fr-FR" sz="1200" i="1" kern="1200" dirty="0">
                <a:solidFill>
                  <a:schemeClr val="tx1"/>
                </a:solidFill>
                <a:effectLst/>
                <a:latin typeface="+mn-lt"/>
                <a:ea typeface="+mn-ea"/>
                <a:cs typeface="+mn-cs"/>
              </a:rPr>
            </a:br>
            <a:endParaRPr lang="fr-FR" dirty="0">
              <a:effectLst/>
            </a:endParaRPr>
          </a:p>
          <a:p>
            <a:r>
              <a:rPr lang="fr-FR" sz="1200" kern="1200" dirty="0">
                <a:solidFill>
                  <a:schemeClr val="tx1"/>
                </a:solidFill>
                <a:effectLst/>
                <a:latin typeface="+mn-lt"/>
                <a:ea typeface="+mn-ea"/>
                <a:cs typeface="+mn-cs"/>
              </a:rPr>
              <a:t>Lucien Castex est représentant de l’Afnic pour les affaires publiques. Il a pour principales missions de représenter l'Afnic en France et à l’international, notamment dans le champ des politiques publiques liées au développement de l’internet et du numérique et de structurer les activités partenariales. Il est également chercheur à l’Université Sorbonne-Nouvelle - Paris 3 et enseigne le droit et les politiques du numérique.</a:t>
            </a:r>
            <a:endParaRPr lang="fr-FR" dirty="0">
              <a:effectLst/>
            </a:endParaRPr>
          </a:p>
          <a:p>
            <a:r>
              <a:rPr lang="fr-FR" sz="1200" b="1" kern="1200" dirty="0">
                <a:solidFill>
                  <a:schemeClr val="tx1"/>
                </a:solidFill>
                <a:effectLst/>
                <a:latin typeface="+mn-lt"/>
                <a:ea typeface="+mn-ea"/>
                <a:cs typeface="+mn-cs"/>
              </a:rPr>
              <a:t>A propos de la présentation</a:t>
            </a:r>
            <a:endParaRPr lang="fr-FR" dirty="0">
              <a:effectLst/>
            </a:endParaRPr>
          </a:p>
          <a:p>
            <a:r>
              <a:rPr lang="fr-FR" sz="1200" kern="1200" dirty="0">
                <a:solidFill>
                  <a:schemeClr val="tx1"/>
                </a:solidFill>
                <a:effectLst/>
                <a:latin typeface="+mn-lt"/>
                <a:ea typeface="+mn-ea"/>
                <a:cs typeface="+mn-cs"/>
              </a:rPr>
              <a:t>Le cadre juridique du chiffrement se situe au carrefour de débats juridiques, politiques et techniques en France comme en Europe interrogeant l’équilibre entre protection des droits et libertés, innovation et sécurité. Régulation d’internet, interception de sécurité, sanction du refus de remise d’une clef de chiffrement ou accès exceptionnel, cette présentation reviendra sur le cadre juridique du chiffrement à l’aune de ses enjeux politiques et sociaux.</a:t>
            </a:r>
            <a:endParaRPr lang="fr-FR" dirty="0">
              <a:effectLst/>
            </a:endParaRPr>
          </a:p>
          <a:p>
            <a:endParaRPr lang="fr-FR" dirty="0"/>
          </a:p>
        </p:txBody>
      </p:sp>
      <p:sp>
        <p:nvSpPr>
          <p:cNvPr id="4" name="Espace réservé du numéro de diapositive 3"/>
          <p:cNvSpPr>
            <a:spLocks noGrp="1"/>
          </p:cNvSpPr>
          <p:nvPr>
            <p:ph type="sldNum" sz="quarter" idx="5"/>
          </p:nvPr>
        </p:nvSpPr>
        <p:spPr/>
        <p:txBody>
          <a:bodyPr/>
          <a:lstStyle/>
          <a:p>
            <a:fld id="{9073B326-5489-FE4B-AAB9-D124931C9261}" type="slidenum">
              <a:rPr lang="fr-FR" smtClean="0"/>
              <a:t>8</a:t>
            </a:fld>
            <a:endParaRPr lang="fr-FR"/>
          </a:p>
        </p:txBody>
      </p:sp>
    </p:spTree>
    <p:extLst>
      <p:ext uri="{BB962C8B-B14F-4D97-AF65-F5344CB8AC3E}">
        <p14:creationId xmlns:p14="http://schemas.microsoft.com/office/powerpoint/2010/main" val="2543033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15</a:t>
            </a:fld>
            <a:endParaRPr lang="fr-FR"/>
          </a:p>
        </p:txBody>
      </p:sp>
    </p:spTree>
    <p:extLst>
      <p:ext uri="{BB962C8B-B14F-4D97-AF65-F5344CB8AC3E}">
        <p14:creationId xmlns:p14="http://schemas.microsoft.com/office/powerpoint/2010/main" val="3777673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17</a:t>
            </a:fld>
            <a:endParaRPr lang="fr-FR"/>
          </a:p>
        </p:txBody>
      </p:sp>
    </p:spTree>
    <p:extLst>
      <p:ext uri="{BB962C8B-B14F-4D97-AF65-F5344CB8AC3E}">
        <p14:creationId xmlns:p14="http://schemas.microsoft.com/office/powerpoint/2010/main" val="871935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18</a:t>
            </a:fld>
            <a:endParaRPr lang="fr-FR"/>
          </a:p>
        </p:txBody>
      </p:sp>
    </p:spTree>
    <p:extLst>
      <p:ext uri="{BB962C8B-B14F-4D97-AF65-F5344CB8AC3E}">
        <p14:creationId xmlns:p14="http://schemas.microsoft.com/office/powerpoint/2010/main" val="1305810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19</a:t>
            </a:fld>
            <a:endParaRPr lang="fr-FR"/>
          </a:p>
        </p:txBody>
      </p:sp>
    </p:spTree>
    <p:extLst>
      <p:ext uri="{BB962C8B-B14F-4D97-AF65-F5344CB8AC3E}">
        <p14:creationId xmlns:p14="http://schemas.microsoft.com/office/powerpoint/2010/main" val="1961118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21</a:t>
            </a:fld>
            <a:endParaRPr lang="fr-FR"/>
          </a:p>
        </p:txBody>
      </p:sp>
    </p:spTree>
    <p:extLst>
      <p:ext uri="{BB962C8B-B14F-4D97-AF65-F5344CB8AC3E}">
        <p14:creationId xmlns:p14="http://schemas.microsoft.com/office/powerpoint/2010/main" val="264639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A6B1FD-FD8A-D240-BC32-381BC0E91276}"/>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7740CDC3-72EE-C244-8B96-E6A59FB9C9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959953EC-68E9-2844-8E71-FF97993F7E7F}"/>
              </a:ext>
            </a:extLst>
          </p:cNvPr>
          <p:cNvSpPr>
            <a:spLocks noGrp="1"/>
          </p:cNvSpPr>
          <p:nvPr>
            <p:ph type="dt" sz="half" idx="10"/>
          </p:nvPr>
        </p:nvSpPr>
        <p:spPr/>
        <p:txBody>
          <a:bodyPr/>
          <a:lstStyle/>
          <a:p>
            <a:fld id="{A133938D-0D5C-3741-924A-3BA3F6F46BC8}" type="datetimeFigureOut">
              <a:rPr lang="fr-FR" smtClean="0"/>
              <a:t>05/10/2021</a:t>
            </a:fld>
            <a:endParaRPr lang="fr-FR"/>
          </a:p>
        </p:txBody>
      </p:sp>
      <p:sp>
        <p:nvSpPr>
          <p:cNvPr id="5" name="Espace réservé du pied de page 4">
            <a:extLst>
              <a:ext uri="{FF2B5EF4-FFF2-40B4-BE49-F238E27FC236}">
                <a16:creationId xmlns:a16="http://schemas.microsoft.com/office/drawing/2014/main" id="{98E48B61-58BA-554B-AFC5-4CE72C715C5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D526543-CD5E-924F-BB57-1E05A36A9C77}"/>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317415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8EF9FB-BC18-8342-8308-D860C728302C}"/>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981AED9-C1F0-404F-BB74-1CC86DE759CE}"/>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09DA77F-239A-D44B-81AF-48F3C257968B}"/>
              </a:ext>
            </a:extLst>
          </p:cNvPr>
          <p:cNvSpPr>
            <a:spLocks noGrp="1"/>
          </p:cNvSpPr>
          <p:nvPr>
            <p:ph type="dt" sz="half" idx="10"/>
          </p:nvPr>
        </p:nvSpPr>
        <p:spPr/>
        <p:txBody>
          <a:bodyPr/>
          <a:lstStyle/>
          <a:p>
            <a:fld id="{A133938D-0D5C-3741-924A-3BA3F6F46BC8}" type="datetimeFigureOut">
              <a:rPr lang="fr-FR" smtClean="0"/>
              <a:t>05/10/2021</a:t>
            </a:fld>
            <a:endParaRPr lang="fr-FR"/>
          </a:p>
        </p:txBody>
      </p:sp>
      <p:sp>
        <p:nvSpPr>
          <p:cNvPr id="5" name="Espace réservé du pied de page 4">
            <a:extLst>
              <a:ext uri="{FF2B5EF4-FFF2-40B4-BE49-F238E27FC236}">
                <a16:creationId xmlns:a16="http://schemas.microsoft.com/office/drawing/2014/main" id="{8C56C964-B843-5C4A-BEEB-01E5F68E078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D229E6F-2F37-DD47-8459-88D6ECD7D7C8}"/>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262188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E036B89-8E1C-5D47-A643-47D409028A7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856110A-0E48-5749-998E-6B73E612B11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E4185CC-776D-5A44-B20B-6EB337647EBF}"/>
              </a:ext>
            </a:extLst>
          </p:cNvPr>
          <p:cNvSpPr>
            <a:spLocks noGrp="1"/>
          </p:cNvSpPr>
          <p:nvPr>
            <p:ph type="dt" sz="half" idx="10"/>
          </p:nvPr>
        </p:nvSpPr>
        <p:spPr/>
        <p:txBody>
          <a:bodyPr/>
          <a:lstStyle/>
          <a:p>
            <a:fld id="{A133938D-0D5C-3741-924A-3BA3F6F46BC8}" type="datetimeFigureOut">
              <a:rPr lang="fr-FR" smtClean="0"/>
              <a:t>05/10/2021</a:t>
            </a:fld>
            <a:endParaRPr lang="fr-FR"/>
          </a:p>
        </p:txBody>
      </p:sp>
      <p:sp>
        <p:nvSpPr>
          <p:cNvPr id="5" name="Espace réservé du pied de page 4">
            <a:extLst>
              <a:ext uri="{FF2B5EF4-FFF2-40B4-BE49-F238E27FC236}">
                <a16:creationId xmlns:a16="http://schemas.microsoft.com/office/drawing/2014/main" id="{37B136E7-A35D-3A43-93F1-99BE36B7DB9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1D08363-CB47-DA49-892A-3375339F8286}"/>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579724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427A6E-6A3C-4E4D-AECA-D1AA4A8C73B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ED899C4-6CE8-0D4B-A464-FC99968F4E7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DBDC530-DC49-E647-BAE9-CD513774AB36}"/>
              </a:ext>
            </a:extLst>
          </p:cNvPr>
          <p:cNvSpPr>
            <a:spLocks noGrp="1"/>
          </p:cNvSpPr>
          <p:nvPr>
            <p:ph type="dt" sz="half" idx="10"/>
          </p:nvPr>
        </p:nvSpPr>
        <p:spPr/>
        <p:txBody>
          <a:bodyPr/>
          <a:lstStyle/>
          <a:p>
            <a:fld id="{A133938D-0D5C-3741-924A-3BA3F6F46BC8}" type="datetimeFigureOut">
              <a:rPr lang="fr-FR" smtClean="0"/>
              <a:t>05/10/2021</a:t>
            </a:fld>
            <a:endParaRPr lang="fr-FR"/>
          </a:p>
        </p:txBody>
      </p:sp>
      <p:sp>
        <p:nvSpPr>
          <p:cNvPr id="5" name="Espace réservé du pied de page 4">
            <a:extLst>
              <a:ext uri="{FF2B5EF4-FFF2-40B4-BE49-F238E27FC236}">
                <a16:creationId xmlns:a16="http://schemas.microsoft.com/office/drawing/2014/main" id="{334D1E63-FF19-7B44-A1FC-D5D6439512A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0567EED-3151-314A-AAC0-9C38E6B58E91}"/>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1879092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752C58-AEBB-8047-999A-C4C82288D42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87076ABD-6DED-9F45-BBB3-82A2364CF1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466757D4-BE50-BE4F-89D9-1E9795EFA3ED}"/>
              </a:ext>
            </a:extLst>
          </p:cNvPr>
          <p:cNvSpPr>
            <a:spLocks noGrp="1"/>
          </p:cNvSpPr>
          <p:nvPr>
            <p:ph type="dt" sz="half" idx="10"/>
          </p:nvPr>
        </p:nvSpPr>
        <p:spPr/>
        <p:txBody>
          <a:bodyPr/>
          <a:lstStyle/>
          <a:p>
            <a:fld id="{A133938D-0D5C-3741-924A-3BA3F6F46BC8}" type="datetimeFigureOut">
              <a:rPr lang="fr-FR" smtClean="0"/>
              <a:t>05/10/2021</a:t>
            </a:fld>
            <a:endParaRPr lang="fr-FR"/>
          </a:p>
        </p:txBody>
      </p:sp>
      <p:sp>
        <p:nvSpPr>
          <p:cNvPr id="5" name="Espace réservé du pied de page 4">
            <a:extLst>
              <a:ext uri="{FF2B5EF4-FFF2-40B4-BE49-F238E27FC236}">
                <a16:creationId xmlns:a16="http://schemas.microsoft.com/office/drawing/2014/main" id="{C328B11F-31C2-9C42-B659-73F2870C0EB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D84FB9A-7767-8543-A3B7-65A723839EAC}"/>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205758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01782D-6731-8B45-86B3-8FF5B637EF6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C59D3AA-63C5-4D4E-B615-BFA0FBED6345}"/>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28AE897A-622E-9B44-A2CF-1A5160AE0EA1}"/>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C15005A4-7B63-2948-9DD6-111D20666D46}"/>
              </a:ext>
            </a:extLst>
          </p:cNvPr>
          <p:cNvSpPr>
            <a:spLocks noGrp="1"/>
          </p:cNvSpPr>
          <p:nvPr>
            <p:ph type="dt" sz="half" idx="10"/>
          </p:nvPr>
        </p:nvSpPr>
        <p:spPr/>
        <p:txBody>
          <a:bodyPr/>
          <a:lstStyle/>
          <a:p>
            <a:fld id="{A133938D-0D5C-3741-924A-3BA3F6F46BC8}" type="datetimeFigureOut">
              <a:rPr lang="fr-FR" smtClean="0"/>
              <a:t>05/10/2021</a:t>
            </a:fld>
            <a:endParaRPr lang="fr-FR"/>
          </a:p>
        </p:txBody>
      </p:sp>
      <p:sp>
        <p:nvSpPr>
          <p:cNvPr id="6" name="Espace réservé du pied de page 5">
            <a:extLst>
              <a:ext uri="{FF2B5EF4-FFF2-40B4-BE49-F238E27FC236}">
                <a16:creationId xmlns:a16="http://schemas.microsoft.com/office/drawing/2014/main" id="{551356BC-8129-1249-B1FC-1B5F2232E97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9FE17E4-0A65-0B41-A26E-03DE6BD06EAA}"/>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2880551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32B8F4-5FB6-0C43-BDC6-95FE7AD7AFD7}"/>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0C1E1FA-42EE-0B4F-B82C-9C7A83B75C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61F652FE-8A79-4348-8889-98C700A4E3D4}"/>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60FDFFD-9536-3645-A923-9724002554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D8CA39AE-6F67-FD49-8CA8-918CD100CB09}"/>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DD315BC-E88E-9647-B4AD-F0600880DEA8}"/>
              </a:ext>
            </a:extLst>
          </p:cNvPr>
          <p:cNvSpPr>
            <a:spLocks noGrp="1"/>
          </p:cNvSpPr>
          <p:nvPr>
            <p:ph type="dt" sz="half" idx="10"/>
          </p:nvPr>
        </p:nvSpPr>
        <p:spPr/>
        <p:txBody>
          <a:bodyPr/>
          <a:lstStyle/>
          <a:p>
            <a:fld id="{A133938D-0D5C-3741-924A-3BA3F6F46BC8}" type="datetimeFigureOut">
              <a:rPr lang="fr-FR" smtClean="0"/>
              <a:t>05/10/2021</a:t>
            </a:fld>
            <a:endParaRPr lang="fr-FR"/>
          </a:p>
        </p:txBody>
      </p:sp>
      <p:sp>
        <p:nvSpPr>
          <p:cNvPr id="8" name="Espace réservé du pied de page 7">
            <a:extLst>
              <a:ext uri="{FF2B5EF4-FFF2-40B4-BE49-F238E27FC236}">
                <a16:creationId xmlns:a16="http://schemas.microsoft.com/office/drawing/2014/main" id="{3CEFA5C3-16F9-AD45-9ADB-316C87591F30}"/>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1F17CD1-C513-AA48-87BB-D379738401BC}"/>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3810948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61D6B8-C410-6F43-9FC9-FBA96155B3B4}"/>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99ADFC1A-FE77-6F4D-842F-74CF09FB0455}"/>
              </a:ext>
            </a:extLst>
          </p:cNvPr>
          <p:cNvSpPr>
            <a:spLocks noGrp="1"/>
          </p:cNvSpPr>
          <p:nvPr>
            <p:ph type="dt" sz="half" idx="10"/>
          </p:nvPr>
        </p:nvSpPr>
        <p:spPr/>
        <p:txBody>
          <a:bodyPr/>
          <a:lstStyle/>
          <a:p>
            <a:fld id="{A133938D-0D5C-3741-924A-3BA3F6F46BC8}" type="datetimeFigureOut">
              <a:rPr lang="fr-FR" smtClean="0"/>
              <a:t>05/10/2021</a:t>
            </a:fld>
            <a:endParaRPr lang="fr-FR"/>
          </a:p>
        </p:txBody>
      </p:sp>
      <p:sp>
        <p:nvSpPr>
          <p:cNvPr id="4" name="Espace réservé du pied de page 3">
            <a:extLst>
              <a:ext uri="{FF2B5EF4-FFF2-40B4-BE49-F238E27FC236}">
                <a16:creationId xmlns:a16="http://schemas.microsoft.com/office/drawing/2014/main" id="{5E7C8AD2-ED38-A84E-BF0D-2B0CA6253830}"/>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E8829D3-6178-7246-8010-C6DCA9808ECB}"/>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727721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1DD07BC-C8DF-044A-B281-6CA0ECCE8399}"/>
              </a:ext>
            </a:extLst>
          </p:cNvPr>
          <p:cNvSpPr>
            <a:spLocks noGrp="1"/>
          </p:cNvSpPr>
          <p:nvPr>
            <p:ph type="dt" sz="half" idx="10"/>
          </p:nvPr>
        </p:nvSpPr>
        <p:spPr/>
        <p:txBody>
          <a:bodyPr/>
          <a:lstStyle/>
          <a:p>
            <a:fld id="{A133938D-0D5C-3741-924A-3BA3F6F46BC8}" type="datetimeFigureOut">
              <a:rPr lang="fr-FR" smtClean="0"/>
              <a:t>05/10/2021</a:t>
            </a:fld>
            <a:endParaRPr lang="fr-FR"/>
          </a:p>
        </p:txBody>
      </p:sp>
      <p:sp>
        <p:nvSpPr>
          <p:cNvPr id="3" name="Espace réservé du pied de page 2">
            <a:extLst>
              <a:ext uri="{FF2B5EF4-FFF2-40B4-BE49-F238E27FC236}">
                <a16:creationId xmlns:a16="http://schemas.microsoft.com/office/drawing/2014/main" id="{B58D9E4C-4E94-1144-A4A9-0247A185C183}"/>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7F73178F-D0B0-A743-967F-075AD6098A34}"/>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98866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00FCB0-B188-4E4B-B945-F2B19F6E0BD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757D08ED-F9C7-2747-A534-2BDCCF6030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F03D307A-D2D7-CA4D-AD30-14F6DD7493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2224F99-3DB1-2841-A313-06651C7CF046}"/>
              </a:ext>
            </a:extLst>
          </p:cNvPr>
          <p:cNvSpPr>
            <a:spLocks noGrp="1"/>
          </p:cNvSpPr>
          <p:nvPr>
            <p:ph type="dt" sz="half" idx="10"/>
          </p:nvPr>
        </p:nvSpPr>
        <p:spPr/>
        <p:txBody>
          <a:bodyPr/>
          <a:lstStyle/>
          <a:p>
            <a:fld id="{A133938D-0D5C-3741-924A-3BA3F6F46BC8}" type="datetimeFigureOut">
              <a:rPr lang="fr-FR" smtClean="0"/>
              <a:t>05/10/2021</a:t>
            </a:fld>
            <a:endParaRPr lang="fr-FR"/>
          </a:p>
        </p:txBody>
      </p:sp>
      <p:sp>
        <p:nvSpPr>
          <p:cNvPr id="6" name="Espace réservé du pied de page 5">
            <a:extLst>
              <a:ext uri="{FF2B5EF4-FFF2-40B4-BE49-F238E27FC236}">
                <a16:creationId xmlns:a16="http://schemas.microsoft.com/office/drawing/2014/main" id="{52FFFE97-5129-9445-A0A3-373169B7B6C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83EC344-26D8-1D4B-BE96-F89AD8F7A349}"/>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192133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A1262C-7284-C24F-9056-84C571129BC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73255BC-10AC-9C48-B30A-E2CBA70683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F5FF680-56B7-AC43-A29E-236D900295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E1EA9F1-A52A-644E-BA27-66EB338622AA}"/>
              </a:ext>
            </a:extLst>
          </p:cNvPr>
          <p:cNvSpPr>
            <a:spLocks noGrp="1"/>
          </p:cNvSpPr>
          <p:nvPr>
            <p:ph type="dt" sz="half" idx="10"/>
          </p:nvPr>
        </p:nvSpPr>
        <p:spPr/>
        <p:txBody>
          <a:bodyPr/>
          <a:lstStyle/>
          <a:p>
            <a:fld id="{A133938D-0D5C-3741-924A-3BA3F6F46BC8}" type="datetimeFigureOut">
              <a:rPr lang="fr-FR" smtClean="0"/>
              <a:t>05/10/2021</a:t>
            </a:fld>
            <a:endParaRPr lang="fr-FR"/>
          </a:p>
        </p:txBody>
      </p:sp>
      <p:sp>
        <p:nvSpPr>
          <p:cNvPr id="6" name="Espace réservé du pied de page 5">
            <a:extLst>
              <a:ext uri="{FF2B5EF4-FFF2-40B4-BE49-F238E27FC236}">
                <a16:creationId xmlns:a16="http://schemas.microsoft.com/office/drawing/2014/main" id="{3A9DD78B-8244-D847-AD20-31404F31DC3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AE3D189-9837-6E44-A12D-3C507D970159}"/>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1515002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9">
            <a:extLst>
              <a:ext uri="{FF2B5EF4-FFF2-40B4-BE49-F238E27FC236}">
                <a16:creationId xmlns:a16="http://schemas.microsoft.com/office/drawing/2014/main" id="{A8676E94-63C6-A941-ADE6-8F2ECD809ACB}"/>
              </a:ext>
            </a:extLst>
          </p:cNvPr>
          <p:cNvPicPr>
            <a:picLocks noChangeAspect="1"/>
          </p:cNvPicPr>
          <p:nvPr userDrawn="1"/>
        </p:nvPicPr>
        <p:blipFill>
          <a:blip r:embed="rId13" cstate="screen">
            <a:extLst>
              <a:ext uri="{28A0092B-C50C-407E-A947-70E740481C1C}">
                <a14:useLocalDpi xmlns:a14="http://schemas.microsoft.com/office/drawing/2010/main"/>
              </a:ext>
            </a:extLst>
          </a:blip>
          <a:srcRect/>
          <a:stretch/>
        </p:blipFill>
        <p:spPr>
          <a:xfrm>
            <a:off x="0" y="1567"/>
            <a:ext cx="12192000" cy="6853820"/>
          </a:xfrm>
          <a:prstGeom prst="rect">
            <a:avLst/>
          </a:prstGeom>
        </p:spPr>
      </p:pic>
      <p:sp>
        <p:nvSpPr>
          <p:cNvPr id="2" name="Espace réservé du titre 1">
            <a:extLst>
              <a:ext uri="{FF2B5EF4-FFF2-40B4-BE49-F238E27FC236}">
                <a16:creationId xmlns:a16="http://schemas.microsoft.com/office/drawing/2014/main" id="{A8141EEB-D3C9-4A4F-AB41-DDAFA3AC5526}"/>
              </a:ext>
            </a:extLst>
          </p:cNvPr>
          <p:cNvSpPr>
            <a:spLocks noGrp="1"/>
          </p:cNvSpPr>
          <p:nvPr>
            <p:ph type="title"/>
          </p:nvPr>
        </p:nvSpPr>
        <p:spPr>
          <a:xfrm>
            <a:off x="2647507" y="365125"/>
            <a:ext cx="8706292"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7FF8A9E-9707-0240-B091-4C05A03473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97AB75B3-0983-3A47-AAF5-5E12C42EFC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A133938D-0D5C-3741-924A-3BA3F6F46BC8}" type="datetimeFigureOut">
              <a:rPr lang="fr-FR" smtClean="0"/>
              <a:pPr/>
              <a:t>05/10/2021</a:t>
            </a:fld>
            <a:endParaRPr lang="fr-FR"/>
          </a:p>
        </p:txBody>
      </p:sp>
      <p:sp>
        <p:nvSpPr>
          <p:cNvPr id="5" name="Espace réservé du pied de page 4">
            <a:extLst>
              <a:ext uri="{FF2B5EF4-FFF2-40B4-BE49-F238E27FC236}">
                <a16:creationId xmlns:a16="http://schemas.microsoft.com/office/drawing/2014/main" id="{52F623E2-3273-124F-BEE8-D68BF0D43C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fr-FR"/>
          </a:p>
        </p:txBody>
      </p:sp>
      <p:sp>
        <p:nvSpPr>
          <p:cNvPr id="6" name="Espace réservé du numéro de diapositive 5">
            <a:extLst>
              <a:ext uri="{FF2B5EF4-FFF2-40B4-BE49-F238E27FC236}">
                <a16:creationId xmlns:a16="http://schemas.microsoft.com/office/drawing/2014/main" id="{5CBB090E-171E-B646-B512-C8C891D087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A7D3D14F-846C-BB44-B262-F620EC854B0A}" type="slidenum">
              <a:rPr lang="fr-FR" smtClean="0"/>
              <a:pPr/>
              <a:t>‹N°›</a:t>
            </a:fld>
            <a:endParaRPr lang="fr-FR"/>
          </a:p>
        </p:txBody>
      </p:sp>
      <p:pic>
        <p:nvPicPr>
          <p:cNvPr id="10" name="Image 9">
            <a:extLst>
              <a:ext uri="{FF2B5EF4-FFF2-40B4-BE49-F238E27FC236}">
                <a16:creationId xmlns:a16="http://schemas.microsoft.com/office/drawing/2014/main" id="{A122044D-F729-D346-8B61-0F10B81153DA}"/>
              </a:ext>
            </a:extLst>
          </p:cNvPr>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609599" y="136524"/>
            <a:ext cx="1313439" cy="1322254"/>
          </a:xfrm>
          <a:prstGeom prst="ellipse">
            <a:avLst/>
          </a:prstGeom>
        </p:spPr>
      </p:pic>
    </p:spTree>
    <p:extLst>
      <p:ext uri="{BB962C8B-B14F-4D97-AF65-F5344CB8AC3E}">
        <p14:creationId xmlns:p14="http://schemas.microsoft.com/office/powerpoint/2010/main" val="528453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image" Target="../media/image11.tiff"/><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image" Target="../media/image28.jpeg"/><Relationship Id="rId18" Type="http://schemas.openxmlformats.org/officeDocument/2006/relationships/image" Target="../media/image31.jpeg"/><Relationship Id="rId3" Type="http://schemas.openxmlformats.org/officeDocument/2006/relationships/image" Target="../media/image18.jpeg"/><Relationship Id="rId21" Type="http://schemas.openxmlformats.org/officeDocument/2006/relationships/image" Target="../media/image34.jpeg"/><Relationship Id="rId7" Type="http://schemas.openxmlformats.org/officeDocument/2006/relationships/image" Target="../media/image22.jpeg"/><Relationship Id="rId12" Type="http://schemas.openxmlformats.org/officeDocument/2006/relationships/image" Target="../media/image27.jpeg"/><Relationship Id="rId17" Type="http://schemas.openxmlformats.org/officeDocument/2006/relationships/image" Target="../media/image30.jpeg"/><Relationship Id="rId2" Type="http://schemas.openxmlformats.org/officeDocument/2006/relationships/image" Target="../media/image17.jpeg"/><Relationship Id="rId16" Type="http://schemas.openxmlformats.org/officeDocument/2006/relationships/image" Target="../media/image12.png"/><Relationship Id="rId20" Type="http://schemas.openxmlformats.org/officeDocument/2006/relationships/image" Target="../media/image33.png"/><Relationship Id="rId1" Type="http://schemas.openxmlformats.org/officeDocument/2006/relationships/slideLayout" Target="../slideLayouts/slideLayout6.xml"/><Relationship Id="rId6" Type="http://schemas.openxmlformats.org/officeDocument/2006/relationships/image" Target="../media/image21.png"/><Relationship Id="rId11" Type="http://schemas.openxmlformats.org/officeDocument/2006/relationships/image" Target="../media/image26.jpeg"/><Relationship Id="rId5" Type="http://schemas.openxmlformats.org/officeDocument/2006/relationships/image" Target="../media/image20.jpeg"/><Relationship Id="rId15" Type="http://schemas.openxmlformats.org/officeDocument/2006/relationships/image" Target="../media/image29.png"/><Relationship Id="rId10" Type="http://schemas.openxmlformats.org/officeDocument/2006/relationships/image" Target="../media/image25.jpeg"/><Relationship Id="rId19" Type="http://schemas.openxmlformats.org/officeDocument/2006/relationships/image" Target="../media/image32.jpeg"/><Relationship Id="rId4" Type="http://schemas.openxmlformats.org/officeDocument/2006/relationships/image" Target="../media/image19.jpeg"/><Relationship Id="rId9" Type="http://schemas.openxmlformats.org/officeDocument/2006/relationships/image" Target="../media/image24.png"/><Relationship Id="rId14" Type="http://schemas.openxmlformats.org/officeDocument/2006/relationships/image" Target="../media/image11.tiff"/><Relationship Id="rId22" Type="http://schemas.openxmlformats.org/officeDocument/2006/relationships/image" Target="../media/image3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community.icann.org/download/attachments/151848011/FY22%20At-Large%20EURALO%20-Diversity%20-%20Final.docx?version=1&amp;modificationDate=1611650553000&amp;api=v2" TargetMode="External"/><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hyperlink" Target="https://community.icann.org/display/atlarge/At-Large+FY22+Budget+Development+Workspace" TargetMode="External"/><Relationship Id="rId4" Type="http://schemas.openxmlformats.org/officeDocument/2006/relationships/hyperlink" Target="https://community.icann.org/download/attachments/151848011/FY22%20At-Large-%20EURALO%20ABR%20-%20Support%20%20for%20European%20Individual%20Users%20Association%20.docx?version=1&amp;modificationDate=1611628392000&amp;api=v2"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community.icann.org/display/atlarge/2021+ALAC+and+RALO+Elections%2C+Selections+and+Appointments" TargetMode="External"/></Relationships>
</file>

<file path=ppt/slides/_rels/slide23.xml.rels><?xml version="1.0" encoding="UTF-8" standalone="yes"?>
<Relationships xmlns="http://schemas.openxmlformats.org/package/2006/relationships"><Relationship Id="rId13" Type="http://schemas.openxmlformats.org/officeDocument/2006/relationships/image" Target="../media/image45.png"/><Relationship Id="rId18" Type="http://schemas.openxmlformats.org/officeDocument/2006/relationships/image" Target="../media/image50.jpeg"/><Relationship Id="rId26" Type="http://schemas.openxmlformats.org/officeDocument/2006/relationships/image" Target="../media/image56.png"/><Relationship Id="rId39" Type="http://schemas.openxmlformats.org/officeDocument/2006/relationships/image" Target="../media/image69.png"/><Relationship Id="rId21" Type="http://schemas.microsoft.com/office/2007/relationships/hdphoto" Target="../media/hdphoto4.wdp"/><Relationship Id="rId34" Type="http://schemas.openxmlformats.org/officeDocument/2006/relationships/image" Target="../media/image64.png"/><Relationship Id="rId7" Type="http://schemas.openxmlformats.org/officeDocument/2006/relationships/image" Target="../media/image40.jpeg"/><Relationship Id="rId2" Type="http://schemas.openxmlformats.org/officeDocument/2006/relationships/image" Target="../media/image4.jpeg"/><Relationship Id="rId16" Type="http://schemas.openxmlformats.org/officeDocument/2006/relationships/image" Target="../media/image48.jpeg"/><Relationship Id="rId20" Type="http://schemas.openxmlformats.org/officeDocument/2006/relationships/image" Target="../media/image52.png"/><Relationship Id="rId29" Type="http://schemas.openxmlformats.org/officeDocument/2006/relationships/image" Target="../media/image59.jpeg"/><Relationship Id="rId41" Type="http://schemas.microsoft.com/office/2007/relationships/hdphoto" Target="../media/hdphoto6.wdp"/><Relationship Id="rId1" Type="http://schemas.openxmlformats.org/officeDocument/2006/relationships/slideLayout" Target="../slideLayouts/slideLayout6.xml"/><Relationship Id="rId6" Type="http://schemas.openxmlformats.org/officeDocument/2006/relationships/image" Target="../media/image39.png"/><Relationship Id="rId11" Type="http://schemas.openxmlformats.org/officeDocument/2006/relationships/image" Target="../media/image43.png"/><Relationship Id="rId24" Type="http://schemas.microsoft.com/office/2007/relationships/hdphoto" Target="../media/hdphoto5.wdp"/><Relationship Id="rId32" Type="http://schemas.openxmlformats.org/officeDocument/2006/relationships/image" Target="../media/image62.png"/><Relationship Id="rId37" Type="http://schemas.openxmlformats.org/officeDocument/2006/relationships/image" Target="../media/image67.png"/><Relationship Id="rId40" Type="http://schemas.openxmlformats.org/officeDocument/2006/relationships/image" Target="../media/image70.png"/><Relationship Id="rId5" Type="http://schemas.openxmlformats.org/officeDocument/2006/relationships/image" Target="../media/image38.jpeg"/><Relationship Id="rId15" Type="http://schemas.openxmlformats.org/officeDocument/2006/relationships/image" Target="../media/image47.png"/><Relationship Id="rId23" Type="http://schemas.openxmlformats.org/officeDocument/2006/relationships/image" Target="../media/image54.png"/><Relationship Id="rId28" Type="http://schemas.openxmlformats.org/officeDocument/2006/relationships/image" Target="../media/image58.jpeg"/><Relationship Id="rId36" Type="http://schemas.openxmlformats.org/officeDocument/2006/relationships/image" Target="../media/image66.png"/><Relationship Id="rId10" Type="http://schemas.microsoft.com/office/2007/relationships/hdphoto" Target="../media/hdphoto3.wdp"/><Relationship Id="rId19" Type="http://schemas.openxmlformats.org/officeDocument/2006/relationships/image" Target="../media/image51.png"/><Relationship Id="rId31" Type="http://schemas.openxmlformats.org/officeDocument/2006/relationships/image" Target="../media/image61.jpeg"/><Relationship Id="rId4" Type="http://schemas.microsoft.com/office/2007/relationships/hdphoto" Target="../media/hdphoto2.wdp"/><Relationship Id="rId9" Type="http://schemas.openxmlformats.org/officeDocument/2006/relationships/image" Target="../media/image42.png"/><Relationship Id="rId14" Type="http://schemas.openxmlformats.org/officeDocument/2006/relationships/image" Target="../media/image46.jpeg"/><Relationship Id="rId22" Type="http://schemas.openxmlformats.org/officeDocument/2006/relationships/image" Target="../media/image53.png"/><Relationship Id="rId27" Type="http://schemas.openxmlformats.org/officeDocument/2006/relationships/image" Target="../media/image57.png"/><Relationship Id="rId30" Type="http://schemas.openxmlformats.org/officeDocument/2006/relationships/image" Target="../media/image60.png"/><Relationship Id="rId35" Type="http://schemas.openxmlformats.org/officeDocument/2006/relationships/image" Target="../media/image65.png"/><Relationship Id="rId8" Type="http://schemas.openxmlformats.org/officeDocument/2006/relationships/image" Target="../media/image41.png"/><Relationship Id="rId3" Type="http://schemas.openxmlformats.org/officeDocument/2006/relationships/image" Target="../media/image37.png"/><Relationship Id="rId12" Type="http://schemas.openxmlformats.org/officeDocument/2006/relationships/image" Target="../media/image44.jpeg"/><Relationship Id="rId17" Type="http://schemas.openxmlformats.org/officeDocument/2006/relationships/image" Target="../media/image49.png"/><Relationship Id="rId25" Type="http://schemas.openxmlformats.org/officeDocument/2006/relationships/image" Target="../media/image55.jpeg"/><Relationship Id="rId33" Type="http://schemas.openxmlformats.org/officeDocument/2006/relationships/image" Target="../media/image63.jpeg"/><Relationship Id="rId38" Type="http://schemas.openxmlformats.org/officeDocument/2006/relationships/image" Target="../media/image68.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5.png"/><Relationship Id="rId7" Type="http://schemas.openxmlformats.org/officeDocument/2006/relationships/image" Target="../media/image8.tiff"/><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png"/><Relationship Id="rId4" Type="http://schemas.microsoft.com/office/2007/relationships/hdphoto" Target="../media/hdphoto1.wdp"/><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hyperlink" Target="https://community.icann.org/display/atlarge/At-Large+Outreach+Activities+at+the+2021+IGF+in+Katowice"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F07537-1C15-3741-A3F4-E5853EDBC1E2}"/>
              </a:ext>
            </a:extLst>
          </p:cNvPr>
          <p:cNvSpPr>
            <a:spLocks noGrp="1"/>
          </p:cNvSpPr>
          <p:nvPr>
            <p:ph type="ctrTitle"/>
          </p:nvPr>
        </p:nvSpPr>
        <p:spPr>
          <a:blipFill>
            <a:blip r:embed="rId2" cstate="email">
              <a:extLst>
                <a:ext uri="{28A0092B-C50C-407E-A947-70E740481C1C}">
                  <a14:useLocalDpi xmlns:a14="http://schemas.microsoft.com/office/drawing/2010/main"/>
                </a:ext>
              </a:extLst>
            </a:blip>
            <a:stretch>
              <a:fillRect/>
            </a:stretch>
          </a:blipFill>
        </p:spPr>
        <p:txBody>
          <a:bodyPr/>
          <a:lstStyle/>
          <a:p>
            <a:r>
              <a:rPr lang="en-US" dirty="0">
                <a:solidFill>
                  <a:schemeClr val="bg1">
                    <a:lumMod val="95000"/>
                  </a:schemeClr>
                </a:solidFill>
                <a:latin typeface="Arial" panose="020B0604020202020204" pitchFamily="34" charset="0"/>
                <a:cs typeface="Arial" panose="020B0604020202020204" pitchFamily="34" charset="0"/>
              </a:rPr>
              <a:t>EURALO</a:t>
            </a:r>
            <a:br>
              <a:rPr lang="en-US" dirty="0">
                <a:solidFill>
                  <a:schemeClr val="bg1">
                    <a:lumMod val="95000"/>
                  </a:schemeClr>
                </a:solidFill>
                <a:latin typeface="Arial" panose="020B0604020202020204" pitchFamily="34" charset="0"/>
                <a:cs typeface="Arial" panose="020B0604020202020204" pitchFamily="34" charset="0"/>
              </a:rPr>
            </a:br>
            <a:r>
              <a:rPr lang="en-US" dirty="0">
                <a:solidFill>
                  <a:schemeClr val="bg1">
                    <a:lumMod val="95000"/>
                  </a:schemeClr>
                </a:solidFill>
                <a:latin typeface="Arial" panose="020B0604020202020204" pitchFamily="34" charset="0"/>
                <a:cs typeface="Arial" panose="020B0604020202020204" pitchFamily="34" charset="0"/>
              </a:rPr>
              <a:t>Road Map</a:t>
            </a:r>
            <a:endParaRPr lang="en-US" dirty="0"/>
          </a:p>
        </p:txBody>
      </p:sp>
      <p:sp>
        <p:nvSpPr>
          <p:cNvPr id="3" name="Sous-titre 2">
            <a:extLst>
              <a:ext uri="{FF2B5EF4-FFF2-40B4-BE49-F238E27FC236}">
                <a16:creationId xmlns:a16="http://schemas.microsoft.com/office/drawing/2014/main" id="{9D547813-06DF-2748-A4DD-97A1DFCD3A25}"/>
              </a:ext>
            </a:extLst>
          </p:cNvPr>
          <p:cNvSpPr>
            <a:spLocks noGrp="1"/>
          </p:cNvSpPr>
          <p:nvPr>
            <p:ph type="subTitle" idx="1"/>
          </p:nvPr>
        </p:nvSpPr>
        <p:spPr/>
        <p:txBody>
          <a:bodyPr>
            <a:normAutofit/>
          </a:bodyPr>
          <a:lstStyle/>
          <a:p>
            <a:r>
              <a:rPr lang="en-US" sz="4000" b="1" dirty="0">
                <a:solidFill>
                  <a:schemeClr val="bg1"/>
                </a:solidFill>
              </a:rPr>
              <a:t>Board 05 October 2021</a:t>
            </a:r>
          </a:p>
        </p:txBody>
      </p:sp>
    </p:spTree>
    <p:extLst>
      <p:ext uri="{BB962C8B-B14F-4D97-AF65-F5344CB8AC3E}">
        <p14:creationId xmlns:p14="http://schemas.microsoft.com/office/powerpoint/2010/main" val="3148627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43F58A-5EEC-E745-A509-2F64D2AEF059}"/>
              </a:ext>
            </a:extLst>
          </p:cNvPr>
          <p:cNvSpPr>
            <a:spLocks noGrp="1"/>
          </p:cNvSpPr>
          <p:nvPr>
            <p:ph type="ctrTitle"/>
          </p:nvPr>
        </p:nvSpPr>
        <p:spPr/>
        <p:txBody>
          <a:bodyPr>
            <a:normAutofit/>
          </a:bodyPr>
          <a:lstStyle/>
          <a:p>
            <a:r>
              <a:rPr lang="en-US" sz="7200">
                <a:ln w="3175">
                  <a:noFill/>
                </a:ln>
                <a:solidFill>
                  <a:srgbClr val="FF0000"/>
                </a:solidFill>
                <a:latin typeface="+mn-lt"/>
              </a:rPr>
              <a:t>ICANN72</a:t>
            </a:r>
            <a:br>
              <a:rPr lang="en-US" sz="7200">
                <a:ln w="3175">
                  <a:noFill/>
                </a:ln>
                <a:solidFill>
                  <a:srgbClr val="FF0000"/>
                </a:solidFill>
                <a:latin typeface="+mn-lt"/>
              </a:rPr>
            </a:br>
            <a:r>
              <a:rPr lang="en-US">
                <a:solidFill>
                  <a:srgbClr val="FF0000"/>
                </a:solidFill>
                <a:latin typeface="+mn-lt"/>
              </a:rPr>
              <a:t>At-Large policy session 2</a:t>
            </a:r>
            <a:endParaRPr lang="en-US">
              <a:latin typeface="+mn-lt"/>
            </a:endParaRPr>
          </a:p>
        </p:txBody>
      </p:sp>
      <p:sp>
        <p:nvSpPr>
          <p:cNvPr id="3" name="Sous-titre 2">
            <a:extLst>
              <a:ext uri="{FF2B5EF4-FFF2-40B4-BE49-F238E27FC236}">
                <a16:creationId xmlns:a16="http://schemas.microsoft.com/office/drawing/2014/main" id="{FE22A19B-15DE-1845-B87E-B28905083404}"/>
              </a:ext>
            </a:extLst>
          </p:cNvPr>
          <p:cNvSpPr>
            <a:spLocks noGrp="1"/>
          </p:cNvSpPr>
          <p:nvPr>
            <p:ph type="subTitle" idx="1"/>
          </p:nvPr>
        </p:nvSpPr>
        <p:spPr>
          <a:xfrm>
            <a:off x="430306" y="3953435"/>
            <a:ext cx="11497235" cy="2138083"/>
          </a:xfrm>
        </p:spPr>
        <p:txBody>
          <a:bodyPr>
            <a:normAutofit fontScale="92500" lnSpcReduction="10000"/>
          </a:bodyPr>
          <a:lstStyle/>
          <a:p>
            <a:r>
              <a:rPr lang="en-US"/>
              <a:t>Tackling DNS Abuse</a:t>
            </a:r>
            <a:endParaRPr lang="en-US" b="0"/>
          </a:p>
          <a:p>
            <a:r>
              <a:rPr lang="en-US" b="0"/>
              <a:t>This proposal aims to bridge the widening gap between policy development around activity considered abusive to the Domain Name System (DNS Abuse) and relevant legal and policy measures. With the overall goal of breaking the silos, it brings together technical community, governments and business from around the globe to offer different perspectives on DNS Abuse and platform liability. Looking at automated content moderation within platforms, is asks the questions of recommendable policy solutions to best address end user needs and concerns.</a:t>
            </a:r>
            <a:endParaRPr lang="en-US" sz="2800"/>
          </a:p>
        </p:txBody>
      </p:sp>
      <p:sp>
        <p:nvSpPr>
          <p:cNvPr id="4" name="ZoneTexte 3">
            <a:extLst>
              <a:ext uri="{FF2B5EF4-FFF2-40B4-BE49-F238E27FC236}">
                <a16:creationId xmlns:a16="http://schemas.microsoft.com/office/drawing/2014/main" id="{D5BEFFA9-2764-5A4C-B967-A78CE6C14CBD}"/>
              </a:ext>
            </a:extLst>
          </p:cNvPr>
          <p:cNvSpPr txBox="1"/>
          <p:nvPr/>
        </p:nvSpPr>
        <p:spPr>
          <a:xfrm>
            <a:off x="8063753" y="874955"/>
            <a:ext cx="4128247" cy="830997"/>
          </a:xfrm>
          <a:prstGeom prst="rect">
            <a:avLst/>
          </a:prstGeom>
          <a:noFill/>
        </p:spPr>
        <p:txBody>
          <a:bodyPr wrap="square" rtlCol="0">
            <a:spAutoFit/>
          </a:bodyPr>
          <a:lstStyle/>
          <a:p>
            <a:r>
              <a:rPr lang="en-US" sz="2400" b="1">
                <a:solidFill>
                  <a:srgbClr val="FFFF00"/>
                </a:solidFill>
              </a:rPr>
              <a:t>Proposal by JKA</a:t>
            </a:r>
          </a:p>
          <a:p>
            <a:r>
              <a:rPr lang="en-US" sz="2400" b="1">
                <a:solidFill>
                  <a:srgbClr val="FFFF00"/>
                </a:solidFill>
              </a:rPr>
              <a:t>Moderator Joanna Kulesza</a:t>
            </a:r>
          </a:p>
        </p:txBody>
      </p:sp>
    </p:spTree>
    <p:extLst>
      <p:ext uri="{BB962C8B-B14F-4D97-AF65-F5344CB8AC3E}">
        <p14:creationId xmlns:p14="http://schemas.microsoft.com/office/powerpoint/2010/main" val="2734517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43F58A-5EEC-E745-A509-2F64D2AEF059}"/>
              </a:ext>
            </a:extLst>
          </p:cNvPr>
          <p:cNvSpPr>
            <a:spLocks noGrp="1"/>
          </p:cNvSpPr>
          <p:nvPr>
            <p:ph type="ctrTitle"/>
          </p:nvPr>
        </p:nvSpPr>
        <p:spPr/>
        <p:txBody>
          <a:bodyPr>
            <a:normAutofit fontScale="90000"/>
          </a:bodyPr>
          <a:lstStyle/>
          <a:p>
            <a:r>
              <a:rPr lang="en-US" sz="7200" dirty="0">
                <a:ln w="3175">
                  <a:noFill/>
                </a:ln>
                <a:solidFill>
                  <a:srgbClr val="FF0000"/>
                </a:solidFill>
                <a:latin typeface="+mn-lt"/>
              </a:rPr>
              <a:t>ICANN72</a:t>
            </a:r>
            <a:br>
              <a:rPr lang="en-US" sz="7200" dirty="0">
                <a:ln w="3175">
                  <a:noFill/>
                </a:ln>
                <a:solidFill>
                  <a:srgbClr val="FF0000"/>
                </a:solidFill>
                <a:latin typeface="+mn-lt"/>
              </a:rPr>
            </a:br>
            <a:r>
              <a:rPr lang="en-US" dirty="0">
                <a:solidFill>
                  <a:srgbClr val="FF0000"/>
                </a:solidFill>
                <a:latin typeface="+mn-lt"/>
              </a:rPr>
              <a:t>At-Large policy session 3</a:t>
            </a:r>
            <a:br>
              <a:rPr lang="en-US" dirty="0">
                <a:solidFill>
                  <a:srgbClr val="FF0000"/>
                </a:solidFill>
                <a:latin typeface="+mn-lt"/>
              </a:rPr>
            </a:br>
            <a:r>
              <a:rPr lang="en-US" dirty="0">
                <a:solidFill>
                  <a:srgbClr val="FF0000"/>
                </a:solidFill>
                <a:latin typeface="+mn-lt"/>
              </a:rPr>
              <a:t>2 hours</a:t>
            </a:r>
            <a:endParaRPr lang="en-US" dirty="0">
              <a:latin typeface="+mn-lt"/>
            </a:endParaRPr>
          </a:p>
        </p:txBody>
      </p:sp>
      <p:sp>
        <p:nvSpPr>
          <p:cNvPr id="3" name="Sous-titre 2">
            <a:extLst>
              <a:ext uri="{FF2B5EF4-FFF2-40B4-BE49-F238E27FC236}">
                <a16:creationId xmlns:a16="http://schemas.microsoft.com/office/drawing/2014/main" id="{FE22A19B-15DE-1845-B87E-B28905083404}"/>
              </a:ext>
            </a:extLst>
          </p:cNvPr>
          <p:cNvSpPr>
            <a:spLocks noGrp="1"/>
          </p:cNvSpPr>
          <p:nvPr>
            <p:ph type="subTitle" idx="1"/>
          </p:nvPr>
        </p:nvSpPr>
        <p:spPr>
          <a:xfrm>
            <a:off x="430306" y="3953435"/>
            <a:ext cx="11497235" cy="2138083"/>
          </a:xfrm>
        </p:spPr>
        <p:txBody>
          <a:bodyPr>
            <a:normAutofit/>
          </a:bodyPr>
          <a:lstStyle/>
          <a:p>
            <a:r>
              <a:rPr lang="en-US" sz="2800" dirty="0"/>
              <a:t>ICANN accountability and transparency and the reviews </a:t>
            </a:r>
          </a:p>
          <a:p>
            <a:r>
              <a:rPr lang="en-US" sz="2800" dirty="0"/>
              <a:t>From ATRT3 &amp; From the Board</a:t>
            </a:r>
          </a:p>
          <a:p>
            <a:r>
              <a:rPr lang="en-US" sz="2800" dirty="0"/>
              <a:t>What are the point of view of the constituencies of the ICANN community?</a:t>
            </a:r>
          </a:p>
          <a:p>
            <a:r>
              <a:rPr lang="en-US" sz="2800" dirty="0"/>
              <a:t>Discussion with the participants</a:t>
            </a:r>
          </a:p>
        </p:txBody>
      </p:sp>
      <p:sp>
        <p:nvSpPr>
          <p:cNvPr id="4" name="ZoneTexte 3">
            <a:extLst>
              <a:ext uri="{FF2B5EF4-FFF2-40B4-BE49-F238E27FC236}">
                <a16:creationId xmlns:a16="http://schemas.microsoft.com/office/drawing/2014/main" id="{61D35DD7-41EE-9B49-B8F2-7FD4381D1018}"/>
              </a:ext>
            </a:extLst>
          </p:cNvPr>
          <p:cNvSpPr txBox="1"/>
          <p:nvPr/>
        </p:nvSpPr>
        <p:spPr>
          <a:xfrm>
            <a:off x="8063753" y="874955"/>
            <a:ext cx="4128247" cy="830997"/>
          </a:xfrm>
          <a:prstGeom prst="rect">
            <a:avLst/>
          </a:prstGeom>
          <a:noFill/>
        </p:spPr>
        <p:txBody>
          <a:bodyPr wrap="square" rtlCol="0">
            <a:spAutoFit/>
          </a:bodyPr>
          <a:lstStyle/>
          <a:p>
            <a:r>
              <a:rPr lang="en-US" sz="2400" b="1" dirty="0">
                <a:solidFill>
                  <a:srgbClr val="FFFF00"/>
                </a:solidFill>
              </a:rPr>
              <a:t>Proposal by </a:t>
            </a:r>
            <a:r>
              <a:rPr lang="en-US" sz="2400" b="1" dirty="0" err="1">
                <a:solidFill>
                  <a:srgbClr val="FFFF00"/>
                </a:solidFill>
              </a:rPr>
              <a:t>SeB</a:t>
            </a:r>
            <a:endParaRPr lang="en-US" sz="2400" b="1" dirty="0">
              <a:solidFill>
                <a:srgbClr val="FFFF00"/>
              </a:solidFill>
            </a:endParaRPr>
          </a:p>
          <a:p>
            <a:r>
              <a:rPr lang="en-US" sz="2400" b="1" dirty="0">
                <a:solidFill>
                  <a:srgbClr val="FFFF00"/>
                </a:solidFill>
              </a:rPr>
              <a:t>Moderators </a:t>
            </a:r>
            <a:r>
              <a:rPr lang="en-US" sz="2400" b="1" dirty="0" err="1">
                <a:solidFill>
                  <a:srgbClr val="FFFF00"/>
                </a:solidFill>
              </a:rPr>
              <a:t>SeB</a:t>
            </a:r>
            <a:r>
              <a:rPr lang="en-US" sz="2400" b="1" dirty="0">
                <a:solidFill>
                  <a:srgbClr val="FFFF00"/>
                </a:solidFill>
              </a:rPr>
              <a:t> and ?</a:t>
            </a:r>
          </a:p>
        </p:txBody>
      </p:sp>
    </p:spTree>
    <p:extLst>
      <p:ext uri="{BB962C8B-B14F-4D97-AF65-F5344CB8AC3E}">
        <p14:creationId xmlns:p14="http://schemas.microsoft.com/office/powerpoint/2010/main" val="3465926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A343724F-537A-B046-B2FA-242A515D0FAB}"/>
              </a:ext>
            </a:extLst>
          </p:cNvPr>
          <p:cNvSpPr/>
          <p:nvPr/>
        </p:nvSpPr>
        <p:spPr>
          <a:xfrm>
            <a:off x="475048" y="987990"/>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8F4872B8-D1A3-B04E-B98A-E91DA0F073B4}"/>
              </a:ext>
            </a:extLst>
          </p:cNvPr>
          <p:cNvSpPr>
            <a:spLocks noGrp="1"/>
          </p:cNvSpPr>
          <p:nvPr>
            <p:ph type="title"/>
          </p:nvPr>
        </p:nvSpPr>
        <p:spPr>
          <a:xfrm>
            <a:off x="2590797" y="144996"/>
            <a:ext cx="9567333" cy="1325563"/>
          </a:xfrm>
          <a:ln>
            <a:noFill/>
          </a:ln>
          <a:extLst>
            <a:ext uri="{909E8E84-426E-40DD-AFC4-6F175D3DCCD1}">
              <a14:hiddenFill xmlns:a14="http://schemas.microsoft.com/office/drawing/2010/main">
                <a:solidFill>
                  <a:srgbClr val="FFFFFF"/>
                </a:solidFill>
              </a14:hiddenFill>
            </a:ext>
          </a:extLst>
        </p:spPr>
        <p:txBody>
          <a:bodyPr>
            <a:noAutofit/>
          </a:bodyPr>
          <a:lstStyle/>
          <a:p>
            <a:pPr algn="ctr"/>
            <a:r>
              <a:rPr lang="en-US" sz="3200" dirty="0">
                <a:latin typeface="+mn-lt"/>
              </a:rPr>
              <a:t>ICANN accountability and transparency and the reviews</a:t>
            </a:r>
            <a:br>
              <a:rPr lang="en-US" sz="3200" dirty="0">
                <a:ln w="3175">
                  <a:noFill/>
                </a:ln>
                <a:solidFill>
                  <a:srgbClr val="FF0000"/>
                </a:solidFill>
                <a:latin typeface="+mn-lt"/>
              </a:rPr>
            </a:br>
            <a:r>
              <a:rPr lang="en-US" sz="3200" dirty="0">
                <a:solidFill>
                  <a:srgbClr val="FF0000"/>
                </a:solidFill>
                <a:latin typeface="+mn-lt"/>
              </a:rPr>
              <a:t>At-Large policy session 3 - Part 1</a:t>
            </a:r>
            <a:endParaRPr lang="en-US" sz="3200" dirty="0">
              <a:ln w="3175">
                <a:noFill/>
              </a:ln>
              <a:solidFill>
                <a:srgbClr val="FF0000"/>
              </a:solidFill>
              <a:latin typeface="+mn-lt"/>
            </a:endParaRPr>
          </a:p>
        </p:txBody>
      </p:sp>
      <p:sp>
        <p:nvSpPr>
          <p:cNvPr id="3" name="Sous-titre 2">
            <a:extLst>
              <a:ext uri="{FF2B5EF4-FFF2-40B4-BE49-F238E27FC236}">
                <a16:creationId xmlns:a16="http://schemas.microsoft.com/office/drawing/2014/main" id="{DB87A819-0354-B24D-98AF-ED89C5863FE2}"/>
              </a:ext>
            </a:extLst>
          </p:cNvPr>
          <p:cNvSpPr>
            <a:spLocks noGrp="1"/>
          </p:cNvSpPr>
          <p:nvPr>
            <p:ph sz="half" idx="1"/>
          </p:nvPr>
        </p:nvSpPr>
        <p:spPr>
          <a:xfrm>
            <a:off x="838200" y="2079620"/>
            <a:ext cx="5181600" cy="743245"/>
          </a:xfrm>
        </p:spPr>
        <p:txBody>
          <a:bodyPr>
            <a:normAutofit/>
          </a:bodyPr>
          <a:lstStyle/>
          <a:p>
            <a:pPr marL="457200" lvl="1" indent="0">
              <a:buNone/>
            </a:pPr>
            <a:r>
              <a:rPr lang="en-US" sz="3200" dirty="0"/>
              <a:t>Co-chairs of ATRT3</a:t>
            </a:r>
          </a:p>
        </p:txBody>
      </p:sp>
      <p:sp>
        <p:nvSpPr>
          <p:cNvPr id="10" name="Espace réservé du contenu 9">
            <a:extLst>
              <a:ext uri="{FF2B5EF4-FFF2-40B4-BE49-F238E27FC236}">
                <a16:creationId xmlns:a16="http://schemas.microsoft.com/office/drawing/2014/main" id="{5EC94D35-D61E-A141-9719-F73E8C2F5E60}"/>
              </a:ext>
            </a:extLst>
          </p:cNvPr>
          <p:cNvSpPr>
            <a:spLocks noGrp="1"/>
          </p:cNvSpPr>
          <p:nvPr>
            <p:ph sz="half" idx="2"/>
          </p:nvPr>
        </p:nvSpPr>
        <p:spPr>
          <a:xfrm>
            <a:off x="6172200" y="2079620"/>
            <a:ext cx="5181600" cy="743245"/>
          </a:xfrm>
        </p:spPr>
        <p:txBody>
          <a:bodyPr>
            <a:normAutofit/>
          </a:bodyPr>
          <a:lstStyle/>
          <a:p>
            <a:pPr marL="457200" lvl="1" indent="0">
              <a:buNone/>
            </a:pPr>
            <a:r>
              <a:rPr lang="en-US" sz="3200" dirty="0"/>
              <a:t>Board members</a:t>
            </a:r>
          </a:p>
        </p:txBody>
      </p:sp>
      <p:pic>
        <p:nvPicPr>
          <p:cNvPr id="54" name="Image 53">
            <a:extLst>
              <a:ext uri="{FF2B5EF4-FFF2-40B4-BE49-F238E27FC236}">
                <a16:creationId xmlns:a16="http://schemas.microsoft.com/office/drawing/2014/main" id="{BB48182A-EA7D-434A-A242-C67FD5C074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47507" y="4452406"/>
            <a:ext cx="745200" cy="745200"/>
          </a:xfrm>
          <a:prstGeom prst="rect">
            <a:avLst/>
          </a:prstGeom>
        </p:spPr>
      </p:pic>
      <p:pic>
        <p:nvPicPr>
          <p:cNvPr id="43" name="Image 42" descr="Une image contenant homme, personne, intérieur, microscope&#10;&#10;Description générée automatiquement">
            <a:extLst>
              <a:ext uri="{FF2B5EF4-FFF2-40B4-BE49-F238E27FC236}">
                <a16:creationId xmlns:a16="http://schemas.microsoft.com/office/drawing/2014/main" id="{AD3DACD6-02E6-8748-B2C7-8EAD9ED164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50695" y="5197606"/>
            <a:ext cx="743245" cy="743245"/>
          </a:xfrm>
          <a:prstGeom prst="ellipse">
            <a:avLst/>
          </a:prstGeom>
          <a:ln w="25400">
            <a:solidFill>
              <a:srgbClr val="00B050"/>
            </a:solidFill>
          </a:ln>
        </p:spPr>
      </p:pic>
      <p:pic>
        <p:nvPicPr>
          <p:cNvPr id="47" name="Image 46">
            <a:extLst>
              <a:ext uri="{FF2B5EF4-FFF2-40B4-BE49-F238E27FC236}">
                <a16:creationId xmlns:a16="http://schemas.microsoft.com/office/drawing/2014/main" id="{B0D5DBDE-EA30-264B-A1D4-5AA2FE34395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54095" y="4688518"/>
            <a:ext cx="745200" cy="745200"/>
          </a:xfrm>
          <a:prstGeom prst="rect">
            <a:avLst/>
          </a:prstGeom>
        </p:spPr>
      </p:pic>
      <p:pic>
        <p:nvPicPr>
          <p:cNvPr id="1054" name="Picture 30">
            <a:extLst>
              <a:ext uri="{FF2B5EF4-FFF2-40B4-BE49-F238E27FC236}">
                <a16:creationId xmlns:a16="http://schemas.microsoft.com/office/drawing/2014/main" id="{917F9E49-18FD-754A-84FB-DFA7D376ABB1}"/>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3425741" y="3213531"/>
            <a:ext cx="1440000" cy="1490368"/>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pic>
        <p:nvPicPr>
          <p:cNvPr id="48" name="Picture 30">
            <a:extLst>
              <a:ext uri="{FF2B5EF4-FFF2-40B4-BE49-F238E27FC236}">
                <a16:creationId xmlns:a16="http://schemas.microsoft.com/office/drawing/2014/main" id="{FC32AF70-3619-E645-BE4D-E7F0718DF1C5}"/>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t="1" r="7195" b="4164"/>
          <a:stretch/>
        </p:blipFill>
        <p:spPr bwMode="auto">
          <a:xfrm>
            <a:off x="1046922" y="3155737"/>
            <a:ext cx="1520208" cy="1490400"/>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1056" name="Picture 32" descr="Board of Directors - ICANN">
            <a:extLst>
              <a:ext uri="{FF2B5EF4-FFF2-40B4-BE49-F238E27FC236}">
                <a16:creationId xmlns:a16="http://schemas.microsoft.com/office/drawing/2014/main" id="{BA447938-7C4A-3E48-B966-3E39E09B5D8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5667" b="19667"/>
          <a:stretch/>
        </p:blipFill>
        <p:spPr bwMode="auto">
          <a:xfrm>
            <a:off x="6351140" y="3202291"/>
            <a:ext cx="1497600" cy="1490945"/>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pic>
        <p:nvPicPr>
          <p:cNvPr id="1058" name="Picture 34" descr="León Felipe Sánchez Ambía Selected by At-Large Community as Next ICANN  Board Director">
            <a:extLst>
              <a:ext uri="{FF2B5EF4-FFF2-40B4-BE49-F238E27FC236}">
                <a16:creationId xmlns:a16="http://schemas.microsoft.com/office/drawing/2014/main" id="{890B8E6C-3C9A-8C48-A113-6F92D95CE7E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84695" y="3155737"/>
            <a:ext cx="1468800" cy="1491513"/>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74918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20" descr="ICANN - Get the latest LAC and global news in the May issue of the LAC  newsletter, including an editorial by Alejandra Reynoso Barral as the new  Chair of the Country Code">
            <a:extLst>
              <a:ext uri="{FF2B5EF4-FFF2-40B4-BE49-F238E27FC236}">
                <a16:creationId xmlns:a16="http://schemas.microsoft.com/office/drawing/2014/main" id="{E39E79D6-F2B8-8343-B978-CC96EB066B8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669" r="18941"/>
          <a:stretch/>
        </p:blipFill>
        <p:spPr bwMode="auto">
          <a:xfrm>
            <a:off x="587005" y="4494204"/>
            <a:ext cx="752400" cy="746573"/>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sp>
        <p:nvSpPr>
          <p:cNvPr id="32" name="Ellipse 31">
            <a:extLst>
              <a:ext uri="{FF2B5EF4-FFF2-40B4-BE49-F238E27FC236}">
                <a16:creationId xmlns:a16="http://schemas.microsoft.com/office/drawing/2014/main" id="{ADCB227C-6DBA-154F-82D3-3BF7EC68F67E}"/>
              </a:ext>
            </a:extLst>
          </p:cNvPr>
          <p:cNvSpPr/>
          <p:nvPr/>
        </p:nvSpPr>
        <p:spPr>
          <a:xfrm>
            <a:off x="4641024" y="2574722"/>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6" name="Ellipse 25">
            <a:extLst>
              <a:ext uri="{FF2B5EF4-FFF2-40B4-BE49-F238E27FC236}">
                <a16:creationId xmlns:a16="http://schemas.microsoft.com/office/drawing/2014/main" id="{074A772E-4503-5949-8FE0-A9EDC50B5B65}"/>
              </a:ext>
            </a:extLst>
          </p:cNvPr>
          <p:cNvSpPr/>
          <p:nvPr/>
        </p:nvSpPr>
        <p:spPr>
          <a:xfrm>
            <a:off x="4862695" y="3413171"/>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34" name="Image 33">
            <a:extLst>
              <a:ext uri="{FF2B5EF4-FFF2-40B4-BE49-F238E27FC236}">
                <a16:creationId xmlns:a16="http://schemas.microsoft.com/office/drawing/2014/main" id="{5628D5BA-3CB1-7A46-BAA2-5C958F49ACA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55292" y="2518275"/>
            <a:ext cx="743245" cy="743626"/>
          </a:xfrm>
          <a:prstGeom prst="ellipse">
            <a:avLst/>
          </a:prstGeom>
          <a:ln w="25400">
            <a:solidFill>
              <a:srgbClr val="FF0000"/>
            </a:solidFill>
          </a:ln>
        </p:spPr>
      </p:pic>
      <p:pic>
        <p:nvPicPr>
          <p:cNvPr id="1046" name="Picture 22" descr="Kevin Blumberg - ICANNWiki">
            <a:extLst>
              <a:ext uri="{FF2B5EF4-FFF2-40B4-BE49-F238E27FC236}">
                <a16:creationId xmlns:a16="http://schemas.microsoft.com/office/drawing/2014/main" id="{47E49C6C-FA76-EF47-ADE9-5515020FE0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1024" y="2576522"/>
            <a:ext cx="745200" cy="745200"/>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sp>
        <p:nvSpPr>
          <p:cNvPr id="31" name="Ellipse 30">
            <a:extLst>
              <a:ext uri="{FF2B5EF4-FFF2-40B4-BE49-F238E27FC236}">
                <a16:creationId xmlns:a16="http://schemas.microsoft.com/office/drawing/2014/main" id="{F40EEFF5-29DC-4A4F-9090-1876A422983D}"/>
              </a:ext>
            </a:extLst>
          </p:cNvPr>
          <p:cNvSpPr/>
          <p:nvPr/>
        </p:nvSpPr>
        <p:spPr>
          <a:xfrm>
            <a:off x="3544194" y="5522383"/>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028" name="Picture 4" descr="Harold Arcos">
            <a:extLst>
              <a:ext uri="{FF2B5EF4-FFF2-40B4-BE49-F238E27FC236}">
                <a16:creationId xmlns:a16="http://schemas.microsoft.com/office/drawing/2014/main" id="{368AE84A-DC14-984A-93F8-C580BEEDB5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95115" y="5647655"/>
            <a:ext cx="741600" cy="741600"/>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pic>
        <p:nvPicPr>
          <p:cNvPr id="1042" name="Picture 18" descr="Bruna Martins dos Santos - DNS Abuse Institute">
            <a:extLst>
              <a:ext uri="{FF2B5EF4-FFF2-40B4-BE49-F238E27FC236}">
                <a16:creationId xmlns:a16="http://schemas.microsoft.com/office/drawing/2014/main" id="{94247D40-14DB-CD41-9614-51F3BFD2544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35116" y="5536612"/>
            <a:ext cx="745200" cy="745200"/>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pic>
        <p:nvPicPr>
          <p:cNvPr id="36" name="Picture 4">
            <a:extLst>
              <a:ext uri="{FF2B5EF4-FFF2-40B4-BE49-F238E27FC236}">
                <a16:creationId xmlns:a16="http://schemas.microsoft.com/office/drawing/2014/main" id="{4CD98931-537C-6544-8CCB-A30FE719D3ED}"/>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785140" y="1061104"/>
            <a:ext cx="741600" cy="741600"/>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pic>
        <p:nvPicPr>
          <p:cNvPr id="1038" name="Picture 14" descr="Registries Stakeholder Group | Generic Names Supporting Organization">
            <a:extLst>
              <a:ext uri="{FF2B5EF4-FFF2-40B4-BE49-F238E27FC236}">
                <a16:creationId xmlns:a16="http://schemas.microsoft.com/office/drawing/2014/main" id="{F58C75F6-E6BD-5743-B164-02117BE9071E}"/>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6365" b="26250"/>
          <a:stretch/>
        </p:blipFill>
        <p:spPr bwMode="auto">
          <a:xfrm>
            <a:off x="3427231" y="1370797"/>
            <a:ext cx="737999" cy="745963"/>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sp>
        <p:nvSpPr>
          <p:cNvPr id="35" name="Ellipse 34">
            <a:extLst>
              <a:ext uri="{FF2B5EF4-FFF2-40B4-BE49-F238E27FC236}">
                <a16:creationId xmlns:a16="http://schemas.microsoft.com/office/drawing/2014/main" id="{A343724F-537A-B046-B2FA-242A515D0FAB}"/>
              </a:ext>
            </a:extLst>
          </p:cNvPr>
          <p:cNvSpPr/>
          <p:nvPr/>
        </p:nvSpPr>
        <p:spPr>
          <a:xfrm>
            <a:off x="475048" y="987990"/>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030" name="Picture 6" descr="Screen shot 2019 12 06 at 14.55.20">
            <a:extLst>
              <a:ext uri="{FF2B5EF4-FFF2-40B4-BE49-F238E27FC236}">
                <a16:creationId xmlns:a16="http://schemas.microsoft.com/office/drawing/2014/main" id="{DF2C9951-09D2-7743-87EE-E2B89DB34304}"/>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27457" r="6031"/>
          <a:stretch/>
        </p:blipFill>
        <p:spPr bwMode="auto">
          <a:xfrm>
            <a:off x="1665961" y="1432198"/>
            <a:ext cx="745200" cy="745900"/>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sp>
        <p:nvSpPr>
          <p:cNvPr id="38" name="Ellipse 37">
            <a:extLst>
              <a:ext uri="{FF2B5EF4-FFF2-40B4-BE49-F238E27FC236}">
                <a16:creationId xmlns:a16="http://schemas.microsoft.com/office/drawing/2014/main" id="{891D4931-8352-4749-98A8-A746A9797639}"/>
              </a:ext>
            </a:extLst>
          </p:cNvPr>
          <p:cNvSpPr/>
          <p:nvPr/>
        </p:nvSpPr>
        <p:spPr>
          <a:xfrm>
            <a:off x="4143049" y="1864515"/>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37" name="Image 36">
            <a:extLst>
              <a:ext uri="{FF2B5EF4-FFF2-40B4-BE49-F238E27FC236}">
                <a16:creationId xmlns:a16="http://schemas.microsoft.com/office/drawing/2014/main" id="{A890FB15-B7C7-2645-98CC-5F7733182570}"/>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408264" y="3632655"/>
            <a:ext cx="741599" cy="743245"/>
          </a:xfrm>
          <a:prstGeom prst="ellipse">
            <a:avLst/>
          </a:prstGeom>
          <a:ln w="25400">
            <a:solidFill>
              <a:srgbClr val="FF0000"/>
            </a:solidFill>
          </a:ln>
        </p:spPr>
      </p:pic>
      <p:pic>
        <p:nvPicPr>
          <p:cNvPr id="8" name="Picture 2" descr="Steve DelBianco - American Legislative Exchange Council">
            <a:extLst>
              <a:ext uri="{FF2B5EF4-FFF2-40B4-BE49-F238E27FC236}">
                <a16:creationId xmlns:a16="http://schemas.microsoft.com/office/drawing/2014/main" id="{DA761A59-1945-D04E-B414-D3218137139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94194" y="1221278"/>
            <a:ext cx="741600" cy="741600"/>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sp>
        <p:nvSpPr>
          <p:cNvPr id="29" name="Ellipse 28">
            <a:extLst>
              <a:ext uri="{FF2B5EF4-FFF2-40B4-BE49-F238E27FC236}">
                <a16:creationId xmlns:a16="http://schemas.microsoft.com/office/drawing/2014/main" id="{38AF586E-5935-1044-AA25-22A81C51E614}"/>
              </a:ext>
            </a:extLst>
          </p:cNvPr>
          <p:cNvSpPr/>
          <p:nvPr/>
        </p:nvSpPr>
        <p:spPr>
          <a:xfrm>
            <a:off x="584183" y="4487252"/>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CcNSO?</a:t>
            </a:r>
          </a:p>
        </p:txBody>
      </p:sp>
      <p:sp>
        <p:nvSpPr>
          <p:cNvPr id="28" name="Ellipse 27">
            <a:extLst>
              <a:ext uri="{FF2B5EF4-FFF2-40B4-BE49-F238E27FC236}">
                <a16:creationId xmlns:a16="http://schemas.microsoft.com/office/drawing/2014/main" id="{B1E6D913-BDED-484F-9BF2-5E1169D43AF3}"/>
              </a:ext>
            </a:extLst>
          </p:cNvPr>
          <p:cNvSpPr/>
          <p:nvPr/>
        </p:nvSpPr>
        <p:spPr>
          <a:xfrm>
            <a:off x="492786" y="2753119"/>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7" name="Ellipse 26">
            <a:extLst>
              <a:ext uri="{FF2B5EF4-FFF2-40B4-BE49-F238E27FC236}">
                <a16:creationId xmlns:a16="http://schemas.microsoft.com/office/drawing/2014/main" id="{39F05F8C-B4FB-254B-A128-4B11E427E400}"/>
              </a:ext>
            </a:extLst>
          </p:cNvPr>
          <p:cNvSpPr/>
          <p:nvPr/>
        </p:nvSpPr>
        <p:spPr>
          <a:xfrm>
            <a:off x="1083113" y="5233677"/>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Ellipse 6">
            <a:extLst>
              <a:ext uri="{FF2B5EF4-FFF2-40B4-BE49-F238E27FC236}">
                <a16:creationId xmlns:a16="http://schemas.microsoft.com/office/drawing/2014/main" id="{1923E537-DC50-5948-8B9D-9550E450DE7A}"/>
              </a:ext>
            </a:extLst>
          </p:cNvPr>
          <p:cNvSpPr/>
          <p:nvPr/>
        </p:nvSpPr>
        <p:spPr>
          <a:xfrm>
            <a:off x="4247394" y="4985339"/>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RSSAC</a:t>
            </a:r>
          </a:p>
        </p:txBody>
      </p:sp>
      <p:sp>
        <p:nvSpPr>
          <p:cNvPr id="25" name="Ellipse 24">
            <a:extLst>
              <a:ext uri="{FF2B5EF4-FFF2-40B4-BE49-F238E27FC236}">
                <a16:creationId xmlns:a16="http://schemas.microsoft.com/office/drawing/2014/main" id="{13015D28-BFCB-7542-9508-D0038F6D2C99}"/>
              </a:ext>
            </a:extLst>
          </p:cNvPr>
          <p:cNvSpPr/>
          <p:nvPr/>
        </p:nvSpPr>
        <p:spPr>
          <a:xfrm>
            <a:off x="2709258" y="5670280"/>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SSAC</a:t>
            </a:r>
          </a:p>
        </p:txBody>
      </p:sp>
      <p:pic>
        <p:nvPicPr>
          <p:cNvPr id="1026" name="Picture 2">
            <a:extLst>
              <a:ext uri="{FF2B5EF4-FFF2-40B4-BE49-F238E27FC236}">
                <a16:creationId xmlns:a16="http://schemas.microsoft.com/office/drawing/2014/main" id="{CBEABF46-31FC-7B49-9D8B-BBC6A528F11E}"/>
              </a:ext>
            </a:extLst>
          </p:cNvPr>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484023" y="2733712"/>
            <a:ext cx="745200" cy="742856"/>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50" name="Picture 6">
            <a:extLst>
              <a:ext uri="{FF2B5EF4-FFF2-40B4-BE49-F238E27FC236}">
                <a16:creationId xmlns:a16="http://schemas.microsoft.com/office/drawing/2014/main" id="{36FE8312-4284-024A-9E8F-33A4227D1981}"/>
              </a:ext>
            </a:extLst>
          </p:cNvPr>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930926" y="1977976"/>
            <a:ext cx="750034" cy="743245"/>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sp>
        <p:nvSpPr>
          <p:cNvPr id="2" name="Titre 1">
            <a:extLst>
              <a:ext uri="{FF2B5EF4-FFF2-40B4-BE49-F238E27FC236}">
                <a16:creationId xmlns:a16="http://schemas.microsoft.com/office/drawing/2014/main" id="{8F4872B8-D1A3-B04E-B98A-E91DA0F073B4}"/>
              </a:ext>
            </a:extLst>
          </p:cNvPr>
          <p:cNvSpPr>
            <a:spLocks noGrp="1"/>
          </p:cNvSpPr>
          <p:nvPr>
            <p:ph type="title"/>
          </p:nvPr>
        </p:nvSpPr>
        <p:spPr>
          <a:xfrm>
            <a:off x="2423396" y="142564"/>
            <a:ext cx="9736259" cy="1325563"/>
          </a:xfrm>
          <a:ln>
            <a:noFill/>
          </a:ln>
          <a:extLst>
            <a:ext uri="{909E8E84-426E-40DD-AFC4-6F175D3DCCD1}">
              <a14:hiddenFill xmlns:a14="http://schemas.microsoft.com/office/drawing/2010/main">
                <a:solidFill>
                  <a:srgbClr val="FFFFFF"/>
                </a:solidFill>
              </a14:hiddenFill>
            </a:ext>
          </a:extLst>
        </p:spPr>
        <p:txBody>
          <a:bodyPr>
            <a:noAutofit/>
          </a:bodyPr>
          <a:lstStyle/>
          <a:p>
            <a:pPr algn="ctr"/>
            <a:r>
              <a:rPr lang="en-US" sz="3200" dirty="0">
                <a:latin typeface="+mn-lt"/>
              </a:rPr>
              <a:t>ICANN accountability and transparency and the reviews</a:t>
            </a:r>
            <a:br>
              <a:rPr lang="en-US" sz="3200" dirty="0">
                <a:ln w="3175">
                  <a:noFill/>
                </a:ln>
                <a:solidFill>
                  <a:srgbClr val="FF0000"/>
                </a:solidFill>
                <a:latin typeface="+mn-lt"/>
              </a:rPr>
            </a:br>
            <a:r>
              <a:rPr lang="en-US" sz="3200" dirty="0">
                <a:solidFill>
                  <a:srgbClr val="FF0000"/>
                </a:solidFill>
                <a:latin typeface="+mn-lt"/>
              </a:rPr>
              <a:t>At-Large policy session 3 - Part 1</a:t>
            </a:r>
            <a:endParaRPr lang="en-US" sz="3200" dirty="0">
              <a:ln w="3175">
                <a:noFill/>
              </a:ln>
              <a:solidFill>
                <a:srgbClr val="FF0000"/>
              </a:solidFill>
              <a:latin typeface="+mn-lt"/>
            </a:endParaRPr>
          </a:p>
        </p:txBody>
      </p:sp>
      <p:sp>
        <p:nvSpPr>
          <p:cNvPr id="3" name="Sous-titre 2">
            <a:extLst>
              <a:ext uri="{FF2B5EF4-FFF2-40B4-BE49-F238E27FC236}">
                <a16:creationId xmlns:a16="http://schemas.microsoft.com/office/drawing/2014/main" id="{DB87A819-0354-B24D-98AF-ED89C5863FE2}"/>
              </a:ext>
            </a:extLst>
          </p:cNvPr>
          <p:cNvSpPr>
            <a:spLocks noGrp="1"/>
          </p:cNvSpPr>
          <p:nvPr>
            <p:ph type="subTitle" idx="4294967295"/>
          </p:nvPr>
        </p:nvSpPr>
        <p:spPr>
          <a:xfrm>
            <a:off x="8977481" y="2896941"/>
            <a:ext cx="3526971" cy="911738"/>
          </a:xfrm>
        </p:spPr>
        <p:txBody>
          <a:bodyPr>
            <a:normAutofit/>
          </a:bodyPr>
          <a:lstStyle/>
          <a:p>
            <a:pPr marL="0" indent="0">
              <a:buNone/>
            </a:pPr>
            <a:r>
              <a:rPr lang="en-US" dirty="0">
                <a:solidFill>
                  <a:schemeClr val="accent4">
                    <a:lumMod val="40000"/>
                    <a:lumOff val="60000"/>
                  </a:schemeClr>
                </a:solidFill>
              </a:rPr>
              <a:t>20 </a:t>
            </a:r>
            <a:r>
              <a:rPr lang="en-US" sz="2800" dirty="0">
                <a:solidFill>
                  <a:schemeClr val="accent4">
                    <a:lumMod val="40000"/>
                    <a:lumOff val="60000"/>
                  </a:schemeClr>
                </a:solidFill>
              </a:rPr>
              <a:t>October 2021</a:t>
            </a:r>
            <a:br>
              <a:rPr lang="en-US" sz="2800" dirty="0">
                <a:solidFill>
                  <a:schemeClr val="accent4">
                    <a:lumMod val="40000"/>
                    <a:lumOff val="60000"/>
                  </a:schemeClr>
                </a:solidFill>
              </a:rPr>
            </a:br>
            <a:r>
              <a:rPr lang="en-US" sz="2800" dirty="0">
                <a:solidFill>
                  <a:schemeClr val="accent4">
                    <a:lumMod val="40000"/>
                    <a:lumOff val="60000"/>
                  </a:schemeClr>
                </a:solidFill>
              </a:rPr>
              <a:t>17:00 - </a:t>
            </a:r>
            <a:r>
              <a:rPr lang="en-US" dirty="0">
                <a:solidFill>
                  <a:schemeClr val="accent4">
                    <a:lumMod val="40000"/>
                    <a:lumOff val="60000"/>
                  </a:schemeClr>
                </a:solidFill>
              </a:rPr>
              <a:t>18</a:t>
            </a:r>
            <a:r>
              <a:rPr lang="en-US" sz="2800" dirty="0">
                <a:solidFill>
                  <a:schemeClr val="accent4">
                    <a:lumMod val="40000"/>
                    <a:lumOff val="60000"/>
                  </a:schemeClr>
                </a:solidFill>
              </a:rPr>
              <a:t>:00 UTC</a:t>
            </a:r>
          </a:p>
        </p:txBody>
      </p:sp>
      <p:sp>
        <p:nvSpPr>
          <p:cNvPr id="4" name="ZoneTexte 3">
            <a:extLst>
              <a:ext uri="{FF2B5EF4-FFF2-40B4-BE49-F238E27FC236}">
                <a16:creationId xmlns:a16="http://schemas.microsoft.com/office/drawing/2014/main" id="{5D7D5E12-B15C-CA43-BBD4-D9A18F97CFB9}"/>
              </a:ext>
            </a:extLst>
          </p:cNvPr>
          <p:cNvSpPr txBox="1"/>
          <p:nvPr/>
        </p:nvSpPr>
        <p:spPr>
          <a:xfrm>
            <a:off x="7631410" y="1219857"/>
            <a:ext cx="4576696" cy="707886"/>
          </a:xfrm>
          <a:prstGeom prst="rect">
            <a:avLst/>
          </a:prstGeom>
          <a:noFill/>
        </p:spPr>
        <p:txBody>
          <a:bodyPr wrap="square" rtlCol="0">
            <a:spAutoFit/>
          </a:bodyPr>
          <a:lstStyle/>
          <a:p>
            <a:pPr algn="ctr"/>
            <a:r>
              <a:rPr lang="en-US" sz="2000" b="1" dirty="0">
                <a:solidFill>
                  <a:schemeClr val="accent4">
                    <a:lumMod val="40000"/>
                    <a:lumOff val="60000"/>
                  </a:schemeClr>
                </a:solidFill>
                <a:highlight>
                  <a:srgbClr val="E89016"/>
                </a:highlight>
              </a:rPr>
              <a:t>Interpretation</a:t>
            </a:r>
            <a:br>
              <a:rPr lang="en-US" sz="2000" b="1" dirty="0">
                <a:solidFill>
                  <a:schemeClr val="accent4">
                    <a:lumMod val="40000"/>
                    <a:lumOff val="60000"/>
                  </a:schemeClr>
                </a:solidFill>
                <a:highlight>
                  <a:srgbClr val="E89016"/>
                </a:highlight>
              </a:rPr>
            </a:br>
            <a:r>
              <a:rPr lang="en-US" sz="2000" b="1" dirty="0">
                <a:solidFill>
                  <a:schemeClr val="accent4">
                    <a:lumMod val="40000"/>
                    <a:lumOff val="60000"/>
                  </a:schemeClr>
                </a:solidFill>
                <a:highlight>
                  <a:srgbClr val="E89016"/>
                </a:highlight>
              </a:rPr>
              <a:t>English, </a:t>
            </a:r>
            <a:r>
              <a:rPr lang="en-US" sz="2000" b="1" dirty="0" err="1">
                <a:solidFill>
                  <a:schemeClr val="accent4">
                    <a:lumMod val="40000"/>
                    <a:lumOff val="60000"/>
                  </a:schemeClr>
                </a:solidFill>
                <a:highlight>
                  <a:srgbClr val="E89016"/>
                </a:highlight>
              </a:rPr>
              <a:t>Français</a:t>
            </a:r>
            <a:r>
              <a:rPr lang="en-US" sz="2000" b="1" dirty="0">
                <a:solidFill>
                  <a:schemeClr val="accent4">
                    <a:lumMod val="40000"/>
                    <a:lumOff val="60000"/>
                  </a:schemeClr>
                </a:solidFill>
                <a:highlight>
                  <a:srgbClr val="E89016"/>
                </a:highlight>
              </a:rPr>
              <a:t>, </a:t>
            </a:r>
            <a:r>
              <a:rPr lang="en-US" sz="2000" b="1" dirty="0" err="1">
                <a:solidFill>
                  <a:schemeClr val="accent4">
                    <a:lumMod val="40000"/>
                    <a:lumOff val="60000"/>
                  </a:schemeClr>
                </a:solidFill>
                <a:highlight>
                  <a:srgbClr val="E89016"/>
                </a:highlight>
              </a:rPr>
              <a:t>Español</a:t>
            </a:r>
            <a:r>
              <a:rPr lang="en-US" sz="2000" b="1" dirty="0">
                <a:solidFill>
                  <a:schemeClr val="accent4">
                    <a:lumMod val="40000"/>
                    <a:lumOff val="60000"/>
                  </a:schemeClr>
                </a:solidFill>
                <a:highlight>
                  <a:srgbClr val="E89016"/>
                </a:highlight>
              </a:rPr>
              <a:t>, Русский</a:t>
            </a:r>
          </a:p>
        </p:txBody>
      </p:sp>
      <p:pic>
        <p:nvPicPr>
          <p:cNvPr id="54" name="Image 53">
            <a:extLst>
              <a:ext uri="{FF2B5EF4-FFF2-40B4-BE49-F238E27FC236}">
                <a16:creationId xmlns:a16="http://schemas.microsoft.com/office/drawing/2014/main" id="{BB48182A-EA7D-434A-A242-C67FD5C074A7}"/>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237986" y="2093272"/>
            <a:ext cx="3469836" cy="3469836"/>
          </a:xfrm>
          <a:prstGeom prst="rect">
            <a:avLst/>
          </a:prstGeom>
        </p:spPr>
      </p:pic>
      <p:pic>
        <p:nvPicPr>
          <p:cNvPr id="55" name="Image 54">
            <a:extLst>
              <a:ext uri="{FF2B5EF4-FFF2-40B4-BE49-F238E27FC236}">
                <a16:creationId xmlns:a16="http://schemas.microsoft.com/office/drawing/2014/main" id="{ED8CEFC4-60ED-E34C-9794-CB3EAB84CD04}"/>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3041592" y="2879241"/>
            <a:ext cx="208800" cy="210201"/>
          </a:xfrm>
          <a:prstGeom prst="ellipse">
            <a:avLst/>
          </a:prstGeom>
        </p:spPr>
      </p:pic>
      <p:sp>
        <p:nvSpPr>
          <p:cNvPr id="56" name="Rectangle 55">
            <a:extLst>
              <a:ext uri="{FF2B5EF4-FFF2-40B4-BE49-F238E27FC236}">
                <a16:creationId xmlns:a16="http://schemas.microsoft.com/office/drawing/2014/main" id="{110585AE-951D-FB4B-A259-0F94B38C1BCD}"/>
              </a:ext>
            </a:extLst>
          </p:cNvPr>
          <p:cNvSpPr/>
          <p:nvPr/>
        </p:nvSpPr>
        <p:spPr>
          <a:xfrm>
            <a:off x="2337364" y="4149812"/>
            <a:ext cx="1507144" cy="830997"/>
          </a:xfrm>
          <a:prstGeom prst="rect">
            <a:avLst/>
          </a:prstGeom>
          <a:noFill/>
        </p:spPr>
        <p:txBody>
          <a:bodyPr wrap="none" lIns="91440" tIns="45720" rIns="91440" bIns="45720">
            <a:spAutoFit/>
          </a:bodyPr>
          <a:lstStyle/>
          <a:p>
            <a:pPr algn="ctr"/>
            <a:r>
              <a:rPr lang="fr-FR" sz="4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180 s</a:t>
            </a:r>
          </a:p>
        </p:txBody>
      </p:sp>
      <p:sp>
        <p:nvSpPr>
          <p:cNvPr id="5" name="ZoneTexte 4">
            <a:extLst>
              <a:ext uri="{FF2B5EF4-FFF2-40B4-BE49-F238E27FC236}">
                <a16:creationId xmlns:a16="http://schemas.microsoft.com/office/drawing/2014/main" id="{4BB2C85A-F047-BF4C-BD13-6AF9ED31AA67}"/>
              </a:ext>
            </a:extLst>
          </p:cNvPr>
          <p:cNvSpPr txBox="1"/>
          <p:nvPr/>
        </p:nvSpPr>
        <p:spPr>
          <a:xfrm>
            <a:off x="4676901" y="6087884"/>
            <a:ext cx="7406386" cy="584775"/>
          </a:xfrm>
          <a:prstGeom prst="rect">
            <a:avLst/>
          </a:prstGeom>
          <a:solidFill>
            <a:srgbClr val="FFFF00"/>
          </a:solidFill>
        </p:spPr>
        <p:txBody>
          <a:bodyPr wrap="none" rtlCol="0">
            <a:spAutoFit/>
          </a:bodyPr>
          <a:lstStyle/>
          <a:p>
            <a:r>
              <a:rPr lang="en-US" sz="1600" b="1" dirty="0"/>
              <a:t>REGISTER HERE, INSCRIVEZ-VOUS ICI, </a:t>
            </a:r>
            <a:r>
              <a:rPr lang="es-ES" sz="1600" b="1" dirty="0"/>
              <a:t>REGISTRAR AQUÍ, </a:t>
            </a:r>
            <a:r>
              <a:rPr lang="ru-RU" sz="1600" b="1" dirty="0"/>
              <a:t>ЗАРЕГИСТРИРУЙТЕСЬ ЗДЕСЬ</a:t>
            </a:r>
            <a:br>
              <a:rPr lang="en-US" sz="1600" b="1" dirty="0"/>
            </a:br>
            <a:endParaRPr lang="en-US" sz="1600" dirty="0"/>
          </a:p>
        </p:txBody>
      </p:sp>
      <p:pic>
        <p:nvPicPr>
          <p:cNvPr id="43" name="Image 42" descr="Une image contenant homme, personne, intérieur, microscope&#10;&#10;Description générée automatiquement">
            <a:extLst>
              <a:ext uri="{FF2B5EF4-FFF2-40B4-BE49-F238E27FC236}">
                <a16:creationId xmlns:a16="http://schemas.microsoft.com/office/drawing/2014/main" id="{AD3DACD6-02E6-8748-B2C7-8EAD9ED1640A}"/>
              </a:ext>
            </a:extLst>
          </p:cNvPr>
          <p:cNvPicPr>
            <a:picLocks noChangeAspect="1"/>
          </p:cNvPicPr>
          <p:nvPr/>
        </p:nvPicPr>
        <p:blipFill rotWithShape="1">
          <a:blip r:embed="rId16" cstate="screen">
            <a:extLst>
              <a:ext uri="{28A0092B-C50C-407E-A947-70E740481C1C}">
                <a14:useLocalDpi xmlns:a14="http://schemas.microsoft.com/office/drawing/2010/main"/>
              </a:ext>
            </a:extLst>
          </a:blip>
          <a:srcRect/>
          <a:stretch/>
        </p:blipFill>
        <p:spPr>
          <a:xfrm>
            <a:off x="2594595" y="3401305"/>
            <a:ext cx="743245" cy="743245"/>
          </a:xfrm>
          <a:prstGeom prst="ellipse">
            <a:avLst/>
          </a:prstGeom>
          <a:ln w="25400">
            <a:solidFill>
              <a:srgbClr val="00B050"/>
            </a:solidFill>
          </a:ln>
        </p:spPr>
      </p:pic>
      <p:sp>
        <p:nvSpPr>
          <p:cNvPr id="6" name="ZoneTexte 5">
            <a:extLst>
              <a:ext uri="{FF2B5EF4-FFF2-40B4-BE49-F238E27FC236}">
                <a16:creationId xmlns:a16="http://schemas.microsoft.com/office/drawing/2014/main" id="{98A80E0B-FA44-3045-9C3E-8203FFF1D21E}"/>
              </a:ext>
            </a:extLst>
          </p:cNvPr>
          <p:cNvSpPr txBox="1"/>
          <p:nvPr/>
        </p:nvSpPr>
        <p:spPr>
          <a:xfrm>
            <a:off x="6001680" y="1544144"/>
            <a:ext cx="5747504" cy="4154984"/>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chemeClr val="bg1"/>
                </a:solidFill>
              </a:rPr>
              <a:t>Video 15’</a:t>
            </a:r>
          </a:p>
          <a:p>
            <a:pPr marL="285750" indent="-285750">
              <a:buFont typeface="Arial" panose="020B0604020202020204" pitchFamily="34" charset="0"/>
              <a:buChar char="•"/>
            </a:pPr>
            <a:r>
              <a:rPr lang="en-US" sz="2400" b="1" dirty="0">
                <a:solidFill>
                  <a:schemeClr val="bg1"/>
                </a:solidFill>
              </a:rPr>
              <a:t>A 3’ speech for each constituency</a:t>
            </a:r>
            <a:br>
              <a:rPr lang="en-US" sz="2400" b="1" dirty="0">
                <a:solidFill>
                  <a:schemeClr val="bg1"/>
                </a:solidFill>
              </a:rPr>
            </a:br>
            <a:r>
              <a:rPr lang="en-US" sz="2400" b="1" dirty="0">
                <a:solidFill>
                  <a:schemeClr val="bg1"/>
                </a:solidFill>
              </a:rPr>
              <a:t>Total 45’</a:t>
            </a:r>
          </a:p>
          <a:p>
            <a:pPr marL="742950" lvl="1" indent="-285750">
              <a:buFont typeface="Arial" panose="020B0604020202020204" pitchFamily="34" charset="0"/>
              <a:buChar char="•"/>
            </a:pPr>
            <a:r>
              <a:rPr lang="en-US" sz="2400" b="1" dirty="0">
                <a:solidFill>
                  <a:schemeClr val="bg1"/>
                </a:solidFill>
              </a:rPr>
              <a:t>gNSO 4 + 1 </a:t>
            </a:r>
          </a:p>
          <a:p>
            <a:pPr marL="742950" lvl="1" indent="-285750">
              <a:buFont typeface="Arial" panose="020B0604020202020204" pitchFamily="34" charset="0"/>
              <a:buChar char="•"/>
            </a:pPr>
            <a:r>
              <a:rPr lang="en-US" sz="2400" b="1" strike="sngStrike" dirty="0">
                <a:solidFill>
                  <a:schemeClr val="bg1"/>
                </a:solidFill>
              </a:rPr>
              <a:t>ccNSO 1</a:t>
            </a:r>
          </a:p>
          <a:p>
            <a:pPr marL="742950" lvl="1" indent="-285750">
              <a:buFont typeface="Arial" panose="020B0604020202020204" pitchFamily="34" charset="0"/>
              <a:buChar char="•"/>
            </a:pPr>
            <a:r>
              <a:rPr lang="en-US" sz="2400" b="1" dirty="0">
                <a:solidFill>
                  <a:schemeClr val="bg1"/>
                </a:solidFill>
              </a:rPr>
              <a:t>ASO 1</a:t>
            </a:r>
          </a:p>
          <a:p>
            <a:pPr marL="742950" lvl="1" indent="-285750">
              <a:buFont typeface="Arial" panose="020B0604020202020204" pitchFamily="34" charset="0"/>
              <a:buChar char="•"/>
            </a:pPr>
            <a:r>
              <a:rPr lang="en-US" sz="2400" b="1" dirty="0">
                <a:solidFill>
                  <a:schemeClr val="bg1"/>
                </a:solidFill>
              </a:rPr>
              <a:t>RSSAC 1</a:t>
            </a:r>
          </a:p>
          <a:p>
            <a:pPr marL="742950" lvl="1" indent="-285750">
              <a:buFont typeface="Arial" panose="020B0604020202020204" pitchFamily="34" charset="0"/>
              <a:buChar char="•"/>
            </a:pPr>
            <a:r>
              <a:rPr lang="en-US" sz="2400" b="1" dirty="0">
                <a:solidFill>
                  <a:schemeClr val="bg1"/>
                </a:solidFill>
              </a:rPr>
              <a:t>SSAC 1</a:t>
            </a:r>
          </a:p>
          <a:p>
            <a:pPr marL="742950" lvl="1" indent="-285750">
              <a:buFont typeface="Arial" panose="020B0604020202020204" pitchFamily="34" charset="0"/>
              <a:buChar char="•"/>
            </a:pPr>
            <a:r>
              <a:rPr lang="en-US" sz="2400" b="1" dirty="0">
                <a:solidFill>
                  <a:schemeClr val="bg1"/>
                </a:solidFill>
              </a:rPr>
              <a:t>GAC 1</a:t>
            </a:r>
          </a:p>
          <a:p>
            <a:pPr marL="742950" lvl="1" indent="-285750">
              <a:buFont typeface="Arial" panose="020B0604020202020204" pitchFamily="34" charset="0"/>
              <a:buChar char="•"/>
            </a:pPr>
            <a:r>
              <a:rPr lang="en-US" sz="2400" b="1" dirty="0">
                <a:solidFill>
                  <a:schemeClr val="bg1"/>
                </a:solidFill>
              </a:rPr>
              <a:t>ALAC 1</a:t>
            </a:r>
          </a:p>
          <a:p>
            <a:pPr marL="742950" lvl="1" indent="-285750">
              <a:buFont typeface="Arial" panose="020B0604020202020204" pitchFamily="34" charset="0"/>
              <a:buChar char="•"/>
            </a:pPr>
            <a:r>
              <a:rPr lang="en-US" sz="2400" b="1" dirty="0">
                <a:solidFill>
                  <a:schemeClr val="bg1"/>
                </a:solidFill>
              </a:rPr>
              <a:t>RALO 4 (</a:t>
            </a:r>
            <a:r>
              <a:rPr lang="en-US" sz="2400" b="1" strike="sngStrike" dirty="0">
                <a:solidFill>
                  <a:schemeClr val="bg1"/>
                </a:solidFill>
              </a:rPr>
              <a:t>APRALO</a:t>
            </a:r>
            <a:r>
              <a:rPr lang="en-US" sz="2400" b="1" dirty="0">
                <a:solidFill>
                  <a:schemeClr val="bg1"/>
                </a:solidFill>
              </a:rPr>
              <a:t>)</a:t>
            </a:r>
          </a:p>
        </p:txBody>
      </p:sp>
      <p:sp>
        <p:nvSpPr>
          <p:cNvPr id="45" name="ZoneTexte 44">
            <a:extLst>
              <a:ext uri="{FF2B5EF4-FFF2-40B4-BE49-F238E27FC236}">
                <a16:creationId xmlns:a16="http://schemas.microsoft.com/office/drawing/2014/main" id="{EE90D812-A817-E24F-AE9B-0A285B460263}"/>
              </a:ext>
            </a:extLst>
          </p:cNvPr>
          <p:cNvSpPr txBox="1"/>
          <p:nvPr/>
        </p:nvSpPr>
        <p:spPr>
          <a:xfrm>
            <a:off x="8046500" y="5118566"/>
            <a:ext cx="4128247" cy="830997"/>
          </a:xfrm>
          <a:prstGeom prst="rect">
            <a:avLst/>
          </a:prstGeom>
          <a:noFill/>
        </p:spPr>
        <p:txBody>
          <a:bodyPr wrap="square" rtlCol="0">
            <a:spAutoFit/>
          </a:bodyPr>
          <a:lstStyle/>
          <a:p>
            <a:pPr algn="ctr"/>
            <a:r>
              <a:rPr lang="en-US" sz="2400" b="1" dirty="0">
                <a:solidFill>
                  <a:srgbClr val="FFFF00"/>
                </a:solidFill>
              </a:rPr>
              <a:t>Moderators</a:t>
            </a:r>
            <a:br>
              <a:rPr lang="en-US" sz="2400" b="1" dirty="0">
                <a:solidFill>
                  <a:srgbClr val="FFFF00"/>
                </a:solidFill>
              </a:rPr>
            </a:br>
            <a:r>
              <a:rPr lang="en-US" sz="2400" b="1" dirty="0" err="1">
                <a:solidFill>
                  <a:srgbClr val="FFFF00"/>
                </a:solidFill>
              </a:rPr>
              <a:t>SeB</a:t>
            </a:r>
            <a:r>
              <a:rPr lang="en-US" sz="2400" b="1" dirty="0">
                <a:solidFill>
                  <a:srgbClr val="FFFF00"/>
                </a:solidFill>
              </a:rPr>
              <a:t> and ?</a:t>
            </a:r>
          </a:p>
        </p:txBody>
      </p:sp>
      <p:pic>
        <p:nvPicPr>
          <p:cNvPr id="9" name="Picture 2" descr="Eng. Manal Ismail Elected Chair of ICANN's GAC - National Telecom  Regulatory Authority">
            <a:extLst>
              <a:ext uri="{FF2B5EF4-FFF2-40B4-BE49-F238E27FC236}">
                <a16:creationId xmlns:a16="http://schemas.microsoft.com/office/drawing/2014/main" id="{94829818-9287-1E4C-8D0F-59174C73AEE5}"/>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b="12293"/>
          <a:stretch/>
        </p:blipFill>
        <p:spPr bwMode="auto">
          <a:xfrm>
            <a:off x="482223" y="2751894"/>
            <a:ext cx="748800" cy="743906"/>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1032" name="Picture 8" descr="Seun Odeji">
            <a:extLst>
              <a:ext uri="{FF2B5EF4-FFF2-40B4-BE49-F238E27FC236}">
                <a16:creationId xmlns:a16="http://schemas.microsoft.com/office/drawing/2014/main" id="{6E09AB68-8F30-4346-B9B0-B21259C84161}"/>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77773" y="5225145"/>
            <a:ext cx="745200" cy="745200"/>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pic>
        <p:nvPicPr>
          <p:cNvPr id="1036" name="Picture 12" descr="NASIG 2019 - Montreal">
            <a:extLst>
              <a:ext uri="{FF2B5EF4-FFF2-40B4-BE49-F238E27FC236}">
                <a16:creationId xmlns:a16="http://schemas.microsoft.com/office/drawing/2014/main" id="{51469B18-9329-CB46-B714-EA00223AD6C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79522" y="1856608"/>
            <a:ext cx="748800" cy="748800"/>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pic>
        <p:nvPicPr>
          <p:cNvPr id="1040" name="Picture 16" descr="Ashley Heineman - DNS Abuse Institute">
            <a:extLst>
              <a:ext uri="{FF2B5EF4-FFF2-40B4-BE49-F238E27FC236}">
                <a16:creationId xmlns:a16="http://schemas.microsoft.com/office/drawing/2014/main" id="{D054933E-F2BF-AD4E-918B-522F04E8A25A}"/>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873812" y="3446600"/>
            <a:ext cx="745200" cy="745200"/>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pic>
        <p:nvPicPr>
          <p:cNvPr id="1048" name="Picture 24" descr="Fred Baker (IETF chair) - Wikiwand">
            <a:extLst>
              <a:ext uri="{FF2B5EF4-FFF2-40B4-BE49-F238E27FC236}">
                <a16:creationId xmlns:a16="http://schemas.microsoft.com/office/drawing/2014/main" id="{5C15DB47-2FCE-B74C-9E09-08C72A55AACC}"/>
              </a:ext>
            </a:extLst>
          </p:cNvPr>
          <p:cNvPicPr>
            <a:picLocks noChangeAspect="1" noChangeArrowheads="1"/>
          </p:cNvPicPr>
          <p:nvPr/>
        </p:nvPicPr>
        <p:blipFill rotWithShape="1">
          <a:blip r:embed="rId21">
            <a:extLst>
              <a:ext uri="{28A0092B-C50C-407E-A947-70E740481C1C}">
                <a14:useLocalDpi xmlns:a14="http://schemas.microsoft.com/office/drawing/2010/main" val="0"/>
              </a:ext>
            </a:extLst>
          </a:blip>
          <a:srcRect l="3264" t="11674" b="17675"/>
          <a:stretch/>
        </p:blipFill>
        <p:spPr bwMode="auto">
          <a:xfrm>
            <a:off x="4247394" y="4998621"/>
            <a:ext cx="741600" cy="745879"/>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pic>
        <p:nvPicPr>
          <p:cNvPr id="1050" name="Picture 26" descr="Rod Rasmussen - CTO @ IID - Crunchbase Person Profile">
            <a:extLst>
              <a:ext uri="{FF2B5EF4-FFF2-40B4-BE49-F238E27FC236}">
                <a16:creationId xmlns:a16="http://schemas.microsoft.com/office/drawing/2014/main" id="{CB537354-D778-2746-8375-0E45C72F99C1}"/>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718336" y="5693502"/>
            <a:ext cx="745200" cy="745200"/>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184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87F04A-7534-BE46-9889-3CBD7DF260F6}"/>
              </a:ext>
            </a:extLst>
          </p:cNvPr>
          <p:cNvSpPr>
            <a:spLocks noGrp="1"/>
          </p:cNvSpPr>
          <p:nvPr>
            <p:ph type="title"/>
          </p:nvPr>
        </p:nvSpPr>
        <p:spPr>
          <a:xfrm>
            <a:off x="2208362" y="163420"/>
            <a:ext cx="9799862" cy="1325563"/>
          </a:xfrm>
        </p:spPr>
        <p:txBody>
          <a:bodyPr>
            <a:noAutofit/>
          </a:bodyPr>
          <a:lstStyle/>
          <a:p>
            <a:pPr algn="ctr"/>
            <a:r>
              <a:rPr lang="en-US" sz="3200" dirty="0">
                <a:latin typeface="+mn-lt"/>
              </a:rPr>
              <a:t>ICANN accountability and transparency and the reviews</a:t>
            </a:r>
            <a:br>
              <a:rPr lang="en-US" sz="3200" dirty="0">
                <a:ln w="3175">
                  <a:noFill/>
                </a:ln>
                <a:solidFill>
                  <a:srgbClr val="FF0000"/>
                </a:solidFill>
                <a:latin typeface="+mn-lt"/>
              </a:rPr>
            </a:br>
            <a:r>
              <a:rPr lang="en-US" sz="3200" dirty="0">
                <a:solidFill>
                  <a:srgbClr val="FF0000"/>
                </a:solidFill>
                <a:latin typeface="+mn-lt"/>
              </a:rPr>
              <a:t>Plenary session - Part 2</a:t>
            </a:r>
            <a:endParaRPr lang="en-US" sz="3200" dirty="0">
              <a:latin typeface="+mn-lt"/>
            </a:endParaRPr>
          </a:p>
        </p:txBody>
      </p:sp>
      <p:sp>
        <p:nvSpPr>
          <p:cNvPr id="3" name="Espace réservé du contenu 2">
            <a:extLst>
              <a:ext uri="{FF2B5EF4-FFF2-40B4-BE49-F238E27FC236}">
                <a16:creationId xmlns:a16="http://schemas.microsoft.com/office/drawing/2014/main" id="{9A0C97C0-7E82-D843-B23A-E6BACA7AA1E5}"/>
              </a:ext>
            </a:extLst>
          </p:cNvPr>
          <p:cNvSpPr>
            <a:spLocks noGrp="1"/>
          </p:cNvSpPr>
          <p:nvPr>
            <p:ph idx="1"/>
          </p:nvPr>
        </p:nvSpPr>
        <p:spPr/>
        <p:txBody>
          <a:bodyPr>
            <a:normAutofit/>
          </a:bodyPr>
          <a:lstStyle/>
          <a:p>
            <a:r>
              <a:rPr lang="en-US" dirty="0"/>
              <a:t>Exchanges with the participants </a:t>
            </a:r>
          </a:p>
          <a:p>
            <a:r>
              <a:rPr lang="en-US" dirty="0"/>
              <a:t>Rooms by languages</a:t>
            </a:r>
          </a:p>
          <a:p>
            <a:pPr lvl="1"/>
            <a:r>
              <a:rPr lang="en-US" dirty="0"/>
              <a:t>English with Russian </a:t>
            </a:r>
          </a:p>
          <a:p>
            <a:pPr lvl="1"/>
            <a:r>
              <a:rPr lang="en-US" dirty="0"/>
              <a:t>French with Spanish</a:t>
            </a:r>
          </a:p>
          <a:p>
            <a:r>
              <a:rPr lang="en-US" dirty="0"/>
              <a:t>With Visio and Chat or </a:t>
            </a:r>
          </a:p>
          <a:p>
            <a:r>
              <a:rPr lang="en-US" dirty="0"/>
              <a:t>With tools like dashboard…?</a:t>
            </a:r>
          </a:p>
          <a:p>
            <a:r>
              <a:rPr lang="en-US" dirty="0"/>
              <a:t>Questions to get the temperature of the room?</a:t>
            </a:r>
          </a:p>
          <a:p>
            <a:r>
              <a:rPr lang="en-US" dirty="0"/>
              <a:t>Conclusion by the CEO</a:t>
            </a:r>
          </a:p>
          <a:p>
            <a:r>
              <a:rPr lang="en-US" dirty="0"/>
              <a:t>Total 1 hour</a:t>
            </a:r>
          </a:p>
        </p:txBody>
      </p:sp>
      <p:sp>
        <p:nvSpPr>
          <p:cNvPr id="5" name="ZoneTexte 4">
            <a:extLst>
              <a:ext uri="{FF2B5EF4-FFF2-40B4-BE49-F238E27FC236}">
                <a16:creationId xmlns:a16="http://schemas.microsoft.com/office/drawing/2014/main" id="{A9641865-52C4-7948-88E5-13FD4E697DFC}"/>
              </a:ext>
            </a:extLst>
          </p:cNvPr>
          <p:cNvSpPr txBox="1"/>
          <p:nvPr/>
        </p:nvSpPr>
        <p:spPr>
          <a:xfrm>
            <a:off x="8046500" y="5118566"/>
            <a:ext cx="4128247" cy="830997"/>
          </a:xfrm>
          <a:prstGeom prst="rect">
            <a:avLst/>
          </a:prstGeom>
          <a:noFill/>
        </p:spPr>
        <p:txBody>
          <a:bodyPr wrap="square" rtlCol="0">
            <a:spAutoFit/>
          </a:bodyPr>
          <a:lstStyle/>
          <a:p>
            <a:pPr algn="ctr"/>
            <a:r>
              <a:rPr lang="en-US" sz="2400" b="1" dirty="0">
                <a:solidFill>
                  <a:srgbClr val="FFFF00"/>
                </a:solidFill>
              </a:rPr>
              <a:t>Moderators</a:t>
            </a:r>
            <a:br>
              <a:rPr lang="en-US" sz="2400" b="1" dirty="0">
                <a:solidFill>
                  <a:srgbClr val="FFFF00"/>
                </a:solidFill>
              </a:rPr>
            </a:br>
            <a:r>
              <a:rPr lang="en-US" sz="2400" b="1" dirty="0" err="1">
                <a:solidFill>
                  <a:srgbClr val="FFFF00"/>
                </a:solidFill>
              </a:rPr>
              <a:t>SeB</a:t>
            </a:r>
            <a:r>
              <a:rPr lang="en-US" sz="2400" b="1" dirty="0">
                <a:solidFill>
                  <a:srgbClr val="FFFF00"/>
                </a:solidFill>
              </a:rPr>
              <a:t> and ?</a:t>
            </a:r>
          </a:p>
        </p:txBody>
      </p:sp>
    </p:spTree>
    <p:extLst>
      <p:ext uri="{BB962C8B-B14F-4D97-AF65-F5344CB8AC3E}">
        <p14:creationId xmlns:p14="http://schemas.microsoft.com/office/powerpoint/2010/main" val="4162619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927227"/>
          </a:xfrm>
          <a:blipFill>
            <a:blip r:embed="rId3" cstate="screen">
              <a:extLst>
                <a:ext uri="{28A0092B-C50C-407E-A947-70E740481C1C}">
                  <a14:useLocalDpi xmlns:a14="http://schemas.microsoft.com/office/drawing/2010/main"/>
                </a:ext>
              </a:extLst>
            </a:blip>
            <a:stretch>
              <a:fillRect/>
            </a:stretch>
          </a:blipFill>
        </p:spPr>
        <p:txBody>
          <a:bodyPr/>
          <a:lstStyle/>
          <a:p>
            <a:r>
              <a:rPr lang="en-US" sz="4000" dirty="0">
                <a:solidFill>
                  <a:schemeClr val="bg1"/>
                </a:solidFill>
                <a:latin typeface="+mn-lt"/>
              </a:rPr>
              <a:t>ICANN meetings &amp; </a:t>
            </a:r>
            <a:r>
              <a:rPr lang="en-US" sz="4000" dirty="0">
                <a:solidFill>
                  <a:schemeClr val="bg1">
                    <a:lumMod val="95000"/>
                  </a:schemeClr>
                </a:solidFill>
                <a:latin typeface="+mn-lt"/>
                <a:cs typeface="Arial" panose="020B0604020202020204" pitchFamily="34" charset="0"/>
              </a:rPr>
              <a:t>EURALO</a:t>
            </a:r>
            <a:r>
              <a:rPr lang="en-US" sz="4000" dirty="0">
                <a:solidFill>
                  <a:schemeClr val="bg1"/>
                </a:solidFill>
                <a:latin typeface="+mn-lt"/>
              </a:rPr>
              <a:t> readouts</a:t>
            </a:r>
            <a:endParaRPr lang="fr-FR" sz="3200" dirty="0">
              <a:latin typeface="+mn-lt"/>
            </a:endParaRP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3304264" y="1600201"/>
            <a:ext cx="8278136" cy="4525963"/>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a:normAutofit/>
          </a:bodyPr>
          <a:lstStyle/>
          <a:p>
            <a:pPr marL="317500" indent="-317500">
              <a:buFont typeface="Arial" panose="020B0604020202020204" pitchFamily="34" charset="0"/>
              <a:buChar char="•"/>
            </a:pPr>
            <a:r>
              <a:rPr lang="en-US" sz="2800" b="1" dirty="0">
                <a:solidFill>
                  <a:schemeClr val="bg1"/>
                </a:solidFill>
              </a:rPr>
              <a:t>ICANN72 – Seattle – </a:t>
            </a:r>
            <a:r>
              <a:rPr lang="en-US" sz="2400" b="1" dirty="0">
                <a:solidFill>
                  <a:schemeClr val="bg1"/>
                </a:solidFill>
              </a:rPr>
              <a:t>Annual General Meeting (23rd)</a:t>
            </a:r>
          </a:p>
          <a:p>
            <a:pPr marL="714375" lvl="1" indent="-257175">
              <a:buFont typeface="Arial" panose="020B0604020202020204" pitchFamily="34" charset="0"/>
              <a:buChar char="•"/>
            </a:pPr>
            <a:r>
              <a:rPr lang="en-US" sz="2400" b="1" dirty="0">
                <a:solidFill>
                  <a:schemeClr val="bg1"/>
                </a:solidFill>
              </a:rPr>
              <a:t>23-28 October 2021</a:t>
            </a:r>
          </a:p>
          <a:p>
            <a:pPr marL="1200150" lvl="2" indent="-285750">
              <a:buFont typeface="Arial" panose="020B0604020202020204" pitchFamily="34" charset="0"/>
              <a:buChar char="•"/>
            </a:pPr>
            <a:r>
              <a:rPr lang="en-US" sz="2000" b="1" dirty="0">
                <a:solidFill>
                  <a:schemeClr val="bg1"/>
                </a:solidFill>
              </a:rPr>
              <a:t>EURALO ICANN72 Readouts</a:t>
            </a:r>
          </a:p>
          <a:p>
            <a:pPr marL="1200150" lvl="2" indent="-285750"/>
            <a:r>
              <a:rPr lang="en-US" dirty="0">
                <a:solidFill>
                  <a:srgbClr val="FFFF00"/>
                </a:solidFill>
              </a:rPr>
              <a:t>Tuesday 9 November 2021 18:00-19:30 UTC</a:t>
            </a:r>
            <a:endParaRPr lang="en-US" sz="2000" b="1" dirty="0">
              <a:solidFill>
                <a:schemeClr val="bg1"/>
              </a:solidFill>
            </a:endParaRPr>
          </a:p>
        </p:txBody>
      </p:sp>
      <p:pic>
        <p:nvPicPr>
          <p:cNvPr id="6" name="Image 5">
            <a:extLst>
              <a:ext uri="{FF2B5EF4-FFF2-40B4-BE49-F238E27FC236}">
                <a16:creationId xmlns:a16="http://schemas.microsoft.com/office/drawing/2014/main" id="{AEFC7BB4-719A-9F4F-90F7-EE7CC92D1AA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798" y="4790750"/>
            <a:ext cx="1567445" cy="1577965"/>
          </a:xfrm>
          <a:prstGeom prst="ellipse">
            <a:avLst/>
          </a:prstGeom>
        </p:spPr>
      </p:pic>
    </p:spTree>
    <p:extLst>
      <p:ext uri="{BB962C8B-B14F-4D97-AF65-F5344CB8AC3E}">
        <p14:creationId xmlns:p14="http://schemas.microsoft.com/office/powerpoint/2010/main" val="3366015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777875"/>
          </a:xfrm>
          <a:blipFill>
            <a:blip r:embed="rId2" cstate="screen">
              <a:extLst>
                <a:ext uri="{28A0092B-C50C-407E-A947-70E740481C1C}">
                  <a14:useLocalDpi xmlns:a14="http://schemas.microsoft.com/office/drawing/2010/main"/>
                </a:ext>
              </a:extLst>
            </a:blip>
            <a:stretch>
              <a:fillRect/>
            </a:stretch>
          </a:blipFill>
        </p:spPr>
        <p:txBody>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2021</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1062203"/>
            <a:ext cx="4429418"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ICANN Meetings 2021 &amp; 2022</a:t>
            </a:r>
            <a:endParaRPr lang="en-US" sz="2400" dirty="0">
              <a:solidFill>
                <a:schemeClr val="bg1"/>
              </a:solidFill>
              <a:latin typeface="Arial" panose="020B0604020202020204" pitchFamily="34" charset="0"/>
              <a:cs typeface="Arial" panose="020B0604020202020204" pitchFamily="34" charset="0"/>
            </a:endParaRPr>
          </a:p>
        </p:txBody>
      </p:sp>
      <p:sp>
        <p:nvSpPr>
          <p:cNvPr id="5" name="Espace réservé du contenu 4">
            <a:extLst>
              <a:ext uri="{FF2B5EF4-FFF2-40B4-BE49-F238E27FC236}">
                <a16:creationId xmlns:a16="http://schemas.microsoft.com/office/drawing/2014/main" id="{71298FE6-9933-B747-9EDB-7A78AE8D9B29}"/>
              </a:ext>
            </a:extLst>
          </p:cNvPr>
          <p:cNvSpPr>
            <a:spLocks noGrp="1"/>
          </p:cNvSpPr>
          <p:nvPr>
            <p:ph idx="1"/>
          </p:nvPr>
        </p:nvSpPr>
        <p:spPr>
          <a:xfrm>
            <a:off x="609600" y="1600200"/>
            <a:ext cx="10972800" cy="4937077"/>
          </a:xfrm>
        </p:spPr>
        <p:txBody>
          <a:bodyPr>
            <a:normAutofit fontScale="92500" lnSpcReduction="10000"/>
          </a:bodyPr>
          <a:lstStyle/>
          <a:p>
            <a:pPr marL="571500" indent="-571500">
              <a:buFont typeface="Arial" panose="020B0604020202020204" pitchFamily="34" charset="0"/>
              <a:buChar char="•"/>
            </a:pPr>
            <a:r>
              <a:rPr lang="en-US" sz="2800" b="1" strike="sngStrike" dirty="0"/>
              <a:t>ICANN70 – Cancun – </a:t>
            </a:r>
            <a:r>
              <a:rPr lang="en-US" sz="2400" b="1" strike="sngStrike" dirty="0"/>
              <a:t>Community Forum (Virtual)</a:t>
            </a:r>
          </a:p>
          <a:p>
            <a:pPr marL="1028700" lvl="1" indent="-571500">
              <a:buFont typeface="Arial" panose="020B0604020202020204" pitchFamily="34" charset="0"/>
              <a:buChar char="•"/>
            </a:pPr>
            <a:r>
              <a:rPr lang="en-US" sz="2400" b="1" strike="sngStrike" dirty="0"/>
              <a:t>20-25 March 2021</a:t>
            </a:r>
          </a:p>
          <a:p>
            <a:pPr marL="571500" indent="-571500">
              <a:buFont typeface="Arial" panose="020B0604020202020204" pitchFamily="34" charset="0"/>
              <a:buChar char="•"/>
            </a:pPr>
            <a:r>
              <a:rPr lang="en-US" sz="2800" b="1" strike="sngStrike" dirty="0"/>
              <a:t>ICANN71 – The Hague – </a:t>
            </a:r>
            <a:r>
              <a:rPr lang="en-US" sz="2400" b="1" strike="sngStrike" dirty="0"/>
              <a:t>Policy Forum (Virtual)</a:t>
            </a:r>
          </a:p>
          <a:p>
            <a:pPr marL="1028700" lvl="1" indent="-571500">
              <a:buFont typeface="Arial" panose="020B0604020202020204" pitchFamily="34" charset="0"/>
              <a:buChar char="•"/>
            </a:pPr>
            <a:r>
              <a:rPr lang="en-US" sz="2400" b="1" strike="sngStrike" dirty="0"/>
              <a:t>14-17 June 2021</a:t>
            </a:r>
          </a:p>
          <a:p>
            <a:pPr marL="571500" indent="-571500">
              <a:buFont typeface="Arial" panose="020B0604020202020204" pitchFamily="34" charset="0"/>
              <a:buChar char="•"/>
            </a:pPr>
            <a:r>
              <a:rPr lang="en-US" sz="2800" b="1" dirty="0"/>
              <a:t>ICANN72 – Seattle – </a:t>
            </a:r>
            <a:r>
              <a:rPr lang="en-US" sz="2400" b="1" dirty="0"/>
              <a:t>Annual General Meeting (23rd)</a:t>
            </a:r>
          </a:p>
          <a:p>
            <a:pPr marL="1028700" lvl="1" indent="-571500">
              <a:buFont typeface="Arial" panose="020B0604020202020204" pitchFamily="34" charset="0"/>
              <a:buChar char="•"/>
            </a:pPr>
            <a:r>
              <a:rPr lang="en-US" sz="2400" b="1" dirty="0"/>
              <a:t>23-28 October 2021</a:t>
            </a:r>
          </a:p>
          <a:p>
            <a:pPr marL="571500" indent="-571500">
              <a:buFont typeface="Arial" panose="020B0604020202020204" pitchFamily="34" charset="0"/>
              <a:buChar char="•"/>
            </a:pPr>
            <a:r>
              <a:rPr lang="en-US" sz="2800" b="1" dirty="0"/>
              <a:t>ICANN73 – San Juan – Community Forum</a:t>
            </a:r>
          </a:p>
          <a:p>
            <a:pPr marL="1028700" lvl="1" indent="-571500">
              <a:buFont typeface="Arial" panose="020B0604020202020204" pitchFamily="34" charset="0"/>
              <a:buChar char="•"/>
            </a:pPr>
            <a:r>
              <a:rPr lang="en-US" sz="2400" b="1" dirty="0"/>
              <a:t>5-10 March 2022</a:t>
            </a:r>
          </a:p>
          <a:p>
            <a:pPr marL="571500" indent="-571500">
              <a:buFont typeface="Arial" panose="020B0604020202020204" pitchFamily="34" charset="0"/>
              <a:buChar char="•"/>
            </a:pPr>
            <a:r>
              <a:rPr lang="en-US" sz="2800" b="1" dirty="0"/>
              <a:t>ICANN74 – The Hague – Policy Forum</a:t>
            </a:r>
          </a:p>
          <a:p>
            <a:pPr marL="1028700" lvl="1" indent="-571500">
              <a:buFont typeface="Arial" panose="020B0604020202020204" pitchFamily="34" charset="0"/>
              <a:buChar char="•"/>
            </a:pPr>
            <a:r>
              <a:rPr lang="en-US" sz="2400" b="1" dirty="0"/>
              <a:t>13-16 June 2022</a:t>
            </a:r>
          </a:p>
          <a:p>
            <a:pPr marL="571500" indent="-571500">
              <a:buFont typeface="Arial" panose="020B0604020202020204" pitchFamily="34" charset="0"/>
              <a:buChar char="•"/>
            </a:pPr>
            <a:r>
              <a:rPr lang="en-US" sz="2800" b="1" dirty="0"/>
              <a:t>ICANN75 – Kuala Lumpur – Annual General Meeting (24th)</a:t>
            </a:r>
          </a:p>
          <a:p>
            <a:pPr marL="1028700" lvl="1" indent="-571500">
              <a:buFont typeface="Arial" panose="020B0604020202020204" pitchFamily="34" charset="0"/>
              <a:buChar char="•"/>
            </a:pPr>
            <a:r>
              <a:rPr lang="en-US" sz="2400" b="1" dirty="0"/>
              <a:t>17-22 September 2022</a:t>
            </a:r>
          </a:p>
        </p:txBody>
      </p:sp>
    </p:spTree>
    <p:extLst>
      <p:ext uri="{BB962C8B-B14F-4D97-AF65-F5344CB8AC3E}">
        <p14:creationId xmlns:p14="http://schemas.microsoft.com/office/powerpoint/2010/main" val="138129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Прямоугольник 8">
            <a:extLst>
              <a:ext uri="{FF2B5EF4-FFF2-40B4-BE49-F238E27FC236}">
                <a16:creationId xmlns:a16="http://schemas.microsoft.com/office/drawing/2014/main" id="{8B676AF6-D93B-5949-85AF-F8D0E653D4A9}"/>
              </a:ext>
            </a:extLst>
          </p:cNvPr>
          <p:cNvSpPr>
            <a:spLocks noGrp="1"/>
          </p:cNvSpPr>
          <p:nvPr>
            <p:ph sz="half" idx="2"/>
          </p:nvPr>
        </p:nvSpPr>
        <p:spPr>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a:normAutofit fontScale="92500" lnSpcReduction="10000"/>
          </a:bodyPr>
          <a:lstStyle/>
          <a:p>
            <a:r>
              <a:rPr lang="en-US" b="1" dirty="0"/>
              <a:t>Chair</a:t>
            </a:r>
          </a:p>
          <a:p>
            <a:pPr lvl="1"/>
            <a:r>
              <a:rPr lang="en-US" b="1" dirty="0"/>
              <a:t>Sébastien Bachollet</a:t>
            </a:r>
          </a:p>
          <a:p>
            <a:r>
              <a:rPr lang="en-US" b="1" dirty="0"/>
              <a:t>Members</a:t>
            </a:r>
          </a:p>
          <a:p>
            <a:pPr lvl="1"/>
            <a:r>
              <a:rPr lang="en-US" b="1" dirty="0" err="1"/>
              <a:t>Yrjö</a:t>
            </a:r>
            <a:r>
              <a:rPr lang="en-US" b="1" dirty="0"/>
              <a:t> </a:t>
            </a:r>
            <a:r>
              <a:rPr lang="en-US" b="1" dirty="0" err="1"/>
              <a:t>Länsipuro</a:t>
            </a:r>
            <a:endParaRPr lang="en-US" b="1" dirty="0"/>
          </a:p>
          <a:p>
            <a:pPr lvl="1"/>
            <a:r>
              <a:rPr lang="en-US" b="1" dirty="0"/>
              <a:t>Natalia </a:t>
            </a:r>
            <a:r>
              <a:rPr lang="en-US" b="1" dirty="0" err="1"/>
              <a:t>Filina</a:t>
            </a:r>
            <a:endParaRPr lang="en-US" b="1" dirty="0"/>
          </a:p>
          <a:p>
            <a:pPr lvl="1"/>
            <a:r>
              <a:rPr lang="en-US" b="1" dirty="0"/>
              <a:t>Lutz </a:t>
            </a:r>
            <a:r>
              <a:rPr lang="en-US" b="1" dirty="0" err="1"/>
              <a:t>Donnerhacke</a:t>
            </a:r>
            <a:endParaRPr lang="en-US" b="1" dirty="0"/>
          </a:p>
          <a:p>
            <a:pPr lvl="1"/>
            <a:r>
              <a:rPr lang="en-US" b="1" dirty="0"/>
              <a:t>Joanna </a:t>
            </a:r>
            <a:r>
              <a:rPr lang="en-US" b="1" dirty="0" err="1"/>
              <a:t>Kulesza</a:t>
            </a:r>
            <a:endParaRPr lang="en-US" b="1" dirty="0"/>
          </a:p>
          <a:p>
            <a:pPr lvl="1"/>
            <a:r>
              <a:rPr lang="en-US" b="1" dirty="0"/>
              <a:t>Wale Bakare</a:t>
            </a:r>
          </a:p>
          <a:p>
            <a:pPr lvl="1"/>
            <a:r>
              <a:rPr lang="en-US" b="1" dirty="0"/>
              <a:t>Jonathan </a:t>
            </a:r>
            <a:r>
              <a:rPr lang="en-US" b="1" dirty="0" err="1"/>
              <a:t>Zuck</a:t>
            </a:r>
            <a:endParaRPr lang="en-US" b="1" dirty="0"/>
          </a:p>
          <a:p>
            <a:pPr lvl="1"/>
            <a:r>
              <a:rPr lang="en-US" b="1" dirty="0"/>
              <a:t>Olivier </a:t>
            </a:r>
            <a:r>
              <a:rPr lang="en-US" b="1" dirty="0" err="1"/>
              <a:t>Crépin-Leblond</a:t>
            </a:r>
            <a:endParaRPr lang="en-US" b="1" dirty="0"/>
          </a:p>
          <a:p>
            <a:endParaRPr lang="en-US" sz="2000" b="1" dirty="0">
              <a:solidFill>
                <a:srgbClr val="FFFF00"/>
              </a:solidFill>
            </a:endParaRPr>
          </a:p>
        </p:txBody>
      </p:sp>
      <p:sp>
        <p:nvSpPr>
          <p:cNvPr id="6" name="Espace réservé du contenu 5">
            <a:extLst>
              <a:ext uri="{FF2B5EF4-FFF2-40B4-BE49-F238E27FC236}">
                <a16:creationId xmlns:a16="http://schemas.microsoft.com/office/drawing/2014/main" id="{2F38EC00-261F-424B-98D4-85647FCE922D}"/>
              </a:ext>
            </a:extLst>
          </p:cNvPr>
          <p:cNvSpPr>
            <a:spLocks noGrp="1"/>
          </p:cNvSpPr>
          <p:nvPr>
            <p:ph sz="quarter" idx="4"/>
          </p:nvPr>
        </p:nvSpPr>
        <p:spPr>
          <a:blipFill>
            <a:blip r:embed="rId3" cstate="screen">
              <a:extLst>
                <a:ext uri="{28A0092B-C50C-407E-A947-70E740481C1C}">
                  <a14:useLocalDpi xmlns:a14="http://schemas.microsoft.com/office/drawing/2010/main"/>
                </a:ext>
              </a:extLst>
            </a:blip>
            <a:stretch>
              <a:fillRect/>
            </a:stretch>
          </a:blipFill>
        </p:spPr>
        <p:txBody>
          <a:bodyPr vert="horz" wrap="square" lIns="91440" tIns="45720" rIns="91440" bIns="45720" rtlCol="0">
            <a:normAutofit fontScale="92500" lnSpcReduction="10000"/>
          </a:bodyPr>
          <a:lstStyle/>
          <a:p>
            <a:r>
              <a:rPr lang="en-US" b="1" dirty="0"/>
              <a:t>Chair</a:t>
            </a:r>
          </a:p>
          <a:p>
            <a:pPr lvl="1"/>
            <a:r>
              <a:rPr lang="en-US" b="1" dirty="0"/>
              <a:t>Natalia </a:t>
            </a:r>
            <a:r>
              <a:rPr lang="en-US" b="1" dirty="0" err="1"/>
              <a:t>Filina</a:t>
            </a:r>
            <a:endParaRPr lang="en-US" b="1" dirty="0"/>
          </a:p>
          <a:p>
            <a:r>
              <a:rPr lang="en-US" b="1" dirty="0"/>
              <a:t>Members </a:t>
            </a:r>
          </a:p>
          <a:p>
            <a:pPr lvl="1"/>
            <a:r>
              <a:rPr lang="en-US" b="1" dirty="0" err="1"/>
              <a:t>Maté</a:t>
            </a:r>
            <a:r>
              <a:rPr lang="en-US" b="1" dirty="0"/>
              <a:t> </a:t>
            </a:r>
            <a:r>
              <a:rPr lang="en-US" b="1" dirty="0" err="1"/>
              <a:t>Mester</a:t>
            </a:r>
            <a:endParaRPr lang="en-US" b="1" dirty="0"/>
          </a:p>
          <a:p>
            <a:pPr lvl="1"/>
            <a:r>
              <a:rPr lang="en-US" b="1" dirty="0"/>
              <a:t>Matthias </a:t>
            </a:r>
            <a:r>
              <a:rPr lang="en-US" b="1" dirty="0" err="1"/>
              <a:t>Hudobnik</a:t>
            </a:r>
            <a:endParaRPr lang="en-US" b="1" dirty="0"/>
          </a:p>
          <a:p>
            <a:pPr lvl="1"/>
            <a:r>
              <a:rPr lang="en-US" b="1" dirty="0"/>
              <a:t>Roberto Gaetano</a:t>
            </a:r>
          </a:p>
          <a:p>
            <a:pPr lvl="1"/>
            <a:r>
              <a:rPr lang="en-US" b="1" dirty="0"/>
              <a:t>Jonathan </a:t>
            </a:r>
            <a:r>
              <a:rPr lang="en-US" b="1" dirty="0" err="1"/>
              <a:t>Zuck</a:t>
            </a:r>
            <a:endParaRPr lang="en-US" b="1" dirty="0"/>
          </a:p>
          <a:p>
            <a:pPr lvl="1"/>
            <a:r>
              <a:rPr lang="en-US" b="1" dirty="0"/>
              <a:t>Olivier </a:t>
            </a:r>
            <a:r>
              <a:rPr lang="en-US" b="1" dirty="0" err="1"/>
              <a:t>Crépin-Leblond</a:t>
            </a:r>
            <a:endParaRPr lang="en-US" b="1" dirty="0"/>
          </a:p>
          <a:p>
            <a:pPr lvl="1"/>
            <a:r>
              <a:rPr lang="en-US" b="1" dirty="0"/>
              <a:t>Sébastien Bachollet</a:t>
            </a:r>
          </a:p>
          <a:p>
            <a:endParaRPr lang="en-US" b="1" dirty="0"/>
          </a:p>
        </p:txBody>
      </p:sp>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blipFill>
            <a:blip r:embed="rId3" cstate="screen">
              <a:extLst>
                <a:ext uri="{28A0092B-C50C-407E-A947-70E740481C1C}">
                  <a14:useLocalDpi xmlns:a14="http://schemas.microsoft.com/office/drawing/2010/main"/>
                </a:ext>
              </a:extLst>
            </a:blip>
            <a:stretch>
              <a:fillRect/>
            </a:stretch>
          </a:blipFill>
        </p:spPr>
        <p:txBody>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2022</a:t>
            </a:r>
          </a:p>
        </p:txBody>
      </p:sp>
      <p:sp>
        <p:nvSpPr>
          <p:cNvPr id="3" name="Espace réservé du texte 2">
            <a:extLst>
              <a:ext uri="{FF2B5EF4-FFF2-40B4-BE49-F238E27FC236}">
                <a16:creationId xmlns:a16="http://schemas.microsoft.com/office/drawing/2014/main" id="{B675573C-9EB7-AF44-AA88-30F2200A11CB}"/>
              </a:ext>
            </a:extLst>
          </p:cNvPr>
          <p:cNvSpPr>
            <a:spLocks noGrp="1"/>
          </p:cNvSpPr>
          <p:nvPr>
            <p:ph type="body" idx="1"/>
          </p:nvPr>
        </p:nvSpPr>
        <p:spPr/>
        <p:txBody>
          <a:bodyPr/>
          <a:lstStyle/>
          <a:p>
            <a:r>
              <a:rPr lang="en-US" dirty="0">
                <a:solidFill>
                  <a:srgbClr val="FFFF00"/>
                </a:solidFill>
              </a:rPr>
              <a:t>EURALO GA</a:t>
            </a:r>
            <a:endParaRPr lang="en-US" dirty="0"/>
          </a:p>
        </p:txBody>
      </p:sp>
      <p:sp>
        <p:nvSpPr>
          <p:cNvPr id="5" name="Espace réservé du texte 4">
            <a:extLst>
              <a:ext uri="{FF2B5EF4-FFF2-40B4-BE49-F238E27FC236}">
                <a16:creationId xmlns:a16="http://schemas.microsoft.com/office/drawing/2014/main" id="{8B61A3D8-D2F2-3746-90B9-16C771B77C08}"/>
              </a:ext>
            </a:extLst>
          </p:cNvPr>
          <p:cNvSpPr>
            <a:spLocks noGrp="1"/>
          </p:cNvSpPr>
          <p:nvPr>
            <p:ph type="body" sz="quarter" idx="3"/>
          </p:nvPr>
        </p:nvSpPr>
        <p:spPr/>
        <p:txBody>
          <a:bodyPr/>
          <a:lstStyle/>
          <a:p>
            <a:r>
              <a:rPr lang="en-US" dirty="0">
                <a:solidFill>
                  <a:srgbClr val="FFFF00"/>
                </a:solidFill>
              </a:rPr>
              <a:t>EURALO Social Event</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2275450" y="1550640"/>
            <a:ext cx="8335108" cy="461665"/>
          </a:xfrm>
          <a:prstGeom prst="rect">
            <a:avLst/>
          </a:prstGeom>
          <a:solidFill>
            <a:srgbClr val="0E393A"/>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ICANN74 – The Hague – Policy Forum - 13-16 June 2022</a:t>
            </a:r>
          </a:p>
        </p:txBody>
      </p:sp>
      <p:sp>
        <p:nvSpPr>
          <p:cNvPr id="7" name="ZoneTexte 6">
            <a:extLst>
              <a:ext uri="{FF2B5EF4-FFF2-40B4-BE49-F238E27FC236}">
                <a16:creationId xmlns:a16="http://schemas.microsoft.com/office/drawing/2014/main" id="{435FECB0-DB3E-5E45-864C-803F7A77EAE0}"/>
              </a:ext>
            </a:extLst>
          </p:cNvPr>
          <p:cNvSpPr txBox="1"/>
          <p:nvPr/>
        </p:nvSpPr>
        <p:spPr>
          <a:xfrm>
            <a:off x="6197440" y="2451625"/>
            <a:ext cx="4413118" cy="3693319"/>
          </a:xfrm>
          <a:prstGeom prst="rect">
            <a:avLst/>
          </a:prstGeom>
          <a:solidFill>
            <a:schemeClr val="bg1"/>
          </a:solidFill>
        </p:spPr>
        <p:txBody>
          <a:bodyPr wrap="square" rtlCol="0">
            <a:spAutoFit/>
          </a:bodyPr>
          <a:lstStyle/>
          <a:p>
            <a:r>
              <a:rPr lang="fr-FR" sz="2600" b="1" dirty="0">
                <a:solidFill>
                  <a:srgbClr val="FF0000"/>
                </a:solidFill>
              </a:rPr>
              <a:t>TBD</a:t>
            </a: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p:txBody>
      </p:sp>
      <p:sp>
        <p:nvSpPr>
          <p:cNvPr id="10" name="ZoneTexte 9">
            <a:extLst>
              <a:ext uri="{FF2B5EF4-FFF2-40B4-BE49-F238E27FC236}">
                <a16:creationId xmlns:a16="http://schemas.microsoft.com/office/drawing/2014/main" id="{3D549CD5-E405-9D47-B43D-F17E4FC789EE}"/>
              </a:ext>
            </a:extLst>
          </p:cNvPr>
          <p:cNvSpPr txBox="1"/>
          <p:nvPr/>
        </p:nvSpPr>
        <p:spPr>
          <a:xfrm>
            <a:off x="836612" y="2494488"/>
            <a:ext cx="4413118" cy="3693319"/>
          </a:xfrm>
          <a:prstGeom prst="rect">
            <a:avLst/>
          </a:prstGeom>
          <a:solidFill>
            <a:schemeClr val="bg1"/>
          </a:solidFill>
        </p:spPr>
        <p:txBody>
          <a:bodyPr wrap="square" rtlCol="0">
            <a:spAutoFit/>
          </a:bodyPr>
          <a:lstStyle/>
          <a:p>
            <a:r>
              <a:rPr lang="fr-FR" sz="2600" b="1" dirty="0">
                <a:solidFill>
                  <a:srgbClr val="FF0000"/>
                </a:solidFill>
              </a:rPr>
              <a:t>TBD</a:t>
            </a: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p:txBody>
      </p:sp>
      <p:sp>
        <p:nvSpPr>
          <p:cNvPr id="12" name="Espace réservé du texte 2">
            <a:extLst>
              <a:ext uri="{FF2B5EF4-FFF2-40B4-BE49-F238E27FC236}">
                <a16:creationId xmlns:a16="http://schemas.microsoft.com/office/drawing/2014/main" id="{13A4AC44-D6FE-C749-83DF-CCB54971E6D1}"/>
              </a:ext>
            </a:extLst>
          </p:cNvPr>
          <p:cNvSpPr txBox="1">
            <a:spLocks/>
          </p:cNvSpPr>
          <p:nvPr/>
        </p:nvSpPr>
        <p:spPr>
          <a:xfrm>
            <a:off x="4621669" y="5847820"/>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bg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bg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bg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bg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solidFill>
                  <a:srgbClr val="FFFF00"/>
                </a:solidFill>
              </a:rPr>
              <a:t>Other EURALO Events?</a:t>
            </a:r>
            <a:endParaRPr lang="en-US" dirty="0"/>
          </a:p>
        </p:txBody>
      </p:sp>
    </p:spTree>
    <p:extLst>
      <p:ext uri="{BB962C8B-B14F-4D97-AF65-F5344CB8AC3E}">
        <p14:creationId xmlns:p14="http://schemas.microsoft.com/office/powerpoint/2010/main" val="300896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3" cstate="screen">
              <a:extLst>
                <a:ext uri="{28A0092B-C50C-407E-A947-70E740481C1C}">
                  <a14:useLocalDpi xmlns:a14="http://schemas.microsoft.com/office/drawing/2010/main"/>
                </a:ext>
              </a:extLst>
            </a:blip>
            <a:stretch>
              <a:fillRect/>
            </a:stretch>
          </a:blipFill>
        </p:spPr>
        <p:txBody>
          <a:bodyPr>
            <a:normAutofit fontScale="90000"/>
          </a:bodyPr>
          <a:lstStyle/>
          <a:p>
            <a:r>
              <a:rPr lang="en-US" dirty="0"/>
              <a:t>EURALO 2022</a:t>
            </a: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609600" y="1600200"/>
            <a:ext cx="10972800" cy="4957354"/>
          </a:xfrm>
          <a:blipFill>
            <a:blip r:embed="rId3" cstate="screen">
              <a:extLst>
                <a:ext uri="{28A0092B-C50C-407E-A947-70E740481C1C}">
                  <a14:useLocalDpi xmlns:a14="http://schemas.microsoft.com/office/drawing/2010/main"/>
                </a:ext>
              </a:extLst>
            </a:blip>
            <a:stretch>
              <a:fillRect/>
            </a:stretch>
          </a:blipFill>
        </p:spPr>
        <p:txBody>
          <a:bodyPr wrap="square">
            <a:normAutofit/>
          </a:bodyPr>
          <a:lstStyle/>
          <a:p>
            <a:pPr marL="0" indent="0">
              <a:buNone/>
            </a:pPr>
            <a:r>
              <a:rPr lang="en-US" sz="3800" b="1" dirty="0"/>
              <a:t>ICANN74 – The Hague – Policy Forum - 13-16 June 2021</a:t>
            </a:r>
          </a:p>
          <a:p>
            <a:pPr lvl="1"/>
            <a:r>
              <a:rPr lang="en-US" b="1" dirty="0"/>
              <a:t>EURALO at ICANN74</a:t>
            </a:r>
          </a:p>
          <a:p>
            <a:r>
              <a:rPr lang="en-US" sz="3800" b="1" dirty="0">
                <a:solidFill>
                  <a:srgbClr val="FFFF00"/>
                </a:solidFill>
              </a:rPr>
              <a:t>EURALO social event</a:t>
            </a:r>
          </a:p>
          <a:p>
            <a:pPr lvl="1"/>
            <a:r>
              <a:rPr lang="en-US" b="1" dirty="0"/>
              <a:t>Date: </a:t>
            </a:r>
            <a:r>
              <a:rPr lang="en-US" b="1" dirty="0">
                <a:solidFill>
                  <a:srgbClr val="FFFF00"/>
                </a:solidFill>
              </a:rPr>
              <a:t>? June 2022</a:t>
            </a:r>
          </a:p>
          <a:p>
            <a:pPr lvl="1"/>
            <a:r>
              <a:rPr lang="en-US" b="1" dirty="0"/>
              <a:t>Time: 	TDB UTC – TBD CEST (90’) </a:t>
            </a:r>
            <a:br>
              <a:rPr lang="en-US" b="1" dirty="0"/>
            </a:br>
            <a:r>
              <a:rPr lang="en-US" b="1" dirty="0"/>
              <a:t>Duration : 90 minutes</a:t>
            </a:r>
          </a:p>
          <a:p>
            <a:pPr lvl="1"/>
            <a:r>
              <a:rPr lang="en-US" b="1" dirty="0"/>
              <a:t>Format: ? </a:t>
            </a:r>
          </a:p>
          <a:p>
            <a:pPr lvl="1"/>
            <a:r>
              <a:rPr lang="en-US" b="1" dirty="0"/>
              <a:t>Needs?</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868233"/>
            <a:ext cx="2818528"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rgbClr val="FFFF00"/>
                </a:solidFill>
              </a:rPr>
              <a:t>EURALO Social Event</a:t>
            </a: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1968221"/>
            <a:ext cx="719428" cy="1696618"/>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TF2</a:t>
            </a:r>
            <a:endParaRPr lang="en-US" sz="3200" dirty="0">
              <a:solidFill>
                <a:schemeClr val="bg1"/>
              </a:solidFill>
              <a:latin typeface="Arial" panose="020B0604020202020204" pitchFamily="34" charset="0"/>
              <a:cs typeface="Arial" panose="020B0604020202020204" pitchFamily="34" charset="0"/>
            </a:endParaRPr>
          </a:p>
        </p:txBody>
      </p:sp>
      <p:sp>
        <p:nvSpPr>
          <p:cNvPr id="7" name="Ellipse 6">
            <a:extLst>
              <a:ext uri="{FF2B5EF4-FFF2-40B4-BE49-F238E27FC236}">
                <a16:creationId xmlns:a16="http://schemas.microsoft.com/office/drawing/2014/main" id="{004F6FEE-5045-664F-B3EB-2BE71F1145AF}"/>
              </a:ext>
            </a:extLst>
          </p:cNvPr>
          <p:cNvSpPr/>
          <p:nvPr/>
        </p:nvSpPr>
        <p:spPr>
          <a:xfrm>
            <a:off x="10076673" y="334764"/>
            <a:ext cx="1133430" cy="113343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a:ln w="22225">
                  <a:solidFill>
                    <a:schemeClr val="accent2"/>
                  </a:solidFill>
                  <a:prstDash val="solid"/>
                </a:ln>
                <a:solidFill>
                  <a:schemeClr val="accent2">
                    <a:lumMod val="40000"/>
                    <a:lumOff val="60000"/>
                  </a:schemeClr>
                </a:solidFill>
              </a:rPr>
              <a:t>-xx</a:t>
            </a:r>
          </a:p>
        </p:txBody>
      </p:sp>
    </p:spTree>
    <p:extLst>
      <p:ext uri="{BB962C8B-B14F-4D97-AF65-F5344CB8AC3E}">
        <p14:creationId xmlns:p14="http://schemas.microsoft.com/office/powerpoint/2010/main" val="3041786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blipFill>
            <a:blip r:embed="rId3" cstate="screen">
              <a:extLst>
                <a:ext uri="{28A0092B-C50C-407E-A947-70E740481C1C}">
                  <a14:useLocalDpi xmlns:a14="http://schemas.microsoft.com/office/drawing/2010/main"/>
                </a:ext>
              </a:extLst>
            </a:blip>
            <a:stretch>
              <a:fillRect/>
            </a:stretch>
          </a:blipFill>
        </p:spPr>
        <p:txBody>
          <a:bodyPr/>
          <a:lstStyle/>
          <a:p>
            <a:r>
              <a:rPr lang="en-US" sz="4000" dirty="0">
                <a:solidFill>
                  <a:schemeClr val="bg1"/>
                </a:solidFill>
              </a:rPr>
              <a:t>ICANN meetings &amp;</a:t>
            </a:r>
            <a:br>
              <a:rPr lang="en-US" sz="4000" dirty="0">
                <a:solidFill>
                  <a:schemeClr val="bg1"/>
                </a:solidFill>
              </a:rPr>
            </a:br>
            <a:r>
              <a:rPr lang="en-US" sz="4000" dirty="0">
                <a:solidFill>
                  <a:schemeClr val="bg1">
                    <a:lumMod val="95000"/>
                  </a:schemeClr>
                </a:solidFill>
                <a:cs typeface="Arial" panose="020B0604020202020204" pitchFamily="34" charset="0"/>
              </a:rPr>
              <a:t>EURALO</a:t>
            </a:r>
            <a:r>
              <a:rPr lang="en-US" sz="4000" dirty="0">
                <a:solidFill>
                  <a:schemeClr val="bg1"/>
                </a:solidFill>
              </a:rPr>
              <a:t> sessions</a:t>
            </a:r>
            <a:endParaRPr lang="fr-FR" sz="3200" dirty="0"/>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2396278" y="1555596"/>
            <a:ext cx="9445553" cy="5077207"/>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a:normAutofit fontScale="55000" lnSpcReduction="20000"/>
          </a:bodyPr>
          <a:lstStyle/>
          <a:p>
            <a:pPr marL="0" indent="0">
              <a:buNone/>
            </a:pPr>
            <a:r>
              <a:rPr lang="en-US" sz="2800" b="1" dirty="0">
                <a:solidFill>
                  <a:schemeClr val="bg1"/>
                </a:solidFill>
              </a:rPr>
              <a:t>ICANN71 – The Hague – Virtual Policy Forum - 14-17 June 2021 </a:t>
            </a:r>
          </a:p>
          <a:p>
            <a:pPr marL="400050">
              <a:buFont typeface="Arial" panose="020B0604020202020204" pitchFamily="34" charset="0"/>
              <a:buChar char="•"/>
            </a:pPr>
            <a:r>
              <a:rPr lang="en-US" sz="2800" b="1" dirty="0">
                <a:solidFill>
                  <a:schemeClr val="bg1"/>
                </a:solidFill>
              </a:rPr>
              <a:t>EURALO Policy Session</a:t>
            </a:r>
            <a:endParaRPr lang="en-US" sz="2000" b="1" dirty="0">
              <a:solidFill>
                <a:schemeClr val="bg1"/>
              </a:solidFill>
            </a:endParaRPr>
          </a:p>
          <a:p>
            <a:pPr marL="800100" lvl="1">
              <a:buFont typeface="Arial" panose="020B0604020202020204" pitchFamily="34" charset="0"/>
              <a:buChar char="•"/>
            </a:pPr>
            <a:r>
              <a:rPr lang="en-US" sz="2400" b="1" dirty="0">
                <a:solidFill>
                  <a:schemeClr val="bg1"/>
                </a:solidFill>
              </a:rPr>
              <a:t>16 June 2021 - 10:30-12:00 UTC - 12:30-14:00 CEST or 12:30-14:0 UTC - 14:30-16:00 CEST</a:t>
            </a:r>
          </a:p>
          <a:p>
            <a:pPr marL="800100" lvl="1">
              <a:buFont typeface="Arial" panose="020B0604020202020204" pitchFamily="34" charset="0"/>
              <a:buChar char="•"/>
            </a:pPr>
            <a:r>
              <a:rPr lang="en-US" sz="2400" b="1" dirty="0">
                <a:solidFill>
                  <a:schemeClr val="bg1"/>
                </a:solidFill>
              </a:rPr>
              <a:t>New gTLDs: </a:t>
            </a:r>
            <a:r>
              <a:rPr lang="en-US" b="1" dirty="0">
                <a:solidFill>
                  <a:schemeClr val="bg1"/>
                </a:solidFill>
              </a:rPr>
              <a:t>Protection of geographical names in Europe</a:t>
            </a:r>
          </a:p>
          <a:p>
            <a:pPr marL="800100" lvl="1">
              <a:buFont typeface="Arial" panose="020B0604020202020204" pitchFamily="34" charset="0"/>
              <a:buChar char="•"/>
            </a:pPr>
            <a:r>
              <a:rPr lang="en-US" b="1" dirty="0">
                <a:solidFill>
                  <a:schemeClr val="bg1"/>
                </a:solidFill>
              </a:rPr>
              <a:t>Objective</a:t>
            </a:r>
          </a:p>
          <a:p>
            <a:pPr marL="1200150" lvl="2">
              <a:buFont typeface="Arial" panose="020B0604020202020204" pitchFamily="34" charset="0"/>
              <a:buChar char="•"/>
            </a:pPr>
            <a:r>
              <a:rPr lang="en-US" b="1" dirty="0">
                <a:solidFill>
                  <a:schemeClr val="bg1"/>
                </a:solidFill>
              </a:rPr>
              <a:t>Respond to the Sub-Pro PDP on gTLDs to ensure that in the public interest European geo-names of all kinds, are not exposed to open speculative registrations allowed by ICANN.</a:t>
            </a:r>
          </a:p>
          <a:p>
            <a:pPr marL="1200150" lvl="2">
              <a:buFont typeface="Arial" panose="020B0604020202020204" pitchFamily="34" charset="0"/>
              <a:buChar char="•"/>
            </a:pPr>
            <a:r>
              <a:rPr lang="en-US" b="1" dirty="0">
                <a:solidFill>
                  <a:schemeClr val="bg1"/>
                </a:solidFill>
              </a:rPr>
              <a:t>The session will endeavor to assess the risks of open, speculative delegations and the eventual costs to local communities and final users arising from the unregulated sale of 'premium' domains, or even the geo-TLDs themselves.</a:t>
            </a:r>
          </a:p>
          <a:p>
            <a:pPr marL="800100" lvl="1">
              <a:buFont typeface="Arial" panose="020B0604020202020204" pitchFamily="34" charset="0"/>
              <a:buChar char="•"/>
            </a:pPr>
            <a:r>
              <a:rPr lang="en-US" b="1" dirty="0">
                <a:solidFill>
                  <a:schemeClr val="bg1"/>
                </a:solidFill>
              </a:rPr>
              <a:t>Description</a:t>
            </a:r>
          </a:p>
          <a:p>
            <a:pPr marL="1200150" lvl="2">
              <a:buFont typeface="Arial" panose="020B0604020202020204" pitchFamily="34" charset="0"/>
              <a:buChar char="•"/>
            </a:pPr>
            <a:r>
              <a:rPr lang="en-US" b="1" dirty="0">
                <a:solidFill>
                  <a:schemeClr val="bg1"/>
                </a:solidFill>
              </a:rPr>
              <a:t>The session will explore and report on the needs and interests of users for geographical identity, the existing scope and opportunities for legal protection, intellectual property aspects including AOC, and alpha3 codes in ISO3166 and ISO 4217, including for example, EUR.</a:t>
            </a:r>
          </a:p>
          <a:p>
            <a:pPr marL="800100" lvl="1">
              <a:buFont typeface="Arial" panose="020B0604020202020204" pitchFamily="34" charset="0"/>
              <a:buChar char="•"/>
            </a:pPr>
            <a:r>
              <a:rPr lang="en-US" b="1" dirty="0">
                <a:solidFill>
                  <a:schemeClr val="bg1"/>
                </a:solidFill>
              </a:rPr>
              <a:t>Introduction: Sébastien Bachollet (EURALO Chair)</a:t>
            </a:r>
          </a:p>
          <a:p>
            <a:pPr marL="800100" lvl="1">
              <a:buFont typeface="Arial" panose="020B0604020202020204" pitchFamily="34" charset="0"/>
              <a:buChar char="•"/>
            </a:pPr>
            <a:r>
              <a:rPr lang="en-US" b="1" dirty="0">
                <a:solidFill>
                  <a:schemeClr val="bg1"/>
                </a:solidFill>
              </a:rPr>
              <a:t>Moderator: Sandra </a:t>
            </a:r>
            <a:r>
              <a:rPr lang="en-US" b="1" dirty="0" err="1">
                <a:solidFill>
                  <a:schemeClr val="bg1"/>
                </a:solidFill>
              </a:rPr>
              <a:t>Hoferichter</a:t>
            </a:r>
            <a:r>
              <a:rPr lang="en-US" b="1" dirty="0">
                <a:solidFill>
                  <a:schemeClr val="bg1"/>
                </a:solidFill>
              </a:rPr>
              <a:t>  (</a:t>
            </a:r>
            <a:r>
              <a:rPr lang="en-US" b="1" dirty="0" err="1">
                <a:solidFill>
                  <a:schemeClr val="bg1"/>
                </a:solidFill>
              </a:rPr>
              <a:t>Medienstadt</a:t>
            </a:r>
            <a:r>
              <a:rPr lang="en-US" b="1" dirty="0">
                <a:solidFill>
                  <a:schemeClr val="bg1"/>
                </a:solidFill>
              </a:rPr>
              <a:t> Leipzig </a:t>
            </a:r>
            <a:r>
              <a:rPr lang="en-US" b="1" dirty="0" err="1">
                <a:solidFill>
                  <a:schemeClr val="bg1"/>
                </a:solidFill>
              </a:rPr>
              <a:t>e.V</a:t>
            </a:r>
            <a:r>
              <a:rPr lang="en-US" b="1" dirty="0">
                <a:solidFill>
                  <a:schemeClr val="bg1"/>
                </a:solidFill>
              </a:rPr>
              <a:t>. &amp; EURODIG)</a:t>
            </a:r>
          </a:p>
          <a:p>
            <a:pPr marL="800100" lvl="1">
              <a:buFont typeface="Arial" panose="020B0604020202020204" pitchFamily="34" charset="0"/>
              <a:buChar char="•"/>
            </a:pPr>
            <a:r>
              <a:rPr lang="en-US" b="1" dirty="0">
                <a:solidFill>
                  <a:schemeClr val="bg1"/>
                </a:solidFill>
              </a:rPr>
              <a:t>Panelists TBC</a:t>
            </a:r>
          </a:p>
          <a:p>
            <a:pPr marL="1200150" lvl="2" indent="-285750">
              <a:buFont typeface="Arial" panose="020B0604020202020204" pitchFamily="34" charset="0"/>
              <a:buChar char="•"/>
            </a:pPr>
            <a:r>
              <a:rPr lang="en-US" b="1" dirty="0">
                <a:solidFill>
                  <a:schemeClr val="bg1"/>
                </a:solidFill>
              </a:rPr>
              <a:t>GAC members</a:t>
            </a:r>
          </a:p>
          <a:p>
            <a:pPr marL="1200150" lvl="2">
              <a:buFont typeface="Arial" panose="020B0604020202020204" pitchFamily="34" charset="0"/>
              <a:buChar char="•"/>
            </a:pPr>
            <a:r>
              <a:rPr lang="en-US" b="1" dirty="0">
                <a:solidFill>
                  <a:schemeClr val="bg1"/>
                </a:solidFill>
              </a:rPr>
              <a:t>Existing policy in a ccTLD</a:t>
            </a:r>
          </a:p>
          <a:p>
            <a:pPr marL="1200150" lvl="2">
              <a:buFont typeface="Arial" panose="020B0604020202020204" pitchFamily="34" charset="0"/>
              <a:buChar char="•"/>
            </a:pPr>
            <a:r>
              <a:rPr lang="en-US" b="1" dirty="0">
                <a:solidFill>
                  <a:schemeClr val="bg1"/>
                </a:solidFill>
              </a:rPr>
              <a:t>Case study of a country that practices legal protection of geo names</a:t>
            </a:r>
          </a:p>
          <a:p>
            <a:pPr marL="1200150" lvl="2">
              <a:buFont typeface="Arial" panose="020B0604020202020204" pitchFamily="34" charset="0"/>
              <a:buChar char="•"/>
            </a:pPr>
            <a:r>
              <a:rPr lang="en-US" b="1" dirty="0">
                <a:solidFill>
                  <a:schemeClr val="bg1"/>
                </a:solidFill>
              </a:rPr>
              <a:t>EU Commission: scope for legal protection through Applicable Local Law (c.f. GDPR)</a:t>
            </a:r>
          </a:p>
          <a:p>
            <a:pPr marL="1200150" lvl="2" indent="-285750">
              <a:buFont typeface="Arial" panose="020B0604020202020204" pitchFamily="34" charset="0"/>
              <a:buChar char="•"/>
            </a:pPr>
            <a:r>
              <a:rPr lang="en-US" b="1" dirty="0">
                <a:solidFill>
                  <a:schemeClr val="bg1"/>
                </a:solidFill>
              </a:rPr>
              <a:t>People involved in the .vin/.wine story</a:t>
            </a:r>
          </a:p>
          <a:p>
            <a:pPr marL="800100" lvl="1">
              <a:buFont typeface="Arial" panose="020B0604020202020204" pitchFamily="34" charset="0"/>
              <a:buChar char="•"/>
            </a:pPr>
            <a:r>
              <a:rPr lang="en-US" b="1" dirty="0">
                <a:solidFill>
                  <a:schemeClr val="bg1"/>
                </a:solidFill>
              </a:rPr>
              <a:t>Rapporteur</a:t>
            </a:r>
          </a:p>
          <a:p>
            <a:pPr marL="1200150" lvl="2">
              <a:buFont typeface="Arial" panose="020B0604020202020204" pitchFamily="34" charset="0"/>
              <a:buChar char="•"/>
            </a:pPr>
            <a:r>
              <a:rPr lang="en-US" b="1" dirty="0">
                <a:solidFill>
                  <a:schemeClr val="bg1"/>
                </a:solidFill>
              </a:rPr>
              <a:t>Summary and conclusions, EURALO follow-up</a:t>
            </a:r>
          </a:p>
          <a:p>
            <a:pPr marL="1657350" lvl="3" indent="-285750">
              <a:buFont typeface="Arial" panose="020B0604020202020204" pitchFamily="34" charset="0"/>
              <a:buChar char="•"/>
            </a:pPr>
            <a:r>
              <a:rPr lang="en-US" b="1" dirty="0">
                <a:solidFill>
                  <a:schemeClr val="bg1"/>
                </a:solidFill>
              </a:rPr>
              <a:t>Christopher Wilkinson (ISOC Wallonia)</a:t>
            </a:r>
          </a:p>
        </p:txBody>
      </p:sp>
      <p:pic>
        <p:nvPicPr>
          <p:cNvPr id="6" name="Image 5">
            <a:extLst>
              <a:ext uri="{FF2B5EF4-FFF2-40B4-BE49-F238E27FC236}">
                <a16:creationId xmlns:a16="http://schemas.microsoft.com/office/drawing/2014/main" id="{AEFC7BB4-719A-9F4F-90F7-EE7CC92D1AA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0169" y="4790750"/>
            <a:ext cx="1567445" cy="1577965"/>
          </a:xfrm>
          <a:prstGeom prst="ellipse">
            <a:avLst/>
          </a:prstGeom>
        </p:spPr>
      </p:pic>
      <p:sp>
        <p:nvSpPr>
          <p:cNvPr id="7" name="ZoneTexte 6">
            <a:extLst>
              <a:ext uri="{FF2B5EF4-FFF2-40B4-BE49-F238E27FC236}">
                <a16:creationId xmlns:a16="http://schemas.microsoft.com/office/drawing/2014/main" id="{C072CDB5-C7F9-3D45-9327-B9F553E6A380}"/>
              </a:ext>
            </a:extLst>
          </p:cNvPr>
          <p:cNvSpPr txBox="1"/>
          <p:nvPr/>
        </p:nvSpPr>
        <p:spPr>
          <a:xfrm>
            <a:off x="2396278" y="1613652"/>
            <a:ext cx="9302236" cy="4893647"/>
          </a:xfrm>
          <a:prstGeom prst="rect">
            <a:avLst/>
          </a:prstGeom>
          <a:solidFill>
            <a:schemeClr val="bg1"/>
          </a:solidFill>
        </p:spPr>
        <p:txBody>
          <a:bodyPr wrap="square" rtlCol="0">
            <a:spAutoFit/>
          </a:bodyPr>
          <a:lstStyle/>
          <a:p>
            <a:r>
              <a:rPr lang="fr-FR" sz="2600" b="1" dirty="0">
                <a:solidFill>
                  <a:srgbClr val="FF0000"/>
                </a:solidFill>
              </a:rPr>
              <a:t>TBD</a:t>
            </a: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p:txBody>
      </p:sp>
      <p:sp>
        <p:nvSpPr>
          <p:cNvPr id="8" name="Ellipse 7">
            <a:extLst>
              <a:ext uri="{FF2B5EF4-FFF2-40B4-BE49-F238E27FC236}">
                <a16:creationId xmlns:a16="http://schemas.microsoft.com/office/drawing/2014/main" id="{2AD1EC22-B51F-7545-A013-BC61E8AFEB13}"/>
              </a:ext>
            </a:extLst>
          </p:cNvPr>
          <p:cNvSpPr/>
          <p:nvPr/>
        </p:nvSpPr>
        <p:spPr>
          <a:xfrm>
            <a:off x="10131757" y="1033486"/>
            <a:ext cx="1133430" cy="113343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a:ln w="22225">
                  <a:solidFill>
                    <a:schemeClr val="accent2"/>
                  </a:solidFill>
                  <a:prstDash val="solid"/>
                </a:ln>
                <a:solidFill>
                  <a:schemeClr val="accent2">
                    <a:lumMod val="40000"/>
                    <a:lumOff val="60000"/>
                  </a:schemeClr>
                </a:solidFill>
              </a:rPr>
              <a:t>-xx</a:t>
            </a:r>
          </a:p>
        </p:txBody>
      </p:sp>
    </p:spTree>
    <p:extLst>
      <p:ext uri="{BB962C8B-B14F-4D97-AF65-F5344CB8AC3E}">
        <p14:creationId xmlns:p14="http://schemas.microsoft.com/office/powerpoint/2010/main" val="1599795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6" y="186769"/>
            <a:ext cx="8706292" cy="1325563"/>
          </a:xfrm>
          <a:blipFill>
            <a:blip r:embed="rId3" cstate="screen">
              <a:extLst>
                <a:ext uri="{28A0092B-C50C-407E-A947-70E740481C1C}">
                  <a14:useLocalDpi xmlns:a14="http://schemas.microsoft.com/office/drawing/2010/main"/>
                </a:ext>
              </a:extLst>
            </a:blip>
            <a:stretch>
              <a:fillRect/>
            </a:stretch>
          </a:blipFill>
        </p:spPr>
        <p:txBody>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2021/2022 Road Map</a:t>
            </a: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609600" y="1693115"/>
            <a:ext cx="10972800" cy="5062015"/>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a:normAutofit fontScale="62500" lnSpcReduction="20000"/>
          </a:bodyPr>
          <a:lstStyle/>
          <a:p>
            <a:r>
              <a:rPr lang="en-US" sz="2900" b="1" dirty="0">
                <a:solidFill>
                  <a:srgbClr val="FFFF00"/>
                </a:solidFill>
              </a:rPr>
              <a:t>Welcome and roll call - Staff (2 min)</a:t>
            </a:r>
          </a:p>
          <a:p>
            <a:r>
              <a:rPr lang="en-US" sz="2900" b="1" dirty="0">
                <a:solidFill>
                  <a:srgbClr val="FFFF00"/>
                </a:solidFill>
              </a:rPr>
              <a:t>IA (2 min)</a:t>
            </a:r>
          </a:p>
          <a:p>
            <a:r>
              <a:rPr lang="en-US" sz="2800" b="1" dirty="0">
                <a:solidFill>
                  <a:srgbClr val="FFFF00"/>
                </a:solidFill>
              </a:rPr>
              <a:t>EURALO  General Assembly (2 min)</a:t>
            </a:r>
          </a:p>
          <a:p>
            <a:pPr lvl="1"/>
            <a:r>
              <a:rPr lang="en-US" sz="2400" b="1" dirty="0">
                <a:solidFill>
                  <a:srgbClr val="FFFF00"/>
                </a:solidFill>
              </a:rPr>
              <a:t>2021</a:t>
            </a:r>
          </a:p>
          <a:p>
            <a:pPr lvl="1"/>
            <a:r>
              <a:rPr lang="en-US" sz="2400" b="1" dirty="0">
                <a:solidFill>
                  <a:srgbClr val="FFFF00"/>
                </a:solidFill>
              </a:rPr>
              <a:t>2022</a:t>
            </a:r>
          </a:p>
          <a:p>
            <a:r>
              <a:rPr lang="en-US" sz="2800" b="1" dirty="0">
                <a:solidFill>
                  <a:srgbClr val="FFFF00"/>
                </a:solidFill>
              </a:rPr>
              <a:t>EURALO monthly Newsletter (2 min)</a:t>
            </a:r>
          </a:p>
          <a:p>
            <a:r>
              <a:rPr lang="en-US" dirty="0">
                <a:solidFill>
                  <a:srgbClr val="FFFF00"/>
                </a:solidFill>
              </a:rPr>
              <a:t>EURALO O&amp;E 2021/2022 Road Map (2 min)</a:t>
            </a:r>
          </a:p>
          <a:p>
            <a:pPr lvl="1"/>
            <a:r>
              <a:rPr lang="en-US" b="1" dirty="0">
                <a:solidFill>
                  <a:srgbClr val="FFFF00"/>
                </a:solidFill>
              </a:rPr>
              <a:t>Discretionary founding and CROP FY2022</a:t>
            </a:r>
          </a:p>
          <a:p>
            <a:r>
              <a:rPr lang="en-US" dirty="0">
                <a:solidFill>
                  <a:srgbClr val="FFFF00"/>
                </a:solidFill>
              </a:rPr>
              <a:t>EURALO </a:t>
            </a:r>
            <a:r>
              <a:rPr lang="en-US" sz="2800" b="1" dirty="0">
                <a:solidFill>
                  <a:srgbClr val="FFFF00"/>
                </a:solidFill>
              </a:rPr>
              <a:t>&amp; ICANN Meetings (45 min)</a:t>
            </a:r>
          </a:p>
          <a:p>
            <a:pPr lvl="1"/>
            <a:r>
              <a:rPr lang="en-US" sz="2400" b="1" dirty="0">
                <a:solidFill>
                  <a:srgbClr val="FFFF00"/>
                </a:solidFill>
              </a:rPr>
              <a:t>EURALO Board (&amp; TF) meetings</a:t>
            </a:r>
          </a:p>
          <a:p>
            <a:pPr lvl="1"/>
            <a:r>
              <a:rPr lang="en-US" sz="2400" b="1" dirty="0">
                <a:solidFill>
                  <a:srgbClr val="FFFF00"/>
                </a:solidFill>
              </a:rPr>
              <a:t>Monthly </a:t>
            </a:r>
            <a:r>
              <a:rPr lang="en-US" sz="2400" b="1" dirty="0" err="1">
                <a:solidFill>
                  <a:srgbClr val="FFFF00"/>
                </a:solidFill>
              </a:rPr>
              <a:t>RoundTables</a:t>
            </a:r>
            <a:r>
              <a:rPr lang="en-US" sz="2400" b="1" dirty="0">
                <a:solidFill>
                  <a:srgbClr val="FFFF00"/>
                </a:solidFill>
              </a:rPr>
              <a:t> (by EURALO)</a:t>
            </a:r>
          </a:p>
          <a:p>
            <a:pPr lvl="1"/>
            <a:r>
              <a:rPr lang="en-US" sz="2400" b="1" dirty="0">
                <a:solidFill>
                  <a:srgbClr val="FFFF00"/>
                </a:solidFill>
              </a:rPr>
              <a:t>ICANN72 EURALO lead Policy sessions</a:t>
            </a:r>
          </a:p>
          <a:p>
            <a:pPr lvl="1"/>
            <a:r>
              <a:rPr lang="en-US" sz="2400" b="1" dirty="0">
                <a:solidFill>
                  <a:srgbClr val="FFFF00"/>
                </a:solidFill>
              </a:rPr>
              <a:t>ICANN72 EURALO readouts </a:t>
            </a:r>
          </a:p>
          <a:p>
            <a:pPr lvl="1"/>
            <a:r>
              <a:rPr lang="en-US" sz="2400" b="1" dirty="0">
                <a:solidFill>
                  <a:srgbClr val="FFFF00"/>
                </a:solidFill>
              </a:rPr>
              <a:t>Next ICANN meetings </a:t>
            </a:r>
          </a:p>
          <a:p>
            <a:r>
              <a:rPr lang="en-US" sz="2800" b="1" dirty="0">
                <a:solidFill>
                  <a:srgbClr val="FFFF00"/>
                </a:solidFill>
              </a:rPr>
              <a:t>EURALO ABR Proposals FY2022 (5 min)</a:t>
            </a:r>
          </a:p>
          <a:p>
            <a:r>
              <a:rPr lang="en-US" sz="2800" b="1" dirty="0">
                <a:solidFill>
                  <a:srgbClr val="FFFF00"/>
                </a:solidFill>
              </a:rPr>
              <a:t>EURALO Elections (5 min)</a:t>
            </a:r>
          </a:p>
          <a:p>
            <a:r>
              <a:rPr lang="en-US" sz="2800" b="1" dirty="0">
                <a:solidFill>
                  <a:srgbClr val="FFFF00"/>
                </a:solidFill>
              </a:rPr>
              <a:t>EURALO Board members (1 min)</a:t>
            </a:r>
          </a:p>
          <a:p>
            <a:r>
              <a:rPr lang="en-US" sz="2900" b="1" dirty="0">
                <a:solidFill>
                  <a:srgbClr val="FFFF00"/>
                </a:solidFill>
              </a:rPr>
              <a:t>AOB (2 min)</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3759219" y="1256542"/>
            <a:ext cx="7475123"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Updated by Sébastien on the 14</a:t>
            </a:r>
            <a:r>
              <a:rPr lang="en-US" sz="2400" b="1" baseline="30000" dirty="0">
                <a:solidFill>
                  <a:schemeClr val="bg1">
                    <a:lumMod val="95000"/>
                  </a:schemeClr>
                </a:solidFill>
                <a:latin typeface="Arial" panose="020B0604020202020204" pitchFamily="34" charset="0"/>
                <a:cs typeface="Arial" panose="020B0604020202020204" pitchFamily="34" charset="0"/>
              </a:rPr>
              <a:t>th</a:t>
            </a:r>
            <a:r>
              <a:rPr lang="en-US" sz="2400" b="1" dirty="0">
                <a:solidFill>
                  <a:schemeClr val="bg1">
                    <a:lumMod val="95000"/>
                  </a:schemeClr>
                </a:solidFill>
                <a:latin typeface="Arial" panose="020B0604020202020204" pitchFamily="34" charset="0"/>
                <a:cs typeface="Arial" panose="020B0604020202020204" pitchFamily="34" charset="0"/>
              </a:rPr>
              <a:t> September 2021</a:t>
            </a:r>
            <a:endParaRPr lang="en-US" sz="24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2718850"/>
            <a:ext cx="518925" cy="2097882"/>
          </a:xfrm>
          <a:prstGeom prst="rect">
            <a:avLst/>
          </a:prstGeom>
          <a:solidFill>
            <a:srgbClr val="0E393A"/>
          </a:solidFill>
        </p:spPr>
        <p:txBody>
          <a:bodyPr vert="wordArtVert" wrap="none" rtlCol="0">
            <a:spAutoFit/>
          </a:bodyPr>
          <a:lstStyle/>
          <a:p>
            <a:r>
              <a:rPr lang="en-US" sz="2000" b="1" dirty="0">
                <a:solidFill>
                  <a:schemeClr val="bg1">
                    <a:lumMod val="95000"/>
                  </a:schemeClr>
                </a:solidFill>
                <a:latin typeface="Arial" panose="020B0604020202020204" pitchFamily="34" charset="0"/>
                <a:cs typeface="Arial" panose="020B0604020202020204" pitchFamily="34" charset="0"/>
              </a:rPr>
              <a:t>AGENDA</a:t>
            </a:r>
            <a:endParaRPr lang="en-US"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52027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2"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dirty="0">
                <a:solidFill>
                  <a:schemeClr val="bg1"/>
                </a:solidFill>
                <a:latin typeface="+mn-lt"/>
              </a:rPr>
              <a:t>EURALO ABR Proposals FY2022</a:t>
            </a:r>
          </a:p>
        </p:txBody>
      </p:sp>
      <p:sp>
        <p:nvSpPr>
          <p:cNvPr id="4" name="TextBox 2">
            <a:extLst>
              <a:ext uri="{FF2B5EF4-FFF2-40B4-BE49-F238E27FC236}">
                <a16:creationId xmlns:a16="http://schemas.microsoft.com/office/drawing/2014/main" id="{0CC73A4D-2A7E-4146-A351-7C7D694DF909}"/>
              </a:ext>
            </a:extLst>
          </p:cNvPr>
          <p:cNvSpPr txBox="1"/>
          <p:nvPr/>
        </p:nvSpPr>
        <p:spPr>
          <a:xfrm>
            <a:off x="5431972" y="868233"/>
            <a:ext cx="1877437" cy="369332"/>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lumMod val="95000"/>
                  </a:schemeClr>
                </a:solidFill>
                <a:latin typeface="Arial" panose="020B0604020202020204" pitchFamily="34" charset="0"/>
                <a:cs typeface="Arial" panose="020B0604020202020204" pitchFamily="34" charset="0"/>
              </a:rPr>
              <a:t>Board approval</a:t>
            </a:r>
            <a:endParaRPr lang="en-US" dirty="0">
              <a:solidFill>
                <a:schemeClr val="bg1"/>
              </a:solidFill>
              <a:latin typeface="Arial" panose="020B0604020202020204" pitchFamily="34" charset="0"/>
              <a:cs typeface="Arial" panose="020B0604020202020204" pitchFamily="34" charset="0"/>
            </a:endParaRPr>
          </a:p>
        </p:txBody>
      </p:sp>
      <p:sp>
        <p:nvSpPr>
          <p:cNvPr id="5" name="Прямоугольник 8">
            <a:extLst>
              <a:ext uri="{FF2B5EF4-FFF2-40B4-BE49-F238E27FC236}">
                <a16:creationId xmlns:a16="http://schemas.microsoft.com/office/drawing/2014/main" id="{894031D7-606A-4946-BB9A-82F02AF030C0}"/>
              </a:ext>
            </a:extLst>
          </p:cNvPr>
          <p:cNvSpPr txBox="1">
            <a:spLocks/>
          </p:cNvSpPr>
          <p:nvPr/>
        </p:nvSpPr>
        <p:spPr>
          <a:xfrm>
            <a:off x="1693333" y="1430871"/>
            <a:ext cx="10126134" cy="5295622"/>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a:normAutofit fontScale="70000" lnSpcReduction="20000"/>
          </a:bodyPr>
          <a:lstStyle>
            <a:lvl1pPr marL="342900" indent="-342900" algn="l" defTabSz="457200" rtl="0" eaLnBrk="1" latinLnBrk="0" hangingPunct="1">
              <a:spcBef>
                <a:spcPct val="20000"/>
              </a:spcBef>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b="1" dirty="0"/>
              <a:t>At-Large FY22 </a:t>
            </a:r>
            <a:r>
              <a:rPr lang="fr-FR" b="1" dirty="0" err="1"/>
              <a:t>Additional</a:t>
            </a:r>
            <a:r>
              <a:rPr lang="fr-FR" b="1" dirty="0"/>
              <a:t> Budget </a:t>
            </a:r>
            <a:r>
              <a:rPr lang="fr-FR" b="1" dirty="0" err="1"/>
              <a:t>Request</a:t>
            </a:r>
            <a:r>
              <a:rPr lang="fr-FR" b="1" dirty="0"/>
              <a:t> </a:t>
            </a:r>
            <a:r>
              <a:rPr lang="fr-FR" b="1" dirty="0" err="1"/>
              <a:t>Implementation</a:t>
            </a:r>
            <a:r>
              <a:rPr lang="fr-FR" b="1" dirty="0"/>
              <a:t> </a:t>
            </a:r>
            <a:r>
              <a:rPr lang="fr-FR" b="1" dirty="0" err="1"/>
              <a:t>Workspace</a:t>
            </a:r>
            <a:br>
              <a:rPr lang="fr-FR" b="1" dirty="0"/>
            </a:br>
            <a:r>
              <a:rPr lang="fr-FR" b="1" dirty="0">
                <a:hlinkClick r:id="" action="ppaction://noaction"/>
              </a:rPr>
              <a:t>https://community.icann.org/display/atlarge/At-Large+FY22+Additional+Budget+Request+Implementation+Workspace</a:t>
            </a:r>
          </a:p>
          <a:p>
            <a:r>
              <a:rPr lang="fr-FR" b="1" dirty="0">
                <a:hlinkClick r:id="" action="ppaction://noaction"/>
              </a:rPr>
              <a:t>Protecting the Internet’s Unique Identifier System in an Age of Disinformation</a:t>
            </a:r>
            <a:endParaRPr lang="fr-FR" b="1" dirty="0"/>
          </a:p>
          <a:p>
            <a:pPr lvl="1"/>
            <a:r>
              <a:rPr lang="en-US" b="1" dirty="0"/>
              <a:t>Joanna </a:t>
            </a:r>
            <a:r>
              <a:rPr lang="en-US" b="1" dirty="0" err="1"/>
              <a:t>Kulesza</a:t>
            </a:r>
            <a:endParaRPr lang="en-US" b="1" dirty="0"/>
          </a:p>
          <a:p>
            <a:pPr lvl="1"/>
            <a:r>
              <a:rPr lang="en-US" b="1" dirty="0"/>
              <a:t>15,000$</a:t>
            </a:r>
            <a:br>
              <a:rPr lang="en-US" b="1" dirty="0"/>
            </a:br>
            <a:endParaRPr lang="en-US" b="1" dirty="0"/>
          </a:p>
          <a:p>
            <a:r>
              <a:rPr lang="fr-FR" b="1" dirty="0">
                <a:hlinkClick r:id="rId3"/>
              </a:rPr>
              <a:t>Diversity in ICANN Leadership bodies</a:t>
            </a:r>
            <a:endParaRPr lang="fr-FR" b="1" dirty="0"/>
          </a:p>
          <a:p>
            <a:pPr lvl="1"/>
            <a:r>
              <a:rPr lang="fr-FR" b="1" dirty="0"/>
              <a:t>Sébastien Bachollet</a:t>
            </a:r>
          </a:p>
          <a:p>
            <a:pPr lvl="1"/>
            <a:endParaRPr lang="fr-FR" b="1" dirty="0"/>
          </a:p>
          <a:p>
            <a:pPr lvl="1"/>
            <a:r>
              <a:rPr lang="en-US" b="1" dirty="0"/>
              <a:t>15,000$</a:t>
            </a:r>
            <a:br>
              <a:rPr lang="en-US" b="1" dirty="0"/>
            </a:br>
            <a:endParaRPr lang="fr-FR" b="1" dirty="0"/>
          </a:p>
          <a:p>
            <a:r>
              <a:rPr lang="fr-FR" b="1" dirty="0">
                <a:hlinkClick r:id="rId4"/>
              </a:rPr>
              <a:t>Support participation of individual users in EURALO</a:t>
            </a:r>
            <a:endParaRPr lang="fr-FR" b="1" dirty="0"/>
          </a:p>
          <a:p>
            <a:pPr lvl="1"/>
            <a:r>
              <a:rPr lang="en-US" b="1" dirty="0"/>
              <a:t>Roberto Gaetano</a:t>
            </a:r>
          </a:p>
          <a:p>
            <a:pPr lvl="1"/>
            <a:r>
              <a:rPr lang="en-US" b="1" dirty="0"/>
              <a:t>7,500$</a:t>
            </a:r>
            <a:br>
              <a:rPr lang="en-US" b="1" dirty="0"/>
            </a:br>
            <a:endParaRPr lang="en-US" b="1" dirty="0"/>
          </a:p>
          <a:p>
            <a:pPr marL="914400" lvl="2" indent="0">
              <a:buNone/>
            </a:pPr>
            <a:r>
              <a:rPr lang="en-US" b="1" dirty="0">
                <a:solidFill>
                  <a:srgbClr val="FFC000"/>
                </a:solidFill>
                <a:hlinkClick r:id="rId5"/>
              </a:rPr>
              <a:t>https://community.icann.org/display/atlarge/At-Large+FY22+Budget+Development+Workspace</a:t>
            </a:r>
            <a:endParaRPr lang="en-US" b="1" dirty="0">
              <a:solidFill>
                <a:srgbClr val="FFC000"/>
              </a:solidFill>
            </a:endParaRPr>
          </a:p>
        </p:txBody>
      </p:sp>
    </p:spTree>
    <p:extLst>
      <p:ext uri="{BB962C8B-B14F-4D97-AF65-F5344CB8AC3E}">
        <p14:creationId xmlns:p14="http://schemas.microsoft.com/office/powerpoint/2010/main" val="42658346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595441"/>
          </a:xfrm>
          <a:blipFill>
            <a:blip r:embed="rId3" cstate="screen">
              <a:extLst>
                <a:ext uri="{28A0092B-C50C-407E-A947-70E740481C1C}">
                  <a14:useLocalDpi xmlns:a14="http://schemas.microsoft.com/office/drawing/2010/main"/>
                </a:ext>
              </a:extLst>
            </a:blip>
            <a:stretch>
              <a:fillRect/>
            </a:stretch>
          </a:blipFill>
        </p:spPr>
        <p:txBody>
          <a:bodyPr>
            <a:normAutofit fontScale="90000"/>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2022</a:t>
            </a:r>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969831"/>
            <a:ext cx="2255746"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2021</a:t>
            </a:r>
            <a:endParaRPr lang="en-US" sz="2400" dirty="0">
              <a:solidFill>
                <a:schemeClr val="bg1"/>
              </a:solidFill>
              <a:latin typeface="Arial" panose="020B0604020202020204" pitchFamily="34" charset="0"/>
              <a:cs typeface="Arial" panose="020B0604020202020204" pitchFamily="34" charset="0"/>
            </a:endParaRPr>
          </a:p>
        </p:txBody>
      </p:sp>
      <p:sp>
        <p:nvSpPr>
          <p:cNvPr id="5" name="Espace réservé du contenu 4">
            <a:extLst>
              <a:ext uri="{FF2B5EF4-FFF2-40B4-BE49-F238E27FC236}">
                <a16:creationId xmlns:a16="http://schemas.microsoft.com/office/drawing/2014/main" id="{71298FE6-9933-B747-9EDB-7A78AE8D9B29}"/>
              </a:ext>
            </a:extLst>
          </p:cNvPr>
          <p:cNvSpPr>
            <a:spLocks noGrp="1"/>
          </p:cNvSpPr>
          <p:nvPr>
            <p:ph idx="1"/>
          </p:nvPr>
        </p:nvSpPr>
        <p:spPr>
          <a:xfrm>
            <a:off x="609600" y="1600200"/>
            <a:ext cx="10972800" cy="4937077"/>
          </a:xfrm>
        </p:spPr>
        <p:txBody>
          <a:bodyPr>
            <a:normAutofit/>
          </a:bodyPr>
          <a:lstStyle/>
          <a:p>
            <a:pPr marL="571500" indent="-571500"/>
            <a:r>
              <a:rPr lang="en-US" dirty="0"/>
              <a:t>Oksana </a:t>
            </a:r>
            <a:r>
              <a:rPr lang="en-US" dirty="0" err="1"/>
              <a:t>Prykhodko</a:t>
            </a:r>
            <a:endParaRPr lang="en-US" dirty="0"/>
          </a:p>
          <a:p>
            <a:pPr marL="1028700" lvl="1" indent="-571500"/>
            <a:r>
              <a:rPr lang="en-US" dirty="0"/>
              <a:t>Member of ICANN ccPDP4 IDN Working Group</a:t>
            </a:r>
          </a:p>
        </p:txBody>
      </p:sp>
    </p:spTree>
    <p:extLst>
      <p:ext uri="{BB962C8B-B14F-4D97-AF65-F5344CB8AC3E}">
        <p14:creationId xmlns:p14="http://schemas.microsoft.com/office/powerpoint/2010/main" val="40644258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595441"/>
          </a:xfrm>
          <a:blipFill>
            <a:blip r:embed="rId3" cstate="screen">
              <a:extLst>
                <a:ext uri="{28A0092B-C50C-407E-A947-70E740481C1C}">
                  <a14:useLocalDpi xmlns:a14="http://schemas.microsoft.com/office/drawing/2010/main"/>
                </a:ext>
              </a:extLst>
            </a:blip>
            <a:stretch>
              <a:fillRect/>
            </a:stretch>
          </a:blipFill>
        </p:spPr>
        <p:txBody>
          <a:bodyPr>
            <a:normAutofit fontScale="90000"/>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2022</a:t>
            </a:r>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969831"/>
            <a:ext cx="4100803"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2021 </a:t>
            </a:r>
            <a:r>
              <a:rPr lang="en-US" sz="2400" b="1" dirty="0">
                <a:solidFill>
                  <a:schemeClr val="bg1">
                    <a:lumMod val="95000"/>
                  </a:schemeClr>
                </a:solidFill>
                <a:latin typeface="Arial" panose="020B0604020202020204" pitchFamily="34" charset="0"/>
                <a:cs typeface="Arial" panose="020B0604020202020204" pitchFamily="34" charset="0"/>
                <a:hlinkClick r:id="rId4"/>
              </a:rPr>
              <a:t>ELECTIONS</a:t>
            </a:r>
            <a:endParaRPr lang="en-US" sz="2400" dirty="0">
              <a:solidFill>
                <a:schemeClr val="bg1"/>
              </a:solidFill>
              <a:latin typeface="Arial" panose="020B0604020202020204" pitchFamily="34" charset="0"/>
              <a:cs typeface="Arial" panose="020B0604020202020204" pitchFamily="34" charset="0"/>
            </a:endParaRPr>
          </a:p>
        </p:txBody>
      </p:sp>
      <p:sp>
        <p:nvSpPr>
          <p:cNvPr id="5" name="Espace réservé du contenu 4">
            <a:extLst>
              <a:ext uri="{FF2B5EF4-FFF2-40B4-BE49-F238E27FC236}">
                <a16:creationId xmlns:a16="http://schemas.microsoft.com/office/drawing/2014/main" id="{71298FE6-9933-B747-9EDB-7A78AE8D9B29}"/>
              </a:ext>
            </a:extLst>
          </p:cNvPr>
          <p:cNvSpPr>
            <a:spLocks noGrp="1"/>
          </p:cNvSpPr>
          <p:nvPr>
            <p:ph idx="1"/>
          </p:nvPr>
        </p:nvSpPr>
        <p:spPr>
          <a:xfrm>
            <a:off x="609600" y="1600200"/>
            <a:ext cx="10972800" cy="4937077"/>
          </a:xfrm>
        </p:spPr>
        <p:txBody>
          <a:bodyPr>
            <a:normAutofit fontScale="92500" lnSpcReduction="20000"/>
          </a:bodyPr>
          <a:lstStyle/>
          <a:p>
            <a:pPr marL="571500" indent="-571500">
              <a:buFont typeface="Arial" panose="020B0604020202020204" pitchFamily="34" charset="0"/>
              <a:buChar char="•"/>
            </a:pPr>
            <a:r>
              <a:rPr lang="en-US" sz="2800" b="1" dirty="0"/>
              <a:t>ALAC</a:t>
            </a:r>
            <a:endParaRPr lang="en-US" sz="2400" b="1" dirty="0"/>
          </a:p>
          <a:p>
            <a:pPr marL="1028700" lvl="1" indent="-571500">
              <a:buFont typeface="Arial" panose="020B0604020202020204" pitchFamily="34" charset="0"/>
              <a:buChar char="•"/>
            </a:pPr>
            <a:r>
              <a:rPr lang="en-US" sz="2400" b="1" dirty="0"/>
              <a:t>Matthias </a:t>
            </a:r>
            <a:r>
              <a:rPr lang="en-US" sz="2400" b="1" dirty="0" err="1"/>
              <a:t>Hudobnik</a:t>
            </a:r>
            <a:endParaRPr lang="en-US" sz="1900" b="1" dirty="0"/>
          </a:p>
          <a:p>
            <a:pPr marL="571500" indent="-571500">
              <a:buFont typeface="Arial" panose="020B0604020202020204" pitchFamily="34" charset="0"/>
              <a:buChar char="•"/>
            </a:pPr>
            <a:r>
              <a:rPr lang="en-US" sz="2800" b="1" dirty="0" err="1"/>
              <a:t>NomCom</a:t>
            </a:r>
            <a:endParaRPr lang="en-US" sz="2400" b="1" dirty="0"/>
          </a:p>
          <a:p>
            <a:pPr marL="1028700" lvl="1" indent="-571500"/>
            <a:r>
              <a:rPr lang="en-US" sz="2400" b="1" dirty="0" err="1"/>
              <a:t>Yrjö</a:t>
            </a:r>
            <a:r>
              <a:rPr lang="en-US" sz="2400" b="1" dirty="0"/>
              <a:t> </a:t>
            </a:r>
            <a:r>
              <a:rPr lang="en-US" sz="2400" b="1" dirty="0" err="1"/>
              <a:t>Lä</a:t>
            </a:r>
            <a:r>
              <a:rPr lang="en-US" dirty="0" err="1"/>
              <a:t>nsipuro</a:t>
            </a:r>
            <a:endParaRPr lang="en-US" sz="2400" b="1" dirty="0"/>
          </a:p>
          <a:p>
            <a:pPr marL="628650" indent="-571500">
              <a:buFont typeface="Arial" panose="020B0604020202020204" pitchFamily="34" charset="0"/>
              <a:buChar char="•"/>
            </a:pPr>
            <a:r>
              <a:rPr lang="en-US" sz="2800" b="1" dirty="0"/>
              <a:t>EURALO Chair</a:t>
            </a:r>
          </a:p>
          <a:p>
            <a:pPr marL="1028700" lvl="1" indent="-571500">
              <a:buFont typeface="Arial" panose="020B0604020202020204" pitchFamily="34" charset="0"/>
              <a:buChar char="•"/>
            </a:pPr>
            <a:r>
              <a:rPr lang="en-US" sz="2400" b="1" dirty="0"/>
              <a:t>Sébastien Bachollet</a:t>
            </a:r>
          </a:p>
          <a:p>
            <a:pPr marL="571500" indent="-571500"/>
            <a:r>
              <a:rPr lang="en-US" sz="3200" b="1" dirty="0"/>
              <a:t>EURALO Secretariat</a:t>
            </a:r>
          </a:p>
          <a:p>
            <a:pPr marL="1028700" lvl="1" indent="-571500">
              <a:buFont typeface="Arial" panose="020B0604020202020204" pitchFamily="34" charset="0"/>
              <a:buChar char="•"/>
            </a:pPr>
            <a:r>
              <a:rPr lang="en-US" sz="2400" b="1" dirty="0"/>
              <a:t>Natalia </a:t>
            </a:r>
            <a:r>
              <a:rPr lang="en-US" sz="2400" b="1" dirty="0" err="1"/>
              <a:t>Filina</a:t>
            </a:r>
            <a:endParaRPr lang="en-US" sz="2400" b="1" dirty="0"/>
          </a:p>
          <a:p>
            <a:pPr marL="628650" indent="-571500">
              <a:buFont typeface="Arial" panose="020B0604020202020204" pitchFamily="34" charset="0"/>
              <a:buChar char="•"/>
            </a:pPr>
            <a:r>
              <a:rPr lang="en-US" sz="2800" b="1" dirty="0"/>
              <a:t>EURALO Board </a:t>
            </a:r>
            <a:r>
              <a:rPr lang="en-US" sz="2400" b="1" dirty="0"/>
              <a:t>(to be organized for the EURALO GA in December 2021)</a:t>
            </a:r>
            <a:endParaRPr lang="en-US" sz="2800" b="1" dirty="0"/>
          </a:p>
          <a:p>
            <a:pPr marL="1028700" lvl="1" indent="-571500">
              <a:buFont typeface="Arial" panose="020B0604020202020204" pitchFamily="34" charset="0"/>
              <a:buChar char="•"/>
            </a:pPr>
            <a:r>
              <a:rPr lang="en-US" sz="2400" b="1" dirty="0"/>
              <a:t>Incumbents</a:t>
            </a:r>
          </a:p>
          <a:p>
            <a:pPr marL="1428750" lvl="2" indent="-571500">
              <a:buFont typeface="Arial" panose="020B0604020202020204" pitchFamily="34" charset="0"/>
              <a:buChar char="•"/>
            </a:pPr>
            <a:r>
              <a:rPr lang="en-US" sz="2000" b="1" dirty="0"/>
              <a:t>Anne-Marie Joly (France)</a:t>
            </a:r>
          </a:p>
          <a:p>
            <a:pPr marL="1428750" lvl="2" indent="-571500">
              <a:buFont typeface="Arial" panose="020B0604020202020204" pitchFamily="34" charset="0"/>
              <a:buChar char="•"/>
            </a:pPr>
            <a:r>
              <a:rPr lang="en-US" sz="2000" b="1" dirty="0"/>
              <a:t>Lutz </a:t>
            </a:r>
            <a:r>
              <a:rPr lang="en-US" sz="2000" b="1" dirty="0" err="1"/>
              <a:t>Donnerhacke</a:t>
            </a:r>
            <a:r>
              <a:rPr lang="en-US" sz="2000" b="1" dirty="0"/>
              <a:t> (Germany)</a:t>
            </a:r>
          </a:p>
          <a:p>
            <a:pPr marL="1428750" lvl="2" indent="-571500">
              <a:buFont typeface="Arial" panose="020B0604020202020204" pitchFamily="34" charset="0"/>
              <a:buChar char="•"/>
            </a:pPr>
            <a:r>
              <a:rPr lang="en-US" sz="2000" b="1" dirty="0" err="1"/>
              <a:t>Màté</a:t>
            </a:r>
            <a:r>
              <a:rPr lang="en-US" sz="2000" b="1" dirty="0"/>
              <a:t> </a:t>
            </a:r>
            <a:r>
              <a:rPr lang="en-US" sz="2000" b="1" dirty="0" err="1"/>
              <a:t>Mester</a:t>
            </a:r>
            <a:r>
              <a:rPr lang="en-US" sz="2000" b="1" dirty="0"/>
              <a:t> (Hungary)</a:t>
            </a:r>
          </a:p>
          <a:p>
            <a:pPr marL="1428750" lvl="2" indent="-571500">
              <a:buFont typeface="Arial" panose="020B0604020202020204" pitchFamily="34" charset="0"/>
              <a:buChar char="•"/>
            </a:pPr>
            <a:r>
              <a:rPr lang="en-US" sz="2000" b="1" dirty="0"/>
              <a:t>Ricardo Holmquist (Spain)</a:t>
            </a:r>
          </a:p>
          <a:p>
            <a:pPr marL="1428750" lvl="2" indent="-571500">
              <a:buFont typeface="Arial" panose="020B0604020202020204" pitchFamily="34" charset="0"/>
              <a:buChar char="•"/>
            </a:pPr>
            <a:r>
              <a:rPr lang="en-US" sz="2000" b="1" dirty="0"/>
              <a:t>Wale Bakare (United Kingdom)</a:t>
            </a:r>
          </a:p>
        </p:txBody>
      </p:sp>
    </p:spTree>
    <p:extLst>
      <p:ext uri="{BB962C8B-B14F-4D97-AF65-F5344CB8AC3E}">
        <p14:creationId xmlns:p14="http://schemas.microsoft.com/office/powerpoint/2010/main" val="1592765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212721"/>
            <a:ext cx="8706292" cy="818564"/>
          </a:xfrm>
          <a:blipFill>
            <a:blip r:embed="rId2" cstate="screen">
              <a:extLst>
                <a:ext uri="{28A0092B-C50C-407E-A947-70E740481C1C}">
                  <a14:useLocalDpi xmlns:a14="http://schemas.microsoft.com/office/drawing/2010/main"/>
                </a:ext>
              </a:extLst>
            </a:blip>
            <a:stretch>
              <a:fillRect/>
            </a:stretch>
          </a:blipFill>
        </p:spPr>
        <p:txBody>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2021</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grpSp>
        <p:nvGrpSpPr>
          <p:cNvPr id="12" name="Groupe 11">
            <a:extLst>
              <a:ext uri="{FF2B5EF4-FFF2-40B4-BE49-F238E27FC236}">
                <a16:creationId xmlns:a16="http://schemas.microsoft.com/office/drawing/2014/main" id="{32F6A4A5-C93C-5242-AA1C-2C7D748492F7}"/>
              </a:ext>
            </a:extLst>
          </p:cNvPr>
          <p:cNvGrpSpPr/>
          <p:nvPr/>
        </p:nvGrpSpPr>
        <p:grpSpPr>
          <a:xfrm>
            <a:off x="6750701" y="2466266"/>
            <a:ext cx="1496467" cy="1518306"/>
            <a:chOff x="480326" y="2146853"/>
            <a:chExt cx="2905011" cy="2947406"/>
          </a:xfrm>
        </p:grpSpPr>
        <p:pic>
          <p:nvPicPr>
            <p:cNvPr id="15" name="Picture 6" descr="Taux de rebond">
              <a:extLst>
                <a:ext uri="{FF2B5EF4-FFF2-40B4-BE49-F238E27FC236}">
                  <a16:creationId xmlns:a16="http://schemas.microsoft.com/office/drawing/2014/main" id="{DB70EC6D-FB9E-5349-B371-6FEF07AA927A}"/>
                </a:ext>
              </a:extLst>
            </p:cNvPr>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ackgroundRemoval t="7407" b="87037" l="10067" r="94631">
                          <a14:foregroundMark x1="11409" y1="24074" x2="11409" y2="24074"/>
                          <a14:foregroundMark x1="54362" y1="22222" x2="54362" y2="22222"/>
                          <a14:foregroundMark x1="94631" y1="29630" x2="94631" y2="29630"/>
                        </a14:backgroundRemoval>
                      </a14:imgEffect>
                    </a14:imgLayer>
                  </a14:imgProps>
                </a:ext>
                <a:ext uri="{28A0092B-C50C-407E-A947-70E740481C1C}">
                  <a14:useLocalDpi xmlns:a14="http://schemas.microsoft.com/office/drawing/2010/main"/>
                </a:ext>
              </a:extLst>
            </a:blip>
            <a:srcRect/>
            <a:stretch/>
          </p:blipFill>
          <p:spPr bwMode="auto">
            <a:xfrm>
              <a:off x="480326" y="4230188"/>
              <a:ext cx="1487939" cy="864071"/>
            </a:xfrm>
            <a:prstGeom prst="rect">
              <a:avLst/>
            </a:prstGeom>
            <a:noFill/>
            <a:ln>
              <a:noFill/>
            </a:ln>
          </p:spPr>
        </p:pic>
        <p:pic>
          <p:nvPicPr>
            <p:cNvPr id="16" name="Image 15" descr="Une image contenant personne, intérieur, table, travaillant&#10;&#10;Description générée automatiquement">
              <a:extLst>
                <a:ext uri="{FF2B5EF4-FFF2-40B4-BE49-F238E27FC236}">
                  <a16:creationId xmlns:a16="http://schemas.microsoft.com/office/drawing/2014/main" id="{06A8ECCE-C3CB-3F46-8ECA-2EB357EB3782}"/>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75139" y="2146853"/>
              <a:ext cx="2410198" cy="2410198"/>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p:spPr>
        </p:pic>
        <p:pic>
          <p:nvPicPr>
            <p:cNvPr id="17" name="Рисунок 3" descr="af7a4501-735b-4269-8da2-1fc31646e441 - копия">
              <a:extLst>
                <a:ext uri="{FF2B5EF4-FFF2-40B4-BE49-F238E27FC236}">
                  <a16:creationId xmlns:a16="http://schemas.microsoft.com/office/drawing/2014/main" id="{662C3BAD-295E-D54F-8E80-02A18669C1CA}"/>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1807535" y="3923252"/>
              <a:ext cx="748883" cy="750154"/>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18" name="Groupe 17">
            <a:extLst>
              <a:ext uri="{FF2B5EF4-FFF2-40B4-BE49-F238E27FC236}">
                <a16:creationId xmlns:a16="http://schemas.microsoft.com/office/drawing/2014/main" id="{974B3E7B-05EA-2B42-BBFF-5AF36456A5DB}"/>
              </a:ext>
            </a:extLst>
          </p:cNvPr>
          <p:cNvGrpSpPr/>
          <p:nvPr/>
        </p:nvGrpSpPr>
        <p:grpSpPr>
          <a:xfrm>
            <a:off x="7127300" y="4153693"/>
            <a:ext cx="1105643" cy="1105643"/>
            <a:chOff x="6196155" y="2146853"/>
            <a:chExt cx="2410198" cy="2410198"/>
          </a:xfrm>
        </p:grpSpPr>
        <p:pic>
          <p:nvPicPr>
            <p:cNvPr id="19" name="Image 18" descr="Une image contenant personne, intérieur, portable, travaillant&#10;&#10;Description générée automatiquement">
              <a:extLst>
                <a:ext uri="{FF2B5EF4-FFF2-40B4-BE49-F238E27FC236}">
                  <a16:creationId xmlns:a16="http://schemas.microsoft.com/office/drawing/2014/main" id="{204C7EAB-4884-2147-8661-58D5C75A28DF}"/>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6196155" y="2146853"/>
              <a:ext cx="2410198" cy="2410198"/>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p:spPr>
        </p:pic>
        <p:pic>
          <p:nvPicPr>
            <p:cNvPr id="20" name="Рисунок 3" descr="af7a4501-735b-4269-8da2-1fc31646e441 - копия">
              <a:extLst>
                <a:ext uri="{FF2B5EF4-FFF2-40B4-BE49-F238E27FC236}">
                  <a16:creationId xmlns:a16="http://schemas.microsoft.com/office/drawing/2014/main" id="{050162D3-1768-A64C-8726-7D1322096A51}"/>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7293312" y="3771833"/>
              <a:ext cx="603780" cy="604804"/>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21" name="Groupe 20">
            <a:extLst>
              <a:ext uri="{FF2B5EF4-FFF2-40B4-BE49-F238E27FC236}">
                <a16:creationId xmlns:a16="http://schemas.microsoft.com/office/drawing/2014/main" id="{5A08098C-1147-AE4A-9B23-6FCAC9CED4F2}"/>
              </a:ext>
            </a:extLst>
          </p:cNvPr>
          <p:cNvGrpSpPr/>
          <p:nvPr/>
        </p:nvGrpSpPr>
        <p:grpSpPr>
          <a:xfrm>
            <a:off x="1908096" y="1680064"/>
            <a:ext cx="1827858" cy="2173204"/>
            <a:chOff x="3524250" y="742711"/>
            <a:chExt cx="5143500" cy="6115289"/>
          </a:xfrm>
        </p:grpSpPr>
        <p:pic>
          <p:nvPicPr>
            <p:cNvPr id="22" name="Image 21" descr="Une image contenant reptile, tortue&#10;&#10;Description générée automatiquement">
              <a:extLst>
                <a:ext uri="{FF2B5EF4-FFF2-40B4-BE49-F238E27FC236}">
                  <a16:creationId xmlns:a16="http://schemas.microsoft.com/office/drawing/2014/main" id="{0DAC7948-9015-CB4C-8102-EDA6414CD83E}"/>
                </a:ext>
              </a:extLst>
            </p:cNvPr>
            <p:cNvPicPr>
              <a:picLocks noChangeAspect="1"/>
            </p:cNvPicPr>
            <p:nvPr/>
          </p:nvPicPr>
          <p:blipFill rotWithShape="1">
            <a:blip r:embed="rId9" cstate="email">
              <a:extLst>
                <a:ext uri="{BEBA8EAE-BF5A-486C-A8C5-ECC9F3942E4B}">
                  <a14:imgProps xmlns:a14="http://schemas.microsoft.com/office/drawing/2010/main">
                    <a14:imgLayer r:embed="rId10">
                      <a14:imgEffect>
                        <a14:brightnessContrast bright="40000"/>
                      </a14:imgEffect>
                    </a14:imgLayer>
                  </a14:imgProps>
                </a:ext>
                <a:ext uri="{28A0092B-C50C-407E-A947-70E740481C1C}">
                  <a14:useLocalDpi xmlns:a14="http://schemas.microsoft.com/office/drawing/2010/main"/>
                </a:ext>
              </a:extLst>
            </a:blip>
            <a:srcRect/>
            <a:stretch/>
          </p:blipFill>
          <p:spPr>
            <a:xfrm>
              <a:off x="3524250" y="742711"/>
              <a:ext cx="5143500" cy="6115289"/>
            </a:xfrm>
            <a:prstGeom prst="rect">
              <a:avLst/>
            </a:prstGeom>
          </p:spPr>
        </p:pic>
        <p:pic>
          <p:nvPicPr>
            <p:cNvPr id="23" name="Рисунок 3" descr="af7a4501-735b-4269-8da2-1fc31646e441 - копия">
              <a:extLst>
                <a:ext uri="{FF2B5EF4-FFF2-40B4-BE49-F238E27FC236}">
                  <a16:creationId xmlns:a16="http://schemas.microsoft.com/office/drawing/2014/main" id="{0C266FAD-1440-0B40-9CA0-C76DC975F25E}"/>
                </a:ext>
              </a:extLst>
            </p:cNvPr>
            <p:cNvPicPr>
              <a:picLocks noChangeAspect="1" noChangeArrowheads="1"/>
            </p:cNvPicPr>
            <p:nvPr/>
          </p:nvPicPr>
          <p:blipFill rotWithShape="1">
            <a:blip r:embed="rId11" cstate="email">
              <a:extLst>
                <a:ext uri="{28A0092B-C50C-407E-A947-70E740481C1C}">
                  <a14:useLocalDpi xmlns:a14="http://schemas.microsoft.com/office/drawing/2010/main"/>
                </a:ext>
              </a:extLst>
            </a:blip>
            <a:srcRect/>
            <a:stretch/>
          </p:blipFill>
          <p:spPr bwMode="auto">
            <a:xfrm>
              <a:off x="4297630" y="2294506"/>
              <a:ext cx="2638429" cy="2642907"/>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24" name="Groupe 23">
            <a:extLst>
              <a:ext uri="{FF2B5EF4-FFF2-40B4-BE49-F238E27FC236}">
                <a16:creationId xmlns:a16="http://schemas.microsoft.com/office/drawing/2014/main" id="{8BB0260E-855D-E346-9B72-6903B078BC66}"/>
              </a:ext>
            </a:extLst>
          </p:cNvPr>
          <p:cNvGrpSpPr/>
          <p:nvPr/>
        </p:nvGrpSpPr>
        <p:grpSpPr>
          <a:xfrm>
            <a:off x="6372896" y="1067252"/>
            <a:ext cx="2073548" cy="1320584"/>
            <a:chOff x="5509997" y="427704"/>
            <a:chExt cx="5279923" cy="3362631"/>
          </a:xfrm>
        </p:grpSpPr>
        <p:pic>
          <p:nvPicPr>
            <p:cNvPr id="25" name="Image 24" descr="Une image contenant intérieur, mur&#10;&#10;Description générée automatiquement">
              <a:extLst>
                <a:ext uri="{FF2B5EF4-FFF2-40B4-BE49-F238E27FC236}">
                  <a16:creationId xmlns:a16="http://schemas.microsoft.com/office/drawing/2014/main" id="{B6A634E2-45EA-A849-A96D-B446396EF24A}"/>
                </a:ext>
              </a:extLst>
            </p:cNvPr>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5509997" y="427704"/>
              <a:ext cx="5279923" cy="3362631"/>
            </a:xfrm>
            <a:prstGeom prst="ellipse">
              <a:avLst/>
            </a:prstGeom>
            <a:ln w="635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26" name="Рисунок 3" descr="af7a4501-735b-4269-8da2-1fc31646e441 - копия">
              <a:extLst>
                <a:ext uri="{FF2B5EF4-FFF2-40B4-BE49-F238E27FC236}">
                  <a16:creationId xmlns:a16="http://schemas.microsoft.com/office/drawing/2014/main" id="{EB7ED00F-1737-3647-9DC5-400E171CBBBD}"/>
                </a:ext>
              </a:extLst>
            </p:cNvPr>
            <p:cNvPicPr>
              <a:picLocks noChangeAspect="1" noChangeArrowheads="1"/>
            </p:cNvPicPr>
            <p:nvPr/>
          </p:nvPicPr>
          <p:blipFill rotWithShape="1">
            <a:blip r:embed="rId13" cstate="email">
              <a:extLst>
                <a:ext uri="{28A0092B-C50C-407E-A947-70E740481C1C}">
                  <a14:useLocalDpi xmlns:a14="http://schemas.microsoft.com/office/drawing/2010/main"/>
                </a:ext>
              </a:extLst>
            </a:blip>
            <a:srcRect/>
            <a:stretch/>
          </p:blipFill>
          <p:spPr bwMode="auto">
            <a:xfrm>
              <a:off x="8039859" y="749300"/>
              <a:ext cx="332810" cy="333375"/>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27" name="Groupe 26">
            <a:extLst>
              <a:ext uri="{FF2B5EF4-FFF2-40B4-BE49-F238E27FC236}">
                <a16:creationId xmlns:a16="http://schemas.microsoft.com/office/drawing/2014/main" id="{273BD77B-A685-3649-B7A2-EB28947E51B1}"/>
              </a:ext>
            </a:extLst>
          </p:cNvPr>
          <p:cNvGrpSpPr/>
          <p:nvPr/>
        </p:nvGrpSpPr>
        <p:grpSpPr>
          <a:xfrm>
            <a:off x="659642" y="4154604"/>
            <a:ext cx="1155368" cy="1178199"/>
            <a:chOff x="2939845" y="1466996"/>
            <a:chExt cx="3382297" cy="3449133"/>
          </a:xfrm>
        </p:grpSpPr>
        <p:pic>
          <p:nvPicPr>
            <p:cNvPr id="28" name="Image 27" descr="Une image contenant personne, assis, intérieur, musique&#10;&#10;Description générée automatiquement">
              <a:extLst>
                <a:ext uri="{FF2B5EF4-FFF2-40B4-BE49-F238E27FC236}">
                  <a16:creationId xmlns:a16="http://schemas.microsoft.com/office/drawing/2014/main" id="{BC102F8F-3DE4-8E4E-9B38-6C19A234EBD4}"/>
                </a:ext>
              </a:extLst>
            </p:cNvPr>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2939845" y="1466996"/>
              <a:ext cx="3382297" cy="3449133"/>
            </a:xfrm>
            <a:prstGeom prst="rect">
              <a:avLst/>
            </a:prstGeom>
          </p:spPr>
        </p:pic>
        <p:pic>
          <p:nvPicPr>
            <p:cNvPr id="29" name="Рисунок 3" descr="af7a4501-735b-4269-8da2-1fc31646e441 - копия">
              <a:extLst>
                <a:ext uri="{FF2B5EF4-FFF2-40B4-BE49-F238E27FC236}">
                  <a16:creationId xmlns:a16="http://schemas.microsoft.com/office/drawing/2014/main" id="{19630481-FDC4-1A4E-8274-FE98204E9D62}"/>
                </a:ext>
              </a:extLst>
            </p:cNvPr>
            <p:cNvPicPr>
              <a:picLocks noChangeAspect="1" noChangeArrowheads="1"/>
            </p:cNvPicPr>
            <p:nvPr/>
          </p:nvPicPr>
          <p:blipFill rotWithShape="1">
            <a:blip r:embed="rId15" cstate="email">
              <a:extLst>
                <a:ext uri="{28A0092B-C50C-407E-A947-70E740481C1C}">
                  <a14:useLocalDpi xmlns:a14="http://schemas.microsoft.com/office/drawing/2010/main"/>
                </a:ext>
              </a:extLst>
            </a:blip>
            <a:srcRect/>
            <a:stretch/>
          </p:blipFill>
          <p:spPr bwMode="auto">
            <a:xfrm>
              <a:off x="5347568" y="3052902"/>
              <a:ext cx="191174" cy="191498"/>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30" name="Рисунок 3" descr="af7a4501-735b-4269-8da2-1fc31646e441 - копия">
              <a:extLst>
                <a:ext uri="{FF2B5EF4-FFF2-40B4-BE49-F238E27FC236}">
                  <a16:creationId xmlns:a16="http://schemas.microsoft.com/office/drawing/2014/main" id="{E8F2A959-008E-F64E-AF3B-AB52CF9622EC}"/>
                </a:ext>
              </a:extLst>
            </p:cNvPr>
            <p:cNvPicPr>
              <a:picLocks noChangeAspect="1" noChangeArrowheads="1"/>
            </p:cNvPicPr>
            <p:nvPr/>
          </p:nvPicPr>
          <p:blipFill rotWithShape="1">
            <a:blip r:embed="rId15" cstate="email">
              <a:extLst>
                <a:ext uri="{28A0092B-C50C-407E-A947-70E740481C1C}">
                  <a14:useLocalDpi xmlns:a14="http://schemas.microsoft.com/office/drawing/2010/main"/>
                </a:ext>
              </a:extLst>
            </a:blip>
            <a:srcRect/>
            <a:stretch/>
          </p:blipFill>
          <p:spPr bwMode="auto">
            <a:xfrm>
              <a:off x="3808506" y="3084974"/>
              <a:ext cx="191174" cy="191498"/>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31" name="Groupe 30">
            <a:extLst>
              <a:ext uri="{FF2B5EF4-FFF2-40B4-BE49-F238E27FC236}">
                <a16:creationId xmlns:a16="http://schemas.microsoft.com/office/drawing/2014/main" id="{A4F18E39-8C69-C54F-8085-C3BBCB2B2E85}"/>
              </a:ext>
            </a:extLst>
          </p:cNvPr>
          <p:cNvGrpSpPr/>
          <p:nvPr/>
        </p:nvGrpSpPr>
        <p:grpSpPr>
          <a:xfrm>
            <a:off x="659642" y="5652715"/>
            <a:ext cx="1337009" cy="891339"/>
            <a:chOff x="952500" y="0"/>
            <a:chExt cx="10287000" cy="6858000"/>
          </a:xfrm>
        </p:grpSpPr>
        <p:pic>
          <p:nvPicPr>
            <p:cNvPr id="32" name="Picture 2" descr="L’image contient peut-être : 1 personne, barbe, texte qui dit ’Matthias’">
              <a:extLst>
                <a:ext uri="{FF2B5EF4-FFF2-40B4-BE49-F238E27FC236}">
                  <a16:creationId xmlns:a16="http://schemas.microsoft.com/office/drawing/2014/main" id="{288B3B5D-B916-3843-89B5-DF08D4227573}"/>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3" name="Image 32">
              <a:extLst>
                <a:ext uri="{FF2B5EF4-FFF2-40B4-BE49-F238E27FC236}">
                  <a16:creationId xmlns:a16="http://schemas.microsoft.com/office/drawing/2014/main" id="{996F3357-F2DE-AF44-9244-9B3F85839D7B}"/>
                </a:ext>
              </a:extLst>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7288774" y="2291529"/>
              <a:ext cx="675353" cy="675353"/>
            </a:xfrm>
            <a:prstGeom prst="rect">
              <a:avLst/>
            </a:prstGeom>
          </p:spPr>
        </p:pic>
      </p:grpSp>
      <p:grpSp>
        <p:nvGrpSpPr>
          <p:cNvPr id="34" name="Groupe 33">
            <a:extLst>
              <a:ext uri="{FF2B5EF4-FFF2-40B4-BE49-F238E27FC236}">
                <a16:creationId xmlns:a16="http://schemas.microsoft.com/office/drawing/2014/main" id="{568EA56A-AFBF-5246-8D81-71B314E0C9A7}"/>
              </a:ext>
            </a:extLst>
          </p:cNvPr>
          <p:cNvGrpSpPr/>
          <p:nvPr/>
        </p:nvGrpSpPr>
        <p:grpSpPr>
          <a:xfrm>
            <a:off x="659642" y="2819445"/>
            <a:ext cx="1074336" cy="1074336"/>
            <a:chOff x="5105400" y="2438400"/>
            <a:chExt cx="2286000" cy="2286000"/>
          </a:xfrm>
        </p:grpSpPr>
        <p:pic>
          <p:nvPicPr>
            <p:cNvPr id="35" name="Picture 10" descr="Pari Esfandiari">
              <a:extLst>
                <a:ext uri="{FF2B5EF4-FFF2-40B4-BE49-F238E27FC236}">
                  <a16:creationId xmlns:a16="http://schemas.microsoft.com/office/drawing/2014/main" id="{CA4CC08F-B0F3-3140-BB53-DD57791A842E}"/>
                </a:ext>
              </a:extLst>
            </p:cNvP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5105400" y="2438400"/>
              <a:ext cx="22860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36" name="Рисунок 3" descr="af7a4501-735b-4269-8da2-1fc31646e441 - копия">
              <a:extLst>
                <a:ext uri="{FF2B5EF4-FFF2-40B4-BE49-F238E27FC236}">
                  <a16:creationId xmlns:a16="http://schemas.microsoft.com/office/drawing/2014/main" id="{C33EFFF6-D73D-384B-9AD3-7D99B2B420CB}"/>
                </a:ext>
              </a:extLst>
            </p:cNvPr>
            <p:cNvPicPr>
              <a:picLocks noChangeAspect="1" noChangeArrowheads="1"/>
            </p:cNvPicPr>
            <p:nvPr/>
          </p:nvPicPr>
          <p:blipFill rotWithShape="1">
            <a:blip r:embed="rId19" cstate="email">
              <a:extLst>
                <a:ext uri="{28A0092B-C50C-407E-A947-70E740481C1C}">
                  <a14:useLocalDpi xmlns:a14="http://schemas.microsoft.com/office/drawing/2010/main"/>
                </a:ext>
              </a:extLst>
            </a:blip>
            <a:srcRect/>
            <a:stretch/>
          </p:blipFill>
          <p:spPr bwMode="auto">
            <a:xfrm>
              <a:off x="5677841" y="4213610"/>
              <a:ext cx="438302" cy="439045"/>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37" name="Рисунок 3" descr="af7a4501-735b-4269-8da2-1fc31646e441 - копия">
              <a:extLst>
                <a:ext uri="{FF2B5EF4-FFF2-40B4-BE49-F238E27FC236}">
                  <a16:creationId xmlns:a16="http://schemas.microsoft.com/office/drawing/2014/main" id="{B87765E9-29E9-4A40-8208-236070734B2A}"/>
                </a:ext>
              </a:extLst>
            </p:cNvPr>
            <p:cNvPicPr>
              <a:picLocks noChangeAspect="1" noChangeArrowheads="1"/>
            </p:cNvPicPr>
            <p:nvPr/>
          </p:nvPicPr>
          <p:blipFill rotWithShape="1">
            <a:blip r:embed="rId19" cstate="email">
              <a:extLst>
                <a:ext uri="{28A0092B-C50C-407E-A947-70E740481C1C}">
                  <a14:useLocalDpi xmlns:a14="http://schemas.microsoft.com/office/drawing/2010/main"/>
                </a:ext>
              </a:extLst>
            </a:blip>
            <a:srcRect/>
            <a:stretch/>
          </p:blipFill>
          <p:spPr bwMode="auto">
            <a:xfrm>
              <a:off x="6651456" y="4113126"/>
              <a:ext cx="438302" cy="439045"/>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38" name="Groupe 37">
            <a:extLst>
              <a:ext uri="{FF2B5EF4-FFF2-40B4-BE49-F238E27FC236}">
                <a16:creationId xmlns:a16="http://schemas.microsoft.com/office/drawing/2014/main" id="{D6C4D17F-7846-A747-8644-432271B9D909}"/>
              </a:ext>
            </a:extLst>
          </p:cNvPr>
          <p:cNvGrpSpPr/>
          <p:nvPr/>
        </p:nvGrpSpPr>
        <p:grpSpPr>
          <a:xfrm>
            <a:off x="8349136" y="3788125"/>
            <a:ext cx="1578314" cy="1249726"/>
            <a:chOff x="8126520" y="1855532"/>
            <a:chExt cx="3080086" cy="2438845"/>
          </a:xfrm>
        </p:grpSpPr>
        <p:pic>
          <p:nvPicPr>
            <p:cNvPr id="39" name="Picture 4" descr="L’image contient peut-être : 6 personnes, dont Andrei Kolesnikov, personnes souriantes">
              <a:extLst>
                <a:ext uri="{FF2B5EF4-FFF2-40B4-BE49-F238E27FC236}">
                  <a16:creationId xmlns:a16="http://schemas.microsoft.com/office/drawing/2014/main" id="{0477E780-5F88-DF4E-8A8D-B655308F6FC6}"/>
                </a:ext>
              </a:extLst>
            </p:cNvPr>
            <p:cNvPicPr>
              <a:picLocks noChangeAspect="1" noChangeArrowheads="1"/>
            </p:cNvPicPr>
            <p:nvPr/>
          </p:nvPicPr>
          <p:blipFill rotWithShape="1">
            <a:blip r:embed="rId20" cstate="email">
              <a:extLst>
                <a:ext uri="{BEBA8EAE-BF5A-486C-A8C5-ECC9F3942E4B}">
                  <a14:imgProps xmlns:a14="http://schemas.microsoft.com/office/drawing/2010/main">
                    <a14:imgLayer r:embed="rId21">
                      <a14:imgEffect>
                        <a14:backgroundRemoval t="0" b="82422" l="0" r="100000">
                          <a14:foregroundMark x1="9907" y1="49219" x2="9907" y2="49219"/>
                          <a14:foregroundMark x1="9907" y1="44141" x2="9907" y2="44141"/>
                          <a14:foregroundMark x1="11455" y1="33984" x2="11455" y2="33984"/>
                          <a14:foregroundMark x1="3406" y1="19531" x2="3406" y2="19531"/>
                          <a14:foregroundMark x1="12384" y1="57813" x2="12384" y2="57813"/>
                          <a14:foregroundMark x1="5573" y1="43359" x2="5573" y2="43359"/>
                          <a14:foregroundMark x1="31269" y1="65234" x2="31269" y2="65234"/>
                          <a14:foregroundMark x1="31269" y1="65234" x2="31269" y2="65234"/>
                          <a14:foregroundMark x1="35913" y1="64063" x2="35913" y2="64063"/>
                          <a14:foregroundMark x1="40557" y1="61328" x2="40557" y2="61328"/>
                          <a14:foregroundMark x1="62229" y1="67578" x2="62229" y2="67578"/>
                          <a14:foregroundMark x1="52012" y1="66406" x2="52012" y2="66406"/>
                          <a14:foregroundMark x1="73375" y1="70313" x2="73375" y2="70313"/>
                          <a14:foregroundMark x1="57895" y1="61719" x2="57895" y2="61719"/>
                          <a14:foregroundMark x1="74613" y1="52344" x2="74613" y2="52344"/>
                          <a14:foregroundMark x1="84520" y1="59375" x2="84520" y2="59375"/>
                          <a14:foregroundMark x1="76161" y1="18750" x2="76161" y2="18750"/>
                          <a14:foregroundMark x1="74613" y1="15625" x2="74613" y2="15625"/>
                          <a14:foregroundMark x1="73375" y1="13672" x2="73375" y2="13672"/>
                          <a14:foregroundMark x1="72136" y1="11719" x2="72136" y2="11719"/>
                          <a14:foregroundMark x1="64396" y1="8203" x2="64396" y2="8203"/>
                          <a14:foregroundMark x1="57585" y1="12109" x2="57585" y2="12109"/>
                          <a14:foregroundMark x1="56037" y1="14453" x2="56037" y2="14453"/>
                          <a14:foregroundMark x1="54799" y1="16797" x2="54799" y2="16797"/>
                          <a14:foregroundMark x1="70279" y1="9766" x2="70279" y2="9766"/>
                          <a14:foregroundMark x1="83901" y1="67578" x2="83901" y2="67578"/>
                          <a14:foregroundMark x1="10526" y1="41406" x2="10526" y2="41406"/>
                          <a14:foregroundMark x1="15170" y1="31641" x2="15170" y2="31641"/>
                          <a14:foregroundMark x1="5263" y1="21484" x2="5263" y2="21484"/>
                          <a14:foregroundMark x1="4334" y1="17578" x2="4334" y2="17578"/>
                          <a14:foregroundMark x1="95666" y1="51953" x2="95666" y2="51953"/>
                          <a14:foregroundMark x1="92879" y1="50391" x2="93498" y2="50391"/>
                          <a14:foregroundMark x1="92570" y1="50000" x2="94427" y2="52734"/>
                          <a14:foregroundMark x1="64087" y1="8594" x2="70588" y2="10547"/>
                          <a14:foregroundMark x1="66563" y1="7813" x2="70279" y2="10156"/>
                          <a14:backgroundMark x1="97523" y1="23828" x2="97523" y2="23828"/>
                          <a14:backgroundMark x1="94118" y1="33984" x2="94118" y2="33984"/>
                          <a14:backgroundMark x1="100000" y1="14844" x2="100000" y2="14844"/>
                          <a14:backgroundMark x1="91950" y1="4297" x2="91950" y2="4297"/>
                          <a14:backgroundMark x1="12074" y1="10156" x2="0" y2="15625"/>
                          <a14:backgroundMark x1="0" y1="8594" x2="12074" y2="9766"/>
                          <a14:backgroundMark x1="17337" y1="0" x2="21362" y2="3125"/>
                          <a14:backgroundMark x1="21672" y1="3516" x2="42724" y2="2344"/>
                          <a14:backgroundMark x1="46749" y1="0" x2="42724" y2="1953"/>
                          <a14:backgroundMark x1="39938" y1="12891" x2="70588" y2="1563"/>
                          <a14:backgroundMark x1="73994" y1="5078" x2="82353" y2="14844"/>
                          <a14:backgroundMark x1="82353" y1="14844" x2="85139" y2="36719"/>
                          <a14:backgroundMark x1="85139" y1="36719" x2="99690" y2="42969"/>
                          <a14:backgroundMark x1="34056" y1="0" x2="39009" y2="12891"/>
                          <a14:backgroundMark x1="3096" y1="19922" x2="3096" y2="19922"/>
                          <a14:backgroundMark x1="3096" y1="19922" x2="3096" y2="19922"/>
                          <a14:backgroundMark x1="3406" y1="19922" x2="3406" y2="19922"/>
                          <a14:backgroundMark x1="3096" y1="19531" x2="3096" y2="19531"/>
                          <a14:backgroundMark x1="3096" y1="19922" x2="3096" y2="19922"/>
                          <a14:backgroundMark x1="3096" y1="19141" x2="3096" y2="19141"/>
                          <a14:backgroundMark x1="3715" y1="19531" x2="3715" y2="19531"/>
                          <a14:backgroundMark x1="53560" y1="15234" x2="53560" y2="15234"/>
                          <a14:backgroundMark x1="53560" y1="17969" x2="53560" y2="17969"/>
                        </a14:backgroundRemoval>
                      </a14:imgEffect>
                    </a14:imgLayer>
                  </a14:imgProps>
                </a:ext>
                <a:ext uri="{28A0092B-C50C-407E-A947-70E740481C1C}">
                  <a14:useLocalDpi xmlns:a14="http://schemas.microsoft.com/office/drawing/2010/main"/>
                </a:ext>
              </a:extLst>
            </a:blip>
            <a:srcRect/>
            <a:stretch/>
          </p:blipFill>
          <p:spPr bwMode="auto">
            <a:xfrm>
              <a:off x="8126520" y="1855532"/>
              <a:ext cx="3080086" cy="2438845"/>
            </a:xfrm>
            <a:prstGeom prst="rect">
              <a:avLst/>
            </a:prstGeom>
            <a:noFill/>
            <a:extLst>
              <a:ext uri="{909E8E84-426E-40DD-AFC4-6F175D3DCCD1}">
                <a14:hiddenFill xmlns:a14="http://schemas.microsoft.com/office/drawing/2010/main">
                  <a:solidFill>
                    <a:srgbClr val="FFFFFF"/>
                  </a:solidFill>
                </a14:hiddenFill>
              </a:ext>
            </a:extLst>
          </p:spPr>
        </p:pic>
        <p:pic>
          <p:nvPicPr>
            <p:cNvPr id="40" name="Рисунок 3" descr="af7a4501-735b-4269-8da2-1fc31646e441 - копия">
              <a:extLst>
                <a:ext uri="{FF2B5EF4-FFF2-40B4-BE49-F238E27FC236}">
                  <a16:creationId xmlns:a16="http://schemas.microsoft.com/office/drawing/2014/main" id="{67FA506F-2AE7-2847-B3F8-DF6049605470}"/>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8326214" y="2094848"/>
              <a:ext cx="313747" cy="314279"/>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41" name="Groupe 40">
            <a:extLst>
              <a:ext uri="{FF2B5EF4-FFF2-40B4-BE49-F238E27FC236}">
                <a16:creationId xmlns:a16="http://schemas.microsoft.com/office/drawing/2014/main" id="{764F0694-C3BD-964D-B852-119B2ED1F8A3}"/>
              </a:ext>
            </a:extLst>
          </p:cNvPr>
          <p:cNvGrpSpPr/>
          <p:nvPr/>
        </p:nvGrpSpPr>
        <p:grpSpPr>
          <a:xfrm>
            <a:off x="8248490" y="5171567"/>
            <a:ext cx="1828194" cy="1038511"/>
            <a:chOff x="2351920" y="1068903"/>
            <a:chExt cx="6408622" cy="3640435"/>
          </a:xfrm>
        </p:grpSpPr>
        <p:pic>
          <p:nvPicPr>
            <p:cNvPr id="42" name="Рисунок 3" descr="af7a4501-735b-4269-8da2-1fc31646e441 - копия">
              <a:extLst>
                <a:ext uri="{FF2B5EF4-FFF2-40B4-BE49-F238E27FC236}">
                  <a16:creationId xmlns:a16="http://schemas.microsoft.com/office/drawing/2014/main" id="{180EE4C6-D980-FB46-9491-972FAEDC32E8}"/>
                </a:ext>
              </a:extLst>
            </p:cNvPr>
            <p:cNvPicPr>
              <a:picLocks noChangeAspect="1" noChangeArrowheads="1"/>
            </p:cNvPicPr>
            <p:nvPr/>
          </p:nvPicPr>
          <p:blipFill rotWithShape="1">
            <a:blip r:embed="rId22" cstate="email">
              <a:extLst>
                <a:ext uri="{28A0092B-C50C-407E-A947-70E740481C1C}">
                  <a14:useLocalDpi xmlns:a14="http://schemas.microsoft.com/office/drawing/2010/main"/>
                </a:ext>
              </a:extLst>
            </a:blip>
            <a:srcRect/>
            <a:stretch/>
          </p:blipFill>
          <p:spPr bwMode="auto">
            <a:xfrm>
              <a:off x="5566788" y="1068903"/>
              <a:ext cx="3193754" cy="3199169"/>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43" name="Picture 8" descr="L’image contient peut-être : 1 personne, texte qui dit ’19 ernet Governance um Berlin November 2019 WORLD. NET. VISION. Roland 1-800’">
              <a:extLst>
                <a:ext uri="{FF2B5EF4-FFF2-40B4-BE49-F238E27FC236}">
                  <a16:creationId xmlns:a16="http://schemas.microsoft.com/office/drawing/2014/main" id="{70C6CFEA-C56E-8D4B-B292-AFD4A75968F2}"/>
                </a:ext>
              </a:extLst>
            </p:cNvPr>
            <p:cNvPicPr>
              <a:picLocks noChangeAspect="1" noChangeArrowheads="1"/>
            </p:cNvPicPr>
            <p:nvPr/>
          </p:nvPicPr>
          <p:blipFill rotWithShape="1">
            <a:blip r:embed="rId23" cstate="email">
              <a:extLst>
                <a:ext uri="{BEBA8EAE-BF5A-486C-A8C5-ECC9F3942E4B}">
                  <a14:imgProps xmlns:a14="http://schemas.microsoft.com/office/drawing/2010/main">
                    <a14:imgLayer r:embed="rId24">
                      <a14:imgEffect>
                        <a14:backgroundRemoval t="0" b="100000" l="0" r="100000">
                          <a14:foregroundMark x1="2330" y1="75588" x2="12766" y2="99819"/>
                          <a14:foregroundMark x1="2330" y1="75588" x2="2229" y2="50814"/>
                          <a14:foregroundMark x1="2229" y1="50814" x2="7599" y2="33454"/>
                          <a14:foregroundMark x1="7599" y1="33454" x2="16211" y2="26944"/>
                          <a14:foregroundMark x1="16211" y1="26944" x2="25532" y2="30018"/>
                          <a14:foregroundMark x1="25532" y1="30018" x2="36170" y2="40506"/>
                          <a14:foregroundMark x1="36170" y1="40506" x2="52482" y2="72514"/>
                          <a14:foregroundMark x1="52482" y1="72514" x2="54103" y2="88065"/>
                          <a14:foregroundMark x1="54002" y1="88065" x2="43566" y2="99819"/>
                          <a14:foregroundMark x1="8409" y1="55696" x2="33131" y2="56058"/>
                          <a14:foregroundMark x1="33131" y1="56058" x2="30598" y2="77577"/>
                          <a14:foregroundMark x1="30598" y1="77577" x2="27964" y2="56781"/>
                          <a14:foregroundMark x1="27964" y1="56781" x2="19352" y2="60398"/>
                          <a14:foregroundMark x1="19352" y1="60398" x2="26849" y2="69439"/>
                          <a14:foregroundMark x1="26849" y1="69439" x2="20871" y2="56600"/>
                          <a14:foregroundMark x1="20871" y1="56600" x2="12563" y2="71971"/>
                          <a14:foregroundMark x1="12563" y1="71971" x2="20770" y2="86618"/>
                          <a14:foregroundMark x1="20770" y1="86618" x2="35157" y2="81193"/>
                          <a14:foregroundMark x1="35157" y1="81193" x2="40223" y2="68354"/>
                          <a14:foregroundMark x1="40223" y1="68354" x2="38602" y2="55696"/>
                          <a14:foregroundMark x1="43364" y1="69982" x2="43566" y2="85353"/>
                          <a14:foregroundMark x1="43566" y1="85353" x2="34347" y2="93309"/>
                          <a14:foregroundMark x1="34347" y1="93309" x2="25532" y2="94756"/>
                          <a14:foregroundMark x1="25532" y1="94756" x2="35765" y2="86438"/>
                          <a14:foregroundMark x1="35765" y1="86438" x2="41945" y2="75407"/>
                          <a14:foregroundMark x1="41945" y1="75407" x2="43364" y2="71067"/>
                          <a14:foregroundMark x1="59473" y1="79385" x2="68592" y2="77577"/>
                          <a14:foregroundMark x1="68592" y1="77577" x2="75684" y2="87161"/>
                          <a14:foregroundMark x1="75684" y1="87161" x2="66261" y2="95841"/>
                          <a14:foregroundMark x1="66261" y1="95841" x2="59574" y2="85714"/>
                          <a14:foregroundMark x1="59574" y1="85714" x2="59676" y2="79747"/>
                          <a14:foregroundMark x1="62411" y1="71248" x2="62411" y2="70705"/>
                          <a14:foregroundMark x1="68592" y1="64195" x2="61196" y2="73779"/>
                          <a14:foregroundMark x1="61196" y1="73779" x2="69301" y2="67993"/>
                          <a14:foregroundMark x1="69301" y1="67993" x2="68592" y2="64195"/>
                          <a14:foregroundMark x1="57852" y1="99819" x2="57852" y2="99819"/>
                          <a14:foregroundMark x1="66565" y1="98915" x2="57852" y2="99638"/>
                          <a14:foregroundMark x1="66565" y1="98915" x2="66565" y2="99819"/>
                          <a14:foregroundMark x1="62107" y1="99458" x2="61803" y2="99819"/>
                          <a14:foregroundMark x1="61499" y1="94756" x2="60385" y2="94756"/>
                          <a14:foregroundMark x1="66565" y1="52260" x2="66565" y2="52260"/>
                          <a14:foregroundMark x1="64640" y1="49005" x2="64640" y2="49005"/>
                          <a14:foregroundMark x1="68085" y1="51537" x2="68085" y2="51537"/>
                          <a14:foregroundMark x1="68085" y1="55515" x2="68085" y2="55515"/>
                          <a14:foregroundMark x1="69301" y1="58047" x2="69301" y2="58047"/>
                          <a14:foregroundMark x1="58257" y1="46112" x2="66971" y2="48463"/>
                          <a14:foregroundMark x1="66971" y1="48463" x2="58561" y2="47559"/>
                          <a14:backgroundMark x1="55218" y1="0" x2="55218" y2="10127"/>
                          <a14:backgroundMark x1="55319" y1="10307" x2="62614" y2="39783"/>
                          <a14:backgroundMark x1="62614" y1="39783" x2="72239" y2="41591"/>
                          <a14:backgroundMark x1="72239" y1="41591" x2="98784" y2="80289"/>
                          <a14:backgroundMark x1="98784" y1="80289" x2="96454" y2="95298"/>
                          <a14:backgroundMark x1="96454" y1="95298" x2="97467" y2="99819"/>
                          <a14:backgroundMark x1="54813" y1="19168" x2="55826" y2="35443"/>
                          <a14:backgroundMark x1="55826" y1="35443" x2="62918" y2="44665"/>
                          <a14:backgroundMark x1="62918" y1="44665" x2="74873" y2="42676"/>
                          <a14:backgroundMark x1="74873" y1="42676" x2="77204" y2="27667"/>
                          <a14:backgroundMark x1="77204" y1="27667" x2="70517" y2="10307"/>
                          <a14:backgroundMark x1="70517" y1="10307" x2="60993" y2="7052"/>
                          <a14:backgroundMark x1="60993" y1="7052" x2="53799" y2="15552"/>
                          <a14:backgroundMark x1="53799" y1="15552" x2="54205" y2="19349"/>
                        </a14:backgroundRemoval>
                      </a14:imgEffect>
                    </a14:imgLayer>
                  </a14:imgProps>
                </a:ext>
                <a:ext uri="{28A0092B-C50C-407E-A947-70E740481C1C}">
                  <a14:useLocalDpi xmlns:a14="http://schemas.microsoft.com/office/drawing/2010/main"/>
                </a:ext>
              </a:extLst>
            </a:blip>
            <a:srcRect/>
            <a:stretch/>
          </p:blipFill>
          <p:spPr bwMode="auto">
            <a:xfrm>
              <a:off x="2351920" y="1606999"/>
              <a:ext cx="5528044" cy="310233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4" name="Groupe 43">
            <a:extLst>
              <a:ext uri="{FF2B5EF4-FFF2-40B4-BE49-F238E27FC236}">
                <a16:creationId xmlns:a16="http://schemas.microsoft.com/office/drawing/2014/main" id="{63BA46E4-F3CA-6F4E-9E78-9A935D039B7F}"/>
              </a:ext>
            </a:extLst>
          </p:cNvPr>
          <p:cNvGrpSpPr/>
          <p:nvPr/>
        </p:nvGrpSpPr>
        <p:grpSpPr>
          <a:xfrm>
            <a:off x="2173811" y="3984572"/>
            <a:ext cx="1402007" cy="1402007"/>
            <a:chOff x="7818420" y="1632879"/>
            <a:chExt cx="2849586" cy="2849586"/>
          </a:xfrm>
        </p:grpSpPr>
        <p:pic>
          <p:nvPicPr>
            <p:cNvPr id="45" name="Image 44" descr="Une image contenant personne, mur, intérieur&#10;&#10;Description générée automatiquement">
              <a:extLst>
                <a:ext uri="{FF2B5EF4-FFF2-40B4-BE49-F238E27FC236}">
                  <a16:creationId xmlns:a16="http://schemas.microsoft.com/office/drawing/2014/main" id="{F0A4562F-5D16-384F-861C-B2AFB9585A16}"/>
                </a:ext>
              </a:extLst>
            </p:cNvPr>
            <p:cNvPicPr>
              <a:picLocks noChangeAspect="1"/>
            </p:cNvPicPr>
            <p:nvPr/>
          </p:nvPicPr>
          <p:blipFill rotWithShape="1">
            <a:blip r:embed="rId25" cstate="screen">
              <a:extLst>
                <a:ext uri="{28A0092B-C50C-407E-A947-70E740481C1C}">
                  <a14:useLocalDpi xmlns:a14="http://schemas.microsoft.com/office/drawing/2010/main"/>
                </a:ext>
              </a:extLst>
            </a:blip>
            <a:srcRect r="-1" b="-1"/>
            <a:stretch/>
          </p:blipFill>
          <p:spPr>
            <a:xfrm>
              <a:off x="7818420" y="1632879"/>
              <a:ext cx="2849586" cy="284958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p:spPr>
        </p:pic>
        <p:pic>
          <p:nvPicPr>
            <p:cNvPr id="46" name="Image 45">
              <a:extLst>
                <a:ext uri="{FF2B5EF4-FFF2-40B4-BE49-F238E27FC236}">
                  <a16:creationId xmlns:a16="http://schemas.microsoft.com/office/drawing/2014/main" id="{9486991B-938D-804A-828A-86A26C507773}"/>
                </a:ext>
              </a:extLst>
            </p:cNvPr>
            <p:cNvPicPr>
              <a:picLocks noChangeAspect="1"/>
            </p:cNvPicPr>
            <p:nvPr/>
          </p:nvPicPr>
          <p:blipFill rotWithShape="1">
            <a:blip r:embed="rId26" cstate="screen">
              <a:extLst>
                <a:ext uri="{28A0092B-C50C-407E-A947-70E740481C1C}">
                  <a14:useLocalDpi xmlns:a14="http://schemas.microsoft.com/office/drawing/2010/main"/>
                </a:ext>
              </a:extLst>
            </a:blip>
            <a:srcRect r="-4" b="-4"/>
            <a:stretch/>
          </p:blipFill>
          <p:spPr>
            <a:xfrm>
              <a:off x="8295786" y="2016273"/>
              <a:ext cx="451156" cy="45115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scene3d>
              <a:camera prst="perspectiveFront" fov="5400000"/>
              <a:lightRig rig="threePt" dir="t">
                <a:rot lat="0" lon="0" rev="19200000"/>
              </a:lightRig>
            </a:scene3d>
            <a:sp3d extrusionH="25400">
              <a:bevelT w="304800" h="152400" prst="hardEdge"/>
              <a:extrusionClr>
                <a:srgbClr val="000000"/>
              </a:extrusionClr>
            </a:sp3d>
          </p:spPr>
        </p:pic>
        <p:pic>
          <p:nvPicPr>
            <p:cNvPr id="47" name="Image 46">
              <a:extLst>
                <a:ext uri="{FF2B5EF4-FFF2-40B4-BE49-F238E27FC236}">
                  <a16:creationId xmlns:a16="http://schemas.microsoft.com/office/drawing/2014/main" id="{50331345-B5D4-EA4D-8F79-6A8C8CE170A6}"/>
                </a:ext>
              </a:extLst>
            </p:cNvPr>
            <p:cNvPicPr>
              <a:picLocks noChangeAspect="1"/>
            </p:cNvPicPr>
            <p:nvPr/>
          </p:nvPicPr>
          <p:blipFill rotWithShape="1">
            <a:blip r:embed="rId26" cstate="screen">
              <a:extLst>
                <a:ext uri="{28A0092B-C50C-407E-A947-70E740481C1C}">
                  <a14:useLocalDpi xmlns:a14="http://schemas.microsoft.com/office/drawing/2010/main"/>
                </a:ext>
              </a:extLst>
            </a:blip>
            <a:srcRect r="-4" b="-4"/>
            <a:stretch/>
          </p:blipFill>
          <p:spPr>
            <a:xfrm>
              <a:off x="8840145" y="2016273"/>
              <a:ext cx="451156" cy="45115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scene3d>
              <a:camera prst="perspectiveFront" fov="5400000"/>
              <a:lightRig rig="threePt" dir="t">
                <a:rot lat="0" lon="0" rev="19200000"/>
              </a:lightRig>
            </a:scene3d>
            <a:sp3d extrusionH="25400">
              <a:bevelT w="304800" h="152400" prst="hardEdge"/>
              <a:extrusionClr>
                <a:srgbClr val="000000"/>
              </a:extrusionClr>
            </a:sp3d>
          </p:spPr>
        </p:pic>
      </p:grpSp>
      <p:grpSp>
        <p:nvGrpSpPr>
          <p:cNvPr id="48" name="Groupe 47">
            <a:extLst>
              <a:ext uri="{FF2B5EF4-FFF2-40B4-BE49-F238E27FC236}">
                <a16:creationId xmlns:a16="http://schemas.microsoft.com/office/drawing/2014/main" id="{E05EA676-1DFD-4244-AF1B-C7BD0CA85726}"/>
              </a:ext>
            </a:extLst>
          </p:cNvPr>
          <p:cNvGrpSpPr/>
          <p:nvPr/>
        </p:nvGrpSpPr>
        <p:grpSpPr>
          <a:xfrm>
            <a:off x="4713512" y="4059738"/>
            <a:ext cx="1283068" cy="1402007"/>
            <a:chOff x="2403231" y="2107234"/>
            <a:chExt cx="3486778" cy="3810000"/>
          </a:xfrm>
        </p:grpSpPr>
        <p:pic>
          <p:nvPicPr>
            <p:cNvPr id="49" name="Рисунок 3" descr="af7a4501-735b-4269-8da2-1fc31646e441 - копия">
              <a:extLst>
                <a:ext uri="{FF2B5EF4-FFF2-40B4-BE49-F238E27FC236}">
                  <a16:creationId xmlns:a16="http://schemas.microsoft.com/office/drawing/2014/main" id="{5E618CC1-173A-9A41-ADC2-77830A6202B9}"/>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173873" y="4332110"/>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0" name="Picture 16">
              <a:extLst>
                <a:ext uri="{FF2B5EF4-FFF2-40B4-BE49-F238E27FC236}">
                  <a16:creationId xmlns:a16="http://schemas.microsoft.com/office/drawing/2014/main" id="{2DDCDF62-C068-964A-8E82-37F8DBC96363}"/>
                </a:ext>
              </a:extLst>
            </p:cNvPr>
            <p:cNvPicPr>
              <a:picLocks noChangeAspect="1" noChangeArrowheads="1"/>
            </p:cNvPicPr>
            <p:nvPr/>
          </p:nvPicPr>
          <p:blipFill rotWithShape="1">
            <a:blip r:embed="rId28" cstate="email">
              <a:extLst>
                <a:ext uri="{28A0092B-C50C-407E-A947-70E740481C1C}">
                  <a14:useLocalDpi xmlns:a14="http://schemas.microsoft.com/office/drawing/2010/main"/>
                </a:ext>
              </a:extLst>
            </a:blip>
            <a:srcRect/>
            <a:stretch/>
          </p:blipFill>
          <p:spPr bwMode="auto">
            <a:xfrm>
              <a:off x="2403231" y="2107234"/>
              <a:ext cx="3486778" cy="3810000"/>
            </a:xfrm>
            <a:prstGeom prst="rect">
              <a:avLst/>
            </a:prstGeom>
            <a:noFill/>
            <a:extLst>
              <a:ext uri="{909E8E84-426E-40DD-AFC4-6F175D3DCCD1}">
                <a14:hiddenFill xmlns:a14="http://schemas.microsoft.com/office/drawing/2010/main">
                  <a:solidFill>
                    <a:srgbClr val="FFFFFF"/>
                  </a:solidFill>
                </a14:hiddenFill>
              </a:ext>
            </a:extLst>
          </p:spPr>
        </p:pic>
        <p:pic>
          <p:nvPicPr>
            <p:cNvPr id="51" name="Рисунок 3" descr="af7a4501-735b-4269-8da2-1fc31646e441 - копия">
              <a:extLst>
                <a:ext uri="{FF2B5EF4-FFF2-40B4-BE49-F238E27FC236}">
                  <a16:creationId xmlns:a16="http://schemas.microsoft.com/office/drawing/2014/main" id="{FDB8F398-581E-9C46-924A-76CEB5E38F67}"/>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186288" y="4354051"/>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2" name="Рисунок 3" descr="af7a4501-735b-4269-8da2-1fc31646e441 - копия">
              <a:extLst>
                <a:ext uri="{FF2B5EF4-FFF2-40B4-BE49-F238E27FC236}">
                  <a16:creationId xmlns:a16="http://schemas.microsoft.com/office/drawing/2014/main" id="{6676E494-CFAC-9243-8346-877DDC636E2F}"/>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186288" y="4701819"/>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3" name="Рисунок 3" descr="af7a4501-735b-4269-8da2-1fc31646e441 - копия">
              <a:extLst>
                <a:ext uri="{FF2B5EF4-FFF2-40B4-BE49-F238E27FC236}">
                  <a16:creationId xmlns:a16="http://schemas.microsoft.com/office/drawing/2014/main" id="{5B5F71AC-6000-4446-9CDC-8AFABD10D8AF}"/>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327433" y="4970506"/>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4" name="Рисунок 3" descr="af7a4501-735b-4269-8da2-1fc31646e441 - копия">
              <a:extLst>
                <a:ext uri="{FF2B5EF4-FFF2-40B4-BE49-F238E27FC236}">
                  <a16:creationId xmlns:a16="http://schemas.microsoft.com/office/drawing/2014/main" id="{038EF79E-A1A1-7246-AAE5-A2DA8CACD5AE}"/>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085905" y="5049586"/>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5" name="Рисунок 3" descr="af7a4501-735b-4269-8da2-1fc31646e441 - копия">
              <a:extLst>
                <a:ext uri="{FF2B5EF4-FFF2-40B4-BE49-F238E27FC236}">
                  <a16:creationId xmlns:a16="http://schemas.microsoft.com/office/drawing/2014/main" id="{A2B83FBB-01B0-DB42-8C54-BA47FE02BF83}"/>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274299" y="5268737"/>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6" name="Рисунок 3" descr="af7a4501-735b-4269-8da2-1fc31646e441 - копия">
              <a:extLst>
                <a:ext uri="{FF2B5EF4-FFF2-40B4-BE49-F238E27FC236}">
                  <a16:creationId xmlns:a16="http://schemas.microsoft.com/office/drawing/2014/main" id="{778D4EDD-7034-B245-92A6-1793F7CEAAC2}"/>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049183" y="5483410"/>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7" name="Рисунок 3" descr="af7a4501-735b-4269-8da2-1fc31646e441 - копия">
              <a:extLst>
                <a:ext uri="{FF2B5EF4-FFF2-40B4-BE49-F238E27FC236}">
                  <a16:creationId xmlns:a16="http://schemas.microsoft.com/office/drawing/2014/main" id="{DDC7BECF-74DB-0147-BFEE-04962155D8B4}"/>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276385" y="5641571"/>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58" name="Groupe 57">
            <a:extLst>
              <a:ext uri="{FF2B5EF4-FFF2-40B4-BE49-F238E27FC236}">
                <a16:creationId xmlns:a16="http://schemas.microsoft.com/office/drawing/2014/main" id="{F2CB2055-58FA-5543-A308-7619122F02A1}"/>
              </a:ext>
            </a:extLst>
          </p:cNvPr>
          <p:cNvGrpSpPr/>
          <p:nvPr/>
        </p:nvGrpSpPr>
        <p:grpSpPr>
          <a:xfrm>
            <a:off x="2862687" y="5219946"/>
            <a:ext cx="2030356" cy="1319544"/>
            <a:chOff x="2110379" y="1602690"/>
            <a:chExt cx="6641961" cy="4316661"/>
          </a:xfrm>
        </p:grpSpPr>
        <p:pic>
          <p:nvPicPr>
            <p:cNvPr id="59" name="Picture 12" descr="L’image contient peut-être : 2 personnes, dont Ricardo Holmquist, personnes assises">
              <a:extLst>
                <a:ext uri="{FF2B5EF4-FFF2-40B4-BE49-F238E27FC236}">
                  <a16:creationId xmlns:a16="http://schemas.microsoft.com/office/drawing/2014/main" id="{1B7E0505-CD8B-6F4A-835D-2BAAD2541A9B}"/>
                </a:ext>
              </a:extLst>
            </p:cNvPr>
            <p:cNvPicPr>
              <a:picLocks noChangeAspect="1" noChangeArrowheads="1"/>
            </p:cNvPicPr>
            <p:nvPr/>
          </p:nvPicPr>
          <p:blipFill rotWithShape="1">
            <a:blip r:embed="rId29" cstate="email">
              <a:extLst>
                <a:ext uri="{28A0092B-C50C-407E-A947-70E740481C1C}">
                  <a14:useLocalDpi xmlns:a14="http://schemas.microsoft.com/office/drawing/2010/main"/>
                </a:ext>
              </a:extLst>
            </a:blip>
            <a:srcRect/>
            <a:stretch/>
          </p:blipFill>
          <p:spPr bwMode="auto">
            <a:xfrm>
              <a:off x="2110379" y="1602690"/>
              <a:ext cx="6641961" cy="4316661"/>
            </a:xfrm>
            <a:prstGeom prst="rect">
              <a:avLst/>
            </a:prstGeom>
            <a:noFill/>
            <a:extLst>
              <a:ext uri="{909E8E84-426E-40DD-AFC4-6F175D3DCCD1}">
                <a14:hiddenFill xmlns:a14="http://schemas.microsoft.com/office/drawing/2010/main">
                  <a:solidFill>
                    <a:srgbClr val="FFFFFF"/>
                  </a:solidFill>
                </a14:hiddenFill>
              </a:ext>
            </a:extLst>
          </p:spPr>
        </p:pic>
        <p:pic>
          <p:nvPicPr>
            <p:cNvPr id="60" name="Рисунок 3" descr="af7a4501-735b-4269-8da2-1fc31646e441 - копия">
              <a:extLst>
                <a:ext uri="{FF2B5EF4-FFF2-40B4-BE49-F238E27FC236}">
                  <a16:creationId xmlns:a16="http://schemas.microsoft.com/office/drawing/2014/main" id="{E7DD6051-E17C-F342-8C9D-B274F7E202F0}"/>
                </a:ext>
              </a:extLst>
            </p:cNvPr>
            <p:cNvPicPr>
              <a:picLocks noChangeAspect="1" noChangeArrowheads="1"/>
            </p:cNvPicPr>
            <p:nvPr/>
          </p:nvPicPr>
          <p:blipFill rotWithShape="1">
            <a:blip r:embed="rId30" cstate="email">
              <a:extLst>
                <a:ext uri="{28A0092B-C50C-407E-A947-70E740481C1C}">
                  <a14:useLocalDpi xmlns:a14="http://schemas.microsoft.com/office/drawing/2010/main"/>
                </a:ext>
              </a:extLst>
            </a:blip>
            <a:srcRect/>
            <a:stretch/>
          </p:blipFill>
          <p:spPr bwMode="auto">
            <a:xfrm>
              <a:off x="4443266" y="3222910"/>
              <a:ext cx="2579323" cy="2583696"/>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61" name="Groupe 60">
            <a:extLst>
              <a:ext uri="{FF2B5EF4-FFF2-40B4-BE49-F238E27FC236}">
                <a16:creationId xmlns:a16="http://schemas.microsoft.com/office/drawing/2014/main" id="{6E70EA70-4C2B-A34A-A1BD-452852CFF4AC}"/>
              </a:ext>
            </a:extLst>
          </p:cNvPr>
          <p:cNvGrpSpPr/>
          <p:nvPr/>
        </p:nvGrpSpPr>
        <p:grpSpPr>
          <a:xfrm>
            <a:off x="5226520" y="5304267"/>
            <a:ext cx="2228836" cy="1228649"/>
            <a:chOff x="4342786" y="2081061"/>
            <a:chExt cx="6758340" cy="3725546"/>
          </a:xfrm>
        </p:grpSpPr>
        <p:pic>
          <p:nvPicPr>
            <p:cNvPr id="62" name="Picture 14" descr="L’image contient peut-être : 4 personnes, dont Anne-Marie Joly-Bachollet, personnes souriantes, personnes debout, chaussures et intérieur">
              <a:extLst>
                <a:ext uri="{FF2B5EF4-FFF2-40B4-BE49-F238E27FC236}">
                  <a16:creationId xmlns:a16="http://schemas.microsoft.com/office/drawing/2014/main" id="{C7A4BBD0-F8E1-EA4F-A2E6-FF744C78706A}"/>
                </a:ext>
              </a:extLst>
            </p:cNvPr>
            <p:cNvPicPr>
              <a:picLocks noChangeAspect="1" noChangeArrowheads="1"/>
            </p:cNvPicPr>
            <p:nvPr/>
          </p:nvPicPr>
          <p:blipFill rotWithShape="1">
            <a:blip r:embed="rId31" cstate="email">
              <a:extLst>
                <a:ext uri="{28A0092B-C50C-407E-A947-70E740481C1C}">
                  <a14:useLocalDpi xmlns:a14="http://schemas.microsoft.com/office/drawing/2010/main"/>
                </a:ext>
              </a:extLst>
            </a:blip>
            <a:srcRect/>
            <a:stretch/>
          </p:blipFill>
          <p:spPr bwMode="auto">
            <a:xfrm>
              <a:off x="5957626" y="2081061"/>
              <a:ext cx="5143500" cy="3725546"/>
            </a:xfrm>
            <a:prstGeom prst="rect">
              <a:avLst/>
            </a:prstGeom>
            <a:noFill/>
            <a:extLst>
              <a:ext uri="{909E8E84-426E-40DD-AFC4-6F175D3DCCD1}">
                <a14:hiddenFill xmlns:a14="http://schemas.microsoft.com/office/drawing/2010/main">
                  <a:solidFill>
                    <a:srgbClr val="FFFFFF"/>
                  </a:solidFill>
                </a14:hiddenFill>
              </a:ext>
            </a:extLst>
          </p:spPr>
        </p:pic>
        <p:pic>
          <p:nvPicPr>
            <p:cNvPr id="63" name="Рисунок 3" descr="af7a4501-735b-4269-8da2-1fc31646e441 - копия">
              <a:extLst>
                <a:ext uri="{FF2B5EF4-FFF2-40B4-BE49-F238E27FC236}">
                  <a16:creationId xmlns:a16="http://schemas.microsoft.com/office/drawing/2014/main" id="{038A6191-574B-054A-B8C3-3BFA99E60C7E}"/>
                </a:ext>
              </a:extLst>
            </p:cNvPr>
            <p:cNvPicPr>
              <a:picLocks noChangeAspect="1" noChangeArrowheads="1"/>
            </p:cNvPicPr>
            <p:nvPr/>
          </p:nvPicPr>
          <p:blipFill rotWithShape="1">
            <a:blip r:embed="rId32" cstate="email">
              <a:extLst>
                <a:ext uri="{28A0092B-C50C-407E-A947-70E740481C1C}">
                  <a14:useLocalDpi xmlns:a14="http://schemas.microsoft.com/office/drawing/2010/main"/>
                </a:ext>
              </a:extLst>
            </a:blip>
            <a:srcRect/>
            <a:stretch/>
          </p:blipFill>
          <p:spPr bwMode="auto">
            <a:xfrm>
              <a:off x="4342786" y="3222910"/>
              <a:ext cx="2579323" cy="2583696"/>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64" name="Groupe 63">
            <a:extLst>
              <a:ext uri="{FF2B5EF4-FFF2-40B4-BE49-F238E27FC236}">
                <a16:creationId xmlns:a16="http://schemas.microsoft.com/office/drawing/2014/main" id="{4458A516-B29F-064F-87DD-DB2E2B366114}"/>
              </a:ext>
            </a:extLst>
          </p:cNvPr>
          <p:cNvGrpSpPr/>
          <p:nvPr/>
        </p:nvGrpSpPr>
        <p:grpSpPr>
          <a:xfrm>
            <a:off x="8519062" y="1047099"/>
            <a:ext cx="2138853" cy="2738268"/>
            <a:chOff x="6567178" y="1505921"/>
            <a:chExt cx="3626878" cy="4643312"/>
          </a:xfrm>
        </p:grpSpPr>
        <p:grpSp>
          <p:nvGrpSpPr>
            <p:cNvPr id="65" name="Groupe 64">
              <a:extLst>
                <a:ext uri="{FF2B5EF4-FFF2-40B4-BE49-F238E27FC236}">
                  <a16:creationId xmlns:a16="http://schemas.microsoft.com/office/drawing/2014/main" id="{1770C314-B550-464E-AB14-4525B8CC641D}"/>
                </a:ext>
              </a:extLst>
            </p:cNvPr>
            <p:cNvGrpSpPr/>
            <p:nvPr/>
          </p:nvGrpSpPr>
          <p:grpSpPr>
            <a:xfrm>
              <a:off x="6727695" y="1505921"/>
              <a:ext cx="3466361" cy="4643312"/>
              <a:chOff x="6061121" y="1241000"/>
              <a:chExt cx="3466361" cy="4643312"/>
            </a:xfrm>
          </p:grpSpPr>
          <p:pic>
            <p:nvPicPr>
              <p:cNvPr id="67" name="Picture 8" descr="Aucune description de photo disponible.">
                <a:extLst>
                  <a:ext uri="{FF2B5EF4-FFF2-40B4-BE49-F238E27FC236}">
                    <a16:creationId xmlns:a16="http://schemas.microsoft.com/office/drawing/2014/main" id="{33D31FF1-701A-8F43-B899-5D4B30BE3FF3}"/>
                  </a:ext>
                </a:extLst>
              </p:cNvPr>
              <p:cNvPicPr>
                <a:picLocks noChangeAspect="1" noChangeArrowheads="1"/>
              </p:cNvPicPr>
              <p:nvPr/>
            </p:nvPicPr>
            <p:blipFill>
              <a:blip r:embed="rId33" cstate="screen">
                <a:extLst>
                  <a:ext uri="{28A0092B-C50C-407E-A947-70E740481C1C}">
                    <a14:useLocalDpi xmlns:a14="http://schemas.microsoft.com/office/drawing/2010/main"/>
                  </a:ext>
                </a:extLst>
              </a:blip>
              <a:srcRect/>
              <a:stretch>
                <a:fillRect/>
              </a:stretch>
            </p:blipFill>
            <p:spPr bwMode="auto">
              <a:xfrm>
                <a:off x="6061121" y="1241000"/>
                <a:ext cx="3466361" cy="4643312"/>
              </a:xfrm>
              <a:prstGeom prst="rect">
                <a:avLst/>
              </a:prstGeom>
              <a:noFill/>
              <a:extLst>
                <a:ext uri="{909E8E84-426E-40DD-AFC4-6F175D3DCCD1}">
                  <a14:hiddenFill xmlns:a14="http://schemas.microsoft.com/office/drawing/2010/main">
                    <a:solidFill>
                      <a:srgbClr val="FFFFFF"/>
                    </a:solidFill>
                  </a14:hiddenFill>
                </a:ext>
              </a:extLst>
            </p:spPr>
          </p:pic>
          <p:pic>
            <p:nvPicPr>
              <p:cNvPr id="68" name="Рисунок 3" descr="af7a4501-735b-4269-8da2-1fc31646e441 - копия">
                <a:extLst>
                  <a:ext uri="{FF2B5EF4-FFF2-40B4-BE49-F238E27FC236}">
                    <a16:creationId xmlns:a16="http://schemas.microsoft.com/office/drawing/2014/main" id="{21A289BF-7EB9-4246-A234-90D778E98F42}"/>
                  </a:ext>
                </a:extLst>
              </p:cNvPr>
              <p:cNvPicPr>
                <a:picLocks noChangeAspect="1" noChangeArrowheads="1"/>
              </p:cNvPicPr>
              <p:nvPr/>
            </p:nvPicPr>
            <p:blipFill rotWithShape="1">
              <a:blip r:embed="rId34" cstate="screen">
                <a:extLst>
                  <a:ext uri="{28A0092B-C50C-407E-A947-70E740481C1C}">
                    <a14:useLocalDpi xmlns:a14="http://schemas.microsoft.com/office/drawing/2010/main"/>
                  </a:ext>
                </a:extLst>
              </a:blip>
              <a:srcRect/>
              <a:stretch/>
            </p:blipFill>
            <p:spPr bwMode="auto">
              <a:xfrm>
                <a:off x="6287786" y="1434577"/>
                <a:ext cx="699050" cy="700236"/>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69" name="Рисунок 3" descr="af7a4501-735b-4269-8da2-1fc31646e441 - копия">
                <a:extLst>
                  <a:ext uri="{FF2B5EF4-FFF2-40B4-BE49-F238E27FC236}">
                    <a16:creationId xmlns:a16="http://schemas.microsoft.com/office/drawing/2014/main" id="{E64D368A-35D5-7B4A-BFB3-9BCAAE72DCCB}"/>
                  </a:ext>
                </a:extLst>
              </p:cNvPr>
              <p:cNvPicPr>
                <a:picLocks noChangeAspect="1" noChangeArrowheads="1"/>
              </p:cNvPicPr>
              <p:nvPr/>
            </p:nvPicPr>
            <p:blipFill rotWithShape="1">
              <a:blip r:embed="rId35" cstate="screen">
                <a:extLst>
                  <a:ext uri="{28A0092B-C50C-407E-A947-70E740481C1C}">
                    <a14:useLocalDpi xmlns:a14="http://schemas.microsoft.com/office/drawing/2010/main"/>
                  </a:ext>
                </a:extLst>
              </a:blip>
              <a:srcRect/>
              <a:stretch/>
            </p:blipFill>
            <p:spPr bwMode="auto">
              <a:xfrm>
                <a:off x="7836092" y="3082640"/>
                <a:ext cx="705789" cy="706987"/>
              </a:xfrm>
              <a:prstGeom prst="flowChartConnector">
                <a:avLst/>
              </a:prstGeom>
              <a:noFill/>
              <a:extLst>
                <a:ext uri="{909E8E84-426E-40DD-AFC4-6F175D3DCCD1}">
                  <a14:hiddenFill xmlns:a14="http://schemas.microsoft.com/office/drawing/2010/main">
                    <a:solidFill>
                      <a:srgbClr val="FFFFFF"/>
                    </a:solidFill>
                  </a14:hiddenFill>
                </a:ext>
              </a:extLst>
            </p:spPr>
          </p:pic>
        </p:grpSp>
        <p:pic>
          <p:nvPicPr>
            <p:cNvPr id="66" name="Рисунок 3" descr="af7a4501-735b-4269-8da2-1fc31646e441 - копия">
              <a:extLst>
                <a:ext uri="{FF2B5EF4-FFF2-40B4-BE49-F238E27FC236}">
                  <a16:creationId xmlns:a16="http://schemas.microsoft.com/office/drawing/2014/main" id="{BF04CD8C-ACE3-ED4B-9CA0-D769D84702D5}"/>
                </a:ext>
              </a:extLst>
            </p:cNvPr>
            <p:cNvPicPr>
              <a:picLocks noChangeAspect="1" noChangeArrowheads="1"/>
            </p:cNvPicPr>
            <p:nvPr/>
          </p:nvPicPr>
          <p:blipFill rotWithShape="1">
            <a:blip r:embed="rId34" cstate="screen">
              <a:extLst>
                <a:ext uri="{28A0092B-C50C-407E-A947-70E740481C1C}">
                  <a14:useLocalDpi xmlns:a14="http://schemas.microsoft.com/office/drawing/2010/main"/>
                </a:ext>
              </a:extLst>
            </a:blip>
            <a:srcRect/>
            <a:stretch/>
          </p:blipFill>
          <p:spPr bwMode="auto">
            <a:xfrm>
              <a:off x="6567178" y="5240179"/>
              <a:ext cx="699050" cy="700237"/>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70" name="Groupe 69">
            <a:extLst>
              <a:ext uri="{FF2B5EF4-FFF2-40B4-BE49-F238E27FC236}">
                <a16:creationId xmlns:a16="http://schemas.microsoft.com/office/drawing/2014/main" id="{A218F2CF-17CE-6440-A31B-5498810A3C9D}"/>
              </a:ext>
            </a:extLst>
          </p:cNvPr>
          <p:cNvGrpSpPr/>
          <p:nvPr/>
        </p:nvGrpSpPr>
        <p:grpSpPr>
          <a:xfrm>
            <a:off x="4028882" y="1047099"/>
            <a:ext cx="2198149" cy="2930864"/>
            <a:chOff x="3271007" y="1507248"/>
            <a:chExt cx="3456043" cy="4608056"/>
          </a:xfrm>
        </p:grpSpPr>
        <p:pic>
          <p:nvPicPr>
            <p:cNvPr id="71" name="Espace réservé du contenu 9" descr="Une image contenant personne, intérieur, debout, groupe&#10;&#10;Description générée automatiquement">
              <a:extLst>
                <a:ext uri="{FF2B5EF4-FFF2-40B4-BE49-F238E27FC236}">
                  <a16:creationId xmlns:a16="http://schemas.microsoft.com/office/drawing/2014/main" id="{A8D834CF-3C11-E544-9969-CD1B7717EA0E}"/>
                </a:ext>
              </a:extLst>
            </p:cNvPr>
            <p:cNvPicPr>
              <a:picLocks noChangeAspect="1"/>
            </p:cNvPicPr>
            <p:nvPr/>
          </p:nvPicPr>
          <p:blipFill>
            <a:blip r:embed="rId36" cstate="email">
              <a:extLst>
                <a:ext uri="{28A0092B-C50C-407E-A947-70E740481C1C}">
                  <a14:useLocalDpi xmlns:a14="http://schemas.microsoft.com/office/drawing/2010/main"/>
                </a:ext>
              </a:extLst>
            </a:blip>
            <a:stretch>
              <a:fillRect/>
            </a:stretch>
          </p:blipFill>
          <p:spPr>
            <a:xfrm>
              <a:off x="3271007" y="1507248"/>
              <a:ext cx="3456043" cy="4608056"/>
            </a:xfrm>
            <a:prstGeom prst="rect">
              <a:avLst/>
            </a:prstGeom>
          </p:spPr>
        </p:pic>
        <p:pic>
          <p:nvPicPr>
            <p:cNvPr id="72" name="Рисунок 3" descr="af7a4501-735b-4269-8da2-1fc31646e441 - копия">
              <a:extLst>
                <a:ext uri="{FF2B5EF4-FFF2-40B4-BE49-F238E27FC236}">
                  <a16:creationId xmlns:a16="http://schemas.microsoft.com/office/drawing/2014/main" id="{2F37AAA4-05D3-5345-86A9-8AED2612B5CE}"/>
                </a:ext>
              </a:extLst>
            </p:cNvPr>
            <p:cNvPicPr>
              <a:picLocks noChangeAspect="1" noChangeArrowheads="1"/>
            </p:cNvPicPr>
            <p:nvPr/>
          </p:nvPicPr>
          <p:blipFill rotWithShape="1">
            <a:blip r:embed="rId37" cstate="screen">
              <a:extLst>
                <a:ext uri="{28A0092B-C50C-407E-A947-70E740481C1C}">
                  <a14:useLocalDpi xmlns:a14="http://schemas.microsoft.com/office/drawing/2010/main"/>
                </a:ext>
              </a:extLst>
            </a:blip>
            <a:srcRect/>
            <a:stretch/>
          </p:blipFill>
          <p:spPr bwMode="auto">
            <a:xfrm>
              <a:off x="4327945" y="3165979"/>
              <a:ext cx="1329373" cy="1331629"/>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6" name="Groupe 5">
            <a:extLst>
              <a:ext uri="{FF2B5EF4-FFF2-40B4-BE49-F238E27FC236}">
                <a16:creationId xmlns:a16="http://schemas.microsoft.com/office/drawing/2014/main" id="{EBAF0D42-883D-BE49-84AD-C0516336093E}"/>
              </a:ext>
            </a:extLst>
          </p:cNvPr>
          <p:cNvGrpSpPr/>
          <p:nvPr/>
        </p:nvGrpSpPr>
        <p:grpSpPr>
          <a:xfrm>
            <a:off x="10418942" y="4284188"/>
            <a:ext cx="1578314" cy="1320527"/>
            <a:chOff x="659642" y="3862466"/>
            <a:chExt cx="3908005" cy="3269708"/>
          </a:xfrm>
        </p:grpSpPr>
        <p:pic>
          <p:nvPicPr>
            <p:cNvPr id="4" name="Image 3">
              <a:extLst>
                <a:ext uri="{FF2B5EF4-FFF2-40B4-BE49-F238E27FC236}">
                  <a16:creationId xmlns:a16="http://schemas.microsoft.com/office/drawing/2014/main" id="{9D895D2E-29C3-3E4F-A22A-EF108F28DC6D}"/>
                </a:ext>
              </a:extLst>
            </p:cNvPr>
            <p:cNvPicPr>
              <a:picLocks noChangeAspect="1"/>
            </p:cNvPicPr>
            <p:nvPr/>
          </p:nvPicPr>
          <p:blipFill rotWithShape="1">
            <a:blip r:embed="rId38" cstate="screen">
              <a:extLst>
                <a:ext uri="{28A0092B-C50C-407E-A947-70E740481C1C}">
                  <a14:useLocalDpi xmlns:a14="http://schemas.microsoft.com/office/drawing/2010/main"/>
                </a:ext>
              </a:extLst>
            </a:blip>
            <a:srcRect/>
            <a:stretch/>
          </p:blipFill>
          <p:spPr>
            <a:xfrm>
              <a:off x="659642" y="4059738"/>
              <a:ext cx="3908005" cy="3072436"/>
            </a:xfrm>
            <a:prstGeom prst="rect">
              <a:avLst/>
            </a:prstGeom>
          </p:spPr>
        </p:pic>
        <p:grpSp>
          <p:nvGrpSpPr>
            <p:cNvPr id="5" name="Groupe 4">
              <a:extLst>
                <a:ext uri="{FF2B5EF4-FFF2-40B4-BE49-F238E27FC236}">
                  <a16:creationId xmlns:a16="http://schemas.microsoft.com/office/drawing/2014/main" id="{4CD267F8-88F5-4846-B1F1-AA0581BA4649}"/>
                </a:ext>
              </a:extLst>
            </p:cNvPr>
            <p:cNvGrpSpPr/>
            <p:nvPr/>
          </p:nvGrpSpPr>
          <p:grpSpPr>
            <a:xfrm>
              <a:off x="2696411" y="3862466"/>
              <a:ext cx="1719341" cy="2196565"/>
              <a:chOff x="9771107" y="7246155"/>
              <a:chExt cx="1719341" cy="2196565"/>
            </a:xfrm>
          </p:grpSpPr>
          <p:pic>
            <p:nvPicPr>
              <p:cNvPr id="73" name="Image 72">
                <a:extLst>
                  <a:ext uri="{FF2B5EF4-FFF2-40B4-BE49-F238E27FC236}">
                    <a16:creationId xmlns:a16="http://schemas.microsoft.com/office/drawing/2014/main" id="{03BA74E9-6077-4F47-AD72-85A01610956D}"/>
                  </a:ext>
                </a:extLst>
              </p:cNvPr>
              <p:cNvPicPr>
                <a:picLocks noChangeAspect="1"/>
              </p:cNvPicPr>
              <p:nvPr/>
            </p:nvPicPr>
            <p:blipFill>
              <a:blip r:embed="rId39" cstate="screen">
                <a:extLst>
                  <a:ext uri="{28A0092B-C50C-407E-A947-70E740481C1C}">
                    <a14:useLocalDpi xmlns:a14="http://schemas.microsoft.com/office/drawing/2010/main"/>
                  </a:ext>
                </a:extLst>
              </a:blip>
              <a:stretch>
                <a:fillRect/>
              </a:stretch>
            </p:blipFill>
            <p:spPr>
              <a:xfrm>
                <a:off x="10001195" y="7733369"/>
                <a:ext cx="1313439" cy="1322254"/>
              </a:xfrm>
              <a:prstGeom prst="ellipse">
                <a:avLst/>
              </a:prstGeom>
            </p:spPr>
          </p:pic>
          <p:pic>
            <p:nvPicPr>
              <p:cNvPr id="74" name="Image 73">
                <a:extLst>
                  <a:ext uri="{FF2B5EF4-FFF2-40B4-BE49-F238E27FC236}">
                    <a16:creationId xmlns:a16="http://schemas.microsoft.com/office/drawing/2014/main" id="{E50B83F5-96D9-AF4F-8D9E-C88C55AE2F25}"/>
                  </a:ext>
                </a:extLst>
              </p:cNvPr>
              <p:cNvPicPr>
                <a:picLocks noChangeAspect="1"/>
              </p:cNvPicPr>
              <p:nvPr/>
            </p:nvPicPr>
            <p:blipFill rotWithShape="1">
              <a:blip r:embed="rId40" cstate="screen">
                <a:alphaModFix amt="50000"/>
                <a:extLst>
                  <a:ext uri="{BEBA8EAE-BF5A-486C-A8C5-ECC9F3942E4B}">
                    <a14:imgProps xmlns:a14="http://schemas.microsoft.com/office/drawing/2010/main">
                      <a14:imgLayer r:embed="rId41">
                        <a14:imgEffect>
                          <a14:backgroundRemoval t="9434" b="90566" l="6400" r="96800">
                            <a14:foregroundMark x1="46400" y1="54088" x2="46400" y2="54088"/>
                            <a14:foregroundMark x1="35200" y1="49686" x2="35200" y2="49686"/>
                            <a14:foregroundMark x1="46400" y1="16352" x2="46400" y2="16352"/>
                            <a14:foregroundMark x1="37600" y1="18239" x2="37600" y2="18239"/>
                            <a14:foregroundMark x1="24000" y1="25157" x2="24000" y2="25157"/>
                            <a14:foregroundMark x1="12000" y1="32704" x2="12000" y2="32704"/>
                            <a14:foregroundMark x1="8000" y1="40252" x2="8000" y2="40252"/>
                            <a14:foregroundMark x1="6400" y1="51572" x2="6400" y2="51572"/>
                            <a14:foregroundMark x1="8000" y1="57233" x2="8000" y2="57233"/>
                            <a14:foregroundMark x1="8800" y1="65409" x2="8800" y2="65409"/>
                            <a14:foregroundMark x1="11200" y1="72327" x2="11200" y2="72327"/>
                            <a14:foregroundMark x1="16000" y1="77358" x2="16000" y2="77358"/>
                            <a14:foregroundMark x1="17600" y1="74843" x2="17600" y2="74843"/>
                            <a14:foregroundMark x1="21600" y1="83019" x2="21600" y2="83019"/>
                            <a14:foregroundMark x1="32000" y1="85535" x2="32000" y2="85535"/>
                            <a14:foregroundMark x1="36000" y1="89308" x2="36000" y2="89308"/>
                            <a14:foregroundMark x1="43200" y1="90566" x2="43200" y2="90566"/>
                            <a14:foregroundMark x1="52800" y1="89937" x2="52800" y2="89937"/>
                            <a14:foregroundMark x1="58400" y1="89937" x2="58400" y2="89937"/>
                            <a14:foregroundMark x1="64800" y1="88679" x2="64800" y2="88679"/>
                            <a14:foregroundMark x1="74400" y1="87421" x2="74400" y2="87421"/>
                            <a14:foregroundMark x1="77600" y1="83648" x2="77600" y2="83648"/>
                            <a14:foregroundMark x1="78400" y1="83019" x2="78400" y2="83019"/>
                            <a14:foregroundMark x1="84000" y1="79245" x2="84000" y2="79245"/>
                            <a14:foregroundMark x1="90400" y1="74214" x2="90400" y2="74214"/>
                            <a14:foregroundMark x1="89600" y1="72956" x2="89600" y2="72956"/>
                            <a14:foregroundMark x1="93600" y1="74843" x2="93600" y2="74843"/>
                            <a14:foregroundMark x1="93600" y1="67925" x2="93600" y2="67925"/>
                            <a14:foregroundMark x1="94400" y1="62893" x2="94400" y2="62893"/>
                            <a14:foregroundMark x1="92800" y1="68553" x2="92800" y2="68553"/>
                            <a14:foregroundMark x1="93600" y1="66667" x2="93600" y2="66667"/>
                            <a14:foregroundMark x1="93600" y1="61635" x2="93600" y2="61635"/>
                            <a14:foregroundMark x1="96800" y1="62264" x2="96800" y2="62264"/>
                            <a14:foregroundMark x1="68000" y1="21384" x2="68000" y2="21384"/>
                            <a14:foregroundMark x1="74400" y1="22013" x2="74400" y2="22013"/>
                            <a14:foregroundMark x1="69600" y1="18868" x2="69600" y2="18868"/>
                            <a14:foregroundMark x1="68800" y1="17610" x2="68800" y2="17610"/>
                            <a14:foregroundMark x1="69600" y1="17610" x2="69600" y2="17610"/>
                            <a14:foregroundMark x1="83200" y1="25157" x2="83200" y2="25157"/>
                            <a14:foregroundMark x1="86400" y1="30189" x2="86400" y2="30189"/>
                            <a14:foregroundMark x1="93600" y1="35849" x2="93600" y2="35849"/>
                            <a14:foregroundMark x1="92800" y1="44025" x2="92800" y2="44025"/>
                            <a14:foregroundMark x1="92800" y1="50943" x2="92800" y2="50943"/>
                            <a14:foregroundMark x1="93600" y1="49686" x2="93600" y2="49686"/>
                            <a14:foregroundMark x1="65600" y1="90566" x2="65600" y2="90566"/>
                            <a14:foregroundMark x1="43200" y1="89308" x2="43200" y2="89308"/>
                          </a14:backgroundRemoval>
                        </a14:imgEffect>
                      </a14:imgLayer>
                    </a14:imgProps>
                  </a:ext>
                  <a:ext uri="{28A0092B-C50C-407E-A947-70E740481C1C}">
                    <a14:useLocalDpi xmlns:a14="http://schemas.microsoft.com/office/drawing/2010/main"/>
                  </a:ext>
                </a:extLst>
              </a:blip>
              <a:srcRect/>
              <a:stretch/>
            </p:blipFill>
            <p:spPr>
              <a:xfrm>
                <a:off x="9771107" y="7246155"/>
                <a:ext cx="1719341" cy="2196565"/>
              </a:xfrm>
              <a:prstGeom prst="rect">
                <a:avLst/>
              </a:prstGeom>
            </p:spPr>
          </p:pic>
        </p:grpSp>
      </p:grpSp>
    </p:spTree>
    <p:extLst>
      <p:ext uri="{BB962C8B-B14F-4D97-AF65-F5344CB8AC3E}">
        <p14:creationId xmlns:p14="http://schemas.microsoft.com/office/powerpoint/2010/main" val="2745431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r>
              <a:rPr lang="en-US" dirty="0">
                <a:latin typeface="+mn-lt"/>
              </a:rPr>
              <a:t>EURALO 2021/2022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idx="1"/>
          </p:nvPr>
        </p:nvSpPr>
        <p:spPr>
          <a:xfrm>
            <a:off x="609600" y="1600201"/>
            <a:ext cx="10972800" cy="4756150"/>
          </a:xfrm>
        </p:spPr>
        <p:txBody>
          <a:bodyPr>
            <a:normAutofit/>
          </a:bodyPr>
          <a:lstStyle/>
          <a:p>
            <a:r>
              <a:rPr lang="en-US" b="1" dirty="0"/>
              <a:t>EURALO GA 2021</a:t>
            </a:r>
          </a:p>
          <a:p>
            <a:pPr lvl="1"/>
            <a:r>
              <a:rPr lang="en-US" b="1" dirty="0"/>
              <a:t>Virtual 14 December 2021</a:t>
            </a:r>
          </a:p>
          <a:p>
            <a:pPr lvl="1"/>
            <a:r>
              <a:rPr lang="en-US" b="1" dirty="0">
                <a:solidFill>
                  <a:srgbClr val="FFFF00"/>
                </a:solidFill>
              </a:rPr>
              <a:t>EGAP re-started the work for the preparation?</a:t>
            </a:r>
          </a:p>
          <a:p>
            <a:pPr lvl="2"/>
            <a:r>
              <a:rPr lang="en-US" dirty="0">
                <a:solidFill>
                  <a:srgbClr val="FFFF00"/>
                </a:solidFill>
              </a:rPr>
              <a:t>Next meeting October</a:t>
            </a:r>
            <a:r>
              <a:rPr lang="en-US" b="1" dirty="0">
                <a:solidFill>
                  <a:srgbClr val="FFFF00"/>
                </a:solidFill>
              </a:rPr>
              <a:t>??</a:t>
            </a:r>
          </a:p>
          <a:p>
            <a:pPr lvl="1"/>
            <a:endParaRPr lang="en-US" b="1" dirty="0"/>
          </a:p>
          <a:p>
            <a:r>
              <a:rPr lang="en-US" b="1" dirty="0"/>
              <a:t>EURALO GA 2022</a:t>
            </a:r>
          </a:p>
          <a:p>
            <a:pPr lvl="1"/>
            <a:r>
              <a:rPr lang="en-US" b="1" dirty="0">
                <a:highlight>
                  <a:srgbClr val="FF0000"/>
                </a:highlight>
              </a:rPr>
              <a:t>Face to face</a:t>
            </a:r>
          </a:p>
          <a:p>
            <a:pPr lvl="2"/>
            <a:r>
              <a:rPr lang="en-US" b="1" dirty="0">
                <a:sym typeface="Wingdings" pitchFamily="2" charset="2"/>
              </a:rPr>
              <a:t>Along with ICANN74 – The Hague – Policy Forum</a:t>
            </a:r>
          </a:p>
          <a:p>
            <a:pPr lvl="3"/>
            <a:r>
              <a:rPr lang="en-US" b="1" dirty="0">
                <a:sym typeface="Wingdings" pitchFamily="2" charset="2"/>
              </a:rPr>
              <a:t>13-16 June 2022</a:t>
            </a:r>
          </a:p>
          <a:p>
            <a:pPr lvl="3"/>
            <a:r>
              <a:rPr lang="en-US" dirty="0">
                <a:sym typeface="Wingdings" pitchFamily="2" charset="2"/>
              </a:rPr>
              <a:t>Training</a:t>
            </a:r>
            <a:endParaRPr lang="en-US" b="1" dirty="0">
              <a:sym typeface="Wingdings" pitchFamily="2" charset="2"/>
            </a:endParaRPr>
          </a:p>
          <a:p>
            <a:pPr lvl="2"/>
            <a:endParaRPr lang="en-US" b="1" dirty="0"/>
          </a:p>
          <a:p>
            <a:endParaRPr lang="fr-FR" b="1" dirty="0"/>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868233"/>
            <a:ext cx="3869777"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GA 2021 &amp; 2022</a:t>
            </a:r>
            <a:endParaRPr lang="en-US" sz="24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2718850"/>
            <a:ext cx="719492" cy="1696811"/>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GAs</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860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777875"/>
          </a:xfrm>
          <a:blipFill>
            <a:blip r:embed="rId2" cstate="screen">
              <a:extLst>
                <a:ext uri="{28A0092B-C50C-407E-A947-70E740481C1C}">
                  <a14:useLocalDpi xmlns:a14="http://schemas.microsoft.com/office/drawing/2010/main"/>
                </a:ext>
              </a:extLst>
            </a:blip>
            <a:stretch>
              <a:fillRect/>
            </a:stretch>
          </a:blipFill>
        </p:spPr>
        <p:txBody>
          <a:bodyPr/>
          <a:lstStyle/>
          <a:p>
            <a:r>
              <a:rPr lang="en-US" dirty="0">
                <a:latin typeface="+mn-lt"/>
              </a:rPr>
              <a:t>EURALO 2021/2022 Road Map</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397682" y="1096833"/>
            <a:ext cx="4390946"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Monthly Newsletter</a:t>
            </a:r>
            <a:endParaRPr lang="en-US" sz="2400" dirty="0">
              <a:solidFill>
                <a:schemeClr val="bg1"/>
              </a:solidFill>
              <a:latin typeface="Arial" panose="020B0604020202020204" pitchFamily="34" charset="0"/>
              <a:cs typeface="Arial" panose="020B0604020202020204" pitchFamily="34" charset="0"/>
            </a:endParaRPr>
          </a:p>
        </p:txBody>
      </p:sp>
      <p:grpSp>
        <p:nvGrpSpPr>
          <p:cNvPr id="12" name="Groupe 11">
            <a:extLst>
              <a:ext uri="{FF2B5EF4-FFF2-40B4-BE49-F238E27FC236}">
                <a16:creationId xmlns:a16="http://schemas.microsoft.com/office/drawing/2014/main" id="{DFD4892B-C5BB-7842-AAFD-FF0C1E947622}"/>
              </a:ext>
            </a:extLst>
          </p:cNvPr>
          <p:cNvGrpSpPr/>
          <p:nvPr/>
        </p:nvGrpSpPr>
        <p:grpSpPr>
          <a:xfrm>
            <a:off x="7228856" y="1997822"/>
            <a:ext cx="3470894" cy="4126668"/>
            <a:chOff x="7228856" y="2282302"/>
            <a:chExt cx="3470894" cy="4126668"/>
          </a:xfrm>
        </p:grpSpPr>
        <p:pic>
          <p:nvPicPr>
            <p:cNvPr id="14" name="Image 13" descr="Une image contenant reptile, tortue&#10;&#10;Description générée automatiquement">
              <a:extLst>
                <a:ext uri="{FF2B5EF4-FFF2-40B4-BE49-F238E27FC236}">
                  <a16:creationId xmlns:a16="http://schemas.microsoft.com/office/drawing/2014/main" id="{6E30A04C-11B0-204C-8BA7-A54101F80519}"/>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a:xfrm>
              <a:off x="7228856" y="2282302"/>
              <a:ext cx="3470894" cy="4126668"/>
            </a:xfrm>
            <a:prstGeom prst="rect">
              <a:avLst/>
            </a:prstGeom>
          </p:spPr>
        </p:pic>
        <p:pic>
          <p:nvPicPr>
            <p:cNvPr id="15" name="Рисунок 3" descr="af7a4501-735b-4269-8da2-1fc31646e441 - копия">
              <a:extLst>
                <a:ext uri="{FF2B5EF4-FFF2-40B4-BE49-F238E27FC236}">
                  <a16:creationId xmlns:a16="http://schemas.microsoft.com/office/drawing/2014/main" id="{4482DC24-6ECA-FC44-A356-1BEB61DD1EAC}"/>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750742" y="3329471"/>
              <a:ext cx="1780443" cy="1783464"/>
            </a:xfrm>
            <a:prstGeom prst="flowChartConnector">
              <a:avLst/>
            </a:prstGeom>
            <a:noFill/>
            <a:extLst>
              <a:ext uri="{909E8E84-426E-40DD-AFC4-6F175D3DCCD1}">
                <a14:hiddenFill xmlns:a14="http://schemas.microsoft.com/office/drawing/2010/main">
                  <a:solidFill>
                    <a:srgbClr val="FFFFFF"/>
                  </a:solidFill>
                </a14:hiddenFill>
              </a:ext>
            </a:extLst>
          </p:spPr>
        </p:pic>
      </p:grpSp>
      <p:pic>
        <p:nvPicPr>
          <p:cNvPr id="1026" name="Picture 2">
            <a:extLst>
              <a:ext uri="{FF2B5EF4-FFF2-40B4-BE49-F238E27FC236}">
                <a16:creationId xmlns:a16="http://schemas.microsoft.com/office/drawing/2014/main" id="{A3613E95-5340-4447-B8F8-33A6C0021B7B}"/>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27683" y="3396098"/>
            <a:ext cx="802266" cy="107254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862F7FCA-6828-1F48-A157-77F304E358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827683" y="1997822"/>
            <a:ext cx="804411" cy="1072548"/>
          </a:xfrm>
          <a:prstGeom prst="rect">
            <a:avLst/>
          </a:prstGeom>
        </p:spPr>
      </p:pic>
      <p:pic>
        <p:nvPicPr>
          <p:cNvPr id="4" name="Image 3">
            <a:extLst>
              <a:ext uri="{FF2B5EF4-FFF2-40B4-BE49-F238E27FC236}">
                <a16:creationId xmlns:a16="http://schemas.microsoft.com/office/drawing/2014/main" id="{B9855389-79B8-7D4D-B67E-72E953D0E7C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6516" y="4809824"/>
            <a:ext cx="804411" cy="1072548"/>
          </a:xfrm>
          <a:prstGeom prst="rect">
            <a:avLst/>
          </a:prstGeom>
        </p:spPr>
      </p:pic>
      <p:pic>
        <p:nvPicPr>
          <p:cNvPr id="6" name="Image 5">
            <a:extLst>
              <a:ext uri="{FF2B5EF4-FFF2-40B4-BE49-F238E27FC236}">
                <a16:creationId xmlns:a16="http://schemas.microsoft.com/office/drawing/2014/main" id="{F7B12FB1-FDEC-F740-A72D-F049A175F8F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286505" y="1997822"/>
            <a:ext cx="3114345" cy="4126668"/>
          </a:xfrm>
          <a:prstGeom prst="rect">
            <a:avLst/>
          </a:prstGeom>
        </p:spPr>
      </p:pic>
    </p:spTree>
    <p:extLst>
      <p:ext uri="{BB962C8B-B14F-4D97-AF65-F5344CB8AC3E}">
        <p14:creationId xmlns:p14="http://schemas.microsoft.com/office/powerpoint/2010/main" val="167400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r>
              <a:rPr lang="en-US" dirty="0">
                <a:latin typeface="+mn-lt"/>
              </a:rPr>
              <a:t>EURALO 2021/2022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idx="1"/>
          </p:nvPr>
        </p:nvSpPr>
        <p:spPr>
          <a:xfrm>
            <a:off x="609600" y="1600201"/>
            <a:ext cx="10972800" cy="4756150"/>
          </a:xfrm>
        </p:spPr>
        <p:txBody>
          <a:bodyPr>
            <a:normAutofit/>
          </a:bodyPr>
          <a:lstStyle/>
          <a:p>
            <a:r>
              <a:rPr lang="en-US" b="1" dirty="0"/>
              <a:t>EURALO O&amp;E 2021/2022</a:t>
            </a:r>
          </a:p>
          <a:p>
            <a:pPr lvl="1"/>
            <a:r>
              <a:rPr lang="en-US" b="1" dirty="0"/>
              <a:t>Road Map</a:t>
            </a:r>
          </a:p>
          <a:p>
            <a:pPr lvl="1"/>
            <a:r>
              <a:rPr lang="en-US" dirty="0"/>
              <a:t>FY22 Regional Strategy Plan</a:t>
            </a:r>
            <a:endParaRPr lang="en-US" b="1" dirty="0"/>
          </a:p>
          <a:p>
            <a:pPr lvl="1"/>
            <a:r>
              <a:rPr lang="fr-FR" dirty="0">
                <a:hlinkClick r:id="rId3"/>
              </a:rPr>
              <a:t>At-Large Outreach Activities at the 2021 IGF in Katowice</a:t>
            </a:r>
            <a:endParaRPr lang="fr-FR" dirty="0"/>
          </a:p>
          <a:p>
            <a:pPr lvl="1"/>
            <a:r>
              <a:rPr lang="en-US" b="1" dirty="0"/>
              <a:t>Implementation</a:t>
            </a:r>
          </a:p>
          <a:p>
            <a:pPr lvl="2"/>
            <a:r>
              <a:rPr lang="en-US" b="1" dirty="0" err="1"/>
              <a:t>ALSes</a:t>
            </a:r>
            <a:r>
              <a:rPr lang="en-US" b="1" dirty="0"/>
              <a:t> mobilization</a:t>
            </a:r>
          </a:p>
          <a:p>
            <a:pPr lvl="2"/>
            <a:r>
              <a:rPr lang="en-US" dirty="0"/>
              <a:t>Individual (EU)RALO members mobilization</a:t>
            </a:r>
          </a:p>
          <a:p>
            <a:pPr lvl="1"/>
            <a:r>
              <a:rPr lang="en-US" dirty="0"/>
              <a:t>CROP</a:t>
            </a:r>
          </a:p>
          <a:p>
            <a:pPr lvl="1"/>
            <a:r>
              <a:rPr lang="en-US" dirty="0"/>
              <a:t>Discretionary founding</a:t>
            </a:r>
          </a:p>
          <a:p>
            <a:pPr lvl="1"/>
            <a:endParaRPr lang="en-US" b="1" dirty="0"/>
          </a:p>
          <a:p>
            <a:endParaRPr lang="fr-FR" b="1" dirty="0"/>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868233"/>
            <a:ext cx="4086375"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O&amp;E 2021 &amp; 2022</a:t>
            </a:r>
            <a:endParaRPr lang="en-US" sz="24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2718850"/>
            <a:ext cx="719428" cy="1696618"/>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O&amp;E</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1228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595441"/>
          </a:xfrm>
          <a:blipFill>
            <a:blip r:embed="rId3" cstate="screen">
              <a:extLst>
                <a:ext uri="{28A0092B-C50C-407E-A947-70E740481C1C}">
                  <a14:useLocalDpi xmlns:a14="http://schemas.microsoft.com/office/drawing/2010/main"/>
                </a:ext>
              </a:extLst>
            </a:blip>
            <a:stretch>
              <a:fillRect/>
            </a:stretch>
          </a:blipFill>
        </p:spPr>
        <p:txBody>
          <a:bodyPr>
            <a:noAutofit/>
          </a:bodyPr>
          <a:lstStyle/>
          <a:p>
            <a:r>
              <a:rPr lang="en-US" sz="4000" dirty="0">
                <a:latin typeface="+mn-lt"/>
              </a:rPr>
              <a:t>EURALO 2021/2022 Road Map</a:t>
            </a: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609600" y="1512332"/>
            <a:ext cx="10972800" cy="5165076"/>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a:normAutofit/>
          </a:bodyPr>
          <a:lstStyle/>
          <a:p>
            <a:r>
              <a:rPr lang="en-US" dirty="0">
                <a:solidFill>
                  <a:srgbClr val="FFFF00"/>
                </a:solidFill>
              </a:rPr>
              <a:t>Tuesday 5 October 2021 18:00-19:30 UTC: Board</a:t>
            </a:r>
          </a:p>
          <a:p>
            <a:r>
              <a:rPr lang="en-US" b="1" dirty="0">
                <a:solidFill>
                  <a:srgbClr val="FFFF00"/>
                </a:solidFill>
              </a:rPr>
              <a:t>???: EGAP</a:t>
            </a:r>
          </a:p>
          <a:p>
            <a:pPr marL="317500" indent="-317500"/>
            <a:r>
              <a:rPr lang="en-US" dirty="0"/>
              <a:t>ICANN72 – Seattle – </a:t>
            </a:r>
            <a:r>
              <a:rPr lang="en-US" sz="2400" dirty="0"/>
              <a:t>Virtual</a:t>
            </a:r>
            <a:endParaRPr lang="en-US" dirty="0"/>
          </a:p>
          <a:p>
            <a:r>
              <a:rPr lang="en-US" b="1" dirty="0">
                <a:solidFill>
                  <a:srgbClr val="FFFF00"/>
                </a:solidFill>
              </a:rPr>
              <a:t>Pre-ICANN meeting – 12-14 October 2021</a:t>
            </a:r>
          </a:p>
          <a:p>
            <a:r>
              <a:rPr lang="en-US" dirty="0">
                <a:solidFill>
                  <a:srgbClr val="FFFF00"/>
                </a:solidFill>
              </a:rPr>
              <a:t>At-Large / ALAC meetings - 18-22 October 2021</a:t>
            </a:r>
            <a:endParaRPr lang="en-US" b="1" dirty="0">
              <a:solidFill>
                <a:srgbClr val="FFFF00"/>
              </a:solidFill>
            </a:endParaRPr>
          </a:p>
          <a:p>
            <a:pPr lvl="1"/>
            <a:r>
              <a:rPr lang="en-US" b="1" dirty="0">
                <a:solidFill>
                  <a:srgbClr val="FFFF00"/>
                </a:solidFill>
              </a:rPr>
              <a:t>Policy session </a:t>
            </a:r>
            <a:r>
              <a:rPr lang="en-US" dirty="0">
                <a:solidFill>
                  <a:srgbClr val="FFFF00"/>
                </a:solidFill>
              </a:rPr>
              <a:t>involving EURALO Leaders</a:t>
            </a:r>
          </a:p>
          <a:p>
            <a:pPr lvl="2"/>
            <a:r>
              <a:rPr lang="en-US" sz="1800" dirty="0">
                <a:solidFill>
                  <a:srgbClr val="FFFF00"/>
                </a:solidFill>
              </a:rPr>
              <a:t>Tuesday 19 October 2021 – 17:00-18:30 UTC</a:t>
            </a:r>
            <a:br>
              <a:rPr lang="en-US" sz="1800" dirty="0">
                <a:solidFill>
                  <a:srgbClr val="FFFF00"/>
                </a:solidFill>
              </a:rPr>
            </a:br>
            <a:r>
              <a:rPr lang="en-US" sz="1800" dirty="0">
                <a:solidFill>
                  <a:srgbClr val="FFFF00"/>
                </a:solidFill>
              </a:rPr>
              <a:t>At-Large Policy Session 2: Tackling DNS Abuse – Joanna </a:t>
            </a:r>
            <a:r>
              <a:rPr lang="en-US" sz="1800" dirty="0" err="1">
                <a:solidFill>
                  <a:srgbClr val="FFFF00"/>
                </a:solidFill>
              </a:rPr>
              <a:t>Kulesza</a:t>
            </a:r>
            <a:endParaRPr lang="en-US" sz="1800" dirty="0">
              <a:solidFill>
                <a:srgbClr val="FFFF00"/>
              </a:solidFill>
            </a:endParaRPr>
          </a:p>
          <a:p>
            <a:pPr lvl="2"/>
            <a:r>
              <a:rPr lang="en-US" sz="1800" dirty="0">
                <a:solidFill>
                  <a:srgbClr val="FFFF00"/>
                </a:solidFill>
              </a:rPr>
              <a:t>Wednesday 20 October 2021 – 17:00-18:00 &amp; 18:30-19:00 UTC</a:t>
            </a:r>
            <a:br>
              <a:rPr lang="en-US" sz="1800" dirty="0">
                <a:solidFill>
                  <a:srgbClr val="FFFF00"/>
                </a:solidFill>
              </a:rPr>
            </a:br>
            <a:r>
              <a:rPr lang="en-US" sz="1800" dirty="0">
                <a:solidFill>
                  <a:srgbClr val="FFFF00"/>
                </a:solidFill>
              </a:rPr>
              <a:t>At-Large Policy Session 3: ICANN Accountability and Transparency and the ICANN Reviews (part 1&amp;2)	</a:t>
            </a:r>
          </a:p>
          <a:p>
            <a:r>
              <a:rPr lang="en-US" dirty="0">
                <a:solidFill>
                  <a:srgbClr val="FFFF00"/>
                </a:solidFill>
              </a:rPr>
              <a:t>ICANN Annual General Meeting (23rd) – 25-28 October 2021</a:t>
            </a:r>
            <a:endParaRPr lang="en-US" b="1" dirty="0">
              <a:solidFill>
                <a:srgbClr val="FFFF00"/>
              </a:solidFill>
            </a:endParaRPr>
          </a:p>
          <a:p>
            <a:endParaRPr lang="en-US" sz="2400" dirty="0">
              <a:solidFill>
                <a:srgbClr val="FFFF00"/>
              </a:solidFill>
            </a:endParaRP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1968221"/>
            <a:ext cx="719492" cy="1161857"/>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Q4</a:t>
            </a:r>
            <a:endParaRPr lang="en-US" sz="3200" dirty="0">
              <a:solidFill>
                <a:schemeClr val="bg1"/>
              </a:solidFill>
              <a:latin typeface="Arial" panose="020B0604020202020204" pitchFamily="34" charset="0"/>
              <a:cs typeface="Arial" panose="020B0604020202020204" pitchFamily="34" charset="0"/>
            </a:endParaRPr>
          </a:p>
        </p:txBody>
      </p:sp>
      <p:sp>
        <p:nvSpPr>
          <p:cNvPr id="13" name="TextBox 2">
            <a:extLst>
              <a:ext uri="{FF2B5EF4-FFF2-40B4-BE49-F238E27FC236}">
                <a16:creationId xmlns:a16="http://schemas.microsoft.com/office/drawing/2014/main" id="{5DEF04D3-2A39-7049-8D3B-B96950AB4430}"/>
              </a:ext>
            </a:extLst>
          </p:cNvPr>
          <p:cNvSpPr txBox="1"/>
          <p:nvPr/>
        </p:nvSpPr>
        <p:spPr>
          <a:xfrm>
            <a:off x="5431972" y="880425"/>
            <a:ext cx="4753224"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Meetings 2021 &amp; 2022</a:t>
            </a:r>
            <a:endParaRPr lang="en-US"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0636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591614" y="304800"/>
            <a:ext cx="8706292" cy="653667"/>
          </a:xfrm>
          <a:blipFill>
            <a:blip r:embed="rId3" cstate="screen">
              <a:extLst>
                <a:ext uri="{28A0092B-C50C-407E-A947-70E740481C1C}">
                  <a14:useLocalDpi xmlns:a14="http://schemas.microsoft.com/office/drawing/2010/main"/>
                </a:ext>
              </a:extLst>
            </a:blip>
            <a:stretch>
              <a:fillRect/>
            </a:stretch>
          </a:blipFill>
        </p:spPr>
        <p:txBody>
          <a:bodyPr/>
          <a:lstStyle/>
          <a:p>
            <a:r>
              <a:rPr lang="en-US" sz="4000" dirty="0">
                <a:solidFill>
                  <a:prstClr val="white"/>
                </a:solidFill>
                <a:latin typeface="Calibri" panose="020F0502020204030204"/>
              </a:rPr>
              <a:t>EURALO 2021/2022 Road Map</a:t>
            </a:r>
            <a:endParaRPr lang="en-US" sz="4000" dirty="0">
              <a:solidFill>
                <a:schemeClr val="bg1">
                  <a:lumMod val="95000"/>
                </a:schemeClr>
              </a:solidFill>
              <a:latin typeface="Arial" panose="020B0604020202020204" pitchFamily="34" charset="0"/>
              <a:cs typeface="Arial" panose="020B0604020202020204" pitchFamily="34" charset="0"/>
            </a:endParaRP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609600" y="1512332"/>
            <a:ext cx="10972800" cy="5165076"/>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a:normAutofit/>
          </a:bodyPr>
          <a:lstStyle/>
          <a:p>
            <a:r>
              <a:rPr lang="en-US" sz="2400" dirty="0">
                <a:solidFill>
                  <a:srgbClr val="FFFF00"/>
                </a:solidFill>
              </a:rPr>
              <a:t>Tuesday 9 November 2021 18:00-19:30 UTC: ICANN72 Readout </a:t>
            </a:r>
            <a:r>
              <a:rPr lang="en-US" sz="2000" dirty="0">
                <a:solidFill>
                  <a:srgbClr val="FFFF00"/>
                </a:solidFill>
              </a:rPr>
              <a:t>(EN, ES, FR and RU)</a:t>
            </a:r>
          </a:p>
          <a:p>
            <a:r>
              <a:rPr lang="en-US" sz="2400" dirty="0">
                <a:solidFill>
                  <a:srgbClr val="FFFF00"/>
                </a:solidFill>
              </a:rPr>
              <a:t>Tuesday 16 November 2021 18:00-19:30 UTC</a:t>
            </a:r>
          </a:p>
          <a:p>
            <a:pPr lvl="1"/>
            <a:r>
              <a:rPr lang="en-US" sz="2000" dirty="0">
                <a:solidFill>
                  <a:srgbClr val="FFFF00"/>
                </a:solidFill>
              </a:rPr>
              <a:t>Monthly RoundTable 8 (by EURALO):</a:t>
            </a:r>
            <a:r>
              <a:rPr lang="en-US" sz="1800" dirty="0">
                <a:solidFill>
                  <a:srgbClr val="FFFF00"/>
                </a:solidFill>
              </a:rPr>
              <a:t> (EN, ES, FR and RU)</a:t>
            </a:r>
            <a:br>
              <a:rPr lang="en-US" sz="2000" dirty="0">
                <a:solidFill>
                  <a:srgbClr val="FFFF00"/>
                </a:solidFill>
              </a:rPr>
            </a:br>
            <a:r>
              <a:rPr lang="en-US" sz="2000" dirty="0">
                <a:solidFill>
                  <a:srgbClr val="FFFF00"/>
                </a:solidFill>
              </a:rPr>
              <a:t>Encryption challenges in the French and European regulatory space – Lucien </a:t>
            </a:r>
            <a:r>
              <a:rPr lang="en-US" sz="2000" dirty="0" err="1">
                <a:solidFill>
                  <a:srgbClr val="FFFF00"/>
                </a:solidFill>
              </a:rPr>
              <a:t>Castex</a:t>
            </a:r>
            <a:endParaRPr lang="en-US" sz="2000" b="1" dirty="0">
              <a:solidFill>
                <a:srgbClr val="FFFF00"/>
              </a:solidFill>
            </a:endParaRPr>
          </a:p>
          <a:p>
            <a:r>
              <a:rPr lang="en-US" sz="2400" dirty="0">
                <a:solidFill>
                  <a:srgbClr val="FFFF00"/>
                </a:solidFill>
              </a:rPr>
              <a:t>Tuesday 23 November 2021 18:00-19:30 UTC: LT + EGAP</a:t>
            </a:r>
          </a:p>
          <a:p>
            <a:r>
              <a:rPr lang="en-US" sz="2400" dirty="0">
                <a:solidFill>
                  <a:srgbClr val="FFFF00"/>
                </a:solidFill>
              </a:rPr>
              <a:t>Tuesday 30 November 2021 18:00-19:30 UTC: Board - Preparation of EURALO </a:t>
            </a:r>
            <a:r>
              <a:rPr lang="en-US" sz="2400" dirty="0" err="1">
                <a:solidFill>
                  <a:srgbClr val="FFFF00"/>
                </a:solidFill>
              </a:rPr>
              <a:t>vAG</a:t>
            </a:r>
            <a:endParaRPr lang="en-US" sz="2400" dirty="0">
              <a:solidFill>
                <a:srgbClr val="FFFF00"/>
              </a:solidFill>
            </a:endParaRPr>
          </a:p>
          <a:p>
            <a:r>
              <a:rPr lang="en-US" sz="2400" dirty="0">
                <a:solidFill>
                  <a:srgbClr val="FFFF00"/>
                </a:solidFill>
              </a:rPr>
              <a:t>Tuesday 7 December 2021: IGF Poland</a:t>
            </a:r>
          </a:p>
          <a:p>
            <a:r>
              <a:rPr lang="en-US" sz="2400" dirty="0">
                <a:solidFill>
                  <a:srgbClr val="FFFF00"/>
                </a:solidFill>
              </a:rPr>
              <a:t>Tuesday 14 December 2021: EURALO </a:t>
            </a:r>
            <a:r>
              <a:rPr lang="en-US" sz="2400" dirty="0" err="1">
                <a:solidFill>
                  <a:srgbClr val="FFFF00"/>
                </a:solidFill>
              </a:rPr>
              <a:t>vAG</a:t>
            </a:r>
            <a:r>
              <a:rPr lang="en-US" sz="2400" dirty="0">
                <a:solidFill>
                  <a:srgbClr val="FFFF00"/>
                </a:solidFill>
              </a:rPr>
              <a:t> (including Elections) (EN, ES, FR and RU)</a:t>
            </a:r>
          </a:p>
          <a:p>
            <a:r>
              <a:rPr lang="en-US" sz="2400" dirty="0">
                <a:solidFill>
                  <a:srgbClr val="FFFF00"/>
                </a:solidFill>
              </a:rPr>
              <a:t>Tuesday 21 December 2021: New EURALO Board</a:t>
            </a:r>
          </a:p>
          <a:p>
            <a:endParaRPr lang="en-US" sz="2400" dirty="0">
              <a:solidFill>
                <a:srgbClr val="FFFF00"/>
              </a:solidFill>
            </a:endParaRPr>
          </a:p>
          <a:p>
            <a:r>
              <a:rPr lang="en-US" sz="2400" dirty="0">
                <a:solidFill>
                  <a:srgbClr val="FFC000"/>
                </a:solidFill>
              </a:rPr>
              <a:t>Bye-bye 2021 next meeting in 2022</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1968221"/>
            <a:ext cx="719492" cy="1161857"/>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Q4</a:t>
            </a:r>
            <a:endParaRPr lang="en-US" sz="3200" dirty="0">
              <a:solidFill>
                <a:schemeClr val="bg1"/>
              </a:solidFill>
              <a:latin typeface="Arial" panose="020B0604020202020204" pitchFamily="34" charset="0"/>
              <a:cs typeface="Arial" panose="020B0604020202020204" pitchFamily="34" charset="0"/>
            </a:endParaRPr>
          </a:p>
        </p:txBody>
      </p:sp>
      <p:sp>
        <p:nvSpPr>
          <p:cNvPr id="6" name="TextBox 2">
            <a:extLst>
              <a:ext uri="{FF2B5EF4-FFF2-40B4-BE49-F238E27FC236}">
                <a16:creationId xmlns:a16="http://schemas.microsoft.com/office/drawing/2014/main" id="{17118521-7EBD-DE4A-8728-B0D4FE5904FD}"/>
              </a:ext>
            </a:extLst>
          </p:cNvPr>
          <p:cNvSpPr txBox="1"/>
          <p:nvPr/>
        </p:nvSpPr>
        <p:spPr>
          <a:xfrm>
            <a:off x="5431972" y="880425"/>
            <a:ext cx="4753224"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Meetings 2021 &amp; 2022</a:t>
            </a:r>
            <a:endParaRPr lang="en-US"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3285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dirty="0">
                <a:solidFill>
                  <a:schemeClr val="bg1"/>
                </a:solidFill>
                <a:latin typeface="+mn-lt"/>
              </a:rPr>
              <a:t>Monthly RoundTable 8 (by EURALO)</a:t>
            </a:r>
          </a:p>
        </p:txBody>
      </p:sp>
      <p:sp>
        <p:nvSpPr>
          <p:cNvPr id="3" name="Espace réservé du contenu 4">
            <a:extLst>
              <a:ext uri="{FF2B5EF4-FFF2-40B4-BE49-F238E27FC236}">
                <a16:creationId xmlns:a16="http://schemas.microsoft.com/office/drawing/2014/main" id="{5DBA9556-E192-9746-A37C-70B564EB14F6}"/>
              </a:ext>
            </a:extLst>
          </p:cNvPr>
          <p:cNvSpPr txBox="1">
            <a:spLocks/>
          </p:cNvSpPr>
          <p:nvPr/>
        </p:nvSpPr>
        <p:spPr>
          <a:xfrm>
            <a:off x="609600" y="1600201"/>
            <a:ext cx="10972800" cy="4756150"/>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solidFill>
                  <a:schemeClr val="bg1"/>
                </a:solidFill>
              </a:rPr>
              <a:t>Tuesday 16 November 2021 </a:t>
            </a:r>
            <a:r>
              <a:rPr lang="en-US" sz="3600" b="1" dirty="0">
                <a:solidFill>
                  <a:schemeClr val="bg1">
                    <a:lumMod val="95000"/>
                  </a:schemeClr>
                </a:solidFill>
                <a:latin typeface="Arial" panose="020B0604020202020204" pitchFamily="34" charset="0"/>
                <a:cs typeface="Arial" panose="020B0604020202020204" pitchFamily="34" charset="0"/>
              </a:rPr>
              <a:t>- </a:t>
            </a:r>
            <a:r>
              <a:rPr lang="en-US" b="1" dirty="0">
                <a:solidFill>
                  <a:schemeClr val="bg1">
                    <a:lumMod val="95000"/>
                  </a:schemeClr>
                </a:solidFill>
                <a:latin typeface="Arial" panose="020B0604020202020204" pitchFamily="34" charset="0"/>
                <a:cs typeface="Arial" panose="020B0604020202020204" pitchFamily="34" charset="0"/>
              </a:rPr>
              <a:t>18:00-19:30 </a:t>
            </a:r>
            <a:r>
              <a:rPr lang="en-US" b="1" dirty="0">
                <a:solidFill>
                  <a:schemeClr val="bg1"/>
                </a:solidFill>
              </a:rPr>
              <a:t>UTC</a:t>
            </a:r>
            <a:br>
              <a:rPr lang="en-US" b="1" dirty="0">
                <a:solidFill>
                  <a:schemeClr val="bg1"/>
                </a:solidFill>
              </a:rPr>
            </a:br>
            <a:r>
              <a:rPr lang="en-US" b="1" dirty="0">
                <a:solidFill>
                  <a:schemeClr val="bg1"/>
                </a:solidFill>
              </a:rPr>
              <a:t>Monthly RoundTable 8 (by EURALO)</a:t>
            </a:r>
            <a:br>
              <a:rPr lang="en-US" b="1" dirty="0">
                <a:solidFill>
                  <a:srgbClr val="FFC000"/>
                </a:solidFill>
              </a:rPr>
            </a:br>
            <a:r>
              <a:rPr lang="en-US" b="1" dirty="0">
                <a:solidFill>
                  <a:srgbClr val="FFC000"/>
                </a:solidFill>
              </a:rPr>
              <a:t>Encryption challenges in the French and European regulatory space</a:t>
            </a:r>
            <a:br>
              <a:rPr lang="en-US" b="1" dirty="0">
                <a:solidFill>
                  <a:srgbClr val="FFC000"/>
                </a:solidFill>
              </a:rPr>
            </a:br>
            <a:r>
              <a:rPr lang="en-US" b="1" dirty="0">
                <a:solidFill>
                  <a:schemeClr val="bg1"/>
                </a:solidFill>
              </a:rPr>
              <a:t>Moderator: </a:t>
            </a:r>
          </a:p>
          <a:p>
            <a:pPr lvl="1"/>
            <a:r>
              <a:rPr lang="en-US" b="1" dirty="0">
                <a:solidFill>
                  <a:srgbClr val="FFC000"/>
                </a:solidFill>
              </a:rPr>
              <a:t>Possible Speakers:</a:t>
            </a:r>
          </a:p>
          <a:p>
            <a:pPr lvl="2"/>
            <a:r>
              <a:rPr lang="en-US" b="1" dirty="0">
                <a:solidFill>
                  <a:srgbClr val="FFC000"/>
                </a:solidFill>
              </a:rPr>
              <a:t>Lucien </a:t>
            </a:r>
            <a:r>
              <a:rPr lang="en-US" b="1" dirty="0" err="1">
                <a:solidFill>
                  <a:srgbClr val="FFC000"/>
                </a:solidFill>
              </a:rPr>
              <a:t>Castex</a:t>
            </a:r>
            <a:r>
              <a:rPr lang="en-US" b="1" dirty="0">
                <a:solidFill>
                  <a:srgbClr val="FFC000"/>
                </a:solidFill>
              </a:rPr>
              <a:t> </a:t>
            </a:r>
          </a:p>
        </p:txBody>
      </p:sp>
      <p:sp>
        <p:nvSpPr>
          <p:cNvPr id="4" name="TextBox 2">
            <a:extLst>
              <a:ext uri="{FF2B5EF4-FFF2-40B4-BE49-F238E27FC236}">
                <a16:creationId xmlns:a16="http://schemas.microsoft.com/office/drawing/2014/main" id="{0CC73A4D-2A7E-4146-A351-7C7D694DF909}"/>
              </a:ext>
            </a:extLst>
          </p:cNvPr>
          <p:cNvSpPr txBox="1"/>
          <p:nvPr/>
        </p:nvSpPr>
        <p:spPr>
          <a:xfrm>
            <a:off x="5431972" y="868233"/>
            <a:ext cx="986167" cy="523220"/>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a:solidFill>
                  <a:schemeClr val="bg1">
                    <a:lumMod val="95000"/>
                  </a:schemeClr>
                </a:solidFill>
                <a:latin typeface="Arial" panose="020B0604020202020204" pitchFamily="34" charset="0"/>
                <a:cs typeface="Arial" panose="020B0604020202020204" pitchFamily="34" charset="0"/>
              </a:rPr>
              <a:t>2021</a:t>
            </a:r>
            <a:endParaRPr lang="en-US" sz="2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0094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43F58A-5EEC-E745-A509-2F64D2AEF059}"/>
              </a:ext>
            </a:extLst>
          </p:cNvPr>
          <p:cNvSpPr>
            <a:spLocks noGrp="1"/>
          </p:cNvSpPr>
          <p:nvPr>
            <p:ph type="ctrTitle"/>
          </p:nvPr>
        </p:nvSpPr>
        <p:spPr/>
        <p:txBody>
          <a:bodyPr>
            <a:normAutofit/>
          </a:bodyPr>
          <a:lstStyle/>
          <a:p>
            <a:r>
              <a:rPr lang="en-US" sz="7200">
                <a:ln w="3175">
                  <a:noFill/>
                </a:ln>
                <a:solidFill>
                  <a:srgbClr val="FF0000"/>
                </a:solidFill>
                <a:latin typeface="+mn-lt"/>
              </a:rPr>
              <a:t>ICANN72</a:t>
            </a:r>
            <a:br>
              <a:rPr lang="en-US" sz="7200">
                <a:ln w="3175">
                  <a:noFill/>
                </a:ln>
                <a:solidFill>
                  <a:srgbClr val="FF0000"/>
                </a:solidFill>
                <a:latin typeface="+mn-lt"/>
              </a:rPr>
            </a:br>
            <a:r>
              <a:rPr lang="en-US">
                <a:solidFill>
                  <a:srgbClr val="FF0000"/>
                </a:solidFill>
                <a:latin typeface="+mn-lt"/>
              </a:rPr>
              <a:t>At-Large policy session</a:t>
            </a:r>
            <a:endParaRPr lang="en-US">
              <a:latin typeface="+mn-lt"/>
            </a:endParaRPr>
          </a:p>
        </p:txBody>
      </p:sp>
      <p:sp>
        <p:nvSpPr>
          <p:cNvPr id="3" name="Sous-titre 2">
            <a:extLst>
              <a:ext uri="{FF2B5EF4-FFF2-40B4-BE49-F238E27FC236}">
                <a16:creationId xmlns:a16="http://schemas.microsoft.com/office/drawing/2014/main" id="{FE22A19B-15DE-1845-B87E-B28905083404}"/>
              </a:ext>
            </a:extLst>
          </p:cNvPr>
          <p:cNvSpPr>
            <a:spLocks noGrp="1"/>
          </p:cNvSpPr>
          <p:nvPr>
            <p:ph type="subTitle" idx="1"/>
          </p:nvPr>
        </p:nvSpPr>
        <p:spPr>
          <a:xfrm>
            <a:off x="430306" y="3953435"/>
            <a:ext cx="11497235" cy="2138083"/>
          </a:xfrm>
        </p:spPr>
        <p:txBody>
          <a:bodyPr>
            <a:normAutofit/>
          </a:bodyPr>
          <a:lstStyle/>
          <a:p>
            <a:r>
              <a:rPr lang="en-US" sz="2800"/>
              <a:t>ICANN accountability and transparency and the reviews </a:t>
            </a:r>
          </a:p>
          <a:p>
            <a:endParaRPr lang="en-US" sz="2800"/>
          </a:p>
          <a:p>
            <a:r>
              <a:rPr lang="en-US"/>
              <a:t>Tackling DNS Abuse</a:t>
            </a:r>
            <a:endParaRPr lang="en-US" b="0"/>
          </a:p>
          <a:p>
            <a:endParaRPr lang="en-US" sz="2800"/>
          </a:p>
        </p:txBody>
      </p:sp>
    </p:spTree>
    <p:extLst>
      <p:ext uri="{BB962C8B-B14F-4D97-AF65-F5344CB8AC3E}">
        <p14:creationId xmlns:p14="http://schemas.microsoft.com/office/powerpoint/2010/main" val="336507025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10570</TotalTime>
  <Words>1646</Words>
  <Application>Microsoft Macintosh PowerPoint</Application>
  <PresentationFormat>Grand écran</PresentationFormat>
  <Paragraphs>279</Paragraphs>
  <Slides>23</Slides>
  <Notes>10</Notes>
  <HiddenSlides>3</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23</vt:i4>
      </vt:variant>
    </vt:vector>
  </HeadingPairs>
  <TitlesOfParts>
    <vt:vector size="27" baseType="lpstr">
      <vt:lpstr>Arial</vt:lpstr>
      <vt:lpstr>Calibri</vt:lpstr>
      <vt:lpstr>Calibri Light</vt:lpstr>
      <vt:lpstr>Thème Office</vt:lpstr>
      <vt:lpstr>EURALO Road Map</vt:lpstr>
      <vt:lpstr>EURALO 2021/2022 Road Map</vt:lpstr>
      <vt:lpstr>EURALO 2021/2022 Road Map</vt:lpstr>
      <vt:lpstr>EURALO 2021/2022 Road Map</vt:lpstr>
      <vt:lpstr>EURALO 2021/2022 Road Map</vt:lpstr>
      <vt:lpstr>EURALO 2021/2022 Road Map</vt:lpstr>
      <vt:lpstr>EURALO 2021/2022 Road Map</vt:lpstr>
      <vt:lpstr>Présentation PowerPoint</vt:lpstr>
      <vt:lpstr>ICANN72 At-Large policy session</vt:lpstr>
      <vt:lpstr>ICANN72 At-Large policy session 2</vt:lpstr>
      <vt:lpstr>ICANN72 At-Large policy session 3 2 hours</vt:lpstr>
      <vt:lpstr>ICANN accountability and transparency and the reviews At-Large policy session 3 - Part 1</vt:lpstr>
      <vt:lpstr>ICANN accountability and transparency and the reviews At-Large policy session 3 - Part 1</vt:lpstr>
      <vt:lpstr>ICANN accountability and transparency and the reviews Plenary session - Part 2</vt:lpstr>
      <vt:lpstr>ICANN meetings &amp; EURALO readouts</vt:lpstr>
      <vt:lpstr>EURALO 2021</vt:lpstr>
      <vt:lpstr>EURALO 2022</vt:lpstr>
      <vt:lpstr>EURALO 2022</vt:lpstr>
      <vt:lpstr>ICANN meetings &amp; EURALO sessions</vt:lpstr>
      <vt:lpstr>Présentation PowerPoint</vt:lpstr>
      <vt:lpstr>EURALO 2022</vt:lpstr>
      <vt:lpstr>EURALO 2022</vt:lpstr>
      <vt:lpstr>EURALO 2021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Sébastien Bachollet</dc:creator>
  <cp:lastModifiedBy>Sébastien Bachollet</cp:lastModifiedBy>
  <cp:revision>149</cp:revision>
  <dcterms:created xsi:type="dcterms:W3CDTF">2021-05-24T13:53:39Z</dcterms:created>
  <dcterms:modified xsi:type="dcterms:W3CDTF">2021-10-05T16:14:07Z</dcterms:modified>
</cp:coreProperties>
</file>