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76" r:id="rId2"/>
    <p:sldId id="277" r:id="rId3"/>
    <p:sldId id="278" r:id="rId4"/>
    <p:sldId id="437" r:id="rId5"/>
    <p:sldId id="469" r:id="rId6"/>
    <p:sldId id="279" r:id="rId7"/>
    <p:sldId id="467" r:id="rId8"/>
    <p:sldId id="450" r:id="rId9"/>
    <p:sldId id="468" r:id="rId10"/>
    <p:sldId id="470" r:id="rId11"/>
    <p:sldId id="471" r:id="rId12"/>
    <p:sldId id="316" r:id="rId13"/>
    <p:sldId id="317" r:id="rId14"/>
    <p:sldId id="315" r:id="rId15"/>
    <p:sldId id="318" r:id="rId16"/>
    <p:sldId id="452" r:id="rId17"/>
    <p:sldId id="280" r:id="rId18"/>
    <p:sldId id="451" r:id="rId19"/>
    <p:sldId id="448" r:id="rId20"/>
    <p:sldId id="443" r:id="rId21"/>
    <p:sldId id="457" r:id="rId22"/>
    <p:sldId id="462" r:id="rId23"/>
    <p:sldId id="463" r:id="rId24"/>
    <p:sldId id="464" r:id="rId25"/>
    <p:sldId id="465" r:id="rId26"/>
    <p:sldId id="466" r:id="rId27"/>
    <p:sldId id="460" r:id="rId28"/>
    <p:sldId id="449" r:id="rId29"/>
    <p:sldId id="257" r:id="rId3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90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02"/>
    <p:restoredTop sz="94830"/>
  </p:normalViewPr>
  <p:slideViewPr>
    <p:cSldViewPr snapToGrid="0" snapToObjects="1">
      <p:cViewPr varScale="1">
        <p:scale>
          <a:sx n="105" d="100"/>
          <a:sy n="105" d="100"/>
        </p:scale>
        <p:origin x="216" y="44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7BE55-BF16-3F49-A2BA-EE8E05C26E59}" type="datetimeFigureOut">
              <a:rPr lang="fr-FR" smtClean="0"/>
              <a:t>14/09/2021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73B326-5489-FE4B-AAB9-D124931C9261}" type="slidenum">
              <a:rPr lang="fr-FR" smtClean="0"/>
              <a:t>‹N°›</a:t>
            </a:fld>
            <a:endParaRPr lang="fr-FR"/>
          </a:p>
        </p:txBody>
      </p:sp>
    </p:spTree>
    <p:extLst>
      <p:ext uri="{BB962C8B-B14F-4D97-AF65-F5344CB8AC3E}">
        <p14:creationId xmlns:p14="http://schemas.microsoft.com/office/powerpoint/2010/main" val="3264090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a:t>
            </a:fld>
            <a:endParaRPr lang="fr-FR"/>
          </a:p>
        </p:txBody>
      </p:sp>
    </p:spTree>
    <p:extLst>
      <p:ext uri="{BB962C8B-B14F-4D97-AF65-F5344CB8AC3E}">
        <p14:creationId xmlns:p14="http://schemas.microsoft.com/office/powerpoint/2010/main" val="1564626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6</a:t>
            </a:fld>
            <a:endParaRPr lang="fr-FR"/>
          </a:p>
        </p:txBody>
      </p:sp>
    </p:spTree>
    <p:extLst>
      <p:ext uri="{BB962C8B-B14F-4D97-AF65-F5344CB8AC3E}">
        <p14:creationId xmlns:p14="http://schemas.microsoft.com/office/powerpoint/2010/main" val="500831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7</a:t>
            </a:fld>
            <a:endParaRPr lang="fr-FR"/>
          </a:p>
        </p:txBody>
      </p:sp>
    </p:spTree>
    <p:extLst>
      <p:ext uri="{BB962C8B-B14F-4D97-AF65-F5344CB8AC3E}">
        <p14:creationId xmlns:p14="http://schemas.microsoft.com/office/powerpoint/2010/main" val="1153819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1" kern="1200" dirty="0">
                <a:solidFill>
                  <a:schemeClr val="tx1"/>
                </a:solidFill>
                <a:effectLst/>
                <a:latin typeface="+mn-lt"/>
                <a:ea typeface="+mn-ea"/>
                <a:cs typeface="+mn-cs"/>
              </a:rPr>
              <a:t>Chiffrement vs régulation des communications électroniques</a:t>
            </a:r>
            <a:br>
              <a:rPr lang="fr-FR" sz="1200" b="1" kern="1200" dirty="0">
                <a:solidFill>
                  <a:schemeClr val="tx1"/>
                </a:solidFill>
                <a:effectLst/>
                <a:latin typeface="+mn-lt"/>
                <a:ea typeface="+mn-ea"/>
                <a:cs typeface="+mn-cs"/>
              </a:rPr>
            </a:br>
            <a:r>
              <a:rPr lang="fr-FR" sz="1200" b="1" kern="1200" dirty="0">
                <a:solidFill>
                  <a:schemeClr val="tx1"/>
                </a:solidFill>
                <a:effectLst/>
                <a:latin typeface="+mn-lt"/>
                <a:ea typeface="+mn-ea"/>
                <a:cs typeface="+mn-cs"/>
              </a:rPr>
              <a:t>14h15 Enjeux du chiffrement dans l'espace de régulation français et européen</a:t>
            </a:r>
            <a:br>
              <a:rPr lang="fr-FR" sz="1200" kern="1200" dirty="0">
                <a:solidFill>
                  <a:schemeClr val="tx1"/>
                </a:solidFill>
                <a:effectLst/>
                <a:latin typeface="+mn-lt"/>
                <a:ea typeface="+mn-ea"/>
                <a:cs typeface="+mn-cs"/>
              </a:rPr>
            </a:br>
            <a:r>
              <a:rPr lang="fr-FR" sz="1200" i="1" kern="1200" dirty="0">
                <a:solidFill>
                  <a:schemeClr val="tx1"/>
                </a:solidFill>
                <a:effectLst/>
                <a:latin typeface="+mn-lt"/>
                <a:ea typeface="+mn-ea"/>
                <a:cs typeface="+mn-cs"/>
              </a:rPr>
              <a:t>par Lucien Castex,</a:t>
            </a:r>
            <a:br>
              <a:rPr lang="fr-FR" sz="1200" i="1" kern="1200" dirty="0">
                <a:solidFill>
                  <a:schemeClr val="tx1"/>
                </a:solidFill>
                <a:effectLst/>
                <a:latin typeface="+mn-lt"/>
                <a:ea typeface="+mn-ea"/>
                <a:cs typeface="+mn-cs"/>
              </a:rPr>
            </a:br>
            <a:endParaRPr lang="fr-FR" dirty="0">
              <a:effectLst/>
            </a:endParaRPr>
          </a:p>
          <a:p>
            <a:r>
              <a:rPr lang="fr-FR" sz="1200" kern="1200" dirty="0">
                <a:solidFill>
                  <a:schemeClr val="tx1"/>
                </a:solidFill>
                <a:effectLst/>
                <a:latin typeface="+mn-lt"/>
                <a:ea typeface="+mn-ea"/>
                <a:cs typeface="+mn-cs"/>
              </a:rPr>
              <a:t>Lucien Castex est représentant de l’Afnic pour les affaires publiques. Il a pour principales missions de représenter l'Afnic en France et à l’international, notamment dans le champ des politiques publiques liées au développement de l’internet et du numérique et de structurer les activités partenariales. Il est également chercheur à l’Université Sorbonne-Nouvelle - Paris 3 et enseigne le droit et les politiques du numérique.</a:t>
            </a:r>
            <a:endParaRPr lang="fr-FR" dirty="0">
              <a:effectLst/>
            </a:endParaRPr>
          </a:p>
          <a:p>
            <a:r>
              <a:rPr lang="fr-FR" sz="1200" b="1" kern="1200" dirty="0">
                <a:solidFill>
                  <a:schemeClr val="tx1"/>
                </a:solidFill>
                <a:effectLst/>
                <a:latin typeface="+mn-lt"/>
                <a:ea typeface="+mn-ea"/>
                <a:cs typeface="+mn-cs"/>
              </a:rPr>
              <a:t>A propos de la présentation</a:t>
            </a:r>
            <a:endParaRPr lang="fr-FR" dirty="0">
              <a:effectLst/>
            </a:endParaRPr>
          </a:p>
          <a:p>
            <a:r>
              <a:rPr lang="fr-FR" sz="1200" kern="1200" dirty="0">
                <a:solidFill>
                  <a:schemeClr val="tx1"/>
                </a:solidFill>
                <a:effectLst/>
                <a:latin typeface="+mn-lt"/>
                <a:ea typeface="+mn-ea"/>
                <a:cs typeface="+mn-cs"/>
              </a:rPr>
              <a:t>Le cadre juridique du chiffrement se situe au carrefour de débats juridiques, politiques et techniques en France comme en Europe interrogeant l’équilibre entre protection des droits et libertés, innovation et sécurité. Régulation d’internet, interception de sécurité, sanction du refus de remise d’une clef de chiffrement ou accès exceptionnel, cette présentation reviendra sur le cadre juridique du chiffrement à l’aune de ses enjeux politiques et sociaux.</a:t>
            </a:r>
            <a:endParaRPr lang="fr-FR" dirty="0">
              <a:effectLst/>
            </a:endParaRPr>
          </a:p>
          <a:p>
            <a:endParaRPr lang="fr-FR" dirty="0"/>
          </a:p>
        </p:txBody>
      </p:sp>
      <p:sp>
        <p:nvSpPr>
          <p:cNvPr id="4" name="Espace réservé du numéro de diapositive 3"/>
          <p:cNvSpPr>
            <a:spLocks noGrp="1"/>
          </p:cNvSpPr>
          <p:nvPr>
            <p:ph type="sldNum" sz="quarter" idx="5"/>
          </p:nvPr>
        </p:nvSpPr>
        <p:spPr/>
        <p:txBody>
          <a:bodyPr/>
          <a:lstStyle/>
          <a:p>
            <a:fld id="{9073B326-5489-FE4B-AAB9-D124931C9261}" type="slidenum">
              <a:rPr lang="fr-FR" smtClean="0"/>
              <a:t>9</a:t>
            </a:fld>
            <a:endParaRPr lang="fr-FR"/>
          </a:p>
        </p:txBody>
      </p:sp>
    </p:spTree>
    <p:extLst>
      <p:ext uri="{BB962C8B-B14F-4D97-AF65-F5344CB8AC3E}">
        <p14:creationId xmlns:p14="http://schemas.microsoft.com/office/powerpoint/2010/main" val="2543033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16</a:t>
            </a:fld>
            <a:endParaRPr lang="fr-FR"/>
          </a:p>
        </p:txBody>
      </p:sp>
    </p:spTree>
    <p:extLst>
      <p:ext uri="{BB962C8B-B14F-4D97-AF65-F5344CB8AC3E}">
        <p14:creationId xmlns:p14="http://schemas.microsoft.com/office/powerpoint/2010/main" val="3777673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18</a:t>
            </a:fld>
            <a:endParaRPr lang="fr-FR"/>
          </a:p>
        </p:txBody>
      </p:sp>
    </p:spTree>
    <p:extLst>
      <p:ext uri="{BB962C8B-B14F-4D97-AF65-F5344CB8AC3E}">
        <p14:creationId xmlns:p14="http://schemas.microsoft.com/office/powerpoint/2010/main" val="871935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19</a:t>
            </a:fld>
            <a:endParaRPr lang="fr-FR"/>
          </a:p>
        </p:txBody>
      </p:sp>
    </p:spTree>
    <p:extLst>
      <p:ext uri="{BB962C8B-B14F-4D97-AF65-F5344CB8AC3E}">
        <p14:creationId xmlns:p14="http://schemas.microsoft.com/office/powerpoint/2010/main" val="1305810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20</a:t>
            </a:fld>
            <a:endParaRPr lang="fr-FR"/>
          </a:p>
        </p:txBody>
      </p:sp>
    </p:spTree>
    <p:extLst>
      <p:ext uri="{BB962C8B-B14F-4D97-AF65-F5344CB8AC3E}">
        <p14:creationId xmlns:p14="http://schemas.microsoft.com/office/powerpoint/2010/main" val="1961118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B21C171-08EB-8141-BDC1-24A876B69E21}" type="slidenum">
              <a:rPr lang="fr-FR" smtClean="0"/>
              <a:t>28</a:t>
            </a:fld>
            <a:endParaRPr lang="fr-FR"/>
          </a:p>
        </p:txBody>
      </p:sp>
    </p:spTree>
    <p:extLst>
      <p:ext uri="{BB962C8B-B14F-4D97-AF65-F5344CB8AC3E}">
        <p14:creationId xmlns:p14="http://schemas.microsoft.com/office/powerpoint/2010/main" val="264639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7A6B1FD-FD8A-D240-BC32-381BC0E9127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740CDC3-72EE-C244-8B96-E6A59FB9C9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59953EC-68E9-2844-8E71-FF97993F7E7F}"/>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5" name="Espace réservé du pied de page 4">
            <a:extLst>
              <a:ext uri="{FF2B5EF4-FFF2-40B4-BE49-F238E27FC236}">
                <a16:creationId xmlns:a16="http://schemas.microsoft.com/office/drawing/2014/main" id="{98E48B61-58BA-554B-AFC5-4CE72C715C5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D526543-CD5E-924F-BB57-1E05A36A9C77}"/>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174153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8EF9FB-BC18-8342-8308-D860C728302C}"/>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3981AED9-C1F0-404F-BB74-1CC86DE759CE}"/>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09DA77F-239A-D44B-81AF-48F3C257968B}"/>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5" name="Espace réservé du pied de page 4">
            <a:extLst>
              <a:ext uri="{FF2B5EF4-FFF2-40B4-BE49-F238E27FC236}">
                <a16:creationId xmlns:a16="http://schemas.microsoft.com/office/drawing/2014/main" id="{8C56C964-B843-5C4A-BEEB-01E5F68E078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229E6F-2F37-DD47-8459-88D6ECD7D7C8}"/>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62188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9E036B89-8E1C-5D47-A643-47D409028A75}"/>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856110A-0E48-5749-998E-6B73E612B11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E4185CC-776D-5A44-B20B-6EB337647EBF}"/>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5" name="Espace réservé du pied de page 4">
            <a:extLst>
              <a:ext uri="{FF2B5EF4-FFF2-40B4-BE49-F238E27FC236}">
                <a16:creationId xmlns:a16="http://schemas.microsoft.com/office/drawing/2014/main" id="{37B136E7-A35D-3A43-93F1-99BE36B7DB9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1D08363-CB47-DA49-892A-3375339F8286}"/>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579724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9427A6E-6A3C-4E4D-AECA-D1AA4A8C73B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ED899C4-6CE8-0D4B-A464-FC99968F4E7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DBDC530-DC49-E647-BAE9-CD513774AB36}"/>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5" name="Espace réservé du pied de page 4">
            <a:extLst>
              <a:ext uri="{FF2B5EF4-FFF2-40B4-BE49-F238E27FC236}">
                <a16:creationId xmlns:a16="http://schemas.microsoft.com/office/drawing/2014/main" id="{334D1E63-FF19-7B44-A1FC-D5D6439512A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0567EED-3151-314A-AAC0-9C38E6B58E91}"/>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879092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A752C58-AEBB-8047-999A-C4C82288D42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87076ABD-6DED-9F45-BBB3-82A2364CF1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466757D4-BE50-BE4F-89D9-1E9795EFA3ED}"/>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5" name="Espace réservé du pied de page 4">
            <a:extLst>
              <a:ext uri="{FF2B5EF4-FFF2-40B4-BE49-F238E27FC236}">
                <a16:creationId xmlns:a16="http://schemas.microsoft.com/office/drawing/2014/main" id="{C328B11F-31C2-9C42-B659-73F2870C0EB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D84FB9A-7767-8543-A3B7-65A723839EA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05758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D01782D-6731-8B45-86B3-8FF5B637EF6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C59D3AA-63C5-4D4E-B615-BFA0FBED6345}"/>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28AE897A-622E-9B44-A2CF-1A5160AE0EA1}"/>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C15005A4-7B63-2948-9DD6-111D20666D46}"/>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6" name="Espace réservé du pied de page 5">
            <a:extLst>
              <a:ext uri="{FF2B5EF4-FFF2-40B4-BE49-F238E27FC236}">
                <a16:creationId xmlns:a16="http://schemas.microsoft.com/office/drawing/2014/main" id="{551356BC-8129-1249-B1FC-1B5F2232E97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9FE17E4-0A65-0B41-A26E-03DE6BD06EAA}"/>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288055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32B8F4-5FB6-0C43-BDC6-95FE7AD7AFD7}"/>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60C1E1FA-42EE-0B4F-B82C-9C7A83B75C0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61F652FE-8A79-4348-8889-98C700A4E3D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260FDFFD-9536-3645-A923-9724002554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8CA39AE-6F67-FD49-8CA8-918CD100CB09}"/>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6DD315BC-E88E-9647-B4AD-F0600880DEA8}"/>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8" name="Espace réservé du pied de page 7">
            <a:extLst>
              <a:ext uri="{FF2B5EF4-FFF2-40B4-BE49-F238E27FC236}">
                <a16:creationId xmlns:a16="http://schemas.microsoft.com/office/drawing/2014/main" id="{3CEFA5C3-16F9-AD45-9ADB-316C87591F3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F1F17CD1-C513-AA48-87BB-D379738401BC}"/>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3810948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61D6B8-C410-6F43-9FC9-FBA96155B3B4}"/>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99ADFC1A-FE77-6F4D-842F-74CF09FB0455}"/>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4" name="Espace réservé du pied de page 3">
            <a:extLst>
              <a:ext uri="{FF2B5EF4-FFF2-40B4-BE49-F238E27FC236}">
                <a16:creationId xmlns:a16="http://schemas.microsoft.com/office/drawing/2014/main" id="{5E7C8AD2-ED38-A84E-BF0D-2B0CA6253830}"/>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4E8829D3-6178-7246-8010-C6DCA9808ECB}"/>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727721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DD07BC-C8DF-044A-B281-6CA0ECCE8399}"/>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3" name="Espace réservé du pied de page 2">
            <a:extLst>
              <a:ext uri="{FF2B5EF4-FFF2-40B4-BE49-F238E27FC236}">
                <a16:creationId xmlns:a16="http://schemas.microsoft.com/office/drawing/2014/main" id="{B58D9E4C-4E94-1144-A4A9-0247A185C183}"/>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7F73178F-D0B0-A743-967F-075AD6098A34}"/>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98866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400FCB0-B188-4E4B-B945-F2B19F6E0BD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757D08ED-F9C7-2747-A534-2BDCCF60305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F03D307A-D2D7-CA4D-AD30-14F6DD7493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E2224F99-3DB1-2841-A313-06651C7CF046}"/>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6" name="Espace réservé du pied de page 5">
            <a:extLst>
              <a:ext uri="{FF2B5EF4-FFF2-40B4-BE49-F238E27FC236}">
                <a16:creationId xmlns:a16="http://schemas.microsoft.com/office/drawing/2014/main" id="{52FFFE97-5129-9445-A0A3-373169B7B6C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83EC344-26D8-1D4B-BE96-F89AD8F7A34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92133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A1262C-7284-C24F-9056-84C571129BC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E73255BC-10AC-9C48-B30A-E2CBA7068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BF5FF680-56B7-AC43-A29E-236D900295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E1EA9F1-A52A-644E-BA27-66EB338622AA}"/>
              </a:ext>
            </a:extLst>
          </p:cNvPr>
          <p:cNvSpPr>
            <a:spLocks noGrp="1"/>
          </p:cNvSpPr>
          <p:nvPr>
            <p:ph type="dt" sz="half" idx="10"/>
          </p:nvPr>
        </p:nvSpPr>
        <p:spPr/>
        <p:txBody>
          <a:bodyPr/>
          <a:lstStyle/>
          <a:p>
            <a:fld id="{A133938D-0D5C-3741-924A-3BA3F6F46BC8}" type="datetimeFigureOut">
              <a:rPr lang="fr-FR" smtClean="0"/>
              <a:t>14/09/2021</a:t>
            </a:fld>
            <a:endParaRPr lang="fr-FR"/>
          </a:p>
        </p:txBody>
      </p:sp>
      <p:sp>
        <p:nvSpPr>
          <p:cNvPr id="6" name="Espace réservé du pied de page 5">
            <a:extLst>
              <a:ext uri="{FF2B5EF4-FFF2-40B4-BE49-F238E27FC236}">
                <a16:creationId xmlns:a16="http://schemas.microsoft.com/office/drawing/2014/main" id="{3A9DD78B-8244-D847-AD20-31404F31DC3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AE3D189-9837-6E44-A12D-3C507D970159}"/>
              </a:ext>
            </a:extLst>
          </p:cNvPr>
          <p:cNvSpPr>
            <a:spLocks noGrp="1"/>
          </p:cNvSpPr>
          <p:nvPr>
            <p:ph type="sldNum" sz="quarter" idx="12"/>
          </p:nvPr>
        </p:nvSpPr>
        <p:spPr/>
        <p:txBody>
          <a:bodyPr/>
          <a:lstStyle/>
          <a:p>
            <a:fld id="{A7D3D14F-846C-BB44-B262-F620EC854B0A}" type="slidenum">
              <a:rPr lang="fr-FR" smtClean="0"/>
              <a:t>‹N°›</a:t>
            </a:fld>
            <a:endParaRPr lang="fr-FR"/>
          </a:p>
        </p:txBody>
      </p:sp>
    </p:spTree>
    <p:extLst>
      <p:ext uri="{BB962C8B-B14F-4D97-AF65-F5344CB8AC3E}">
        <p14:creationId xmlns:p14="http://schemas.microsoft.com/office/powerpoint/2010/main" val="1515002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9">
            <a:extLst>
              <a:ext uri="{FF2B5EF4-FFF2-40B4-BE49-F238E27FC236}">
                <a16:creationId xmlns:a16="http://schemas.microsoft.com/office/drawing/2014/main" id="{A8676E94-63C6-A941-ADE6-8F2ECD809ACB}"/>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0" y="1567"/>
            <a:ext cx="12192000" cy="6853820"/>
          </a:xfrm>
          <a:prstGeom prst="rect">
            <a:avLst/>
          </a:prstGeom>
        </p:spPr>
      </p:pic>
      <p:sp>
        <p:nvSpPr>
          <p:cNvPr id="2" name="Espace réservé du titre 1">
            <a:extLst>
              <a:ext uri="{FF2B5EF4-FFF2-40B4-BE49-F238E27FC236}">
                <a16:creationId xmlns:a16="http://schemas.microsoft.com/office/drawing/2014/main" id="{A8141EEB-D3C9-4A4F-AB41-DDAFA3AC5526}"/>
              </a:ext>
            </a:extLst>
          </p:cNvPr>
          <p:cNvSpPr>
            <a:spLocks noGrp="1"/>
          </p:cNvSpPr>
          <p:nvPr>
            <p:ph type="title"/>
          </p:nvPr>
        </p:nvSpPr>
        <p:spPr>
          <a:xfrm>
            <a:off x="2647507" y="365125"/>
            <a:ext cx="8706292"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47FF8A9E-9707-0240-B091-4C05A03473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97AB75B3-0983-3A47-AAF5-5E12C42EFC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fld id="{A133938D-0D5C-3741-924A-3BA3F6F46BC8}" type="datetimeFigureOut">
              <a:rPr lang="fr-FR" smtClean="0"/>
              <a:pPr/>
              <a:t>14/09/2021</a:t>
            </a:fld>
            <a:endParaRPr lang="fr-FR"/>
          </a:p>
        </p:txBody>
      </p:sp>
      <p:sp>
        <p:nvSpPr>
          <p:cNvPr id="5" name="Espace réservé du pied de page 4">
            <a:extLst>
              <a:ext uri="{FF2B5EF4-FFF2-40B4-BE49-F238E27FC236}">
                <a16:creationId xmlns:a16="http://schemas.microsoft.com/office/drawing/2014/main" id="{52F623E2-3273-124F-BEE8-D68BF0D43C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fr-FR"/>
          </a:p>
        </p:txBody>
      </p:sp>
      <p:sp>
        <p:nvSpPr>
          <p:cNvPr id="6" name="Espace réservé du numéro de diapositive 5">
            <a:extLst>
              <a:ext uri="{FF2B5EF4-FFF2-40B4-BE49-F238E27FC236}">
                <a16:creationId xmlns:a16="http://schemas.microsoft.com/office/drawing/2014/main" id="{5CBB090E-171E-B646-B512-C8C891D087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A7D3D14F-846C-BB44-B262-F620EC854B0A}" type="slidenum">
              <a:rPr lang="fr-FR" smtClean="0"/>
              <a:pPr/>
              <a:t>‹N°›</a:t>
            </a:fld>
            <a:endParaRPr lang="fr-FR"/>
          </a:p>
        </p:txBody>
      </p:sp>
      <p:pic>
        <p:nvPicPr>
          <p:cNvPr id="10" name="Image 9">
            <a:extLst>
              <a:ext uri="{FF2B5EF4-FFF2-40B4-BE49-F238E27FC236}">
                <a16:creationId xmlns:a16="http://schemas.microsoft.com/office/drawing/2014/main" id="{A122044D-F729-D346-8B61-0F10B81153DA}"/>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609599" y="136524"/>
            <a:ext cx="1313439" cy="1322254"/>
          </a:xfrm>
          <a:prstGeom prst="ellipse">
            <a:avLst/>
          </a:prstGeom>
        </p:spPr>
      </p:pic>
    </p:spTree>
    <p:extLst>
      <p:ext uri="{BB962C8B-B14F-4D97-AF65-F5344CB8AC3E}">
        <p14:creationId xmlns:p14="http://schemas.microsoft.com/office/powerpoint/2010/main" val="528453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1"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1"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drive.google.com/file/d/1MO6LvX0lFtYc8c05B8eCgCYSrsjmLOMT/view?pli=1" TargetMode="External"/><Relationship Id="rId13" Type="http://schemas.openxmlformats.org/officeDocument/2006/relationships/image" Target="../media/image21.tiff"/><Relationship Id="rId3" Type="http://schemas.openxmlformats.org/officeDocument/2006/relationships/image" Target="../media/image12.jpeg"/><Relationship Id="rId7" Type="http://schemas.openxmlformats.org/officeDocument/2006/relationships/image" Target="../media/image16.jpeg"/><Relationship Id="rId12" Type="http://schemas.openxmlformats.org/officeDocument/2006/relationships/image" Target="../media/image20.jpeg"/><Relationship Id="rId17" Type="http://schemas.openxmlformats.org/officeDocument/2006/relationships/image" Target="../media/image24.png"/><Relationship Id="rId2" Type="http://schemas.openxmlformats.org/officeDocument/2006/relationships/image" Target="../media/image11.jpeg"/><Relationship Id="rId16"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15.jpeg"/><Relationship Id="rId11" Type="http://schemas.openxmlformats.org/officeDocument/2006/relationships/image" Target="../media/image19.jpeg"/><Relationship Id="rId5" Type="http://schemas.openxmlformats.org/officeDocument/2006/relationships/image" Target="../media/image14.jpeg"/><Relationship Id="rId15" Type="http://schemas.openxmlformats.org/officeDocument/2006/relationships/hyperlink" Target="https://icann.zoom.us/meeting/register/tJYlduiqqT8pGNZT_tz_mympgdB5w9hGOX5k" TargetMode="External"/><Relationship Id="rId10" Type="http://schemas.openxmlformats.org/officeDocument/2006/relationships/image" Target="../media/image18.jpeg"/><Relationship Id="rId4" Type="http://schemas.openxmlformats.org/officeDocument/2006/relationships/image" Target="../media/image13.jpeg"/><Relationship Id="rId9" Type="http://schemas.openxmlformats.org/officeDocument/2006/relationships/image" Target="../media/image17.png"/><Relationship Id="rId1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hyperlink" Target="https://community.icann.org/download/attachments/151848011/FY22%20At-Large%20EURALO%20-Diversity%20-%20Final.docx?version=1&amp;modificationDate=1611650553000&amp;api=v2" TargetMode="External"/><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hyperlink" Target="https://community.icann.org/display/atlarge/At-Large+FY22+Budget+Development+Workspace" TargetMode="External"/><Relationship Id="rId4" Type="http://schemas.openxmlformats.org/officeDocument/2006/relationships/hyperlink" Target="https://community.icann.org/download/attachments/151848011/FY22%20At-Large-%20EURALO%20ABR%20-%20Support%20%20for%20European%20Individual%20Users%20Association%20.docx?version=1&amp;modificationDate=1611628392000&amp;api=v2"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s://community.icann.org/download/attachments/151848011/FY22%20Community%20Requests%20Template.DRAFT.DisinfoPanelIGF.%20ver%201%5B3%5D.docx?version=1&amp;modificationDate=1610940661000&amp;api=v2"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https://community.icann.org/display/atlarge/At-Large+FY22+Budget+Development+Workspace" TargetMode="External"/><Relationship Id="rId5" Type="http://schemas.openxmlformats.org/officeDocument/2006/relationships/hyperlink" Target="https://community.icann.org/download/attachments/151848011/FY22%20At-Large-%20EURALO%20ABR%20-%20Support%20%20for%20European%20Individual%20Users%20Association%20.docx?version=1&amp;modificationDate=1611628392000&amp;api=v2" TargetMode="External"/><Relationship Id="rId4" Type="http://schemas.openxmlformats.org/officeDocument/2006/relationships/hyperlink" Target="https://community.icann.org/download/attachments/151848011/FY22%20At-Large%20EURALO%20-Diversity%20-%20Final.docx?version=1&amp;modificationDate=1611650553000&amp;api=v2"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mailto:abr-reports@icann.org"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mailto:abr-reports@icann.org" TargetMode="External"/><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community.icann.org/display/atlarge/2021+ALAC+and+RALO+Elections%2C+Selections+and+Appointments" TargetMode="External"/></Relationships>
</file>

<file path=ppt/slides/_rels/slide29.xml.rels><?xml version="1.0" encoding="UTF-8" standalone="yes"?>
<Relationships xmlns="http://schemas.openxmlformats.org/package/2006/relationships"><Relationship Id="rId13" Type="http://schemas.openxmlformats.org/officeDocument/2006/relationships/image" Target="../media/image34.png"/><Relationship Id="rId18" Type="http://schemas.openxmlformats.org/officeDocument/2006/relationships/image" Target="../media/image39.jpeg"/><Relationship Id="rId26" Type="http://schemas.openxmlformats.org/officeDocument/2006/relationships/image" Target="../media/image45.png"/><Relationship Id="rId39" Type="http://schemas.openxmlformats.org/officeDocument/2006/relationships/image" Target="../media/image58.png"/><Relationship Id="rId21" Type="http://schemas.microsoft.com/office/2007/relationships/hdphoto" Target="../media/hdphoto4.wdp"/><Relationship Id="rId34" Type="http://schemas.openxmlformats.org/officeDocument/2006/relationships/image" Target="../media/image53.png"/><Relationship Id="rId7" Type="http://schemas.openxmlformats.org/officeDocument/2006/relationships/image" Target="../media/image29.jpeg"/><Relationship Id="rId2" Type="http://schemas.openxmlformats.org/officeDocument/2006/relationships/image" Target="../media/image4.jpeg"/><Relationship Id="rId16" Type="http://schemas.openxmlformats.org/officeDocument/2006/relationships/image" Target="../media/image37.jpeg"/><Relationship Id="rId20" Type="http://schemas.openxmlformats.org/officeDocument/2006/relationships/image" Target="../media/image41.png"/><Relationship Id="rId29" Type="http://schemas.openxmlformats.org/officeDocument/2006/relationships/image" Target="../media/image48.jpeg"/><Relationship Id="rId41" Type="http://schemas.microsoft.com/office/2007/relationships/hdphoto" Target="../media/hdphoto6.wdp"/><Relationship Id="rId1" Type="http://schemas.openxmlformats.org/officeDocument/2006/relationships/slideLayout" Target="../slideLayouts/slideLayout6.xml"/><Relationship Id="rId6" Type="http://schemas.openxmlformats.org/officeDocument/2006/relationships/image" Target="../media/image28.png"/><Relationship Id="rId11" Type="http://schemas.openxmlformats.org/officeDocument/2006/relationships/image" Target="../media/image32.png"/><Relationship Id="rId24" Type="http://schemas.microsoft.com/office/2007/relationships/hdphoto" Target="../media/hdphoto5.wdp"/><Relationship Id="rId32" Type="http://schemas.openxmlformats.org/officeDocument/2006/relationships/image" Target="../media/image51.png"/><Relationship Id="rId37" Type="http://schemas.openxmlformats.org/officeDocument/2006/relationships/image" Target="../media/image56.png"/><Relationship Id="rId40" Type="http://schemas.openxmlformats.org/officeDocument/2006/relationships/image" Target="../media/image59.png"/><Relationship Id="rId5" Type="http://schemas.openxmlformats.org/officeDocument/2006/relationships/image" Target="../media/image27.jpeg"/><Relationship Id="rId15" Type="http://schemas.openxmlformats.org/officeDocument/2006/relationships/image" Target="../media/image36.png"/><Relationship Id="rId23" Type="http://schemas.openxmlformats.org/officeDocument/2006/relationships/image" Target="../media/image43.png"/><Relationship Id="rId28" Type="http://schemas.openxmlformats.org/officeDocument/2006/relationships/image" Target="../media/image47.jpeg"/><Relationship Id="rId36" Type="http://schemas.openxmlformats.org/officeDocument/2006/relationships/image" Target="../media/image55.png"/><Relationship Id="rId10" Type="http://schemas.microsoft.com/office/2007/relationships/hdphoto" Target="../media/hdphoto3.wdp"/><Relationship Id="rId19" Type="http://schemas.openxmlformats.org/officeDocument/2006/relationships/image" Target="../media/image40.png"/><Relationship Id="rId31" Type="http://schemas.openxmlformats.org/officeDocument/2006/relationships/image" Target="../media/image50.jpeg"/><Relationship Id="rId4" Type="http://schemas.microsoft.com/office/2007/relationships/hdphoto" Target="../media/hdphoto2.wdp"/><Relationship Id="rId9" Type="http://schemas.openxmlformats.org/officeDocument/2006/relationships/image" Target="../media/image31.png"/><Relationship Id="rId14" Type="http://schemas.openxmlformats.org/officeDocument/2006/relationships/image" Target="../media/image35.jpeg"/><Relationship Id="rId22" Type="http://schemas.openxmlformats.org/officeDocument/2006/relationships/image" Target="../media/image42.png"/><Relationship Id="rId27" Type="http://schemas.openxmlformats.org/officeDocument/2006/relationships/image" Target="../media/image46.png"/><Relationship Id="rId30" Type="http://schemas.openxmlformats.org/officeDocument/2006/relationships/image" Target="../media/image49.png"/><Relationship Id="rId35" Type="http://schemas.openxmlformats.org/officeDocument/2006/relationships/image" Target="../media/image54.png"/><Relationship Id="rId8" Type="http://schemas.openxmlformats.org/officeDocument/2006/relationships/image" Target="../media/image30.png"/><Relationship Id="rId3" Type="http://schemas.openxmlformats.org/officeDocument/2006/relationships/image" Target="../media/image26.png"/><Relationship Id="rId12" Type="http://schemas.openxmlformats.org/officeDocument/2006/relationships/image" Target="../media/image33.jpeg"/><Relationship Id="rId17" Type="http://schemas.openxmlformats.org/officeDocument/2006/relationships/image" Target="../media/image38.png"/><Relationship Id="rId25" Type="http://schemas.openxmlformats.org/officeDocument/2006/relationships/image" Target="../media/image44.jpeg"/><Relationship Id="rId33" Type="http://schemas.openxmlformats.org/officeDocument/2006/relationships/image" Target="../media/image52.jpeg"/><Relationship Id="rId38" Type="http://schemas.openxmlformats.org/officeDocument/2006/relationships/image" Target="../media/image57.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5.png"/><Relationship Id="rId7" Type="http://schemas.openxmlformats.org/officeDocument/2006/relationships/image" Target="../media/image8.tiff"/><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7.jpeg"/><Relationship Id="rId5" Type="http://schemas.openxmlformats.org/officeDocument/2006/relationships/image" Target="../media/image6.png"/><Relationship Id="rId4" Type="http://schemas.microsoft.com/office/2007/relationships/hdphoto" Target="../media/hdphoto1.wdp"/><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hyperlink" Target="https://community.icann.org/display/atlarge/At-Large+Outreach+Activities+at+the+2021+IGF+in+Katowice"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07537-1C15-3741-A3F4-E5853EDBC1E2}"/>
              </a:ext>
            </a:extLst>
          </p:cNvPr>
          <p:cNvSpPr>
            <a:spLocks noGrp="1"/>
          </p:cNvSpPr>
          <p:nvPr>
            <p:ph type="ctrTitle"/>
          </p:nvPr>
        </p:nvSpPr>
        <p:spPr>
          <a:blipFill>
            <a:blip r:embed="rId2" cstate="email">
              <a:extLst>
                <a:ext uri="{28A0092B-C50C-407E-A947-70E740481C1C}">
                  <a14:useLocalDpi xmlns:a14="http://schemas.microsoft.com/office/drawing/2010/main"/>
                </a:ext>
              </a:extLst>
            </a:blip>
            <a:stretch>
              <a:fillRect/>
            </a:stretch>
          </a:blipFill>
        </p:spPr>
        <p:txBody>
          <a:bodyPr/>
          <a:lstStyle/>
          <a:p>
            <a:r>
              <a:rPr lang="en-US" dirty="0">
                <a:solidFill>
                  <a:schemeClr val="bg1">
                    <a:lumMod val="95000"/>
                  </a:schemeClr>
                </a:solidFill>
                <a:latin typeface="Arial" panose="020B0604020202020204" pitchFamily="34" charset="0"/>
                <a:cs typeface="Arial" panose="020B0604020202020204" pitchFamily="34" charset="0"/>
              </a:rPr>
              <a:t>EURALO</a:t>
            </a:r>
            <a:br>
              <a:rPr lang="en-US" dirty="0">
                <a:solidFill>
                  <a:schemeClr val="bg1">
                    <a:lumMod val="95000"/>
                  </a:schemeClr>
                </a:solidFill>
                <a:latin typeface="Arial" panose="020B0604020202020204" pitchFamily="34" charset="0"/>
                <a:cs typeface="Arial" panose="020B0604020202020204" pitchFamily="34" charset="0"/>
              </a:rPr>
            </a:br>
            <a:r>
              <a:rPr lang="en-US" dirty="0">
                <a:solidFill>
                  <a:schemeClr val="bg1">
                    <a:lumMod val="95000"/>
                  </a:schemeClr>
                </a:solidFill>
                <a:latin typeface="Arial" panose="020B0604020202020204" pitchFamily="34" charset="0"/>
                <a:cs typeface="Arial" panose="020B0604020202020204" pitchFamily="34" charset="0"/>
              </a:rPr>
              <a:t>Road Map</a:t>
            </a:r>
            <a:endParaRPr lang="en-US" dirty="0"/>
          </a:p>
        </p:txBody>
      </p:sp>
      <p:sp>
        <p:nvSpPr>
          <p:cNvPr id="3" name="Sous-titre 2">
            <a:extLst>
              <a:ext uri="{FF2B5EF4-FFF2-40B4-BE49-F238E27FC236}">
                <a16:creationId xmlns:a16="http://schemas.microsoft.com/office/drawing/2014/main" id="{9D547813-06DF-2748-A4DD-97A1DFCD3A25}"/>
              </a:ext>
            </a:extLst>
          </p:cNvPr>
          <p:cNvSpPr>
            <a:spLocks noGrp="1"/>
          </p:cNvSpPr>
          <p:nvPr>
            <p:ph type="subTitle" idx="1"/>
          </p:nvPr>
        </p:nvSpPr>
        <p:spPr/>
        <p:txBody>
          <a:bodyPr>
            <a:normAutofit/>
          </a:bodyPr>
          <a:lstStyle/>
          <a:p>
            <a:r>
              <a:rPr lang="en-US" sz="4000" b="1" dirty="0">
                <a:solidFill>
                  <a:schemeClr val="bg1"/>
                </a:solidFill>
              </a:rPr>
              <a:t>Board 14 September 2021</a:t>
            </a:r>
          </a:p>
        </p:txBody>
      </p:sp>
    </p:spTree>
    <p:extLst>
      <p:ext uri="{BB962C8B-B14F-4D97-AF65-F5344CB8AC3E}">
        <p14:creationId xmlns:p14="http://schemas.microsoft.com/office/powerpoint/2010/main" val="3148627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a:bodyPr>
          <a:lstStyle/>
          <a:p>
            <a:r>
              <a:rPr lang="en-US" sz="7200" dirty="0">
                <a:ln w="3175">
                  <a:noFill/>
                </a:ln>
                <a:solidFill>
                  <a:srgbClr val="FF0000"/>
                </a:solidFill>
                <a:latin typeface="+mn-lt"/>
              </a:rPr>
              <a:t>ICANN72</a:t>
            </a:r>
            <a:br>
              <a:rPr lang="en-US" sz="7200" dirty="0">
                <a:ln w="3175">
                  <a:noFill/>
                </a:ln>
                <a:solidFill>
                  <a:srgbClr val="FF0000"/>
                </a:solidFill>
                <a:latin typeface="+mn-lt"/>
              </a:rPr>
            </a:br>
            <a:r>
              <a:rPr lang="en-US" dirty="0">
                <a:solidFill>
                  <a:srgbClr val="FF0000"/>
                </a:solidFill>
                <a:latin typeface="+mn-lt"/>
              </a:rPr>
              <a:t>At-Large policy session</a:t>
            </a:r>
            <a:endParaRPr lang="en-US" dirty="0">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a:bodyPr>
          <a:lstStyle/>
          <a:p>
            <a:r>
              <a:rPr lang="en-US" sz="2800" dirty="0"/>
              <a:t>ICANN accountability and transparency and the reviews </a:t>
            </a:r>
          </a:p>
          <a:p>
            <a:endParaRPr lang="en-US" sz="2800" dirty="0"/>
          </a:p>
          <a:p>
            <a:r>
              <a:rPr lang="fr-FR" dirty="0" err="1"/>
              <a:t>Tackling</a:t>
            </a:r>
            <a:r>
              <a:rPr lang="fr-FR" dirty="0"/>
              <a:t> DNS Abuse</a:t>
            </a:r>
            <a:endParaRPr lang="fr-FR" b="0" dirty="0"/>
          </a:p>
          <a:p>
            <a:endParaRPr lang="en-US" sz="2800" dirty="0"/>
          </a:p>
        </p:txBody>
      </p:sp>
    </p:spTree>
    <p:extLst>
      <p:ext uri="{BB962C8B-B14F-4D97-AF65-F5344CB8AC3E}">
        <p14:creationId xmlns:p14="http://schemas.microsoft.com/office/powerpoint/2010/main" val="3365070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a:bodyPr>
          <a:lstStyle/>
          <a:p>
            <a:r>
              <a:rPr lang="en-US" sz="7200">
                <a:ln w="3175">
                  <a:noFill/>
                </a:ln>
                <a:solidFill>
                  <a:srgbClr val="FF0000"/>
                </a:solidFill>
                <a:latin typeface="+mn-lt"/>
              </a:rPr>
              <a:t>ICANN72</a:t>
            </a:r>
            <a:br>
              <a:rPr lang="en-US" sz="7200">
                <a:ln w="3175">
                  <a:noFill/>
                </a:ln>
                <a:solidFill>
                  <a:srgbClr val="FF0000"/>
                </a:solidFill>
                <a:latin typeface="+mn-lt"/>
              </a:rPr>
            </a:br>
            <a:r>
              <a:rPr lang="en-US">
                <a:solidFill>
                  <a:srgbClr val="FF0000"/>
                </a:solidFill>
                <a:latin typeface="+mn-lt"/>
              </a:rPr>
              <a:t>At-Large policy session 2</a:t>
            </a:r>
            <a:endParaRPr lang="en-US">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fontScale="92500" lnSpcReduction="10000"/>
          </a:bodyPr>
          <a:lstStyle/>
          <a:p>
            <a:r>
              <a:rPr lang="en-US"/>
              <a:t>Tackling DNS Abuse</a:t>
            </a:r>
            <a:endParaRPr lang="en-US" b="0"/>
          </a:p>
          <a:p>
            <a:r>
              <a:rPr lang="en-US" b="0"/>
              <a:t>This proposal aims to bridge the widening gap between policy development around activity considered abusive to the Domain Name System (DNS Abuse) and relevant legal and policy measures. With the overall goal of breaking the silos, it brings together technical community, governments and business from around the globe to offer different perspectives on DNS Abuse and platform liability. Looking at automated content moderation within platforms, is asks the questions of recommendable policy solutions to best address end user needs and concerns.</a:t>
            </a:r>
            <a:endParaRPr lang="en-US" sz="2800"/>
          </a:p>
        </p:txBody>
      </p:sp>
      <p:sp>
        <p:nvSpPr>
          <p:cNvPr id="4" name="ZoneTexte 3">
            <a:extLst>
              <a:ext uri="{FF2B5EF4-FFF2-40B4-BE49-F238E27FC236}">
                <a16:creationId xmlns:a16="http://schemas.microsoft.com/office/drawing/2014/main" id="{D5BEFFA9-2764-5A4C-B967-A78CE6C14CBD}"/>
              </a:ext>
            </a:extLst>
          </p:cNvPr>
          <p:cNvSpPr txBox="1"/>
          <p:nvPr/>
        </p:nvSpPr>
        <p:spPr>
          <a:xfrm>
            <a:off x="8063753" y="874955"/>
            <a:ext cx="4128247" cy="830997"/>
          </a:xfrm>
          <a:prstGeom prst="rect">
            <a:avLst/>
          </a:prstGeom>
          <a:noFill/>
        </p:spPr>
        <p:txBody>
          <a:bodyPr wrap="square" rtlCol="0">
            <a:spAutoFit/>
          </a:bodyPr>
          <a:lstStyle/>
          <a:p>
            <a:r>
              <a:rPr lang="en-US" sz="2400" b="1">
                <a:solidFill>
                  <a:srgbClr val="FFFF00"/>
                </a:solidFill>
              </a:rPr>
              <a:t>Proposal by JKA</a:t>
            </a:r>
          </a:p>
          <a:p>
            <a:r>
              <a:rPr lang="en-US" sz="2400" b="1">
                <a:solidFill>
                  <a:srgbClr val="FFFF00"/>
                </a:solidFill>
              </a:rPr>
              <a:t>Moderator Joanna Kulesza</a:t>
            </a:r>
          </a:p>
        </p:txBody>
      </p:sp>
    </p:spTree>
    <p:extLst>
      <p:ext uri="{BB962C8B-B14F-4D97-AF65-F5344CB8AC3E}">
        <p14:creationId xmlns:p14="http://schemas.microsoft.com/office/powerpoint/2010/main" val="2734517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43F58A-5EEC-E745-A509-2F64D2AEF059}"/>
              </a:ext>
            </a:extLst>
          </p:cNvPr>
          <p:cNvSpPr>
            <a:spLocks noGrp="1"/>
          </p:cNvSpPr>
          <p:nvPr>
            <p:ph type="ctrTitle"/>
          </p:nvPr>
        </p:nvSpPr>
        <p:spPr/>
        <p:txBody>
          <a:bodyPr>
            <a:normAutofit fontScale="90000"/>
          </a:bodyPr>
          <a:lstStyle/>
          <a:p>
            <a:r>
              <a:rPr lang="en-US" sz="7200" dirty="0">
                <a:ln w="3175">
                  <a:noFill/>
                </a:ln>
                <a:solidFill>
                  <a:srgbClr val="FF0000"/>
                </a:solidFill>
                <a:latin typeface="+mn-lt"/>
              </a:rPr>
              <a:t>ICANN72</a:t>
            </a:r>
            <a:br>
              <a:rPr lang="en-US" sz="7200" dirty="0">
                <a:ln w="3175">
                  <a:noFill/>
                </a:ln>
                <a:solidFill>
                  <a:srgbClr val="FF0000"/>
                </a:solidFill>
                <a:latin typeface="+mn-lt"/>
              </a:rPr>
            </a:br>
            <a:r>
              <a:rPr lang="en-US" dirty="0">
                <a:solidFill>
                  <a:srgbClr val="FF0000"/>
                </a:solidFill>
                <a:latin typeface="+mn-lt"/>
              </a:rPr>
              <a:t>At-Large policy session 3</a:t>
            </a:r>
            <a:br>
              <a:rPr lang="en-US" dirty="0">
                <a:solidFill>
                  <a:srgbClr val="FF0000"/>
                </a:solidFill>
                <a:latin typeface="+mn-lt"/>
              </a:rPr>
            </a:br>
            <a:r>
              <a:rPr lang="en-US" dirty="0">
                <a:solidFill>
                  <a:srgbClr val="FF0000"/>
                </a:solidFill>
                <a:latin typeface="+mn-lt"/>
              </a:rPr>
              <a:t>2 hours</a:t>
            </a:r>
            <a:endParaRPr lang="en-US" dirty="0">
              <a:latin typeface="+mn-lt"/>
            </a:endParaRPr>
          </a:p>
        </p:txBody>
      </p:sp>
      <p:sp>
        <p:nvSpPr>
          <p:cNvPr id="3" name="Sous-titre 2">
            <a:extLst>
              <a:ext uri="{FF2B5EF4-FFF2-40B4-BE49-F238E27FC236}">
                <a16:creationId xmlns:a16="http://schemas.microsoft.com/office/drawing/2014/main" id="{FE22A19B-15DE-1845-B87E-B28905083404}"/>
              </a:ext>
            </a:extLst>
          </p:cNvPr>
          <p:cNvSpPr>
            <a:spLocks noGrp="1"/>
          </p:cNvSpPr>
          <p:nvPr>
            <p:ph type="subTitle" idx="1"/>
          </p:nvPr>
        </p:nvSpPr>
        <p:spPr>
          <a:xfrm>
            <a:off x="430306" y="3953435"/>
            <a:ext cx="11497235" cy="2138083"/>
          </a:xfrm>
        </p:spPr>
        <p:txBody>
          <a:bodyPr>
            <a:normAutofit/>
          </a:bodyPr>
          <a:lstStyle/>
          <a:p>
            <a:r>
              <a:rPr lang="en-US" sz="2800" dirty="0"/>
              <a:t>ICANN accountability and transparency and the reviews </a:t>
            </a:r>
          </a:p>
          <a:p>
            <a:r>
              <a:rPr lang="en-US" sz="2800" dirty="0"/>
              <a:t>From ATRT3 &amp; From the Board</a:t>
            </a:r>
          </a:p>
          <a:p>
            <a:r>
              <a:rPr lang="en-US" sz="2800" dirty="0"/>
              <a:t>What are the point of view of the constituencies of the ICANN community?</a:t>
            </a:r>
          </a:p>
          <a:p>
            <a:r>
              <a:rPr lang="en-US" sz="2800" dirty="0"/>
              <a:t>Discussion with the participants</a:t>
            </a:r>
          </a:p>
        </p:txBody>
      </p:sp>
      <p:sp>
        <p:nvSpPr>
          <p:cNvPr id="4" name="ZoneTexte 3">
            <a:extLst>
              <a:ext uri="{FF2B5EF4-FFF2-40B4-BE49-F238E27FC236}">
                <a16:creationId xmlns:a16="http://schemas.microsoft.com/office/drawing/2014/main" id="{61D35DD7-41EE-9B49-B8F2-7FD4381D1018}"/>
              </a:ext>
            </a:extLst>
          </p:cNvPr>
          <p:cNvSpPr txBox="1"/>
          <p:nvPr/>
        </p:nvSpPr>
        <p:spPr>
          <a:xfrm>
            <a:off x="8063753" y="874955"/>
            <a:ext cx="4128247" cy="830997"/>
          </a:xfrm>
          <a:prstGeom prst="rect">
            <a:avLst/>
          </a:prstGeom>
          <a:noFill/>
        </p:spPr>
        <p:txBody>
          <a:bodyPr wrap="square" rtlCol="0">
            <a:spAutoFit/>
          </a:bodyPr>
          <a:lstStyle/>
          <a:p>
            <a:r>
              <a:rPr lang="en-US" sz="2400" b="1" dirty="0">
                <a:solidFill>
                  <a:srgbClr val="FFFF00"/>
                </a:solidFill>
              </a:rPr>
              <a:t>Proposal by </a:t>
            </a:r>
            <a:r>
              <a:rPr lang="en-US" sz="2400" b="1" dirty="0" err="1">
                <a:solidFill>
                  <a:srgbClr val="FFFF00"/>
                </a:solidFill>
              </a:rPr>
              <a:t>SeB</a:t>
            </a:r>
            <a:endParaRPr lang="en-US" sz="2400" b="1" dirty="0">
              <a:solidFill>
                <a:srgbClr val="FFFF00"/>
              </a:solidFill>
            </a:endParaRPr>
          </a:p>
          <a:p>
            <a:r>
              <a:rPr lang="en-US" sz="2400" b="1" dirty="0">
                <a:solidFill>
                  <a:srgbClr val="FFFF00"/>
                </a:solidFill>
              </a:rPr>
              <a:t>Moderators </a:t>
            </a:r>
            <a:r>
              <a:rPr lang="en-US" sz="2400" b="1" dirty="0" err="1">
                <a:solidFill>
                  <a:srgbClr val="FFFF00"/>
                </a:solidFill>
              </a:rPr>
              <a:t>SeB</a:t>
            </a:r>
            <a:r>
              <a:rPr lang="en-US" sz="2400" b="1" dirty="0">
                <a:solidFill>
                  <a:srgbClr val="FFFF00"/>
                </a:solidFill>
              </a:rPr>
              <a:t> and ?</a:t>
            </a:r>
          </a:p>
        </p:txBody>
      </p:sp>
    </p:spTree>
    <p:extLst>
      <p:ext uri="{BB962C8B-B14F-4D97-AF65-F5344CB8AC3E}">
        <p14:creationId xmlns:p14="http://schemas.microsoft.com/office/powerpoint/2010/main" val="34659267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7F04A-7534-BE46-9889-3CBD7DF260F6}"/>
              </a:ext>
            </a:extLst>
          </p:cNvPr>
          <p:cNvSpPr>
            <a:spLocks noGrp="1"/>
          </p:cNvSpPr>
          <p:nvPr>
            <p:ph type="title"/>
          </p:nvPr>
        </p:nvSpPr>
        <p:spPr>
          <a:xfrm>
            <a:off x="2206752" y="365125"/>
            <a:ext cx="9424416" cy="1325563"/>
          </a:xfrm>
        </p:spPr>
        <p:txBody>
          <a:bodyPr>
            <a:normAutofit fontScale="90000"/>
          </a:bodyPr>
          <a:lstStyle/>
          <a:p>
            <a:r>
              <a:rPr lang="en-US" dirty="0">
                <a:latin typeface="+mn-lt"/>
              </a:rPr>
              <a:t>A video to present « ICANN accountability and transparency and the reviews »</a:t>
            </a:r>
          </a:p>
        </p:txBody>
      </p:sp>
      <p:sp>
        <p:nvSpPr>
          <p:cNvPr id="3" name="Espace réservé du contenu 2">
            <a:extLst>
              <a:ext uri="{FF2B5EF4-FFF2-40B4-BE49-F238E27FC236}">
                <a16:creationId xmlns:a16="http://schemas.microsoft.com/office/drawing/2014/main" id="{9A0C97C0-7E82-D843-B23A-E6BACA7AA1E5}"/>
              </a:ext>
            </a:extLst>
          </p:cNvPr>
          <p:cNvSpPr>
            <a:spLocks noGrp="1"/>
          </p:cNvSpPr>
          <p:nvPr>
            <p:ph idx="1"/>
          </p:nvPr>
        </p:nvSpPr>
        <p:spPr/>
        <p:txBody>
          <a:bodyPr>
            <a:normAutofit fontScale="92500" lnSpcReduction="20000"/>
          </a:bodyPr>
          <a:lstStyle/>
          <a:p>
            <a:r>
              <a:rPr lang="en-US" dirty="0"/>
              <a:t>A video (15’) explaining</a:t>
            </a:r>
          </a:p>
          <a:p>
            <a:pPr lvl="1"/>
            <a:r>
              <a:rPr lang="en-US" dirty="0"/>
              <a:t>ATRT3 recommendations and</a:t>
            </a:r>
          </a:p>
          <a:p>
            <a:pPr lvl="1"/>
            <a:r>
              <a:rPr lang="en-US" dirty="0"/>
              <a:t>Board proposals </a:t>
            </a:r>
          </a:p>
          <a:p>
            <a:r>
              <a:rPr lang="en-US" dirty="0"/>
              <a:t>Including videos (3’ each) of</a:t>
            </a:r>
          </a:p>
          <a:p>
            <a:pPr lvl="1"/>
            <a:r>
              <a:rPr lang="en-US" dirty="0"/>
              <a:t>Co-chairs of ATRT3</a:t>
            </a:r>
          </a:p>
          <a:p>
            <a:pPr lvl="2"/>
            <a:r>
              <a:rPr lang="en-US" dirty="0"/>
              <a:t>Cheryl Langdon-Orr</a:t>
            </a:r>
            <a:br>
              <a:rPr lang="en-US" dirty="0"/>
            </a:br>
            <a:r>
              <a:rPr lang="en-US" dirty="0"/>
              <a:t>Pat Kane</a:t>
            </a:r>
          </a:p>
          <a:p>
            <a:pPr lvl="1"/>
            <a:r>
              <a:rPr lang="en-US" dirty="0"/>
              <a:t>Board members</a:t>
            </a:r>
          </a:p>
          <a:p>
            <a:pPr lvl="2"/>
            <a:r>
              <a:rPr lang="en-US" dirty="0" err="1"/>
              <a:t>Avri</a:t>
            </a:r>
            <a:r>
              <a:rPr lang="en-US" dirty="0"/>
              <a:t> </a:t>
            </a:r>
            <a:r>
              <a:rPr lang="en-US" dirty="0" err="1"/>
              <a:t>Doria</a:t>
            </a:r>
            <a:br>
              <a:rPr lang="en-US" dirty="0"/>
            </a:br>
            <a:r>
              <a:rPr lang="en-US" dirty="0"/>
              <a:t>Leon Sanchez</a:t>
            </a:r>
          </a:p>
          <a:p>
            <a:r>
              <a:rPr lang="en-US" dirty="0"/>
              <a:t>Ending with one or two questions</a:t>
            </a:r>
            <a:br>
              <a:rPr lang="en-US" dirty="0"/>
            </a:br>
            <a:endParaRPr lang="en-US" dirty="0"/>
          </a:p>
          <a:p>
            <a:r>
              <a:rPr lang="en-US" dirty="0"/>
              <a:t>At the start of the At-Large Policy session 3</a:t>
            </a:r>
          </a:p>
        </p:txBody>
      </p:sp>
      <p:sp>
        <p:nvSpPr>
          <p:cNvPr id="4" name="ZoneTexte 3">
            <a:extLst>
              <a:ext uri="{FF2B5EF4-FFF2-40B4-BE49-F238E27FC236}">
                <a16:creationId xmlns:a16="http://schemas.microsoft.com/office/drawing/2014/main" id="{0AF3B80E-9353-E94C-9BB8-FBE0AA0C8FB7}"/>
              </a:ext>
            </a:extLst>
          </p:cNvPr>
          <p:cNvSpPr txBox="1"/>
          <p:nvPr/>
        </p:nvSpPr>
        <p:spPr>
          <a:xfrm>
            <a:off x="9264769" y="2363548"/>
            <a:ext cx="2711455" cy="923330"/>
          </a:xfrm>
          <a:prstGeom prst="rect">
            <a:avLst/>
          </a:prstGeom>
          <a:noFill/>
        </p:spPr>
        <p:txBody>
          <a:bodyPr wrap="square" rtlCol="0">
            <a:spAutoFit/>
          </a:bodyPr>
          <a:lstStyle/>
          <a:p>
            <a:r>
              <a:rPr lang="en-US" b="1" dirty="0">
                <a:solidFill>
                  <a:srgbClr val="FFFF00"/>
                </a:solidFill>
              </a:rPr>
              <a:t>Who can help with the production of the PPT Video?</a:t>
            </a:r>
          </a:p>
        </p:txBody>
      </p:sp>
    </p:spTree>
    <p:extLst>
      <p:ext uri="{BB962C8B-B14F-4D97-AF65-F5344CB8AC3E}">
        <p14:creationId xmlns:p14="http://schemas.microsoft.com/office/powerpoint/2010/main" val="2726346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llipse 28">
            <a:extLst>
              <a:ext uri="{FF2B5EF4-FFF2-40B4-BE49-F238E27FC236}">
                <a16:creationId xmlns:a16="http://schemas.microsoft.com/office/drawing/2014/main" id="{38AF586E-5935-1044-AA25-22A81C51E614}"/>
              </a:ext>
            </a:extLst>
          </p:cNvPr>
          <p:cNvSpPr/>
          <p:nvPr/>
        </p:nvSpPr>
        <p:spPr>
          <a:xfrm>
            <a:off x="738499" y="4752210"/>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8" name="Ellipse 27">
            <a:extLst>
              <a:ext uri="{FF2B5EF4-FFF2-40B4-BE49-F238E27FC236}">
                <a16:creationId xmlns:a16="http://schemas.microsoft.com/office/drawing/2014/main" id="{B1E6D913-BDED-484F-9BF2-5E1169D43AF3}"/>
              </a:ext>
            </a:extLst>
          </p:cNvPr>
          <p:cNvSpPr/>
          <p:nvPr/>
        </p:nvSpPr>
        <p:spPr>
          <a:xfrm>
            <a:off x="517821" y="2937958"/>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9" name="Image 48">
            <a:extLst>
              <a:ext uri="{FF2B5EF4-FFF2-40B4-BE49-F238E27FC236}">
                <a16:creationId xmlns:a16="http://schemas.microsoft.com/office/drawing/2014/main" id="{D7744F98-1C57-294D-8377-BB260028CDA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30190" y="1931346"/>
            <a:ext cx="741599" cy="743245"/>
          </a:xfrm>
          <a:prstGeom prst="ellipse">
            <a:avLst/>
          </a:prstGeom>
          <a:ln w="25400">
            <a:solidFill>
              <a:srgbClr val="00B050"/>
            </a:solidFill>
          </a:ln>
        </p:spPr>
      </p:pic>
      <p:sp>
        <p:nvSpPr>
          <p:cNvPr id="27" name="Ellipse 26">
            <a:extLst>
              <a:ext uri="{FF2B5EF4-FFF2-40B4-BE49-F238E27FC236}">
                <a16:creationId xmlns:a16="http://schemas.microsoft.com/office/drawing/2014/main" id="{39F05F8C-B4FB-254B-A128-4B11E427E400}"/>
              </a:ext>
            </a:extLst>
          </p:cNvPr>
          <p:cNvSpPr/>
          <p:nvPr/>
        </p:nvSpPr>
        <p:spPr>
          <a:xfrm>
            <a:off x="432669" y="3845084"/>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46" name="Picture 4">
            <a:extLst>
              <a:ext uri="{FF2B5EF4-FFF2-40B4-BE49-F238E27FC236}">
                <a16:creationId xmlns:a16="http://schemas.microsoft.com/office/drawing/2014/main" id="{09B947EC-66FE-924D-8FA3-F7D2B0876B9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757251" y="2643758"/>
            <a:ext cx="721808"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sp>
        <p:nvSpPr>
          <p:cNvPr id="26" name="Ellipse 25">
            <a:extLst>
              <a:ext uri="{FF2B5EF4-FFF2-40B4-BE49-F238E27FC236}">
                <a16:creationId xmlns:a16="http://schemas.microsoft.com/office/drawing/2014/main" id="{074A772E-4503-5949-8FE0-A9EDC50B5B65}"/>
              </a:ext>
            </a:extLst>
          </p:cNvPr>
          <p:cNvSpPr/>
          <p:nvPr/>
        </p:nvSpPr>
        <p:spPr>
          <a:xfrm>
            <a:off x="863229" y="2030832"/>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Ellipse 6">
            <a:extLst>
              <a:ext uri="{FF2B5EF4-FFF2-40B4-BE49-F238E27FC236}">
                <a16:creationId xmlns:a16="http://schemas.microsoft.com/office/drawing/2014/main" id="{1923E537-DC50-5948-8B9D-9550E450DE7A}"/>
              </a:ext>
            </a:extLst>
          </p:cNvPr>
          <p:cNvSpPr/>
          <p:nvPr/>
        </p:nvSpPr>
        <p:spPr>
          <a:xfrm>
            <a:off x="3287527" y="5563108"/>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t>RSSAC</a:t>
            </a:r>
          </a:p>
        </p:txBody>
      </p:sp>
      <p:sp>
        <p:nvSpPr>
          <p:cNvPr id="25" name="Ellipse 24">
            <a:extLst>
              <a:ext uri="{FF2B5EF4-FFF2-40B4-BE49-F238E27FC236}">
                <a16:creationId xmlns:a16="http://schemas.microsoft.com/office/drawing/2014/main" id="{13015D28-BFCB-7542-9508-D0038F6D2C99}"/>
              </a:ext>
            </a:extLst>
          </p:cNvPr>
          <p:cNvSpPr/>
          <p:nvPr/>
        </p:nvSpPr>
        <p:spPr>
          <a:xfrm>
            <a:off x="2439778" y="5625548"/>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SSAC</a:t>
            </a:r>
          </a:p>
        </p:txBody>
      </p:sp>
      <p:pic>
        <p:nvPicPr>
          <p:cNvPr id="48" name="Image 47">
            <a:extLst>
              <a:ext uri="{FF2B5EF4-FFF2-40B4-BE49-F238E27FC236}">
                <a16:creationId xmlns:a16="http://schemas.microsoft.com/office/drawing/2014/main" id="{84A4E234-969F-354A-931E-A81AE7F16E9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01281" y="1215567"/>
            <a:ext cx="743245" cy="743626"/>
          </a:xfrm>
          <a:prstGeom prst="ellipse">
            <a:avLst/>
          </a:prstGeom>
          <a:ln w="25400">
            <a:solidFill>
              <a:srgbClr val="00B050"/>
            </a:solidFill>
          </a:ln>
        </p:spPr>
      </p:pic>
      <p:pic>
        <p:nvPicPr>
          <p:cNvPr id="1026" name="Picture 2">
            <a:extLst>
              <a:ext uri="{FF2B5EF4-FFF2-40B4-BE49-F238E27FC236}">
                <a16:creationId xmlns:a16="http://schemas.microsoft.com/office/drawing/2014/main" id="{CBEABF46-31FC-7B49-9D8B-BBC6A528F11E}"/>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490425" y="5399938"/>
            <a:ext cx="745200" cy="742856"/>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51" name="Image 50">
            <a:extLst>
              <a:ext uri="{FF2B5EF4-FFF2-40B4-BE49-F238E27FC236}">
                <a16:creationId xmlns:a16="http://schemas.microsoft.com/office/drawing/2014/main" id="{623884DA-38B5-374B-A310-8A58E52C62F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249282" y="4290837"/>
            <a:ext cx="743245" cy="743245"/>
          </a:xfrm>
          <a:prstGeom prst="ellipse">
            <a:avLst/>
          </a:prstGeom>
          <a:ln w="25400">
            <a:solidFill>
              <a:srgbClr val="00B050"/>
            </a:solidFill>
          </a:ln>
        </p:spPr>
      </p:pic>
      <p:pic>
        <p:nvPicPr>
          <p:cNvPr id="50" name="Picture 6">
            <a:extLst>
              <a:ext uri="{FF2B5EF4-FFF2-40B4-BE49-F238E27FC236}">
                <a16:creationId xmlns:a16="http://schemas.microsoft.com/office/drawing/2014/main" id="{36FE8312-4284-024A-9E8F-33A4227D1981}"/>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1567420" y="1466587"/>
            <a:ext cx="750034"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63" name="Picture 2" descr="Joanna">
            <a:hlinkClick r:id="rId8"/>
            <a:extLst>
              <a:ext uri="{FF2B5EF4-FFF2-40B4-BE49-F238E27FC236}">
                <a16:creationId xmlns:a16="http://schemas.microsoft.com/office/drawing/2014/main" id="{C15B4940-8C88-0F43-BA00-193ACD1F44D2}"/>
              </a:ext>
            </a:extLst>
          </p:cNvPr>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r="-6"/>
          <a:stretch/>
        </p:blipFill>
        <p:spPr bwMode="auto">
          <a:xfrm>
            <a:off x="11340042" y="5254903"/>
            <a:ext cx="743245" cy="743245"/>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47" name="Image 46">
            <a:extLst>
              <a:ext uri="{FF2B5EF4-FFF2-40B4-BE49-F238E27FC236}">
                <a16:creationId xmlns:a16="http://schemas.microsoft.com/office/drawing/2014/main" id="{7C84DECB-1040-E948-9735-35BB0D640515}"/>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493862" y="1437037"/>
            <a:ext cx="740767" cy="742274"/>
          </a:xfrm>
          <a:prstGeom prst="ellipse">
            <a:avLst/>
          </a:prstGeom>
          <a:ln w="25400">
            <a:solidFill>
              <a:srgbClr val="00B050"/>
            </a:solidFill>
          </a:ln>
        </p:spPr>
      </p:pic>
      <p:pic>
        <p:nvPicPr>
          <p:cNvPr id="44" name="Image 43" descr="Une image contenant homme, personne, complet, intérieur&#10;&#10;Description générée automatiquement">
            <a:extLst>
              <a:ext uri="{FF2B5EF4-FFF2-40B4-BE49-F238E27FC236}">
                <a16:creationId xmlns:a16="http://schemas.microsoft.com/office/drawing/2014/main" id="{0234F55E-7B76-BF47-8C13-A78B6829A15C}"/>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11324294" y="4865824"/>
            <a:ext cx="730799" cy="743337"/>
          </a:xfrm>
          <a:prstGeom prst="ellipse">
            <a:avLst/>
          </a:prstGeom>
          <a:ln w="25400">
            <a:solidFill>
              <a:srgbClr val="00B050"/>
            </a:solidFill>
          </a:ln>
        </p:spPr>
      </p:pic>
      <p:pic>
        <p:nvPicPr>
          <p:cNvPr id="57" name="Espace réservé du contenu 4" descr="Une image contenant personne, cravate, complet, habits&#10;&#10;Description générée automatiquement">
            <a:extLst>
              <a:ext uri="{FF2B5EF4-FFF2-40B4-BE49-F238E27FC236}">
                <a16:creationId xmlns:a16="http://schemas.microsoft.com/office/drawing/2014/main" id="{60AD0C83-B25B-EA4B-84F4-F6CE34BCD143}"/>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11324294" y="4017066"/>
            <a:ext cx="730857" cy="743085"/>
          </a:xfrm>
          <a:prstGeom prst="ellipse">
            <a:avLst/>
          </a:prstGeom>
          <a:ln w="25400">
            <a:solidFill>
              <a:srgbClr val="00B050"/>
            </a:solidFill>
          </a:ln>
        </p:spPr>
      </p:pic>
      <p:sp>
        <p:nvSpPr>
          <p:cNvPr id="2" name="Titre 1">
            <a:extLst>
              <a:ext uri="{FF2B5EF4-FFF2-40B4-BE49-F238E27FC236}">
                <a16:creationId xmlns:a16="http://schemas.microsoft.com/office/drawing/2014/main" id="{8F4872B8-D1A3-B04E-B98A-E91DA0F073B4}"/>
              </a:ext>
            </a:extLst>
          </p:cNvPr>
          <p:cNvSpPr>
            <a:spLocks noGrp="1"/>
          </p:cNvSpPr>
          <p:nvPr>
            <p:ph type="title"/>
          </p:nvPr>
        </p:nvSpPr>
        <p:spPr>
          <a:xfrm>
            <a:off x="2318892" y="142564"/>
            <a:ext cx="9736259" cy="1325563"/>
          </a:xfrm>
          <a:ln>
            <a:noFill/>
          </a:ln>
        </p:spPr>
        <p:txBody>
          <a:bodyPr>
            <a:noAutofit/>
          </a:bodyPr>
          <a:lstStyle/>
          <a:p>
            <a:pPr algn="ctr"/>
            <a:r>
              <a:rPr lang="en-US" sz="3200" dirty="0">
                <a:latin typeface="+mn-lt"/>
              </a:rPr>
              <a:t>ICANN accountability and transparency and the reviews</a:t>
            </a:r>
            <a:br>
              <a:rPr lang="en-US" sz="3200" dirty="0">
                <a:ln w="3175">
                  <a:noFill/>
                </a:ln>
                <a:solidFill>
                  <a:srgbClr val="FF0000"/>
                </a:solidFill>
                <a:latin typeface="+mn-lt"/>
              </a:rPr>
            </a:br>
            <a:r>
              <a:rPr lang="en-US" sz="3200" dirty="0">
                <a:solidFill>
                  <a:srgbClr val="FF0000"/>
                </a:solidFill>
                <a:latin typeface="+mn-lt"/>
              </a:rPr>
              <a:t>At-Large policy session 3 - Part 1</a:t>
            </a:r>
            <a:endParaRPr lang="en-US" sz="3200" dirty="0">
              <a:ln w="3175">
                <a:noFill/>
              </a:ln>
              <a:solidFill>
                <a:srgbClr val="FF0000"/>
              </a:solidFill>
              <a:latin typeface="+mn-lt"/>
            </a:endParaRPr>
          </a:p>
        </p:txBody>
      </p:sp>
      <p:sp>
        <p:nvSpPr>
          <p:cNvPr id="3" name="Sous-titre 2">
            <a:extLst>
              <a:ext uri="{FF2B5EF4-FFF2-40B4-BE49-F238E27FC236}">
                <a16:creationId xmlns:a16="http://schemas.microsoft.com/office/drawing/2014/main" id="{DB87A819-0354-B24D-98AF-ED89C5863FE2}"/>
              </a:ext>
            </a:extLst>
          </p:cNvPr>
          <p:cNvSpPr>
            <a:spLocks noGrp="1"/>
          </p:cNvSpPr>
          <p:nvPr>
            <p:ph type="subTitle" idx="4294967295"/>
          </p:nvPr>
        </p:nvSpPr>
        <p:spPr>
          <a:xfrm>
            <a:off x="8977481" y="2896941"/>
            <a:ext cx="3526971" cy="911738"/>
          </a:xfrm>
        </p:spPr>
        <p:txBody>
          <a:bodyPr>
            <a:normAutofit/>
          </a:bodyPr>
          <a:lstStyle/>
          <a:p>
            <a:pPr marL="0" indent="0">
              <a:buNone/>
            </a:pPr>
            <a:r>
              <a:rPr lang="en-US" dirty="0">
                <a:solidFill>
                  <a:schemeClr val="accent4">
                    <a:lumMod val="40000"/>
                    <a:lumOff val="60000"/>
                  </a:schemeClr>
                </a:solidFill>
              </a:rPr>
              <a:t>20 </a:t>
            </a:r>
            <a:r>
              <a:rPr lang="en-US" sz="2800" dirty="0">
                <a:solidFill>
                  <a:schemeClr val="accent4">
                    <a:lumMod val="40000"/>
                    <a:lumOff val="60000"/>
                  </a:schemeClr>
                </a:solidFill>
              </a:rPr>
              <a:t>October 2021</a:t>
            </a:r>
            <a:br>
              <a:rPr lang="en-US" sz="2800" dirty="0">
                <a:solidFill>
                  <a:schemeClr val="accent4">
                    <a:lumMod val="40000"/>
                    <a:lumOff val="60000"/>
                  </a:schemeClr>
                </a:solidFill>
              </a:rPr>
            </a:br>
            <a:r>
              <a:rPr lang="en-US" sz="2800" dirty="0">
                <a:solidFill>
                  <a:schemeClr val="accent4">
                    <a:lumMod val="40000"/>
                    <a:lumOff val="60000"/>
                  </a:schemeClr>
                </a:solidFill>
              </a:rPr>
              <a:t>17:00 - </a:t>
            </a:r>
            <a:r>
              <a:rPr lang="en-US" dirty="0">
                <a:solidFill>
                  <a:schemeClr val="accent4">
                    <a:lumMod val="40000"/>
                    <a:lumOff val="60000"/>
                  </a:schemeClr>
                </a:solidFill>
              </a:rPr>
              <a:t>18</a:t>
            </a:r>
            <a:r>
              <a:rPr lang="en-US" sz="2800" dirty="0">
                <a:solidFill>
                  <a:schemeClr val="accent4">
                    <a:lumMod val="40000"/>
                    <a:lumOff val="60000"/>
                  </a:schemeClr>
                </a:solidFill>
              </a:rPr>
              <a:t>:00 UTC</a:t>
            </a:r>
          </a:p>
        </p:txBody>
      </p:sp>
      <p:sp>
        <p:nvSpPr>
          <p:cNvPr id="4" name="ZoneTexte 3">
            <a:extLst>
              <a:ext uri="{FF2B5EF4-FFF2-40B4-BE49-F238E27FC236}">
                <a16:creationId xmlns:a16="http://schemas.microsoft.com/office/drawing/2014/main" id="{5D7D5E12-B15C-CA43-BBD4-D9A18F97CFB9}"/>
              </a:ext>
            </a:extLst>
          </p:cNvPr>
          <p:cNvSpPr txBox="1"/>
          <p:nvPr/>
        </p:nvSpPr>
        <p:spPr>
          <a:xfrm>
            <a:off x="7631410" y="1219857"/>
            <a:ext cx="4576696" cy="707886"/>
          </a:xfrm>
          <a:prstGeom prst="rect">
            <a:avLst/>
          </a:prstGeom>
          <a:noFill/>
        </p:spPr>
        <p:txBody>
          <a:bodyPr wrap="square" rtlCol="0">
            <a:spAutoFit/>
          </a:bodyPr>
          <a:lstStyle/>
          <a:p>
            <a:pPr algn="ctr"/>
            <a:r>
              <a:rPr lang="en-US" sz="2000" b="1" dirty="0">
                <a:solidFill>
                  <a:schemeClr val="accent4">
                    <a:lumMod val="40000"/>
                    <a:lumOff val="60000"/>
                  </a:schemeClr>
                </a:solidFill>
                <a:highlight>
                  <a:srgbClr val="E89016"/>
                </a:highlight>
              </a:rPr>
              <a:t>Interpretation</a:t>
            </a:r>
            <a:br>
              <a:rPr lang="en-US" sz="2000" b="1" dirty="0">
                <a:solidFill>
                  <a:schemeClr val="accent4">
                    <a:lumMod val="40000"/>
                    <a:lumOff val="60000"/>
                  </a:schemeClr>
                </a:solidFill>
                <a:highlight>
                  <a:srgbClr val="E89016"/>
                </a:highlight>
              </a:rPr>
            </a:br>
            <a:r>
              <a:rPr lang="en-US" sz="2000" b="1" dirty="0">
                <a:solidFill>
                  <a:schemeClr val="accent4">
                    <a:lumMod val="40000"/>
                    <a:lumOff val="60000"/>
                  </a:schemeClr>
                </a:solidFill>
                <a:highlight>
                  <a:srgbClr val="E89016"/>
                </a:highlight>
              </a:rPr>
              <a:t>English, </a:t>
            </a:r>
            <a:r>
              <a:rPr lang="en-US" sz="2000" b="1" dirty="0" err="1">
                <a:solidFill>
                  <a:schemeClr val="accent4">
                    <a:lumMod val="40000"/>
                    <a:lumOff val="60000"/>
                  </a:schemeClr>
                </a:solidFill>
                <a:highlight>
                  <a:srgbClr val="E89016"/>
                </a:highlight>
              </a:rPr>
              <a:t>Français</a:t>
            </a:r>
            <a:r>
              <a:rPr lang="en-US" sz="2000" b="1" dirty="0">
                <a:solidFill>
                  <a:schemeClr val="accent4">
                    <a:lumMod val="40000"/>
                    <a:lumOff val="60000"/>
                  </a:schemeClr>
                </a:solidFill>
                <a:highlight>
                  <a:srgbClr val="E89016"/>
                </a:highlight>
              </a:rPr>
              <a:t>, </a:t>
            </a:r>
            <a:r>
              <a:rPr lang="en-US" sz="2000" b="1" dirty="0" err="1">
                <a:solidFill>
                  <a:schemeClr val="accent4">
                    <a:lumMod val="40000"/>
                    <a:lumOff val="60000"/>
                  </a:schemeClr>
                </a:solidFill>
                <a:highlight>
                  <a:srgbClr val="E89016"/>
                </a:highlight>
              </a:rPr>
              <a:t>Español</a:t>
            </a:r>
            <a:r>
              <a:rPr lang="en-US" sz="2000" b="1" dirty="0">
                <a:solidFill>
                  <a:schemeClr val="accent4">
                    <a:lumMod val="40000"/>
                    <a:lumOff val="60000"/>
                  </a:schemeClr>
                </a:solidFill>
                <a:highlight>
                  <a:srgbClr val="E89016"/>
                </a:highlight>
              </a:rPr>
              <a:t>, Русский</a:t>
            </a:r>
          </a:p>
        </p:txBody>
      </p:sp>
      <p:pic>
        <p:nvPicPr>
          <p:cNvPr id="54" name="Image 53">
            <a:extLst>
              <a:ext uri="{FF2B5EF4-FFF2-40B4-BE49-F238E27FC236}">
                <a16:creationId xmlns:a16="http://schemas.microsoft.com/office/drawing/2014/main" id="{BB48182A-EA7D-434A-A242-C67FD5C074A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237986" y="2093272"/>
            <a:ext cx="3469836" cy="3469836"/>
          </a:xfrm>
          <a:prstGeom prst="rect">
            <a:avLst/>
          </a:prstGeom>
        </p:spPr>
      </p:pic>
      <p:pic>
        <p:nvPicPr>
          <p:cNvPr id="55" name="Image 54">
            <a:extLst>
              <a:ext uri="{FF2B5EF4-FFF2-40B4-BE49-F238E27FC236}">
                <a16:creationId xmlns:a16="http://schemas.microsoft.com/office/drawing/2014/main" id="{ED8CEFC4-60ED-E34C-9794-CB3EAB84CD04}"/>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3041592" y="2879241"/>
            <a:ext cx="208800" cy="210201"/>
          </a:xfrm>
          <a:prstGeom prst="ellipse">
            <a:avLst/>
          </a:prstGeom>
        </p:spPr>
      </p:pic>
      <p:sp>
        <p:nvSpPr>
          <p:cNvPr id="56" name="Rectangle 55">
            <a:extLst>
              <a:ext uri="{FF2B5EF4-FFF2-40B4-BE49-F238E27FC236}">
                <a16:creationId xmlns:a16="http://schemas.microsoft.com/office/drawing/2014/main" id="{110585AE-951D-FB4B-A259-0F94B38C1BCD}"/>
              </a:ext>
            </a:extLst>
          </p:cNvPr>
          <p:cNvSpPr/>
          <p:nvPr/>
        </p:nvSpPr>
        <p:spPr>
          <a:xfrm>
            <a:off x="2337364" y="4149812"/>
            <a:ext cx="1507144" cy="830997"/>
          </a:xfrm>
          <a:prstGeom prst="rect">
            <a:avLst/>
          </a:prstGeom>
          <a:noFill/>
        </p:spPr>
        <p:txBody>
          <a:bodyPr wrap="none" lIns="91440" tIns="45720" rIns="91440" bIns="45720">
            <a:spAutoFit/>
          </a:bodyPr>
          <a:lstStyle/>
          <a:p>
            <a:pPr algn="ctr"/>
            <a:r>
              <a:rPr lang="fr-FR"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180 s</a:t>
            </a:r>
          </a:p>
        </p:txBody>
      </p:sp>
      <p:sp>
        <p:nvSpPr>
          <p:cNvPr id="5" name="ZoneTexte 4">
            <a:extLst>
              <a:ext uri="{FF2B5EF4-FFF2-40B4-BE49-F238E27FC236}">
                <a16:creationId xmlns:a16="http://schemas.microsoft.com/office/drawing/2014/main" id="{4BB2C85A-F047-BF4C-BD13-6AF9ED31AA67}"/>
              </a:ext>
            </a:extLst>
          </p:cNvPr>
          <p:cNvSpPr txBox="1"/>
          <p:nvPr/>
        </p:nvSpPr>
        <p:spPr>
          <a:xfrm>
            <a:off x="4676901" y="6087884"/>
            <a:ext cx="7406386" cy="584775"/>
          </a:xfrm>
          <a:prstGeom prst="rect">
            <a:avLst/>
          </a:prstGeom>
          <a:solidFill>
            <a:srgbClr val="FFFF00"/>
          </a:solidFill>
        </p:spPr>
        <p:txBody>
          <a:bodyPr wrap="none" rtlCol="0">
            <a:spAutoFit/>
          </a:bodyPr>
          <a:lstStyle/>
          <a:p>
            <a:r>
              <a:rPr lang="en-US" sz="1600" b="1" dirty="0"/>
              <a:t>REGISTER HERE, INSCRIVEZ-VOUS ICI, </a:t>
            </a:r>
            <a:r>
              <a:rPr lang="es-ES" sz="1600" b="1" dirty="0"/>
              <a:t>REGISTRAR AQUÍ, </a:t>
            </a:r>
            <a:r>
              <a:rPr lang="ru-RU" sz="1600" b="1" dirty="0"/>
              <a:t>ЗАРЕГИСТРИРУЙТЕСЬ ЗДЕСЬ</a:t>
            </a:r>
            <a:br>
              <a:rPr lang="en-US" sz="1600" b="1" dirty="0"/>
            </a:br>
            <a:r>
              <a:rPr lang="en-GB" sz="1600" u="sng" dirty="0">
                <a:hlinkClick r:id="rId15"/>
              </a:rPr>
              <a:t>https://icann.zoom.us/meeting/register/tJYlduiqqT8pGNZT_tz_mympgdB5w9hGOX5k</a:t>
            </a:r>
            <a:endParaRPr lang="en-US" sz="1600" dirty="0"/>
          </a:p>
        </p:txBody>
      </p:sp>
      <p:pic>
        <p:nvPicPr>
          <p:cNvPr id="53" name="Picture 4">
            <a:extLst>
              <a:ext uri="{FF2B5EF4-FFF2-40B4-BE49-F238E27FC236}">
                <a16:creationId xmlns:a16="http://schemas.microsoft.com/office/drawing/2014/main" id="{2DB4CCA8-15BD-6644-B90B-99D9395D8F09}"/>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851774" y="3590109"/>
            <a:ext cx="741600" cy="741600"/>
          </a:xfrm>
          <a:prstGeom prst="ellipse">
            <a:avLst/>
          </a:prstGeom>
          <a:ln w="25400">
            <a:solidFill>
              <a:srgbClr val="00B050"/>
            </a:solidFill>
          </a:ln>
          <a:extLst>
            <a:ext uri="{909E8E84-426E-40DD-AFC4-6F175D3DCCD1}">
              <a14:hiddenFill xmlns:a14="http://schemas.microsoft.com/office/drawing/2010/main">
                <a:solidFill>
                  <a:srgbClr val="FFFFFF"/>
                </a:solidFill>
              </a14:hiddenFill>
            </a:ext>
          </a:extLst>
        </p:spPr>
      </p:pic>
      <p:pic>
        <p:nvPicPr>
          <p:cNvPr id="43" name="Image 42" descr="Une image contenant homme, personne, intérieur, microscope&#10;&#10;Description générée automatiquement">
            <a:extLst>
              <a:ext uri="{FF2B5EF4-FFF2-40B4-BE49-F238E27FC236}">
                <a16:creationId xmlns:a16="http://schemas.microsoft.com/office/drawing/2014/main" id="{AD3DACD6-02E6-8748-B2C7-8EAD9ED1640A}"/>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2594595" y="3401305"/>
            <a:ext cx="743245" cy="743245"/>
          </a:xfrm>
          <a:prstGeom prst="rect">
            <a:avLst/>
          </a:prstGeom>
        </p:spPr>
      </p:pic>
      <p:sp>
        <p:nvSpPr>
          <p:cNvPr id="6" name="ZoneTexte 5">
            <a:extLst>
              <a:ext uri="{FF2B5EF4-FFF2-40B4-BE49-F238E27FC236}">
                <a16:creationId xmlns:a16="http://schemas.microsoft.com/office/drawing/2014/main" id="{98A80E0B-FA44-3045-9C3E-8203FFF1D21E}"/>
              </a:ext>
            </a:extLst>
          </p:cNvPr>
          <p:cNvSpPr txBox="1"/>
          <p:nvPr/>
        </p:nvSpPr>
        <p:spPr>
          <a:xfrm>
            <a:off x="6001680" y="1544144"/>
            <a:ext cx="5747504" cy="4154984"/>
          </a:xfrm>
          <a:prstGeom prst="rect">
            <a:avLst/>
          </a:prstGeom>
          <a:noFill/>
        </p:spPr>
        <p:txBody>
          <a:bodyPr wrap="square" rtlCol="0">
            <a:spAutoFit/>
          </a:bodyPr>
          <a:lstStyle/>
          <a:p>
            <a:pPr marL="285750" indent="-285750">
              <a:buFont typeface="Arial" panose="020B0604020202020204" pitchFamily="34" charset="0"/>
              <a:buChar char="•"/>
            </a:pPr>
            <a:r>
              <a:rPr lang="en-US" sz="2400" b="1" dirty="0">
                <a:solidFill>
                  <a:schemeClr val="bg1"/>
                </a:solidFill>
              </a:rPr>
              <a:t>Video 15’</a:t>
            </a:r>
          </a:p>
          <a:p>
            <a:pPr marL="285750" indent="-285750">
              <a:buFont typeface="Arial" panose="020B0604020202020204" pitchFamily="34" charset="0"/>
              <a:buChar char="•"/>
            </a:pPr>
            <a:r>
              <a:rPr lang="en-US" sz="2400" b="1" dirty="0">
                <a:solidFill>
                  <a:schemeClr val="bg1"/>
                </a:solidFill>
              </a:rPr>
              <a:t>A 3’ speech for each of constituency</a:t>
            </a:r>
            <a:br>
              <a:rPr lang="en-US" sz="2400" b="1" dirty="0">
                <a:solidFill>
                  <a:schemeClr val="bg1"/>
                </a:solidFill>
              </a:rPr>
            </a:br>
            <a:r>
              <a:rPr lang="en-US" sz="2400" b="1" dirty="0">
                <a:solidFill>
                  <a:schemeClr val="bg1"/>
                </a:solidFill>
              </a:rPr>
              <a:t>Total 45’</a:t>
            </a:r>
          </a:p>
          <a:p>
            <a:pPr marL="742950" lvl="1" indent="-285750">
              <a:buFont typeface="Arial" panose="020B0604020202020204" pitchFamily="34" charset="0"/>
              <a:buChar char="•"/>
            </a:pPr>
            <a:r>
              <a:rPr lang="en-US" sz="2400" b="1" dirty="0">
                <a:solidFill>
                  <a:schemeClr val="bg1"/>
                </a:solidFill>
              </a:rPr>
              <a:t>ASO 1</a:t>
            </a:r>
          </a:p>
          <a:p>
            <a:pPr marL="742950" lvl="1" indent="-285750">
              <a:buFont typeface="Arial" panose="020B0604020202020204" pitchFamily="34" charset="0"/>
              <a:buChar char="•"/>
            </a:pPr>
            <a:r>
              <a:rPr lang="en-US" sz="2400" b="1" dirty="0">
                <a:solidFill>
                  <a:schemeClr val="bg1"/>
                </a:solidFill>
              </a:rPr>
              <a:t>ccNSO 1</a:t>
            </a:r>
          </a:p>
          <a:p>
            <a:pPr marL="742950" lvl="1" indent="-285750">
              <a:buFont typeface="Arial" panose="020B0604020202020204" pitchFamily="34" charset="0"/>
              <a:buChar char="•"/>
            </a:pPr>
            <a:r>
              <a:rPr lang="en-US" sz="2400" b="1" dirty="0">
                <a:solidFill>
                  <a:schemeClr val="bg1"/>
                </a:solidFill>
              </a:rPr>
              <a:t>gNSO 4 + 1 </a:t>
            </a:r>
          </a:p>
          <a:p>
            <a:pPr marL="742950" lvl="1" indent="-285750">
              <a:buFont typeface="Arial" panose="020B0604020202020204" pitchFamily="34" charset="0"/>
              <a:buChar char="•"/>
            </a:pPr>
            <a:r>
              <a:rPr lang="en-US" sz="2400" b="1" dirty="0">
                <a:solidFill>
                  <a:schemeClr val="bg1"/>
                </a:solidFill>
              </a:rPr>
              <a:t>RSSAC 1</a:t>
            </a:r>
          </a:p>
          <a:p>
            <a:pPr marL="742950" lvl="1" indent="-285750">
              <a:buFont typeface="Arial" panose="020B0604020202020204" pitchFamily="34" charset="0"/>
              <a:buChar char="•"/>
            </a:pPr>
            <a:r>
              <a:rPr lang="en-US" sz="2400" b="1" dirty="0">
                <a:solidFill>
                  <a:schemeClr val="bg1"/>
                </a:solidFill>
              </a:rPr>
              <a:t>SSAC 1</a:t>
            </a:r>
          </a:p>
          <a:p>
            <a:pPr marL="742950" lvl="1" indent="-285750">
              <a:buFont typeface="Arial" panose="020B0604020202020204" pitchFamily="34" charset="0"/>
              <a:buChar char="•"/>
            </a:pPr>
            <a:r>
              <a:rPr lang="en-US" sz="2400" b="1" dirty="0">
                <a:solidFill>
                  <a:schemeClr val="bg1"/>
                </a:solidFill>
              </a:rPr>
              <a:t>GAC 1</a:t>
            </a:r>
          </a:p>
          <a:p>
            <a:pPr marL="742950" lvl="1" indent="-285750">
              <a:buFont typeface="Arial" panose="020B0604020202020204" pitchFamily="34" charset="0"/>
              <a:buChar char="•"/>
            </a:pPr>
            <a:r>
              <a:rPr lang="en-US" sz="2400" b="1" dirty="0">
                <a:solidFill>
                  <a:schemeClr val="bg1"/>
                </a:solidFill>
              </a:rPr>
              <a:t>ALAC 1</a:t>
            </a:r>
          </a:p>
          <a:p>
            <a:pPr marL="742950" lvl="1" indent="-285750">
              <a:buFont typeface="Arial" panose="020B0604020202020204" pitchFamily="34" charset="0"/>
              <a:buChar char="•"/>
            </a:pPr>
            <a:r>
              <a:rPr lang="en-US" sz="2400" b="1" dirty="0">
                <a:solidFill>
                  <a:schemeClr val="bg1"/>
                </a:solidFill>
              </a:rPr>
              <a:t>RALO 4</a:t>
            </a:r>
          </a:p>
        </p:txBody>
      </p:sp>
      <p:sp>
        <p:nvSpPr>
          <p:cNvPr id="45" name="ZoneTexte 44">
            <a:extLst>
              <a:ext uri="{FF2B5EF4-FFF2-40B4-BE49-F238E27FC236}">
                <a16:creationId xmlns:a16="http://schemas.microsoft.com/office/drawing/2014/main" id="{EE90D812-A817-E24F-AE9B-0A285B460263}"/>
              </a:ext>
            </a:extLst>
          </p:cNvPr>
          <p:cNvSpPr txBox="1"/>
          <p:nvPr/>
        </p:nvSpPr>
        <p:spPr>
          <a:xfrm>
            <a:off x="8046500" y="5118566"/>
            <a:ext cx="4128247" cy="830997"/>
          </a:xfrm>
          <a:prstGeom prst="rect">
            <a:avLst/>
          </a:prstGeom>
          <a:noFill/>
        </p:spPr>
        <p:txBody>
          <a:bodyPr wrap="square" rtlCol="0">
            <a:spAutoFit/>
          </a:bodyPr>
          <a:lstStyle/>
          <a:p>
            <a:pPr algn="ctr"/>
            <a:r>
              <a:rPr lang="en-US" sz="2400" b="1" dirty="0">
                <a:solidFill>
                  <a:srgbClr val="FFFF00"/>
                </a:solidFill>
              </a:rPr>
              <a:t>Moderators</a:t>
            </a:r>
            <a:br>
              <a:rPr lang="en-US" sz="2400" b="1" dirty="0">
                <a:solidFill>
                  <a:srgbClr val="FFFF00"/>
                </a:solidFill>
              </a:rPr>
            </a:br>
            <a:r>
              <a:rPr lang="en-US" sz="2400" b="1" dirty="0" err="1">
                <a:solidFill>
                  <a:srgbClr val="FFFF00"/>
                </a:solidFill>
              </a:rPr>
              <a:t>SeB</a:t>
            </a:r>
            <a:r>
              <a:rPr lang="en-US" sz="2400" b="1" dirty="0">
                <a:solidFill>
                  <a:srgbClr val="FFFF00"/>
                </a:solidFill>
              </a:rPr>
              <a:t> and ?</a:t>
            </a:r>
          </a:p>
        </p:txBody>
      </p:sp>
      <p:sp>
        <p:nvSpPr>
          <p:cNvPr id="30" name="Ellipse 29">
            <a:extLst>
              <a:ext uri="{FF2B5EF4-FFF2-40B4-BE49-F238E27FC236}">
                <a16:creationId xmlns:a16="http://schemas.microsoft.com/office/drawing/2014/main" id="{1E6F862E-CFA9-F644-A155-E786F4B2FFC0}"/>
              </a:ext>
            </a:extLst>
          </p:cNvPr>
          <p:cNvSpPr/>
          <p:nvPr/>
        </p:nvSpPr>
        <p:spPr>
          <a:xfrm>
            <a:off x="4593298" y="4421445"/>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Ellipse 30">
            <a:extLst>
              <a:ext uri="{FF2B5EF4-FFF2-40B4-BE49-F238E27FC236}">
                <a16:creationId xmlns:a16="http://schemas.microsoft.com/office/drawing/2014/main" id="{F40EEFF5-29DC-4A4F-9090-1876A422983D}"/>
              </a:ext>
            </a:extLst>
          </p:cNvPr>
          <p:cNvSpPr/>
          <p:nvPr/>
        </p:nvSpPr>
        <p:spPr>
          <a:xfrm>
            <a:off x="4058681" y="5118566"/>
            <a:ext cx="745200" cy="7452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7228244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D87F04A-7534-BE46-9889-3CBD7DF260F6}"/>
              </a:ext>
            </a:extLst>
          </p:cNvPr>
          <p:cNvSpPr>
            <a:spLocks noGrp="1"/>
          </p:cNvSpPr>
          <p:nvPr>
            <p:ph type="title"/>
          </p:nvPr>
        </p:nvSpPr>
        <p:spPr>
          <a:xfrm>
            <a:off x="2208362" y="163420"/>
            <a:ext cx="9799862" cy="1325563"/>
          </a:xfrm>
        </p:spPr>
        <p:txBody>
          <a:bodyPr>
            <a:noAutofit/>
          </a:bodyPr>
          <a:lstStyle/>
          <a:p>
            <a:pPr algn="ctr"/>
            <a:r>
              <a:rPr lang="en-US" sz="3200" dirty="0">
                <a:latin typeface="+mn-lt"/>
              </a:rPr>
              <a:t>ICANN accountability and transparency and the reviews</a:t>
            </a:r>
            <a:br>
              <a:rPr lang="en-US" sz="3200" dirty="0">
                <a:ln w="3175">
                  <a:noFill/>
                </a:ln>
                <a:solidFill>
                  <a:srgbClr val="FF0000"/>
                </a:solidFill>
                <a:latin typeface="+mn-lt"/>
              </a:rPr>
            </a:br>
            <a:r>
              <a:rPr lang="en-US" sz="3200" dirty="0">
                <a:solidFill>
                  <a:srgbClr val="FF0000"/>
                </a:solidFill>
                <a:latin typeface="+mn-lt"/>
              </a:rPr>
              <a:t>Plenary session - Part 2</a:t>
            </a:r>
            <a:endParaRPr lang="en-US" sz="3200" dirty="0">
              <a:latin typeface="+mn-lt"/>
            </a:endParaRPr>
          </a:p>
        </p:txBody>
      </p:sp>
      <p:sp>
        <p:nvSpPr>
          <p:cNvPr id="3" name="Espace réservé du contenu 2">
            <a:extLst>
              <a:ext uri="{FF2B5EF4-FFF2-40B4-BE49-F238E27FC236}">
                <a16:creationId xmlns:a16="http://schemas.microsoft.com/office/drawing/2014/main" id="{9A0C97C0-7E82-D843-B23A-E6BACA7AA1E5}"/>
              </a:ext>
            </a:extLst>
          </p:cNvPr>
          <p:cNvSpPr>
            <a:spLocks noGrp="1"/>
          </p:cNvSpPr>
          <p:nvPr>
            <p:ph idx="1"/>
          </p:nvPr>
        </p:nvSpPr>
        <p:spPr/>
        <p:txBody>
          <a:bodyPr>
            <a:normAutofit/>
          </a:bodyPr>
          <a:lstStyle/>
          <a:p>
            <a:r>
              <a:rPr lang="en-US" dirty="0"/>
              <a:t>Exchanges with the participants </a:t>
            </a:r>
          </a:p>
          <a:p>
            <a:r>
              <a:rPr lang="en-US" dirty="0"/>
              <a:t>Rooms by languages</a:t>
            </a:r>
          </a:p>
          <a:p>
            <a:pPr lvl="1"/>
            <a:r>
              <a:rPr lang="en-US" dirty="0"/>
              <a:t>English with Russian </a:t>
            </a:r>
          </a:p>
          <a:p>
            <a:pPr lvl="1"/>
            <a:r>
              <a:rPr lang="en-US" dirty="0"/>
              <a:t>French with Spanish</a:t>
            </a:r>
          </a:p>
          <a:p>
            <a:r>
              <a:rPr lang="en-US" dirty="0"/>
              <a:t>With Visio and Chat or </a:t>
            </a:r>
          </a:p>
          <a:p>
            <a:r>
              <a:rPr lang="en-US" dirty="0"/>
              <a:t>With tools like dashboard…?</a:t>
            </a:r>
          </a:p>
          <a:p>
            <a:r>
              <a:rPr lang="en-US" dirty="0"/>
              <a:t>Questions to get the temperature of the room?</a:t>
            </a:r>
          </a:p>
          <a:p>
            <a:r>
              <a:rPr lang="en-US" dirty="0"/>
              <a:t>Conclusion by the CEO</a:t>
            </a:r>
          </a:p>
          <a:p>
            <a:r>
              <a:rPr lang="en-US" dirty="0"/>
              <a:t>Total 1 hour</a:t>
            </a:r>
          </a:p>
        </p:txBody>
      </p:sp>
      <p:sp>
        <p:nvSpPr>
          <p:cNvPr id="5" name="ZoneTexte 4">
            <a:extLst>
              <a:ext uri="{FF2B5EF4-FFF2-40B4-BE49-F238E27FC236}">
                <a16:creationId xmlns:a16="http://schemas.microsoft.com/office/drawing/2014/main" id="{A9641865-52C4-7948-88E5-13FD4E697DFC}"/>
              </a:ext>
            </a:extLst>
          </p:cNvPr>
          <p:cNvSpPr txBox="1"/>
          <p:nvPr/>
        </p:nvSpPr>
        <p:spPr>
          <a:xfrm>
            <a:off x="8046500" y="5118566"/>
            <a:ext cx="4128247" cy="830997"/>
          </a:xfrm>
          <a:prstGeom prst="rect">
            <a:avLst/>
          </a:prstGeom>
          <a:noFill/>
        </p:spPr>
        <p:txBody>
          <a:bodyPr wrap="square" rtlCol="0">
            <a:spAutoFit/>
          </a:bodyPr>
          <a:lstStyle/>
          <a:p>
            <a:pPr algn="ctr"/>
            <a:r>
              <a:rPr lang="en-US" sz="2400" b="1" dirty="0">
                <a:solidFill>
                  <a:srgbClr val="FFFF00"/>
                </a:solidFill>
              </a:rPr>
              <a:t>Moderators</a:t>
            </a:r>
            <a:br>
              <a:rPr lang="en-US" sz="2400" b="1" dirty="0">
                <a:solidFill>
                  <a:srgbClr val="FFFF00"/>
                </a:solidFill>
              </a:rPr>
            </a:br>
            <a:r>
              <a:rPr lang="en-US" sz="2400" b="1" dirty="0" err="1">
                <a:solidFill>
                  <a:srgbClr val="FFFF00"/>
                </a:solidFill>
              </a:rPr>
              <a:t>SeB</a:t>
            </a:r>
            <a:r>
              <a:rPr lang="en-US" sz="2400" b="1" dirty="0">
                <a:solidFill>
                  <a:srgbClr val="FFFF00"/>
                </a:solidFill>
              </a:rPr>
              <a:t> and ?</a:t>
            </a:r>
          </a:p>
        </p:txBody>
      </p:sp>
    </p:spTree>
    <p:extLst>
      <p:ext uri="{BB962C8B-B14F-4D97-AF65-F5344CB8AC3E}">
        <p14:creationId xmlns:p14="http://schemas.microsoft.com/office/powerpoint/2010/main" val="4162619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92722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solidFill>
                <a:latin typeface="+mn-lt"/>
              </a:rPr>
              <a:t>ICANN meetings &amp; </a:t>
            </a:r>
            <a:r>
              <a:rPr lang="en-US" sz="4000" dirty="0">
                <a:solidFill>
                  <a:schemeClr val="bg1">
                    <a:lumMod val="95000"/>
                  </a:schemeClr>
                </a:solidFill>
                <a:latin typeface="+mn-lt"/>
                <a:cs typeface="Arial" panose="020B0604020202020204" pitchFamily="34" charset="0"/>
              </a:rPr>
              <a:t>EURALO</a:t>
            </a:r>
            <a:r>
              <a:rPr lang="en-US" sz="4000" dirty="0">
                <a:solidFill>
                  <a:schemeClr val="bg1"/>
                </a:solidFill>
                <a:latin typeface="+mn-lt"/>
              </a:rPr>
              <a:t> readouts</a:t>
            </a:r>
            <a:endParaRPr lang="fr-FR" sz="3200" dirty="0">
              <a:latin typeface="+mn-lt"/>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3304264" y="1600201"/>
            <a:ext cx="8278136" cy="4525963"/>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a:normAutofit/>
          </a:bodyPr>
          <a:lstStyle/>
          <a:p>
            <a:pPr marL="317500" indent="-317500">
              <a:buFont typeface="Arial" panose="020B0604020202020204" pitchFamily="34" charset="0"/>
              <a:buChar char="•"/>
            </a:pPr>
            <a:r>
              <a:rPr lang="en-US" sz="2800" b="1" dirty="0">
                <a:solidFill>
                  <a:schemeClr val="bg1"/>
                </a:solidFill>
              </a:rPr>
              <a:t>ICANN72 – Seattle – </a:t>
            </a:r>
            <a:r>
              <a:rPr lang="en-US" sz="2400" b="1" dirty="0">
                <a:solidFill>
                  <a:schemeClr val="bg1"/>
                </a:solidFill>
              </a:rPr>
              <a:t>Annual General Meeting (23rd)</a:t>
            </a:r>
          </a:p>
          <a:p>
            <a:pPr marL="714375" lvl="1" indent="-257175">
              <a:buFont typeface="Arial" panose="020B0604020202020204" pitchFamily="34" charset="0"/>
              <a:buChar char="•"/>
            </a:pPr>
            <a:r>
              <a:rPr lang="en-US" sz="2400" b="1" dirty="0">
                <a:solidFill>
                  <a:schemeClr val="bg1"/>
                </a:solidFill>
              </a:rPr>
              <a:t>23-28 October 2021</a:t>
            </a:r>
          </a:p>
          <a:p>
            <a:pPr marL="1200150" lvl="2" indent="-285750">
              <a:buFont typeface="Arial" panose="020B0604020202020204" pitchFamily="34" charset="0"/>
              <a:buChar char="•"/>
            </a:pPr>
            <a:r>
              <a:rPr lang="en-US" sz="2000" b="1" dirty="0">
                <a:solidFill>
                  <a:schemeClr val="bg1"/>
                </a:solidFill>
              </a:rPr>
              <a:t>EURALO ICANN72 Readouts (To be scheduled)</a:t>
            </a:r>
          </a:p>
          <a:p>
            <a:pPr marL="1200150" lvl="2" indent="-285750"/>
            <a:r>
              <a:rPr lang="en-US" dirty="0">
                <a:solidFill>
                  <a:srgbClr val="FFFF00"/>
                </a:solidFill>
              </a:rPr>
              <a:t>Tuesday 9 November 2021 18:00-19:30 UTC</a:t>
            </a:r>
            <a:endParaRPr lang="en-US" sz="2000" b="1" dirty="0">
              <a:solidFill>
                <a:schemeClr val="bg1"/>
              </a:solidFill>
            </a:endParaRPr>
          </a:p>
        </p:txBody>
      </p:sp>
      <p:pic>
        <p:nvPicPr>
          <p:cNvPr id="6" name="Image 5">
            <a:extLst>
              <a:ext uri="{FF2B5EF4-FFF2-40B4-BE49-F238E27FC236}">
                <a16:creationId xmlns:a16="http://schemas.microsoft.com/office/drawing/2014/main" id="{AEFC7BB4-719A-9F4F-90F7-EE7CC92D1A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798" y="4790750"/>
            <a:ext cx="1567445" cy="1577965"/>
          </a:xfrm>
          <a:prstGeom prst="ellipse">
            <a:avLst/>
          </a:prstGeom>
        </p:spPr>
      </p:pic>
    </p:spTree>
    <p:extLst>
      <p:ext uri="{BB962C8B-B14F-4D97-AF65-F5344CB8AC3E}">
        <p14:creationId xmlns:p14="http://schemas.microsoft.com/office/powerpoint/2010/main" val="3366015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2"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1062203"/>
            <a:ext cx="442941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ICANN Meetings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fontScale="92500" lnSpcReduction="10000"/>
          </a:bodyPr>
          <a:lstStyle/>
          <a:p>
            <a:pPr marL="571500" indent="-571500">
              <a:buFont typeface="Arial" panose="020B0604020202020204" pitchFamily="34" charset="0"/>
              <a:buChar char="•"/>
            </a:pPr>
            <a:r>
              <a:rPr lang="en-US" sz="2800" b="1" strike="sngStrike" dirty="0"/>
              <a:t>ICANN70 – Cancun – </a:t>
            </a:r>
            <a:r>
              <a:rPr lang="en-US" sz="2400" b="1" strike="sngStrike" dirty="0"/>
              <a:t>Community Forum (Virtual)</a:t>
            </a:r>
          </a:p>
          <a:p>
            <a:pPr marL="1028700" lvl="1" indent="-571500">
              <a:buFont typeface="Arial" panose="020B0604020202020204" pitchFamily="34" charset="0"/>
              <a:buChar char="•"/>
            </a:pPr>
            <a:r>
              <a:rPr lang="en-US" sz="2400" b="1" strike="sngStrike" dirty="0"/>
              <a:t>20-25 March 2021</a:t>
            </a:r>
          </a:p>
          <a:p>
            <a:pPr marL="571500" indent="-571500">
              <a:buFont typeface="Arial" panose="020B0604020202020204" pitchFamily="34" charset="0"/>
              <a:buChar char="•"/>
            </a:pPr>
            <a:r>
              <a:rPr lang="en-US" sz="2800" b="1" strike="sngStrike" dirty="0"/>
              <a:t>ICANN71 – The Hague – </a:t>
            </a:r>
            <a:r>
              <a:rPr lang="en-US" sz="2400" b="1" strike="sngStrike" dirty="0"/>
              <a:t>Policy Forum (Virtual)</a:t>
            </a:r>
          </a:p>
          <a:p>
            <a:pPr marL="1028700" lvl="1" indent="-571500">
              <a:buFont typeface="Arial" panose="020B0604020202020204" pitchFamily="34" charset="0"/>
              <a:buChar char="•"/>
            </a:pPr>
            <a:r>
              <a:rPr lang="en-US" sz="2400" b="1" strike="sngStrike" dirty="0"/>
              <a:t>14-17 June 2021</a:t>
            </a:r>
          </a:p>
          <a:p>
            <a:pPr marL="571500" indent="-571500">
              <a:buFont typeface="Arial" panose="020B0604020202020204" pitchFamily="34" charset="0"/>
              <a:buChar char="•"/>
            </a:pPr>
            <a:r>
              <a:rPr lang="en-US" sz="2800" b="1" dirty="0"/>
              <a:t>ICANN72 – Seattle – </a:t>
            </a:r>
            <a:r>
              <a:rPr lang="en-US" sz="2400" b="1" dirty="0"/>
              <a:t>Annual General Meeting (23rd)</a:t>
            </a:r>
          </a:p>
          <a:p>
            <a:pPr marL="1028700" lvl="1" indent="-571500">
              <a:buFont typeface="Arial" panose="020B0604020202020204" pitchFamily="34" charset="0"/>
              <a:buChar char="•"/>
            </a:pPr>
            <a:r>
              <a:rPr lang="en-US" sz="2400" b="1" dirty="0"/>
              <a:t>23-28 October 2021</a:t>
            </a:r>
          </a:p>
          <a:p>
            <a:pPr marL="571500" indent="-571500">
              <a:buFont typeface="Arial" panose="020B0604020202020204" pitchFamily="34" charset="0"/>
              <a:buChar char="•"/>
            </a:pPr>
            <a:r>
              <a:rPr lang="en-US" sz="2800" b="1" dirty="0"/>
              <a:t>ICANN73 – San Juan – Community Forum</a:t>
            </a:r>
          </a:p>
          <a:p>
            <a:pPr marL="1028700" lvl="1" indent="-571500">
              <a:buFont typeface="Arial" panose="020B0604020202020204" pitchFamily="34" charset="0"/>
              <a:buChar char="•"/>
            </a:pPr>
            <a:r>
              <a:rPr lang="en-US" sz="2400" b="1" dirty="0"/>
              <a:t>5-10 March 2022</a:t>
            </a:r>
          </a:p>
          <a:p>
            <a:pPr marL="571500" indent="-571500">
              <a:buFont typeface="Arial" panose="020B0604020202020204" pitchFamily="34" charset="0"/>
              <a:buChar char="•"/>
            </a:pPr>
            <a:r>
              <a:rPr lang="en-US" sz="2800" b="1" dirty="0"/>
              <a:t>ICANN74 – The Hague – Policy Forum</a:t>
            </a:r>
          </a:p>
          <a:p>
            <a:pPr marL="1028700" lvl="1" indent="-571500">
              <a:buFont typeface="Arial" panose="020B0604020202020204" pitchFamily="34" charset="0"/>
              <a:buChar char="•"/>
            </a:pPr>
            <a:r>
              <a:rPr lang="en-US" sz="2400" b="1" dirty="0"/>
              <a:t>13-16 June 2022</a:t>
            </a:r>
          </a:p>
          <a:p>
            <a:pPr marL="571500" indent="-571500">
              <a:buFont typeface="Arial" panose="020B0604020202020204" pitchFamily="34" charset="0"/>
              <a:buChar char="•"/>
            </a:pPr>
            <a:r>
              <a:rPr lang="en-US" sz="2800" b="1" dirty="0"/>
              <a:t>ICANN75 – Kuala Lumpur – Annual General Meeting (24th)</a:t>
            </a:r>
          </a:p>
          <a:p>
            <a:pPr marL="1028700" lvl="1" indent="-571500">
              <a:buFont typeface="Arial" panose="020B0604020202020204" pitchFamily="34" charset="0"/>
              <a:buChar char="•"/>
            </a:pPr>
            <a:r>
              <a:rPr lang="en-US" sz="2400" b="1" dirty="0"/>
              <a:t>17-22 September 2022</a:t>
            </a:r>
          </a:p>
        </p:txBody>
      </p:sp>
    </p:spTree>
    <p:extLst>
      <p:ext uri="{BB962C8B-B14F-4D97-AF65-F5344CB8AC3E}">
        <p14:creationId xmlns:p14="http://schemas.microsoft.com/office/powerpoint/2010/main" val="13812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8">
            <a:extLst>
              <a:ext uri="{FF2B5EF4-FFF2-40B4-BE49-F238E27FC236}">
                <a16:creationId xmlns:a16="http://schemas.microsoft.com/office/drawing/2014/main" id="{8B676AF6-D93B-5949-85AF-F8D0E653D4A9}"/>
              </a:ext>
            </a:extLst>
          </p:cNvPr>
          <p:cNvSpPr>
            <a:spLocks noGrp="1"/>
          </p:cNvSpPr>
          <p:nvPr>
            <p:ph sz="half" idx="2"/>
          </p:nvPr>
        </p:nvSpPr>
        <p:spPr>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92500" lnSpcReduction="10000"/>
          </a:bodyPr>
          <a:lstStyle/>
          <a:p>
            <a:r>
              <a:rPr lang="en-US" b="1" dirty="0"/>
              <a:t>Chair</a:t>
            </a:r>
          </a:p>
          <a:p>
            <a:pPr lvl="1"/>
            <a:r>
              <a:rPr lang="en-US" b="1" dirty="0"/>
              <a:t>Sébastien Bachollet</a:t>
            </a:r>
          </a:p>
          <a:p>
            <a:r>
              <a:rPr lang="en-US" b="1" dirty="0"/>
              <a:t>Members</a:t>
            </a:r>
          </a:p>
          <a:p>
            <a:pPr lvl="1"/>
            <a:r>
              <a:rPr lang="en-US" b="1" dirty="0" err="1"/>
              <a:t>Yrjö</a:t>
            </a:r>
            <a:r>
              <a:rPr lang="en-US" b="1" dirty="0"/>
              <a:t> </a:t>
            </a:r>
            <a:r>
              <a:rPr lang="en-US" b="1" dirty="0" err="1"/>
              <a:t>Länsipuro</a:t>
            </a:r>
            <a:endParaRPr lang="en-US" b="1" dirty="0"/>
          </a:p>
          <a:p>
            <a:pPr lvl="1"/>
            <a:r>
              <a:rPr lang="en-US" b="1" dirty="0"/>
              <a:t>Natalia </a:t>
            </a:r>
            <a:r>
              <a:rPr lang="en-US" b="1" dirty="0" err="1"/>
              <a:t>Filina</a:t>
            </a:r>
            <a:endParaRPr lang="en-US" b="1" dirty="0"/>
          </a:p>
          <a:p>
            <a:pPr lvl="1"/>
            <a:r>
              <a:rPr lang="en-US" b="1" dirty="0"/>
              <a:t>Lutz </a:t>
            </a:r>
            <a:r>
              <a:rPr lang="en-US" b="1" dirty="0" err="1"/>
              <a:t>Donnerhacke</a:t>
            </a:r>
            <a:endParaRPr lang="en-US" b="1" dirty="0"/>
          </a:p>
          <a:p>
            <a:pPr lvl="1"/>
            <a:r>
              <a:rPr lang="en-US" b="1" dirty="0"/>
              <a:t>Joanna </a:t>
            </a:r>
            <a:r>
              <a:rPr lang="en-US" b="1" dirty="0" err="1"/>
              <a:t>Kulesza</a:t>
            </a:r>
            <a:endParaRPr lang="en-US" b="1" dirty="0"/>
          </a:p>
          <a:p>
            <a:pPr lvl="1"/>
            <a:r>
              <a:rPr lang="en-US" b="1" dirty="0"/>
              <a:t>Wale Bakare</a:t>
            </a:r>
          </a:p>
          <a:p>
            <a:pPr lvl="1"/>
            <a:r>
              <a:rPr lang="en-US" b="1" dirty="0"/>
              <a:t>Jonathan </a:t>
            </a:r>
            <a:r>
              <a:rPr lang="en-US" b="1" dirty="0" err="1"/>
              <a:t>Zuck</a:t>
            </a:r>
            <a:endParaRPr lang="en-US" b="1" dirty="0"/>
          </a:p>
          <a:p>
            <a:pPr lvl="1"/>
            <a:r>
              <a:rPr lang="en-US" b="1" dirty="0"/>
              <a:t>Olivier </a:t>
            </a:r>
            <a:r>
              <a:rPr lang="en-US" b="1" dirty="0" err="1"/>
              <a:t>Crépin-Leblond</a:t>
            </a:r>
            <a:endParaRPr lang="en-US" b="1" dirty="0"/>
          </a:p>
          <a:p>
            <a:endParaRPr lang="en-US" sz="2000" b="1" dirty="0">
              <a:solidFill>
                <a:srgbClr val="FFFF00"/>
              </a:solidFill>
            </a:endParaRPr>
          </a:p>
        </p:txBody>
      </p:sp>
      <p:sp>
        <p:nvSpPr>
          <p:cNvPr id="6" name="Espace réservé du contenu 5">
            <a:extLst>
              <a:ext uri="{FF2B5EF4-FFF2-40B4-BE49-F238E27FC236}">
                <a16:creationId xmlns:a16="http://schemas.microsoft.com/office/drawing/2014/main" id="{2F38EC00-261F-424B-98D4-85647FCE922D}"/>
              </a:ext>
            </a:extLst>
          </p:cNvPr>
          <p:cNvSpPr>
            <a:spLocks noGrp="1"/>
          </p:cNvSpPr>
          <p:nvPr>
            <p:ph sz="quarter" idx="4"/>
          </p:nvPr>
        </p:nvSpPr>
        <p:spPr>
          <a:blipFill>
            <a:blip r:embed="rId3" cstate="screen">
              <a:extLst>
                <a:ext uri="{28A0092B-C50C-407E-A947-70E740481C1C}">
                  <a14:useLocalDpi xmlns:a14="http://schemas.microsoft.com/office/drawing/2010/main"/>
                </a:ext>
              </a:extLst>
            </a:blip>
            <a:stretch>
              <a:fillRect/>
            </a:stretch>
          </a:blipFill>
        </p:spPr>
        <p:txBody>
          <a:bodyPr vert="horz" wrap="square" lIns="91440" tIns="45720" rIns="91440" bIns="45720" rtlCol="0">
            <a:normAutofit fontScale="92500" lnSpcReduction="10000"/>
          </a:bodyPr>
          <a:lstStyle/>
          <a:p>
            <a:r>
              <a:rPr lang="en-US" b="1" dirty="0"/>
              <a:t>Chair</a:t>
            </a:r>
          </a:p>
          <a:p>
            <a:pPr lvl="1"/>
            <a:r>
              <a:rPr lang="en-US" b="1" dirty="0"/>
              <a:t>Natalia </a:t>
            </a:r>
            <a:r>
              <a:rPr lang="en-US" b="1" dirty="0" err="1"/>
              <a:t>Filina</a:t>
            </a:r>
            <a:endParaRPr lang="en-US" b="1" dirty="0"/>
          </a:p>
          <a:p>
            <a:r>
              <a:rPr lang="en-US" b="1" dirty="0"/>
              <a:t>Members </a:t>
            </a:r>
          </a:p>
          <a:p>
            <a:pPr lvl="1"/>
            <a:r>
              <a:rPr lang="en-US" b="1" dirty="0" err="1"/>
              <a:t>Maté</a:t>
            </a:r>
            <a:r>
              <a:rPr lang="en-US" b="1" dirty="0"/>
              <a:t> </a:t>
            </a:r>
            <a:r>
              <a:rPr lang="en-US" b="1" dirty="0" err="1"/>
              <a:t>Mester</a:t>
            </a:r>
            <a:endParaRPr lang="en-US" b="1" dirty="0"/>
          </a:p>
          <a:p>
            <a:pPr lvl="1"/>
            <a:r>
              <a:rPr lang="en-US" b="1" dirty="0"/>
              <a:t>Matthias </a:t>
            </a:r>
            <a:r>
              <a:rPr lang="en-US" b="1" dirty="0" err="1"/>
              <a:t>Hudobnik</a:t>
            </a:r>
            <a:endParaRPr lang="en-US" b="1" dirty="0"/>
          </a:p>
          <a:p>
            <a:pPr lvl="1"/>
            <a:r>
              <a:rPr lang="en-US" b="1" dirty="0"/>
              <a:t>Roberto Gaetano</a:t>
            </a:r>
          </a:p>
          <a:p>
            <a:pPr lvl="1"/>
            <a:r>
              <a:rPr lang="en-US" b="1" dirty="0"/>
              <a:t>Jonathan </a:t>
            </a:r>
            <a:r>
              <a:rPr lang="en-US" b="1" dirty="0" err="1"/>
              <a:t>Zuck</a:t>
            </a:r>
            <a:endParaRPr lang="en-US" b="1" dirty="0"/>
          </a:p>
          <a:p>
            <a:pPr lvl="1"/>
            <a:r>
              <a:rPr lang="en-US" b="1" dirty="0"/>
              <a:t>Olivier </a:t>
            </a:r>
            <a:r>
              <a:rPr lang="en-US" b="1" dirty="0" err="1"/>
              <a:t>Crépin-Leblond</a:t>
            </a:r>
            <a:endParaRPr lang="en-US" b="1" dirty="0"/>
          </a:p>
          <a:p>
            <a:pPr lvl="1"/>
            <a:r>
              <a:rPr lang="en-US" b="1" dirty="0"/>
              <a:t>Sébastien Bachollet</a:t>
            </a:r>
          </a:p>
          <a:p>
            <a:endParaRPr lang="en-US" b="1" dirty="0"/>
          </a:p>
        </p:txBody>
      </p:sp>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blipFill>
            <a:blip r:embed="rId3"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3" name="Espace réservé du texte 2">
            <a:extLst>
              <a:ext uri="{FF2B5EF4-FFF2-40B4-BE49-F238E27FC236}">
                <a16:creationId xmlns:a16="http://schemas.microsoft.com/office/drawing/2014/main" id="{B675573C-9EB7-AF44-AA88-30F2200A11CB}"/>
              </a:ext>
            </a:extLst>
          </p:cNvPr>
          <p:cNvSpPr>
            <a:spLocks noGrp="1"/>
          </p:cNvSpPr>
          <p:nvPr>
            <p:ph type="body" idx="1"/>
          </p:nvPr>
        </p:nvSpPr>
        <p:spPr/>
        <p:txBody>
          <a:bodyPr/>
          <a:lstStyle/>
          <a:p>
            <a:r>
              <a:rPr lang="en-US" dirty="0">
                <a:solidFill>
                  <a:srgbClr val="FFFF00"/>
                </a:solidFill>
              </a:rPr>
              <a:t>EURALO GA</a:t>
            </a:r>
            <a:endParaRPr lang="en-US" dirty="0"/>
          </a:p>
        </p:txBody>
      </p:sp>
      <p:sp>
        <p:nvSpPr>
          <p:cNvPr id="5" name="Espace réservé du texte 4">
            <a:extLst>
              <a:ext uri="{FF2B5EF4-FFF2-40B4-BE49-F238E27FC236}">
                <a16:creationId xmlns:a16="http://schemas.microsoft.com/office/drawing/2014/main" id="{8B61A3D8-D2F2-3746-90B9-16C771B77C08}"/>
              </a:ext>
            </a:extLst>
          </p:cNvPr>
          <p:cNvSpPr>
            <a:spLocks noGrp="1"/>
          </p:cNvSpPr>
          <p:nvPr>
            <p:ph type="body" sz="quarter" idx="3"/>
          </p:nvPr>
        </p:nvSpPr>
        <p:spPr/>
        <p:txBody>
          <a:bodyPr/>
          <a:lstStyle/>
          <a:p>
            <a:r>
              <a:rPr lang="en-US" dirty="0">
                <a:solidFill>
                  <a:srgbClr val="FFFF00"/>
                </a:solidFill>
              </a:rPr>
              <a:t>EURALO Social Event</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2275450" y="1550640"/>
            <a:ext cx="8335108" cy="461665"/>
          </a:xfrm>
          <a:prstGeom prst="rect">
            <a:avLst/>
          </a:prstGeom>
          <a:solidFill>
            <a:srgbClr val="0E393A"/>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ICANN74 – The Hague – Policy Forum - 13-16 June 2022</a:t>
            </a:r>
          </a:p>
        </p:txBody>
      </p:sp>
      <p:sp>
        <p:nvSpPr>
          <p:cNvPr id="7" name="ZoneTexte 6">
            <a:extLst>
              <a:ext uri="{FF2B5EF4-FFF2-40B4-BE49-F238E27FC236}">
                <a16:creationId xmlns:a16="http://schemas.microsoft.com/office/drawing/2014/main" id="{435FECB0-DB3E-5E45-864C-803F7A77EAE0}"/>
              </a:ext>
            </a:extLst>
          </p:cNvPr>
          <p:cNvSpPr txBox="1"/>
          <p:nvPr/>
        </p:nvSpPr>
        <p:spPr>
          <a:xfrm>
            <a:off x="6197440" y="2451625"/>
            <a:ext cx="4413118" cy="3693319"/>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10" name="ZoneTexte 9">
            <a:extLst>
              <a:ext uri="{FF2B5EF4-FFF2-40B4-BE49-F238E27FC236}">
                <a16:creationId xmlns:a16="http://schemas.microsoft.com/office/drawing/2014/main" id="{3D549CD5-E405-9D47-B43D-F17E4FC789EE}"/>
              </a:ext>
            </a:extLst>
          </p:cNvPr>
          <p:cNvSpPr txBox="1"/>
          <p:nvPr/>
        </p:nvSpPr>
        <p:spPr>
          <a:xfrm>
            <a:off x="836612" y="2494488"/>
            <a:ext cx="4413118" cy="3693319"/>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12" name="Espace réservé du texte 2">
            <a:extLst>
              <a:ext uri="{FF2B5EF4-FFF2-40B4-BE49-F238E27FC236}">
                <a16:creationId xmlns:a16="http://schemas.microsoft.com/office/drawing/2014/main" id="{13A4AC44-D6FE-C749-83DF-CCB54971E6D1}"/>
              </a:ext>
            </a:extLst>
          </p:cNvPr>
          <p:cNvSpPr txBox="1">
            <a:spLocks/>
          </p:cNvSpPr>
          <p:nvPr/>
        </p:nvSpPr>
        <p:spPr>
          <a:xfrm>
            <a:off x="4621669" y="5847820"/>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bg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bg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bg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solidFill>
                  <a:srgbClr val="FFFF00"/>
                </a:solidFill>
              </a:rPr>
              <a:t>Other EURALO Events?</a:t>
            </a:r>
            <a:endParaRPr lang="en-US" dirty="0"/>
          </a:p>
        </p:txBody>
      </p:sp>
    </p:spTree>
    <p:extLst>
      <p:ext uri="{BB962C8B-B14F-4D97-AF65-F5344CB8AC3E}">
        <p14:creationId xmlns:p14="http://schemas.microsoft.com/office/powerpoint/2010/main" val="300896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3"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t>EURALO 2022</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600200"/>
            <a:ext cx="10972800" cy="4957354"/>
          </a:xfrm>
          <a:blipFill>
            <a:blip r:embed="rId3" cstate="screen">
              <a:extLst>
                <a:ext uri="{28A0092B-C50C-407E-A947-70E740481C1C}">
                  <a14:useLocalDpi xmlns:a14="http://schemas.microsoft.com/office/drawing/2010/main"/>
                </a:ext>
              </a:extLst>
            </a:blip>
            <a:stretch>
              <a:fillRect/>
            </a:stretch>
          </a:blipFill>
        </p:spPr>
        <p:txBody>
          <a:bodyPr wrap="square">
            <a:normAutofit/>
          </a:bodyPr>
          <a:lstStyle/>
          <a:p>
            <a:pPr marL="0" indent="0">
              <a:buNone/>
            </a:pPr>
            <a:r>
              <a:rPr lang="en-US" sz="3800" b="1" dirty="0"/>
              <a:t>ICANN74 – The Hague – Policy Forum - 13-16 June 2021</a:t>
            </a:r>
          </a:p>
          <a:p>
            <a:pPr lvl="1"/>
            <a:r>
              <a:rPr lang="en-US" b="1" dirty="0"/>
              <a:t>EURALO at ICANN74</a:t>
            </a:r>
          </a:p>
          <a:p>
            <a:r>
              <a:rPr lang="en-US" sz="3800" b="1" dirty="0">
                <a:solidFill>
                  <a:srgbClr val="FFFF00"/>
                </a:solidFill>
              </a:rPr>
              <a:t>EURALO social event</a:t>
            </a:r>
          </a:p>
          <a:p>
            <a:pPr lvl="1"/>
            <a:r>
              <a:rPr lang="en-US" b="1" dirty="0"/>
              <a:t>Date: </a:t>
            </a:r>
            <a:r>
              <a:rPr lang="en-US" b="1" dirty="0">
                <a:solidFill>
                  <a:srgbClr val="FFFF00"/>
                </a:solidFill>
              </a:rPr>
              <a:t>? June 2022</a:t>
            </a:r>
          </a:p>
          <a:p>
            <a:pPr lvl="1"/>
            <a:r>
              <a:rPr lang="en-US" b="1" dirty="0"/>
              <a:t>Time: 	TDB UTC – TBD CEST (90’) </a:t>
            </a:r>
            <a:br>
              <a:rPr lang="en-US" b="1" dirty="0"/>
            </a:br>
            <a:r>
              <a:rPr lang="en-US" b="1" dirty="0"/>
              <a:t>Duration : 90 minutes</a:t>
            </a:r>
          </a:p>
          <a:p>
            <a:pPr lvl="1"/>
            <a:r>
              <a:rPr lang="en-US" b="1" dirty="0"/>
              <a:t>Format: ? </a:t>
            </a:r>
          </a:p>
          <a:p>
            <a:pPr lvl="1"/>
            <a:r>
              <a:rPr lang="en-US" b="1" dirty="0"/>
              <a:t>Needs?</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281852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rgbClr val="FFFF00"/>
                </a:solidFill>
              </a:rPr>
              <a:t>EURALO Social Event</a:t>
            </a: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TF2</a:t>
            </a:r>
            <a:endParaRPr lang="en-US" sz="3200" dirty="0">
              <a:solidFill>
                <a:schemeClr val="bg1"/>
              </a:solidFill>
              <a:latin typeface="Arial" panose="020B0604020202020204" pitchFamily="34" charset="0"/>
              <a:cs typeface="Arial" panose="020B0604020202020204" pitchFamily="34" charset="0"/>
            </a:endParaRPr>
          </a:p>
        </p:txBody>
      </p:sp>
      <p:sp>
        <p:nvSpPr>
          <p:cNvPr id="7" name="Ellipse 6">
            <a:extLst>
              <a:ext uri="{FF2B5EF4-FFF2-40B4-BE49-F238E27FC236}">
                <a16:creationId xmlns:a16="http://schemas.microsoft.com/office/drawing/2014/main" id="{004F6FEE-5045-664F-B3EB-2BE71F1145AF}"/>
              </a:ext>
            </a:extLst>
          </p:cNvPr>
          <p:cNvSpPr/>
          <p:nvPr/>
        </p:nvSpPr>
        <p:spPr>
          <a:xfrm>
            <a:off x="10076673" y="334764"/>
            <a:ext cx="1133430" cy="113343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ln w="22225">
                  <a:solidFill>
                    <a:schemeClr val="accent2"/>
                  </a:solidFill>
                  <a:prstDash val="solid"/>
                </a:ln>
                <a:solidFill>
                  <a:schemeClr val="accent2">
                    <a:lumMod val="40000"/>
                    <a:lumOff val="60000"/>
                  </a:schemeClr>
                </a:solidFill>
              </a:rPr>
              <a:t>-xx</a:t>
            </a:r>
          </a:p>
        </p:txBody>
      </p:sp>
    </p:spTree>
    <p:extLst>
      <p:ext uri="{BB962C8B-B14F-4D97-AF65-F5344CB8AC3E}">
        <p14:creationId xmlns:p14="http://schemas.microsoft.com/office/powerpoint/2010/main" val="3041786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6" y="186769"/>
            <a:ext cx="8706292" cy="1325563"/>
          </a:xfrm>
          <a:blipFill>
            <a:blip r:embed="rId3"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2021/2022 Road Map</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693115"/>
            <a:ext cx="10972800" cy="5062015"/>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fontScale="62500" lnSpcReduction="20000"/>
          </a:bodyPr>
          <a:lstStyle/>
          <a:p>
            <a:r>
              <a:rPr lang="en-US" sz="2900" b="1" dirty="0">
                <a:solidFill>
                  <a:srgbClr val="FFFF00"/>
                </a:solidFill>
              </a:rPr>
              <a:t>Welcome and roll call - Staff (2 min)</a:t>
            </a:r>
          </a:p>
          <a:p>
            <a:r>
              <a:rPr lang="en-US" sz="2900" b="1" dirty="0">
                <a:solidFill>
                  <a:srgbClr val="FFFF00"/>
                </a:solidFill>
              </a:rPr>
              <a:t>IA (2 min)</a:t>
            </a:r>
          </a:p>
          <a:p>
            <a:r>
              <a:rPr lang="en-US" sz="2800" b="1" dirty="0">
                <a:solidFill>
                  <a:srgbClr val="FFFF00"/>
                </a:solidFill>
              </a:rPr>
              <a:t>EURALO  General Assembly (2 min)</a:t>
            </a:r>
          </a:p>
          <a:p>
            <a:pPr lvl="1"/>
            <a:r>
              <a:rPr lang="en-US" sz="2400" b="1" dirty="0">
                <a:solidFill>
                  <a:srgbClr val="FFFF00"/>
                </a:solidFill>
              </a:rPr>
              <a:t>2021</a:t>
            </a:r>
          </a:p>
          <a:p>
            <a:pPr lvl="1"/>
            <a:r>
              <a:rPr lang="en-US" sz="2400" b="1" dirty="0">
                <a:solidFill>
                  <a:srgbClr val="FFFF00"/>
                </a:solidFill>
              </a:rPr>
              <a:t>2022</a:t>
            </a:r>
          </a:p>
          <a:p>
            <a:r>
              <a:rPr lang="en-US" sz="2800" b="1" dirty="0">
                <a:solidFill>
                  <a:srgbClr val="FFFF00"/>
                </a:solidFill>
              </a:rPr>
              <a:t>EURALO monthly Newsletter (2 min)</a:t>
            </a:r>
          </a:p>
          <a:p>
            <a:r>
              <a:rPr lang="en-US" dirty="0">
                <a:solidFill>
                  <a:srgbClr val="FFFF00"/>
                </a:solidFill>
              </a:rPr>
              <a:t>EURALO O&amp;E 2021/2022 Road Map (2 min)</a:t>
            </a:r>
          </a:p>
          <a:p>
            <a:pPr lvl="1"/>
            <a:r>
              <a:rPr lang="en-US" b="1" dirty="0">
                <a:solidFill>
                  <a:srgbClr val="FFFF00"/>
                </a:solidFill>
              </a:rPr>
              <a:t>Discretionary founding and CROP FY2022</a:t>
            </a:r>
          </a:p>
          <a:p>
            <a:r>
              <a:rPr lang="en-US" dirty="0">
                <a:solidFill>
                  <a:srgbClr val="FFFF00"/>
                </a:solidFill>
              </a:rPr>
              <a:t>EURALO </a:t>
            </a:r>
            <a:r>
              <a:rPr lang="en-US" sz="2800" b="1" dirty="0">
                <a:solidFill>
                  <a:srgbClr val="FFFF00"/>
                </a:solidFill>
              </a:rPr>
              <a:t>&amp; ICANN Meetings (45 min)</a:t>
            </a:r>
          </a:p>
          <a:p>
            <a:pPr lvl="1"/>
            <a:r>
              <a:rPr lang="en-US" sz="2400" b="1" dirty="0">
                <a:solidFill>
                  <a:srgbClr val="FFFF00"/>
                </a:solidFill>
              </a:rPr>
              <a:t>EURALO Board (&amp; TF) meetings</a:t>
            </a:r>
          </a:p>
          <a:p>
            <a:pPr lvl="1"/>
            <a:r>
              <a:rPr lang="en-US" sz="2400" b="1" dirty="0">
                <a:solidFill>
                  <a:srgbClr val="FFFF00"/>
                </a:solidFill>
              </a:rPr>
              <a:t>Monthly </a:t>
            </a:r>
            <a:r>
              <a:rPr lang="en-US" sz="2400" b="1" dirty="0" err="1">
                <a:solidFill>
                  <a:srgbClr val="FFFF00"/>
                </a:solidFill>
              </a:rPr>
              <a:t>RoundTables</a:t>
            </a:r>
            <a:r>
              <a:rPr lang="en-US" sz="2400" b="1" dirty="0">
                <a:solidFill>
                  <a:srgbClr val="FFFF00"/>
                </a:solidFill>
              </a:rPr>
              <a:t> (by EURALO)</a:t>
            </a:r>
          </a:p>
          <a:p>
            <a:pPr lvl="1"/>
            <a:r>
              <a:rPr lang="en-US" sz="2400" b="1" dirty="0">
                <a:solidFill>
                  <a:srgbClr val="FFFF00"/>
                </a:solidFill>
              </a:rPr>
              <a:t>ICANN72 EURALO lead Policy sessions</a:t>
            </a:r>
          </a:p>
          <a:p>
            <a:pPr lvl="1"/>
            <a:r>
              <a:rPr lang="en-US" sz="2400" b="1" dirty="0">
                <a:solidFill>
                  <a:srgbClr val="FFFF00"/>
                </a:solidFill>
              </a:rPr>
              <a:t>ICANN72 EURALO readouts </a:t>
            </a:r>
          </a:p>
          <a:p>
            <a:pPr lvl="1"/>
            <a:r>
              <a:rPr lang="en-US" sz="2400" b="1" dirty="0">
                <a:solidFill>
                  <a:srgbClr val="FFFF00"/>
                </a:solidFill>
              </a:rPr>
              <a:t>Next ICANN meetings </a:t>
            </a:r>
          </a:p>
          <a:p>
            <a:r>
              <a:rPr lang="en-US" sz="2800" b="1" dirty="0">
                <a:solidFill>
                  <a:srgbClr val="FFFF00"/>
                </a:solidFill>
              </a:rPr>
              <a:t>EURALO ABR Proposals FY2022 (5 min)</a:t>
            </a:r>
          </a:p>
          <a:p>
            <a:r>
              <a:rPr lang="en-US" sz="2800" b="1" dirty="0">
                <a:solidFill>
                  <a:srgbClr val="FFFF00"/>
                </a:solidFill>
              </a:rPr>
              <a:t>EURALO Elections (5 min)</a:t>
            </a:r>
          </a:p>
          <a:p>
            <a:r>
              <a:rPr lang="en-US" sz="2800" b="1" dirty="0">
                <a:solidFill>
                  <a:srgbClr val="FFFF00"/>
                </a:solidFill>
              </a:rPr>
              <a:t>EURALO Board members (1 min)</a:t>
            </a:r>
          </a:p>
          <a:p>
            <a:r>
              <a:rPr lang="en-US" sz="2900" b="1" dirty="0">
                <a:solidFill>
                  <a:srgbClr val="FFFF00"/>
                </a:solidFill>
              </a:rPr>
              <a:t>AOB (2 min)</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3759219" y="1256542"/>
            <a:ext cx="747512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Updated by Sébastien on the 14</a:t>
            </a:r>
            <a:r>
              <a:rPr lang="en-US" sz="2400" b="1" baseline="30000" dirty="0">
                <a:solidFill>
                  <a:schemeClr val="bg1">
                    <a:lumMod val="95000"/>
                  </a:schemeClr>
                </a:solidFill>
                <a:latin typeface="Arial" panose="020B0604020202020204" pitchFamily="34" charset="0"/>
                <a:cs typeface="Arial" panose="020B0604020202020204" pitchFamily="34" charset="0"/>
              </a:rPr>
              <a:t>th</a:t>
            </a:r>
            <a:r>
              <a:rPr lang="en-US" sz="2400" b="1" dirty="0">
                <a:solidFill>
                  <a:schemeClr val="bg1">
                    <a:lumMod val="95000"/>
                  </a:schemeClr>
                </a:solidFill>
                <a:latin typeface="Arial" panose="020B0604020202020204" pitchFamily="34" charset="0"/>
                <a:cs typeface="Arial" panose="020B0604020202020204" pitchFamily="34" charset="0"/>
              </a:rPr>
              <a:t> September 2021</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518925" cy="2097882"/>
          </a:xfrm>
          <a:prstGeom prst="rect">
            <a:avLst/>
          </a:prstGeom>
          <a:solidFill>
            <a:srgbClr val="0E393A"/>
          </a:solidFill>
        </p:spPr>
        <p:txBody>
          <a:bodyPr vert="wordArtVert" wrap="none" rtlCol="0">
            <a:spAutoFit/>
          </a:bodyPr>
          <a:lstStyle/>
          <a:p>
            <a:r>
              <a:rPr lang="en-US" sz="2000" b="1" dirty="0">
                <a:solidFill>
                  <a:schemeClr val="bg1">
                    <a:lumMod val="95000"/>
                  </a:schemeClr>
                </a:solidFill>
                <a:latin typeface="Arial" panose="020B0604020202020204" pitchFamily="34" charset="0"/>
                <a:cs typeface="Arial" panose="020B0604020202020204" pitchFamily="34" charset="0"/>
              </a:rPr>
              <a:t>AGENDA</a:t>
            </a:r>
            <a:endParaRPr lang="en-US"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52027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schemeClr val="bg1"/>
                </a:solidFill>
              </a:rPr>
              <a:t>ICANN meetings &amp;</a:t>
            </a:r>
            <a:br>
              <a:rPr lang="en-US" sz="4000" dirty="0">
                <a:solidFill>
                  <a:schemeClr val="bg1"/>
                </a:solidFill>
              </a:rPr>
            </a:br>
            <a:r>
              <a:rPr lang="en-US" sz="4000" dirty="0">
                <a:solidFill>
                  <a:schemeClr val="bg1">
                    <a:lumMod val="95000"/>
                  </a:schemeClr>
                </a:solidFill>
                <a:cs typeface="Arial" panose="020B0604020202020204" pitchFamily="34" charset="0"/>
              </a:rPr>
              <a:t>EURALO</a:t>
            </a:r>
            <a:r>
              <a:rPr lang="en-US" sz="4000" dirty="0">
                <a:solidFill>
                  <a:schemeClr val="bg1"/>
                </a:solidFill>
              </a:rPr>
              <a:t> sessions</a:t>
            </a:r>
            <a:endParaRPr lang="fr-FR" sz="3200" dirty="0"/>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2396278" y="1555596"/>
            <a:ext cx="9445553" cy="5077207"/>
          </a:xfrm>
          <a:prstGeom prst="rect">
            <a:avLst/>
          </a:prstGeom>
          <a:blipFill>
            <a:blip r:embed="rId4" cstate="screen">
              <a:extLst>
                <a:ext uri="{28A0092B-C50C-407E-A947-70E740481C1C}">
                  <a14:useLocalDpi xmlns:a14="http://schemas.microsoft.com/office/drawing/2010/main"/>
                </a:ext>
              </a:extLst>
            </a:blip>
            <a:stretch>
              <a:fillRect/>
            </a:stretch>
          </a:blipFill>
        </p:spPr>
        <p:txBody>
          <a:bodyPr wrap="square">
            <a:normAutofit fontScale="55000" lnSpcReduction="20000"/>
          </a:bodyPr>
          <a:lstStyle/>
          <a:p>
            <a:pPr marL="0" indent="0">
              <a:buNone/>
            </a:pPr>
            <a:r>
              <a:rPr lang="en-US" sz="2800" b="1" dirty="0">
                <a:solidFill>
                  <a:schemeClr val="bg1"/>
                </a:solidFill>
              </a:rPr>
              <a:t>ICANN71 – The Hague – Virtual Policy Forum - 14-17 June 2021 </a:t>
            </a:r>
          </a:p>
          <a:p>
            <a:pPr marL="400050">
              <a:buFont typeface="Arial" panose="020B0604020202020204" pitchFamily="34" charset="0"/>
              <a:buChar char="•"/>
            </a:pPr>
            <a:r>
              <a:rPr lang="en-US" sz="2800" b="1" dirty="0">
                <a:solidFill>
                  <a:schemeClr val="bg1"/>
                </a:solidFill>
              </a:rPr>
              <a:t>EURALO Policy Session</a:t>
            </a:r>
            <a:endParaRPr lang="en-US" sz="2000" b="1" dirty="0">
              <a:solidFill>
                <a:schemeClr val="bg1"/>
              </a:solidFill>
            </a:endParaRPr>
          </a:p>
          <a:p>
            <a:pPr marL="800100" lvl="1">
              <a:buFont typeface="Arial" panose="020B0604020202020204" pitchFamily="34" charset="0"/>
              <a:buChar char="•"/>
            </a:pPr>
            <a:r>
              <a:rPr lang="en-US" sz="2400" b="1" dirty="0">
                <a:solidFill>
                  <a:schemeClr val="bg1"/>
                </a:solidFill>
              </a:rPr>
              <a:t>16 June 2021 - 10:30-12:00 UTC - 12:30-14:00 CEST or 12:30-14:0 UTC - 14:30-16:00 CEST</a:t>
            </a:r>
          </a:p>
          <a:p>
            <a:pPr marL="800100" lvl="1">
              <a:buFont typeface="Arial" panose="020B0604020202020204" pitchFamily="34" charset="0"/>
              <a:buChar char="•"/>
            </a:pPr>
            <a:r>
              <a:rPr lang="en-US" sz="2400" b="1" dirty="0">
                <a:solidFill>
                  <a:schemeClr val="bg1"/>
                </a:solidFill>
              </a:rPr>
              <a:t>New gTLDs: </a:t>
            </a:r>
            <a:r>
              <a:rPr lang="en-US" b="1" dirty="0">
                <a:solidFill>
                  <a:schemeClr val="bg1"/>
                </a:solidFill>
              </a:rPr>
              <a:t>Protection of geographical names in Europe</a:t>
            </a:r>
          </a:p>
          <a:p>
            <a:pPr marL="800100" lvl="1">
              <a:buFont typeface="Arial" panose="020B0604020202020204" pitchFamily="34" charset="0"/>
              <a:buChar char="•"/>
            </a:pPr>
            <a:r>
              <a:rPr lang="en-US" b="1" dirty="0">
                <a:solidFill>
                  <a:schemeClr val="bg1"/>
                </a:solidFill>
              </a:rPr>
              <a:t>Objective</a:t>
            </a:r>
          </a:p>
          <a:p>
            <a:pPr marL="1200150" lvl="2">
              <a:buFont typeface="Arial" panose="020B0604020202020204" pitchFamily="34" charset="0"/>
              <a:buChar char="•"/>
            </a:pPr>
            <a:r>
              <a:rPr lang="en-US" b="1" dirty="0">
                <a:solidFill>
                  <a:schemeClr val="bg1"/>
                </a:solidFill>
              </a:rPr>
              <a:t>Respond to the Sub-Pro PDP on gTLDs to ensure that in the public interest European geo-names of all kinds, are not exposed to open speculative registrations allowed by ICANN.</a:t>
            </a:r>
          </a:p>
          <a:p>
            <a:pPr marL="1200150" lvl="2">
              <a:buFont typeface="Arial" panose="020B0604020202020204" pitchFamily="34" charset="0"/>
              <a:buChar char="•"/>
            </a:pPr>
            <a:r>
              <a:rPr lang="en-US" b="1" dirty="0">
                <a:solidFill>
                  <a:schemeClr val="bg1"/>
                </a:solidFill>
              </a:rPr>
              <a:t>The session will endeavor to assess the risks of open, speculative delegations and the eventual costs to local communities and final users arising from the unregulated sale of 'premium' domains, or even the geo-TLDs themselves.</a:t>
            </a:r>
          </a:p>
          <a:p>
            <a:pPr marL="800100" lvl="1">
              <a:buFont typeface="Arial" panose="020B0604020202020204" pitchFamily="34" charset="0"/>
              <a:buChar char="•"/>
            </a:pPr>
            <a:r>
              <a:rPr lang="en-US" b="1" dirty="0">
                <a:solidFill>
                  <a:schemeClr val="bg1"/>
                </a:solidFill>
              </a:rPr>
              <a:t>Description</a:t>
            </a:r>
          </a:p>
          <a:p>
            <a:pPr marL="1200150" lvl="2">
              <a:buFont typeface="Arial" panose="020B0604020202020204" pitchFamily="34" charset="0"/>
              <a:buChar char="•"/>
            </a:pPr>
            <a:r>
              <a:rPr lang="en-US" b="1" dirty="0">
                <a:solidFill>
                  <a:schemeClr val="bg1"/>
                </a:solidFill>
              </a:rPr>
              <a:t>The session will explore and report on the needs and interests of users for geographical identity, the existing scope and opportunities for legal protection, intellectual property aspects including AOC, and alpha3 codes in ISO3166 and ISO 4217, including for example, EUR.</a:t>
            </a:r>
          </a:p>
          <a:p>
            <a:pPr marL="800100" lvl="1">
              <a:buFont typeface="Arial" panose="020B0604020202020204" pitchFamily="34" charset="0"/>
              <a:buChar char="•"/>
            </a:pPr>
            <a:r>
              <a:rPr lang="en-US" b="1" dirty="0">
                <a:solidFill>
                  <a:schemeClr val="bg1"/>
                </a:solidFill>
              </a:rPr>
              <a:t>Introduction: Sébastien Bachollet (EURALO Chair)</a:t>
            </a:r>
          </a:p>
          <a:p>
            <a:pPr marL="800100" lvl="1">
              <a:buFont typeface="Arial" panose="020B0604020202020204" pitchFamily="34" charset="0"/>
              <a:buChar char="•"/>
            </a:pPr>
            <a:r>
              <a:rPr lang="en-US" b="1" dirty="0">
                <a:solidFill>
                  <a:schemeClr val="bg1"/>
                </a:solidFill>
              </a:rPr>
              <a:t>Moderator: Sandra </a:t>
            </a:r>
            <a:r>
              <a:rPr lang="en-US" b="1" dirty="0" err="1">
                <a:solidFill>
                  <a:schemeClr val="bg1"/>
                </a:solidFill>
              </a:rPr>
              <a:t>Hoferichter</a:t>
            </a:r>
            <a:r>
              <a:rPr lang="en-US" b="1" dirty="0">
                <a:solidFill>
                  <a:schemeClr val="bg1"/>
                </a:solidFill>
              </a:rPr>
              <a:t>  (</a:t>
            </a:r>
            <a:r>
              <a:rPr lang="en-US" b="1" dirty="0" err="1">
                <a:solidFill>
                  <a:schemeClr val="bg1"/>
                </a:solidFill>
              </a:rPr>
              <a:t>Medienstadt</a:t>
            </a:r>
            <a:r>
              <a:rPr lang="en-US" b="1" dirty="0">
                <a:solidFill>
                  <a:schemeClr val="bg1"/>
                </a:solidFill>
              </a:rPr>
              <a:t> Leipzig </a:t>
            </a:r>
            <a:r>
              <a:rPr lang="en-US" b="1" dirty="0" err="1">
                <a:solidFill>
                  <a:schemeClr val="bg1"/>
                </a:solidFill>
              </a:rPr>
              <a:t>e.V</a:t>
            </a:r>
            <a:r>
              <a:rPr lang="en-US" b="1" dirty="0">
                <a:solidFill>
                  <a:schemeClr val="bg1"/>
                </a:solidFill>
              </a:rPr>
              <a:t>. &amp; EURODIG)</a:t>
            </a:r>
          </a:p>
          <a:p>
            <a:pPr marL="800100" lvl="1">
              <a:buFont typeface="Arial" panose="020B0604020202020204" pitchFamily="34" charset="0"/>
              <a:buChar char="•"/>
            </a:pPr>
            <a:r>
              <a:rPr lang="en-US" b="1" dirty="0">
                <a:solidFill>
                  <a:schemeClr val="bg1"/>
                </a:solidFill>
              </a:rPr>
              <a:t>Panelists TBC</a:t>
            </a:r>
          </a:p>
          <a:p>
            <a:pPr marL="1200150" lvl="2" indent="-285750">
              <a:buFont typeface="Arial" panose="020B0604020202020204" pitchFamily="34" charset="0"/>
              <a:buChar char="•"/>
            </a:pPr>
            <a:r>
              <a:rPr lang="en-US" b="1" dirty="0">
                <a:solidFill>
                  <a:schemeClr val="bg1"/>
                </a:solidFill>
              </a:rPr>
              <a:t>GAC members</a:t>
            </a:r>
          </a:p>
          <a:p>
            <a:pPr marL="1200150" lvl="2">
              <a:buFont typeface="Arial" panose="020B0604020202020204" pitchFamily="34" charset="0"/>
              <a:buChar char="•"/>
            </a:pPr>
            <a:r>
              <a:rPr lang="en-US" b="1" dirty="0">
                <a:solidFill>
                  <a:schemeClr val="bg1"/>
                </a:solidFill>
              </a:rPr>
              <a:t>Existing policy in a ccTLD</a:t>
            </a:r>
          </a:p>
          <a:p>
            <a:pPr marL="1200150" lvl="2">
              <a:buFont typeface="Arial" panose="020B0604020202020204" pitchFamily="34" charset="0"/>
              <a:buChar char="•"/>
            </a:pPr>
            <a:r>
              <a:rPr lang="en-US" b="1" dirty="0">
                <a:solidFill>
                  <a:schemeClr val="bg1"/>
                </a:solidFill>
              </a:rPr>
              <a:t>Case study of a country that practices legal protection of geo names</a:t>
            </a:r>
          </a:p>
          <a:p>
            <a:pPr marL="1200150" lvl="2">
              <a:buFont typeface="Arial" panose="020B0604020202020204" pitchFamily="34" charset="0"/>
              <a:buChar char="•"/>
            </a:pPr>
            <a:r>
              <a:rPr lang="en-US" b="1" dirty="0">
                <a:solidFill>
                  <a:schemeClr val="bg1"/>
                </a:solidFill>
              </a:rPr>
              <a:t>EU Commission: scope for legal protection through Applicable Local Law (c.f. GDPR)</a:t>
            </a:r>
          </a:p>
          <a:p>
            <a:pPr marL="1200150" lvl="2" indent="-285750">
              <a:buFont typeface="Arial" panose="020B0604020202020204" pitchFamily="34" charset="0"/>
              <a:buChar char="•"/>
            </a:pPr>
            <a:r>
              <a:rPr lang="en-US" b="1" dirty="0">
                <a:solidFill>
                  <a:schemeClr val="bg1"/>
                </a:solidFill>
              </a:rPr>
              <a:t>People involved in the .vin/.wine story</a:t>
            </a:r>
          </a:p>
          <a:p>
            <a:pPr marL="800100" lvl="1">
              <a:buFont typeface="Arial" panose="020B0604020202020204" pitchFamily="34" charset="0"/>
              <a:buChar char="•"/>
            </a:pPr>
            <a:r>
              <a:rPr lang="en-US" b="1" dirty="0">
                <a:solidFill>
                  <a:schemeClr val="bg1"/>
                </a:solidFill>
              </a:rPr>
              <a:t>Rapporteur</a:t>
            </a:r>
          </a:p>
          <a:p>
            <a:pPr marL="1200150" lvl="2">
              <a:buFont typeface="Arial" panose="020B0604020202020204" pitchFamily="34" charset="0"/>
              <a:buChar char="•"/>
            </a:pPr>
            <a:r>
              <a:rPr lang="en-US" b="1" dirty="0">
                <a:solidFill>
                  <a:schemeClr val="bg1"/>
                </a:solidFill>
              </a:rPr>
              <a:t>Summary and conclusions, EURALO follow-up</a:t>
            </a:r>
          </a:p>
          <a:p>
            <a:pPr marL="1657350" lvl="3" indent="-285750">
              <a:buFont typeface="Arial" panose="020B0604020202020204" pitchFamily="34" charset="0"/>
              <a:buChar char="•"/>
            </a:pPr>
            <a:r>
              <a:rPr lang="en-US" b="1" dirty="0">
                <a:solidFill>
                  <a:schemeClr val="bg1"/>
                </a:solidFill>
              </a:rPr>
              <a:t>Christopher Wilkinson (ISOC Wallonia)</a:t>
            </a:r>
          </a:p>
        </p:txBody>
      </p:sp>
      <p:pic>
        <p:nvPicPr>
          <p:cNvPr id="6" name="Image 5">
            <a:extLst>
              <a:ext uri="{FF2B5EF4-FFF2-40B4-BE49-F238E27FC236}">
                <a16:creationId xmlns:a16="http://schemas.microsoft.com/office/drawing/2014/main" id="{AEFC7BB4-719A-9F4F-90F7-EE7CC92D1AA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0169" y="4790750"/>
            <a:ext cx="1567445" cy="1577965"/>
          </a:xfrm>
          <a:prstGeom prst="ellipse">
            <a:avLst/>
          </a:prstGeom>
        </p:spPr>
      </p:pic>
      <p:sp>
        <p:nvSpPr>
          <p:cNvPr id="7" name="ZoneTexte 6">
            <a:extLst>
              <a:ext uri="{FF2B5EF4-FFF2-40B4-BE49-F238E27FC236}">
                <a16:creationId xmlns:a16="http://schemas.microsoft.com/office/drawing/2014/main" id="{C072CDB5-C7F9-3D45-9327-B9F553E6A380}"/>
              </a:ext>
            </a:extLst>
          </p:cNvPr>
          <p:cNvSpPr txBox="1"/>
          <p:nvPr/>
        </p:nvSpPr>
        <p:spPr>
          <a:xfrm>
            <a:off x="2396278" y="1613652"/>
            <a:ext cx="9302236" cy="4893647"/>
          </a:xfrm>
          <a:prstGeom prst="rect">
            <a:avLst/>
          </a:prstGeom>
          <a:solidFill>
            <a:schemeClr val="bg1"/>
          </a:solidFill>
        </p:spPr>
        <p:txBody>
          <a:bodyPr wrap="square" rtlCol="0">
            <a:spAutoFit/>
          </a:bodyPr>
          <a:lstStyle/>
          <a:p>
            <a:r>
              <a:rPr lang="fr-FR" sz="2600" b="1" dirty="0">
                <a:solidFill>
                  <a:srgbClr val="FF0000"/>
                </a:solidFill>
              </a:rPr>
              <a:t>TBD</a:t>
            </a: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a:p>
            <a:endParaRPr lang="fr-FR" sz="2600" b="1" dirty="0">
              <a:solidFill>
                <a:srgbClr val="FF0000"/>
              </a:solidFill>
            </a:endParaRPr>
          </a:p>
        </p:txBody>
      </p:sp>
      <p:sp>
        <p:nvSpPr>
          <p:cNvPr id="8" name="Ellipse 7">
            <a:extLst>
              <a:ext uri="{FF2B5EF4-FFF2-40B4-BE49-F238E27FC236}">
                <a16:creationId xmlns:a16="http://schemas.microsoft.com/office/drawing/2014/main" id="{2AD1EC22-B51F-7545-A013-BC61E8AFEB13}"/>
              </a:ext>
            </a:extLst>
          </p:cNvPr>
          <p:cNvSpPr/>
          <p:nvPr/>
        </p:nvSpPr>
        <p:spPr>
          <a:xfrm>
            <a:off x="10131757" y="1033486"/>
            <a:ext cx="1133430" cy="113343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1" dirty="0">
                <a:ln w="22225">
                  <a:solidFill>
                    <a:schemeClr val="accent2"/>
                  </a:solidFill>
                  <a:prstDash val="solid"/>
                </a:ln>
                <a:solidFill>
                  <a:schemeClr val="accent2">
                    <a:lumMod val="40000"/>
                    <a:lumOff val="60000"/>
                  </a:schemeClr>
                </a:solidFill>
              </a:rPr>
              <a:t>-xx</a:t>
            </a:r>
          </a:p>
        </p:txBody>
      </p:sp>
    </p:spTree>
    <p:extLst>
      <p:ext uri="{BB962C8B-B14F-4D97-AF65-F5344CB8AC3E}">
        <p14:creationId xmlns:p14="http://schemas.microsoft.com/office/powerpoint/2010/main" val="1599795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1877437" cy="369332"/>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lumMod val="95000"/>
                  </a:schemeClr>
                </a:solidFill>
                <a:latin typeface="Arial" panose="020B0604020202020204" pitchFamily="34" charset="0"/>
                <a:cs typeface="Arial" panose="020B0604020202020204" pitchFamily="34" charset="0"/>
              </a:rPr>
              <a:t>Board approval</a:t>
            </a:r>
            <a:endParaRPr lang="en-US" dirty="0">
              <a:solidFill>
                <a:schemeClr val="bg1"/>
              </a:solidFill>
              <a:latin typeface="Arial" panose="020B0604020202020204" pitchFamily="34" charset="0"/>
              <a:cs typeface="Arial" panose="020B0604020202020204" pitchFamily="34" charset="0"/>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blipFill>
            <a:blip r:embed="rId2" cstate="screen">
              <a:extLst>
                <a:ext uri="{28A0092B-C50C-407E-A947-70E740481C1C}">
                  <a14:useLocalDpi xmlns:a14="http://schemas.microsoft.com/office/drawing/2010/main"/>
                </a:ext>
              </a:extLst>
            </a:blip>
            <a:stretch>
              <a:fillRect/>
            </a:stretch>
          </a:blipFill>
        </p:spPr>
        <p:txBody>
          <a:bodyPr wrap="square">
            <a:normAutofit fontScale="70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b="1" dirty="0"/>
              <a:t>At-Large FY22 </a:t>
            </a:r>
            <a:r>
              <a:rPr lang="fr-FR" b="1" dirty="0" err="1"/>
              <a:t>Additional</a:t>
            </a:r>
            <a:r>
              <a:rPr lang="fr-FR" b="1" dirty="0"/>
              <a:t> Budget </a:t>
            </a:r>
            <a:r>
              <a:rPr lang="fr-FR" b="1" dirty="0" err="1"/>
              <a:t>Request</a:t>
            </a:r>
            <a:r>
              <a:rPr lang="fr-FR" b="1" dirty="0"/>
              <a:t> </a:t>
            </a:r>
            <a:r>
              <a:rPr lang="fr-FR" b="1" dirty="0" err="1"/>
              <a:t>Implementation</a:t>
            </a:r>
            <a:r>
              <a:rPr lang="fr-FR" b="1" dirty="0"/>
              <a:t> </a:t>
            </a:r>
            <a:r>
              <a:rPr lang="fr-FR" b="1" dirty="0" err="1"/>
              <a:t>Workspace</a:t>
            </a:r>
            <a:br>
              <a:rPr lang="fr-FR" b="1" dirty="0"/>
            </a:br>
            <a:r>
              <a:rPr lang="fr-FR" b="1" dirty="0">
                <a:hlinkClick r:id="" action="ppaction://noaction"/>
              </a:rPr>
              <a:t>https://community.icann.org/display/atlarge/At-Large+FY22+Additional+Budget+Request+Implementation+Workspace</a:t>
            </a:r>
          </a:p>
          <a:p>
            <a:r>
              <a:rPr lang="fr-FR" b="1" dirty="0">
                <a:hlinkClick r:id="" action="ppaction://noaction"/>
              </a:rPr>
              <a:t>Protecting the Internet’s Unique Identifier System in an Age of Disinformation</a:t>
            </a:r>
            <a:endParaRPr lang="fr-FR" b="1" dirty="0"/>
          </a:p>
          <a:p>
            <a:pPr lvl="1"/>
            <a:r>
              <a:rPr lang="en-US" b="1" dirty="0"/>
              <a:t>Joanna </a:t>
            </a:r>
            <a:r>
              <a:rPr lang="en-US" b="1" dirty="0" err="1"/>
              <a:t>Kulesza</a:t>
            </a:r>
            <a:endParaRPr lang="en-US" b="1" dirty="0"/>
          </a:p>
          <a:p>
            <a:pPr lvl="1"/>
            <a:r>
              <a:rPr lang="en-US" b="1" dirty="0"/>
              <a:t>15,000$</a:t>
            </a:r>
            <a:br>
              <a:rPr lang="en-US" b="1" dirty="0"/>
            </a:br>
            <a:endParaRPr lang="en-US" b="1" dirty="0"/>
          </a:p>
          <a:p>
            <a:r>
              <a:rPr lang="fr-FR" b="1" dirty="0">
                <a:hlinkClick r:id="rId3"/>
              </a:rPr>
              <a:t>Diversity in ICANN Leadership bodies</a:t>
            </a:r>
            <a:endParaRPr lang="fr-FR" b="1" dirty="0"/>
          </a:p>
          <a:p>
            <a:pPr lvl="1"/>
            <a:r>
              <a:rPr lang="fr-FR" b="1" dirty="0"/>
              <a:t>Sébastien Bachollet</a:t>
            </a:r>
          </a:p>
          <a:p>
            <a:pPr lvl="1"/>
            <a:endParaRPr lang="fr-FR" b="1" dirty="0"/>
          </a:p>
          <a:p>
            <a:pPr lvl="1"/>
            <a:r>
              <a:rPr lang="en-US" b="1" dirty="0"/>
              <a:t>15,000$</a:t>
            </a:r>
            <a:br>
              <a:rPr lang="en-US" b="1" dirty="0"/>
            </a:br>
            <a:endParaRPr lang="fr-FR" b="1" dirty="0"/>
          </a:p>
          <a:p>
            <a:r>
              <a:rPr lang="fr-FR" b="1" dirty="0">
                <a:hlinkClick r:id="rId4"/>
              </a:rPr>
              <a:t>Support participation of individual users in EURALO</a:t>
            </a:r>
            <a:endParaRPr lang="fr-FR" b="1" dirty="0"/>
          </a:p>
          <a:p>
            <a:pPr lvl="1"/>
            <a:r>
              <a:rPr lang="en-US" b="1" dirty="0"/>
              <a:t>Roberto Gaetano</a:t>
            </a:r>
          </a:p>
          <a:p>
            <a:pPr lvl="1"/>
            <a:r>
              <a:rPr lang="en-US" b="1" dirty="0"/>
              <a:t>7,500$</a:t>
            </a:r>
            <a:br>
              <a:rPr lang="en-US" b="1" dirty="0"/>
            </a:br>
            <a:endParaRPr lang="en-US" b="1" dirty="0"/>
          </a:p>
          <a:p>
            <a:pPr marL="914400" lvl="2" indent="0">
              <a:buNone/>
            </a:pPr>
            <a:r>
              <a:rPr lang="en-US" b="1" dirty="0">
                <a:solidFill>
                  <a:srgbClr val="FFC000"/>
                </a:solidFill>
                <a:hlinkClick r:id="rId5"/>
              </a:rPr>
              <a:t>https://community.icann.org/display/atlarge/At-Large+FY22+Budget+Development+Workspace</a:t>
            </a:r>
            <a:endParaRPr lang="en-US" b="1" dirty="0">
              <a:solidFill>
                <a:srgbClr val="FFC000"/>
              </a:solidFill>
            </a:endParaRPr>
          </a:p>
        </p:txBody>
      </p:sp>
    </p:spTree>
    <p:extLst>
      <p:ext uri="{BB962C8B-B14F-4D97-AF65-F5344CB8AC3E}">
        <p14:creationId xmlns:p14="http://schemas.microsoft.com/office/powerpoint/2010/main" val="4265834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F07537-1C15-3741-A3F4-E5853EDBC1E2}"/>
              </a:ext>
            </a:extLst>
          </p:cNvPr>
          <p:cNvSpPr>
            <a:spLocks noGrp="1"/>
          </p:cNvSpPr>
          <p:nvPr>
            <p:ph type="ctrTitle"/>
          </p:nvPr>
        </p:nvSpPr>
        <p:spPr>
          <a:xfrm>
            <a:off x="914400" y="1628384"/>
            <a:ext cx="10363200" cy="2129424"/>
          </a:xfrm>
          <a:blipFill>
            <a:blip r:embed="rId2" cstate="email">
              <a:extLst>
                <a:ext uri="{28A0092B-C50C-407E-A947-70E740481C1C}">
                  <a14:useLocalDpi xmlns:a14="http://schemas.microsoft.com/office/drawing/2010/main"/>
                </a:ext>
              </a:extLst>
            </a:blip>
            <a:stretch>
              <a:fillRect/>
            </a:stretch>
          </a:blipFill>
        </p:spPr>
        <p:txBody>
          <a:bodyPr>
            <a:normAutofit fontScale="90000"/>
          </a:bodyPr>
          <a:lstStyle/>
          <a:p>
            <a:r>
              <a:rPr lang="en-US" dirty="0">
                <a:solidFill>
                  <a:schemeClr val="bg1">
                    <a:lumMod val="95000"/>
                  </a:schemeClr>
                </a:solidFill>
                <a:latin typeface="Arial" panose="020B0604020202020204" pitchFamily="34" charset="0"/>
                <a:cs typeface="Arial" panose="020B0604020202020204" pitchFamily="34" charset="0"/>
              </a:rPr>
              <a:t>EURALO </a:t>
            </a:r>
            <a:r>
              <a:rPr lang="fr-FR" dirty="0">
                <a:solidFill>
                  <a:schemeClr val="bg1">
                    <a:lumMod val="95000"/>
                  </a:schemeClr>
                </a:solidFill>
                <a:latin typeface="Arial" panose="020B0604020202020204" pitchFamily="34" charset="0"/>
                <a:cs typeface="Arial" panose="020B0604020202020204" pitchFamily="34" charset="0"/>
              </a:rPr>
              <a:t>FY22</a:t>
            </a:r>
            <a:br>
              <a:rPr lang="fr-FR" dirty="0">
                <a:solidFill>
                  <a:schemeClr val="bg1">
                    <a:lumMod val="95000"/>
                  </a:schemeClr>
                </a:solidFill>
                <a:latin typeface="Arial" panose="020B0604020202020204" pitchFamily="34" charset="0"/>
                <a:cs typeface="Arial" panose="020B0604020202020204" pitchFamily="34" charset="0"/>
              </a:rPr>
            </a:br>
            <a:r>
              <a:rPr lang="fr-FR" dirty="0" err="1">
                <a:solidFill>
                  <a:schemeClr val="bg1">
                    <a:lumMod val="95000"/>
                  </a:schemeClr>
                </a:solidFill>
                <a:latin typeface="Arial" panose="020B0604020202020204" pitchFamily="34" charset="0"/>
                <a:cs typeface="Arial" panose="020B0604020202020204" pitchFamily="34" charset="0"/>
              </a:rPr>
              <a:t>Additional</a:t>
            </a:r>
            <a:r>
              <a:rPr lang="fr-FR" dirty="0">
                <a:solidFill>
                  <a:schemeClr val="bg1">
                    <a:lumMod val="95000"/>
                  </a:schemeClr>
                </a:solidFill>
                <a:latin typeface="Arial" panose="020B0604020202020204" pitchFamily="34" charset="0"/>
                <a:cs typeface="Arial" panose="020B0604020202020204" pitchFamily="34" charset="0"/>
              </a:rPr>
              <a:t> Budget </a:t>
            </a:r>
            <a:r>
              <a:rPr lang="fr-FR" dirty="0" err="1">
                <a:solidFill>
                  <a:schemeClr val="bg1">
                    <a:lumMod val="95000"/>
                  </a:schemeClr>
                </a:solidFill>
                <a:latin typeface="Arial" panose="020B0604020202020204" pitchFamily="34" charset="0"/>
                <a:cs typeface="Arial" panose="020B0604020202020204" pitchFamily="34" charset="0"/>
              </a:rPr>
              <a:t>Request</a:t>
            </a:r>
            <a:r>
              <a:rPr lang="fr-FR" dirty="0">
                <a:solidFill>
                  <a:schemeClr val="bg1">
                    <a:lumMod val="95000"/>
                  </a:schemeClr>
                </a:solidFill>
                <a:latin typeface="Arial" panose="020B0604020202020204" pitchFamily="34" charset="0"/>
                <a:cs typeface="Arial" panose="020B0604020202020204" pitchFamily="34" charset="0"/>
              </a:rPr>
              <a:t> </a:t>
            </a:r>
            <a:br>
              <a:rPr lang="fr-FR" dirty="0">
                <a:solidFill>
                  <a:schemeClr val="bg1">
                    <a:lumMod val="95000"/>
                  </a:schemeClr>
                </a:solidFill>
                <a:latin typeface="Arial" panose="020B0604020202020204" pitchFamily="34" charset="0"/>
                <a:cs typeface="Arial" panose="020B0604020202020204" pitchFamily="34" charset="0"/>
              </a:rPr>
            </a:br>
            <a:r>
              <a:rPr lang="fr-FR" dirty="0" err="1">
                <a:solidFill>
                  <a:schemeClr val="bg1">
                    <a:lumMod val="95000"/>
                  </a:schemeClr>
                </a:solidFill>
                <a:latin typeface="Arial" panose="020B0604020202020204" pitchFamily="34" charset="0"/>
                <a:cs typeface="Arial" panose="020B0604020202020204" pitchFamily="34" charset="0"/>
              </a:rPr>
              <a:t>Next</a:t>
            </a:r>
            <a:r>
              <a:rPr lang="fr-FR" dirty="0">
                <a:solidFill>
                  <a:schemeClr val="bg1">
                    <a:lumMod val="95000"/>
                  </a:schemeClr>
                </a:solidFill>
                <a:latin typeface="Arial" panose="020B0604020202020204" pitchFamily="34" charset="0"/>
                <a:cs typeface="Arial" panose="020B0604020202020204" pitchFamily="34" charset="0"/>
              </a:rPr>
              <a:t> </a:t>
            </a:r>
            <a:r>
              <a:rPr lang="fr-FR" dirty="0" err="1">
                <a:solidFill>
                  <a:schemeClr val="bg1">
                    <a:lumMod val="95000"/>
                  </a:schemeClr>
                </a:solidFill>
                <a:latin typeface="Arial" panose="020B0604020202020204" pitchFamily="34" charset="0"/>
                <a:cs typeface="Arial" panose="020B0604020202020204" pitchFamily="34" charset="0"/>
              </a:rPr>
              <a:t>Steps</a:t>
            </a:r>
            <a:endParaRPr lang="en-US" dirty="0">
              <a:solidFill>
                <a:schemeClr val="bg1">
                  <a:lumMod val="95000"/>
                </a:schemeClr>
              </a:solidFill>
              <a:latin typeface="Arial" panose="020B0604020202020204" pitchFamily="34" charset="0"/>
              <a:cs typeface="Arial" panose="020B0604020202020204" pitchFamily="34" charset="0"/>
            </a:endParaRPr>
          </a:p>
        </p:txBody>
      </p:sp>
      <p:sp>
        <p:nvSpPr>
          <p:cNvPr id="3" name="Sous-titre 2">
            <a:extLst>
              <a:ext uri="{FF2B5EF4-FFF2-40B4-BE49-F238E27FC236}">
                <a16:creationId xmlns:a16="http://schemas.microsoft.com/office/drawing/2014/main" id="{9D547813-06DF-2748-A4DD-97A1DFCD3A25}"/>
              </a:ext>
            </a:extLst>
          </p:cNvPr>
          <p:cNvSpPr>
            <a:spLocks noGrp="1"/>
          </p:cNvSpPr>
          <p:nvPr>
            <p:ph type="subTitle" idx="1"/>
          </p:nvPr>
        </p:nvSpPr>
        <p:spPr/>
        <p:txBody>
          <a:bodyPr>
            <a:normAutofit/>
          </a:bodyPr>
          <a:lstStyle/>
          <a:p>
            <a:r>
              <a:rPr lang="en-US" sz="4000" b="1" dirty="0">
                <a:solidFill>
                  <a:schemeClr val="bg1"/>
                </a:solidFill>
              </a:rPr>
              <a:t>27 July 2021</a:t>
            </a:r>
          </a:p>
        </p:txBody>
      </p:sp>
    </p:spTree>
    <p:extLst>
      <p:ext uri="{BB962C8B-B14F-4D97-AF65-F5344CB8AC3E}">
        <p14:creationId xmlns:p14="http://schemas.microsoft.com/office/powerpoint/2010/main" val="20203684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3740959" y="868233"/>
            <a:ext cx="6319359"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Proposals approved by the Board and org</a:t>
            </a:r>
            <a:endParaRPr lang="en-US" sz="2400" dirty="0">
              <a:solidFill>
                <a:schemeClr val="bg1"/>
              </a:solidFill>
              <a:latin typeface="Arial" panose="020B0604020202020204" pitchFamily="34" charset="0"/>
              <a:cs typeface="Arial" panose="020B0604020202020204" pitchFamily="34" charset="0"/>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solidFill>
            <a:schemeClr val="accent3">
              <a:lumMod val="20000"/>
              <a:lumOff val="80000"/>
            </a:schemeClr>
          </a:solidFill>
        </p:spPr>
        <p:txBody>
          <a:bodyPr wrap="square">
            <a:normAutofit fontScale="70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b="1" dirty="0">
                <a:solidFill>
                  <a:srgbClr val="FF0000"/>
                </a:solidFill>
              </a:rPr>
              <a:t>At-Large FY22 </a:t>
            </a:r>
            <a:r>
              <a:rPr lang="fr-FR" b="1" dirty="0" err="1">
                <a:solidFill>
                  <a:srgbClr val="FF0000"/>
                </a:solidFill>
              </a:rPr>
              <a:t>Additional</a:t>
            </a:r>
            <a:r>
              <a:rPr lang="fr-FR" b="1" dirty="0">
                <a:solidFill>
                  <a:srgbClr val="FF0000"/>
                </a:solidFill>
              </a:rPr>
              <a:t> Budget </a:t>
            </a:r>
            <a:r>
              <a:rPr lang="fr-FR" b="1" dirty="0" err="1">
                <a:solidFill>
                  <a:srgbClr val="FF0000"/>
                </a:solidFill>
              </a:rPr>
              <a:t>Request</a:t>
            </a:r>
            <a:r>
              <a:rPr lang="fr-FR" b="1" dirty="0">
                <a:solidFill>
                  <a:srgbClr val="FF0000"/>
                </a:solidFill>
              </a:rPr>
              <a:t> </a:t>
            </a:r>
            <a:r>
              <a:rPr lang="fr-FR" b="1" dirty="0" err="1">
                <a:solidFill>
                  <a:srgbClr val="FF0000"/>
                </a:solidFill>
              </a:rPr>
              <a:t>Implementation</a:t>
            </a:r>
            <a:r>
              <a:rPr lang="fr-FR" b="1" dirty="0">
                <a:solidFill>
                  <a:srgbClr val="FF0000"/>
                </a:solidFill>
              </a:rPr>
              <a:t> </a:t>
            </a:r>
            <a:r>
              <a:rPr lang="fr-FR" b="1" dirty="0" err="1">
                <a:solidFill>
                  <a:srgbClr val="FF0000"/>
                </a:solidFill>
              </a:rPr>
              <a:t>Workspace</a:t>
            </a:r>
            <a:br>
              <a:rPr lang="fr-FR" b="1" dirty="0"/>
            </a:br>
            <a:r>
              <a:rPr lang="fr-FR" b="1" dirty="0">
                <a:hlinkClick r:id="rId3"/>
              </a:rPr>
              <a:t>https://community.icann.org/display/atlarge/At-Large+FY22+Additional+Budget+Request+Implementation+Workspace</a:t>
            </a:r>
          </a:p>
          <a:p>
            <a:endParaRPr lang="fr-FR" b="1" dirty="0">
              <a:hlinkClick r:id="rId3"/>
            </a:endParaRPr>
          </a:p>
          <a:p>
            <a:r>
              <a:rPr lang="fr-FR" b="1" dirty="0">
                <a:hlinkClick r:id="rId3"/>
              </a:rPr>
              <a:t>Protecting the Internet’s Unique Identifier System in an Age of Disinformation</a:t>
            </a:r>
            <a:endParaRPr lang="fr-FR" b="1" dirty="0"/>
          </a:p>
          <a:p>
            <a:pPr lvl="1"/>
            <a:r>
              <a:rPr lang="en-US" b="1" dirty="0">
                <a:solidFill>
                  <a:srgbClr val="FF0000"/>
                </a:solidFill>
              </a:rPr>
              <a:t>Joanna </a:t>
            </a:r>
            <a:r>
              <a:rPr lang="en-US" b="1" dirty="0" err="1">
                <a:solidFill>
                  <a:srgbClr val="FF0000"/>
                </a:solidFill>
              </a:rPr>
              <a:t>Kulesza</a:t>
            </a:r>
            <a:endParaRPr lang="en-US" b="1" dirty="0">
              <a:solidFill>
                <a:srgbClr val="FF0000"/>
              </a:solidFill>
            </a:endParaRPr>
          </a:p>
          <a:p>
            <a:pPr lvl="1"/>
            <a:r>
              <a:rPr lang="en-US" b="1" dirty="0">
                <a:solidFill>
                  <a:srgbClr val="FF0000"/>
                </a:solidFill>
              </a:rPr>
              <a:t>15,000$</a:t>
            </a:r>
            <a:br>
              <a:rPr lang="en-US" b="1" dirty="0"/>
            </a:br>
            <a:endParaRPr lang="en-US" b="1" dirty="0"/>
          </a:p>
          <a:p>
            <a:r>
              <a:rPr lang="fr-FR" b="1" dirty="0">
                <a:hlinkClick r:id="rId4"/>
              </a:rPr>
              <a:t>Diversity in ICANN Leadership bodies</a:t>
            </a:r>
            <a:endParaRPr lang="fr-FR" b="1" dirty="0"/>
          </a:p>
          <a:p>
            <a:pPr lvl="1"/>
            <a:r>
              <a:rPr lang="fr-FR" b="1" dirty="0">
                <a:solidFill>
                  <a:srgbClr val="FF0000"/>
                </a:solidFill>
              </a:rPr>
              <a:t>Sébastien Bachollet</a:t>
            </a:r>
          </a:p>
          <a:p>
            <a:pPr lvl="1"/>
            <a:r>
              <a:rPr lang="en-US" b="1" dirty="0">
                <a:solidFill>
                  <a:srgbClr val="FF0000"/>
                </a:solidFill>
              </a:rPr>
              <a:t>15,000$</a:t>
            </a:r>
            <a:br>
              <a:rPr lang="en-US" b="1" dirty="0">
                <a:solidFill>
                  <a:srgbClr val="FF0000"/>
                </a:solidFill>
              </a:rPr>
            </a:br>
            <a:endParaRPr lang="fr-FR" b="1" dirty="0">
              <a:solidFill>
                <a:srgbClr val="FF0000"/>
              </a:solidFill>
            </a:endParaRPr>
          </a:p>
          <a:p>
            <a:r>
              <a:rPr lang="fr-FR" b="1" dirty="0">
                <a:hlinkClick r:id="rId5"/>
              </a:rPr>
              <a:t>Support participation of individual users in EURALO</a:t>
            </a:r>
            <a:endParaRPr lang="fr-FR" b="1" dirty="0"/>
          </a:p>
          <a:p>
            <a:pPr lvl="1"/>
            <a:r>
              <a:rPr lang="en-US" b="1" dirty="0">
                <a:solidFill>
                  <a:srgbClr val="FF0000"/>
                </a:solidFill>
              </a:rPr>
              <a:t>Roberto Gaetano</a:t>
            </a:r>
          </a:p>
          <a:p>
            <a:pPr lvl="1"/>
            <a:r>
              <a:rPr lang="en-US" b="1" dirty="0">
                <a:solidFill>
                  <a:srgbClr val="FF0000"/>
                </a:solidFill>
              </a:rPr>
              <a:t>7,500$</a:t>
            </a:r>
            <a:br>
              <a:rPr lang="en-US" b="1" dirty="0"/>
            </a:br>
            <a:endParaRPr lang="en-US" b="1" dirty="0"/>
          </a:p>
          <a:p>
            <a:pPr marL="914400" lvl="2" indent="0">
              <a:buNone/>
            </a:pPr>
            <a:r>
              <a:rPr lang="en-US" b="1" dirty="0">
                <a:solidFill>
                  <a:srgbClr val="FFC000"/>
                </a:solidFill>
                <a:hlinkClick r:id="rId6"/>
              </a:rPr>
              <a:t>https://community.icann.org/display/atlarge/At-Large+FY22+Budget+Development+Workspace</a:t>
            </a:r>
            <a:endParaRPr lang="en-US" b="1" dirty="0">
              <a:solidFill>
                <a:srgbClr val="FFC000"/>
              </a:solidFill>
            </a:endParaRPr>
          </a:p>
        </p:txBody>
      </p:sp>
    </p:spTree>
    <p:extLst>
      <p:ext uri="{BB962C8B-B14F-4D97-AF65-F5344CB8AC3E}">
        <p14:creationId xmlns:p14="http://schemas.microsoft.com/office/powerpoint/2010/main" val="1234540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a:solidFill>
                  <a:schemeClr val="bg1"/>
                </a:solidFill>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4911088"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rgbClr val="FF0000"/>
                </a:solidFill>
              </a:rPr>
              <a:t>Diversity in ICANN Leadership Bodies</a:t>
            </a:r>
            <a:endParaRPr lang="en-US" sz="2400">
              <a:solidFill>
                <a:srgbClr val="FF0000"/>
              </a:solidFill>
            </a:endParaRP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solidFill>
            <a:schemeClr val="accent3">
              <a:lumMod val="20000"/>
              <a:lumOff val="80000"/>
            </a:schemeClr>
          </a:solidFill>
        </p:spPr>
        <p:txBody>
          <a:bodyPr wrap="square">
            <a:normAutofit fontScale="70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FF0000"/>
                </a:solidFill>
              </a:rPr>
              <a:t>This is a recommendation for partial support.</a:t>
            </a:r>
          </a:p>
          <a:p>
            <a:pPr lvl="1"/>
            <a:r>
              <a:rPr lang="en-US" dirty="0">
                <a:solidFill>
                  <a:srgbClr val="FF0000"/>
                </a:solidFill>
              </a:rPr>
              <a:t>No travel support is approved for this request </a:t>
            </a:r>
          </a:p>
          <a:p>
            <a:r>
              <a:rPr lang="en-US" dirty="0">
                <a:solidFill>
                  <a:srgbClr val="FF0000"/>
                </a:solidFill>
              </a:rPr>
              <a:t>ICANN org agrees with EURALO that enhancing diversity in ICANN community leadership bodies would benefit from additional data.</a:t>
            </a:r>
          </a:p>
          <a:p>
            <a:r>
              <a:rPr lang="en-US" b="1" dirty="0">
                <a:solidFill>
                  <a:srgbClr val="FF0000"/>
                </a:solidFill>
              </a:rPr>
              <a:t>ICANN org encourages EURALO to work with the Policy Development Support function and Public Responsibility Support team to </a:t>
            </a:r>
            <a:r>
              <a:rPr lang="en-US" b="1" i="1" u="sng" dirty="0">
                <a:solidFill>
                  <a:srgbClr val="FF0000"/>
                </a:solidFill>
              </a:rPr>
              <a:t>d</a:t>
            </a:r>
            <a:r>
              <a:rPr lang="en-US" b="1" u="sng" dirty="0">
                <a:solidFill>
                  <a:srgbClr val="FF0000"/>
                </a:solidFill>
              </a:rPr>
              <a:t>esign a</a:t>
            </a:r>
            <a:r>
              <a:rPr lang="en-US" b="1" dirty="0">
                <a:solidFill>
                  <a:srgbClr val="FF0000"/>
                </a:solidFill>
              </a:rPr>
              <a:t> </a:t>
            </a:r>
            <a:r>
              <a:rPr lang="en-US" b="1" i="1" u="sng" dirty="0">
                <a:solidFill>
                  <a:srgbClr val="FF0000"/>
                </a:solidFill>
              </a:rPr>
              <a:t>study about diversity in the context of the Work Stream 2</a:t>
            </a:r>
            <a:r>
              <a:rPr lang="en-US" b="1" i="1" dirty="0">
                <a:solidFill>
                  <a:srgbClr val="FF0000"/>
                </a:solidFill>
              </a:rPr>
              <a:t> </a:t>
            </a:r>
            <a:r>
              <a:rPr lang="en-US" b="1" dirty="0">
                <a:solidFill>
                  <a:srgbClr val="FF0000"/>
                </a:solidFill>
              </a:rPr>
              <a:t>recommendations of the Cross-Community Working Group on Enhancing ICANN Accountability. </a:t>
            </a:r>
          </a:p>
          <a:p>
            <a:r>
              <a:rPr lang="en-US" b="1" dirty="0">
                <a:solidFill>
                  <a:srgbClr val="FF0000"/>
                </a:solidFill>
              </a:rPr>
              <a:t>Working with ICANN org and within the limitations of the estimated support allocation, </a:t>
            </a:r>
            <a:r>
              <a:rPr lang="en-US" b="1" i="1" u="sng" dirty="0">
                <a:solidFill>
                  <a:srgbClr val="FF0000"/>
                </a:solidFill>
              </a:rPr>
              <a:t>EURALO may engage either a diversity expert or a data analyst for this study</a:t>
            </a:r>
            <a:r>
              <a:rPr lang="en-US" b="1" dirty="0">
                <a:solidFill>
                  <a:srgbClr val="FF0000"/>
                </a:solidFill>
              </a:rPr>
              <a:t> as appropriate.</a:t>
            </a:r>
            <a:endParaRPr lang="en-US" dirty="0">
              <a:solidFill>
                <a:srgbClr val="FF0000"/>
              </a:solidFill>
            </a:endParaRPr>
          </a:p>
          <a:p>
            <a:r>
              <a:rPr lang="en-US" dirty="0">
                <a:solidFill>
                  <a:srgbClr val="FF0000"/>
                </a:solidFill>
              </a:rPr>
              <a:t>The study should incorporate a </a:t>
            </a:r>
            <a:r>
              <a:rPr lang="en-US" b="1" i="1" u="sng" dirty="0">
                <a:solidFill>
                  <a:srgbClr val="FF0000"/>
                </a:solidFill>
              </a:rPr>
              <a:t>virtual workshop series</a:t>
            </a:r>
            <a:r>
              <a:rPr lang="en-US" dirty="0">
                <a:solidFill>
                  <a:srgbClr val="FF0000"/>
                </a:solidFill>
              </a:rPr>
              <a:t> open to the broader ICANN community. Findings from the study should be published.</a:t>
            </a:r>
          </a:p>
          <a:p>
            <a:r>
              <a:rPr lang="en-US" dirty="0">
                <a:solidFill>
                  <a:srgbClr val="FF0000"/>
                </a:solidFill>
              </a:rPr>
              <a:t>EURALO is required to submit an initial report by 31 December 2021 and a final report by 30 June 2022 to </a:t>
            </a:r>
            <a:r>
              <a:rPr lang="en-US" u="sng" dirty="0">
                <a:hlinkClick r:id="rId3"/>
              </a:rPr>
              <a:t>abr-reports@icann.org</a:t>
            </a:r>
            <a:endParaRPr lang="en-US" u="sng" dirty="0"/>
          </a:p>
          <a:p>
            <a:r>
              <a:rPr lang="en-US" sz="3100" dirty="0" err="1">
                <a:solidFill>
                  <a:srgbClr val="FF0000"/>
                </a:solidFill>
              </a:rPr>
              <a:t>Ergys</a:t>
            </a:r>
            <a:r>
              <a:rPr lang="en-US" sz="3100" dirty="0">
                <a:solidFill>
                  <a:srgbClr val="FF0000"/>
                </a:solidFill>
              </a:rPr>
              <a:t> </a:t>
            </a:r>
            <a:r>
              <a:rPr lang="en-US" sz="3100" dirty="0" err="1">
                <a:solidFill>
                  <a:srgbClr val="FF0000"/>
                </a:solidFill>
              </a:rPr>
              <a:t>Ramaj</a:t>
            </a:r>
            <a:r>
              <a:rPr lang="en-US" sz="3100" dirty="0">
                <a:solidFill>
                  <a:srgbClr val="FF0000"/>
                </a:solidFill>
              </a:rPr>
              <a:t>, VP, Public Responsibility, will be </a:t>
            </a:r>
            <a:r>
              <a:rPr lang="en-US" sz="3100" dirty="0" err="1">
                <a:solidFill>
                  <a:srgbClr val="FF0000"/>
                </a:solidFill>
              </a:rPr>
              <a:t>adeed</a:t>
            </a:r>
            <a:r>
              <a:rPr lang="en-US" sz="3100" dirty="0">
                <a:solidFill>
                  <a:srgbClr val="FF0000"/>
                </a:solidFill>
              </a:rPr>
              <a:t> to the team</a:t>
            </a:r>
          </a:p>
        </p:txBody>
      </p:sp>
    </p:spTree>
    <p:extLst>
      <p:ext uri="{BB962C8B-B14F-4D97-AF65-F5344CB8AC3E}">
        <p14:creationId xmlns:p14="http://schemas.microsoft.com/office/powerpoint/2010/main" val="12192174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0CC73A4D-2A7E-4146-A351-7C7D694DF909}"/>
              </a:ext>
            </a:extLst>
          </p:cNvPr>
          <p:cNvSpPr txBox="1"/>
          <p:nvPr/>
        </p:nvSpPr>
        <p:spPr>
          <a:xfrm>
            <a:off x="3520768" y="868680"/>
            <a:ext cx="6583021"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chemeClr val="bg1"/>
                </a:solidFill>
              </a:rPr>
              <a:t>EURALO Diversity ABR Call on 12 Aug at 17:00 UTC</a:t>
            </a:r>
          </a:p>
        </p:txBody>
      </p:sp>
      <p:sp>
        <p:nvSpPr>
          <p:cNvPr id="3" name="Titre 2">
            <a:extLst>
              <a:ext uri="{FF2B5EF4-FFF2-40B4-BE49-F238E27FC236}">
                <a16:creationId xmlns:a16="http://schemas.microsoft.com/office/drawing/2014/main" id="{65B9027B-368D-B049-928C-99DAEBC1F490}"/>
              </a:ext>
            </a:extLst>
          </p:cNvPr>
          <p:cNvSpPr>
            <a:spLocks noGrp="1"/>
          </p:cNvSpPr>
          <p:nvPr>
            <p:ph type="title"/>
          </p:nvPr>
        </p:nvSpPr>
        <p:spPr>
          <a:blipFill>
            <a:blip r:embed="rId2" cstate="screen">
              <a:extLst>
                <a:ext uri="{28A0092B-C50C-407E-A947-70E740481C1C}">
                  <a14:useLocalDpi xmlns:a14="http://schemas.microsoft.com/office/drawing/2010/main"/>
                </a:ext>
              </a:extLst>
            </a:blip>
            <a:stretch>
              <a:fillRect/>
            </a:stretch>
          </a:blipFill>
        </p:spPr>
        <p:txBody>
          <a:bodyPr/>
          <a:lstStyle/>
          <a:p>
            <a:r>
              <a:rPr lang="en-US">
                <a:solidFill>
                  <a:srgbClr val="FF0000"/>
                </a:solidFill>
              </a:rPr>
              <a:t>Enahancing Diversity in ICANN Leadership Bodies</a:t>
            </a:r>
          </a:p>
        </p:txBody>
      </p:sp>
      <p:sp>
        <p:nvSpPr>
          <p:cNvPr id="6" name="Espace réservé du contenu 5">
            <a:extLst>
              <a:ext uri="{FF2B5EF4-FFF2-40B4-BE49-F238E27FC236}">
                <a16:creationId xmlns:a16="http://schemas.microsoft.com/office/drawing/2014/main" id="{64DB0570-40DC-744D-BAB8-56E68D4B923D}"/>
              </a:ext>
            </a:extLst>
          </p:cNvPr>
          <p:cNvSpPr>
            <a:spLocks noGrp="1"/>
          </p:cNvSpPr>
          <p:nvPr>
            <p:ph sz="half" idx="1"/>
          </p:nvPr>
        </p:nvSpPr>
        <p:spPr/>
        <p:txBody>
          <a:bodyPr>
            <a:normAutofit/>
          </a:bodyPr>
          <a:lstStyle/>
          <a:p>
            <a:r>
              <a:rPr lang="en-US" sz="3200" dirty="0"/>
              <a:t>Proposed agenda</a:t>
            </a:r>
          </a:p>
          <a:p>
            <a:pPr lvl="1"/>
            <a:r>
              <a:rPr lang="en-US" sz="2800" dirty="0"/>
              <a:t>Team</a:t>
            </a:r>
          </a:p>
          <a:p>
            <a:pPr lvl="2"/>
            <a:r>
              <a:rPr lang="en-US" sz="2400" dirty="0"/>
              <a:t>Sébastien Bachollet</a:t>
            </a:r>
          </a:p>
          <a:p>
            <a:pPr lvl="2"/>
            <a:r>
              <a:rPr lang="en-US" sz="2400" dirty="0"/>
              <a:t>Policy Development Support function</a:t>
            </a:r>
          </a:p>
          <a:p>
            <a:pPr lvl="2"/>
            <a:r>
              <a:rPr lang="en-US" sz="2400" dirty="0"/>
              <a:t>Public Responsibility Support team</a:t>
            </a:r>
          </a:p>
          <a:p>
            <a:pPr lvl="3"/>
            <a:r>
              <a:rPr lang="en-US" dirty="0" err="1"/>
              <a:t>Ergys</a:t>
            </a:r>
            <a:r>
              <a:rPr lang="en-US" dirty="0"/>
              <a:t> </a:t>
            </a:r>
            <a:r>
              <a:rPr lang="en-US" dirty="0" err="1"/>
              <a:t>Ramaj</a:t>
            </a:r>
            <a:r>
              <a:rPr lang="en-US" dirty="0"/>
              <a:t>, VP</a:t>
            </a:r>
          </a:p>
          <a:p>
            <a:pPr lvl="3"/>
            <a:r>
              <a:rPr lang="en-US" dirty="0"/>
              <a:t>Betsy Andrews, Program Manager</a:t>
            </a:r>
          </a:p>
          <a:p>
            <a:pPr lvl="2"/>
            <a:r>
              <a:rPr lang="en-US" sz="2400" dirty="0"/>
              <a:t>Com?</a:t>
            </a:r>
          </a:p>
          <a:p>
            <a:pPr lvl="2"/>
            <a:r>
              <a:rPr lang="en-US" sz="2400" dirty="0"/>
              <a:t>External help</a:t>
            </a:r>
          </a:p>
          <a:p>
            <a:pPr lvl="1"/>
            <a:endParaRPr lang="en-US" sz="2800" dirty="0"/>
          </a:p>
          <a:p>
            <a:pPr lvl="3"/>
            <a:endParaRPr lang="en-US" dirty="0"/>
          </a:p>
          <a:p>
            <a:pPr lvl="1"/>
            <a:endParaRPr lang="en-US" sz="2800" dirty="0"/>
          </a:p>
          <a:p>
            <a:endParaRPr lang="en-US" sz="3200" dirty="0"/>
          </a:p>
        </p:txBody>
      </p:sp>
      <p:sp>
        <p:nvSpPr>
          <p:cNvPr id="7" name="Espace réservé du contenu 6">
            <a:extLst>
              <a:ext uri="{FF2B5EF4-FFF2-40B4-BE49-F238E27FC236}">
                <a16:creationId xmlns:a16="http://schemas.microsoft.com/office/drawing/2014/main" id="{B1B24701-EA97-6E4E-9A70-075CF9E8A496}"/>
              </a:ext>
            </a:extLst>
          </p:cNvPr>
          <p:cNvSpPr>
            <a:spLocks noGrp="1"/>
          </p:cNvSpPr>
          <p:nvPr>
            <p:ph sz="half" idx="2"/>
          </p:nvPr>
        </p:nvSpPr>
        <p:spPr/>
        <p:txBody>
          <a:bodyPr>
            <a:normAutofit/>
          </a:bodyPr>
          <a:lstStyle/>
          <a:p>
            <a:pPr lvl="1"/>
            <a:r>
              <a:rPr lang="en-US" sz="2800" dirty="0"/>
              <a:t>Milestones</a:t>
            </a:r>
          </a:p>
          <a:p>
            <a:pPr lvl="1"/>
            <a:r>
              <a:rPr lang="en-US" sz="2800" dirty="0"/>
              <a:t>Workshops (virtual)</a:t>
            </a:r>
          </a:p>
          <a:p>
            <a:pPr lvl="1"/>
            <a:r>
              <a:rPr lang="en-US" sz="2800" dirty="0"/>
              <a:t>Diversity study design</a:t>
            </a:r>
          </a:p>
          <a:p>
            <a:pPr lvl="1"/>
            <a:r>
              <a:rPr lang="en-US" sz="2800" dirty="0"/>
              <a:t>Data analyze</a:t>
            </a:r>
          </a:p>
          <a:p>
            <a:pPr lvl="1"/>
            <a:r>
              <a:rPr lang="en-US" sz="2800" dirty="0"/>
              <a:t>Publications</a:t>
            </a:r>
          </a:p>
          <a:p>
            <a:pPr lvl="2"/>
            <a:r>
              <a:rPr lang="en-US" sz="2400" dirty="0"/>
              <a:t>Initial report by 31 December 2021</a:t>
            </a:r>
          </a:p>
          <a:p>
            <a:pPr lvl="2"/>
            <a:r>
              <a:rPr lang="en-US" sz="2400" dirty="0"/>
              <a:t>Final report by 30 June 2022</a:t>
            </a:r>
          </a:p>
        </p:txBody>
      </p:sp>
    </p:spTree>
    <p:extLst>
      <p:ext uri="{BB962C8B-B14F-4D97-AF65-F5344CB8AC3E}">
        <p14:creationId xmlns:p14="http://schemas.microsoft.com/office/powerpoint/2010/main" val="2119284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a:solidFill>
                  <a:schemeClr val="bg1"/>
                </a:solidFill>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2042159" y="868233"/>
            <a:ext cx="10091352"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a:solidFill>
                  <a:srgbClr val="FF0000"/>
                </a:solidFill>
              </a:rPr>
              <a:t>Protecting the Internet’s Unique Identifier System in an Age of Disinformation</a:t>
            </a: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solidFill>
            <a:schemeClr val="accent3">
              <a:lumMod val="20000"/>
              <a:lumOff val="80000"/>
            </a:schemeClr>
          </a:solidFill>
        </p:spPr>
        <p:txBody>
          <a:bodyPr wrap="square">
            <a:normAutofit fontScale="85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100">
                <a:solidFill>
                  <a:srgbClr val="FF0000"/>
                </a:solidFill>
              </a:rPr>
              <a:t>This is a recommendation for partial support. </a:t>
            </a:r>
          </a:p>
          <a:p>
            <a:pPr lvl="1"/>
            <a:r>
              <a:rPr lang="en-US" sz="2700">
                <a:solidFill>
                  <a:srgbClr val="FF0000"/>
                </a:solidFill>
              </a:rPr>
              <a:t>No travel support is approved for this request. </a:t>
            </a:r>
          </a:p>
          <a:p>
            <a:r>
              <a:rPr lang="en-US" sz="3100">
                <a:solidFill>
                  <a:srgbClr val="FF0000"/>
                </a:solidFill>
              </a:rPr>
              <a:t>ICANN org agrees with EURALO that it is important to identify “end user interests” in the investigation of the “impact of disinformation actors on the Internet’s unique identifier system and the response by public authorities and private actors” as it relates to geopolitical challenges to the mission of ICANN.</a:t>
            </a:r>
          </a:p>
          <a:p>
            <a:r>
              <a:rPr lang="en-US" sz="3100">
                <a:solidFill>
                  <a:srgbClr val="FF0000"/>
                </a:solidFill>
              </a:rPr>
              <a:t>ICANN org encourages EURALO to work with the Policy Development Support function to develop two webinars to identify issues and explore solutions; the webinars should be open to the broader ICANN community. Working with the Language Services team, the webinars may include remote simultaneous interpretation in English, French, and Spanish.</a:t>
            </a:r>
          </a:p>
          <a:p>
            <a:r>
              <a:rPr lang="en-US">
                <a:solidFill>
                  <a:srgbClr val="FF0000"/>
                </a:solidFill>
              </a:rPr>
              <a:t>EURALO is required to submit a report by 30 June 2022 to </a:t>
            </a:r>
            <a:r>
              <a:rPr lang="en-US" u="sng">
                <a:hlinkClick r:id="rId3"/>
              </a:rPr>
              <a:t>abr-reports@icann.org</a:t>
            </a:r>
            <a:endParaRPr lang="en-US" u="sng"/>
          </a:p>
        </p:txBody>
      </p:sp>
    </p:spTree>
    <p:extLst>
      <p:ext uri="{BB962C8B-B14F-4D97-AF65-F5344CB8AC3E}">
        <p14:creationId xmlns:p14="http://schemas.microsoft.com/office/powerpoint/2010/main" val="37644454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a:solidFill>
                  <a:schemeClr val="bg1"/>
                </a:solidFill>
              </a:rPr>
              <a:t>EURALO ABR Proposals FY2022</a:t>
            </a:r>
          </a:p>
        </p:txBody>
      </p:sp>
      <p:sp>
        <p:nvSpPr>
          <p:cNvPr id="4" name="TextBox 2">
            <a:extLst>
              <a:ext uri="{FF2B5EF4-FFF2-40B4-BE49-F238E27FC236}">
                <a16:creationId xmlns:a16="http://schemas.microsoft.com/office/drawing/2014/main" id="{0CC73A4D-2A7E-4146-A351-7C7D694DF909}"/>
              </a:ext>
            </a:extLst>
          </p:cNvPr>
          <p:cNvSpPr txBox="1"/>
          <p:nvPr/>
        </p:nvSpPr>
        <p:spPr>
          <a:xfrm>
            <a:off x="3425198" y="868233"/>
            <a:ext cx="6774162"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rgbClr val="FF0000"/>
                </a:solidFill>
              </a:rPr>
              <a:t>Support Participation of Individual Users in EURALO</a:t>
            </a:r>
          </a:p>
        </p:txBody>
      </p:sp>
      <p:sp>
        <p:nvSpPr>
          <p:cNvPr id="5" name="Прямоугольник 8">
            <a:extLst>
              <a:ext uri="{FF2B5EF4-FFF2-40B4-BE49-F238E27FC236}">
                <a16:creationId xmlns:a16="http://schemas.microsoft.com/office/drawing/2014/main" id="{894031D7-606A-4946-BB9A-82F02AF030C0}"/>
              </a:ext>
            </a:extLst>
          </p:cNvPr>
          <p:cNvSpPr txBox="1">
            <a:spLocks/>
          </p:cNvSpPr>
          <p:nvPr/>
        </p:nvSpPr>
        <p:spPr>
          <a:xfrm>
            <a:off x="1693333" y="1430871"/>
            <a:ext cx="10126134" cy="5295622"/>
          </a:xfrm>
          <a:prstGeom prst="rect">
            <a:avLst/>
          </a:prstGeom>
          <a:solidFill>
            <a:schemeClr val="accent3">
              <a:lumMod val="20000"/>
              <a:lumOff val="80000"/>
            </a:schemeClr>
          </a:solidFill>
        </p:spPr>
        <p:txBody>
          <a:bodyPr wrap="square">
            <a:normAutofit fontScale="850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3100" dirty="0">
                <a:solidFill>
                  <a:srgbClr val="FF0000"/>
                </a:solidFill>
              </a:rPr>
              <a:t>This is a recommendation for partial support. </a:t>
            </a:r>
            <a:br>
              <a:rPr lang="en-US" sz="3100" dirty="0">
                <a:solidFill>
                  <a:srgbClr val="FF0000"/>
                </a:solidFill>
              </a:rPr>
            </a:br>
            <a:r>
              <a:rPr lang="en-US" sz="3100" dirty="0">
                <a:solidFill>
                  <a:srgbClr val="FF0000"/>
                </a:solidFill>
              </a:rPr>
              <a:t>ICANN org does not manage the EURALO website, and as such, is not in a position to assess the need for enhancements to the EURALO website, including translation of content.</a:t>
            </a:r>
          </a:p>
          <a:p>
            <a:r>
              <a:rPr lang="en-US" sz="3100" dirty="0">
                <a:solidFill>
                  <a:srgbClr val="FF0000"/>
                </a:solidFill>
              </a:rPr>
              <a:t>ICANN org supports the engagement of EURALO individual members.</a:t>
            </a:r>
          </a:p>
          <a:p>
            <a:r>
              <a:rPr lang="en-US" sz="3100" dirty="0">
                <a:solidFill>
                  <a:srgbClr val="FF0000"/>
                </a:solidFill>
              </a:rPr>
              <a:t>ICANN org already provides teleconference and virtual meeting support via Zoom to the ICANN community.</a:t>
            </a:r>
          </a:p>
          <a:p>
            <a:r>
              <a:rPr lang="en-US" sz="3100" dirty="0">
                <a:solidFill>
                  <a:srgbClr val="FF0000"/>
                </a:solidFill>
              </a:rPr>
              <a:t>Please refer to Section 3.A.13 for more information about support for the “welcome package”.</a:t>
            </a:r>
          </a:p>
          <a:p>
            <a:r>
              <a:rPr lang="en-US" sz="3100" dirty="0">
                <a:solidFill>
                  <a:srgbClr val="FF0000"/>
                </a:solidFill>
              </a:rPr>
              <a:t>Connected to the approved ABR on Community Communications Support. </a:t>
            </a:r>
          </a:p>
          <a:p>
            <a:r>
              <a:rPr lang="en-US" sz="3100" dirty="0">
                <a:solidFill>
                  <a:srgbClr val="FF0000"/>
                </a:solidFill>
              </a:rPr>
              <a:t>For the ABR to support the Individual Users in EURALO we would like to ask Roberto for more clarity on the support that is being requested as well as offer some suggestions</a:t>
            </a:r>
          </a:p>
        </p:txBody>
      </p:sp>
    </p:spTree>
    <p:extLst>
      <p:ext uri="{BB962C8B-B14F-4D97-AF65-F5344CB8AC3E}">
        <p14:creationId xmlns:p14="http://schemas.microsoft.com/office/powerpoint/2010/main" val="1092842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595441"/>
          </a:xfrm>
          <a:blipFill>
            <a:blip r:embed="rId3" cstate="screen">
              <a:extLst>
                <a:ext uri="{28A0092B-C50C-407E-A947-70E740481C1C}">
                  <a14:useLocalDpi xmlns:a14="http://schemas.microsoft.com/office/drawing/2010/main"/>
                </a:ext>
              </a:extLst>
            </a:blip>
            <a:stretch>
              <a:fillRect/>
            </a:stretch>
          </a:blipFill>
        </p:spPr>
        <p:txBody>
          <a:bodyPr>
            <a:normAutofit fontScale="90000"/>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2022</a:t>
            </a:r>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969831"/>
            <a:ext cx="4100803"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2021 </a:t>
            </a:r>
            <a:r>
              <a:rPr lang="en-US" sz="2400" b="1" dirty="0">
                <a:solidFill>
                  <a:schemeClr val="bg1">
                    <a:lumMod val="95000"/>
                  </a:schemeClr>
                </a:solidFill>
                <a:latin typeface="Arial" panose="020B0604020202020204" pitchFamily="34" charset="0"/>
                <a:cs typeface="Arial" panose="020B0604020202020204" pitchFamily="34" charset="0"/>
                <a:hlinkClick r:id="rId4"/>
              </a:rPr>
              <a:t>ELECTIONS</a:t>
            </a:r>
            <a:endParaRPr lang="en-US" sz="2400" dirty="0">
              <a:solidFill>
                <a:schemeClr val="bg1"/>
              </a:solidFill>
              <a:latin typeface="Arial" panose="020B0604020202020204" pitchFamily="34" charset="0"/>
              <a:cs typeface="Arial" panose="020B0604020202020204" pitchFamily="34" charset="0"/>
            </a:endParaRPr>
          </a:p>
        </p:txBody>
      </p:sp>
      <p:sp>
        <p:nvSpPr>
          <p:cNvPr id="5" name="Espace réservé du contenu 4">
            <a:extLst>
              <a:ext uri="{FF2B5EF4-FFF2-40B4-BE49-F238E27FC236}">
                <a16:creationId xmlns:a16="http://schemas.microsoft.com/office/drawing/2014/main" id="{71298FE6-9933-B747-9EDB-7A78AE8D9B29}"/>
              </a:ext>
            </a:extLst>
          </p:cNvPr>
          <p:cNvSpPr>
            <a:spLocks noGrp="1"/>
          </p:cNvSpPr>
          <p:nvPr>
            <p:ph idx="1"/>
          </p:nvPr>
        </p:nvSpPr>
        <p:spPr>
          <a:xfrm>
            <a:off x="609600" y="1600200"/>
            <a:ext cx="10972800" cy="4937077"/>
          </a:xfrm>
        </p:spPr>
        <p:txBody>
          <a:bodyPr>
            <a:normAutofit fontScale="92500" lnSpcReduction="20000"/>
          </a:bodyPr>
          <a:lstStyle/>
          <a:p>
            <a:pPr marL="571500" indent="-571500">
              <a:buFont typeface="Arial" panose="020B0604020202020204" pitchFamily="34" charset="0"/>
              <a:buChar char="•"/>
            </a:pPr>
            <a:r>
              <a:rPr lang="en-US" sz="2800" b="1" dirty="0"/>
              <a:t>ALAC</a:t>
            </a:r>
            <a:endParaRPr lang="en-US" sz="2400" b="1" dirty="0"/>
          </a:p>
          <a:p>
            <a:pPr marL="1028700" lvl="1" indent="-571500">
              <a:buFont typeface="Arial" panose="020B0604020202020204" pitchFamily="34" charset="0"/>
              <a:buChar char="•"/>
            </a:pPr>
            <a:r>
              <a:rPr lang="en-US" sz="2400" b="1" dirty="0"/>
              <a:t>Matthias </a:t>
            </a:r>
            <a:r>
              <a:rPr lang="en-US" sz="2400" b="1" dirty="0" err="1"/>
              <a:t>Hudobnik</a:t>
            </a:r>
            <a:endParaRPr lang="en-US" sz="1900" b="1" dirty="0"/>
          </a:p>
          <a:p>
            <a:pPr marL="571500" indent="-571500">
              <a:buFont typeface="Arial" panose="020B0604020202020204" pitchFamily="34" charset="0"/>
              <a:buChar char="•"/>
            </a:pPr>
            <a:r>
              <a:rPr lang="en-US" sz="2800" b="1" dirty="0" err="1"/>
              <a:t>NomCom</a:t>
            </a:r>
            <a:endParaRPr lang="en-US" sz="2400" b="1" dirty="0"/>
          </a:p>
          <a:p>
            <a:pPr marL="1028700" lvl="1" indent="-571500"/>
            <a:r>
              <a:rPr lang="en-US" sz="2400" b="1" dirty="0" err="1"/>
              <a:t>Yrjö</a:t>
            </a:r>
            <a:r>
              <a:rPr lang="en-US" sz="2400" b="1" dirty="0"/>
              <a:t> </a:t>
            </a:r>
            <a:r>
              <a:rPr lang="en-US" sz="2400" b="1" dirty="0" err="1"/>
              <a:t>Lä</a:t>
            </a:r>
            <a:r>
              <a:rPr lang="en-US" dirty="0" err="1"/>
              <a:t>nsipuro</a:t>
            </a:r>
            <a:endParaRPr lang="en-US" sz="2400" b="1" dirty="0"/>
          </a:p>
          <a:p>
            <a:pPr marL="628650" indent="-571500">
              <a:buFont typeface="Arial" panose="020B0604020202020204" pitchFamily="34" charset="0"/>
              <a:buChar char="•"/>
            </a:pPr>
            <a:r>
              <a:rPr lang="en-US" sz="2800" b="1" dirty="0"/>
              <a:t>EURALO Chair</a:t>
            </a:r>
          </a:p>
          <a:p>
            <a:pPr marL="1028700" lvl="1" indent="-571500">
              <a:buFont typeface="Arial" panose="020B0604020202020204" pitchFamily="34" charset="0"/>
              <a:buChar char="•"/>
            </a:pPr>
            <a:r>
              <a:rPr lang="en-US" sz="2400" b="1" dirty="0"/>
              <a:t>Sébastien Bachollet  (</a:t>
            </a:r>
          </a:p>
          <a:p>
            <a:pPr marL="571500" indent="-571500"/>
            <a:r>
              <a:rPr lang="en-US" sz="3200" b="1" dirty="0"/>
              <a:t>EURALO Secretariat</a:t>
            </a:r>
          </a:p>
          <a:p>
            <a:pPr marL="1028700" lvl="1" indent="-571500">
              <a:buFont typeface="Arial" panose="020B0604020202020204" pitchFamily="34" charset="0"/>
              <a:buChar char="•"/>
            </a:pPr>
            <a:r>
              <a:rPr lang="en-US" sz="2400" b="1" dirty="0"/>
              <a:t>Natalia </a:t>
            </a:r>
            <a:r>
              <a:rPr lang="en-US" sz="2400" b="1" dirty="0" err="1"/>
              <a:t>Filina</a:t>
            </a:r>
            <a:endParaRPr lang="en-US" sz="2400" b="1" dirty="0"/>
          </a:p>
          <a:p>
            <a:pPr marL="628650" indent="-571500">
              <a:buFont typeface="Arial" panose="020B0604020202020204" pitchFamily="34" charset="0"/>
              <a:buChar char="•"/>
            </a:pPr>
            <a:r>
              <a:rPr lang="en-US" sz="2800" b="1" dirty="0"/>
              <a:t>EURALO Board </a:t>
            </a:r>
            <a:r>
              <a:rPr lang="en-US" sz="2400" b="1" dirty="0"/>
              <a:t>(to be organized for the EURALO GA in December 2021)</a:t>
            </a:r>
            <a:endParaRPr lang="en-US" sz="2800" b="1" dirty="0"/>
          </a:p>
          <a:p>
            <a:pPr marL="1028700" lvl="1" indent="-571500">
              <a:buFont typeface="Arial" panose="020B0604020202020204" pitchFamily="34" charset="0"/>
              <a:buChar char="•"/>
            </a:pPr>
            <a:r>
              <a:rPr lang="en-US" sz="2400" b="1" dirty="0"/>
              <a:t>Incumbents</a:t>
            </a:r>
          </a:p>
          <a:p>
            <a:pPr marL="1428750" lvl="2" indent="-571500">
              <a:buFont typeface="Arial" panose="020B0604020202020204" pitchFamily="34" charset="0"/>
              <a:buChar char="•"/>
            </a:pPr>
            <a:r>
              <a:rPr lang="en-US" sz="2000" b="1" dirty="0"/>
              <a:t>Anne-Marie Joly (France)</a:t>
            </a:r>
          </a:p>
          <a:p>
            <a:pPr marL="1428750" lvl="2" indent="-571500">
              <a:buFont typeface="Arial" panose="020B0604020202020204" pitchFamily="34" charset="0"/>
              <a:buChar char="•"/>
            </a:pPr>
            <a:r>
              <a:rPr lang="en-US" sz="2000" b="1" dirty="0"/>
              <a:t>Lutz </a:t>
            </a:r>
            <a:r>
              <a:rPr lang="en-US" sz="2000" b="1" dirty="0" err="1"/>
              <a:t>Donnerhacke</a:t>
            </a:r>
            <a:r>
              <a:rPr lang="en-US" sz="2000" b="1" dirty="0"/>
              <a:t> (Germany)</a:t>
            </a:r>
          </a:p>
          <a:p>
            <a:pPr marL="1428750" lvl="2" indent="-571500">
              <a:buFont typeface="Arial" panose="020B0604020202020204" pitchFamily="34" charset="0"/>
              <a:buChar char="•"/>
            </a:pPr>
            <a:r>
              <a:rPr lang="en-US" sz="2000" b="1" dirty="0" err="1"/>
              <a:t>Màté</a:t>
            </a:r>
            <a:r>
              <a:rPr lang="en-US" sz="2000" b="1" dirty="0"/>
              <a:t> </a:t>
            </a:r>
            <a:r>
              <a:rPr lang="en-US" sz="2000" b="1" dirty="0" err="1"/>
              <a:t>Mester</a:t>
            </a:r>
            <a:r>
              <a:rPr lang="en-US" sz="2000" b="1" dirty="0"/>
              <a:t> (Hungary)</a:t>
            </a:r>
          </a:p>
          <a:p>
            <a:pPr marL="1428750" lvl="2" indent="-571500">
              <a:buFont typeface="Arial" panose="020B0604020202020204" pitchFamily="34" charset="0"/>
              <a:buChar char="•"/>
            </a:pPr>
            <a:r>
              <a:rPr lang="en-US" sz="2000" b="1" dirty="0"/>
              <a:t>Ricardo Holmquist (Spain)</a:t>
            </a:r>
          </a:p>
          <a:p>
            <a:pPr marL="1428750" lvl="2" indent="-571500">
              <a:buFont typeface="Arial" panose="020B0604020202020204" pitchFamily="34" charset="0"/>
              <a:buChar char="•"/>
            </a:pPr>
            <a:r>
              <a:rPr lang="en-US" sz="2000" b="1" dirty="0"/>
              <a:t>Wale Bakare (United Kingdom)</a:t>
            </a:r>
          </a:p>
        </p:txBody>
      </p:sp>
    </p:spTree>
    <p:extLst>
      <p:ext uri="{BB962C8B-B14F-4D97-AF65-F5344CB8AC3E}">
        <p14:creationId xmlns:p14="http://schemas.microsoft.com/office/powerpoint/2010/main" val="406442582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212721"/>
            <a:ext cx="8706292" cy="818564"/>
          </a:xfrm>
          <a:blipFill>
            <a:blip r:embed="rId2" cstate="screen">
              <a:extLst>
                <a:ext uri="{28A0092B-C50C-407E-A947-70E740481C1C}">
                  <a14:useLocalDpi xmlns:a14="http://schemas.microsoft.com/office/drawing/2010/main"/>
                </a:ext>
              </a:extLst>
            </a:blip>
            <a:stretch>
              <a:fillRect/>
            </a:stretch>
          </a:blipFill>
        </p:spPr>
        <p:txBody>
          <a:bodyPr/>
          <a:lstStyle/>
          <a:p>
            <a:pPr algn="l"/>
            <a:r>
              <a:rPr lang="en-US" sz="4800" dirty="0">
                <a:solidFill>
                  <a:schemeClr val="bg1">
                    <a:lumMod val="95000"/>
                  </a:schemeClr>
                </a:solidFill>
                <a:latin typeface="Arial" panose="020B0604020202020204" pitchFamily="34" charset="0"/>
                <a:cs typeface="Arial" panose="020B0604020202020204" pitchFamily="34" charset="0"/>
              </a:rPr>
              <a:t>EURALO </a:t>
            </a:r>
            <a:r>
              <a:rPr lang="en-US" sz="4000" dirty="0">
                <a:solidFill>
                  <a:schemeClr val="bg1">
                    <a:lumMod val="95000"/>
                  </a:schemeClr>
                </a:solidFill>
                <a:latin typeface="Arial" panose="020B0604020202020204" pitchFamily="34" charset="0"/>
                <a:cs typeface="Arial" panose="020B0604020202020204" pitchFamily="34" charset="0"/>
              </a:rPr>
              <a:t>2021</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grpSp>
        <p:nvGrpSpPr>
          <p:cNvPr id="12" name="Groupe 11">
            <a:extLst>
              <a:ext uri="{FF2B5EF4-FFF2-40B4-BE49-F238E27FC236}">
                <a16:creationId xmlns:a16="http://schemas.microsoft.com/office/drawing/2014/main" id="{32F6A4A5-C93C-5242-AA1C-2C7D748492F7}"/>
              </a:ext>
            </a:extLst>
          </p:cNvPr>
          <p:cNvGrpSpPr/>
          <p:nvPr/>
        </p:nvGrpSpPr>
        <p:grpSpPr>
          <a:xfrm>
            <a:off x="6750701" y="2466266"/>
            <a:ext cx="1496467" cy="1518306"/>
            <a:chOff x="480326" y="2146853"/>
            <a:chExt cx="2905011" cy="2947406"/>
          </a:xfrm>
        </p:grpSpPr>
        <p:pic>
          <p:nvPicPr>
            <p:cNvPr id="15" name="Picture 6" descr="Taux de rebond">
              <a:extLst>
                <a:ext uri="{FF2B5EF4-FFF2-40B4-BE49-F238E27FC236}">
                  <a16:creationId xmlns:a16="http://schemas.microsoft.com/office/drawing/2014/main" id="{DB70EC6D-FB9E-5349-B371-6FEF07AA927A}"/>
                </a:ext>
              </a:extLst>
            </p:cNvPr>
            <p:cNvPicPr>
              <a:picLocks noChangeAspect="1" noChangeArrowheads="1"/>
            </p:cNvPicPr>
            <p:nvPr/>
          </p:nvPicPr>
          <p:blipFill rotWithShape="1">
            <a:blip r:embed="rId3" cstate="email">
              <a:extLst>
                <a:ext uri="{BEBA8EAE-BF5A-486C-A8C5-ECC9F3942E4B}">
                  <a14:imgProps xmlns:a14="http://schemas.microsoft.com/office/drawing/2010/main">
                    <a14:imgLayer r:embed="rId4">
                      <a14:imgEffect>
                        <a14:backgroundRemoval t="7407" b="87037" l="10067" r="94631">
                          <a14:foregroundMark x1="11409" y1="24074" x2="11409" y2="24074"/>
                          <a14:foregroundMark x1="54362" y1="22222" x2="54362" y2="22222"/>
                          <a14:foregroundMark x1="94631" y1="29630" x2="94631" y2="29630"/>
                        </a14:backgroundRemoval>
                      </a14:imgEffect>
                    </a14:imgLayer>
                  </a14:imgProps>
                </a:ext>
                <a:ext uri="{28A0092B-C50C-407E-A947-70E740481C1C}">
                  <a14:useLocalDpi xmlns:a14="http://schemas.microsoft.com/office/drawing/2010/main"/>
                </a:ext>
              </a:extLst>
            </a:blip>
            <a:srcRect/>
            <a:stretch/>
          </p:blipFill>
          <p:spPr bwMode="auto">
            <a:xfrm>
              <a:off x="480326" y="4230188"/>
              <a:ext cx="1487939" cy="864071"/>
            </a:xfrm>
            <a:prstGeom prst="rect">
              <a:avLst/>
            </a:prstGeom>
            <a:noFill/>
            <a:ln>
              <a:noFill/>
            </a:ln>
          </p:spPr>
        </p:pic>
        <p:pic>
          <p:nvPicPr>
            <p:cNvPr id="16" name="Image 15" descr="Une image contenant personne, intérieur, table, travaillant&#10;&#10;Description générée automatiquement">
              <a:extLst>
                <a:ext uri="{FF2B5EF4-FFF2-40B4-BE49-F238E27FC236}">
                  <a16:creationId xmlns:a16="http://schemas.microsoft.com/office/drawing/2014/main" id="{06A8ECCE-C3CB-3F46-8ECA-2EB357EB378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75139"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17" name="Рисунок 3" descr="af7a4501-735b-4269-8da2-1fc31646e441 - копия">
              <a:extLst>
                <a:ext uri="{FF2B5EF4-FFF2-40B4-BE49-F238E27FC236}">
                  <a16:creationId xmlns:a16="http://schemas.microsoft.com/office/drawing/2014/main" id="{662C3BAD-295E-D54F-8E80-02A18669C1CA}"/>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1807535" y="3923252"/>
              <a:ext cx="748883" cy="750154"/>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18" name="Groupe 17">
            <a:extLst>
              <a:ext uri="{FF2B5EF4-FFF2-40B4-BE49-F238E27FC236}">
                <a16:creationId xmlns:a16="http://schemas.microsoft.com/office/drawing/2014/main" id="{974B3E7B-05EA-2B42-BBFF-5AF36456A5DB}"/>
              </a:ext>
            </a:extLst>
          </p:cNvPr>
          <p:cNvGrpSpPr/>
          <p:nvPr/>
        </p:nvGrpSpPr>
        <p:grpSpPr>
          <a:xfrm>
            <a:off x="7127300" y="4153693"/>
            <a:ext cx="1105643" cy="1105643"/>
            <a:chOff x="6196155" y="2146853"/>
            <a:chExt cx="2410198" cy="2410198"/>
          </a:xfrm>
        </p:grpSpPr>
        <p:pic>
          <p:nvPicPr>
            <p:cNvPr id="19" name="Image 18" descr="Une image contenant personne, intérieur, portable, travaillant&#10;&#10;Description générée automatiquement">
              <a:extLst>
                <a:ext uri="{FF2B5EF4-FFF2-40B4-BE49-F238E27FC236}">
                  <a16:creationId xmlns:a16="http://schemas.microsoft.com/office/drawing/2014/main" id="{204C7EAB-4884-2147-8661-58D5C75A28DF}"/>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6196155" y="2146853"/>
              <a:ext cx="2410198" cy="2410198"/>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20" name="Рисунок 3" descr="af7a4501-735b-4269-8da2-1fc31646e441 - копия">
              <a:extLst>
                <a:ext uri="{FF2B5EF4-FFF2-40B4-BE49-F238E27FC236}">
                  <a16:creationId xmlns:a16="http://schemas.microsoft.com/office/drawing/2014/main" id="{050162D3-1768-A64C-8726-7D1322096A51}"/>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7293312" y="3771833"/>
              <a:ext cx="603780" cy="604804"/>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1" name="Groupe 20">
            <a:extLst>
              <a:ext uri="{FF2B5EF4-FFF2-40B4-BE49-F238E27FC236}">
                <a16:creationId xmlns:a16="http://schemas.microsoft.com/office/drawing/2014/main" id="{5A08098C-1147-AE4A-9B23-6FCAC9CED4F2}"/>
              </a:ext>
            </a:extLst>
          </p:cNvPr>
          <p:cNvGrpSpPr/>
          <p:nvPr/>
        </p:nvGrpSpPr>
        <p:grpSpPr>
          <a:xfrm>
            <a:off x="1908096" y="1680064"/>
            <a:ext cx="1827858" cy="2173204"/>
            <a:chOff x="3524250" y="742711"/>
            <a:chExt cx="5143500" cy="6115289"/>
          </a:xfrm>
        </p:grpSpPr>
        <p:pic>
          <p:nvPicPr>
            <p:cNvPr id="22" name="Image 21" descr="Une image contenant reptile, tortue&#10;&#10;Description générée automatiquement">
              <a:extLst>
                <a:ext uri="{FF2B5EF4-FFF2-40B4-BE49-F238E27FC236}">
                  <a16:creationId xmlns:a16="http://schemas.microsoft.com/office/drawing/2014/main" id="{0DAC7948-9015-CB4C-8102-EDA6414CD83E}"/>
                </a:ext>
              </a:extLst>
            </p:cNvPr>
            <p:cNvPicPr>
              <a:picLocks noChangeAspect="1"/>
            </p:cNvPicPr>
            <p:nvPr/>
          </p:nvPicPr>
          <p:blipFill rotWithShape="1">
            <a:blip r:embed="rId9" cstate="email">
              <a:extLst>
                <a:ext uri="{BEBA8EAE-BF5A-486C-A8C5-ECC9F3942E4B}">
                  <a14:imgProps xmlns:a14="http://schemas.microsoft.com/office/drawing/2010/main">
                    <a14:imgLayer r:embed="rId10">
                      <a14:imgEffect>
                        <a14:brightnessContrast bright="40000"/>
                      </a14:imgEffect>
                    </a14:imgLayer>
                  </a14:imgProps>
                </a:ext>
                <a:ext uri="{28A0092B-C50C-407E-A947-70E740481C1C}">
                  <a14:useLocalDpi xmlns:a14="http://schemas.microsoft.com/office/drawing/2010/main"/>
                </a:ext>
              </a:extLst>
            </a:blip>
            <a:srcRect/>
            <a:stretch/>
          </p:blipFill>
          <p:spPr>
            <a:xfrm>
              <a:off x="3524250" y="742711"/>
              <a:ext cx="5143500" cy="6115289"/>
            </a:xfrm>
            <a:prstGeom prst="rect">
              <a:avLst/>
            </a:prstGeom>
          </p:spPr>
        </p:pic>
        <p:pic>
          <p:nvPicPr>
            <p:cNvPr id="23" name="Рисунок 3" descr="af7a4501-735b-4269-8da2-1fc31646e441 - копия">
              <a:extLst>
                <a:ext uri="{FF2B5EF4-FFF2-40B4-BE49-F238E27FC236}">
                  <a16:creationId xmlns:a16="http://schemas.microsoft.com/office/drawing/2014/main" id="{0C266FAD-1440-0B40-9CA0-C76DC975F25E}"/>
                </a:ext>
              </a:extLst>
            </p:cNvPr>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a:stretch/>
          </p:blipFill>
          <p:spPr bwMode="auto">
            <a:xfrm>
              <a:off x="4297630" y="2294506"/>
              <a:ext cx="2638429" cy="2642907"/>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4" name="Groupe 23">
            <a:extLst>
              <a:ext uri="{FF2B5EF4-FFF2-40B4-BE49-F238E27FC236}">
                <a16:creationId xmlns:a16="http://schemas.microsoft.com/office/drawing/2014/main" id="{8BB0260E-855D-E346-9B72-6903B078BC66}"/>
              </a:ext>
            </a:extLst>
          </p:cNvPr>
          <p:cNvGrpSpPr/>
          <p:nvPr/>
        </p:nvGrpSpPr>
        <p:grpSpPr>
          <a:xfrm>
            <a:off x="6372896" y="1067252"/>
            <a:ext cx="2073548" cy="1320584"/>
            <a:chOff x="5509997" y="427704"/>
            <a:chExt cx="5279923" cy="3362631"/>
          </a:xfrm>
        </p:grpSpPr>
        <p:pic>
          <p:nvPicPr>
            <p:cNvPr id="25" name="Image 24" descr="Une image contenant intérieur, mur&#10;&#10;Description générée automatiquement">
              <a:extLst>
                <a:ext uri="{FF2B5EF4-FFF2-40B4-BE49-F238E27FC236}">
                  <a16:creationId xmlns:a16="http://schemas.microsoft.com/office/drawing/2014/main" id="{B6A634E2-45EA-A849-A96D-B446396EF24A}"/>
                </a:ext>
              </a:extLst>
            </p:cNvPr>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5509997" y="427704"/>
              <a:ext cx="5279923" cy="3362631"/>
            </a:xfrm>
            <a:prstGeom prst="ellipse">
              <a:avLst/>
            </a:prstGeom>
            <a:ln w="6350" cap="rnd">
              <a:solidFill>
                <a:srgbClr val="333333"/>
              </a:solidFill>
            </a:ln>
            <a:effectLst/>
            <a:scene3d>
              <a:camera prst="orthographicFront"/>
              <a:lightRig rig="contrasting" dir="t">
                <a:rot lat="0" lon="0" rev="3000000"/>
              </a:lightRig>
            </a:scene3d>
            <a:sp3d contourW="7620">
              <a:bevelT w="95250" h="31750"/>
              <a:contourClr>
                <a:srgbClr val="333333"/>
              </a:contourClr>
            </a:sp3d>
          </p:spPr>
        </p:pic>
        <p:pic>
          <p:nvPicPr>
            <p:cNvPr id="26" name="Рисунок 3" descr="af7a4501-735b-4269-8da2-1fc31646e441 - копия">
              <a:extLst>
                <a:ext uri="{FF2B5EF4-FFF2-40B4-BE49-F238E27FC236}">
                  <a16:creationId xmlns:a16="http://schemas.microsoft.com/office/drawing/2014/main" id="{EB7ED00F-1737-3647-9DC5-400E171CBBBD}"/>
                </a:ext>
              </a:extLst>
            </p:cNvPr>
            <p:cNvPicPr>
              <a:picLocks noChangeAspect="1" noChangeArrowheads="1"/>
            </p:cNvPicPr>
            <p:nvPr/>
          </p:nvPicPr>
          <p:blipFill rotWithShape="1">
            <a:blip r:embed="rId13" cstate="email">
              <a:extLst>
                <a:ext uri="{28A0092B-C50C-407E-A947-70E740481C1C}">
                  <a14:useLocalDpi xmlns:a14="http://schemas.microsoft.com/office/drawing/2010/main"/>
                </a:ext>
              </a:extLst>
            </a:blip>
            <a:srcRect/>
            <a:stretch/>
          </p:blipFill>
          <p:spPr bwMode="auto">
            <a:xfrm>
              <a:off x="8039859" y="749300"/>
              <a:ext cx="332810" cy="33337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27" name="Groupe 26">
            <a:extLst>
              <a:ext uri="{FF2B5EF4-FFF2-40B4-BE49-F238E27FC236}">
                <a16:creationId xmlns:a16="http://schemas.microsoft.com/office/drawing/2014/main" id="{273BD77B-A685-3649-B7A2-EB28947E51B1}"/>
              </a:ext>
            </a:extLst>
          </p:cNvPr>
          <p:cNvGrpSpPr/>
          <p:nvPr/>
        </p:nvGrpSpPr>
        <p:grpSpPr>
          <a:xfrm>
            <a:off x="659642" y="4154604"/>
            <a:ext cx="1155368" cy="1178199"/>
            <a:chOff x="2939845" y="1466996"/>
            <a:chExt cx="3382297" cy="3449133"/>
          </a:xfrm>
        </p:grpSpPr>
        <p:pic>
          <p:nvPicPr>
            <p:cNvPr id="28" name="Image 27" descr="Une image contenant personne, assis, intérieur, musique&#10;&#10;Description générée automatiquement">
              <a:extLst>
                <a:ext uri="{FF2B5EF4-FFF2-40B4-BE49-F238E27FC236}">
                  <a16:creationId xmlns:a16="http://schemas.microsoft.com/office/drawing/2014/main" id="{BC102F8F-3DE4-8E4E-9B38-6C19A234EBD4}"/>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p:blipFill>
          <p:spPr>
            <a:xfrm>
              <a:off x="2939845" y="1466996"/>
              <a:ext cx="3382297" cy="3449133"/>
            </a:xfrm>
            <a:prstGeom prst="rect">
              <a:avLst/>
            </a:prstGeom>
          </p:spPr>
        </p:pic>
        <p:pic>
          <p:nvPicPr>
            <p:cNvPr id="29" name="Рисунок 3" descr="af7a4501-735b-4269-8da2-1fc31646e441 - копия">
              <a:extLst>
                <a:ext uri="{FF2B5EF4-FFF2-40B4-BE49-F238E27FC236}">
                  <a16:creationId xmlns:a16="http://schemas.microsoft.com/office/drawing/2014/main" id="{19630481-FDC4-1A4E-8274-FE98204E9D62}"/>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5347568" y="3052902"/>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 name="Рисунок 3" descr="af7a4501-735b-4269-8da2-1fc31646e441 - копия">
              <a:extLst>
                <a:ext uri="{FF2B5EF4-FFF2-40B4-BE49-F238E27FC236}">
                  <a16:creationId xmlns:a16="http://schemas.microsoft.com/office/drawing/2014/main" id="{E8F2A959-008E-F64E-AF3B-AB52CF9622EC}"/>
                </a:ext>
              </a:extLst>
            </p:cNvPr>
            <p:cNvPicPr>
              <a:picLocks noChangeAspect="1" noChangeArrowheads="1"/>
            </p:cNvPicPr>
            <p:nvPr/>
          </p:nvPicPr>
          <p:blipFill rotWithShape="1">
            <a:blip r:embed="rId15" cstate="email">
              <a:extLst>
                <a:ext uri="{28A0092B-C50C-407E-A947-70E740481C1C}">
                  <a14:useLocalDpi xmlns:a14="http://schemas.microsoft.com/office/drawing/2010/main"/>
                </a:ext>
              </a:extLst>
            </a:blip>
            <a:srcRect/>
            <a:stretch/>
          </p:blipFill>
          <p:spPr bwMode="auto">
            <a:xfrm>
              <a:off x="3808506" y="3084974"/>
              <a:ext cx="191174" cy="191498"/>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31" name="Groupe 30">
            <a:extLst>
              <a:ext uri="{FF2B5EF4-FFF2-40B4-BE49-F238E27FC236}">
                <a16:creationId xmlns:a16="http://schemas.microsoft.com/office/drawing/2014/main" id="{A4F18E39-8C69-C54F-8085-C3BBCB2B2E85}"/>
              </a:ext>
            </a:extLst>
          </p:cNvPr>
          <p:cNvGrpSpPr/>
          <p:nvPr/>
        </p:nvGrpSpPr>
        <p:grpSpPr>
          <a:xfrm>
            <a:off x="659642" y="5652715"/>
            <a:ext cx="1337009" cy="891339"/>
            <a:chOff x="952500" y="0"/>
            <a:chExt cx="10287000" cy="6858000"/>
          </a:xfrm>
        </p:grpSpPr>
        <p:pic>
          <p:nvPicPr>
            <p:cNvPr id="32" name="Picture 2" descr="L’image contient peut-être : 1 personne, barbe, texte qui dit ’Matthias’">
              <a:extLst>
                <a:ext uri="{FF2B5EF4-FFF2-40B4-BE49-F238E27FC236}">
                  <a16:creationId xmlns:a16="http://schemas.microsoft.com/office/drawing/2014/main" id="{288B3B5D-B916-3843-89B5-DF08D4227573}"/>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952500" y="0"/>
              <a:ext cx="1028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3" name="Image 32">
              <a:extLst>
                <a:ext uri="{FF2B5EF4-FFF2-40B4-BE49-F238E27FC236}">
                  <a16:creationId xmlns:a16="http://schemas.microsoft.com/office/drawing/2014/main" id="{996F3357-F2DE-AF44-9244-9B3F85839D7B}"/>
                </a:ext>
              </a:extLst>
            </p:cNvPr>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7288774" y="2291529"/>
              <a:ext cx="675353" cy="675353"/>
            </a:xfrm>
            <a:prstGeom prst="rect">
              <a:avLst/>
            </a:prstGeom>
          </p:spPr>
        </p:pic>
      </p:grpSp>
      <p:grpSp>
        <p:nvGrpSpPr>
          <p:cNvPr id="34" name="Groupe 33">
            <a:extLst>
              <a:ext uri="{FF2B5EF4-FFF2-40B4-BE49-F238E27FC236}">
                <a16:creationId xmlns:a16="http://schemas.microsoft.com/office/drawing/2014/main" id="{568EA56A-AFBF-5246-8D81-71B314E0C9A7}"/>
              </a:ext>
            </a:extLst>
          </p:cNvPr>
          <p:cNvGrpSpPr/>
          <p:nvPr/>
        </p:nvGrpSpPr>
        <p:grpSpPr>
          <a:xfrm>
            <a:off x="659642" y="2819445"/>
            <a:ext cx="1074336" cy="1074336"/>
            <a:chOff x="5105400" y="2438400"/>
            <a:chExt cx="2286000" cy="2286000"/>
          </a:xfrm>
        </p:grpSpPr>
        <p:pic>
          <p:nvPicPr>
            <p:cNvPr id="35" name="Picture 10" descr="Pari Esfandiari">
              <a:extLst>
                <a:ext uri="{FF2B5EF4-FFF2-40B4-BE49-F238E27FC236}">
                  <a16:creationId xmlns:a16="http://schemas.microsoft.com/office/drawing/2014/main" id="{CA4CC08F-B0F3-3140-BB53-DD57791A842E}"/>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5105400" y="2438400"/>
              <a:ext cx="2286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36" name="Рисунок 3" descr="af7a4501-735b-4269-8da2-1fc31646e441 - копия">
              <a:extLst>
                <a:ext uri="{FF2B5EF4-FFF2-40B4-BE49-F238E27FC236}">
                  <a16:creationId xmlns:a16="http://schemas.microsoft.com/office/drawing/2014/main" id="{C33EFFF6-D73D-384B-9AD3-7D99B2B420CB}"/>
                </a:ext>
              </a:extLst>
            </p:cNvPr>
            <p:cNvPicPr>
              <a:picLocks noChangeAspect="1" noChangeArrowheads="1"/>
            </p:cNvPicPr>
            <p:nvPr/>
          </p:nvPicPr>
          <p:blipFill rotWithShape="1">
            <a:blip r:embed="rId19" cstate="email">
              <a:extLst>
                <a:ext uri="{28A0092B-C50C-407E-A947-70E740481C1C}">
                  <a14:useLocalDpi xmlns:a14="http://schemas.microsoft.com/office/drawing/2010/main"/>
                </a:ext>
              </a:extLst>
            </a:blip>
            <a:srcRect/>
            <a:stretch/>
          </p:blipFill>
          <p:spPr bwMode="auto">
            <a:xfrm>
              <a:off x="5677841" y="4213610"/>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7" name="Рисунок 3" descr="af7a4501-735b-4269-8da2-1fc31646e441 - копия">
              <a:extLst>
                <a:ext uri="{FF2B5EF4-FFF2-40B4-BE49-F238E27FC236}">
                  <a16:creationId xmlns:a16="http://schemas.microsoft.com/office/drawing/2014/main" id="{B87765E9-29E9-4A40-8208-236070734B2A}"/>
                </a:ext>
              </a:extLst>
            </p:cNvPr>
            <p:cNvPicPr>
              <a:picLocks noChangeAspect="1" noChangeArrowheads="1"/>
            </p:cNvPicPr>
            <p:nvPr/>
          </p:nvPicPr>
          <p:blipFill rotWithShape="1">
            <a:blip r:embed="rId19" cstate="email">
              <a:extLst>
                <a:ext uri="{28A0092B-C50C-407E-A947-70E740481C1C}">
                  <a14:useLocalDpi xmlns:a14="http://schemas.microsoft.com/office/drawing/2010/main"/>
                </a:ext>
              </a:extLst>
            </a:blip>
            <a:srcRect/>
            <a:stretch/>
          </p:blipFill>
          <p:spPr bwMode="auto">
            <a:xfrm>
              <a:off x="6651456" y="4113126"/>
              <a:ext cx="438302" cy="439045"/>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38" name="Groupe 37">
            <a:extLst>
              <a:ext uri="{FF2B5EF4-FFF2-40B4-BE49-F238E27FC236}">
                <a16:creationId xmlns:a16="http://schemas.microsoft.com/office/drawing/2014/main" id="{D6C4D17F-7846-A747-8644-432271B9D909}"/>
              </a:ext>
            </a:extLst>
          </p:cNvPr>
          <p:cNvGrpSpPr/>
          <p:nvPr/>
        </p:nvGrpSpPr>
        <p:grpSpPr>
          <a:xfrm>
            <a:off x="8349136" y="3788125"/>
            <a:ext cx="1578314" cy="1249726"/>
            <a:chOff x="8126520" y="1855532"/>
            <a:chExt cx="3080086" cy="2438845"/>
          </a:xfrm>
        </p:grpSpPr>
        <p:pic>
          <p:nvPicPr>
            <p:cNvPr id="39" name="Picture 4" descr="L’image contient peut-être : 6 personnes, dont Andrei Kolesnikov, personnes souriantes">
              <a:extLst>
                <a:ext uri="{FF2B5EF4-FFF2-40B4-BE49-F238E27FC236}">
                  <a16:creationId xmlns:a16="http://schemas.microsoft.com/office/drawing/2014/main" id="{0477E780-5F88-DF4E-8A8D-B655308F6FC6}"/>
                </a:ext>
              </a:extLst>
            </p:cNvPr>
            <p:cNvPicPr>
              <a:picLocks noChangeAspect="1" noChangeArrowheads="1"/>
            </p:cNvPicPr>
            <p:nvPr/>
          </p:nvPicPr>
          <p:blipFill rotWithShape="1">
            <a:blip r:embed="rId20" cstate="email">
              <a:extLst>
                <a:ext uri="{BEBA8EAE-BF5A-486C-A8C5-ECC9F3942E4B}">
                  <a14:imgProps xmlns:a14="http://schemas.microsoft.com/office/drawing/2010/main">
                    <a14:imgLayer r:embed="rId21">
                      <a14:imgEffect>
                        <a14:backgroundRemoval t="0" b="82422" l="0" r="100000">
                          <a14:foregroundMark x1="9907" y1="49219" x2="9907" y2="49219"/>
                          <a14:foregroundMark x1="9907" y1="44141" x2="9907" y2="44141"/>
                          <a14:foregroundMark x1="11455" y1="33984" x2="11455" y2="33984"/>
                          <a14:foregroundMark x1="3406" y1="19531" x2="3406" y2="19531"/>
                          <a14:foregroundMark x1="12384" y1="57813" x2="12384" y2="57813"/>
                          <a14:foregroundMark x1="5573" y1="43359" x2="5573" y2="43359"/>
                          <a14:foregroundMark x1="31269" y1="65234" x2="31269" y2="65234"/>
                          <a14:foregroundMark x1="31269" y1="65234" x2="31269" y2="65234"/>
                          <a14:foregroundMark x1="35913" y1="64063" x2="35913" y2="64063"/>
                          <a14:foregroundMark x1="40557" y1="61328" x2="40557" y2="61328"/>
                          <a14:foregroundMark x1="62229" y1="67578" x2="62229" y2="67578"/>
                          <a14:foregroundMark x1="52012" y1="66406" x2="52012" y2="66406"/>
                          <a14:foregroundMark x1="73375" y1="70313" x2="73375" y2="70313"/>
                          <a14:foregroundMark x1="57895" y1="61719" x2="57895" y2="61719"/>
                          <a14:foregroundMark x1="74613" y1="52344" x2="74613" y2="52344"/>
                          <a14:foregroundMark x1="84520" y1="59375" x2="84520" y2="59375"/>
                          <a14:foregroundMark x1="76161" y1="18750" x2="76161" y2="18750"/>
                          <a14:foregroundMark x1="74613" y1="15625" x2="74613" y2="15625"/>
                          <a14:foregroundMark x1="73375" y1="13672" x2="73375" y2="13672"/>
                          <a14:foregroundMark x1="72136" y1="11719" x2="72136" y2="11719"/>
                          <a14:foregroundMark x1="64396" y1="8203" x2="64396" y2="8203"/>
                          <a14:foregroundMark x1="57585" y1="12109" x2="57585" y2="12109"/>
                          <a14:foregroundMark x1="56037" y1="14453" x2="56037" y2="14453"/>
                          <a14:foregroundMark x1="54799" y1="16797" x2="54799" y2="16797"/>
                          <a14:foregroundMark x1="70279" y1="9766" x2="70279" y2="9766"/>
                          <a14:foregroundMark x1="83901" y1="67578" x2="83901" y2="67578"/>
                          <a14:foregroundMark x1="10526" y1="41406" x2="10526" y2="41406"/>
                          <a14:foregroundMark x1="15170" y1="31641" x2="15170" y2="31641"/>
                          <a14:foregroundMark x1="5263" y1="21484" x2="5263" y2="21484"/>
                          <a14:foregroundMark x1="4334" y1="17578" x2="4334" y2="17578"/>
                          <a14:foregroundMark x1="95666" y1="51953" x2="95666" y2="51953"/>
                          <a14:foregroundMark x1="92879" y1="50391" x2="93498" y2="50391"/>
                          <a14:foregroundMark x1="92570" y1="50000" x2="94427" y2="52734"/>
                          <a14:foregroundMark x1="64087" y1="8594" x2="70588" y2="10547"/>
                          <a14:foregroundMark x1="66563" y1="7813" x2="70279" y2="10156"/>
                          <a14:backgroundMark x1="97523" y1="23828" x2="97523" y2="23828"/>
                          <a14:backgroundMark x1="94118" y1="33984" x2="94118" y2="33984"/>
                          <a14:backgroundMark x1="100000" y1="14844" x2="100000" y2="14844"/>
                          <a14:backgroundMark x1="91950" y1="4297" x2="91950" y2="4297"/>
                          <a14:backgroundMark x1="12074" y1="10156" x2="0" y2="15625"/>
                          <a14:backgroundMark x1="0" y1="8594" x2="12074" y2="9766"/>
                          <a14:backgroundMark x1="17337" y1="0" x2="21362" y2="3125"/>
                          <a14:backgroundMark x1="21672" y1="3516" x2="42724" y2="2344"/>
                          <a14:backgroundMark x1="46749" y1="0" x2="42724" y2="1953"/>
                          <a14:backgroundMark x1="39938" y1="12891" x2="70588" y2="1563"/>
                          <a14:backgroundMark x1="73994" y1="5078" x2="82353" y2="14844"/>
                          <a14:backgroundMark x1="82353" y1="14844" x2="85139" y2="36719"/>
                          <a14:backgroundMark x1="85139" y1="36719" x2="99690" y2="42969"/>
                          <a14:backgroundMark x1="34056" y1="0" x2="39009" y2="12891"/>
                          <a14:backgroundMark x1="3096" y1="19922" x2="3096" y2="19922"/>
                          <a14:backgroundMark x1="3096" y1="19922" x2="3096" y2="19922"/>
                          <a14:backgroundMark x1="3406" y1="19922" x2="3406" y2="19922"/>
                          <a14:backgroundMark x1="3096" y1="19531" x2="3096" y2="19531"/>
                          <a14:backgroundMark x1="3096" y1="19922" x2="3096" y2="19922"/>
                          <a14:backgroundMark x1="3096" y1="19141" x2="3096" y2="19141"/>
                          <a14:backgroundMark x1="3715" y1="19531" x2="3715" y2="19531"/>
                          <a14:backgroundMark x1="53560" y1="15234" x2="53560" y2="15234"/>
                          <a14:backgroundMark x1="53560" y1="17969" x2="53560" y2="17969"/>
                        </a14:backgroundRemoval>
                      </a14:imgEffect>
                    </a14:imgLayer>
                  </a14:imgProps>
                </a:ext>
                <a:ext uri="{28A0092B-C50C-407E-A947-70E740481C1C}">
                  <a14:useLocalDpi xmlns:a14="http://schemas.microsoft.com/office/drawing/2010/main"/>
                </a:ext>
              </a:extLst>
            </a:blip>
            <a:srcRect/>
            <a:stretch/>
          </p:blipFill>
          <p:spPr bwMode="auto">
            <a:xfrm>
              <a:off x="8126520" y="1855532"/>
              <a:ext cx="3080086" cy="2438845"/>
            </a:xfrm>
            <a:prstGeom prst="rect">
              <a:avLst/>
            </a:prstGeom>
            <a:noFill/>
            <a:extLst>
              <a:ext uri="{909E8E84-426E-40DD-AFC4-6F175D3DCCD1}">
                <a14:hiddenFill xmlns:a14="http://schemas.microsoft.com/office/drawing/2010/main">
                  <a:solidFill>
                    <a:srgbClr val="FFFFFF"/>
                  </a:solidFill>
                </a14:hiddenFill>
              </a:ext>
            </a:extLst>
          </p:spPr>
        </p:pic>
        <p:pic>
          <p:nvPicPr>
            <p:cNvPr id="40" name="Рисунок 3" descr="af7a4501-735b-4269-8da2-1fc31646e441 - копия">
              <a:extLst>
                <a:ext uri="{FF2B5EF4-FFF2-40B4-BE49-F238E27FC236}">
                  <a16:creationId xmlns:a16="http://schemas.microsoft.com/office/drawing/2014/main" id="{67FA506F-2AE7-2847-B3F8-DF6049605470}"/>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8326214" y="2094848"/>
              <a:ext cx="313747" cy="31427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41" name="Groupe 40">
            <a:extLst>
              <a:ext uri="{FF2B5EF4-FFF2-40B4-BE49-F238E27FC236}">
                <a16:creationId xmlns:a16="http://schemas.microsoft.com/office/drawing/2014/main" id="{764F0694-C3BD-964D-B852-119B2ED1F8A3}"/>
              </a:ext>
            </a:extLst>
          </p:cNvPr>
          <p:cNvGrpSpPr/>
          <p:nvPr/>
        </p:nvGrpSpPr>
        <p:grpSpPr>
          <a:xfrm>
            <a:off x="8248490" y="5171567"/>
            <a:ext cx="1828194" cy="1038511"/>
            <a:chOff x="2351920" y="1068903"/>
            <a:chExt cx="6408622" cy="3640435"/>
          </a:xfrm>
        </p:grpSpPr>
        <p:pic>
          <p:nvPicPr>
            <p:cNvPr id="42" name="Рисунок 3" descr="af7a4501-735b-4269-8da2-1fc31646e441 - копия">
              <a:extLst>
                <a:ext uri="{FF2B5EF4-FFF2-40B4-BE49-F238E27FC236}">
                  <a16:creationId xmlns:a16="http://schemas.microsoft.com/office/drawing/2014/main" id="{180EE4C6-D980-FB46-9491-972FAEDC32E8}"/>
                </a:ext>
              </a:extLst>
            </p:cNvPr>
            <p:cNvPicPr>
              <a:picLocks noChangeAspect="1" noChangeArrowheads="1"/>
            </p:cNvPicPr>
            <p:nvPr/>
          </p:nvPicPr>
          <p:blipFill rotWithShape="1">
            <a:blip r:embed="rId22" cstate="email">
              <a:extLst>
                <a:ext uri="{28A0092B-C50C-407E-A947-70E740481C1C}">
                  <a14:useLocalDpi xmlns:a14="http://schemas.microsoft.com/office/drawing/2010/main"/>
                </a:ext>
              </a:extLst>
            </a:blip>
            <a:srcRect/>
            <a:stretch/>
          </p:blipFill>
          <p:spPr bwMode="auto">
            <a:xfrm>
              <a:off x="5566788" y="1068903"/>
              <a:ext cx="3193754" cy="3199169"/>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43" name="Picture 8" descr="L’image contient peut-être : 1 personne, texte qui dit ’19 ernet Governance um Berlin November 2019 WORLD. NET. VISION. Roland 1-800’">
              <a:extLst>
                <a:ext uri="{FF2B5EF4-FFF2-40B4-BE49-F238E27FC236}">
                  <a16:creationId xmlns:a16="http://schemas.microsoft.com/office/drawing/2014/main" id="{70C6CFEA-C56E-8D4B-B292-AFD4A75968F2}"/>
                </a:ext>
              </a:extLst>
            </p:cNvPr>
            <p:cNvPicPr>
              <a:picLocks noChangeAspect="1" noChangeArrowheads="1"/>
            </p:cNvPicPr>
            <p:nvPr/>
          </p:nvPicPr>
          <p:blipFill rotWithShape="1">
            <a:blip r:embed="rId23" cstate="email">
              <a:extLst>
                <a:ext uri="{BEBA8EAE-BF5A-486C-A8C5-ECC9F3942E4B}">
                  <a14:imgProps xmlns:a14="http://schemas.microsoft.com/office/drawing/2010/main">
                    <a14:imgLayer r:embed="rId24">
                      <a14:imgEffect>
                        <a14:backgroundRemoval t="0" b="100000" l="0" r="100000">
                          <a14:foregroundMark x1="2330" y1="75588" x2="12766" y2="99819"/>
                          <a14:foregroundMark x1="2330" y1="75588" x2="2229" y2="50814"/>
                          <a14:foregroundMark x1="2229" y1="50814" x2="7599" y2="33454"/>
                          <a14:foregroundMark x1="7599" y1="33454" x2="16211" y2="26944"/>
                          <a14:foregroundMark x1="16211" y1="26944" x2="25532" y2="30018"/>
                          <a14:foregroundMark x1="25532" y1="30018" x2="36170" y2="40506"/>
                          <a14:foregroundMark x1="36170" y1="40506" x2="52482" y2="72514"/>
                          <a14:foregroundMark x1="52482" y1="72514" x2="54103" y2="88065"/>
                          <a14:foregroundMark x1="54002" y1="88065" x2="43566" y2="99819"/>
                          <a14:foregroundMark x1="8409" y1="55696" x2="33131" y2="56058"/>
                          <a14:foregroundMark x1="33131" y1="56058" x2="30598" y2="77577"/>
                          <a14:foregroundMark x1="30598" y1="77577" x2="27964" y2="56781"/>
                          <a14:foregroundMark x1="27964" y1="56781" x2="19352" y2="60398"/>
                          <a14:foregroundMark x1="19352" y1="60398" x2="26849" y2="69439"/>
                          <a14:foregroundMark x1="26849" y1="69439" x2="20871" y2="56600"/>
                          <a14:foregroundMark x1="20871" y1="56600" x2="12563" y2="71971"/>
                          <a14:foregroundMark x1="12563" y1="71971" x2="20770" y2="86618"/>
                          <a14:foregroundMark x1="20770" y1="86618" x2="35157" y2="81193"/>
                          <a14:foregroundMark x1="35157" y1="81193" x2="40223" y2="68354"/>
                          <a14:foregroundMark x1="40223" y1="68354" x2="38602" y2="55696"/>
                          <a14:foregroundMark x1="43364" y1="69982" x2="43566" y2="85353"/>
                          <a14:foregroundMark x1="43566" y1="85353" x2="34347" y2="93309"/>
                          <a14:foregroundMark x1="34347" y1="93309" x2="25532" y2="94756"/>
                          <a14:foregroundMark x1="25532" y1="94756" x2="35765" y2="86438"/>
                          <a14:foregroundMark x1="35765" y1="86438" x2="41945" y2="75407"/>
                          <a14:foregroundMark x1="41945" y1="75407" x2="43364" y2="71067"/>
                          <a14:foregroundMark x1="59473" y1="79385" x2="68592" y2="77577"/>
                          <a14:foregroundMark x1="68592" y1="77577" x2="75684" y2="87161"/>
                          <a14:foregroundMark x1="75684" y1="87161" x2="66261" y2="95841"/>
                          <a14:foregroundMark x1="66261" y1="95841" x2="59574" y2="85714"/>
                          <a14:foregroundMark x1="59574" y1="85714" x2="59676" y2="79747"/>
                          <a14:foregroundMark x1="62411" y1="71248" x2="62411" y2="70705"/>
                          <a14:foregroundMark x1="68592" y1="64195" x2="61196" y2="73779"/>
                          <a14:foregroundMark x1="61196" y1="73779" x2="69301" y2="67993"/>
                          <a14:foregroundMark x1="69301" y1="67993" x2="68592" y2="64195"/>
                          <a14:foregroundMark x1="57852" y1="99819" x2="57852" y2="99819"/>
                          <a14:foregroundMark x1="66565" y1="98915" x2="57852" y2="99638"/>
                          <a14:foregroundMark x1="66565" y1="98915" x2="66565" y2="99819"/>
                          <a14:foregroundMark x1="62107" y1="99458" x2="61803" y2="99819"/>
                          <a14:foregroundMark x1="61499" y1="94756" x2="60385" y2="94756"/>
                          <a14:foregroundMark x1="66565" y1="52260" x2="66565" y2="52260"/>
                          <a14:foregroundMark x1="64640" y1="49005" x2="64640" y2="49005"/>
                          <a14:foregroundMark x1="68085" y1="51537" x2="68085" y2="51537"/>
                          <a14:foregroundMark x1="68085" y1="55515" x2="68085" y2="55515"/>
                          <a14:foregroundMark x1="69301" y1="58047" x2="69301" y2="58047"/>
                          <a14:foregroundMark x1="58257" y1="46112" x2="66971" y2="48463"/>
                          <a14:foregroundMark x1="66971" y1="48463" x2="58561" y2="47559"/>
                          <a14:backgroundMark x1="55218" y1="0" x2="55218" y2="10127"/>
                          <a14:backgroundMark x1="55319" y1="10307" x2="62614" y2="39783"/>
                          <a14:backgroundMark x1="62614" y1="39783" x2="72239" y2="41591"/>
                          <a14:backgroundMark x1="72239" y1="41591" x2="98784" y2="80289"/>
                          <a14:backgroundMark x1="98784" y1="80289" x2="96454" y2="95298"/>
                          <a14:backgroundMark x1="96454" y1="95298" x2="97467" y2="99819"/>
                          <a14:backgroundMark x1="54813" y1="19168" x2="55826" y2="35443"/>
                          <a14:backgroundMark x1="55826" y1="35443" x2="62918" y2="44665"/>
                          <a14:backgroundMark x1="62918" y1="44665" x2="74873" y2="42676"/>
                          <a14:backgroundMark x1="74873" y1="42676" x2="77204" y2="27667"/>
                          <a14:backgroundMark x1="77204" y1="27667" x2="70517" y2="10307"/>
                          <a14:backgroundMark x1="70517" y1="10307" x2="60993" y2="7052"/>
                          <a14:backgroundMark x1="60993" y1="7052" x2="53799" y2="15552"/>
                          <a14:backgroundMark x1="53799" y1="15552" x2="54205" y2="19349"/>
                        </a14:backgroundRemoval>
                      </a14:imgEffect>
                    </a14:imgLayer>
                  </a14:imgProps>
                </a:ext>
                <a:ext uri="{28A0092B-C50C-407E-A947-70E740481C1C}">
                  <a14:useLocalDpi xmlns:a14="http://schemas.microsoft.com/office/drawing/2010/main"/>
                </a:ext>
              </a:extLst>
            </a:blip>
            <a:srcRect/>
            <a:stretch/>
          </p:blipFill>
          <p:spPr bwMode="auto">
            <a:xfrm>
              <a:off x="2351920" y="1606999"/>
              <a:ext cx="5528044" cy="310233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4" name="Groupe 43">
            <a:extLst>
              <a:ext uri="{FF2B5EF4-FFF2-40B4-BE49-F238E27FC236}">
                <a16:creationId xmlns:a16="http://schemas.microsoft.com/office/drawing/2014/main" id="{63BA46E4-F3CA-6F4E-9E78-9A935D039B7F}"/>
              </a:ext>
            </a:extLst>
          </p:cNvPr>
          <p:cNvGrpSpPr/>
          <p:nvPr/>
        </p:nvGrpSpPr>
        <p:grpSpPr>
          <a:xfrm>
            <a:off x="2173811" y="3984572"/>
            <a:ext cx="1402007" cy="1402007"/>
            <a:chOff x="7818420" y="1632879"/>
            <a:chExt cx="2849586" cy="2849586"/>
          </a:xfrm>
        </p:grpSpPr>
        <p:pic>
          <p:nvPicPr>
            <p:cNvPr id="45" name="Image 44" descr="Une image contenant personne, mur, intérieur&#10;&#10;Description générée automatiquement">
              <a:extLst>
                <a:ext uri="{FF2B5EF4-FFF2-40B4-BE49-F238E27FC236}">
                  <a16:creationId xmlns:a16="http://schemas.microsoft.com/office/drawing/2014/main" id="{F0A4562F-5D16-384F-861C-B2AFB9585A16}"/>
                </a:ext>
              </a:extLst>
            </p:cNvPr>
            <p:cNvPicPr>
              <a:picLocks noChangeAspect="1"/>
            </p:cNvPicPr>
            <p:nvPr/>
          </p:nvPicPr>
          <p:blipFill rotWithShape="1">
            <a:blip r:embed="rId25" cstate="screen">
              <a:extLst>
                <a:ext uri="{28A0092B-C50C-407E-A947-70E740481C1C}">
                  <a14:useLocalDpi xmlns:a14="http://schemas.microsoft.com/office/drawing/2010/main"/>
                </a:ext>
              </a:extLst>
            </a:blip>
            <a:srcRect r="-1" b="-1"/>
            <a:stretch/>
          </p:blipFill>
          <p:spPr>
            <a:xfrm>
              <a:off x="7818420" y="1632879"/>
              <a:ext cx="2849586" cy="284958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p:spPr>
        </p:pic>
        <p:pic>
          <p:nvPicPr>
            <p:cNvPr id="46" name="Image 45">
              <a:extLst>
                <a:ext uri="{FF2B5EF4-FFF2-40B4-BE49-F238E27FC236}">
                  <a16:creationId xmlns:a16="http://schemas.microsoft.com/office/drawing/2014/main" id="{9486991B-938D-804A-828A-86A26C507773}"/>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r="-4" b="-4"/>
            <a:stretch/>
          </p:blipFill>
          <p:spPr>
            <a:xfrm>
              <a:off x="8295786" y="2016273"/>
              <a:ext cx="451156" cy="45115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scene3d>
              <a:camera prst="perspectiveFront" fov="5400000"/>
              <a:lightRig rig="threePt" dir="t">
                <a:rot lat="0" lon="0" rev="19200000"/>
              </a:lightRig>
            </a:scene3d>
            <a:sp3d extrusionH="25400">
              <a:bevelT w="304800" h="152400" prst="hardEdge"/>
              <a:extrusionClr>
                <a:srgbClr val="000000"/>
              </a:extrusionClr>
            </a:sp3d>
          </p:spPr>
        </p:pic>
        <p:pic>
          <p:nvPicPr>
            <p:cNvPr id="47" name="Image 46">
              <a:extLst>
                <a:ext uri="{FF2B5EF4-FFF2-40B4-BE49-F238E27FC236}">
                  <a16:creationId xmlns:a16="http://schemas.microsoft.com/office/drawing/2014/main" id="{50331345-B5D4-EA4D-8F79-6A8C8CE170A6}"/>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r="-4" b="-4"/>
            <a:stretch/>
          </p:blipFill>
          <p:spPr>
            <a:xfrm>
              <a:off x="8840145" y="2016273"/>
              <a:ext cx="451156" cy="451156"/>
            </a:xfrm>
            <a:custGeom>
              <a:avLst/>
              <a:gdLst/>
              <a:ahLst/>
              <a:cxnLst/>
              <a:rect l="l" t="t" r="r" b="b"/>
              <a:pathLst>
                <a:path w="2849586" h="2849586">
                  <a:moveTo>
                    <a:pt x="1424793" y="0"/>
                  </a:moveTo>
                  <a:cubicBezTo>
                    <a:pt x="2211684" y="0"/>
                    <a:pt x="2849586" y="637902"/>
                    <a:pt x="2849586" y="1424793"/>
                  </a:cubicBezTo>
                  <a:cubicBezTo>
                    <a:pt x="2849586" y="2211684"/>
                    <a:pt x="2211684" y="2849586"/>
                    <a:pt x="1424793" y="2849586"/>
                  </a:cubicBezTo>
                  <a:cubicBezTo>
                    <a:pt x="637902" y="2849586"/>
                    <a:pt x="0" y="2211684"/>
                    <a:pt x="0" y="1424793"/>
                  </a:cubicBezTo>
                  <a:cubicBezTo>
                    <a:pt x="0" y="637902"/>
                    <a:pt x="637902" y="0"/>
                    <a:pt x="1424793" y="0"/>
                  </a:cubicBezTo>
                  <a:close/>
                </a:path>
              </a:pathLst>
            </a:custGeom>
            <a:scene3d>
              <a:camera prst="perspectiveFront" fov="5400000"/>
              <a:lightRig rig="threePt" dir="t">
                <a:rot lat="0" lon="0" rev="19200000"/>
              </a:lightRig>
            </a:scene3d>
            <a:sp3d extrusionH="25400">
              <a:bevelT w="304800" h="152400" prst="hardEdge"/>
              <a:extrusionClr>
                <a:srgbClr val="000000"/>
              </a:extrusionClr>
            </a:sp3d>
          </p:spPr>
        </p:pic>
      </p:grpSp>
      <p:grpSp>
        <p:nvGrpSpPr>
          <p:cNvPr id="48" name="Groupe 47">
            <a:extLst>
              <a:ext uri="{FF2B5EF4-FFF2-40B4-BE49-F238E27FC236}">
                <a16:creationId xmlns:a16="http://schemas.microsoft.com/office/drawing/2014/main" id="{E05EA676-1DFD-4244-AF1B-C7BD0CA85726}"/>
              </a:ext>
            </a:extLst>
          </p:cNvPr>
          <p:cNvGrpSpPr/>
          <p:nvPr/>
        </p:nvGrpSpPr>
        <p:grpSpPr>
          <a:xfrm>
            <a:off x="4713512" y="4059738"/>
            <a:ext cx="1283068" cy="1402007"/>
            <a:chOff x="2403231" y="2107234"/>
            <a:chExt cx="3486778" cy="3810000"/>
          </a:xfrm>
        </p:grpSpPr>
        <p:pic>
          <p:nvPicPr>
            <p:cNvPr id="49" name="Рисунок 3" descr="af7a4501-735b-4269-8da2-1fc31646e441 - копия">
              <a:extLst>
                <a:ext uri="{FF2B5EF4-FFF2-40B4-BE49-F238E27FC236}">
                  <a16:creationId xmlns:a16="http://schemas.microsoft.com/office/drawing/2014/main" id="{5E618CC1-173A-9A41-ADC2-77830A6202B9}"/>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73873" y="4332110"/>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0" name="Picture 16">
              <a:extLst>
                <a:ext uri="{FF2B5EF4-FFF2-40B4-BE49-F238E27FC236}">
                  <a16:creationId xmlns:a16="http://schemas.microsoft.com/office/drawing/2014/main" id="{2DDCDF62-C068-964A-8E82-37F8DBC96363}"/>
                </a:ext>
              </a:extLst>
            </p:cNvPr>
            <p:cNvPicPr>
              <a:picLocks noChangeAspect="1" noChangeArrowheads="1"/>
            </p:cNvPicPr>
            <p:nvPr/>
          </p:nvPicPr>
          <p:blipFill rotWithShape="1">
            <a:blip r:embed="rId28" cstate="email">
              <a:extLst>
                <a:ext uri="{28A0092B-C50C-407E-A947-70E740481C1C}">
                  <a14:useLocalDpi xmlns:a14="http://schemas.microsoft.com/office/drawing/2010/main"/>
                </a:ext>
              </a:extLst>
            </a:blip>
            <a:srcRect/>
            <a:stretch/>
          </p:blipFill>
          <p:spPr bwMode="auto">
            <a:xfrm>
              <a:off x="2403231" y="2107234"/>
              <a:ext cx="3486778" cy="3810000"/>
            </a:xfrm>
            <a:prstGeom prst="rect">
              <a:avLst/>
            </a:prstGeom>
            <a:noFill/>
            <a:extLst>
              <a:ext uri="{909E8E84-426E-40DD-AFC4-6F175D3DCCD1}">
                <a14:hiddenFill xmlns:a14="http://schemas.microsoft.com/office/drawing/2010/main">
                  <a:solidFill>
                    <a:srgbClr val="FFFFFF"/>
                  </a:solidFill>
                </a14:hiddenFill>
              </a:ext>
            </a:extLst>
          </p:spPr>
        </p:pic>
        <p:pic>
          <p:nvPicPr>
            <p:cNvPr id="51" name="Рисунок 3" descr="af7a4501-735b-4269-8da2-1fc31646e441 - копия">
              <a:extLst>
                <a:ext uri="{FF2B5EF4-FFF2-40B4-BE49-F238E27FC236}">
                  <a16:creationId xmlns:a16="http://schemas.microsoft.com/office/drawing/2014/main" id="{FDB8F398-581E-9C46-924A-76CEB5E38F67}"/>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86288" y="4354051"/>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2" name="Рисунок 3" descr="af7a4501-735b-4269-8da2-1fc31646e441 - копия">
              <a:extLst>
                <a:ext uri="{FF2B5EF4-FFF2-40B4-BE49-F238E27FC236}">
                  <a16:creationId xmlns:a16="http://schemas.microsoft.com/office/drawing/2014/main" id="{6676E494-CFAC-9243-8346-877DDC636E2F}"/>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186288" y="4701819"/>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3" name="Рисунок 3" descr="af7a4501-735b-4269-8da2-1fc31646e441 - копия">
              <a:extLst>
                <a:ext uri="{FF2B5EF4-FFF2-40B4-BE49-F238E27FC236}">
                  <a16:creationId xmlns:a16="http://schemas.microsoft.com/office/drawing/2014/main" id="{5B5F71AC-6000-4446-9CDC-8AFABD10D8AF}"/>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327433" y="4970506"/>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4" name="Рисунок 3" descr="af7a4501-735b-4269-8da2-1fc31646e441 - копия">
              <a:extLst>
                <a:ext uri="{FF2B5EF4-FFF2-40B4-BE49-F238E27FC236}">
                  <a16:creationId xmlns:a16="http://schemas.microsoft.com/office/drawing/2014/main" id="{038EF79E-A1A1-7246-AAE5-A2DA8CACD5AE}"/>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085905" y="5049586"/>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5" name="Рисунок 3" descr="af7a4501-735b-4269-8da2-1fc31646e441 - копия">
              <a:extLst>
                <a:ext uri="{FF2B5EF4-FFF2-40B4-BE49-F238E27FC236}">
                  <a16:creationId xmlns:a16="http://schemas.microsoft.com/office/drawing/2014/main" id="{A2B83FBB-01B0-DB42-8C54-BA47FE02BF83}"/>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274299" y="5268737"/>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6" name="Рисунок 3" descr="af7a4501-735b-4269-8da2-1fc31646e441 - копия">
              <a:extLst>
                <a:ext uri="{FF2B5EF4-FFF2-40B4-BE49-F238E27FC236}">
                  <a16:creationId xmlns:a16="http://schemas.microsoft.com/office/drawing/2014/main" id="{778D4EDD-7034-B245-92A6-1793F7CEAAC2}"/>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049183" y="5483410"/>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57" name="Рисунок 3" descr="af7a4501-735b-4269-8da2-1fc31646e441 - копия">
              <a:extLst>
                <a:ext uri="{FF2B5EF4-FFF2-40B4-BE49-F238E27FC236}">
                  <a16:creationId xmlns:a16="http://schemas.microsoft.com/office/drawing/2014/main" id="{DDC7BECF-74DB-0147-BFEE-04962155D8B4}"/>
                </a:ext>
              </a:extLst>
            </p:cNvPr>
            <p:cNvPicPr>
              <a:picLocks noChangeAspect="1" noChangeArrowheads="1"/>
            </p:cNvPicPr>
            <p:nvPr/>
          </p:nvPicPr>
          <p:blipFill rotWithShape="1">
            <a:blip r:embed="rId27" cstate="email">
              <a:extLst>
                <a:ext uri="{28A0092B-C50C-407E-A947-70E740481C1C}">
                  <a14:useLocalDpi xmlns:a14="http://schemas.microsoft.com/office/drawing/2010/main"/>
                </a:ext>
              </a:extLst>
            </a:blip>
            <a:srcRect/>
            <a:stretch/>
          </p:blipFill>
          <p:spPr bwMode="auto">
            <a:xfrm>
              <a:off x="4276385" y="5641571"/>
              <a:ext cx="157893" cy="158161"/>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58" name="Groupe 57">
            <a:extLst>
              <a:ext uri="{FF2B5EF4-FFF2-40B4-BE49-F238E27FC236}">
                <a16:creationId xmlns:a16="http://schemas.microsoft.com/office/drawing/2014/main" id="{F2CB2055-58FA-5543-A308-7619122F02A1}"/>
              </a:ext>
            </a:extLst>
          </p:cNvPr>
          <p:cNvGrpSpPr/>
          <p:nvPr/>
        </p:nvGrpSpPr>
        <p:grpSpPr>
          <a:xfrm>
            <a:off x="2862687" y="5219946"/>
            <a:ext cx="2030356" cy="1319544"/>
            <a:chOff x="2110379" y="1602690"/>
            <a:chExt cx="6641961" cy="4316661"/>
          </a:xfrm>
        </p:grpSpPr>
        <p:pic>
          <p:nvPicPr>
            <p:cNvPr id="59" name="Picture 12" descr="L’image contient peut-être : 2 personnes, dont Ricardo Holmquist, personnes assises">
              <a:extLst>
                <a:ext uri="{FF2B5EF4-FFF2-40B4-BE49-F238E27FC236}">
                  <a16:creationId xmlns:a16="http://schemas.microsoft.com/office/drawing/2014/main" id="{1B7E0505-CD8B-6F4A-835D-2BAAD2541A9B}"/>
                </a:ext>
              </a:extLst>
            </p:cNvPr>
            <p:cNvPicPr>
              <a:picLocks noChangeAspect="1" noChangeArrowheads="1"/>
            </p:cNvPicPr>
            <p:nvPr/>
          </p:nvPicPr>
          <p:blipFill rotWithShape="1">
            <a:blip r:embed="rId29" cstate="email">
              <a:extLst>
                <a:ext uri="{28A0092B-C50C-407E-A947-70E740481C1C}">
                  <a14:useLocalDpi xmlns:a14="http://schemas.microsoft.com/office/drawing/2010/main"/>
                </a:ext>
              </a:extLst>
            </a:blip>
            <a:srcRect/>
            <a:stretch/>
          </p:blipFill>
          <p:spPr bwMode="auto">
            <a:xfrm>
              <a:off x="2110379" y="1602690"/>
              <a:ext cx="6641961" cy="4316661"/>
            </a:xfrm>
            <a:prstGeom prst="rect">
              <a:avLst/>
            </a:prstGeom>
            <a:noFill/>
            <a:extLst>
              <a:ext uri="{909E8E84-426E-40DD-AFC4-6F175D3DCCD1}">
                <a14:hiddenFill xmlns:a14="http://schemas.microsoft.com/office/drawing/2010/main">
                  <a:solidFill>
                    <a:srgbClr val="FFFFFF"/>
                  </a:solidFill>
                </a14:hiddenFill>
              </a:ext>
            </a:extLst>
          </p:spPr>
        </p:pic>
        <p:pic>
          <p:nvPicPr>
            <p:cNvPr id="60" name="Рисунок 3" descr="af7a4501-735b-4269-8da2-1fc31646e441 - копия">
              <a:extLst>
                <a:ext uri="{FF2B5EF4-FFF2-40B4-BE49-F238E27FC236}">
                  <a16:creationId xmlns:a16="http://schemas.microsoft.com/office/drawing/2014/main" id="{E7DD6051-E17C-F342-8C9D-B274F7E202F0}"/>
                </a:ext>
              </a:extLst>
            </p:cNvPr>
            <p:cNvPicPr>
              <a:picLocks noChangeAspect="1" noChangeArrowheads="1"/>
            </p:cNvPicPr>
            <p:nvPr/>
          </p:nvPicPr>
          <p:blipFill rotWithShape="1">
            <a:blip r:embed="rId30" cstate="email">
              <a:extLst>
                <a:ext uri="{28A0092B-C50C-407E-A947-70E740481C1C}">
                  <a14:useLocalDpi xmlns:a14="http://schemas.microsoft.com/office/drawing/2010/main"/>
                </a:ext>
              </a:extLst>
            </a:blip>
            <a:srcRect/>
            <a:stretch/>
          </p:blipFill>
          <p:spPr bwMode="auto">
            <a:xfrm>
              <a:off x="444326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1" name="Groupe 60">
            <a:extLst>
              <a:ext uri="{FF2B5EF4-FFF2-40B4-BE49-F238E27FC236}">
                <a16:creationId xmlns:a16="http://schemas.microsoft.com/office/drawing/2014/main" id="{6E70EA70-4C2B-A34A-A1BD-452852CFF4AC}"/>
              </a:ext>
            </a:extLst>
          </p:cNvPr>
          <p:cNvGrpSpPr/>
          <p:nvPr/>
        </p:nvGrpSpPr>
        <p:grpSpPr>
          <a:xfrm>
            <a:off x="5226520" y="5304267"/>
            <a:ext cx="2228836" cy="1228649"/>
            <a:chOff x="4342786" y="2081061"/>
            <a:chExt cx="6758340" cy="3725546"/>
          </a:xfrm>
        </p:grpSpPr>
        <p:pic>
          <p:nvPicPr>
            <p:cNvPr id="62" name="Picture 14" descr="L’image contient peut-être : 4 personnes, dont Anne-Marie Joly-Bachollet, personnes souriantes, personnes debout, chaussures et intérieur">
              <a:extLst>
                <a:ext uri="{FF2B5EF4-FFF2-40B4-BE49-F238E27FC236}">
                  <a16:creationId xmlns:a16="http://schemas.microsoft.com/office/drawing/2014/main" id="{C7A4BBD0-F8E1-EA4F-A2E6-FF744C78706A}"/>
                </a:ext>
              </a:extLst>
            </p:cNvPr>
            <p:cNvPicPr>
              <a:picLocks noChangeAspect="1" noChangeArrowheads="1"/>
            </p:cNvPicPr>
            <p:nvPr/>
          </p:nvPicPr>
          <p:blipFill rotWithShape="1">
            <a:blip r:embed="rId31" cstate="email">
              <a:extLst>
                <a:ext uri="{28A0092B-C50C-407E-A947-70E740481C1C}">
                  <a14:useLocalDpi xmlns:a14="http://schemas.microsoft.com/office/drawing/2010/main"/>
                </a:ext>
              </a:extLst>
            </a:blip>
            <a:srcRect/>
            <a:stretch/>
          </p:blipFill>
          <p:spPr bwMode="auto">
            <a:xfrm>
              <a:off x="5957626" y="2081061"/>
              <a:ext cx="5143500" cy="3725546"/>
            </a:xfrm>
            <a:prstGeom prst="rect">
              <a:avLst/>
            </a:prstGeom>
            <a:noFill/>
            <a:extLst>
              <a:ext uri="{909E8E84-426E-40DD-AFC4-6F175D3DCCD1}">
                <a14:hiddenFill xmlns:a14="http://schemas.microsoft.com/office/drawing/2010/main">
                  <a:solidFill>
                    <a:srgbClr val="FFFFFF"/>
                  </a:solidFill>
                </a14:hiddenFill>
              </a:ext>
            </a:extLst>
          </p:spPr>
        </p:pic>
        <p:pic>
          <p:nvPicPr>
            <p:cNvPr id="63" name="Рисунок 3" descr="af7a4501-735b-4269-8da2-1fc31646e441 - копия">
              <a:extLst>
                <a:ext uri="{FF2B5EF4-FFF2-40B4-BE49-F238E27FC236}">
                  <a16:creationId xmlns:a16="http://schemas.microsoft.com/office/drawing/2014/main" id="{038A6191-574B-054A-B8C3-3BFA99E60C7E}"/>
                </a:ext>
              </a:extLst>
            </p:cNvPr>
            <p:cNvPicPr>
              <a:picLocks noChangeAspect="1" noChangeArrowheads="1"/>
            </p:cNvPicPr>
            <p:nvPr/>
          </p:nvPicPr>
          <p:blipFill rotWithShape="1">
            <a:blip r:embed="rId32" cstate="email">
              <a:extLst>
                <a:ext uri="{28A0092B-C50C-407E-A947-70E740481C1C}">
                  <a14:useLocalDpi xmlns:a14="http://schemas.microsoft.com/office/drawing/2010/main"/>
                </a:ext>
              </a:extLst>
            </a:blip>
            <a:srcRect/>
            <a:stretch/>
          </p:blipFill>
          <p:spPr bwMode="auto">
            <a:xfrm>
              <a:off x="4342786" y="3222910"/>
              <a:ext cx="2579323" cy="2583696"/>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4" name="Groupe 63">
            <a:extLst>
              <a:ext uri="{FF2B5EF4-FFF2-40B4-BE49-F238E27FC236}">
                <a16:creationId xmlns:a16="http://schemas.microsoft.com/office/drawing/2014/main" id="{4458A516-B29F-064F-87DD-DB2E2B366114}"/>
              </a:ext>
            </a:extLst>
          </p:cNvPr>
          <p:cNvGrpSpPr/>
          <p:nvPr/>
        </p:nvGrpSpPr>
        <p:grpSpPr>
          <a:xfrm>
            <a:off x="8519062" y="1047099"/>
            <a:ext cx="2138853" cy="2738268"/>
            <a:chOff x="6567178" y="1505921"/>
            <a:chExt cx="3626878" cy="4643312"/>
          </a:xfrm>
        </p:grpSpPr>
        <p:grpSp>
          <p:nvGrpSpPr>
            <p:cNvPr id="65" name="Groupe 64">
              <a:extLst>
                <a:ext uri="{FF2B5EF4-FFF2-40B4-BE49-F238E27FC236}">
                  <a16:creationId xmlns:a16="http://schemas.microsoft.com/office/drawing/2014/main" id="{1770C314-B550-464E-AB14-4525B8CC641D}"/>
                </a:ext>
              </a:extLst>
            </p:cNvPr>
            <p:cNvGrpSpPr/>
            <p:nvPr/>
          </p:nvGrpSpPr>
          <p:grpSpPr>
            <a:xfrm>
              <a:off x="6727695" y="1505921"/>
              <a:ext cx="3466361" cy="4643312"/>
              <a:chOff x="6061121" y="1241000"/>
              <a:chExt cx="3466361" cy="4643312"/>
            </a:xfrm>
          </p:grpSpPr>
          <p:pic>
            <p:nvPicPr>
              <p:cNvPr id="67" name="Picture 8" descr="Aucune description de photo disponible.">
                <a:extLst>
                  <a:ext uri="{FF2B5EF4-FFF2-40B4-BE49-F238E27FC236}">
                    <a16:creationId xmlns:a16="http://schemas.microsoft.com/office/drawing/2014/main" id="{33D31FF1-701A-8F43-B899-5D4B30BE3FF3}"/>
                  </a:ext>
                </a:extLst>
              </p:cNvPr>
              <p:cNvPicPr>
                <a:picLocks noChangeAspect="1" noChangeArrowheads="1"/>
              </p:cNvPicPr>
              <p:nvPr/>
            </p:nvPicPr>
            <p:blipFill>
              <a:blip r:embed="rId33" cstate="screen">
                <a:extLst>
                  <a:ext uri="{28A0092B-C50C-407E-A947-70E740481C1C}">
                    <a14:useLocalDpi xmlns:a14="http://schemas.microsoft.com/office/drawing/2010/main"/>
                  </a:ext>
                </a:extLst>
              </a:blip>
              <a:srcRect/>
              <a:stretch>
                <a:fillRect/>
              </a:stretch>
            </p:blipFill>
            <p:spPr bwMode="auto">
              <a:xfrm>
                <a:off x="6061121" y="1241000"/>
                <a:ext cx="3466361" cy="4643312"/>
              </a:xfrm>
              <a:prstGeom prst="rect">
                <a:avLst/>
              </a:prstGeom>
              <a:noFill/>
              <a:extLst>
                <a:ext uri="{909E8E84-426E-40DD-AFC4-6F175D3DCCD1}">
                  <a14:hiddenFill xmlns:a14="http://schemas.microsoft.com/office/drawing/2010/main">
                    <a:solidFill>
                      <a:srgbClr val="FFFFFF"/>
                    </a:solidFill>
                  </a14:hiddenFill>
                </a:ext>
              </a:extLst>
            </p:spPr>
          </p:pic>
          <p:pic>
            <p:nvPicPr>
              <p:cNvPr id="68" name="Рисунок 3" descr="af7a4501-735b-4269-8da2-1fc31646e441 - копия">
                <a:extLst>
                  <a:ext uri="{FF2B5EF4-FFF2-40B4-BE49-F238E27FC236}">
                    <a16:creationId xmlns:a16="http://schemas.microsoft.com/office/drawing/2014/main" id="{21A289BF-7EB9-4246-A234-90D778E98F42}"/>
                  </a:ext>
                </a:extLst>
              </p:cNvPr>
              <p:cNvPicPr>
                <a:picLocks noChangeAspect="1" noChangeArrowheads="1"/>
              </p:cNvPicPr>
              <p:nvPr/>
            </p:nvPicPr>
            <p:blipFill rotWithShape="1">
              <a:blip r:embed="rId34" cstate="screen">
                <a:extLst>
                  <a:ext uri="{28A0092B-C50C-407E-A947-70E740481C1C}">
                    <a14:useLocalDpi xmlns:a14="http://schemas.microsoft.com/office/drawing/2010/main"/>
                  </a:ext>
                </a:extLst>
              </a:blip>
              <a:srcRect/>
              <a:stretch/>
            </p:blipFill>
            <p:spPr bwMode="auto">
              <a:xfrm>
                <a:off x="6287786" y="1434577"/>
                <a:ext cx="699050" cy="700236"/>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69" name="Рисунок 3" descr="af7a4501-735b-4269-8da2-1fc31646e441 - копия">
                <a:extLst>
                  <a:ext uri="{FF2B5EF4-FFF2-40B4-BE49-F238E27FC236}">
                    <a16:creationId xmlns:a16="http://schemas.microsoft.com/office/drawing/2014/main" id="{E64D368A-35D5-7B4A-BFB3-9BCAAE72DCCB}"/>
                  </a:ext>
                </a:extLst>
              </p:cNvPr>
              <p:cNvPicPr>
                <a:picLocks noChangeAspect="1" noChangeArrowheads="1"/>
              </p:cNvPicPr>
              <p:nvPr/>
            </p:nvPicPr>
            <p:blipFill rotWithShape="1">
              <a:blip r:embed="rId35" cstate="screen">
                <a:extLst>
                  <a:ext uri="{28A0092B-C50C-407E-A947-70E740481C1C}">
                    <a14:useLocalDpi xmlns:a14="http://schemas.microsoft.com/office/drawing/2010/main"/>
                  </a:ext>
                </a:extLst>
              </a:blip>
              <a:srcRect/>
              <a:stretch/>
            </p:blipFill>
            <p:spPr bwMode="auto">
              <a:xfrm>
                <a:off x="7836092" y="3082640"/>
                <a:ext cx="705789" cy="706987"/>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66" name="Рисунок 3" descr="af7a4501-735b-4269-8da2-1fc31646e441 - копия">
              <a:extLst>
                <a:ext uri="{FF2B5EF4-FFF2-40B4-BE49-F238E27FC236}">
                  <a16:creationId xmlns:a16="http://schemas.microsoft.com/office/drawing/2014/main" id="{BF04CD8C-ACE3-ED4B-9CA0-D769D84702D5}"/>
                </a:ext>
              </a:extLst>
            </p:cNvPr>
            <p:cNvPicPr>
              <a:picLocks noChangeAspect="1" noChangeArrowheads="1"/>
            </p:cNvPicPr>
            <p:nvPr/>
          </p:nvPicPr>
          <p:blipFill rotWithShape="1">
            <a:blip r:embed="rId34" cstate="screen">
              <a:extLst>
                <a:ext uri="{28A0092B-C50C-407E-A947-70E740481C1C}">
                  <a14:useLocalDpi xmlns:a14="http://schemas.microsoft.com/office/drawing/2010/main"/>
                </a:ext>
              </a:extLst>
            </a:blip>
            <a:srcRect/>
            <a:stretch/>
          </p:blipFill>
          <p:spPr bwMode="auto">
            <a:xfrm>
              <a:off x="6567178" y="5240179"/>
              <a:ext cx="699050" cy="700237"/>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70" name="Groupe 69">
            <a:extLst>
              <a:ext uri="{FF2B5EF4-FFF2-40B4-BE49-F238E27FC236}">
                <a16:creationId xmlns:a16="http://schemas.microsoft.com/office/drawing/2014/main" id="{A218F2CF-17CE-6440-A31B-5498810A3C9D}"/>
              </a:ext>
            </a:extLst>
          </p:cNvPr>
          <p:cNvGrpSpPr/>
          <p:nvPr/>
        </p:nvGrpSpPr>
        <p:grpSpPr>
          <a:xfrm>
            <a:off x="4028882" y="1047099"/>
            <a:ext cx="2198149" cy="2930864"/>
            <a:chOff x="3271007" y="1507248"/>
            <a:chExt cx="3456043" cy="4608056"/>
          </a:xfrm>
        </p:grpSpPr>
        <p:pic>
          <p:nvPicPr>
            <p:cNvPr id="71" name="Espace réservé du contenu 9" descr="Une image contenant personne, intérieur, debout, groupe&#10;&#10;Description générée automatiquement">
              <a:extLst>
                <a:ext uri="{FF2B5EF4-FFF2-40B4-BE49-F238E27FC236}">
                  <a16:creationId xmlns:a16="http://schemas.microsoft.com/office/drawing/2014/main" id="{A8D834CF-3C11-E544-9969-CD1B7717EA0E}"/>
                </a:ext>
              </a:extLst>
            </p:cNvPr>
            <p:cNvPicPr>
              <a:picLocks noChangeAspect="1"/>
            </p:cNvPicPr>
            <p:nvPr/>
          </p:nvPicPr>
          <p:blipFill>
            <a:blip r:embed="rId36" cstate="email">
              <a:extLst>
                <a:ext uri="{28A0092B-C50C-407E-A947-70E740481C1C}">
                  <a14:useLocalDpi xmlns:a14="http://schemas.microsoft.com/office/drawing/2010/main"/>
                </a:ext>
              </a:extLst>
            </a:blip>
            <a:stretch>
              <a:fillRect/>
            </a:stretch>
          </p:blipFill>
          <p:spPr>
            <a:xfrm>
              <a:off x="3271007" y="1507248"/>
              <a:ext cx="3456043" cy="4608056"/>
            </a:xfrm>
            <a:prstGeom prst="rect">
              <a:avLst/>
            </a:prstGeom>
          </p:spPr>
        </p:pic>
        <p:pic>
          <p:nvPicPr>
            <p:cNvPr id="72" name="Рисунок 3" descr="af7a4501-735b-4269-8da2-1fc31646e441 - копия">
              <a:extLst>
                <a:ext uri="{FF2B5EF4-FFF2-40B4-BE49-F238E27FC236}">
                  <a16:creationId xmlns:a16="http://schemas.microsoft.com/office/drawing/2014/main" id="{2F37AAA4-05D3-5345-86A9-8AED2612B5CE}"/>
                </a:ext>
              </a:extLst>
            </p:cNvPr>
            <p:cNvPicPr>
              <a:picLocks noChangeAspect="1" noChangeArrowheads="1"/>
            </p:cNvPicPr>
            <p:nvPr/>
          </p:nvPicPr>
          <p:blipFill rotWithShape="1">
            <a:blip r:embed="rId37" cstate="screen">
              <a:extLst>
                <a:ext uri="{28A0092B-C50C-407E-A947-70E740481C1C}">
                  <a14:useLocalDpi xmlns:a14="http://schemas.microsoft.com/office/drawing/2010/main"/>
                </a:ext>
              </a:extLst>
            </a:blip>
            <a:srcRect/>
            <a:stretch/>
          </p:blipFill>
          <p:spPr bwMode="auto">
            <a:xfrm>
              <a:off x="4327945" y="3165979"/>
              <a:ext cx="1329373" cy="1331629"/>
            </a:xfrm>
            <a:prstGeom prst="flowChartConnector">
              <a:avLst/>
            </a:prstGeom>
            <a:noFill/>
            <a:extLst>
              <a:ext uri="{909E8E84-426E-40DD-AFC4-6F175D3DCCD1}">
                <a14:hiddenFill xmlns:a14="http://schemas.microsoft.com/office/drawing/2010/main">
                  <a:solidFill>
                    <a:srgbClr val="FFFFFF"/>
                  </a:solidFill>
                </a14:hiddenFill>
              </a:ext>
            </a:extLst>
          </p:spPr>
        </p:pic>
      </p:grpSp>
      <p:grpSp>
        <p:nvGrpSpPr>
          <p:cNvPr id="6" name="Groupe 5">
            <a:extLst>
              <a:ext uri="{FF2B5EF4-FFF2-40B4-BE49-F238E27FC236}">
                <a16:creationId xmlns:a16="http://schemas.microsoft.com/office/drawing/2014/main" id="{EBAF0D42-883D-BE49-84AD-C0516336093E}"/>
              </a:ext>
            </a:extLst>
          </p:cNvPr>
          <p:cNvGrpSpPr/>
          <p:nvPr/>
        </p:nvGrpSpPr>
        <p:grpSpPr>
          <a:xfrm>
            <a:off x="10418942" y="4284188"/>
            <a:ext cx="1578314" cy="1320527"/>
            <a:chOff x="659642" y="3862466"/>
            <a:chExt cx="3908005" cy="3269708"/>
          </a:xfrm>
        </p:grpSpPr>
        <p:pic>
          <p:nvPicPr>
            <p:cNvPr id="4" name="Image 3">
              <a:extLst>
                <a:ext uri="{FF2B5EF4-FFF2-40B4-BE49-F238E27FC236}">
                  <a16:creationId xmlns:a16="http://schemas.microsoft.com/office/drawing/2014/main" id="{9D895D2E-29C3-3E4F-A22A-EF108F28DC6D}"/>
                </a:ext>
              </a:extLst>
            </p:cNvPr>
            <p:cNvPicPr>
              <a:picLocks noChangeAspect="1"/>
            </p:cNvPicPr>
            <p:nvPr/>
          </p:nvPicPr>
          <p:blipFill rotWithShape="1">
            <a:blip r:embed="rId38" cstate="screen">
              <a:extLst>
                <a:ext uri="{28A0092B-C50C-407E-A947-70E740481C1C}">
                  <a14:useLocalDpi xmlns:a14="http://schemas.microsoft.com/office/drawing/2010/main"/>
                </a:ext>
              </a:extLst>
            </a:blip>
            <a:srcRect/>
            <a:stretch/>
          </p:blipFill>
          <p:spPr>
            <a:xfrm>
              <a:off x="659642" y="4059738"/>
              <a:ext cx="3908005" cy="3072436"/>
            </a:xfrm>
            <a:prstGeom prst="rect">
              <a:avLst/>
            </a:prstGeom>
          </p:spPr>
        </p:pic>
        <p:grpSp>
          <p:nvGrpSpPr>
            <p:cNvPr id="5" name="Groupe 4">
              <a:extLst>
                <a:ext uri="{FF2B5EF4-FFF2-40B4-BE49-F238E27FC236}">
                  <a16:creationId xmlns:a16="http://schemas.microsoft.com/office/drawing/2014/main" id="{4CD267F8-88F5-4846-B1F1-AA0581BA4649}"/>
                </a:ext>
              </a:extLst>
            </p:cNvPr>
            <p:cNvGrpSpPr/>
            <p:nvPr/>
          </p:nvGrpSpPr>
          <p:grpSpPr>
            <a:xfrm>
              <a:off x="2696411" y="3862466"/>
              <a:ext cx="1719341" cy="2196565"/>
              <a:chOff x="9771107" y="7246155"/>
              <a:chExt cx="1719341" cy="2196565"/>
            </a:xfrm>
          </p:grpSpPr>
          <p:pic>
            <p:nvPicPr>
              <p:cNvPr id="73" name="Image 72">
                <a:extLst>
                  <a:ext uri="{FF2B5EF4-FFF2-40B4-BE49-F238E27FC236}">
                    <a16:creationId xmlns:a16="http://schemas.microsoft.com/office/drawing/2014/main" id="{03BA74E9-6077-4F47-AD72-85A01610956D}"/>
                  </a:ext>
                </a:extLst>
              </p:cNvPr>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10001195" y="7733369"/>
                <a:ext cx="1313439" cy="1322254"/>
              </a:xfrm>
              <a:prstGeom prst="ellipse">
                <a:avLst/>
              </a:prstGeom>
            </p:spPr>
          </p:pic>
          <p:pic>
            <p:nvPicPr>
              <p:cNvPr id="74" name="Image 73">
                <a:extLst>
                  <a:ext uri="{FF2B5EF4-FFF2-40B4-BE49-F238E27FC236}">
                    <a16:creationId xmlns:a16="http://schemas.microsoft.com/office/drawing/2014/main" id="{E50B83F5-96D9-AF4F-8D9E-C88C55AE2F25}"/>
                  </a:ext>
                </a:extLst>
              </p:cNvPr>
              <p:cNvPicPr>
                <a:picLocks noChangeAspect="1"/>
              </p:cNvPicPr>
              <p:nvPr/>
            </p:nvPicPr>
            <p:blipFill rotWithShape="1">
              <a:blip r:embed="rId40" cstate="screen">
                <a:alphaModFix amt="50000"/>
                <a:extLst>
                  <a:ext uri="{BEBA8EAE-BF5A-486C-A8C5-ECC9F3942E4B}">
                    <a14:imgProps xmlns:a14="http://schemas.microsoft.com/office/drawing/2010/main">
                      <a14:imgLayer r:embed="rId41">
                        <a14:imgEffect>
                          <a14:backgroundRemoval t="9434" b="90566" l="6400" r="96800">
                            <a14:foregroundMark x1="46400" y1="54088" x2="46400" y2="54088"/>
                            <a14:foregroundMark x1="35200" y1="49686" x2="35200" y2="49686"/>
                            <a14:foregroundMark x1="46400" y1="16352" x2="46400" y2="16352"/>
                            <a14:foregroundMark x1="37600" y1="18239" x2="37600" y2="18239"/>
                            <a14:foregroundMark x1="24000" y1="25157" x2="24000" y2="25157"/>
                            <a14:foregroundMark x1="12000" y1="32704" x2="12000" y2="32704"/>
                            <a14:foregroundMark x1="8000" y1="40252" x2="8000" y2="40252"/>
                            <a14:foregroundMark x1="6400" y1="51572" x2="6400" y2="51572"/>
                            <a14:foregroundMark x1="8000" y1="57233" x2="8000" y2="57233"/>
                            <a14:foregroundMark x1="8800" y1="65409" x2="8800" y2="65409"/>
                            <a14:foregroundMark x1="11200" y1="72327" x2="11200" y2="72327"/>
                            <a14:foregroundMark x1="16000" y1="77358" x2="16000" y2="77358"/>
                            <a14:foregroundMark x1="17600" y1="74843" x2="17600" y2="74843"/>
                            <a14:foregroundMark x1="21600" y1="83019" x2="21600" y2="83019"/>
                            <a14:foregroundMark x1="32000" y1="85535" x2="32000" y2="85535"/>
                            <a14:foregroundMark x1="36000" y1="89308" x2="36000" y2="89308"/>
                            <a14:foregroundMark x1="43200" y1="90566" x2="43200" y2="90566"/>
                            <a14:foregroundMark x1="52800" y1="89937" x2="52800" y2="89937"/>
                            <a14:foregroundMark x1="58400" y1="89937" x2="58400" y2="89937"/>
                            <a14:foregroundMark x1="64800" y1="88679" x2="64800" y2="88679"/>
                            <a14:foregroundMark x1="74400" y1="87421" x2="74400" y2="87421"/>
                            <a14:foregroundMark x1="77600" y1="83648" x2="77600" y2="83648"/>
                            <a14:foregroundMark x1="78400" y1="83019" x2="78400" y2="83019"/>
                            <a14:foregroundMark x1="84000" y1="79245" x2="84000" y2="79245"/>
                            <a14:foregroundMark x1="90400" y1="74214" x2="90400" y2="74214"/>
                            <a14:foregroundMark x1="89600" y1="72956" x2="89600" y2="72956"/>
                            <a14:foregroundMark x1="93600" y1="74843" x2="93600" y2="74843"/>
                            <a14:foregroundMark x1="93600" y1="67925" x2="93600" y2="67925"/>
                            <a14:foregroundMark x1="94400" y1="62893" x2="94400" y2="62893"/>
                            <a14:foregroundMark x1="92800" y1="68553" x2="92800" y2="68553"/>
                            <a14:foregroundMark x1="93600" y1="66667" x2="93600" y2="66667"/>
                            <a14:foregroundMark x1="93600" y1="61635" x2="93600" y2="61635"/>
                            <a14:foregroundMark x1="96800" y1="62264" x2="96800" y2="62264"/>
                            <a14:foregroundMark x1="68000" y1="21384" x2="68000" y2="21384"/>
                            <a14:foregroundMark x1="74400" y1="22013" x2="74400" y2="22013"/>
                            <a14:foregroundMark x1="69600" y1="18868" x2="69600" y2="18868"/>
                            <a14:foregroundMark x1="68800" y1="17610" x2="68800" y2="17610"/>
                            <a14:foregroundMark x1="69600" y1="17610" x2="69600" y2="17610"/>
                            <a14:foregroundMark x1="83200" y1="25157" x2="83200" y2="25157"/>
                            <a14:foregroundMark x1="86400" y1="30189" x2="86400" y2="30189"/>
                            <a14:foregroundMark x1="93600" y1="35849" x2="93600" y2="35849"/>
                            <a14:foregroundMark x1="92800" y1="44025" x2="92800" y2="44025"/>
                            <a14:foregroundMark x1="92800" y1="50943" x2="92800" y2="50943"/>
                            <a14:foregroundMark x1="93600" y1="49686" x2="93600" y2="49686"/>
                            <a14:foregroundMark x1="65600" y1="90566" x2="65600" y2="90566"/>
                            <a14:foregroundMark x1="43200" y1="89308" x2="43200" y2="89308"/>
                          </a14:backgroundRemoval>
                        </a14:imgEffect>
                      </a14:imgLayer>
                    </a14:imgProps>
                  </a:ext>
                  <a:ext uri="{28A0092B-C50C-407E-A947-70E740481C1C}">
                    <a14:useLocalDpi xmlns:a14="http://schemas.microsoft.com/office/drawing/2010/main"/>
                  </a:ext>
                </a:extLst>
              </a:blip>
              <a:srcRect/>
              <a:stretch/>
            </p:blipFill>
            <p:spPr>
              <a:xfrm>
                <a:off x="9771107" y="7246155"/>
                <a:ext cx="1719341" cy="2196565"/>
              </a:xfrm>
              <a:prstGeom prst="rect">
                <a:avLst/>
              </a:prstGeom>
            </p:spPr>
          </p:pic>
        </p:grpSp>
      </p:grpSp>
    </p:spTree>
    <p:extLst>
      <p:ext uri="{BB962C8B-B14F-4D97-AF65-F5344CB8AC3E}">
        <p14:creationId xmlns:p14="http://schemas.microsoft.com/office/powerpoint/2010/main" val="2745431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2021/2022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r>
              <a:rPr lang="en-US" b="1" dirty="0"/>
              <a:t>EURALO GA 2021</a:t>
            </a:r>
          </a:p>
          <a:p>
            <a:pPr lvl="1"/>
            <a:r>
              <a:rPr lang="en-US" b="1" dirty="0"/>
              <a:t>Virtual 14 December 2021</a:t>
            </a:r>
          </a:p>
          <a:p>
            <a:pPr lvl="1"/>
            <a:r>
              <a:rPr lang="en-US" b="1" dirty="0">
                <a:solidFill>
                  <a:srgbClr val="FFFF00"/>
                </a:solidFill>
              </a:rPr>
              <a:t>When do EGAP re-start the work for the preparation?</a:t>
            </a:r>
          </a:p>
          <a:p>
            <a:pPr lvl="2"/>
            <a:r>
              <a:rPr lang="en-US" b="1" dirty="0">
                <a:solidFill>
                  <a:srgbClr val="FFFF00"/>
                </a:solidFill>
              </a:rPr>
              <a:t>September??</a:t>
            </a:r>
          </a:p>
          <a:p>
            <a:pPr lvl="1"/>
            <a:endParaRPr lang="en-US" b="1" dirty="0"/>
          </a:p>
          <a:p>
            <a:r>
              <a:rPr lang="en-US" b="1" dirty="0"/>
              <a:t>EURALO GA 2022</a:t>
            </a:r>
          </a:p>
          <a:p>
            <a:pPr lvl="1"/>
            <a:r>
              <a:rPr lang="en-US" b="1" dirty="0">
                <a:highlight>
                  <a:srgbClr val="FF0000"/>
                </a:highlight>
              </a:rPr>
              <a:t>Face to face</a:t>
            </a:r>
          </a:p>
          <a:p>
            <a:pPr lvl="2"/>
            <a:r>
              <a:rPr lang="en-US" b="1" strike="sngStrike" dirty="0">
                <a:solidFill>
                  <a:srgbClr val="FFC000"/>
                </a:solidFill>
                <a:sym typeface="Wingdings" pitchFamily="2" charset="2"/>
              </a:rPr>
              <a:t>Along with EuroDIG2022</a:t>
            </a:r>
          </a:p>
          <a:p>
            <a:pPr lvl="3"/>
            <a:r>
              <a:rPr lang="en-US" b="1" strike="sngStrike" dirty="0">
                <a:sym typeface="Wingdings" pitchFamily="2" charset="2"/>
              </a:rPr>
              <a:t>Dates? (if before end of June 2022)</a:t>
            </a:r>
          </a:p>
          <a:p>
            <a:pPr lvl="2"/>
            <a:r>
              <a:rPr lang="en-US" b="1" dirty="0">
                <a:sym typeface="Wingdings" pitchFamily="2" charset="2"/>
              </a:rPr>
              <a:t>Along with ICANN74 – The Hague – Policy Forum</a:t>
            </a:r>
          </a:p>
          <a:p>
            <a:pPr lvl="3"/>
            <a:r>
              <a:rPr lang="en-US" b="1" dirty="0">
                <a:sym typeface="Wingdings" pitchFamily="2" charset="2"/>
              </a:rPr>
              <a:t>13-16 June 2022</a:t>
            </a:r>
          </a:p>
          <a:p>
            <a:pPr lvl="2"/>
            <a:endParaRPr lang="en-US" b="1" dirty="0"/>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3869777"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GA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92" cy="1696811"/>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GAs</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860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777875"/>
          </a:xfrm>
          <a:blipFill>
            <a:blip r:embed="rId2" cstate="screen">
              <a:extLst>
                <a:ext uri="{28A0092B-C50C-407E-A947-70E740481C1C}">
                  <a14:useLocalDpi xmlns:a14="http://schemas.microsoft.com/office/drawing/2010/main"/>
                </a:ext>
              </a:extLst>
            </a:blip>
            <a:stretch>
              <a:fillRect/>
            </a:stretch>
          </a:blipFill>
        </p:spPr>
        <p:txBody>
          <a:bodyPr/>
          <a:lstStyle/>
          <a:p>
            <a:r>
              <a:rPr lang="en-US" dirty="0">
                <a:latin typeface="+mn-lt"/>
              </a:rPr>
              <a:t>EURALO 2021/2022 Road Map</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397682" y="1096833"/>
            <a:ext cx="4390946"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Monthly Newsletter</a:t>
            </a:r>
            <a:endParaRPr lang="en-US" sz="2400" dirty="0">
              <a:solidFill>
                <a:schemeClr val="bg1"/>
              </a:solidFill>
              <a:latin typeface="Arial" panose="020B0604020202020204" pitchFamily="34" charset="0"/>
              <a:cs typeface="Arial" panose="020B0604020202020204" pitchFamily="34" charset="0"/>
            </a:endParaRPr>
          </a:p>
        </p:txBody>
      </p:sp>
      <p:grpSp>
        <p:nvGrpSpPr>
          <p:cNvPr id="12" name="Groupe 11">
            <a:extLst>
              <a:ext uri="{FF2B5EF4-FFF2-40B4-BE49-F238E27FC236}">
                <a16:creationId xmlns:a16="http://schemas.microsoft.com/office/drawing/2014/main" id="{DFD4892B-C5BB-7842-AAFD-FF0C1E947622}"/>
              </a:ext>
            </a:extLst>
          </p:cNvPr>
          <p:cNvGrpSpPr/>
          <p:nvPr/>
        </p:nvGrpSpPr>
        <p:grpSpPr>
          <a:xfrm>
            <a:off x="7228856" y="1997822"/>
            <a:ext cx="3470894" cy="4126668"/>
            <a:chOff x="7228856" y="2282302"/>
            <a:chExt cx="3470894" cy="4126668"/>
          </a:xfrm>
        </p:grpSpPr>
        <p:pic>
          <p:nvPicPr>
            <p:cNvPr id="14" name="Image 13" descr="Une image contenant reptile, tortue&#10;&#10;Description générée automatiquement">
              <a:extLst>
                <a:ext uri="{FF2B5EF4-FFF2-40B4-BE49-F238E27FC236}">
                  <a16:creationId xmlns:a16="http://schemas.microsoft.com/office/drawing/2014/main" id="{6E30A04C-11B0-204C-8BA7-A54101F8051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40000"/>
                      </a14:imgEffect>
                    </a14:imgLayer>
                  </a14:imgProps>
                </a:ext>
                <a:ext uri="{28A0092B-C50C-407E-A947-70E740481C1C}">
                  <a14:useLocalDpi xmlns:a14="http://schemas.microsoft.com/office/drawing/2010/main"/>
                </a:ext>
              </a:extLst>
            </a:blip>
            <a:srcRect/>
            <a:stretch/>
          </p:blipFill>
          <p:spPr>
            <a:xfrm>
              <a:off x="7228856" y="2282302"/>
              <a:ext cx="3470894" cy="4126668"/>
            </a:xfrm>
            <a:prstGeom prst="rect">
              <a:avLst/>
            </a:prstGeom>
          </p:spPr>
        </p:pic>
        <p:pic>
          <p:nvPicPr>
            <p:cNvPr id="15" name="Рисунок 3" descr="af7a4501-735b-4269-8da2-1fc31646e441 - копия">
              <a:extLst>
                <a:ext uri="{FF2B5EF4-FFF2-40B4-BE49-F238E27FC236}">
                  <a16:creationId xmlns:a16="http://schemas.microsoft.com/office/drawing/2014/main" id="{4482DC24-6ECA-FC44-A356-1BEB61DD1EAC}"/>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750742" y="3329471"/>
              <a:ext cx="1780443" cy="1783464"/>
            </a:xfrm>
            <a:prstGeom prst="flowChartConnector">
              <a:avLst/>
            </a:prstGeom>
            <a:noFill/>
            <a:extLst>
              <a:ext uri="{909E8E84-426E-40DD-AFC4-6F175D3DCCD1}">
                <a14:hiddenFill xmlns:a14="http://schemas.microsoft.com/office/drawing/2010/main">
                  <a:solidFill>
                    <a:srgbClr val="FFFFFF"/>
                  </a:solidFill>
                </a14:hiddenFill>
              </a:ext>
            </a:extLst>
          </p:spPr>
        </p:pic>
      </p:grpSp>
      <p:pic>
        <p:nvPicPr>
          <p:cNvPr id="1026" name="Picture 2">
            <a:extLst>
              <a:ext uri="{FF2B5EF4-FFF2-40B4-BE49-F238E27FC236}">
                <a16:creationId xmlns:a16="http://schemas.microsoft.com/office/drawing/2014/main" id="{A3613E95-5340-4447-B8F8-33A6C0021B7B}"/>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27683" y="3396098"/>
            <a:ext cx="802266" cy="107254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862F7FCA-6828-1F48-A157-77F304E3582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827683" y="1997822"/>
            <a:ext cx="804411" cy="1072548"/>
          </a:xfrm>
          <a:prstGeom prst="rect">
            <a:avLst/>
          </a:prstGeom>
        </p:spPr>
      </p:pic>
      <p:pic>
        <p:nvPicPr>
          <p:cNvPr id="4" name="Image 3">
            <a:extLst>
              <a:ext uri="{FF2B5EF4-FFF2-40B4-BE49-F238E27FC236}">
                <a16:creationId xmlns:a16="http://schemas.microsoft.com/office/drawing/2014/main" id="{B9855389-79B8-7D4D-B67E-72E953D0E7C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6516" y="4809824"/>
            <a:ext cx="804411" cy="1072548"/>
          </a:xfrm>
          <a:prstGeom prst="rect">
            <a:avLst/>
          </a:prstGeom>
        </p:spPr>
      </p:pic>
      <p:pic>
        <p:nvPicPr>
          <p:cNvPr id="6" name="Image 5">
            <a:extLst>
              <a:ext uri="{FF2B5EF4-FFF2-40B4-BE49-F238E27FC236}">
                <a16:creationId xmlns:a16="http://schemas.microsoft.com/office/drawing/2014/main" id="{F7B12FB1-FDEC-F740-A72D-F049A175F8F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86505" y="1997822"/>
            <a:ext cx="3114345" cy="4126668"/>
          </a:xfrm>
          <a:prstGeom prst="rect">
            <a:avLst/>
          </a:prstGeom>
        </p:spPr>
      </p:pic>
    </p:spTree>
    <p:extLst>
      <p:ext uri="{BB962C8B-B14F-4D97-AF65-F5344CB8AC3E}">
        <p14:creationId xmlns:p14="http://schemas.microsoft.com/office/powerpoint/2010/main" val="167400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042159" y="180592"/>
            <a:ext cx="9540241" cy="688088"/>
          </a:xfrm>
          <a:blipFill>
            <a:blip r:embed="rId2" cstate="screen">
              <a:extLst>
                <a:ext uri="{28A0092B-C50C-407E-A947-70E740481C1C}">
                  <a14:useLocalDpi xmlns:a14="http://schemas.microsoft.com/office/drawing/2010/main"/>
                </a:ext>
              </a:extLst>
            </a:blip>
            <a:stretch>
              <a:fillRect/>
            </a:stretch>
          </a:blipFill>
        </p:spPr>
        <p:txBody>
          <a:bodyPr>
            <a:normAutofit fontScale="90000"/>
          </a:bodyPr>
          <a:lstStyle/>
          <a:p>
            <a:r>
              <a:rPr lang="en-US" dirty="0">
                <a:latin typeface="+mn-lt"/>
              </a:rPr>
              <a:t>EURALO 2021/2022 Road Map</a:t>
            </a:r>
          </a:p>
        </p:txBody>
      </p:sp>
      <p:sp>
        <p:nvSpPr>
          <p:cNvPr id="5" name="Espace réservé du contenu 4">
            <a:extLst>
              <a:ext uri="{FF2B5EF4-FFF2-40B4-BE49-F238E27FC236}">
                <a16:creationId xmlns:a16="http://schemas.microsoft.com/office/drawing/2014/main" id="{47D1B3F0-F8B5-4148-8006-7371A09F9C59}"/>
              </a:ext>
            </a:extLst>
          </p:cNvPr>
          <p:cNvSpPr>
            <a:spLocks noGrp="1"/>
          </p:cNvSpPr>
          <p:nvPr>
            <p:ph idx="1"/>
          </p:nvPr>
        </p:nvSpPr>
        <p:spPr>
          <a:xfrm>
            <a:off x="609600" y="1600201"/>
            <a:ext cx="10972800" cy="4756150"/>
          </a:xfrm>
        </p:spPr>
        <p:txBody>
          <a:bodyPr>
            <a:normAutofit/>
          </a:bodyPr>
          <a:lstStyle/>
          <a:p>
            <a:r>
              <a:rPr lang="en-US" b="1" dirty="0"/>
              <a:t>EURALO O&amp;E 2021/2022</a:t>
            </a:r>
          </a:p>
          <a:p>
            <a:pPr lvl="1"/>
            <a:r>
              <a:rPr lang="en-US" b="1" dirty="0"/>
              <a:t>Road Map</a:t>
            </a:r>
          </a:p>
          <a:p>
            <a:pPr lvl="1"/>
            <a:r>
              <a:rPr lang="fr-FR" dirty="0">
                <a:hlinkClick r:id="rId3"/>
              </a:rPr>
              <a:t>At-Large Outreach Activities at the 2021 IGF in Katowice</a:t>
            </a:r>
            <a:endParaRPr lang="fr-FR" dirty="0"/>
          </a:p>
          <a:p>
            <a:pPr lvl="1"/>
            <a:r>
              <a:rPr lang="en-US" b="1" dirty="0" err="1"/>
              <a:t>ALSes</a:t>
            </a:r>
            <a:r>
              <a:rPr lang="en-US" b="1" dirty="0"/>
              <a:t> mobilization</a:t>
            </a:r>
          </a:p>
          <a:p>
            <a:pPr lvl="1"/>
            <a:r>
              <a:rPr lang="en-US" dirty="0"/>
              <a:t>Individual (EU)RALO members mobilization</a:t>
            </a:r>
          </a:p>
          <a:p>
            <a:pPr lvl="1"/>
            <a:r>
              <a:rPr lang="en-US" dirty="0"/>
              <a:t>CROP</a:t>
            </a:r>
          </a:p>
          <a:p>
            <a:pPr lvl="1"/>
            <a:r>
              <a:rPr lang="en-US" dirty="0"/>
              <a:t>Discretionary founding</a:t>
            </a:r>
          </a:p>
          <a:p>
            <a:pPr lvl="1"/>
            <a:endParaRPr lang="en-US" b="1" dirty="0"/>
          </a:p>
          <a:p>
            <a:endParaRPr lang="fr-FR" b="1" dirty="0"/>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13" name="TextBox 2">
            <a:extLst>
              <a:ext uri="{FF2B5EF4-FFF2-40B4-BE49-F238E27FC236}">
                <a16:creationId xmlns:a16="http://schemas.microsoft.com/office/drawing/2014/main" id="{0F8B2A6A-8DBC-874A-8E33-9399348128B6}"/>
              </a:ext>
            </a:extLst>
          </p:cNvPr>
          <p:cNvSpPr txBox="1"/>
          <p:nvPr/>
        </p:nvSpPr>
        <p:spPr>
          <a:xfrm>
            <a:off x="5431972" y="868233"/>
            <a:ext cx="4086375"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O&amp;E 2021 &amp; 2022</a:t>
            </a:r>
            <a:endParaRPr lang="en-US" sz="2400" dirty="0">
              <a:solidFill>
                <a:schemeClr val="bg1"/>
              </a:solidFill>
              <a:latin typeface="Arial" panose="020B0604020202020204" pitchFamily="34" charset="0"/>
              <a:cs typeface="Arial" panose="020B0604020202020204" pitchFamily="34" charset="0"/>
            </a:endParaRPr>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2718850"/>
            <a:ext cx="719428" cy="1696618"/>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O&amp;E</a:t>
            </a: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228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647507" y="365125"/>
            <a:ext cx="8706292" cy="595441"/>
          </a:xfrm>
          <a:blipFill>
            <a:blip r:embed="rId3" cstate="screen">
              <a:extLst>
                <a:ext uri="{28A0092B-C50C-407E-A947-70E740481C1C}">
                  <a14:useLocalDpi xmlns:a14="http://schemas.microsoft.com/office/drawing/2010/main"/>
                </a:ext>
              </a:extLst>
            </a:blip>
            <a:stretch>
              <a:fillRect/>
            </a:stretch>
          </a:blipFill>
        </p:spPr>
        <p:txBody>
          <a:bodyPr>
            <a:noAutofit/>
          </a:bodyPr>
          <a:lstStyle/>
          <a:p>
            <a:r>
              <a:rPr lang="en-US" sz="4000" dirty="0">
                <a:latin typeface="+mn-lt"/>
              </a:rPr>
              <a:t>EURALO 2021/2022 Road Map</a:t>
            </a: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lnSpcReduction="10000"/>
          </a:bodyPr>
          <a:lstStyle/>
          <a:p>
            <a:r>
              <a:rPr lang="en-US" sz="2400" b="1" dirty="0">
                <a:solidFill>
                  <a:srgbClr val="FFFF00"/>
                </a:solidFill>
              </a:rPr>
              <a:t>Tuesday 14 September 2021 18:00-19:30 UTC: </a:t>
            </a:r>
            <a:r>
              <a:rPr lang="en-US" sz="2400" dirty="0">
                <a:solidFill>
                  <a:srgbClr val="FFFF00"/>
                </a:solidFill>
              </a:rPr>
              <a:t>Board</a:t>
            </a:r>
            <a:endParaRPr lang="en-US" sz="2400" b="1" dirty="0">
              <a:solidFill>
                <a:srgbClr val="FFFF00"/>
              </a:solidFill>
            </a:endParaRPr>
          </a:p>
          <a:p>
            <a:r>
              <a:rPr lang="en-US" sz="2400" b="1" dirty="0">
                <a:solidFill>
                  <a:srgbClr val="FFFF00"/>
                </a:solidFill>
              </a:rPr>
              <a:t>Tuesday </a:t>
            </a:r>
            <a:r>
              <a:rPr lang="en-US" sz="2400" dirty="0">
                <a:solidFill>
                  <a:srgbClr val="FFFF00"/>
                </a:solidFill>
              </a:rPr>
              <a:t>21 September </a:t>
            </a:r>
            <a:r>
              <a:rPr lang="en-US" sz="2400" b="1" dirty="0">
                <a:solidFill>
                  <a:srgbClr val="FFFF00"/>
                </a:solidFill>
              </a:rPr>
              <a:t>2021 18:00-19:30 UTC</a:t>
            </a:r>
            <a:endParaRPr lang="en-US" sz="2400" dirty="0">
              <a:solidFill>
                <a:srgbClr val="FFFF00"/>
              </a:solidFill>
            </a:endParaRPr>
          </a:p>
          <a:p>
            <a:pPr lvl="1"/>
            <a:r>
              <a:rPr lang="en-US" sz="2000" b="1" dirty="0">
                <a:solidFill>
                  <a:srgbClr val="FFFF00"/>
                </a:solidFill>
              </a:rPr>
              <a:t>Monthly RoundTable 7 (by </a:t>
            </a:r>
            <a:r>
              <a:rPr lang="en-US" sz="2000" dirty="0">
                <a:solidFill>
                  <a:srgbClr val="FFFF00"/>
                </a:solidFill>
              </a:rPr>
              <a:t>EURALO): </a:t>
            </a:r>
            <a:br>
              <a:rPr lang="en-US" sz="2000" dirty="0">
                <a:solidFill>
                  <a:srgbClr val="FFFF00"/>
                </a:solidFill>
              </a:rPr>
            </a:br>
            <a:r>
              <a:rPr lang="en-US" sz="2000" dirty="0">
                <a:solidFill>
                  <a:srgbClr val="FFFF00"/>
                </a:solidFill>
              </a:rPr>
              <a:t>DNS Abuse and intermediary liability of non-hosting providers</a:t>
            </a:r>
            <a:endParaRPr lang="en-US" sz="2000" b="1" dirty="0">
              <a:solidFill>
                <a:srgbClr val="FFFF00"/>
              </a:solidFill>
            </a:endParaRPr>
          </a:p>
          <a:p>
            <a:r>
              <a:rPr lang="en-US" sz="2400" dirty="0">
                <a:solidFill>
                  <a:srgbClr val="FFFF00"/>
                </a:solidFill>
              </a:rPr>
              <a:t>Tuesday 28 September 2021 18:00-19:30 UTC</a:t>
            </a:r>
            <a:r>
              <a:rPr lang="en-US" sz="2400">
                <a:solidFill>
                  <a:srgbClr val="FFFF00"/>
                </a:solidFill>
              </a:rPr>
              <a:t>: LT+EGAP</a:t>
            </a:r>
            <a:endParaRPr lang="en-US" sz="2400" dirty="0">
              <a:solidFill>
                <a:srgbClr val="FFFF00"/>
              </a:solidFill>
            </a:endParaRPr>
          </a:p>
          <a:p>
            <a:r>
              <a:rPr lang="en-US" sz="2400" dirty="0">
                <a:solidFill>
                  <a:srgbClr val="FFFF00"/>
                </a:solidFill>
              </a:rPr>
              <a:t>Tuesday 5 October 2021 18:00-19:30 UTC: Board</a:t>
            </a:r>
            <a:endParaRPr lang="en-US" sz="2400" b="1" dirty="0">
              <a:solidFill>
                <a:srgbClr val="FFFF00"/>
              </a:solidFill>
            </a:endParaRPr>
          </a:p>
          <a:p>
            <a:pPr marL="317500" indent="-317500"/>
            <a:r>
              <a:rPr lang="en-US" dirty="0"/>
              <a:t>ICANN72 – Seattle – </a:t>
            </a:r>
            <a:r>
              <a:rPr lang="en-US" sz="2400" dirty="0"/>
              <a:t>Annual General Meeting (23rd) - </a:t>
            </a:r>
            <a:r>
              <a:rPr lang="en-US" dirty="0"/>
              <a:t>23-28 October 2021</a:t>
            </a:r>
          </a:p>
          <a:p>
            <a:r>
              <a:rPr lang="en-US" sz="2400" b="1" dirty="0">
                <a:solidFill>
                  <a:srgbClr val="FFFF00"/>
                </a:solidFill>
              </a:rPr>
              <a:t>Pre-ICANN meeting – 12-14 October 2021</a:t>
            </a:r>
          </a:p>
          <a:p>
            <a:r>
              <a:rPr lang="en-US" sz="2400" dirty="0">
                <a:solidFill>
                  <a:srgbClr val="FFFF00"/>
                </a:solidFill>
              </a:rPr>
              <a:t>At-Large / ALAC meetings - 18-22 October 2021</a:t>
            </a:r>
            <a:endParaRPr lang="en-US" sz="2400" b="1" dirty="0">
              <a:solidFill>
                <a:srgbClr val="FFFF00"/>
              </a:solidFill>
            </a:endParaRPr>
          </a:p>
          <a:p>
            <a:pPr lvl="1"/>
            <a:r>
              <a:rPr lang="en-US" sz="2000" b="1" dirty="0">
                <a:solidFill>
                  <a:srgbClr val="FFFF00"/>
                </a:solidFill>
              </a:rPr>
              <a:t>Policy session </a:t>
            </a:r>
            <a:r>
              <a:rPr lang="en-US" sz="2000" dirty="0">
                <a:solidFill>
                  <a:srgbClr val="FFFF00"/>
                </a:solidFill>
              </a:rPr>
              <a:t>involving EURALO Leaders</a:t>
            </a:r>
          </a:p>
          <a:p>
            <a:pPr lvl="2"/>
            <a:r>
              <a:rPr lang="en-US" sz="1600" dirty="0">
                <a:solidFill>
                  <a:srgbClr val="FFFF00"/>
                </a:solidFill>
              </a:rPr>
              <a:t>Tuesday 19 October 2021 – 17:00-18:30</a:t>
            </a:r>
            <a:br>
              <a:rPr lang="en-US" sz="1600" dirty="0">
                <a:solidFill>
                  <a:srgbClr val="FFFF00"/>
                </a:solidFill>
              </a:rPr>
            </a:br>
            <a:r>
              <a:rPr lang="en-US" sz="1600" dirty="0">
                <a:solidFill>
                  <a:srgbClr val="FFFF00"/>
                </a:solidFill>
              </a:rPr>
              <a:t>At-Large Policy Session 2: Tackling DNS Abuse – Joanna </a:t>
            </a:r>
            <a:r>
              <a:rPr lang="en-US" sz="1600" dirty="0" err="1">
                <a:solidFill>
                  <a:srgbClr val="FFFF00"/>
                </a:solidFill>
              </a:rPr>
              <a:t>Kulesza</a:t>
            </a:r>
            <a:endParaRPr lang="en-US" sz="1600" dirty="0">
              <a:solidFill>
                <a:srgbClr val="FFFF00"/>
              </a:solidFill>
            </a:endParaRPr>
          </a:p>
          <a:p>
            <a:pPr lvl="2"/>
            <a:r>
              <a:rPr lang="en-US" sz="1600" dirty="0">
                <a:solidFill>
                  <a:srgbClr val="FFFF00"/>
                </a:solidFill>
              </a:rPr>
              <a:t>Wednesday 20 October 2021 – 17:00-18:00 &amp; 18:30-19:00</a:t>
            </a:r>
            <a:br>
              <a:rPr lang="en-US" sz="1600" dirty="0">
                <a:solidFill>
                  <a:srgbClr val="FFFF00"/>
                </a:solidFill>
              </a:rPr>
            </a:br>
            <a:r>
              <a:rPr lang="en-US" sz="1600" dirty="0">
                <a:solidFill>
                  <a:srgbClr val="FFFF00"/>
                </a:solidFill>
              </a:rPr>
              <a:t>At-Large Policy Session 3: ICANN Accountability and Transparency and the ICANN Reviews (part 1&amp;2)	</a:t>
            </a:r>
          </a:p>
          <a:p>
            <a:r>
              <a:rPr lang="en-US" sz="2400" dirty="0">
                <a:solidFill>
                  <a:srgbClr val="FFFF00"/>
                </a:solidFill>
              </a:rPr>
              <a:t>ICANN meeting – 25-28 October 2021</a:t>
            </a:r>
            <a:endParaRPr lang="en-US" sz="2400" b="1" dirty="0">
              <a:solidFill>
                <a:srgbClr val="FFFF00"/>
              </a:solidFill>
            </a:endParaRPr>
          </a:p>
          <a:p>
            <a:endParaRPr lang="en-US" sz="2400" dirty="0">
              <a:solidFill>
                <a:srgbClr val="FFFF00"/>
              </a:solidFill>
            </a:endParaRP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92" cy="2231380"/>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Q3&amp;4</a:t>
            </a:r>
            <a:endParaRPr lang="en-US" sz="3200" dirty="0">
              <a:solidFill>
                <a:schemeClr val="bg1"/>
              </a:solidFill>
              <a:latin typeface="Arial" panose="020B0604020202020204" pitchFamily="34" charset="0"/>
              <a:cs typeface="Arial" panose="020B0604020202020204" pitchFamily="34" charset="0"/>
            </a:endParaRPr>
          </a:p>
        </p:txBody>
      </p:sp>
      <p:sp>
        <p:nvSpPr>
          <p:cNvPr id="13" name="TextBox 2">
            <a:extLst>
              <a:ext uri="{FF2B5EF4-FFF2-40B4-BE49-F238E27FC236}">
                <a16:creationId xmlns:a16="http://schemas.microsoft.com/office/drawing/2014/main" id="{5DEF04D3-2A39-7049-8D3B-B96950AB4430}"/>
              </a:ext>
            </a:extLst>
          </p:cNvPr>
          <p:cNvSpPr txBox="1"/>
          <p:nvPr/>
        </p:nvSpPr>
        <p:spPr>
          <a:xfrm>
            <a:off x="5431972" y="880425"/>
            <a:ext cx="475322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2021 &amp;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0636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0DB7D9-324A-DC41-B862-54D0ABB18AAC}"/>
              </a:ext>
            </a:extLst>
          </p:cNvPr>
          <p:cNvSpPr>
            <a:spLocks noGrp="1"/>
          </p:cNvSpPr>
          <p:nvPr>
            <p:ph type="title"/>
          </p:nvPr>
        </p:nvSpPr>
        <p:spPr>
          <a:xfrm>
            <a:off x="2591614" y="304800"/>
            <a:ext cx="8706292" cy="653667"/>
          </a:xfrm>
          <a:blipFill>
            <a:blip r:embed="rId3" cstate="screen">
              <a:extLst>
                <a:ext uri="{28A0092B-C50C-407E-A947-70E740481C1C}">
                  <a14:useLocalDpi xmlns:a14="http://schemas.microsoft.com/office/drawing/2010/main"/>
                </a:ext>
              </a:extLst>
            </a:blip>
            <a:stretch>
              <a:fillRect/>
            </a:stretch>
          </a:blipFill>
        </p:spPr>
        <p:txBody>
          <a:bodyPr/>
          <a:lstStyle/>
          <a:p>
            <a:r>
              <a:rPr lang="en-US" sz="4000" dirty="0">
                <a:solidFill>
                  <a:prstClr val="white"/>
                </a:solidFill>
                <a:latin typeface="Calibri" panose="020F0502020204030204"/>
              </a:rPr>
              <a:t>EURALO 2021/2022 Road Map</a:t>
            </a:r>
            <a:endParaRPr lang="en-US" sz="4000" dirty="0">
              <a:solidFill>
                <a:schemeClr val="bg1">
                  <a:lumMod val="95000"/>
                </a:schemeClr>
              </a:solidFill>
              <a:latin typeface="Arial" panose="020B0604020202020204" pitchFamily="34" charset="0"/>
              <a:cs typeface="Arial" panose="020B0604020202020204" pitchFamily="34" charset="0"/>
            </a:endParaRPr>
          </a:p>
        </p:txBody>
      </p:sp>
      <p:sp>
        <p:nvSpPr>
          <p:cNvPr id="4" name="Прямоугольник 8">
            <a:extLst>
              <a:ext uri="{FF2B5EF4-FFF2-40B4-BE49-F238E27FC236}">
                <a16:creationId xmlns:a16="http://schemas.microsoft.com/office/drawing/2014/main" id="{8B676AF6-D93B-5949-85AF-F8D0E653D4A9}"/>
              </a:ext>
            </a:extLst>
          </p:cNvPr>
          <p:cNvSpPr>
            <a:spLocks noGrp="1"/>
          </p:cNvSpPr>
          <p:nvPr>
            <p:ph idx="1"/>
          </p:nvPr>
        </p:nvSpPr>
        <p:spPr>
          <a:xfrm>
            <a:off x="609600" y="1512332"/>
            <a:ext cx="10972800" cy="5165076"/>
          </a:xfrm>
          <a:prstGeom prst="rect">
            <a:avLst/>
          </a:prstGeom>
          <a:blipFill>
            <a:blip r:embed="rId3" cstate="screen">
              <a:extLst>
                <a:ext uri="{28A0092B-C50C-407E-A947-70E740481C1C}">
                  <a14:useLocalDpi xmlns:a14="http://schemas.microsoft.com/office/drawing/2010/main"/>
                </a:ext>
              </a:extLst>
            </a:blip>
            <a:stretch>
              <a:fillRect/>
            </a:stretch>
          </a:blipFill>
        </p:spPr>
        <p:txBody>
          <a:bodyPr wrap="square">
            <a:normAutofit/>
          </a:bodyPr>
          <a:lstStyle/>
          <a:p>
            <a:r>
              <a:rPr lang="en-US" sz="2400" dirty="0">
                <a:solidFill>
                  <a:srgbClr val="FFFF00"/>
                </a:solidFill>
              </a:rPr>
              <a:t>Tuesday 9 November 2021 18:00-19:30 UTC: Readout?</a:t>
            </a:r>
          </a:p>
          <a:p>
            <a:r>
              <a:rPr lang="en-US" sz="2400" dirty="0">
                <a:solidFill>
                  <a:srgbClr val="FFFF00"/>
                </a:solidFill>
              </a:rPr>
              <a:t>Tuesday 16 November 2021 18:00-19:30 UTC</a:t>
            </a:r>
          </a:p>
          <a:p>
            <a:pPr lvl="1"/>
            <a:r>
              <a:rPr lang="en-US" sz="2000" dirty="0">
                <a:solidFill>
                  <a:srgbClr val="FFFF00"/>
                </a:solidFill>
              </a:rPr>
              <a:t>Monthly RoundTable 8 (by EURALO): </a:t>
            </a:r>
            <a:br>
              <a:rPr lang="en-US" sz="2000" dirty="0">
                <a:solidFill>
                  <a:srgbClr val="FFFF00"/>
                </a:solidFill>
              </a:rPr>
            </a:br>
            <a:r>
              <a:rPr lang="en-US" sz="2000" dirty="0">
                <a:solidFill>
                  <a:srgbClr val="FFFF00"/>
                </a:solidFill>
              </a:rPr>
              <a:t>Encryption challenges in the French and European regulatory space – Lucien </a:t>
            </a:r>
            <a:r>
              <a:rPr lang="en-US" sz="2000" dirty="0" err="1">
                <a:solidFill>
                  <a:srgbClr val="FFFF00"/>
                </a:solidFill>
              </a:rPr>
              <a:t>Castex</a:t>
            </a:r>
            <a:endParaRPr lang="en-US" sz="2000" b="1" dirty="0">
              <a:solidFill>
                <a:srgbClr val="FFFF00"/>
              </a:solidFill>
            </a:endParaRPr>
          </a:p>
          <a:p>
            <a:r>
              <a:rPr lang="en-US" sz="2400" dirty="0">
                <a:solidFill>
                  <a:srgbClr val="FFFF00"/>
                </a:solidFill>
              </a:rPr>
              <a:t>Tuesday 23 November 2021 18:00-19:30 UTC: LT</a:t>
            </a:r>
          </a:p>
          <a:p>
            <a:r>
              <a:rPr lang="en-US" sz="2400" dirty="0">
                <a:solidFill>
                  <a:srgbClr val="FFFF00"/>
                </a:solidFill>
              </a:rPr>
              <a:t>Tuesday 30 November 2021 18:00-19:30 UTC: Board - Preparation of EURALO </a:t>
            </a:r>
            <a:r>
              <a:rPr lang="en-US" sz="2400" dirty="0" err="1">
                <a:solidFill>
                  <a:srgbClr val="FFFF00"/>
                </a:solidFill>
              </a:rPr>
              <a:t>vAG</a:t>
            </a:r>
            <a:endParaRPr lang="en-US" sz="2400" dirty="0">
              <a:solidFill>
                <a:srgbClr val="FFFF00"/>
              </a:solidFill>
            </a:endParaRPr>
          </a:p>
          <a:p>
            <a:r>
              <a:rPr lang="en-US" sz="2400" dirty="0">
                <a:solidFill>
                  <a:srgbClr val="FFFF00"/>
                </a:solidFill>
              </a:rPr>
              <a:t>Tuesday 7 December 2021: IGF Poland</a:t>
            </a:r>
          </a:p>
          <a:p>
            <a:r>
              <a:rPr lang="en-US" sz="2400" dirty="0">
                <a:solidFill>
                  <a:srgbClr val="FFFF00"/>
                </a:solidFill>
              </a:rPr>
              <a:t>Tuesday 14 December 2021: EURALO </a:t>
            </a:r>
            <a:r>
              <a:rPr lang="en-US" sz="2400" dirty="0" err="1">
                <a:solidFill>
                  <a:srgbClr val="FFFF00"/>
                </a:solidFill>
              </a:rPr>
              <a:t>vAG</a:t>
            </a:r>
            <a:r>
              <a:rPr lang="en-US" sz="2400" dirty="0">
                <a:solidFill>
                  <a:srgbClr val="FFFF00"/>
                </a:solidFill>
              </a:rPr>
              <a:t> (including Elections)</a:t>
            </a:r>
          </a:p>
          <a:p>
            <a:r>
              <a:rPr lang="en-US" sz="2400" dirty="0">
                <a:solidFill>
                  <a:srgbClr val="FFFF00"/>
                </a:solidFill>
              </a:rPr>
              <a:t>Tuesday 21 December 2021: New Board</a:t>
            </a:r>
          </a:p>
          <a:p>
            <a:endParaRPr lang="en-US" sz="2400" dirty="0">
              <a:solidFill>
                <a:srgbClr val="FFFF00"/>
              </a:solidFill>
            </a:endParaRPr>
          </a:p>
          <a:p>
            <a:r>
              <a:rPr lang="en-US" sz="2400" dirty="0">
                <a:solidFill>
                  <a:srgbClr val="FFC000"/>
                </a:solidFill>
              </a:rPr>
              <a:t>Bye-bye 2021 next meeting in 2022</a:t>
            </a:r>
          </a:p>
        </p:txBody>
      </p:sp>
      <p:sp>
        <p:nvSpPr>
          <p:cNvPr id="11" name="ZoneTexte 10">
            <a:extLst>
              <a:ext uri="{FF2B5EF4-FFF2-40B4-BE49-F238E27FC236}">
                <a16:creationId xmlns:a16="http://schemas.microsoft.com/office/drawing/2014/main" id="{A46E7690-41C8-C24A-8989-D608128D7807}"/>
              </a:ext>
            </a:extLst>
          </p:cNvPr>
          <p:cNvSpPr txBox="1"/>
          <p:nvPr/>
        </p:nvSpPr>
        <p:spPr>
          <a:xfrm>
            <a:off x="6760029" y="1143000"/>
            <a:ext cx="184731" cy="369332"/>
          </a:xfrm>
          <a:prstGeom prst="rect">
            <a:avLst/>
          </a:prstGeom>
          <a:noFill/>
        </p:spPr>
        <p:txBody>
          <a:bodyPr wrap="none" rtlCol="0">
            <a:spAutoFit/>
          </a:bodyPr>
          <a:lstStyle/>
          <a:p>
            <a:endParaRPr lang="fr-FR" dirty="0"/>
          </a:p>
        </p:txBody>
      </p:sp>
      <p:sp>
        <p:nvSpPr>
          <p:cNvPr id="9" name="TextBox 2">
            <a:extLst>
              <a:ext uri="{FF2B5EF4-FFF2-40B4-BE49-F238E27FC236}">
                <a16:creationId xmlns:a16="http://schemas.microsoft.com/office/drawing/2014/main" id="{3083B5A9-B908-4E43-89BE-D10ED317E839}"/>
              </a:ext>
            </a:extLst>
          </p:cNvPr>
          <p:cNvSpPr txBox="1"/>
          <p:nvPr/>
        </p:nvSpPr>
        <p:spPr>
          <a:xfrm>
            <a:off x="11210103" y="1968221"/>
            <a:ext cx="719492" cy="2231380"/>
          </a:xfrm>
          <a:prstGeom prst="rect">
            <a:avLst/>
          </a:prstGeom>
          <a:solidFill>
            <a:srgbClr val="0E393A"/>
          </a:solidFill>
        </p:spPr>
        <p:txBody>
          <a:bodyPr vert="wordArtVert" wrap="none" rtlCol="0">
            <a:spAutoFit/>
          </a:bodyPr>
          <a:lstStyle/>
          <a:p>
            <a:r>
              <a:rPr lang="en-US" sz="3200" b="1" dirty="0">
                <a:solidFill>
                  <a:schemeClr val="bg1">
                    <a:lumMod val="95000"/>
                  </a:schemeClr>
                </a:solidFill>
                <a:latin typeface="Arial" panose="020B0604020202020204" pitchFamily="34" charset="0"/>
                <a:cs typeface="Arial" panose="020B0604020202020204" pitchFamily="34" charset="0"/>
              </a:rPr>
              <a:t>Q3&amp;4</a:t>
            </a:r>
            <a:endParaRPr lang="en-US" sz="3200" dirty="0">
              <a:solidFill>
                <a:schemeClr val="bg1"/>
              </a:solidFill>
              <a:latin typeface="Arial" panose="020B0604020202020204" pitchFamily="34" charset="0"/>
              <a:cs typeface="Arial" panose="020B0604020202020204" pitchFamily="34" charset="0"/>
            </a:endParaRPr>
          </a:p>
        </p:txBody>
      </p:sp>
      <p:sp>
        <p:nvSpPr>
          <p:cNvPr id="6" name="TextBox 2">
            <a:extLst>
              <a:ext uri="{FF2B5EF4-FFF2-40B4-BE49-F238E27FC236}">
                <a16:creationId xmlns:a16="http://schemas.microsoft.com/office/drawing/2014/main" id="{17118521-7EBD-DE4A-8728-B0D4FE5904FD}"/>
              </a:ext>
            </a:extLst>
          </p:cNvPr>
          <p:cNvSpPr txBox="1"/>
          <p:nvPr/>
        </p:nvSpPr>
        <p:spPr>
          <a:xfrm>
            <a:off x="5431972" y="880425"/>
            <a:ext cx="4753224" cy="461665"/>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chemeClr val="bg1">
                    <a:lumMod val="95000"/>
                  </a:schemeClr>
                </a:solidFill>
                <a:latin typeface="Arial" panose="020B0604020202020204" pitchFamily="34" charset="0"/>
                <a:cs typeface="Arial" panose="020B0604020202020204" pitchFamily="34" charset="0"/>
              </a:rPr>
              <a:t>EURALO Meetings 2021 &amp; 2022</a:t>
            </a:r>
            <a:endParaRPr lang="en-US"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285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Monthly RoundTable 7 (by EURALO)</a:t>
            </a:r>
          </a:p>
        </p:txBody>
      </p:sp>
      <p:sp>
        <p:nvSpPr>
          <p:cNvPr id="3" name="Espace réservé du contenu 4">
            <a:extLst>
              <a:ext uri="{FF2B5EF4-FFF2-40B4-BE49-F238E27FC236}">
                <a16:creationId xmlns:a16="http://schemas.microsoft.com/office/drawing/2014/main" id="{5DBA9556-E192-9746-A37C-70B564EB14F6}"/>
              </a:ext>
            </a:extLst>
          </p:cNvPr>
          <p:cNvSpPr txBox="1">
            <a:spLocks/>
          </p:cNvSpPr>
          <p:nvPr/>
        </p:nvSpPr>
        <p:spPr>
          <a:xfrm>
            <a:off x="609600" y="1600201"/>
            <a:ext cx="11156830" cy="4938622"/>
          </a:xfrm>
          <a:prstGeom prst="rect">
            <a:avLst/>
          </a:prstGeom>
        </p:spPr>
        <p:txBody>
          <a:bodyPr>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chemeClr val="bg1"/>
                </a:solidFill>
              </a:rPr>
              <a:t>Tuesday 21 September 2021 </a:t>
            </a:r>
            <a:r>
              <a:rPr lang="en-US" sz="3600" b="1" dirty="0">
                <a:solidFill>
                  <a:schemeClr val="bg1">
                    <a:lumMod val="95000"/>
                  </a:schemeClr>
                </a:solidFill>
                <a:latin typeface="Arial" panose="020B0604020202020204" pitchFamily="34" charset="0"/>
                <a:cs typeface="Arial" panose="020B0604020202020204" pitchFamily="34" charset="0"/>
              </a:rPr>
              <a:t>- </a:t>
            </a:r>
            <a:r>
              <a:rPr lang="en-US" b="1" dirty="0">
                <a:solidFill>
                  <a:schemeClr val="bg1">
                    <a:lumMod val="95000"/>
                  </a:schemeClr>
                </a:solidFill>
                <a:latin typeface="Arial" panose="020B0604020202020204" pitchFamily="34" charset="0"/>
                <a:cs typeface="Arial" panose="020B0604020202020204" pitchFamily="34" charset="0"/>
              </a:rPr>
              <a:t>18:00-19:30 </a:t>
            </a:r>
            <a:r>
              <a:rPr lang="en-US" b="1" dirty="0">
                <a:solidFill>
                  <a:schemeClr val="bg1"/>
                </a:solidFill>
              </a:rPr>
              <a:t>UTC</a:t>
            </a:r>
            <a:br>
              <a:rPr lang="en-US" b="1" dirty="0"/>
            </a:br>
            <a:r>
              <a:rPr lang="en-US" b="1" dirty="0">
                <a:solidFill>
                  <a:srgbClr val="FFC000"/>
                </a:solidFill>
              </a:rPr>
              <a:t>DNS Abuse and intermediary liability of non-hosting providers</a:t>
            </a:r>
          </a:p>
          <a:p>
            <a:pPr marL="971550" lvl="1" indent="-514350">
              <a:buFont typeface="+mj-lt"/>
              <a:buAutoNum type="arabicPeriod"/>
            </a:pPr>
            <a:r>
              <a:rPr lang="en-US" b="1" dirty="0">
                <a:solidFill>
                  <a:srgbClr val="FFC000"/>
                </a:solidFill>
              </a:rPr>
              <a:t>Introduction and welcome, Sebastien Bachollet, EURALO Chair </a:t>
            </a:r>
            <a:r>
              <a:rPr lang="en-US" sz="1900" b="1" dirty="0">
                <a:solidFill>
                  <a:srgbClr val="FFC000"/>
                </a:solidFill>
              </a:rPr>
              <a:t>(18:00 - 18:10)</a:t>
            </a:r>
            <a:endParaRPr lang="en-US" b="1" dirty="0">
              <a:solidFill>
                <a:srgbClr val="FFC000"/>
              </a:solidFill>
            </a:endParaRPr>
          </a:p>
          <a:p>
            <a:pPr marL="971550" lvl="1" indent="-514350">
              <a:buFont typeface="+mj-lt"/>
              <a:buAutoNum type="arabicPeriod"/>
            </a:pPr>
            <a:r>
              <a:rPr lang="en-US" b="1" dirty="0">
                <a:solidFill>
                  <a:srgbClr val="FFC000"/>
                </a:solidFill>
              </a:rPr>
              <a:t>DNS Abuse and intermediary liability of non-hosting providers – where does the ICANN community fit in? </a:t>
            </a:r>
            <a:r>
              <a:rPr lang="en-US" sz="1900" b="1" dirty="0">
                <a:solidFill>
                  <a:srgbClr val="FFC000"/>
                </a:solidFill>
              </a:rPr>
              <a:t>(18:10 - 18:30)</a:t>
            </a:r>
            <a:br>
              <a:rPr lang="en-US" sz="1900" b="1" dirty="0">
                <a:solidFill>
                  <a:srgbClr val="FFC000"/>
                </a:solidFill>
              </a:rPr>
            </a:br>
            <a:r>
              <a:rPr lang="en-US" b="1" dirty="0">
                <a:solidFill>
                  <a:srgbClr val="FFC000"/>
                </a:solidFill>
              </a:rPr>
              <a:t>Tobias Mahler, </a:t>
            </a:r>
            <a:r>
              <a:rPr lang="en-US" b="1" dirty="0" err="1">
                <a:solidFill>
                  <a:srgbClr val="FFC000"/>
                </a:solidFill>
              </a:rPr>
              <a:t>UiO</a:t>
            </a:r>
            <a:r>
              <a:rPr lang="en-US" b="1" dirty="0">
                <a:solidFill>
                  <a:srgbClr val="FFC000"/>
                </a:solidFill>
              </a:rPr>
              <a:t>; Sebastian Felix </a:t>
            </a:r>
            <a:r>
              <a:rPr lang="en-US" b="1" dirty="0" err="1">
                <a:solidFill>
                  <a:srgbClr val="FFC000"/>
                </a:solidFill>
              </a:rPr>
              <a:t>Schwemer</a:t>
            </a:r>
            <a:r>
              <a:rPr lang="en-US" b="1" dirty="0">
                <a:solidFill>
                  <a:srgbClr val="FFC000"/>
                </a:solidFill>
              </a:rPr>
              <a:t>, </a:t>
            </a:r>
            <a:r>
              <a:rPr lang="en-US" b="1" dirty="0" err="1">
                <a:solidFill>
                  <a:srgbClr val="FFC000"/>
                </a:solidFill>
              </a:rPr>
              <a:t>Københavns</a:t>
            </a:r>
            <a:r>
              <a:rPr lang="en-US" b="1" dirty="0">
                <a:solidFill>
                  <a:srgbClr val="FFC000"/>
                </a:solidFill>
              </a:rPr>
              <a:t> </a:t>
            </a:r>
            <a:r>
              <a:rPr lang="en-US" b="1" dirty="0" err="1">
                <a:solidFill>
                  <a:srgbClr val="FFC000"/>
                </a:solidFill>
              </a:rPr>
              <a:t>Universitet</a:t>
            </a:r>
            <a:endParaRPr lang="en-US" b="1" dirty="0">
              <a:solidFill>
                <a:srgbClr val="FFC000"/>
              </a:solidFill>
            </a:endParaRPr>
          </a:p>
          <a:p>
            <a:pPr marL="971550" lvl="1" indent="-514350">
              <a:buFont typeface="+mj-lt"/>
              <a:buAutoNum type="arabicPeriod"/>
            </a:pPr>
            <a:r>
              <a:rPr lang="en-US" b="1" dirty="0">
                <a:solidFill>
                  <a:srgbClr val="FFC000"/>
                </a:solidFill>
              </a:rPr>
              <a:t>DNS Abuse and the EC DSA package – crossing the picket fence of content control? </a:t>
            </a:r>
            <a:br>
              <a:rPr lang="en-US" b="1" dirty="0">
                <a:solidFill>
                  <a:srgbClr val="FFC000"/>
                </a:solidFill>
              </a:rPr>
            </a:br>
            <a:r>
              <a:rPr lang="en-US" b="1" dirty="0">
                <a:solidFill>
                  <a:srgbClr val="FFC000"/>
                </a:solidFill>
              </a:rPr>
              <a:t>Elena </a:t>
            </a:r>
            <a:r>
              <a:rPr lang="en-US" b="1" dirty="0" err="1">
                <a:solidFill>
                  <a:srgbClr val="FFC000"/>
                </a:solidFill>
              </a:rPr>
              <a:t>Plexida</a:t>
            </a:r>
            <a:r>
              <a:rPr lang="en-US" b="1" dirty="0">
                <a:solidFill>
                  <a:srgbClr val="FFC000"/>
                </a:solidFill>
              </a:rPr>
              <a:t>, VP, Government and IGO Engagement, ICANN, </a:t>
            </a:r>
            <a:r>
              <a:rPr lang="en-US" sz="1900" b="1" dirty="0">
                <a:solidFill>
                  <a:srgbClr val="FFC000"/>
                </a:solidFill>
              </a:rPr>
              <a:t>(18:30 - 18:45)</a:t>
            </a:r>
          </a:p>
          <a:p>
            <a:pPr marL="971550" lvl="1" indent="-514350">
              <a:buFont typeface="+mj-lt"/>
              <a:buAutoNum type="arabicPeriod"/>
            </a:pPr>
            <a:r>
              <a:rPr lang="en-US" b="1" dirty="0">
                <a:solidFill>
                  <a:srgbClr val="FFC000"/>
                </a:solidFill>
              </a:rPr>
              <a:t>Q&amp;A, moderated by Joanna </a:t>
            </a:r>
            <a:r>
              <a:rPr lang="en-US" b="1" dirty="0" err="1">
                <a:solidFill>
                  <a:srgbClr val="FFC000"/>
                </a:solidFill>
              </a:rPr>
              <a:t>Kulesza</a:t>
            </a:r>
            <a:r>
              <a:rPr lang="en-US" b="1" dirty="0">
                <a:solidFill>
                  <a:srgbClr val="FFC000"/>
                </a:solidFill>
              </a:rPr>
              <a:t>, ALAC EURALO </a:t>
            </a:r>
            <a:r>
              <a:rPr lang="en-US" sz="1900" b="1" dirty="0">
                <a:solidFill>
                  <a:srgbClr val="FFC000"/>
                </a:solidFill>
              </a:rPr>
              <a:t>(18:45 - 19:15)</a:t>
            </a:r>
          </a:p>
          <a:p>
            <a:pPr marL="971550" lvl="1" indent="-514350">
              <a:buFont typeface="+mj-lt"/>
              <a:buAutoNum type="arabicPeriod"/>
            </a:pPr>
            <a:r>
              <a:rPr lang="en-US" b="1" dirty="0">
                <a:solidFill>
                  <a:srgbClr val="FFC000"/>
                </a:solidFill>
              </a:rPr>
              <a:t>Summary and wrap up, tbc, EURALO </a:t>
            </a:r>
            <a:r>
              <a:rPr lang="en-US" sz="1900" b="1" dirty="0">
                <a:solidFill>
                  <a:srgbClr val="FFC000"/>
                </a:solidFill>
              </a:rPr>
              <a:t>(19:25 - 19:30)</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986167" cy="523220"/>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chemeClr val="bg1">
                    <a:lumMod val="95000"/>
                  </a:schemeClr>
                </a:solidFill>
                <a:latin typeface="Arial" panose="020B0604020202020204" pitchFamily="34" charset="0"/>
                <a:cs typeface="Arial" panose="020B0604020202020204" pitchFamily="34" charset="0"/>
              </a:rPr>
              <a:t>2021</a:t>
            </a:r>
            <a:endParaRPr lang="en-US" sz="2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7946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F774FD-F4A0-A14A-AC83-476B268D87AF}"/>
              </a:ext>
            </a:extLst>
          </p:cNvPr>
          <p:cNvSpPr txBox="1">
            <a:spLocks/>
          </p:cNvSpPr>
          <p:nvPr/>
        </p:nvSpPr>
        <p:spPr>
          <a:xfrm>
            <a:off x="2042159" y="180592"/>
            <a:ext cx="9540241" cy="688088"/>
          </a:xfrm>
          <a:prstGeom prst="rect">
            <a:avLst/>
          </a:prstGeom>
          <a:blipFill>
            <a:blip r:embed="rId3" cstate="screen">
              <a:extLst>
                <a:ext uri="{28A0092B-C50C-407E-A947-70E740481C1C}">
                  <a14:useLocalDpi xmlns:a14="http://schemas.microsoft.com/office/drawing/2010/main"/>
                </a:ext>
              </a:extLst>
            </a:blip>
            <a:stretch>
              <a:fillRect/>
            </a:stretch>
          </a:blipFill>
        </p:spPr>
        <p:txBody>
          <a:bodyPr/>
          <a:lstStyle>
            <a:lvl1pPr algn="ctr" defTabSz="457200" rtl="0" eaLnBrk="1" latinLnBrk="0" hangingPunct="1">
              <a:spcBef>
                <a:spcPct val="0"/>
              </a:spcBef>
              <a:buNone/>
              <a:defRPr sz="3600" b="1" kern="1200">
                <a:solidFill>
                  <a:schemeClr val="tx1"/>
                </a:solidFill>
                <a:latin typeface="+mj-lt"/>
                <a:ea typeface="+mj-ea"/>
                <a:cs typeface="+mj-cs"/>
              </a:defRPr>
            </a:lvl1pPr>
          </a:lstStyle>
          <a:p>
            <a:r>
              <a:rPr lang="en-US" sz="4000" dirty="0">
                <a:solidFill>
                  <a:schemeClr val="bg1"/>
                </a:solidFill>
                <a:latin typeface="+mn-lt"/>
              </a:rPr>
              <a:t>Monthly RoundTable 8 (by EURALO)</a:t>
            </a:r>
          </a:p>
        </p:txBody>
      </p:sp>
      <p:sp>
        <p:nvSpPr>
          <p:cNvPr id="3" name="Espace réservé du contenu 4">
            <a:extLst>
              <a:ext uri="{FF2B5EF4-FFF2-40B4-BE49-F238E27FC236}">
                <a16:creationId xmlns:a16="http://schemas.microsoft.com/office/drawing/2014/main" id="{5DBA9556-E192-9746-A37C-70B564EB14F6}"/>
              </a:ext>
            </a:extLst>
          </p:cNvPr>
          <p:cNvSpPr txBox="1">
            <a:spLocks/>
          </p:cNvSpPr>
          <p:nvPr/>
        </p:nvSpPr>
        <p:spPr>
          <a:xfrm>
            <a:off x="609600" y="1600201"/>
            <a:ext cx="10972800" cy="475615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a:solidFill>
                  <a:schemeClr val="bg1"/>
                </a:solidFill>
              </a:rPr>
              <a:t>Tuesday 16 November 2021 </a:t>
            </a:r>
            <a:r>
              <a:rPr lang="en-US" sz="3600" b="1" dirty="0">
                <a:solidFill>
                  <a:schemeClr val="bg1">
                    <a:lumMod val="95000"/>
                  </a:schemeClr>
                </a:solidFill>
                <a:latin typeface="Arial" panose="020B0604020202020204" pitchFamily="34" charset="0"/>
                <a:cs typeface="Arial" panose="020B0604020202020204" pitchFamily="34" charset="0"/>
              </a:rPr>
              <a:t>- </a:t>
            </a:r>
            <a:r>
              <a:rPr lang="en-US" b="1" dirty="0">
                <a:solidFill>
                  <a:schemeClr val="bg1">
                    <a:lumMod val="95000"/>
                  </a:schemeClr>
                </a:solidFill>
                <a:latin typeface="Arial" panose="020B0604020202020204" pitchFamily="34" charset="0"/>
                <a:cs typeface="Arial" panose="020B0604020202020204" pitchFamily="34" charset="0"/>
              </a:rPr>
              <a:t>18:00-19:30 </a:t>
            </a:r>
            <a:r>
              <a:rPr lang="en-US" b="1" dirty="0">
                <a:solidFill>
                  <a:schemeClr val="bg1"/>
                </a:solidFill>
              </a:rPr>
              <a:t>UTC</a:t>
            </a:r>
            <a:br>
              <a:rPr lang="en-US" b="1" dirty="0">
                <a:solidFill>
                  <a:schemeClr val="bg1"/>
                </a:solidFill>
              </a:rPr>
            </a:br>
            <a:r>
              <a:rPr lang="en-US" b="1" dirty="0">
                <a:solidFill>
                  <a:schemeClr val="bg1"/>
                </a:solidFill>
              </a:rPr>
              <a:t>Monthly RoundTable 8 (by EURALO)</a:t>
            </a:r>
            <a:br>
              <a:rPr lang="en-US" b="1" dirty="0">
                <a:solidFill>
                  <a:srgbClr val="FFC000"/>
                </a:solidFill>
              </a:rPr>
            </a:br>
            <a:r>
              <a:rPr lang="en-US" b="1" dirty="0">
                <a:solidFill>
                  <a:srgbClr val="FFC000"/>
                </a:solidFill>
              </a:rPr>
              <a:t>Encryption challenges in the French and European regulatory space</a:t>
            </a:r>
            <a:br>
              <a:rPr lang="en-US" b="1" dirty="0">
                <a:solidFill>
                  <a:srgbClr val="FFC000"/>
                </a:solidFill>
              </a:rPr>
            </a:br>
            <a:r>
              <a:rPr lang="en-US" b="1" dirty="0">
                <a:solidFill>
                  <a:schemeClr val="bg1"/>
                </a:solidFill>
              </a:rPr>
              <a:t>Moderator: </a:t>
            </a:r>
          </a:p>
          <a:p>
            <a:pPr lvl="1"/>
            <a:r>
              <a:rPr lang="en-US" b="1" dirty="0">
                <a:solidFill>
                  <a:srgbClr val="FFC000"/>
                </a:solidFill>
              </a:rPr>
              <a:t>Possible Speakers:</a:t>
            </a:r>
          </a:p>
          <a:p>
            <a:pPr lvl="2"/>
            <a:r>
              <a:rPr lang="en-US" b="1" dirty="0">
                <a:solidFill>
                  <a:srgbClr val="FFC000"/>
                </a:solidFill>
              </a:rPr>
              <a:t>Lucien </a:t>
            </a:r>
            <a:r>
              <a:rPr lang="en-US" b="1" dirty="0" err="1">
                <a:solidFill>
                  <a:srgbClr val="FFC000"/>
                </a:solidFill>
              </a:rPr>
              <a:t>Castex</a:t>
            </a:r>
            <a:r>
              <a:rPr lang="en-US" b="1" dirty="0">
                <a:solidFill>
                  <a:srgbClr val="FFC000"/>
                </a:solidFill>
              </a:rPr>
              <a:t> </a:t>
            </a:r>
          </a:p>
        </p:txBody>
      </p:sp>
      <p:sp>
        <p:nvSpPr>
          <p:cNvPr id="4" name="TextBox 2">
            <a:extLst>
              <a:ext uri="{FF2B5EF4-FFF2-40B4-BE49-F238E27FC236}">
                <a16:creationId xmlns:a16="http://schemas.microsoft.com/office/drawing/2014/main" id="{0CC73A4D-2A7E-4146-A351-7C7D694DF909}"/>
              </a:ext>
            </a:extLst>
          </p:cNvPr>
          <p:cNvSpPr txBox="1"/>
          <p:nvPr/>
        </p:nvSpPr>
        <p:spPr>
          <a:xfrm>
            <a:off x="5431972" y="868233"/>
            <a:ext cx="986167" cy="523220"/>
          </a:xfrm>
          <a:prstGeom prst="rect">
            <a:avLst/>
          </a:prstGeom>
          <a:solidFill>
            <a:srgbClr val="0E393A"/>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b="1" dirty="0">
                <a:solidFill>
                  <a:schemeClr val="bg1">
                    <a:lumMod val="95000"/>
                  </a:schemeClr>
                </a:solidFill>
                <a:latin typeface="Arial" panose="020B0604020202020204" pitchFamily="34" charset="0"/>
                <a:cs typeface="Arial" panose="020B0604020202020204" pitchFamily="34" charset="0"/>
              </a:rPr>
              <a:t>2021</a:t>
            </a:r>
            <a:endParaRPr lang="en-US" sz="28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009443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10368</TotalTime>
  <Words>2518</Words>
  <Application>Microsoft Macintosh PowerPoint</Application>
  <PresentationFormat>Grand écran</PresentationFormat>
  <Paragraphs>353</Paragraphs>
  <Slides>29</Slides>
  <Notes>9</Notes>
  <HiddenSlides>4</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29</vt:i4>
      </vt:variant>
    </vt:vector>
  </HeadingPairs>
  <TitlesOfParts>
    <vt:vector size="33" baseType="lpstr">
      <vt:lpstr>Arial</vt:lpstr>
      <vt:lpstr>Calibri</vt:lpstr>
      <vt:lpstr>Calibri Light</vt:lpstr>
      <vt:lpstr>Thème Office</vt:lpstr>
      <vt:lpstr>EURALO Road Map</vt:lpstr>
      <vt:lpstr>EURALO 2021/2022 Road Map</vt:lpstr>
      <vt:lpstr>EURALO 2021/2022 Road Map</vt:lpstr>
      <vt:lpstr>EURALO 2021/2022 Road Map</vt:lpstr>
      <vt:lpstr>EURALO 2021/2022 Road Map</vt:lpstr>
      <vt:lpstr>EURALO 2021/2022 Road Map</vt:lpstr>
      <vt:lpstr>EURALO 2021/2022 Road Map</vt:lpstr>
      <vt:lpstr>Présentation PowerPoint</vt:lpstr>
      <vt:lpstr>Présentation PowerPoint</vt:lpstr>
      <vt:lpstr>ICANN72 At-Large policy session</vt:lpstr>
      <vt:lpstr>ICANN72 At-Large policy session 2</vt:lpstr>
      <vt:lpstr>ICANN72 At-Large policy session 3 2 hours</vt:lpstr>
      <vt:lpstr>A video to present « ICANN accountability and transparency and the reviews »</vt:lpstr>
      <vt:lpstr>ICANN accountability and transparency and the reviews At-Large policy session 3 - Part 1</vt:lpstr>
      <vt:lpstr>ICANN accountability and transparency and the reviews Plenary session - Part 2</vt:lpstr>
      <vt:lpstr>ICANN meetings &amp; EURALO readouts</vt:lpstr>
      <vt:lpstr>EURALO 2021</vt:lpstr>
      <vt:lpstr>EURALO 2022</vt:lpstr>
      <vt:lpstr>EURALO 2022</vt:lpstr>
      <vt:lpstr>ICANN meetings &amp; EURALO sessions</vt:lpstr>
      <vt:lpstr>Présentation PowerPoint</vt:lpstr>
      <vt:lpstr>EURALO FY22 Additional Budget Request  Next Steps</vt:lpstr>
      <vt:lpstr>Présentation PowerPoint</vt:lpstr>
      <vt:lpstr>Présentation PowerPoint</vt:lpstr>
      <vt:lpstr>Enahancing Diversity in ICANN Leadership Bodies</vt:lpstr>
      <vt:lpstr>Présentation PowerPoint</vt:lpstr>
      <vt:lpstr>Présentation PowerPoint</vt:lpstr>
      <vt:lpstr>EURALO 2022</vt:lpstr>
      <vt:lpstr>EURALO 2021</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Sébastien Bachollet</dc:creator>
  <cp:lastModifiedBy>Sébastien Bachollet</cp:lastModifiedBy>
  <cp:revision>144</cp:revision>
  <dcterms:created xsi:type="dcterms:W3CDTF">2021-05-24T13:53:39Z</dcterms:created>
  <dcterms:modified xsi:type="dcterms:W3CDTF">2021-09-14T06:27:21Z</dcterms:modified>
</cp:coreProperties>
</file>