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15"/>
  </p:normalViewPr>
  <p:slideViewPr>
    <p:cSldViewPr snapToGrid="0" snapToObjects="1">
      <p:cViewPr>
        <p:scale>
          <a:sx n="114" d="100"/>
          <a:sy n="114" d="100"/>
        </p:scale>
        <p:origin x="4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ann.org/resources/pages/udrp-rules-2015-03-11-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3994B-23B3-8F44-B0B3-45643D0EB0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EPDP on Specific Curative Rights Protections for IGOs</a:t>
            </a:r>
            <a:br>
              <a:rPr lang="en-FI" dirty="0"/>
            </a:b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E36758-C39F-4D4B-B828-41C56B6E95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9531274" cy="1655762"/>
          </a:xfrm>
        </p:spPr>
        <p:txBody>
          <a:bodyPr>
            <a:noAutofit/>
          </a:bodyPr>
          <a:lstStyle/>
          <a:p>
            <a:r>
              <a:rPr lang="en-GB" sz="2800" i="1" dirty="0"/>
              <a:t>S</a:t>
            </a:r>
            <a:r>
              <a:rPr lang="en-FI" sz="2800" i="1" dirty="0"/>
              <a:t>ummary </a:t>
            </a:r>
            <a:r>
              <a:rPr lang="en-FI" sz="2800" dirty="0"/>
              <a:t>of Draft recommedations as per 7 Sept 2021</a:t>
            </a:r>
          </a:p>
          <a:p>
            <a:endParaRPr lang="en-FI" sz="2800" dirty="0"/>
          </a:p>
        </p:txBody>
      </p:sp>
    </p:spTree>
    <p:extLst>
      <p:ext uri="{BB962C8B-B14F-4D97-AF65-F5344CB8AC3E}">
        <p14:creationId xmlns:p14="http://schemas.microsoft.com/office/powerpoint/2010/main" val="15981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DD338-6C73-0141-9B6C-58B339F9D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/>
              <a:t>Recommendation #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426FC-FC7D-5F48-858E-A991AD0B1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I" sz="2800" dirty="0"/>
              <a:t>Definition  of an “IGO Complainant”</a:t>
            </a:r>
          </a:p>
          <a:p>
            <a:r>
              <a:rPr lang="en-FI" sz="2800" dirty="0"/>
              <a:t>IGO Complainant </a:t>
            </a:r>
            <a:r>
              <a:rPr lang="en-US" sz="2800" dirty="0"/>
              <a:t>may show rights in a mark by demonstrating that it uses the identifier to conduct public activities in accordance with its stated mission. </a:t>
            </a:r>
            <a:endParaRPr lang="en-FI" sz="2800" dirty="0"/>
          </a:p>
        </p:txBody>
      </p:sp>
    </p:spTree>
    <p:extLst>
      <p:ext uri="{BB962C8B-B14F-4D97-AF65-F5344CB8AC3E}">
        <p14:creationId xmlns:p14="http://schemas.microsoft.com/office/powerpoint/2010/main" val="498867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2C230-CA52-B34D-87B4-5A8DFEFC1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FI" dirty="0"/>
              <a:t>ecommendation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8D22A-7224-E04E-9C30-8DE7B8DF9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I" sz="2800" dirty="0"/>
              <a:t>Original Rec. #5 by </a:t>
            </a:r>
            <a:r>
              <a:rPr lang="en-US" sz="2800" dirty="0"/>
              <a:t>the IGO-INGO Access to Curative Rights Protections PDP to be rejected.</a:t>
            </a:r>
            <a:endParaRPr lang="en-FI" sz="2800" dirty="0"/>
          </a:p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4098800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B9D56-4F08-E84C-9BBD-1668BFE71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FI" dirty="0"/>
              <a:t>ecommendation #3A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88E3C-4FC5-B847-AC15-8464F7DD8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An IGO Complainant be </a:t>
            </a:r>
            <a:r>
              <a:rPr lang="en-US" sz="2800" u="sng" dirty="0"/>
              <a:t>exempt</a:t>
            </a:r>
            <a:r>
              <a:rPr lang="en-US" sz="2800" dirty="0"/>
              <a:t> from the requirement to </a:t>
            </a:r>
            <a:r>
              <a:rPr lang="en-US" sz="2800" u="sng" dirty="0"/>
              <a:t>state that it will “submit, with respect to any challenges to a decision in the administrative proceeding canceling or transferring the domain name, to the jurisdiction of the courts in at least one specified Mutual Jurisdiction” under the UDRP</a:t>
            </a:r>
            <a:r>
              <a:rPr lang="en-US" sz="2800" dirty="0"/>
              <a:t> . </a:t>
            </a:r>
            <a:endParaRPr lang="en-FI" sz="2800" dirty="0"/>
          </a:p>
          <a:p>
            <a:r>
              <a:rPr lang="en-US" sz="2800" dirty="0"/>
              <a:t>See Section 3(b)(xii) of the UDRP Rules.  </a:t>
            </a:r>
            <a:r>
              <a:rPr lang="en-US" sz="2800" u="sng" dirty="0">
                <a:hlinkClick r:id="rId2"/>
              </a:rPr>
              <a:t>https://www.icann.org/resources/pages/udrp-rules-2015-03-11-en</a:t>
            </a:r>
            <a:r>
              <a:rPr lang="en-US" sz="2800" dirty="0"/>
              <a:t>. </a:t>
            </a:r>
            <a:endParaRPr lang="en-FI" sz="2800" dirty="0"/>
          </a:p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11749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BA4C3-C0E5-7243-A23D-7701D4B8A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/>
              <a:t>Recommendation #3B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F331E-5DCC-AE47-A5DE-E48030360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Binding Arbitration Following a UDRP Panel Decision. Details of the process.</a:t>
            </a:r>
          </a:p>
          <a:p>
            <a:r>
              <a:rPr lang="en-US" sz="2800" dirty="0"/>
              <a:t>If the Registrant choses to go to court which is unable to take the case due to IGO immunity, two options:</a:t>
            </a:r>
          </a:p>
          <a:p>
            <a:r>
              <a:rPr lang="en-US" sz="2800" dirty="0"/>
              <a:t>Option 1: Arbitration </a:t>
            </a:r>
            <a:r>
              <a:rPr lang="en-US" sz="2800" u="sng" dirty="0"/>
              <a:t>still open</a:t>
            </a:r>
            <a:r>
              <a:rPr lang="en-US" sz="2800" dirty="0"/>
              <a:t> for the Registrant</a:t>
            </a:r>
          </a:p>
          <a:p>
            <a:r>
              <a:rPr lang="en-US" sz="2800" dirty="0"/>
              <a:t>Option 2: Arbitration </a:t>
            </a:r>
            <a:r>
              <a:rPr lang="en-US" sz="2800" u="sng" dirty="0"/>
              <a:t>not open </a:t>
            </a:r>
            <a:r>
              <a:rPr lang="en-US" sz="2800" dirty="0"/>
              <a:t>for the Registrant</a:t>
            </a:r>
            <a:endParaRPr lang="en-FI" sz="2800" dirty="0"/>
          </a:p>
        </p:txBody>
      </p:sp>
    </p:spTree>
    <p:extLst>
      <p:ext uri="{BB962C8B-B14F-4D97-AF65-F5344CB8AC3E}">
        <p14:creationId xmlns:p14="http://schemas.microsoft.com/office/powerpoint/2010/main" val="1181755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B9D56-4F08-E84C-9BBD-1668BFE71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FI" dirty="0"/>
              <a:t>ecommendations #4A and #4B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88E3C-4FC5-B847-AC15-8464F7DD8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I" sz="2800" dirty="0"/>
              <a:t>Replicate #3A and #3B in case of URS</a:t>
            </a:r>
          </a:p>
        </p:txBody>
      </p:sp>
    </p:spTree>
    <p:extLst>
      <p:ext uri="{BB962C8B-B14F-4D97-AF65-F5344CB8AC3E}">
        <p14:creationId xmlns:p14="http://schemas.microsoft.com/office/powerpoint/2010/main" val="91499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3C68A-BEA1-E345-B6CF-180E98A7D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/>
              <a:t>Recommendation #5A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46DED-ED0D-6A4B-940F-55F025243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7400" dirty="0"/>
              <a:t>Choice of law by mutual agreement. If no agreement,</a:t>
            </a:r>
          </a:p>
          <a:p>
            <a:r>
              <a:rPr lang="en-US" sz="7400" dirty="0"/>
              <a:t>EITHER in accordance with the law of the relevant registrar’s principal office or where the respondent is resident, at the election of the IGO Complainant, </a:t>
            </a:r>
          </a:p>
          <a:p>
            <a:r>
              <a:rPr lang="en-US" sz="7400" dirty="0"/>
              <a:t>OR the arbitral tribunal may request submissions from the parties</a:t>
            </a:r>
            <a:endParaRPr lang="en-FI" sz="7400" dirty="0"/>
          </a:p>
          <a:p>
            <a:endParaRPr lang="en-FI" sz="7400" dirty="0"/>
          </a:p>
          <a:p>
            <a:endParaRPr lang="en-US" sz="3800" dirty="0"/>
          </a:p>
          <a:p>
            <a:r>
              <a:rPr lang="en-US" b="1" dirty="0"/>
              <a:t> </a:t>
            </a:r>
            <a:endParaRPr lang="en-FI" dirty="0"/>
          </a:p>
          <a:p>
            <a:r>
              <a:rPr lang="en-US" dirty="0"/>
              <a:t> 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473085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1257D-C45D-4C40-8ECB-20E092C5D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770917"/>
            <a:ext cx="9905998" cy="1478570"/>
          </a:xfrm>
        </p:spPr>
        <p:txBody>
          <a:bodyPr/>
          <a:lstStyle/>
          <a:p>
            <a:r>
              <a:rPr lang="en-FI" dirty="0"/>
              <a:t>Recommendation #5B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E76A1-3A61-0141-B9B4-997522333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arbitration shall be conducted as a de novo review</a:t>
            </a:r>
            <a:r>
              <a:rPr lang="en-FI" dirty="0"/>
              <a:t> </a:t>
            </a:r>
          </a:p>
          <a:p>
            <a:r>
              <a:rPr lang="en-US" dirty="0"/>
              <a:t>The arbitral tribunal should consist of one or [three] neutral and independent decision makers, who cannot be the panelist(s) who rendered the initial UDRP [or URS] decision</a:t>
            </a:r>
            <a:r>
              <a:rPr lang="en-FI" dirty="0"/>
              <a:t> </a:t>
            </a:r>
          </a:p>
          <a:p>
            <a:r>
              <a:rPr lang="en-US" dirty="0"/>
              <a:t>Both parties should be able to present their case in a complete manner</a:t>
            </a:r>
            <a:r>
              <a:rPr lang="en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97207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123</TotalTime>
  <Words>349</Words>
  <Application>Microsoft Macintosh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Tw Cen MT</vt:lpstr>
      <vt:lpstr>Circuit</vt:lpstr>
      <vt:lpstr>EPDP on Specific Curative Rights Protections for IGOs </vt:lpstr>
      <vt:lpstr>Recommendation # 1</vt:lpstr>
      <vt:lpstr>Recommendation #2</vt:lpstr>
      <vt:lpstr>Recommendation #3A</vt:lpstr>
      <vt:lpstr>Recommendation #3B</vt:lpstr>
      <vt:lpstr>Recommendations #4A and #4B</vt:lpstr>
      <vt:lpstr>Recommendation #5A</vt:lpstr>
      <vt:lpstr>Recommendation #5B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EPDP on Specific Curative Rights Protections for IGOs </dc:title>
  <dc:creator>Yrjö Länsipuro</dc:creator>
  <cp:lastModifiedBy>Yrjö Länsipuro</cp:lastModifiedBy>
  <cp:revision>2</cp:revision>
  <dcterms:created xsi:type="dcterms:W3CDTF">2021-09-08T11:29:18Z</dcterms:created>
  <dcterms:modified xsi:type="dcterms:W3CDTF">2021-09-08T15:54:21Z</dcterms:modified>
</cp:coreProperties>
</file>