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539" r:id="rId2"/>
    <p:sldId id="380" r:id="rId3"/>
    <p:sldId id="630" r:id="rId4"/>
    <p:sldId id="613" r:id="rId5"/>
    <p:sldId id="610" r:id="rId6"/>
    <p:sldId id="607" r:id="rId7"/>
    <p:sldId id="629" r:id="rId8"/>
    <p:sldId id="615" r:id="rId9"/>
    <p:sldId id="611" r:id="rId10"/>
    <p:sldId id="625" r:id="rId11"/>
    <p:sldId id="587" r:id="rId12"/>
    <p:sldId id="5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 id="2" name="Microsoft Office User" initials="MOU" lastIdx="18" clrIdx="1">
    <p:extLst>
      <p:ext uri="{19B8F6BF-5375-455C-9EA6-DF929625EA0E}">
        <p15:presenceInfo xmlns:p15="http://schemas.microsoft.com/office/powerpoint/2012/main" userId="Microsoft Office User" providerId="None"/>
      </p:ext>
    </p:extLst>
  </p:cmAuthor>
  <p:cmAuthor id="3" name="Mohamed Elbashir" initials="ME" lastIdx="1" clrIdx="2">
    <p:extLst>
      <p:ext uri="{19B8F6BF-5375-455C-9EA6-DF929625EA0E}">
        <p15:presenceInfo xmlns:p15="http://schemas.microsoft.com/office/powerpoint/2012/main" userId="S::mohamed.elbashir@icann.org::97eb193a-5366-4284-bf52-49100f905b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843" autoAdjust="0"/>
    <p:restoredTop sz="94088" autoAdjust="0"/>
  </p:normalViewPr>
  <p:slideViewPr>
    <p:cSldViewPr snapToGrid="0" snapToObjects="1">
      <p:cViewPr varScale="1">
        <p:scale>
          <a:sx n="124" d="100"/>
          <a:sy n="124" d="100"/>
        </p:scale>
        <p:origin x="176" y="184"/>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10/7/21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10/7/21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3.png"/><Relationship Id="rId22" Type="http://schemas.openxmlformats.org/officeDocument/2006/relationships/image" Target="../media/image26.tiff"/></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emf"/><Relationship Id="rId1" Type="http://schemas.openxmlformats.org/officeDocument/2006/relationships/slideMaster" Target="../slideMasters/slideMaster1.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normAutofit/>
          </a:bodyPr>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21" name="Picture 20">
            <a:extLst>
              <a:ext uri="{FF2B5EF4-FFF2-40B4-BE49-F238E27FC236}">
                <a16:creationId xmlns:a16="http://schemas.microsoft.com/office/drawing/2014/main" id="{D0EAC72E-BC9F-BC44-AA55-319D6E58503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14" name="Picture 13">
            <a:extLst>
              <a:ext uri="{FF2B5EF4-FFF2-40B4-BE49-F238E27FC236}">
                <a16:creationId xmlns:a16="http://schemas.microsoft.com/office/drawing/2014/main" id="{B2909E00-D6A8-2748-85DB-E6E1B566EF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normAutofit/>
          </a:bodyPr>
          <a:lstStyle>
            <a:lvl1pPr>
              <a:defRPr>
                <a:latin typeface="+mj-lt"/>
              </a:defRPr>
            </a:lvl1pPr>
          </a:lstStyle>
          <a:p>
            <a:r>
              <a:rPr lang="en-US"/>
              <a:t>Click to edit Master title style</a:t>
            </a:r>
            <a:endParaRPr lang="en-US" dirty="0"/>
          </a:p>
        </p:txBody>
      </p:sp>
      <p:sp>
        <p:nvSpPr>
          <p:cNvPr id="1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9" name="Picture 8">
            <a:extLst>
              <a:ext uri="{FF2B5EF4-FFF2-40B4-BE49-F238E27FC236}">
                <a16:creationId xmlns:a16="http://schemas.microsoft.com/office/drawing/2014/main" id="{A4530507-4BA0-B54F-B9A4-7C8CCBFAE45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0" name="Picture 9">
            <a:extLst>
              <a:ext uri="{FF2B5EF4-FFF2-40B4-BE49-F238E27FC236}">
                <a16:creationId xmlns:a16="http://schemas.microsoft.com/office/drawing/2014/main" id="{AAD7DA86-2D0F-C046-AE3C-97EC0C4098C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7744845"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7744845"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7744845"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7744845"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1" name="Picture 10">
            <a:extLst>
              <a:ext uri="{FF2B5EF4-FFF2-40B4-BE49-F238E27FC236}">
                <a16:creationId xmlns:a16="http://schemas.microsoft.com/office/drawing/2014/main" id="{897368EE-DC2B-A745-BD04-04A8E389DC3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1" name="Picture 10">
            <a:extLst>
              <a:ext uri="{FF2B5EF4-FFF2-40B4-BE49-F238E27FC236}">
                <a16:creationId xmlns:a16="http://schemas.microsoft.com/office/drawing/2014/main" id="{9DC2CE18-1504-924F-8082-74F972AE6EA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pic>
        <p:nvPicPr>
          <p:cNvPr id="10" name="Picture 9">
            <a:extLst>
              <a:ext uri="{FF2B5EF4-FFF2-40B4-BE49-F238E27FC236}">
                <a16:creationId xmlns:a16="http://schemas.microsoft.com/office/drawing/2014/main" id="{D639DFC4-2DE6-B64B-8172-990A29F7617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normAutofit/>
          </a:bodyPr>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4" y="3562904"/>
            <a:ext cx="7744845"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4" y="4252817"/>
            <a:ext cx="7744845"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4" y="4544352"/>
            <a:ext cx="7744845"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4" y="2854692"/>
            <a:ext cx="7744845"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normAutofit/>
          </a:bodyPr>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accent6">
                    <a:lumMod val="50000"/>
                  </a:schemeClr>
                </a:solidFill>
              </a:defRPr>
            </a:lvl1pPr>
          </a:lstStyle>
          <a:p>
            <a:r>
              <a:rPr lang="en-US" dirty="0"/>
              <a:t>Engage with ICANN</a:t>
            </a:r>
          </a:p>
        </p:txBody>
      </p:sp>
      <p:grpSp>
        <p:nvGrpSpPr>
          <p:cNvPr id="53" name="Group 52"/>
          <p:cNvGrpSpPr/>
          <p:nvPr userDrawn="1"/>
        </p:nvGrpSpPr>
        <p:grpSpPr>
          <a:xfrm>
            <a:off x="2543489" y="3169143"/>
            <a:ext cx="6809361" cy="2600048"/>
            <a:chOff x="2543489" y="3169143"/>
            <a:chExt cx="6809361" cy="2600048"/>
          </a:xfrm>
        </p:grpSpPr>
        <p:grpSp>
          <p:nvGrpSpPr>
            <p:cNvPr id="54" name="Group 53"/>
            <p:cNvGrpSpPr/>
            <p:nvPr/>
          </p:nvGrpSpPr>
          <p:grpSpPr>
            <a:xfrm>
              <a:off x="2543489" y="5403431"/>
              <a:ext cx="3416667" cy="365760"/>
              <a:chOff x="5325979" y="4715893"/>
              <a:chExt cx="3416667" cy="365760"/>
            </a:xfrm>
          </p:grpSpPr>
          <p:sp>
            <p:nvSpPr>
              <p:cNvPr id="76"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77" name="Picture 76"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5" name="Group 54"/>
            <p:cNvGrpSpPr/>
            <p:nvPr/>
          </p:nvGrpSpPr>
          <p:grpSpPr>
            <a:xfrm>
              <a:off x="5716248" y="3169143"/>
              <a:ext cx="3636602" cy="365760"/>
              <a:chOff x="1235726" y="5571713"/>
              <a:chExt cx="3636602" cy="365760"/>
            </a:xfrm>
          </p:grpSpPr>
          <p:sp>
            <p:nvSpPr>
              <p:cNvPr id="74"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75" name="Picture 7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56" name="Group 55"/>
            <p:cNvGrpSpPr/>
            <p:nvPr/>
          </p:nvGrpSpPr>
          <p:grpSpPr>
            <a:xfrm>
              <a:off x="2543489" y="3169143"/>
              <a:ext cx="2809587" cy="365760"/>
              <a:chOff x="1235726" y="3073176"/>
              <a:chExt cx="2809587" cy="365760"/>
            </a:xfrm>
          </p:grpSpPr>
          <p:sp>
            <p:nvSpPr>
              <p:cNvPr id="72"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73" name="Picture 72"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57" name="Group 56"/>
            <p:cNvGrpSpPr/>
            <p:nvPr/>
          </p:nvGrpSpPr>
          <p:grpSpPr>
            <a:xfrm>
              <a:off x="2543489" y="3913906"/>
              <a:ext cx="3730320" cy="365760"/>
              <a:chOff x="1235727" y="3892739"/>
              <a:chExt cx="3730320" cy="365760"/>
            </a:xfrm>
          </p:grpSpPr>
          <p:sp>
            <p:nvSpPr>
              <p:cNvPr id="70"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71" name="Picture 70"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58" name="Group 57"/>
            <p:cNvGrpSpPr/>
            <p:nvPr/>
          </p:nvGrpSpPr>
          <p:grpSpPr>
            <a:xfrm>
              <a:off x="2543489" y="4658669"/>
              <a:ext cx="3636602" cy="365760"/>
              <a:chOff x="1235726" y="4721075"/>
              <a:chExt cx="3636602" cy="365760"/>
            </a:xfrm>
          </p:grpSpPr>
          <p:pic>
            <p:nvPicPr>
              <p:cNvPr id="68" name="Picture 67"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9"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59" name="Group 58"/>
            <p:cNvGrpSpPr/>
            <p:nvPr/>
          </p:nvGrpSpPr>
          <p:grpSpPr>
            <a:xfrm>
              <a:off x="5716248" y="4658669"/>
              <a:ext cx="2586167" cy="365760"/>
              <a:chOff x="5325979" y="3073176"/>
              <a:chExt cx="2586167" cy="365760"/>
            </a:xfrm>
          </p:grpSpPr>
          <p:sp>
            <p:nvSpPr>
              <p:cNvPr id="66"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67" name="Picture 66"/>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60" name="Group 59"/>
            <p:cNvGrpSpPr/>
            <p:nvPr/>
          </p:nvGrpSpPr>
          <p:grpSpPr>
            <a:xfrm>
              <a:off x="5716248" y="3913906"/>
              <a:ext cx="3416667" cy="365760"/>
              <a:chOff x="5325979" y="5571713"/>
              <a:chExt cx="3416667" cy="365760"/>
            </a:xfrm>
          </p:grpSpPr>
          <p:sp>
            <p:nvSpPr>
              <p:cNvPr id="64"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65" name="Picture 6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61" name="Group 60"/>
            <p:cNvGrpSpPr/>
            <p:nvPr/>
          </p:nvGrpSpPr>
          <p:grpSpPr>
            <a:xfrm>
              <a:off x="5716248" y="5403431"/>
              <a:ext cx="3416667" cy="358717"/>
              <a:chOff x="6434703" y="4228306"/>
              <a:chExt cx="3416667" cy="358717"/>
            </a:xfrm>
          </p:grpSpPr>
          <p:sp>
            <p:nvSpPr>
              <p:cNvPr id="62"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63" name="Picture 6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374904" y="42394"/>
            <a:ext cx="8856010" cy="531346"/>
          </a:xfrm>
          <a:prstGeom prst="rect">
            <a:avLst/>
          </a:prstGeom>
        </p:spPr>
        <p:txBody>
          <a:bodyPr lIns="0" rIns="0">
            <a:normAutofit/>
          </a:bodyPr>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grpSp>
        <p:nvGrpSpPr>
          <p:cNvPr id="10" name="Group 9"/>
          <p:cNvGrpSpPr/>
          <p:nvPr userDrawn="1"/>
        </p:nvGrpSpPr>
        <p:grpSpPr>
          <a:xfrm>
            <a:off x="2188569" y="3214997"/>
            <a:ext cx="6160437" cy="2426437"/>
            <a:chOff x="2188569" y="3214997"/>
            <a:chExt cx="6160437" cy="2426437"/>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2183" y="5245434"/>
              <a:ext cx="2365413" cy="396000"/>
            </a:xfrm>
            <a:prstGeom prst="rect">
              <a:avLst/>
            </a:prstGeom>
          </p:spPr>
        </p:pic>
        <p:pic>
          <p:nvPicPr>
            <p:cNvPr id="3" name="Picture 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2183" y="3216852"/>
              <a:ext cx="2310353" cy="396000"/>
            </a:xfrm>
            <a:prstGeom prst="rect">
              <a:avLst/>
            </a:prstGeom>
          </p:spPr>
        </p:pic>
        <p:pic>
          <p:nvPicPr>
            <p:cNvPr id="4" name="Picture 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62183" y="3893046"/>
              <a:ext cx="2786823" cy="396000"/>
            </a:xfrm>
            <a:prstGeom prst="rect">
              <a:avLst/>
            </a:prstGeom>
          </p:spPr>
        </p:pic>
        <p:pic>
          <p:nvPicPr>
            <p:cNvPr id="5" name="Picture 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62183" y="4569240"/>
              <a:ext cx="1893176" cy="396000"/>
            </a:xfrm>
            <a:prstGeom prst="rect">
              <a:avLst/>
            </a:prstGeom>
          </p:spPr>
        </p:pic>
        <p:pic>
          <p:nvPicPr>
            <p:cNvPr id="6" name="Picture 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191308" y="3891809"/>
              <a:ext cx="2291295" cy="396000"/>
            </a:xfrm>
            <a:prstGeom prst="rect">
              <a:avLst/>
            </a:prstGeom>
          </p:spPr>
        </p:pic>
        <p:pic>
          <p:nvPicPr>
            <p:cNvPr id="7" name="Picture 6"/>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188569" y="4568621"/>
              <a:ext cx="2344236" cy="396000"/>
            </a:xfrm>
            <a:prstGeom prst="rect">
              <a:avLst/>
            </a:prstGeom>
          </p:spPr>
        </p:pic>
        <p:pic>
          <p:nvPicPr>
            <p:cNvPr id="8" name="Picture 7"/>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8569" y="5245434"/>
              <a:ext cx="1717413" cy="396000"/>
            </a:xfrm>
            <a:prstGeom prst="rect">
              <a:avLst/>
            </a:prstGeom>
          </p:spPr>
        </p:pic>
        <p:pic>
          <p:nvPicPr>
            <p:cNvPr id="9" name="Picture 8"/>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1310" y="3214997"/>
              <a:ext cx="1145646" cy="396000"/>
            </a:xfrm>
            <a:prstGeom prst="rect">
              <a:avLst/>
            </a:prstGeom>
          </p:spPr>
        </p:pic>
      </p:gr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spTree>
    <p:extLst>
      <p:ext uri="{BB962C8B-B14F-4D97-AF65-F5344CB8AC3E}">
        <p14:creationId xmlns:p14="http://schemas.microsoft.com/office/powerpoint/2010/main" val="3044990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Click icon to add picture</a:t>
            </a:r>
            <a:endParaRPr lang="en-US" dirty="0"/>
          </a:p>
        </p:txBody>
      </p: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6" name="Picture 5">
            <a:extLst>
              <a:ext uri="{FF2B5EF4-FFF2-40B4-BE49-F238E27FC236}">
                <a16:creationId xmlns:a16="http://schemas.microsoft.com/office/drawing/2014/main" id="{6E637E06-4DAB-9340-8DA3-518A1CE736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5" name="Picture 4">
            <a:extLst>
              <a:ext uri="{FF2B5EF4-FFF2-40B4-BE49-F238E27FC236}">
                <a16:creationId xmlns:a16="http://schemas.microsoft.com/office/drawing/2014/main" id="{5C80284D-1677-1E49-BAEF-55E42E41009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Click icon to add picture</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pic>
        <p:nvPicPr>
          <p:cNvPr id="10" name="Picture 9">
            <a:extLst>
              <a:ext uri="{FF2B5EF4-FFF2-40B4-BE49-F238E27FC236}">
                <a16:creationId xmlns:a16="http://schemas.microsoft.com/office/drawing/2014/main" id="{0A83D0E7-7018-2F49-81A6-FD266ED89AB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pic>
        <p:nvPicPr>
          <p:cNvPr id="22" name="Picture 21">
            <a:extLst>
              <a:ext uri="{FF2B5EF4-FFF2-40B4-BE49-F238E27FC236}">
                <a16:creationId xmlns:a16="http://schemas.microsoft.com/office/drawing/2014/main" id="{908E8604-13C1-5547-8AAD-05CEBDE8A9C3}"/>
              </a:ext>
            </a:extLst>
          </p:cNvPr>
          <p:cNvPicPr>
            <a:picLocks noChangeAspect="1"/>
          </p:cNvPicPr>
          <p:nvPr userDrawn="1"/>
        </p:nvPicPr>
        <p:blipFill>
          <a:blip r:embed="rId51" cstate="screen">
            <a:extLst>
              <a:ext uri="{28A0092B-C50C-407E-A947-70E740481C1C}">
                <a14:useLocalDpi xmlns:a14="http://schemas.microsoft.com/office/drawing/2010/main"/>
              </a:ext>
            </a:extLst>
          </a:blip>
          <a:stretch>
            <a:fillRect/>
          </a:stretch>
        </p:blipFill>
        <p:spPr>
          <a:xfrm>
            <a:off x="237567" y="6460580"/>
            <a:ext cx="365522" cy="291600"/>
          </a:xfrm>
          <a:prstGeom prst="rect">
            <a:avLst/>
          </a:prstGeom>
        </p:spPr>
      </p:pic>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6" r:id="rId49"/>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hyperlink" Target="https://uasg.tech/"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hyperlink" Target="https://twitter.com/icann" TargetMode="External"/><Relationship Id="rId13" Type="http://schemas.openxmlformats.org/officeDocument/2006/relationships/image" Target="../media/image23.png"/><Relationship Id="rId18" Type="http://schemas.openxmlformats.org/officeDocument/2006/relationships/image" Target="../media/image25.png"/><Relationship Id="rId3" Type="http://schemas.openxmlformats.org/officeDocument/2006/relationships/hyperlink" Target="flickr.com/photos/icann" TargetMode="External"/><Relationship Id="rId7" Type="http://schemas.openxmlformats.org/officeDocument/2006/relationships/image" Target="../media/image21.png"/><Relationship Id="rId12" Type="http://schemas.openxmlformats.org/officeDocument/2006/relationships/hyperlink" Target="facebook.com/icannorg" TargetMode="External"/><Relationship Id="rId17" Type="http://schemas.openxmlformats.org/officeDocument/2006/relationships/hyperlink" Target="https://soundcloud.com/icann" TargetMode="External"/><Relationship Id="rId2" Type="http://schemas.openxmlformats.org/officeDocument/2006/relationships/hyperlink" Target="http://www.flickr.com/photos/icann" TargetMode="External"/><Relationship Id="rId16" Type="http://schemas.openxmlformats.org/officeDocument/2006/relationships/hyperlink" Target="http://www.youtube.com/icannnews" TargetMode="External"/><Relationship Id="rId20" Type="http://schemas.openxmlformats.org/officeDocument/2006/relationships/hyperlink" Target="mailto:na-gse@icann.org" TargetMode="External"/><Relationship Id="rId1" Type="http://schemas.openxmlformats.org/officeDocument/2006/relationships/slideLayout" Target="../slideLayouts/slideLayout49.xml"/><Relationship Id="rId6" Type="http://schemas.openxmlformats.org/officeDocument/2006/relationships/hyperlink" Target="linkedin.com/company/icann" TargetMode="External"/><Relationship Id="rId11" Type="http://schemas.openxmlformats.org/officeDocument/2006/relationships/hyperlink" Target="http://www.facebook.com/icannorg" TargetMode="External"/><Relationship Id="rId5" Type="http://schemas.openxmlformats.org/officeDocument/2006/relationships/hyperlink" Target="https://www.linkedin.com/company/icann" TargetMode="External"/><Relationship Id="rId15" Type="http://schemas.openxmlformats.org/officeDocument/2006/relationships/image" Target="../media/image24.png"/><Relationship Id="rId10" Type="http://schemas.openxmlformats.org/officeDocument/2006/relationships/image" Target="../media/image22.png"/><Relationship Id="rId19" Type="http://schemas.openxmlformats.org/officeDocument/2006/relationships/hyperlink" Target="https://www.slideshare.net/icannpresentations" TargetMode="External"/><Relationship Id="rId4" Type="http://schemas.openxmlformats.org/officeDocument/2006/relationships/image" Target="../media/image20.png"/><Relationship Id="rId9" Type="http://schemas.openxmlformats.org/officeDocument/2006/relationships/hyperlink" Target="twitter.com/icann" TargetMode="External"/><Relationship Id="rId14" Type="http://schemas.openxmlformats.org/officeDocument/2006/relationships/hyperlink" Target="youtube.com/user/ICANNnew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https://www.oecd-ilibrary.org/science-and-technology/economic-and-social-benefits-of-internet-openness_5jlwqf2r97g5-en;jsessionid=9OFxfq1VmBSFlUhej1t_ZOGA.ip-10-240-5-85"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statista.com/statistics/617136/digital-population-worldwide/" TargetMode="External"/><Relationship Id="rId2" Type="http://schemas.openxmlformats.org/officeDocument/2006/relationships/hyperlink" Target="https://uasg.tech/2017/04/universal-acceptance-internet-domain-names-usd-9-8-billion-opportunity-new-study-shows/" TargetMode="External"/><Relationship Id="rId1" Type="http://schemas.openxmlformats.org/officeDocument/2006/relationships/slideLayout" Target="../slideLayouts/slideLayout1.xml"/><Relationship Id="rId4" Type="http://schemas.openxmlformats.org/officeDocument/2006/relationships/hyperlink" Target="https://www.cisco.com/c/en/us/solutions/collateral/executive-perspectives/annual-internet-report/white-paper-c11-741490.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Universal Acceptance (UA) Training Series</a:t>
            </a:r>
          </a:p>
        </p:txBody>
      </p:sp>
      <p:sp>
        <p:nvSpPr>
          <p:cNvPr id="6" name="Text Placeholder 5"/>
          <p:cNvSpPr>
            <a:spLocks noGrp="1"/>
          </p:cNvSpPr>
          <p:nvPr>
            <p:ph type="body" sz="quarter" idx="13"/>
          </p:nvPr>
        </p:nvSpPr>
        <p:spPr>
          <a:xfrm>
            <a:off x="2070848" y="3652549"/>
            <a:ext cx="7073152" cy="2190312"/>
          </a:xfrm>
        </p:spPr>
        <p:txBody>
          <a:bodyPr>
            <a:normAutofit/>
          </a:bodyPr>
          <a:lstStyle/>
          <a:p>
            <a:r>
              <a:rPr lang="en-US" dirty="0"/>
              <a:t>Hosted by the North America Regional At-Large Organization (NARALO)</a:t>
            </a:r>
          </a:p>
          <a:p>
            <a:endParaRPr lang="en-US" dirty="0"/>
          </a:p>
          <a:p>
            <a:r>
              <a:rPr lang="en-US" dirty="0"/>
              <a:t>In Conjunction with the</a:t>
            </a:r>
          </a:p>
          <a:p>
            <a:endParaRPr lang="en-US" dirty="0"/>
          </a:p>
          <a:p>
            <a:r>
              <a:rPr lang="en-US" dirty="0"/>
              <a:t>Internet Corporation for Assigned Names and Numbers (ICANN)</a:t>
            </a:r>
          </a:p>
          <a:p>
            <a:endParaRPr lang="en-US" dirty="0"/>
          </a:p>
        </p:txBody>
      </p:sp>
    </p:spTree>
    <p:extLst>
      <p:ext uri="{BB962C8B-B14F-4D97-AF65-F5344CB8AC3E}">
        <p14:creationId xmlns:p14="http://schemas.microsoft.com/office/powerpoint/2010/main" val="1480540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119" y="65878"/>
            <a:ext cx="8769096" cy="450663"/>
          </a:xfrm>
        </p:spPr>
        <p:txBody>
          <a:bodyPr>
            <a:normAutofit fontScale="90000"/>
          </a:bodyPr>
          <a:lstStyle/>
          <a:p>
            <a:r>
              <a:rPr lang="en-US" dirty="0"/>
              <a:t>What’s Involved: Domain Names and Email Addresses</a:t>
            </a:r>
          </a:p>
        </p:txBody>
      </p:sp>
      <p:sp>
        <p:nvSpPr>
          <p:cNvPr id="6" name="Content Placeholder 3">
            <a:extLst>
              <a:ext uri="{FF2B5EF4-FFF2-40B4-BE49-F238E27FC236}">
                <a16:creationId xmlns:a16="http://schemas.microsoft.com/office/drawing/2014/main" id="{9904A71B-4A81-3145-900B-2C3143365F13}"/>
              </a:ext>
            </a:extLst>
          </p:cNvPr>
          <p:cNvSpPr txBox="1">
            <a:spLocks/>
          </p:cNvSpPr>
          <p:nvPr/>
        </p:nvSpPr>
        <p:spPr>
          <a:xfrm>
            <a:off x="512715" y="2020520"/>
            <a:ext cx="8231004" cy="3834375"/>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Clr>
                <a:srgbClr val="F59122"/>
              </a:buClr>
              <a:buNone/>
            </a:pPr>
            <a:r>
              <a:rPr lang="en-US" sz="1800" spc="-4" dirty="0">
                <a:ea typeface="Open Sans" panose="020B0606030504020204" pitchFamily="34" charset="0"/>
                <a:cs typeface="Open Sans" panose="020B0606030504020204" pitchFamily="34" charset="0"/>
              </a:rPr>
              <a:t>Domain Names:</a:t>
            </a:r>
          </a:p>
          <a:p>
            <a:pPr lvl="1">
              <a:buClr>
                <a:schemeClr val="accent2"/>
              </a:buClr>
              <a:buFont typeface="Wingdings" pitchFamily="2" charset="2"/>
              <a:buChar char="§"/>
            </a:pPr>
            <a:r>
              <a:rPr lang="en-US" sz="1800" spc="-4" dirty="0">
                <a:ea typeface="Open Sans" panose="020B0606030504020204" pitchFamily="34" charset="0"/>
                <a:cs typeface="Open Sans" panose="020B0606030504020204" pitchFamily="34" charset="0"/>
              </a:rPr>
              <a:t>New short top-level ASCII domain names:		</a:t>
            </a:r>
            <a:r>
              <a:rPr lang="en-US" sz="1800" spc="-4" dirty="0" err="1">
                <a:ea typeface="Open Sans" panose="020B0606030504020204" pitchFamily="34" charset="0"/>
                <a:cs typeface="Open Sans" panose="020B0606030504020204" pitchFamily="34" charset="0"/>
              </a:rPr>
              <a:t>example.</a:t>
            </a:r>
            <a:r>
              <a:rPr lang="en-US" sz="1800" spc="-4" dirty="0" err="1">
                <a:solidFill>
                  <a:schemeClr val="accent1"/>
                </a:solidFill>
                <a:ea typeface="Open Sans" panose="020B0606030504020204" pitchFamily="34" charset="0"/>
                <a:cs typeface="Open Sans" panose="020B0606030504020204" pitchFamily="34" charset="0"/>
              </a:rPr>
              <a:t>sky</a:t>
            </a:r>
            <a:endParaRPr lang="en-US" sz="1800" spc="-4" dirty="0">
              <a:solidFill>
                <a:schemeClr val="accent1"/>
              </a:solidFill>
              <a:ea typeface="Open Sans" panose="020B0606030504020204" pitchFamily="34" charset="0"/>
              <a:cs typeface="Open Sans" panose="020B0606030504020204" pitchFamily="34" charset="0"/>
            </a:endParaRPr>
          </a:p>
          <a:p>
            <a:pPr lvl="1">
              <a:lnSpc>
                <a:spcPct val="150000"/>
              </a:lnSpc>
              <a:buClr>
                <a:schemeClr val="accent2"/>
              </a:buClr>
              <a:buFont typeface="Wingdings" pitchFamily="2" charset="2"/>
              <a:buChar char="§"/>
            </a:pPr>
            <a:r>
              <a:rPr lang="en-US" sz="1800" spc="-4" dirty="0">
                <a:ea typeface="Open Sans" panose="020B0606030504020204" pitchFamily="34" charset="0"/>
                <a:cs typeface="Open Sans" panose="020B0606030504020204" pitchFamily="34" charset="0"/>
              </a:rPr>
              <a:t>New long top-level ASCII domain names: 		</a:t>
            </a:r>
            <a:r>
              <a:rPr lang="en-US" sz="1800" spc="-4" dirty="0" err="1">
                <a:ea typeface="Open Sans" panose="020B0606030504020204" pitchFamily="34" charset="0"/>
                <a:cs typeface="Open Sans" panose="020B0606030504020204" pitchFamily="34" charset="0"/>
              </a:rPr>
              <a:t>example.</a:t>
            </a:r>
            <a:r>
              <a:rPr lang="en-US" sz="1800" spc="-4" dirty="0" err="1">
                <a:solidFill>
                  <a:schemeClr val="accent1"/>
                </a:solidFill>
                <a:ea typeface="Open Sans" panose="020B0606030504020204" pitchFamily="34" charset="0"/>
                <a:cs typeface="Open Sans" panose="020B0606030504020204" pitchFamily="34" charset="0"/>
              </a:rPr>
              <a:t>engineering</a:t>
            </a:r>
            <a:endParaRPr lang="en-US" sz="1800" spc="-4" dirty="0">
              <a:solidFill>
                <a:schemeClr val="accent1"/>
              </a:solidFill>
              <a:ea typeface="Open Sans" panose="020B0606030504020204" pitchFamily="34" charset="0"/>
              <a:cs typeface="Open Sans" panose="020B0606030504020204" pitchFamily="34" charset="0"/>
            </a:endParaRPr>
          </a:p>
          <a:p>
            <a:pPr lvl="1">
              <a:lnSpc>
                <a:spcPct val="150000"/>
              </a:lnSpc>
              <a:spcBef>
                <a:spcPts val="0"/>
              </a:spcBef>
              <a:buClr>
                <a:schemeClr val="accent2"/>
              </a:buClr>
              <a:buFont typeface="Wingdings" pitchFamily="2" charset="2"/>
              <a:buChar char="§"/>
            </a:pPr>
            <a:r>
              <a:rPr lang="en-US" sz="1800" spc="-4" dirty="0">
                <a:ea typeface="Open Sans" panose="020B0606030504020204" pitchFamily="34" charset="0"/>
                <a:cs typeface="Open Sans" panose="020B0606030504020204" pitchFamily="34" charset="0"/>
              </a:rPr>
              <a:t>Internationalized Domain Names (IDNs): 		</a:t>
            </a:r>
            <a:r>
              <a:rPr lang="th-TH" sz="2000" spc="-4" dirty="0">
                <a:solidFill>
                  <a:schemeClr val="accent1"/>
                </a:solidFill>
                <a:cs typeface="Arial" panose="020B0604020202020204" pitchFamily="34" charset="0"/>
              </a:rPr>
              <a:t>คน</a:t>
            </a:r>
            <a:r>
              <a:rPr lang="th-TH" sz="2000" spc="-4" dirty="0">
                <a:cs typeface="Arial" panose="020B0604020202020204" pitchFamily="34" charset="0"/>
              </a:rPr>
              <a:t>.</a:t>
            </a:r>
            <a:r>
              <a:rPr lang="th-TH" sz="2000" spc="-4" dirty="0">
                <a:solidFill>
                  <a:schemeClr val="accent1"/>
                </a:solidFill>
                <a:cs typeface="Arial" panose="020B0604020202020204" pitchFamily="34" charset="0"/>
              </a:rPr>
              <a:t>ไทย</a:t>
            </a:r>
            <a:endParaRPr lang="en-US" sz="2000" spc="-4" dirty="0">
              <a:solidFill>
                <a:schemeClr val="accent1"/>
              </a:solidFill>
              <a:cs typeface="Arial" panose="020B0604020202020204" pitchFamily="34" charset="0"/>
            </a:endParaRPr>
          </a:p>
          <a:p>
            <a:pPr lvl="1">
              <a:spcBef>
                <a:spcPts val="0"/>
              </a:spcBef>
            </a:pPr>
            <a:endParaRPr lang="en-US" sz="1800" spc="-4" dirty="0">
              <a:solidFill>
                <a:schemeClr val="accent1"/>
              </a:solidFill>
              <a:cs typeface="Arial" panose="020B0604020202020204" pitchFamily="34" charset="0"/>
            </a:endParaRPr>
          </a:p>
          <a:p>
            <a:pPr marL="0" indent="0">
              <a:buClr>
                <a:srgbClr val="F59122"/>
              </a:buClr>
              <a:buNone/>
            </a:pPr>
            <a:r>
              <a:rPr lang="en-US" sz="1800" spc="-4" dirty="0">
                <a:ea typeface="Open Sans" panose="020B0606030504020204" pitchFamily="34" charset="0"/>
                <a:cs typeface="Open Sans" panose="020B0606030504020204" pitchFamily="34" charset="0"/>
              </a:rPr>
              <a:t>Email Addresses:</a:t>
            </a:r>
          </a:p>
          <a:p>
            <a:pPr lvl="1">
              <a:buClr>
                <a:schemeClr val="accent2"/>
              </a:buClr>
              <a:buFont typeface="Wingdings" pitchFamily="2" charset="2"/>
              <a:buChar char="§"/>
            </a:pPr>
            <a:r>
              <a:rPr lang="en-US" sz="1800" spc="-4" dirty="0">
                <a:ea typeface="Open Sans" panose="020B0606030504020204" pitchFamily="34" charset="0"/>
                <a:cs typeface="Open Sans" panose="020B0606030504020204" pitchFamily="34" charset="0"/>
              </a:rPr>
              <a:t>ASCII@ASCII (new and long TLD)			</a:t>
            </a:r>
            <a:r>
              <a:rPr lang="en-US" sz="1800" spc="-4" dirty="0" err="1">
                <a:ea typeface="Open Sans" panose="020B0606030504020204" pitchFamily="34" charset="0"/>
                <a:cs typeface="Open Sans" panose="020B0606030504020204" pitchFamily="34" charset="0"/>
              </a:rPr>
              <a:t>ekrem@misal.</a:t>
            </a:r>
            <a:r>
              <a:rPr lang="en-US" sz="1800" spc="-4" dirty="0" err="1">
                <a:solidFill>
                  <a:schemeClr val="accent1"/>
                </a:solidFill>
                <a:ea typeface="Open Sans" panose="020B0606030504020204" pitchFamily="34" charset="0"/>
                <a:cs typeface="Open Sans" panose="020B0606030504020204" pitchFamily="34" charset="0"/>
              </a:rPr>
              <a:t>istanbul</a:t>
            </a:r>
            <a:endParaRPr lang="en-US" sz="1800" spc="-4" dirty="0">
              <a:solidFill>
                <a:schemeClr val="accent1"/>
              </a:solidFill>
              <a:ea typeface="Open Sans" panose="020B0606030504020204" pitchFamily="34" charset="0"/>
              <a:cs typeface="Open Sans" panose="020B0606030504020204" pitchFamily="34" charset="0"/>
            </a:endParaRPr>
          </a:p>
          <a:p>
            <a:pPr lvl="1">
              <a:buClr>
                <a:schemeClr val="accent2"/>
              </a:buClr>
              <a:buFont typeface="Wingdings" pitchFamily="2" charset="2"/>
              <a:buChar char="§"/>
            </a:pPr>
            <a:r>
              <a:rPr lang="en-US" sz="1800" spc="-4" dirty="0">
                <a:ea typeface="Open Sans" panose="020B0606030504020204" pitchFamily="34" charset="0"/>
                <a:cs typeface="Open Sans" panose="020B0606030504020204" pitchFamily="34" charset="0"/>
              </a:rPr>
              <a:t>ASCII@IDN								</a:t>
            </a:r>
            <a:r>
              <a:rPr lang="en-US" sz="1800" spc="-4" dirty="0" err="1">
                <a:ea typeface="Open Sans" panose="020B0606030504020204" pitchFamily="34" charset="0"/>
                <a:cs typeface="Open Sans" panose="020B0606030504020204" pitchFamily="34" charset="0"/>
              </a:rPr>
              <a:t>marc@</a:t>
            </a:r>
            <a:r>
              <a:rPr lang="en-US" sz="1800" spc="-4" dirty="0" err="1">
                <a:solidFill>
                  <a:schemeClr val="accent1"/>
                </a:solidFill>
                <a:ea typeface="Open Sans" panose="020B0606030504020204" pitchFamily="34" charset="0"/>
                <a:cs typeface="Open Sans" panose="020B0606030504020204" pitchFamily="34" charset="0"/>
              </a:rPr>
              <a:t>société</a:t>
            </a:r>
            <a:r>
              <a:rPr lang="en-US" sz="1800" spc="-4" dirty="0" err="1">
                <a:ea typeface="Open Sans" panose="020B0606030504020204" pitchFamily="34" charset="0"/>
                <a:cs typeface="Open Sans" panose="020B0606030504020204" pitchFamily="34" charset="0"/>
              </a:rPr>
              <a:t>.org</a:t>
            </a:r>
            <a:endParaRPr lang="en-US" sz="1800" spc="-4" dirty="0">
              <a:ea typeface="Open Sans" panose="020B0606030504020204" pitchFamily="34" charset="0"/>
              <a:cs typeface="Open Sans" panose="020B0606030504020204" pitchFamily="34" charset="0"/>
            </a:endParaRPr>
          </a:p>
          <a:p>
            <a:pPr lvl="1">
              <a:buClr>
                <a:schemeClr val="accent2"/>
              </a:buClr>
              <a:buFont typeface="Wingdings" pitchFamily="2" charset="2"/>
              <a:buChar char="§"/>
            </a:pPr>
            <a:r>
              <a:rPr lang="en-US" sz="1800" spc="-4" dirty="0" err="1">
                <a:ea typeface="Open Sans" panose="020B0606030504020204" pitchFamily="34" charset="0"/>
                <a:cs typeface="Open Sans" panose="020B0606030504020204" pitchFamily="34" charset="0"/>
              </a:rPr>
              <a:t>Unicode@ASCII</a:t>
            </a:r>
            <a:r>
              <a:rPr lang="en-US" sz="1800" spc="-4" dirty="0">
                <a:cs typeface="Arial" panose="020B0604020202020204" pitchFamily="34" charset="0"/>
              </a:rPr>
              <a:t>							</a:t>
            </a:r>
            <a:r>
              <a:rPr lang="ja-JP" altLang="en-US" sz="1800" spc="-4">
                <a:solidFill>
                  <a:schemeClr val="accent1"/>
                </a:solidFill>
                <a:cs typeface="Arial" panose="020B0604020202020204" pitchFamily="34" charset="0"/>
              </a:rPr>
              <a:t>测试</a:t>
            </a:r>
            <a:r>
              <a:rPr lang="az-Cyrl-AZ" sz="1800" spc="-4" dirty="0">
                <a:ea typeface="Open Sans" panose="020B0606030504020204" pitchFamily="34" charset="0"/>
                <a:cs typeface="Open Sans" panose="020B0606030504020204" pitchFamily="34" charset="0"/>
              </a:rPr>
              <a:t>@</a:t>
            </a:r>
            <a:r>
              <a:rPr lang="en-US" sz="1800" spc="-4" dirty="0" err="1">
                <a:ea typeface="Open Sans" panose="020B0606030504020204" pitchFamily="34" charset="0"/>
                <a:cs typeface="Open Sans" panose="020B0606030504020204" pitchFamily="34" charset="0"/>
              </a:rPr>
              <a:t>example.com</a:t>
            </a:r>
            <a:endParaRPr lang="en-US" sz="1800" spc="-4" dirty="0">
              <a:ea typeface="Open Sans" panose="020B0606030504020204" pitchFamily="34" charset="0"/>
              <a:cs typeface="Open Sans" panose="020B0606030504020204" pitchFamily="34" charset="0"/>
            </a:endParaRPr>
          </a:p>
          <a:p>
            <a:pPr lvl="1">
              <a:buClr>
                <a:schemeClr val="accent2"/>
              </a:buClr>
              <a:buFont typeface="Wingdings" pitchFamily="2" charset="2"/>
              <a:buChar char="§"/>
            </a:pPr>
            <a:r>
              <a:rPr lang="el-GR" sz="1800" spc="-4" dirty="0" err="1">
                <a:ea typeface="Open Sans" panose="020B0606030504020204" pitchFamily="34" charset="0"/>
                <a:cs typeface="Open Sans" panose="020B0606030504020204" pitchFamily="34" charset="0"/>
              </a:rPr>
              <a:t>Unicode@IDN</a:t>
            </a:r>
            <a:r>
              <a:rPr lang="en-US" sz="1800" spc="-4" dirty="0">
                <a:cs typeface="Arial" panose="020B0604020202020204" pitchFamily="34" charset="0"/>
              </a:rPr>
              <a:t>					         		</a:t>
            </a:r>
            <a:r>
              <a:rPr lang="el-GR" sz="1800" spc="-4" dirty="0">
                <a:solidFill>
                  <a:schemeClr val="accent1"/>
                </a:solidFill>
                <a:ea typeface="Open Sans" panose="020B0606030504020204" pitchFamily="34" charset="0"/>
                <a:cs typeface="Open Sans" panose="020B0606030504020204" pitchFamily="34" charset="0"/>
              </a:rPr>
              <a:t>όνομα</a:t>
            </a:r>
            <a:r>
              <a:rPr lang="en-US" sz="1800" spc="-4" dirty="0">
                <a:ea typeface="Open Sans" panose="020B0606030504020204" pitchFamily="34" charset="0"/>
                <a:cs typeface="Open Sans" panose="020B0606030504020204" pitchFamily="34" charset="0"/>
              </a:rPr>
              <a:t>@</a:t>
            </a:r>
            <a:r>
              <a:rPr lang="el-GR" sz="1800" spc="-4" dirty="0" err="1">
                <a:solidFill>
                  <a:schemeClr val="accent1"/>
                </a:solidFill>
                <a:ea typeface="Open Sans" panose="020B0606030504020204" pitchFamily="34" charset="0"/>
                <a:cs typeface="Open Sans" panose="020B0606030504020204" pitchFamily="34" charset="0"/>
              </a:rPr>
              <a:t>παράδειγμα</a:t>
            </a:r>
            <a:r>
              <a:rPr lang="el-GR" sz="1800" spc="-4" dirty="0" err="1">
                <a:ea typeface="Open Sans" panose="020B0606030504020204" pitchFamily="34" charset="0"/>
                <a:cs typeface="Open Sans" panose="020B0606030504020204" pitchFamily="34" charset="0"/>
              </a:rPr>
              <a:t>.</a:t>
            </a:r>
            <a:r>
              <a:rPr lang="el-GR" sz="1800" spc="-4" dirty="0" err="1">
                <a:solidFill>
                  <a:schemeClr val="accent1"/>
                </a:solidFill>
                <a:ea typeface="Open Sans" panose="020B0606030504020204" pitchFamily="34" charset="0"/>
                <a:cs typeface="Open Sans" panose="020B0606030504020204" pitchFamily="34" charset="0"/>
              </a:rPr>
              <a:t>ευ</a:t>
            </a:r>
            <a:endParaRPr lang="en-US" sz="1800" spc="-4" dirty="0">
              <a:solidFill>
                <a:schemeClr val="accent1"/>
              </a:solidFill>
              <a:ea typeface="Open Sans" panose="020B0606030504020204" pitchFamily="34" charset="0"/>
              <a:cs typeface="Open Sans" panose="020B0606030504020204" pitchFamily="34" charset="0"/>
            </a:endParaRPr>
          </a:p>
          <a:p>
            <a:pPr lvl="1">
              <a:buClr>
                <a:schemeClr val="accent2"/>
              </a:buClr>
              <a:buFont typeface="Wingdings" pitchFamily="2" charset="2"/>
              <a:buChar char="§"/>
            </a:pPr>
            <a:r>
              <a:rPr lang="en-US" sz="1800" spc="-4" dirty="0" err="1">
                <a:ea typeface="Open Sans" panose="020B0606030504020204" pitchFamily="34" charset="0"/>
                <a:cs typeface="Open Sans" panose="020B0606030504020204" pitchFamily="34" charset="0"/>
              </a:rPr>
              <a:t>Unicode@IDN</a:t>
            </a:r>
            <a:r>
              <a:rPr lang="en-US" sz="1800" spc="-4" dirty="0">
                <a:ea typeface="Open Sans" panose="020B0606030504020204" pitchFamily="34" charset="0"/>
                <a:cs typeface="Open Sans" panose="020B0606030504020204" pitchFamily="34" charset="0"/>
              </a:rPr>
              <a:t>; right-to-left scripts</a:t>
            </a:r>
            <a:r>
              <a:rPr lang="en-US" sz="1800" spc="-4" dirty="0">
                <a:cs typeface="Arial" panose="020B0604020202020204" pitchFamily="34" charset="0"/>
              </a:rPr>
              <a:t>			</a:t>
            </a:r>
            <a:r>
              <a:rPr lang="ur-PK" sz="1800" spc="-4" dirty="0">
                <a:solidFill>
                  <a:schemeClr val="accent1"/>
                </a:solidFill>
                <a:cs typeface="Arial" panose="020B0604020202020204" pitchFamily="34" charset="0"/>
              </a:rPr>
              <a:t>موقع</a:t>
            </a:r>
            <a:r>
              <a:rPr lang="en-US" sz="1800" spc="-4" dirty="0">
                <a:cs typeface="Arial" panose="020B0604020202020204" pitchFamily="34" charset="0"/>
              </a:rPr>
              <a:t>.</a:t>
            </a:r>
            <a:r>
              <a:rPr lang="ur-PK" sz="1800" spc="-4" dirty="0">
                <a:solidFill>
                  <a:schemeClr val="accent1"/>
                </a:solidFill>
                <a:cs typeface="Arial" panose="020B0604020202020204" pitchFamily="34" charset="0"/>
              </a:rPr>
              <a:t>مثال</a:t>
            </a:r>
            <a:r>
              <a:rPr lang="en-US" sz="1800" spc="-4" dirty="0">
                <a:cs typeface="Arial" panose="020B0604020202020204" pitchFamily="34" charset="0"/>
              </a:rPr>
              <a:t>@</a:t>
            </a:r>
            <a:r>
              <a:rPr lang="ar-SA" sz="1800" spc="-4" dirty="0">
                <a:solidFill>
                  <a:schemeClr val="accent1"/>
                </a:solidFill>
                <a:cs typeface="Arial" panose="020B0604020202020204" pitchFamily="34" charset="0"/>
              </a:rPr>
              <a:t>ايميل</a:t>
            </a:r>
            <a:r>
              <a:rPr lang="en-US" sz="1800" spc="-4" dirty="0">
                <a:cs typeface="Arial" panose="020B0604020202020204" pitchFamily="34" charset="0"/>
              </a:rPr>
              <a:t>	</a:t>
            </a:r>
          </a:p>
          <a:p>
            <a:pPr marL="0" indent="0">
              <a:buNone/>
            </a:pPr>
            <a:endParaRPr lang="en-US" sz="1800" dirty="0"/>
          </a:p>
        </p:txBody>
      </p:sp>
      <p:sp>
        <p:nvSpPr>
          <p:cNvPr id="4" name="TextBox 3">
            <a:extLst>
              <a:ext uri="{FF2B5EF4-FFF2-40B4-BE49-F238E27FC236}">
                <a16:creationId xmlns:a16="http://schemas.microsoft.com/office/drawing/2014/main" id="{87AD2940-F4DC-D44E-9264-C4DD8B5842F8}"/>
              </a:ext>
            </a:extLst>
          </p:cNvPr>
          <p:cNvSpPr txBox="1"/>
          <p:nvPr/>
        </p:nvSpPr>
        <p:spPr>
          <a:xfrm>
            <a:off x="600480" y="1003105"/>
            <a:ext cx="7943040" cy="830997"/>
          </a:xfrm>
          <a:prstGeom prst="rect">
            <a:avLst/>
          </a:prstGeom>
          <a:noFill/>
        </p:spPr>
        <p:txBody>
          <a:bodyPr wrap="square" lIns="0" tIns="0" rIns="0" bIns="0" rtlCol="0">
            <a:spAutoFit/>
          </a:bodyPr>
          <a:lstStyle/>
          <a:p>
            <a:r>
              <a:rPr lang="en-US" dirty="0">
                <a:cs typeface="Source Sans Pro"/>
              </a:rPr>
              <a:t>Universal Acceptance (UA) is about how to appropriately support internationalized identifiers (IDNs and EAI), as well as new and long top-level domains (TLDs).</a:t>
            </a:r>
          </a:p>
        </p:txBody>
      </p:sp>
    </p:spTree>
    <p:extLst>
      <p:ext uri="{BB962C8B-B14F-4D97-AF65-F5344CB8AC3E}">
        <p14:creationId xmlns:p14="http://schemas.microsoft.com/office/powerpoint/2010/main" val="949905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Universal Acceptance Steering Group (UASG)</a:t>
            </a:r>
          </a:p>
        </p:txBody>
      </p:sp>
      <p:sp>
        <p:nvSpPr>
          <p:cNvPr id="3" name="Content Placeholder 2"/>
          <p:cNvSpPr>
            <a:spLocks noGrp="1"/>
          </p:cNvSpPr>
          <p:nvPr>
            <p:ph sz="quarter" idx="10"/>
          </p:nvPr>
        </p:nvSpPr>
        <p:spPr>
          <a:xfrm>
            <a:off x="489204" y="815975"/>
            <a:ext cx="8464296" cy="4007426"/>
          </a:xfrm>
        </p:spPr>
        <p:txBody>
          <a:bodyPr>
            <a:normAutofit/>
          </a:bodyPr>
          <a:lstStyle/>
          <a:p>
            <a:pPr marL="0" indent="0">
              <a:buNone/>
            </a:pPr>
            <a:r>
              <a:rPr lang="en-US" sz="1800" dirty="0"/>
              <a:t>The Universal Acceptance Steering Group (UASG) is a community-led initiative that was formed in 2015. The group is made up of representatives from more than 120 companies, governments, and community groups.</a:t>
            </a:r>
          </a:p>
          <a:p>
            <a:pPr marL="0" indent="0">
              <a:buNone/>
            </a:pPr>
            <a:r>
              <a:rPr lang="en-US" sz="1800" dirty="0"/>
              <a:t>The UASG is tasked with undertaking activities that will effectively promote the Universal Acceptance of all valid domain names and email addresses. Through its multiple working groups and local initiatives, the UASG:</a:t>
            </a:r>
          </a:p>
          <a:p>
            <a:pPr marL="0" indent="0">
              <a:buNone/>
            </a:pPr>
            <a:endParaRPr lang="en-US" sz="1800" dirty="0"/>
          </a:p>
          <a:p>
            <a:pPr marL="0" indent="0">
              <a:buNone/>
            </a:pPr>
            <a:endParaRPr lang="en-US" sz="1800" dirty="0"/>
          </a:p>
        </p:txBody>
      </p:sp>
      <p:sp>
        <p:nvSpPr>
          <p:cNvPr id="4" name="Content Placeholder 2">
            <a:extLst>
              <a:ext uri="{FF2B5EF4-FFF2-40B4-BE49-F238E27FC236}">
                <a16:creationId xmlns:a16="http://schemas.microsoft.com/office/drawing/2014/main" id="{976B3831-E030-AC41-80FF-3E6CE8E2B2C7}"/>
              </a:ext>
            </a:extLst>
          </p:cNvPr>
          <p:cNvSpPr txBox="1">
            <a:spLocks/>
          </p:cNvSpPr>
          <p:nvPr/>
        </p:nvSpPr>
        <p:spPr>
          <a:xfrm>
            <a:off x="618331" y="2990678"/>
            <a:ext cx="7907338" cy="4571813"/>
          </a:xfrm>
          <a:prstGeom prst="rect">
            <a:avLst/>
          </a:prstGeom>
        </p:spPr>
        <p:txBody>
          <a:bodyPr lIns="0" tIns="0" rIns="0" bIns="0">
            <a:normAutofit/>
          </a:bodyPr>
          <a:lstStyle>
            <a:lvl1pPr marL="342900" indent="-342900" algn="l" defTabSz="457200" rtl="0" eaLnBrk="1" latinLnBrk="0" hangingPunct="1">
              <a:spcBef>
                <a:spcPts val="2000"/>
              </a:spcBef>
              <a:spcAft>
                <a:spcPts val="0"/>
              </a:spcAft>
              <a:buClr>
                <a:srgbClr val="000000"/>
              </a:buClr>
              <a:buSzPct val="75000"/>
              <a:buFont typeface="Wingdings" panose="05000000000000000000" pitchFamily="2" charset="2"/>
              <a:buChar char=""/>
              <a:defRPr sz="1900" kern="1200">
                <a:solidFill>
                  <a:srgbClr val="000000"/>
                </a:solidFill>
                <a:latin typeface="+mn-lt"/>
                <a:ea typeface="+mn-ea"/>
                <a:cs typeface="+mn-cs"/>
              </a:defRPr>
            </a:lvl1pPr>
            <a:lvl2pPr marL="798513" indent="-341313" algn="l" defTabSz="457200" rtl="0" eaLnBrk="1" latinLnBrk="0" hangingPunct="1">
              <a:spcBef>
                <a:spcPts val="500"/>
              </a:spcBef>
              <a:buSzPct val="75000"/>
              <a:buFont typeface="Wingdings" panose="05000000000000000000" pitchFamily="2" charset="2"/>
              <a:buChar char=""/>
              <a:defRPr sz="1900" kern="1200">
                <a:solidFill>
                  <a:srgbClr val="000000"/>
                </a:solidFill>
                <a:latin typeface="+mn-lt"/>
                <a:ea typeface="+mn-ea"/>
                <a:cs typeface="+mn-cs"/>
              </a:defRPr>
            </a:lvl2pPr>
            <a:lvl3pPr marL="1255713" indent="-341313" algn="l" defTabSz="457200" rtl="0" eaLnBrk="1" latinLnBrk="0" hangingPunct="1">
              <a:spcBef>
                <a:spcPts val="500"/>
              </a:spcBef>
              <a:buFont typeface="Arial" panose="020B0604020202020204" pitchFamily="34" charset="0"/>
              <a:buChar char="•"/>
              <a:defRPr sz="19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19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19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800"/>
              </a:spcBef>
            </a:pPr>
            <a:r>
              <a:rPr lang="en-US" sz="1800" dirty="0"/>
              <a:t>Develops UA resources, technical documents, and analyses</a:t>
            </a:r>
          </a:p>
          <a:p>
            <a:pPr>
              <a:spcBef>
                <a:spcPts val="800"/>
              </a:spcBef>
            </a:pPr>
            <a:r>
              <a:rPr lang="en-US" sz="1800" dirty="0"/>
              <a:t>Creates UA messaging and outreach strategies targeted at identified stakeholders</a:t>
            </a:r>
          </a:p>
          <a:p>
            <a:pPr>
              <a:spcBef>
                <a:spcPts val="800"/>
              </a:spcBef>
            </a:pPr>
            <a:r>
              <a:rPr lang="en-US" sz="1800" dirty="0"/>
              <a:t>Hosts and attends UA events, such as webinars, coding sessions, ICANN Public Meetings, and developer conferences</a:t>
            </a:r>
          </a:p>
          <a:p>
            <a:pPr>
              <a:spcBef>
                <a:spcPts val="800"/>
              </a:spcBef>
            </a:pPr>
            <a:r>
              <a:rPr lang="en-US" sz="1800" dirty="0"/>
              <a:t>Organizes UA local initiatives and appoints UA Ambassadors around the world</a:t>
            </a:r>
          </a:p>
          <a:p>
            <a:pPr>
              <a:spcBef>
                <a:spcPts val="800"/>
              </a:spcBef>
            </a:pPr>
            <a:r>
              <a:rPr lang="en-US" sz="1800" dirty="0"/>
              <a:t>Communicates UA news and information through UASG social media channels and the </a:t>
            </a:r>
            <a:r>
              <a:rPr lang="en-US" sz="1800" dirty="0">
                <a:hlinkClick r:id="rId2"/>
              </a:rPr>
              <a:t>UASG.TECH</a:t>
            </a:r>
            <a:r>
              <a:rPr lang="en-US" sz="1800" dirty="0"/>
              <a:t> website</a:t>
            </a:r>
          </a:p>
        </p:txBody>
      </p:sp>
    </p:spTree>
    <p:extLst>
      <p:ext uri="{BB962C8B-B14F-4D97-AF65-F5344CB8AC3E}">
        <p14:creationId xmlns:p14="http://schemas.microsoft.com/office/powerpoint/2010/main" val="3588095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Engage with ICANN</a:t>
            </a:r>
            <a:endParaRPr lang="en-US" dirty="0"/>
          </a:p>
        </p:txBody>
      </p:sp>
      <p:sp>
        <p:nvSpPr>
          <p:cNvPr id="5" name="Text Placeholder 32"/>
          <p:cNvSpPr txBox="1">
            <a:spLocks/>
          </p:cNvSpPr>
          <p:nvPr/>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6" name="Text Placeholder 33"/>
          <p:cNvSpPr txBox="1">
            <a:spLocks/>
          </p:cNvSpPr>
          <p:nvPr/>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grpSp>
        <p:nvGrpSpPr>
          <p:cNvPr id="7" name="Group 6"/>
          <p:cNvGrpSpPr/>
          <p:nvPr/>
        </p:nvGrpSpPr>
        <p:grpSpPr>
          <a:xfrm>
            <a:off x="2543489" y="4228306"/>
            <a:ext cx="3416667" cy="365760"/>
            <a:chOff x="5325979" y="4715893"/>
            <a:chExt cx="3416667" cy="365760"/>
          </a:xfrm>
        </p:grpSpPr>
        <p:sp>
          <p:nvSpPr>
            <p:cNvPr id="8"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
                </a:rPr>
                <a:t>flickr.com</a:t>
              </a:r>
              <a:r>
                <a:rPr lang="en-US" sz="1400" dirty="0">
                  <a:solidFill>
                    <a:srgbClr val="0A304B"/>
                  </a:solidFill>
                  <a:latin typeface="+mn-lt"/>
                  <a:ea typeface="Segoe UI" panose="020B0502040204020203" pitchFamily="34" charset="0"/>
                  <a:cs typeface="Arial"/>
                  <a:hlinkClick r:id="rId2"/>
                </a:rPr>
                <a:t>/</a:t>
              </a:r>
              <a:r>
                <a:rPr lang="en-US" sz="1400" dirty="0" err="1">
                  <a:solidFill>
                    <a:srgbClr val="0A304B"/>
                  </a:solidFill>
                  <a:latin typeface="+mn-lt"/>
                  <a:ea typeface="Segoe UI" panose="020B0502040204020203" pitchFamily="34" charset="0"/>
                  <a:cs typeface="Arial"/>
                  <a:hlinkClick r:id="rId2"/>
                </a:rPr>
                <a:t>icann</a:t>
              </a:r>
              <a:endParaRPr lang="en-US" sz="1400" dirty="0">
                <a:solidFill>
                  <a:srgbClr val="0A304B"/>
                </a:solidFill>
                <a:latin typeface="+mn-lt"/>
                <a:ea typeface="Segoe UI" panose="020B0502040204020203" pitchFamily="34" charset="0"/>
                <a:cs typeface="Arial"/>
              </a:endParaRPr>
            </a:p>
          </p:txBody>
        </p:sp>
        <p:pic>
          <p:nvPicPr>
            <p:cNvPr id="9" name="Picture 8" descr="1420947842_social_style_3_flikr-128.png">
              <a:hlinkClick r:id="rId3" action="ppaction://hlinkfile"/>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10" name="Group 9"/>
          <p:cNvGrpSpPr/>
          <p:nvPr/>
        </p:nvGrpSpPr>
        <p:grpSpPr>
          <a:xfrm>
            <a:off x="2543489" y="4726326"/>
            <a:ext cx="3636602" cy="365760"/>
            <a:chOff x="1235726" y="5571713"/>
            <a:chExt cx="3636602" cy="365760"/>
          </a:xfrm>
        </p:grpSpPr>
        <p:sp>
          <p:nvSpPr>
            <p:cNvPr id="11"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5"/>
                </a:rPr>
                <a:t>linkedin</a:t>
              </a:r>
              <a:r>
                <a:rPr lang="en-US" sz="1400" dirty="0">
                  <a:solidFill>
                    <a:srgbClr val="0A304B"/>
                  </a:solidFill>
                  <a:latin typeface="+mn-lt"/>
                  <a:ea typeface="Segoe UI" panose="020B0502040204020203" pitchFamily="34" charset="0"/>
                  <a:cs typeface="Arial"/>
                  <a:hlinkClick r:id="rId5"/>
                </a:rPr>
                <a:t>/company/</a:t>
              </a:r>
              <a:r>
                <a:rPr lang="en-US" sz="1400" dirty="0" err="1">
                  <a:solidFill>
                    <a:srgbClr val="0A304B"/>
                  </a:solidFill>
                  <a:latin typeface="+mn-lt"/>
                  <a:ea typeface="Segoe UI" panose="020B0502040204020203" pitchFamily="34" charset="0"/>
                  <a:cs typeface="Arial"/>
                  <a:hlinkClick r:id="rId5"/>
                </a:rPr>
                <a:t>icann</a:t>
              </a:r>
              <a:endParaRPr lang="en-US" sz="1400" dirty="0">
                <a:solidFill>
                  <a:srgbClr val="0A304B"/>
                </a:solidFill>
                <a:latin typeface="+mn-lt"/>
                <a:ea typeface="Segoe UI" panose="020B0502040204020203" pitchFamily="34" charset="0"/>
                <a:cs typeface="Arial"/>
              </a:endParaRPr>
            </a:p>
          </p:txBody>
        </p:sp>
        <p:pic>
          <p:nvPicPr>
            <p:cNvPr id="12" name="Picture 11"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13" name="Group 12"/>
          <p:cNvGrpSpPr/>
          <p:nvPr/>
        </p:nvGrpSpPr>
        <p:grpSpPr>
          <a:xfrm>
            <a:off x="2543489" y="2734246"/>
            <a:ext cx="2809587" cy="365760"/>
            <a:chOff x="1235726" y="3073176"/>
            <a:chExt cx="2809587" cy="365760"/>
          </a:xfrm>
        </p:grpSpPr>
        <p:sp>
          <p:nvSpPr>
            <p:cNvPr id="14"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8"/>
                </a:rPr>
                <a:t>@</a:t>
              </a:r>
              <a:r>
                <a:rPr lang="en-US" sz="1400" dirty="0" err="1">
                  <a:solidFill>
                    <a:srgbClr val="0A304B"/>
                  </a:solidFill>
                  <a:latin typeface="+mn-lt"/>
                  <a:ea typeface="Segoe UI" panose="020B0502040204020203" pitchFamily="34" charset="0"/>
                  <a:cs typeface="Arial"/>
                  <a:hlinkClick r:id="rId8"/>
                </a:rPr>
                <a:t>icann</a:t>
              </a:r>
              <a:endParaRPr lang="en-US" sz="1400" dirty="0">
                <a:solidFill>
                  <a:srgbClr val="0A304B"/>
                </a:solidFill>
                <a:latin typeface="+mn-lt"/>
                <a:ea typeface="Segoe UI" panose="020B0502040204020203" pitchFamily="34" charset="0"/>
                <a:cs typeface="Arial"/>
              </a:endParaRPr>
            </a:p>
          </p:txBody>
        </p:sp>
        <p:pic>
          <p:nvPicPr>
            <p:cNvPr id="15" name="Picture 14" descr="1420948433_social_style_3_twiter-128.png">
              <a:hlinkClick r:id="rId9" action="ppaction://hlinkfile"/>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16" name="Group 15"/>
          <p:cNvGrpSpPr/>
          <p:nvPr/>
        </p:nvGrpSpPr>
        <p:grpSpPr>
          <a:xfrm>
            <a:off x="2543489" y="3232266"/>
            <a:ext cx="3730320" cy="365760"/>
            <a:chOff x="1235727" y="3892739"/>
            <a:chExt cx="3730320" cy="365760"/>
          </a:xfrm>
        </p:grpSpPr>
        <p:sp>
          <p:nvSpPr>
            <p:cNvPr id="17"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1"/>
                </a:rPr>
                <a:t>facebook.com/</a:t>
              </a:r>
              <a:r>
                <a:rPr lang="en-US" sz="1400" dirty="0" err="1">
                  <a:solidFill>
                    <a:srgbClr val="0A304B"/>
                  </a:solidFill>
                  <a:latin typeface="+mn-lt"/>
                  <a:ea typeface="Segoe UI" panose="020B0502040204020203" pitchFamily="34" charset="0"/>
                  <a:cs typeface="Arial"/>
                  <a:hlinkClick r:id="rId11"/>
                </a:rPr>
                <a:t>icannorg</a:t>
              </a:r>
              <a:r>
                <a:rPr lang="en-US" sz="1400" dirty="0">
                  <a:solidFill>
                    <a:srgbClr val="0A304B"/>
                  </a:solidFill>
                  <a:latin typeface="+mn-lt"/>
                  <a:ea typeface="Segoe UI" panose="020B0502040204020203" pitchFamily="34" charset="0"/>
                  <a:cs typeface="Arial"/>
                  <a:hlinkClick r:id="rId11"/>
                </a:rPr>
                <a:t> </a:t>
              </a:r>
              <a:endParaRPr lang="en-US" sz="1400" dirty="0">
                <a:solidFill>
                  <a:srgbClr val="0A304B"/>
                </a:solidFill>
                <a:latin typeface="+mn-lt"/>
                <a:ea typeface="Segoe UI" panose="020B0502040204020203" pitchFamily="34" charset="0"/>
                <a:cs typeface="Arial"/>
              </a:endParaRPr>
            </a:p>
          </p:txBody>
        </p:sp>
        <p:pic>
          <p:nvPicPr>
            <p:cNvPr id="18" name="Picture 17" descr="1420948141_social_style_3_facebook-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19" name="Group 18"/>
          <p:cNvGrpSpPr/>
          <p:nvPr/>
        </p:nvGrpSpPr>
        <p:grpSpPr>
          <a:xfrm>
            <a:off x="2543489" y="3730286"/>
            <a:ext cx="3636602" cy="365760"/>
            <a:chOff x="1235726" y="4721075"/>
            <a:chExt cx="3636602" cy="365760"/>
          </a:xfrm>
        </p:grpSpPr>
        <p:pic>
          <p:nvPicPr>
            <p:cNvPr id="20" name="Picture 19" descr="1420948149_social_style_3_youtube-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21"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6"/>
                </a:rPr>
                <a:t>youtube.com/</a:t>
              </a:r>
              <a:r>
                <a:rPr lang="en-US" sz="1400" dirty="0" err="1">
                  <a:solidFill>
                    <a:srgbClr val="0A304B"/>
                  </a:solidFill>
                  <a:latin typeface="+mn-lt"/>
                  <a:ea typeface="Segoe UI" panose="020B0502040204020203" pitchFamily="34" charset="0"/>
                  <a:cs typeface="Arial"/>
                  <a:hlinkClick r:id="rId16"/>
                </a:rPr>
                <a:t>icannnews</a:t>
              </a:r>
              <a:endParaRPr lang="en-US" sz="1400" dirty="0">
                <a:solidFill>
                  <a:srgbClr val="0A304B"/>
                </a:solidFill>
                <a:latin typeface="+mn-lt"/>
                <a:ea typeface="Segoe UI" panose="020B0502040204020203" pitchFamily="34" charset="0"/>
                <a:cs typeface="Arial"/>
              </a:endParaRPr>
            </a:p>
          </p:txBody>
        </p:sp>
      </p:grpSp>
      <p:grpSp>
        <p:nvGrpSpPr>
          <p:cNvPr id="22" name="Group 21"/>
          <p:cNvGrpSpPr/>
          <p:nvPr/>
        </p:nvGrpSpPr>
        <p:grpSpPr>
          <a:xfrm>
            <a:off x="2543489" y="5722367"/>
            <a:ext cx="2586167" cy="365760"/>
            <a:chOff x="5325979" y="3073176"/>
            <a:chExt cx="2586167" cy="365760"/>
          </a:xfrm>
        </p:grpSpPr>
        <p:sp>
          <p:nvSpPr>
            <p:cNvPr id="23"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7"/>
                </a:rPr>
                <a:t>soundcloud</a:t>
              </a:r>
              <a:r>
                <a:rPr lang="en-US" sz="1400" dirty="0">
                  <a:solidFill>
                    <a:srgbClr val="0A304B"/>
                  </a:solidFill>
                  <a:latin typeface="+mn-lt"/>
                  <a:ea typeface="Segoe UI" panose="020B0502040204020203" pitchFamily="34" charset="0"/>
                  <a:cs typeface="Arial"/>
                  <a:hlinkClick r:id="rId17"/>
                </a:rPr>
                <a:t>/</a:t>
              </a:r>
              <a:r>
                <a:rPr lang="en-US" sz="1400" dirty="0" err="1">
                  <a:solidFill>
                    <a:srgbClr val="0A304B"/>
                  </a:solidFill>
                  <a:latin typeface="+mn-lt"/>
                  <a:ea typeface="Segoe UI" panose="020B0502040204020203" pitchFamily="34" charset="0"/>
                  <a:cs typeface="Arial"/>
                  <a:hlinkClick r:id="rId17"/>
                </a:rPr>
                <a:t>icann</a:t>
              </a:r>
              <a:endParaRPr lang="en-US" sz="1400" dirty="0">
                <a:solidFill>
                  <a:srgbClr val="0A304B"/>
                </a:solidFill>
                <a:latin typeface="+mn-lt"/>
                <a:ea typeface="Segoe UI" panose="020B0502040204020203" pitchFamily="34" charset="0"/>
                <a:cs typeface="Arial"/>
              </a:endParaRPr>
            </a:p>
          </p:txBody>
        </p:sp>
        <p:pic>
          <p:nvPicPr>
            <p:cNvPr id="24" name="Picture 23"/>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25" name="Group 24"/>
          <p:cNvGrpSpPr/>
          <p:nvPr/>
        </p:nvGrpSpPr>
        <p:grpSpPr>
          <a:xfrm>
            <a:off x="2543489" y="5224346"/>
            <a:ext cx="3416667" cy="365760"/>
            <a:chOff x="5325979" y="5571713"/>
            <a:chExt cx="3416667" cy="365760"/>
          </a:xfrm>
        </p:grpSpPr>
        <p:sp>
          <p:nvSpPr>
            <p:cNvPr id="26"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9"/>
                </a:rPr>
                <a:t>slideshare</a:t>
              </a:r>
              <a:r>
                <a:rPr lang="en-US" sz="1400" dirty="0">
                  <a:solidFill>
                    <a:srgbClr val="0A304B"/>
                  </a:solidFill>
                  <a:latin typeface="+mn-lt"/>
                  <a:ea typeface="Segoe UI" panose="020B0502040204020203" pitchFamily="34" charset="0"/>
                  <a:cs typeface="Arial"/>
                  <a:hlinkClick r:id="rId19"/>
                </a:rPr>
                <a:t>/</a:t>
              </a:r>
              <a:r>
                <a:rPr lang="en-US" sz="1400" dirty="0" err="1">
                  <a:solidFill>
                    <a:srgbClr val="0A304B"/>
                  </a:solidFill>
                  <a:latin typeface="+mn-lt"/>
                  <a:ea typeface="Segoe UI" panose="020B0502040204020203" pitchFamily="34" charset="0"/>
                  <a:cs typeface="Arial"/>
                  <a:hlinkClick r:id="rId19"/>
                </a:rPr>
                <a:t>icannpresentations</a:t>
              </a:r>
              <a:endParaRPr lang="en-US" sz="1400" dirty="0">
                <a:solidFill>
                  <a:srgbClr val="0A304B"/>
                </a:solidFill>
                <a:latin typeface="+mn-lt"/>
                <a:ea typeface="Segoe UI" panose="020B0502040204020203" pitchFamily="34" charset="0"/>
                <a:cs typeface="Arial"/>
              </a:endParaRPr>
            </a:p>
          </p:txBody>
        </p:sp>
        <p:pic>
          <p:nvPicPr>
            <p:cNvPr id="27" name="Picture 26" descr="1420948164_social_style_3_in-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
        <p:nvSpPr>
          <p:cNvPr id="28" name="Text Placeholder 29"/>
          <p:cNvSpPr txBox="1">
            <a:spLocks/>
          </p:cNvSpPr>
          <p:nvPr/>
        </p:nvSpPr>
        <p:spPr>
          <a:xfrm>
            <a:off x="2543489" y="1865312"/>
            <a:ext cx="5973449" cy="346541"/>
          </a:xfrm>
          <a:prstGeom prst="rect">
            <a:avLst/>
          </a:prstGeom>
        </p:spPr>
        <p:txBody>
          <a:bodyPr lIns="0" tIns="0" rIns="0" bIns="0"/>
          <a:lstStyle>
            <a:lvl1pPr marL="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1pPr>
            <a:lvl2pPr marL="4572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2pPr>
            <a:lvl3pPr marL="9144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3pPr>
            <a:lvl4pPr marL="1371600" indent="0" algn="l" defTabSz="457200" rtl="0" eaLnBrk="1" latinLnBrk="0" hangingPunct="1">
              <a:spcBef>
                <a:spcPct val="20000"/>
              </a:spcBef>
              <a:buFontTx/>
              <a:buNone/>
              <a:defRPr lang="en-US" sz="2000" kern="1200" dirty="0" smtClean="0">
                <a:solidFill>
                  <a:schemeClr val="bg1"/>
                </a:solidFill>
                <a:latin typeface="+mn-lt"/>
                <a:ea typeface="ＭＳ Ｐゴシック" charset="0"/>
                <a:cs typeface="Arial"/>
              </a:defRPr>
            </a:lvl4pPr>
            <a:lvl5pPr marL="1828800" indent="0" algn="l" defTabSz="457200" rtl="0" eaLnBrk="1" latinLnBrk="0" hangingPunct="1">
              <a:spcBef>
                <a:spcPct val="20000"/>
              </a:spcBef>
              <a:buFontTx/>
              <a:buNone/>
              <a:defRPr lang="en-US" sz="2000" kern="1200" dirty="0">
                <a:solidFill>
                  <a:schemeClr val="bg1"/>
                </a:solidFill>
                <a:latin typeface="+mn-lt"/>
                <a:ea typeface="ＭＳ Ｐゴシック"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Email: </a:t>
            </a:r>
            <a:r>
              <a:rPr lang="en-US" dirty="0">
                <a:hlinkClick r:id="rId20">
                  <a:extLst>
                    <a:ext uri="{A12FA001-AC4F-418D-AE19-62706E023703}">
                      <ahyp:hlinkClr xmlns:ahyp="http://schemas.microsoft.com/office/drawing/2018/hyperlinkcolor" val="tx"/>
                    </a:ext>
                  </a:extLst>
                </a:hlinkClick>
              </a:rPr>
              <a:t>na-gse@icann.org</a:t>
            </a:r>
            <a:r>
              <a:rPr lang="en-US" dirty="0"/>
              <a:t> </a:t>
            </a:r>
          </a:p>
        </p:txBody>
      </p:sp>
      <p:sp>
        <p:nvSpPr>
          <p:cNvPr id="2" name="TextBox 1">
            <a:extLst>
              <a:ext uri="{FF2B5EF4-FFF2-40B4-BE49-F238E27FC236}">
                <a16:creationId xmlns:a16="http://schemas.microsoft.com/office/drawing/2014/main" id="{014DE9F8-E05E-3C47-A1C6-E9DDFACE520E}"/>
              </a:ext>
            </a:extLst>
          </p:cNvPr>
          <p:cNvSpPr txBox="1"/>
          <p:nvPr/>
        </p:nvSpPr>
        <p:spPr>
          <a:xfrm>
            <a:off x="6184900" y="2082800"/>
            <a:ext cx="65" cy="276999"/>
          </a:xfrm>
          <a:prstGeom prst="rect">
            <a:avLst/>
          </a:prstGeom>
          <a:noFill/>
        </p:spPr>
        <p:txBody>
          <a:bodyPr wrap="none" lIns="0" tIns="0" rIns="0" bIns="0" rtlCol="0">
            <a:spAutoFit/>
          </a:bodyPr>
          <a:lstStyle/>
          <a:p>
            <a:endParaRPr lang="en-US" dirty="0" err="1">
              <a:cs typeface="Source Sans Pro"/>
            </a:endParaRPr>
          </a:p>
        </p:txBody>
      </p:sp>
    </p:spTree>
    <p:extLst>
      <p:ext uri="{BB962C8B-B14F-4D97-AF65-F5344CB8AC3E}">
        <p14:creationId xmlns:p14="http://schemas.microsoft.com/office/powerpoint/2010/main" val="1859762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lstStyle/>
          <a:p>
            <a:r>
              <a:rPr lang="en-US" dirty="0"/>
              <a:t>Dates and Times</a:t>
            </a:r>
          </a:p>
        </p:txBody>
      </p:sp>
      <p:sp>
        <p:nvSpPr>
          <p:cNvPr id="4" name="TextBox 3">
            <a:extLst>
              <a:ext uri="{FF2B5EF4-FFF2-40B4-BE49-F238E27FC236}">
                <a16:creationId xmlns:a16="http://schemas.microsoft.com/office/drawing/2014/main" id="{7B5FC342-A3F4-7D4F-8E4E-6FB60026A0A1}"/>
              </a:ext>
            </a:extLst>
          </p:cNvPr>
          <p:cNvSpPr txBox="1"/>
          <p:nvPr/>
        </p:nvSpPr>
        <p:spPr>
          <a:xfrm>
            <a:off x="374903" y="1028343"/>
            <a:ext cx="8397137" cy="4154984"/>
          </a:xfrm>
          <a:prstGeom prst="rect">
            <a:avLst/>
          </a:prstGeom>
          <a:noFill/>
        </p:spPr>
        <p:txBody>
          <a:bodyPr wrap="square">
            <a:spAutoFit/>
          </a:bodyPr>
          <a:lstStyle/>
          <a:p>
            <a:r>
              <a:rPr lang="en-US" sz="2400" dirty="0"/>
              <a:t>Session 1: Thursday, 20 January 2022 – 17:00 UTC</a:t>
            </a:r>
          </a:p>
          <a:p>
            <a:r>
              <a:rPr lang="en-US" sz="2400" dirty="0"/>
              <a:t>“An Introduction to Universal Acceptance”</a:t>
            </a:r>
            <a:br>
              <a:rPr lang="en-US" sz="2400" dirty="0"/>
            </a:br>
            <a:endParaRPr lang="en-US" sz="2400" dirty="0"/>
          </a:p>
          <a:p>
            <a:r>
              <a:rPr lang="en-US" sz="2400" dirty="0"/>
              <a:t>Session 2: Thursday, 27 January 2022 – 17:00 UTC</a:t>
            </a:r>
          </a:p>
          <a:p>
            <a:r>
              <a:rPr lang="en-US" sz="2400" dirty="0"/>
              <a:t>“Email Addressing Internationalization (EAI) Configuration”</a:t>
            </a:r>
            <a:br>
              <a:rPr lang="en-US" sz="2400" dirty="0"/>
            </a:br>
            <a:endParaRPr lang="en-US" sz="2400" dirty="0"/>
          </a:p>
          <a:p>
            <a:r>
              <a:rPr lang="en-US" sz="2400" dirty="0"/>
              <a:t>Session 3: Thursday, 3 February 2022 – 17:00 UTC</a:t>
            </a:r>
            <a:br>
              <a:rPr lang="en-US" sz="2400" dirty="0"/>
            </a:br>
            <a:r>
              <a:rPr lang="en-US" sz="2400" dirty="0"/>
              <a:t>“UA for Java Developers”</a:t>
            </a:r>
            <a:br>
              <a:rPr lang="en-US" sz="2400" dirty="0"/>
            </a:br>
            <a:endParaRPr lang="en-US" sz="2400" dirty="0"/>
          </a:p>
          <a:p>
            <a:r>
              <a:rPr lang="en-US" sz="2400" dirty="0"/>
              <a:t>Session 4: Thursday, 10 February 2022 – 17:00 UTC</a:t>
            </a:r>
            <a:br>
              <a:rPr lang="en-US" sz="2400" dirty="0"/>
            </a:br>
            <a:r>
              <a:rPr lang="en-US" sz="2400" dirty="0"/>
              <a:t>“Outreach and Engagement, The Life of an UA Ambassador”</a:t>
            </a:r>
          </a:p>
        </p:txBody>
      </p:sp>
    </p:spTree>
    <p:extLst>
      <p:ext uri="{BB962C8B-B14F-4D97-AF65-F5344CB8AC3E}">
        <p14:creationId xmlns:p14="http://schemas.microsoft.com/office/powerpoint/2010/main" val="626482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lstStyle/>
          <a:p>
            <a:r>
              <a:rPr lang="en-US" dirty="0"/>
              <a:t>Meet Your Instructors</a:t>
            </a:r>
          </a:p>
        </p:txBody>
      </p:sp>
      <p:sp>
        <p:nvSpPr>
          <p:cNvPr id="4" name="TextBox 3">
            <a:extLst>
              <a:ext uri="{FF2B5EF4-FFF2-40B4-BE49-F238E27FC236}">
                <a16:creationId xmlns:a16="http://schemas.microsoft.com/office/drawing/2014/main" id="{2D7888B2-6A18-BF4C-96F5-0EBE3F279AAD}"/>
              </a:ext>
            </a:extLst>
          </p:cNvPr>
          <p:cNvSpPr txBox="1"/>
          <p:nvPr/>
        </p:nvSpPr>
        <p:spPr>
          <a:xfrm>
            <a:off x="374903" y="612844"/>
            <a:ext cx="8598615" cy="4401205"/>
          </a:xfrm>
          <a:prstGeom prst="rect">
            <a:avLst/>
          </a:prstGeom>
          <a:noFill/>
        </p:spPr>
        <p:txBody>
          <a:bodyPr wrap="square">
            <a:spAutoFit/>
          </a:bodyPr>
          <a:lstStyle/>
          <a:p>
            <a:r>
              <a:rPr lang="en-US" sz="2000" b="1" dirty="0">
                <a:cs typeface="Source Sans Pro"/>
              </a:rPr>
              <a:t>Session 1: “An Introduction to Universal Acceptance”</a:t>
            </a:r>
          </a:p>
          <a:p>
            <a:r>
              <a:rPr lang="en-US" sz="2000" dirty="0">
                <a:cs typeface="Source Sans Pro"/>
              </a:rPr>
              <a:t>Dennis Tan, Senior Platform Manager, Verisign</a:t>
            </a:r>
          </a:p>
          <a:p>
            <a:r>
              <a:rPr lang="en-US" sz="2000" dirty="0">
                <a:cs typeface="Source Sans Pro"/>
              </a:rPr>
              <a:t>Joe </a:t>
            </a:r>
            <a:r>
              <a:rPr lang="en-US" sz="2000" dirty="0" err="1">
                <a:cs typeface="Source Sans Pro"/>
              </a:rPr>
              <a:t>Catapano</a:t>
            </a:r>
            <a:r>
              <a:rPr lang="en-US" sz="2000" dirty="0">
                <a:cs typeface="Source Sans Pro"/>
              </a:rPr>
              <a:t>, Stakeholder Engagement Senior Manager, ICANN</a:t>
            </a:r>
          </a:p>
          <a:p>
            <a:endParaRPr lang="en-US" sz="2000" b="1" dirty="0">
              <a:cs typeface="Source Sans Pro"/>
            </a:endParaRPr>
          </a:p>
          <a:p>
            <a:r>
              <a:rPr lang="en-US" sz="2000" b="1" dirty="0">
                <a:cs typeface="Source Sans Pro"/>
              </a:rPr>
              <a:t>Session 2: “Email Addressing Internationalization (EAI) Configuration”</a:t>
            </a:r>
          </a:p>
          <a:p>
            <a:r>
              <a:rPr lang="en-US" sz="2000" dirty="0">
                <a:cs typeface="Source Sans Pro"/>
              </a:rPr>
              <a:t>Champika </a:t>
            </a:r>
            <a:r>
              <a:rPr lang="en-US" sz="2000" dirty="0" err="1">
                <a:cs typeface="Source Sans Pro"/>
              </a:rPr>
              <a:t>Wijayatunga</a:t>
            </a:r>
            <a:r>
              <a:rPr lang="en-US" sz="2000" dirty="0">
                <a:cs typeface="Source Sans Pro"/>
              </a:rPr>
              <a:t>, Regional Technical Engagement Manager, ICANN</a:t>
            </a:r>
          </a:p>
          <a:p>
            <a:endParaRPr lang="en-US" sz="2000" b="1" dirty="0">
              <a:cs typeface="Source Sans Pro"/>
            </a:endParaRPr>
          </a:p>
          <a:p>
            <a:r>
              <a:rPr lang="en-US" sz="2000" b="1" dirty="0">
                <a:cs typeface="Source Sans Pro"/>
              </a:rPr>
              <a:t>Session 3: “UA for Java Developers”</a:t>
            </a:r>
          </a:p>
          <a:p>
            <a:r>
              <a:rPr lang="en-US" sz="2000" dirty="0">
                <a:cs typeface="Source Sans Pro"/>
              </a:rPr>
              <a:t>Sarmad Hussain, Senior Director, IDN and UA Programs, ICANN</a:t>
            </a:r>
          </a:p>
          <a:p>
            <a:endParaRPr lang="en-US" sz="2000" b="1" dirty="0">
              <a:cs typeface="Source Sans Pro"/>
            </a:endParaRPr>
          </a:p>
          <a:p>
            <a:r>
              <a:rPr lang="en-US" sz="2000" b="1" dirty="0">
                <a:cs typeface="Source Sans Pro"/>
              </a:rPr>
              <a:t>Session 4: “Outreach and Engagement, The Life of an UA Ambassador”</a:t>
            </a:r>
          </a:p>
          <a:p>
            <a:r>
              <a:rPr lang="en-US" sz="2000" dirty="0">
                <a:cs typeface="Source Sans Pro"/>
              </a:rPr>
              <a:t>Mark </a:t>
            </a:r>
            <a:r>
              <a:rPr lang="en-US" sz="2000" dirty="0" err="1">
                <a:cs typeface="Source Sans Pro"/>
              </a:rPr>
              <a:t>Datysgeld</a:t>
            </a:r>
            <a:r>
              <a:rPr lang="en-US" sz="2000" dirty="0">
                <a:cs typeface="Source Sans Pro"/>
              </a:rPr>
              <a:t>, Internet Governance and Policies Consultant</a:t>
            </a:r>
          </a:p>
        </p:txBody>
      </p:sp>
    </p:spTree>
    <p:extLst>
      <p:ext uri="{BB962C8B-B14F-4D97-AF65-F5344CB8AC3E}">
        <p14:creationId xmlns:p14="http://schemas.microsoft.com/office/powerpoint/2010/main" val="1221390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What is Universal Acceptance?</a:t>
            </a:r>
          </a:p>
        </p:txBody>
      </p:sp>
      <p:sp>
        <p:nvSpPr>
          <p:cNvPr id="4" name="Content Placeholder 3">
            <a:extLst>
              <a:ext uri="{FF2B5EF4-FFF2-40B4-BE49-F238E27FC236}">
                <a16:creationId xmlns:a16="http://schemas.microsoft.com/office/drawing/2014/main" id="{6BCE8964-D943-074F-BE4D-1875E149A9AB}"/>
              </a:ext>
            </a:extLst>
          </p:cNvPr>
          <p:cNvSpPr>
            <a:spLocks noGrp="1"/>
          </p:cNvSpPr>
          <p:nvPr>
            <p:ph sz="quarter" idx="10"/>
          </p:nvPr>
        </p:nvSpPr>
        <p:spPr>
          <a:xfrm>
            <a:off x="504265" y="1143093"/>
            <a:ext cx="8135470" cy="4571813"/>
          </a:xfrm>
        </p:spPr>
        <p:txBody>
          <a:bodyPr/>
          <a:lstStyle/>
          <a:p>
            <a:pPr marL="0" indent="0">
              <a:buNone/>
            </a:pPr>
            <a:r>
              <a:rPr lang="en-US" sz="1800" dirty="0"/>
              <a:t>The Domain Name System (DNS) has changed dramatically over the last decade. There are now more than 1,200 active generic Top-Level Domains (gTLDs) representing many different scripts and character strings of varying length (e.g., .</a:t>
            </a:r>
            <a:r>
              <a:rPr lang="az-Cyrl-AZ" sz="1800" dirty="0"/>
              <a:t>дети, .</a:t>
            </a:r>
            <a:r>
              <a:rPr lang="en-US" sz="1800" dirty="0" err="1"/>
              <a:t>london</a:t>
            </a:r>
            <a:r>
              <a:rPr lang="en-US" sz="1800" dirty="0"/>
              <a:t>, .engineering). There are also more than 60 Internationalized Domain Names (IDNs) country code top-level domains (ccTLDs) representing global communities online in native scripts (e.g., </a:t>
            </a:r>
            <a:r>
              <a:rPr lang="en-US" sz="2000" dirty="0"/>
              <a:t>.</a:t>
            </a:r>
            <a:r>
              <a:rPr lang="th-TH" sz="2000" dirty="0"/>
              <a:t>ไทย</a:t>
            </a:r>
            <a:r>
              <a:rPr lang="en-US" sz="1800" dirty="0"/>
              <a:t>).</a:t>
            </a:r>
          </a:p>
          <a:p>
            <a:pPr marL="0" indent="0">
              <a:buNone/>
            </a:pPr>
            <a:r>
              <a:rPr lang="en-US" sz="1800" dirty="0"/>
              <a:t>Universal Acceptance (UA) is the cornerstone to a digitally inclusive Internet because it ensures all domain names and email addresses – in any language, script, or new or long TLD (e.g., </a:t>
            </a:r>
            <a:r>
              <a:rPr lang="en-US" altLang="ja-JP" sz="1600" dirty="0"/>
              <a:t>.</a:t>
            </a:r>
            <a:r>
              <a:rPr lang="ja-JP" altLang="en-US" sz="1600"/>
              <a:t>在线</a:t>
            </a:r>
            <a:r>
              <a:rPr lang="az-Cyrl-AZ" sz="1800" dirty="0"/>
              <a:t>, .</a:t>
            </a:r>
            <a:r>
              <a:rPr lang="en-US" sz="1800" dirty="0"/>
              <a:t>photography) – are accepted equally by all Internet-enabled applications, devices, and systems.</a:t>
            </a:r>
          </a:p>
        </p:txBody>
      </p:sp>
      <p:pic>
        <p:nvPicPr>
          <p:cNvPr id="8" name="Picture 7" descr="A picture containing lamp, drawing&#10;&#10;Description automatically generated">
            <a:extLst>
              <a:ext uri="{FF2B5EF4-FFF2-40B4-BE49-F238E27FC236}">
                <a16:creationId xmlns:a16="http://schemas.microsoft.com/office/drawing/2014/main" id="{6BC6B966-319C-6444-9FA3-94BB81CBC8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9824" y="4336506"/>
            <a:ext cx="3063110" cy="1378400"/>
          </a:xfrm>
          <a:prstGeom prst="rect">
            <a:avLst/>
          </a:prstGeom>
        </p:spPr>
      </p:pic>
    </p:spTree>
    <p:extLst>
      <p:ext uri="{BB962C8B-B14F-4D97-AF65-F5344CB8AC3E}">
        <p14:creationId xmlns:p14="http://schemas.microsoft.com/office/powerpoint/2010/main" val="980677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Why Does Universal Acceptance Matter?</a:t>
            </a:r>
          </a:p>
        </p:txBody>
      </p:sp>
      <p:sp>
        <p:nvSpPr>
          <p:cNvPr id="7" name="TextBox 6">
            <a:extLst>
              <a:ext uri="{FF2B5EF4-FFF2-40B4-BE49-F238E27FC236}">
                <a16:creationId xmlns:a16="http://schemas.microsoft.com/office/drawing/2014/main" id="{FA7AF126-99F7-1349-84A9-4FF29A95386D}"/>
              </a:ext>
            </a:extLst>
          </p:cNvPr>
          <p:cNvSpPr txBox="1"/>
          <p:nvPr/>
        </p:nvSpPr>
        <p:spPr>
          <a:xfrm>
            <a:off x="467798" y="1039055"/>
            <a:ext cx="8208403" cy="1200329"/>
          </a:xfrm>
          <a:prstGeom prst="rect">
            <a:avLst/>
          </a:prstGeom>
          <a:noFill/>
        </p:spPr>
        <p:txBody>
          <a:bodyPr wrap="square" rtlCol="0">
            <a:spAutoFit/>
          </a:bodyPr>
          <a:lstStyle/>
          <a:p>
            <a:r>
              <a:rPr lang="en-US" dirty="0"/>
              <a:t>Achieving UA ensures every person has the ability to navigate and communicate on the Internet using their chosen domain names and email addresses that best aligns with users’ interests, business, culture, language, and script.</a:t>
            </a:r>
          </a:p>
        </p:txBody>
      </p:sp>
      <p:sp>
        <p:nvSpPr>
          <p:cNvPr id="4" name="Content Placeholder 2">
            <a:extLst>
              <a:ext uri="{FF2B5EF4-FFF2-40B4-BE49-F238E27FC236}">
                <a16:creationId xmlns:a16="http://schemas.microsoft.com/office/drawing/2014/main" id="{1CA48813-46C5-724D-9B90-2E38CCC395D0}"/>
              </a:ext>
            </a:extLst>
          </p:cNvPr>
          <p:cNvSpPr txBox="1">
            <a:spLocks/>
          </p:cNvSpPr>
          <p:nvPr/>
        </p:nvSpPr>
        <p:spPr>
          <a:xfrm>
            <a:off x="554295" y="2456580"/>
            <a:ext cx="8464296" cy="3593699"/>
          </a:xfrm>
          <a:prstGeom prst="rect">
            <a:avLst/>
          </a:prstGeom>
        </p:spPr>
        <p:txBody>
          <a:bodyPr lIns="0" tIns="0" rIns="0" bIns="0">
            <a:normAutofit/>
          </a:bodyPr>
          <a:lstStyle>
            <a:lvl1pPr marL="342900" indent="-342900" algn="l" defTabSz="457200" rtl="0" eaLnBrk="1" latinLnBrk="0" hangingPunct="1">
              <a:spcBef>
                <a:spcPts val="2000"/>
              </a:spcBef>
              <a:spcAft>
                <a:spcPts val="0"/>
              </a:spcAft>
              <a:buClr>
                <a:srgbClr val="000000"/>
              </a:buClr>
              <a:buSzPct val="75000"/>
              <a:buFont typeface="Wingdings" panose="05000000000000000000" pitchFamily="2" charset="2"/>
              <a:buChar char=""/>
              <a:defRPr sz="1900" kern="1200">
                <a:solidFill>
                  <a:srgbClr val="000000"/>
                </a:solidFill>
                <a:latin typeface="+mn-lt"/>
                <a:ea typeface="+mn-ea"/>
                <a:cs typeface="+mn-cs"/>
              </a:defRPr>
            </a:lvl1pPr>
            <a:lvl2pPr marL="798513" indent="-341313" algn="l" defTabSz="457200" rtl="0" eaLnBrk="1" latinLnBrk="0" hangingPunct="1">
              <a:spcBef>
                <a:spcPts val="500"/>
              </a:spcBef>
              <a:buSzPct val="75000"/>
              <a:buFont typeface="Wingdings" panose="05000000000000000000" pitchFamily="2" charset="2"/>
              <a:buChar char=""/>
              <a:defRPr sz="1900" kern="1200">
                <a:solidFill>
                  <a:srgbClr val="000000"/>
                </a:solidFill>
                <a:latin typeface="+mn-lt"/>
                <a:ea typeface="+mn-ea"/>
                <a:cs typeface="+mn-cs"/>
              </a:defRPr>
            </a:lvl2pPr>
            <a:lvl3pPr marL="1255713" indent="-341313" algn="l" defTabSz="457200" rtl="0" eaLnBrk="1" latinLnBrk="0" hangingPunct="1">
              <a:spcBef>
                <a:spcPts val="500"/>
              </a:spcBef>
              <a:buFont typeface="Arial" panose="020B0604020202020204" pitchFamily="34" charset="0"/>
              <a:buChar char="•"/>
              <a:defRPr sz="19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19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19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a:t>UA can also help:</a:t>
            </a:r>
          </a:p>
          <a:p>
            <a:r>
              <a:rPr lang="en-US" sz="1800" dirty="0"/>
              <a:t>Support a diverse and multilingual Internet</a:t>
            </a:r>
          </a:p>
          <a:p>
            <a:r>
              <a:rPr lang="en-US" sz="1800" dirty="0"/>
              <a:t>Enable greater competition, innovation, and consumer choice</a:t>
            </a:r>
          </a:p>
          <a:p>
            <a:r>
              <a:rPr lang="en-US" sz="1800" dirty="0"/>
              <a:t>Create business opportunities</a:t>
            </a:r>
          </a:p>
          <a:p>
            <a:r>
              <a:rPr lang="en-US" sz="1800" dirty="0"/>
              <a:t>Offer career advantages for developers and system administrators </a:t>
            </a:r>
          </a:p>
          <a:p>
            <a:r>
              <a:rPr lang="en-US" sz="1800" dirty="0"/>
              <a:t>Assist governments and policymakers in reaching their citizens</a:t>
            </a:r>
          </a:p>
          <a:p>
            <a:endParaRPr lang="en-US" sz="1800" dirty="0"/>
          </a:p>
        </p:txBody>
      </p:sp>
    </p:spTree>
    <p:extLst>
      <p:ext uri="{BB962C8B-B14F-4D97-AF65-F5344CB8AC3E}">
        <p14:creationId xmlns:p14="http://schemas.microsoft.com/office/powerpoint/2010/main" val="446463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Supporting a Multilingual Internet</a:t>
            </a:r>
          </a:p>
        </p:txBody>
      </p:sp>
      <p:sp>
        <p:nvSpPr>
          <p:cNvPr id="7" name="TextBox 6">
            <a:extLst>
              <a:ext uri="{FF2B5EF4-FFF2-40B4-BE49-F238E27FC236}">
                <a16:creationId xmlns:a16="http://schemas.microsoft.com/office/drawing/2014/main" id="{FA7AF126-99F7-1349-84A9-4FF29A95386D}"/>
              </a:ext>
            </a:extLst>
          </p:cNvPr>
          <p:cNvSpPr txBox="1"/>
          <p:nvPr/>
        </p:nvSpPr>
        <p:spPr>
          <a:xfrm>
            <a:off x="374904" y="889843"/>
            <a:ext cx="8208403" cy="2585323"/>
          </a:xfrm>
          <a:prstGeom prst="rect">
            <a:avLst/>
          </a:prstGeom>
          <a:noFill/>
        </p:spPr>
        <p:txBody>
          <a:bodyPr wrap="square" rtlCol="0">
            <a:spAutoFit/>
          </a:bodyPr>
          <a:lstStyle/>
          <a:p>
            <a:r>
              <a:rPr lang="en-US" dirty="0"/>
              <a:t>The majority of the world does not speak English as a first language or write it only using letters A-Z, a-z. In fact, only around 36 percent of the world population uses the Latin alphabet. There are billions of people who prefer to read and write in Arabic, Chinese, Cyrillic, Devanagari, or other scripts. </a:t>
            </a:r>
          </a:p>
          <a:p>
            <a:endParaRPr lang="en-US" dirty="0"/>
          </a:p>
          <a:p>
            <a:r>
              <a:rPr lang="en-US" dirty="0"/>
              <a:t>Many of these multilingual users are currently excluded from experiencing the full benefits of the Internet simply because they are unable to use a domain name or email address in their language and script of choice. </a:t>
            </a:r>
          </a:p>
          <a:p>
            <a:endParaRPr lang="en-US" dirty="0"/>
          </a:p>
        </p:txBody>
      </p:sp>
      <p:sp>
        <p:nvSpPr>
          <p:cNvPr id="8" name="Content Placeholder 2">
            <a:extLst>
              <a:ext uri="{FF2B5EF4-FFF2-40B4-BE49-F238E27FC236}">
                <a16:creationId xmlns:a16="http://schemas.microsoft.com/office/drawing/2014/main" id="{2B8DAA1C-9585-6E4A-AA3F-080FF622D0D8}"/>
              </a:ext>
            </a:extLst>
          </p:cNvPr>
          <p:cNvSpPr txBox="1">
            <a:spLocks/>
          </p:cNvSpPr>
          <p:nvPr/>
        </p:nvSpPr>
        <p:spPr>
          <a:xfrm>
            <a:off x="467798" y="3630473"/>
            <a:ext cx="7827162" cy="2523192"/>
          </a:xfrm>
          <a:prstGeom prst="rect">
            <a:avLst/>
          </a:prstGeom>
        </p:spPr>
        <p:txBody>
          <a:bodyPr lIns="0" tIns="0" rIns="0" bIns="0">
            <a:normAutofit/>
          </a:bodyPr>
          <a:lstStyle>
            <a:lvl1pPr marL="342900" indent="-342900" algn="l" defTabSz="457200" rtl="0" eaLnBrk="1" latinLnBrk="0" hangingPunct="1">
              <a:spcBef>
                <a:spcPts val="2000"/>
              </a:spcBef>
              <a:spcAft>
                <a:spcPts val="0"/>
              </a:spcAft>
              <a:buClr>
                <a:srgbClr val="000000"/>
              </a:buClr>
              <a:buSzPct val="75000"/>
              <a:buFont typeface="Wingdings" panose="05000000000000000000" pitchFamily="2" charset="2"/>
              <a:buChar char=""/>
              <a:defRPr sz="1900" kern="1200">
                <a:solidFill>
                  <a:srgbClr val="000000"/>
                </a:solidFill>
                <a:latin typeface="+mn-lt"/>
                <a:ea typeface="+mn-ea"/>
                <a:cs typeface="+mn-cs"/>
              </a:defRPr>
            </a:lvl1pPr>
            <a:lvl2pPr marL="798513" indent="-341313" algn="l" defTabSz="457200" rtl="0" eaLnBrk="1" latinLnBrk="0" hangingPunct="1">
              <a:spcBef>
                <a:spcPts val="500"/>
              </a:spcBef>
              <a:buSzPct val="75000"/>
              <a:buFont typeface="Wingdings" panose="05000000000000000000" pitchFamily="2" charset="2"/>
              <a:buChar char=""/>
              <a:defRPr sz="1900" kern="1200">
                <a:solidFill>
                  <a:srgbClr val="000000"/>
                </a:solidFill>
                <a:latin typeface="+mn-lt"/>
                <a:ea typeface="+mn-ea"/>
                <a:cs typeface="+mn-cs"/>
              </a:defRPr>
            </a:lvl2pPr>
            <a:lvl3pPr marL="1255713" indent="-341313" algn="l" defTabSz="457200" rtl="0" eaLnBrk="1" latinLnBrk="0" hangingPunct="1">
              <a:spcBef>
                <a:spcPts val="500"/>
              </a:spcBef>
              <a:buFont typeface="Arial" panose="020B0604020202020204" pitchFamily="34" charset="0"/>
              <a:buChar char="•"/>
              <a:defRPr sz="19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19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19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a:t>By being UA-ready, there are important economic and social benefits of supporting multilingual Internet users:</a:t>
            </a:r>
          </a:p>
          <a:p>
            <a:r>
              <a:rPr lang="en-US" sz="1800" dirty="0"/>
              <a:t>Increasing Internet users’ access to e-commerce, local communities, and governments</a:t>
            </a:r>
          </a:p>
          <a:p>
            <a:r>
              <a:rPr lang="en-US" sz="1800" dirty="0"/>
              <a:t>Embraces and proliferates cultural traditions through the use of indigenous  languages, as argued by the </a:t>
            </a:r>
            <a:r>
              <a:rPr lang="en-US" sz="1800" dirty="0">
                <a:hlinkClick r:id="rId2"/>
              </a:rPr>
              <a:t>OECD 2016 report</a:t>
            </a:r>
            <a:r>
              <a:rPr lang="en-US" sz="1800" dirty="0"/>
              <a:t> on the economic and social benefits of Internet diversity and openness</a:t>
            </a:r>
          </a:p>
        </p:txBody>
      </p:sp>
    </p:spTree>
    <p:extLst>
      <p:ext uri="{BB962C8B-B14F-4D97-AF65-F5344CB8AC3E}">
        <p14:creationId xmlns:p14="http://schemas.microsoft.com/office/powerpoint/2010/main" val="2160843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Greater Choice: New and Long TLDs</a:t>
            </a:r>
          </a:p>
        </p:txBody>
      </p:sp>
      <p:sp>
        <p:nvSpPr>
          <p:cNvPr id="7" name="TextBox 6">
            <a:extLst>
              <a:ext uri="{FF2B5EF4-FFF2-40B4-BE49-F238E27FC236}">
                <a16:creationId xmlns:a16="http://schemas.microsoft.com/office/drawing/2014/main" id="{FA7AF126-99F7-1349-84A9-4FF29A95386D}"/>
              </a:ext>
            </a:extLst>
          </p:cNvPr>
          <p:cNvSpPr txBox="1"/>
          <p:nvPr/>
        </p:nvSpPr>
        <p:spPr>
          <a:xfrm>
            <a:off x="374904" y="790252"/>
            <a:ext cx="8208403" cy="1754326"/>
          </a:xfrm>
          <a:prstGeom prst="rect">
            <a:avLst/>
          </a:prstGeom>
          <a:noFill/>
        </p:spPr>
        <p:txBody>
          <a:bodyPr wrap="square" rtlCol="0">
            <a:spAutoFit/>
          </a:bodyPr>
          <a:lstStyle/>
          <a:p>
            <a:r>
              <a:rPr lang="en-US" dirty="0"/>
              <a:t>Hundreds of new </a:t>
            </a:r>
            <a:r>
              <a:rPr lang="en-US" dirty="0" err="1"/>
              <a:t>gTLDS</a:t>
            </a:r>
            <a:r>
              <a:rPr lang="en-US" dirty="0"/>
              <a:t>, including long TLDs (e.g., .</a:t>
            </a:r>
            <a:r>
              <a:rPr lang="en-US" dirty="0" err="1"/>
              <a:t>barcelona</a:t>
            </a:r>
            <a:r>
              <a:rPr lang="en-US" dirty="0"/>
              <a:t>, .blog, .insurance) have been introduced through the New gTLD Program. </a:t>
            </a:r>
          </a:p>
          <a:p>
            <a:endParaRPr lang="en-US" dirty="0"/>
          </a:p>
          <a:p>
            <a:r>
              <a:rPr lang="en-US" dirty="0"/>
              <a:t>The goal of allowing new and long TLDs is to enhance competition, innovation, and consumer choice, and being UA-ready can help to fully achieve this. </a:t>
            </a:r>
          </a:p>
          <a:p>
            <a:endParaRPr lang="en-US" dirty="0"/>
          </a:p>
        </p:txBody>
      </p:sp>
      <p:sp>
        <p:nvSpPr>
          <p:cNvPr id="8" name="Content Placeholder 2">
            <a:extLst>
              <a:ext uri="{FF2B5EF4-FFF2-40B4-BE49-F238E27FC236}">
                <a16:creationId xmlns:a16="http://schemas.microsoft.com/office/drawing/2014/main" id="{2B8DAA1C-9585-6E4A-AA3F-080FF622D0D8}"/>
              </a:ext>
            </a:extLst>
          </p:cNvPr>
          <p:cNvSpPr txBox="1">
            <a:spLocks/>
          </p:cNvSpPr>
          <p:nvPr/>
        </p:nvSpPr>
        <p:spPr>
          <a:xfrm>
            <a:off x="467798" y="2564597"/>
            <a:ext cx="8115509" cy="3497652"/>
          </a:xfrm>
          <a:prstGeom prst="rect">
            <a:avLst/>
          </a:prstGeom>
        </p:spPr>
        <p:txBody>
          <a:bodyPr lIns="0" tIns="0" rIns="0" bIns="0">
            <a:normAutofit/>
          </a:bodyPr>
          <a:lstStyle>
            <a:lvl1pPr marL="342900" indent="-342900" algn="l" defTabSz="457200" rtl="0" eaLnBrk="1" latinLnBrk="0" hangingPunct="1">
              <a:spcBef>
                <a:spcPts val="2000"/>
              </a:spcBef>
              <a:spcAft>
                <a:spcPts val="0"/>
              </a:spcAft>
              <a:buClr>
                <a:srgbClr val="000000"/>
              </a:buClr>
              <a:buSzPct val="75000"/>
              <a:buFont typeface="Wingdings" panose="05000000000000000000" pitchFamily="2" charset="2"/>
              <a:buChar char=""/>
              <a:defRPr sz="1900" kern="1200">
                <a:solidFill>
                  <a:srgbClr val="000000"/>
                </a:solidFill>
                <a:latin typeface="+mn-lt"/>
                <a:ea typeface="+mn-ea"/>
                <a:cs typeface="+mn-cs"/>
              </a:defRPr>
            </a:lvl1pPr>
            <a:lvl2pPr marL="798513" indent="-341313" algn="l" defTabSz="457200" rtl="0" eaLnBrk="1" latinLnBrk="0" hangingPunct="1">
              <a:spcBef>
                <a:spcPts val="500"/>
              </a:spcBef>
              <a:buSzPct val="75000"/>
              <a:buFont typeface="Wingdings" panose="05000000000000000000" pitchFamily="2" charset="2"/>
              <a:buChar char=""/>
              <a:defRPr sz="1900" kern="1200">
                <a:solidFill>
                  <a:srgbClr val="000000"/>
                </a:solidFill>
                <a:latin typeface="+mn-lt"/>
                <a:ea typeface="+mn-ea"/>
                <a:cs typeface="+mn-cs"/>
              </a:defRPr>
            </a:lvl2pPr>
            <a:lvl3pPr marL="1255713" indent="-341313" algn="l" defTabSz="457200" rtl="0" eaLnBrk="1" latinLnBrk="0" hangingPunct="1">
              <a:spcBef>
                <a:spcPts val="500"/>
              </a:spcBef>
              <a:buFont typeface="Arial" panose="020B0604020202020204" pitchFamily="34" charset="0"/>
              <a:buChar char="•"/>
              <a:defRPr sz="1900" kern="1200">
                <a:solidFill>
                  <a:srgbClr val="000000"/>
                </a:solidFill>
                <a:latin typeface="+mn-lt"/>
                <a:ea typeface="+mn-ea"/>
                <a:cs typeface="+mn-cs"/>
              </a:defRPr>
            </a:lvl3pPr>
            <a:lvl4pPr marL="1600200" indent="-228600" algn="l" defTabSz="457200" rtl="0" eaLnBrk="1" latinLnBrk="0" hangingPunct="1">
              <a:spcBef>
                <a:spcPct val="20000"/>
              </a:spcBef>
              <a:buFont typeface="Arial"/>
              <a:buChar char="–"/>
              <a:defRPr sz="1900" kern="1200">
                <a:solidFill>
                  <a:srgbClr val="000000"/>
                </a:solidFill>
                <a:latin typeface="+mn-lt"/>
                <a:ea typeface="+mn-ea"/>
                <a:cs typeface="+mn-cs"/>
              </a:defRPr>
            </a:lvl4pPr>
            <a:lvl5pPr marL="2057400" indent="-228600" algn="l" defTabSz="457200" rtl="0" eaLnBrk="1" latinLnBrk="0" hangingPunct="1">
              <a:spcBef>
                <a:spcPct val="20000"/>
              </a:spcBef>
              <a:buFont typeface="Arial"/>
              <a:buChar char="»"/>
              <a:defRPr sz="1900" kern="1200">
                <a:solidFill>
                  <a:srgbClr val="000000"/>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b="1" dirty="0"/>
              <a:t>Competition and Innovation</a:t>
            </a:r>
          </a:p>
          <a:p>
            <a:r>
              <a:rPr lang="en-US" sz="1800" dirty="0"/>
              <a:t>New and long TLDs have spurred new businesses, not only through registries, but also in marketing, research, and technology.</a:t>
            </a:r>
          </a:p>
          <a:p>
            <a:r>
              <a:rPr lang="en-US" sz="1800" dirty="0"/>
              <a:t>New and long TLDs have allowed brands, businesses, governments, and organizations to refresh and modernize their online images.</a:t>
            </a:r>
          </a:p>
          <a:p>
            <a:pPr marL="0" indent="0">
              <a:buNone/>
            </a:pPr>
            <a:r>
              <a:rPr lang="en-US" sz="1800" b="1" dirty="0"/>
              <a:t>Choice</a:t>
            </a:r>
          </a:p>
          <a:p>
            <a:r>
              <a:rPr lang="en-US" sz="1800" dirty="0"/>
              <a:t>New and long TLDs offer greater consumer choice when it comes to selecting a domain name by allowing users to choose one that best reflects their business, hobby, community, geography, and more. </a:t>
            </a:r>
          </a:p>
          <a:p>
            <a:pPr marL="0" indent="0">
              <a:buNone/>
            </a:pPr>
            <a:endParaRPr lang="en-US" sz="1800" dirty="0"/>
          </a:p>
        </p:txBody>
      </p:sp>
    </p:spTree>
    <p:extLst>
      <p:ext uri="{BB962C8B-B14F-4D97-AF65-F5344CB8AC3E}">
        <p14:creationId xmlns:p14="http://schemas.microsoft.com/office/powerpoint/2010/main" val="3004454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Business Opportunities</a:t>
            </a:r>
          </a:p>
        </p:txBody>
      </p:sp>
      <p:sp>
        <p:nvSpPr>
          <p:cNvPr id="7" name="TextBox 6">
            <a:extLst>
              <a:ext uri="{FF2B5EF4-FFF2-40B4-BE49-F238E27FC236}">
                <a16:creationId xmlns:a16="http://schemas.microsoft.com/office/drawing/2014/main" id="{FA7AF126-99F7-1349-84A9-4FF29A95386D}"/>
              </a:ext>
            </a:extLst>
          </p:cNvPr>
          <p:cNvSpPr txBox="1"/>
          <p:nvPr/>
        </p:nvSpPr>
        <p:spPr>
          <a:xfrm>
            <a:off x="374904" y="921796"/>
            <a:ext cx="8208403" cy="3693319"/>
          </a:xfrm>
          <a:prstGeom prst="rect">
            <a:avLst/>
          </a:prstGeom>
          <a:noFill/>
        </p:spPr>
        <p:txBody>
          <a:bodyPr wrap="square" rtlCol="0">
            <a:spAutoFit/>
          </a:bodyPr>
          <a:lstStyle/>
          <a:p>
            <a:r>
              <a:rPr lang="en-US" dirty="0"/>
              <a:t>Many businesses are leaving money on the table by not updating their systems to be UA-ready, which has the potential to unlock billions in revenue from untapped customers. </a:t>
            </a:r>
          </a:p>
          <a:p>
            <a:endParaRPr lang="en-US" dirty="0"/>
          </a:p>
          <a:p>
            <a:r>
              <a:rPr lang="en-US" dirty="0"/>
              <a:t>A </a:t>
            </a:r>
            <a:r>
              <a:rPr lang="en-US" dirty="0">
                <a:hlinkClick r:id="rId2"/>
              </a:rPr>
              <a:t>UASG study</a:t>
            </a:r>
            <a:r>
              <a:rPr lang="en-US" dirty="0"/>
              <a:t>, conducted in 2017, found that the Universal Acceptance of Internet domain names is a $9.8+ billion opportunity, which is a conservative estimate. </a:t>
            </a:r>
          </a:p>
          <a:p>
            <a:endParaRPr lang="en-US" dirty="0"/>
          </a:p>
          <a:p>
            <a:r>
              <a:rPr lang="en-US" dirty="0"/>
              <a:t>Businesses that are UA-ready will be best positioned to reach growing global audiences and maximize revenue potential from the current Internet population, as well as the next billion. </a:t>
            </a:r>
          </a:p>
          <a:p>
            <a:endParaRPr lang="en-US" dirty="0"/>
          </a:p>
          <a:p>
            <a:endParaRPr lang="en-US" dirty="0"/>
          </a:p>
        </p:txBody>
      </p:sp>
      <p:sp>
        <p:nvSpPr>
          <p:cNvPr id="4" name="Rectangle 3">
            <a:extLst>
              <a:ext uri="{FF2B5EF4-FFF2-40B4-BE49-F238E27FC236}">
                <a16:creationId xmlns:a16="http://schemas.microsoft.com/office/drawing/2014/main" id="{72D9CA0C-DFE0-DC43-B3A9-9123B564AE31}"/>
              </a:ext>
            </a:extLst>
          </p:cNvPr>
          <p:cNvSpPr/>
          <p:nvPr/>
        </p:nvSpPr>
        <p:spPr>
          <a:xfrm>
            <a:off x="1580320" y="4818595"/>
            <a:ext cx="6082748" cy="10668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DF7A1DD-DC62-A54C-ADD7-043159A50BF2}"/>
              </a:ext>
            </a:extLst>
          </p:cNvPr>
          <p:cNvSpPr txBox="1"/>
          <p:nvPr/>
        </p:nvSpPr>
        <p:spPr>
          <a:xfrm>
            <a:off x="1898375" y="4285891"/>
            <a:ext cx="5446642" cy="1508105"/>
          </a:xfrm>
          <a:prstGeom prst="rect">
            <a:avLst/>
          </a:prstGeom>
          <a:noFill/>
        </p:spPr>
        <p:txBody>
          <a:bodyPr wrap="square" lIns="0" tIns="0" rIns="0" bIns="0" rtlCol="0">
            <a:spAutoFit/>
          </a:bodyPr>
          <a:lstStyle/>
          <a:p>
            <a:pPr algn="ctr"/>
            <a:r>
              <a:rPr lang="en-US" sz="2000" b="1" dirty="0">
                <a:solidFill>
                  <a:schemeClr val="accent5"/>
                </a:solidFill>
              </a:rPr>
              <a:t>Current Internet Population</a:t>
            </a:r>
          </a:p>
          <a:p>
            <a:pPr algn="ctr"/>
            <a:endParaRPr lang="en-US" sz="2000" b="1" dirty="0"/>
          </a:p>
          <a:p>
            <a:pPr algn="ctr"/>
            <a:r>
              <a:rPr lang="en-US" sz="2000" u="sng" dirty="0">
                <a:solidFill>
                  <a:schemeClr val="bg1"/>
                </a:solidFill>
                <a:hlinkClick r:id="rId3">
                  <a:extLst>
                    <a:ext uri="{A12FA001-AC4F-418D-AE19-62706E023703}">
                      <ahyp:hlinkClr xmlns:ahyp="http://schemas.microsoft.com/office/drawing/2018/hyperlinkcolor" val="tx"/>
                    </a:ext>
                  </a:extLst>
                </a:hlinkClick>
              </a:rPr>
              <a:t>4.5 billion active </a:t>
            </a:r>
            <a:r>
              <a:rPr lang="en-US" sz="2000" dirty="0">
                <a:solidFill>
                  <a:schemeClr val="bg1"/>
                </a:solidFill>
                <a:hlinkClick r:id="rId3">
                  <a:extLst>
                    <a:ext uri="{A12FA001-AC4F-418D-AE19-62706E023703}">
                      <ahyp:hlinkClr xmlns:ahyp="http://schemas.microsoft.com/office/drawing/2018/hyperlinkcolor" val="tx"/>
                    </a:ext>
                  </a:extLst>
                </a:hlinkClick>
              </a:rPr>
              <a:t>users</a:t>
            </a:r>
            <a:r>
              <a:rPr lang="en-US" sz="2000" dirty="0">
                <a:solidFill>
                  <a:schemeClr val="bg1"/>
                </a:solidFill>
              </a:rPr>
              <a:t> with at least one billion more expected to </a:t>
            </a:r>
            <a:r>
              <a:rPr lang="en-US" sz="2000" u="sng" dirty="0">
                <a:solidFill>
                  <a:schemeClr val="bg1"/>
                </a:solidFill>
                <a:hlinkClick r:id="rId4">
                  <a:extLst>
                    <a:ext uri="{A12FA001-AC4F-418D-AE19-62706E023703}">
                      <ahyp:hlinkClr xmlns:ahyp="http://schemas.microsoft.com/office/drawing/2018/hyperlinkcolor" val="tx"/>
                    </a:ext>
                  </a:extLst>
                </a:hlinkClick>
              </a:rPr>
              <a:t>come online by 2023</a:t>
            </a:r>
            <a:r>
              <a:rPr lang="en-US" sz="2000" dirty="0">
                <a:solidFill>
                  <a:schemeClr val="bg1"/>
                </a:solidFill>
              </a:rPr>
              <a:t> </a:t>
            </a:r>
          </a:p>
          <a:p>
            <a:endParaRPr lang="en-US" dirty="0" err="1">
              <a:cs typeface="Source Sans Pro"/>
            </a:endParaRPr>
          </a:p>
        </p:txBody>
      </p:sp>
    </p:spTree>
    <p:extLst>
      <p:ext uri="{BB962C8B-B14F-4D97-AF65-F5344CB8AC3E}">
        <p14:creationId xmlns:p14="http://schemas.microsoft.com/office/powerpoint/2010/main" val="2481313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normAutofit fontScale="90000"/>
          </a:bodyPr>
          <a:lstStyle/>
          <a:p>
            <a:r>
              <a:rPr lang="en-US" dirty="0"/>
              <a:t>Expansion of the DNS</a:t>
            </a:r>
          </a:p>
        </p:txBody>
      </p:sp>
      <p:sp>
        <p:nvSpPr>
          <p:cNvPr id="3" name="TextBox 2">
            <a:extLst>
              <a:ext uri="{FF2B5EF4-FFF2-40B4-BE49-F238E27FC236}">
                <a16:creationId xmlns:a16="http://schemas.microsoft.com/office/drawing/2014/main" id="{A6C429AD-6551-FA4E-A852-2E415EFBFBAE}"/>
              </a:ext>
            </a:extLst>
          </p:cNvPr>
          <p:cNvSpPr txBox="1"/>
          <p:nvPr/>
        </p:nvSpPr>
        <p:spPr>
          <a:xfrm>
            <a:off x="374904" y="983673"/>
            <a:ext cx="8264843" cy="830997"/>
          </a:xfrm>
          <a:prstGeom prst="rect">
            <a:avLst/>
          </a:prstGeom>
          <a:noFill/>
        </p:spPr>
        <p:txBody>
          <a:bodyPr wrap="square" lIns="0" tIns="0" rIns="0" bIns="0" rtlCol="0">
            <a:spAutoFit/>
          </a:bodyPr>
          <a:lstStyle/>
          <a:p>
            <a:r>
              <a:rPr lang="en-US" dirty="0"/>
              <a:t>The introduction of new generic top-level domains (gTLDs), including long TLDs, and Internationalized Domain Names (IDNs) into the Internet ecosystem through the New gTLD Program, has enabled the largest expansion of the DNS. </a:t>
            </a:r>
          </a:p>
        </p:txBody>
      </p:sp>
      <p:sp>
        <p:nvSpPr>
          <p:cNvPr id="5" name="Pentagon 4">
            <a:extLst>
              <a:ext uri="{FF2B5EF4-FFF2-40B4-BE49-F238E27FC236}">
                <a16:creationId xmlns:a16="http://schemas.microsoft.com/office/drawing/2014/main" id="{7CE3A417-F95A-F149-B9C4-DD668763F78D}"/>
              </a:ext>
            </a:extLst>
          </p:cNvPr>
          <p:cNvSpPr/>
          <p:nvPr/>
        </p:nvSpPr>
        <p:spPr>
          <a:xfrm>
            <a:off x="736568" y="2306409"/>
            <a:ext cx="2368008" cy="341717"/>
          </a:xfrm>
          <a:prstGeom prst="homePlat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6" name="TextBox 5">
            <a:extLst>
              <a:ext uri="{FF2B5EF4-FFF2-40B4-BE49-F238E27FC236}">
                <a16:creationId xmlns:a16="http://schemas.microsoft.com/office/drawing/2014/main" id="{F68C372A-01BD-5B42-B341-323B22DDD8C9}"/>
              </a:ext>
            </a:extLst>
          </p:cNvPr>
          <p:cNvSpPr txBox="1"/>
          <p:nvPr/>
        </p:nvSpPr>
        <p:spPr>
          <a:xfrm>
            <a:off x="796136" y="2303893"/>
            <a:ext cx="1269805" cy="346249"/>
          </a:xfrm>
          <a:prstGeom prst="rect">
            <a:avLst/>
          </a:prstGeom>
          <a:noFill/>
        </p:spPr>
        <p:txBody>
          <a:bodyPr wrap="square" lIns="68580" rtlCol="0">
            <a:spAutoFit/>
          </a:bodyPr>
          <a:lstStyle/>
          <a:p>
            <a:r>
              <a:rPr lang="en-US" sz="1600" b="1" dirty="0">
                <a:solidFill>
                  <a:schemeClr val="bg1"/>
                </a:solidFill>
                <a:cs typeface="Open Sans Light"/>
              </a:rPr>
              <a:t>Pre-2009</a:t>
            </a:r>
          </a:p>
        </p:txBody>
      </p:sp>
      <p:sp>
        <p:nvSpPr>
          <p:cNvPr id="7" name="TextBox 6">
            <a:extLst>
              <a:ext uri="{FF2B5EF4-FFF2-40B4-BE49-F238E27FC236}">
                <a16:creationId xmlns:a16="http://schemas.microsoft.com/office/drawing/2014/main" id="{76100153-929F-4A4B-A8A9-A9F2EEA4A4F3}"/>
              </a:ext>
            </a:extLst>
          </p:cNvPr>
          <p:cNvSpPr txBox="1"/>
          <p:nvPr/>
        </p:nvSpPr>
        <p:spPr>
          <a:xfrm>
            <a:off x="736565" y="2710019"/>
            <a:ext cx="2087437" cy="551626"/>
          </a:xfrm>
          <a:prstGeom prst="rect">
            <a:avLst/>
          </a:prstGeom>
          <a:noFill/>
        </p:spPr>
        <p:txBody>
          <a:bodyPr wrap="square" lIns="0" rtlCol="0">
            <a:spAutoFit/>
          </a:bodyPr>
          <a:lstStyle/>
          <a:p>
            <a:pPr>
              <a:lnSpc>
                <a:spcPct val="130000"/>
              </a:lnSpc>
            </a:pPr>
            <a:r>
              <a:rPr lang="en-US" sz="1400" dirty="0">
                <a:cs typeface="Open Sans Light"/>
              </a:rPr>
              <a:t>Generic TLDs (gTLDs)</a:t>
            </a:r>
          </a:p>
          <a:p>
            <a:pPr>
              <a:lnSpc>
                <a:spcPct val="130000"/>
              </a:lnSpc>
            </a:pPr>
            <a:r>
              <a:rPr lang="en-US" sz="1000" dirty="0">
                <a:cs typeface="Open Sans Light"/>
              </a:rPr>
              <a:t>(</a:t>
            </a:r>
            <a:r>
              <a:rPr lang="en-US" sz="1000" b="1" dirty="0">
                <a:cs typeface="Open Sans Light"/>
              </a:rPr>
              <a:t>22</a:t>
            </a:r>
            <a:r>
              <a:rPr lang="en-US" sz="1000" dirty="0">
                <a:cs typeface="Open Sans Light"/>
              </a:rPr>
              <a:t> total)</a:t>
            </a:r>
          </a:p>
        </p:txBody>
      </p:sp>
      <p:sp>
        <p:nvSpPr>
          <p:cNvPr id="8" name="TextBox 7">
            <a:extLst>
              <a:ext uri="{FF2B5EF4-FFF2-40B4-BE49-F238E27FC236}">
                <a16:creationId xmlns:a16="http://schemas.microsoft.com/office/drawing/2014/main" id="{2BD9D2A5-2CFF-5B43-A174-3DF449107D54}"/>
              </a:ext>
            </a:extLst>
          </p:cNvPr>
          <p:cNvSpPr txBox="1"/>
          <p:nvPr/>
        </p:nvSpPr>
        <p:spPr>
          <a:xfrm>
            <a:off x="1316765" y="3302377"/>
            <a:ext cx="524924" cy="274320"/>
          </a:xfrm>
          <a:prstGeom prst="rect">
            <a:avLst/>
          </a:prstGeom>
          <a:solidFill>
            <a:schemeClr val="accent5">
              <a:lumMod val="20000"/>
              <a:lumOff val="80000"/>
            </a:schemeClr>
          </a:solidFill>
          <a:ln>
            <a:noFill/>
          </a:ln>
        </p:spPr>
        <p:txBody>
          <a:bodyPr wrap="none" lIns="68580" tIns="41148" bIns="34290" rtlCol="0">
            <a:noAutofit/>
          </a:bodyPr>
          <a:lstStyle/>
          <a:p>
            <a:pPr algn="ctr"/>
            <a:r>
              <a:rPr lang="en-US" sz="1050" dirty="0">
                <a:latin typeface="Open Sans"/>
                <a:cs typeface="Open Sans"/>
              </a:rPr>
              <a:t>.edu</a:t>
            </a:r>
          </a:p>
        </p:txBody>
      </p:sp>
      <p:sp>
        <p:nvSpPr>
          <p:cNvPr id="9" name="TextBox 8">
            <a:extLst>
              <a:ext uri="{FF2B5EF4-FFF2-40B4-BE49-F238E27FC236}">
                <a16:creationId xmlns:a16="http://schemas.microsoft.com/office/drawing/2014/main" id="{F0471FD8-E379-CB4B-B880-34F836CE7466}"/>
              </a:ext>
            </a:extLst>
          </p:cNvPr>
          <p:cNvSpPr txBox="1"/>
          <p:nvPr/>
        </p:nvSpPr>
        <p:spPr>
          <a:xfrm>
            <a:off x="1316765" y="3642200"/>
            <a:ext cx="524924" cy="274320"/>
          </a:xfrm>
          <a:prstGeom prst="rect">
            <a:avLst/>
          </a:prstGeom>
          <a:solidFill>
            <a:schemeClr val="accent5">
              <a:lumMod val="20000"/>
              <a:lumOff val="80000"/>
            </a:schemeClr>
          </a:solidFill>
          <a:ln>
            <a:noFill/>
          </a:ln>
        </p:spPr>
        <p:txBody>
          <a:bodyPr wrap="none" lIns="68580" tIns="41148" bIns="34290" rtlCol="0">
            <a:noAutofit/>
          </a:bodyPr>
          <a:lstStyle/>
          <a:p>
            <a:pPr algn="ctr"/>
            <a:r>
              <a:rPr lang="en-US" sz="1050" dirty="0">
                <a:latin typeface="Open Sans"/>
                <a:cs typeface="Open Sans"/>
              </a:rPr>
              <a:t>.net</a:t>
            </a:r>
          </a:p>
        </p:txBody>
      </p:sp>
      <p:sp>
        <p:nvSpPr>
          <p:cNvPr id="10" name="TextBox 9">
            <a:extLst>
              <a:ext uri="{FF2B5EF4-FFF2-40B4-BE49-F238E27FC236}">
                <a16:creationId xmlns:a16="http://schemas.microsoft.com/office/drawing/2014/main" id="{D3AA9DEE-59E7-504C-AF21-A7284EE1D53D}"/>
              </a:ext>
            </a:extLst>
          </p:cNvPr>
          <p:cNvSpPr txBox="1"/>
          <p:nvPr/>
        </p:nvSpPr>
        <p:spPr>
          <a:xfrm>
            <a:off x="738458" y="3302377"/>
            <a:ext cx="524924" cy="274320"/>
          </a:xfrm>
          <a:prstGeom prst="rect">
            <a:avLst/>
          </a:prstGeom>
          <a:solidFill>
            <a:schemeClr val="accent5">
              <a:lumMod val="20000"/>
              <a:lumOff val="80000"/>
            </a:schemeClr>
          </a:solidFill>
          <a:ln>
            <a:noFill/>
          </a:ln>
        </p:spPr>
        <p:txBody>
          <a:bodyPr wrap="none" lIns="68580" tIns="41148" bIns="34290" rtlCol="0">
            <a:noAutofit/>
          </a:bodyPr>
          <a:lstStyle/>
          <a:p>
            <a:pPr algn="ctr"/>
            <a:r>
              <a:rPr lang="en-US" sz="1050" dirty="0">
                <a:latin typeface="Open Sans"/>
                <a:cs typeface="Open Sans"/>
              </a:rPr>
              <a:t>.com</a:t>
            </a:r>
          </a:p>
        </p:txBody>
      </p:sp>
      <p:sp>
        <p:nvSpPr>
          <p:cNvPr id="11" name="TextBox 10">
            <a:extLst>
              <a:ext uri="{FF2B5EF4-FFF2-40B4-BE49-F238E27FC236}">
                <a16:creationId xmlns:a16="http://schemas.microsoft.com/office/drawing/2014/main" id="{6A553268-5423-C645-944A-949D45B5A78D}"/>
              </a:ext>
            </a:extLst>
          </p:cNvPr>
          <p:cNvSpPr txBox="1"/>
          <p:nvPr/>
        </p:nvSpPr>
        <p:spPr>
          <a:xfrm>
            <a:off x="738458" y="3642200"/>
            <a:ext cx="524924" cy="274320"/>
          </a:xfrm>
          <a:prstGeom prst="rect">
            <a:avLst/>
          </a:prstGeom>
          <a:solidFill>
            <a:schemeClr val="accent5">
              <a:lumMod val="20000"/>
              <a:lumOff val="80000"/>
            </a:schemeClr>
          </a:solidFill>
          <a:ln>
            <a:noFill/>
          </a:ln>
        </p:spPr>
        <p:txBody>
          <a:bodyPr wrap="none" lIns="68580" tIns="41148" bIns="34290" rtlCol="0">
            <a:noAutofit/>
          </a:bodyPr>
          <a:lstStyle/>
          <a:p>
            <a:pPr algn="ctr"/>
            <a:r>
              <a:rPr lang="en-US" sz="1050" dirty="0">
                <a:latin typeface="Open Sans"/>
                <a:cs typeface="Open Sans"/>
              </a:rPr>
              <a:t>.org</a:t>
            </a:r>
          </a:p>
        </p:txBody>
      </p:sp>
      <p:sp>
        <p:nvSpPr>
          <p:cNvPr id="16" name="TextBox 15">
            <a:extLst>
              <a:ext uri="{FF2B5EF4-FFF2-40B4-BE49-F238E27FC236}">
                <a16:creationId xmlns:a16="http://schemas.microsoft.com/office/drawing/2014/main" id="{65D14270-6A46-0E43-962A-CFD85C2F8653}"/>
              </a:ext>
            </a:extLst>
          </p:cNvPr>
          <p:cNvSpPr txBox="1"/>
          <p:nvPr/>
        </p:nvSpPr>
        <p:spPr>
          <a:xfrm>
            <a:off x="1311117" y="3987204"/>
            <a:ext cx="524924" cy="274320"/>
          </a:xfrm>
          <a:prstGeom prst="rect">
            <a:avLst/>
          </a:prstGeom>
          <a:solidFill>
            <a:schemeClr val="accent5">
              <a:lumMod val="20000"/>
              <a:lumOff val="80000"/>
            </a:schemeClr>
          </a:solidFill>
          <a:ln>
            <a:noFill/>
          </a:ln>
        </p:spPr>
        <p:txBody>
          <a:bodyPr wrap="none" lIns="68580" tIns="41148" bIns="34290" rtlCol="0">
            <a:noAutofit/>
          </a:bodyPr>
          <a:lstStyle/>
          <a:p>
            <a:pPr algn="ctr"/>
            <a:r>
              <a:rPr lang="en-US" sz="1050" dirty="0">
                <a:latin typeface="Open Sans"/>
                <a:cs typeface="Open Sans"/>
              </a:rPr>
              <a:t>.asia</a:t>
            </a:r>
          </a:p>
        </p:txBody>
      </p:sp>
      <p:sp>
        <p:nvSpPr>
          <p:cNvPr id="17" name="TextBox 16">
            <a:extLst>
              <a:ext uri="{FF2B5EF4-FFF2-40B4-BE49-F238E27FC236}">
                <a16:creationId xmlns:a16="http://schemas.microsoft.com/office/drawing/2014/main" id="{0A7893FF-FF82-1C49-A490-9EF2B9089A11}"/>
              </a:ext>
            </a:extLst>
          </p:cNvPr>
          <p:cNvSpPr txBox="1"/>
          <p:nvPr/>
        </p:nvSpPr>
        <p:spPr>
          <a:xfrm>
            <a:off x="1311117" y="4327027"/>
            <a:ext cx="524924" cy="274320"/>
          </a:xfrm>
          <a:prstGeom prst="rect">
            <a:avLst/>
          </a:prstGeom>
          <a:solidFill>
            <a:schemeClr val="accent5">
              <a:lumMod val="20000"/>
              <a:lumOff val="80000"/>
            </a:schemeClr>
          </a:solidFill>
          <a:ln>
            <a:noFill/>
          </a:ln>
        </p:spPr>
        <p:txBody>
          <a:bodyPr wrap="none" lIns="68580" tIns="41148" bIns="34290" rtlCol="0">
            <a:noAutofit/>
          </a:bodyPr>
          <a:lstStyle/>
          <a:p>
            <a:pPr algn="ctr"/>
            <a:r>
              <a:rPr lang="en-US" sz="1050" dirty="0">
                <a:latin typeface="Open Sans"/>
                <a:cs typeface="Open Sans"/>
              </a:rPr>
              <a:t>.travel</a:t>
            </a:r>
          </a:p>
        </p:txBody>
      </p:sp>
      <p:sp>
        <p:nvSpPr>
          <p:cNvPr id="18" name="TextBox 17">
            <a:extLst>
              <a:ext uri="{FF2B5EF4-FFF2-40B4-BE49-F238E27FC236}">
                <a16:creationId xmlns:a16="http://schemas.microsoft.com/office/drawing/2014/main" id="{F52541FC-B44A-2E46-B02F-92EA7C2B7151}"/>
              </a:ext>
            </a:extLst>
          </p:cNvPr>
          <p:cNvSpPr txBox="1"/>
          <p:nvPr/>
        </p:nvSpPr>
        <p:spPr>
          <a:xfrm>
            <a:off x="732811" y="3987204"/>
            <a:ext cx="524924" cy="274320"/>
          </a:xfrm>
          <a:prstGeom prst="rect">
            <a:avLst/>
          </a:prstGeom>
          <a:solidFill>
            <a:schemeClr val="accent5">
              <a:lumMod val="20000"/>
              <a:lumOff val="80000"/>
            </a:schemeClr>
          </a:solidFill>
          <a:ln>
            <a:noFill/>
          </a:ln>
        </p:spPr>
        <p:txBody>
          <a:bodyPr wrap="none" lIns="68580" tIns="41148" bIns="34290" rtlCol="0">
            <a:noAutofit/>
          </a:bodyPr>
          <a:lstStyle/>
          <a:p>
            <a:pPr algn="ctr"/>
            <a:r>
              <a:rPr lang="en-US" sz="1050" dirty="0">
                <a:latin typeface="Open Sans"/>
                <a:cs typeface="Open Sans"/>
              </a:rPr>
              <a:t>.aero</a:t>
            </a:r>
          </a:p>
        </p:txBody>
      </p:sp>
      <p:sp>
        <p:nvSpPr>
          <p:cNvPr id="19" name="TextBox 18">
            <a:extLst>
              <a:ext uri="{FF2B5EF4-FFF2-40B4-BE49-F238E27FC236}">
                <a16:creationId xmlns:a16="http://schemas.microsoft.com/office/drawing/2014/main" id="{0A69BDB7-711D-6845-ADF7-73B6ED79BC22}"/>
              </a:ext>
            </a:extLst>
          </p:cNvPr>
          <p:cNvSpPr txBox="1"/>
          <p:nvPr/>
        </p:nvSpPr>
        <p:spPr>
          <a:xfrm>
            <a:off x="732811" y="4327027"/>
            <a:ext cx="524924" cy="274320"/>
          </a:xfrm>
          <a:prstGeom prst="rect">
            <a:avLst/>
          </a:prstGeom>
          <a:solidFill>
            <a:schemeClr val="accent5">
              <a:lumMod val="20000"/>
              <a:lumOff val="80000"/>
            </a:schemeClr>
          </a:solidFill>
          <a:ln>
            <a:noFill/>
          </a:ln>
        </p:spPr>
        <p:txBody>
          <a:bodyPr wrap="none" lIns="68580" tIns="41148" bIns="34290" rtlCol="0">
            <a:noAutofit/>
          </a:bodyPr>
          <a:lstStyle/>
          <a:p>
            <a:pPr algn="ctr"/>
            <a:r>
              <a:rPr lang="en-US" sz="1050" dirty="0">
                <a:latin typeface="Open Sans"/>
                <a:cs typeface="Open Sans"/>
              </a:rPr>
              <a:t>.mobi</a:t>
            </a:r>
          </a:p>
        </p:txBody>
      </p:sp>
      <p:sp>
        <p:nvSpPr>
          <p:cNvPr id="21" name="TextBox 20">
            <a:extLst>
              <a:ext uri="{FF2B5EF4-FFF2-40B4-BE49-F238E27FC236}">
                <a16:creationId xmlns:a16="http://schemas.microsoft.com/office/drawing/2014/main" id="{E400BB01-EB18-054B-9D9C-A36A3BA70971}"/>
              </a:ext>
            </a:extLst>
          </p:cNvPr>
          <p:cNvSpPr txBox="1"/>
          <p:nvPr/>
        </p:nvSpPr>
        <p:spPr>
          <a:xfrm>
            <a:off x="4052635" y="2301594"/>
            <a:ext cx="642484" cy="346249"/>
          </a:xfrm>
          <a:prstGeom prst="rect">
            <a:avLst/>
          </a:prstGeom>
          <a:noFill/>
        </p:spPr>
        <p:txBody>
          <a:bodyPr wrap="square" lIns="68580" rtlCol="0">
            <a:spAutoFit/>
          </a:bodyPr>
          <a:lstStyle/>
          <a:p>
            <a:r>
              <a:rPr lang="en-US" sz="1650" dirty="0">
                <a:solidFill>
                  <a:srgbClr val="FAFAFA"/>
                </a:solidFill>
                <a:latin typeface="Open Sans Light"/>
                <a:cs typeface="Open Sans Light"/>
              </a:rPr>
              <a:t>2016</a:t>
            </a:r>
          </a:p>
        </p:txBody>
      </p:sp>
      <p:sp>
        <p:nvSpPr>
          <p:cNvPr id="33" name="TextBox 32">
            <a:extLst>
              <a:ext uri="{FF2B5EF4-FFF2-40B4-BE49-F238E27FC236}">
                <a16:creationId xmlns:a16="http://schemas.microsoft.com/office/drawing/2014/main" id="{80C3EA1D-53C6-2345-ADFF-B4833294D2A1}"/>
              </a:ext>
            </a:extLst>
          </p:cNvPr>
          <p:cNvSpPr txBox="1"/>
          <p:nvPr/>
        </p:nvSpPr>
        <p:spPr>
          <a:xfrm>
            <a:off x="5936570" y="3005759"/>
            <a:ext cx="1892555" cy="792268"/>
          </a:xfrm>
          <a:prstGeom prst="rect">
            <a:avLst/>
          </a:prstGeom>
          <a:noFill/>
        </p:spPr>
        <p:txBody>
          <a:bodyPr wrap="square" lIns="0" rtlCol="0">
            <a:spAutoFit/>
          </a:bodyPr>
          <a:lstStyle/>
          <a:p>
            <a:pPr>
              <a:lnSpc>
                <a:spcPct val="130000"/>
              </a:lnSpc>
            </a:pPr>
            <a:r>
              <a:rPr lang="en-US" sz="1400" dirty="0">
                <a:cs typeface="Open Sans Light"/>
              </a:rPr>
              <a:t>New and Long gTLDs</a:t>
            </a:r>
          </a:p>
          <a:p>
            <a:pPr>
              <a:lnSpc>
                <a:spcPct val="130000"/>
              </a:lnSpc>
            </a:pPr>
            <a:r>
              <a:rPr lang="en-US" sz="1000" dirty="0">
                <a:cs typeface="Open Sans Light"/>
              </a:rPr>
              <a:t>(Over 1,200 total)</a:t>
            </a:r>
          </a:p>
          <a:p>
            <a:pPr>
              <a:lnSpc>
                <a:spcPct val="130000"/>
              </a:lnSpc>
            </a:pPr>
            <a:endParaRPr lang="en-US" sz="1200" dirty="0">
              <a:latin typeface="Open Sans Light"/>
              <a:cs typeface="Open Sans Light"/>
            </a:endParaRPr>
          </a:p>
        </p:txBody>
      </p:sp>
      <p:sp>
        <p:nvSpPr>
          <p:cNvPr id="36" name="TextBox 35">
            <a:extLst>
              <a:ext uri="{FF2B5EF4-FFF2-40B4-BE49-F238E27FC236}">
                <a16:creationId xmlns:a16="http://schemas.microsoft.com/office/drawing/2014/main" id="{A52AA90B-6154-B443-92B0-17E71764A150}"/>
              </a:ext>
            </a:extLst>
          </p:cNvPr>
          <p:cNvSpPr txBox="1"/>
          <p:nvPr/>
        </p:nvSpPr>
        <p:spPr>
          <a:xfrm>
            <a:off x="6509231" y="3596103"/>
            <a:ext cx="524924" cy="274320"/>
          </a:xfrm>
          <a:prstGeom prst="rect">
            <a:avLst/>
          </a:prstGeom>
          <a:solidFill>
            <a:schemeClr val="accent1"/>
          </a:solidFill>
          <a:ln>
            <a:noFill/>
          </a:ln>
        </p:spPr>
        <p:txBody>
          <a:bodyPr wrap="none" lIns="68580" tIns="41148" bIns="34290" rtlCol="0">
            <a:noAutofit/>
          </a:bodyPr>
          <a:lstStyle/>
          <a:p>
            <a:pPr algn="ctr"/>
            <a:r>
              <a:rPr lang="en-US" sz="1050" dirty="0">
                <a:solidFill>
                  <a:schemeClr val="bg1"/>
                </a:solidFill>
                <a:latin typeface="Open Sans"/>
                <a:cs typeface="Open Sans"/>
              </a:rPr>
              <a:t>.bar</a:t>
            </a:r>
          </a:p>
        </p:txBody>
      </p:sp>
      <p:sp>
        <p:nvSpPr>
          <p:cNvPr id="37" name="TextBox 36">
            <a:extLst>
              <a:ext uri="{FF2B5EF4-FFF2-40B4-BE49-F238E27FC236}">
                <a16:creationId xmlns:a16="http://schemas.microsoft.com/office/drawing/2014/main" id="{3D496CD9-1D1C-F747-B0B1-09AE92DED2B6}"/>
              </a:ext>
            </a:extLst>
          </p:cNvPr>
          <p:cNvSpPr txBox="1"/>
          <p:nvPr/>
        </p:nvSpPr>
        <p:spPr>
          <a:xfrm>
            <a:off x="6509231" y="3932080"/>
            <a:ext cx="524924" cy="274320"/>
          </a:xfrm>
          <a:prstGeom prst="rect">
            <a:avLst/>
          </a:prstGeom>
          <a:solidFill>
            <a:schemeClr val="accent1"/>
          </a:solidFill>
          <a:ln>
            <a:noFill/>
          </a:ln>
        </p:spPr>
        <p:txBody>
          <a:bodyPr wrap="none" lIns="68580" tIns="41148" bIns="34290" rtlCol="0">
            <a:noAutofit/>
          </a:bodyPr>
          <a:lstStyle/>
          <a:p>
            <a:pPr algn="ctr"/>
            <a:r>
              <a:rPr lang="en-US" sz="1050" dirty="0">
                <a:solidFill>
                  <a:schemeClr val="bg1"/>
                </a:solidFill>
                <a:latin typeface="Open Sans"/>
                <a:cs typeface="Open Sans"/>
              </a:rPr>
              <a:t>.global</a:t>
            </a:r>
          </a:p>
        </p:txBody>
      </p:sp>
      <p:sp>
        <p:nvSpPr>
          <p:cNvPr id="38" name="TextBox 37">
            <a:extLst>
              <a:ext uri="{FF2B5EF4-FFF2-40B4-BE49-F238E27FC236}">
                <a16:creationId xmlns:a16="http://schemas.microsoft.com/office/drawing/2014/main" id="{18BB8764-1A01-3C44-8890-73C94A93CEF6}"/>
              </a:ext>
            </a:extLst>
          </p:cNvPr>
          <p:cNvSpPr txBox="1"/>
          <p:nvPr/>
        </p:nvSpPr>
        <p:spPr>
          <a:xfrm>
            <a:off x="5930925" y="3596103"/>
            <a:ext cx="524924" cy="274320"/>
          </a:xfrm>
          <a:prstGeom prst="rect">
            <a:avLst/>
          </a:prstGeom>
          <a:solidFill>
            <a:schemeClr val="accent1"/>
          </a:solidFill>
          <a:ln>
            <a:noFill/>
          </a:ln>
        </p:spPr>
        <p:txBody>
          <a:bodyPr wrap="none" lIns="68580" tIns="41148" bIns="34290" rtlCol="0">
            <a:noAutofit/>
          </a:bodyPr>
          <a:lstStyle/>
          <a:p>
            <a:pPr algn="ctr"/>
            <a:r>
              <a:rPr lang="en-US" sz="1050" dirty="0">
                <a:solidFill>
                  <a:schemeClr val="bg1"/>
                </a:solidFill>
                <a:latin typeface="Open Sans"/>
                <a:cs typeface="Open Sans"/>
              </a:rPr>
              <a:t>.bank</a:t>
            </a:r>
          </a:p>
        </p:txBody>
      </p:sp>
      <p:sp>
        <p:nvSpPr>
          <p:cNvPr id="39" name="TextBox 38">
            <a:extLst>
              <a:ext uri="{FF2B5EF4-FFF2-40B4-BE49-F238E27FC236}">
                <a16:creationId xmlns:a16="http://schemas.microsoft.com/office/drawing/2014/main" id="{840E237D-9517-1F4F-99B7-5E6027FF747C}"/>
              </a:ext>
            </a:extLst>
          </p:cNvPr>
          <p:cNvSpPr txBox="1"/>
          <p:nvPr/>
        </p:nvSpPr>
        <p:spPr>
          <a:xfrm>
            <a:off x="5930925" y="3932080"/>
            <a:ext cx="524924" cy="274320"/>
          </a:xfrm>
          <a:prstGeom prst="rect">
            <a:avLst/>
          </a:prstGeom>
          <a:solidFill>
            <a:schemeClr val="accent1"/>
          </a:solidFill>
          <a:ln>
            <a:noFill/>
          </a:ln>
        </p:spPr>
        <p:txBody>
          <a:bodyPr wrap="none" lIns="68580" tIns="41148" bIns="34290" rtlCol="0">
            <a:noAutofit/>
          </a:bodyPr>
          <a:lstStyle/>
          <a:p>
            <a:pPr algn="ctr"/>
            <a:r>
              <a:rPr lang="en-US" sz="1050" dirty="0">
                <a:solidFill>
                  <a:schemeClr val="bg1"/>
                </a:solidFill>
                <a:latin typeface="Open Sans"/>
                <a:cs typeface="Open Sans"/>
              </a:rPr>
              <a:t>.car</a:t>
            </a:r>
          </a:p>
        </p:txBody>
      </p:sp>
      <p:sp>
        <p:nvSpPr>
          <p:cNvPr id="41" name="TextBox 40">
            <a:extLst>
              <a:ext uri="{FF2B5EF4-FFF2-40B4-BE49-F238E27FC236}">
                <a16:creationId xmlns:a16="http://schemas.microsoft.com/office/drawing/2014/main" id="{4F53DD5F-D089-3E45-8F1C-F817B603F4BA}"/>
              </a:ext>
            </a:extLst>
          </p:cNvPr>
          <p:cNvSpPr txBox="1"/>
          <p:nvPr/>
        </p:nvSpPr>
        <p:spPr>
          <a:xfrm>
            <a:off x="4028643" y="3307947"/>
            <a:ext cx="524924" cy="274320"/>
          </a:xfrm>
          <a:prstGeom prst="rect">
            <a:avLst/>
          </a:prstGeom>
          <a:solidFill>
            <a:schemeClr val="accent2">
              <a:lumMod val="75000"/>
            </a:schemeClr>
          </a:solidFill>
          <a:ln>
            <a:noFill/>
          </a:ln>
        </p:spPr>
        <p:txBody>
          <a:bodyPr wrap="none" lIns="68580" tIns="41148" bIns="34290" rtlCol="0">
            <a:noAutofit/>
          </a:bodyPr>
          <a:lstStyle/>
          <a:p>
            <a:pPr algn="ctr"/>
            <a:r>
              <a:rPr lang="en-US" altLang="zh-TW" sz="1050" b="1" dirty="0">
                <a:solidFill>
                  <a:schemeClr val="bg1"/>
                </a:solidFill>
                <a:latin typeface="Open Sans"/>
                <a:ea typeface="SimSun-ExtB"/>
                <a:cs typeface="Open Sans"/>
              </a:rPr>
              <a:t>.</a:t>
            </a:r>
            <a:r>
              <a:rPr lang="zh-TW" altLang="en-US" sz="1050" b="1" dirty="0">
                <a:solidFill>
                  <a:schemeClr val="bg1"/>
                </a:solidFill>
                <a:latin typeface="SimSun-ExtB"/>
                <a:ea typeface="SimSun-ExtB"/>
                <a:cs typeface="SimSun-ExtB"/>
              </a:rPr>
              <a:t>台灣</a:t>
            </a:r>
            <a:endParaRPr lang="en-US" sz="1050" b="1" dirty="0">
              <a:solidFill>
                <a:schemeClr val="bg1"/>
              </a:solidFill>
              <a:latin typeface="SimSun-ExtB"/>
              <a:ea typeface="SimSun-ExtB"/>
              <a:cs typeface="SimSun-ExtB"/>
            </a:endParaRPr>
          </a:p>
        </p:txBody>
      </p:sp>
      <p:sp>
        <p:nvSpPr>
          <p:cNvPr id="43" name="TextBox 42">
            <a:extLst>
              <a:ext uri="{FF2B5EF4-FFF2-40B4-BE49-F238E27FC236}">
                <a16:creationId xmlns:a16="http://schemas.microsoft.com/office/drawing/2014/main" id="{F359A92D-582B-8F45-B51F-83E4ABFA1867}"/>
              </a:ext>
            </a:extLst>
          </p:cNvPr>
          <p:cNvSpPr txBox="1"/>
          <p:nvPr/>
        </p:nvSpPr>
        <p:spPr>
          <a:xfrm>
            <a:off x="3450337" y="3306647"/>
            <a:ext cx="524924" cy="274320"/>
          </a:xfrm>
          <a:prstGeom prst="rect">
            <a:avLst/>
          </a:prstGeom>
          <a:solidFill>
            <a:schemeClr val="accent2">
              <a:lumMod val="75000"/>
            </a:schemeClr>
          </a:solidFill>
          <a:ln>
            <a:noFill/>
          </a:ln>
        </p:spPr>
        <p:txBody>
          <a:bodyPr wrap="none" lIns="68580" tIns="41148" bIns="34290" rtlCol="0">
            <a:noAutofit/>
          </a:bodyPr>
          <a:lstStyle/>
          <a:p>
            <a:pPr algn="ctr"/>
            <a:r>
              <a:rPr lang="en-US" sz="1050" dirty="0">
                <a:solidFill>
                  <a:schemeClr val="bg1"/>
                </a:solidFill>
                <a:latin typeface="Open Sans"/>
                <a:cs typeface="Open Sans"/>
              </a:rPr>
              <a:t>.рф</a:t>
            </a:r>
          </a:p>
        </p:txBody>
      </p:sp>
      <p:sp>
        <p:nvSpPr>
          <p:cNvPr id="44" name="TextBox 43">
            <a:extLst>
              <a:ext uri="{FF2B5EF4-FFF2-40B4-BE49-F238E27FC236}">
                <a16:creationId xmlns:a16="http://schemas.microsoft.com/office/drawing/2014/main" id="{902776FD-CA15-FD4C-A836-B9C5113A3892}"/>
              </a:ext>
            </a:extLst>
          </p:cNvPr>
          <p:cNvSpPr txBox="1"/>
          <p:nvPr/>
        </p:nvSpPr>
        <p:spPr>
          <a:xfrm>
            <a:off x="7088042" y="3932606"/>
            <a:ext cx="524924" cy="274320"/>
          </a:xfrm>
          <a:prstGeom prst="rect">
            <a:avLst/>
          </a:prstGeom>
          <a:solidFill>
            <a:schemeClr val="accent1"/>
          </a:solidFill>
          <a:ln>
            <a:noFill/>
          </a:ln>
        </p:spPr>
        <p:txBody>
          <a:bodyPr wrap="none" lIns="68580" tIns="41148" bIns="34290" rtlCol="0">
            <a:noAutofit/>
          </a:bodyPr>
          <a:lstStyle/>
          <a:p>
            <a:pPr algn="ctr"/>
            <a:r>
              <a:rPr lang="en-US" sz="1050" dirty="0">
                <a:solidFill>
                  <a:schemeClr val="bg1"/>
                </a:solidFill>
                <a:latin typeface="Open Sans"/>
                <a:cs typeface="Open Sans"/>
              </a:rPr>
              <a:t>.london</a:t>
            </a:r>
          </a:p>
        </p:txBody>
      </p:sp>
      <p:sp>
        <p:nvSpPr>
          <p:cNvPr id="45" name="TextBox 44">
            <a:extLst>
              <a:ext uri="{FF2B5EF4-FFF2-40B4-BE49-F238E27FC236}">
                <a16:creationId xmlns:a16="http://schemas.microsoft.com/office/drawing/2014/main" id="{A205E8B9-5517-6042-B1EF-4C9C527BC82D}"/>
              </a:ext>
            </a:extLst>
          </p:cNvPr>
          <p:cNvSpPr txBox="1"/>
          <p:nvPr/>
        </p:nvSpPr>
        <p:spPr>
          <a:xfrm>
            <a:off x="7088042" y="3596103"/>
            <a:ext cx="524924" cy="274320"/>
          </a:xfrm>
          <a:prstGeom prst="rect">
            <a:avLst/>
          </a:prstGeom>
          <a:solidFill>
            <a:schemeClr val="accent1"/>
          </a:solidFill>
          <a:ln>
            <a:noFill/>
          </a:ln>
        </p:spPr>
        <p:txBody>
          <a:bodyPr wrap="none" lIns="68580" tIns="41148" bIns="34290" rtlCol="0">
            <a:noAutofit/>
          </a:bodyPr>
          <a:lstStyle/>
          <a:p>
            <a:pPr algn="ctr"/>
            <a:r>
              <a:rPr lang="en-US" sz="1050" dirty="0">
                <a:solidFill>
                  <a:schemeClr val="bg1"/>
                </a:solidFill>
                <a:latin typeface="Open Sans"/>
                <a:cs typeface="Open Sans"/>
              </a:rPr>
              <a:t>.club</a:t>
            </a:r>
          </a:p>
        </p:txBody>
      </p:sp>
      <p:sp>
        <p:nvSpPr>
          <p:cNvPr id="46" name="TextBox 45">
            <a:extLst>
              <a:ext uri="{FF2B5EF4-FFF2-40B4-BE49-F238E27FC236}">
                <a16:creationId xmlns:a16="http://schemas.microsoft.com/office/drawing/2014/main" id="{A2C09E6B-1F9B-5943-BFC9-26016242F7EF}"/>
              </a:ext>
            </a:extLst>
          </p:cNvPr>
          <p:cNvSpPr txBox="1"/>
          <p:nvPr/>
        </p:nvSpPr>
        <p:spPr>
          <a:xfrm>
            <a:off x="6510383" y="4269729"/>
            <a:ext cx="524924" cy="274320"/>
          </a:xfrm>
          <a:prstGeom prst="rect">
            <a:avLst/>
          </a:prstGeom>
          <a:solidFill>
            <a:schemeClr val="accent1"/>
          </a:solidFill>
          <a:ln>
            <a:noFill/>
          </a:ln>
        </p:spPr>
        <p:txBody>
          <a:bodyPr wrap="none" lIns="68580" tIns="41148" bIns="34290" rtlCol="0">
            <a:noAutofit/>
          </a:bodyPr>
          <a:lstStyle/>
          <a:p>
            <a:pPr algn="ctr"/>
            <a:r>
              <a:rPr lang="en-US" sz="1050" dirty="0">
                <a:solidFill>
                  <a:schemeClr val="bg1"/>
                </a:solidFill>
                <a:latin typeface="Open Sans"/>
                <a:cs typeface="Open Sans"/>
              </a:rPr>
              <a:t>.vote</a:t>
            </a:r>
          </a:p>
        </p:txBody>
      </p:sp>
      <p:sp>
        <p:nvSpPr>
          <p:cNvPr id="47" name="TextBox 46">
            <a:extLst>
              <a:ext uri="{FF2B5EF4-FFF2-40B4-BE49-F238E27FC236}">
                <a16:creationId xmlns:a16="http://schemas.microsoft.com/office/drawing/2014/main" id="{9C8160AD-6D8E-A049-A1DF-95FF00EC58A6}"/>
              </a:ext>
            </a:extLst>
          </p:cNvPr>
          <p:cNvSpPr txBox="1"/>
          <p:nvPr/>
        </p:nvSpPr>
        <p:spPr>
          <a:xfrm>
            <a:off x="7089194" y="4270254"/>
            <a:ext cx="524924" cy="274320"/>
          </a:xfrm>
          <a:prstGeom prst="rect">
            <a:avLst/>
          </a:prstGeom>
          <a:solidFill>
            <a:schemeClr val="accent1"/>
          </a:solidFill>
          <a:ln>
            <a:noFill/>
          </a:ln>
        </p:spPr>
        <p:txBody>
          <a:bodyPr wrap="none" lIns="68580" tIns="41148" bIns="34290" rtlCol="0">
            <a:noAutofit/>
          </a:bodyPr>
          <a:lstStyle/>
          <a:p>
            <a:pPr algn="ctr"/>
            <a:r>
              <a:rPr lang="en-US" sz="1050" dirty="0">
                <a:solidFill>
                  <a:schemeClr val="bg1"/>
                </a:solidFill>
                <a:latin typeface="Open Sans"/>
                <a:cs typeface="Open Sans"/>
              </a:rPr>
              <a:t>.sky</a:t>
            </a:r>
          </a:p>
        </p:txBody>
      </p:sp>
      <p:sp>
        <p:nvSpPr>
          <p:cNvPr id="48" name="TextBox 47">
            <a:extLst>
              <a:ext uri="{FF2B5EF4-FFF2-40B4-BE49-F238E27FC236}">
                <a16:creationId xmlns:a16="http://schemas.microsoft.com/office/drawing/2014/main" id="{9A560D43-90B5-1149-BCDB-ABBE550A1FD9}"/>
              </a:ext>
            </a:extLst>
          </p:cNvPr>
          <p:cNvSpPr txBox="1"/>
          <p:nvPr/>
        </p:nvSpPr>
        <p:spPr>
          <a:xfrm>
            <a:off x="5930924" y="4270254"/>
            <a:ext cx="524924" cy="274320"/>
          </a:xfrm>
          <a:prstGeom prst="rect">
            <a:avLst/>
          </a:prstGeom>
          <a:solidFill>
            <a:schemeClr val="accent1"/>
          </a:solidFill>
          <a:ln>
            <a:noFill/>
          </a:ln>
        </p:spPr>
        <p:txBody>
          <a:bodyPr wrap="none" lIns="68580" tIns="41148" bIns="34290" rtlCol="0">
            <a:noAutofit/>
          </a:bodyPr>
          <a:lstStyle/>
          <a:p>
            <a:pPr algn="ctr"/>
            <a:r>
              <a:rPr lang="en-US" altLang="zh-TW" sz="1050" dirty="0">
                <a:solidFill>
                  <a:schemeClr val="bg1"/>
                </a:solidFill>
                <a:latin typeface="Open Sans"/>
                <a:cs typeface="Open Sans"/>
              </a:rPr>
              <a:t>.rio</a:t>
            </a:r>
            <a:endParaRPr lang="en-US" sz="1050" dirty="0">
              <a:solidFill>
                <a:schemeClr val="bg1"/>
              </a:solidFill>
              <a:latin typeface="Open Sans"/>
              <a:cs typeface="Open Sans"/>
            </a:endParaRPr>
          </a:p>
        </p:txBody>
      </p:sp>
      <p:sp>
        <p:nvSpPr>
          <p:cNvPr id="49" name="TextBox 48">
            <a:extLst>
              <a:ext uri="{FF2B5EF4-FFF2-40B4-BE49-F238E27FC236}">
                <a16:creationId xmlns:a16="http://schemas.microsoft.com/office/drawing/2014/main" id="{E0F8133B-9996-7E42-9DB9-0FD0E8CD0CE8}"/>
              </a:ext>
            </a:extLst>
          </p:cNvPr>
          <p:cNvSpPr txBox="1"/>
          <p:nvPr/>
        </p:nvSpPr>
        <p:spPr>
          <a:xfrm>
            <a:off x="6490701" y="5188159"/>
            <a:ext cx="524924" cy="274320"/>
          </a:xfrm>
          <a:prstGeom prst="rect">
            <a:avLst/>
          </a:prstGeom>
          <a:solidFill>
            <a:schemeClr val="accent1">
              <a:lumMod val="75000"/>
            </a:schemeClr>
          </a:solidFill>
          <a:ln>
            <a:noFill/>
          </a:ln>
        </p:spPr>
        <p:txBody>
          <a:bodyPr wrap="none" lIns="68580" tIns="41148" bIns="34290" rtlCol="0">
            <a:noAutofit/>
          </a:bodyPr>
          <a:lstStyle/>
          <a:p>
            <a:pPr algn="ctr"/>
            <a:r>
              <a:rPr lang="en-US" altLang="zh-TW" sz="1050" dirty="0">
                <a:solidFill>
                  <a:schemeClr val="bg1"/>
                </a:solidFill>
                <a:latin typeface="Open Sans"/>
                <a:cs typeface="Open Sans"/>
              </a:rPr>
              <a:t>.</a:t>
            </a:r>
            <a:r>
              <a:rPr lang="zh-TW" altLang="en-US" sz="1050" b="1" dirty="0">
                <a:solidFill>
                  <a:schemeClr val="bg1"/>
                </a:solidFill>
                <a:latin typeface="SimSun-ExtB"/>
                <a:ea typeface="SimSun-ExtB"/>
                <a:cs typeface="SimSun-ExtB"/>
              </a:rPr>
              <a:t>在线</a:t>
            </a:r>
            <a:endParaRPr lang="en-US" sz="1050" b="1" dirty="0">
              <a:solidFill>
                <a:schemeClr val="bg1"/>
              </a:solidFill>
              <a:latin typeface="SimSun-ExtB"/>
              <a:ea typeface="SimSun-ExtB"/>
              <a:cs typeface="SimSun-ExtB"/>
            </a:endParaRPr>
          </a:p>
        </p:txBody>
      </p:sp>
      <p:sp>
        <p:nvSpPr>
          <p:cNvPr id="50" name="TextBox 49">
            <a:extLst>
              <a:ext uri="{FF2B5EF4-FFF2-40B4-BE49-F238E27FC236}">
                <a16:creationId xmlns:a16="http://schemas.microsoft.com/office/drawing/2014/main" id="{183A5D0F-7E9C-F341-AFB7-3FF087226FF9}"/>
              </a:ext>
            </a:extLst>
          </p:cNvPr>
          <p:cNvSpPr txBox="1"/>
          <p:nvPr/>
        </p:nvSpPr>
        <p:spPr>
          <a:xfrm>
            <a:off x="5912395" y="5188159"/>
            <a:ext cx="524924" cy="274320"/>
          </a:xfrm>
          <a:prstGeom prst="rect">
            <a:avLst/>
          </a:prstGeom>
          <a:solidFill>
            <a:schemeClr val="accent1">
              <a:lumMod val="75000"/>
            </a:schemeClr>
          </a:solidFill>
          <a:ln>
            <a:noFill/>
          </a:ln>
        </p:spPr>
        <p:txBody>
          <a:bodyPr wrap="none" lIns="68580" tIns="41148" bIns="34290" rtlCol="0">
            <a:noAutofit/>
          </a:bodyPr>
          <a:lstStyle/>
          <a:p>
            <a:pPr algn="ctr"/>
            <a:r>
              <a:rPr lang="en-US" altLang="zh-TW" sz="1050" dirty="0">
                <a:solidFill>
                  <a:schemeClr val="bg1"/>
                </a:solidFill>
                <a:latin typeface="Open Sans"/>
                <a:cs typeface="Open Sans"/>
              </a:rPr>
              <a:t>.संगठन</a:t>
            </a:r>
            <a:endParaRPr lang="en-US" sz="1050" dirty="0">
              <a:solidFill>
                <a:schemeClr val="bg1"/>
              </a:solidFill>
              <a:latin typeface="Open Sans"/>
              <a:cs typeface="Open Sans"/>
            </a:endParaRPr>
          </a:p>
        </p:txBody>
      </p:sp>
      <p:sp>
        <p:nvSpPr>
          <p:cNvPr id="51" name="TextBox 50">
            <a:extLst>
              <a:ext uri="{FF2B5EF4-FFF2-40B4-BE49-F238E27FC236}">
                <a16:creationId xmlns:a16="http://schemas.microsoft.com/office/drawing/2014/main" id="{86DFC2FF-F4C5-C94C-828A-1824A90D7525}"/>
              </a:ext>
            </a:extLst>
          </p:cNvPr>
          <p:cNvSpPr txBox="1"/>
          <p:nvPr/>
        </p:nvSpPr>
        <p:spPr>
          <a:xfrm>
            <a:off x="5923038" y="5863455"/>
            <a:ext cx="524924" cy="274320"/>
          </a:xfrm>
          <a:prstGeom prst="rect">
            <a:avLst/>
          </a:prstGeom>
          <a:solidFill>
            <a:schemeClr val="accent1">
              <a:lumMod val="75000"/>
            </a:schemeClr>
          </a:solidFill>
          <a:ln>
            <a:noFill/>
          </a:ln>
        </p:spPr>
        <p:txBody>
          <a:bodyPr wrap="none" lIns="68580" tIns="41148" bIns="34290" rtlCol="0">
            <a:noAutofit/>
          </a:bodyPr>
          <a:lstStyle/>
          <a:p>
            <a:pPr algn="ctr"/>
            <a:r>
              <a:rPr lang="en-US" sz="1050" dirty="0">
                <a:solidFill>
                  <a:schemeClr val="bg1"/>
                </a:solidFill>
                <a:latin typeface="Open Sans"/>
                <a:cs typeface="Open Sans"/>
              </a:rPr>
              <a:t>.</a:t>
            </a:r>
            <a:r>
              <a:rPr lang="x-none" sz="1050" dirty="0">
                <a:solidFill>
                  <a:schemeClr val="bg1"/>
                </a:solidFill>
                <a:latin typeface="Open Sans"/>
                <a:cs typeface="Open Sans"/>
              </a:rPr>
              <a:t>ابوظبي</a:t>
            </a:r>
            <a:endParaRPr lang="en-US" sz="1050" dirty="0">
              <a:solidFill>
                <a:schemeClr val="bg1"/>
              </a:solidFill>
              <a:latin typeface="Open Sans"/>
              <a:cs typeface="Open Sans"/>
            </a:endParaRPr>
          </a:p>
        </p:txBody>
      </p:sp>
      <p:sp>
        <p:nvSpPr>
          <p:cNvPr id="52" name="TextBox 51">
            <a:extLst>
              <a:ext uri="{FF2B5EF4-FFF2-40B4-BE49-F238E27FC236}">
                <a16:creationId xmlns:a16="http://schemas.microsoft.com/office/drawing/2014/main" id="{CEF1D172-9FC6-D043-A0F9-BC33D5597275}"/>
              </a:ext>
            </a:extLst>
          </p:cNvPr>
          <p:cNvSpPr txBox="1"/>
          <p:nvPr/>
        </p:nvSpPr>
        <p:spPr>
          <a:xfrm>
            <a:off x="6491853" y="5525807"/>
            <a:ext cx="524924" cy="274320"/>
          </a:xfrm>
          <a:prstGeom prst="rect">
            <a:avLst/>
          </a:prstGeom>
          <a:solidFill>
            <a:schemeClr val="accent1">
              <a:lumMod val="75000"/>
            </a:schemeClr>
          </a:solidFill>
          <a:ln>
            <a:noFill/>
          </a:ln>
        </p:spPr>
        <p:txBody>
          <a:bodyPr wrap="none" lIns="68580" tIns="41148" bIns="34290" rtlCol="0">
            <a:noAutofit/>
          </a:bodyPr>
          <a:lstStyle/>
          <a:p>
            <a:pPr algn="ctr"/>
            <a:r>
              <a:rPr lang="en-US" altLang="zh-TW" sz="1050" dirty="0">
                <a:solidFill>
                  <a:schemeClr val="bg1"/>
                </a:solidFill>
                <a:latin typeface="Open Sans"/>
                <a:cs typeface="Open Sans"/>
              </a:rPr>
              <a:t>.</a:t>
            </a:r>
            <a:r>
              <a:rPr lang="ja-JP" altLang="en-US" sz="900" b="1" dirty="0">
                <a:solidFill>
                  <a:schemeClr val="bg1"/>
                </a:solidFill>
                <a:latin typeface="Osaka"/>
                <a:ea typeface="Osaka"/>
                <a:cs typeface="Osaka"/>
              </a:rPr>
              <a:t>ストア</a:t>
            </a:r>
            <a:endParaRPr lang="en-US" sz="900" b="1" dirty="0">
              <a:solidFill>
                <a:schemeClr val="bg1"/>
              </a:solidFill>
              <a:latin typeface="Osaka"/>
              <a:ea typeface="Osaka"/>
              <a:cs typeface="Osaka"/>
            </a:endParaRPr>
          </a:p>
        </p:txBody>
      </p:sp>
      <p:sp>
        <p:nvSpPr>
          <p:cNvPr id="53" name="TextBox 52">
            <a:extLst>
              <a:ext uri="{FF2B5EF4-FFF2-40B4-BE49-F238E27FC236}">
                <a16:creationId xmlns:a16="http://schemas.microsoft.com/office/drawing/2014/main" id="{AA449775-EBBE-9148-A39E-108CEBFD037F}"/>
              </a:ext>
            </a:extLst>
          </p:cNvPr>
          <p:cNvSpPr txBox="1"/>
          <p:nvPr/>
        </p:nvSpPr>
        <p:spPr>
          <a:xfrm>
            <a:off x="6503449" y="5863455"/>
            <a:ext cx="524924" cy="274320"/>
          </a:xfrm>
          <a:prstGeom prst="rect">
            <a:avLst/>
          </a:prstGeom>
          <a:solidFill>
            <a:schemeClr val="accent1">
              <a:lumMod val="75000"/>
            </a:schemeClr>
          </a:solidFill>
          <a:ln>
            <a:noFill/>
          </a:ln>
        </p:spPr>
        <p:txBody>
          <a:bodyPr wrap="none" lIns="68580" tIns="41148" bIns="34290" rtlCol="0">
            <a:noAutofit/>
          </a:bodyPr>
          <a:lstStyle/>
          <a:p>
            <a:pPr algn="ctr"/>
            <a:r>
              <a:rPr lang="en-US" sz="1050" dirty="0">
                <a:solidFill>
                  <a:schemeClr val="bg1"/>
                </a:solidFill>
                <a:latin typeface="Open Sans"/>
                <a:cs typeface="Open Sans"/>
              </a:rPr>
              <a:t>. дети</a:t>
            </a:r>
          </a:p>
        </p:txBody>
      </p:sp>
      <p:sp>
        <p:nvSpPr>
          <p:cNvPr id="54" name="TextBox 53">
            <a:extLst>
              <a:ext uri="{FF2B5EF4-FFF2-40B4-BE49-F238E27FC236}">
                <a16:creationId xmlns:a16="http://schemas.microsoft.com/office/drawing/2014/main" id="{6A20DD62-78E5-DA4A-88AA-05103F69F36B}"/>
              </a:ext>
            </a:extLst>
          </p:cNvPr>
          <p:cNvSpPr txBox="1"/>
          <p:nvPr/>
        </p:nvSpPr>
        <p:spPr>
          <a:xfrm>
            <a:off x="5912394" y="5526333"/>
            <a:ext cx="524924" cy="274320"/>
          </a:xfrm>
          <a:prstGeom prst="rect">
            <a:avLst/>
          </a:prstGeom>
          <a:solidFill>
            <a:schemeClr val="accent1">
              <a:lumMod val="75000"/>
            </a:schemeClr>
          </a:solidFill>
          <a:ln>
            <a:noFill/>
          </a:ln>
        </p:spPr>
        <p:txBody>
          <a:bodyPr wrap="none" lIns="68580" tIns="41148" bIns="34290" rtlCol="0">
            <a:noAutofit/>
          </a:bodyPr>
          <a:lstStyle/>
          <a:p>
            <a:pPr algn="ctr"/>
            <a:r>
              <a:rPr lang="en-US" altLang="zh-TW" sz="1050" dirty="0">
                <a:solidFill>
                  <a:schemeClr val="bg1"/>
                </a:solidFill>
                <a:latin typeface="Open Sans"/>
                <a:cs typeface="Open Sans"/>
              </a:rPr>
              <a:t>.</a:t>
            </a:r>
            <a:r>
              <a:rPr lang="ko-KR" altLang="en-US" sz="1050" b="1" dirty="0">
                <a:solidFill>
                  <a:schemeClr val="bg1"/>
                </a:solidFill>
                <a:latin typeface="SimSun-ExtB"/>
                <a:ea typeface="SimSun-ExtB"/>
                <a:cs typeface="SimSun-ExtB"/>
              </a:rPr>
              <a:t>닷넷</a:t>
            </a:r>
            <a:endParaRPr lang="en-US" sz="1050" b="1" dirty="0">
              <a:solidFill>
                <a:schemeClr val="bg1"/>
              </a:solidFill>
              <a:latin typeface="SimSun-ExtB"/>
              <a:ea typeface="SimSun-ExtB"/>
              <a:cs typeface="SimSun-ExtB"/>
            </a:endParaRPr>
          </a:p>
        </p:txBody>
      </p:sp>
      <p:sp>
        <p:nvSpPr>
          <p:cNvPr id="55" name="TextBox 54">
            <a:extLst>
              <a:ext uri="{FF2B5EF4-FFF2-40B4-BE49-F238E27FC236}">
                <a16:creationId xmlns:a16="http://schemas.microsoft.com/office/drawing/2014/main" id="{ECA0E7E4-319C-314B-A9C5-8E972B93EC3A}"/>
              </a:ext>
            </a:extLst>
          </p:cNvPr>
          <p:cNvSpPr txBox="1"/>
          <p:nvPr/>
        </p:nvSpPr>
        <p:spPr>
          <a:xfrm>
            <a:off x="4028643" y="3637378"/>
            <a:ext cx="524924" cy="274320"/>
          </a:xfrm>
          <a:prstGeom prst="rect">
            <a:avLst/>
          </a:prstGeom>
          <a:solidFill>
            <a:schemeClr val="accent2">
              <a:lumMod val="75000"/>
            </a:schemeClr>
          </a:solidFill>
          <a:ln>
            <a:noFill/>
          </a:ln>
        </p:spPr>
        <p:txBody>
          <a:bodyPr wrap="none" lIns="68580" tIns="41148" bIns="34290" rtlCol="0">
            <a:noAutofit/>
          </a:bodyPr>
          <a:lstStyle/>
          <a:p>
            <a:pPr algn="ctr"/>
            <a:r>
              <a:rPr lang="en-US" altLang="ko-KR" sz="1050" b="1" dirty="0">
                <a:solidFill>
                  <a:schemeClr val="bg1"/>
                </a:solidFill>
                <a:latin typeface="Open Sans"/>
                <a:ea typeface="SimSun-ExtB"/>
                <a:cs typeface="Open Sans"/>
              </a:rPr>
              <a:t>.ଭାରତ</a:t>
            </a:r>
            <a:endParaRPr lang="en-US" sz="1050" b="1" dirty="0">
              <a:solidFill>
                <a:schemeClr val="bg1"/>
              </a:solidFill>
              <a:latin typeface="SimSun-ExtB"/>
              <a:ea typeface="SimSun-ExtB"/>
              <a:cs typeface="SimSun-ExtB"/>
            </a:endParaRPr>
          </a:p>
        </p:txBody>
      </p:sp>
      <p:sp>
        <p:nvSpPr>
          <p:cNvPr id="56" name="TextBox 55">
            <a:extLst>
              <a:ext uri="{FF2B5EF4-FFF2-40B4-BE49-F238E27FC236}">
                <a16:creationId xmlns:a16="http://schemas.microsoft.com/office/drawing/2014/main" id="{8D30F067-8941-FA41-A0A8-F119EAF52D0E}"/>
              </a:ext>
            </a:extLst>
          </p:cNvPr>
          <p:cNvSpPr txBox="1"/>
          <p:nvPr/>
        </p:nvSpPr>
        <p:spPr>
          <a:xfrm>
            <a:off x="3450337" y="3636078"/>
            <a:ext cx="524924" cy="274320"/>
          </a:xfrm>
          <a:prstGeom prst="rect">
            <a:avLst/>
          </a:prstGeom>
          <a:solidFill>
            <a:schemeClr val="accent2">
              <a:lumMod val="75000"/>
            </a:schemeClr>
          </a:solidFill>
          <a:ln>
            <a:noFill/>
          </a:ln>
        </p:spPr>
        <p:txBody>
          <a:bodyPr wrap="none" lIns="68580" tIns="41148" bIns="34290" rtlCol="0">
            <a:noAutofit/>
          </a:bodyPr>
          <a:lstStyle/>
          <a:p>
            <a:pPr algn="ctr"/>
            <a:r>
              <a:rPr lang="en-US" altLang="ko-KR" sz="1050" b="1" dirty="0">
                <a:solidFill>
                  <a:schemeClr val="bg1"/>
                </a:solidFill>
                <a:latin typeface="Open Sans"/>
                <a:ea typeface="SimSun-ExtB"/>
                <a:cs typeface="Open Sans"/>
              </a:rPr>
              <a:t>.</a:t>
            </a:r>
            <a:r>
              <a:rPr lang="ko-KR" altLang="en-US" sz="1050" b="1" dirty="0">
                <a:solidFill>
                  <a:schemeClr val="bg1"/>
                </a:solidFill>
                <a:latin typeface="Open Sans"/>
                <a:ea typeface="SimSun-ExtB"/>
                <a:cs typeface="Open Sans"/>
              </a:rPr>
              <a:t>한국</a:t>
            </a:r>
            <a:endParaRPr lang="en-US" sz="1050" b="1" dirty="0">
              <a:solidFill>
                <a:schemeClr val="bg1"/>
              </a:solidFill>
              <a:latin typeface="SimSun-ExtB"/>
              <a:ea typeface="SimSun-ExtB"/>
              <a:cs typeface="SimSun-ExtB"/>
            </a:endParaRPr>
          </a:p>
        </p:txBody>
      </p:sp>
      <p:sp>
        <p:nvSpPr>
          <p:cNvPr id="59" name="TextBox 58">
            <a:extLst>
              <a:ext uri="{FF2B5EF4-FFF2-40B4-BE49-F238E27FC236}">
                <a16:creationId xmlns:a16="http://schemas.microsoft.com/office/drawing/2014/main" id="{27049176-6F49-6246-8934-E0676B71AA88}"/>
              </a:ext>
            </a:extLst>
          </p:cNvPr>
          <p:cNvSpPr txBox="1"/>
          <p:nvPr/>
        </p:nvSpPr>
        <p:spPr>
          <a:xfrm>
            <a:off x="738460" y="4676166"/>
            <a:ext cx="524924" cy="274320"/>
          </a:xfrm>
          <a:prstGeom prst="rect">
            <a:avLst/>
          </a:prstGeom>
          <a:solidFill>
            <a:schemeClr val="accent5">
              <a:lumMod val="20000"/>
              <a:lumOff val="80000"/>
            </a:schemeClr>
          </a:solidFill>
          <a:ln>
            <a:noFill/>
          </a:ln>
        </p:spPr>
        <p:txBody>
          <a:bodyPr wrap="none" lIns="68580" tIns="41148" bIns="34290" rtlCol="0">
            <a:noAutofit/>
          </a:bodyPr>
          <a:lstStyle/>
          <a:p>
            <a:pPr algn="ctr"/>
            <a:r>
              <a:rPr lang="en-US" sz="1050" dirty="0">
                <a:latin typeface="Open Sans"/>
                <a:cs typeface="Open Sans"/>
              </a:rPr>
              <a:t>.info</a:t>
            </a:r>
          </a:p>
        </p:txBody>
      </p:sp>
      <p:sp>
        <p:nvSpPr>
          <p:cNvPr id="60" name="Chevron 59">
            <a:extLst>
              <a:ext uri="{FF2B5EF4-FFF2-40B4-BE49-F238E27FC236}">
                <a16:creationId xmlns:a16="http://schemas.microsoft.com/office/drawing/2014/main" id="{39E44AE4-2035-3941-A059-CC94451422CC}"/>
              </a:ext>
            </a:extLst>
          </p:cNvPr>
          <p:cNvSpPr/>
          <p:nvPr/>
        </p:nvSpPr>
        <p:spPr>
          <a:xfrm>
            <a:off x="3386342" y="2311868"/>
            <a:ext cx="2255184" cy="341717"/>
          </a:xfrm>
          <a:prstGeom prst="chevron">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61" name="TextBox 60">
            <a:extLst>
              <a:ext uri="{FF2B5EF4-FFF2-40B4-BE49-F238E27FC236}">
                <a16:creationId xmlns:a16="http://schemas.microsoft.com/office/drawing/2014/main" id="{C5B81751-0674-4746-B8A0-71FE45B51EAA}"/>
              </a:ext>
            </a:extLst>
          </p:cNvPr>
          <p:cNvSpPr txBox="1"/>
          <p:nvPr/>
        </p:nvSpPr>
        <p:spPr>
          <a:xfrm>
            <a:off x="3577960" y="2304449"/>
            <a:ext cx="1757947" cy="346249"/>
          </a:xfrm>
          <a:prstGeom prst="rect">
            <a:avLst/>
          </a:prstGeom>
          <a:noFill/>
        </p:spPr>
        <p:txBody>
          <a:bodyPr wrap="square" lIns="68580" rtlCol="0">
            <a:spAutoFit/>
          </a:bodyPr>
          <a:lstStyle/>
          <a:p>
            <a:r>
              <a:rPr lang="en-US" sz="1600" b="1" dirty="0">
                <a:solidFill>
                  <a:schemeClr val="bg1"/>
                </a:solidFill>
                <a:cs typeface="Open Sans Light"/>
              </a:rPr>
              <a:t>2009-onward</a:t>
            </a:r>
          </a:p>
        </p:txBody>
      </p:sp>
      <p:sp>
        <p:nvSpPr>
          <p:cNvPr id="62" name="Chevron 61">
            <a:extLst>
              <a:ext uri="{FF2B5EF4-FFF2-40B4-BE49-F238E27FC236}">
                <a16:creationId xmlns:a16="http://schemas.microsoft.com/office/drawing/2014/main" id="{CFE9EAEF-356B-C045-9029-FB692FCF0C8F}"/>
              </a:ext>
            </a:extLst>
          </p:cNvPr>
          <p:cNvSpPr/>
          <p:nvPr/>
        </p:nvSpPr>
        <p:spPr>
          <a:xfrm>
            <a:off x="5863490" y="2306409"/>
            <a:ext cx="2514437" cy="341717"/>
          </a:xfrm>
          <a:prstGeom prst="chevron">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63" name="TextBox 62">
            <a:extLst>
              <a:ext uri="{FF2B5EF4-FFF2-40B4-BE49-F238E27FC236}">
                <a16:creationId xmlns:a16="http://schemas.microsoft.com/office/drawing/2014/main" id="{20769DA8-4BE8-1148-874B-C1F9FCD3EEBE}"/>
              </a:ext>
            </a:extLst>
          </p:cNvPr>
          <p:cNvSpPr txBox="1"/>
          <p:nvPr/>
        </p:nvSpPr>
        <p:spPr>
          <a:xfrm>
            <a:off x="6108195" y="2301594"/>
            <a:ext cx="2922864" cy="346249"/>
          </a:xfrm>
          <a:prstGeom prst="rect">
            <a:avLst/>
          </a:prstGeom>
          <a:noFill/>
        </p:spPr>
        <p:txBody>
          <a:bodyPr wrap="square" lIns="68580" rtlCol="0">
            <a:spAutoFit/>
          </a:bodyPr>
          <a:lstStyle/>
          <a:p>
            <a:r>
              <a:rPr lang="en-US" sz="1600" b="1" dirty="0">
                <a:solidFill>
                  <a:schemeClr val="bg1"/>
                </a:solidFill>
                <a:cs typeface="Open Sans Light"/>
              </a:rPr>
              <a:t>2013-onward</a:t>
            </a:r>
          </a:p>
        </p:txBody>
      </p:sp>
      <p:sp>
        <p:nvSpPr>
          <p:cNvPr id="64" name="TextBox 63">
            <a:extLst>
              <a:ext uri="{FF2B5EF4-FFF2-40B4-BE49-F238E27FC236}">
                <a16:creationId xmlns:a16="http://schemas.microsoft.com/office/drawing/2014/main" id="{D4C72F6F-EE9F-CE4A-8BAD-7BF15019EACE}"/>
              </a:ext>
            </a:extLst>
          </p:cNvPr>
          <p:cNvSpPr txBox="1"/>
          <p:nvPr/>
        </p:nvSpPr>
        <p:spPr>
          <a:xfrm>
            <a:off x="3392265" y="2713348"/>
            <a:ext cx="1560101" cy="555537"/>
          </a:xfrm>
          <a:prstGeom prst="rect">
            <a:avLst/>
          </a:prstGeom>
          <a:noFill/>
        </p:spPr>
        <p:txBody>
          <a:bodyPr wrap="square" lIns="0" rtlCol="0">
            <a:spAutoFit/>
          </a:bodyPr>
          <a:lstStyle/>
          <a:p>
            <a:pPr>
              <a:lnSpc>
                <a:spcPct val="130000"/>
              </a:lnSpc>
            </a:pPr>
            <a:r>
              <a:rPr lang="en-US" sz="1400" dirty="0">
                <a:cs typeface="Open Sans Light"/>
              </a:rPr>
              <a:t>IDN ccTLDs</a:t>
            </a:r>
          </a:p>
          <a:p>
            <a:pPr>
              <a:lnSpc>
                <a:spcPct val="130000"/>
              </a:lnSpc>
            </a:pPr>
            <a:r>
              <a:rPr lang="en-US" sz="1000" dirty="0">
                <a:cs typeface="Open Sans Light"/>
              </a:rPr>
              <a:t>(in non-Latin scripts) </a:t>
            </a:r>
          </a:p>
        </p:txBody>
      </p:sp>
      <p:sp>
        <p:nvSpPr>
          <p:cNvPr id="66" name="TextBox 65">
            <a:extLst>
              <a:ext uri="{FF2B5EF4-FFF2-40B4-BE49-F238E27FC236}">
                <a16:creationId xmlns:a16="http://schemas.microsoft.com/office/drawing/2014/main" id="{EBF7EDD8-39F5-D143-A501-73D6C3D74329}"/>
              </a:ext>
            </a:extLst>
          </p:cNvPr>
          <p:cNvSpPr txBox="1"/>
          <p:nvPr/>
        </p:nvSpPr>
        <p:spPr>
          <a:xfrm>
            <a:off x="5915340" y="4636008"/>
            <a:ext cx="1675646" cy="551626"/>
          </a:xfrm>
          <a:prstGeom prst="rect">
            <a:avLst/>
          </a:prstGeom>
          <a:noFill/>
        </p:spPr>
        <p:txBody>
          <a:bodyPr wrap="square" lIns="0" rtlCol="0">
            <a:spAutoFit/>
          </a:bodyPr>
          <a:lstStyle/>
          <a:p>
            <a:pPr>
              <a:lnSpc>
                <a:spcPct val="130000"/>
              </a:lnSpc>
            </a:pPr>
            <a:r>
              <a:rPr lang="en-US" sz="1400" dirty="0">
                <a:cs typeface="Open Sans Light"/>
              </a:rPr>
              <a:t>IDN gTLDs</a:t>
            </a:r>
          </a:p>
          <a:p>
            <a:pPr>
              <a:lnSpc>
                <a:spcPct val="130000"/>
              </a:lnSpc>
            </a:pPr>
            <a:r>
              <a:rPr lang="en-US" sz="1000" dirty="0">
                <a:cs typeface="Open Sans Light"/>
              </a:rPr>
              <a:t>(in various scripts)</a:t>
            </a:r>
          </a:p>
        </p:txBody>
      </p:sp>
      <p:sp>
        <p:nvSpPr>
          <p:cNvPr id="65" name="TextBox 64">
            <a:extLst>
              <a:ext uri="{FF2B5EF4-FFF2-40B4-BE49-F238E27FC236}">
                <a16:creationId xmlns:a16="http://schemas.microsoft.com/office/drawing/2014/main" id="{905DFE8F-30FB-4D4E-985B-231F20B5141C}"/>
              </a:ext>
            </a:extLst>
          </p:cNvPr>
          <p:cNvSpPr txBox="1"/>
          <p:nvPr/>
        </p:nvSpPr>
        <p:spPr>
          <a:xfrm>
            <a:off x="1305926" y="5523632"/>
            <a:ext cx="524924" cy="274320"/>
          </a:xfrm>
          <a:prstGeom prst="rect">
            <a:avLst/>
          </a:prstGeom>
          <a:solidFill>
            <a:schemeClr val="accent4">
              <a:lumMod val="20000"/>
              <a:lumOff val="80000"/>
            </a:schemeClr>
          </a:solidFill>
          <a:ln>
            <a:noFill/>
          </a:ln>
        </p:spPr>
        <p:txBody>
          <a:bodyPr wrap="none" lIns="68580" tIns="41148" bIns="34290" rtlCol="0">
            <a:noAutofit/>
          </a:bodyPr>
          <a:lstStyle/>
          <a:p>
            <a:pPr algn="ctr"/>
            <a:r>
              <a:rPr lang="en-US" sz="1050" dirty="0">
                <a:latin typeface="Open Sans"/>
                <a:cs typeface="Open Sans"/>
              </a:rPr>
              <a:t>.jp</a:t>
            </a:r>
          </a:p>
        </p:txBody>
      </p:sp>
      <p:sp>
        <p:nvSpPr>
          <p:cNvPr id="72" name="TextBox 71">
            <a:extLst>
              <a:ext uri="{FF2B5EF4-FFF2-40B4-BE49-F238E27FC236}">
                <a16:creationId xmlns:a16="http://schemas.microsoft.com/office/drawing/2014/main" id="{3808B58A-BD22-8447-B004-C4228322C61F}"/>
              </a:ext>
            </a:extLst>
          </p:cNvPr>
          <p:cNvSpPr txBox="1"/>
          <p:nvPr/>
        </p:nvSpPr>
        <p:spPr>
          <a:xfrm>
            <a:off x="1305926" y="5864755"/>
            <a:ext cx="524924" cy="274320"/>
          </a:xfrm>
          <a:prstGeom prst="rect">
            <a:avLst/>
          </a:prstGeom>
          <a:solidFill>
            <a:schemeClr val="accent4">
              <a:lumMod val="20000"/>
              <a:lumOff val="80000"/>
            </a:schemeClr>
          </a:solidFill>
          <a:ln>
            <a:noFill/>
          </a:ln>
        </p:spPr>
        <p:txBody>
          <a:bodyPr wrap="none" lIns="68580" tIns="41148" bIns="34290" rtlCol="0">
            <a:noAutofit/>
          </a:bodyPr>
          <a:lstStyle/>
          <a:p>
            <a:pPr algn="ctr"/>
            <a:r>
              <a:rPr lang="en-US" sz="1050" dirty="0">
                <a:latin typeface="Open Sans"/>
                <a:cs typeface="Open Sans"/>
              </a:rPr>
              <a:t>.fr</a:t>
            </a:r>
          </a:p>
        </p:txBody>
      </p:sp>
      <p:sp>
        <p:nvSpPr>
          <p:cNvPr id="73" name="TextBox 72">
            <a:extLst>
              <a:ext uri="{FF2B5EF4-FFF2-40B4-BE49-F238E27FC236}">
                <a16:creationId xmlns:a16="http://schemas.microsoft.com/office/drawing/2014/main" id="{6947D33F-0F85-1548-95B6-475A2011F237}"/>
              </a:ext>
            </a:extLst>
          </p:cNvPr>
          <p:cNvSpPr txBox="1"/>
          <p:nvPr/>
        </p:nvSpPr>
        <p:spPr>
          <a:xfrm>
            <a:off x="727620" y="5523632"/>
            <a:ext cx="524924" cy="274320"/>
          </a:xfrm>
          <a:prstGeom prst="rect">
            <a:avLst/>
          </a:prstGeom>
          <a:solidFill>
            <a:schemeClr val="accent4">
              <a:lumMod val="20000"/>
              <a:lumOff val="80000"/>
            </a:schemeClr>
          </a:solidFill>
          <a:ln>
            <a:noFill/>
          </a:ln>
        </p:spPr>
        <p:txBody>
          <a:bodyPr wrap="none" lIns="68580" tIns="41148" bIns="34290" rtlCol="0">
            <a:noAutofit/>
          </a:bodyPr>
          <a:lstStyle/>
          <a:p>
            <a:pPr algn="ctr"/>
            <a:r>
              <a:rPr lang="en-US" sz="1050" dirty="0">
                <a:latin typeface="Open Sans"/>
                <a:cs typeface="Open Sans"/>
              </a:rPr>
              <a:t>.uk</a:t>
            </a:r>
          </a:p>
        </p:txBody>
      </p:sp>
      <p:sp>
        <p:nvSpPr>
          <p:cNvPr id="74" name="TextBox 73">
            <a:extLst>
              <a:ext uri="{FF2B5EF4-FFF2-40B4-BE49-F238E27FC236}">
                <a16:creationId xmlns:a16="http://schemas.microsoft.com/office/drawing/2014/main" id="{CCEB235E-BC4F-AA46-B424-EF90D41F7C2C}"/>
              </a:ext>
            </a:extLst>
          </p:cNvPr>
          <p:cNvSpPr txBox="1"/>
          <p:nvPr/>
        </p:nvSpPr>
        <p:spPr>
          <a:xfrm>
            <a:off x="727620" y="5863455"/>
            <a:ext cx="524924" cy="274320"/>
          </a:xfrm>
          <a:prstGeom prst="rect">
            <a:avLst/>
          </a:prstGeom>
          <a:solidFill>
            <a:schemeClr val="accent4">
              <a:lumMod val="20000"/>
              <a:lumOff val="80000"/>
            </a:schemeClr>
          </a:solidFill>
          <a:ln>
            <a:noFill/>
          </a:ln>
        </p:spPr>
        <p:txBody>
          <a:bodyPr wrap="none" lIns="68580" tIns="41148" bIns="34290" rtlCol="0">
            <a:noAutofit/>
          </a:bodyPr>
          <a:lstStyle/>
          <a:p>
            <a:pPr algn="ctr"/>
            <a:r>
              <a:rPr lang="en-US" sz="1050" dirty="0">
                <a:latin typeface="Open Sans"/>
                <a:cs typeface="Open Sans"/>
              </a:rPr>
              <a:t>.de</a:t>
            </a:r>
          </a:p>
        </p:txBody>
      </p:sp>
      <p:sp>
        <p:nvSpPr>
          <p:cNvPr id="75" name="TextBox 74">
            <a:extLst>
              <a:ext uri="{FF2B5EF4-FFF2-40B4-BE49-F238E27FC236}">
                <a16:creationId xmlns:a16="http://schemas.microsoft.com/office/drawing/2014/main" id="{9CCFC671-ACEB-B04F-B30F-06A92C9B7E11}"/>
              </a:ext>
            </a:extLst>
          </p:cNvPr>
          <p:cNvSpPr txBox="1"/>
          <p:nvPr/>
        </p:nvSpPr>
        <p:spPr>
          <a:xfrm>
            <a:off x="727620" y="4973358"/>
            <a:ext cx="2512139" cy="551626"/>
          </a:xfrm>
          <a:prstGeom prst="rect">
            <a:avLst/>
          </a:prstGeom>
          <a:noFill/>
        </p:spPr>
        <p:txBody>
          <a:bodyPr wrap="square" lIns="0" rtlCol="0">
            <a:spAutoFit/>
          </a:bodyPr>
          <a:lstStyle/>
          <a:p>
            <a:pPr>
              <a:lnSpc>
                <a:spcPct val="130000"/>
              </a:lnSpc>
            </a:pPr>
            <a:r>
              <a:rPr lang="en-US" sz="1400" dirty="0">
                <a:cs typeface="Open Sans Light"/>
              </a:rPr>
              <a:t>Country Code TLDs (ccTLDs) </a:t>
            </a:r>
          </a:p>
          <a:p>
            <a:pPr>
              <a:lnSpc>
                <a:spcPct val="130000"/>
              </a:lnSpc>
            </a:pPr>
            <a:r>
              <a:rPr lang="en-US" sz="1000" dirty="0">
                <a:cs typeface="Open Sans Light"/>
              </a:rPr>
              <a:t>(two-character ASCII ccTLDs)</a:t>
            </a:r>
          </a:p>
        </p:txBody>
      </p:sp>
      <p:sp>
        <p:nvSpPr>
          <p:cNvPr id="22" name="TextBox 21">
            <a:extLst>
              <a:ext uri="{FF2B5EF4-FFF2-40B4-BE49-F238E27FC236}">
                <a16:creationId xmlns:a16="http://schemas.microsoft.com/office/drawing/2014/main" id="{A92B9C6E-C6A2-924E-8439-D174BB272E07}"/>
              </a:ext>
            </a:extLst>
          </p:cNvPr>
          <p:cNvSpPr txBox="1"/>
          <p:nvPr/>
        </p:nvSpPr>
        <p:spPr>
          <a:xfrm>
            <a:off x="5936571" y="2783979"/>
            <a:ext cx="1892555" cy="215444"/>
          </a:xfrm>
          <a:prstGeom prst="rect">
            <a:avLst/>
          </a:prstGeom>
          <a:solidFill>
            <a:schemeClr val="accent4">
              <a:lumMod val="40000"/>
              <a:lumOff val="60000"/>
            </a:schemeClr>
          </a:solidFill>
          <a:ln>
            <a:solidFill>
              <a:schemeClr val="accent4"/>
            </a:solidFill>
          </a:ln>
        </p:spPr>
        <p:txBody>
          <a:bodyPr wrap="square" lIns="0" tIns="0" rIns="0" bIns="0" rtlCol="0">
            <a:spAutoFit/>
          </a:bodyPr>
          <a:lstStyle/>
          <a:p>
            <a:pPr algn="ctr"/>
            <a:r>
              <a:rPr lang="en-US" sz="1400" dirty="0">
                <a:ea typeface="Open Sans" panose="020B0606030504020204" pitchFamily="34" charset="0"/>
                <a:cs typeface="Open Sans" panose="020B0606030504020204" pitchFamily="34" charset="0"/>
              </a:rPr>
              <a:t>New gTLD Program</a:t>
            </a:r>
          </a:p>
        </p:txBody>
      </p:sp>
    </p:spTree>
    <p:extLst>
      <p:ext uri="{BB962C8B-B14F-4D97-AF65-F5344CB8AC3E}">
        <p14:creationId xmlns:p14="http://schemas.microsoft.com/office/powerpoint/2010/main" val="146813528"/>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03" id="{25F30A39-2A92-A44F-98FA-98CF214EB677}" vid="{888A986F-3FA9-E640-A814-3FB80A0A7F3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ICANNPPT_Arial_4x3_June 2017_potx</Template>
  <TotalTime>9474</TotalTime>
  <Words>1391</Words>
  <Application>Microsoft Macintosh PowerPoint</Application>
  <PresentationFormat>On-screen Show (4:3)</PresentationFormat>
  <Paragraphs>143</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Osaka</vt:lpstr>
      <vt:lpstr>SimSun-ExtB</vt:lpstr>
      <vt:lpstr>Arial</vt:lpstr>
      <vt:lpstr>Calibri</vt:lpstr>
      <vt:lpstr>Open Sans</vt:lpstr>
      <vt:lpstr>Open Sans Light</vt:lpstr>
      <vt:lpstr>Wingdings</vt:lpstr>
      <vt:lpstr>ICANNPPT_Arial_4x3_June 2017_potx</vt:lpstr>
      <vt:lpstr>Universal Acceptance (UA) Training Series</vt:lpstr>
      <vt:lpstr>Dates and Times</vt:lpstr>
      <vt:lpstr>Meet Your Instructors</vt:lpstr>
      <vt:lpstr>What is Universal Acceptance?</vt:lpstr>
      <vt:lpstr>Why Does Universal Acceptance Matter?</vt:lpstr>
      <vt:lpstr>Supporting a Multilingual Internet</vt:lpstr>
      <vt:lpstr>Greater Choice: New and Long TLDs</vt:lpstr>
      <vt:lpstr>Business Opportunities</vt:lpstr>
      <vt:lpstr>Expansion of the DNS</vt:lpstr>
      <vt:lpstr>What’s Involved: Domain Names and Email Addresses</vt:lpstr>
      <vt:lpstr>Universal Acceptance Steering Group (UASG)</vt:lpstr>
      <vt:lpstr>Engage with ICANN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Universal Acceptance (UA)</dc:title>
  <dc:creator>Microsoft Office User</dc:creator>
  <cp:lastModifiedBy>Silvia Vivanco</cp:lastModifiedBy>
  <cp:revision>189</cp:revision>
  <cp:lastPrinted>2018-03-02T16:33:35Z</cp:lastPrinted>
  <dcterms:created xsi:type="dcterms:W3CDTF">2020-09-11T17:51:33Z</dcterms:created>
  <dcterms:modified xsi:type="dcterms:W3CDTF">2021-10-07T22:45:47Z</dcterms:modified>
</cp:coreProperties>
</file>