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modernComment_21B_583F4215.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539" r:id="rId2"/>
    <p:sldId id="380" r:id="rId3"/>
    <p:sldId id="636" r:id="rId4"/>
    <p:sldId id="630" r:id="rId5"/>
    <p:sldId id="631" r:id="rId6"/>
    <p:sldId id="632" r:id="rId7"/>
    <p:sldId id="634" r:id="rId8"/>
    <p:sldId id="633" r:id="rId9"/>
    <p:sldId id="635" r:id="rId10"/>
    <p:sldId id="57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64D8E92-885E-E5CF-87B5-B3644F7D2BC6}" name="Sarmad Hussain" initials="SH" userId="S::sarmad.hussain@icann.org::cc251c59-d7f5-45f5-a3f4-923965853d21" providerId="AD"/>
  <p188:author id="{8425B2B9-CC15-3D2D-CE21-CB17B330CAB1}" name="Gwen Carlson" initials="GC" userId="S::gwen.carlson@icann.org::dda1a044-7697-479f-99de-b5f9ceafa014" providerId="AD"/>
  <p188:author id="{2E1D7BC4-DE82-62E4-E19C-E84ED7D5D56C}" name="Jane Sexton" initials="JS" userId="S::jane.sexton@icann.org::74f5318d-4b03-4508-9132-a81a58a7f58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 id="2" name="Microsoft Office User" initials="MOU" lastIdx="18" clrIdx="1">
    <p:extLst>
      <p:ext uri="{19B8F6BF-5375-455C-9EA6-DF929625EA0E}">
        <p15:presenceInfo xmlns:p15="http://schemas.microsoft.com/office/powerpoint/2012/main" userId="Microsoft Office User" providerId="None"/>
      </p:ext>
    </p:extLst>
  </p:cmAuthor>
  <p:cmAuthor id="3" name="Mohamed Elbashir" initials="ME" lastIdx="1" clrIdx="2">
    <p:extLst>
      <p:ext uri="{19B8F6BF-5375-455C-9EA6-DF929625EA0E}">
        <p15:presenceInfo xmlns:p15="http://schemas.microsoft.com/office/powerpoint/2012/main" userId="S::mohamed.elbashir@icann.org::97eb193a-5366-4284-bf52-49100f905b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47" autoAdjust="0"/>
    <p:restoredTop sz="94088" autoAdjust="0"/>
  </p:normalViewPr>
  <p:slideViewPr>
    <p:cSldViewPr snapToGrid="0" snapToObjects="1">
      <p:cViewPr varScale="1">
        <p:scale>
          <a:sx n="128" d="100"/>
          <a:sy n="128" d="100"/>
        </p:scale>
        <p:origin x="1064"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modernComment_21B_583F4215.xml><?xml version="1.0" encoding="utf-8"?>
<p188:cmLst xmlns:a="http://schemas.openxmlformats.org/drawingml/2006/main" xmlns:r="http://schemas.openxmlformats.org/officeDocument/2006/relationships" xmlns:p188="http://schemas.microsoft.com/office/powerpoint/2018/8/main">
  <p188:cm id="{4DF55ED0-C04A-4640-B900-B2A6746E392C}" authorId="{2E1D7BC4-DE82-62E4-E19C-E84ED7D5D56C}" status="resolved" created="2021-11-12T18:43:55.311">
    <pc:sldMkLst xmlns:pc="http://schemas.microsoft.com/office/powerpoint/2013/main/command">
      <pc:docMk/>
      <pc:sldMk cId="1480540693" sldId="539"/>
    </pc:sldMkLst>
    <p188:pos x="5013325" y="4587875"/>
    <p188:replyLst>
      <p188:reply id="{11F5C013-23E8-0F45-9192-D72F0FC98CA4}" authorId="{164D8E92-885E-E5CF-87B5-B3644F7D2BC6}" created="2021-11-12T18:57:16.139">
        <p188:txBody>
          <a:bodyPr/>
          <a:lstStyle/>
          <a:p>
            <a:r>
              <a:rPr lang="en-US"/>
              <a:t>Yes will be good to mention them, given we are asking UASG members to hold sessions.</a:t>
            </a:r>
          </a:p>
        </p188:txBody>
      </p188:reply>
    </p188:replyLst>
    <p188:txBody>
      <a:bodyPr/>
      <a:lstStyle/>
      <a:p>
        <a:r>
          <a:rPr lang="en-US"/>
          <a:t>Should the UASG also be noted here? The announcement includes them as a partner.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11/12/21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11/12/21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3.png"/><Relationship Id="rId22" Type="http://schemas.openxmlformats.org/officeDocument/2006/relationships/image" Target="../media/image26.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1" name="Picture 20">
            <a:extLst>
              <a:ext uri="{FF2B5EF4-FFF2-40B4-BE49-F238E27FC236}">
                <a16:creationId xmlns:a16="http://schemas.microsoft.com/office/drawing/2014/main" id="{D0EAC72E-BC9F-BC44-AA55-319D6E5850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14" name="Picture 13">
            <a:extLst>
              <a:ext uri="{FF2B5EF4-FFF2-40B4-BE49-F238E27FC236}">
                <a16:creationId xmlns:a16="http://schemas.microsoft.com/office/drawing/2014/main" id="{B2909E00-D6A8-2748-85DB-E6E1B566EF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9" name="Picture 8">
            <a:extLst>
              <a:ext uri="{FF2B5EF4-FFF2-40B4-BE49-F238E27FC236}">
                <a16:creationId xmlns:a16="http://schemas.microsoft.com/office/drawing/2014/main" id="{A4530507-4BA0-B54F-B9A4-7C8CCBFAE45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AAD7DA86-2D0F-C046-AE3C-97EC0C4098C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897368EE-DC2B-A745-BD04-04A8E389DC3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9DC2CE18-1504-924F-8082-74F972AE6EA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D639DFC4-2DE6-B64B-8172-990A29F761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spTree>
    <p:extLst>
      <p:ext uri="{BB962C8B-B14F-4D97-AF65-F5344CB8AC3E}">
        <p14:creationId xmlns:p14="http://schemas.microsoft.com/office/powerpoint/2010/main" val="3044990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6" name="Picture 5">
            <a:extLst>
              <a:ext uri="{FF2B5EF4-FFF2-40B4-BE49-F238E27FC236}">
                <a16:creationId xmlns:a16="http://schemas.microsoft.com/office/drawing/2014/main" id="{6E637E06-4DAB-9340-8DA3-518A1CE736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5" name="Picture 4">
            <a:extLst>
              <a:ext uri="{FF2B5EF4-FFF2-40B4-BE49-F238E27FC236}">
                <a16:creationId xmlns:a16="http://schemas.microsoft.com/office/drawing/2014/main" id="{5C80284D-1677-1E49-BAEF-55E42E41009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pic>
        <p:nvPicPr>
          <p:cNvPr id="10" name="Picture 9">
            <a:extLst>
              <a:ext uri="{FF2B5EF4-FFF2-40B4-BE49-F238E27FC236}">
                <a16:creationId xmlns:a16="http://schemas.microsoft.com/office/drawing/2014/main" id="{0A83D0E7-7018-2F49-81A6-FD266ED89AB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2" name="Picture 21">
            <a:extLst>
              <a:ext uri="{FF2B5EF4-FFF2-40B4-BE49-F238E27FC236}">
                <a16:creationId xmlns:a16="http://schemas.microsoft.com/office/drawing/2014/main" id="{908E8604-13C1-5547-8AAD-05CEBDE8A9C3}"/>
              </a:ext>
            </a:extLst>
          </p:cNvPr>
          <p:cNvPicPr>
            <a:picLocks noChangeAspect="1"/>
          </p:cNvPicPr>
          <p:nvPr userDrawn="1"/>
        </p:nvPicPr>
        <p:blipFill>
          <a:blip r:embed="rId51"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6"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microsoft.com/office/2018/10/relationships/comments" Target="../comments/modernComment_21B_583F4215.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icann" TargetMode="External"/><Relationship Id="rId13" Type="http://schemas.openxmlformats.org/officeDocument/2006/relationships/image" Target="../media/image23.png"/><Relationship Id="rId18" Type="http://schemas.openxmlformats.org/officeDocument/2006/relationships/image" Target="../media/image25.png"/><Relationship Id="rId3" Type="http://schemas.openxmlformats.org/officeDocument/2006/relationships/hyperlink" Target="flickr.com/photos/icann" TargetMode="External"/><Relationship Id="rId7" Type="http://schemas.openxmlformats.org/officeDocument/2006/relationships/image" Target="../media/image21.png"/><Relationship Id="rId12" Type="http://schemas.openxmlformats.org/officeDocument/2006/relationships/hyperlink" Target="facebook.com/icannorg" TargetMode="External"/><Relationship Id="rId17" Type="http://schemas.openxmlformats.org/officeDocument/2006/relationships/hyperlink" Target="https://soundcloud.com/icann" TargetMode="External"/><Relationship Id="rId2" Type="http://schemas.openxmlformats.org/officeDocument/2006/relationships/hyperlink" Target="http://www.flickr.com/photos/icann" TargetMode="External"/><Relationship Id="rId16" Type="http://schemas.openxmlformats.org/officeDocument/2006/relationships/hyperlink" Target="http://www.youtube.com/icannnews" TargetMode="External"/><Relationship Id="rId20" Type="http://schemas.openxmlformats.org/officeDocument/2006/relationships/hyperlink" Target="mailto:na-gse@icann.org" TargetMode="External"/><Relationship Id="rId1" Type="http://schemas.openxmlformats.org/officeDocument/2006/relationships/slideLayout" Target="../slideLayouts/slideLayout49.xml"/><Relationship Id="rId6" Type="http://schemas.openxmlformats.org/officeDocument/2006/relationships/hyperlink" Target="linkedin.com/company/icann" TargetMode="External"/><Relationship Id="rId11" Type="http://schemas.openxmlformats.org/officeDocument/2006/relationships/hyperlink" Target="http://www.facebook.com/icannorg" TargetMode="External"/><Relationship Id="rId5" Type="http://schemas.openxmlformats.org/officeDocument/2006/relationships/hyperlink" Target="https://www.linkedin.com/company/icann" TargetMode="External"/><Relationship Id="rId15" Type="http://schemas.openxmlformats.org/officeDocument/2006/relationships/image" Target="../media/image24.png"/><Relationship Id="rId10" Type="http://schemas.openxmlformats.org/officeDocument/2006/relationships/image" Target="../media/image22.png"/><Relationship Id="rId19" Type="http://schemas.openxmlformats.org/officeDocument/2006/relationships/hyperlink" Target="https://www.slideshare.net/icannpresentations" TargetMode="External"/><Relationship Id="rId4" Type="http://schemas.openxmlformats.org/officeDocument/2006/relationships/image" Target="../media/image20.png"/><Relationship Id="rId9" Type="http://schemas.openxmlformats.org/officeDocument/2006/relationships/hyperlink" Target="twitter.com/icann" TargetMode="External"/><Relationship Id="rId14" Type="http://schemas.openxmlformats.org/officeDocument/2006/relationships/hyperlink" Target="youtube.com/user/ICANNnew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icann.zoom.us/meeting/register/tJArduqqrjgrHdB42CrNFo5wtKAz4RBv-q7i" TargetMode="External"/><Relationship Id="rId2" Type="http://schemas.openxmlformats.org/officeDocument/2006/relationships/image" Target="../media/image3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Universal Acceptance (UA) Training Series</a:t>
            </a:r>
          </a:p>
        </p:txBody>
      </p:sp>
      <p:sp>
        <p:nvSpPr>
          <p:cNvPr id="6" name="Text Placeholder 5"/>
          <p:cNvSpPr>
            <a:spLocks noGrp="1"/>
          </p:cNvSpPr>
          <p:nvPr>
            <p:ph type="body" sz="quarter" idx="13"/>
          </p:nvPr>
        </p:nvSpPr>
        <p:spPr>
          <a:xfrm>
            <a:off x="2070848" y="3652549"/>
            <a:ext cx="7073152" cy="2190312"/>
          </a:xfrm>
        </p:spPr>
        <p:txBody>
          <a:bodyPr>
            <a:normAutofit/>
          </a:bodyPr>
          <a:lstStyle/>
          <a:p>
            <a:r>
              <a:rPr lang="en-US" dirty="0"/>
              <a:t>Hosted by the North America Regional At-Large Organization (NARALO)</a:t>
            </a:r>
          </a:p>
          <a:p>
            <a:endParaRPr lang="en-US" dirty="0"/>
          </a:p>
          <a:p>
            <a:r>
              <a:rPr lang="en-US" dirty="0"/>
              <a:t>in conjunction with the</a:t>
            </a:r>
          </a:p>
          <a:p>
            <a:endParaRPr lang="en-US" dirty="0"/>
          </a:p>
          <a:p>
            <a:r>
              <a:rPr lang="en-US" dirty="0"/>
              <a:t>Internet Corporation for Assigned Names and Numbers (ICANN) and the Universal Acceptance Steering Group (UASG)</a:t>
            </a:r>
          </a:p>
          <a:p>
            <a:endParaRPr lang="en-US" dirty="0"/>
          </a:p>
        </p:txBody>
      </p:sp>
    </p:spTree>
    <p:extLst>
      <p:ext uri="{BB962C8B-B14F-4D97-AF65-F5344CB8AC3E}">
        <p14:creationId xmlns:p14="http://schemas.microsoft.com/office/powerpoint/2010/main" val="1480540693"/>
      </p:ext>
    </p:extLst>
  </p:cSld>
  <p:clrMapOvr>
    <a:masterClrMapping/>
  </p:clrMapOvr>
  <p:extLst>
    <p:ext uri="{6950BFC3-D8DA-4A85-94F7-54DA5524770B}">
      <p188:commentRel xmlns:p188="http://schemas.microsoft.com/office/powerpoint/2018/8/main"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Engage with ICANN</a:t>
            </a:r>
            <a:endParaRPr lang="en-US" dirty="0"/>
          </a:p>
        </p:txBody>
      </p:sp>
      <p:sp>
        <p:nvSpPr>
          <p:cNvPr id="5" name="Text Placeholder 32"/>
          <p:cNvSpPr txBox="1">
            <a:spLocks/>
          </p:cNvSpPr>
          <p:nvPr/>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6" name="Text Placeholder 33"/>
          <p:cNvSpPr txBox="1">
            <a:spLocks/>
          </p:cNvSpPr>
          <p:nvPr/>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grpSp>
        <p:nvGrpSpPr>
          <p:cNvPr id="7" name="Group 6"/>
          <p:cNvGrpSpPr/>
          <p:nvPr/>
        </p:nvGrpSpPr>
        <p:grpSpPr>
          <a:xfrm>
            <a:off x="2543489" y="4228306"/>
            <a:ext cx="3416667" cy="365760"/>
            <a:chOff x="5325979" y="4715893"/>
            <a:chExt cx="3416667" cy="365760"/>
          </a:xfrm>
        </p:grpSpPr>
        <p:sp>
          <p:nvSpPr>
            <p:cNvPr id="8"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
                </a:rPr>
                <a:t>flickr.com</a:t>
              </a:r>
              <a:r>
                <a:rPr lang="en-US" sz="1400" dirty="0">
                  <a:solidFill>
                    <a:srgbClr val="0A304B"/>
                  </a:solidFill>
                  <a:latin typeface="+mn-lt"/>
                  <a:ea typeface="Segoe UI" panose="020B0502040204020203" pitchFamily="34" charset="0"/>
                  <a:cs typeface="Arial"/>
                  <a:hlinkClick r:id="rId2"/>
                </a:rPr>
                <a:t>/</a:t>
              </a:r>
              <a:r>
                <a:rPr lang="en-US" sz="1400" dirty="0" err="1">
                  <a:solidFill>
                    <a:srgbClr val="0A304B"/>
                  </a:solidFill>
                  <a:latin typeface="+mn-lt"/>
                  <a:ea typeface="Segoe UI" panose="020B0502040204020203" pitchFamily="34" charset="0"/>
                  <a:cs typeface="Arial"/>
                  <a:hlinkClick r:id="rId2"/>
                </a:rPr>
                <a:t>icann</a:t>
              </a:r>
              <a:endParaRPr lang="en-US" sz="1400" dirty="0">
                <a:solidFill>
                  <a:srgbClr val="0A304B"/>
                </a:solidFill>
                <a:latin typeface="+mn-lt"/>
                <a:ea typeface="Segoe UI" panose="020B0502040204020203" pitchFamily="34" charset="0"/>
                <a:cs typeface="Arial"/>
              </a:endParaRPr>
            </a:p>
          </p:txBody>
        </p:sp>
        <p:pic>
          <p:nvPicPr>
            <p:cNvPr id="9" name="Picture 8" descr="1420947842_social_style_3_flikr-128.png">
              <a:hlinkClick r:id="rId3" action="ppaction://hlinkfile"/>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10" name="Group 9"/>
          <p:cNvGrpSpPr/>
          <p:nvPr/>
        </p:nvGrpSpPr>
        <p:grpSpPr>
          <a:xfrm>
            <a:off x="2543489" y="4726326"/>
            <a:ext cx="3636602" cy="365760"/>
            <a:chOff x="1235726" y="5571713"/>
            <a:chExt cx="3636602" cy="365760"/>
          </a:xfrm>
        </p:grpSpPr>
        <p:sp>
          <p:nvSpPr>
            <p:cNvPr id="11"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5"/>
                </a:rPr>
                <a:t>linkedin</a:t>
              </a:r>
              <a:r>
                <a:rPr lang="en-US" sz="1400" dirty="0">
                  <a:solidFill>
                    <a:srgbClr val="0A304B"/>
                  </a:solidFill>
                  <a:latin typeface="+mn-lt"/>
                  <a:ea typeface="Segoe UI" panose="020B0502040204020203" pitchFamily="34" charset="0"/>
                  <a:cs typeface="Arial"/>
                  <a:hlinkClick r:id="rId5"/>
                </a:rPr>
                <a:t>/company/</a:t>
              </a:r>
              <a:r>
                <a:rPr lang="en-US" sz="1400" dirty="0" err="1">
                  <a:solidFill>
                    <a:srgbClr val="0A304B"/>
                  </a:solidFill>
                  <a:latin typeface="+mn-lt"/>
                  <a:ea typeface="Segoe UI" panose="020B0502040204020203" pitchFamily="34" charset="0"/>
                  <a:cs typeface="Arial"/>
                  <a:hlinkClick r:id="rId5"/>
                </a:rPr>
                <a:t>icann</a:t>
              </a:r>
              <a:endParaRPr lang="en-US" sz="1400" dirty="0">
                <a:solidFill>
                  <a:srgbClr val="0A304B"/>
                </a:solidFill>
                <a:latin typeface="+mn-lt"/>
                <a:ea typeface="Segoe UI" panose="020B0502040204020203" pitchFamily="34" charset="0"/>
                <a:cs typeface="Arial"/>
              </a:endParaRPr>
            </a:p>
          </p:txBody>
        </p:sp>
        <p:pic>
          <p:nvPicPr>
            <p:cNvPr id="12" name="Picture 1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13" name="Group 12"/>
          <p:cNvGrpSpPr/>
          <p:nvPr/>
        </p:nvGrpSpPr>
        <p:grpSpPr>
          <a:xfrm>
            <a:off x="2543489" y="2734246"/>
            <a:ext cx="2809587" cy="365760"/>
            <a:chOff x="1235726" y="3073176"/>
            <a:chExt cx="2809587" cy="365760"/>
          </a:xfrm>
        </p:grpSpPr>
        <p:sp>
          <p:nvSpPr>
            <p:cNvPr id="14"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8"/>
                </a:rPr>
                <a:t>@</a:t>
              </a:r>
              <a:r>
                <a:rPr lang="en-US" sz="1400" dirty="0" err="1">
                  <a:solidFill>
                    <a:srgbClr val="0A304B"/>
                  </a:solidFill>
                  <a:latin typeface="+mn-lt"/>
                  <a:ea typeface="Segoe UI" panose="020B0502040204020203" pitchFamily="34" charset="0"/>
                  <a:cs typeface="Arial"/>
                  <a:hlinkClick r:id="rId8"/>
                </a:rPr>
                <a:t>icann</a:t>
              </a:r>
              <a:endParaRPr lang="en-US" sz="1400" dirty="0">
                <a:solidFill>
                  <a:srgbClr val="0A304B"/>
                </a:solidFill>
                <a:latin typeface="+mn-lt"/>
                <a:ea typeface="Segoe UI" panose="020B0502040204020203" pitchFamily="34" charset="0"/>
                <a:cs typeface="Arial"/>
              </a:endParaRPr>
            </a:p>
          </p:txBody>
        </p:sp>
        <p:pic>
          <p:nvPicPr>
            <p:cNvPr id="15" name="Picture 14" descr="1420948433_social_style_3_twiter-128.png">
              <a:hlinkClick r:id="rId9" action="ppaction://hlinkfile"/>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16" name="Group 15"/>
          <p:cNvGrpSpPr/>
          <p:nvPr/>
        </p:nvGrpSpPr>
        <p:grpSpPr>
          <a:xfrm>
            <a:off x="2543489" y="3232266"/>
            <a:ext cx="3730320" cy="365760"/>
            <a:chOff x="1235727" y="3892739"/>
            <a:chExt cx="3730320" cy="365760"/>
          </a:xfrm>
        </p:grpSpPr>
        <p:sp>
          <p:nvSpPr>
            <p:cNvPr id="17"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1"/>
                </a:rPr>
                <a:t>facebook.com/</a:t>
              </a:r>
              <a:r>
                <a:rPr lang="en-US" sz="1400" dirty="0" err="1">
                  <a:solidFill>
                    <a:srgbClr val="0A304B"/>
                  </a:solidFill>
                  <a:latin typeface="+mn-lt"/>
                  <a:ea typeface="Segoe UI" panose="020B0502040204020203" pitchFamily="34" charset="0"/>
                  <a:cs typeface="Arial"/>
                  <a:hlinkClick r:id="rId11"/>
                </a:rPr>
                <a:t>icannorg</a:t>
              </a:r>
              <a:r>
                <a:rPr lang="en-US" sz="1400" dirty="0">
                  <a:solidFill>
                    <a:srgbClr val="0A304B"/>
                  </a:solidFill>
                  <a:latin typeface="+mn-lt"/>
                  <a:ea typeface="Segoe UI" panose="020B0502040204020203" pitchFamily="34" charset="0"/>
                  <a:cs typeface="Arial"/>
                  <a:hlinkClick r:id="rId11"/>
                </a:rPr>
                <a:t> </a:t>
              </a:r>
              <a:endParaRPr lang="en-US" sz="1400" dirty="0">
                <a:solidFill>
                  <a:srgbClr val="0A304B"/>
                </a:solidFill>
                <a:latin typeface="+mn-lt"/>
                <a:ea typeface="Segoe UI" panose="020B0502040204020203" pitchFamily="34" charset="0"/>
                <a:cs typeface="Arial"/>
              </a:endParaRPr>
            </a:p>
          </p:txBody>
        </p:sp>
        <p:pic>
          <p:nvPicPr>
            <p:cNvPr id="18" name="Picture 17" descr="1420948141_social_style_3_facebook-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19" name="Group 18"/>
          <p:cNvGrpSpPr/>
          <p:nvPr/>
        </p:nvGrpSpPr>
        <p:grpSpPr>
          <a:xfrm>
            <a:off x="2543489" y="3730286"/>
            <a:ext cx="3636602" cy="365760"/>
            <a:chOff x="1235726" y="4721075"/>
            <a:chExt cx="3636602" cy="365760"/>
          </a:xfrm>
        </p:grpSpPr>
        <p:pic>
          <p:nvPicPr>
            <p:cNvPr id="20" name="Picture 19"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21"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6"/>
                </a:rPr>
                <a:t>youtube.com/</a:t>
              </a:r>
              <a:r>
                <a:rPr lang="en-US" sz="1400" dirty="0" err="1">
                  <a:solidFill>
                    <a:srgbClr val="0A304B"/>
                  </a:solidFill>
                  <a:latin typeface="+mn-lt"/>
                  <a:ea typeface="Segoe UI" panose="020B0502040204020203" pitchFamily="34" charset="0"/>
                  <a:cs typeface="Arial"/>
                  <a:hlinkClick r:id="rId16"/>
                </a:rPr>
                <a:t>icannnews</a:t>
              </a:r>
              <a:endParaRPr lang="en-US" sz="1400" dirty="0">
                <a:solidFill>
                  <a:srgbClr val="0A304B"/>
                </a:solidFill>
                <a:latin typeface="+mn-lt"/>
                <a:ea typeface="Segoe UI" panose="020B0502040204020203" pitchFamily="34" charset="0"/>
                <a:cs typeface="Arial"/>
              </a:endParaRPr>
            </a:p>
          </p:txBody>
        </p:sp>
      </p:grpSp>
      <p:grpSp>
        <p:nvGrpSpPr>
          <p:cNvPr id="22" name="Group 21"/>
          <p:cNvGrpSpPr/>
          <p:nvPr/>
        </p:nvGrpSpPr>
        <p:grpSpPr>
          <a:xfrm>
            <a:off x="2543489" y="5722367"/>
            <a:ext cx="2586167" cy="365760"/>
            <a:chOff x="5325979" y="3073176"/>
            <a:chExt cx="2586167" cy="365760"/>
          </a:xfrm>
        </p:grpSpPr>
        <p:sp>
          <p:nvSpPr>
            <p:cNvPr id="23"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7"/>
                </a:rPr>
                <a:t>soundcloud</a:t>
              </a:r>
              <a:r>
                <a:rPr lang="en-US" sz="1400" dirty="0">
                  <a:solidFill>
                    <a:srgbClr val="0A304B"/>
                  </a:solidFill>
                  <a:latin typeface="+mn-lt"/>
                  <a:ea typeface="Segoe UI" panose="020B0502040204020203" pitchFamily="34" charset="0"/>
                  <a:cs typeface="Arial"/>
                  <a:hlinkClick r:id="rId17"/>
                </a:rPr>
                <a:t>/</a:t>
              </a:r>
              <a:r>
                <a:rPr lang="en-US" sz="1400" dirty="0" err="1">
                  <a:solidFill>
                    <a:srgbClr val="0A304B"/>
                  </a:solidFill>
                  <a:latin typeface="+mn-lt"/>
                  <a:ea typeface="Segoe UI" panose="020B0502040204020203" pitchFamily="34" charset="0"/>
                  <a:cs typeface="Arial"/>
                  <a:hlinkClick r:id="rId17"/>
                </a:rPr>
                <a:t>icann</a:t>
              </a:r>
              <a:endParaRPr lang="en-US" sz="1400" dirty="0">
                <a:solidFill>
                  <a:srgbClr val="0A304B"/>
                </a:solidFill>
                <a:latin typeface="+mn-lt"/>
                <a:ea typeface="Segoe UI" panose="020B0502040204020203" pitchFamily="34" charset="0"/>
                <a:cs typeface="Arial"/>
              </a:endParaRPr>
            </a:p>
          </p:txBody>
        </p:sp>
        <p:pic>
          <p:nvPicPr>
            <p:cNvPr id="24" name="Picture 23"/>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25" name="Group 24"/>
          <p:cNvGrpSpPr/>
          <p:nvPr/>
        </p:nvGrpSpPr>
        <p:grpSpPr>
          <a:xfrm>
            <a:off x="2543489" y="5224346"/>
            <a:ext cx="3416667" cy="365760"/>
            <a:chOff x="5325979" y="5571713"/>
            <a:chExt cx="3416667" cy="365760"/>
          </a:xfrm>
        </p:grpSpPr>
        <p:sp>
          <p:nvSpPr>
            <p:cNvPr id="26"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9"/>
                </a:rPr>
                <a:t>slideshare</a:t>
              </a:r>
              <a:r>
                <a:rPr lang="en-US" sz="1400" dirty="0">
                  <a:solidFill>
                    <a:srgbClr val="0A304B"/>
                  </a:solidFill>
                  <a:latin typeface="+mn-lt"/>
                  <a:ea typeface="Segoe UI" panose="020B0502040204020203" pitchFamily="34" charset="0"/>
                  <a:cs typeface="Arial"/>
                  <a:hlinkClick r:id="rId19"/>
                </a:rPr>
                <a:t>/</a:t>
              </a:r>
              <a:r>
                <a:rPr lang="en-US" sz="1400" dirty="0" err="1">
                  <a:solidFill>
                    <a:srgbClr val="0A304B"/>
                  </a:solidFill>
                  <a:latin typeface="+mn-lt"/>
                  <a:ea typeface="Segoe UI" panose="020B0502040204020203" pitchFamily="34" charset="0"/>
                  <a:cs typeface="Arial"/>
                  <a:hlinkClick r:id="rId19"/>
                </a:rPr>
                <a:t>icannpresentations</a:t>
              </a:r>
              <a:endParaRPr lang="en-US" sz="1400" dirty="0">
                <a:solidFill>
                  <a:srgbClr val="0A304B"/>
                </a:solidFill>
                <a:latin typeface="+mn-lt"/>
                <a:ea typeface="Segoe UI" panose="020B0502040204020203" pitchFamily="34" charset="0"/>
                <a:cs typeface="Arial"/>
              </a:endParaRPr>
            </a:p>
          </p:txBody>
        </p:sp>
        <p:pic>
          <p:nvPicPr>
            <p:cNvPr id="27" name="Picture 26"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
        <p:nvSpPr>
          <p:cNvPr id="28" name="Text Placeholder 29"/>
          <p:cNvSpPr txBox="1">
            <a:spLocks/>
          </p:cNvSpPr>
          <p:nvPr/>
        </p:nvSpPr>
        <p:spPr>
          <a:xfrm>
            <a:off x="2543489" y="1865312"/>
            <a:ext cx="5973449" cy="346541"/>
          </a:xfrm>
          <a:prstGeom prst="rect">
            <a:avLst/>
          </a:prstGeom>
        </p:spPr>
        <p:txBody>
          <a:bodyPr lIns="0" tIns="0" rIns="0" bIns="0"/>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dirty="0">
                <a:hlinkClick r:id="rId20">
                  <a:extLst>
                    <a:ext uri="{A12FA001-AC4F-418D-AE19-62706E023703}">
                      <ahyp:hlinkClr xmlns:ahyp="http://schemas.microsoft.com/office/drawing/2018/hyperlinkcolor" val="tx"/>
                    </a:ext>
                  </a:extLst>
                </a:hlinkClick>
              </a:rPr>
              <a:t>na-gse@icann.org</a:t>
            </a:r>
            <a:r>
              <a:rPr lang="en-US" dirty="0"/>
              <a:t> </a:t>
            </a:r>
          </a:p>
        </p:txBody>
      </p:sp>
      <p:sp>
        <p:nvSpPr>
          <p:cNvPr id="2" name="TextBox 1">
            <a:extLst>
              <a:ext uri="{FF2B5EF4-FFF2-40B4-BE49-F238E27FC236}">
                <a16:creationId xmlns:a16="http://schemas.microsoft.com/office/drawing/2014/main" id="{014DE9F8-E05E-3C47-A1C6-E9DDFACE520E}"/>
              </a:ext>
            </a:extLst>
          </p:cNvPr>
          <p:cNvSpPr txBox="1"/>
          <p:nvPr/>
        </p:nvSpPr>
        <p:spPr>
          <a:xfrm>
            <a:off x="6184900" y="2082800"/>
            <a:ext cx="65" cy="276999"/>
          </a:xfrm>
          <a:prstGeom prst="rect">
            <a:avLst/>
          </a:prstGeom>
          <a:noFill/>
        </p:spPr>
        <p:txBody>
          <a:bodyPr wrap="none" lIns="0" tIns="0" rIns="0" bIns="0" rtlCol="0">
            <a:spAutoFit/>
          </a:bodyPr>
          <a:lstStyle/>
          <a:p>
            <a:endParaRPr lang="en-US" dirty="0" err="1">
              <a:cs typeface="Source Sans Pro"/>
            </a:endParaRPr>
          </a:p>
        </p:txBody>
      </p:sp>
    </p:spTree>
    <p:extLst>
      <p:ext uri="{BB962C8B-B14F-4D97-AF65-F5344CB8AC3E}">
        <p14:creationId xmlns:p14="http://schemas.microsoft.com/office/powerpoint/2010/main" val="1859762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Is This Course for Me?</a:t>
            </a:r>
          </a:p>
        </p:txBody>
      </p:sp>
      <p:sp>
        <p:nvSpPr>
          <p:cNvPr id="4" name="TextBox 3">
            <a:extLst>
              <a:ext uri="{FF2B5EF4-FFF2-40B4-BE49-F238E27FC236}">
                <a16:creationId xmlns:a16="http://schemas.microsoft.com/office/drawing/2014/main" id="{7B5FC342-A3F4-7D4F-8E4E-6FB60026A0A1}"/>
              </a:ext>
            </a:extLst>
          </p:cNvPr>
          <p:cNvSpPr txBox="1"/>
          <p:nvPr/>
        </p:nvSpPr>
        <p:spPr>
          <a:xfrm>
            <a:off x="374903" y="1028343"/>
            <a:ext cx="8397137" cy="5816977"/>
          </a:xfrm>
          <a:prstGeom prst="rect">
            <a:avLst/>
          </a:prstGeom>
          <a:noFill/>
        </p:spPr>
        <p:txBody>
          <a:bodyPr wrap="square">
            <a:spAutoFit/>
          </a:bodyPr>
          <a:lstStyle/>
          <a:p>
            <a:r>
              <a:rPr lang="en-US" sz="2400" dirty="0"/>
              <a:t>The Universal Acceptance (UA) Training Series is perfect for people of all skill levels, it is being offered FREE of charge, and is geared toward the following occupational categories:</a:t>
            </a:r>
          </a:p>
          <a:p>
            <a:endParaRPr lang="en-US" sz="2400" dirty="0"/>
          </a:p>
          <a:p>
            <a:pPr marL="285750" indent="-285750">
              <a:buFont typeface="Arial" panose="020B0604020202020204" pitchFamily="34" charset="0"/>
              <a:buChar char="•"/>
            </a:pPr>
            <a:r>
              <a:rPr lang="en-US" dirty="0"/>
              <a:t>System developers</a:t>
            </a:r>
          </a:p>
          <a:p>
            <a:pPr marL="285750" indent="-285750">
              <a:buFont typeface="Arial" panose="020B0604020202020204" pitchFamily="34" charset="0"/>
              <a:buChar char="•"/>
            </a:pPr>
            <a:r>
              <a:rPr lang="en-US" dirty="0"/>
              <a:t>Email system administrators</a:t>
            </a:r>
          </a:p>
          <a:p>
            <a:pPr marL="285750" indent="-285750">
              <a:buFont typeface="Arial" panose="020B0604020202020204" pitchFamily="34" charset="0"/>
              <a:buChar char="•"/>
            </a:pPr>
            <a:r>
              <a:rPr lang="en-US" dirty="0"/>
              <a:t>Software and application developers</a:t>
            </a:r>
          </a:p>
          <a:p>
            <a:pPr marL="285750" indent="-285750">
              <a:buFont typeface="Arial" panose="020B0604020202020204" pitchFamily="34" charset="0"/>
              <a:buChar char="•"/>
            </a:pPr>
            <a:r>
              <a:rPr lang="en-US" dirty="0"/>
              <a:t>Technical managers</a:t>
            </a:r>
          </a:p>
          <a:p>
            <a:pPr marL="285750" indent="-285750">
              <a:buFont typeface="Arial" panose="020B0604020202020204" pitchFamily="34" charset="0"/>
              <a:buChar char="•"/>
            </a:pPr>
            <a:r>
              <a:rPr lang="en-US" dirty="0"/>
              <a:t>University professors and students studying computer or social sciences and  business) – in particular those interested in Internet research </a:t>
            </a:r>
          </a:p>
          <a:p>
            <a:pPr marL="285750" indent="-285750">
              <a:buFont typeface="Arial" panose="020B0604020202020204" pitchFamily="34" charset="0"/>
              <a:buChar char="•"/>
            </a:pPr>
            <a:r>
              <a:rPr lang="en-US" dirty="0"/>
              <a:t>Chief technology officers</a:t>
            </a:r>
          </a:p>
          <a:p>
            <a:pPr marL="285750" indent="-285750">
              <a:buFont typeface="Arial" panose="020B0604020202020204" pitchFamily="34" charset="0"/>
              <a:buChar char="•"/>
            </a:pPr>
            <a:r>
              <a:rPr lang="en-US" dirty="0"/>
              <a:t>Internet-based startups</a:t>
            </a:r>
          </a:p>
          <a:p>
            <a:pPr marL="285750" indent="-285750">
              <a:buFont typeface="Arial" panose="020B0604020202020204" pitchFamily="34" charset="0"/>
              <a:buChar char="•"/>
            </a:pPr>
            <a:r>
              <a:rPr lang="en-US" dirty="0"/>
              <a:t>App developers</a:t>
            </a:r>
          </a:p>
          <a:p>
            <a:pPr marL="285750" indent="-285750">
              <a:buFont typeface="Arial" panose="020B0604020202020204" pitchFamily="34" charset="0"/>
              <a:buChar char="•"/>
            </a:pPr>
            <a:r>
              <a:rPr lang="en-US" dirty="0"/>
              <a:t>Network managers</a:t>
            </a:r>
          </a:p>
          <a:p>
            <a:pPr marL="285750" indent="-285750">
              <a:buFont typeface="Arial" panose="020B0604020202020204" pitchFamily="34" charset="0"/>
              <a:buChar char="•"/>
            </a:pPr>
            <a:r>
              <a:rPr lang="en-US" dirty="0"/>
              <a:t>Internet service providers</a:t>
            </a:r>
          </a:p>
          <a:p>
            <a:pPr marL="285750" indent="-285750">
              <a:buFont typeface="Arial" panose="020B0604020202020204" pitchFamily="34" charset="0"/>
              <a:buChar char="•"/>
            </a:pPr>
            <a:r>
              <a:rPr lang="en-US" dirty="0"/>
              <a:t>Anyone interested in learning more about the use and acceptance of new top-level domains</a:t>
            </a:r>
          </a:p>
          <a:p>
            <a:endParaRPr lang="en-US" dirty="0"/>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626482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Dates and Times</a:t>
            </a:r>
          </a:p>
        </p:txBody>
      </p:sp>
      <p:sp>
        <p:nvSpPr>
          <p:cNvPr id="4" name="TextBox 3">
            <a:extLst>
              <a:ext uri="{FF2B5EF4-FFF2-40B4-BE49-F238E27FC236}">
                <a16:creationId xmlns:a16="http://schemas.microsoft.com/office/drawing/2014/main" id="{7B5FC342-A3F4-7D4F-8E4E-6FB60026A0A1}"/>
              </a:ext>
            </a:extLst>
          </p:cNvPr>
          <p:cNvSpPr txBox="1"/>
          <p:nvPr/>
        </p:nvSpPr>
        <p:spPr>
          <a:xfrm>
            <a:off x="374903" y="1028343"/>
            <a:ext cx="8397137" cy="4154984"/>
          </a:xfrm>
          <a:prstGeom prst="rect">
            <a:avLst/>
          </a:prstGeom>
          <a:noFill/>
        </p:spPr>
        <p:txBody>
          <a:bodyPr wrap="square">
            <a:spAutoFit/>
          </a:bodyPr>
          <a:lstStyle/>
          <a:p>
            <a:r>
              <a:rPr lang="en-US" sz="2400" b="1" dirty="0"/>
              <a:t>Session 1:</a:t>
            </a:r>
            <a:r>
              <a:rPr lang="en-US" sz="2400" dirty="0"/>
              <a:t> Thursday, 20 January 2022 – 17:00 UTC</a:t>
            </a:r>
          </a:p>
          <a:p>
            <a:r>
              <a:rPr lang="en-US" sz="2400" dirty="0"/>
              <a:t>“An Introduction to Universal Acceptance”</a:t>
            </a:r>
            <a:br>
              <a:rPr lang="en-US" sz="2400" dirty="0"/>
            </a:br>
            <a:endParaRPr lang="en-US" sz="2400" dirty="0"/>
          </a:p>
          <a:p>
            <a:r>
              <a:rPr lang="en-US" sz="2400" b="1" dirty="0"/>
              <a:t>Session 2: </a:t>
            </a:r>
            <a:r>
              <a:rPr lang="en-US" sz="2400" dirty="0"/>
              <a:t>Thursday, 27 January 2022 – 17:00 UTC</a:t>
            </a:r>
          </a:p>
          <a:p>
            <a:r>
              <a:rPr lang="en-US" sz="2400" dirty="0"/>
              <a:t>“Email Addressing Internationalization (EAI) Configuration”</a:t>
            </a:r>
            <a:br>
              <a:rPr lang="en-US" sz="2400" dirty="0"/>
            </a:br>
            <a:endParaRPr lang="en-US" sz="2400" dirty="0"/>
          </a:p>
          <a:p>
            <a:r>
              <a:rPr lang="en-US" sz="2400" b="1" dirty="0"/>
              <a:t>Session 3: </a:t>
            </a:r>
            <a:r>
              <a:rPr lang="en-US" sz="2400" dirty="0"/>
              <a:t>Thursday, 3 February 2022 – 17:00 UTC</a:t>
            </a:r>
            <a:br>
              <a:rPr lang="en-US" sz="2400" dirty="0"/>
            </a:br>
            <a:r>
              <a:rPr lang="en-US" sz="2400" dirty="0"/>
              <a:t>“UA for Software and Application Developers”</a:t>
            </a:r>
            <a:br>
              <a:rPr lang="en-US" sz="2400" dirty="0"/>
            </a:br>
            <a:endParaRPr lang="en-US" sz="2400" dirty="0"/>
          </a:p>
          <a:p>
            <a:r>
              <a:rPr lang="en-US" sz="2400" b="1" dirty="0"/>
              <a:t>Session 4:</a:t>
            </a:r>
            <a:r>
              <a:rPr lang="en-US" sz="2400" dirty="0"/>
              <a:t> Thursday, 10 February 2022 – 17:00 UTC</a:t>
            </a:r>
            <a:br>
              <a:rPr lang="en-US" sz="2400" dirty="0"/>
            </a:br>
            <a:r>
              <a:rPr lang="en-US" sz="2400" dirty="0"/>
              <a:t>“Outreach and Engagement: The Life of an UA Ambassador”</a:t>
            </a:r>
          </a:p>
        </p:txBody>
      </p:sp>
    </p:spTree>
    <p:extLst>
      <p:ext uri="{BB962C8B-B14F-4D97-AF65-F5344CB8AC3E}">
        <p14:creationId xmlns:p14="http://schemas.microsoft.com/office/powerpoint/2010/main" val="492376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Meet Your Instructors</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4" y="891813"/>
            <a:ext cx="8598615" cy="4708981"/>
          </a:xfrm>
          <a:prstGeom prst="rect">
            <a:avLst/>
          </a:prstGeom>
          <a:noFill/>
        </p:spPr>
        <p:txBody>
          <a:bodyPr wrap="square">
            <a:spAutoFit/>
          </a:bodyPr>
          <a:lstStyle/>
          <a:p>
            <a:r>
              <a:rPr lang="en-US" sz="2000" b="1" dirty="0">
                <a:cs typeface="Source Sans Pro"/>
              </a:rPr>
              <a:t>Session 1: “An Introduction to Universal Acceptance”</a:t>
            </a:r>
          </a:p>
          <a:p>
            <a:r>
              <a:rPr lang="en-US" sz="2000" dirty="0">
                <a:cs typeface="Source Sans Pro"/>
              </a:rPr>
              <a:t>Dennis Tan Tanaka, Senior Platform Manager, Verisign</a:t>
            </a:r>
          </a:p>
          <a:p>
            <a:r>
              <a:rPr lang="en-US" sz="2000" dirty="0">
                <a:cs typeface="Source Sans Pro"/>
              </a:rPr>
              <a:t>Joe Catapano, Stakeholder Engagement Senior Manager, ICANN</a:t>
            </a:r>
          </a:p>
          <a:p>
            <a:endParaRPr lang="en-US" sz="2000" b="1" dirty="0">
              <a:cs typeface="Source Sans Pro"/>
            </a:endParaRPr>
          </a:p>
          <a:p>
            <a:r>
              <a:rPr lang="en-US" sz="2000" b="1" dirty="0">
                <a:cs typeface="Source Sans Pro"/>
              </a:rPr>
              <a:t>Session 2: “Email Addressing Internationalization (EAI) Configuration”</a:t>
            </a:r>
          </a:p>
          <a:p>
            <a:r>
              <a:rPr lang="en-US" sz="2000" dirty="0">
                <a:cs typeface="Source Sans Pro"/>
              </a:rPr>
              <a:t>Champika Wijayatunga, Regional Technical Engagement Manager, ICANN</a:t>
            </a:r>
          </a:p>
          <a:p>
            <a:endParaRPr lang="en-US" sz="2000" b="1" dirty="0">
              <a:cs typeface="Source Sans Pro"/>
            </a:endParaRPr>
          </a:p>
          <a:p>
            <a:r>
              <a:rPr lang="en-US" sz="2000" b="1" dirty="0">
                <a:cs typeface="Source Sans Pro"/>
              </a:rPr>
              <a:t>Session 3: “UA for Software and Application Developers”</a:t>
            </a:r>
          </a:p>
          <a:p>
            <a:r>
              <a:rPr lang="en-US" sz="2000" dirty="0">
                <a:cs typeface="Source Sans Pro"/>
              </a:rPr>
              <a:t>Sarmad Hussain, Senior Director, IDN and UA Programs, ICANN</a:t>
            </a:r>
          </a:p>
          <a:p>
            <a:endParaRPr lang="en-US" sz="2000" b="1" dirty="0">
              <a:cs typeface="Source Sans Pro"/>
            </a:endParaRPr>
          </a:p>
          <a:p>
            <a:r>
              <a:rPr lang="en-US" sz="2000" b="1" dirty="0">
                <a:cs typeface="Source Sans Pro"/>
              </a:rPr>
              <a:t>Session 4: “Outreach and Engagement: The Life of an UA Ambassador”</a:t>
            </a:r>
          </a:p>
          <a:p>
            <a:r>
              <a:rPr lang="en-US" sz="2000" dirty="0">
                <a:cs typeface="Source Sans Pro"/>
              </a:rPr>
              <a:t>Mark Datysgeld, Internet Governance and Policies Consultant, member of the Universal Acceptance Steering Group (UASG)</a:t>
            </a:r>
          </a:p>
        </p:txBody>
      </p:sp>
    </p:spTree>
    <p:extLst>
      <p:ext uri="{BB962C8B-B14F-4D97-AF65-F5344CB8AC3E}">
        <p14:creationId xmlns:p14="http://schemas.microsoft.com/office/powerpoint/2010/main" val="1221390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22" y="0"/>
            <a:ext cx="8769096" cy="449767"/>
          </a:xfrm>
        </p:spPr>
        <p:txBody>
          <a:bodyPr/>
          <a:lstStyle/>
          <a:p>
            <a:r>
              <a:rPr lang="en-US" dirty="0"/>
              <a:t>Session 1: An Introduction to Universal Acceptance</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1031299"/>
            <a:ext cx="8598615" cy="4401205"/>
          </a:xfrm>
          <a:prstGeom prst="rect">
            <a:avLst/>
          </a:prstGeom>
          <a:noFill/>
        </p:spPr>
        <p:txBody>
          <a:bodyPr wrap="square">
            <a:spAutoFit/>
          </a:bodyPr>
          <a:lstStyle/>
          <a:p>
            <a:r>
              <a:rPr lang="en-US" sz="2000" dirty="0"/>
              <a:t>Join us as our instructors provide a brief overview of the Domain Name System (DNS) and the role of ICANN. The concept of Internationalized Domain Names (IDNs) will be presented, as well as key economic and social factors that motivated its adoption. Then, the UA initiative will be discussed, including the importance of engagement in many levels of the Internet software community. We will conclude the session with an introduction of key technical aspects such as Unicode, IDNs, and EAI. </a:t>
            </a:r>
            <a:endParaRPr lang="en-US" sz="2000" b="1" dirty="0">
              <a:cs typeface="Source Sans Pro"/>
            </a:endParaRPr>
          </a:p>
          <a:p>
            <a:endParaRPr lang="en-US" sz="2000" b="1" dirty="0">
              <a:cs typeface="Source Sans Pro"/>
            </a:endParaRPr>
          </a:p>
          <a:p>
            <a:endParaRPr lang="en-US" sz="2000" b="1" dirty="0">
              <a:cs typeface="Source Sans Pro"/>
            </a:endParaRPr>
          </a:p>
          <a:p>
            <a:r>
              <a:rPr lang="en-US" sz="2000" b="1" dirty="0">
                <a:cs typeface="Source Sans Pro"/>
              </a:rPr>
              <a:t>Instructors:</a:t>
            </a:r>
          </a:p>
          <a:p>
            <a:r>
              <a:rPr lang="en-US" sz="2000" dirty="0">
                <a:cs typeface="Source Sans Pro"/>
              </a:rPr>
              <a:t>Dennis Tan Tanaka, Senior Platform Manager, Verisign</a:t>
            </a:r>
          </a:p>
          <a:p>
            <a:r>
              <a:rPr lang="en-US" sz="2000" dirty="0">
                <a:cs typeface="Source Sans Pro"/>
              </a:rPr>
              <a:t>Joe Catapano, Stakeholder Engagement Senior Manager, ICANN</a:t>
            </a:r>
          </a:p>
          <a:p>
            <a:endParaRPr lang="en-US" sz="2000" b="1" dirty="0">
              <a:cs typeface="Source Sans Pro"/>
            </a:endParaRPr>
          </a:p>
          <a:p>
            <a:endParaRPr lang="en-US" sz="2000" dirty="0">
              <a:cs typeface="Source Sans Pro"/>
            </a:endParaRPr>
          </a:p>
        </p:txBody>
      </p:sp>
    </p:spTree>
    <p:extLst>
      <p:ext uri="{BB962C8B-B14F-4D97-AF65-F5344CB8AC3E}">
        <p14:creationId xmlns:p14="http://schemas.microsoft.com/office/powerpoint/2010/main" val="1812090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22" y="0"/>
            <a:ext cx="8769096" cy="449767"/>
          </a:xfrm>
        </p:spPr>
        <p:txBody>
          <a:bodyPr/>
          <a:lstStyle/>
          <a:p>
            <a:r>
              <a:rPr lang="en-US" dirty="0"/>
              <a:t>Session 2: Email Addressing Internationalization</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1031299"/>
            <a:ext cx="8598615" cy="3477875"/>
          </a:xfrm>
          <a:prstGeom prst="rect">
            <a:avLst/>
          </a:prstGeom>
          <a:noFill/>
        </p:spPr>
        <p:txBody>
          <a:bodyPr wrap="square">
            <a:spAutoFit/>
          </a:bodyPr>
          <a:lstStyle/>
          <a:p>
            <a:r>
              <a:rPr lang="en-US" sz="2000" dirty="0"/>
              <a:t>In our second session, we will introduce Email Address Internationalization (EAI) and EAI configuration techniques in email servers. We will present current EAI support, email tools and services, as well as considerations for mailbox names using EAI. During the training, quiz questions will be offered to all participants. </a:t>
            </a:r>
          </a:p>
          <a:p>
            <a:endParaRPr lang="en-US" sz="2000" b="1" dirty="0">
              <a:cs typeface="Source Sans Pro"/>
            </a:endParaRPr>
          </a:p>
          <a:p>
            <a:endParaRPr lang="en-US" sz="2000" b="1" dirty="0">
              <a:cs typeface="Source Sans Pro"/>
            </a:endParaRPr>
          </a:p>
          <a:p>
            <a:r>
              <a:rPr lang="en-US" sz="2000" b="1" dirty="0">
                <a:cs typeface="Source Sans Pro"/>
              </a:rPr>
              <a:t>Instructor:</a:t>
            </a:r>
          </a:p>
          <a:p>
            <a:r>
              <a:rPr lang="en-US" sz="2000" dirty="0">
                <a:cs typeface="Source Sans Pro"/>
              </a:rPr>
              <a:t>Champika Wijayatunga, Regional Technical Engagement Manager, ICANN</a:t>
            </a:r>
          </a:p>
          <a:p>
            <a:endParaRPr lang="en-US" sz="2000" b="1" dirty="0">
              <a:cs typeface="Source Sans Pro"/>
            </a:endParaRPr>
          </a:p>
          <a:p>
            <a:endParaRPr lang="en-US" sz="2000" dirty="0">
              <a:cs typeface="Source Sans Pro"/>
            </a:endParaRPr>
          </a:p>
        </p:txBody>
      </p:sp>
    </p:spTree>
    <p:extLst>
      <p:ext uri="{BB962C8B-B14F-4D97-AF65-F5344CB8AC3E}">
        <p14:creationId xmlns:p14="http://schemas.microsoft.com/office/powerpoint/2010/main" val="1618032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22" y="0"/>
            <a:ext cx="8769096" cy="449767"/>
          </a:xfrm>
        </p:spPr>
        <p:txBody>
          <a:bodyPr/>
          <a:lstStyle/>
          <a:p>
            <a:r>
              <a:rPr lang="en-US" dirty="0"/>
              <a:t>Session 3: UA for Java Developers</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1031299"/>
            <a:ext cx="8598615" cy="3785652"/>
          </a:xfrm>
          <a:prstGeom prst="rect">
            <a:avLst/>
          </a:prstGeom>
          <a:noFill/>
        </p:spPr>
        <p:txBody>
          <a:bodyPr wrap="square">
            <a:spAutoFit/>
          </a:bodyPr>
          <a:lstStyle/>
          <a:p>
            <a:r>
              <a:rPr lang="en-US" sz="2000" dirty="0"/>
              <a:t>This session starts with a refresher on UA concepts, followed by fundamentals for IDNs and EAI. The core of the session will be divided into subtopics, such as: </a:t>
            </a:r>
          </a:p>
          <a:p>
            <a:pPr marL="342900" indent="-342900">
              <a:buFont typeface="Arial" panose="020B0604020202020204" pitchFamily="34" charset="0"/>
              <a:buChar char="•"/>
            </a:pPr>
            <a:r>
              <a:rPr lang="en-US" sz="2000" dirty="0"/>
              <a:t>Processing domain names</a:t>
            </a:r>
          </a:p>
          <a:p>
            <a:pPr marL="342900" indent="-342900">
              <a:buFont typeface="Arial" panose="020B0604020202020204" pitchFamily="34" charset="0"/>
              <a:buChar char="•"/>
            </a:pPr>
            <a:r>
              <a:rPr lang="en-US" sz="2000" dirty="0"/>
              <a:t>Processing email addresses</a:t>
            </a:r>
          </a:p>
          <a:p>
            <a:pPr marL="342900" indent="-342900">
              <a:buFont typeface="Arial" panose="020B0604020202020204" pitchFamily="34" charset="0"/>
              <a:buChar char="•"/>
            </a:pPr>
            <a:r>
              <a:rPr lang="en-US" sz="2000" dirty="0"/>
              <a:t>Storing domain names and email addresses on the Android platform</a:t>
            </a:r>
          </a:p>
          <a:p>
            <a:endParaRPr lang="en-US" sz="2000" b="1" dirty="0">
              <a:cs typeface="Source Sans Pro"/>
            </a:endParaRPr>
          </a:p>
          <a:p>
            <a:endParaRPr lang="en-US" sz="2000" b="1" dirty="0">
              <a:cs typeface="Source Sans Pro"/>
            </a:endParaRPr>
          </a:p>
          <a:p>
            <a:r>
              <a:rPr lang="en-US" sz="2000" b="1" dirty="0">
                <a:cs typeface="Source Sans Pro"/>
              </a:rPr>
              <a:t>Instructor:</a:t>
            </a:r>
          </a:p>
          <a:p>
            <a:r>
              <a:rPr lang="en-US" sz="2000" dirty="0">
                <a:cs typeface="Source Sans Pro"/>
              </a:rPr>
              <a:t>Sarmad Hussain, Senior Director, IDN and UA Programs, ICANN</a:t>
            </a:r>
          </a:p>
          <a:p>
            <a:endParaRPr lang="en-US" sz="2000" b="1" dirty="0">
              <a:cs typeface="Source Sans Pro"/>
            </a:endParaRPr>
          </a:p>
          <a:p>
            <a:endParaRPr lang="en-US" sz="2000" dirty="0">
              <a:cs typeface="Source Sans Pro"/>
            </a:endParaRPr>
          </a:p>
        </p:txBody>
      </p:sp>
    </p:spTree>
    <p:extLst>
      <p:ext uri="{BB962C8B-B14F-4D97-AF65-F5344CB8AC3E}">
        <p14:creationId xmlns:p14="http://schemas.microsoft.com/office/powerpoint/2010/main" val="36239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22" y="0"/>
            <a:ext cx="8769096" cy="449767"/>
          </a:xfrm>
        </p:spPr>
        <p:txBody>
          <a:bodyPr/>
          <a:lstStyle/>
          <a:p>
            <a:r>
              <a:rPr lang="en-US" sz="2000" dirty="0"/>
              <a:t>Session 4: Outreach and Engagement: the Life of an UA Ambassador</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1031299"/>
            <a:ext cx="8598615" cy="4708981"/>
          </a:xfrm>
          <a:prstGeom prst="rect">
            <a:avLst/>
          </a:prstGeom>
          <a:noFill/>
        </p:spPr>
        <p:txBody>
          <a:bodyPr wrap="square">
            <a:spAutoFit/>
          </a:bodyPr>
          <a:lstStyle/>
          <a:p>
            <a:endParaRPr lang="en-US" sz="2000" dirty="0"/>
          </a:p>
          <a:p>
            <a:r>
              <a:rPr lang="en-US" sz="2000" dirty="0"/>
              <a:t>Our final session will discuss the role and activities of an UA ambassador and UA researchers. We’ll begin with a description of the Universal Acceptance Steering Group (UASG) and its working groups. Then we will present examples of research projects and publications, including an analysis of the Java and Python libraries, and their levels of readiness toward UA. Practical demonstrations will also be presented. </a:t>
            </a:r>
          </a:p>
          <a:p>
            <a:endParaRPr lang="en-US" sz="2000" dirty="0"/>
          </a:p>
          <a:p>
            <a:endParaRPr lang="en-US" sz="2000" b="1" dirty="0">
              <a:cs typeface="Source Sans Pro"/>
            </a:endParaRPr>
          </a:p>
          <a:p>
            <a:endParaRPr lang="en-US" sz="2000" b="1" dirty="0">
              <a:cs typeface="Source Sans Pro"/>
            </a:endParaRPr>
          </a:p>
          <a:p>
            <a:r>
              <a:rPr lang="en-US" sz="2000" b="1" dirty="0">
                <a:cs typeface="Source Sans Pro"/>
              </a:rPr>
              <a:t>Instructor:</a:t>
            </a:r>
          </a:p>
          <a:p>
            <a:r>
              <a:rPr lang="en-US" sz="2000" dirty="0">
                <a:cs typeface="Source Sans Pro"/>
              </a:rPr>
              <a:t>Mark Datysgeld, Internet Governance and Policies Consultant, </a:t>
            </a:r>
            <a:r>
              <a:rPr lang="en-US" sz="2000" dirty="0"/>
              <a:t>UASG member</a:t>
            </a:r>
            <a:endParaRPr lang="en-US" sz="2000" dirty="0">
              <a:cs typeface="Source Sans Pro"/>
            </a:endParaRPr>
          </a:p>
          <a:p>
            <a:endParaRPr lang="en-US" sz="2000" b="1" dirty="0">
              <a:cs typeface="Source Sans Pro"/>
            </a:endParaRPr>
          </a:p>
          <a:p>
            <a:endParaRPr lang="en-US" sz="2000" dirty="0">
              <a:cs typeface="Source Sans Pro"/>
            </a:endParaRPr>
          </a:p>
        </p:txBody>
      </p:sp>
    </p:spTree>
    <p:extLst>
      <p:ext uri="{BB962C8B-B14F-4D97-AF65-F5344CB8AC3E}">
        <p14:creationId xmlns:p14="http://schemas.microsoft.com/office/powerpoint/2010/main" val="977650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22" y="0"/>
            <a:ext cx="8769096" cy="449767"/>
          </a:xfrm>
        </p:spPr>
        <p:txBody>
          <a:bodyPr/>
          <a:lstStyle/>
          <a:p>
            <a:r>
              <a:rPr lang="en-US" dirty="0"/>
              <a:t>Come Join Us!</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1031299"/>
            <a:ext cx="8598615" cy="984885"/>
          </a:xfrm>
          <a:prstGeom prst="rect">
            <a:avLst/>
          </a:prstGeom>
          <a:noFill/>
        </p:spPr>
        <p:txBody>
          <a:bodyPr wrap="square">
            <a:spAutoFit/>
          </a:bodyPr>
          <a:lstStyle/>
          <a:p>
            <a:endParaRPr lang="en-US" dirty="0"/>
          </a:p>
          <a:p>
            <a:endParaRPr lang="en-US" sz="2000" b="1" dirty="0">
              <a:cs typeface="Source Sans Pro"/>
            </a:endParaRPr>
          </a:p>
          <a:p>
            <a:endParaRPr lang="en-US" sz="2000" dirty="0">
              <a:cs typeface="Source Sans Pro"/>
            </a:endParaRPr>
          </a:p>
        </p:txBody>
      </p:sp>
      <p:pic>
        <p:nvPicPr>
          <p:cNvPr id="5" name="Picture 4" descr="Graphical user interface&#10;&#10;Description automatically generated">
            <a:extLst>
              <a:ext uri="{FF2B5EF4-FFF2-40B4-BE49-F238E27FC236}">
                <a16:creationId xmlns:a16="http://schemas.microsoft.com/office/drawing/2014/main" id="{0F58DA78-D57E-3548-B013-E46564C25F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9349" y="1031299"/>
            <a:ext cx="6385302" cy="3597689"/>
          </a:xfrm>
          <a:prstGeom prst="rect">
            <a:avLst/>
          </a:prstGeom>
        </p:spPr>
      </p:pic>
      <p:sp>
        <p:nvSpPr>
          <p:cNvPr id="6" name="TextBox 5">
            <a:extLst>
              <a:ext uri="{FF2B5EF4-FFF2-40B4-BE49-F238E27FC236}">
                <a16:creationId xmlns:a16="http://schemas.microsoft.com/office/drawing/2014/main" id="{E366B590-87FC-9746-8CAC-9C59C75AE48B}"/>
              </a:ext>
            </a:extLst>
          </p:cNvPr>
          <p:cNvSpPr txBox="1"/>
          <p:nvPr/>
        </p:nvSpPr>
        <p:spPr>
          <a:xfrm>
            <a:off x="553133" y="4929124"/>
            <a:ext cx="8242154" cy="830997"/>
          </a:xfrm>
          <a:prstGeom prst="rect">
            <a:avLst/>
          </a:prstGeom>
          <a:noFill/>
        </p:spPr>
        <p:txBody>
          <a:bodyPr wrap="square" lIns="0" tIns="0" rIns="0" bIns="0" rtlCol="0">
            <a:spAutoFit/>
          </a:bodyPr>
          <a:lstStyle/>
          <a:p>
            <a:r>
              <a:rPr lang="en-US" b="1" dirty="0">
                <a:cs typeface="Source Sans Pro"/>
              </a:rPr>
              <a:t>REGISTER TODAY: </a:t>
            </a:r>
            <a:r>
              <a:rPr lang="en-US" b="1" dirty="0">
                <a:cs typeface="Source Sans Pro"/>
                <a:hlinkClick r:id="rId3"/>
              </a:rPr>
              <a:t>https://icann.zoom.us/meeting/register/tJArduqqrjgrHdB42CrNFo5wtKAz4RBv-q7i</a:t>
            </a:r>
            <a:r>
              <a:rPr lang="en-US" b="1" dirty="0">
                <a:cs typeface="Source Sans Pro"/>
              </a:rPr>
              <a:t> </a:t>
            </a:r>
          </a:p>
        </p:txBody>
      </p:sp>
    </p:spTree>
    <p:extLst>
      <p:ext uri="{BB962C8B-B14F-4D97-AF65-F5344CB8AC3E}">
        <p14:creationId xmlns:p14="http://schemas.microsoft.com/office/powerpoint/2010/main" val="1575293435"/>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03" id="{25F30A39-2A92-A44F-98FA-98CF214EB677}" vid="{888A986F-3FA9-E640-A814-3FB80A0A7F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9573</TotalTime>
  <Words>765</Words>
  <Application>Microsoft Macintosh PowerPoint</Application>
  <PresentationFormat>On-screen Show (4:3)</PresentationFormat>
  <Paragraphs>84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ICANNPPT_Arial_4x3_June 2017_potx</vt:lpstr>
      <vt:lpstr>Universal Acceptance (UA) Training Series</vt:lpstr>
      <vt:lpstr>Is This Course for Me?</vt:lpstr>
      <vt:lpstr>Dates and Times</vt:lpstr>
      <vt:lpstr>Meet Your Instructors</vt:lpstr>
      <vt:lpstr>Session 1: An Introduction to Universal Acceptance</vt:lpstr>
      <vt:lpstr>Session 2: Email Addressing Internationalization</vt:lpstr>
      <vt:lpstr>Session 3: UA for Java Developers</vt:lpstr>
      <vt:lpstr>Session 4: Outreach and Engagement: the Life of an UA Ambassador</vt:lpstr>
      <vt:lpstr>Come Join Us!</vt:lpstr>
      <vt:lpstr>Engage with ICANN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Universal Acceptance (UA)</dc:title>
  <dc:creator>Microsoft Office User</dc:creator>
  <cp:lastModifiedBy>Silvia Vivanco</cp:lastModifiedBy>
  <cp:revision>209</cp:revision>
  <cp:lastPrinted>2018-03-02T16:33:35Z</cp:lastPrinted>
  <dcterms:created xsi:type="dcterms:W3CDTF">2020-09-11T17:51:33Z</dcterms:created>
  <dcterms:modified xsi:type="dcterms:W3CDTF">2021-11-13T00:56:39Z</dcterms:modified>
</cp:coreProperties>
</file>