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2" r:id="rId2"/>
    <p:sldId id="260" r:id="rId3"/>
    <p:sldId id="355" r:id="rId4"/>
    <p:sldId id="348" r:id="rId5"/>
    <p:sldId id="349" r:id="rId6"/>
    <p:sldId id="354" r:id="rId7"/>
    <p:sldId id="357" r:id="rId8"/>
    <p:sldId id="358" r:id="rId9"/>
    <p:sldId id="350" r:id="rId10"/>
    <p:sldId id="351" r:id="rId11"/>
    <p:sldId id="352" r:id="rId12"/>
    <p:sldId id="353" r:id="rId13"/>
    <p:sldId id="346" r:id="rId14"/>
    <p:sldId id="347" r:id="rId15"/>
    <p:sldId id="356" r:id="rId16"/>
    <p:sldId id="359" r:id="rId17"/>
    <p:sldId id="360" r:id="rId18"/>
    <p:sldId id="361" r:id="rId19"/>
  </p:sldIdLst>
  <p:sldSz cx="68580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A Template" id="{9E85B11F-81F0-D146-8492-9A0916354AE4}">
          <p14:sldIdLst>
            <p14:sldId id="262"/>
            <p14:sldId id="260"/>
            <p14:sldId id="355"/>
            <p14:sldId id="348"/>
            <p14:sldId id="349"/>
            <p14:sldId id="354"/>
            <p14:sldId id="357"/>
            <p14:sldId id="358"/>
            <p14:sldId id="350"/>
            <p14:sldId id="351"/>
            <p14:sldId id="352"/>
            <p14:sldId id="353"/>
          </p14:sldIdLst>
        </p14:section>
        <p14:section name="UA Principles" id="{69A6B1D6-1835-BD4C-8DE1-9960749C407B}">
          <p14:sldIdLst>
            <p14:sldId id="346"/>
            <p14:sldId id="347"/>
            <p14:sldId id="356"/>
            <p14:sldId id="359"/>
            <p14:sldId id="360"/>
            <p14:sldId id="3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37" userDrawn="1">
          <p15:clr>
            <a:srgbClr val="A4A3A4"/>
          </p15:clr>
        </p15:guide>
        <p15:guide id="2" pos="40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n Hollande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5DF"/>
    <a:srgbClr val="FF66FF"/>
    <a:srgbClr val="F591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4" autoAdjust="0"/>
    <p:restoredTop sz="87227" autoAdjust="0"/>
  </p:normalViewPr>
  <p:slideViewPr>
    <p:cSldViewPr snapToGrid="0" snapToObjects="1" showGuides="1">
      <p:cViewPr varScale="1">
        <p:scale>
          <a:sx n="128" d="100"/>
          <a:sy n="128" d="100"/>
        </p:scale>
        <p:origin x="2384" y="168"/>
      </p:cViewPr>
      <p:guideLst>
        <p:guide orient="horz" pos="737"/>
        <p:guide pos="40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906E0-6942-4F48-AC5D-2DDD06904B92}" type="datetimeFigureOut">
              <a:rPr lang="en-US" smtClean="0"/>
              <a:t>5/25/21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EBCD6-F881-DE4D-AD91-2DE9B6D20B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0107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5-24T20:50:56.344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-10188.7793"/>
      <inkml:brushProperty name="anchorY" value="-3111.61499"/>
      <inkml:brushProperty name="scaleFactor" value="0.5"/>
    </inkml:brush>
  </inkml:definitions>
  <inkml:trace contextRef="#ctx0" brushRef="#br0">385 897,'0'0,"-4"0,-1-4,-3 0,-4 0,-2 0,-4 2,-1 0,-1-3,0 1,-1 0,4-4,1 2,-1 0,4-2,0 2,-2-4,-1 2,3-3,-2-2,0 1,2-1,4-1,-2 1,3-1,2 0,-2 1,2 0,0-2,3-1,-3 2,0-1,2 0,0-2,2-1,1 0,0-2,1 0,0 0,1-1,3 1,0-1,4 1,0 0,3 4,-2 0,2 0,-1-1,1 3,-1 0,1 3,2-2,3 4,1-2,1-2,2 2,0-2,1 3,-1-2,1 2,-1-1,1 2,-1-2,0 2,0-2,1 2,-1 2,0-2,0 2,0-3,0 2,0 2,0 1,1-2,-1 1,0 2,0-4,0 2,1 1,-1-3,0 1,0 1,0 2,0 2,-4-4,-4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5-24T20:50:57.393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-11850.72754"/>
      <inkml:brushProperty name="anchorY" value="-3485.46167"/>
      <inkml:brushProperty name="scaleFactor" value="0.5"/>
    </inkml:brush>
  </inkml:definitions>
  <inkml:trace contextRef="#ctx0" brushRef="#br0">1 16,'0'0,"3"0,6 0,3 0,4 0,2 0,2 0,0 4,1 0,0 0,0 0,0-2,-1 0,1-1,-1-1,0 0,0 0,0 0,0 0,1-1,-1 1,0 0,-4-4,0 0,0 0,1 0,1 2,0 0,1 1,1 1,0 0,1 0,-5-4,0 0,-8 0,-7 1,-4 5,-6 0,1 6,-5-1,3 3,-3 0,3 1,-2-1,3 2,-3-3,3 3,-2-3,2 2,-2-2,2 2,-2-2,2 2,-2-2,-2 2,2 3,-2-3,-2 2,3 1,-2-1,3 0,-1-2,3 1,-3-2,3 1,-2-2,2-2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18E1-D8CB-9946-948B-7C2F3B110973}" type="datetimeFigureOut">
              <a:rPr lang="en-US" smtClean="0"/>
              <a:t>5/25/21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0686C-8BC4-524E-8ABC-5F9B9C3553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0681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0686C-8BC4-524E-8ABC-5F9B9C35539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876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0686C-8BC4-524E-8ABC-5F9B9C35539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114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0686C-8BC4-524E-8ABC-5F9B9C35539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220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0686C-8BC4-524E-8ABC-5F9B9C35539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258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0686C-8BC4-524E-8ABC-5F9B9C35539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638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0686C-8BC4-524E-8ABC-5F9B9C35539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239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0686C-8BC4-524E-8ABC-5F9B9C35539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508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0686C-8BC4-524E-8ABC-5F9B9C35539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623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: Short">
    <p:bg>
      <p:bgPr>
        <a:solidFill>
          <a:srgbClr val="F591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310" y="4224010"/>
            <a:ext cx="1094660" cy="46386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5453063" y="4804966"/>
            <a:ext cx="1269389" cy="152349"/>
          </a:xfrm>
          <a:prstGeom prst="rect">
            <a:avLst/>
          </a:prstGeom>
          <a:noFill/>
        </p:spPr>
        <p:txBody>
          <a:bodyPr wrap="square" tIns="0" rIns="0" bIns="0" rtlCol="0" anchor="ctr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>
                <a:solidFill>
                  <a:schemeClr val="accent4">
                    <a:lumMod val="50000"/>
                  </a:schemeClr>
                </a:solidFill>
                <a:latin typeface="Open Sans Light"/>
                <a:cs typeface="Open Sans Light"/>
              </a:rPr>
              <a:t>Universal </a:t>
            </a:r>
            <a:r>
              <a:rPr lang="en-US" sz="900" baseline="0" dirty="0">
                <a:solidFill>
                  <a:schemeClr val="accent4">
                    <a:lumMod val="50000"/>
                  </a:schemeClr>
                </a:solidFill>
                <a:latin typeface="Open Sans Light"/>
                <a:cs typeface="Open Sans Light"/>
              </a:rPr>
              <a:t>Acceptance</a:t>
            </a:r>
            <a:endParaRPr lang="en-US" sz="900" dirty="0">
              <a:solidFill>
                <a:schemeClr val="accent4">
                  <a:lumMod val="50000"/>
                </a:schemeClr>
              </a:solidFill>
              <a:latin typeface="Open Sans Light"/>
              <a:cs typeface="Open Sans Light"/>
            </a:endParaRPr>
          </a:p>
        </p:txBody>
      </p:sp>
      <p:sp>
        <p:nvSpPr>
          <p:cNvPr id="19" name="Title 18"/>
          <p:cNvSpPr>
            <a:spLocks noGrp="1"/>
          </p:cNvSpPr>
          <p:nvPr userDrawn="1">
            <p:ph type="title" hasCustomPrompt="1"/>
          </p:nvPr>
        </p:nvSpPr>
        <p:spPr>
          <a:xfrm>
            <a:off x="342901" y="3000709"/>
            <a:ext cx="6115049" cy="557986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100000"/>
              </a:lnSpc>
              <a:defRPr sz="2250" baseline="0">
                <a:solidFill>
                  <a:schemeClr val="accent4">
                    <a:lumMod val="50000"/>
                  </a:schemeClr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Presentation Title: Short</a:t>
            </a:r>
          </a:p>
        </p:txBody>
      </p:sp>
      <p:pic>
        <p:nvPicPr>
          <p:cNvPr id="124" name="Picture 123" descr="ua-deck_title-0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"/>
          <a:stretch/>
        </p:blipFill>
        <p:spPr>
          <a:xfrm>
            <a:off x="0" y="0"/>
            <a:ext cx="6858000" cy="236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65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: Long">
    <p:bg>
      <p:bgPr>
        <a:solidFill>
          <a:srgbClr val="F591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8"/>
          <p:cNvSpPr>
            <a:spLocks noGrp="1"/>
          </p:cNvSpPr>
          <p:nvPr>
            <p:ph type="title" hasCustomPrompt="1"/>
          </p:nvPr>
        </p:nvSpPr>
        <p:spPr>
          <a:xfrm>
            <a:off x="354808" y="2877371"/>
            <a:ext cx="6103143" cy="1115568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100000"/>
              </a:lnSpc>
              <a:defRPr sz="2250" baseline="0">
                <a:solidFill>
                  <a:schemeClr val="accent4">
                    <a:lumMod val="50000"/>
                  </a:schemeClr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Presentation Title:  Long (Use only if absolutely necessary)</a:t>
            </a:r>
          </a:p>
        </p:txBody>
      </p:sp>
      <p:pic>
        <p:nvPicPr>
          <p:cNvPr id="15" name="Picture 14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310" y="4224010"/>
            <a:ext cx="1094660" cy="463862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5453063" y="4804967"/>
            <a:ext cx="1269389" cy="152349"/>
          </a:xfrm>
          <a:prstGeom prst="rect">
            <a:avLst/>
          </a:prstGeom>
          <a:noFill/>
        </p:spPr>
        <p:txBody>
          <a:bodyPr wrap="square" tIns="0" rIns="0" bIns="0" rtlCol="0" anchor="ctr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>
                <a:solidFill>
                  <a:schemeClr val="accent4">
                    <a:lumMod val="50000"/>
                  </a:schemeClr>
                </a:solidFill>
                <a:latin typeface="Open Sans Light"/>
                <a:cs typeface="Open Sans Light"/>
              </a:rPr>
              <a:t>Universal </a:t>
            </a:r>
            <a:r>
              <a:rPr lang="en-US" sz="900" baseline="0" dirty="0">
                <a:solidFill>
                  <a:schemeClr val="accent4">
                    <a:lumMod val="50000"/>
                  </a:schemeClr>
                </a:solidFill>
                <a:latin typeface="Open Sans Light"/>
                <a:cs typeface="Open Sans Light"/>
              </a:rPr>
              <a:t>Acceptance</a:t>
            </a:r>
            <a:endParaRPr lang="en-US" sz="900" dirty="0">
              <a:solidFill>
                <a:schemeClr val="accent4">
                  <a:lumMod val="50000"/>
                </a:schemeClr>
              </a:solidFill>
              <a:latin typeface="Open Sans Light"/>
              <a:cs typeface="Open Sans Light"/>
            </a:endParaRPr>
          </a:p>
        </p:txBody>
      </p:sp>
      <p:pic>
        <p:nvPicPr>
          <p:cNvPr id="21" name="Picture 20" descr="ua-deck_title-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237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26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: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553063" y="4864647"/>
            <a:ext cx="6185916" cy="2846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4865559"/>
            <a:ext cx="1028700" cy="283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0" name="Picture 9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4" y="4903789"/>
            <a:ext cx="496313" cy="210312"/>
          </a:xfrm>
          <a:prstGeom prst="rect">
            <a:avLst/>
          </a:prstGeom>
        </p:spPr>
      </p:pic>
      <p:sp>
        <p:nvSpPr>
          <p:cNvPr id="2" name="Isosceles Triangle 1"/>
          <p:cNvSpPr/>
          <p:nvPr userDrawn="1"/>
        </p:nvSpPr>
        <p:spPr>
          <a:xfrm>
            <a:off x="6620756" y="4865559"/>
            <a:ext cx="241808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240030" y="206375"/>
            <a:ext cx="6338536" cy="857250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6686863" y="4985044"/>
            <a:ext cx="107402" cy="1038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675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675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16" name="Parallelogram 15"/>
          <p:cNvSpPr/>
          <p:nvPr userDrawn="1"/>
        </p:nvSpPr>
        <p:spPr>
          <a:xfrm rot="10800000">
            <a:off x="916876" y="4864608"/>
            <a:ext cx="241808" cy="283464"/>
          </a:xfrm>
          <a:prstGeom prst="parallelogram">
            <a:avLst>
              <a:gd name="adj" fmla="val 5811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982028" y="4864608"/>
            <a:ext cx="93345" cy="588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321062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tyliz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>
          <a:xfrm>
            <a:off x="1" y="2129312"/>
            <a:ext cx="6857999" cy="3019999"/>
          </a:xfrm>
          <a:custGeom>
            <a:avLst/>
            <a:gdLst>
              <a:gd name="connsiteX0" fmla="*/ 0 w 9198524"/>
              <a:gd name="connsiteY0" fmla="*/ 0 h 5515904"/>
              <a:gd name="connsiteX1" fmla="*/ 9198524 w 9198524"/>
              <a:gd name="connsiteY1" fmla="*/ 3014506 h 5515904"/>
              <a:gd name="connsiteX2" fmla="*/ 9198524 w 9198524"/>
              <a:gd name="connsiteY2" fmla="*/ 5477421 h 5515904"/>
              <a:gd name="connsiteX3" fmla="*/ 0 w 9198524"/>
              <a:gd name="connsiteY3" fmla="*/ 5515904 h 5515904"/>
              <a:gd name="connsiteX4" fmla="*/ 0 w 9198524"/>
              <a:gd name="connsiteY4" fmla="*/ 0 h 551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8524" h="5515904">
                <a:moveTo>
                  <a:pt x="0" y="0"/>
                </a:moveTo>
                <a:lnTo>
                  <a:pt x="9198524" y="3014506"/>
                </a:lnTo>
                <a:lnTo>
                  <a:pt x="9198524" y="5477421"/>
                </a:lnTo>
                <a:lnTo>
                  <a:pt x="0" y="5515904"/>
                </a:lnTo>
                <a:cubicBezTo>
                  <a:pt x="4276" y="3685821"/>
                  <a:pt x="8553" y="1855738"/>
                  <a:pt x="0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" name="Freeform 4"/>
          <p:cNvSpPr/>
          <p:nvPr userDrawn="1"/>
        </p:nvSpPr>
        <p:spPr>
          <a:xfrm>
            <a:off x="1955563" y="2951150"/>
            <a:ext cx="4902437" cy="2192350"/>
          </a:xfrm>
          <a:custGeom>
            <a:avLst/>
            <a:gdLst>
              <a:gd name="connsiteX0" fmla="*/ 6029715 w 6029715"/>
              <a:gd name="connsiteY0" fmla="*/ 0 h 6875638"/>
              <a:gd name="connsiteX1" fmla="*/ 6029715 w 6029715"/>
              <a:gd name="connsiteY1" fmla="*/ 6875638 h 6875638"/>
              <a:gd name="connsiteX2" fmla="*/ 0 w 6029715"/>
              <a:gd name="connsiteY2" fmla="*/ 6875638 h 6875638"/>
              <a:gd name="connsiteX3" fmla="*/ 6029715 w 6029715"/>
              <a:gd name="connsiteY3" fmla="*/ 0 h 687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9715" h="6875638">
                <a:moveTo>
                  <a:pt x="6029715" y="0"/>
                </a:moveTo>
                <a:lnTo>
                  <a:pt x="6029715" y="6875638"/>
                </a:lnTo>
                <a:lnTo>
                  <a:pt x="0" y="6875638"/>
                </a:lnTo>
                <a:lnTo>
                  <a:pt x="6029715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itle 10"/>
          <p:cNvSpPr>
            <a:spLocks noGrp="1"/>
          </p:cNvSpPr>
          <p:nvPr userDrawn="1">
            <p:ph type="title"/>
          </p:nvPr>
        </p:nvSpPr>
        <p:spPr>
          <a:xfrm>
            <a:off x="240030" y="206375"/>
            <a:ext cx="6331127" cy="857250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53063" y="4864647"/>
            <a:ext cx="6185916" cy="2846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0" y="4865559"/>
            <a:ext cx="1028700" cy="283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2" name="Picture 21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4" y="4903789"/>
            <a:ext cx="496313" cy="210312"/>
          </a:xfrm>
          <a:prstGeom prst="rect">
            <a:avLst/>
          </a:prstGeom>
        </p:spPr>
      </p:pic>
      <p:sp>
        <p:nvSpPr>
          <p:cNvPr id="23" name="Isosceles Triangle 22"/>
          <p:cNvSpPr/>
          <p:nvPr userDrawn="1"/>
        </p:nvSpPr>
        <p:spPr>
          <a:xfrm>
            <a:off x="6620756" y="4865559"/>
            <a:ext cx="241808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" name="Parallelogram 24"/>
          <p:cNvSpPr/>
          <p:nvPr userDrawn="1"/>
        </p:nvSpPr>
        <p:spPr>
          <a:xfrm rot="10800000">
            <a:off x="916876" y="4864608"/>
            <a:ext cx="241808" cy="283464"/>
          </a:xfrm>
          <a:prstGeom prst="parallelogram">
            <a:avLst>
              <a:gd name="adj" fmla="val 5811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982028" y="4864608"/>
            <a:ext cx="93345" cy="588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6686863" y="4985044"/>
            <a:ext cx="107402" cy="1038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675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675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9104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4864647"/>
            <a:ext cx="6738980" cy="2846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4865559"/>
            <a:ext cx="1028700" cy="283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0" name="Picture 9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4" y="4903789"/>
            <a:ext cx="496313" cy="210312"/>
          </a:xfrm>
          <a:prstGeom prst="rect">
            <a:avLst/>
          </a:prstGeom>
        </p:spPr>
      </p:pic>
      <p:sp>
        <p:nvSpPr>
          <p:cNvPr id="2" name="Isosceles Triangle 1"/>
          <p:cNvSpPr/>
          <p:nvPr userDrawn="1"/>
        </p:nvSpPr>
        <p:spPr>
          <a:xfrm>
            <a:off x="6620756" y="4865559"/>
            <a:ext cx="241808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240030" y="206375"/>
            <a:ext cx="6338536" cy="857250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6686863" y="4985044"/>
            <a:ext cx="107402" cy="1038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675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675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16" name="Parallelogram 15"/>
          <p:cNvSpPr/>
          <p:nvPr userDrawn="1"/>
        </p:nvSpPr>
        <p:spPr>
          <a:xfrm rot="10800000">
            <a:off x="916876" y="4864608"/>
            <a:ext cx="241808" cy="283464"/>
          </a:xfrm>
          <a:prstGeom prst="parallelogram">
            <a:avLst>
              <a:gd name="adj" fmla="val 5811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982028" y="4864608"/>
            <a:ext cx="93345" cy="588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40506" y="1389062"/>
            <a:ext cx="6338060" cy="3065339"/>
          </a:xfrm>
          <a:prstGeom prst="rect">
            <a:avLst/>
          </a:prstGeom>
        </p:spPr>
        <p:txBody>
          <a:bodyPr vert="horz"/>
          <a:lstStyle>
            <a:lvl1pPr marL="205740" indent="-137160">
              <a:buClr>
                <a:schemeClr val="accent2"/>
              </a:buClr>
              <a:buSzPct val="85000"/>
              <a:buFont typeface="Lucida Grande"/>
              <a:buChar char="*"/>
              <a:defRPr sz="1500">
                <a:latin typeface="Open Sans Light"/>
                <a:cs typeface="Open Sans Light"/>
              </a:defRPr>
            </a:lvl1pPr>
            <a:lvl2pPr marL="411480" indent="-137160">
              <a:buClr>
                <a:schemeClr val="accent2"/>
              </a:buClr>
              <a:buSzPct val="85000"/>
              <a:buFont typeface="Lucida Grande"/>
              <a:buChar char="*"/>
              <a:defRPr sz="1350">
                <a:latin typeface="Open Sans Light"/>
                <a:cs typeface="Open Sans Light"/>
              </a:defRPr>
            </a:lvl2pPr>
            <a:lvl3pPr marL="617220" indent="-137160">
              <a:buClr>
                <a:schemeClr val="accent2"/>
              </a:buClr>
              <a:buSzPct val="85000"/>
              <a:buFont typeface="Lucida Grande"/>
              <a:buChar char="*"/>
              <a:defRPr sz="1200">
                <a:latin typeface="Open Sans Light"/>
                <a:cs typeface="Open Sans Light"/>
              </a:defRPr>
            </a:lvl3pPr>
            <a:lvl4pPr marL="822960" indent="-137160">
              <a:buClr>
                <a:schemeClr val="accent2"/>
              </a:buClr>
              <a:buSzPct val="85000"/>
              <a:buFont typeface="Lucida Grande"/>
              <a:buChar char="*"/>
              <a:defRPr sz="1050">
                <a:latin typeface="Open Sans Light"/>
                <a:cs typeface="Open Sans Light"/>
              </a:defRPr>
            </a:lvl4pPr>
            <a:lvl5pPr marL="1028700" indent="-137160">
              <a:buClr>
                <a:schemeClr val="accent2"/>
              </a:buClr>
              <a:buSzPct val="85000"/>
              <a:buFont typeface="Lucida Grande"/>
              <a:buChar char="*"/>
              <a:defRPr sz="1050">
                <a:latin typeface="Open Sans Light"/>
                <a:cs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8450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0"/>
          <p:cNvSpPr>
            <a:spLocks noGrp="1"/>
          </p:cNvSpPr>
          <p:nvPr>
            <p:ph type="title"/>
          </p:nvPr>
        </p:nvSpPr>
        <p:spPr>
          <a:xfrm>
            <a:off x="240030" y="206375"/>
            <a:ext cx="6334298" cy="857250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Isosceles Triangle 4"/>
          <p:cNvSpPr/>
          <p:nvPr userDrawn="1"/>
        </p:nvSpPr>
        <p:spPr>
          <a:xfrm>
            <a:off x="6620756" y="4865559"/>
            <a:ext cx="241808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6686863" y="4985044"/>
            <a:ext cx="107402" cy="1038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675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675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96855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4864647"/>
            <a:ext cx="6738980" cy="2846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4865559"/>
            <a:ext cx="1028700" cy="283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0" name="Picture 9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74" y="4903789"/>
            <a:ext cx="496313" cy="210312"/>
          </a:xfrm>
          <a:prstGeom prst="rect">
            <a:avLst/>
          </a:prstGeom>
        </p:spPr>
      </p:pic>
      <p:sp>
        <p:nvSpPr>
          <p:cNvPr id="2" name="Isosceles Triangle 1"/>
          <p:cNvSpPr/>
          <p:nvPr userDrawn="1"/>
        </p:nvSpPr>
        <p:spPr>
          <a:xfrm>
            <a:off x="6620756" y="4865559"/>
            <a:ext cx="241808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240030" y="206375"/>
            <a:ext cx="6338536" cy="857250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6686863" y="4985044"/>
            <a:ext cx="107402" cy="1038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675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675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16" name="Parallelogram 15"/>
          <p:cNvSpPr/>
          <p:nvPr userDrawn="1"/>
        </p:nvSpPr>
        <p:spPr>
          <a:xfrm rot="10800000">
            <a:off x="916876" y="4864608"/>
            <a:ext cx="241808" cy="283464"/>
          </a:xfrm>
          <a:prstGeom prst="parallelogram">
            <a:avLst>
              <a:gd name="adj" fmla="val 5811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982028" y="4864608"/>
            <a:ext cx="93345" cy="588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0" y="996696"/>
            <a:ext cx="4114800" cy="3383280"/>
          </a:xfrm>
          <a:prstGeom prst="rect">
            <a:avLst/>
          </a:prstGeom>
        </p:spPr>
        <p:txBody>
          <a:bodyPr vert="horz"/>
          <a:lstStyle>
            <a:lvl1pPr marL="68580" indent="0">
              <a:buClr>
                <a:schemeClr val="accent2"/>
              </a:buClr>
              <a:buSzPct val="85000"/>
              <a:buFont typeface="Lucida Grande"/>
              <a:buNone/>
              <a:defRPr sz="1500">
                <a:latin typeface="Open Sans Light"/>
                <a:cs typeface="Open Sans Light"/>
              </a:defRPr>
            </a:lvl1pPr>
            <a:lvl2pPr marL="411480" indent="-137160">
              <a:buClr>
                <a:schemeClr val="accent2"/>
              </a:buClr>
              <a:buSzPct val="85000"/>
              <a:buFont typeface="Lucida Grande"/>
              <a:buChar char="*"/>
              <a:defRPr sz="1350">
                <a:latin typeface="Open Sans Light"/>
                <a:cs typeface="Open Sans Light"/>
              </a:defRPr>
            </a:lvl2pPr>
            <a:lvl3pPr marL="617220" indent="-137160">
              <a:buClr>
                <a:schemeClr val="accent2"/>
              </a:buClr>
              <a:buSzPct val="85000"/>
              <a:buFont typeface="Lucida Grande"/>
              <a:buChar char="*"/>
              <a:defRPr sz="1200">
                <a:latin typeface="Open Sans Light"/>
                <a:cs typeface="Open Sans Light"/>
              </a:defRPr>
            </a:lvl3pPr>
            <a:lvl4pPr marL="822960" indent="-137160">
              <a:buClr>
                <a:schemeClr val="accent2"/>
              </a:buClr>
              <a:buSzPct val="85000"/>
              <a:buFont typeface="Lucida Grande"/>
              <a:buChar char="*"/>
              <a:defRPr sz="1050">
                <a:latin typeface="Open Sans Light"/>
                <a:cs typeface="Open Sans Light"/>
              </a:defRPr>
            </a:lvl4pPr>
            <a:lvl5pPr marL="1028700" indent="-137160">
              <a:buClr>
                <a:schemeClr val="accent2"/>
              </a:buClr>
              <a:buSzPct val="85000"/>
              <a:buFont typeface="Lucida Grande"/>
              <a:buChar char="*"/>
              <a:defRPr sz="1050">
                <a:latin typeface="Open Sans Light"/>
                <a:cs typeface="Open Sans Light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21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0"/>
          <p:cNvSpPr>
            <a:spLocks noGrp="1"/>
          </p:cNvSpPr>
          <p:nvPr>
            <p:ph type="title"/>
          </p:nvPr>
        </p:nvSpPr>
        <p:spPr>
          <a:xfrm>
            <a:off x="686991" y="1366673"/>
            <a:ext cx="4451747" cy="1529446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bg1"/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77" name="Picture 176" descr="ua-deck_title-01.png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" b="28250"/>
          <a:stretch/>
        </p:blipFill>
        <p:spPr>
          <a:xfrm>
            <a:off x="0" y="3442716"/>
            <a:ext cx="6858000" cy="170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81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 Capabil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1731865" y="-1"/>
            <a:ext cx="5126136" cy="67677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Isosceles Triangle 1"/>
          <p:cNvSpPr/>
          <p:nvPr userDrawn="1"/>
        </p:nvSpPr>
        <p:spPr>
          <a:xfrm rot="10800000">
            <a:off x="-274152" y="0"/>
            <a:ext cx="3039779" cy="179705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Title 10"/>
          <p:cNvSpPr>
            <a:spLocks noGrp="1"/>
          </p:cNvSpPr>
          <p:nvPr userDrawn="1">
            <p:ph type="title"/>
          </p:nvPr>
        </p:nvSpPr>
        <p:spPr>
          <a:xfrm>
            <a:off x="2732708" y="48104"/>
            <a:ext cx="3684112" cy="592208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rgbClr val="FFFFFF"/>
                </a:solidFill>
                <a:latin typeface="Open Sans"/>
                <a:cs typeface="Open Sans"/>
              </a:defRPr>
            </a:lvl1pPr>
          </a:lstStyle>
          <a:p>
            <a:endParaRPr lang="en-US" dirty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6620756" y="4865559"/>
            <a:ext cx="241808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 8"/>
          <p:cNvSpPr/>
          <p:nvPr userDrawn="1"/>
        </p:nvSpPr>
        <p:spPr>
          <a:xfrm>
            <a:off x="6686863" y="4985044"/>
            <a:ext cx="107402" cy="1038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675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675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3789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15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5" r:id="rId3"/>
    <p:sldLayoutId id="2147483656" r:id="rId4"/>
    <p:sldLayoutId id="2147483662" r:id="rId5"/>
    <p:sldLayoutId id="2147483657" r:id="rId6"/>
    <p:sldLayoutId id="2147483663" r:id="rId7"/>
    <p:sldLayoutId id="2147483661" r:id="rId8"/>
    <p:sldLayoutId id="2147483660" r:id="rId9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uasg.tech/about/people/" TargetMode="External"/><Relationship Id="rId2" Type="http://schemas.openxmlformats.org/officeDocument/2006/relationships/hyperlink" Target="https://uasg.tech/contact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uasg.tech/global-support-centre/" TargetMode="External"/><Relationship Id="rId4" Type="http://schemas.openxmlformats.org/officeDocument/2006/relationships/hyperlink" Target="https://uasg.tech/subscribe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customXml" Target="../ink/ink2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asg.tech/wp-content/uploads/documents/UASG028-en-digital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uasg.tech/wp-content/uploads/documents/UASG032-en-digital.pd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0"/>
          <p:cNvSpPr txBox="1">
            <a:spLocks/>
          </p:cNvSpPr>
          <p:nvPr/>
        </p:nvSpPr>
        <p:spPr>
          <a:xfrm>
            <a:off x="336306" y="3055572"/>
            <a:ext cx="6108454" cy="58427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kern="1200" baseline="0">
                <a:solidFill>
                  <a:srgbClr val="FAFAFA"/>
                </a:solidFill>
                <a:latin typeface="Open Sans Light"/>
                <a:ea typeface="+mn-ea"/>
                <a:cs typeface="Open Sans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Open Sans Light"/>
                <a:ea typeface="+mn-ea"/>
                <a:cs typeface="Open Sans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Open Sans Light"/>
                <a:ea typeface="+mn-ea"/>
                <a:cs typeface="Open Sans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Open Sans Light"/>
                <a:ea typeface="+mn-ea"/>
                <a:cs typeface="Open Sans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Open Sans Light"/>
                <a:ea typeface="+mn-ea"/>
                <a:cs typeface="Open Sans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 dirty="0">
                <a:solidFill>
                  <a:schemeClr val="accent4">
                    <a:lumMod val="50000"/>
                  </a:schemeClr>
                </a:solidFill>
              </a:rPr>
              <a:t>Mark W. Datysgeld – ICANN GNSO </a:t>
            </a:r>
            <a:r>
              <a:rPr lang="pt-BR" sz="1400" dirty="0" err="1">
                <a:solidFill>
                  <a:schemeClr val="accent4">
                    <a:lumMod val="50000"/>
                  </a:schemeClr>
                </a:solidFill>
              </a:rPr>
              <a:t>Councilor</a:t>
            </a:r>
            <a:endParaRPr lang="pt-BR" sz="14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pt-BR" sz="1400" dirty="0" err="1">
                <a:solidFill>
                  <a:schemeClr val="accent4">
                    <a:lumMod val="50000"/>
                  </a:schemeClr>
                </a:solidFill>
              </a:rPr>
              <a:t>Sávyo</a:t>
            </a:r>
            <a:r>
              <a:rPr lang="pt-BR" sz="1400" dirty="0">
                <a:solidFill>
                  <a:schemeClr val="accent4">
                    <a:lumMod val="50000"/>
                  </a:schemeClr>
                </a:solidFill>
              </a:rPr>
              <a:t> Vinícius de Moraes - ICANN </a:t>
            </a:r>
            <a:r>
              <a:rPr lang="pt-BR" sz="1400" dirty="0" err="1">
                <a:solidFill>
                  <a:schemeClr val="accent4">
                    <a:lumMod val="50000"/>
                  </a:schemeClr>
                </a:solidFill>
              </a:rPr>
              <a:t>Fellow</a:t>
            </a:r>
            <a:endParaRPr lang="pt-BR" sz="1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pt-BR" sz="1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pt-BR" sz="135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pt-BR" sz="1350" dirty="0"/>
              <a:t>Programa de </a:t>
            </a:r>
            <a:r>
              <a:rPr lang="pt-BR" sz="1350" dirty="0" err="1"/>
              <a:t>Capacitación</a:t>
            </a:r>
            <a:r>
              <a:rPr lang="pt-BR" sz="1350" dirty="0"/>
              <a:t> para </a:t>
            </a:r>
            <a:r>
              <a:rPr lang="pt-BR" sz="1350" dirty="0" err="1"/>
              <a:t>la</a:t>
            </a:r>
            <a:r>
              <a:rPr lang="pt-BR" sz="1350" dirty="0"/>
              <a:t> </a:t>
            </a:r>
            <a:r>
              <a:rPr lang="pt-BR" sz="1350" dirty="0" err="1"/>
              <a:t>Aceptación</a:t>
            </a:r>
            <a:r>
              <a:rPr lang="pt-BR" sz="1350" dirty="0"/>
              <a:t> Universal de LACRALO</a:t>
            </a:r>
          </a:p>
          <a:p>
            <a:r>
              <a:rPr lang="pt-BR" sz="1350" dirty="0"/>
              <a:t>Una </a:t>
            </a:r>
            <a:r>
              <a:rPr lang="pt-BR" sz="1350" dirty="0" err="1"/>
              <a:t>colaboración</a:t>
            </a:r>
            <a:r>
              <a:rPr lang="pt-BR" sz="1350" dirty="0"/>
              <a:t> LACRALO-UASG-ICANN </a:t>
            </a:r>
          </a:p>
          <a:p>
            <a:endParaRPr lang="pt-BR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306" y="2652839"/>
            <a:ext cx="6115049" cy="395634"/>
          </a:xfrm>
        </p:spPr>
        <p:txBody>
          <a:bodyPr/>
          <a:lstStyle/>
          <a:p>
            <a:r>
              <a:rPr lang="pt-BR" sz="2400" dirty="0"/>
              <a:t>¿</a:t>
            </a:r>
            <a:r>
              <a:rPr lang="pt-BR" sz="2400" dirty="0" err="1"/>
              <a:t>Cómo</a:t>
            </a:r>
            <a:r>
              <a:rPr lang="pt-BR" sz="2400" dirty="0"/>
              <a:t> </a:t>
            </a:r>
            <a:r>
              <a:rPr lang="pt-BR" sz="2400" dirty="0" err="1"/>
              <a:t>avanzar</a:t>
            </a:r>
            <a:r>
              <a:rPr lang="pt-BR" sz="2400" dirty="0"/>
              <a:t> </a:t>
            </a:r>
            <a:r>
              <a:rPr lang="pt-BR" sz="2400" dirty="0" err="1"/>
              <a:t>en</a:t>
            </a:r>
            <a:r>
              <a:rPr lang="pt-BR" sz="2400" dirty="0"/>
              <a:t>  </a:t>
            </a:r>
            <a:r>
              <a:rPr lang="pt-BR" sz="2400" dirty="0" err="1"/>
              <a:t>Aceptación</a:t>
            </a:r>
            <a:r>
              <a:rPr lang="pt-BR" sz="2400" dirty="0"/>
              <a:t> Universal?
</a:t>
            </a:r>
            <a:endParaRPr lang="pt-BR" sz="2400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8F1F08-8049-8C47-8788-6371759D9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6" y="4353339"/>
            <a:ext cx="700636" cy="6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789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accent2"/>
                </a:solidFill>
              </a:rPr>
              <a:t>Key findings: </a:t>
            </a:r>
            <a:r>
              <a:rPr lang="en-US" dirty="0">
                <a:solidFill>
                  <a:schemeClr val="accent2"/>
                </a:solidFill>
              </a:rPr>
              <a:t>Java (Libraries by popularity)</a:t>
            </a:r>
          </a:p>
        </p:txBody>
      </p:sp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D9D51A0F-7A9F-49E8-BCC6-45DA61FD710E}"/>
              </a:ext>
            </a:extLst>
          </p:cNvPr>
          <p:cNvGraphicFramePr>
            <a:graphicFrameLocks/>
          </p:cNvGraphicFramePr>
          <p:nvPr/>
        </p:nvGraphicFramePr>
        <p:xfrm>
          <a:off x="653251" y="1440656"/>
          <a:ext cx="1575020" cy="2779967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#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Dependecy</a:t>
                      </a:r>
                      <a:endParaRPr lang="en-US" sz="9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junit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mysql</a:t>
                      </a: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-connector-java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spring-boot-starter (family)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lombok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09845552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spring (family)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178006297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commons-lang (2 and 3)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5033662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7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jstl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878427476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slf4j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917149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9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log4j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49955718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10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javax.servlet-api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94013194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11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commons-io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311735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12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jackson-databind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8114579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13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h2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703206858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14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fastjson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34623009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15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gson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56056124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hibernate-core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48859359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spring-</a:t>
                      </a:r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tx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55465694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commons-</a:t>
                      </a:r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fileupload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2844847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19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servlet-api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78493066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20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mybatis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569387543"/>
                  </a:ext>
                </a:extLst>
              </a:tr>
            </a:tbl>
          </a:graphicData>
        </a:graphic>
      </p:graphicFrame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A5A16AB-46BB-42B6-813B-EB2FD41F2256}"/>
              </a:ext>
            </a:extLst>
          </p:cNvPr>
          <p:cNvGraphicFramePr>
            <a:graphicFrameLocks/>
          </p:cNvGraphicFramePr>
          <p:nvPr/>
        </p:nvGraphicFramePr>
        <p:xfrm>
          <a:off x="2641490" y="1440656"/>
          <a:ext cx="1575020" cy="2779967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6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#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Dependecy</a:t>
                      </a:r>
                      <a:endParaRPr lang="en-US" sz="9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21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hibernate-validator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22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guava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23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springfox-swagger2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24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mybatis</a:t>
                      </a: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-spring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09845552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25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logback-classic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178006297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postgresql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5033662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jsp-api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878427476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jackson-core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917149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29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selenium-java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49955718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30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mybatis-spring-boot-starter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94013194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31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gson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3117352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32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testng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8114579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33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httpclient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703206858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34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hibernate-entitymanager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346230095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35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druid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56056124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springfox-swagger-ui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48859359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aspectjweaver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554656944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38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commons-codec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2844847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39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httpclient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78493066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40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commons-</a:t>
                      </a:r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dbcp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569387543"/>
                  </a:ext>
                </a:extLst>
              </a:tr>
            </a:tbl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0F995722-E912-4302-86E1-9EDEBB679C38}"/>
              </a:ext>
            </a:extLst>
          </p:cNvPr>
          <p:cNvGraphicFramePr>
            <a:graphicFrameLocks/>
          </p:cNvGraphicFramePr>
          <p:nvPr/>
        </p:nvGraphicFramePr>
        <p:xfrm>
          <a:off x="4629730" y="1444292"/>
          <a:ext cx="1575020" cy="277997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25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#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Dependecy</a:t>
                      </a:r>
                      <a:endParaRPr lang="en-US" sz="9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41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poi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42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jcl-over-slf4j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43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poi-ooxml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44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aspectjrt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098455522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45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assertj-core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178006297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jackson</a:t>
                      </a: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-annotations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50336625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commons-logging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878427476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jackson</a:t>
                      </a: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-mapper-asl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9171494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49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mockito</a:t>
                      </a: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-all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49955718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50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jedis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940131945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51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javax.inject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3117352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52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c3p0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8114579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53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json-path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703206858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54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validation-</a:t>
                      </a:r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api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230095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55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commons-collections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560561244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jjwt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48859359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57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mail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554656944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58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standard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2844847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59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tomcat-embed-jasper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78493066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60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javaee</a:t>
                      </a: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-web-</a:t>
                      </a:r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api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569387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482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accent2"/>
                </a:solidFill>
              </a:rPr>
              <a:t>Key findings: </a:t>
            </a:r>
            <a:r>
              <a:rPr lang="en-US" dirty="0">
                <a:solidFill>
                  <a:schemeClr val="accent2"/>
                </a:solidFill>
              </a:rPr>
              <a:t>Python (UA-related Libraries)</a:t>
            </a:r>
          </a:p>
        </p:txBody>
      </p:sp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D9D51A0F-7A9F-49E8-BCC6-45DA61FD710E}"/>
              </a:ext>
            </a:extLst>
          </p:cNvPr>
          <p:cNvGraphicFramePr>
            <a:graphicFrameLocks/>
          </p:cNvGraphicFramePr>
          <p:nvPr/>
        </p:nvGraphicFramePr>
        <p:xfrm>
          <a:off x="240030" y="1279594"/>
          <a:ext cx="6334298" cy="200763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525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2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6288">
                  <a:extLst>
                    <a:ext uri="{9D8B030D-6E8A-4147-A177-3AD203B41FA5}">
                      <a16:colId xmlns:a16="http://schemas.microsoft.com/office/drawing/2014/main" val="1871611694"/>
                    </a:ext>
                  </a:extLst>
                </a:gridCol>
              </a:tblGrid>
              <a:tr h="193523"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UA-related Libraries</a:t>
                      </a:r>
                    </a:p>
                  </a:txBody>
                  <a:tcPr marL="23436" marR="23436" marT="11718" marB="1171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00828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23436" marR="23436" marT="11718" marB="11718" anchor="ctr"/>
                </a:tc>
                <a:extLst>
                  <a:ext uri="{0D108BD9-81ED-4DB2-BD59-A6C34878D82A}">
                    <a16:rowId xmlns:a16="http://schemas.microsoft.com/office/drawing/2014/main" val="134897182"/>
                  </a:ext>
                </a:extLst>
              </a:tr>
              <a:tr h="1556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Library</a:t>
                      </a:r>
                      <a:endParaRPr lang="en-US" sz="9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Occurrence in projects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Status (Source)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</a:t>
                      </a:r>
                      <a:endParaRPr lang="en-US" sz="900" dirty="0">
                        <a:solidFill>
                          <a:schemeClr val="accent2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70789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IDNA2008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(UASG018A)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194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pyicu</a:t>
                      </a:r>
                      <a:endParaRPr lang="en-US" sz="900" dirty="0">
                        <a:solidFill>
                          <a:schemeClr val="accent2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243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IDNA2008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(Documentation)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idna_ssl</a:t>
                      </a:r>
                      <a:endParaRPr lang="en-US" sz="900" dirty="0">
                        <a:solidFill>
                          <a:schemeClr val="accent2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10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IDNA2008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(Documentation)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874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email_validator</a:t>
                      </a:r>
                      <a:endParaRPr lang="en-US" sz="900" dirty="0">
                        <a:solidFill>
                          <a:schemeClr val="accent2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1178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IDNA2008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(UASG018A)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098455522"/>
                  </a:ext>
                </a:extLst>
              </a:tr>
              <a:tr h="458621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validators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1660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Email validation based on</a:t>
                      </a:r>
                      <a:r>
                        <a:rPr lang="en-US" sz="900" u="sng" dirty="0">
                          <a:solidFill>
                            <a:srgbClr val="80808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Django validator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, Not compliant; URL validation based on </a:t>
                      </a:r>
                      <a:r>
                        <a:rPr lang="en-US" sz="900" i="1" u="sng" dirty="0">
                          <a:solidFill>
                            <a:srgbClr val="80808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regex-weburl.js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, which is a RegEx. (Code analysis)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178006297"/>
                  </a:ext>
                </a:extLst>
              </a:tr>
              <a:tr h="155634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i="1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Occurrence in entire dataset</a:t>
                      </a:r>
                      <a:r>
                        <a:rPr lang="en-US" sz="900" i="1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: 70,813; approx. 37%.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419759"/>
                  </a:ext>
                </a:extLst>
              </a:tr>
            </a:tbl>
          </a:graphicData>
        </a:graphic>
      </p:graphicFrame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D7C42B9-CE05-4C01-B827-6075DB2FFF9E}"/>
              </a:ext>
            </a:extLst>
          </p:cNvPr>
          <p:cNvSpPr txBox="1">
            <a:spLocks/>
          </p:cNvSpPr>
          <p:nvPr/>
        </p:nvSpPr>
        <p:spPr>
          <a:xfrm>
            <a:off x="240030" y="3472957"/>
            <a:ext cx="6334298" cy="885920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todo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el dataset python, el "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módulo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idna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"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ocupa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el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puesto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6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términos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generales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términos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lo que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puede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ser visto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un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resultado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favorable a los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intereses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 la UASG.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También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puede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ser un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argumento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clave para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interactuar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con los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desarrolladores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lenguaje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Python para que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porten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ese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módulo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al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núcleo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del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lenguaje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reemplazando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la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implementación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predeterminada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 IDNA2003.</a:t>
            </a:r>
          </a:p>
        </p:txBody>
      </p:sp>
    </p:spTree>
    <p:extLst>
      <p:ext uri="{BB962C8B-B14F-4D97-AF65-F5344CB8AC3E}">
        <p14:creationId xmlns:p14="http://schemas.microsoft.com/office/powerpoint/2010/main" val="3424191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100" dirty="0">
                <a:solidFill>
                  <a:schemeClr val="accent2"/>
                </a:solidFill>
              </a:rPr>
              <a:t>Key findings: Python (Libraries by popularity)</a:t>
            </a:r>
          </a:p>
        </p:txBody>
      </p:sp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D9D51A0F-7A9F-49E8-BCC6-45DA61FD710E}"/>
              </a:ext>
            </a:extLst>
          </p:cNvPr>
          <p:cNvGraphicFramePr>
            <a:graphicFrameLocks/>
          </p:cNvGraphicFramePr>
          <p:nvPr/>
        </p:nvGraphicFramePr>
        <p:xfrm>
          <a:off x="653251" y="1440657"/>
          <a:ext cx="1575020" cy="277997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25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#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Dependecy</a:t>
                      </a:r>
                      <a:endParaRPr lang="en-US" sz="9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six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requests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pytz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certifi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098455522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urllib3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178006297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336625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chardet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878427476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Jinja2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9171494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9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MarkupSafe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49955718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10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python-dateutil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940131945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11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numpy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3117352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12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click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8114579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13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pyparsing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703206858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14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Werkzeug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346230095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15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Flask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560561244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attrs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48859359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jupyter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554656944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Pygments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2844847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19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wcwidth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78493066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20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pandas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569387543"/>
                  </a:ext>
                </a:extLst>
              </a:tr>
            </a:tbl>
          </a:graphicData>
        </a:graphic>
      </p:graphicFrame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A5A16AB-46BB-42B6-813B-EB2FD41F2256}"/>
              </a:ext>
            </a:extLst>
          </p:cNvPr>
          <p:cNvGraphicFramePr>
            <a:graphicFrameLocks/>
          </p:cNvGraphicFramePr>
          <p:nvPr/>
        </p:nvGraphicFramePr>
        <p:xfrm>
          <a:off x="2641490" y="1440656"/>
          <a:ext cx="1575020" cy="278360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4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#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Dependecy</a:t>
                      </a:r>
                      <a:endParaRPr lang="en-US" sz="9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21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decorator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22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itsdangerous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23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matplotlib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24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PyYAML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098455522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25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scipy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178006297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traitlets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50336625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pickleshare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878427476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ipython-genutils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9171494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29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prompt-toolkit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49955718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30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mccabe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940131945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31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wrapt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3117352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32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tornado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8114579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33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gunicorn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703206858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34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jsonschema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346230095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35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cffi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560561244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entrypoints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48859359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pycparser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554656944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pexpect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2844847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39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packaging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78493066"/>
                  </a:ext>
                </a:extLst>
              </a:tr>
              <a:tr h="131858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40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cycler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569387543"/>
                  </a:ext>
                </a:extLst>
              </a:tr>
            </a:tbl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0F995722-E912-4302-86E1-9EDEBB679C38}"/>
              </a:ext>
            </a:extLst>
          </p:cNvPr>
          <p:cNvGraphicFramePr>
            <a:graphicFrameLocks/>
          </p:cNvGraphicFramePr>
          <p:nvPr/>
        </p:nvGraphicFramePr>
        <p:xfrm>
          <a:off x="4629730" y="1444292"/>
          <a:ext cx="1575020" cy="277997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25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#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Dependecy</a:t>
                      </a:r>
                      <a:endParaRPr lang="en-US" sz="9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41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webencodings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42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bleach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43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ptyprocess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44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sqlparse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098455522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45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backcall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178006297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isort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50336625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colorama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878427476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pylint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9171494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49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nbformat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949955718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50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defusedxml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940131945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51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mistune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3117352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52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nbconvert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48114579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53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lazy-object-proxy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703206858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54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astroid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346230095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55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notebook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560561244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56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kiwisolver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48859359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57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py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554656944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58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zipp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632844847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59</a:t>
                      </a:r>
                      <a:endParaRPr lang="en-US" sz="800" b="1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terminado</a:t>
                      </a:r>
                      <a:endParaRPr lang="en-US" sz="8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2778493066"/>
                  </a:ext>
                </a:extLst>
              </a:tr>
              <a:tr h="131686"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60</a:t>
                      </a:r>
                      <a:endParaRPr lang="en-US" sz="800" b="1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solidFill>
                            <a:srgbClr val="000000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pandocfilters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3569387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741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3E5F7-1C83-4821-AFC1-DC7934099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0" y="190472"/>
            <a:ext cx="6338536" cy="857250"/>
          </a:xfrm>
        </p:spPr>
        <p:txBody>
          <a:bodyPr/>
          <a:lstStyle/>
          <a:p>
            <a:r>
              <a:rPr lang="pt-BR" dirty="0" err="1"/>
              <a:t>Información</a:t>
            </a:r>
            <a:r>
              <a:rPr lang="pt-BR" dirty="0"/>
              <a:t> de </a:t>
            </a:r>
            <a:r>
              <a:rPr lang="pt-BR" dirty="0" err="1"/>
              <a:t>contacto</a:t>
            </a:r>
            <a:r>
              <a:rPr lang="pt-BR" dirty="0"/>
              <a:t> 
</a:t>
            </a:r>
            <a:endParaRPr lang="pt-BR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1AA5C4-CAAE-4E1F-8DB8-6F496C50CB6B}"/>
              </a:ext>
            </a:extLst>
          </p:cNvPr>
          <p:cNvSpPr/>
          <p:nvPr/>
        </p:nvSpPr>
        <p:spPr>
          <a:xfrm>
            <a:off x="405517" y="995934"/>
            <a:ext cx="5732890" cy="251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" lvl="0" indent="-137160" defTabSz="342900">
              <a:spcAft>
                <a:spcPts val="1200"/>
              </a:spcAft>
              <a:buClr>
                <a:srgbClr val="D27928"/>
              </a:buClr>
              <a:buSzPct val="85000"/>
              <a:buFont typeface="Lucida Grande"/>
              <a:buChar char="*"/>
            </a:pPr>
            <a:r>
              <a:rPr lang="en-US" sz="1600" dirty="0" err="1">
                <a:solidFill>
                  <a:srgbClr val="000000"/>
                </a:solidFill>
                <a:latin typeface="Open Sans Light"/>
              </a:rPr>
              <a:t>Contactar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con UASG: </a:t>
            </a:r>
            <a:r>
              <a:rPr lang="en-US" sz="1600" dirty="0">
                <a:solidFill>
                  <a:srgbClr val="000000"/>
                </a:solidFill>
                <a:latin typeface="Open Sans Light"/>
                <a:hlinkClick r:id="rId2"/>
              </a:rPr>
              <a:t>https://uasg.tech/contact/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
</a:t>
            </a:r>
            <a:r>
              <a:rPr lang="en-US" sz="1600" dirty="0" err="1">
                <a:solidFill>
                  <a:srgbClr val="000000"/>
                </a:solidFill>
                <a:latin typeface="Open Sans Light"/>
              </a:rPr>
              <a:t>Conoce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a la </a:t>
            </a:r>
            <a:r>
              <a:rPr lang="en-US" sz="1600" dirty="0" err="1">
                <a:solidFill>
                  <a:srgbClr val="000000"/>
                </a:solidFill>
                <a:latin typeface="Open Sans Light"/>
              </a:rPr>
              <a:t>gente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de UASG: </a:t>
            </a:r>
            <a:r>
              <a:rPr lang="en-US" sz="1600" dirty="0">
                <a:solidFill>
                  <a:srgbClr val="000000"/>
                </a:solidFill>
                <a:latin typeface="Open Sans Light"/>
                <a:hlinkClick r:id="rId3"/>
              </a:rPr>
              <a:t>https://uasg.tech/about/people/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
</a:t>
            </a:r>
            <a:r>
              <a:rPr lang="en-US" sz="1600" dirty="0" err="1">
                <a:solidFill>
                  <a:srgbClr val="000000"/>
                </a:solidFill>
                <a:latin typeface="Open Sans Light"/>
              </a:rPr>
              <a:t>Participa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UASG debates: </a:t>
            </a:r>
            <a:r>
              <a:rPr lang="en-US" sz="1600" dirty="0">
                <a:solidFill>
                  <a:srgbClr val="000000"/>
                </a:solidFill>
                <a:latin typeface="Open Sans Light"/>
                <a:hlinkClick r:id="rId4"/>
              </a:rPr>
              <a:t>https://uasg.tech/subscribe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 
</a:t>
            </a:r>
            <a:r>
              <a:rPr lang="en-US" sz="1600" dirty="0" err="1">
                <a:solidFill>
                  <a:srgbClr val="000000"/>
                </a:solidFill>
                <a:latin typeface="Open Sans Light"/>
              </a:rPr>
              <a:t>Reporta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UA </a:t>
            </a:r>
            <a:r>
              <a:rPr lang="en-US" sz="1600" dirty="0" err="1">
                <a:solidFill>
                  <a:srgbClr val="000000"/>
                </a:solidFill>
                <a:latin typeface="Open Sans Light"/>
              </a:rPr>
              <a:t>problemas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con </a:t>
            </a:r>
            <a:r>
              <a:rPr lang="en-US" sz="1600" dirty="0" err="1">
                <a:solidFill>
                  <a:srgbClr val="000000"/>
                </a:solidFill>
                <a:latin typeface="Open Sans Light"/>
              </a:rPr>
              <a:t>otras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Open Sans Light"/>
              </a:rPr>
              <a:t>aplicaciones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: </a:t>
            </a:r>
            <a:r>
              <a:rPr lang="en-US" sz="1600" dirty="0">
                <a:solidFill>
                  <a:srgbClr val="000000"/>
                </a:solidFill>
                <a:latin typeface="Open Sans Light"/>
                <a:hlinkClick r:id="rId5"/>
              </a:rPr>
              <a:t>https://uasg.tech/global-support-centre/</a:t>
            </a:r>
            <a:r>
              <a:rPr lang="en-US" sz="1600" dirty="0">
                <a:solidFill>
                  <a:srgbClr val="000000"/>
                </a:solidFill>
                <a:latin typeface="Open Sans Light"/>
              </a:rPr>
              <a:t>  
</a:t>
            </a:r>
            <a:endParaRPr lang="en-US" dirty="0"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984567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8034F-FA53-4DEC-AEF8-0EDDC6E8E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36" y="2246545"/>
            <a:ext cx="6331127" cy="650409"/>
          </a:xfrm>
        </p:spPr>
        <p:txBody>
          <a:bodyPr/>
          <a:lstStyle/>
          <a:p>
            <a:pPr algn="ctr"/>
            <a:r>
              <a:rPr lang="pt-BR" sz="3200"/>
              <a:t>!Gracias</a:t>
            </a:r>
            <a:r>
              <a:rPr lang="pt-BR" sz="3200" dirty="0"/>
              <a:t>!</a:t>
            </a:r>
            <a:endParaRPr lang="pt-BR" sz="3200" noProof="0" dirty="0"/>
          </a:p>
        </p:txBody>
      </p:sp>
    </p:spTree>
    <p:extLst>
      <p:ext uri="{BB962C8B-B14F-4D97-AF65-F5344CB8AC3E}">
        <p14:creationId xmlns:p14="http://schemas.microsoft.com/office/powerpoint/2010/main" val="2098075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3E5F7-1C83-4821-AFC1-DC7934099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0" y="190472"/>
            <a:ext cx="6338536" cy="857250"/>
          </a:xfrm>
        </p:spPr>
        <p:txBody>
          <a:bodyPr/>
          <a:lstStyle/>
          <a:p>
            <a:r>
              <a:rPr lang="pt-BR" dirty="0"/>
              <a:t>Foto grupal 
</a:t>
            </a:r>
            <a:endParaRPr lang="pt-BR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1AA5C4-CAAE-4E1F-8DB8-6F496C50CB6B}"/>
              </a:ext>
            </a:extLst>
          </p:cNvPr>
          <p:cNvSpPr/>
          <p:nvPr/>
        </p:nvSpPr>
        <p:spPr>
          <a:xfrm>
            <a:off x="542853" y="1740753"/>
            <a:ext cx="57328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" lvl="0" indent="-137160" defTabSz="342900">
              <a:spcAft>
                <a:spcPts val="1200"/>
              </a:spcAft>
              <a:buClr>
                <a:srgbClr val="D27928"/>
              </a:buClr>
              <a:buSzPct val="85000"/>
              <a:buFont typeface="Lucida Grande"/>
              <a:buChar char="*"/>
            </a:pPr>
            <a:r>
              <a:rPr lang="en-US" sz="2400" dirty="0">
                <a:solidFill>
                  <a:srgbClr val="000000"/>
                </a:solidFill>
                <a:latin typeface="Open Sans Light"/>
              </a:rPr>
              <a:t>por favor les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agradeceremos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que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esten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listos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para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abrir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sus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cámaras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.</a:t>
            </a:r>
            <a:endParaRPr lang="en-US" sz="2800" dirty="0"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556337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3E5F7-1C83-4821-AFC1-DC7934099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0" y="190472"/>
            <a:ext cx="6338536" cy="857250"/>
          </a:xfrm>
        </p:spPr>
        <p:txBody>
          <a:bodyPr/>
          <a:lstStyle/>
          <a:p>
            <a:r>
              <a:rPr lang="pt-BR" dirty="0"/>
              <a:t>Estimado(a) Participante 
</a:t>
            </a:r>
            <a:endParaRPr lang="pt-BR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1AA5C4-CAAE-4E1F-8DB8-6F496C50CB6B}"/>
              </a:ext>
            </a:extLst>
          </p:cNvPr>
          <p:cNvSpPr/>
          <p:nvPr/>
        </p:nvSpPr>
        <p:spPr>
          <a:xfrm>
            <a:off x="542853" y="2377472"/>
            <a:ext cx="57328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" lvl="0" indent="-137160" defTabSz="342900">
              <a:spcAft>
                <a:spcPts val="1200"/>
              </a:spcAft>
              <a:buClr>
                <a:srgbClr val="D27928"/>
              </a:buClr>
              <a:buSzPct val="85000"/>
              <a:buFont typeface="Lucida Grande"/>
              <a:buChar char="*"/>
            </a:pPr>
            <a:r>
              <a:rPr lang="en-US" sz="2400" dirty="0">
                <a:solidFill>
                  <a:srgbClr val="000000"/>
                </a:solidFill>
                <a:latin typeface="Open Sans Light"/>
              </a:rPr>
              <a:t>Nos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resulta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mucho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interés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conocer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su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opinión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y/o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aporte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sobre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el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curso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recibido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sobre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Aceptación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Universal.</a:t>
            </a:r>
            <a:endParaRPr lang="en-US" sz="2800" dirty="0"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869096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3E5F7-1C83-4821-AFC1-DC7934099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0" y="190472"/>
            <a:ext cx="6338536" cy="857250"/>
          </a:xfrm>
        </p:spPr>
        <p:txBody>
          <a:bodyPr/>
          <a:lstStyle/>
          <a:p>
            <a:r>
              <a:rPr lang="pt-BR" dirty="0"/>
              <a:t>Certificados 
</a:t>
            </a:r>
            <a:endParaRPr lang="pt-BR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1AA5C4-CAAE-4E1F-8DB8-6F496C50CB6B}"/>
              </a:ext>
            </a:extLst>
          </p:cNvPr>
          <p:cNvSpPr/>
          <p:nvPr/>
        </p:nvSpPr>
        <p:spPr>
          <a:xfrm>
            <a:off x="542853" y="1582341"/>
            <a:ext cx="57328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" lvl="0" indent="-137160" defTabSz="342900">
              <a:spcAft>
                <a:spcPts val="1200"/>
              </a:spcAft>
              <a:buClr>
                <a:srgbClr val="D27928"/>
              </a:buClr>
              <a:buSzPct val="85000"/>
              <a:buFont typeface="Lucida Grande"/>
              <a:buChar char="*"/>
            </a:pP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Enviar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un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correo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para </a:t>
            </a:r>
            <a:r>
              <a:rPr lang="en-US" sz="2400" b="1" dirty="0" err="1">
                <a:solidFill>
                  <a:srgbClr val="000000"/>
                </a:solidFill>
                <a:latin typeface="Open Sans Light"/>
              </a:rPr>
              <a:t>daniel.fink@icann.org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con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su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nombre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 para el </a:t>
            </a:r>
            <a:r>
              <a:rPr lang="en-US" sz="2400" dirty="0" err="1">
                <a:solidFill>
                  <a:srgbClr val="000000"/>
                </a:solidFill>
                <a:latin typeface="Open Sans Light"/>
              </a:rPr>
              <a:t>certificado</a:t>
            </a:r>
            <a:r>
              <a:rPr lang="en-US" sz="2400" dirty="0">
                <a:solidFill>
                  <a:srgbClr val="000000"/>
                </a:solidFill>
                <a:latin typeface="Open Sans Light"/>
              </a:rPr>
              <a:t>.</a:t>
            </a:r>
            <a:endParaRPr lang="en-US" sz="2800" dirty="0"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480741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8034F-FA53-4DEC-AEF8-0EDDC6E8E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36" y="1501110"/>
            <a:ext cx="6331127" cy="650409"/>
          </a:xfrm>
        </p:spPr>
        <p:txBody>
          <a:bodyPr/>
          <a:lstStyle/>
          <a:p>
            <a:pPr algn="ctr"/>
            <a:r>
              <a:rPr lang="pt-BR" sz="3200" dirty="0"/>
              <a:t>!</a:t>
            </a:r>
            <a:r>
              <a:rPr lang="pt-BR" sz="3200" dirty="0" err="1"/>
              <a:t>Felicitaciones</a:t>
            </a:r>
            <a:r>
              <a:rPr lang="pt-BR" sz="3200" dirty="0"/>
              <a:t> por </a:t>
            </a:r>
            <a:r>
              <a:rPr lang="pt-BR" sz="3200" dirty="0" err="1"/>
              <a:t>la</a:t>
            </a:r>
            <a:r>
              <a:rPr lang="pt-BR" sz="3200" dirty="0"/>
              <a:t> exitosa </a:t>
            </a:r>
            <a:r>
              <a:rPr lang="pt-BR" sz="3200" dirty="0" err="1"/>
              <a:t>conclusión</a:t>
            </a:r>
            <a:r>
              <a:rPr lang="pt-BR" sz="3200" dirty="0"/>
              <a:t> </a:t>
            </a:r>
            <a:r>
              <a:rPr lang="pt-BR" sz="3200" dirty="0" err="1"/>
              <a:t>del</a:t>
            </a:r>
            <a:r>
              <a:rPr lang="pt-BR" sz="3200" dirty="0"/>
              <a:t> curso!</a:t>
            </a:r>
            <a:br>
              <a:rPr lang="pt-BR" sz="3200" dirty="0"/>
            </a:br>
            <a:br>
              <a:rPr lang="pt-BR" sz="3200" dirty="0"/>
            </a:br>
            <a:endParaRPr lang="pt-BR" sz="3200" noProof="0" dirty="0"/>
          </a:p>
        </p:txBody>
      </p:sp>
    </p:spTree>
    <p:extLst>
      <p:ext uri="{BB962C8B-B14F-4D97-AF65-F5344CB8AC3E}">
        <p14:creationId xmlns:p14="http://schemas.microsoft.com/office/powerpoint/2010/main" val="3125591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0030" y="206375"/>
            <a:ext cx="6338536" cy="646901"/>
          </a:xfrm>
        </p:spPr>
        <p:txBody>
          <a:bodyPr/>
          <a:lstStyle/>
          <a:p>
            <a:r>
              <a:rPr lang="pt-BR" sz="2000" dirty="0" err="1">
                <a:solidFill>
                  <a:schemeClr val="accent2"/>
                </a:solidFill>
              </a:rPr>
              <a:t>Hola</a:t>
            </a:r>
            <a:r>
              <a:rPr lang="pt-BR" sz="2000" dirty="0">
                <a:solidFill>
                  <a:schemeClr val="accent2"/>
                </a:solidFill>
              </a:rPr>
              <a:t>!</a:t>
            </a:r>
            <a:endParaRPr lang="pt-BR" sz="2000" noProof="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861" y="3546275"/>
            <a:ext cx="1923173" cy="971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pt-BR" sz="1400" b="1" dirty="0">
                <a:latin typeface="Open Sans" charset="0"/>
                <a:ea typeface="Open Sans" charset="0"/>
                <a:cs typeface="Open Sans" charset="0"/>
              </a:rPr>
              <a:t>Mark </a:t>
            </a:r>
            <a:r>
              <a:rPr lang="pt-BR" sz="1400" b="1" dirty="0" err="1">
                <a:latin typeface="Open Sans" charset="0"/>
                <a:ea typeface="Open Sans" charset="0"/>
                <a:cs typeface="Open Sans" charset="0"/>
              </a:rPr>
              <a:t>Datysgeld</a:t>
            </a:r>
            <a:endParaRPr lang="pt-BR" sz="1400" b="1" dirty="0">
              <a:latin typeface="Open Sans" charset="0"/>
              <a:ea typeface="Open Sans" charset="0"/>
              <a:cs typeface="Open Sans" charset="0"/>
            </a:endParaRPr>
          </a:p>
          <a:p>
            <a:pPr algn="just">
              <a:lnSpc>
                <a:spcPct val="140000"/>
              </a:lnSpc>
            </a:pP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GNSO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Counsellor</a:t>
            </a:r>
            <a:endParaRPr lang="pt-BR" sz="1400" dirty="0">
              <a:latin typeface="Open Sans" charset="0"/>
              <a:ea typeface="Open Sans" charset="0"/>
              <a:cs typeface="Open Sans" charset="0"/>
            </a:endParaRPr>
          </a:p>
          <a:p>
            <a:pPr algn="just">
              <a:lnSpc>
                <a:spcPct val="140000"/>
              </a:lnSpc>
            </a:pPr>
            <a:r>
              <a:rPr lang="pt-BR" sz="1400" dirty="0" err="1">
                <a:latin typeface="Helvetica" pitchFamily="2" charset="0"/>
                <a:cs typeface="Open Sans Light"/>
              </a:rPr>
              <a:t>markwdt@gmail.com</a:t>
            </a:r>
            <a:endParaRPr lang="pt-BR" sz="1400" dirty="0">
              <a:latin typeface="Helvetica" pitchFamily="2" charset="0"/>
              <a:cs typeface="Open Sans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D3AAE3-A519-2240-BAA9-A75F1E13A55D}"/>
              </a:ext>
            </a:extLst>
          </p:cNvPr>
          <p:cNvSpPr txBox="1"/>
          <p:nvPr/>
        </p:nvSpPr>
        <p:spPr>
          <a:xfrm>
            <a:off x="3699612" y="3554220"/>
            <a:ext cx="2675234" cy="1272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pt-BR" sz="1400" b="1" dirty="0" err="1">
                <a:latin typeface="Open Sans" charset="0"/>
                <a:ea typeface="Open Sans" charset="0"/>
                <a:cs typeface="Open Sans" charset="0"/>
              </a:rPr>
              <a:t>Sávyo</a:t>
            </a:r>
            <a:r>
              <a:rPr lang="pt-BR" sz="1400" b="1" dirty="0">
                <a:latin typeface="Open Sans" charset="0"/>
                <a:ea typeface="Open Sans" charset="0"/>
                <a:cs typeface="Open Sans" charset="0"/>
              </a:rPr>
              <a:t> Vinícius de Moraes</a:t>
            </a:r>
          </a:p>
          <a:p>
            <a:pPr algn="just">
              <a:lnSpc>
                <a:spcPct val="140000"/>
              </a:lnSpc>
            </a:pP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ICANN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Fellow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, UASG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member</a:t>
            </a:r>
            <a:endParaRPr lang="pt-BR" sz="1400" dirty="0">
              <a:latin typeface="Open Sans" charset="0"/>
              <a:ea typeface="Open Sans" charset="0"/>
              <a:cs typeface="Open Sans" charset="0"/>
            </a:endParaRPr>
          </a:p>
          <a:p>
            <a:pPr algn="just">
              <a:lnSpc>
                <a:spcPct val="140000"/>
              </a:lnSpc>
            </a:pP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savyovm@gmail.com</a:t>
            </a:r>
            <a:endParaRPr lang="pt-BR" sz="1400" dirty="0">
              <a:latin typeface="Open Sans" charset="0"/>
              <a:ea typeface="Open Sans" charset="0"/>
              <a:cs typeface="Open Sans" charset="0"/>
            </a:endParaRPr>
          </a:p>
          <a:p>
            <a:pPr algn="just">
              <a:lnSpc>
                <a:spcPct val="140000"/>
              </a:lnSpc>
            </a:pPr>
            <a:endParaRPr lang="pt-BR" sz="1400" dirty="0">
              <a:latin typeface="Helvetica" pitchFamily="2" charset="0"/>
              <a:cs typeface="Open Sans Ligh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547363-E7F3-D649-A782-7CCEA4E3E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61" y="774256"/>
            <a:ext cx="2472782" cy="27779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33FF19-90E3-BB4C-8C8B-952E221CE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9612" y="774256"/>
            <a:ext cx="2501351" cy="277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592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0030" y="206375"/>
            <a:ext cx="6338536" cy="646901"/>
          </a:xfrm>
        </p:spPr>
        <p:txBody>
          <a:bodyPr/>
          <a:lstStyle/>
          <a:p>
            <a:r>
              <a:rPr lang="pt-BR" sz="2000" dirty="0">
                <a:solidFill>
                  <a:schemeClr val="accent2"/>
                </a:solidFill>
              </a:rPr>
              <a:t>¿</a:t>
            </a:r>
            <a:r>
              <a:rPr lang="pt-BR" sz="2000" dirty="0" err="1">
                <a:solidFill>
                  <a:schemeClr val="accent2"/>
                </a:solidFill>
              </a:rPr>
              <a:t>Cómo</a:t>
            </a:r>
            <a:r>
              <a:rPr lang="pt-BR" sz="2000" dirty="0">
                <a:solidFill>
                  <a:schemeClr val="accent2"/>
                </a:solidFill>
              </a:rPr>
              <a:t> funciona </a:t>
            </a:r>
            <a:r>
              <a:rPr lang="pt-BR" sz="2000" dirty="0" err="1">
                <a:solidFill>
                  <a:schemeClr val="accent2"/>
                </a:solidFill>
              </a:rPr>
              <a:t>el</a:t>
            </a:r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err="1">
                <a:solidFill>
                  <a:schemeClr val="accent2"/>
                </a:solidFill>
              </a:rPr>
              <a:t>proyecto</a:t>
            </a:r>
            <a:r>
              <a:rPr lang="pt-BR" sz="2000" dirty="0">
                <a:solidFill>
                  <a:schemeClr val="accent2"/>
                </a:solidFill>
              </a:rPr>
              <a:t> UASG?
</a:t>
            </a:r>
            <a:endParaRPr lang="pt-BR" sz="2000" noProof="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669" y="853276"/>
            <a:ext cx="6331127" cy="2470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pt-BR" sz="1400" b="1" dirty="0">
                <a:latin typeface="Open Sans" charset="0"/>
                <a:ea typeface="Open Sans" charset="0"/>
                <a:cs typeface="Open Sans" charset="0"/>
              </a:rPr>
              <a:t>Universal Acceptance </a:t>
            </a:r>
            <a:r>
              <a:rPr lang="pt-BR" sz="1400" b="1" dirty="0" err="1">
                <a:latin typeface="Open Sans" charset="0"/>
                <a:ea typeface="Open Sans" charset="0"/>
                <a:cs typeface="Open Sans" charset="0"/>
              </a:rPr>
              <a:t>Steering</a:t>
            </a:r>
            <a:r>
              <a:rPr lang="pt-BR" sz="1400" b="1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b="1" dirty="0" err="1">
                <a:latin typeface="Open Sans" charset="0"/>
                <a:ea typeface="Open Sans" charset="0"/>
                <a:cs typeface="Open Sans" charset="0"/>
              </a:rPr>
              <a:t>Group</a:t>
            </a:r>
            <a:endParaRPr lang="pt-BR" sz="1400" b="1" dirty="0">
              <a:latin typeface="Open Sans" charset="0"/>
              <a:ea typeface="Open Sans" charset="0"/>
              <a:cs typeface="Open Sans" charset="0"/>
            </a:endParaRP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Cuenta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con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el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apoyo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de ICANN, pero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su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naturaleza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es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independiente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.
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Las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prioridades de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acción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se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deciden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dentro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del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grupo, examinando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problemas encontrados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la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práctica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.
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Las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especificaciones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proyectos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investigación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son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elaboradas por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grupos de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trabajo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.
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Reuniones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periódicas de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grupos cada una o dos semanas,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reevaluando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constantemente objetivos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proyectos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.</a:t>
            </a:r>
            <a:endParaRPr lang="pt-BR" sz="1400" dirty="0">
              <a:latin typeface="Helvetica" pitchFamily="2" charset="0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744652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0030" y="206375"/>
            <a:ext cx="6338536" cy="646901"/>
          </a:xfrm>
        </p:spPr>
        <p:txBody>
          <a:bodyPr/>
          <a:lstStyle/>
          <a:p>
            <a:r>
              <a:rPr lang="pt-BR" sz="2000" dirty="0">
                <a:solidFill>
                  <a:schemeClr val="accent2"/>
                </a:solidFill>
              </a:rPr>
              <a:t>¿</a:t>
            </a:r>
            <a:r>
              <a:rPr lang="pt-BR" sz="2000" dirty="0" err="1">
                <a:solidFill>
                  <a:schemeClr val="accent2"/>
                </a:solidFill>
              </a:rPr>
              <a:t>Cómo</a:t>
            </a:r>
            <a:r>
              <a:rPr lang="pt-BR" sz="2000" dirty="0">
                <a:solidFill>
                  <a:schemeClr val="accent2"/>
                </a:solidFill>
              </a:rPr>
              <a:t> se </a:t>
            </a:r>
            <a:r>
              <a:rPr lang="pt-BR" sz="2000" dirty="0" err="1">
                <a:solidFill>
                  <a:schemeClr val="accent2"/>
                </a:solidFill>
              </a:rPr>
              <a:t>estructura</a:t>
            </a:r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err="1">
                <a:solidFill>
                  <a:schemeClr val="accent2"/>
                </a:solidFill>
              </a:rPr>
              <a:t>el</a:t>
            </a:r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err="1">
                <a:solidFill>
                  <a:schemeClr val="accent2"/>
                </a:solidFill>
              </a:rPr>
              <a:t>proyecto</a:t>
            </a:r>
            <a:r>
              <a:rPr lang="pt-BR" sz="2000" dirty="0">
                <a:solidFill>
                  <a:schemeClr val="accent2"/>
                </a:solidFill>
              </a:rPr>
              <a:t>?
</a:t>
            </a:r>
            <a:endParaRPr lang="pt-BR" sz="2000" noProof="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3436" y="541272"/>
            <a:ext cx="6331127" cy="4247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pt-BR" sz="1400" b="1" dirty="0">
                <a:latin typeface="Open Sans" charset="0"/>
                <a:ea typeface="Open Sans" charset="0"/>
                <a:cs typeface="Open Sans" charset="0"/>
              </a:rPr>
              <a:t>Grupos de </a:t>
            </a:r>
            <a:r>
              <a:rPr lang="pt-BR" sz="1400" b="1" dirty="0" err="1">
                <a:latin typeface="Open Sans" charset="0"/>
                <a:ea typeface="Open Sans" charset="0"/>
                <a:cs typeface="Open Sans" charset="0"/>
              </a:rPr>
              <a:t>trabajo</a:t>
            </a:r>
            <a:r>
              <a:rPr lang="pt-BR" sz="1400" b="1" dirty="0">
                <a:latin typeface="Open Sans" charset="0"/>
                <a:ea typeface="Open Sans" charset="0"/>
                <a:cs typeface="Open Sans" charset="0"/>
              </a:rPr>
              <a:t> (</a:t>
            </a:r>
            <a:r>
              <a:rPr lang="pt-BR" sz="1400" b="1" dirty="0" err="1">
                <a:latin typeface="Open Sans" charset="0"/>
                <a:ea typeface="Open Sans" charset="0"/>
                <a:cs typeface="Open Sans" charset="0"/>
              </a:rPr>
              <a:t>Working</a:t>
            </a:r>
            <a:r>
              <a:rPr lang="pt-BR" sz="1400" b="1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b="1" dirty="0" err="1">
                <a:latin typeface="Open Sans" charset="0"/>
                <a:ea typeface="Open Sans" charset="0"/>
                <a:cs typeface="Open Sans" charset="0"/>
              </a:rPr>
              <a:t>Groups</a:t>
            </a:r>
            <a:r>
              <a:rPr lang="pt-BR" sz="1400" b="1" dirty="0">
                <a:latin typeface="Open Sans" charset="0"/>
                <a:ea typeface="Open Sans" charset="0"/>
                <a:cs typeface="Open Sans" charset="0"/>
              </a:rPr>
              <a:t>)</a:t>
            </a: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UA-Communications</a:t>
            </a:r>
          </a:p>
          <a:p>
            <a:pPr marL="742950" lvl="1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Responsable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la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estrategia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comunicación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y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el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compromiso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tanto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la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comunidad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ICANN como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el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público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general.</a:t>
            </a: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UA-Technology</a:t>
            </a:r>
          </a:p>
          <a:p>
            <a:pPr marL="742950" lvl="1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Responsable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la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relación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organizaciones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y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estructuras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ajenas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a ICANN (como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el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IETF),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lo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que </a:t>
            </a:r>
            <a:r>
              <a:rPr lang="pt-BR" sz="1200" dirty="0" err="1">
                <a:solidFill>
                  <a:srgbClr val="FF0000"/>
                </a:solidFill>
                <a:latin typeface="Open Sans" charset="0"/>
                <a:ea typeface="Open Sans" charset="0"/>
                <a:cs typeface="Open Sans" charset="0"/>
              </a:rPr>
              <a:t>desbala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la brecha entre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aspectos técnicos y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sociales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. Ambos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sacan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información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UASG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y la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traen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..</a:t>
            </a: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UA-</a:t>
            </a:r>
            <a:r>
              <a:rPr lang="pt-BR" sz="1200" b="1" dirty="0" err="1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Measurement</a:t>
            </a:r>
            <a:endParaRPr lang="pt-BR" sz="1200" b="1" dirty="0">
              <a:solidFill>
                <a:schemeClr val="accent2"/>
              </a:solidFill>
              <a:latin typeface="Open Sans" charset="0"/>
              <a:ea typeface="Open Sans" charset="0"/>
              <a:cs typeface="Open Sans" charset="0"/>
            </a:endParaRPr>
          </a:p>
          <a:p>
            <a:pPr marL="742950" lvl="1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Responsable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coordinación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,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observación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difusión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estadísticas relacionadas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Aceptación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Universal.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Muchos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datos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presentados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este curso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fueron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organizados por este grupo.</a:t>
            </a: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UA-EAI (</a:t>
            </a:r>
            <a:r>
              <a:rPr lang="en-US" sz="1200" b="1" dirty="0">
                <a:solidFill>
                  <a:schemeClr val="accent2"/>
                </a:solidFill>
                <a:latin typeface="Helvetica" pitchFamily="2" charset="0"/>
                <a:cs typeface="Open Sans Light"/>
              </a:rPr>
              <a:t>Email Address Internationalization</a:t>
            </a:r>
            <a:r>
              <a:rPr lang="pt-BR" sz="120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)</a:t>
            </a:r>
          </a:p>
          <a:p>
            <a:pPr marL="742950" lvl="1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Responsable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estudiar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aspectos técnicos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Aceptación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Universal, entender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interacción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entre sistemas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correo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electrónico, servidores,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lenguajes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programación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estándares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internacionales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DE250D-EB56-4DAD-9DDF-7017F497B103}"/>
              </a:ext>
            </a:extLst>
          </p:cNvPr>
          <p:cNvSpPr txBox="1"/>
          <p:nvPr/>
        </p:nvSpPr>
        <p:spPr>
          <a:xfrm rot="20192299">
            <a:off x="8403" y="4069815"/>
            <a:ext cx="1108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latin typeface="Comic Sans MS" panose="030F0702030302020204" pitchFamily="66" charset="0"/>
                <a:cs typeface="Open Sans Light"/>
              </a:rPr>
              <a:t>¡</a:t>
            </a:r>
            <a:r>
              <a:rPr lang="pt-BR" sz="1200" dirty="0" err="1">
                <a:latin typeface="Comic Sans MS" panose="030F0702030302020204" pitchFamily="66" charset="0"/>
                <a:cs typeface="Open Sans Light"/>
              </a:rPr>
              <a:t>Dónde</a:t>
            </a:r>
            <a:r>
              <a:rPr lang="pt-BR" sz="1200" dirty="0">
                <a:latin typeface="Comic Sans MS" panose="030F0702030302020204" pitchFamily="66" charset="0"/>
                <a:cs typeface="Open Sans Light"/>
              </a:rPr>
              <a:t> estamos </a:t>
            </a:r>
            <a:r>
              <a:rPr lang="pt-BR" sz="1200" dirty="0" err="1">
                <a:latin typeface="Comic Sans MS" panose="030F0702030302020204" pitchFamily="66" charset="0"/>
                <a:cs typeface="Open Sans Light"/>
              </a:rPr>
              <a:t>los</a:t>
            </a:r>
            <a:r>
              <a:rPr lang="pt-BR" sz="1200" dirty="0">
                <a:latin typeface="Comic Sans MS" panose="030F0702030302020204" pitchFamily="66" charset="0"/>
                <a:cs typeface="Open Sans Light"/>
              </a:rPr>
              <a:t> </a:t>
            </a:r>
            <a:r>
              <a:rPr lang="pt-BR" sz="1200" dirty="0" err="1">
                <a:latin typeface="Comic Sans MS" panose="030F0702030302020204" pitchFamily="66" charset="0"/>
                <a:cs typeface="Open Sans Light"/>
              </a:rPr>
              <a:t>nerds</a:t>
            </a:r>
            <a:r>
              <a:rPr lang="pt-BR" sz="1200" dirty="0">
                <a:latin typeface="Comic Sans MS" panose="030F0702030302020204" pitchFamily="66" charset="0"/>
                <a:cs typeface="Open Sans Light"/>
              </a:rPr>
              <a:t>!
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2B658D-BD2D-44C0-A6A0-E815976B9816}"/>
              </a:ext>
            </a:extLst>
          </p:cNvPr>
          <p:cNvGrpSpPr/>
          <p:nvPr/>
        </p:nvGrpSpPr>
        <p:grpSpPr>
          <a:xfrm>
            <a:off x="137309" y="4043571"/>
            <a:ext cx="378360" cy="368640"/>
            <a:chOff x="137309" y="4043571"/>
            <a:chExt cx="378360" cy="36864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0BB7665B-6CB6-4365-84D6-D5EC1ABF39C1}"/>
                    </a:ext>
                  </a:extLst>
                </p14:cNvPr>
                <p14:cNvContentPartPr/>
                <p14:nvPr/>
              </p14:nvContentPartPr>
              <p14:xfrm>
                <a:off x="137309" y="4089291"/>
                <a:ext cx="279720" cy="3229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0BB7665B-6CB6-4365-84D6-D5EC1ABF39C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19309" y="4071651"/>
                  <a:ext cx="315360" cy="35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92DC6EC8-6DF2-4813-B3B2-66859A1FD2CE}"/>
                    </a:ext>
                  </a:extLst>
                </p14:cNvPr>
                <p14:cNvContentPartPr/>
                <p14:nvPr/>
              </p14:nvContentPartPr>
              <p14:xfrm>
                <a:off x="297149" y="4043571"/>
                <a:ext cx="218520" cy="1123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92DC6EC8-6DF2-4813-B3B2-66859A1FD2C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79509" y="4025571"/>
                  <a:ext cx="254160" cy="1479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167541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0030" y="206375"/>
            <a:ext cx="6338536" cy="646901"/>
          </a:xfrm>
        </p:spPr>
        <p:txBody>
          <a:bodyPr/>
          <a:lstStyle/>
          <a:p>
            <a:r>
              <a:rPr lang="pt-BR" sz="2000" dirty="0">
                <a:solidFill>
                  <a:schemeClr val="accent2"/>
                </a:solidFill>
              </a:rPr>
              <a:t>¿</a:t>
            </a:r>
            <a:r>
              <a:rPr lang="pt-BR" sz="2000" dirty="0" err="1">
                <a:solidFill>
                  <a:schemeClr val="accent2"/>
                </a:solidFill>
              </a:rPr>
              <a:t>Cómo</a:t>
            </a:r>
            <a:r>
              <a:rPr lang="pt-BR" sz="2000" dirty="0">
                <a:solidFill>
                  <a:schemeClr val="accent2"/>
                </a:solidFill>
              </a:rPr>
              <a:t> participar eficazmente?
</a:t>
            </a:r>
            <a:endParaRPr lang="pt-BR" sz="2000" noProof="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843" y="579570"/>
            <a:ext cx="6331127" cy="359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El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conocimiento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del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inglés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es importante. Somos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voluntarios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de todo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el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mundo,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la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mayoría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ubicados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Asia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. Para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comunicarse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eficazmente,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el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idioma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inglés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es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nuestra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única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opción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.</a:t>
            </a:r>
          </a:p>
          <a:p>
            <a:pPr marL="742950" lvl="1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Sin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embargo, si no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hablas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fluidez,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todavía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puedes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participar a través de la Iniciativa LOCAL DE LAC. [¡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Habla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Sylvia!]</a:t>
            </a: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pt-BR" sz="1400" dirty="0">
              <a:latin typeface="Open Sans" charset="0"/>
              <a:ea typeface="Open Sans" charset="0"/>
              <a:cs typeface="Open Sans" charset="0"/>
            </a:endParaRP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No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tengas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miedo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de no entender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ningún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tema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estar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dispuesto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a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hacer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preguntas.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Hay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muchos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temas diferentes involucrados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UA, y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ni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siquiera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nuestros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miembros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más experimentados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entienden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todo!
Si no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deseas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participar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directamente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UASG,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sigue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cualquier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estudio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o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implementación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UA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;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siempre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estamos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dispuestos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a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ayudar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. Incluso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mantenemos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un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archivo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 de historia de </a:t>
            </a:r>
            <a:r>
              <a:rPr lang="pt-BR" sz="1400" dirty="0" err="1">
                <a:latin typeface="Open Sans" charset="0"/>
                <a:ea typeface="Open Sans" charset="0"/>
                <a:cs typeface="Open Sans" charset="0"/>
              </a:rPr>
              <a:t>éxito</a:t>
            </a:r>
            <a:r>
              <a:rPr lang="pt-BR" sz="1400" dirty="0">
                <a:latin typeface="Open Sans" charset="0"/>
                <a:ea typeface="Open Sans" charset="0"/>
                <a:cs typeface="Open Sans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3557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0030" y="206375"/>
            <a:ext cx="6338536" cy="646901"/>
          </a:xfrm>
        </p:spPr>
        <p:txBody>
          <a:bodyPr/>
          <a:lstStyle/>
          <a:p>
            <a:r>
              <a:rPr lang="pt-BR" sz="2000" dirty="0">
                <a:solidFill>
                  <a:schemeClr val="accent2"/>
                </a:solidFill>
              </a:rPr>
              <a:t>Acerca de </a:t>
            </a:r>
            <a:r>
              <a:rPr lang="pt-BR" sz="2000" dirty="0" err="1">
                <a:solidFill>
                  <a:schemeClr val="accent2"/>
                </a:solidFill>
              </a:rPr>
              <a:t>los</a:t>
            </a:r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err="1">
                <a:solidFill>
                  <a:schemeClr val="accent2"/>
                </a:solidFill>
              </a:rPr>
              <a:t>Embajadores</a:t>
            </a:r>
            <a:r>
              <a:rPr lang="pt-BR" sz="2000" dirty="0">
                <a:solidFill>
                  <a:schemeClr val="accent2"/>
                </a:solidFill>
              </a:rPr>
              <a:t> de UASG
</a:t>
            </a:r>
            <a:endParaRPr lang="pt-BR" sz="2000" noProof="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843" y="579570"/>
            <a:ext cx="6331127" cy="4053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Algunos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miembros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comunidad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asumen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responsabilidad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actuar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como </a:t>
            </a:r>
            <a:r>
              <a:rPr lang="pt-BR" sz="1200" b="1" dirty="0" err="1">
                <a:latin typeface="Open Sans" charset="0"/>
                <a:ea typeface="Open Sans" charset="0"/>
                <a:cs typeface="Open Sans" charset="0"/>
              </a:rPr>
              <a:t>Embajadores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,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buscan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:</a:t>
            </a:r>
          </a:p>
          <a:p>
            <a:pPr marL="742950" lvl="1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Difundir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el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concepto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Aceptación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Universal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su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región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idiomas que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conoce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.
Aprender y encontrar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maneras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explicar la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investigación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y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hallazgos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del grupo a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audiencias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variadas,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ya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sean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técnicas o público em general.
Representar a UASG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eventos académicos,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profesionales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o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instructivos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que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avancen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objetivos del grupo.</a:t>
            </a:r>
          </a:p>
          <a:p>
            <a:pPr algn="just">
              <a:lnSpc>
                <a:spcPct val="140000"/>
              </a:lnSpc>
            </a:pPr>
            <a:r>
              <a:rPr lang="pt-BR" sz="1200" b="1" dirty="0">
                <a:latin typeface="Open Sans" charset="0"/>
                <a:ea typeface="Open Sans" charset="0"/>
                <a:cs typeface="Open Sans" charset="0"/>
              </a:rPr>
              <a:t>Requisitos</a:t>
            </a: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Se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requiere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fluidez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inglés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.
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Conocimiento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intermedio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sistemas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correo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electrónico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su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funcionamiento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(MX, MUA, etc.)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conocimientos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generales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sobre DNS.
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Experiencia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y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disposición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a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hacer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presentaciones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de diferentes niveles de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complejidad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en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la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UA, para </a:t>
            </a:r>
            <a:r>
              <a:rPr lang="pt-BR" sz="1200" dirty="0" err="1">
                <a:latin typeface="Open Sans" charset="0"/>
                <a:ea typeface="Open Sans" charset="0"/>
                <a:cs typeface="Open Sans" charset="0"/>
              </a:rPr>
              <a:t>audiencias</a:t>
            </a:r>
            <a:r>
              <a:rPr lang="pt-BR" sz="1200" dirty="0">
                <a:latin typeface="Open Sans" charset="0"/>
                <a:ea typeface="Open Sans" charset="0"/>
                <a:cs typeface="Open Sans" charset="0"/>
              </a:rPr>
              <a:t> variadas.</a:t>
            </a: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endParaRPr lang="pt-BR" sz="1200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640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0030" y="206375"/>
            <a:ext cx="6338536" cy="646901"/>
          </a:xfrm>
        </p:spPr>
        <p:txBody>
          <a:bodyPr/>
          <a:lstStyle/>
          <a:p>
            <a:r>
              <a:rPr lang="pt-BR" sz="2000" dirty="0" err="1">
                <a:solidFill>
                  <a:schemeClr val="accent2"/>
                </a:solidFill>
              </a:rPr>
              <a:t>Ejemplos</a:t>
            </a:r>
            <a:r>
              <a:rPr lang="pt-BR" sz="2000" dirty="0">
                <a:solidFill>
                  <a:schemeClr val="accent2"/>
                </a:solidFill>
              </a:rPr>
              <a:t> de </a:t>
            </a:r>
            <a:r>
              <a:rPr lang="pt-BR" sz="2000" dirty="0" err="1">
                <a:solidFill>
                  <a:schemeClr val="accent2"/>
                </a:solidFill>
              </a:rPr>
              <a:t>investigaciones</a:t>
            </a:r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err="1">
                <a:solidFill>
                  <a:schemeClr val="accent2"/>
                </a:solidFill>
              </a:rPr>
              <a:t>en</a:t>
            </a:r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err="1">
                <a:solidFill>
                  <a:schemeClr val="accent2"/>
                </a:solidFill>
              </a:rPr>
              <a:t>la</a:t>
            </a:r>
            <a:r>
              <a:rPr lang="pt-BR" sz="2000" dirty="0">
                <a:solidFill>
                  <a:schemeClr val="accent2"/>
                </a:solidFill>
              </a:rPr>
              <a:t> UASG
</a:t>
            </a:r>
            <a:endParaRPr lang="pt-BR" sz="2000" noProof="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843" y="579570"/>
            <a:ext cx="6331127" cy="3530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UASG 028: </a:t>
            </a:r>
            <a:r>
              <a:rPr lang="en-US" sz="14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Considerations for Naming Internationalized Email Mailboxes</a:t>
            </a:r>
          </a:p>
          <a:p>
            <a:pPr algn="just">
              <a:lnSpc>
                <a:spcPct val="140000"/>
              </a:lnSpc>
            </a:pPr>
            <a:r>
              <a:rPr lang="pt-BR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https://uasg.tech/wp-content/uploads/documents/UASG028-en-digital.pdf</a:t>
            </a:r>
            <a:endParaRPr lang="pt-BR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40000"/>
              </a:lnSpc>
            </a:pP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Desarrollado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por EAI-WG,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hace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varias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consideraciones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sobre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nombrar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cuadros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correo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electrónico internacionalizados.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buen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ejemplo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UA aplicada al mundo real.</a:t>
            </a:r>
          </a:p>
          <a:p>
            <a:pPr algn="just">
              <a:lnSpc>
                <a:spcPct val="140000"/>
              </a:lnSpc>
            </a:pP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UASG 032: </a:t>
            </a:r>
            <a:r>
              <a:rPr lang="en-US" sz="1400" i="1" dirty="0">
                <a:effectLst/>
                <a:latin typeface="Arial" panose="020B0604020202020204" pitchFamily="34" charset="0"/>
              </a:rPr>
              <a:t>UA of Content Management Systems (CMS) Phase 1 WordPress</a:t>
            </a:r>
          </a:p>
          <a:p>
            <a:pPr algn="just">
              <a:lnSpc>
                <a:spcPct val="140000"/>
              </a:lnSpc>
            </a:pPr>
            <a:r>
              <a:rPr lang="pt-BR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https://uasg.tech/wp-content/uploads/documents/UASG032-en-digital.pdf</a:t>
            </a:r>
            <a:endParaRPr lang="pt-BR" sz="10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40000"/>
              </a:lnSpc>
            </a:pP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Desarrollado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por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contratistas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externos, es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ejemplo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reciente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hacer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una extensa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prueba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UA,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teniendo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cuenta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múltiples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casos de uso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posibles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tales como diferentes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combinaciones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plugins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400" i="1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521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0030" y="206375"/>
            <a:ext cx="6338536" cy="646901"/>
          </a:xfrm>
        </p:spPr>
        <p:txBody>
          <a:bodyPr/>
          <a:lstStyle/>
          <a:p>
            <a:r>
              <a:rPr lang="pt-BR" sz="2000" dirty="0" err="1">
                <a:solidFill>
                  <a:schemeClr val="accent2"/>
                </a:solidFill>
              </a:rPr>
              <a:t>Nuestra</a:t>
            </a:r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err="1">
                <a:solidFill>
                  <a:schemeClr val="accent2"/>
                </a:solidFill>
              </a:rPr>
              <a:t>investigación</a:t>
            </a:r>
            <a:r>
              <a:rPr lang="pt-BR" sz="2000" dirty="0">
                <a:solidFill>
                  <a:schemeClr val="accent2"/>
                </a:solidFill>
              </a:rPr>
              <a:t> más </a:t>
            </a:r>
            <a:r>
              <a:rPr lang="pt-BR" sz="2000" dirty="0" err="1">
                <a:solidFill>
                  <a:schemeClr val="accent2"/>
                </a:solidFill>
              </a:rPr>
              <a:t>reciente</a:t>
            </a:r>
            <a:r>
              <a:rPr lang="pt-BR" sz="2000" dirty="0">
                <a:solidFill>
                  <a:schemeClr val="accent2"/>
                </a:solidFill>
              </a:rPr>
              <a:t>
</a:t>
            </a:r>
            <a:endParaRPr lang="pt-BR" sz="2000" noProof="0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843" y="579570"/>
            <a:ext cx="6331127" cy="398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UASG 033: </a:t>
            </a:r>
            <a:r>
              <a:rPr lang="pt-BR" sz="14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UA </a:t>
            </a:r>
            <a:r>
              <a:rPr lang="pt-BR" sz="1400" i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Readiness</a:t>
            </a:r>
            <a:r>
              <a:rPr lang="pt-BR" sz="14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i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pt-BR" sz="14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Open </a:t>
            </a:r>
            <a:r>
              <a:rPr lang="pt-BR" sz="1400" i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Source</a:t>
            </a:r>
            <a:r>
              <a:rPr lang="pt-BR" sz="14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i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Code</a:t>
            </a:r>
            <a:r>
              <a:rPr lang="pt-BR" sz="14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i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Pilot</a:t>
            </a:r>
            <a:r>
              <a:rPr lang="pt-BR" sz="14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Java </a:t>
            </a:r>
            <a:r>
              <a:rPr lang="pt-BR" sz="1400" i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</a:t>
            </a:r>
            <a:r>
              <a:rPr lang="pt-BR" sz="14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Python </a:t>
            </a:r>
            <a:r>
              <a:rPr lang="pt-BR" sz="1400" i="1" dirty="0" err="1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</a:t>
            </a:r>
            <a:r>
              <a:rPr lang="pt-BR" sz="14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Github</a:t>
            </a:r>
          </a:p>
          <a:p>
            <a:pPr algn="just">
              <a:lnSpc>
                <a:spcPct val="140000"/>
              </a:lnSpc>
            </a:pPr>
            <a:endParaRPr lang="pt-BR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4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Objetivo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Evaluar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estrategias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para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descubrir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mejorar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componentes relacionados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UA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software de código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abierto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400" b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Metodologia</a:t>
            </a:r>
            <a:r>
              <a:rPr lang="pt-BR" sz="14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programó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</a:t>
            </a:r>
            <a:r>
              <a:rPr lang="pt-BR" sz="14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crowler</a:t>
            </a:r>
            <a:r>
              <a:rPr lang="pt-BR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para encontrar "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archivos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dependencia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" de todos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proyectos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Java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Python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Github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que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contienen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una lista de todos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componentes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necesarios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para compilar o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ejecutar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software.</a:t>
            </a:r>
            <a:endParaRPr lang="pt-BR" sz="14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esta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información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fue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posible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comprender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popularidad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uso de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dependencias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relacionadas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UA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cómo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están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utilizando.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Esto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nos permitirá priorizar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asociaciones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esfuerzos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pt-BR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reparación</a:t>
            </a:r>
            <a:r>
              <a:rPr lang="pt-BR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pt-BR" sz="14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462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accent2"/>
                </a:solidFill>
              </a:rPr>
              <a:t>Key findings: </a:t>
            </a:r>
            <a:r>
              <a:rPr lang="en-US" dirty="0">
                <a:solidFill>
                  <a:schemeClr val="accent2"/>
                </a:solidFill>
              </a:rPr>
              <a:t>Java (UA-related Libraries)</a:t>
            </a:r>
          </a:p>
        </p:txBody>
      </p:sp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D9D51A0F-7A9F-49E8-BCC6-45DA61FD710E}"/>
              </a:ext>
            </a:extLst>
          </p:cNvPr>
          <p:cNvGraphicFramePr>
            <a:graphicFrameLocks/>
          </p:cNvGraphicFramePr>
          <p:nvPr/>
        </p:nvGraphicFramePr>
        <p:xfrm>
          <a:off x="240030" y="1279594"/>
          <a:ext cx="6334298" cy="1989093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525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2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6288">
                  <a:extLst>
                    <a:ext uri="{9D8B030D-6E8A-4147-A177-3AD203B41FA5}">
                      <a16:colId xmlns:a16="http://schemas.microsoft.com/office/drawing/2014/main" val="1871611694"/>
                    </a:ext>
                  </a:extLst>
                </a:gridCol>
              </a:tblGrid>
              <a:tr h="198420">
                <a:tc gridSpan="2">
                  <a:txBody>
                    <a:bodyPr/>
                    <a:lstStyle/>
                    <a:p>
                      <a:r>
                        <a:rPr lang="en-US" sz="900" dirty="0"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UA-related Libraries</a:t>
                      </a:r>
                    </a:p>
                  </a:txBody>
                  <a:tcPr marL="23436" marR="23436" marT="11718" marB="1171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00828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23436" marR="23436" marT="11718" marB="11718" anchor="ctr"/>
                </a:tc>
                <a:extLst>
                  <a:ext uri="{0D108BD9-81ED-4DB2-BD59-A6C34878D82A}">
                    <a16:rowId xmlns:a16="http://schemas.microsoft.com/office/drawing/2014/main" val="134897182"/>
                  </a:ext>
                </a:extLst>
              </a:tr>
              <a:tr h="1475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Library</a:t>
                      </a:r>
                      <a:endParaRPr lang="en-US" sz="90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Occurrence in projects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Status (Source)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116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icu4j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886</a:t>
                      </a:r>
                      <a:endParaRPr lang="en-US" sz="8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IDNA2008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(UASG018A)</a:t>
                      </a: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libidn</a:t>
                      </a:r>
                      <a:endParaRPr lang="en-US" sz="900" dirty="0">
                        <a:solidFill>
                          <a:schemeClr val="accent2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29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IDNA2003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, deprecated and ported to the Java language as “</a:t>
                      </a:r>
                      <a:r>
                        <a:rPr lang="en-US" sz="900" i="1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java.net.IDN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”. (Documentation)</a:t>
                      </a: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116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commons-validator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4906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Relies on a static list of TLDs from 2017. (UASG018A)</a:t>
                      </a: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307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validation-</a:t>
                      </a:r>
                      <a:r>
                        <a:rPr lang="en-US" sz="900" dirty="0" err="1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api</a:t>
                      </a:r>
                      <a:endParaRPr lang="en-US" sz="900" dirty="0">
                        <a:solidFill>
                          <a:schemeClr val="accent2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25190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IDNA2003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implied, RegEx via annotations. (Documentation)</a:t>
                      </a: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409845552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900" dirty="0" err="1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springfox</a:t>
                      </a:r>
                      <a:r>
                        <a:rPr lang="en-US" sz="900" dirty="0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-bean-validators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12501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IDNA2003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implied, RegEx via annotations; </a:t>
                      </a:r>
                      <a:r>
                        <a:rPr lang="en-US" sz="900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SpringFox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implementation of </a:t>
                      </a:r>
                      <a:r>
                        <a:rPr lang="en-US" sz="900" i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validation-</a:t>
                      </a:r>
                      <a:r>
                        <a:rPr lang="en-US" sz="900" i="1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api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. (Documentation)</a:t>
                      </a: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217800629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hibernate-validator</a:t>
                      </a:r>
                    </a:p>
                  </a:txBody>
                  <a:tcPr marL="17577" marR="17577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62963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accent2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IDNA2003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 implied, RegEx via annotations; Hibernate implementation of </a:t>
                      </a:r>
                      <a:r>
                        <a:rPr lang="en-US" sz="900" i="1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validation-</a:t>
                      </a:r>
                      <a:r>
                        <a:rPr lang="en-US" sz="900" i="1" dirty="0" err="1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api</a:t>
                      </a:r>
                      <a:r>
                        <a:rPr lang="en-US" sz="900" dirty="0"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. (Documentation)</a:t>
                      </a:r>
                    </a:p>
                  </a:txBody>
                  <a:tcPr marL="17577" marR="17577" marT="0" marB="0"/>
                </a:tc>
                <a:extLst>
                  <a:ext uri="{0D108BD9-81ED-4DB2-BD59-A6C34878D82A}">
                    <a16:rowId xmlns:a16="http://schemas.microsoft.com/office/drawing/2014/main" val="3950336625"/>
                  </a:ext>
                </a:extLst>
              </a:tr>
              <a:tr h="139637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i="1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Occurrence in entire dataset</a:t>
                      </a:r>
                      <a:r>
                        <a:rPr lang="en-US" sz="900" i="1" kern="1200" dirty="0">
                          <a:solidFill>
                            <a:schemeClr val="dk1"/>
                          </a:solidFill>
                          <a:effectLst/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</a:rPr>
                        <a:t>: 70,182; approx. 6%.</a:t>
                      </a:r>
                      <a:endParaRPr lang="en-US" sz="900" dirty="0">
                        <a:effectLst/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</a:endParaRPr>
                    </a:p>
                  </a:txBody>
                  <a:tcPr marL="17577" marR="17577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419759"/>
                  </a:ext>
                </a:extLst>
              </a:tr>
            </a:tbl>
          </a:graphicData>
        </a:graphic>
      </p:graphicFrame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D7C42B9-CE05-4C01-B827-6075DB2FFF9E}"/>
              </a:ext>
            </a:extLst>
          </p:cNvPr>
          <p:cNvSpPr txBox="1">
            <a:spLocks/>
          </p:cNvSpPr>
          <p:nvPr/>
        </p:nvSpPr>
        <p:spPr>
          <a:xfrm>
            <a:off x="240030" y="3472957"/>
            <a:ext cx="6334298" cy="88592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RegEx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través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anotaciones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parece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ser un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método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popular de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validación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Java, que es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desfavorable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para los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intereses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 la UASG.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validación-api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ocupa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el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puesto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55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términos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generales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términos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uso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y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hibernación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derivada-validador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se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coloca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aún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más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alto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el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puesto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21.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springfox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-bean-validators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también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ocupa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el </a:t>
            </a:r>
            <a:r>
              <a:rPr lang="en-US" sz="12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puesto</a:t>
            </a:r>
            <a:r>
              <a:rPr 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79.</a:t>
            </a:r>
          </a:p>
        </p:txBody>
      </p:sp>
    </p:spTree>
    <p:extLst>
      <p:ext uri="{BB962C8B-B14F-4D97-AF65-F5344CB8AC3E}">
        <p14:creationId xmlns:p14="http://schemas.microsoft.com/office/powerpoint/2010/main" val="121529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AFAFA"/>
      </a:lt1>
      <a:dk2>
        <a:srgbClr val="000000"/>
      </a:dk2>
      <a:lt2>
        <a:srgbClr val="FAFAFA"/>
      </a:lt2>
      <a:accent1>
        <a:srgbClr val="F7931E"/>
      </a:accent1>
      <a:accent2>
        <a:srgbClr val="D27928"/>
      </a:accent2>
      <a:accent3>
        <a:srgbClr val="9CA7AD"/>
      </a:accent3>
      <a:accent4>
        <a:srgbClr val="5D686E"/>
      </a:accent4>
      <a:accent5>
        <a:srgbClr val="FFFFFF"/>
      </a:accent5>
      <a:accent6>
        <a:srgbClr val="FFFFFF"/>
      </a:accent6>
      <a:hlink>
        <a:srgbClr val="F59122"/>
      </a:hlink>
      <a:folHlink>
        <a:srgbClr val="D27928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dirty="0" smtClean="0">
            <a:latin typeface="Open Sans Light"/>
            <a:cs typeface="Open Sans Ligh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20428</TotalTime>
  <Words>1552</Words>
  <Application>Microsoft Macintosh PowerPoint</Application>
  <PresentationFormat>Custom</PresentationFormat>
  <Paragraphs>371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Comic Sans MS</vt:lpstr>
      <vt:lpstr>Helvetica</vt:lpstr>
      <vt:lpstr>Lucida Grande</vt:lpstr>
      <vt:lpstr>Open Sans</vt:lpstr>
      <vt:lpstr>Open Sans Light</vt:lpstr>
      <vt:lpstr>Times New Roman</vt:lpstr>
      <vt:lpstr>Office Theme</vt:lpstr>
      <vt:lpstr>¿Cómo avanzar en  Aceptación Universal?
</vt:lpstr>
      <vt:lpstr>Hola!</vt:lpstr>
      <vt:lpstr>¿Cómo funciona el proyecto UASG?
</vt:lpstr>
      <vt:lpstr>¿Cómo se estructura el proyecto?
</vt:lpstr>
      <vt:lpstr>¿Cómo participar eficazmente?
</vt:lpstr>
      <vt:lpstr>Acerca de los Embajadores de UASG
</vt:lpstr>
      <vt:lpstr>Ejemplos de investigaciones en la UASG
</vt:lpstr>
      <vt:lpstr>Nuestra investigación más reciente
</vt:lpstr>
      <vt:lpstr>Key findings: Java (UA-related Libraries)</vt:lpstr>
      <vt:lpstr>Key findings: Java (Libraries by popularity)</vt:lpstr>
      <vt:lpstr>Key findings: Python (UA-related Libraries)</vt:lpstr>
      <vt:lpstr>Key findings: Python (Libraries by popularity)</vt:lpstr>
      <vt:lpstr>Información de contacto 
</vt:lpstr>
      <vt:lpstr>!Gracias!</vt:lpstr>
      <vt:lpstr>Foto grupal 
</vt:lpstr>
      <vt:lpstr>Estimado(a) Participante 
</vt:lpstr>
      <vt:lpstr>Certificados 
</vt:lpstr>
      <vt:lpstr>!Felicitaciones por la exitosa conclusión del curso!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Davenport</dc:creator>
  <cp:lastModifiedBy>Daniel Fink</cp:lastModifiedBy>
  <cp:revision>479</cp:revision>
  <dcterms:created xsi:type="dcterms:W3CDTF">2016-03-09T19:41:20Z</dcterms:created>
  <dcterms:modified xsi:type="dcterms:W3CDTF">2021-05-25T21:00:11Z</dcterms:modified>
</cp:coreProperties>
</file>