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67"/>
  </p:notesMasterIdLst>
  <p:handoutMasterIdLst>
    <p:handoutMasterId r:id="rId68"/>
  </p:handoutMasterIdLst>
  <p:sldIdLst>
    <p:sldId id="548" r:id="rId2"/>
    <p:sldId id="823" r:id="rId3"/>
    <p:sldId id="1243" r:id="rId4"/>
    <p:sldId id="847" r:id="rId5"/>
    <p:sldId id="833" r:id="rId6"/>
    <p:sldId id="822" r:id="rId7"/>
    <p:sldId id="807" r:id="rId8"/>
    <p:sldId id="804" r:id="rId9"/>
    <p:sldId id="820" r:id="rId10"/>
    <p:sldId id="826" r:id="rId11"/>
    <p:sldId id="854" r:id="rId12"/>
    <p:sldId id="824" r:id="rId13"/>
    <p:sldId id="1306" r:id="rId14"/>
    <p:sldId id="1307" r:id="rId15"/>
    <p:sldId id="848" r:id="rId16"/>
    <p:sldId id="864" r:id="rId17"/>
    <p:sldId id="865" r:id="rId18"/>
    <p:sldId id="866" r:id="rId19"/>
    <p:sldId id="869" r:id="rId20"/>
    <p:sldId id="1269" r:id="rId21"/>
    <p:sldId id="1270" r:id="rId22"/>
    <p:sldId id="1271" r:id="rId23"/>
    <p:sldId id="1273" r:id="rId24"/>
    <p:sldId id="1272" r:id="rId25"/>
    <p:sldId id="1274" r:id="rId26"/>
    <p:sldId id="1275" r:id="rId27"/>
    <p:sldId id="849" r:id="rId28"/>
    <p:sldId id="856" r:id="rId29"/>
    <p:sldId id="1276" r:id="rId30"/>
    <p:sldId id="1277" r:id="rId31"/>
    <p:sldId id="1278" r:id="rId32"/>
    <p:sldId id="1279" r:id="rId33"/>
    <p:sldId id="1280" r:id="rId34"/>
    <p:sldId id="1300" r:id="rId35"/>
    <p:sldId id="1281" r:id="rId36"/>
    <p:sldId id="1282" r:id="rId37"/>
    <p:sldId id="1283" r:id="rId38"/>
    <p:sldId id="1284" r:id="rId39"/>
    <p:sldId id="1285" r:id="rId40"/>
    <p:sldId id="1286" r:id="rId41"/>
    <p:sldId id="1287" r:id="rId42"/>
    <p:sldId id="1301" r:id="rId43"/>
    <p:sldId id="1302" r:id="rId44"/>
    <p:sldId id="1289" r:id="rId45"/>
    <p:sldId id="1290" r:id="rId46"/>
    <p:sldId id="1291" r:id="rId47"/>
    <p:sldId id="1292" r:id="rId48"/>
    <p:sldId id="1293" r:id="rId49"/>
    <p:sldId id="350" r:id="rId50"/>
    <p:sldId id="1294" r:id="rId51"/>
    <p:sldId id="1295" r:id="rId52"/>
    <p:sldId id="859" r:id="rId53"/>
    <p:sldId id="860" r:id="rId54"/>
    <p:sldId id="1298" r:id="rId55"/>
    <p:sldId id="1303" r:id="rId56"/>
    <p:sldId id="382" r:id="rId57"/>
    <p:sldId id="1304" r:id="rId58"/>
    <p:sldId id="1297" r:id="rId59"/>
    <p:sldId id="1305" r:id="rId60"/>
    <p:sldId id="1268" r:id="rId61"/>
    <p:sldId id="1299" r:id="rId62"/>
    <p:sldId id="846" r:id="rId63"/>
    <p:sldId id="789" r:id="rId64"/>
    <p:sldId id="818" r:id="rId65"/>
    <p:sldId id="756" r:id="rId6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16"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elle Howell" initials="MH" lastIdx="7" clrIdx="0"/>
  <p:cmAuthor id="2" name="Jane Sexton" initials="JS" lastIdx="1" clrIdx="1">
    <p:extLst>
      <p:ext uri="{19B8F6BF-5375-455C-9EA6-DF929625EA0E}">
        <p15:presenceInfo xmlns:p15="http://schemas.microsoft.com/office/powerpoint/2012/main" userId="S::jane.sexton@icann.org::74f5318d-4b03-4508-9132-a81a58a7f5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EDEDE"/>
    <a:srgbClr val="002B49"/>
    <a:srgbClr val="9C240F"/>
    <a:srgbClr val="CB460F"/>
    <a:srgbClr val="FA5B36"/>
    <a:srgbClr val="0E4B91"/>
    <a:srgbClr val="18548A"/>
    <a:srgbClr val="15538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48" autoAdjust="0"/>
    <p:restoredTop sz="95728" autoAdjust="0"/>
  </p:normalViewPr>
  <p:slideViewPr>
    <p:cSldViewPr snapToGrid="0" snapToObjects="1">
      <p:cViewPr varScale="1">
        <p:scale>
          <a:sx n="109" d="100"/>
          <a:sy n="109" d="100"/>
        </p:scale>
        <p:origin x="352" y="192"/>
      </p:cViewPr>
      <p:guideLst>
        <p:guide orient="horz" pos="1416"/>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5268"/>
    </p:cViewPr>
  </p:sorterViewPr>
  <p:notesViewPr>
    <p:cSldViewPr snapToGrid="0" snapToObject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28247462613368979"/>
          <c:y val="2.7025714667650452E-2"/>
          <c:w val="0.68347171617134816"/>
          <c:h val="0.85989227244473998"/>
        </c:manualLayout>
      </c:layout>
      <c:barChart>
        <c:barDir val="bar"/>
        <c:grouping val="clustered"/>
        <c:varyColors val="0"/>
        <c:ser>
          <c:idx val="0"/>
          <c:order val="0"/>
          <c:tx>
            <c:strRef>
              <c:f>Sheet1!$B$1</c:f>
              <c:strCache>
                <c:ptCount val="1"/>
                <c:pt idx="0">
                  <c:v>2017</c:v>
                </c:pt>
              </c:strCache>
            </c:strRef>
          </c:tx>
          <c:spPr>
            <a:solidFill>
              <a:schemeClr val="accent4">
                <a:shade val="65000"/>
              </a:schemeClr>
            </a:solidFill>
            <a:ln>
              <a:noFill/>
            </a:ln>
            <a:effectLst/>
          </c:spPr>
          <c:invertIfNegative val="0"/>
          <c:cat>
            <c:strRef>
              <c:f>Sheet1!$A$2:$A$7</c:f>
              <c:strCache>
                <c:ptCount val="6"/>
                <c:pt idx="0">
                  <c:v>ascii@ascii.newshort</c:v>
                </c:pt>
                <c:pt idx="1">
                  <c:v>ascii@ascii.newlong </c:v>
                </c:pt>
                <c:pt idx="2">
                  <c:v>ascii@chinese.ascii</c:v>
                </c:pt>
                <c:pt idx="3">
                  <c:v>chinese@ascii.ascii</c:v>
                </c:pt>
                <c:pt idx="4">
                  <c:v>chinese@chinese.chinese </c:v>
                </c:pt>
                <c:pt idx="5">
                  <c:v>arabic.arabic@arabic</c:v>
                </c:pt>
              </c:strCache>
            </c:strRef>
          </c:cat>
          <c:val>
            <c:numRef>
              <c:f>Sheet1!$B$2:$B$7</c:f>
              <c:numCache>
                <c:formatCode>0%</c:formatCode>
                <c:ptCount val="6"/>
                <c:pt idx="0">
                  <c:v>0.91</c:v>
                </c:pt>
                <c:pt idx="1">
                  <c:v>0.78</c:v>
                </c:pt>
                <c:pt idx="2">
                  <c:v>0.45</c:v>
                </c:pt>
                <c:pt idx="3">
                  <c:v>0.14000000000000001</c:v>
                </c:pt>
                <c:pt idx="4">
                  <c:v>0.08</c:v>
                </c:pt>
                <c:pt idx="5">
                  <c:v>0.08</c:v>
                </c:pt>
              </c:numCache>
            </c:numRef>
          </c:val>
          <c:extLst>
            <c:ext xmlns:c16="http://schemas.microsoft.com/office/drawing/2014/chart" uri="{C3380CC4-5D6E-409C-BE32-E72D297353CC}">
              <c16:uniqueId val="{00000000-7F6E-0D45-A9C4-ECAAF7B62456}"/>
            </c:ext>
          </c:extLst>
        </c:ser>
        <c:ser>
          <c:idx val="1"/>
          <c:order val="1"/>
          <c:tx>
            <c:strRef>
              <c:f>Sheet1!$C$1</c:f>
              <c:strCache>
                <c:ptCount val="1"/>
                <c:pt idx="0">
                  <c:v>2019</c:v>
                </c:pt>
              </c:strCache>
            </c:strRef>
          </c:tx>
          <c:spPr>
            <a:solidFill>
              <a:schemeClr val="accent4"/>
            </a:solidFill>
            <a:ln>
              <a:noFill/>
            </a:ln>
            <a:effectLst/>
          </c:spPr>
          <c:invertIfNegative val="0"/>
          <c:cat>
            <c:strRef>
              <c:f>Sheet1!$A$2:$A$7</c:f>
              <c:strCache>
                <c:ptCount val="6"/>
                <c:pt idx="0">
                  <c:v>ascii@ascii.newshort</c:v>
                </c:pt>
                <c:pt idx="1">
                  <c:v>ascii@ascii.newlong </c:v>
                </c:pt>
                <c:pt idx="2">
                  <c:v>ascii@chinese.ascii</c:v>
                </c:pt>
                <c:pt idx="3">
                  <c:v>chinese@ascii.ascii</c:v>
                </c:pt>
                <c:pt idx="4">
                  <c:v>chinese@chinese.chinese </c:v>
                </c:pt>
                <c:pt idx="5">
                  <c:v>arabic.arabic@arabic</c:v>
                </c:pt>
              </c:strCache>
            </c:strRef>
          </c:cat>
          <c:val>
            <c:numRef>
              <c:f>Sheet1!$C$2:$C$7</c:f>
              <c:numCache>
                <c:formatCode>0%</c:formatCode>
                <c:ptCount val="6"/>
                <c:pt idx="0">
                  <c:v>0.97</c:v>
                </c:pt>
                <c:pt idx="1">
                  <c:v>0.84</c:v>
                </c:pt>
                <c:pt idx="2">
                  <c:v>0.5</c:v>
                </c:pt>
                <c:pt idx="3">
                  <c:v>0.13</c:v>
                </c:pt>
                <c:pt idx="4">
                  <c:v>0.08</c:v>
                </c:pt>
                <c:pt idx="5">
                  <c:v>7.0000000000000007E-2</c:v>
                </c:pt>
              </c:numCache>
            </c:numRef>
          </c:val>
          <c:extLst>
            <c:ext xmlns:c16="http://schemas.microsoft.com/office/drawing/2014/chart" uri="{C3380CC4-5D6E-409C-BE32-E72D297353CC}">
              <c16:uniqueId val="{00000001-7F6E-0D45-A9C4-ECAAF7B62456}"/>
            </c:ext>
          </c:extLst>
        </c:ser>
        <c:ser>
          <c:idx val="2"/>
          <c:order val="2"/>
          <c:tx>
            <c:strRef>
              <c:f>Sheet1!$D$1</c:f>
              <c:strCache>
                <c:ptCount val="1"/>
                <c:pt idx="0">
                  <c:v>2020</c:v>
                </c:pt>
              </c:strCache>
            </c:strRef>
          </c:tx>
          <c:spPr>
            <a:solidFill>
              <a:schemeClr val="accent4">
                <a:tint val="65000"/>
              </a:schemeClr>
            </a:solidFill>
            <a:ln>
              <a:noFill/>
            </a:ln>
            <a:effectLst/>
          </c:spPr>
          <c:invertIfNegative val="0"/>
          <c:cat>
            <c:strRef>
              <c:f>Sheet1!$A$2:$A$7</c:f>
              <c:strCache>
                <c:ptCount val="6"/>
                <c:pt idx="0">
                  <c:v>ascii@ascii.newshort</c:v>
                </c:pt>
                <c:pt idx="1">
                  <c:v>ascii@ascii.newlong </c:v>
                </c:pt>
                <c:pt idx="2">
                  <c:v>ascii@chinese.ascii</c:v>
                </c:pt>
                <c:pt idx="3">
                  <c:v>chinese@ascii.ascii</c:v>
                </c:pt>
                <c:pt idx="4">
                  <c:v>chinese@chinese.chinese </c:v>
                </c:pt>
                <c:pt idx="5">
                  <c:v>arabic.arabic@arabic</c:v>
                </c:pt>
              </c:strCache>
            </c:strRef>
          </c:cat>
          <c:val>
            <c:numRef>
              <c:f>Sheet1!$D$2:$D$7</c:f>
              <c:numCache>
                <c:formatCode>0.00%</c:formatCode>
                <c:ptCount val="6"/>
                <c:pt idx="0">
                  <c:v>0.98299999999999998</c:v>
                </c:pt>
                <c:pt idx="1">
                  <c:v>0.84799999999999998</c:v>
                </c:pt>
                <c:pt idx="2">
                  <c:v>0.47899999999999998</c:v>
                </c:pt>
                <c:pt idx="3">
                  <c:v>0.187</c:v>
                </c:pt>
                <c:pt idx="4">
                  <c:v>0.11</c:v>
                </c:pt>
                <c:pt idx="5">
                  <c:v>0.113</c:v>
                </c:pt>
              </c:numCache>
            </c:numRef>
          </c:val>
          <c:extLst>
            <c:ext xmlns:c16="http://schemas.microsoft.com/office/drawing/2014/chart" uri="{C3380CC4-5D6E-409C-BE32-E72D297353CC}">
              <c16:uniqueId val="{00000002-7F6E-0D45-A9C4-ECAAF7B62456}"/>
            </c:ext>
          </c:extLst>
        </c:ser>
        <c:dLbls>
          <c:showLegendKey val="0"/>
          <c:showVal val="0"/>
          <c:showCatName val="0"/>
          <c:showSerName val="0"/>
          <c:showPercent val="0"/>
          <c:showBubbleSize val="0"/>
        </c:dLbls>
        <c:gapWidth val="182"/>
        <c:axId val="1068788447"/>
        <c:axId val="1068790079"/>
      </c:barChart>
      <c:catAx>
        <c:axId val="1068788447"/>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BR"/>
          </a:p>
        </c:txPr>
        <c:crossAx val="1068790079"/>
        <c:crosses val="autoZero"/>
        <c:auto val="1"/>
        <c:lblAlgn val="ctr"/>
        <c:lblOffset val="100"/>
        <c:noMultiLvlLbl val="0"/>
      </c:catAx>
      <c:valAx>
        <c:axId val="1068790079"/>
        <c:scaling>
          <c:orientation val="minMax"/>
          <c:max val="1"/>
        </c:scaling>
        <c:delete val="0"/>
        <c:axPos val="b"/>
        <c:majorGridlines>
          <c:spPr>
            <a:ln w="9525" cap="flat" cmpd="sng" algn="ctr">
              <a:solidFill>
                <a:schemeClr val="accent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BR"/>
          </a:p>
        </c:txPr>
        <c:crossAx val="1068788447"/>
        <c:crosses val="autoZero"/>
        <c:crossBetween val="between"/>
        <c:majorUnit val="0.1"/>
      </c:valAx>
      <c:spPr>
        <a:noFill/>
        <a:ln>
          <a:solidFill>
            <a:schemeClr val="accent1"/>
          </a:solidFill>
        </a:ln>
        <a:effectLst/>
      </c:spPr>
    </c:plotArea>
    <c:legend>
      <c:legendPos val="b"/>
      <c:layout>
        <c:manualLayout>
          <c:xMode val="edge"/>
          <c:yMode val="edge"/>
          <c:x val="0.80615857121120726"/>
          <c:y val="5.3883896988112745E-2"/>
          <c:w val="8.2048847154975194E-2"/>
          <c:h val="0.2109029122964293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accent1">
                  <a:lumMod val="75000"/>
                </a:schemeClr>
              </a:solidFill>
              <a:latin typeface="+mn-lt"/>
              <a:ea typeface="+mn-ea"/>
              <a:cs typeface="+mn-cs"/>
            </a:defRPr>
          </a:pPr>
          <a:endParaRPr lang="en-BR"/>
        </a:p>
      </c:txPr>
    </c:legend>
    <c:plotVisOnly val="1"/>
    <c:dispBlanksAs val="gap"/>
    <c:showDLblsOverMax val="0"/>
  </c:chart>
  <c:spPr>
    <a:noFill/>
    <a:ln>
      <a:noFill/>
    </a:ln>
    <a:effectLst/>
  </c:spPr>
  <c:txPr>
    <a:bodyPr/>
    <a:lstStyle/>
    <a:p>
      <a:pPr>
        <a:defRPr/>
      </a:pPr>
      <a:endParaRPr lang="en-BR"/>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338DED-47CF-484F-B90A-48141953B4EF}" type="doc">
      <dgm:prSet loTypeId="urn:microsoft.com/office/officeart/2008/layout/LinedList" loCatId="" qsTypeId="urn:microsoft.com/office/officeart/2005/8/quickstyle/simple4" qsCatId="simple" csTypeId="urn:microsoft.com/office/officeart/2005/8/colors/accent1_5" csCatId="accent1" phldr="1"/>
      <dgm:spPr/>
    </dgm:pt>
    <dgm:pt modelId="{D8ED19D0-93EC-D24C-A3FA-E8AB7A543827}">
      <dgm:prSet phldrT="[Text]" custT="1"/>
      <dgm:spPr/>
      <dgm:t>
        <a:bodyPr/>
        <a:lstStyle/>
        <a:p>
          <a:r>
            <a:rPr lang="en-US" sz="2000" b="1">
              <a:solidFill>
                <a:schemeClr val="tx1"/>
              </a:solidFill>
            </a:rPr>
            <a:t>Applications and Websites</a:t>
          </a:r>
        </a:p>
        <a:p>
          <a:r>
            <a:rPr lang="en-US" sz="1800">
              <a:solidFill>
                <a:schemeClr val="tx1"/>
              </a:solidFill>
            </a:rPr>
            <a:t>- </a:t>
          </a:r>
          <a:r>
            <a:rPr lang="en-US" sz="1800" err="1">
              <a:solidFill>
                <a:schemeClr val="tx1"/>
              </a:solidFill>
            </a:rPr>
            <a:t>Wikipedia.org</a:t>
          </a:r>
          <a:r>
            <a:rPr lang="en-US" sz="1800">
              <a:solidFill>
                <a:schemeClr val="tx1"/>
              </a:solidFill>
            </a:rPr>
            <a:t>, </a:t>
          </a:r>
          <a:r>
            <a:rPr lang="en-US" sz="1800" err="1">
              <a:solidFill>
                <a:schemeClr val="tx1"/>
              </a:solidFill>
            </a:rPr>
            <a:t>ICANN.org</a:t>
          </a:r>
          <a:r>
            <a:rPr lang="en-US" sz="1800">
              <a:solidFill>
                <a:schemeClr val="tx1"/>
              </a:solidFill>
            </a:rPr>
            <a:t>, </a:t>
          </a:r>
          <a:r>
            <a:rPr lang="en-US" sz="1800" err="1">
              <a:solidFill>
                <a:schemeClr val="tx1"/>
              </a:solidFill>
            </a:rPr>
            <a:t>Amazon.com</a:t>
          </a:r>
          <a:r>
            <a:rPr lang="en-US" sz="1800">
              <a:solidFill>
                <a:schemeClr val="tx1"/>
              </a:solidFill>
            </a:rPr>
            <a:t>, custom websites globally</a:t>
          </a:r>
        </a:p>
        <a:p>
          <a:r>
            <a:rPr lang="en-US" sz="1800">
              <a:solidFill>
                <a:schemeClr val="tx1"/>
              </a:solidFill>
            </a:rPr>
            <a:t>- PowerPoint, Google-Docs, Safari, Acrobat, custom apps</a:t>
          </a:r>
        </a:p>
        <a:p>
          <a:endParaRPr lang="en-US" sz="2000">
            <a:solidFill>
              <a:schemeClr val="tx1"/>
            </a:solidFill>
          </a:endParaRPr>
        </a:p>
      </dgm:t>
    </dgm:pt>
    <dgm:pt modelId="{8969D3B3-593F-8F47-BCB9-ED0CC2E0B8F2}" type="parTrans" cxnId="{00D41834-7977-AA44-AD96-5B63CF3212A2}">
      <dgm:prSet/>
      <dgm:spPr/>
      <dgm:t>
        <a:bodyPr/>
        <a:lstStyle/>
        <a:p>
          <a:endParaRPr lang="en-US" sz="1600">
            <a:solidFill>
              <a:schemeClr val="tx1"/>
            </a:solidFill>
          </a:endParaRPr>
        </a:p>
      </dgm:t>
    </dgm:pt>
    <dgm:pt modelId="{4508C87E-BC25-124D-9812-51DA685D48FC}" type="sibTrans" cxnId="{00D41834-7977-AA44-AD96-5B63CF3212A2}">
      <dgm:prSet/>
      <dgm:spPr/>
      <dgm:t>
        <a:bodyPr/>
        <a:lstStyle/>
        <a:p>
          <a:endParaRPr lang="en-US" sz="1600">
            <a:solidFill>
              <a:schemeClr val="tx1"/>
            </a:solidFill>
          </a:endParaRPr>
        </a:p>
      </dgm:t>
    </dgm:pt>
    <dgm:pt modelId="{DA4BC098-568F-9943-897C-AF42FA6EDD66}">
      <dgm:prSet phldrT="[Text]" custT="1"/>
      <dgm:spPr/>
      <dgm:t>
        <a:bodyPr/>
        <a:lstStyle/>
        <a:p>
          <a:r>
            <a:rPr lang="en-US" sz="2000" b="1">
              <a:solidFill>
                <a:schemeClr val="tx1"/>
              </a:solidFill>
            </a:rPr>
            <a:t>Programming Languages and Frameworks</a:t>
          </a:r>
        </a:p>
        <a:p>
          <a:r>
            <a:rPr lang="en-US" sz="1800">
              <a:solidFill>
                <a:schemeClr val="tx1"/>
              </a:solidFill>
            </a:rPr>
            <a:t>- JavaScript, Java, Swift, C#, PHP, Python</a:t>
          </a:r>
        </a:p>
        <a:p>
          <a:r>
            <a:rPr lang="en-US" sz="1800">
              <a:solidFill>
                <a:schemeClr val="tx1"/>
              </a:solidFill>
            </a:rPr>
            <a:t>- Angular, Spring, .NET core, J2EE, WordPress, SAP, Oracle</a:t>
          </a:r>
        </a:p>
      </dgm:t>
    </dgm:pt>
    <dgm:pt modelId="{02509E6F-8172-D942-ACA4-951AE6D914B7}" type="parTrans" cxnId="{3438EBBD-DC74-BE48-A5F5-6825F949864A}">
      <dgm:prSet/>
      <dgm:spPr/>
      <dgm:t>
        <a:bodyPr/>
        <a:lstStyle/>
        <a:p>
          <a:endParaRPr lang="en-US" sz="1600">
            <a:solidFill>
              <a:schemeClr val="tx1"/>
            </a:solidFill>
          </a:endParaRPr>
        </a:p>
      </dgm:t>
    </dgm:pt>
    <dgm:pt modelId="{2D18029D-45C2-C746-9F73-507B699B3B3E}" type="sibTrans" cxnId="{3438EBBD-DC74-BE48-A5F5-6825F949864A}">
      <dgm:prSet/>
      <dgm:spPr/>
      <dgm:t>
        <a:bodyPr/>
        <a:lstStyle/>
        <a:p>
          <a:endParaRPr lang="en-US" sz="1600">
            <a:solidFill>
              <a:schemeClr val="tx1"/>
            </a:solidFill>
          </a:endParaRPr>
        </a:p>
      </dgm:t>
    </dgm:pt>
    <dgm:pt modelId="{249DE2A3-B3A4-7348-B74B-55D7164A2187}">
      <dgm:prSet phldrT="[Text]" custT="1"/>
      <dgm:spPr/>
      <dgm:t>
        <a:bodyPr/>
        <a:lstStyle/>
        <a:p>
          <a:r>
            <a:rPr lang="en-US" sz="2000" b="1">
              <a:solidFill>
                <a:schemeClr val="tx1"/>
              </a:solidFill>
            </a:rPr>
            <a:t>Standards and Best Practices</a:t>
          </a:r>
        </a:p>
        <a:p>
          <a:r>
            <a:rPr lang="en-US" sz="1800">
              <a:solidFill>
                <a:schemeClr val="tx1"/>
              </a:solidFill>
            </a:rPr>
            <a:t>- IETF RFCs, W3C HTML, Unicode CLDR, WHATWG</a:t>
          </a:r>
        </a:p>
        <a:p>
          <a:r>
            <a:rPr lang="en-US" sz="1800">
              <a:solidFill>
                <a:schemeClr val="tx1"/>
              </a:solidFill>
            </a:rPr>
            <a:t>- Industry-based standards (health, aviation, ...)</a:t>
          </a:r>
          <a:endParaRPr lang="en-US" sz="2000">
            <a:solidFill>
              <a:schemeClr val="tx1"/>
            </a:solidFill>
          </a:endParaRPr>
        </a:p>
      </dgm:t>
    </dgm:pt>
    <dgm:pt modelId="{B967C7CB-EA3C-D241-B5DD-64A37B3293D9}" type="parTrans" cxnId="{39F20CA2-7591-5E45-BEDC-0D35FB66B537}">
      <dgm:prSet/>
      <dgm:spPr/>
      <dgm:t>
        <a:bodyPr/>
        <a:lstStyle/>
        <a:p>
          <a:endParaRPr lang="en-US" sz="1600">
            <a:solidFill>
              <a:schemeClr val="tx1"/>
            </a:solidFill>
          </a:endParaRPr>
        </a:p>
      </dgm:t>
    </dgm:pt>
    <dgm:pt modelId="{2B5E6614-9F4C-FE40-98B5-A880DA6C8667}" type="sibTrans" cxnId="{39F20CA2-7591-5E45-BEDC-0D35FB66B537}">
      <dgm:prSet/>
      <dgm:spPr/>
      <dgm:t>
        <a:bodyPr/>
        <a:lstStyle/>
        <a:p>
          <a:endParaRPr lang="en-US" sz="1600">
            <a:solidFill>
              <a:schemeClr val="tx1"/>
            </a:solidFill>
          </a:endParaRPr>
        </a:p>
      </dgm:t>
    </dgm:pt>
    <dgm:pt modelId="{756F6CAC-B7E2-E948-84D1-3F7C766850BA}">
      <dgm:prSet phldrT="[Text]" custT="1"/>
      <dgm:spPr/>
      <dgm:t>
        <a:bodyPr/>
        <a:lstStyle/>
        <a:p>
          <a:r>
            <a:rPr lang="en-US" sz="2000" b="1">
              <a:solidFill>
                <a:schemeClr val="tx1"/>
              </a:solidFill>
            </a:rPr>
            <a:t>Platforms, Operating Systems and Sytem Tools</a:t>
          </a:r>
        </a:p>
        <a:p>
          <a:r>
            <a:rPr lang="en-US" sz="1800">
              <a:solidFill>
                <a:schemeClr val="tx1"/>
              </a:solidFill>
            </a:rPr>
            <a:t>- iOS, Windows, Linux, Android, App Stores</a:t>
          </a:r>
        </a:p>
        <a:p>
          <a:r>
            <a:rPr lang="en-US" sz="1800">
              <a:solidFill>
                <a:schemeClr val="tx1"/>
              </a:solidFill>
            </a:rPr>
            <a:t>- Active Directory, OpenLDAP, OpenSSL, Ping, Telnet</a:t>
          </a:r>
        </a:p>
      </dgm:t>
    </dgm:pt>
    <dgm:pt modelId="{54145543-887D-4B43-BE72-D1DE13930196}" type="parTrans" cxnId="{1961110B-6E3B-E246-A4D1-B0FB33DC8465}">
      <dgm:prSet/>
      <dgm:spPr/>
      <dgm:t>
        <a:bodyPr/>
        <a:lstStyle/>
        <a:p>
          <a:endParaRPr lang="en-US" sz="3200">
            <a:solidFill>
              <a:schemeClr val="tx1"/>
            </a:solidFill>
          </a:endParaRPr>
        </a:p>
      </dgm:t>
    </dgm:pt>
    <dgm:pt modelId="{E6A8BB8D-CCD7-4B44-BBAB-96E992068CC0}" type="sibTrans" cxnId="{1961110B-6E3B-E246-A4D1-B0FB33DC8465}">
      <dgm:prSet/>
      <dgm:spPr/>
      <dgm:t>
        <a:bodyPr/>
        <a:lstStyle/>
        <a:p>
          <a:endParaRPr lang="en-US" sz="3200">
            <a:solidFill>
              <a:schemeClr val="tx1"/>
            </a:solidFill>
          </a:endParaRPr>
        </a:p>
      </dgm:t>
    </dgm:pt>
    <dgm:pt modelId="{F2162790-E0C0-5C47-A0F1-7C7C7AAD44E0}">
      <dgm:prSet phldrT="[Text]" custT="1"/>
      <dgm:spPr/>
      <dgm:t>
        <a:bodyPr/>
        <a:lstStyle/>
        <a:p>
          <a:r>
            <a:rPr lang="en-US" sz="2000" b="1" dirty="0">
              <a:solidFill>
                <a:schemeClr val="tx1"/>
              </a:solidFill>
            </a:rPr>
            <a:t>Social Media and Search Engines</a:t>
          </a:r>
        </a:p>
        <a:p>
          <a:r>
            <a:rPr lang="en-US" sz="1800" dirty="0">
              <a:solidFill>
                <a:schemeClr val="tx1"/>
              </a:solidFill>
            </a:rPr>
            <a:t>- Chrome, Bing, Safari, Firefox, local (e.g., Chinese) browsers</a:t>
          </a:r>
        </a:p>
        <a:p>
          <a:r>
            <a:rPr lang="en-US" sz="1800" dirty="0">
              <a:solidFill>
                <a:schemeClr val="tx1"/>
              </a:solidFill>
            </a:rPr>
            <a:t>- Facebook, Instagram, Twitter, Skype, WeChat, WhatsApp, Viber</a:t>
          </a:r>
        </a:p>
        <a:p>
          <a:endParaRPr lang="en-US" sz="2000" dirty="0">
            <a:solidFill>
              <a:schemeClr val="tx1"/>
            </a:solidFill>
          </a:endParaRPr>
        </a:p>
      </dgm:t>
    </dgm:pt>
    <dgm:pt modelId="{6C5A299F-F90B-6848-A7CD-D1C1A710A3EC}" type="parTrans" cxnId="{13E52063-4F85-CE49-97C6-45398289B9C0}">
      <dgm:prSet/>
      <dgm:spPr/>
      <dgm:t>
        <a:bodyPr/>
        <a:lstStyle/>
        <a:p>
          <a:endParaRPr lang="en-US" sz="3200">
            <a:solidFill>
              <a:schemeClr val="tx1"/>
            </a:solidFill>
          </a:endParaRPr>
        </a:p>
      </dgm:t>
    </dgm:pt>
    <dgm:pt modelId="{0D3D4E6A-E1F8-EF4D-BBA1-07FFABA7255C}" type="sibTrans" cxnId="{13E52063-4F85-CE49-97C6-45398289B9C0}">
      <dgm:prSet/>
      <dgm:spPr/>
      <dgm:t>
        <a:bodyPr/>
        <a:lstStyle/>
        <a:p>
          <a:endParaRPr lang="en-US" sz="3200">
            <a:solidFill>
              <a:schemeClr val="tx1"/>
            </a:solidFill>
          </a:endParaRPr>
        </a:p>
      </dgm:t>
    </dgm:pt>
    <dgm:pt modelId="{EDD4B27A-8852-714A-8E39-5BFAA57B8D3A}" type="pres">
      <dgm:prSet presAssocID="{95338DED-47CF-484F-B90A-48141953B4EF}" presName="vert0" presStyleCnt="0">
        <dgm:presLayoutVars>
          <dgm:dir/>
          <dgm:animOne val="branch"/>
          <dgm:animLvl val="lvl"/>
        </dgm:presLayoutVars>
      </dgm:prSet>
      <dgm:spPr/>
    </dgm:pt>
    <dgm:pt modelId="{E99B148B-51D3-984B-908D-35C7BA697A68}" type="pres">
      <dgm:prSet presAssocID="{D8ED19D0-93EC-D24C-A3FA-E8AB7A543827}" presName="thickLine" presStyleLbl="alignNode1" presStyleIdx="0" presStyleCnt="5" custLinFactNeighborY="8233"/>
      <dgm:spPr/>
    </dgm:pt>
    <dgm:pt modelId="{FA7C3AA4-AB12-EB4B-84F8-9DDB7555CDDA}" type="pres">
      <dgm:prSet presAssocID="{D8ED19D0-93EC-D24C-A3FA-E8AB7A543827}" presName="horz1" presStyleCnt="0"/>
      <dgm:spPr/>
    </dgm:pt>
    <dgm:pt modelId="{E62B68A4-435C-8148-A715-C7125705757F}" type="pres">
      <dgm:prSet presAssocID="{D8ED19D0-93EC-D24C-A3FA-E8AB7A543827}" presName="tx1" presStyleLbl="revTx" presStyleIdx="0" presStyleCnt="5"/>
      <dgm:spPr/>
    </dgm:pt>
    <dgm:pt modelId="{2B05AB6D-D740-FC4B-95CB-522EEA00CC61}" type="pres">
      <dgm:prSet presAssocID="{D8ED19D0-93EC-D24C-A3FA-E8AB7A543827}" presName="vert1" presStyleCnt="0"/>
      <dgm:spPr/>
    </dgm:pt>
    <dgm:pt modelId="{08610D36-A3D1-0746-974B-24AE6B01A103}" type="pres">
      <dgm:prSet presAssocID="{F2162790-E0C0-5C47-A0F1-7C7C7AAD44E0}" presName="thickLine" presStyleLbl="alignNode1" presStyleIdx="1" presStyleCnt="5"/>
      <dgm:spPr/>
    </dgm:pt>
    <dgm:pt modelId="{B15A0974-3D8F-2341-A09B-5CA8CCB44349}" type="pres">
      <dgm:prSet presAssocID="{F2162790-E0C0-5C47-A0F1-7C7C7AAD44E0}" presName="horz1" presStyleCnt="0"/>
      <dgm:spPr/>
    </dgm:pt>
    <dgm:pt modelId="{41E0D395-EC50-2947-92E2-6D4A0981FA7B}" type="pres">
      <dgm:prSet presAssocID="{F2162790-E0C0-5C47-A0F1-7C7C7AAD44E0}" presName="tx1" presStyleLbl="revTx" presStyleIdx="1" presStyleCnt="5"/>
      <dgm:spPr/>
    </dgm:pt>
    <dgm:pt modelId="{F3DBCFDC-3BED-064E-B811-EED69BE20A50}" type="pres">
      <dgm:prSet presAssocID="{F2162790-E0C0-5C47-A0F1-7C7C7AAD44E0}" presName="vert1" presStyleCnt="0"/>
      <dgm:spPr/>
    </dgm:pt>
    <dgm:pt modelId="{93CB4C11-E67D-834C-94DD-E9D82BBF2892}" type="pres">
      <dgm:prSet presAssocID="{DA4BC098-568F-9943-897C-AF42FA6EDD66}" presName="thickLine" presStyleLbl="alignNode1" presStyleIdx="2" presStyleCnt="5"/>
      <dgm:spPr/>
    </dgm:pt>
    <dgm:pt modelId="{DA1CBBF6-54E6-E14D-B0FB-6273B2AC7AAC}" type="pres">
      <dgm:prSet presAssocID="{DA4BC098-568F-9943-897C-AF42FA6EDD66}" presName="horz1" presStyleCnt="0"/>
      <dgm:spPr/>
    </dgm:pt>
    <dgm:pt modelId="{53123178-6898-254C-B4C4-043BAED9F64E}" type="pres">
      <dgm:prSet presAssocID="{DA4BC098-568F-9943-897C-AF42FA6EDD66}" presName="tx1" presStyleLbl="revTx" presStyleIdx="2" presStyleCnt="5"/>
      <dgm:spPr/>
    </dgm:pt>
    <dgm:pt modelId="{F4452919-CC43-5B49-9440-4B1A9FA4661B}" type="pres">
      <dgm:prSet presAssocID="{DA4BC098-568F-9943-897C-AF42FA6EDD66}" presName="vert1" presStyleCnt="0"/>
      <dgm:spPr/>
    </dgm:pt>
    <dgm:pt modelId="{CF2C3791-F942-FC4E-A629-DAA25967F316}" type="pres">
      <dgm:prSet presAssocID="{756F6CAC-B7E2-E948-84D1-3F7C766850BA}" presName="thickLine" presStyleLbl="alignNode1" presStyleIdx="3" presStyleCnt="5"/>
      <dgm:spPr/>
    </dgm:pt>
    <dgm:pt modelId="{171813FA-554B-F348-AD24-A1B4715C4360}" type="pres">
      <dgm:prSet presAssocID="{756F6CAC-B7E2-E948-84D1-3F7C766850BA}" presName="horz1" presStyleCnt="0"/>
      <dgm:spPr/>
    </dgm:pt>
    <dgm:pt modelId="{D490B8E8-8416-A141-B449-8D5A186CE04C}" type="pres">
      <dgm:prSet presAssocID="{756F6CAC-B7E2-E948-84D1-3F7C766850BA}" presName="tx1" presStyleLbl="revTx" presStyleIdx="3" presStyleCnt="5"/>
      <dgm:spPr/>
    </dgm:pt>
    <dgm:pt modelId="{18AEA3C5-538D-7148-A3A5-177B630D0FC2}" type="pres">
      <dgm:prSet presAssocID="{756F6CAC-B7E2-E948-84D1-3F7C766850BA}" presName="vert1" presStyleCnt="0"/>
      <dgm:spPr/>
    </dgm:pt>
    <dgm:pt modelId="{688EAB7A-C341-F546-9C09-DC0CB073740B}" type="pres">
      <dgm:prSet presAssocID="{249DE2A3-B3A4-7348-B74B-55D7164A2187}" presName="thickLine" presStyleLbl="alignNode1" presStyleIdx="4" presStyleCnt="5"/>
      <dgm:spPr/>
    </dgm:pt>
    <dgm:pt modelId="{4CC31AC9-8E35-0E41-B57D-A2AD88DAF681}" type="pres">
      <dgm:prSet presAssocID="{249DE2A3-B3A4-7348-B74B-55D7164A2187}" presName="horz1" presStyleCnt="0"/>
      <dgm:spPr/>
    </dgm:pt>
    <dgm:pt modelId="{7B68092B-0275-0C43-9211-DA4EB30107E2}" type="pres">
      <dgm:prSet presAssocID="{249DE2A3-B3A4-7348-B74B-55D7164A2187}" presName="tx1" presStyleLbl="revTx" presStyleIdx="4" presStyleCnt="5"/>
      <dgm:spPr/>
    </dgm:pt>
    <dgm:pt modelId="{8381162C-0F26-C546-983F-56EAB730E4A7}" type="pres">
      <dgm:prSet presAssocID="{249DE2A3-B3A4-7348-B74B-55D7164A2187}" presName="vert1" presStyleCnt="0"/>
      <dgm:spPr/>
    </dgm:pt>
  </dgm:ptLst>
  <dgm:cxnLst>
    <dgm:cxn modelId="{1961110B-6E3B-E246-A4D1-B0FB33DC8465}" srcId="{95338DED-47CF-484F-B90A-48141953B4EF}" destId="{756F6CAC-B7E2-E948-84D1-3F7C766850BA}" srcOrd="3" destOrd="0" parTransId="{54145543-887D-4B43-BE72-D1DE13930196}" sibTransId="{E6A8BB8D-CCD7-4B44-BBAB-96E992068CC0}"/>
    <dgm:cxn modelId="{E259C721-AA1F-E948-B376-4F5CDFE05F1A}" type="presOf" srcId="{DA4BC098-568F-9943-897C-AF42FA6EDD66}" destId="{53123178-6898-254C-B4C4-043BAED9F64E}" srcOrd="0" destOrd="0" presId="urn:microsoft.com/office/officeart/2008/layout/LinedList"/>
    <dgm:cxn modelId="{00D41834-7977-AA44-AD96-5B63CF3212A2}" srcId="{95338DED-47CF-484F-B90A-48141953B4EF}" destId="{D8ED19D0-93EC-D24C-A3FA-E8AB7A543827}" srcOrd="0" destOrd="0" parTransId="{8969D3B3-593F-8F47-BCB9-ED0CC2E0B8F2}" sibTransId="{4508C87E-BC25-124D-9812-51DA685D48FC}"/>
    <dgm:cxn modelId="{2F8D154E-5493-4D40-8DB2-C8E4CDE0CCB5}" type="presOf" srcId="{756F6CAC-B7E2-E948-84D1-3F7C766850BA}" destId="{D490B8E8-8416-A141-B449-8D5A186CE04C}" srcOrd="0" destOrd="0" presId="urn:microsoft.com/office/officeart/2008/layout/LinedList"/>
    <dgm:cxn modelId="{73E6DF57-BEEB-3943-8BDF-7339AE7FFA14}" type="presOf" srcId="{F2162790-E0C0-5C47-A0F1-7C7C7AAD44E0}" destId="{41E0D395-EC50-2947-92E2-6D4A0981FA7B}" srcOrd="0" destOrd="0" presId="urn:microsoft.com/office/officeart/2008/layout/LinedList"/>
    <dgm:cxn modelId="{13E52063-4F85-CE49-97C6-45398289B9C0}" srcId="{95338DED-47CF-484F-B90A-48141953B4EF}" destId="{F2162790-E0C0-5C47-A0F1-7C7C7AAD44E0}" srcOrd="1" destOrd="0" parTransId="{6C5A299F-F90B-6848-A7CD-D1C1A710A3EC}" sibTransId="{0D3D4E6A-E1F8-EF4D-BBA1-07FFABA7255C}"/>
    <dgm:cxn modelId="{54F64B88-E47E-BC43-878F-53A218663B82}" type="presOf" srcId="{D8ED19D0-93EC-D24C-A3FA-E8AB7A543827}" destId="{E62B68A4-435C-8148-A715-C7125705757F}" srcOrd="0" destOrd="0" presId="urn:microsoft.com/office/officeart/2008/layout/LinedList"/>
    <dgm:cxn modelId="{39F20CA2-7591-5E45-BEDC-0D35FB66B537}" srcId="{95338DED-47CF-484F-B90A-48141953B4EF}" destId="{249DE2A3-B3A4-7348-B74B-55D7164A2187}" srcOrd="4" destOrd="0" parTransId="{B967C7CB-EA3C-D241-B5DD-64A37B3293D9}" sibTransId="{2B5E6614-9F4C-FE40-98B5-A880DA6C8667}"/>
    <dgm:cxn modelId="{3438EBBD-DC74-BE48-A5F5-6825F949864A}" srcId="{95338DED-47CF-484F-B90A-48141953B4EF}" destId="{DA4BC098-568F-9943-897C-AF42FA6EDD66}" srcOrd="2" destOrd="0" parTransId="{02509E6F-8172-D942-ACA4-951AE6D914B7}" sibTransId="{2D18029D-45C2-C746-9F73-507B699B3B3E}"/>
    <dgm:cxn modelId="{7E06B7CD-9007-AE4E-96B8-7C99F4144CAF}" type="presOf" srcId="{249DE2A3-B3A4-7348-B74B-55D7164A2187}" destId="{7B68092B-0275-0C43-9211-DA4EB30107E2}" srcOrd="0" destOrd="0" presId="urn:microsoft.com/office/officeart/2008/layout/LinedList"/>
    <dgm:cxn modelId="{ADBC19E7-460F-004C-9FD5-2DBB3CF7F269}" type="presOf" srcId="{95338DED-47CF-484F-B90A-48141953B4EF}" destId="{EDD4B27A-8852-714A-8E39-5BFAA57B8D3A}" srcOrd="0" destOrd="0" presId="urn:microsoft.com/office/officeart/2008/layout/LinedList"/>
    <dgm:cxn modelId="{A6CDCB25-198E-8C4E-BA98-79E82098A898}" type="presParOf" srcId="{EDD4B27A-8852-714A-8E39-5BFAA57B8D3A}" destId="{E99B148B-51D3-984B-908D-35C7BA697A68}" srcOrd="0" destOrd="0" presId="urn:microsoft.com/office/officeart/2008/layout/LinedList"/>
    <dgm:cxn modelId="{B34D5538-AE63-EF49-B2B1-07C96B99B16F}" type="presParOf" srcId="{EDD4B27A-8852-714A-8E39-5BFAA57B8D3A}" destId="{FA7C3AA4-AB12-EB4B-84F8-9DDB7555CDDA}" srcOrd="1" destOrd="0" presId="urn:microsoft.com/office/officeart/2008/layout/LinedList"/>
    <dgm:cxn modelId="{1131D26B-AB6F-E54F-9A8B-5F170BA70E2E}" type="presParOf" srcId="{FA7C3AA4-AB12-EB4B-84F8-9DDB7555CDDA}" destId="{E62B68A4-435C-8148-A715-C7125705757F}" srcOrd="0" destOrd="0" presId="urn:microsoft.com/office/officeart/2008/layout/LinedList"/>
    <dgm:cxn modelId="{B07D78A0-5526-5D4E-B3AB-FB08916021DB}" type="presParOf" srcId="{FA7C3AA4-AB12-EB4B-84F8-9DDB7555CDDA}" destId="{2B05AB6D-D740-FC4B-95CB-522EEA00CC61}" srcOrd="1" destOrd="0" presId="urn:microsoft.com/office/officeart/2008/layout/LinedList"/>
    <dgm:cxn modelId="{4BFCEFEC-D05D-544D-8BE5-7C09595D7B40}" type="presParOf" srcId="{EDD4B27A-8852-714A-8E39-5BFAA57B8D3A}" destId="{08610D36-A3D1-0746-974B-24AE6B01A103}" srcOrd="2" destOrd="0" presId="urn:microsoft.com/office/officeart/2008/layout/LinedList"/>
    <dgm:cxn modelId="{90BE6CD8-BBD4-F544-A3AC-265C13A77DD5}" type="presParOf" srcId="{EDD4B27A-8852-714A-8E39-5BFAA57B8D3A}" destId="{B15A0974-3D8F-2341-A09B-5CA8CCB44349}" srcOrd="3" destOrd="0" presId="urn:microsoft.com/office/officeart/2008/layout/LinedList"/>
    <dgm:cxn modelId="{C1FBD3D5-7AA7-C64C-9C7C-D07B57712C63}" type="presParOf" srcId="{B15A0974-3D8F-2341-A09B-5CA8CCB44349}" destId="{41E0D395-EC50-2947-92E2-6D4A0981FA7B}" srcOrd="0" destOrd="0" presId="urn:microsoft.com/office/officeart/2008/layout/LinedList"/>
    <dgm:cxn modelId="{0DCFE4FD-00C1-BD48-B2C8-4432F3011FDF}" type="presParOf" srcId="{B15A0974-3D8F-2341-A09B-5CA8CCB44349}" destId="{F3DBCFDC-3BED-064E-B811-EED69BE20A50}" srcOrd="1" destOrd="0" presId="urn:microsoft.com/office/officeart/2008/layout/LinedList"/>
    <dgm:cxn modelId="{F89F5CFB-896F-324B-8D73-564C9C5C3549}" type="presParOf" srcId="{EDD4B27A-8852-714A-8E39-5BFAA57B8D3A}" destId="{93CB4C11-E67D-834C-94DD-E9D82BBF2892}" srcOrd="4" destOrd="0" presId="urn:microsoft.com/office/officeart/2008/layout/LinedList"/>
    <dgm:cxn modelId="{F8D02814-A826-B84A-A9DA-FAC1C0F2AD63}" type="presParOf" srcId="{EDD4B27A-8852-714A-8E39-5BFAA57B8D3A}" destId="{DA1CBBF6-54E6-E14D-B0FB-6273B2AC7AAC}" srcOrd="5" destOrd="0" presId="urn:microsoft.com/office/officeart/2008/layout/LinedList"/>
    <dgm:cxn modelId="{E9D146EF-559B-8640-897F-F85EF76C8438}" type="presParOf" srcId="{DA1CBBF6-54E6-E14D-B0FB-6273B2AC7AAC}" destId="{53123178-6898-254C-B4C4-043BAED9F64E}" srcOrd="0" destOrd="0" presId="urn:microsoft.com/office/officeart/2008/layout/LinedList"/>
    <dgm:cxn modelId="{6F93A30C-49B1-464E-862C-C9A667E83942}" type="presParOf" srcId="{DA1CBBF6-54E6-E14D-B0FB-6273B2AC7AAC}" destId="{F4452919-CC43-5B49-9440-4B1A9FA4661B}" srcOrd="1" destOrd="0" presId="urn:microsoft.com/office/officeart/2008/layout/LinedList"/>
    <dgm:cxn modelId="{611FC892-1F6C-FE4A-A9D0-4B29521DA3C3}" type="presParOf" srcId="{EDD4B27A-8852-714A-8E39-5BFAA57B8D3A}" destId="{CF2C3791-F942-FC4E-A629-DAA25967F316}" srcOrd="6" destOrd="0" presId="urn:microsoft.com/office/officeart/2008/layout/LinedList"/>
    <dgm:cxn modelId="{B3B4663E-0275-D145-B1B2-D3E753C2126A}" type="presParOf" srcId="{EDD4B27A-8852-714A-8E39-5BFAA57B8D3A}" destId="{171813FA-554B-F348-AD24-A1B4715C4360}" srcOrd="7" destOrd="0" presId="urn:microsoft.com/office/officeart/2008/layout/LinedList"/>
    <dgm:cxn modelId="{472F48BF-49F7-4D41-B3B9-ECBA97DC1E38}" type="presParOf" srcId="{171813FA-554B-F348-AD24-A1B4715C4360}" destId="{D490B8E8-8416-A141-B449-8D5A186CE04C}" srcOrd="0" destOrd="0" presId="urn:microsoft.com/office/officeart/2008/layout/LinedList"/>
    <dgm:cxn modelId="{CF77122B-4B0A-F747-BF26-DE891985B912}" type="presParOf" srcId="{171813FA-554B-F348-AD24-A1B4715C4360}" destId="{18AEA3C5-538D-7148-A3A5-177B630D0FC2}" srcOrd="1" destOrd="0" presId="urn:microsoft.com/office/officeart/2008/layout/LinedList"/>
    <dgm:cxn modelId="{5B7AD268-7074-8849-BC62-35D604BE128B}" type="presParOf" srcId="{EDD4B27A-8852-714A-8E39-5BFAA57B8D3A}" destId="{688EAB7A-C341-F546-9C09-DC0CB073740B}" srcOrd="8" destOrd="0" presId="urn:microsoft.com/office/officeart/2008/layout/LinedList"/>
    <dgm:cxn modelId="{8E87067B-5F5F-804D-A415-824AC1B06987}" type="presParOf" srcId="{EDD4B27A-8852-714A-8E39-5BFAA57B8D3A}" destId="{4CC31AC9-8E35-0E41-B57D-A2AD88DAF681}" srcOrd="9" destOrd="0" presId="urn:microsoft.com/office/officeart/2008/layout/LinedList"/>
    <dgm:cxn modelId="{F21F4A1A-089D-B446-B640-3AD70FB85525}" type="presParOf" srcId="{4CC31AC9-8E35-0E41-B57D-A2AD88DAF681}" destId="{7B68092B-0275-0C43-9211-DA4EB30107E2}" srcOrd="0" destOrd="0" presId="urn:microsoft.com/office/officeart/2008/layout/LinedList"/>
    <dgm:cxn modelId="{5656945D-1BBC-5A43-86F1-87005A8E3E4A}" type="presParOf" srcId="{4CC31AC9-8E35-0E41-B57D-A2AD88DAF681}" destId="{8381162C-0F26-C546-983F-56EAB730E4A7}"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9B148B-51D3-984B-908D-35C7BA697A68}">
      <dsp:nvSpPr>
        <dsp:cNvPr id="0" name=""/>
        <dsp:cNvSpPr/>
      </dsp:nvSpPr>
      <dsp:spPr>
        <a:xfrm>
          <a:off x="0" y="88466"/>
          <a:ext cx="7028426" cy="0"/>
        </a:xfrm>
        <a:prstGeom prst="line">
          <a:avLst/>
        </a:prstGeom>
        <a:gradFill rotWithShape="0">
          <a:gsLst>
            <a:gs pos="0">
              <a:schemeClr val="accent1">
                <a:alpha val="90000"/>
                <a:hueOff val="0"/>
                <a:satOff val="0"/>
                <a:lumOff val="0"/>
                <a:alphaOff val="0"/>
                <a:tint val="100000"/>
                <a:shade val="100000"/>
                <a:satMod val="130000"/>
              </a:schemeClr>
            </a:gs>
            <a:gs pos="100000">
              <a:schemeClr val="accent1">
                <a:alpha val="90000"/>
                <a:hueOff val="0"/>
                <a:satOff val="0"/>
                <a:lumOff val="0"/>
                <a:alphaOff val="0"/>
                <a:tint val="50000"/>
                <a:shade val="100000"/>
                <a:satMod val="350000"/>
              </a:schemeClr>
            </a:gs>
          </a:gsLst>
          <a:lin ang="16200000" scaled="0"/>
        </a:gradFill>
        <a:ln w="9525" cap="flat" cmpd="sng" algn="ctr">
          <a:solidFill>
            <a:schemeClr val="accent1">
              <a:alpha val="9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E62B68A4-435C-8148-A715-C7125705757F}">
      <dsp:nvSpPr>
        <dsp:cNvPr id="0" name=""/>
        <dsp:cNvSpPr/>
      </dsp:nvSpPr>
      <dsp:spPr>
        <a:xfrm>
          <a:off x="0" y="651"/>
          <a:ext cx="7028426" cy="1066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solidFill>
                <a:schemeClr val="tx1"/>
              </a:solidFill>
            </a:rPr>
            <a:t>Applications and Websites</a:t>
          </a:r>
        </a:p>
        <a:p>
          <a:pPr marL="0" lvl="0" indent="0" algn="l" defTabSz="889000">
            <a:lnSpc>
              <a:spcPct val="90000"/>
            </a:lnSpc>
            <a:spcBef>
              <a:spcPct val="0"/>
            </a:spcBef>
            <a:spcAft>
              <a:spcPct val="35000"/>
            </a:spcAft>
            <a:buNone/>
          </a:pPr>
          <a:r>
            <a:rPr lang="en-US" sz="1800" kern="1200">
              <a:solidFill>
                <a:schemeClr val="tx1"/>
              </a:solidFill>
            </a:rPr>
            <a:t>- </a:t>
          </a:r>
          <a:r>
            <a:rPr lang="en-US" sz="1800" kern="1200" err="1">
              <a:solidFill>
                <a:schemeClr val="tx1"/>
              </a:solidFill>
            </a:rPr>
            <a:t>Wikipedia.org</a:t>
          </a:r>
          <a:r>
            <a:rPr lang="en-US" sz="1800" kern="1200">
              <a:solidFill>
                <a:schemeClr val="tx1"/>
              </a:solidFill>
            </a:rPr>
            <a:t>, </a:t>
          </a:r>
          <a:r>
            <a:rPr lang="en-US" sz="1800" kern="1200" err="1">
              <a:solidFill>
                <a:schemeClr val="tx1"/>
              </a:solidFill>
            </a:rPr>
            <a:t>ICANN.org</a:t>
          </a:r>
          <a:r>
            <a:rPr lang="en-US" sz="1800" kern="1200">
              <a:solidFill>
                <a:schemeClr val="tx1"/>
              </a:solidFill>
            </a:rPr>
            <a:t>, </a:t>
          </a:r>
          <a:r>
            <a:rPr lang="en-US" sz="1800" kern="1200" err="1">
              <a:solidFill>
                <a:schemeClr val="tx1"/>
              </a:solidFill>
            </a:rPr>
            <a:t>Amazon.com</a:t>
          </a:r>
          <a:r>
            <a:rPr lang="en-US" sz="1800" kern="1200">
              <a:solidFill>
                <a:schemeClr val="tx1"/>
              </a:solidFill>
            </a:rPr>
            <a:t>, custom websites globally</a:t>
          </a:r>
        </a:p>
        <a:p>
          <a:pPr marL="0" lvl="0" indent="0" algn="l" defTabSz="889000">
            <a:lnSpc>
              <a:spcPct val="90000"/>
            </a:lnSpc>
            <a:spcBef>
              <a:spcPct val="0"/>
            </a:spcBef>
            <a:spcAft>
              <a:spcPct val="35000"/>
            </a:spcAft>
            <a:buNone/>
          </a:pPr>
          <a:r>
            <a:rPr lang="en-US" sz="1800" kern="1200">
              <a:solidFill>
                <a:schemeClr val="tx1"/>
              </a:solidFill>
            </a:rPr>
            <a:t>- PowerPoint, Google-Docs, Safari, Acrobat, custom apps</a:t>
          </a:r>
        </a:p>
        <a:p>
          <a:pPr marL="0" lvl="0" indent="0" algn="l" defTabSz="889000">
            <a:lnSpc>
              <a:spcPct val="90000"/>
            </a:lnSpc>
            <a:spcBef>
              <a:spcPct val="0"/>
            </a:spcBef>
            <a:spcAft>
              <a:spcPct val="35000"/>
            </a:spcAft>
            <a:buNone/>
          </a:pPr>
          <a:endParaRPr lang="en-US" sz="2000" kern="1200">
            <a:solidFill>
              <a:schemeClr val="tx1"/>
            </a:solidFill>
          </a:endParaRPr>
        </a:p>
      </dsp:txBody>
      <dsp:txXfrm>
        <a:off x="0" y="651"/>
        <a:ext cx="7028426" cy="1066625"/>
      </dsp:txXfrm>
    </dsp:sp>
    <dsp:sp modelId="{08610D36-A3D1-0746-974B-24AE6B01A103}">
      <dsp:nvSpPr>
        <dsp:cNvPr id="0" name=""/>
        <dsp:cNvSpPr/>
      </dsp:nvSpPr>
      <dsp:spPr>
        <a:xfrm>
          <a:off x="0" y="1067277"/>
          <a:ext cx="7028426" cy="0"/>
        </a:xfrm>
        <a:prstGeom prst="line">
          <a:avLst/>
        </a:prstGeom>
        <a:gradFill rotWithShape="0">
          <a:gsLst>
            <a:gs pos="0">
              <a:schemeClr val="accent1">
                <a:alpha val="90000"/>
                <a:hueOff val="0"/>
                <a:satOff val="0"/>
                <a:lumOff val="0"/>
                <a:alphaOff val="-10000"/>
                <a:tint val="100000"/>
                <a:shade val="100000"/>
                <a:satMod val="130000"/>
              </a:schemeClr>
            </a:gs>
            <a:gs pos="100000">
              <a:schemeClr val="accent1">
                <a:alpha val="90000"/>
                <a:hueOff val="0"/>
                <a:satOff val="0"/>
                <a:lumOff val="0"/>
                <a:alphaOff val="-10000"/>
                <a:tint val="50000"/>
                <a:shade val="100000"/>
                <a:satMod val="350000"/>
              </a:schemeClr>
            </a:gs>
          </a:gsLst>
          <a:lin ang="16200000" scaled="0"/>
        </a:gradFill>
        <a:ln w="9525" cap="flat" cmpd="sng" algn="ctr">
          <a:solidFill>
            <a:schemeClr val="accent1">
              <a:alpha val="90000"/>
              <a:hueOff val="0"/>
              <a:satOff val="0"/>
              <a:lumOff val="0"/>
              <a:alphaOff val="-1000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41E0D395-EC50-2947-92E2-6D4A0981FA7B}">
      <dsp:nvSpPr>
        <dsp:cNvPr id="0" name=""/>
        <dsp:cNvSpPr/>
      </dsp:nvSpPr>
      <dsp:spPr>
        <a:xfrm>
          <a:off x="0" y="1067277"/>
          <a:ext cx="7028426" cy="1066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dirty="0">
              <a:solidFill>
                <a:schemeClr val="tx1"/>
              </a:solidFill>
            </a:rPr>
            <a:t>Social Media and Search Engines</a:t>
          </a:r>
        </a:p>
        <a:p>
          <a:pPr marL="0" lvl="0" indent="0" algn="l" defTabSz="889000">
            <a:lnSpc>
              <a:spcPct val="90000"/>
            </a:lnSpc>
            <a:spcBef>
              <a:spcPct val="0"/>
            </a:spcBef>
            <a:spcAft>
              <a:spcPct val="35000"/>
            </a:spcAft>
            <a:buNone/>
          </a:pPr>
          <a:r>
            <a:rPr lang="en-US" sz="1800" kern="1200" dirty="0">
              <a:solidFill>
                <a:schemeClr val="tx1"/>
              </a:solidFill>
            </a:rPr>
            <a:t>- Chrome, Bing, Safari, Firefox, local (e.g., Chinese) browsers</a:t>
          </a:r>
        </a:p>
        <a:p>
          <a:pPr marL="0" lvl="0" indent="0" algn="l" defTabSz="889000">
            <a:lnSpc>
              <a:spcPct val="90000"/>
            </a:lnSpc>
            <a:spcBef>
              <a:spcPct val="0"/>
            </a:spcBef>
            <a:spcAft>
              <a:spcPct val="35000"/>
            </a:spcAft>
            <a:buNone/>
          </a:pPr>
          <a:r>
            <a:rPr lang="en-US" sz="1800" kern="1200" dirty="0">
              <a:solidFill>
                <a:schemeClr val="tx1"/>
              </a:solidFill>
            </a:rPr>
            <a:t>- Facebook, Instagram, Twitter, Skype, WeChat, WhatsApp, Viber</a:t>
          </a:r>
        </a:p>
        <a:p>
          <a:pPr marL="0" lvl="0" indent="0" algn="l" defTabSz="889000">
            <a:lnSpc>
              <a:spcPct val="90000"/>
            </a:lnSpc>
            <a:spcBef>
              <a:spcPct val="0"/>
            </a:spcBef>
            <a:spcAft>
              <a:spcPct val="35000"/>
            </a:spcAft>
            <a:buNone/>
          </a:pPr>
          <a:endParaRPr lang="en-US" sz="2000" kern="1200" dirty="0">
            <a:solidFill>
              <a:schemeClr val="tx1"/>
            </a:solidFill>
          </a:endParaRPr>
        </a:p>
      </dsp:txBody>
      <dsp:txXfrm>
        <a:off x="0" y="1067277"/>
        <a:ext cx="7028426" cy="1066625"/>
      </dsp:txXfrm>
    </dsp:sp>
    <dsp:sp modelId="{93CB4C11-E67D-834C-94DD-E9D82BBF2892}">
      <dsp:nvSpPr>
        <dsp:cNvPr id="0" name=""/>
        <dsp:cNvSpPr/>
      </dsp:nvSpPr>
      <dsp:spPr>
        <a:xfrm>
          <a:off x="0" y="2133903"/>
          <a:ext cx="7028426" cy="0"/>
        </a:xfrm>
        <a:prstGeom prst="line">
          <a:avLst/>
        </a:prstGeom>
        <a:gradFill rotWithShape="0">
          <a:gsLst>
            <a:gs pos="0">
              <a:schemeClr val="accent1">
                <a:alpha val="90000"/>
                <a:hueOff val="0"/>
                <a:satOff val="0"/>
                <a:lumOff val="0"/>
                <a:alphaOff val="-20000"/>
                <a:tint val="100000"/>
                <a:shade val="100000"/>
                <a:satMod val="130000"/>
              </a:schemeClr>
            </a:gs>
            <a:gs pos="100000">
              <a:schemeClr val="accent1">
                <a:alpha val="90000"/>
                <a:hueOff val="0"/>
                <a:satOff val="0"/>
                <a:lumOff val="0"/>
                <a:alphaOff val="-20000"/>
                <a:tint val="50000"/>
                <a:shade val="100000"/>
                <a:satMod val="350000"/>
              </a:schemeClr>
            </a:gs>
          </a:gsLst>
          <a:lin ang="16200000" scaled="0"/>
        </a:gradFill>
        <a:ln w="9525" cap="flat" cmpd="sng" algn="ctr">
          <a:solidFill>
            <a:schemeClr val="accent1">
              <a:alpha val="90000"/>
              <a:hueOff val="0"/>
              <a:satOff val="0"/>
              <a:lumOff val="0"/>
              <a:alphaOff val="-2000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53123178-6898-254C-B4C4-043BAED9F64E}">
      <dsp:nvSpPr>
        <dsp:cNvPr id="0" name=""/>
        <dsp:cNvSpPr/>
      </dsp:nvSpPr>
      <dsp:spPr>
        <a:xfrm>
          <a:off x="0" y="2133903"/>
          <a:ext cx="7028426" cy="1066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solidFill>
                <a:schemeClr val="tx1"/>
              </a:solidFill>
            </a:rPr>
            <a:t>Programming Languages and Frameworks</a:t>
          </a:r>
        </a:p>
        <a:p>
          <a:pPr marL="0" lvl="0" indent="0" algn="l" defTabSz="889000">
            <a:lnSpc>
              <a:spcPct val="90000"/>
            </a:lnSpc>
            <a:spcBef>
              <a:spcPct val="0"/>
            </a:spcBef>
            <a:spcAft>
              <a:spcPct val="35000"/>
            </a:spcAft>
            <a:buNone/>
          </a:pPr>
          <a:r>
            <a:rPr lang="en-US" sz="1800" kern="1200">
              <a:solidFill>
                <a:schemeClr val="tx1"/>
              </a:solidFill>
            </a:rPr>
            <a:t>- JavaScript, Java, Swift, C#, PHP, Python</a:t>
          </a:r>
        </a:p>
        <a:p>
          <a:pPr marL="0" lvl="0" indent="0" algn="l" defTabSz="889000">
            <a:lnSpc>
              <a:spcPct val="90000"/>
            </a:lnSpc>
            <a:spcBef>
              <a:spcPct val="0"/>
            </a:spcBef>
            <a:spcAft>
              <a:spcPct val="35000"/>
            </a:spcAft>
            <a:buNone/>
          </a:pPr>
          <a:r>
            <a:rPr lang="en-US" sz="1800" kern="1200">
              <a:solidFill>
                <a:schemeClr val="tx1"/>
              </a:solidFill>
            </a:rPr>
            <a:t>- Angular, Spring, .NET core, J2EE, WordPress, SAP, Oracle</a:t>
          </a:r>
        </a:p>
      </dsp:txBody>
      <dsp:txXfrm>
        <a:off x="0" y="2133903"/>
        <a:ext cx="7028426" cy="1066625"/>
      </dsp:txXfrm>
    </dsp:sp>
    <dsp:sp modelId="{CF2C3791-F942-FC4E-A629-DAA25967F316}">
      <dsp:nvSpPr>
        <dsp:cNvPr id="0" name=""/>
        <dsp:cNvSpPr/>
      </dsp:nvSpPr>
      <dsp:spPr>
        <a:xfrm>
          <a:off x="0" y="3200528"/>
          <a:ext cx="7028426" cy="0"/>
        </a:xfrm>
        <a:prstGeom prst="line">
          <a:avLst/>
        </a:prstGeom>
        <a:gradFill rotWithShape="0">
          <a:gsLst>
            <a:gs pos="0">
              <a:schemeClr val="accent1">
                <a:alpha val="90000"/>
                <a:hueOff val="0"/>
                <a:satOff val="0"/>
                <a:lumOff val="0"/>
                <a:alphaOff val="-30000"/>
                <a:tint val="100000"/>
                <a:shade val="100000"/>
                <a:satMod val="130000"/>
              </a:schemeClr>
            </a:gs>
            <a:gs pos="100000">
              <a:schemeClr val="accent1">
                <a:alpha val="90000"/>
                <a:hueOff val="0"/>
                <a:satOff val="0"/>
                <a:lumOff val="0"/>
                <a:alphaOff val="-30000"/>
                <a:tint val="50000"/>
                <a:shade val="100000"/>
                <a:satMod val="350000"/>
              </a:schemeClr>
            </a:gs>
          </a:gsLst>
          <a:lin ang="16200000" scaled="0"/>
        </a:gradFill>
        <a:ln w="9525" cap="flat" cmpd="sng" algn="ctr">
          <a:solidFill>
            <a:schemeClr val="accent1">
              <a:alpha val="90000"/>
              <a:hueOff val="0"/>
              <a:satOff val="0"/>
              <a:lumOff val="0"/>
              <a:alphaOff val="-3000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D490B8E8-8416-A141-B449-8D5A186CE04C}">
      <dsp:nvSpPr>
        <dsp:cNvPr id="0" name=""/>
        <dsp:cNvSpPr/>
      </dsp:nvSpPr>
      <dsp:spPr>
        <a:xfrm>
          <a:off x="0" y="3200528"/>
          <a:ext cx="7028426" cy="1066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solidFill>
                <a:schemeClr val="tx1"/>
              </a:solidFill>
            </a:rPr>
            <a:t>Platforms, Operating Systems and Sytem Tools</a:t>
          </a:r>
        </a:p>
        <a:p>
          <a:pPr marL="0" lvl="0" indent="0" algn="l" defTabSz="889000">
            <a:lnSpc>
              <a:spcPct val="90000"/>
            </a:lnSpc>
            <a:spcBef>
              <a:spcPct val="0"/>
            </a:spcBef>
            <a:spcAft>
              <a:spcPct val="35000"/>
            </a:spcAft>
            <a:buNone/>
          </a:pPr>
          <a:r>
            <a:rPr lang="en-US" sz="1800" kern="1200">
              <a:solidFill>
                <a:schemeClr val="tx1"/>
              </a:solidFill>
            </a:rPr>
            <a:t>- iOS, Windows, Linux, Android, App Stores</a:t>
          </a:r>
        </a:p>
        <a:p>
          <a:pPr marL="0" lvl="0" indent="0" algn="l" defTabSz="889000">
            <a:lnSpc>
              <a:spcPct val="90000"/>
            </a:lnSpc>
            <a:spcBef>
              <a:spcPct val="0"/>
            </a:spcBef>
            <a:spcAft>
              <a:spcPct val="35000"/>
            </a:spcAft>
            <a:buNone/>
          </a:pPr>
          <a:r>
            <a:rPr lang="en-US" sz="1800" kern="1200">
              <a:solidFill>
                <a:schemeClr val="tx1"/>
              </a:solidFill>
            </a:rPr>
            <a:t>- Active Directory, OpenLDAP, OpenSSL, Ping, Telnet</a:t>
          </a:r>
        </a:p>
      </dsp:txBody>
      <dsp:txXfrm>
        <a:off x="0" y="3200528"/>
        <a:ext cx="7028426" cy="1066625"/>
      </dsp:txXfrm>
    </dsp:sp>
    <dsp:sp modelId="{688EAB7A-C341-F546-9C09-DC0CB073740B}">
      <dsp:nvSpPr>
        <dsp:cNvPr id="0" name=""/>
        <dsp:cNvSpPr/>
      </dsp:nvSpPr>
      <dsp:spPr>
        <a:xfrm>
          <a:off x="0" y="4267154"/>
          <a:ext cx="7028426" cy="0"/>
        </a:xfrm>
        <a:prstGeom prst="line">
          <a:avLst/>
        </a:prstGeom>
        <a:gradFill rotWithShape="0">
          <a:gsLst>
            <a:gs pos="0">
              <a:schemeClr val="accent1">
                <a:alpha val="90000"/>
                <a:hueOff val="0"/>
                <a:satOff val="0"/>
                <a:lumOff val="0"/>
                <a:alphaOff val="-40000"/>
                <a:tint val="100000"/>
                <a:shade val="100000"/>
                <a:satMod val="130000"/>
              </a:schemeClr>
            </a:gs>
            <a:gs pos="100000">
              <a:schemeClr val="accent1">
                <a:alpha val="90000"/>
                <a:hueOff val="0"/>
                <a:satOff val="0"/>
                <a:lumOff val="0"/>
                <a:alphaOff val="-40000"/>
                <a:tint val="50000"/>
                <a:shade val="100000"/>
                <a:satMod val="350000"/>
              </a:schemeClr>
            </a:gs>
          </a:gsLst>
          <a:lin ang="16200000" scaled="0"/>
        </a:gradFill>
        <a:ln w="9525" cap="flat" cmpd="sng" algn="ctr">
          <a:solidFill>
            <a:schemeClr val="accent1">
              <a:alpha val="90000"/>
              <a:hueOff val="0"/>
              <a:satOff val="0"/>
              <a:lumOff val="0"/>
              <a:alphaOff val="-4000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B68092B-0275-0C43-9211-DA4EB30107E2}">
      <dsp:nvSpPr>
        <dsp:cNvPr id="0" name=""/>
        <dsp:cNvSpPr/>
      </dsp:nvSpPr>
      <dsp:spPr>
        <a:xfrm>
          <a:off x="0" y="4267154"/>
          <a:ext cx="7028426" cy="1066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kern="1200">
              <a:solidFill>
                <a:schemeClr val="tx1"/>
              </a:solidFill>
            </a:rPr>
            <a:t>Standards and Best Practices</a:t>
          </a:r>
        </a:p>
        <a:p>
          <a:pPr marL="0" lvl="0" indent="0" algn="l" defTabSz="889000">
            <a:lnSpc>
              <a:spcPct val="90000"/>
            </a:lnSpc>
            <a:spcBef>
              <a:spcPct val="0"/>
            </a:spcBef>
            <a:spcAft>
              <a:spcPct val="35000"/>
            </a:spcAft>
            <a:buNone/>
          </a:pPr>
          <a:r>
            <a:rPr lang="en-US" sz="1800" kern="1200">
              <a:solidFill>
                <a:schemeClr val="tx1"/>
              </a:solidFill>
            </a:rPr>
            <a:t>- IETF RFCs, W3C HTML, Unicode CLDR, WHATWG</a:t>
          </a:r>
        </a:p>
        <a:p>
          <a:pPr marL="0" lvl="0" indent="0" algn="l" defTabSz="889000">
            <a:lnSpc>
              <a:spcPct val="90000"/>
            </a:lnSpc>
            <a:spcBef>
              <a:spcPct val="0"/>
            </a:spcBef>
            <a:spcAft>
              <a:spcPct val="35000"/>
            </a:spcAft>
            <a:buNone/>
          </a:pPr>
          <a:r>
            <a:rPr lang="en-US" sz="1800" kern="1200">
              <a:solidFill>
                <a:schemeClr val="tx1"/>
              </a:solidFill>
            </a:rPr>
            <a:t>- Industry-based standards (health, aviation, ...)</a:t>
          </a:r>
          <a:endParaRPr lang="en-US" sz="2000" kern="1200">
            <a:solidFill>
              <a:schemeClr val="tx1"/>
            </a:solidFill>
          </a:endParaRPr>
        </a:p>
      </dsp:txBody>
      <dsp:txXfrm>
        <a:off x="0" y="4267154"/>
        <a:ext cx="7028426" cy="1066625"/>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68F13CC-A6A6-524A-A0F8-DAB9B298E3B6}" type="datetimeFigureOut">
              <a:rPr lang="en-US" smtClean="0"/>
              <a:t>5/18/21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7CED518-EFD6-E34B-989E-6B6564A75595}" type="slidenum">
              <a:rPr lang="en-US" smtClean="0"/>
              <a:t>‹#›</a:t>
            </a:fld>
            <a:endParaRPr lang="en-US" dirty="0"/>
          </a:p>
        </p:txBody>
      </p:sp>
    </p:spTree>
    <p:extLst>
      <p:ext uri="{BB962C8B-B14F-4D97-AF65-F5344CB8AC3E}">
        <p14:creationId xmlns:p14="http://schemas.microsoft.com/office/powerpoint/2010/main" val="23140004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A614CD-FA73-DF49-AA13-A5EF746D725A}" type="datetimeFigureOut">
              <a:rPr lang="en-US" smtClean="0"/>
              <a:t>5/18/21</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002FF9-4628-B146-9948-95257A430692}" type="slidenum">
              <a:rPr lang="en-US" smtClean="0"/>
              <a:t>‹#›</a:t>
            </a:fld>
            <a:endParaRPr lang="en-US" dirty="0"/>
          </a:p>
        </p:txBody>
      </p:sp>
    </p:spTree>
    <p:extLst>
      <p:ext uri="{BB962C8B-B14F-4D97-AF65-F5344CB8AC3E}">
        <p14:creationId xmlns:p14="http://schemas.microsoft.com/office/powerpoint/2010/main" val="215689949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2</a:t>
            </a:fld>
            <a:endParaRPr lang="en-US"/>
          </a:p>
        </p:txBody>
      </p:sp>
    </p:spTree>
    <p:extLst>
      <p:ext uri="{BB962C8B-B14F-4D97-AF65-F5344CB8AC3E}">
        <p14:creationId xmlns:p14="http://schemas.microsoft.com/office/powerpoint/2010/main" val="28577416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6df1da39b4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5" name="Google Shape;615;g6df1da39b4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72984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6df1da39b4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5" name="Google Shape;615;g6df1da39b4_0_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63</a:t>
            </a:fld>
            <a:endParaRPr lang="en-US" dirty="0"/>
          </a:p>
        </p:txBody>
      </p:sp>
    </p:spTree>
    <p:extLst>
      <p:ext uri="{BB962C8B-B14F-4D97-AF65-F5344CB8AC3E}">
        <p14:creationId xmlns:p14="http://schemas.microsoft.com/office/powerpoint/2010/main" val="2151071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002FF9-4628-B146-9948-95257A430692}" type="slidenum">
              <a:rPr lang="en-US" smtClean="0"/>
              <a:t>64</a:t>
            </a:fld>
            <a:endParaRPr lang="en-US" dirty="0"/>
          </a:p>
        </p:txBody>
      </p:sp>
    </p:spTree>
    <p:extLst>
      <p:ext uri="{BB962C8B-B14F-4D97-AF65-F5344CB8AC3E}">
        <p14:creationId xmlns:p14="http://schemas.microsoft.com/office/powerpoint/2010/main" val="839948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80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altLang="en-US" dirty="0"/>
          </a:p>
        </p:txBody>
      </p:sp>
      <p:sp>
        <p:nvSpPr>
          <p:cNvPr id="4" name="Slide Number Placeholder 3"/>
          <p:cNvSpPr>
            <a:spLocks noGrp="1"/>
          </p:cNvSpPr>
          <p:nvPr>
            <p:ph type="sldNum" sz="quarter" idx="5"/>
          </p:nvPr>
        </p:nvSpPr>
        <p:spPr/>
        <p:txBody>
          <a:bodyPr/>
          <a:lstStyle/>
          <a:p>
            <a:pPr>
              <a:defRPr/>
            </a:pPr>
            <a:fld id="{111109E3-1F78-D74C-90F3-E36E832CAE1F}" type="slidenum">
              <a:rPr lang="en-US" smtClean="0"/>
              <a:pPr>
                <a:defRPr/>
              </a:pPr>
              <a:t>65</a:t>
            </a:fld>
            <a:endParaRPr lang="en-US" dirty="0"/>
          </a:p>
        </p:txBody>
      </p:sp>
    </p:spTree>
    <p:extLst>
      <p:ext uri="{BB962C8B-B14F-4D97-AF65-F5344CB8AC3E}">
        <p14:creationId xmlns:p14="http://schemas.microsoft.com/office/powerpoint/2010/main" val="1265526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4</a:t>
            </a:fld>
            <a:endParaRPr lang="en-US"/>
          </a:p>
        </p:txBody>
      </p:sp>
    </p:spTree>
    <p:extLst>
      <p:ext uri="{BB962C8B-B14F-4D97-AF65-F5344CB8AC3E}">
        <p14:creationId xmlns:p14="http://schemas.microsoft.com/office/powerpoint/2010/main" val="214110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7</a:t>
            </a:fld>
            <a:endParaRPr lang="en-US"/>
          </a:p>
        </p:txBody>
      </p:sp>
    </p:spTree>
    <p:extLst>
      <p:ext uri="{BB962C8B-B14F-4D97-AF65-F5344CB8AC3E}">
        <p14:creationId xmlns:p14="http://schemas.microsoft.com/office/powerpoint/2010/main" val="1801551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002FF9-4628-B146-9948-95257A430692}" type="slidenum">
              <a:rPr lang="en-US" smtClean="0"/>
              <a:t>8</a:t>
            </a:fld>
            <a:endParaRPr lang="en-US"/>
          </a:p>
        </p:txBody>
      </p:sp>
    </p:spTree>
    <p:extLst>
      <p:ext uri="{BB962C8B-B14F-4D97-AF65-F5344CB8AC3E}">
        <p14:creationId xmlns:p14="http://schemas.microsoft.com/office/powerpoint/2010/main" val="53427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E002FF9-4628-B146-9948-95257A430692}" type="slidenum">
              <a:rPr lang="en-US" smtClean="0"/>
              <a:t>9</a:t>
            </a:fld>
            <a:endParaRPr lang="en-US"/>
          </a:p>
        </p:txBody>
      </p:sp>
    </p:spTree>
    <p:extLst>
      <p:ext uri="{BB962C8B-B14F-4D97-AF65-F5344CB8AC3E}">
        <p14:creationId xmlns:p14="http://schemas.microsoft.com/office/powerpoint/2010/main" val="1993553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10</a:t>
            </a:fld>
            <a:endParaRPr lang="en-US"/>
          </a:p>
        </p:txBody>
      </p:sp>
    </p:spTree>
    <p:extLst>
      <p:ext uri="{BB962C8B-B14F-4D97-AF65-F5344CB8AC3E}">
        <p14:creationId xmlns:p14="http://schemas.microsoft.com/office/powerpoint/2010/main" val="31551726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12</a:t>
            </a:fld>
            <a:endParaRPr lang="en-US"/>
          </a:p>
        </p:txBody>
      </p:sp>
    </p:spTree>
    <p:extLst>
      <p:ext uri="{BB962C8B-B14F-4D97-AF65-F5344CB8AC3E}">
        <p14:creationId xmlns:p14="http://schemas.microsoft.com/office/powerpoint/2010/main" val="2824245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14</a:t>
            </a:fld>
            <a:endParaRPr lang="en-US"/>
          </a:p>
        </p:txBody>
      </p:sp>
    </p:spTree>
    <p:extLst>
      <p:ext uri="{BB962C8B-B14F-4D97-AF65-F5344CB8AC3E}">
        <p14:creationId xmlns:p14="http://schemas.microsoft.com/office/powerpoint/2010/main" val="142681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002FF9-4628-B146-9948-95257A430692}" type="slidenum">
              <a:rPr lang="en-US" smtClean="0"/>
              <a:t>20</a:t>
            </a:fld>
            <a:endParaRPr lang="en-US"/>
          </a:p>
        </p:txBody>
      </p:sp>
    </p:spTree>
    <p:extLst>
      <p:ext uri="{BB962C8B-B14F-4D97-AF65-F5344CB8AC3E}">
        <p14:creationId xmlns:p14="http://schemas.microsoft.com/office/powerpoint/2010/main" val="2058164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hyperlink" Target="facebook.com/icannorg" TargetMode="External"/><Relationship Id="rId18" Type="http://schemas.openxmlformats.org/officeDocument/2006/relationships/hyperlink" Target="https://soundcloud.com/icann" TargetMode="External"/><Relationship Id="rId3" Type="http://schemas.openxmlformats.org/officeDocument/2006/relationships/hyperlink" Target="https://www.flickr.com/photos/icann" TargetMode="External"/><Relationship Id="rId7" Type="http://schemas.openxmlformats.org/officeDocument/2006/relationships/hyperlink" Target="linkedin.com/company/icann" TargetMode="External"/><Relationship Id="rId12" Type="http://schemas.openxmlformats.org/officeDocument/2006/relationships/hyperlink" Target="https://www.facebook.com/icannorg" TargetMode="External"/><Relationship Id="rId17" Type="http://schemas.openxmlformats.org/officeDocument/2006/relationships/hyperlink" Target="https://www.youtube.com/user/ICANNnews" TargetMode="External"/><Relationship Id="rId2" Type="http://schemas.openxmlformats.org/officeDocument/2006/relationships/image" Target="../media/image18.emf"/><Relationship Id="rId16" Type="http://schemas.openxmlformats.org/officeDocument/2006/relationships/image" Target="../media/image23.png"/><Relationship Id="rId20" Type="http://schemas.openxmlformats.org/officeDocument/2006/relationships/hyperlink" Target="https://www.slideshare.net/icannpresentations" TargetMode="External"/><Relationship Id="rId1" Type="http://schemas.openxmlformats.org/officeDocument/2006/relationships/slideMaster" Target="../slideMasters/slideMaster1.xml"/><Relationship Id="rId6" Type="http://schemas.openxmlformats.org/officeDocument/2006/relationships/hyperlink" Target="https://www.linkedin.com/company/icann" TargetMode="External"/><Relationship Id="rId11" Type="http://schemas.openxmlformats.org/officeDocument/2006/relationships/image" Target="../media/image21.png"/><Relationship Id="rId5" Type="http://schemas.openxmlformats.org/officeDocument/2006/relationships/image" Target="../media/image19.png"/><Relationship Id="rId15" Type="http://schemas.openxmlformats.org/officeDocument/2006/relationships/hyperlink" Target="youtube.com/user/ICANNnews" TargetMode="External"/><Relationship Id="rId10" Type="http://schemas.openxmlformats.org/officeDocument/2006/relationships/hyperlink" Target="twitter.com/icann" TargetMode="External"/><Relationship Id="rId19" Type="http://schemas.openxmlformats.org/officeDocument/2006/relationships/image" Target="../media/image24.png"/><Relationship Id="rId4" Type="http://schemas.openxmlformats.org/officeDocument/2006/relationships/hyperlink" Target="flickr.com/photos/icann" TargetMode="External"/><Relationship Id="rId9" Type="http://schemas.openxmlformats.org/officeDocument/2006/relationships/hyperlink" Target="https://www.twitter.com/icann" TargetMode="External"/><Relationship Id="rId14" Type="http://schemas.openxmlformats.org/officeDocument/2006/relationships/image" Target="../media/image22.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sp>
        <p:nvSpPr>
          <p:cNvPr id="2" name="Title 1"/>
          <p:cNvSpPr>
            <a:spLocks noGrp="1"/>
          </p:cNvSpPr>
          <p:nvPr>
            <p:ph type="title"/>
          </p:nvPr>
        </p:nvSpPr>
        <p:spPr>
          <a:xfrm>
            <a:off x="420624" y="46180"/>
            <a:ext cx="10805055" cy="450663"/>
          </a:xfrm>
          <a:prstGeom prst="rect">
            <a:avLst/>
          </a:prstGeom>
        </p:spPr>
        <p:txBody>
          <a:bodyPr lIns="91440" tIns="45720" rIns="91440" bIns="45720"/>
          <a:lstStyle>
            <a:lvl1pPr>
              <a:defRPr>
                <a:solidFill>
                  <a:schemeClr val="accent6">
                    <a:lumMod val="50000"/>
                  </a:schemeClr>
                </a:solidFill>
                <a:latin typeface="+mj-lt"/>
              </a:defRPr>
            </a:lvl1pPr>
          </a:lstStyle>
          <a:p>
            <a:r>
              <a:rPr lang="en-US"/>
              <a:t>Click to edit Master title style</a:t>
            </a:r>
            <a:endParaRPr lang="en-US" dirty="0"/>
          </a:p>
        </p:txBody>
      </p:sp>
      <p:sp>
        <p:nvSpPr>
          <p:cNvPr id="6" name="Content Placeholder 5"/>
          <p:cNvSpPr>
            <a:spLocks noGrp="1"/>
          </p:cNvSpPr>
          <p:nvPr>
            <p:ph sz="quarter" idx="10" hasCustomPrompt="1"/>
          </p:nvPr>
        </p:nvSpPr>
        <p:spPr>
          <a:xfrm>
            <a:off x="812800" y="1470213"/>
            <a:ext cx="10543117" cy="4571813"/>
          </a:xfrm>
          <a:prstGeom prst="rect">
            <a:avLst/>
          </a:prstGeom>
        </p:spPr>
        <p:txBody>
          <a:bodyPr lIns="0" tIns="0" rIns="0" bIns="0"/>
          <a:lstStyle>
            <a:lvl1pPr marL="342900" indent="-342900">
              <a:spcBef>
                <a:spcPts val="2000"/>
              </a:spcBef>
              <a:spcAft>
                <a:spcPts val="0"/>
              </a:spcAft>
              <a:buClr>
                <a:srgbClr val="000000"/>
              </a:buClr>
              <a:buSzPct val="75000"/>
              <a:buFont typeface="Wingdings" panose="05000000000000000000" pitchFamily="2" charset="2"/>
              <a:buChar char=""/>
              <a:defRPr sz="1900">
                <a:solidFill>
                  <a:srgbClr val="000000"/>
                </a:solidFill>
              </a:defRPr>
            </a:lvl1pPr>
            <a:lvl2pPr marL="798513" indent="-341313">
              <a:spcBef>
                <a:spcPts val="500"/>
              </a:spcBef>
              <a:buSzPct val="75000"/>
              <a:buFont typeface="Wingdings" panose="05000000000000000000" pitchFamily="2" charset="2"/>
              <a:buChar char=""/>
              <a:defRPr sz="1900">
                <a:solidFill>
                  <a:srgbClr val="000000"/>
                </a:solidFill>
              </a:defRPr>
            </a:lvl2pPr>
            <a:lvl3pPr marL="1255713" indent="-341313">
              <a:spcBef>
                <a:spcPts val="500"/>
              </a:spcBef>
              <a:buFont typeface="Arial" panose="020B0604020202020204" pitchFamily="34" charset="0"/>
              <a:buChar char="•"/>
              <a:defRPr sz="1900">
                <a:solidFill>
                  <a:srgbClr val="000000"/>
                </a:solidFill>
              </a:defRPr>
            </a:lvl3pPr>
            <a:lvl4pPr marL="1371600" indent="0">
              <a:buNone/>
              <a:defRPr sz="1900">
                <a:solidFill>
                  <a:srgbClr val="000000"/>
                </a:solidFill>
              </a:defRPr>
            </a:lvl4pPr>
            <a:lvl5pPr>
              <a:defRPr sz="1900">
                <a:solidFill>
                  <a:srgbClr val="000000"/>
                </a:solidFill>
              </a:defRPr>
            </a:lvl5pPr>
          </a:lstStyle>
          <a:p>
            <a:pPr lvl="0"/>
            <a:r>
              <a:rPr lang="en-US" dirty="0"/>
              <a:t>Place text here</a:t>
            </a:r>
          </a:p>
          <a:p>
            <a:pPr lvl="1"/>
            <a:r>
              <a:rPr lang="en-US" dirty="0"/>
              <a:t>Second level bullet</a:t>
            </a:r>
          </a:p>
          <a:p>
            <a:pPr lvl="2"/>
            <a:r>
              <a:rPr lang="en-US" dirty="0"/>
              <a:t>Third level bullet</a:t>
            </a:r>
          </a:p>
        </p:txBody>
      </p:sp>
    </p:spTree>
    <p:extLst>
      <p:ext uri="{BB962C8B-B14F-4D97-AF65-F5344CB8AC3E}">
        <p14:creationId xmlns:p14="http://schemas.microsoft.com/office/powerpoint/2010/main" val="721309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lternate Background 1">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srcRect t="10075" b="8780"/>
          <a:stretch/>
        </p:blipFill>
        <p:spPr>
          <a:xfrm>
            <a:off x="0" y="683491"/>
            <a:ext cx="12192000" cy="5564909"/>
          </a:xfrm>
          <a:prstGeom prst="rect">
            <a:avLst/>
          </a:prstGeom>
        </p:spPr>
      </p:pic>
      <p:sp>
        <p:nvSpPr>
          <p:cNvPr id="15" name="Rectangle 14"/>
          <p:cNvSpPr/>
          <p:nvPr userDrawn="1"/>
        </p:nvSpPr>
        <p:spPr>
          <a:xfrm>
            <a:off x="0" y="790814"/>
            <a:ext cx="12192000" cy="5346700"/>
          </a:xfrm>
          <a:prstGeom prst="rect">
            <a:avLst/>
          </a:prstGeom>
          <a:gradFill>
            <a:gsLst>
              <a:gs pos="0">
                <a:schemeClr val="bg1">
                  <a:alpha val="75000"/>
                </a:schemeClr>
              </a:gs>
              <a:gs pos="69000">
                <a:schemeClr val="tx2">
                  <a:lumMod val="20000"/>
                  <a:lumOff val="80000"/>
                  <a:alpha val="62000"/>
                </a:schemeClr>
              </a:gs>
              <a:gs pos="24000">
                <a:schemeClr val="tx2">
                  <a:lumMod val="20000"/>
                  <a:lumOff val="80000"/>
                  <a:alpha val="45000"/>
                </a:schemeClr>
              </a:gs>
              <a:gs pos="100000">
                <a:schemeClr val="bg1"/>
              </a:gs>
            </a:gsLst>
            <a:lin ang="5400000" scaled="1"/>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3" name="Title 19"/>
          <p:cNvSpPr>
            <a:spLocks noGrp="1"/>
          </p:cNvSpPr>
          <p:nvPr userDrawn="1">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spTree>
    <p:extLst>
      <p:ext uri="{BB962C8B-B14F-4D97-AF65-F5344CB8AC3E}">
        <p14:creationId xmlns:p14="http://schemas.microsoft.com/office/powerpoint/2010/main" val="1305372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lternate Background 2">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srcRect t="8972" b="7826"/>
          <a:stretch/>
        </p:blipFill>
        <p:spPr>
          <a:xfrm>
            <a:off x="0" y="654425"/>
            <a:ext cx="12192000" cy="5620869"/>
          </a:xfrm>
          <a:prstGeom prst="rect">
            <a:avLst/>
          </a:prstGeom>
        </p:spPr>
      </p:pic>
      <p:sp>
        <p:nvSpPr>
          <p:cNvPr id="28" name="Title 19"/>
          <p:cNvSpPr>
            <a:spLocks noGrp="1"/>
          </p:cNvSpPr>
          <p:nvPr>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spTree>
    <p:extLst>
      <p:ext uri="{BB962C8B-B14F-4D97-AF65-F5344CB8AC3E}">
        <p14:creationId xmlns:p14="http://schemas.microsoft.com/office/powerpoint/2010/main" val="716971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Alternate Background 3">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613037"/>
            <a:ext cx="12192000" cy="5696861"/>
          </a:xfrm>
          <a:prstGeom prst="rect">
            <a:avLst/>
          </a:prstGeom>
        </p:spPr>
      </p:pic>
      <p:cxnSp>
        <p:nvCxnSpPr>
          <p:cNvPr id="22" name="Straight Connector 21"/>
          <p:cNvCxnSpPr/>
          <p:nvPr userDrawn="1"/>
        </p:nvCxnSpPr>
        <p:spPr>
          <a:xfrm flipH="1">
            <a:off x="0" y="608083"/>
            <a:ext cx="12192000" cy="0"/>
          </a:xfrm>
          <a:prstGeom prst="line">
            <a:avLst/>
          </a:prstGeom>
          <a:ln w="1905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flipH="1">
            <a:off x="0" y="6320547"/>
            <a:ext cx="12192000" cy="0"/>
          </a:xfrm>
          <a:prstGeom prst="line">
            <a:avLst/>
          </a:prstGeom>
          <a:ln w="1905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Title 19"/>
          <p:cNvSpPr>
            <a:spLocks noGrp="1"/>
          </p:cNvSpPr>
          <p:nvPr>
            <p:ph type="title" hasCustomPrompt="1"/>
          </p:nvPr>
        </p:nvSpPr>
        <p:spPr>
          <a:xfrm>
            <a:off x="420624" y="48278"/>
            <a:ext cx="10208224"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sp>
        <p:nvSpPr>
          <p:cNvPr id="9"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pic>
        <p:nvPicPr>
          <p:cNvPr id="11" name="Picture 10"/>
          <p:cNvPicPr>
            <a:picLocks noChangeAspect="1"/>
          </p:cNvPicPr>
          <p:nvPr userDrawn="1"/>
        </p:nvPicPr>
        <p:blipFill>
          <a:blip r:embed="rId3"/>
          <a:stretch>
            <a:fillRect/>
          </a:stretch>
        </p:blipFill>
        <p:spPr>
          <a:xfrm>
            <a:off x="365760" y="6464808"/>
            <a:ext cx="390801" cy="312641"/>
          </a:xfrm>
          <a:prstGeom prst="rect">
            <a:avLst/>
          </a:prstGeom>
        </p:spPr>
      </p:pic>
    </p:spTree>
    <p:extLst>
      <p:ext uri="{BB962C8B-B14F-4D97-AF65-F5344CB8AC3E}">
        <p14:creationId xmlns:p14="http://schemas.microsoft.com/office/powerpoint/2010/main" val="2404070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genda 1.1">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0" y="-1"/>
            <a:ext cx="12192002" cy="6858000"/>
          </a:xfrm>
          <a:prstGeom prst="rect">
            <a:avLst/>
          </a:prstGeom>
        </p:spPr>
      </p:pic>
      <p:sp>
        <p:nvSpPr>
          <p:cNvPr id="2"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5760" y="6464808"/>
            <a:ext cx="365760" cy="291830"/>
          </a:xfrm>
          <a:prstGeom prst="rect">
            <a:avLst/>
          </a:prstGeom>
        </p:spPr>
      </p:pic>
      <p:sp>
        <p:nvSpPr>
          <p:cNvPr id="24" name="Slide Number Placeholder 5"/>
          <p:cNvSpPr txBox="1">
            <a:spLocks/>
          </p:cNvSpPr>
          <p:nvPr userDrawn="1"/>
        </p:nvSpPr>
        <p:spPr>
          <a:xfrm>
            <a:off x="1149013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0" name="Oval 29"/>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6" name="Straight Connector 3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Oval 38"/>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0" name="Straight Connector 39"/>
          <p:cNvCxnSpPr>
            <a:endCxn id="41"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Arc 40"/>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2" name="Straight Connector 41"/>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3"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48" name="Oval 4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0830832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Agenda 1.2">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stretch>
            <a:fillRect/>
          </a:stretch>
        </p:blipFill>
        <p:spPr>
          <a:xfrm>
            <a:off x="0" y="0"/>
            <a:ext cx="12216385" cy="6858000"/>
          </a:xfrm>
          <a:prstGeom prst="rect">
            <a:avLst/>
          </a:prstGeom>
        </p:spPr>
      </p:pic>
      <p:pic>
        <p:nvPicPr>
          <p:cNvPr id="28" name="Picture 2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4" name="Slide Number Placeholder 5"/>
          <p:cNvSpPr txBox="1">
            <a:spLocks/>
          </p:cNvSpPr>
          <p:nvPr userDrawn="1"/>
        </p:nvSpPr>
        <p:spPr>
          <a:xfrm>
            <a:off x="1149013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6"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cxnSp>
        <p:nvCxnSpPr>
          <p:cNvPr id="29" name="Straight Connector 2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endCxn id="39"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Arc 38"/>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16" name="Oval 15"/>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7" name="Oval 16"/>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18" name="Oval 1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9486993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Agenda 1.3">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stretch>
            <a:fillRect/>
          </a:stretch>
        </p:blipFill>
        <p:spPr>
          <a:xfrm>
            <a:off x="0" y="0"/>
            <a:ext cx="12192000" cy="6857999"/>
          </a:xfrm>
          <a:prstGeom prst="rect">
            <a:avLst/>
          </a:prstGeom>
        </p:spPr>
      </p:pic>
      <p:cxnSp>
        <p:nvCxnSpPr>
          <p:cNvPr id="32" name="Straight Connector 31"/>
          <p:cNvCxnSpPr/>
          <p:nvPr userDrawn="1"/>
        </p:nvCxnSpPr>
        <p:spPr>
          <a:xfrm flipH="1">
            <a:off x="3230" y="6320547"/>
            <a:ext cx="49571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4" name="Picture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6"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cxnSp>
        <p:nvCxnSpPr>
          <p:cNvPr id="29" name="Straight Connector 2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endCxn id="39"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Arc 38"/>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18" name="Oval 17"/>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9" name="Oval 18"/>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0" name="Oval 19"/>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4757735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genda 1.4">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stretch>
            <a:fillRect/>
          </a:stretch>
        </p:blipFill>
        <p:spPr>
          <a:xfrm>
            <a:off x="0" y="0"/>
            <a:ext cx="12192000" cy="6857999"/>
          </a:xfrm>
          <a:prstGeom prst="rect">
            <a:avLst/>
          </a:prstGeom>
        </p:spPr>
      </p:pic>
      <p:pic>
        <p:nvPicPr>
          <p:cNvPr id="24" name="Picture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5760" y="6464808"/>
            <a:ext cx="365760" cy="291830"/>
          </a:xfrm>
          <a:prstGeom prst="rect">
            <a:avLst/>
          </a:prstGeom>
        </p:spPr>
      </p:pic>
      <p:sp>
        <p:nvSpPr>
          <p:cNvPr id="26"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cxnSp>
        <p:nvCxnSpPr>
          <p:cNvPr id="29" name="Straight Connector 2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endCxn id="39"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Arc 38"/>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16" name="Oval 15"/>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7" name="Oval 16"/>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18" name="Oval 1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4334170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Agenda 1.5">
    <p:spTree>
      <p:nvGrpSpPr>
        <p:cNvPr id="1" name=""/>
        <p:cNvGrpSpPr/>
        <p:nvPr/>
      </p:nvGrpSpPr>
      <p:grpSpPr>
        <a:xfrm>
          <a:off x="0" y="0"/>
          <a:ext cx="0" cy="0"/>
          <a:chOff x="0" y="0"/>
          <a:chExt cx="0" cy="0"/>
        </a:xfrm>
      </p:grpSpPr>
      <p:pic>
        <p:nvPicPr>
          <p:cNvPr id="25" name="Picture 24"/>
          <p:cNvPicPr>
            <a:picLocks noChangeAspect="1"/>
          </p:cNvPicPr>
          <p:nvPr userDrawn="1"/>
        </p:nvPicPr>
        <p:blipFill>
          <a:blip r:embed="rId2"/>
          <a:stretch>
            <a:fillRect/>
          </a:stretch>
        </p:blipFill>
        <p:spPr>
          <a:xfrm>
            <a:off x="0" y="0"/>
            <a:ext cx="12192000" cy="6857999"/>
          </a:xfrm>
          <a:prstGeom prst="rect">
            <a:avLst/>
          </a:prstGeom>
        </p:spPr>
      </p:pic>
      <p:pic>
        <p:nvPicPr>
          <p:cNvPr id="24" name="Picture 2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6"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cxnSp>
        <p:nvCxnSpPr>
          <p:cNvPr id="29" name="Straight Connector 2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endCxn id="39"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Arc 38"/>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16" name="Oval 15"/>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7" name="Oval 16"/>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18" name="Oval 1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585994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Agenda 1.6">
    <p:spTree>
      <p:nvGrpSpPr>
        <p:cNvPr id="1" name=""/>
        <p:cNvGrpSpPr/>
        <p:nvPr/>
      </p:nvGrpSpPr>
      <p:grpSpPr>
        <a:xfrm>
          <a:off x="0" y="0"/>
          <a:ext cx="0" cy="0"/>
          <a:chOff x="0" y="0"/>
          <a:chExt cx="0" cy="0"/>
        </a:xfrm>
      </p:grpSpPr>
      <p:pic>
        <p:nvPicPr>
          <p:cNvPr id="24" name="Picture 23"/>
          <p:cNvPicPr>
            <a:picLocks noChangeAspect="1"/>
          </p:cNvPicPr>
          <p:nvPr userDrawn="1"/>
        </p:nvPicPr>
        <p:blipFill>
          <a:blip r:embed="rId2"/>
          <a:stretch>
            <a:fillRect/>
          </a:stretch>
        </p:blipFill>
        <p:spPr>
          <a:xfrm>
            <a:off x="0" y="0"/>
            <a:ext cx="12192000" cy="6857999"/>
          </a:xfrm>
          <a:prstGeom prst="rect">
            <a:avLst/>
          </a:prstGeom>
        </p:spPr>
      </p:pic>
      <p:pic>
        <p:nvPicPr>
          <p:cNvPr id="25" name="Picture 24"/>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6"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itle 1"/>
          <p:cNvSpPr>
            <a:spLocks noGrp="1"/>
          </p:cNvSpPr>
          <p:nvPr>
            <p:ph type="title" hasCustomPrompt="1"/>
          </p:nvPr>
        </p:nvSpPr>
        <p:spPr>
          <a:xfrm>
            <a:off x="779917" y="824754"/>
            <a:ext cx="10576000" cy="1768314"/>
          </a:xfrm>
          <a:prstGeom prst="rect">
            <a:avLst/>
          </a:prstGeom>
        </p:spPr>
        <p:txBody>
          <a:bodyPr anchor="b" anchorCtr="0"/>
          <a:lstStyle>
            <a:lvl1pPr>
              <a:spcBef>
                <a:spcPts val="0"/>
              </a:spcBef>
              <a:defRPr>
                <a:solidFill>
                  <a:schemeClr val="bg1"/>
                </a:solidFill>
                <a:latin typeface="+mj-lt"/>
              </a:defRPr>
            </a:lvl1pPr>
          </a:lstStyle>
          <a:p>
            <a:r>
              <a:rPr lang="en-US" dirty="0"/>
              <a:t>Name of Agenda Item</a:t>
            </a:r>
          </a:p>
        </p:txBody>
      </p:sp>
      <p:cxnSp>
        <p:nvCxnSpPr>
          <p:cNvPr id="29" name="Straight Connector 2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endCxn id="39" idx="0"/>
          </p:cNvCxnSpPr>
          <p:nvPr userDrawn="1"/>
        </p:nvCxnSpPr>
        <p:spPr>
          <a:xfrm flipV="1">
            <a:off x="557799" y="2734410"/>
            <a:ext cx="0" cy="354441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9" name="Arc 38"/>
          <p:cNvSpPr/>
          <p:nvPr userDrawn="1"/>
        </p:nvSpPr>
        <p:spPr>
          <a:xfrm rot="16200000">
            <a:off x="556353" y="2674974"/>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616655" y="2673528"/>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1" name="Text Placeholder 3"/>
          <p:cNvSpPr>
            <a:spLocks noGrp="1"/>
          </p:cNvSpPr>
          <p:nvPr>
            <p:ph type="body" sz="quarter" idx="11" hasCustomPrompt="1"/>
          </p:nvPr>
        </p:nvSpPr>
        <p:spPr>
          <a:xfrm>
            <a:off x="800099" y="2765533"/>
            <a:ext cx="10543117" cy="927926"/>
          </a:xfrm>
          <a:prstGeom prst="rect">
            <a:avLst/>
          </a:prstGeom>
        </p:spPr>
        <p:txBody>
          <a:bodyPr/>
          <a:lstStyle>
            <a:lvl1pPr marL="0" indent="0">
              <a:spcBef>
                <a:spcPts val="0"/>
              </a:spcBef>
              <a:buFontTx/>
              <a:buNone/>
              <a:defRPr sz="2400" baseline="0">
                <a:solidFill>
                  <a:schemeClr val="bg1"/>
                </a:solidFill>
              </a:defRPr>
            </a:lvl1pPr>
            <a:lvl2pPr marL="457200" indent="0">
              <a:buFontTx/>
              <a:buNone/>
              <a:defRPr>
                <a:solidFill>
                  <a:schemeClr val="bg1"/>
                </a:solidFill>
              </a:defRPr>
            </a:lvl2pPr>
            <a:lvl3pPr marL="914400" indent="0">
              <a:buFontTx/>
              <a:buNone/>
              <a:defRPr>
                <a:solidFill>
                  <a:schemeClr val="bg1"/>
                </a:solidFill>
              </a:defRPr>
            </a:lvl3pPr>
            <a:lvl4pPr marL="1371600" indent="0">
              <a:buFontTx/>
              <a:buNone/>
              <a:defRPr>
                <a:solidFill>
                  <a:schemeClr val="bg1"/>
                </a:solidFill>
              </a:defRPr>
            </a:lvl4pPr>
            <a:lvl5pPr marL="1828800" indent="0">
              <a:buFontTx/>
              <a:buNone/>
              <a:defRPr>
                <a:solidFill>
                  <a:schemeClr val="bg1"/>
                </a:solidFill>
              </a:defRPr>
            </a:lvl5pPr>
          </a:lstStyle>
          <a:p>
            <a:pPr lvl="0"/>
            <a:r>
              <a:rPr lang="en-US" dirty="0"/>
              <a:t>Agenda Item #</a:t>
            </a:r>
          </a:p>
        </p:txBody>
      </p:sp>
      <p:sp>
        <p:nvSpPr>
          <p:cNvPr id="16" name="Oval 15"/>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7" name="Oval 16"/>
          <p:cNvSpPr/>
          <p:nvPr userDrawn="1"/>
        </p:nvSpPr>
        <p:spPr>
          <a:xfrm flipH="1">
            <a:off x="11619649" y="264975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18" name="Oval 1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384463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Divider 1">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54" y="0"/>
            <a:ext cx="12192000" cy="6857999"/>
          </a:xfrm>
          <a:prstGeom prst="rect">
            <a:avLst/>
          </a:prstGeom>
        </p:spPr>
      </p:pic>
      <p:sp>
        <p:nvSpPr>
          <p:cNvPr id="5" name="Rectangle 4"/>
          <p:cNvSpPr/>
          <p:nvPr userDrawn="1"/>
        </p:nvSpPr>
        <p:spPr>
          <a:xfrm>
            <a:off x="0" y="6320548"/>
            <a:ext cx="12192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5" name="Straight Connector 24"/>
          <p:cNvCxnSpPr/>
          <p:nvPr userDrawn="1"/>
        </p:nvCxnSpPr>
        <p:spPr>
          <a:xfrm>
            <a:off x="0" y="6320547"/>
            <a:ext cx="12192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5" hasCustomPrompt="1"/>
          </p:nvPr>
        </p:nvSpPr>
        <p:spPr>
          <a:xfrm>
            <a:off x="764987" y="3030399"/>
            <a:ext cx="8329645"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752850" y="1308848"/>
            <a:ext cx="8341783"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pic>
        <p:nvPicPr>
          <p:cNvPr id="10" name="Picture 9"/>
          <p:cNvPicPr>
            <a:picLocks noChangeAspect="1"/>
          </p:cNvPicPr>
          <p:nvPr userDrawn="1"/>
        </p:nvPicPr>
        <p:blipFill>
          <a:blip r:embed="rId3"/>
          <a:stretch>
            <a:fillRect/>
          </a:stretch>
        </p:blipFill>
        <p:spPr>
          <a:xfrm>
            <a:off x="365760" y="6464808"/>
            <a:ext cx="390801" cy="312641"/>
          </a:xfrm>
          <a:prstGeom prst="rect">
            <a:avLst/>
          </a:prstGeom>
        </p:spPr>
      </p:pic>
      <p:sp>
        <p:nvSpPr>
          <p:cNvPr id="1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4988375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1 White">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553082" y="0"/>
            <a:ext cx="10788321" cy="2533369"/>
          </a:xfrm>
          <a:prstGeom prst="rect">
            <a:avLst/>
          </a:prstGeom>
        </p:spPr>
        <p:txBody>
          <a:bodyPr lIns="0" tIns="0" rIns="0" bIns="0" anchor="b" anchorCtr="0">
            <a:normAutofit/>
          </a:bodyPr>
          <a:lstStyle>
            <a:lvl1pPr algn="l">
              <a:spcBef>
                <a:spcPts val="0"/>
              </a:spcBef>
              <a:defRPr sz="3600" b="1">
                <a:solidFill>
                  <a:schemeClr val="accent6">
                    <a:lumMod val="50000"/>
                  </a:schemeClr>
                </a:solidFill>
                <a:latin typeface="+mj-lt"/>
              </a:defRPr>
            </a:lvl1pPr>
          </a:lstStyle>
          <a:p>
            <a:r>
              <a:rPr lang="en-US" dirty="0"/>
              <a:t>Insert title here</a:t>
            </a:r>
            <a:br>
              <a:rPr lang="en-US" dirty="0"/>
            </a:br>
            <a:r>
              <a:rPr lang="en-US" dirty="0"/>
              <a:t>(75 characters maximum)</a:t>
            </a:r>
          </a:p>
        </p:txBody>
      </p:sp>
      <p:sp>
        <p:nvSpPr>
          <p:cNvPr id="5" name="Text Placeholder 4"/>
          <p:cNvSpPr>
            <a:spLocks noGrp="1"/>
          </p:cNvSpPr>
          <p:nvPr>
            <p:ph type="body" sz="quarter" idx="10" hasCustomPrompt="1"/>
          </p:nvPr>
        </p:nvSpPr>
        <p:spPr>
          <a:xfrm>
            <a:off x="566928" y="3553576"/>
            <a:ext cx="10788321" cy="716808"/>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Name of Presenter</a:t>
            </a:r>
          </a:p>
        </p:txBody>
      </p:sp>
      <p:sp>
        <p:nvSpPr>
          <p:cNvPr id="7" name="Text Placeholder 4"/>
          <p:cNvSpPr>
            <a:spLocks noGrp="1"/>
          </p:cNvSpPr>
          <p:nvPr>
            <p:ph type="body" sz="quarter" idx="11" hasCustomPrompt="1"/>
          </p:nvPr>
        </p:nvSpPr>
        <p:spPr>
          <a:xfrm>
            <a:off x="566928" y="4279392"/>
            <a:ext cx="10788321" cy="27360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Event Name</a:t>
            </a:r>
          </a:p>
        </p:txBody>
      </p:sp>
      <p:sp>
        <p:nvSpPr>
          <p:cNvPr id="9" name="Text Placeholder 4"/>
          <p:cNvSpPr>
            <a:spLocks noGrp="1"/>
          </p:cNvSpPr>
          <p:nvPr>
            <p:ph type="body" sz="quarter" idx="12" hasCustomPrompt="1"/>
          </p:nvPr>
        </p:nvSpPr>
        <p:spPr>
          <a:xfrm>
            <a:off x="566928" y="4553712"/>
            <a:ext cx="10788321" cy="40378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DD Month 2017</a:t>
            </a:r>
          </a:p>
        </p:txBody>
      </p:sp>
      <p:pic>
        <p:nvPicPr>
          <p:cNvPr id="8" name="Picture 7"/>
          <p:cNvPicPr>
            <a:picLocks noChangeAspect="1"/>
          </p:cNvPicPr>
          <p:nvPr userDrawn="1"/>
        </p:nvPicPr>
        <p:blipFill>
          <a:blip r:embed="rId2"/>
          <a:stretch>
            <a:fillRect/>
          </a:stretch>
        </p:blipFill>
        <p:spPr>
          <a:xfrm>
            <a:off x="567596" y="5193792"/>
            <a:ext cx="1189829" cy="951863"/>
          </a:xfrm>
          <a:prstGeom prst="rect">
            <a:avLst/>
          </a:prstGeom>
        </p:spPr>
      </p:pic>
      <p:sp>
        <p:nvSpPr>
          <p:cNvPr id="15" name="Text Placeholder 4"/>
          <p:cNvSpPr>
            <a:spLocks noGrp="1"/>
          </p:cNvSpPr>
          <p:nvPr>
            <p:ph type="body" sz="quarter" idx="13" hasCustomPrompt="1"/>
          </p:nvPr>
        </p:nvSpPr>
        <p:spPr>
          <a:xfrm>
            <a:off x="548639" y="2837138"/>
            <a:ext cx="10808208" cy="716808"/>
          </a:xfrm>
          <a:prstGeom prst="rect">
            <a:avLst/>
          </a:prstGeom>
        </p:spPr>
        <p:txBody>
          <a:bodyPr lIns="0" tIns="0" rIns="0" bIns="0">
            <a:normAutofit/>
          </a:bodyPr>
          <a:lstStyle>
            <a:lvl1pPr marL="0" indent="0" algn="l">
              <a:spcBef>
                <a:spcPts val="0"/>
              </a:spcBef>
              <a:buNone/>
              <a:defRPr sz="1800" b="1">
                <a:solidFill>
                  <a:schemeClr val="accent6">
                    <a:lumMod val="50000"/>
                  </a:schemeClr>
                </a:solidFill>
              </a:defRPr>
            </a:lvl1pPr>
          </a:lstStyle>
          <a:p>
            <a:pPr lvl="0"/>
            <a:r>
              <a:rPr lang="en-US" dirty="0"/>
              <a:t>Insert subtitle here (75 characters maximum)</a:t>
            </a:r>
          </a:p>
        </p:txBody>
      </p:sp>
    </p:spTree>
    <p:extLst>
      <p:ext uri="{BB962C8B-B14F-4D97-AF65-F5344CB8AC3E}">
        <p14:creationId xmlns:p14="http://schemas.microsoft.com/office/powerpoint/2010/main" val="26480240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Divider 2">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0" y="0"/>
            <a:ext cx="12192000" cy="6857999"/>
          </a:xfrm>
          <a:prstGeom prst="rect">
            <a:avLst/>
          </a:prstGeom>
        </p:spPr>
      </p:pic>
      <p:sp>
        <p:nvSpPr>
          <p:cNvPr id="5" name="Rectangle 4"/>
          <p:cNvSpPr/>
          <p:nvPr userDrawn="1"/>
        </p:nvSpPr>
        <p:spPr>
          <a:xfrm>
            <a:off x="0" y="6320548"/>
            <a:ext cx="12192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5" name="Straight Connector 24"/>
          <p:cNvCxnSpPr/>
          <p:nvPr userDrawn="1"/>
        </p:nvCxnSpPr>
        <p:spPr>
          <a:xfrm>
            <a:off x="0" y="6320547"/>
            <a:ext cx="12192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5" hasCustomPrompt="1"/>
          </p:nvPr>
        </p:nvSpPr>
        <p:spPr>
          <a:xfrm>
            <a:off x="764987" y="3030399"/>
            <a:ext cx="8329645"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752850" y="1308848"/>
            <a:ext cx="8341783"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pic>
        <p:nvPicPr>
          <p:cNvPr id="11" name="Picture 10"/>
          <p:cNvPicPr>
            <a:picLocks noChangeAspect="1"/>
          </p:cNvPicPr>
          <p:nvPr userDrawn="1"/>
        </p:nvPicPr>
        <p:blipFill>
          <a:blip r:embed="rId3"/>
          <a:stretch>
            <a:fillRect/>
          </a:stretch>
        </p:blipFill>
        <p:spPr>
          <a:xfrm>
            <a:off x="365760" y="6464808"/>
            <a:ext cx="390801" cy="312641"/>
          </a:xfrm>
          <a:prstGeom prst="rect">
            <a:avLst/>
          </a:prstGeom>
        </p:spPr>
      </p:pic>
      <p:sp>
        <p:nvSpPr>
          <p:cNvPr id="13"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613000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Divider 3">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0" y="-7257"/>
            <a:ext cx="12192000" cy="6857999"/>
          </a:xfrm>
          <a:prstGeom prst="rect">
            <a:avLst/>
          </a:prstGeom>
        </p:spPr>
      </p:pic>
      <p:sp>
        <p:nvSpPr>
          <p:cNvPr id="5" name="Rectangle 4"/>
          <p:cNvSpPr/>
          <p:nvPr userDrawn="1"/>
        </p:nvSpPr>
        <p:spPr>
          <a:xfrm>
            <a:off x="0" y="6320548"/>
            <a:ext cx="12192000" cy="53745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5" name="Straight Connector 24"/>
          <p:cNvCxnSpPr/>
          <p:nvPr userDrawn="1"/>
        </p:nvCxnSpPr>
        <p:spPr>
          <a:xfrm>
            <a:off x="0" y="6320547"/>
            <a:ext cx="12192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4" name="Text Placeholder 3"/>
          <p:cNvSpPr>
            <a:spLocks noGrp="1"/>
          </p:cNvSpPr>
          <p:nvPr>
            <p:ph type="body" sz="quarter" idx="15" hasCustomPrompt="1"/>
          </p:nvPr>
        </p:nvSpPr>
        <p:spPr>
          <a:xfrm>
            <a:off x="764987" y="3030399"/>
            <a:ext cx="8329645" cy="1783649"/>
          </a:xfrm>
          <a:prstGeom prst="rect">
            <a:avLst/>
          </a:prstGeom>
        </p:spPr>
        <p:txBody>
          <a:bodyPr/>
          <a:lstStyle>
            <a:lvl1pPr marL="0" indent="0">
              <a:spcBef>
                <a:spcPts val="0"/>
              </a:spcBef>
              <a:buFontTx/>
              <a:buNone/>
              <a:defRPr sz="3500">
                <a:solidFill>
                  <a:schemeClr val="bg1"/>
                </a:solidFill>
                <a:latin typeface="+mj-lt"/>
              </a:defRPr>
            </a:lvl1pPr>
            <a:lvl2pPr marL="457200" indent="0">
              <a:buFontTx/>
              <a:buNone/>
              <a:defRPr>
                <a:solidFill>
                  <a:schemeClr val="bg2">
                    <a:lumMod val="90000"/>
                  </a:schemeClr>
                </a:solidFill>
              </a:defRPr>
            </a:lvl2pPr>
            <a:lvl3pPr marL="914400" indent="0">
              <a:buFontTx/>
              <a:buNone/>
              <a:defRPr>
                <a:solidFill>
                  <a:schemeClr val="bg2">
                    <a:lumMod val="90000"/>
                  </a:schemeClr>
                </a:solidFill>
              </a:defRPr>
            </a:lvl3pPr>
            <a:lvl4pPr marL="1371600" indent="0">
              <a:buFontTx/>
              <a:buNone/>
              <a:defRPr>
                <a:solidFill>
                  <a:schemeClr val="bg2">
                    <a:lumMod val="90000"/>
                  </a:schemeClr>
                </a:solidFill>
              </a:defRPr>
            </a:lvl4pPr>
            <a:lvl5pPr marL="1828800" indent="0">
              <a:buFontTx/>
              <a:buNone/>
              <a:defRPr>
                <a:solidFill>
                  <a:schemeClr val="bg2">
                    <a:lumMod val="90000"/>
                  </a:schemeClr>
                </a:solidFill>
              </a:defRPr>
            </a:lvl5pPr>
          </a:lstStyle>
          <a:p>
            <a:pPr lvl="0"/>
            <a:r>
              <a:rPr lang="en-US" dirty="0"/>
              <a:t>Section Divider</a:t>
            </a:r>
          </a:p>
        </p:txBody>
      </p:sp>
      <p:sp>
        <p:nvSpPr>
          <p:cNvPr id="9" name="Title 8"/>
          <p:cNvSpPr>
            <a:spLocks noGrp="1"/>
          </p:cNvSpPr>
          <p:nvPr>
            <p:ph type="title" hasCustomPrompt="1"/>
          </p:nvPr>
        </p:nvSpPr>
        <p:spPr>
          <a:xfrm>
            <a:off x="752850" y="1308848"/>
            <a:ext cx="8341783" cy="1701535"/>
          </a:xfrm>
          <a:prstGeom prst="rect">
            <a:avLst/>
          </a:prstGeom>
        </p:spPr>
        <p:txBody>
          <a:bodyPr anchor="b" anchorCtr="0"/>
          <a:lstStyle>
            <a:lvl1pPr>
              <a:spcBef>
                <a:spcPts val="0"/>
              </a:spcBef>
              <a:defRPr sz="3500" baseline="0">
                <a:solidFill>
                  <a:schemeClr val="bg1"/>
                </a:solidFill>
                <a:latin typeface="+mj-lt"/>
              </a:defRPr>
            </a:lvl1pPr>
          </a:lstStyle>
          <a:p>
            <a:r>
              <a:rPr lang="en-US" dirty="0"/>
              <a:t>Name of Agenda Item</a:t>
            </a:r>
          </a:p>
        </p:txBody>
      </p:sp>
      <p:pic>
        <p:nvPicPr>
          <p:cNvPr id="11" name="Picture 10"/>
          <p:cNvPicPr>
            <a:picLocks noChangeAspect="1"/>
          </p:cNvPicPr>
          <p:nvPr userDrawn="1"/>
        </p:nvPicPr>
        <p:blipFill>
          <a:blip r:embed="rId3"/>
          <a:stretch>
            <a:fillRect/>
          </a:stretch>
        </p:blipFill>
        <p:spPr>
          <a:xfrm>
            <a:off x="365760" y="6464808"/>
            <a:ext cx="390801" cy="312641"/>
          </a:xfrm>
          <a:prstGeom prst="rect">
            <a:avLst/>
          </a:prstGeom>
        </p:spPr>
      </p:pic>
      <p:sp>
        <p:nvSpPr>
          <p:cNvPr id="13"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3871189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1">
    <p:spTree>
      <p:nvGrpSpPr>
        <p:cNvPr id="1" name=""/>
        <p:cNvGrpSpPr/>
        <p:nvPr/>
      </p:nvGrpSpPr>
      <p:grpSpPr>
        <a:xfrm>
          <a:off x="0" y="0"/>
          <a:ext cx="0" cy="0"/>
          <a:chOff x="0" y="0"/>
          <a:chExt cx="0" cy="0"/>
        </a:xfrm>
      </p:grpSpPr>
      <p:pic>
        <p:nvPicPr>
          <p:cNvPr id="52" name="Picture 5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483281"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3" name="Picture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4"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9" name="Oval 38"/>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0" name="Straight Connector 39"/>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2" name="Oval 41"/>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3" name="Straight Connector 42"/>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5" name="Oval 44"/>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6" name="Straight Connector 45"/>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4"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5"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6"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7"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78"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9"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80"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81"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82"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9332202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2">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414"/>
            <a:ext cx="12216385" cy="6858000"/>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66632511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3">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4808"/>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29882300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4">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33827145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5">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21525536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6">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41503872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7">
    <p:spTree>
      <p:nvGrpSpPr>
        <p:cNvPr id="1" name=""/>
        <p:cNvGrpSpPr/>
        <p:nvPr/>
      </p:nvGrpSpPr>
      <p:grpSpPr>
        <a:xfrm>
          <a:off x="0" y="0"/>
          <a:ext cx="0" cy="0"/>
          <a:chOff x="0" y="0"/>
          <a:chExt cx="0" cy="0"/>
        </a:xfrm>
      </p:grpSpPr>
      <p:pic>
        <p:nvPicPr>
          <p:cNvPr id="32" name="Picture 31"/>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1"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2"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3"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4"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5"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6"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7"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8"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9"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8910854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1.8">
    <p:spTree>
      <p:nvGrpSpPr>
        <p:cNvPr id="1" name=""/>
        <p:cNvGrpSpPr/>
        <p:nvPr/>
      </p:nvGrpSpPr>
      <p:grpSpPr>
        <a:xfrm>
          <a:off x="0" y="0"/>
          <a:ext cx="0" cy="0"/>
          <a:chOff x="0" y="0"/>
          <a:chExt cx="0" cy="0"/>
        </a:xfrm>
      </p:grpSpPr>
      <p:pic>
        <p:nvPicPr>
          <p:cNvPr id="38" name="Picture 37"/>
          <p:cNvPicPr>
            <a:picLocks noChangeAspect="1"/>
          </p:cNvPicPr>
          <p:nvPr userDrawn="1"/>
        </p:nvPicPr>
        <p:blipFill>
          <a:blip r:embed="rId2"/>
          <a:stretch>
            <a:fillRect/>
          </a:stretch>
        </p:blipFill>
        <p:spPr>
          <a:xfrm>
            <a:off x="0" y="1"/>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7"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44" name="Oval 4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5" name="Straight Connector 4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7" name="Oval 4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8" name="Straight Connector 4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9" name="Straight Connector 4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0" name="Oval 4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1" name="Straight Connector 5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3" name="Picture Placeholder 3"/>
          <p:cNvSpPr>
            <a:spLocks noGrp="1"/>
          </p:cNvSpPr>
          <p:nvPr>
            <p:ph type="pic" sz="quarter" idx="10" hasCustomPrompt="1"/>
          </p:nvPr>
        </p:nvSpPr>
        <p:spPr>
          <a:xfrm>
            <a:off x="884520" y="95350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4" name="Picture Placeholder 3"/>
          <p:cNvSpPr>
            <a:spLocks noGrp="1"/>
          </p:cNvSpPr>
          <p:nvPr>
            <p:ph type="pic" sz="quarter" idx="11" hasCustomPrompt="1"/>
          </p:nvPr>
        </p:nvSpPr>
        <p:spPr>
          <a:xfrm>
            <a:off x="884520" y="2764377"/>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5" name="Text Placeholder 6"/>
          <p:cNvSpPr>
            <a:spLocks noGrp="1"/>
          </p:cNvSpPr>
          <p:nvPr>
            <p:ph type="body" sz="quarter" idx="12" hasCustomPrompt="1"/>
          </p:nvPr>
        </p:nvSpPr>
        <p:spPr>
          <a:xfrm>
            <a:off x="2496847" y="976835"/>
            <a:ext cx="7122563"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6" name="Text Placeholder 6"/>
          <p:cNvSpPr>
            <a:spLocks noGrp="1"/>
          </p:cNvSpPr>
          <p:nvPr>
            <p:ph type="body" sz="quarter" idx="14" hasCustomPrompt="1"/>
          </p:nvPr>
        </p:nvSpPr>
        <p:spPr>
          <a:xfrm>
            <a:off x="2496847" y="2787702"/>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67" name="Text Placeholder 8"/>
          <p:cNvSpPr>
            <a:spLocks noGrp="1"/>
          </p:cNvSpPr>
          <p:nvPr>
            <p:ph type="body" sz="quarter" idx="16" hasCustomPrompt="1"/>
          </p:nvPr>
        </p:nvSpPr>
        <p:spPr>
          <a:xfrm>
            <a:off x="2496847" y="1390295"/>
            <a:ext cx="7122563"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8" name="Text Placeholder 8"/>
          <p:cNvSpPr>
            <a:spLocks noGrp="1"/>
          </p:cNvSpPr>
          <p:nvPr>
            <p:ph type="body" sz="quarter" idx="17" hasCustomPrompt="1"/>
          </p:nvPr>
        </p:nvSpPr>
        <p:spPr>
          <a:xfrm>
            <a:off x="2496847" y="3192198"/>
            <a:ext cx="7122563" cy="822098"/>
          </a:xfrm>
          <a:prstGeom prst="rect">
            <a:avLst/>
          </a:prstGeom>
        </p:spPr>
        <p:txBody>
          <a:bodyPr tIns="0" bIns="0"/>
          <a:lstStyle>
            <a:lvl1pPr marL="0" marR="0" indent="0" algn="l" defTabSz="457200" rtl="0" eaLnBrk="1" fontAlgn="auto" latinLnBrk="0" hangingPunct="1">
              <a:lnSpc>
                <a:spcPct val="100000"/>
              </a:lnSpc>
              <a:spcBef>
                <a:spcPts val="0"/>
              </a:spcBef>
              <a:spcAft>
                <a:spcPts val="0"/>
              </a:spcAft>
              <a:buClrTx/>
              <a:buSzTx/>
              <a:buFontTx/>
              <a:buNone/>
              <a:tabLst/>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69" name="Picture Placeholder 3"/>
          <p:cNvSpPr>
            <a:spLocks noGrp="1"/>
          </p:cNvSpPr>
          <p:nvPr>
            <p:ph type="pic" sz="quarter" idx="18" hasCustomPrompt="1"/>
          </p:nvPr>
        </p:nvSpPr>
        <p:spPr>
          <a:xfrm>
            <a:off x="884520" y="4580278"/>
            <a:ext cx="1289304" cy="1289304"/>
          </a:xfrm>
          <a:prstGeom prst="flowChartConnector">
            <a:avLst/>
          </a:prstGeom>
          <a:ln w="57150">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0" name="Text Placeholder 6"/>
          <p:cNvSpPr>
            <a:spLocks noGrp="1"/>
          </p:cNvSpPr>
          <p:nvPr>
            <p:ph type="body" sz="quarter" idx="19" hasCustomPrompt="1"/>
          </p:nvPr>
        </p:nvSpPr>
        <p:spPr>
          <a:xfrm>
            <a:off x="2496847" y="4603614"/>
            <a:ext cx="7122563" cy="394877"/>
          </a:xfrm>
          <a:prstGeom prst="rect">
            <a:avLst/>
          </a:prstGeom>
        </p:spPr>
        <p:txBody>
          <a:bodyPr/>
          <a:lstStyle>
            <a:lvl1pPr marL="0" marR="0" indent="0" algn="l" defTabSz="457200" rtl="0" eaLnBrk="1" fontAlgn="auto" latinLnBrk="0" hangingPunct="1">
              <a:lnSpc>
                <a:spcPct val="100000"/>
              </a:lnSpc>
              <a:spcBef>
                <a:spcPts val="0"/>
              </a:spcBef>
              <a:spcAft>
                <a:spcPts val="0"/>
              </a:spcAft>
              <a:buClrTx/>
              <a:buSzTx/>
              <a:buFont typeface="Arial"/>
              <a:buNone/>
              <a:tabLst/>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a:t>First Last Name</a:t>
            </a:r>
          </a:p>
        </p:txBody>
      </p:sp>
      <p:sp>
        <p:nvSpPr>
          <p:cNvPr id="71" name="Text Placeholder 8"/>
          <p:cNvSpPr>
            <a:spLocks noGrp="1"/>
          </p:cNvSpPr>
          <p:nvPr>
            <p:ph type="body" sz="quarter" idx="20" hasCustomPrompt="1"/>
          </p:nvPr>
        </p:nvSpPr>
        <p:spPr>
          <a:xfrm>
            <a:off x="2496847" y="5008110"/>
            <a:ext cx="7122563" cy="822098"/>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Tree>
    <p:extLst>
      <p:ext uri="{BB962C8B-B14F-4D97-AF65-F5344CB8AC3E}">
        <p14:creationId xmlns:p14="http://schemas.microsoft.com/office/powerpoint/2010/main" val="1521157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1 Blue">
    <p:spTree>
      <p:nvGrpSpPr>
        <p:cNvPr id="1" name=""/>
        <p:cNvGrpSpPr/>
        <p:nvPr/>
      </p:nvGrpSpPr>
      <p:grpSpPr>
        <a:xfrm>
          <a:off x="0" y="0"/>
          <a:ext cx="0" cy="0"/>
          <a:chOff x="0" y="0"/>
          <a:chExt cx="0" cy="0"/>
        </a:xfrm>
      </p:grpSpPr>
      <p:sp>
        <p:nvSpPr>
          <p:cNvPr id="11" name="Rectangle 10"/>
          <p:cNvSpPr/>
          <p:nvPr userDrawn="1"/>
        </p:nvSpPr>
        <p:spPr>
          <a:xfrm>
            <a:off x="0" y="0"/>
            <a:ext cx="12192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3" name="Title 2"/>
          <p:cNvSpPr>
            <a:spLocks noGrp="1"/>
          </p:cNvSpPr>
          <p:nvPr>
            <p:ph type="title" hasCustomPrompt="1"/>
          </p:nvPr>
        </p:nvSpPr>
        <p:spPr>
          <a:xfrm>
            <a:off x="550863" y="1"/>
            <a:ext cx="10805054" cy="2533369"/>
          </a:xfrm>
          <a:prstGeom prst="rect">
            <a:avLst/>
          </a:prstGeom>
        </p:spPr>
        <p:txBody>
          <a:bodyPr lIns="0" tIns="0" rIns="0" bIns="0" anchor="b" anchorCtr="0">
            <a:normAutofit/>
          </a:bodyPr>
          <a:lstStyle>
            <a:lvl1pPr algn="l">
              <a:spcBef>
                <a:spcPts val="0"/>
              </a:spcBef>
              <a:defRPr sz="3600" b="1">
                <a:solidFill>
                  <a:schemeClr val="bg1"/>
                </a:solidFill>
                <a:latin typeface="+mj-lt"/>
              </a:defRPr>
            </a:lvl1pPr>
          </a:lstStyle>
          <a:p>
            <a:r>
              <a:rPr lang="en-US" dirty="0"/>
              <a:t>Insert title here</a:t>
            </a:r>
            <a:br>
              <a:rPr lang="en-US" dirty="0"/>
            </a:br>
            <a:r>
              <a:rPr lang="en-US" dirty="0"/>
              <a:t>(75 characters maximum)</a:t>
            </a:r>
          </a:p>
        </p:txBody>
      </p:sp>
      <p:sp>
        <p:nvSpPr>
          <p:cNvPr id="5" name="Text Placeholder 4"/>
          <p:cNvSpPr>
            <a:spLocks noGrp="1"/>
          </p:cNvSpPr>
          <p:nvPr>
            <p:ph type="body" sz="quarter" idx="10" hasCustomPrompt="1"/>
          </p:nvPr>
        </p:nvSpPr>
        <p:spPr>
          <a:xfrm>
            <a:off x="550863" y="3553574"/>
            <a:ext cx="10805054" cy="716808"/>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Name of Presenter</a:t>
            </a:r>
          </a:p>
        </p:txBody>
      </p:sp>
      <p:sp>
        <p:nvSpPr>
          <p:cNvPr id="7" name="Text Placeholder 4"/>
          <p:cNvSpPr>
            <a:spLocks noGrp="1"/>
          </p:cNvSpPr>
          <p:nvPr>
            <p:ph type="body" sz="quarter" idx="11" hasCustomPrompt="1"/>
          </p:nvPr>
        </p:nvSpPr>
        <p:spPr>
          <a:xfrm>
            <a:off x="550863" y="4279392"/>
            <a:ext cx="10805054" cy="27360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Event Name</a:t>
            </a:r>
          </a:p>
        </p:txBody>
      </p:sp>
      <p:sp>
        <p:nvSpPr>
          <p:cNvPr id="9" name="Text Placeholder 4"/>
          <p:cNvSpPr>
            <a:spLocks noGrp="1"/>
          </p:cNvSpPr>
          <p:nvPr>
            <p:ph type="body" sz="quarter" idx="12" hasCustomPrompt="1"/>
          </p:nvPr>
        </p:nvSpPr>
        <p:spPr>
          <a:xfrm>
            <a:off x="550863" y="4553415"/>
            <a:ext cx="10805054" cy="40378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DD Month 2017</a:t>
            </a:r>
          </a:p>
        </p:txBody>
      </p:sp>
      <p:pic>
        <p:nvPicPr>
          <p:cNvPr id="10" name="Picture 9"/>
          <p:cNvPicPr>
            <a:picLocks noChangeAspect="1"/>
          </p:cNvPicPr>
          <p:nvPr userDrawn="1"/>
        </p:nvPicPr>
        <p:blipFill>
          <a:blip r:embed="rId2"/>
          <a:stretch>
            <a:fillRect/>
          </a:stretch>
        </p:blipFill>
        <p:spPr>
          <a:xfrm>
            <a:off x="567217" y="5193792"/>
            <a:ext cx="1193800" cy="952500"/>
          </a:xfrm>
          <a:prstGeom prst="rect">
            <a:avLst/>
          </a:prstGeom>
        </p:spPr>
      </p:pic>
      <p:sp>
        <p:nvSpPr>
          <p:cNvPr id="13" name="Text Placeholder 4"/>
          <p:cNvSpPr>
            <a:spLocks noGrp="1"/>
          </p:cNvSpPr>
          <p:nvPr>
            <p:ph type="body" sz="quarter" idx="14" hasCustomPrompt="1"/>
          </p:nvPr>
        </p:nvSpPr>
        <p:spPr>
          <a:xfrm>
            <a:off x="548640" y="2837138"/>
            <a:ext cx="10808208" cy="716808"/>
          </a:xfrm>
          <a:prstGeom prst="rect">
            <a:avLst/>
          </a:prstGeom>
        </p:spPr>
        <p:txBody>
          <a:bodyPr lIns="0" tIns="0" rIns="0" bIns="0">
            <a:normAutofit/>
          </a:bodyPr>
          <a:lstStyle>
            <a:lvl1pPr marL="0" indent="0" algn="l">
              <a:spcBef>
                <a:spcPts val="0"/>
              </a:spcBef>
              <a:buNone/>
              <a:defRPr sz="1800" b="1">
                <a:solidFill>
                  <a:schemeClr val="bg1"/>
                </a:solidFill>
              </a:defRPr>
            </a:lvl1pPr>
          </a:lstStyle>
          <a:p>
            <a:pPr lvl="0"/>
            <a:r>
              <a:rPr lang="en-US" dirty="0"/>
              <a:t>Insert subtitle here (75 characters maximum)</a:t>
            </a:r>
          </a:p>
        </p:txBody>
      </p:sp>
    </p:spTree>
    <p:extLst>
      <p:ext uri="{BB962C8B-B14F-4D97-AF65-F5344CB8AC3E}">
        <p14:creationId xmlns:p14="http://schemas.microsoft.com/office/powerpoint/2010/main" val="33425110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1">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1"/>
            <a:ext cx="12192000" cy="6857999"/>
          </a:xfrm>
          <a:prstGeom prst="rect">
            <a:avLst/>
          </a:prstGeom>
        </p:spPr>
      </p:pic>
      <p:sp>
        <p:nvSpPr>
          <p:cNvPr id="56" name="Arc 55"/>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57" name="Straight Connector 56"/>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27"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spcBef>
                <a:spcPts val="0"/>
              </a:spcBef>
              <a:defRPr>
                <a:solidFill>
                  <a:schemeClr val="bg1"/>
                </a:solidFill>
                <a:latin typeface="+mj-lt"/>
              </a:defRPr>
            </a:lvl1pPr>
          </a:lstStyle>
          <a:p>
            <a:r>
              <a:rPr lang="en-US" dirty="0"/>
              <a:t>Presenters (option)</a:t>
            </a:r>
          </a:p>
        </p:txBody>
      </p:sp>
      <p:sp>
        <p:nvSpPr>
          <p:cNvPr id="44"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5"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46"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pic>
        <p:nvPicPr>
          <p:cNvPr id="38" name="Picture 3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4" name="Slide Number Placeholder 5"/>
          <p:cNvSpPr txBox="1">
            <a:spLocks/>
          </p:cNvSpPr>
          <p:nvPr userDrawn="1"/>
        </p:nvSpPr>
        <p:spPr>
          <a:xfrm>
            <a:off x="1149013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cxnSp>
        <p:nvCxnSpPr>
          <p:cNvPr id="55" name="Straight Connector 54"/>
          <p:cNvCxnSpPr>
            <a:endCxn id="56" idx="0"/>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9" name="Oval 28"/>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31" name="Oval 30"/>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32" name="Oval 31"/>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Tree>
    <p:extLst>
      <p:ext uri="{BB962C8B-B14F-4D97-AF65-F5344CB8AC3E}">
        <p14:creationId xmlns:p14="http://schemas.microsoft.com/office/powerpoint/2010/main" val="415961759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2">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413"/>
            <a:ext cx="12216385" cy="6858000"/>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0366"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38" name="Arc 37"/>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43" name="Straight Connector 42"/>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6"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7"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48"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51"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52"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53"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54"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55"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56"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59" name="Straight Connector 58"/>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60" name="Straight Connector 59"/>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894087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3">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5290436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4">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5574116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5">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7821152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6">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9" name="Picture 28"/>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30"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7" name="Oval 26"/>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6800979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7">
    <p:spTree>
      <p:nvGrpSpPr>
        <p:cNvPr id="1" name=""/>
        <p:cNvGrpSpPr/>
        <p:nvPr/>
      </p:nvGrpSpPr>
      <p:grpSpPr>
        <a:xfrm>
          <a:off x="0" y="0"/>
          <a:ext cx="0" cy="0"/>
          <a:chOff x="0" y="0"/>
          <a:chExt cx="0" cy="0"/>
        </a:xfrm>
      </p:grpSpPr>
      <p:pic>
        <p:nvPicPr>
          <p:cNvPr id="21" name="Picture 20"/>
          <p:cNvPicPr>
            <a:picLocks noChangeAspect="1"/>
          </p:cNvPicPr>
          <p:nvPr userDrawn="1"/>
        </p:nvPicPr>
        <p:blipFill>
          <a:blip r:embed="rId2"/>
          <a:stretch>
            <a:fillRect/>
          </a:stretch>
        </p:blipFill>
        <p:spPr>
          <a:xfrm>
            <a:off x="0" y="0"/>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spcBef>
                <a:spcPts val="0"/>
              </a:spcBef>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Tree>
    <p:extLst>
      <p:ext uri="{BB962C8B-B14F-4D97-AF65-F5344CB8AC3E}">
        <p14:creationId xmlns:p14="http://schemas.microsoft.com/office/powerpoint/2010/main" val="6281103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2.8">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3" y="-1"/>
            <a:ext cx="12192000" cy="6857999"/>
          </a:xfrm>
          <a:prstGeom prst="rect">
            <a:avLst/>
          </a:prstGeom>
        </p:spPr>
      </p:pic>
      <p:sp>
        <p:nvSpPr>
          <p:cNvPr id="3" name="Title 2"/>
          <p:cNvSpPr>
            <a:spLocks noGrp="1"/>
          </p:cNvSpPr>
          <p:nvPr>
            <p:ph type="title" hasCustomPrompt="1"/>
          </p:nvPr>
        </p:nvSpPr>
        <p:spPr>
          <a:xfrm>
            <a:off x="790387" y="490636"/>
            <a:ext cx="10515600" cy="1325563"/>
          </a:xfrm>
          <a:prstGeom prst="rect">
            <a:avLst/>
          </a:prstGeom>
        </p:spPr>
        <p:txBody>
          <a:bodyPr anchor="b" anchorCtr="0"/>
          <a:lstStyle>
            <a:lvl1pPr>
              <a:defRPr>
                <a:solidFill>
                  <a:schemeClr val="bg1"/>
                </a:solidFill>
                <a:latin typeface="+mj-lt"/>
              </a:defRPr>
            </a:lvl1pPr>
          </a:lstStyle>
          <a:p>
            <a:r>
              <a:rPr lang="en-US" dirty="0"/>
              <a:t>Presenters (option)</a:t>
            </a:r>
          </a:p>
        </p:txBody>
      </p:sp>
      <p:pic>
        <p:nvPicPr>
          <p:cNvPr id="27" name="Picture 2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9" name="Slide Number Placeholder 5"/>
          <p:cNvSpPr txBox="1">
            <a:spLocks/>
          </p:cNvSpPr>
          <p:nvPr userDrawn="1"/>
        </p:nvSpPr>
        <p:spPr>
          <a:xfrm>
            <a:off x="1149774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63" name="Arc 62"/>
          <p:cNvSpPr/>
          <p:nvPr userDrawn="1"/>
        </p:nvSpPr>
        <p:spPr>
          <a:xfrm rot="16200000">
            <a:off x="556353" y="1877113"/>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64" name="Straight Connector 63"/>
          <p:cNvCxnSpPr/>
          <p:nvPr userDrawn="1"/>
        </p:nvCxnSpPr>
        <p:spPr>
          <a:xfrm flipH="1">
            <a:off x="616655" y="187566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65" name="Picture Placeholder 3"/>
          <p:cNvSpPr>
            <a:spLocks noGrp="1"/>
          </p:cNvSpPr>
          <p:nvPr>
            <p:ph type="pic" sz="quarter" idx="10" hasCustomPrompt="1"/>
          </p:nvPr>
        </p:nvSpPr>
        <p:spPr>
          <a:xfrm>
            <a:off x="913739" y="2088493"/>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6" name="Picture Placeholder 3"/>
          <p:cNvSpPr>
            <a:spLocks noGrp="1"/>
          </p:cNvSpPr>
          <p:nvPr>
            <p:ph type="pic" sz="quarter" idx="11" hasCustomPrompt="1"/>
          </p:nvPr>
        </p:nvSpPr>
        <p:spPr>
          <a:xfrm>
            <a:off x="914404" y="3514162"/>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67" name="Text Placeholder 6"/>
          <p:cNvSpPr>
            <a:spLocks noGrp="1"/>
          </p:cNvSpPr>
          <p:nvPr>
            <p:ph type="body" sz="quarter" idx="12" hasCustomPrompt="1"/>
          </p:nvPr>
        </p:nvSpPr>
        <p:spPr>
          <a:xfrm>
            <a:off x="2210778" y="1951273"/>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8" name="Text Placeholder 6"/>
          <p:cNvSpPr>
            <a:spLocks noGrp="1"/>
          </p:cNvSpPr>
          <p:nvPr>
            <p:ph type="body" sz="quarter" idx="14" hasCustomPrompt="1"/>
          </p:nvPr>
        </p:nvSpPr>
        <p:spPr>
          <a:xfrm>
            <a:off x="2210778" y="3385622"/>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69" name="Text Placeholder 8"/>
          <p:cNvSpPr>
            <a:spLocks noGrp="1"/>
          </p:cNvSpPr>
          <p:nvPr>
            <p:ph type="body" sz="quarter" idx="16" hasCustomPrompt="1"/>
          </p:nvPr>
        </p:nvSpPr>
        <p:spPr>
          <a:xfrm>
            <a:off x="2210778" y="2364733"/>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0" name="Text Placeholder 8"/>
          <p:cNvSpPr>
            <a:spLocks noGrp="1"/>
          </p:cNvSpPr>
          <p:nvPr>
            <p:ph type="body" sz="quarter" idx="17" hasCustomPrompt="1"/>
          </p:nvPr>
        </p:nvSpPr>
        <p:spPr>
          <a:xfrm>
            <a:off x="2210778" y="3790119"/>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71" name="Picture Placeholder 3"/>
          <p:cNvSpPr>
            <a:spLocks noGrp="1"/>
          </p:cNvSpPr>
          <p:nvPr>
            <p:ph type="pic" sz="quarter" idx="18" hasCustomPrompt="1"/>
          </p:nvPr>
        </p:nvSpPr>
        <p:spPr>
          <a:xfrm>
            <a:off x="914404" y="4948515"/>
            <a:ext cx="950976" cy="950976"/>
          </a:xfrm>
          <a:prstGeom prst="flowChartConnector">
            <a:avLst/>
          </a:prstGeom>
          <a:ln w="28575">
            <a:solidFill>
              <a:schemeClr val="bg1"/>
            </a:solidFill>
          </a:ln>
        </p:spPr>
        <p:txBody>
          <a:bodyPr/>
          <a:lstStyle>
            <a:lvl1pPr marL="0" indent="0">
              <a:spcBef>
                <a:spcPts val="0"/>
              </a:spcBef>
              <a:buNone/>
              <a:defRPr>
                <a:solidFill>
                  <a:schemeClr val="bg1"/>
                </a:solidFill>
              </a:defRPr>
            </a:lvl1pPr>
          </a:lstStyle>
          <a:p>
            <a:r>
              <a:rPr lang="en-US" dirty="0"/>
              <a:t> </a:t>
            </a:r>
          </a:p>
        </p:txBody>
      </p:sp>
      <p:sp>
        <p:nvSpPr>
          <p:cNvPr id="72" name="Text Placeholder 6"/>
          <p:cNvSpPr>
            <a:spLocks noGrp="1"/>
          </p:cNvSpPr>
          <p:nvPr>
            <p:ph type="body" sz="quarter" idx="19" hasCustomPrompt="1"/>
          </p:nvPr>
        </p:nvSpPr>
        <p:spPr>
          <a:xfrm>
            <a:off x="2210778" y="4819976"/>
            <a:ext cx="7122563" cy="394877"/>
          </a:xfrm>
          <a:prstGeom prst="rect">
            <a:avLst/>
          </a:prstGeom>
        </p:spPr>
        <p:txBody>
          <a:bodyPr/>
          <a:lstStyle>
            <a:lvl1pPr marL="0" indent="0">
              <a:spcBef>
                <a:spcPts val="0"/>
              </a:spcBef>
              <a:buNone/>
              <a:defRPr sz="22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73" name="Text Placeholder 8"/>
          <p:cNvSpPr>
            <a:spLocks noGrp="1"/>
          </p:cNvSpPr>
          <p:nvPr>
            <p:ph type="body" sz="quarter" idx="20" hasCustomPrompt="1"/>
          </p:nvPr>
        </p:nvSpPr>
        <p:spPr>
          <a:xfrm>
            <a:off x="2210778" y="5224472"/>
            <a:ext cx="7122563" cy="914400"/>
          </a:xfrm>
          <a:prstGeom prst="rect">
            <a:avLst/>
          </a:prstGeom>
        </p:spPr>
        <p:txBody>
          <a:bodyPr tIns="0" bIns="0"/>
          <a:lstStyle>
            <a:lvl1pPr marL="0" indent="0">
              <a:spcBef>
                <a:spcPts val="0"/>
              </a:spcBef>
              <a:buFontTx/>
              <a:buNone/>
              <a:defRPr sz="22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cxnSp>
        <p:nvCxnSpPr>
          <p:cNvPr id="76" name="Straight Connector 75"/>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userDrawn="1"/>
        </p:nvCxnSpPr>
        <p:spPr>
          <a:xfrm flipV="1">
            <a:off x="557799" y="1936549"/>
            <a:ext cx="0" cy="4342271"/>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Oval 24"/>
          <p:cNvSpPr/>
          <p:nvPr userDrawn="1"/>
        </p:nvSpPr>
        <p:spPr>
          <a:xfrm>
            <a:off x="536845"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26" name="Oval 25"/>
          <p:cNvSpPr/>
          <p:nvPr userDrawn="1"/>
        </p:nvSpPr>
        <p:spPr>
          <a:xfrm flipH="1">
            <a:off x="11619649" y="1852832"/>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8" name="Oval 27"/>
          <p:cNvSpPr/>
          <p:nvPr userDrawn="1"/>
        </p:nvSpPr>
        <p:spPr>
          <a:xfrm flipH="1">
            <a:off x="11614601" y="6297687"/>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40016679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1">
    <p:spTree>
      <p:nvGrpSpPr>
        <p:cNvPr id="1" name=""/>
        <p:cNvGrpSpPr/>
        <p:nvPr/>
      </p:nvGrpSpPr>
      <p:grpSpPr>
        <a:xfrm>
          <a:off x="0" y="0"/>
          <a:ext cx="0" cy="0"/>
          <a:chOff x="0" y="0"/>
          <a:chExt cx="0" cy="0"/>
        </a:xfrm>
      </p:grpSpPr>
      <p:pic>
        <p:nvPicPr>
          <p:cNvPr id="27" name="Picture 26"/>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sp>
        <p:nvSpPr>
          <p:cNvPr id="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0"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48"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25"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6"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pic>
        <p:nvPicPr>
          <p:cNvPr id="23" name="Picture 2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4" name="Oval 2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8" name="Straight Connector 27"/>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1" name="Oval 30"/>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2" name="Straight Connector 31"/>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38747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2">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414"/>
            <a:ext cx="12216385" cy="6858000"/>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674781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2 White">
    <p:spTree>
      <p:nvGrpSpPr>
        <p:cNvPr id="1" name=""/>
        <p:cNvGrpSpPr/>
        <p:nvPr/>
      </p:nvGrpSpPr>
      <p:grpSpPr>
        <a:xfrm>
          <a:off x="0" y="0"/>
          <a:ext cx="0" cy="0"/>
          <a:chOff x="0" y="0"/>
          <a:chExt cx="0" cy="0"/>
        </a:xfrm>
      </p:grpSpPr>
      <p:sp>
        <p:nvSpPr>
          <p:cNvPr id="22" name="Title 2"/>
          <p:cNvSpPr>
            <a:spLocks noGrp="1"/>
          </p:cNvSpPr>
          <p:nvPr>
            <p:ph type="title" hasCustomPrompt="1"/>
          </p:nvPr>
        </p:nvSpPr>
        <p:spPr>
          <a:xfrm>
            <a:off x="2228479" y="2020824"/>
            <a:ext cx="9299448" cy="1325880"/>
          </a:xfrm>
          <a:prstGeom prst="rect">
            <a:avLst/>
          </a:prstGeom>
        </p:spPr>
        <p:txBody>
          <a:bodyPr lIns="0" tIns="0" rIns="0" bIns="0" anchor="b" anchorCtr="0">
            <a:normAutofit/>
          </a:bodyPr>
          <a:lstStyle>
            <a:lvl1pPr algn="l">
              <a:spcBef>
                <a:spcPts val="0"/>
              </a:spcBef>
              <a:defRPr sz="3600" b="1">
                <a:solidFill>
                  <a:schemeClr val="accent6">
                    <a:lumMod val="50000"/>
                  </a:schemeClr>
                </a:solidFill>
                <a:latin typeface="+mj-lt"/>
              </a:defRPr>
            </a:lvl1pPr>
          </a:lstStyle>
          <a:p>
            <a:r>
              <a:rPr lang="en-US" dirty="0"/>
              <a:t>Insert Title Here </a:t>
            </a:r>
            <a:br>
              <a:rPr lang="en-US" dirty="0"/>
            </a:br>
            <a:r>
              <a:rPr lang="en-US" dirty="0"/>
              <a:t>(75 characters maximum)</a:t>
            </a:r>
          </a:p>
        </p:txBody>
      </p:sp>
      <p:sp>
        <p:nvSpPr>
          <p:cNvPr id="32" name="Text Placeholder 4"/>
          <p:cNvSpPr>
            <a:spLocks noGrp="1"/>
          </p:cNvSpPr>
          <p:nvPr>
            <p:ph type="body" sz="quarter" idx="10" hasCustomPrompt="1"/>
          </p:nvPr>
        </p:nvSpPr>
        <p:spPr>
          <a:xfrm>
            <a:off x="2228479" y="4617720"/>
            <a:ext cx="9299448" cy="578412"/>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Name of Presenter</a:t>
            </a:r>
          </a:p>
        </p:txBody>
      </p:sp>
      <p:sp>
        <p:nvSpPr>
          <p:cNvPr id="33" name="Text Placeholder 4"/>
          <p:cNvSpPr>
            <a:spLocks noGrp="1"/>
          </p:cNvSpPr>
          <p:nvPr>
            <p:ph type="body" sz="quarter" idx="11" hasCustomPrompt="1"/>
          </p:nvPr>
        </p:nvSpPr>
        <p:spPr>
          <a:xfrm>
            <a:off x="2228479" y="5199656"/>
            <a:ext cx="9299448" cy="390521"/>
          </a:xfrm>
          <a:prstGeom prst="rect">
            <a:avLst/>
          </a:prstGeom>
        </p:spPr>
        <p:txBody>
          <a:bodyPr lIns="0" tIns="0" rIns="0" bIns="0" anchor="b" anchorCtr="0">
            <a:normAutofit/>
          </a:bodyPr>
          <a:lstStyle>
            <a:lvl1pPr marL="0" indent="0" algn="l">
              <a:spcBef>
                <a:spcPts val="0"/>
              </a:spcBef>
              <a:buNone/>
              <a:defRPr sz="1800">
                <a:solidFill>
                  <a:schemeClr val="accent6">
                    <a:lumMod val="50000"/>
                  </a:schemeClr>
                </a:solidFill>
              </a:defRPr>
            </a:lvl1pPr>
          </a:lstStyle>
          <a:p>
            <a:pPr lvl="0"/>
            <a:r>
              <a:rPr lang="en-US" dirty="0"/>
              <a:t>Event Name</a:t>
            </a:r>
          </a:p>
        </p:txBody>
      </p:sp>
      <p:sp>
        <p:nvSpPr>
          <p:cNvPr id="34" name="Text Placeholder 4"/>
          <p:cNvSpPr>
            <a:spLocks noGrp="1"/>
          </p:cNvSpPr>
          <p:nvPr>
            <p:ph type="body" sz="quarter" idx="12" hasCustomPrompt="1"/>
          </p:nvPr>
        </p:nvSpPr>
        <p:spPr>
          <a:xfrm>
            <a:off x="2228479" y="5602567"/>
            <a:ext cx="9299448" cy="403785"/>
          </a:xfrm>
          <a:prstGeom prst="rect">
            <a:avLst/>
          </a:prstGeom>
        </p:spPr>
        <p:txBody>
          <a:bodyPr lIns="0" tIns="0" rIns="0" bIns="0">
            <a:normAutofit/>
          </a:bodyPr>
          <a:lstStyle>
            <a:lvl1pPr marL="0" indent="0" algn="l">
              <a:spcBef>
                <a:spcPts val="0"/>
              </a:spcBef>
              <a:buNone/>
              <a:defRPr sz="1800">
                <a:solidFill>
                  <a:schemeClr val="accent6">
                    <a:lumMod val="50000"/>
                  </a:schemeClr>
                </a:solidFill>
              </a:defRPr>
            </a:lvl1pPr>
          </a:lstStyle>
          <a:p>
            <a:pPr lvl="0"/>
            <a:r>
              <a:rPr lang="en-US" dirty="0"/>
              <a:t>DD Month 2017</a:t>
            </a:r>
          </a:p>
        </p:txBody>
      </p:sp>
      <p:pic>
        <p:nvPicPr>
          <p:cNvPr id="35" name="Picture 34"/>
          <p:cNvPicPr>
            <a:picLocks noChangeAspect="1"/>
          </p:cNvPicPr>
          <p:nvPr userDrawn="1"/>
        </p:nvPicPr>
        <p:blipFill>
          <a:blip r:embed="rId2"/>
          <a:stretch>
            <a:fillRect/>
          </a:stretch>
        </p:blipFill>
        <p:spPr>
          <a:xfrm>
            <a:off x="326395" y="4874480"/>
            <a:ext cx="1189829" cy="951863"/>
          </a:xfrm>
          <a:prstGeom prst="rect">
            <a:avLst/>
          </a:prstGeom>
        </p:spPr>
      </p:pic>
      <p:sp>
        <p:nvSpPr>
          <p:cNvPr id="48" name="Oval 47"/>
          <p:cNvSpPr/>
          <p:nvPr userDrawn="1"/>
        </p:nvSpPr>
        <p:spPr>
          <a:xfrm>
            <a:off x="1825043" y="6101651"/>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49" name="Straight Connector 48"/>
          <p:cNvCxnSpPr/>
          <p:nvPr userDrawn="1"/>
        </p:nvCxnSpPr>
        <p:spPr>
          <a:xfrm flipH="1">
            <a:off x="0" y="6124669"/>
            <a:ext cx="1793872"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userDrawn="1"/>
        </p:nvCxnSpPr>
        <p:spPr>
          <a:xfrm flipH="1">
            <a:off x="1892734" y="6124511"/>
            <a:ext cx="9720781"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51" name="Oval 50"/>
          <p:cNvSpPr/>
          <p:nvPr userDrawn="1"/>
        </p:nvSpPr>
        <p:spPr>
          <a:xfrm flipH="1">
            <a:off x="11642081" y="6101651"/>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52" name="Oval 51"/>
          <p:cNvSpPr/>
          <p:nvPr userDrawn="1"/>
        </p:nvSpPr>
        <p:spPr>
          <a:xfrm flipH="1">
            <a:off x="11642081" y="347037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53" name="Straight Connector 52"/>
          <p:cNvCxnSpPr/>
          <p:nvPr userDrawn="1"/>
        </p:nvCxnSpPr>
        <p:spPr>
          <a:xfrm flipV="1">
            <a:off x="1849172" y="3552825"/>
            <a:ext cx="0" cy="2529959"/>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54" name="Arc 53"/>
          <p:cNvSpPr/>
          <p:nvPr userDrawn="1"/>
        </p:nvSpPr>
        <p:spPr>
          <a:xfrm rot="16200000">
            <a:off x="1847726" y="3495590"/>
            <a:ext cx="121764" cy="118872"/>
          </a:xfrm>
          <a:prstGeom prst="arc">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55" name="Straight Connector 54"/>
          <p:cNvCxnSpPr/>
          <p:nvPr userDrawn="1"/>
        </p:nvCxnSpPr>
        <p:spPr>
          <a:xfrm flipH="1">
            <a:off x="1899083" y="3494144"/>
            <a:ext cx="9714432"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7" name="Text Placeholder 4"/>
          <p:cNvSpPr>
            <a:spLocks noGrp="1"/>
          </p:cNvSpPr>
          <p:nvPr>
            <p:ph type="body" sz="quarter" idx="14" hasCustomPrompt="1"/>
          </p:nvPr>
        </p:nvSpPr>
        <p:spPr>
          <a:xfrm>
            <a:off x="2228478" y="3666744"/>
            <a:ext cx="9299448" cy="576072"/>
          </a:xfrm>
          <a:prstGeom prst="rect">
            <a:avLst/>
          </a:prstGeom>
        </p:spPr>
        <p:txBody>
          <a:bodyPr lIns="0" tIns="0" rIns="0" bIns="0">
            <a:normAutofit/>
          </a:bodyPr>
          <a:lstStyle>
            <a:lvl1pPr marL="0" indent="0" algn="l">
              <a:spcBef>
                <a:spcPts val="0"/>
              </a:spcBef>
              <a:buNone/>
              <a:defRPr sz="1800" b="1">
                <a:solidFill>
                  <a:schemeClr val="accent6">
                    <a:lumMod val="50000"/>
                  </a:schemeClr>
                </a:solidFill>
              </a:defRPr>
            </a:lvl1pPr>
          </a:lstStyle>
          <a:p>
            <a:pPr lvl="0"/>
            <a:r>
              <a:rPr lang="en-US" dirty="0"/>
              <a:t>Insert subtitle here (75 characters maximum)</a:t>
            </a:r>
          </a:p>
        </p:txBody>
      </p:sp>
    </p:spTree>
    <p:extLst>
      <p:ext uri="{BB962C8B-B14F-4D97-AF65-F5344CB8AC3E}">
        <p14:creationId xmlns:p14="http://schemas.microsoft.com/office/powerpoint/2010/main" val="301667481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3">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517843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4">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21399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5">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5738824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6">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1502080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7">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0" y="0"/>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8425"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224312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Presenters Divider 3.8">
    <p:spTree>
      <p:nvGrpSpPr>
        <p:cNvPr id="1" name=""/>
        <p:cNvGrpSpPr/>
        <p:nvPr/>
      </p:nvGrpSpPr>
      <p:grpSpPr>
        <a:xfrm>
          <a:off x="0" y="0"/>
          <a:ext cx="0" cy="0"/>
          <a:chOff x="0" y="0"/>
          <a:chExt cx="0" cy="0"/>
        </a:xfrm>
      </p:grpSpPr>
      <p:pic>
        <p:nvPicPr>
          <p:cNvPr id="23" name="Picture 22"/>
          <p:cNvPicPr>
            <a:picLocks noChangeAspect="1"/>
          </p:cNvPicPr>
          <p:nvPr userDrawn="1"/>
        </p:nvPicPr>
        <p:blipFill>
          <a:blip r:embed="rId2"/>
          <a:stretch>
            <a:fillRect/>
          </a:stretch>
        </p:blipFill>
        <p:spPr>
          <a:xfrm>
            <a:off x="-3" y="-1"/>
            <a:ext cx="12192000" cy="6857999"/>
          </a:xfrm>
          <a:prstGeom prst="rect">
            <a:avLst/>
          </a:prstGeom>
        </p:spPr>
      </p:pic>
      <p:sp>
        <p:nvSpPr>
          <p:cNvPr id="5" name="Title 4"/>
          <p:cNvSpPr>
            <a:spLocks noGrp="1"/>
          </p:cNvSpPr>
          <p:nvPr>
            <p:ph type="title" hasCustomPrompt="1"/>
          </p:nvPr>
        </p:nvSpPr>
        <p:spPr>
          <a:xfrm>
            <a:off x="416306" y="42394"/>
            <a:ext cx="10547350" cy="531346"/>
          </a:xfrm>
          <a:prstGeom prst="rect">
            <a:avLst/>
          </a:prstGeom>
        </p:spPr>
        <p:txBody>
          <a:bodyPr/>
          <a:lstStyle>
            <a:lvl1pPr>
              <a:defRPr>
                <a:solidFill>
                  <a:schemeClr val="bg1"/>
                </a:solidFill>
                <a:latin typeface="+mj-lt"/>
              </a:defRPr>
            </a:lvl1pPr>
          </a:lstStyle>
          <a:p>
            <a:r>
              <a:rPr lang="en-US" dirty="0"/>
              <a:t>Presenters Section Divider (no photo)</a:t>
            </a:r>
          </a:p>
        </p:txBody>
      </p:sp>
      <p:pic>
        <p:nvPicPr>
          <p:cNvPr id="26" name="Picture 25"/>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65760" y="6462763"/>
            <a:ext cx="365760" cy="291830"/>
          </a:xfrm>
          <a:prstGeom prst="rect">
            <a:avLst/>
          </a:prstGeom>
        </p:spPr>
      </p:pic>
      <p:sp>
        <p:nvSpPr>
          <p:cNvPr id="22"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27" name="Text Placeholder 6"/>
          <p:cNvSpPr>
            <a:spLocks noGrp="1"/>
          </p:cNvSpPr>
          <p:nvPr>
            <p:ph type="body" sz="quarter" idx="12" hasCustomPrompt="1"/>
          </p:nvPr>
        </p:nvSpPr>
        <p:spPr>
          <a:xfrm>
            <a:off x="556890" y="131478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8" name="Text Placeholder 6"/>
          <p:cNvSpPr>
            <a:spLocks noGrp="1"/>
          </p:cNvSpPr>
          <p:nvPr>
            <p:ph type="body" sz="quarter" idx="14" hasCustomPrompt="1"/>
          </p:nvPr>
        </p:nvSpPr>
        <p:spPr>
          <a:xfrm>
            <a:off x="556890" y="2784995"/>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29" name="Text Placeholder 8"/>
          <p:cNvSpPr>
            <a:spLocks noGrp="1"/>
          </p:cNvSpPr>
          <p:nvPr>
            <p:ph type="body" sz="quarter" idx="16" hasCustomPrompt="1"/>
          </p:nvPr>
        </p:nvSpPr>
        <p:spPr>
          <a:xfrm>
            <a:off x="556890" y="1728243"/>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1" name="Text Placeholder 8"/>
          <p:cNvSpPr>
            <a:spLocks noGrp="1"/>
          </p:cNvSpPr>
          <p:nvPr>
            <p:ph type="body" sz="quarter" idx="17" hasCustomPrompt="1"/>
          </p:nvPr>
        </p:nvSpPr>
        <p:spPr>
          <a:xfrm>
            <a:off x="556890" y="3189491"/>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2" name="Text Placeholder 6"/>
          <p:cNvSpPr>
            <a:spLocks noGrp="1"/>
          </p:cNvSpPr>
          <p:nvPr>
            <p:ph type="body" sz="quarter" idx="18" hasCustomPrompt="1"/>
          </p:nvPr>
        </p:nvSpPr>
        <p:spPr>
          <a:xfrm>
            <a:off x="556890" y="4228313"/>
            <a:ext cx="9399909" cy="394877"/>
          </a:xfrm>
          <a:prstGeom prst="rect">
            <a:avLst/>
          </a:prstGeom>
        </p:spPr>
        <p:txBody>
          <a:bodyPr/>
          <a:lstStyle>
            <a:lvl1pPr marL="0" indent="0">
              <a:spcBef>
                <a:spcPts val="0"/>
              </a:spcBef>
              <a:buNone/>
              <a:defRPr sz="2400" b="1">
                <a:solidFill>
                  <a:schemeClr val="bg1"/>
                </a:solidFill>
              </a:defRPr>
            </a:lvl1pPr>
            <a:lvl2pPr marL="0" indent="0">
              <a:spcBef>
                <a:spcPts val="0"/>
              </a:spcBef>
              <a:buNone/>
              <a:defRPr sz="2400"/>
            </a:lvl2pPr>
            <a:lvl3pPr marL="914400" indent="0">
              <a:buNone/>
              <a:defRPr sz="1800"/>
            </a:lvl3pPr>
            <a:lvl4pPr marL="1371600" indent="0">
              <a:buNone/>
              <a:defRPr sz="1600"/>
            </a:lvl4pPr>
            <a:lvl5pPr marL="1828800" indent="0">
              <a:buNone/>
              <a:defRPr sz="1600"/>
            </a:lvl5pPr>
          </a:lstStyle>
          <a:p>
            <a:pPr lvl="0"/>
            <a:r>
              <a:rPr lang="en-US" dirty="0"/>
              <a:t>First Last Name</a:t>
            </a:r>
          </a:p>
        </p:txBody>
      </p:sp>
      <p:sp>
        <p:nvSpPr>
          <p:cNvPr id="33" name="Text Placeholder 8"/>
          <p:cNvSpPr>
            <a:spLocks noGrp="1"/>
          </p:cNvSpPr>
          <p:nvPr>
            <p:ph type="body" sz="quarter" idx="19" hasCustomPrompt="1"/>
          </p:nvPr>
        </p:nvSpPr>
        <p:spPr>
          <a:xfrm>
            <a:off x="556890" y="4632809"/>
            <a:ext cx="9399909" cy="914400"/>
          </a:xfrm>
          <a:prstGeom prst="rect">
            <a:avLst/>
          </a:prstGeom>
        </p:spPr>
        <p:txBody>
          <a:bodyPr tIns="0" bIns="0"/>
          <a:lstStyle>
            <a:lvl1pPr marL="0" indent="0">
              <a:spcBef>
                <a:spcPts val="0"/>
              </a:spcBef>
              <a:buFontTx/>
              <a:buNone/>
              <a:defRPr sz="2400">
                <a:solidFill>
                  <a:schemeClr val="bg1"/>
                </a:solidFill>
              </a:defRPr>
            </a:lvl1pPr>
            <a:lvl2pPr marL="0" indent="0">
              <a:spcBef>
                <a:spcPts val="0"/>
              </a:spcBef>
              <a:buNone/>
              <a:defRPr sz="2400">
                <a:solidFill>
                  <a:schemeClr val="bg1"/>
                </a:solidFill>
              </a:defRPr>
            </a:lvl2pPr>
            <a:lvl3pPr marL="914400" indent="0">
              <a:buNone/>
              <a:defRPr/>
            </a:lvl3pPr>
          </a:lstStyle>
          <a:p>
            <a:pPr lvl="0"/>
            <a:r>
              <a:rPr lang="en-US" dirty="0"/>
              <a:t>Title</a:t>
            </a:r>
            <a:br>
              <a:rPr lang="en-US" dirty="0"/>
            </a:br>
            <a:r>
              <a:rPr lang="en-US" dirty="0" err="1"/>
              <a:t>Title</a:t>
            </a:r>
            <a:r>
              <a:rPr lang="en-US" dirty="0"/>
              <a:t> line 2</a:t>
            </a:r>
          </a:p>
        </p:txBody>
      </p:sp>
      <p:sp>
        <p:nvSpPr>
          <p:cNvPr id="34" name="Oval 33"/>
          <p:cNvSpPr/>
          <p:nvPr userDrawn="1"/>
        </p:nvSpPr>
        <p:spPr>
          <a:xfrm>
            <a:off x="533670" y="585223"/>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533670"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3230"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616655" y="6320547"/>
            <a:ext cx="109572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06949" y="6297687"/>
            <a:ext cx="45720" cy="45720"/>
          </a:xfrm>
          <a:prstGeom prst="ellipse">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1" name="Straight Connector 40"/>
          <p:cNvCxnSpPr/>
          <p:nvPr userDrawn="1"/>
        </p:nvCxnSpPr>
        <p:spPr>
          <a:xfrm>
            <a:off x="11696282" y="6320547"/>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238687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Engage with ICANN White">
    <p:spTree>
      <p:nvGrpSpPr>
        <p:cNvPr id="1" name=""/>
        <p:cNvGrpSpPr/>
        <p:nvPr/>
      </p:nvGrpSpPr>
      <p:grpSpPr>
        <a:xfrm>
          <a:off x="0" y="0"/>
          <a:ext cx="0" cy="0"/>
          <a:chOff x="0" y="0"/>
          <a:chExt cx="0" cy="0"/>
        </a:xfrm>
      </p:grpSpPr>
      <p:sp>
        <p:nvSpPr>
          <p:cNvPr id="3" name="Rectangle 2"/>
          <p:cNvSpPr/>
          <p:nvPr userDrawn="1"/>
        </p:nvSpPr>
        <p:spPr>
          <a:xfrm>
            <a:off x="3084875" y="685225"/>
            <a:ext cx="9107124" cy="1864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dirty="0">
              <a:solidFill>
                <a:prstClr val="white"/>
              </a:solidFill>
              <a:cs typeface="Arial"/>
            </a:endParaRPr>
          </a:p>
        </p:txBody>
      </p:sp>
      <p:sp>
        <p:nvSpPr>
          <p:cNvPr id="4" name="Text Placeholder 32"/>
          <p:cNvSpPr txBox="1">
            <a:spLocks/>
          </p:cNvSpPr>
          <p:nvPr userDrawn="1"/>
        </p:nvSpPr>
        <p:spPr bwMode="auto">
          <a:xfrm>
            <a:off x="3391319" y="1552703"/>
            <a:ext cx="8800679" cy="3298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charset="0"/>
                <a:ea typeface="ＭＳ Ｐゴシック" charset="0"/>
              </a:defRPr>
            </a:lvl1pPr>
            <a:lvl2pPr marL="514350" indent="-171450" defTabSz="685800">
              <a:defRPr>
                <a:solidFill>
                  <a:schemeClr val="tx1"/>
                </a:solidFill>
                <a:latin typeface="Calibri" charset="0"/>
                <a:ea typeface="ＭＳ Ｐゴシック" charset="0"/>
              </a:defRPr>
            </a:lvl2pPr>
            <a:lvl3pPr marL="857250" indent="-171450" defTabSz="685800">
              <a:defRPr>
                <a:solidFill>
                  <a:schemeClr val="tx1"/>
                </a:solidFill>
                <a:latin typeface="Calibri" charset="0"/>
                <a:ea typeface="ＭＳ Ｐゴシック" charset="0"/>
              </a:defRPr>
            </a:lvl3pPr>
            <a:lvl4pPr marL="1200150" indent="-171450" defTabSz="685800">
              <a:defRPr>
                <a:solidFill>
                  <a:schemeClr val="tx1"/>
                </a:solidFill>
                <a:latin typeface="Calibri" charset="0"/>
                <a:ea typeface="ＭＳ Ｐゴシック" charset="0"/>
              </a:defRPr>
            </a:lvl4pPr>
            <a:lvl5pPr marL="1543050" indent="-171450" defTabSz="685800">
              <a:defRPr>
                <a:solidFill>
                  <a:schemeClr val="tx1"/>
                </a:solidFill>
                <a:latin typeface="Calibri" charset="0"/>
                <a:ea typeface="ＭＳ Ｐゴシック" charset="0"/>
              </a:defRPr>
            </a:lvl5pPr>
            <a:lvl6pPr marL="2000250" indent="-171450" defTabSz="685800" fontAlgn="base">
              <a:spcBef>
                <a:spcPct val="0"/>
              </a:spcBef>
              <a:spcAft>
                <a:spcPct val="0"/>
              </a:spcAft>
              <a:defRPr>
                <a:solidFill>
                  <a:schemeClr val="tx1"/>
                </a:solidFill>
                <a:latin typeface="Calibri" charset="0"/>
                <a:ea typeface="ＭＳ Ｐゴシック" charset="0"/>
              </a:defRPr>
            </a:lvl6pPr>
            <a:lvl7pPr marL="2457450" indent="-171450" defTabSz="685800" fontAlgn="base">
              <a:spcBef>
                <a:spcPct val="0"/>
              </a:spcBef>
              <a:spcAft>
                <a:spcPct val="0"/>
              </a:spcAft>
              <a:defRPr>
                <a:solidFill>
                  <a:schemeClr val="tx1"/>
                </a:solidFill>
                <a:latin typeface="Calibri" charset="0"/>
                <a:ea typeface="ＭＳ Ｐゴシック" charset="0"/>
              </a:defRPr>
            </a:lvl7pPr>
            <a:lvl8pPr marL="2914650" indent="-171450" defTabSz="685800" fontAlgn="base">
              <a:spcBef>
                <a:spcPct val="0"/>
              </a:spcBef>
              <a:spcAft>
                <a:spcPct val="0"/>
              </a:spcAft>
              <a:defRPr>
                <a:solidFill>
                  <a:schemeClr val="tx1"/>
                </a:solidFill>
                <a:latin typeface="Calibri" charset="0"/>
                <a:ea typeface="ＭＳ Ｐゴシック" charset="0"/>
              </a:defRPr>
            </a:lvl8pPr>
            <a:lvl9pPr marL="3371850" indent="-171450" defTabSz="685800" fontAlgn="base">
              <a:spcBef>
                <a:spcPct val="0"/>
              </a:spcBef>
              <a:spcAft>
                <a:spcPct val="0"/>
              </a:spcAft>
              <a:defRPr>
                <a:solidFill>
                  <a:schemeClr val="tx1"/>
                </a:solidFill>
                <a:latin typeface="Calibri" charset="0"/>
                <a:ea typeface="ＭＳ Ｐゴシック" charset="0"/>
              </a:defRPr>
            </a:lvl9pPr>
          </a:lstStyle>
          <a:p>
            <a:r>
              <a:rPr lang="en-US" sz="2000" dirty="0">
                <a:solidFill>
                  <a:schemeClr val="bg1"/>
                </a:solidFill>
                <a:latin typeface="+mn-lt"/>
                <a:cs typeface="Arial"/>
              </a:rPr>
              <a:t>Visit us at </a:t>
            </a:r>
            <a:r>
              <a:rPr lang="en-US" sz="2000" b="1" dirty="0">
                <a:solidFill>
                  <a:schemeClr val="bg1"/>
                </a:solidFill>
                <a:latin typeface="+mn-lt"/>
                <a:cs typeface="Arial"/>
              </a:rPr>
              <a:t>icann.org</a:t>
            </a:r>
          </a:p>
        </p:txBody>
      </p:sp>
      <p:sp>
        <p:nvSpPr>
          <p:cNvPr id="5" name="Text Placeholder 33"/>
          <p:cNvSpPr txBox="1">
            <a:spLocks/>
          </p:cNvSpPr>
          <p:nvPr userDrawn="1"/>
        </p:nvSpPr>
        <p:spPr bwMode="auto">
          <a:xfrm>
            <a:off x="3391319" y="1049145"/>
            <a:ext cx="6974253" cy="32594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455613">
              <a:defRPr>
                <a:solidFill>
                  <a:schemeClr val="tx1"/>
                </a:solidFill>
                <a:latin typeface="Calibri" charset="0"/>
                <a:ea typeface="ＭＳ Ｐゴシック" charset="0"/>
              </a:defRPr>
            </a:lvl1pPr>
            <a:lvl2pPr marL="514350" indent="-171450" defTabSz="455613">
              <a:defRPr>
                <a:solidFill>
                  <a:schemeClr val="tx1"/>
                </a:solidFill>
                <a:latin typeface="Calibri" charset="0"/>
                <a:ea typeface="ＭＳ Ｐゴシック" charset="0"/>
              </a:defRPr>
            </a:lvl2pPr>
            <a:lvl3pPr marL="857250" indent="-171450" defTabSz="455613">
              <a:defRPr>
                <a:solidFill>
                  <a:schemeClr val="tx1"/>
                </a:solidFill>
                <a:latin typeface="Calibri" charset="0"/>
                <a:ea typeface="ＭＳ Ｐゴシック" charset="0"/>
              </a:defRPr>
            </a:lvl3pPr>
            <a:lvl4pPr marL="1200150" indent="-171450" defTabSz="455613">
              <a:defRPr>
                <a:solidFill>
                  <a:schemeClr val="tx1"/>
                </a:solidFill>
                <a:latin typeface="Calibri" charset="0"/>
                <a:ea typeface="ＭＳ Ｐゴシック" charset="0"/>
              </a:defRPr>
            </a:lvl4pPr>
            <a:lvl5pPr marL="1543050" indent="-171450" defTabSz="455613">
              <a:defRPr>
                <a:solidFill>
                  <a:schemeClr val="tx1"/>
                </a:solidFill>
                <a:latin typeface="Calibri" charset="0"/>
                <a:ea typeface="ＭＳ Ｐゴシック" charset="0"/>
              </a:defRPr>
            </a:lvl5pPr>
            <a:lvl6pPr marL="2000250" indent="-171450" defTabSz="455613" fontAlgn="base">
              <a:spcBef>
                <a:spcPct val="0"/>
              </a:spcBef>
              <a:spcAft>
                <a:spcPct val="0"/>
              </a:spcAft>
              <a:defRPr>
                <a:solidFill>
                  <a:schemeClr val="tx1"/>
                </a:solidFill>
                <a:latin typeface="Calibri" charset="0"/>
                <a:ea typeface="ＭＳ Ｐゴシック" charset="0"/>
              </a:defRPr>
            </a:lvl6pPr>
            <a:lvl7pPr marL="2457450" indent="-171450" defTabSz="455613" fontAlgn="base">
              <a:spcBef>
                <a:spcPct val="0"/>
              </a:spcBef>
              <a:spcAft>
                <a:spcPct val="0"/>
              </a:spcAft>
              <a:defRPr>
                <a:solidFill>
                  <a:schemeClr val="tx1"/>
                </a:solidFill>
                <a:latin typeface="Calibri" charset="0"/>
                <a:ea typeface="ＭＳ Ｐゴシック" charset="0"/>
              </a:defRPr>
            </a:lvl7pPr>
            <a:lvl8pPr marL="2914650" indent="-171450" defTabSz="455613" fontAlgn="base">
              <a:spcBef>
                <a:spcPct val="0"/>
              </a:spcBef>
              <a:spcAft>
                <a:spcPct val="0"/>
              </a:spcAft>
              <a:defRPr>
                <a:solidFill>
                  <a:schemeClr val="tx1"/>
                </a:solidFill>
                <a:latin typeface="Calibri" charset="0"/>
                <a:ea typeface="ＭＳ Ｐゴシック" charset="0"/>
              </a:defRPr>
            </a:lvl8pPr>
            <a:lvl9pPr marL="3371850" indent="-171450" defTabSz="455613" fontAlgn="base">
              <a:spcBef>
                <a:spcPct val="0"/>
              </a:spcBef>
              <a:spcAft>
                <a:spcPct val="0"/>
              </a:spcAft>
              <a:defRPr>
                <a:solidFill>
                  <a:schemeClr val="tx1"/>
                </a:solidFill>
                <a:latin typeface="Calibri" charset="0"/>
                <a:ea typeface="ＭＳ Ｐゴシック" charset="0"/>
              </a:defRPr>
            </a:lvl9pPr>
          </a:lstStyle>
          <a:p>
            <a:pPr>
              <a:lnSpc>
                <a:spcPct val="90000"/>
              </a:lnSpc>
              <a:spcBef>
                <a:spcPct val="20000"/>
              </a:spcBef>
            </a:pPr>
            <a:r>
              <a:rPr lang="en-AU" sz="2700" b="1" dirty="0">
                <a:solidFill>
                  <a:schemeClr val="bg1"/>
                </a:solidFill>
                <a:latin typeface="+mn-lt"/>
                <a:ea typeface="Segoe UI" charset="0"/>
                <a:cs typeface="Arial"/>
              </a:rPr>
              <a:t>Thank You and Questions</a:t>
            </a:r>
          </a:p>
        </p:txBody>
      </p:sp>
      <p:sp>
        <p:nvSpPr>
          <p:cNvPr id="6" name="Rectangle 5"/>
          <p:cNvSpPr/>
          <p:nvPr userDrawn="1"/>
        </p:nvSpPr>
        <p:spPr>
          <a:xfrm>
            <a:off x="2" y="685225"/>
            <a:ext cx="2977273" cy="186493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sz="1350" dirty="0">
              <a:solidFill>
                <a:prstClr val="white"/>
              </a:solidFill>
              <a:cs typeface="Arial"/>
            </a:endParaRPr>
          </a:p>
        </p:txBody>
      </p:sp>
      <p:sp>
        <p:nvSpPr>
          <p:cNvPr id="30" name="Text Placeholder 29"/>
          <p:cNvSpPr>
            <a:spLocks noGrp="1"/>
          </p:cNvSpPr>
          <p:nvPr>
            <p:ph type="body" sz="quarter" idx="10" hasCustomPrompt="1"/>
          </p:nvPr>
        </p:nvSpPr>
        <p:spPr>
          <a:xfrm>
            <a:off x="3391319" y="1865312"/>
            <a:ext cx="7964599" cy="346541"/>
          </a:xfrm>
          <a:prstGeom prst="rect">
            <a:avLst/>
          </a:prstGeom>
        </p:spPr>
        <p:txBody>
          <a:bodyPr lIns="0" tIns="0" rIns="0" bIns="0"/>
          <a:lstStyle>
            <a:lvl1pPr marL="0" indent="0">
              <a:buFontTx/>
              <a:buNone/>
              <a:defRPr lang="en-US" sz="2000" kern="1200" dirty="0" smtClean="0">
                <a:solidFill>
                  <a:schemeClr val="bg1"/>
                </a:solidFill>
                <a:latin typeface="+mn-lt"/>
                <a:ea typeface="ＭＳ Ｐゴシック" charset="0"/>
                <a:cs typeface="Arial"/>
              </a:defRPr>
            </a:lvl1pPr>
            <a:lvl2pPr marL="457200" indent="0">
              <a:buFontTx/>
              <a:buNone/>
              <a:defRPr lang="en-US" sz="2000" kern="1200" dirty="0" smtClean="0">
                <a:solidFill>
                  <a:schemeClr val="bg1"/>
                </a:solidFill>
                <a:latin typeface="+mn-lt"/>
                <a:ea typeface="ＭＳ Ｐゴシック" charset="0"/>
                <a:cs typeface="Arial"/>
              </a:defRPr>
            </a:lvl2pPr>
            <a:lvl3pPr marL="914400" indent="0">
              <a:buFontTx/>
              <a:buNone/>
              <a:defRPr lang="en-US" sz="2000" kern="1200" dirty="0" smtClean="0">
                <a:solidFill>
                  <a:schemeClr val="bg1"/>
                </a:solidFill>
                <a:latin typeface="+mn-lt"/>
                <a:ea typeface="ＭＳ Ｐゴシック" charset="0"/>
                <a:cs typeface="Arial"/>
              </a:defRPr>
            </a:lvl3pPr>
            <a:lvl4pPr marL="1371600" indent="0">
              <a:buFontTx/>
              <a:buNone/>
              <a:defRPr lang="en-US" sz="2000" kern="1200" dirty="0" smtClean="0">
                <a:solidFill>
                  <a:schemeClr val="bg1"/>
                </a:solidFill>
                <a:latin typeface="+mn-lt"/>
                <a:ea typeface="ＭＳ Ｐゴシック" charset="0"/>
                <a:cs typeface="Arial"/>
              </a:defRPr>
            </a:lvl4pPr>
            <a:lvl5pPr marL="1828800" indent="0">
              <a:buFontTx/>
              <a:buNone/>
              <a:defRPr lang="en-US" sz="2000" kern="1200" dirty="0">
                <a:solidFill>
                  <a:schemeClr val="bg1"/>
                </a:solidFill>
                <a:latin typeface="+mn-lt"/>
                <a:ea typeface="ＭＳ Ｐゴシック" charset="0"/>
                <a:cs typeface="Arial"/>
              </a:defRPr>
            </a:lvl5pPr>
          </a:lstStyle>
          <a:p>
            <a:pPr lvl="0"/>
            <a:r>
              <a:rPr lang="en-US" dirty="0"/>
              <a:t>Email: email</a:t>
            </a:r>
          </a:p>
        </p:txBody>
      </p:sp>
      <p:sp>
        <p:nvSpPr>
          <p:cNvPr id="31" name="Title 4"/>
          <p:cNvSpPr>
            <a:spLocks noGrp="1"/>
          </p:cNvSpPr>
          <p:nvPr>
            <p:ph type="title" hasCustomPrompt="1"/>
          </p:nvPr>
        </p:nvSpPr>
        <p:spPr>
          <a:xfrm>
            <a:off x="420624" y="42394"/>
            <a:ext cx="10547350" cy="531346"/>
          </a:xfrm>
          <a:prstGeom prst="rect">
            <a:avLst/>
          </a:prstGeom>
          <a:noFill/>
        </p:spPr>
        <p:txBody>
          <a:bodyPr lIns="91440" tIns="45720" rIns="91440" bIns="45720"/>
          <a:lstStyle>
            <a:lvl1pPr>
              <a:defRPr>
                <a:solidFill>
                  <a:schemeClr val="accent6">
                    <a:lumMod val="50000"/>
                  </a:schemeClr>
                </a:solidFill>
              </a:defRPr>
            </a:lvl1pPr>
          </a:lstStyle>
          <a:p>
            <a:r>
              <a:rPr lang="en-US" dirty="0"/>
              <a:t>Engage with ICANN</a:t>
            </a:r>
          </a:p>
        </p:txBody>
      </p:sp>
      <p:pic>
        <p:nvPicPr>
          <p:cNvPr id="32" name="Picture 31" descr="ICANN_Logo_W.eps"/>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07392" y="856105"/>
            <a:ext cx="1962493" cy="1523172"/>
          </a:xfrm>
          <a:prstGeom prst="rect">
            <a:avLst/>
          </a:prstGeom>
        </p:spPr>
      </p:pic>
      <p:grpSp>
        <p:nvGrpSpPr>
          <p:cNvPr id="54" name="Group 53"/>
          <p:cNvGrpSpPr/>
          <p:nvPr userDrawn="1"/>
        </p:nvGrpSpPr>
        <p:grpSpPr>
          <a:xfrm>
            <a:off x="3402135" y="4228306"/>
            <a:ext cx="3416667" cy="365760"/>
            <a:chOff x="5325979" y="4715893"/>
            <a:chExt cx="3416667" cy="365760"/>
          </a:xfrm>
        </p:grpSpPr>
        <p:sp>
          <p:nvSpPr>
            <p:cNvPr id="55" name="Text Placeholder 32"/>
            <p:cNvSpPr txBox="1">
              <a:spLocks/>
            </p:cNvSpPr>
            <p:nvPr/>
          </p:nvSpPr>
          <p:spPr>
            <a:xfrm>
              <a:off x="5793339" y="4734885"/>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3"/>
                </a:rPr>
                <a:t>flickr.com</a:t>
              </a:r>
              <a:r>
                <a:rPr lang="en-US" sz="1400">
                  <a:solidFill>
                    <a:srgbClr val="0A304B"/>
                  </a:solidFill>
                  <a:latin typeface="+mn-lt"/>
                  <a:ea typeface="Segoe UI" panose="020B0502040204020203" pitchFamily="34" charset="0"/>
                  <a:cs typeface="Arial"/>
                  <a:hlinkClick r:id="rId3"/>
                </a:rPr>
                <a:t>/</a:t>
              </a:r>
              <a:r>
                <a:rPr lang="en-US" sz="1400" err="1">
                  <a:solidFill>
                    <a:srgbClr val="0A304B"/>
                  </a:solidFill>
                  <a:latin typeface="+mn-lt"/>
                  <a:ea typeface="Segoe UI" panose="020B0502040204020203" pitchFamily="34" charset="0"/>
                  <a:cs typeface="Arial"/>
                  <a:hlinkClick r:id="rId3"/>
                </a:rPr>
                <a:t>icann</a:t>
              </a:r>
              <a:endParaRPr lang="en-US" sz="1400">
                <a:solidFill>
                  <a:srgbClr val="0A304B"/>
                </a:solidFill>
                <a:latin typeface="+mn-lt"/>
                <a:ea typeface="Segoe UI" panose="020B0502040204020203" pitchFamily="34" charset="0"/>
                <a:cs typeface="Arial"/>
              </a:endParaRPr>
            </a:p>
          </p:txBody>
        </p:sp>
        <p:pic>
          <p:nvPicPr>
            <p:cNvPr id="56" name="Picture 55" descr="1420947842_social_style_3_flikr-128.png">
              <a:hlinkClick r:id="rId4" action="ppaction://hlinkfile"/>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25979" y="4715893"/>
              <a:ext cx="365760" cy="365760"/>
            </a:xfrm>
            <a:prstGeom prst="rect">
              <a:avLst/>
            </a:prstGeom>
          </p:spPr>
        </p:pic>
      </p:grpSp>
      <p:grpSp>
        <p:nvGrpSpPr>
          <p:cNvPr id="57" name="Group 56"/>
          <p:cNvGrpSpPr/>
          <p:nvPr userDrawn="1"/>
        </p:nvGrpSpPr>
        <p:grpSpPr>
          <a:xfrm>
            <a:off x="3402135" y="4726326"/>
            <a:ext cx="3636602" cy="365760"/>
            <a:chOff x="1235726" y="5571713"/>
            <a:chExt cx="3636602" cy="365760"/>
          </a:xfrm>
        </p:grpSpPr>
        <p:sp>
          <p:nvSpPr>
            <p:cNvPr id="58" name="Text Placeholder 32"/>
            <p:cNvSpPr txBox="1">
              <a:spLocks/>
            </p:cNvSpPr>
            <p:nvPr/>
          </p:nvSpPr>
          <p:spPr>
            <a:xfrm>
              <a:off x="1703086" y="5592033"/>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6"/>
                </a:rPr>
                <a:t>linkedin</a:t>
              </a:r>
              <a:r>
                <a:rPr lang="en-US" sz="1400">
                  <a:solidFill>
                    <a:srgbClr val="0A304B"/>
                  </a:solidFill>
                  <a:latin typeface="+mn-lt"/>
                  <a:ea typeface="Segoe UI" panose="020B0502040204020203" pitchFamily="34" charset="0"/>
                  <a:cs typeface="Arial"/>
                  <a:hlinkClick r:id="rId6"/>
                </a:rPr>
                <a:t>/company/</a:t>
              </a:r>
              <a:r>
                <a:rPr lang="en-US" sz="1400" err="1">
                  <a:solidFill>
                    <a:srgbClr val="0A304B"/>
                  </a:solidFill>
                  <a:latin typeface="+mn-lt"/>
                  <a:ea typeface="Segoe UI" panose="020B0502040204020203" pitchFamily="34" charset="0"/>
                  <a:cs typeface="Arial"/>
                  <a:hlinkClick r:id="rId6"/>
                </a:rPr>
                <a:t>icann</a:t>
              </a:r>
              <a:endParaRPr lang="en-US" sz="1400">
                <a:solidFill>
                  <a:srgbClr val="0A304B"/>
                </a:solidFill>
                <a:latin typeface="+mn-lt"/>
                <a:ea typeface="Segoe UI" panose="020B0502040204020203" pitchFamily="34" charset="0"/>
                <a:cs typeface="Arial"/>
              </a:endParaRPr>
            </a:p>
          </p:txBody>
        </p:sp>
        <p:pic>
          <p:nvPicPr>
            <p:cNvPr id="59" name="Picture 58" descr="1420948164_social_style_3_in-128.png">
              <a:hlinkClick r:id="rId7" action="ppaction://hlinkfil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235726" y="5571713"/>
              <a:ext cx="365760" cy="365760"/>
            </a:xfrm>
            <a:prstGeom prst="rect">
              <a:avLst/>
            </a:prstGeom>
          </p:spPr>
        </p:pic>
      </p:grpSp>
      <p:grpSp>
        <p:nvGrpSpPr>
          <p:cNvPr id="60" name="Group 59"/>
          <p:cNvGrpSpPr/>
          <p:nvPr userDrawn="1"/>
        </p:nvGrpSpPr>
        <p:grpSpPr>
          <a:xfrm>
            <a:off x="3402135" y="2734246"/>
            <a:ext cx="2809587" cy="365760"/>
            <a:chOff x="1235726" y="3073176"/>
            <a:chExt cx="2809587" cy="365760"/>
          </a:xfrm>
        </p:grpSpPr>
        <p:sp>
          <p:nvSpPr>
            <p:cNvPr id="61" name="Text Placeholder 32"/>
            <p:cNvSpPr txBox="1">
              <a:spLocks/>
            </p:cNvSpPr>
            <p:nvPr/>
          </p:nvSpPr>
          <p:spPr>
            <a:xfrm>
              <a:off x="1703087" y="3093496"/>
              <a:ext cx="2342226"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9"/>
                </a:rPr>
                <a:t>@icann</a:t>
              </a:r>
              <a:endParaRPr lang="en-US" sz="1400" dirty="0">
                <a:solidFill>
                  <a:srgbClr val="0A304B"/>
                </a:solidFill>
                <a:latin typeface="+mn-lt"/>
                <a:ea typeface="Segoe UI" panose="020B0502040204020203" pitchFamily="34" charset="0"/>
                <a:cs typeface="Arial"/>
              </a:endParaRPr>
            </a:p>
          </p:txBody>
        </p:sp>
        <p:pic>
          <p:nvPicPr>
            <p:cNvPr id="62" name="Picture 61" descr="1420948433_social_style_3_twiter-128.png">
              <a:hlinkClick r:id="rId10" action="ppaction://hlinkfile"/>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235726" y="3073176"/>
              <a:ext cx="365760" cy="365760"/>
            </a:xfrm>
            <a:prstGeom prst="rect">
              <a:avLst/>
            </a:prstGeom>
          </p:spPr>
        </p:pic>
      </p:grpSp>
      <p:grpSp>
        <p:nvGrpSpPr>
          <p:cNvPr id="63" name="Group 62"/>
          <p:cNvGrpSpPr/>
          <p:nvPr userDrawn="1"/>
        </p:nvGrpSpPr>
        <p:grpSpPr>
          <a:xfrm>
            <a:off x="3402135" y="3232266"/>
            <a:ext cx="3730320" cy="365760"/>
            <a:chOff x="1235727" y="3892739"/>
            <a:chExt cx="3730320" cy="365760"/>
          </a:xfrm>
        </p:grpSpPr>
        <p:sp>
          <p:nvSpPr>
            <p:cNvPr id="64" name="Text Placeholder 32"/>
            <p:cNvSpPr txBox="1">
              <a:spLocks/>
            </p:cNvSpPr>
            <p:nvPr/>
          </p:nvSpPr>
          <p:spPr>
            <a:xfrm>
              <a:off x="1703086" y="3913059"/>
              <a:ext cx="3262961"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2"/>
                </a:rPr>
                <a:t>facebook.com</a:t>
              </a:r>
              <a:r>
                <a:rPr lang="en-US" sz="1400">
                  <a:solidFill>
                    <a:srgbClr val="0A304B"/>
                  </a:solidFill>
                  <a:latin typeface="+mn-lt"/>
                  <a:ea typeface="Segoe UI" panose="020B0502040204020203" pitchFamily="34" charset="0"/>
                  <a:cs typeface="Arial"/>
                  <a:hlinkClick r:id="rId12"/>
                </a:rPr>
                <a:t>/</a:t>
              </a:r>
              <a:r>
                <a:rPr lang="en-US" sz="1400" err="1">
                  <a:solidFill>
                    <a:srgbClr val="0A304B"/>
                  </a:solidFill>
                  <a:latin typeface="+mn-lt"/>
                  <a:ea typeface="Segoe UI" panose="020B0502040204020203" pitchFamily="34" charset="0"/>
                  <a:cs typeface="Arial"/>
                  <a:hlinkClick r:id="rId12"/>
                </a:rPr>
                <a:t>icannorg</a:t>
              </a:r>
              <a:r>
                <a:rPr lang="en-US" sz="1400">
                  <a:solidFill>
                    <a:srgbClr val="0A304B"/>
                  </a:solidFill>
                  <a:latin typeface="+mn-lt"/>
                  <a:ea typeface="Segoe UI" panose="020B0502040204020203" pitchFamily="34" charset="0"/>
                  <a:cs typeface="Arial"/>
                  <a:hlinkClick r:id="rId12"/>
                </a:rPr>
                <a:t> </a:t>
              </a:r>
              <a:endParaRPr lang="en-US" sz="1400">
                <a:solidFill>
                  <a:srgbClr val="0A304B"/>
                </a:solidFill>
                <a:latin typeface="+mn-lt"/>
                <a:ea typeface="Segoe UI" panose="020B0502040204020203" pitchFamily="34" charset="0"/>
                <a:cs typeface="Arial"/>
              </a:endParaRPr>
            </a:p>
          </p:txBody>
        </p:sp>
        <p:pic>
          <p:nvPicPr>
            <p:cNvPr id="65" name="Picture 64" descr="1420948141_social_style_3_facebook-128.png">
              <a:hlinkClick r:id="rId13" action="ppaction://hlinkfile"/>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235727" y="3892739"/>
              <a:ext cx="365760" cy="365760"/>
            </a:xfrm>
            <a:prstGeom prst="rect">
              <a:avLst/>
            </a:prstGeom>
          </p:spPr>
        </p:pic>
      </p:grpSp>
      <p:grpSp>
        <p:nvGrpSpPr>
          <p:cNvPr id="66" name="Group 65"/>
          <p:cNvGrpSpPr/>
          <p:nvPr userDrawn="1"/>
        </p:nvGrpSpPr>
        <p:grpSpPr>
          <a:xfrm>
            <a:off x="3402135" y="3730286"/>
            <a:ext cx="3636602" cy="365760"/>
            <a:chOff x="1235726" y="4721075"/>
            <a:chExt cx="3636602" cy="365760"/>
          </a:xfrm>
        </p:grpSpPr>
        <p:pic>
          <p:nvPicPr>
            <p:cNvPr id="67" name="Picture 66" descr="1420948149_social_style_3_youtube-128.png">
              <a:hlinkClick r:id="rId15" action="ppaction://hlinkfile"/>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1235726" y="4721075"/>
              <a:ext cx="365760" cy="365760"/>
            </a:xfrm>
            <a:prstGeom prst="rect">
              <a:avLst/>
            </a:prstGeom>
          </p:spPr>
        </p:pic>
        <p:sp>
          <p:nvSpPr>
            <p:cNvPr id="68" name="Text Placeholder 32"/>
            <p:cNvSpPr txBox="1">
              <a:spLocks/>
            </p:cNvSpPr>
            <p:nvPr/>
          </p:nvSpPr>
          <p:spPr>
            <a:xfrm>
              <a:off x="1703086" y="4734885"/>
              <a:ext cx="3169242"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7"/>
                </a:rPr>
                <a:t>youtube.com</a:t>
              </a:r>
              <a:r>
                <a:rPr lang="en-US" sz="1400">
                  <a:solidFill>
                    <a:srgbClr val="0A304B"/>
                  </a:solidFill>
                  <a:latin typeface="+mn-lt"/>
                  <a:ea typeface="Segoe UI" panose="020B0502040204020203" pitchFamily="34" charset="0"/>
                  <a:cs typeface="Arial"/>
                  <a:hlinkClick r:id="rId17"/>
                </a:rPr>
                <a:t>/</a:t>
              </a:r>
              <a:r>
                <a:rPr lang="en-US" sz="1400" err="1">
                  <a:solidFill>
                    <a:srgbClr val="0A304B"/>
                  </a:solidFill>
                  <a:latin typeface="+mn-lt"/>
                  <a:ea typeface="Segoe UI" panose="020B0502040204020203" pitchFamily="34" charset="0"/>
                  <a:cs typeface="Arial"/>
                  <a:hlinkClick r:id="rId17"/>
                </a:rPr>
                <a:t>icannnews</a:t>
              </a:r>
              <a:endParaRPr lang="en-US" sz="1400">
                <a:solidFill>
                  <a:srgbClr val="0A304B"/>
                </a:solidFill>
                <a:latin typeface="+mn-lt"/>
                <a:ea typeface="Segoe UI" panose="020B0502040204020203" pitchFamily="34" charset="0"/>
                <a:cs typeface="Arial"/>
              </a:endParaRPr>
            </a:p>
          </p:txBody>
        </p:sp>
      </p:grpSp>
      <p:grpSp>
        <p:nvGrpSpPr>
          <p:cNvPr id="69" name="Group 68"/>
          <p:cNvGrpSpPr/>
          <p:nvPr userDrawn="1"/>
        </p:nvGrpSpPr>
        <p:grpSpPr>
          <a:xfrm>
            <a:off x="3402135" y="5722367"/>
            <a:ext cx="2586167" cy="365760"/>
            <a:chOff x="5325979" y="3073176"/>
            <a:chExt cx="2586167" cy="365760"/>
          </a:xfrm>
        </p:grpSpPr>
        <p:sp>
          <p:nvSpPr>
            <p:cNvPr id="70" name="Text Placeholder 32"/>
            <p:cNvSpPr txBox="1">
              <a:spLocks/>
            </p:cNvSpPr>
            <p:nvPr/>
          </p:nvSpPr>
          <p:spPr>
            <a:xfrm>
              <a:off x="5793339" y="3093496"/>
              <a:ext cx="21188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18"/>
                </a:rPr>
                <a:t>soundcloud</a:t>
              </a:r>
              <a:r>
                <a:rPr lang="en-US" sz="1400">
                  <a:solidFill>
                    <a:srgbClr val="0A304B"/>
                  </a:solidFill>
                  <a:latin typeface="+mn-lt"/>
                  <a:ea typeface="Segoe UI" panose="020B0502040204020203" pitchFamily="34" charset="0"/>
                  <a:cs typeface="Arial"/>
                  <a:hlinkClick r:id="rId18"/>
                </a:rPr>
                <a:t>/</a:t>
              </a:r>
              <a:r>
                <a:rPr lang="en-US" sz="1400" err="1">
                  <a:solidFill>
                    <a:srgbClr val="0A304B"/>
                  </a:solidFill>
                  <a:latin typeface="+mn-lt"/>
                  <a:ea typeface="Segoe UI" panose="020B0502040204020203" pitchFamily="34" charset="0"/>
                  <a:cs typeface="Arial"/>
                  <a:hlinkClick r:id="rId18"/>
                </a:rPr>
                <a:t>icann</a:t>
              </a:r>
              <a:endParaRPr lang="en-US" sz="1400">
                <a:solidFill>
                  <a:srgbClr val="0A304B"/>
                </a:solidFill>
                <a:latin typeface="+mn-lt"/>
                <a:ea typeface="Segoe UI" panose="020B0502040204020203" pitchFamily="34" charset="0"/>
                <a:cs typeface="Arial"/>
              </a:endParaRPr>
            </a:p>
          </p:txBody>
        </p:sp>
        <p:pic>
          <p:nvPicPr>
            <p:cNvPr id="71" name="Picture 70"/>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5325979" y="3073176"/>
              <a:ext cx="365760" cy="365760"/>
            </a:xfrm>
            <a:prstGeom prst="rect">
              <a:avLst/>
            </a:prstGeom>
          </p:spPr>
        </p:pic>
      </p:grpSp>
      <p:grpSp>
        <p:nvGrpSpPr>
          <p:cNvPr id="72" name="Group 71"/>
          <p:cNvGrpSpPr/>
          <p:nvPr userDrawn="1"/>
        </p:nvGrpSpPr>
        <p:grpSpPr>
          <a:xfrm>
            <a:off x="3402135" y="5224346"/>
            <a:ext cx="3416667" cy="365760"/>
            <a:chOff x="5325979" y="5571713"/>
            <a:chExt cx="3416667" cy="365760"/>
          </a:xfrm>
        </p:grpSpPr>
        <p:sp>
          <p:nvSpPr>
            <p:cNvPr id="73" name="Text Placeholder 32"/>
            <p:cNvSpPr txBox="1">
              <a:spLocks/>
            </p:cNvSpPr>
            <p:nvPr/>
          </p:nvSpPr>
          <p:spPr>
            <a:xfrm>
              <a:off x="5793339" y="5592033"/>
              <a:ext cx="2949307" cy="339725"/>
            </a:xfrm>
            <a:prstGeom prst="rect">
              <a:avLst/>
            </a:prstGeom>
          </p:spPr>
          <p:txBody>
            <a:bodyPr lIns="0" tIns="0" rIns="0" bIns="0" anchor="ct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457082">
                <a:spcBef>
                  <a:spcPct val="20000"/>
                </a:spcBef>
                <a:buNone/>
                <a:defRPr/>
              </a:pPr>
              <a:r>
                <a:rPr lang="en-US" sz="1400" dirty="0">
                  <a:solidFill>
                    <a:srgbClr val="0A304B"/>
                  </a:solidFill>
                  <a:latin typeface="+mn-lt"/>
                  <a:ea typeface="Segoe UI" panose="020B0502040204020203" pitchFamily="34" charset="0"/>
                  <a:cs typeface="Arial"/>
                  <a:hlinkClick r:id="rId20"/>
                </a:rPr>
                <a:t>slideshare</a:t>
              </a:r>
              <a:r>
                <a:rPr lang="en-US" sz="1400">
                  <a:solidFill>
                    <a:srgbClr val="0A304B"/>
                  </a:solidFill>
                  <a:latin typeface="+mn-lt"/>
                  <a:ea typeface="Segoe UI" panose="020B0502040204020203" pitchFamily="34" charset="0"/>
                  <a:cs typeface="Arial"/>
                  <a:hlinkClick r:id="rId20"/>
                </a:rPr>
                <a:t>/</a:t>
              </a:r>
              <a:r>
                <a:rPr lang="en-US" sz="1400" err="1">
                  <a:solidFill>
                    <a:srgbClr val="0A304B"/>
                  </a:solidFill>
                  <a:latin typeface="+mn-lt"/>
                  <a:ea typeface="Segoe UI" panose="020B0502040204020203" pitchFamily="34" charset="0"/>
                  <a:cs typeface="Arial"/>
                  <a:hlinkClick r:id="rId20"/>
                </a:rPr>
                <a:t>icannpresentations</a:t>
              </a:r>
              <a:endParaRPr lang="en-US" sz="1400">
                <a:solidFill>
                  <a:srgbClr val="0A304B"/>
                </a:solidFill>
                <a:latin typeface="+mn-lt"/>
                <a:ea typeface="Segoe UI" panose="020B0502040204020203" pitchFamily="34" charset="0"/>
                <a:cs typeface="Arial"/>
              </a:endParaRPr>
            </a:p>
          </p:txBody>
        </p:sp>
        <p:pic>
          <p:nvPicPr>
            <p:cNvPr id="74" name="Picture 73" descr="1420948164_social_style_3_in-128.png">
              <a:hlinkClick r:id="rId7" action="ppaction://hlinkfile"/>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325979" y="5571713"/>
              <a:ext cx="365760" cy="365760"/>
            </a:xfrm>
            <a:prstGeom prst="rect">
              <a:avLst/>
            </a:prstGeom>
          </p:spPr>
        </p:pic>
      </p:grpSp>
    </p:spTree>
    <p:extLst>
      <p:ext uri="{BB962C8B-B14F-4D97-AF65-F5344CB8AC3E}">
        <p14:creationId xmlns:p14="http://schemas.microsoft.com/office/powerpoint/2010/main" val="59725737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Engage with ICANN Blue">
    <p:spTree>
      <p:nvGrpSpPr>
        <p:cNvPr id="1" name=""/>
        <p:cNvGrpSpPr/>
        <p:nvPr/>
      </p:nvGrpSpPr>
      <p:grpSpPr>
        <a:xfrm>
          <a:off x="0" y="0"/>
          <a:ext cx="0" cy="0"/>
          <a:chOff x="0" y="0"/>
          <a:chExt cx="0" cy="0"/>
        </a:xfrm>
      </p:grpSpPr>
      <p:sp>
        <p:nvSpPr>
          <p:cNvPr id="29" name="Rectangle 28"/>
          <p:cNvSpPr/>
          <p:nvPr userDrawn="1"/>
        </p:nvSpPr>
        <p:spPr>
          <a:xfrm>
            <a:off x="0" y="0"/>
            <a:ext cx="12192000" cy="68580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30" name="Text Placeholder 32"/>
          <p:cNvSpPr txBox="1">
            <a:spLocks/>
          </p:cNvSpPr>
          <p:nvPr userDrawn="1"/>
        </p:nvSpPr>
        <p:spPr bwMode="auto">
          <a:xfrm>
            <a:off x="2921748" y="2425013"/>
            <a:ext cx="8440953" cy="34706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charset="0"/>
                <a:ea typeface="ＭＳ Ｐゴシック" charset="0"/>
              </a:defRPr>
            </a:lvl1pPr>
            <a:lvl2pPr marL="514350" indent="-171450" defTabSz="685800">
              <a:defRPr>
                <a:solidFill>
                  <a:schemeClr val="tx1"/>
                </a:solidFill>
                <a:latin typeface="Calibri" charset="0"/>
                <a:ea typeface="ＭＳ Ｐゴシック" charset="0"/>
              </a:defRPr>
            </a:lvl2pPr>
            <a:lvl3pPr marL="857250" indent="-171450" defTabSz="685800">
              <a:defRPr>
                <a:solidFill>
                  <a:schemeClr val="tx1"/>
                </a:solidFill>
                <a:latin typeface="Calibri" charset="0"/>
                <a:ea typeface="ＭＳ Ｐゴシック" charset="0"/>
              </a:defRPr>
            </a:lvl3pPr>
            <a:lvl4pPr marL="1200150" indent="-171450" defTabSz="685800">
              <a:defRPr>
                <a:solidFill>
                  <a:schemeClr val="tx1"/>
                </a:solidFill>
                <a:latin typeface="Calibri" charset="0"/>
                <a:ea typeface="ＭＳ Ｐゴシック" charset="0"/>
              </a:defRPr>
            </a:lvl4pPr>
            <a:lvl5pPr marL="1543050" indent="-171450" defTabSz="685800">
              <a:defRPr>
                <a:solidFill>
                  <a:schemeClr val="tx1"/>
                </a:solidFill>
                <a:latin typeface="Calibri" charset="0"/>
                <a:ea typeface="ＭＳ Ｐゴシック" charset="0"/>
              </a:defRPr>
            </a:lvl5pPr>
            <a:lvl6pPr marL="2000250" indent="-171450" defTabSz="685800" fontAlgn="base">
              <a:spcBef>
                <a:spcPct val="0"/>
              </a:spcBef>
              <a:spcAft>
                <a:spcPct val="0"/>
              </a:spcAft>
              <a:defRPr>
                <a:solidFill>
                  <a:schemeClr val="tx1"/>
                </a:solidFill>
                <a:latin typeface="Calibri" charset="0"/>
                <a:ea typeface="ＭＳ Ｐゴシック" charset="0"/>
              </a:defRPr>
            </a:lvl6pPr>
            <a:lvl7pPr marL="2457450" indent="-171450" defTabSz="685800" fontAlgn="base">
              <a:spcBef>
                <a:spcPct val="0"/>
              </a:spcBef>
              <a:spcAft>
                <a:spcPct val="0"/>
              </a:spcAft>
              <a:defRPr>
                <a:solidFill>
                  <a:schemeClr val="tx1"/>
                </a:solidFill>
                <a:latin typeface="Calibri" charset="0"/>
                <a:ea typeface="ＭＳ Ｐゴシック" charset="0"/>
              </a:defRPr>
            </a:lvl7pPr>
            <a:lvl8pPr marL="2914650" indent="-171450" defTabSz="685800" fontAlgn="base">
              <a:spcBef>
                <a:spcPct val="0"/>
              </a:spcBef>
              <a:spcAft>
                <a:spcPct val="0"/>
              </a:spcAft>
              <a:defRPr>
                <a:solidFill>
                  <a:schemeClr val="tx1"/>
                </a:solidFill>
                <a:latin typeface="Calibri" charset="0"/>
                <a:ea typeface="ＭＳ Ｐゴシック" charset="0"/>
              </a:defRPr>
            </a:lvl8pPr>
            <a:lvl9pPr marL="3371850" indent="-171450" defTabSz="685800" fontAlgn="base">
              <a:spcBef>
                <a:spcPct val="0"/>
              </a:spcBef>
              <a:spcAft>
                <a:spcPct val="0"/>
              </a:spcAft>
              <a:defRPr>
                <a:solidFill>
                  <a:schemeClr val="tx1"/>
                </a:solidFill>
                <a:latin typeface="Calibri" charset="0"/>
                <a:ea typeface="ＭＳ Ｐゴシック" charset="0"/>
              </a:defRPr>
            </a:lvl9pPr>
          </a:lstStyle>
          <a:p>
            <a:r>
              <a:rPr lang="en-US" sz="1500" dirty="0">
                <a:solidFill>
                  <a:schemeClr val="bg1"/>
                </a:solidFill>
                <a:latin typeface="+mn-lt"/>
                <a:cs typeface="Arial"/>
              </a:rPr>
              <a:t>Visit us at </a:t>
            </a:r>
            <a:r>
              <a:rPr lang="en-US" sz="1500" b="1" dirty="0">
                <a:solidFill>
                  <a:schemeClr val="bg1"/>
                </a:solidFill>
                <a:latin typeface="+mn-lt"/>
                <a:cs typeface="Arial"/>
              </a:rPr>
              <a:t>icann.org</a:t>
            </a:r>
          </a:p>
        </p:txBody>
      </p:sp>
      <p:sp>
        <p:nvSpPr>
          <p:cNvPr id="31" name="Text Placeholder 33"/>
          <p:cNvSpPr txBox="1">
            <a:spLocks/>
          </p:cNvSpPr>
          <p:nvPr userDrawn="1"/>
        </p:nvSpPr>
        <p:spPr bwMode="auto">
          <a:xfrm>
            <a:off x="498950" y="862602"/>
            <a:ext cx="9870957" cy="39311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lvl1pPr defTabSz="455613">
              <a:defRPr>
                <a:solidFill>
                  <a:schemeClr val="tx1"/>
                </a:solidFill>
                <a:latin typeface="Calibri" charset="0"/>
                <a:ea typeface="ＭＳ Ｐゴシック" charset="0"/>
              </a:defRPr>
            </a:lvl1pPr>
            <a:lvl2pPr marL="514350" indent="-171450" defTabSz="455613">
              <a:defRPr>
                <a:solidFill>
                  <a:schemeClr val="tx1"/>
                </a:solidFill>
                <a:latin typeface="Calibri" charset="0"/>
                <a:ea typeface="ＭＳ Ｐゴシック" charset="0"/>
              </a:defRPr>
            </a:lvl2pPr>
            <a:lvl3pPr marL="857250" indent="-171450" defTabSz="455613">
              <a:defRPr>
                <a:solidFill>
                  <a:schemeClr val="tx1"/>
                </a:solidFill>
                <a:latin typeface="Calibri" charset="0"/>
                <a:ea typeface="ＭＳ Ｐゴシック" charset="0"/>
              </a:defRPr>
            </a:lvl3pPr>
            <a:lvl4pPr marL="1200150" indent="-171450" defTabSz="455613">
              <a:defRPr>
                <a:solidFill>
                  <a:schemeClr val="tx1"/>
                </a:solidFill>
                <a:latin typeface="Calibri" charset="0"/>
                <a:ea typeface="ＭＳ Ｐゴシック" charset="0"/>
              </a:defRPr>
            </a:lvl4pPr>
            <a:lvl5pPr marL="1543050" indent="-171450" defTabSz="455613">
              <a:defRPr>
                <a:solidFill>
                  <a:schemeClr val="tx1"/>
                </a:solidFill>
                <a:latin typeface="Calibri" charset="0"/>
                <a:ea typeface="ＭＳ Ｐゴシック" charset="0"/>
              </a:defRPr>
            </a:lvl5pPr>
            <a:lvl6pPr marL="2000250" indent="-171450" defTabSz="455613" fontAlgn="base">
              <a:spcBef>
                <a:spcPct val="0"/>
              </a:spcBef>
              <a:spcAft>
                <a:spcPct val="0"/>
              </a:spcAft>
              <a:defRPr>
                <a:solidFill>
                  <a:schemeClr val="tx1"/>
                </a:solidFill>
                <a:latin typeface="Calibri" charset="0"/>
                <a:ea typeface="ＭＳ Ｐゴシック" charset="0"/>
              </a:defRPr>
            </a:lvl6pPr>
            <a:lvl7pPr marL="2457450" indent="-171450" defTabSz="455613" fontAlgn="base">
              <a:spcBef>
                <a:spcPct val="0"/>
              </a:spcBef>
              <a:spcAft>
                <a:spcPct val="0"/>
              </a:spcAft>
              <a:defRPr>
                <a:solidFill>
                  <a:schemeClr val="tx1"/>
                </a:solidFill>
                <a:latin typeface="Calibri" charset="0"/>
                <a:ea typeface="ＭＳ Ｐゴシック" charset="0"/>
              </a:defRPr>
            </a:lvl7pPr>
            <a:lvl8pPr marL="2914650" indent="-171450" defTabSz="455613" fontAlgn="base">
              <a:spcBef>
                <a:spcPct val="0"/>
              </a:spcBef>
              <a:spcAft>
                <a:spcPct val="0"/>
              </a:spcAft>
              <a:defRPr>
                <a:solidFill>
                  <a:schemeClr val="tx1"/>
                </a:solidFill>
                <a:latin typeface="Calibri" charset="0"/>
                <a:ea typeface="ＭＳ Ｐゴシック" charset="0"/>
              </a:defRPr>
            </a:lvl8pPr>
            <a:lvl9pPr marL="3371850" indent="-171450" defTabSz="455613" fontAlgn="base">
              <a:spcBef>
                <a:spcPct val="0"/>
              </a:spcBef>
              <a:spcAft>
                <a:spcPct val="0"/>
              </a:spcAft>
              <a:defRPr>
                <a:solidFill>
                  <a:schemeClr val="tx1"/>
                </a:solidFill>
                <a:latin typeface="Calibri" charset="0"/>
                <a:ea typeface="ＭＳ Ｐゴシック" charset="0"/>
              </a:defRPr>
            </a:lvl9pPr>
          </a:lstStyle>
          <a:p>
            <a:pPr>
              <a:lnSpc>
                <a:spcPct val="90000"/>
              </a:lnSpc>
              <a:spcBef>
                <a:spcPct val="20000"/>
              </a:spcBef>
            </a:pPr>
            <a:endParaRPr lang="en-AU" sz="2700" b="1" dirty="0">
              <a:solidFill>
                <a:schemeClr val="bg1"/>
              </a:solidFill>
              <a:latin typeface="+mn-lt"/>
              <a:ea typeface="Segoe UI" charset="0"/>
              <a:cs typeface="Arial"/>
            </a:endParaRPr>
          </a:p>
        </p:txBody>
      </p:sp>
      <p:sp>
        <p:nvSpPr>
          <p:cNvPr id="33" name="Oval 32"/>
          <p:cNvSpPr/>
          <p:nvPr userDrawn="1"/>
        </p:nvSpPr>
        <p:spPr>
          <a:xfrm>
            <a:off x="527320" y="58522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latin typeface="+mn-lt"/>
            </a:endParaRPr>
          </a:p>
        </p:txBody>
      </p:sp>
      <p:cxnSp>
        <p:nvCxnSpPr>
          <p:cNvPr id="34" name="Straight Connector 33"/>
          <p:cNvCxnSpPr/>
          <p:nvPr userDrawn="1"/>
        </p:nvCxnSpPr>
        <p:spPr>
          <a:xfrm flipH="1">
            <a:off x="3230" y="608083"/>
            <a:ext cx="49571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userDrawn="1"/>
        </p:nvCxnSpPr>
        <p:spPr>
          <a:xfrm flipH="1">
            <a:off x="616656" y="608083"/>
            <a:ext cx="11575344"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a:off x="2421943" y="629759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flipH="1">
            <a:off x="1" y="6320453"/>
            <a:ext cx="2387223"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userDrawn="1"/>
        </p:nvCxnSpPr>
        <p:spPr>
          <a:xfrm flipH="1">
            <a:off x="2504929" y="6320453"/>
            <a:ext cx="9065823"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Oval 39"/>
          <p:cNvSpPr/>
          <p:nvPr userDrawn="1"/>
        </p:nvSpPr>
        <p:spPr>
          <a:xfrm flipH="1">
            <a:off x="11615191" y="629759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42" name="Straight Connector 41"/>
          <p:cNvCxnSpPr>
            <a:endCxn id="43" idx="0"/>
          </p:cNvCxnSpPr>
          <p:nvPr userDrawn="1"/>
        </p:nvCxnSpPr>
        <p:spPr>
          <a:xfrm flipV="1">
            <a:off x="2446072" y="2281331"/>
            <a:ext cx="0" cy="3976594"/>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3" name="Arc 42"/>
          <p:cNvSpPr/>
          <p:nvPr userDrawn="1"/>
        </p:nvSpPr>
        <p:spPr>
          <a:xfrm rot="16200000">
            <a:off x="2444626" y="2221895"/>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800" dirty="0">
              <a:latin typeface="+mn-lt"/>
            </a:endParaRPr>
          </a:p>
        </p:txBody>
      </p:sp>
      <p:cxnSp>
        <p:nvCxnSpPr>
          <p:cNvPr id="44" name="Straight Connector 43"/>
          <p:cNvCxnSpPr/>
          <p:nvPr userDrawn="1"/>
        </p:nvCxnSpPr>
        <p:spPr>
          <a:xfrm flipH="1">
            <a:off x="2504929" y="2220449"/>
            <a:ext cx="9065823"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userDrawn="1"/>
        </p:nvCxnSpPr>
        <p:spPr>
          <a:xfrm flipH="1">
            <a:off x="11700996" y="6320453"/>
            <a:ext cx="4941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1" name="Title 4"/>
          <p:cNvSpPr>
            <a:spLocks noGrp="1"/>
          </p:cNvSpPr>
          <p:nvPr>
            <p:ph type="title" hasCustomPrompt="1"/>
          </p:nvPr>
        </p:nvSpPr>
        <p:spPr>
          <a:xfrm>
            <a:off x="420624" y="42394"/>
            <a:ext cx="11808013" cy="531346"/>
          </a:xfrm>
          <a:prstGeom prst="rect">
            <a:avLst/>
          </a:prstGeom>
        </p:spPr>
        <p:txBody>
          <a:bodyPr lIns="91440" tIns="45720" rIns="91440" bIns="45720"/>
          <a:lstStyle>
            <a:lvl1pPr>
              <a:defRPr lang="en-US" smtClean="0">
                <a:solidFill>
                  <a:schemeClr val="bg1"/>
                </a:solidFill>
                <a:ea typeface="Segoe UI" charset="0"/>
              </a:defRPr>
            </a:lvl1pPr>
          </a:lstStyle>
          <a:p>
            <a:r>
              <a:rPr lang="en-US" dirty="0">
                <a:solidFill>
                  <a:schemeClr val="bg1"/>
                </a:solidFill>
                <a:latin typeface="+mn-lt"/>
              </a:rPr>
              <a:t>Engage with ICANN – </a:t>
            </a:r>
            <a:r>
              <a:rPr lang="en-US" dirty="0">
                <a:solidFill>
                  <a:schemeClr val="bg1"/>
                </a:solidFill>
                <a:latin typeface="+mn-lt"/>
                <a:ea typeface="Segoe UI" charset="0"/>
              </a:rPr>
              <a:t>Thank You and Questions</a:t>
            </a:r>
            <a:endParaRPr lang="en-US" dirty="0"/>
          </a:p>
        </p:txBody>
      </p:sp>
      <p:pic>
        <p:nvPicPr>
          <p:cNvPr id="22" name="Picture 21"/>
          <p:cNvPicPr>
            <a:picLocks noChangeAspect="1"/>
          </p:cNvPicPr>
          <p:nvPr userDrawn="1"/>
        </p:nvPicPr>
        <p:blipFill>
          <a:blip r:embed="rId2"/>
          <a:stretch>
            <a:fillRect/>
          </a:stretch>
        </p:blipFill>
        <p:spPr>
          <a:xfrm>
            <a:off x="2826932" y="1039938"/>
            <a:ext cx="4287549" cy="760694"/>
          </a:xfrm>
          <a:prstGeom prst="rect">
            <a:avLst/>
          </a:prstGeom>
        </p:spPr>
      </p:pic>
      <p:pic>
        <p:nvPicPr>
          <p:cNvPr id="23" name="Picture 22"/>
          <p:cNvPicPr>
            <a:picLocks noChangeAspect="1"/>
          </p:cNvPicPr>
          <p:nvPr userDrawn="1"/>
        </p:nvPicPr>
        <p:blipFill>
          <a:blip r:embed="rId3"/>
          <a:stretch>
            <a:fillRect/>
          </a:stretch>
        </p:blipFill>
        <p:spPr>
          <a:xfrm>
            <a:off x="2919709" y="2853692"/>
            <a:ext cx="3149229" cy="3236708"/>
          </a:xfrm>
          <a:prstGeom prst="rect">
            <a:avLst/>
          </a:prstGeom>
        </p:spPr>
      </p:pic>
      <p:sp>
        <p:nvSpPr>
          <p:cNvPr id="24"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chemeClr val="bg1"/>
                </a:solidFill>
                <a:latin typeface="Arial"/>
                <a:cs typeface="Arial"/>
              </a:rPr>
              <a:t>   | </a:t>
            </a:r>
            <a:fld id="{D43A6F16-D3CF-4F46-B6D9-B3CAB1B87938}" type="slidenum">
              <a:rPr lang="en-US" sz="1200" smtClean="0">
                <a:solidFill>
                  <a:schemeClr val="bg1"/>
                </a:solidFill>
                <a:latin typeface="Arial"/>
                <a:cs typeface="Arial"/>
              </a:rPr>
              <a:pPr algn="l"/>
              <a:t>‹#›</a:t>
            </a:fld>
            <a:endParaRPr lang="en-US" sz="1200" dirty="0">
              <a:solidFill>
                <a:schemeClr val="bg1"/>
              </a:solidFill>
              <a:latin typeface="Arial"/>
              <a:cs typeface="Arial"/>
            </a:endParaRPr>
          </a:p>
        </p:txBody>
      </p:sp>
      <p:sp>
        <p:nvSpPr>
          <p:cNvPr id="51" name="Oval 50"/>
          <p:cNvSpPr/>
          <p:nvPr userDrawn="1"/>
        </p:nvSpPr>
        <p:spPr>
          <a:xfrm flipH="1">
            <a:off x="11615191" y="2196678"/>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52" name="Straight Connector 51"/>
          <p:cNvCxnSpPr/>
          <p:nvPr userDrawn="1"/>
        </p:nvCxnSpPr>
        <p:spPr>
          <a:xfrm flipH="1">
            <a:off x="11700996" y="2219538"/>
            <a:ext cx="494179"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885021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Full-Width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6764" y="616645"/>
            <a:ext cx="12225528" cy="5696712"/>
          </a:xfrm>
          <a:prstGeom prst="rect">
            <a:avLst/>
          </a:prstGeom>
          <a:ln w="19050">
            <a:solidFill>
              <a:schemeClr val="accent6">
                <a:lumMod val="50000"/>
              </a:schemeClr>
            </a:solidFill>
          </a:ln>
        </p:spPr>
        <p:txBody>
          <a:bodyPr/>
          <a:lstStyle>
            <a:lvl1pPr marL="0" indent="0">
              <a:buFontTx/>
              <a:buNone/>
              <a:defRPr/>
            </a:lvl1pPr>
          </a:lstStyle>
          <a:p>
            <a:r>
              <a:rPr lang="en-US" dirty="0"/>
              <a:t>Click icon to add picture</a:t>
            </a:r>
          </a:p>
        </p:txBody>
      </p:sp>
      <p:sp>
        <p:nvSpPr>
          <p:cNvPr id="35" name="Title 19"/>
          <p:cNvSpPr>
            <a:spLocks noGrp="1"/>
          </p:cNvSpPr>
          <p:nvPr>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pic>
        <p:nvPicPr>
          <p:cNvPr id="8" name="Picture 7"/>
          <p:cNvPicPr>
            <a:picLocks noChangeAspect="1"/>
          </p:cNvPicPr>
          <p:nvPr userDrawn="1"/>
        </p:nvPicPr>
        <p:blipFill>
          <a:blip r:embed="rId2"/>
          <a:stretch>
            <a:fillRect/>
          </a:stretch>
        </p:blipFill>
        <p:spPr>
          <a:xfrm>
            <a:off x="365760" y="6464808"/>
            <a:ext cx="390801" cy="312641"/>
          </a:xfrm>
          <a:prstGeom prst="rect">
            <a:avLst/>
          </a:prstGeom>
        </p:spPr>
      </p:pic>
      <p:sp>
        <p:nvSpPr>
          <p:cNvPr id="9"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873601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2 Decorativ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Text Placeholder 4"/>
          <p:cNvSpPr>
            <a:spLocks noGrp="1"/>
          </p:cNvSpPr>
          <p:nvPr>
            <p:ph type="body" sz="quarter" idx="10" hasCustomPrompt="1"/>
          </p:nvPr>
        </p:nvSpPr>
        <p:spPr>
          <a:xfrm>
            <a:off x="2228479" y="4617720"/>
            <a:ext cx="9295500" cy="575112"/>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Name of Presenter</a:t>
            </a:r>
          </a:p>
        </p:txBody>
      </p:sp>
      <p:sp>
        <p:nvSpPr>
          <p:cNvPr id="11" name="Text Placeholder 4"/>
          <p:cNvSpPr>
            <a:spLocks noGrp="1"/>
          </p:cNvSpPr>
          <p:nvPr>
            <p:ph type="body" sz="quarter" idx="11" hasCustomPrompt="1"/>
          </p:nvPr>
        </p:nvSpPr>
        <p:spPr>
          <a:xfrm>
            <a:off x="2228479" y="5199656"/>
            <a:ext cx="9295500" cy="390521"/>
          </a:xfrm>
          <a:prstGeom prst="rect">
            <a:avLst/>
          </a:prstGeom>
        </p:spPr>
        <p:txBody>
          <a:bodyPr lIns="0" tIns="0" rIns="0" bIns="0" anchor="b" anchorCtr="0">
            <a:normAutofit/>
          </a:bodyPr>
          <a:lstStyle>
            <a:lvl1pPr marL="0" indent="0" algn="l">
              <a:spcBef>
                <a:spcPts val="0"/>
              </a:spcBef>
              <a:buNone/>
              <a:defRPr sz="1800">
                <a:solidFill>
                  <a:schemeClr val="bg1"/>
                </a:solidFill>
              </a:defRPr>
            </a:lvl1pPr>
          </a:lstStyle>
          <a:p>
            <a:pPr lvl="0"/>
            <a:r>
              <a:rPr lang="en-US" dirty="0"/>
              <a:t>Event Name</a:t>
            </a:r>
          </a:p>
        </p:txBody>
      </p:sp>
      <p:sp>
        <p:nvSpPr>
          <p:cNvPr id="12" name="Text Placeholder 4"/>
          <p:cNvSpPr>
            <a:spLocks noGrp="1"/>
          </p:cNvSpPr>
          <p:nvPr>
            <p:ph type="body" sz="quarter" idx="12" hasCustomPrompt="1"/>
          </p:nvPr>
        </p:nvSpPr>
        <p:spPr>
          <a:xfrm>
            <a:off x="2228479" y="5602567"/>
            <a:ext cx="9299448" cy="403785"/>
          </a:xfrm>
          <a:prstGeom prst="rect">
            <a:avLst/>
          </a:prstGeom>
        </p:spPr>
        <p:txBody>
          <a:bodyPr lIns="0" tIns="0" rIns="0" bIns="0">
            <a:normAutofit/>
          </a:bodyPr>
          <a:lstStyle>
            <a:lvl1pPr marL="0" indent="0" algn="l">
              <a:spcBef>
                <a:spcPts val="0"/>
              </a:spcBef>
              <a:buNone/>
              <a:defRPr sz="1800">
                <a:solidFill>
                  <a:schemeClr val="bg1"/>
                </a:solidFill>
              </a:defRPr>
            </a:lvl1pPr>
          </a:lstStyle>
          <a:p>
            <a:pPr lvl="0"/>
            <a:r>
              <a:rPr lang="en-US" dirty="0"/>
              <a:t>DD Month 2017</a:t>
            </a:r>
          </a:p>
        </p:txBody>
      </p:sp>
      <p:pic>
        <p:nvPicPr>
          <p:cNvPr id="9" name="Picture 8"/>
          <p:cNvPicPr>
            <a:picLocks noChangeAspect="1"/>
          </p:cNvPicPr>
          <p:nvPr userDrawn="1"/>
        </p:nvPicPr>
        <p:blipFill>
          <a:blip r:embed="rId3"/>
          <a:stretch>
            <a:fillRect/>
          </a:stretch>
        </p:blipFill>
        <p:spPr>
          <a:xfrm>
            <a:off x="326044" y="4878445"/>
            <a:ext cx="1193800" cy="952500"/>
          </a:xfrm>
          <a:prstGeom prst="rect">
            <a:avLst/>
          </a:prstGeom>
        </p:spPr>
      </p:pic>
      <p:sp>
        <p:nvSpPr>
          <p:cNvPr id="13" name="Oval 12"/>
          <p:cNvSpPr/>
          <p:nvPr userDrawn="1"/>
        </p:nvSpPr>
        <p:spPr>
          <a:xfrm>
            <a:off x="1825043" y="6101651"/>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14" name="Straight Connector 13"/>
          <p:cNvCxnSpPr/>
          <p:nvPr userDrawn="1"/>
        </p:nvCxnSpPr>
        <p:spPr>
          <a:xfrm flipH="1">
            <a:off x="0" y="6124669"/>
            <a:ext cx="179387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flipH="1">
            <a:off x="1892734" y="6124511"/>
            <a:ext cx="9720781"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6" name="Oval 15"/>
          <p:cNvSpPr/>
          <p:nvPr userDrawn="1"/>
        </p:nvSpPr>
        <p:spPr>
          <a:xfrm flipH="1">
            <a:off x="11642081" y="6101651"/>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sp>
        <p:nvSpPr>
          <p:cNvPr id="17" name="Oval 16"/>
          <p:cNvSpPr/>
          <p:nvPr userDrawn="1"/>
        </p:nvSpPr>
        <p:spPr>
          <a:xfrm flipH="1">
            <a:off x="11642081" y="3470373"/>
            <a:ext cx="45720" cy="4572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spcBef>
                <a:spcPts val="0"/>
              </a:spcBef>
            </a:pPr>
            <a:endParaRPr lang="en-US" sz="1800" dirty="0"/>
          </a:p>
        </p:txBody>
      </p:sp>
      <p:cxnSp>
        <p:nvCxnSpPr>
          <p:cNvPr id="18" name="Straight Connector 17"/>
          <p:cNvCxnSpPr/>
          <p:nvPr userDrawn="1"/>
        </p:nvCxnSpPr>
        <p:spPr>
          <a:xfrm flipV="1">
            <a:off x="1849172" y="3552825"/>
            <a:ext cx="0" cy="2529959"/>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9" name="Arc 18"/>
          <p:cNvSpPr/>
          <p:nvPr userDrawn="1"/>
        </p:nvSpPr>
        <p:spPr>
          <a:xfrm rot="16200000">
            <a:off x="1847726" y="3495590"/>
            <a:ext cx="121764" cy="118872"/>
          </a:xfrm>
          <a:prstGeom prst="arc">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spcBef>
                <a:spcPts val="0"/>
              </a:spcBef>
            </a:pPr>
            <a:endParaRPr lang="en-US" sz="1800" dirty="0"/>
          </a:p>
        </p:txBody>
      </p:sp>
      <p:cxnSp>
        <p:nvCxnSpPr>
          <p:cNvPr id="20" name="Straight Connector 19"/>
          <p:cNvCxnSpPr/>
          <p:nvPr userDrawn="1"/>
        </p:nvCxnSpPr>
        <p:spPr>
          <a:xfrm flipH="1">
            <a:off x="1899083" y="3494144"/>
            <a:ext cx="971443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3" name="Title 2"/>
          <p:cNvSpPr>
            <a:spLocks noGrp="1"/>
          </p:cNvSpPr>
          <p:nvPr>
            <p:ph type="title" hasCustomPrompt="1"/>
          </p:nvPr>
        </p:nvSpPr>
        <p:spPr>
          <a:xfrm>
            <a:off x="2228479" y="2020824"/>
            <a:ext cx="9295500" cy="1325563"/>
          </a:xfrm>
          <a:prstGeom prst="rect">
            <a:avLst/>
          </a:prstGeom>
        </p:spPr>
        <p:txBody>
          <a:bodyPr lIns="0" tIns="0" rIns="0" bIns="0" anchor="b" anchorCtr="0">
            <a:normAutofit/>
          </a:bodyPr>
          <a:lstStyle>
            <a:lvl1pPr algn="l">
              <a:spcBef>
                <a:spcPts val="0"/>
              </a:spcBef>
              <a:defRPr sz="3600" b="1">
                <a:solidFill>
                  <a:schemeClr val="bg1"/>
                </a:solidFill>
                <a:latin typeface="+mj-lt"/>
              </a:defRPr>
            </a:lvl1pPr>
          </a:lstStyle>
          <a:p>
            <a:r>
              <a:rPr lang="en-US" dirty="0"/>
              <a:t>Insert Title Here</a:t>
            </a:r>
            <a:br>
              <a:rPr lang="en-US" dirty="0"/>
            </a:br>
            <a:r>
              <a:rPr lang="en-US" dirty="0"/>
              <a:t>(75 characters maximum) </a:t>
            </a:r>
          </a:p>
        </p:txBody>
      </p:sp>
      <p:sp>
        <p:nvSpPr>
          <p:cNvPr id="21" name="Text Placeholder 4"/>
          <p:cNvSpPr>
            <a:spLocks noGrp="1"/>
          </p:cNvSpPr>
          <p:nvPr>
            <p:ph type="body" sz="quarter" idx="14" hasCustomPrompt="1"/>
          </p:nvPr>
        </p:nvSpPr>
        <p:spPr>
          <a:xfrm>
            <a:off x="2228478" y="3666744"/>
            <a:ext cx="9299448" cy="576072"/>
          </a:xfrm>
          <a:prstGeom prst="rect">
            <a:avLst/>
          </a:prstGeom>
        </p:spPr>
        <p:txBody>
          <a:bodyPr lIns="0" tIns="0" rIns="0" bIns="0">
            <a:normAutofit/>
          </a:bodyPr>
          <a:lstStyle>
            <a:lvl1pPr marL="0" indent="0" algn="l">
              <a:spcBef>
                <a:spcPts val="0"/>
              </a:spcBef>
              <a:buNone/>
              <a:defRPr sz="1800" b="1">
                <a:solidFill>
                  <a:schemeClr val="bg1"/>
                </a:solidFill>
              </a:defRPr>
            </a:lvl1pPr>
          </a:lstStyle>
          <a:p>
            <a:pPr lvl="0"/>
            <a:r>
              <a:rPr lang="en-US" dirty="0"/>
              <a:t>Insert subtitle here (75 characters maximum)</a:t>
            </a:r>
          </a:p>
        </p:txBody>
      </p:sp>
    </p:spTree>
    <p:extLst>
      <p:ext uri="{BB962C8B-B14F-4D97-AF65-F5344CB8AC3E}">
        <p14:creationId xmlns:p14="http://schemas.microsoft.com/office/powerpoint/2010/main" val="3620340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Background Slide">
    <p:spTree>
      <p:nvGrpSpPr>
        <p:cNvPr id="1" name=""/>
        <p:cNvGrpSpPr/>
        <p:nvPr/>
      </p:nvGrpSpPr>
      <p:grpSpPr>
        <a:xfrm>
          <a:off x="0" y="0"/>
          <a:ext cx="0" cy="0"/>
          <a:chOff x="0" y="0"/>
          <a:chExt cx="0" cy="0"/>
        </a:xfrm>
      </p:grpSpPr>
      <p:sp>
        <p:nvSpPr>
          <p:cNvPr id="2" name="Title 1"/>
          <p:cNvSpPr>
            <a:spLocks noGrp="1"/>
          </p:cNvSpPr>
          <p:nvPr>
            <p:ph type="title"/>
          </p:nvPr>
        </p:nvSpPr>
        <p:spPr>
          <a:xfrm>
            <a:off x="420624" y="46180"/>
            <a:ext cx="10847122" cy="450663"/>
          </a:xfrm>
          <a:prstGeom prst="rect">
            <a:avLst/>
          </a:prstGeom>
        </p:spPr>
        <p:txBody>
          <a:bodyPr lIns="91440" tIns="45720" rIns="91440" bIns="45720"/>
          <a:lstStyle>
            <a:lvl1pPr>
              <a:defRPr>
                <a:latin typeface="+mj-lt"/>
              </a:defRPr>
            </a:lvl1pPr>
          </a:lstStyle>
          <a:p>
            <a:r>
              <a:rPr lang="en-US"/>
              <a:t>Click to edit Master title style</a:t>
            </a:r>
            <a:endParaRPr lang="en-US" dirty="0"/>
          </a:p>
        </p:txBody>
      </p:sp>
    </p:spTree>
    <p:extLst>
      <p:ext uri="{BB962C8B-B14F-4D97-AF65-F5344CB8AC3E}">
        <p14:creationId xmlns:p14="http://schemas.microsoft.com/office/powerpoint/2010/main" val="2147082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Full-Width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616645"/>
            <a:ext cx="12192000" cy="5696712"/>
          </a:xfrm>
          <a:prstGeom prst="rect">
            <a:avLst/>
          </a:prstGeom>
        </p:spPr>
        <p:txBody>
          <a:bodyPr/>
          <a:lstStyle>
            <a:lvl1pPr marL="0" indent="0">
              <a:buFontTx/>
              <a:buNone/>
              <a:defRPr/>
            </a:lvl1pPr>
          </a:lstStyle>
          <a:p>
            <a:r>
              <a:rPr lang="en-US" dirty="0"/>
              <a:t>Click icon to add picture</a:t>
            </a:r>
          </a:p>
        </p:txBody>
      </p:sp>
      <p:sp>
        <p:nvSpPr>
          <p:cNvPr id="35" name="Title 19"/>
          <p:cNvSpPr>
            <a:spLocks noGrp="1"/>
          </p:cNvSpPr>
          <p:nvPr>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cxnSp>
        <p:nvCxnSpPr>
          <p:cNvPr id="22" name="Straight Connector 21"/>
          <p:cNvCxnSpPr/>
          <p:nvPr userDrawn="1"/>
        </p:nvCxnSpPr>
        <p:spPr>
          <a:xfrm flipH="1">
            <a:off x="0" y="608083"/>
            <a:ext cx="12192000" cy="0"/>
          </a:xfrm>
          <a:prstGeom prst="line">
            <a:avLst/>
          </a:prstGeom>
          <a:ln w="1905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userDrawn="1"/>
        </p:nvCxnSpPr>
        <p:spPr>
          <a:xfrm flipH="1">
            <a:off x="0" y="6320547"/>
            <a:ext cx="12192000" cy="0"/>
          </a:xfrm>
          <a:prstGeom prst="line">
            <a:avLst/>
          </a:prstGeom>
          <a:ln w="1905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pic>
        <p:nvPicPr>
          <p:cNvPr id="8" name="Picture 7"/>
          <p:cNvPicPr>
            <a:picLocks noChangeAspect="1"/>
          </p:cNvPicPr>
          <p:nvPr userDrawn="1"/>
        </p:nvPicPr>
        <p:blipFill>
          <a:blip r:embed="rId2"/>
          <a:stretch>
            <a:fillRect/>
          </a:stretch>
        </p:blipFill>
        <p:spPr>
          <a:xfrm>
            <a:off x="365760" y="6464808"/>
            <a:ext cx="390801" cy="312641"/>
          </a:xfrm>
          <a:prstGeom prst="rect">
            <a:avLst/>
          </a:prstGeom>
        </p:spPr>
      </p:pic>
      <p:sp>
        <p:nvSpPr>
          <p:cNvPr id="9"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277628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No Header/Footer)">
    <p:spTree>
      <p:nvGrpSpPr>
        <p:cNvPr id="1" name=""/>
        <p:cNvGrpSpPr/>
        <p:nvPr/>
      </p:nvGrpSpPr>
      <p:grpSpPr>
        <a:xfrm>
          <a:off x="0" y="0"/>
          <a:ext cx="0" cy="0"/>
          <a:chOff x="0" y="0"/>
          <a:chExt cx="0" cy="0"/>
        </a:xfrm>
      </p:grpSpPr>
      <p:sp>
        <p:nvSpPr>
          <p:cNvPr id="35" name="Title 19"/>
          <p:cNvSpPr>
            <a:spLocks noGrp="1"/>
          </p:cNvSpPr>
          <p:nvPr>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pic>
        <p:nvPicPr>
          <p:cNvPr id="8" name="Picture 7"/>
          <p:cNvPicPr>
            <a:picLocks noChangeAspect="1"/>
          </p:cNvPicPr>
          <p:nvPr userDrawn="1"/>
        </p:nvPicPr>
        <p:blipFill>
          <a:blip r:embed="rId2"/>
          <a:stretch>
            <a:fillRect/>
          </a:stretch>
        </p:blipFill>
        <p:spPr>
          <a:xfrm>
            <a:off x="365760" y="6464808"/>
            <a:ext cx="390801" cy="312641"/>
          </a:xfrm>
          <a:prstGeom prst="rect">
            <a:avLst/>
          </a:prstGeom>
        </p:spPr>
      </p:pic>
      <p:sp>
        <p:nvSpPr>
          <p:cNvPr id="9"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4058077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half page image">
    <p:spTree>
      <p:nvGrpSpPr>
        <p:cNvPr id="1" name=""/>
        <p:cNvGrpSpPr/>
        <p:nvPr/>
      </p:nvGrpSpPr>
      <p:grpSpPr>
        <a:xfrm>
          <a:off x="0" y="0"/>
          <a:ext cx="0" cy="0"/>
          <a:chOff x="0" y="0"/>
          <a:chExt cx="0" cy="0"/>
        </a:xfrm>
      </p:grpSpPr>
      <p:sp>
        <p:nvSpPr>
          <p:cNvPr id="4" name="Rectangle 3"/>
          <p:cNvSpPr/>
          <p:nvPr userDrawn="1"/>
        </p:nvSpPr>
        <p:spPr>
          <a:xfrm>
            <a:off x="0" y="6329943"/>
            <a:ext cx="12192000" cy="5280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2" name="Straight Connector 21"/>
          <p:cNvCxnSpPr/>
          <p:nvPr userDrawn="1"/>
        </p:nvCxnSpPr>
        <p:spPr>
          <a:xfrm flipH="1">
            <a:off x="0" y="608083"/>
            <a:ext cx="12192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 name="Picture Placeholder 2"/>
          <p:cNvSpPr>
            <a:spLocks noGrp="1"/>
          </p:cNvSpPr>
          <p:nvPr>
            <p:ph type="pic" sz="quarter" idx="10"/>
          </p:nvPr>
        </p:nvSpPr>
        <p:spPr>
          <a:xfrm>
            <a:off x="8965" y="614512"/>
            <a:ext cx="4655184" cy="5696712"/>
          </a:xfrm>
          <a:prstGeom prst="rect">
            <a:avLst/>
          </a:prstGeom>
        </p:spPr>
        <p:txBody>
          <a:bodyPr/>
          <a:lstStyle>
            <a:lvl1pPr marL="0" indent="0">
              <a:buFont typeface="Arial" panose="020B0604020202020204" pitchFamily="34" charset="0"/>
              <a:buNone/>
              <a:defRPr/>
            </a:lvl1pPr>
          </a:lstStyle>
          <a:p>
            <a:r>
              <a:rPr lang="en-US" dirty="0"/>
              <a:t>Click icon to add picture</a:t>
            </a:r>
          </a:p>
        </p:txBody>
      </p:sp>
      <p:pic>
        <p:nvPicPr>
          <p:cNvPr id="9" name="Picture 8"/>
          <p:cNvPicPr>
            <a:picLocks noChangeAspect="1"/>
          </p:cNvPicPr>
          <p:nvPr userDrawn="1"/>
        </p:nvPicPr>
        <p:blipFill>
          <a:blip r:embed="rId2"/>
          <a:stretch>
            <a:fillRect/>
          </a:stretch>
        </p:blipFill>
        <p:spPr>
          <a:xfrm>
            <a:off x="365760" y="6464808"/>
            <a:ext cx="390801" cy="312641"/>
          </a:xfrm>
          <a:prstGeom prst="rect">
            <a:avLst/>
          </a:prstGeom>
        </p:spPr>
      </p:pic>
      <p:sp>
        <p:nvSpPr>
          <p:cNvPr id="12" name="Title 19"/>
          <p:cNvSpPr>
            <a:spLocks noGrp="1"/>
          </p:cNvSpPr>
          <p:nvPr>
            <p:ph type="title" hasCustomPrompt="1"/>
          </p:nvPr>
        </p:nvSpPr>
        <p:spPr>
          <a:xfrm>
            <a:off x="420624" y="48278"/>
            <a:ext cx="10847121" cy="434888"/>
          </a:xfrm>
          <a:prstGeom prst="rect">
            <a:avLst/>
          </a:prstGeom>
        </p:spPr>
        <p:txBody>
          <a:bodyPr lIns="91440" tIns="45720" rIns="91440" bIns="45720"/>
          <a:lstStyle>
            <a:lvl1pPr>
              <a:defRPr lang="en-US" dirty="0">
                <a:latin typeface="+mj-lt"/>
              </a:defRPr>
            </a:lvl1pPr>
          </a:lstStyle>
          <a:p>
            <a:pPr lvl="0"/>
            <a:r>
              <a:rPr lang="en-US" dirty="0"/>
              <a:t>Click to edit title</a:t>
            </a:r>
          </a:p>
        </p:txBody>
      </p:sp>
      <p:cxnSp>
        <p:nvCxnSpPr>
          <p:cNvPr id="23" name="Straight Connector 22"/>
          <p:cNvCxnSpPr/>
          <p:nvPr userDrawn="1"/>
        </p:nvCxnSpPr>
        <p:spPr>
          <a:xfrm flipH="1">
            <a:off x="0" y="6320547"/>
            <a:ext cx="12192000"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spTree>
    <p:extLst>
      <p:ext uri="{BB962C8B-B14F-4D97-AF65-F5344CB8AC3E}">
        <p14:creationId xmlns:p14="http://schemas.microsoft.com/office/powerpoint/2010/main" val="15543048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image" Target="../media/image1.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 name="Slide Number Placeholder 5"/>
          <p:cNvSpPr txBox="1">
            <a:spLocks/>
          </p:cNvSpPr>
          <p:nvPr userDrawn="1"/>
        </p:nvSpPr>
        <p:spPr>
          <a:xfrm>
            <a:off x="11483788" y="6445466"/>
            <a:ext cx="708212" cy="365125"/>
          </a:xfrm>
          <a:prstGeom prst="rect">
            <a:avLst/>
          </a:prstGeom>
        </p:spPr>
        <p:txBody>
          <a:bodyPr lIns="0" rIns="0"/>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1200" dirty="0">
                <a:solidFill>
                  <a:srgbClr val="002B49"/>
                </a:solidFill>
                <a:latin typeface="Arial"/>
                <a:cs typeface="Arial"/>
              </a:rPr>
              <a:t>   | </a:t>
            </a:r>
            <a:fld id="{D43A6F16-D3CF-4F46-B6D9-B3CAB1B87938}" type="slidenum">
              <a:rPr lang="en-US" sz="1200" smtClean="0">
                <a:solidFill>
                  <a:srgbClr val="002B49"/>
                </a:solidFill>
                <a:latin typeface="Arial"/>
                <a:cs typeface="Arial"/>
              </a:rPr>
              <a:pPr algn="l"/>
              <a:t>‹#›</a:t>
            </a:fld>
            <a:endParaRPr lang="en-US" sz="1200" dirty="0">
              <a:solidFill>
                <a:srgbClr val="002B49"/>
              </a:solidFill>
              <a:latin typeface="Arial"/>
              <a:cs typeface="Arial"/>
            </a:endParaRPr>
          </a:p>
        </p:txBody>
      </p:sp>
      <p:pic>
        <p:nvPicPr>
          <p:cNvPr id="21" name="Picture 20"/>
          <p:cNvPicPr>
            <a:picLocks noChangeAspect="1"/>
          </p:cNvPicPr>
          <p:nvPr userDrawn="1"/>
        </p:nvPicPr>
        <p:blipFill>
          <a:blip r:embed="rId50"/>
          <a:stretch>
            <a:fillRect/>
          </a:stretch>
        </p:blipFill>
        <p:spPr>
          <a:xfrm>
            <a:off x="365760" y="6464808"/>
            <a:ext cx="390801" cy="312641"/>
          </a:xfrm>
          <a:prstGeom prst="rect">
            <a:avLst/>
          </a:prstGeom>
        </p:spPr>
      </p:pic>
      <p:sp>
        <p:nvSpPr>
          <p:cNvPr id="31" name="Oval 30"/>
          <p:cNvSpPr/>
          <p:nvPr userDrawn="1"/>
        </p:nvSpPr>
        <p:spPr>
          <a:xfrm>
            <a:off x="533670" y="585223"/>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2" name="Straight Connector 31"/>
          <p:cNvCxnSpPr/>
          <p:nvPr userDrawn="1"/>
        </p:nvCxnSpPr>
        <p:spPr>
          <a:xfrm flipH="1">
            <a:off x="3230" y="608083"/>
            <a:ext cx="49571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userDrawn="1"/>
        </p:nvCxnSpPr>
        <p:spPr>
          <a:xfrm flipH="1">
            <a:off x="616656" y="608083"/>
            <a:ext cx="11575344"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4" name="Oval 33"/>
          <p:cNvSpPr/>
          <p:nvPr userDrawn="1"/>
        </p:nvSpPr>
        <p:spPr>
          <a:xfrm>
            <a:off x="533670"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5" name="Straight Connector 34"/>
          <p:cNvCxnSpPr/>
          <p:nvPr userDrawn="1"/>
        </p:nvCxnSpPr>
        <p:spPr>
          <a:xfrm flipH="1">
            <a:off x="3230" y="6320547"/>
            <a:ext cx="49571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userDrawn="1"/>
        </p:nvCxnSpPr>
        <p:spPr>
          <a:xfrm flipH="1">
            <a:off x="616655" y="6320547"/>
            <a:ext cx="1095727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37" name="Oval 36"/>
          <p:cNvSpPr/>
          <p:nvPr userDrawn="1"/>
        </p:nvSpPr>
        <p:spPr>
          <a:xfrm flipH="1">
            <a:off x="11606949" y="6297687"/>
            <a:ext cx="45720" cy="45720"/>
          </a:xfrm>
          <a:prstGeom prst="ellipse">
            <a:avLst/>
          </a:prstGeom>
          <a:solidFill>
            <a:schemeClr val="accent6">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38" name="Straight Connector 37"/>
          <p:cNvCxnSpPr/>
          <p:nvPr userDrawn="1"/>
        </p:nvCxnSpPr>
        <p:spPr>
          <a:xfrm>
            <a:off x="11696282" y="6320547"/>
            <a:ext cx="495719" cy="0"/>
          </a:xfrm>
          <a:prstGeom prst="line">
            <a:avLst/>
          </a:prstGeom>
          <a:ln w="12700">
            <a:solidFill>
              <a:schemeClr val="accent6">
                <a:lumMod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271243"/>
      </p:ext>
    </p:extLst>
  </p:cSld>
  <p:clrMap bg1="lt1" tx1="dk1" bg2="lt2" tx2="dk2" accent1="accent1" accent2="accent2" accent3="accent3" accent4="accent4" accent5="accent5" accent6="accent6" hlink="hlink" folHlink="folHlink"/>
  <p:sldLayoutIdLst>
    <p:sldLayoutId id="2147483666" r:id="rId1"/>
    <p:sldLayoutId id="2147483669" r:id="rId2"/>
    <p:sldLayoutId id="2147483671" r:id="rId3"/>
    <p:sldLayoutId id="2147483672" r:id="rId4"/>
    <p:sldLayoutId id="2147483649" r:id="rId5"/>
    <p:sldLayoutId id="2147483673" r:id="rId6"/>
    <p:sldLayoutId id="2147483714" r:id="rId7"/>
    <p:sldLayoutId id="2147483752" r:id="rId8"/>
    <p:sldLayoutId id="2147483715" r:id="rId9"/>
    <p:sldLayoutId id="2147483660" r:id="rId10"/>
    <p:sldLayoutId id="2147483676" r:id="rId11"/>
    <p:sldLayoutId id="2147483675" r:id="rId12"/>
    <p:sldLayoutId id="2147483651" r:id="rId13"/>
    <p:sldLayoutId id="2147483704" r:id="rId14"/>
    <p:sldLayoutId id="2147483705" r:id="rId15"/>
    <p:sldLayoutId id="2147483706" r:id="rId16"/>
    <p:sldLayoutId id="2147483707" r:id="rId17"/>
    <p:sldLayoutId id="2147483708" r:id="rId18"/>
    <p:sldLayoutId id="2147483655" r:id="rId19"/>
    <p:sldLayoutId id="2147483718" r:id="rId20"/>
    <p:sldLayoutId id="2147483719" r:id="rId21"/>
    <p:sldLayoutId id="2147483679" r:id="rId22"/>
    <p:sldLayoutId id="2147483727" r:id="rId23"/>
    <p:sldLayoutId id="2147483728" r:id="rId24"/>
    <p:sldLayoutId id="2147483730" r:id="rId25"/>
    <p:sldLayoutId id="2147483731" r:id="rId26"/>
    <p:sldLayoutId id="2147483732" r:id="rId27"/>
    <p:sldLayoutId id="2147483729" r:id="rId28"/>
    <p:sldLayoutId id="2147483734" r:id="rId29"/>
    <p:sldLayoutId id="2147483688" r:id="rId30"/>
    <p:sldLayoutId id="2147483743" r:id="rId31"/>
    <p:sldLayoutId id="2147483744" r:id="rId32"/>
    <p:sldLayoutId id="2147483745" r:id="rId33"/>
    <p:sldLayoutId id="2147483746" r:id="rId34"/>
    <p:sldLayoutId id="2147483747" r:id="rId35"/>
    <p:sldLayoutId id="2147483748" r:id="rId36"/>
    <p:sldLayoutId id="2147483750" r:id="rId37"/>
    <p:sldLayoutId id="2147483687" r:id="rId38"/>
    <p:sldLayoutId id="2147483735" r:id="rId39"/>
    <p:sldLayoutId id="2147483736" r:id="rId40"/>
    <p:sldLayoutId id="2147483737" r:id="rId41"/>
    <p:sldLayoutId id="2147483738" r:id="rId42"/>
    <p:sldLayoutId id="2147483739" r:id="rId43"/>
    <p:sldLayoutId id="2147483740" r:id="rId44"/>
    <p:sldLayoutId id="2147483742" r:id="rId45"/>
    <p:sldLayoutId id="2147483716" r:id="rId46"/>
    <p:sldLayoutId id="2147483717" r:id="rId47"/>
    <p:sldLayoutId id="2147483751" r:id="rId48"/>
  </p:sldLayoutIdLst>
  <p:hf hdr="0" ftr="0" dt="0"/>
  <p:txStyles>
    <p:titleStyle>
      <a:lvl1pPr marL="0" indent="0" algn="l" defTabSz="457200" rtl="0" eaLnBrk="1" latinLnBrk="0" hangingPunct="1">
        <a:spcBef>
          <a:spcPct val="0"/>
        </a:spcBef>
        <a:buNone/>
        <a:defRPr lang="en-US" sz="2800" b="1" i="0" kern="1200" baseline="0" smtClean="0">
          <a:solidFill>
            <a:schemeClr val="accent6">
              <a:lumMod val="50000"/>
            </a:schemeClr>
          </a:solidFill>
          <a:effectLst/>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7153" userDrawn="1">
          <p15:clr>
            <a:srgbClr val="F26B43"/>
          </p15:clr>
        </p15:guide>
        <p15:guide id="4" pos="512" userDrawn="1">
          <p15:clr>
            <a:srgbClr val="F26B43"/>
          </p15:clr>
        </p15:guide>
        <p15:guide id="5" pos="347" userDrawn="1">
          <p15:clr>
            <a:srgbClr val="F26B43"/>
          </p15:clr>
        </p15:guide>
        <p15:guide id="6" pos="7324" userDrawn="1">
          <p15:clr>
            <a:srgbClr val="F26B43"/>
          </p15:clr>
        </p15:guide>
        <p15:guide id="7" orient="horz" pos="4105" userDrawn="1">
          <p15:clr>
            <a:srgbClr val="F26B43"/>
          </p15:clr>
        </p15:guide>
        <p15:guide id="8" orient="horz" pos="384" userDrawn="1">
          <p15:clr>
            <a:srgbClr val="F26B43"/>
          </p15:clr>
        </p15:guide>
        <p15:guide id="9" orient="horz" pos="398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7.pn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7.png"/><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hyperlink" Target="https://uasg.tech/wp-content/uploads/documents/UASG012-en-digital.pdf" TargetMode="Externa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unicode.org/reports/tr15/"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data.iana.org/TLD/tlds-alpha-by-domain.txt" TargetMode="External"/><Relationship Id="rId2" Type="http://schemas.openxmlformats.org/officeDocument/2006/relationships/hyperlink" Target="http://www.example.co.uk/" TargetMode="Externa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www.ex&#226;mple.ca/"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mailto:k&#233;vin@example.org"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8.tiff"/></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hyperlink" Target="https://uasg.tech/wp-content/uploads/documents/UASG026-en-digital.pdf" TargetMode="Externa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uasg.tech/wp-content/uploads/documents/UASG004-en-digital.pdf" TargetMode="Externa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uasg.tech/wp-content/uploads/documents/UASG018A-en-digital.pdf" TargetMode="Externa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bugs.openjdk.java.net/browse/JDK-8187041" TargetMode="Externa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unicode.org/reports/tr46/" TargetMode="External"/><Relationship Id="rId2" Type="http://schemas.openxmlformats.org/officeDocument/2006/relationships/hyperlink" Target="http://site.icu-project.org/home" TargetMode="Externa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unicode.org/reports/tr46/" TargetMode="Externa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verisign.com/en_US/channel-resources/domain-registry-products/idn-sdks/index.xhtml"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owasp.org/www-community/OWASP_Validation_Regex_Repository" TargetMode="Externa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howtodoinjava.com/regex/java-regex-validate-email-address/" TargetMode="Externa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github.com/egulias/EmailValidator4J" TargetMode="Externa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developer.android.com/reference/android/icu/text/IDNA" TargetMode="Externa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uasg.tech/wp-content/uploads/documents/UASG018A-en-digital.pdf" TargetMode="External"/><Relationship Id="rId1" Type="http://schemas.openxmlformats.org/officeDocument/2006/relationships/slideLayout" Target="../slideLayouts/slideLayout10.xml"/><Relationship Id="rId5" Type="http://schemas.openxmlformats.org/officeDocument/2006/relationships/image" Target="../media/image46.png"/><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8" Type="http://schemas.openxmlformats.org/officeDocument/2006/relationships/hyperlink" Target="https://docs.google.com/forms/d/e/1FAIpQLScRg7caDnbgEo_r6UnP3s5OvtIMlE9btaM--sIWXukWbA52oQ/viewform" TargetMode="External"/><Relationship Id="rId3" Type="http://schemas.openxmlformats.org/officeDocument/2006/relationships/hyperlink" Target="mailto:info@uasg.tech" TargetMode="External"/><Relationship Id="rId7" Type="http://schemas.openxmlformats.org/officeDocument/2006/relationships/hyperlink" Target="https://uasg.tech/subscribe"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hyperlink" Target="https://community.icann.org/display/TUA" TargetMode="External"/><Relationship Id="rId5" Type="http://schemas.openxmlformats.org/officeDocument/2006/relationships/hyperlink" Target="https://uasg.tech/" TargetMode="External"/><Relationship Id="rId4" Type="http://schemas.openxmlformats.org/officeDocument/2006/relationships/hyperlink" Target="mailto:UAProgram@icann.org" TargetMode="External"/><Relationship Id="rId9" Type="http://schemas.openxmlformats.org/officeDocument/2006/relationships/image" Target="../media/image27.png"/></Relationships>
</file>

<file path=ppt/slides/_rels/slide64.xml.rels><?xml version="1.0" encoding="UTF-8" standalone="yes"?>
<Relationships xmlns="http://schemas.openxmlformats.org/package/2006/relationships"><Relationship Id="rId8" Type="http://schemas.openxmlformats.org/officeDocument/2006/relationships/hyperlink" Target="https://uasg.tech/wp-content/uploads/documents/UASG018A-en-digital.pdf" TargetMode="External"/><Relationship Id="rId13" Type="http://schemas.openxmlformats.org/officeDocument/2006/relationships/hyperlink" Target="https://uasg.tech/wp-content/uploads/documents/UASG032-en-digital.pdf" TargetMode="External"/><Relationship Id="rId3" Type="http://schemas.openxmlformats.org/officeDocument/2006/relationships/hyperlink" Target="https://uasg.tech/" TargetMode="External"/><Relationship Id="rId7" Type="http://schemas.openxmlformats.org/officeDocument/2006/relationships/hyperlink" Target="https://uasg.tech/wp-content/uploads/documents/UASG012-en-digital.pdf" TargetMode="External"/><Relationship Id="rId12" Type="http://schemas.openxmlformats.org/officeDocument/2006/relationships/hyperlink" Target="https://uasg.tech/wp-content/uploads/documents/UASG030-en-digital.pdf"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https://uasg.tech/wp-content/uploads/documents/UASG014-en-digital.pdf" TargetMode="External"/><Relationship Id="rId11" Type="http://schemas.openxmlformats.org/officeDocument/2006/relationships/hyperlink" Target="https://uasg.tech/wp-content/uploads/documents/UASG028-en-digital.pdf" TargetMode="External"/><Relationship Id="rId5" Type="http://schemas.openxmlformats.org/officeDocument/2006/relationships/hyperlink" Target="https://uasg.tech/wp-content/uploads/documents/UASG007-en-digital.pdf" TargetMode="External"/><Relationship Id="rId10" Type="http://schemas.openxmlformats.org/officeDocument/2006/relationships/hyperlink" Target="https://uasg.tech/wp-content/uploads/documents/UASG026-en-digital.pdf" TargetMode="External"/><Relationship Id="rId4" Type="http://schemas.openxmlformats.org/officeDocument/2006/relationships/hyperlink" Target="https://uasg.tech/wp-content/uploads/documents/UASG005-en-digital.pdf" TargetMode="External"/><Relationship Id="rId9" Type="http://schemas.openxmlformats.org/officeDocument/2006/relationships/hyperlink" Target="https://uasg.tech/wp-content/uploads/documents/UASG021B-en-digital.pdf" TargetMode="External"/><Relationship Id="rId14" Type="http://schemas.openxmlformats.org/officeDocument/2006/relationships/image" Target="../media/image27.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hyperlink" Target="https://uasg.tech/wp-content/uploads/documents/UASG027-en-digital.pdf" TargetMode="Externa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hyperlink" Target="https://uasg.tech/wp-content/uploads/documents/UASG021D-en-digital.pdf" TargetMode="External"/><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082" y="0"/>
            <a:ext cx="11234727" cy="2533369"/>
          </a:xfrm>
        </p:spPr>
        <p:txBody>
          <a:bodyPr/>
          <a:lstStyle/>
          <a:p>
            <a:r>
              <a:rPr lang="en-US" dirty="0"/>
              <a:t>Programming (in Java) to Support Universal Acceptance</a:t>
            </a:r>
          </a:p>
        </p:txBody>
      </p:sp>
      <p:sp>
        <p:nvSpPr>
          <p:cNvPr id="3" name="Text Placeholder 2"/>
          <p:cNvSpPr>
            <a:spLocks noGrp="1"/>
          </p:cNvSpPr>
          <p:nvPr>
            <p:ph type="body" sz="quarter" idx="10"/>
          </p:nvPr>
        </p:nvSpPr>
        <p:spPr/>
        <p:txBody>
          <a:bodyPr/>
          <a:lstStyle/>
          <a:p>
            <a:r>
              <a:rPr lang="en-US" dirty="0"/>
              <a:t>Sarmad Hussain and Farah </a:t>
            </a:r>
            <a:r>
              <a:rPr lang="en-US" dirty="0" err="1"/>
              <a:t>Adeeba</a:t>
            </a:r>
            <a:endParaRPr lang="en-US" dirty="0"/>
          </a:p>
          <a:p>
            <a:endParaRPr lang="en-US" dirty="0"/>
          </a:p>
        </p:txBody>
      </p:sp>
      <p:sp>
        <p:nvSpPr>
          <p:cNvPr id="5" name="Text Placeholder 4"/>
          <p:cNvSpPr>
            <a:spLocks noGrp="1"/>
          </p:cNvSpPr>
          <p:nvPr>
            <p:ph type="body" sz="quarter" idx="12"/>
          </p:nvPr>
        </p:nvSpPr>
        <p:spPr/>
        <p:txBody>
          <a:bodyPr/>
          <a:lstStyle/>
          <a:p>
            <a:r>
              <a:rPr lang="en-US" dirty="0"/>
              <a:t>18 May 2021</a:t>
            </a:r>
          </a:p>
        </p:txBody>
      </p:sp>
      <p:sp>
        <p:nvSpPr>
          <p:cNvPr id="6" name="Text Placeholder 5"/>
          <p:cNvSpPr>
            <a:spLocks noGrp="1"/>
          </p:cNvSpPr>
          <p:nvPr>
            <p:ph type="body" sz="quarter" idx="13"/>
          </p:nvPr>
        </p:nvSpPr>
        <p:spPr/>
        <p:txBody>
          <a:bodyPr>
            <a:normAutofit/>
          </a:bodyPr>
          <a:lstStyle/>
          <a:p>
            <a:r>
              <a:rPr lang="en-US" dirty="0"/>
              <a:t>LACRALO Universal Acceptance Training Program</a:t>
            </a:r>
          </a:p>
          <a:p>
            <a:r>
              <a:rPr lang="en-US" dirty="0"/>
              <a:t>A LACRALO-UASG-ICANN Collaboration </a:t>
            </a:r>
          </a:p>
        </p:txBody>
      </p:sp>
    </p:spTree>
    <p:extLst>
      <p:ext uri="{BB962C8B-B14F-4D97-AF65-F5344CB8AC3E}">
        <p14:creationId xmlns:p14="http://schemas.microsoft.com/office/powerpoint/2010/main" val="28640965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73086AE0-0EB2-9B4A-B8A3-2A9FF067E38C}"/>
              </a:ext>
            </a:extLst>
          </p:cNvPr>
          <p:cNvSpPr>
            <a:spLocks noGrp="1"/>
          </p:cNvSpPr>
          <p:nvPr>
            <p:ph sz="quarter" idx="10"/>
          </p:nvPr>
        </p:nvSpPr>
        <p:spPr>
          <a:xfrm>
            <a:off x="841366" y="1015806"/>
            <a:ext cx="10682514" cy="4769222"/>
          </a:xfrm>
        </p:spPr>
        <p:txBody>
          <a:bodyPr/>
          <a:lstStyle/>
          <a:p>
            <a:pPr marL="457200" indent="-457200">
              <a:buFont typeface="+mj-lt"/>
              <a:buAutoNum type="arabicPeriod"/>
            </a:pPr>
            <a:r>
              <a:rPr lang="en-US" sz="2000"/>
              <a:t>Support All Domain Names</a:t>
            </a:r>
          </a:p>
          <a:p>
            <a:endParaRPr lang="en-US" sz="2000"/>
          </a:p>
          <a:p>
            <a:endParaRPr lang="en-US" sz="2000"/>
          </a:p>
          <a:p>
            <a:pPr lvl="1"/>
            <a:endParaRPr lang="en-US" sz="2000"/>
          </a:p>
          <a:p>
            <a:pPr marL="457200" indent="-457200">
              <a:buFont typeface="+mj-lt"/>
              <a:buAutoNum type="arabicPeriod" startAt="2"/>
            </a:pPr>
            <a:endParaRPr lang="en-US" sz="2000"/>
          </a:p>
          <a:p>
            <a:pPr marL="457200" indent="-457200">
              <a:buFont typeface="+mj-lt"/>
              <a:buAutoNum type="arabicPeriod" startAt="2"/>
            </a:pPr>
            <a:r>
              <a:rPr lang="en-US" sz="2000"/>
              <a:t>Support All Email Addresses</a:t>
            </a:r>
          </a:p>
        </p:txBody>
      </p:sp>
      <p:sp>
        <p:nvSpPr>
          <p:cNvPr id="5" name="Title 4"/>
          <p:cNvSpPr>
            <a:spLocks noGrp="1"/>
          </p:cNvSpPr>
          <p:nvPr>
            <p:ph type="title"/>
          </p:nvPr>
        </p:nvSpPr>
        <p:spPr/>
        <p:txBody>
          <a:bodyPr/>
          <a:lstStyle/>
          <a:p>
            <a:r>
              <a:rPr lang="en-US"/>
              <a:t>Scope of UA Readiness for Programmers</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3"/>
          <a:stretch>
            <a:fillRect/>
          </a:stretch>
        </p:blipFill>
        <p:spPr>
          <a:xfrm>
            <a:off x="10902950" y="32733"/>
            <a:ext cx="1241861" cy="563488"/>
          </a:xfrm>
          <a:prstGeom prst="rect">
            <a:avLst/>
          </a:prstGeom>
        </p:spPr>
      </p:pic>
      <p:grpSp>
        <p:nvGrpSpPr>
          <p:cNvPr id="6" name="Group 5">
            <a:extLst>
              <a:ext uri="{FF2B5EF4-FFF2-40B4-BE49-F238E27FC236}">
                <a16:creationId xmlns:a16="http://schemas.microsoft.com/office/drawing/2014/main" id="{0957C46B-97C0-7B44-B972-BDADAA8C5D93}"/>
              </a:ext>
            </a:extLst>
          </p:cNvPr>
          <p:cNvGrpSpPr/>
          <p:nvPr/>
        </p:nvGrpSpPr>
        <p:grpSpPr>
          <a:xfrm>
            <a:off x="1571834" y="1821899"/>
            <a:ext cx="9048332" cy="1295462"/>
            <a:chOff x="1927228" y="5269981"/>
            <a:chExt cx="7921353" cy="976513"/>
          </a:xfrm>
        </p:grpSpPr>
        <p:grpSp>
          <p:nvGrpSpPr>
            <p:cNvPr id="7" name="Group 6">
              <a:extLst>
                <a:ext uri="{FF2B5EF4-FFF2-40B4-BE49-F238E27FC236}">
                  <a16:creationId xmlns:a16="http://schemas.microsoft.com/office/drawing/2014/main" id="{74DB986F-1E22-A44D-8B32-7D0711523476}"/>
                </a:ext>
              </a:extLst>
            </p:cNvPr>
            <p:cNvGrpSpPr/>
            <p:nvPr/>
          </p:nvGrpSpPr>
          <p:grpSpPr>
            <a:xfrm>
              <a:off x="1927228" y="5273672"/>
              <a:ext cx="1302251" cy="972822"/>
              <a:chOff x="820555" y="1643185"/>
              <a:chExt cx="2011680" cy="1644160"/>
            </a:xfrm>
          </p:grpSpPr>
          <p:sp>
            <p:nvSpPr>
              <p:cNvPr id="26" name="Rectangle 25">
                <a:extLst>
                  <a:ext uri="{FF2B5EF4-FFF2-40B4-BE49-F238E27FC236}">
                    <a16:creationId xmlns:a16="http://schemas.microsoft.com/office/drawing/2014/main" id="{43CB16E1-9DC7-1C4E-8557-8347FCB6AF73}"/>
                  </a:ext>
                </a:extLst>
              </p:cNvPr>
              <p:cNvSpPr/>
              <p:nvPr/>
            </p:nvSpPr>
            <p:spPr>
              <a:xfrm>
                <a:off x="820555" y="2835439"/>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Accept</a:t>
                </a:r>
              </a:p>
            </p:txBody>
          </p:sp>
          <p:sp>
            <p:nvSpPr>
              <p:cNvPr id="27" name="Rectangle 26">
                <a:extLst>
                  <a:ext uri="{FF2B5EF4-FFF2-40B4-BE49-F238E27FC236}">
                    <a16:creationId xmlns:a16="http://schemas.microsoft.com/office/drawing/2014/main" id="{4B171931-A4D1-ED42-9D24-5E075EF71F15}"/>
                  </a:ext>
                </a:extLst>
              </p:cNvPr>
              <p:cNvSpPr>
                <a:spLocks/>
              </p:cNvSpPr>
              <p:nvPr/>
            </p:nvSpPr>
            <p:spPr>
              <a:xfrm>
                <a:off x="820555" y="1643185"/>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pic>
            <p:nvPicPr>
              <p:cNvPr id="28" name="Picture 27" descr="ua-capability-icons_wht_Accept.png">
                <a:extLst>
                  <a:ext uri="{FF2B5EF4-FFF2-40B4-BE49-F238E27FC236}">
                    <a16:creationId xmlns:a16="http://schemas.microsoft.com/office/drawing/2014/main" id="{BA5E8470-D1AA-744A-9491-54E0AB406A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630" y="1900022"/>
                <a:ext cx="562359" cy="643725"/>
              </a:xfrm>
              <a:prstGeom prst="rect">
                <a:avLst/>
              </a:prstGeom>
            </p:spPr>
          </p:pic>
        </p:grpSp>
        <p:grpSp>
          <p:nvGrpSpPr>
            <p:cNvPr id="8" name="Group 7">
              <a:extLst>
                <a:ext uri="{FF2B5EF4-FFF2-40B4-BE49-F238E27FC236}">
                  <a16:creationId xmlns:a16="http://schemas.microsoft.com/office/drawing/2014/main" id="{11682733-56AA-4D48-AED3-73FA4184DCB2}"/>
                </a:ext>
              </a:extLst>
            </p:cNvPr>
            <p:cNvGrpSpPr/>
            <p:nvPr/>
          </p:nvGrpSpPr>
          <p:grpSpPr>
            <a:xfrm>
              <a:off x="3582203" y="5273672"/>
              <a:ext cx="1314106" cy="967039"/>
              <a:chOff x="3554360" y="1646720"/>
              <a:chExt cx="2029993" cy="1634387"/>
            </a:xfrm>
          </p:grpSpPr>
          <p:sp>
            <p:nvSpPr>
              <p:cNvPr id="23" name="Rectangle 22">
                <a:extLst>
                  <a:ext uri="{FF2B5EF4-FFF2-40B4-BE49-F238E27FC236}">
                    <a16:creationId xmlns:a16="http://schemas.microsoft.com/office/drawing/2014/main" id="{FD18771C-F39D-2643-A357-0AE40A8D71F3}"/>
                  </a:ext>
                </a:extLst>
              </p:cNvPr>
              <p:cNvSpPr>
                <a:spLocks/>
              </p:cNvSpPr>
              <p:nvPr/>
            </p:nvSpPr>
            <p:spPr>
              <a:xfrm>
                <a:off x="3554360" y="1646720"/>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24" name="Rectangle 23">
                <a:extLst>
                  <a:ext uri="{FF2B5EF4-FFF2-40B4-BE49-F238E27FC236}">
                    <a16:creationId xmlns:a16="http://schemas.microsoft.com/office/drawing/2014/main" id="{AD77DB84-A56D-9E4F-8C58-EF908E011823}"/>
                  </a:ext>
                </a:extLst>
              </p:cNvPr>
              <p:cNvSpPr/>
              <p:nvPr/>
            </p:nvSpPr>
            <p:spPr>
              <a:xfrm>
                <a:off x="3572673" y="2829201"/>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Validate</a:t>
                </a:r>
              </a:p>
            </p:txBody>
          </p:sp>
          <p:pic>
            <p:nvPicPr>
              <p:cNvPr id="25" name="Picture 24" descr="ua-capability-icons_wht_Validate.png">
                <a:extLst>
                  <a:ext uri="{FF2B5EF4-FFF2-40B4-BE49-F238E27FC236}">
                    <a16:creationId xmlns:a16="http://schemas.microsoft.com/office/drawing/2014/main" id="{DC402994-09E4-6542-A314-8AA749AB66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0348" y="1895569"/>
                <a:ext cx="779705" cy="643725"/>
              </a:xfrm>
              <a:prstGeom prst="rect">
                <a:avLst/>
              </a:prstGeom>
            </p:spPr>
          </p:pic>
        </p:grpSp>
        <p:grpSp>
          <p:nvGrpSpPr>
            <p:cNvPr id="11" name="Group 10">
              <a:extLst>
                <a:ext uri="{FF2B5EF4-FFF2-40B4-BE49-F238E27FC236}">
                  <a16:creationId xmlns:a16="http://schemas.microsoft.com/office/drawing/2014/main" id="{D9CAF9DE-DD5F-054F-AD84-E19BFD296F00}"/>
                </a:ext>
              </a:extLst>
            </p:cNvPr>
            <p:cNvGrpSpPr/>
            <p:nvPr/>
          </p:nvGrpSpPr>
          <p:grpSpPr>
            <a:xfrm>
              <a:off x="6892153" y="5269981"/>
              <a:ext cx="1302251" cy="968544"/>
              <a:chOff x="6331693" y="1643185"/>
              <a:chExt cx="2011680" cy="1636930"/>
            </a:xfrm>
          </p:grpSpPr>
          <p:sp>
            <p:nvSpPr>
              <p:cNvPr id="20" name="Rectangle 19">
                <a:extLst>
                  <a:ext uri="{FF2B5EF4-FFF2-40B4-BE49-F238E27FC236}">
                    <a16:creationId xmlns:a16="http://schemas.microsoft.com/office/drawing/2014/main" id="{ABA6846B-C23C-9940-BBAA-FEDF61B32FB9}"/>
                  </a:ext>
                </a:extLst>
              </p:cNvPr>
              <p:cNvSpPr>
                <a:spLocks/>
              </p:cNvSpPr>
              <p:nvPr/>
            </p:nvSpPr>
            <p:spPr>
              <a:xfrm>
                <a:off x="6331693" y="1643185"/>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21" name="Rectangle 20">
                <a:extLst>
                  <a:ext uri="{FF2B5EF4-FFF2-40B4-BE49-F238E27FC236}">
                    <a16:creationId xmlns:a16="http://schemas.microsoft.com/office/drawing/2014/main" id="{04FFEEB8-D723-1D4E-B248-406F28375BA7}"/>
                  </a:ext>
                </a:extLst>
              </p:cNvPr>
              <p:cNvSpPr/>
              <p:nvPr/>
            </p:nvSpPr>
            <p:spPr>
              <a:xfrm>
                <a:off x="6331693" y="2828209"/>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Store</a:t>
                </a:r>
              </a:p>
            </p:txBody>
          </p:sp>
          <p:pic>
            <p:nvPicPr>
              <p:cNvPr id="22" name="Picture 21" descr="ua-capability-icons_wht_Store.png">
                <a:extLst>
                  <a:ext uri="{FF2B5EF4-FFF2-40B4-BE49-F238E27FC236}">
                    <a16:creationId xmlns:a16="http://schemas.microsoft.com/office/drawing/2014/main" id="{0656396F-1FEF-D14F-8567-F09766665D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9490" y="1900022"/>
                <a:ext cx="647296" cy="647296"/>
              </a:xfrm>
              <a:prstGeom prst="rect">
                <a:avLst/>
              </a:prstGeom>
            </p:spPr>
          </p:pic>
        </p:grpSp>
        <p:grpSp>
          <p:nvGrpSpPr>
            <p:cNvPr id="12" name="Group 11">
              <a:extLst>
                <a:ext uri="{FF2B5EF4-FFF2-40B4-BE49-F238E27FC236}">
                  <a16:creationId xmlns:a16="http://schemas.microsoft.com/office/drawing/2014/main" id="{CC8B27AF-577C-2F4C-9542-28372884AC68}"/>
                </a:ext>
              </a:extLst>
            </p:cNvPr>
            <p:cNvGrpSpPr/>
            <p:nvPr/>
          </p:nvGrpSpPr>
          <p:grpSpPr>
            <a:xfrm>
              <a:off x="5237178" y="5269981"/>
              <a:ext cx="1302251" cy="970730"/>
              <a:chOff x="2202899" y="3852184"/>
              <a:chExt cx="2011680" cy="1640625"/>
            </a:xfrm>
          </p:grpSpPr>
          <p:sp>
            <p:nvSpPr>
              <p:cNvPr id="17" name="Rectangle 16">
                <a:extLst>
                  <a:ext uri="{FF2B5EF4-FFF2-40B4-BE49-F238E27FC236}">
                    <a16:creationId xmlns:a16="http://schemas.microsoft.com/office/drawing/2014/main" id="{ECC76C24-8817-714D-9C07-60AFDE477E58}"/>
                  </a:ext>
                </a:extLst>
              </p:cNvPr>
              <p:cNvSpPr>
                <a:spLocks/>
              </p:cNvSpPr>
              <p:nvPr/>
            </p:nvSpPr>
            <p:spPr>
              <a:xfrm>
                <a:off x="2202899" y="3852184"/>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18" name="Rectangle 17">
                <a:extLst>
                  <a:ext uri="{FF2B5EF4-FFF2-40B4-BE49-F238E27FC236}">
                    <a16:creationId xmlns:a16="http://schemas.microsoft.com/office/drawing/2014/main" id="{FF7C6273-C517-014A-863A-F40F4BB6E27D}"/>
                  </a:ext>
                </a:extLst>
              </p:cNvPr>
              <p:cNvSpPr/>
              <p:nvPr/>
            </p:nvSpPr>
            <p:spPr>
              <a:xfrm>
                <a:off x="2202899" y="5040903"/>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Process</a:t>
                </a:r>
              </a:p>
            </p:txBody>
          </p:sp>
          <p:pic>
            <p:nvPicPr>
              <p:cNvPr id="19" name="Picture 18" descr="ua-capability-icons_wht_Process.png">
                <a:extLst>
                  <a:ext uri="{FF2B5EF4-FFF2-40B4-BE49-F238E27FC236}">
                    <a16:creationId xmlns:a16="http://schemas.microsoft.com/office/drawing/2014/main" id="{D7548561-CD08-134D-81D7-025079BD71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86759" y="4119754"/>
                <a:ext cx="1027282" cy="632806"/>
              </a:xfrm>
              <a:prstGeom prst="rect">
                <a:avLst/>
              </a:prstGeom>
            </p:spPr>
          </p:pic>
        </p:grpSp>
        <p:grpSp>
          <p:nvGrpSpPr>
            <p:cNvPr id="13" name="Group 12">
              <a:extLst>
                <a:ext uri="{FF2B5EF4-FFF2-40B4-BE49-F238E27FC236}">
                  <a16:creationId xmlns:a16="http://schemas.microsoft.com/office/drawing/2014/main" id="{872F26A2-CAEB-3940-A9C9-9F2A79426090}"/>
                </a:ext>
              </a:extLst>
            </p:cNvPr>
            <p:cNvGrpSpPr/>
            <p:nvPr/>
          </p:nvGrpSpPr>
          <p:grpSpPr>
            <a:xfrm>
              <a:off x="8546330" y="5275764"/>
              <a:ext cx="1302251" cy="970730"/>
              <a:chOff x="4943583" y="3852184"/>
              <a:chExt cx="2011680" cy="1640625"/>
            </a:xfrm>
          </p:grpSpPr>
          <p:sp>
            <p:nvSpPr>
              <p:cNvPr id="14" name="Rectangle 13">
                <a:extLst>
                  <a:ext uri="{FF2B5EF4-FFF2-40B4-BE49-F238E27FC236}">
                    <a16:creationId xmlns:a16="http://schemas.microsoft.com/office/drawing/2014/main" id="{790B8F2F-D730-C844-AC61-B275373031BE}"/>
                  </a:ext>
                </a:extLst>
              </p:cNvPr>
              <p:cNvSpPr>
                <a:spLocks/>
              </p:cNvSpPr>
              <p:nvPr/>
            </p:nvSpPr>
            <p:spPr>
              <a:xfrm>
                <a:off x="4943583" y="3852184"/>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15" name="Rectangle 14">
                <a:extLst>
                  <a:ext uri="{FF2B5EF4-FFF2-40B4-BE49-F238E27FC236}">
                    <a16:creationId xmlns:a16="http://schemas.microsoft.com/office/drawing/2014/main" id="{FD731ABC-6689-DF42-863E-BE2FE269183A}"/>
                  </a:ext>
                </a:extLst>
              </p:cNvPr>
              <p:cNvSpPr/>
              <p:nvPr/>
            </p:nvSpPr>
            <p:spPr>
              <a:xfrm>
                <a:off x="4946287" y="5040903"/>
                <a:ext cx="2008976"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Display</a:t>
                </a:r>
              </a:p>
            </p:txBody>
          </p:sp>
          <p:pic>
            <p:nvPicPr>
              <p:cNvPr id="16" name="Picture 15" descr="ua-capability-icons_wht_Display.png">
                <a:extLst>
                  <a:ext uri="{FF2B5EF4-FFF2-40B4-BE49-F238E27FC236}">
                    <a16:creationId xmlns:a16="http://schemas.microsoft.com/office/drawing/2014/main" id="{122EF70C-5C72-8D41-95D1-2DC6279C88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11163" y="4126903"/>
                <a:ext cx="489490" cy="633398"/>
              </a:xfrm>
              <a:prstGeom prst="rect">
                <a:avLst/>
              </a:prstGeom>
            </p:spPr>
          </p:pic>
        </p:grpSp>
      </p:grpSp>
      <p:grpSp>
        <p:nvGrpSpPr>
          <p:cNvPr id="29" name="Group 28">
            <a:extLst>
              <a:ext uri="{FF2B5EF4-FFF2-40B4-BE49-F238E27FC236}">
                <a16:creationId xmlns:a16="http://schemas.microsoft.com/office/drawing/2014/main" id="{FF3E8CE4-5BEB-AB4B-BC3E-F36E027D7112}"/>
              </a:ext>
            </a:extLst>
          </p:cNvPr>
          <p:cNvGrpSpPr/>
          <p:nvPr/>
        </p:nvGrpSpPr>
        <p:grpSpPr>
          <a:xfrm>
            <a:off x="1566123" y="4198223"/>
            <a:ext cx="9048332" cy="1295462"/>
            <a:chOff x="1927228" y="5269981"/>
            <a:chExt cx="7921353" cy="976513"/>
          </a:xfrm>
        </p:grpSpPr>
        <p:grpSp>
          <p:nvGrpSpPr>
            <p:cNvPr id="30" name="Group 29">
              <a:extLst>
                <a:ext uri="{FF2B5EF4-FFF2-40B4-BE49-F238E27FC236}">
                  <a16:creationId xmlns:a16="http://schemas.microsoft.com/office/drawing/2014/main" id="{88CA18D1-8A41-3345-B85F-7925A4C0569A}"/>
                </a:ext>
              </a:extLst>
            </p:cNvPr>
            <p:cNvGrpSpPr/>
            <p:nvPr/>
          </p:nvGrpSpPr>
          <p:grpSpPr>
            <a:xfrm>
              <a:off x="1927228" y="5273672"/>
              <a:ext cx="1302251" cy="972822"/>
              <a:chOff x="820555" y="1643185"/>
              <a:chExt cx="2011680" cy="1644160"/>
            </a:xfrm>
          </p:grpSpPr>
          <p:sp>
            <p:nvSpPr>
              <p:cNvPr id="47" name="Rectangle 46">
                <a:extLst>
                  <a:ext uri="{FF2B5EF4-FFF2-40B4-BE49-F238E27FC236}">
                    <a16:creationId xmlns:a16="http://schemas.microsoft.com/office/drawing/2014/main" id="{04E9FDE2-6C75-9045-BEBB-6E9A27DE09D0}"/>
                  </a:ext>
                </a:extLst>
              </p:cNvPr>
              <p:cNvSpPr/>
              <p:nvPr/>
            </p:nvSpPr>
            <p:spPr>
              <a:xfrm>
                <a:off x="820555" y="2835439"/>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Accept</a:t>
                </a:r>
              </a:p>
            </p:txBody>
          </p:sp>
          <p:sp>
            <p:nvSpPr>
              <p:cNvPr id="48" name="Rectangle 47">
                <a:extLst>
                  <a:ext uri="{FF2B5EF4-FFF2-40B4-BE49-F238E27FC236}">
                    <a16:creationId xmlns:a16="http://schemas.microsoft.com/office/drawing/2014/main" id="{D095B2E6-8192-564A-B0D4-8D25BBD97F7D}"/>
                  </a:ext>
                </a:extLst>
              </p:cNvPr>
              <p:cNvSpPr>
                <a:spLocks/>
              </p:cNvSpPr>
              <p:nvPr/>
            </p:nvSpPr>
            <p:spPr>
              <a:xfrm>
                <a:off x="820555" y="1643185"/>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pic>
            <p:nvPicPr>
              <p:cNvPr id="49" name="Picture 48" descr="ua-capability-icons_wht_Accept.png">
                <a:extLst>
                  <a:ext uri="{FF2B5EF4-FFF2-40B4-BE49-F238E27FC236}">
                    <a16:creationId xmlns:a16="http://schemas.microsoft.com/office/drawing/2014/main" id="{95AE17AA-1A8D-9D48-9EBD-42ED787C63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9630" y="1900022"/>
                <a:ext cx="562359" cy="643725"/>
              </a:xfrm>
              <a:prstGeom prst="rect">
                <a:avLst/>
              </a:prstGeom>
            </p:spPr>
          </p:pic>
        </p:grpSp>
        <p:grpSp>
          <p:nvGrpSpPr>
            <p:cNvPr id="31" name="Group 30">
              <a:extLst>
                <a:ext uri="{FF2B5EF4-FFF2-40B4-BE49-F238E27FC236}">
                  <a16:creationId xmlns:a16="http://schemas.microsoft.com/office/drawing/2014/main" id="{66AD7C3E-1B21-EA49-8443-C0ED70B8257A}"/>
                </a:ext>
              </a:extLst>
            </p:cNvPr>
            <p:cNvGrpSpPr/>
            <p:nvPr/>
          </p:nvGrpSpPr>
          <p:grpSpPr>
            <a:xfrm>
              <a:off x="3582203" y="5273672"/>
              <a:ext cx="1314106" cy="967039"/>
              <a:chOff x="3554360" y="1646720"/>
              <a:chExt cx="2029993" cy="1634387"/>
            </a:xfrm>
          </p:grpSpPr>
          <p:sp>
            <p:nvSpPr>
              <p:cNvPr id="44" name="Rectangle 43">
                <a:extLst>
                  <a:ext uri="{FF2B5EF4-FFF2-40B4-BE49-F238E27FC236}">
                    <a16:creationId xmlns:a16="http://schemas.microsoft.com/office/drawing/2014/main" id="{51B7CDDE-3D06-0740-94CA-B0F1E035313A}"/>
                  </a:ext>
                </a:extLst>
              </p:cNvPr>
              <p:cNvSpPr>
                <a:spLocks/>
              </p:cNvSpPr>
              <p:nvPr/>
            </p:nvSpPr>
            <p:spPr>
              <a:xfrm>
                <a:off x="3554360" y="1646720"/>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45" name="Rectangle 44">
                <a:extLst>
                  <a:ext uri="{FF2B5EF4-FFF2-40B4-BE49-F238E27FC236}">
                    <a16:creationId xmlns:a16="http://schemas.microsoft.com/office/drawing/2014/main" id="{58541279-6FA3-8D42-B5C8-D52B525811FB}"/>
                  </a:ext>
                </a:extLst>
              </p:cNvPr>
              <p:cNvSpPr/>
              <p:nvPr/>
            </p:nvSpPr>
            <p:spPr>
              <a:xfrm>
                <a:off x="3572673" y="2829201"/>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Validate</a:t>
                </a:r>
              </a:p>
            </p:txBody>
          </p:sp>
          <p:pic>
            <p:nvPicPr>
              <p:cNvPr id="46" name="Picture 45" descr="ua-capability-icons_wht_Validate.png">
                <a:extLst>
                  <a:ext uri="{FF2B5EF4-FFF2-40B4-BE49-F238E27FC236}">
                    <a16:creationId xmlns:a16="http://schemas.microsoft.com/office/drawing/2014/main" id="{0A09F761-7140-1B41-A0F2-165BB85AAA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0348" y="1895569"/>
                <a:ext cx="779705" cy="643725"/>
              </a:xfrm>
              <a:prstGeom prst="rect">
                <a:avLst/>
              </a:prstGeom>
            </p:spPr>
          </p:pic>
        </p:grpSp>
        <p:grpSp>
          <p:nvGrpSpPr>
            <p:cNvPr id="32" name="Group 31">
              <a:extLst>
                <a:ext uri="{FF2B5EF4-FFF2-40B4-BE49-F238E27FC236}">
                  <a16:creationId xmlns:a16="http://schemas.microsoft.com/office/drawing/2014/main" id="{C49AA9E2-9693-C548-8C8D-93CB9162783D}"/>
                </a:ext>
              </a:extLst>
            </p:cNvPr>
            <p:cNvGrpSpPr/>
            <p:nvPr/>
          </p:nvGrpSpPr>
          <p:grpSpPr>
            <a:xfrm>
              <a:off x="6892153" y="5269981"/>
              <a:ext cx="1302251" cy="968544"/>
              <a:chOff x="6331693" y="1643185"/>
              <a:chExt cx="2011680" cy="1636930"/>
            </a:xfrm>
          </p:grpSpPr>
          <p:sp>
            <p:nvSpPr>
              <p:cNvPr id="41" name="Rectangle 40">
                <a:extLst>
                  <a:ext uri="{FF2B5EF4-FFF2-40B4-BE49-F238E27FC236}">
                    <a16:creationId xmlns:a16="http://schemas.microsoft.com/office/drawing/2014/main" id="{99727F8D-A583-2B42-8956-0E4F176329FB}"/>
                  </a:ext>
                </a:extLst>
              </p:cNvPr>
              <p:cNvSpPr>
                <a:spLocks/>
              </p:cNvSpPr>
              <p:nvPr/>
            </p:nvSpPr>
            <p:spPr>
              <a:xfrm>
                <a:off x="6331693" y="1643185"/>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42" name="Rectangle 41">
                <a:extLst>
                  <a:ext uri="{FF2B5EF4-FFF2-40B4-BE49-F238E27FC236}">
                    <a16:creationId xmlns:a16="http://schemas.microsoft.com/office/drawing/2014/main" id="{087D5BAF-0D83-DD44-911D-2E14DE3C4330}"/>
                  </a:ext>
                </a:extLst>
              </p:cNvPr>
              <p:cNvSpPr/>
              <p:nvPr/>
            </p:nvSpPr>
            <p:spPr>
              <a:xfrm>
                <a:off x="6331693" y="2828209"/>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Store</a:t>
                </a:r>
              </a:p>
            </p:txBody>
          </p:sp>
          <p:pic>
            <p:nvPicPr>
              <p:cNvPr id="43" name="Picture 42" descr="ua-capability-icons_wht_Store.png">
                <a:extLst>
                  <a:ext uri="{FF2B5EF4-FFF2-40B4-BE49-F238E27FC236}">
                    <a16:creationId xmlns:a16="http://schemas.microsoft.com/office/drawing/2014/main" id="{6AB810CB-7FFA-E647-820F-1348D55A858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99490" y="1900022"/>
                <a:ext cx="647296" cy="647296"/>
              </a:xfrm>
              <a:prstGeom prst="rect">
                <a:avLst/>
              </a:prstGeom>
            </p:spPr>
          </p:pic>
        </p:grpSp>
        <p:grpSp>
          <p:nvGrpSpPr>
            <p:cNvPr id="33" name="Group 32">
              <a:extLst>
                <a:ext uri="{FF2B5EF4-FFF2-40B4-BE49-F238E27FC236}">
                  <a16:creationId xmlns:a16="http://schemas.microsoft.com/office/drawing/2014/main" id="{A01A6786-B4F7-E64B-8ADF-2CCDA6FFB00B}"/>
                </a:ext>
              </a:extLst>
            </p:cNvPr>
            <p:cNvGrpSpPr/>
            <p:nvPr/>
          </p:nvGrpSpPr>
          <p:grpSpPr>
            <a:xfrm>
              <a:off x="5237178" y="5269981"/>
              <a:ext cx="1302251" cy="970730"/>
              <a:chOff x="2202899" y="3852184"/>
              <a:chExt cx="2011680" cy="1640625"/>
            </a:xfrm>
          </p:grpSpPr>
          <p:sp>
            <p:nvSpPr>
              <p:cNvPr id="38" name="Rectangle 37">
                <a:extLst>
                  <a:ext uri="{FF2B5EF4-FFF2-40B4-BE49-F238E27FC236}">
                    <a16:creationId xmlns:a16="http://schemas.microsoft.com/office/drawing/2014/main" id="{46C1B392-FF8A-1A46-AF2C-63FA41E5A3D0}"/>
                  </a:ext>
                </a:extLst>
              </p:cNvPr>
              <p:cNvSpPr>
                <a:spLocks/>
              </p:cNvSpPr>
              <p:nvPr/>
            </p:nvSpPr>
            <p:spPr>
              <a:xfrm>
                <a:off x="2202899" y="3852184"/>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39" name="Rectangle 38">
                <a:extLst>
                  <a:ext uri="{FF2B5EF4-FFF2-40B4-BE49-F238E27FC236}">
                    <a16:creationId xmlns:a16="http://schemas.microsoft.com/office/drawing/2014/main" id="{D08E740B-EE22-E54F-BECC-BFA4D1A7E347}"/>
                  </a:ext>
                </a:extLst>
              </p:cNvPr>
              <p:cNvSpPr/>
              <p:nvPr/>
            </p:nvSpPr>
            <p:spPr>
              <a:xfrm>
                <a:off x="2202899" y="5040903"/>
                <a:ext cx="2011680"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Process</a:t>
                </a:r>
              </a:p>
            </p:txBody>
          </p:sp>
          <p:pic>
            <p:nvPicPr>
              <p:cNvPr id="40" name="Picture 39" descr="ua-capability-icons_wht_Process.png">
                <a:extLst>
                  <a:ext uri="{FF2B5EF4-FFF2-40B4-BE49-F238E27FC236}">
                    <a16:creationId xmlns:a16="http://schemas.microsoft.com/office/drawing/2014/main" id="{8E2BA25B-94F7-E146-AC59-48DF74B7078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86759" y="4119754"/>
                <a:ext cx="1027282" cy="632806"/>
              </a:xfrm>
              <a:prstGeom prst="rect">
                <a:avLst/>
              </a:prstGeom>
            </p:spPr>
          </p:pic>
        </p:grpSp>
        <p:grpSp>
          <p:nvGrpSpPr>
            <p:cNvPr id="34" name="Group 33">
              <a:extLst>
                <a:ext uri="{FF2B5EF4-FFF2-40B4-BE49-F238E27FC236}">
                  <a16:creationId xmlns:a16="http://schemas.microsoft.com/office/drawing/2014/main" id="{DCE1F724-3B0F-EB40-92D6-82F9EE7CF4EA}"/>
                </a:ext>
              </a:extLst>
            </p:cNvPr>
            <p:cNvGrpSpPr/>
            <p:nvPr/>
          </p:nvGrpSpPr>
          <p:grpSpPr>
            <a:xfrm>
              <a:off x="8546330" y="5275764"/>
              <a:ext cx="1302251" cy="970730"/>
              <a:chOff x="4943583" y="3852184"/>
              <a:chExt cx="2011680" cy="1640625"/>
            </a:xfrm>
          </p:grpSpPr>
          <p:sp>
            <p:nvSpPr>
              <p:cNvPr id="35" name="Rectangle 34">
                <a:extLst>
                  <a:ext uri="{FF2B5EF4-FFF2-40B4-BE49-F238E27FC236}">
                    <a16:creationId xmlns:a16="http://schemas.microsoft.com/office/drawing/2014/main" id="{FE413D40-E4B1-7B43-95EE-9A70F693E450}"/>
                  </a:ext>
                </a:extLst>
              </p:cNvPr>
              <p:cNvSpPr>
                <a:spLocks/>
              </p:cNvSpPr>
              <p:nvPr/>
            </p:nvSpPr>
            <p:spPr>
              <a:xfrm>
                <a:off x="4943583" y="3852184"/>
                <a:ext cx="2011680" cy="1188720"/>
              </a:xfrm>
              <a:prstGeom prst="rect">
                <a:avLst/>
              </a:prstGeom>
              <a:solidFill>
                <a:srgbClr val="ED92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a:solidFill>
                    <a:schemeClr val="accent1">
                      <a:lumMod val="40000"/>
                      <a:lumOff val="60000"/>
                    </a:schemeClr>
                  </a:solidFill>
                </a:endParaRPr>
              </a:p>
            </p:txBody>
          </p:sp>
          <p:sp>
            <p:nvSpPr>
              <p:cNvPr id="36" name="Rectangle 35">
                <a:extLst>
                  <a:ext uri="{FF2B5EF4-FFF2-40B4-BE49-F238E27FC236}">
                    <a16:creationId xmlns:a16="http://schemas.microsoft.com/office/drawing/2014/main" id="{A8F6DA22-0257-334F-BF9C-0493C7E95829}"/>
                  </a:ext>
                </a:extLst>
              </p:cNvPr>
              <p:cNvSpPr/>
              <p:nvPr/>
            </p:nvSpPr>
            <p:spPr>
              <a:xfrm>
                <a:off x="4946287" y="5040903"/>
                <a:ext cx="2008976" cy="451906"/>
              </a:xfrm>
              <a:prstGeom prst="rect">
                <a:avLst/>
              </a:prstGeom>
            </p:spPr>
            <p:txBody>
              <a:bodyPr wrap="square" lIns="0" tIns="0" bIns="0">
                <a:spAutoFit/>
              </a:bodyPr>
              <a:lstStyle/>
              <a:p>
                <a:pPr algn="ctr"/>
                <a:r>
                  <a:rPr lang="en-US" sz="2000">
                    <a:solidFill>
                      <a:srgbClr val="000000"/>
                    </a:solidFill>
                    <a:latin typeface="Source Sans Pro Light"/>
                    <a:cs typeface="Source Sans Pro Light"/>
                  </a:rPr>
                  <a:t>Display</a:t>
                </a:r>
              </a:p>
            </p:txBody>
          </p:sp>
          <p:pic>
            <p:nvPicPr>
              <p:cNvPr id="37" name="Picture 36" descr="ua-capability-icons_wht_Display.png">
                <a:extLst>
                  <a:ext uri="{FF2B5EF4-FFF2-40B4-BE49-F238E27FC236}">
                    <a16:creationId xmlns:a16="http://schemas.microsoft.com/office/drawing/2014/main" id="{03B399DB-C262-DD4C-9E27-94DC38E042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11163" y="4126903"/>
                <a:ext cx="489490" cy="633398"/>
              </a:xfrm>
              <a:prstGeom prst="rect">
                <a:avLst/>
              </a:prstGeom>
            </p:spPr>
          </p:pic>
        </p:grpSp>
      </p:grpSp>
    </p:spTree>
    <p:extLst>
      <p:ext uri="{BB962C8B-B14F-4D97-AF65-F5344CB8AC3E}">
        <p14:creationId xmlns:p14="http://schemas.microsoft.com/office/powerpoint/2010/main" val="22248633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3F512-A707-6942-97D9-A27B3460500E}"/>
              </a:ext>
            </a:extLst>
          </p:cNvPr>
          <p:cNvSpPr>
            <a:spLocks noGrp="1"/>
          </p:cNvSpPr>
          <p:nvPr>
            <p:ph type="title"/>
          </p:nvPr>
        </p:nvSpPr>
        <p:spPr/>
        <p:txBody>
          <a:bodyPr/>
          <a:lstStyle/>
          <a:p>
            <a:r>
              <a:rPr lang="en-US" dirty="0"/>
              <a:t>Technology Stack for UA Consideration </a:t>
            </a:r>
          </a:p>
        </p:txBody>
      </p:sp>
      <p:graphicFrame>
        <p:nvGraphicFramePr>
          <p:cNvPr id="6" name="Diagram 5">
            <a:extLst>
              <a:ext uri="{FF2B5EF4-FFF2-40B4-BE49-F238E27FC236}">
                <a16:creationId xmlns:a16="http://schemas.microsoft.com/office/drawing/2014/main" id="{46126D98-EB57-E54E-B9E7-E94B7FB0045D}"/>
              </a:ext>
            </a:extLst>
          </p:cNvPr>
          <p:cNvGraphicFramePr/>
          <p:nvPr>
            <p:extLst>
              <p:ext uri="{D42A27DB-BD31-4B8C-83A1-F6EECF244321}">
                <p14:modId xmlns:p14="http://schemas.microsoft.com/office/powerpoint/2010/main" val="593682504"/>
              </p:ext>
            </p:extLst>
          </p:nvPr>
        </p:nvGraphicFramePr>
        <p:xfrm>
          <a:off x="768791" y="761784"/>
          <a:ext cx="7028426" cy="5334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03ADB858-09EA-274A-9841-5D52984C8112}"/>
              </a:ext>
            </a:extLst>
          </p:cNvPr>
          <p:cNvPicPr>
            <a:picLocks noChangeAspect="1"/>
          </p:cNvPicPr>
          <p:nvPr/>
        </p:nvPicPr>
        <p:blipFill>
          <a:blip r:embed="rId7"/>
          <a:stretch>
            <a:fillRect/>
          </a:stretch>
        </p:blipFill>
        <p:spPr>
          <a:xfrm>
            <a:off x="10902950" y="32733"/>
            <a:ext cx="1241861" cy="563488"/>
          </a:xfrm>
          <a:prstGeom prst="rect">
            <a:avLst/>
          </a:prstGeom>
        </p:spPr>
      </p:pic>
      <p:sp>
        <p:nvSpPr>
          <p:cNvPr id="5" name="TextBox 4">
            <a:extLst>
              <a:ext uri="{FF2B5EF4-FFF2-40B4-BE49-F238E27FC236}">
                <a16:creationId xmlns:a16="http://schemas.microsoft.com/office/drawing/2014/main" id="{096FF6C9-4EF8-4E44-B71B-E4D99D5BD8A5}"/>
              </a:ext>
            </a:extLst>
          </p:cNvPr>
          <p:cNvSpPr txBox="1"/>
          <p:nvPr/>
        </p:nvSpPr>
        <p:spPr>
          <a:xfrm>
            <a:off x="9024079" y="2823812"/>
            <a:ext cx="2923081" cy="1231106"/>
          </a:xfrm>
          <a:prstGeom prst="rect">
            <a:avLst/>
          </a:prstGeom>
          <a:noFill/>
        </p:spPr>
        <p:txBody>
          <a:bodyPr wrap="square" lIns="0" tIns="0" rIns="0" bIns="0" rtlCol="0">
            <a:spAutoFit/>
          </a:bodyPr>
          <a:lstStyle/>
          <a:p>
            <a:pPr algn="ctr"/>
            <a:r>
              <a:rPr lang="en-US" sz="2000" dirty="0">
                <a:cs typeface="Source Sans Pro"/>
              </a:rPr>
              <a:t>Accept, validate, process, store and display </a:t>
            </a:r>
          </a:p>
          <a:p>
            <a:pPr algn="ctr"/>
            <a:r>
              <a:rPr lang="en-US" sz="2000" dirty="0">
                <a:cs typeface="Source Sans Pro"/>
              </a:rPr>
              <a:t>all domain names and email addresses.</a:t>
            </a:r>
          </a:p>
        </p:txBody>
      </p:sp>
      <p:sp>
        <p:nvSpPr>
          <p:cNvPr id="3" name="Right Brace 2">
            <a:extLst>
              <a:ext uri="{FF2B5EF4-FFF2-40B4-BE49-F238E27FC236}">
                <a16:creationId xmlns:a16="http://schemas.microsoft.com/office/drawing/2014/main" id="{5581D396-B699-FE4D-B22B-B94B964B53FD}"/>
              </a:ext>
            </a:extLst>
          </p:cNvPr>
          <p:cNvSpPr/>
          <p:nvPr/>
        </p:nvSpPr>
        <p:spPr>
          <a:xfrm>
            <a:off x="8217877" y="836734"/>
            <a:ext cx="656492" cy="5205262"/>
          </a:xfrm>
          <a:prstGeom prst="rightBrace">
            <a:avLst/>
          </a:prstGeom>
          <a:ln w="38100">
            <a:solidFill>
              <a:schemeClr val="accent2">
                <a:lumMod val="40000"/>
                <a:lumOff val="60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562627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Email Systems and EAI Support</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3"/>
          <a:stretch>
            <a:fillRect/>
          </a:stretch>
        </p:blipFill>
        <p:spPr>
          <a:xfrm>
            <a:off x="10902950" y="32733"/>
            <a:ext cx="1241861" cy="563488"/>
          </a:xfrm>
          <a:prstGeom prst="rect">
            <a:avLst/>
          </a:prstGeom>
        </p:spPr>
      </p:pic>
      <p:pic>
        <p:nvPicPr>
          <p:cNvPr id="2" name="Picture 1">
            <a:extLst>
              <a:ext uri="{FF2B5EF4-FFF2-40B4-BE49-F238E27FC236}">
                <a16:creationId xmlns:a16="http://schemas.microsoft.com/office/drawing/2014/main" id="{3D14A1BF-7739-7C46-90AA-80A50EE2A849}"/>
              </a:ext>
            </a:extLst>
          </p:cNvPr>
          <p:cNvPicPr>
            <a:picLocks noChangeAspect="1"/>
          </p:cNvPicPr>
          <p:nvPr/>
        </p:nvPicPr>
        <p:blipFill rotWithShape="1">
          <a:blip r:embed="rId4"/>
          <a:srcRect l="5267" r="4665"/>
          <a:stretch/>
        </p:blipFill>
        <p:spPr>
          <a:xfrm>
            <a:off x="7897595" y="929390"/>
            <a:ext cx="3709739" cy="2695153"/>
          </a:xfrm>
          <a:prstGeom prst="rect">
            <a:avLst/>
          </a:prstGeom>
        </p:spPr>
      </p:pic>
      <p:sp>
        <p:nvSpPr>
          <p:cNvPr id="8" name="Content Placeholder 3">
            <a:extLst>
              <a:ext uri="{FF2B5EF4-FFF2-40B4-BE49-F238E27FC236}">
                <a16:creationId xmlns:a16="http://schemas.microsoft.com/office/drawing/2014/main" id="{F1808436-F257-AE4A-9742-7FF8BBC6ADDC}"/>
              </a:ext>
            </a:extLst>
          </p:cNvPr>
          <p:cNvSpPr>
            <a:spLocks noGrp="1"/>
          </p:cNvSpPr>
          <p:nvPr>
            <p:ph sz="quarter" idx="10"/>
          </p:nvPr>
        </p:nvSpPr>
        <p:spPr>
          <a:xfrm>
            <a:off x="420625" y="929390"/>
            <a:ext cx="6984516" cy="5411449"/>
          </a:xfrm>
        </p:spPr>
        <p:txBody>
          <a:bodyPr/>
          <a:lstStyle/>
          <a:p>
            <a:r>
              <a:rPr lang="en-US" sz="2000"/>
              <a:t>All email agents must be configured to send and receive internationalized email addresses. See </a:t>
            </a:r>
            <a:r>
              <a:rPr lang="en-US" sz="2000">
                <a:hlinkClick r:id="rId5"/>
              </a:rPr>
              <a:t>EAI: A Technical Overview</a:t>
            </a:r>
            <a:r>
              <a:rPr lang="en-US" sz="2000"/>
              <a:t> for details.</a:t>
            </a:r>
          </a:p>
          <a:p>
            <a:pPr lvl="1"/>
            <a:r>
              <a:rPr lang="en-US" sz="2000">
                <a:solidFill>
                  <a:schemeClr val="accent1"/>
                </a:solidFill>
              </a:rPr>
              <a:t>MUA</a:t>
            </a:r>
            <a:r>
              <a:rPr lang="en-US" sz="2000"/>
              <a:t> – Mail User Agent: A client program that a person uses to send, receive, and manage mail.</a:t>
            </a:r>
          </a:p>
          <a:p>
            <a:pPr lvl="1"/>
            <a:r>
              <a:rPr lang="en-US" sz="2000">
                <a:solidFill>
                  <a:schemeClr val="accent1"/>
                </a:solidFill>
              </a:rPr>
              <a:t>MSA</a:t>
            </a:r>
            <a:r>
              <a:rPr lang="en-US" sz="2000"/>
              <a:t> – Mail Submission Agent: A server program that receives mail from a MUA and prepares it for transmission and delivery.</a:t>
            </a:r>
          </a:p>
          <a:p>
            <a:pPr lvl="1"/>
            <a:r>
              <a:rPr lang="en-US" sz="2000">
                <a:solidFill>
                  <a:schemeClr val="accent1"/>
                </a:solidFill>
              </a:rPr>
              <a:t>MTA</a:t>
            </a:r>
            <a:r>
              <a:rPr lang="en-US" sz="2000"/>
              <a:t> – Mail Transmission Agent: A server program that sends and receives mail to and from other Internet hosts. An MTA may receive mail from an MSA and/or deliver mail to an MDA.</a:t>
            </a:r>
          </a:p>
          <a:p>
            <a:pPr lvl="1"/>
            <a:r>
              <a:rPr lang="en-US" sz="2000">
                <a:solidFill>
                  <a:schemeClr val="accent1"/>
                </a:solidFill>
              </a:rPr>
              <a:t>MDA</a:t>
            </a:r>
            <a:r>
              <a:rPr lang="en-US" sz="2000"/>
              <a:t> – Mail Delivery Agent: A server program that handles incoming mail and typically stores it in a mailbox or folder.</a:t>
            </a:r>
          </a:p>
          <a:p>
            <a:endParaRPr lang="en-US" sz="2000"/>
          </a:p>
        </p:txBody>
      </p:sp>
      <p:pic>
        <p:nvPicPr>
          <p:cNvPr id="7" name="Picture 6">
            <a:extLst>
              <a:ext uri="{FF2B5EF4-FFF2-40B4-BE49-F238E27FC236}">
                <a16:creationId xmlns:a16="http://schemas.microsoft.com/office/drawing/2014/main" id="{46327B79-8902-4740-B3C3-CDE15F4C5823}"/>
              </a:ext>
            </a:extLst>
          </p:cNvPr>
          <p:cNvPicPr>
            <a:picLocks noChangeAspect="1"/>
          </p:cNvPicPr>
          <p:nvPr/>
        </p:nvPicPr>
        <p:blipFill>
          <a:blip r:embed="rId6"/>
          <a:stretch>
            <a:fillRect/>
          </a:stretch>
        </p:blipFill>
        <p:spPr>
          <a:xfrm>
            <a:off x="7704012" y="4388649"/>
            <a:ext cx="4096904" cy="1291896"/>
          </a:xfrm>
          <a:prstGeom prst="rect">
            <a:avLst/>
          </a:prstGeom>
        </p:spPr>
      </p:pic>
    </p:spTree>
    <p:extLst>
      <p:ext uri="{BB962C8B-B14F-4D97-AF65-F5344CB8AC3E}">
        <p14:creationId xmlns:p14="http://schemas.microsoft.com/office/powerpoint/2010/main" val="1691987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9215903" cy="1701535"/>
          </a:xfrm>
        </p:spPr>
        <p:txBody>
          <a:bodyPr/>
          <a:lstStyle/>
          <a:p>
            <a:r>
              <a:rPr lang="en-US"/>
              <a:t>Quiz</a:t>
            </a:r>
          </a:p>
        </p:txBody>
      </p:sp>
    </p:spTree>
    <p:extLst>
      <p:ext uri="{BB962C8B-B14F-4D97-AF65-F5344CB8AC3E}">
        <p14:creationId xmlns:p14="http://schemas.microsoft.com/office/powerpoint/2010/main" val="878315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Quiz 1 Question</a:t>
            </a:r>
          </a:p>
        </p:txBody>
      </p:sp>
      <p:sp>
        <p:nvSpPr>
          <p:cNvPr id="4" name="Content Placeholder 3">
            <a:extLst>
              <a:ext uri="{FF2B5EF4-FFF2-40B4-BE49-F238E27FC236}">
                <a16:creationId xmlns:a16="http://schemas.microsoft.com/office/drawing/2014/main" id="{4A733B2F-47D5-42AE-81CF-737E5878B6C4}"/>
              </a:ext>
            </a:extLst>
          </p:cNvPr>
          <p:cNvSpPr>
            <a:spLocks noGrp="1"/>
          </p:cNvSpPr>
          <p:nvPr>
            <p:ph sz="quarter" idx="10"/>
          </p:nvPr>
        </p:nvSpPr>
        <p:spPr>
          <a:xfrm>
            <a:off x="824441" y="1010858"/>
            <a:ext cx="10543117" cy="5389942"/>
          </a:xfrm>
        </p:spPr>
        <p:txBody>
          <a:bodyPr/>
          <a:lstStyle/>
          <a:p>
            <a:pPr lvl="0"/>
            <a:r>
              <a:rPr lang="en-US" sz="2000" dirty="0"/>
              <a:t>To enhance systems to be Universal Acceptance (UA) ready, which of the following categories of domain names and email addresses are relevant?</a:t>
            </a:r>
          </a:p>
          <a:p>
            <a:pPr marL="912813" lvl="1" indent="-457200">
              <a:buFont typeface="+mj-lt"/>
              <a:buAutoNum type="arabicPeriod"/>
            </a:pPr>
            <a:r>
              <a:rPr lang="en-US" sz="2000" dirty="0"/>
              <a:t>ASCII domain names.</a:t>
            </a:r>
          </a:p>
          <a:p>
            <a:pPr marL="912813" lvl="1" indent="-457200">
              <a:buFont typeface="+mj-lt"/>
              <a:buAutoNum type="arabicPeriod"/>
            </a:pPr>
            <a:r>
              <a:rPr lang="en-US" sz="2000" dirty="0"/>
              <a:t>Internationalized Domain Names (IDNs).</a:t>
            </a:r>
          </a:p>
          <a:p>
            <a:pPr marL="912813" lvl="1" indent="-457200">
              <a:buFont typeface="+mj-lt"/>
              <a:buAutoNum type="arabicPeriod"/>
            </a:pPr>
            <a:r>
              <a:rPr lang="en-US" sz="2000" dirty="0"/>
              <a:t>Internationalized email addresses (EAI).</a:t>
            </a:r>
          </a:p>
          <a:p>
            <a:pPr marL="912813" lvl="1" indent="-457200">
              <a:buFont typeface="+mj-lt"/>
              <a:buAutoNum type="arabicPeriod"/>
            </a:pPr>
            <a:r>
              <a:rPr lang="en-US" sz="2000" dirty="0"/>
              <a:t>All the above.</a:t>
            </a:r>
          </a:p>
          <a:p>
            <a:pPr marL="912813" lvl="1" indent="-457200">
              <a:buFont typeface="+mj-lt"/>
              <a:buAutoNum type="arabicPeriod"/>
            </a:pPr>
            <a:r>
              <a:rPr lang="en-US" sz="2000" dirty="0"/>
              <a:t>Only 2 and 3.</a:t>
            </a:r>
          </a:p>
          <a:p>
            <a:pPr marL="0" indent="0">
              <a:buNone/>
            </a:pPr>
            <a:endParaRPr lang="en-US" dirty="0"/>
          </a:p>
        </p:txBody>
      </p:sp>
      <p:pic>
        <p:nvPicPr>
          <p:cNvPr id="26" name="Picture 25">
            <a:extLst>
              <a:ext uri="{FF2B5EF4-FFF2-40B4-BE49-F238E27FC236}">
                <a16:creationId xmlns:a16="http://schemas.microsoft.com/office/drawing/2014/main" id="{BEA9148D-896E-9E4F-995D-F147C62A935A}"/>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758099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8496082" cy="1701535"/>
          </a:xfrm>
        </p:spPr>
        <p:txBody>
          <a:bodyPr/>
          <a:lstStyle/>
          <a:p>
            <a:r>
              <a:rPr lang="en-US"/>
              <a:t>Fundamentals for Internationalized Domain Names and Email Addresses</a:t>
            </a:r>
          </a:p>
        </p:txBody>
      </p:sp>
    </p:spTree>
    <p:extLst>
      <p:ext uri="{BB962C8B-B14F-4D97-AF65-F5344CB8AC3E}">
        <p14:creationId xmlns:p14="http://schemas.microsoft.com/office/powerpoint/2010/main" val="1277556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Unicode Encoding</a:t>
            </a:r>
          </a:p>
        </p:txBody>
      </p:sp>
      <p:sp>
        <p:nvSpPr>
          <p:cNvPr id="3" name="Content Placeholder 2"/>
          <p:cNvSpPr>
            <a:spLocks noGrp="1"/>
          </p:cNvSpPr>
          <p:nvPr>
            <p:ph sz="quarter" idx="10"/>
          </p:nvPr>
        </p:nvSpPr>
        <p:spPr>
          <a:xfrm>
            <a:off x="812800" y="1470213"/>
            <a:ext cx="10805055" cy="4571813"/>
          </a:xfrm>
        </p:spPr>
        <p:txBody>
          <a:bodyPr/>
          <a:lstStyle/>
          <a:p>
            <a:r>
              <a:rPr lang="en-US" sz="2000" dirty="0"/>
              <a:t>Unicode encodes glyphs into codepoints for different scripts of the world.</a:t>
            </a:r>
          </a:p>
          <a:p>
            <a:pPr lvl="1"/>
            <a:r>
              <a:rPr lang="en-US" sz="2000" dirty="0"/>
              <a:t>Codepoints shown in hex using the U+XXXX notation.</a:t>
            </a:r>
          </a:p>
          <a:p>
            <a:pPr lvl="1"/>
            <a:r>
              <a:rPr lang="en-US" sz="2000" dirty="0"/>
              <a:t>Unicode files typically in UTF8 format, using a variable number of bytes for a codepoint.</a:t>
            </a:r>
          </a:p>
          <a:p>
            <a:pPr lvl="1"/>
            <a:r>
              <a:rPr lang="en-US" sz="2000" dirty="0"/>
              <a:t>ASCII is used as is in Unicode: </a:t>
            </a:r>
            <a:r>
              <a:rPr lang="en-US" sz="2000" dirty="0">
                <a:solidFill>
                  <a:schemeClr val="accent1"/>
                </a:solidFill>
              </a:rPr>
              <a:t>e = ASCII 65 = U+0065</a:t>
            </a:r>
            <a:r>
              <a:rPr lang="en-US" sz="2000" dirty="0"/>
              <a:t>.</a:t>
            </a:r>
          </a:p>
          <a:p>
            <a:r>
              <a:rPr lang="en-US" sz="2000" dirty="0"/>
              <a:t>There are multiple ways to encode certain glyphs in Unicode:</a:t>
            </a:r>
          </a:p>
          <a:p>
            <a:pPr lvl="1"/>
            <a:r>
              <a:rPr lang="en-US" sz="2000" dirty="0" err="1">
                <a:solidFill>
                  <a:schemeClr val="accent1"/>
                </a:solidFill>
              </a:rPr>
              <a:t>è</a:t>
            </a:r>
            <a:r>
              <a:rPr lang="en-US" sz="2000" dirty="0">
                <a:solidFill>
                  <a:schemeClr val="accent1"/>
                </a:solidFill>
              </a:rPr>
              <a:t> =  U+00E8</a:t>
            </a:r>
          </a:p>
          <a:p>
            <a:pPr lvl="1"/>
            <a:r>
              <a:rPr lang="en-US" sz="2000" dirty="0">
                <a:solidFill>
                  <a:schemeClr val="accent1"/>
                </a:solidFill>
              </a:rPr>
              <a:t>e + ` = </a:t>
            </a:r>
            <a:r>
              <a:rPr lang="en-US" sz="2000" dirty="0" err="1">
                <a:solidFill>
                  <a:schemeClr val="accent1"/>
                </a:solidFill>
              </a:rPr>
              <a:t>è</a:t>
            </a:r>
            <a:r>
              <a:rPr lang="en-US" sz="2000" dirty="0">
                <a:solidFill>
                  <a:schemeClr val="accent1"/>
                </a:solidFill>
              </a:rPr>
              <a:t> = U+0065 + U+0300</a:t>
            </a:r>
          </a:p>
          <a:p>
            <a:r>
              <a:rPr lang="en-US" sz="2000" dirty="0"/>
              <a:t>Normalization ensures that the end representation is the same, even if users type differently.</a:t>
            </a:r>
          </a:p>
          <a:p>
            <a:pPr lvl="1"/>
            <a:r>
              <a:rPr lang="en-US" sz="2000" dirty="0"/>
              <a:t>IDN standards recommend using </a:t>
            </a:r>
            <a:r>
              <a:rPr lang="en-US" sz="2000" dirty="0">
                <a:hlinkClick r:id="rId2"/>
              </a:rPr>
              <a:t>Normalization Form C (NFC)</a:t>
            </a:r>
            <a:r>
              <a:rPr lang="en-US" sz="2000" dirty="0"/>
              <a:t>.</a:t>
            </a:r>
          </a:p>
          <a:p>
            <a:pPr lvl="1"/>
            <a:r>
              <a:rPr lang="en-US" sz="2000" dirty="0"/>
              <a:t>Generates </a:t>
            </a:r>
            <a:r>
              <a:rPr lang="en-US" sz="2000" dirty="0">
                <a:solidFill>
                  <a:schemeClr val="accent1"/>
                </a:solidFill>
              </a:rPr>
              <a:t>U+00E8 </a:t>
            </a:r>
            <a:r>
              <a:rPr lang="en-US" sz="2000" dirty="0"/>
              <a:t>for both input versions above.</a:t>
            </a:r>
          </a:p>
          <a:p>
            <a:endParaRPr lang="en-US" dirty="0"/>
          </a:p>
          <a:p>
            <a:endParaRPr lang="en-US" dirty="0"/>
          </a:p>
        </p:txBody>
      </p:sp>
      <p:pic>
        <p:nvPicPr>
          <p:cNvPr id="4" name="Picture 3">
            <a:extLst>
              <a:ext uri="{FF2B5EF4-FFF2-40B4-BE49-F238E27FC236}">
                <a16:creationId xmlns:a16="http://schemas.microsoft.com/office/drawing/2014/main" id="{87BCBC46-1653-6843-B863-2EB4E4739155}"/>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773976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Domain Names and Internationalized Domain Names (IDNs)</a:t>
            </a:r>
          </a:p>
        </p:txBody>
      </p:sp>
      <p:sp>
        <p:nvSpPr>
          <p:cNvPr id="3" name="Content Placeholder 2"/>
          <p:cNvSpPr>
            <a:spLocks noGrp="1"/>
          </p:cNvSpPr>
          <p:nvPr>
            <p:ph sz="quarter" idx="10"/>
          </p:nvPr>
        </p:nvSpPr>
        <p:spPr>
          <a:xfrm>
            <a:off x="776157" y="1227326"/>
            <a:ext cx="10639685" cy="4810666"/>
          </a:xfrm>
        </p:spPr>
        <p:txBody>
          <a:bodyPr/>
          <a:lstStyle/>
          <a:p>
            <a:r>
              <a:rPr lang="en-US" sz="2000" dirty="0"/>
              <a:t>A domain name is an ordered set of labels or strings:  </a:t>
            </a:r>
            <a:r>
              <a:rPr lang="en-US" sz="2000" dirty="0">
                <a:hlinkClick r:id="rId2"/>
              </a:rPr>
              <a:t>www.example.co.uk</a:t>
            </a:r>
            <a:r>
              <a:rPr lang="en-US" sz="2000" dirty="0"/>
              <a:t>. </a:t>
            </a:r>
          </a:p>
          <a:p>
            <a:pPr lvl="1"/>
            <a:r>
              <a:rPr lang="en-US" sz="2000" dirty="0"/>
              <a:t>The top-level domain (TLD) is the rightmost label: ”</a:t>
            </a:r>
            <a:r>
              <a:rPr lang="en-US" sz="2000" dirty="0" err="1"/>
              <a:t>uk</a:t>
            </a:r>
            <a:r>
              <a:rPr lang="en-US" sz="2000" dirty="0"/>
              <a:t>”</a:t>
            </a:r>
          </a:p>
          <a:p>
            <a:pPr lvl="1"/>
            <a:r>
              <a:rPr lang="en-US" sz="2000" dirty="0"/>
              <a:t>Initially, TLDs were only two or three characters long (e.g., </a:t>
            </a:r>
            <a:r>
              <a:rPr lang="en-US" sz="2000" dirty="0">
                <a:solidFill>
                  <a:schemeClr val="accent1"/>
                </a:solidFill>
              </a:rPr>
              <a:t>.ca, .com</a:t>
            </a:r>
            <a:r>
              <a:rPr lang="en-US" sz="2000" dirty="0"/>
              <a:t>). </a:t>
            </a:r>
          </a:p>
          <a:p>
            <a:pPr lvl="1"/>
            <a:r>
              <a:rPr lang="en-US" sz="2000" dirty="0"/>
              <a:t>Now TLDs can be longer strings (e.g., </a:t>
            </a:r>
            <a:r>
              <a:rPr lang="en-US" sz="2000" dirty="0">
                <a:solidFill>
                  <a:schemeClr val="accent1"/>
                </a:solidFill>
              </a:rPr>
              <a:t>.info, .google, .engineering</a:t>
            </a:r>
            <a:r>
              <a:rPr lang="en-US" sz="2000" dirty="0"/>
              <a:t>).</a:t>
            </a:r>
          </a:p>
          <a:p>
            <a:pPr lvl="1"/>
            <a:r>
              <a:rPr lang="en-US" sz="2000" dirty="0"/>
              <a:t>TLDs delegated in the </a:t>
            </a:r>
            <a:r>
              <a:rPr lang="en-US" sz="2000" dirty="0">
                <a:hlinkClick r:id="rId3"/>
              </a:rPr>
              <a:t>root zone</a:t>
            </a:r>
            <a:r>
              <a:rPr lang="en-US" sz="2000" dirty="0"/>
              <a:t> can change over time, so a fixed list can get outdated.</a:t>
            </a:r>
          </a:p>
          <a:p>
            <a:r>
              <a:rPr lang="en-US" sz="2000" dirty="0"/>
              <a:t>Domain names can also be internationalized when one of the labels contains at least one non-ASCII character.</a:t>
            </a:r>
          </a:p>
          <a:p>
            <a:pPr lvl="1"/>
            <a:r>
              <a:rPr lang="en-US" sz="2000" dirty="0"/>
              <a:t>For example: </a:t>
            </a:r>
            <a:r>
              <a:rPr lang="en-US" sz="2000" dirty="0">
                <a:hlinkClick r:id="rId4"/>
              </a:rPr>
              <a:t>www.exâmple.ca</a:t>
            </a:r>
            <a:r>
              <a:rPr lang="en-US" sz="2000" dirty="0"/>
              <a:t> or </a:t>
            </a:r>
            <a:r>
              <a:rPr lang="ja-JP" altLang="en-US" sz="2000">
                <a:solidFill>
                  <a:schemeClr val="accent1"/>
                </a:solidFill>
              </a:rPr>
              <a:t>普遍接受</a:t>
            </a:r>
            <a:r>
              <a:rPr lang="en-US" altLang="ja-JP" sz="2000" dirty="0">
                <a:solidFill>
                  <a:schemeClr val="accent1"/>
                </a:solidFill>
              </a:rPr>
              <a:t>-</a:t>
            </a:r>
            <a:r>
              <a:rPr lang="ja-JP" altLang="en-US" sz="2000">
                <a:solidFill>
                  <a:schemeClr val="accent1"/>
                </a:solidFill>
              </a:rPr>
              <a:t>测试</a:t>
            </a:r>
            <a:r>
              <a:rPr lang="en-US" altLang="ja-JP" sz="2000" dirty="0">
                <a:solidFill>
                  <a:schemeClr val="accent1"/>
                </a:solidFill>
              </a:rPr>
              <a:t>.</a:t>
            </a:r>
            <a:r>
              <a:rPr lang="ja-JP" altLang="en-US" sz="2000">
                <a:solidFill>
                  <a:schemeClr val="accent1"/>
                </a:solidFill>
              </a:rPr>
              <a:t>世界</a:t>
            </a:r>
            <a:r>
              <a:rPr lang="en-US" altLang="ja-JP" sz="2000" dirty="0">
                <a:solidFill>
                  <a:schemeClr val="accent1"/>
                </a:solidFill>
              </a:rPr>
              <a:t>.</a:t>
            </a:r>
            <a:endParaRPr lang="en-US" altLang="ja-JP" sz="2000" dirty="0"/>
          </a:p>
          <a:p>
            <a:r>
              <a:rPr lang="en-US" sz="2000" dirty="0"/>
              <a:t>Use the latest IDN standard called IDNA2008 for IDNs. </a:t>
            </a:r>
          </a:p>
          <a:p>
            <a:pPr lvl="1"/>
            <a:r>
              <a:rPr lang="en-US" sz="2000" dirty="0"/>
              <a:t>Do not use libraries for the outdated IDNA2003 version.</a:t>
            </a:r>
          </a:p>
          <a:p>
            <a:endParaRPr lang="en-US" sz="2000" dirty="0"/>
          </a:p>
          <a:p>
            <a:endParaRPr lang="en-US" dirty="0"/>
          </a:p>
        </p:txBody>
      </p:sp>
      <p:pic>
        <p:nvPicPr>
          <p:cNvPr id="4" name="Picture 3">
            <a:extLst>
              <a:ext uri="{FF2B5EF4-FFF2-40B4-BE49-F238E27FC236}">
                <a16:creationId xmlns:a16="http://schemas.microsoft.com/office/drawing/2014/main" id="{BC8A6867-0A83-6445-BBBC-2BA130ED714A}"/>
              </a:ext>
            </a:extLst>
          </p:cNvPr>
          <p:cNvPicPr>
            <a:picLocks noChangeAspect="1"/>
          </p:cNvPicPr>
          <p:nvPr/>
        </p:nvPicPr>
        <p:blipFill>
          <a:blip r:embed="rId5"/>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0883210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IDNs and EAI</a:t>
            </a:r>
          </a:p>
        </p:txBody>
      </p:sp>
      <p:sp>
        <p:nvSpPr>
          <p:cNvPr id="3" name="Content Placeholder 2"/>
          <p:cNvSpPr>
            <a:spLocks noGrp="1"/>
          </p:cNvSpPr>
          <p:nvPr>
            <p:ph sz="quarter" idx="10"/>
          </p:nvPr>
        </p:nvSpPr>
        <p:spPr>
          <a:xfrm>
            <a:off x="812800" y="1170175"/>
            <a:ext cx="11044420" cy="4945577"/>
          </a:xfrm>
        </p:spPr>
        <p:txBody>
          <a:bodyPr/>
          <a:lstStyle/>
          <a:p>
            <a:r>
              <a:rPr lang="en-US" sz="2000" dirty="0"/>
              <a:t>There are two equivalent forms of IDN domain labels: U-label and A-label.</a:t>
            </a:r>
          </a:p>
          <a:p>
            <a:pPr lvl="1"/>
            <a:r>
              <a:rPr lang="en-US" sz="2000" dirty="0"/>
              <a:t>Human users use the IDN version called U-label (using UTF-8 format): </a:t>
            </a:r>
            <a:r>
              <a:rPr lang="en-US" sz="2000" dirty="0" err="1">
                <a:solidFill>
                  <a:schemeClr val="accent1"/>
                </a:solidFill>
              </a:rPr>
              <a:t>exâmple</a:t>
            </a:r>
            <a:r>
              <a:rPr lang="en-US" sz="2000" dirty="0">
                <a:solidFill>
                  <a:schemeClr val="accent1"/>
                </a:solidFill>
              </a:rPr>
              <a:t> </a:t>
            </a:r>
          </a:p>
          <a:p>
            <a:pPr lvl="1"/>
            <a:r>
              <a:rPr lang="en-US" sz="2000" dirty="0"/>
              <a:t>Applications or systems internally use an ASCII equivalent called A-label:</a:t>
            </a:r>
          </a:p>
          <a:p>
            <a:pPr marL="1371600" lvl="2" indent="-457200">
              <a:buFont typeface="+mj-lt"/>
              <a:buAutoNum type="arabicPeriod"/>
            </a:pPr>
            <a:r>
              <a:rPr lang="en-US" sz="2000" dirty="0"/>
              <a:t>Take user input and normalize and check against IDNA2008 to form IDN U-label.</a:t>
            </a:r>
          </a:p>
          <a:p>
            <a:pPr marL="1371600" lvl="2" indent="-457200">
              <a:buFont typeface="+mj-lt"/>
              <a:buAutoNum type="arabicPeriod"/>
            </a:pPr>
            <a:r>
              <a:rPr lang="en-US" sz="2000" dirty="0"/>
              <a:t>Convert U-label to </a:t>
            </a:r>
            <a:r>
              <a:rPr lang="en-US" sz="2000" dirty="0" err="1"/>
              <a:t>punycode</a:t>
            </a:r>
            <a:r>
              <a:rPr lang="en-US" sz="2000" dirty="0"/>
              <a:t> (using </a:t>
            </a:r>
            <a:r>
              <a:rPr lang="fr" sz="2000" dirty="0"/>
              <a:t>RFC3492).</a:t>
            </a:r>
            <a:endParaRPr lang="en-US" sz="2000" dirty="0"/>
          </a:p>
          <a:p>
            <a:pPr marL="1371600" lvl="2" indent="-457200">
              <a:buFont typeface="+mj-lt"/>
              <a:buAutoNum type="arabicPeriod"/>
            </a:pPr>
            <a:r>
              <a:rPr lang="en-US" sz="2000" dirty="0"/>
              <a:t>Add the “xn--” prefix is added to identify the ASCII string as an IDN A-label.</a:t>
            </a:r>
          </a:p>
          <a:p>
            <a:pPr marL="1487487" lvl="3" indent="-457200">
              <a:buFont typeface="Arial" panose="020B0604020202020204" pitchFamily="34" charset="0"/>
              <a:buChar char="•"/>
            </a:pPr>
            <a:r>
              <a:rPr lang="en-US" sz="2000" dirty="0" err="1">
                <a:solidFill>
                  <a:schemeClr val="accent1"/>
                </a:solidFill>
              </a:rPr>
              <a:t>exâmple</a:t>
            </a:r>
            <a:r>
              <a:rPr lang="en-US" sz="2000" dirty="0">
                <a:solidFill>
                  <a:schemeClr val="accent1"/>
                </a:solidFill>
              </a:rPr>
              <a:t> </a:t>
            </a:r>
            <a:r>
              <a:rPr lang="en-US" sz="2000" dirty="0">
                <a:solidFill>
                  <a:schemeClr val="tx1"/>
                </a:solidFill>
              </a:rPr>
              <a:t>=&gt; </a:t>
            </a:r>
            <a:r>
              <a:rPr lang="en-US" sz="2000" dirty="0" err="1">
                <a:solidFill>
                  <a:schemeClr val="accent1"/>
                </a:solidFill>
              </a:rPr>
              <a:t>exmple-xta</a:t>
            </a:r>
            <a:r>
              <a:rPr lang="en-US" sz="2000" dirty="0">
                <a:solidFill>
                  <a:schemeClr val="accent1"/>
                </a:solidFill>
              </a:rPr>
              <a:t> </a:t>
            </a:r>
            <a:r>
              <a:rPr lang="en-US" sz="2000" dirty="0">
                <a:solidFill>
                  <a:schemeClr val="tx1"/>
                </a:solidFill>
              </a:rPr>
              <a:t>=&gt;</a:t>
            </a:r>
            <a:r>
              <a:rPr lang="en-US" sz="2000" dirty="0">
                <a:solidFill>
                  <a:schemeClr val="accent1"/>
                </a:solidFill>
              </a:rPr>
              <a:t> xn--</a:t>
            </a:r>
            <a:r>
              <a:rPr lang="en-US" sz="2000" dirty="0" err="1">
                <a:solidFill>
                  <a:schemeClr val="accent1"/>
                </a:solidFill>
              </a:rPr>
              <a:t>exmple-xta</a:t>
            </a:r>
            <a:endParaRPr lang="en-US" sz="2000" dirty="0">
              <a:solidFill>
                <a:schemeClr val="accent1"/>
              </a:solidFill>
            </a:endParaRPr>
          </a:p>
          <a:p>
            <a:pPr marL="1487487" lvl="3" indent="-457200">
              <a:buFont typeface="Arial" panose="020B0604020202020204" pitchFamily="34" charset="0"/>
              <a:buChar char="•"/>
            </a:pPr>
            <a:r>
              <a:rPr lang="ja-JP" altLang="en-US" sz="2000">
                <a:solidFill>
                  <a:schemeClr val="accent1"/>
                </a:solidFill>
              </a:rPr>
              <a:t>普遍接受</a:t>
            </a:r>
            <a:r>
              <a:rPr lang="en-US" altLang="ja-JP" sz="2000" dirty="0">
                <a:solidFill>
                  <a:schemeClr val="accent1"/>
                </a:solidFill>
              </a:rPr>
              <a:t>-</a:t>
            </a:r>
            <a:r>
              <a:rPr lang="ja-JP" altLang="en-US" sz="2000">
                <a:solidFill>
                  <a:schemeClr val="accent1"/>
                </a:solidFill>
              </a:rPr>
              <a:t>测试</a:t>
            </a:r>
            <a:r>
              <a:rPr lang="en-US" altLang="ja-JP" sz="2000" dirty="0">
                <a:solidFill>
                  <a:schemeClr val="accent1"/>
                </a:solidFill>
              </a:rPr>
              <a:t> </a:t>
            </a:r>
            <a:r>
              <a:rPr lang="en-US" altLang="ja-JP" sz="2000" dirty="0">
                <a:solidFill>
                  <a:schemeClr val="tx1"/>
                </a:solidFill>
              </a:rPr>
              <a:t>=&gt;</a:t>
            </a:r>
            <a:r>
              <a:rPr lang="en-US" altLang="ja-JP" sz="2000" dirty="0">
                <a:solidFill>
                  <a:schemeClr val="accent1"/>
                </a:solidFill>
              </a:rPr>
              <a:t> </a:t>
            </a:r>
            <a:r>
              <a:rPr lang="en-US" sz="2000" dirty="0">
                <a:solidFill>
                  <a:schemeClr val="accent1"/>
                </a:solidFill>
              </a:rPr>
              <a:t>--f38am99bqvcd5liy1cxsg </a:t>
            </a:r>
            <a:r>
              <a:rPr lang="en-US" sz="2000" dirty="0">
                <a:solidFill>
                  <a:schemeClr val="tx1"/>
                </a:solidFill>
              </a:rPr>
              <a:t>=&gt;</a:t>
            </a:r>
            <a:r>
              <a:rPr lang="en-US" sz="2000" dirty="0">
                <a:solidFill>
                  <a:schemeClr val="accent1"/>
                </a:solidFill>
              </a:rPr>
              <a:t> </a:t>
            </a:r>
            <a:r>
              <a:rPr lang="en-US" sz="2000" dirty="0" err="1">
                <a:solidFill>
                  <a:schemeClr val="accent1"/>
                </a:solidFill>
              </a:rPr>
              <a:t>xn</a:t>
            </a:r>
            <a:r>
              <a:rPr lang="en-US" sz="2000" dirty="0">
                <a:solidFill>
                  <a:schemeClr val="accent1"/>
                </a:solidFill>
              </a:rPr>
              <a:t>----f38am99bqvcd5liy1cxsg </a:t>
            </a:r>
          </a:p>
          <a:p>
            <a:r>
              <a:rPr lang="en-US" sz="2000" dirty="0"/>
              <a:t>Email address syntax:  </a:t>
            </a:r>
            <a:r>
              <a:rPr lang="en-US" sz="2000" dirty="0" err="1">
                <a:solidFill>
                  <a:schemeClr val="accent1"/>
                </a:solidFill>
              </a:rPr>
              <a:t>mailboxName@domainName</a:t>
            </a:r>
            <a:endParaRPr lang="en-US" sz="2000" dirty="0">
              <a:solidFill>
                <a:schemeClr val="accent1"/>
              </a:solidFill>
            </a:endParaRPr>
          </a:p>
          <a:p>
            <a:pPr lvl="1"/>
            <a:r>
              <a:rPr lang="en-US" sz="2000" dirty="0"/>
              <a:t>EAI has the </a:t>
            </a:r>
            <a:r>
              <a:rPr lang="en-US" sz="2000" dirty="0" err="1"/>
              <a:t>mailboxName</a:t>
            </a:r>
            <a:r>
              <a:rPr lang="en-US" sz="2000" dirty="0"/>
              <a:t> in Unicode (in UTF8 format). </a:t>
            </a:r>
          </a:p>
          <a:p>
            <a:pPr lvl="1"/>
            <a:r>
              <a:rPr lang="en-US" sz="2000" dirty="0"/>
              <a:t>The </a:t>
            </a:r>
            <a:r>
              <a:rPr lang="en-US" sz="2000" dirty="0" err="1"/>
              <a:t>domainName</a:t>
            </a:r>
            <a:r>
              <a:rPr lang="en-US" sz="2000" dirty="0"/>
              <a:t> can be ASCII or IDN.	</a:t>
            </a:r>
          </a:p>
          <a:p>
            <a:pPr lvl="2"/>
            <a:r>
              <a:rPr lang="en-US" sz="2000" dirty="0"/>
              <a:t>For example: </a:t>
            </a:r>
            <a:r>
              <a:rPr lang="en-US" sz="2000" dirty="0">
                <a:solidFill>
                  <a:schemeClr val="accent1"/>
                </a:solidFill>
                <a:hlinkClick r:id="rId2"/>
              </a:rPr>
              <a:t>kévin@example.org</a:t>
            </a:r>
            <a:r>
              <a:rPr lang="en-US" sz="2000" dirty="0"/>
              <a:t> or </a:t>
            </a:r>
            <a:r>
              <a:rPr lang="ja-JP" altLang="en-US" sz="2000">
                <a:solidFill>
                  <a:schemeClr val="accent1"/>
                </a:solidFill>
              </a:rPr>
              <a:t>すし</a:t>
            </a:r>
            <a:r>
              <a:rPr lang="en-US" altLang="ja-JP" sz="2000" dirty="0">
                <a:solidFill>
                  <a:schemeClr val="accent1"/>
                </a:solidFill>
              </a:rPr>
              <a:t>@</a:t>
            </a:r>
            <a:r>
              <a:rPr lang="ja-JP" altLang="en-US" sz="2000">
                <a:solidFill>
                  <a:schemeClr val="accent1"/>
                </a:solidFill>
              </a:rPr>
              <a:t>快手</a:t>
            </a:r>
            <a:r>
              <a:rPr lang="en-US" altLang="ja-JP" sz="2000" dirty="0">
                <a:solidFill>
                  <a:schemeClr val="accent1"/>
                </a:solidFill>
              </a:rPr>
              <a:t>.</a:t>
            </a:r>
            <a:r>
              <a:rPr lang="ja-JP" altLang="en-US" sz="2000">
                <a:solidFill>
                  <a:schemeClr val="accent1"/>
                </a:solidFill>
              </a:rPr>
              <a:t>游戏</a:t>
            </a:r>
            <a:r>
              <a:rPr lang="en-US" altLang="ja-JP" sz="2000" dirty="0">
                <a:solidFill>
                  <a:schemeClr val="accent1"/>
                </a:solidFill>
              </a:rPr>
              <a:t>.</a:t>
            </a:r>
            <a:endParaRPr lang="ja-JP" altLang="en-US" sz="2000">
              <a:solidFill>
                <a:schemeClr val="accent1"/>
              </a:solidFill>
            </a:endParaRPr>
          </a:p>
          <a:p>
            <a:endParaRPr lang="en-US" sz="2000" dirty="0"/>
          </a:p>
          <a:p>
            <a:endParaRPr lang="en-US" sz="2000" dirty="0"/>
          </a:p>
        </p:txBody>
      </p:sp>
      <p:pic>
        <p:nvPicPr>
          <p:cNvPr id="4" name="Picture 3">
            <a:extLst>
              <a:ext uri="{FF2B5EF4-FFF2-40B4-BE49-F238E27FC236}">
                <a16:creationId xmlns:a16="http://schemas.microsoft.com/office/drawing/2014/main" id="{8675DFCD-324F-ED4C-8C25-A43E312959B0}"/>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8317498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Universal Acceptance Issues</a:t>
            </a:r>
          </a:p>
        </p:txBody>
      </p:sp>
      <p:sp>
        <p:nvSpPr>
          <p:cNvPr id="3" name="Content Placeholder 2"/>
          <p:cNvSpPr>
            <a:spLocks noGrp="1"/>
          </p:cNvSpPr>
          <p:nvPr>
            <p:ph sz="quarter" idx="10"/>
          </p:nvPr>
        </p:nvSpPr>
        <p:spPr>
          <a:xfrm>
            <a:off x="812800" y="1470213"/>
            <a:ext cx="10412879" cy="4571813"/>
          </a:xfrm>
        </p:spPr>
        <p:txBody>
          <a:bodyPr/>
          <a:lstStyle/>
          <a:p>
            <a:r>
              <a:rPr lang="en-US" sz="2000" dirty="0"/>
              <a:t>Some applications are still verifying domain names incorrectly by using one of the outdated methods:</a:t>
            </a:r>
          </a:p>
          <a:p>
            <a:pPr lvl="1"/>
            <a:r>
              <a:rPr lang="en-US" sz="2000" dirty="0"/>
              <a:t>Check for a fixed length of TLD between 2-4 characters (TLD can be up to 63 characters).</a:t>
            </a:r>
          </a:p>
          <a:p>
            <a:pPr lvl="1"/>
            <a:r>
              <a:rPr lang="en-US" sz="2000" dirty="0"/>
              <a:t>Check from a fixed set of TLDs, e.g., using static list of strings.</a:t>
            </a:r>
          </a:p>
          <a:p>
            <a:pPr lvl="1"/>
            <a:r>
              <a:rPr lang="en-US" sz="2000" dirty="0"/>
              <a:t>Check for only ASCII characters.</a:t>
            </a:r>
          </a:p>
          <a:p>
            <a:r>
              <a:rPr lang="en-US" sz="2000" dirty="0"/>
              <a:t>Some applications do not cater to additional requirements for validating EAI:</a:t>
            </a:r>
          </a:p>
          <a:p>
            <a:pPr lvl="1"/>
            <a:r>
              <a:rPr lang="en-US" sz="2000" dirty="0"/>
              <a:t>Check mailbox name to be a valid string in UTF-8 format. </a:t>
            </a:r>
          </a:p>
          <a:p>
            <a:pPr lvl="1"/>
            <a:r>
              <a:rPr lang="en-US" sz="2000" dirty="0"/>
              <a:t>DomainName can be ASCII or IDN.</a:t>
            </a:r>
          </a:p>
          <a:p>
            <a:endParaRPr lang="en-US" sz="2000" dirty="0"/>
          </a:p>
          <a:p>
            <a:endParaRPr lang="en-US" dirty="0"/>
          </a:p>
        </p:txBody>
      </p:sp>
      <p:pic>
        <p:nvPicPr>
          <p:cNvPr id="4" name="Picture 3">
            <a:extLst>
              <a:ext uri="{FF2B5EF4-FFF2-40B4-BE49-F238E27FC236}">
                <a16:creationId xmlns:a16="http://schemas.microsoft.com/office/drawing/2014/main" id="{6AA64861-062B-D142-882B-8B7CBEECF6CF}"/>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420058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73086AE0-0EB2-9B4A-B8A3-2A9FF067E38C}"/>
              </a:ext>
            </a:extLst>
          </p:cNvPr>
          <p:cNvSpPr>
            <a:spLocks noGrp="1"/>
          </p:cNvSpPr>
          <p:nvPr>
            <p:ph sz="quarter" idx="10"/>
          </p:nvPr>
        </p:nvSpPr>
        <p:spPr>
          <a:xfrm>
            <a:off x="531321" y="4772903"/>
            <a:ext cx="10682514" cy="1383956"/>
          </a:xfrm>
        </p:spPr>
        <p:txBody>
          <a:bodyPr/>
          <a:lstStyle/>
          <a:p>
            <a:endParaRPr lang="en-US" sz="2000" dirty="0"/>
          </a:p>
          <a:p>
            <a:endParaRPr lang="en-US" sz="2000" dirty="0"/>
          </a:p>
          <a:p>
            <a:r>
              <a:rPr lang="en-US" sz="2000" dirty="0"/>
              <a:t>Certificates will be provided upon attendance and examination for modules 2 and 3.</a:t>
            </a:r>
          </a:p>
        </p:txBody>
      </p:sp>
      <p:sp>
        <p:nvSpPr>
          <p:cNvPr id="5" name="Title 4"/>
          <p:cNvSpPr>
            <a:spLocks noGrp="1"/>
          </p:cNvSpPr>
          <p:nvPr>
            <p:ph type="title"/>
          </p:nvPr>
        </p:nvSpPr>
        <p:spPr>
          <a:xfrm>
            <a:off x="420624" y="46180"/>
            <a:ext cx="11289482" cy="450663"/>
          </a:xfrm>
        </p:spPr>
        <p:txBody>
          <a:bodyPr/>
          <a:lstStyle/>
          <a:p>
            <a:r>
              <a:rPr lang="en-US" dirty="0"/>
              <a:t>Joint LACRALO-UASG-ICANN UA Training Program</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3"/>
          <a:stretch>
            <a:fillRect/>
          </a:stretch>
        </p:blipFill>
        <p:spPr>
          <a:xfrm>
            <a:off x="10902950" y="32733"/>
            <a:ext cx="1241861" cy="563488"/>
          </a:xfrm>
          <a:prstGeom prst="rect">
            <a:avLst/>
          </a:prstGeom>
        </p:spPr>
      </p:pic>
      <p:pic>
        <p:nvPicPr>
          <p:cNvPr id="2" name="Picture 1">
            <a:extLst>
              <a:ext uri="{FF2B5EF4-FFF2-40B4-BE49-F238E27FC236}">
                <a16:creationId xmlns:a16="http://schemas.microsoft.com/office/drawing/2014/main" id="{AB5B5A6B-15AA-0341-BE10-6BF5B382C48F}"/>
              </a:ext>
            </a:extLst>
          </p:cNvPr>
          <p:cNvPicPr>
            <a:picLocks noChangeAspect="1"/>
          </p:cNvPicPr>
          <p:nvPr/>
        </p:nvPicPr>
        <p:blipFill>
          <a:blip r:embed="rId4"/>
          <a:stretch>
            <a:fillRect/>
          </a:stretch>
        </p:blipFill>
        <p:spPr>
          <a:xfrm>
            <a:off x="862427" y="701141"/>
            <a:ext cx="9700065" cy="5157972"/>
          </a:xfrm>
          <a:prstGeom prst="rect">
            <a:avLst/>
          </a:prstGeom>
        </p:spPr>
      </p:pic>
    </p:spTree>
    <p:extLst>
      <p:ext uri="{BB962C8B-B14F-4D97-AF65-F5344CB8AC3E}">
        <p14:creationId xmlns:p14="http://schemas.microsoft.com/office/powerpoint/2010/main" val="1854029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UA Readiness Testing Framework</a:t>
            </a:r>
          </a:p>
        </p:txBody>
      </p:sp>
      <p:sp>
        <p:nvSpPr>
          <p:cNvPr id="4" name="Content Placeholder 3">
            <a:extLst>
              <a:ext uri="{FF2B5EF4-FFF2-40B4-BE49-F238E27FC236}">
                <a16:creationId xmlns:a16="http://schemas.microsoft.com/office/drawing/2014/main" id="{4A733B2F-47D5-42AE-81CF-737E5878B6C4}"/>
              </a:ext>
            </a:extLst>
          </p:cNvPr>
          <p:cNvSpPr>
            <a:spLocks noGrp="1"/>
          </p:cNvSpPr>
          <p:nvPr>
            <p:ph sz="quarter" idx="10"/>
          </p:nvPr>
        </p:nvSpPr>
        <p:spPr>
          <a:xfrm>
            <a:off x="812800" y="4325503"/>
            <a:ext cx="4825999" cy="1791759"/>
          </a:xfrm>
        </p:spPr>
        <p:txBody>
          <a:bodyPr/>
          <a:lstStyle/>
          <a:p>
            <a:r>
              <a:rPr lang="en-US" sz="2000"/>
              <a:t>AT: Accept test </a:t>
            </a:r>
          </a:p>
          <a:p>
            <a:r>
              <a:rPr lang="en-US" sz="2000"/>
              <a:t>VT: Validate test </a:t>
            </a:r>
          </a:p>
          <a:p>
            <a:r>
              <a:rPr lang="en-US" sz="2000"/>
              <a:t>P1T: Process test on the input </a:t>
            </a:r>
          </a:p>
        </p:txBody>
      </p:sp>
      <p:pic>
        <p:nvPicPr>
          <p:cNvPr id="6" name="Picture 5">
            <a:extLst>
              <a:ext uri="{FF2B5EF4-FFF2-40B4-BE49-F238E27FC236}">
                <a16:creationId xmlns:a16="http://schemas.microsoft.com/office/drawing/2014/main" id="{48DBD555-1B30-154C-B63A-6D74109AF787}"/>
              </a:ext>
            </a:extLst>
          </p:cNvPr>
          <p:cNvPicPr>
            <a:picLocks noChangeAspect="1"/>
          </p:cNvPicPr>
          <p:nvPr/>
        </p:nvPicPr>
        <p:blipFill>
          <a:blip r:embed="rId3"/>
          <a:stretch>
            <a:fillRect/>
          </a:stretch>
        </p:blipFill>
        <p:spPr>
          <a:xfrm>
            <a:off x="10902950" y="32733"/>
            <a:ext cx="1241861" cy="563488"/>
          </a:xfrm>
          <a:prstGeom prst="rect">
            <a:avLst/>
          </a:prstGeom>
        </p:spPr>
      </p:pic>
      <p:pic>
        <p:nvPicPr>
          <p:cNvPr id="2" name="Picture 1">
            <a:extLst>
              <a:ext uri="{FF2B5EF4-FFF2-40B4-BE49-F238E27FC236}">
                <a16:creationId xmlns:a16="http://schemas.microsoft.com/office/drawing/2014/main" id="{05FC32C2-90B2-E149-8497-4FF504297553}"/>
              </a:ext>
            </a:extLst>
          </p:cNvPr>
          <p:cNvPicPr>
            <a:picLocks noChangeAspect="1"/>
          </p:cNvPicPr>
          <p:nvPr/>
        </p:nvPicPr>
        <p:blipFill rotWithShape="1">
          <a:blip r:embed="rId4"/>
          <a:srcRect t="9482" b="12637"/>
          <a:stretch/>
        </p:blipFill>
        <p:spPr>
          <a:xfrm>
            <a:off x="551592" y="2859087"/>
            <a:ext cx="10543117" cy="1240708"/>
          </a:xfrm>
          <a:prstGeom prst="rect">
            <a:avLst/>
          </a:prstGeom>
        </p:spPr>
      </p:pic>
      <p:sp>
        <p:nvSpPr>
          <p:cNvPr id="7" name="Content Placeholder 3">
            <a:extLst>
              <a:ext uri="{FF2B5EF4-FFF2-40B4-BE49-F238E27FC236}">
                <a16:creationId xmlns:a16="http://schemas.microsoft.com/office/drawing/2014/main" id="{0E5EA885-E040-5F44-90F6-53F4D173A4DA}"/>
              </a:ext>
            </a:extLst>
          </p:cNvPr>
          <p:cNvSpPr txBox="1">
            <a:spLocks/>
          </p:cNvSpPr>
          <p:nvPr/>
        </p:nvSpPr>
        <p:spPr>
          <a:xfrm>
            <a:off x="6553203" y="4325503"/>
            <a:ext cx="4825999" cy="1791759"/>
          </a:xfrm>
          <a:prstGeom prst="rect">
            <a:avLst/>
          </a:prstGeom>
        </p:spPr>
        <p:txBody>
          <a:bodyPr lIns="0" tIns="0" rIns="0" bIns="0"/>
          <a:lstStyle>
            <a:lvl1pPr marL="342900" indent="-342900" algn="l" defTabSz="457200" rtl="0" eaLnBrk="1" latinLnBrk="0" hangingPunct="1">
              <a:spcBef>
                <a:spcPts val="2000"/>
              </a:spcBef>
              <a:spcAft>
                <a:spcPts val="0"/>
              </a:spcAft>
              <a:buClr>
                <a:srgbClr val="000000"/>
              </a:buClr>
              <a:buSzPct val="75000"/>
              <a:buFont typeface="Wingdings" panose="05000000000000000000" pitchFamily="2" charset="2"/>
              <a:buChar char=""/>
              <a:defRPr sz="1900" kern="1200">
                <a:solidFill>
                  <a:srgbClr val="000000"/>
                </a:solidFill>
                <a:latin typeface="+mn-lt"/>
                <a:ea typeface="+mn-ea"/>
                <a:cs typeface="+mn-cs"/>
              </a:defRPr>
            </a:lvl1pPr>
            <a:lvl2pPr marL="798513" indent="-341313" algn="l" defTabSz="457200" rtl="0" eaLnBrk="1" latinLnBrk="0" hangingPunct="1">
              <a:spcBef>
                <a:spcPts val="500"/>
              </a:spcBef>
              <a:buSzPct val="75000"/>
              <a:buFont typeface="Wingdings" panose="05000000000000000000" pitchFamily="2" charset="2"/>
              <a:buChar char=""/>
              <a:defRPr sz="1900" kern="1200">
                <a:solidFill>
                  <a:srgbClr val="000000"/>
                </a:solidFill>
                <a:latin typeface="+mn-lt"/>
                <a:ea typeface="+mn-ea"/>
                <a:cs typeface="+mn-cs"/>
              </a:defRPr>
            </a:lvl2pPr>
            <a:lvl3pPr marL="1255713" indent="-341313" algn="l" defTabSz="457200" rtl="0" eaLnBrk="1" latinLnBrk="0" hangingPunct="1">
              <a:spcBef>
                <a:spcPts val="500"/>
              </a:spcBef>
              <a:buFont typeface="Arial" panose="020B0604020202020204" pitchFamily="34" charset="0"/>
              <a:buChar char="•"/>
              <a:defRPr sz="1900" kern="1200">
                <a:solidFill>
                  <a:srgbClr val="000000"/>
                </a:solidFill>
                <a:latin typeface="+mn-lt"/>
                <a:ea typeface="+mn-ea"/>
                <a:cs typeface="+mn-cs"/>
              </a:defRPr>
            </a:lvl3pPr>
            <a:lvl4pPr marL="1371600" indent="0" algn="l" defTabSz="457200" rtl="0" eaLnBrk="1" latinLnBrk="0" hangingPunct="1">
              <a:spcBef>
                <a:spcPct val="20000"/>
              </a:spcBef>
              <a:buFont typeface="Arial"/>
              <a:buNone/>
              <a:defRPr sz="19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19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a:t>ST: Store test </a:t>
            </a:r>
          </a:p>
          <a:p>
            <a:r>
              <a:rPr lang="en-US" sz="2000"/>
              <a:t>P2T: Process test on the output </a:t>
            </a:r>
          </a:p>
          <a:p>
            <a:r>
              <a:rPr lang="en-US" sz="2000"/>
              <a:t>DT: Display test</a:t>
            </a:r>
          </a:p>
        </p:txBody>
      </p:sp>
      <p:sp>
        <p:nvSpPr>
          <p:cNvPr id="9" name="Content Placeholder 2">
            <a:extLst>
              <a:ext uri="{FF2B5EF4-FFF2-40B4-BE49-F238E27FC236}">
                <a16:creationId xmlns:a16="http://schemas.microsoft.com/office/drawing/2014/main" id="{A4F33C98-40E8-2845-98E7-DD5DEB6EA093}"/>
              </a:ext>
            </a:extLst>
          </p:cNvPr>
          <p:cNvSpPr txBox="1">
            <a:spLocks/>
          </p:cNvSpPr>
          <p:nvPr/>
        </p:nvSpPr>
        <p:spPr>
          <a:xfrm>
            <a:off x="812800" y="1470213"/>
            <a:ext cx="10543117" cy="4571813"/>
          </a:xfrm>
          <a:prstGeom prst="rect">
            <a:avLst/>
          </a:prstGeom>
        </p:spPr>
        <p:txBody>
          <a:bodyPr lIns="0" tIns="0" rIns="0" bIns="0"/>
          <a:lstStyle>
            <a:lvl1pPr marL="342900" indent="-342900" algn="l" defTabSz="457200" rtl="0" eaLnBrk="1" latinLnBrk="0" hangingPunct="1">
              <a:spcBef>
                <a:spcPts val="2000"/>
              </a:spcBef>
              <a:spcAft>
                <a:spcPts val="0"/>
              </a:spcAft>
              <a:buClr>
                <a:srgbClr val="000000"/>
              </a:buClr>
              <a:buSzPct val="75000"/>
              <a:buFont typeface="Wingdings" panose="05000000000000000000" pitchFamily="2" charset="2"/>
              <a:buChar char=""/>
              <a:defRPr sz="1900" kern="1200">
                <a:solidFill>
                  <a:srgbClr val="000000"/>
                </a:solidFill>
                <a:latin typeface="+mn-lt"/>
                <a:ea typeface="+mn-ea"/>
                <a:cs typeface="+mn-cs"/>
              </a:defRPr>
            </a:lvl1pPr>
            <a:lvl2pPr marL="798513" indent="-341313" algn="l" defTabSz="457200" rtl="0" eaLnBrk="1" latinLnBrk="0" hangingPunct="1">
              <a:spcBef>
                <a:spcPts val="500"/>
              </a:spcBef>
              <a:buSzPct val="75000"/>
              <a:buFont typeface="Wingdings" panose="05000000000000000000" pitchFamily="2" charset="2"/>
              <a:buChar char=""/>
              <a:defRPr sz="1900" kern="1200">
                <a:solidFill>
                  <a:srgbClr val="000000"/>
                </a:solidFill>
                <a:latin typeface="+mn-lt"/>
                <a:ea typeface="+mn-ea"/>
                <a:cs typeface="+mn-cs"/>
              </a:defRPr>
            </a:lvl2pPr>
            <a:lvl3pPr marL="1255713" indent="-341313" algn="l" defTabSz="457200" rtl="0" eaLnBrk="1" latinLnBrk="0" hangingPunct="1">
              <a:spcBef>
                <a:spcPts val="500"/>
              </a:spcBef>
              <a:buFont typeface="Arial" panose="020B0604020202020204" pitchFamily="34" charset="0"/>
              <a:buChar char="•"/>
              <a:defRPr sz="1900" kern="1200">
                <a:solidFill>
                  <a:srgbClr val="000000"/>
                </a:solidFill>
                <a:latin typeface="+mn-lt"/>
                <a:ea typeface="+mn-ea"/>
                <a:cs typeface="+mn-cs"/>
              </a:defRPr>
            </a:lvl3pPr>
            <a:lvl4pPr marL="1371600" indent="0" algn="l" defTabSz="457200" rtl="0" eaLnBrk="1" latinLnBrk="0" hangingPunct="1">
              <a:spcBef>
                <a:spcPct val="20000"/>
              </a:spcBef>
              <a:buFont typeface="Arial"/>
              <a:buNone/>
              <a:defRPr sz="1900" kern="1200">
                <a:solidFill>
                  <a:srgbClr val="000000"/>
                </a:solidFill>
                <a:latin typeface="+mn-lt"/>
                <a:ea typeface="+mn-ea"/>
                <a:cs typeface="+mn-cs"/>
              </a:defRPr>
            </a:lvl4pPr>
            <a:lvl5pPr marL="2057400" indent="-228600" algn="l" defTabSz="457200" rtl="0" eaLnBrk="1" latinLnBrk="0" hangingPunct="1">
              <a:spcBef>
                <a:spcPct val="20000"/>
              </a:spcBef>
              <a:buFont typeface="Arial"/>
              <a:buChar char="»"/>
              <a:defRPr sz="1900" kern="1200">
                <a:solidFill>
                  <a:srgbClr val="000000"/>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a:t>Based on </a:t>
            </a:r>
            <a:r>
              <a:rPr lang="en-US" sz="2000" u="sng">
                <a:solidFill>
                  <a:schemeClr val="hlink"/>
                </a:solidFill>
                <a:hlinkClick r:id="rId5"/>
              </a:rPr>
              <a:t>UASG026</a:t>
            </a:r>
            <a:r>
              <a:rPr lang="en-US" sz="2000"/>
              <a:t>, the application components can be generalized to put emphasis on the processing of internationalized identifiers.  </a:t>
            </a:r>
          </a:p>
          <a:p>
            <a:r>
              <a:rPr lang="en-US" sz="2000"/>
              <a:t>Each gate has its own set of requirements and processing. </a:t>
            </a:r>
          </a:p>
        </p:txBody>
      </p:sp>
    </p:spTree>
    <p:extLst>
      <p:ext uri="{BB962C8B-B14F-4D97-AF65-F5344CB8AC3E}">
        <p14:creationId xmlns:p14="http://schemas.microsoft.com/office/powerpoint/2010/main" val="7624872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Validating User Input</a:t>
            </a:r>
          </a:p>
        </p:txBody>
      </p:sp>
      <p:sp>
        <p:nvSpPr>
          <p:cNvPr id="3" name="Content Placeholder 2"/>
          <p:cNvSpPr>
            <a:spLocks noGrp="1"/>
          </p:cNvSpPr>
          <p:nvPr>
            <p:ph sz="quarter" idx="10"/>
          </p:nvPr>
        </p:nvSpPr>
        <p:spPr>
          <a:xfrm>
            <a:off x="812800" y="1470213"/>
            <a:ext cx="10543117" cy="4798065"/>
          </a:xfrm>
        </p:spPr>
        <p:txBody>
          <a:bodyPr/>
          <a:lstStyle/>
          <a:p>
            <a:r>
              <a:rPr lang="en-US" sz="2000" dirty="0"/>
              <a:t>Validating user input, or any input, is extremely useful for various reasons, some of which include: a better user experience, increased security, and avoiding irrelevant issues.</a:t>
            </a:r>
          </a:p>
          <a:p>
            <a:r>
              <a:rPr lang="en-US" sz="2000" dirty="0"/>
              <a:t>Validating domain names and email addresses is useful. </a:t>
            </a:r>
          </a:p>
          <a:p>
            <a:r>
              <a:rPr lang="en-US" sz="2000" dirty="0"/>
              <a:t>Some validation methods for domain names and email addresses:</a:t>
            </a:r>
          </a:p>
          <a:p>
            <a:pPr lvl="1"/>
            <a:r>
              <a:rPr lang="en-US" sz="2000" dirty="0"/>
              <a:t>Basic syntax checks: is the syntax of the string correct? </a:t>
            </a:r>
          </a:p>
          <a:p>
            <a:pPr lvl="2"/>
            <a:r>
              <a:rPr lang="en-US" sz="2000" dirty="0"/>
              <a:t>Does the domain name contain ‘.’ ?</a:t>
            </a:r>
          </a:p>
          <a:p>
            <a:pPr lvl="2"/>
            <a:r>
              <a:rPr lang="en-US" sz="2000" dirty="0"/>
              <a:t>Does the email address contain ‘@’ and a valid domain name part?</a:t>
            </a:r>
          </a:p>
          <a:p>
            <a:pPr lvl="1"/>
            <a:r>
              <a:rPr lang="en-US" sz="2000" dirty="0"/>
              <a:t>Functional checks: does the domain name or email address work?</a:t>
            </a:r>
          </a:p>
          <a:p>
            <a:pPr lvl="2"/>
            <a:r>
              <a:rPr lang="en-US" sz="2000" dirty="0"/>
              <a:t>Is the top-level domain (TLD) in use? </a:t>
            </a:r>
          </a:p>
          <a:p>
            <a:pPr lvl="2"/>
            <a:r>
              <a:rPr lang="en-US" sz="2000" dirty="0"/>
              <a:t>Is the whole domain name in use?</a:t>
            </a:r>
          </a:p>
          <a:p>
            <a:pPr lvl="2"/>
            <a:r>
              <a:rPr lang="en-US" sz="2000" dirty="0"/>
              <a:t>Is the email in use?</a:t>
            </a:r>
          </a:p>
        </p:txBody>
      </p:sp>
      <p:pic>
        <p:nvPicPr>
          <p:cNvPr id="4" name="Picture 3">
            <a:extLst>
              <a:ext uri="{FF2B5EF4-FFF2-40B4-BE49-F238E27FC236}">
                <a16:creationId xmlns:a16="http://schemas.microsoft.com/office/drawing/2014/main" id="{5B10F6F6-4D71-8F4B-AEF0-D0F169328A39}"/>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4290789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Validating Domain Name</a:t>
            </a:r>
          </a:p>
        </p:txBody>
      </p:sp>
      <p:sp>
        <p:nvSpPr>
          <p:cNvPr id="3" name="Content Placeholder 2"/>
          <p:cNvSpPr>
            <a:spLocks noGrp="1"/>
          </p:cNvSpPr>
          <p:nvPr>
            <p:ph sz="quarter" idx="10"/>
          </p:nvPr>
        </p:nvSpPr>
        <p:spPr>
          <a:xfrm>
            <a:off x="824441" y="1241613"/>
            <a:ext cx="10543117" cy="5051357"/>
          </a:xfrm>
        </p:spPr>
        <p:txBody>
          <a:bodyPr/>
          <a:lstStyle/>
          <a:p>
            <a:r>
              <a:rPr lang="en-US" sz="2000" dirty="0"/>
              <a:t>Validating s</a:t>
            </a:r>
            <a:r>
              <a:rPr lang="en-US" dirty="0"/>
              <a:t>yntax:</a:t>
            </a:r>
          </a:p>
          <a:p>
            <a:pPr lvl="1"/>
            <a:r>
              <a:rPr lang="en-US" dirty="0"/>
              <a:t>ASCII: RFC1035</a:t>
            </a:r>
          </a:p>
          <a:p>
            <a:pPr lvl="2"/>
            <a:r>
              <a:rPr lang="en-US" dirty="0"/>
              <a:t>Composed of letters, digits, and hyphen.</a:t>
            </a:r>
          </a:p>
          <a:p>
            <a:pPr lvl="2"/>
            <a:r>
              <a:rPr lang="en-US" dirty="0"/>
              <a:t>Max length is 255 octets with each label up to 63 octets.</a:t>
            </a:r>
          </a:p>
          <a:p>
            <a:pPr lvl="1"/>
            <a:r>
              <a:rPr lang="en-US" dirty="0"/>
              <a:t>IDN: IDNA2008 (RFCs 5890-5894)</a:t>
            </a:r>
          </a:p>
          <a:p>
            <a:pPr lvl="2"/>
            <a:r>
              <a:rPr lang="en-US" dirty="0"/>
              <a:t>Valid  A-labels</a:t>
            </a:r>
          </a:p>
          <a:p>
            <a:pPr lvl="2"/>
            <a:r>
              <a:rPr lang="en-US" dirty="0"/>
              <a:t>Valid U-labels</a:t>
            </a:r>
          </a:p>
          <a:p>
            <a:r>
              <a:rPr lang="en-US" dirty="0"/>
              <a:t>Validating function:</a:t>
            </a:r>
          </a:p>
          <a:p>
            <a:pPr lvl="1"/>
            <a:r>
              <a:rPr lang="en-US" dirty="0"/>
              <a:t>Is the top-level domain (TLD) in use?</a:t>
            </a:r>
          </a:p>
          <a:p>
            <a:pPr lvl="2"/>
            <a:r>
              <a:rPr lang="en-US" dirty="0"/>
              <a:t>Verify against the list of TLDs.</a:t>
            </a:r>
          </a:p>
          <a:p>
            <a:pPr lvl="2"/>
            <a:r>
              <a:rPr lang="en-US" dirty="0"/>
              <a:t>Verify using a DNS request.</a:t>
            </a:r>
          </a:p>
          <a:p>
            <a:pPr lvl="1"/>
            <a:r>
              <a:rPr lang="en-US" dirty="0"/>
              <a:t>Is the whole domain name in use?</a:t>
            </a:r>
          </a:p>
          <a:p>
            <a:pPr lvl="2"/>
            <a:r>
              <a:rPr lang="en-US" dirty="0"/>
              <a:t>Verify using a DNS request.</a:t>
            </a:r>
          </a:p>
        </p:txBody>
      </p:sp>
      <p:pic>
        <p:nvPicPr>
          <p:cNvPr id="4" name="Picture 3">
            <a:extLst>
              <a:ext uri="{FF2B5EF4-FFF2-40B4-BE49-F238E27FC236}">
                <a16:creationId xmlns:a16="http://schemas.microsoft.com/office/drawing/2014/main" id="{37370D23-5D1C-654F-AFD0-D3D1B3CC40BE}"/>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859826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Resolving Domain Name</a:t>
            </a:r>
          </a:p>
        </p:txBody>
      </p:sp>
      <p:sp>
        <p:nvSpPr>
          <p:cNvPr id="3" name="Content Placeholder 2"/>
          <p:cNvSpPr>
            <a:spLocks noGrp="1"/>
          </p:cNvSpPr>
          <p:nvPr>
            <p:ph sz="quarter" idx="10"/>
          </p:nvPr>
        </p:nvSpPr>
        <p:spPr>
          <a:xfrm>
            <a:off x="812800" y="1470213"/>
            <a:ext cx="10543117" cy="5051357"/>
          </a:xfrm>
        </p:spPr>
        <p:txBody>
          <a:bodyPr/>
          <a:lstStyle/>
          <a:p>
            <a:r>
              <a:rPr lang="en-US" sz="2000" dirty="0"/>
              <a:t>After validation, a software would then use the domain name identifier as:</a:t>
            </a:r>
          </a:p>
          <a:p>
            <a:pPr lvl="1"/>
            <a:r>
              <a:rPr lang="en-US" sz="2000" dirty="0"/>
              <a:t>A domain name to be resolved in the DNS.</a:t>
            </a:r>
          </a:p>
          <a:p>
            <a:r>
              <a:rPr lang="en-US" sz="2000" dirty="0"/>
              <a:t>Therefore, to be UA compliant, the software has to use proper methods that support UA.</a:t>
            </a:r>
          </a:p>
          <a:p>
            <a:pPr lvl="1"/>
            <a:r>
              <a:rPr lang="en-US" sz="2000" dirty="0"/>
              <a:t>For example, passing a U-Label to the traditional functions or methods may not succeed, as it is not expecting a UTF8 domain name. </a:t>
            </a:r>
          </a:p>
          <a:p>
            <a:endParaRPr lang="en-US" sz="2000" dirty="0"/>
          </a:p>
          <a:p>
            <a:endParaRPr lang="en-US" dirty="0"/>
          </a:p>
        </p:txBody>
      </p:sp>
      <p:pic>
        <p:nvPicPr>
          <p:cNvPr id="4" name="Picture 3">
            <a:extLst>
              <a:ext uri="{FF2B5EF4-FFF2-40B4-BE49-F238E27FC236}">
                <a16:creationId xmlns:a16="http://schemas.microsoft.com/office/drawing/2014/main" id="{177079EE-91DC-314B-9F63-F7F714B0A829}"/>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351213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Validating Email Address</a:t>
            </a:r>
          </a:p>
        </p:txBody>
      </p:sp>
      <p:sp>
        <p:nvSpPr>
          <p:cNvPr id="3" name="Content Placeholder 2"/>
          <p:cNvSpPr>
            <a:spLocks noGrp="1"/>
          </p:cNvSpPr>
          <p:nvPr>
            <p:ph sz="quarter" idx="10"/>
          </p:nvPr>
        </p:nvSpPr>
        <p:spPr>
          <a:xfrm>
            <a:off x="812800" y="1470213"/>
            <a:ext cx="10543117" cy="5051357"/>
          </a:xfrm>
        </p:spPr>
        <p:txBody>
          <a:bodyPr/>
          <a:lstStyle/>
          <a:p>
            <a:r>
              <a:rPr lang="en-US" sz="2000" dirty="0"/>
              <a:t>An email address is composed of: </a:t>
            </a:r>
            <a:r>
              <a:rPr lang="en-US" sz="2000" dirty="0" err="1"/>
              <a:t>mailboxName@domainName</a:t>
            </a:r>
            <a:endParaRPr lang="en-US" sz="2000" dirty="0"/>
          </a:p>
          <a:p>
            <a:r>
              <a:rPr lang="en-US" sz="2000" dirty="0"/>
              <a:t>Validating syntax:</a:t>
            </a:r>
          </a:p>
          <a:p>
            <a:pPr lvl="1"/>
            <a:r>
              <a:rPr lang="en-US" sz="2000" dirty="0"/>
              <a:t>For </a:t>
            </a:r>
            <a:r>
              <a:rPr lang="en-US" sz="2000" dirty="0" err="1"/>
              <a:t>domainName</a:t>
            </a:r>
            <a:r>
              <a:rPr lang="en-US" sz="2000" dirty="0"/>
              <a:t>, see earlier discussion.</a:t>
            </a:r>
          </a:p>
          <a:p>
            <a:pPr lvl="1"/>
            <a:r>
              <a:rPr lang="en-US" sz="2000" dirty="0"/>
              <a:t>For </a:t>
            </a:r>
            <a:r>
              <a:rPr lang="en-US" sz="2000" dirty="0" err="1"/>
              <a:t>mailboxName</a:t>
            </a:r>
            <a:r>
              <a:rPr lang="en-US" sz="2000" dirty="0"/>
              <a:t>:</a:t>
            </a:r>
          </a:p>
          <a:p>
            <a:pPr lvl="2"/>
            <a:r>
              <a:rPr lang="en-US" sz="2000" dirty="0"/>
              <a:t>ASCII</a:t>
            </a:r>
          </a:p>
          <a:p>
            <a:pPr lvl="2"/>
            <a:r>
              <a:rPr lang="en-US" sz="2000" dirty="0"/>
              <a:t>UTF8 (for EAI)</a:t>
            </a:r>
          </a:p>
          <a:p>
            <a:r>
              <a:rPr lang="en-US" sz="2000" dirty="0"/>
              <a:t>Validating function:</a:t>
            </a:r>
          </a:p>
          <a:p>
            <a:pPr lvl="1"/>
            <a:r>
              <a:rPr lang="en-US" sz="2000" dirty="0"/>
              <a:t>Is the domain </a:t>
            </a:r>
            <a:r>
              <a:rPr lang="en-US" sz="2000"/>
              <a:t>name set up to send </a:t>
            </a:r>
            <a:r>
              <a:rPr lang="en-US" sz="2000" dirty="0"/>
              <a:t>and receive emails?</a:t>
            </a:r>
          </a:p>
          <a:p>
            <a:pPr lvl="1"/>
            <a:r>
              <a:rPr lang="en-US" sz="2000" dirty="0"/>
              <a:t>Is the mailbox name able to send and receive emails?</a:t>
            </a:r>
          </a:p>
        </p:txBody>
      </p:sp>
      <p:pic>
        <p:nvPicPr>
          <p:cNvPr id="4" name="Picture 3">
            <a:extLst>
              <a:ext uri="{FF2B5EF4-FFF2-40B4-BE49-F238E27FC236}">
                <a16:creationId xmlns:a16="http://schemas.microsoft.com/office/drawing/2014/main" id="{22269602-8904-3541-9E62-433CDA690887}"/>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68812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Sending Email</a:t>
            </a:r>
          </a:p>
        </p:txBody>
      </p:sp>
      <p:sp>
        <p:nvSpPr>
          <p:cNvPr id="3" name="Content Placeholder 2"/>
          <p:cNvSpPr>
            <a:spLocks noGrp="1"/>
          </p:cNvSpPr>
          <p:nvPr>
            <p:ph sz="quarter" idx="10"/>
          </p:nvPr>
        </p:nvSpPr>
        <p:spPr>
          <a:xfrm>
            <a:off x="812800" y="1470213"/>
            <a:ext cx="10543117" cy="5051357"/>
          </a:xfrm>
        </p:spPr>
        <p:txBody>
          <a:bodyPr/>
          <a:lstStyle/>
          <a:p>
            <a:r>
              <a:rPr lang="en-US" sz="2000" dirty="0"/>
              <a:t>After validation, a software would then use the email identifier as:</a:t>
            </a:r>
          </a:p>
          <a:p>
            <a:pPr lvl="1"/>
            <a:r>
              <a:rPr lang="en-US" sz="2000" dirty="0"/>
              <a:t>An email-address based user id.</a:t>
            </a:r>
          </a:p>
          <a:p>
            <a:pPr lvl="1"/>
            <a:r>
              <a:rPr lang="en-US" sz="2000" dirty="0"/>
              <a:t>To send an email.</a:t>
            </a:r>
          </a:p>
          <a:p>
            <a:r>
              <a:rPr lang="en-US" sz="2000" dirty="0"/>
              <a:t>Therefore, to be UA compliant, the software must use proper methods that support UA.</a:t>
            </a:r>
          </a:p>
          <a:p>
            <a:pPr lvl="1"/>
            <a:r>
              <a:rPr lang="en-US" sz="2000" dirty="0"/>
              <a:t>For example, passing an UTF8 mailbox name email address to a mail sender may not succeed, as it is not expecting a UTF8 mailbox name in the email address. </a:t>
            </a:r>
            <a:endParaRPr lang="en-US" dirty="0"/>
          </a:p>
        </p:txBody>
      </p:sp>
      <p:pic>
        <p:nvPicPr>
          <p:cNvPr id="4" name="Picture 3">
            <a:extLst>
              <a:ext uri="{FF2B5EF4-FFF2-40B4-BE49-F238E27FC236}">
                <a16:creationId xmlns:a16="http://schemas.microsoft.com/office/drawing/2014/main" id="{536DEE7B-0072-AE4B-AF05-CE0379DAE021}"/>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6315334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Sending Email</a:t>
            </a:r>
          </a:p>
        </p:txBody>
      </p:sp>
      <p:sp>
        <p:nvSpPr>
          <p:cNvPr id="3" name="Content Placeholder 2"/>
          <p:cNvSpPr>
            <a:spLocks noGrp="1"/>
          </p:cNvSpPr>
          <p:nvPr>
            <p:ph sz="quarter" idx="10"/>
          </p:nvPr>
        </p:nvSpPr>
        <p:spPr>
          <a:xfrm>
            <a:off x="812800" y="1470214"/>
            <a:ext cx="10543117" cy="2901762"/>
          </a:xfrm>
        </p:spPr>
        <p:txBody>
          <a:bodyPr/>
          <a:lstStyle/>
          <a:p>
            <a:r>
              <a:rPr lang="en-US" sz="2000" dirty="0"/>
              <a:t>A comprehensive list of UA test cases is documented in </a:t>
            </a:r>
            <a:r>
              <a:rPr lang="en-US" sz="2000" u="sng" dirty="0">
                <a:solidFill>
                  <a:schemeClr val="accent5"/>
                </a:solidFill>
                <a:hlinkClick r:id="rId2"/>
              </a:rPr>
              <a:t>UASG004</a:t>
            </a:r>
            <a:r>
              <a:rPr lang="en-US" sz="2000" dirty="0"/>
              <a:t>.</a:t>
            </a:r>
          </a:p>
          <a:p>
            <a:r>
              <a:rPr lang="en-US" sz="2000" dirty="0"/>
              <a:t>Developers are strongly encouraged to use these test cases in its unit and system testing.</a:t>
            </a:r>
          </a:p>
          <a:p>
            <a:endParaRPr lang="en-US" sz="2000" dirty="0"/>
          </a:p>
        </p:txBody>
      </p:sp>
      <p:pic>
        <p:nvPicPr>
          <p:cNvPr id="4" name="Picture 3">
            <a:extLst>
              <a:ext uri="{FF2B5EF4-FFF2-40B4-BE49-F238E27FC236}">
                <a16:creationId xmlns:a16="http://schemas.microsoft.com/office/drawing/2014/main" id="{C17ACB83-F0CB-FB4F-8271-6FD013D8B0AA}"/>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1113962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9215903" cy="1701535"/>
          </a:xfrm>
        </p:spPr>
        <p:txBody>
          <a:bodyPr/>
          <a:lstStyle/>
          <a:p>
            <a:r>
              <a:rPr lang="en-US"/>
              <a:t>Quiz</a:t>
            </a:r>
          </a:p>
        </p:txBody>
      </p:sp>
    </p:spTree>
    <p:extLst>
      <p:ext uri="{BB962C8B-B14F-4D97-AF65-F5344CB8AC3E}">
        <p14:creationId xmlns:p14="http://schemas.microsoft.com/office/powerpoint/2010/main" val="81022198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Quiz 2: A Real Example</a:t>
            </a:r>
          </a:p>
        </p:txBody>
      </p:sp>
      <p:sp>
        <p:nvSpPr>
          <p:cNvPr id="3" name="Content Placeholder 2"/>
          <p:cNvSpPr>
            <a:spLocks noGrp="1"/>
          </p:cNvSpPr>
          <p:nvPr>
            <p:ph sz="quarter" idx="10"/>
          </p:nvPr>
        </p:nvSpPr>
        <p:spPr>
          <a:xfrm>
            <a:off x="682562" y="994224"/>
            <a:ext cx="10677100" cy="5293842"/>
          </a:xfrm>
        </p:spPr>
        <p:txBody>
          <a:bodyPr/>
          <a:lstStyle/>
          <a:p>
            <a:r>
              <a:rPr lang="en-US" sz="2000" dirty="0"/>
              <a:t>A company built a website where international consumers can subscribe via their email. Since the subscription form is user input, developers validated the email address before trying to send the email.</a:t>
            </a:r>
          </a:p>
          <a:p>
            <a:pPr lvl="1"/>
            <a:r>
              <a:rPr lang="en-US" sz="2000" dirty="0"/>
              <a:t>Developers went to </a:t>
            </a:r>
            <a:r>
              <a:rPr lang="en-US" sz="2000" dirty="0" err="1"/>
              <a:t>Stackoverflow</a:t>
            </a:r>
            <a:r>
              <a:rPr lang="en-US" sz="2000" dirty="0"/>
              <a:t> and found a regular expression (regex) to perform the validation:</a:t>
            </a:r>
          </a:p>
          <a:p>
            <a:endParaRPr lang="en-US" sz="2000" dirty="0"/>
          </a:p>
          <a:p>
            <a:endParaRPr lang="en-US" sz="2000" dirty="0"/>
          </a:p>
          <a:p>
            <a:endParaRPr lang="en-US" sz="2000" dirty="0"/>
          </a:p>
          <a:p>
            <a:endParaRPr lang="en-US" sz="2000" dirty="0"/>
          </a:p>
          <a:p>
            <a:pPr lvl="1"/>
            <a:r>
              <a:rPr lang="en-US" sz="2000" dirty="0"/>
              <a:t>The regex limits mailbox to letters A-Z, digits 0-9, and some symbols, the domain labels to letters, digits and hyphen, and the top-level domain to letters only with length 2-6.</a:t>
            </a:r>
          </a:p>
          <a:p>
            <a:r>
              <a:rPr lang="en-US" sz="2000" dirty="0"/>
              <a:t>Would this regex work for the company’s website? Why or why not?</a:t>
            </a:r>
          </a:p>
          <a:p>
            <a:endParaRPr lang="en-US" sz="2000" dirty="0"/>
          </a:p>
          <a:p>
            <a:endParaRPr lang="en-US" dirty="0"/>
          </a:p>
          <a:p>
            <a:endParaRPr lang="en-US" dirty="0"/>
          </a:p>
        </p:txBody>
      </p:sp>
      <p:pic>
        <p:nvPicPr>
          <p:cNvPr id="6" name="Picture 5">
            <a:extLst>
              <a:ext uri="{FF2B5EF4-FFF2-40B4-BE49-F238E27FC236}">
                <a16:creationId xmlns:a16="http://schemas.microsoft.com/office/drawing/2014/main" id="{B0AFB733-20E6-7346-9DD8-246B211B9D89}"/>
              </a:ext>
            </a:extLst>
          </p:cNvPr>
          <p:cNvPicPr>
            <a:picLocks noChangeAspect="1"/>
          </p:cNvPicPr>
          <p:nvPr/>
        </p:nvPicPr>
        <p:blipFill>
          <a:blip r:embed="rId2"/>
          <a:stretch>
            <a:fillRect/>
          </a:stretch>
        </p:blipFill>
        <p:spPr>
          <a:xfrm>
            <a:off x="10902950" y="32733"/>
            <a:ext cx="1241861" cy="563488"/>
          </a:xfrm>
          <a:prstGeom prst="rect">
            <a:avLst/>
          </a:prstGeom>
        </p:spPr>
      </p:pic>
      <p:pic>
        <p:nvPicPr>
          <p:cNvPr id="7" name="Google Shape;92;p19">
            <a:extLst>
              <a:ext uri="{FF2B5EF4-FFF2-40B4-BE49-F238E27FC236}">
                <a16:creationId xmlns:a16="http://schemas.microsoft.com/office/drawing/2014/main" id="{5DBF2CE1-2AE1-0B4B-94B3-38591B90067E}"/>
              </a:ext>
            </a:extLst>
          </p:cNvPr>
          <p:cNvPicPr preferRelativeResize="0"/>
          <p:nvPr/>
        </p:nvPicPr>
        <p:blipFill rotWithShape="1">
          <a:blip r:embed="rId3">
            <a:alphaModFix/>
          </a:blip>
          <a:srcRect l="-39" t="20937"/>
          <a:stretch/>
        </p:blipFill>
        <p:spPr>
          <a:xfrm>
            <a:off x="1551775" y="2735295"/>
            <a:ext cx="8542751" cy="2044987"/>
          </a:xfrm>
          <a:prstGeom prst="rect">
            <a:avLst/>
          </a:prstGeom>
          <a:noFill/>
          <a:ln>
            <a:noFill/>
          </a:ln>
        </p:spPr>
      </p:pic>
    </p:spTree>
    <p:extLst>
      <p:ext uri="{BB962C8B-B14F-4D97-AF65-F5344CB8AC3E}">
        <p14:creationId xmlns:p14="http://schemas.microsoft.com/office/powerpoint/2010/main" val="960848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9215903" cy="1701535"/>
          </a:xfrm>
        </p:spPr>
        <p:txBody>
          <a:bodyPr/>
          <a:lstStyle/>
          <a:p>
            <a:r>
              <a:rPr lang="en-US"/>
              <a:t>Programming for UA using Java</a:t>
            </a:r>
          </a:p>
        </p:txBody>
      </p:sp>
    </p:spTree>
    <p:extLst>
      <p:ext uri="{BB962C8B-B14F-4D97-AF65-F5344CB8AC3E}">
        <p14:creationId xmlns:p14="http://schemas.microsoft.com/office/powerpoint/2010/main" val="3936960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0D2BF-FC02-C54F-B8D6-D8299B072F5C}"/>
              </a:ext>
            </a:extLst>
          </p:cNvPr>
          <p:cNvSpPr>
            <a:spLocks noGrp="1"/>
          </p:cNvSpPr>
          <p:nvPr>
            <p:ph type="title"/>
          </p:nvPr>
        </p:nvSpPr>
        <p:spPr>
          <a:xfrm>
            <a:off x="1939379" y="197993"/>
            <a:ext cx="7932000" cy="582486"/>
          </a:xfrm>
        </p:spPr>
        <p:txBody>
          <a:bodyPr/>
          <a:lstStyle/>
          <a:p>
            <a:r>
              <a:rPr lang="pt-BR" dirty="0" err="1"/>
              <a:t>Hello</a:t>
            </a:r>
            <a:r>
              <a:rPr lang="en-BE"/>
              <a:t>!</a:t>
            </a:r>
          </a:p>
        </p:txBody>
      </p:sp>
      <p:sp>
        <p:nvSpPr>
          <p:cNvPr id="3" name="Text Placeholder 2">
            <a:extLst>
              <a:ext uri="{FF2B5EF4-FFF2-40B4-BE49-F238E27FC236}">
                <a16:creationId xmlns:a16="http://schemas.microsoft.com/office/drawing/2014/main" id="{15EE8E64-0E82-314B-A64A-DBF06ECBA514}"/>
              </a:ext>
            </a:extLst>
          </p:cNvPr>
          <p:cNvSpPr>
            <a:spLocks noGrp="1"/>
          </p:cNvSpPr>
          <p:nvPr>
            <p:ph type="body" sz="quarter" idx="11"/>
          </p:nvPr>
        </p:nvSpPr>
        <p:spPr>
          <a:xfrm>
            <a:off x="1780478" y="1416206"/>
            <a:ext cx="8887522" cy="4895385"/>
          </a:xfrm>
        </p:spPr>
        <p:txBody>
          <a:bodyPr/>
          <a:lstStyle/>
          <a:p>
            <a:r>
              <a:rPr lang="en-BE"/>
              <a:t>									</a:t>
            </a:r>
          </a:p>
        </p:txBody>
      </p:sp>
      <p:sp>
        <p:nvSpPr>
          <p:cNvPr id="4" name="Title 3">
            <a:extLst>
              <a:ext uri="{FF2B5EF4-FFF2-40B4-BE49-F238E27FC236}">
                <a16:creationId xmlns:a16="http://schemas.microsoft.com/office/drawing/2014/main" id="{295859D0-8F6D-514B-8A48-6C250F2BB8C7}"/>
              </a:ext>
            </a:extLst>
          </p:cNvPr>
          <p:cNvSpPr txBox="1">
            <a:spLocks/>
          </p:cNvSpPr>
          <p:nvPr/>
        </p:nvSpPr>
        <p:spPr>
          <a:xfrm>
            <a:off x="1898905" y="46180"/>
            <a:ext cx="8012951" cy="450663"/>
          </a:xfrm>
          <a:prstGeom prst="rect">
            <a:avLst/>
          </a:prstGeom>
        </p:spPr>
        <p:txBody>
          <a:bodyPr anchor="b" anchorCtr="0">
            <a:normAutofit fontScale="90000" lnSpcReduction="10000"/>
          </a:bodyPr>
          <a:lstStyle>
            <a:lvl1pPr marL="0" indent="0" algn="l" defTabSz="457200" rtl="0" eaLnBrk="1" latinLnBrk="0" hangingPunct="1">
              <a:spcBef>
                <a:spcPts val="0"/>
              </a:spcBef>
              <a:buNone/>
              <a:defRPr lang="en-US" sz="2800" b="1" i="0" kern="1200" baseline="0">
                <a:solidFill>
                  <a:schemeClr val="bg1"/>
                </a:solidFill>
                <a:effectLst/>
                <a:latin typeface="+mj-lt"/>
                <a:ea typeface="+mj-ea"/>
                <a:cs typeface="Arial"/>
              </a:defRPr>
            </a:lvl1pPr>
          </a:lstStyle>
          <a:p>
            <a:endParaRPr lang="en-GB"/>
          </a:p>
        </p:txBody>
      </p:sp>
      <p:sp>
        <p:nvSpPr>
          <p:cNvPr id="6" name="TextBox 5">
            <a:extLst>
              <a:ext uri="{FF2B5EF4-FFF2-40B4-BE49-F238E27FC236}">
                <a16:creationId xmlns:a16="http://schemas.microsoft.com/office/drawing/2014/main" id="{2B4BF654-2FE4-8641-A61C-EF8982AF46C9}"/>
              </a:ext>
            </a:extLst>
          </p:cNvPr>
          <p:cNvSpPr txBox="1"/>
          <p:nvPr/>
        </p:nvSpPr>
        <p:spPr>
          <a:xfrm>
            <a:off x="5237357" y="4761572"/>
            <a:ext cx="65" cy="830997"/>
          </a:xfrm>
          <a:prstGeom prst="rect">
            <a:avLst/>
          </a:prstGeom>
          <a:noFill/>
        </p:spPr>
        <p:txBody>
          <a:bodyPr wrap="none" lIns="0" tIns="0" rIns="0" bIns="0" rtlCol="0">
            <a:spAutoFit/>
          </a:bodyPr>
          <a:lstStyle/>
          <a:p>
            <a:endParaRPr lang="en-BE">
              <a:cs typeface="Source Sans Pro"/>
            </a:endParaRPr>
          </a:p>
          <a:p>
            <a:endParaRPr lang="en-BE">
              <a:cs typeface="Source Sans Pro"/>
            </a:endParaRPr>
          </a:p>
          <a:p>
            <a:endParaRPr lang="en-BE" err="1">
              <a:cs typeface="Source Sans Pro"/>
            </a:endParaRPr>
          </a:p>
        </p:txBody>
      </p:sp>
      <p:sp>
        <p:nvSpPr>
          <p:cNvPr id="7" name="TextBox 6">
            <a:extLst>
              <a:ext uri="{FF2B5EF4-FFF2-40B4-BE49-F238E27FC236}">
                <a16:creationId xmlns:a16="http://schemas.microsoft.com/office/drawing/2014/main" id="{8BBF3BAE-EC21-FE4D-B7F9-3DE18911D41F}"/>
              </a:ext>
            </a:extLst>
          </p:cNvPr>
          <p:cNvSpPr txBox="1"/>
          <p:nvPr/>
        </p:nvSpPr>
        <p:spPr>
          <a:xfrm>
            <a:off x="1975818" y="4761571"/>
            <a:ext cx="3439959" cy="1107996"/>
          </a:xfrm>
          <a:prstGeom prst="rect">
            <a:avLst/>
          </a:prstGeom>
          <a:noFill/>
        </p:spPr>
        <p:txBody>
          <a:bodyPr wrap="square" lIns="0" tIns="0" rIns="0" bIns="0" rtlCol="0">
            <a:spAutoFit/>
          </a:bodyPr>
          <a:lstStyle/>
          <a:p>
            <a:r>
              <a:rPr lang="en-BE">
                <a:solidFill>
                  <a:schemeClr val="bg1"/>
                </a:solidFill>
                <a:cs typeface="Source Sans Pro"/>
              </a:rPr>
              <a:t>  </a:t>
            </a:r>
            <a:r>
              <a:rPr lang="pt-BR" dirty="0">
                <a:solidFill>
                  <a:schemeClr val="bg1"/>
                </a:solidFill>
                <a:cs typeface="Source Sans Pro"/>
              </a:rPr>
              <a:t>Dr. </a:t>
            </a:r>
            <a:r>
              <a:rPr lang="pt-BR" dirty="0" err="1">
                <a:solidFill>
                  <a:schemeClr val="bg1"/>
                </a:solidFill>
                <a:cs typeface="Source Sans Pro"/>
              </a:rPr>
              <a:t>Sarmad</a:t>
            </a:r>
            <a:r>
              <a:rPr lang="pt-BR" dirty="0">
                <a:solidFill>
                  <a:schemeClr val="bg1"/>
                </a:solidFill>
                <a:cs typeface="Source Sans Pro"/>
              </a:rPr>
              <a:t> </a:t>
            </a:r>
            <a:r>
              <a:rPr lang="pt-BR" dirty="0" err="1">
                <a:solidFill>
                  <a:schemeClr val="bg1"/>
                </a:solidFill>
                <a:cs typeface="Source Sans Pro"/>
              </a:rPr>
              <a:t>Hussain</a:t>
            </a:r>
            <a:endParaRPr lang="en-BE">
              <a:solidFill>
                <a:schemeClr val="bg1"/>
              </a:solidFill>
              <a:cs typeface="Source Sans Pro"/>
            </a:endParaRPr>
          </a:p>
          <a:p>
            <a:r>
              <a:rPr lang="en-BE">
                <a:solidFill>
                  <a:schemeClr val="bg1"/>
                </a:solidFill>
                <a:cs typeface="Source Sans Pro"/>
              </a:rPr>
              <a:t>  </a:t>
            </a:r>
            <a:r>
              <a:rPr lang="en-US" dirty="0">
                <a:solidFill>
                  <a:schemeClr val="bg1"/>
                </a:solidFill>
                <a:cs typeface="Source Sans Pro"/>
              </a:rPr>
              <a:t>Sr. Director IDN &amp; UA Programs</a:t>
            </a:r>
          </a:p>
          <a:p>
            <a:r>
              <a:rPr lang="en-US" dirty="0">
                <a:solidFill>
                  <a:schemeClr val="bg1"/>
                </a:solidFill>
                <a:cs typeface="Source Sans Pro"/>
              </a:rPr>
              <a:t>  ICANN</a:t>
            </a:r>
            <a:endParaRPr lang="en-BE">
              <a:solidFill>
                <a:schemeClr val="bg1"/>
              </a:solidFill>
              <a:cs typeface="Source Sans Pro"/>
            </a:endParaRPr>
          </a:p>
          <a:p>
            <a:r>
              <a:rPr lang="en-BE">
                <a:solidFill>
                  <a:schemeClr val="bg1"/>
                </a:solidFill>
                <a:cs typeface="Source Sans Pro"/>
              </a:rPr>
              <a:t>  </a:t>
            </a:r>
            <a:r>
              <a:rPr lang="en-GB" sz="1400" dirty="0" err="1">
                <a:solidFill>
                  <a:schemeClr val="bg1"/>
                </a:solidFill>
                <a:cs typeface="Source Sans Pro"/>
              </a:rPr>
              <a:t>sarmad.Hussain@icann.org</a:t>
            </a:r>
            <a:endParaRPr lang="en-BE" sz="1400">
              <a:solidFill>
                <a:schemeClr val="bg1"/>
              </a:solidFill>
              <a:cs typeface="Source Sans Pro"/>
            </a:endParaRPr>
          </a:p>
        </p:txBody>
      </p:sp>
      <p:sp>
        <p:nvSpPr>
          <p:cNvPr id="9" name="TextBox 8">
            <a:extLst>
              <a:ext uri="{FF2B5EF4-FFF2-40B4-BE49-F238E27FC236}">
                <a16:creationId xmlns:a16="http://schemas.microsoft.com/office/drawing/2014/main" id="{9B88445F-D4B2-1B41-B556-3E94B8687449}"/>
              </a:ext>
            </a:extLst>
          </p:cNvPr>
          <p:cNvSpPr txBox="1"/>
          <p:nvPr/>
        </p:nvSpPr>
        <p:spPr>
          <a:xfrm>
            <a:off x="6771862" y="4711908"/>
            <a:ext cx="5194653" cy="1046440"/>
          </a:xfrm>
          <a:prstGeom prst="rect">
            <a:avLst/>
          </a:prstGeom>
          <a:noFill/>
        </p:spPr>
        <p:txBody>
          <a:bodyPr wrap="square" lIns="0" tIns="0" rIns="0" bIns="0" rtlCol="0">
            <a:spAutoFit/>
          </a:bodyPr>
          <a:lstStyle/>
          <a:p>
            <a:r>
              <a:rPr lang="pt-BR" dirty="0">
                <a:solidFill>
                  <a:schemeClr val="bg1"/>
                </a:solidFill>
              </a:rPr>
              <a:t>Dr. Farah </a:t>
            </a:r>
            <a:r>
              <a:rPr lang="pt-BR" dirty="0" err="1">
                <a:solidFill>
                  <a:schemeClr val="bg1"/>
                </a:solidFill>
              </a:rPr>
              <a:t>Adeeba</a:t>
            </a:r>
            <a:br>
              <a:rPr lang="pt-BR" dirty="0">
                <a:solidFill>
                  <a:schemeClr val="bg1"/>
                </a:solidFill>
              </a:rPr>
            </a:br>
            <a:r>
              <a:rPr lang="pt-BR" dirty="0" err="1">
                <a:solidFill>
                  <a:schemeClr val="bg1"/>
                </a:solidFill>
              </a:rPr>
              <a:t>Assistant</a:t>
            </a:r>
            <a:r>
              <a:rPr lang="pt-BR" dirty="0">
                <a:solidFill>
                  <a:schemeClr val="bg1"/>
                </a:solidFill>
              </a:rPr>
              <a:t> Professor</a:t>
            </a:r>
          </a:p>
          <a:p>
            <a:r>
              <a:rPr lang="pt-BR" dirty="0">
                <a:solidFill>
                  <a:schemeClr val="bg1"/>
                </a:solidFill>
              </a:rPr>
              <a:t>KICS </a:t>
            </a:r>
            <a:r>
              <a:rPr lang="pt-BR" dirty="0" err="1">
                <a:solidFill>
                  <a:schemeClr val="bg1"/>
                </a:solidFill>
              </a:rPr>
              <a:t>University</a:t>
            </a:r>
            <a:r>
              <a:rPr lang="pt-BR" dirty="0">
                <a:solidFill>
                  <a:schemeClr val="bg1"/>
                </a:solidFill>
              </a:rPr>
              <a:t> </a:t>
            </a:r>
            <a:r>
              <a:rPr lang="pt-BR" dirty="0" err="1">
                <a:solidFill>
                  <a:schemeClr val="bg1"/>
                </a:solidFill>
              </a:rPr>
              <a:t>of</a:t>
            </a:r>
            <a:r>
              <a:rPr lang="pt-BR" dirty="0">
                <a:solidFill>
                  <a:schemeClr val="bg1"/>
                </a:solidFill>
              </a:rPr>
              <a:t> </a:t>
            </a:r>
            <a:r>
              <a:rPr lang="pt-BR" dirty="0" err="1">
                <a:solidFill>
                  <a:schemeClr val="bg1"/>
                </a:solidFill>
              </a:rPr>
              <a:t>Engineering</a:t>
            </a:r>
            <a:r>
              <a:rPr lang="pt-BR" dirty="0">
                <a:solidFill>
                  <a:schemeClr val="bg1"/>
                </a:solidFill>
              </a:rPr>
              <a:t> </a:t>
            </a:r>
            <a:r>
              <a:rPr lang="pt-BR" dirty="0" err="1">
                <a:solidFill>
                  <a:schemeClr val="bg1"/>
                </a:solidFill>
              </a:rPr>
              <a:t>and</a:t>
            </a:r>
            <a:r>
              <a:rPr lang="pt-BR" dirty="0">
                <a:solidFill>
                  <a:schemeClr val="bg1"/>
                </a:solidFill>
              </a:rPr>
              <a:t> Technology</a:t>
            </a:r>
            <a:endParaRPr lang="en-GB" sz="1400" dirty="0">
              <a:solidFill>
                <a:schemeClr val="bg1"/>
              </a:solidFill>
              <a:cs typeface="Source Sans Pro"/>
            </a:endParaRPr>
          </a:p>
          <a:p>
            <a:r>
              <a:rPr lang="pt-BR" sz="1400" dirty="0" err="1">
                <a:solidFill>
                  <a:schemeClr val="bg1"/>
                </a:solidFill>
                <a:cs typeface="Source Sans Pro"/>
              </a:rPr>
              <a:t>farah.adeeba@kicks.edu.pk</a:t>
            </a:r>
            <a:endParaRPr lang="en-BE" sz="1400">
              <a:solidFill>
                <a:schemeClr val="bg1"/>
              </a:solidFill>
              <a:cs typeface="Source Sans Pro"/>
            </a:endParaRPr>
          </a:p>
        </p:txBody>
      </p:sp>
      <p:pic>
        <p:nvPicPr>
          <p:cNvPr id="5" name="Picture 4">
            <a:extLst>
              <a:ext uri="{FF2B5EF4-FFF2-40B4-BE49-F238E27FC236}">
                <a16:creationId xmlns:a16="http://schemas.microsoft.com/office/drawing/2014/main" id="{62C8A123-4B79-9947-BABD-3384A08AB6FC}"/>
              </a:ext>
            </a:extLst>
          </p:cNvPr>
          <p:cNvPicPr>
            <a:picLocks noChangeAspect="1"/>
          </p:cNvPicPr>
          <p:nvPr/>
        </p:nvPicPr>
        <p:blipFill>
          <a:blip r:embed="rId2"/>
          <a:stretch>
            <a:fillRect/>
          </a:stretch>
        </p:blipFill>
        <p:spPr>
          <a:xfrm>
            <a:off x="6771862" y="1090469"/>
            <a:ext cx="3030279" cy="3429000"/>
          </a:xfrm>
          <a:prstGeom prst="rect">
            <a:avLst/>
          </a:prstGeom>
        </p:spPr>
      </p:pic>
      <p:pic>
        <p:nvPicPr>
          <p:cNvPr id="8" name="Picture 7">
            <a:extLst>
              <a:ext uri="{FF2B5EF4-FFF2-40B4-BE49-F238E27FC236}">
                <a16:creationId xmlns:a16="http://schemas.microsoft.com/office/drawing/2014/main" id="{522ADA6E-F8F3-7D4B-A579-7881AF869032}"/>
              </a:ext>
            </a:extLst>
          </p:cNvPr>
          <p:cNvPicPr>
            <a:picLocks noChangeAspect="1"/>
          </p:cNvPicPr>
          <p:nvPr/>
        </p:nvPicPr>
        <p:blipFill>
          <a:blip r:embed="rId3"/>
          <a:stretch>
            <a:fillRect/>
          </a:stretch>
        </p:blipFill>
        <p:spPr>
          <a:xfrm>
            <a:off x="1975818" y="1132570"/>
            <a:ext cx="3439959" cy="3469410"/>
          </a:xfrm>
          <a:prstGeom prst="rect">
            <a:avLst/>
          </a:prstGeom>
        </p:spPr>
      </p:pic>
    </p:spTree>
    <p:extLst>
      <p:ext uri="{BB962C8B-B14F-4D97-AF65-F5344CB8AC3E}">
        <p14:creationId xmlns:p14="http://schemas.microsoft.com/office/powerpoint/2010/main" val="2137535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Java Version</a:t>
            </a:r>
          </a:p>
        </p:txBody>
      </p:sp>
      <p:sp>
        <p:nvSpPr>
          <p:cNvPr id="3" name="Content Placeholder 2"/>
          <p:cNvSpPr>
            <a:spLocks noGrp="1"/>
          </p:cNvSpPr>
          <p:nvPr>
            <p:ph sz="quarter" idx="10"/>
          </p:nvPr>
        </p:nvSpPr>
        <p:spPr>
          <a:xfrm>
            <a:off x="812800" y="1470213"/>
            <a:ext cx="10543117" cy="5051357"/>
          </a:xfrm>
        </p:spPr>
        <p:txBody>
          <a:bodyPr/>
          <a:lstStyle/>
          <a:p>
            <a:r>
              <a:rPr lang="en-US" sz="2000" dirty="0"/>
              <a:t>Code examples were tested against Java 11 (Oracle version) and Android API/SDK 26 where applicable.</a:t>
            </a:r>
          </a:p>
          <a:p>
            <a:pPr lvl="1"/>
            <a:r>
              <a:rPr lang="en-US" sz="2000" dirty="0"/>
              <a:t>It is possible that older versions have issues.</a:t>
            </a:r>
          </a:p>
          <a:p>
            <a:r>
              <a:rPr lang="en-US" sz="2000" dirty="0"/>
              <a:t>Some libraries may require (not necessarily because of UA) newer versions of Java.</a:t>
            </a:r>
          </a:p>
          <a:p>
            <a:r>
              <a:rPr lang="en-US" sz="2000" dirty="0"/>
              <a:t>Unless explicitly stated, this tutorial should apply to any VM flavor: </a:t>
            </a:r>
          </a:p>
          <a:p>
            <a:pPr lvl="1"/>
            <a:r>
              <a:rPr lang="en-US" sz="2000" dirty="0"/>
              <a:t>Oracle, OpenJDK, or Android (Dalvik/ART).</a:t>
            </a:r>
          </a:p>
          <a:p>
            <a:endParaRPr lang="en-US" dirty="0"/>
          </a:p>
          <a:p>
            <a:endParaRPr lang="en-US" dirty="0"/>
          </a:p>
          <a:p>
            <a:endParaRPr lang="en-US" dirty="0"/>
          </a:p>
        </p:txBody>
      </p:sp>
      <p:pic>
        <p:nvPicPr>
          <p:cNvPr id="4" name="Picture 3">
            <a:extLst>
              <a:ext uri="{FF2B5EF4-FFF2-40B4-BE49-F238E27FC236}">
                <a16:creationId xmlns:a16="http://schemas.microsoft.com/office/drawing/2014/main" id="{82BCDFC2-704F-0D47-8526-7F7F8B11998D}"/>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900529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Java Library Versions</a:t>
            </a:r>
          </a:p>
        </p:txBody>
      </p:sp>
      <p:sp>
        <p:nvSpPr>
          <p:cNvPr id="3" name="Content Placeholder 2"/>
          <p:cNvSpPr>
            <a:spLocks noGrp="1"/>
          </p:cNvSpPr>
          <p:nvPr>
            <p:ph sz="quarter" idx="10"/>
          </p:nvPr>
        </p:nvSpPr>
        <p:spPr>
          <a:xfrm>
            <a:off x="812800" y="1470213"/>
            <a:ext cx="10543117" cy="4431823"/>
          </a:xfrm>
        </p:spPr>
        <p:txBody>
          <a:bodyPr/>
          <a:lstStyle/>
          <a:p>
            <a:r>
              <a:rPr lang="en-US" sz="2000"/>
              <a:t>This tutorial shows many libraries as found in the field. While the list is not exhaustive, it is still comprehensive to help you assess which and how to use a library, specially if the software has already been developed. </a:t>
            </a:r>
          </a:p>
          <a:p>
            <a:pPr lvl="1"/>
            <a:r>
              <a:rPr lang="en-US" sz="2000"/>
              <a:t>UASG report provides detailed information about the libraries compliant with UA. See </a:t>
            </a:r>
            <a:r>
              <a:rPr lang="en-US" sz="2000">
                <a:hlinkClick r:id="rId2"/>
              </a:rPr>
              <a:t>https://uasg.tech/wp-content/uploads/documents/UASG018A-en-digital.pdf</a:t>
            </a:r>
            <a:r>
              <a:rPr lang="en-US" sz="2000"/>
              <a:t>.</a:t>
            </a:r>
          </a:p>
          <a:p>
            <a:r>
              <a:rPr lang="en-US" sz="2000"/>
              <a:t>Libraries shown in this tutorial have been tested on the current version available at the time of writing. </a:t>
            </a:r>
          </a:p>
          <a:p>
            <a:pPr lvl="1"/>
            <a:r>
              <a:rPr lang="en-US" sz="2000"/>
              <a:t>It’s possible that new versions of some libraries have fixed issues or made enhancements that would change the recommendations. </a:t>
            </a:r>
          </a:p>
          <a:p>
            <a:pPr lvl="1"/>
            <a:r>
              <a:rPr lang="en-US" sz="2000"/>
              <a:t>Please check at the time of your development the status of these libraries.</a:t>
            </a:r>
          </a:p>
          <a:p>
            <a:endParaRPr lang="en-US"/>
          </a:p>
          <a:p>
            <a:endParaRPr lang="en-US"/>
          </a:p>
          <a:p>
            <a:endParaRPr lang="en-US"/>
          </a:p>
          <a:p>
            <a:endParaRPr lang="en-US"/>
          </a:p>
          <a:p>
            <a:endParaRPr lang="en-US"/>
          </a:p>
        </p:txBody>
      </p:sp>
      <p:pic>
        <p:nvPicPr>
          <p:cNvPr id="5" name="Picture 4">
            <a:extLst>
              <a:ext uri="{FF2B5EF4-FFF2-40B4-BE49-F238E27FC236}">
                <a16:creationId xmlns:a16="http://schemas.microsoft.com/office/drawing/2014/main" id="{E99DCFAC-80D1-AE49-B4D5-BDD494514BF8}"/>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985483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Type Holder for UA Identifiers</a:t>
            </a:r>
          </a:p>
        </p:txBody>
      </p:sp>
      <p:sp>
        <p:nvSpPr>
          <p:cNvPr id="3" name="Content Placeholder 2"/>
          <p:cNvSpPr>
            <a:spLocks noGrp="1"/>
          </p:cNvSpPr>
          <p:nvPr>
            <p:ph sz="quarter" idx="10"/>
          </p:nvPr>
        </p:nvSpPr>
        <p:spPr>
          <a:xfrm>
            <a:off x="812800" y="1470213"/>
            <a:ext cx="10543117" cy="4431823"/>
          </a:xfrm>
        </p:spPr>
        <p:txBody>
          <a:bodyPr/>
          <a:lstStyle/>
          <a:p>
            <a:r>
              <a:rPr lang="en-US" sz="2000" dirty="0"/>
              <a:t>UA identifiers are domain names and email addresses. </a:t>
            </a:r>
          </a:p>
          <a:p>
            <a:pPr lvl="1"/>
            <a:r>
              <a:rPr lang="en-US" sz="2000" dirty="0"/>
              <a:t>These identifiers may contain Unicode UTF8 data.</a:t>
            </a:r>
          </a:p>
          <a:p>
            <a:r>
              <a:rPr lang="en-US" sz="2000" dirty="0"/>
              <a:t>Java </a:t>
            </a:r>
            <a:r>
              <a:rPr lang="en-US" sz="2000" dirty="0">
                <a:solidFill>
                  <a:schemeClr val="accent1"/>
                </a:solidFill>
              </a:rPr>
              <a:t>String type </a:t>
            </a:r>
            <a:r>
              <a:rPr lang="en-US" sz="2000" dirty="0"/>
              <a:t>is well-suited to hold those identifiers as it is natively supporting Unicode. Therefore, most libraries expect the String type. </a:t>
            </a:r>
          </a:p>
          <a:p>
            <a:r>
              <a:rPr lang="en-US" sz="2000" dirty="0"/>
              <a:t>Default charset (</a:t>
            </a:r>
            <a:r>
              <a:rPr lang="en-US" sz="2000" dirty="0" err="1"/>
              <a:t>Charset.defaultCharset</a:t>
            </a:r>
            <a:r>
              <a:rPr lang="en-US" sz="2000" dirty="0"/>
              <a:t>()) is typically UTF8 in most systems. Verify (java -</a:t>
            </a:r>
            <a:r>
              <a:rPr lang="en-US" sz="2000" dirty="0" err="1"/>
              <a:t>XshowSettings</a:t>
            </a:r>
            <a:r>
              <a:rPr lang="en-US" sz="2000" dirty="0"/>
              <a:t>) or change the default charset in the Java VM you are using.</a:t>
            </a:r>
          </a:p>
          <a:p>
            <a:pPr lvl="1"/>
            <a:r>
              <a:rPr lang="en-US" sz="2000" dirty="0"/>
              <a:t>For more info, </a:t>
            </a:r>
            <a:r>
              <a:rPr lang="fr" sz="2000" dirty="0" err="1">
                <a:solidFill>
                  <a:schemeClr val="dk1"/>
                </a:solidFill>
              </a:rPr>
              <a:t>see</a:t>
            </a:r>
            <a:r>
              <a:rPr lang="fr" sz="2000" dirty="0">
                <a:solidFill>
                  <a:schemeClr val="dk1"/>
                </a:solidFill>
              </a:rPr>
              <a:t> </a:t>
            </a:r>
            <a:r>
              <a:rPr lang="fr" sz="2000" u="sng" dirty="0">
                <a:solidFill>
                  <a:schemeClr val="hlink"/>
                </a:solidFill>
                <a:hlinkClick r:id="rId2"/>
              </a:rPr>
              <a:t>JEP</a:t>
            </a:r>
            <a:r>
              <a:rPr lang="fr" sz="2000" u="sng" dirty="0">
                <a:solidFill>
                  <a:schemeClr val="hlink"/>
                </a:solidFill>
              </a:rPr>
              <a:t>.</a:t>
            </a:r>
            <a:endParaRPr lang="en-US" sz="2000" dirty="0"/>
          </a:p>
          <a:p>
            <a:endParaRPr lang="en-US" dirty="0"/>
          </a:p>
          <a:p>
            <a:endParaRPr lang="en-US" dirty="0"/>
          </a:p>
          <a:p>
            <a:endParaRPr lang="en-US" dirty="0"/>
          </a:p>
        </p:txBody>
      </p:sp>
      <p:pic>
        <p:nvPicPr>
          <p:cNvPr id="5" name="Picture 4">
            <a:extLst>
              <a:ext uri="{FF2B5EF4-FFF2-40B4-BE49-F238E27FC236}">
                <a16:creationId xmlns:a16="http://schemas.microsoft.com/office/drawing/2014/main" id="{14FDB81B-8CFC-2743-97AD-E00E7EC7AA6E}"/>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961420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Some Basic Test Cases</a:t>
            </a:r>
          </a:p>
        </p:txBody>
      </p:sp>
      <p:sp>
        <p:nvSpPr>
          <p:cNvPr id="3" name="Content Placeholder 2"/>
          <p:cNvSpPr>
            <a:spLocks noGrp="1"/>
          </p:cNvSpPr>
          <p:nvPr>
            <p:ph sz="quarter" idx="10"/>
          </p:nvPr>
        </p:nvSpPr>
        <p:spPr>
          <a:xfrm>
            <a:off x="812800" y="1470213"/>
            <a:ext cx="10543117" cy="4431823"/>
          </a:xfrm>
        </p:spPr>
        <p:txBody>
          <a:bodyPr/>
          <a:lstStyle/>
          <a:p>
            <a:r>
              <a:rPr lang="en-US"/>
              <a:t>The code examples throughout the tutorial will use these inputs, which provide basic UA test cases (non-exhaustive):</a:t>
            </a:r>
          </a:p>
          <a:p>
            <a:pPr marL="0" indent="0">
              <a:buNone/>
            </a:pPr>
            <a:r>
              <a:rPr lang="en-US"/>
              <a:t>	</a:t>
            </a:r>
            <a:r>
              <a:rPr lang="en-US" sz="1600">
                <a:latin typeface="Courier New" panose="02070309020205020404" pitchFamily="49" charset="0"/>
                <a:cs typeface="Courier New" panose="02070309020205020404" pitchFamily="49" charset="0"/>
              </a:rPr>
              <a:t>List&lt;String&gt; </a:t>
            </a:r>
            <a:r>
              <a:rPr lang="en-US" sz="1600" err="1">
                <a:latin typeface="Courier New" panose="02070309020205020404" pitchFamily="49" charset="0"/>
                <a:cs typeface="Courier New" panose="02070309020205020404" pitchFamily="49" charset="0"/>
              </a:rPr>
              <a:t>testDomains</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List.of</a:t>
            </a:r>
            <a:r>
              <a:rPr lang="en-US" sz="1600">
                <a:latin typeface="Courier New" panose="02070309020205020404" pitchFamily="49" charset="0"/>
                <a:cs typeface="Courier New" panose="02070309020205020404" pitchFamily="49" charset="0"/>
              </a:rPr>
              <a: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example.org</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ascii.ascii</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example.undefinedtld</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unexistant</a:t>
            </a: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tld</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example.recentTld</a:t>
            </a:r>
            <a:r>
              <a:rPr lang="en-US" sz="1600">
                <a:latin typeface="Courier New" panose="02070309020205020404" pitchFamily="49" charset="0"/>
                <a:cs typeface="Courier New" panose="02070309020205020404" pitchFamily="49" charset="0"/>
              </a:rPr>
              <a:t>",        	// recently allocated </a:t>
            </a:r>
            <a:r>
              <a:rPr lang="en-US" sz="1600" err="1">
                <a:latin typeface="Courier New" panose="02070309020205020404" pitchFamily="49" charset="0"/>
                <a:cs typeface="Courier New" panose="02070309020205020404" pitchFamily="49" charset="0"/>
              </a:rPr>
              <a:t>tld</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example.accountants</a:t>
            </a:r>
            <a:r>
              <a:rPr lang="en-US" sz="1600">
                <a:latin typeface="Courier New" panose="02070309020205020404" pitchFamily="49" charset="0"/>
                <a:cs typeface="Courier New" panose="02070309020205020404" pitchFamily="49" charset="0"/>
              </a:rPr>
              <a:t>",      	// allocated longer than 7 char </a:t>
            </a:r>
            <a:r>
              <a:rPr lang="en-US" sz="1600" err="1">
                <a:latin typeface="Courier New" panose="02070309020205020404" pitchFamily="49" charset="0"/>
                <a:cs typeface="Courier New" panose="02070309020205020404" pitchFamily="49" charset="0"/>
              </a:rPr>
              <a:t>tld</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exâmple.org</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ulabel.ascii</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"xn--</a:t>
            </a:r>
            <a:r>
              <a:rPr lang="en-US" sz="1600" err="1">
                <a:latin typeface="Courier New" panose="02070309020205020404" pitchFamily="49" charset="0"/>
                <a:cs typeface="Courier New" panose="02070309020205020404" pitchFamily="49" charset="0"/>
              </a:rPr>
              <a:t>exmple-xta.org</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alabel.ascii</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exâmple</a:t>
            </a:r>
            <a:r>
              <a:rPr lang="en-US" sz="1600">
                <a:latin typeface="Courier New" panose="02070309020205020404" pitchFamily="49" charset="0"/>
                <a:cs typeface="Courier New" panose="02070309020205020404" pitchFamily="49" charset="0"/>
              </a:rPr>
              <a:t>.</a:t>
            </a:r>
            <a:r>
              <a:rPr lang="th-TH" sz="1600">
                <a:latin typeface="Courier New" panose="02070309020205020404" pitchFamily="49" charset="0"/>
              </a:rPr>
              <a:t>ไทย",             </a:t>
            </a:r>
            <a:r>
              <a:rPr lang="en-US" sz="1600">
                <a:latin typeface="Courier New" panose="02070309020205020404" pitchFamily="49" charset="0"/>
                <a:cs typeface="Courier New" panose="02070309020205020404" pitchFamily="49" charset="0"/>
              </a:rPr>
              <a:t>	</a:t>
            </a:r>
            <a:r>
              <a:rPr lang="th-TH" sz="1600">
                <a:latin typeface="Courier New" panose="02070309020205020404" pitchFamily="49" charset="0"/>
              </a:rPr>
              <a:t> </a:t>
            </a:r>
            <a:r>
              <a:rPr lang="en-US" sz="1600">
                <a:latin typeface="Courier New" panose="02070309020205020404" pitchFamily="49" charset="0"/>
                <a:cs typeface="Courier New" panose="02070309020205020404" pitchFamily="49" charset="0"/>
              </a:rPr>
              <a:t>				</a:t>
            </a:r>
            <a:r>
              <a:rPr lang="en-US" sz="1600">
                <a:latin typeface="Courier New" panose="02070309020205020404" pitchFamily="49" charset="0"/>
              </a:rPr>
              <a:t>// </a:t>
            </a:r>
            <a:r>
              <a:rPr lang="en-US" sz="1600" err="1">
                <a:latin typeface="Courier New" panose="02070309020205020404" pitchFamily="49" charset="0"/>
                <a:cs typeface="Courier New" panose="02070309020205020404" pitchFamily="49" charset="0"/>
              </a:rPr>
              <a:t>ulabel.ulabel</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exâmple.xn</a:t>
            </a:r>
            <a:r>
              <a:rPr lang="en-US" sz="1600">
                <a:latin typeface="Courier New" panose="02070309020205020404" pitchFamily="49" charset="0"/>
                <a:cs typeface="Courier New" panose="02070309020205020404" pitchFamily="49" charset="0"/>
              </a:rPr>
              <a:t>--o3cw4h",       	// </a:t>
            </a:r>
            <a:r>
              <a:rPr lang="en-US" sz="1600" err="1">
                <a:latin typeface="Courier New" panose="02070309020205020404" pitchFamily="49" charset="0"/>
                <a:cs typeface="Courier New" panose="02070309020205020404" pitchFamily="49" charset="0"/>
              </a:rPr>
              <a:t>ulabel.alabel</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"xn--</a:t>
            </a:r>
            <a:r>
              <a:rPr lang="en-US" sz="1600" err="1">
                <a:latin typeface="Courier New" panose="02070309020205020404" pitchFamily="49" charset="0"/>
                <a:cs typeface="Courier New" panose="02070309020205020404" pitchFamily="49" charset="0"/>
              </a:rPr>
              <a:t>exmple</a:t>
            </a:r>
            <a:r>
              <a:rPr lang="en-US" sz="1600">
                <a:latin typeface="Courier New" panose="02070309020205020404" pitchFamily="49" charset="0"/>
                <a:cs typeface="Courier New" panose="02070309020205020404" pitchFamily="49" charset="0"/>
              </a:rPr>
              <a:t>-</a:t>
            </a:r>
            <a:r>
              <a:rPr lang="en-US" sz="1600" err="1">
                <a:latin typeface="Courier New" panose="02070309020205020404" pitchFamily="49" charset="0"/>
                <a:cs typeface="Courier New" panose="02070309020205020404" pitchFamily="49" charset="0"/>
              </a:rPr>
              <a:t>xta.xn</a:t>
            </a:r>
            <a:r>
              <a:rPr lang="en-US" sz="1600">
                <a:latin typeface="Courier New" panose="02070309020205020404" pitchFamily="49" charset="0"/>
                <a:cs typeface="Courier New" panose="02070309020205020404" pitchFamily="49" charset="0"/>
              </a:rPr>
              <a:t>--o3cw4h" 	// </a:t>
            </a:r>
            <a:r>
              <a:rPr lang="en-US" sz="1600" err="1">
                <a:latin typeface="Courier New" panose="02070309020205020404" pitchFamily="49" charset="0"/>
                <a:cs typeface="Courier New" panose="02070309020205020404" pitchFamily="49" charset="0"/>
              </a:rPr>
              <a:t>alabel.alabel</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List&lt;String&gt; </a:t>
            </a:r>
            <a:r>
              <a:rPr lang="en-US" sz="1600" err="1">
                <a:latin typeface="Courier New" panose="02070309020205020404" pitchFamily="49" charset="0"/>
                <a:cs typeface="Courier New" panose="02070309020205020404" pitchFamily="49" charset="0"/>
              </a:rPr>
              <a:t>testLocalParts</a:t>
            </a:r>
            <a:r>
              <a:rPr lang="en-US" sz="1600">
                <a:latin typeface="Courier New" panose="02070309020205020404" pitchFamily="49" charset="0"/>
                <a:cs typeface="Courier New" panose="02070309020205020404" pitchFamily="49" charset="0"/>
              </a:rPr>
              <a:t> = </a:t>
            </a:r>
            <a:r>
              <a:rPr lang="en-US" sz="1600" err="1">
                <a:latin typeface="Courier New" panose="02070309020205020404" pitchFamily="49" charset="0"/>
                <a:cs typeface="Courier New" panose="02070309020205020404" pitchFamily="49" charset="0"/>
              </a:rPr>
              <a:t>List.of</a:t>
            </a:r>
            <a:r>
              <a:rPr lang="en-US" sz="1600">
                <a:latin typeface="Courier New" panose="02070309020205020404" pitchFamily="49" charset="0"/>
                <a:cs typeface="Courier New" panose="02070309020205020404" pitchFamily="49" charset="0"/>
              </a:rPr>
              <a: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"user",</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kévin</a:t>
            </a:r>
            <a:r>
              <a:rPr lang="en-US" sz="1600">
                <a:latin typeface="Courier New" panose="02070309020205020404" pitchFamily="49" charset="0"/>
                <a:cs typeface="Courier New" panose="02070309020205020404" pitchFamily="49" charset="0"/>
              </a:rPr>
              <a: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a:t>
            </a:r>
          </a:p>
          <a:p>
            <a:endParaRPr lang="en-US"/>
          </a:p>
          <a:p>
            <a:endParaRPr lang="en-US"/>
          </a:p>
          <a:p>
            <a:endParaRPr lang="en-US"/>
          </a:p>
          <a:p>
            <a:endParaRPr lang="en-US"/>
          </a:p>
        </p:txBody>
      </p:sp>
      <p:pic>
        <p:nvPicPr>
          <p:cNvPr id="4" name="Picture 3">
            <a:extLst>
              <a:ext uri="{FF2B5EF4-FFF2-40B4-BE49-F238E27FC236}">
                <a16:creationId xmlns:a16="http://schemas.microsoft.com/office/drawing/2014/main" id="{A924958C-5E7A-C94B-AAE9-4AA2A0DC9C45}"/>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8818099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Processing Domain Names</a:t>
            </a:r>
          </a:p>
        </p:txBody>
      </p:sp>
    </p:spTree>
    <p:extLst>
      <p:ext uri="{BB962C8B-B14F-4D97-AF65-F5344CB8AC3E}">
        <p14:creationId xmlns:p14="http://schemas.microsoft.com/office/powerpoint/2010/main" val="15193741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Java Libraries Versions</a:t>
            </a:r>
          </a:p>
        </p:txBody>
      </p:sp>
      <p:sp>
        <p:nvSpPr>
          <p:cNvPr id="3" name="Content Placeholder 2"/>
          <p:cNvSpPr>
            <a:spLocks noGrp="1"/>
          </p:cNvSpPr>
          <p:nvPr>
            <p:ph sz="quarter" idx="10"/>
          </p:nvPr>
        </p:nvSpPr>
        <p:spPr>
          <a:xfrm>
            <a:off x="824441" y="1055926"/>
            <a:ext cx="10543117" cy="5059125"/>
          </a:xfrm>
        </p:spPr>
        <p:txBody>
          <a:bodyPr/>
          <a:lstStyle/>
          <a:p>
            <a:r>
              <a:rPr lang="en-US" dirty="0"/>
              <a:t>Traditional way of doing hostname resolution and sockets resolution:</a:t>
            </a:r>
          </a:p>
          <a:p>
            <a:pPr marL="914400" lvl="2" indent="0">
              <a:buNone/>
            </a:pPr>
            <a:r>
              <a:rPr lang="en-US" sz="1600" dirty="0">
                <a:latin typeface="Courier New" panose="02070309020205020404" pitchFamily="49" charset="0"/>
                <a:cs typeface="Courier New" panose="02070309020205020404" pitchFamily="49" charset="0"/>
              </a:rPr>
              <a:t>import </a:t>
            </a:r>
            <a:r>
              <a:rPr lang="en-US" sz="1600" dirty="0" err="1">
                <a:latin typeface="Courier New" panose="02070309020205020404" pitchFamily="49" charset="0"/>
                <a:cs typeface="Courier New" panose="02070309020205020404" pitchFamily="49" charset="0"/>
              </a:rPr>
              <a:t>java.net.InetAddress</a:t>
            </a:r>
            <a:r>
              <a:rPr lang="en-US" sz="1600" dirty="0">
                <a:latin typeface="Courier New" panose="02070309020205020404" pitchFamily="49" charset="0"/>
                <a:cs typeface="Courier New" panose="02070309020205020404" pitchFamily="49" charset="0"/>
              </a:rPr>
              <a:t>;</a:t>
            </a:r>
          </a:p>
          <a:p>
            <a:pPr marL="914400" lvl="2" indent="0">
              <a:buNone/>
            </a:pPr>
            <a:r>
              <a:rPr lang="en-US" sz="1600" dirty="0" err="1">
                <a:latin typeface="Courier New" panose="02070309020205020404" pitchFamily="49" charset="0"/>
                <a:cs typeface="Courier New" panose="02070309020205020404" pitchFamily="49" charset="0"/>
              </a:rPr>
              <a:t>getByName</a:t>
            </a:r>
            <a:r>
              <a:rPr lang="en-US" sz="1600" dirty="0">
                <a:latin typeface="Courier New" panose="02070309020205020404" pitchFamily="49" charset="0"/>
                <a:cs typeface="Courier New" panose="02070309020205020404" pitchFamily="49" charset="0"/>
              </a:rPr>
              <a:t>(String host); </a:t>
            </a:r>
          </a:p>
          <a:p>
            <a:pPr marL="914400" lvl="2" indent="0">
              <a:buNone/>
            </a:pPr>
            <a:r>
              <a:rPr lang="en-US" sz="1600" dirty="0" err="1">
                <a:latin typeface="Courier New" panose="02070309020205020404" pitchFamily="49" charset="0"/>
                <a:cs typeface="Courier New" panose="02070309020205020404" pitchFamily="49" charset="0"/>
              </a:rPr>
              <a:t>getAllByName</a:t>
            </a:r>
            <a:r>
              <a:rPr lang="en-US" sz="1600" dirty="0">
                <a:latin typeface="Courier New" panose="02070309020205020404" pitchFamily="49" charset="0"/>
                <a:cs typeface="Courier New" panose="02070309020205020404" pitchFamily="49" charset="0"/>
              </a:rPr>
              <a:t>(String host);</a:t>
            </a:r>
          </a:p>
          <a:p>
            <a:pPr marL="914400" lvl="2" indent="0">
              <a:buNone/>
            </a:pPr>
            <a:r>
              <a:rPr lang="en-US" sz="1600" dirty="0">
                <a:latin typeface="Courier New" panose="02070309020205020404" pitchFamily="49" charset="0"/>
                <a:cs typeface="Courier New" panose="02070309020205020404" pitchFamily="49" charset="0"/>
              </a:rPr>
              <a:t>Socket(String host, int port);</a:t>
            </a:r>
          </a:p>
          <a:p>
            <a:pPr lvl="1"/>
            <a:r>
              <a:rPr lang="en-US" dirty="0"/>
              <a:t>Uses underlying </a:t>
            </a:r>
            <a:r>
              <a:rPr lang="en-US" dirty="0" err="1"/>
              <a:t>getByName</a:t>
            </a:r>
            <a:r>
              <a:rPr lang="en-US" dirty="0"/>
              <a:t>()</a:t>
            </a:r>
          </a:p>
          <a:p>
            <a:r>
              <a:rPr lang="en-US" dirty="0"/>
              <a:t>Throws a </a:t>
            </a:r>
            <a:r>
              <a:rPr lang="en-US" dirty="0" err="1"/>
              <a:t>UnknownHostException</a:t>
            </a:r>
            <a:r>
              <a:rPr lang="en-US" dirty="0"/>
              <a:t> for any failure:</a:t>
            </a:r>
          </a:p>
          <a:p>
            <a:pPr lvl="1"/>
            <a:r>
              <a:rPr lang="en-US" dirty="0"/>
              <a:t>No IP addresses returned</a:t>
            </a:r>
          </a:p>
          <a:p>
            <a:pPr lvl="1"/>
            <a:r>
              <a:rPr lang="en-US" dirty="0"/>
              <a:t>Invalid host</a:t>
            </a:r>
          </a:p>
          <a:p>
            <a:pPr lvl="1"/>
            <a:r>
              <a:rPr lang="en-US" dirty="0"/>
              <a:t>Bad syntax</a:t>
            </a:r>
          </a:p>
          <a:p>
            <a:pPr lvl="1"/>
            <a:r>
              <a:rPr lang="en-US" dirty="0"/>
              <a:t>...</a:t>
            </a:r>
          </a:p>
          <a:p>
            <a:r>
              <a:rPr lang="en-US" dirty="0"/>
              <a:t>Passes the host String as is to the underlying OS, without validation. </a:t>
            </a:r>
          </a:p>
          <a:p>
            <a:pPr lvl="1"/>
            <a:r>
              <a:rPr lang="en-US" dirty="0"/>
              <a:t>Therefore, invalid domains (such as invalid U-labels) are passed.</a:t>
            </a:r>
          </a:p>
          <a:p>
            <a:pPr lvl="1"/>
            <a:r>
              <a:rPr lang="en-US" dirty="0"/>
              <a:t>Depends on the implementation of the underlying OS.</a:t>
            </a:r>
          </a:p>
          <a:p>
            <a:endParaRPr lang="en-US" dirty="0"/>
          </a:p>
          <a:p>
            <a:endParaRPr lang="en-US" dirty="0"/>
          </a:p>
        </p:txBody>
      </p:sp>
      <p:pic>
        <p:nvPicPr>
          <p:cNvPr id="4" name="Picture 3">
            <a:extLst>
              <a:ext uri="{FF2B5EF4-FFF2-40B4-BE49-F238E27FC236}">
                <a16:creationId xmlns:a16="http://schemas.microsoft.com/office/drawing/2014/main" id="{2F64CB14-C875-5142-BCBC-30EEE735D260}"/>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6631295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Using Plain Java: Recommendation</a:t>
            </a:r>
          </a:p>
        </p:txBody>
      </p:sp>
      <p:sp>
        <p:nvSpPr>
          <p:cNvPr id="3" name="Content Placeholder 2"/>
          <p:cNvSpPr>
            <a:spLocks noGrp="1"/>
          </p:cNvSpPr>
          <p:nvPr>
            <p:ph sz="quarter" idx="10"/>
          </p:nvPr>
        </p:nvSpPr>
        <p:spPr>
          <a:xfrm>
            <a:off x="812800" y="1470213"/>
            <a:ext cx="10543117" cy="4431823"/>
          </a:xfrm>
        </p:spPr>
        <p:txBody>
          <a:bodyPr/>
          <a:lstStyle/>
          <a:p>
            <a:r>
              <a:rPr lang="en-US" sz="2000" dirty="0"/>
              <a:t>Do not use as-is with a hostname. Instead:</a:t>
            </a:r>
          </a:p>
          <a:p>
            <a:pPr lvl="1"/>
            <a:r>
              <a:rPr lang="en-US" sz="2000" dirty="0"/>
              <a:t>Prepare the hostname (e.g., convert IDN U-label to A-label) using another library and then use these base calls.</a:t>
            </a:r>
          </a:p>
          <a:p>
            <a:pPr lvl="1"/>
            <a:r>
              <a:rPr lang="en-US" sz="2000" dirty="0"/>
              <a:t>Validate the hostname before calling </a:t>
            </a:r>
            <a:r>
              <a:rPr lang="en-US" sz="2000" dirty="0" err="1"/>
              <a:t>getByName</a:t>
            </a:r>
            <a:r>
              <a:rPr lang="en-US" sz="2000" dirty="0"/>
              <a:t>() </a:t>
            </a:r>
          </a:p>
          <a:p>
            <a:pPr lvl="2"/>
            <a:r>
              <a:rPr lang="en-US" sz="2000" dirty="0"/>
              <a:t>To avoid delays waiting for answers of queries that will throw anyway.</a:t>
            </a:r>
          </a:p>
          <a:p>
            <a:pPr lvl="2"/>
            <a:r>
              <a:rPr lang="en-US" sz="2000" dirty="0"/>
              <a:t>Provide better feedback to the user because the throw will not tell you if the hostname was wrong or if the hostname was OK, but the query did not return data.</a:t>
            </a:r>
          </a:p>
          <a:p>
            <a:endParaRPr lang="en-US" sz="2000"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228B5360-0172-9F41-84F2-C9D4C039A2E5}"/>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51041321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International Components for Unicode (ICU)</a:t>
            </a:r>
          </a:p>
        </p:txBody>
      </p:sp>
      <p:sp>
        <p:nvSpPr>
          <p:cNvPr id="3" name="Content Placeholder 2"/>
          <p:cNvSpPr>
            <a:spLocks noGrp="1"/>
          </p:cNvSpPr>
          <p:nvPr>
            <p:ph sz="quarter" idx="10"/>
          </p:nvPr>
        </p:nvSpPr>
        <p:spPr>
          <a:xfrm>
            <a:off x="718825" y="1213088"/>
            <a:ext cx="10805055" cy="4673362"/>
          </a:xfrm>
        </p:spPr>
        <p:txBody>
          <a:bodyPr/>
          <a:lstStyle/>
          <a:p>
            <a:r>
              <a:rPr lang="en-US" sz="2000"/>
              <a:t>The gold standard library for Unicode. It was developed by IBM and is now managed by Unicode. In sync with Unicode standards.</a:t>
            </a:r>
          </a:p>
          <a:p>
            <a:pPr lvl="1"/>
            <a:r>
              <a:rPr lang="en-US" sz="2000"/>
              <a:t>ICU4J (</a:t>
            </a:r>
            <a:r>
              <a:rPr lang="en-US" sz="2000" u="sng">
                <a:solidFill>
                  <a:schemeClr val="hlink"/>
                </a:solidFill>
                <a:hlinkClick r:id="rId2"/>
              </a:rPr>
              <a:t>http://site.icu-project.org/home</a:t>
            </a:r>
            <a:r>
              <a:rPr lang="en-US" sz="2000"/>
              <a:t>) is not really Java-</a:t>
            </a:r>
            <a:r>
              <a:rPr lang="en-US" sz="2000" err="1"/>
              <a:t>ized</a:t>
            </a:r>
            <a:r>
              <a:rPr lang="en-US" sz="2000"/>
              <a:t>. It is a direct mapping to the C version. Java developers may not like it for that reason.</a:t>
            </a:r>
          </a:p>
          <a:p>
            <a:pPr lvl="1"/>
            <a:r>
              <a:rPr lang="en-US" sz="2000"/>
              <a:t>IDNA Conversion is based on Unicode </a:t>
            </a:r>
            <a:r>
              <a:rPr lang="en-US" sz="2000">
                <a:hlinkClick r:id="rId3"/>
              </a:rPr>
              <a:t>UTS46</a:t>
            </a:r>
            <a:r>
              <a:rPr lang="en-US" sz="2000"/>
              <a:t>, which supports transition from IDNA2003 to IDNA2008. However, it is possible to configure not to support transition (recommended).</a:t>
            </a:r>
          </a:p>
          <a:p>
            <a:pPr lvl="1"/>
            <a:r>
              <a:rPr lang="en-US" sz="2000"/>
              <a:t>IDNA Conversion includes normalization as per IDNA (good!).</a:t>
            </a:r>
          </a:p>
          <a:p>
            <a:pPr lvl="1"/>
            <a:r>
              <a:rPr lang="en-US" sz="2000"/>
              <a:t>The output of the methods may contain bad domain names as disallowed characters are replaced by U+FFFD.</a:t>
            </a:r>
          </a:p>
          <a:p>
            <a:pPr lvl="1"/>
            <a:r>
              <a:rPr lang="en-US" sz="2000"/>
              <a:t>Check if there are errors in the conversion by calling </a:t>
            </a:r>
            <a:r>
              <a:rPr lang="en-US" sz="2000" err="1"/>
              <a:t>info.hasErrors</a:t>
            </a:r>
            <a:r>
              <a:rPr lang="en-US" sz="2000"/>
              <a:t>().</a:t>
            </a:r>
          </a:p>
          <a:p>
            <a:pPr lvl="1"/>
            <a:r>
              <a:rPr lang="en-US" sz="2000"/>
              <a:t>For IDNs, set the options to restrict the validation and use to IDNA2008.</a:t>
            </a:r>
          </a:p>
          <a:p>
            <a:pPr lvl="1"/>
            <a:r>
              <a:rPr lang="en-US" sz="2000"/>
              <a:t>The static methods implement IDNA2003, and non-static methods implement IDNA2008.</a:t>
            </a:r>
          </a:p>
          <a:p>
            <a:endParaRPr lang="en-US"/>
          </a:p>
          <a:p>
            <a:endParaRPr lang="en-US"/>
          </a:p>
          <a:p>
            <a:endParaRPr lang="en-US"/>
          </a:p>
          <a:p>
            <a:endParaRPr lang="en-US"/>
          </a:p>
        </p:txBody>
      </p:sp>
      <p:pic>
        <p:nvPicPr>
          <p:cNvPr id="4" name="Picture 3">
            <a:extLst>
              <a:ext uri="{FF2B5EF4-FFF2-40B4-BE49-F238E27FC236}">
                <a16:creationId xmlns:a16="http://schemas.microsoft.com/office/drawing/2014/main" id="{C17562CE-1FF4-1E42-9A01-18C22A5D1EEF}"/>
              </a:ext>
            </a:extLst>
          </p:cNvPr>
          <p:cNvPicPr>
            <a:picLocks noChangeAspect="1"/>
          </p:cNvPicPr>
          <p:nvPr/>
        </p:nvPicPr>
        <p:blipFill>
          <a:blip r:embed="rId4"/>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317151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fr"/>
              <a:t>ICU Usage</a:t>
            </a:r>
            <a:endParaRPr lang="en-US"/>
          </a:p>
        </p:txBody>
      </p:sp>
      <p:sp>
        <p:nvSpPr>
          <p:cNvPr id="3" name="Content Placeholder 2"/>
          <p:cNvSpPr>
            <a:spLocks noGrp="1"/>
          </p:cNvSpPr>
          <p:nvPr>
            <p:ph sz="quarter" idx="10"/>
          </p:nvPr>
        </p:nvSpPr>
        <p:spPr>
          <a:xfrm>
            <a:off x="812800" y="1237463"/>
            <a:ext cx="10543117" cy="4431823"/>
          </a:xfrm>
        </p:spPr>
        <p:txBody>
          <a:bodyPr/>
          <a:lstStyle/>
          <a:p>
            <a:r>
              <a:rPr lang="en-US" sz="2000"/>
              <a:t>Maven Repository:</a:t>
            </a:r>
          </a:p>
          <a:p>
            <a:pPr marL="912813" lvl="2" indent="0">
              <a:buNone/>
            </a:pPr>
            <a:r>
              <a:rPr lang="en-US" sz="1600">
                <a:latin typeface="Courier New" panose="02070309020205020404" pitchFamily="49" charset="0"/>
                <a:cs typeface="Courier New" panose="02070309020205020404" pitchFamily="49" charset="0"/>
              </a:rPr>
              <a:t>&lt;dependency&gt;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a:t>
            </a:r>
            <a:r>
              <a:rPr lang="en-US" sz="1600" err="1">
                <a:latin typeface="Courier New" panose="02070309020205020404" pitchFamily="49" charset="0"/>
                <a:cs typeface="Courier New" panose="02070309020205020404" pitchFamily="49" charset="0"/>
              </a:rPr>
              <a:t>groupId</a:t>
            </a:r>
            <a:r>
              <a:rPr lang="en-US" sz="1600">
                <a:latin typeface="Courier New" panose="02070309020205020404" pitchFamily="49" charset="0"/>
                <a:cs typeface="Courier New" panose="02070309020205020404" pitchFamily="49" charset="0"/>
              </a:rPr>
              <a:t>&gt;</a:t>
            </a:r>
            <a:r>
              <a:rPr lang="en-US" sz="1600" err="1">
                <a:latin typeface="Courier New" panose="02070309020205020404" pitchFamily="49" charset="0"/>
                <a:cs typeface="Courier New" panose="02070309020205020404" pitchFamily="49" charset="0"/>
              </a:rPr>
              <a:t>com.ibm.icu</a:t>
            </a:r>
            <a:r>
              <a:rPr lang="en-US" sz="1600">
                <a:latin typeface="Courier New" panose="02070309020205020404" pitchFamily="49" charset="0"/>
                <a:cs typeface="Courier New" panose="02070309020205020404" pitchFamily="49" charset="0"/>
              </a:rPr>
              <a:t>&lt;/</a:t>
            </a:r>
            <a:r>
              <a:rPr lang="en-US" sz="1600" err="1">
                <a:latin typeface="Courier New" panose="02070309020205020404" pitchFamily="49" charset="0"/>
                <a:cs typeface="Courier New" panose="02070309020205020404" pitchFamily="49" charset="0"/>
              </a:rPr>
              <a:t>groupId</a:t>
            </a:r>
            <a:r>
              <a:rPr lang="en-US" sz="1600">
                <a:latin typeface="Courier New" panose="02070309020205020404" pitchFamily="49" charset="0"/>
                <a:cs typeface="Courier New" panose="02070309020205020404" pitchFamily="49" charset="0"/>
              </a:rPr>
              <a:t>&gt;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a:t>
            </a:r>
            <a:r>
              <a:rPr lang="en-US" sz="1600" err="1">
                <a:latin typeface="Courier New" panose="02070309020205020404" pitchFamily="49" charset="0"/>
                <a:cs typeface="Courier New" panose="02070309020205020404" pitchFamily="49" charset="0"/>
              </a:rPr>
              <a:t>artifactId</a:t>
            </a:r>
            <a:r>
              <a:rPr lang="en-US" sz="1600">
                <a:latin typeface="Courier New" panose="02070309020205020404" pitchFamily="49" charset="0"/>
                <a:cs typeface="Courier New" panose="02070309020205020404" pitchFamily="49" charset="0"/>
              </a:rPr>
              <a:t>&gt;icu4j&lt;/</a:t>
            </a:r>
            <a:r>
              <a:rPr lang="en-US" sz="1600" err="1">
                <a:latin typeface="Courier New" panose="02070309020205020404" pitchFamily="49" charset="0"/>
                <a:cs typeface="Courier New" panose="02070309020205020404" pitchFamily="49" charset="0"/>
              </a:rPr>
              <a:t>artifactId</a:t>
            </a:r>
            <a:r>
              <a:rPr lang="en-US" sz="1600">
                <a:latin typeface="Courier New" panose="02070309020205020404" pitchFamily="49" charset="0"/>
                <a:cs typeface="Courier New" panose="02070309020205020404" pitchFamily="49" charset="0"/>
              </a:rPr>
              <a:t>&gt;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&lt;version&gt;65.1&lt;/version&gt;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&lt;/dependency&gt;</a:t>
            </a:r>
          </a:p>
          <a:p>
            <a:pPr marL="0" indent="0">
              <a:buNone/>
            </a:pPr>
            <a:r>
              <a:rPr lang="en-US" sz="2000"/>
              <a:t>	</a:t>
            </a:r>
            <a:r>
              <a:rPr lang="en-US" sz="1600">
                <a:latin typeface="Courier New" panose="02070309020205020404" pitchFamily="49" charset="0"/>
                <a:cs typeface="Courier New" panose="02070309020205020404" pitchFamily="49" charset="0"/>
              </a:rPr>
              <a:t>import </a:t>
            </a:r>
            <a:r>
              <a:rPr lang="en-US" sz="1600" err="1">
                <a:latin typeface="Courier New" panose="02070309020205020404" pitchFamily="49" charset="0"/>
                <a:cs typeface="Courier New" panose="02070309020205020404" pitchFamily="49" charset="0"/>
              </a:rPr>
              <a:t>com.ibm.icu.text.IDNA</a:t>
            </a:r>
            <a:r>
              <a:rPr lang="en-US" sz="1600">
                <a:latin typeface="Courier New" panose="02070309020205020404" pitchFamily="49" charset="0"/>
                <a:cs typeface="Courier New" panose="02070309020205020404" pitchFamily="49" charset="0"/>
              </a:rPr>
              <a:t>;</a:t>
            </a:r>
          </a:p>
          <a:p>
            <a:pPr marL="457200" lvl="1" indent="0">
              <a:buNone/>
            </a:pPr>
            <a:r>
              <a:rPr lang="en-US" sz="1600">
                <a:latin typeface="Courier New" panose="02070309020205020404" pitchFamily="49" charset="0"/>
                <a:cs typeface="Courier New" panose="02070309020205020404" pitchFamily="49" charset="0"/>
              </a:rPr>
              <a:t>IDNA validator = IDNA.getUTS46Instance(</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IDNA.NONTRANSITIONAL_TO_ASCII</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 IDNA.NONTRANSITIONAL_TO_UNICODE</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 IDNA.CHECK_BIDI</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 IDNA.CHECK_CONTEXTJ</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 IDNA.CHECK_CONTEXTO</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 IDNA.USE_STD3_RULES);</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StringBuilder output = new StringBuilder();</a:t>
            </a:r>
            <a:br>
              <a:rPr lang="en-US" sz="1600">
                <a:latin typeface="Courier New" panose="02070309020205020404" pitchFamily="49" charset="0"/>
                <a:cs typeface="Courier New" panose="02070309020205020404" pitchFamily="49" charset="0"/>
              </a:rPr>
            </a:br>
            <a:r>
              <a:rPr lang="en-US" sz="1600" err="1">
                <a:latin typeface="Courier New" panose="02070309020205020404" pitchFamily="49" charset="0"/>
                <a:cs typeface="Courier New" panose="02070309020205020404" pitchFamily="49" charset="0"/>
              </a:rPr>
              <a:t>IDNA.Info</a:t>
            </a:r>
            <a:r>
              <a:rPr lang="en-US" sz="1600">
                <a:latin typeface="Courier New" panose="02070309020205020404" pitchFamily="49" charset="0"/>
                <a:cs typeface="Courier New" panose="02070309020205020404" pitchFamily="49" charset="0"/>
              </a:rPr>
              <a:t> info = new </a:t>
            </a:r>
            <a:r>
              <a:rPr lang="en-US" sz="1600" err="1">
                <a:latin typeface="Courier New" panose="02070309020205020404" pitchFamily="49" charset="0"/>
                <a:cs typeface="Courier New" panose="02070309020205020404" pitchFamily="49" charset="0"/>
              </a:rPr>
              <a:t>IDNA.Info</a:t>
            </a:r>
            <a:r>
              <a:rPr lang="en-US" sz="1600">
                <a:latin typeface="Courier New" panose="02070309020205020404" pitchFamily="49" charset="0"/>
                <a:cs typeface="Courier New" panose="02070309020205020404" pitchFamily="49" charset="0"/>
              </a:rPr>
              <a:t>();</a:t>
            </a:r>
            <a:br>
              <a:rPr lang="en-US" sz="1600">
                <a:latin typeface="Courier New" panose="02070309020205020404" pitchFamily="49" charset="0"/>
                <a:cs typeface="Courier New" panose="02070309020205020404" pitchFamily="49" charset="0"/>
              </a:rPr>
            </a:br>
            <a:r>
              <a:rPr lang="en-US" sz="1600" err="1">
                <a:latin typeface="Courier New" panose="02070309020205020404" pitchFamily="49" charset="0"/>
                <a:cs typeface="Courier New" panose="02070309020205020404" pitchFamily="49" charset="0"/>
              </a:rPr>
              <a:t>validator.nameToASCII</a:t>
            </a:r>
            <a:r>
              <a:rPr lang="en-US" sz="1600">
                <a:latin typeface="Courier New" panose="02070309020205020404" pitchFamily="49" charset="0"/>
                <a:cs typeface="Courier New" panose="02070309020205020404" pitchFamily="49" charset="0"/>
              </a:rPr>
              <a:t>(input, output, info);</a:t>
            </a:r>
          </a:p>
          <a:p>
            <a:pPr marL="457200" lvl="1" indent="0">
              <a:buNone/>
            </a:pPr>
            <a:r>
              <a:rPr lang="en-US" sz="1600">
                <a:latin typeface="Courier New" panose="02070309020205020404" pitchFamily="49" charset="0"/>
                <a:cs typeface="Courier New" panose="02070309020205020404" pitchFamily="49" charset="0"/>
              </a:rPr>
              <a:t>if (</a:t>
            </a:r>
            <a:r>
              <a:rPr lang="en-US" sz="1600" err="1">
                <a:latin typeface="Courier New" panose="02070309020205020404" pitchFamily="49" charset="0"/>
                <a:cs typeface="Courier New" panose="02070309020205020404" pitchFamily="49" charset="0"/>
              </a:rPr>
              <a:t>info.hasErrors</a:t>
            </a:r>
            <a:r>
              <a:rPr lang="en-US" sz="1600">
                <a:latin typeface="Courier New" panose="02070309020205020404" pitchFamily="49" charset="0"/>
                <a:cs typeface="Courier New" panose="02070309020205020404" pitchFamily="49" charset="0"/>
              </a:rPr>
              <a:t>()) {}</a:t>
            </a:r>
          </a:p>
          <a:p>
            <a:endParaRPr lang="en-US"/>
          </a:p>
          <a:p>
            <a:endParaRPr lang="en-US"/>
          </a:p>
          <a:p>
            <a:endParaRPr lang="en-US"/>
          </a:p>
          <a:p>
            <a:endParaRPr lang="en-US"/>
          </a:p>
          <a:p>
            <a:endParaRPr lang="en-US"/>
          </a:p>
          <a:p>
            <a:endParaRPr lang="en-US"/>
          </a:p>
        </p:txBody>
      </p:sp>
      <p:sp>
        <p:nvSpPr>
          <p:cNvPr id="4" name="Google Shape;362;p64">
            <a:extLst>
              <a:ext uri="{FF2B5EF4-FFF2-40B4-BE49-F238E27FC236}">
                <a16:creationId xmlns:a16="http://schemas.microsoft.com/office/drawing/2014/main" id="{FDF916E9-D2BB-424E-8071-4C51593814DE}"/>
              </a:ext>
            </a:extLst>
          </p:cNvPr>
          <p:cNvSpPr txBox="1"/>
          <p:nvPr/>
        </p:nvSpPr>
        <p:spPr>
          <a:xfrm>
            <a:off x="7514706" y="3648095"/>
            <a:ext cx="3341716" cy="135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t>Option not to use </a:t>
            </a:r>
            <a:r>
              <a:rPr lang="en-US" sz="2000">
                <a:hlinkClick r:id="rId2"/>
              </a:rPr>
              <a:t>UTS46</a:t>
            </a:r>
            <a:r>
              <a:rPr lang="en-US" sz="2000"/>
              <a:t> transitional feature and to enhance validation.</a:t>
            </a:r>
          </a:p>
        </p:txBody>
      </p:sp>
      <p:pic>
        <p:nvPicPr>
          <p:cNvPr id="5" name="Picture 4">
            <a:extLst>
              <a:ext uri="{FF2B5EF4-FFF2-40B4-BE49-F238E27FC236}">
                <a16:creationId xmlns:a16="http://schemas.microsoft.com/office/drawing/2014/main" id="{395D2A06-3690-3C49-BC2C-35B947C90FF8}"/>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4656165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err="1"/>
              <a:t>Xcode</a:t>
            </a:r>
            <a:endParaRPr lang="en-US"/>
          </a:p>
        </p:txBody>
      </p:sp>
      <p:sp>
        <p:nvSpPr>
          <p:cNvPr id="3" name="Content Placeholder 2"/>
          <p:cNvSpPr>
            <a:spLocks noGrp="1"/>
          </p:cNvSpPr>
          <p:nvPr>
            <p:ph sz="quarter" idx="10"/>
          </p:nvPr>
        </p:nvSpPr>
        <p:spPr>
          <a:xfrm>
            <a:off x="812800" y="1470213"/>
            <a:ext cx="10805055" cy="4431823"/>
          </a:xfrm>
        </p:spPr>
        <p:txBody>
          <a:bodyPr/>
          <a:lstStyle/>
          <a:p>
            <a:r>
              <a:rPr lang="en-US" sz="2000"/>
              <a:t>Utility library developed by Verisign. Has an "</a:t>
            </a:r>
            <a:r>
              <a:rPr lang="en-US" sz="2000" err="1"/>
              <a:t>Idna</a:t>
            </a:r>
            <a:r>
              <a:rPr lang="en-US" sz="2000"/>
              <a:t>" object.</a:t>
            </a:r>
          </a:p>
          <a:p>
            <a:pPr lvl="1"/>
            <a:r>
              <a:rPr lang="en-US" sz="2000" u="sng">
                <a:solidFill>
                  <a:schemeClr val="hlink"/>
                </a:solidFill>
                <a:hlinkClick r:id="rId2"/>
              </a:rPr>
              <a:t>https://www.verisign.com/en_US/channel-resources/domain-registry-products/idn-sdks/index.xhtml</a:t>
            </a:r>
            <a:endParaRPr lang="en-US" sz="2000" u="sng">
              <a:solidFill>
                <a:schemeClr val="hlink"/>
              </a:solidFill>
            </a:endParaRPr>
          </a:p>
          <a:p>
            <a:pPr lvl="1"/>
            <a:r>
              <a:rPr lang="en-US" sz="2000"/>
              <a:t>No Maven Repository (only a zip downloadable with a jar file in it).</a:t>
            </a:r>
          </a:p>
          <a:p>
            <a:pPr lvl="1"/>
            <a:r>
              <a:rPr lang="en-US" sz="2000"/>
              <a:t>Slow (tests show the processing of a domain can take up to 5 seconds) but implements IDNA2008 perfectly.</a:t>
            </a:r>
          </a:p>
          <a:p>
            <a:pPr marL="914400" lvl="2" indent="0">
              <a:buNone/>
            </a:pPr>
            <a:r>
              <a:rPr lang="en-US" sz="1600">
                <a:latin typeface="Courier New" panose="02070309020205020404" pitchFamily="49" charset="0"/>
                <a:cs typeface="Courier New" panose="02070309020205020404" pitchFamily="49" charset="0"/>
              </a:rPr>
              <a:t>import </a:t>
            </a:r>
            <a:r>
              <a:rPr lang="en-US" sz="1600" err="1">
                <a:latin typeface="Courier New" panose="02070309020205020404" pitchFamily="49" charset="0"/>
                <a:cs typeface="Courier New" panose="02070309020205020404" pitchFamily="49" charset="0"/>
              </a:rPr>
              <a:t>com.vgrs.xcode.common.Unicode</a:t>
            </a:r>
            <a:r>
              <a:rPr lang="en-US" sz="1600">
                <a:latin typeface="Courier New" panose="02070309020205020404" pitchFamily="49" charset="0"/>
                <a:cs typeface="Courier New" panose="02070309020205020404" pitchFamily="49" charset="0"/>
              </a:rPr>
              <a:t>;</a:t>
            </a:r>
          </a:p>
          <a:p>
            <a:pPr marL="914400" lvl="2" indent="0">
              <a:buNone/>
            </a:pPr>
            <a:r>
              <a:rPr lang="en-US" sz="1600">
                <a:latin typeface="Courier New" panose="02070309020205020404" pitchFamily="49" charset="0"/>
                <a:cs typeface="Courier New" panose="02070309020205020404" pitchFamily="49" charset="0"/>
              </a:rPr>
              <a:t>import </a:t>
            </a:r>
            <a:r>
              <a:rPr lang="en-US" sz="1600" err="1">
                <a:latin typeface="Courier New" panose="02070309020205020404" pitchFamily="49" charset="0"/>
                <a:cs typeface="Courier New" panose="02070309020205020404" pitchFamily="49" charset="0"/>
              </a:rPr>
              <a:t>com.vgrs.xcode.idna.Idna</a:t>
            </a:r>
            <a:r>
              <a:rPr lang="en-US" sz="1600">
                <a:latin typeface="Courier New" panose="02070309020205020404" pitchFamily="49" charset="0"/>
                <a:cs typeface="Courier New" panose="02070309020205020404" pitchFamily="49" charset="0"/>
              </a:rPr>
              <a:t>;</a:t>
            </a:r>
          </a:p>
          <a:p>
            <a:pPr marL="914400" lvl="2" indent="0">
              <a:buNone/>
            </a:pPr>
            <a:r>
              <a:rPr lang="en-US" sz="1600">
                <a:latin typeface="Courier New" panose="02070309020205020404" pitchFamily="49" charset="0"/>
                <a:cs typeface="Courier New" panose="02070309020205020404" pitchFamily="49" charset="0"/>
              </a:rPr>
              <a:t>import </a:t>
            </a:r>
            <a:r>
              <a:rPr lang="en-US" sz="1600" err="1">
                <a:latin typeface="Courier New" panose="02070309020205020404" pitchFamily="49" charset="0"/>
                <a:cs typeface="Courier New" panose="02070309020205020404" pitchFamily="49" charset="0"/>
              </a:rPr>
              <a:t>com.vgrs.xcode.idna.Punycode</a:t>
            </a:r>
            <a:r>
              <a:rPr lang="en-US" sz="1600">
                <a:latin typeface="Courier New" panose="02070309020205020404" pitchFamily="49" charset="0"/>
                <a:cs typeface="Courier New" panose="02070309020205020404" pitchFamily="49" charset="0"/>
              </a:rPr>
              <a:t>;</a:t>
            </a:r>
          </a:p>
          <a:p>
            <a:pPr marL="914400" lvl="2" indent="0">
              <a:buNone/>
            </a:pP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Idna</a:t>
            </a:r>
            <a:r>
              <a:rPr lang="en-US" sz="1600">
                <a:latin typeface="Courier New" panose="02070309020205020404" pitchFamily="49" charset="0"/>
                <a:cs typeface="Courier New" panose="02070309020205020404" pitchFamily="49" charset="0"/>
              </a:rPr>
              <a:t> </a:t>
            </a:r>
            <a:r>
              <a:rPr lang="en-US" sz="1600" err="1">
                <a:latin typeface="Courier New" panose="02070309020205020404" pitchFamily="49" charset="0"/>
                <a:cs typeface="Courier New" panose="02070309020205020404" pitchFamily="49" charset="0"/>
              </a:rPr>
              <a:t>idna</a:t>
            </a:r>
            <a:r>
              <a:rPr lang="en-US" sz="1600">
                <a:latin typeface="Courier New" panose="02070309020205020404" pitchFamily="49" charset="0"/>
                <a:cs typeface="Courier New" panose="02070309020205020404" pitchFamily="49" charset="0"/>
              </a:rPr>
              <a:t> = new </a:t>
            </a:r>
            <a:r>
              <a:rPr lang="en-US" sz="1600" err="1">
                <a:latin typeface="Courier New" panose="02070309020205020404" pitchFamily="49" charset="0"/>
                <a:cs typeface="Courier New" panose="02070309020205020404" pitchFamily="49" charset="0"/>
              </a:rPr>
              <a:t>Idna</a:t>
            </a:r>
            <a:r>
              <a:rPr lang="en-US" sz="1600">
                <a:latin typeface="Courier New" panose="02070309020205020404" pitchFamily="49" charset="0"/>
                <a:cs typeface="Courier New" panose="02070309020205020404" pitchFamily="49" charset="0"/>
              </a:rPr>
              <a:t>(new Punycode(), true, true);</a:t>
            </a:r>
          </a:p>
          <a:p>
            <a:pPr marL="914400" lvl="2" indent="0">
              <a:buNone/>
            </a:pPr>
            <a:r>
              <a:rPr lang="en-US" sz="1600">
                <a:latin typeface="Courier New" panose="02070309020205020404" pitchFamily="49" charset="0"/>
                <a:cs typeface="Courier New" panose="02070309020205020404" pitchFamily="49" charset="0"/>
              </a:rPr>
              <a:t> int[] output = </a:t>
            </a:r>
            <a:r>
              <a:rPr lang="en-US" sz="1600" err="1">
                <a:latin typeface="Courier New" panose="02070309020205020404" pitchFamily="49" charset="0"/>
                <a:cs typeface="Courier New" panose="02070309020205020404" pitchFamily="49" charset="0"/>
              </a:rPr>
              <a:t>idna.domainToUnicode</a:t>
            </a:r>
            <a:r>
              <a:rPr lang="en-US" sz="1600">
                <a:latin typeface="Courier New" panose="02070309020205020404" pitchFamily="49" charset="0"/>
                <a:cs typeface="Courier New" panose="02070309020205020404" pitchFamily="49" charset="0"/>
              </a:rPr>
              <a:t>(</a:t>
            </a:r>
            <a:r>
              <a:rPr lang="en-US" sz="1600" err="1">
                <a:latin typeface="Courier New" panose="02070309020205020404" pitchFamily="49" charset="0"/>
                <a:cs typeface="Courier New" panose="02070309020205020404" pitchFamily="49" charset="0"/>
              </a:rPr>
              <a:t>input.toCharArray</a:t>
            </a:r>
            <a:r>
              <a:rPr lang="en-US" sz="1600">
                <a:latin typeface="Courier New" panose="02070309020205020404" pitchFamily="49" charset="0"/>
                <a:cs typeface="Courier New" panose="02070309020205020404" pitchFamily="49" charset="0"/>
              </a:rPr>
              <a:t>()); </a:t>
            </a:r>
          </a:p>
          <a:p>
            <a:pPr marL="914400" lvl="2" indent="0">
              <a:buNone/>
            </a:pPr>
            <a:r>
              <a:rPr lang="en-US" sz="1600">
                <a:latin typeface="Courier New" panose="02070309020205020404" pitchFamily="49" charset="0"/>
                <a:cs typeface="Courier New" panose="02070309020205020404" pitchFamily="49" charset="0"/>
              </a:rPr>
              <a:t>		// see </a:t>
            </a:r>
            <a:r>
              <a:rPr lang="en-US" sz="1600" err="1">
                <a:latin typeface="Courier New" panose="02070309020205020404" pitchFamily="49" charset="0"/>
                <a:cs typeface="Courier New" panose="02070309020205020404" pitchFamily="49" charset="0"/>
              </a:rPr>
              <a:t>domainToAscii</a:t>
            </a:r>
            <a:r>
              <a:rPr lang="en-US" sz="1600">
                <a:latin typeface="Courier New" panose="02070309020205020404" pitchFamily="49" charset="0"/>
                <a:cs typeface="Courier New" panose="02070309020205020404" pitchFamily="49" charset="0"/>
              </a:rPr>
              <a:t> for roundtrip</a:t>
            </a:r>
          </a:p>
          <a:p>
            <a:pPr marL="914400" lvl="2" indent="0">
              <a:buNone/>
            </a:pPr>
            <a:r>
              <a:rPr lang="en-US" sz="1600">
                <a:latin typeface="Courier New" panose="02070309020205020404" pitchFamily="49" charset="0"/>
                <a:cs typeface="Courier New" panose="02070309020205020404" pitchFamily="49" charset="0"/>
              </a:rPr>
              <a:t> String domain = new String(</a:t>
            </a:r>
            <a:r>
              <a:rPr lang="en-US" sz="1600" err="1">
                <a:latin typeface="Courier New" panose="02070309020205020404" pitchFamily="49" charset="0"/>
                <a:cs typeface="Courier New" panose="02070309020205020404" pitchFamily="49" charset="0"/>
              </a:rPr>
              <a:t>Unicode.decode</a:t>
            </a:r>
            <a:r>
              <a:rPr lang="en-US" sz="1600">
                <a:latin typeface="Courier New" panose="02070309020205020404" pitchFamily="49" charset="0"/>
                <a:cs typeface="Courier New" panose="02070309020205020404" pitchFamily="49" charset="0"/>
              </a:rPr>
              <a:t>(output));</a:t>
            </a:r>
          </a:p>
          <a:p>
            <a:endParaRPr lang="en-US"/>
          </a:p>
          <a:p>
            <a:endParaRPr lang="en-US"/>
          </a:p>
          <a:p>
            <a:endParaRPr lang="en-US"/>
          </a:p>
        </p:txBody>
      </p:sp>
      <p:pic>
        <p:nvPicPr>
          <p:cNvPr id="4" name="Picture 3">
            <a:extLst>
              <a:ext uri="{FF2B5EF4-FFF2-40B4-BE49-F238E27FC236}">
                <a16:creationId xmlns:a16="http://schemas.microsoft.com/office/drawing/2014/main" id="{A7BBB9F6-0756-B543-B5B4-BFBE4C00AB01}"/>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4197422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73086AE0-0EB2-9B4A-B8A3-2A9FF067E38C}"/>
              </a:ext>
            </a:extLst>
          </p:cNvPr>
          <p:cNvSpPr>
            <a:spLocks noGrp="1"/>
          </p:cNvSpPr>
          <p:nvPr>
            <p:ph sz="quarter" idx="10"/>
          </p:nvPr>
        </p:nvSpPr>
        <p:spPr>
          <a:xfrm>
            <a:off x="754743" y="864623"/>
            <a:ext cx="10682514" cy="4410762"/>
          </a:xfrm>
        </p:spPr>
        <p:txBody>
          <a:bodyPr/>
          <a:lstStyle/>
          <a:p>
            <a:r>
              <a:rPr lang="en-US" sz="2000" dirty="0"/>
              <a:t>Introduction (5 minutes)</a:t>
            </a:r>
          </a:p>
          <a:p>
            <a:r>
              <a:rPr lang="en-US" sz="2000" dirty="0"/>
              <a:t>Overview of Universal Acceptance (15 minutes)  </a:t>
            </a:r>
          </a:p>
          <a:p>
            <a:pPr lvl="1"/>
            <a:r>
              <a:rPr lang="en-US" sz="2000" dirty="0"/>
              <a:t>Quiz (5 minutes)  </a:t>
            </a:r>
          </a:p>
          <a:p>
            <a:r>
              <a:rPr lang="en-US" sz="2000" dirty="0"/>
              <a:t>Fundamentals for IDNs and EAI (15 minutes)</a:t>
            </a:r>
          </a:p>
          <a:p>
            <a:pPr lvl="1"/>
            <a:r>
              <a:rPr lang="en-US" sz="2000" dirty="0"/>
              <a:t>Quiz (5 minutes)  </a:t>
            </a:r>
          </a:p>
          <a:p>
            <a:r>
              <a:rPr lang="en-US" sz="2000" dirty="0"/>
              <a:t>Programming for UA using Java (35 minutes) </a:t>
            </a:r>
          </a:p>
          <a:p>
            <a:pPr lvl="1"/>
            <a:r>
              <a:rPr lang="en-US" sz="2000" dirty="0"/>
              <a:t>Processing Domain Names</a:t>
            </a:r>
          </a:p>
          <a:p>
            <a:pPr lvl="1"/>
            <a:r>
              <a:rPr lang="en-US" sz="2000" dirty="0"/>
              <a:t>Processing Email Address</a:t>
            </a:r>
          </a:p>
          <a:p>
            <a:pPr lvl="1"/>
            <a:r>
              <a:rPr lang="en-US" sz="2000" dirty="0"/>
              <a:t>Storing Domain Names and Email Addresses</a:t>
            </a:r>
          </a:p>
          <a:p>
            <a:pPr lvl="1"/>
            <a:r>
              <a:rPr lang="en-US" sz="2000" dirty="0"/>
              <a:t>Domain Names and Email Addresses on Android Platform</a:t>
            </a:r>
          </a:p>
          <a:p>
            <a:r>
              <a:rPr lang="en-US" sz="2000" dirty="0"/>
              <a:t>Conclusion (10 minutes)</a:t>
            </a:r>
          </a:p>
        </p:txBody>
      </p:sp>
      <p:sp>
        <p:nvSpPr>
          <p:cNvPr id="5" name="Title 4"/>
          <p:cNvSpPr>
            <a:spLocks noGrp="1"/>
          </p:cNvSpPr>
          <p:nvPr>
            <p:ph type="title"/>
          </p:nvPr>
        </p:nvSpPr>
        <p:spPr/>
        <p:txBody>
          <a:bodyPr/>
          <a:lstStyle/>
          <a:p>
            <a:r>
              <a:rPr lang="en-US"/>
              <a:t>Agenda</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7708351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Other Libraries</a:t>
            </a:r>
          </a:p>
        </p:txBody>
      </p:sp>
      <p:sp>
        <p:nvSpPr>
          <p:cNvPr id="3" name="Content Placeholder 2"/>
          <p:cNvSpPr>
            <a:spLocks noGrp="1"/>
          </p:cNvSpPr>
          <p:nvPr>
            <p:ph sz="quarter" idx="10"/>
          </p:nvPr>
        </p:nvSpPr>
        <p:spPr>
          <a:xfrm>
            <a:off x="812800" y="1470213"/>
            <a:ext cx="10805055" cy="4431823"/>
          </a:xfrm>
        </p:spPr>
        <p:txBody>
          <a:bodyPr/>
          <a:lstStyle/>
          <a:p>
            <a:r>
              <a:rPr lang="en-US" sz="2000" dirty="0"/>
              <a:t>JRE-IDN </a:t>
            </a:r>
          </a:p>
          <a:p>
            <a:pPr lvl="1"/>
            <a:r>
              <a:rPr lang="en-US" sz="2000" dirty="0"/>
              <a:t>Included in JRE but implements IDNA2003.</a:t>
            </a:r>
          </a:p>
          <a:p>
            <a:r>
              <a:rPr lang="en-US" sz="2000" dirty="0"/>
              <a:t>Apache Common Validator</a:t>
            </a:r>
          </a:p>
          <a:p>
            <a:pPr lvl="1"/>
            <a:r>
              <a:rPr lang="en-US" sz="2000" dirty="0"/>
              <a:t>Has domain and email validators.</a:t>
            </a:r>
          </a:p>
          <a:p>
            <a:pPr lvl="1"/>
            <a:r>
              <a:rPr lang="en-US" sz="2000" dirty="0"/>
              <a:t>Do not use as it relies on a static list of TLDs! </a:t>
            </a:r>
            <a:r>
              <a:rPr lang="en-US" sz="2000" dirty="0">
                <a:solidFill>
                  <a:srgbClr val="FF0000"/>
                </a:solidFill>
              </a:rPr>
              <a:t>OUTDATED!</a:t>
            </a:r>
          </a:p>
          <a:p>
            <a:r>
              <a:rPr lang="en-US" sz="2000" dirty="0"/>
              <a:t>Guava</a:t>
            </a:r>
          </a:p>
          <a:p>
            <a:pPr lvl="1"/>
            <a:r>
              <a:rPr lang="en-US" sz="2000" dirty="0"/>
              <a:t>Utility library developed by Google.</a:t>
            </a:r>
          </a:p>
          <a:p>
            <a:pPr lvl="1"/>
            <a:r>
              <a:rPr lang="en-US" sz="2000" dirty="0"/>
              <a:t>Not useful for validation.</a:t>
            </a:r>
          </a:p>
          <a:p>
            <a:pPr lvl="1"/>
            <a:r>
              <a:rPr lang="en-US" sz="2000" dirty="0"/>
              <a:t>If used, be aware that it depends on the public suffix list, statically set into the library, so you would need to update the library frequently.</a:t>
            </a:r>
          </a:p>
          <a:p>
            <a:endParaRPr lang="en-US" dirty="0"/>
          </a:p>
          <a:p>
            <a:endParaRPr lang="en-US" dirty="0"/>
          </a:p>
        </p:txBody>
      </p:sp>
      <p:pic>
        <p:nvPicPr>
          <p:cNvPr id="4" name="Picture 3">
            <a:extLst>
              <a:ext uri="{FF2B5EF4-FFF2-40B4-BE49-F238E27FC236}">
                <a16:creationId xmlns:a16="http://schemas.microsoft.com/office/drawing/2014/main" id="{E8061CBF-2217-484A-AAB1-F501A62A5438}"/>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520946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Making an HTTP Request</a:t>
            </a:r>
          </a:p>
        </p:txBody>
      </p:sp>
      <p:graphicFrame>
        <p:nvGraphicFramePr>
          <p:cNvPr id="7" name="Table 6">
            <a:extLst>
              <a:ext uri="{FF2B5EF4-FFF2-40B4-BE49-F238E27FC236}">
                <a16:creationId xmlns:a16="http://schemas.microsoft.com/office/drawing/2014/main" id="{3AFA63D7-4E5F-9343-90FD-B3F2ECD75AA3}"/>
              </a:ext>
            </a:extLst>
          </p:cNvPr>
          <p:cNvGraphicFramePr>
            <a:graphicFrameLocks noGrp="1"/>
          </p:cNvGraphicFramePr>
          <p:nvPr>
            <p:extLst>
              <p:ext uri="{D42A27DB-BD31-4B8C-83A1-F6EECF244321}">
                <p14:modId xmlns:p14="http://schemas.microsoft.com/office/powerpoint/2010/main" val="2635209638"/>
              </p:ext>
            </p:extLst>
          </p:nvPr>
        </p:nvGraphicFramePr>
        <p:xfrm>
          <a:off x="687819" y="1356360"/>
          <a:ext cx="10805054" cy="3466744"/>
        </p:xfrm>
        <a:graphic>
          <a:graphicData uri="http://schemas.openxmlformats.org/drawingml/2006/table">
            <a:tbl>
              <a:tblPr firstRow="1" bandRow="1">
                <a:tableStyleId>{5C22544A-7EE6-4342-B048-85BDC9FD1C3A}</a:tableStyleId>
              </a:tblPr>
              <a:tblGrid>
                <a:gridCol w="3080140">
                  <a:extLst>
                    <a:ext uri="{9D8B030D-6E8A-4147-A177-3AD203B41FA5}">
                      <a16:colId xmlns:a16="http://schemas.microsoft.com/office/drawing/2014/main" val="20000"/>
                    </a:ext>
                  </a:extLst>
                </a:gridCol>
                <a:gridCol w="1939158">
                  <a:extLst>
                    <a:ext uri="{9D8B030D-6E8A-4147-A177-3AD203B41FA5}">
                      <a16:colId xmlns:a16="http://schemas.microsoft.com/office/drawing/2014/main" val="20001"/>
                    </a:ext>
                  </a:extLst>
                </a:gridCol>
                <a:gridCol w="1970690">
                  <a:extLst>
                    <a:ext uri="{9D8B030D-6E8A-4147-A177-3AD203B41FA5}">
                      <a16:colId xmlns:a16="http://schemas.microsoft.com/office/drawing/2014/main" val="20002"/>
                    </a:ext>
                  </a:extLst>
                </a:gridCol>
                <a:gridCol w="1923393">
                  <a:extLst>
                    <a:ext uri="{9D8B030D-6E8A-4147-A177-3AD203B41FA5}">
                      <a16:colId xmlns:a16="http://schemas.microsoft.com/office/drawing/2014/main" val="20003"/>
                    </a:ext>
                  </a:extLst>
                </a:gridCol>
                <a:gridCol w="1891673">
                  <a:extLst>
                    <a:ext uri="{9D8B030D-6E8A-4147-A177-3AD203B41FA5}">
                      <a16:colId xmlns:a16="http://schemas.microsoft.com/office/drawing/2014/main" val="20004"/>
                    </a:ext>
                  </a:extLst>
                </a:gridCol>
              </a:tblGrid>
              <a:tr h="924949">
                <a:tc>
                  <a:txBody>
                    <a:bodyPr/>
                    <a:lstStyle/>
                    <a:p>
                      <a:pPr algn="l"/>
                      <a:r>
                        <a:rPr lang="en-US" sz="2000"/>
                        <a:t>HTTP Client</a:t>
                      </a:r>
                      <a:endParaRPr lang="en-US" sz="2000">
                        <a:latin typeface="+mn-lt"/>
                      </a:endParaRPr>
                    </a:p>
                  </a:txBody>
                  <a:tcPr anchor="ctr"/>
                </a:tc>
                <a:tc>
                  <a:txBody>
                    <a:bodyPr/>
                    <a:lstStyle/>
                    <a:p>
                      <a:pPr algn="ctr"/>
                      <a:r>
                        <a:rPr lang="en-US" sz="2000"/>
                        <a:t>Accept  </a:t>
                      </a:r>
                    </a:p>
                    <a:p>
                      <a:pPr algn="ctr"/>
                      <a:r>
                        <a:rPr lang="en-US" sz="2000"/>
                        <a:t>UTF8 Form</a:t>
                      </a:r>
                      <a:endParaRPr lang="en-US" sz="2000">
                        <a:latin typeface="+mn-lt"/>
                      </a:endParaRPr>
                    </a:p>
                  </a:txBody>
                  <a:tcPr anchor="ctr"/>
                </a:tc>
                <a:tc>
                  <a:txBody>
                    <a:bodyPr/>
                    <a:lstStyle/>
                    <a:p>
                      <a:pPr algn="ctr"/>
                      <a:r>
                        <a:rPr lang="en-US" sz="2000"/>
                        <a:t>Normalization</a:t>
                      </a:r>
                      <a:endParaRPr lang="en-US" sz="2000">
                        <a:latin typeface="+mn-lt"/>
                      </a:endParaRPr>
                    </a:p>
                  </a:txBody>
                  <a:tcPr anchor="ctr"/>
                </a:tc>
                <a:tc>
                  <a:txBody>
                    <a:bodyPr/>
                    <a:lstStyle/>
                    <a:p>
                      <a:pPr algn="ctr"/>
                      <a:r>
                        <a:rPr lang="en-US" sz="2000"/>
                        <a:t>Automatic</a:t>
                      </a:r>
                      <a:r>
                        <a:rPr lang="en-US" sz="2000" baseline="0"/>
                        <a:t> Conversion </a:t>
                      </a:r>
                      <a:endParaRPr lang="en-US" sz="2000">
                        <a:latin typeface="+mn-lt"/>
                      </a:endParaRPr>
                    </a:p>
                  </a:txBody>
                  <a:tcPr anchor="ctr"/>
                </a:tc>
                <a:tc>
                  <a:txBody>
                    <a:bodyPr/>
                    <a:lstStyle/>
                    <a:p>
                      <a:pPr algn="ctr"/>
                      <a:r>
                        <a:rPr lang="en-US" sz="2000"/>
                        <a:t>IDNA2008</a:t>
                      </a:r>
                      <a:endParaRPr lang="en-US" sz="2000">
                        <a:latin typeface="+mn-lt"/>
                      </a:endParaRPr>
                    </a:p>
                  </a:txBody>
                  <a:tcPr anchor="ctr"/>
                </a:tc>
                <a:extLst>
                  <a:ext uri="{0D108BD9-81ED-4DB2-BD59-A6C34878D82A}">
                    <a16:rowId xmlns:a16="http://schemas.microsoft.com/office/drawing/2014/main" val="10000"/>
                  </a:ext>
                </a:extLst>
              </a:tr>
              <a:tr h="302172">
                <a:tc>
                  <a:txBody>
                    <a:bodyPr/>
                    <a:lstStyle/>
                    <a:p>
                      <a:r>
                        <a:rPr lang="en-US" sz="2000"/>
                        <a:t>Java 1.1 </a:t>
                      </a:r>
                      <a:r>
                        <a:rPr lang="en-US" sz="2000" err="1"/>
                        <a:t>HttpURLConnection</a:t>
                      </a:r>
                      <a:endParaRPr lang="en-US" sz="2000">
                        <a:latin typeface="+mn-lt"/>
                      </a:endParaRPr>
                    </a:p>
                  </a:txBody>
                  <a:tcPr anchor="ctr"/>
                </a:tc>
                <a:tc>
                  <a:txBody>
                    <a:bodyPr/>
                    <a:lstStyle/>
                    <a:p>
                      <a:pPr algn="ct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extLst>
                  <a:ext uri="{0D108BD9-81ED-4DB2-BD59-A6C34878D82A}">
                    <a16:rowId xmlns:a16="http://schemas.microsoft.com/office/drawing/2014/main" val="10001"/>
                  </a:ext>
                </a:extLst>
              </a:tr>
              <a:tr h="0">
                <a:tc>
                  <a:txBody>
                    <a:bodyPr/>
                    <a:lstStyle/>
                    <a:p>
                      <a:r>
                        <a:rPr lang="en-US" sz="2000"/>
                        <a:t>Apache HTTP Client</a:t>
                      </a:r>
                      <a:endParaRPr lang="en-US" sz="2000">
                        <a:latin typeface="+mn-lt"/>
                      </a:endParaRPr>
                    </a:p>
                  </a:txBody>
                  <a:tcPr anchor="ctr"/>
                </a:tc>
                <a:tc>
                  <a:txBody>
                    <a:bodyPr/>
                    <a:lstStyle/>
                    <a:p>
                      <a:pPr algn="ct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extLst>
                  <a:ext uri="{0D108BD9-81ED-4DB2-BD59-A6C34878D82A}">
                    <a16:rowId xmlns:a16="http://schemas.microsoft.com/office/drawing/2014/main" val="10002"/>
                  </a:ext>
                </a:extLst>
              </a:tr>
              <a:tr h="400811">
                <a:tc>
                  <a:txBody>
                    <a:bodyPr/>
                    <a:lstStyle/>
                    <a:p>
                      <a:r>
                        <a:rPr lang="en-US" sz="2000" err="1"/>
                        <a:t>OkHTTP</a:t>
                      </a:r>
                      <a:endParaRPr lang="en-US" sz="2000">
                        <a:latin typeface="+mn-lt"/>
                      </a:endParaRPr>
                    </a:p>
                  </a:txBody>
                  <a:tcPr anchor="ctr"/>
                </a:tc>
                <a:tc>
                  <a:txBody>
                    <a:bodyPr/>
                    <a:lstStyle/>
                    <a:p>
                      <a:pPr algn="ctr"/>
                      <a:r>
                        <a:rPr lang="en-US" sz="2000" dirty="0">
                          <a:sym typeface="Wingdings"/>
                        </a:rPr>
                        <a:t></a:t>
                      </a:r>
                      <a:endParaRPr lang="en-US" sz="2000" dirty="0">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2000" dirty="0">
                          <a:sym typeface="Wingdings"/>
                        </a:rPr>
                        <a:t></a:t>
                      </a:r>
                      <a:endParaRPr lang="en-US" sz="2000" dirty="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extLst>
                  <a:ext uri="{0D108BD9-81ED-4DB2-BD59-A6C34878D82A}">
                    <a16:rowId xmlns:a16="http://schemas.microsoft.com/office/drawing/2014/main" val="10003"/>
                  </a:ext>
                </a:extLst>
              </a:tr>
              <a:tr h="0">
                <a:tc>
                  <a:txBody>
                    <a:bodyPr/>
                    <a:lstStyle/>
                    <a:p>
                      <a:r>
                        <a:rPr lang="en-US" sz="2000"/>
                        <a:t>Java 11 HTTP Client</a:t>
                      </a:r>
                      <a:endParaRPr lang="en-US" sz="2000">
                        <a:latin typeface="+mn-lt"/>
                      </a:endParaRPr>
                    </a:p>
                  </a:txBody>
                  <a:tcPr anchor="ctr"/>
                </a:tc>
                <a:tc>
                  <a:txBody>
                    <a:bodyPr/>
                    <a:lstStyle/>
                    <a:p>
                      <a:pPr algn="ct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extLst>
                  <a:ext uri="{0D108BD9-81ED-4DB2-BD59-A6C34878D82A}">
                    <a16:rowId xmlns:a16="http://schemas.microsoft.com/office/drawing/2014/main" val="10004"/>
                  </a:ext>
                </a:extLst>
              </a:tr>
              <a:tr h="647464">
                <a:tc>
                  <a:txBody>
                    <a:bodyPr/>
                    <a:lstStyle/>
                    <a:p>
                      <a:r>
                        <a:rPr lang="en-US" sz="2000"/>
                        <a:t>Google Java HTTP Client</a:t>
                      </a:r>
                      <a:endParaRPr lang="en-US" sz="2000">
                        <a:latin typeface="+mn-lt"/>
                      </a:endParaRPr>
                    </a:p>
                  </a:txBody>
                  <a:tcPr anchor="ctr"/>
                </a:tc>
                <a:tc>
                  <a:txBody>
                    <a:bodyPr/>
                    <a:lstStyle/>
                    <a:p>
                      <a:pPr algn="ct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a:sym typeface="Wingdings"/>
                        </a:rPr>
                        <a:t></a:t>
                      </a:r>
                      <a:endParaRPr lang="en-US" sz="2000">
                        <a:latin typeface="+mn-lt"/>
                      </a:endParaRPr>
                    </a:p>
                  </a:txBody>
                  <a:tcPr anchor="ctr"/>
                </a:tc>
                <a:tc>
                  <a:txBody>
                    <a:bodyPr/>
                    <a:lstStyle/>
                    <a:p>
                      <a:pPr marL="0" marR="0" indent="0" algn="ctr" defTabSz="342900" rtl="0" eaLnBrk="1" fontAlgn="auto" latinLnBrk="0" hangingPunct="1">
                        <a:lnSpc>
                          <a:spcPct val="100000"/>
                        </a:lnSpc>
                        <a:spcBef>
                          <a:spcPts val="0"/>
                        </a:spcBef>
                        <a:spcAft>
                          <a:spcPts val="0"/>
                        </a:spcAft>
                        <a:buClrTx/>
                        <a:buSzTx/>
                        <a:buFontTx/>
                        <a:buNone/>
                        <a:tabLst/>
                        <a:defRPr/>
                      </a:pPr>
                      <a:r>
                        <a:rPr lang="en-US" sz="2000" dirty="0">
                          <a:sym typeface="Wingdings"/>
                        </a:rPr>
                        <a:t></a:t>
                      </a:r>
                      <a:endParaRPr lang="en-US" sz="2000" dirty="0">
                        <a:latin typeface="+mn-lt"/>
                      </a:endParaRPr>
                    </a:p>
                  </a:txBody>
                  <a:tcPr anchor="ctr"/>
                </a:tc>
                <a:extLst>
                  <a:ext uri="{0D108BD9-81ED-4DB2-BD59-A6C34878D82A}">
                    <a16:rowId xmlns:a16="http://schemas.microsoft.com/office/drawing/2014/main" val="10005"/>
                  </a:ext>
                </a:extLst>
              </a:tr>
            </a:tbl>
          </a:graphicData>
        </a:graphic>
      </p:graphicFrame>
      <p:pic>
        <p:nvPicPr>
          <p:cNvPr id="8" name="Picture 7">
            <a:extLst>
              <a:ext uri="{FF2B5EF4-FFF2-40B4-BE49-F238E27FC236}">
                <a16:creationId xmlns:a16="http://schemas.microsoft.com/office/drawing/2014/main" id="{974F924D-5947-3843-8BB4-2CE944DB5FE8}"/>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184435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Processing Email Addresses</a:t>
            </a:r>
          </a:p>
        </p:txBody>
      </p:sp>
    </p:spTree>
    <p:extLst>
      <p:ext uri="{BB962C8B-B14F-4D97-AF65-F5344CB8AC3E}">
        <p14:creationId xmlns:p14="http://schemas.microsoft.com/office/powerpoint/2010/main" val="6125744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107"/>
          <p:cNvSpPr txBox="1">
            <a:spLocks noGrp="1"/>
          </p:cNvSpPr>
          <p:nvPr>
            <p:ph type="title"/>
          </p:nvPr>
        </p:nvSpPr>
        <p:spPr>
          <a:xfrm>
            <a:off x="754032" y="2724976"/>
            <a:ext cx="10683935" cy="450663"/>
          </a:xfrm>
          <a:prstGeom prst="rect">
            <a:avLst/>
          </a:prstGeom>
        </p:spPr>
        <p:txBody>
          <a:bodyPr spcFirstLastPara="1" wrap="square" lIns="121900" tIns="121900" rIns="121900" bIns="121900" anchor="t" anchorCtr="0">
            <a:noAutofit/>
          </a:bodyPr>
          <a:lstStyle/>
          <a:p>
            <a:pPr algn="ctr">
              <a:spcBef>
                <a:spcPts val="0"/>
              </a:spcBef>
            </a:pPr>
            <a:r>
              <a:rPr lang="en-US" dirty="0"/>
              <a:t>Validating Email</a:t>
            </a:r>
          </a:p>
        </p:txBody>
      </p:sp>
      <p:pic>
        <p:nvPicPr>
          <p:cNvPr id="3" name="Picture 2">
            <a:extLst>
              <a:ext uri="{FF2B5EF4-FFF2-40B4-BE49-F238E27FC236}">
                <a16:creationId xmlns:a16="http://schemas.microsoft.com/office/drawing/2014/main" id="{753108F8-AAAB-4045-B4CC-C72B13DEA44E}"/>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42492185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Email Regular Expressions (Regex)</a:t>
            </a:r>
          </a:p>
        </p:txBody>
      </p:sp>
      <p:sp>
        <p:nvSpPr>
          <p:cNvPr id="3" name="Content Placeholder 2"/>
          <p:cNvSpPr>
            <a:spLocks noGrp="1"/>
          </p:cNvSpPr>
          <p:nvPr>
            <p:ph sz="quarter" idx="10"/>
          </p:nvPr>
        </p:nvSpPr>
        <p:spPr>
          <a:xfrm>
            <a:off x="812800" y="1470213"/>
            <a:ext cx="10805055" cy="4431823"/>
          </a:xfrm>
        </p:spPr>
        <p:txBody>
          <a:bodyPr/>
          <a:lstStyle/>
          <a:p>
            <a:r>
              <a:rPr lang="en-US" sz="2000" dirty="0"/>
              <a:t>Basic: </a:t>
            </a:r>
            <a:r>
              <a:rPr lang="en-US" sz="2000" dirty="0" err="1"/>
              <a:t>something@something</a:t>
            </a:r>
            <a:endParaRPr lang="en-US" sz="2000" dirty="0"/>
          </a:p>
          <a:p>
            <a:pPr lvl="1"/>
            <a:r>
              <a:rPr lang="en-US" sz="2000" dirty="0">
                <a:solidFill>
                  <a:schemeClr val="accent1"/>
                </a:solidFill>
              </a:rPr>
              <a:t>^(.+)@(.+)$</a:t>
            </a:r>
          </a:p>
          <a:p>
            <a:r>
              <a:rPr lang="en-US" sz="2000" dirty="0"/>
              <a:t>From </a:t>
            </a:r>
            <a:r>
              <a:rPr lang="en-US" sz="2000" u="sng" dirty="0">
                <a:solidFill>
                  <a:schemeClr val="hlink"/>
                </a:solidFill>
                <a:hlinkClick r:id="rId2"/>
              </a:rPr>
              <a:t>owasp.org</a:t>
            </a:r>
            <a:r>
              <a:rPr lang="en-US" sz="2000" dirty="0"/>
              <a:t> (security):</a:t>
            </a:r>
          </a:p>
          <a:p>
            <a:pPr lvl="1"/>
            <a:r>
              <a:rPr lang="en-US" sz="2000" dirty="0">
                <a:solidFill>
                  <a:schemeClr val="accent1"/>
                </a:solidFill>
              </a:rPr>
              <a:t>[^[a-zA-Z0-9_+&amp;*-]+(?:\.[a-zA-Z0-9_+&amp;*-]+)*@(?:[a-zA-Z0-9-]+\.)+[a-</a:t>
            </a:r>
            <a:r>
              <a:rPr lang="en-US" sz="2000" dirty="0" err="1">
                <a:solidFill>
                  <a:schemeClr val="accent1"/>
                </a:solidFill>
              </a:rPr>
              <a:t>zA</a:t>
            </a:r>
            <a:r>
              <a:rPr lang="en-US" sz="2000" dirty="0">
                <a:solidFill>
                  <a:schemeClr val="accent1"/>
                </a:solidFill>
              </a:rPr>
              <a:t>-Z]{2,7}$]</a:t>
            </a:r>
          </a:p>
          <a:p>
            <a:pPr lvl="2"/>
            <a:r>
              <a:rPr lang="en-US" sz="2000" dirty="0"/>
              <a:t>Does not support EAI, i.e., mailbox name in UTF8 not allowed: </a:t>
            </a:r>
            <a:r>
              <a:rPr lang="fr" sz="2000" dirty="0">
                <a:solidFill>
                  <a:schemeClr val="accent1"/>
                </a:solidFill>
              </a:rPr>
              <a:t>[a-zA-Z0-9_+&amp;*-]</a:t>
            </a:r>
            <a:endParaRPr lang="en-US" sz="2000" dirty="0">
              <a:solidFill>
                <a:schemeClr val="accent1"/>
              </a:solidFill>
            </a:endParaRPr>
          </a:p>
          <a:p>
            <a:pPr lvl="2"/>
            <a:r>
              <a:rPr lang="en-US" sz="2000" dirty="0"/>
              <a:t>Does not support ASCII TLD longer than 7 characters: </a:t>
            </a:r>
            <a:r>
              <a:rPr lang="en-US" sz="2000" dirty="0">
                <a:solidFill>
                  <a:schemeClr val="accent1"/>
                </a:solidFill>
              </a:rPr>
              <a:t>[a-</a:t>
            </a:r>
            <a:r>
              <a:rPr lang="en-US" sz="2000" dirty="0" err="1">
                <a:solidFill>
                  <a:schemeClr val="accent1"/>
                </a:solidFill>
              </a:rPr>
              <a:t>zA</a:t>
            </a:r>
            <a:r>
              <a:rPr lang="en-US" sz="2000" dirty="0">
                <a:solidFill>
                  <a:schemeClr val="accent1"/>
                </a:solidFill>
              </a:rPr>
              <a:t>-Z]{2,7}</a:t>
            </a:r>
          </a:p>
          <a:p>
            <a:pPr lvl="2"/>
            <a:r>
              <a:rPr lang="en-US" sz="2000" dirty="0"/>
              <a:t>Does not support U-labels in IDN TLD: </a:t>
            </a:r>
            <a:r>
              <a:rPr lang="en-US" sz="2000" dirty="0">
                <a:solidFill>
                  <a:schemeClr val="accent1"/>
                </a:solidFill>
              </a:rPr>
              <a:t>[a-</a:t>
            </a:r>
            <a:r>
              <a:rPr lang="en-US" sz="2000" dirty="0" err="1">
                <a:solidFill>
                  <a:schemeClr val="accent1"/>
                </a:solidFill>
              </a:rPr>
              <a:t>zA</a:t>
            </a:r>
            <a:r>
              <a:rPr lang="en-US" sz="2000" dirty="0">
                <a:solidFill>
                  <a:schemeClr val="accent1"/>
                </a:solidFill>
              </a:rPr>
              <a:t>-Z]</a:t>
            </a:r>
          </a:p>
          <a:p>
            <a:pPr lvl="1"/>
            <a:r>
              <a:rPr lang="en-US" sz="2000" dirty="0"/>
              <a:t>But OWASP is THE reference for security. </a:t>
            </a:r>
          </a:p>
          <a:p>
            <a:pPr lvl="2"/>
            <a:r>
              <a:rPr lang="en-US" sz="2000" dirty="0"/>
              <a:t>Therefore, you may end up fighting with your security team to use a UA-compatible Regex instead of the “standard” one from OWASP.</a:t>
            </a:r>
          </a:p>
          <a:p>
            <a:endParaRPr lang="en-US" sz="2000" dirty="0"/>
          </a:p>
          <a:p>
            <a:endParaRPr lang="en-US" dirty="0"/>
          </a:p>
          <a:p>
            <a:endParaRPr lang="en-US" dirty="0"/>
          </a:p>
        </p:txBody>
      </p:sp>
      <p:pic>
        <p:nvPicPr>
          <p:cNvPr id="4" name="Picture 3">
            <a:extLst>
              <a:ext uri="{FF2B5EF4-FFF2-40B4-BE49-F238E27FC236}">
                <a16:creationId xmlns:a16="http://schemas.microsoft.com/office/drawing/2014/main" id="{AB784B53-9854-E445-80A1-0B2ED35853A7}"/>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2275609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Email Regular Expressions (Regex)</a:t>
            </a:r>
          </a:p>
        </p:txBody>
      </p:sp>
      <p:sp>
        <p:nvSpPr>
          <p:cNvPr id="3" name="Content Placeholder 2"/>
          <p:cNvSpPr>
            <a:spLocks noGrp="1"/>
          </p:cNvSpPr>
          <p:nvPr>
            <p:ph sz="quarter" idx="10"/>
          </p:nvPr>
        </p:nvSpPr>
        <p:spPr>
          <a:xfrm>
            <a:off x="827087" y="1213088"/>
            <a:ext cx="10995572" cy="4787662"/>
          </a:xfrm>
        </p:spPr>
        <p:txBody>
          <a:bodyPr/>
          <a:lstStyle/>
          <a:p>
            <a:r>
              <a:rPr lang="en-US" sz="2000" dirty="0"/>
              <a:t>Example of Regex suggested in various forums: ex: </a:t>
            </a:r>
            <a:r>
              <a:rPr lang="en-US" sz="2000" u="sng" dirty="0">
                <a:solidFill>
                  <a:schemeClr val="hlink"/>
                </a:solidFill>
                <a:hlinkClick r:id="rId2"/>
              </a:rPr>
              <a:t>List of proposals</a:t>
            </a:r>
            <a:endParaRPr lang="en-US" sz="2000" u="sng" dirty="0">
              <a:solidFill>
                <a:schemeClr val="hlink"/>
              </a:solidFill>
            </a:endParaRPr>
          </a:p>
          <a:p>
            <a:pPr lvl="1"/>
            <a:r>
              <a:rPr lang="en-US" sz="2000" dirty="0"/>
              <a:t>^[A-Za-z0-9+_.-]+@(.+)$ </a:t>
            </a:r>
            <a:r>
              <a:rPr lang="en-US" sz="2000" dirty="0">
                <a:solidFill>
                  <a:srgbClr val="FF0000"/>
                </a:solidFill>
              </a:rPr>
              <a:t>does not support UTF8 in mailbox name</a:t>
            </a:r>
          </a:p>
          <a:p>
            <a:pPr lvl="1"/>
            <a:r>
              <a:rPr lang="en-US" sz="2000" dirty="0"/>
              <a:t>^[a-zA-Z0-9_!#$%&amp;’*+/=?`{|}~^.-]+@[a-zA-Z0-9.-]+$ </a:t>
            </a:r>
            <a:r>
              <a:rPr lang="en-US" sz="2000" dirty="0">
                <a:solidFill>
                  <a:srgbClr val="FF0000"/>
                </a:solidFill>
              </a:rPr>
              <a:t>does not support U-labels</a:t>
            </a:r>
          </a:p>
          <a:p>
            <a:pPr lvl="1"/>
            <a:r>
              <a:rPr lang="en-US" sz="2000" dirty="0"/>
              <a:t>^[a-zA-Z0-9_!#$%&amp;’*+/=?`{|}~^-]+(?:\\.[a-zA-Z0-9_!#$%&amp;’*+/=?`{|}~^-]+)*@[a-zA-Z0-9-]+(?:\\.[a-zA-Z0-9-]+)*$ </a:t>
            </a:r>
            <a:r>
              <a:rPr lang="en-US" sz="2000" dirty="0">
                <a:solidFill>
                  <a:srgbClr val="FF0000"/>
                </a:solidFill>
              </a:rPr>
              <a:t>does not support U-labels</a:t>
            </a:r>
          </a:p>
          <a:p>
            <a:pPr lvl="1"/>
            <a:r>
              <a:rPr lang="en-US" sz="2000" dirty="0"/>
              <a:t>^[\\w!#$%&amp;’*+/=?`{|}~^-]+(?:\\.[\\w!#$%&amp;’*+/=?`{|}~^-]+)*@(?:[a-zA-Z0-9-]+\\.)+[a-</a:t>
            </a:r>
            <a:r>
              <a:rPr lang="en-US" sz="2000" dirty="0" err="1"/>
              <a:t>zA</a:t>
            </a:r>
            <a:r>
              <a:rPr lang="en-US" sz="2000" dirty="0"/>
              <a:t>-Z]{2,6}$ </a:t>
            </a:r>
            <a:r>
              <a:rPr lang="en-US" sz="2000" dirty="0">
                <a:solidFill>
                  <a:srgbClr val="FF0000"/>
                </a:solidFill>
              </a:rPr>
              <a:t>have length restrictions for the TLD between 2 – 6 characters </a:t>
            </a:r>
          </a:p>
          <a:p>
            <a:r>
              <a:rPr lang="en-US" sz="2000" dirty="0"/>
              <a:t>One can come up with an EAI-IDN compatible regex using various Unicode codepoints characteristics.</a:t>
            </a:r>
          </a:p>
          <a:p>
            <a:pPr lvl="1"/>
            <a:r>
              <a:rPr lang="en-US" sz="2000" dirty="0"/>
              <a:t>For IDN it would be like a reimplementation of the IDNA protocol tables in regex!</a:t>
            </a:r>
          </a:p>
          <a:p>
            <a:r>
              <a:rPr lang="en-US" sz="2000" dirty="0"/>
              <a:t>Given that both sides of an EAI may have UTF8, then one regex for an EAI could be .*@.* which is only verifying the presence of the ‘@’ character. </a:t>
            </a:r>
          </a:p>
          <a:p>
            <a:endParaRPr lang="en-US" sz="2000" dirty="0"/>
          </a:p>
          <a:p>
            <a:endParaRPr lang="en-US" sz="2000" dirty="0"/>
          </a:p>
          <a:p>
            <a:endParaRPr lang="en-US" sz="2000" dirty="0"/>
          </a:p>
          <a:p>
            <a:endParaRPr lang="en-US" dirty="0"/>
          </a:p>
          <a:p>
            <a:endParaRPr lang="en-US" dirty="0"/>
          </a:p>
        </p:txBody>
      </p:sp>
      <p:pic>
        <p:nvPicPr>
          <p:cNvPr id="4" name="Picture 3">
            <a:extLst>
              <a:ext uri="{FF2B5EF4-FFF2-40B4-BE49-F238E27FC236}">
                <a16:creationId xmlns:a16="http://schemas.microsoft.com/office/drawing/2014/main" id="{AF5253A1-5976-014A-94B1-D1727C520338}"/>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8935612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Jakarta Mail</a:t>
            </a:r>
          </a:p>
        </p:txBody>
      </p:sp>
      <p:sp>
        <p:nvSpPr>
          <p:cNvPr id="3" name="Content Placeholder 2"/>
          <p:cNvSpPr>
            <a:spLocks noGrp="1"/>
          </p:cNvSpPr>
          <p:nvPr>
            <p:ph sz="quarter" idx="10"/>
          </p:nvPr>
        </p:nvSpPr>
        <p:spPr>
          <a:xfrm>
            <a:off x="812800" y="1470213"/>
            <a:ext cx="11027103" cy="4431823"/>
          </a:xfrm>
        </p:spPr>
        <p:txBody>
          <a:bodyPr/>
          <a:lstStyle/>
          <a:p>
            <a:r>
              <a:rPr lang="en-US" sz="2000"/>
              <a:t>Most used Java package to send email; also has a validate() method for email addresses.</a:t>
            </a:r>
          </a:p>
          <a:p>
            <a:r>
              <a:rPr lang="en-US" sz="2000"/>
              <a:t>validate() does a good job in validating email addresses, especially the local part:</a:t>
            </a:r>
          </a:p>
          <a:p>
            <a:pPr lvl="1"/>
            <a:r>
              <a:rPr lang="en-US" sz="2000"/>
              <a:t>It verifies illegal characters such as: ()&lt;&gt;,;:"[]\ , whitespaces, etc.</a:t>
            </a:r>
          </a:p>
          <a:p>
            <a:pPr lvl="1"/>
            <a:r>
              <a:rPr lang="en-US" sz="2000"/>
              <a:t>It verifies the characters are only digit and letters per the definition of Unicode classes.</a:t>
            </a:r>
          </a:p>
          <a:p>
            <a:pPr lvl="1"/>
            <a:r>
              <a:rPr lang="en-US" sz="2000"/>
              <a:t>It does not validate IDN, so add IDN validation and preparation as an additional step.</a:t>
            </a:r>
          </a:p>
          <a:p>
            <a:endParaRPr lang="en-US" sz="2000"/>
          </a:p>
          <a:p>
            <a:endParaRPr lang="en-US"/>
          </a:p>
          <a:p>
            <a:endParaRPr lang="en-US"/>
          </a:p>
          <a:p>
            <a:endParaRPr lang="en-US"/>
          </a:p>
          <a:p>
            <a:endParaRPr lang="en-US"/>
          </a:p>
        </p:txBody>
      </p:sp>
      <p:pic>
        <p:nvPicPr>
          <p:cNvPr id="4" name="Picture 3">
            <a:extLst>
              <a:ext uri="{FF2B5EF4-FFF2-40B4-BE49-F238E27FC236}">
                <a16:creationId xmlns:a16="http://schemas.microsoft.com/office/drawing/2014/main" id="{58981F07-2A09-F54C-95A2-CD28F5D0E349}"/>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5534915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Jakarta Mail Usage</a:t>
            </a:r>
          </a:p>
        </p:txBody>
      </p:sp>
      <p:sp>
        <p:nvSpPr>
          <p:cNvPr id="3" name="Content Placeholder 2"/>
          <p:cNvSpPr>
            <a:spLocks noGrp="1"/>
          </p:cNvSpPr>
          <p:nvPr>
            <p:ph sz="quarter" idx="10"/>
          </p:nvPr>
        </p:nvSpPr>
        <p:spPr>
          <a:xfrm>
            <a:off x="812800" y="1470213"/>
            <a:ext cx="11027103" cy="4431823"/>
          </a:xfrm>
        </p:spPr>
        <p:txBody>
          <a:bodyPr/>
          <a:lstStyle/>
          <a:p>
            <a:r>
              <a:rPr lang="en-US" sz="1600">
                <a:latin typeface="Courier New" panose="02070309020205020404" pitchFamily="49" charset="0"/>
                <a:cs typeface="Courier New" panose="02070309020205020404" pitchFamily="49" charset="0"/>
              </a:rPr>
              <a:t>import </a:t>
            </a:r>
            <a:r>
              <a:rPr lang="en-US" sz="1600" err="1">
                <a:latin typeface="Courier New" panose="02070309020205020404" pitchFamily="49" charset="0"/>
                <a:cs typeface="Courier New" panose="02070309020205020404" pitchFamily="49" charset="0"/>
              </a:rPr>
              <a:t>javax.mail</a:t>
            </a:r>
            <a:endParaRPr lang="en-US" sz="1600">
              <a:latin typeface="Courier New" panose="02070309020205020404" pitchFamily="49" charset="0"/>
              <a:cs typeface="Courier New" panose="02070309020205020404" pitchFamily="49" charset="0"/>
            </a:endParaRPr>
          </a:p>
          <a:p>
            <a:r>
              <a:rPr lang="en-US" sz="2000"/>
              <a:t>Maven:</a:t>
            </a:r>
            <a:br>
              <a:rPr lang="en-US" sz="2000"/>
            </a:br>
            <a:r>
              <a:rPr lang="en-US" sz="1600">
                <a:latin typeface="Courier New" panose="02070309020205020404" pitchFamily="49" charset="0"/>
                <a:cs typeface="Courier New" panose="02070309020205020404" pitchFamily="49" charset="0"/>
              </a:rPr>
              <a:t>&lt;dependency&gt;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a:t>
            </a:r>
            <a:r>
              <a:rPr lang="en-US" sz="1600" err="1">
                <a:latin typeface="Courier New" panose="02070309020205020404" pitchFamily="49" charset="0"/>
                <a:cs typeface="Courier New" panose="02070309020205020404" pitchFamily="49" charset="0"/>
              </a:rPr>
              <a:t>groupId</a:t>
            </a:r>
            <a:r>
              <a:rPr lang="en-US" sz="1600">
                <a:latin typeface="Courier New" panose="02070309020205020404" pitchFamily="49" charset="0"/>
                <a:cs typeface="Courier New" panose="02070309020205020404" pitchFamily="49" charset="0"/>
              </a:rPr>
              <a:t>&gt;</a:t>
            </a:r>
            <a:r>
              <a:rPr lang="en-US" sz="1600" err="1">
                <a:latin typeface="Courier New" panose="02070309020205020404" pitchFamily="49" charset="0"/>
                <a:cs typeface="Courier New" panose="02070309020205020404" pitchFamily="49" charset="0"/>
              </a:rPr>
              <a:t>com.sun.mail</a:t>
            </a:r>
            <a:r>
              <a:rPr lang="en-US" sz="1600">
                <a:latin typeface="Courier New" panose="02070309020205020404" pitchFamily="49" charset="0"/>
                <a:cs typeface="Courier New" panose="02070309020205020404" pitchFamily="49" charset="0"/>
              </a:rPr>
              <a:t>&lt;/</a:t>
            </a:r>
            <a:r>
              <a:rPr lang="en-US" sz="1600" err="1">
                <a:latin typeface="Courier New" panose="02070309020205020404" pitchFamily="49" charset="0"/>
                <a:cs typeface="Courier New" panose="02070309020205020404" pitchFamily="49" charset="0"/>
              </a:rPr>
              <a:t>groupId</a:t>
            </a:r>
            <a:r>
              <a:rPr lang="en-US" sz="1600">
                <a:latin typeface="Courier New" panose="02070309020205020404" pitchFamily="49" charset="0"/>
                <a:cs typeface="Courier New" panose="02070309020205020404" pitchFamily="49" charset="0"/>
              </a:rPr>
              <a:t>&gt;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a:t>
            </a:r>
            <a:r>
              <a:rPr lang="en-US" sz="1600" err="1">
                <a:latin typeface="Courier New" panose="02070309020205020404" pitchFamily="49" charset="0"/>
                <a:cs typeface="Courier New" panose="02070309020205020404" pitchFamily="49" charset="0"/>
              </a:rPr>
              <a:t>artifactId</a:t>
            </a:r>
            <a:r>
              <a:rPr lang="en-US" sz="1600">
                <a:latin typeface="Courier New" panose="02070309020205020404" pitchFamily="49" charset="0"/>
                <a:cs typeface="Courier New" panose="02070309020205020404" pitchFamily="49" charset="0"/>
              </a:rPr>
              <a:t>&gt;</a:t>
            </a:r>
            <a:r>
              <a:rPr lang="en-US" sz="1600" err="1">
                <a:latin typeface="Courier New" panose="02070309020205020404" pitchFamily="49" charset="0"/>
                <a:cs typeface="Courier New" panose="02070309020205020404" pitchFamily="49" charset="0"/>
              </a:rPr>
              <a:t>jakarta.mail</a:t>
            </a:r>
            <a:r>
              <a:rPr lang="en-US" sz="1600">
                <a:latin typeface="Courier New" panose="02070309020205020404" pitchFamily="49" charset="0"/>
                <a:cs typeface="Courier New" panose="02070309020205020404" pitchFamily="49" charset="0"/>
              </a:rPr>
              <a:t>&lt;/</a:t>
            </a:r>
            <a:r>
              <a:rPr lang="en-US" sz="1600" err="1">
                <a:latin typeface="Courier New" panose="02070309020205020404" pitchFamily="49" charset="0"/>
                <a:cs typeface="Courier New" panose="02070309020205020404" pitchFamily="49" charset="0"/>
              </a:rPr>
              <a:t>artifactId</a:t>
            </a:r>
            <a:r>
              <a:rPr lang="en-US" sz="1600">
                <a:latin typeface="Courier New" panose="02070309020205020404" pitchFamily="49" charset="0"/>
                <a:cs typeface="Courier New" panose="02070309020205020404" pitchFamily="49" charset="0"/>
              </a:rPr>
              <a:t>&gt;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  &lt;version&gt;1.6.5&lt;/version&gt;</a:t>
            </a:r>
            <a:br>
              <a:rPr lang="en-US" sz="1600">
                <a:latin typeface="Courier New" panose="02070309020205020404" pitchFamily="49" charset="0"/>
                <a:cs typeface="Courier New" panose="02070309020205020404" pitchFamily="49" charset="0"/>
              </a:rPr>
            </a:br>
            <a:r>
              <a:rPr lang="en-US" sz="1600">
                <a:latin typeface="Courier New" panose="02070309020205020404" pitchFamily="49" charset="0"/>
                <a:cs typeface="Courier New" panose="02070309020205020404" pitchFamily="49" charset="0"/>
              </a:rPr>
              <a:t>&lt;/dependency&gt;</a:t>
            </a:r>
          </a:p>
          <a:p>
            <a:endParaRPr lang="en-US" sz="1600">
              <a:latin typeface="Courier New" panose="02070309020205020404" pitchFamily="49" charset="0"/>
              <a:cs typeface="Courier New" panose="02070309020205020404" pitchFamily="49" charset="0"/>
            </a:endParaRPr>
          </a:p>
          <a:p>
            <a:pPr marL="0" indent="0">
              <a:buNone/>
            </a:pPr>
            <a:r>
              <a:rPr lang="en-US" sz="1600">
                <a:latin typeface="Courier New"/>
                <a:ea typeface="Courier New"/>
                <a:cs typeface="Courier New"/>
                <a:sym typeface="Courier New"/>
              </a:rPr>
              <a:t>import </a:t>
            </a:r>
            <a:r>
              <a:rPr lang="en-US" sz="1600" err="1">
                <a:latin typeface="Courier New"/>
                <a:ea typeface="Courier New"/>
                <a:cs typeface="Courier New"/>
                <a:sym typeface="Courier New"/>
              </a:rPr>
              <a:t>javax.mail.internet.InternetAddress</a:t>
            </a:r>
            <a:r>
              <a:rPr lang="en-US" sz="1600">
                <a:latin typeface="Courier New"/>
                <a:ea typeface="Courier New"/>
                <a:cs typeface="Courier New"/>
                <a:sym typeface="Courier New"/>
              </a:rPr>
              <a:t>;</a:t>
            </a:r>
            <a:br>
              <a:rPr lang="en-US" sz="1600">
                <a:latin typeface="Courier New"/>
                <a:ea typeface="Courier New"/>
                <a:cs typeface="Courier New"/>
                <a:sym typeface="Courier New"/>
              </a:rPr>
            </a:br>
            <a:r>
              <a:rPr lang="en-US" sz="1600">
                <a:latin typeface="Courier New"/>
                <a:ea typeface="Courier New"/>
                <a:cs typeface="Courier New"/>
                <a:sym typeface="Courier New"/>
              </a:rPr>
              <a:t>try {</a:t>
            </a:r>
            <a:br>
              <a:rPr lang="en-US" sz="1600">
                <a:latin typeface="Courier New"/>
                <a:ea typeface="Courier New"/>
                <a:cs typeface="Courier New"/>
                <a:sym typeface="Courier New"/>
              </a:rPr>
            </a:br>
            <a:r>
              <a:rPr lang="en-US" sz="1600">
                <a:latin typeface="Courier New"/>
                <a:ea typeface="Courier New"/>
                <a:cs typeface="Courier New"/>
                <a:sym typeface="Courier New"/>
              </a:rPr>
              <a:t> </a:t>
            </a:r>
            <a:r>
              <a:rPr lang="en-US" sz="1600" err="1">
                <a:latin typeface="Courier New"/>
                <a:ea typeface="Courier New"/>
                <a:cs typeface="Courier New"/>
                <a:sym typeface="Courier New"/>
              </a:rPr>
              <a:t>InternetAddress</a:t>
            </a:r>
            <a:r>
              <a:rPr lang="en-US" sz="1600">
                <a:latin typeface="Courier New"/>
                <a:ea typeface="Courier New"/>
                <a:cs typeface="Courier New"/>
                <a:sym typeface="Courier New"/>
              </a:rPr>
              <a:t> </a:t>
            </a:r>
            <a:r>
              <a:rPr lang="en-US" sz="1600" err="1">
                <a:latin typeface="Courier New"/>
                <a:ea typeface="Courier New"/>
                <a:cs typeface="Courier New"/>
                <a:sym typeface="Courier New"/>
              </a:rPr>
              <a:t>emailAddr</a:t>
            </a:r>
            <a:r>
              <a:rPr lang="en-US" sz="1600">
                <a:latin typeface="Courier New"/>
                <a:ea typeface="Courier New"/>
                <a:cs typeface="Courier New"/>
                <a:sym typeface="Courier New"/>
              </a:rPr>
              <a:t> = new </a:t>
            </a:r>
            <a:r>
              <a:rPr lang="en-US" sz="1600" err="1">
                <a:latin typeface="Courier New"/>
                <a:ea typeface="Courier New"/>
                <a:cs typeface="Courier New"/>
                <a:sym typeface="Courier New"/>
              </a:rPr>
              <a:t>InternetAddress</a:t>
            </a:r>
            <a:r>
              <a:rPr lang="en-US" sz="1600">
                <a:latin typeface="Courier New"/>
                <a:ea typeface="Courier New"/>
                <a:cs typeface="Courier New"/>
                <a:sym typeface="Courier New"/>
              </a:rPr>
              <a:t>(input);</a:t>
            </a:r>
            <a:br>
              <a:rPr lang="en-US" sz="1600">
                <a:latin typeface="Courier New"/>
                <a:ea typeface="Courier New"/>
                <a:cs typeface="Courier New"/>
                <a:sym typeface="Courier New"/>
              </a:rPr>
            </a:br>
            <a:r>
              <a:rPr lang="en-US" sz="1600">
                <a:latin typeface="Courier New"/>
                <a:ea typeface="Courier New"/>
                <a:cs typeface="Courier New"/>
                <a:sym typeface="Courier New"/>
              </a:rPr>
              <a:t> </a:t>
            </a:r>
            <a:r>
              <a:rPr lang="en-US" sz="1600" err="1">
                <a:latin typeface="Courier New"/>
                <a:ea typeface="Courier New"/>
                <a:cs typeface="Courier New"/>
                <a:sym typeface="Courier New"/>
              </a:rPr>
              <a:t>emailAddr.validate</a:t>
            </a:r>
            <a:r>
              <a:rPr lang="en-US" sz="1600">
                <a:latin typeface="Courier New"/>
                <a:ea typeface="Courier New"/>
                <a:cs typeface="Courier New"/>
                <a:sym typeface="Courier New"/>
              </a:rPr>
              <a:t>();</a:t>
            </a:r>
            <a:br>
              <a:rPr lang="en-US" sz="1600">
                <a:latin typeface="Courier New"/>
                <a:ea typeface="Courier New"/>
                <a:cs typeface="Courier New"/>
                <a:sym typeface="Courier New"/>
              </a:rPr>
            </a:br>
            <a:r>
              <a:rPr lang="en-US" sz="1600">
                <a:latin typeface="Courier New"/>
                <a:ea typeface="Courier New"/>
                <a:cs typeface="Courier New"/>
                <a:sym typeface="Courier New"/>
              </a:rPr>
              <a:t>} catch (</a:t>
            </a:r>
            <a:r>
              <a:rPr lang="en-US" sz="1600" err="1">
                <a:latin typeface="Courier New"/>
                <a:ea typeface="Courier New"/>
                <a:cs typeface="Courier New"/>
                <a:sym typeface="Courier New"/>
              </a:rPr>
              <a:t>AddressException</a:t>
            </a:r>
            <a:r>
              <a:rPr lang="en-US" sz="1600">
                <a:latin typeface="Courier New"/>
                <a:ea typeface="Courier New"/>
                <a:cs typeface="Courier New"/>
                <a:sym typeface="Courier New"/>
              </a:rPr>
              <a:t> e) {}</a:t>
            </a:r>
          </a:p>
          <a:p>
            <a:pPr marL="0" indent="0">
              <a:buNone/>
            </a:pPr>
            <a:endParaRPr lang="en-US" sz="1600">
              <a:latin typeface="Courier New" panose="02070309020205020404" pitchFamily="49" charset="0"/>
              <a:cs typeface="Courier New" panose="02070309020205020404" pitchFamily="49" charset="0"/>
            </a:endParaRPr>
          </a:p>
          <a:p>
            <a:endParaRPr lang="en-US" sz="2000"/>
          </a:p>
          <a:p>
            <a:endParaRPr lang="en-US" sz="2000"/>
          </a:p>
          <a:p>
            <a:endParaRPr lang="en-US"/>
          </a:p>
          <a:p>
            <a:endParaRPr lang="en-US"/>
          </a:p>
          <a:p>
            <a:endParaRPr lang="en-US"/>
          </a:p>
          <a:p>
            <a:endParaRPr lang="en-US"/>
          </a:p>
        </p:txBody>
      </p:sp>
      <p:pic>
        <p:nvPicPr>
          <p:cNvPr id="4" name="Picture 3">
            <a:extLst>
              <a:ext uri="{FF2B5EF4-FFF2-40B4-BE49-F238E27FC236}">
                <a16:creationId xmlns:a16="http://schemas.microsoft.com/office/drawing/2014/main" id="{EB218D38-E720-534C-8245-5D08F766D7A1}"/>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5428340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Other Libraries</a:t>
            </a:r>
          </a:p>
        </p:txBody>
      </p:sp>
      <p:sp>
        <p:nvSpPr>
          <p:cNvPr id="3" name="Content Placeholder 2"/>
          <p:cNvSpPr>
            <a:spLocks noGrp="1"/>
          </p:cNvSpPr>
          <p:nvPr>
            <p:ph sz="quarter" idx="10"/>
          </p:nvPr>
        </p:nvSpPr>
        <p:spPr>
          <a:xfrm>
            <a:off x="812800" y="1470213"/>
            <a:ext cx="10805055" cy="4431823"/>
          </a:xfrm>
        </p:spPr>
        <p:txBody>
          <a:bodyPr/>
          <a:lstStyle/>
          <a:p>
            <a:r>
              <a:rPr lang="en-US" sz="2000" dirty="0"/>
              <a:t>Apache Commons Validator </a:t>
            </a:r>
          </a:p>
          <a:p>
            <a:pPr lvl="1"/>
            <a:r>
              <a:rPr lang="en-US" sz="2000" dirty="0"/>
              <a:t>Has domain and email validators.</a:t>
            </a:r>
          </a:p>
          <a:p>
            <a:pPr lvl="1"/>
            <a:r>
              <a:rPr lang="en-US" sz="2000" dirty="0"/>
              <a:t>Do not use as it relies on a static list of TLD</a:t>
            </a:r>
            <a:r>
              <a:rPr lang="en-US" sz="2000" dirty="0">
                <a:solidFill>
                  <a:schemeClr val="tx1"/>
                </a:solidFill>
              </a:rPr>
              <a:t>s! </a:t>
            </a:r>
            <a:r>
              <a:rPr lang="en-US" sz="2000" dirty="0">
                <a:solidFill>
                  <a:srgbClr val="FF0000"/>
                </a:solidFill>
              </a:rPr>
              <a:t>OUTDATED!</a:t>
            </a:r>
          </a:p>
          <a:p>
            <a:r>
              <a:rPr lang="en-US" sz="2000" dirty="0"/>
              <a:t>EmailValidator4J</a:t>
            </a:r>
          </a:p>
          <a:p>
            <a:pPr lvl="1"/>
            <a:r>
              <a:rPr lang="en-US" sz="2000" dirty="0"/>
              <a:t>Claims to support EAI! (not tested)</a:t>
            </a:r>
          </a:p>
          <a:p>
            <a:pPr lvl="1"/>
            <a:r>
              <a:rPr lang="en-US" sz="2000" dirty="0">
                <a:hlinkClick r:id="rId2"/>
              </a:rPr>
              <a:t>https://github.com/egulias/EmailValidator4J</a:t>
            </a:r>
            <a:endParaRPr lang="en-US" sz="2000" dirty="0"/>
          </a:p>
          <a:p>
            <a:endParaRPr lang="en-US" sz="2000" dirty="0"/>
          </a:p>
          <a:p>
            <a:endParaRPr lang="en-US" sz="2000" dirty="0"/>
          </a:p>
          <a:p>
            <a:endParaRPr lang="en-US" dirty="0"/>
          </a:p>
        </p:txBody>
      </p:sp>
      <p:pic>
        <p:nvPicPr>
          <p:cNvPr id="4" name="Picture 3">
            <a:extLst>
              <a:ext uri="{FF2B5EF4-FFF2-40B4-BE49-F238E27FC236}">
                <a16:creationId xmlns:a16="http://schemas.microsoft.com/office/drawing/2014/main" id="{59361CE3-23BA-F64E-AD29-48A5D2EF24C2}"/>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3591851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p107"/>
          <p:cNvSpPr txBox="1">
            <a:spLocks noGrp="1"/>
          </p:cNvSpPr>
          <p:nvPr>
            <p:ph type="title"/>
          </p:nvPr>
        </p:nvSpPr>
        <p:spPr>
          <a:xfrm>
            <a:off x="754032" y="2978337"/>
            <a:ext cx="10683935" cy="450663"/>
          </a:xfrm>
          <a:prstGeom prst="rect">
            <a:avLst/>
          </a:prstGeom>
        </p:spPr>
        <p:txBody>
          <a:bodyPr spcFirstLastPara="1" wrap="square" lIns="121900" tIns="121900" rIns="121900" bIns="121900" anchor="t" anchorCtr="0">
            <a:noAutofit/>
          </a:bodyPr>
          <a:lstStyle/>
          <a:p>
            <a:pPr algn="ctr">
              <a:spcBef>
                <a:spcPts val="0"/>
              </a:spcBef>
            </a:pPr>
            <a:r>
              <a:rPr lang="en-US"/>
              <a:t>Sending Email</a:t>
            </a:r>
          </a:p>
        </p:txBody>
      </p:sp>
      <p:pic>
        <p:nvPicPr>
          <p:cNvPr id="3" name="Picture 2">
            <a:extLst>
              <a:ext uri="{FF2B5EF4-FFF2-40B4-BE49-F238E27FC236}">
                <a16:creationId xmlns:a16="http://schemas.microsoft.com/office/drawing/2014/main" id="{753108F8-AAAB-4045-B4CC-C72B13DEA44E}"/>
              </a:ext>
            </a:extLst>
          </p:cNvPr>
          <p:cNvPicPr>
            <a:picLocks noChangeAspect="1"/>
          </p:cNvPicPr>
          <p:nvPr/>
        </p:nvPicPr>
        <p:blipFill>
          <a:blip r:embed="rId3"/>
          <a:stretch>
            <a:fillRect/>
          </a:stretch>
        </p:blipFill>
        <p:spPr>
          <a:xfrm>
            <a:off x="10902950" y="32733"/>
            <a:ext cx="1241861" cy="5634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10804566" cy="1701535"/>
          </a:xfrm>
        </p:spPr>
        <p:txBody>
          <a:bodyPr/>
          <a:lstStyle/>
          <a:p>
            <a:r>
              <a:rPr lang="en-US"/>
              <a:t>Overview of Universal Acceptance </a:t>
            </a:r>
          </a:p>
        </p:txBody>
      </p:sp>
    </p:spTree>
    <p:extLst>
      <p:ext uri="{BB962C8B-B14F-4D97-AF65-F5344CB8AC3E}">
        <p14:creationId xmlns:p14="http://schemas.microsoft.com/office/powerpoint/2010/main" val="39118841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Jakarta Mail Usage for Sending Email</a:t>
            </a:r>
          </a:p>
        </p:txBody>
      </p:sp>
      <p:sp>
        <p:nvSpPr>
          <p:cNvPr id="3" name="Content Placeholder 2"/>
          <p:cNvSpPr>
            <a:spLocks noGrp="1"/>
          </p:cNvSpPr>
          <p:nvPr>
            <p:ph sz="quarter" idx="10"/>
          </p:nvPr>
        </p:nvSpPr>
        <p:spPr>
          <a:xfrm>
            <a:off x="812800" y="1470213"/>
            <a:ext cx="10805055" cy="4431823"/>
          </a:xfrm>
        </p:spPr>
        <p:txBody>
          <a:bodyPr/>
          <a:lstStyle/>
          <a:p>
            <a:r>
              <a:rPr lang="en-US" sz="2000"/>
              <a:t>Same library and Maven as before. </a:t>
            </a:r>
          </a:p>
          <a:p>
            <a:endParaRPr lang="en-US" sz="2000"/>
          </a:p>
          <a:p>
            <a:pPr marL="457200" lvl="1" indent="0">
              <a:buNone/>
            </a:pPr>
            <a:r>
              <a:rPr lang="en-US" sz="1600">
                <a:solidFill>
                  <a:schemeClr val="dk1"/>
                </a:solidFill>
                <a:latin typeface="Courier New" panose="02070309020205020404" pitchFamily="49" charset="0"/>
                <a:cs typeface="Courier New" panose="02070309020205020404" pitchFamily="49" charset="0"/>
              </a:rPr>
              <a:t>Properties properties = </a:t>
            </a:r>
            <a:r>
              <a:rPr lang="en-US" sz="1600" err="1">
                <a:solidFill>
                  <a:schemeClr val="dk1"/>
                </a:solidFill>
                <a:latin typeface="Courier New" panose="02070309020205020404" pitchFamily="49" charset="0"/>
                <a:cs typeface="Courier New" panose="02070309020205020404" pitchFamily="49" charset="0"/>
              </a:rPr>
              <a:t>System.getProperties</a:t>
            </a:r>
            <a:r>
              <a:rPr lang="en-US" sz="1600">
                <a:solidFill>
                  <a:schemeClr val="dk1"/>
                </a:solidFill>
                <a:latin typeface="Courier New" panose="02070309020205020404" pitchFamily="49" charset="0"/>
                <a:cs typeface="Courier New" panose="02070309020205020404" pitchFamily="49" charset="0"/>
              </a:rPr>
              <a:t>();</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properties.setProperty</a:t>
            </a:r>
            <a:r>
              <a:rPr lang="en-US" sz="1600">
                <a:solidFill>
                  <a:schemeClr val="dk1"/>
                </a:solidFill>
                <a:latin typeface="Courier New" panose="02070309020205020404" pitchFamily="49" charset="0"/>
                <a:cs typeface="Courier New" panose="02070309020205020404" pitchFamily="49" charset="0"/>
              </a:rPr>
              <a:t>("</a:t>
            </a:r>
            <a:r>
              <a:rPr lang="en-US" sz="1600" err="1">
                <a:solidFill>
                  <a:schemeClr val="dk1"/>
                </a:solidFill>
                <a:latin typeface="Courier New" panose="02070309020205020404" pitchFamily="49" charset="0"/>
                <a:cs typeface="Courier New" panose="02070309020205020404" pitchFamily="49" charset="0"/>
              </a:rPr>
              <a:t>mail.smtp.host</a:t>
            </a:r>
            <a:r>
              <a:rPr lang="en-US" sz="1600">
                <a:solidFill>
                  <a:schemeClr val="dk1"/>
                </a:solidFill>
                <a:latin typeface="Courier New" panose="02070309020205020404" pitchFamily="49" charset="0"/>
                <a:cs typeface="Courier New" panose="02070309020205020404" pitchFamily="49" charset="0"/>
              </a:rPr>
              <a:t>", host);</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Session session = </a:t>
            </a:r>
            <a:r>
              <a:rPr lang="en-US" sz="1600" err="1">
                <a:solidFill>
                  <a:schemeClr val="dk1"/>
                </a:solidFill>
                <a:latin typeface="Courier New" panose="02070309020205020404" pitchFamily="49" charset="0"/>
                <a:cs typeface="Courier New" panose="02070309020205020404" pitchFamily="49" charset="0"/>
              </a:rPr>
              <a:t>Session.getDefaultInstance</a:t>
            </a:r>
            <a:r>
              <a:rPr lang="en-US" sz="1600">
                <a:solidFill>
                  <a:schemeClr val="dk1"/>
                </a:solidFill>
                <a:latin typeface="Courier New" panose="02070309020205020404" pitchFamily="49" charset="0"/>
                <a:cs typeface="Courier New" panose="02070309020205020404" pitchFamily="49" charset="0"/>
              </a:rPr>
              <a:t>(properties);</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try {</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MimeMessage</a:t>
            </a:r>
            <a:r>
              <a:rPr lang="en-US" sz="1600">
                <a:solidFill>
                  <a:schemeClr val="dk1"/>
                </a:solidFill>
                <a:latin typeface="Courier New" panose="02070309020205020404" pitchFamily="49" charset="0"/>
                <a:cs typeface="Courier New" panose="02070309020205020404" pitchFamily="49" charset="0"/>
              </a:rPr>
              <a:t> message = new </a:t>
            </a:r>
            <a:r>
              <a:rPr lang="en-US" sz="1600" err="1">
                <a:solidFill>
                  <a:schemeClr val="dk1"/>
                </a:solidFill>
                <a:latin typeface="Courier New" panose="02070309020205020404" pitchFamily="49" charset="0"/>
                <a:cs typeface="Courier New" panose="02070309020205020404" pitchFamily="49" charset="0"/>
              </a:rPr>
              <a:t>MimeMessage</a:t>
            </a:r>
            <a:r>
              <a:rPr lang="en-US" sz="1600">
                <a:solidFill>
                  <a:schemeClr val="dk1"/>
                </a:solidFill>
                <a:latin typeface="Courier New" panose="02070309020205020404" pitchFamily="49" charset="0"/>
                <a:cs typeface="Courier New" panose="02070309020205020404" pitchFamily="49" charset="0"/>
              </a:rPr>
              <a:t>(session);</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message.setFrom</a:t>
            </a:r>
            <a:r>
              <a:rPr lang="en-US" sz="1600">
                <a:solidFill>
                  <a:schemeClr val="dk1"/>
                </a:solidFill>
                <a:latin typeface="Courier New" panose="02070309020205020404" pitchFamily="49" charset="0"/>
                <a:cs typeface="Courier New" panose="02070309020205020404" pitchFamily="49" charset="0"/>
              </a:rPr>
              <a:t>(new </a:t>
            </a:r>
            <a:r>
              <a:rPr lang="en-US" sz="1600" err="1">
                <a:solidFill>
                  <a:schemeClr val="dk1"/>
                </a:solidFill>
                <a:latin typeface="Courier New" panose="02070309020205020404" pitchFamily="49" charset="0"/>
                <a:cs typeface="Courier New" panose="02070309020205020404" pitchFamily="49" charset="0"/>
              </a:rPr>
              <a:t>InternetAddress</a:t>
            </a:r>
            <a:r>
              <a:rPr lang="en-US" sz="1600">
                <a:solidFill>
                  <a:schemeClr val="dk1"/>
                </a:solidFill>
                <a:latin typeface="Courier New" panose="02070309020205020404" pitchFamily="49" charset="0"/>
                <a:cs typeface="Courier New" panose="02070309020205020404" pitchFamily="49" charset="0"/>
              </a:rPr>
              <a:t>(from));</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message.addRecipient</a:t>
            </a:r>
            <a:r>
              <a:rPr lang="en-US" sz="1600">
                <a:solidFill>
                  <a:schemeClr val="dk1"/>
                </a:solidFill>
                <a:latin typeface="Courier New" panose="02070309020205020404" pitchFamily="49" charset="0"/>
                <a:cs typeface="Courier New" panose="02070309020205020404" pitchFamily="49" charset="0"/>
              </a:rPr>
              <a:t>(</a:t>
            </a:r>
            <a:r>
              <a:rPr lang="en-US" sz="1600" err="1">
                <a:solidFill>
                  <a:schemeClr val="dk1"/>
                </a:solidFill>
                <a:latin typeface="Courier New" panose="02070309020205020404" pitchFamily="49" charset="0"/>
                <a:cs typeface="Courier New" panose="02070309020205020404" pitchFamily="49" charset="0"/>
              </a:rPr>
              <a:t>Message.RecipientType.TO</a:t>
            </a:r>
            <a:r>
              <a:rPr lang="en-US" sz="1600">
                <a:solidFill>
                  <a:schemeClr val="dk1"/>
                </a:solidFill>
                <a:latin typeface="Courier New" panose="02070309020205020404" pitchFamily="49" charset="0"/>
                <a:cs typeface="Courier New" panose="02070309020205020404" pitchFamily="49" charset="0"/>
              </a:rPr>
              <a:t>, new </a:t>
            </a:r>
            <a:r>
              <a:rPr lang="en-US" sz="1600" err="1">
                <a:solidFill>
                  <a:schemeClr val="dk1"/>
                </a:solidFill>
                <a:latin typeface="Courier New" panose="02070309020205020404" pitchFamily="49" charset="0"/>
                <a:cs typeface="Courier New" panose="02070309020205020404" pitchFamily="49" charset="0"/>
              </a:rPr>
              <a:t>InternetAddress</a:t>
            </a:r>
            <a:r>
              <a:rPr lang="en-US" sz="1600">
                <a:solidFill>
                  <a:schemeClr val="dk1"/>
                </a:solidFill>
                <a:latin typeface="Courier New" panose="02070309020205020404" pitchFamily="49" charset="0"/>
                <a:cs typeface="Courier New" panose="02070309020205020404" pitchFamily="49" charset="0"/>
              </a:rPr>
              <a:t>(to));</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message.setSubject</a:t>
            </a:r>
            <a:r>
              <a:rPr lang="en-US" sz="1600">
                <a:solidFill>
                  <a:schemeClr val="dk1"/>
                </a:solidFill>
                <a:latin typeface="Courier New" panose="02070309020205020404" pitchFamily="49" charset="0"/>
                <a:cs typeface="Courier New" panose="02070309020205020404" pitchFamily="49" charset="0"/>
              </a:rPr>
              <a:t>("This is the Subject Line!");</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message.setText</a:t>
            </a:r>
            <a:r>
              <a:rPr lang="en-US" sz="1600">
                <a:solidFill>
                  <a:schemeClr val="dk1"/>
                </a:solidFill>
                <a:latin typeface="Courier New" panose="02070309020205020404" pitchFamily="49" charset="0"/>
                <a:cs typeface="Courier New" panose="02070309020205020404" pitchFamily="49" charset="0"/>
              </a:rPr>
              <a:t>("This is actual message");</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r>
              <a:rPr lang="en-US" sz="1600" err="1">
                <a:solidFill>
                  <a:schemeClr val="dk1"/>
                </a:solidFill>
                <a:latin typeface="Courier New" panose="02070309020205020404" pitchFamily="49" charset="0"/>
                <a:cs typeface="Courier New" panose="02070309020205020404" pitchFamily="49" charset="0"/>
              </a:rPr>
              <a:t>Transport.send</a:t>
            </a:r>
            <a:r>
              <a:rPr lang="en-US" sz="1600">
                <a:solidFill>
                  <a:schemeClr val="dk1"/>
                </a:solidFill>
                <a:latin typeface="Courier New" panose="02070309020205020404" pitchFamily="49" charset="0"/>
                <a:cs typeface="Courier New" panose="02070309020205020404" pitchFamily="49" charset="0"/>
              </a:rPr>
              <a:t>(message);</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 catch (</a:t>
            </a:r>
            <a:r>
              <a:rPr lang="en-US" sz="1600" err="1">
                <a:solidFill>
                  <a:schemeClr val="dk1"/>
                </a:solidFill>
                <a:latin typeface="Courier New" panose="02070309020205020404" pitchFamily="49" charset="0"/>
                <a:cs typeface="Courier New" panose="02070309020205020404" pitchFamily="49" charset="0"/>
              </a:rPr>
              <a:t>MessagingException</a:t>
            </a:r>
            <a:r>
              <a:rPr lang="en-US" sz="1600">
                <a:solidFill>
                  <a:schemeClr val="dk1"/>
                </a:solidFill>
                <a:latin typeface="Courier New" panose="02070309020205020404" pitchFamily="49" charset="0"/>
                <a:cs typeface="Courier New" panose="02070309020205020404" pitchFamily="49" charset="0"/>
              </a:rPr>
              <a:t> e) {</a:t>
            </a:r>
          </a:p>
          <a:p>
            <a:pPr marL="455613" lvl="1" indent="0">
              <a:spcBef>
                <a:spcPts val="0"/>
              </a:spcBef>
              <a:buNone/>
            </a:pPr>
            <a:r>
              <a:rPr lang="en-US" sz="1600">
                <a:solidFill>
                  <a:schemeClr val="dk1"/>
                </a:solidFill>
                <a:latin typeface="Courier New" panose="02070309020205020404" pitchFamily="49" charset="0"/>
                <a:cs typeface="Courier New" panose="02070309020205020404" pitchFamily="49" charset="0"/>
              </a:rPr>
              <a:t>      }</a:t>
            </a:r>
            <a:endParaRPr lang="en-US" sz="1600">
              <a:latin typeface="Courier New" panose="02070309020205020404" pitchFamily="49" charset="0"/>
              <a:cs typeface="Courier New" panose="02070309020205020404" pitchFamily="49" charset="0"/>
            </a:endParaRPr>
          </a:p>
          <a:p>
            <a:endParaRPr lang="en-US" sz="2000"/>
          </a:p>
          <a:p>
            <a:endParaRPr lang="en-US" sz="2000"/>
          </a:p>
          <a:p>
            <a:endParaRPr lang="en-US"/>
          </a:p>
        </p:txBody>
      </p:sp>
      <p:pic>
        <p:nvPicPr>
          <p:cNvPr id="4" name="Picture 3">
            <a:extLst>
              <a:ext uri="{FF2B5EF4-FFF2-40B4-BE49-F238E27FC236}">
                <a16:creationId xmlns:a16="http://schemas.microsoft.com/office/drawing/2014/main" id="{E6181D25-734E-8D48-874A-3446A2F29E7E}"/>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5776756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Simple Java </a:t>
            </a:r>
            <a:r>
              <a:rPr lang="en-US" dirty="0"/>
              <a:t>Mail</a:t>
            </a:r>
          </a:p>
        </p:txBody>
      </p:sp>
      <p:sp>
        <p:nvSpPr>
          <p:cNvPr id="3" name="Content Placeholder 2"/>
          <p:cNvSpPr>
            <a:spLocks noGrp="1"/>
          </p:cNvSpPr>
          <p:nvPr>
            <p:ph sz="quarter" idx="10"/>
          </p:nvPr>
        </p:nvSpPr>
        <p:spPr>
          <a:xfrm>
            <a:off x="812800" y="1470213"/>
            <a:ext cx="11027103" cy="4431823"/>
          </a:xfrm>
        </p:spPr>
        <p:txBody>
          <a:bodyPr/>
          <a:lstStyle/>
          <a:p>
            <a:r>
              <a:rPr lang="en-US" sz="2000" dirty="0"/>
              <a:t>Jakarta Mail wrapper; simpler calls to send emails.</a:t>
            </a:r>
          </a:p>
          <a:p>
            <a:pPr lvl="1"/>
            <a:r>
              <a:rPr lang="en-US" sz="2000" dirty="0"/>
              <a:t>Uses (and includes) another library for email validation.</a:t>
            </a:r>
          </a:p>
          <a:p>
            <a:pPr lvl="1"/>
            <a:r>
              <a:rPr lang="en-US" sz="2000" dirty="0"/>
              <a:t>Uses various Regex.</a:t>
            </a:r>
          </a:p>
          <a:p>
            <a:pPr lvl="1"/>
            <a:r>
              <a:rPr lang="en-US" sz="2000" dirty="0"/>
              <a:t>Considers any UTF8 as invalid, therefore no support for U-label as domain or EAI. </a:t>
            </a:r>
          </a:p>
          <a:p>
            <a:pPr lvl="1"/>
            <a:r>
              <a:rPr lang="en-US" sz="2000" dirty="0"/>
              <a:t>Internal validation based on the obsolete RFC2822.</a:t>
            </a:r>
          </a:p>
          <a:p>
            <a:endParaRPr lang="en-US" dirty="0"/>
          </a:p>
          <a:p>
            <a:endParaRPr lang="en-US" dirty="0"/>
          </a:p>
          <a:p>
            <a:endParaRPr lang="en-US" dirty="0"/>
          </a:p>
          <a:p>
            <a:endParaRPr lang="en-US" dirty="0"/>
          </a:p>
        </p:txBody>
      </p:sp>
      <p:pic>
        <p:nvPicPr>
          <p:cNvPr id="4" name="Picture 3">
            <a:extLst>
              <a:ext uri="{FF2B5EF4-FFF2-40B4-BE49-F238E27FC236}">
                <a16:creationId xmlns:a16="http://schemas.microsoft.com/office/drawing/2014/main" id="{017A710A-DF37-E146-ADE1-9D59AB85E16D}"/>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9528206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A Real Example</a:t>
            </a:r>
          </a:p>
        </p:txBody>
      </p:sp>
      <p:sp>
        <p:nvSpPr>
          <p:cNvPr id="3" name="Content Placeholder 2"/>
          <p:cNvSpPr>
            <a:spLocks noGrp="1"/>
          </p:cNvSpPr>
          <p:nvPr>
            <p:ph sz="quarter" idx="10"/>
          </p:nvPr>
        </p:nvSpPr>
        <p:spPr/>
        <p:txBody>
          <a:bodyPr/>
          <a:lstStyle/>
          <a:p>
            <a:r>
              <a:rPr lang="en-US" sz="2000"/>
              <a:t>Dev team realized that the package com.sun.mail:javax.mail:1.5.6 used to send email subscription confirmation via SMTP already had a "validate" function. They rewrote the </a:t>
            </a:r>
            <a:r>
              <a:rPr lang="en-US" sz="2000" err="1"/>
              <a:t>isEmailValid</a:t>
            </a:r>
            <a:r>
              <a:rPr lang="en-US" sz="2000"/>
              <a:t> method:</a:t>
            </a:r>
          </a:p>
          <a:p>
            <a:endParaRPr lang="en-US" sz="2000"/>
          </a:p>
          <a:p>
            <a:endParaRPr lang="en-US" sz="2000"/>
          </a:p>
          <a:p>
            <a:endParaRPr lang="en-US" sz="2000"/>
          </a:p>
          <a:p>
            <a:endParaRPr lang="en-US" sz="2000"/>
          </a:p>
          <a:p>
            <a:endParaRPr lang="en-US" sz="2000"/>
          </a:p>
          <a:p>
            <a:r>
              <a:rPr lang="en-US" sz="2000"/>
              <a:t>However, they found the method is still failing.</a:t>
            </a:r>
          </a:p>
          <a:p>
            <a:endParaRPr lang="en-US" sz="2000"/>
          </a:p>
          <a:p>
            <a:endParaRPr lang="en-US" sz="2000"/>
          </a:p>
        </p:txBody>
      </p:sp>
      <p:pic>
        <p:nvPicPr>
          <p:cNvPr id="4" name="Google Shape;105;p21">
            <a:extLst>
              <a:ext uri="{FF2B5EF4-FFF2-40B4-BE49-F238E27FC236}">
                <a16:creationId xmlns:a16="http://schemas.microsoft.com/office/drawing/2014/main" id="{9D3F42E7-68D6-C745-95C9-17EA06E1242C}"/>
              </a:ext>
            </a:extLst>
          </p:cNvPr>
          <p:cNvPicPr preferRelativeResize="0"/>
          <p:nvPr/>
        </p:nvPicPr>
        <p:blipFill>
          <a:blip r:embed="rId2">
            <a:alphaModFix/>
          </a:blip>
          <a:stretch>
            <a:fillRect/>
          </a:stretch>
        </p:blipFill>
        <p:spPr>
          <a:xfrm>
            <a:off x="1246313" y="2562319"/>
            <a:ext cx="8611671" cy="2698613"/>
          </a:xfrm>
          <a:prstGeom prst="rect">
            <a:avLst/>
          </a:prstGeom>
          <a:noFill/>
          <a:ln>
            <a:noFill/>
          </a:ln>
        </p:spPr>
      </p:pic>
      <p:pic>
        <p:nvPicPr>
          <p:cNvPr id="6" name="Picture 5">
            <a:extLst>
              <a:ext uri="{FF2B5EF4-FFF2-40B4-BE49-F238E27FC236}">
                <a16:creationId xmlns:a16="http://schemas.microsoft.com/office/drawing/2014/main" id="{B3256A30-E200-6C4A-A21C-00A21F5E018A}"/>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7533550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A Real Example</a:t>
            </a:r>
          </a:p>
        </p:txBody>
      </p:sp>
      <p:sp>
        <p:nvSpPr>
          <p:cNvPr id="3" name="Content Placeholder 2"/>
          <p:cNvSpPr>
            <a:spLocks noGrp="1"/>
          </p:cNvSpPr>
          <p:nvPr>
            <p:ph sz="quarter" idx="10"/>
          </p:nvPr>
        </p:nvSpPr>
        <p:spPr/>
        <p:txBody>
          <a:bodyPr/>
          <a:lstStyle/>
          <a:p>
            <a:r>
              <a:rPr lang="en-US" sz="2000"/>
              <a:t>They found this internationalization feature was corrected in a newer version, so they upgraded to: </a:t>
            </a:r>
            <a:r>
              <a:rPr lang="en-US" sz="2000" err="1">
                <a:solidFill>
                  <a:schemeClr val="accent1"/>
                </a:solidFill>
              </a:rPr>
              <a:t>com.sun.mail:jakarta.mail</a:t>
            </a:r>
            <a:r>
              <a:rPr lang="en-US" sz="2000">
                <a:solidFill>
                  <a:schemeClr val="accent1"/>
                </a:solidFill>
              </a:rPr>
              <a:t> v1.6.5</a:t>
            </a:r>
          </a:p>
          <a:p>
            <a:endParaRPr lang="en-US" sz="2000"/>
          </a:p>
          <a:p>
            <a:endParaRPr lang="en-US" sz="2000"/>
          </a:p>
          <a:p>
            <a:endParaRPr lang="en-US" sz="2000"/>
          </a:p>
          <a:p>
            <a:endParaRPr lang="en-US" sz="2000"/>
          </a:p>
          <a:p>
            <a:endParaRPr lang="en-US" sz="2000"/>
          </a:p>
          <a:p>
            <a:r>
              <a:rPr lang="en-US" sz="2000"/>
              <a:t>Finally, by inspecting these fixes in </a:t>
            </a:r>
            <a:r>
              <a:rPr lang="en-US" sz="2000" err="1"/>
              <a:t>javamail</a:t>
            </a:r>
            <a:r>
              <a:rPr lang="en-US" sz="2000"/>
              <a:t> and its renamed version </a:t>
            </a:r>
            <a:r>
              <a:rPr lang="en-US" sz="2000" err="1"/>
              <a:t>jakartamail</a:t>
            </a:r>
            <a:r>
              <a:rPr lang="en-US" sz="2000"/>
              <a:t>, they realized they needed to also modify the subscribe function and their SMTP server to support a new "SMTPUTF8" flag. </a:t>
            </a:r>
          </a:p>
          <a:p>
            <a:endParaRPr lang="en-US" sz="2000"/>
          </a:p>
        </p:txBody>
      </p:sp>
      <p:pic>
        <p:nvPicPr>
          <p:cNvPr id="6" name="Google Shape;112;p22">
            <a:extLst>
              <a:ext uri="{FF2B5EF4-FFF2-40B4-BE49-F238E27FC236}">
                <a16:creationId xmlns:a16="http://schemas.microsoft.com/office/drawing/2014/main" id="{FB61E493-BAA8-1A47-B698-747EA0E226C0}"/>
              </a:ext>
            </a:extLst>
          </p:cNvPr>
          <p:cNvPicPr preferRelativeResize="0"/>
          <p:nvPr/>
        </p:nvPicPr>
        <p:blipFill>
          <a:blip r:embed="rId2">
            <a:alphaModFix/>
          </a:blip>
          <a:stretch>
            <a:fillRect/>
          </a:stretch>
        </p:blipFill>
        <p:spPr>
          <a:xfrm>
            <a:off x="1799496" y="2220717"/>
            <a:ext cx="8593008" cy="2830967"/>
          </a:xfrm>
          <a:prstGeom prst="rect">
            <a:avLst/>
          </a:prstGeom>
          <a:noFill/>
          <a:ln>
            <a:noFill/>
          </a:ln>
        </p:spPr>
      </p:pic>
      <p:pic>
        <p:nvPicPr>
          <p:cNvPr id="7" name="Picture 6">
            <a:extLst>
              <a:ext uri="{FF2B5EF4-FFF2-40B4-BE49-F238E27FC236}">
                <a16:creationId xmlns:a16="http://schemas.microsoft.com/office/drawing/2014/main" id="{A306B432-7667-7F47-98C3-552F1D2E96AE}"/>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96203429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A Real Example</a:t>
            </a:r>
          </a:p>
        </p:txBody>
      </p:sp>
      <p:sp>
        <p:nvSpPr>
          <p:cNvPr id="3" name="Content Placeholder 2"/>
          <p:cNvSpPr>
            <a:spLocks noGrp="1"/>
          </p:cNvSpPr>
          <p:nvPr>
            <p:ph sz="quarter" idx="10"/>
          </p:nvPr>
        </p:nvSpPr>
        <p:spPr>
          <a:xfrm>
            <a:off x="261007" y="1091840"/>
            <a:ext cx="2702910" cy="4431823"/>
          </a:xfrm>
        </p:spPr>
        <p:txBody>
          <a:bodyPr/>
          <a:lstStyle/>
          <a:p>
            <a:r>
              <a:rPr lang="en-US" sz="1800" dirty="0"/>
              <a:t>The company dev team did part of the job. Emails using IDNs will still be rejected by Jakarta Mail. </a:t>
            </a:r>
          </a:p>
          <a:p>
            <a:r>
              <a:rPr lang="en-US" sz="1800" dirty="0"/>
              <a:t>Here is the complete example, preparing email address with A-labels in domain, which is then used as input to any libraries/frameworks. </a:t>
            </a:r>
          </a:p>
          <a:p>
            <a:r>
              <a:rPr lang="en-US" sz="1800" dirty="0"/>
              <a:t>The local part remains UTF8 which may not be working in the mail delivery path.</a:t>
            </a:r>
          </a:p>
          <a:p>
            <a:endParaRPr lang="en-US" dirty="0"/>
          </a:p>
        </p:txBody>
      </p:sp>
      <p:pic>
        <p:nvPicPr>
          <p:cNvPr id="4" name="Google Shape;771;p133">
            <a:extLst>
              <a:ext uri="{FF2B5EF4-FFF2-40B4-BE49-F238E27FC236}">
                <a16:creationId xmlns:a16="http://schemas.microsoft.com/office/drawing/2014/main" id="{8DAEA76A-3F00-8949-98D7-4107F16D55A4}"/>
              </a:ext>
            </a:extLst>
          </p:cNvPr>
          <p:cNvPicPr preferRelativeResize="0"/>
          <p:nvPr/>
        </p:nvPicPr>
        <p:blipFill>
          <a:blip r:embed="rId2">
            <a:alphaModFix/>
          </a:blip>
          <a:stretch>
            <a:fillRect/>
          </a:stretch>
        </p:blipFill>
        <p:spPr>
          <a:xfrm>
            <a:off x="3205868" y="820811"/>
            <a:ext cx="8870517" cy="5311975"/>
          </a:xfrm>
          <a:prstGeom prst="rect">
            <a:avLst/>
          </a:prstGeom>
          <a:noFill/>
          <a:ln>
            <a:noFill/>
          </a:ln>
        </p:spPr>
      </p:pic>
      <p:pic>
        <p:nvPicPr>
          <p:cNvPr id="5" name="Picture 4">
            <a:extLst>
              <a:ext uri="{FF2B5EF4-FFF2-40B4-BE49-F238E27FC236}">
                <a16:creationId xmlns:a16="http://schemas.microsoft.com/office/drawing/2014/main" id="{1D4F8199-8B53-C145-B78E-B4FA2C6BDB26}"/>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42413272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Storing Domain Names and Email Addresses</a:t>
            </a:r>
          </a:p>
        </p:txBody>
      </p:sp>
    </p:spTree>
    <p:extLst>
      <p:ext uri="{BB962C8B-B14F-4D97-AF65-F5344CB8AC3E}">
        <p14:creationId xmlns:p14="http://schemas.microsoft.com/office/powerpoint/2010/main" val="172797697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E53D7DA-7086-DB47-AFBA-F6B0C3B92A8A}"/>
              </a:ext>
            </a:extLst>
          </p:cNvPr>
          <p:cNvSpPr>
            <a:spLocks noGrp="1"/>
          </p:cNvSpPr>
          <p:nvPr>
            <p:ph type="title"/>
          </p:nvPr>
        </p:nvSpPr>
        <p:spPr/>
        <p:txBody>
          <a:bodyPr>
            <a:normAutofit fontScale="90000"/>
          </a:bodyPr>
          <a:lstStyle/>
          <a:p>
            <a:r>
              <a:rPr lang="en-US"/>
              <a:t>Database Considerations</a:t>
            </a:r>
          </a:p>
        </p:txBody>
      </p:sp>
      <p:sp>
        <p:nvSpPr>
          <p:cNvPr id="3" name="Espace réservé du texte 2">
            <a:extLst>
              <a:ext uri="{FF2B5EF4-FFF2-40B4-BE49-F238E27FC236}">
                <a16:creationId xmlns:a16="http://schemas.microsoft.com/office/drawing/2014/main" id="{75681DF9-CB87-D742-8852-6F8486C7ED9B}"/>
              </a:ext>
            </a:extLst>
          </p:cNvPr>
          <p:cNvSpPr>
            <a:spLocks noGrp="1"/>
          </p:cNvSpPr>
          <p:nvPr>
            <p:ph sz="quarter" idx="10"/>
          </p:nvPr>
        </p:nvSpPr>
        <p:spPr/>
        <p:txBody>
          <a:bodyPr/>
          <a:lstStyle/>
          <a:p>
            <a:r>
              <a:rPr lang="en-US" sz="2000" dirty="0"/>
              <a:t>SQL, e.g., MySQL, Oracle, Microsoft SQL Server.</a:t>
            </a:r>
          </a:p>
          <a:p>
            <a:pPr lvl="1"/>
            <a:r>
              <a:rPr lang="en-US" sz="2000" dirty="0"/>
              <a:t>Set domain names to max: 255 octets, 63 octets per label. </a:t>
            </a:r>
          </a:p>
          <a:p>
            <a:pPr lvl="2"/>
            <a:r>
              <a:rPr lang="en-US" sz="2000" dirty="0"/>
              <a:t>In UTF8 native, variable length.</a:t>
            </a:r>
          </a:p>
          <a:p>
            <a:pPr lvl="1"/>
            <a:r>
              <a:rPr lang="en-US" sz="2000" dirty="0"/>
              <a:t>Recommendation to use variable length String columns.</a:t>
            </a:r>
          </a:p>
          <a:p>
            <a:pPr lvl="1"/>
            <a:r>
              <a:rPr lang="en-US" sz="2000" dirty="0"/>
              <a:t>Consider/verify the object-relational mapping (ORM) driver/tool if you are using one.</a:t>
            </a:r>
          </a:p>
          <a:p>
            <a:r>
              <a:rPr lang="en-US" sz="2000" dirty="0" err="1"/>
              <a:t>noSQL</a:t>
            </a:r>
            <a:r>
              <a:rPr lang="en-US" sz="2000" dirty="0"/>
              <a:t>, e.g., MongoDB, CouchDB, Cassandra, HBase, Redis, </a:t>
            </a:r>
            <a:r>
              <a:rPr lang="en-US" sz="2000" dirty="0" err="1"/>
              <a:t>Riak</a:t>
            </a:r>
            <a:r>
              <a:rPr lang="en-US" sz="2000" dirty="0"/>
              <a:t>, Neo4J.</a:t>
            </a:r>
          </a:p>
          <a:p>
            <a:pPr lvl="1"/>
            <a:r>
              <a:rPr lang="en-US" sz="2000" dirty="0"/>
              <a:t>Already UTF8 variable length.</a:t>
            </a:r>
            <a:endParaRPr lang="en-US" dirty="0"/>
          </a:p>
        </p:txBody>
      </p:sp>
      <p:pic>
        <p:nvPicPr>
          <p:cNvPr id="4" name="Picture 3">
            <a:extLst>
              <a:ext uri="{FF2B5EF4-FFF2-40B4-BE49-F238E27FC236}">
                <a16:creationId xmlns:a16="http://schemas.microsoft.com/office/drawing/2014/main" id="{2801E48F-7DCA-A241-8AEB-26846D453D73}"/>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15604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Domain Names and Email Addresses on Android Platform</a:t>
            </a:r>
          </a:p>
        </p:txBody>
      </p:sp>
    </p:spTree>
    <p:extLst>
      <p:ext uri="{BB962C8B-B14F-4D97-AF65-F5344CB8AC3E}">
        <p14:creationId xmlns:p14="http://schemas.microsoft.com/office/powerpoint/2010/main" val="24674557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err="1"/>
              <a:t>android.icu.text.IDNA</a:t>
            </a:r>
            <a:r>
              <a:rPr lang="en-US"/>
              <a:t> Library</a:t>
            </a:r>
          </a:p>
        </p:txBody>
      </p:sp>
      <p:sp>
        <p:nvSpPr>
          <p:cNvPr id="3" name="Content Placeholder 2"/>
          <p:cNvSpPr>
            <a:spLocks noGrp="1"/>
          </p:cNvSpPr>
          <p:nvPr>
            <p:ph sz="quarter" idx="10"/>
          </p:nvPr>
        </p:nvSpPr>
        <p:spPr>
          <a:xfrm>
            <a:off x="812800" y="1470213"/>
            <a:ext cx="10805055" cy="4431823"/>
          </a:xfrm>
        </p:spPr>
        <p:txBody>
          <a:bodyPr/>
          <a:lstStyle/>
          <a:p>
            <a:r>
              <a:rPr lang="en-US" sz="2000"/>
              <a:t>Same ICU library, integrated into android OS. </a:t>
            </a:r>
          </a:p>
          <a:p>
            <a:pPr lvl="1"/>
            <a:r>
              <a:rPr lang="en-US" sz="2000"/>
              <a:t>No need to add packages dependencies.</a:t>
            </a:r>
          </a:p>
          <a:p>
            <a:pPr lvl="1"/>
            <a:r>
              <a:rPr lang="en-US" sz="2000" u="sng">
                <a:solidFill>
                  <a:schemeClr val="hlink"/>
                </a:solidFill>
                <a:hlinkClick r:id="rId2"/>
              </a:rPr>
              <a:t>https://developer.android.com/reference/android/icu/text/IDNA</a:t>
            </a:r>
            <a:endParaRPr lang="en-US" sz="2000" u="sng">
              <a:solidFill>
                <a:schemeClr val="dk1"/>
              </a:solidFill>
            </a:endParaRPr>
          </a:p>
          <a:p>
            <a:pPr lvl="1"/>
            <a:r>
              <a:rPr lang="en-US" sz="2000">
                <a:solidFill>
                  <a:schemeClr val="dk1"/>
                </a:solidFill>
              </a:rPr>
              <a:t>Same considerations as discussed before for the ICU4J library.</a:t>
            </a:r>
            <a:endParaRPr lang="en-US" sz="2000"/>
          </a:p>
          <a:p>
            <a:endParaRPr lang="en-US" sz="2000"/>
          </a:p>
          <a:p>
            <a:endParaRPr lang="en-US"/>
          </a:p>
        </p:txBody>
      </p:sp>
      <p:pic>
        <p:nvPicPr>
          <p:cNvPr id="4" name="Picture 3">
            <a:extLst>
              <a:ext uri="{FF2B5EF4-FFF2-40B4-BE49-F238E27FC236}">
                <a16:creationId xmlns:a16="http://schemas.microsoft.com/office/drawing/2014/main" id="{5C5A0CBF-16FB-D74E-9676-EDAD1DB02355}"/>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2219163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49" y="1308848"/>
            <a:ext cx="10489773" cy="1701535"/>
          </a:xfrm>
        </p:spPr>
        <p:txBody>
          <a:bodyPr/>
          <a:lstStyle/>
          <a:p>
            <a:r>
              <a:rPr lang="en-US"/>
              <a:t>Conclusion</a:t>
            </a:r>
          </a:p>
        </p:txBody>
      </p:sp>
    </p:spTree>
    <p:extLst>
      <p:ext uri="{BB962C8B-B14F-4D97-AF65-F5344CB8AC3E}">
        <p14:creationId xmlns:p14="http://schemas.microsoft.com/office/powerpoint/2010/main" val="18886452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8BD06-17DB-4584-AF10-02AE8394A149}"/>
              </a:ext>
            </a:extLst>
          </p:cNvPr>
          <p:cNvSpPr>
            <a:spLocks noGrp="1"/>
          </p:cNvSpPr>
          <p:nvPr>
            <p:ph type="title"/>
          </p:nvPr>
        </p:nvSpPr>
        <p:spPr/>
        <p:txBody>
          <a:bodyPr>
            <a:noAutofit/>
          </a:bodyPr>
          <a:lstStyle/>
          <a:p>
            <a:r>
              <a:rPr lang="en-US"/>
              <a:t>Universal Acceptance of Domain Names and Email</a:t>
            </a:r>
            <a:endParaRPr lang="en-SG"/>
          </a:p>
        </p:txBody>
      </p:sp>
      <p:sp>
        <p:nvSpPr>
          <p:cNvPr id="4" name="Rectangle 3">
            <a:extLst>
              <a:ext uri="{FF2B5EF4-FFF2-40B4-BE49-F238E27FC236}">
                <a16:creationId xmlns:a16="http://schemas.microsoft.com/office/drawing/2014/main" id="{4CA36FDA-29B9-254C-8975-5ABB15D41994}"/>
              </a:ext>
            </a:extLst>
          </p:cNvPr>
          <p:cNvSpPr/>
          <p:nvPr/>
        </p:nvSpPr>
        <p:spPr>
          <a:xfrm>
            <a:off x="926617" y="2150772"/>
            <a:ext cx="10327341" cy="2677656"/>
          </a:xfrm>
          <a:prstGeom prst="rect">
            <a:avLst/>
          </a:prstGeom>
        </p:spPr>
        <p:txBody>
          <a:bodyPr wrap="square">
            <a:spAutoFit/>
          </a:bodyPr>
          <a:lstStyle/>
          <a:p>
            <a:pPr algn="ctr"/>
            <a:r>
              <a:rPr lang="en-US" sz="2400" b="1" dirty="0">
                <a:cs typeface="Arial" panose="020B0604020202020204" pitchFamily="34" charset="0"/>
              </a:rPr>
              <a:t>Goal</a:t>
            </a:r>
            <a:endParaRPr lang="en-US" sz="2400" dirty="0">
              <a:cs typeface="Arial" panose="020B0604020202020204" pitchFamily="34" charset="0"/>
            </a:endParaRPr>
          </a:p>
          <a:p>
            <a:pPr algn="ctr"/>
            <a:r>
              <a:rPr lang="en-US" sz="2400" dirty="0">
                <a:cs typeface="Arial" panose="020B0604020202020204" pitchFamily="34" charset="0"/>
              </a:rPr>
              <a:t>All domain names and email addresses work in all software applications.</a:t>
            </a:r>
          </a:p>
          <a:p>
            <a:pPr algn="ctr"/>
            <a:endParaRPr lang="en-US" sz="2400" b="1" dirty="0">
              <a:cs typeface="Arial" panose="020B0604020202020204" pitchFamily="34" charset="0"/>
            </a:endParaRPr>
          </a:p>
          <a:p>
            <a:pPr algn="ctr"/>
            <a:endParaRPr lang="en-US" sz="2400" b="1" dirty="0">
              <a:cs typeface="Arial" panose="020B0604020202020204" pitchFamily="34" charset="0"/>
            </a:endParaRPr>
          </a:p>
          <a:p>
            <a:pPr algn="ctr"/>
            <a:r>
              <a:rPr lang="en-US" sz="2400" b="1" dirty="0">
                <a:cs typeface="Arial" panose="020B0604020202020204" pitchFamily="34" charset="0"/>
              </a:rPr>
              <a:t>Impact</a:t>
            </a:r>
          </a:p>
          <a:p>
            <a:pPr algn="ctr">
              <a:buSzPct val="75000"/>
            </a:pPr>
            <a:r>
              <a:rPr lang="en-US" sz="2400" dirty="0">
                <a:cs typeface="Arial" panose="020B0604020202020204" pitchFamily="34" charset="0"/>
              </a:rPr>
              <a:t>Promote consumer choice, improve competition, and provide broader access to end users.</a:t>
            </a:r>
            <a:endParaRPr lang="en-US" sz="2800" dirty="0">
              <a:cs typeface="Arial" panose="020B0604020202020204" pitchFamily="34" charset="0"/>
            </a:endParaRPr>
          </a:p>
        </p:txBody>
      </p:sp>
      <p:pic>
        <p:nvPicPr>
          <p:cNvPr id="5" name="Picture 4">
            <a:extLst>
              <a:ext uri="{FF2B5EF4-FFF2-40B4-BE49-F238E27FC236}">
                <a16:creationId xmlns:a16="http://schemas.microsoft.com/office/drawing/2014/main" id="{0AC1B50C-EDBD-8641-99F1-BC6C9BFBF4F2}"/>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96139534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4F36C-9C8E-FE4C-BC4F-8706AEA4C138}"/>
              </a:ext>
            </a:extLst>
          </p:cNvPr>
          <p:cNvSpPr>
            <a:spLocks noGrp="1"/>
          </p:cNvSpPr>
          <p:nvPr>
            <p:ph type="title"/>
          </p:nvPr>
        </p:nvSpPr>
        <p:spPr/>
        <p:txBody>
          <a:bodyPr/>
          <a:lstStyle/>
          <a:p>
            <a:r>
              <a:rPr lang="en-US"/>
              <a:t>Prog. Languages Support</a:t>
            </a:r>
          </a:p>
        </p:txBody>
      </p:sp>
      <p:sp>
        <p:nvSpPr>
          <p:cNvPr id="8" name="TextBox 7">
            <a:extLst>
              <a:ext uri="{FF2B5EF4-FFF2-40B4-BE49-F238E27FC236}">
                <a16:creationId xmlns:a16="http://schemas.microsoft.com/office/drawing/2014/main" id="{90DD6656-C3D1-CC4C-85CD-98D9CE657DCC}"/>
              </a:ext>
            </a:extLst>
          </p:cNvPr>
          <p:cNvSpPr txBox="1"/>
          <p:nvPr/>
        </p:nvSpPr>
        <p:spPr>
          <a:xfrm>
            <a:off x="558800" y="870761"/>
            <a:ext cx="1192634" cy="276999"/>
          </a:xfrm>
          <a:prstGeom prst="rect">
            <a:avLst/>
          </a:prstGeom>
          <a:noFill/>
        </p:spPr>
        <p:txBody>
          <a:bodyPr wrap="none" lIns="0" tIns="0" rIns="0" bIns="0" rtlCol="0">
            <a:spAutoFit/>
          </a:bodyPr>
          <a:lstStyle/>
          <a:p>
            <a:r>
              <a:rPr lang="en-US">
                <a:cs typeface="Source Sans Pro"/>
                <a:hlinkClick r:id="rId2"/>
              </a:rPr>
              <a:t>UASG018A</a:t>
            </a:r>
            <a:endParaRPr lang="en-US">
              <a:cs typeface="Source Sans Pro"/>
            </a:endParaRPr>
          </a:p>
        </p:txBody>
      </p:sp>
      <p:grpSp>
        <p:nvGrpSpPr>
          <p:cNvPr id="11" name="Group 10">
            <a:extLst>
              <a:ext uri="{FF2B5EF4-FFF2-40B4-BE49-F238E27FC236}">
                <a16:creationId xmlns:a16="http://schemas.microsoft.com/office/drawing/2014/main" id="{5805F94D-FA1D-AA49-A028-28C76F5EA065}"/>
              </a:ext>
            </a:extLst>
          </p:cNvPr>
          <p:cNvGrpSpPr/>
          <p:nvPr/>
        </p:nvGrpSpPr>
        <p:grpSpPr>
          <a:xfrm>
            <a:off x="241300" y="1374733"/>
            <a:ext cx="5981700" cy="4868905"/>
            <a:chOff x="241300" y="1336633"/>
            <a:chExt cx="5981700" cy="5048945"/>
          </a:xfrm>
        </p:grpSpPr>
        <p:pic>
          <p:nvPicPr>
            <p:cNvPr id="6" name="Picture 5">
              <a:extLst>
                <a:ext uri="{FF2B5EF4-FFF2-40B4-BE49-F238E27FC236}">
                  <a16:creationId xmlns:a16="http://schemas.microsoft.com/office/drawing/2014/main" id="{E39ED243-8917-BA4C-ADD5-38BA986B9A90}"/>
                </a:ext>
              </a:extLst>
            </p:cNvPr>
            <p:cNvPicPr>
              <a:picLocks noChangeAspect="1"/>
            </p:cNvPicPr>
            <p:nvPr/>
          </p:nvPicPr>
          <p:blipFill rotWithShape="1">
            <a:blip r:embed="rId3"/>
            <a:srcRect b="90328"/>
            <a:stretch/>
          </p:blipFill>
          <p:spPr>
            <a:xfrm>
              <a:off x="241300" y="1336633"/>
              <a:ext cx="5981700" cy="616645"/>
            </a:xfrm>
            <a:prstGeom prst="rect">
              <a:avLst/>
            </a:prstGeom>
          </p:spPr>
        </p:pic>
        <p:pic>
          <p:nvPicPr>
            <p:cNvPr id="10" name="Picture 9">
              <a:extLst>
                <a:ext uri="{FF2B5EF4-FFF2-40B4-BE49-F238E27FC236}">
                  <a16:creationId xmlns:a16="http://schemas.microsoft.com/office/drawing/2014/main" id="{75AE508C-9DDD-3441-A79C-72EAEFC2C7DE}"/>
                </a:ext>
              </a:extLst>
            </p:cNvPr>
            <p:cNvPicPr>
              <a:picLocks noChangeAspect="1"/>
            </p:cNvPicPr>
            <p:nvPr/>
          </p:nvPicPr>
          <p:blipFill>
            <a:blip r:embed="rId4"/>
            <a:stretch>
              <a:fillRect/>
            </a:stretch>
          </p:blipFill>
          <p:spPr>
            <a:xfrm>
              <a:off x="266700" y="1927878"/>
              <a:ext cx="5943600" cy="4457700"/>
            </a:xfrm>
            <a:prstGeom prst="rect">
              <a:avLst/>
            </a:prstGeom>
          </p:spPr>
        </p:pic>
      </p:grpSp>
      <p:pic>
        <p:nvPicPr>
          <p:cNvPr id="13" name="Picture 12">
            <a:extLst>
              <a:ext uri="{FF2B5EF4-FFF2-40B4-BE49-F238E27FC236}">
                <a16:creationId xmlns:a16="http://schemas.microsoft.com/office/drawing/2014/main" id="{2DB3D619-9578-B248-92E0-A6A05B5E0DB0}"/>
              </a:ext>
            </a:extLst>
          </p:cNvPr>
          <p:cNvPicPr>
            <a:picLocks noChangeAspect="1"/>
          </p:cNvPicPr>
          <p:nvPr/>
        </p:nvPicPr>
        <p:blipFill>
          <a:blip r:embed="rId5"/>
          <a:stretch>
            <a:fillRect/>
          </a:stretch>
        </p:blipFill>
        <p:spPr>
          <a:xfrm>
            <a:off x="6248400" y="200024"/>
            <a:ext cx="5943600" cy="6043613"/>
          </a:xfrm>
          <a:prstGeom prst="rect">
            <a:avLst/>
          </a:prstGeom>
        </p:spPr>
      </p:pic>
    </p:spTree>
    <p:extLst>
      <p:ext uri="{BB962C8B-B14F-4D97-AF65-F5344CB8AC3E}">
        <p14:creationId xmlns:p14="http://schemas.microsoft.com/office/powerpoint/2010/main" val="41100133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Conclusion</a:t>
            </a:r>
          </a:p>
        </p:txBody>
      </p:sp>
      <p:sp>
        <p:nvSpPr>
          <p:cNvPr id="3" name="Content Placeholder 2"/>
          <p:cNvSpPr>
            <a:spLocks noGrp="1"/>
          </p:cNvSpPr>
          <p:nvPr>
            <p:ph sz="quarter" idx="10"/>
          </p:nvPr>
        </p:nvSpPr>
        <p:spPr>
          <a:xfrm>
            <a:off x="812800" y="1470213"/>
            <a:ext cx="10805055" cy="4431823"/>
          </a:xfrm>
        </p:spPr>
        <p:txBody>
          <a:bodyPr/>
          <a:lstStyle/>
          <a:p>
            <a:r>
              <a:rPr lang="en-US" sz="2000"/>
              <a:t>Be aware that UA identifiers may not be fully supported in software and libraries.</a:t>
            </a:r>
          </a:p>
          <a:p>
            <a:r>
              <a:rPr lang="en-US" sz="2000"/>
              <a:t>Use the right libraries and frameworks.</a:t>
            </a:r>
          </a:p>
          <a:p>
            <a:r>
              <a:rPr lang="en-US" sz="2000"/>
              <a:t>Adapt your code to properly support UA.</a:t>
            </a:r>
          </a:p>
          <a:p>
            <a:r>
              <a:rPr lang="en-US" sz="2000"/>
              <a:t>Do unit and system testing using UA test cases to ensure that your software is UA ready.</a:t>
            </a:r>
          </a:p>
          <a:p>
            <a:endParaRPr lang="en-US" sz="2000"/>
          </a:p>
          <a:p>
            <a:endParaRPr lang="en-US"/>
          </a:p>
        </p:txBody>
      </p:sp>
      <p:pic>
        <p:nvPicPr>
          <p:cNvPr id="4" name="Picture 3">
            <a:extLst>
              <a:ext uri="{FF2B5EF4-FFF2-40B4-BE49-F238E27FC236}">
                <a16:creationId xmlns:a16="http://schemas.microsoft.com/office/drawing/2014/main" id="{1C27C5CF-26B4-A14B-AF54-68DC71524618}"/>
              </a:ext>
            </a:extLst>
          </p:cNvPr>
          <p:cNvPicPr>
            <a:picLocks noChangeAspect="1"/>
          </p:cNvPicPr>
          <p:nvPr/>
        </p:nvPicPr>
        <p:blipFill>
          <a:blip r:embed="rId2"/>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190485688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52850" y="1308848"/>
            <a:ext cx="9215903" cy="1701535"/>
          </a:xfrm>
        </p:spPr>
        <p:txBody>
          <a:bodyPr/>
          <a:lstStyle/>
          <a:p>
            <a:r>
              <a:rPr lang="en-US"/>
              <a:t>Get Involved!</a:t>
            </a:r>
          </a:p>
        </p:txBody>
      </p:sp>
    </p:spTree>
    <p:extLst>
      <p:ext uri="{BB962C8B-B14F-4D97-AF65-F5344CB8AC3E}">
        <p14:creationId xmlns:p14="http://schemas.microsoft.com/office/powerpoint/2010/main" val="26300685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73086AE0-0EB2-9B4A-B8A3-2A9FF067E38C}"/>
              </a:ext>
            </a:extLst>
          </p:cNvPr>
          <p:cNvSpPr>
            <a:spLocks noGrp="1"/>
          </p:cNvSpPr>
          <p:nvPr>
            <p:ph sz="quarter" idx="10"/>
          </p:nvPr>
        </p:nvSpPr>
        <p:spPr>
          <a:xfrm>
            <a:off x="812800" y="1470213"/>
            <a:ext cx="10805055" cy="4769222"/>
          </a:xfrm>
        </p:spPr>
        <p:txBody>
          <a:bodyPr/>
          <a:lstStyle/>
          <a:p>
            <a:endParaRPr lang="en-US" sz="2000" dirty="0"/>
          </a:p>
          <a:p>
            <a:r>
              <a:rPr lang="en-US" sz="2000" dirty="0"/>
              <a:t>For more information on UA, email </a:t>
            </a:r>
            <a:r>
              <a:rPr lang="en-US" sz="2000" dirty="0">
                <a:hlinkClick r:id="rId3"/>
              </a:rPr>
              <a:t>info@uasg.tech</a:t>
            </a:r>
            <a:r>
              <a:rPr lang="en-US" sz="2000" dirty="0"/>
              <a:t> or </a:t>
            </a:r>
            <a:r>
              <a:rPr lang="en-US" sz="2000" dirty="0">
                <a:hlinkClick r:id="rId4"/>
              </a:rPr>
              <a:t>UAProgram@icann.org</a:t>
            </a:r>
            <a:r>
              <a:rPr lang="en-US" sz="2000" dirty="0"/>
              <a:t> </a:t>
            </a:r>
          </a:p>
          <a:p>
            <a:r>
              <a:rPr lang="en-US" sz="2000" dirty="0"/>
              <a:t>Access all UASG documents and presentations at: </a:t>
            </a:r>
            <a:r>
              <a:rPr lang="en-US" sz="2000" dirty="0">
                <a:hlinkClick r:id="rId5"/>
              </a:rPr>
              <a:t>https://uasg.tech</a:t>
            </a:r>
            <a:r>
              <a:rPr lang="en-US" sz="2000" dirty="0"/>
              <a:t> </a:t>
            </a:r>
          </a:p>
          <a:p>
            <a:endParaRPr lang="en-US" sz="2000" dirty="0"/>
          </a:p>
          <a:p>
            <a:r>
              <a:rPr lang="en-US" sz="2000" dirty="0"/>
              <a:t>Access details of ongoing work from wiki pages: </a:t>
            </a:r>
            <a:r>
              <a:rPr lang="en-US" sz="2000" dirty="0">
                <a:hlinkClick r:id="rId6"/>
              </a:rPr>
              <a:t>https://community.icann.org/display/TUA</a:t>
            </a:r>
            <a:r>
              <a:rPr lang="en-US" sz="2000" dirty="0"/>
              <a:t> </a:t>
            </a:r>
          </a:p>
          <a:p>
            <a:r>
              <a:rPr lang="en-US" sz="2000" dirty="0"/>
              <a:t>Register to participate or listen in the UA discussion list at: </a:t>
            </a:r>
            <a:r>
              <a:rPr lang="en-US" sz="2000" dirty="0">
                <a:hlinkClick r:id="rId7"/>
              </a:rPr>
              <a:t>https://uasg.tech/subscribe</a:t>
            </a:r>
            <a:endParaRPr lang="en-US" sz="2000" dirty="0"/>
          </a:p>
          <a:p>
            <a:r>
              <a:rPr lang="en-US" sz="2000" dirty="0"/>
              <a:t>Register to participate in UA working groups </a:t>
            </a:r>
            <a:r>
              <a:rPr lang="en-US" sz="2000" dirty="0">
                <a:hlinkClick r:id="rId8"/>
              </a:rPr>
              <a:t>here</a:t>
            </a:r>
            <a:r>
              <a:rPr lang="en-US" sz="2000" dirty="0"/>
              <a:t>.</a:t>
            </a:r>
          </a:p>
        </p:txBody>
      </p:sp>
      <p:sp>
        <p:nvSpPr>
          <p:cNvPr id="5" name="Title 4"/>
          <p:cNvSpPr>
            <a:spLocks noGrp="1"/>
          </p:cNvSpPr>
          <p:nvPr>
            <p:ph type="title"/>
          </p:nvPr>
        </p:nvSpPr>
        <p:spPr/>
        <p:txBody>
          <a:bodyPr/>
          <a:lstStyle/>
          <a:p>
            <a:r>
              <a:rPr lang="en-US" dirty="0"/>
              <a:t>Get Involved!</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9"/>
          <a:stretch>
            <a:fillRect/>
          </a:stretch>
        </p:blipFill>
        <p:spPr>
          <a:xfrm>
            <a:off x="10902950" y="32733"/>
            <a:ext cx="1241861" cy="563488"/>
          </a:xfrm>
          <a:prstGeom prst="rect">
            <a:avLst/>
          </a:prstGeom>
        </p:spPr>
      </p:pic>
      <p:cxnSp>
        <p:nvCxnSpPr>
          <p:cNvPr id="7" name="Straight Connector 6">
            <a:extLst>
              <a:ext uri="{FF2B5EF4-FFF2-40B4-BE49-F238E27FC236}">
                <a16:creationId xmlns:a16="http://schemas.microsoft.com/office/drawing/2014/main" id="{B428FC29-94CA-9740-8262-8BA9BE602ECF}"/>
              </a:ext>
            </a:extLst>
          </p:cNvPr>
          <p:cNvCxnSpPr/>
          <p:nvPr/>
        </p:nvCxnSpPr>
        <p:spPr>
          <a:xfrm>
            <a:off x="807427" y="3291255"/>
            <a:ext cx="1071563" cy="0"/>
          </a:xfrm>
          <a:prstGeom prst="line">
            <a:avLst/>
          </a:prstGeom>
          <a:ln w="12700">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816601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3">
            <a:extLst>
              <a:ext uri="{FF2B5EF4-FFF2-40B4-BE49-F238E27FC236}">
                <a16:creationId xmlns:a16="http://schemas.microsoft.com/office/drawing/2014/main" id="{73086AE0-0EB2-9B4A-B8A3-2A9FF067E38C}"/>
              </a:ext>
            </a:extLst>
          </p:cNvPr>
          <p:cNvSpPr>
            <a:spLocks noGrp="1"/>
          </p:cNvSpPr>
          <p:nvPr>
            <p:ph sz="quarter" idx="10"/>
          </p:nvPr>
        </p:nvSpPr>
        <p:spPr>
          <a:xfrm>
            <a:off x="833124" y="1497006"/>
            <a:ext cx="10995461" cy="4528240"/>
          </a:xfrm>
        </p:spPr>
        <p:txBody>
          <a:bodyPr/>
          <a:lstStyle/>
          <a:p>
            <a:r>
              <a:rPr lang="en-US" sz="2000" dirty="0"/>
              <a:t>See </a:t>
            </a:r>
            <a:r>
              <a:rPr lang="en-US" sz="2000" dirty="0">
                <a:hlinkClick r:id="rId3"/>
              </a:rPr>
              <a:t>https://uasg.tech</a:t>
            </a:r>
            <a:r>
              <a:rPr lang="en-US" sz="2000" dirty="0"/>
              <a:t> for a complete list of reports.</a:t>
            </a:r>
          </a:p>
          <a:p>
            <a:pPr lvl="1"/>
            <a:r>
              <a:rPr lang="en-US" sz="2000" dirty="0"/>
              <a:t>Universal Acceptance Quick Guide: </a:t>
            </a:r>
            <a:r>
              <a:rPr lang="en-US" sz="2000" dirty="0">
                <a:hlinkClick r:id="rId4"/>
              </a:rPr>
              <a:t>UASG005</a:t>
            </a:r>
            <a:endParaRPr lang="en-US" sz="2000" dirty="0"/>
          </a:p>
          <a:p>
            <a:pPr lvl="1"/>
            <a:r>
              <a:rPr lang="en-US" sz="2000" dirty="0"/>
              <a:t>Introduction to Universal Acceptance: </a:t>
            </a:r>
            <a:r>
              <a:rPr lang="en-US" sz="2000" dirty="0">
                <a:hlinkClick r:id="rId5"/>
              </a:rPr>
              <a:t>UASG007</a:t>
            </a:r>
            <a:endParaRPr lang="en-US" sz="2000" dirty="0"/>
          </a:p>
          <a:p>
            <a:pPr lvl="1"/>
            <a:r>
              <a:rPr lang="en-US" sz="2000" dirty="0"/>
              <a:t>Quick Guide to EAI: </a:t>
            </a:r>
            <a:r>
              <a:rPr lang="en-US" sz="2000" dirty="0">
                <a:hlinkClick r:id="rId6"/>
              </a:rPr>
              <a:t>UASG014</a:t>
            </a:r>
            <a:endParaRPr lang="en-US" sz="2000" dirty="0"/>
          </a:p>
          <a:p>
            <a:pPr lvl="1"/>
            <a:r>
              <a:rPr lang="en-US" sz="2000" dirty="0"/>
              <a:t>EAI – A Technical Overview: </a:t>
            </a:r>
            <a:r>
              <a:rPr lang="en-US" sz="2000" dirty="0">
                <a:hlinkClick r:id="rId7"/>
              </a:rPr>
              <a:t>UASG012</a:t>
            </a:r>
            <a:endParaRPr lang="en-US" sz="2000" dirty="0"/>
          </a:p>
          <a:p>
            <a:pPr lvl="1"/>
            <a:r>
              <a:rPr lang="en-US" sz="2000" dirty="0"/>
              <a:t>UA Compliance of Some Programming Language Libraries and Frameworks – </a:t>
            </a:r>
            <a:r>
              <a:rPr lang="en-US" sz="2000" dirty="0">
                <a:hlinkClick r:id="rId8"/>
              </a:rPr>
              <a:t>UASG018A</a:t>
            </a:r>
            <a:endParaRPr lang="en-US" sz="2000" dirty="0"/>
          </a:p>
          <a:p>
            <a:pPr lvl="1"/>
            <a:r>
              <a:rPr lang="en-US" sz="2000" dirty="0"/>
              <a:t>EAI – Evaluation of Major Email Software and Services: </a:t>
            </a:r>
            <a:r>
              <a:rPr lang="en-US" sz="2000" dirty="0">
                <a:hlinkClick r:id="rId9"/>
              </a:rPr>
              <a:t>UASG021B</a:t>
            </a:r>
            <a:endParaRPr lang="en-US" sz="2000" dirty="0"/>
          </a:p>
          <a:p>
            <a:pPr lvl="1"/>
            <a:r>
              <a:rPr lang="en-US" sz="2000" dirty="0"/>
              <a:t>Universal Acceptance Readiness Framework: </a:t>
            </a:r>
            <a:r>
              <a:rPr lang="en-US" sz="2000" dirty="0">
                <a:hlinkClick r:id="rId10"/>
              </a:rPr>
              <a:t>UASG026</a:t>
            </a:r>
            <a:endParaRPr lang="en-US" sz="2000" dirty="0"/>
          </a:p>
          <a:p>
            <a:pPr lvl="1"/>
            <a:r>
              <a:rPr lang="en-US" sz="2000" dirty="0"/>
              <a:t>Considerations for Naming Internationalized Email Mailboxes: </a:t>
            </a:r>
            <a:r>
              <a:rPr lang="en-US" sz="2000" dirty="0">
                <a:hlinkClick r:id="rId11"/>
              </a:rPr>
              <a:t>UASG028</a:t>
            </a:r>
            <a:endParaRPr lang="en-US" sz="2000" dirty="0"/>
          </a:p>
          <a:p>
            <a:pPr lvl="1"/>
            <a:r>
              <a:rPr lang="en-US" sz="2000" dirty="0"/>
              <a:t>Evaluation of EAI Support in Email Software and Services Report: </a:t>
            </a:r>
            <a:r>
              <a:rPr lang="en-US" sz="2000" dirty="0">
                <a:hlinkClick r:id="rId12"/>
              </a:rPr>
              <a:t>UASG030</a:t>
            </a:r>
            <a:endParaRPr lang="en-US" sz="2000" dirty="0"/>
          </a:p>
          <a:p>
            <a:pPr lvl="1"/>
            <a:r>
              <a:rPr lang="en-US" sz="2000" dirty="0"/>
              <a:t>UA of Content Management Systems (CMS) Phase 1 – WordPress: </a:t>
            </a:r>
            <a:r>
              <a:rPr lang="en-US" sz="2000" dirty="0">
                <a:hlinkClick r:id="rId13"/>
              </a:rPr>
              <a:t>UASG032</a:t>
            </a:r>
            <a:endParaRPr lang="en-US" sz="2000" dirty="0"/>
          </a:p>
          <a:p>
            <a:endParaRPr lang="en-US" sz="2400" dirty="0"/>
          </a:p>
          <a:p>
            <a:endParaRPr lang="en-US" dirty="0"/>
          </a:p>
        </p:txBody>
      </p:sp>
      <p:sp>
        <p:nvSpPr>
          <p:cNvPr id="5" name="Title 4"/>
          <p:cNvSpPr>
            <a:spLocks noGrp="1"/>
          </p:cNvSpPr>
          <p:nvPr>
            <p:ph type="title"/>
          </p:nvPr>
        </p:nvSpPr>
        <p:spPr/>
        <p:txBody>
          <a:bodyPr/>
          <a:lstStyle/>
          <a:p>
            <a:r>
              <a:rPr lang="en-US" dirty="0"/>
              <a:t>Some Relevant Materials</a:t>
            </a:r>
          </a:p>
        </p:txBody>
      </p:sp>
      <p:pic>
        <p:nvPicPr>
          <p:cNvPr id="10" name="Picture 9">
            <a:extLst>
              <a:ext uri="{FF2B5EF4-FFF2-40B4-BE49-F238E27FC236}">
                <a16:creationId xmlns:a16="http://schemas.microsoft.com/office/drawing/2014/main" id="{51AB4471-B117-7941-922D-BB3E4BC9B065}"/>
              </a:ext>
            </a:extLst>
          </p:cNvPr>
          <p:cNvPicPr>
            <a:picLocks noChangeAspect="1"/>
          </p:cNvPicPr>
          <p:nvPr/>
        </p:nvPicPr>
        <p:blipFill>
          <a:blip r:embed="rId14"/>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260210686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p:cNvSpPr>
            <a:spLocks noGrp="1"/>
          </p:cNvSpPr>
          <p:nvPr>
            <p:ph type="title"/>
          </p:nvPr>
        </p:nvSpPr>
        <p:spPr bwMode="auto">
          <a:xfrm>
            <a:off x="420688" y="42863"/>
            <a:ext cx="11807825" cy="530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r>
              <a:rPr altLang="en-US" dirty="0">
                <a:latin typeface="Arial" charset="0"/>
                <a:cs typeface="Segoe UI" charset="0"/>
              </a:rPr>
              <a:t>Engage with ICANN – Thank You and Questions</a:t>
            </a:r>
          </a:p>
        </p:txBody>
      </p:sp>
      <p:sp>
        <p:nvSpPr>
          <p:cNvPr id="87042" name="TextBox 2"/>
          <p:cNvSpPr txBox="1">
            <a:spLocks noChangeArrowheads="1"/>
          </p:cNvSpPr>
          <p:nvPr/>
        </p:nvSpPr>
        <p:spPr bwMode="auto">
          <a:xfrm>
            <a:off x="5156200" y="2413000"/>
            <a:ext cx="31258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r>
              <a:rPr lang="en-US" altLang="en-US" sz="1600" dirty="0">
                <a:solidFill>
                  <a:schemeClr val="bg1"/>
                </a:solidFill>
                <a:ea typeface="ＭＳ Ｐゴシック" charset="-128"/>
                <a:cs typeface="Arial" charset="0"/>
              </a:rPr>
              <a:t>Email: sarmad.hussain@icann.org</a:t>
            </a:r>
          </a:p>
          <a:p>
            <a:endParaRPr lang="en-US" altLang="en-US" dirty="0">
              <a:ea typeface="ＭＳ Ｐゴシック" charset="-128"/>
              <a:cs typeface="Arial" charset="0"/>
            </a:endParaRPr>
          </a:p>
        </p:txBody>
      </p:sp>
    </p:spTree>
    <p:extLst>
      <p:ext uri="{BB962C8B-B14F-4D97-AF65-F5344CB8AC3E}">
        <p14:creationId xmlns:p14="http://schemas.microsoft.com/office/powerpoint/2010/main" val="18654357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Categories of Domain Names and Email Addresses</a:t>
            </a:r>
          </a:p>
        </p:txBody>
      </p:sp>
      <p:sp>
        <p:nvSpPr>
          <p:cNvPr id="4" name="Content Placeholder 3">
            <a:extLst>
              <a:ext uri="{FF2B5EF4-FFF2-40B4-BE49-F238E27FC236}">
                <a16:creationId xmlns:a16="http://schemas.microsoft.com/office/drawing/2014/main" id="{4A733B2F-47D5-42AE-81CF-737E5878B6C4}"/>
              </a:ext>
            </a:extLst>
          </p:cNvPr>
          <p:cNvSpPr>
            <a:spLocks noGrp="1"/>
          </p:cNvSpPr>
          <p:nvPr>
            <p:ph sz="quarter" idx="10"/>
          </p:nvPr>
        </p:nvSpPr>
        <p:spPr>
          <a:xfrm>
            <a:off x="824441" y="1010858"/>
            <a:ext cx="10962747" cy="5389942"/>
          </a:xfrm>
        </p:spPr>
        <p:txBody>
          <a:bodyPr/>
          <a:lstStyle/>
          <a:p>
            <a:pPr lvl="0"/>
            <a:r>
              <a:rPr lang="en-US" sz="2000"/>
              <a:t>It’s now possible to have domain names and email addresses in local languages using UTF8.</a:t>
            </a:r>
          </a:p>
          <a:p>
            <a:pPr lvl="1"/>
            <a:r>
              <a:rPr lang="en-US" sz="2000"/>
              <a:t>Internationalized Domain Names (IDNs) </a:t>
            </a:r>
          </a:p>
          <a:p>
            <a:pPr lvl="1"/>
            <a:r>
              <a:rPr lang="en-US" sz="2000"/>
              <a:t>Email Address Internationalization (EAI)</a:t>
            </a:r>
          </a:p>
          <a:p>
            <a:pPr lvl="0"/>
            <a:r>
              <a:rPr lang="en-US" sz="2000"/>
              <a:t>Domain names</a:t>
            </a:r>
          </a:p>
          <a:p>
            <a:pPr lvl="1"/>
            <a:r>
              <a:rPr lang="en-US" sz="2000" b="1"/>
              <a:t>Newer</a:t>
            </a:r>
            <a:r>
              <a:rPr lang="en-US" sz="2000"/>
              <a:t> top-level domain names:		</a:t>
            </a:r>
            <a:r>
              <a:rPr lang="en-US" sz="2000" err="1"/>
              <a:t>example.</a:t>
            </a:r>
            <a:r>
              <a:rPr lang="en-US" sz="2000" err="1">
                <a:solidFill>
                  <a:srgbClr val="FF0000"/>
                </a:solidFill>
              </a:rPr>
              <a:t>sky</a:t>
            </a:r>
            <a:endParaRPr lang="en-US" sz="2000">
              <a:solidFill>
                <a:srgbClr val="FF0000"/>
              </a:solidFill>
            </a:endParaRPr>
          </a:p>
          <a:p>
            <a:pPr lvl="1"/>
            <a:r>
              <a:rPr lang="en-US" sz="2000" b="1"/>
              <a:t>Longer</a:t>
            </a:r>
            <a:r>
              <a:rPr lang="en-US" sz="2000"/>
              <a:t> top-level domain names:		</a:t>
            </a:r>
            <a:r>
              <a:rPr lang="en-US" sz="2000" err="1"/>
              <a:t>example.</a:t>
            </a:r>
            <a:r>
              <a:rPr lang="en-US" sz="2000" err="1">
                <a:solidFill>
                  <a:srgbClr val="FF0000"/>
                </a:solidFill>
              </a:rPr>
              <a:t>abudhabi</a:t>
            </a:r>
            <a:endParaRPr lang="en-US" sz="2000">
              <a:solidFill>
                <a:srgbClr val="FF0000"/>
              </a:solidFill>
            </a:endParaRPr>
          </a:p>
          <a:p>
            <a:pPr lvl="1"/>
            <a:r>
              <a:rPr lang="en-US" sz="2000" b="1"/>
              <a:t>Internationalized </a:t>
            </a:r>
            <a:r>
              <a:rPr lang="en-US" sz="2000"/>
              <a:t>Domain Names:	</a:t>
            </a:r>
            <a:r>
              <a:rPr lang="ja-JP" altLang="en-US">
                <a:solidFill>
                  <a:srgbClr val="FF0000"/>
                </a:solidFill>
              </a:rPr>
              <a:t>普遍接受</a:t>
            </a:r>
            <a:r>
              <a:rPr lang="en-US" altLang="ja-JP">
                <a:solidFill>
                  <a:srgbClr val="FF0000"/>
                </a:solidFill>
              </a:rPr>
              <a:t>-</a:t>
            </a:r>
            <a:r>
              <a:rPr lang="ja-JP" altLang="en-US">
                <a:solidFill>
                  <a:srgbClr val="FF0000"/>
                </a:solidFill>
              </a:rPr>
              <a:t>测试</a:t>
            </a:r>
            <a:r>
              <a:rPr lang="en-US" altLang="ja-JP">
                <a:solidFill>
                  <a:srgbClr val="FF0000"/>
                </a:solidFill>
              </a:rPr>
              <a:t>.</a:t>
            </a:r>
            <a:r>
              <a:rPr lang="ja-JP" altLang="en-US">
                <a:solidFill>
                  <a:srgbClr val="FF0000"/>
                </a:solidFill>
              </a:rPr>
              <a:t>世界</a:t>
            </a:r>
            <a:endParaRPr lang="en-US" sz="2000" b="1"/>
          </a:p>
          <a:p>
            <a:pPr lvl="0"/>
            <a:r>
              <a:rPr lang="en-US" sz="2000"/>
              <a:t>Internationalized email addresses (EAI)</a:t>
            </a:r>
          </a:p>
          <a:p>
            <a:pPr lvl="1"/>
            <a:r>
              <a:rPr lang="en-US" sz="2000"/>
              <a:t>ASCII@IDN							</a:t>
            </a:r>
            <a:r>
              <a:rPr lang="en-US" sz="2000" err="1"/>
              <a:t>marc@</a:t>
            </a:r>
            <a:r>
              <a:rPr lang="en-US" sz="2000" err="1">
                <a:solidFill>
                  <a:srgbClr val="FF0000"/>
                </a:solidFill>
              </a:rPr>
              <a:t>société</a:t>
            </a:r>
            <a:r>
              <a:rPr lang="en-US" sz="2000" err="1"/>
              <a:t>.org</a:t>
            </a:r>
            <a:endParaRPr lang="en-US" sz="2000"/>
          </a:p>
          <a:p>
            <a:pPr lvl="1"/>
            <a:r>
              <a:rPr lang="en-US" sz="2000"/>
              <a:t>UTF8@ASCII						</a:t>
            </a:r>
            <a:r>
              <a:rPr lang="hi-IN" sz="2000">
                <a:solidFill>
                  <a:srgbClr val="FF0000"/>
                </a:solidFill>
              </a:rPr>
              <a:t>ईमेल</a:t>
            </a:r>
            <a:r>
              <a:rPr lang="en-US" sz="2000"/>
              <a:t>@</a:t>
            </a:r>
            <a:r>
              <a:rPr lang="en-US" sz="2000" err="1"/>
              <a:t>example.com</a:t>
            </a:r>
            <a:endParaRPr lang="en-US" sz="2000"/>
          </a:p>
          <a:p>
            <a:pPr lvl="1"/>
            <a:r>
              <a:rPr lang="en-US" sz="2000"/>
              <a:t>UTF8</a:t>
            </a:r>
            <a:r>
              <a:rPr lang="el-GR" sz="2000"/>
              <a:t>@IDN</a:t>
            </a:r>
            <a:r>
              <a:rPr lang="en-US" sz="2000"/>
              <a:t>							</a:t>
            </a:r>
            <a:r>
              <a:rPr lang="ja-JP" altLang="en-US" sz="2000">
                <a:solidFill>
                  <a:srgbClr val="FF0000"/>
                </a:solidFill>
              </a:rPr>
              <a:t>测试</a:t>
            </a:r>
            <a:r>
              <a:rPr lang="en-US" altLang="ja-JP" sz="2000">
                <a:solidFill>
                  <a:srgbClr val="FF0000"/>
                </a:solidFill>
              </a:rPr>
              <a:t>@</a:t>
            </a:r>
            <a:r>
              <a:rPr lang="ja-JP" altLang="en-US" sz="2000">
                <a:solidFill>
                  <a:srgbClr val="FF0000"/>
                </a:solidFill>
              </a:rPr>
              <a:t>普遍接受</a:t>
            </a:r>
            <a:r>
              <a:rPr lang="en-US" altLang="ja-JP" sz="2000">
                <a:solidFill>
                  <a:srgbClr val="FF0000"/>
                </a:solidFill>
              </a:rPr>
              <a:t>-</a:t>
            </a:r>
            <a:r>
              <a:rPr lang="ja-JP" altLang="en-US" sz="2000">
                <a:solidFill>
                  <a:srgbClr val="FF0000"/>
                </a:solidFill>
              </a:rPr>
              <a:t>测试</a:t>
            </a:r>
            <a:r>
              <a:rPr lang="en-US" altLang="ja-JP" sz="2000">
                <a:solidFill>
                  <a:srgbClr val="FF0000"/>
                </a:solidFill>
              </a:rPr>
              <a:t>.</a:t>
            </a:r>
            <a:r>
              <a:rPr lang="ja-JP" altLang="en-US" sz="2000">
                <a:solidFill>
                  <a:srgbClr val="FF0000"/>
                </a:solidFill>
              </a:rPr>
              <a:t>世界</a:t>
            </a:r>
            <a:endParaRPr lang="en-US" sz="2000">
              <a:solidFill>
                <a:srgbClr val="FF0000"/>
              </a:solidFill>
            </a:endParaRPr>
          </a:p>
          <a:p>
            <a:pPr lvl="1"/>
            <a:r>
              <a:rPr lang="en-US" sz="2000"/>
              <a:t>UTF@IDN; right-to-left scripts		</a:t>
            </a:r>
            <a:r>
              <a:rPr lang="ur-PK" sz="2000">
                <a:solidFill>
                  <a:srgbClr val="FF0000"/>
                </a:solidFill>
              </a:rPr>
              <a:t>موقع</a:t>
            </a:r>
            <a:r>
              <a:rPr lang="en-US" sz="2000">
                <a:solidFill>
                  <a:srgbClr val="FF0000"/>
                </a:solidFill>
              </a:rPr>
              <a:t>.</a:t>
            </a:r>
            <a:r>
              <a:rPr lang="ur-PK" sz="2000">
                <a:solidFill>
                  <a:srgbClr val="FF0000"/>
                </a:solidFill>
              </a:rPr>
              <a:t>مثال</a:t>
            </a:r>
            <a:r>
              <a:rPr lang="en-US" sz="2000">
                <a:solidFill>
                  <a:srgbClr val="FF0000"/>
                </a:solidFill>
              </a:rPr>
              <a:t>@</a:t>
            </a:r>
            <a:r>
              <a:rPr lang="ur-PK" sz="2000">
                <a:solidFill>
                  <a:srgbClr val="FF0000"/>
                </a:solidFill>
              </a:rPr>
              <a:t>میل</a:t>
            </a:r>
            <a:r>
              <a:rPr lang="en-US" sz="2000">
                <a:solidFill>
                  <a:srgbClr val="FF0000"/>
                </a:solidFill>
              </a:rPr>
              <a:t>-</a:t>
            </a:r>
            <a:r>
              <a:rPr lang="ur-PK" sz="2000">
                <a:solidFill>
                  <a:srgbClr val="FF0000"/>
                </a:solidFill>
              </a:rPr>
              <a:t>ای</a:t>
            </a:r>
            <a:r>
              <a:rPr lang="en-US" sz="2000"/>
              <a:t>		</a:t>
            </a:r>
            <a:endParaRPr lang="en-US"/>
          </a:p>
          <a:p>
            <a:pPr marL="0" indent="0">
              <a:buNone/>
            </a:pPr>
            <a:endParaRPr lang="en-US"/>
          </a:p>
        </p:txBody>
      </p:sp>
      <p:pic>
        <p:nvPicPr>
          <p:cNvPr id="26" name="Picture 25">
            <a:extLst>
              <a:ext uri="{FF2B5EF4-FFF2-40B4-BE49-F238E27FC236}">
                <a16:creationId xmlns:a16="http://schemas.microsoft.com/office/drawing/2014/main" id="{BEA9148D-896E-9E4F-995D-F147C62A935A}"/>
              </a:ext>
            </a:extLst>
          </p:cNvPr>
          <p:cNvPicPr>
            <a:picLocks noChangeAspect="1"/>
          </p:cNvPicPr>
          <p:nvPr/>
        </p:nvPicPr>
        <p:blipFill>
          <a:blip r:embed="rId3"/>
          <a:stretch>
            <a:fillRect/>
          </a:stretch>
        </p:blipFill>
        <p:spPr>
          <a:xfrm>
            <a:off x="10902950" y="32733"/>
            <a:ext cx="1241861" cy="563488"/>
          </a:xfrm>
          <a:prstGeom prst="rect">
            <a:avLst/>
          </a:prstGeom>
        </p:spPr>
      </p:pic>
    </p:spTree>
    <p:extLst>
      <p:ext uri="{BB962C8B-B14F-4D97-AF65-F5344CB8AC3E}">
        <p14:creationId xmlns:p14="http://schemas.microsoft.com/office/powerpoint/2010/main" val="33493833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8BD06-17DB-4584-AF10-02AE8394A149}"/>
              </a:ext>
            </a:extLst>
          </p:cNvPr>
          <p:cNvSpPr>
            <a:spLocks noGrp="1"/>
          </p:cNvSpPr>
          <p:nvPr>
            <p:ph type="title"/>
          </p:nvPr>
        </p:nvSpPr>
        <p:spPr>
          <a:xfrm>
            <a:off x="420624" y="48278"/>
            <a:ext cx="11157294" cy="434888"/>
          </a:xfrm>
        </p:spPr>
        <p:txBody>
          <a:bodyPr>
            <a:noAutofit/>
          </a:bodyPr>
          <a:lstStyle/>
          <a:p>
            <a:r>
              <a:rPr lang="en-US"/>
              <a:t>Acceptance of Email Addresses by Websites Globally</a:t>
            </a:r>
            <a:endParaRPr lang="en-SG"/>
          </a:p>
        </p:txBody>
      </p:sp>
      <p:graphicFrame>
        <p:nvGraphicFramePr>
          <p:cNvPr id="8" name="Chart 7">
            <a:extLst>
              <a:ext uri="{FF2B5EF4-FFF2-40B4-BE49-F238E27FC236}">
                <a16:creationId xmlns:a16="http://schemas.microsoft.com/office/drawing/2014/main" id="{60265C36-7619-014E-8B6D-69269A38B68D}"/>
              </a:ext>
            </a:extLst>
          </p:cNvPr>
          <p:cNvGraphicFramePr>
            <a:graphicFrameLocks/>
          </p:cNvGraphicFramePr>
          <p:nvPr/>
        </p:nvGraphicFramePr>
        <p:xfrm>
          <a:off x="201168" y="1158497"/>
          <a:ext cx="11777472" cy="5169151"/>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6EC4F12C-DAFE-EB4D-9411-CBF6FDA8A0FE}"/>
              </a:ext>
            </a:extLst>
          </p:cNvPr>
          <p:cNvPicPr>
            <a:picLocks noChangeAspect="1"/>
          </p:cNvPicPr>
          <p:nvPr/>
        </p:nvPicPr>
        <p:blipFill>
          <a:blip r:embed="rId4"/>
          <a:stretch>
            <a:fillRect/>
          </a:stretch>
        </p:blipFill>
        <p:spPr>
          <a:xfrm>
            <a:off x="10902950" y="32733"/>
            <a:ext cx="1241861" cy="563488"/>
          </a:xfrm>
          <a:prstGeom prst="rect">
            <a:avLst/>
          </a:prstGeom>
        </p:spPr>
      </p:pic>
      <p:sp>
        <p:nvSpPr>
          <p:cNvPr id="3" name="Rectangle 2">
            <a:extLst>
              <a:ext uri="{FF2B5EF4-FFF2-40B4-BE49-F238E27FC236}">
                <a16:creationId xmlns:a16="http://schemas.microsoft.com/office/drawing/2014/main" id="{D07F075B-FFDB-7C47-8083-54FD06FC4942}"/>
              </a:ext>
            </a:extLst>
          </p:cNvPr>
          <p:cNvSpPr/>
          <p:nvPr/>
        </p:nvSpPr>
        <p:spPr>
          <a:xfrm>
            <a:off x="7596554" y="835331"/>
            <a:ext cx="4180655" cy="461665"/>
          </a:xfrm>
          <a:prstGeom prst="rect">
            <a:avLst/>
          </a:prstGeom>
        </p:spPr>
        <p:txBody>
          <a:bodyPr wrap="square">
            <a:spAutoFit/>
          </a:bodyPr>
          <a:lstStyle/>
          <a:p>
            <a:pPr algn="ctr"/>
            <a:r>
              <a:rPr lang="en-US" sz="2400">
                <a:cs typeface="Source Sans Pro"/>
              </a:rPr>
              <a:t>For details, see </a:t>
            </a:r>
            <a:r>
              <a:rPr lang="en-US" sz="2400">
                <a:cs typeface="Source Sans Pro"/>
                <a:hlinkClick r:id="rId5"/>
              </a:rPr>
              <a:t>UASG027</a:t>
            </a:r>
            <a:endParaRPr lang="en-US" sz="2400">
              <a:cs typeface="Source Sans Pro"/>
            </a:endParaRPr>
          </a:p>
        </p:txBody>
      </p:sp>
    </p:spTree>
    <p:extLst>
      <p:ext uri="{BB962C8B-B14F-4D97-AF65-F5344CB8AC3E}">
        <p14:creationId xmlns:p14="http://schemas.microsoft.com/office/powerpoint/2010/main" val="3017530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8BD06-17DB-4584-AF10-02AE8394A149}"/>
              </a:ext>
            </a:extLst>
          </p:cNvPr>
          <p:cNvSpPr>
            <a:spLocks noGrp="1"/>
          </p:cNvSpPr>
          <p:nvPr>
            <p:ph type="title"/>
          </p:nvPr>
        </p:nvSpPr>
        <p:spPr>
          <a:xfrm>
            <a:off x="420624" y="48278"/>
            <a:ext cx="11157294" cy="434888"/>
          </a:xfrm>
        </p:spPr>
        <p:txBody>
          <a:bodyPr>
            <a:noAutofit/>
          </a:bodyPr>
          <a:lstStyle/>
          <a:p>
            <a:r>
              <a:rPr lang="en-US"/>
              <a:t>Estimated Support of EAI in Email Systems Under All TLDs</a:t>
            </a:r>
            <a:endParaRPr lang="en-SG"/>
          </a:p>
        </p:txBody>
      </p:sp>
      <p:pic>
        <p:nvPicPr>
          <p:cNvPr id="4" name="Picture 3">
            <a:extLst>
              <a:ext uri="{FF2B5EF4-FFF2-40B4-BE49-F238E27FC236}">
                <a16:creationId xmlns:a16="http://schemas.microsoft.com/office/drawing/2014/main" id="{6EC4F12C-DAFE-EB4D-9411-CBF6FDA8A0FE}"/>
              </a:ext>
            </a:extLst>
          </p:cNvPr>
          <p:cNvPicPr>
            <a:picLocks noChangeAspect="1"/>
          </p:cNvPicPr>
          <p:nvPr/>
        </p:nvPicPr>
        <p:blipFill>
          <a:blip r:embed="rId3"/>
          <a:stretch>
            <a:fillRect/>
          </a:stretch>
        </p:blipFill>
        <p:spPr>
          <a:xfrm>
            <a:off x="10902950" y="32733"/>
            <a:ext cx="1241861" cy="563488"/>
          </a:xfrm>
          <a:prstGeom prst="rect">
            <a:avLst/>
          </a:prstGeom>
        </p:spPr>
      </p:pic>
      <p:pic>
        <p:nvPicPr>
          <p:cNvPr id="7" name="Picture 6">
            <a:extLst>
              <a:ext uri="{FF2B5EF4-FFF2-40B4-BE49-F238E27FC236}">
                <a16:creationId xmlns:a16="http://schemas.microsoft.com/office/drawing/2014/main" id="{A146B2A8-2C7B-D946-ADC9-2DFDE93CF118}"/>
              </a:ext>
            </a:extLst>
          </p:cNvPr>
          <p:cNvPicPr>
            <a:picLocks noChangeAspect="1"/>
          </p:cNvPicPr>
          <p:nvPr/>
        </p:nvPicPr>
        <p:blipFill rotWithShape="1">
          <a:blip r:embed="rId4"/>
          <a:srcRect t="965" r="65872"/>
          <a:stretch/>
        </p:blipFill>
        <p:spPr>
          <a:xfrm>
            <a:off x="1134299" y="836303"/>
            <a:ext cx="3542634" cy="5185393"/>
          </a:xfrm>
          <a:prstGeom prst="rect">
            <a:avLst/>
          </a:prstGeom>
        </p:spPr>
      </p:pic>
      <p:sp>
        <p:nvSpPr>
          <p:cNvPr id="9" name="TextBox 8">
            <a:extLst>
              <a:ext uri="{FF2B5EF4-FFF2-40B4-BE49-F238E27FC236}">
                <a16:creationId xmlns:a16="http://schemas.microsoft.com/office/drawing/2014/main" id="{1FCFF931-07F8-8C4B-9757-0707F76BDF17}"/>
              </a:ext>
            </a:extLst>
          </p:cNvPr>
          <p:cNvSpPr txBox="1"/>
          <p:nvPr/>
        </p:nvSpPr>
        <p:spPr>
          <a:xfrm>
            <a:off x="5846164" y="2273648"/>
            <a:ext cx="4661942" cy="2769989"/>
          </a:xfrm>
          <a:prstGeom prst="rect">
            <a:avLst/>
          </a:prstGeom>
          <a:noFill/>
        </p:spPr>
        <p:txBody>
          <a:bodyPr wrap="square" lIns="0" tIns="0" rIns="0" bIns="0" rtlCol="0">
            <a:spAutoFit/>
          </a:bodyPr>
          <a:lstStyle/>
          <a:p>
            <a:pPr algn="ctr"/>
            <a:r>
              <a:rPr lang="en-US" sz="2000" b="1" dirty="0">
                <a:cs typeface="Source Sans Pro"/>
              </a:rPr>
              <a:t>Only 9.7% of the domains sampled were EAI ready in 2019.</a:t>
            </a:r>
          </a:p>
          <a:p>
            <a:pPr algn="ctr"/>
            <a:endParaRPr lang="en-US" sz="2000" dirty="0">
              <a:cs typeface="Source Sans Pro"/>
            </a:endParaRPr>
          </a:p>
          <a:p>
            <a:pPr algn="ctr"/>
            <a:r>
              <a:rPr lang="en-US" sz="2000" dirty="0">
                <a:cs typeface="Source Sans Pro"/>
              </a:rPr>
              <a:t>This is based on mail servers found through MX records in zones of all top-level domains (TLDs).</a:t>
            </a:r>
          </a:p>
          <a:p>
            <a:pPr algn="ctr"/>
            <a:endParaRPr lang="en-US" sz="2000" dirty="0">
              <a:cs typeface="Source Sans Pro"/>
            </a:endParaRPr>
          </a:p>
          <a:p>
            <a:pPr algn="ctr"/>
            <a:r>
              <a:rPr lang="en-US" sz="2000" dirty="0">
                <a:cs typeface="Source Sans Pro"/>
              </a:rPr>
              <a:t>For details on methodology, see</a:t>
            </a:r>
          </a:p>
          <a:p>
            <a:pPr algn="ctr"/>
            <a:r>
              <a:rPr lang="en-US" sz="2000" dirty="0">
                <a:hlinkClick r:id="rId5"/>
              </a:rPr>
              <a:t>UASG021D: EAI Readiness in TLDs</a:t>
            </a:r>
            <a:endParaRPr lang="en-US" sz="2000" dirty="0">
              <a:cs typeface="Source Sans Pro"/>
            </a:endParaRPr>
          </a:p>
        </p:txBody>
      </p:sp>
      <p:pic>
        <p:nvPicPr>
          <p:cNvPr id="3" name="Picture 2">
            <a:extLst>
              <a:ext uri="{FF2B5EF4-FFF2-40B4-BE49-F238E27FC236}">
                <a16:creationId xmlns:a16="http://schemas.microsoft.com/office/drawing/2014/main" id="{44784FEA-B259-5449-9D0B-FF532F1E98C0}"/>
              </a:ext>
            </a:extLst>
          </p:cNvPr>
          <p:cNvPicPr>
            <a:picLocks noChangeAspect="1"/>
          </p:cNvPicPr>
          <p:nvPr/>
        </p:nvPicPr>
        <p:blipFill>
          <a:blip r:embed="rId6"/>
          <a:stretch>
            <a:fillRect/>
          </a:stretch>
        </p:blipFill>
        <p:spPr>
          <a:xfrm>
            <a:off x="1593454" y="836303"/>
            <a:ext cx="2624324" cy="434888"/>
          </a:xfrm>
          <a:prstGeom prst="rect">
            <a:avLst/>
          </a:prstGeom>
        </p:spPr>
      </p:pic>
    </p:spTree>
    <p:extLst>
      <p:ext uri="{BB962C8B-B14F-4D97-AF65-F5344CB8AC3E}">
        <p14:creationId xmlns:p14="http://schemas.microsoft.com/office/powerpoint/2010/main" val="1510080300"/>
      </p:ext>
    </p:extLst>
  </p:cSld>
  <p:clrMapOvr>
    <a:masterClrMapping/>
  </p:clrMapOvr>
</p:sld>
</file>

<file path=ppt/theme/theme1.xml><?xml version="1.0" encoding="utf-8"?>
<a:theme xmlns:a="http://schemas.openxmlformats.org/drawingml/2006/main" name="ICANN PPT_Arial_16x9_June 2017_potx">
  <a:themeElements>
    <a:clrScheme name="ICANN PPT Colors">
      <a:dk1>
        <a:srgbClr val="0A1F24"/>
      </a:dk1>
      <a:lt1>
        <a:sysClr val="window" lastClr="FFFFFF"/>
      </a:lt1>
      <a:dk2>
        <a:srgbClr val="1A87C9"/>
      </a:dk2>
      <a:lt2>
        <a:srgbClr val="EEECE1"/>
      </a:lt2>
      <a:accent1>
        <a:srgbClr val="1A87C9"/>
      </a:accent1>
      <a:accent2>
        <a:srgbClr val="0D436C"/>
      </a:accent2>
      <a:accent3>
        <a:srgbClr val="1B6F74"/>
      </a:accent3>
      <a:accent4>
        <a:srgbClr val="EA903A"/>
      </a:accent4>
      <a:accent5>
        <a:srgbClr val="DB6033"/>
      </a:accent5>
      <a:accent6>
        <a:srgbClr val="1768B1"/>
      </a:accent6>
      <a:hlink>
        <a:srgbClr val="1D98D3"/>
      </a:hlink>
      <a:folHlink>
        <a:srgbClr val="427BB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bg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dirty="0" err="1" smtClean="0">
            <a:cs typeface="Source Sans Pro"/>
          </a:defRPr>
        </a:defPPr>
      </a:lstStyle>
    </a:txDef>
  </a:objectDefaults>
  <a:extraClrSchemeLst/>
  <a:extLst>
    <a:ext uri="{05A4C25C-085E-4340-85A3-A5531E510DB2}">
      <thm15:themeFamily xmlns:thm15="http://schemas.microsoft.com/office/thememl/2012/main" name="ICANN PPT Template_16x9 20170601.potx" id="{6DCE996D-886D-4310-B448-1ACF06EC9706}" vid="{B8D7A136-CA80-4520-9EC3-55CACFEC008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ICANN PPT_Arial_16x9_June 2017_potx</Template>
  <TotalTime>1435</TotalTime>
  <Words>4471</Words>
  <Application>Microsoft Macintosh PowerPoint</Application>
  <PresentationFormat>Widescreen</PresentationFormat>
  <Paragraphs>507</Paragraphs>
  <Slides>65</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65</vt:i4>
      </vt:variant>
    </vt:vector>
  </HeadingPairs>
  <TitlesOfParts>
    <vt:vector size="71" baseType="lpstr">
      <vt:lpstr>Arial</vt:lpstr>
      <vt:lpstr>Calibri</vt:lpstr>
      <vt:lpstr>Courier New</vt:lpstr>
      <vt:lpstr>Source Sans Pro Light</vt:lpstr>
      <vt:lpstr>Wingdings</vt:lpstr>
      <vt:lpstr>ICANN PPT_Arial_16x9_June 2017_potx</vt:lpstr>
      <vt:lpstr>Programming (in Java) to Support Universal Acceptance</vt:lpstr>
      <vt:lpstr>Joint LACRALO-UASG-ICANN UA Training Program</vt:lpstr>
      <vt:lpstr>Hello!</vt:lpstr>
      <vt:lpstr>Agenda</vt:lpstr>
      <vt:lpstr>Overview of Universal Acceptance </vt:lpstr>
      <vt:lpstr>Universal Acceptance of Domain Names and Email</vt:lpstr>
      <vt:lpstr>Categories of Domain Names and Email Addresses</vt:lpstr>
      <vt:lpstr>Acceptance of Email Addresses by Websites Globally</vt:lpstr>
      <vt:lpstr>Estimated Support of EAI in Email Systems Under All TLDs</vt:lpstr>
      <vt:lpstr>Scope of UA Readiness for Programmers</vt:lpstr>
      <vt:lpstr>Technology Stack for UA Consideration </vt:lpstr>
      <vt:lpstr>Email Systems and EAI Support</vt:lpstr>
      <vt:lpstr>Quiz</vt:lpstr>
      <vt:lpstr>Quiz 1 Question</vt:lpstr>
      <vt:lpstr>Fundamentals for Internationalized Domain Names and Email Addresses</vt:lpstr>
      <vt:lpstr>Unicode Encoding</vt:lpstr>
      <vt:lpstr>Domain Names and Internationalized Domain Names (IDNs)</vt:lpstr>
      <vt:lpstr>IDNs and EAI</vt:lpstr>
      <vt:lpstr>Universal Acceptance Issues</vt:lpstr>
      <vt:lpstr>UA Readiness Testing Framework</vt:lpstr>
      <vt:lpstr>Validating User Input</vt:lpstr>
      <vt:lpstr>Validating Domain Name</vt:lpstr>
      <vt:lpstr>Resolving Domain Name</vt:lpstr>
      <vt:lpstr>Validating Email Address</vt:lpstr>
      <vt:lpstr>Sending Email</vt:lpstr>
      <vt:lpstr>Sending Email</vt:lpstr>
      <vt:lpstr>Quiz</vt:lpstr>
      <vt:lpstr>Quiz 2: A Real Example</vt:lpstr>
      <vt:lpstr>Programming for UA using Java</vt:lpstr>
      <vt:lpstr>Java Version</vt:lpstr>
      <vt:lpstr>Java Library Versions</vt:lpstr>
      <vt:lpstr>Type Holder for UA Identifiers</vt:lpstr>
      <vt:lpstr>Some Basic Test Cases</vt:lpstr>
      <vt:lpstr>Processing Domain Names</vt:lpstr>
      <vt:lpstr>Java Libraries Versions</vt:lpstr>
      <vt:lpstr>Using Plain Java: Recommendation</vt:lpstr>
      <vt:lpstr>International Components for Unicode (ICU)</vt:lpstr>
      <vt:lpstr>ICU Usage</vt:lpstr>
      <vt:lpstr>Xcode</vt:lpstr>
      <vt:lpstr>Other Libraries</vt:lpstr>
      <vt:lpstr>Making an HTTP Request</vt:lpstr>
      <vt:lpstr>Processing Email Addresses</vt:lpstr>
      <vt:lpstr>Validating Email</vt:lpstr>
      <vt:lpstr>Email Regular Expressions (Regex)</vt:lpstr>
      <vt:lpstr>Email Regular Expressions (Regex)</vt:lpstr>
      <vt:lpstr>Jakarta Mail</vt:lpstr>
      <vt:lpstr>Jakarta Mail Usage</vt:lpstr>
      <vt:lpstr>Other Libraries</vt:lpstr>
      <vt:lpstr>Sending Email</vt:lpstr>
      <vt:lpstr>Jakarta Mail Usage for Sending Email</vt:lpstr>
      <vt:lpstr>Simple Java Mail</vt:lpstr>
      <vt:lpstr>A Real Example</vt:lpstr>
      <vt:lpstr>A Real Example</vt:lpstr>
      <vt:lpstr>A Real Example</vt:lpstr>
      <vt:lpstr>Storing Domain Names and Email Addresses</vt:lpstr>
      <vt:lpstr>Database Considerations</vt:lpstr>
      <vt:lpstr>Domain Names and Email Addresses on Android Platform</vt:lpstr>
      <vt:lpstr>android.icu.text.IDNA Library</vt:lpstr>
      <vt:lpstr>Conclusion</vt:lpstr>
      <vt:lpstr>Prog. Languages Support</vt:lpstr>
      <vt:lpstr>Conclusion</vt:lpstr>
      <vt:lpstr>Get Involved!</vt:lpstr>
      <vt:lpstr>Get Involved!</vt:lpstr>
      <vt:lpstr>Some Relevant Materials</vt:lpstr>
      <vt:lpstr>Engage with ICANN – Thank You and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Acceptance of Domain Names and Email addresses</dc:title>
  <dc:creator>Sarmad Hussain</dc:creator>
  <cp:lastModifiedBy>Daniel Fink</cp:lastModifiedBy>
  <cp:revision>111</cp:revision>
  <cp:lastPrinted>2017-01-26T19:29:02Z</cp:lastPrinted>
  <dcterms:created xsi:type="dcterms:W3CDTF">2021-04-05T05:56:20Z</dcterms:created>
  <dcterms:modified xsi:type="dcterms:W3CDTF">2021-05-18T20:40:03Z</dcterms:modified>
</cp:coreProperties>
</file>