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3"/>
  </p:notesMasterIdLst>
  <p:sldIdLst>
    <p:sldId id="280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3821" autoAdjust="0"/>
  </p:normalViewPr>
  <p:slideViewPr>
    <p:cSldViewPr snapToGrid="0">
      <p:cViewPr varScale="1">
        <p:scale>
          <a:sx n="99" d="100"/>
          <a:sy n="99" d="100"/>
        </p:scale>
        <p:origin x="736" y="176"/>
      </p:cViewPr>
      <p:guideLst/>
    </p:cSldViewPr>
  </p:slideViewPr>
  <p:outlineViewPr>
    <p:cViewPr>
      <p:scale>
        <a:sx n="33" d="100"/>
        <a:sy n="33" d="100"/>
      </p:scale>
      <p:origin x="0" y="-96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="1" dirty="0"/>
              <a:t>Acceptance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email</a:t>
            </a:r>
            <a:r>
              <a:rPr lang="pt-BR" b="1" dirty="0"/>
              <a:t> </a:t>
            </a:r>
            <a:r>
              <a:rPr lang="pt-BR" b="1" dirty="0" err="1"/>
              <a:t>characters</a:t>
            </a:r>
            <a:r>
              <a:rPr lang="pt-BR" b="1" dirty="0"/>
              <a:t> in </a:t>
            </a:r>
            <a:r>
              <a:rPr lang="pt-BR" b="1" dirty="0" err="1"/>
              <a:t>the</a:t>
            </a:r>
            <a:r>
              <a:rPr lang="pt-BR" b="1" dirty="0"/>
              <a:t> </a:t>
            </a:r>
            <a:r>
              <a:rPr lang="pt-BR" b="1" dirty="0" err="1"/>
              <a:t>forms</a:t>
            </a:r>
            <a:r>
              <a:rPr lang="pt-BR" b="1" baseline="0" dirty="0"/>
              <a:t> </a:t>
            </a:r>
            <a:r>
              <a:rPr lang="pt-BR" b="1" baseline="0" dirty="0" err="1"/>
              <a:t>of</a:t>
            </a:r>
            <a:r>
              <a:rPr lang="pt-BR" b="1" baseline="0" dirty="0"/>
              <a:t> top 10k</a:t>
            </a:r>
            <a:r>
              <a:rPr lang="pt-BR" b="1" dirty="0"/>
              <a:t> website </a:t>
            </a:r>
            <a:r>
              <a:rPr lang="pt-BR" b="1" dirty="0" err="1"/>
              <a:t>globally</a:t>
            </a:r>
            <a:endParaRPr lang="pt-BR" b="1" dirty="0"/>
          </a:p>
          <a:p>
            <a:pPr>
              <a:defRPr b="1"/>
            </a:pPr>
            <a:r>
              <a:rPr lang="pt-BR" b="1" dirty="0"/>
              <a:t>2017 vs. 2019 vs.</a:t>
            </a:r>
            <a:r>
              <a:rPr lang="pt-BR" b="1" baseline="0" dirty="0"/>
              <a:t> 2020</a:t>
            </a:r>
            <a:r>
              <a:rPr lang="pt-BR" b="1" dirty="0"/>
              <a:t> Global </a:t>
            </a:r>
            <a:r>
              <a:rPr lang="pt-BR" b="1" dirty="0" err="1"/>
              <a:t>Reports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Planilha1!$A$2:$A$7</c:f>
              <c:strCache>
                <c:ptCount val="6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Unicode@ascii.ascii</c:v>
                </c:pt>
                <c:pt idx="4">
                  <c:v>Unicode@idn.idn</c:v>
                </c:pt>
                <c:pt idx="5">
                  <c:v>RTL</c:v>
                </c:pt>
              </c:strCache>
            </c:strRef>
          </c:cat>
          <c:val>
            <c:numRef>
              <c:f>Planilha1!$B$2:$B$7</c:f>
              <c:numCache>
                <c:formatCode>0%</c:formatCode>
                <c:ptCount val="6"/>
                <c:pt idx="0">
                  <c:v>0.91</c:v>
                </c:pt>
                <c:pt idx="1">
                  <c:v>0.78</c:v>
                </c:pt>
                <c:pt idx="2">
                  <c:v>0.45</c:v>
                </c:pt>
                <c:pt idx="3">
                  <c:v>0.14000000000000001</c:v>
                </c:pt>
                <c:pt idx="4">
                  <c:v>0.08</c:v>
                </c:pt>
                <c:pt idx="5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F3-4AF8-A8E6-322D0BC91863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Planilha1!$A$2:$A$7</c:f>
              <c:strCache>
                <c:ptCount val="6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Unicode@ascii.ascii</c:v>
                </c:pt>
                <c:pt idx="4">
                  <c:v>Unicode@idn.idn</c:v>
                </c:pt>
                <c:pt idx="5">
                  <c:v>RTL</c:v>
                </c:pt>
              </c:strCache>
            </c:strRef>
          </c:cat>
          <c:val>
            <c:numRef>
              <c:f>Planilha1!$C$2:$C$7</c:f>
              <c:numCache>
                <c:formatCode>0%</c:formatCode>
                <c:ptCount val="6"/>
                <c:pt idx="0">
                  <c:v>0.97</c:v>
                </c:pt>
                <c:pt idx="1">
                  <c:v>0.84</c:v>
                </c:pt>
                <c:pt idx="2">
                  <c:v>0.5</c:v>
                </c:pt>
                <c:pt idx="3">
                  <c:v>0.13</c:v>
                </c:pt>
                <c:pt idx="4">
                  <c:v>0.08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F3-4AF8-A8E6-322D0BC91863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Planilha1!$A$2:$A$7</c:f>
              <c:strCache>
                <c:ptCount val="6"/>
                <c:pt idx="0">
                  <c:v>ascii@ascii.newshort</c:v>
                </c:pt>
                <c:pt idx="1">
                  <c:v>ascii@ascii.newlong</c:v>
                </c:pt>
                <c:pt idx="2">
                  <c:v>ascii@idn.ascii</c:v>
                </c:pt>
                <c:pt idx="3">
                  <c:v>Unicode@ascii.ascii</c:v>
                </c:pt>
                <c:pt idx="4">
                  <c:v>Unicode@idn.idn</c:v>
                </c:pt>
                <c:pt idx="5">
                  <c:v>RTL</c:v>
                </c:pt>
              </c:strCache>
            </c:strRef>
          </c:cat>
          <c:val>
            <c:numRef>
              <c:f>Planilha1!$D$2:$D$7</c:f>
              <c:numCache>
                <c:formatCode>0%</c:formatCode>
                <c:ptCount val="6"/>
                <c:pt idx="0">
                  <c:v>0.98</c:v>
                </c:pt>
                <c:pt idx="1">
                  <c:v>0.84</c:v>
                </c:pt>
                <c:pt idx="2">
                  <c:v>0.47</c:v>
                </c:pt>
                <c:pt idx="3">
                  <c:v>0.18</c:v>
                </c:pt>
                <c:pt idx="4">
                  <c:v>0.11</c:v>
                </c:pt>
                <c:pt idx="5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EC-4918-B68B-15ACD4E7E7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5473232"/>
        <c:axId val="45466992"/>
      </c:barChart>
      <c:catAx>
        <c:axId val="454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66992"/>
        <c:crosses val="autoZero"/>
        <c:auto val="1"/>
        <c:lblAlgn val="ctr"/>
        <c:lblOffset val="100"/>
        <c:noMultiLvlLbl val="0"/>
      </c:catAx>
      <c:valAx>
        <c:axId val="45466992"/>
        <c:scaling>
          <c:orientation val="minMax"/>
          <c:max val="1"/>
        </c:scaling>
        <c:delete val="0"/>
        <c:axPos val="l"/>
        <c:majorGridlines>
          <c:spPr>
            <a:ln w="9525" cap="flat" cmpd="dbl" algn="ctr">
              <a:solidFill>
                <a:schemeClr val="tx1">
                  <a:lumMod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6E8A5-A71C-4348-A3D4-62DB1C605E0E}" type="datetimeFigureOut">
              <a:rPr lang="en-150" smtClean="0"/>
              <a:t>3/22/21</a:t>
            </a:fld>
            <a:endParaRPr lang="en-15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15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DF774-A8D0-4B23-AAC0-14190650BDA1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93614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8DF774-A8D0-4B23-AAC0-14190650BDA1}" type="slidenum">
              <a:rPr lang="en-150" smtClean="0"/>
              <a:t>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68932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302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950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78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9491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632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267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-8713" y="-1"/>
            <a:ext cx="12192000" cy="18034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288" y="249270"/>
            <a:ext cx="10571998" cy="970450"/>
          </a:xfrm>
        </p:spPr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323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8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81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950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80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269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630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250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2566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4A1BC31-D02D-4AE3-BA98-3BD3D3F1248F}" type="datetimeFigureOut">
              <a:rPr lang="pt-BR" smtClean="0"/>
              <a:t>22/03/2021</a:t>
            </a:fld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B037CF9-6DF0-4FF2-BDB3-4274174B2E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5913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4">
            <a:extLst>
              <a:ext uri="{FF2B5EF4-FFF2-40B4-BE49-F238E27FC236}">
                <a16:creationId xmlns:a16="http://schemas.microsoft.com/office/drawing/2014/main" id="{C65B06BC-0D5A-4748-8206-9C564DF18E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279165"/>
              </p:ext>
            </p:extLst>
          </p:nvPr>
        </p:nvGraphicFramePr>
        <p:xfrm>
          <a:off x="667344" y="1717964"/>
          <a:ext cx="10857312" cy="514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E89355F-CFE5-4C00-9966-DDD61FDFF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838" y="249270"/>
            <a:ext cx="2531409" cy="115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57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vel">
  <a:themeElements>
    <a:clrScheme name="Custom 2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EFB251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ável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áv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2893</TotalTime>
  <Words>22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Wingdings 2</vt:lpstr>
      <vt:lpstr>Citável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Acceptance no Brasil</dc:title>
  <dc:creator>Mark</dc:creator>
  <cp:lastModifiedBy>Gisella Gruber</cp:lastModifiedBy>
  <cp:revision>143</cp:revision>
  <dcterms:created xsi:type="dcterms:W3CDTF">2018-09-12T03:10:11Z</dcterms:created>
  <dcterms:modified xsi:type="dcterms:W3CDTF">2021-03-22T17:57:34Z</dcterms:modified>
</cp:coreProperties>
</file>