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38" r:id="rId2"/>
    <p:sldId id="439" r:id="rId3"/>
    <p:sldId id="404" r:id="rId4"/>
    <p:sldId id="441" r:id="rId5"/>
    <p:sldId id="442" r:id="rId6"/>
    <p:sldId id="396" r:id="rId7"/>
    <p:sldId id="411" r:id="rId8"/>
    <p:sldId id="431" r:id="rId9"/>
    <p:sldId id="432" r:id="rId10"/>
    <p:sldId id="433" r:id="rId11"/>
    <p:sldId id="440" r:id="rId12"/>
    <p:sldId id="434" r:id="rId13"/>
    <p:sldId id="410" r:id="rId14"/>
    <p:sldId id="435" r:id="rId15"/>
    <p:sldId id="436" r:id="rId16"/>
    <p:sldId id="43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7F7D"/>
    <a:srgbClr val="C93A2D"/>
    <a:srgbClr val="FD5EEE"/>
    <a:srgbClr val="B70420"/>
    <a:srgbClr val="00ADEF"/>
    <a:srgbClr val="7A4741"/>
    <a:srgbClr val="667882"/>
    <a:srgbClr val="4867C0"/>
    <a:srgbClr val="637783"/>
    <a:srgbClr val="7843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7774"/>
  </p:normalViewPr>
  <p:slideViewPr>
    <p:cSldViewPr snapToGrid="0">
      <p:cViewPr varScale="1">
        <p:scale>
          <a:sx n="80" d="100"/>
          <a:sy n="80" d="100"/>
        </p:scale>
        <p:origin x="50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E74D83B-4317-44B4-9DBB-3D58329EBF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2F47DE-321B-49B5-B28D-D21CF228EC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CE47B-19CD-4355-9577-DA6DC8D03574}" type="datetimeFigureOut">
              <a:rPr lang="en-US" smtClean="0"/>
              <a:t>2/16/21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A0B5A-43CB-473E-873F-7DC18D2300A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CD9B69-DB04-48E1-8B20-A018FD17E8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ABA05-CF06-4F5B-BCFB-914DBDA147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04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2BAD1-7EBE-4C4D-8EDF-AF87B4BA872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0BE20-84DC-BC44-9302-75B101F914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124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0BE20-84DC-BC44-9302-75B101F9142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2384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068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70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751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229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94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31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84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0BE20-84DC-BC44-9302-75B101F9142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311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662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66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21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16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824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35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60A5E-92B6-4C53-B1C3-75DF8CEA2B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01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9E4DD-232B-4934-873D-12490434B9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89A83-076C-409E-BF4F-E45BCF755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7E8E5-81E5-4D74-B1AC-DD4A3E0B1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38199-1846-4EEF-A5BD-CCBE55C9F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A7247-267B-46FD-BB46-79A1D5F08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83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2F55F-94F7-42B1-ACBA-65422B312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F3FB8A-BBD9-42FD-821F-4B3F002887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ED6C3-82BF-487D-8F42-808D574D6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5C986-DEF8-418F-8D73-C0CA257EE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2F7B1-3AFB-43B5-B782-9C18BCF2D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66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88DFF5-8188-4343-A0F4-60FADE0F0E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E3EC6D-9CDA-45F8-920F-14B2AFC8A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039BB-D37A-43D8-97C2-160978DB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6261B-DF29-4302-81C6-A7028F452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FF8C0-209B-4EBC-A477-DA360E173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570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3CFEC-92A0-4D98-885B-551C27F6E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747D2-1A6A-4873-8FE3-41E94DD19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29665-D7A5-4342-AEBF-50B64B2B3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09849-1777-48FC-B376-9DBDD0DE4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5B8FB-F7BE-47D8-8C78-5ADC59A7C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16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29B9E-E773-47CD-A361-7A2205BF7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E0CFE-9811-4774-A507-230E3A294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B8AF1-DCCE-4518-9C2E-32BDF1213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BEE9D6-A6EA-40F5-903E-F5115CE69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554CE-672C-4771-872B-8810F3D1B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6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49D70-3B7C-4426-949E-5ECCFAA15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1AEC-0A68-4987-9421-4C74DD72B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74FBA-F407-48B4-BCF7-55896664F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2A082A-F035-40AD-98EF-0E249F56D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81E1F3-A7CD-4629-8485-13AEC50FC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80204A-5C03-4B65-9222-95FD0382D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27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07161-53CE-4B52-8FA9-85CDFBC7C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DE9AD5-7C8A-4969-8C85-8C9A279E46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B312D-4C58-4727-B29F-C33AD16CF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F11D26-494B-4732-B63E-CE81EF0BAB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7650B4-6E8D-41BB-867E-0AF51D5660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8A9A82-BC06-4511-966A-BEF204B8D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B2FCDE-293A-42CA-BA9C-794760DC5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E336E0-AFB2-4CF7-9372-271BB37C7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212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3B357-88D7-48EB-B462-2A105ACAB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607F96-393B-4456-B246-1CB149915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278D97-2FD0-48D5-BCA9-EC8185B7C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4CA95-4364-4D12-86C9-9ADA67717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91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6F276B-856A-46B1-82BE-54917A41C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A8C3-3638-4325-ACF0-D37A3B787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E4348-320D-47AE-9EC3-BEA31B4C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27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63249-878E-43F9-851A-1202D3216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9A56F-3EF4-458E-8175-1F1984496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4392D2-494A-450E-ABAB-59476C4935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1A00A3-18C3-4BBF-9122-7B4B2F9FA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017BE-4596-4C61-8D6D-405AD5C1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BE464A-9B90-455F-9FBF-5D078718B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23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752B9-0CFB-4336-9711-2244E503C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7B5E8-5513-4DEB-A28E-1FAAA31C6E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6916D6-DF91-42AE-A6C3-E7BB2AA2C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65DD14-5775-49CC-8640-98F2A92FD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81A66-C2AD-4240-90E1-93EC7CC67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19934E-AD40-4235-9A52-426B0A2D2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7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84E7B4-1F07-491E-BDEA-220194A84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8BDBBC-A56C-4F0E-AE9D-A19ACF067F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D0687-B9F5-44A4-B2FA-B10728FC6E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F2C5B-E691-422B-BD57-26AEB20A442C}" type="datetimeFigureOut">
              <a:rPr lang="en-US" smtClean="0"/>
              <a:t>2/16/21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F24F3-3DAB-44B3-995F-83EBB35E57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639C9-44DB-48A2-9FD9-41208FD9E1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D5AD0-C71B-4911-83E0-FF57F3AF09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084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hyperlink" Target="https://join.skype.com/rnYVg3VXDHA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gap@icann.org" TargetMode="External"/><Relationship Id="rId11" Type="http://schemas.openxmlformats.org/officeDocument/2006/relationships/image" Target="../media/image4.png"/><Relationship Id="rId5" Type="http://schemas.openxmlformats.org/officeDocument/2006/relationships/hyperlink" Target="https://community.icann.org/display/EURALO/2021+EURALO+General+Assembly" TargetMode="External"/><Relationship Id="rId10" Type="http://schemas.openxmlformats.org/officeDocument/2006/relationships/image" Target="../media/image2.jpeg"/><Relationship Id="rId4" Type="http://schemas.openxmlformats.org/officeDocument/2006/relationships/hyperlink" Target="https://community.icann.org/display/EURALO/2021-16-02+EURALO+General+Assembly+Prep+Team+Call" TargetMode="External"/><Relationship Id="rId9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.png"/><Relationship Id="rId7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s://www.gov.pl/web/igf2021-en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s://www.eurodig.org/" TargetMode="Externa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.em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FF86F36-086E-41A9-B12F-42B3F2A54B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C77D1D9-85EE-284E-AFB4-AD2A2018A09B}"/>
              </a:ext>
            </a:extLst>
          </p:cNvPr>
          <p:cNvSpPr txBox="1">
            <a:spLocks/>
          </p:cNvSpPr>
          <p:nvPr/>
        </p:nvSpPr>
        <p:spPr>
          <a:xfrm>
            <a:off x="117682" y="2795494"/>
            <a:ext cx="4185377" cy="34290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tabLst>
                <a:tab pos="519113" algn="l"/>
              </a:tabLst>
            </a:pPr>
            <a:r>
              <a:rPr lang="en-US" sz="45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</a:t>
            </a:r>
            <a:br>
              <a:rPr lang="en-US" sz="45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5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EGAP Calls</a:t>
            </a:r>
            <a:br>
              <a:rPr lang="en-US" sz="4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</a:p>
          <a:p>
            <a:pPr algn="l">
              <a:tabLst>
                <a:tab pos="519113" algn="l"/>
              </a:tabLst>
            </a:pPr>
            <a:endParaRPr lang="en-US" sz="4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6E57B22-9FA0-1443-AD91-271C5FD0B4EE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0533C3EF-2FC8-614B-8960-FA93203F61B7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C7C4158-2168-7B40-ABAA-88735F7D385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40" name="Picture 6" descr="ICANN_Logo_W.eps">
              <a:extLst>
                <a:ext uri="{FF2B5EF4-FFF2-40B4-BE49-F238E27FC236}">
                  <a16:creationId xmlns:a16="http://schemas.microsoft.com/office/drawing/2014/main" id="{05BB7D6F-B054-0B47-BEE0-83A9A6338C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pic>
        <p:nvPicPr>
          <p:cNvPr id="41" name="Image 40">
            <a:extLst>
              <a:ext uri="{FF2B5EF4-FFF2-40B4-BE49-F238E27FC236}">
                <a16:creationId xmlns:a16="http://schemas.microsoft.com/office/drawing/2014/main" id="{D130CDEE-1E88-9341-8EA9-29F94BB66B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538" y="1286044"/>
            <a:ext cx="1359432" cy="136855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D6A46C17-08C6-854E-9133-B71E415B2D0B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</a:t>
            </a:r>
            <a:r>
              <a:rPr lang="en-US" sz="28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 2021 &amp; 2022</a:t>
            </a:r>
          </a:p>
        </p:txBody>
      </p:sp>
    </p:spTree>
    <p:extLst>
      <p:ext uri="{BB962C8B-B14F-4D97-AF65-F5344CB8AC3E}">
        <p14:creationId xmlns:p14="http://schemas.microsoft.com/office/powerpoint/2010/main" val="3929544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93495" y="1466996"/>
            <a:ext cx="9438863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EURALO F2F General Assembly 2021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Participation to </a:t>
            </a:r>
            <a:r>
              <a:rPr lang="en-US" sz="3200" b="1" dirty="0" err="1">
                <a:solidFill>
                  <a:srgbClr val="002060"/>
                </a:solidFill>
              </a:rPr>
              <a:t>Eurodig</a:t>
            </a:r>
            <a:r>
              <a:rPr lang="en-US" sz="3200" b="1" dirty="0">
                <a:solidFill>
                  <a:srgbClr val="002060"/>
                </a:solidFill>
              </a:rPr>
              <a:t> 2021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96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93495" y="1466996"/>
            <a:ext cx="9438863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EURALO F2F General Assembly 2021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Participation to IGF Global 2021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13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93495" y="1466996"/>
            <a:ext cx="9438863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EURALO F2F General Assembly 2021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Preparation of the training program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Training program for all EURALO ALS representatives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and any individual EURALO members or EURALO </a:t>
            </a:r>
            <a:r>
              <a:rPr lang="en-US" b="1" dirty="0" err="1">
                <a:solidFill>
                  <a:srgbClr val="002060"/>
                </a:solidFill>
              </a:rPr>
              <a:t>ALSes</a:t>
            </a:r>
            <a:r>
              <a:rPr lang="en-US" b="1" dirty="0">
                <a:solidFill>
                  <a:srgbClr val="002060"/>
                </a:solidFill>
              </a:rPr>
              <a:t> already participating to </a:t>
            </a:r>
            <a:r>
              <a:rPr lang="en-US" b="1" dirty="0" err="1">
                <a:solidFill>
                  <a:srgbClr val="002060"/>
                </a:solidFill>
              </a:rPr>
              <a:t>EuroDIG</a:t>
            </a:r>
            <a:endParaRPr lang="en-US" b="1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The trainers will be EURALO Leaders (any staff –GSE– on site?)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Timeline: One time before the 2021 Euralo GA and </a:t>
            </a:r>
            <a:r>
              <a:rPr lang="en-US" sz="2000" b="1" dirty="0" err="1">
                <a:solidFill>
                  <a:srgbClr val="002060"/>
                </a:solidFill>
              </a:rPr>
              <a:t>Eurodig</a:t>
            </a:r>
            <a:endParaRPr lang="en-US" sz="2000" b="1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Travel Support: Included in Euralo GA</a:t>
            </a:r>
            <a:br>
              <a:rPr lang="en-US" sz="2000" b="1" dirty="0">
                <a:solidFill>
                  <a:srgbClr val="002060"/>
                </a:solidFill>
              </a:rPr>
            </a:br>
            <a:r>
              <a:rPr lang="en-US" sz="2000" b="1" dirty="0">
                <a:solidFill>
                  <a:srgbClr val="002060"/>
                </a:solidFill>
              </a:rPr>
              <a:t>Plus 2 travelers (like co-chairs of EGAP?)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One additional night and per diem 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Agenda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Participation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135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93495" y="1359416"/>
            <a:ext cx="9438863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Next ICANN meetings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/>
              <a:t>ICANN70 – Cancun – </a:t>
            </a:r>
            <a:r>
              <a:rPr lang="en-US" sz="2400" b="1" dirty="0"/>
              <a:t>Community Forum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b="1" dirty="0"/>
              <a:t>20-25 March 2021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/>
              <a:t>ICANN71 – The Hague – </a:t>
            </a:r>
            <a:r>
              <a:rPr lang="en-US" sz="2400" b="1" dirty="0"/>
              <a:t>Policy Forum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b="1" dirty="0"/>
              <a:t>14-17 June 2021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/>
              <a:t>ICANN72 – Seattle – </a:t>
            </a:r>
            <a:r>
              <a:rPr lang="en-US" sz="2400" b="1" dirty="0"/>
              <a:t>Annual General Meeting (23rd)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b="1" dirty="0"/>
              <a:t>23-28 October 2021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/>
              <a:t>ICANN73 – San Juan – Community Forum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b="1" dirty="0"/>
              <a:t>5-10 March 2022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/>
              <a:t>ICANN74 – The Hague –Policy Forum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b="1" dirty="0"/>
              <a:t>13-16 June 2022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/>
              <a:t>ICANN75 – Kuala Lumpur – Annual General Meeting (24th)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b="1" dirty="0"/>
              <a:t>17-22 September 2022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064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4B729AD-CFE3-DA48-BE71-25B4CE60D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5659" y="1178199"/>
            <a:ext cx="9140843" cy="69529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>EURALO F2F General Assembly 2021 (Goodies)</a:t>
            </a:r>
            <a:endParaRPr lang="fr-FR" sz="3600" b="1" dirty="0">
              <a:solidFill>
                <a:srgbClr val="002060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CABBEF3-6851-CE45-BE41-CF6CAF977F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36602" y="1825625"/>
            <a:ext cx="4834302" cy="4351338"/>
          </a:xfrm>
        </p:spPr>
        <p:txBody>
          <a:bodyPr>
            <a:noAutofit/>
          </a:bodyPr>
          <a:lstStyle/>
          <a:p>
            <a:pPr marL="361950" indent="-361950"/>
            <a:r>
              <a:rPr lang="en-US" sz="2400" b="1" dirty="0">
                <a:solidFill>
                  <a:srgbClr val="002060"/>
                </a:solidFill>
              </a:rPr>
              <a:t>Background (green or with with EURALO/ALAC/ICANN logo) for the EURALO board members doing a lot of </a:t>
            </a:r>
            <a:r>
              <a:rPr lang="en-US" sz="2400" b="1" dirty="0" err="1">
                <a:solidFill>
                  <a:srgbClr val="002060"/>
                </a:solidFill>
              </a:rPr>
              <a:t>visio</a:t>
            </a:r>
            <a:r>
              <a:rPr lang="en-US" sz="2400" b="1" dirty="0">
                <a:solidFill>
                  <a:srgbClr val="002060"/>
                </a:solidFill>
              </a:rPr>
              <a:t>-conferences</a:t>
            </a:r>
          </a:p>
          <a:p>
            <a:pPr marL="361950" indent="-361950"/>
            <a:r>
              <a:rPr lang="en-US" sz="2400" b="1" dirty="0">
                <a:solidFill>
                  <a:srgbClr val="002060"/>
                </a:solidFill>
              </a:rPr>
              <a:t>Masks with Euralo logo </a:t>
            </a:r>
          </a:p>
          <a:p>
            <a:pPr marL="361950" indent="-361950"/>
            <a:r>
              <a:rPr lang="en-US" sz="2400" b="1" dirty="0">
                <a:solidFill>
                  <a:srgbClr val="002060"/>
                </a:solidFill>
              </a:rPr>
              <a:t>Posters, puzzles with EURALO At-Large graphics +for example, a world map</a:t>
            </a:r>
          </a:p>
          <a:p>
            <a:pPr marL="361950" indent="-361950"/>
            <a:r>
              <a:rPr lang="en-US" sz="2400" b="1" dirty="0">
                <a:solidFill>
                  <a:srgbClr val="002060"/>
                </a:solidFill>
              </a:rPr>
              <a:t>Set-poster map of the world and flags with the inscription "ICANN meetings zoom" and "real ICANN meetings" to mark the places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7DC097B0-1F6B-364B-A6EB-F0EBDE3EFD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02378" y="1825625"/>
            <a:ext cx="4834302" cy="4351338"/>
          </a:xfrm>
        </p:spPr>
        <p:txBody>
          <a:bodyPr>
            <a:noAutofit/>
          </a:bodyPr>
          <a:lstStyle/>
          <a:p>
            <a:pPr marL="361950" indent="-361950"/>
            <a:r>
              <a:rPr lang="en-US" sz="2400" b="1" dirty="0">
                <a:solidFill>
                  <a:srgbClr val="002060"/>
                </a:solidFill>
              </a:rPr>
              <a:t>Small items all with EURALO name and logo</a:t>
            </a:r>
          </a:p>
          <a:p>
            <a:pPr marL="819150" lvl="1" indent="-361950"/>
            <a:r>
              <a:rPr lang="en-US" sz="1800" b="1" dirty="0">
                <a:solidFill>
                  <a:srgbClr val="002060"/>
                </a:solidFill>
              </a:rPr>
              <a:t>Laptop bags</a:t>
            </a:r>
          </a:p>
          <a:p>
            <a:pPr marL="819150" lvl="1" indent="-361950"/>
            <a:r>
              <a:rPr lang="en-US" sz="1800" b="1" dirty="0">
                <a:solidFill>
                  <a:srgbClr val="002060"/>
                </a:solidFill>
              </a:rPr>
              <a:t>Webcams or webcam covers</a:t>
            </a:r>
          </a:p>
          <a:p>
            <a:pPr marL="819150" lvl="1" indent="-361950"/>
            <a:r>
              <a:rPr lang="en-US" sz="1800" b="1" dirty="0">
                <a:solidFill>
                  <a:srgbClr val="002060"/>
                </a:solidFill>
              </a:rPr>
              <a:t>Batteries, and cable ties</a:t>
            </a:r>
          </a:p>
          <a:p>
            <a:pPr marL="819150" lvl="1" indent="-361950"/>
            <a:r>
              <a:rPr lang="en-US" sz="1800" b="1" dirty="0">
                <a:solidFill>
                  <a:srgbClr val="002060"/>
                </a:solidFill>
              </a:rPr>
              <a:t>Portable LED lamp</a:t>
            </a:r>
          </a:p>
          <a:p>
            <a:pPr marL="819150" lvl="1" indent="-361950"/>
            <a:r>
              <a:rPr lang="en-US" sz="1800" b="1" dirty="0">
                <a:solidFill>
                  <a:srgbClr val="002060"/>
                </a:solidFill>
              </a:rPr>
              <a:t>Flashlights with a text</a:t>
            </a:r>
          </a:p>
          <a:p>
            <a:pPr marL="361950" indent="-361950"/>
            <a:r>
              <a:rPr lang="en-US" sz="2400" b="1" dirty="0">
                <a:solidFill>
                  <a:srgbClr val="002060"/>
                </a:solidFill>
              </a:rPr>
              <a:t>Notepad planning for a year (without dates for any years, but broken down by month)</a:t>
            </a:r>
          </a:p>
          <a:p>
            <a:pPr marL="361950" indent="-361950"/>
            <a:r>
              <a:rPr lang="en-US" sz="2400" b="1" dirty="0">
                <a:solidFill>
                  <a:srgbClr val="002060"/>
                </a:solidFill>
              </a:rPr>
              <a:t>USB hub</a:t>
            </a:r>
          </a:p>
          <a:p>
            <a:pPr marL="361950" indent="-361950"/>
            <a:r>
              <a:rPr lang="en-US" sz="2400" b="1" dirty="0">
                <a:solidFill>
                  <a:srgbClr val="00206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66459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93495" y="1466996"/>
            <a:ext cx="9438863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EURALO F2F General Assembly 2021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EURALO EGAP Action Items summary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8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93495" y="1466996"/>
            <a:ext cx="9438863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EURALO F2F General Assembly 2021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>
                <a:solidFill>
                  <a:srgbClr val="002060"/>
                </a:solidFill>
              </a:rPr>
              <a:t>AOB </a:t>
            </a:r>
            <a:r>
              <a:rPr lang="en-US" sz="3200" b="1" dirty="0">
                <a:solidFill>
                  <a:srgbClr val="002060"/>
                </a:solidFill>
              </a:rPr>
              <a:t>(5 minutes)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EGAP 2021</a:t>
            </a:r>
            <a:endParaRPr lang="en-US" sz="36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16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FF86F36-086E-41A9-B12F-42B3F2A54B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4FAF05-9BA3-4103-8440-CD21F6722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15103" y="1210235"/>
            <a:ext cx="7776898" cy="5349591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anchor="ctr">
            <a:noAutofit/>
          </a:bodyPr>
          <a:lstStyle/>
          <a:p>
            <a:pPr marL="342900" lvl="0" indent="-342900" algn="l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fr-FR" sz="2000" dirty="0">
              <a:noFill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C77D1D9-85EE-284E-AFB4-AD2A2018A09B}"/>
              </a:ext>
            </a:extLst>
          </p:cNvPr>
          <p:cNvSpPr txBox="1">
            <a:spLocks/>
          </p:cNvSpPr>
          <p:nvPr/>
        </p:nvSpPr>
        <p:spPr>
          <a:xfrm>
            <a:off x="117682" y="2795494"/>
            <a:ext cx="4185377" cy="34290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tabLst>
                <a:tab pos="519113" algn="l"/>
              </a:tabLst>
            </a:pPr>
            <a:r>
              <a:rPr lang="en-US" sz="45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</a:t>
            </a:r>
            <a:br>
              <a:rPr lang="en-US" sz="45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5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EGAP Calls</a:t>
            </a:r>
            <a:br>
              <a:rPr lang="en-US" sz="4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</a:p>
          <a:p>
            <a:pPr algn="l">
              <a:tabLst>
                <a:tab pos="519113" algn="l"/>
              </a:tabLst>
            </a:pPr>
            <a:endParaRPr lang="en-US" sz="4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2">
            <a:extLst>
              <a:ext uri="{FF2B5EF4-FFF2-40B4-BE49-F238E27FC236}">
                <a16:creationId xmlns:a16="http://schemas.microsoft.com/office/drawing/2014/main" id="{3BD493F3-634C-3047-8489-23934466B67C}"/>
              </a:ext>
            </a:extLst>
          </p:cNvPr>
          <p:cNvSpPr txBox="1"/>
          <p:nvPr/>
        </p:nvSpPr>
        <p:spPr>
          <a:xfrm>
            <a:off x="4099619" y="3196522"/>
            <a:ext cx="518925" cy="2097882"/>
          </a:xfrm>
          <a:prstGeom prst="rect">
            <a:avLst/>
          </a:prstGeom>
          <a:solidFill>
            <a:srgbClr val="0E393A"/>
          </a:solidFill>
        </p:spPr>
        <p:txBody>
          <a:bodyPr vert="wordArtVert" wrap="none" rtlCol="0">
            <a:spAutoFit/>
          </a:bodyPr>
          <a:lstStyle/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97CBC7-1DE0-8C4D-9784-4D74B8A3A0D1}"/>
              </a:ext>
            </a:extLst>
          </p:cNvPr>
          <p:cNvSpPr txBox="1"/>
          <p:nvPr/>
        </p:nvSpPr>
        <p:spPr>
          <a:xfrm>
            <a:off x="4730588" y="1318742"/>
            <a:ext cx="734372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Welcome and roll call - Staff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EURALO EGAP Organization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Review of Action Items EURALO EGAP Calls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EGAP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EURALO EGAP Calls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EURALO 2021 General Assembly &amp; 2022 General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EURALO &amp; Eurodig2021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EURALO &amp; Global IGF2021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EURALO face to face General Assembly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Preparation of the Agenda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Preparation of the training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Finance need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Goodies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EURALO EGAP Action Items 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AOB</a:t>
            </a:r>
          </a:p>
        </p:txBody>
      </p:sp>
      <p:sp>
        <p:nvSpPr>
          <p:cNvPr id="16" name="TextBox 2">
            <a:extLst>
              <a:ext uri="{FF2B5EF4-FFF2-40B4-BE49-F238E27FC236}">
                <a16:creationId xmlns:a16="http://schemas.microsoft.com/office/drawing/2014/main" id="{0F8B2A6A-8DBC-874A-8E33-9399348128B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6E57B22-9FA0-1443-AD91-271C5FD0B4EE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0533C3EF-2FC8-614B-8960-FA93203F61B7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C7C4158-2168-7B40-ABAA-88735F7D385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40" name="Picture 6" descr="ICANN_Logo_W.eps">
              <a:extLst>
                <a:ext uri="{FF2B5EF4-FFF2-40B4-BE49-F238E27FC236}">
                  <a16:creationId xmlns:a16="http://schemas.microsoft.com/office/drawing/2014/main" id="{05BB7D6F-B054-0B47-BEE0-83A9A6338C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pic>
        <p:nvPicPr>
          <p:cNvPr id="41" name="Image 40">
            <a:extLst>
              <a:ext uri="{FF2B5EF4-FFF2-40B4-BE49-F238E27FC236}">
                <a16:creationId xmlns:a16="http://schemas.microsoft.com/office/drawing/2014/main" id="{D130CDEE-1E88-9341-8EA9-29F94BB66B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538" y="1286044"/>
            <a:ext cx="1359432" cy="136855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D6A46C17-08C6-854E-9133-B71E415B2D0B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</a:t>
            </a:r>
            <a:r>
              <a:rPr lang="en-US" sz="28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 2021</a:t>
            </a:r>
          </a:p>
        </p:txBody>
      </p:sp>
    </p:spTree>
    <p:extLst>
      <p:ext uri="{BB962C8B-B14F-4D97-AF65-F5344CB8AC3E}">
        <p14:creationId xmlns:p14="http://schemas.microsoft.com/office/powerpoint/2010/main" val="203248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0" y="279699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93495" y="1466996"/>
            <a:ext cx="94388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Welcome, roll call &amp; EGAP Organization 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</a:t>
            </a:r>
            <a:r>
              <a:rPr lang="en-US" sz="28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  <p:sp>
        <p:nvSpPr>
          <p:cNvPr id="12" name="Прямоугольник 8">
            <a:extLst>
              <a:ext uri="{FF2B5EF4-FFF2-40B4-BE49-F238E27FC236}">
                <a16:creationId xmlns:a16="http://schemas.microsoft.com/office/drawing/2014/main" id="{06F3D222-7C20-9142-B965-7BF3C989A9E9}"/>
              </a:ext>
            </a:extLst>
          </p:cNvPr>
          <p:cNvSpPr/>
          <p:nvPr/>
        </p:nvSpPr>
        <p:spPr>
          <a:xfrm>
            <a:off x="2093495" y="2087610"/>
            <a:ext cx="9558381" cy="464742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Co-Chairs (proposal)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Clément Gentil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Natalia </a:t>
            </a:r>
            <a:r>
              <a:rPr lang="en-US" sz="2000" b="1" dirty="0" err="1">
                <a:solidFill>
                  <a:srgbClr val="002060"/>
                </a:solidFill>
              </a:rPr>
              <a:t>Filina</a:t>
            </a:r>
            <a:endParaRPr lang="en-US" sz="2000" b="1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Members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Olivier </a:t>
            </a:r>
            <a:r>
              <a:rPr lang="en-US" sz="2000" b="1" dirty="0" err="1">
                <a:solidFill>
                  <a:srgbClr val="002060"/>
                </a:solidFill>
              </a:rPr>
              <a:t>Crépin-Leblond</a:t>
            </a:r>
            <a:endParaRPr lang="en-US" sz="2000" b="1" dirty="0">
              <a:solidFill>
                <a:srgbClr val="00206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Roberto Gaetano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Anne-Marie Joly-Bachollet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Joanna </a:t>
            </a:r>
            <a:r>
              <a:rPr lang="en-US" sz="2000" b="1" dirty="0" err="1">
                <a:solidFill>
                  <a:srgbClr val="002060"/>
                </a:solidFill>
              </a:rPr>
              <a:t>Kulesza</a:t>
            </a:r>
            <a:endParaRPr lang="en-US" sz="2000" b="1" dirty="0">
              <a:solidFill>
                <a:srgbClr val="00206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Matthias </a:t>
            </a:r>
            <a:r>
              <a:rPr lang="en-US" sz="2000" b="1" dirty="0" err="1">
                <a:solidFill>
                  <a:srgbClr val="002060"/>
                </a:solidFill>
              </a:rPr>
              <a:t>Hudobnik</a:t>
            </a:r>
            <a:endParaRPr lang="en-US" sz="2000" b="1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No-Member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Sébastien Bachollet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Staff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Gisella Gruber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Silvia </a:t>
            </a:r>
            <a:r>
              <a:rPr lang="en-US" sz="2000" b="1" dirty="0" err="1">
                <a:solidFill>
                  <a:srgbClr val="002060"/>
                </a:solidFill>
              </a:rPr>
              <a:t>Vivanco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203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0" y="279699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93495" y="1466996"/>
            <a:ext cx="94388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Review of Action Items EURALO EGAP Calls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</a:t>
            </a:r>
            <a:r>
              <a:rPr lang="en-US" sz="28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  <p:sp>
        <p:nvSpPr>
          <p:cNvPr id="12" name="Прямоугольник 8">
            <a:extLst>
              <a:ext uri="{FF2B5EF4-FFF2-40B4-BE49-F238E27FC236}">
                <a16:creationId xmlns:a16="http://schemas.microsoft.com/office/drawing/2014/main" id="{06F3D222-7C20-9142-B965-7BF3C989A9E9}"/>
              </a:ext>
            </a:extLst>
          </p:cNvPr>
          <p:cNvSpPr/>
          <p:nvPr/>
        </p:nvSpPr>
        <p:spPr>
          <a:xfrm>
            <a:off x="2093495" y="2087610"/>
            <a:ext cx="9558381" cy="144655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SBT: find co-chairs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Done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GGR: Set-up page, mailing list and Skype chat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Done</a:t>
            </a:r>
          </a:p>
        </p:txBody>
      </p:sp>
    </p:spTree>
    <p:extLst>
      <p:ext uri="{BB962C8B-B14F-4D97-AF65-F5344CB8AC3E}">
        <p14:creationId xmlns:p14="http://schemas.microsoft.com/office/powerpoint/2010/main" val="446056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61745" y="1473214"/>
            <a:ext cx="943886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Pages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EGAP meeting page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hlinkClick r:id="rId4"/>
              </a:rPr>
              <a:t>https://community.icann.org/display/EURALO/2021-16-02+EURALO+General+Assembly+Prep+Team+Call</a:t>
            </a:r>
            <a:endParaRPr lang="en-US" sz="2000" b="1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EURALO GA2021 page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hlinkClick r:id="rId5"/>
              </a:rPr>
              <a:t>https://community.icann.org/display/EURALO/2021+EURALO+General+Assembly</a:t>
            </a:r>
            <a:endParaRPr lang="en-US" sz="2000" b="1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Mailing list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60"/>
                </a:solidFill>
                <a:hlinkClick r:id="rId6"/>
              </a:rPr>
              <a:t>egap@icann.org</a:t>
            </a:r>
            <a:endParaRPr lang="en-US" sz="28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Skype chat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60"/>
                </a:solidFill>
                <a:hlinkClick r:id="rId7"/>
              </a:rPr>
              <a:t>https://join.skype.com/rnYVg3VXDHAu</a:t>
            </a:r>
            <a:endParaRPr lang="en-US" sz="2800" b="1" dirty="0">
              <a:solidFill>
                <a:srgbClr val="002060"/>
              </a:solidFill>
            </a:endParaRP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2" y="771701"/>
            <a:ext cx="6235107" cy="461665"/>
          </a:xfrm>
          <a:prstGeom prst="rect">
            <a:avLst/>
          </a:prstGeom>
          <a:solidFill>
            <a:srgbClr val="0E393A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EGAP Tools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915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61745" y="2291356"/>
            <a:ext cx="943886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Tuesday 2 Feb 2021 19:00-20:30 UTC: EGAP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Tuesday 16 Feb 2021 19:00-20:30 UTC: EGAP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Tuesday 2 March 2021 19:00-20:30 UTC: EGAP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Tuesday 23 March 2021: ICANN70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Tuesday 30 March 2021 19:00-20:30 UTC: EGAP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Tuesday 13 Apr 2021 19:00-20:30 UTC: LT &amp;EGAP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2" y="771701"/>
            <a:ext cx="6235107" cy="461665"/>
          </a:xfrm>
          <a:prstGeom prst="rect">
            <a:avLst/>
          </a:prstGeom>
          <a:solidFill>
            <a:srgbClr val="0E393A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Meetings 2021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793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845375" y="1566643"/>
            <a:ext cx="10126231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60"/>
                </a:solidFill>
              </a:rPr>
              <a:t>EURALO GA 2021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hlinkClick r:id="rId4"/>
              </a:rPr>
              <a:t>EuroDIG21</a:t>
            </a:r>
            <a:r>
              <a:rPr lang="en-US" sz="2400" b="1" dirty="0">
                <a:solidFill>
                  <a:srgbClr val="002060"/>
                </a:solidFill>
              </a:rPr>
              <a:t> in Trieste, Italy 28-30 June 2021 (face to face)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IGF 2021 (Global) in Katowice, Poland 6-10 December 2021 (face to face)</a:t>
            </a:r>
            <a:br>
              <a:rPr lang="en-US" sz="2400" b="1" dirty="0">
                <a:solidFill>
                  <a:srgbClr val="002060"/>
                </a:solidFill>
              </a:rPr>
            </a:br>
            <a:r>
              <a:rPr lang="en-US" sz="2400" b="1" dirty="0">
                <a:hlinkClick r:id="rId5"/>
              </a:rPr>
              <a:t>16th annual IGF meeting</a:t>
            </a:r>
            <a:endParaRPr lang="en-US" sz="2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/>
              <a:t>Virtual 14 December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Decision by Tuesday 2 March 2021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Is the budget available in FY22 for a f2f GA?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60"/>
                </a:solidFill>
              </a:rPr>
              <a:t>EURALO GA 2022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If EURALO GA 2021 is f2f </a:t>
            </a:r>
            <a:r>
              <a:rPr lang="en-US" sz="2400" b="1" dirty="0">
                <a:solidFill>
                  <a:srgbClr val="002060"/>
                </a:solidFill>
                <a:sym typeface="Wingdings" pitchFamily="2" charset="2"/>
              </a:rPr>
              <a:t> 2022 will be virtual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sym typeface="Wingdings" pitchFamily="2" charset="2"/>
              </a:rPr>
              <a:t>If EURALO GA 2021 is virtual  2022 will be f2f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sym typeface="Wingdings" pitchFamily="2" charset="2"/>
              </a:rPr>
              <a:t>Along with EuroDIG2022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185456" y="771701"/>
            <a:ext cx="6608243" cy="461665"/>
          </a:xfrm>
          <a:prstGeom prst="rect">
            <a:avLst/>
          </a:prstGeom>
          <a:solidFill>
            <a:srgbClr val="0E393A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2021 General Assembly &amp; 2022 GA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</a:t>
            </a:r>
            <a:r>
              <a:rPr lang="en-US" sz="28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EGAP 19 </a:t>
            </a:r>
            <a:r>
              <a:rPr lang="en-US" sz="2800" b="1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</a:t>
            </a:r>
            <a:r>
              <a:rPr lang="en-US" sz="28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C0061A5A-A46C-134F-8DE3-C3794553F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813" y="2735841"/>
            <a:ext cx="3392557" cy="174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242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4580" y="1426587"/>
            <a:ext cx="9816203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EURALO F2F General Assembly 2021 - </a:t>
            </a:r>
            <a:r>
              <a:rPr lang="en-US" sz="2800" b="1" dirty="0">
                <a:solidFill>
                  <a:srgbClr val="002060"/>
                </a:solidFill>
              </a:rPr>
              <a:t>Agenda (Draft)</a:t>
            </a:r>
            <a:endParaRPr lang="en-US" sz="2800" b="1" dirty="0"/>
          </a:p>
          <a:p>
            <a:pPr marL="514350" indent="-514350">
              <a:buFont typeface="+mj-lt"/>
              <a:buAutoNum type="alphaUcPeriod"/>
            </a:pPr>
            <a:r>
              <a:rPr lang="en-US" sz="2400" b="1" dirty="0"/>
              <a:t>Standing issues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2400" b="1" dirty="0"/>
              <a:t>Opening, Welcome SBT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2400" b="1" dirty="0"/>
              <a:t>Confirmation of participation GGR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2400" b="1" dirty="0"/>
              <a:t>Adoption of the proposed Agenda SBT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2400" b="1" dirty="0"/>
              <a:t>Adoption of the Action Items from the last 2020 GA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b="1" dirty="0"/>
              <a:t>Agenda Items for Discussion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2400" b="1" dirty="0"/>
              <a:t>Discussion and adoption of the EURALO 2021 Annual Report SBT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2400" b="1" dirty="0"/>
              <a:t>Policy OCL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2400" b="1" dirty="0"/>
              <a:t>Organization RHT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2400" b="1" dirty="0"/>
              <a:t>O&amp;E NFA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2400" b="1" dirty="0"/>
              <a:t>Other topic(s)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b="1" dirty="0"/>
              <a:t>AOB – SBT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b="1" dirty="0"/>
              <a:t>Round Table?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19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>
            <a:extLst>
              <a:ext uri="{FF2B5EF4-FFF2-40B4-BE49-F238E27FC236}">
                <a16:creationId xmlns:a16="http://schemas.microsoft.com/office/drawing/2014/main" id="{03380BAF-6E6E-4443-B1FF-CCCA1CA9D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93495" y="1466996"/>
            <a:ext cx="9438863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EURALO F2F General Assembly 2021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Participation to the GA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D58BE6-F3C8-8743-88BE-E0E79335D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75" y="375988"/>
            <a:ext cx="506545" cy="50994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C02233-0DB5-934E-BA8F-D1D2FB3455AB}"/>
              </a:ext>
            </a:extLst>
          </p:cNvPr>
          <p:cNvSpPr txBox="1"/>
          <p:nvPr/>
        </p:nvSpPr>
        <p:spPr>
          <a:xfrm>
            <a:off x="11839" y="859429"/>
            <a:ext cx="1962741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EURALO EGAP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EEB6C52D-2C84-CC45-BCB2-9920B5974D39}"/>
              </a:ext>
            </a:extLst>
          </p:cNvPr>
          <p:cNvGrpSpPr/>
          <p:nvPr/>
        </p:nvGrpSpPr>
        <p:grpSpPr>
          <a:xfrm>
            <a:off x="1845774" y="-5654"/>
            <a:ext cx="1546783" cy="1291851"/>
            <a:chOff x="1" y="685224"/>
            <a:chExt cx="2232955" cy="186493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758646-1B10-A943-8438-6FA2F39EEA2E}"/>
                </a:ext>
              </a:extLst>
            </p:cNvPr>
            <p:cNvSpPr/>
            <p:nvPr/>
          </p:nvSpPr>
          <p:spPr>
            <a:xfrm>
              <a:off x="1" y="685224"/>
              <a:ext cx="2232955" cy="1864933"/>
            </a:xfrm>
            <a:prstGeom prst="rect">
              <a:avLst/>
            </a:prstGeom>
            <a:solidFill>
              <a:srgbClr val="0D43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pic>
          <p:nvPicPr>
            <p:cNvPr id="21" name="Picture 6" descr="ICANN_Logo_W.eps">
              <a:extLst>
                <a:ext uri="{FF2B5EF4-FFF2-40B4-BE49-F238E27FC236}">
                  <a16:creationId xmlns:a16="http://schemas.microsoft.com/office/drawing/2014/main" id="{9549727F-4051-1649-BB24-C64856AB6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82" y="871077"/>
              <a:ext cx="1962493" cy="1523172"/>
            </a:xfrm>
            <a:prstGeom prst="rect">
              <a:avLst/>
            </a:prstGeom>
          </p:spPr>
        </p:pic>
      </p:grpSp>
      <p:sp>
        <p:nvSpPr>
          <p:cNvPr id="22" name="TextBox 2">
            <a:extLst>
              <a:ext uri="{FF2B5EF4-FFF2-40B4-BE49-F238E27FC236}">
                <a16:creationId xmlns:a16="http://schemas.microsoft.com/office/drawing/2014/main" id="{EF12D1F4-40AF-A049-BAED-3BF6E00237A6}"/>
              </a:ext>
            </a:extLst>
          </p:cNvPr>
          <p:cNvSpPr txBox="1"/>
          <p:nvPr/>
        </p:nvSpPr>
        <p:spPr>
          <a:xfrm>
            <a:off x="4558593" y="771701"/>
            <a:ext cx="6280502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16 February 2021 -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19:00-20:30 UTC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597B577-7D57-C441-95A8-138A1C72841A}"/>
              </a:ext>
            </a:extLst>
          </p:cNvPr>
          <p:cNvSpPr txBox="1">
            <a:spLocks/>
          </p:cNvSpPr>
          <p:nvPr/>
        </p:nvSpPr>
        <p:spPr>
          <a:xfrm>
            <a:off x="4012452" y="76406"/>
            <a:ext cx="7588156" cy="69529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EURALO EGAP 2021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2DB2B23-633F-394D-BE57-7849CEBA9D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311" y="27928"/>
            <a:ext cx="1313438" cy="13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475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941</Words>
  <Application>Microsoft Macintosh PowerPoint</Application>
  <PresentationFormat>Grand écran</PresentationFormat>
  <Paragraphs>189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EURALO F2F General Assembly 2021 (Goodies)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EURALO  Board Calls  Monthly Calls </dc:title>
  <dc:creator>Sébastien Bachollet</dc:creator>
  <cp:lastModifiedBy>Sébastien Bachollet</cp:lastModifiedBy>
  <cp:revision>36</cp:revision>
  <dcterms:created xsi:type="dcterms:W3CDTF">2021-01-13T10:18:58Z</dcterms:created>
  <dcterms:modified xsi:type="dcterms:W3CDTF">2021-02-16T14:46:05Z</dcterms:modified>
</cp:coreProperties>
</file>