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308" r:id="rId2"/>
    <p:sldId id="317" r:id="rId3"/>
    <p:sldId id="370" r:id="rId4"/>
    <p:sldId id="362" r:id="rId5"/>
    <p:sldId id="371" r:id="rId6"/>
    <p:sldId id="288" r:id="rId7"/>
    <p:sldId id="327" r:id="rId8"/>
    <p:sldId id="366" r:id="rId9"/>
    <p:sldId id="339" r:id="rId10"/>
    <p:sldId id="336" r:id="rId11"/>
    <p:sldId id="285" r:id="rId12"/>
    <p:sldId id="311" r:id="rId13"/>
    <p:sldId id="309" r:id="rId14"/>
    <p:sldId id="310" r:id="rId15"/>
    <p:sldId id="312" r:id="rId16"/>
    <p:sldId id="306" r:id="rId17"/>
    <p:sldId id="314" r:id="rId18"/>
    <p:sldId id="315" r:id="rId19"/>
    <p:sldId id="282" r:id="rId20"/>
    <p:sldId id="318" r:id="rId21"/>
    <p:sldId id="287" r:id="rId22"/>
    <p:sldId id="293" r:id="rId23"/>
    <p:sldId id="324" r:id="rId24"/>
    <p:sldId id="328" r:id="rId25"/>
    <p:sldId id="329" r:id="rId26"/>
    <p:sldId id="332" r:id="rId27"/>
    <p:sldId id="337" r:id="rId28"/>
    <p:sldId id="292" r:id="rId29"/>
    <p:sldId id="346" r:id="rId30"/>
    <p:sldId id="347" r:id="rId31"/>
    <p:sldId id="284" r:id="rId32"/>
    <p:sldId id="352" r:id="rId33"/>
    <p:sldId id="353" r:id="rId34"/>
    <p:sldId id="272" r:id="rId35"/>
    <p:sldId id="358" r:id="rId36"/>
    <p:sldId id="326" r:id="rId37"/>
    <p:sldId id="364" r:id="rId38"/>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90D98"/>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724"/>
    <p:restoredTop sz="94652"/>
  </p:normalViewPr>
  <p:slideViewPr>
    <p:cSldViewPr>
      <p:cViewPr varScale="1">
        <p:scale>
          <a:sx n="75" d="100"/>
          <a:sy n="75" d="100"/>
        </p:scale>
        <p:origin x="2624" y="176"/>
      </p:cViewPr>
      <p:guideLst>
        <p:guide orient="horz" pos="2880"/>
        <p:guide pos="2160"/>
      </p:guideLst>
    </p:cSldViewPr>
  </p:slideViewPr>
  <p:notesTextViewPr>
    <p:cViewPr>
      <p:scale>
        <a:sx n="1" d="1"/>
        <a:sy n="1" d="1"/>
      </p:scale>
      <p:origin x="0" y="0"/>
    </p:cViewPr>
  </p:notesTextViewPr>
  <p:sorterViewPr>
    <p:cViewPr>
      <p:scale>
        <a:sx n="55" d="100"/>
        <a:sy n="5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0571CA-E55F-428D-8DF8-25F21BAB04E6}" type="datetimeFigureOut">
              <a:rPr lang="en-US" smtClean="0"/>
              <a:t>12/15/20</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260A5E-92B6-4C53-B1C3-75DF8CEA2BAE}" type="slidenum">
              <a:rPr lang="en-US" smtClean="0"/>
              <a:t>‹#›</a:t>
            </a:fld>
            <a:endParaRPr lang="en-US"/>
          </a:p>
        </p:txBody>
      </p:sp>
    </p:spTree>
    <p:extLst>
      <p:ext uri="{BB962C8B-B14F-4D97-AF65-F5344CB8AC3E}">
        <p14:creationId xmlns:p14="http://schemas.microsoft.com/office/powerpoint/2010/main" val="39246390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4260A5E-92B6-4C53-B1C3-75DF8CEA2BAE}" type="slidenum">
              <a:rPr lang="en-US" smtClean="0"/>
              <a:t>1</a:t>
            </a:fld>
            <a:endParaRPr lang="en-US"/>
          </a:p>
        </p:txBody>
      </p:sp>
    </p:spTree>
    <p:extLst>
      <p:ext uri="{BB962C8B-B14F-4D97-AF65-F5344CB8AC3E}">
        <p14:creationId xmlns:p14="http://schemas.microsoft.com/office/powerpoint/2010/main" val="6470864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4260A5E-92B6-4C53-B1C3-75DF8CEA2BAE}" type="slidenum">
              <a:rPr lang="en-US" smtClean="0"/>
              <a:t>14</a:t>
            </a:fld>
            <a:endParaRPr lang="en-US"/>
          </a:p>
        </p:txBody>
      </p:sp>
    </p:spTree>
    <p:extLst>
      <p:ext uri="{BB962C8B-B14F-4D97-AF65-F5344CB8AC3E}">
        <p14:creationId xmlns:p14="http://schemas.microsoft.com/office/powerpoint/2010/main" val="35138288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4260A5E-92B6-4C53-B1C3-75DF8CEA2BAE}" type="slidenum">
              <a:rPr lang="en-US" smtClean="0"/>
              <a:t>15</a:t>
            </a:fld>
            <a:endParaRPr lang="en-US"/>
          </a:p>
        </p:txBody>
      </p:sp>
    </p:spTree>
    <p:extLst>
      <p:ext uri="{BB962C8B-B14F-4D97-AF65-F5344CB8AC3E}">
        <p14:creationId xmlns:p14="http://schemas.microsoft.com/office/powerpoint/2010/main" val="37877182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4260A5E-92B6-4C53-B1C3-75DF8CEA2BAE}" type="slidenum">
              <a:rPr lang="en-US" smtClean="0"/>
              <a:t>16</a:t>
            </a:fld>
            <a:endParaRPr lang="en-US"/>
          </a:p>
        </p:txBody>
      </p:sp>
    </p:spTree>
    <p:extLst>
      <p:ext uri="{BB962C8B-B14F-4D97-AF65-F5344CB8AC3E}">
        <p14:creationId xmlns:p14="http://schemas.microsoft.com/office/powerpoint/2010/main" val="9657779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4260A5E-92B6-4C53-B1C3-75DF8CEA2BAE}" type="slidenum">
              <a:rPr lang="en-US" smtClean="0"/>
              <a:t>17</a:t>
            </a:fld>
            <a:endParaRPr lang="en-US"/>
          </a:p>
        </p:txBody>
      </p:sp>
    </p:spTree>
    <p:extLst>
      <p:ext uri="{BB962C8B-B14F-4D97-AF65-F5344CB8AC3E}">
        <p14:creationId xmlns:p14="http://schemas.microsoft.com/office/powerpoint/2010/main" val="7695946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5"/>
          </p:nvPr>
        </p:nvSpPr>
        <p:spPr/>
        <p:txBody>
          <a:bodyPr/>
          <a:lstStyle/>
          <a:p>
            <a:fld id="{34260A5E-92B6-4C53-B1C3-75DF8CEA2BAE}" type="slidenum">
              <a:rPr lang="en-US" smtClean="0"/>
              <a:t>19</a:t>
            </a:fld>
            <a:endParaRPr lang="en-US"/>
          </a:p>
        </p:txBody>
      </p:sp>
    </p:spTree>
    <p:extLst>
      <p:ext uri="{BB962C8B-B14F-4D97-AF65-F5344CB8AC3E}">
        <p14:creationId xmlns:p14="http://schemas.microsoft.com/office/powerpoint/2010/main" val="37379630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4260A5E-92B6-4C53-B1C3-75DF8CEA2BAE}" type="slidenum">
              <a:rPr lang="en-US" smtClean="0"/>
              <a:t>34</a:t>
            </a:fld>
            <a:endParaRPr lang="en-US"/>
          </a:p>
        </p:txBody>
      </p:sp>
    </p:spTree>
    <p:extLst>
      <p:ext uri="{BB962C8B-B14F-4D97-AF65-F5344CB8AC3E}">
        <p14:creationId xmlns:p14="http://schemas.microsoft.com/office/powerpoint/2010/main" val="1047881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4260A5E-92B6-4C53-B1C3-75DF8CEA2BAE}" type="slidenum">
              <a:rPr lang="en-US" smtClean="0"/>
              <a:t>2</a:t>
            </a:fld>
            <a:endParaRPr lang="en-US"/>
          </a:p>
        </p:txBody>
      </p:sp>
    </p:spTree>
    <p:extLst>
      <p:ext uri="{BB962C8B-B14F-4D97-AF65-F5344CB8AC3E}">
        <p14:creationId xmlns:p14="http://schemas.microsoft.com/office/powerpoint/2010/main" val="31350521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4260A5E-92B6-4C53-B1C3-75DF8CEA2BAE}" type="slidenum">
              <a:rPr lang="en-US" smtClean="0"/>
              <a:t>3</a:t>
            </a:fld>
            <a:endParaRPr lang="en-US"/>
          </a:p>
        </p:txBody>
      </p:sp>
    </p:spTree>
    <p:extLst>
      <p:ext uri="{BB962C8B-B14F-4D97-AF65-F5344CB8AC3E}">
        <p14:creationId xmlns:p14="http://schemas.microsoft.com/office/powerpoint/2010/main" val="446130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4260A5E-92B6-4C53-B1C3-75DF8CEA2BAE}" type="slidenum">
              <a:rPr lang="en-US" smtClean="0"/>
              <a:t>4</a:t>
            </a:fld>
            <a:endParaRPr lang="en-US"/>
          </a:p>
        </p:txBody>
      </p:sp>
    </p:spTree>
    <p:extLst>
      <p:ext uri="{BB962C8B-B14F-4D97-AF65-F5344CB8AC3E}">
        <p14:creationId xmlns:p14="http://schemas.microsoft.com/office/powerpoint/2010/main" val="9580449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4260A5E-92B6-4C53-B1C3-75DF8CEA2BAE}" type="slidenum">
              <a:rPr lang="en-US" smtClean="0"/>
              <a:t>5</a:t>
            </a:fld>
            <a:endParaRPr lang="en-US"/>
          </a:p>
        </p:txBody>
      </p:sp>
    </p:spTree>
    <p:extLst>
      <p:ext uri="{BB962C8B-B14F-4D97-AF65-F5344CB8AC3E}">
        <p14:creationId xmlns:p14="http://schemas.microsoft.com/office/powerpoint/2010/main" val="38388301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5"/>
          </p:nvPr>
        </p:nvSpPr>
        <p:spPr/>
        <p:txBody>
          <a:bodyPr/>
          <a:lstStyle/>
          <a:p>
            <a:fld id="{34260A5E-92B6-4C53-B1C3-75DF8CEA2BAE}" type="slidenum">
              <a:rPr lang="en-US" smtClean="0"/>
              <a:t>8</a:t>
            </a:fld>
            <a:endParaRPr lang="en-US"/>
          </a:p>
        </p:txBody>
      </p:sp>
    </p:spTree>
    <p:extLst>
      <p:ext uri="{BB962C8B-B14F-4D97-AF65-F5344CB8AC3E}">
        <p14:creationId xmlns:p14="http://schemas.microsoft.com/office/powerpoint/2010/main" val="24501301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4260A5E-92B6-4C53-B1C3-75DF8CEA2BAE}" type="slidenum">
              <a:rPr lang="en-US" smtClean="0"/>
              <a:t>11</a:t>
            </a:fld>
            <a:endParaRPr lang="en-US"/>
          </a:p>
        </p:txBody>
      </p:sp>
    </p:spTree>
    <p:extLst>
      <p:ext uri="{BB962C8B-B14F-4D97-AF65-F5344CB8AC3E}">
        <p14:creationId xmlns:p14="http://schemas.microsoft.com/office/powerpoint/2010/main" val="8737411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4260A5E-92B6-4C53-B1C3-75DF8CEA2BAE}" type="slidenum">
              <a:rPr lang="en-US" smtClean="0"/>
              <a:t>12</a:t>
            </a:fld>
            <a:endParaRPr lang="en-US"/>
          </a:p>
        </p:txBody>
      </p:sp>
    </p:spTree>
    <p:extLst>
      <p:ext uri="{BB962C8B-B14F-4D97-AF65-F5344CB8AC3E}">
        <p14:creationId xmlns:p14="http://schemas.microsoft.com/office/powerpoint/2010/main" val="38098551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4260A5E-92B6-4C53-B1C3-75DF8CEA2BAE}" type="slidenum">
              <a:rPr lang="en-US" smtClean="0"/>
              <a:t>13</a:t>
            </a:fld>
            <a:endParaRPr lang="en-US"/>
          </a:p>
        </p:txBody>
      </p:sp>
    </p:spTree>
    <p:extLst>
      <p:ext uri="{BB962C8B-B14F-4D97-AF65-F5344CB8AC3E}">
        <p14:creationId xmlns:p14="http://schemas.microsoft.com/office/powerpoint/2010/main" val="185819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a:t>Образец заголовка</a:t>
            </a:r>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A4DDFC17-8423-4DE9-A8AA-1AB3264484CF}" type="datetimeFigureOut">
              <a:rPr lang="ru-RU" smtClean="0"/>
              <a:t>15.12.2020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6A5ECB-BF2B-4487-982A-3CA6018C0B9A}" type="slidenum">
              <a:rPr lang="ru-RU" smtClean="0"/>
              <a:t>‹#›</a:t>
            </a:fld>
            <a:endParaRPr lang="ru-RU"/>
          </a:p>
        </p:txBody>
      </p:sp>
      <p:pic>
        <p:nvPicPr>
          <p:cNvPr id="11" name="Рисунок 3" descr="af7a4501-735b-4269-8da2-1fc31646e441 - копия">
            <a:extLst>
              <a:ext uri="{FF2B5EF4-FFF2-40B4-BE49-F238E27FC236}">
                <a16:creationId xmlns:a16="http://schemas.microsoft.com/office/drawing/2014/main" id="{4D8DFA44-F2E8-4042-B11C-41E7CFF7D89F}"/>
              </a:ext>
            </a:extLst>
          </p:cNvPr>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12" name="Заголовок 1">
            <a:extLst>
              <a:ext uri="{FF2B5EF4-FFF2-40B4-BE49-F238E27FC236}">
                <a16:creationId xmlns:a16="http://schemas.microsoft.com/office/drawing/2014/main" id="{A3AEAA20-C629-8241-B556-134819B53DEA}"/>
              </a:ext>
            </a:extLst>
          </p:cNvPr>
          <p:cNvSpPr txBox="1">
            <a:spLocks/>
          </p:cNvSpPr>
          <p:nvPr userDrawn="1"/>
        </p:nvSpPr>
        <p:spPr>
          <a:xfrm>
            <a:off x="260648" y="179512"/>
            <a:ext cx="6408712" cy="86409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2000" b="1" dirty="0">
                <a:solidFill>
                  <a:schemeClr val="accent4">
                    <a:lumMod val="75000"/>
                  </a:schemeClr>
                </a:solidFill>
              </a:rPr>
              <a:t>EURALO Annual Report, December 2020</a:t>
            </a:r>
            <a:r>
              <a:rPr lang="en-US" sz="2000" b="1" dirty="0">
                <a:solidFill>
                  <a:srgbClr val="3399FF"/>
                </a:solidFill>
              </a:rPr>
              <a:t> </a:t>
            </a:r>
            <a:br>
              <a:rPr lang="ru-RU" sz="2000" b="1" dirty="0">
                <a:solidFill>
                  <a:srgbClr val="7030A0"/>
                </a:solidFill>
              </a:rPr>
            </a:br>
            <a:endParaRPr lang="ru-RU" sz="2000" b="1" dirty="0">
              <a:solidFill>
                <a:srgbClr val="7030A0"/>
              </a:solidFill>
            </a:endParaRPr>
          </a:p>
        </p:txBody>
      </p:sp>
    </p:spTree>
    <p:extLst>
      <p:ext uri="{BB962C8B-B14F-4D97-AF65-F5344CB8AC3E}">
        <p14:creationId xmlns:p14="http://schemas.microsoft.com/office/powerpoint/2010/main" val="725125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A4DDFC17-8423-4DE9-A8AA-1AB3264484CF}" type="datetimeFigureOut">
              <a:rPr lang="ru-RU" smtClean="0"/>
              <a:t>15.12.2020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6A5ECB-BF2B-4487-982A-3CA6018C0B9A}" type="slidenum">
              <a:rPr lang="ru-RU" smtClean="0"/>
              <a:t>‹#›</a:t>
            </a:fld>
            <a:endParaRPr lang="ru-RU"/>
          </a:p>
        </p:txBody>
      </p:sp>
    </p:spTree>
    <p:extLst>
      <p:ext uri="{BB962C8B-B14F-4D97-AF65-F5344CB8AC3E}">
        <p14:creationId xmlns:p14="http://schemas.microsoft.com/office/powerpoint/2010/main" val="2711728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3729037" y="488951"/>
            <a:ext cx="1157288" cy="10401300"/>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257175" y="488951"/>
            <a:ext cx="3357563" cy="1040130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A4DDFC17-8423-4DE9-A8AA-1AB3264484CF}" type="datetimeFigureOut">
              <a:rPr lang="ru-RU" smtClean="0"/>
              <a:t>15.12.2020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6A5ECB-BF2B-4487-982A-3CA6018C0B9A}" type="slidenum">
              <a:rPr lang="ru-RU" smtClean="0"/>
              <a:t>‹#›</a:t>
            </a:fld>
            <a:endParaRPr lang="ru-RU"/>
          </a:p>
        </p:txBody>
      </p:sp>
    </p:spTree>
    <p:extLst>
      <p:ext uri="{BB962C8B-B14F-4D97-AF65-F5344CB8AC3E}">
        <p14:creationId xmlns:p14="http://schemas.microsoft.com/office/powerpoint/2010/main" val="1699689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A4DDFC17-8423-4DE9-A8AA-1AB3264484CF}" type="datetimeFigureOut">
              <a:rPr lang="ru-RU" smtClean="0"/>
              <a:t>15.12.2020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6A5ECB-BF2B-4487-982A-3CA6018C0B9A}" type="slidenum">
              <a:rPr lang="ru-RU" smtClean="0"/>
              <a:t>‹#›</a:t>
            </a:fld>
            <a:endParaRPr lang="ru-RU"/>
          </a:p>
        </p:txBody>
      </p:sp>
    </p:spTree>
    <p:extLst>
      <p:ext uri="{BB962C8B-B14F-4D97-AF65-F5344CB8AC3E}">
        <p14:creationId xmlns:p14="http://schemas.microsoft.com/office/powerpoint/2010/main" val="3820422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A4DDFC17-8423-4DE9-A8AA-1AB3264484CF}" type="datetimeFigureOut">
              <a:rPr lang="ru-RU" smtClean="0"/>
              <a:t>15.12.2020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6A5ECB-BF2B-4487-982A-3CA6018C0B9A}" type="slidenum">
              <a:rPr lang="ru-RU" smtClean="0"/>
              <a:t>‹#›</a:t>
            </a:fld>
            <a:endParaRPr lang="ru-RU"/>
          </a:p>
        </p:txBody>
      </p:sp>
    </p:spTree>
    <p:extLst>
      <p:ext uri="{BB962C8B-B14F-4D97-AF65-F5344CB8AC3E}">
        <p14:creationId xmlns:p14="http://schemas.microsoft.com/office/powerpoint/2010/main" val="2215347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A4DDFC17-8423-4DE9-A8AA-1AB3264484CF}" type="datetimeFigureOut">
              <a:rPr lang="ru-RU" smtClean="0"/>
              <a:t>15.12.2020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76A5ECB-BF2B-4487-982A-3CA6018C0B9A}" type="slidenum">
              <a:rPr lang="ru-RU" smtClean="0"/>
              <a:t>‹#›</a:t>
            </a:fld>
            <a:endParaRPr lang="ru-RU"/>
          </a:p>
        </p:txBody>
      </p:sp>
    </p:spTree>
    <p:extLst>
      <p:ext uri="{BB962C8B-B14F-4D97-AF65-F5344CB8AC3E}">
        <p14:creationId xmlns:p14="http://schemas.microsoft.com/office/powerpoint/2010/main" val="2565729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A4DDFC17-8423-4DE9-A8AA-1AB3264484CF}" type="datetimeFigureOut">
              <a:rPr lang="ru-RU" smtClean="0"/>
              <a:t>15.12.2020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76A5ECB-BF2B-4487-982A-3CA6018C0B9A}" type="slidenum">
              <a:rPr lang="ru-RU" smtClean="0"/>
              <a:t>‹#›</a:t>
            </a:fld>
            <a:endParaRPr lang="ru-RU"/>
          </a:p>
        </p:txBody>
      </p:sp>
    </p:spTree>
    <p:extLst>
      <p:ext uri="{BB962C8B-B14F-4D97-AF65-F5344CB8AC3E}">
        <p14:creationId xmlns:p14="http://schemas.microsoft.com/office/powerpoint/2010/main" val="3346842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A4DDFC17-8423-4DE9-A8AA-1AB3264484CF}" type="datetimeFigureOut">
              <a:rPr lang="ru-RU" smtClean="0"/>
              <a:t>15.12.2020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76A5ECB-BF2B-4487-982A-3CA6018C0B9A}" type="slidenum">
              <a:rPr lang="ru-RU" smtClean="0"/>
              <a:t>‹#›</a:t>
            </a:fld>
            <a:endParaRPr lang="ru-RU"/>
          </a:p>
        </p:txBody>
      </p:sp>
    </p:spTree>
    <p:extLst>
      <p:ext uri="{BB962C8B-B14F-4D97-AF65-F5344CB8AC3E}">
        <p14:creationId xmlns:p14="http://schemas.microsoft.com/office/powerpoint/2010/main" val="4061131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4DDFC17-8423-4DE9-A8AA-1AB3264484CF}" type="datetimeFigureOut">
              <a:rPr lang="ru-RU" smtClean="0"/>
              <a:t>15.12.2020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76A5ECB-BF2B-4487-982A-3CA6018C0B9A}" type="slidenum">
              <a:rPr lang="ru-RU" smtClean="0"/>
              <a:t>‹#›</a:t>
            </a:fld>
            <a:endParaRPr lang="ru-RU"/>
          </a:p>
        </p:txBody>
      </p:sp>
    </p:spTree>
    <p:extLst>
      <p:ext uri="{BB962C8B-B14F-4D97-AF65-F5344CB8AC3E}">
        <p14:creationId xmlns:p14="http://schemas.microsoft.com/office/powerpoint/2010/main" val="518115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A4DDFC17-8423-4DE9-A8AA-1AB3264484CF}" type="datetimeFigureOut">
              <a:rPr lang="ru-RU" smtClean="0"/>
              <a:t>15.12.2020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76A5ECB-BF2B-4487-982A-3CA6018C0B9A}" type="slidenum">
              <a:rPr lang="ru-RU" smtClean="0"/>
              <a:t>‹#›</a:t>
            </a:fld>
            <a:endParaRPr lang="ru-RU"/>
          </a:p>
        </p:txBody>
      </p:sp>
    </p:spTree>
    <p:extLst>
      <p:ext uri="{BB962C8B-B14F-4D97-AF65-F5344CB8AC3E}">
        <p14:creationId xmlns:p14="http://schemas.microsoft.com/office/powerpoint/2010/main" val="1083470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A4DDFC17-8423-4DE9-A8AA-1AB3264484CF}" type="datetimeFigureOut">
              <a:rPr lang="ru-RU" smtClean="0"/>
              <a:t>15.12.2020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76A5ECB-BF2B-4487-982A-3CA6018C0B9A}" type="slidenum">
              <a:rPr lang="ru-RU" smtClean="0"/>
              <a:t>‹#›</a:t>
            </a:fld>
            <a:endParaRPr lang="ru-RU"/>
          </a:p>
        </p:txBody>
      </p:sp>
    </p:spTree>
    <p:extLst>
      <p:ext uri="{BB962C8B-B14F-4D97-AF65-F5344CB8AC3E}">
        <p14:creationId xmlns:p14="http://schemas.microsoft.com/office/powerpoint/2010/main" val="3560021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A4DDFC17-8423-4DE9-A8AA-1AB3264484CF}" type="datetimeFigureOut">
              <a:rPr lang="ru-RU" smtClean="0"/>
              <a:t>15.12.2020</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276A5ECB-BF2B-4487-982A-3CA6018C0B9A}" type="slidenum">
              <a:rPr lang="ru-RU" smtClean="0"/>
              <a:t>‹#›</a:t>
            </a:fld>
            <a:endParaRPr lang="ru-RU"/>
          </a:p>
        </p:txBody>
      </p:sp>
    </p:spTree>
    <p:extLst>
      <p:ext uri="{BB962C8B-B14F-4D97-AF65-F5344CB8AC3E}">
        <p14:creationId xmlns:p14="http://schemas.microsoft.com/office/powerpoint/2010/main" val="33711275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hyperlink" Target="https://www.enog.org/enog-17/archives/" TargetMode="External"/><Relationship Id="rId3" Type="http://schemas.openxmlformats.org/officeDocument/2006/relationships/image" Target="../media/image18.png"/><Relationship Id="rId7" Type="http://schemas.openxmlformats.org/officeDocument/2006/relationships/image" Target="../media/image49.png"/><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48.png"/><Relationship Id="rId11" Type="http://schemas.openxmlformats.org/officeDocument/2006/relationships/image" Target="../media/image51.png"/><Relationship Id="rId5" Type="http://schemas.openxmlformats.org/officeDocument/2006/relationships/image" Target="../media/image47.png"/><Relationship Id="rId10" Type="http://schemas.openxmlformats.org/officeDocument/2006/relationships/hyperlink" Target="https://www.eurodig.org/get-involved/planning-process/#tab-call-for-issues" TargetMode="External"/><Relationship Id="rId4" Type="http://schemas.openxmlformats.org/officeDocument/2006/relationships/hyperlink" Target="http://www.igf.md/" TargetMode="External"/><Relationship Id="rId9" Type="http://schemas.openxmlformats.org/officeDocument/2006/relationships/image" Target="../media/image50.png"/></Relationships>
</file>

<file path=ppt/slides/_rels/slide11.xml.rels><?xml version="1.0" encoding="UTF-8" standalone="yes"?>
<Relationships xmlns="http://schemas.openxmlformats.org/package/2006/relationships"><Relationship Id="rId8" Type="http://schemas.openxmlformats.org/officeDocument/2006/relationships/hyperlink" Target="https://69.schedule.icann.org/meetings/No83jyKqbn4vmpEt2" TargetMode="External"/><Relationship Id="rId13" Type="http://schemas.openxmlformats.org/officeDocument/2006/relationships/image" Target="../media/image52.jpeg"/><Relationship Id="rId3" Type="http://schemas.openxmlformats.org/officeDocument/2006/relationships/image" Target="../media/image1.png"/><Relationship Id="rId7" Type="http://schemas.openxmlformats.org/officeDocument/2006/relationships/hyperlink" Target="https://69.schedule.icann.org/meetings/wR4KkL3PkohdfTa8c" TargetMode="External"/><Relationship Id="rId12" Type="http://schemas.openxmlformats.org/officeDocument/2006/relationships/hyperlink" Target="https://69.schedule.icann.org/meetings/My2msXLGq4rtZRjtg" TargetMode="External"/><Relationship Id="rId2" Type="http://schemas.openxmlformats.org/officeDocument/2006/relationships/notesSlide" Target="../notesSlides/notesSlide7.xml"/><Relationship Id="rId16" Type="http://schemas.openxmlformats.org/officeDocument/2006/relationships/image" Target="../media/image55.jpeg"/><Relationship Id="rId1" Type="http://schemas.openxmlformats.org/officeDocument/2006/relationships/slideLayout" Target="../slideLayouts/slideLayout1.xml"/><Relationship Id="rId6" Type="http://schemas.openxmlformats.org/officeDocument/2006/relationships/hyperlink" Target="https://69.schedule.icann.org/meetings/yzpK9DNAF7n2AnsSs#/?limit=10&amp;sortByFields[0]=isPinned&amp;sortByFields[1]=lastActivityAt&amp;sortByOrders[0]=-1&amp;sortByOrders[1]=-1&amp;uid=a6ijir8iemBHYWRru" TargetMode="External"/><Relationship Id="rId11" Type="http://schemas.openxmlformats.org/officeDocument/2006/relationships/hyperlink" Target="https://69.schedule.icann.org/meetings/J4vfQie2wgE6nDW3b" TargetMode="External"/><Relationship Id="rId5" Type="http://schemas.openxmlformats.org/officeDocument/2006/relationships/hyperlink" Target="https://69.schedule.icann.org/meetings/kCX8Mcg3ZWGmQfv2W#/?limit=10&amp;sortByFields[0]=isPinned&amp;sortByFields[1]=lastActivityAt&amp;sortByOrders[0]=-1&amp;sortByOrders[1]=-1&amp;uid=a6ijir8iemBHYWRru" TargetMode="External"/><Relationship Id="rId15" Type="http://schemas.openxmlformats.org/officeDocument/2006/relationships/image" Target="../media/image54.png"/><Relationship Id="rId10" Type="http://schemas.openxmlformats.org/officeDocument/2006/relationships/hyperlink" Target="https://69.schedule.icann.org/meetings/kZNun9NKSXNdhkCmj" TargetMode="External"/><Relationship Id="rId4" Type="http://schemas.openxmlformats.org/officeDocument/2006/relationships/hyperlink" Target="https://69.schedule.icann.org/meetings/uwSeKAkCdtRqughRX#/?limit=10&amp;sortByFields[0]=isPinned&amp;sortByFields[1]=lastActivityAt&amp;sortByOrders[0]=-1&amp;sortByOrders[1]=-1&amp;uid=a6ijir8iemBHYWRru" TargetMode="External"/><Relationship Id="rId9" Type="http://schemas.openxmlformats.org/officeDocument/2006/relationships/hyperlink" Target="https://69.schedule.icann.org/meetings/oATf8ZTYxS9pC734Q" TargetMode="External"/><Relationship Id="rId14" Type="http://schemas.openxmlformats.org/officeDocument/2006/relationships/image" Target="../media/image53.jpeg"/></Relationships>
</file>

<file path=ppt/slides/_rels/slide12.xml.rels><?xml version="1.0" encoding="UTF-8" standalone="yes"?>
<Relationships xmlns="http://schemas.openxmlformats.org/package/2006/relationships"><Relationship Id="rId8" Type="http://schemas.openxmlformats.org/officeDocument/2006/relationships/hyperlink" Target="https://69.schedule.icann.org/meetings/WCzKDcZffPYKrzosJ" TargetMode="External"/><Relationship Id="rId13" Type="http://schemas.openxmlformats.org/officeDocument/2006/relationships/hyperlink" Target="https://69.schedule.icann.org/meetings/smx3E9hsArj2MXut9" TargetMode="External"/><Relationship Id="rId3" Type="http://schemas.openxmlformats.org/officeDocument/2006/relationships/image" Target="../media/image1.png"/><Relationship Id="rId7" Type="http://schemas.openxmlformats.org/officeDocument/2006/relationships/hyperlink" Target="https://69.schedule.icann.org/meetings/kb9Kiajq5oG7XNits" TargetMode="External"/><Relationship Id="rId12" Type="http://schemas.openxmlformats.org/officeDocument/2006/relationships/hyperlink" Target="https://69.schedule.icann.org/meetings/kzdDYRAKdvtknah8L" TargetMode="External"/><Relationship Id="rId2" Type="http://schemas.openxmlformats.org/officeDocument/2006/relationships/notesSlide" Target="../notesSlides/notesSlide8.xml"/><Relationship Id="rId16" Type="http://schemas.openxmlformats.org/officeDocument/2006/relationships/image" Target="../media/image56.jpeg"/><Relationship Id="rId1" Type="http://schemas.openxmlformats.org/officeDocument/2006/relationships/slideLayout" Target="../slideLayouts/slideLayout1.xml"/><Relationship Id="rId6" Type="http://schemas.openxmlformats.org/officeDocument/2006/relationships/hyperlink" Target="https://69.schedule.icann.org/meetings/nvKwMeoTgz9J6F9Hv" TargetMode="External"/><Relationship Id="rId11" Type="http://schemas.openxmlformats.org/officeDocument/2006/relationships/hyperlink" Target="https://69.schedule.icann.org/meetings/q9fnQDcQocdBmgEpx" TargetMode="External"/><Relationship Id="rId5" Type="http://schemas.openxmlformats.org/officeDocument/2006/relationships/hyperlink" Target="https://69.schedule.icann.org/meetings/JLjCx3z5i58p8sENX" TargetMode="External"/><Relationship Id="rId15" Type="http://schemas.openxmlformats.org/officeDocument/2006/relationships/hyperlink" Target="https://69.schedule.icann.org/meetings/Fq5GCRsPmKwsJGhgz" TargetMode="External"/><Relationship Id="rId10" Type="http://schemas.openxmlformats.org/officeDocument/2006/relationships/hyperlink" Target="https://69.schedule.icann.org/meetings/PD2ipHDrk7p4tzuK5" TargetMode="External"/><Relationship Id="rId4" Type="http://schemas.openxmlformats.org/officeDocument/2006/relationships/hyperlink" Target="https://69.schedule.icann.org/meetings/8uqtr4NZiHXkriT6k" TargetMode="External"/><Relationship Id="rId9" Type="http://schemas.openxmlformats.org/officeDocument/2006/relationships/hyperlink" Target="https://69.schedule.icann.org/meetings/w8wuCYSW5rvL4Yzf3" TargetMode="External"/><Relationship Id="rId14" Type="http://schemas.openxmlformats.org/officeDocument/2006/relationships/hyperlink" Target="https://69.schedule.icann.org/meetings/9YuAwATY2A79w8psv"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59.jpeg"/><Relationship Id="rId3" Type="http://schemas.openxmlformats.org/officeDocument/2006/relationships/image" Target="../media/image3.jpeg"/><Relationship Id="rId7" Type="http://schemas.openxmlformats.org/officeDocument/2006/relationships/image" Target="../media/image58.jpeg"/><Relationship Id="rId12" Type="http://schemas.openxmlformats.org/officeDocument/2006/relationships/image" Target="../media/image63.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https://69.schedule.icann.org/meetings/B7yrSrgK43PCkp6n9" TargetMode="External"/><Relationship Id="rId11" Type="http://schemas.openxmlformats.org/officeDocument/2006/relationships/image" Target="../media/image62.jpeg"/><Relationship Id="rId5" Type="http://schemas.openxmlformats.org/officeDocument/2006/relationships/image" Target="../media/image1.png"/><Relationship Id="rId10" Type="http://schemas.openxmlformats.org/officeDocument/2006/relationships/image" Target="../media/image61.jpeg"/><Relationship Id="rId4" Type="http://schemas.openxmlformats.org/officeDocument/2006/relationships/image" Target="../media/image57.jpeg"/><Relationship Id="rId9" Type="http://schemas.openxmlformats.org/officeDocument/2006/relationships/image" Target="../media/image60.jpeg"/></Relationships>
</file>

<file path=ppt/slides/_rels/slide14.xml.rels><?xml version="1.0" encoding="UTF-8" standalone="yes"?>
<Relationships xmlns="http://schemas.openxmlformats.org/package/2006/relationships"><Relationship Id="rId8" Type="http://schemas.openxmlformats.org/officeDocument/2006/relationships/image" Target="../media/image67.jpeg"/><Relationship Id="rId13" Type="http://schemas.openxmlformats.org/officeDocument/2006/relationships/image" Target="../media/image72.jpeg"/><Relationship Id="rId3" Type="http://schemas.openxmlformats.org/officeDocument/2006/relationships/image" Target="../media/image1.png"/><Relationship Id="rId7" Type="http://schemas.openxmlformats.org/officeDocument/2006/relationships/image" Target="../media/image66.jpeg"/><Relationship Id="rId12" Type="http://schemas.openxmlformats.org/officeDocument/2006/relationships/image" Target="../media/image71.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65.png"/><Relationship Id="rId11" Type="http://schemas.openxmlformats.org/officeDocument/2006/relationships/image" Target="../media/image70.jpeg"/><Relationship Id="rId5" Type="http://schemas.openxmlformats.org/officeDocument/2006/relationships/image" Target="../media/image64.jpeg"/><Relationship Id="rId10" Type="http://schemas.openxmlformats.org/officeDocument/2006/relationships/image" Target="../media/image69.jpeg"/><Relationship Id="rId4" Type="http://schemas.openxmlformats.org/officeDocument/2006/relationships/hyperlink" Target="https://69.schedule.icann.org/meetings/cmQzSeZttmiK8hCPt#/?limit=10&amp;sortByFields[0]=isPinned&amp;sortByFields[1]=lastActivityAt&amp;sortByOrders[0]=-1&amp;sortByOrders[1]=-1&amp;uid=a6ijir8iemBHYWRru" TargetMode="External"/><Relationship Id="rId9" Type="http://schemas.openxmlformats.org/officeDocument/2006/relationships/image" Target="../media/image68.jpeg"/><Relationship Id="rId14" Type="http://schemas.openxmlformats.org/officeDocument/2006/relationships/image" Target="../media/image73.jpeg"/></Relationships>
</file>

<file path=ppt/slides/_rels/slide15.xml.rels><?xml version="1.0" encoding="UTF-8" standalone="yes"?>
<Relationships xmlns="http://schemas.openxmlformats.org/package/2006/relationships"><Relationship Id="rId8" Type="http://schemas.openxmlformats.org/officeDocument/2006/relationships/image" Target="../media/image77.jpeg"/><Relationship Id="rId13" Type="http://schemas.openxmlformats.org/officeDocument/2006/relationships/image" Target="../media/image82.jpeg"/><Relationship Id="rId3" Type="http://schemas.openxmlformats.org/officeDocument/2006/relationships/image" Target="../media/image1.png"/><Relationship Id="rId7" Type="http://schemas.openxmlformats.org/officeDocument/2006/relationships/image" Target="../media/image76.png"/><Relationship Id="rId12" Type="http://schemas.openxmlformats.org/officeDocument/2006/relationships/image" Target="../media/image81.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75.jpeg"/><Relationship Id="rId11" Type="http://schemas.openxmlformats.org/officeDocument/2006/relationships/image" Target="../media/image80.png"/><Relationship Id="rId5" Type="http://schemas.openxmlformats.org/officeDocument/2006/relationships/image" Target="../media/image74.png"/><Relationship Id="rId10" Type="http://schemas.openxmlformats.org/officeDocument/2006/relationships/image" Target="../media/image79.png"/><Relationship Id="rId4" Type="http://schemas.openxmlformats.org/officeDocument/2006/relationships/hyperlink" Target="https://69.schedule.icann.org/meetings/SQNrescX7tjsssSiJ#/?limit=10&amp;sortByFields[0]=isPinned&amp;sortByFields[1]=lastActivityAt&amp;sortByOrders[0]=-1&amp;sortByOrders[1]=-1&amp;uid=a6ijir8iemBHYWRru" TargetMode="External"/><Relationship Id="rId9" Type="http://schemas.openxmlformats.org/officeDocument/2006/relationships/image" Target="../media/image78.png"/></Relationships>
</file>

<file path=ppt/slides/_rels/slide16.xml.rels><?xml version="1.0" encoding="UTF-8" standalone="yes"?>
<Relationships xmlns="http://schemas.openxmlformats.org/package/2006/relationships"><Relationship Id="rId8" Type="http://schemas.openxmlformats.org/officeDocument/2006/relationships/image" Target="../media/image86.jpeg"/><Relationship Id="rId13" Type="http://schemas.openxmlformats.org/officeDocument/2006/relationships/image" Target="../media/image88.jpeg"/><Relationship Id="rId3" Type="http://schemas.openxmlformats.org/officeDocument/2006/relationships/image" Target="../media/image1.png"/><Relationship Id="rId7" Type="http://schemas.openxmlformats.org/officeDocument/2006/relationships/image" Target="../media/image85.jpeg"/><Relationship Id="rId12" Type="http://schemas.openxmlformats.org/officeDocument/2006/relationships/hyperlink" Target="https://medienstadt-leipzig.org/Guide-to-effective-participation-in-virtual-meetings.pdf"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84.jpeg"/><Relationship Id="rId11" Type="http://schemas.openxmlformats.org/officeDocument/2006/relationships/hyperlink" Target="https://medienstadt-leipzig.org/Leitfaden-zur-effektiven-Teilnahme-an-virtuellen-Meetings.pdf" TargetMode="External"/><Relationship Id="rId5" Type="http://schemas.openxmlformats.org/officeDocument/2006/relationships/image" Target="../media/image83.jpeg"/><Relationship Id="rId10" Type="http://schemas.openxmlformats.org/officeDocument/2006/relationships/hyperlink" Target="https://portulansinstitute.org/nri-2020-digital-transformation-dialogues/" TargetMode="External"/><Relationship Id="rId4" Type="http://schemas.openxmlformats.org/officeDocument/2006/relationships/hyperlink" Target="https://runet-id.com/event/internet-debate20/" TargetMode="External"/><Relationship Id="rId9" Type="http://schemas.openxmlformats.org/officeDocument/2006/relationships/image" Target="../media/image87.png"/></Relationships>
</file>

<file path=ppt/slides/_rels/slide17.xml.rels><?xml version="1.0" encoding="UTF-8" standalone="yes"?>
<Relationships xmlns="http://schemas.openxmlformats.org/package/2006/relationships"><Relationship Id="rId8" Type="http://schemas.openxmlformats.org/officeDocument/2006/relationships/image" Target="../media/image92.jpeg"/><Relationship Id="rId13" Type="http://schemas.openxmlformats.org/officeDocument/2006/relationships/image" Target="../media/image95.jpeg"/><Relationship Id="rId3" Type="http://schemas.openxmlformats.org/officeDocument/2006/relationships/image" Target="../media/image1.png"/><Relationship Id="rId7" Type="http://schemas.openxmlformats.org/officeDocument/2006/relationships/hyperlink" Target="https://www.igf-france.fr/" TargetMode="External"/><Relationship Id="rId12" Type="http://schemas.openxmlformats.org/officeDocument/2006/relationships/hyperlink" Target="https://www.facebook.com/globalyouthigf" TargetMode="External"/><Relationship Id="rId2" Type="http://schemas.openxmlformats.org/officeDocument/2006/relationships/notesSlide" Target="../notesSlides/notesSlide13.xml"/><Relationship Id="rId16" Type="http://schemas.openxmlformats.org/officeDocument/2006/relationships/image" Target="../media/image97.png"/><Relationship Id="rId1" Type="http://schemas.openxmlformats.org/officeDocument/2006/relationships/slideLayout" Target="../slideLayouts/slideLayout1.xml"/><Relationship Id="rId6" Type="http://schemas.openxmlformats.org/officeDocument/2006/relationships/image" Target="../media/image91.png"/><Relationship Id="rId11" Type="http://schemas.openxmlformats.org/officeDocument/2006/relationships/hyperlink" Target="http://www.againstcybercrime.org/" TargetMode="External"/><Relationship Id="rId5" Type="http://schemas.openxmlformats.org/officeDocument/2006/relationships/image" Target="../media/image90.png"/><Relationship Id="rId15" Type="http://schemas.openxmlformats.org/officeDocument/2006/relationships/image" Target="../media/image96.png"/><Relationship Id="rId10" Type="http://schemas.openxmlformats.org/officeDocument/2006/relationships/image" Target="../media/image94.jpeg"/><Relationship Id="rId4" Type="http://schemas.openxmlformats.org/officeDocument/2006/relationships/image" Target="../media/image89.png"/><Relationship Id="rId9" Type="http://schemas.openxmlformats.org/officeDocument/2006/relationships/image" Target="../media/image93.jpeg"/><Relationship Id="rId14" Type="http://schemas.openxmlformats.org/officeDocument/2006/relationships/hyperlink" Target="https://igf-ua.org/"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102.png"/><Relationship Id="rId3" Type="http://schemas.openxmlformats.org/officeDocument/2006/relationships/hyperlink" Target="https://www.facebook.com/YouthIGrus" TargetMode="External"/><Relationship Id="rId7" Type="http://schemas.openxmlformats.org/officeDocument/2006/relationships/image" Target="../media/image101.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00.png"/><Relationship Id="rId11" Type="http://schemas.openxmlformats.org/officeDocument/2006/relationships/image" Target="../media/image103.png"/><Relationship Id="rId5" Type="http://schemas.openxmlformats.org/officeDocument/2006/relationships/image" Target="../media/image99.jpeg"/><Relationship Id="rId10" Type="http://schemas.openxmlformats.org/officeDocument/2006/relationships/hyperlink" Target="https://seedig.net/seesummary-october-2020/" TargetMode="External"/><Relationship Id="rId4" Type="http://schemas.openxmlformats.org/officeDocument/2006/relationships/image" Target="../media/image98.jpeg"/><Relationship Id="rId9" Type="http://schemas.openxmlformats.org/officeDocument/2006/relationships/hyperlink" Target="https://2020.seedig.net/#about"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individualusers.org/" TargetMode="External"/><Relationship Id="rId3" Type="http://schemas.openxmlformats.org/officeDocument/2006/relationships/image" Target="../media/image104.jpeg"/><Relationship Id="rId7" Type="http://schemas.openxmlformats.org/officeDocument/2006/relationships/image" Target="../media/image108.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07.jpeg"/><Relationship Id="rId5" Type="http://schemas.openxmlformats.org/officeDocument/2006/relationships/image" Target="../media/image106.png"/><Relationship Id="rId4" Type="http://schemas.openxmlformats.org/officeDocument/2006/relationships/image" Target="../media/image105.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hyperlink" Target="https://t.co/AcTybPhRyx?amp=1" TargetMode="External"/><Relationship Id="rId3" Type="http://schemas.openxmlformats.org/officeDocument/2006/relationships/image" Target="../media/image109.jpeg"/><Relationship Id="rId7" Type="http://schemas.openxmlformats.org/officeDocument/2006/relationships/hyperlink" Target="https://twitter.com/hashtag/ICANN?src=hashtag_click"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11.jpeg"/><Relationship Id="rId5" Type="http://schemas.openxmlformats.org/officeDocument/2006/relationships/image" Target="../media/image110.jpeg"/><Relationship Id="rId4" Type="http://schemas.openxmlformats.org/officeDocument/2006/relationships/hyperlink" Target="https://youtu.be/54zXOFhmaA8"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centr.org/library/library/external-event/icann68-report.html" TargetMode="External"/><Relationship Id="rId3" Type="http://schemas.openxmlformats.org/officeDocument/2006/relationships/image" Target="../media/image112.png"/><Relationship Id="rId7" Type="http://schemas.openxmlformats.org/officeDocument/2006/relationships/image" Target="../media/image11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113.png"/><Relationship Id="rId9" Type="http://schemas.openxmlformats.org/officeDocument/2006/relationships/image" Target="../media/image117.png"/></Relationships>
</file>

<file path=ppt/slides/_rels/slide22.xml.rels><?xml version="1.0" encoding="UTF-8" standalone="yes"?>
<Relationships xmlns="http://schemas.openxmlformats.org/package/2006/relationships"><Relationship Id="rId8" Type="http://schemas.openxmlformats.org/officeDocument/2006/relationships/image" Target="../media/image119.jpeg"/><Relationship Id="rId3" Type="http://schemas.openxmlformats.org/officeDocument/2006/relationships/hyperlink" Target="https://www.afnic.fr/en/about-afnic/news/general-news/12102/show/gandi-and-isoc-france-elected-to-the-afnic-board-of-trustees.html" TargetMode="External"/><Relationship Id="rId7" Type="http://schemas.openxmlformats.org/officeDocument/2006/relationships/hyperlink" Target="https://www.eurodig.org/index.php?id=760"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http://eump.org/" TargetMode="External"/><Relationship Id="rId5" Type="http://schemas.openxmlformats.org/officeDocument/2006/relationships/hyperlink" Target="http://eump.org/media/2019/19-06-ua2dsm.pdf" TargetMode="External"/><Relationship Id="rId4" Type="http://schemas.openxmlformats.org/officeDocument/2006/relationships/image" Target="../media/image118.jpeg"/></Relationships>
</file>

<file path=ppt/slides/_rels/slide23.xml.rels><?xml version="1.0" encoding="UTF-8" standalone="yes"?>
<Relationships xmlns="http://schemas.openxmlformats.org/package/2006/relationships"><Relationship Id="rId3" Type="http://schemas.openxmlformats.org/officeDocument/2006/relationships/hyperlink" Target="https://community.icann.org/display/atlarge/2020+EURALO+Regional+Selections"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s://community.icann.org/display/EURALO/2020-05-19+EURALO+Monthly+Teleconference"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s://www.icann.org/resources/pages/global-newsletter-2020" TargetMode="External"/><Relationship Id="rId3" Type="http://schemas.openxmlformats.org/officeDocument/2006/relationships/image" Target="../media/image120.png"/><Relationship Id="rId7" Type="http://schemas.microsoft.com/office/2007/relationships/hdphoto" Target="../media/hdphoto2.wdp"/><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21.png"/><Relationship Id="rId5" Type="http://schemas.openxmlformats.org/officeDocument/2006/relationships/hyperlink" Target="https://go.icann.org/36Ob5MI" TargetMode="External"/><Relationship Id="rId4" Type="http://schemas.openxmlformats.org/officeDocument/2006/relationships/hyperlink" Target="https://community.icann.org/x/QK7DAw" TargetMode="External"/><Relationship Id="rId9" Type="http://schemas.openxmlformats.org/officeDocument/2006/relationships/image" Target="../media/image122.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https://community.icann.org/display/atlarge/At-Large+Meetings+-+Monday,+22+June+2020" TargetMode="External"/><Relationship Id="rId2" Type="http://schemas.openxmlformats.org/officeDocument/2006/relationships/image" Target="../media/image123.jpeg"/><Relationship Id="rId1" Type="http://schemas.openxmlformats.org/officeDocument/2006/relationships/slideLayout" Target="../slideLayouts/slideLayout1.xml"/><Relationship Id="rId6" Type="http://schemas.openxmlformats.org/officeDocument/2006/relationships/image" Target="../media/image112.png"/><Relationship Id="rId5" Type="http://schemas.openxmlformats.org/officeDocument/2006/relationships/hyperlink" Target="https://meetings.icann.org/en/remote68-prep-week" TargetMode="External"/><Relationship Id="rId4" Type="http://schemas.openxmlformats.org/officeDocument/2006/relationships/hyperlink" Target="https://68.schedule.icann.org/agenda#/?limit=20&amp;scroll=item,2E6x8JFAkW5bPdRkD,RTCQ7HBKyZjk2yiHv,73,0&amp;skip=20&amp;sortByFields[0]=startsAt&amp;sortByOrders[0]=1"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25.jpeg"/><Relationship Id="rId5" Type="http://schemas.openxmlformats.org/officeDocument/2006/relationships/hyperlink" Target="http://againstcybercrime.org/" TargetMode="External"/><Relationship Id="rId4" Type="http://schemas.openxmlformats.org/officeDocument/2006/relationships/hyperlink" Target="https://www.isoc.fr/webinaires-jour-apres/"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community.icann.org/display/CRALO/At-Large+Regional+FY21+Outreach+and+Engagement+Strategic+Plans" TargetMode="External"/><Relationship Id="rId2" Type="http://schemas.openxmlformats.org/officeDocument/2006/relationships/image" Target="../media/image126.jpeg"/><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hyperlink" Target="https://community.icann.org/display/CRALO/EURALO+Regional+FY21+Outreach+and+Engagement+Strategic+Plan"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27.png"/><Relationship Id="rId7" Type="http://schemas.openxmlformats.org/officeDocument/2006/relationships/image" Target="../media/image130.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29.jpeg"/><Relationship Id="rId5" Type="http://schemas.openxmlformats.org/officeDocument/2006/relationships/hyperlink" Target="http://www.circleid.com/posts/20200426-cross-pollination-in-cyberspace-internet-governance-spaghetti-ball/" TargetMode="External"/><Relationship Id="rId4" Type="http://schemas.openxmlformats.org/officeDocument/2006/relationships/image" Target="../media/image128.jpeg"/></Relationships>
</file>

<file path=ppt/slides/_rels/slide29.xml.rels><?xml version="1.0" encoding="UTF-8" standalone="yes"?>
<Relationships xmlns="http://schemas.openxmlformats.org/package/2006/relationships"><Relationship Id="rId8" Type="http://schemas.openxmlformats.org/officeDocument/2006/relationships/image" Target="../media/image134.png"/><Relationship Id="rId13" Type="http://schemas.openxmlformats.org/officeDocument/2006/relationships/image" Target="../media/image137.png"/><Relationship Id="rId3" Type="http://schemas.openxmlformats.org/officeDocument/2006/relationships/hyperlink" Target="https://67.schedule.icann.org/meetings/1152529" TargetMode="External"/><Relationship Id="rId7" Type="http://schemas.openxmlformats.org/officeDocument/2006/relationships/image" Target="../media/image133.jpeg"/><Relationship Id="rId12" Type="http://schemas.openxmlformats.org/officeDocument/2006/relationships/hyperlink" Target="https://www.icann.org/news/multimedia/3839" TargetMode="External"/><Relationship Id="rId2"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132.jpeg"/><Relationship Id="rId11" Type="http://schemas.openxmlformats.org/officeDocument/2006/relationships/image" Target="../media/image136.png"/><Relationship Id="rId5" Type="http://schemas.openxmlformats.org/officeDocument/2006/relationships/image" Target="../media/image131.jpeg"/><Relationship Id="rId10" Type="http://schemas.openxmlformats.org/officeDocument/2006/relationships/hyperlink" Target="https://www.icann.org/news/multimedia/3837" TargetMode="External"/><Relationship Id="rId4" Type="http://schemas.openxmlformats.org/officeDocument/2006/relationships/image" Target="../media/image1.png"/><Relationship Id="rId9" Type="http://schemas.openxmlformats.org/officeDocument/2006/relationships/image" Target="../media/image135.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8" Type="http://schemas.openxmlformats.org/officeDocument/2006/relationships/hyperlink" Target="https://docs.google.com/spreadsheets/d/11Rv61eLvXRVmB9W9MqTCqEBs3Pa4qYE5p1m7zM5rRus/edit#gid=0" TargetMode="External"/><Relationship Id="rId3" Type="http://schemas.openxmlformats.org/officeDocument/2006/relationships/image" Target="../media/image1.png"/><Relationship Id="rId7" Type="http://schemas.openxmlformats.org/officeDocument/2006/relationships/hyperlink" Target="https://community.icann.org/display/CRALO/EURALO+Regional+FY21+Outreach+and+Engagement+Strategic+Plan" TargetMode="External"/><Relationship Id="rId2" Type="http://schemas.openxmlformats.org/officeDocument/2006/relationships/hyperlink" Target="https://www.flickr.com/photos/icann/albums/72157713426698137" TargetMode="External"/><Relationship Id="rId1" Type="http://schemas.openxmlformats.org/officeDocument/2006/relationships/slideLayout" Target="../slideLayouts/slideLayout1.xml"/><Relationship Id="rId6" Type="http://schemas.openxmlformats.org/officeDocument/2006/relationships/image" Target="../media/image140.jpeg"/><Relationship Id="rId5" Type="http://schemas.openxmlformats.org/officeDocument/2006/relationships/image" Target="../media/image139.png"/><Relationship Id="rId4" Type="http://schemas.openxmlformats.org/officeDocument/2006/relationships/image" Target="../media/image138.png"/></Relationships>
</file>

<file path=ppt/slides/_rels/slide31.xml.rels><?xml version="1.0" encoding="UTF-8" standalone="yes"?>
<Relationships xmlns="http://schemas.openxmlformats.org/package/2006/relationships"><Relationship Id="rId8" Type="http://schemas.openxmlformats.org/officeDocument/2006/relationships/hyperlink" Target="https://www.icann.org/news/announcement-2020-03-13-en" TargetMode="External"/><Relationship Id="rId3" Type="http://schemas.openxmlformats.org/officeDocument/2006/relationships/image" Target="../media/image1.png"/><Relationship Id="rId7" Type="http://schemas.openxmlformats.org/officeDocument/2006/relationships/hyperlink" Target="https://www.worldforum.nl/en/" TargetMode="External"/><Relationship Id="rId2" Type="http://schemas.openxmlformats.org/officeDocument/2006/relationships/hyperlink" Target="https://www.icann.org/news/announcement-2020-03-16-en" TargetMode="External"/><Relationship Id="rId1" Type="http://schemas.openxmlformats.org/officeDocument/2006/relationships/slideLayout" Target="../slideLayouts/slideLayout1.xml"/><Relationship Id="rId6" Type="http://schemas.openxmlformats.org/officeDocument/2006/relationships/image" Target="../media/image142.png"/><Relationship Id="rId5" Type="http://schemas.openxmlformats.org/officeDocument/2006/relationships/hyperlink" Target="https://ripe.net/publications/news/announcements/hans-petter-holen-appointed-as-the-ripe-nccs-managing-director" TargetMode="External"/><Relationship Id="rId10" Type="http://schemas.openxmlformats.org/officeDocument/2006/relationships/image" Target="../media/image143.png"/><Relationship Id="rId4" Type="http://schemas.openxmlformats.org/officeDocument/2006/relationships/image" Target="../media/image141.jpeg"/><Relationship Id="rId9" Type="http://schemas.openxmlformats.org/officeDocument/2006/relationships/hyperlink" Target="https://ripe80.ripe.net/programme/meeting-plan/"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community.icann.org/display/EURALO/Interview+with+EURALO+Chair+and+ICANN+GSE+VP+for+Europe" TargetMode="External"/><Relationship Id="rId1" Type="http://schemas.openxmlformats.org/officeDocument/2006/relationships/slideLayout" Target="../slideLayouts/slideLayout1.xml"/><Relationship Id="rId5" Type="http://schemas.microsoft.com/office/2007/relationships/hdphoto" Target="../media/hdphoto3.wdp"/><Relationship Id="rId4" Type="http://schemas.openxmlformats.org/officeDocument/2006/relationships/image" Target="../media/image144.png"/></Relationships>
</file>

<file path=ppt/slides/_rels/slide33.xml.rels><?xml version="1.0" encoding="UTF-8" standalone="yes"?>
<Relationships xmlns="http://schemas.openxmlformats.org/package/2006/relationships"><Relationship Id="rId8" Type="http://schemas.openxmlformats.org/officeDocument/2006/relationships/image" Target="../media/image148.png"/><Relationship Id="rId13" Type="http://schemas.openxmlformats.org/officeDocument/2006/relationships/image" Target="../media/image151.jpeg"/><Relationship Id="rId3" Type="http://schemas.openxmlformats.org/officeDocument/2006/relationships/hyperlink" Target="https://domainpulse.at/dp2020/fotogalerie" TargetMode="External"/><Relationship Id="rId7" Type="http://schemas.openxmlformats.org/officeDocument/2006/relationships/image" Target="../media/image147.jpeg"/><Relationship Id="rId12" Type="http://schemas.microsoft.com/office/2007/relationships/hdphoto" Target="../media/hdphoto5.wdp"/><Relationship Id="rId2" Type="http://schemas.openxmlformats.org/officeDocument/2006/relationships/hyperlink" Target="https://domainpulse.at/dp2020/schedule" TargetMode="External"/><Relationship Id="rId1" Type="http://schemas.openxmlformats.org/officeDocument/2006/relationships/slideLayout" Target="../slideLayouts/slideLayout1.xml"/><Relationship Id="rId6" Type="http://schemas.openxmlformats.org/officeDocument/2006/relationships/image" Target="../media/image146.jpeg"/><Relationship Id="rId11" Type="http://schemas.openxmlformats.org/officeDocument/2006/relationships/image" Target="../media/image150.png"/><Relationship Id="rId5" Type="http://schemas.openxmlformats.org/officeDocument/2006/relationships/image" Target="../media/image145.png"/><Relationship Id="rId10" Type="http://schemas.microsoft.com/office/2007/relationships/hdphoto" Target="../media/hdphoto4.wdp"/><Relationship Id="rId4" Type="http://schemas.openxmlformats.org/officeDocument/2006/relationships/image" Target="../media/image1.png"/><Relationship Id="rId9" Type="http://schemas.openxmlformats.org/officeDocument/2006/relationships/image" Target="../media/image149.png"/><Relationship Id="rId14" Type="http://schemas.openxmlformats.org/officeDocument/2006/relationships/image" Target="../media/image152.jpeg"/></Relationships>
</file>

<file path=ppt/slides/_rels/slide34.xml.rels><?xml version="1.0" encoding="UTF-8" standalone="yes"?>
<Relationships xmlns="http://schemas.openxmlformats.org/package/2006/relationships"><Relationship Id="rId8" Type="http://schemas.openxmlformats.org/officeDocument/2006/relationships/hyperlink" Target="https://www.icann.org/en/system/files/correspondence/botterman-to-camarillo-13feb20-en.pdf" TargetMode="External"/><Relationship Id="rId13" Type="http://schemas.openxmlformats.org/officeDocument/2006/relationships/hyperlink" Target="https://www.isoc.ch/archives/3859" TargetMode="External"/><Relationship Id="rId3" Type="http://schemas.openxmlformats.org/officeDocument/2006/relationships/hyperlink" Target="https://www.keypointsabout.org/pressrelease" TargetMode="External"/><Relationship Id="rId7" Type="http://schemas.openxmlformats.org/officeDocument/2006/relationships/hyperlink" Target="https://www.icann.org/en/system/files/correspondence/levee-to-boglivi-13feb20-en.pdf" TargetMode="External"/><Relationship Id="rId12" Type="http://schemas.openxmlformats.org/officeDocument/2006/relationships/hyperlink" Target="https://www.isoc.cat/isoc/pir-org-internet-society-ethos-capital-isoc-cat-point-of-view/" TargetMode="External"/><Relationship Id="rId2" Type="http://schemas.openxmlformats.org/officeDocument/2006/relationships/notesSlide" Target="../notesSlides/notesSlide15.xml"/><Relationship Id="rId16" Type="http://schemas.openxmlformats.org/officeDocument/2006/relationships/hyperlink" Target="https://www.icann.org/news/blog/icann-board-withholds-consent-for-a-change-of-control-of-the-public-interest-registry-pir" TargetMode="External"/><Relationship Id="rId1" Type="http://schemas.openxmlformats.org/officeDocument/2006/relationships/slideLayout" Target="../slideLayouts/slideLayout1.xml"/><Relationship Id="rId6" Type="http://schemas.openxmlformats.org/officeDocument/2006/relationships/hyperlink" Target="https://isoc.live/bot/2020.02.28_ISOC_Chapter_Leaders_PIR_Discussion.mp4" TargetMode="External"/><Relationship Id="rId11" Type="http://schemas.openxmlformats.org/officeDocument/2006/relationships/hyperlink" Target="https://www.isoc.fr/vente-du-point-org/" TargetMode="External"/><Relationship Id="rId5" Type="http://schemas.openxmlformats.org/officeDocument/2006/relationships/hyperlink" Target="https://isoc.live/bot/2020.02.28_ISOC_Chapter_Leaders_PIR_Discussion.pdf" TargetMode="External"/><Relationship Id="rId15" Type="http://schemas.openxmlformats.org/officeDocument/2006/relationships/image" Target="../media/image154.png"/><Relationship Id="rId10" Type="http://schemas.openxmlformats.org/officeDocument/2006/relationships/image" Target="../media/image153.jpeg"/><Relationship Id="rId4" Type="http://schemas.openxmlformats.org/officeDocument/2006/relationships/hyperlink" Target="https://youtu.be/j4od1Ea0jVI" TargetMode="External"/><Relationship Id="rId9" Type="http://schemas.openxmlformats.org/officeDocument/2006/relationships/image" Target="../media/image1.png"/><Relationship Id="rId14" Type="http://schemas.openxmlformats.org/officeDocument/2006/relationships/hyperlink" Target="https://thenew.org/2019-annual-report-released/"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155.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https://twitter.com/CENTRnews/status/1227502700851425280" TargetMode="External"/><Relationship Id="rId5" Type="http://schemas.openxmlformats.org/officeDocument/2006/relationships/hyperlink" Target="https://www.icann.org/news/announcement-2020-01-13-en" TargetMode="External"/><Relationship Id="rId4" Type="http://schemas.openxmlformats.org/officeDocument/2006/relationships/image" Target="../media/image156.jpeg"/></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5" Type="http://schemas.openxmlformats.org/officeDocument/2006/relationships/image" Target="../media/image158.jpeg"/><Relationship Id="rId4" Type="http://schemas.openxmlformats.org/officeDocument/2006/relationships/image" Target="../media/image157.jpeg"/></Relationships>
</file>

<file path=ppt/slides/_rels/slide37.xml.rels><?xml version="1.0" encoding="UTF-8" standalone="yes"?>
<Relationships xmlns="http://schemas.openxmlformats.org/package/2006/relationships"><Relationship Id="rId2" Type="http://schemas.openxmlformats.org/officeDocument/2006/relationships/image" Target="../media/image15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jpeg"/><Relationship Id="rId3" Type="http://schemas.openxmlformats.org/officeDocument/2006/relationships/image" Target="../media/image1.png"/><Relationship Id="rId7" Type="http://schemas.openxmlformats.org/officeDocument/2006/relationships/image" Target="../media/image6.png"/><Relationship Id="rId12"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3.png"/><Relationship Id="rId5" Type="http://schemas.openxmlformats.org/officeDocument/2006/relationships/image" Target="../media/image2.png"/><Relationship Id="rId10" Type="http://schemas.openxmlformats.org/officeDocument/2006/relationships/image" Target="../media/image12.jpeg"/><Relationship Id="rId4" Type="http://schemas.openxmlformats.org/officeDocument/2006/relationships/hyperlink" Target="https://community.icann.org/display/EURALO/EURALO+Monthly+Reports" TargetMode="External"/><Relationship Id="rId9" Type="http://schemas.openxmlformats.org/officeDocument/2006/relationships/image" Target="../media/image11.jpeg"/><Relationship Id="rId14" Type="http://schemas.openxmlformats.org/officeDocument/2006/relationships/image" Target="../media/image16.jpeg"/></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s://community.icann.org/display/atlarge" TargetMode="External"/><Relationship Id="rId7" Type="http://schemas.openxmlformats.org/officeDocument/2006/relationships/image" Target="../media/image18.png"/><Relationship Id="rId12" Type="http://schemas.openxmlformats.org/officeDocument/2006/relationships/image" Target="../media/image21.jpeg"/><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hyperlink" Target="https://technopolitics.org/data-governance-and-geopolitics/" TargetMode="External"/><Relationship Id="rId11" Type="http://schemas.openxmlformats.org/officeDocument/2006/relationships/hyperlink" Target="https://community.icann.org/display/atlarge/At-Large+Social+Media+Working+Group+Monthly+Reports" TargetMode="External"/><Relationship Id="rId5" Type="http://schemas.openxmlformats.org/officeDocument/2006/relationships/hyperlink" Target="https://technopolitics.org/" TargetMode="External"/><Relationship Id="rId10" Type="http://schemas.openxmlformats.org/officeDocument/2006/relationships/image" Target="../media/image20.png"/><Relationship Id="rId4" Type="http://schemas.openxmlformats.org/officeDocument/2006/relationships/hyperlink" Target="https://technopolitics.org/team/pari-esfandiari/" TargetMode="External"/><Relationship Id="rId9" Type="http://schemas.microsoft.com/office/2007/relationships/hdphoto" Target="../media/hdphoto1.wdp"/></Relationships>
</file>

<file path=ppt/slides/_rels/slide7.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hyperlink" Target="http://livestream.com/internetsociety/icann69takeaways" TargetMode="External"/><Relationship Id="rId3" Type="http://schemas.openxmlformats.org/officeDocument/2006/relationships/image" Target="../media/image18.png"/><Relationship Id="rId7" Type="http://schemas.openxmlformats.org/officeDocument/2006/relationships/image" Target="../media/image25.png"/><Relationship Id="rId12" Type="http://schemas.openxmlformats.org/officeDocument/2006/relationships/image" Target="../media/image30.png"/><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2.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 Id="rId14" Type="http://schemas.openxmlformats.org/officeDocument/2006/relationships/image" Target="../media/image31.png"/></Relationships>
</file>

<file path=ppt/slides/_rels/slide8.xml.rels><?xml version="1.0" encoding="UTF-8" standalone="yes"?>
<Relationships xmlns="http://schemas.openxmlformats.org/package/2006/relationships"><Relationship Id="rId8" Type="http://schemas.openxmlformats.org/officeDocument/2006/relationships/hyperlink" Target="https://www.intgovforum.org/vIGF/" TargetMode="External"/><Relationship Id="rId13" Type="http://schemas.openxmlformats.org/officeDocument/2006/relationships/image" Target="../media/image37.png"/><Relationship Id="rId18" Type="http://schemas.openxmlformats.org/officeDocument/2006/relationships/image" Target="../media/image40.png"/><Relationship Id="rId3" Type="http://schemas.openxmlformats.org/officeDocument/2006/relationships/image" Target="../media/image33.png"/><Relationship Id="rId21" Type="http://schemas.openxmlformats.org/officeDocument/2006/relationships/image" Target="../media/image42.png"/><Relationship Id="rId7" Type="http://schemas.openxmlformats.org/officeDocument/2006/relationships/image" Target="../media/image35.png"/><Relationship Id="rId12" Type="http://schemas.openxmlformats.org/officeDocument/2006/relationships/image" Target="../media/image36.png"/><Relationship Id="rId17" Type="http://schemas.openxmlformats.org/officeDocument/2006/relationships/hyperlink" Target="https://www.youtube.com/playlist?list=PLvoz3CTU77hOVJu0RcTZDc5gTGwgmE5iA" TargetMode="External"/><Relationship Id="rId2" Type="http://schemas.openxmlformats.org/officeDocument/2006/relationships/notesSlide" Target="../notesSlides/notesSlide6.xml"/><Relationship Id="rId16" Type="http://schemas.openxmlformats.org/officeDocument/2006/relationships/hyperlink" Target="https://www.intgovforum.org/multilingual/content/mag-2021-members?fbclid=IwAR2cn0Apkdb1K6UBMZ4Z6hYkKG9tQ1qZTy4gsRj-yRrWo9wUNuAb7_Mvbsc" TargetMode="External"/><Relationship Id="rId20" Type="http://schemas.openxmlformats.org/officeDocument/2006/relationships/hyperlink" Target="https://go.icann.org/30ZpAfO" TargetMode="External"/><Relationship Id="rId1" Type="http://schemas.openxmlformats.org/officeDocument/2006/relationships/slideLayout" Target="../slideLayouts/slideLayout1.xml"/><Relationship Id="rId6" Type="http://schemas.openxmlformats.org/officeDocument/2006/relationships/image" Target="../media/image34.png"/><Relationship Id="rId11" Type="http://schemas.openxmlformats.org/officeDocument/2006/relationships/hyperlink" Target="https://www.youtube.com/user/igf" TargetMode="External"/><Relationship Id="rId5" Type="http://schemas.openxmlformats.org/officeDocument/2006/relationships/image" Target="../media/image18.png"/><Relationship Id="rId15" Type="http://schemas.openxmlformats.org/officeDocument/2006/relationships/image" Target="../media/image39.jpeg"/><Relationship Id="rId10" Type="http://schemas.openxmlformats.org/officeDocument/2006/relationships/hyperlink" Target="https://community.icann.org/display/atlarge/At-Large+Outreach+Activities+at+IGF+2020+in+Katowice" TargetMode="External"/><Relationship Id="rId19" Type="http://schemas.openxmlformats.org/officeDocument/2006/relationships/image" Target="../media/image41.jpeg"/><Relationship Id="rId4" Type="http://schemas.openxmlformats.org/officeDocument/2006/relationships/image" Target="../media/image17.png"/><Relationship Id="rId9" Type="http://schemas.openxmlformats.org/officeDocument/2006/relationships/hyperlink" Target="https://www.intgovforum.org/multilingual/content/igf-2020-outputs" TargetMode="External"/><Relationship Id="rId14" Type="http://schemas.openxmlformats.org/officeDocument/2006/relationships/image" Target="../media/image38.png"/></Relationships>
</file>

<file path=ppt/slides/_rels/slide9.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3.jpeg"/><Relationship Id="rId7" Type="http://schemas.openxmlformats.org/officeDocument/2006/relationships/image" Target="../media/image37.png"/><Relationship Id="rId12" Type="http://schemas.openxmlformats.org/officeDocument/2006/relationships/hyperlink" Target="https://go.icann.org/2VqbEav" TargetMode="External"/><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hyperlink" Target="https://www.youtube.com/watch?v=lLkNIWGYU4o&amp;feature=youtu.be" TargetMode="External"/><Relationship Id="rId11" Type="http://schemas.openxmlformats.org/officeDocument/2006/relationships/hyperlink" Target="https://twitter.com/becktweet" TargetMode="External"/><Relationship Id="rId5" Type="http://schemas.openxmlformats.org/officeDocument/2006/relationships/image" Target="../media/image18.png"/><Relationship Id="rId10" Type="http://schemas.openxmlformats.org/officeDocument/2006/relationships/hyperlink" Target="https://twitter.com/hashtag/ICANN?src=hashtag_click" TargetMode="External"/><Relationship Id="rId4" Type="http://schemas.openxmlformats.org/officeDocument/2006/relationships/image" Target="../media/image44.png"/><Relationship Id="rId9" Type="http://schemas.openxmlformats.org/officeDocument/2006/relationships/image" Target="../media/image4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Рисунок 3" descr="af7a4501-735b-4269-8da2-1fc31646e441 - копи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101378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accent2">
                    <a:lumMod val="75000"/>
                  </a:schemeClr>
                </a:solidFill>
              </a:rPr>
              <a:t>Sébastien Bachollet (Chair) </a:t>
            </a:r>
            <a:r>
              <a:rPr lang="en-US" b="1" dirty="0">
                <a:solidFill>
                  <a:schemeClr val="tx2"/>
                </a:solidFill>
              </a:rPr>
              <a:t>&amp;</a:t>
            </a:r>
            <a:r>
              <a:rPr lang="en-US" b="1" dirty="0">
                <a:solidFill>
                  <a:schemeClr val="accent2">
                    <a:lumMod val="75000"/>
                  </a:schemeClr>
                </a:solidFill>
              </a:rPr>
              <a:t> </a:t>
            </a:r>
            <a:r>
              <a:rPr lang="en-US" b="1" dirty="0">
                <a:solidFill>
                  <a:schemeClr val="bg1"/>
                </a:solidFill>
              </a:rPr>
              <a:t>Natalia </a:t>
            </a:r>
            <a:r>
              <a:rPr lang="en-US" b="1" dirty="0" err="1">
                <a:solidFill>
                  <a:schemeClr val="bg1"/>
                </a:solidFill>
              </a:rPr>
              <a:t>Filina</a:t>
            </a:r>
            <a:r>
              <a:rPr lang="en-US" b="1" dirty="0">
                <a:solidFill>
                  <a:schemeClr val="bg1"/>
                </a:solidFill>
              </a:rPr>
              <a:t> (Secretary)</a:t>
            </a:r>
            <a:endParaRPr lang="ru-RU" b="1" dirty="0">
              <a:solidFill>
                <a:schemeClr val="bg1"/>
              </a:solidFill>
            </a:endParaRPr>
          </a:p>
        </p:txBody>
      </p:sp>
      <p:sp>
        <p:nvSpPr>
          <p:cNvPr id="2" name="AutoShape 2" descr="https://img2.freepng.ru/20180513/zve/kisspng-exclamation-mark-computer-animation-question-mark-5af885c12b5ac5.9451041215262366091776.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Заголовок 1"/>
          <p:cNvSpPr txBox="1">
            <a:spLocks/>
          </p:cNvSpPr>
          <p:nvPr/>
        </p:nvSpPr>
        <p:spPr>
          <a:xfrm>
            <a:off x="260648" y="179512"/>
            <a:ext cx="6408712" cy="86409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2000" b="1" dirty="0">
                <a:solidFill>
                  <a:schemeClr val="accent4">
                    <a:lumMod val="75000"/>
                  </a:schemeClr>
                </a:solidFill>
              </a:rPr>
              <a:t>EURALO Annual Report, December 2020</a:t>
            </a:r>
            <a:r>
              <a:rPr lang="en-US" sz="2000" b="1" dirty="0">
                <a:solidFill>
                  <a:srgbClr val="3399FF"/>
                </a:solidFill>
              </a:rPr>
              <a:t> </a:t>
            </a:r>
            <a:br>
              <a:rPr lang="ru-RU" sz="2000" b="1" dirty="0">
                <a:solidFill>
                  <a:srgbClr val="7030A0"/>
                </a:solidFill>
              </a:rPr>
            </a:br>
            <a:endParaRPr lang="ru-RU" sz="2000" b="1" dirty="0">
              <a:solidFill>
                <a:srgbClr val="7030A0"/>
              </a:solidFill>
            </a:endParaRPr>
          </a:p>
        </p:txBody>
      </p:sp>
      <p:sp>
        <p:nvSpPr>
          <p:cNvPr id="9" name="Прямоугольник 8"/>
          <p:cNvSpPr/>
          <p:nvPr/>
        </p:nvSpPr>
        <p:spPr>
          <a:xfrm>
            <a:off x="1700808" y="2572703"/>
            <a:ext cx="4927701" cy="2062103"/>
          </a:xfrm>
          <a:prstGeom prst="rect">
            <a:avLst/>
          </a:prstGeom>
          <a:noFill/>
        </p:spPr>
        <p:txBody>
          <a:bodyPr wrap="square">
            <a:spAutoFit/>
          </a:bodyPr>
          <a:lstStyle/>
          <a:p>
            <a:pPr algn="r"/>
            <a:r>
              <a:rPr lang="en-US" sz="1600" b="1" dirty="0">
                <a:solidFill>
                  <a:schemeClr val="accent2">
                    <a:lumMod val="75000"/>
                  </a:schemeClr>
                </a:solidFill>
              </a:rPr>
              <a:t>Dear EURALO members</a:t>
            </a:r>
            <a:r>
              <a:rPr lang="en-US" sz="1600" dirty="0">
                <a:solidFill>
                  <a:schemeClr val="accent2">
                    <a:lumMod val="75000"/>
                  </a:schemeClr>
                </a:solidFill>
              </a:rPr>
              <a:t>, </a:t>
            </a:r>
          </a:p>
          <a:p>
            <a:pPr algn="r"/>
            <a:r>
              <a:rPr lang="en-US" sz="1600" b="0" i="0" dirty="0">
                <a:solidFill>
                  <a:schemeClr val="accent2">
                    <a:lumMod val="75000"/>
                  </a:schemeClr>
                </a:solidFill>
                <a:effectLst/>
              </a:rPr>
              <a:t>  Please find the Annual report 2019-2020 of EURALO.</a:t>
            </a:r>
          </a:p>
          <a:p>
            <a:pPr algn="r"/>
            <a:r>
              <a:rPr lang="en-US" sz="1600" dirty="0">
                <a:solidFill>
                  <a:schemeClr val="accent2">
                    <a:lumMod val="75000"/>
                  </a:schemeClr>
                </a:solidFill>
              </a:rPr>
              <a:t>It was built with the Monthly Reports and the Newsletters published during this year.</a:t>
            </a:r>
          </a:p>
          <a:p>
            <a:pPr algn="r"/>
            <a:r>
              <a:rPr lang="en-US" sz="1600" b="0" i="0" dirty="0">
                <a:solidFill>
                  <a:schemeClr val="accent2">
                    <a:lumMod val="75000"/>
                  </a:schemeClr>
                </a:solidFill>
                <a:effectLst/>
              </a:rPr>
              <a:t>Thanks to Natalia </a:t>
            </a:r>
            <a:r>
              <a:rPr lang="en-US" sz="1600" b="0" i="0" dirty="0" err="1">
                <a:solidFill>
                  <a:schemeClr val="accent2">
                    <a:lumMod val="75000"/>
                  </a:schemeClr>
                </a:solidFill>
                <a:effectLst/>
              </a:rPr>
              <a:t>Filina</a:t>
            </a:r>
            <a:r>
              <a:rPr lang="en-US" sz="1600" b="0" i="0" dirty="0">
                <a:solidFill>
                  <a:schemeClr val="accent2">
                    <a:lumMod val="75000"/>
                  </a:schemeClr>
                </a:solidFill>
                <a:effectLst/>
              </a:rPr>
              <a:t> for the accurate and beautiful realization and publication of those documents.</a:t>
            </a:r>
          </a:p>
          <a:p>
            <a:pPr algn="r"/>
            <a:r>
              <a:rPr lang="en-US" sz="1600" dirty="0">
                <a:solidFill>
                  <a:schemeClr val="accent2">
                    <a:lumMod val="75000"/>
                  </a:schemeClr>
                </a:solidFill>
              </a:rPr>
              <a:t>EURALO Secretariat is in excellent hands.</a:t>
            </a:r>
            <a:br>
              <a:rPr lang="en-US" sz="1600" dirty="0">
                <a:solidFill>
                  <a:schemeClr val="accent2">
                    <a:lumMod val="75000"/>
                  </a:schemeClr>
                </a:solidFill>
              </a:rPr>
            </a:br>
            <a:r>
              <a:rPr lang="en-US" sz="1600" dirty="0">
                <a:solidFill>
                  <a:schemeClr val="accent2">
                    <a:lumMod val="75000"/>
                  </a:schemeClr>
                </a:solidFill>
              </a:rPr>
              <a:t>December 2020 </a:t>
            </a:r>
            <a:endParaRPr lang="en-US" sz="1600" b="1" i="0" dirty="0">
              <a:solidFill>
                <a:schemeClr val="accent2">
                  <a:lumMod val="75000"/>
                </a:schemeClr>
              </a:solidFill>
              <a:effectLst/>
            </a:endParaRPr>
          </a:p>
        </p:txBody>
      </p:sp>
      <p:pic>
        <p:nvPicPr>
          <p:cNvPr id="7" name="Picture 6">
            <a:extLst>
              <a:ext uri="{FF2B5EF4-FFF2-40B4-BE49-F238E27FC236}">
                <a16:creationId xmlns:a16="http://schemas.microsoft.com/office/drawing/2014/main" id="{1F09E61F-6D8C-4854-BAE3-EE6BF5606C3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1489577"/>
            <a:ext cx="6846896" cy="997200"/>
          </a:xfrm>
          <a:prstGeom prst="rect">
            <a:avLst/>
          </a:prstGeom>
        </p:spPr>
      </p:pic>
      <p:pic>
        <p:nvPicPr>
          <p:cNvPr id="13" name="Picture 2">
            <a:extLst>
              <a:ext uri="{FF2B5EF4-FFF2-40B4-BE49-F238E27FC236}">
                <a16:creationId xmlns:a16="http://schemas.microsoft.com/office/drawing/2014/main" id="{2BEDD841-9DAC-7E44-A5E4-FDD95A739D68}"/>
              </a:ext>
            </a:extLst>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229491" y="2572703"/>
            <a:ext cx="1317134" cy="2068245"/>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 3">
            <a:extLst>
              <a:ext uri="{FF2B5EF4-FFF2-40B4-BE49-F238E27FC236}">
                <a16:creationId xmlns:a16="http://schemas.microsoft.com/office/drawing/2014/main" id="{579CA199-7829-684E-81E0-5D1CC43E2BF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7384" y="5004049"/>
            <a:ext cx="6912768" cy="3888432"/>
          </a:xfrm>
          <a:prstGeom prst="rect">
            <a:avLst/>
          </a:prstGeom>
        </p:spPr>
      </p:pic>
      <p:pic>
        <p:nvPicPr>
          <p:cNvPr id="16" name="Image 15">
            <a:extLst>
              <a:ext uri="{FF2B5EF4-FFF2-40B4-BE49-F238E27FC236}">
                <a16:creationId xmlns:a16="http://schemas.microsoft.com/office/drawing/2014/main" id="{77BF503A-78AB-4A4D-88C7-AA772DE04991}"/>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92645" y="1546537"/>
            <a:ext cx="259939" cy="261682"/>
          </a:xfrm>
          <a:prstGeom prst="rect">
            <a:avLst/>
          </a:prstGeom>
        </p:spPr>
      </p:pic>
      <p:grpSp>
        <p:nvGrpSpPr>
          <p:cNvPr id="15" name="Groupe 14">
            <a:extLst>
              <a:ext uri="{FF2B5EF4-FFF2-40B4-BE49-F238E27FC236}">
                <a16:creationId xmlns:a16="http://schemas.microsoft.com/office/drawing/2014/main" id="{052849E2-D9F9-9C44-A09A-F54C01CD6C24}"/>
              </a:ext>
            </a:extLst>
          </p:cNvPr>
          <p:cNvGrpSpPr/>
          <p:nvPr/>
        </p:nvGrpSpPr>
        <p:grpSpPr>
          <a:xfrm>
            <a:off x="44623" y="2054262"/>
            <a:ext cx="3024337" cy="432516"/>
            <a:chOff x="147687" y="2054262"/>
            <a:chExt cx="3024337" cy="432516"/>
          </a:xfrm>
        </p:grpSpPr>
        <p:pic>
          <p:nvPicPr>
            <p:cNvPr id="17" name="Picture 6">
              <a:extLst>
                <a:ext uri="{FF2B5EF4-FFF2-40B4-BE49-F238E27FC236}">
                  <a16:creationId xmlns:a16="http://schemas.microsoft.com/office/drawing/2014/main" id="{832FE24C-058A-1841-821E-6D212B848DCB}"/>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147687" y="2054262"/>
              <a:ext cx="3024337" cy="432516"/>
            </a:xfrm>
            <a:prstGeom prst="rect">
              <a:avLst/>
            </a:prstGeom>
          </p:spPr>
        </p:pic>
        <p:sp>
          <p:nvSpPr>
            <p:cNvPr id="8" name="ZoneTexte 7">
              <a:extLst>
                <a:ext uri="{FF2B5EF4-FFF2-40B4-BE49-F238E27FC236}">
                  <a16:creationId xmlns:a16="http://schemas.microsoft.com/office/drawing/2014/main" id="{740EA9A3-B5FC-4442-8B54-044F4F117CEA}"/>
                </a:ext>
              </a:extLst>
            </p:cNvPr>
            <p:cNvSpPr txBox="1"/>
            <p:nvPr/>
          </p:nvSpPr>
          <p:spPr>
            <a:xfrm>
              <a:off x="331925" y="2084170"/>
              <a:ext cx="2521011" cy="369332"/>
            </a:xfrm>
            <a:prstGeom prst="rect">
              <a:avLst/>
            </a:prstGeom>
            <a:noFill/>
          </p:spPr>
          <p:txBody>
            <a:bodyPr wrap="none" rtlCol="0">
              <a:spAutoFit/>
            </a:bodyPr>
            <a:lstStyle/>
            <a:p>
              <a:r>
                <a:rPr lang="en-US" b="1" dirty="0">
                  <a:solidFill>
                    <a:schemeClr val="bg1"/>
                  </a:solidFill>
                </a:rPr>
                <a:t>EURALO December 2020</a:t>
              </a:r>
            </a:p>
          </p:txBody>
        </p:sp>
      </p:grpSp>
    </p:spTree>
    <p:extLst>
      <p:ext uri="{BB962C8B-B14F-4D97-AF65-F5344CB8AC3E}">
        <p14:creationId xmlns:p14="http://schemas.microsoft.com/office/powerpoint/2010/main" val="870417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CE88822-495F-4FA1-BCEC-5631D165C98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222923"/>
            <a:ext cx="7494322" cy="4360620"/>
          </a:xfrm>
          <a:prstGeom prst="rect">
            <a:avLst/>
          </a:prstGeom>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 name="AutoShape 2" descr="https://img2.freepng.ru/20180513/zve/kisspng-exclamation-mark-computer-animation-question-mark-5af885c12b5ac5.9451041215262366091776.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2" descr="https://www.wpia.uni.lodz.pl/img/news/small/files/profiles/315/kulesza_light.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TextBox 10">
            <a:extLst>
              <a:ext uri="{FF2B5EF4-FFF2-40B4-BE49-F238E27FC236}">
                <a16:creationId xmlns:a16="http://schemas.microsoft.com/office/drawing/2014/main" id="{AFB5F7F8-7B73-4B9E-B0ED-0B324EF0D716}"/>
              </a:ext>
            </a:extLst>
          </p:cNvPr>
          <p:cNvSpPr txBox="1"/>
          <p:nvPr/>
        </p:nvSpPr>
        <p:spPr>
          <a:xfrm>
            <a:off x="0" y="720441"/>
            <a:ext cx="6858000" cy="353943"/>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sz="1700" b="1" cap="small" dirty="0">
                <a:solidFill>
                  <a:schemeClr val="bg1"/>
                </a:solidFill>
              </a:rPr>
              <a:t>                             		                 INDUSTRY and Partners` NEWS</a:t>
            </a:r>
            <a:endParaRPr lang="ru-RU" sz="1700" dirty="0">
              <a:solidFill>
                <a:schemeClr val="bg1"/>
              </a:solidFill>
            </a:endParaRPr>
          </a:p>
        </p:txBody>
      </p:sp>
      <p:pic>
        <p:nvPicPr>
          <p:cNvPr id="18" name="Рисунок 3" descr="af7a4501-735b-4269-8da2-1fc31646e441 - копия">
            <a:extLst>
              <a:ext uri="{FF2B5EF4-FFF2-40B4-BE49-F238E27FC236}">
                <a16:creationId xmlns:a16="http://schemas.microsoft.com/office/drawing/2014/main" id="{3D854B33-9B49-45D3-8D85-02AD71F4B32F}"/>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2020" t="6696" r="2488" b="5069"/>
          <a:stretch/>
        </p:blipFill>
        <p:spPr bwMode="auto">
          <a:xfrm>
            <a:off x="215900" y="160336"/>
            <a:ext cx="1485411" cy="1487932"/>
          </a:xfrm>
          <a:prstGeom prst="flowChartConnector">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FD27902D-D950-48FC-A88C-F073533FE05F}"/>
              </a:ext>
            </a:extLst>
          </p:cNvPr>
          <p:cNvSpPr txBox="1"/>
          <p:nvPr/>
        </p:nvSpPr>
        <p:spPr>
          <a:xfrm>
            <a:off x="205070" y="5868144"/>
            <a:ext cx="3295938" cy="892552"/>
          </a:xfrm>
          <a:prstGeom prst="rect">
            <a:avLst/>
          </a:prstGeom>
          <a:noFill/>
        </p:spPr>
        <p:txBody>
          <a:bodyPr wrap="square">
            <a:spAutoFit/>
          </a:bodyPr>
          <a:lstStyle/>
          <a:p>
            <a:pPr algn="r"/>
            <a:r>
              <a:rPr lang="en-US" sz="1200" dirty="0"/>
              <a:t>On November 23-24, 2020 the first national IGF was held in Chisinau</a:t>
            </a:r>
          </a:p>
          <a:p>
            <a:pPr algn="r"/>
            <a:r>
              <a:rPr lang="en-US" sz="1400" b="1" dirty="0"/>
              <a:t>Moldova Internet Governance Forum – </a:t>
            </a:r>
            <a:r>
              <a:rPr lang="en-US" sz="1400" b="1" dirty="0">
                <a:hlinkClick r:id="rId4"/>
              </a:rPr>
              <a:t>MIGF</a:t>
            </a:r>
            <a:r>
              <a:rPr lang="en-US" sz="1400" b="1" dirty="0"/>
              <a:t> </a:t>
            </a:r>
            <a:r>
              <a:rPr lang="en-US" sz="1400" dirty="0"/>
              <a:t>2020</a:t>
            </a:r>
          </a:p>
        </p:txBody>
      </p:sp>
      <p:pic>
        <p:nvPicPr>
          <p:cNvPr id="7" name="Picture 6">
            <a:extLst>
              <a:ext uri="{FF2B5EF4-FFF2-40B4-BE49-F238E27FC236}">
                <a16:creationId xmlns:a16="http://schemas.microsoft.com/office/drawing/2014/main" id="{AA514A52-945C-4804-8AA3-5515E48DDA6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97159" y="4000541"/>
            <a:ext cx="4040632" cy="1881646"/>
          </a:xfrm>
          <a:prstGeom prst="rect">
            <a:avLst/>
          </a:prstGeom>
          <a:ln>
            <a:solidFill>
              <a:schemeClr val="tx1">
                <a:lumMod val="50000"/>
                <a:lumOff val="50000"/>
              </a:schemeClr>
            </a:solidFill>
          </a:ln>
        </p:spPr>
      </p:pic>
      <p:pic>
        <p:nvPicPr>
          <p:cNvPr id="14" name="Picture 13">
            <a:extLst>
              <a:ext uri="{FF2B5EF4-FFF2-40B4-BE49-F238E27FC236}">
                <a16:creationId xmlns:a16="http://schemas.microsoft.com/office/drawing/2014/main" id="{BD225B55-D389-46AC-87A6-226FAD7E55B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694207" y="1924770"/>
            <a:ext cx="2900767" cy="1573777"/>
          </a:xfrm>
          <a:prstGeom prst="rect">
            <a:avLst/>
          </a:prstGeom>
          <a:ln>
            <a:solidFill>
              <a:schemeClr val="tx1">
                <a:lumMod val="50000"/>
                <a:lumOff val="50000"/>
              </a:schemeClr>
            </a:solidFill>
          </a:ln>
        </p:spPr>
      </p:pic>
      <p:pic>
        <p:nvPicPr>
          <p:cNvPr id="15" name="Picture 14">
            <a:extLst>
              <a:ext uri="{FF2B5EF4-FFF2-40B4-BE49-F238E27FC236}">
                <a16:creationId xmlns:a16="http://schemas.microsoft.com/office/drawing/2014/main" id="{17573A30-B705-4A66-BE10-937B341C019F}"/>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98376" y="1907704"/>
            <a:ext cx="3143093" cy="1599444"/>
          </a:xfrm>
          <a:prstGeom prst="rect">
            <a:avLst/>
          </a:prstGeom>
          <a:ln>
            <a:solidFill>
              <a:schemeClr val="tx1">
                <a:lumMod val="50000"/>
                <a:lumOff val="50000"/>
              </a:schemeClr>
            </a:solidFill>
          </a:ln>
        </p:spPr>
      </p:pic>
      <p:sp>
        <p:nvSpPr>
          <p:cNvPr id="19" name="TextBox 18">
            <a:extLst>
              <a:ext uri="{FF2B5EF4-FFF2-40B4-BE49-F238E27FC236}">
                <a16:creationId xmlns:a16="http://schemas.microsoft.com/office/drawing/2014/main" id="{3F004EDA-28B5-4CF6-8746-F9483C36CC6F}"/>
              </a:ext>
            </a:extLst>
          </p:cNvPr>
          <p:cNvSpPr txBox="1"/>
          <p:nvPr/>
        </p:nvSpPr>
        <p:spPr>
          <a:xfrm>
            <a:off x="980729" y="1126385"/>
            <a:ext cx="5721186" cy="769441"/>
          </a:xfrm>
          <a:prstGeom prst="rect">
            <a:avLst/>
          </a:prstGeom>
          <a:noFill/>
        </p:spPr>
        <p:txBody>
          <a:bodyPr wrap="square">
            <a:spAutoFit/>
          </a:bodyPr>
          <a:lstStyle/>
          <a:p>
            <a:pPr algn="r" fontAlgn="base"/>
            <a:r>
              <a:rPr lang="en-US" sz="1600" b="1" i="0" dirty="0">
                <a:effectLst/>
              </a:rPr>
              <a:t>ENOG 17 / RIPE NCC </a:t>
            </a:r>
          </a:p>
          <a:p>
            <a:pPr algn="r" fontAlgn="base"/>
            <a:r>
              <a:rPr lang="en-US" sz="1400" b="0" i="0" dirty="0">
                <a:solidFill>
                  <a:srgbClr val="333333"/>
                </a:solidFill>
                <a:effectLst/>
              </a:rPr>
              <a:t>Regional Meeting was a virtual meeting and took place from 9–13 Nov 2020</a:t>
            </a:r>
          </a:p>
          <a:p>
            <a:pPr algn="r" fontAlgn="base"/>
            <a:r>
              <a:rPr lang="en-US" sz="1400" b="0" i="0" dirty="0">
                <a:solidFill>
                  <a:srgbClr val="333333"/>
                </a:solidFill>
                <a:effectLst/>
              </a:rPr>
              <a:t>The ENOG 17 videos and slides can be found in the </a:t>
            </a:r>
            <a:r>
              <a:rPr lang="en-US" sz="1400" b="0" i="0" u="none" strike="noStrike" dirty="0">
                <a:solidFill>
                  <a:srgbClr val="2EA3F2"/>
                </a:solidFill>
                <a:effectLst/>
                <a:hlinkClick r:id="rId8"/>
              </a:rPr>
              <a:t>presentation archives</a:t>
            </a:r>
            <a:endParaRPr lang="en-US" sz="1400" b="0" i="0" dirty="0">
              <a:solidFill>
                <a:srgbClr val="333333"/>
              </a:solidFill>
              <a:effectLst/>
            </a:endParaRPr>
          </a:p>
        </p:txBody>
      </p:sp>
      <p:sp>
        <p:nvSpPr>
          <p:cNvPr id="20" name="TextBox 19">
            <a:extLst>
              <a:ext uri="{FF2B5EF4-FFF2-40B4-BE49-F238E27FC236}">
                <a16:creationId xmlns:a16="http://schemas.microsoft.com/office/drawing/2014/main" id="{21B66B36-14EB-417F-80D4-B18A13A48EF2}"/>
              </a:ext>
            </a:extLst>
          </p:cNvPr>
          <p:cNvSpPr txBox="1"/>
          <p:nvPr/>
        </p:nvSpPr>
        <p:spPr>
          <a:xfrm>
            <a:off x="310354" y="3507148"/>
            <a:ext cx="6286998" cy="600164"/>
          </a:xfrm>
          <a:prstGeom prst="rect">
            <a:avLst/>
          </a:prstGeom>
          <a:noFill/>
        </p:spPr>
        <p:txBody>
          <a:bodyPr wrap="square">
            <a:spAutoFit/>
          </a:bodyPr>
          <a:lstStyle/>
          <a:p>
            <a:pPr algn="r"/>
            <a:r>
              <a:rPr lang="en-US" sz="1100" dirty="0"/>
              <a:t>ENOG (Eurasian group of network operators) is a forum where technology experts from Eastern Europe, the Caucasus and Central Asia gather to discuss the key operational issues and share ideas on Internet development in the region</a:t>
            </a:r>
          </a:p>
        </p:txBody>
      </p:sp>
      <p:pic>
        <p:nvPicPr>
          <p:cNvPr id="10" name="Picture 9">
            <a:extLst>
              <a:ext uri="{FF2B5EF4-FFF2-40B4-BE49-F238E27FC236}">
                <a16:creationId xmlns:a16="http://schemas.microsoft.com/office/drawing/2014/main" id="{B674168C-FB61-49E8-8C3B-6FC7A82AC7DE}"/>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499695" y="5183200"/>
            <a:ext cx="3095279" cy="1477032"/>
          </a:xfrm>
          <a:prstGeom prst="rect">
            <a:avLst/>
          </a:prstGeom>
        </p:spPr>
      </p:pic>
      <p:sp>
        <p:nvSpPr>
          <p:cNvPr id="21" name="TextBox 11">
            <a:extLst>
              <a:ext uri="{FF2B5EF4-FFF2-40B4-BE49-F238E27FC236}">
                <a16:creationId xmlns:a16="http://schemas.microsoft.com/office/drawing/2014/main" id="{90368AD8-77FD-674D-813C-5FF3100CE961}"/>
              </a:ext>
            </a:extLst>
          </p:cNvPr>
          <p:cNvSpPr txBox="1"/>
          <p:nvPr/>
        </p:nvSpPr>
        <p:spPr>
          <a:xfrm>
            <a:off x="4431929" y="4572000"/>
            <a:ext cx="2168908" cy="430887"/>
          </a:xfrm>
          <a:prstGeom prst="rect">
            <a:avLst/>
          </a:prstGeom>
          <a:noFill/>
        </p:spPr>
        <p:txBody>
          <a:bodyPr wrap="square">
            <a:spAutoFit/>
          </a:bodyPr>
          <a:lstStyle/>
          <a:p>
            <a:pPr algn="r"/>
            <a:r>
              <a:rPr lang="en-US" sz="1100" dirty="0"/>
              <a:t>Moldova became the 88th country to launch a local IGF initiative</a:t>
            </a:r>
            <a:endParaRPr lang="en-US" sz="1400" dirty="0"/>
          </a:p>
        </p:txBody>
      </p:sp>
      <p:sp>
        <p:nvSpPr>
          <p:cNvPr id="22" name="TextBox 18">
            <a:extLst>
              <a:ext uri="{FF2B5EF4-FFF2-40B4-BE49-F238E27FC236}">
                <a16:creationId xmlns:a16="http://schemas.microsoft.com/office/drawing/2014/main" id="{62BDA868-B48B-E046-AD43-BC74A4E3447B}"/>
              </a:ext>
            </a:extLst>
          </p:cNvPr>
          <p:cNvSpPr txBox="1"/>
          <p:nvPr/>
        </p:nvSpPr>
        <p:spPr>
          <a:xfrm>
            <a:off x="155575" y="7092280"/>
            <a:ext cx="6393939" cy="1600438"/>
          </a:xfrm>
          <a:prstGeom prst="rect">
            <a:avLst/>
          </a:prstGeom>
          <a:noFill/>
        </p:spPr>
        <p:txBody>
          <a:bodyPr wrap="square">
            <a:spAutoFit/>
          </a:bodyPr>
          <a:lstStyle/>
          <a:p>
            <a:pPr algn="r"/>
            <a:r>
              <a:rPr lang="en-US" sz="1400" b="1" i="0" dirty="0" err="1">
                <a:solidFill>
                  <a:srgbClr val="000000"/>
                </a:solidFill>
                <a:effectLst/>
                <a:latin typeface="Source Sans Pro" panose="020B0503030403020204" pitchFamily="34" charset="0"/>
              </a:rPr>
              <a:t>EuroDIG</a:t>
            </a:r>
            <a:r>
              <a:rPr lang="en-US" sz="1400" b="1" i="0" dirty="0">
                <a:solidFill>
                  <a:srgbClr val="000000"/>
                </a:solidFill>
                <a:effectLst/>
                <a:latin typeface="Source Sans Pro" panose="020B0503030403020204" pitchFamily="34" charset="0"/>
              </a:rPr>
              <a:t> 2021 </a:t>
            </a:r>
            <a:r>
              <a:rPr lang="en-US" sz="1400" b="0" i="0" dirty="0">
                <a:solidFill>
                  <a:srgbClr val="000000"/>
                </a:solidFill>
                <a:effectLst/>
                <a:latin typeface="Source Sans Pro" panose="020B0503030403020204" pitchFamily="34" charset="0"/>
              </a:rPr>
              <a:t>will be planned as a hybrid format, with both an on-site event in Trieste, and remote participation options. </a:t>
            </a:r>
          </a:p>
          <a:p>
            <a:pPr algn="r"/>
            <a:r>
              <a:rPr lang="en-US" sz="1400" b="0" i="0" dirty="0">
                <a:solidFill>
                  <a:srgbClr val="000000"/>
                </a:solidFill>
                <a:effectLst/>
                <a:latin typeface="Source Sans Pro" panose="020B0503030403020204" pitchFamily="34" charset="0"/>
              </a:rPr>
              <a:t>While remote participation has been a longstanding practice, new ways to enhance this experience will build on the lessons learned in 2020.</a:t>
            </a:r>
          </a:p>
          <a:p>
            <a:pPr algn="r"/>
            <a:endParaRPr lang="en-US" sz="1400" b="0" i="0" dirty="0">
              <a:solidFill>
                <a:srgbClr val="000000"/>
              </a:solidFill>
              <a:effectLst/>
              <a:latin typeface="Source Sans Pro" panose="020B0503030403020204" pitchFamily="34" charset="0"/>
            </a:endParaRPr>
          </a:p>
          <a:p>
            <a:pPr algn="r"/>
            <a:r>
              <a:rPr lang="en-US" sz="1400" dirty="0">
                <a:solidFill>
                  <a:srgbClr val="000000"/>
                </a:solidFill>
                <a:latin typeface="Source Sans Pro" panose="020B0503030403020204" pitchFamily="34" charset="0"/>
              </a:rPr>
              <a:t>We encourage you to participate in planning process an</a:t>
            </a:r>
            <a:br>
              <a:rPr lang="en-US" sz="1400" dirty="0">
                <a:solidFill>
                  <a:srgbClr val="000000"/>
                </a:solidFill>
                <a:latin typeface="Source Sans Pro" panose="020B0503030403020204" pitchFamily="34" charset="0"/>
              </a:rPr>
            </a:br>
            <a:r>
              <a:rPr lang="en-US" sz="1400" dirty="0">
                <a:solidFill>
                  <a:srgbClr val="000000"/>
                </a:solidFill>
                <a:latin typeface="Source Sans Pro" panose="020B0503030403020204" pitchFamily="34" charset="0"/>
              </a:rPr>
              <a:t> help to make EuroDIG2021 successful!</a:t>
            </a:r>
          </a:p>
        </p:txBody>
      </p:sp>
      <p:pic>
        <p:nvPicPr>
          <p:cNvPr id="23" name="Picture 15">
            <a:hlinkClick r:id="rId10"/>
            <a:extLst>
              <a:ext uri="{FF2B5EF4-FFF2-40B4-BE49-F238E27FC236}">
                <a16:creationId xmlns:a16="http://schemas.microsoft.com/office/drawing/2014/main" id="{FBB21D0B-1E7A-5344-A0B5-D9A5289C940E}"/>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299699" y="7861822"/>
            <a:ext cx="1905165" cy="670618"/>
          </a:xfrm>
          <a:prstGeom prst="rect">
            <a:avLst/>
          </a:prstGeom>
        </p:spPr>
      </p:pic>
    </p:spTree>
    <p:extLst>
      <p:ext uri="{BB962C8B-B14F-4D97-AF65-F5344CB8AC3E}">
        <p14:creationId xmlns:p14="http://schemas.microsoft.com/office/powerpoint/2010/main" val="4735425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Subtitle 2">
            <a:extLst>
              <a:ext uri="{FF2B5EF4-FFF2-40B4-BE49-F238E27FC236}">
                <a16:creationId xmlns:a16="http://schemas.microsoft.com/office/drawing/2014/main" id="{E508909C-AD8D-47A9-AD4F-F0A6248CAA34}"/>
              </a:ext>
            </a:extLst>
          </p:cNvPr>
          <p:cNvSpPr txBox="1">
            <a:spLocks/>
          </p:cNvSpPr>
          <p:nvPr/>
        </p:nvSpPr>
        <p:spPr>
          <a:xfrm>
            <a:off x="-8591" y="2989759"/>
            <a:ext cx="6858000" cy="614088"/>
          </a:xfrm>
          <a:prstGeom prst="rect">
            <a:avLst/>
          </a:prstGeom>
          <a:gradFill flip="none" rotWithShape="1">
            <a:gsLst>
              <a:gs pos="62590">
                <a:srgbClr val="FFEAA9"/>
              </a:gs>
              <a:gs pos="14000">
                <a:schemeClr val="bg1"/>
              </a:gs>
              <a:gs pos="100000">
                <a:schemeClr val="accent4">
                  <a:lumMod val="60000"/>
                  <a:lumOff val="40000"/>
                </a:schemeClr>
              </a:gs>
            </a:gsLst>
            <a:lin ang="10800000" scaled="1"/>
            <a:tileRect/>
          </a:gradFill>
          <a:ln>
            <a:no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4500" dirty="0">
              <a:effectLst>
                <a:outerShdw blurRad="50800" dist="50800" dir="5400000" sx="1000" sy="1000" algn="ctr" rotWithShape="0">
                  <a:srgbClr val="000000">
                    <a:alpha val="99000"/>
                  </a:srgbClr>
                </a:outerShdw>
              </a:effectLst>
            </a:endParaRPr>
          </a:p>
        </p:txBody>
      </p:sp>
      <p:pic>
        <p:nvPicPr>
          <p:cNvPr id="2049" name="Рисунок 3" descr="af7a4501-735b-4269-8da2-1fc31646e441 - копи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101378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ICANN69 At-Large / EURALO  news</a:t>
            </a:r>
            <a:endParaRPr lang="ru-RU" b="1" dirty="0">
              <a:solidFill>
                <a:schemeClr val="bg1"/>
              </a:solidFill>
            </a:endParaRPr>
          </a:p>
        </p:txBody>
      </p:sp>
      <p:sp>
        <p:nvSpPr>
          <p:cNvPr id="2" name="AutoShape 2" descr="https://img2.freepng.ru/20180513/zve/kisspng-exclamation-mark-computer-animation-question-mark-5af885c12b5ac5.9451041215262366091776.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TextBox 15">
            <a:extLst>
              <a:ext uri="{FF2B5EF4-FFF2-40B4-BE49-F238E27FC236}">
                <a16:creationId xmlns:a16="http://schemas.microsoft.com/office/drawing/2014/main" id="{B47BC7EC-618B-45DC-A0D1-D4AEA7D393E6}"/>
              </a:ext>
            </a:extLst>
          </p:cNvPr>
          <p:cNvSpPr txBox="1"/>
          <p:nvPr/>
        </p:nvSpPr>
        <p:spPr>
          <a:xfrm>
            <a:off x="155575" y="1436908"/>
            <a:ext cx="6513785" cy="1077218"/>
          </a:xfrm>
          <a:prstGeom prst="rect">
            <a:avLst/>
          </a:prstGeom>
          <a:noFill/>
        </p:spPr>
        <p:txBody>
          <a:bodyPr wrap="square">
            <a:spAutoFit/>
          </a:bodyPr>
          <a:lstStyle/>
          <a:p>
            <a:pPr algn="r"/>
            <a:r>
              <a:rPr lang="en-US" sz="1600" dirty="0">
                <a:solidFill>
                  <a:srgbClr val="222222"/>
                </a:solidFill>
              </a:rPr>
              <a:t>EURALO members participate to a lot of activities during ICANN69</a:t>
            </a:r>
            <a:br>
              <a:rPr lang="en-US" sz="1600" dirty="0">
                <a:solidFill>
                  <a:srgbClr val="222222"/>
                </a:solidFill>
              </a:rPr>
            </a:br>
            <a:r>
              <a:rPr lang="en-US" sz="1600" dirty="0">
                <a:solidFill>
                  <a:srgbClr val="222222"/>
                </a:solidFill>
              </a:rPr>
              <a:t>Even if it was only online. Thanks to all.</a:t>
            </a:r>
            <a:br>
              <a:rPr lang="en-US" sz="1600" dirty="0">
                <a:solidFill>
                  <a:srgbClr val="222222"/>
                </a:solidFill>
              </a:rPr>
            </a:br>
            <a:r>
              <a:rPr lang="en-US" sz="1600" dirty="0">
                <a:solidFill>
                  <a:srgbClr val="222222"/>
                </a:solidFill>
              </a:rPr>
              <a:t>We would like to focus on ICANN69 At-Large sessions and topics that are important to our community, so we have prepared the following list &amp; links</a:t>
            </a:r>
          </a:p>
        </p:txBody>
      </p:sp>
      <p:sp>
        <p:nvSpPr>
          <p:cNvPr id="15" name="TextBox 14">
            <a:extLst>
              <a:ext uri="{FF2B5EF4-FFF2-40B4-BE49-F238E27FC236}">
                <a16:creationId xmlns:a16="http://schemas.microsoft.com/office/drawing/2014/main" id="{F0E56B99-8948-4BD6-A1CD-F59F16C7BFBD}"/>
              </a:ext>
            </a:extLst>
          </p:cNvPr>
          <p:cNvSpPr txBox="1"/>
          <p:nvPr/>
        </p:nvSpPr>
        <p:spPr>
          <a:xfrm>
            <a:off x="30166" y="2627784"/>
            <a:ext cx="6713127" cy="338554"/>
          </a:xfrm>
          <a:prstGeom prst="rect">
            <a:avLst/>
          </a:prstGeom>
          <a:noFill/>
        </p:spPr>
        <p:txBody>
          <a:bodyPr wrap="square">
            <a:spAutoFit/>
          </a:bodyPr>
          <a:lstStyle/>
          <a:p>
            <a:pPr algn="r"/>
            <a:r>
              <a:rPr lang="en-US" sz="1600" b="1" dirty="0">
                <a:solidFill>
                  <a:schemeClr val="accent2">
                    <a:lumMod val="75000"/>
                  </a:schemeClr>
                </a:solidFill>
                <a:effectLst>
                  <a:outerShdw blurRad="50800" dist="50800" dir="5400000" sx="1000" sy="1000" algn="ctr" rotWithShape="0">
                    <a:srgbClr val="000000">
                      <a:alpha val="99000"/>
                    </a:srgbClr>
                  </a:outerShdw>
                </a:effectLst>
              </a:rPr>
              <a:t>ICANN69 At-Large prep week sessions (5-8 October)</a:t>
            </a:r>
          </a:p>
        </p:txBody>
      </p:sp>
      <p:sp>
        <p:nvSpPr>
          <p:cNvPr id="20" name="TextBox 19">
            <a:extLst>
              <a:ext uri="{FF2B5EF4-FFF2-40B4-BE49-F238E27FC236}">
                <a16:creationId xmlns:a16="http://schemas.microsoft.com/office/drawing/2014/main" id="{1326D7D8-9044-45E9-B92F-9615617CD48F}"/>
              </a:ext>
            </a:extLst>
          </p:cNvPr>
          <p:cNvSpPr txBox="1"/>
          <p:nvPr/>
        </p:nvSpPr>
        <p:spPr>
          <a:xfrm>
            <a:off x="1964501" y="3015383"/>
            <a:ext cx="4778792" cy="553998"/>
          </a:xfrm>
          <a:prstGeom prst="rect">
            <a:avLst/>
          </a:prstGeom>
          <a:noFill/>
        </p:spPr>
        <p:txBody>
          <a:bodyPr wrap="square">
            <a:spAutoFit/>
          </a:bodyPr>
          <a:lstStyle/>
          <a:p>
            <a:pPr algn="r" fontAlgn="base"/>
            <a:r>
              <a:rPr lang="en-US" sz="1500" b="1" i="0" dirty="0">
                <a:solidFill>
                  <a:srgbClr val="002B49"/>
                </a:solidFill>
                <a:effectLst/>
                <a:latin typeface="Noto Bold"/>
                <a:hlinkClick r:id="rId4"/>
              </a:rPr>
              <a:t>At-Large Social Media Webinar</a:t>
            </a:r>
            <a:endParaRPr lang="en-US" sz="1500" b="1" dirty="0">
              <a:solidFill>
                <a:srgbClr val="002B49"/>
              </a:solidFill>
              <a:latin typeface="Noto Bold"/>
            </a:endParaRPr>
          </a:p>
          <a:p>
            <a:pPr algn="r" fontAlgn="base"/>
            <a:r>
              <a:rPr lang="en-US" sz="1500" b="1" i="0" dirty="0">
                <a:solidFill>
                  <a:srgbClr val="002B49"/>
                </a:solidFill>
                <a:effectLst/>
                <a:latin typeface="Noto Bold"/>
                <a:hlinkClick r:id="rId5"/>
              </a:rPr>
              <a:t>At-Large ICANN69 Introduction Webinar</a:t>
            </a:r>
            <a:endParaRPr lang="en-US" sz="1500" b="1" i="0" dirty="0">
              <a:solidFill>
                <a:srgbClr val="002B49"/>
              </a:solidFill>
              <a:effectLst/>
              <a:latin typeface="Noto Bold"/>
            </a:endParaRPr>
          </a:p>
        </p:txBody>
      </p:sp>
      <p:sp>
        <p:nvSpPr>
          <p:cNvPr id="19" name="TextBox 18">
            <a:extLst>
              <a:ext uri="{FF2B5EF4-FFF2-40B4-BE49-F238E27FC236}">
                <a16:creationId xmlns:a16="http://schemas.microsoft.com/office/drawing/2014/main" id="{5C2DA678-F0A6-4416-A8A3-7685FCF928FC}"/>
              </a:ext>
            </a:extLst>
          </p:cNvPr>
          <p:cNvSpPr txBox="1"/>
          <p:nvPr/>
        </p:nvSpPr>
        <p:spPr>
          <a:xfrm>
            <a:off x="99063" y="3769349"/>
            <a:ext cx="6713127" cy="338554"/>
          </a:xfrm>
          <a:prstGeom prst="rect">
            <a:avLst/>
          </a:prstGeom>
          <a:noFill/>
        </p:spPr>
        <p:txBody>
          <a:bodyPr wrap="square">
            <a:spAutoFit/>
          </a:bodyPr>
          <a:lstStyle/>
          <a:p>
            <a:pPr algn="r"/>
            <a:r>
              <a:rPr lang="en-US" sz="1600" b="1" dirty="0">
                <a:solidFill>
                  <a:schemeClr val="accent2">
                    <a:lumMod val="75000"/>
                  </a:schemeClr>
                </a:solidFill>
                <a:effectLst>
                  <a:outerShdw blurRad="50800" dist="50800" dir="5400000" sx="1000" sy="1000" algn="ctr" rotWithShape="0">
                    <a:srgbClr val="000000">
                      <a:alpha val="99000"/>
                    </a:srgbClr>
                  </a:outerShdw>
                </a:effectLst>
              </a:rPr>
              <a:t>ICANN69 At-Large Community Days sessions (13-15 October)</a:t>
            </a:r>
          </a:p>
        </p:txBody>
      </p:sp>
      <p:sp>
        <p:nvSpPr>
          <p:cNvPr id="23" name="Subtitle 2">
            <a:extLst>
              <a:ext uri="{FF2B5EF4-FFF2-40B4-BE49-F238E27FC236}">
                <a16:creationId xmlns:a16="http://schemas.microsoft.com/office/drawing/2014/main" id="{41EF0409-9BED-496A-A7D1-DAF70F236F04}"/>
              </a:ext>
            </a:extLst>
          </p:cNvPr>
          <p:cNvSpPr txBox="1">
            <a:spLocks/>
          </p:cNvSpPr>
          <p:nvPr/>
        </p:nvSpPr>
        <p:spPr>
          <a:xfrm>
            <a:off x="-17182" y="4273405"/>
            <a:ext cx="6875182" cy="5163090"/>
          </a:xfrm>
          <a:prstGeom prst="rect">
            <a:avLst/>
          </a:prstGeom>
          <a:gradFill flip="none" rotWithShape="1">
            <a:gsLst>
              <a:gs pos="62590">
                <a:srgbClr val="FFEAA9"/>
              </a:gs>
              <a:gs pos="14000">
                <a:schemeClr val="bg1"/>
              </a:gs>
              <a:gs pos="100000">
                <a:schemeClr val="accent4">
                  <a:lumMod val="60000"/>
                  <a:lumOff val="40000"/>
                </a:schemeClr>
              </a:gs>
            </a:gsLst>
            <a:lin ang="10800000" scaled="1"/>
            <a:tileRect/>
          </a:gradFill>
          <a:ln>
            <a:no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4500" dirty="0">
              <a:effectLst>
                <a:outerShdw blurRad="50800" dist="50800" dir="5400000" sx="1000" sy="1000" algn="ctr" rotWithShape="0">
                  <a:srgbClr val="000000">
                    <a:alpha val="99000"/>
                  </a:srgbClr>
                </a:outerShdw>
              </a:effectLst>
            </a:endParaRPr>
          </a:p>
        </p:txBody>
      </p:sp>
      <p:sp>
        <p:nvSpPr>
          <p:cNvPr id="24" name="TextBox 23">
            <a:extLst>
              <a:ext uri="{FF2B5EF4-FFF2-40B4-BE49-F238E27FC236}">
                <a16:creationId xmlns:a16="http://schemas.microsoft.com/office/drawing/2014/main" id="{B4ABAD75-D21B-4922-9BE4-2B7662D23B18}"/>
              </a:ext>
            </a:extLst>
          </p:cNvPr>
          <p:cNvSpPr txBox="1"/>
          <p:nvPr/>
        </p:nvSpPr>
        <p:spPr>
          <a:xfrm>
            <a:off x="381908" y="4295466"/>
            <a:ext cx="6391603" cy="4708981"/>
          </a:xfrm>
          <a:prstGeom prst="rect">
            <a:avLst/>
          </a:prstGeom>
          <a:noFill/>
        </p:spPr>
        <p:txBody>
          <a:bodyPr wrap="square">
            <a:spAutoFit/>
          </a:bodyPr>
          <a:lstStyle/>
          <a:p>
            <a:pPr lvl="0" algn="r"/>
            <a:r>
              <a:rPr lang="en-US" sz="1500" b="1" i="0" dirty="0">
                <a:effectLst/>
                <a:latin typeface="Noto Regular"/>
                <a:hlinkClick r:id="rId6"/>
              </a:rPr>
              <a:t>At-Large Leadership session</a:t>
            </a:r>
          </a:p>
          <a:p>
            <a:pPr lvl="0" algn="r"/>
            <a:r>
              <a:rPr lang="en-US" sz="1500" b="1" i="0" dirty="0">
                <a:effectLst/>
                <a:latin typeface="Noto Regular"/>
                <a:hlinkClick r:id="rId6"/>
              </a:rPr>
              <a:t>At-Large Policy Session: </a:t>
            </a:r>
          </a:p>
          <a:p>
            <a:pPr lvl="0" algn="r"/>
            <a:r>
              <a:rPr lang="en-US" sz="1500" b="1" i="0" dirty="0">
                <a:effectLst/>
                <a:latin typeface="Noto Regular"/>
                <a:hlinkClick r:id="rId6"/>
              </a:rPr>
              <a:t>Recommendation Prioritization</a:t>
            </a:r>
            <a:endParaRPr lang="en-US" sz="1500" b="1" i="0" dirty="0">
              <a:effectLst/>
              <a:latin typeface="Noto Regular"/>
            </a:endParaRPr>
          </a:p>
          <a:p>
            <a:pPr lvl="0" algn="r"/>
            <a:endParaRPr lang="en-US" sz="1500" b="1" i="0" dirty="0">
              <a:effectLst/>
              <a:latin typeface="Noto Regular"/>
            </a:endParaRPr>
          </a:p>
          <a:p>
            <a:pPr lvl="0" algn="r"/>
            <a:r>
              <a:rPr lang="en-US" sz="1500" b="1" i="0" dirty="0">
                <a:effectLst/>
                <a:latin typeface="Noto Regular"/>
                <a:hlinkClick r:id="rId7"/>
              </a:rPr>
              <a:t>Joint </a:t>
            </a:r>
            <a:r>
              <a:rPr lang="en-US" sz="1500" b="1" i="0" u="none" strike="noStrike" dirty="0">
                <a:effectLst/>
                <a:latin typeface="Noto Regular"/>
                <a:hlinkClick r:id="rId7"/>
              </a:rPr>
              <a:t>A</a:t>
            </a:r>
            <a:r>
              <a:rPr lang="en-US" sz="1500" b="1" i="0" dirty="0">
                <a:effectLst/>
                <a:latin typeface="Noto Regular"/>
                <a:hlinkClick r:id="rId7"/>
              </a:rPr>
              <a:t>LAC &amp; NCSG Meeting:</a:t>
            </a:r>
          </a:p>
          <a:p>
            <a:pPr lvl="0" algn="r"/>
            <a:r>
              <a:rPr lang="en-US" sz="1500" b="1" i="0" dirty="0">
                <a:effectLst/>
                <a:latin typeface="Noto Regular"/>
                <a:hlinkClick r:id="rId7"/>
              </a:rPr>
              <a:t> ICANN and Human Rights - a way forward</a:t>
            </a:r>
            <a:endParaRPr lang="en-US" sz="1500" b="1" i="0" dirty="0">
              <a:effectLst/>
              <a:latin typeface="Noto Regular"/>
            </a:endParaRPr>
          </a:p>
          <a:p>
            <a:pPr lvl="0" algn="r"/>
            <a:endParaRPr lang="en-US" sz="1500" b="1" dirty="0">
              <a:solidFill>
                <a:schemeClr val="accent4">
                  <a:lumMod val="50000"/>
                </a:schemeClr>
              </a:solidFill>
              <a:latin typeface="Noto Regular"/>
            </a:endParaRPr>
          </a:p>
          <a:p>
            <a:pPr lvl="0" algn="r"/>
            <a:r>
              <a:rPr lang="en-US" sz="1500" b="1" i="0" u="none" dirty="0">
                <a:latin typeface="Noto Regular"/>
                <a:hlinkClick r:id="rId8"/>
              </a:rPr>
              <a:t>The At-Large Community and DNS Abuse: </a:t>
            </a:r>
          </a:p>
          <a:p>
            <a:pPr lvl="0" algn="r"/>
            <a:r>
              <a:rPr lang="en-US" sz="1500" b="1" i="0" u="none" dirty="0">
                <a:latin typeface="Noto Regular"/>
                <a:hlinkClick r:id="rId8"/>
              </a:rPr>
              <a:t>An Individual User Education Campaign</a:t>
            </a:r>
            <a:endParaRPr lang="en-US" sz="1500" b="1" i="0" u="none" dirty="0">
              <a:latin typeface="Noto Regular"/>
            </a:endParaRPr>
          </a:p>
          <a:p>
            <a:pPr lvl="0" algn="r"/>
            <a:endParaRPr lang="en-US" sz="1500" b="1" i="0" dirty="0">
              <a:latin typeface="Noto Regular"/>
            </a:endParaRPr>
          </a:p>
          <a:p>
            <a:pPr lvl="0" algn="r"/>
            <a:r>
              <a:rPr lang="en-US" sz="1500" b="1" i="0" dirty="0">
                <a:solidFill>
                  <a:schemeClr val="accent4">
                    <a:lumMod val="50000"/>
                  </a:schemeClr>
                </a:solidFill>
                <a:latin typeface="Noto Regular"/>
                <a:hlinkClick r:id="rId9"/>
              </a:rPr>
              <a:t>GNSO New gTLD Subsequent Procedures </a:t>
            </a:r>
          </a:p>
          <a:p>
            <a:pPr lvl="0" algn="r"/>
            <a:endParaRPr lang="en-US" sz="1500" b="1" dirty="0">
              <a:solidFill>
                <a:schemeClr val="accent4">
                  <a:lumMod val="50000"/>
                </a:schemeClr>
              </a:solidFill>
              <a:latin typeface="Noto Regular"/>
            </a:endParaRPr>
          </a:p>
          <a:p>
            <a:pPr lvl="0" algn="r"/>
            <a:r>
              <a:rPr lang="en-US" sz="1500" b="1" i="0" u="none" strike="noStrike" dirty="0">
                <a:solidFill>
                  <a:srgbClr val="000000"/>
                </a:solidFill>
                <a:effectLst/>
                <a:latin typeface="Noto Regular"/>
                <a:hlinkClick r:id="rId10"/>
              </a:rPr>
              <a:t>ICANN At-Large: Ensuring</a:t>
            </a:r>
            <a:br>
              <a:rPr lang="en-US" sz="1500" b="1" i="0" u="none" strike="noStrike" dirty="0">
                <a:solidFill>
                  <a:srgbClr val="000000"/>
                </a:solidFill>
                <a:effectLst/>
                <a:latin typeface="Noto Regular"/>
                <a:hlinkClick r:id="rId10"/>
              </a:rPr>
            </a:br>
            <a:r>
              <a:rPr lang="en-US" sz="1500" b="1" i="0" u="none" strike="noStrike" dirty="0">
                <a:solidFill>
                  <a:srgbClr val="000000"/>
                </a:solidFill>
                <a:effectLst/>
                <a:latin typeface="Noto Regular"/>
                <a:hlinkClick r:id="rId10"/>
              </a:rPr>
              <a:t>Community Engagement in Pandemic Times</a:t>
            </a:r>
            <a:endParaRPr lang="en-US" sz="1500" b="1" dirty="0">
              <a:solidFill>
                <a:srgbClr val="000000"/>
              </a:solidFill>
              <a:effectLst/>
              <a:latin typeface="Noto Regular"/>
            </a:endParaRPr>
          </a:p>
          <a:p>
            <a:pPr lvl="0" algn="r"/>
            <a:endParaRPr lang="en-US" sz="1500" b="1" i="0" u="none" dirty="0">
              <a:solidFill>
                <a:srgbClr val="000000"/>
              </a:solidFill>
              <a:latin typeface="Noto Regular"/>
            </a:endParaRPr>
          </a:p>
          <a:p>
            <a:pPr lvl="0" algn="r"/>
            <a:r>
              <a:rPr lang="en-US" sz="1500" b="1" i="0" dirty="0">
                <a:solidFill>
                  <a:srgbClr val="000000"/>
                </a:solidFill>
                <a:effectLst/>
                <a:latin typeface="Noto Regular"/>
                <a:hlinkClick r:id="rId11"/>
              </a:rPr>
              <a:t>At-Large Regional Leaders Meeting</a:t>
            </a:r>
            <a:endParaRPr lang="en-US" sz="1500" b="1" i="0" dirty="0">
              <a:solidFill>
                <a:srgbClr val="000000"/>
              </a:solidFill>
              <a:effectLst/>
              <a:latin typeface="Noto Regular"/>
            </a:endParaRPr>
          </a:p>
          <a:p>
            <a:pPr lvl="0" algn="r"/>
            <a:endParaRPr lang="en-US" sz="1500" b="1" i="0" u="none" dirty="0">
              <a:solidFill>
                <a:srgbClr val="000000"/>
              </a:solidFill>
              <a:latin typeface="Noto Regular"/>
            </a:endParaRPr>
          </a:p>
          <a:p>
            <a:pPr lvl="0" algn="r"/>
            <a:r>
              <a:rPr lang="en-US" sz="1500" b="1" dirty="0">
                <a:solidFill>
                  <a:srgbClr val="000000"/>
                </a:solidFill>
                <a:latin typeface="Noto Regular"/>
                <a:hlinkClick r:id="rId12"/>
              </a:rPr>
              <a:t>ALAC Subcommittee on Outreach and Engagement</a:t>
            </a:r>
          </a:p>
          <a:p>
            <a:pPr lvl="0" algn="r"/>
            <a:r>
              <a:rPr lang="en-US" sz="1500" b="1" dirty="0">
                <a:solidFill>
                  <a:srgbClr val="000000"/>
                </a:solidFill>
                <a:latin typeface="Noto Regular"/>
                <a:hlinkClick r:id="rId12"/>
              </a:rPr>
              <a:t>Dialoging into O&amp;E</a:t>
            </a:r>
            <a:endParaRPr lang="en-US" sz="1500" b="1" dirty="0">
              <a:solidFill>
                <a:srgbClr val="000000"/>
              </a:solidFill>
              <a:latin typeface="Noto Regular"/>
            </a:endParaRPr>
          </a:p>
          <a:p>
            <a:pPr lvl="0" algn="r"/>
            <a:endParaRPr lang="en-US" sz="1500" b="1" i="0" dirty="0">
              <a:solidFill>
                <a:schemeClr val="accent4">
                  <a:lumMod val="50000"/>
                </a:schemeClr>
              </a:solidFill>
              <a:effectLst/>
              <a:latin typeface="Noto Regular"/>
            </a:endParaRPr>
          </a:p>
        </p:txBody>
      </p:sp>
      <p:pic>
        <p:nvPicPr>
          <p:cNvPr id="40" name="Picture 39">
            <a:extLst>
              <a:ext uri="{FF2B5EF4-FFF2-40B4-BE49-F238E27FC236}">
                <a16:creationId xmlns:a16="http://schemas.microsoft.com/office/drawing/2014/main" id="{3E39D835-E0B8-4CB3-9827-78B1AA94049C}"/>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381908" y="4750054"/>
            <a:ext cx="1954097" cy="1141272"/>
          </a:xfrm>
          <a:prstGeom prst="rect">
            <a:avLst/>
          </a:prstGeom>
        </p:spPr>
      </p:pic>
      <p:pic>
        <p:nvPicPr>
          <p:cNvPr id="44" name="Picture 43">
            <a:extLst>
              <a:ext uri="{FF2B5EF4-FFF2-40B4-BE49-F238E27FC236}">
                <a16:creationId xmlns:a16="http://schemas.microsoft.com/office/drawing/2014/main" id="{2EFEAE89-9E02-47A2-8806-E6884F10D547}"/>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09858" y="3008915"/>
            <a:ext cx="1390908" cy="1620600"/>
          </a:xfrm>
          <a:prstGeom prst="rect">
            <a:avLst/>
          </a:prstGeom>
        </p:spPr>
      </p:pic>
      <p:pic>
        <p:nvPicPr>
          <p:cNvPr id="46" name="Picture 45">
            <a:extLst>
              <a:ext uri="{FF2B5EF4-FFF2-40B4-BE49-F238E27FC236}">
                <a16:creationId xmlns:a16="http://schemas.microsoft.com/office/drawing/2014/main" id="{672B309B-B53D-454E-86B5-20119BF10B33}"/>
              </a:ext>
            </a:extLst>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99063" y="6027274"/>
            <a:ext cx="2236942" cy="1381282"/>
          </a:xfrm>
          <a:prstGeom prst="rect">
            <a:avLst/>
          </a:prstGeom>
        </p:spPr>
      </p:pic>
      <p:pic>
        <p:nvPicPr>
          <p:cNvPr id="52" name="Picture 51">
            <a:extLst>
              <a:ext uri="{FF2B5EF4-FFF2-40B4-BE49-F238E27FC236}">
                <a16:creationId xmlns:a16="http://schemas.microsoft.com/office/drawing/2014/main" id="{4BD466B0-6663-422A-90AE-00AF931D9301}"/>
              </a:ext>
            </a:extLst>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224519" y="7696588"/>
            <a:ext cx="1752804" cy="1134680"/>
          </a:xfrm>
          <a:prstGeom prst="rect">
            <a:avLst/>
          </a:prstGeom>
        </p:spPr>
      </p:pic>
    </p:spTree>
    <p:extLst>
      <p:ext uri="{BB962C8B-B14F-4D97-AF65-F5344CB8AC3E}">
        <p14:creationId xmlns:p14="http://schemas.microsoft.com/office/powerpoint/2010/main" val="24895708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Рисунок 3" descr="af7a4501-735b-4269-8da2-1fc31646e441 - копи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101378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ICANN69 At-Large  news</a:t>
            </a:r>
            <a:endParaRPr lang="ru-RU" b="1" dirty="0">
              <a:solidFill>
                <a:schemeClr val="bg1"/>
              </a:solidFill>
            </a:endParaRPr>
          </a:p>
        </p:txBody>
      </p:sp>
      <p:sp>
        <p:nvSpPr>
          <p:cNvPr id="2" name="AutoShape 2" descr="https://img2.freepng.ru/20180513/zve/kisspng-exclamation-mark-computer-animation-question-mark-5af885c12b5ac5.9451041215262366091776.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TextBox 18">
            <a:extLst>
              <a:ext uri="{FF2B5EF4-FFF2-40B4-BE49-F238E27FC236}">
                <a16:creationId xmlns:a16="http://schemas.microsoft.com/office/drawing/2014/main" id="{5C2DA678-F0A6-4416-A8A3-7685FCF928FC}"/>
              </a:ext>
            </a:extLst>
          </p:cNvPr>
          <p:cNvSpPr txBox="1"/>
          <p:nvPr/>
        </p:nvSpPr>
        <p:spPr>
          <a:xfrm>
            <a:off x="-43767" y="1447593"/>
            <a:ext cx="6713127" cy="338554"/>
          </a:xfrm>
          <a:prstGeom prst="rect">
            <a:avLst/>
          </a:prstGeom>
          <a:noFill/>
        </p:spPr>
        <p:txBody>
          <a:bodyPr wrap="square">
            <a:spAutoFit/>
          </a:bodyPr>
          <a:lstStyle/>
          <a:p>
            <a:pPr algn="r"/>
            <a:r>
              <a:rPr lang="en-US" sz="1600" b="1" dirty="0">
                <a:solidFill>
                  <a:schemeClr val="accent2">
                    <a:lumMod val="75000"/>
                  </a:schemeClr>
                </a:solidFill>
                <a:effectLst>
                  <a:outerShdw blurRad="50800" dist="50800" dir="5400000" sx="1000" sy="1000" algn="ctr" rotWithShape="0">
                    <a:srgbClr val="000000">
                      <a:alpha val="99000"/>
                    </a:srgbClr>
                  </a:outerShdw>
                </a:effectLst>
              </a:rPr>
              <a:t>ICANN69 At-Large Plenary week sessions (19-22 October)</a:t>
            </a:r>
          </a:p>
        </p:txBody>
      </p:sp>
      <p:sp>
        <p:nvSpPr>
          <p:cNvPr id="23" name="Subtitle 2">
            <a:extLst>
              <a:ext uri="{FF2B5EF4-FFF2-40B4-BE49-F238E27FC236}">
                <a16:creationId xmlns:a16="http://schemas.microsoft.com/office/drawing/2014/main" id="{41EF0409-9BED-496A-A7D1-DAF70F236F04}"/>
              </a:ext>
            </a:extLst>
          </p:cNvPr>
          <p:cNvSpPr txBox="1">
            <a:spLocks/>
          </p:cNvSpPr>
          <p:nvPr/>
        </p:nvSpPr>
        <p:spPr>
          <a:xfrm>
            <a:off x="-17182" y="1877884"/>
            <a:ext cx="6875182" cy="7258180"/>
          </a:xfrm>
          <a:prstGeom prst="rect">
            <a:avLst/>
          </a:prstGeom>
          <a:gradFill flip="none" rotWithShape="1">
            <a:gsLst>
              <a:gs pos="62590">
                <a:srgbClr val="FFEAA9"/>
              </a:gs>
              <a:gs pos="14000">
                <a:schemeClr val="bg1"/>
              </a:gs>
              <a:gs pos="100000">
                <a:schemeClr val="accent4">
                  <a:lumMod val="60000"/>
                  <a:lumOff val="40000"/>
                </a:schemeClr>
              </a:gs>
            </a:gsLst>
            <a:lin ang="10800000" scaled="1"/>
            <a:tileRect/>
          </a:gradFill>
          <a:ln>
            <a:no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4500" dirty="0">
              <a:effectLst>
                <a:outerShdw blurRad="50800" dist="50800" dir="5400000" sx="1000" sy="1000" algn="ctr" rotWithShape="0">
                  <a:srgbClr val="000000">
                    <a:alpha val="99000"/>
                  </a:srgbClr>
                </a:outerShdw>
              </a:effectLst>
            </a:endParaRPr>
          </a:p>
        </p:txBody>
      </p:sp>
      <p:sp>
        <p:nvSpPr>
          <p:cNvPr id="4" name="TextBox 3">
            <a:extLst>
              <a:ext uri="{FF2B5EF4-FFF2-40B4-BE49-F238E27FC236}">
                <a16:creationId xmlns:a16="http://schemas.microsoft.com/office/drawing/2014/main" id="{ED4243FB-7BD5-4715-93BF-E122DB17977D}"/>
              </a:ext>
            </a:extLst>
          </p:cNvPr>
          <p:cNvSpPr txBox="1"/>
          <p:nvPr/>
        </p:nvSpPr>
        <p:spPr>
          <a:xfrm>
            <a:off x="3170216" y="1840068"/>
            <a:ext cx="2442058" cy="461665"/>
          </a:xfrm>
          <a:prstGeom prst="rect">
            <a:avLst/>
          </a:prstGeom>
          <a:noFill/>
        </p:spPr>
        <p:txBody>
          <a:bodyPr wrap="square">
            <a:spAutoFit/>
          </a:bodyPr>
          <a:lstStyle/>
          <a:p>
            <a:pPr lvl="0"/>
            <a:endParaRPr lang="en-US" sz="1200" b="1" i="0" dirty="0">
              <a:effectLst/>
              <a:latin typeface="Noto Regular"/>
            </a:endParaRPr>
          </a:p>
          <a:p>
            <a:pPr lvl="0"/>
            <a:endParaRPr lang="en-US" sz="1200" b="1" i="0" dirty="0">
              <a:effectLst/>
              <a:latin typeface="Noto Regular"/>
            </a:endParaRPr>
          </a:p>
        </p:txBody>
      </p:sp>
      <p:sp>
        <p:nvSpPr>
          <p:cNvPr id="9" name="TextBox 8">
            <a:extLst>
              <a:ext uri="{FF2B5EF4-FFF2-40B4-BE49-F238E27FC236}">
                <a16:creationId xmlns:a16="http://schemas.microsoft.com/office/drawing/2014/main" id="{046EDB17-426D-4B1C-8825-E2CAAE6B3C05}"/>
              </a:ext>
            </a:extLst>
          </p:cNvPr>
          <p:cNvSpPr txBox="1"/>
          <p:nvPr/>
        </p:nvSpPr>
        <p:spPr>
          <a:xfrm>
            <a:off x="2276872" y="2048807"/>
            <a:ext cx="4392488" cy="6555641"/>
          </a:xfrm>
          <a:prstGeom prst="rect">
            <a:avLst/>
          </a:prstGeom>
          <a:noFill/>
        </p:spPr>
        <p:txBody>
          <a:bodyPr wrap="square">
            <a:spAutoFit/>
          </a:bodyPr>
          <a:lstStyle/>
          <a:p>
            <a:pPr lvl="0" algn="r"/>
            <a:r>
              <a:rPr lang="en-US" sz="1400" b="1" i="0" dirty="0">
                <a:solidFill>
                  <a:srgbClr val="003366"/>
                </a:solidFill>
                <a:effectLst/>
                <a:hlinkClick r:id="rId4"/>
              </a:rPr>
              <a:t>Joint ALAC &amp; ICANN Board Meeting</a:t>
            </a:r>
            <a:endParaRPr lang="en-US" sz="1400" b="1" dirty="0">
              <a:solidFill>
                <a:schemeClr val="accent2">
                  <a:lumMod val="75000"/>
                </a:schemeClr>
              </a:solidFill>
            </a:endParaRPr>
          </a:p>
          <a:p>
            <a:pPr lvl="0" algn="r"/>
            <a:endParaRPr lang="en-US" sz="1400" dirty="0"/>
          </a:p>
          <a:p>
            <a:pPr lvl="0" algn="r"/>
            <a:r>
              <a:rPr lang="en-US" sz="1400" b="1" i="0" dirty="0">
                <a:effectLst/>
                <a:hlinkClick r:id="rId5"/>
              </a:rPr>
              <a:t>PLENARY 1</a:t>
            </a:r>
            <a:br>
              <a:rPr lang="en-US" sz="1400" b="1" i="0" dirty="0">
                <a:effectLst/>
                <a:hlinkClick r:id="rId5"/>
              </a:rPr>
            </a:br>
            <a:r>
              <a:rPr lang="en-US" sz="1400" b="1" i="0" dirty="0">
                <a:effectLst/>
                <a:hlinkClick r:id="rId5"/>
              </a:rPr>
              <a:t>The Domain Name Business:</a:t>
            </a:r>
            <a:br>
              <a:rPr lang="en-US" sz="1400" b="1" i="0" dirty="0">
                <a:effectLst/>
                <a:hlinkClick r:id="rId5"/>
              </a:rPr>
            </a:br>
            <a:r>
              <a:rPr lang="en-US" sz="1400" b="1" i="0" dirty="0">
                <a:effectLst/>
                <a:hlinkClick r:id="rId5"/>
              </a:rPr>
              <a:t>Everything You Want to Know, Ask or Discuss</a:t>
            </a:r>
            <a:br>
              <a:rPr lang="ru-RU" sz="1400" b="1" i="0" dirty="0">
                <a:effectLst/>
              </a:rPr>
            </a:br>
            <a:endParaRPr lang="en-US" sz="1400" b="1" i="0" dirty="0">
              <a:effectLst/>
            </a:endParaRPr>
          </a:p>
          <a:p>
            <a:pPr lvl="0" algn="r"/>
            <a:r>
              <a:rPr lang="en-US" sz="1400" b="1" i="0" u="none" strike="noStrike" dirty="0">
                <a:solidFill>
                  <a:srgbClr val="002060"/>
                </a:solidFill>
                <a:effectLst/>
                <a:hlinkClick r:id="rId6"/>
              </a:rPr>
              <a:t>Coordinating the Internet unique identifiers and the interests of the Internet users</a:t>
            </a:r>
            <a:br>
              <a:rPr lang="ru-RU" sz="1400" b="1" i="0" u="none" strike="noStrike" dirty="0">
                <a:solidFill>
                  <a:srgbClr val="002060"/>
                </a:solidFill>
                <a:effectLst/>
              </a:rPr>
            </a:br>
            <a:endParaRPr lang="en-US" sz="1400" b="1" i="0" dirty="0">
              <a:solidFill>
                <a:schemeClr val="accent2">
                  <a:lumMod val="75000"/>
                </a:schemeClr>
              </a:solidFill>
              <a:effectLst/>
            </a:endParaRPr>
          </a:p>
          <a:p>
            <a:pPr lvl="0" algn="r"/>
            <a:r>
              <a:rPr lang="en-US" sz="1400" b="1" i="0" dirty="0">
                <a:effectLst/>
                <a:hlinkClick r:id="rId7"/>
              </a:rPr>
              <a:t>Community/Board Focus on ICANN meetings</a:t>
            </a:r>
            <a:endParaRPr lang="en-US" sz="1400" b="1" i="0" dirty="0">
              <a:effectLst/>
            </a:endParaRPr>
          </a:p>
          <a:p>
            <a:pPr algn="r"/>
            <a:endParaRPr lang="en-US" sz="1400" b="1" dirty="0">
              <a:solidFill>
                <a:schemeClr val="accent2">
                  <a:lumMod val="75000"/>
                </a:schemeClr>
              </a:solidFill>
            </a:endParaRPr>
          </a:p>
          <a:p>
            <a:pPr lvl="0" algn="r"/>
            <a:r>
              <a:rPr lang="en-US" sz="1400" b="1" i="0" dirty="0">
                <a:effectLst/>
                <a:hlinkClick r:id="rId8"/>
              </a:rPr>
              <a:t>ICANN69 Welcome Ceremony</a:t>
            </a:r>
            <a:endParaRPr lang="en-US" sz="1400" b="1" i="0" dirty="0">
              <a:effectLst/>
            </a:endParaRPr>
          </a:p>
          <a:p>
            <a:pPr lvl="0" algn="r"/>
            <a:endParaRPr lang="en-US" sz="1400" dirty="0"/>
          </a:p>
          <a:p>
            <a:pPr lvl="0" algn="r"/>
            <a:r>
              <a:rPr lang="en-US" sz="1400" b="1" i="0" dirty="0">
                <a:effectLst/>
                <a:hlinkClick r:id="rId9"/>
              </a:rPr>
              <a:t>PLENARY 2</a:t>
            </a:r>
            <a:br>
              <a:rPr lang="en-US" sz="1400" b="1" i="0" dirty="0">
                <a:effectLst/>
                <a:hlinkClick r:id="rId9"/>
              </a:rPr>
            </a:br>
            <a:r>
              <a:rPr lang="en-US" sz="1400" b="1" i="0" dirty="0">
                <a:effectLst/>
                <a:hlinkClick r:id="rId9"/>
              </a:rPr>
              <a:t>The Domain Name System (DNS) Abuse</a:t>
            </a:r>
            <a:endParaRPr lang="en-US" sz="1400" b="1" i="0" dirty="0">
              <a:effectLst/>
            </a:endParaRPr>
          </a:p>
          <a:p>
            <a:pPr lvl="0" algn="r"/>
            <a:endParaRPr lang="en-US" sz="1400" b="1" dirty="0">
              <a:solidFill>
                <a:schemeClr val="accent2">
                  <a:lumMod val="75000"/>
                </a:schemeClr>
              </a:solidFill>
            </a:endParaRPr>
          </a:p>
          <a:p>
            <a:pPr lvl="0" algn="r"/>
            <a:r>
              <a:rPr lang="en-US" sz="1400" b="1" i="0" u="none" strike="noStrike" dirty="0">
                <a:solidFill>
                  <a:srgbClr val="002060"/>
                </a:solidFill>
                <a:effectLst/>
                <a:hlinkClick r:id="rId10"/>
              </a:rPr>
              <a:t>ALAC 2020: Achievements &amp; Highlights</a:t>
            </a:r>
            <a:endParaRPr lang="en-US" sz="1400" b="1" i="0" u="none" strike="noStrike" dirty="0">
              <a:solidFill>
                <a:srgbClr val="002060"/>
              </a:solidFill>
              <a:effectLst/>
            </a:endParaRPr>
          </a:p>
          <a:p>
            <a:pPr lvl="0" algn="r"/>
            <a:endParaRPr lang="en-US" sz="1400" b="1" dirty="0">
              <a:solidFill>
                <a:srgbClr val="000000"/>
              </a:solidFill>
            </a:endParaRPr>
          </a:p>
          <a:p>
            <a:pPr lvl="0" algn="r"/>
            <a:r>
              <a:rPr lang="en-US" sz="1400" b="1" i="0" dirty="0">
                <a:effectLst/>
                <a:hlinkClick r:id="rId11"/>
              </a:rPr>
              <a:t>Remediating Universal Acceptance Issues</a:t>
            </a:r>
            <a:endParaRPr lang="en-US" sz="1400" b="1" i="0" dirty="0">
              <a:effectLst/>
            </a:endParaRPr>
          </a:p>
          <a:p>
            <a:pPr lvl="0" algn="r"/>
            <a:endParaRPr lang="en-US" sz="1400" b="1" i="0" dirty="0">
              <a:effectLst/>
            </a:endParaRPr>
          </a:p>
          <a:p>
            <a:pPr lvl="0" algn="r"/>
            <a:r>
              <a:rPr lang="en-US" sz="1400" b="1" i="0" dirty="0">
                <a:solidFill>
                  <a:srgbClr val="002060"/>
                </a:solidFill>
                <a:effectLst/>
                <a:hlinkClick r:id="rId12"/>
              </a:rPr>
              <a:t>Joint ALAC &amp; GAC Meeting</a:t>
            </a:r>
            <a:r>
              <a:rPr lang="en-US" sz="1400" b="1" i="0" dirty="0">
                <a:solidFill>
                  <a:srgbClr val="002060"/>
                </a:solidFill>
                <a:effectLst/>
              </a:rPr>
              <a:t> </a:t>
            </a:r>
          </a:p>
          <a:p>
            <a:pPr lvl="0" algn="r"/>
            <a:endParaRPr lang="en-US" sz="1400" dirty="0"/>
          </a:p>
          <a:p>
            <a:pPr lvl="0" algn="r"/>
            <a:r>
              <a:rPr lang="en-US" sz="1400" b="1" i="0" dirty="0">
                <a:effectLst/>
                <a:hlinkClick r:id="rId13"/>
              </a:rPr>
              <a:t>PLENARY 3</a:t>
            </a:r>
            <a:br>
              <a:rPr lang="en-US" sz="1400" b="1" dirty="0">
                <a:hlinkClick r:id="rId13"/>
              </a:rPr>
            </a:br>
            <a:r>
              <a:rPr lang="en-US" sz="1400" b="1" i="0" dirty="0">
                <a:effectLst/>
                <a:hlinkClick r:id="rId13"/>
              </a:rPr>
              <a:t>Consumer Protection Post Whois</a:t>
            </a:r>
            <a:endParaRPr lang="en-US" sz="1400" b="1" i="0" dirty="0">
              <a:effectLst/>
            </a:endParaRPr>
          </a:p>
          <a:p>
            <a:pPr lvl="0" algn="r"/>
            <a:endParaRPr lang="en-US" sz="1400" b="1" i="0" dirty="0">
              <a:effectLst/>
            </a:endParaRPr>
          </a:p>
          <a:p>
            <a:pPr lvl="0" algn="r"/>
            <a:r>
              <a:rPr lang="en-US" sz="1400" b="1" i="0" dirty="0">
                <a:effectLst/>
                <a:hlinkClick r:id="rId14"/>
              </a:rPr>
              <a:t>GNSO Council Meeting </a:t>
            </a:r>
            <a:br>
              <a:rPr lang="en-US" sz="1400" b="1" i="0" dirty="0">
                <a:effectLst/>
              </a:rPr>
            </a:br>
            <a:endParaRPr lang="en-US" sz="1400" b="1" i="0" dirty="0">
              <a:effectLst/>
            </a:endParaRPr>
          </a:p>
          <a:p>
            <a:pPr lvl="0" algn="r"/>
            <a:r>
              <a:rPr lang="en-US" sz="1400" b="1" i="0" dirty="0">
                <a:effectLst/>
                <a:hlinkClick r:id="rId15"/>
              </a:rPr>
              <a:t>Engagement Group-Internet Governance (EG-IG)</a:t>
            </a:r>
            <a:r>
              <a:rPr lang="ru-RU" sz="1400" b="1" i="0" dirty="0">
                <a:effectLst/>
                <a:hlinkClick r:id="rId15"/>
              </a:rPr>
              <a:t> </a:t>
            </a:r>
            <a:r>
              <a:rPr lang="en-US" sz="1400" b="1" i="0" dirty="0">
                <a:effectLst/>
                <a:hlinkClick r:id="rId15"/>
              </a:rPr>
              <a:t>Session on </a:t>
            </a:r>
            <a:br>
              <a:rPr lang="en-US" sz="1400" b="1" i="0" dirty="0">
                <a:effectLst/>
                <a:hlinkClick r:id="rId15"/>
              </a:rPr>
            </a:br>
            <a:r>
              <a:rPr lang="en-US" sz="1400" b="1" i="0" dirty="0">
                <a:effectLst/>
                <a:hlinkClick r:id="rId15"/>
              </a:rPr>
              <a:t>Digital Platforms</a:t>
            </a:r>
            <a:r>
              <a:rPr lang="ru-RU" sz="1400" b="1" i="0" dirty="0">
                <a:effectLst/>
                <a:hlinkClick r:id="rId15"/>
              </a:rPr>
              <a:t> </a:t>
            </a:r>
            <a:r>
              <a:rPr lang="en-US" sz="1400" b="1" i="0" dirty="0">
                <a:effectLst/>
                <a:hlinkClick r:id="rId15"/>
              </a:rPr>
              <a:t>and</a:t>
            </a:r>
            <a:r>
              <a:rPr lang="ru-RU" sz="1400" b="1" i="0" dirty="0">
                <a:effectLst/>
                <a:hlinkClick r:id="rId15"/>
              </a:rPr>
              <a:t> </a:t>
            </a:r>
            <a:r>
              <a:rPr lang="en-US" sz="1400" b="1" i="0" dirty="0">
                <a:effectLst/>
                <a:hlinkClick r:id="rId15"/>
              </a:rPr>
              <a:t>Regulation</a:t>
            </a:r>
            <a:endParaRPr lang="en-US" sz="1400" b="1" i="0" dirty="0">
              <a:effectLst/>
            </a:endParaRPr>
          </a:p>
        </p:txBody>
      </p:sp>
      <p:pic>
        <p:nvPicPr>
          <p:cNvPr id="17" name="Picture 49">
            <a:extLst>
              <a:ext uri="{FF2B5EF4-FFF2-40B4-BE49-F238E27FC236}">
                <a16:creationId xmlns:a16="http://schemas.microsoft.com/office/drawing/2014/main" id="{4940B631-0B3F-2849-9D60-4768BBB2F03D}"/>
              </a:ext>
            </a:extLst>
          </p:cNvPr>
          <p:cNvPicPr>
            <a:picLocks noChangeAspect="1"/>
          </p:cNvPicPr>
          <p:nvPr/>
        </p:nvPicPr>
        <p:blipFill>
          <a:blip r:embed="rId16" cstate="print">
            <a:extLst>
              <a:ext uri="{28A0092B-C50C-407E-A947-70E740481C1C}">
                <a14:useLocalDpi xmlns:a14="http://schemas.microsoft.com/office/drawing/2010/main"/>
              </a:ext>
            </a:extLst>
          </a:blip>
          <a:stretch>
            <a:fillRect/>
          </a:stretch>
        </p:blipFill>
        <p:spPr>
          <a:xfrm>
            <a:off x="323345" y="2555776"/>
            <a:ext cx="1809511" cy="5460699"/>
          </a:xfrm>
          <a:prstGeom prst="rect">
            <a:avLst/>
          </a:prstGeom>
        </p:spPr>
      </p:pic>
    </p:spTree>
    <p:extLst>
      <p:ext uri="{BB962C8B-B14F-4D97-AF65-F5344CB8AC3E}">
        <p14:creationId xmlns:p14="http://schemas.microsoft.com/office/powerpoint/2010/main" val="8922654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ubtitle 2">
            <a:extLst>
              <a:ext uri="{FF2B5EF4-FFF2-40B4-BE49-F238E27FC236}">
                <a16:creationId xmlns:a16="http://schemas.microsoft.com/office/drawing/2014/main" id="{EA4EA138-CFBB-4A22-9ECF-0B1ACB0C8228}"/>
              </a:ext>
            </a:extLst>
          </p:cNvPr>
          <p:cNvSpPr txBox="1">
            <a:spLocks/>
          </p:cNvSpPr>
          <p:nvPr/>
        </p:nvSpPr>
        <p:spPr>
          <a:xfrm>
            <a:off x="10202" y="2915816"/>
            <a:ext cx="6875182" cy="6220248"/>
          </a:xfrm>
          <a:prstGeom prst="rect">
            <a:avLst/>
          </a:prstGeom>
          <a:gradFill flip="none" rotWithShape="1">
            <a:gsLst>
              <a:gs pos="62590">
                <a:srgbClr val="FFEAA9"/>
              </a:gs>
              <a:gs pos="14000">
                <a:schemeClr val="bg1"/>
              </a:gs>
              <a:gs pos="100000">
                <a:schemeClr val="accent4">
                  <a:lumMod val="60000"/>
                  <a:lumOff val="40000"/>
                </a:schemeClr>
              </a:gs>
            </a:gsLst>
            <a:lin ang="10800000" scaled="1"/>
            <a:tileRect/>
          </a:gradFill>
          <a:ln>
            <a:no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4500" dirty="0">
              <a:effectLst>
                <a:outerShdw blurRad="50800" dist="50800" dir="5400000" sx="1000" sy="1000" algn="ctr" rotWithShape="0">
                  <a:srgbClr val="000000">
                    <a:alpha val="99000"/>
                  </a:srgbClr>
                </a:outerShdw>
              </a:effectLst>
            </a:endParaRPr>
          </a:p>
        </p:txBody>
      </p:sp>
      <p:pic>
        <p:nvPicPr>
          <p:cNvPr id="5122" name="Picture 2">
            <a:extLst>
              <a:ext uri="{FF2B5EF4-FFF2-40B4-BE49-F238E27FC236}">
                <a16:creationId xmlns:a16="http://schemas.microsoft.com/office/drawing/2014/main" id="{25A5DC68-39FD-41CF-82BA-7E36F4693A17}"/>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498837" y="5378029"/>
            <a:ext cx="1317134" cy="2068245"/>
          </a:xfrm>
          <a:prstGeom prst="rect">
            <a:avLst/>
          </a:prstGeom>
          <a:noFill/>
          <a:extLst>
            <a:ext uri="{909E8E84-426E-40DD-AFC4-6F175D3DCCD1}">
              <a14:hiddenFill xmlns:a14="http://schemas.microsoft.com/office/drawing/2010/main">
                <a:solidFill>
                  <a:srgbClr val="FFFFFF"/>
                </a:solidFill>
              </a14:hiddenFill>
            </a:ext>
          </a:extLst>
        </p:spPr>
      </p:pic>
      <p:pic>
        <p:nvPicPr>
          <p:cNvPr id="14" name="Image 6">
            <a:extLst>
              <a:ext uri="{FF2B5EF4-FFF2-40B4-BE49-F238E27FC236}">
                <a16:creationId xmlns:a16="http://schemas.microsoft.com/office/drawing/2014/main" id="{2ACD1956-ABEB-4556-B2C9-30FBC09A756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597886" y="6929667"/>
            <a:ext cx="1112907" cy="1645420"/>
          </a:xfrm>
          <a:prstGeom prst="rect">
            <a:avLst/>
          </a:prstGeom>
        </p:spPr>
      </p:pic>
      <p:pic>
        <p:nvPicPr>
          <p:cNvPr id="2049" name="Рисунок 3" descr="af7a4501-735b-4269-8da2-1fc31646e441 - копия"/>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101378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ICANN69 At-Large  EURALO news</a:t>
            </a:r>
            <a:endParaRPr lang="ru-RU" b="1" dirty="0">
              <a:solidFill>
                <a:schemeClr val="bg1"/>
              </a:solidFill>
            </a:endParaRPr>
          </a:p>
        </p:txBody>
      </p:sp>
      <p:sp>
        <p:nvSpPr>
          <p:cNvPr id="2" name="AutoShape 2" descr="https://img2.freepng.ru/20180513/zve/kisspng-exclamation-mark-computer-animation-question-mark-5af885c12b5ac5.9451041215262366091776.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TextBox 15">
            <a:extLst>
              <a:ext uri="{FF2B5EF4-FFF2-40B4-BE49-F238E27FC236}">
                <a16:creationId xmlns:a16="http://schemas.microsoft.com/office/drawing/2014/main" id="{B47BC7EC-618B-45DC-A0D1-D4AEA7D393E6}"/>
              </a:ext>
            </a:extLst>
          </p:cNvPr>
          <p:cNvSpPr txBox="1"/>
          <p:nvPr/>
        </p:nvSpPr>
        <p:spPr>
          <a:xfrm>
            <a:off x="172107" y="2915816"/>
            <a:ext cx="6513785" cy="2462213"/>
          </a:xfrm>
          <a:prstGeom prst="rect">
            <a:avLst/>
          </a:prstGeom>
          <a:noFill/>
        </p:spPr>
        <p:txBody>
          <a:bodyPr wrap="square">
            <a:spAutoFit/>
          </a:bodyPr>
          <a:lstStyle/>
          <a:p>
            <a:pPr algn="r"/>
            <a:r>
              <a:rPr lang="en-US" sz="1400" b="1" i="0" dirty="0">
                <a:solidFill>
                  <a:srgbClr val="002B49"/>
                </a:solidFill>
                <a:effectLst/>
                <a:hlinkClick r:id="rId6"/>
              </a:rPr>
              <a:t>European Perspectives on ICANN and Internet Governance – </a:t>
            </a:r>
          </a:p>
          <a:p>
            <a:pPr algn="r"/>
            <a:r>
              <a:rPr lang="en-US" sz="1400" b="1" i="0" dirty="0">
                <a:solidFill>
                  <a:srgbClr val="002B49"/>
                </a:solidFill>
                <a:effectLst/>
                <a:hlinkClick r:id="rId6"/>
              </a:rPr>
              <a:t>A Stakeholder Roundtable hosted by EURALO, Part 1</a:t>
            </a:r>
            <a:endParaRPr lang="en-US" sz="1400" b="1" i="0" dirty="0">
              <a:solidFill>
                <a:srgbClr val="002B49"/>
              </a:solidFill>
              <a:effectLst/>
            </a:endParaRPr>
          </a:p>
          <a:p>
            <a:pPr algn="r"/>
            <a:br>
              <a:rPr lang="en-US" sz="1400" b="1" i="0" dirty="0">
                <a:solidFill>
                  <a:srgbClr val="002B49"/>
                </a:solidFill>
                <a:effectLst/>
              </a:rPr>
            </a:br>
            <a:r>
              <a:rPr lang="en-US" sz="1400" b="1" i="0" dirty="0">
                <a:solidFill>
                  <a:srgbClr val="172B4D"/>
                </a:solidFill>
                <a:effectLst/>
              </a:rPr>
              <a:t>Maarten </a:t>
            </a:r>
            <a:r>
              <a:rPr lang="en-US" sz="1400" b="1" i="0" dirty="0" err="1">
                <a:solidFill>
                  <a:srgbClr val="172B4D"/>
                </a:solidFill>
                <a:effectLst/>
              </a:rPr>
              <a:t>Botterman</a:t>
            </a:r>
            <a:r>
              <a:rPr lang="en-US" sz="1400" b="1" i="0" dirty="0">
                <a:solidFill>
                  <a:srgbClr val="172B4D"/>
                </a:solidFill>
                <a:effectLst/>
              </a:rPr>
              <a:t> </a:t>
            </a:r>
            <a:r>
              <a:rPr lang="en-US" sz="1400" b="0" i="0" dirty="0">
                <a:solidFill>
                  <a:srgbClr val="172B4D"/>
                </a:solidFill>
                <a:effectLst/>
              </a:rPr>
              <a:t>– Chair of the ICANN Board </a:t>
            </a:r>
          </a:p>
          <a:p>
            <a:pPr algn="r"/>
            <a:r>
              <a:rPr lang="en-US" sz="1400" b="1" i="0" dirty="0">
                <a:solidFill>
                  <a:srgbClr val="172B4D"/>
                </a:solidFill>
                <a:effectLst/>
              </a:rPr>
              <a:t>Katrina </a:t>
            </a:r>
            <a:r>
              <a:rPr lang="en-US" sz="1400" b="1" i="0" dirty="0" err="1">
                <a:solidFill>
                  <a:srgbClr val="172B4D"/>
                </a:solidFill>
                <a:effectLst/>
              </a:rPr>
              <a:t>Sataki</a:t>
            </a:r>
            <a:r>
              <a:rPr lang="en-US" sz="1400" b="1" i="0" dirty="0">
                <a:solidFill>
                  <a:srgbClr val="172B4D"/>
                </a:solidFill>
                <a:effectLst/>
              </a:rPr>
              <a:t> </a:t>
            </a:r>
            <a:r>
              <a:rPr lang="en-US" sz="1400" b="0" i="0" dirty="0">
                <a:solidFill>
                  <a:srgbClr val="172B4D"/>
                </a:solidFill>
                <a:effectLst/>
              </a:rPr>
              <a:t>– Chair of the </a:t>
            </a:r>
            <a:r>
              <a:rPr lang="en-US" sz="1400" b="0" i="0" dirty="0" err="1">
                <a:solidFill>
                  <a:srgbClr val="172B4D"/>
                </a:solidFill>
                <a:effectLst/>
              </a:rPr>
              <a:t>ccNSO</a:t>
            </a:r>
            <a:r>
              <a:rPr lang="en-US" sz="1400" b="0" i="0" dirty="0">
                <a:solidFill>
                  <a:srgbClr val="172B4D"/>
                </a:solidFill>
                <a:effectLst/>
              </a:rPr>
              <a:t> </a:t>
            </a:r>
          </a:p>
          <a:p>
            <a:pPr algn="r"/>
            <a:r>
              <a:rPr lang="en-US" sz="1400" b="1" i="0" dirty="0">
                <a:solidFill>
                  <a:srgbClr val="172B4D"/>
                </a:solidFill>
                <a:effectLst/>
              </a:rPr>
              <a:t>Andrei Kolesnikov </a:t>
            </a:r>
            <a:r>
              <a:rPr lang="en-US" sz="1400" b="0" i="0" dirty="0">
                <a:solidFill>
                  <a:srgbClr val="172B4D"/>
                </a:solidFill>
                <a:effectLst/>
              </a:rPr>
              <a:t>– ALAC Liaison to the SSAC and SSAC Member</a:t>
            </a:r>
          </a:p>
          <a:p>
            <a:pPr algn="r"/>
            <a:r>
              <a:rPr lang="en-US" sz="1400" b="1" i="0" dirty="0">
                <a:solidFill>
                  <a:srgbClr val="172B4D"/>
                </a:solidFill>
                <a:effectLst/>
              </a:rPr>
              <a:t>Tatiana </a:t>
            </a:r>
            <a:r>
              <a:rPr lang="en-US" sz="1400" b="1" i="0" dirty="0" err="1">
                <a:solidFill>
                  <a:srgbClr val="172B4D"/>
                </a:solidFill>
                <a:effectLst/>
              </a:rPr>
              <a:t>Tropina</a:t>
            </a:r>
            <a:r>
              <a:rPr lang="en-US" sz="1400" b="1" i="0" dirty="0">
                <a:solidFill>
                  <a:srgbClr val="172B4D"/>
                </a:solidFill>
                <a:effectLst/>
              </a:rPr>
              <a:t> </a:t>
            </a:r>
            <a:r>
              <a:rPr lang="en-US" sz="1400" b="0" i="0" dirty="0">
                <a:solidFill>
                  <a:srgbClr val="172B4D"/>
                </a:solidFill>
                <a:effectLst/>
              </a:rPr>
              <a:t>– NCSG-NCUC, GNSO Council member</a:t>
            </a:r>
          </a:p>
          <a:p>
            <a:pPr algn="r"/>
            <a:r>
              <a:rPr lang="en-US" sz="1400" b="1" i="0" dirty="0">
                <a:solidFill>
                  <a:srgbClr val="172B4D"/>
                </a:solidFill>
                <a:effectLst/>
              </a:rPr>
              <a:t>Chris </a:t>
            </a:r>
            <a:r>
              <a:rPr lang="en-US" sz="1400" b="1" i="0" dirty="0" err="1">
                <a:solidFill>
                  <a:srgbClr val="172B4D"/>
                </a:solidFill>
                <a:effectLst/>
              </a:rPr>
              <a:t>Mondini</a:t>
            </a:r>
            <a:r>
              <a:rPr lang="en-US" sz="1400" b="1" i="0" dirty="0">
                <a:solidFill>
                  <a:srgbClr val="172B4D"/>
                </a:solidFill>
                <a:effectLst/>
              </a:rPr>
              <a:t> </a:t>
            </a:r>
            <a:r>
              <a:rPr lang="en-US" sz="1400" b="0" i="0" dirty="0">
                <a:solidFill>
                  <a:srgbClr val="172B4D"/>
                </a:solidFill>
                <a:effectLst/>
              </a:rPr>
              <a:t>– Vice President, Stakeholder Engagement, Europe – ICANN</a:t>
            </a:r>
          </a:p>
          <a:p>
            <a:pPr algn="r"/>
            <a:r>
              <a:rPr lang="en-US" sz="1400" b="1" i="0" dirty="0">
                <a:solidFill>
                  <a:srgbClr val="172B4D"/>
                </a:solidFill>
                <a:effectLst/>
              </a:rPr>
              <a:t>Michele </a:t>
            </a:r>
            <a:r>
              <a:rPr lang="en-US" sz="1400" b="1" i="0" dirty="0" err="1">
                <a:solidFill>
                  <a:srgbClr val="172B4D"/>
                </a:solidFill>
                <a:effectLst/>
              </a:rPr>
              <a:t>Neylon</a:t>
            </a:r>
            <a:r>
              <a:rPr lang="en-US" sz="1400" b="1" i="0" dirty="0">
                <a:solidFill>
                  <a:srgbClr val="172B4D"/>
                </a:solidFill>
                <a:effectLst/>
              </a:rPr>
              <a:t> </a:t>
            </a:r>
            <a:r>
              <a:rPr lang="en-US" sz="1400" b="0" i="0" dirty="0">
                <a:solidFill>
                  <a:srgbClr val="172B4D"/>
                </a:solidFill>
                <a:effectLst/>
              </a:rPr>
              <a:t>– GNSO </a:t>
            </a:r>
            <a:r>
              <a:rPr lang="en-US" sz="1400" b="0" i="0" dirty="0" err="1">
                <a:solidFill>
                  <a:srgbClr val="172B4D"/>
                </a:solidFill>
                <a:effectLst/>
              </a:rPr>
              <a:t>Councillor</a:t>
            </a:r>
            <a:r>
              <a:rPr lang="en-US" sz="1400" b="0" i="0" dirty="0">
                <a:solidFill>
                  <a:srgbClr val="172B4D"/>
                </a:solidFill>
                <a:effectLst/>
              </a:rPr>
              <a:t>; Registrars SG / CP</a:t>
            </a:r>
          </a:p>
          <a:p>
            <a:pPr algn="r"/>
            <a:r>
              <a:rPr lang="en-US" sz="1400" b="1" i="0" dirty="0">
                <a:solidFill>
                  <a:srgbClr val="172B4D"/>
                </a:solidFill>
                <a:effectLst/>
              </a:rPr>
              <a:t>Jorge </a:t>
            </a:r>
            <a:r>
              <a:rPr lang="en-US" sz="1400" b="1" i="0" dirty="0" err="1">
                <a:solidFill>
                  <a:srgbClr val="172B4D"/>
                </a:solidFill>
                <a:effectLst/>
              </a:rPr>
              <a:t>Cancio</a:t>
            </a:r>
            <a:r>
              <a:rPr lang="en-US" sz="1400" b="1" i="0" dirty="0">
                <a:solidFill>
                  <a:srgbClr val="172B4D"/>
                </a:solidFill>
                <a:effectLst/>
              </a:rPr>
              <a:t> </a:t>
            </a:r>
            <a:r>
              <a:rPr lang="en-US" sz="1400" b="0" i="0" dirty="0">
                <a:solidFill>
                  <a:srgbClr val="172B4D"/>
                </a:solidFill>
                <a:effectLst/>
              </a:rPr>
              <a:t>– Vice-Chair of the GAC </a:t>
            </a:r>
          </a:p>
          <a:p>
            <a:pPr algn="r"/>
            <a:r>
              <a:rPr lang="en-US" sz="1400" b="1" i="0" dirty="0">
                <a:solidFill>
                  <a:srgbClr val="172B4D"/>
                </a:solidFill>
                <a:effectLst/>
              </a:rPr>
              <a:t>Natalia Filina </a:t>
            </a:r>
            <a:r>
              <a:rPr lang="en-US" sz="1400" b="0" i="0" dirty="0">
                <a:solidFill>
                  <a:srgbClr val="172B4D"/>
                </a:solidFill>
                <a:effectLst/>
              </a:rPr>
              <a:t>– EURALO Secretary </a:t>
            </a:r>
            <a:endParaRPr lang="en-US" sz="1400" b="1" i="0" dirty="0">
              <a:solidFill>
                <a:srgbClr val="002B49"/>
              </a:solidFill>
              <a:effectLst/>
            </a:endParaRPr>
          </a:p>
        </p:txBody>
      </p:sp>
      <p:sp>
        <p:nvSpPr>
          <p:cNvPr id="17" name="TextBox 16">
            <a:extLst>
              <a:ext uri="{FF2B5EF4-FFF2-40B4-BE49-F238E27FC236}">
                <a16:creationId xmlns:a16="http://schemas.microsoft.com/office/drawing/2014/main" id="{E2A4BE8A-4A20-4ED3-8AE3-1A091446D679}"/>
              </a:ext>
            </a:extLst>
          </p:cNvPr>
          <p:cNvSpPr txBox="1"/>
          <p:nvPr/>
        </p:nvSpPr>
        <p:spPr>
          <a:xfrm>
            <a:off x="307975" y="1547664"/>
            <a:ext cx="6377917" cy="1246495"/>
          </a:xfrm>
          <a:prstGeom prst="rect">
            <a:avLst/>
          </a:prstGeom>
          <a:noFill/>
        </p:spPr>
        <p:txBody>
          <a:bodyPr wrap="square">
            <a:spAutoFit/>
          </a:bodyPr>
          <a:lstStyle/>
          <a:p>
            <a:pPr algn="r"/>
            <a:r>
              <a:rPr lang="en-US" sz="1500" b="1" dirty="0">
                <a:solidFill>
                  <a:schemeClr val="accent2">
                    <a:lumMod val="75000"/>
                  </a:schemeClr>
                </a:solidFill>
              </a:rPr>
              <a:t>We thank EURALO Chairman Sébastien Bachollet for the excellent organization of two round tables where each speaker answered a question:</a:t>
            </a:r>
            <a:br>
              <a:rPr lang="en-US" sz="1500" b="1" dirty="0">
                <a:solidFill>
                  <a:schemeClr val="accent2">
                    <a:lumMod val="75000"/>
                  </a:schemeClr>
                </a:solidFill>
              </a:rPr>
            </a:br>
            <a:br>
              <a:rPr lang="en-US" sz="1500" b="1" dirty="0">
                <a:solidFill>
                  <a:schemeClr val="accent2">
                    <a:lumMod val="75000"/>
                  </a:schemeClr>
                </a:solidFill>
              </a:rPr>
            </a:br>
            <a:r>
              <a:rPr lang="en-US" sz="1500" b="1" dirty="0">
                <a:solidFill>
                  <a:schemeClr val="accent2">
                    <a:lumMod val="75000"/>
                  </a:schemeClr>
                </a:solidFill>
              </a:rPr>
              <a:t>"Please point out one important topic for ICANN and its communities (in an European perspective) and explain why?”</a:t>
            </a:r>
          </a:p>
        </p:txBody>
      </p:sp>
      <p:pic>
        <p:nvPicPr>
          <p:cNvPr id="4" name="Image 7" descr="Une image contenant homme, personne, complet, intérieur&#10;&#10;Description générée automatiquement">
            <a:extLst>
              <a:ext uri="{FF2B5EF4-FFF2-40B4-BE49-F238E27FC236}">
                <a16:creationId xmlns:a16="http://schemas.microsoft.com/office/drawing/2014/main" id="{BFFD51A3-23B5-4944-8CA8-4D00ACD2B08F}"/>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81907" y="7323880"/>
            <a:ext cx="2150505" cy="1433670"/>
          </a:xfrm>
          <a:prstGeom prst="rect">
            <a:avLst/>
          </a:prstGeom>
        </p:spPr>
      </p:pic>
      <p:pic>
        <p:nvPicPr>
          <p:cNvPr id="7" name="Image 7" descr="Une image contenant personne, bâtiment, femme, fenêtre&#10;&#10;Description générée automatiquement">
            <a:extLst>
              <a:ext uri="{FF2B5EF4-FFF2-40B4-BE49-F238E27FC236}">
                <a16:creationId xmlns:a16="http://schemas.microsoft.com/office/drawing/2014/main" id="{3B31CAE2-F62F-4F9F-9EB6-BABAAB6E3B70}"/>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460375" y="5364088"/>
            <a:ext cx="1417051" cy="1870600"/>
          </a:xfrm>
          <a:prstGeom prst="rect">
            <a:avLst/>
          </a:prstGeom>
        </p:spPr>
      </p:pic>
      <p:pic>
        <p:nvPicPr>
          <p:cNvPr id="8" name="Image 7" descr="Une image contenant personne, homme, intérieur, avant&#10;&#10;Description générée automatiquement">
            <a:extLst>
              <a:ext uri="{FF2B5EF4-FFF2-40B4-BE49-F238E27FC236}">
                <a16:creationId xmlns:a16="http://schemas.microsoft.com/office/drawing/2014/main" id="{654B23A0-B91D-4042-8C80-6AD693BB7FE5}"/>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959515" y="5575969"/>
            <a:ext cx="1239554" cy="1870600"/>
          </a:xfrm>
          <a:prstGeom prst="rect">
            <a:avLst/>
          </a:prstGeom>
        </p:spPr>
      </p:pic>
      <p:pic>
        <p:nvPicPr>
          <p:cNvPr id="9" name="Image 7" descr="Une image contenant personne, bâtiment, extérieur, habits&#10;&#10;Description générée automatiquement">
            <a:extLst>
              <a:ext uri="{FF2B5EF4-FFF2-40B4-BE49-F238E27FC236}">
                <a16:creationId xmlns:a16="http://schemas.microsoft.com/office/drawing/2014/main" id="{9153292C-2AC4-4B8B-B022-4C4BD4A0D081}"/>
              </a:ext>
            </a:extLst>
          </p:cNvPr>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4303052" y="7318259"/>
            <a:ext cx="1386711" cy="1593187"/>
          </a:xfrm>
          <a:prstGeom prst="rect">
            <a:avLst/>
          </a:prstGeom>
        </p:spPr>
      </p:pic>
      <p:pic>
        <p:nvPicPr>
          <p:cNvPr id="13" name="Image 7" descr="Une image contenant personne, homme, intérieur, assis&#10;&#10;Description générée automatiquement">
            <a:extLst>
              <a:ext uri="{FF2B5EF4-FFF2-40B4-BE49-F238E27FC236}">
                <a16:creationId xmlns:a16="http://schemas.microsoft.com/office/drawing/2014/main" id="{DB2B8107-3C6B-43AA-BA32-B8FA1C794715}"/>
              </a:ext>
            </a:extLst>
          </p:cNvPr>
          <p:cNvPicPr>
            <a:picLocks noChangeAspect="1"/>
          </p:cNvPicPr>
          <p:nvPr/>
        </p:nvPicPr>
        <p:blipFill rotWithShape="1">
          <a:blip r:embed="rId11" cstate="email">
            <a:extLst>
              <a:ext uri="{28A0092B-C50C-407E-A947-70E740481C1C}">
                <a14:useLocalDpi xmlns:a14="http://schemas.microsoft.com/office/drawing/2010/main"/>
              </a:ext>
            </a:extLst>
          </a:blip>
          <a:srcRect/>
          <a:stretch/>
        </p:blipFill>
        <p:spPr>
          <a:xfrm>
            <a:off x="2532413" y="7289755"/>
            <a:ext cx="1624991" cy="1600861"/>
          </a:xfrm>
          <a:prstGeom prst="rect">
            <a:avLst/>
          </a:prstGeom>
        </p:spPr>
      </p:pic>
      <p:pic>
        <p:nvPicPr>
          <p:cNvPr id="11" name="Espace réservé du contenu 4" descr="Une image contenant personne, cravate, complet, habits&#10;&#10;Description générée automatiquement">
            <a:extLst>
              <a:ext uri="{FF2B5EF4-FFF2-40B4-BE49-F238E27FC236}">
                <a16:creationId xmlns:a16="http://schemas.microsoft.com/office/drawing/2014/main" id="{35D7A1DE-42A9-41E7-8EDF-99109168F1BE}"/>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4944401" y="5421570"/>
            <a:ext cx="1525231" cy="1416287"/>
          </a:xfrm>
          <a:prstGeom prst="rect">
            <a:avLst/>
          </a:prstGeom>
          <a:ln>
            <a:solidFill>
              <a:schemeClr val="bg1">
                <a:lumMod val="65000"/>
              </a:schemeClr>
            </a:solidFill>
          </a:ln>
        </p:spPr>
      </p:pic>
    </p:spTree>
    <p:extLst>
      <p:ext uri="{BB962C8B-B14F-4D97-AF65-F5344CB8AC3E}">
        <p14:creationId xmlns:p14="http://schemas.microsoft.com/office/powerpoint/2010/main" val="22638295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ubtitle 2">
            <a:extLst>
              <a:ext uri="{FF2B5EF4-FFF2-40B4-BE49-F238E27FC236}">
                <a16:creationId xmlns:a16="http://schemas.microsoft.com/office/drawing/2014/main" id="{9AD894B2-CEC5-41DA-B3AA-99F3588CB54A}"/>
              </a:ext>
            </a:extLst>
          </p:cNvPr>
          <p:cNvSpPr txBox="1">
            <a:spLocks/>
          </p:cNvSpPr>
          <p:nvPr/>
        </p:nvSpPr>
        <p:spPr>
          <a:xfrm>
            <a:off x="10202" y="2142110"/>
            <a:ext cx="6875182" cy="7038402"/>
          </a:xfrm>
          <a:prstGeom prst="rect">
            <a:avLst/>
          </a:prstGeom>
          <a:gradFill flip="none" rotWithShape="1">
            <a:gsLst>
              <a:gs pos="62590">
                <a:srgbClr val="FFEAA9"/>
              </a:gs>
              <a:gs pos="14000">
                <a:schemeClr val="bg1"/>
              </a:gs>
              <a:gs pos="100000">
                <a:schemeClr val="accent4">
                  <a:lumMod val="60000"/>
                  <a:lumOff val="40000"/>
                </a:schemeClr>
              </a:gs>
            </a:gsLst>
            <a:lin ang="10800000" scaled="1"/>
            <a:tileRect/>
          </a:gradFill>
          <a:ln>
            <a:no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4500" dirty="0">
              <a:effectLst>
                <a:outerShdw blurRad="50800" dist="50800" dir="5400000" sx="1000" sy="1000" algn="ctr" rotWithShape="0">
                  <a:srgbClr val="000000">
                    <a:alpha val="99000"/>
                  </a:srgbClr>
                </a:outerShdw>
              </a:effectLst>
            </a:endParaRPr>
          </a:p>
        </p:txBody>
      </p:sp>
      <p:pic>
        <p:nvPicPr>
          <p:cNvPr id="2049" name="Рисунок 3" descr="af7a4501-735b-4269-8da2-1fc31646e441 - копи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 name="AutoShape 2" descr="https://img2.freepng.ru/20180513/zve/kisspng-exclamation-mark-computer-animation-question-mark-5af885c12b5ac5.9451041215262366091776.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Заголовок 1"/>
          <p:cNvSpPr txBox="1">
            <a:spLocks/>
          </p:cNvSpPr>
          <p:nvPr/>
        </p:nvSpPr>
        <p:spPr>
          <a:xfrm>
            <a:off x="260648" y="179512"/>
            <a:ext cx="6408712" cy="86409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2000" b="1" dirty="0">
                <a:solidFill>
                  <a:schemeClr val="accent4">
                    <a:lumMod val="75000"/>
                  </a:schemeClr>
                </a:solidFill>
              </a:rPr>
              <a:t>EURALO newsletter, October 2020</a:t>
            </a:r>
            <a:r>
              <a:rPr lang="en-US" sz="2000" b="1" dirty="0">
                <a:solidFill>
                  <a:srgbClr val="3399FF"/>
                </a:solidFill>
              </a:rPr>
              <a:t> </a:t>
            </a:r>
            <a:br>
              <a:rPr lang="ru-RU" sz="2000" b="1" dirty="0">
                <a:solidFill>
                  <a:srgbClr val="7030A0"/>
                </a:solidFill>
              </a:rPr>
            </a:br>
            <a:endParaRPr lang="ru-RU" sz="2000" b="1" dirty="0">
              <a:solidFill>
                <a:srgbClr val="7030A0"/>
              </a:solidFill>
            </a:endParaRPr>
          </a:p>
        </p:txBody>
      </p:sp>
      <p:sp>
        <p:nvSpPr>
          <p:cNvPr id="16" name="TextBox 15">
            <a:extLst>
              <a:ext uri="{FF2B5EF4-FFF2-40B4-BE49-F238E27FC236}">
                <a16:creationId xmlns:a16="http://schemas.microsoft.com/office/drawing/2014/main" id="{B47BC7EC-618B-45DC-A0D1-D4AEA7D393E6}"/>
              </a:ext>
            </a:extLst>
          </p:cNvPr>
          <p:cNvSpPr txBox="1"/>
          <p:nvPr/>
        </p:nvSpPr>
        <p:spPr>
          <a:xfrm>
            <a:off x="208111" y="2142110"/>
            <a:ext cx="6513785" cy="3754874"/>
          </a:xfrm>
          <a:prstGeom prst="rect">
            <a:avLst/>
          </a:prstGeom>
          <a:noFill/>
        </p:spPr>
        <p:txBody>
          <a:bodyPr wrap="square">
            <a:spAutoFit/>
          </a:bodyPr>
          <a:lstStyle/>
          <a:p>
            <a:pPr algn="r"/>
            <a:r>
              <a:rPr lang="en-US" sz="1400" b="1" i="0" dirty="0">
                <a:solidFill>
                  <a:srgbClr val="002B49"/>
                </a:solidFill>
                <a:effectLst/>
                <a:hlinkClick r:id="rId4"/>
              </a:rPr>
              <a:t>European Perspectives on ICANN and Internet Governance – </a:t>
            </a:r>
          </a:p>
          <a:p>
            <a:pPr algn="r"/>
            <a:r>
              <a:rPr lang="en-US" sz="1400" b="1" i="0" dirty="0">
                <a:solidFill>
                  <a:srgbClr val="002B49"/>
                </a:solidFill>
                <a:effectLst/>
                <a:hlinkClick r:id="rId4"/>
              </a:rPr>
              <a:t>A Stakeholder Roundtable hosted by EURALO, Part 2</a:t>
            </a:r>
            <a:br>
              <a:rPr lang="en-US" sz="1400" b="1" i="0" dirty="0">
                <a:solidFill>
                  <a:srgbClr val="002B49"/>
                </a:solidFill>
                <a:effectLst/>
                <a:hlinkClick r:id="rId4"/>
              </a:rPr>
            </a:br>
            <a:br>
              <a:rPr lang="en-US" sz="1400" b="1" i="0" dirty="0">
                <a:solidFill>
                  <a:srgbClr val="002B49"/>
                </a:solidFill>
                <a:effectLst/>
              </a:rPr>
            </a:br>
            <a:r>
              <a:rPr lang="en-US" sz="1400" b="1" i="0" dirty="0">
                <a:solidFill>
                  <a:srgbClr val="002B49"/>
                </a:solidFill>
                <a:effectLst/>
              </a:rPr>
              <a:t>Olivier </a:t>
            </a:r>
            <a:r>
              <a:rPr lang="en-US" sz="1400" b="1" i="0" dirty="0" err="1">
                <a:solidFill>
                  <a:srgbClr val="002B49"/>
                </a:solidFill>
                <a:effectLst/>
              </a:rPr>
              <a:t>Crépin-Leblond</a:t>
            </a:r>
            <a:r>
              <a:rPr lang="en-US" sz="1400" b="1" i="0" dirty="0">
                <a:solidFill>
                  <a:srgbClr val="002B49"/>
                </a:solidFill>
                <a:effectLst/>
              </a:rPr>
              <a:t> </a:t>
            </a:r>
            <a:r>
              <a:rPr lang="en-US" sz="1400" i="0" dirty="0">
                <a:solidFill>
                  <a:srgbClr val="002B49"/>
                </a:solidFill>
                <a:effectLst/>
              </a:rPr>
              <a:t>– Chair of the ICANN Engagement Group on Internet Governance – At-Large - EURALO</a:t>
            </a:r>
          </a:p>
          <a:p>
            <a:pPr algn="r"/>
            <a:r>
              <a:rPr lang="en-US" sz="1400" b="1" i="0" dirty="0">
                <a:solidFill>
                  <a:srgbClr val="002B49"/>
                </a:solidFill>
                <a:effectLst/>
              </a:rPr>
              <a:t>Elena </a:t>
            </a:r>
            <a:r>
              <a:rPr lang="en-US" sz="1400" b="1" i="0" dirty="0" err="1">
                <a:solidFill>
                  <a:srgbClr val="002B49"/>
                </a:solidFill>
                <a:effectLst/>
              </a:rPr>
              <a:t>Plexida</a:t>
            </a:r>
            <a:r>
              <a:rPr lang="en-US" sz="1400" b="1" i="0" dirty="0">
                <a:solidFill>
                  <a:srgbClr val="002B49"/>
                </a:solidFill>
                <a:effectLst/>
              </a:rPr>
              <a:t> </a:t>
            </a:r>
            <a:r>
              <a:rPr lang="en-US" sz="1400" i="0" dirty="0">
                <a:solidFill>
                  <a:srgbClr val="002B49"/>
                </a:solidFill>
                <a:effectLst/>
              </a:rPr>
              <a:t>– Government and IGOs Engagement Sr Director – ICANN </a:t>
            </a:r>
          </a:p>
          <a:p>
            <a:pPr algn="r"/>
            <a:r>
              <a:rPr lang="en-US" sz="1400" b="1" i="0" dirty="0">
                <a:solidFill>
                  <a:srgbClr val="002B49"/>
                </a:solidFill>
                <a:effectLst/>
              </a:rPr>
              <a:t>Polina </a:t>
            </a:r>
            <a:r>
              <a:rPr lang="en-US" sz="1400" b="1" i="0" dirty="0" err="1">
                <a:solidFill>
                  <a:srgbClr val="002B49"/>
                </a:solidFill>
                <a:effectLst/>
              </a:rPr>
              <a:t>Malaja</a:t>
            </a:r>
            <a:r>
              <a:rPr lang="en-US" sz="1400" b="1" i="0" dirty="0">
                <a:solidFill>
                  <a:srgbClr val="002B49"/>
                </a:solidFill>
                <a:effectLst/>
              </a:rPr>
              <a:t> </a:t>
            </a:r>
            <a:r>
              <a:rPr lang="en-US" sz="1400" i="0" dirty="0">
                <a:solidFill>
                  <a:srgbClr val="002B49"/>
                </a:solidFill>
                <a:effectLst/>
              </a:rPr>
              <a:t>– Director – </a:t>
            </a:r>
            <a:r>
              <a:rPr lang="en-US" sz="1400" i="0" dirty="0" err="1">
                <a:solidFill>
                  <a:srgbClr val="002B49"/>
                </a:solidFill>
                <a:effectLst/>
              </a:rPr>
              <a:t>Centr</a:t>
            </a:r>
            <a:r>
              <a:rPr lang="en-US" sz="1400" i="0" dirty="0">
                <a:solidFill>
                  <a:srgbClr val="002B49"/>
                </a:solidFill>
                <a:effectLst/>
              </a:rPr>
              <a:t> </a:t>
            </a:r>
          </a:p>
          <a:p>
            <a:pPr algn="r"/>
            <a:r>
              <a:rPr lang="en-US" sz="1400" b="1" i="0" dirty="0" err="1">
                <a:solidFill>
                  <a:srgbClr val="002B49"/>
                </a:solidFill>
                <a:effectLst/>
              </a:rPr>
              <a:t>Ceren</a:t>
            </a:r>
            <a:r>
              <a:rPr lang="en-US" sz="1400" b="1" i="0" dirty="0">
                <a:solidFill>
                  <a:srgbClr val="002B49"/>
                </a:solidFill>
                <a:effectLst/>
              </a:rPr>
              <a:t> </a:t>
            </a:r>
            <a:r>
              <a:rPr lang="en-US" sz="1400" b="1" i="0" dirty="0" err="1">
                <a:solidFill>
                  <a:srgbClr val="002B49"/>
                </a:solidFill>
                <a:effectLst/>
              </a:rPr>
              <a:t>Ünal</a:t>
            </a:r>
            <a:r>
              <a:rPr lang="en-US" sz="1400" b="1" i="0" dirty="0">
                <a:solidFill>
                  <a:srgbClr val="002B49"/>
                </a:solidFill>
                <a:effectLst/>
              </a:rPr>
              <a:t> </a:t>
            </a:r>
            <a:r>
              <a:rPr lang="en-US" sz="1400" i="0" dirty="0">
                <a:solidFill>
                  <a:srgbClr val="002B49"/>
                </a:solidFill>
                <a:effectLst/>
              </a:rPr>
              <a:t>– Regional Policy Manager – Internet Society</a:t>
            </a:r>
          </a:p>
          <a:p>
            <a:pPr algn="r"/>
            <a:r>
              <a:rPr lang="en-US" sz="1400" b="1" i="0" dirty="0">
                <a:solidFill>
                  <a:srgbClr val="002B49"/>
                </a:solidFill>
                <a:effectLst/>
              </a:rPr>
              <a:t>Joanna </a:t>
            </a:r>
            <a:r>
              <a:rPr lang="en-US" sz="1400" b="1" i="0" dirty="0" err="1">
                <a:solidFill>
                  <a:srgbClr val="002B49"/>
                </a:solidFill>
                <a:effectLst/>
              </a:rPr>
              <a:t>Kulesza</a:t>
            </a:r>
            <a:r>
              <a:rPr lang="en-US" sz="1400" b="1" i="0" dirty="0">
                <a:solidFill>
                  <a:srgbClr val="002B49"/>
                </a:solidFill>
                <a:effectLst/>
              </a:rPr>
              <a:t> </a:t>
            </a:r>
            <a:r>
              <a:rPr lang="en-US" sz="1400" i="0" dirty="0">
                <a:solidFill>
                  <a:srgbClr val="002B49"/>
                </a:solidFill>
                <a:effectLst/>
              </a:rPr>
              <a:t>– Vice-Chair – ALAC – EURALO</a:t>
            </a:r>
          </a:p>
          <a:p>
            <a:pPr algn="r"/>
            <a:r>
              <a:rPr lang="en-US" sz="1400" b="1" i="0" dirty="0">
                <a:solidFill>
                  <a:srgbClr val="002B49"/>
                </a:solidFill>
                <a:effectLst/>
              </a:rPr>
              <a:t>Georgios </a:t>
            </a:r>
            <a:r>
              <a:rPr lang="en-US" sz="1400" b="1" i="0" dirty="0" err="1">
                <a:solidFill>
                  <a:srgbClr val="002B49"/>
                </a:solidFill>
                <a:effectLst/>
              </a:rPr>
              <a:t>Tselentis</a:t>
            </a:r>
            <a:r>
              <a:rPr lang="en-US" sz="1400" b="1" i="0" dirty="0">
                <a:solidFill>
                  <a:srgbClr val="002B49"/>
                </a:solidFill>
                <a:effectLst/>
              </a:rPr>
              <a:t> </a:t>
            </a:r>
            <a:r>
              <a:rPr lang="en-US" sz="1400" i="0" dirty="0">
                <a:solidFill>
                  <a:srgbClr val="002B49"/>
                </a:solidFill>
                <a:effectLst/>
              </a:rPr>
              <a:t>– Policy and </a:t>
            </a:r>
            <a:r>
              <a:rPr lang="en-US" sz="1400" i="0" dirty="0" err="1">
                <a:solidFill>
                  <a:srgbClr val="002B49"/>
                </a:solidFill>
                <a:effectLst/>
              </a:rPr>
              <a:t>Programme</a:t>
            </a:r>
            <a:r>
              <a:rPr lang="en-US" sz="1400" i="0" dirty="0">
                <a:solidFill>
                  <a:srgbClr val="002B49"/>
                </a:solidFill>
                <a:effectLst/>
              </a:rPr>
              <a:t> officer – Next Generation Internet and Internet Governance – European Commission</a:t>
            </a:r>
          </a:p>
          <a:p>
            <a:pPr algn="r"/>
            <a:r>
              <a:rPr lang="en-US" sz="1400" b="1" i="0" dirty="0">
                <a:solidFill>
                  <a:srgbClr val="002B49"/>
                </a:solidFill>
                <a:effectLst/>
              </a:rPr>
              <a:t>Pierre </a:t>
            </a:r>
            <a:r>
              <a:rPr lang="en-US" sz="1400" b="1" i="0" dirty="0" err="1">
                <a:solidFill>
                  <a:srgbClr val="002B49"/>
                </a:solidFill>
                <a:effectLst/>
              </a:rPr>
              <a:t>Bonis</a:t>
            </a:r>
            <a:r>
              <a:rPr lang="en-US" sz="1400" b="1" i="0" dirty="0">
                <a:solidFill>
                  <a:srgbClr val="002B49"/>
                </a:solidFill>
                <a:effectLst/>
              </a:rPr>
              <a:t> </a:t>
            </a:r>
            <a:r>
              <a:rPr lang="en-US" sz="1400" i="0" dirty="0">
                <a:solidFill>
                  <a:srgbClr val="002B49"/>
                </a:solidFill>
                <a:effectLst/>
              </a:rPr>
              <a:t>– Chair of the </a:t>
            </a:r>
            <a:r>
              <a:rPr lang="en-US" sz="1400" i="0" dirty="0" err="1">
                <a:solidFill>
                  <a:srgbClr val="002B49"/>
                </a:solidFill>
                <a:effectLst/>
              </a:rPr>
              <a:t>ccNSO</a:t>
            </a:r>
            <a:r>
              <a:rPr lang="en-US" sz="1400" i="0" dirty="0">
                <a:solidFill>
                  <a:srgbClr val="002B49"/>
                </a:solidFill>
                <a:effectLst/>
              </a:rPr>
              <a:t> Internet Governance Liaison Committee – AFNIC</a:t>
            </a:r>
          </a:p>
          <a:p>
            <a:pPr algn="r"/>
            <a:r>
              <a:rPr lang="en-US" sz="1400" b="1" i="0" dirty="0">
                <a:solidFill>
                  <a:srgbClr val="002B49"/>
                </a:solidFill>
                <a:effectLst/>
              </a:rPr>
              <a:t>Chris </a:t>
            </a:r>
            <a:r>
              <a:rPr lang="en-US" sz="1400" b="1" i="0" dirty="0" err="1">
                <a:solidFill>
                  <a:srgbClr val="002B49"/>
                </a:solidFill>
                <a:effectLst/>
              </a:rPr>
              <a:t>Buckridge</a:t>
            </a:r>
            <a:r>
              <a:rPr lang="en-US" sz="1400" b="1" i="0" dirty="0">
                <a:solidFill>
                  <a:srgbClr val="002B49"/>
                </a:solidFill>
                <a:effectLst/>
              </a:rPr>
              <a:t> – </a:t>
            </a:r>
            <a:r>
              <a:rPr lang="en-US" sz="1400" i="0" dirty="0">
                <a:solidFill>
                  <a:srgbClr val="002B49"/>
                </a:solidFill>
                <a:effectLst/>
              </a:rPr>
              <a:t>Head of External Relations – RIPE NCC</a:t>
            </a:r>
          </a:p>
          <a:p>
            <a:pPr algn="r"/>
            <a:r>
              <a:rPr lang="en-US" sz="1400" b="1" i="0" dirty="0" err="1">
                <a:solidFill>
                  <a:srgbClr val="002B49"/>
                </a:solidFill>
                <a:effectLst/>
              </a:rPr>
              <a:t>Göran</a:t>
            </a:r>
            <a:r>
              <a:rPr lang="en-US" sz="1400" b="1" i="0" dirty="0">
                <a:solidFill>
                  <a:srgbClr val="002B49"/>
                </a:solidFill>
                <a:effectLst/>
              </a:rPr>
              <a:t> </a:t>
            </a:r>
            <a:r>
              <a:rPr lang="en-US" sz="1400" b="1" i="0" dirty="0" err="1">
                <a:solidFill>
                  <a:srgbClr val="002B49"/>
                </a:solidFill>
                <a:effectLst/>
              </a:rPr>
              <a:t>Marby</a:t>
            </a:r>
            <a:r>
              <a:rPr lang="en-US" sz="1400" b="1" i="0" dirty="0">
                <a:solidFill>
                  <a:srgbClr val="002B49"/>
                </a:solidFill>
                <a:effectLst/>
              </a:rPr>
              <a:t> </a:t>
            </a:r>
            <a:r>
              <a:rPr lang="en-US" sz="1400" i="0" dirty="0">
                <a:solidFill>
                  <a:srgbClr val="002B49"/>
                </a:solidFill>
                <a:effectLst/>
              </a:rPr>
              <a:t>– President and CEO – ICANN</a:t>
            </a:r>
            <a:br>
              <a:rPr lang="en-US" sz="1400" b="1" i="0" dirty="0">
                <a:solidFill>
                  <a:srgbClr val="002B49"/>
                </a:solidFill>
                <a:effectLst/>
              </a:rPr>
            </a:br>
            <a:br>
              <a:rPr lang="en-US" sz="1400" b="1" i="0" dirty="0">
                <a:solidFill>
                  <a:srgbClr val="002B49"/>
                </a:solidFill>
                <a:effectLst/>
              </a:rPr>
            </a:br>
            <a:br>
              <a:rPr lang="en-US" sz="1400" b="1" i="0" dirty="0">
                <a:solidFill>
                  <a:srgbClr val="002B49"/>
                </a:solidFill>
                <a:effectLst/>
              </a:rPr>
            </a:br>
            <a:endParaRPr lang="en-US" sz="1400" b="1" i="0" dirty="0">
              <a:solidFill>
                <a:srgbClr val="002B49"/>
              </a:solidFill>
              <a:effectLst/>
            </a:endParaRPr>
          </a:p>
        </p:txBody>
      </p:sp>
      <p:sp>
        <p:nvSpPr>
          <p:cNvPr id="11" name="TextBox 10">
            <a:extLst>
              <a:ext uri="{FF2B5EF4-FFF2-40B4-BE49-F238E27FC236}">
                <a16:creationId xmlns:a16="http://schemas.microsoft.com/office/drawing/2014/main" id="{B69D6E05-7242-4E13-9D30-B50E5A74F281}"/>
              </a:ext>
            </a:extLst>
          </p:cNvPr>
          <p:cNvSpPr txBox="1"/>
          <p:nvPr/>
        </p:nvSpPr>
        <p:spPr>
          <a:xfrm>
            <a:off x="155575" y="1374463"/>
            <a:ext cx="6586214" cy="784830"/>
          </a:xfrm>
          <a:prstGeom prst="rect">
            <a:avLst/>
          </a:prstGeom>
          <a:noFill/>
        </p:spPr>
        <p:txBody>
          <a:bodyPr wrap="square">
            <a:spAutoFit/>
          </a:bodyPr>
          <a:lstStyle/>
          <a:p>
            <a:pPr algn="r"/>
            <a:r>
              <a:rPr lang="en-US" sz="1500" b="1" dirty="0">
                <a:solidFill>
                  <a:schemeClr val="accent2">
                    <a:lumMod val="75000"/>
                  </a:schemeClr>
                </a:solidFill>
              </a:rPr>
              <a:t>…And “As a European Leader of the ICANN community and participant to Internet Governance activities, can you point out one important topic for you or/and your group (in an ICANN perspective) and explain why?”</a:t>
            </a:r>
          </a:p>
        </p:txBody>
      </p:sp>
      <p:sp>
        <p:nvSpPr>
          <p:cNvPr id="4" name="TextBox 3">
            <a:extLst>
              <a:ext uri="{FF2B5EF4-FFF2-40B4-BE49-F238E27FC236}">
                <a16:creationId xmlns:a16="http://schemas.microsoft.com/office/drawing/2014/main" id="{7847651E-F818-405E-8CC8-529B50AE2AD0}"/>
              </a:ext>
            </a:extLst>
          </p:cNvPr>
          <p:cNvSpPr txBox="1"/>
          <p:nvPr/>
        </p:nvSpPr>
        <p:spPr>
          <a:xfrm>
            <a:off x="-27384" y="976561"/>
            <a:ext cx="6885384"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ICANN69 At-Large  EURALO news</a:t>
            </a:r>
            <a:endParaRPr lang="ru-RU" b="1" dirty="0">
              <a:solidFill>
                <a:schemeClr val="bg1"/>
              </a:solidFill>
            </a:endParaRPr>
          </a:p>
        </p:txBody>
      </p:sp>
      <p:pic>
        <p:nvPicPr>
          <p:cNvPr id="7" name="Image 7" descr="Une image contenant personne, femme, intérieur, assis&#10;&#10;Description générée automatiquement">
            <a:extLst>
              <a:ext uri="{FF2B5EF4-FFF2-40B4-BE49-F238E27FC236}">
                <a16:creationId xmlns:a16="http://schemas.microsoft.com/office/drawing/2014/main" id="{7A6CFC6E-469A-48B8-9B3C-A7381D88374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90463" y="6866259"/>
            <a:ext cx="1325306" cy="1894056"/>
          </a:xfrm>
          <a:prstGeom prst="rect">
            <a:avLst/>
          </a:prstGeom>
        </p:spPr>
      </p:pic>
      <p:pic>
        <p:nvPicPr>
          <p:cNvPr id="8" name="Image 7" descr="Une image contenant personne, portable, table, ordinateur&#10;&#10;Description générée automatiquement">
            <a:extLst>
              <a:ext uri="{FF2B5EF4-FFF2-40B4-BE49-F238E27FC236}">
                <a16:creationId xmlns:a16="http://schemas.microsoft.com/office/drawing/2014/main" id="{A71C1FD4-D554-4EDB-87E9-7C91F3DF733E}"/>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4218483" y="5292080"/>
            <a:ext cx="1370294" cy="1144224"/>
          </a:xfrm>
          <a:prstGeom prst="rect">
            <a:avLst/>
          </a:prstGeom>
        </p:spPr>
      </p:pic>
      <p:pic>
        <p:nvPicPr>
          <p:cNvPr id="9" name="Image 7" descr="Une image contenant homme, personne, intérieur, cravate&#10;&#10;Description générée automatiquement">
            <a:extLst>
              <a:ext uri="{FF2B5EF4-FFF2-40B4-BE49-F238E27FC236}">
                <a16:creationId xmlns:a16="http://schemas.microsoft.com/office/drawing/2014/main" id="{37CFFAA6-C89E-4934-8ECE-2755CCF60A36}"/>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602596" y="7449924"/>
            <a:ext cx="1365268" cy="1117038"/>
          </a:xfrm>
          <a:prstGeom prst="rect">
            <a:avLst/>
          </a:prstGeom>
        </p:spPr>
      </p:pic>
      <p:pic>
        <p:nvPicPr>
          <p:cNvPr id="18" name="Picture 2" descr="Pierre Bonis Appointed Afnic’s new CEO | DomainPulse.com ...">
            <a:extLst>
              <a:ext uri="{FF2B5EF4-FFF2-40B4-BE49-F238E27FC236}">
                <a16:creationId xmlns:a16="http://schemas.microsoft.com/office/drawing/2014/main" id="{83C21D05-1D6D-40AC-BFBC-971E833CBA24}"/>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645145" y="7436872"/>
            <a:ext cx="1996426" cy="1321676"/>
          </a:xfrm>
          <a:prstGeom prst="rect">
            <a:avLst/>
          </a:prstGeom>
          <a:noFill/>
          <a:extLst>
            <a:ext uri="{909E8E84-426E-40DD-AFC4-6F175D3DCCD1}">
              <a14:hiddenFill xmlns:a14="http://schemas.microsoft.com/office/drawing/2010/main">
                <a:solidFill>
                  <a:srgbClr val="FFFFFF"/>
                </a:solidFill>
              </a14:hiddenFill>
            </a:ext>
          </a:extLst>
        </p:spPr>
      </p:pic>
      <p:pic>
        <p:nvPicPr>
          <p:cNvPr id="20" name="Image 7" descr="Une image contenant extérieur, personne, femme, homme&#10;&#10;Description générée automatiquement">
            <a:extLst>
              <a:ext uri="{FF2B5EF4-FFF2-40B4-BE49-F238E27FC236}">
                <a16:creationId xmlns:a16="http://schemas.microsoft.com/office/drawing/2014/main" id="{5F7CE892-390E-4658-83A9-5B96BB8BC9D7}"/>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56608" y="5303873"/>
            <a:ext cx="1166431" cy="1378333"/>
          </a:xfrm>
          <a:prstGeom prst="rect">
            <a:avLst/>
          </a:prstGeom>
        </p:spPr>
      </p:pic>
      <p:pic>
        <p:nvPicPr>
          <p:cNvPr id="22" name="Image 7" descr="Une image contenant homme, personne, complet, cravate&#10;&#10;Description générée automatiquement">
            <a:extLst>
              <a:ext uri="{FF2B5EF4-FFF2-40B4-BE49-F238E27FC236}">
                <a16:creationId xmlns:a16="http://schemas.microsoft.com/office/drawing/2014/main" id="{87A2D37E-B008-4C00-B397-98D98B866E32}"/>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2922952" y="6988247"/>
            <a:ext cx="1418610" cy="1891480"/>
          </a:xfrm>
          <a:prstGeom prst="rect">
            <a:avLst/>
          </a:prstGeom>
        </p:spPr>
      </p:pic>
      <p:pic>
        <p:nvPicPr>
          <p:cNvPr id="24" name="Image 7" descr="Une image contenant personne, homme, tenant, regardant&#10;&#10;Description générée automatiquement">
            <a:extLst>
              <a:ext uri="{FF2B5EF4-FFF2-40B4-BE49-F238E27FC236}">
                <a16:creationId xmlns:a16="http://schemas.microsoft.com/office/drawing/2014/main" id="{9EB77BDC-06AA-4A85-AD34-64AE2D6736BE}"/>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416500" y="5622649"/>
            <a:ext cx="1259035" cy="1605952"/>
          </a:xfrm>
          <a:prstGeom prst="rect">
            <a:avLst/>
          </a:prstGeom>
        </p:spPr>
      </p:pic>
      <p:pic>
        <p:nvPicPr>
          <p:cNvPr id="26" name="Image 7" descr="Une image contenant personne, intérieur, habits, femme&#10;&#10;Description générée automatiquement">
            <a:extLst>
              <a:ext uri="{FF2B5EF4-FFF2-40B4-BE49-F238E27FC236}">
                <a16:creationId xmlns:a16="http://schemas.microsoft.com/office/drawing/2014/main" id="{D13152DD-49B5-4B2B-9BA2-C70026EDF9A8}"/>
              </a:ext>
            </a:extLst>
          </p:cNvPr>
          <p:cNvPicPr>
            <a:picLocks noChangeAspect="1"/>
          </p:cNvPicPr>
          <p:nvPr/>
        </p:nvPicPr>
        <p:blipFill rotWithShape="1">
          <a:blip r:embed="rId12" cstate="email">
            <a:extLst>
              <a:ext uri="{28A0092B-C50C-407E-A947-70E740481C1C}">
                <a14:useLocalDpi xmlns:a14="http://schemas.microsoft.com/office/drawing/2010/main"/>
              </a:ext>
            </a:extLst>
          </a:blip>
          <a:srcRect/>
          <a:stretch/>
        </p:blipFill>
        <p:spPr>
          <a:xfrm>
            <a:off x="4348683" y="6532981"/>
            <a:ext cx="1207008" cy="1630576"/>
          </a:xfrm>
          <a:prstGeom prst="rect">
            <a:avLst/>
          </a:prstGeom>
        </p:spPr>
      </p:pic>
      <p:pic>
        <p:nvPicPr>
          <p:cNvPr id="28" name="Image 7" descr="Une image contenant personne, femme, debout, tenant&#10;&#10;Description générée automatiquement">
            <a:extLst>
              <a:ext uri="{FF2B5EF4-FFF2-40B4-BE49-F238E27FC236}">
                <a16:creationId xmlns:a16="http://schemas.microsoft.com/office/drawing/2014/main" id="{523D7FB8-549C-49C9-B102-DE56F4AF414D}"/>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5464036" y="5572379"/>
            <a:ext cx="1143041" cy="1718067"/>
          </a:xfrm>
          <a:prstGeom prst="rect">
            <a:avLst/>
          </a:prstGeom>
        </p:spPr>
      </p:pic>
      <p:pic>
        <p:nvPicPr>
          <p:cNvPr id="30" name="Image 8" descr="Une image contenant homme, personne, debout, intérieur&#10;&#10;Description générée automatiquement">
            <a:extLst>
              <a:ext uri="{FF2B5EF4-FFF2-40B4-BE49-F238E27FC236}">
                <a16:creationId xmlns:a16="http://schemas.microsoft.com/office/drawing/2014/main" id="{EBF9AE93-0435-4017-8C4B-6EE2D759C1D8}"/>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2636076" y="5262302"/>
            <a:ext cx="1712607" cy="1712607"/>
          </a:xfrm>
          <a:prstGeom prst="rect">
            <a:avLst/>
          </a:prstGeom>
        </p:spPr>
      </p:pic>
    </p:spTree>
    <p:extLst>
      <p:ext uri="{BB962C8B-B14F-4D97-AF65-F5344CB8AC3E}">
        <p14:creationId xmlns:p14="http://schemas.microsoft.com/office/powerpoint/2010/main" val="8625401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2">
            <a:extLst>
              <a:ext uri="{FF2B5EF4-FFF2-40B4-BE49-F238E27FC236}">
                <a16:creationId xmlns:a16="http://schemas.microsoft.com/office/drawing/2014/main" id="{B6BAD000-3D29-4D6E-B738-375160154360}"/>
              </a:ext>
            </a:extLst>
          </p:cNvPr>
          <p:cNvSpPr txBox="1">
            <a:spLocks/>
          </p:cNvSpPr>
          <p:nvPr/>
        </p:nvSpPr>
        <p:spPr>
          <a:xfrm>
            <a:off x="-17182" y="2235200"/>
            <a:ext cx="6875182" cy="6900864"/>
          </a:xfrm>
          <a:prstGeom prst="rect">
            <a:avLst/>
          </a:prstGeom>
          <a:gradFill flip="none" rotWithShape="1">
            <a:gsLst>
              <a:gs pos="62590">
                <a:srgbClr val="FFEAA9"/>
              </a:gs>
              <a:gs pos="14000">
                <a:schemeClr val="bg1"/>
              </a:gs>
              <a:gs pos="100000">
                <a:schemeClr val="accent4">
                  <a:lumMod val="60000"/>
                  <a:lumOff val="40000"/>
                </a:schemeClr>
              </a:gs>
            </a:gsLst>
            <a:lin ang="10800000" scaled="1"/>
            <a:tileRect/>
          </a:gradFill>
          <a:ln>
            <a:no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4500" dirty="0">
              <a:effectLst>
                <a:outerShdw blurRad="50800" dist="50800" dir="5400000" sx="1000" sy="1000" algn="ctr" rotWithShape="0">
                  <a:srgbClr val="000000">
                    <a:alpha val="99000"/>
                  </a:srgbClr>
                </a:outerShdw>
              </a:effectLst>
            </a:endParaRPr>
          </a:p>
        </p:txBody>
      </p:sp>
      <p:pic>
        <p:nvPicPr>
          <p:cNvPr id="2049" name="Рисунок 3" descr="af7a4501-735b-4269-8da2-1fc31646e441 - копи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101378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ICANN69 At-Large  EURALO news</a:t>
            </a:r>
            <a:endParaRPr lang="ru-RU" b="1" dirty="0">
              <a:solidFill>
                <a:schemeClr val="bg1"/>
              </a:solidFill>
            </a:endParaRPr>
          </a:p>
        </p:txBody>
      </p:sp>
      <p:sp>
        <p:nvSpPr>
          <p:cNvPr id="2" name="AutoShape 2" descr="https://img2.freepng.ru/20180513/zve/kisspng-exclamation-mark-computer-animation-question-mark-5af885c12b5ac5.9451041215262366091776.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TextBox 16">
            <a:extLst>
              <a:ext uri="{FF2B5EF4-FFF2-40B4-BE49-F238E27FC236}">
                <a16:creationId xmlns:a16="http://schemas.microsoft.com/office/drawing/2014/main" id="{E2A4BE8A-4A20-4ED3-8AE3-1A091446D679}"/>
              </a:ext>
            </a:extLst>
          </p:cNvPr>
          <p:cNvSpPr txBox="1"/>
          <p:nvPr/>
        </p:nvSpPr>
        <p:spPr>
          <a:xfrm>
            <a:off x="307975" y="1691680"/>
            <a:ext cx="4651873" cy="2400657"/>
          </a:xfrm>
          <a:prstGeom prst="rect">
            <a:avLst/>
          </a:prstGeom>
          <a:noFill/>
        </p:spPr>
        <p:txBody>
          <a:bodyPr wrap="square">
            <a:spAutoFit/>
          </a:bodyPr>
          <a:lstStyle/>
          <a:p>
            <a:pPr algn="r"/>
            <a:r>
              <a:rPr lang="en-US" sz="1400" b="1" dirty="0">
                <a:solidFill>
                  <a:schemeClr val="accent2">
                    <a:lumMod val="75000"/>
                  </a:schemeClr>
                </a:solidFill>
              </a:rPr>
              <a:t>“</a:t>
            </a:r>
            <a:r>
              <a:rPr lang="en-US" sz="1400" b="1" dirty="0">
                <a:solidFill>
                  <a:schemeClr val="accent2">
                    <a:lumMod val="75000"/>
                  </a:schemeClr>
                </a:solidFill>
                <a:hlinkClick r:id="rId4"/>
              </a:rPr>
              <a:t>Beyond Budapest: The UN Cybercrime Treaty and DNS Abuse</a:t>
            </a:r>
            <a:r>
              <a:rPr lang="en-US" sz="1400" b="1" dirty="0">
                <a:solidFill>
                  <a:schemeClr val="accent2">
                    <a:lumMod val="75000"/>
                  </a:schemeClr>
                </a:solidFill>
              </a:rPr>
              <a:t>“</a:t>
            </a:r>
            <a:br>
              <a:rPr lang="en-US" sz="1400" b="1" dirty="0">
                <a:solidFill>
                  <a:schemeClr val="accent2">
                    <a:lumMod val="75000"/>
                  </a:schemeClr>
                </a:solidFill>
              </a:rPr>
            </a:br>
            <a:r>
              <a:rPr lang="en-US" sz="1200" dirty="0">
                <a:solidFill>
                  <a:schemeClr val="accent2">
                    <a:lumMod val="75000"/>
                  </a:schemeClr>
                </a:solidFill>
              </a:rPr>
              <a:t>This session looked into the progress and perspectives of the proposed UN cybercrime treaty and explores how it might impact ICANN’s mission and trying answers to these questions:</a:t>
            </a:r>
            <a:r>
              <a:rPr lang="ru-RU" sz="1200" dirty="0">
                <a:solidFill>
                  <a:schemeClr val="accent2">
                    <a:lumMod val="75000"/>
                  </a:schemeClr>
                </a:solidFill>
              </a:rPr>
              <a:t> </a:t>
            </a:r>
            <a:r>
              <a:rPr lang="en-US" sz="1200" dirty="0">
                <a:solidFill>
                  <a:schemeClr val="accent2">
                    <a:lumMod val="75000"/>
                  </a:schemeClr>
                </a:solidFill>
              </a:rPr>
              <a:t>How does DNS Abuse fit in with existing cybercrime frameworks, both: national and international? Can cybercrime laws be useful for fighting DNS Abuse? What are the opportunities for having the ICANN voice heard in international cybercrime discussions? Do we have opportunities for enhanced ICANN community input into this and similar processes that directly impact the effectiveness of our DNS Abuse mechanisms?</a:t>
            </a:r>
          </a:p>
          <a:p>
            <a:pPr algn="r"/>
            <a:endParaRPr lang="en-US" sz="1400" b="1" dirty="0">
              <a:solidFill>
                <a:schemeClr val="accent2">
                  <a:lumMod val="75000"/>
                </a:schemeClr>
              </a:solidFill>
            </a:endParaRPr>
          </a:p>
        </p:txBody>
      </p:sp>
      <p:pic>
        <p:nvPicPr>
          <p:cNvPr id="7" name="Picture 6">
            <a:extLst>
              <a:ext uri="{FF2B5EF4-FFF2-40B4-BE49-F238E27FC236}">
                <a16:creationId xmlns:a16="http://schemas.microsoft.com/office/drawing/2014/main" id="{5913CA64-4164-4F1D-81C2-8D16BB98C6D8}"/>
              </a:ext>
            </a:extLst>
          </p:cNvPr>
          <p:cNvPicPr>
            <a:picLocks noChangeAspect="1"/>
          </p:cNvPicPr>
          <p:nvPr/>
        </p:nvPicPr>
        <p:blipFill>
          <a:blip r:embed="rId5" cstate="email">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rot="1596008">
            <a:off x="276106" y="1264546"/>
            <a:ext cx="2658512" cy="2658512"/>
          </a:xfrm>
          <a:prstGeom prst="rect">
            <a:avLst/>
          </a:prstGeom>
        </p:spPr>
      </p:pic>
      <p:grpSp>
        <p:nvGrpSpPr>
          <p:cNvPr id="4" name="Groupe 3">
            <a:extLst>
              <a:ext uri="{FF2B5EF4-FFF2-40B4-BE49-F238E27FC236}">
                <a16:creationId xmlns:a16="http://schemas.microsoft.com/office/drawing/2014/main" id="{C90DF9BC-B26E-F74E-8D62-40CAB4775111}"/>
              </a:ext>
            </a:extLst>
          </p:cNvPr>
          <p:cNvGrpSpPr/>
          <p:nvPr/>
        </p:nvGrpSpPr>
        <p:grpSpPr>
          <a:xfrm>
            <a:off x="5065759" y="1615769"/>
            <a:ext cx="1519687" cy="2298181"/>
            <a:chOff x="4791996" y="1615769"/>
            <a:chExt cx="1794438" cy="2713679"/>
          </a:xfrm>
        </p:grpSpPr>
        <p:pic>
          <p:nvPicPr>
            <p:cNvPr id="3" name="Picture 3">
              <a:extLst>
                <a:ext uri="{FF2B5EF4-FFF2-40B4-BE49-F238E27FC236}">
                  <a16:creationId xmlns:a16="http://schemas.microsoft.com/office/drawing/2014/main" id="{BB60783E-3847-4FB1-86B5-14B2DCB1B68E}"/>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4791996" y="1615769"/>
              <a:ext cx="1787985" cy="27136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6">
              <a:extLst>
                <a:ext uri="{FF2B5EF4-FFF2-40B4-BE49-F238E27FC236}">
                  <a16:creationId xmlns:a16="http://schemas.microsoft.com/office/drawing/2014/main" id="{B04E84EB-CBC9-8E44-8EF7-22750E1E82D2}"/>
                </a:ext>
              </a:extLst>
            </p:cNvPr>
            <p:cNvSpPr txBox="1"/>
            <p:nvPr/>
          </p:nvSpPr>
          <p:spPr>
            <a:xfrm>
              <a:off x="4791996" y="3268305"/>
              <a:ext cx="1758029" cy="1015663"/>
            </a:xfrm>
            <a:prstGeom prst="rect">
              <a:avLst/>
            </a:prstGeom>
            <a:noFill/>
          </p:spPr>
          <p:txBody>
            <a:bodyPr wrap="square">
              <a:spAutoFit/>
            </a:bodyPr>
            <a:lstStyle/>
            <a:p>
              <a:pPr algn="ctr"/>
              <a:r>
                <a:rPr lang="en-US" sz="1200" dirty="0">
                  <a:solidFill>
                    <a:schemeClr val="bg1"/>
                  </a:solidFill>
                </a:rPr>
                <a:t>Thanks for the organization of  the At-Large Policy Session</a:t>
              </a:r>
            </a:p>
          </p:txBody>
        </p:sp>
        <p:sp>
          <p:nvSpPr>
            <p:cNvPr id="18" name="TextBox 16">
              <a:extLst>
                <a:ext uri="{FF2B5EF4-FFF2-40B4-BE49-F238E27FC236}">
                  <a16:creationId xmlns:a16="http://schemas.microsoft.com/office/drawing/2014/main" id="{30E9008A-4392-C14F-9A5A-3DDAEDFDE76C}"/>
                </a:ext>
              </a:extLst>
            </p:cNvPr>
            <p:cNvSpPr txBox="1"/>
            <p:nvPr/>
          </p:nvSpPr>
          <p:spPr>
            <a:xfrm>
              <a:off x="4828405" y="1620378"/>
              <a:ext cx="1758029" cy="526960"/>
            </a:xfrm>
            <a:prstGeom prst="rect">
              <a:avLst/>
            </a:prstGeom>
            <a:noFill/>
          </p:spPr>
          <p:txBody>
            <a:bodyPr wrap="square">
              <a:spAutoFit/>
            </a:bodyPr>
            <a:lstStyle/>
            <a:p>
              <a:pPr algn="ctr"/>
              <a:r>
                <a:rPr lang="en-US" sz="1200" b="1" dirty="0">
                  <a:solidFill>
                    <a:srgbClr val="FFFF00"/>
                  </a:solidFill>
                </a:rPr>
                <a:t>Joanna </a:t>
              </a:r>
              <a:r>
                <a:rPr lang="en-US" sz="1200" b="1" dirty="0" err="1">
                  <a:solidFill>
                    <a:srgbClr val="FFFF00"/>
                  </a:solidFill>
                </a:rPr>
                <a:t>Kulezsa</a:t>
              </a:r>
              <a:r>
                <a:rPr lang="en-US" sz="1200" b="1" dirty="0">
                  <a:solidFill>
                    <a:schemeClr val="bg1"/>
                  </a:solidFill>
                </a:rPr>
                <a:t> </a:t>
              </a:r>
              <a:r>
                <a:rPr lang="en-US" sz="1100" dirty="0">
                  <a:solidFill>
                    <a:schemeClr val="bg1"/>
                  </a:solidFill>
                </a:rPr>
                <a:t>ALAC/EURALO</a:t>
              </a:r>
              <a:endParaRPr lang="en-US" sz="1200" dirty="0">
                <a:solidFill>
                  <a:schemeClr val="bg1"/>
                </a:solidFill>
              </a:endParaRPr>
            </a:p>
          </p:txBody>
        </p:sp>
      </p:grpSp>
      <p:grpSp>
        <p:nvGrpSpPr>
          <p:cNvPr id="11" name="Groupe 10">
            <a:extLst>
              <a:ext uri="{FF2B5EF4-FFF2-40B4-BE49-F238E27FC236}">
                <a16:creationId xmlns:a16="http://schemas.microsoft.com/office/drawing/2014/main" id="{3647A370-7934-C943-BEB1-4EAEBA1F9470}"/>
              </a:ext>
            </a:extLst>
          </p:cNvPr>
          <p:cNvGrpSpPr/>
          <p:nvPr/>
        </p:nvGrpSpPr>
        <p:grpSpPr>
          <a:xfrm>
            <a:off x="3046423" y="3987814"/>
            <a:ext cx="2160607" cy="2616669"/>
            <a:chOff x="5171670" y="5506410"/>
            <a:chExt cx="1514222" cy="1833845"/>
          </a:xfrm>
        </p:grpSpPr>
        <p:pic>
          <p:nvPicPr>
            <p:cNvPr id="1028" name="Picture 4">
              <a:extLst>
                <a:ext uri="{FF2B5EF4-FFF2-40B4-BE49-F238E27FC236}">
                  <a16:creationId xmlns:a16="http://schemas.microsoft.com/office/drawing/2014/main" id="{546215AD-A828-4775-A5DF-FE62A0DF9BC1}"/>
                </a:ext>
              </a:extLst>
            </p:cNvPr>
            <p:cNvPicPr>
              <a:picLocks noChangeAspect="1" noChangeArrowheads="1"/>
            </p:cNvPicPr>
            <p:nvPr/>
          </p:nvPicPr>
          <p:blipFill rotWithShape="1">
            <a:blip r:embed="rId7">
              <a:extLst>
                <a:ext uri="{28A0092B-C50C-407E-A947-70E740481C1C}">
                  <a14:useLocalDpi xmlns:a14="http://schemas.microsoft.com/office/drawing/2010/main"/>
                </a:ext>
              </a:extLst>
            </a:blip>
            <a:srcRect/>
            <a:stretch/>
          </p:blipFill>
          <p:spPr bwMode="auto">
            <a:xfrm>
              <a:off x="5229200" y="5506410"/>
              <a:ext cx="1350781" cy="1833845"/>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5">
              <a:extLst>
                <a:ext uri="{FF2B5EF4-FFF2-40B4-BE49-F238E27FC236}">
                  <a16:creationId xmlns:a16="http://schemas.microsoft.com/office/drawing/2014/main" id="{4FB1BF9E-0C98-0D43-89D4-E71E6D5CF25A}"/>
                </a:ext>
              </a:extLst>
            </p:cNvPr>
            <p:cNvSpPr txBox="1"/>
            <p:nvPr/>
          </p:nvSpPr>
          <p:spPr>
            <a:xfrm>
              <a:off x="5171670" y="6827934"/>
              <a:ext cx="1514222" cy="461665"/>
            </a:xfrm>
            <a:prstGeom prst="rect">
              <a:avLst/>
            </a:prstGeom>
            <a:noFill/>
          </p:spPr>
          <p:txBody>
            <a:bodyPr wrap="square">
              <a:spAutoFit/>
            </a:bodyPr>
            <a:lstStyle/>
            <a:p>
              <a:pPr algn="ctr"/>
              <a:r>
                <a:rPr lang="pl-PL" sz="1200" b="1" i="0" dirty="0" err="1">
                  <a:solidFill>
                    <a:schemeClr val="bg1"/>
                  </a:solidFill>
                  <a:effectLst/>
                </a:rPr>
                <a:t>Matthias</a:t>
              </a:r>
              <a:r>
                <a:rPr lang="pl-PL" sz="1200" b="1" i="0" dirty="0">
                  <a:solidFill>
                    <a:schemeClr val="bg1"/>
                  </a:solidFill>
                  <a:effectLst/>
                </a:rPr>
                <a:t> </a:t>
              </a:r>
              <a:r>
                <a:rPr lang="pl-PL" sz="1200" b="1" i="0" dirty="0" err="1">
                  <a:solidFill>
                    <a:schemeClr val="bg1"/>
                  </a:solidFill>
                  <a:effectLst/>
                </a:rPr>
                <a:t>Hudobnik</a:t>
              </a:r>
              <a:br>
                <a:rPr lang="pl-PL" sz="1200" dirty="0">
                  <a:solidFill>
                    <a:schemeClr val="bg1"/>
                  </a:solidFill>
                </a:rPr>
              </a:br>
              <a:r>
                <a:rPr lang="pl-PL" sz="1100" b="0" i="0" dirty="0">
                  <a:solidFill>
                    <a:schemeClr val="bg1"/>
                  </a:solidFill>
                  <a:effectLst/>
                </a:rPr>
                <a:t>ALAC EURALO</a:t>
              </a:r>
              <a:endParaRPr lang="pl-PL" sz="1200" b="0" i="0" dirty="0">
                <a:solidFill>
                  <a:schemeClr val="bg1"/>
                </a:solidFill>
                <a:effectLst/>
              </a:endParaRPr>
            </a:p>
          </p:txBody>
        </p:sp>
      </p:grpSp>
      <p:grpSp>
        <p:nvGrpSpPr>
          <p:cNvPr id="13" name="Groupe 12">
            <a:extLst>
              <a:ext uri="{FF2B5EF4-FFF2-40B4-BE49-F238E27FC236}">
                <a16:creationId xmlns:a16="http://schemas.microsoft.com/office/drawing/2014/main" id="{0D189B3F-CB17-8849-938D-A73B7BA626FE}"/>
              </a:ext>
            </a:extLst>
          </p:cNvPr>
          <p:cNvGrpSpPr/>
          <p:nvPr/>
        </p:nvGrpSpPr>
        <p:grpSpPr>
          <a:xfrm>
            <a:off x="244746" y="3935405"/>
            <a:ext cx="1980456" cy="2945784"/>
            <a:chOff x="307975" y="5701928"/>
            <a:chExt cx="1980456" cy="2945784"/>
          </a:xfrm>
        </p:grpSpPr>
        <p:pic>
          <p:nvPicPr>
            <p:cNvPr id="1026" name="Picture 2">
              <a:extLst>
                <a:ext uri="{FF2B5EF4-FFF2-40B4-BE49-F238E27FC236}">
                  <a16:creationId xmlns:a16="http://schemas.microsoft.com/office/drawing/2014/main" id="{FB3C6E59-E4D4-4196-B928-FD3B9D83BFE6}"/>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32656" y="5701928"/>
              <a:ext cx="1833567" cy="2713679"/>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B47BC7EC-618B-45DC-A0D1-D4AEA7D393E6}"/>
                </a:ext>
              </a:extLst>
            </p:cNvPr>
            <p:cNvSpPr txBox="1"/>
            <p:nvPr/>
          </p:nvSpPr>
          <p:spPr>
            <a:xfrm>
              <a:off x="307975" y="7524328"/>
              <a:ext cx="1980456" cy="1123384"/>
            </a:xfrm>
            <a:prstGeom prst="rect">
              <a:avLst/>
            </a:prstGeom>
            <a:noFill/>
          </p:spPr>
          <p:txBody>
            <a:bodyPr wrap="square">
              <a:spAutoFit/>
            </a:bodyPr>
            <a:lstStyle/>
            <a:p>
              <a:pPr algn="ctr"/>
              <a:r>
                <a:rPr lang="pl-PL" sz="1100" b="0" i="0" dirty="0" err="1">
                  <a:solidFill>
                    <a:schemeClr val="bg1"/>
                  </a:solidFill>
                  <a:effectLst/>
                </a:rPr>
                <a:t>Head</a:t>
              </a:r>
              <a:r>
                <a:rPr lang="pl-PL" sz="1100" b="0" i="0" dirty="0">
                  <a:solidFill>
                    <a:schemeClr val="bg1"/>
                  </a:solidFill>
                  <a:effectLst/>
                </a:rPr>
                <a:t> of the Cybercrime Division and Executive Secretary of the Cybercrime Convention Committee in Strasbourg, Council of Europe</a:t>
              </a:r>
            </a:p>
            <a:p>
              <a:pPr algn="r"/>
              <a:endParaRPr lang="en-US" sz="1200" b="1" i="0" dirty="0">
                <a:solidFill>
                  <a:schemeClr val="bg1"/>
                </a:solidFill>
                <a:effectLst/>
              </a:endParaRPr>
            </a:p>
          </p:txBody>
        </p:sp>
        <p:sp>
          <p:nvSpPr>
            <p:cNvPr id="21" name="TextBox 15">
              <a:extLst>
                <a:ext uri="{FF2B5EF4-FFF2-40B4-BE49-F238E27FC236}">
                  <a16:creationId xmlns:a16="http://schemas.microsoft.com/office/drawing/2014/main" id="{2A4072C7-53A2-1B4B-877D-841B128F1098}"/>
                </a:ext>
              </a:extLst>
            </p:cNvPr>
            <p:cNvSpPr txBox="1"/>
            <p:nvPr/>
          </p:nvSpPr>
          <p:spPr>
            <a:xfrm>
              <a:off x="579838" y="5780542"/>
              <a:ext cx="1350781" cy="276999"/>
            </a:xfrm>
            <a:prstGeom prst="rect">
              <a:avLst/>
            </a:prstGeom>
            <a:noFill/>
          </p:spPr>
          <p:txBody>
            <a:bodyPr wrap="square">
              <a:spAutoFit/>
            </a:bodyPr>
            <a:lstStyle/>
            <a:p>
              <a:pPr algn="ctr"/>
              <a:r>
                <a:rPr lang="pl-PL" sz="1200" b="1" i="0" dirty="0">
                  <a:solidFill>
                    <a:srgbClr val="172B4D"/>
                  </a:solidFill>
                  <a:effectLst/>
                </a:rPr>
                <a:t>Alexander </a:t>
              </a:r>
              <a:r>
                <a:rPr lang="pl-PL" sz="1200" b="1" i="0" dirty="0" err="1">
                  <a:solidFill>
                    <a:srgbClr val="172B4D"/>
                  </a:solidFill>
                  <a:effectLst/>
                </a:rPr>
                <a:t>Seger</a:t>
              </a:r>
              <a:endParaRPr lang="en-US" sz="1200" b="1" i="0" dirty="0">
                <a:solidFill>
                  <a:srgbClr val="002B49"/>
                </a:solidFill>
                <a:effectLst/>
              </a:endParaRPr>
            </a:p>
          </p:txBody>
        </p:sp>
      </p:grpSp>
      <p:pic>
        <p:nvPicPr>
          <p:cNvPr id="32" name="Picture 18">
            <a:extLst>
              <a:ext uri="{FF2B5EF4-FFF2-40B4-BE49-F238E27FC236}">
                <a16:creationId xmlns:a16="http://schemas.microsoft.com/office/drawing/2014/main" id="{731BE140-2928-8044-BC35-EFA780B2E40C}"/>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60648" y="7801212"/>
            <a:ext cx="1689724" cy="1235284"/>
          </a:xfrm>
          <a:prstGeom prst="rect">
            <a:avLst/>
          </a:prstGeom>
          <a:ln>
            <a:solidFill>
              <a:schemeClr val="accent1">
                <a:lumMod val="60000"/>
                <a:lumOff val="40000"/>
              </a:schemeClr>
            </a:solidFill>
          </a:ln>
        </p:spPr>
      </p:pic>
      <p:pic>
        <p:nvPicPr>
          <p:cNvPr id="33" name="Picture 20">
            <a:extLst>
              <a:ext uri="{FF2B5EF4-FFF2-40B4-BE49-F238E27FC236}">
                <a16:creationId xmlns:a16="http://schemas.microsoft.com/office/drawing/2014/main" id="{59B0F800-3B71-B245-85EE-9118E634C6FE}"/>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988840" y="7310101"/>
            <a:ext cx="1928738" cy="1366355"/>
          </a:xfrm>
          <a:prstGeom prst="rect">
            <a:avLst/>
          </a:prstGeom>
          <a:ln>
            <a:solidFill>
              <a:schemeClr val="accent1">
                <a:lumMod val="60000"/>
                <a:lumOff val="40000"/>
              </a:schemeClr>
            </a:solidFill>
          </a:ln>
        </p:spPr>
      </p:pic>
      <p:pic>
        <p:nvPicPr>
          <p:cNvPr id="34" name="Picture 22">
            <a:extLst>
              <a:ext uri="{FF2B5EF4-FFF2-40B4-BE49-F238E27FC236}">
                <a16:creationId xmlns:a16="http://schemas.microsoft.com/office/drawing/2014/main" id="{774EF624-5C49-394D-A7C3-BBF0A1156C77}"/>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3933056" y="7153140"/>
            <a:ext cx="1734353" cy="1235284"/>
          </a:xfrm>
          <a:prstGeom prst="rect">
            <a:avLst/>
          </a:prstGeom>
          <a:ln>
            <a:solidFill>
              <a:schemeClr val="accent1">
                <a:lumMod val="60000"/>
                <a:lumOff val="40000"/>
              </a:schemeClr>
            </a:solidFill>
          </a:ln>
        </p:spPr>
      </p:pic>
      <p:pic>
        <p:nvPicPr>
          <p:cNvPr id="35" name="Picture 2" descr="Премия Академии, Оскаров, Голливуд, Статуя, Премия">
            <a:extLst>
              <a:ext uri="{FF2B5EF4-FFF2-40B4-BE49-F238E27FC236}">
                <a16:creationId xmlns:a16="http://schemas.microsoft.com/office/drawing/2014/main" id="{DCD48387-6159-1342-AEC2-B627F7366566}"/>
              </a:ext>
            </a:extLst>
          </p:cNvP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5875902" y="7650610"/>
            <a:ext cx="773605" cy="1160408"/>
          </a:xfrm>
          <a:prstGeom prst="rect">
            <a:avLst/>
          </a:prstGeom>
          <a:noFill/>
          <a:extLst>
            <a:ext uri="{909E8E84-426E-40DD-AFC4-6F175D3DCCD1}">
              <a14:hiddenFill xmlns:a14="http://schemas.microsoft.com/office/drawing/2010/main">
                <a:solidFill>
                  <a:srgbClr val="FFFFFF"/>
                </a:solidFill>
              </a14:hiddenFill>
            </a:ext>
          </a:extLst>
        </p:spPr>
      </p:pic>
      <p:sp>
        <p:nvSpPr>
          <p:cNvPr id="37" name="TextBox 9">
            <a:extLst>
              <a:ext uri="{FF2B5EF4-FFF2-40B4-BE49-F238E27FC236}">
                <a16:creationId xmlns:a16="http://schemas.microsoft.com/office/drawing/2014/main" id="{9BFAC196-D2F8-2A44-8984-14460C80652B}"/>
              </a:ext>
            </a:extLst>
          </p:cNvPr>
          <p:cNvSpPr txBox="1"/>
          <p:nvPr/>
        </p:nvSpPr>
        <p:spPr>
          <a:xfrm>
            <a:off x="-8591" y="672294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a:t>
            </a:r>
            <a:r>
              <a:rPr lang="en-US" b="1" dirty="0">
                <a:solidFill>
                  <a:srgbClr val="FF0000"/>
                </a:solidFill>
              </a:rPr>
              <a:t> Our Twitter competition winners</a:t>
            </a:r>
            <a:endParaRPr lang="ru-RU" b="1" dirty="0">
              <a:solidFill>
                <a:schemeClr val="bg1"/>
              </a:solidFill>
            </a:endParaRPr>
          </a:p>
        </p:txBody>
      </p:sp>
      <p:pic>
        <p:nvPicPr>
          <p:cNvPr id="36" name="Picture 4" descr="Оскар, Академия, Премия, Квартира, Победа, Победитель">
            <a:extLst>
              <a:ext uri="{FF2B5EF4-FFF2-40B4-BE49-F238E27FC236}">
                <a16:creationId xmlns:a16="http://schemas.microsoft.com/office/drawing/2014/main" id="{1FA20D83-6743-404B-A82F-D4B8DC83AC0C}"/>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2197082" y="6570536"/>
            <a:ext cx="912658" cy="6931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55336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87342" y="1835696"/>
            <a:ext cx="6480720" cy="7056784"/>
          </a:xfrm>
        </p:spPr>
        <p:txBody>
          <a:bodyPr>
            <a:noAutofit/>
          </a:bodyPr>
          <a:lstStyle/>
          <a:p>
            <a:pPr algn="r"/>
            <a:r>
              <a:rPr lang="en-US" sz="1400" dirty="0"/>
              <a:t> </a:t>
            </a:r>
            <a:endParaRPr lang="ru-RU" sz="1400" dirty="0"/>
          </a:p>
          <a:p>
            <a:pPr algn="r"/>
            <a:r>
              <a:rPr lang="en-US" sz="1400" dirty="0"/>
              <a:t> </a:t>
            </a:r>
            <a:endParaRPr lang="ru-RU" sz="1400" dirty="0"/>
          </a:p>
          <a:p>
            <a:pPr algn="r"/>
            <a:br>
              <a:rPr lang="en-US" sz="1400" dirty="0"/>
            </a:br>
            <a:endParaRPr lang="en-US" sz="1400" u="sng" dirty="0"/>
          </a:p>
        </p:txBody>
      </p:sp>
      <p:pic>
        <p:nvPicPr>
          <p:cNvPr id="2049" name="Рисунок 3" descr="af7a4501-735b-4269-8da2-1fc31646e441 - копи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TextBox 6"/>
          <p:cNvSpPr txBox="1"/>
          <p:nvPr/>
        </p:nvSpPr>
        <p:spPr>
          <a:xfrm>
            <a:off x="0" y="1013788"/>
            <a:ext cx="6858000" cy="646331"/>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cap="small" dirty="0">
                <a:solidFill>
                  <a:schemeClr val="bg1"/>
                </a:solidFill>
              </a:rPr>
              <a:t>                      ALSs updates and European regional activities, Outreach </a:t>
            </a:r>
          </a:p>
          <a:p>
            <a:pPr algn="ctr"/>
            <a:r>
              <a:rPr lang="en-US" b="1" cap="small" dirty="0">
                <a:solidFill>
                  <a:schemeClr val="bg1"/>
                </a:solidFill>
              </a:rPr>
              <a:t>                                                and Engagement work of </a:t>
            </a:r>
            <a:r>
              <a:rPr lang="en-US" b="1" cap="small" dirty="0" err="1">
                <a:solidFill>
                  <a:schemeClr val="bg1"/>
                </a:solidFill>
              </a:rPr>
              <a:t>Euralo</a:t>
            </a:r>
            <a:r>
              <a:rPr lang="en-US" b="1" cap="small" dirty="0">
                <a:solidFill>
                  <a:schemeClr val="bg1"/>
                </a:solidFill>
              </a:rPr>
              <a:t> members</a:t>
            </a:r>
            <a:endParaRPr lang="ru-RU" dirty="0">
              <a:solidFill>
                <a:schemeClr val="bg1"/>
              </a:solidFill>
            </a:endParaRPr>
          </a:p>
        </p:txBody>
      </p:sp>
      <p:sp>
        <p:nvSpPr>
          <p:cNvPr id="4" name="AutoShape 4" descr="https://intgovwiki.org/w/images/thumb/e/e6/Wolfgang_Kleinw%C3%A4chter.jpg/400px-Wolfgang_Kleinw%C3%A4chter.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Прямоугольник 7"/>
          <p:cNvSpPr/>
          <p:nvPr/>
        </p:nvSpPr>
        <p:spPr>
          <a:xfrm>
            <a:off x="4077072" y="7622758"/>
            <a:ext cx="2780928" cy="261610"/>
          </a:xfrm>
          <a:prstGeom prst="rect">
            <a:avLst/>
          </a:prstGeom>
        </p:spPr>
        <p:txBody>
          <a:bodyPr wrap="square">
            <a:spAutoFit/>
          </a:bodyPr>
          <a:lstStyle/>
          <a:p>
            <a:r>
              <a:rPr lang="en-US" sz="1100" b="1" dirty="0">
                <a:solidFill>
                  <a:schemeClr val="bg1"/>
                </a:solidFill>
                <a:latin typeface="Arial Black" panose="020B0A04020102020204" pitchFamily="34" charset="0"/>
              </a:rPr>
              <a:t>Virtual 12-14 May 2020</a:t>
            </a:r>
            <a:endParaRPr lang="ru-RU" sz="1100" dirty="0">
              <a:solidFill>
                <a:schemeClr val="bg1"/>
              </a:solidFill>
              <a:latin typeface="Arial Black" panose="020B0A04020102020204" pitchFamily="34" charset="0"/>
            </a:endParaRPr>
          </a:p>
        </p:txBody>
      </p:sp>
      <p:sp>
        <p:nvSpPr>
          <p:cNvPr id="10" name="AutoShape 4" descr="https://cdn.isoc.fr/wp-content/uploads/2020/06/actu-homepage-webinaire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AutoShape 6" descr="https://cdn.isoc.fr/wp-content/uploads/2020/06/actu-homepage-webinaires.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TextBox 14">
            <a:extLst>
              <a:ext uri="{FF2B5EF4-FFF2-40B4-BE49-F238E27FC236}">
                <a16:creationId xmlns:a16="http://schemas.microsoft.com/office/drawing/2014/main" id="{C7E10309-53F7-4A74-AAF9-9E2CB39D2FFF}"/>
              </a:ext>
            </a:extLst>
          </p:cNvPr>
          <p:cNvSpPr txBox="1"/>
          <p:nvPr/>
        </p:nvSpPr>
        <p:spPr>
          <a:xfrm>
            <a:off x="612775" y="1750085"/>
            <a:ext cx="6148660" cy="1754326"/>
          </a:xfrm>
          <a:prstGeom prst="rect">
            <a:avLst/>
          </a:prstGeom>
          <a:noFill/>
        </p:spPr>
        <p:txBody>
          <a:bodyPr wrap="square">
            <a:spAutoFit/>
          </a:bodyPr>
          <a:lstStyle/>
          <a:p>
            <a:pPr algn="r"/>
            <a:r>
              <a:rPr lang="en-US" sz="1200" dirty="0"/>
              <a:t>On </a:t>
            </a:r>
            <a:r>
              <a:rPr lang="en-US" sz="1200" b="1" dirty="0"/>
              <a:t>October</a:t>
            </a:r>
            <a:r>
              <a:rPr lang="en-US" sz="1200" dirty="0"/>
              <a:t> 10, 2020, the Russian Association of Electronic Communications hosted a "Public debate on the Internet", where users of digital technologies discussed the most pressing issues of the "digital ecosystem".</a:t>
            </a:r>
            <a:br>
              <a:rPr lang="ru-RU" sz="1200" dirty="0"/>
            </a:br>
            <a:r>
              <a:rPr lang="en-US" sz="1200" dirty="0"/>
              <a:t>The event is the Russian part of the international campaign </a:t>
            </a:r>
            <a:br>
              <a:rPr lang="en-US" sz="1200" dirty="0"/>
            </a:br>
            <a:r>
              <a:rPr lang="en-US" sz="1200" b="1" dirty="0"/>
              <a:t>We the Internet</a:t>
            </a:r>
            <a:r>
              <a:rPr lang="en-US" sz="1200" dirty="0"/>
              <a:t>, which includes 70 countries in 2020.</a:t>
            </a:r>
            <a:endParaRPr lang="ru-RU" sz="1200" dirty="0"/>
          </a:p>
          <a:p>
            <a:pPr algn="r"/>
            <a:r>
              <a:rPr lang="ru-RU" sz="1200" dirty="0"/>
              <a:t> </a:t>
            </a:r>
            <a:r>
              <a:rPr lang="en-US" sz="1200" dirty="0"/>
              <a:t>The main organization is Andrey </a:t>
            </a:r>
            <a:r>
              <a:rPr lang="en-US" sz="1200" dirty="0" err="1"/>
              <a:t>Tscherbovich</a:t>
            </a:r>
            <a:r>
              <a:rPr lang="en-US" sz="1200" dirty="0"/>
              <a:t>,</a:t>
            </a:r>
          </a:p>
          <a:p>
            <a:pPr algn="r"/>
            <a:r>
              <a:rPr lang="en-US" sz="1200" dirty="0"/>
              <a:t>The lead moderator was Natalia Filina</a:t>
            </a:r>
            <a:endParaRPr lang="ru-RU" sz="1200" dirty="0"/>
          </a:p>
          <a:p>
            <a:pPr algn="r"/>
            <a:r>
              <a:rPr lang="en-US" sz="1200" dirty="0">
                <a:hlinkClick r:id="rId4"/>
              </a:rPr>
              <a:t>https://runet-id.com/event/internet-debate20/</a:t>
            </a:r>
            <a:endParaRPr lang="ru-RU" sz="1200" dirty="0"/>
          </a:p>
          <a:p>
            <a:pPr algn="r"/>
            <a:endParaRPr lang="en-US" sz="1200" dirty="0"/>
          </a:p>
        </p:txBody>
      </p:sp>
      <p:pic>
        <p:nvPicPr>
          <p:cNvPr id="13" name="Picture 12">
            <a:extLst>
              <a:ext uri="{FF2B5EF4-FFF2-40B4-BE49-F238E27FC236}">
                <a16:creationId xmlns:a16="http://schemas.microsoft.com/office/drawing/2014/main" id="{D3A0C5DB-2A28-4C30-ADC5-C8A4193FB303}"/>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3410818" y="3372684"/>
            <a:ext cx="1332508" cy="1016737"/>
          </a:xfrm>
          <a:prstGeom prst="rect">
            <a:avLst/>
          </a:prstGeom>
        </p:spPr>
      </p:pic>
      <p:pic>
        <p:nvPicPr>
          <p:cNvPr id="17" name="Picture 16">
            <a:extLst>
              <a:ext uri="{FF2B5EF4-FFF2-40B4-BE49-F238E27FC236}">
                <a16:creationId xmlns:a16="http://schemas.microsoft.com/office/drawing/2014/main" id="{7CD9843D-B758-45B2-B162-6AB4DA5D0C8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072931" y="3373934"/>
            <a:ext cx="1595950" cy="1196963"/>
          </a:xfrm>
          <a:prstGeom prst="rect">
            <a:avLst/>
          </a:prstGeom>
        </p:spPr>
      </p:pic>
      <p:pic>
        <p:nvPicPr>
          <p:cNvPr id="21" name="Picture 20">
            <a:extLst>
              <a:ext uri="{FF2B5EF4-FFF2-40B4-BE49-F238E27FC236}">
                <a16:creationId xmlns:a16="http://schemas.microsoft.com/office/drawing/2014/main" id="{64B8C399-4D27-4D60-870A-4F8BB20E8BFC}"/>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07975" y="2262002"/>
            <a:ext cx="1477096" cy="1969461"/>
          </a:xfrm>
          <a:prstGeom prst="rect">
            <a:avLst/>
          </a:prstGeom>
        </p:spPr>
      </p:pic>
      <p:pic>
        <p:nvPicPr>
          <p:cNvPr id="23" name="Picture 22">
            <a:extLst>
              <a:ext uri="{FF2B5EF4-FFF2-40B4-BE49-F238E27FC236}">
                <a16:creationId xmlns:a16="http://schemas.microsoft.com/office/drawing/2014/main" id="{8980E77F-774D-44CE-9426-79D9F7ACADD8}"/>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1910644" y="2576657"/>
            <a:ext cx="1332508" cy="960206"/>
          </a:xfrm>
          <a:prstGeom prst="rect">
            <a:avLst/>
          </a:prstGeom>
        </p:spPr>
      </p:pic>
      <p:pic>
        <p:nvPicPr>
          <p:cNvPr id="19" name="Picture 8">
            <a:extLst>
              <a:ext uri="{FF2B5EF4-FFF2-40B4-BE49-F238E27FC236}">
                <a16:creationId xmlns:a16="http://schemas.microsoft.com/office/drawing/2014/main" id="{7D8848A4-0277-C542-81A2-0233774544DB}"/>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40804" y="4346673"/>
            <a:ext cx="2329316" cy="1747619"/>
          </a:xfrm>
          <a:prstGeom prst="rect">
            <a:avLst/>
          </a:prstGeom>
        </p:spPr>
      </p:pic>
      <p:sp>
        <p:nvSpPr>
          <p:cNvPr id="20" name="TextBox 17">
            <a:extLst>
              <a:ext uri="{FF2B5EF4-FFF2-40B4-BE49-F238E27FC236}">
                <a16:creationId xmlns:a16="http://schemas.microsoft.com/office/drawing/2014/main" id="{6D06CCF3-7CAE-EE45-A83F-7B4B599CB848}"/>
              </a:ext>
            </a:extLst>
          </p:cNvPr>
          <p:cNvSpPr txBox="1"/>
          <p:nvPr/>
        </p:nvSpPr>
        <p:spPr>
          <a:xfrm>
            <a:off x="3239456" y="4656508"/>
            <a:ext cx="3235984" cy="1569660"/>
          </a:xfrm>
          <a:prstGeom prst="rect">
            <a:avLst/>
          </a:prstGeom>
          <a:noFill/>
        </p:spPr>
        <p:txBody>
          <a:bodyPr wrap="square">
            <a:spAutoFit/>
          </a:bodyPr>
          <a:lstStyle/>
          <a:p>
            <a:pPr algn="r"/>
            <a:r>
              <a:rPr lang="en-US" sz="1200" dirty="0"/>
              <a:t>On </a:t>
            </a:r>
            <a:r>
              <a:rPr lang="en-US" sz="1200" b="1" dirty="0"/>
              <a:t>October</a:t>
            </a:r>
            <a:r>
              <a:rPr lang="en-US" sz="1200" dirty="0"/>
              <a:t> 28, 2020 </a:t>
            </a:r>
            <a:r>
              <a:rPr lang="en-US" sz="1200" b="1" dirty="0" err="1"/>
              <a:t>Portulans</a:t>
            </a:r>
            <a:r>
              <a:rPr lang="en-US" sz="1200" b="1" dirty="0"/>
              <a:t> Institute</a:t>
            </a:r>
            <a:r>
              <a:rPr lang="en-US" sz="1200" dirty="0"/>
              <a:t>, in cooperation with UNESCO and ICANN-Europe held a panel with regional experts highlighting the progress Europe has achieved in terms of network readiness and digital transformation. In this panel, </a:t>
            </a:r>
            <a:r>
              <a:rPr lang="en-US" sz="1200" dirty="0" err="1"/>
              <a:t>Portulans</a:t>
            </a:r>
            <a:r>
              <a:rPr lang="en-US" sz="1200" dirty="0"/>
              <a:t> co-founders presented the 2020 Network Readiness Index results, highlighting regional data.</a:t>
            </a:r>
          </a:p>
        </p:txBody>
      </p:sp>
      <p:sp>
        <p:nvSpPr>
          <p:cNvPr id="22" name="TextBox 23">
            <a:extLst>
              <a:ext uri="{FF2B5EF4-FFF2-40B4-BE49-F238E27FC236}">
                <a16:creationId xmlns:a16="http://schemas.microsoft.com/office/drawing/2014/main" id="{F9F78DF7-F94B-9143-8CF0-27AC5A5E78BE}"/>
              </a:ext>
            </a:extLst>
          </p:cNvPr>
          <p:cNvSpPr txBox="1"/>
          <p:nvPr/>
        </p:nvSpPr>
        <p:spPr>
          <a:xfrm>
            <a:off x="215900" y="6226168"/>
            <a:ext cx="6456056" cy="830997"/>
          </a:xfrm>
          <a:prstGeom prst="rect">
            <a:avLst/>
          </a:prstGeom>
          <a:noFill/>
        </p:spPr>
        <p:txBody>
          <a:bodyPr wrap="square">
            <a:spAutoFit/>
          </a:bodyPr>
          <a:lstStyle/>
          <a:p>
            <a:pPr algn="r"/>
            <a:r>
              <a:rPr lang="en-US" sz="1200" dirty="0"/>
              <a:t>You can hear from global thought leaders about digital transformation and Covid-19 in </a:t>
            </a:r>
            <a:r>
              <a:rPr lang="en-US" sz="1200" dirty="0" err="1"/>
              <a:t>Portulans</a:t>
            </a:r>
            <a:r>
              <a:rPr lang="en-US" sz="1200" dirty="0"/>
              <a:t>’ Dialogue on Digital Transformation series. </a:t>
            </a:r>
          </a:p>
          <a:p>
            <a:pPr algn="r"/>
            <a:r>
              <a:rPr lang="en-US" sz="1200" dirty="0">
                <a:hlinkClick r:id="rId10"/>
              </a:rPr>
              <a:t>https://portulansinstitute.org/nri-2020-digital-transformation-dialogues/</a:t>
            </a:r>
            <a:endParaRPr lang="en-US" sz="1200" dirty="0"/>
          </a:p>
          <a:p>
            <a:pPr algn="r"/>
            <a:r>
              <a:rPr lang="en-US" sz="1200" dirty="0"/>
              <a:t> </a:t>
            </a:r>
          </a:p>
        </p:txBody>
      </p:sp>
      <p:sp>
        <p:nvSpPr>
          <p:cNvPr id="24" name="TextBox 19">
            <a:extLst>
              <a:ext uri="{FF2B5EF4-FFF2-40B4-BE49-F238E27FC236}">
                <a16:creationId xmlns:a16="http://schemas.microsoft.com/office/drawing/2014/main" id="{2C6C4ED9-48DE-7646-BFF9-9F868486CD71}"/>
              </a:ext>
            </a:extLst>
          </p:cNvPr>
          <p:cNvSpPr txBox="1"/>
          <p:nvPr/>
        </p:nvSpPr>
        <p:spPr>
          <a:xfrm>
            <a:off x="460374" y="7034788"/>
            <a:ext cx="4513375" cy="1569660"/>
          </a:xfrm>
          <a:prstGeom prst="rect">
            <a:avLst/>
          </a:prstGeom>
          <a:noFill/>
        </p:spPr>
        <p:txBody>
          <a:bodyPr wrap="square">
            <a:spAutoFit/>
          </a:bodyPr>
          <a:lstStyle/>
          <a:p>
            <a:r>
              <a:rPr lang="en-US" sz="1200" b="1" dirty="0"/>
              <a:t>Sandra </a:t>
            </a:r>
            <a:r>
              <a:rPr lang="en-US" sz="1200" b="1" dirty="0" err="1"/>
              <a:t>Hoferichter</a:t>
            </a:r>
            <a:r>
              <a:rPr lang="en-US" sz="1200" b="1" dirty="0"/>
              <a:t> </a:t>
            </a:r>
            <a:r>
              <a:rPr lang="en-US" sz="1200" dirty="0"/>
              <a:t>announced the “Guide-to-effective-participation-in-virtual-meetings” in English and German. This guide was drafted with support from the German Ministry of Economics and Energy, the host of last year’s IGF.</a:t>
            </a:r>
          </a:p>
          <a:p>
            <a:r>
              <a:rPr lang="en-US" sz="1200" dirty="0"/>
              <a:t> </a:t>
            </a:r>
          </a:p>
          <a:p>
            <a:r>
              <a:rPr lang="en-US" sz="1200" dirty="0"/>
              <a:t>You can download and share widely under the creative common license CC BY-SA:	</a:t>
            </a:r>
            <a:r>
              <a:rPr lang="en-US" sz="1200" dirty="0">
                <a:hlinkClick r:id="rId11"/>
              </a:rPr>
              <a:t>German</a:t>
            </a:r>
            <a:r>
              <a:rPr lang="en-US" sz="1200" dirty="0"/>
              <a:t> 	</a:t>
            </a:r>
            <a:r>
              <a:rPr lang="en-US" sz="1200" dirty="0">
                <a:hlinkClick r:id="rId12"/>
              </a:rPr>
              <a:t>English</a:t>
            </a:r>
            <a:endParaRPr lang="en-US" sz="1200" dirty="0"/>
          </a:p>
          <a:p>
            <a:r>
              <a:rPr lang="en-US" sz="1200" dirty="0"/>
              <a:t> </a:t>
            </a:r>
          </a:p>
        </p:txBody>
      </p:sp>
      <p:pic>
        <p:nvPicPr>
          <p:cNvPr id="25" name="Picture 4">
            <a:extLst>
              <a:ext uri="{FF2B5EF4-FFF2-40B4-BE49-F238E27FC236}">
                <a16:creationId xmlns:a16="http://schemas.microsoft.com/office/drawing/2014/main" id="{29A4896B-DA0E-4C4F-BC7E-5BE9A58A1AB9}"/>
              </a:ext>
            </a:extLst>
          </p:cNvPr>
          <p:cNvPicPr>
            <a:picLocks noChangeAspect="1" noChangeArrowheads="1"/>
          </p:cNvPicPr>
          <p:nvPr/>
        </p:nvPicPr>
        <p:blipFill rotWithShape="1">
          <a:blip r:embed="rId13" cstate="email">
            <a:extLst>
              <a:ext uri="{28A0092B-C50C-407E-A947-70E740481C1C}">
                <a14:useLocalDpi xmlns:a14="http://schemas.microsoft.com/office/drawing/2010/main"/>
              </a:ext>
            </a:extLst>
          </a:blip>
          <a:srcRect/>
          <a:stretch/>
        </p:blipFill>
        <p:spPr bwMode="auto">
          <a:xfrm>
            <a:off x="5140704" y="6962349"/>
            <a:ext cx="1460404" cy="1898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15135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87342" y="1835696"/>
            <a:ext cx="6480720" cy="7056784"/>
          </a:xfrm>
        </p:spPr>
        <p:txBody>
          <a:bodyPr>
            <a:noAutofit/>
          </a:bodyPr>
          <a:lstStyle/>
          <a:p>
            <a:pPr algn="r"/>
            <a:r>
              <a:rPr lang="en-US" sz="1400" dirty="0"/>
              <a:t> </a:t>
            </a:r>
            <a:endParaRPr lang="ru-RU" sz="1400" dirty="0"/>
          </a:p>
          <a:p>
            <a:pPr algn="r"/>
            <a:r>
              <a:rPr lang="en-US" sz="1400" dirty="0"/>
              <a:t> </a:t>
            </a:r>
            <a:endParaRPr lang="ru-RU" sz="1400" dirty="0"/>
          </a:p>
          <a:p>
            <a:pPr algn="r"/>
            <a:br>
              <a:rPr lang="en-US" sz="1400" dirty="0"/>
            </a:br>
            <a:endParaRPr lang="en-US" sz="1400" u="sng" dirty="0"/>
          </a:p>
        </p:txBody>
      </p:sp>
      <p:pic>
        <p:nvPicPr>
          <p:cNvPr id="2049" name="Рисунок 3" descr="af7a4501-735b-4269-8da2-1fc31646e441 - копи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TextBox 6"/>
          <p:cNvSpPr txBox="1"/>
          <p:nvPr/>
        </p:nvSpPr>
        <p:spPr>
          <a:xfrm>
            <a:off x="0" y="1013788"/>
            <a:ext cx="6858000" cy="646331"/>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cap="small" dirty="0">
                <a:solidFill>
                  <a:schemeClr val="bg1"/>
                </a:solidFill>
              </a:rPr>
              <a:t>                      ALSs updates and European regional activities, Outreach </a:t>
            </a:r>
          </a:p>
          <a:p>
            <a:pPr algn="ctr"/>
            <a:r>
              <a:rPr lang="en-US" b="1" cap="small" dirty="0">
                <a:solidFill>
                  <a:schemeClr val="bg1"/>
                </a:solidFill>
              </a:rPr>
              <a:t>                                                and Engagement work of </a:t>
            </a:r>
            <a:r>
              <a:rPr lang="en-US" b="1" cap="small" dirty="0" err="1">
                <a:solidFill>
                  <a:schemeClr val="bg1"/>
                </a:solidFill>
              </a:rPr>
              <a:t>Euralo</a:t>
            </a:r>
            <a:r>
              <a:rPr lang="en-US" b="1" cap="small" dirty="0">
                <a:solidFill>
                  <a:schemeClr val="bg1"/>
                </a:solidFill>
              </a:rPr>
              <a:t> members</a:t>
            </a:r>
            <a:endParaRPr lang="ru-RU" dirty="0">
              <a:solidFill>
                <a:schemeClr val="bg1"/>
              </a:solidFill>
            </a:endParaRPr>
          </a:p>
        </p:txBody>
      </p:sp>
      <p:sp>
        <p:nvSpPr>
          <p:cNvPr id="4" name="AutoShape 4" descr="https://intgovwiki.org/w/images/thumb/e/e6/Wolfgang_Kleinw%C3%A4chter.jpg/400px-Wolfgang_Kleinw%C3%A4chter.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Прямоугольник 7"/>
          <p:cNvSpPr/>
          <p:nvPr/>
        </p:nvSpPr>
        <p:spPr>
          <a:xfrm>
            <a:off x="4077072" y="7622758"/>
            <a:ext cx="2780928" cy="261610"/>
          </a:xfrm>
          <a:prstGeom prst="rect">
            <a:avLst/>
          </a:prstGeom>
        </p:spPr>
        <p:txBody>
          <a:bodyPr wrap="square">
            <a:spAutoFit/>
          </a:bodyPr>
          <a:lstStyle/>
          <a:p>
            <a:r>
              <a:rPr lang="en-US" sz="1100" b="1" dirty="0">
                <a:solidFill>
                  <a:schemeClr val="bg1"/>
                </a:solidFill>
                <a:latin typeface="Arial Black" panose="020B0A04020102020204" pitchFamily="34" charset="0"/>
              </a:rPr>
              <a:t>Virtual 12-14 May 2020</a:t>
            </a:r>
            <a:endParaRPr lang="ru-RU" sz="1100" dirty="0">
              <a:solidFill>
                <a:schemeClr val="bg1"/>
              </a:solidFill>
              <a:latin typeface="Arial Black" panose="020B0A04020102020204" pitchFamily="34" charset="0"/>
            </a:endParaRPr>
          </a:p>
        </p:txBody>
      </p:sp>
      <p:sp>
        <p:nvSpPr>
          <p:cNvPr id="10" name="AutoShape 4" descr="https://cdn.isoc.fr/wp-content/uploads/2020/06/actu-homepage-webinaire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AutoShape 6" descr="https://cdn.isoc.fr/wp-content/uploads/2020/06/actu-homepage-webinaires.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4" name="Picture 13">
            <a:extLst>
              <a:ext uri="{FF2B5EF4-FFF2-40B4-BE49-F238E27FC236}">
                <a16:creationId xmlns:a16="http://schemas.microsoft.com/office/drawing/2014/main" id="{0F625F97-7EC8-4F89-BDB6-9E8C5DDA4CA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81908" y="1731848"/>
            <a:ext cx="2009222" cy="1948656"/>
          </a:xfrm>
          <a:prstGeom prst="rect">
            <a:avLst/>
          </a:prstGeom>
          <a:ln>
            <a:solidFill>
              <a:schemeClr val="accent1">
                <a:lumMod val="60000"/>
                <a:lumOff val="40000"/>
              </a:schemeClr>
            </a:solidFill>
          </a:ln>
        </p:spPr>
      </p:pic>
      <p:pic>
        <p:nvPicPr>
          <p:cNvPr id="16" name="Picture 15">
            <a:extLst>
              <a:ext uri="{FF2B5EF4-FFF2-40B4-BE49-F238E27FC236}">
                <a16:creationId xmlns:a16="http://schemas.microsoft.com/office/drawing/2014/main" id="{5409841F-C708-43AA-B392-B9E2FF657B9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53763" y="2403904"/>
            <a:ext cx="1224136" cy="1234481"/>
          </a:xfrm>
          <a:prstGeom prst="rect">
            <a:avLst/>
          </a:prstGeom>
          <a:ln>
            <a:solidFill>
              <a:schemeClr val="tx2">
                <a:lumMod val="40000"/>
                <a:lumOff val="60000"/>
              </a:schemeClr>
            </a:solidFill>
          </a:ln>
        </p:spPr>
      </p:pic>
      <p:pic>
        <p:nvPicPr>
          <p:cNvPr id="12" name="Picture 11">
            <a:extLst>
              <a:ext uri="{FF2B5EF4-FFF2-40B4-BE49-F238E27FC236}">
                <a16:creationId xmlns:a16="http://schemas.microsoft.com/office/drawing/2014/main" id="{BCDF8B3C-9CD5-4BFF-88D8-5A3EB0C4244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331308" y="1758303"/>
            <a:ext cx="2273997" cy="1407600"/>
          </a:xfrm>
          <a:prstGeom prst="rect">
            <a:avLst/>
          </a:prstGeom>
        </p:spPr>
      </p:pic>
      <p:sp>
        <p:nvSpPr>
          <p:cNvPr id="19" name="TextBox 18">
            <a:extLst>
              <a:ext uri="{FF2B5EF4-FFF2-40B4-BE49-F238E27FC236}">
                <a16:creationId xmlns:a16="http://schemas.microsoft.com/office/drawing/2014/main" id="{F1F890BE-B8D1-4BE5-9847-4D74B5F807F2}"/>
              </a:ext>
            </a:extLst>
          </p:cNvPr>
          <p:cNvSpPr txBox="1"/>
          <p:nvPr/>
        </p:nvSpPr>
        <p:spPr>
          <a:xfrm>
            <a:off x="4497960" y="1691680"/>
            <a:ext cx="2225726" cy="738664"/>
          </a:xfrm>
          <a:prstGeom prst="rect">
            <a:avLst/>
          </a:prstGeom>
          <a:noFill/>
        </p:spPr>
        <p:txBody>
          <a:bodyPr wrap="square">
            <a:spAutoFit/>
          </a:bodyPr>
          <a:lstStyle/>
          <a:p>
            <a:pPr algn="r"/>
            <a:r>
              <a:rPr lang="en-US" sz="1400" dirty="0"/>
              <a:t>On </a:t>
            </a:r>
            <a:r>
              <a:rPr lang="en-US" sz="1400" b="1" dirty="0"/>
              <a:t>October</a:t>
            </a:r>
            <a:r>
              <a:rPr lang="en-US" sz="1400" dirty="0"/>
              <a:t> 2</a:t>
            </a:r>
            <a:r>
              <a:rPr lang="ru-RU" sz="1400" dirty="0"/>
              <a:t>7</a:t>
            </a:r>
            <a:r>
              <a:rPr lang="en-US" sz="1400" dirty="0"/>
              <a:t>, 2020 was held </a:t>
            </a:r>
            <a:r>
              <a:rPr lang="en-US" sz="1400" b="1" dirty="0">
                <a:hlinkClick r:id="rId7"/>
              </a:rPr>
              <a:t>Internet Governance Forum </a:t>
            </a:r>
            <a:r>
              <a:rPr lang="en-US" sz="1400" dirty="0"/>
              <a:t>in France </a:t>
            </a:r>
          </a:p>
        </p:txBody>
      </p:sp>
      <p:pic>
        <p:nvPicPr>
          <p:cNvPr id="11266" name="Picture 2">
            <a:extLst>
              <a:ext uri="{FF2B5EF4-FFF2-40B4-BE49-F238E27FC236}">
                <a16:creationId xmlns:a16="http://schemas.microsoft.com/office/drawing/2014/main" id="{9BDCC364-280C-4D4B-9E7D-F5303207BC4E}"/>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178966" y="4453783"/>
            <a:ext cx="4544720" cy="1407601"/>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EA768E59-3230-494D-9E74-14C3FC0E67EB}"/>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80866" y="4427984"/>
            <a:ext cx="1570162" cy="1570162"/>
          </a:xfrm>
          <a:prstGeom prst="rect">
            <a:avLst/>
          </a:prstGeom>
        </p:spPr>
      </p:pic>
      <p:pic>
        <p:nvPicPr>
          <p:cNvPr id="11268" name="Picture 4">
            <a:extLst>
              <a:ext uri="{FF2B5EF4-FFF2-40B4-BE49-F238E27FC236}">
                <a16:creationId xmlns:a16="http://schemas.microsoft.com/office/drawing/2014/main" id="{FCCE951D-5488-42F0-8C93-6FDA82A68513}"/>
              </a:ext>
            </a:extLst>
          </p:cNvPr>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4777316" y="5369069"/>
            <a:ext cx="1871486" cy="98253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9F87400A-28CE-4E83-BF21-1AA17B9450F5}"/>
              </a:ext>
            </a:extLst>
          </p:cNvPr>
          <p:cNvSpPr txBox="1"/>
          <p:nvPr/>
        </p:nvSpPr>
        <p:spPr>
          <a:xfrm>
            <a:off x="224568" y="3707904"/>
            <a:ext cx="6582826" cy="738664"/>
          </a:xfrm>
          <a:prstGeom prst="rect">
            <a:avLst/>
          </a:prstGeom>
          <a:noFill/>
        </p:spPr>
        <p:txBody>
          <a:bodyPr wrap="square">
            <a:spAutoFit/>
          </a:bodyPr>
          <a:lstStyle/>
          <a:p>
            <a:pPr algn="r"/>
            <a:r>
              <a:rPr lang="en-US" sz="1400" dirty="0"/>
              <a:t>in </a:t>
            </a:r>
            <a:r>
              <a:rPr lang="en-US" sz="1400" b="1" dirty="0"/>
              <a:t>October</a:t>
            </a:r>
            <a:r>
              <a:rPr lang="ru-RU" sz="1400" dirty="0"/>
              <a:t> 2020 </a:t>
            </a:r>
            <a:r>
              <a:rPr lang="en-US" sz="1400" b="0" i="0" dirty="0" err="1">
                <a:solidFill>
                  <a:srgbClr val="050505"/>
                </a:solidFill>
                <a:effectLst/>
              </a:rPr>
              <a:t>TaC</a:t>
            </a:r>
            <a:r>
              <a:rPr lang="en-US" sz="1400" b="0" i="0" dirty="0">
                <a:solidFill>
                  <a:srgbClr val="050505"/>
                </a:solidFill>
                <a:effectLst/>
              </a:rPr>
              <a:t> International </a:t>
            </a:r>
            <a:r>
              <a:rPr lang="en-US" sz="1400" b="0" i="0" dirty="0">
                <a:solidFill>
                  <a:srgbClr val="050505"/>
                </a:solidFill>
                <a:effectLst/>
                <a:hlinkClick r:id="rId11"/>
              </a:rPr>
              <a:t>www.againstcybercrime.org</a:t>
            </a:r>
            <a:endParaRPr lang="ru-RU" sz="1400" b="0" i="0" dirty="0">
              <a:solidFill>
                <a:srgbClr val="050505"/>
              </a:solidFill>
              <a:effectLst/>
            </a:endParaRPr>
          </a:p>
          <a:p>
            <a:pPr algn="r"/>
            <a:r>
              <a:rPr lang="en-US" sz="1400" dirty="0"/>
              <a:t> organized a series of webinars on cybersecurity and active involvement of young people in digital security issues</a:t>
            </a:r>
            <a:r>
              <a:rPr lang="ru-RU" sz="1400" dirty="0"/>
              <a:t> </a:t>
            </a:r>
            <a:r>
              <a:rPr lang="en-US" sz="1400" dirty="0"/>
              <a:t>2020 </a:t>
            </a:r>
            <a:r>
              <a:rPr lang="en-US" sz="1400" dirty="0">
                <a:hlinkClick r:id="rId12"/>
              </a:rPr>
              <a:t>https://www.facebook.com/globalyouthigf</a:t>
            </a:r>
            <a:r>
              <a:rPr lang="en-US" sz="1400" dirty="0"/>
              <a:t> </a:t>
            </a:r>
          </a:p>
        </p:txBody>
      </p:sp>
      <p:pic>
        <p:nvPicPr>
          <p:cNvPr id="11270" name="Picture 6">
            <a:extLst>
              <a:ext uri="{FF2B5EF4-FFF2-40B4-BE49-F238E27FC236}">
                <a16:creationId xmlns:a16="http://schemas.microsoft.com/office/drawing/2014/main" id="{265ABA33-ABA5-48CF-80C4-E022EC35FECB}"/>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2445198" y="5298174"/>
            <a:ext cx="1871486" cy="982530"/>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6">
            <a:extLst>
              <a:ext uri="{FF2B5EF4-FFF2-40B4-BE49-F238E27FC236}">
                <a16:creationId xmlns:a16="http://schemas.microsoft.com/office/drawing/2014/main" id="{5E6004C4-DAAB-2847-8160-FE68A790C79E}"/>
              </a:ext>
            </a:extLst>
          </p:cNvPr>
          <p:cNvSpPr txBox="1"/>
          <p:nvPr/>
        </p:nvSpPr>
        <p:spPr>
          <a:xfrm>
            <a:off x="3342751" y="6776670"/>
            <a:ext cx="3163325" cy="523220"/>
          </a:xfrm>
          <a:prstGeom prst="rect">
            <a:avLst/>
          </a:prstGeom>
          <a:noFill/>
        </p:spPr>
        <p:txBody>
          <a:bodyPr wrap="square">
            <a:spAutoFit/>
          </a:bodyPr>
          <a:lstStyle/>
          <a:p>
            <a:pPr algn="r"/>
            <a:r>
              <a:rPr lang="en-US" sz="1400" dirty="0"/>
              <a:t>On </a:t>
            </a:r>
            <a:r>
              <a:rPr lang="en-US" sz="1400" b="1" dirty="0"/>
              <a:t>October</a:t>
            </a:r>
            <a:r>
              <a:rPr lang="en-US" sz="1400" dirty="0"/>
              <a:t> 29, 2020 was held the 11th </a:t>
            </a:r>
            <a:r>
              <a:rPr lang="en-US" sz="1400" b="1" dirty="0">
                <a:hlinkClick r:id="rId14"/>
              </a:rPr>
              <a:t>Internet Governance Forum </a:t>
            </a:r>
            <a:r>
              <a:rPr lang="en-US" sz="1400" dirty="0"/>
              <a:t>in Ukraine </a:t>
            </a:r>
          </a:p>
        </p:txBody>
      </p:sp>
      <p:pic>
        <p:nvPicPr>
          <p:cNvPr id="22" name="Picture 25">
            <a:extLst>
              <a:ext uri="{FF2B5EF4-FFF2-40B4-BE49-F238E27FC236}">
                <a16:creationId xmlns:a16="http://schemas.microsoft.com/office/drawing/2014/main" id="{70876318-A9F6-A447-A6D3-5DA5DAE720A1}"/>
              </a:ext>
            </a:extLst>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775003" y="6429288"/>
            <a:ext cx="2567748" cy="2523421"/>
          </a:xfrm>
          <a:prstGeom prst="rect">
            <a:avLst/>
          </a:prstGeom>
          <a:ln>
            <a:solidFill>
              <a:schemeClr val="accent1">
                <a:lumMod val="60000"/>
                <a:lumOff val="40000"/>
              </a:schemeClr>
            </a:solidFill>
          </a:ln>
        </p:spPr>
      </p:pic>
      <p:pic>
        <p:nvPicPr>
          <p:cNvPr id="24" name="Picture 28">
            <a:extLst>
              <a:ext uri="{FF2B5EF4-FFF2-40B4-BE49-F238E27FC236}">
                <a16:creationId xmlns:a16="http://schemas.microsoft.com/office/drawing/2014/main" id="{56CB63C6-0B60-B84E-97AB-646119DAFA0A}"/>
              </a:ext>
            </a:extLst>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3741578" y="7443906"/>
            <a:ext cx="2018084" cy="1438272"/>
          </a:xfrm>
          <a:prstGeom prst="rect">
            <a:avLst/>
          </a:prstGeom>
          <a:ln>
            <a:solidFill>
              <a:schemeClr val="accent1">
                <a:lumMod val="60000"/>
                <a:lumOff val="40000"/>
              </a:schemeClr>
            </a:solidFill>
          </a:ln>
        </p:spPr>
      </p:pic>
    </p:spTree>
    <p:extLst>
      <p:ext uri="{BB962C8B-B14F-4D97-AF65-F5344CB8AC3E}">
        <p14:creationId xmlns:p14="http://schemas.microsoft.com/office/powerpoint/2010/main" val="2955598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87342" y="1835696"/>
            <a:ext cx="6480720" cy="7056784"/>
          </a:xfrm>
        </p:spPr>
        <p:txBody>
          <a:bodyPr>
            <a:noAutofit/>
          </a:bodyPr>
          <a:lstStyle/>
          <a:p>
            <a:pPr algn="r"/>
            <a:r>
              <a:rPr lang="en-US" sz="1400" dirty="0"/>
              <a:t> </a:t>
            </a:r>
            <a:endParaRPr lang="ru-RU" sz="1400" dirty="0"/>
          </a:p>
          <a:p>
            <a:pPr algn="r"/>
            <a:r>
              <a:rPr lang="en-US" sz="1400" dirty="0"/>
              <a:t> </a:t>
            </a:r>
            <a:endParaRPr lang="ru-RU" sz="1400" dirty="0"/>
          </a:p>
          <a:p>
            <a:pPr algn="r"/>
            <a:br>
              <a:rPr lang="en-US" sz="1400" dirty="0"/>
            </a:br>
            <a:endParaRPr lang="en-US" sz="1400" u="sng" dirty="0"/>
          </a:p>
        </p:txBody>
      </p:sp>
      <p:pic>
        <p:nvPicPr>
          <p:cNvPr id="2049" name="Рисунок 3" descr="af7a4501-735b-4269-8da2-1fc31646e441 - копия"/>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TextBox 6"/>
          <p:cNvSpPr txBox="1"/>
          <p:nvPr/>
        </p:nvSpPr>
        <p:spPr>
          <a:xfrm>
            <a:off x="0" y="1013788"/>
            <a:ext cx="6858000" cy="646331"/>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cap="small" dirty="0">
                <a:solidFill>
                  <a:schemeClr val="bg1"/>
                </a:solidFill>
              </a:rPr>
              <a:t>                      ALSs updates and European regional activities, Outreach </a:t>
            </a:r>
          </a:p>
          <a:p>
            <a:pPr algn="ctr"/>
            <a:r>
              <a:rPr lang="en-US" b="1" cap="small" dirty="0">
                <a:solidFill>
                  <a:schemeClr val="bg1"/>
                </a:solidFill>
              </a:rPr>
              <a:t>                                                and Engagement work of </a:t>
            </a:r>
            <a:r>
              <a:rPr lang="en-US" b="1" cap="small" dirty="0" err="1">
                <a:solidFill>
                  <a:schemeClr val="bg1"/>
                </a:solidFill>
              </a:rPr>
              <a:t>Euralo</a:t>
            </a:r>
            <a:r>
              <a:rPr lang="en-US" b="1" cap="small" dirty="0">
                <a:solidFill>
                  <a:schemeClr val="bg1"/>
                </a:solidFill>
              </a:rPr>
              <a:t> members</a:t>
            </a:r>
            <a:endParaRPr lang="ru-RU" dirty="0">
              <a:solidFill>
                <a:schemeClr val="bg1"/>
              </a:solidFill>
            </a:endParaRPr>
          </a:p>
        </p:txBody>
      </p:sp>
      <p:sp>
        <p:nvSpPr>
          <p:cNvPr id="4" name="AutoShape 4" descr="https://intgovwiki.org/w/images/thumb/e/e6/Wolfgang_Kleinw%C3%A4chter.jpg/400px-Wolfgang_Kleinw%C3%A4chter.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Прямоугольник 7"/>
          <p:cNvSpPr/>
          <p:nvPr/>
        </p:nvSpPr>
        <p:spPr>
          <a:xfrm>
            <a:off x="4077072" y="7622758"/>
            <a:ext cx="2780928" cy="261610"/>
          </a:xfrm>
          <a:prstGeom prst="rect">
            <a:avLst/>
          </a:prstGeom>
        </p:spPr>
        <p:txBody>
          <a:bodyPr wrap="square">
            <a:spAutoFit/>
          </a:bodyPr>
          <a:lstStyle/>
          <a:p>
            <a:r>
              <a:rPr lang="en-US" sz="1100" b="1" dirty="0">
                <a:solidFill>
                  <a:schemeClr val="bg1"/>
                </a:solidFill>
                <a:latin typeface="Arial Black" panose="020B0A04020102020204" pitchFamily="34" charset="0"/>
              </a:rPr>
              <a:t>Virtual 12-14 May 2020</a:t>
            </a:r>
            <a:endParaRPr lang="ru-RU" sz="1100" dirty="0">
              <a:solidFill>
                <a:schemeClr val="bg1"/>
              </a:solidFill>
              <a:latin typeface="Arial Black" panose="020B0A04020102020204" pitchFamily="34" charset="0"/>
            </a:endParaRPr>
          </a:p>
        </p:txBody>
      </p:sp>
      <p:sp>
        <p:nvSpPr>
          <p:cNvPr id="10" name="AutoShape 4" descr="https://cdn.isoc.fr/wp-content/uploads/2020/06/actu-homepage-webinaire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AutoShape 6" descr="https://cdn.isoc.fr/wp-content/uploads/2020/06/actu-homepage-webinaires.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TextBox 18">
            <a:extLst>
              <a:ext uri="{FF2B5EF4-FFF2-40B4-BE49-F238E27FC236}">
                <a16:creationId xmlns:a16="http://schemas.microsoft.com/office/drawing/2014/main" id="{F1F890BE-B8D1-4BE5-9847-4D74B5F807F2}"/>
              </a:ext>
            </a:extLst>
          </p:cNvPr>
          <p:cNvSpPr txBox="1"/>
          <p:nvPr/>
        </p:nvSpPr>
        <p:spPr>
          <a:xfrm>
            <a:off x="260648" y="3213924"/>
            <a:ext cx="6463038" cy="1384995"/>
          </a:xfrm>
          <a:prstGeom prst="rect">
            <a:avLst/>
          </a:prstGeom>
          <a:noFill/>
        </p:spPr>
        <p:txBody>
          <a:bodyPr wrap="square">
            <a:spAutoFit/>
          </a:bodyPr>
          <a:lstStyle/>
          <a:p>
            <a:pPr algn="r"/>
            <a:r>
              <a:rPr lang="en-US" sz="1200" dirty="0"/>
              <a:t>On </a:t>
            </a:r>
            <a:r>
              <a:rPr lang="en-US" sz="1200" b="1" dirty="0"/>
              <a:t>September</a:t>
            </a:r>
            <a:r>
              <a:rPr lang="en-US" sz="1200" dirty="0"/>
              <a:t> 30, 2020 the </a:t>
            </a:r>
            <a:r>
              <a:rPr lang="en-US" sz="1200" b="1" dirty="0"/>
              <a:t>Summer school on Internet Governance</a:t>
            </a:r>
            <a:r>
              <a:rPr lang="en-US" sz="1200" dirty="0"/>
              <a:t>, organized by </a:t>
            </a:r>
            <a:r>
              <a:rPr lang="en-US" sz="1200" b="1" dirty="0"/>
              <a:t>the Coordination center .RU</a:t>
            </a:r>
            <a:r>
              <a:rPr lang="en-US" sz="1200" dirty="0"/>
              <a:t> together with St. Petersburg state University and MTUCI, finished its work. The school was attended by youth not only from Russia, but also from Kazakhstan, Belarus, Moldova and other countries. 38 people who will receive certificates of additional education from St. Petersburg state University have successfully completed Youth IGF School. Graduates of the school will be able to take part in IGF and join the upcoming educational and discussion projects of the Coordination center .RU</a:t>
            </a:r>
          </a:p>
          <a:p>
            <a:pPr algn="r"/>
            <a:r>
              <a:rPr lang="en-US" sz="1200" dirty="0">
                <a:hlinkClick r:id="rId3"/>
              </a:rPr>
              <a:t>https://www.facebook.com/YouthIGrus</a:t>
            </a:r>
            <a:endParaRPr lang="en-US" sz="1200" dirty="0"/>
          </a:p>
        </p:txBody>
      </p:sp>
      <p:pic>
        <p:nvPicPr>
          <p:cNvPr id="9220" name="Picture 4">
            <a:extLst>
              <a:ext uri="{FF2B5EF4-FFF2-40B4-BE49-F238E27FC236}">
                <a16:creationId xmlns:a16="http://schemas.microsoft.com/office/drawing/2014/main" id="{2EAFD461-77A6-44C9-9F9F-EC209456EDB9}"/>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93096" y="1691680"/>
            <a:ext cx="2115057" cy="1299879"/>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a:extLst>
              <a:ext uri="{FF2B5EF4-FFF2-40B4-BE49-F238E27FC236}">
                <a16:creationId xmlns:a16="http://schemas.microsoft.com/office/drawing/2014/main" id="{9D573867-FA41-40BC-ADB0-2A094CD69786}"/>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631933" y="1920234"/>
            <a:ext cx="1733171" cy="1299878"/>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a:extLst>
              <a:ext uri="{FF2B5EF4-FFF2-40B4-BE49-F238E27FC236}">
                <a16:creationId xmlns:a16="http://schemas.microsoft.com/office/drawing/2014/main" id="{11ECF023-8A14-4BC6-95DF-7086DED46F05}"/>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981596" y="1736679"/>
            <a:ext cx="1871340" cy="93307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a:extLst>
              <a:ext uri="{FF2B5EF4-FFF2-40B4-BE49-F238E27FC236}">
                <a16:creationId xmlns:a16="http://schemas.microsoft.com/office/drawing/2014/main" id="{1B49B56E-89F3-5D44-BEEB-4B93E2AF0F1C}"/>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485928" y="4644008"/>
            <a:ext cx="2076038" cy="216302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8">
            <a:extLst>
              <a:ext uri="{FF2B5EF4-FFF2-40B4-BE49-F238E27FC236}">
                <a16:creationId xmlns:a16="http://schemas.microsoft.com/office/drawing/2014/main" id="{0352FC55-F9BB-3744-9723-B19E8D39A484}"/>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741053" y="5222964"/>
            <a:ext cx="2223766" cy="1214732"/>
          </a:xfrm>
          <a:prstGeom prst="rect">
            <a:avLst/>
          </a:prstGeom>
        </p:spPr>
      </p:pic>
      <p:sp>
        <p:nvSpPr>
          <p:cNvPr id="21" name="TextBox 22">
            <a:extLst>
              <a:ext uri="{FF2B5EF4-FFF2-40B4-BE49-F238E27FC236}">
                <a16:creationId xmlns:a16="http://schemas.microsoft.com/office/drawing/2014/main" id="{569F5D6B-F325-D041-8426-613AD8569849}"/>
              </a:ext>
            </a:extLst>
          </p:cNvPr>
          <p:cNvSpPr txBox="1"/>
          <p:nvPr/>
        </p:nvSpPr>
        <p:spPr>
          <a:xfrm>
            <a:off x="203324" y="4499992"/>
            <a:ext cx="3441700" cy="954107"/>
          </a:xfrm>
          <a:prstGeom prst="rect">
            <a:avLst/>
          </a:prstGeom>
          <a:noFill/>
        </p:spPr>
        <p:txBody>
          <a:bodyPr wrap="square">
            <a:spAutoFit/>
          </a:bodyPr>
          <a:lstStyle/>
          <a:p>
            <a:r>
              <a:rPr lang="en-US" sz="1400" dirty="0"/>
              <a:t>Website to find all the information about the results of the dialogue on Internet governance in South-Eastern Europe (SEEDIG)  </a:t>
            </a:r>
            <a:r>
              <a:rPr lang="en-US" sz="1400" dirty="0">
                <a:hlinkClick r:id="rId9"/>
              </a:rPr>
              <a:t>meeting</a:t>
            </a:r>
            <a:endParaRPr lang="en-US" sz="1400" dirty="0"/>
          </a:p>
        </p:txBody>
      </p:sp>
      <p:sp>
        <p:nvSpPr>
          <p:cNvPr id="22" name="TextBox 13">
            <a:extLst>
              <a:ext uri="{FF2B5EF4-FFF2-40B4-BE49-F238E27FC236}">
                <a16:creationId xmlns:a16="http://schemas.microsoft.com/office/drawing/2014/main" id="{BAC59DB7-142D-3640-BDE2-FD3B9D505DCA}"/>
              </a:ext>
            </a:extLst>
          </p:cNvPr>
          <p:cNvSpPr txBox="1"/>
          <p:nvPr/>
        </p:nvSpPr>
        <p:spPr>
          <a:xfrm>
            <a:off x="20394" y="8487434"/>
            <a:ext cx="6858000" cy="477054"/>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Industry news</a:t>
            </a:r>
          </a:p>
          <a:p>
            <a:pPr algn="ctr"/>
            <a:endParaRPr lang="ru-RU" sz="700" b="1" dirty="0">
              <a:solidFill>
                <a:schemeClr val="bg1"/>
              </a:solidFill>
            </a:endParaRPr>
          </a:p>
        </p:txBody>
      </p:sp>
      <p:sp>
        <p:nvSpPr>
          <p:cNvPr id="23" name="TextBox 14">
            <a:extLst>
              <a:ext uri="{FF2B5EF4-FFF2-40B4-BE49-F238E27FC236}">
                <a16:creationId xmlns:a16="http://schemas.microsoft.com/office/drawing/2014/main" id="{B34214B5-B643-7B45-96DF-BF6F3BBD1496}"/>
              </a:ext>
            </a:extLst>
          </p:cNvPr>
          <p:cNvSpPr txBox="1"/>
          <p:nvPr/>
        </p:nvSpPr>
        <p:spPr>
          <a:xfrm>
            <a:off x="-243408" y="8472587"/>
            <a:ext cx="5060699" cy="461665"/>
          </a:xfrm>
          <a:prstGeom prst="rect">
            <a:avLst/>
          </a:prstGeom>
          <a:noFill/>
        </p:spPr>
        <p:txBody>
          <a:bodyPr wrap="square">
            <a:spAutoFit/>
          </a:bodyPr>
          <a:lstStyle/>
          <a:p>
            <a:pPr algn="r"/>
            <a:r>
              <a:rPr lang="en-US" sz="1200" b="0" i="0" u="none" strike="noStrike" dirty="0">
                <a:solidFill>
                  <a:srgbClr val="0A0A0A"/>
                </a:solidFill>
                <a:effectLst/>
                <a:latin typeface="Lato"/>
                <a:hlinkClick r:id="rId10"/>
              </a:rPr>
              <a:t>The latest issue of the </a:t>
            </a:r>
            <a:r>
              <a:rPr lang="en-US" sz="1200" b="1" i="0" u="none" strike="noStrike" dirty="0" err="1">
                <a:solidFill>
                  <a:srgbClr val="0A0A0A"/>
                </a:solidFill>
                <a:effectLst/>
                <a:latin typeface="inherit"/>
                <a:hlinkClick r:id="rId10"/>
              </a:rPr>
              <a:t>SEEsummary</a:t>
            </a:r>
            <a:r>
              <a:rPr lang="en-US" sz="1200" b="1" i="0" u="none" strike="noStrike" dirty="0">
                <a:solidFill>
                  <a:srgbClr val="0A0A0A"/>
                </a:solidFill>
                <a:effectLst/>
                <a:latin typeface="inherit"/>
                <a:hlinkClick r:id="rId10"/>
              </a:rPr>
              <a:t> </a:t>
            </a:r>
            <a:r>
              <a:rPr lang="en-US" sz="1200" b="0" i="0" u="none" strike="noStrike" dirty="0">
                <a:solidFill>
                  <a:srgbClr val="0A0A0A"/>
                </a:solidFill>
                <a:effectLst/>
                <a:latin typeface="Lato"/>
                <a:hlinkClick r:id="rId10"/>
              </a:rPr>
              <a:t>covers Internet governance and digital policy developments that occurred in SEE+ in </a:t>
            </a:r>
            <a:r>
              <a:rPr lang="en-US" sz="1200" b="1" i="0" u="none" strike="noStrike" dirty="0">
                <a:solidFill>
                  <a:srgbClr val="0A0A0A"/>
                </a:solidFill>
                <a:effectLst/>
                <a:latin typeface="Lato"/>
                <a:hlinkClick r:id="rId10"/>
              </a:rPr>
              <a:t>October 2020</a:t>
            </a:r>
            <a:r>
              <a:rPr lang="en-US" sz="1200" b="0" i="0" u="none" strike="noStrike" dirty="0">
                <a:solidFill>
                  <a:srgbClr val="0A0A0A"/>
                </a:solidFill>
                <a:effectLst/>
                <a:latin typeface="Lato"/>
                <a:hlinkClick r:id="rId10"/>
              </a:rPr>
              <a:t>.</a:t>
            </a:r>
            <a:endParaRPr lang="en-US" sz="1200" dirty="0"/>
          </a:p>
        </p:txBody>
      </p:sp>
      <p:pic>
        <p:nvPicPr>
          <p:cNvPr id="24" name="Picture 11">
            <a:extLst>
              <a:ext uri="{FF2B5EF4-FFF2-40B4-BE49-F238E27FC236}">
                <a16:creationId xmlns:a16="http://schemas.microsoft.com/office/drawing/2014/main" id="{34DE1D06-CD80-824A-AF3F-C68F4BE31290}"/>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836712" y="6504771"/>
            <a:ext cx="3528392" cy="1880027"/>
          </a:xfrm>
          <a:prstGeom prst="rect">
            <a:avLst/>
          </a:prstGeom>
        </p:spPr>
      </p:pic>
    </p:spTree>
    <p:extLst>
      <p:ext uri="{BB962C8B-B14F-4D97-AF65-F5344CB8AC3E}">
        <p14:creationId xmlns:p14="http://schemas.microsoft.com/office/powerpoint/2010/main" val="19220304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C354944-709A-7C4D-B981-DD7C0D40CD00}"/>
              </a:ext>
            </a:extLst>
          </p:cNvPr>
          <p:cNvSpPr/>
          <p:nvPr/>
        </p:nvSpPr>
        <p:spPr>
          <a:xfrm>
            <a:off x="0" y="6285679"/>
            <a:ext cx="6858000" cy="285832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A bowl of oranges ">
            <a:extLst>
              <a:ext uri="{FF2B5EF4-FFF2-40B4-BE49-F238E27FC236}">
                <a16:creationId xmlns:a16="http://schemas.microsoft.com/office/drawing/2014/main" id="{46FD3043-02B3-4F91-A2CB-FF01D76F3FD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r="-1" b="-1"/>
          <a:stretch/>
        </p:blipFill>
        <p:spPr>
          <a:xfrm>
            <a:off x="476672" y="1455058"/>
            <a:ext cx="1230552" cy="1119589"/>
          </a:xfrm>
          <a:prstGeom prst="rect">
            <a:avLst/>
          </a:prstGeom>
        </p:spPr>
      </p:pic>
      <p:sp>
        <p:nvSpPr>
          <p:cNvPr id="8" name="TextBox 7">
            <a:extLst>
              <a:ext uri="{FF2B5EF4-FFF2-40B4-BE49-F238E27FC236}">
                <a16:creationId xmlns:a16="http://schemas.microsoft.com/office/drawing/2014/main" id="{BF49F6D6-1788-4087-8DEC-1419AF4EF138}"/>
              </a:ext>
            </a:extLst>
          </p:cNvPr>
          <p:cNvSpPr txBox="1"/>
          <p:nvPr/>
        </p:nvSpPr>
        <p:spPr>
          <a:xfrm>
            <a:off x="404664" y="6444208"/>
            <a:ext cx="6048672" cy="2585323"/>
          </a:xfrm>
          <a:prstGeom prst="rect">
            <a:avLst/>
          </a:prstGeom>
          <a:noFill/>
        </p:spPr>
        <p:txBody>
          <a:bodyPr wrap="square">
            <a:spAutoFit/>
          </a:bodyPr>
          <a:lstStyle/>
          <a:p>
            <a:pPr marL="285750" indent="-285750" algn="r">
              <a:buFont typeface="Arial" panose="020B0604020202020204" pitchFamily="34" charset="0"/>
              <a:buChar char="•"/>
            </a:pPr>
            <a:r>
              <a:rPr lang="en-US" b="1" dirty="0">
                <a:solidFill>
                  <a:schemeClr val="bg1"/>
                </a:solidFill>
              </a:rPr>
              <a:t>"Welcome package" project</a:t>
            </a:r>
          </a:p>
          <a:p>
            <a:pPr marL="285750" indent="-285750" algn="r">
              <a:buFont typeface="Arial" panose="020B0604020202020204" pitchFamily="34" charset="0"/>
              <a:buChar char="•"/>
            </a:pPr>
            <a:endParaRPr lang="en-US" b="1" dirty="0">
              <a:solidFill>
                <a:schemeClr val="bg1"/>
              </a:solidFill>
            </a:endParaRPr>
          </a:p>
          <a:p>
            <a:pPr marL="285750" indent="-285750" algn="r">
              <a:buFont typeface="Arial" panose="020B0604020202020204" pitchFamily="34" charset="0"/>
              <a:buChar char="•"/>
            </a:pPr>
            <a:r>
              <a:rPr lang="en-US" b="1" dirty="0">
                <a:solidFill>
                  <a:schemeClr val="bg1"/>
                </a:solidFill>
              </a:rPr>
              <a:t>Expertise spreadsheet of the EURALO members</a:t>
            </a:r>
          </a:p>
          <a:p>
            <a:pPr marL="285750" indent="-285750" algn="r">
              <a:buFont typeface="Arial" panose="020B0604020202020204" pitchFamily="34" charset="0"/>
              <a:buChar char="•"/>
            </a:pPr>
            <a:endParaRPr lang="en-US" b="1" dirty="0">
              <a:solidFill>
                <a:schemeClr val="bg1"/>
              </a:solidFill>
            </a:endParaRPr>
          </a:p>
          <a:p>
            <a:pPr marL="285750" indent="-285750" algn="r">
              <a:buFont typeface="Arial" panose="020B0604020202020204" pitchFamily="34" charset="0"/>
              <a:buChar char="•"/>
            </a:pPr>
            <a:r>
              <a:rPr lang="en-US" b="1" dirty="0">
                <a:solidFill>
                  <a:schemeClr val="bg1"/>
                </a:solidFill>
              </a:rPr>
              <a:t>Organization of the IGF2020  #271 sessions and </a:t>
            </a:r>
            <a:br>
              <a:rPr lang="en-US" b="1" dirty="0">
                <a:solidFill>
                  <a:schemeClr val="bg1"/>
                </a:solidFill>
              </a:rPr>
            </a:br>
            <a:r>
              <a:rPr lang="en-US" b="1" dirty="0">
                <a:solidFill>
                  <a:schemeClr val="bg1"/>
                </a:solidFill>
              </a:rPr>
              <a:t>discussions on the topic "Universal Acceptance“</a:t>
            </a:r>
          </a:p>
          <a:p>
            <a:pPr marL="285750" indent="-285750" algn="r">
              <a:buFont typeface="Arial" panose="020B0604020202020204" pitchFamily="34" charset="0"/>
              <a:buChar char="•"/>
            </a:pPr>
            <a:endParaRPr lang="en-US" b="1" dirty="0">
              <a:solidFill>
                <a:schemeClr val="bg1"/>
              </a:solidFill>
            </a:endParaRPr>
          </a:p>
          <a:p>
            <a:pPr marL="285750" indent="-285750" algn="r">
              <a:buFont typeface="Arial" panose="020B0604020202020204" pitchFamily="34" charset="0"/>
              <a:buChar char="•"/>
            </a:pPr>
            <a:r>
              <a:rPr lang="en-US" b="1" dirty="0">
                <a:solidFill>
                  <a:schemeClr val="bg1"/>
                </a:solidFill>
              </a:rPr>
              <a:t>Organization and leadership of the </a:t>
            </a:r>
            <a:br>
              <a:rPr lang="en-US" b="1" dirty="0">
                <a:solidFill>
                  <a:schemeClr val="bg1"/>
                </a:solidFill>
              </a:rPr>
            </a:br>
            <a:r>
              <a:rPr lang="en-US" b="1" dirty="0">
                <a:solidFill>
                  <a:schemeClr val="bg1"/>
                </a:solidFill>
              </a:rPr>
              <a:t>"Unaffiliated Individuals Mobilization WP"</a:t>
            </a:r>
          </a:p>
        </p:txBody>
      </p:sp>
      <p:sp>
        <p:nvSpPr>
          <p:cNvPr id="9" name="TextBox 6">
            <a:extLst>
              <a:ext uri="{FF2B5EF4-FFF2-40B4-BE49-F238E27FC236}">
                <a16:creationId xmlns:a16="http://schemas.microsoft.com/office/drawing/2014/main" id="{BB4A1A0A-2292-1541-AB49-23955EBF98A3}"/>
              </a:ext>
            </a:extLst>
          </p:cNvPr>
          <p:cNvSpPr txBox="1"/>
          <p:nvPr/>
        </p:nvSpPr>
        <p:spPr>
          <a:xfrm>
            <a:off x="0" y="101378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cap="small" dirty="0">
                <a:solidFill>
                  <a:schemeClr val="bg1"/>
                </a:solidFill>
              </a:rPr>
              <a:t>        		EURALO Individual Users’ Association activities</a:t>
            </a:r>
          </a:p>
        </p:txBody>
      </p:sp>
      <p:pic>
        <p:nvPicPr>
          <p:cNvPr id="1026" name="Picture 2">
            <a:extLst>
              <a:ext uri="{FF2B5EF4-FFF2-40B4-BE49-F238E27FC236}">
                <a16:creationId xmlns:a16="http://schemas.microsoft.com/office/drawing/2014/main" id="{58F9C36C-EB41-5847-A4F8-ED3709B5EA3A}"/>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006189" y="1403648"/>
            <a:ext cx="1905000" cy="2540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EABEEAAA-A7A9-D64B-B79D-E70CF7B2ADE7}"/>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554819" y="3219648"/>
            <a:ext cx="1945810" cy="187959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1E668DD0-C22A-6F47-B1C8-E04B6F4CD5BE}"/>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88640" y="2807811"/>
            <a:ext cx="2006600" cy="1879600"/>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 6">
            <a:extLst>
              <a:ext uri="{FF2B5EF4-FFF2-40B4-BE49-F238E27FC236}">
                <a16:creationId xmlns:a16="http://schemas.microsoft.com/office/drawing/2014/main" id="{3CBB815A-8B78-234E-BD53-B515D5F8D698}"/>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2060488" y="4409943"/>
            <a:ext cx="1733004" cy="1875735"/>
          </a:xfrm>
          <a:prstGeom prst="rect">
            <a:avLst/>
          </a:prstGeom>
        </p:spPr>
      </p:pic>
      <p:sp>
        <p:nvSpPr>
          <p:cNvPr id="3" name="Rectangle 2">
            <a:extLst>
              <a:ext uri="{FF2B5EF4-FFF2-40B4-BE49-F238E27FC236}">
                <a16:creationId xmlns:a16="http://schemas.microsoft.com/office/drawing/2014/main" id="{4C1CF1F5-29B1-4C49-842E-98792626EAB4}"/>
              </a:ext>
            </a:extLst>
          </p:cNvPr>
          <p:cNvSpPr/>
          <p:nvPr/>
        </p:nvSpPr>
        <p:spPr>
          <a:xfrm>
            <a:off x="4077072" y="1455058"/>
            <a:ext cx="2592288" cy="1600438"/>
          </a:xfrm>
          <a:prstGeom prst="rect">
            <a:avLst/>
          </a:prstGeom>
        </p:spPr>
        <p:txBody>
          <a:bodyPr wrap="square">
            <a:spAutoFit/>
          </a:bodyPr>
          <a:lstStyle/>
          <a:p>
            <a:r>
              <a:rPr lang="en-US" sz="1400" b="1"/>
              <a:t>We aim at </a:t>
            </a:r>
            <a:r>
              <a:rPr lang="en-US" sz="1400" b="1">
                <a:hlinkClick r:id="rId8"/>
              </a:rPr>
              <a:t>providing</a:t>
            </a:r>
            <a:r>
              <a:rPr lang="en-US" sz="1400" b="1"/>
              <a:t> a ‘home’ for individuals from all across Europe interested in engaging actively in ICANN policy development processes, as well as in the broader Internet Governance debate</a:t>
            </a:r>
            <a:endParaRPr lang="en-US" sz="1400"/>
          </a:p>
        </p:txBody>
      </p:sp>
      <p:sp>
        <p:nvSpPr>
          <p:cNvPr id="11" name="Rectangle 10">
            <a:extLst>
              <a:ext uri="{FF2B5EF4-FFF2-40B4-BE49-F238E27FC236}">
                <a16:creationId xmlns:a16="http://schemas.microsoft.com/office/drawing/2014/main" id="{025F9899-6224-3643-BF46-054D57FB36B7}"/>
              </a:ext>
            </a:extLst>
          </p:cNvPr>
          <p:cNvSpPr/>
          <p:nvPr/>
        </p:nvSpPr>
        <p:spPr>
          <a:xfrm>
            <a:off x="4077072" y="5323130"/>
            <a:ext cx="2592288" cy="738664"/>
          </a:xfrm>
          <a:prstGeom prst="rect">
            <a:avLst/>
          </a:prstGeom>
        </p:spPr>
        <p:txBody>
          <a:bodyPr wrap="square">
            <a:spAutoFit/>
          </a:bodyPr>
          <a:lstStyle/>
          <a:p>
            <a:r>
              <a:rPr lang="en-US" sz="1400" b="1"/>
              <a:t>This ‘home’ is also open to individuals Observers</a:t>
            </a:r>
          </a:p>
          <a:p>
            <a:r>
              <a:rPr lang="en-US" sz="1400" b="1"/>
              <a:t>from other regions than Europe</a:t>
            </a:r>
            <a:endParaRPr lang="en-US" sz="1400"/>
          </a:p>
        </p:txBody>
      </p:sp>
    </p:spTree>
    <p:extLst>
      <p:ext uri="{BB962C8B-B14F-4D97-AF65-F5344CB8AC3E}">
        <p14:creationId xmlns:p14="http://schemas.microsoft.com/office/powerpoint/2010/main" val="33969416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Рисунок 3" descr="af7a4501-735b-4269-8da2-1fc31646e441 - копи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101378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a:t>
            </a:r>
            <a:r>
              <a:rPr lang="fr-FR" b="1" dirty="0">
                <a:solidFill>
                  <a:schemeClr val="bg1"/>
                </a:solidFill>
              </a:rPr>
              <a:t>EURALO Leadership</a:t>
            </a:r>
            <a:endParaRPr lang="ru-RU" b="1" dirty="0">
              <a:solidFill>
                <a:schemeClr val="bg1"/>
              </a:solidFill>
            </a:endParaRPr>
          </a:p>
        </p:txBody>
      </p:sp>
      <p:sp>
        <p:nvSpPr>
          <p:cNvPr id="2" name="AutoShape 2" descr="https://img2.freepng.ru/20180513/zve/kisspng-exclamation-mark-computer-animation-question-mark-5af885c12b5ac5.9451041215262366091776.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Заголовок 1"/>
          <p:cNvSpPr txBox="1">
            <a:spLocks/>
          </p:cNvSpPr>
          <p:nvPr/>
        </p:nvSpPr>
        <p:spPr>
          <a:xfrm>
            <a:off x="260648" y="179512"/>
            <a:ext cx="6408712" cy="86409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2000" b="1" dirty="0">
                <a:solidFill>
                  <a:schemeClr val="accent4">
                    <a:lumMod val="75000"/>
                  </a:schemeClr>
                </a:solidFill>
              </a:rPr>
              <a:t>EURALO Annual Report, December 2020</a:t>
            </a:r>
            <a:r>
              <a:rPr lang="en-US" sz="2000" b="1" dirty="0">
                <a:solidFill>
                  <a:srgbClr val="3399FF"/>
                </a:solidFill>
              </a:rPr>
              <a:t> </a:t>
            </a:r>
            <a:br>
              <a:rPr lang="ru-RU" sz="2000" b="1" dirty="0">
                <a:solidFill>
                  <a:srgbClr val="7030A0"/>
                </a:solidFill>
              </a:rPr>
            </a:br>
            <a:endParaRPr lang="ru-RU" sz="2000" b="1" dirty="0">
              <a:solidFill>
                <a:srgbClr val="7030A0"/>
              </a:solidFill>
            </a:endParaRPr>
          </a:p>
        </p:txBody>
      </p:sp>
      <p:sp>
        <p:nvSpPr>
          <p:cNvPr id="11" name="Прямоугольник 8">
            <a:extLst>
              <a:ext uri="{FF2B5EF4-FFF2-40B4-BE49-F238E27FC236}">
                <a16:creationId xmlns:a16="http://schemas.microsoft.com/office/drawing/2014/main" id="{0DD08253-9CF8-429C-AFE0-4CC6145FB13B}"/>
              </a:ext>
            </a:extLst>
          </p:cNvPr>
          <p:cNvSpPr/>
          <p:nvPr/>
        </p:nvSpPr>
        <p:spPr>
          <a:xfrm>
            <a:off x="612775" y="2367573"/>
            <a:ext cx="6095691" cy="4154984"/>
          </a:xfrm>
          <a:prstGeom prst="rect">
            <a:avLst/>
          </a:prstGeom>
          <a:noFill/>
        </p:spPr>
        <p:txBody>
          <a:bodyPr wrap="square">
            <a:spAutoFit/>
          </a:bodyPr>
          <a:lstStyle/>
          <a:p>
            <a:pPr marL="285750" indent="-285750">
              <a:buFont typeface="Arial" panose="020B0604020202020204" pitchFamily="34" charset="0"/>
              <a:buChar char="•"/>
            </a:pPr>
            <a:r>
              <a:rPr lang="en-US" b="1" dirty="0">
                <a:solidFill>
                  <a:srgbClr val="222222"/>
                </a:solidFill>
              </a:rPr>
              <a:t>Sébastien Bachollet</a:t>
            </a:r>
            <a:r>
              <a:rPr lang="en-US" dirty="0">
                <a:solidFill>
                  <a:srgbClr val="222222"/>
                </a:solidFill>
              </a:rPr>
              <a:t>, Chair</a:t>
            </a:r>
          </a:p>
          <a:p>
            <a:pPr marL="742950" lvl="1" indent="-285750">
              <a:buFont typeface="Arial" panose="020B0604020202020204" pitchFamily="34" charset="0"/>
              <a:buChar char="•"/>
            </a:pPr>
            <a:r>
              <a:rPr lang="en-US" sz="1600" dirty="0" err="1">
                <a:solidFill>
                  <a:srgbClr val="222222"/>
                </a:solidFill>
              </a:rPr>
              <a:t>NomCom</a:t>
            </a:r>
            <a:r>
              <a:rPr lang="en-US" sz="1600" dirty="0">
                <a:solidFill>
                  <a:srgbClr val="222222"/>
                </a:solidFill>
              </a:rPr>
              <a:t> (ALAC/Euralo rep) 2021</a:t>
            </a:r>
          </a:p>
          <a:p>
            <a:pPr marL="742950" lvl="1" indent="-285750">
              <a:buFont typeface="Arial" panose="020B0604020202020204" pitchFamily="34" charset="0"/>
              <a:buChar char="•"/>
            </a:pPr>
            <a:r>
              <a:rPr lang="en-US" sz="1600" dirty="0">
                <a:solidFill>
                  <a:srgbClr val="222222"/>
                </a:solidFill>
              </a:rPr>
              <a:t>ATRT3 member and implementation shepherd</a:t>
            </a:r>
          </a:p>
          <a:p>
            <a:pPr marL="742950" lvl="1" indent="-285750">
              <a:buFont typeface="Arial" panose="020B0604020202020204" pitchFamily="34" charset="0"/>
              <a:buChar char="•"/>
            </a:pPr>
            <a:r>
              <a:rPr lang="en-US" sz="1600" dirty="0">
                <a:solidFill>
                  <a:srgbClr val="222222"/>
                </a:solidFill>
              </a:rPr>
              <a:t>New gTLDs Auction Proceeds (</a:t>
            </a:r>
            <a:r>
              <a:rPr lang="en-US" sz="1600" dirty="0" err="1">
                <a:solidFill>
                  <a:srgbClr val="222222"/>
                </a:solidFill>
              </a:rPr>
              <a:t>ccwg</a:t>
            </a:r>
            <a:r>
              <a:rPr lang="en-US" sz="1600" dirty="0">
                <a:solidFill>
                  <a:srgbClr val="222222"/>
                </a:solidFill>
              </a:rPr>
              <a:t>) member</a:t>
            </a:r>
          </a:p>
          <a:p>
            <a:pPr marL="742950" lvl="1" indent="-285750">
              <a:buFont typeface="Arial" panose="020B0604020202020204" pitchFamily="34" charset="0"/>
              <a:buChar char="•"/>
            </a:pPr>
            <a:r>
              <a:rPr lang="en-US" sz="1600" dirty="0">
                <a:solidFill>
                  <a:srgbClr val="222222"/>
                </a:solidFill>
              </a:rPr>
              <a:t>WS2 – Implementation shepherd</a:t>
            </a:r>
          </a:p>
          <a:p>
            <a:pPr marL="285750" indent="-285750">
              <a:buFont typeface="Arial" panose="020B0604020202020204" pitchFamily="34" charset="0"/>
              <a:buChar char="•"/>
            </a:pPr>
            <a:r>
              <a:rPr lang="en-US" b="1" dirty="0">
                <a:solidFill>
                  <a:srgbClr val="222222"/>
                </a:solidFill>
              </a:rPr>
              <a:t>Natalia </a:t>
            </a:r>
            <a:r>
              <a:rPr lang="en-US" b="1" dirty="0" err="1">
                <a:solidFill>
                  <a:srgbClr val="222222"/>
                </a:solidFill>
              </a:rPr>
              <a:t>Filina</a:t>
            </a:r>
            <a:r>
              <a:rPr lang="en-US" dirty="0">
                <a:solidFill>
                  <a:srgbClr val="222222"/>
                </a:solidFill>
              </a:rPr>
              <a:t>, Secretariat</a:t>
            </a:r>
          </a:p>
          <a:p>
            <a:pPr marL="742950" lvl="1" indent="-285750">
              <a:buFont typeface="Arial" panose="020B0604020202020204" pitchFamily="34" charset="0"/>
              <a:buChar char="•"/>
            </a:pPr>
            <a:r>
              <a:rPr lang="fr-FR" sz="1600" dirty="0">
                <a:solidFill>
                  <a:srgbClr val="222222"/>
                </a:solidFill>
              </a:rPr>
              <a:t>ALAC </a:t>
            </a:r>
            <a:r>
              <a:rPr lang="fr-FR" sz="1600" dirty="0" err="1">
                <a:solidFill>
                  <a:srgbClr val="222222"/>
                </a:solidFill>
              </a:rPr>
              <a:t>Subcommittee</a:t>
            </a:r>
            <a:r>
              <a:rPr lang="fr-FR" sz="1600" dirty="0">
                <a:solidFill>
                  <a:srgbClr val="222222"/>
                </a:solidFill>
              </a:rPr>
              <a:t> on </a:t>
            </a:r>
            <a:r>
              <a:rPr lang="fr-FR" sz="1600" dirty="0" err="1">
                <a:solidFill>
                  <a:srgbClr val="222222"/>
                </a:solidFill>
              </a:rPr>
              <a:t>Outreach</a:t>
            </a:r>
            <a:r>
              <a:rPr lang="fr-FR" sz="1600" dirty="0">
                <a:solidFill>
                  <a:srgbClr val="222222"/>
                </a:solidFill>
              </a:rPr>
              <a:t> &amp; Engagement</a:t>
            </a:r>
          </a:p>
          <a:p>
            <a:pPr marL="742950" lvl="1" indent="-285750">
              <a:buFont typeface="Arial" panose="020B0604020202020204" pitchFamily="34" charset="0"/>
              <a:buChar char="•"/>
            </a:pPr>
            <a:r>
              <a:rPr lang="fr-FR" sz="1600" dirty="0" err="1">
                <a:solidFill>
                  <a:srgbClr val="222222"/>
                </a:solidFill>
              </a:rPr>
              <a:t>Regional</a:t>
            </a:r>
            <a:r>
              <a:rPr lang="fr-FR" sz="1600" dirty="0">
                <a:solidFill>
                  <a:srgbClr val="222222"/>
                </a:solidFill>
              </a:rPr>
              <a:t> Vice-Chair </a:t>
            </a:r>
            <a:r>
              <a:rPr lang="en-US" sz="1600" dirty="0">
                <a:solidFill>
                  <a:srgbClr val="222222"/>
                </a:solidFill>
              </a:rPr>
              <a:t>Social Media Working Group</a:t>
            </a:r>
          </a:p>
          <a:p>
            <a:pPr marL="742950" lvl="1" indent="-285750">
              <a:buFont typeface="Arial" panose="020B0604020202020204" pitchFamily="34" charset="0"/>
              <a:buChar char="•"/>
            </a:pPr>
            <a:r>
              <a:rPr lang="en-US" sz="1600" dirty="0">
                <a:solidFill>
                  <a:srgbClr val="222222"/>
                </a:solidFill>
              </a:rPr>
              <a:t>At-Large Capacity Building Webinars WG</a:t>
            </a:r>
          </a:p>
          <a:p>
            <a:pPr marL="285750" indent="-285750">
              <a:buFont typeface="Arial" panose="020B0604020202020204" pitchFamily="34" charset="0"/>
              <a:buChar char="•"/>
            </a:pPr>
            <a:r>
              <a:rPr lang="en-US" b="1" dirty="0">
                <a:solidFill>
                  <a:srgbClr val="222222"/>
                </a:solidFill>
              </a:rPr>
              <a:t>Olivier </a:t>
            </a:r>
            <a:r>
              <a:rPr lang="en-US" b="1" dirty="0" err="1">
                <a:solidFill>
                  <a:srgbClr val="222222"/>
                </a:solidFill>
              </a:rPr>
              <a:t>Crépin-Leblond</a:t>
            </a:r>
            <a:r>
              <a:rPr lang="en-US" dirty="0">
                <a:solidFill>
                  <a:srgbClr val="222222"/>
                </a:solidFill>
              </a:rPr>
              <a:t>, Former Chair</a:t>
            </a:r>
          </a:p>
          <a:p>
            <a:pPr marL="742950" lvl="1" indent="-285750">
              <a:buFont typeface="Arial" panose="020B0604020202020204" pitchFamily="34" charset="0"/>
              <a:buChar char="•"/>
            </a:pPr>
            <a:r>
              <a:rPr lang="en-US" sz="1600" dirty="0">
                <a:solidFill>
                  <a:srgbClr val="222222"/>
                </a:solidFill>
              </a:rPr>
              <a:t>Co-Chair of the At-Large Consolidated Policy WG</a:t>
            </a:r>
          </a:p>
          <a:p>
            <a:pPr marL="742950" lvl="1" indent="-285750">
              <a:buFont typeface="Arial" panose="020B0604020202020204" pitchFamily="34" charset="0"/>
              <a:buChar char="•"/>
            </a:pPr>
            <a:r>
              <a:rPr lang="en-US" sz="1600" dirty="0">
                <a:solidFill>
                  <a:srgbClr val="222222"/>
                </a:solidFill>
              </a:rPr>
              <a:t>Chair of the ICANN Engagement Group on Internet Governance</a:t>
            </a:r>
          </a:p>
          <a:p>
            <a:pPr marL="285750" indent="-285750">
              <a:buFont typeface="Arial" panose="020B0604020202020204" pitchFamily="34" charset="0"/>
              <a:buChar char="•"/>
            </a:pPr>
            <a:r>
              <a:rPr lang="en-US" b="1" dirty="0">
                <a:solidFill>
                  <a:srgbClr val="222222"/>
                </a:solidFill>
              </a:rPr>
              <a:t>Roberto Gaetano</a:t>
            </a:r>
          </a:p>
          <a:p>
            <a:pPr marL="742950" lvl="1" indent="-285750">
              <a:buFont typeface="Arial" panose="020B0604020202020204" pitchFamily="34" charset="0"/>
              <a:buChar char="•"/>
            </a:pPr>
            <a:r>
              <a:rPr lang="en-US" sz="1600" dirty="0">
                <a:solidFill>
                  <a:srgbClr val="222222"/>
                </a:solidFill>
              </a:rPr>
              <a:t>Chair of Internet Individual Users Association</a:t>
            </a:r>
          </a:p>
          <a:p>
            <a:pPr marL="742950" lvl="1" indent="-285750">
              <a:buFont typeface="Arial" panose="020B0604020202020204" pitchFamily="34" charset="0"/>
              <a:buChar char="•"/>
            </a:pPr>
            <a:r>
              <a:rPr lang="en-US" sz="1600" dirty="0">
                <a:solidFill>
                  <a:srgbClr val="222222"/>
                </a:solidFill>
              </a:rPr>
              <a:t>Chair of the Unaffiliated Individuals Mobilization WP</a:t>
            </a:r>
          </a:p>
        </p:txBody>
      </p:sp>
      <p:pic>
        <p:nvPicPr>
          <p:cNvPr id="7" name="Picture 6">
            <a:extLst>
              <a:ext uri="{FF2B5EF4-FFF2-40B4-BE49-F238E27FC236}">
                <a16:creationId xmlns:a16="http://schemas.microsoft.com/office/drawing/2014/main" id="{1F09E61F-6D8C-4854-BAE3-EE6BF5606C3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1403648"/>
            <a:ext cx="6846896" cy="997200"/>
          </a:xfrm>
          <a:prstGeom prst="rect">
            <a:avLst/>
          </a:prstGeom>
        </p:spPr>
      </p:pic>
      <p:pic>
        <p:nvPicPr>
          <p:cNvPr id="13" name="Image 12">
            <a:extLst>
              <a:ext uri="{FF2B5EF4-FFF2-40B4-BE49-F238E27FC236}">
                <a16:creationId xmlns:a16="http://schemas.microsoft.com/office/drawing/2014/main" id="{CEA6F1C5-ED6C-A44B-95C7-78C8FAC27E7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92645" y="1460608"/>
            <a:ext cx="259939" cy="261682"/>
          </a:xfrm>
          <a:prstGeom prst="rect">
            <a:avLst/>
          </a:prstGeom>
        </p:spPr>
      </p:pic>
      <p:grpSp>
        <p:nvGrpSpPr>
          <p:cNvPr id="15" name="Groupe 14">
            <a:extLst>
              <a:ext uri="{FF2B5EF4-FFF2-40B4-BE49-F238E27FC236}">
                <a16:creationId xmlns:a16="http://schemas.microsoft.com/office/drawing/2014/main" id="{FEE005F0-D789-8243-9606-684774815BBF}"/>
              </a:ext>
            </a:extLst>
          </p:cNvPr>
          <p:cNvGrpSpPr/>
          <p:nvPr/>
        </p:nvGrpSpPr>
        <p:grpSpPr>
          <a:xfrm>
            <a:off x="44623" y="1968333"/>
            <a:ext cx="3024337" cy="432516"/>
            <a:chOff x="147687" y="2054262"/>
            <a:chExt cx="3024337" cy="432516"/>
          </a:xfrm>
        </p:grpSpPr>
        <p:pic>
          <p:nvPicPr>
            <p:cNvPr id="16" name="Picture 6">
              <a:extLst>
                <a:ext uri="{FF2B5EF4-FFF2-40B4-BE49-F238E27FC236}">
                  <a16:creationId xmlns:a16="http://schemas.microsoft.com/office/drawing/2014/main" id="{D3286E7D-EC23-4F4B-AC97-9595DD500799}"/>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147687" y="2054262"/>
              <a:ext cx="3024337" cy="432516"/>
            </a:xfrm>
            <a:prstGeom prst="rect">
              <a:avLst/>
            </a:prstGeom>
          </p:spPr>
        </p:pic>
        <p:sp>
          <p:nvSpPr>
            <p:cNvPr id="17" name="ZoneTexte 16">
              <a:extLst>
                <a:ext uri="{FF2B5EF4-FFF2-40B4-BE49-F238E27FC236}">
                  <a16:creationId xmlns:a16="http://schemas.microsoft.com/office/drawing/2014/main" id="{D0899629-6FA9-5A4F-A625-35E390CF6C3A}"/>
                </a:ext>
              </a:extLst>
            </p:cNvPr>
            <p:cNvSpPr txBox="1"/>
            <p:nvPr/>
          </p:nvSpPr>
          <p:spPr>
            <a:xfrm>
              <a:off x="331925" y="2084170"/>
              <a:ext cx="2521011" cy="369332"/>
            </a:xfrm>
            <a:prstGeom prst="rect">
              <a:avLst/>
            </a:prstGeom>
            <a:noFill/>
          </p:spPr>
          <p:txBody>
            <a:bodyPr wrap="none" rtlCol="0">
              <a:spAutoFit/>
            </a:bodyPr>
            <a:lstStyle/>
            <a:p>
              <a:r>
                <a:rPr lang="en-US" b="1" dirty="0">
                  <a:solidFill>
                    <a:schemeClr val="bg1"/>
                  </a:solidFill>
                </a:rPr>
                <a:t>EURALO December 2020</a:t>
              </a:r>
            </a:p>
          </p:txBody>
        </p:sp>
      </p:grpSp>
      <p:pic>
        <p:nvPicPr>
          <p:cNvPr id="14" name="Picture 10">
            <a:extLst>
              <a:ext uri="{FF2B5EF4-FFF2-40B4-BE49-F238E27FC236}">
                <a16:creationId xmlns:a16="http://schemas.microsoft.com/office/drawing/2014/main" id="{6ABD024F-186E-4642-97E5-A8E68C1AD67C}"/>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99458" y="6654286"/>
            <a:ext cx="4129742" cy="2310202"/>
          </a:xfrm>
          <a:prstGeom prst="rect">
            <a:avLst/>
          </a:prstGeom>
          <a:ln>
            <a:solidFill>
              <a:schemeClr val="bg1"/>
            </a:solidFill>
          </a:ln>
        </p:spPr>
      </p:pic>
      <p:sp>
        <p:nvSpPr>
          <p:cNvPr id="3" name="ZoneTexte 2">
            <a:extLst>
              <a:ext uri="{FF2B5EF4-FFF2-40B4-BE49-F238E27FC236}">
                <a16:creationId xmlns:a16="http://schemas.microsoft.com/office/drawing/2014/main" id="{954E7601-0223-AC40-B4B2-1287AFA4AEDE}"/>
              </a:ext>
            </a:extLst>
          </p:cNvPr>
          <p:cNvSpPr txBox="1"/>
          <p:nvPr/>
        </p:nvSpPr>
        <p:spPr>
          <a:xfrm>
            <a:off x="155575" y="2397481"/>
            <a:ext cx="513282" cy="3974719"/>
          </a:xfrm>
          <a:prstGeom prst="rect">
            <a:avLst/>
          </a:prstGeom>
          <a:noFill/>
        </p:spPr>
        <p:txBody>
          <a:bodyPr vert="wordArtVert" wrap="square" rtlCol="0">
            <a:spAutoFit/>
          </a:bodyPr>
          <a:lstStyle/>
          <a:p>
            <a:pPr algn="ctr"/>
            <a:r>
              <a:rPr lang="en-US" b="1" dirty="0">
                <a:solidFill>
                  <a:srgbClr val="002060"/>
                </a:solidFill>
              </a:rPr>
              <a:t>EURALO</a:t>
            </a:r>
          </a:p>
        </p:txBody>
      </p:sp>
    </p:spTree>
    <p:extLst>
      <p:ext uri="{BB962C8B-B14F-4D97-AF65-F5344CB8AC3E}">
        <p14:creationId xmlns:p14="http://schemas.microsoft.com/office/powerpoint/2010/main" val="29855599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Рисунок 3" descr="af7a4501-735b-4269-8da2-1fc31646e441 - копия"/>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101378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EURALO news</a:t>
            </a:r>
            <a:endParaRPr lang="ru-RU" b="1" dirty="0">
              <a:solidFill>
                <a:schemeClr val="bg1"/>
              </a:solidFill>
            </a:endParaRPr>
          </a:p>
        </p:txBody>
      </p:sp>
      <p:sp>
        <p:nvSpPr>
          <p:cNvPr id="2" name="AutoShape 2" descr="https://img2.freepng.ru/20180513/zve/kisspng-exclamation-mark-computer-animation-question-mark-5af885c12b5ac5.9451041215262366091776.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Прямоугольник 8"/>
          <p:cNvSpPr/>
          <p:nvPr/>
        </p:nvSpPr>
        <p:spPr>
          <a:xfrm>
            <a:off x="3068960" y="1536626"/>
            <a:ext cx="3600400" cy="1846659"/>
          </a:xfrm>
          <a:prstGeom prst="rect">
            <a:avLst/>
          </a:prstGeom>
          <a:noFill/>
        </p:spPr>
        <p:txBody>
          <a:bodyPr wrap="square">
            <a:spAutoFit/>
          </a:bodyPr>
          <a:lstStyle/>
          <a:p>
            <a:pPr algn="r"/>
            <a:r>
              <a:rPr lang="en-US" sz="1400" dirty="0">
                <a:solidFill>
                  <a:schemeClr val="tx1">
                    <a:lumMod val="65000"/>
                    <a:lumOff val="35000"/>
                  </a:schemeClr>
                </a:solidFill>
              </a:rPr>
              <a:t>Congratulations </a:t>
            </a:r>
            <a:r>
              <a:rPr lang="en-US" sz="1400" b="1" dirty="0">
                <a:solidFill>
                  <a:schemeClr val="tx1">
                    <a:lumMod val="65000"/>
                    <a:lumOff val="35000"/>
                  </a:schemeClr>
                </a:solidFill>
              </a:rPr>
              <a:t>Olivier </a:t>
            </a:r>
            <a:r>
              <a:rPr lang="en-US" sz="1400" b="1" dirty="0" err="1">
                <a:solidFill>
                  <a:schemeClr val="tx1">
                    <a:lumMod val="65000"/>
                    <a:lumOff val="35000"/>
                  </a:schemeClr>
                </a:solidFill>
              </a:rPr>
              <a:t>Crépin-Leblond</a:t>
            </a:r>
            <a:r>
              <a:rPr lang="en-US" sz="1400" b="1" dirty="0">
                <a:solidFill>
                  <a:schemeClr val="tx1">
                    <a:lumMod val="65000"/>
                    <a:lumOff val="35000"/>
                  </a:schemeClr>
                </a:solidFill>
              </a:rPr>
              <a:t> F</a:t>
            </a:r>
            <a:r>
              <a:rPr lang="en-US" sz="1400" dirty="0">
                <a:solidFill>
                  <a:schemeClr val="tx1">
                    <a:lumMod val="65000"/>
                    <a:lumOff val="35000"/>
                  </a:schemeClr>
                </a:solidFill>
              </a:rPr>
              <a:t>ormer Chair and Vice Chair of ICANN's At-Large Advisory Committee</a:t>
            </a:r>
          </a:p>
          <a:p>
            <a:pPr algn="r"/>
            <a:r>
              <a:rPr lang="en-US" sz="1400" dirty="0">
                <a:solidFill>
                  <a:schemeClr val="tx1">
                    <a:lumMod val="65000"/>
                    <a:lumOff val="35000"/>
                  </a:schemeClr>
                </a:solidFill>
              </a:rPr>
              <a:t>Former EURALO Chair</a:t>
            </a:r>
          </a:p>
          <a:p>
            <a:pPr algn="r"/>
            <a:r>
              <a:rPr lang="en-US" sz="1400" dirty="0">
                <a:solidFill>
                  <a:schemeClr val="tx1">
                    <a:lumMod val="65000"/>
                    <a:lumOff val="35000"/>
                  </a:schemeClr>
                </a:solidFill>
              </a:rPr>
              <a:t>Ex-officio EURALO Board member</a:t>
            </a:r>
          </a:p>
          <a:p>
            <a:pPr algn="r"/>
            <a:r>
              <a:rPr lang="en-US" sz="1400" b="1" dirty="0">
                <a:solidFill>
                  <a:srgbClr val="FF0000"/>
                </a:solidFill>
              </a:rPr>
              <a:t>Recipient of the  2020 Community Excellence Award*</a:t>
            </a:r>
            <a:endParaRPr lang="en-US" sz="1400" dirty="0"/>
          </a:p>
          <a:p>
            <a:pPr algn="r"/>
            <a:endParaRPr lang="en-US" sz="1600" dirty="0"/>
          </a:p>
        </p:txBody>
      </p:sp>
      <p:sp>
        <p:nvSpPr>
          <p:cNvPr id="3" name="Прямоугольник 2"/>
          <p:cNvSpPr/>
          <p:nvPr/>
        </p:nvSpPr>
        <p:spPr>
          <a:xfrm>
            <a:off x="215901" y="8316416"/>
            <a:ext cx="6453460" cy="430887"/>
          </a:xfrm>
          <a:prstGeom prst="rect">
            <a:avLst/>
          </a:prstGeom>
        </p:spPr>
        <p:txBody>
          <a:bodyPr wrap="square">
            <a:spAutoFit/>
          </a:bodyPr>
          <a:lstStyle/>
          <a:p>
            <a:pPr algn="r"/>
            <a:r>
              <a:rPr lang="en-US" sz="1100" dirty="0"/>
              <a:t>*</a:t>
            </a:r>
            <a:r>
              <a:rPr lang="en-US" sz="1100" dirty="0">
                <a:solidFill>
                  <a:srgbClr val="FF0000"/>
                </a:solidFill>
              </a:rPr>
              <a:t>The Community Excellence Award </a:t>
            </a:r>
            <a:r>
              <a:rPr lang="en-US" sz="1100" dirty="0"/>
              <a:t>honors members of the ICANN community who have invested in consensus-based solutions and contributed in a substantive way to policymaking within the ICANN ecosystem.</a:t>
            </a:r>
          </a:p>
        </p:txBody>
      </p:sp>
      <p:sp>
        <p:nvSpPr>
          <p:cNvPr id="4" name="Прямоугольник 3"/>
          <p:cNvSpPr/>
          <p:nvPr/>
        </p:nvSpPr>
        <p:spPr>
          <a:xfrm>
            <a:off x="215900" y="4788024"/>
            <a:ext cx="6453460" cy="1384995"/>
          </a:xfrm>
          <a:prstGeom prst="rect">
            <a:avLst/>
          </a:prstGeom>
        </p:spPr>
        <p:txBody>
          <a:bodyPr wrap="square">
            <a:spAutoFit/>
          </a:bodyPr>
          <a:lstStyle/>
          <a:p>
            <a:pPr algn="r"/>
            <a:r>
              <a:rPr lang="en-US" sz="1200" dirty="0">
                <a:solidFill>
                  <a:schemeClr val="tx1">
                    <a:lumMod val="75000"/>
                    <a:lumOff val="25000"/>
                  </a:schemeClr>
                </a:solidFill>
              </a:rPr>
              <a:t>He has participated in a number of key ICANN policy development processes and working groups and was a member of the 2010 Nominating Committee. Long active in the Internet governance ecosystem, he is the Chair of the United Kingdom chapter of the Internet Society, a founder and Board member of the European Dialogue on Internet Governance (EuroDIG), and the current co-Chair of the Cross-Community Working Group on Internet Governance.</a:t>
            </a:r>
          </a:p>
          <a:p>
            <a:pPr algn="r"/>
            <a:r>
              <a:rPr lang="en-US" sz="1200" b="1" dirty="0">
                <a:solidFill>
                  <a:schemeClr val="tx1">
                    <a:lumMod val="75000"/>
                    <a:lumOff val="25000"/>
                  </a:schemeClr>
                </a:solidFill>
              </a:rPr>
              <a:t>Crépin-Leblond</a:t>
            </a:r>
            <a:r>
              <a:rPr lang="en-US" sz="1200" dirty="0">
                <a:solidFill>
                  <a:schemeClr val="tx1">
                    <a:lumMod val="75000"/>
                    <a:lumOff val="25000"/>
                  </a:schemeClr>
                </a:solidFill>
              </a:rPr>
              <a:t> is the founder of Global Information Highway, an Internet policy, services, and equipment consultancy. </a:t>
            </a:r>
          </a:p>
        </p:txBody>
      </p:sp>
      <p:pic>
        <p:nvPicPr>
          <p:cNvPr id="2050"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60374" y="1619673"/>
            <a:ext cx="2464569" cy="2888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Прямая соединительная линия 7"/>
          <p:cNvCxnSpPr/>
          <p:nvPr/>
        </p:nvCxnSpPr>
        <p:spPr>
          <a:xfrm>
            <a:off x="4869160" y="8316416"/>
            <a:ext cx="172819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Прямоугольник 3">
            <a:extLst>
              <a:ext uri="{FF2B5EF4-FFF2-40B4-BE49-F238E27FC236}">
                <a16:creationId xmlns:a16="http://schemas.microsoft.com/office/drawing/2014/main" id="{7FCCFAF7-909B-C74B-BCA0-DECD7941E57C}"/>
              </a:ext>
            </a:extLst>
          </p:cNvPr>
          <p:cNvSpPr/>
          <p:nvPr/>
        </p:nvSpPr>
        <p:spPr>
          <a:xfrm>
            <a:off x="2924942" y="3131840"/>
            <a:ext cx="3896817" cy="1754326"/>
          </a:xfrm>
          <a:prstGeom prst="rect">
            <a:avLst/>
          </a:prstGeom>
        </p:spPr>
        <p:txBody>
          <a:bodyPr wrap="square">
            <a:spAutoFit/>
          </a:bodyPr>
          <a:lstStyle/>
          <a:p>
            <a:pPr algn="r"/>
            <a:r>
              <a:rPr lang="en-US" sz="1200" dirty="0">
                <a:solidFill>
                  <a:schemeClr val="tx1">
                    <a:lumMod val="75000"/>
                    <a:lumOff val="25000"/>
                  </a:schemeClr>
                </a:solidFill>
              </a:rPr>
              <a:t>ICANN news:</a:t>
            </a:r>
            <a:br>
              <a:rPr lang="en-US" sz="1200" dirty="0">
                <a:solidFill>
                  <a:schemeClr val="tx1">
                    <a:lumMod val="75000"/>
                    <a:lumOff val="25000"/>
                  </a:schemeClr>
                </a:solidFill>
              </a:rPr>
            </a:br>
            <a:r>
              <a:rPr lang="en-US" sz="1200" dirty="0">
                <a:solidFill>
                  <a:schemeClr val="tx1">
                    <a:lumMod val="75000"/>
                    <a:lumOff val="25000"/>
                  </a:schemeClr>
                </a:solidFill>
              </a:rPr>
              <a:t>“The selection panel of representatives from ICANN Supporting Organizations and Advisory Committees recognized </a:t>
            </a:r>
            <a:r>
              <a:rPr lang="en-US" sz="1200" b="1" dirty="0" err="1">
                <a:solidFill>
                  <a:schemeClr val="tx1">
                    <a:lumMod val="75000"/>
                    <a:lumOff val="25000"/>
                  </a:schemeClr>
                </a:solidFill>
              </a:rPr>
              <a:t>Crépin-Leblond's</a:t>
            </a:r>
            <a:r>
              <a:rPr lang="en-US" sz="1200" dirty="0">
                <a:solidFill>
                  <a:schemeClr val="tx1">
                    <a:lumMod val="75000"/>
                    <a:lumOff val="25000"/>
                  </a:schemeClr>
                </a:solidFill>
              </a:rPr>
              <a:t> dedication to ICANN's multistakeholder model and long record of substantial contributions to the ICANN community. The panel noted his energy, enthusiasm, and willingness to engage across the diverse ICANN community contributed to his effective facilitation of community dialogues. </a:t>
            </a:r>
          </a:p>
        </p:txBody>
      </p:sp>
      <p:sp>
        <p:nvSpPr>
          <p:cNvPr id="14" name="Прямоугольник 8">
            <a:extLst>
              <a:ext uri="{FF2B5EF4-FFF2-40B4-BE49-F238E27FC236}">
                <a16:creationId xmlns:a16="http://schemas.microsoft.com/office/drawing/2014/main" id="{2903ECDD-DAEF-ED41-ACB8-65D99FD7ECA5}"/>
              </a:ext>
            </a:extLst>
          </p:cNvPr>
          <p:cNvSpPr/>
          <p:nvPr/>
        </p:nvSpPr>
        <p:spPr>
          <a:xfrm>
            <a:off x="3429000" y="6455241"/>
            <a:ext cx="3083420" cy="276999"/>
          </a:xfrm>
          <a:prstGeom prst="rect">
            <a:avLst/>
          </a:prstGeom>
          <a:noFill/>
        </p:spPr>
        <p:txBody>
          <a:bodyPr wrap="square">
            <a:spAutoFit/>
          </a:bodyPr>
          <a:lstStyle/>
          <a:p>
            <a:pPr algn="r"/>
            <a:r>
              <a:rPr lang="en-US" sz="1200" dirty="0">
                <a:hlinkClick r:id="rId4"/>
              </a:rPr>
              <a:t>Interview with Olivier Crépin-Leblond</a:t>
            </a:r>
            <a:endParaRPr lang="en-US" sz="1200" dirty="0"/>
          </a:p>
        </p:txBody>
      </p:sp>
      <p:pic>
        <p:nvPicPr>
          <p:cNvPr id="15" name="Picture 3">
            <a:extLst>
              <a:ext uri="{FF2B5EF4-FFF2-40B4-BE49-F238E27FC236}">
                <a16:creationId xmlns:a16="http://schemas.microsoft.com/office/drawing/2014/main" id="{B6B195BD-5BBC-6448-B269-BF36F1B1602F}"/>
              </a:ext>
            </a:extLst>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3738392" y="6705531"/>
            <a:ext cx="2774028" cy="15388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2" descr="Изображение">
            <a:extLst>
              <a:ext uri="{FF2B5EF4-FFF2-40B4-BE49-F238E27FC236}">
                <a16:creationId xmlns:a16="http://schemas.microsoft.com/office/drawing/2014/main" id="{A3DBE594-D26A-EB48-965F-2B95CF7581F2}"/>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60373" y="6705531"/>
            <a:ext cx="2732209" cy="1538877"/>
          </a:xfrm>
          <a:prstGeom prst="rect">
            <a:avLst/>
          </a:prstGeom>
          <a:noFill/>
          <a:extLst>
            <a:ext uri="{909E8E84-426E-40DD-AFC4-6F175D3DCCD1}">
              <a14:hiddenFill xmlns:a14="http://schemas.microsoft.com/office/drawing/2010/main">
                <a:solidFill>
                  <a:srgbClr val="FFFFFF"/>
                </a:solidFill>
              </a14:hiddenFill>
            </a:ext>
          </a:extLst>
        </p:spPr>
      </p:pic>
      <p:sp>
        <p:nvSpPr>
          <p:cNvPr id="17" name="Прямоугольник 8">
            <a:extLst>
              <a:ext uri="{FF2B5EF4-FFF2-40B4-BE49-F238E27FC236}">
                <a16:creationId xmlns:a16="http://schemas.microsoft.com/office/drawing/2014/main" id="{4CF6608D-12D6-AE4C-942C-AED1EAB9B380}"/>
              </a:ext>
            </a:extLst>
          </p:cNvPr>
          <p:cNvSpPr/>
          <p:nvPr/>
        </p:nvSpPr>
        <p:spPr>
          <a:xfrm>
            <a:off x="460373" y="5940152"/>
            <a:ext cx="2968627" cy="784830"/>
          </a:xfrm>
          <a:prstGeom prst="rect">
            <a:avLst/>
          </a:prstGeom>
          <a:noFill/>
        </p:spPr>
        <p:txBody>
          <a:bodyPr wrap="square">
            <a:spAutoFit/>
          </a:bodyPr>
          <a:lstStyle/>
          <a:p>
            <a:pPr algn="r"/>
            <a:r>
              <a:rPr lang="en-US" sz="1100" dirty="0">
                <a:hlinkClick r:id="rId7"/>
              </a:rPr>
              <a:t>ICANN</a:t>
            </a:r>
            <a:r>
              <a:rPr lang="en-US" sz="1100" dirty="0"/>
              <a:t> Community Excellence Award Selection Panelist Margarita Valdés discusses the process for choosing the 2020 recipient</a:t>
            </a:r>
            <a:br>
              <a:rPr lang="en-US" sz="1200" dirty="0"/>
            </a:br>
            <a:r>
              <a:rPr lang="en-US" sz="1200" u="sng" dirty="0">
                <a:hlinkClick r:id="rId8" tooltip="https://bit.ly/37WnRsX"/>
              </a:rPr>
              <a:t>https://bit.ly/37WnRsX</a:t>
            </a:r>
            <a:endParaRPr lang="en-US" sz="1200" dirty="0"/>
          </a:p>
        </p:txBody>
      </p:sp>
    </p:spTree>
    <p:extLst>
      <p:ext uri="{BB962C8B-B14F-4D97-AF65-F5344CB8AC3E}">
        <p14:creationId xmlns:p14="http://schemas.microsoft.com/office/powerpoint/2010/main" val="1219410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Рисунок 3" descr="af7a4501-735b-4269-8da2-1fc31646e441 - копия"/>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7" name="Picture 6" descr="Заглавное изображение"/>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403648"/>
            <a:ext cx="6880548" cy="125226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2714523" y="2690983"/>
            <a:ext cx="4042881" cy="830997"/>
          </a:xfrm>
          <a:prstGeom prst="rect">
            <a:avLst/>
          </a:prstGeom>
        </p:spPr>
        <p:txBody>
          <a:bodyPr wrap="square">
            <a:spAutoFit/>
          </a:bodyPr>
          <a:lstStyle/>
          <a:p>
            <a:pPr algn="r"/>
            <a:r>
              <a:rPr lang="en-US" sz="1600" b="1" dirty="0">
                <a:solidFill>
                  <a:schemeClr val="tx1">
                    <a:lumMod val="65000"/>
                    <a:lumOff val="35000"/>
                  </a:schemeClr>
                </a:solidFill>
              </a:rPr>
              <a:t>Congratulations to all  At-Large winners of ICANN68 Social Media Working Group Twitter Competitions!!!</a:t>
            </a:r>
          </a:p>
        </p:txBody>
      </p:sp>
      <p:sp>
        <p:nvSpPr>
          <p:cNvPr id="4" name="Прямоугольник 3"/>
          <p:cNvSpPr/>
          <p:nvPr/>
        </p:nvSpPr>
        <p:spPr>
          <a:xfrm>
            <a:off x="4017474" y="6856511"/>
            <a:ext cx="2219838" cy="307777"/>
          </a:xfrm>
          <a:prstGeom prst="rect">
            <a:avLst/>
          </a:prstGeom>
        </p:spPr>
        <p:txBody>
          <a:bodyPr wrap="square">
            <a:spAutoFit/>
          </a:bodyPr>
          <a:lstStyle/>
          <a:p>
            <a:pPr algn="r"/>
            <a:r>
              <a:rPr lang="en-US" sz="1400" dirty="0">
                <a:solidFill>
                  <a:schemeClr val="tx1">
                    <a:lumMod val="65000"/>
                    <a:lumOff val="35000"/>
                  </a:schemeClr>
                </a:solidFill>
              </a:rPr>
              <a:t>2 – Satish Babu (APRALO)</a:t>
            </a:r>
          </a:p>
        </p:txBody>
      </p:sp>
      <p:pic>
        <p:nvPicPr>
          <p:cNvPr id="1028" name="Picture 4" descr="https://ci6.googleusercontent.com/proxy/r2aLc6_kYwzRcwq7kTt8z3fJ_RjN1DMdeiOnKzz8SqwL_mTyrVetIfod5oC2uOs30dB4sicVKM3G1-UEimXj6mQZubTwl2ivNfrJX0hZ_JCkfGi1VoKF9EVwNbkQSEoC8KmflmXKcoltTzTPfXQmv78rQqsmV0aKxhL3z9jSkZsurGGmXzYtzZEtocWDiW6PLdzMPOykuYk=s0-d-e1-ft#https://community.icann.org/download/attachments/140247379/2%20-%20Satish%20Babu.png?version=1&amp;modificationDate=1593453951491&amp;api=v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501008" y="7151626"/>
            <a:ext cx="2117429" cy="1561516"/>
          </a:xfrm>
          <a:prstGeom prst="rect">
            <a:avLst/>
          </a:prstGeom>
          <a:noFill/>
          <a:extLst>
            <a:ext uri="{909E8E84-426E-40DD-AFC4-6F175D3DCCD1}">
              <a14:hiddenFill xmlns:a14="http://schemas.microsoft.com/office/drawing/2010/main">
                <a:solidFill>
                  <a:srgbClr val="FFFFFF"/>
                </a:solidFill>
              </a14:hiddenFill>
            </a:ext>
          </a:extLst>
        </p:spPr>
      </p:pic>
      <p:sp>
        <p:nvSpPr>
          <p:cNvPr id="13" name="Прямоугольник 12"/>
          <p:cNvSpPr/>
          <p:nvPr/>
        </p:nvSpPr>
        <p:spPr>
          <a:xfrm>
            <a:off x="4059951" y="5106482"/>
            <a:ext cx="2681417" cy="307777"/>
          </a:xfrm>
          <a:prstGeom prst="rect">
            <a:avLst/>
          </a:prstGeom>
        </p:spPr>
        <p:txBody>
          <a:bodyPr wrap="square">
            <a:spAutoFit/>
          </a:bodyPr>
          <a:lstStyle/>
          <a:p>
            <a:pPr algn="r"/>
            <a:r>
              <a:rPr lang="en-US" sz="1400" dirty="0">
                <a:solidFill>
                  <a:schemeClr val="tx1">
                    <a:lumMod val="65000"/>
                    <a:lumOff val="35000"/>
                  </a:schemeClr>
                </a:solidFill>
              </a:rPr>
              <a:t>1 – Sebastien </a:t>
            </a:r>
            <a:r>
              <a:rPr lang="en-US" sz="1400" dirty="0" err="1">
                <a:solidFill>
                  <a:schemeClr val="tx1">
                    <a:lumMod val="65000"/>
                    <a:lumOff val="35000"/>
                  </a:schemeClr>
                </a:solidFill>
              </a:rPr>
              <a:t>Bachollet</a:t>
            </a:r>
            <a:r>
              <a:rPr lang="en-US" sz="1400" dirty="0">
                <a:solidFill>
                  <a:schemeClr val="tx1">
                    <a:lumMod val="65000"/>
                    <a:lumOff val="35000"/>
                  </a:schemeClr>
                </a:solidFill>
              </a:rPr>
              <a:t> (EURALO)</a:t>
            </a:r>
          </a:p>
        </p:txBody>
      </p:sp>
      <p:sp>
        <p:nvSpPr>
          <p:cNvPr id="2" name="Прямоугольник 1"/>
          <p:cNvSpPr/>
          <p:nvPr/>
        </p:nvSpPr>
        <p:spPr>
          <a:xfrm>
            <a:off x="3501008" y="8656711"/>
            <a:ext cx="2078387" cy="307777"/>
          </a:xfrm>
          <a:prstGeom prst="rect">
            <a:avLst/>
          </a:prstGeom>
        </p:spPr>
        <p:txBody>
          <a:bodyPr wrap="square">
            <a:spAutoFit/>
          </a:bodyPr>
          <a:lstStyle/>
          <a:p>
            <a:pPr algn="r"/>
            <a:r>
              <a:rPr lang="ru-RU" sz="1400" dirty="0">
                <a:solidFill>
                  <a:schemeClr val="tx1">
                    <a:lumMod val="65000"/>
                    <a:lumOff val="35000"/>
                  </a:schemeClr>
                </a:solidFill>
              </a:rPr>
              <a:t>3 – </a:t>
            </a:r>
            <a:r>
              <a:rPr lang="en-US" sz="1400" dirty="0">
                <a:solidFill>
                  <a:schemeClr val="tx1">
                    <a:lumMod val="65000"/>
                    <a:lumOff val="35000"/>
                  </a:schemeClr>
                </a:solidFill>
              </a:rPr>
              <a:t>Sarah </a:t>
            </a:r>
            <a:r>
              <a:rPr lang="en-US" sz="1400" dirty="0" err="1">
                <a:solidFill>
                  <a:schemeClr val="tx1">
                    <a:lumMod val="65000"/>
                    <a:lumOff val="35000"/>
                  </a:schemeClr>
                </a:solidFill>
              </a:rPr>
              <a:t>Kiden</a:t>
            </a:r>
            <a:r>
              <a:rPr lang="en-US" sz="1400" dirty="0">
                <a:solidFill>
                  <a:schemeClr val="tx1">
                    <a:lumMod val="65000"/>
                    <a:lumOff val="35000"/>
                  </a:schemeClr>
                </a:solidFill>
              </a:rPr>
              <a:t> (AFRALO)</a:t>
            </a:r>
            <a:endParaRPr lang="ru-RU" sz="1400" dirty="0"/>
          </a:p>
        </p:txBody>
      </p:sp>
      <p:pic>
        <p:nvPicPr>
          <p:cNvPr id="1026" name="Picture 2" descr="https://ci3.googleusercontent.com/proxy/zULJCFgIdRtqsgAlXwy1wxAQlO0orufg8S2p4Vzsp0cS02xxAHfny3DF7C5iizZPqGsJPvbfhHlk4a8rmtghuyDx4CsJXEQ5l7L556V3CCg6cZXtoucygA-DFhbtTIXvDSMn9XSU_MWY1J9DFe8yW0R8vO3eoufHZPPL_koNK9Oz_X7i5tBgawKhLXmv4uJHUso2RxiPrXg=s0-d-e1-ft#https://community.icann.org/download/attachments/140247379/3%20-%20Sarah%20Kiden.png?version=1&amp;modificationDate=1593453951527&amp;api=v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208786" y="5464418"/>
            <a:ext cx="2121659" cy="140362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ci5.googleusercontent.com/proxy/BLKs-az9I7IoqjZLcD2e8nCa_8qdxG4EYALlaLQTV79aN26bcqduq_blc7yOednDMJRGc8z0XVomYFgNw1zAmBSJr9i0puup8zgFbCQIuZg3HRi2dNn973WFAWgXPyIzBJ-ET51EyDRn1nEXIlSc0K-FmkDf86-yE5JTsgrJAacKJ1LKL7wIOOwGCEpYq4iR_ieRkKNPxMN7SIxBuV8Njw=s0-d-e1-ft#https://community.icann.org/download/attachments/140247379/1%20-%20Sebastien%20Bachollet.png?version=1&amp;modificationDate=1593453951459&amp;api=v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566930" y="3635896"/>
            <a:ext cx="2117430" cy="1489259"/>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0" y="971600"/>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ICANN68 </a:t>
            </a:r>
            <a:endParaRPr lang="ru-RU" b="1" dirty="0">
              <a:solidFill>
                <a:schemeClr val="bg1"/>
              </a:solidFill>
            </a:endParaRPr>
          </a:p>
        </p:txBody>
      </p:sp>
      <p:pic>
        <p:nvPicPr>
          <p:cNvPr id="5122" name="Picture 2" descr="Изображение"/>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72385" y="2751283"/>
            <a:ext cx="1897030" cy="1135625"/>
          </a:xfrm>
          <a:prstGeom prst="rect">
            <a:avLst/>
          </a:prstGeom>
          <a:noFill/>
          <a:extLst>
            <a:ext uri="{909E8E84-426E-40DD-AFC4-6F175D3DCCD1}">
              <a14:hiddenFill xmlns:a14="http://schemas.microsoft.com/office/drawing/2010/main">
                <a:solidFill>
                  <a:srgbClr val="FFFFFF"/>
                </a:solidFill>
              </a14:hiddenFill>
            </a:ext>
          </a:extLst>
        </p:spPr>
      </p:pic>
      <p:sp>
        <p:nvSpPr>
          <p:cNvPr id="8" name="Прямоугольник 7"/>
          <p:cNvSpPr/>
          <p:nvPr/>
        </p:nvSpPr>
        <p:spPr>
          <a:xfrm>
            <a:off x="260648" y="3707904"/>
            <a:ext cx="4142723" cy="830997"/>
          </a:xfrm>
          <a:prstGeom prst="rect">
            <a:avLst/>
          </a:prstGeom>
        </p:spPr>
        <p:txBody>
          <a:bodyPr wrap="square">
            <a:spAutoFit/>
          </a:bodyPr>
          <a:lstStyle/>
          <a:p>
            <a:pPr algn="r"/>
            <a:r>
              <a:rPr lang="en-US" sz="1200" dirty="0">
                <a:solidFill>
                  <a:schemeClr val="tx1">
                    <a:lumMod val="65000"/>
                    <a:lumOff val="35000"/>
                  </a:schemeClr>
                </a:solidFill>
              </a:rPr>
              <a:t>We  thank  </a:t>
            </a:r>
            <a:r>
              <a:rPr lang="en-US" sz="1200" dirty="0" err="1">
                <a:solidFill>
                  <a:schemeClr val="tx1">
                    <a:lumMod val="65000"/>
                    <a:lumOff val="35000"/>
                  </a:schemeClr>
                </a:solidFill>
              </a:rPr>
              <a:t>Shreedeep</a:t>
            </a:r>
            <a:r>
              <a:rPr lang="en-US" sz="1200" dirty="0">
                <a:solidFill>
                  <a:schemeClr val="tx1">
                    <a:lumMod val="65000"/>
                    <a:lumOff val="35000"/>
                  </a:schemeClr>
                </a:solidFill>
              </a:rPr>
              <a:t> </a:t>
            </a:r>
            <a:r>
              <a:rPr lang="en-US" sz="1200" dirty="0" err="1">
                <a:solidFill>
                  <a:schemeClr val="tx1">
                    <a:lumMod val="65000"/>
                    <a:lumOff val="35000"/>
                  </a:schemeClr>
                </a:solidFill>
              </a:rPr>
              <a:t>Rayamajhi</a:t>
            </a:r>
            <a:r>
              <a:rPr lang="en-US" sz="1200" dirty="0">
                <a:solidFill>
                  <a:schemeClr val="tx1">
                    <a:lumMod val="65000"/>
                    <a:lumOff val="35000"/>
                  </a:schemeClr>
                </a:solidFill>
              </a:rPr>
              <a:t> </a:t>
            </a:r>
            <a:br>
              <a:rPr lang="en-US" sz="1200" dirty="0">
                <a:solidFill>
                  <a:schemeClr val="tx1">
                    <a:lumMod val="65000"/>
                    <a:lumOff val="35000"/>
                  </a:schemeClr>
                </a:solidFill>
              </a:rPr>
            </a:br>
            <a:r>
              <a:rPr lang="en-US" sz="1200" dirty="0">
                <a:solidFill>
                  <a:schemeClr val="tx1">
                    <a:lumMod val="65000"/>
                    <a:lumOff val="35000"/>
                  </a:schemeClr>
                </a:solidFill>
              </a:rPr>
              <a:t>(SMWG Chair ICANN68) &amp; all members of Social Media WG and our activists for their incredible preparation and coordination of the community's work in social networks during ICANN68!</a:t>
            </a:r>
            <a:endParaRPr lang="ru-RU" sz="1200" dirty="0">
              <a:solidFill>
                <a:schemeClr val="tx1">
                  <a:lumMod val="65000"/>
                  <a:lumOff val="35000"/>
                </a:schemeClr>
              </a:solidFill>
            </a:endParaRPr>
          </a:p>
        </p:txBody>
      </p:sp>
      <p:pic>
        <p:nvPicPr>
          <p:cNvPr id="17" name="Picture 7">
            <a:hlinkClick r:id="rId8"/>
            <a:extLst>
              <a:ext uri="{FF2B5EF4-FFF2-40B4-BE49-F238E27FC236}">
                <a16:creationId xmlns:a16="http://schemas.microsoft.com/office/drawing/2014/main" id="{4B801CC7-5495-244C-8DD1-D9F6C19B2C62}"/>
              </a:ext>
            </a:extLst>
          </p:cNvPr>
          <p:cNvPicPr>
            <a:picLocks noChangeAspect="1" noChangeArrowheads="1"/>
          </p:cNvPicPr>
          <p:nvPr/>
        </p:nvPicPr>
        <p:blipFill rotWithShape="1">
          <a:blip r:embed="rId9" cstate="email">
            <a:extLst>
              <a:ext uri="{28A0092B-C50C-407E-A947-70E740481C1C}">
                <a14:useLocalDpi xmlns:a14="http://schemas.microsoft.com/office/drawing/2010/main"/>
              </a:ext>
            </a:extLst>
          </a:blip>
          <a:srcRect/>
          <a:stretch/>
        </p:blipFill>
        <p:spPr bwMode="auto">
          <a:xfrm>
            <a:off x="260648" y="4572000"/>
            <a:ext cx="2497387" cy="44078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452627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87342" y="1835696"/>
            <a:ext cx="6480720" cy="7056784"/>
          </a:xfrm>
        </p:spPr>
        <p:txBody>
          <a:bodyPr>
            <a:noAutofit/>
          </a:bodyPr>
          <a:lstStyle/>
          <a:p>
            <a:pPr algn="r"/>
            <a:r>
              <a:rPr lang="en-US" sz="1400" dirty="0"/>
              <a:t> </a:t>
            </a:r>
            <a:endParaRPr lang="ru-RU" sz="1400" dirty="0"/>
          </a:p>
          <a:p>
            <a:pPr algn="r"/>
            <a:r>
              <a:rPr lang="en-US" sz="1400" dirty="0"/>
              <a:t> </a:t>
            </a:r>
            <a:endParaRPr lang="ru-RU" sz="1400" dirty="0"/>
          </a:p>
          <a:p>
            <a:pPr algn="r"/>
            <a:br>
              <a:rPr lang="en-US" sz="1400" dirty="0"/>
            </a:br>
            <a:endParaRPr lang="en-US" sz="1400" u="sng" dirty="0"/>
          </a:p>
        </p:txBody>
      </p:sp>
      <p:pic>
        <p:nvPicPr>
          <p:cNvPr id="2049" name="Рисунок 3" descr="af7a4501-735b-4269-8da2-1fc31646e441 - копия"/>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TextBox 6"/>
          <p:cNvSpPr txBox="1"/>
          <p:nvPr/>
        </p:nvSpPr>
        <p:spPr>
          <a:xfrm>
            <a:off x="0" y="1013788"/>
            <a:ext cx="6858000" cy="646331"/>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cap="small" dirty="0">
                <a:solidFill>
                  <a:schemeClr val="bg1"/>
                </a:solidFill>
              </a:rPr>
              <a:t>                      ALSs updates and European regional activities, Outreach </a:t>
            </a:r>
          </a:p>
          <a:p>
            <a:pPr algn="ctr"/>
            <a:r>
              <a:rPr lang="en-US" b="1" cap="small" dirty="0">
                <a:solidFill>
                  <a:schemeClr val="bg1"/>
                </a:solidFill>
              </a:rPr>
              <a:t>                                                and Engagement work of </a:t>
            </a:r>
            <a:r>
              <a:rPr lang="en-US" b="1" cap="small" dirty="0" err="1">
                <a:solidFill>
                  <a:schemeClr val="bg1"/>
                </a:solidFill>
              </a:rPr>
              <a:t>Euralo</a:t>
            </a:r>
            <a:r>
              <a:rPr lang="en-US" b="1" cap="small" dirty="0">
                <a:solidFill>
                  <a:schemeClr val="bg1"/>
                </a:solidFill>
              </a:rPr>
              <a:t> members</a:t>
            </a:r>
            <a:endParaRPr lang="ru-RU" dirty="0">
              <a:solidFill>
                <a:schemeClr val="bg1"/>
              </a:solidFill>
            </a:endParaRPr>
          </a:p>
        </p:txBody>
      </p:sp>
      <p:sp>
        <p:nvSpPr>
          <p:cNvPr id="4" name="AutoShape 4" descr="https://intgovwiki.org/w/images/thumb/e/e6/Wolfgang_Kleinw%C3%A4chter.jpg/400px-Wolfgang_Kleinw%C3%A4chter.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Прямоугольник 7"/>
          <p:cNvSpPr/>
          <p:nvPr/>
        </p:nvSpPr>
        <p:spPr>
          <a:xfrm>
            <a:off x="4077072" y="7622758"/>
            <a:ext cx="2780928" cy="261610"/>
          </a:xfrm>
          <a:prstGeom prst="rect">
            <a:avLst/>
          </a:prstGeom>
        </p:spPr>
        <p:txBody>
          <a:bodyPr wrap="square">
            <a:spAutoFit/>
          </a:bodyPr>
          <a:lstStyle/>
          <a:p>
            <a:r>
              <a:rPr lang="en-US" sz="1100" b="1" dirty="0">
                <a:solidFill>
                  <a:schemeClr val="bg1"/>
                </a:solidFill>
                <a:latin typeface="Arial Black" panose="020B0A04020102020204" pitchFamily="34" charset="0"/>
              </a:rPr>
              <a:t>Virtual 12-14 May 2020</a:t>
            </a:r>
            <a:endParaRPr lang="ru-RU" sz="1100" dirty="0">
              <a:solidFill>
                <a:schemeClr val="bg1"/>
              </a:solidFill>
              <a:latin typeface="Arial Black" panose="020B0A04020102020204" pitchFamily="34" charset="0"/>
            </a:endParaRPr>
          </a:p>
        </p:txBody>
      </p:sp>
      <p:sp>
        <p:nvSpPr>
          <p:cNvPr id="10" name="AutoShape 4" descr="https://cdn.isoc.fr/wp-content/uploads/2020/06/actu-homepage-webinaire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AutoShape 6" descr="https://cdn.isoc.fr/wp-content/uploads/2020/06/actu-homepage-webinaires.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Прямоугольник 11"/>
          <p:cNvSpPr/>
          <p:nvPr/>
        </p:nvSpPr>
        <p:spPr>
          <a:xfrm>
            <a:off x="2852936" y="1759039"/>
            <a:ext cx="3780419" cy="2092881"/>
          </a:xfrm>
          <a:prstGeom prst="rect">
            <a:avLst/>
          </a:prstGeom>
        </p:spPr>
        <p:txBody>
          <a:bodyPr wrap="square">
            <a:spAutoFit/>
          </a:bodyPr>
          <a:lstStyle/>
          <a:p>
            <a:pPr algn="r"/>
            <a:r>
              <a:rPr lang="en-US" sz="1400" b="1" dirty="0">
                <a:solidFill>
                  <a:schemeClr val="tx1">
                    <a:lumMod val="65000"/>
                    <a:lumOff val="35000"/>
                  </a:schemeClr>
                </a:solidFill>
              </a:rPr>
              <a:t>ISOC FRANCE</a:t>
            </a:r>
            <a:br>
              <a:rPr lang="en-US" sz="1400" b="1" dirty="0">
                <a:solidFill>
                  <a:schemeClr val="tx1">
                    <a:lumMod val="65000"/>
                    <a:lumOff val="35000"/>
                  </a:schemeClr>
                </a:solidFill>
              </a:rPr>
            </a:br>
            <a:r>
              <a:rPr lang="en-US" sz="1400" b="1" dirty="0"/>
              <a:t>The Afnic Annual General Assembly held on 1 July 2020 2 elected 2 members of the Board of Trustees, one Users’ representative and one Registrars’ representative</a:t>
            </a:r>
            <a:br>
              <a:rPr lang="en-US" sz="1400" b="1" dirty="0"/>
            </a:br>
            <a:r>
              <a:rPr lang="en-US" sz="1200" b="1" dirty="0" err="1"/>
              <a:t>Gandi</a:t>
            </a:r>
            <a:r>
              <a:rPr lang="en-US" sz="1200" b="1" dirty="0"/>
              <a:t> SAS</a:t>
            </a:r>
            <a:r>
              <a:rPr lang="en-US" sz="1200" dirty="0"/>
              <a:t>, represented by</a:t>
            </a:r>
            <a:br>
              <a:rPr lang="en-US" sz="1200" dirty="0"/>
            </a:br>
            <a:r>
              <a:rPr lang="en-US" sz="1200" dirty="0"/>
              <a:t>Arnaud </a:t>
            </a:r>
            <a:r>
              <a:rPr lang="en-US" sz="1200" dirty="0" err="1"/>
              <a:t>Franquinet</a:t>
            </a:r>
            <a:r>
              <a:rPr lang="en-US" sz="1200" dirty="0"/>
              <a:t>, Chief Operating Officer, as Registrar</a:t>
            </a:r>
            <a:br>
              <a:rPr lang="en-US" sz="1200" dirty="0"/>
            </a:br>
            <a:r>
              <a:rPr lang="en-US" sz="1200" b="1" dirty="0"/>
              <a:t>Internet Society France</a:t>
            </a:r>
            <a:r>
              <a:rPr lang="en-US" sz="1200" dirty="0"/>
              <a:t>, represented by </a:t>
            </a:r>
            <a:br>
              <a:rPr lang="en-US" sz="1200" dirty="0"/>
            </a:br>
            <a:r>
              <a:rPr lang="en-US" sz="1200" dirty="0"/>
              <a:t>Sébastien Bachollet, as User</a:t>
            </a:r>
            <a:br>
              <a:rPr lang="en-US" sz="1200" dirty="0"/>
            </a:br>
            <a:r>
              <a:rPr lang="en-US" sz="1200" b="1" dirty="0"/>
              <a:t>OUR Congratulations!</a:t>
            </a:r>
          </a:p>
        </p:txBody>
      </p:sp>
      <p:sp>
        <p:nvSpPr>
          <p:cNvPr id="2" name="AutoShape 2" descr="https://www.afnic.fr/medias/images/actus/2020/Isoc_FRance.jpg"/>
          <p:cNvSpPr>
            <a:spLocks noChangeAspect="1" noChangeArrowheads="1"/>
          </p:cNvSpPr>
          <p:nvPr/>
        </p:nvSpPr>
        <p:spPr bwMode="auto">
          <a:xfrm>
            <a:off x="3683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1267" name="Picture 3">
            <a:hlinkClick r:id="rId3"/>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55575" y="1754804"/>
            <a:ext cx="2841377" cy="21125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Прямоугольник 1">
            <a:extLst>
              <a:ext uri="{FF2B5EF4-FFF2-40B4-BE49-F238E27FC236}">
                <a16:creationId xmlns:a16="http://schemas.microsoft.com/office/drawing/2014/main" id="{1E3EAA9B-C59B-C644-AAC6-238B466F3C94}"/>
              </a:ext>
            </a:extLst>
          </p:cNvPr>
          <p:cNvSpPr/>
          <p:nvPr/>
        </p:nvSpPr>
        <p:spPr>
          <a:xfrm>
            <a:off x="215900" y="4289192"/>
            <a:ext cx="6450215" cy="1938992"/>
          </a:xfrm>
          <a:prstGeom prst="rect">
            <a:avLst/>
          </a:prstGeom>
        </p:spPr>
        <p:txBody>
          <a:bodyPr wrap="square">
            <a:spAutoFit/>
          </a:bodyPr>
          <a:lstStyle/>
          <a:p>
            <a:pPr algn="r"/>
            <a:r>
              <a:rPr lang="es-ES" sz="1200" dirty="0"/>
              <a:t>INGO European Media Platform (EMP)</a:t>
            </a:r>
            <a:endParaRPr lang="en-US" sz="1200" dirty="0">
              <a:solidFill>
                <a:schemeClr val="tx1">
                  <a:lumMod val="65000"/>
                  <a:lumOff val="35000"/>
                </a:schemeClr>
              </a:solidFill>
            </a:endParaRPr>
          </a:p>
          <a:p>
            <a:pPr algn="r"/>
            <a:r>
              <a:rPr lang="en-US" sz="1200" dirty="0">
                <a:solidFill>
                  <a:schemeClr val="tx1">
                    <a:lumMod val="65000"/>
                    <a:lumOff val="35000"/>
                  </a:schemeClr>
                </a:solidFill>
              </a:rPr>
              <a:t>On June 7, 2019 the Diplomatic Academy of Ukraine hosted the presentation of “Integrating Ukraine into the European Digital Single Market: transforming impediments into the windows of opportunity” project outcomes. The event was attended by the representatives of Government Office for European and Euro-Atlantic Integration, the National Commission for the State Regulation of Communications and </a:t>
            </a:r>
            <a:r>
              <a:rPr lang="en-US" sz="1200" dirty="0" err="1">
                <a:solidFill>
                  <a:schemeClr val="tx1">
                    <a:lumMod val="65000"/>
                    <a:lumOff val="35000"/>
                  </a:schemeClr>
                </a:solidFill>
              </a:rPr>
              <a:t>Informatization</a:t>
            </a:r>
            <a:r>
              <a:rPr lang="en-US" sz="1200" dirty="0">
                <a:solidFill>
                  <a:schemeClr val="tx1">
                    <a:lumMod val="65000"/>
                    <a:lumOff val="35000"/>
                  </a:schemeClr>
                </a:solidFill>
              </a:rPr>
              <a:t>, the Ministry of Foreign Affairs, the State Agency on E-Governance, the Ukrainian Consumers’ Union, biggest mobile carriers and internet providers, as well as experts and civic activists. A resolution was adopted based on the roundtable discussion.</a:t>
            </a:r>
          </a:p>
          <a:p>
            <a:pPr algn="r"/>
            <a:r>
              <a:rPr lang="en-US" sz="1200" dirty="0">
                <a:solidFill>
                  <a:schemeClr val="tx1">
                    <a:lumMod val="65000"/>
                    <a:lumOff val="35000"/>
                  </a:schemeClr>
                </a:solidFill>
                <a:hlinkClick r:id="rId5"/>
              </a:rPr>
              <a:t>http://eump.org/media/2019/19-06-ua2dsm.pdf</a:t>
            </a:r>
            <a:endParaRPr lang="en-US" sz="1200" dirty="0">
              <a:solidFill>
                <a:schemeClr val="tx1">
                  <a:lumMod val="65000"/>
                  <a:lumOff val="35000"/>
                </a:schemeClr>
              </a:solidFill>
            </a:endParaRPr>
          </a:p>
          <a:p>
            <a:pPr algn="r"/>
            <a:endParaRPr lang="en-US" sz="1200" dirty="0">
              <a:solidFill>
                <a:schemeClr val="tx1">
                  <a:lumMod val="65000"/>
                  <a:lumOff val="35000"/>
                </a:schemeClr>
              </a:solidFill>
              <a:hlinkClick r:id="rId6"/>
            </a:endParaRPr>
          </a:p>
        </p:txBody>
      </p:sp>
      <p:sp>
        <p:nvSpPr>
          <p:cNvPr id="17" name="Прямоугольник 2">
            <a:extLst>
              <a:ext uri="{FF2B5EF4-FFF2-40B4-BE49-F238E27FC236}">
                <a16:creationId xmlns:a16="http://schemas.microsoft.com/office/drawing/2014/main" id="{BA6D736E-DCED-B94B-9283-14C4CCBC42A6}"/>
              </a:ext>
            </a:extLst>
          </p:cNvPr>
          <p:cNvSpPr/>
          <p:nvPr/>
        </p:nvSpPr>
        <p:spPr>
          <a:xfrm>
            <a:off x="4464031" y="6372200"/>
            <a:ext cx="2277337" cy="1446550"/>
          </a:xfrm>
          <a:prstGeom prst="rect">
            <a:avLst/>
          </a:prstGeom>
        </p:spPr>
        <p:txBody>
          <a:bodyPr wrap="square">
            <a:spAutoFit/>
          </a:bodyPr>
          <a:lstStyle/>
          <a:p>
            <a:pPr algn="r"/>
            <a:r>
              <a:rPr lang="en-US" sz="1400" b="1" dirty="0">
                <a:solidFill>
                  <a:schemeClr val="tx1">
                    <a:lumMod val="65000"/>
                    <a:lumOff val="35000"/>
                  </a:schemeClr>
                </a:solidFill>
              </a:rPr>
              <a:t>EURALO</a:t>
            </a:r>
            <a:r>
              <a:rPr lang="en-US" sz="1400" dirty="0">
                <a:solidFill>
                  <a:schemeClr val="tx1">
                    <a:lumMod val="65000"/>
                    <a:lumOff val="35000"/>
                  </a:schemeClr>
                </a:solidFill>
              </a:rPr>
              <a:t> is an institutional partner of EuroDIG.</a:t>
            </a:r>
            <a:br>
              <a:rPr lang="en-US" sz="1400" dirty="0">
                <a:solidFill>
                  <a:schemeClr val="tx1">
                    <a:lumMod val="65000"/>
                    <a:lumOff val="35000"/>
                  </a:schemeClr>
                </a:solidFill>
              </a:rPr>
            </a:br>
            <a:r>
              <a:rPr lang="en-US" sz="1600" b="1" dirty="0" err="1">
                <a:solidFill>
                  <a:schemeClr val="tx1">
                    <a:lumMod val="65000"/>
                    <a:lumOff val="35000"/>
                  </a:schemeClr>
                </a:solidFill>
              </a:rPr>
              <a:t>EuroDIG</a:t>
            </a:r>
            <a:r>
              <a:rPr lang="en-US" sz="1600" b="1" dirty="0">
                <a:solidFill>
                  <a:schemeClr val="tx1">
                    <a:lumMod val="65000"/>
                    <a:lumOff val="35000"/>
                  </a:schemeClr>
                </a:solidFill>
              </a:rPr>
              <a:t> virtual meeting June 10 – 12, 2020</a:t>
            </a:r>
          </a:p>
          <a:p>
            <a:pPr algn="r"/>
            <a:endParaRPr lang="en-US" sz="1050" dirty="0">
              <a:solidFill>
                <a:schemeClr val="tx1">
                  <a:lumMod val="65000"/>
                  <a:lumOff val="35000"/>
                </a:schemeClr>
              </a:solidFill>
            </a:endParaRPr>
          </a:p>
          <a:p>
            <a:pPr algn="r"/>
            <a:r>
              <a:rPr lang="en-US" sz="1600" dirty="0">
                <a:solidFill>
                  <a:schemeClr val="tx1">
                    <a:lumMod val="65000"/>
                    <a:lumOff val="35000"/>
                  </a:schemeClr>
                </a:solidFill>
                <a:hlinkClick r:id="rId7"/>
              </a:rPr>
              <a:t>Program</a:t>
            </a:r>
            <a:endParaRPr lang="ru-RU" sz="1600" dirty="0">
              <a:solidFill>
                <a:schemeClr val="tx1">
                  <a:lumMod val="65000"/>
                  <a:lumOff val="35000"/>
                </a:schemeClr>
              </a:solidFill>
            </a:endParaRPr>
          </a:p>
        </p:txBody>
      </p:sp>
      <p:pic>
        <p:nvPicPr>
          <p:cNvPr id="18" name="Picture 1">
            <a:extLst>
              <a:ext uri="{FF2B5EF4-FFF2-40B4-BE49-F238E27FC236}">
                <a16:creationId xmlns:a16="http://schemas.microsoft.com/office/drawing/2014/main" id="{949F194F-8BB2-FD4C-A323-45B6A70A5304}"/>
              </a:ext>
            </a:extLst>
          </p:cNvPr>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155575" y="6369876"/>
            <a:ext cx="4236448" cy="2594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9019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Рисунок 3" descr="af7a4501-735b-4269-8da2-1fc31646e441 - копия"/>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101378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EURALO news </a:t>
            </a:r>
            <a:endParaRPr lang="ru-RU" b="1" dirty="0">
              <a:solidFill>
                <a:schemeClr val="bg1"/>
              </a:solidFill>
            </a:endParaRPr>
          </a:p>
        </p:txBody>
      </p:sp>
      <p:sp>
        <p:nvSpPr>
          <p:cNvPr id="2" name="AutoShape 2" descr="https://img2.freepng.ru/20180513/zve/kisspng-exclamation-mark-computer-animation-question-mark-5af885c12b5ac5.9451041215262366091776.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52" name="Прямоугольник 2051"/>
          <p:cNvSpPr/>
          <p:nvPr/>
        </p:nvSpPr>
        <p:spPr>
          <a:xfrm>
            <a:off x="215900" y="1530241"/>
            <a:ext cx="6500787" cy="1169551"/>
          </a:xfrm>
          <a:prstGeom prst="rect">
            <a:avLst/>
          </a:prstGeom>
        </p:spPr>
        <p:txBody>
          <a:bodyPr wrap="square">
            <a:spAutoFit/>
          </a:bodyPr>
          <a:lstStyle/>
          <a:p>
            <a:pPr algn="r"/>
            <a:r>
              <a:rPr lang="en-US" sz="1400" dirty="0">
                <a:solidFill>
                  <a:schemeClr val="tx1">
                    <a:lumMod val="65000"/>
                    <a:lumOff val="35000"/>
                  </a:schemeClr>
                </a:solidFill>
              </a:rPr>
              <a:t>In April and May 2020 EURALO went through  the 2020 At-Large Elections, Selections and Appointment process.</a:t>
            </a:r>
          </a:p>
          <a:p>
            <a:pPr algn="r"/>
            <a:r>
              <a:rPr lang="en-US" sz="1400" dirty="0">
                <a:solidFill>
                  <a:schemeClr val="tx1">
                    <a:lumMod val="65000"/>
                    <a:lumOff val="35000"/>
                  </a:schemeClr>
                </a:solidFill>
              </a:rPr>
              <a:t>The separate EURALO elections page is </a:t>
            </a:r>
            <a:r>
              <a:rPr lang="en-US" sz="1400" dirty="0">
                <a:hlinkClick r:id="rId3"/>
              </a:rPr>
              <a:t>https://community.icann.org/display/atlarge/2020+EURALO+Regional+Selections</a:t>
            </a:r>
            <a:endParaRPr lang="en-US" sz="1400" dirty="0"/>
          </a:p>
          <a:p>
            <a:pPr algn="r"/>
            <a:endParaRPr lang="en-US" sz="1400" b="1" dirty="0"/>
          </a:p>
        </p:txBody>
      </p:sp>
      <p:sp>
        <p:nvSpPr>
          <p:cNvPr id="2055" name="Прямоугольник 2054"/>
          <p:cNvSpPr/>
          <p:nvPr/>
        </p:nvSpPr>
        <p:spPr>
          <a:xfrm>
            <a:off x="1971781" y="2546484"/>
            <a:ext cx="4697579" cy="369332"/>
          </a:xfrm>
          <a:prstGeom prst="rect">
            <a:avLst/>
          </a:prstGeom>
        </p:spPr>
        <p:txBody>
          <a:bodyPr wrap="square">
            <a:spAutoFit/>
          </a:bodyPr>
          <a:lstStyle/>
          <a:p>
            <a:pPr algn="r"/>
            <a:r>
              <a:rPr lang="en-US" b="1" dirty="0">
                <a:solidFill>
                  <a:schemeClr val="tx2">
                    <a:lumMod val="60000"/>
                    <a:lumOff val="40000"/>
                  </a:schemeClr>
                </a:solidFill>
              </a:rPr>
              <a:t>EURALO Selection Timetable for 2020</a:t>
            </a:r>
            <a:endParaRPr lang="ru-RU" dirty="0">
              <a:solidFill>
                <a:schemeClr val="tx2">
                  <a:lumMod val="60000"/>
                  <a:lumOff val="40000"/>
                </a:schemeClr>
              </a:solidFill>
            </a:endParaRPr>
          </a:p>
        </p:txBody>
      </p:sp>
      <p:grpSp>
        <p:nvGrpSpPr>
          <p:cNvPr id="2058" name="Группа 2057"/>
          <p:cNvGrpSpPr/>
          <p:nvPr/>
        </p:nvGrpSpPr>
        <p:grpSpPr>
          <a:xfrm>
            <a:off x="122870" y="2899554"/>
            <a:ext cx="6749190" cy="6064934"/>
            <a:chOff x="122870" y="2771800"/>
            <a:chExt cx="6749190" cy="6064934"/>
          </a:xfrm>
        </p:grpSpPr>
        <p:cxnSp>
          <p:nvCxnSpPr>
            <p:cNvPr id="7" name="Прямая соединительная линия 6"/>
            <p:cNvCxnSpPr/>
            <p:nvPr/>
          </p:nvCxnSpPr>
          <p:spPr>
            <a:xfrm flipH="1">
              <a:off x="3465004" y="2915816"/>
              <a:ext cx="10589" cy="444823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p:nvPr/>
          </p:nvCxnSpPr>
          <p:spPr>
            <a:xfrm>
              <a:off x="2539489" y="2915816"/>
              <a:ext cx="936104" cy="0"/>
            </a:xfrm>
            <a:prstGeom prst="line">
              <a:avLst/>
            </a:prstGeom>
            <a:ln w="57150">
              <a:solidFill>
                <a:schemeClr val="tx2">
                  <a:lumMod val="60000"/>
                  <a:lumOff val="4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p:nvPr/>
          </p:nvCxnSpPr>
          <p:spPr>
            <a:xfrm>
              <a:off x="3475593" y="3707904"/>
              <a:ext cx="936104" cy="0"/>
            </a:xfrm>
            <a:prstGeom prst="line">
              <a:avLst/>
            </a:prstGeom>
            <a:ln w="57150">
              <a:solidFill>
                <a:schemeClr val="tx2">
                  <a:lumMod val="60000"/>
                  <a:lumOff val="4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 name="Прямая соединительная линия 18"/>
            <p:cNvCxnSpPr/>
            <p:nvPr/>
          </p:nvCxnSpPr>
          <p:spPr>
            <a:xfrm>
              <a:off x="2564904" y="4788024"/>
              <a:ext cx="936104" cy="0"/>
            </a:xfrm>
            <a:prstGeom prst="line">
              <a:avLst/>
            </a:prstGeom>
            <a:ln w="57150">
              <a:solidFill>
                <a:schemeClr val="tx2">
                  <a:lumMod val="60000"/>
                  <a:lumOff val="4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p:nvPr/>
          </p:nvCxnSpPr>
          <p:spPr>
            <a:xfrm>
              <a:off x="3475593" y="7380312"/>
              <a:ext cx="936104" cy="0"/>
            </a:xfrm>
            <a:prstGeom prst="line">
              <a:avLst/>
            </a:prstGeom>
            <a:ln w="57150">
              <a:solidFill>
                <a:schemeClr val="tx2">
                  <a:lumMod val="60000"/>
                  <a:lumOff val="4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p:nvPr/>
          </p:nvCxnSpPr>
          <p:spPr>
            <a:xfrm>
              <a:off x="3454414" y="5364088"/>
              <a:ext cx="936104" cy="0"/>
            </a:xfrm>
            <a:prstGeom prst="line">
              <a:avLst/>
            </a:prstGeom>
            <a:ln w="57150">
              <a:solidFill>
                <a:schemeClr val="tx2">
                  <a:lumMod val="60000"/>
                  <a:lumOff val="4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Прямая соединительная линия 22"/>
            <p:cNvCxnSpPr/>
            <p:nvPr/>
          </p:nvCxnSpPr>
          <p:spPr>
            <a:xfrm>
              <a:off x="2518310" y="6084168"/>
              <a:ext cx="936104" cy="0"/>
            </a:xfrm>
            <a:prstGeom prst="line">
              <a:avLst/>
            </a:prstGeom>
            <a:ln w="57150">
              <a:solidFill>
                <a:schemeClr val="tx2">
                  <a:lumMod val="60000"/>
                  <a:lumOff val="4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07975" y="2771800"/>
              <a:ext cx="2088232" cy="954107"/>
            </a:xfrm>
            <a:prstGeom prst="rect">
              <a:avLst/>
            </a:prstGeom>
            <a:noFill/>
          </p:spPr>
          <p:txBody>
            <a:bodyPr wrap="square" rtlCol="0">
              <a:spAutoFit/>
            </a:bodyPr>
            <a:lstStyle/>
            <a:p>
              <a:pPr algn="r"/>
              <a:r>
                <a:rPr lang="en-US" sz="1400" b="1" dirty="0">
                  <a:solidFill>
                    <a:schemeClr val="tx1">
                      <a:lumMod val="65000"/>
                      <a:lumOff val="35000"/>
                    </a:schemeClr>
                  </a:solidFill>
                </a:rPr>
                <a:t>27 April 2020</a:t>
              </a:r>
              <a:r>
                <a:rPr lang="en-US" sz="1400" dirty="0">
                  <a:solidFill>
                    <a:schemeClr val="tx1">
                      <a:lumMod val="65000"/>
                      <a:lumOff val="35000"/>
                    </a:schemeClr>
                  </a:solidFill>
                </a:rPr>
                <a:t> - Announcement of call for nominations and Nominee's Statement</a:t>
              </a:r>
              <a:endParaRPr lang="ru-RU" sz="1400" dirty="0">
                <a:solidFill>
                  <a:schemeClr val="tx1">
                    <a:lumMod val="65000"/>
                    <a:lumOff val="35000"/>
                  </a:schemeClr>
                </a:solidFill>
              </a:endParaRPr>
            </a:p>
          </p:txBody>
        </p:sp>
        <p:sp>
          <p:nvSpPr>
            <p:cNvPr id="27" name="TextBox 26"/>
            <p:cNvSpPr txBox="1"/>
            <p:nvPr/>
          </p:nvSpPr>
          <p:spPr>
            <a:xfrm>
              <a:off x="4524998" y="3545885"/>
              <a:ext cx="2088232" cy="954107"/>
            </a:xfrm>
            <a:prstGeom prst="rect">
              <a:avLst/>
            </a:prstGeom>
            <a:noFill/>
          </p:spPr>
          <p:txBody>
            <a:bodyPr wrap="square" rtlCol="0">
              <a:spAutoFit/>
            </a:bodyPr>
            <a:lstStyle/>
            <a:p>
              <a:r>
                <a:rPr lang="en-US" sz="1400" b="1" dirty="0">
                  <a:solidFill>
                    <a:schemeClr val="tx1">
                      <a:lumMod val="65000"/>
                      <a:lumOff val="35000"/>
                    </a:schemeClr>
                  </a:solidFill>
                </a:rPr>
                <a:t>27 April – 8 May 2020</a:t>
              </a:r>
              <a:r>
                <a:rPr lang="en-US" sz="1400" dirty="0">
                  <a:solidFill>
                    <a:schemeClr val="tx1">
                      <a:lumMod val="65000"/>
                      <a:lumOff val="35000"/>
                    </a:schemeClr>
                  </a:solidFill>
                </a:rPr>
                <a:t> - Nomination period (nominations accepted for 10 working days). </a:t>
              </a:r>
            </a:p>
          </p:txBody>
        </p:sp>
        <p:sp>
          <p:nvSpPr>
            <p:cNvPr id="26" name="Прямоугольник 25"/>
            <p:cNvSpPr/>
            <p:nvPr/>
          </p:nvSpPr>
          <p:spPr>
            <a:xfrm>
              <a:off x="122870" y="4624844"/>
              <a:ext cx="2257663" cy="523220"/>
            </a:xfrm>
            <a:prstGeom prst="rect">
              <a:avLst/>
            </a:prstGeom>
          </p:spPr>
          <p:txBody>
            <a:bodyPr wrap="square">
              <a:spAutoFit/>
            </a:bodyPr>
            <a:lstStyle/>
            <a:p>
              <a:pPr algn="r"/>
              <a:r>
                <a:rPr lang="en-US" sz="1400" b="1" dirty="0">
                  <a:solidFill>
                    <a:schemeClr val="tx1">
                      <a:lumMod val="65000"/>
                      <a:lumOff val="35000"/>
                    </a:schemeClr>
                  </a:solidFill>
                </a:rPr>
                <a:t>15 May 2020</a:t>
              </a:r>
              <a:r>
                <a:rPr lang="en-US" sz="1400" dirty="0">
                  <a:solidFill>
                    <a:schemeClr val="tx1">
                      <a:lumMod val="65000"/>
                      <a:lumOff val="35000"/>
                    </a:schemeClr>
                  </a:solidFill>
                </a:rPr>
                <a:t> - Deadline for nomination acceptances</a:t>
              </a:r>
            </a:p>
          </p:txBody>
        </p:sp>
        <p:sp>
          <p:nvSpPr>
            <p:cNvPr id="28" name="Прямоугольник 27"/>
            <p:cNvSpPr/>
            <p:nvPr/>
          </p:nvSpPr>
          <p:spPr>
            <a:xfrm>
              <a:off x="4485853" y="5201488"/>
              <a:ext cx="2362735" cy="738664"/>
            </a:xfrm>
            <a:prstGeom prst="rect">
              <a:avLst/>
            </a:prstGeom>
          </p:spPr>
          <p:txBody>
            <a:bodyPr wrap="square">
              <a:spAutoFit/>
            </a:bodyPr>
            <a:lstStyle/>
            <a:p>
              <a:r>
                <a:rPr lang="en-US" sz="1400" b="1" dirty="0">
                  <a:solidFill>
                    <a:schemeClr val="tx1">
                      <a:lumMod val="65000"/>
                      <a:lumOff val="35000"/>
                    </a:schemeClr>
                  </a:solidFill>
                </a:rPr>
                <a:t>18 May - 22 May 2020</a:t>
              </a:r>
              <a:r>
                <a:rPr lang="en-US" sz="1400" dirty="0">
                  <a:solidFill>
                    <a:schemeClr val="tx1">
                      <a:lumMod val="65000"/>
                      <a:lumOff val="35000"/>
                    </a:schemeClr>
                  </a:solidFill>
                </a:rPr>
                <a:t>- Calls with the candidates if desired by the RALOs.</a:t>
              </a:r>
              <a:endParaRPr lang="ru-RU" sz="1400" dirty="0">
                <a:solidFill>
                  <a:schemeClr val="tx1">
                    <a:lumMod val="65000"/>
                    <a:lumOff val="35000"/>
                  </a:schemeClr>
                </a:solidFill>
              </a:endParaRPr>
            </a:p>
          </p:txBody>
        </p:sp>
        <p:sp>
          <p:nvSpPr>
            <p:cNvPr id="29" name="Прямоугольник 28"/>
            <p:cNvSpPr/>
            <p:nvPr/>
          </p:nvSpPr>
          <p:spPr>
            <a:xfrm>
              <a:off x="128579" y="5940152"/>
              <a:ext cx="2292309" cy="1815882"/>
            </a:xfrm>
            <a:prstGeom prst="rect">
              <a:avLst/>
            </a:prstGeom>
          </p:spPr>
          <p:txBody>
            <a:bodyPr wrap="square">
              <a:spAutoFit/>
            </a:bodyPr>
            <a:lstStyle/>
            <a:p>
              <a:pPr algn="r"/>
              <a:r>
                <a:rPr lang="en-US" sz="1400" b="1" dirty="0">
                  <a:solidFill>
                    <a:schemeClr val="tx1">
                      <a:lumMod val="65000"/>
                      <a:lumOff val="35000"/>
                    </a:schemeClr>
                  </a:solidFill>
                </a:rPr>
                <a:t>22 May - 29 May 2020 </a:t>
              </a:r>
              <a:r>
                <a:rPr lang="en-US" sz="1400" dirty="0">
                  <a:solidFill>
                    <a:schemeClr val="tx1">
                      <a:lumMod val="65000"/>
                      <a:lumOff val="35000"/>
                    </a:schemeClr>
                  </a:solidFill>
                </a:rPr>
                <a:t>- Elections (If required, elections will begin no later than one week after the deadline for nomination acceptances and end no later than two weeks after that deadline).</a:t>
              </a:r>
            </a:p>
          </p:txBody>
        </p:sp>
        <p:sp>
          <p:nvSpPr>
            <p:cNvPr id="30" name="Прямоугольник 29"/>
            <p:cNvSpPr/>
            <p:nvPr/>
          </p:nvSpPr>
          <p:spPr>
            <a:xfrm>
              <a:off x="4528201" y="7236296"/>
              <a:ext cx="2343859" cy="1600438"/>
            </a:xfrm>
            <a:prstGeom prst="rect">
              <a:avLst/>
            </a:prstGeom>
          </p:spPr>
          <p:txBody>
            <a:bodyPr wrap="square">
              <a:spAutoFit/>
            </a:bodyPr>
            <a:lstStyle/>
            <a:p>
              <a:r>
                <a:rPr lang="en-US" sz="1400" b="1" dirty="0">
                  <a:solidFill>
                    <a:schemeClr val="tx1">
                      <a:lumMod val="65000"/>
                      <a:lumOff val="35000"/>
                    </a:schemeClr>
                  </a:solidFill>
                </a:rPr>
                <a:t>2020 AGM [ ICANN69 ]</a:t>
              </a:r>
              <a:r>
                <a:rPr lang="en-US" sz="1400" dirty="0">
                  <a:solidFill>
                    <a:schemeClr val="tx1">
                      <a:lumMod val="65000"/>
                      <a:lumOff val="35000"/>
                    </a:schemeClr>
                  </a:solidFill>
                </a:rPr>
                <a:t> - Newly elected ALAC Members and RALOs Leaders shall be seated at the end of the 2020 AGM following the close of the Board Meeting on 22 October 2020.</a:t>
              </a:r>
            </a:p>
          </p:txBody>
        </p:sp>
        <p:sp>
          <p:nvSpPr>
            <p:cNvPr id="2056" name="Прямоугольник 2055"/>
            <p:cNvSpPr/>
            <p:nvPr/>
          </p:nvSpPr>
          <p:spPr>
            <a:xfrm>
              <a:off x="4485852" y="5868144"/>
              <a:ext cx="2230835" cy="1169551"/>
            </a:xfrm>
            <a:prstGeom prst="rect">
              <a:avLst/>
            </a:prstGeom>
            <a:ln>
              <a:noFill/>
            </a:ln>
          </p:spPr>
          <p:txBody>
            <a:bodyPr wrap="square">
              <a:spAutoFit/>
            </a:bodyPr>
            <a:lstStyle/>
            <a:p>
              <a:r>
                <a:rPr lang="en-US" sz="1400" dirty="0">
                  <a:solidFill>
                    <a:schemeClr val="tx2">
                      <a:lumMod val="60000"/>
                      <a:lumOff val="40000"/>
                    </a:schemeClr>
                  </a:solidFill>
                </a:rPr>
                <a:t>The Interviews with candidates were undertaken during the EURALO monthly call </a:t>
              </a:r>
              <a:r>
                <a:rPr lang="en-US" sz="1400" dirty="0">
                  <a:solidFill>
                    <a:schemeClr val="tx2">
                      <a:lumMod val="60000"/>
                      <a:lumOff val="40000"/>
                    </a:schemeClr>
                  </a:solidFill>
                  <a:hlinkClick r:id="rId4"/>
                </a:rPr>
                <a:t>on 19 May 2020 </a:t>
              </a:r>
              <a:endParaRPr lang="ru-RU" sz="1400" dirty="0">
                <a:solidFill>
                  <a:schemeClr val="tx2">
                    <a:lumMod val="60000"/>
                    <a:lumOff val="40000"/>
                  </a:schemeClr>
                </a:solidFill>
              </a:endParaRPr>
            </a:p>
          </p:txBody>
        </p:sp>
      </p:grpSp>
    </p:spTree>
    <p:extLst>
      <p:ext uri="{BB962C8B-B14F-4D97-AF65-F5344CB8AC3E}">
        <p14:creationId xmlns:p14="http://schemas.microsoft.com/office/powerpoint/2010/main" val="15974470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Рисунок 3" descr="af7a4501-735b-4269-8da2-1fc31646e441 - копия"/>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101378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ICANN/ALAC/EURALO news</a:t>
            </a:r>
            <a:endParaRPr lang="ru-RU" b="1" dirty="0">
              <a:solidFill>
                <a:schemeClr val="bg1"/>
              </a:solidFill>
            </a:endParaRPr>
          </a:p>
        </p:txBody>
      </p:sp>
      <p:pic>
        <p:nvPicPr>
          <p:cNvPr id="1026" name="Picture 2" descr="Изображение"/>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470570" y="1627886"/>
            <a:ext cx="3250646" cy="2246770"/>
          </a:xfrm>
          <a:prstGeom prst="rect">
            <a:avLst/>
          </a:prstGeom>
          <a:noFill/>
          <a:ln>
            <a:solidFill>
              <a:schemeClr val="bg1">
                <a:lumMod val="85000"/>
              </a:schemeClr>
            </a:solidFill>
          </a:ln>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18778" y="1605151"/>
            <a:ext cx="3169798" cy="4185761"/>
          </a:xfrm>
          <a:prstGeom prst="rect">
            <a:avLst/>
          </a:prstGeom>
        </p:spPr>
        <p:txBody>
          <a:bodyPr wrap="square">
            <a:spAutoFit/>
          </a:bodyPr>
          <a:lstStyle/>
          <a:p>
            <a:pPr algn="r"/>
            <a:r>
              <a:rPr lang="en-US" sz="1400" dirty="0">
                <a:solidFill>
                  <a:schemeClr val="tx1">
                    <a:lumMod val="65000"/>
                    <a:lumOff val="35000"/>
                  </a:schemeClr>
                </a:solidFill>
              </a:rPr>
              <a:t>The third Accountability and Transparency Review (</a:t>
            </a:r>
            <a:r>
              <a:rPr lang="en-US" sz="1400" u="sng" dirty="0">
                <a:hlinkClick r:id="rId4"/>
              </a:rPr>
              <a:t>ATRT3</a:t>
            </a:r>
            <a:r>
              <a:rPr lang="en-US" sz="1400" dirty="0">
                <a:solidFill>
                  <a:schemeClr val="tx1">
                    <a:lumMod val="65000"/>
                    <a:lumOff val="35000"/>
                  </a:schemeClr>
                </a:solidFill>
              </a:rPr>
              <a:t>) </a:t>
            </a:r>
            <a:br>
              <a:rPr lang="en-US" sz="1400" dirty="0">
                <a:solidFill>
                  <a:schemeClr val="tx1">
                    <a:lumMod val="65000"/>
                    <a:lumOff val="35000"/>
                  </a:schemeClr>
                </a:solidFill>
              </a:rPr>
            </a:br>
            <a:r>
              <a:rPr lang="en-US" sz="1400" dirty="0">
                <a:solidFill>
                  <a:schemeClr val="tx1">
                    <a:lumMod val="65000"/>
                    <a:lumOff val="35000"/>
                  </a:schemeClr>
                </a:solidFill>
              </a:rPr>
              <a:t>Final </a:t>
            </a:r>
            <a:r>
              <a:rPr lang="en-US" sz="1400" dirty="0">
                <a:solidFill>
                  <a:schemeClr val="tx1">
                    <a:lumMod val="65000"/>
                    <a:lumOff val="35000"/>
                  </a:schemeClr>
                </a:solidFill>
                <a:hlinkClick r:id="rId5"/>
              </a:rPr>
              <a:t>Report </a:t>
            </a:r>
            <a:r>
              <a:rPr lang="en-US" sz="1400" dirty="0">
                <a:solidFill>
                  <a:schemeClr val="tx1">
                    <a:lumMod val="65000"/>
                    <a:lumOff val="35000"/>
                  </a:schemeClr>
                </a:solidFill>
              </a:rPr>
              <a:t>has been submitted to the ICANN Board</a:t>
            </a:r>
          </a:p>
          <a:p>
            <a:pPr algn="r"/>
            <a:r>
              <a:rPr lang="en-US" sz="1400" dirty="0">
                <a:solidFill>
                  <a:schemeClr val="tx1">
                    <a:lumMod val="65000"/>
                    <a:lumOff val="35000"/>
                  </a:schemeClr>
                </a:solidFill>
              </a:rPr>
              <a:t>Five recommendations with regard to ICANN accountability and transparency</a:t>
            </a:r>
          </a:p>
          <a:p>
            <a:pPr marL="139700" indent="-139700">
              <a:buFont typeface="Arial" panose="020B0604020202020204" pitchFamily="34" charset="0"/>
              <a:buChar char="•"/>
            </a:pPr>
            <a:r>
              <a:rPr lang="en-US" sz="1400" dirty="0">
                <a:solidFill>
                  <a:schemeClr val="tx1">
                    <a:lumMod val="65000"/>
                    <a:lumOff val="35000"/>
                  </a:schemeClr>
                </a:solidFill>
              </a:rPr>
              <a:t>Prioritization of review and Cross-Community Working Group on Enhancing ICANN Accountability, Work Stream 2 (WS2) recommendations</a:t>
            </a:r>
          </a:p>
          <a:p>
            <a:pPr marL="139700" indent="-139700">
              <a:buFont typeface="Arial" panose="020B0604020202020204" pitchFamily="34" charset="0"/>
              <a:buChar char="•"/>
            </a:pPr>
            <a:r>
              <a:rPr lang="en-US" sz="1400" dirty="0">
                <a:solidFill>
                  <a:schemeClr val="tx1">
                    <a:lumMod val="65000"/>
                    <a:lumOff val="35000"/>
                  </a:schemeClr>
                </a:solidFill>
              </a:rPr>
              <a:t>Amending Specific &amp; Organizational Reviews</a:t>
            </a:r>
          </a:p>
          <a:p>
            <a:pPr marL="139700" indent="-139700">
              <a:buFont typeface="Arial" panose="020B0604020202020204" pitchFamily="34" charset="0"/>
              <a:buChar char="•"/>
            </a:pPr>
            <a:r>
              <a:rPr lang="en-US" sz="1400" dirty="0">
                <a:solidFill>
                  <a:schemeClr val="tx1">
                    <a:lumMod val="65000"/>
                    <a:lumOff val="35000"/>
                  </a:schemeClr>
                </a:solidFill>
              </a:rPr>
              <a:t>Accountability and transparency relating to Strategic and Operational Plans including accountability indicators</a:t>
            </a:r>
          </a:p>
          <a:p>
            <a:pPr marL="139700" indent="-139700">
              <a:buFont typeface="Arial" panose="020B0604020202020204" pitchFamily="34" charset="0"/>
              <a:buChar char="•"/>
            </a:pPr>
            <a:r>
              <a:rPr lang="en-US" sz="1400" dirty="0">
                <a:solidFill>
                  <a:schemeClr val="tx1">
                    <a:lumMod val="65000"/>
                    <a:lumOff val="35000"/>
                  </a:schemeClr>
                </a:solidFill>
              </a:rPr>
              <a:t>Public input</a:t>
            </a:r>
          </a:p>
          <a:p>
            <a:pPr marL="139700" indent="-139700">
              <a:buFont typeface="Arial" panose="020B0604020202020204" pitchFamily="34" charset="0"/>
              <a:buChar char="•"/>
            </a:pPr>
            <a:r>
              <a:rPr lang="en-US" sz="1400" dirty="0">
                <a:solidFill>
                  <a:schemeClr val="tx1">
                    <a:lumMod val="65000"/>
                    <a:lumOff val="35000"/>
                  </a:schemeClr>
                </a:solidFill>
              </a:rPr>
              <a:t>Assessment of the implementation of ATRT2 recommendations </a:t>
            </a:r>
            <a:endParaRPr lang="ru-RU" sz="1400" dirty="0">
              <a:solidFill>
                <a:schemeClr val="tx1">
                  <a:lumMod val="65000"/>
                  <a:lumOff val="35000"/>
                </a:schemeClr>
              </a:solidFill>
            </a:endParaRPr>
          </a:p>
        </p:txBody>
      </p:sp>
      <p:pic>
        <p:nvPicPr>
          <p:cNvPr id="12" name="Рисунок 7" descr="Atrt3 brussels 1593x885 19feb20 en">
            <a:extLst>
              <a:ext uri="{FF2B5EF4-FFF2-40B4-BE49-F238E27FC236}">
                <a16:creationId xmlns:a16="http://schemas.microsoft.com/office/drawing/2014/main" id="{80ECB9A0-E1A5-4343-A3F3-5CEB96BF195C}"/>
              </a:ext>
            </a:extLst>
          </p:cNvPr>
          <p:cNvPicPr/>
          <p:nvPr/>
        </p:nvPicPr>
        <p:blipFill rotWithShape="1">
          <a:blip r:embed="rId6" cstate="email">
            <a:extLst>
              <a:ext uri="{BEBA8EAE-BF5A-486C-A8C5-ECC9F3942E4B}">
                <a14:imgProps xmlns:a14="http://schemas.microsoft.com/office/drawing/2010/main">
                  <a14:imgLayer r:embed="rId7">
                    <a14:imgEffect>
                      <a14:brightnessContrast bright="20000" contrast="-20000"/>
                    </a14:imgEffect>
                  </a14:imgLayer>
                </a14:imgProps>
              </a:ext>
              <a:ext uri="{28A0092B-C50C-407E-A947-70E740481C1C}">
                <a14:useLocalDpi xmlns:a14="http://schemas.microsoft.com/office/drawing/2010/main"/>
              </a:ext>
            </a:extLst>
          </a:blip>
          <a:srcRect/>
          <a:stretch/>
        </p:blipFill>
        <p:spPr bwMode="auto">
          <a:xfrm>
            <a:off x="3378410" y="4121244"/>
            <a:ext cx="3342806" cy="1944216"/>
          </a:xfrm>
          <a:prstGeom prst="rect">
            <a:avLst/>
          </a:prstGeom>
          <a:noFill/>
          <a:ln>
            <a:noFill/>
          </a:ln>
        </p:spPr>
      </p:pic>
      <p:sp>
        <p:nvSpPr>
          <p:cNvPr id="13" name="Подзаголовок 2">
            <a:extLst>
              <a:ext uri="{FF2B5EF4-FFF2-40B4-BE49-F238E27FC236}">
                <a16:creationId xmlns:a16="http://schemas.microsoft.com/office/drawing/2014/main" id="{0B6B41D8-A876-A044-B79B-545CE1EBD41C}"/>
              </a:ext>
            </a:extLst>
          </p:cNvPr>
          <p:cNvSpPr txBox="1">
            <a:spLocks/>
          </p:cNvSpPr>
          <p:nvPr/>
        </p:nvSpPr>
        <p:spPr>
          <a:xfrm>
            <a:off x="3388576" y="6218029"/>
            <a:ext cx="3064760" cy="646038"/>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r>
              <a:rPr lang="en-US" sz="1200" dirty="0"/>
              <a:t>Members of the ATRT3 including </a:t>
            </a:r>
            <a:br>
              <a:rPr lang="en-US" sz="1200" dirty="0"/>
            </a:br>
            <a:r>
              <a:rPr lang="en-US" sz="1200" dirty="0"/>
              <a:t>Euralo Chair Sébastien Bachollet</a:t>
            </a:r>
          </a:p>
          <a:p>
            <a:pPr algn="r"/>
            <a:endParaRPr lang="en-US" sz="1200" dirty="0"/>
          </a:p>
          <a:p>
            <a:pPr algn="r"/>
            <a:r>
              <a:rPr lang="en-US" sz="1200" b="1" dirty="0"/>
              <a:t> </a:t>
            </a:r>
            <a:endParaRPr lang="ru-RU" sz="1200" dirty="0"/>
          </a:p>
        </p:txBody>
      </p:sp>
      <p:sp>
        <p:nvSpPr>
          <p:cNvPr id="15" name="Подзаголовок 2">
            <a:extLst>
              <a:ext uri="{FF2B5EF4-FFF2-40B4-BE49-F238E27FC236}">
                <a16:creationId xmlns:a16="http://schemas.microsoft.com/office/drawing/2014/main" id="{F28EA5BD-296A-A940-B816-9DC82871612E}"/>
              </a:ext>
            </a:extLst>
          </p:cNvPr>
          <p:cNvSpPr txBox="1">
            <a:spLocks/>
          </p:cNvSpPr>
          <p:nvPr/>
        </p:nvSpPr>
        <p:spPr>
          <a:xfrm>
            <a:off x="3656456" y="7241581"/>
            <a:ext cx="3064760" cy="858811"/>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r>
              <a:rPr lang="en-US" sz="1400" b="1" dirty="0">
                <a:hlinkClick r:id="rId8"/>
              </a:rPr>
              <a:t>ICANN Global Newsletters for 2020</a:t>
            </a:r>
            <a:endParaRPr lang="en-US" sz="1400" b="1" dirty="0"/>
          </a:p>
          <a:p>
            <a:pPr algn="r"/>
            <a:r>
              <a:rPr lang="en-US" sz="1400" b="1" dirty="0"/>
              <a:t>Including REGIONAL NEWSLETTER for</a:t>
            </a:r>
            <a:br>
              <a:rPr lang="en-US" sz="1400" b="1" dirty="0"/>
            </a:br>
            <a:r>
              <a:rPr lang="en-US" sz="1400" b="1" dirty="0"/>
              <a:t>EUROPE, MIDDLE EAST AND AFRICA (EMEA)</a:t>
            </a:r>
            <a:r>
              <a:rPr lang="en-US" sz="1400" dirty="0"/>
              <a:t> </a:t>
            </a:r>
          </a:p>
        </p:txBody>
      </p:sp>
      <p:pic>
        <p:nvPicPr>
          <p:cNvPr id="16" name="Picture 2">
            <a:extLst>
              <a:ext uri="{FF2B5EF4-FFF2-40B4-BE49-F238E27FC236}">
                <a16:creationId xmlns:a16="http://schemas.microsoft.com/office/drawing/2014/main" id="{3B890B5B-8714-144C-A336-C006422B3FD2}"/>
              </a:ext>
            </a:extLst>
          </p:cNvPr>
          <p:cNvPicPr>
            <a:picLocks noChangeAspect="1" noChangeArrowheads="1"/>
          </p:cNvPicPr>
          <p:nvPr/>
        </p:nvPicPr>
        <p:blipFill rotWithShape="1">
          <a:blip r:embed="rId9" cstate="email">
            <a:extLst>
              <a:ext uri="{28A0092B-C50C-407E-A947-70E740481C1C}">
                <a14:useLocalDpi xmlns:a14="http://schemas.microsoft.com/office/drawing/2010/main"/>
              </a:ext>
            </a:extLst>
          </a:blip>
          <a:srcRect/>
          <a:stretch/>
        </p:blipFill>
        <p:spPr bwMode="auto">
          <a:xfrm>
            <a:off x="332656" y="6143876"/>
            <a:ext cx="3535379" cy="27486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92953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На изображении может находиться: небо, небоскреб и на улице"/>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0939" y="2886993"/>
            <a:ext cx="4402197" cy="2899275"/>
          </a:xfrm>
          <a:prstGeom prst="rect">
            <a:avLst/>
          </a:prstGeom>
          <a:noFill/>
          <a:extLst>
            <a:ext uri="{909E8E84-426E-40DD-AFC4-6F175D3DCCD1}">
              <a14:hiddenFill xmlns:a14="http://schemas.microsoft.com/office/drawing/2010/main">
                <a:solidFill>
                  <a:srgbClr val="FFFFFF"/>
                </a:solidFill>
              </a14:hiddenFill>
            </a:ext>
          </a:extLst>
        </p:spPr>
      </p:pic>
      <p:pic>
        <p:nvPicPr>
          <p:cNvPr id="2049" name="Рисунок 3" descr="af7a4501-735b-4269-8da2-1fc31646e441 - копи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101378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ICANN updates</a:t>
            </a:r>
            <a:endParaRPr lang="ru-RU" b="1" dirty="0">
              <a:solidFill>
                <a:schemeClr val="bg1"/>
              </a:solidFill>
            </a:endParaRPr>
          </a:p>
        </p:txBody>
      </p:sp>
      <p:sp>
        <p:nvSpPr>
          <p:cNvPr id="2" name="AutoShape 2" descr="https://radiokp.ru/sites/default/files/styles/kp_fullnode_730_486/public/2020-03/pustoyparizh.jpg?itok=cKeqROtB"/>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4" descr="https://radiokp.ru/sites/default/files/styles/kp_fullnode_730_486/public/2020-03/pustoyparizh.jpg?itok=cKeqROtB"/>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AutoShape 6" descr="https://radiokp.ru/sites/default/files/styles/kp_fullnode_730_486/public/2020-03/pustoyparizh.jpg?itok=cKeqROtB"/>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Прямоугольник 8"/>
          <p:cNvSpPr/>
          <p:nvPr/>
        </p:nvSpPr>
        <p:spPr>
          <a:xfrm>
            <a:off x="3140968" y="3054603"/>
            <a:ext cx="3528392" cy="1877437"/>
          </a:xfrm>
          <a:prstGeom prst="rect">
            <a:avLst/>
          </a:prstGeom>
        </p:spPr>
        <p:txBody>
          <a:bodyPr wrap="square">
            <a:spAutoFit/>
          </a:bodyPr>
          <a:lstStyle/>
          <a:p>
            <a:pPr algn="r"/>
            <a:r>
              <a:rPr lang="en-US" sz="1400" b="1" dirty="0">
                <a:solidFill>
                  <a:schemeClr val="bg1"/>
                </a:solidFill>
              </a:rPr>
              <a:t>22-25</a:t>
            </a:r>
            <a:r>
              <a:rPr lang="en-US" sz="1400" b="1" dirty="0">
                <a:solidFill>
                  <a:schemeClr val="tx1">
                    <a:lumMod val="65000"/>
                    <a:lumOff val="35000"/>
                  </a:schemeClr>
                </a:solidFill>
              </a:rPr>
              <a:t> June 2020 will be held the</a:t>
            </a:r>
            <a:br>
              <a:rPr lang="en-US" sz="1400" b="1" dirty="0">
                <a:solidFill>
                  <a:schemeClr val="tx1">
                    <a:lumMod val="65000"/>
                    <a:lumOff val="35000"/>
                  </a:schemeClr>
                </a:solidFill>
              </a:rPr>
            </a:br>
            <a:r>
              <a:rPr lang="en-US" sz="1400" b="1" dirty="0">
                <a:solidFill>
                  <a:schemeClr val="tx1">
                    <a:lumMod val="65000"/>
                    <a:lumOff val="35000"/>
                  </a:schemeClr>
                </a:solidFill>
              </a:rPr>
              <a:t> </a:t>
            </a:r>
            <a:r>
              <a:rPr lang="en-US" b="1" dirty="0">
                <a:solidFill>
                  <a:schemeClr val="bg1"/>
                </a:solidFill>
              </a:rPr>
              <a:t>VIRTUAL POLI</a:t>
            </a:r>
            <a:r>
              <a:rPr lang="en-US" b="1" dirty="0">
                <a:solidFill>
                  <a:schemeClr val="tx1">
                    <a:lumMod val="65000"/>
                    <a:lumOff val="35000"/>
                  </a:schemeClr>
                </a:solidFill>
              </a:rPr>
              <a:t>CY</a:t>
            </a:r>
            <a:r>
              <a:rPr lang="en-US" b="1" dirty="0">
                <a:solidFill>
                  <a:schemeClr val="bg1"/>
                </a:solidFill>
              </a:rPr>
              <a:t> </a:t>
            </a:r>
            <a:r>
              <a:rPr lang="en-US" b="1" dirty="0">
                <a:solidFill>
                  <a:schemeClr val="tx1">
                    <a:lumMod val="65000"/>
                    <a:lumOff val="35000"/>
                  </a:schemeClr>
                </a:solidFill>
              </a:rPr>
              <a:t>FORUM ICANN68</a:t>
            </a:r>
            <a:endParaRPr lang="en-US" sz="1400" dirty="0">
              <a:solidFill>
                <a:schemeClr val="tx1">
                  <a:lumMod val="65000"/>
                  <a:lumOff val="35000"/>
                </a:schemeClr>
              </a:solidFill>
            </a:endParaRPr>
          </a:p>
          <a:p>
            <a:pPr algn="r"/>
            <a:r>
              <a:rPr lang="en-US" sz="1400" b="1" dirty="0">
                <a:solidFill>
                  <a:schemeClr val="tx1">
                    <a:lumMod val="65000"/>
                    <a:lumOff val="35000"/>
                  </a:schemeClr>
                </a:solidFill>
                <a:hlinkClick r:id="rId4"/>
              </a:rPr>
              <a:t>Full</a:t>
            </a:r>
            <a:r>
              <a:rPr lang="en-US" sz="1400" dirty="0">
                <a:solidFill>
                  <a:schemeClr val="tx1">
                    <a:lumMod val="65000"/>
                    <a:lumOff val="35000"/>
                  </a:schemeClr>
                </a:solidFill>
                <a:hlinkClick r:id="rId4"/>
              </a:rPr>
              <a:t> </a:t>
            </a:r>
            <a:r>
              <a:rPr lang="en-US" sz="1400" b="1" dirty="0">
                <a:solidFill>
                  <a:schemeClr val="tx1">
                    <a:lumMod val="65000"/>
                    <a:lumOff val="35000"/>
                  </a:schemeClr>
                </a:solidFill>
                <a:hlinkClick r:id="rId4"/>
              </a:rPr>
              <a:t>schedule</a:t>
            </a:r>
            <a:endParaRPr lang="en-US" sz="1400" dirty="0">
              <a:solidFill>
                <a:schemeClr val="tx1">
                  <a:lumMod val="65000"/>
                  <a:lumOff val="35000"/>
                </a:schemeClr>
              </a:solidFill>
            </a:endParaRPr>
          </a:p>
          <a:p>
            <a:pPr algn="r" fontAlgn="base"/>
            <a:endParaRPr lang="fr-FR" sz="1400" b="1" dirty="0">
              <a:solidFill>
                <a:schemeClr val="tx1">
                  <a:lumMod val="65000"/>
                  <a:lumOff val="35000"/>
                </a:schemeClr>
              </a:solidFill>
              <a:hlinkClick r:id="rId5"/>
            </a:endParaRPr>
          </a:p>
          <a:p>
            <a:pPr algn="r" fontAlgn="base"/>
            <a:r>
              <a:rPr lang="fr-FR" sz="1400" b="1" dirty="0">
                <a:solidFill>
                  <a:schemeClr val="tx1">
                    <a:lumMod val="65000"/>
                    <a:lumOff val="35000"/>
                  </a:schemeClr>
                </a:solidFill>
                <a:hlinkClick r:id="rId5"/>
              </a:rPr>
              <a:t>PREP SESSIONS</a:t>
            </a:r>
            <a:endParaRPr lang="fr-FR" sz="1400" dirty="0">
              <a:solidFill>
                <a:schemeClr val="tx1">
                  <a:lumMod val="65000"/>
                  <a:lumOff val="35000"/>
                </a:schemeClr>
              </a:solidFill>
            </a:endParaRPr>
          </a:p>
          <a:p>
            <a:pPr algn="r" fontAlgn="base"/>
            <a:r>
              <a:rPr lang="fr-FR" sz="1400" b="1" dirty="0">
                <a:solidFill>
                  <a:schemeClr val="tx1">
                    <a:lumMod val="65000"/>
                    <a:lumOff val="35000"/>
                  </a:schemeClr>
                </a:solidFill>
              </a:rPr>
              <a:t>Dates:</a:t>
            </a:r>
            <a:r>
              <a:rPr lang="fr-FR" sz="1400" dirty="0">
                <a:solidFill>
                  <a:schemeClr val="tx1">
                    <a:lumMod val="65000"/>
                    <a:lumOff val="35000"/>
                  </a:schemeClr>
                </a:solidFill>
              </a:rPr>
              <a:t> 08-19 </a:t>
            </a:r>
            <a:r>
              <a:rPr lang="fr-FR" sz="1400" dirty="0" err="1">
                <a:solidFill>
                  <a:schemeClr val="tx1">
                    <a:lumMod val="65000"/>
                    <a:lumOff val="35000"/>
                  </a:schemeClr>
                </a:solidFill>
              </a:rPr>
              <a:t>June</a:t>
            </a:r>
            <a:r>
              <a:rPr lang="fr-FR" sz="1400" dirty="0">
                <a:solidFill>
                  <a:schemeClr val="tx1">
                    <a:lumMod val="65000"/>
                    <a:lumOff val="35000"/>
                  </a:schemeClr>
                </a:solidFill>
              </a:rPr>
              <a:t> 2020</a:t>
            </a:r>
            <a:br>
              <a:rPr lang="en-US" sz="1400" dirty="0">
                <a:solidFill>
                  <a:schemeClr val="tx1">
                    <a:lumMod val="65000"/>
                    <a:lumOff val="35000"/>
                  </a:schemeClr>
                </a:solidFill>
              </a:rPr>
            </a:br>
            <a:br>
              <a:rPr lang="en-US" sz="1400" dirty="0">
                <a:solidFill>
                  <a:schemeClr val="tx1">
                    <a:lumMod val="65000"/>
                    <a:lumOff val="35000"/>
                  </a:schemeClr>
                </a:solidFill>
              </a:rPr>
            </a:br>
            <a:endParaRPr lang="en-US" sz="1400" dirty="0">
              <a:solidFill>
                <a:schemeClr val="tx1">
                  <a:lumMod val="65000"/>
                  <a:lumOff val="35000"/>
                </a:schemeClr>
              </a:solidFill>
            </a:endParaRPr>
          </a:p>
        </p:txBody>
      </p:sp>
      <p:sp>
        <p:nvSpPr>
          <p:cNvPr id="11" name="AutoShape 2" descr="На изображении может находиться: небо, небоскреб и на улице"/>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4102" name="Picture 6" descr="Заглавное изображение"/>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0" y="1503885"/>
            <a:ext cx="6880548" cy="1252260"/>
          </a:xfrm>
          <a:prstGeom prst="rect">
            <a:avLst/>
          </a:prstGeom>
          <a:noFill/>
          <a:extLst>
            <a:ext uri="{909E8E84-426E-40DD-AFC4-6F175D3DCCD1}">
              <a14:hiddenFill xmlns:a14="http://schemas.microsoft.com/office/drawing/2010/main">
                <a:solidFill>
                  <a:srgbClr val="FFFFFF"/>
                </a:solidFill>
              </a14:hiddenFill>
            </a:ext>
          </a:extLst>
        </p:spPr>
      </p:pic>
      <p:sp>
        <p:nvSpPr>
          <p:cNvPr id="15" name="Прямоугольник 8">
            <a:extLst>
              <a:ext uri="{FF2B5EF4-FFF2-40B4-BE49-F238E27FC236}">
                <a16:creationId xmlns:a16="http://schemas.microsoft.com/office/drawing/2014/main" id="{1013BF77-8F5E-2449-99A1-EA8439A8316B}"/>
              </a:ext>
            </a:extLst>
          </p:cNvPr>
          <p:cNvSpPr/>
          <p:nvPr/>
        </p:nvSpPr>
        <p:spPr>
          <a:xfrm>
            <a:off x="260649" y="5926792"/>
            <a:ext cx="6480720" cy="2677656"/>
          </a:xfrm>
          <a:prstGeom prst="rect">
            <a:avLst/>
          </a:prstGeom>
        </p:spPr>
        <p:txBody>
          <a:bodyPr wrap="square">
            <a:spAutoFit/>
          </a:bodyPr>
          <a:lstStyle/>
          <a:p>
            <a:pPr algn="r"/>
            <a:r>
              <a:rPr lang="en-US" sz="1400" b="1" dirty="0">
                <a:solidFill>
                  <a:schemeClr val="accent4">
                    <a:lumMod val="75000"/>
                  </a:schemeClr>
                </a:solidFill>
              </a:rPr>
              <a:t>During ICANN68, the At-Large community, including the At-Large Advisory Committee (ALAC) members, Regional At-Large Organization (RALO) leaders, and ALAC liaisons, holds 11 sessions to discuss policy issues of interest to At-Large and to individual Internet users. </a:t>
            </a:r>
            <a:br>
              <a:rPr lang="en-US" sz="1400" b="1" dirty="0">
                <a:solidFill>
                  <a:schemeClr val="accent4">
                    <a:lumMod val="75000"/>
                  </a:schemeClr>
                </a:solidFill>
              </a:rPr>
            </a:br>
            <a:br>
              <a:rPr lang="en-US" sz="1400" b="1" dirty="0">
                <a:solidFill>
                  <a:schemeClr val="accent4">
                    <a:lumMod val="75000"/>
                  </a:schemeClr>
                </a:solidFill>
              </a:rPr>
            </a:br>
            <a:r>
              <a:rPr lang="en-US" sz="1400" b="1" dirty="0">
                <a:solidFill>
                  <a:schemeClr val="accent4">
                    <a:lumMod val="75000"/>
                  </a:schemeClr>
                </a:solidFill>
              </a:rPr>
              <a:t>The At-Large community also holds several sessions on:</a:t>
            </a:r>
            <a:br>
              <a:rPr lang="en-US" sz="1400" b="1" dirty="0">
                <a:solidFill>
                  <a:schemeClr val="accent4">
                    <a:lumMod val="75000"/>
                  </a:schemeClr>
                </a:solidFill>
              </a:rPr>
            </a:br>
            <a:r>
              <a:rPr lang="en-US" sz="1400" b="1" dirty="0">
                <a:solidFill>
                  <a:schemeClr val="accent4">
                    <a:lumMod val="75000"/>
                  </a:schemeClr>
                </a:solidFill>
              </a:rPr>
              <a:t> DNS abuse, Public Interest Commitments (PICs) and PIC Dispute Resolution Procedure (PICDRP) improvements, new generic top-level domain (gTLD) applicants, and Universal Acceptance.</a:t>
            </a:r>
          </a:p>
          <a:p>
            <a:pPr algn="r"/>
            <a:endParaRPr lang="en-US" sz="1400" b="1" dirty="0">
              <a:solidFill>
                <a:schemeClr val="accent4">
                  <a:lumMod val="75000"/>
                </a:schemeClr>
              </a:solidFill>
            </a:endParaRPr>
          </a:p>
          <a:p>
            <a:pPr algn="r"/>
            <a:r>
              <a:rPr lang="en-US" sz="1400" b="1" dirty="0">
                <a:solidFill>
                  <a:schemeClr val="accent4">
                    <a:lumMod val="75000"/>
                  </a:schemeClr>
                </a:solidFill>
              </a:rPr>
              <a:t>We encourage you to create your personal schedule and join ICANN68 </a:t>
            </a:r>
            <a:r>
              <a:rPr lang="en-US" sz="1400" b="1" dirty="0">
                <a:solidFill>
                  <a:schemeClr val="accent4">
                    <a:lumMod val="75000"/>
                  </a:schemeClr>
                </a:solidFill>
                <a:hlinkClick r:id="rId7"/>
              </a:rPr>
              <a:t>At-Large Policy sessions</a:t>
            </a:r>
            <a:endParaRPr lang="en-US" sz="1400" b="1" dirty="0">
              <a:solidFill>
                <a:schemeClr val="tx1">
                  <a:lumMod val="65000"/>
                  <a:lumOff val="35000"/>
                </a:schemeClr>
              </a:solidFill>
            </a:endParaRPr>
          </a:p>
        </p:txBody>
      </p:sp>
    </p:spTree>
    <p:extLst>
      <p:ext uri="{BB962C8B-B14F-4D97-AF65-F5344CB8AC3E}">
        <p14:creationId xmlns:p14="http://schemas.microsoft.com/office/powerpoint/2010/main" val="32999470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Рисунок 3" descr="af7a4501-735b-4269-8da2-1fc31646e441 - копия"/>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TextBox 6"/>
          <p:cNvSpPr txBox="1"/>
          <p:nvPr/>
        </p:nvSpPr>
        <p:spPr>
          <a:xfrm>
            <a:off x="0" y="1013788"/>
            <a:ext cx="6858000" cy="646331"/>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cap="small" dirty="0">
                <a:solidFill>
                  <a:schemeClr val="bg1"/>
                </a:solidFill>
              </a:rPr>
              <a:t>                      ALSs updates and European regional activities, Outreach </a:t>
            </a:r>
          </a:p>
          <a:p>
            <a:pPr algn="ctr"/>
            <a:r>
              <a:rPr lang="en-US" b="1" cap="small" dirty="0">
                <a:solidFill>
                  <a:schemeClr val="bg1"/>
                </a:solidFill>
              </a:rPr>
              <a:t>                                                and Engagement work of </a:t>
            </a:r>
            <a:r>
              <a:rPr lang="en-US" b="1" cap="small" dirty="0" err="1">
                <a:solidFill>
                  <a:schemeClr val="bg1"/>
                </a:solidFill>
              </a:rPr>
              <a:t>Euralo</a:t>
            </a:r>
            <a:r>
              <a:rPr lang="en-US" b="1" cap="small" dirty="0">
                <a:solidFill>
                  <a:schemeClr val="bg1"/>
                </a:solidFill>
              </a:rPr>
              <a:t> members</a:t>
            </a:r>
            <a:endParaRPr lang="ru-RU" dirty="0">
              <a:solidFill>
                <a:schemeClr val="bg1"/>
              </a:solidFill>
            </a:endParaRPr>
          </a:p>
        </p:txBody>
      </p:sp>
      <p:sp>
        <p:nvSpPr>
          <p:cNvPr id="4" name="AutoShape 4" descr="https://intgovwiki.org/w/images/thumb/e/e6/Wolfgang_Kleinw%C3%A4chter.jpg/400px-Wolfgang_Kleinw%C3%A4chter.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Прямоугольник 7"/>
          <p:cNvSpPr/>
          <p:nvPr/>
        </p:nvSpPr>
        <p:spPr>
          <a:xfrm>
            <a:off x="4077072" y="7622758"/>
            <a:ext cx="2780928" cy="261610"/>
          </a:xfrm>
          <a:prstGeom prst="rect">
            <a:avLst/>
          </a:prstGeom>
        </p:spPr>
        <p:txBody>
          <a:bodyPr wrap="square">
            <a:spAutoFit/>
          </a:bodyPr>
          <a:lstStyle/>
          <a:p>
            <a:r>
              <a:rPr lang="en-US" sz="1100" b="1" dirty="0">
                <a:solidFill>
                  <a:schemeClr val="bg1"/>
                </a:solidFill>
                <a:latin typeface="Arial Black" panose="020B0A04020102020204" pitchFamily="34" charset="0"/>
              </a:rPr>
              <a:t>Virtual 12-14 May 2020</a:t>
            </a:r>
            <a:endParaRPr lang="ru-RU" sz="1100" dirty="0">
              <a:solidFill>
                <a:schemeClr val="bg1"/>
              </a:solidFill>
              <a:latin typeface="Arial Black" panose="020B0A04020102020204" pitchFamily="34" charset="0"/>
            </a:endParaRPr>
          </a:p>
        </p:txBody>
      </p:sp>
      <p:sp>
        <p:nvSpPr>
          <p:cNvPr id="10" name="AutoShape 4" descr="https://cdn.isoc.fr/wp-content/uploads/2020/06/actu-homepage-webinaire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AutoShape 6" descr="https://cdn.isoc.fr/wp-content/uploads/2020/06/actu-homepage-webinaires.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5127" name="Picture 7"/>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88640" y="1716520"/>
            <a:ext cx="3310754" cy="20257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Прямоугольник 11"/>
          <p:cNvSpPr/>
          <p:nvPr/>
        </p:nvSpPr>
        <p:spPr>
          <a:xfrm>
            <a:off x="188641" y="3851920"/>
            <a:ext cx="3310754" cy="4893647"/>
          </a:xfrm>
          <a:prstGeom prst="rect">
            <a:avLst/>
          </a:prstGeom>
        </p:spPr>
        <p:txBody>
          <a:bodyPr wrap="square">
            <a:spAutoFit/>
          </a:bodyPr>
          <a:lstStyle/>
          <a:p>
            <a:pPr algn="r"/>
            <a:r>
              <a:rPr lang="en-US" sz="1200" dirty="0">
                <a:solidFill>
                  <a:schemeClr val="tx1">
                    <a:lumMod val="65000"/>
                    <a:lumOff val="35000"/>
                  </a:schemeClr>
                </a:solidFill>
              </a:rPr>
              <a:t>Through a series of webinars</a:t>
            </a:r>
            <a:r>
              <a:rPr lang="en-US" sz="1200" b="1" dirty="0">
                <a:solidFill>
                  <a:schemeClr val="tx1">
                    <a:lumMod val="65000"/>
                    <a:lumOff val="35000"/>
                  </a:schemeClr>
                </a:solidFill>
              </a:rPr>
              <a:t>, ISOC France </a:t>
            </a:r>
            <a:r>
              <a:rPr lang="en-US" sz="1200" dirty="0">
                <a:solidFill>
                  <a:schemeClr val="tx1">
                    <a:lumMod val="65000"/>
                    <a:lumOff val="35000"/>
                  </a:schemeClr>
                </a:solidFill>
              </a:rPr>
              <a:t>invites you to think about today in terms of digital sovereignty, Internet governance methods, the digital education  or open standards. The series of webinars will also be presented at the Internet governance Forum in France 2020.</a:t>
            </a:r>
          </a:p>
          <a:p>
            <a:pPr algn="r"/>
            <a:endParaRPr lang="en-US" sz="1200" dirty="0">
              <a:solidFill>
                <a:schemeClr val="tx1">
                  <a:lumMod val="65000"/>
                  <a:lumOff val="35000"/>
                </a:schemeClr>
              </a:solidFill>
            </a:endParaRPr>
          </a:p>
          <a:p>
            <a:pPr algn="r"/>
            <a:r>
              <a:rPr lang="en-US" sz="1200" dirty="0">
                <a:solidFill>
                  <a:schemeClr val="tx1">
                    <a:lumMod val="65000"/>
                    <a:lumOff val="35000"/>
                  </a:schemeClr>
                </a:solidFill>
              </a:rPr>
              <a:t>June 9:  "What is Internet Governance in the light of the Covid19 crisis?" with </a:t>
            </a:r>
            <a:br>
              <a:rPr lang="en-US" sz="1200" dirty="0">
                <a:solidFill>
                  <a:schemeClr val="tx1">
                    <a:lumMod val="65000"/>
                    <a:lumOff val="35000"/>
                  </a:schemeClr>
                </a:solidFill>
              </a:rPr>
            </a:br>
            <a:r>
              <a:rPr lang="en-US" sz="1200" dirty="0">
                <a:solidFill>
                  <a:schemeClr val="tx1">
                    <a:lumMod val="65000"/>
                    <a:lumOff val="35000"/>
                  </a:schemeClr>
                </a:solidFill>
              </a:rPr>
              <a:t>Sébastien Bachollet</a:t>
            </a:r>
            <a:br>
              <a:rPr lang="en-US" sz="1200" dirty="0">
                <a:solidFill>
                  <a:schemeClr val="tx1">
                    <a:lumMod val="65000"/>
                    <a:lumOff val="35000"/>
                  </a:schemeClr>
                </a:solidFill>
              </a:rPr>
            </a:br>
            <a:r>
              <a:rPr lang="en-US" sz="1200" dirty="0">
                <a:solidFill>
                  <a:schemeClr val="tx1">
                    <a:lumMod val="65000"/>
                    <a:lumOff val="35000"/>
                  </a:schemeClr>
                </a:solidFill>
              </a:rPr>
              <a:t>honorary President of ISOC France (EURALO Chair)</a:t>
            </a:r>
            <a:br>
              <a:rPr lang="en-US" sz="1200" dirty="0">
                <a:solidFill>
                  <a:schemeClr val="tx1">
                    <a:lumMod val="65000"/>
                    <a:lumOff val="35000"/>
                  </a:schemeClr>
                </a:solidFill>
              </a:rPr>
            </a:br>
            <a:r>
              <a:rPr lang="en-US" sz="1200" dirty="0">
                <a:solidFill>
                  <a:schemeClr val="tx1">
                    <a:lumMod val="65000"/>
                    <a:lumOff val="35000"/>
                  </a:schemeClr>
                </a:solidFill>
              </a:rPr>
              <a:t>Olivier </a:t>
            </a:r>
            <a:r>
              <a:rPr lang="en-US" sz="1200" dirty="0" err="1">
                <a:solidFill>
                  <a:schemeClr val="tx1">
                    <a:lumMod val="65000"/>
                    <a:lumOff val="35000"/>
                  </a:schemeClr>
                </a:solidFill>
              </a:rPr>
              <a:t>Crepin-Leblond</a:t>
            </a:r>
            <a:br>
              <a:rPr lang="en-US" sz="1200" dirty="0">
                <a:solidFill>
                  <a:schemeClr val="tx1">
                    <a:lumMod val="65000"/>
                    <a:lumOff val="35000"/>
                  </a:schemeClr>
                </a:solidFill>
              </a:rPr>
            </a:br>
            <a:r>
              <a:rPr lang="en-US" sz="1200" dirty="0">
                <a:solidFill>
                  <a:schemeClr val="tx1">
                    <a:lumMod val="65000"/>
                    <a:lumOff val="35000"/>
                  </a:schemeClr>
                </a:solidFill>
              </a:rPr>
              <a:t>President of ISOC UK  (Ex EURALO Chair) </a:t>
            </a:r>
            <a:br>
              <a:rPr lang="en-US" sz="1200" dirty="0">
                <a:solidFill>
                  <a:schemeClr val="tx1">
                    <a:lumMod val="65000"/>
                    <a:lumOff val="35000"/>
                  </a:schemeClr>
                </a:solidFill>
              </a:rPr>
            </a:br>
            <a:r>
              <a:rPr lang="en-US" sz="1200" dirty="0">
                <a:solidFill>
                  <a:schemeClr val="tx1">
                    <a:lumMod val="65000"/>
                    <a:lumOff val="35000"/>
                  </a:schemeClr>
                </a:solidFill>
              </a:rPr>
              <a:t>Esther </a:t>
            </a:r>
            <a:r>
              <a:rPr lang="en-US" sz="1200" dirty="0" err="1">
                <a:solidFill>
                  <a:schemeClr val="tx1">
                    <a:lumMod val="65000"/>
                    <a:lumOff val="35000"/>
                  </a:schemeClr>
                </a:solidFill>
              </a:rPr>
              <a:t>Ngom</a:t>
            </a:r>
            <a:r>
              <a:rPr lang="en-US" sz="1200" dirty="0">
                <a:solidFill>
                  <a:schemeClr val="tx1">
                    <a:lumMod val="65000"/>
                    <a:lumOff val="35000"/>
                  </a:schemeClr>
                </a:solidFill>
              </a:rPr>
              <a:t>, President of ISOC Cameroon</a:t>
            </a:r>
          </a:p>
          <a:p>
            <a:pPr algn="r"/>
            <a:endParaRPr lang="en-US" sz="1200" dirty="0">
              <a:solidFill>
                <a:schemeClr val="tx1">
                  <a:lumMod val="65000"/>
                  <a:lumOff val="35000"/>
                </a:schemeClr>
              </a:solidFill>
            </a:endParaRPr>
          </a:p>
          <a:p>
            <a:pPr algn="r"/>
            <a:r>
              <a:rPr lang="en-US" sz="1200" dirty="0">
                <a:solidFill>
                  <a:schemeClr val="tx1">
                    <a:lumMod val="65000"/>
                    <a:lumOff val="35000"/>
                  </a:schemeClr>
                </a:solidFill>
              </a:rPr>
              <a:t>June 16: "Digital sovereignty rethink" with </a:t>
            </a:r>
            <a:br>
              <a:rPr lang="en-US" sz="1200" dirty="0">
                <a:solidFill>
                  <a:schemeClr val="tx1">
                    <a:lumMod val="65000"/>
                    <a:lumOff val="35000"/>
                  </a:schemeClr>
                </a:solidFill>
              </a:rPr>
            </a:br>
            <a:r>
              <a:rPr lang="en-US" sz="1200" dirty="0">
                <a:solidFill>
                  <a:schemeClr val="tx1">
                    <a:lumMod val="65000"/>
                    <a:lumOff val="35000"/>
                  </a:schemeClr>
                </a:solidFill>
              </a:rPr>
              <a:t>Lucien </a:t>
            </a:r>
            <a:r>
              <a:rPr lang="en-US" sz="1200" dirty="0" err="1">
                <a:solidFill>
                  <a:schemeClr val="tx1">
                    <a:lumMod val="65000"/>
                    <a:lumOff val="35000"/>
                  </a:schemeClr>
                </a:solidFill>
              </a:rPr>
              <a:t>Castex</a:t>
            </a:r>
            <a:br>
              <a:rPr lang="en-US" sz="1200" dirty="0">
                <a:solidFill>
                  <a:schemeClr val="tx1">
                    <a:lumMod val="65000"/>
                    <a:lumOff val="35000"/>
                  </a:schemeClr>
                </a:solidFill>
              </a:rPr>
            </a:br>
            <a:r>
              <a:rPr lang="en-US" sz="1200" dirty="0">
                <a:solidFill>
                  <a:schemeClr val="tx1">
                    <a:lumMod val="65000"/>
                    <a:lumOff val="35000"/>
                  </a:schemeClr>
                </a:solidFill>
              </a:rPr>
              <a:t>co-President of FGI France</a:t>
            </a:r>
          </a:p>
          <a:p>
            <a:pPr algn="r"/>
            <a:r>
              <a:rPr lang="en-US" sz="1200" dirty="0">
                <a:solidFill>
                  <a:schemeClr val="tx1">
                    <a:lumMod val="65000"/>
                    <a:lumOff val="35000"/>
                  </a:schemeClr>
                </a:solidFill>
              </a:rPr>
              <a:t>June 23: "Shaping digital education for all" with Nicolas </a:t>
            </a:r>
            <a:r>
              <a:rPr lang="en-US" sz="1200" dirty="0" err="1">
                <a:solidFill>
                  <a:schemeClr val="tx1">
                    <a:lumMod val="65000"/>
                    <a:lumOff val="35000"/>
                  </a:schemeClr>
                </a:solidFill>
              </a:rPr>
              <a:t>Chagny</a:t>
            </a:r>
            <a:br>
              <a:rPr lang="en-US" sz="1200" dirty="0">
                <a:solidFill>
                  <a:schemeClr val="tx1">
                    <a:lumMod val="65000"/>
                    <a:lumOff val="35000"/>
                  </a:schemeClr>
                </a:solidFill>
              </a:rPr>
            </a:br>
            <a:r>
              <a:rPr lang="en-US" sz="1200" dirty="0">
                <a:solidFill>
                  <a:schemeClr val="tx1">
                    <a:lumMod val="65000"/>
                    <a:lumOff val="35000"/>
                  </a:schemeClr>
                </a:solidFill>
              </a:rPr>
              <a:t>President of ISOC France &amp; CEO of WebForce3</a:t>
            </a:r>
          </a:p>
          <a:p>
            <a:pPr algn="r"/>
            <a:r>
              <a:rPr lang="en-US" sz="1200" dirty="0">
                <a:solidFill>
                  <a:schemeClr val="tx1">
                    <a:lumMod val="65000"/>
                    <a:lumOff val="35000"/>
                  </a:schemeClr>
                </a:solidFill>
              </a:rPr>
              <a:t>July 1: "Promoting norms and standards discovered during the crisis and foreseeing FGI France 2020“</a:t>
            </a:r>
            <a:br>
              <a:rPr lang="en-US" sz="1200" dirty="0">
                <a:solidFill>
                  <a:schemeClr val="tx1">
                    <a:lumMod val="65000"/>
                    <a:lumOff val="35000"/>
                  </a:schemeClr>
                </a:solidFill>
              </a:rPr>
            </a:br>
            <a:r>
              <a:rPr lang="en-US" sz="1200" dirty="0">
                <a:hlinkClick r:id="rId4"/>
              </a:rPr>
              <a:t>https://www.isoc.fr/webinaires-jour-apres/</a:t>
            </a:r>
            <a:endParaRPr lang="ru-RU" sz="1200" dirty="0"/>
          </a:p>
          <a:p>
            <a:pPr algn="r"/>
            <a:endParaRPr lang="ru-RU" sz="1200" dirty="0">
              <a:solidFill>
                <a:schemeClr val="tx1">
                  <a:lumMod val="65000"/>
                  <a:lumOff val="35000"/>
                </a:schemeClr>
              </a:solidFill>
            </a:endParaRPr>
          </a:p>
        </p:txBody>
      </p:sp>
      <p:sp>
        <p:nvSpPr>
          <p:cNvPr id="14" name="Прямоугольник 11">
            <a:extLst>
              <a:ext uri="{FF2B5EF4-FFF2-40B4-BE49-F238E27FC236}">
                <a16:creationId xmlns:a16="http://schemas.microsoft.com/office/drawing/2014/main" id="{C0E85E17-E8EB-5D48-A9AA-8CA724EDE433}"/>
              </a:ext>
            </a:extLst>
          </p:cNvPr>
          <p:cNvSpPr/>
          <p:nvPr/>
        </p:nvSpPr>
        <p:spPr>
          <a:xfrm>
            <a:off x="3491288" y="1694555"/>
            <a:ext cx="3240782" cy="3785652"/>
          </a:xfrm>
          <a:prstGeom prst="rect">
            <a:avLst/>
          </a:prstGeom>
        </p:spPr>
        <p:txBody>
          <a:bodyPr wrap="square">
            <a:spAutoFit/>
          </a:bodyPr>
          <a:lstStyle/>
          <a:p>
            <a:pPr algn="r"/>
            <a:r>
              <a:rPr lang="en-US" sz="1200" dirty="0" err="1">
                <a:solidFill>
                  <a:schemeClr val="tx1">
                    <a:lumMod val="65000"/>
                    <a:lumOff val="35000"/>
                  </a:schemeClr>
                </a:solidFill>
              </a:rPr>
              <a:t>TaC</a:t>
            </a:r>
            <a:r>
              <a:rPr lang="en-US" sz="1200" dirty="0">
                <a:solidFill>
                  <a:schemeClr val="tx1">
                    <a:lumMod val="65000"/>
                    <a:lumOff val="35000"/>
                  </a:schemeClr>
                </a:solidFill>
              </a:rPr>
              <a:t> </a:t>
            </a:r>
            <a:r>
              <a:rPr lang="en-US" sz="1200" dirty="0">
                <a:solidFill>
                  <a:schemeClr val="tx1">
                    <a:lumMod val="65000"/>
                    <a:lumOff val="35000"/>
                  </a:schemeClr>
                </a:solidFill>
                <a:hlinkClick r:id="rId5"/>
              </a:rPr>
              <a:t>(Together against cybercrime International</a:t>
            </a:r>
            <a:r>
              <a:rPr lang="en-US" sz="1200" dirty="0">
                <a:solidFill>
                  <a:schemeClr val="tx1">
                    <a:lumMod val="65000"/>
                    <a:lumOff val="35000"/>
                  </a:schemeClr>
                </a:solidFill>
              </a:rPr>
              <a:t>)</a:t>
            </a:r>
            <a:br>
              <a:rPr lang="en-US" sz="1200" dirty="0">
                <a:solidFill>
                  <a:schemeClr val="tx1">
                    <a:lumMod val="65000"/>
                    <a:lumOff val="35000"/>
                  </a:schemeClr>
                </a:solidFill>
              </a:rPr>
            </a:br>
            <a:r>
              <a:rPr lang="en-US" sz="1200" dirty="0">
                <a:solidFill>
                  <a:schemeClr val="tx1">
                    <a:lumMod val="65000"/>
                    <a:lumOff val="35000"/>
                  </a:schemeClr>
                </a:solidFill>
              </a:rPr>
              <a:t>Online talk “Youth IGF Campaign against fake medicines online”</a:t>
            </a:r>
          </a:p>
          <a:p>
            <a:pPr algn="r"/>
            <a:r>
              <a:rPr lang="en-US" sz="1200" b="1" dirty="0">
                <a:solidFill>
                  <a:schemeClr val="tx1">
                    <a:lumMod val="65000"/>
                    <a:lumOff val="35000"/>
                  </a:schemeClr>
                </a:solidFill>
              </a:rPr>
              <a:t>Speakers</a:t>
            </a:r>
            <a:endParaRPr lang="en-US" sz="1200" dirty="0">
              <a:solidFill>
                <a:schemeClr val="tx1">
                  <a:lumMod val="65000"/>
                  <a:lumOff val="35000"/>
                </a:schemeClr>
              </a:solidFill>
            </a:endParaRPr>
          </a:p>
          <a:p>
            <a:pPr algn="r"/>
            <a:r>
              <a:rPr lang="en-US" sz="1200" b="1" dirty="0" err="1">
                <a:solidFill>
                  <a:schemeClr val="tx1">
                    <a:lumMod val="65000"/>
                    <a:lumOff val="35000"/>
                  </a:schemeClr>
                </a:solidFill>
              </a:rPr>
              <a:t>Lousewies</a:t>
            </a:r>
            <a:r>
              <a:rPr lang="en-US" sz="1200" b="1" dirty="0">
                <a:solidFill>
                  <a:schemeClr val="tx1">
                    <a:lumMod val="65000"/>
                    <a:lumOff val="35000"/>
                  </a:schemeClr>
                </a:solidFill>
              </a:rPr>
              <a:t> van der </a:t>
            </a:r>
            <a:r>
              <a:rPr lang="en-US" sz="1200" b="1" dirty="0" err="1">
                <a:solidFill>
                  <a:schemeClr val="tx1">
                    <a:lumMod val="65000"/>
                    <a:lumOff val="35000"/>
                  </a:schemeClr>
                </a:solidFill>
              </a:rPr>
              <a:t>Laan</a:t>
            </a:r>
            <a:r>
              <a:rPr lang="en-US" sz="1200" dirty="0">
                <a:solidFill>
                  <a:schemeClr val="tx1">
                    <a:lumMod val="65000"/>
                    <a:lumOff val="35000"/>
                  </a:schemeClr>
                </a:solidFill>
              </a:rPr>
              <a:t> </a:t>
            </a:r>
            <a:br>
              <a:rPr lang="en-US" sz="1200" dirty="0">
                <a:solidFill>
                  <a:schemeClr val="tx1">
                    <a:lumMod val="65000"/>
                    <a:lumOff val="35000"/>
                  </a:schemeClr>
                </a:solidFill>
              </a:rPr>
            </a:br>
            <a:r>
              <a:rPr lang="en-US" sz="1200" dirty="0">
                <a:solidFill>
                  <a:schemeClr val="tx1">
                    <a:lumMod val="65000"/>
                    <a:lumOff val="35000"/>
                  </a:schemeClr>
                </a:solidFill>
              </a:rPr>
              <a:t>Ambassador Netherlands IGF</a:t>
            </a:r>
            <a:br>
              <a:rPr lang="en-US" sz="1200" dirty="0">
                <a:solidFill>
                  <a:schemeClr val="tx1">
                    <a:lumMod val="65000"/>
                    <a:lumOff val="35000"/>
                  </a:schemeClr>
                </a:solidFill>
              </a:rPr>
            </a:br>
            <a:r>
              <a:rPr lang="en-US" sz="1200" dirty="0">
                <a:solidFill>
                  <a:schemeClr val="tx1">
                    <a:lumMod val="65000"/>
                    <a:lumOff val="35000"/>
                  </a:schemeClr>
                </a:solidFill>
              </a:rPr>
              <a:t>Former MEP &amp; MP, Former ICANN Board</a:t>
            </a:r>
          </a:p>
          <a:p>
            <a:pPr algn="r"/>
            <a:r>
              <a:rPr lang="en-US" sz="1200" b="1" dirty="0">
                <a:solidFill>
                  <a:schemeClr val="tx1">
                    <a:lumMod val="65000"/>
                    <a:lumOff val="35000"/>
                  </a:schemeClr>
                </a:solidFill>
              </a:rPr>
              <a:t>Jordi </a:t>
            </a:r>
            <a:r>
              <a:rPr lang="en-US" sz="1200" b="1" dirty="0" err="1">
                <a:solidFill>
                  <a:schemeClr val="tx1">
                    <a:lumMod val="65000"/>
                    <a:lumOff val="35000"/>
                  </a:schemeClr>
                </a:solidFill>
              </a:rPr>
              <a:t>Iparraguirre</a:t>
            </a:r>
            <a:br>
              <a:rPr lang="en-US" sz="1200" b="1" dirty="0">
                <a:solidFill>
                  <a:schemeClr val="tx1">
                    <a:lumMod val="65000"/>
                    <a:lumOff val="35000"/>
                  </a:schemeClr>
                </a:solidFill>
              </a:rPr>
            </a:br>
            <a:r>
              <a:rPr lang="en-US" sz="1200" dirty="0">
                <a:solidFill>
                  <a:schemeClr val="tx1">
                    <a:lumMod val="65000"/>
                    <a:lumOff val="35000"/>
                  </a:schemeClr>
                </a:solidFill>
              </a:rPr>
              <a:t>Innovation manager, </a:t>
            </a:r>
            <a:r>
              <a:rPr lang="en-US" sz="1200" dirty="0" err="1">
                <a:solidFill>
                  <a:schemeClr val="tx1">
                    <a:lumMod val="65000"/>
                    <a:lumOff val="35000"/>
                  </a:schemeClr>
                </a:solidFill>
              </a:rPr>
              <a:t>EURid</a:t>
            </a:r>
            <a:r>
              <a:rPr lang="en-US" sz="1200" dirty="0">
                <a:solidFill>
                  <a:schemeClr val="tx1">
                    <a:lumMod val="65000"/>
                    <a:lumOff val="35000"/>
                  </a:schemeClr>
                </a:solidFill>
              </a:rPr>
              <a:t> (.</a:t>
            </a:r>
            <a:r>
              <a:rPr lang="en-US" sz="1200" dirty="0" err="1">
                <a:solidFill>
                  <a:schemeClr val="tx1">
                    <a:lumMod val="65000"/>
                    <a:lumOff val="35000"/>
                  </a:schemeClr>
                </a:solidFill>
              </a:rPr>
              <a:t>eu</a:t>
            </a:r>
            <a:r>
              <a:rPr lang="en-US" sz="1200" dirty="0">
                <a:solidFill>
                  <a:schemeClr val="tx1">
                    <a:lumMod val="65000"/>
                    <a:lumOff val="35000"/>
                  </a:schemeClr>
                </a:solidFill>
              </a:rPr>
              <a:t> TLD)</a:t>
            </a:r>
            <a:br>
              <a:rPr lang="en-US" sz="1200" dirty="0">
                <a:solidFill>
                  <a:schemeClr val="tx1">
                    <a:lumMod val="65000"/>
                    <a:lumOff val="35000"/>
                  </a:schemeClr>
                </a:solidFill>
              </a:rPr>
            </a:br>
            <a:r>
              <a:rPr lang="en-US" sz="1200" b="1" dirty="0">
                <a:solidFill>
                  <a:schemeClr val="tx1">
                    <a:lumMod val="65000"/>
                    <a:lumOff val="35000"/>
                  </a:schemeClr>
                </a:solidFill>
              </a:rPr>
              <a:t>Geo Van </a:t>
            </a:r>
            <a:r>
              <a:rPr lang="en-US" sz="1200" b="1" dirty="0" err="1">
                <a:solidFill>
                  <a:schemeClr val="tx1">
                    <a:lumMod val="65000"/>
                    <a:lumOff val="35000"/>
                  </a:schemeClr>
                </a:solidFill>
              </a:rPr>
              <a:t>Langenhove</a:t>
            </a:r>
            <a:r>
              <a:rPr lang="en-US" sz="1200" b="1" dirty="0">
                <a:solidFill>
                  <a:schemeClr val="tx1">
                    <a:lumMod val="65000"/>
                    <a:lumOff val="35000"/>
                  </a:schemeClr>
                </a:solidFill>
              </a:rPr>
              <a:t> </a:t>
            </a:r>
            <a:br>
              <a:rPr lang="en-US" sz="1200" b="1" dirty="0">
                <a:solidFill>
                  <a:schemeClr val="tx1">
                    <a:lumMod val="65000"/>
                    <a:lumOff val="35000"/>
                  </a:schemeClr>
                </a:solidFill>
              </a:rPr>
            </a:br>
            <a:r>
              <a:rPr lang="en-US" sz="1200" dirty="0">
                <a:solidFill>
                  <a:schemeClr val="tx1">
                    <a:lumMod val="65000"/>
                    <a:lumOff val="35000"/>
                  </a:schemeClr>
                </a:solidFill>
              </a:rPr>
              <a:t>Legal manager, </a:t>
            </a:r>
            <a:r>
              <a:rPr lang="en-US" sz="1200" dirty="0" err="1">
                <a:solidFill>
                  <a:schemeClr val="tx1">
                    <a:lumMod val="65000"/>
                    <a:lumOff val="35000"/>
                  </a:schemeClr>
                </a:solidFill>
              </a:rPr>
              <a:t>EURid</a:t>
            </a:r>
            <a:r>
              <a:rPr lang="en-US" sz="1200" dirty="0">
                <a:solidFill>
                  <a:schemeClr val="tx1">
                    <a:lumMod val="65000"/>
                    <a:lumOff val="35000"/>
                  </a:schemeClr>
                </a:solidFill>
              </a:rPr>
              <a:t> (.</a:t>
            </a:r>
            <a:r>
              <a:rPr lang="en-US" sz="1200" dirty="0" err="1">
                <a:solidFill>
                  <a:schemeClr val="tx1">
                    <a:lumMod val="65000"/>
                    <a:lumOff val="35000"/>
                  </a:schemeClr>
                </a:solidFill>
              </a:rPr>
              <a:t>eu</a:t>
            </a:r>
            <a:r>
              <a:rPr lang="en-US" sz="1200" dirty="0">
                <a:solidFill>
                  <a:schemeClr val="tx1">
                    <a:lumMod val="65000"/>
                    <a:lumOff val="35000"/>
                  </a:schemeClr>
                </a:solidFill>
              </a:rPr>
              <a:t> TLD)</a:t>
            </a:r>
          </a:p>
          <a:p>
            <a:pPr algn="r"/>
            <a:endParaRPr lang="en-US" sz="1200" b="1" dirty="0">
              <a:solidFill>
                <a:schemeClr val="tx1">
                  <a:lumMod val="65000"/>
                  <a:lumOff val="35000"/>
                </a:schemeClr>
              </a:solidFill>
            </a:endParaRPr>
          </a:p>
          <a:p>
            <a:pPr algn="r"/>
            <a:r>
              <a:rPr lang="en-US" sz="1200" b="1" dirty="0">
                <a:solidFill>
                  <a:schemeClr val="tx1">
                    <a:lumMod val="65000"/>
                    <a:lumOff val="35000"/>
                  </a:schemeClr>
                </a:solidFill>
              </a:rPr>
              <a:t>Moderators</a:t>
            </a:r>
            <a:br>
              <a:rPr lang="en-US" sz="1200" dirty="0">
                <a:solidFill>
                  <a:schemeClr val="tx1">
                    <a:lumMod val="65000"/>
                    <a:lumOff val="35000"/>
                  </a:schemeClr>
                </a:solidFill>
              </a:rPr>
            </a:br>
            <a:r>
              <a:rPr lang="en-US" sz="1200" b="1" dirty="0">
                <a:solidFill>
                  <a:schemeClr val="tx1">
                    <a:lumMod val="65000"/>
                    <a:lumOff val="35000"/>
                  </a:schemeClr>
                </a:solidFill>
              </a:rPr>
              <a:t>Alexandre </a:t>
            </a:r>
            <a:r>
              <a:rPr lang="en-US" sz="1200" b="1" dirty="0" err="1">
                <a:solidFill>
                  <a:schemeClr val="tx1">
                    <a:lumMod val="65000"/>
                    <a:lumOff val="35000"/>
                  </a:schemeClr>
                </a:solidFill>
              </a:rPr>
              <a:t>Bianquini</a:t>
            </a:r>
            <a:r>
              <a:rPr lang="en-US" sz="1200" b="1" dirty="0">
                <a:solidFill>
                  <a:schemeClr val="tx1">
                    <a:lumMod val="65000"/>
                    <a:lumOff val="35000"/>
                  </a:schemeClr>
                </a:solidFill>
              </a:rPr>
              <a:t> do Amaral</a:t>
            </a:r>
            <a:r>
              <a:rPr lang="en-US" sz="1200" dirty="0">
                <a:solidFill>
                  <a:schemeClr val="tx1">
                    <a:lumMod val="65000"/>
                    <a:lumOff val="35000"/>
                  </a:schemeClr>
                </a:solidFill>
              </a:rPr>
              <a:t> </a:t>
            </a:r>
            <a:br>
              <a:rPr lang="en-US" sz="1200" dirty="0">
                <a:solidFill>
                  <a:schemeClr val="tx1">
                    <a:lumMod val="65000"/>
                    <a:lumOff val="35000"/>
                  </a:schemeClr>
                </a:solidFill>
              </a:rPr>
            </a:br>
            <a:r>
              <a:rPr lang="en-US" sz="1200" dirty="0">
                <a:solidFill>
                  <a:schemeClr val="tx1">
                    <a:lumMod val="65000"/>
                    <a:lumOff val="35000"/>
                  </a:schemeClr>
                </a:solidFill>
              </a:rPr>
              <a:t>Journalist &amp; Filmmaker, MILEN </a:t>
            </a:r>
            <a:br>
              <a:rPr lang="en-US" sz="1200" dirty="0">
                <a:solidFill>
                  <a:schemeClr val="tx1">
                    <a:lumMod val="65000"/>
                    <a:lumOff val="35000"/>
                  </a:schemeClr>
                </a:solidFill>
              </a:rPr>
            </a:br>
            <a:r>
              <a:rPr lang="en-US" sz="1200" dirty="0">
                <a:solidFill>
                  <a:schemeClr val="tx1">
                    <a:lumMod val="65000"/>
                    <a:lumOff val="35000"/>
                  </a:schemeClr>
                </a:solidFill>
              </a:rPr>
              <a:t>@Deutsche </a:t>
            </a:r>
            <a:r>
              <a:rPr lang="en-US" sz="1200" dirty="0" err="1">
                <a:solidFill>
                  <a:schemeClr val="tx1">
                    <a:lumMod val="65000"/>
                    <a:lumOff val="35000"/>
                  </a:schemeClr>
                </a:solidFill>
              </a:rPr>
              <a:t>Welle</a:t>
            </a:r>
            <a:r>
              <a:rPr lang="en-US" sz="1200" dirty="0">
                <a:solidFill>
                  <a:schemeClr val="tx1">
                    <a:lumMod val="65000"/>
                    <a:lumOff val="35000"/>
                  </a:schemeClr>
                </a:solidFill>
              </a:rPr>
              <a:t> Akademie </a:t>
            </a:r>
          </a:p>
          <a:p>
            <a:pPr algn="r"/>
            <a:r>
              <a:rPr lang="en-US" sz="1200" b="1" dirty="0">
                <a:solidFill>
                  <a:schemeClr val="tx1">
                    <a:lumMod val="65000"/>
                    <a:lumOff val="35000"/>
                  </a:schemeClr>
                </a:solidFill>
              </a:rPr>
              <a:t>Yuliya </a:t>
            </a:r>
            <a:r>
              <a:rPr lang="en-US" sz="1200" b="1" dirty="0" err="1">
                <a:solidFill>
                  <a:schemeClr val="tx1">
                    <a:lumMod val="65000"/>
                    <a:lumOff val="35000"/>
                  </a:schemeClr>
                </a:solidFill>
              </a:rPr>
              <a:t>Morenets</a:t>
            </a:r>
            <a:r>
              <a:rPr lang="en-US" sz="1200" dirty="0">
                <a:solidFill>
                  <a:schemeClr val="tx1">
                    <a:lumMod val="65000"/>
                    <a:lumOff val="35000"/>
                  </a:schemeClr>
                </a:solidFill>
              </a:rPr>
              <a:t> </a:t>
            </a:r>
            <a:br>
              <a:rPr lang="en-US" sz="1200" dirty="0">
                <a:solidFill>
                  <a:schemeClr val="tx1">
                    <a:lumMod val="65000"/>
                    <a:lumOff val="35000"/>
                  </a:schemeClr>
                </a:solidFill>
              </a:rPr>
            </a:br>
            <a:r>
              <a:rPr lang="en-US" sz="1200" dirty="0">
                <a:solidFill>
                  <a:schemeClr val="tx1">
                    <a:lumMod val="65000"/>
                    <a:lumOff val="35000"/>
                  </a:schemeClr>
                </a:solidFill>
              </a:rPr>
              <a:t>Founder </a:t>
            </a:r>
            <a:r>
              <a:rPr lang="en-US" sz="1200" dirty="0" err="1">
                <a:solidFill>
                  <a:schemeClr val="tx1">
                    <a:lumMod val="65000"/>
                    <a:lumOff val="35000"/>
                  </a:schemeClr>
                </a:solidFill>
              </a:rPr>
              <a:t>TaC</a:t>
            </a:r>
            <a:endParaRPr lang="en-US" sz="1200" dirty="0">
              <a:solidFill>
                <a:schemeClr val="tx1">
                  <a:lumMod val="65000"/>
                  <a:lumOff val="35000"/>
                </a:schemeClr>
              </a:solidFill>
            </a:endParaRPr>
          </a:p>
          <a:p>
            <a:pPr algn="r"/>
            <a:br>
              <a:rPr lang="en-US" sz="1200" dirty="0">
                <a:solidFill>
                  <a:schemeClr val="tx1">
                    <a:lumMod val="65000"/>
                    <a:lumOff val="35000"/>
                  </a:schemeClr>
                </a:solidFill>
              </a:rPr>
            </a:br>
            <a:r>
              <a:rPr lang="en-US" sz="1200" dirty="0">
                <a:solidFill>
                  <a:schemeClr val="tx1">
                    <a:lumMod val="65000"/>
                    <a:lumOff val="35000"/>
                  </a:schemeClr>
                </a:solidFill>
              </a:rPr>
              <a:t>Date: June 10, 3pm CET</a:t>
            </a:r>
            <a:endParaRPr lang="ru-RU" sz="1200" dirty="0">
              <a:solidFill>
                <a:schemeClr val="tx1">
                  <a:lumMod val="65000"/>
                  <a:lumOff val="35000"/>
                </a:schemeClr>
              </a:solidFill>
            </a:endParaRPr>
          </a:p>
        </p:txBody>
      </p:sp>
      <p:pic>
        <p:nvPicPr>
          <p:cNvPr id="15" name="Picture 2" descr="C:\Users\Филина\Desktop\Youth IGF\Promo Fake medicine web FINAL.jpg">
            <a:extLst>
              <a:ext uri="{FF2B5EF4-FFF2-40B4-BE49-F238E27FC236}">
                <a16:creationId xmlns:a16="http://schemas.microsoft.com/office/drawing/2014/main" id="{ADBB87F1-4FBF-8F42-BB02-D44BA98C62E6}"/>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715454" y="5796136"/>
            <a:ext cx="2889175" cy="233407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689E8B70-6E7C-F445-9E09-7A3F801C12FA}"/>
              </a:ext>
            </a:extLst>
          </p:cNvPr>
          <p:cNvSpPr/>
          <p:nvPr/>
        </p:nvSpPr>
        <p:spPr>
          <a:xfrm>
            <a:off x="213322" y="1691680"/>
            <a:ext cx="3286072" cy="6915665"/>
          </a:xfrm>
          <a:prstGeom prst="rect">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 name="Rectangle 8">
            <a:extLst>
              <a:ext uri="{FF2B5EF4-FFF2-40B4-BE49-F238E27FC236}">
                <a16:creationId xmlns:a16="http://schemas.microsoft.com/office/drawing/2014/main" id="{A290AEA3-88E0-674F-8F52-10DB07DED8B9}"/>
              </a:ext>
            </a:extLst>
          </p:cNvPr>
          <p:cNvSpPr/>
          <p:nvPr/>
        </p:nvSpPr>
        <p:spPr>
          <a:xfrm>
            <a:off x="3645423" y="1691680"/>
            <a:ext cx="3095945" cy="6915665"/>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4341442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Филина\Desktop\EURALO work\outrech euralo plan 2021\11\Слайд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0648" y="3995936"/>
            <a:ext cx="6473836" cy="4855377"/>
          </a:xfrm>
          <a:prstGeom prst="rect">
            <a:avLst/>
          </a:prstGeom>
          <a:noFill/>
          <a:extLst>
            <a:ext uri="{909E8E84-426E-40DD-AFC4-6F175D3DCCD1}">
              <a14:hiddenFill xmlns:a14="http://schemas.microsoft.com/office/drawing/2010/main">
                <a:solidFill>
                  <a:srgbClr val="FFFFFF"/>
                </a:solidFill>
              </a14:hiddenFill>
            </a:ext>
          </a:extLst>
        </p:spPr>
      </p:pic>
      <p:sp>
        <p:nvSpPr>
          <p:cNvPr id="3" name="Подзаголовок 2"/>
          <p:cNvSpPr>
            <a:spLocks noGrp="1"/>
          </p:cNvSpPr>
          <p:nvPr>
            <p:ph type="subTitle" idx="1"/>
          </p:nvPr>
        </p:nvSpPr>
        <p:spPr>
          <a:xfrm>
            <a:off x="63501" y="1475656"/>
            <a:ext cx="6677868" cy="2520280"/>
          </a:xfrm>
        </p:spPr>
        <p:txBody>
          <a:bodyPr>
            <a:noAutofit/>
          </a:bodyPr>
          <a:lstStyle/>
          <a:p>
            <a:pPr algn="r">
              <a:spcBef>
                <a:spcPts val="0"/>
              </a:spcBef>
            </a:pPr>
            <a:r>
              <a:rPr lang="en-US" sz="1500" b="1" dirty="0">
                <a:solidFill>
                  <a:schemeClr val="accent4">
                    <a:lumMod val="75000"/>
                  </a:schemeClr>
                </a:solidFill>
              </a:rPr>
              <a:t>EURALO Outreach Strategic plan for Fiscal Year 21</a:t>
            </a:r>
            <a:endParaRPr lang="en-US" sz="1500" dirty="0">
              <a:solidFill>
                <a:schemeClr val="accent4">
                  <a:lumMod val="75000"/>
                </a:schemeClr>
              </a:solidFill>
            </a:endParaRPr>
          </a:p>
          <a:p>
            <a:pPr algn="r"/>
            <a:r>
              <a:rPr lang="en-US" sz="1200" b="1" u="sng" dirty="0">
                <a:solidFill>
                  <a:schemeClr val="tx2">
                    <a:lumMod val="75000"/>
                  </a:schemeClr>
                </a:solidFill>
              </a:rPr>
              <a:t>Framework</a:t>
            </a:r>
            <a:endParaRPr lang="ru-RU" sz="1200" u="sng" dirty="0">
              <a:solidFill>
                <a:schemeClr val="tx2">
                  <a:lumMod val="75000"/>
                </a:schemeClr>
              </a:solidFill>
            </a:endParaRPr>
          </a:p>
          <a:p>
            <a:pPr algn="r"/>
            <a:r>
              <a:rPr lang="en-US" sz="1200" dirty="0"/>
              <a:t>Euralo must be present in each and every country of our region and engage new people or new groups into the ICANN policy making process to strengthen the voice of Internet individual end-user.  </a:t>
            </a:r>
            <a:endParaRPr lang="ru-RU" sz="1200" dirty="0"/>
          </a:p>
          <a:p>
            <a:pPr algn="r"/>
            <a:r>
              <a:rPr lang="en-US" sz="1200" dirty="0"/>
              <a:t>The main goal is spreading a clear, interesting and useful information about Internet, ICANN activities, At-Large, ALAC and EURALO's role in the European regions and beyond, maintaining the current positive image, raising awareness and, as a result, growing the number and the quality active participation of European Internet individual end-user in the ICANN policy development.  </a:t>
            </a:r>
            <a:endParaRPr lang="ru-RU" sz="1200" dirty="0"/>
          </a:p>
          <a:p>
            <a:pPr algn="r"/>
            <a:r>
              <a:rPr lang="en-US" sz="1100" dirty="0"/>
              <a:t>All RALO`s Outreach Strategic plans for Fiscal Year 21</a:t>
            </a:r>
            <a:br>
              <a:rPr lang="en-US" sz="1100" dirty="0"/>
            </a:br>
            <a:r>
              <a:rPr lang="en-US" sz="1100" dirty="0">
                <a:hlinkClick r:id="rId3"/>
              </a:rPr>
              <a:t>At-Large Regional FY21 Outreach and Engagement Strategic Plans</a:t>
            </a:r>
            <a:endParaRPr lang="en-US" sz="1100" dirty="0"/>
          </a:p>
          <a:p>
            <a:pPr algn="r"/>
            <a:r>
              <a:rPr lang="en-US" sz="1100" dirty="0"/>
              <a:t>Euralo Outreach Strategic plan for Fiscal Year 21</a:t>
            </a:r>
            <a:br>
              <a:rPr lang="en-US" sz="1100" dirty="0"/>
            </a:br>
            <a:r>
              <a:rPr lang="en-US" sz="1100" dirty="0">
                <a:hlinkClick r:id="rId4"/>
              </a:rPr>
              <a:t>https://community.icann.org/display/CRALO/EURALO+Regional+FY21+Outreach+and+Engagement+Strategic+Plan</a:t>
            </a:r>
            <a:endParaRPr lang="en-US" sz="1300" dirty="0">
              <a:solidFill>
                <a:schemeClr val="accent4">
                  <a:lumMod val="75000"/>
                </a:schemeClr>
              </a:solidFill>
            </a:endParaRPr>
          </a:p>
          <a:p>
            <a:pPr algn="r">
              <a:spcBef>
                <a:spcPts val="0"/>
              </a:spcBef>
            </a:pPr>
            <a:endParaRPr lang="en-US" sz="1300" b="1" dirty="0">
              <a:solidFill>
                <a:schemeClr val="accent4">
                  <a:lumMod val="75000"/>
                </a:schemeClr>
              </a:solidFill>
            </a:endParaRPr>
          </a:p>
          <a:p>
            <a:pPr algn="r">
              <a:spcBef>
                <a:spcPts val="0"/>
              </a:spcBef>
            </a:pPr>
            <a:endParaRPr lang="en-US" sz="1300" dirty="0">
              <a:solidFill>
                <a:schemeClr val="accent4">
                  <a:lumMod val="75000"/>
                </a:schemeClr>
              </a:solidFill>
            </a:endParaRPr>
          </a:p>
          <a:p>
            <a:pPr algn="r">
              <a:spcBef>
                <a:spcPts val="0"/>
              </a:spcBef>
            </a:pPr>
            <a:r>
              <a:rPr lang="ru-RU" sz="1300" dirty="0"/>
              <a:t> </a:t>
            </a:r>
            <a:endParaRPr lang="en-US" sz="1300" dirty="0"/>
          </a:p>
        </p:txBody>
      </p:sp>
      <p:pic>
        <p:nvPicPr>
          <p:cNvPr id="2049" name="Рисунок 3" descr="af7a4501-735b-4269-8da2-1fc31646e441 - копия"/>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101378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EURALO news </a:t>
            </a:r>
            <a:endParaRPr lang="ru-RU" b="1" dirty="0">
              <a:solidFill>
                <a:schemeClr val="bg1"/>
              </a:solidFill>
            </a:endParaRPr>
          </a:p>
        </p:txBody>
      </p:sp>
      <p:sp>
        <p:nvSpPr>
          <p:cNvPr id="2" name="AutoShape 2" descr="https://img2.freepng.ru/20180513/zve/kisspng-exclamation-mark-computer-animation-question-mark-5af885c12b5ac5.9451041215262366091776.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6687067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55575" y="1691680"/>
            <a:ext cx="6612487" cy="669936"/>
          </a:xfrm>
        </p:spPr>
        <p:txBody>
          <a:bodyPr>
            <a:noAutofit/>
          </a:bodyPr>
          <a:lstStyle/>
          <a:p>
            <a:pPr algn="r"/>
            <a:r>
              <a:rPr lang="en-US" sz="1400" b="1" dirty="0"/>
              <a:t>POLAND</a:t>
            </a:r>
            <a:br>
              <a:rPr lang="en-US" sz="1400" dirty="0"/>
            </a:br>
            <a:r>
              <a:rPr lang="en-US" sz="1200" dirty="0"/>
              <a:t>Dr Joanna </a:t>
            </a:r>
            <a:r>
              <a:rPr lang="en-US" sz="1200" dirty="0" err="1"/>
              <a:t>Kulesza</a:t>
            </a:r>
            <a:r>
              <a:rPr lang="en-US" sz="1200" dirty="0"/>
              <a:t> organized series of virtual lectures in April for students at the University of Lodz about security in the Web with Patrick Jones, Adam Peake and about new gTLD with Gabriella </a:t>
            </a:r>
            <a:r>
              <a:rPr lang="en-US" sz="1200" dirty="0" err="1"/>
              <a:t>Schittek</a:t>
            </a:r>
            <a:r>
              <a:rPr lang="en-US" sz="1200" dirty="0"/>
              <a:t> </a:t>
            </a:r>
            <a:endParaRPr lang="en-US" sz="1400" u="sng" dirty="0"/>
          </a:p>
        </p:txBody>
      </p:sp>
      <p:pic>
        <p:nvPicPr>
          <p:cNvPr id="2049" name="Рисунок 3" descr="af7a4501-735b-4269-8da2-1fc31646e441 - копия"/>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TextBox 6"/>
          <p:cNvSpPr txBox="1"/>
          <p:nvPr/>
        </p:nvSpPr>
        <p:spPr>
          <a:xfrm>
            <a:off x="0" y="1013788"/>
            <a:ext cx="6858000" cy="646331"/>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cap="small" dirty="0">
                <a:solidFill>
                  <a:schemeClr val="bg1"/>
                </a:solidFill>
              </a:rPr>
              <a:t>                      ALSs updates and European regional activities, Outreach </a:t>
            </a:r>
          </a:p>
          <a:p>
            <a:pPr algn="ctr"/>
            <a:r>
              <a:rPr lang="en-US" b="1" cap="small" dirty="0">
                <a:solidFill>
                  <a:schemeClr val="bg1"/>
                </a:solidFill>
              </a:rPr>
              <a:t>                                                and Engagement work of </a:t>
            </a:r>
            <a:r>
              <a:rPr lang="en-US" b="1" cap="small" dirty="0" err="1">
                <a:solidFill>
                  <a:schemeClr val="bg1"/>
                </a:solidFill>
              </a:rPr>
              <a:t>Euralo</a:t>
            </a:r>
            <a:r>
              <a:rPr lang="en-US" b="1" cap="small" dirty="0">
                <a:solidFill>
                  <a:schemeClr val="bg1"/>
                </a:solidFill>
              </a:rPr>
              <a:t> members</a:t>
            </a:r>
            <a:endParaRPr lang="ru-RU" dirty="0">
              <a:solidFill>
                <a:schemeClr val="bg1"/>
              </a:solidFill>
            </a:endParaRPr>
          </a:p>
        </p:txBody>
      </p:sp>
      <p:sp>
        <p:nvSpPr>
          <p:cNvPr id="4" name="AutoShape 4" descr="https://intgovwiki.org/w/images/thumb/e/e6/Wolfgang_Kleinw%C3%A4chter.jpg/400px-Wolfgang_Kleinw%C3%A4chter.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9218"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778049" y="2507861"/>
            <a:ext cx="2871534" cy="24482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90930" y="2507861"/>
            <a:ext cx="3687119" cy="25681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Прямоугольник 1">
            <a:extLst>
              <a:ext uri="{FF2B5EF4-FFF2-40B4-BE49-F238E27FC236}">
                <a16:creationId xmlns:a16="http://schemas.microsoft.com/office/drawing/2014/main" id="{E5107210-C4E2-3D44-959A-9A628635A4EB}"/>
              </a:ext>
            </a:extLst>
          </p:cNvPr>
          <p:cNvSpPr/>
          <p:nvPr/>
        </p:nvSpPr>
        <p:spPr>
          <a:xfrm>
            <a:off x="352274" y="5462615"/>
            <a:ext cx="4660902" cy="907941"/>
          </a:xfrm>
          <a:prstGeom prst="rect">
            <a:avLst/>
          </a:prstGeom>
        </p:spPr>
        <p:txBody>
          <a:bodyPr wrap="square">
            <a:spAutoFit/>
          </a:bodyPr>
          <a:lstStyle/>
          <a:p>
            <a:pPr algn="r"/>
            <a:r>
              <a:rPr lang="en-US" sz="1400" b="1" dirty="0">
                <a:solidFill>
                  <a:schemeClr val="tx1">
                    <a:tint val="75000"/>
                  </a:schemeClr>
                </a:solidFill>
              </a:rPr>
              <a:t>GERMANY</a:t>
            </a:r>
            <a:r>
              <a:rPr lang="en-US" sz="1500" b="1" dirty="0">
                <a:solidFill>
                  <a:schemeClr val="tx1">
                    <a:tint val="75000"/>
                  </a:schemeClr>
                </a:solidFill>
              </a:rPr>
              <a:t> </a:t>
            </a:r>
            <a:br>
              <a:rPr lang="en-US" sz="1500" b="1" dirty="0">
                <a:solidFill>
                  <a:schemeClr val="tx1">
                    <a:tint val="75000"/>
                  </a:schemeClr>
                </a:solidFill>
              </a:rPr>
            </a:br>
            <a:r>
              <a:rPr lang="en-US" sz="1200" b="1" dirty="0">
                <a:solidFill>
                  <a:schemeClr val="tx1">
                    <a:tint val="75000"/>
                  </a:schemeClr>
                </a:solidFill>
                <a:hlinkClick r:id="rId5"/>
              </a:rPr>
              <a:t>Cross-Pollination in Cyberspace &amp; the Internet Governance "Spaghetti-Ball": How to Design a Global Mechanism for Digital Cooperation?</a:t>
            </a:r>
            <a:br>
              <a:rPr lang="en-US" sz="1200" b="1" dirty="0">
                <a:solidFill>
                  <a:schemeClr val="tx1">
                    <a:tint val="75000"/>
                  </a:schemeClr>
                </a:solidFill>
                <a:hlinkClick r:id="rId5"/>
              </a:rPr>
            </a:br>
            <a:r>
              <a:rPr lang="en-US" sz="1400" b="1" dirty="0">
                <a:solidFill>
                  <a:schemeClr val="tx1">
                    <a:tint val="75000"/>
                  </a:schemeClr>
                </a:solidFill>
              </a:rPr>
              <a:t>by Wolfgang </a:t>
            </a:r>
            <a:r>
              <a:rPr lang="en-US" sz="1400" b="1" dirty="0" err="1">
                <a:solidFill>
                  <a:schemeClr val="tx1">
                    <a:tint val="75000"/>
                  </a:schemeClr>
                </a:solidFill>
              </a:rPr>
              <a:t>Kleinwächter</a:t>
            </a:r>
            <a:r>
              <a:rPr lang="en-US" sz="1400" b="1" dirty="0">
                <a:solidFill>
                  <a:schemeClr val="tx1">
                    <a:tint val="75000"/>
                  </a:schemeClr>
                </a:solidFill>
              </a:rPr>
              <a:t> </a:t>
            </a:r>
            <a:endParaRPr lang="en-US" sz="1400" dirty="0"/>
          </a:p>
        </p:txBody>
      </p:sp>
      <p:pic>
        <p:nvPicPr>
          <p:cNvPr id="12" name="Picture 5">
            <a:extLst>
              <a:ext uri="{FF2B5EF4-FFF2-40B4-BE49-F238E27FC236}">
                <a16:creationId xmlns:a16="http://schemas.microsoft.com/office/drawing/2014/main" id="{C218263D-8FC1-9842-A0B5-3CF4877CD869}"/>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5207592" y="5388714"/>
            <a:ext cx="1160386" cy="12715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Подзаголовок 2">
            <a:extLst>
              <a:ext uri="{FF2B5EF4-FFF2-40B4-BE49-F238E27FC236}">
                <a16:creationId xmlns:a16="http://schemas.microsoft.com/office/drawing/2014/main" id="{BF3C9D0D-BE17-CD49-A30C-172A0FE5CAE6}"/>
              </a:ext>
            </a:extLst>
          </p:cNvPr>
          <p:cNvSpPr txBox="1">
            <a:spLocks/>
          </p:cNvSpPr>
          <p:nvPr/>
        </p:nvSpPr>
        <p:spPr>
          <a:xfrm>
            <a:off x="3789040" y="7505444"/>
            <a:ext cx="2376264" cy="981831"/>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r>
              <a:rPr lang="en-US" sz="1400" b="1" dirty="0"/>
              <a:t>ISOC Finland </a:t>
            </a:r>
            <a:r>
              <a:rPr lang="en-US" sz="1400" dirty="0"/>
              <a:t>was the main organizer of an  event </a:t>
            </a:r>
            <a:br>
              <a:rPr lang="en-US" sz="1400" dirty="0"/>
            </a:br>
            <a:r>
              <a:rPr lang="en-US" sz="1400" dirty="0"/>
              <a:t>March 4th 2020 on the </a:t>
            </a:r>
            <a:br>
              <a:rPr lang="en-US" sz="1400" dirty="0"/>
            </a:br>
            <a:r>
              <a:rPr lang="en-US" sz="1400" dirty="0"/>
              <a:t>Internet of Food</a:t>
            </a:r>
            <a:endParaRPr lang="ru-RU" sz="1400" dirty="0"/>
          </a:p>
        </p:txBody>
      </p:sp>
      <p:pic>
        <p:nvPicPr>
          <p:cNvPr id="17" name="Picture 2">
            <a:extLst>
              <a:ext uri="{FF2B5EF4-FFF2-40B4-BE49-F238E27FC236}">
                <a16:creationId xmlns:a16="http://schemas.microsoft.com/office/drawing/2014/main" id="{98EF308E-DC86-1E4E-A905-AC3ACE2BC446}"/>
              </a:ext>
            </a:extLst>
          </p:cNvPr>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476672" y="7215768"/>
            <a:ext cx="3456384" cy="15326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05933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1" name="Picture 7"/>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88449" y="7536868"/>
            <a:ext cx="911009" cy="91100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Подзаголовок 2"/>
          <p:cNvSpPr>
            <a:spLocks noGrp="1"/>
          </p:cNvSpPr>
          <p:nvPr>
            <p:ph type="subTitle" idx="1"/>
          </p:nvPr>
        </p:nvSpPr>
        <p:spPr>
          <a:xfrm>
            <a:off x="155575" y="4514381"/>
            <a:ext cx="6480720" cy="2518116"/>
          </a:xfrm>
        </p:spPr>
        <p:txBody>
          <a:bodyPr>
            <a:noAutofit/>
          </a:bodyPr>
          <a:lstStyle/>
          <a:p>
            <a:pPr algn="r"/>
            <a:r>
              <a:rPr lang="en-US" sz="1400" b="1" dirty="0">
                <a:solidFill>
                  <a:schemeClr val="accent4">
                    <a:lumMod val="75000"/>
                  </a:schemeClr>
                </a:solidFill>
              </a:rPr>
              <a:t>ALAC MEETINGS @ICANN67</a:t>
            </a:r>
            <a:endParaRPr lang="ru-RU" sz="1400" b="1" dirty="0">
              <a:solidFill>
                <a:schemeClr val="accent4">
                  <a:lumMod val="75000"/>
                </a:schemeClr>
              </a:solidFill>
            </a:endParaRPr>
          </a:p>
          <a:p>
            <a:pPr algn="r"/>
            <a:r>
              <a:rPr lang="en-US" sz="1200" b="1" dirty="0">
                <a:solidFill>
                  <a:schemeClr val="accent4">
                    <a:lumMod val="75000"/>
                  </a:schemeClr>
                </a:solidFill>
              </a:rPr>
              <a:t>Cybersecurity and Geopolitics in a Multistakeholder Environment</a:t>
            </a:r>
          </a:p>
          <a:p>
            <a:pPr algn="r"/>
            <a:r>
              <a:rPr lang="en-US" sz="1200" dirty="0">
                <a:solidFill>
                  <a:schemeClr val="tx1">
                    <a:lumMod val="50000"/>
                    <a:lumOff val="50000"/>
                  </a:schemeClr>
                </a:solidFill>
              </a:rPr>
              <a:t>In addition, a cross-community roundtable on the topic of </a:t>
            </a:r>
            <a:r>
              <a:rPr lang="en-US" sz="1200" dirty="0">
                <a:solidFill>
                  <a:schemeClr val="tx1">
                    <a:lumMod val="50000"/>
                    <a:lumOff val="50000"/>
                  </a:schemeClr>
                </a:solidFill>
                <a:hlinkClick r:id="rId3"/>
              </a:rPr>
              <a:t>“One World. One Internet?’ Cybersecurity and Geopolitics in a </a:t>
            </a:r>
            <a:r>
              <a:rPr lang="en-US" sz="1200" dirty="0" err="1">
                <a:solidFill>
                  <a:schemeClr val="tx1">
                    <a:lumMod val="50000"/>
                    <a:lumOff val="50000"/>
                  </a:schemeClr>
                </a:solidFill>
                <a:hlinkClick r:id="rId3"/>
              </a:rPr>
              <a:t>Multistakeholder</a:t>
            </a:r>
            <a:r>
              <a:rPr lang="en-US" sz="1200" dirty="0">
                <a:solidFill>
                  <a:schemeClr val="tx1">
                    <a:lumMod val="50000"/>
                    <a:lumOff val="50000"/>
                  </a:schemeClr>
                </a:solidFill>
                <a:hlinkClick r:id="rId3"/>
              </a:rPr>
              <a:t> Environment,</a:t>
            </a:r>
            <a:r>
              <a:rPr lang="en-US" sz="1200" dirty="0">
                <a:solidFill>
                  <a:schemeClr val="tx1">
                    <a:lumMod val="50000"/>
                    <a:lumOff val="50000"/>
                  </a:schemeClr>
                </a:solidFill>
              </a:rPr>
              <a:t>” </a:t>
            </a:r>
            <a:r>
              <a:rPr lang="en-US" sz="1200" dirty="0"/>
              <a:t>was led by </a:t>
            </a:r>
            <a:r>
              <a:rPr lang="en-US" sz="1200" b="1" dirty="0">
                <a:solidFill>
                  <a:schemeClr val="accent4">
                    <a:lumMod val="50000"/>
                  </a:schemeClr>
                </a:solidFill>
              </a:rPr>
              <a:t>Joanna </a:t>
            </a:r>
            <a:r>
              <a:rPr lang="en-US" sz="1200" b="1" dirty="0" err="1">
                <a:solidFill>
                  <a:schemeClr val="accent4">
                    <a:lumMod val="50000"/>
                  </a:schemeClr>
                </a:solidFill>
              </a:rPr>
              <a:t>Kulesza</a:t>
            </a:r>
            <a:r>
              <a:rPr lang="en-US" sz="1200" dirty="0"/>
              <a:t>, ALAC Vice Chair for Capacity Building. During a time where the risk of the fragmentation of the Internet is increasing, states are taking more effective measures to ensure their jurisdiction over what they consider to be their part of cyberspace. It is in this context that ICANN’s global stewardship</a:t>
            </a:r>
          </a:p>
          <a:p>
            <a:pPr algn="r"/>
            <a:r>
              <a:rPr lang="en-US" sz="1200" dirty="0"/>
              <a:t>role has grown more significant than ever. This session explored how to best justify ICANN policies in the face of global disruptive trends and to identify and present to the ICANN community a coherent, comprehensive narrative on why “One World. One Internet.” remains a valid narrative, and how to best communicate it to the different stakeholders outside ICANN.</a:t>
            </a:r>
          </a:p>
          <a:p>
            <a:pPr algn="r"/>
            <a:endParaRPr lang="en-US" sz="1200" b="1" dirty="0"/>
          </a:p>
          <a:p>
            <a:pPr algn="r"/>
            <a:endParaRPr lang="en-US" sz="1200" dirty="0"/>
          </a:p>
          <a:p>
            <a:pPr algn="r"/>
            <a:endParaRPr lang="ru-RU" sz="1200" b="1" dirty="0"/>
          </a:p>
          <a:p>
            <a:pPr algn="r"/>
            <a:endParaRPr lang="ru-RU" sz="1200" b="1" dirty="0"/>
          </a:p>
          <a:p>
            <a:pPr algn="r"/>
            <a:endParaRPr lang="en-US" sz="1200" b="1" dirty="0"/>
          </a:p>
        </p:txBody>
      </p:sp>
      <p:pic>
        <p:nvPicPr>
          <p:cNvPr id="2049" name="Рисунок 3" descr="af7a4501-735b-4269-8da2-1fc31646e441 - копия"/>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101378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ICANN67 (</a:t>
            </a:r>
            <a:r>
              <a:rPr lang="en-US" b="1" dirty="0" err="1">
                <a:solidFill>
                  <a:schemeClr val="bg1"/>
                </a:solidFill>
              </a:rPr>
              <a:t>vCancun</a:t>
            </a:r>
            <a:r>
              <a:rPr lang="en-US" b="1" dirty="0">
                <a:solidFill>
                  <a:schemeClr val="bg1"/>
                </a:solidFill>
              </a:rPr>
              <a:t>)</a:t>
            </a:r>
            <a:endParaRPr lang="ru-RU" b="1" dirty="0">
              <a:solidFill>
                <a:schemeClr val="bg1"/>
              </a:solidFill>
            </a:endParaRPr>
          </a:p>
        </p:txBody>
      </p:sp>
      <p:pic>
        <p:nvPicPr>
          <p:cNvPr id="6148" name="Picture 4"/>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4792737" y="7942842"/>
            <a:ext cx="1358810" cy="769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5747373" y="7181037"/>
            <a:ext cx="777971" cy="1008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descr="C:\Users\Филина\Desktop\Фото\2018\11 ноя 18\ПАРИЖЖЖ\_FIL2633.JPG"/>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860602" y="7214149"/>
            <a:ext cx="1049632" cy="1381215"/>
          </a:xfrm>
          <a:prstGeom prst="rect">
            <a:avLst/>
          </a:prstGeom>
          <a:noFill/>
          <a:ln>
            <a:solidFill>
              <a:schemeClr val="bg1">
                <a:lumMod val="85000"/>
              </a:schemeClr>
            </a:solidFill>
          </a:ln>
          <a:extLst>
            <a:ext uri="{909E8E84-426E-40DD-AFC4-6F175D3DCCD1}">
              <a14:hiddenFill xmlns:a14="http://schemas.microsoft.com/office/drawing/2010/main">
                <a:solidFill>
                  <a:srgbClr val="FFFFFF"/>
                </a:solidFill>
              </a14:hiddenFill>
            </a:ext>
          </a:extLst>
        </p:spPr>
      </p:pic>
      <p:pic>
        <p:nvPicPr>
          <p:cNvPr id="6146" name="Picture 2"/>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1666785" y="7020272"/>
            <a:ext cx="2986351" cy="1730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0" name="Picture 6"/>
          <p:cNvPicPr>
            <a:picLocks noChangeAspect="1" noChangeArrowheads="1"/>
          </p:cNvPicPr>
          <p:nvPr/>
        </p:nvPicPr>
        <p:blipFill rotWithShape="1">
          <a:blip r:embed="rId9" cstate="email">
            <a:extLst>
              <a:ext uri="{28A0092B-C50C-407E-A947-70E740481C1C}">
                <a14:useLocalDpi xmlns:a14="http://schemas.microsoft.com/office/drawing/2010/main"/>
              </a:ext>
            </a:extLst>
          </a:blip>
          <a:srcRect/>
          <a:stretch/>
        </p:blipFill>
        <p:spPr bwMode="auto">
          <a:xfrm>
            <a:off x="4774658" y="7037021"/>
            <a:ext cx="833114" cy="842820"/>
          </a:xfrm>
          <a:prstGeom prst="ellipse">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Подзаголовок 2">
            <a:extLst>
              <a:ext uri="{FF2B5EF4-FFF2-40B4-BE49-F238E27FC236}">
                <a16:creationId xmlns:a16="http://schemas.microsoft.com/office/drawing/2014/main" id="{2D670780-E135-264F-9722-81A2A20FD88C}"/>
              </a:ext>
            </a:extLst>
          </p:cNvPr>
          <p:cNvSpPr txBox="1">
            <a:spLocks/>
          </p:cNvSpPr>
          <p:nvPr/>
        </p:nvSpPr>
        <p:spPr>
          <a:xfrm>
            <a:off x="260648" y="1475656"/>
            <a:ext cx="6480720" cy="48450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r>
              <a:rPr lang="en-US" sz="1200" dirty="0"/>
              <a:t>At the end of February 2020 the Board of ICANN decided to avoid the risks of the threat of COVID19 spreading, protect the community and hold an </a:t>
            </a:r>
            <a:r>
              <a:rPr lang="en-US" sz="1200" b="1" dirty="0">
                <a:solidFill>
                  <a:schemeClr val="accent4">
                    <a:lumMod val="75000"/>
                  </a:schemeClr>
                </a:solidFill>
              </a:rPr>
              <a:t>ICANN67 meeting in a completely remote mode</a:t>
            </a:r>
            <a:endParaRPr lang="ru-RU" sz="1200" b="1" dirty="0"/>
          </a:p>
        </p:txBody>
      </p:sp>
      <p:pic>
        <p:nvPicPr>
          <p:cNvPr id="20" name="Picture 2">
            <a:hlinkClick r:id="rId10"/>
            <a:extLst>
              <a:ext uri="{FF2B5EF4-FFF2-40B4-BE49-F238E27FC236}">
                <a16:creationId xmlns:a16="http://schemas.microsoft.com/office/drawing/2014/main" id="{1721FDB0-F3CD-A74E-B2B5-7A2DE2D11FA4}"/>
              </a:ext>
            </a:extLst>
          </p:cNvPr>
          <p:cNvPicPr>
            <a:picLocks noChangeAspect="1" noChangeArrowheads="1"/>
          </p:cNvPicPr>
          <p:nvPr/>
        </p:nvPicPr>
        <p:blipFill rotWithShape="1">
          <a:blip r:embed="rId11" cstate="email">
            <a:extLst>
              <a:ext uri="{28A0092B-C50C-407E-A947-70E740481C1C}">
                <a14:useLocalDpi xmlns:a14="http://schemas.microsoft.com/office/drawing/2010/main"/>
              </a:ext>
            </a:extLst>
          </a:blip>
          <a:srcRect/>
          <a:stretch/>
        </p:blipFill>
        <p:spPr bwMode="auto">
          <a:xfrm>
            <a:off x="3517911" y="2077966"/>
            <a:ext cx="2575385" cy="21339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2">
            <a:hlinkClick r:id="rId12"/>
            <a:extLst>
              <a:ext uri="{FF2B5EF4-FFF2-40B4-BE49-F238E27FC236}">
                <a16:creationId xmlns:a16="http://schemas.microsoft.com/office/drawing/2014/main" id="{91D3B4CF-5AA6-1246-B0E4-384AE9AFA0F3}"/>
              </a:ext>
            </a:extLst>
          </p:cNvPr>
          <p:cNvPicPr>
            <a:picLocks noChangeAspect="1" noChangeArrowheads="1"/>
          </p:cNvPicPr>
          <p:nvPr/>
        </p:nvPicPr>
        <p:blipFill rotWithShape="1">
          <a:blip r:embed="rId13" cstate="email">
            <a:extLst>
              <a:ext uri="{28A0092B-C50C-407E-A947-70E740481C1C}">
                <a14:useLocalDpi xmlns:a14="http://schemas.microsoft.com/office/drawing/2010/main"/>
              </a:ext>
            </a:extLst>
          </a:blip>
          <a:srcRect/>
          <a:stretch/>
        </p:blipFill>
        <p:spPr bwMode="auto">
          <a:xfrm>
            <a:off x="692696" y="2077967"/>
            <a:ext cx="2566888" cy="21339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09354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Рисунок 3" descr="af7a4501-735b-4269-8da2-1fc31646e441 - копи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101378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a:t>
            </a:r>
            <a:r>
              <a:rPr lang="fr-FR" b="1" dirty="0">
                <a:solidFill>
                  <a:schemeClr val="bg1"/>
                </a:solidFill>
              </a:rPr>
              <a:t>EURALO Leadership</a:t>
            </a:r>
            <a:endParaRPr lang="ru-RU" b="1" dirty="0">
              <a:solidFill>
                <a:schemeClr val="bg1"/>
              </a:solidFill>
            </a:endParaRPr>
          </a:p>
        </p:txBody>
      </p:sp>
      <p:sp>
        <p:nvSpPr>
          <p:cNvPr id="2" name="AutoShape 2" descr="https://img2.freepng.ru/20180513/zve/kisspng-exclamation-mark-computer-animation-question-mark-5af885c12b5ac5.9451041215262366091776.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Заголовок 1"/>
          <p:cNvSpPr txBox="1">
            <a:spLocks/>
          </p:cNvSpPr>
          <p:nvPr/>
        </p:nvSpPr>
        <p:spPr>
          <a:xfrm>
            <a:off x="260648" y="179512"/>
            <a:ext cx="6408712" cy="86409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2000" b="1" dirty="0">
                <a:solidFill>
                  <a:schemeClr val="accent4">
                    <a:lumMod val="75000"/>
                  </a:schemeClr>
                </a:solidFill>
              </a:rPr>
              <a:t>EURALO Annual Report, December 2020</a:t>
            </a:r>
            <a:r>
              <a:rPr lang="en-US" sz="2000" b="1" dirty="0">
                <a:solidFill>
                  <a:srgbClr val="3399FF"/>
                </a:solidFill>
              </a:rPr>
              <a:t> </a:t>
            </a:r>
            <a:br>
              <a:rPr lang="ru-RU" sz="2000" b="1" dirty="0">
                <a:solidFill>
                  <a:srgbClr val="7030A0"/>
                </a:solidFill>
              </a:rPr>
            </a:br>
            <a:endParaRPr lang="ru-RU" sz="2000" b="1" dirty="0">
              <a:solidFill>
                <a:srgbClr val="7030A0"/>
              </a:solidFill>
            </a:endParaRPr>
          </a:p>
        </p:txBody>
      </p:sp>
      <p:sp>
        <p:nvSpPr>
          <p:cNvPr id="11" name="Прямоугольник 8">
            <a:extLst>
              <a:ext uri="{FF2B5EF4-FFF2-40B4-BE49-F238E27FC236}">
                <a16:creationId xmlns:a16="http://schemas.microsoft.com/office/drawing/2014/main" id="{0DD08253-9CF8-429C-AFE0-4CC6145FB13B}"/>
              </a:ext>
            </a:extLst>
          </p:cNvPr>
          <p:cNvSpPr/>
          <p:nvPr/>
        </p:nvSpPr>
        <p:spPr>
          <a:xfrm>
            <a:off x="997472" y="2367573"/>
            <a:ext cx="5710994" cy="2954655"/>
          </a:xfrm>
          <a:prstGeom prst="rect">
            <a:avLst/>
          </a:prstGeom>
          <a:noFill/>
        </p:spPr>
        <p:txBody>
          <a:bodyPr wrap="square">
            <a:spAutoFit/>
          </a:bodyPr>
          <a:lstStyle/>
          <a:p>
            <a:pPr marL="285750" indent="-285750">
              <a:buFont typeface="Arial" panose="020B0604020202020204" pitchFamily="34" charset="0"/>
              <a:buChar char="•"/>
            </a:pPr>
            <a:r>
              <a:rPr lang="en-US" sz="2000" b="1" dirty="0">
                <a:solidFill>
                  <a:srgbClr val="222222"/>
                </a:solidFill>
              </a:rPr>
              <a:t>Pari Esfandiari</a:t>
            </a:r>
          </a:p>
          <a:p>
            <a:pPr marL="742950" lvl="1" indent="-285750">
              <a:buFont typeface="Arial" panose="020B0604020202020204" pitchFamily="34" charset="0"/>
              <a:buChar char="•"/>
            </a:pPr>
            <a:r>
              <a:rPr lang="en-US" dirty="0">
                <a:solidFill>
                  <a:srgbClr val="222222"/>
                </a:solidFill>
              </a:rPr>
              <a:t>Selected by </a:t>
            </a:r>
            <a:r>
              <a:rPr lang="en-US" dirty="0" err="1">
                <a:solidFill>
                  <a:srgbClr val="222222"/>
                </a:solidFill>
              </a:rPr>
              <a:t>NomCom</a:t>
            </a:r>
            <a:r>
              <a:rPr lang="en-US" dirty="0">
                <a:solidFill>
                  <a:srgbClr val="222222"/>
                </a:solidFill>
              </a:rPr>
              <a:t> – 2020-2022</a:t>
            </a:r>
          </a:p>
          <a:p>
            <a:pPr marL="285750" indent="-285750">
              <a:buFont typeface="Arial" panose="020B0604020202020204" pitchFamily="34" charset="0"/>
              <a:buChar char="•"/>
            </a:pPr>
            <a:r>
              <a:rPr lang="en-US" sz="2000" b="1" dirty="0">
                <a:solidFill>
                  <a:srgbClr val="222222"/>
                </a:solidFill>
              </a:rPr>
              <a:t>Joanna </a:t>
            </a:r>
            <a:r>
              <a:rPr lang="en-US" sz="2000" b="1" dirty="0" err="1">
                <a:solidFill>
                  <a:srgbClr val="222222"/>
                </a:solidFill>
              </a:rPr>
              <a:t>Kulesza</a:t>
            </a:r>
            <a:endParaRPr lang="en-US" sz="2000" b="1" dirty="0">
              <a:solidFill>
                <a:srgbClr val="222222"/>
              </a:solidFill>
            </a:endParaRPr>
          </a:p>
          <a:p>
            <a:pPr marL="742950" lvl="1" indent="-285750">
              <a:buFont typeface="Arial" panose="020B0604020202020204" pitchFamily="34" charset="0"/>
              <a:buChar char="•"/>
            </a:pPr>
            <a:r>
              <a:rPr lang="en-US" dirty="0">
                <a:solidFill>
                  <a:srgbClr val="222222"/>
                </a:solidFill>
              </a:rPr>
              <a:t>Selected by EURALO – 2020-2022</a:t>
            </a:r>
          </a:p>
          <a:p>
            <a:pPr marL="742950" lvl="1" indent="-285750">
              <a:buFont typeface="Arial" panose="020B0604020202020204" pitchFamily="34" charset="0"/>
              <a:buChar char="•"/>
            </a:pPr>
            <a:r>
              <a:rPr lang="en-US" dirty="0">
                <a:solidFill>
                  <a:srgbClr val="222222"/>
                </a:solidFill>
              </a:rPr>
              <a:t>Vice-Chair Outreach and Engagement</a:t>
            </a:r>
          </a:p>
          <a:p>
            <a:pPr marL="742950" lvl="1" indent="-285750">
              <a:buFont typeface="Arial" panose="020B0604020202020204" pitchFamily="34" charset="0"/>
              <a:buChar char="•"/>
            </a:pPr>
            <a:r>
              <a:rPr lang="en-US" dirty="0">
                <a:solidFill>
                  <a:srgbClr val="222222"/>
                </a:solidFill>
              </a:rPr>
              <a:t>Co-Chair Capacity Building Working Group</a:t>
            </a:r>
          </a:p>
          <a:p>
            <a:pPr marL="742950" lvl="1" indent="-285750">
              <a:buFont typeface="Arial" panose="020B0604020202020204" pitchFamily="34" charset="0"/>
              <a:buChar char="•"/>
            </a:pPr>
            <a:r>
              <a:rPr lang="fr-FR" dirty="0"/>
              <a:t>ALAC </a:t>
            </a:r>
            <a:r>
              <a:rPr lang="fr-FR" dirty="0" err="1"/>
              <a:t>Subcommittee</a:t>
            </a:r>
            <a:r>
              <a:rPr lang="fr-FR" dirty="0"/>
              <a:t> on </a:t>
            </a:r>
            <a:r>
              <a:rPr lang="fr-FR" dirty="0" err="1"/>
              <a:t>Appointee</a:t>
            </a:r>
            <a:r>
              <a:rPr lang="fr-FR" dirty="0"/>
              <a:t> </a:t>
            </a:r>
            <a:r>
              <a:rPr lang="fr-FR" dirty="0" err="1"/>
              <a:t>Selection</a:t>
            </a:r>
            <a:r>
              <a:rPr lang="fr-FR" dirty="0"/>
              <a:t> </a:t>
            </a:r>
            <a:r>
              <a:rPr lang="fr-FR" dirty="0" err="1"/>
              <a:t>member</a:t>
            </a:r>
            <a:endParaRPr lang="en-US" dirty="0">
              <a:solidFill>
                <a:srgbClr val="222222"/>
              </a:solidFill>
            </a:endParaRPr>
          </a:p>
          <a:p>
            <a:pPr marL="285750" indent="-285750">
              <a:buFont typeface="Arial" panose="020B0604020202020204" pitchFamily="34" charset="0"/>
              <a:buChar char="•"/>
            </a:pPr>
            <a:r>
              <a:rPr lang="en-US" sz="2000" b="1" dirty="0">
                <a:solidFill>
                  <a:srgbClr val="222222"/>
                </a:solidFill>
              </a:rPr>
              <a:t>Matthias Markus </a:t>
            </a:r>
            <a:r>
              <a:rPr lang="en-US" sz="2000" b="1" dirty="0" err="1">
                <a:solidFill>
                  <a:srgbClr val="222222"/>
                </a:solidFill>
              </a:rPr>
              <a:t>Hudobnik</a:t>
            </a:r>
            <a:endParaRPr lang="en-US" sz="2000" b="1" dirty="0">
              <a:solidFill>
                <a:srgbClr val="222222"/>
              </a:solidFill>
            </a:endParaRPr>
          </a:p>
          <a:p>
            <a:pPr marL="742950" lvl="1" indent="-285750">
              <a:buFont typeface="Arial" panose="020B0604020202020204" pitchFamily="34" charset="0"/>
              <a:buChar char="•"/>
            </a:pPr>
            <a:r>
              <a:rPr lang="en-US" dirty="0">
                <a:solidFill>
                  <a:srgbClr val="222222"/>
                </a:solidFill>
              </a:rPr>
              <a:t>Selected by EURALO – 2019-2021</a:t>
            </a:r>
          </a:p>
        </p:txBody>
      </p:sp>
      <p:pic>
        <p:nvPicPr>
          <p:cNvPr id="7" name="Picture 6">
            <a:extLst>
              <a:ext uri="{FF2B5EF4-FFF2-40B4-BE49-F238E27FC236}">
                <a16:creationId xmlns:a16="http://schemas.microsoft.com/office/drawing/2014/main" id="{1F09E61F-6D8C-4854-BAE3-EE6BF5606C3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1403648"/>
            <a:ext cx="6846896" cy="997200"/>
          </a:xfrm>
          <a:prstGeom prst="rect">
            <a:avLst/>
          </a:prstGeom>
        </p:spPr>
      </p:pic>
      <p:pic>
        <p:nvPicPr>
          <p:cNvPr id="13" name="Image 12">
            <a:extLst>
              <a:ext uri="{FF2B5EF4-FFF2-40B4-BE49-F238E27FC236}">
                <a16:creationId xmlns:a16="http://schemas.microsoft.com/office/drawing/2014/main" id="{CEA6F1C5-ED6C-A44B-95C7-78C8FAC27E7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92645" y="1460608"/>
            <a:ext cx="259939" cy="261682"/>
          </a:xfrm>
          <a:prstGeom prst="rect">
            <a:avLst/>
          </a:prstGeom>
        </p:spPr>
      </p:pic>
      <p:grpSp>
        <p:nvGrpSpPr>
          <p:cNvPr id="15" name="Groupe 14">
            <a:extLst>
              <a:ext uri="{FF2B5EF4-FFF2-40B4-BE49-F238E27FC236}">
                <a16:creationId xmlns:a16="http://schemas.microsoft.com/office/drawing/2014/main" id="{FEE005F0-D789-8243-9606-684774815BBF}"/>
              </a:ext>
            </a:extLst>
          </p:cNvPr>
          <p:cNvGrpSpPr/>
          <p:nvPr/>
        </p:nvGrpSpPr>
        <p:grpSpPr>
          <a:xfrm>
            <a:off x="44623" y="1968333"/>
            <a:ext cx="3024337" cy="432516"/>
            <a:chOff x="147687" y="2054262"/>
            <a:chExt cx="3024337" cy="432516"/>
          </a:xfrm>
        </p:grpSpPr>
        <p:pic>
          <p:nvPicPr>
            <p:cNvPr id="16" name="Picture 6">
              <a:extLst>
                <a:ext uri="{FF2B5EF4-FFF2-40B4-BE49-F238E27FC236}">
                  <a16:creationId xmlns:a16="http://schemas.microsoft.com/office/drawing/2014/main" id="{D3286E7D-EC23-4F4B-AC97-9595DD500799}"/>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147687" y="2054262"/>
              <a:ext cx="3024337" cy="432516"/>
            </a:xfrm>
            <a:prstGeom prst="rect">
              <a:avLst/>
            </a:prstGeom>
          </p:spPr>
        </p:pic>
        <p:sp>
          <p:nvSpPr>
            <p:cNvPr id="17" name="ZoneTexte 16">
              <a:extLst>
                <a:ext uri="{FF2B5EF4-FFF2-40B4-BE49-F238E27FC236}">
                  <a16:creationId xmlns:a16="http://schemas.microsoft.com/office/drawing/2014/main" id="{D0899629-6FA9-5A4F-A625-35E390CF6C3A}"/>
                </a:ext>
              </a:extLst>
            </p:cNvPr>
            <p:cNvSpPr txBox="1"/>
            <p:nvPr/>
          </p:nvSpPr>
          <p:spPr>
            <a:xfrm>
              <a:off x="331925" y="2084170"/>
              <a:ext cx="2521011" cy="369332"/>
            </a:xfrm>
            <a:prstGeom prst="rect">
              <a:avLst/>
            </a:prstGeom>
            <a:noFill/>
          </p:spPr>
          <p:txBody>
            <a:bodyPr wrap="none" rtlCol="0">
              <a:spAutoFit/>
            </a:bodyPr>
            <a:lstStyle/>
            <a:p>
              <a:r>
                <a:rPr lang="en-US" b="1" dirty="0">
                  <a:solidFill>
                    <a:schemeClr val="bg1"/>
                  </a:solidFill>
                </a:rPr>
                <a:t>EURALO December 2020</a:t>
              </a:r>
            </a:p>
          </p:txBody>
        </p:sp>
      </p:grpSp>
      <p:sp>
        <p:nvSpPr>
          <p:cNvPr id="14" name="ZoneTexte 13">
            <a:extLst>
              <a:ext uri="{FF2B5EF4-FFF2-40B4-BE49-F238E27FC236}">
                <a16:creationId xmlns:a16="http://schemas.microsoft.com/office/drawing/2014/main" id="{E5DFE91E-ABC4-724F-BCB0-D43C0AAC652D}"/>
              </a:ext>
            </a:extLst>
          </p:cNvPr>
          <p:cNvSpPr txBox="1"/>
          <p:nvPr/>
        </p:nvSpPr>
        <p:spPr>
          <a:xfrm>
            <a:off x="155575" y="2555776"/>
            <a:ext cx="841897" cy="2600179"/>
          </a:xfrm>
          <a:prstGeom prst="rect">
            <a:avLst/>
          </a:prstGeom>
          <a:noFill/>
        </p:spPr>
        <p:txBody>
          <a:bodyPr vert="wordArtVert" wrap="square" rtlCol="0">
            <a:spAutoFit/>
          </a:bodyPr>
          <a:lstStyle/>
          <a:p>
            <a:pPr algn="ctr"/>
            <a:r>
              <a:rPr lang="en-US" b="1" dirty="0">
                <a:solidFill>
                  <a:srgbClr val="7030A0"/>
                </a:solidFill>
              </a:rPr>
              <a:t>ALAC MEMBERS</a:t>
            </a:r>
          </a:p>
        </p:txBody>
      </p:sp>
      <p:pic>
        <p:nvPicPr>
          <p:cNvPr id="19" name="Picture 10">
            <a:extLst>
              <a:ext uri="{FF2B5EF4-FFF2-40B4-BE49-F238E27FC236}">
                <a16:creationId xmlns:a16="http://schemas.microsoft.com/office/drawing/2014/main" id="{E070ACCC-DCC8-4D42-8FE1-54BA67C378E0}"/>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485" y="5319670"/>
            <a:ext cx="6836411" cy="3824330"/>
          </a:xfrm>
          <a:prstGeom prst="rect">
            <a:avLst/>
          </a:prstGeom>
          <a:ln>
            <a:solidFill>
              <a:schemeClr val="bg1"/>
            </a:solidFill>
          </a:ln>
        </p:spPr>
      </p:pic>
    </p:spTree>
    <p:extLst>
      <p:ext uri="{BB962C8B-B14F-4D97-AF65-F5344CB8AC3E}">
        <p14:creationId xmlns:p14="http://schemas.microsoft.com/office/powerpoint/2010/main" val="42880185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60648" y="1475656"/>
            <a:ext cx="6480720" cy="660418"/>
          </a:xfrm>
        </p:spPr>
        <p:txBody>
          <a:bodyPr>
            <a:noAutofit/>
          </a:bodyPr>
          <a:lstStyle/>
          <a:p>
            <a:pPr algn="r"/>
            <a:r>
              <a:rPr lang="en-US" sz="1400" b="1" dirty="0">
                <a:solidFill>
                  <a:schemeClr val="accent4">
                    <a:lumMod val="75000"/>
                  </a:schemeClr>
                </a:solidFill>
              </a:rPr>
              <a:t>Photos from some ICANN67 participants from Europe</a:t>
            </a:r>
            <a:endParaRPr lang="ru-RU" sz="1400" b="1" dirty="0">
              <a:solidFill>
                <a:schemeClr val="accent4">
                  <a:lumMod val="75000"/>
                </a:schemeClr>
              </a:solidFill>
            </a:endParaRPr>
          </a:p>
          <a:p>
            <a:pPr algn="r"/>
            <a:r>
              <a:rPr lang="en-US" sz="1200" dirty="0">
                <a:hlinkClick r:id="rId2"/>
              </a:rPr>
              <a:t>https://www.flickr.com/photos/icann/albums/72157713426698137</a:t>
            </a:r>
            <a:br>
              <a:rPr lang="en-US" sz="1200" dirty="0"/>
            </a:br>
            <a:endParaRPr lang="ru-RU" sz="1200" dirty="0"/>
          </a:p>
          <a:p>
            <a:pPr algn="r"/>
            <a:br>
              <a:rPr lang="ru-RU" sz="1200" u="sng" dirty="0"/>
            </a:br>
            <a:endParaRPr lang="en-US" sz="1200" b="1" dirty="0"/>
          </a:p>
          <a:p>
            <a:pPr algn="r"/>
            <a:endParaRPr lang="en-US" sz="1200" b="1" dirty="0"/>
          </a:p>
          <a:p>
            <a:pPr algn="r"/>
            <a:endParaRPr lang="en-US" sz="1200" b="1" dirty="0"/>
          </a:p>
          <a:p>
            <a:pPr algn="r"/>
            <a:endParaRPr lang="en-US" sz="1200" dirty="0"/>
          </a:p>
          <a:p>
            <a:pPr algn="r"/>
            <a:endParaRPr lang="ru-RU" sz="1200" b="1" dirty="0"/>
          </a:p>
          <a:p>
            <a:pPr algn="r"/>
            <a:endParaRPr lang="ru-RU" sz="1200" b="1" dirty="0"/>
          </a:p>
        </p:txBody>
      </p:sp>
      <p:pic>
        <p:nvPicPr>
          <p:cNvPr id="2049" name="Рисунок 3" descr="af7a4501-735b-4269-8da2-1fc31646e441 - копи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101378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ICANN67 (</a:t>
            </a:r>
            <a:r>
              <a:rPr lang="en-US" b="1" dirty="0" err="1">
                <a:solidFill>
                  <a:schemeClr val="bg1"/>
                </a:solidFill>
              </a:rPr>
              <a:t>vCancun</a:t>
            </a:r>
            <a:r>
              <a:rPr lang="en-US" b="1" dirty="0">
                <a:solidFill>
                  <a:schemeClr val="bg1"/>
                </a:solidFill>
              </a:rPr>
              <a:t>)</a:t>
            </a:r>
            <a:endParaRPr lang="ru-RU" b="1" dirty="0">
              <a:solidFill>
                <a:schemeClr val="bg1"/>
              </a:solidFill>
            </a:endParaRPr>
          </a:p>
        </p:txBody>
      </p:sp>
      <p:pic>
        <p:nvPicPr>
          <p:cNvPr id="5122"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303286" y="3528977"/>
            <a:ext cx="2882736" cy="21273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7" name="Picture 7"/>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3368401" y="2501278"/>
            <a:ext cx="3118887" cy="21564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9" name="Picture 9"/>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980728" y="2125951"/>
            <a:ext cx="1336703" cy="10017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Подзаголовок 2">
            <a:extLst>
              <a:ext uri="{FF2B5EF4-FFF2-40B4-BE49-F238E27FC236}">
                <a16:creationId xmlns:a16="http://schemas.microsoft.com/office/drawing/2014/main" id="{46AC852B-B28B-754D-8F45-4D154028256E}"/>
              </a:ext>
            </a:extLst>
          </p:cNvPr>
          <p:cNvSpPr txBox="1">
            <a:spLocks/>
          </p:cNvSpPr>
          <p:nvPr/>
        </p:nvSpPr>
        <p:spPr>
          <a:xfrm>
            <a:off x="233264" y="6841346"/>
            <a:ext cx="6480720" cy="1547078"/>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spcBef>
                <a:spcPts val="0"/>
              </a:spcBef>
            </a:pPr>
            <a:r>
              <a:rPr lang="en-US" sz="1300" b="1" dirty="0">
                <a:solidFill>
                  <a:schemeClr val="accent4">
                    <a:lumMod val="75000"/>
                  </a:schemeClr>
                </a:solidFill>
              </a:rPr>
              <a:t>EURALO develops </a:t>
            </a:r>
            <a:r>
              <a:rPr lang="en-US" sz="1300" b="1" dirty="0">
                <a:solidFill>
                  <a:schemeClr val="accent4">
                    <a:lumMod val="75000"/>
                  </a:schemeClr>
                </a:solidFill>
                <a:hlinkClick r:id="rId7"/>
              </a:rPr>
              <a:t>Outreach Strategic plan for Fiscal Year 21</a:t>
            </a:r>
            <a:endParaRPr lang="en-US" sz="1300" dirty="0">
              <a:solidFill>
                <a:schemeClr val="accent4">
                  <a:lumMod val="75000"/>
                </a:schemeClr>
              </a:solidFill>
            </a:endParaRPr>
          </a:p>
          <a:p>
            <a:pPr algn="r">
              <a:spcBef>
                <a:spcPts val="0"/>
              </a:spcBef>
            </a:pPr>
            <a:r>
              <a:rPr lang="en-US" sz="1200" dirty="0">
                <a:solidFill>
                  <a:schemeClr val="accent4">
                    <a:lumMod val="75000"/>
                  </a:schemeClr>
                </a:solidFill>
              </a:rPr>
              <a:t>The focus is  to cover all regions of the Europe</a:t>
            </a:r>
            <a:br>
              <a:rPr lang="en-US" sz="1200" dirty="0">
                <a:solidFill>
                  <a:schemeClr val="accent4">
                    <a:lumMod val="75000"/>
                  </a:schemeClr>
                </a:solidFill>
              </a:rPr>
            </a:br>
            <a:r>
              <a:rPr lang="en-US" sz="1200" dirty="0">
                <a:solidFill>
                  <a:schemeClr val="accent4">
                    <a:lumMod val="75000"/>
                  </a:schemeClr>
                </a:solidFill>
              </a:rPr>
              <a:t>to enhance the interaction between the EURALO ALSs and other members</a:t>
            </a:r>
          </a:p>
          <a:p>
            <a:pPr algn="r">
              <a:spcBef>
                <a:spcPts val="0"/>
              </a:spcBef>
            </a:pPr>
            <a:r>
              <a:rPr lang="en-US" sz="1200" dirty="0">
                <a:solidFill>
                  <a:schemeClr val="accent4">
                    <a:lumMod val="75000"/>
                  </a:schemeClr>
                </a:solidFill>
              </a:rPr>
              <a:t>A </a:t>
            </a:r>
            <a:r>
              <a:rPr lang="en-US" sz="1200" b="1" dirty="0">
                <a:solidFill>
                  <a:schemeClr val="accent4">
                    <a:lumMod val="75000"/>
                  </a:schemeClr>
                </a:solidFill>
              </a:rPr>
              <a:t>very convenient tool</a:t>
            </a:r>
            <a:r>
              <a:rPr lang="en-US" sz="1200" dirty="0">
                <a:solidFill>
                  <a:schemeClr val="accent4">
                    <a:lumMod val="75000"/>
                  </a:schemeClr>
                </a:solidFill>
              </a:rPr>
              <a:t>: </a:t>
            </a:r>
            <a:r>
              <a:rPr lang="en-US" sz="1200" b="1" dirty="0">
                <a:solidFill>
                  <a:schemeClr val="accent4">
                    <a:lumMod val="75000"/>
                  </a:schemeClr>
                </a:solidFill>
              </a:rPr>
              <a:t>the spreadsheet of </a:t>
            </a:r>
            <a:r>
              <a:rPr lang="en-US" sz="1200" b="1" dirty="0">
                <a:solidFill>
                  <a:schemeClr val="accent4">
                    <a:lumMod val="75000"/>
                  </a:schemeClr>
                </a:solidFill>
                <a:hlinkClick r:id="rId8"/>
              </a:rPr>
              <a:t>expertise of ALS representatives and individuals</a:t>
            </a:r>
            <a:br>
              <a:rPr lang="en-US" sz="1200" b="1" dirty="0">
                <a:solidFill>
                  <a:schemeClr val="accent4">
                    <a:lumMod val="75000"/>
                  </a:schemeClr>
                </a:solidFill>
              </a:rPr>
            </a:br>
            <a:r>
              <a:rPr lang="en-US" sz="1200" dirty="0">
                <a:solidFill>
                  <a:schemeClr val="accent4">
                    <a:lumMod val="75000"/>
                  </a:schemeClr>
                </a:solidFill>
              </a:rPr>
              <a:t>Your expertise is always welcome and useful</a:t>
            </a:r>
            <a:br>
              <a:rPr lang="en-US" sz="1200" dirty="0">
                <a:solidFill>
                  <a:schemeClr val="accent4">
                    <a:lumMod val="75000"/>
                  </a:schemeClr>
                </a:solidFill>
              </a:rPr>
            </a:br>
            <a:r>
              <a:rPr lang="en-US" sz="1200" dirty="0">
                <a:solidFill>
                  <a:schemeClr val="accent4">
                    <a:lumMod val="75000"/>
                  </a:schemeClr>
                </a:solidFill>
              </a:rPr>
              <a:t>The list of expertise is a good  opportunity for effective interaction &amp; participation on highly specialized discussions and projects</a:t>
            </a:r>
            <a:br>
              <a:rPr lang="en-US" sz="1200" dirty="0">
                <a:solidFill>
                  <a:schemeClr val="accent4">
                    <a:lumMod val="75000"/>
                  </a:schemeClr>
                </a:solidFill>
              </a:rPr>
            </a:br>
            <a:r>
              <a:rPr lang="en-US" sz="1200" dirty="0">
                <a:solidFill>
                  <a:schemeClr val="accent4">
                    <a:lumMod val="75000"/>
                  </a:schemeClr>
                </a:solidFill>
              </a:rPr>
              <a:t>It will help to analysis the EURALO potential</a:t>
            </a:r>
          </a:p>
          <a:p>
            <a:pPr algn="r">
              <a:spcBef>
                <a:spcPts val="0"/>
              </a:spcBef>
            </a:pPr>
            <a:endParaRPr lang="en-US" sz="1300" b="1" dirty="0">
              <a:solidFill>
                <a:schemeClr val="accent4">
                  <a:lumMod val="75000"/>
                </a:schemeClr>
              </a:solidFill>
            </a:endParaRPr>
          </a:p>
        </p:txBody>
      </p:sp>
      <p:sp>
        <p:nvSpPr>
          <p:cNvPr id="17" name="TextBox 9">
            <a:extLst>
              <a:ext uri="{FF2B5EF4-FFF2-40B4-BE49-F238E27FC236}">
                <a16:creationId xmlns:a16="http://schemas.microsoft.com/office/drawing/2014/main" id="{8A79D072-BF5D-A041-96DA-ABAA4CB5C82F}"/>
              </a:ext>
            </a:extLst>
          </p:cNvPr>
          <p:cNvSpPr txBox="1"/>
          <p:nvPr/>
        </p:nvSpPr>
        <p:spPr>
          <a:xfrm>
            <a:off x="-27384" y="640929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EURALO news </a:t>
            </a:r>
            <a:endParaRPr lang="ru-RU" b="1" dirty="0">
              <a:solidFill>
                <a:schemeClr val="bg1"/>
              </a:solidFill>
            </a:endParaRPr>
          </a:p>
        </p:txBody>
      </p:sp>
    </p:spTree>
    <p:extLst>
      <p:ext uri="{BB962C8B-B14F-4D97-AF65-F5344CB8AC3E}">
        <p14:creationId xmlns:p14="http://schemas.microsoft.com/office/powerpoint/2010/main" val="39672651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60648" y="1455128"/>
            <a:ext cx="4176464" cy="2540808"/>
          </a:xfrm>
        </p:spPr>
        <p:txBody>
          <a:bodyPr>
            <a:noAutofit/>
          </a:bodyPr>
          <a:lstStyle/>
          <a:p>
            <a:pPr algn="r"/>
            <a:r>
              <a:rPr lang="en-US" sz="1200" dirty="0"/>
              <a:t>ICANN </a:t>
            </a:r>
            <a:r>
              <a:rPr lang="en-US" sz="1200" b="1" dirty="0">
                <a:solidFill>
                  <a:schemeClr val="accent4">
                    <a:lumMod val="75000"/>
                  </a:schemeClr>
                </a:solidFill>
              </a:rPr>
              <a:t>announced Mikhail </a:t>
            </a:r>
            <a:r>
              <a:rPr lang="en-US" sz="1200" b="1" dirty="0" err="1">
                <a:solidFill>
                  <a:schemeClr val="accent4">
                    <a:lumMod val="75000"/>
                  </a:schemeClr>
                </a:solidFill>
              </a:rPr>
              <a:t>Anisimov</a:t>
            </a:r>
            <a:r>
              <a:rPr lang="en-US" sz="1200" b="1" dirty="0">
                <a:solidFill>
                  <a:schemeClr val="accent4">
                    <a:lumMod val="75000"/>
                  </a:schemeClr>
                </a:solidFill>
              </a:rPr>
              <a:t> joins ICANN organization as the Head of Global Stakeholder Engagement for Eastern Europe and Central Asia</a:t>
            </a:r>
            <a:r>
              <a:rPr lang="en-US" sz="1200" dirty="0"/>
              <a:t>.</a:t>
            </a:r>
          </a:p>
          <a:p>
            <a:pPr algn="r"/>
            <a:r>
              <a:rPr lang="en-US" sz="1200" dirty="0"/>
              <a:t>"Mikhail </a:t>
            </a:r>
            <a:r>
              <a:rPr lang="en-US" sz="1200" dirty="0" err="1"/>
              <a:t>Anisimov</a:t>
            </a:r>
            <a:r>
              <a:rPr lang="en-US" sz="1200" dirty="0"/>
              <a:t> is a well-known domain industry professional in Eastern Europe and Central Asia, and a long-time ICANN community member," said Sally </a:t>
            </a:r>
            <a:r>
              <a:rPr lang="en-US" sz="1200" dirty="0" err="1"/>
              <a:t>Costerton</a:t>
            </a:r>
            <a:r>
              <a:rPr lang="en-US" sz="1200" dirty="0"/>
              <a:t>, ICANN's Senior Vice President for Global Stakeholder Engagement. "He will continue to build on the great work of his predecessors, bringing his knowledge of Internet governance and the domain industry to our organization. I look forward to working with him to deepen ICANN's presence in the region.“</a:t>
            </a:r>
          </a:p>
          <a:p>
            <a:pPr algn="r"/>
            <a:r>
              <a:rPr lang="en-US" sz="1200" dirty="0">
                <a:hlinkClick r:id="rId2"/>
              </a:rPr>
              <a:t>https://www.icann.org/news/announcement-2020-03-16-en</a:t>
            </a:r>
            <a:br>
              <a:rPr lang="en-US" sz="1200" dirty="0"/>
            </a:br>
            <a:endParaRPr lang="en-US" sz="1200" dirty="0"/>
          </a:p>
          <a:p>
            <a:pPr algn="r"/>
            <a:endParaRPr lang="en-US" sz="1200" dirty="0"/>
          </a:p>
          <a:p>
            <a:pPr algn="r"/>
            <a:endParaRPr lang="en-US" sz="1200" dirty="0"/>
          </a:p>
          <a:p>
            <a:pPr algn="r"/>
            <a:endParaRPr lang="en-US" sz="1200" dirty="0"/>
          </a:p>
          <a:p>
            <a:pPr algn="r"/>
            <a:endParaRPr lang="en-US" sz="1200" dirty="0"/>
          </a:p>
          <a:p>
            <a:pPr algn="r"/>
            <a:br>
              <a:rPr lang="en-US" sz="1200" dirty="0"/>
            </a:br>
            <a:endParaRPr lang="en-US" sz="1200" dirty="0"/>
          </a:p>
          <a:p>
            <a:pPr algn="r">
              <a:spcBef>
                <a:spcPts val="0"/>
              </a:spcBef>
            </a:pPr>
            <a:endParaRPr lang="en-US" sz="1200" dirty="0"/>
          </a:p>
          <a:p>
            <a:pPr algn="r"/>
            <a:endParaRPr lang="en-US" sz="1200" u="sng" dirty="0"/>
          </a:p>
          <a:p>
            <a:pPr algn="r"/>
            <a:endParaRPr lang="en-US" sz="1200" u="sng" dirty="0"/>
          </a:p>
          <a:p>
            <a:pPr algn="r"/>
            <a:endParaRPr lang="en-US" sz="1200" u="sng" dirty="0"/>
          </a:p>
          <a:p>
            <a:pPr algn="r"/>
            <a:r>
              <a:rPr lang="en-US" sz="1200" b="1" dirty="0"/>
              <a:t> </a:t>
            </a:r>
            <a:endParaRPr lang="ru-RU" sz="1200" dirty="0"/>
          </a:p>
        </p:txBody>
      </p:sp>
      <p:pic>
        <p:nvPicPr>
          <p:cNvPr id="2049" name="Рисунок 3" descr="af7a4501-735b-4269-8da2-1fc31646e441 - копи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101378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ICANN updates</a:t>
            </a:r>
            <a:endParaRPr lang="ru-RU" b="1" dirty="0">
              <a:solidFill>
                <a:schemeClr val="bg1"/>
              </a:solidFill>
            </a:endParaRPr>
          </a:p>
        </p:txBody>
      </p:sp>
      <p:pic>
        <p:nvPicPr>
          <p:cNvPr id="1026" name="Picture 2" descr="https://pbs.twimg.com/media/DgSW97cXkAEHP7a.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607666" y="1907704"/>
            <a:ext cx="2010298" cy="1338524"/>
          </a:xfrm>
          <a:prstGeom prst="rect">
            <a:avLst/>
          </a:prstGeom>
          <a:noFill/>
          <a:extLst>
            <a:ext uri="{909E8E84-426E-40DD-AFC4-6F175D3DCCD1}">
              <a14:hiddenFill xmlns:a14="http://schemas.microsoft.com/office/drawing/2010/main">
                <a:solidFill>
                  <a:srgbClr val="FFFFFF"/>
                </a:solidFill>
              </a14:hiddenFill>
            </a:ext>
          </a:extLst>
        </p:spPr>
      </p:pic>
      <p:sp>
        <p:nvSpPr>
          <p:cNvPr id="9" name="Подзаголовок 2">
            <a:extLst>
              <a:ext uri="{FF2B5EF4-FFF2-40B4-BE49-F238E27FC236}">
                <a16:creationId xmlns:a16="http://schemas.microsoft.com/office/drawing/2014/main" id="{1ABB8E30-EC32-A649-ABB1-4DED79A9E6A6}"/>
              </a:ext>
            </a:extLst>
          </p:cNvPr>
          <p:cNvSpPr txBox="1">
            <a:spLocks/>
          </p:cNvSpPr>
          <p:nvPr/>
        </p:nvSpPr>
        <p:spPr>
          <a:xfrm>
            <a:off x="188640" y="7092280"/>
            <a:ext cx="3639295" cy="153269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r>
              <a:rPr lang="en-US" sz="1400" b="1" dirty="0">
                <a:solidFill>
                  <a:schemeClr val="accent4">
                    <a:lumMod val="75000"/>
                  </a:schemeClr>
                </a:solidFill>
              </a:rPr>
              <a:t>RIPE NCC</a:t>
            </a:r>
            <a:br>
              <a:rPr lang="en-US" sz="1400" b="1" dirty="0"/>
            </a:br>
            <a:r>
              <a:rPr lang="en-US" sz="1200" dirty="0"/>
              <a:t>The RIPE NCC Executive Board has appointed Hans </a:t>
            </a:r>
            <a:r>
              <a:rPr lang="en-US" sz="1200" dirty="0" err="1"/>
              <a:t>Petter</a:t>
            </a:r>
            <a:r>
              <a:rPr lang="en-US" sz="1200" dirty="0"/>
              <a:t> </a:t>
            </a:r>
            <a:r>
              <a:rPr lang="en-US" sz="1200" dirty="0" err="1"/>
              <a:t>Holen</a:t>
            </a:r>
            <a:r>
              <a:rPr lang="en-US" sz="1200" dirty="0"/>
              <a:t> as the Managing Director of the RIPE NCC. Read the full announcement at: </a:t>
            </a:r>
            <a:r>
              <a:rPr lang="en-US" sz="1200" u="sng" dirty="0">
                <a:hlinkClick r:id="rId5"/>
              </a:rPr>
              <a:t>https://ripe.net/publications/news/announcements/hans-petter-holen-appointed-as-the-ripe-nccs-managing-director</a:t>
            </a:r>
            <a:endParaRPr lang="ru-RU" sz="1200" u="sng" dirty="0"/>
          </a:p>
          <a:p>
            <a:pPr algn="r"/>
            <a:endParaRPr lang="ru-RU" sz="1200" u="sng" dirty="0"/>
          </a:p>
          <a:p>
            <a:pPr algn="r"/>
            <a:endParaRPr lang="ru-RU" sz="1200" u="sng" dirty="0"/>
          </a:p>
          <a:p>
            <a:pPr algn="r"/>
            <a:endParaRPr lang="ru-RU" sz="1200" u="sng" dirty="0"/>
          </a:p>
          <a:p>
            <a:pPr algn="r"/>
            <a:endParaRPr lang="ru-RU" sz="1200" u="sng" dirty="0"/>
          </a:p>
          <a:p>
            <a:pPr algn="r"/>
            <a:endParaRPr lang="ru-RU" sz="1200" u="sng" dirty="0"/>
          </a:p>
          <a:p>
            <a:pPr algn="r"/>
            <a:endParaRPr lang="ru-RU" sz="1200" u="sng" dirty="0"/>
          </a:p>
          <a:p>
            <a:pPr algn="r"/>
            <a:endParaRPr lang="ru-RU" sz="1200" u="sng" dirty="0"/>
          </a:p>
          <a:p>
            <a:pPr algn="r"/>
            <a:endParaRPr lang="ru-RU" sz="1200" u="sng" dirty="0"/>
          </a:p>
          <a:p>
            <a:pPr algn="r"/>
            <a:endParaRPr lang="ru-RU" sz="1200" u="sng" dirty="0"/>
          </a:p>
          <a:p>
            <a:pPr algn="r"/>
            <a:endParaRPr lang="ru-RU" sz="1200" u="sng" dirty="0"/>
          </a:p>
          <a:p>
            <a:pPr algn="r"/>
            <a:endParaRPr lang="ru-RU" sz="1200" u="sng" dirty="0"/>
          </a:p>
          <a:p>
            <a:pPr algn="r"/>
            <a:endParaRPr lang="ru-RU" sz="1200" u="sng" dirty="0"/>
          </a:p>
          <a:p>
            <a:pPr algn="r"/>
            <a:endParaRPr lang="ru-RU" sz="1200" u="sng" dirty="0"/>
          </a:p>
          <a:p>
            <a:pPr algn="r"/>
            <a:endParaRPr lang="ru-RU" sz="1200" u="sng" dirty="0"/>
          </a:p>
          <a:p>
            <a:pPr algn="r"/>
            <a:endParaRPr lang="ru-RU" sz="1200" u="sng" dirty="0"/>
          </a:p>
        </p:txBody>
      </p:sp>
      <p:sp>
        <p:nvSpPr>
          <p:cNvPr id="12" name="TextBox 9">
            <a:extLst>
              <a:ext uri="{FF2B5EF4-FFF2-40B4-BE49-F238E27FC236}">
                <a16:creationId xmlns:a16="http://schemas.microsoft.com/office/drawing/2014/main" id="{9467AD2F-D578-9B43-901C-028E502A3B61}"/>
              </a:ext>
            </a:extLst>
          </p:cNvPr>
          <p:cNvSpPr txBox="1"/>
          <p:nvPr/>
        </p:nvSpPr>
        <p:spPr>
          <a:xfrm>
            <a:off x="0" y="4788024"/>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MoU partners news</a:t>
            </a:r>
            <a:endParaRPr lang="ru-RU" b="1" dirty="0">
              <a:solidFill>
                <a:schemeClr val="bg1"/>
              </a:solidFill>
            </a:endParaRPr>
          </a:p>
        </p:txBody>
      </p:sp>
      <p:pic>
        <p:nvPicPr>
          <p:cNvPr id="13" name="Рисунок 10" descr="На изображении может находиться: 1 человек, часть тела крупным планом, возможный вариант текста &quot;Hans Petter Holen Appointed as Managing Director Read the announcement for details RIPE NCC&quot;">
            <a:extLst>
              <a:ext uri="{FF2B5EF4-FFF2-40B4-BE49-F238E27FC236}">
                <a16:creationId xmlns:a16="http://schemas.microsoft.com/office/drawing/2014/main" id="{A6EB9BC8-7C67-5B4C-A7D6-EED74DD33F5C}"/>
              </a:ext>
            </a:extLst>
          </p:cNvPr>
          <p:cNvPicPr/>
          <p:nvPr/>
        </p:nvPicPr>
        <p:blipFill>
          <a:blip r:embed="rId6" cstate="email">
            <a:extLst>
              <a:ext uri="{28A0092B-C50C-407E-A947-70E740481C1C}">
                <a14:useLocalDpi xmlns:a14="http://schemas.microsoft.com/office/drawing/2010/main"/>
              </a:ext>
            </a:extLst>
          </a:blip>
          <a:srcRect/>
          <a:stretch>
            <a:fillRect/>
          </a:stretch>
        </p:blipFill>
        <p:spPr bwMode="auto">
          <a:xfrm>
            <a:off x="3927663" y="7184816"/>
            <a:ext cx="2741697" cy="1440160"/>
          </a:xfrm>
          <a:prstGeom prst="rect">
            <a:avLst/>
          </a:prstGeom>
          <a:noFill/>
          <a:ln>
            <a:noFill/>
          </a:ln>
        </p:spPr>
      </p:pic>
      <p:sp>
        <p:nvSpPr>
          <p:cNvPr id="14" name="Подзаголовок 2">
            <a:extLst>
              <a:ext uri="{FF2B5EF4-FFF2-40B4-BE49-F238E27FC236}">
                <a16:creationId xmlns:a16="http://schemas.microsoft.com/office/drawing/2014/main" id="{9FFE8AE5-7FFF-1645-BA08-0EA2B0EF2051}"/>
              </a:ext>
            </a:extLst>
          </p:cNvPr>
          <p:cNvSpPr txBox="1">
            <a:spLocks/>
          </p:cNvSpPr>
          <p:nvPr/>
        </p:nvSpPr>
        <p:spPr>
          <a:xfrm>
            <a:off x="260648" y="3851920"/>
            <a:ext cx="6480720" cy="81261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r>
              <a:rPr lang="en-US" sz="1200" dirty="0"/>
              <a:t>ICANN announced that </a:t>
            </a:r>
            <a:r>
              <a:rPr lang="en-US" sz="1200" b="1" dirty="0">
                <a:solidFill>
                  <a:schemeClr val="accent4">
                    <a:lumMod val="50000"/>
                  </a:schemeClr>
                </a:solidFill>
              </a:rPr>
              <a:t>The Hague, Netherlands </a:t>
            </a:r>
            <a:r>
              <a:rPr lang="en-US" sz="1200" dirty="0"/>
              <a:t>has been selected as the location </a:t>
            </a:r>
            <a:r>
              <a:rPr lang="en-US" sz="1200" b="1" dirty="0">
                <a:solidFill>
                  <a:schemeClr val="accent4">
                    <a:lumMod val="50000"/>
                  </a:schemeClr>
                </a:solidFill>
              </a:rPr>
              <a:t>for the ICANN74 Policy Forum</a:t>
            </a:r>
            <a:r>
              <a:rPr lang="en-US" sz="1200" dirty="0"/>
              <a:t>, to be held from 13-16 June 2022 at the </a:t>
            </a:r>
            <a:r>
              <a:rPr lang="en-US" sz="1200" dirty="0">
                <a:hlinkClick r:id="rId7"/>
              </a:rPr>
              <a:t>World Forum The Hague</a:t>
            </a:r>
            <a:r>
              <a:rPr lang="en-US" sz="1200" dirty="0"/>
              <a:t>.</a:t>
            </a:r>
          </a:p>
          <a:p>
            <a:pPr algn="r"/>
            <a:r>
              <a:rPr lang="en-US" sz="1200" dirty="0">
                <a:hlinkClick r:id="rId8"/>
              </a:rPr>
              <a:t>https://www.icann.org/news/announcement-2020-03-13-en</a:t>
            </a:r>
            <a:br>
              <a:rPr lang="en-US" sz="1200" dirty="0"/>
            </a:br>
            <a:br>
              <a:rPr lang="en-US" sz="1200" dirty="0"/>
            </a:br>
            <a:endParaRPr lang="en-US" sz="1200" b="1" dirty="0"/>
          </a:p>
          <a:p>
            <a:pPr algn="r"/>
            <a:r>
              <a:rPr lang="en-US" sz="1200" b="1" dirty="0"/>
              <a:t> </a:t>
            </a:r>
            <a:endParaRPr lang="ru-RU" sz="1200" dirty="0"/>
          </a:p>
        </p:txBody>
      </p:sp>
      <p:sp>
        <p:nvSpPr>
          <p:cNvPr id="18" name="Подзаголовок 2">
            <a:extLst>
              <a:ext uri="{FF2B5EF4-FFF2-40B4-BE49-F238E27FC236}">
                <a16:creationId xmlns:a16="http://schemas.microsoft.com/office/drawing/2014/main" id="{41871ABC-C016-DC41-9685-CA08AAEFBB84}"/>
              </a:ext>
            </a:extLst>
          </p:cNvPr>
          <p:cNvSpPr txBox="1">
            <a:spLocks/>
          </p:cNvSpPr>
          <p:nvPr/>
        </p:nvSpPr>
        <p:spPr>
          <a:xfrm>
            <a:off x="3429000" y="5364088"/>
            <a:ext cx="3313484" cy="132720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r>
              <a:rPr lang="en-US" sz="1500" b="1" dirty="0">
                <a:solidFill>
                  <a:schemeClr val="accent4">
                    <a:lumMod val="75000"/>
                  </a:schemeClr>
                </a:solidFill>
              </a:rPr>
              <a:t>RIPE NCC</a:t>
            </a:r>
            <a:br>
              <a:rPr lang="en-US" sz="1500" b="1" dirty="0"/>
            </a:br>
            <a:r>
              <a:rPr lang="en-US" sz="1200" dirty="0"/>
              <a:t>The  </a:t>
            </a:r>
            <a:r>
              <a:rPr lang="en-US" sz="1200" b="1" dirty="0">
                <a:solidFill>
                  <a:srgbClr val="7030A0"/>
                </a:solidFill>
              </a:rPr>
              <a:t>RIPE 80 Meeting</a:t>
            </a:r>
            <a:r>
              <a:rPr lang="en-US" sz="1200" dirty="0"/>
              <a:t> was the first ever fully </a:t>
            </a:r>
            <a:r>
              <a:rPr lang="en-US" sz="1200" b="1" dirty="0"/>
              <a:t>virtual </a:t>
            </a:r>
            <a:r>
              <a:rPr lang="en-US" sz="1200" dirty="0"/>
              <a:t>meeting </a:t>
            </a:r>
            <a:br>
              <a:rPr lang="en-US" sz="1200" dirty="0"/>
            </a:br>
            <a:r>
              <a:rPr lang="en-US" sz="1200" b="1" dirty="0"/>
              <a:t>12-14 May 2020</a:t>
            </a:r>
            <a:br>
              <a:rPr lang="en-US" sz="1200" dirty="0"/>
            </a:br>
            <a:r>
              <a:rPr lang="en-US" sz="1200" dirty="0"/>
              <a:t>Agenda was published for most sessions here: </a:t>
            </a:r>
            <a:r>
              <a:rPr lang="en-US" sz="1200" dirty="0">
                <a:hlinkClick r:id="rId9"/>
              </a:rPr>
              <a:t>https://ripe80.ripe.net/programme/meeting-plan/</a:t>
            </a:r>
            <a:endParaRPr lang="ru-RU" sz="1200" u="sng" dirty="0"/>
          </a:p>
          <a:p>
            <a:pPr algn="r"/>
            <a:endParaRPr lang="ru-RU" sz="1200" u="sng" dirty="0"/>
          </a:p>
        </p:txBody>
      </p:sp>
      <p:pic>
        <p:nvPicPr>
          <p:cNvPr id="19" name="Picture 6">
            <a:extLst>
              <a:ext uri="{FF2B5EF4-FFF2-40B4-BE49-F238E27FC236}">
                <a16:creationId xmlns:a16="http://schemas.microsoft.com/office/drawing/2014/main" id="{C9DDFF49-88EB-C04B-BBDB-683A2891A23D}"/>
              </a:ext>
            </a:extLst>
          </p:cNvPr>
          <p:cNvPicPr>
            <a:picLocks noChangeAspect="1" noChangeArrowheads="1"/>
          </p:cNvPicPr>
          <p:nvPr/>
        </p:nvPicPr>
        <p:blipFill rotWithShape="1">
          <a:blip r:embed="rId10" cstate="email">
            <a:extLst>
              <a:ext uri="{28A0092B-C50C-407E-A947-70E740481C1C}">
                <a14:useLocalDpi xmlns:a14="http://schemas.microsoft.com/office/drawing/2010/main"/>
              </a:ext>
            </a:extLst>
          </a:blip>
          <a:srcRect/>
          <a:stretch/>
        </p:blipFill>
        <p:spPr bwMode="auto">
          <a:xfrm>
            <a:off x="44624" y="5390230"/>
            <a:ext cx="3429690" cy="13122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609309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60648" y="1475656"/>
            <a:ext cx="6480720" cy="7272808"/>
          </a:xfrm>
        </p:spPr>
        <p:txBody>
          <a:bodyPr>
            <a:noAutofit/>
          </a:bodyPr>
          <a:lstStyle/>
          <a:p>
            <a:pPr algn="r"/>
            <a:r>
              <a:rPr lang="en-US" sz="1500" b="1" dirty="0">
                <a:solidFill>
                  <a:schemeClr val="accent4">
                    <a:lumMod val="75000"/>
                  </a:schemeClr>
                </a:solidFill>
              </a:rPr>
              <a:t>The "Welcome package"</a:t>
            </a:r>
            <a:br>
              <a:rPr lang="en-US" sz="1500" b="1" dirty="0">
                <a:solidFill>
                  <a:schemeClr val="accent4">
                    <a:lumMod val="75000"/>
                  </a:schemeClr>
                </a:solidFill>
              </a:rPr>
            </a:br>
            <a:r>
              <a:rPr lang="en-US" sz="1400" dirty="0"/>
              <a:t>Individuals Internet Users Association</a:t>
            </a:r>
            <a:br>
              <a:rPr lang="en-US" sz="1400" dirty="0"/>
            </a:br>
            <a:r>
              <a:rPr lang="en-US" sz="1400" dirty="0"/>
              <a:t>is working on of a </a:t>
            </a:r>
            <a:r>
              <a:rPr lang="en-US" sz="1400" b="1" dirty="0"/>
              <a:t>guidebook</a:t>
            </a:r>
            <a:r>
              <a:rPr lang="en-US" sz="1400" dirty="0"/>
              <a:t> for new community members</a:t>
            </a:r>
            <a:br>
              <a:rPr lang="en-US" sz="1400" dirty="0"/>
            </a:br>
            <a:r>
              <a:rPr lang="en-US" sz="1400" dirty="0"/>
              <a:t>(Individuals or ALS members) and participants.</a:t>
            </a:r>
          </a:p>
          <a:p>
            <a:pPr algn="r"/>
            <a:r>
              <a:rPr lang="en-US" sz="1400" dirty="0"/>
              <a:t>This Guidebook will help</a:t>
            </a:r>
            <a:endParaRPr lang="ru-RU" sz="1400" dirty="0"/>
          </a:p>
          <a:p>
            <a:pPr marL="285750" indent="-285750" algn="r">
              <a:buFont typeface="Arial" panose="020B0604020202020204" pitchFamily="34" charset="0"/>
              <a:buChar char="•"/>
            </a:pPr>
            <a:r>
              <a:rPr lang="en-US" sz="1400" dirty="0"/>
              <a:t>To understand the place, role, purpose &amp;</a:t>
            </a:r>
            <a:br>
              <a:rPr lang="en-US" sz="1400" dirty="0"/>
            </a:br>
            <a:r>
              <a:rPr lang="en-US" sz="1400" dirty="0"/>
              <a:t>communication channels within ICANN of the </a:t>
            </a:r>
          </a:p>
          <a:p>
            <a:pPr algn="r"/>
            <a:r>
              <a:rPr lang="en-US" sz="1400" dirty="0"/>
              <a:t>At-Large Advisory Committee, At-Large, EURALO</a:t>
            </a:r>
            <a:br>
              <a:rPr lang="en-US" sz="1400" dirty="0"/>
            </a:br>
            <a:r>
              <a:rPr lang="en-US" sz="1400" dirty="0"/>
              <a:t>Individuals Internet Users Association</a:t>
            </a:r>
          </a:p>
          <a:p>
            <a:pPr marL="285750" indent="-285750" algn="r">
              <a:buFont typeface="Arial" panose="020B0604020202020204" pitchFamily="34" charset="0"/>
              <a:buChar char="•"/>
            </a:pPr>
            <a:r>
              <a:rPr lang="en-US" sz="1400" dirty="0"/>
              <a:t>To find the set of required information</a:t>
            </a:r>
            <a:br>
              <a:rPr lang="en-US" sz="1400" dirty="0"/>
            </a:br>
            <a:r>
              <a:rPr lang="en-US" sz="1400" dirty="0"/>
              <a:t>to learn how to start the interactions and</a:t>
            </a:r>
            <a:br>
              <a:rPr lang="en-US" sz="1400" dirty="0"/>
            </a:br>
            <a:r>
              <a:rPr lang="en-US" sz="1400" dirty="0"/>
              <a:t>to get involved in the work process</a:t>
            </a:r>
            <a:endParaRPr lang="ru-RU" sz="1400" dirty="0"/>
          </a:p>
          <a:p>
            <a:pPr marL="285750" indent="-285750" algn="r">
              <a:buFont typeface="Arial" panose="020B0604020202020204" pitchFamily="34" charset="0"/>
              <a:buChar char="•"/>
            </a:pPr>
            <a:r>
              <a:rPr lang="en-US" sz="1400" dirty="0"/>
              <a:t>To start to navigate all web</a:t>
            </a:r>
            <a:br>
              <a:rPr lang="en-US" sz="1400" dirty="0"/>
            </a:br>
            <a:r>
              <a:rPr lang="en-US" sz="1400" dirty="0"/>
              <a:t>resources of ICANN and At-Large</a:t>
            </a:r>
            <a:endParaRPr lang="ru-RU" sz="1400" dirty="0"/>
          </a:p>
          <a:p>
            <a:pPr marL="285750" indent="-285750" algn="r">
              <a:buFont typeface="Arial" panose="020B0604020202020204" pitchFamily="34" charset="0"/>
              <a:buChar char="•"/>
            </a:pPr>
            <a:r>
              <a:rPr lang="en-US" sz="1400" dirty="0"/>
              <a:t>To get to know the key people of</a:t>
            </a:r>
            <a:br>
              <a:rPr lang="en-US" sz="1400" dirty="0"/>
            </a:br>
            <a:r>
              <a:rPr lang="en-US" sz="1400" dirty="0"/>
              <a:t>ICANN &amp; IG community from Europe</a:t>
            </a:r>
          </a:p>
          <a:p>
            <a:pPr marL="285750" indent="-285750" algn="r">
              <a:buFont typeface="Arial" panose="020B0604020202020204" pitchFamily="34" charset="0"/>
              <a:buChar char="•"/>
            </a:pPr>
            <a:r>
              <a:rPr lang="en-US" sz="1400" dirty="0"/>
              <a:t>To use an excellent open knowledge base</a:t>
            </a:r>
            <a:br>
              <a:rPr lang="en-US" sz="1400" dirty="0"/>
            </a:br>
            <a:r>
              <a:rPr lang="en-US" sz="1400" dirty="0"/>
              <a:t>webinars, online courses, videos, infographics</a:t>
            </a:r>
            <a:br>
              <a:rPr lang="en-US" sz="1400" dirty="0"/>
            </a:br>
            <a:r>
              <a:rPr lang="en-US" sz="1400" dirty="0"/>
              <a:t>and other learning resources</a:t>
            </a:r>
          </a:p>
          <a:p>
            <a:pPr marL="285750" indent="-285750" algn="r">
              <a:buFont typeface="Arial" panose="020B0604020202020204" pitchFamily="34" charset="0"/>
              <a:buChar char="•"/>
            </a:pPr>
            <a:endParaRPr lang="en-US" sz="1400" b="1" dirty="0"/>
          </a:p>
          <a:p>
            <a:pPr marL="285750" indent="-285750" algn="r">
              <a:buFont typeface="Arial" panose="020B0604020202020204" pitchFamily="34" charset="0"/>
              <a:buChar char="•"/>
            </a:pPr>
            <a:endParaRPr lang="en-US" sz="1400" b="1" dirty="0"/>
          </a:p>
          <a:p>
            <a:pPr marL="285750" indent="-285750" algn="r">
              <a:buFont typeface="Arial" panose="020B0604020202020204" pitchFamily="34" charset="0"/>
              <a:buChar char="•"/>
            </a:pPr>
            <a:endParaRPr lang="en-US" sz="1400" b="1" dirty="0"/>
          </a:p>
          <a:p>
            <a:pPr marL="285750" indent="-285750" algn="r">
              <a:buFont typeface="Arial" panose="020B0604020202020204" pitchFamily="34" charset="0"/>
              <a:buChar char="•"/>
            </a:pPr>
            <a:endParaRPr lang="en-US" sz="1400" b="1" dirty="0"/>
          </a:p>
          <a:p>
            <a:pPr algn="r"/>
            <a:r>
              <a:rPr lang="en-US" sz="1400" b="1" dirty="0">
                <a:solidFill>
                  <a:schemeClr val="accent4">
                    <a:lumMod val="75000"/>
                  </a:schemeClr>
                </a:solidFill>
              </a:rPr>
              <a:t>Interview with Chris </a:t>
            </a:r>
            <a:r>
              <a:rPr lang="en-US" sz="1400" b="1" dirty="0" err="1">
                <a:solidFill>
                  <a:schemeClr val="accent4">
                    <a:lumMod val="75000"/>
                  </a:schemeClr>
                </a:solidFill>
              </a:rPr>
              <a:t>Mondini</a:t>
            </a:r>
            <a:endParaRPr lang="en-US" sz="1400" b="1" dirty="0">
              <a:solidFill>
                <a:schemeClr val="accent4">
                  <a:lumMod val="75000"/>
                </a:schemeClr>
              </a:solidFill>
            </a:endParaRPr>
          </a:p>
          <a:p>
            <a:pPr algn="r"/>
            <a:r>
              <a:rPr lang="en-US" sz="1200" b="1" dirty="0"/>
              <a:t>In February 2020,</a:t>
            </a:r>
            <a:br>
              <a:rPr lang="en-US" sz="1200" b="1" dirty="0"/>
            </a:br>
            <a:r>
              <a:rPr lang="en-US" sz="1200" b="1" dirty="0"/>
              <a:t>during an ATRT3 working meeting in Brussels, </a:t>
            </a:r>
            <a:br>
              <a:rPr lang="en-US" sz="1200" b="1" dirty="0"/>
            </a:br>
            <a:r>
              <a:rPr lang="en-US" sz="1200" b="1" dirty="0"/>
              <a:t>EURALO Chair Sebastien Bachollet</a:t>
            </a:r>
            <a:br>
              <a:rPr lang="en-US" sz="1200" b="1" dirty="0"/>
            </a:br>
            <a:r>
              <a:rPr lang="en-US" sz="1200" b="1" dirty="0"/>
              <a:t>asked several questions to</a:t>
            </a:r>
            <a:br>
              <a:rPr lang="en-US" sz="1200" b="1" dirty="0"/>
            </a:br>
            <a:r>
              <a:rPr lang="en-US" sz="1200" b="1" dirty="0"/>
              <a:t>ICANN Vice President, Stakeholder Engagement, Europe &amp;</a:t>
            </a:r>
          </a:p>
          <a:p>
            <a:pPr algn="r"/>
            <a:r>
              <a:rPr lang="en-US" sz="1200" b="1" dirty="0"/>
              <a:t>Managing Director for the Brussels, Belgium office, Chris </a:t>
            </a:r>
            <a:r>
              <a:rPr lang="en-US" sz="1200" b="1" dirty="0" err="1"/>
              <a:t>Mondini</a:t>
            </a:r>
            <a:r>
              <a:rPr lang="en-US" sz="1200" b="1" dirty="0"/>
              <a:t>. </a:t>
            </a:r>
          </a:p>
          <a:p>
            <a:pPr algn="r"/>
            <a:r>
              <a:rPr lang="en-US" sz="1200" b="1" dirty="0">
                <a:hlinkClick r:id="rId2"/>
              </a:rPr>
              <a:t>https://community.icann.org/display/EURALO/Interview+with+EURALO+Chair+and+ICANN+GSE+VP+for+Europe</a:t>
            </a:r>
            <a:endParaRPr lang="en-US" sz="1200" b="1" dirty="0"/>
          </a:p>
          <a:p>
            <a:pPr algn="r"/>
            <a:endParaRPr lang="en-US" sz="1200" b="1" dirty="0"/>
          </a:p>
          <a:p>
            <a:pPr algn="r"/>
            <a:endParaRPr lang="en-US" sz="1200" b="1" dirty="0"/>
          </a:p>
          <a:p>
            <a:pPr algn="r"/>
            <a:endParaRPr lang="en-US" sz="1200" b="1" dirty="0"/>
          </a:p>
          <a:p>
            <a:pPr algn="r"/>
            <a:endParaRPr lang="en-US" sz="1200" b="1" dirty="0"/>
          </a:p>
          <a:p>
            <a:pPr algn="r"/>
            <a:endParaRPr lang="en-US" sz="1200" b="1" dirty="0"/>
          </a:p>
          <a:p>
            <a:pPr algn="r"/>
            <a:endParaRPr lang="en-US" sz="1200" b="1" dirty="0"/>
          </a:p>
          <a:p>
            <a:pPr algn="r"/>
            <a:endParaRPr lang="en-US" sz="1200" b="1" dirty="0"/>
          </a:p>
          <a:p>
            <a:pPr marL="285750" indent="-285750" algn="r">
              <a:buFont typeface="Arial" panose="020B0604020202020204" pitchFamily="34" charset="0"/>
              <a:buChar char="•"/>
            </a:pPr>
            <a:endParaRPr lang="en-US" sz="1200" b="1" dirty="0"/>
          </a:p>
        </p:txBody>
      </p:sp>
      <p:pic>
        <p:nvPicPr>
          <p:cNvPr id="2049" name="Рисунок 3" descr="af7a4501-735b-4269-8da2-1fc31646e441 - копи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101378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EURALO news </a:t>
            </a:r>
            <a:endParaRPr lang="ru-RU" b="1" dirty="0">
              <a:solidFill>
                <a:schemeClr val="bg1"/>
              </a:solidFill>
            </a:endParaRPr>
          </a:p>
        </p:txBody>
      </p:sp>
      <p:pic>
        <p:nvPicPr>
          <p:cNvPr id="11" name="Picture 2" descr="C:\Users\Филина\Desktop\EURALO work\02 2020.JPG">
            <a:extLst>
              <a:ext uri="{FF2B5EF4-FFF2-40B4-BE49-F238E27FC236}">
                <a16:creationId xmlns:a16="http://schemas.microsoft.com/office/drawing/2014/main" id="{03614F29-8122-0A4B-AA6F-1D30BBB5DB99}"/>
              </a:ext>
            </a:extLst>
          </p:cNvPr>
          <p:cNvPicPr>
            <a:picLocks noChangeAspect="1" noChangeArrowheads="1"/>
          </p:cNvPicPr>
          <p:nvPr/>
        </p:nvPicPr>
        <p:blipFill>
          <a:blip r:embed="rId4" cstate="email">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a:ext>
            </a:extLst>
          </a:blip>
          <a:srcRect/>
          <a:stretch>
            <a:fillRect/>
          </a:stretch>
        </p:blipFill>
        <p:spPr bwMode="auto">
          <a:xfrm>
            <a:off x="187081" y="4857953"/>
            <a:ext cx="2161799" cy="28823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2484278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87342" y="1835696"/>
            <a:ext cx="6480720" cy="2736304"/>
          </a:xfrm>
        </p:spPr>
        <p:txBody>
          <a:bodyPr>
            <a:noAutofit/>
          </a:bodyPr>
          <a:lstStyle/>
          <a:p>
            <a:pPr algn="r"/>
            <a:r>
              <a:rPr lang="en-US" sz="1500" b="1" dirty="0">
                <a:solidFill>
                  <a:schemeClr val="accent4">
                    <a:lumMod val="75000"/>
                  </a:schemeClr>
                </a:solidFill>
              </a:rPr>
              <a:t>Domain pulse </a:t>
            </a:r>
            <a:r>
              <a:rPr lang="en-US" sz="1600" dirty="0"/>
              <a:t>20-21 February </a:t>
            </a:r>
            <a:r>
              <a:rPr lang="en-US" sz="1500" b="1" dirty="0">
                <a:solidFill>
                  <a:schemeClr val="accent4">
                    <a:lumMod val="75000"/>
                  </a:schemeClr>
                </a:solidFill>
              </a:rPr>
              <a:t>2020: Innsbruck, Austria.</a:t>
            </a:r>
            <a:endParaRPr lang="ru-RU" sz="1500" b="1" dirty="0">
              <a:solidFill>
                <a:schemeClr val="accent4">
                  <a:lumMod val="75000"/>
                </a:schemeClr>
              </a:solidFill>
            </a:endParaRPr>
          </a:p>
          <a:p>
            <a:pPr algn="r"/>
            <a:r>
              <a:rPr lang="en-US" sz="1200" dirty="0"/>
              <a:t>Roberto Gaetano, Wolfgang </a:t>
            </a:r>
            <a:r>
              <a:rPr lang="en-US" sz="1200" dirty="0" err="1"/>
              <a:t>Kleinwächter</a:t>
            </a:r>
            <a:r>
              <a:rPr lang="en-US" sz="1200" dirty="0"/>
              <a:t> and Matthias </a:t>
            </a:r>
            <a:r>
              <a:rPr lang="en-US" sz="1200" dirty="0" err="1"/>
              <a:t>Hudobnik</a:t>
            </a:r>
            <a:r>
              <a:rPr lang="en-US" sz="1200" dirty="0"/>
              <a:t> </a:t>
            </a:r>
            <a:br>
              <a:rPr lang="en-US" sz="1200" dirty="0"/>
            </a:br>
            <a:r>
              <a:rPr lang="en-US" sz="1200" dirty="0"/>
              <a:t>Three EURALO members participated in a panel</a:t>
            </a:r>
            <a:br>
              <a:rPr lang="en-US" sz="1200" dirty="0"/>
            </a:br>
            <a:br>
              <a:rPr lang="en-US" sz="1200" dirty="0"/>
            </a:br>
            <a:r>
              <a:rPr lang="en-US" sz="1200" dirty="0"/>
              <a:t>The next generation:</a:t>
            </a:r>
            <a:br>
              <a:rPr lang="en-US" sz="1200" dirty="0"/>
            </a:br>
            <a:r>
              <a:rPr lang="en-US" sz="1200" dirty="0"/>
              <a:t>Lili </a:t>
            </a:r>
            <a:r>
              <a:rPr lang="en-US" sz="1200" dirty="0" err="1"/>
              <a:t>Leisser</a:t>
            </a:r>
            <a:r>
              <a:rPr lang="en-US" sz="1200" dirty="0"/>
              <a:t>, Elisabeth </a:t>
            </a:r>
            <a:r>
              <a:rPr lang="en-US" sz="1200" dirty="0" err="1"/>
              <a:t>Schauermann</a:t>
            </a:r>
            <a:r>
              <a:rPr lang="en-US" sz="1200" dirty="0"/>
              <a:t> and Matthias </a:t>
            </a:r>
            <a:r>
              <a:rPr lang="en-US" sz="1200" dirty="0" err="1"/>
              <a:t>Hudobnik</a:t>
            </a:r>
            <a:endParaRPr lang="en-US" sz="1200" dirty="0"/>
          </a:p>
          <a:p>
            <a:pPr algn="r"/>
            <a:r>
              <a:rPr lang="en-US" sz="1200" dirty="0"/>
              <a:t>Confront Internet Governance veterans </a:t>
            </a:r>
            <a:br>
              <a:rPr lang="en-US" sz="1200" dirty="0"/>
            </a:br>
            <a:r>
              <a:rPr lang="en-US" sz="1200" dirty="0"/>
              <a:t>Maarten </a:t>
            </a:r>
            <a:r>
              <a:rPr lang="en-US" sz="1200" dirty="0" err="1"/>
              <a:t>Botterman</a:t>
            </a:r>
            <a:r>
              <a:rPr lang="en-US" sz="1200" dirty="0"/>
              <a:t>, Roberto Gaetano and Wolfgang </a:t>
            </a:r>
            <a:r>
              <a:rPr lang="en-US" sz="1200" dirty="0" err="1"/>
              <a:t>Kleinwächter</a:t>
            </a:r>
            <a:r>
              <a:rPr lang="en-US" sz="1200" dirty="0"/>
              <a:t> </a:t>
            </a:r>
            <a:br>
              <a:rPr lang="en-US" sz="1200" dirty="0"/>
            </a:br>
            <a:r>
              <a:rPr lang="en-US" sz="1200" dirty="0"/>
              <a:t>with their ideas and concerns for a better Internet future.</a:t>
            </a:r>
            <a:br>
              <a:rPr lang="en-US" sz="1200" dirty="0"/>
            </a:br>
            <a:r>
              <a:rPr lang="en-US" sz="1200" dirty="0"/>
              <a:t>Diversity in the area of Internet Governance</a:t>
            </a:r>
            <a:br>
              <a:rPr lang="en-US" sz="1200" dirty="0"/>
            </a:br>
            <a:r>
              <a:rPr lang="en-US" sz="1200" dirty="0"/>
              <a:t>The importance of the young voice</a:t>
            </a:r>
            <a:br>
              <a:rPr lang="en-US" sz="1200" dirty="0"/>
            </a:br>
            <a:r>
              <a:rPr lang="en-US" sz="1100" dirty="0"/>
              <a:t>- Agenda of the conference: </a:t>
            </a:r>
            <a:r>
              <a:rPr lang="en-US" sz="1100" u="sng" dirty="0">
                <a:hlinkClick r:id="rId2"/>
              </a:rPr>
              <a:t>https://domainpulse.at/dp2020/schedule</a:t>
            </a:r>
            <a:endParaRPr lang="ru-RU" sz="1100" dirty="0"/>
          </a:p>
          <a:p>
            <a:pPr algn="r"/>
            <a:r>
              <a:rPr lang="en-US" sz="1100" dirty="0"/>
              <a:t>- Pictures of the conference: </a:t>
            </a:r>
            <a:r>
              <a:rPr lang="en-US" sz="1100" u="sng" dirty="0">
                <a:hlinkClick r:id="rId3"/>
              </a:rPr>
              <a:t>https://domainpulse.at/dp2020/fotogalerie</a:t>
            </a:r>
            <a:br>
              <a:rPr lang="en-US" sz="1400" dirty="0"/>
            </a:br>
            <a:endParaRPr lang="en-US" sz="1400" u="sng" dirty="0"/>
          </a:p>
        </p:txBody>
      </p:sp>
      <p:pic>
        <p:nvPicPr>
          <p:cNvPr id="2049" name="Рисунок 3" descr="af7a4501-735b-4269-8da2-1fc31646e441 - копия"/>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TextBox 6"/>
          <p:cNvSpPr txBox="1"/>
          <p:nvPr/>
        </p:nvSpPr>
        <p:spPr>
          <a:xfrm>
            <a:off x="0" y="1013788"/>
            <a:ext cx="6858000" cy="646331"/>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cap="small" dirty="0">
                <a:solidFill>
                  <a:schemeClr val="bg1"/>
                </a:solidFill>
              </a:rPr>
              <a:t>                      ALSs updates and European regional activities, Outreach </a:t>
            </a:r>
          </a:p>
          <a:p>
            <a:pPr algn="ctr"/>
            <a:r>
              <a:rPr lang="en-US" b="1" cap="small" dirty="0">
                <a:solidFill>
                  <a:schemeClr val="bg1"/>
                </a:solidFill>
              </a:rPr>
              <a:t>                                                and Engagement work of </a:t>
            </a:r>
            <a:r>
              <a:rPr lang="en-US" b="1" cap="small" dirty="0" err="1">
                <a:solidFill>
                  <a:schemeClr val="bg1"/>
                </a:solidFill>
              </a:rPr>
              <a:t>Euralo</a:t>
            </a:r>
            <a:r>
              <a:rPr lang="en-US" b="1" cap="small" dirty="0">
                <a:solidFill>
                  <a:schemeClr val="bg1"/>
                </a:solidFill>
              </a:rPr>
              <a:t> members</a:t>
            </a:r>
            <a:endParaRPr lang="ru-RU" dirty="0">
              <a:solidFill>
                <a:schemeClr val="bg1"/>
              </a:solidFill>
            </a:endParaRPr>
          </a:p>
        </p:txBody>
      </p:sp>
      <p:pic>
        <p:nvPicPr>
          <p:cNvPr id="3074" name="Picture 2"/>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4737626" y="4535228"/>
            <a:ext cx="1499686" cy="1008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228985" y="4012465"/>
            <a:ext cx="2213372" cy="14956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250325" y="2267744"/>
            <a:ext cx="2213372" cy="14072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2805289" y="4535228"/>
            <a:ext cx="1607462" cy="1008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Подзаголовок 2">
            <a:extLst>
              <a:ext uri="{FF2B5EF4-FFF2-40B4-BE49-F238E27FC236}">
                <a16:creationId xmlns:a16="http://schemas.microsoft.com/office/drawing/2014/main" id="{16717D24-E2BE-7747-B37A-FDDB261052BE}"/>
              </a:ext>
            </a:extLst>
          </p:cNvPr>
          <p:cNvSpPr txBox="1">
            <a:spLocks/>
          </p:cNvSpPr>
          <p:nvPr/>
        </p:nvSpPr>
        <p:spPr>
          <a:xfrm>
            <a:off x="287342" y="5724128"/>
            <a:ext cx="6480720" cy="172819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r>
              <a:rPr lang="en-US" sz="1600" b="1" dirty="0">
                <a:solidFill>
                  <a:schemeClr val="accent4">
                    <a:lumMod val="75000"/>
                  </a:schemeClr>
                </a:solidFill>
              </a:rPr>
              <a:t>Safer Internet Day and Youth IGF Movement Russia</a:t>
            </a:r>
          </a:p>
          <a:p>
            <a:pPr algn="r"/>
            <a:r>
              <a:rPr lang="en-US" sz="1600" b="1" dirty="0"/>
              <a:t>(Together against Cybercrime, EURALO ALS) </a:t>
            </a:r>
          </a:p>
          <a:p>
            <a:pPr algn="r"/>
            <a:r>
              <a:rPr lang="en-US" sz="1200" dirty="0"/>
              <a:t>On February 18, 2020, at the Higher school of Economics (Moscow)</a:t>
            </a:r>
            <a:br>
              <a:rPr lang="en-US" sz="1200" dirty="0"/>
            </a:br>
            <a:r>
              <a:rPr lang="en-US" sz="1200" dirty="0"/>
              <a:t>Discussion with 40 students of the E-Business course.</a:t>
            </a:r>
            <a:br>
              <a:rPr lang="en-US" sz="1200" dirty="0"/>
            </a:br>
            <a:r>
              <a:rPr lang="en-US" sz="1200" dirty="0"/>
              <a:t>"Safety for kids on the Internet”</a:t>
            </a:r>
          </a:p>
          <a:p>
            <a:pPr algn="r"/>
            <a:r>
              <a:rPr lang="en-US" sz="1200" dirty="0"/>
              <a:t>Opportunities to join the ranks of </a:t>
            </a:r>
            <a:r>
              <a:rPr lang="en-US" sz="1200" dirty="0" err="1"/>
              <a:t>multistakeholders</a:t>
            </a:r>
            <a:r>
              <a:rPr lang="en-US" sz="1200" dirty="0"/>
              <a:t> organizations</a:t>
            </a:r>
          </a:p>
          <a:p>
            <a:pPr algn="r"/>
            <a:r>
              <a:rPr lang="en-US" sz="1200" dirty="0"/>
              <a:t>IGF, ISOC, ICANN, RIPE NCC…</a:t>
            </a:r>
            <a:endParaRPr lang="ru-RU" sz="1200" dirty="0"/>
          </a:p>
          <a:p>
            <a:pPr algn="r"/>
            <a:endParaRPr lang="ru-RU" sz="1200" dirty="0"/>
          </a:p>
        </p:txBody>
      </p:sp>
      <p:pic>
        <p:nvPicPr>
          <p:cNvPr id="13" name="Picture 4" descr="C:\Users\Филина\Desktop\EURALO work\SID_2020_Russia_Filina Natalia_4.jpg">
            <a:extLst>
              <a:ext uri="{FF2B5EF4-FFF2-40B4-BE49-F238E27FC236}">
                <a16:creationId xmlns:a16="http://schemas.microsoft.com/office/drawing/2014/main" id="{8CD7369C-CDC1-9E41-8B53-E0580E26C04B}"/>
              </a:ext>
            </a:extLst>
          </p:cNvPr>
          <p:cNvPicPr>
            <a:picLocks noChangeAspect="1" noChangeArrowheads="1"/>
          </p:cNvPicPr>
          <p:nvPr/>
        </p:nvPicPr>
        <p:blipFill rotWithShape="1">
          <a:blip r:embed="rId9" cstate="email">
            <a:extLst>
              <a:ext uri="{BEBA8EAE-BF5A-486C-A8C5-ECC9F3942E4B}">
                <a14:imgProps xmlns:a14="http://schemas.microsoft.com/office/drawing/2010/main">
                  <a14:imgLayer r:embed="rId10">
                    <a14:imgEffect>
                      <a14:brightnessContrast bright="20000" contrast="40000"/>
                    </a14:imgEffect>
                  </a14:imgLayer>
                </a14:imgProps>
              </a:ext>
              <a:ext uri="{28A0092B-C50C-407E-A947-70E740481C1C}">
                <a14:useLocalDpi xmlns:a14="http://schemas.microsoft.com/office/drawing/2010/main"/>
              </a:ext>
            </a:extLst>
          </a:blip>
          <a:srcRect/>
          <a:stretch/>
        </p:blipFill>
        <p:spPr bwMode="auto">
          <a:xfrm>
            <a:off x="4365104" y="7560332"/>
            <a:ext cx="2272145" cy="122541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4" name="Picture 2" descr="C:\Users\Филина\Desktop\EURALO work\SID_2020_Russia_Filina Natalia_8.JPG">
            <a:extLst>
              <a:ext uri="{FF2B5EF4-FFF2-40B4-BE49-F238E27FC236}">
                <a16:creationId xmlns:a16="http://schemas.microsoft.com/office/drawing/2014/main" id="{7C1F8FBE-003C-4A49-A60F-A34677C98892}"/>
              </a:ext>
            </a:extLst>
          </p:cNvPr>
          <p:cNvPicPr>
            <a:picLocks noChangeAspect="1" noChangeArrowheads="1"/>
          </p:cNvPicPr>
          <p:nvPr/>
        </p:nvPicPr>
        <p:blipFill>
          <a:blip r:embed="rId11" cstate="email">
            <a:extLst>
              <a:ext uri="{BEBA8EAE-BF5A-486C-A8C5-ECC9F3942E4B}">
                <a14:imgProps xmlns:a14="http://schemas.microsoft.com/office/drawing/2010/main">
                  <a14:imgLayer r:embed="rId12">
                    <a14:imgEffect>
                      <a14:brightnessContrast bright="40000" contrast="-20000"/>
                    </a14:imgEffect>
                  </a14:imgLayer>
                </a14:imgProps>
              </a:ext>
              <a:ext uri="{28A0092B-C50C-407E-A947-70E740481C1C}">
                <a14:useLocalDpi xmlns:a14="http://schemas.microsoft.com/office/drawing/2010/main"/>
              </a:ext>
            </a:extLst>
          </a:blip>
          <a:srcRect/>
          <a:stretch>
            <a:fillRect/>
          </a:stretch>
        </p:blipFill>
        <p:spPr bwMode="auto">
          <a:xfrm>
            <a:off x="354751" y="7560331"/>
            <a:ext cx="1850113" cy="122541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15" name="Picture 3" descr="C:\Users\Филина\Desktop\EURALO work\SID_2020_Russia_Filina Natalia_2.JPG">
            <a:extLst>
              <a:ext uri="{FF2B5EF4-FFF2-40B4-BE49-F238E27FC236}">
                <a16:creationId xmlns:a16="http://schemas.microsoft.com/office/drawing/2014/main" id="{F7FC75D2-B5DA-844C-87C1-86D8BA5815D7}"/>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2370976" y="7560332"/>
            <a:ext cx="1850112" cy="122541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5" descr="C:\Users\Филина\Desktop\EURALO work\SID_2020_Russia_Filina Natalia_5.jpeg">
            <a:extLst>
              <a:ext uri="{FF2B5EF4-FFF2-40B4-BE49-F238E27FC236}">
                <a16:creationId xmlns:a16="http://schemas.microsoft.com/office/drawing/2014/main" id="{20799713-C593-E64C-8BCF-6857E1E6A906}"/>
              </a:ext>
            </a:extLst>
          </p:cNvPr>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215900" y="5760132"/>
            <a:ext cx="2016224" cy="15121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9912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88640" y="1475656"/>
            <a:ext cx="6480720" cy="6264696"/>
          </a:xfrm>
        </p:spPr>
        <p:txBody>
          <a:bodyPr>
            <a:noAutofit/>
          </a:bodyPr>
          <a:lstStyle/>
          <a:p>
            <a:pPr algn="r"/>
            <a:r>
              <a:rPr lang="en-US" sz="1400" b="1" dirty="0">
                <a:solidFill>
                  <a:schemeClr val="accent4">
                    <a:lumMod val="75000"/>
                  </a:schemeClr>
                </a:solidFill>
              </a:rPr>
              <a:t>Ethos Capital Announces Accountability Initiatives to Secure a Strong Future for .ORG</a:t>
            </a:r>
            <a:endParaRPr lang="ru-RU" sz="1400" dirty="0">
              <a:solidFill>
                <a:schemeClr val="accent4">
                  <a:lumMod val="75000"/>
                </a:schemeClr>
              </a:solidFill>
            </a:endParaRPr>
          </a:p>
          <a:p>
            <a:pPr algn="r"/>
            <a:r>
              <a:rPr lang="en-US" sz="1200" u="sng" dirty="0">
                <a:hlinkClick r:id="rId3"/>
              </a:rPr>
              <a:t>https</a:t>
            </a:r>
            <a:r>
              <a:rPr lang="ru-RU" sz="1200" u="sng" dirty="0">
                <a:hlinkClick r:id="rId3"/>
              </a:rPr>
              <a:t>://</a:t>
            </a:r>
            <a:r>
              <a:rPr lang="en-US" sz="1200" u="sng" dirty="0">
                <a:hlinkClick r:id="rId3"/>
              </a:rPr>
              <a:t>www</a:t>
            </a:r>
            <a:r>
              <a:rPr lang="ru-RU" sz="1200" u="sng" dirty="0">
                <a:hlinkClick r:id="rId3"/>
              </a:rPr>
              <a:t>.</a:t>
            </a:r>
            <a:r>
              <a:rPr lang="en-US" sz="1200" u="sng" dirty="0" err="1">
                <a:hlinkClick r:id="rId3"/>
              </a:rPr>
              <a:t>keypointsabout</a:t>
            </a:r>
            <a:r>
              <a:rPr lang="ru-RU" sz="1200" u="sng" dirty="0">
                <a:hlinkClick r:id="rId3"/>
              </a:rPr>
              <a:t>.</a:t>
            </a:r>
            <a:r>
              <a:rPr lang="en-US" sz="1200" u="sng" dirty="0">
                <a:hlinkClick r:id="rId3"/>
              </a:rPr>
              <a:t>org</a:t>
            </a:r>
            <a:r>
              <a:rPr lang="ru-RU" sz="1200" u="sng" dirty="0">
                <a:hlinkClick r:id="rId3"/>
              </a:rPr>
              <a:t>/</a:t>
            </a:r>
            <a:r>
              <a:rPr lang="en-US" sz="1200" u="sng" dirty="0" err="1">
                <a:hlinkClick r:id="rId3"/>
              </a:rPr>
              <a:t>pressrelease</a:t>
            </a:r>
            <a:endParaRPr lang="ru-RU" sz="1200" dirty="0"/>
          </a:p>
          <a:p>
            <a:pPr algn="r"/>
            <a:r>
              <a:rPr lang="en-US" sz="1200" dirty="0"/>
              <a:t>Video / Transcript of  PIR Call (28,02,2020) with Gonzalo Camarillo</a:t>
            </a:r>
            <a:br>
              <a:rPr lang="en-US" sz="1200" dirty="0"/>
            </a:br>
            <a:r>
              <a:rPr lang="en-US" sz="1200" dirty="0"/>
              <a:t>YOUTUBE: </a:t>
            </a:r>
            <a:r>
              <a:rPr lang="en-US" sz="1200" u="sng" dirty="0">
                <a:hlinkClick r:id="rId4"/>
              </a:rPr>
              <a:t>https://youtu.be/j4od1Ea0jVI</a:t>
            </a:r>
            <a:r>
              <a:rPr lang="en-US" sz="1200" dirty="0"/>
              <a:t> (closed captions)</a:t>
            </a:r>
            <a:endParaRPr lang="ru-RU" sz="1200" dirty="0"/>
          </a:p>
          <a:p>
            <a:pPr algn="r"/>
            <a:r>
              <a:rPr lang="en-US" sz="1200" dirty="0"/>
              <a:t>FULL TRANSCRIPT: </a:t>
            </a:r>
            <a:r>
              <a:rPr lang="en-US" sz="1200" u="sng" dirty="0">
                <a:hlinkClick r:id="rId5"/>
              </a:rPr>
              <a:t>https://isoc.live/bot/2020.02.28_ISOC_Chapter_Leaders_PIR_Discussion.pdf</a:t>
            </a:r>
            <a:r>
              <a:rPr lang="en-US" sz="1200" dirty="0"/>
              <a:t>  </a:t>
            </a:r>
            <a:endParaRPr lang="ru-RU" sz="1200" dirty="0"/>
          </a:p>
          <a:p>
            <a:pPr algn="r"/>
            <a:r>
              <a:rPr lang="en-US" sz="1200" dirty="0"/>
              <a:t>DOWNLOAD: </a:t>
            </a:r>
            <a:r>
              <a:rPr lang="en-US" sz="1200" u="sng" dirty="0">
                <a:hlinkClick r:id="rId6"/>
              </a:rPr>
              <a:t>https://isoc.live/bot/2020.02.28_ISOC_Chapter_Leaders_PIR_Discussion.mp4</a:t>
            </a:r>
            <a:r>
              <a:rPr lang="en-US" sz="1200" dirty="0"/>
              <a:t>   </a:t>
            </a:r>
            <a:endParaRPr lang="ru-RU" sz="1200" dirty="0"/>
          </a:p>
          <a:p>
            <a:pPr algn="r"/>
            <a:r>
              <a:rPr lang="en-US" sz="1400" b="1" dirty="0">
                <a:solidFill>
                  <a:schemeClr val="accent4">
                    <a:lumMod val="75000"/>
                  </a:schemeClr>
                </a:solidFill>
              </a:rPr>
              <a:t>ICANN</a:t>
            </a:r>
            <a:endParaRPr lang="ru-RU" sz="1400" b="1" dirty="0">
              <a:solidFill>
                <a:schemeClr val="accent4">
                  <a:lumMod val="75000"/>
                </a:schemeClr>
              </a:solidFill>
            </a:endParaRPr>
          </a:p>
          <a:p>
            <a:pPr algn="r"/>
            <a:r>
              <a:rPr lang="en-US" sz="1200" dirty="0"/>
              <a:t>From Jones day to PIR lawyer</a:t>
            </a:r>
            <a:br>
              <a:rPr lang="en-US" sz="1200" dirty="0"/>
            </a:br>
            <a:r>
              <a:rPr lang="en-US" sz="1200" u="sng" dirty="0">
                <a:hlinkClick r:id="rId7"/>
              </a:rPr>
              <a:t>https://www.icann.org/en/system/files/correspondence/levee-to-boglivi-13feb20-en.pdf</a:t>
            </a:r>
            <a:br>
              <a:rPr lang="en-US" sz="1200" dirty="0"/>
            </a:br>
            <a:r>
              <a:rPr lang="en-US" sz="1200" dirty="0"/>
              <a:t>From Maarten Chair of the ICANN Board to Gonzalo Camarillo Chair, ISOC Board  </a:t>
            </a:r>
            <a:r>
              <a:rPr lang="en-US" sz="1200" u="sng" dirty="0">
                <a:hlinkClick r:id="rId8"/>
              </a:rPr>
              <a:t>https</a:t>
            </a:r>
            <a:r>
              <a:rPr lang="ru-RU" sz="1200" u="sng" dirty="0">
                <a:hlinkClick r:id="rId8"/>
              </a:rPr>
              <a:t>://</a:t>
            </a:r>
            <a:r>
              <a:rPr lang="en-US" sz="1200" u="sng" dirty="0">
                <a:hlinkClick r:id="rId8"/>
              </a:rPr>
              <a:t>www</a:t>
            </a:r>
            <a:r>
              <a:rPr lang="ru-RU" sz="1200" u="sng" dirty="0">
                <a:hlinkClick r:id="rId8"/>
              </a:rPr>
              <a:t>.</a:t>
            </a:r>
            <a:r>
              <a:rPr lang="en-US" sz="1200" u="sng" dirty="0" err="1">
                <a:hlinkClick r:id="rId8"/>
              </a:rPr>
              <a:t>icann</a:t>
            </a:r>
            <a:r>
              <a:rPr lang="ru-RU" sz="1200" u="sng" dirty="0">
                <a:hlinkClick r:id="rId8"/>
              </a:rPr>
              <a:t>.</a:t>
            </a:r>
            <a:r>
              <a:rPr lang="en-US" sz="1200" u="sng" dirty="0">
                <a:hlinkClick r:id="rId8"/>
              </a:rPr>
              <a:t>org</a:t>
            </a:r>
            <a:r>
              <a:rPr lang="ru-RU" sz="1200" u="sng" dirty="0">
                <a:hlinkClick r:id="rId8"/>
              </a:rPr>
              <a:t>/</a:t>
            </a:r>
            <a:r>
              <a:rPr lang="en-US" sz="1200" u="sng" dirty="0" err="1">
                <a:hlinkClick r:id="rId8"/>
              </a:rPr>
              <a:t>en</a:t>
            </a:r>
            <a:r>
              <a:rPr lang="ru-RU" sz="1200" u="sng" dirty="0">
                <a:hlinkClick r:id="rId8"/>
              </a:rPr>
              <a:t>/</a:t>
            </a:r>
            <a:r>
              <a:rPr lang="en-US" sz="1200" u="sng" dirty="0">
                <a:hlinkClick r:id="rId8"/>
              </a:rPr>
              <a:t>system</a:t>
            </a:r>
            <a:r>
              <a:rPr lang="ru-RU" sz="1200" u="sng" dirty="0">
                <a:hlinkClick r:id="rId8"/>
              </a:rPr>
              <a:t>/</a:t>
            </a:r>
            <a:r>
              <a:rPr lang="en-US" sz="1200" u="sng" dirty="0">
                <a:hlinkClick r:id="rId8"/>
              </a:rPr>
              <a:t>files</a:t>
            </a:r>
            <a:r>
              <a:rPr lang="ru-RU" sz="1200" u="sng" dirty="0">
                <a:hlinkClick r:id="rId8"/>
              </a:rPr>
              <a:t>/</a:t>
            </a:r>
            <a:r>
              <a:rPr lang="en-US" sz="1200" u="sng" dirty="0">
                <a:hlinkClick r:id="rId8"/>
              </a:rPr>
              <a:t>correspondence</a:t>
            </a:r>
            <a:r>
              <a:rPr lang="ru-RU" sz="1200" u="sng" dirty="0">
                <a:hlinkClick r:id="rId8"/>
              </a:rPr>
              <a:t>/</a:t>
            </a:r>
            <a:r>
              <a:rPr lang="en-US" sz="1200" u="sng" dirty="0" err="1">
                <a:hlinkClick r:id="rId8"/>
              </a:rPr>
              <a:t>botterman</a:t>
            </a:r>
            <a:r>
              <a:rPr lang="ru-RU" sz="1200" u="sng" dirty="0">
                <a:hlinkClick r:id="rId8"/>
              </a:rPr>
              <a:t>-</a:t>
            </a:r>
            <a:r>
              <a:rPr lang="en-US" sz="1200" u="sng" dirty="0">
                <a:hlinkClick r:id="rId8"/>
              </a:rPr>
              <a:t>to</a:t>
            </a:r>
            <a:r>
              <a:rPr lang="ru-RU" sz="1200" u="sng" dirty="0">
                <a:hlinkClick r:id="rId8"/>
              </a:rPr>
              <a:t>-</a:t>
            </a:r>
            <a:r>
              <a:rPr lang="en-US" sz="1200" u="sng" dirty="0" err="1">
                <a:hlinkClick r:id="rId8"/>
              </a:rPr>
              <a:t>camarillo</a:t>
            </a:r>
            <a:r>
              <a:rPr lang="ru-RU" sz="1200" u="sng" dirty="0">
                <a:hlinkClick r:id="rId8"/>
              </a:rPr>
              <a:t>-13</a:t>
            </a:r>
            <a:r>
              <a:rPr lang="en-US" sz="1200" u="sng" dirty="0" err="1">
                <a:hlinkClick r:id="rId8"/>
              </a:rPr>
              <a:t>feb</a:t>
            </a:r>
            <a:r>
              <a:rPr lang="ru-RU" sz="1200" u="sng" dirty="0">
                <a:hlinkClick r:id="rId8"/>
              </a:rPr>
              <a:t>20-</a:t>
            </a:r>
            <a:r>
              <a:rPr lang="en-US" sz="1200" u="sng" dirty="0" err="1">
                <a:hlinkClick r:id="rId8"/>
              </a:rPr>
              <a:t>en</a:t>
            </a:r>
            <a:r>
              <a:rPr lang="ru-RU" sz="1200" u="sng" dirty="0">
                <a:hlinkClick r:id="rId8"/>
              </a:rPr>
              <a:t>.</a:t>
            </a:r>
            <a:r>
              <a:rPr lang="en-US" sz="1200" u="sng" dirty="0">
                <a:hlinkClick r:id="rId8"/>
              </a:rPr>
              <a:t>pdf</a:t>
            </a:r>
            <a:endParaRPr lang="fr-FR" sz="1400" b="1" dirty="0">
              <a:solidFill>
                <a:schemeClr val="accent4">
                  <a:lumMod val="75000"/>
                </a:schemeClr>
              </a:solidFill>
            </a:endParaRPr>
          </a:p>
          <a:p>
            <a:pPr algn="r"/>
            <a:br>
              <a:rPr lang="en-US" sz="1400" b="1" dirty="0">
                <a:solidFill>
                  <a:schemeClr val="accent4">
                    <a:lumMod val="50000"/>
                  </a:schemeClr>
                </a:solidFill>
              </a:rPr>
            </a:br>
            <a:endParaRPr lang="ru-RU" sz="1200" dirty="0"/>
          </a:p>
        </p:txBody>
      </p:sp>
      <p:pic>
        <p:nvPicPr>
          <p:cNvPr id="2049" name="Рисунок 3" descr="af7a4501-735b-4269-8da2-1fc31646e441 - копия"/>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0" y="101378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.ORG</a:t>
            </a:r>
            <a:endParaRPr lang="ru-RU" b="1" dirty="0">
              <a:solidFill>
                <a:schemeClr val="bg1"/>
              </a:solidFill>
            </a:endParaRPr>
          </a:p>
        </p:txBody>
      </p:sp>
      <p:pic>
        <p:nvPicPr>
          <p:cNvPr id="1032" name="Picture 8">
            <a:extLst>
              <a:ext uri="{FF2B5EF4-FFF2-40B4-BE49-F238E27FC236}">
                <a16:creationId xmlns:a16="http://schemas.microsoft.com/office/drawing/2014/main" id="{1DE25364-2F7F-5F43-8B91-10044DF0F02D}"/>
              </a:ext>
            </a:extLst>
          </p:cNvPr>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361492" y="4537593"/>
            <a:ext cx="1979555" cy="1742008"/>
          </a:xfrm>
          <a:prstGeom prst="rect">
            <a:avLst/>
          </a:prstGeom>
          <a:noFill/>
          <a:extLst>
            <a:ext uri="{909E8E84-426E-40DD-AFC4-6F175D3DCCD1}">
              <a14:hiddenFill xmlns:a14="http://schemas.microsoft.com/office/drawing/2010/main">
                <a:solidFill>
                  <a:srgbClr val="FFFFFF"/>
                </a:solidFill>
              </a14:hiddenFill>
            </a:ext>
          </a:extLst>
        </p:spPr>
      </p:pic>
      <p:sp>
        <p:nvSpPr>
          <p:cNvPr id="17" name="Подзаголовок 2">
            <a:extLst>
              <a:ext uri="{FF2B5EF4-FFF2-40B4-BE49-F238E27FC236}">
                <a16:creationId xmlns:a16="http://schemas.microsoft.com/office/drawing/2014/main" id="{6E7C3770-E9BF-4F47-98CB-44CA2FA83D4C}"/>
              </a:ext>
            </a:extLst>
          </p:cNvPr>
          <p:cNvSpPr txBox="1">
            <a:spLocks/>
          </p:cNvSpPr>
          <p:nvPr/>
        </p:nvSpPr>
        <p:spPr>
          <a:xfrm>
            <a:off x="2564904" y="3779912"/>
            <a:ext cx="4104456" cy="316835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r>
              <a:rPr lang="en-US" sz="1400" b="1" dirty="0">
                <a:solidFill>
                  <a:schemeClr val="accent4">
                    <a:lumMod val="75000"/>
                  </a:schemeClr>
                </a:solidFill>
              </a:rPr>
              <a:t>EURALO ALSs</a:t>
            </a:r>
          </a:p>
          <a:p>
            <a:pPr algn="r"/>
            <a:r>
              <a:rPr lang="en-US" sz="1200" b="1" dirty="0"/>
              <a:t>Sale of .ORG: The Internet Society France is committed and remains vigilant and is calling to reconsider this sale by opening a broad consultation of the stakeholders </a:t>
            </a:r>
            <a:br>
              <a:rPr lang="en-US" sz="1200" b="1" dirty="0"/>
            </a:br>
            <a:r>
              <a:rPr lang="en-US" sz="1200" u="sng" dirty="0">
                <a:hlinkClick r:id="rId11"/>
              </a:rPr>
              <a:t>https://www.isoc.fr/vente-du-point-org/</a:t>
            </a:r>
            <a:r>
              <a:rPr lang="en-US" sz="1200" dirty="0"/>
              <a:t> (at the end of the page)</a:t>
            </a:r>
            <a:br>
              <a:rPr lang="en-US" sz="1200" dirty="0"/>
            </a:br>
            <a:r>
              <a:rPr lang="en-US" sz="1200" dirty="0"/>
              <a:t>The </a:t>
            </a:r>
            <a:r>
              <a:rPr lang="en-US" sz="1200" b="1" dirty="0"/>
              <a:t>ISOC Catalan Chapter </a:t>
            </a:r>
            <a:r>
              <a:rPr lang="en-US" sz="1200" dirty="0"/>
              <a:t>regrets the ISOC Board’s decision to sell PIR</a:t>
            </a:r>
            <a:br>
              <a:rPr lang="en-US" sz="1200" dirty="0"/>
            </a:br>
            <a:r>
              <a:rPr lang="en-US" sz="1200" u="sng" dirty="0">
                <a:hlinkClick r:id="rId12"/>
              </a:rPr>
              <a:t>https://www.isoc.cat/isoc/pir-org-internet-society-ethos-capital-isoc-cat-point-of-view/</a:t>
            </a:r>
            <a:br>
              <a:rPr lang="en-US" sz="1200" dirty="0"/>
            </a:br>
            <a:r>
              <a:rPr lang="en-US" sz="1400" b="1" dirty="0">
                <a:solidFill>
                  <a:schemeClr val="accent4">
                    <a:lumMod val="75000"/>
                  </a:schemeClr>
                </a:solidFill>
              </a:rPr>
              <a:t>Other ISOC Chapters from Europe</a:t>
            </a:r>
          </a:p>
          <a:p>
            <a:pPr algn="r"/>
            <a:r>
              <a:rPr lang="en-US" sz="1200" dirty="0"/>
              <a:t>The Swiss Chapter of ISOC has posted a statement here</a:t>
            </a:r>
            <a:endParaRPr lang="ru-RU" sz="1200" dirty="0"/>
          </a:p>
          <a:p>
            <a:pPr algn="r"/>
            <a:r>
              <a:rPr lang="en-US" sz="1200" dirty="0"/>
              <a:t>   </a:t>
            </a:r>
            <a:r>
              <a:rPr lang="en-US" sz="1200" u="sng" dirty="0">
                <a:hlinkClick r:id="rId13"/>
              </a:rPr>
              <a:t>https://www.isoc.ch/archives/3859</a:t>
            </a:r>
            <a:endParaRPr lang="en-US" sz="1200" u="sng" dirty="0"/>
          </a:p>
        </p:txBody>
      </p:sp>
      <p:pic>
        <p:nvPicPr>
          <p:cNvPr id="7" name="Picture 2">
            <a:hlinkClick r:id="rId14"/>
            <a:extLst>
              <a:ext uri="{FF2B5EF4-FFF2-40B4-BE49-F238E27FC236}">
                <a16:creationId xmlns:a16="http://schemas.microsoft.com/office/drawing/2014/main" id="{B4164DCE-3F62-8F4B-99FA-AC2AE3376F59}"/>
              </a:ext>
            </a:extLst>
          </p:cNvPr>
          <p:cNvPicPr>
            <a:picLocks noChangeAspect="1" noChangeArrowheads="1"/>
          </p:cNvPicPr>
          <p:nvPr/>
        </p:nvPicPr>
        <p:blipFill rotWithShape="1">
          <a:blip r:embed="rId15" cstate="email">
            <a:extLst>
              <a:ext uri="{28A0092B-C50C-407E-A947-70E740481C1C}">
                <a14:useLocalDpi xmlns:a14="http://schemas.microsoft.com/office/drawing/2010/main"/>
              </a:ext>
            </a:extLst>
          </a:blip>
          <a:srcRect/>
          <a:stretch/>
        </p:blipFill>
        <p:spPr bwMode="auto">
          <a:xfrm>
            <a:off x="3362964" y="6804248"/>
            <a:ext cx="3344235" cy="17075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Подзаголовок 2">
            <a:extLst>
              <a:ext uri="{FF2B5EF4-FFF2-40B4-BE49-F238E27FC236}">
                <a16:creationId xmlns:a16="http://schemas.microsoft.com/office/drawing/2014/main" id="{88CD2C75-2CE7-5941-A409-B66F62E3C59B}"/>
              </a:ext>
            </a:extLst>
          </p:cNvPr>
          <p:cNvSpPr txBox="1">
            <a:spLocks/>
          </p:cNvSpPr>
          <p:nvPr/>
        </p:nvSpPr>
        <p:spPr>
          <a:xfrm>
            <a:off x="361492" y="6444207"/>
            <a:ext cx="2933331" cy="2463177"/>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r>
              <a:rPr lang="en-US" sz="1400" b="1" dirty="0">
                <a:solidFill>
                  <a:schemeClr val="accent4">
                    <a:lumMod val="50000"/>
                  </a:schemeClr>
                </a:solidFill>
              </a:rPr>
              <a:t>ICANN Board</a:t>
            </a:r>
            <a:br>
              <a:rPr lang="en-US" sz="1400" b="1" dirty="0">
                <a:solidFill>
                  <a:schemeClr val="accent4">
                    <a:lumMod val="50000"/>
                  </a:schemeClr>
                </a:solidFill>
              </a:rPr>
            </a:br>
            <a:r>
              <a:rPr lang="en-US" sz="1200" b="1" dirty="0">
                <a:solidFill>
                  <a:schemeClr val="accent4">
                    <a:lumMod val="50000"/>
                  </a:schemeClr>
                </a:solidFill>
              </a:rPr>
              <a:t>Withholds Consent for a Change of Control of the Public Interest Registry (PIR)</a:t>
            </a:r>
          </a:p>
          <a:p>
            <a:pPr algn="r"/>
            <a:r>
              <a:rPr lang="en-US" sz="1200" dirty="0"/>
              <a:t>30 April 2020 the ICANN Board made the decision to reject the proposed change of control and entity conversion request that Public Interest Registry (PIR) submitted to ICANN</a:t>
            </a:r>
          </a:p>
          <a:p>
            <a:pPr algn="r"/>
            <a:r>
              <a:rPr lang="en-US" sz="1200" dirty="0">
                <a:hlinkClick r:id="rId16"/>
              </a:rPr>
              <a:t>https://www.icann.org/news/blog/icann-board-withholds-consent-for-a-change-of-control-of-the-public-interest-registry-pir</a:t>
            </a:r>
            <a:endParaRPr lang="ru-RU" sz="1200" dirty="0"/>
          </a:p>
        </p:txBody>
      </p:sp>
    </p:spTree>
    <p:extLst>
      <p:ext uri="{BB962C8B-B14F-4D97-AF65-F5344CB8AC3E}">
        <p14:creationId xmlns:p14="http://schemas.microsoft.com/office/powerpoint/2010/main" val="41561675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60648" y="1475656"/>
            <a:ext cx="6480720" cy="2931574"/>
          </a:xfrm>
        </p:spPr>
        <p:txBody>
          <a:bodyPr>
            <a:noAutofit/>
          </a:bodyPr>
          <a:lstStyle/>
          <a:p>
            <a:pPr algn="r"/>
            <a:r>
              <a:rPr lang="en-US" sz="1600" b="1" dirty="0">
                <a:solidFill>
                  <a:schemeClr val="accent4">
                    <a:lumMod val="75000"/>
                  </a:schemeClr>
                </a:solidFill>
              </a:rPr>
              <a:t>In January 2020 was held EURALO Board Members Selection</a:t>
            </a:r>
            <a:endParaRPr lang="en-US" sz="1200" b="1" dirty="0">
              <a:solidFill>
                <a:schemeClr val="accent4">
                  <a:lumMod val="75000"/>
                </a:schemeClr>
              </a:solidFill>
            </a:endParaRPr>
          </a:p>
          <a:p>
            <a:pPr algn="r"/>
            <a:r>
              <a:rPr lang="en-US" sz="1200" dirty="0"/>
              <a:t>In accordance with the rules and agreements applicable to this election </a:t>
            </a:r>
            <a:br>
              <a:rPr lang="en-US" sz="1200" dirty="0"/>
            </a:br>
            <a:r>
              <a:rPr lang="en-US" sz="1200" dirty="0"/>
              <a:t>1. EURALO Board is 3-7 members, plus ex-officio, the EURALO Chair and Secretary</a:t>
            </a:r>
            <a:endParaRPr lang="ru-RU" sz="1200" dirty="0"/>
          </a:p>
          <a:p>
            <a:pPr algn="r"/>
            <a:r>
              <a:rPr lang="en-US" sz="1200" dirty="0"/>
              <a:t>2. There is a maximum limit of 1 Board member per country</a:t>
            </a:r>
            <a:endParaRPr lang="ru-RU" sz="1200" dirty="0"/>
          </a:p>
          <a:p>
            <a:pPr algn="r"/>
            <a:r>
              <a:rPr lang="en-US" sz="1200" dirty="0"/>
              <a:t>3. The voting takes place by secret ballot</a:t>
            </a:r>
            <a:endParaRPr lang="ru-RU" sz="1200" dirty="0"/>
          </a:p>
          <a:p>
            <a:pPr algn="r"/>
            <a:r>
              <a:rPr lang="en-US" sz="1200" dirty="0"/>
              <a:t>4. The Board is selecting for a two-year term</a:t>
            </a:r>
            <a:endParaRPr lang="ru-RU" sz="1200" dirty="0"/>
          </a:p>
          <a:p>
            <a:pPr algn="r"/>
            <a:r>
              <a:rPr lang="en-US" sz="1200" dirty="0"/>
              <a:t>The five </a:t>
            </a:r>
            <a:r>
              <a:rPr lang="en-US" sz="1200" b="1" dirty="0"/>
              <a:t>EURALO Board Members </a:t>
            </a:r>
            <a:r>
              <a:rPr lang="en-US" sz="1200" dirty="0"/>
              <a:t>selected are</a:t>
            </a:r>
            <a:endParaRPr lang="ru-RU" sz="1200" dirty="0"/>
          </a:p>
          <a:p>
            <a:pPr marL="171450" indent="-171450" algn="r">
              <a:buFont typeface="Arial" panose="020B0604020202020204" pitchFamily="34" charset="0"/>
              <a:buChar char="•"/>
            </a:pPr>
            <a:r>
              <a:rPr lang="en-US" sz="1200" b="1" dirty="0"/>
              <a:t>Anne-Marie Joly (France)</a:t>
            </a:r>
            <a:endParaRPr lang="ru-RU" sz="1200" dirty="0"/>
          </a:p>
          <a:p>
            <a:pPr marL="171450" indent="-171450" algn="r">
              <a:buFont typeface="Arial" panose="020B0604020202020204" pitchFamily="34" charset="0"/>
              <a:buChar char="•"/>
            </a:pPr>
            <a:r>
              <a:rPr lang="en-US" sz="1200" b="1" dirty="0"/>
              <a:t>Lutz </a:t>
            </a:r>
            <a:r>
              <a:rPr lang="en-US" sz="1200" b="1" dirty="0" err="1"/>
              <a:t>Donnerhacke</a:t>
            </a:r>
            <a:r>
              <a:rPr lang="en-US" sz="1200" b="1" dirty="0"/>
              <a:t> (Germany)</a:t>
            </a:r>
            <a:endParaRPr lang="ru-RU" sz="1200" dirty="0"/>
          </a:p>
          <a:p>
            <a:pPr marL="171450" indent="-171450" algn="r">
              <a:buFont typeface="Arial" panose="020B0604020202020204" pitchFamily="34" charset="0"/>
              <a:buChar char="•"/>
            </a:pPr>
            <a:r>
              <a:rPr lang="en-US" sz="1200" b="1" dirty="0" err="1"/>
              <a:t>Màté</a:t>
            </a:r>
            <a:r>
              <a:rPr lang="en-US" sz="1200" b="1" dirty="0"/>
              <a:t> </a:t>
            </a:r>
            <a:r>
              <a:rPr lang="en-US" sz="1200" b="1" dirty="0" err="1"/>
              <a:t>Mester</a:t>
            </a:r>
            <a:r>
              <a:rPr lang="en-US" sz="1200" b="1" dirty="0"/>
              <a:t> (Hungary)</a:t>
            </a:r>
            <a:endParaRPr lang="ru-RU" sz="1200" dirty="0"/>
          </a:p>
          <a:p>
            <a:pPr marL="171450" indent="-171450" algn="r">
              <a:buFont typeface="Arial" panose="020B0604020202020204" pitchFamily="34" charset="0"/>
              <a:buChar char="•"/>
            </a:pPr>
            <a:r>
              <a:rPr lang="en-US" sz="1200" b="1" dirty="0"/>
              <a:t>Ricardo Holmquist (Spain)</a:t>
            </a:r>
            <a:endParaRPr lang="ru-RU" sz="1200" dirty="0"/>
          </a:p>
          <a:p>
            <a:pPr marL="171450" indent="-171450" algn="r">
              <a:buFont typeface="Arial" panose="020B0604020202020204" pitchFamily="34" charset="0"/>
              <a:buChar char="•"/>
            </a:pPr>
            <a:r>
              <a:rPr lang="en-US" sz="1200" b="1" dirty="0"/>
              <a:t>Wale Bakare (United Kingdom)</a:t>
            </a:r>
            <a:endParaRPr lang="ru-RU" sz="1200" dirty="0"/>
          </a:p>
          <a:p>
            <a:pPr algn="r" fontAlgn="base"/>
            <a:br>
              <a:rPr lang="en-US" sz="1200" b="1" dirty="0"/>
            </a:br>
            <a:endParaRPr lang="en-US" sz="1200" dirty="0"/>
          </a:p>
        </p:txBody>
      </p:sp>
      <p:pic>
        <p:nvPicPr>
          <p:cNvPr id="2049" name="Рисунок 3" descr="af7a4501-735b-4269-8da2-1fc31646e441 - копия"/>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101378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EURALO</a:t>
            </a:r>
            <a:endParaRPr lang="ru-RU" b="1" dirty="0">
              <a:solidFill>
                <a:schemeClr val="bg1"/>
              </a:solidFill>
            </a:endParaRPr>
          </a:p>
        </p:txBody>
      </p:sp>
      <p:pic>
        <p:nvPicPr>
          <p:cNvPr id="12" name="Picture 4" descr="Изображение">
            <a:extLst>
              <a:ext uri="{FF2B5EF4-FFF2-40B4-BE49-F238E27FC236}">
                <a16:creationId xmlns:a16="http://schemas.microsoft.com/office/drawing/2014/main" id="{85B31647-7E51-C947-A2B1-08B73622C32D}"/>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055088" y="4609518"/>
            <a:ext cx="2542264" cy="1906698"/>
          </a:xfrm>
          <a:prstGeom prst="rect">
            <a:avLst/>
          </a:prstGeom>
          <a:noFill/>
          <a:extLst>
            <a:ext uri="{909E8E84-426E-40DD-AFC4-6F175D3DCCD1}">
              <a14:hiddenFill xmlns:a14="http://schemas.microsoft.com/office/drawing/2010/main">
                <a:solidFill>
                  <a:srgbClr val="FFFFFF"/>
                </a:solidFill>
              </a14:hiddenFill>
            </a:ext>
          </a:extLst>
        </p:spPr>
      </p:pic>
      <p:pic>
        <p:nvPicPr>
          <p:cNvPr id="13" name="Espace réservé du contenu 4" descr="Une image contenant personne, cravate, complet, habits&#10;&#10;Description générée automatiquement">
            <a:extLst>
              <a:ext uri="{FF2B5EF4-FFF2-40B4-BE49-F238E27FC236}">
                <a16:creationId xmlns:a16="http://schemas.microsoft.com/office/drawing/2014/main" id="{AAFAC5F8-9713-3D45-88DB-1A36CD240F4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8300" y="7106539"/>
            <a:ext cx="1872334" cy="1738596"/>
          </a:xfrm>
          <a:prstGeom prst="rect">
            <a:avLst/>
          </a:prstGeom>
        </p:spPr>
      </p:pic>
      <p:sp>
        <p:nvSpPr>
          <p:cNvPr id="14" name="Подзаголовок 2">
            <a:extLst>
              <a:ext uri="{FF2B5EF4-FFF2-40B4-BE49-F238E27FC236}">
                <a16:creationId xmlns:a16="http://schemas.microsoft.com/office/drawing/2014/main" id="{7BA05D89-D6DD-3947-8437-B58568D34F89}"/>
              </a:ext>
            </a:extLst>
          </p:cNvPr>
          <p:cNvSpPr txBox="1">
            <a:spLocks/>
          </p:cNvSpPr>
          <p:nvPr/>
        </p:nvSpPr>
        <p:spPr>
          <a:xfrm>
            <a:off x="2240634" y="7092280"/>
            <a:ext cx="4408446" cy="180020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r>
              <a:rPr lang="en-US" sz="1400" b="1" dirty="0">
                <a:solidFill>
                  <a:schemeClr val="accent4">
                    <a:lumMod val="75000"/>
                  </a:schemeClr>
                </a:solidFill>
              </a:rPr>
              <a:t>Chris </a:t>
            </a:r>
            <a:r>
              <a:rPr lang="en-US" sz="1400" b="1" dirty="0" err="1">
                <a:solidFill>
                  <a:schemeClr val="accent4">
                    <a:lumMod val="75000"/>
                  </a:schemeClr>
                </a:solidFill>
              </a:rPr>
              <a:t>Mondini</a:t>
            </a:r>
            <a:r>
              <a:rPr lang="en-US" sz="1400" b="1" dirty="0">
                <a:solidFill>
                  <a:schemeClr val="accent4">
                    <a:lumMod val="75000"/>
                  </a:schemeClr>
                </a:solidFill>
              </a:rPr>
              <a:t> </a:t>
            </a:r>
          </a:p>
          <a:p>
            <a:pPr algn="r"/>
            <a:r>
              <a:rPr lang="en-US" sz="1200" b="1" dirty="0"/>
              <a:t>Appointed ICANN Vice President Stakeholder Engagement, Europe and Managing Director, Brussels</a:t>
            </a:r>
            <a:br>
              <a:rPr lang="en-US" sz="1200" b="1" dirty="0"/>
            </a:br>
            <a:r>
              <a:rPr lang="en-US" sz="1200" dirty="0"/>
              <a:t>In his new role, </a:t>
            </a:r>
            <a:r>
              <a:rPr lang="en-US" sz="1200" dirty="0" err="1"/>
              <a:t>Mondini</a:t>
            </a:r>
            <a:r>
              <a:rPr lang="en-US" sz="1200" dirty="0"/>
              <a:t> will oversee ICANN org's operations in the region and will continue to lead ICANN org's Global Business Engagement initiatives worldwide. He brings an ideal mix of engagement and managerial experience to this role, along with language skills.</a:t>
            </a:r>
            <a:br>
              <a:rPr lang="en-US" sz="1200" b="1" dirty="0"/>
            </a:br>
            <a:r>
              <a:rPr lang="en-US" sz="1200" u="sng" dirty="0">
                <a:hlinkClick r:id="rId5"/>
              </a:rPr>
              <a:t>https://www.icann.org/news/announcement-2020-01-13-en</a:t>
            </a:r>
            <a:endParaRPr lang="ru-RU" sz="1200" dirty="0"/>
          </a:p>
          <a:p>
            <a:endParaRPr lang="ru-RU" sz="1200" dirty="0"/>
          </a:p>
        </p:txBody>
      </p:sp>
      <p:sp>
        <p:nvSpPr>
          <p:cNvPr id="15" name="Подзаголовок 2">
            <a:extLst>
              <a:ext uri="{FF2B5EF4-FFF2-40B4-BE49-F238E27FC236}">
                <a16:creationId xmlns:a16="http://schemas.microsoft.com/office/drawing/2014/main" id="{C1BDDD31-178A-3947-9CB2-A44A70F170B5}"/>
              </a:ext>
            </a:extLst>
          </p:cNvPr>
          <p:cNvSpPr txBox="1">
            <a:spLocks/>
          </p:cNvSpPr>
          <p:nvPr/>
        </p:nvSpPr>
        <p:spPr>
          <a:xfrm>
            <a:off x="460375" y="4160706"/>
            <a:ext cx="3456384" cy="293157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r>
              <a:rPr lang="en-US" sz="1600" b="1" dirty="0">
                <a:solidFill>
                  <a:schemeClr val="accent4">
                    <a:lumMod val="75000"/>
                  </a:schemeClr>
                </a:solidFill>
              </a:rPr>
              <a:t>Important NEWS/Appointments</a:t>
            </a:r>
            <a:br>
              <a:rPr lang="en-US" sz="1600" b="1" dirty="0">
                <a:solidFill>
                  <a:schemeClr val="accent4">
                    <a:lumMod val="75000"/>
                  </a:schemeClr>
                </a:solidFill>
              </a:rPr>
            </a:br>
            <a:r>
              <a:rPr lang="en-US" sz="1400" b="1" dirty="0">
                <a:solidFill>
                  <a:schemeClr val="accent4">
                    <a:lumMod val="75000"/>
                  </a:schemeClr>
                </a:solidFill>
              </a:rPr>
              <a:t>CENTR</a:t>
            </a:r>
            <a:endParaRPr lang="en-US" sz="1600" b="1" dirty="0">
              <a:solidFill>
                <a:schemeClr val="accent4">
                  <a:lumMod val="75000"/>
                </a:schemeClr>
              </a:solidFill>
            </a:endParaRPr>
          </a:p>
          <a:p>
            <a:pPr algn="r" fontAlgn="base"/>
            <a:r>
              <a:rPr lang="en-US" sz="1200" dirty="0"/>
              <a:t>On February 12-13, 2020, the 63rd General Assembly of the Council of European national top-level domain registries (c) was held in the Slovenian capital of Ljubljana, which brought together more than 70 representatives of the national domain registries (members of CENTR). Also during the Assembly were introduced the new Vice President of ICANN in Europe, Chris </a:t>
            </a:r>
            <a:r>
              <a:rPr lang="en-US" sz="1200" dirty="0" err="1"/>
              <a:t>Mondini</a:t>
            </a:r>
            <a:r>
              <a:rPr lang="en-US" sz="1200" dirty="0"/>
              <a:t>. He visited the CENTR meeting to meet representatives of European national registries and talk about ICANN's plans in the European region.</a:t>
            </a:r>
          </a:p>
          <a:p>
            <a:pPr algn="r" fontAlgn="base"/>
            <a:r>
              <a:rPr lang="en-US" sz="1200" dirty="0">
                <a:hlinkClick r:id="rId6"/>
              </a:rPr>
              <a:t>https://twitter.com/CENTRnews/status/1227502700851425280</a:t>
            </a:r>
            <a:endParaRPr lang="en-US" sz="1200" dirty="0"/>
          </a:p>
        </p:txBody>
      </p:sp>
    </p:spTree>
    <p:extLst>
      <p:ext uri="{BB962C8B-B14F-4D97-AF65-F5344CB8AC3E}">
        <p14:creationId xmlns:p14="http://schemas.microsoft.com/office/powerpoint/2010/main" val="24184697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CE88822-495F-4FA1-BCEC-5631D165C98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222923"/>
            <a:ext cx="7494322" cy="4360620"/>
          </a:xfrm>
          <a:prstGeom prst="rect">
            <a:avLst/>
          </a:prstGeom>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842053"/>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EURALO GA 2019 Berlin </a:t>
            </a:r>
            <a:endParaRPr lang="ru-RU" b="1" dirty="0">
              <a:solidFill>
                <a:schemeClr val="bg1"/>
              </a:solidFill>
            </a:endParaRPr>
          </a:p>
        </p:txBody>
      </p:sp>
      <p:sp>
        <p:nvSpPr>
          <p:cNvPr id="2" name="AutoShape 2" descr="https://img2.freepng.ru/20180513/zve/kisspng-exclamation-mark-computer-animation-question-mark-5af885c12b5ac5.9451041215262366091776.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2" descr="https://www.wpia.uni.lodz.pl/img/news/small/files/profiles/315/kulesza_light.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2049" name="Рисунок 3" descr="af7a4501-735b-4269-8da2-1fc31646e441 - копия"/>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2020" t="6696" r="2488" b="5069"/>
          <a:stretch/>
        </p:blipFill>
        <p:spPr bwMode="auto">
          <a:xfrm>
            <a:off x="215900" y="160336"/>
            <a:ext cx="1485411" cy="1487932"/>
          </a:xfrm>
          <a:prstGeom prst="flowChartConnector">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6563BEBC-C524-433A-9E31-F54E2B96693C}"/>
              </a:ext>
            </a:extLst>
          </p:cNvPr>
          <p:cNvSpPr txBox="1"/>
          <p:nvPr/>
        </p:nvSpPr>
        <p:spPr>
          <a:xfrm>
            <a:off x="2965311" y="8585580"/>
            <a:ext cx="3750364" cy="276999"/>
          </a:xfrm>
          <a:prstGeom prst="rect">
            <a:avLst/>
          </a:prstGeom>
          <a:noFill/>
        </p:spPr>
        <p:txBody>
          <a:bodyPr wrap="square">
            <a:spAutoFit/>
          </a:bodyPr>
          <a:lstStyle/>
          <a:p>
            <a:pPr algn="r"/>
            <a:r>
              <a:rPr lang="en-US" sz="1200" dirty="0"/>
              <a:t>EURALO GA2019, Berlin </a:t>
            </a:r>
          </a:p>
        </p:txBody>
      </p:sp>
      <p:pic>
        <p:nvPicPr>
          <p:cNvPr id="4100" name="Picture 4">
            <a:extLst>
              <a:ext uri="{FF2B5EF4-FFF2-40B4-BE49-F238E27FC236}">
                <a16:creationId xmlns:a16="http://schemas.microsoft.com/office/drawing/2014/main" id="{BDF2ED95-518B-4BF2-BA1C-06F4B81EF47E}"/>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12775" y="1695997"/>
            <a:ext cx="5027760" cy="3329726"/>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a:extLst>
              <a:ext uri="{FF2B5EF4-FFF2-40B4-BE49-F238E27FC236}">
                <a16:creationId xmlns:a16="http://schemas.microsoft.com/office/drawing/2014/main" id="{47F40114-13A5-4A8D-908A-43079EAF405E}"/>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38720" y="4860032"/>
            <a:ext cx="5624956" cy="3726535"/>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651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9" descr="Une image contenant personne, intérieur, debout, groupe&#10;&#10;Description générée automatiquement">
            <a:extLst>
              <a:ext uri="{FF2B5EF4-FFF2-40B4-BE49-F238E27FC236}">
                <a16:creationId xmlns:a16="http://schemas.microsoft.com/office/drawing/2014/main" id="{C9AFD850-D274-2B45-8A9A-1A9E3E4B86C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8640" y="3491880"/>
            <a:ext cx="2452797" cy="3270396"/>
          </a:xfrm>
          <a:prstGeom prst="rect">
            <a:avLst/>
          </a:prstGeom>
        </p:spPr>
      </p:pic>
      <p:sp>
        <p:nvSpPr>
          <p:cNvPr id="2" name="Titre 1">
            <a:extLst>
              <a:ext uri="{FF2B5EF4-FFF2-40B4-BE49-F238E27FC236}">
                <a16:creationId xmlns:a16="http://schemas.microsoft.com/office/drawing/2014/main" id="{D9823CD6-1C34-7F48-934C-4D5A36AC14E9}"/>
              </a:ext>
            </a:extLst>
          </p:cNvPr>
          <p:cNvSpPr>
            <a:spLocks noGrp="1"/>
          </p:cNvSpPr>
          <p:nvPr>
            <p:ph type="title"/>
          </p:nvPr>
        </p:nvSpPr>
        <p:spPr/>
        <p:txBody>
          <a:bodyPr>
            <a:normAutofit/>
          </a:bodyPr>
          <a:lstStyle/>
          <a:p>
            <a:r>
              <a:rPr lang="fr-FR" dirty="0" err="1"/>
              <a:t>Thank</a:t>
            </a:r>
            <a:r>
              <a:rPr lang="fr-FR" dirty="0"/>
              <a:t> </a:t>
            </a:r>
            <a:r>
              <a:rPr lang="fr-FR" dirty="0" err="1"/>
              <a:t>you</a:t>
            </a:r>
            <a:r>
              <a:rPr lang="fr-FR" dirty="0"/>
              <a:t>, Merci, Gracias, </a:t>
            </a:r>
            <a:r>
              <a:rPr lang="ru" dirty="0"/>
              <a:t>спасибо</a:t>
            </a:r>
            <a:endParaRPr lang="fr-FR" dirty="0"/>
          </a:p>
        </p:txBody>
      </p:sp>
      <p:sp>
        <p:nvSpPr>
          <p:cNvPr id="3" name="Espace réservé du contenu 2">
            <a:extLst>
              <a:ext uri="{FF2B5EF4-FFF2-40B4-BE49-F238E27FC236}">
                <a16:creationId xmlns:a16="http://schemas.microsoft.com/office/drawing/2014/main" id="{2342974F-49CC-EB45-B866-B0C94B7377D2}"/>
              </a:ext>
            </a:extLst>
          </p:cNvPr>
          <p:cNvSpPr>
            <a:spLocks noGrp="1"/>
          </p:cNvSpPr>
          <p:nvPr>
            <p:ph idx="1"/>
          </p:nvPr>
        </p:nvSpPr>
        <p:spPr>
          <a:xfrm>
            <a:off x="2497420" y="2123728"/>
            <a:ext cx="4017679" cy="6349668"/>
          </a:xfrm>
          <a:ln w="19050">
            <a:solidFill>
              <a:schemeClr val="tx2"/>
            </a:solidFill>
          </a:ln>
        </p:spPr>
        <p:txBody>
          <a:bodyPr numCol="1">
            <a:noAutofit/>
          </a:bodyPr>
          <a:lstStyle/>
          <a:p>
            <a:pPr marL="184150" indent="0">
              <a:buNone/>
            </a:pPr>
            <a:r>
              <a:rPr lang="en-US" sz="1400" dirty="0"/>
              <a:t>The next ICANN meeting taking place in Europe will be ICANN71 in The Hague, on 14-17 June 2021.</a:t>
            </a:r>
            <a:br>
              <a:rPr lang="en-US" sz="1400" dirty="0"/>
            </a:br>
            <a:r>
              <a:rPr lang="en-US" sz="1400" dirty="0"/>
              <a:t>The evolving policy of ICANN and Global Stakeholder Engagement (GSE) department is that RALO General Assemblies should take place, at least for this cycle, preferably outside of an ICANN meeting. </a:t>
            </a:r>
            <a:br>
              <a:rPr lang="en-US" sz="1400" dirty="0"/>
            </a:br>
            <a:r>
              <a:rPr lang="en-US" sz="1400"/>
              <a:t>As a result, the time/date identified for a Funded F2F EURALO General Assembly will be during EuroDIG21 in Trieste, Italy – 28-30 June 2021</a:t>
            </a:r>
          </a:p>
          <a:p>
            <a:pPr marL="184150" indent="0">
              <a:buNone/>
            </a:pPr>
            <a:endParaRPr lang="en-US" sz="1400"/>
          </a:p>
          <a:p>
            <a:pPr marL="184150" indent="0">
              <a:buNone/>
            </a:pPr>
            <a:r>
              <a:rPr lang="en-US" sz="1400" dirty="0"/>
              <a:t>Finally the Chair and Secretariat would like to thank the responsiveness of the Board and all of their help in making fast turnaround decisions. This body of 5 members plus ex-officio, has been solicited regularly.</a:t>
            </a:r>
          </a:p>
          <a:p>
            <a:pPr marL="184150" indent="0">
              <a:buNone/>
            </a:pPr>
            <a:r>
              <a:rPr lang="en-US" sz="1400" dirty="0"/>
              <a:t>And would like to warmly thanks Olivier </a:t>
            </a:r>
            <a:r>
              <a:rPr lang="en-US" sz="1400" dirty="0" err="1"/>
              <a:t>Crépin-Leblond</a:t>
            </a:r>
            <a:r>
              <a:rPr lang="en-US" sz="1400" dirty="0"/>
              <a:t> for his support to the new team.</a:t>
            </a:r>
          </a:p>
        </p:txBody>
      </p:sp>
      <p:sp>
        <p:nvSpPr>
          <p:cNvPr id="7" name="Rectangle 6">
            <a:extLst>
              <a:ext uri="{FF2B5EF4-FFF2-40B4-BE49-F238E27FC236}">
                <a16:creationId xmlns:a16="http://schemas.microsoft.com/office/drawing/2014/main" id="{C4A192A0-F567-9145-A64B-93D7AC3CCB28}"/>
              </a:ext>
            </a:extLst>
          </p:cNvPr>
          <p:cNvSpPr/>
          <p:nvPr/>
        </p:nvSpPr>
        <p:spPr>
          <a:xfrm>
            <a:off x="2497420" y="6643389"/>
            <a:ext cx="4017679" cy="1384995"/>
          </a:xfrm>
          <a:prstGeom prst="rect">
            <a:avLst/>
          </a:prstGeom>
        </p:spPr>
        <p:txBody>
          <a:bodyPr wrap="square" numCol="2" spcCol="180000">
            <a:spAutoFit/>
          </a:bodyPr>
          <a:lstStyle/>
          <a:p>
            <a:pPr marL="184150" indent="0">
              <a:buFont typeface="Arial" panose="020B0604020202020204" pitchFamily="34" charset="0"/>
              <a:buNone/>
            </a:pPr>
            <a:r>
              <a:rPr lang="en-US" sz="1400" dirty="0" err="1"/>
              <a:t>Varzy</a:t>
            </a:r>
            <a:endParaRPr lang="en-US" sz="1400" dirty="0"/>
          </a:p>
          <a:p>
            <a:pPr marL="184150" indent="0">
              <a:buFont typeface="Arial" panose="020B0604020202020204" pitchFamily="34" charset="0"/>
              <a:buNone/>
            </a:pPr>
            <a:r>
              <a:rPr lang="en-US" sz="1400" dirty="0"/>
              <a:t>December 2020</a:t>
            </a:r>
          </a:p>
          <a:p>
            <a:pPr marL="184150" indent="0">
              <a:buFont typeface="Arial" panose="020B0604020202020204" pitchFamily="34" charset="0"/>
              <a:buNone/>
            </a:pPr>
            <a:r>
              <a:rPr lang="en-US" sz="1400" dirty="0"/>
              <a:t>Sébastien Bachollet</a:t>
            </a:r>
          </a:p>
          <a:p>
            <a:pPr marL="184150" indent="0">
              <a:buFont typeface="Arial" panose="020B0604020202020204" pitchFamily="34" charset="0"/>
              <a:buNone/>
            </a:pPr>
            <a:r>
              <a:rPr lang="en-US" sz="1400" dirty="0"/>
              <a:t>EURALO Chair</a:t>
            </a:r>
          </a:p>
          <a:p>
            <a:pPr marL="184150" indent="0"/>
            <a:endParaRPr lang="en-US" sz="1400" dirty="0"/>
          </a:p>
          <a:p>
            <a:pPr marL="184150" indent="0">
              <a:buFont typeface="Arial" panose="020B0604020202020204" pitchFamily="34" charset="0"/>
              <a:buNone/>
            </a:pPr>
            <a:endParaRPr lang="en-US" sz="1400" dirty="0"/>
          </a:p>
          <a:p>
            <a:pPr marL="184150" indent="0">
              <a:buFont typeface="Arial" panose="020B0604020202020204" pitchFamily="34" charset="0"/>
              <a:buNone/>
            </a:pPr>
            <a:r>
              <a:rPr lang="en-US" sz="1400" dirty="0"/>
              <a:t>Moscow</a:t>
            </a:r>
          </a:p>
          <a:p>
            <a:pPr marL="184150" indent="0">
              <a:buFont typeface="Arial" panose="020B0604020202020204" pitchFamily="34" charset="0"/>
              <a:buNone/>
            </a:pPr>
            <a:r>
              <a:rPr lang="en-US" sz="1400" dirty="0"/>
              <a:t>December 2020</a:t>
            </a:r>
          </a:p>
          <a:p>
            <a:pPr marL="184150" indent="0">
              <a:buFont typeface="Arial" panose="020B0604020202020204" pitchFamily="34" charset="0"/>
              <a:buNone/>
            </a:pPr>
            <a:r>
              <a:rPr lang="en-US" sz="1400" dirty="0"/>
              <a:t>Natalia </a:t>
            </a:r>
            <a:r>
              <a:rPr lang="en-US" sz="1400" dirty="0" err="1"/>
              <a:t>Filina</a:t>
            </a:r>
            <a:endParaRPr lang="en-US" sz="1400" dirty="0"/>
          </a:p>
          <a:p>
            <a:pPr marL="184150" indent="0">
              <a:buFont typeface="Arial" panose="020B0604020202020204" pitchFamily="34" charset="0"/>
              <a:buNone/>
            </a:pPr>
            <a:r>
              <a:rPr lang="en-US" sz="1400" dirty="0"/>
              <a:t>EURALO Secretariat</a:t>
            </a:r>
          </a:p>
          <a:p>
            <a:pPr marL="184150" indent="0">
              <a:buFont typeface="Arial" panose="020B0604020202020204" pitchFamily="34" charset="0"/>
              <a:buNone/>
            </a:pPr>
            <a:endParaRPr lang="en-US" sz="1400" dirty="0"/>
          </a:p>
        </p:txBody>
      </p:sp>
    </p:spTree>
    <p:extLst>
      <p:ext uri="{BB962C8B-B14F-4D97-AF65-F5344CB8AC3E}">
        <p14:creationId xmlns:p14="http://schemas.microsoft.com/office/powerpoint/2010/main" val="2493521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Рисунок 3" descr="af7a4501-735b-4269-8da2-1fc31646e441 - копи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101378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a:t>
            </a:r>
            <a:r>
              <a:rPr lang="fr-FR" b="1" dirty="0">
                <a:solidFill>
                  <a:schemeClr val="bg1"/>
                </a:solidFill>
              </a:rPr>
              <a:t>EURALO Leadership</a:t>
            </a:r>
            <a:endParaRPr lang="ru-RU" b="1" dirty="0">
              <a:solidFill>
                <a:schemeClr val="bg1"/>
              </a:solidFill>
            </a:endParaRPr>
          </a:p>
        </p:txBody>
      </p:sp>
      <p:sp>
        <p:nvSpPr>
          <p:cNvPr id="2" name="AutoShape 2" descr="https://img2.freepng.ru/20180513/zve/kisspng-exclamation-mark-computer-animation-question-mark-5af885c12b5ac5.9451041215262366091776.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Заголовок 1"/>
          <p:cNvSpPr txBox="1">
            <a:spLocks/>
          </p:cNvSpPr>
          <p:nvPr/>
        </p:nvSpPr>
        <p:spPr>
          <a:xfrm>
            <a:off x="260648" y="179512"/>
            <a:ext cx="6408712" cy="86409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2000" b="1" dirty="0">
                <a:solidFill>
                  <a:schemeClr val="accent4">
                    <a:lumMod val="75000"/>
                  </a:schemeClr>
                </a:solidFill>
              </a:rPr>
              <a:t>EURALO Annual Report, December 2020</a:t>
            </a:r>
            <a:r>
              <a:rPr lang="en-US" sz="2000" b="1" dirty="0">
                <a:solidFill>
                  <a:srgbClr val="3399FF"/>
                </a:solidFill>
              </a:rPr>
              <a:t> </a:t>
            </a:r>
            <a:br>
              <a:rPr lang="ru-RU" sz="2000" b="1" dirty="0">
                <a:solidFill>
                  <a:srgbClr val="7030A0"/>
                </a:solidFill>
              </a:rPr>
            </a:br>
            <a:endParaRPr lang="ru-RU" sz="2000" b="1" dirty="0">
              <a:solidFill>
                <a:srgbClr val="7030A0"/>
              </a:solidFill>
            </a:endParaRPr>
          </a:p>
        </p:txBody>
      </p:sp>
      <p:sp>
        <p:nvSpPr>
          <p:cNvPr id="11" name="Прямоугольник 8">
            <a:extLst>
              <a:ext uri="{FF2B5EF4-FFF2-40B4-BE49-F238E27FC236}">
                <a16:creationId xmlns:a16="http://schemas.microsoft.com/office/drawing/2014/main" id="{0DD08253-9CF8-429C-AFE0-4CC6145FB13B}"/>
              </a:ext>
            </a:extLst>
          </p:cNvPr>
          <p:cNvSpPr/>
          <p:nvPr/>
        </p:nvSpPr>
        <p:spPr>
          <a:xfrm>
            <a:off x="836712" y="2879809"/>
            <a:ext cx="6010184" cy="3293209"/>
          </a:xfrm>
          <a:prstGeom prst="rect">
            <a:avLst/>
          </a:prstGeom>
          <a:noFill/>
        </p:spPr>
        <p:txBody>
          <a:bodyPr wrap="square">
            <a:spAutoFit/>
          </a:bodyPr>
          <a:lstStyle/>
          <a:p>
            <a:pPr marL="285750" indent="-285750">
              <a:buFont typeface="Arial" panose="020B0604020202020204" pitchFamily="34" charset="0"/>
              <a:buChar char="•"/>
            </a:pPr>
            <a:r>
              <a:rPr lang="en-US" sz="2000" b="1" dirty="0">
                <a:solidFill>
                  <a:srgbClr val="222222"/>
                </a:solidFill>
              </a:rPr>
              <a:t>Anne-Marie Joly-Bachollet</a:t>
            </a:r>
          </a:p>
          <a:p>
            <a:pPr marL="742950" lvl="1" indent="-285750">
              <a:buFont typeface="Arial" panose="020B0604020202020204" pitchFamily="34" charset="0"/>
              <a:buChar char="•"/>
            </a:pPr>
            <a:r>
              <a:rPr lang="en-US" dirty="0"/>
              <a:t>ALAC Subcommittee on Appointee Selection member</a:t>
            </a:r>
            <a:endParaRPr lang="en-US" sz="2000" dirty="0">
              <a:solidFill>
                <a:srgbClr val="222222"/>
              </a:solidFill>
            </a:endParaRPr>
          </a:p>
          <a:p>
            <a:pPr marL="285750" indent="-285750">
              <a:buFont typeface="Arial" panose="020B0604020202020204" pitchFamily="34" charset="0"/>
              <a:buChar char="•"/>
            </a:pPr>
            <a:r>
              <a:rPr lang="en-US" sz="2000" b="1" dirty="0">
                <a:solidFill>
                  <a:srgbClr val="222222"/>
                </a:solidFill>
              </a:rPr>
              <a:t>Lutz </a:t>
            </a:r>
            <a:r>
              <a:rPr lang="en-US" sz="2000" b="1" dirty="0" err="1">
                <a:solidFill>
                  <a:srgbClr val="222222"/>
                </a:solidFill>
              </a:rPr>
              <a:t>Donnerhacke</a:t>
            </a:r>
            <a:endParaRPr lang="en-US" sz="2000" b="1" dirty="0">
              <a:solidFill>
                <a:srgbClr val="222222"/>
              </a:solidFill>
            </a:endParaRPr>
          </a:p>
          <a:p>
            <a:pPr marL="742950" lvl="1" indent="-285750">
              <a:buFont typeface="Arial" panose="020B0604020202020204" pitchFamily="34" charset="0"/>
              <a:buChar char="•"/>
            </a:pPr>
            <a:r>
              <a:rPr lang="en-US" dirty="0"/>
              <a:t>EURALO Operating Rules Taskforce (EROR TF) leader</a:t>
            </a:r>
            <a:endParaRPr lang="en-US" sz="2000" b="1" dirty="0">
              <a:solidFill>
                <a:srgbClr val="222222"/>
              </a:solidFill>
            </a:endParaRPr>
          </a:p>
          <a:p>
            <a:pPr marL="285750" indent="-285750">
              <a:buFont typeface="Arial" panose="020B0604020202020204" pitchFamily="34" charset="0"/>
              <a:buChar char="•"/>
            </a:pPr>
            <a:r>
              <a:rPr lang="en-US" sz="2000" b="1" dirty="0" err="1">
                <a:solidFill>
                  <a:srgbClr val="222222"/>
                </a:solidFill>
              </a:rPr>
              <a:t>Màté</a:t>
            </a:r>
            <a:r>
              <a:rPr lang="en-US" sz="2000" b="1" dirty="0">
                <a:solidFill>
                  <a:srgbClr val="222222"/>
                </a:solidFill>
              </a:rPr>
              <a:t> </a:t>
            </a:r>
            <a:r>
              <a:rPr lang="en-US" sz="2000" b="1" dirty="0" err="1">
                <a:solidFill>
                  <a:srgbClr val="222222"/>
                </a:solidFill>
              </a:rPr>
              <a:t>Mester</a:t>
            </a:r>
            <a:endParaRPr lang="en-US" sz="2000" b="1" dirty="0">
              <a:solidFill>
                <a:srgbClr val="222222"/>
              </a:solidFill>
            </a:endParaRPr>
          </a:p>
          <a:p>
            <a:pPr marL="285750" indent="-285750">
              <a:buFont typeface="Arial" panose="020B0604020202020204" pitchFamily="34" charset="0"/>
              <a:buChar char="•"/>
            </a:pPr>
            <a:r>
              <a:rPr lang="en-US" sz="2000" b="1" dirty="0">
                <a:solidFill>
                  <a:srgbClr val="222222"/>
                </a:solidFill>
              </a:rPr>
              <a:t>Ricardo Holmquist</a:t>
            </a:r>
          </a:p>
          <a:p>
            <a:pPr marL="742950" lvl="1" indent="-285750">
              <a:buFont typeface="Arial" panose="020B0604020202020204" pitchFamily="34" charset="0"/>
              <a:buChar char="•"/>
            </a:pPr>
            <a:r>
              <a:rPr lang="en-US" dirty="0"/>
              <a:t>(Ex-)Chair of the At-Large Operations, Finance and Budget Working Group (OFBWG)</a:t>
            </a:r>
          </a:p>
          <a:p>
            <a:pPr marL="285750" indent="-285750">
              <a:buFont typeface="Arial" panose="020B0604020202020204" pitchFamily="34" charset="0"/>
              <a:buChar char="•"/>
            </a:pPr>
            <a:r>
              <a:rPr lang="en-US" sz="2000" b="1" dirty="0">
                <a:solidFill>
                  <a:srgbClr val="222222"/>
                </a:solidFill>
              </a:rPr>
              <a:t>Wale Bakare</a:t>
            </a:r>
          </a:p>
          <a:p>
            <a:pPr marL="742950" lvl="1" indent="-285750">
              <a:buFont typeface="Arial" panose="020B0604020202020204" pitchFamily="34" charset="0"/>
              <a:buChar char="•"/>
            </a:pPr>
            <a:r>
              <a:rPr lang="en-US" dirty="0"/>
              <a:t>Liaison to the ALAC Subcommittee on Finance and Budget (regarding ABR - Additional Budget Requests)</a:t>
            </a:r>
          </a:p>
        </p:txBody>
      </p:sp>
      <p:pic>
        <p:nvPicPr>
          <p:cNvPr id="7" name="Picture 6">
            <a:extLst>
              <a:ext uri="{FF2B5EF4-FFF2-40B4-BE49-F238E27FC236}">
                <a16:creationId xmlns:a16="http://schemas.microsoft.com/office/drawing/2014/main" id="{1F09E61F-6D8C-4854-BAE3-EE6BF5606C3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1489577"/>
            <a:ext cx="6846896" cy="997200"/>
          </a:xfrm>
          <a:prstGeom prst="rect">
            <a:avLst/>
          </a:prstGeom>
        </p:spPr>
      </p:pic>
      <p:pic>
        <p:nvPicPr>
          <p:cNvPr id="13" name="Image 12">
            <a:extLst>
              <a:ext uri="{FF2B5EF4-FFF2-40B4-BE49-F238E27FC236}">
                <a16:creationId xmlns:a16="http://schemas.microsoft.com/office/drawing/2014/main" id="{CEA6F1C5-ED6C-A44B-95C7-78C8FAC27E7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92645" y="1546537"/>
            <a:ext cx="259939" cy="261682"/>
          </a:xfrm>
          <a:prstGeom prst="rect">
            <a:avLst/>
          </a:prstGeom>
        </p:spPr>
      </p:pic>
      <p:grpSp>
        <p:nvGrpSpPr>
          <p:cNvPr id="15" name="Groupe 14">
            <a:extLst>
              <a:ext uri="{FF2B5EF4-FFF2-40B4-BE49-F238E27FC236}">
                <a16:creationId xmlns:a16="http://schemas.microsoft.com/office/drawing/2014/main" id="{FEE005F0-D789-8243-9606-684774815BBF}"/>
              </a:ext>
            </a:extLst>
          </p:cNvPr>
          <p:cNvGrpSpPr/>
          <p:nvPr/>
        </p:nvGrpSpPr>
        <p:grpSpPr>
          <a:xfrm>
            <a:off x="44623" y="2054262"/>
            <a:ext cx="3024337" cy="432516"/>
            <a:chOff x="147687" y="2054262"/>
            <a:chExt cx="3024337" cy="432516"/>
          </a:xfrm>
        </p:grpSpPr>
        <p:pic>
          <p:nvPicPr>
            <p:cNvPr id="16" name="Picture 6">
              <a:extLst>
                <a:ext uri="{FF2B5EF4-FFF2-40B4-BE49-F238E27FC236}">
                  <a16:creationId xmlns:a16="http://schemas.microsoft.com/office/drawing/2014/main" id="{D3286E7D-EC23-4F4B-AC97-9595DD500799}"/>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147687" y="2054262"/>
              <a:ext cx="3024337" cy="432516"/>
            </a:xfrm>
            <a:prstGeom prst="rect">
              <a:avLst/>
            </a:prstGeom>
          </p:spPr>
        </p:pic>
        <p:sp>
          <p:nvSpPr>
            <p:cNvPr id="17" name="ZoneTexte 16">
              <a:extLst>
                <a:ext uri="{FF2B5EF4-FFF2-40B4-BE49-F238E27FC236}">
                  <a16:creationId xmlns:a16="http://schemas.microsoft.com/office/drawing/2014/main" id="{D0899629-6FA9-5A4F-A625-35E390CF6C3A}"/>
                </a:ext>
              </a:extLst>
            </p:cNvPr>
            <p:cNvSpPr txBox="1"/>
            <p:nvPr/>
          </p:nvSpPr>
          <p:spPr>
            <a:xfrm>
              <a:off x="331925" y="2084170"/>
              <a:ext cx="2521011" cy="369332"/>
            </a:xfrm>
            <a:prstGeom prst="rect">
              <a:avLst/>
            </a:prstGeom>
            <a:noFill/>
          </p:spPr>
          <p:txBody>
            <a:bodyPr wrap="none" rtlCol="0">
              <a:spAutoFit/>
            </a:bodyPr>
            <a:lstStyle/>
            <a:p>
              <a:r>
                <a:rPr lang="en-US" b="1" dirty="0">
                  <a:solidFill>
                    <a:schemeClr val="bg1"/>
                  </a:solidFill>
                </a:rPr>
                <a:t>EURALO December 2020</a:t>
              </a:r>
            </a:p>
          </p:txBody>
        </p:sp>
      </p:grpSp>
      <p:sp>
        <p:nvSpPr>
          <p:cNvPr id="14" name="ZoneTexte 13">
            <a:extLst>
              <a:ext uri="{FF2B5EF4-FFF2-40B4-BE49-F238E27FC236}">
                <a16:creationId xmlns:a16="http://schemas.microsoft.com/office/drawing/2014/main" id="{46BBFD9A-D73C-9149-8D81-F32DA36866C3}"/>
              </a:ext>
            </a:extLst>
          </p:cNvPr>
          <p:cNvSpPr txBox="1"/>
          <p:nvPr/>
        </p:nvSpPr>
        <p:spPr>
          <a:xfrm>
            <a:off x="116632" y="2686216"/>
            <a:ext cx="841897" cy="2266352"/>
          </a:xfrm>
          <a:prstGeom prst="rect">
            <a:avLst/>
          </a:prstGeom>
          <a:noFill/>
        </p:spPr>
        <p:txBody>
          <a:bodyPr vert="wordArtVert" wrap="square" rtlCol="0">
            <a:spAutoFit/>
          </a:bodyPr>
          <a:lstStyle/>
          <a:p>
            <a:pPr algn="ctr"/>
            <a:r>
              <a:rPr lang="en-US" b="1" dirty="0">
                <a:solidFill>
                  <a:srgbClr val="002060"/>
                </a:solidFill>
              </a:rPr>
              <a:t>EURALO Board </a:t>
            </a:r>
          </a:p>
        </p:txBody>
      </p:sp>
      <p:pic>
        <p:nvPicPr>
          <p:cNvPr id="18" name="Picture 10">
            <a:extLst>
              <a:ext uri="{FF2B5EF4-FFF2-40B4-BE49-F238E27FC236}">
                <a16:creationId xmlns:a16="http://schemas.microsoft.com/office/drawing/2014/main" id="{7623924D-8260-7241-A099-74618203793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12775" y="6239289"/>
            <a:ext cx="5192489" cy="2904710"/>
          </a:xfrm>
          <a:prstGeom prst="rect">
            <a:avLst/>
          </a:prstGeom>
          <a:ln>
            <a:solidFill>
              <a:schemeClr val="bg1"/>
            </a:solidFill>
          </a:ln>
        </p:spPr>
      </p:pic>
    </p:spTree>
    <p:extLst>
      <p:ext uri="{BB962C8B-B14F-4D97-AF65-F5344CB8AC3E}">
        <p14:creationId xmlns:p14="http://schemas.microsoft.com/office/powerpoint/2010/main" val="495999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Рисунок 3" descr="af7a4501-735b-4269-8da2-1fc31646e441 - копи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908" y="179512"/>
            <a:ext cx="717550" cy="777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1013788"/>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a:t>
            </a:r>
            <a:r>
              <a:rPr lang="fr-FR" b="1" dirty="0">
                <a:solidFill>
                  <a:schemeClr val="bg1"/>
                </a:solidFill>
              </a:rPr>
              <a:t>EURALO Leadership</a:t>
            </a:r>
            <a:endParaRPr lang="ru-RU" b="1" dirty="0">
              <a:solidFill>
                <a:schemeClr val="bg1"/>
              </a:solidFill>
            </a:endParaRPr>
          </a:p>
        </p:txBody>
      </p:sp>
      <p:sp>
        <p:nvSpPr>
          <p:cNvPr id="2" name="AutoShape 2" descr="https://img2.freepng.ru/20180513/zve/kisspng-exclamation-mark-computer-animation-question-mark-5af885c12b5ac5.9451041215262366091776.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Заголовок 1"/>
          <p:cNvSpPr txBox="1">
            <a:spLocks/>
          </p:cNvSpPr>
          <p:nvPr/>
        </p:nvSpPr>
        <p:spPr>
          <a:xfrm>
            <a:off x="260648" y="179512"/>
            <a:ext cx="6408712" cy="86409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2000" b="1" dirty="0">
                <a:solidFill>
                  <a:schemeClr val="accent4">
                    <a:lumMod val="75000"/>
                  </a:schemeClr>
                </a:solidFill>
              </a:rPr>
              <a:t>EURALO Annual Report, December 2020</a:t>
            </a:r>
            <a:r>
              <a:rPr lang="en-US" sz="2000" b="1" dirty="0">
                <a:solidFill>
                  <a:srgbClr val="3399FF"/>
                </a:solidFill>
              </a:rPr>
              <a:t> </a:t>
            </a:r>
            <a:br>
              <a:rPr lang="ru-RU" sz="2000" b="1" dirty="0">
                <a:solidFill>
                  <a:srgbClr val="7030A0"/>
                </a:solidFill>
              </a:rPr>
            </a:br>
            <a:endParaRPr lang="ru-RU" sz="2000" b="1" dirty="0">
              <a:solidFill>
                <a:srgbClr val="7030A0"/>
              </a:solidFill>
            </a:endParaRPr>
          </a:p>
        </p:txBody>
      </p:sp>
      <p:sp>
        <p:nvSpPr>
          <p:cNvPr id="11" name="Прямоугольник 8">
            <a:extLst>
              <a:ext uri="{FF2B5EF4-FFF2-40B4-BE49-F238E27FC236}">
                <a16:creationId xmlns:a16="http://schemas.microsoft.com/office/drawing/2014/main" id="{0DD08253-9CF8-429C-AFE0-4CC6145FB13B}"/>
              </a:ext>
            </a:extLst>
          </p:cNvPr>
          <p:cNvSpPr/>
          <p:nvPr/>
        </p:nvSpPr>
        <p:spPr>
          <a:xfrm>
            <a:off x="284058" y="2411760"/>
            <a:ext cx="6400491" cy="3970318"/>
          </a:xfrm>
          <a:prstGeom prst="rect">
            <a:avLst/>
          </a:prstGeom>
          <a:noFill/>
        </p:spPr>
        <p:txBody>
          <a:bodyPr wrap="square">
            <a:spAutoFit/>
          </a:bodyPr>
          <a:lstStyle/>
          <a:p>
            <a:pPr marL="285750" indent="-285750">
              <a:buFont typeface="Arial" panose="020B0604020202020204" pitchFamily="34" charset="0"/>
              <a:buChar char="•"/>
            </a:pPr>
            <a:r>
              <a:rPr lang="en-US" sz="2000" b="1" dirty="0" err="1">
                <a:solidFill>
                  <a:srgbClr val="7030A0"/>
                </a:solidFill>
              </a:rPr>
              <a:t>NomCom</a:t>
            </a:r>
            <a:r>
              <a:rPr lang="en-US" sz="2000" b="1" dirty="0">
                <a:solidFill>
                  <a:srgbClr val="7030A0"/>
                </a:solidFill>
              </a:rPr>
              <a:t> Delegate, European Region</a:t>
            </a:r>
          </a:p>
          <a:p>
            <a:pPr marL="742950" lvl="1" indent="-285750">
              <a:buFont typeface="Arial" panose="020B0604020202020204" pitchFamily="34" charset="0"/>
              <a:buChar char="•"/>
            </a:pPr>
            <a:r>
              <a:rPr lang="en-US" dirty="0"/>
              <a:t>Sébastien Bachollet (Starting on the 7</a:t>
            </a:r>
            <a:r>
              <a:rPr lang="en-US" baseline="30000" dirty="0"/>
              <a:t>th</a:t>
            </a:r>
            <a:r>
              <a:rPr lang="en-US" dirty="0"/>
              <a:t> of December 2020)</a:t>
            </a:r>
          </a:p>
          <a:p>
            <a:pPr marL="285750" indent="-285750">
              <a:buFont typeface="Arial" panose="020B0604020202020204" pitchFamily="34" charset="0"/>
              <a:buChar char="•"/>
            </a:pPr>
            <a:r>
              <a:rPr lang="en-US" sz="2000" b="1" dirty="0">
                <a:solidFill>
                  <a:srgbClr val="7030A0"/>
                </a:solidFill>
              </a:rPr>
              <a:t>ALAC Liaison</a:t>
            </a:r>
          </a:p>
          <a:p>
            <a:pPr marL="742950" lvl="1" indent="-285750">
              <a:buFont typeface="Arial" panose="020B0604020202020204" pitchFamily="34" charset="0"/>
              <a:buChar char="•"/>
            </a:pPr>
            <a:r>
              <a:rPr lang="en-US" dirty="0" err="1">
                <a:solidFill>
                  <a:srgbClr val="222222"/>
                </a:solidFill>
              </a:rPr>
              <a:t>Yrjö</a:t>
            </a:r>
            <a:r>
              <a:rPr lang="en-US" dirty="0">
                <a:solidFill>
                  <a:srgbClr val="222222"/>
                </a:solidFill>
              </a:rPr>
              <a:t> </a:t>
            </a:r>
            <a:r>
              <a:rPr lang="en-US" dirty="0" err="1">
                <a:solidFill>
                  <a:srgbClr val="222222"/>
                </a:solidFill>
              </a:rPr>
              <a:t>Länsipuro</a:t>
            </a:r>
            <a:r>
              <a:rPr lang="en-US" dirty="0">
                <a:solidFill>
                  <a:srgbClr val="222222"/>
                </a:solidFill>
              </a:rPr>
              <a:t>, to GAC</a:t>
            </a:r>
          </a:p>
          <a:p>
            <a:pPr marL="1200150" lvl="2" indent="-285750">
              <a:buFont typeface="Arial" panose="020B0604020202020204" pitchFamily="34" charset="0"/>
              <a:buChar char="•"/>
            </a:pPr>
            <a:r>
              <a:rPr lang="en-US" sz="1600" dirty="0">
                <a:solidFill>
                  <a:srgbClr val="222222"/>
                </a:solidFill>
              </a:rPr>
              <a:t>Chair ALAC - GAC Coordination Working Group</a:t>
            </a:r>
          </a:p>
          <a:p>
            <a:pPr marL="1200150" lvl="2" indent="-285750">
              <a:buFont typeface="Arial" panose="020B0604020202020204" pitchFamily="34" charset="0"/>
              <a:buChar char="•"/>
            </a:pPr>
            <a:r>
              <a:rPr lang="en-US" sz="1600" dirty="0">
                <a:solidFill>
                  <a:srgbClr val="222222"/>
                </a:solidFill>
              </a:rPr>
              <a:t>EURALO Task Force on At-Large Structure (ALS) engagement</a:t>
            </a:r>
          </a:p>
          <a:p>
            <a:pPr marL="742950" lvl="1" indent="-285750">
              <a:buFont typeface="Arial" panose="020B0604020202020204" pitchFamily="34" charset="0"/>
              <a:buChar char="•"/>
            </a:pPr>
            <a:r>
              <a:rPr lang="en-US" dirty="0">
                <a:solidFill>
                  <a:srgbClr val="222222"/>
                </a:solidFill>
              </a:rPr>
              <a:t>Andrei Kolesnikov, to SSAC</a:t>
            </a:r>
          </a:p>
          <a:p>
            <a:pPr marL="285750" indent="-285750">
              <a:buFont typeface="Arial" panose="020B0604020202020204" pitchFamily="34" charset="0"/>
              <a:buChar char="•"/>
            </a:pPr>
            <a:r>
              <a:rPr lang="en-US" b="1" dirty="0">
                <a:solidFill>
                  <a:srgbClr val="222222"/>
                </a:solidFill>
              </a:rPr>
              <a:t>Other</a:t>
            </a:r>
          </a:p>
          <a:p>
            <a:pPr marL="742950" lvl="1" indent="-285750">
              <a:buFont typeface="Arial" panose="020B0604020202020204" pitchFamily="34" charset="0"/>
              <a:buChar char="•"/>
            </a:pPr>
            <a:r>
              <a:rPr lang="fr-FR" dirty="0"/>
              <a:t>Sandra </a:t>
            </a:r>
            <a:r>
              <a:rPr lang="fr-FR" dirty="0" err="1"/>
              <a:t>Hoferichter</a:t>
            </a:r>
            <a:endParaRPr lang="fr-FR" dirty="0"/>
          </a:p>
          <a:p>
            <a:pPr marL="1200150" lvl="2" indent="-285750">
              <a:buFont typeface="Arial" panose="020B0604020202020204" pitchFamily="34" charset="0"/>
              <a:buChar char="•"/>
            </a:pPr>
            <a:r>
              <a:rPr lang="fr-FR" sz="1600" dirty="0" err="1"/>
              <a:t>ICANN’s</a:t>
            </a:r>
            <a:r>
              <a:rPr lang="fr-FR" sz="1600" dirty="0"/>
              <a:t> Leadership Training Program, </a:t>
            </a:r>
            <a:r>
              <a:rPr lang="fr-FR" sz="1600" dirty="0" err="1"/>
              <a:t>where</a:t>
            </a:r>
            <a:r>
              <a:rPr lang="fr-FR" sz="1600" dirty="0"/>
              <a:t> EURALO </a:t>
            </a:r>
            <a:r>
              <a:rPr lang="fr-FR" sz="1600" dirty="0" err="1"/>
              <a:t>contributed</a:t>
            </a:r>
            <a:r>
              <a:rPr lang="fr-FR" sz="1600" dirty="0"/>
              <a:t> </a:t>
            </a:r>
            <a:r>
              <a:rPr lang="fr-FR" sz="1600" dirty="0" err="1"/>
              <a:t>substantially</a:t>
            </a:r>
            <a:r>
              <a:rPr lang="fr-FR" sz="1600" dirty="0"/>
              <a:t> to </a:t>
            </a:r>
            <a:r>
              <a:rPr lang="fr-FR" sz="1600" dirty="0" err="1"/>
              <a:t>its</a:t>
            </a:r>
            <a:r>
              <a:rPr lang="fr-FR" sz="1600" dirty="0"/>
              <a:t> </a:t>
            </a:r>
            <a:r>
              <a:rPr lang="fr-FR" sz="1600" dirty="0" err="1"/>
              <a:t>creation</a:t>
            </a:r>
            <a:br>
              <a:rPr lang="fr-FR" sz="1600" dirty="0"/>
            </a:br>
            <a:endParaRPr lang="en-US" sz="1000" dirty="0">
              <a:solidFill>
                <a:srgbClr val="222222"/>
              </a:solidFill>
            </a:endParaRPr>
          </a:p>
          <a:p>
            <a:r>
              <a:rPr lang="en-US" sz="1600" dirty="0"/>
              <a:t>Since our last (virtual) General Assembly (GA) in November 2019 in Berlin, the records of our regular activities on the basis of our monthly calls can be seen on EURALO’s </a:t>
            </a:r>
            <a:r>
              <a:rPr lang="en-US" sz="1600" dirty="0">
                <a:hlinkClick r:id="rId4"/>
              </a:rPr>
              <a:t>Workspace</a:t>
            </a:r>
            <a:r>
              <a:rPr lang="en-US" sz="1600" dirty="0"/>
              <a:t> and in our monthly reports</a:t>
            </a:r>
          </a:p>
        </p:txBody>
      </p:sp>
      <p:pic>
        <p:nvPicPr>
          <p:cNvPr id="7" name="Picture 6">
            <a:extLst>
              <a:ext uri="{FF2B5EF4-FFF2-40B4-BE49-F238E27FC236}">
                <a16:creationId xmlns:a16="http://schemas.microsoft.com/office/drawing/2014/main" id="{1F09E61F-6D8C-4854-BAE3-EE6BF5606C3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1403648"/>
            <a:ext cx="6846896" cy="997200"/>
          </a:xfrm>
          <a:prstGeom prst="rect">
            <a:avLst/>
          </a:prstGeom>
        </p:spPr>
      </p:pic>
      <p:pic>
        <p:nvPicPr>
          <p:cNvPr id="13" name="Image 12">
            <a:extLst>
              <a:ext uri="{FF2B5EF4-FFF2-40B4-BE49-F238E27FC236}">
                <a16:creationId xmlns:a16="http://schemas.microsoft.com/office/drawing/2014/main" id="{CEA6F1C5-ED6C-A44B-95C7-78C8FAC27E7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92645" y="1460608"/>
            <a:ext cx="259939" cy="261682"/>
          </a:xfrm>
          <a:prstGeom prst="rect">
            <a:avLst/>
          </a:prstGeom>
        </p:spPr>
      </p:pic>
      <p:grpSp>
        <p:nvGrpSpPr>
          <p:cNvPr id="15" name="Groupe 14">
            <a:extLst>
              <a:ext uri="{FF2B5EF4-FFF2-40B4-BE49-F238E27FC236}">
                <a16:creationId xmlns:a16="http://schemas.microsoft.com/office/drawing/2014/main" id="{FEE005F0-D789-8243-9606-684774815BBF}"/>
              </a:ext>
            </a:extLst>
          </p:cNvPr>
          <p:cNvGrpSpPr/>
          <p:nvPr/>
        </p:nvGrpSpPr>
        <p:grpSpPr>
          <a:xfrm>
            <a:off x="44623" y="1968333"/>
            <a:ext cx="3024337" cy="432516"/>
            <a:chOff x="147687" y="2054262"/>
            <a:chExt cx="3024337" cy="432516"/>
          </a:xfrm>
        </p:grpSpPr>
        <p:pic>
          <p:nvPicPr>
            <p:cNvPr id="16" name="Picture 6">
              <a:extLst>
                <a:ext uri="{FF2B5EF4-FFF2-40B4-BE49-F238E27FC236}">
                  <a16:creationId xmlns:a16="http://schemas.microsoft.com/office/drawing/2014/main" id="{D3286E7D-EC23-4F4B-AC97-9595DD500799}"/>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147687" y="2054262"/>
              <a:ext cx="3024337" cy="432516"/>
            </a:xfrm>
            <a:prstGeom prst="rect">
              <a:avLst/>
            </a:prstGeom>
          </p:spPr>
        </p:pic>
        <p:sp>
          <p:nvSpPr>
            <p:cNvPr id="17" name="ZoneTexte 16">
              <a:extLst>
                <a:ext uri="{FF2B5EF4-FFF2-40B4-BE49-F238E27FC236}">
                  <a16:creationId xmlns:a16="http://schemas.microsoft.com/office/drawing/2014/main" id="{D0899629-6FA9-5A4F-A625-35E390CF6C3A}"/>
                </a:ext>
              </a:extLst>
            </p:cNvPr>
            <p:cNvSpPr txBox="1"/>
            <p:nvPr/>
          </p:nvSpPr>
          <p:spPr>
            <a:xfrm>
              <a:off x="331925" y="2084170"/>
              <a:ext cx="2521011" cy="369332"/>
            </a:xfrm>
            <a:prstGeom prst="rect">
              <a:avLst/>
            </a:prstGeom>
            <a:noFill/>
          </p:spPr>
          <p:txBody>
            <a:bodyPr wrap="none" rtlCol="0">
              <a:spAutoFit/>
            </a:bodyPr>
            <a:lstStyle/>
            <a:p>
              <a:r>
                <a:rPr lang="en-US" b="1" dirty="0">
                  <a:solidFill>
                    <a:schemeClr val="bg1"/>
                  </a:solidFill>
                </a:rPr>
                <a:t>EURALO December 2020</a:t>
              </a:r>
            </a:p>
          </p:txBody>
        </p:sp>
      </p:grpSp>
      <p:pic>
        <p:nvPicPr>
          <p:cNvPr id="18" name="Picture 2">
            <a:extLst>
              <a:ext uri="{FF2B5EF4-FFF2-40B4-BE49-F238E27FC236}">
                <a16:creationId xmlns:a16="http://schemas.microsoft.com/office/drawing/2014/main" id="{67B51AD2-16B4-4141-96DD-7D591BDEAD64}"/>
              </a:ext>
            </a:extLst>
          </p:cNvPr>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4153662" y="7092280"/>
            <a:ext cx="1363570" cy="12970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2" descr="C:\Users\Филина\Desktop\EURALO work\49024253278_5a82734efe_c.jpg">
            <a:extLst>
              <a:ext uri="{FF2B5EF4-FFF2-40B4-BE49-F238E27FC236}">
                <a16:creationId xmlns:a16="http://schemas.microsoft.com/office/drawing/2014/main" id="{AF3C628A-A61C-1046-966D-C33A24F71076}"/>
              </a:ext>
            </a:extLst>
          </p:cNvPr>
          <p:cNvPicPr>
            <a:picLocks noChangeAspect="1" noChangeArrowheads="1"/>
          </p:cNvPicPr>
          <p:nvPr/>
        </p:nvPicPr>
        <p:blipFill rotWithShape="1">
          <a:blip r:embed="rId9" cstate="email">
            <a:extLst>
              <a:ext uri="{28A0092B-C50C-407E-A947-70E740481C1C}">
                <a14:useLocalDpi xmlns:a14="http://schemas.microsoft.com/office/drawing/2010/main"/>
              </a:ext>
            </a:extLst>
          </a:blip>
          <a:srcRect/>
          <a:stretch/>
        </p:blipFill>
        <p:spPr bwMode="auto">
          <a:xfrm>
            <a:off x="1124744" y="7773849"/>
            <a:ext cx="1424920" cy="126264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C:\Users\Филина\Desktop\EURALO work\5018bb26-1ed1-4148-9504-a1158aa6c2f9.jpg">
            <a:extLst>
              <a:ext uri="{FF2B5EF4-FFF2-40B4-BE49-F238E27FC236}">
                <a16:creationId xmlns:a16="http://schemas.microsoft.com/office/drawing/2014/main" id="{35C8BCDE-9A2A-C84A-AFED-ACDCE65A72A9}"/>
              </a:ext>
            </a:extLst>
          </p:cNvPr>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44624" y="6948264"/>
            <a:ext cx="1280105" cy="170680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7">
            <a:extLst>
              <a:ext uri="{FF2B5EF4-FFF2-40B4-BE49-F238E27FC236}">
                <a16:creationId xmlns:a16="http://schemas.microsoft.com/office/drawing/2014/main" id="{15631552-3252-FD43-B662-3DB6542CA672}"/>
              </a:ext>
            </a:extLst>
          </p:cNvPr>
          <p:cNvPicPr>
            <a:picLocks noChangeAspect="1" noChangeArrowheads="1"/>
          </p:cNvPicPr>
          <p:nvPr/>
        </p:nvPicPr>
        <p:blipFill rotWithShape="1">
          <a:blip r:embed="rId11" cstate="email">
            <a:extLst>
              <a:ext uri="{28A0092B-C50C-407E-A947-70E740481C1C}">
                <a14:useLocalDpi xmlns:a14="http://schemas.microsoft.com/office/drawing/2010/main"/>
              </a:ext>
            </a:extLst>
          </a:blip>
          <a:srcRect/>
          <a:stretch/>
        </p:blipFill>
        <p:spPr bwMode="auto">
          <a:xfrm>
            <a:off x="5413035" y="7692974"/>
            <a:ext cx="1271514" cy="127151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3" name="Title 1">
            <a:extLst>
              <a:ext uri="{FF2B5EF4-FFF2-40B4-BE49-F238E27FC236}">
                <a16:creationId xmlns:a16="http://schemas.microsoft.com/office/drawing/2014/main" id="{1C7E9576-3D6C-A646-9DC5-330A4C53F9FD}"/>
              </a:ext>
            </a:extLst>
          </p:cNvPr>
          <p:cNvSpPr>
            <a:spLocks noGrp="1"/>
          </p:cNvSpPr>
          <p:nvPr>
            <p:ph type="ctrTitle"/>
          </p:nvPr>
        </p:nvSpPr>
        <p:spPr>
          <a:xfrm>
            <a:off x="-1" y="6373941"/>
            <a:ext cx="6846895" cy="674728"/>
          </a:xfrm>
          <a:blipFill dpi="0" rotWithShape="1">
            <a:blip r:embed="rId12" cstate="email">
              <a:extLst>
                <a:ext uri="{28A0092B-C50C-407E-A947-70E740481C1C}">
                  <a14:useLocalDpi xmlns:a14="http://schemas.microsoft.com/office/drawing/2010/main"/>
                </a:ext>
              </a:extLst>
            </a:blip>
            <a:srcRect/>
            <a:stretch>
              <a:fillRect/>
            </a:stretch>
          </a:blipFill>
          <a:ln w="12700">
            <a:solidFill>
              <a:schemeClr val="bg1"/>
            </a:solidFill>
          </a:ln>
        </p:spPr>
        <p:txBody>
          <a:bodyPr anchor="ctr">
            <a:noAutofit/>
          </a:bodyPr>
          <a:lstStyle/>
          <a:p>
            <a:pPr marL="342900" lvl="0" indent="-342900" algn="l">
              <a:spcBef>
                <a:spcPts val="1000"/>
              </a:spcBef>
              <a:buFont typeface="Arial" panose="020B0604020202020204" pitchFamily="34" charset="0"/>
              <a:buChar char="•"/>
            </a:pPr>
            <a:endParaRPr lang="fr-FR" sz="2000" dirty="0">
              <a:noFill/>
              <a:latin typeface="Calibri" panose="020F0502020204030204"/>
              <a:ea typeface="+mn-ea"/>
              <a:cs typeface="+mn-cs"/>
            </a:endParaRPr>
          </a:p>
        </p:txBody>
      </p:sp>
      <p:sp>
        <p:nvSpPr>
          <p:cNvPr id="24" name="ZoneTexte 23">
            <a:extLst>
              <a:ext uri="{FF2B5EF4-FFF2-40B4-BE49-F238E27FC236}">
                <a16:creationId xmlns:a16="http://schemas.microsoft.com/office/drawing/2014/main" id="{AAA2D0E5-062C-9146-A514-57CDD053AB4A}"/>
              </a:ext>
            </a:extLst>
          </p:cNvPr>
          <p:cNvSpPr txBox="1"/>
          <p:nvPr/>
        </p:nvSpPr>
        <p:spPr>
          <a:xfrm>
            <a:off x="426673" y="6373941"/>
            <a:ext cx="6336704" cy="646331"/>
          </a:xfrm>
          <a:prstGeom prst="rect">
            <a:avLst/>
          </a:prstGeom>
          <a:noFill/>
        </p:spPr>
        <p:txBody>
          <a:bodyPr wrap="square" rtlCol="0">
            <a:spAutoFit/>
          </a:bodyPr>
          <a:lstStyle/>
          <a:p>
            <a:r>
              <a:rPr lang="en-US" b="1" dirty="0">
                <a:solidFill>
                  <a:srgbClr val="FFFF00"/>
                </a:solidFill>
              </a:rPr>
              <a:t>Round Table </a:t>
            </a:r>
            <a:r>
              <a:rPr lang="en-US" sz="1400" b="1" dirty="0">
                <a:solidFill>
                  <a:srgbClr val="FFFF00"/>
                </a:solidFill>
              </a:rPr>
              <a:t>(EURALO vGA2020)</a:t>
            </a:r>
            <a:br>
              <a:rPr lang="en-US" sz="1400" b="1" dirty="0">
                <a:solidFill>
                  <a:srgbClr val="FFFF00"/>
                </a:solidFill>
              </a:rPr>
            </a:br>
            <a:r>
              <a:rPr lang="en-US" b="1" dirty="0">
                <a:solidFill>
                  <a:srgbClr val="FFFF00"/>
                </a:solidFill>
              </a:rPr>
              <a:t>Covid19 consequences on the work of ICANN, At-Large and ALAC</a:t>
            </a:r>
          </a:p>
        </p:txBody>
      </p:sp>
      <p:pic>
        <p:nvPicPr>
          <p:cNvPr id="14" name="Picture 2">
            <a:extLst>
              <a:ext uri="{FF2B5EF4-FFF2-40B4-BE49-F238E27FC236}">
                <a16:creationId xmlns:a16="http://schemas.microsoft.com/office/drawing/2014/main" id="{70460935-5EDB-C94B-84C0-42D2FA95715A}"/>
              </a:ext>
            </a:extLst>
          </p:cNvPr>
          <p:cNvPicPr>
            <a:picLocks noChangeAspect="1" noChangeArrowheads="1"/>
          </p:cNvPicPr>
          <p:nvPr/>
        </p:nvPicPr>
        <p:blipFill rotWithShape="1">
          <a:blip r:embed="rId13" cstate="email">
            <a:extLst>
              <a:ext uri="{28A0092B-C50C-407E-A947-70E740481C1C}">
                <a14:useLocalDpi xmlns:a14="http://schemas.microsoft.com/office/drawing/2010/main"/>
              </a:ext>
            </a:extLst>
          </a:blip>
          <a:srcRect/>
          <a:stretch/>
        </p:blipFill>
        <p:spPr bwMode="auto">
          <a:xfrm>
            <a:off x="2060848" y="7092280"/>
            <a:ext cx="1120882" cy="1285428"/>
          </a:xfrm>
          <a:prstGeom prst="flowChartProcess">
            <a:avLst/>
          </a:prstGeom>
          <a:noFill/>
          <a:extLst>
            <a:ext uri="{909E8E84-426E-40DD-AFC4-6F175D3DCCD1}">
              <a14:hiddenFill xmlns:a14="http://schemas.microsoft.com/office/drawing/2010/main">
                <a:solidFill>
                  <a:srgbClr val="FFFFFF"/>
                </a:solidFill>
              </a14:hiddenFill>
            </a:ext>
          </a:extLst>
        </p:spPr>
      </p:pic>
      <p:pic>
        <p:nvPicPr>
          <p:cNvPr id="4" name="Image 3">
            <a:extLst>
              <a:ext uri="{FF2B5EF4-FFF2-40B4-BE49-F238E27FC236}">
                <a16:creationId xmlns:a16="http://schemas.microsoft.com/office/drawing/2014/main" id="{B912B88B-0027-5240-B58F-42C82F38F9AF}"/>
              </a:ext>
            </a:extLst>
          </p:cNvPr>
          <p:cNvPicPr>
            <a:picLocks noChangeAspect="1"/>
          </p:cNvPicPr>
          <p:nvPr/>
        </p:nvPicPr>
        <p:blipFill rotWithShape="1">
          <a:blip r:embed="rId14" cstate="email">
            <a:extLst>
              <a:ext uri="{28A0092B-C50C-407E-A947-70E740481C1C}">
                <a14:useLocalDpi xmlns:a14="http://schemas.microsoft.com/office/drawing/2010/main"/>
              </a:ext>
            </a:extLst>
          </a:blip>
          <a:srcRect/>
          <a:stretch/>
        </p:blipFill>
        <p:spPr>
          <a:xfrm>
            <a:off x="3058102" y="7778604"/>
            <a:ext cx="1190731" cy="1288800"/>
          </a:xfrm>
          <a:prstGeom prst="rect">
            <a:avLst/>
          </a:prstGeom>
        </p:spPr>
      </p:pic>
    </p:spTree>
    <p:extLst>
      <p:ext uri="{BB962C8B-B14F-4D97-AF65-F5344CB8AC3E}">
        <p14:creationId xmlns:p14="http://schemas.microsoft.com/office/powerpoint/2010/main" val="1559990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CE88822-495F-4FA1-BCEC-5631D165C98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222923"/>
            <a:ext cx="7494322" cy="4360620"/>
          </a:xfrm>
          <a:prstGeom prst="rect">
            <a:avLst/>
          </a:prstGeom>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842053"/>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EURALO news </a:t>
            </a:r>
            <a:endParaRPr lang="ru-RU" b="1" dirty="0">
              <a:solidFill>
                <a:schemeClr val="bg1"/>
              </a:solidFill>
            </a:endParaRPr>
          </a:p>
        </p:txBody>
      </p:sp>
      <p:sp>
        <p:nvSpPr>
          <p:cNvPr id="2" name="AutoShape 2" descr="https://img2.freepng.ru/20180513/zve/kisspng-exclamation-mark-computer-animation-question-mark-5af885c12b5ac5.9451041215262366091776.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2" descr="https://www.wpia.uni.lodz.pl/img/news/small/files/profiles/315/kulesza_light.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TextBox 19">
            <a:extLst>
              <a:ext uri="{FF2B5EF4-FFF2-40B4-BE49-F238E27FC236}">
                <a16:creationId xmlns:a16="http://schemas.microsoft.com/office/drawing/2014/main" id="{669A6E0E-674F-4E06-8218-5D17FB0B5C2E}"/>
              </a:ext>
            </a:extLst>
          </p:cNvPr>
          <p:cNvSpPr txBox="1"/>
          <p:nvPr/>
        </p:nvSpPr>
        <p:spPr>
          <a:xfrm>
            <a:off x="44624" y="1259632"/>
            <a:ext cx="6585792" cy="307777"/>
          </a:xfrm>
          <a:prstGeom prst="rect">
            <a:avLst/>
          </a:prstGeom>
          <a:noFill/>
        </p:spPr>
        <p:txBody>
          <a:bodyPr wrap="square">
            <a:spAutoFit/>
          </a:bodyPr>
          <a:lstStyle/>
          <a:p>
            <a:pPr algn="r"/>
            <a:r>
              <a:rPr lang="en-US" sz="1400" b="1" i="0" dirty="0">
                <a:solidFill>
                  <a:srgbClr val="00476B"/>
                </a:solidFill>
                <a:effectLst/>
              </a:rPr>
              <a:t>Pari Esfandiari </a:t>
            </a:r>
            <a:r>
              <a:rPr lang="en-US" sz="1400" dirty="0">
                <a:solidFill>
                  <a:srgbClr val="00476B"/>
                </a:solidFill>
              </a:rPr>
              <a:t>new EURALO </a:t>
            </a:r>
            <a:r>
              <a:rPr lang="en-US" sz="1400" dirty="0">
                <a:solidFill>
                  <a:srgbClr val="00476B"/>
                </a:solidFill>
                <a:hlinkClick r:id="rId3"/>
              </a:rPr>
              <a:t>ALAC</a:t>
            </a:r>
            <a:r>
              <a:rPr lang="en-US" sz="1400" dirty="0">
                <a:solidFill>
                  <a:srgbClr val="00476B"/>
                </a:solidFill>
              </a:rPr>
              <a:t> member</a:t>
            </a:r>
            <a:r>
              <a:rPr lang="ru-RU" sz="1400" dirty="0">
                <a:solidFill>
                  <a:srgbClr val="00476B"/>
                </a:solidFill>
              </a:rPr>
              <a:t> </a:t>
            </a:r>
            <a:r>
              <a:rPr lang="fr-FR" sz="1400" dirty="0" err="1">
                <a:solidFill>
                  <a:srgbClr val="00476B"/>
                </a:solidFill>
              </a:rPr>
              <a:t>selected</a:t>
            </a:r>
            <a:r>
              <a:rPr lang="fr-FR" sz="1400" dirty="0">
                <a:solidFill>
                  <a:srgbClr val="00476B"/>
                </a:solidFill>
              </a:rPr>
              <a:t> by </a:t>
            </a:r>
            <a:r>
              <a:rPr lang="fr-FR" sz="1400" dirty="0" err="1">
                <a:solidFill>
                  <a:srgbClr val="00476B"/>
                </a:solidFill>
              </a:rPr>
              <a:t>NomCom</a:t>
            </a:r>
            <a:r>
              <a:rPr lang="en-US" sz="1400" i="0" dirty="0">
                <a:solidFill>
                  <a:srgbClr val="00476B"/>
                </a:solidFill>
                <a:effectLst/>
              </a:rPr>
              <a:t> </a:t>
            </a:r>
            <a:endParaRPr lang="en-US" sz="1400" dirty="0">
              <a:solidFill>
                <a:srgbClr val="FF0000"/>
              </a:solidFill>
            </a:endParaRPr>
          </a:p>
        </p:txBody>
      </p:sp>
      <p:sp>
        <p:nvSpPr>
          <p:cNvPr id="21" name="TextBox 20">
            <a:extLst>
              <a:ext uri="{FF2B5EF4-FFF2-40B4-BE49-F238E27FC236}">
                <a16:creationId xmlns:a16="http://schemas.microsoft.com/office/drawing/2014/main" id="{031C842C-1BEC-4B27-98DB-BA95F6C197B1}"/>
              </a:ext>
            </a:extLst>
          </p:cNvPr>
          <p:cNvSpPr txBox="1"/>
          <p:nvPr/>
        </p:nvSpPr>
        <p:spPr>
          <a:xfrm>
            <a:off x="217350" y="1619672"/>
            <a:ext cx="6495307" cy="4832092"/>
          </a:xfrm>
          <a:prstGeom prst="rect">
            <a:avLst/>
          </a:prstGeom>
          <a:noFill/>
        </p:spPr>
        <p:txBody>
          <a:bodyPr wrap="square">
            <a:spAutoFit/>
          </a:bodyPr>
          <a:lstStyle/>
          <a:p>
            <a:pPr algn="r" rtl="0">
              <a:spcBef>
                <a:spcPts val="0"/>
              </a:spcBef>
              <a:spcAft>
                <a:spcPts val="0"/>
              </a:spcAft>
            </a:pPr>
            <a:r>
              <a:rPr lang="en-US" sz="1100" dirty="0">
                <a:solidFill>
                  <a:srgbClr val="0E6FAB"/>
                </a:solidFill>
                <a:effectLst/>
                <a:hlinkClick r:id="rId4"/>
              </a:rPr>
              <a:t>Pari Esfandiari</a:t>
            </a:r>
            <a:r>
              <a:rPr lang="en-US" sz="1100" dirty="0">
                <a:effectLst/>
              </a:rPr>
              <a:t> is the president and Co-Founder of </a:t>
            </a:r>
            <a:r>
              <a:rPr lang="en-US" sz="1100" dirty="0">
                <a:effectLst/>
                <a:hlinkClick r:id="rId5"/>
              </a:rPr>
              <a:t>the Global TechnoPolitics Forum</a:t>
            </a:r>
            <a:r>
              <a:rPr lang="en-US" sz="1100" dirty="0">
                <a:effectLst/>
              </a:rPr>
              <a:t>, with a mission to shape</a:t>
            </a:r>
            <a:r>
              <a:rPr lang="en-US" sz="1100" dirty="0">
                <a:solidFill>
                  <a:srgbClr val="333333"/>
                </a:solidFill>
                <a:effectLst/>
              </a:rPr>
              <a:t> the public debate and facilitate global coordination at the intersection of technology and geopolitics.</a:t>
            </a:r>
            <a:r>
              <a:rPr lang="en-US" sz="1100" dirty="0">
                <a:effectLst/>
              </a:rPr>
              <a:t> She serves as Nonresident Senior Fellow at the Atlantic Council’s </a:t>
            </a:r>
            <a:r>
              <a:rPr lang="en-US" sz="1100" dirty="0" err="1">
                <a:effectLst/>
              </a:rPr>
              <a:t>GeoTech</a:t>
            </a:r>
            <a:r>
              <a:rPr lang="en-US" sz="1100" dirty="0">
                <a:effectLst/>
              </a:rPr>
              <a:t> Center. Her extensive international background includes leadership, advisory, and investment positions with organizations and corporations in China, Europe, the Middle East, and the United States. She </a:t>
            </a:r>
            <a:r>
              <a:rPr lang="en-US" sz="1100" dirty="0">
                <a:solidFill>
                  <a:srgbClr val="000000"/>
                </a:solidFill>
                <a:effectLst/>
              </a:rPr>
              <a:t>is an innovative entrepreneur, sustainability and communications executive, and Internet pioneer and </a:t>
            </a:r>
            <a:r>
              <a:rPr lang="en-US" sz="1100" dirty="0">
                <a:effectLst/>
              </a:rPr>
              <a:t>has worked across diverse industries ranging from FinTech and e-commerce to sustainability and smart cities. Her social enterprise was showcased by UNESCO and supported by the Google Foundation. Her article </a:t>
            </a:r>
            <a:r>
              <a:rPr lang="en-US" sz="1100" dirty="0">
                <a:solidFill>
                  <a:srgbClr val="000000"/>
                </a:solidFill>
                <a:effectLst/>
              </a:rPr>
              <a:t>was nominated for the prestigious National Magazine Award. </a:t>
            </a:r>
          </a:p>
          <a:p>
            <a:pPr algn="r" rtl="0">
              <a:spcBef>
                <a:spcPts val="0"/>
              </a:spcBef>
              <a:spcAft>
                <a:spcPts val="0"/>
              </a:spcAft>
            </a:pPr>
            <a:r>
              <a:rPr lang="en-US" sz="1100" dirty="0">
                <a:solidFill>
                  <a:srgbClr val="000000"/>
                </a:solidFill>
                <a:effectLst/>
              </a:rPr>
              <a:t>She has a doctorate from Oxford Brookes University in </a:t>
            </a:r>
          </a:p>
          <a:p>
            <a:pPr algn="r" rtl="0">
              <a:spcBef>
                <a:spcPts val="0"/>
              </a:spcBef>
              <a:spcAft>
                <a:spcPts val="0"/>
              </a:spcAft>
            </a:pPr>
            <a:r>
              <a:rPr lang="en-US" sz="1100" dirty="0">
                <a:solidFill>
                  <a:srgbClr val="000000"/>
                </a:solidFill>
                <a:effectLst/>
              </a:rPr>
              <a:t>sustainable business and is an avid environmentalist.</a:t>
            </a:r>
            <a:endParaRPr lang="en-US" sz="1100" dirty="0">
              <a:effectLst/>
            </a:endParaRPr>
          </a:p>
          <a:p>
            <a:pPr algn="r"/>
            <a:endParaRPr lang="en-US" sz="1100" dirty="0"/>
          </a:p>
          <a:p>
            <a:pPr algn="r"/>
            <a:r>
              <a:rPr lang="en-US" sz="1100" dirty="0"/>
              <a:t>“</a:t>
            </a:r>
            <a:r>
              <a:rPr lang="en-US" sz="1100" dirty="0">
                <a:effectLst/>
              </a:rPr>
              <a:t>I am honored to serve at the At-Large Advisory Committee (ALAC) at </a:t>
            </a:r>
          </a:p>
          <a:p>
            <a:pPr algn="r"/>
            <a:r>
              <a:rPr lang="en-US" sz="1100" dirty="0">
                <a:effectLst/>
              </a:rPr>
              <a:t>ICANN since November 2020. I knew of ICANN almost from</a:t>
            </a:r>
          </a:p>
          <a:p>
            <a:pPr algn="r"/>
            <a:r>
              <a:rPr lang="en-US" sz="1100" dirty="0">
                <a:effectLst/>
              </a:rPr>
              <a:t> its beginnings. Over the years, I have eagerly followed its </a:t>
            </a:r>
          </a:p>
          <a:p>
            <a:pPr algn="r"/>
            <a:r>
              <a:rPr lang="en-US" sz="1100" dirty="0">
                <a:effectLst/>
              </a:rPr>
              <a:t>evolution to this complex, scattered, multi-stakeholder, </a:t>
            </a:r>
          </a:p>
          <a:p>
            <a:pPr algn="r"/>
            <a:r>
              <a:rPr lang="en-US" sz="1100" dirty="0">
                <a:effectLst/>
              </a:rPr>
              <a:t>bottom-up organization. It really could serve as a model for </a:t>
            </a:r>
          </a:p>
          <a:p>
            <a:pPr algn="r"/>
            <a:r>
              <a:rPr lang="en-US" sz="1100" dirty="0">
                <a:effectLst/>
              </a:rPr>
              <a:t>our increasingly flat globalized world. </a:t>
            </a:r>
          </a:p>
          <a:p>
            <a:pPr algn="r"/>
            <a:r>
              <a:rPr lang="en-US" sz="1100" dirty="0">
                <a:effectLst/>
              </a:rPr>
              <a:t>As a technology entrepreneur, I have encountered many issues that </a:t>
            </a:r>
          </a:p>
          <a:p>
            <a:pPr algn="r"/>
            <a:r>
              <a:rPr lang="en-US" sz="1100" dirty="0">
                <a:effectLst/>
              </a:rPr>
              <a:t>are directly related to ICANN’s assignment of name and numbers and I am delighted with the opportunity to offer that perspective. As a policy advisor, I am well aware of digital technology’s impact on the fabric of our society, our democratic values, as well as on global geopolitics. There are huge </a:t>
            </a:r>
            <a:r>
              <a:rPr lang="en-US" sz="1100" dirty="0">
                <a:solidFill>
                  <a:srgbClr val="000000"/>
                </a:solidFill>
                <a:effectLst/>
              </a:rPr>
              <a:t>differences in the economy, the ideological visions of the internet, and also fundamental cultural values that divide countries and influence their policies. </a:t>
            </a:r>
            <a:r>
              <a:rPr lang="en-US" sz="1100" dirty="0">
                <a:effectLst/>
              </a:rPr>
              <a:t>The Regional At-Large Organization (RALO) structure within ICANN,  offers the opportunity to understand these </a:t>
            </a:r>
            <a:r>
              <a:rPr lang="en-US" sz="1100" dirty="0">
                <a:solidFill>
                  <a:srgbClr val="000000"/>
                </a:solidFill>
                <a:effectLst/>
              </a:rPr>
              <a:t>differences. Europe has shown leadership in its legislative approach, which makes me particularly proud to be part of EUROLA that represents this region. Internet governance is a complex subject where issues overlap, cut across policy areas, and even conflict. </a:t>
            </a:r>
          </a:p>
          <a:p>
            <a:pPr algn="r"/>
            <a:r>
              <a:rPr lang="en-US" sz="1100" dirty="0">
                <a:solidFill>
                  <a:srgbClr val="000000"/>
                </a:solidFill>
                <a:effectLst/>
              </a:rPr>
              <a:t>My latest publication </a:t>
            </a:r>
            <a:r>
              <a:rPr lang="en-US" sz="1100" b="1" i="1" dirty="0">
                <a:solidFill>
                  <a:srgbClr val="000000"/>
                </a:solidFill>
                <a:effectLst/>
                <a:hlinkClick r:id="rId6"/>
              </a:rPr>
              <a:t>Data:  Governance and Geopolitics </a:t>
            </a:r>
            <a:r>
              <a:rPr lang="en-US" sz="1100" i="1" dirty="0">
                <a:solidFill>
                  <a:srgbClr val="000000"/>
                </a:solidFill>
                <a:effectLst/>
              </a:rPr>
              <a:t>(Dec. 2020) </a:t>
            </a:r>
            <a:r>
              <a:rPr lang="en-US" sz="1100" dirty="0">
                <a:solidFill>
                  <a:srgbClr val="000000"/>
                </a:solidFill>
                <a:effectLst/>
              </a:rPr>
              <a:t>discuss these issues in detail”.</a:t>
            </a:r>
          </a:p>
          <a:p>
            <a:pPr algn="r"/>
            <a:r>
              <a:rPr lang="en-US" sz="1100" b="1" dirty="0">
                <a:solidFill>
                  <a:srgbClr val="000000"/>
                </a:solidFill>
              </a:rPr>
              <a:t>Pari Esfandiari</a:t>
            </a:r>
            <a:r>
              <a:rPr lang="en-US" sz="1100" b="1" dirty="0">
                <a:solidFill>
                  <a:srgbClr val="000000"/>
                </a:solidFill>
                <a:effectLst/>
              </a:rPr>
              <a:t> </a:t>
            </a:r>
            <a:endParaRPr lang="en-US" sz="1100" b="1" dirty="0">
              <a:solidFill>
                <a:srgbClr val="FF0000"/>
              </a:solidFill>
            </a:endParaRPr>
          </a:p>
        </p:txBody>
      </p:sp>
      <p:pic>
        <p:nvPicPr>
          <p:cNvPr id="2049" name="Рисунок 3" descr="af7a4501-735b-4269-8da2-1fc31646e441 - копия"/>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l="2020" t="6696" r="2488" b="5069"/>
          <a:stretch/>
        </p:blipFill>
        <p:spPr bwMode="auto">
          <a:xfrm>
            <a:off x="215900" y="160336"/>
            <a:ext cx="1485411" cy="1487932"/>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9DD856D5-5451-4BCE-A91F-072F115C6BED}"/>
              </a:ext>
            </a:extLst>
          </p:cNvPr>
          <p:cNvPicPr>
            <a:picLocks noChangeAspect="1"/>
          </p:cNvPicPr>
          <p:nvPr/>
        </p:nvPicPr>
        <p:blipFill>
          <a:blip r:embed="rId8" cstate="email">
            <a:extLst>
              <a:ext uri="{BEBA8EAE-BF5A-486C-A8C5-ECC9F3942E4B}">
                <a14:imgProps xmlns:a14="http://schemas.microsoft.com/office/drawing/2010/main">
                  <a14:imgLayer r:embed="rId9">
                    <a14:imgEffect>
                      <a14:sharpenSoften amount="25000"/>
                    </a14:imgEffect>
                  </a14:imgLayer>
                </a14:imgProps>
              </a:ext>
              <a:ext uri="{28A0092B-C50C-407E-A947-70E740481C1C}">
                <a14:useLocalDpi xmlns:a14="http://schemas.microsoft.com/office/drawing/2010/main"/>
              </a:ext>
            </a:extLst>
          </a:blip>
          <a:stretch>
            <a:fillRect/>
          </a:stretch>
        </p:blipFill>
        <p:spPr>
          <a:xfrm>
            <a:off x="654092" y="3059832"/>
            <a:ext cx="1485411" cy="14854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Picture 6">
            <a:extLst>
              <a:ext uri="{FF2B5EF4-FFF2-40B4-BE49-F238E27FC236}">
                <a16:creationId xmlns:a16="http://schemas.microsoft.com/office/drawing/2014/main" id="{2DAAD083-5BA3-384A-9C81-AF6EB416BE87}"/>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3449698" y="6518538"/>
            <a:ext cx="2715606" cy="1516789"/>
          </a:xfrm>
          <a:prstGeom prst="rect">
            <a:avLst/>
          </a:prstGeom>
          <a:ln>
            <a:solidFill>
              <a:schemeClr val="tx1">
                <a:lumMod val="50000"/>
                <a:lumOff val="50000"/>
              </a:schemeClr>
            </a:solidFill>
          </a:ln>
        </p:spPr>
      </p:pic>
      <p:sp>
        <p:nvSpPr>
          <p:cNvPr id="15" name="TextBox 16">
            <a:extLst>
              <a:ext uri="{FF2B5EF4-FFF2-40B4-BE49-F238E27FC236}">
                <a16:creationId xmlns:a16="http://schemas.microsoft.com/office/drawing/2014/main" id="{E0C29F56-5147-2547-8F92-8CC8B3143889}"/>
              </a:ext>
            </a:extLst>
          </p:cNvPr>
          <p:cNvSpPr txBox="1"/>
          <p:nvPr/>
        </p:nvSpPr>
        <p:spPr>
          <a:xfrm>
            <a:off x="3356992" y="8102714"/>
            <a:ext cx="3157063" cy="861774"/>
          </a:xfrm>
          <a:prstGeom prst="rect">
            <a:avLst/>
          </a:prstGeom>
          <a:noFill/>
        </p:spPr>
        <p:txBody>
          <a:bodyPr wrap="square">
            <a:spAutoFit/>
          </a:bodyPr>
          <a:lstStyle/>
          <a:p>
            <a:r>
              <a:rPr lang="en-US" sz="1400" dirty="0">
                <a:solidFill>
                  <a:srgbClr val="0C3132"/>
                </a:solidFill>
              </a:rPr>
              <a:t>Natalia Filina, </a:t>
            </a:r>
            <a:r>
              <a:rPr lang="en-US" sz="1200" dirty="0">
                <a:solidFill>
                  <a:srgbClr val="0C3132"/>
                </a:solidFill>
              </a:rPr>
              <a:t>EURALO Regional SMWG Vice Chair was leading the efforts to promote and engage At-Large and ICANN community during ICANN69. </a:t>
            </a:r>
            <a:r>
              <a:rPr lang="en-US" sz="1200" i="0" dirty="0">
                <a:effectLst/>
                <a:hlinkClick r:id="rId11"/>
              </a:rPr>
              <a:t>Report</a:t>
            </a:r>
            <a:r>
              <a:rPr lang="en-US" sz="1200" i="0" dirty="0">
                <a:effectLst/>
              </a:rPr>
              <a:t> of Social Media Activities.</a:t>
            </a:r>
            <a:endParaRPr lang="en-US" sz="1200" dirty="0"/>
          </a:p>
        </p:txBody>
      </p:sp>
      <p:grpSp>
        <p:nvGrpSpPr>
          <p:cNvPr id="16" name="Groupe 15">
            <a:extLst>
              <a:ext uri="{FF2B5EF4-FFF2-40B4-BE49-F238E27FC236}">
                <a16:creationId xmlns:a16="http://schemas.microsoft.com/office/drawing/2014/main" id="{4FEAF383-44B1-9545-BC49-61EBDFECF5B1}"/>
              </a:ext>
            </a:extLst>
          </p:cNvPr>
          <p:cNvGrpSpPr/>
          <p:nvPr/>
        </p:nvGrpSpPr>
        <p:grpSpPr>
          <a:xfrm>
            <a:off x="332656" y="6729576"/>
            <a:ext cx="2714672" cy="2165226"/>
            <a:chOff x="3882680" y="1501787"/>
            <a:chExt cx="2714672" cy="2165226"/>
          </a:xfrm>
        </p:grpSpPr>
        <p:pic>
          <p:nvPicPr>
            <p:cNvPr id="17" name="Picture 2">
              <a:extLst>
                <a:ext uri="{FF2B5EF4-FFF2-40B4-BE49-F238E27FC236}">
                  <a16:creationId xmlns:a16="http://schemas.microsoft.com/office/drawing/2014/main" id="{7AA29FDD-1C72-A044-929F-F9AE5CF2AAC5}"/>
                </a:ext>
              </a:extLst>
            </p:cNvP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3882680" y="1507699"/>
              <a:ext cx="1418528" cy="2159314"/>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9">
              <a:extLst>
                <a:ext uri="{FF2B5EF4-FFF2-40B4-BE49-F238E27FC236}">
                  <a16:creationId xmlns:a16="http://schemas.microsoft.com/office/drawing/2014/main" id="{90881B00-D188-634D-855A-F8E7846D1410}"/>
                </a:ext>
              </a:extLst>
            </p:cNvPr>
            <p:cNvSpPr txBox="1"/>
            <p:nvPr/>
          </p:nvSpPr>
          <p:spPr>
            <a:xfrm>
              <a:off x="4869160" y="1501787"/>
              <a:ext cx="1728192" cy="2154436"/>
            </a:xfrm>
            <a:prstGeom prst="rect">
              <a:avLst/>
            </a:prstGeom>
            <a:noFill/>
          </p:spPr>
          <p:txBody>
            <a:bodyPr wrap="square">
              <a:spAutoFit/>
            </a:bodyPr>
            <a:lstStyle/>
            <a:p>
              <a:pPr algn="r"/>
              <a:r>
                <a:rPr lang="en-US" sz="1400" b="1" i="0" dirty="0" err="1">
                  <a:effectLst/>
                </a:rPr>
                <a:t>Bastiaan</a:t>
              </a:r>
              <a:r>
                <a:rPr lang="en-US" sz="1400" b="1" i="0" dirty="0">
                  <a:effectLst/>
                </a:rPr>
                <a:t> Goslings</a:t>
              </a:r>
              <a:r>
                <a:rPr lang="en-US" sz="1400" i="0" dirty="0">
                  <a:effectLst/>
                </a:rPr>
                <a:t>, </a:t>
              </a:r>
            </a:p>
            <a:p>
              <a:pPr algn="r"/>
              <a:r>
                <a:rPr lang="en-US" sz="1200" i="0" dirty="0">
                  <a:effectLst/>
                </a:rPr>
                <a:t>recently accepted a job </a:t>
              </a:r>
              <a:r>
                <a:rPr lang="en-US" sz="1200" b="1" i="0" dirty="0">
                  <a:effectLst/>
                </a:rPr>
                <a:t>at the Dutch Ministry of Economic Affairs and Climate as a senior policy advisor within the Directorate Digital Economy (cluster Cybersecurity and Continuity). </a:t>
              </a:r>
              <a:r>
                <a:rPr lang="en-US" sz="1200" i="0" dirty="0">
                  <a:effectLst/>
                </a:rPr>
                <a:t>Starting the 1st of December 2020.</a:t>
              </a:r>
            </a:p>
          </p:txBody>
        </p:sp>
      </p:grpSp>
    </p:spTree>
    <p:extLst>
      <p:ext uri="{BB962C8B-B14F-4D97-AF65-F5344CB8AC3E}">
        <p14:creationId xmlns:p14="http://schemas.microsoft.com/office/powerpoint/2010/main" val="22700371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CE88822-495F-4FA1-BCEC-5631D165C98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222923"/>
            <a:ext cx="7494322" cy="4360620"/>
          </a:xfrm>
          <a:prstGeom prst="rect">
            <a:avLst/>
          </a:prstGeom>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842053"/>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EURALO news </a:t>
            </a:r>
            <a:endParaRPr lang="ru-RU" b="1" dirty="0">
              <a:solidFill>
                <a:schemeClr val="bg1"/>
              </a:solidFill>
            </a:endParaRPr>
          </a:p>
        </p:txBody>
      </p:sp>
      <p:sp>
        <p:nvSpPr>
          <p:cNvPr id="2" name="AutoShape 2" descr="https://img2.freepng.ru/20180513/zve/kisspng-exclamation-mark-computer-animation-question-mark-5af885c12b5ac5.9451041215262366091776.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2" descr="https://www.wpia.uni.lodz.pl/img/news/small/files/profiles/315/kulesza_light.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2049" name="Рисунок 3" descr="af7a4501-735b-4269-8da2-1fc31646e441 - копия"/>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2020" t="6696" r="2488" b="5069"/>
          <a:stretch/>
        </p:blipFill>
        <p:spPr bwMode="auto">
          <a:xfrm>
            <a:off x="215900" y="160336"/>
            <a:ext cx="1485411" cy="1487932"/>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CC8FD9C3-DB1F-4EF5-BDFC-7186378F623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2887" y="6292954"/>
            <a:ext cx="2216141" cy="987407"/>
          </a:xfrm>
          <a:prstGeom prst="rect">
            <a:avLst/>
          </a:prstGeom>
        </p:spPr>
      </p:pic>
      <p:pic>
        <p:nvPicPr>
          <p:cNvPr id="13" name="Picture 12">
            <a:extLst>
              <a:ext uri="{FF2B5EF4-FFF2-40B4-BE49-F238E27FC236}">
                <a16:creationId xmlns:a16="http://schemas.microsoft.com/office/drawing/2014/main" id="{A338E843-F1FC-4969-8689-B33D02B7E1B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728846" y="5239778"/>
            <a:ext cx="1753719" cy="968042"/>
          </a:xfrm>
          <a:prstGeom prst="rect">
            <a:avLst/>
          </a:prstGeom>
        </p:spPr>
      </p:pic>
      <p:pic>
        <p:nvPicPr>
          <p:cNvPr id="15" name="Picture 14">
            <a:extLst>
              <a:ext uri="{FF2B5EF4-FFF2-40B4-BE49-F238E27FC236}">
                <a16:creationId xmlns:a16="http://schemas.microsoft.com/office/drawing/2014/main" id="{58F45AA2-94DE-431D-8314-62ABD682A2D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55436" y="5298060"/>
            <a:ext cx="1728192" cy="968042"/>
          </a:xfrm>
          <a:prstGeom prst="rect">
            <a:avLst/>
          </a:prstGeom>
        </p:spPr>
      </p:pic>
      <p:pic>
        <p:nvPicPr>
          <p:cNvPr id="16" name="Picture 15">
            <a:extLst>
              <a:ext uri="{FF2B5EF4-FFF2-40B4-BE49-F238E27FC236}">
                <a16:creationId xmlns:a16="http://schemas.microsoft.com/office/drawing/2014/main" id="{96096A1A-6503-4CB4-ADF0-7ABF63B2E4F9}"/>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993588" y="5082289"/>
            <a:ext cx="1686768" cy="968043"/>
          </a:xfrm>
          <a:prstGeom prst="rect">
            <a:avLst/>
          </a:prstGeom>
        </p:spPr>
      </p:pic>
      <p:pic>
        <p:nvPicPr>
          <p:cNvPr id="17" name="Picture 16">
            <a:extLst>
              <a:ext uri="{FF2B5EF4-FFF2-40B4-BE49-F238E27FC236}">
                <a16:creationId xmlns:a16="http://schemas.microsoft.com/office/drawing/2014/main" id="{03A372FA-E76B-4CB3-9F8C-E9C4263B1F60}"/>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2749735" y="6196356"/>
            <a:ext cx="884335" cy="1137454"/>
          </a:xfrm>
          <a:prstGeom prst="rect">
            <a:avLst/>
          </a:prstGeom>
        </p:spPr>
      </p:pic>
      <p:pic>
        <p:nvPicPr>
          <p:cNvPr id="18" name="Picture 17">
            <a:extLst>
              <a:ext uri="{FF2B5EF4-FFF2-40B4-BE49-F238E27FC236}">
                <a16:creationId xmlns:a16="http://schemas.microsoft.com/office/drawing/2014/main" id="{E1FBB93E-180E-4F72-A6C4-A675B6412EE6}"/>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157788" y="5057125"/>
            <a:ext cx="1753720" cy="900298"/>
          </a:xfrm>
          <a:prstGeom prst="rect">
            <a:avLst/>
          </a:prstGeom>
        </p:spPr>
      </p:pic>
      <p:pic>
        <p:nvPicPr>
          <p:cNvPr id="7" name="Picture 6">
            <a:extLst>
              <a:ext uri="{FF2B5EF4-FFF2-40B4-BE49-F238E27FC236}">
                <a16:creationId xmlns:a16="http://schemas.microsoft.com/office/drawing/2014/main" id="{CF0D1E55-43C9-4C99-991E-9AAA465219EB}"/>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215900" y="3288791"/>
            <a:ext cx="3418170" cy="1931266"/>
          </a:xfrm>
          <a:prstGeom prst="rect">
            <a:avLst/>
          </a:prstGeom>
        </p:spPr>
      </p:pic>
      <p:pic>
        <p:nvPicPr>
          <p:cNvPr id="11" name="Picture 10">
            <a:extLst>
              <a:ext uri="{FF2B5EF4-FFF2-40B4-BE49-F238E27FC236}">
                <a16:creationId xmlns:a16="http://schemas.microsoft.com/office/drawing/2014/main" id="{476C0EEC-5080-405D-940D-770690EF3EEC}"/>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3762983" y="3648309"/>
            <a:ext cx="2627363" cy="1469854"/>
          </a:xfrm>
          <a:prstGeom prst="rect">
            <a:avLst/>
          </a:prstGeom>
          <a:ln>
            <a:solidFill>
              <a:schemeClr val="tx1">
                <a:lumMod val="50000"/>
                <a:lumOff val="50000"/>
              </a:schemeClr>
            </a:solidFill>
          </a:ln>
        </p:spPr>
      </p:pic>
      <p:pic>
        <p:nvPicPr>
          <p:cNvPr id="23" name="Picture 22">
            <a:extLst>
              <a:ext uri="{FF2B5EF4-FFF2-40B4-BE49-F238E27FC236}">
                <a16:creationId xmlns:a16="http://schemas.microsoft.com/office/drawing/2014/main" id="{7088C2AB-7CEB-4384-95A2-71A6EBD4254C}"/>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223763" y="7280361"/>
            <a:ext cx="3184209" cy="1789921"/>
          </a:xfrm>
          <a:prstGeom prst="rect">
            <a:avLst/>
          </a:prstGeom>
          <a:ln>
            <a:solidFill>
              <a:schemeClr val="tx1">
                <a:lumMod val="50000"/>
                <a:lumOff val="50000"/>
              </a:schemeClr>
            </a:solidFill>
          </a:ln>
        </p:spPr>
      </p:pic>
      <p:sp>
        <p:nvSpPr>
          <p:cNvPr id="27" name="TextBox 26">
            <a:extLst>
              <a:ext uri="{FF2B5EF4-FFF2-40B4-BE49-F238E27FC236}">
                <a16:creationId xmlns:a16="http://schemas.microsoft.com/office/drawing/2014/main" id="{1063443E-4C46-44D3-ABA1-DFE8B12A3A1C}"/>
              </a:ext>
            </a:extLst>
          </p:cNvPr>
          <p:cNvSpPr txBox="1"/>
          <p:nvPr/>
        </p:nvSpPr>
        <p:spPr>
          <a:xfrm>
            <a:off x="172123" y="1385279"/>
            <a:ext cx="6522567" cy="2062103"/>
          </a:xfrm>
          <a:prstGeom prst="rect">
            <a:avLst/>
          </a:prstGeom>
          <a:noFill/>
        </p:spPr>
        <p:txBody>
          <a:bodyPr wrap="square">
            <a:spAutoFit/>
          </a:bodyPr>
          <a:lstStyle/>
          <a:p>
            <a:pPr algn="r"/>
            <a:r>
              <a:rPr lang="en-US" sz="1600" dirty="0"/>
              <a:t>In November 2020 </a:t>
            </a:r>
          </a:p>
          <a:p>
            <a:pPr algn="r"/>
            <a:r>
              <a:rPr lang="en-US" sz="1600" dirty="0"/>
              <a:t>the Chair of EURALO Sebastien </a:t>
            </a:r>
            <a:r>
              <a:rPr lang="en-US" sz="1600" dirty="0" err="1"/>
              <a:t>Bachollet</a:t>
            </a:r>
            <a:r>
              <a:rPr lang="en-US" sz="1600" dirty="0"/>
              <a:t> successfully hosted 2 readout sessions “</a:t>
            </a:r>
            <a:r>
              <a:rPr lang="en-US" sz="1600" b="1" i="0" dirty="0">
                <a:solidFill>
                  <a:srgbClr val="444444"/>
                </a:solidFill>
                <a:effectLst/>
              </a:rPr>
              <a:t>ICANN 69 Key Takeaways</a:t>
            </a:r>
            <a:r>
              <a:rPr lang="en-US" sz="1600" dirty="0"/>
              <a:t>”:</a:t>
            </a:r>
            <a:br>
              <a:rPr lang="en-US" sz="1600" dirty="0"/>
            </a:br>
            <a:r>
              <a:rPr lang="en-US" sz="1600" b="1" dirty="0"/>
              <a:t>in French </a:t>
            </a:r>
            <a:r>
              <a:rPr lang="en-US" sz="1600" dirty="0"/>
              <a:t>(co-organized by ICANN, EURALO and ISOC France).</a:t>
            </a:r>
            <a:br>
              <a:rPr lang="en-US" sz="1600" dirty="0"/>
            </a:br>
            <a:endParaRPr lang="en-US" sz="1600" dirty="0"/>
          </a:p>
          <a:p>
            <a:pPr algn="r"/>
            <a:r>
              <a:rPr lang="en-US" sz="1600" b="1" dirty="0"/>
              <a:t>in English </a:t>
            </a:r>
            <a:r>
              <a:rPr lang="en-US" sz="1600" dirty="0"/>
              <a:t>(co-organized by ICANN, EURALO and ISOC UK).</a:t>
            </a:r>
            <a:br>
              <a:rPr lang="en-US" sz="1600" dirty="0"/>
            </a:br>
            <a:r>
              <a:rPr lang="en-US" sz="1600" dirty="0"/>
              <a:t>LIVESTREAM </a:t>
            </a:r>
            <a:r>
              <a:rPr lang="en-US" sz="1600" dirty="0">
                <a:hlinkClick r:id="rId13"/>
              </a:rPr>
              <a:t>http://livestream.com/internetsociety/icann69takeaways</a:t>
            </a:r>
            <a:endParaRPr lang="en-US" sz="1600" dirty="0"/>
          </a:p>
          <a:p>
            <a:pPr algn="r"/>
            <a:endParaRPr lang="en-US" sz="1600" dirty="0"/>
          </a:p>
        </p:txBody>
      </p:sp>
      <p:pic>
        <p:nvPicPr>
          <p:cNvPr id="28" name="Picture 27">
            <a:extLst>
              <a:ext uri="{FF2B5EF4-FFF2-40B4-BE49-F238E27FC236}">
                <a16:creationId xmlns:a16="http://schemas.microsoft.com/office/drawing/2014/main" id="{669F5147-676C-449A-9808-0CB9CFA66315}"/>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3754003" y="6012799"/>
            <a:ext cx="2900296" cy="1629053"/>
          </a:xfrm>
          <a:prstGeom prst="rect">
            <a:avLst/>
          </a:prstGeom>
        </p:spPr>
      </p:pic>
      <p:pic>
        <p:nvPicPr>
          <p:cNvPr id="21" name="Picture 20">
            <a:extLst>
              <a:ext uri="{FF2B5EF4-FFF2-40B4-BE49-F238E27FC236}">
                <a16:creationId xmlns:a16="http://schemas.microsoft.com/office/drawing/2014/main" id="{92F681B3-5C90-46F5-836C-2D3087AED366}"/>
              </a:ext>
            </a:extLst>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3597826" y="7476261"/>
            <a:ext cx="2627364" cy="1488227"/>
          </a:xfrm>
          <a:prstGeom prst="rect">
            <a:avLst/>
          </a:prstGeom>
        </p:spPr>
      </p:pic>
    </p:spTree>
    <p:extLst>
      <p:ext uri="{BB962C8B-B14F-4D97-AF65-F5344CB8AC3E}">
        <p14:creationId xmlns:p14="http://schemas.microsoft.com/office/powerpoint/2010/main" val="679948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23FA0DD4-E9E8-4FD3-86B9-5D152016937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501008" y="3990982"/>
            <a:ext cx="3058521" cy="1373106"/>
          </a:xfrm>
          <a:prstGeom prst="rect">
            <a:avLst/>
          </a:prstGeom>
        </p:spPr>
      </p:pic>
      <p:pic>
        <p:nvPicPr>
          <p:cNvPr id="8" name="Picture 7">
            <a:extLst>
              <a:ext uri="{FF2B5EF4-FFF2-40B4-BE49-F238E27FC236}">
                <a16:creationId xmlns:a16="http://schemas.microsoft.com/office/drawing/2014/main" id="{ACE88822-495F-4FA1-BCEC-5631D165C98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1222923"/>
            <a:ext cx="7494322" cy="4360620"/>
          </a:xfrm>
          <a:prstGeom prst="rect">
            <a:avLst/>
          </a:prstGeom>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0" y="842053"/>
            <a:ext cx="6858000" cy="369332"/>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At-Large news </a:t>
            </a:r>
            <a:endParaRPr lang="ru-RU" b="1" dirty="0">
              <a:solidFill>
                <a:schemeClr val="bg1"/>
              </a:solidFill>
            </a:endParaRPr>
          </a:p>
        </p:txBody>
      </p:sp>
      <p:sp>
        <p:nvSpPr>
          <p:cNvPr id="2" name="AutoShape 2" descr="https://img2.freepng.ru/20180513/zve/kisspng-exclamation-mark-computer-animation-question-mark-5af885c12b5ac5.9451041215262366091776.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2" descr="https://www.wpia.uni.lodz.pl/img/news/small/files/profiles/315/kulesza_light.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2049" name="Рисунок 3" descr="af7a4501-735b-4269-8da2-1fc31646e441 - копия"/>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l="2020" t="6696" r="2488" b="5069"/>
          <a:stretch/>
        </p:blipFill>
        <p:spPr bwMode="auto">
          <a:xfrm>
            <a:off x="215900" y="160336"/>
            <a:ext cx="1485411" cy="1487932"/>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30" name="Picture 29">
            <a:extLst>
              <a:ext uri="{FF2B5EF4-FFF2-40B4-BE49-F238E27FC236}">
                <a16:creationId xmlns:a16="http://schemas.microsoft.com/office/drawing/2014/main" id="{C5AEDF29-AC1A-4E46-9E32-2F965A2CBF66}"/>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211590" y="1789175"/>
            <a:ext cx="1777250" cy="956969"/>
          </a:xfrm>
          <a:prstGeom prst="rect">
            <a:avLst/>
          </a:prstGeom>
        </p:spPr>
      </p:pic>
      <p:pic>
        <p:nvPicPr>
          <p:cNvPr id="31" name="Picture 30">
            <a:extLst>
              <a:ext uri="{FF2B5EF4-FFF2-40B4-BE49-F238E27FC236}">
                <a16:creationId xmlns:a16="http://schemas.microsoft.com/office/drawing/2014/main" id="{AE5FE052-FBC3-41C4-AF8D-E5ACC05B0DC6}"/>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713735" y="3629073"/>
            <a:ext cx="1757476" cy="1021843"/>
          </a:xfrm>
          <a:prstGeom prst="rect">
            <a:avLst/>
          </a:prstGeom>
        </p:spPr>
      </p:pic>
      <p:sp>
        <p:nvSpPr>
          <p:cNvPr id="34" name="TextBox 33">
            <a:extLst>
              <a:ext uri="{FF2B5EF4-FFF2-40B4-BE49-F238E27FC236}">
                <a16:creationId xmlns:a16="http://schemas.microsoft.com/office/drawing/2014/main" id="{0C0363C8-5779-475F-8EB8-EB49C9223E5B}"/>
              </a:ext>
            </a:extLst>
          </p:cNvPr>
          <p:cNvSpPr txBox="1"/>
          <p:nvPr/>
        </p:nvSpPr>
        <p:spPr>
          <a:xfrm>
            <a:off x="1700808" y="1259632"/>
            <a:ext cx="4935045" cy="1815882"/>
          </a:xfrm>
          <a:prstGeom prst="rect">
            <a:avLst/>
          </a:prstGeom>
          <a:noFill/>
        </p:spPr>
        <p:txBody>
          <a:bodyPr wrap="square">
            <a:spAutoFit/>
          </a:bodyPr>
          <a:lstStyle/>
          <a:p>
            <a:pPr algn="r"/>
            <a:r>
              <a:rPr lang="en-US" sz="1400" b="1" i="0" u="none" strike="noStrike" dirty="0">
                <a:solidFill>
                  <a:srgbClr val="408483"/>
                </a:solidFill>
                <a:effectLst/>
                <a:hlinkClick r:id="rId8"/>
              </a:rPr>
              <a:t>Fifteenth Annual Meeting of the Internet Governance Forum (IGF)</a:t>
            </a:r>
            <a:r>
              <a:rPr lang="en-US" sz="1200" b="0" i="0" dirty="0">
                <a:solidFill>
                  <a:srgbClr val="000000"/>
                </a:solidFill>
                <a:effectLst/>
              </a:rPr>
              <a:t> hosted online by the United Nations under the overarching theme: </a:t>
            </a:r>
            <a:r>
              <a:rPr lang="en-US" sz="1200" b="1" i="0" dirty="0">
                <a:solidFill>
                  <a:srgbClr val="000000"/>
                </a:solidFill>
                <a:effectLst/>
              </a:rPr>
              <a:t>Internet for human resilience and solidarity</a:t>
            </a:r>
            <a:r>
              <a:rPr lang="en-US" sz="1200" b="0" i="0" dirty="0">
                <a:solidFill>
                  <a:srgbClr val="000000"/>
                </a:solidFill>
                <a:effectLst/>
              </a:rPr>
              <a:t>.</a:t>
            </a:r>
            <a:br>
              <a:rPr lang="en-US" sz="1200" b="0" i="0" dirty="0">
                <a:solidFill>
                  <a:srgbClr val="000000"/>
                </a:solidFill>
                <a:effectLst/>
              </a:rPr>
            </a:br>
            <a:r>
              <a:rPr lang="en-US" sz="1200" b="0" i="0" dirty="0">
                <a:solidFill>
                  <a:srgbClr val="000000"/>
                </a:solidFill>
                <a:effectLst/>
              </a:rPr>
              <a:t>The first phase was hosted on 2-6 November and the second </a:t>
            </a:r>
            <a:br>
              <a:rPr lang="en-US" sz="1200" b="0" i="0" dirty="0">
                <a:solidFill>
                  <a:srgbClr val="000000"/>
                </a:solidFill>
                <a:effectLst/>
              </a:rPr>
            </a:br>
            <a:r>
              <a:rPr lang="en-US" sz="1200" b="0" i="0" dirty="0">
                <a:solidFill>
                  <a:srgbClr val="000000"/>
                </a:solidFill>
                <a:effectLst/>
              </a:rPr>
              <a:t>one on 9-17 November. The </a:t>
            </a:r>
            <a:r>
              <a:rPr lang="en-US" sz="1400" b="1" i="0" u="none" strike="noStrike" dirty="0">
                <a:solidFill>
                  <a:srgbClr val="408483"/>
                </a:solidFill>
                <a:effectLst/>
                <a:hlinkClick r:id="rId9"/>
              </a:rPr>
              <a:t>IGF 2020 Outputs</a:t>
            </a:r>
            <a:r>
              <a:rPr lang="en-US" sz="1400" b="1" i="0" dirty="0">
                <a:solidFill>
                  <a:srgbClr val="000000"/>
                </a:solidFill>
                <a:effectLst/>
              </a:rPr>
              <a:t> </a:t>
            </a:r>
            <a:r>
              <a:rPr lang="en-US" sz="1200" b="0" i="0" dirty="0">
                <a:solidFill>
                  <a:srgbClr val="000000"/>
                </a:solidFill>
                <a:effectLst/>
              </a:rPr>
              <a:t>are available. </a:t>
            </a:r>
            <a:br>
              <a:rPr lang="ru-RU" sz="1400" b="0" i="0" dirty="0">
                <a:solidFill>
                  <a:srgbClr val="000000"/>
                </a:solidFill>
                <a:effectLst/>
              </a:rPr>
            </a:br>
            <a:br>
              <a:rPr lang="ru-RU" sz="1000" b="0" i="0" dirty="0">
                <a:solidFill>
                  <a:srgbClr val="000000"/>
                </a:solidFill>
                <a:effectLst/>
              </a:rPr>
            </a:br>
            <a:r>
              <a:rPr lang="en-US" sz="1200" b="0" i="0" dirty="0">
                <a:solidFill>
                  <a:srgbClr val="000000"/>
                </a:solidFill>
                <a:effectLst/>
              </a:rPr>
              <a:t>The At-Large and EURALO members took part in IGF2020 as session moderators, organizers, rapporteurs, experts, and participants of the discussions. You can find a list of sessions </a:t>
            </a:r>
            <a:r>
              <a:rPr lang="en-US" sz="1200" b="0" i="0" dirty="0">
                <a:solidFill>
                  <a:srgbClr val="000000"/>
                </a:solidFill>
                <a:effectLst/>
                <a:hlinkClick r:id="rId10"/>
              </a:rPr>
              <a:t>here</a:t>
            </a:r>
            <a:r>
              <a:rPr lang="en-US" sz="1200" b="0" i="0" dirty="0">
                <a:solidFill>
                  <a:srgbClr val="000000"/>
                </a:solidFill>
                <a:effectLst/>
              </a:rPr>
              <a:t>.</a:t>
            </a:r>
            <a:endParaRPr lang="en-US" sz="1400" dirty="0"/>
          </a:p>
        </p:txBody>
      </p:sp>
      <p:sp>
        <p:nvSpPr>
          <p:cNvPr id="43" name="TextBox 42">
            <a:extLst>
              <a:ext uri="{FF2B5EF4-FFF2-40B4-BE49-F238E27FC236}">
                <a16:creationId xmlns:a16="http://schemas.microsoft.com/office/drawing/2014/main" id="{78C8770E-848B-40E2-9CE2-56754D27607D}"/>
              </a:ext>
            </a:extLst>
          </p:cNvPr>
          <p:cNvSpPr txBox="1"/>
          <p:nvPr/>
        </p:nvSpPr>
        <p:spPr>
          <a:xfrm>
            <a:off x="-27384" y="3082446"/>
            <a:ext cx="5230127" cy="738664"/>
          </a:xfrm>
          <a:prstGeom prst="rect">
            <a:avLst/>
          </a:prstGeom>
          <a:noFill/>
        </p:spPr>
        <p:txBody>
          <a:bodyPr wrap="square">
            <a:spAutoFit/>
          </a:bodyPr>
          <a:lstStyle/>
          <a:p>
            <a:pPr algn="r"/>
            <a:r>
              <a:rPr lang="en-US" sz="1200" dirty="0"/>
              <a:t>All the IGF2020 sessions can be found in the recording on the YouTube channel</a:t>
            </a:r>
            <a:r>
              <a:rPr lang="en-US" sz="1400" dirty="0"/>
              <a:t> </a:t>
            </a:r>
            <a:r>
              <a:rPr lang="en-US" sz="1400" dirty="0">
                <a:hlinkClick r:id="rId11"/>
              </a:rPr>
              <a:t>https://www.youtube.com/user/igf</a:t>
            </a:r>
            <a:endParaRPr lang="en-US" sz="1400" dirty="0"/>
          </a:p>
          <a:p>
            <a:pPr algn="r"/>
            <a:endParaRPr lang="en-US" sz="1400" dirty="0"/>
          </a:p>
        </p:txBody>
      </p:sp>
      <p:pic>
        <p:nvPicPr>
          <p:cNvPr id="33" name="Picture 2" descr="Home">
            <a:extLst>
              <a:ext uri="{FF2B5EF4-FFF2-40B4-BE49-F238E27FC236}">
                <a16:creationId xmlns:a16="http://schemas.microsoft.com/office/drawing/2014/main" id="{213A4E9A-248B-4668-8A77-0F2947578842}"/>
              </a:ext>
            </a:extLst>
          </p:cNvP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272819" y="3443635"/>
            <a:ext cx="2121727" cy="449895"/>
          </a:xfrm>
          <a:prstGeom prst="rect">
            <a:avLst/>
          </a:prstGeom>
          <a:noFill/>
          <a:ln>
            <a:solidFill>
              <a:schemeClr val="tx1">
                <a:lumMod val="50000"/>
                <a:lumOff val="50000"/>
              </a:schemeClr>
            </a:solidFill>
          </a:ln>
          <a:extLst>
            <a:ext uri="{909E8E84-426E-40DD-AFC4-6F175D3DCCD1}">
              <a14:hiddenFill xmlns:a14="http://schemas.microsoft.com/office/drawing/2010/main">
                <a:solidFill>
                  <a:srgbClr val="FFFFFF"/>
                </a:solidFill>
              </a14:hiddenFill>
            </a:ext>
          </a:extLst>
        </p:spPr>
      </p:pic>
      <p:pic>
        <p:nvPicPr>
          <p:cNvPr id="46" name="Picture 45">
            <a:extLst>
              <a:ext uri="{FF2B5EF4-FFF2-40B4-BE49-F238E27FC236}">
                <a16:creationId xmlns:a16="http://schemas.microsoft.com/office/drawing/2014/main" id="{48D9AE29-1D43-41B2-AD65-95F23CB555C9}"/>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5445224" y="3142110"/>
            <a:ext cx="973926" cy="486963"/>
          </a:xfrm>
          <a:prstGeom prst="rect">
            <a:avLst/>
          </a:prstGeom>
          <a:ln>
            <a:solidFill>
              <a:schemeClr val="tx1">
                <a:lumMod val="50000"/>
                <a:lumOff val="50000"/>
              </a:schemeClr>
            </a:solidFill>
          </a:ln>
        </p:spPr>
      </p:pic>
      <p:pic>
        <p:nvPicPr>
          <p:cNvPr id="21" name="Picture 6">
            <a:extLst>
              <a:ext uri="{FF2B5EF4-FFF2-40B4-BE49-F238E27FC236}">
                <a16:creationId xmlns:a16="http://schemas.microsoft.com/office/drawing/2014/main" id="{EB00A7CF-6573-C34B-978B-58034A17A196}"/>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55575" y="5899020"/>
            <a:ext cx="1354923" cy="1236818"/>
          </a:xfrm>
          <a:prstGeom prst="rect">
            <a:avLst/>
          </a:prstGeom>
        </p:spPr>
      </p:pic>
      <p:pic>
        <p:nvPicPr>
          <p:cNvPr id="23" name="Picture 2">
            <a:extLst>
              <a:ext uri="{FF2B5EF4-FFF2-40B4-BE49-F238E27FC236}">
                <a16:creationId xmlns:a16="http://schemas.microsoft.com/office/drawing/2014/main" id="{41B6E53E-CC87-1A47-8799-C79CC48D510C}"/>
              </a:ext>
            </a:extLst>
          </p:cNvPr>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1700808" y="5897302"/>
            <a:ext cx="1294856" cy="1266986"/>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43">
            <a:extLst>
              <a:ext uri="{FF2B5EF4-FFF2-40B4-BE49-F238E27FC236}">
                <a16:creationId xmlns:a16="http://schemas.microsoft.com/office/drawing/2014/main" id="{346F6CCC-B71C-4F49-B1C0-416F4CAF9C33}"/>
              </a:ext>
            </a:extLst>
          </p:cNvPr>
          <p:cNvSpPr txBox="1"/>
          <p:nvPr/>
        </p:nvSpPr>
        <p:spPr>
          <a:xfrm>
            <a:off x="-27384" y="4791024"/>
            <a:ext cx="2733619" cy="1107996"/>
          </a:xfrm>
          <a:prstGeom prst="rect">
            <a:avLst/>
          </a:prstGeom>
          <a:noFill/>
        </p:spPr>
        <p:txBody>
          <a:bodyPr wrap="square">
            <a:spAutoFit/>
          </a:bodyPr>
          <a:lstStyle/>
          <a:p>
            <a:pPr algn="r"/>
            <a:r>
              <a:rPr lang="en-US" sz="1400" b="0" i="0" dirty="0">
                <a:solidFill>
                  <a:srgbClr val="222222"/>
                </a:solidFill>
                <a:effectLst/>
              </a:rPr>
              <a:t>Multistakeholder Advisory Group </a:t>
            </a:r>
            <a:br>
              <a:rPr lang="en-US" sz="1400" b="0" i="0" dirty="0">
                <a:solidFill>
                  <a:srgbClr val="222222"/>
                </a:solidFill>
                <a:effectLst/>
              </a:rPr>
            </a:br>
            <a:r>
              <a:rPr lang="en-US" sz="1200" b="0" i="0" dirty="0">
                <a:solidFill>
                  <a:srgbClr val="222222"/>
                </a:solidFill>
                <a:effectLst/>
                <a:hlinkClick r:id="rId16"/>
              </a:rPr>
              <a:t>(MAG)</a:t>
            </a:r>
            <a:r>
              <a:rPr lang="en-US" sz="1200" b="0" i="0" dirty="0">
                <a:solidFill>
                  <a:srgbClr val="222222"/>
                </a:solidFill>
                <a:effectLst/>
              </a:rPr>
              <a:t> of the IGF appointed for 2021 coming from Europe:</a:t>
            </a:r>
            <a:endParaRPr lang="en-US" sz="1200" dirty="0">
              <a:solidFill>
                <a:srgbClr val="222222"/>
              </a:solidFill>
            </a:endParaRPr>
          </a:p>
          <a:p>
            <a:pPr algn="r"/>
            <a:r>
              <a:rPr lang="en-US" sz="1400" b="1" i="0" dirty="0">
                <a:solidFill>
                  <a:srgbClr val="222222"/>
                </a:solidFill>
                <a:effectLst/>
              </a:rPr>
              <a:t>Lucien </a:t>
            </a:r>
            <a:r>
              <a:rPr lang="en-US" sz="1400" b="1" i="0" dirty="0" err="1">
                <a:solidFill>
                  <a:srgbClr val="222222"/>
                </a:solidFill>
                <a:effectLst/>
              </a:rPr>
              <a:t>Castex</a:t>
            </a:r>
            <a:r>
              <a:rPr lang="en-US" sz="1400" b="1" i="0" dirty="0">
                <a:solidFill>
                  <a:srgbClr val="222222"/>
                </a:solidFill>
                <a:effectLst/>
              </a:rPr>
              <a:t> </a:t>
            </a:r>
            <a:r>
              <a:rPr lang="en-US" sz="1200" b="0" i="0" dirty="0">
                <a:solidFill>
                  <a:srgbClr val="222222"/>
                </a:solidFill>
                <a:effectLst/>
              </a:rPr>
              <a:t>(ISOC France, EURALO)</a:t>
            </a:r>
          </a:p>
          <a:p>
            <a:pPr algn="r"/>
            <a:r>
              <a:rPr lang="en-US" sz="1400" b="1" i="0" dirty="0">
                <a:solidFill>
                  <a:srgbClr val="222222"/>
                </a:solidFill>
                <a:effectLst/>
              </a:rPr>
              <a:t>Adam Peake </a:t>
            </a:r>
            <a:r>
              <a:rPr lang="en-US" sz="1200" b="0" i="0" dirty="0">
                <a:solidFill>
                  <a:srgbClr val="222222"/>
                </a:solidFill>
                <a:effectLst/>
              </a:rPr>
              <a:t>(ICANN, GSE)</a:t>
            </a:r>
            <a:endParaRPr lang="en-US" sz="1400" dirty="0"/>
          </a:p>
        </p:txBody>
      </p:sp>
      <p:sp>
        <p:nvSpPr>
          <p:cNvPr id="28" name="TextBox 23">
            <a:extLst>
              <a:ext uri="{FF2B5EF4-FFF2-40B4-BE49-F238E27FC236}">
                <a16:creationId xmlns:a16="http://schemas.microsoft.com/office/drawing/2014/main" id="{9B27A74B-5EC0-294F-829B-0B5CFCE14EFE}"/>
              </a:ext>
            </a:extLst>
          </p:cNvPr>
          <p:cNvSpPr txBox="1"/>
          <p:nvPr/>
        </p:nvSpPr>
        <p:spPr>
          <a:xfrm>
            <a:off x="3185974" y="5871046"/>
            <a:ext cx="3324430" cy="1077218"/>
          </a:xfrm>
          <a:prstGeom prst="rect">
            <a:avLst/>
          </a:prstGeom>
          <a:noFill/>
        </p:spPr>
        <p:txBody>
          <a:bodyPr wrap="square">
            <a:spAutoFit/>
          </a:bodyPr>
          <a:lstStyle/>
          <a:p>
            <a:pPr algn="r"/>
            <a:r>
              <a:rPr lang="en-US" sz="1600" b="1" dirty="0">
                <a:solidFill>
                  <a:srgbClr val="C00000"/>
                </a:solidFill>
              </a:rPr>
              <a:t>Unique opportunity </a:t>
            </a:r>
            <a:r>
              <a:rPr lang="en-US" sz="1600" dirty="0">
                <a:solidFill>
                  <a:schemeClr val="tx1">
                    <a:lumMod val="65000"/>
                    <a:lumOff val="35000"/>
                  </a:schemeClr>
                </a:solidFill>
              </a:rPr>
              <a:t>to participate in At-Large Capacity Building webinars.</a:t>
            </a:r>
            <a:br>
              <a:rPr lang="ru-RU" sz="1600" dirty="0">
                <a:solidFill>
                  <a:schemeClr val="tx1">
                    <a:lumMod val="65000"/>
                    <a:lumOff val="35000"/>
                  </a:schemeClr>
                </a:solidFill>
              </a:rPr>
            </a:br>
            <a:r>
              <a:rPr lang="en-US" sz="1600" dirty="0">
                <a:solidFill>
                  <a:schemeClr val="tx1">
                    <a:lumMod val="65000"/>
                    <a:lumOff val="35000"/>
                  </a:schemeClr>
                </a:solidFill>
              </a:rPr>
              <a:t>You can find </a:t>
            </a:r>
            <a:r>
              <a:rPr lang="en-US" sz="1600" b="1" dirty="0">
                <a:solidFill>
                  <a:srgbClr val="C00000"/>
                </a:solidFill>
              </a:rPr>
              <a:t>all completed 2020 CB Webinars </a:t>
            </a:r>
            <a:r>
              <a:rPr lang="en-US" sz="1600" dirty="0">
                <a:solidFill>
                  <a:schemeClr val="tx1">
                    <a:lumMod val="65000"/>
                    <a:lumOff val="35000"/>
                  </a:schemeClr>
                </a:solidFill>
              </a:rPr>
              <a:t>are now on the playlist</a:t>
            </a:r>
          </a:p>
        </p:txBody>
      </p:sp>
      <p:pic>
        <p:nvPicPr>
          <p:cNvPr id="29" name="Picture 28">
            <a:hlinkClick r:id="rId17"/>
            <a:extLst>
              <a:ext uri="{FF2B5EF4-FFF2-40B4-BE49-F238E27FC236}">
                <a16:creationId xmlns:a16="http://schemas.microsoft.com/office/drawing/2014/main" id="{A9A80909-DF30-9946-AA92-AD48404DA892}"/>
              </a:ext>
            </a:extLst>
          </p:cNvPr>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3679210" y="6948264"/>
            <a:ext cx="1477982" cy="738991"/>
          </a:xfrm>
          <a:prstGeom prst="rect">
            <a:avLst/>
          </a:prstGeom>
          <a:ln>
            <a:solidFill>
              <a:schemeClr val="tx1">
                <a:lumMod val="50000"/>
                <a:lumOff val="50000"/>
              </a:schemeClr>
            </a:solidFill>
          </a:ln>
        </p:spPr>
      </p:pic>
      <p:pic>
        <p:nvPicPr>
          <p:cNvPr id="32" name="Picture 25">
            <a:extLst>
              <a:ext uri="{FF2B5EF4-FFF2-40B4-BE49-F238E27FC236}">
                <a16:creationId xmlns:a16="http://schemas.microsoft.com/office/drawing/2014/main" id="{4E05F90B-D9C4-5F4D-83C4-9A2F86CEF346}"/>
              </a:ext>
            </a:extLst>
          </p:cNvPr>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51406" y="7014793"/>
            <a:ext cx="1173938" cy="1760047"/>
          </a:xfrm>
          <a:prstGeom prst="rect">
            <a:avLst/>
          </a:prstGeom>
        </p:spPr>
      </p:pic>
      <p:sp>
        <p:nvSpPr>
          <p:cNvPr id="35" name="TextBox 18">
            <a:extLst>
              <a:ext uri="{FF2B5EF4-FFF2-40B4-BE49-F238E27FC236}">
                <a16:creationId xmlns:a16="http://schemas.microsoft.com/office/drawing/2014/main" id="{83BEDF3C-7EB2-1243-A04E-2C0E31DC9E09}"/>
              </a:ext>
            </a:extLst>
          </p:cNvPr>
          <p:cNvSpPr txBox="1"/>
          <p:nvPr/>
        </p:nvSpPr>
        <p:spPr>
          <a:xfrm>
            <a:off x="0" y="7884368"/>
            <a:ext cx="5202743" cy="1277273"/>
          </a:xfrm>
          <a:prstGeom prst="rect">
            <a:avLst/>
          </a:prstGeom>
          <a:gradFill flip="none" rotWithShape="1">
            <a:gsLst>
              <a:gs pos="0">
                <a:schemeClr val="accent4">
                  <a:lumMod val="55000"/>
                  <a:alpha val="34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b="1" dirty="0">
                <a:solidFill>
                  <a:schemeClr val="bg1"/>
                </a:solidFill>
              </a:rPr>
              <a:t> 					</a:t>
            </a:r>
          </a:p>
          <a:p>
            <a:pPr algn="ctr"/>
            <a:endParaRPr lang="en-US" b="1" dirty="0">
              <a:solidFill>
                <a:schemeClr val="bg1"/>
              </a:solidFill>
            </a:endParaRPr>
          </a:p>
          <a:p>
            <a:pPr algn="ctr"/>
            <a:endParaRPr lang="en-US" b="1" dirty="0">
              <a:solidFill>
                <a:schemeClr val="bg1"/>
              </a:solidFill>
            </a:endParaRPr>
          </a:p>
          <a:p>
            <a:pPr algn="ctr"/>
            <a:endParaRPr lang="en-US" sz="1100" b="1" dirty="0">
              <a:solidFill>
                <a:schemeClr val="bg1"/>
              </a:solidFill>
            </a:endParaRPr>
          </a:p>
          <a:p>
            <a:pPr algn="ctr"/>
            <a:endParaRPr lang="en-US" sz="1200" b="1" dirty="0">
              <a:solidFill>
                <a:schemeClr val="bg1"/>
              </a:solidFill>
            </a:endParaRPr>
          </a:p>
        </p:txBody>
      </p:sp>
      <p:sp>
        <p:nvSpPr>
          <p:cNvPr id="37" name="Прямоугольник 3">
            <a:extLst>
              <a:ext uri="{FF2B5EF4-FFF2-40B4-BE49-F238E27FC236}">
                <a16:creationId xmlns:a16="http://schemas.microsoft.com/office/drawing/2014/main" id="{BFA936AF-5F81-6D42-B3CB-D246FD81A6EC}"/>
              </a:ext>
            </a:extLst>
          </p:cNvPr>
          <p:cNvSpPr/>
          <p:nvPr/>
        </p:nvSpPr>
        <p:spPr>
          <a:xfrm>
            <a:off x="155575" y="7995175"/>
            <a:ext cx="2371729" cy="830997"/>
          </a:xfrm>
          <a:prstGeom prst="rect">
            <a:avLst/>
          </a:prstGeom>
        </p:spPr>
        <p:txBody>
          <a:bodyPr wrap="square">
            <a:spAutoFit/>
          </a:bodyPr>
          <a:lstStyle/>
          <a:p>
            <a:pPr algn="r"/>
            <a:r>
              <a:rPr lang="en-US" sz="1200" dirty="0">
                <a:solidFill>
                  <a:srgbClr val="0070C0"/>
                </a:solidFill>
              </a:rPr>
              <a:t>How does </a:t>
            </a:r>
            <a:r>
              <a:rPr lang="en-US" sz="1200" dirty="0" err="1">
                <a:solidFill>
                  <a:srgbClr val="0070C0"/>
                </a:solidFill>
              </a:rPr>
              <a:t>multistakeholder</a:t>
            </a:r>
            <a:r>
              <a:rPr lang="en-US" sz="1200" dirty="0">
                <a:solidFill>
                  <a:srgbClr val="0070C0"/>
                </a:solidFill>
              </a:rPr>
              <a:t> advice development work at ICANN? </a:t>
            </a:r>
          </a:p>
          <a:p>
            <a:pPr algn="r"/>
            <a:r>
              <a:rPr lang="en-US" sz="1200" dirty="0">
                <a:solidFill>
                  <a:srgbClr val="0070C0"/>
                </a:solidFill>
              </a:rPr>
              <a:t>Check out our infographic to learn about the </a:t>
            </a:r>
            <a:r>
              <a:rPr lang="en-US" sz="1200" dirty="0">
                <a:solidFill>
                  <a:schemeClr val="bg1"/>
                </a:solidFill>
                <a:hlinkClick r:id="rId20"/>
              </a:rPr>
              <a:t>process</a:t>
            </a:r>
            <a:endParaRPr lang="ru-RU" sz="1200" b="1" dirty="0">
              <a:solidFill>
                <a:schemeClr val="tx1">
                  <a:lumMod val="75000"/>
                  <a:lumOff val="25000"/>
                </a:schemeClr>
              </a:solidFill>
            </a:endParaRPr>
          </a:p>
        </p:txBody>
      </p:sp>
      <p:pic>
        <p:nvPicPr>
          <p:cNvPr id="39" name="Picture 2">
            <a:extLst>
              <a:ext uri="{FF2B5EF4-FFF2-40B4-BE49-F238E27FC236}">
                <a16:creationId xmlns:a16="http://schemas.microsoft.com/office/drawing/2014/main" id="{7036A4D9-BD23-2840-BE60-D2D3B490C380}"/>
              </a:ext>
            </a:extLst>
          </p:cNvPr>
          <p:cNvPicPr>
            <a:picLocks noChangeAspect="1" noChangeArrowheads="1"/>
          </p:cNvPicPr>
          <p:nvPr/>
        </p:nvPicPr>
        <p:blipFill rotWithShape="1">
          <a:blip r:embed="rId21" cstate="email">
            <a:extLst>
              <a:ext uri="{28A0092B-C50C-407E-A947-70E740481C1C}">
                <a14:useLocalDpi xmlns:a14="http://schemas.microsoft.com/office/drawing/2010/main"/>
              </a:ext>
            </a:extLst>
          </a:blip>
          <a:srcRect/>
          <a:stretch/>
        </p:blipFill>
        <p:spPr bwMode="auto">
          <a:xfrm>
            <a:off x="2780928" y="7957376"/>
            <a:ext cx="2178646" cy="11511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2256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CE88822-495F-4FA1-BCEC-5631D165C98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222923"/>
            <a:ext cx="7494322" cy="4360620"/>
          </a:xfrm>
          <a:prstGeom prst="rect">
            <a:avLst/>
          </a:prstGeom>
        </p:spPr>
      </p:pic>
      <p:sp>
        <p:nvSpPr>
          <p:cNvPr id="5" name="AutoShape 3" descr="Картинки по запросу olivier crepin-leblond"/>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5" descr="Картинки по запросу olivier crepin-leblon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 name="AutoShape 2" descr="https://img2.freepng.ru/20180513/zve/kisspng-exclamation-mark-computer-animation-question-mark-5af885c12b5ac5.9451041215262366091776.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2" descr="https://www.wpia.uni.lodz.pl/img/news/small/files/profiles/315/kulesza_light.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9" name="Picture 8">
            <a:extLst>
              <a:ext uri="{FF2B5EF4-FFF2-40B4-BE49-F238E27FC236}">
                <a16:creationId xmlns:a16="http://schemas.microsoft.com/office/drawing/2014/main" id="{85DF8F36-B299-46BD-8521-FFF3EFE0E5B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9906" y="2424611"/>
            <a:ext cx="3202809" cy="1681475"/>
          </a:xfrm>
          <a:prstGeom prst="rect">
            <a:avLst/>
          </a:prstGeom>
        </p:spPr>
      </p:pic>
      <p:sp>
        <p:nvSpPr>
          <p:cNvPr id="21" name="TextBox 20">
            <a:extLst>
              <a:ext uri="{FF2B5EF4-FFF2-40B4-BE49-F238E27FC236}">
                <a16:creationId xmlns:a16="http://schemas.microsoft.com/office/drawing/2014/main" id="{82DCBF11-3259-41FB-A990-F76B19419292}"/>
              </a:ext>
            </a:extLst>
          </p:cNvPr>
          <p:cNvSpPr txBox="1"/>
          <p:nvPr/>
        </p:nvSpPr>
        <p:spPr>
          <a:xfrm>
            <a:off x="1124744" y="1451310"/>
            <a:ext cx="5577170" cy="954107"/>
          </a:xfrm>
          <a:prstGeom prst="rect">
            <a:avLst/>
          </a:prstGeom>
          <a:noFill/>
        </p:spPr>
        <p:txBody>
          <a:bodyPr wrap="square">
            <a:spAutoFit/>
          </a:bodyPr>
          <a:lstStyle/>
          <a:p>
            <a:pPr algn="r"/>
            <a:r>
              <a:rPr lang="en-US" sz="1400" dirty="0"/>
              <a:t>On November 26, 2020 EURALO members</a:t>
            </a:r>
            <a:br>
              <a:rPr lang="en-US" sz="1400" dirty="0"/>
            </a:br>
            <a:r>
              <a:rPr lang="en-US" sz="1400" dirty="0" err="1"/>
              <a:t>Filina</a:t>
            </a:r>
            <a:r>
              <a:rPr lang="en-US" sz="1400" dirty="0"/>
              <a:t> Natalia and </a:t>
            </a:r>
            <a:r>
              <a:rPr lang="en-US" sz="1400" dirty="0" err="1"/>
              <a:t>Yulia</a:t>
            </a:r>
            <a:r>
              <a:rPr lang="en-US" sz="1400" dirty="0"/>
              <a:t> </a:t>
            </a:r>
            <a:r>
              <a:rPr lang="en-US" sz="1400" dirty="0" err="1"/>
              <a:t>Morenets</a:t>
            </a:r>
            <a:r>
              <a:rPr lang="en-US" sz="1400" dirty="0"/>
              <a:t>, founder of Youth IGF</a:t>
            </a:r>
            <a:br>
              <a:rPr lang="en-US" sz="1400" dirty="0"/>
            </a:br>
            <a:r>
              <a:rPr lang="en-US" sz="1400" dirty="0"/>
              <a:t>took part in a Webinar on the results of the IGF2020 Youth track.</a:t>
            </a:r>
            <a:endParaRPr lang="fr-FR" sz="1400" dirty="0"/>
          </a:p>
          <a:p>
            <a:pPr algn="r"/>
            <a:r>
              <a:rPr lang="en-US" sz="1400" dirty="0"/>
              <a:t>The webinar was organized by the coordination center of the ccTLD RU/</a:t>
            </a:r>
            <a:r>
              <a:rPr lang="ru-RU" sz="1400" dirty="0"/>
              <a:t>РФ</a:t>
            </a:r>
            <a:endParaRPr lang="en-US" sz="1400" dirty="0"/>
          </a:p>
        </p:txBody>
      </p:sp>
      <p:pic>
        <p:nvPicPr>
          <p:cNvPr id="22" name="Picture 21">
            <a:extLst>
              <a:ext uri="{FF2B5EF4-FFF2-40B4-BE49-F238E27FC236}">
                <a16:creationId xmlns:a16="http://schemas.microsoft.com/office/drawing/2014/main" id="{F49D31B9-9E33-4FAB-9845-330018011A4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439108" y="2410334"/>
            <a:ext cx="2974991" cy="1709258"/>
          </a:xfrm>
          <a:prstGeom prst="rect">
            <a:avLst/>
          </a:prstGeom>
        </p:spPr>
      </p:pic>
      <p:sp>
        <p:nvSpPr>
          <p:cNvPr id="23" name="TextBox 22">
            <a:extLst>
              <a:ext uri="{FF2B5EF4-FFF2-40B4-BE49-F238E27FC236}">
                <a16:creationId xmlns:a16="http://schemas.microsoft.com/office/drawing/2014/main" id="{1A1ECE4B-C6C6-43F3-BFE0-5B3E97CC5FC1}"/>
              </a:ext>
            </a:extLst>
          </p:cNvPr>
          <p:cNvSpPr txBox="1"/>
          <p:nvPr/>
        </p:nvSpPr>
        <p:spPr>
          <a:xfrm>
            <a:off x="0" y="720441"/>
            <a:ext cx="6858000" cy="615553"/>
          </a:xfrm>
          <a:prstGeom prst="rect">
            <a:avLst/>
          </a:prstGeom>
          <a:gradFill flip="none" rotWithShape="1">
            <a:gsLst>
              <a:gs pos="0">
                <a:schemeClr val="accent4">
                  <a:lumMod val="55000"/>
                </a:schemeClr>
              </a:gs>
              <a:gs pos="50000">
                <a:schemeClr val="accent1">
                  <a:tint val="44500"/>
                  <a:satMod val="160000"/>
                </a:schemeClr>
              </a:gs>
              <a:gs pos="100000">
                <a:schemeClr val="accent1">
                  <a:tint val="23500"/>
                  <a:satMod val="160000"/>
                </a:schemeClr>
              </a:gs>
            </a:gsLst>
            <a:lin ang="10800000" scaled="1"/>
            <a:tileRect/>
          </a:gradFill>
        </p:spPr>
        <p:txBody>
          <a:bodyPr wrap="square" rtlCol="0">
            <a:spAutoFit/>
          </a:bodyPr>
          <a:lstStyle/>
          <a:p>
            <a:pPr algn="ctr"/>
            <a:r>
              <a:rPr lang="en-US" sz="1700" b="1" cap="small" dirty="0">
                <a:solidFill>
                  <a:schemeClr val="bg1"/>
                </a:solidFill>
              </a:rPr>
              <a:t>                                ALSs updates and European regional activities, Outreach </a:t>
            </a:r>
          </a:p>
          <a:p>
            <a:pPr algn="ctr"/>
            <a:r>
              <a:rPr lang="en-US" sz="1700" b="1" cap="small" dirty="0">
                <a:solidFill>
                  <a:schemeClr val="bg1"/>
                </a:solidFill>
              </a:rPr>
              <a:t>                                                         and Engagement work of </a:t>
            </a:r>
            <a:r>
              <a:rPr lang="en-US" sz="1700" b="1" cap="small" dirty="0" err="1">
                <a:solidFill>
                  <a:schemeClr val="bg1"/>
                </a:solidFill>
              </a:rPr>
              <a:t>Euralo</a:t>
            </a:r>
            <a:r>
              <a:rPr lang="en-US" sz="1700" b="1" cap="small" dirty="0">
                <a:solidFill>
                  <a:schemeClr val="bg1"/>
                </a:solidFill>
              </a:rPr>
              <a:t> members</a:t>
            </a:r>
            <a:endParaRPr lang="ru-RU" sz="1700" dirty="0">
              <a:solidFill>
                <a:schemeClr val="bg1"/>
              </a:solidFill>
            </a:endParaRPr>
          </a:p>
        </p:txBody>
      </p:sp>
      <p:pic>
        <p:nvPicPr>
          <p:cNvPr id="18" name="Рисунок 3" descr="af7a4501-735b-4269-8da2-1fc31646e441 - копия">
            <a:extLst>
              <a:ext uri="{FF2B5EF4-FFF2-40B4-BE49-F238E27FC236}">
                <a16:creationId xmlns:a16="http://schemas.microsoft.com/office/drawing/2014/main" id="{3D854B33-9B49-45D3-8D85-02AD71F4B32F}"/>
              </a:ext>
            </a:extLst>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l="2020" t="6696" r="2488" b="5069"/>
          <a:stretch/>
        </p:blipFill>
        <p:spPr bwMode="auto">
          <a:xfrm>
            <a:off x="215900" y="160336"/>
            <a:ext cx="1485411" cy="1487932"/>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13" name="Picture 45">
            <a:hlinkClick r:id="rId6"/>
            <a:extLst>
              <a:ext uri="{FF2B5EF4-FFF2-40B4-BE49-F238E27FC236}">
                <a16:creationId xmlns:a16="http://schemas.microsoft.com/office/drawing/2014/main" id="{E2C5E6EB-C0B6-7142-B5EF-65676113168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551664" y="1389960"/>
            <a:ext cx="973926" cy="486963"/>
          </a:xfrm>
          <a:prstGeom prst="rect">
            <a:avLst/>
          </a:prstGeom>
          <a:ln>
            <a:solidFill>
              <a:schemeClr val="tx1">
                <a:lumMod val="50000"/>
                <a:lumOff val="50000"/>
              </a:schemeClr>
            </a:solidFill>
          </a:ln>
        </p:spPr>
      </p:pic>
      <p:pic>
        <p:nvPicPr>
          <p:cNvPr id="14" name="Picture 9">
            <a:extLst>
              <a:ext uri="{FF2B5EF4-FFF2-40B4-BE49-F238E27FC236}">
                <a16:creationId xmlns:a16="http://schemas.microsoft.com/office/drawing/2014/main" id="{F1FEB014-FE9D-5348-BA3F-DEDE48124267}"/>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2965563" y="6423021"/>
            <a:ext cx="3749604" cy="1859363"/>
          </a:xfrm>
          <a:prstGeom prst="rect">
            <a:avLst/>
          </a:prstGeom>
        </p:spPr>
      </p:pic>
      <p:sp>
        <p:nvSpPr>
          <p:cNvPr id="15" name="TextBox 11">
            <a:extLst>
              <a:ext uri="{FF2B5EF4-FFF2-40B4-BE49-F238E27FC236}">
                <a16:creationId xmlns:a16="http://schemas.microsoft.com/office/drawing/2014/main" id="{F4D7716A-B12B-F94F-A70B-53F6D3ED92E4}"/>
              </a:ext>
            </a:extLst>
          </p:cNvPr>
          <p:cNvSpPr txBox="1"/>
          <p:nvPr/>
        </p:nvSpPr>
        <p:spPr>
          <a:xfrm>
            <a:off x="320315" y="4371652"/>
            <a:ext cx="6433394" cy="2000548"/>
          </a:xfrm>
          <a:prstGeom prst="rect">
            <a:avLst/>
          </a:prstGeom>
          <a:noFill/>
        </p:spPr>
        <p:txBody>
          <a:bodyPr wrap="square">
            <a:spAutoFit/>
          </a:bodyPr>
          <a:lstStyle/>
          <a:p>
            <a:pPr algn="r"/>
            <a:r>
              <a:rPr lang="en-US" sz="1400" b="1" dirty="0"/>
              <a:t>The fifth Eastern European Domain Name System Forum (EEDNSF) </a:t>
            </a:r>
            <a:r>
              <a:rPr lang="en-US" sz="1400" dirty="0"/>
              <a:t>online from 18-19 November 2020. Organized by ICANN in partnership with Caucasus Online.</a:t>
            </a:r>
          </a:p>
          <a:p>
            <a:pPr algn="r"/>
            <a:r>
              <a:rPr lang="en-US" sz="1200" dirty="0"/>
              <a:t>The EEDNSF is part of ICANN’s regional outreach efforts to raise awareness about DNS-related issues; and collaborate with stakeholders through discussions on topics currently under development. The Forum bring together interested parties and experts to share experiences, and update participants on regional and global domain industry trends. This year’s program included the following key topics:</a:t>
            </a:r>
          </a:p>
          <a:p>
            <a:pPr marL="285750" indent="-285750" algn="r">
              <a:buFont typeface="Arial" panose="020B0604020202020204" pitchFamily="34" charset="0"/>
              <a:buChar char="•"/>
            </a:pPr>
            <a:r>
              <a:rPr lang="en-US" sz="1200" b="1" dirty="0"/>
              <a:t>Regional focus on Internationalized Domain Names (IDNs) and Universal Acceptance (UA)</a:t>
            </a:r>
          </a:p>
          <a:p>
            <a:pPr marL="285750" indent="-285750" algn="r">
              <a:buFont typeface="Arial" panose="020B0604020202020204" pitchFamily="34" charset="0"/>
              <a:buChar char="•"/>
            </a:pPr>
            <a:r>
              <a:rPr lang="en-US" sz="1200" b="1" dirty="0"/>
              <a:t>ICANN’s Identifier Technology Health Indicators (ITHI) and Health of the DNS Ecosystem</a:t>
            </a:r>
          </a:p>
          <a:p>
            <a:pPr marL="285750" indent="-285750" algn="r">
              <a:buFont typeface="Arial" panose="020B0604020202020204" pitchFamily="34" charset="0"/>
              <a:buChar char="•"/>
            </a:pPr>
            <a:r>
              <a:rPr lang="en-US" sz="1200" b="1" dirty="0"/>
              <a:t>DNS Operations and Security</a:t>
            </a:r>
          </a:p>
          <a:p>
            <a:pPr marL="285750" indent="-285750" algn="r">
              <a:buFont typeface="Arial" panose="020B0604020202020204" pitchFamily="34" charset="0"/>
              <a:buChar char="•"/>
            </a:pPr>
            <a:r>
              <a:rPr lang="en-US" sz="1200" b="1" dirty="0"/>
              <a:t>Business Continuity for Registries: A Regional Approach</a:t>
            </a:r>
          </a:p>
        </p:txBody>
      </p:sp>
      <p:pic>
        <p:nvPicPr>
          <p:cNvPr id="19" name="Picture 4" descr="Изображение">
            <a:extLst>
              <a:ext uri="{FF2B5EF4-FFF2-40B4-BE49-F238E27FC236}">
                <a16:creationId xmlns:a16="http://schemas.microsoft.com/office/drawing/2014/main" id="{085DAF76-4B6E-2E48-80CF-3DC736144FE8}"/>
              </a:ext>
            </a:extLst>
          </p:cNvPr>
          <p:cNvPicPr>
            <a:picLocks noChangeAspect="1" noChangeArrowheads="1"/>
          </p:cNvPicPr>
          <p:nvPr/>
        </p:nvPicPr>
        <p:blipFill rotWithShape="1">
          <a:blip r:embed="rId9" cstate="email">
            <a:extLst>
              <a:ext uri="{28A0092B-C50C-407E-A947-70E740481C1C}">
                <a14:useLocalDpi xmlns:a14="http://schemas.microsoft.com/office/drawing/2010/main"/>
              </a:ext>
            </a:extLst>
          </a:blip>
          <a:srcRect/>
          <a:stretch/>
        </p:blipFill>
        <p:spPr bwMode="auto">
          <a:xfrm>
            <a:off x="215901" y="6087451"/>
            <a:ext cx="2022518" cy="2932447"/>
          </a:xfrm>
          <a:prstGeom prst="rect">
            <a:avLst/>
          </a:prstGeom>
          <a:noFill/>
          <a:ln w="50800">
            <a:solidFill>
              <a:schemeClr val="accent1"/>
            </a:solidFill>
          </a:ln>
          <a:extLst>
            <a:ext uri="{909E8E84-426E-40DD-AFC4-6F175D3DCCD1}">
              <a14:hiddenFill xmlns:a14="http://schemas.microsoft.com/office/drawing/2010/main">
                <a:solidFill>
                  <a:srgbClr val="FFFFFF"/>
                </a:solidFill>
              </a14:hiddenFill>
            </a:ext>
          </a:extLst>
        </p:spPr>
      </p:pic>
      <p:sp>
        <p:nvSpPr>
          <p:cNvPr id="20" name="TextBox 22">
            <a:extLst>
              <a:ext uri="{FF2B5EF4-FFF2-40B4-BE49-F238E27FC236}">
                <a16:creationId xmlns:a16="http://schemas.microsoft.com/office/drawing/2014/main" id="{2F7172F7-F062-574C-8406-BF11B7A9A2CC}"/>
              </a:ext>
            </a:extLst>
          </p:cNvPr>
          <p:cNvSpPr txBox="1"/>
          <p:nvPr/>
        </p:nvSpPr>
        <p:spPr>
          <a:xfrm>
            <a:off x="254736" y="7596336"/>
            <a:ext cx="1950128" cy="1384995"/>
          </a:xfrm>
          <a:prstGeom prst="rect">
            <a:avLst/>
          </a:prstGeom>
          <a:gradFill>
            <a:gsLst>
              <a:gs pos="0">
                <a:schemeClr val="accent4">
                  <a:lumMod val="55000"/>
                  <a:alpha val="46000"/>
                </a:schemeClr>
              </a:gs>
              <a:gs pos="50000">
                <a:schemeClr val="accent1">
                  <a:tint val="44500"/>
                  <a:satMod val="160000"/>
                </a:schemeClr>
              </a:gs>
              <a:gs pos="100000">
                <a:schemeClr val="accent1">
                  <a:tint val="23500"/>
                  <a:satMod val="160000"/>
                </a:schemeClr>
              </a:gs>
            </a:gsLst>
            <a:lin ang="10800000" scaled="1"/>
          </a:gradFill>
        </p:spPr>
        <p:txBody>
          <a:bodyPr wrap="square">
            <a:spAutoFit/>
          </a:bodyPr>
          <a:lstStyle/>
          <a:p>
            <a:pPr algn="r"/>
            <a:r>
              <a:rPr lang="en-US" sz="1200" b="0" i="0" dirty="0">
                <a:solidFill>
                  <a:srgbClr val="0F1419"/>
                </a:solidFill>
                <a:effectLst/>
              </a:rPr>
              <a:t>Learn more about </a:t>
            </a:r>
            <a:r>
              <a:rPr lang="en-US" sz="1200" b="1" i="0" u="none" strike="noStrike" dirty="0">
                <a:solidFill>
                  <a:srgbClr val="1B95E0"/>
                </a:solidFill>
                <a:effectLst/>
                <a:hlinkClick r:id="rId10"/>
              </a:rPr>
              <a:t>#ICANN</a:t>
            </a:r>
            <a:r>
              <a:rPr lang="en-US" sz="1200" b="0" i="0" dirty="0">
                <a:solidFill>
                  <a:srgbClr val="0F1419"/>
                </a:solidFill>
                <a:effectLst/>
              </a:rPr>
              <a:t>’s evolving engagement and support in European regional Internet governance initiatives this year, in </a:t>
            </a:r>
            <a:r>
              <a:rPr lang="en-US" sz="1200" b="0" i="0" u="none" strike="noStrike" dirty="0">
                <a:solidFill>
                  <a:srgbClr val="1B95E0"/>
                </a:solidFill>
                <a:effectLst/>
                <a:hlinkClick r:id="rId11"/>
              </a:rPr>
              <a:t>@becktweet</a:t>
            </a:r>
            <a:endParaRPr lang="en-US" sz="1200" b="0" i="0" dirty="0">
              <a:solidFill>
                <a:srgbClr val="0F1419"/>
              </a:solidFill>
              <a:effectLst/>
            </a:endParaRPr>
          </a:p>
          <a:p>
            <a:pPr algn="r"/>
            <a:r>
              <a:rPr lang="en-US" sz="1200" b="1" i="0" dirty="0">
                <a:solidFill>
                  <a:srgbClr val="0F1419"/>
                </a:solidFill>
                <a:effectLst/>
              </a:rPr>
              <a:t>Andrea </a:t>
            </a:r>
            <a:r>
              <a:rPr lang="en-US" sz="1200" b="1" i="0" dirty="0" err="1">
                <a:solidFill>
                  <a:srgbClr val="0F1419"/>
                </a:solidFill>
                <a:effectLst/>
              </a:rPr>
              <a:t>Beccalli's</a:t>
            </a:r>
            <a:r>
              <a:rPr lang="en-US" sz="1200" b="1" i="0" dirty="0">
                <a:solidFill>
                  <a:srgbClr val="0F1419"/>
                </a:solidFill>
                <a:effectLst/>
              </a:rPr>
              <a:t> </a:t>
            </a:r>
            <a:r>
              <a:rPr lang="en-US" sz="1200" b="1" i="0" dirty="0">
                <a:solidFill>
                  <a:srgbClr val="0F1419"/>
                </a:solidFill>
                <a:effectLst/>
                <a:hlinkClick r:id="rId12"/>
              </a:rPr>
              <a:t>blog</a:t>
            </a:r>
            <a:endParaRPr lang="en-US" sz="1200" dirty="0"/>
          </a:p>
        </p:txBody>
      </p:sp>
    </p:spTree>
    <p:extLst>
      <p:ext uri="{BB962C8B-B14F-4D97-AF65-F5344CB8AC3E}">
        <p14:creationId xmlns:p14="http://schemas.microsoft.com/office/powerpoint/2010/main" val="77127219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25821</TotalTime>
  <Words>6299</Words>
  <Application>Microsoft Macintosh PowerPoint</Application>
  <PresentationFormat>On-screen Show (4:3)</PresentationFormat>
  <Paragraphs>505</Paragraphs>
  <Slides>37</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Arial</vt:lpstr>
      <vt:lpstr>Arial Black</vt:lpstr>
      <vt:lpstr>Calibri</vt:lpstr>
      <vt:lpstr>inherit</vt:lpstr>
      <vt:lpstr>Lato</vt:lpstr>
      <vt:lpstr>Noto Bold</vt:lpstr>
      <vt:lpstr>Noto Regular</vt:lpstr>
      <vt:lpstr>Source Sans Pro</vt:lpstr>
      <vt:lpstr>Тема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Merci, Gracias, спасибо</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EURALO Report, January 2020  (review period September-December 2019)</dc:title>
  <dc:creator>Филина</dc:creator>
  <cp:lastModifiedBy>Gisella Gruber</cp:lastModifiedBy>
  <cp:revision>506</cp:revision>
  <dcterms:created xsi:type="dcterms:W3CDTF">2020-01-11T10:35:08Z</dcterms:created>
  <dcterms:modified xsi:type="dcterms:W3CDTF">2020-12-15T08:33:27Z</dcterms:modified>
</cp:coreProperties>
</file>