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7007" autoAdjust="0"/>
    <p:restoredTop sz="94660"/>
  </p:normalViewPr>
  <p:slideViewPr>
    <p:cSldViewPr snapToGrid="0">
      <p:cViewPr varScale="1">
        <p:scale>
          <a:sx n="58" d="100"/>
          <a:sy n="58" d="100"/>
        </p:scale>
        <p:origin x="40" y="82"/>
      </p:cViewPr>
      <p:guideLst/>
    </p:cSldViewPr>
  </p:slideViewPr>
  <p:notesTextViewPr>
    <p:cViewPr>
      <p:scale>
        <a:sx n="1" d="1"/>
        <a:sy n="1" d="1"/>
      </p:scale>
      <p:origin x="0" y="0"/>
    </p:cViewPr>
  </p:notesTextViewPr>
  <p:notesViewPr>
    <p:cSldViewPr snapToGrid="0">
      <p:cViewPr>
        <p:scale>
          <a:sx n="100" d="100"/>
          <a:sy n="100" d="100"/>
        </p:scale>
        <p:origin x="588" y="-313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542A59-F3A4-48B1-A586-079E21C4EDB4}" type="datetimeFigureOut">
              <a:rPr lang="en-US" smtClean="0"/>
              <a:t>9/16/2020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C290AD-B074-4D9B-BA7E-76E57BF2B259}" type="slidenum">
              <a:rPr lang="en-US" smtClean="0"/>
              <a:t>‹#›</a:t>
            </a:fld>
            <a:endParaRPr lang="en-US" dirty="0"/>
          </a:p>
        </p:txBody>
      </p:sp>
    </p:spTree>
    <p:extLst>
      <p:ext uri="{BB962C8B-B14F-4D97-AF65-F5344CB8AC3E}">
        <p14:creationId xmlns:p14="http://schemas.microsoft.com/office/powerpoint/2010/main" val="2220178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Internationalization of Domain Names project has two basic pieces: </a:t>
            </a:r>
          </a:p>
          <a:p>
            <a:r>
              <a:rPr lang="en-US" dirty="0"/>
              <a:t>First, to establish the Repertoire – what symbols, what glyphs, can be used.  That is done elsewhere in the Maximal Standard Repertoire – which is currently in its 4 iteration. </a:t>
            </a:r>
          </a:p>
          <a:p>
            <a:endParaRPr lang="en-US" dirty="0"/>
          </a:p>
          <a:p>
            <a:r>
              <a:rPr lang="en-US" dirty="0"/>
              <a:t>Second, to identify Variants – what symbols are so similar to each other that users won’t notice the difference when looking at a domain name.  This document is basically about variants when looking at Second Level Domain Names. </a:t>
            </a:r>
          </a:p>
          <a:p>
            <a:endParaRPr lang="en-US" dirty="0"/>
          </a:p>
          <a:p>
            <a:r>
              <a:rPr lang="en-US" dirty="0"/>
              <a:t>Why do we care?  If you can register a domain name which differs from an existing one only by one or more variants, that is a formula for DNS Abuse.  </a:t>
            </a:r>
          </a:p>
        </p:txBody>
      </p:sp>
      <p:sp>
        <p:nvSpPr>
          <p:cNvPr id="4" name="Slide Number Placeholder 3"/>
          <p:cNvSpPr>
            <a:spLocks noGrp="1"/>
          </p:cNvSpPr>
          <p:nvPr>
            <p:ph type="sldNum" sz="quarter" idx="5"/>
          </p:nvPr>
        </p:nvSpPr>
        <p:spPr/>
        <p:txBody>
          <a:bodyPr/>
          <a:lstStyle/>
          <a:p>
            <a:fld id="{70C290AD-B074-4D9B-BA7E-76E57BF2B259}" type="slidenum">
              <a:rPr lang="en-US" smtClean="0"/>
              <a:t>1</a:t>
            </a:fld>
            <a:endParaRPr lang="en-US" dirty="0"/>
          </a:p>
        </p:txBody>
      </p:sp>
    </p:spTree>
    <p:extLst>
      <p:ext uri="{BB962C8B-B14F-4D97-AF65-F5344CB8AC3E}">
        <p14:creationId xmlns:p14="http://schemas.microsoft.com/office/powerpoint/2010/main" val="1101765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098550"/>
            <a:ext cx="5486400" cy="3086100"/>
          </a:xfrm>
        </p:spPr>
      </p:sp>
      <p:sp>
        <p:nvSpPr>
          <p:cNvPr id="3" name="Notes Placeholder 2"/>
          <p:cNvSpPr>
            <a:spLocks noGrp="1"/>
          </p:cNvSpPr>
          <p:nvPr>
            <p:ph type="body" idx="1"/>
          </p:nvPr>
        </p:nvSpPr>
        <p:spPr/>
        <p:txBody>
          <a:bodyPr/>
          <a:lstStyle/>
          <a:p>
            <a:r>
              <a:rPr lang="en-US" dirty="0"/>
              <a:t>In their language, the various RFCs which set standards for the Internet very carefully differentiate between verbs: </a:t>
            </a:r>
          </a:p>
          <a:p>
            <a:r>
              <a:rPr lang="en-US" dirty="0"/>
              <a:t>MUST --  means that there is no alternative.  Everything must follow the rule </a:t>
            </a:r>
          </a:p>
          <a:p>
            <a:r>
              <a:rPr lang="en-US" dirty="0"/>
              <a:t>SHOULD – means there is a little wiggle room.  You can deviate to some extent, provided you have a good reason.</a:t>
            </a:r>
          </a:p>
          <a:p>
            <a:r>
              <a:rPr lang="en-US" dirty="0"/>
              <a:t>MAY, however, merely gives permission to do something.  And that’s where this document currently is on the subject of variants.  It’s entirely up to the particular registry operator whether to do so.  As noted, that is a major security problem. </a:t>
            </a:r>
          </a:p>
          <a:p>
            <a:endParaRPr lang="en-US" dirty="0"/>
          </a:p>
          <a:p>
            <a:r>
              <a:rPr lang="en-US" dirty="0"/>
              <a:t>It may be worth noting, in passing, that there is also a predictability issue.  Suppose one contracted party blocks SLDs for their TLDs based on a variant.  But another contracted party, looking at that same possible variant, does not.  For someone looking to register a domain name, its hard to figure out what rules apply where.</a:t>
            </a:r>
          </a:p>
        </p:txBody>
      </p:sp>
      <p:sp>
        <p:nvSpPr>
          <p:cNvPr id="4" name="Slide Number Placeholder 3"/>
          <p:cNvSpPr>
            <a:spLocks noGrp="1"/>
          </p:cNvSpPr>
          <p:nvPr>
            <p:ph type="sldNum" sz="quarter" idx="5"/>
          </p:nvPr>
        </p:nvSpPr>
        <p:spPr/>
        <p:txBody>
          <a:bodyPr/>
          <a:lstStyle/>
          <a:p>
            <a:fld id="{70C290AD-B074-4D9B-BA7E-76E57BF2B259}" type="slidenum">
              <a:rPr lang="en-US" smtClean="0"/>
              <a:t>2</a:t>
            </a:fld>
            <a:endParaRPr lang="en-US" dirty="0"/>
          </a:p>
        </p:txBody>
      </p:sp>
    </p:spTree>
    <p:extLst>
      <p:ext uri="{BB962C8B-B14F-4D97-AF65-F5344CB8AC3E}">
        <p14:creationId xmlns:p14="http://schemas.microsoft.com/office/powerpoint/2010/main" val="3290214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also issues with the variants themselves.  First off, the variants identified in the document (and its attached references) are based, in part, on “existing registry practice”.  But there is no indication </a:t>
            </a:r>
            <a:r>
              <a:rPr lang="en-US" i="1" dirty="0"/>
              <a:t>which</a:t>
            </a:r>
            <a:r>
              <a:rPr lang="en-US" dirty="0"/>
              <a:t> registries’ practices were used.  Nor are there  any links to where those practices, and the principles on which they are based, are documented. </a:t>
            </a:r>
          </a:p>
          <a:p>
            <a:endParaRPr lang="en-US" dirty="0"/>
          </a:p>
          <a:p>
            <a:r>
              <a:rPr lang="en-US" dirty="0"/>
              <a:t>The other basis for the variants in the document is the work being done on LRGs for the Root Zone.  But that is a problem as well, for a couple of reasons.</a:t>
            </a:r>
          </a:p>
        </p:txBody>
      </p:sp>
      <p:sp>
        <p:nvSpPr>
          <p:cNvPr id="4" name="Slide Number Placeholder 3"/>
          <p:cNvSpPr>
            <a:spLocks noGrp="1"/>
          </p:cNvSpPr>
          <p:nvPr>
            <p:ph type="sldNum" sz="quarter" idx="5"/>
          </p:nvPr>
        </p:nvSpPr>
        <p:spPr/>
        <p:txBody>
          <a:bodyPr/>
          <a:lstStyle/>
          <a:p>
            <a:fld id="{70C290AD-B074-4D9B-BA7E-76E57BF2B259}" type="slidenum">
              <a:rPr lang="en-US" smtClean="0"/>
              <a:t>3</a:t>
            </a:fld>
            <a:endParaRPr lang="en-US" dirty="0"/>
          </a:p>
        </p:txBody>
      </p:sp>
    </p:spTree>
    <p:extLst>
      <p:ext uri="{BB962C8B-B14F-4D97-AF65-F5344CB8AC3E}">
        <p14:creationId xmlns:p14="http://schemas.microsoft.com/office/powerpoint/2010/main" val="502502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Those Root Zone LGRs each use their own repertoires, which are a subset of the Maximal Standard Zone.  In some cases, the relevant RFCs forbid the use of a symbol in a TLD – for example the numerals 0 to 9.  In other cases, the Generation Panel for a particular script simply decided, for one reason or another, not to include some glyphs for their script that are in the MSR.  All those excluded glyphs were simply not considered as possible variants when creating the Root Zone LRGs.  The document addresses, to some extent, the issue of numerals.  But not the other exclusions. </a:t>
            </a:r>
          </a:p>
          <a:p>
            <a:endParaRPr lang="en-US" dirty="0"/>
          </a:p>
          <a:p>
            <a:r>
              <a:rPr lang="en-US" dirty="0"/>
              <a:t>Second, the criteria used to designate pairs of glyphs as variants for the Root Zone are extremely narrow.  This is, perhaps, justifiable because there is a second layer of review for TLDs for those glyphs which were not quite close enough to be considered variants.  For TLDs, they will also get a manual evaluation by a Similarity Review Panel before being accepted.  However, there is no indication here of any such process to address near variants for proposed SLDs.  And, frankly, the sheer number of SLDs makes any kind of manual review infeasible.  But that means, the definition of a variant here ought to be a lot broader than it is. </a:t>
            </a:r>
          </a:p>
          <a:p>
            <a:endParaRPr lang="en-US" dirty="0"/>
          </a:p>
          <a:p>
            <a:r>
              <a:rPr lang="en-US" dirty="0"/>
              <a:t>How narrow are we talking about? </a:t>
            </a:r>
          </a:p>
        </p:txBody>
      </p:sp>
      <p:sp>
        <p:nvSpPr>
          <p:cNvPr id="4" name="Slide Number Placeholder 3"/>
          <p:cNvSpPr>
            <a:spLocks noGrp="1"/>
          </p:cNvSpPr>
          <p:nvPr>
            <p:ph type="sldNum" sz="quarter" idx="5"/>
          </p:nvPr>
        </p:nvSpPr>
        <p:spPr/>
        <p:txBody>
          <a:bodyPr/>
          <a:lstStyle/>
          <a:p>
            <a:fld id="{70C290AD-B074-4D9B-BA7E-76E57BF2B259}" type="slidenum">
              <a:rPr lang="en-US" smtClean="0"/>
              <a:t>4</a:t>
            </a:fld>
            <a:endParaRPr lang="en-US" dirty="0"/>
          </a:p>
        </p:txBody>
      </p:sp>
    </p:spTree>
    <p:extLst>
      <p:ext uri="{BB962C8B-B14F-4D97-AF65-F5344CB8AC3E}">
        <p14:creationId xmlns:p14="http://schemas.microsoft.com/office/powerpoint/2010/main" val="2869070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52950"/>
          </a:xfrm>
        </p:spPr>
        <p:txBody>
          <a:bodyPr/>
          <a:lstStyle/>
          <a:p>
            <a:r>
              <a:rPr lang="en-US" dirty="0"/>
              <a:t>I have been serving on the Generation Panel for the Latin script for the past 4 years.  I cannot speak to how the other GPs did their work.  But it may be enlightening to see some of the approach we are taking. </a:t>
            </a:r>
          </a:p>
          <a:p>
            <a:r>
              <a:rPr lang="en-US" dirty="0"/>
              <a:t>There are some 20 diacritic marks which can be used to modify the various letters of the Latin alphabet.  Any given language will use a handful of them.  Someone who is familiar with several languages (not counting English, which doesn’t use any) may be familiar with half of them.  But the rest?  Unless you are a trained linguist, you don’t even realize they are possibilities. </a:t>
            </a:r>
          </a:p>
          <a:p>
            <a:endParaRPr lang="en-US" dirty="0"/>
          </a:p>
          <a:p>
            <a:r>
              <a:rPr lang="en-US" dirty="0"/>
              <a:t>First, we did a side by side comparison of pair of glyphs.  A user reading a domain name will not have that luxury.  And we were looking, looking hard, to see if we could spot the difference. </a:t>
            </a:r>
          </a:p>
          <a:p>
            <a:r>
              <a:rPr lang="en-US" dirty="0"/>
              <a:t>Second, we didn’t just vote on what we saw.  It took a super-majority to get something designated a variant.  Anything less was just a “Confusable” for the Similarity Review Team to look at.  </a:t>
            </a:r>
          </a:p>
          <a:p>
            <a:r>
              <a:rPr lang="en-US" dirty="0"/>
              <a:t>How big a difference was enough?  Here are a couple of examples, based on the difference (such as it is) between an acute accent and a dot above.  In the end, we decided that they were variants if they occur above a consonant, but not if they occur above a vowel.  </a:t>
            </a:r>
          </a:p>
          <a:p>
            <a:r>
              <a:rPr lang="en-US" dirty="0"/>
              <a:t>People see, to a large degree, what they expect to see.  Since we have been talking about variants, you all are sensitized to the subject.  So many of you may have noticed that, in the first bullet here, every instance of the Latin Small Letter I has been replaced by the Letter I with an Acute Accent.  But ask yourselves, would your neighbors, or your grandparents, have noticed that in a domain name? </a:t>
            </a:r>
          </a:p>
        </p:txBody>
      </p:sp>
      <p:sp>
        <p:nvSpPr>
          <p:cNvPr id="4" name="Slide Number Placeholder 3"/>
          <p:cNvSpPr>
            <a:spLocks noGrp="1"/>
          </p:cNvSpPr>
          <p:nvPr>
            <p:ph type="sldNum" sz="quarter" idx="5"/>
          </p:nvPr>
        </p:nvSpPr>
        <p:spPr/>
        <p:txBody>
          <a:bodyPr/>
          <a:lstStyle/>
          <a:p>
            <a:fld id="{70C290AD-B074-4D9B-BA7E-76E57BF2B259}" type="slidenum">
              <a:rPr lang="en-US" smtClean="0"/>
              <a:t>5</a:t>
            </a:fld>
            <a:endParaRPr lang="en-US" dirty="0"/>
          </a:p>
        </p:txBody>
      </p:sp>
    </p:spTree>
    <p:extLst>
      <p:ext uri="{BB962C8B-B14F-4D97-AF65-F5344CB8AC3E}">
        <p14:creationId xmlns:p14="http://schemas.microsoft.com/office/powerpoint/2010/main" val="152276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C0E5A-0AD9-44E9-9EF4-B69898C427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619CD8-7D39-432E-A7EC-C66C80D28A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8EDC3A-D772-4512-A9FE-3EBDA1DE2557}"/>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AAD0686B-1AD2-4E17-ACDF-A11E14F046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4619431-B48B-461D-BCAD-7D3C493F642B}"/>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919201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51E03-F34B-4760-AC4A-6FA3A6A67B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C40DFD-52E7-413F-A336-842F34F826D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7C78E0-F882-4738-852F-9CD41F63DEF9}"/>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0F557DF8-E3D3-4A40-8667-49130F30BE2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CB173D0-E298-4597-960A-2184F338C872}"/>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421304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9A7B69-841B-4F8D-B172-62AC8ED619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4690A5-02CD-4F8E-A98B-6F5EB0E207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AB02B1-8DE6-4382-8C2A-C97F6DCD7307}"/>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C76F52A7-359E-43C3-AFB9-4BBF19EA0DC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C2209C-6597-4559-B299-4D6E59D7192D}"/>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2704796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101A8-A1A2-49CB-8AEA-57A300312D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1D389E-9EF2-4035-BF72-FBB2048E53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EDA7B4-5292-4688-A7D3-CCC4080A4260}"/>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709F0659-5126-4FEB-AD51-64BAAEEEC7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F94C049-D494-43A5-B75A-D9DA936EEBD4}"/>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1543059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41429-E42A-4C39-9070-957FF9885A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AD3D38-4E08-4642-B758-B09919150F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D4BF77-9614-4DF4-8B1B-8F17C88684FB}"/>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8C016019-8FF8-485A-9C47-6E257A9DD74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FD374B-FB72-4EDE-8728-95D0D895B496}"/>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2489405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D0F64-941A-48D5-96E2-42FA3846055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A0F292-D195-489D-A952-476AAD0E05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BD2746A-2BB8-46FA-915A-8D2E6E356F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2AD152-009A-491E-BFB9-31E31BB8B0C8}"/>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6" name="Footer Placeholder 5">
            <a:extLst>
              <a:ext uri="{FF2B5EF4-FFF2-40B4-BE49-F238E27FC236}">
                <a16:creationId xmlns:a16="http://schemas.microsoft.com/office/drawing/2014/main" id="{4A37FF20-1856-446C-85B7-4147DC8451D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C1F84E3-AC37-4868-911A-E239511AC433}"/>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4281927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4F83-0190-4D3D-93DC-FE05A34009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95F6307-0E36-449D-B857-F5CEC7C672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69D256-AC0E-4240-9B84-D2A4C4A08A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AA108F-0F02-4FD1-95F9-865C87E949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22873A-91D1-43EB-BB1C-21B39C6939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3B39DE-7D30-4688-BC45-C8B256F1A2BD}"/>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8" name="Footer Placeholder 7">
            <a:extLst>
              <a:ext uri="{FF2B5EF4-FFF2-40B4-BE49-F238E27FC236}">
                <a16:creationId xmlns:a16="http://schemas.microsoft.com/office/drawing/2014/main" id="{BD9BD433-F512-4540-955B-875A628202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BA8245-956C-4CDB-9FBE-89C6F8E6F157}"/>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2131415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B2181-EC2F-4CEB-9622-20439DE759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4BF4E3-9422-4CCC-9591-F7C7CBCB8B52}"/>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4" name="Footer Placeholder 3">
            <a:extLst>
              <a:ext uri="{FF2B5EF4-FFF2-40B4-BE49-F238E27FC236}">
                <a16:creationId xmlns:a16="http://schemas.microsoft.com/office/drawing/2014/main" id="{CEA60C72-E419-4194-9875-269E12F7F4D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560495-2642-42F7-B3C8-E5FCC30A0B47}"/>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3689616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748278-C473-4440-97B5-FA11E05FBBAE}"/>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3" name="Footer Placeholder 2">
            <a:extLst>
              <a:ext uri="{FF2B5EF4-FFF2-40B4-BE49-F238E27FC236}">
                <a16:creationId xmlns:a16="http://schemas.microsoft.com/office/drawing/2014/main" id="{606E8261-CAC0-48CB-8C23-4F07120925A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E0F6B3D-AC5D-482D-BA1E-F44968F7570C}"/>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27153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C1D8E-C4D0-401D-821B-B84BD53E08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BB0B49-AEBF-4AE4-8E6F-F2F4F7DA72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79C4829-20E0-459B-AC18-4989038A39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F10A3F-8417-4668-B54F-ADA7CBEC92B1}"/>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6" name="Footer Placeholder 5">
            <a:extLst>
              <a:ext uri="{FF2B5EF4-FFF2-40B4-BE49-F238E27FC236}">
                <a16:creationId xmlns:a16="http://schemas.microsoft.com/office/drawing/2014/main" id="{40C40468-9146-4EA2-A02C-4F6C836AAA3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DC3873B-082A-4B37-85FE-4023A5580D36}"/>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1966601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F3D86-925B-404E-8B0B-9C8E4DEA02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ED807BA-2783-4D18-9DCF-95ECC8DCF2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D5111A2-362B-4720-9411-3FA5D3574F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378F03-2AA2-4BDA-A505-6F3B12DBD3D2}"/>
              </a:ext>
            </a:extLst>
          </p:cNvPr>
          <p:cNvSpPr>
            <a:spLocks noGrp="1"/>
          </p:cNvSpPr>
          <p:nvPr>
            <p:ph type="dt" sz="half" idx="10"/>
          </p:nvPr>
        </p:nvSpPr>
        <p:spPr/>
        <p:txBody>
          <a:bodyPr/>
          <a:lstStyle/>
          <a:p>
            <a:fld id="{C95C1FB8-D820-4740-B9AF-41DCB5D6A700}" type="datetimeFigureOut">
              <a:rPr lang="en-US" smtClean="0"/>
              <a:t>9/16/2020</a:t>
            </a:fld>
            <a:endParaRPr lang="en-US" dirty="0"/>
          </a:p>
        </p:txBody>
      </p:sp>
      <p:sp>
        <p:nvSpPr>
          <p:cNvPr id="6" name="Footer Placeholder 5">
            <a:extLst>
              <a:ext uri="{FF2B5EF4-FFF2-40B4-BE49-F238E27FC236}">
                <a16:creationId xmlns:a16="http://schemas.microsoft.com/office/drawing/2014/main" id="{79027896-F14E-467E-9467-D4F12E75EF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C33894-4D92-4847-876F-851EA9DAE182}"/>
              </a:ext>
            </a:extLst>
          </p:cNvPr>
          <p:cNvSpPr>
            <a:spLocks noGrp="1"/>
          </p:cNvSpPr>
          <p:nvPr>
            <p:ph type="sldNum" sz="quarter" idx="12"/>
          </p:nvPr>
        </p:nvSpPr>
        <p:spPr/>
        <p:txBody>
          <a:bodyPr/>
          <a:lstStyle/>
          <a:p>
            <a:fld id="{E6827060-6D09-402B-9978-BEE2F328FB8C}" type="slidenum">
              <a:rPr lang="en-US" smtClean="0"/>
              <a:t>‹#›</a:t>
            </a:fld>
            <a:endParaRPr lang="en-US" dirty="0"/>
          </a:p>
        </p:txBody>
      </p:sp>
    </p:spTree>
    <p:extLst>
      <p:ext uri="{BB962C8B-B14F-4D97-AF65-F5344CB8AC3E}">
        <p14:creationId xmlns:p14="http://schemas.microsoft.com/office/powerpoint/2010/main" val="3677150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2833B6-7D57-4F3E-A766-B6E56CD3B4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FD03386-56B9-4970-B97B-3D1F897FA3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15BB21-4F15-45AC-9537-BBDAC025CC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5C1FB8-D820-4740-B9AF-41DCB5D6A700}" type="datetimeFigureOut">
              <a:rPr lang="en-US" smtClean="0"/>
              <a:t>9/16/2020</a:t>
            </a:fld>
            <a:endParaRPr lang="en-US" dirty="0"/>
          </a:p>
        </p:txBody>
      </p:sp>
      <p:sp>
        <p:nvSpPr>
          <p:cNvPr id="5" name="Footer Placeholder 4">
            <a:extLst>
              <a:ext uri="{FF2B5EF4-FFF2-40B4-BE49-F238E27FC236}">
                <a16:creationId xmlns:a16="http://schemas.microsoft.com/office/drawing/2014/main" id="{B4566595-6327-419D-9BEA-9AEA58E719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2A3FBB5-4774-4FC7-847B-D029F992E5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827060-6D09-402B-9978-BEE2F328FB8C}" type="slidenum">
              <a:rPr lang="en-US" smtClean="0"/>
              <a:t>‹#›</a:t>
            </a:fld>
            <a:endParaRPr lang="en-US" dirty="0"/>
          </a:p>
        </p:txBody>
      </p:sp>
    </p:spTree>
    <p:extLst>
      <p:ext uri="{BB962C8B-B14F-4D97-AF65-F5344CB8AC3E}">
        <p14:creationId xmlns:p14="http://schemas.microsoft.com/office/powerpoint/2010/main" val="2440035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79D7F-00DB-458B-8961-C94119B32A3A}"/>
              </a:ext>
            </a:extLst>
          </p:cNvPr>
          <p:cNvSpPr>
            <a:spLocks noGrp="1"/>
          </p:cNvSpPr>
          <p:nvPr>
            <p:ph type="ctrTitle"/>
          </p:nvPr>
        </p:nvSpPr>
        <p:spPr>
          <a:xfrm>
            <a:off x="1524000" y="1122362"/>
            <a:ext cx="9144000" cy="3942427"/>
          </a:xfrm>
        </p:spPr>
        <p:txBody>
          <a:bodyPr>
            <a:normAutofit/>
          </a:bodyPr>
          <a:lstStyle/>
          <a:p>
            <a:r>
              <a:rPr lang="en-US" dirty="0">
                <a:latin typeface="+mn-lt"/>
              </a:rPr>
              <a:t>At-Large Comment on </a:t>
            </a:r>
            <a:br>
              <a:rPr lang="en-US" dirty="0">
                <a:latin typeface="+mn-lt"/>
              </a:rPr>
            </a:br>
            <a:r>
              <a:rPr lang="en-US" b="0" i="0" dirty="0">
                <a:solidFill>
                  <a:srgbClr val="000000"/>
                </a:solidFill>
                <a:effectLst/>
                <a:latin typeface="+mn-lt"/>
              </a:rPr>
              <a:t>Reference Label Generation Rulesets (LGRs) for the Second Level</a:t>
            </a:r>
            <a:endParaRPr lang="en-US" dirty="0">
              <a:latin typeface="+mn-lt"/>
            </a:endParaRPr>
          </a:p>
        </p:txBody>
      </p:sp>
      <p:sp>
        <p:nvSpPr>
          <p:cNvPr id="3" name="Subtitle 2">
            <a:extLst>
              <a:ext uri="{FF2B5EF4-FFF2-40B4-BE49-F238E27FC236}">
                <a16:creationId xmlns:a16="http://schemas.microsoft.com/office/drawing/2014/main" id="{C3F5C6F3-778C-44E6-BD94-A9F9BFDBA5C6}"/>
              </a:ext>
            </a:extLst>
          </p:cNvPr>
          <p:cNvSpPr>
            <a:spLocks noGrp="1"/>
          </p:cNvSpPr>
          <p:nvPr>
            <p:ph type="subTitle" idx="1"/>
          </p:nvPr>
        </p:nvSpPr>
        <p:spPr>
          <a:xfrm>
            <a:off x="1131593" y="5442596"/>
            <a:ext cx="9144000" cy="700856"/>
          </a:xfrm>
        </p:spPr>
        <p:txBody>
          <a:bodyPr>
            <a:normAutofit/>
          </a:bodyPr>
          <a:lstStyle/>
          <a:p>
            <a:pPr algn="r"/>
            <a:r>
              <a:rPr lang="en-US" dirty="0"/>
              <a:t>Bill Jouris</a:t>
            </a:r>
          </a:p>
        </p:txBody>
      </p:sp>
    </p:spTree>
    <p:extLst>
      <p:ext uri="{BB962C8B-B14F-4D97-AF65-F5344CB8AC3E}">
        <p14:creationId xmlns:p14="http://schemas.microsoft.com/office/powerpoint/2010/main" val="2455150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9C13E-CE41-4B5D-B21D-59A784701107}"/>
              </a:ext>
            </a:extLst>
          </p:cNvPr>
          <p:cNvSpPr>
            <a:spLocks noGrp="1"/>
          </p:cNvSpPr>
          <p:nvPr>
            <p:ph type="title"/>
          </p:nvPr>
        </p:nvSpPr>
        <p:spPr/>
        <p:txBody>
          <a:bodyPr/>
          <a:lstStyle/>
          <a:p>
            <a:pPr algn="ctr"/>
            <a:r>
              <a:rPr lang="en-US" dirty="0"/>
              <a:t>Security Should be Mandatory</a:t>
            </a:r>
            <a:br>
              <a:rPr lang="en-US" dirty="0"/>
            </a:br>
            <a:r>
              <a:rPr lang="en-US" dirty="0"/>
              <a:t>Not Discretionary</a:t>
            </a:r>
          </a:p>
        </p:txBody>
      </p:sp>
      <p:sp>
        <p:nvSpPr>
          <p:cNvPr id="3" name="Content Placeholder 2">
            <a:extLst>
              <a:ext uri="{FF2B5EF4-FFF2-40B4-BE49-F238E27FC236}">
                <a16:creationId xmlns:a16="http://schemas.microsoft.com/office/drawing/2014/main" id="{85EAC32B-C987-43C0-8D5E-70C3392CBFCB}"/>
              </a:ext>
            </a:extLst>
          </p:cNvPr>
          <p:cNvSpPr>
            <a:spLocks noGrp="1"/>
          </p:cNvSpPr>
          <p:nvPr>
            <p:ph idx="1"/>
          </p:nvPr>
        </p:nvSpPr>
        <p:spPr/>
        <p:txBody>
          <a:bodyPr/>
          <a:lstStyle/>
          <a:p>
            <a:r>
              <a:rPr lang="en-US" dirty="0"/>
              <a:t>Current: </a:t>
            </a:r>
          </a:p>
          <a:p>
            <a:pPr marL="457200" lvl="1" indent="0">
              <a:buNone/>
            </a:pPr>
            <a:r>
              <a:rPr lang="en-US" dirty="0"/>
              <a:t>gTLD</a:t>
            </a:r>
            <a:r>
              <a:rPr lang="en-US" b="0" i="0" dirty="0">
                <a:solidFill>
                  <a:srgbClr val="333333"/>
                </a:solidFill>
                <a:effectLst/>
                <a:latin typeface="helvetica" panose="020B0604020202020204" pitchFamily="34" charset="0"/>
              </a:rPr>
              <a:t> registry operators </a:t>
            </a:r>
            <a:r>
              <a:rPr lang="en-US" b="0" i="0" dirty="0">
                <a:solidFill>
                  <a:srgbClr val="FF0000"/>
                </a:solidFill>
                <a:effectLst/>
                <a:latin typeface="helvetica" panose="020B0604020202020204" pitchFamily="34" charset="0"/>
              </a:rPr>
              <a:t>may</a:t>
            </a:r>
            <a:r>
              <a:rPr lang="en-US" b="0" i="0" dirty="0">
                <a:solidFill>
                  <a:srgbClr val="333333"/>
                </a:solidFill>
                <a:effectLst/>
                <a:latin typeface="helvetica" panose="020B0604020202020204" pitchFamily="34" charset="0"/>
              </a:rPr>
              <a:t> consult these reference LGRs while they design their IDN tables to promote consistency. [Emphasis added]</a:t>
            </a:r>
          </a:p>
          <a:p>
            <a:pPr marL="0" indent="0">
              <a:buNone/>
            </a:pPr>
            <a:endParaRPr lang="en-US" dirty="0">
              <a:solidFill>
                <a:srgbClr val="333333"/>
              </a:solidFill>
              <a:latin typeface="helvetica" panose="020B0604020202020204" pitchFamily="34" charset="0"/>
            </a:endParaRPr>
          </a:p>
          <a:p>
            <a:r>
              <a:rPr lang="en-US" dirty="0">
                <a:solidFill>
                  <a:srgbClr val="333333"/>
                </a:solidFill>
                <a:latin typeface="helvetica" panose="020B0604020202020204" pitchFamily="34" charset="0"/>
              </a:rPr>
              <a:t>Proposed </a:t>
            </a:r>
          </a:p>
          <a:p>
            <a:pPr marL="457200" lvl="1" indent="0">
              <a:buNone/>
            </a:pPr>
            <a:r>
              <a:rPr lang="en-US" dirty="0"/>
              <a:t>gTLD</a:t>
            </a:r>
            <a:r>
              <a:rPr lang="en-US" b="0" i="0" dirty="0">
                <a:solidFill>
                  <a:srgbClr val="333333"/>
                </a:solidFill>
                <a:effectLst/>
                <a:latin typeface="helvetica" panose="020B0604020202020204" pitchFamily="34" charset="0"/>
              </a:rPr>
              <a:t> registry operators </a:t>
            </a:r>
            <a:r>
              <a:rPr lang="en-US" b="1" i="0" dirty="0">
                <a:solidFill>
                  <a:srgbClr val="333333"/>
                </a:solidFill>
                <a:effectLst/>
                <a:latin typeface="helvetica" panose="020B0604020202020204" pitchFamily="34" charset="0"/>
              </a:rPr>
              <a:t>will</a:t>
            </a:r>
            <a:r>
              <a:rPr lang="en-US" b="0" i="0" dirty="0">
                <a:solidFill>
                  <a:srgbClr val="333333"/>
                </a:solidFill>
                <a:effectLst/>
                <a:latin typeface="helvetica" panose="020B0604020202020204" pitchFamily="34" charset="0"/>
              </a:rPr>
              <a:t> incorporate these reference LGRs when they design their IDN variant tables.</a:t>
            </a:r>
            <a:endParaRPr lang="en-US" dirty="0"/>
          </a:p>
        </p:txBody>
      </p:sp>
    </p:spTree>
    <p:extLst>
      <p:ext uri="{BB962C8B-B14F-4D97-AF65-F5344CB8AC3E}">
        <p14:creationId xmlns:p14="http://schemas.microsoft.com/office/powerpoint/2010/main" val="199876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6FE6E-3F8D-4FD4-96AB-4E4F2FB2AA59}"/>
              </a:ext>
            </a:extLst>
          </p:cNvPr>
          <p:cNvSpPr>
            <a:spLocks noGrp="1"/>
          </p:cNvSpPr>
          <p:nvPr>
            <p:ph type="title"/>
          </p:nvPr>
        </p:nvSpPr>
        <p:spPr/>
        <p:txBody>
          <a:bodyPr/>
          <a:lstStyle/>
          <a:p>
            <a:pPr algn="ctr"/>
            <a:r>
              <a:rPr lang="en-US" dirty="0"/>
              <a:t>Identifying Variants</a:t>
            </a:r>
          </a:p>
        </p:txBody>
      </p:sp>
      <p:sp>
        <p:nvSpPr>
          <p:cNvPr id="3" name="Content Placeholder 2">
            <a:extLst>
              <a:ext uri="{FF2B5EF4-FFF2-40B4-BE49-F238E27FC236}">
                <a16:creationId xmlns:a16="http://schemas.microsoft.com/office/drawing/2014/main" id="{E9B5E3D1-7CBF-4EA1-8F4E-074EE1C45B44}"/>
              </a:ext>
            </a:extLst>
          </p:cNvPr>
          <p:cNvSpPr>
            <a:spLocks noGrp="1"/>
          </p:cNvSpPr>
          <p:nvPr>
            <p:ph idx="1"/>
          </p:nvPr>
        </p:nvSpPr>
        <p:spPr/>
        <p:txBody>
          <a:bodyPr/>
          <a:lstStyle/>
          <a:p>
            <a:r>
              <a:rPr lang="en-US" dirty="0"/>
              <a:t>The document says:</a:t>
            </a:r>
          </a:p>
          <a:p>
            <a:pPr marL="457200" lvl="1" indent="0">
              <a:buNone/>
            </a:pPr>
            <a:r>
              <a:rPr lang="en-US" dirty="0"/>
              <a:t>Where variants are included, their selection is informed by existing registry practice, as  well as by the work performed at ICANN on the script LGRs for the Root Zone.  Any cross‐repertoire (or  cross‐script) variants identified in the Root Zone have been retained here for use in zones that support  reference LGRs for more than one script or language. </a:t>
            </a:r>
          </a:p>
          <a:p>
            <a:pPr marL="457200" lvl="1" indent="0">
              <a:buNone/>
            </a:pPr>
            <a:endParaRPr lang="en-US" dirty="0"/>
          </a:p>
          <a:p>
            <a:r>
              <a:rPr lang="en-US" dirty="0"/>
              <a:t>No documentation on the source of “existing registry practice”</a:t>
            </a:r>
          </a:p>
          <a:p>
            <a:r>
              <a:rPr lang="en-US" dirty="0"/>
              <a:t>Use of Root Zone LGRs as a basis is a problem</a:t>
            </a:r>
          </a:p>
        </p:txBody>
      </p:sp>
    </p:spTree>
    <p:extLst>
      <p:ext uri="{BB962C8B-B14F-4D97-AF65-F5344CB8AC3E}">
        <p14:creationId xmlns:p14="http://schemas.microsoft.com/office/powerpoint/2010/main" val="1308178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01AEF-3E7A-4BC1-A3A3-D47F2213C05E}"/>
              </a:ext>
            </a:extLst>
          </p:cNvPr>
          <p:cNvSpPr>
            <a:spLocks noGrp="1"/>
          </p:cNvSpPr>
          <p:nvPr>
            <p:ph type="title"/>
          </p:nvPr>
        </p:nvSpPr>
        <p:spPr/>
        <p:txBody>
          <a:bodyPr/>
          <a:lstStyle/>
          <a:p>
            <a:pPr algn="ctr"/>
            <a:r>
              <a:rPr lang="en-US" dirty="0"/>
              <a:t>Why Not Root Zone LGRs?</a:t>
            </a:r>
          </a:p>
        </p:txBody>
      </p:sp>
      <p:sp>
        <p:nvSpPr>
          <p:cNvPr id="3" name="Content Placeholder 2">
            <a:extLst>
              <a:ext uri="{FF2B5EF4-FFF2-40B4-BE49-F238E27FC236}">
                <a16:creationId xmlns:a16="http://schemas.microsoft.com/office/drawing/2014/main" id="{C13178DC-A40E-447D-8F09-264FDDDF4B65}"/>
              </a:ext>
            </a:extLst>
          </p:cNvPr>
          <p:cNvSpPr>
            <a:spLocks noGrp="1"/>
          </p:cNvSpPr>
          <p:nvPr>
            <p:ph idx="1"/>
          </p:nvPr>
        </p:nvSpPr>
        <p:spPr/>
        <p:txBody>
          <a:bodyPr>
            <a:normAutofit/>
          </a:bodyPr>
          <a:lstStyle/>
          <a:p>
            <a:r>
              <a:rPr lang="en-US" sz="2400" dirty="0"/>
              <a:t>Restricted Repertoires </a:t>
            </a:r>
          </a:p>
          <a:p>
            <a:pPr lvl="1"/>
            <a:r>
              <a:rPr lang="en-US" dirty="0"/>
              <a:t>Several scripts allow only a subset of the MSR for TLDs.  Other code points, allowed for SLDs but not for TLDs, were never considered for possible variants. </a:t>
            </a:r>
          </a:p>
          <a:p>
            <a:r>
              <a:rPr lang="en-US" sz="2400" dirty="0"/>
              <a:t>Narrow variant definitions </a:t>
            </a:r>
          </a:p>
          <a:p>
            <a:pPr lvl="1"/>
            <a:r>
              <a:rPr lang="en-US" dirty="0"/>
              <a:t>Homoglyphs and Near Homoglyphs </a:t>
            </a:r>
          </a:p>
          <a:p>
            <a:pPr lvl="2"/>
            <a:r>
              <a:rPr lang="en-US" sz="2400" dirty="0"/>
              <a:t>Distinguishable by experts </a:t>
            </a:r>
          </a:p>
          <a:p>
            <a:pPr lvl="2"/>
            <a:r>
              <a:rPr lang="en-US" sz="2400" dirty="0"/>
              <a:t>Side by side comparison</a:t>
            </a:r>
          </a:p>
          <a:p>
            <a:pPr lvl="1"/>
            <a:r>
              <a:rPr lang="en-US" dirty="0"/>
              <a:t>“Confusables” to be evaluated </a:t>
            </a:r>
            <a:r>
              <a:rPr lang="en-US" u="sng" dirty="0"/>
              <a:t>manually</a:t>
            </a:r>
            <a:r>
              <a:rPr lang="en-US" dirty="0"/>
              <a:t> (for TLDs) by Similarity Review Panel </a:t>
            </a:r>
          </a:p>
          <a:p>
            <a:pPr lvl="2"/>
            <a:r>
              <a:rPr lang="en-US" sz="2400" dirty="0"/>
              <a:t>Manual review not feasible for SLDs</a:t>
            </a:r>
          </a:p>
        </p:txBody>
      </p:sp>
    </p:spTree>
    <p:extLst>
      <p:ext uri="{BB962C8B-B14F-4D97-AF65-F5344CB8AC3E}">
        <p14:creationId xmlns:p14="http://schemas.microsoft.com/office/powerpoint/2010/main" val="1912509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1BC18-7BBF-4A2F-8541-D8EF71A32354}"/>
              </a:ext>
            </a:extLst>
          </p:cNvPr>
          <p:cNvSpPr>
            <a:spLocks noGrp="1"/>
          </p:cNvSpPr>
          <p:nvPr>
            <p:ph type="title"/>
          </p:nvPr>
        </p:nvSpPr>
        <p:spPr/>
        <p:txBody>
          <a:bodyPr/>
          <a:lstStyle/>
          <a:p>
            <a:pPr algn="ctr"/>
            <a:r>
              <a:rPr lang="en-US" dirty="0"/>
              <a:t>Variants vs Confusables</a:t>
            </a:r>
          </a:p>
        </p:txBody>
      </p:sp>
      <p:sp>
        <p:nvSpPr>
          <p:cNvPr id="3" name="Content Placeholder 2">
            <a:extLst>
              <a:ext uri="{FF2B5EF4-FFF2-40B4-BE49-F238E27FC236}">
                <a16:creationId xmlns:a16="http://schemas.microsoft.com/office/drawing/2014/main" id="{B5C105E7-2323-4288-A0E0-77485E635CC3}"/>
              </a:ext>
            </a:extLst>
          </p:cNvPr>
          <p:cNvSpPr>
            <a:spLocks noGrp="1"/>
          </p:cNvSpPr>
          <p:nvPr>
            <p:ph idx="1"/>
          </p:nvPr>
        </p:nvSpPr>
        <p:spPr/>
        <p:txBody>
          <a:bodyPr/>
          <a:lstStyle/>
          <a:p>
            <a:r>
              <a:rPr lang="en-US" dirty="0"/>
              <a:t>Criteria (Latin GP): </a:t>
            </a:r>
          </a:p>
          <a:p>
            <a:pPr lvl="1"/>
            <a:r>
              <a:rPr lang="en-US" sz="2800" dirty="0"/>
              <a:t>S</a:t>
            </a:r>
            <a:r>
              <a:rPr lang="en-US" sz="3200" b="0" i="0" dirty="0">
                <a:solidFill>
                  <a:srgbClr val="444444"/>
                </a:solidFill>
                <a:effectLst/>
              </a:rPr>
              <a:t>í</a:t>
            </a:r>
            <a:r>
              <a:rPr lang="en-US" sz="2800" dirty="0"/>
              <a:t>de by s</a:t>
            </a:r>
            <a:r>
              <a:rPr lang="en-US" sz="2800" b="0" i="0" dirty="0">
                <a:solidFill>
                  <a:srgbClr val="444444"/>
                </a:solidFill>
                <a:effectLst/>
              </a:rPr>
              <a:t>í</a:t>
            </a:r>
            <a:r>
              <a:rPr lang="en-US" sz="2800" dirty="0"/>
              <a:t>de compar</a:t>
            </a:r>
            <a:r>
              <a:rPr lang="en-US" sz="2800" b="0" i="0" dirty="0">
                <a:solidFill>
                  <a:srgbClr val="444444"/>
                </a:solidFill>
                <a:effectLst/>
              </a:rPr>
              <a:t>í</a:t>
            </a:r>
            <a:r>
              <a:rPr lang="en-US" sz="2800" dirty="0"/>
              <a:t>son.  Not ava</a:t>
            </a:r>
            <a:r>
              <a:rPr lang="en-US" sz="2800" b="0" i="0" dirty="0">
                <a:solidFill>
                  <a:srgbClr val="444444"/>
                </a:solidFill>
                <a:effectLst/>
              </a:rPr>
              <a:t>í</a:t>
            </a:r>
            <a:r>
              <a:rPr lang="en-US" sz="2800" dirty="0"/>
              <a:t>lable to end users look</a:t>
            </a:r>
            <a:r>
              <a:rPr lang="en-US" sz="2800" b="0" i="0" dirty="0">
                <a:solidFill>
                  <a:srgbClr val="444444"/>
                </a:solidFill>
                <a:effectLst/>
              </a:rPr>
              <a:t>í</a:t>
            </a:r>
            <a:r>
              <a:rPr lang="en-US" sz="2800" dirty="0"/>
              <a:t>ng at a doma</a:t>
            </a:r>
            <a:r>
              <a:rPr lang="en-US" sz="2800" b="0" i="0" dirty="0">
                <a:solidFill>
                  <a:srgbClr val="444444"/>
                </a:solidFill>
                <a:effectLst/>
              </a:rPr>
              <a:t>í</a:t>
            </a:r>
            <a:r>
              <a:rPr lang="en-US" sz="2800" dirty="0"/>
              <a:t>n name </a:t>
            </a:r>
          </a:p>
          <a:p>
            <a:pPr lvl="1"/>
            <a:r>
              <a:rPr lang="en-US" sz="2800" dirty="0"/>
              <a:t>At least 5 of 7 GP experts unable to distinguish – variant</a:t>
            </a:r>
          </a:p>
          <a:p>
            <a:pPr lvl="1"/>
            <a:r>
              <a:rPr lang="en-US" sz="2800" dirty="0"/>
              <a:t>If </a:t>
            </a:r>
            <a:r>
              <a:rPr lang="en-US" sz="2800" i="1" dirty="0"/>
              <a:t>only</a:t>
            </a:r>
            <a:r>
              <a:rPr lang="en-US" sz="2800" dirty="0"/>
              <a:t> 4 of 7 GP experts unable to distinguish -- confusable </a:t>
            </a:r>
          </a:p>
          <a:p>
            <a:endParaRPr lang="en-US" dirty="0"/>
          </a:p>
          <a:p>
            <a:pPr marL="0" indent="0">
              <a:buNone/>
            </a:pPr>
            <a:r>
              <a:rPr lang="en-US" dirty="0"/>
              <a:t>Example </a:t>
            </a:r>
          </a:p>
          <a:p>
            <a:r>
              <a:rPr lang="en-US" b="0" i="0" dirty="0">
                <a:solidFill>
                  <a:srgbClr val="444444"/>
                </a:solidFill>
                <a:effectLst/>
                <a:latin typeface="Calibri" panose="020F0502020204030204" pitchFamily="34" charset="0"/>
              </a:rPr>
              <a:t>Variants: 		ć vs ċ  	ń vs ṅ 	 ź vs ż  </a:t>
            </a:r>
          </a:p>
          <a:p>
            <a:r>
              <a:rPr lang="en-US" dirty="0">
                <a:solidFill>
                  <a:srgbClr val="444444"/>
                </a:solidFill>
                <a:latin typeface="Calibri" panose="020F0502020204030204" pitchFamily="34" charset="0"/>
              </a:rPr>
              <a:t>Not Variants: 	</a:t>
            </a:r>
            <a:r>
              <a:rPr lang="en-US" b="0" i="0" dirty="0">
                <a:solidFill>
                  <a:srgbClr val="444444"/>
                </a:solidFill>
                <a:effectLst/>
                <a:latin typeface="Calibri" panose="020F0502020204030204" pitchFamily="34" charset="0"/>
              </a:rPr>
              <a:t>é vs </a:t>
            </a:r>
            <a:r>
              <a:rPr lang="lt-LT" b="0" i="0" dirty="0">
                <a:solidFill>
                  <a:srgbClr val="444444"/>
                </a:solidFill>
                <a:effectLst/>
                <a:latin typeface="Calibri" panose="020F0502020204030204" pitchFamily="34" charset="0"/>
              </a:rPr>
              <a:t>ė</a:t>
            </a:r>
            <a:r>
              <a:rPr lang="en-US" b="0" i="0" dirty="0">
                <a:solidFill>
                  <a:srgbClr val="444444"/>
                </a:solidFill>
                <a:effectLst/>
                <a:latin typeface="Calibri" panose="020F0502020204030204" pitchFamily="34" charset="0"/>
              </a:rPr>
              <a:t> 	 	í vs i 		</a:t>
            </a:r>
            <a:endParaRPr lang="en-US" dirty="0"/>
          </a:p>
        </p:txBody>
      </p:sp>
    </p:spTree>
    <p:extLst>
      <p:ext uri="{BB962C8B-B14F-4D97-AF65-F5344CB8AC3E}">
        <p14:creationId xmlns:p14="http://schemas.microsoft.com/office/powerpoint/2010/main" val="2849032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2838</TotalTime>
  <Words>1306</Words>
  <Application>Microsoft Office PowerPoint</Application>
  <PresentationFormat>Widescreen</PresentationFormat>
  <Paragraphs>64</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helvetica</vt:lpstr>
      <vt:lpstr>Office Theme</vt:lpstr>
      <vt:lpstr>At-Large Comment on  Reference Label Generation Rulesets (LGRs) for the Second Level</vt:lpstr>
      <vt:lpstr>Security Should be Mandatory Not Discretionary</vt:lpstr>
      <vt:lpstr>Identifying Variants</vt:lpstr>
      <vt:lpstr>Why Not Root Zone LGRs?</vt:lpstr>
      <vt:lpstr>Variants vs Confusables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 Large Comment on  </dc:title>
  <dc:creator>Bill Jouris</dc:creator>
  <cp:lastModifiedBy>Bill Jouris</cp:lastModifiedBy>
  <cp:revision>19</cp:revision>
  <dcterms:created xsi:type="dcterms:W3CDTF">2020-09-12T19:34:05Z</dcterms:created>
  <dcterms:modified xsi:type="dcterms:W3CDTF">2020-09-16T17:08:06Z</dcterms:modified>
</cp:coreProperties>
</file>