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71" r:id="rId4"/>
    <p:sldId id="269" r:id="rId5"/>
    <p:sldId id="272" r:id="rId6"/>
    <p:sldId id="273" r:id="rId7"/>
    <p:sldId id="267" r:id="rId8"/>
    <p:sldId id="257" r:id="rId9"/>
    <p:sldId id="258" r:id="rId10"/>
    <p:sldId id="274" r:id="rId11"/>
    <p:sldId id="265" r:id="rId12"/>
    <p:sldId id="266" r:id="rId13"/>
    <p:sldId id="259" r:id="rId14"/>
    <p:sldId id="264" r:id="rId15"/>
    <p:sldId id="275" r:id="rId16"/>
    <p:sldId id="261" r:id="rId17"/>
    <p:sldId id="276" r:id="rId18"/>
    <p:sldId id="260" r:id="rId19"/>
    <p:sldId id="263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4"/>
    <p:restoredTop sz="94599"/>
  </p:normalViewPr>
  <p:slideViewPr>
    <p:cSldViewPr snapToGrid="0" snapToObjects="1">
      <p:cViewPr varScale="1">
        <p:scale>
          <a:sx n="111" d="100"/>
          <a:sy n="111" d="100"/>
        </p:scale>
        <p:origin x="6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1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6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30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7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7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1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8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7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7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0FEDF-49D2-0844-AEA8-6A71FA26D9D1}" type="datetimeFigureOut">
              <a:rPr lang="en-US" smtClean="0"/>
              <a:t>3/24/20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/>
              <a:t>ccPDP</a:t>
            </a:r>
            <a:r>
              <a:rPr lang="en-US" dirty="0"/>
              <a:t> 3 </a:t>
            </a:r>
            <a:br>
              <a:rPr lang="en-US" dirty="0"/>
            </a:br>
            <a:r>
              <a:rPr lang="en-US" dirty="0"/>
              <a:t>Working Group </a:t>
            </a:r>
            <a:br>
              <a:rPr lang="en-US" dirty="0"/>
            </a:br>
            <a:r>
              <a:rPr lang="en-US" dirty="0"/>
              <a:t>Review Mechanism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/>
              <a:t>Introduction </a:t>
            </a:r>
          </a:p>
          <a:p>
            <a:pPr algn="r"/>
            <a:r>
              <a:rPr lang="en-US" dirty="0"/>
              <a:t>March 2020</a:t>
            </a:r>
          </a:p>
        </p:txBody>
      </p:sp>
    </p:spTree>
    <p:extLst>
      <p:ext uri="{BB962C8B-B14F-4D97-AF65-F5344CB8AC3E}">
        <p14:creationId xmlns:p14="http://schemas.microsoft.com/office/powerpoint/2010/main" val="2038203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DFECA-F249-954E-B401-B9E344B52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800" dirty="0"/>
              <a:t>Topics to be addressed &amp; deliverables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538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4A992-0675-D743-BF07-0F9541242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Contextual material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79312-11C4-6C41-8BF3-AF80D2788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/>
              <a:t>RFC 1591. </a:t>
            </a:r>
            <a:r>
              <a:rPr lang="en-US" sz="2000" dirty="0"/>
              <a:t>section 3.4, refers to Internet DNS Names Review Board (IDNB), which was never established by IANA, or any other entity. </a:t>
            </a:r>
          </a:p>
          <a:p>
            <a:r>
              <a:rPr lang="en-US" sz="2000" b="1" dirty="0"/>
              <a:t>Framework of Interpretation. R</a:t>
            </a:r>
            <a:r>
              <a:rPr lang="en-US" sz="2000" dirty="0"/>
              <a:t>ecognizes ccTLD manager has the right to appeal a notice of revocation by the IANA Operator to an independent body.</a:t>
            </a:r>
          </a:p>
          <a:p>
            <a:r>
              <a:rPr lang="en-US" sz="2000" i="1" dirty="0"/>
              <a:t> </a:t>
            </a:r>
            <a:r>
              <a:rPr lang="en-US" sz="2000" b="1" dirty="0"/>
              <a:t>CWG-Stewardship and CCWG-Accountability. I</a:t>
            </a:r>
            <a:r>
              <a:rPr lang="en-US" sz="2000" dirty="0"/>
              <a:t>ssues relating to ccTLD delegation and re-delegation excluded from review mechanisms. </a:t>
            </a:r>
          </a:p>
          <a:p>
            <a:r>
              <a:rPr lang="en-US" sz="2000" b="1" dirty="0"/>
              <a:t>ICANN Bylaws 1 October 2016. </a:t>
            </a:r>
            <a:r>
              <a:rPr lang="en-US" sz="2000" dirty="0"/>
              <a:t>According to latest version of the ICANN Bylaws (Section 4.2 (d) (</a:t>
            </a:r>
            <a:r>
              <a:rPr lang="en-US" sz="2000" dirty="0" err="1"/>
              <a:t>i</a:t>
            </a:r>
            <a:r>
              <a:rPr lang="en-US" sz="2000" dirty="0"/>
              <a:t>)) Reconsideration: </a:t>
            </a:r>
            <a:r>
              <a:rPr lang="en-GB" sz="2000" dirty="0"/>
              <a:t>Disputes relating to country code top-level domain ("</a:t>
            </a:r>
            <a:r>
              <a:rPr lang="en-GB" sz="2000" b="1" dirty="0"/>
              <a:t>ccTLD</a:t>
            </a:r>
            <a:r>
              <a:rPr lang="en-GB" sz="2000" dirty="0"/>
              <a:t>") delegations and re-delegations are excluded</a:t>
            </a:r>
          </a:p>
          <a:p>
            <a:r>
              <a:rPr lang="en-GB" sz="2000" b="1" dirty="0"/>
              <a:t>ccTLD-ICANN Accountability Frameworks and Exchange of Letters. </a:t>
            </a:r>
            <a:r>
              <a:rPr lang="en-GB" sz="2000" dirty="0"/>
              <a:t>Some AFs and </a:t>
            </a:r>
            <a:r>
              <a:rPr lang="en-GB" sz="2000" dirty="0" err="1"/>
              <a:t>EoIs</a:t>
            </a:r>
            <a:r>
              <a:rPr lang="en-GB" sz="2000" dirty="0"/>
              <a:t> include reference to  ICC Arbitrage</a:t>
            </a:r>
          </a:p>
          <a:p>
            <a:r>
              <a:rPr lang="en-GB" sz="2000" b="1" dirty="0"/>
              <a:t>PTI/IANA Escalation Procedures. </a:t>
            </a:r>
            <a:r>
              <a:rPr lang="en-GB" sz="2000" dirty="0"/>
              <a:t>PTI/IANA procedures, CSC procedures.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293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A9CED-B622-D244-B247-8CAAA1B5A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&amp; Topics and Issues to be addressed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9C0FB-2519-5744-BA4F-780CB443F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Scope of the review mechanism</a:t>
            </a:r>
            <a:endParaRPr lang="en-US" dirty="0"/>
          </a:p>
          <a:p>
            <a:pPr lvl="1"/>
            <a:r>
              <a:rPr lang="en-GB" dirty="0"/>
              <a:t>Which decisions and/or actions could be subject to a review mechanism?</a:t>
            </a:r>
            <a:endParaRPr lang="en-US" dirty="0"/>
          </a:p>
          <a:p>
            <a:pPr lvl="1"/>
            <a:r>
              <a:rPr lang="en-GB" dirty="0"/>
              <a:t>Who’s decisions and/or actions could be subject to a review mechanism?</a:t>
            </a:r>
            <a:endParaRPr lang="en-US" dirty="0"/>
          </a:p>
          <a:p>
            <a:pPr lvl="1"/>
            <a:r>
              <a:rPr lang="en-GB" dirty="0"/>
              <a:t>What will be result / scope of the review decision? What powers will be bestowed upon review panel?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Standing at review mechanism</a:t>
            </a:r>
            <a:endParaRPr lang="en-US" dirty="0"/>
          </a:p>
          <a:p>
            <a:pPr lvl="1"/>
            <a:r>
              <a:rPr lang="en-GB" dirty="0"/>
              <a:t>Who may invoke the Review Mechanism? </a:t>
            </a:r>
            <a:endParaRPr lang="en-US" dirty="0"/>
          </a:p>
          <a:p>
            <a:pPr lvl="1"/>
            <a:r>
              <a:rPr lang="en-GB" dirty="0"/>
              <a:t>Should a Review Mechanism be open and applicable to all ccTLDs? 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What are the grounds?</a:t>
            </a:r>
            <a:endParaRPr lang="en-US" dirty="0"/>
          </a:p>
          <a:p>
            <a:pPr lvl="1"/>
            <a:r>
              <a:rPr lang="en-GB" dirty="0"/>
              <a:t>Should the review be limited to questions on due process with respect to delegation, transfer, revocation or retirement of a ccTLD or should it be broader?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Rules and structure of review mechanism</a:t>
            </a:r>
            <a:endParaRPr lang="en-US" dirty="0"/>
          </a:p>
          <a:p>
            <a:pPr lvl="1"/>
            <a:r>
              <a:rPr lang="en-GB" dirty="0"/>
              <a:t>What are the  rules and procedures to be used? </a:t>
            </a:r>
            <a:endParaRPr lang="en-US" dirty="0"/>
          </a:p>
          <a:p>
            <a:pPr lvl="1"/>
            <a:r>
              <a:rPr lang="en-GB" dirty="0"/>
              <a:t>What is structure of panel and what are requirements and selection mechanism for panellist?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357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WG deliverables</a:t>
            </a:r>
          </a:p>
          <a:p>
            <a:pPr lvl="1"/>
            <a:r>
              <a:rPr lang="en-US" dirty="0"/>
              <a:t>Interim Paper (including at least one public comment)</a:t>
            </a:r>
          </a:p>
          <a:p>
            <a:pPr lvl="1"/>
            <a:r>
              <a:rPr lang="en-US" dirty="0"/>
              <a:t>Final Paper</a:t>
            </a:r>
          </a:p>
          <a:p>
            <a:pPr lvl="1"/>
            <a:r>
              <a:rPr lang="en-US" dirty="0"/>
              <a:t>Progress reports to community during process</a:t>
            </a:r>
          </a:p>
          <a:p>
            <a:pPr lvl="1"/>
            <a:r>
              <a:rPr lang="en-US" dirty="0"/>
              <a:t>Regular Updates to </a:t>
            </a:r>
            <a:r>
              <a:rPr lang="en-US" dirty="0" err="1"/>
              <a:t>ccNSO</a:t>
            </a:r>
            <a:r>
              <a:rPr lang="en-US" dirty="0"/>
              <a:t> Council </a:t>
            </a:r>
          </a:p>
          <a:p>
            <a:pPr lvl="1"/>
            <a:endParaRPr lang="en-US" dirty="0"/>
          </a:p>
          <a:p>
            <a:r>
              <a:rPr lang="en-US" dirty="0"/>
              <a:t>Public comment on Interim paper ( at least 40 days)</a:t>
            </a:r>
          </a:p>
          <a:p>
            <a:pPr lvl="1"/>
            <a:r>
              <a:rPr lang="en-US" dirty="0"/>
              <a:t>If required additional round of public comment</a:t>
            </a:r>
          </a:p>
          <a:p>
            <a:pPr lvl="1"/>
            <a:endParaRPr lang="en-US" dirty="0"/>
          </a:p>
          <a:p>
            <a:r>
              <a:rPr lang="en-US" dirty="0"/>
              <a:t>Final Paper to be included in Interim Report Issue Manager</a:t>
            </a:r>
          </a:p>
          <a:p>
            <a:pPr lvl="1"/>
            <a:r>
              <a:rPr lang="en-US" dirty="0"/>
              <a:t>Will also include Final Paper on Retirement</a:t>
            </a:r>
          </a:p>
          <a:p>
            <a:pPr lvl="1"/>
            <a:r>
              <a:rPr lang="en-US" dirty="0"/>
              <a:t>Public comment (at least 40 days)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4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Tentative Timeline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661895"/>
              </p:ext>
            </p:extLst>
          </p:nvPr>
        </p:nvGraphicFramePr>
        <p:xfrm>
          <a:off x="922090" y="1788444"/>
          <a:ext cx="9826592" cy="378932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60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5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6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Activity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Date (tentatively)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Closure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Minimum Duration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7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Create</a:t>
                      </a:r>
                      <a:r>
                        <a:rPr lang="en-GB" sz="2000" baseline="0" dirty="0">
                          <a:effectLst/>
                        </a:rPr>
                        <a:t> RM </a:t>
                      </a:r>
                      <a:r>
                        <a:rPr lang="en-GB" sz="2000" dirty="0">
                          <a:effectLst/>
                        </a:rPr>
                        <a:t>Working Group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Completed by February 2020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9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Develop Interim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March 2020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October 2020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6 months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9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Public Comment on Interim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November 2020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December 2020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baseline="0" dirty="0">
                          <a:effectLst/>
                          <a:latin typeface="+mn-lt"/>
                          <a:ea typeface="+mn-ea"/>
                        </a:rPr>
                        <a:t>2 months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Develop Final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Times New Roman" charset="0"/>
                        </a:rPr>
                        <a:t>January 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March 2021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2 months 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Closure of the WG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609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Overview of goal and issues the WG needs to address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virtual introduction of membership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overview of goal and issues the WG needs to address</a:t>
            </a:r>
          </a:p>
          <a:p>
            <a:r>
              <a:rPr lang="en-GB" dirty="0"/>
              <a:t>Initial Work items</a:t>
            </a:r>
          </a:p>
          <a:p>
            <a:pPr lvl="1"/>
            <a:r>
              <a:rPr lang="en-GB" dirty="0"/>
              <a:t>Chair and Vice-chair election procedure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Rules of Engagement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Current procedures, which maybe relevant and/or are related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AOB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Next meetings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124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68157"/>
            <a:ext cx="10515600" cy="52696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Appointment Chair &amp; Vice - Chair</a:t>
            </a:r>
          </a:p>
          <a:p>
            <a:pPr lvl="1"/>
            <a:r>
              <a:rPr lang="en-US" dirty="0"/>
              <a:t>Nomination and secondment WG members (confirm a next meeting)</a:t>
            </a:r>
          </a:p>
          <a:p>
            <a:pPr lvl="1"/>
            <a:r>
              <a:rPr lang="en-US" dirty="0"/>
              <a:t>To be appointed by the </a:t>
            </a:r>
            <a:r>
              <a:rPr lang="en-US" dirty="0" err="1"/>
              <a:t>ccNSO</a:t>
            </a:r>
            <a:r>
              <a:rPr lang="en-US" dirty="0"/>
              <a:t> Council (email decision)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Requirements Chair </a:t>
            </a:r>
            <a:r>
              <a:rPr lang="en-US"/>
              <a:t>and Vice-Chair</a:t>
            </a:r>
            <a:endParaRPr lang="en-US" dirty="0"/>
          </a:p>
          <a:p>
            <a:r>
              <a:rPr lang="en-US" sz="2600" dirty="0"/>
              <a:t>Members of the WG</a:t>
            </a:r>
          </a:p>
          <a:p>
            <a:r>
              <a:rPr lang="en-US" sz="2600" dirty="0"/>
              <a:t>Availability (expected minimum time commitment: 3-4 hours per week) for duration of process</a:t>
            </a:r>
          </a:p>
          <a:p>
            <a:r>
              <a:rPr lang="en-US" sz="2600" dirty="0"/>
              <a:t>Weekly calls ( biweekly WG call end prep call)</a:t>
            </a:r>
          </a:p>
          <a:p>
            <a:r>
              <a:rPr lang="en-US" sz="2600" dirty="0"/>
              <a:t>Experience in chairing </a:t>
            </a:r>
            <a:r>
              <a:rPr lang="en-US" sz="2600" dirty="0" err="1"/>
              <a:t>ccNSO</a:t>
            </a:r>
            <a:r>
              <a:rPr lang="en-US" sz="2600" dirty="0"/>
              <a:t> WGs</a:t>
            </a:r>
          </a:p>
          <a:p>
            <a:endParaRPr lang="en-US" sz="2600" dirty="0"/>
          </a:p>
          <a:p>
            <a:pPr marL="0" indent="0">
              <a:buNone/>
            </a:pPr>
            <a:r>
              <a:rPr lang="en-US" dirty="0"/>
              <a:t>WG Members </a:t>
            </a:r>
          </a:p>
          <a:p>
            <a:r>
              <a:rPr lang="en-US" sz="2400" dirty="0"/>
              <a:t>Email nomination and secondment to the list </a:t>
            </a:r>
          </a:p>
          <a:p>
            <a:r>
              <a:rPr lang="en-US" sz="2400" dirty="0"/>
              <a:t>Closing date: Friday 3 April</a:t>
            </a:r>
          </a:p>
          <a:p>
            <a:r>
              <a:rPr lang="en-US" sz="2400" dirty="0"/>
              <a:t>Confirmation of Nomination on next call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/>
              <a:t>Appointment by the </a:t>
            </a:r>
            <a:r>
              <a:rPr lang="en-US" dirty="0" err="1"/>
              <a:t>ccNSO</a:t>
            </a:r>
            <a:r>
              <a:rPr lang="en-US" dirty="0"/>
              <a:t> Council 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266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Overview of goal and issues the WG needs to address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virtual introduction of membership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overview of goal and issues the WG needs to address</a:t>
            </a:r>
          </a:p>
          <a:p>
            <a:r>
              <a:rPr lang="en-GB" dirty="0"/>
              <a:t>Initial Work items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Chair and Vice-chair election procedure</a:t>
            </a:r>
          </a:p>
          <a:p>
            <a:pPr lvl="1"/>
            <a:r>
              <a:rPr lang="en-GB" dirty="0"/>
              <a:t>Rules of Engagement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Current procedures, which maybe relevant and/or are related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AOB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Next meetings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353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Working Method or Rules Of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Call every two weeks</a:t>
            </a:r>
          </a:p>
          <a:p>
            <a:pPr lvl="1"/>
            <a:r>
              <a:rPr lang="en-US" dirty="0"/>
              <a:t>1 hour – 1.5 hour</a:t>
            </a:r>
          </a:p>
          <a:p>
            <a:pPr lvl="1"/>
            <a:r>
              <a:rPr lang="en-US" dirty="0"/>
              <a:t>Rotational basis</a:t>
            </a:r>
          </a:p>
          <a:p>
            <a:r>
              <a:rPr lang="en-US" dirty="0"/>
              <a:t>Issue Manager/staff provide strawman documents </a:t>
            </a:r>
          </a:p>
          <a:p>
            <a:r>
              <a:rPr lang="en-US" dirty="0"/>
              <a:t>Provide comments on-line </a:t>
            </a:r>
          </a:p>
          <a:p>
            <a:pPr lvl="1"/>
            <a:r>
              <a:rPr lang="en-US" dirty="0"/>
              <a:t>(one week after call)</a:t>
            </a:r>
          </a:p>
          <a:p>
            <a:r>
              <a:rPr lang="en-US" dirty="0"/>
              <a:t>Redline versions to be circulated 2 business days before the meeting</a:t>
            </a:r>
          </a:p>
          <a:p>
            <a:r>
              <a:rPr lang="en-US" dirty="0"/>
              <a:t>Adopt only after two readings</a:t>
            </a:r>
          </a:p>
          <a:p>
            <a:r>
              <a:rPr lang="en-US" dirty="0"/>
              <a:t>Consensus decision making (“die in the ditch” criterion)</a:t>
            </a:r>
          </a:p>
          <a:p>
            <a:pPr lvl="1"/>
            <a:r>
              <a:rPr lang="en-US" dirty="0"/>
              <a:t>By full group</a:t>
            </a:r>
          </a:p>
          <a:p>
            <a:pPr lvl="1"/>
            <a:r>
              <a:rPr lang="en-US" dirty="0"/>
              <a:t>Only if vote needed: members only </a:t>
            </a:r>
          </a:p>
          <a:p>
            <a:r>
              <a:rPr lang="en-US" dirty="0"/>
              <a:t>Engage broader community at f-2-f meetings</a:t>
            </a:r>
          </a:p>
        </p:txBody>
      </p:sp>
    </p:spTree>
    <p:extLst>
      <p:ext uri="{BB962C8B-B14F-4D97-AF65-F5344CB8AC3E}">
        <p14:creationId xmlns:p14="http://schemas.microsoft.com/office/powerpoint/2010/main" val="1860874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PDP RM Website </a:t>
            </a:r>
          </a:p>
          <a:p>
            <a:pPr lvl="1"/>
            <a:r>
              <a:rPr lang="en-US" dirty="0"/>
              <a:t>List of membership</a:t>
            </a:r>
          </a:p>
          <a:p>
            <a:pPr lvl="1"/>
            <a:r>
              <a:rPr lang="en-US" dirty="0"/>
              <a:t>Background material</a:t>
            </a:r>
          </a:p>
          <a:p>
            <a:pPr lvl="1"/>
            <a:r>
              <a:rPr lang="en-US" dirty="0"/>
              <a:t>Static information</a:t>
            </a:r>
          </a:p>
          <a:p>
            <a:r>
              <a:rPr lang="en-US" dirty="0"/>
              <a:t>PDP RM Wiki space</a:t>
            </a:r>
          </a:p>
          <a:p>
            <a:pPr lvl="1"/>
            <a:r>
              <a:rPr lang="en-US" dirty="0"/>
              <a:t>To be used to keep WG and broader community abreast what is going on</a:t>
            </a:r>
          </a:p>
          <a:p>
            <a:pPr lvl="1"/>
            <a:r>
              <a:rPr lang="en-US" dirty="0"/>
              <a:t>Repository working documents</a:t>
            </a:r>
          </a:p>
          <a:p>
            <a:pPr lvl="1"/>
            <a:r>
              <a:rPr lang="en-US" dirty="0"/>
              <a:t>Repository of conference calls output</a:t>
            </a:r>
          </a:p>
          <a:p>
            <a:r>
              <a:rPr lang="en-US" dirty="0"/>
              <a:t>Conference calls &amp; F-2-F meetings</a:t>
            </a:r>
          </a:p>
          <a:p>
            <a:pPr lvl="1"/>
            <a:r>
              <a:rPr lang="en-US" dirty="0"/>
              <a:t>Zoom room</a:t>
            </a:r>
          </a:p>
          <a:p>
            <a:pPr lvl="1"/>
            <a:r>
              <a:rPr lang="en-US" dirty="0"/>
              <a:t>Transcripts (if requested/needed)</a:t>
            </a:r>
          </a:p>
          <a:p>
            <a:pPr lvl="1"/>
            <a:r>
              <a:rPr lang="en-US" dirty="0"/>
              <a:t>High level notes, action items and decisions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87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2F3C6-F40F-5242-9E14-9567CD5D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35EC7-6A38-3849-BDB4-7A7A36D8B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Welcome and roll-call</a:t>
            </a:r>
          </a:p>
          <a:p>
            <a:r>
              <a:rPr lang="en-GB" dirty="0"/>
              <a:t>Brief virtual introduction of membership</a:t>
            </a:r>
          </a:p>
          <a:p>
            <a:r>
              <a:rPr lang="en-GB" dirty="0"/>
              <a:t>Brief overview of goal and issues the WG needs to address</a:t>
            </a:r>
          </a:p>
          <a:p>
            <a:r>
              <a:rPr lang="en-GB" dirty="0"/>
              <a:t>Initial Work items</a:t>
            </a:r>
          </a:p>
          <a:p>
            <a:pPr lvl="1"/>
            <a:r>
              <a:rPr lang="en-GB" dirty="0"/>
              <a:t>Chair and Vice-chair election procedure</a:t>
            </a:r>
          </a:p>
          <a:p>
            <a:pPr lvl="1"/>
            <a:r>
              <a:rPr lang="en-GB" dirty="0"/>
              <a:t>Rules of Engagement</a:t>
            </a:r>
          </a:p>
          <a:p>
            <a:pPr lvl="1"/>
            <a:r>
              <a:rPr lang="en-GB" dirty="0"/>
              <a:t>Current procedures, which maybe relevant and/or are related</a:t>
            </a:r>
          </a:p>
          <a:p>
            <a:r>
              <a:rPr lang="en-GB" dirty="0"/>
              <a:t>AOB</a:t>
            </a:r>
          </a:p>
          <a:p>
            <a:r>
              <a:rPr lang="en-GB" dirty="0"/>
              <a:t>Next meetings</a:t>
            </a:r>
          </a:p>
          <a:p>
            <a:r>
              <a:rPr lang="en-GB" dirty="0"/>
              <a:t>Closure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168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Overview of goal and issues the WG needs to address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virtual introduction of membership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overview of goal and issues the WG needs to address</a:t>
            </a:r>
          </a:p>
          <a:p>
            <a:r>
              <a:rPr lang="en-GB" dirty="0"/>
              <a:t>Initial Work items</a:t>
            </a:r>
          </a:p>
          <a:p>
            <a:pPr lvl="1"/>
            <a:r>
              <a:rPr lang="en-GB" dirty="0">
                <a:solidFill>
                  <a:schemeClr val="bg2">
                    <a:lumMod val="90000"/>
                  </a:schemeClr>
                </a:solidFill>
              </a:rPr>
              <a:t>Chair and Vice-chair election procedure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Rules of Engagement</a:t>
            </a:r>
          </a:p>
          <a:p>
            <a:pPr lvl="1"/>
            <a:r>
              <a:rPr lang="en-GB" dirty="0"/>
              <a:t>Current procedures, which maybe relevant and/or are related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AOB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Next meetings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892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4A992-0675-D743-BF07-0F9541242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 to understand Current related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79312-11C4-6C41-8BF3-AF80D2788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407"/>
            <a:ext cx="10515600" cy="4351338"/>
          </a:xfrm>
        </p:spPr>
        <p:txBody>
          <a:bodyPr>
            <a:noAutofit/>
          </a:bodyPr>
          <a:lstStyle/>
          <a:p>
            <a:r>
              <a:rPr lang="en-US" b="1" dirty="0"/>
              <a:t>ICANN Bylaws 1 October 2016. </a:t>
            </a:r>
          </a:p>
          <a:p>
            <a:pPr>
              <a:buFontTx/>
              <a:buChar char="-"/>
            </a:pPr>
            <a:r>
              <a:rPr lang="en-US" dirty="0"/>
              <a:t>Reconsideration procedure of Board and Staff Decisions (Section 4.2 (d) (</a:t>
            </a:r>
            <a:r>
              <a:rPr lang="en-US" dirty="0" err="1"/>
              <a:t>i</a:t>
            </a:r>
            <a:r>
              <a:rPr lang="en-US" dirty="0"/>
              <a:t>))) &amp; Independent Review Process  (Section 4.3 (c ) ii)  </a:t>
            </a:r>
            <a:r>
              <a:rPr lang="en-GB" dirty="0"/>
              <a:t>Disputes&amp; </a:t>
            </a:r>
          </a:p>
          <a:p>
            <a:pPr marL="0" indent="0">
              <a:buNone/>
            </a:pPr>
            <a:r>
              <a:rPr lang="en-GB" dirty="0"/>
              <a:t>Claims relating to country code top-level domain ("</a:t>
            </a:r>
            <a:r>
              <a:rPr lang="en-GB" b="1" dirty="0"/>
              <a:t>ccTLD</a:t>
            </a:r>
            <a:r>
              <a:rPr lang="en-GB" dirty="0"/>
              <a:t>") delegations and re-delegations are excluded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ccTLD-ICANN Accountability Frameworks and Exchange of Letters. </a:t>
            </a:r>
            <a:r>
              <a:rPr lang="en-GB" dirty="0"/>
              <a:t>Some AFs and </a:t>
            </a:r>
            <a:r>
              <a:rPr lang="en-GB" dirty="0" err="1"/>
              <a:t>EoIs</a:t>
            </a:r>
            <a:r>
              <a:rPr lang="en-GB" dirty="0"/>
              <a:t> include reference to  ICC Arbitrage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PTI/IANA Escalation Procedures. </a:t>
            </a:r>
            <a:r>
              <a:rPr lang="en-GB" dirty="0"/>
              <a:t>PTI/IANA procedures, CSC procedures.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46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Overview of goal and issues the WG needs to address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virtual introduction of membership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overview of goal and issues the WG needs to address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Initial Work items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Chair and Vice-chair election procedure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Rules of Engagement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Current procedures, which maybe relevant and/or are related</a:t>
            </a:r>
          </a:p>
          <a:p>
            <a:r>
              <a:rPr lang="en-GB" dirty="0"/>
              <a:t>AOB</a:t>
            </a:r>
          </a:p>
          <a:p>
            <a:r>
              <a:rPr lang="en-GB" dirty="0"/>
              <a:t>Next meeting: Wednesday 8 April, 18.00 UTC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008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58884-C576-9E41-9876-022C60AB2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22974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Virtual Introduction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/>
              <a:t>Brief virtual introduction of membership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overview of goal and issues the WG needs to address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Initial Work items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Chair and Vice-chair election procedure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Rules of Engagement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Current procedures, which maybe relevant and/or are related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AOB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Next meetings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07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Membership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Members</a:t>
            </a:r>
          </a:p>
          <a:p>
            <a:pPr lvl="1"/>
            <a:r>
              <a:rPr lang="en-US" dirty="0"/>
              <a:t>Related to </a:t>
            </a:r>
            <a:r>
              <a:rPr lang="en-US" dirty="0" err="1"/>
              <a:t>ccTLD</a:t>
            </a:r>
            <a:r>
              <a:rPr lang="en-US" dirty="0"/>
              <a:t> managers</a:t>
            </a:r>
          </a:p>
          <a:p>
            <a:pPr lvl="1"/>
            <a:r>
              <a:rPr lang="en-US" dirty="0" err="1"/>
              <a:t>ccNSO</a:t>
            </a:r>
            <a:r>
              <a:rPr lang="en-US" dirty="0"/>
              <a:t> Council appointed</a:t>
            </a:r>
          </a:p>
          <a:p>
            <a:r>
              <a:rPr lang="en-US" dirty="0"/>
              <a:t>Participants</a:t>
            </a:r>
          </a:p>
          <a:p>
            <a:pPr lvl="1"/>
            <a:r>
              <a:rPr lang="en-US" dirty="0"/>
              <a:t>Appointed/ participate through other SO/AC’s</a:t>
            </a:r>
          </a:p>
          <a:p>
            <a:r>
              <a:rPr lang="en-US" dirty="0"/>
              <a:t>Observers</a:t>
            </a:r>
          </a:p>
          <a:p>
            <a:r>
              <a:rPr lang="en-US" dirty="0"/>
              <a:t>Experts</a:t>
            </a:r>
          </a:p>
          <a:p>
            <a:pPr lvl="1"/>
            <a:r>
              <a:rPr lang="en-US" dirty="0"/>
              <a:t>PTI/IANA</a:t>
            </a:r>
          </a:p>
          <a:p>
            <a:pPr lvl="1"/>
            <a:r>
              <a:rPr lang="en-US" dirty="0"/>
              <a:t>ISO 3166</a:t>
            </a:r>
          </a:p>
          <a:p>
            <a:pPr lvl="1"/>
            <a:r>
              <a:rPr lang="en-US" dirty="0"/>
              <a:t>ICANN staff</a:t>
            </a:r>
          </a:p>
        </p:txBody>
      </p:sp>
    </p:spTree>
    <p:extLst>
      <p:ext uri="{BB962C8B-B14F-4D97-AF65-F5344CB8AC3E}">
        <p14:creationId xmlns:p14="http://schemas.microsoft.com/office/powerpoint/2010/main" val="75646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9D003-8C31-1B47-A367-42762518A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096" y="1145894"/>
            <a:ext cx="10515600" cy="47301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5400" dirty="0"/>
          </a:p>
          <a:p>
            <a:pPr marL="0" indent="0" algn="ctr">
              <a:buNone/>
            </a:pPr>
            <a:r>
              <a:rPr lang="en-GB" sz="5400" dirty="0"/>
              <a:t>Virtual Tour de Table</a:t>
            </a:r>
          </a:p>
        </p:txBody>
      </p:sp>
    </p:spTree>
    <p:extLst>
      <p:ext uri="{BB962C8B-B14F-4D97-AF65-F5344CB8AC3E}">
        <p14:creationId xmlns:p14="http://schemas.microsoft.com/office/powerpoint/2010/main" val="296357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988F-D74F-764E-AE00-127A65BE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Overview of goal and issues the WG needs to address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AD1EC-B3EE-5C4C-BCAE-AB5261B8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Welcome and roll-call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Brief virtual introduction of membership</a:t>
            </a:r>
          </a:p>
          <a:p>
            <a:r>
              <a:rPr lang="en-GB" dirty="0"/>
              <a:t>Brief overview of goal and issues the WG needs to address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Initial Work items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Chair and Vice-chair election procedure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Rules of Engagement</a:t>
            </a:r>
          </a:p>
          <a:p>
            <a:pPr lvl="1"/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Current procedures, which maybe relevant and/or are related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AOB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Next meetings</a:t>
            </a:r>
          </a:p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Closure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521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00391-6F56-FD42-A4A1-CC5996F61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914400" indent="-914400" algn="ctr">
              <a:buAutoNum type="arabicPeriod"/>
            </a:pPr>
            <a:r>
              <a:rPr lang="en-GB" sz="4800" dirty="0"/>
              <a:t>Introduction &amp; Background of WG</a:t>
            </a:r>
          </a:p>
          <a:p>
            <a:pPr marL="914400" indent="-914400" algn="ctr">
              <a:buAutoNum type="arabicPeriod"/>
            </a:pPr>
            <a:endParaRPr lang="en-GB" sz="4800" dirty="0"/>
          </a:p>
          <a:p>
            <a:pPr marL="914400" indent="-914400" algn="ctr">
              <a:buAutoNum type="arabicPeriod"/>
            </a:pPr>
            <a:r>
              <a:rPr lang="en-GB" sz="4800" dirty="0"/>
              <a:t>Topics to be addressed &amp; deliverables</a:t>
            </a:r>
          </a:p>
        </p:txBody>
      </p:sp>
    </p:spTree>
    <p:extLst>
      <p:ext uri="{BB962C8B-B14F-4D97-AF65-F5344CB8AC3E}">
        <p14:creationId xmlns:p14="http://schemas.microsoft.com/office/powerpoint/2010/main" val="3855829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Report PDP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Issues to be addressed through ccPDP3</a:t>
            </a:r>
          </a:p>
          <a:p>
            <a:r>
              <a:rPr lang="en-US" dirty="0"/>
              <a:t>Working method (Task Force or other)</a:t>
            </a:r>
          </a:p>
          <a:p>
            <a:pPr lvl="1"/>
            <a:r>
              <a:rPr lang="en-US" dirty="0"/>
              <a:t>Working Groups</a:t>
            </a:r>
          </a:p>
          <a:p>
            <a:r>
              <a:rPr lang="en-US" dirty="0"/>
              <a:t>General Counsel opinion</a:t>
            </a:r>
          </a:p>
          <a:p>
            <a:pPr lvl="1"/>
            <a:r>
              <a:rPr lang="en-US" dirty="0"/>
              <a:t>In scope of </a:t>
            </a:r>
            <a:r>
              <a:rPr lang="en-US" dirty="0" err="1"/>
              <a:t>ccNSO</a:t>
            </a:r>
            <a:r>
              <a:rPr lang="en-US" dirty="0"/>
              <a:t> PDP (Annex C)</a:t>
            </a:r>
          </a:p>
          <a:p>
            <a:pPr lvl="1"/>
            <a:r>
              <a:rPr lang="en-US" dirty="0"/>
              <a:t> Lasting value</a:t>
            </a:r>
          </a:p>
          <a:p>
            <a:r>
              <a:rPr lang="en-US" dirty="0"/>
              <a:t>Required request advice or opinion GAC</a:t>
            </a:r>
          </a:p>
          <a:p>
            <a:pPr lvl="1"/>
            <a:r>
              <a:rPr lang="en-US" dirty="0"/>
              <a:t>Just received</a:t>
            </a:r>
          </a:p>
          <a:p>
            <a:r>
              <a:rPr lang="en-US" dirty="0"/>
              <a:t>Overall schedule of deliverables and timeline</a:t>
            </a:r>
          </a:p>
          <a:p>
            <a:r>
              <a:rPr lang="en-US" dirty="0"/>
              <a:t>Charters WG retirement and review mechanism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7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Charter Review Mechanism WG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Charter included in Issue Report (March 2017)</a:t>
            </a:r>
          </a:p>
          <a:p>
            <a:pPr lvl="1"/>
            <a:r>
              <a:rPr lang="en-US" dirty="0"/>
              <a:t>Drafted by community </a:t>
            </a:r>
          </a:p>
          <a:p>
            <a:r>
              <a:rPr lang="en-US" dirty="0"/>
              <a:t>Includes: </a:t>
            </a:r>
          </a:p>
          <a:p>
            <a:pPr lvl="1"/>
            <a:r>
              <a:rPr lang="en-US" dirty="0"/>
              <a:t>Section Scope and high-level description of issues to be addressed</a:t>
            </a:r>
          </a:p>
          <a:p>
            <a:pPr lvl="1"/>
            <a:r>
              <a:rPr lang="en-US" dirty="0"/>
              <a:t>Deliverables</a:t>
            </a:r>
          </a:p>
          <a:p>
            <a:pPr lvl="1"/>
            <a:r>
              <a:rPr lang="en-US" dirty="0"/>
              <a:t>Membership </a:t>
            </a:r>
          </a:p>
          <a:p>
            <a:pPr lvl="1"/>
            <a:r>
              <a:rPr lang="en-US" dirty="0"/>
              <a:t>Working method</a:t>
            </a:r>
          </a:p>
          <a:p>
            <a:pPr lvl="1"/>
            <a:r>
              <a:rPr lang="en-US" dirty="0"/>
              <a:t>Tentative Timeline, which is updated due</a:t>
            </a:r>
          </a:p>
          <a:p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109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1280</Words>
  <Application>Microsoft Macintosh PowerPoint</Application>
  <PresentationFormat>Widescreen</PresentationFormat>
  <Paragraphs>235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ccPDP 3  Working Group  Review Mechanism</vt:lpstr>
      <vt:lpstr>Agenda call</vt:lpstr>
      <vt:lpstr>Virtual Introduction membership</vt:lpstr>
      <vt:lpstr>Membership </vt:lpstr>
      <vt:lpstr>PowerPoint Presentation</vt:lpstr>
      <vt:lpstr> Overview of goal and issues the WG needs to address </vt:lpstr>
      <vt:lpstr>PowerPoint Presentation</vt:lpstr>
      <vt:lpstr>Issue Report PDP</vt:lpstr>
      <vt:lpstr>Charter Review Mechanism WG </vt:lpstr>
      <vt:lpstr>PowerPoint Presentation</vt:lpstr>
      <vt:lpstr>Contextual material </vt:lpstr>
      <vt:lpstr>Scope &amp; Topics and Issues to be addressed</vt:lpstr>
      <vt:lpstr>Deliverables</vt:lpstr>
      <vt:lpstr>Tentative Timeline</vt:lpstr>
      <vt:lpstr> Overview of goal and issues the WG needs to address </vt:lpstr>
      <vt:lpstr>PowerPoint Presentation</vt:lpstr>
      <vt:lpstr> Overview of goal and issues the WG needs to address </vt:lpstr>
      <vt:lpstr>WG Working Method or Rules Of Engagement</vt:lpstr>
      <vt:lpstr>Tools</vt:lpstr>
      <vt:lpstr> Overview of goal and issues the WG needs to address </vt:lpstr>
      <vt:lpstr>Need to understand Current related procedures</vt:lpstr>
      <vt:lpstr> Overview of goal and issues the WG needs to address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method Draftign Team</dc:title>
  <dc:creator>Bart Boswinkel</dc:creator>
  <cp:lastModifiedBy>Microsoft Office User</cp:lastModifiedBy>
  <cp:revision>29</cp:revision>
  <dcterms:created xsi:type="dcterms:W3CDTF">2017-01-11T11:10:07Z</dcterms:created>
  <dcterms:modified xsi:type="dcterms:W3CDTF">2020-03-24T12:17:41Z</dcterms:modified>
</cp:coreProperties>
</file>