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97"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416">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B1D5EC6-307C-490A-B58A-205713417B05}">
  <a:tblStyle styleId="{6B1D5EC6-307C-490A-B58A-205713417B05}"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79"/>
  </p:normalViewPr>
  <p:slideViewPr>
    <p:cSldViewPr snapToGrid="0">
      <p:cViewPr varScale="1">
        <p:scale>
          <a:sx n="104" d="100"/>
          <a:sy n="104" d="100"/>
        </p:scale>
        <p:origin x="1880" y="200"/>
      </p:cViewPr>
      <p:guideLst>
        <p:guide orient="horz" pos="1416"/>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mm.icann.org/pipermail/atrt3-review/2020-June/000952.html"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icann.org/resources/pages/governance/bylaws-en/#article4.6"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2"/>
        <p:cNvGrpSpPr/>
        <p:nvPr/>
      </p:nvGrpSpPr>
      <p:grpSpPr>
        <a:xfrm>
          <a:off x="0" y="0"/>
          <a:ext cx="0" cy="0"/>
          <a:chOff x="0" y="0"/>
          <a:chExt cx="0" cy="0"/>
        </a:xfrm>
      </p:grpSpPr>
      <p:sp>
        <p:nvSpPr>
          <p:cNvPr id="843" name="Google Shape;843;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4" name="Google Shape;844;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2"/>
        <p:cNvGrpSpPr/>
        <p:nvPr/>
      </p:nvGrpSpPr>
      <p:grpSpPr>
        <a:xfrm>
          <a:off x="0" y="0"/>
          <a:ext cx="0" cy="0"/>
          <a:chOff x="0" y="0"/>
          <a:chExt cx="0" cy="0"/>
        </a:xfrm>
      </p:grpSpPr>
      <p:sp>
        <p:nvSpPr>
          <p:cNvPr id="943" name="Google Shape;943;g8aba4bb755_0_1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44" name="Google Shape;944;g8aba4bb755_0_12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5" name="Google Shape;945;g8aba4bb755_0_12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9"/>
        <p:cNvGrpSpPr/>
        <p:nvPr/>
      </p:nvGrpSpPr>
      <p:grpSpPr>
        <a:xfrm>
          <a:off x="0" y="0"/>
          <a:ext cx="0" cy="0"/>
          <a:chOff x="0" y="0"/>
          <a:chExt cx="0" cy="0"/>
        </a:xfrm>
      </p:grpSpPr>
      <p:sp>
        <p:nvSpPr>
          <p:cNvPr id="950" name="Google Shape;950;g8aba4bb755_0_27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b="1">
                <a:solidFill>
                  <a:schemeClr val="dk2"/>
                </a:solidFill>
                <a:latin typeface="Arial"/>
                <a:ea typeface="Arial"/>
                <a:cs typeface="Arial"/>
                <a:sym typeface="Arial"/>
              </a:rPr>
              <a:t>Recommendation:</a:t>
            </a:r>
            <a:endParaRPr b="1">
              <a:solidFill>
                <a:schemeClr val="dk2"/>
              </a:solidFill>
              <a:latin typeface="Arial"/>
              <a:ea typeface="Arial"/>
              <a:cs typeface="Arial"/>
              <a:sym typeface="Arial"/>
            </a:endParaRPr>
          </a:p>
          <a:p>
            <a:pPr marL="0" lvl="0" indent="0" algn="l" rtl="0">
              <a:lnSpc>
                <a:spcPct val="115000"/>
              </a:lnSpc>
              <a:spcBef>
                <a:spcPts val="0"/>
              </a:spcBef>
              <a:spcAft>
                <a:spcPts val="0"/>
              </a:spcAft>
              <a:buNone/>
            </a:pPr>
            <a:r>
              <a:rPr lang="en-US">
                <a:solidFill>
                  <a:srgbClr val="0A344E"/>
                </a:solidFill>
                <a:latin typeface="Arial"/>
                <a:ea typeface="Arial"/>
                <a:cs typeface="Arial"/>
                <a:sym typeface="Arial"/>
              </a:rPr>
              <a:t>ATRT3 recommends that the Board and ICANN org: </a:t>
            </a:r>
            <a:endParaRPr>
              <a:solidFill>
                <a:srgbClr val="0A344E"/>
              </a:solidFill>
              <a:latin typeface="Arial"/>
              <a:ea typeface="Arial"/>
              <a:cs typeface="Arial"/>
              <a:sym typeface="Arial"/>
            </a:endParaRPr>
          </a:p>
          <a:p>
            <a:pPr marL="457200" lvl="0" indent="0" algn="l" rtl="0">
              <a:lnSpc>
                <a:spcPct val="115000"/>
              </a:lnSpc>
              <a:spcBef>
                <a:spcPts val="0"/>
              </a:spcBef>
              <a:spcAft>
                <a:spcPts val="0"/>
              </a:spcAft>
              <a:buNone/>
            </a:pPr>
            <a:endParaRPr>
              <a:solidFill>
                <a:srgbClr val="0A344E"/>
              </a:solidFill>
              <a:latin typeface="Arial"/>
              <a:ea typeface="Arial"/>
              <a:cs typeface="Arial"/>
              <a:sym typeface="Arial"/>
            </a:endParaRPr>
          </a:p>
          <a:p>
            <a:pPr marL="457200" lvl="0" indent="-304800" algn="l" rtl="0">
              <a:lnSpc>
                <a:spcPct val="115000"/>
              </a:lnSpc>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Suspend any further RDS and SSR Reviews until the next ATRT. </a:t>
            </a:r>
            <a:endParaRPr>
              <a:solidFill>
                <a:srgbClr val="0A344E"/>
              </a:solidFill>
              <a:latin typeface="Arial"/>
              <a:ea typeface="Arial"/>
              <a:cs typeface="Arial"/>
              <a:sym typeface="Arial"/>
            </a:endParaRPr>
          </a:p>
          <a:p>
            <a:pPr marL="457200" lvl="0" indent="-304800" algn="l" rtl="0">
              <a:lnSpc>
                <a:spcPct val="115000"/>
              </a:lnSpc>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Allow one additional CCT Review following the next round of new gTLDs. </a:t>
            </a:r>
            <a:endParaRPr>
              <a:solidFill>
                <a:srgbClr val="0A344E"/>
              </a:solidFill>
              <a:latin typeface="Arial"/>
              <a:ea typeface="Arial"/>
              <a:cs typeface="Arial"/>
              <a:sym typeface="Arial"/>
            </a:endParaRPr>
          </a:p>
          <a:p>
            <a:pPr marL="457200" lvl="0" indent="-304800" algn="l" rtl="0">
              <a:lnSpc>
                <a:spcPct val="115000"/>
              </a:lnSpc>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Continue with ATRT Reviews with a modified schedule and scope.</a:t>
            </a:r>
            <a:endParaRPr>
              <a:solidFill>
                <a:srgbClr val="0A344E"/>
              </a:solidFill>
              <a:latin typeface="Arial"/>
              <a:ea typeface="Arial"/>
              <a:cs typeface="Arial"/>
              <a:sym typeface="Arial"/>
            </a:endParaRPr>
          </a:p>
          <a:p>
            <a:pPr marL="457200" lvl="0" indent="-304800" algn="l" rtl="0">
              <a:lnSpc>
                <a:spcPct val="115000"/>
              </a:lnSpc>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Evolve the content of the Organizational Reviews into continuous improvement programs in each SO/AC and NomCom.</a:t>
            </a:r>
            <a:endParaRPr>
              <a:solidFill>
                <a:srgbClr val="0A344E"/>
              </a:solidFill>
              <a:latin typeface="Arial"/>
              <a:ea typeface="Arial"/>
              <a:cs typeface="Arial"/>
              <a:sym typeface="Arial"/>
            </a:endParaRPr>
          </a:p>
          <a:p>
            <a:pPr marL="457200" lvl="0" indent="-304800" algn="l" rtl="0">
              <a:lnSpc>
                <a:spcPct val="115000"/>
              </a:lnSpc>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Add a Holistic Review, as a special Specific Review, which will look at all SO/AC/NC and their relations. </a:t>
            </a:r>
            <a:endParaRPr>
              <a:solidFill>
                <a:srgbClr val="0A344E"/>
              </a:solidFill>
              <a:latin typeface="Arial"/>
              <a:ea typeface="Arial"/>
              <a:cs typeface="Arial"/>
              <a:sym typeface="Arial"/>
            </a:endParaRPr>
          </a:p>
          <a:p>
            <a:pPr marL="457200" lvl="0" indent="-304800" algn="l" rtl="0">
              <a:lnSpc>
                <a:spcPct val="115000"/>
              </a:lnSpc>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Implement a new system for the timing and cadence of the reviews.</a:t>
            </a:r>
            <a:endParaRPr/>
          </a:p>
        </p:txBody>
      </p:sp>
      <p:sp>
        <p:nvSpPr>
          <p:cNvPr id="951" name="Google Shape;951;g8aba4bb755_0_27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6"/>
        <p:cNvGrpSpPr/>
        <p:nvPr/>
      </p:nvGrpSpPr>
      <p:grpSpPr>
        <a:xfrm>
          <a:off x="0" y="0"/>
          <a:ext cx="0" cy="0"/>
          <a:chOff x="0" y="0"/>
          <a:chExt cx="0" cy="0"/>
        </a:xfrm>
      </p:grpSpPr>
      <p:sp>
        <p:nvSpPr>
          <p:cNvPr id="957" name="Google Shape;957;g8aba4bb755_0_27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just" rtl="0">
              <a:lnSpc>
                <a:spcPct val="115000"/>
              </a:lnSpc>
              <a:spcBef>
                <a:spcPts val="0"/>
              </a:spcBef>
              <a:spcAft>
                <a:spcPts val="0"/>
              </a:spcAft>
              <a:buNone/>
            </a:pPr>
            <a:r>
              <a:rPr lang="en-US" sz="1500">
                <a:solidFill>
                  <a:srgbClr val="0A344E"/>
                </a:solidFill>
                <a:latin typeface="Arial"/>
                <a:ea typeface="Arial"/>
                <a:cs typeface="Arial"/>
                <a:sym typeface="Arial"/>
              </a:rPr>
              <a:t>ATRT3 makes a further suggestion in its 1 June 2020 </a:t>
            </a:r>
            <a:r>
              <a:rPr lang="en-US" sz="1500">
                <a:solidFill>
                  <a:srgbClr val="0A344E"/>
                </a:solidFill>
                <a:uFill>
                  <a:noFill/>
                </a:uFill>
                <a:latin typeface="Arial"/>
                <a:ea typeface="Arial"/>
                <a:cs typeface="Arial"/>
                <a:sym typeface="Arial"/>
                <a:hlinkClick r:id="rId3"/>
              </a:rPr>
              <a:t>letter</a:t>
            </a:r>
            <a:r>
              <a:rPr lang="en-US" sz="1500">
                <a:solidFill>
                  <a:srgbClr val="0A344E"/>
                </a:solidFill>
                <a:latin typeface="Arial"/>
                <a:ea typeface="Arial"/>
                <a:cs typeface="Arial"/>
                <a:sym typeface="Arial"/>
              </a:rPr>
              <a:t> to the ICANN Board, on which the Board invites community feedback on during the Public Comment proceeding:</a:t>
            </a:r>
            <a:endParaRPr sz="1500">
              <a:solidFill>
                <a:srgbClr val="0A344E"/>
              </a:solidFill>
              <a:latin typeface="Arial"/>
              <a:ea typeface="Arial"/>
              <a:cs typeface="Arial"/>
              <a:sym typeface="Arial"/>
            </a:endParaRPr>
          </a:p>
          <a:p>
            <a:pPr marL="0" lvl="0" indent="0" algn="l" rtl="0">
              <a:lnSpc>
                <a:spcPct val="115000"/>
              </a:lnSpc>
              <a:spcBef>
                <a:spcPts val="0"/>
              </a:spcBef>
              <a:spcAft>
                <a:spcPts val="0"/>
              </a:spcAft>
              <a:buNone/>
            </a:pPr>
            <a:endParaRPr sz="1500">
              <a:solidFill>
                <a:srgbClr val="0A344E"/>
              </a:solidFill>
              <a:latin typeface="Arial"/>
              <a:ea typeface="Arial"/>
              <a:cs typeface="Arial"/>
              <a:sym typeface="Arial"/>
            </a:endParaRPr>
          </a:p>
          <a:p>
            <a:pPr marL="0" lvl="0" indent="0" algn="ctr" rtl="0">
              <a:lnSpc>
                <a:spcPct val="115000"/>
              </a:lnSpc>
              <a:spcBef>
                <a:spcPts val="1500"/>
              </a:spcBef>
              <a:spcAft>
                <a:spcPts val="1500"/>
              </a:spcAft>
              <a:buNone/>
            </a:pPr>
            <a:r>
              <a:rPr lang="en-US" sz="1500" b="1" i="1">
                <a:solidFill>
                  <a:schemeClr val="dk2"/>
                </a:solidFill>
                <a:latin typeface="Arial"/>
                <a:ea typeface="Arial"/>
                <a:cs typeface="Arial"/>
                <a:sym typeface="Arial"/>
              </a:rPr>
              <a:t>"Given the recommendation in Section 8 of its report ATRT3 is proposing significant changes to Organizational Reviews and Specific Reviews ATRT3 strongly suggests that the ICANN Board implement a moratorium on launching any new Organizational and Specific Reviews until it has made a decision on this recommendation."</a:t>
            </a:r>
            <a:endParaRPr sz="800"/>
          </a:p>
        </p:txBody>
      </p:sp>
      <p:sp>
        <p:nvSpPr>
          <p:cNvPr id="958" name="Google Shape;958;g8aba4bb755_0_27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4"/>
        <p:cNvGrpSpPr/>
        <p:nvPr/>
      </p:nvGrpSpPr>
      <p:grpSpPr>
        <a:xfrm>
          <a:off x="0" y="0"/>
          <a:ext cx="0" cy="0"/>
          <a:chOff x="0" y="0"/>
          <a:chExt cx="0" cy="0"/>
        </a:xfrm>
      </p:grpSpPr>
      <p:sp>
        <p:nvSpPr>
          <p:cNvPr id="965" name="Google Shape;965;g8aba4bb755_0_30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just" rtl="0">
              <a:lnSpc>
                <a:spcPct val="115000"/>
              </a:lnSpc>
              <a:spcBef>
                <a:spcPts val="0"/>
              </a:spcBef>
              <a:spcAft>
                <a:spcPts val="0"/>
              </a:spcAft>
              <a:buNone/>
            </a:pPr>
            <a:r>
              <a:rPr lang="en-US" sz="1500" b="1" i="1">
                <a:solidFill>
                  <a:srgbClr val="0A344E"/>
                </a:solidFill>
                <a:latin typeface="Arial"/>
                <a:ea typeface="Arial"/>
                <a:cs typeface="Arial"/>
                <a:sym typeface="Arial"/>
              </a:rPr>
              <a:t>ICANN shall evolve the content of Organizational Reviews into continuous improvement programs in each SO/AC/NomCom.</a:t>
            </a:r>
            <a:endParaRPr sz="1500" b="1" i="1">
              <a:solidFill>
                <a:srgbClr val="0A344E"/>
              </a:solidFill>
              <a:latin typeface="Arial"/>
              <a:ea typeface="Arial"/>
              <a:cs typeface="Arial"/>
              <a:sym typeface="Arial"/>
            </a:endParaRPr>
          </a:p>
          <a:p>
            <a:pPr marL="0" lvl="0" indent="0" algn="l" rtl="0">
              <a:lnSpc>
                <a:spcPct val="115000"/>
              </a:lnSpc>
              <a:spcBef>
                <a:spcPts val="0"/>
              </a:spcBef>
              <a:spcAft>
                <a:spcPts val="0"/>
              </a:spcAft>
              <a:buNone/>
            </a:pPr>
            <a:r>
              <a:rPr lang="en-US" sz="1500">
                <a:solidFill>
                  <a:srgbClr val="0A344E"/>
                </a:solidFill>
                <a:latin typeface="Arial"/>
                <a:ea typeface="Arial"/>
                <a:cs typeface="Arial"/>
                <a:sym typeface="Arial"/>
              </a:rPr>
              <a:t> </a:t>
            </a:r>
            <a:endParaRPr sz="1500">
              <a:solidFill>
                <a:srgbClr val="0A344E"/>
              </a:solidFill>
              <a:latin typeface="Arial"/>
              <a:ea typeface="Arial"/>
              <a:cs typeface="Arial"/>
              <a:sym typeface="Arial"/>
            </a:endParaRPr>
          </a:p>
          <a:p>
            <a:pPr marL="0" lvl="0" indent="0" algn="l" rtl="0">
              <a:lnSpc>
                <a:spcPct val="115000"/>
              </a:lnSpc>
              <a:spcBef>
                <a:spcPts val="0"/>
              </a:spcBef>
              <a:spcAft>
                <a:spcPts val="0"/>
              </a:spcAft>
              <a:buNone/>
            </a:pPr>
            <a:r>
              <a:rPr lang="en-US" sz="1500" b="1">
                <a:solidFill>
                  <a:schemeClr val="dk2"/>
                </a:solidFill>
                <a:latin typeface="Arial"/>
                <a:ea typeface="Arial"/>
                <a:cs typeface="Arial"/>
                <a:sym typeface="Arial"/>
              </a:rPr>
              <a:t>Continuous Improvement Program: </a:t>
            </a:r>
            <a:endParaRPr sz="1500" b="1">
              <a:solidFill>
                <a:schemeClr val="dk2"/>
              </a:solidFill>
              <a:latin typeface="Arial"/>
              <a:ea typeface="Arial"/>
              <a:cs typeface="Arial"/>
              <a:sym typeface="Arial"/>
            </a:endParaRPr>
          </a:p>
          <a:p>
            <a:pPr marL="457200" lvl="0" indent="-293687" algn="just" rtl="0">
              <a:lnSpc>
                <a:spcPct val="115000"/>
              </a:lnSpc>
              <a:spcBef>
                <a:spcPts val="0"/>
              </a:spcBef>
              <a:spcAft>
                <a:spcPts val="0"/>
              </a:spcAft>
              <a:buClr>
                <a:srgbClr val="0A344E"/>
              </a:buClr>
              <a:buSzPts val="1025"/>
              <a:buFont typeface="Noto Sans Symbols"/>
              <a:buChar char="-"/>
            </a:pPr>
            <a:r>
              <a:rPr lang="en-US" sz="1500">
                <a:solidFill>
                  <a:srgbClr val="0A344E"/>
                </a:solidFill>
                <a:latin typeface="Arial"/>
                <a:ea typeface="Arial"/>
                <a:cs typeface="Arial"/>
                <a:sym typeface="Arial"/>
              </a:rPr>
              <a:t>ICANN org shall work with each SO/AC/NomCom to establish a continuous improvement program. </a:t>
            </a:r>
            <a:endParaRPr sz="1500">
              <a:solidFill>
                <a:srgbClr val="0A344E"/>
              </a:solidFill>
              <a:latin typeface="Arial"/>
              <a:ea typeface="Arial"/>
              <a:cs typeface="Arial"/>
              <a:sym typeface="Arial"/>
            </a:endParaRPr>
          </a:p>
          <a:p>
            <a:pPr marL="457200" lvl="0" indent="-293687" algn="just" rtl="0">
              <a:lnSpc>
                <a:spcPct val="115000"/>
              </a:lnSpc>
              <a:spcBef>
                <a:spcPts val="0"/>
              </a:spcBef>
              <a:spcAft>
                <a:spcPts val="0"/>
              </a:spcAft>
              <a:buClr>
                <a:srgbClr val="0A344E"/>
              </a:buClr>
              <a:buSzPts val="1025"/>
              <a:buFont typeface="Noto Sans Symbols"/>
              <a:buChar char="-"/>
            </a:pPr>
            <a:r>
              <a:rPr lang="en-US" sz="1500">
                <a:solidFill>
                  <a:srgbClr val="0A344E"/>
                </a:solidFill>
                <a:latin typeface="Arial"/>
                <a:ea typeface="Arial"/>
                <a:cs typeface="Arial"/>
                <a:sym typeface="Arial"/>
              </a:rPr>
              <a:t>Such a continuous improvement program shall have a common base between all SOs, ACs, and the NomCom but will also allow for customization.</a:t>
            </a:r>
            <a:endParaRPr sz="1500">
              <a:solidFill>
                <a:srgbClr val="0A344E"/>
              </a:solidFill>
              <a:latin typeface="Arial"/>
              <a:ea typeface="Arial"/>
              <a:cs typeface="Arial"/>
              <a:sym typeface="Arial"/>
            </a:endParaRPr>
          </a:p>
          <a:p>
            <a:pPr marL="457200" lvl="0" indent="-293687" algn="just" rtl="0">
              <a:lnSpc>
                <a:spcPct val="115000"/>
              </a:lnSpc>
              <a:spcBef>
                <a:spcPts val="0"/>
              </a:spcBef>
              <a:spcAft>
                <a:spcPts val="0"/>
              </a:spcAft>
              <a:buClr>
                <a:srgbClr val="0A344E"/>
              </a:buClr>
              <a:buSzPts val="1025"/>
              <a:buFont typeface="Noto Sans Symbols"/>
              <a:buChar char="-"/>
            </a:pPr>
            <a:r>
              <a:rPr lang="en-US" sz="1500">
                <a:solidFill>
                  <a:srgbClr val="0A344E"/>
                </a:solidFill>
                <a:latin typeface="Arial"/>
                <a:ea typeface="Arial"/>
                <a:cs typeface="Arial"/>
                <a:sym typeface="Arial"/>
              </a:rPr>
              <a:t>All SO/AC/NomCom shall have implemented a continuous improvement program within 18 months of this recommendation being approved by the Board.</a:t>
            </a:r>
            <a:endParaRPr sz="1500">
              <a:solidFill>
                <a:srgbClr val="0A344E"/>
              </a:solidFill>
              <a:latin typeface="Arial"/>
              <a:ea typeface="Arial"/>
              <a:cs typeface="Arial"/>
              <a:sym typeface="Arial"/>
            </a:endParaRPr>
          </a:p>
          <a:p>
            <a:pPr marL="457200" lvl="0" indent="-293687" algn="just" rtl="0">
              <a:lnSpc>
                <a:spcPct val="115000"/>
              </a:lnSpc>
              <a:spcBef>
                <a:spcPts val="0"/>
              </a:spcBef>
              <a:spcAft>
                <a:spcPts val="0"/>
              </a:spcAft>
              <a:buClr>
                <a:srgbClr val="0A344E"/>
              </a:buClr>
              <a:buSzPts val="1025"/>
              <a:buFont typeface="Noto Sans Symbols"/>
              <a:buChar char="-"/>
            </a:pPr>
            <a:r>
              <a:rPr lang="en-US" sz="1500">
                <a:solidFill>
                  <a:srgbClr val="0A344E"/>
                </a:solidFill>
                <a:latin typeface="Arial"/>
                <a:ea typeface="Arial"/>
                <a:cs typeface="Arial"/>
                <a:sym typeface="Arial"/>
              </a:rPr>
              <a:t>Shall include annual satisfaction survey</a:t>
            </a:r>
            <a:endParaRPr sz="800"/>
          </a:p>
        </p:txBody>
      </p:sp>
      <p:sp>
        <p:nvSpPr>
          <p:cNvPr id="966" name="Google Shape;966;g8aba4bb755_0_30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1"/>
        <p:cNvGrpSpPr/>
        <p:nvPr/>
      </p:nvGrpSpPr>
      <p:grpSpPr>
        <a:xfrm>
          <a:off x="0" y="0"/>
          <a:ext cx="0" cy="0"/>
          <a:chOff x="0" y="0"/>
          <a:chExt cx="0" cy="0"/>
        </a:xfrm>
      </p:grpSpPr>
      <p:sp>
        <p:nvSpPr>
          <p:cNvPr id="972" name="Google Shape;972;g8aba4bb755_0_3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sz="1400" b="1">
                <a:solidFill>
                  <a:schemeClr val="dk2"/>
                </a:solidFill>
                <a:latin typeface="Arial"/>
                <a:ea typeface="Arial"/>
                <a:cs typeface="Arial"/>
                <a:sym typeface="Arial"/>
              </a:rPr>
              <a:t>Annual satisfaction survey of members/participants: </a:t>
            </a:r>
            <a:endParaRPr sz="1400" b="1">
              <a:solidFill>
                <a:schemeClr val="dk2"/>
              </a:solidFill>
              <a:latin typeface="Arial"/>
              <a:ea typeface="Arial"/>
              <a:cs typeface="Arial"/>
              <a:sym typeface="Arial"/>
            </a:endParaRPr>
          </a:p>
          <a:p>
            <a:pPr marL="457200" lvl="0" indent="-287337" algn="just" rtl="0">
              <a:lnSpc>
                <a:spcPct val="115000"/>
              </a:lnSpc>
              <a:spcBef>
                <a:spcPts val="0"/>
              </a:spcBef>
              <a:spcAft>
                <a:spcPts val="0"/>
              </a:spcAft>
              <a:buClr>
                <a:srgbClr val="0A344E"/>
              </a:buClr>
              <a:buSzPts val="925"/>
              <a:buFont typeface="Noto Sans Symbols"/>
              <a:buChar char="-"/>
            </a:pPr>
            <a:r>
              <a:rPr lang="en-US" sz="1400">
                <a:solidFill>
                  <a:srgbClr val="0A344E"/>
                </a:solidFill>
                <a:latin typeface="Arial"/>
                <a:ea typeface="Arial"/>
                <a:cs typeface="Arial"/>
                <a:sym typeface="Arial"/>
              </a:rPr>
              <a:t>Each SO/AC/NomCom shall perform a comprehensive annual satisfaction survey, or equivalent mechanism.</a:t>
            </a:r>
            <a:endParaRPr sz="1400">
              <a:solidFill>
                <a:srgbClr val="0A344E"/>
              </a:solidFill>
              <a:latin typeface="Arial"/>
              <a:ea typeface="Arial"/>
              <a:cs typeface="Arial"/>
              <a:sym typeface="Arial"/>
            </a:endParaRPr>
          </a:p>
          <a:p>
            <a:pPr marL="457200" lvl="0" indent="-287337" algn="just" rtl="0">
              <a:lnSpc>
                <a:spcPct val="115000"/>
              </a:lnSpc>
              <a:spcBef>
                <a:spcPts val="1000"/>
              </a:spcBef>
              <a:spcAft>
                <a:spcPts val="0"/>
              </a:spcAft>
              <a:buClr>
                <a:srgbClr val="0A344E"/>
              </a:buClr>
              <a:buSzPts val="925"/>
              <a:buFont typeface="Noto Sans Symbols"/>
              <a:buChar char="-"/>
            </a:pPr>
            <a:r>
              <a:rPr lang="en-US" sz="1400">
                <a:solidFill>
                  <a:srgbClr val="0A344E"/>
                </a:solidFill>
                <a:latin typeface="Arial"/>
                <a:ea typeface="Arial"/>
                <a:cs typeface="Arial"/>
                <a:sym typeface="Arial"/>
              </a:rPr>
              <a:t>Survey should focus on member satisfaction (and issue identification) vs their respective SO/AC/NomCom but can also include satisfaction with ICANN org services. </a:t>
            </a:r>
            <a:endParaRPr sz="1400">
              <a:solidFill>
                <a:srgbClr val="0A344E"/>
              </a:solidFill>
              <a:latin typeface="Arial"/>
              <a:ea typeface="Arial"/>
              <a:cs typeface="Arial"/>
              <a:sym typeface="Arial"/>
            </a:endParaRPr>
          </a:p>
          <a:p>
            <a:pPr marL="457200" lvl="0" indent="-287337" algn="just" rtl="0">
              <a:lnSpc>
                <a:spcPct val="115000"/>
              </a:lnSpc>
              <a:spcBef>
                <a:spcPts val="1000"/>
              </a:spcBef>
              <a:spcAft>
                <a:spcPts val="0"/>
              </a:spcAft>
              <a:buClr>
                <a:srgbClr val="0A344E"/>
              </a:buClr>
              <a:buSzPts val="925"/>
              <a:buFont typeface="Noto Sans Symbols"/>
              <a:buChar char="-"/>
            </a:pPr>
            <a:r>
              <a:rPr lang="en-US" sz="1400">
                <a:solidFill>
                  <a:srgbClr val="0A344E"/>
                </a:solidFill>
                <a:latin typeface="Arial"/>
                <a:ea typeface="Arial"/>
                <a:cs typeface="Arial"/>
                <a:sym typeface="Arial"/>
              </a:rPr>
              <a:t>For SOs and ACs that are composed of substructures, this should apply to their individual substructures and the results of all sub-structures shall be aggregated to generate a result for the given SO or AC. </a:t>
            </a:r>
            <a:endParaRPr sz="1400">
              <a:solidFill>
                <a:srgbClr val="0A344E"/>
              </a:solidFill>
              <a:latin typeface="Arial"/>
              <a:ea typeface="Arial"/>
              <a:cs typeface="Arial"/>
              <a:sym typeface="Arial"/>
            </a:endParaRPr>
          </a:p>
          <a:p>
            <a:pPr marL="457200" lvl="0" indent="-287337" algn="just" rtl="0">
              <a:lnSpc>
                <a:spcPct val="115000"/>
              </a:lnSpc>
              <a:spcBef>
                <a:spcPts val="1000"/>
              </a:spcBef>
              <a:spcAft>
                <a:spcPts val="1000"/>
              </a:spcAft>
              <a:buClr>
                <a:srgbClr val="0A344E"/>
              </a:buClr>
              <a:buSzPts val="925"/>
              <a:buFont typeface="Noto Sans Symbols"/>
              <a:buChar char="-"/>
            </a:pPr>
            <a:r>
              <a:rPr lang="en-US" sz="1400">
                <a:solidFill>
                  <a:srgbClr val="0A344E"/>
                </a:solidFill>
                <a:latin typeface="Arial"/>
                <a:ea typeface="Arial"/>
                <a:cs typeface="Arial"/>
                <a:sym typeface="Arial"/>
              </a:rPr>
              <a:t>The results would be public and used to support the continuous improvement program as well as input for the Holistic Review. If the survey results note a significant issue this shall be the trigger to initiate appropriate measures to deal with any such issues.</a:t>
            </a:r>
            <a:endParaRPr sz="700"/>
          </a:p>
        </p:txBody>
      </p:sp>
      <p:sp>
        <p:nvSpPr>
          <p:cNvPr id="973" name="Google Shape;973;g8aba4bb755_0_3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8"/>
        <p:cNvGrpSpPr/>
        <p:nvPr/>
      </p:nvGrpSpPr>
      <p:grpSpPr>
        <a:xfrm>
          <a:off x="0" y="0"/>
          <a:ext cx="0" cy="0"/>
          <a:chOff x="0" y="0"/>
          <a:chExt cx="0" cy="0"/>
        </a:xfrm>
      </p:grpSpPr>
      <p:sp>
        <p:nvSpPr>
          <p:cNvPr id="979" name="Google Shape;979;g8aba4bb755_0_3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sz="1300" b="1">
                <a:solidFill>
                  <a:schemeClr val="dk2"/>
                </a:solidFill>
                <a:latin typeface="Arial"/>
                <a:ea typeface="Arial"/>
                <a:cs typeface="Arial"/>
                <a:sym typeface="Arial"/>
              </a:rPr>
              <a:t>Regular assessment of continuous improvement programs: </a:t>
            </a:r>
            <a:endParaRPr sz="1300" b="1">
              <a:solidFill>
                <a:schemeClr val="dk2"/>
              </a:solidFill>
              <a:latin typeface="Arial"/>
              <a:ea typeface="Arial"/>
              <a:cs typeface="Arial"/>
              <a:sym typeface="Arial"/>
            </a:endParaRPr>
          </a:p>
          <a:p>
            <a:pPr marL="457200" lvl="0" indent="-280987" algn="just" rtl="0">
              <a:lnSpc>
                <a:spcPct val="115000"/>
              </a:lnSpc>
              <a:spcBef>
                <a:spcPts val="0"/>
              </a:spcBef>
              <a:spcAft>
                <a:spcPts val="0"/>
              </a:spcAft>
              <a:buClr>
                <a:srgbClr val="0A344E"/>
              </a:buClr>
              <a:buSzPts val="825"/>
              <a:buFont typeface="Noto Sans Symbols"/>
              <a:buChar char="-"/>
            </a:pPr>
            <a:r>
              <a:rPr lang="en-US" sz="1300">
                <a:solidFill>
                  <a:srgbClr val="0A344E"/>
                </a:solidFill>
                <a:latin typeface="Arial"/>
                <a:ea typeface="Arial"/>
                <a:cs typeface="Arial"/>
                <a:sym typeface="Arial"/>
              </a:rPr>
              <a:t>At least every three years, each SO/AC/NomCom will undertake a formal process to evaluate and report on its continuous improvement activities which will be published for Public Comment. </a:t>
            </a:r>
            <a:endParaRPr sz="1300">
              <a:solidFill>
                <a:srgbClr val="0A344E"/>
              </a:solidFill>
              <a:latin typeface="Arial"/>
              <a:ea typeface="Arial"/>
              <a:cs typeface="Arial"/>
              <a:sym typeface="Arial"/>
            </a:endParaRPr>
          </a:p>
          <a:p>
            <a:pPr marL="457200" lvl="0" indent="-280987" algn="just" rtl="0">
              <a:lnSpc>
                <a:spcPct val="115000"/>
              </a:lnSpc>
              <a:spcBef>
                <a:spcPts val="1000"/>
              </a:spcBef>
              <a:spcAft>
                <a:spcPts val="0"/>
              </a:spcAft>
              <a:buClr>
                <a:srgbClr val="0A344E"/>
              </a:buClr>
              <a:buSzPts val="825"/>
              <a:buFont typeface="Noto Sans Symbols"/>
              <a:buChar char="-"/>
            </a:pPr>
            <a:r>
              <a:rPr lang="en-US" sz="1300">
                <a:solidFill>
                  <a:srgbClr val="0A344E"/>
                </a:solidFill>
                <a:latin typeface="Arial"/>
                <a:ea typeface="Arial"/>
                <a:cs typeface="Arial"/>
                <a:sym typeface="Arial"/>
              </a:rPr>
              <a:t>This would allow the Holistic Review to consider a minimum of two assessment reports and related public comments for each SO/AC/NomCom. </a:t>
            </a:r>
            <a:endParaRPr sz="1300">
              <a:solidFill>
                <a:srgbClr val="0A344E"/>
              </a:solidFill>
              <a:latin typeface="Arial"/>
              <a:ea typeface="Arial"/>
              <a:cs typeface="Arial"/>
              <a:sym typeface="Arial"/>
            </a:endParaRPr>
          </a:p>
          <a:p>
            <a:pPr marL="457200" lvl="0" indent="-280987" algn="just" rtl="0">
              <a:lnSpc>
                <a:spcPct val="115000"/>
              </a:lnSpc>
              <a:spcBef>
                <a:spcPts val="1000"/>
              </a:spcBef>
              <a:spcAft>
                <a:spcPts val="0"/>
              </a:spcAft>
              <a:buClr>
                <a:srgbClr val="0A344E"/>
              </a:buClr>
              <a:buSzPts val="825"/>
              <a:buFont typeface="Noto Sans Symbols"/>
              <a:buChar char="-"/>
            </a:pPr>
            <a:r>
              <a:rPr lang="en-US" sz="1300">
                <a:solidFill>
                  <a:srgbClr val="0A344E"/>
                </a:solidFill>
                <a:latin typeface="Arial"/>
                <a:ea typeface="Arial"/>
                <a:cs typeface="Arial"/>
                <a:sym typeface="Arial"/>
              </a:rPr>
              <a:t>Details of the assessments will be defined during the elaboration of the continuous improvement program with each SO/AC/NomCom. If the SO/AC/NomCom desires and the budget permits, the assessment can be conducted by an independent contractor or by having an intensive one to five-day workshop. </a:t>
            </a:r>
            <a:endParaRPr sz="1300">
              <a:solidFill>
                <a:srgbClr val="0A344E"/>
              </a:solidFill>
              <a:latin typeface="Arial"/>
              <a:ea typeface="Arial"/>
              <a:cs typeface="Arial"/>
              <a:sym typeface="Arial"/>
            </a:endParaRPr>
          </a:p>
          <a:p>
            <a:pPr marL="457200" lvl="0" indent="-280987" algn="just" rtl="0">
              <a:lnSpc>
                <a:spcPct val="115000"/>
              </a:lnSpc>
              <a:spcBef>
                <a:spcPts val="1000"/>
              </a:spcBef>
              <a:spcAft>
                <a:spcPts val="0"/>
              </a:spcAft>
              <a:buClr>
                <a:srgbClr val="0A344E"/>
              </a:buClr>
              <a:buSzPts val="825"/>
              <a:buFont typeface="Noto Sans Symbols"/>
              <a:buChar char="-"/>
            </a:pPr>
            <a:r>
              <a:rPr lang="en-US" sz="1300">
                <a:solidFill>
                  <a:srgbClr val="0A344E"/>
                </a:solidFill>
                <a:latin typeface="Arial"/>
                <a:ea typeface="Arial"/>
                <a:cs typeface="Arial"/>
                <a:sym typeface="Arial"/>
              </a:rPr>
              <a:t>The Board should publish, at least every three years, a summary of its continuous improvements over that period. Reports would be used as input for the Holistic Review.</a:t>
            </a:r>
            <a:endParaRPr sz="1300">
              <a:solidFill>
                <a:srgbClr val="000000"/>
              </a:solidFill>
              <a:latin typeface="Arial"/>
              <a:ea typeface="Arial"/>
              <a:cs typeface="Arial"/>
              <a:sym typeface="Arial"/>
            </a:endParaRPr>
          </a:p>
          <a:p>
            <a:pPr marL="0" lvl="0" indent="0" algn="l" rtl="0">
              <a:spcBef>
                <a:spcPts val="1000"/>
              </a:spcBef>
              <a:spcAft>
                <a:spcPts val="0"/>
              </a:spcAft>
              <a:buNone/>
            </a:pPr>
            <a:endParaRPr/>
          </a:p>
        </p:txBody>
      </p:sp>
      <p:sp>
        <p:nvSpPr>
          <p:cNvPr id="980" name="Google Shape;980;g8aba4bb755_0_3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5"/>
        <p:cNvGrpSpPr/>
        <p:nvPr/>
      </p:nvGrpSpPr>
      <p:grpSpPr>
        <a:xfrm>
          <a:off x="0" y="0"/>
          <a:ext cx="0" cy="0"/>
          <a:chOff x="0" y="0"/>
          <a:chExt cx="0" cy="0"/>
        </a:xfrm>
      </p:grpSpPr>
      <p:sp>
        <p:nvSpPr>
          <p:cNvPr id="986" name="Google Shape;986;g8aba4bb755_0_32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sz="1500" b="1">
                <a:solidFill>
                  <a:schemeClr val="dk2"/>
                </a:solidFill>
                <a:latin typeface="Arial"/>
                <a:ea typeface="Arial"/>
                <a:cs typeface="Arial"/>
                <a:sym typeface="Arial"/>
              </a:rPr>
              <a:t>Funding of continuous improvement: </a:t>
            </a:r>
            <a:endParaRPr sz="1500" b="1">
              <a:solidFill>
                <a:schemeClr val="dk2"/>
              </a:solidFill>
              <a:latin typeface="Arial"/>
              <a:ea typeface="Arial"/>
              <a:cs typeface="Arial"/>
              <a:sym typeface="Arial"/>
            </a:endParaRPr>
          </a:p>
          <a:p>
            <a:pPr marL="457200" lvl="0" indent="-293687" algn="just" rtl="0">
              <a:lnSpc>
                <a:spcPct val="115000"/>
              </a:lnSpc>
              <a:spcBef>
                <a:spcPts val="0"/>
              </a:spcBef>
              <a:spcAft>
                <a:spcPts val="0"/>
              </a:spcAft>
              <a:buClr>
                <a:srgbClr val="0A344E"/>
              </a:buClr>
              <a:buSzPts val="1025"/>
              <a:buFont typeface="Noto Sans Symbols"/>
              <a:buChar char="-"/>
            </a:pPr>
            <a:r>
              <a:rPr lang="en-US" sz="1500">
                <a:solidFill>
                  <a:srgbClr val="0A344E"/>
                </a:solidFill>
                <a:latin typeface="Arial"/>
                <a:ea typeface="Arial"/>
                <a:cs typeface="Arial"/>
                <a:sym typeface="Arial"/>
              </a:rPr>
              <a:t>This continuous improvement program is not meant to be a cost reduction activity vs current overall costs of Organizational Reviews over a 5-year period. </a:t>
            </a:r>
            <a:endParaRPr sz="1500">
              <a:solidFill>
                <a:srgbClr val="0A344E"/>
              </a:solidFill>
              <a:latin typeface="Arial"/>
              <a:ea typeface="Arial"/>
              <a:cs typeface="Arial"/>
              <a:sym typeface="Arial"/>
            </a:endParaRPr>
          </a:p>
          <a:p>
            <a:pPr marL="457200" lvl="0" indent="-293687" algn="just" rtl="0">
              <a:lnSpc>
                <a:spcPct val="115000"/>
              </a:lnSpc>
              <a:spcBef>
                <a:spcPts val="1000"/>
              </a:spcBef>
              <a:spcAft>
                <a:spcPts val="0"/>
              </a:spcAft>
              <a:buClr>
                <a:srgbClr val="0A344E"/>
              </a:buClr>
              <a:buSzPts val="1025"/>
              <a:buFont typeface="Noto Sans Symbols"/>
              <a:buChar char="-"/>
            </a:pPr>
            <a:r>
              <a:rPr lang="en-US" sz="1500">
                <a:solidFill>
                  <a:srgbClr val="0A344E"/>
                </a:solidFill>
                <a:latin typeface="Arial"/>
                <a:ea typeface="Arial"/>
                <a:cs typeface="Arial"/>
                <a:sym typeface="Arial"/>
              </a:rPr>
              <a:t>ICANN shall ensure that, as a minimum, the same overall budget is available for the continuous improvement efforts of the SO/AC/NomCom.</a:t>
            </a:r>
            <a:endParaRPr sz="1500">
              <a:solidFill>
                <a:srgbClr val="0A344E"/>
              </a:solidFill>
              <a:latin typeface="Arial"/>
              <a:ea typeface="Arial"/>
              <a:cs typeface="Arial"/>
              <a:sym typeface="Arial"/>
            </a:endParaRPr>
          </a:p>
          <a:p>
            <a:pPr marL="457200" lvl="0" indent="-293687" algn="just" rtl="0">
              <a:lnSpc>
                <a:spcPct val="115000"/>
              </a:lnSpc>
              <a:spcBef>
                <a:spcPts val="1000"/>
              </a:spcBef>
              <a:spcAft>
                <a:spcPts val="0"/>
              </a:spcAft>
              <a:buClr>
                <a:srgbClr val="0A344E"/>
              </a:buClr>
              <a:buSzPts val="1025"/>
              <a:buFont typeface="Noto Sans Symbols"/>
              <a:buChar char="-"/>
            </a:pPr>
            <a:r>
              <a:rPr lang="en-US" sz="1500">
                <a:solidFill>
                  <a:srgbClr val="0A344E"/>
                </a:solidFill>
                <a:latin typeface="Arial"/>
                <a:ea typeface="Arial"/>
                <a:cs typeface="Arial"/>
                <a:sym typeface="Arial"/>
              </a:rPr>
              <a:t>Public Comment on reporting of continuous improvement activities is only required every three years. </a:t>
            </a:r>
            <a:endParaRPr sz="1500">
              <a:solidFill>
                <a:srgbClr val="0A344E"/>
              </a:solidFill>
              <a:latin typeface="Arial"/>
              <a:ea typeface="Arial"/>
              <a:cs typeface="Arial"/>
              <a:sym typeface="Arial"/>
            </a:endParaRPr>
          </a:p>
          <a:p>
            <a:pPr marL="457200" lvl="0" indent="-293687" algn="just" rtl="0">
              <a:spcBef>
                <a:spcPts val="1000"/>
              </a:spcBef>
              <a:spcAft>
                <a:spcPts val="0"/>
              </a:spcAft>
              <a:buClr>
                <a:srgbClr val="0A344E"/>
              </a:buClr>
              <a:buSzPts val="1025"/>
              <a:buFont typeface="Noto Sans Symbols"/>
              <a:buChar char="-"/>
            </a:pPr>
            <a:r>
              <a:rPr lang="en-US" sz="1500">
                <a:solidFill>
                  <a:srgbClr val="0A344E"/>
                </a:solidFill>
                <a:latin typeface="Arial"/>
                <a:ea typeface="Arial"/>
                <a:cs typeface="Arial"/>
                <a:sym typeface="Arial"/>
              </a:rPr>
              <a:t>Regardless of the processes selected by the specific SO/AC/NomCom, this shall fit in the financial constraints available for such activities. </a:t>
            </a:r>
            <a:endParaRPr sz="800"/>
          </a:p>
        </p:txBody>
      </p:sp>
      <p:sp>
        <p:nvSpPr>
          <p:cNvPr id="987" name="Google Shape;987;g8aba4bb755_0_3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3"/>
        <p:cNvGrpSpPr/>
        <p:nvPr/>
      </p:nvGrpSpPr>
      <p:grpSpPr>
        <a:xfrm>
          <a:off x="0" y="0"/>
          <a:ext cx="0" cy="0"/>
          <a:chOff x="0" y="0"/>
          <a:chExt cx="0" cy="0"/>
        </a:xfrm>
      </p:grpSpPr>
      <p:sp>
        <p:nvSpPr>
          <p:cNvPr id="994" name="Google Shape;994;g8aba4bb755_0_4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sz="1300" b="1">
                <a:solidFill>
                  <a:schemeClr val="dk2"/>
                </a:solidFill>
                <a:latin typeface="Arial"/>
                <a:ea typeface="Arial"/>
                <a:cs typeface="Arial"/>
                <a:sym typeface="Arial"/>
              </a:rPr>
              <a:t>Problem statement: </a:t>
            </a:r>
            <a:endParaRPr sz="1300" b="1">
              <a:solidFill>
                <a:schemeClr val="dk2"/>
              </a:solidFill>
              <a:latin typeface="Arial"/>
              <a:ea typeface="Arial"/>
              <a:cs typeface="Arial"/>
              <a:sym typeface="Arial"/>
            </a:endParaRPr>
          </a:p>
          <a:p>
            <a:pPr marL="0" lvl="0" indent="0" algn="just" rtl="0">
              <a:spcBef>
                <a:spcPts val="0"/>
              </a:spcBef>
              <a:spcAft>
                <a:spcPts val="0"/>
              </a:spcAft>
              <a:buNone/>
            </a:pPr>
            <a:r>
              <a:rPr lang="en-US" b="1" i="1">
                <a:solidFill>
                  <a:srgbClr val="0A344E"/>
                </a:solidFill>
                <a:latin typeface="Arial"/>
                <a:ea typeface="Arial"/>
                <a:cs typeface="Arial"/>
                <a:sym typeface="Arial"/>
              </a:rPr>
              <a:t>No clear or consistent methodology exists for formulating effective review team or cross-community recommendations, nor is there a basis for evaluating resource requirements associated with such recommendations, prioritizing recommendations, or budgeting for prioritized recommendations. This has resulted in a backlog of hundreds of recommendations either awaiting approval or implementation.</a:t>
            </a:r>
            <a:endParaRPr b="1" i="1">
              <a:solidFill>
                <a:srgbClr val="0A344E"/>
              </a:solidFill>
              <a:latin typeface="Arial"/>
              <a:ea typeface="Arial"/>
              <a:cs typeface="Arial"/>
              <a:sym typeface="Arial"/>
            </a:endParaRPr>
          </a:p>
          <a:p>
            <a:pPr marL="0" lvl="0" indent="0" algn="l" rtl="0">
              <a:spcBef>
                <a:spcPts val="0"/>
              </a:spcBef>
              <a:spcAft>
                <a:spcPts val="0"/>
              </a:spcAft>
              <a:buNone/>
            </a:pPr>
            <a:endParaRPr sz="1300">
              <a:solidFill>
                <a:srgbClr val="0A344E"/>
              </a:solidFill>
              <a:latin typeface="Arial"/>
              <a:ea typeface="Arial"/>
              <a:cs typeface="Arial"/>
              <a:sym typeface="Arial"/>
            </a:endParaRPr>
          </a:p>
          <a:p>
            <a:pPr marL="0" lvl="0" indent="0" algn="l" rtl="0">
              <a:spcBef>
                <a:spcPts val="0"/>
              </a:spcBef>
              <a:spcAft>
                <a:spcPts val="0"/>
              </a:spcAft>
              <a:buNone/>
            </a:pPr>
            <a:r>
              <a:rPr lang="en-US" sz="1300" b="1">
                <a:solidFill>
                  <a:schemeClr val="dk2"/>
                </a:solidFill>
                <a:latin typeface="Arial"/>
                <a:ea typeface="Arial"/>
                <a:cs typeface="Arial"/>
                <a:sym typeface="Arial"/>
              </a:rPr>
              <a:t>Intended outcome: </a:t>
            </a:r>
            <a:endParaRPr sz="1300" b="1">
              <a:solidFill>
                <a:schemeClr val="dk2"/>
              </a:solidFill>
              <a:latin typeface="Arial"/>
              <a:ea typeface="Arial"/>
              <a:cs typeface="Arial"/>
              <a:sym typeface="Arial"/>
            </a:endParaRPr>
          </a:p>
          <a:p>
            <a:pPr marL="0" lvl="0" indent="0" algn="just" rtl="0">
              <a:spcBef>
                <a:spcPts val="0"/>
              </a:spcBef>
              <a:spcAft>
                <a:spcPts val="0"/>
              </a:spcAft>
              <a:buNone/>
            </a:pPr>
            <a:r>
              <a:rPr lang="en-US">
                <a:solidFill>
                  <a:srgbClr val="0A344E"/>
                </a:solidFill>
                <a:latin typeface="Arial"/>
                <a:ea typeface="Arial"/>
                <a:cs typeface="Arial"/>
                <a:sym typeface="Arial"/>
              </a:rPr>
              <a:t>A formal mechanism to prioritize review and CCWG recommendations.</a:t>
            </a:r>
            <a:endParaRPr>
              <a:solidFill>
                <a:srgbClr val="0A344E"/>
              </a:solidFill>
              <a:latin typeface="Arial"/>
              <a:ea typeface="Arial"/>
              <a:cs typeface="Arial"/>
              <a:sym typeface="Arial"/>
            </a:endParaRPr>
          </a:p>
          <a:p>
            <a:pPr marL="0" lvl="0" indent="0" algn="l" rtl="0">
              <a:spcBef>
                <a:spcPts val="0"/>
              </a:spcBef>
              <a:spcAft>
                <a:spcPts val="0"/>
              </a:spcAft>
              <a:buNone/>
            </a:pPr>
            <a:endParaRPr sz="1300">
              <a:solidFill>
                <a:srgbClr val="0A344E"/>
              </a:solidFill>
              <a:latin typeface="Arial"/>
              <a:ea typeface="Arial"/>
              <a:cs typeface="Arial"/>
              <a:sym typeface="Arial"/>
            </a:endParaRPr>
          </a:p>
          <a:p>
            <a:pPr marL="0" lvl="0" indent="0" algn="l" rtl="0">
              <a:spcBef>
                <a:spcPts val="0"/>
              </a:spcBef>
              <a:spcAft>
                <a:spcPts val="0"/>
              </a:spcAft>
              <a:buNone/>
            </a:pPr>
            <a:r>
              <a:rPr lang="en-US" sz="1300" b="1">
                <a:solidFill>
                  <a:schemeClr val="dk2"/>
                </a:solidFill>
                <a:latin typeface="Arial"/>
                <a:ea typeface="Arial"/>
                <a:cs typeface="Arial"/>
                <a:sym typeface="Arial"/>
              </a:rPr>
              <a:t>Recommendation:</a:t>
            </a:r>
            <a:endParaRPr sz="1300">
              <a:solidFill>
                <a:srgbClr val="0A344E"/>
              </a:solidFill>
              <a:latin typeface="Arial"/>
              <a:ea typeface="Arial"/>
              <a:cs typeface="Arial"/>
              <a:sym typeface="Arial"/>
            </a:endParaRPr>
          </a:p>
          <a:p>
            <a:pPr marL="457200" lvl="0" indent="-304800" algn="just" rtl="0">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The creation of a community-led entity tasked with operating a prioritization process. </a:t>
            </a:r>
            <a:endParaRPr>
              <a:solidFill>
                <a:srgbClr val="0A344E"/>
              </a:solidFill>
              <a:latin typeface="Arial"/>
              <a:ea typeface="Arial"/>
              <a:cs typeface="Arial"/>
              <a:sym typeface="Arial"/>
            </a:endParaRPr>
          </a:p>
          <a:p>
            <a:pPr marL="457200" lvl="0" indent="-304800" algn="just" rtl="0">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All SO/ACs have the option of participating or not. Those SO/ACs who participate shall have one member per SO/AC. </a:t>
            </a:r>
            <a:endParaRPr>
              <a:solidFill>
                <a:srgbClr val="0A344E"/>
              </a:solidFill>
              <a:latin typeface="Arial"/>
              <a:ea typeface="Arial"/>
              <a:cs typeface="Arial"/>
              <a:sym typeface="Arial"/>
            </a:endParaRPr>
          </a:p>
          <a:p>
            <a:pPr marL="457200" lvl="0" indent="-304800" algn="just" rtl="0">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Additionally, the Board and the org each have a member. The Board and ICANN org shall also take into account the following high-level guidance for the prioritization process...</a:t>
            </a:r>
            <a:endParaRPr>
              <a:solidFill>
                <a:srgbClr val="0A344E"/>
              </a:solidFill>
              <a:latin typeface="Arial"/>
              <a:ea typeface="Arial"/>
              <a:cs typeface="Arial"/>
              <a:sym typeface="Arial"/>
            </a:endParaRPr>
          </a:p>
          <a:p>
            <a:pPr marL="0" lvl="0" indent="0" algn="l" rtl="0">
              <a:spcBef>
                <a:spcPts val="0"/>
              </a:spcBef>
              <a:spcAft>
                <a:spcPts val="0"/>
              </a:spcAft>
              <a:buNone/>
            </a:pPr>
            <a:endParaRPr/>
          </a:p>
        </p:txBody>
      </p:sp>
      <p:sp>
        <p:nvSpPr>
          <p:cNvPr id="995" name="Google Shape;995;g8aba4bb755_0_4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0"/>
        <p:cNvGrpSpPr/>
        <p:nvPr/>
      </p:nvGrpSpPr>
      <p:grpSpPr>
        <a:xfrm>
          <a:off x="0" y="0"/>
          <a:ext cx="0" cy="0"/>
          <a:chOff x="0" y="0"/>
          <a:chExt cx="0" cy="0"/>
        </a:xfrm>
      </p:grpSpPr>
      <p:sp>
        <p:nvSpPr>
          <p:cNvPr id="1001" name="Google Shape;1001;g8aba4bb755_0_14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457200" lvl="0" indent="-311150" algn="just" rtl="0">
              <a:spcBef>
                <a:spcPts val="0"/>
              </a:spcBef>
              <a:spcAft>
                <a:spcPts val="0"/>
              </a:spcAft>
              <a:buClr>
                <a:srgbClr val="0A344E"/>
              </a:buClr>
              <a:buSzPts val="1300"/>
              <a:buFont typeface="Noto Sans Symbols"/>
              <a:buChar char="●"/>
            </a:pPr>
            <a:r>
              <a:rPr lang="en-US" sz="1300">
                <a:solidFill>
                  <a:srgbClr val="0A344E"/>
                </a:solidFill>
                <a:latin typeface="Arial"/>
                <a:ea typeface="Arial"/>
                <a:cs typeface="Arial"/>
                <a:sym typeface="Arial"/>
              </a:rPr>
              <a:t>Operate by consensus of the individual SO/ACs, Board, and org members participating in the process. </a:t>
            </a:r>
            <a:endParaRPr sz="1300">
              <a:solidFill>
                <a:srgbClr val="0A344E"/>
              </a:solidFill>
              <a:latin typeface="Arial"/>
              <a:ea typeface="Arial"/>
              <a:cs typeface="Arial"/>
              <a:sym typeface="Arial"/>
            </a:endParaRPr>
          </a:p>
          <a:p>
            <a:pPr marL="457200" lvl="0" indent="-311150" algn="just" rtl="0">
              <a:spcBef>
                <a:spcPts val="1000"/>
              </a:spcBef>
              <a:spcAft>
                <a:spcPts val="0"/>
              </a:spcAft>
              <a:buClr>
                <a:srgbClr val="0A344E"/>
              </a:buClr>
              <a:buSzPts val="1300"/>
              <a:buFont typeface="Noto Sans Symbols"/>
              <a:buChar char="●"/>
            </a:pPr>
            <a:r>
              <a:rPr lang="en-US" sz="1300">
                <a:solidFill>
                  <a:srgbClr val="0A344E"/>
                </a:solidFill>
                <a:latin typeface="Arial"/>
                <a:ea typeface="Arial"/>
                <a:cs typeface="Arial"/>
                <a:sym typeface="Arial"/>
              </a:rPr>
              <a:t>Consider WS2 Recommendations, which are required to complete the IANA transition and are subject to prioritization but must not be retired unless this is decided by the Board. </a:t>
            </a:r>
            <a:endParaRPr sz="1300">
              <a:solidFill>
                <a:srgbClr val="0A344E"/>
              </a:solidFill>
              <a:latin typeface="Arial"/>
              <a:ea typeface="Arial"/>
              <a:cs typeface="Arial"/>
              <a:sym typeface="Arial"/>
            </a:endParaRPr>
          </a:p>
          <a:p>
            <a:pPr marL="457200" lvl="0" indent="-311150" algn="just" rtl="0">
              <a:spcBef>
                <a:spcPts val="1000"/>
              </a:spcBef>
              <a:spcAft>
                <a:spcPts val="0"/>
              </a:spcAft>
              <a:buClr>
                <a:srgbClr val="0A344E"/>
              </a:buClr>
              <a:buSzPts val="1300"/>
              <a:buFont typeface="Noto Sans Symbols"/>
              <a:buChar char="●"/>
            </a:pPr>
            <a:r>
              <a:rPr lang="en-US" sz="1300">
                <a:solidFill>
                  <a:srgbClr val="0A344E"/>
                </a:solidFill>
                <a:latin typeface="Arial"/>
                <a:ea typeface="Arial"/>
                <a:cs typeface="Arial"/>
                <a:sym typeface="Arial"/>
              </a:rPr>
              <a:t>Conduct in an open, accountable, and transparent fashion with all decisions justified and documented. </a:t>
            </a:r>
            <a:endParaRPr sz="1300">
              <a:solidFill>
                <a:srgbClr val="0A344E"/>
              </a:solidFill>
              <a:latin typeface="Arial"/>
              <a:ea typeface="Arial"/>
              <a:cs typeface="Arial"/>
              <a:sym typeface="Arial"/>
            </a:endParaRPr>
          </a:p>
          <a:p>
            <a:pPr marL="457200" lvl="0" indent="-311150" algn="just" rtl="0">
              <a:spcBef>
                <a:spcPts val="1000"/>
              </a:spcBef>
              <a:spcAft>
                <a:spcPts val="0"/>
              </a:spcAft>
              <a:buClr>
                <a:srgbClr val="0A344E"/>
              </a:buClr>
              <a:buSzPts val="1300"/>
              <a:buFont typeface="Noto Sans Symbols"/>
              <a:buChar char="●"/>
            </a:pPr>
            <a:r>
              <a:rPr lang="en-US" sz="1300">
                <a:solidFill>
                  <a:srgbClr val="0A344E"/>
                </a:solidFill>
                <a:latin typeface="Arial"/>
                <a:ea typeface="Arial"/>
                <a:cs typeface="Arial"/>
                <a:sym typeface="Arial"/>
              </a:rPr>
              <a:t>Integrate into the standard operating and financial plan processes.</a:t>
            </a:r>
            <a:endParaRPr sz="1300">
              <a:solidFill>
                <a:srgbClr val="0A344E"/>
              </a:solidFill>
              <a:latin typeface="Arial"/>
              <a:ea typeface="Arial"/>
              <a:cs typeface="Arial"/>
              <a:sym typeface="Arial"/>
            </a:endParaRPr>
          </a:p>
          <a:p>
            <a:pPr marL="457200" lvl="0" indent="-311150" algn="just" rtl="0">
              <a:spcBef>
                <a:spcPts val="1000"/>
              </a:spcBef>
              <a:spcAft>
                <a:spcPts val="0"/>
              </a:spcAft>
              <a:buClr>
                <a:srgbClr val="0A344E"/>
              </a:buClr>
              <a:buSzPts val="1300"/>
              <a:buFont typeface="Noto Sans Symbols"/>
              <a:buChar char="●"/>
            </a:pPr>
            <a:r>
              <a:rPr lang="en-US" sz="1300">
                <a:solidFill>
                  <a:srgbClr val="0A344E"/>
                </a:solidFill>
                <a:latin typeface="Arial"/>
                <a:ea typeface="Arial"/>
                <a:cs typeface="Arial"/>
                <a:sym typeface="Arial"/>
              </a:rPr>
              <a:t>Prioritize multi year implementations;  subject to annual re-evaluation to ensure they still meet their implementation objectives and the needs of the community.</a:t>
            </a:r>
            <a:endParaRPr sz="1300">
              <a:solidFill>
                <a:srgbClr val="0A344E"/>
              </a:solidFill>
              <a:latin typeface="Arial"/>
              <a:ea typeface="Arial"/>
              <a:cs typeface="Arial"/>
              <a:sym typeface="Arial"/>
            </a:endParaRPr>
          </a:p>
          <a:p>
            <a:pPr marL="457200" lvl="0" indent="-311150" algn="just" rtl="0">
              <a:lnSpc>
                <a:spcPct val="115000"/>
              </a:lnSpc>
              <a:spcBef>
                <a:spcPts val="1000"/>
              </a:spcBef>
              <a:spcAft>
                <a:spcPts val="0"/>
              </a:spcAft>
              <a:buClr>
                <a:srgbClr val="0A344E"/>
              </a:buClr>
              <a:buSzPts val="1300"/>
              <a:buFont typeface="Noto Sans Symbols"/>
              <a:buChar char="●"/>
            </a:pPr>
            <a:r>
              <a:rPr lang="en-US" sz="1300">
                <a:solidFill>
                  <a:srgbClr val="0A344E"/>
                </a:solidFill>
                <a:latin typeface="Arial"/>
                <a:ea typeface="Arial"/>
                <a:cs typeface="Arial"/>
                <a:sym typeface="Arial"/>
              </a:rPr>
              <a:t>Consider-</a:t>
            </a:r>
            <a:endParaRPr sz="1300" b="1">
              <a:solidFill>
                <a:srgbClr val="0A344E"/>
              </a:solidFill>
              <a:latin typeface="Arial"/>
              <a:ea typeface="Arial"/>
              <a:cs typeface="Arial"/>
              <a:sym typeface="Arial"/>
            </a:endParaRPr>
          </a:p>
          <a:p>
            <a:pPr marL="914400" lvl="1" indent="-298450" algn="just" rtl="0">
              <a:spcBef>
                <a:spcPts val="0"/>
              </a:spcBef>
              <a:spcAft>
                <a:spcPts val="0"/>
              </a:spcAft>
              <a:buClr>
                <a:srgbClr val="0A344E"/>
              </a:buClr>
              <a:buSzPts val="1100"/>
              <a:buFont typeface="Noto Sans Symbols"/>
              <a:buChar char="○"/>
            </a:pPr>
            <a:r>
              <a:rPr lang="en-US" sz="1100">
                <a:solidFill>
                  <a:srgbClr val="0A344E"/>
                </a:solidFill>
                <a:latin typeface="Arial"/>
                <a:ea typeface="Arial"/>
                <a:cs typeface="Arial"/>
                <a:sym typeface="Arial"/>
              </a:rPr>
              <a:t>Relevance to ICANN’s mission, commitments, core values, and strategic objectives.</a:t>
            </a:r>
            <a:endParaRPr sz="1100">
              <a:solidFill>
                <a:srgbClr val="0A344E"/>
              </a:solidFill>
              <a:latin typeface="Arial"/>
              <a:ea typeface="Arial"/>
              <a:cs typeface="Arial"/>
              <a:sym typeface="Arial"/>
            </a:endParaRPr>
          </a:p>
          <a:p>
            <a:pPr marL="914400" lvl="1" indent="-268287" algn="just" rtl="0">
              <a:spcBef>
                <a:spcPts val="0"/>
              </a:spcBef>
              <a:spcAft>
                <a:spcPts val="0"/>
              </a:spcAft>
              <a:buClr>
                <a:srgbClr val="0A344E"/>
              </a:buClr>
              <a:buSzPts val="625"/>
              <a:buFont typeface="Noto Sans Symbols"/>
              <a:buChar char="○"/>
            </a:pPr>
            <a:r>
              <a:rPr lang="en-US" sz="1100">
                <a:solidFill>
                  <a:srgbClr val="0A344E"/>
                </a:solidFill>
                <a:latin typeface="Arial"/>
                <a:ea typeface="Arial"/>
                <a:cs typeface="Arial"/>
                <a:sym typeface="Arial"/>
              </a:rPr>
              <a:t>Value and impact of implementation. </a:t>
            </a:r>
            <a:endParaRPr sz="1100">
              <a:solidFill>
                <a:srgbClr val="0A344E"/>
              </a:solidFill>
              <a:latin typeface="Arial"/>
              <a:ea typeface="Arial"/>
              <a:cs typeface="Arial"/>
              <a:sym typeface="Arial"/>
            </a:endParaRPr>
          </a:p>
          <a:p>
            <a:pPr marL="914400" lvl="1" indent="-268287" algn="just" rtl="0">
              <a:spcBef>
                <a:spcPts val="0"/>
              </a:spcBef>
              <a:spcAft>
                <a:spcPts val="0"/>
              </a:spcAft>
              <a:buClr>
                <a:srgbClr val="0A344E"/>
              </a:buClr>
              <a:buSzPts val="625"/>
              <a:buFont typeface="Noto Sans Symbols"/>
              <a:buChar char="○"/>
            </a:pPr>
            <a:r>
              <a:rPr lang="en-US" sz="1100">
                <a:solidFill>
                  <a:srgbClr val="0A344E"/>
                </a:solidFill>
                <a:latin typeface="Arial"/>
                <a:ea typeface="Arial"/>
                <a:cs typeface="Arial"/>
                <a:sym typeface="Arial"/>
              </a:rPr>
              <a:t>Cost of implementation and budget availability. </a:t>
            </a:r>
            <a:endParaRPr sz="1100">
              <a:solidFill>
                <a:srgbClr val="0A344E"/>
              </a:solidFill>
              <a:latin typeface="Arial"/>
              <a:ea typeface="Arial"/>
              <a:cs typeface="Arial"/>
              <a:sym typeface="Arial"/>
            </a:endParaRPr>
          </a:p>
          <a:p>
            <a:pPr marL="914400" lvl="1" indent="-268287" algn="just" rtl="0">
              <a:spcBef>
                <a:spcPts val="0"/>
              </a:spcBef>
              <a:spcAft>
                <a:spcPts val="0"/>
              </a:spcAft>
              <a:buClr>
                <a:srgbClr val="0A344E"/>
              </a:buClr>
              <a:buSzPts val="625"/>
              <a:buFont typeface="Noto Sans Symbols"/>
              <a:buChar char="○"/>
            </a:pPr>
            <a:r>
              <a:rPr lang="en-US" sz="1100">
                <a:solidFill>
                  <a:srgbClr val="0A344E"/>
                </a:solidFill>
                <a:latin typeface="Arial"/>
                <a:ea typeface="Arial"/>
                <a:cs typeface="Arial"/>
                <a:sym typeface="Arial"/>
              </a:rPr>
              <a:t>Complexity and time to implement. </a:t>
            </a:r>
            <a:endParaRPr sz="1100">
              <a:solidFill>
                <a:srgbClr val="0A344E"/>
              </a:solidFill>
              <a:latin typeface="Arial"/>
              <a:ea typeface="Arial"/>
              <a:cs typeface="Arial"/>
              <a:sym typeface="Arial"/>
            </a:endParaRPr>
          </a:p>
          <a:p>
            <a:pPr marL="914400" lvl="1" indent="-268287" algn="just" rtl="0">
              <a:spcBef>
                <a:spcPts val="0"/>
              </a:spcBef>
              <a:spcAft>
                <a:spcPts val="0"/>
              </a:spcAft>
              <a:buClr>
                <a:srgbClr val="0A344E"/>
              </a:buClr>
              <a:buSzPts val="625"/>
              <a:buFont typeface="Noto Sans Symbols"/>
              <a:buChar char="○"/>
            </a:pPr>
            <a:r>
              <a:rPr lang="en-US" sz="1100">
                <a:solidFill>
                  <a:srgbClr val="0A344E"/>
                </a:solidFill>
                <a:latin typeface="Arial"/>
                <a:ea typeface="Arial"/>
                <a:cs typeface="Arial"/>
                <a:sym typeface="Arial"/>
              </a:rPr>
              <a:t>Prerequisites and dependencies with other recommendations.</a:t>
            </a:r>
            <a:endParaRPr sz="1100">
              <a:solidFill>
                <a:srgbClr val="0A344E"/>
              </a:solidFill>
              <a:latin typeface="Arial"/>
              <a:ea typeface="Arial"/>
              <a:cs typeface="Arial"/>
              <a:sym typeface="Arial"/>
            </a:endParaRPr>
          </a:p>
          <a:p>
            <a:pPr marL="914400" lvl="1" indent="-268287" algn="just" rtl="0">
              <a:spcBef>
                <a:spcPts val="0"/>
              </a:spcBef>
              <a:spcAft>
                <a:spcPts val="0"/>
              </a:spcAft>
              <a:buClr>
                <a:srgbClr val="0A344E"/>
              </a:buClr>
              <a:buSzPts val="625"/>
              <a:buFont typeface="Noto Sans Symbols"/>
              <a:buChar char="○"/>
            </a:pPr>
            <a:r>
              <a:rPr lang="en-US" sz="1100">
                <a:solidFill>
                  <a:srgbClr val="0A344E"/>
                </a:solidFill>
                <a:latin typeface="Arial"/>
                <a:ea typeface="Arial"/>
                <a:cs typeface="Arial"/>
                <a:sym typeface="Arial"/>
              </a:rPr>
              <a:t>Relevant information from implementation shepherds (or equivalents).</a:t>
            </a:r>
            <a:endParaRPr sz="1400">
              <a:solidFill>
                <a:srgbClr val="0A344E"/>
              </a:solidFill>
              <a:latin typeface="Arial"/>
              <a:ea typeface="Arial"/>
              <a:cs typeface="Arial"/>
              <a:sym typeface="Arial"/>
            </a:endParaRPr>
          </a:p>
          <a:p>
            <a:pPr marL="0" lvl="0" indent="0" algn="l" rtl="0">
              <a:lnSpc>
                <a:spcPct val="115000"/>
              </a:lnSpc>
              <a:spcBef>
                <a:spcPts val="0"/>
              </a:spcBef>
              <a:spcAft>
                <a:spcPts val="0"/>
              </a:spcAft>
              <a:buNone/>
            </a:pPr>
            <a:endParaRPr sz="1900">
              <a:solidFill>
                <a:srgbClr val="0A344E"/>
              </a:solidFill>
              <a:latin typeface="Arial"/>
              <a:ea typeface="Arial"/>
              <a:cs typeface="Arial"/>
              <a:sym typeface="Arial"/>
            </a:endParaRPr>
          </a:p>
          <a:p>
            <a:pPr marL="0" lvl="0" indent="0" algn="l" rtl="0">
              <a:spcBef>
                <a:spcPts val="0"/>
              </a:spcBef>
              <a:spcAft>
                <a:spcPts val="0"/>
              </a:spcAft>
              <a:buNone/>
            </a:pPr>
            <a:endParaRPr/>
          </a:p>
        </p:txBody>
      </p:sp>
      <p:sp>
        <p:nvSpPr>
          <p:cNvPr id="1002" name="Google Shape;1002;g8aba4bb755_0_14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7"/>
        <p:cNvGrpSpPr/>
        <p:nvPr/>
      </p:nvGrpSpPr>
      <p:grpSpPr>
        <a:xfrm>
          <a:off x="0" y="0"/>
          <a:ext cx="0" cy="0"/>
          <a:chOff x="0" y="0"/>
          <a:chExt cx="0" cy="0"/>
        </a:xfrm>
      </p:grpSpPr>
      <p:sp>
        <p:nvSpPr>
          <p:cNvPr id="1008" name="Google Shape;1008;g8aba4bb755_0_43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457200" lvl="0" indent="-298450" algn="just" rtl="0">
              <a:spcBef>
                <a:spcPts val="0"/>
              </a:spcBef>
              <a:spcAft>
                <a:spcPts val="0"/>
              </a:spcAft>
              <a:buClr>
                <a:srgbClr val="0A344E"/>
              </a:buClr>
              <a:buSzPts val="1100"/>
              <a:buFont typeface="Noto Sans Symbols"/>
              <a:buChar char="●"/>
            </a:pPr>
            <a:r>
              <a:rPr lang="en-US" sz="1100">
                <a:solidFill>
                  <a:srgbClr val="0A344E"/>
                </a:solidFill>
                <a:latin typeface="Arial"/>
                <a:ea typeface="Arial"/>
                <a:cs typeface="Arial"/>
                <a:sym typeface="Arial"/>
              </a:rPr>
              <a:t>ICANN org shall provide a clear and concise rationale in plain language explaining how each goal, outcome, and operating initiative is critical to achieving the results of the one it is supporting. </a:t>
            </a:r>
            <a:endParaRPr sz="1100">
              <a:solidFill>
                <a:srgbClr val="0A344E"/>
              </a:solidFill>
              <a:latin typeface="Arial"/>
              <a:ea typeface="Arial"/>
              <a:cs typeface="Arial"/>
              <a:sym typeface="Arial"/>
            </a:endParaRPr>
          </a:p>
          <a:p>
            <a:pPr marL="457200" lvl="0" indent="0" algn="just" rtl="0">
              <a:spcBef>
                <a:spcPts val="0"/>
              </a:spcBef>
              <a:spcAft>
                <a:spcPts val="0"/>
              </a:spcAft>
              <a:buNone/>
            </a:pPr>
            <a:endParaRPr sz="1100">
              <a:solidFill>
                <a:srgbClr val="0A344E"/>
              </a:solidFill>
              <a:latin typeface="Arial"/>
              <a:ea typeface="Arial"/>
              <a:cs typeface="Arial"/>
              <a:sym typeface="Arial"/>
            </a:endParaRPr>
          </a:p>
          <a:p>
            <a:pPr marL="457200" lvl="0" indent="-298450" algn="just" rtl="0">
              <a:spcBef>
                <a:spcPts val="0"/>
              </a:spcBef>
              <a:spcAft>
                <a:spcPts val="0"/>
              </a:spcAft>
              <a:buClr>
                <a:srgbClr val="0A344E"/>
              </a:buClr>
              <a:buSzPts val="1100"/>
              <a:buFont typeface="Noto Sans Symbols"/>
              <a:buChar char="●"/>
            </a:pPr>
            <a:r>
              <a:rPr lang="en-US" sz="1100">
                <a:solidFill>
                  <a:srgbClr val="0A344E"/>
                </a:solidFill>
                <a:latin typeface="Arial"/>
                <a:ea typeface="Arial"/>
                <a:cs typeface="Arial"/>
                <a:sym typeface="Arial"/>
              </a:rPr>
              <a:t>ICANN org shall provide a specific criteria, clearly articulated in plain language, defining success which shall be S.M.A.R.T for each goal (strategic or not), outcome (targeted or not), and operating initiative.</a:t>
            </a:r>
            <a:endParaRPr sz="1100">
              <a:solidFill>
                <a:srgbClr val="0A344E"/>
              </a:solidFill>
              <a:latin typeface="Arial"/>
              <a:ea typeface="Arial"/>
              <a:cs typeface="Arial"/>
              <a:sym typeface="Arial"/>
            </a:endParaRPr>
          </a:p>
          <a:p>
            <a:pPr marL="457200" lvl="0" indent="0" algn="just" rtl="0">
              <a:spcBef>
                <a:spcPts val="0"/>
              </a:spcBef>
              <a:spcAft>
                <a:spcPts val="0"/>
              </a:spcAft>
              <a:buNone/>
            </a:pPr>
            <a:endParaRPr sz="1100">
              <a:solidFill>
                <a:srgbClr val="0A344E"/>
              </a:solidFill>
              <a:latin typeface="Arial"/>
              <a:ea typeface="Arial"/>
              <a:cs typeface="Arial"/>
              <a:sym typeface="Arial"/>
            </a:endParaRPr>
          </a:p>
          <a:p>
            <a:pPr marL="457200" lvl="0" indent="-298450" algn="just" rtl="0">
              <a:spcBef>
                <a:spcPts val="0"/>
              </a:spcBef>
              <a:spcAft>
                <a:spcPts val="0"/>
              </a:spcAft>
              <a:buClr>
                <a:srgbClr val="0A344E"/>
              </a:buClr>
              <a:buSzPts val="1100"/>
              <a:buFont typeface="Noto Sans Symbols"/>
              <a:buChar char="●"/>
            </a:pPr>
            <a:r>
              <a:rPr lang="en-US" sz="1100">
                <a:solidFill>
                  <a:srgbClr val="0A344E"/>
                </a:solidFill>
                <a:latin typeface="Arial"/>
                <a:ea typeface="Arial"/>
                <a:cs typeface="Arial"/>
                <a:sym typeface="Arial"/>
              </a:rPr>
              <a:t>For the 2021-2025 Strategic Plan and 2021 Operating Plan, ICANN org shall produce a document listing the required rationales and specific criteria defining success (as defined in this recommendation) for each goal (strategic or not), outcome (targeted or not), operating initiatives etc., found in both of these documents and post it for public consultation prior to finalizing. Once finalized, ICANN org will append these to the 2021-2025 Strategic Plan and 2021 Operating Plan and use the criteria defining success in reporting on the progress of any relevant goal, outcome, operating initiative, etc. </a:t>
            </a:r>
            <a:endParaRPr sz="1100">
              <a:solidFill>
                <a:srgbClr val="0A344E"/>
              </a:solidFill>
              <a:latin typeface="Arial"/>
              <a:ea typeface="Arial"/>
              <a:cs typeface="Arial"/>
              <a:sym typeface="Arial"/>
            </a:endParaRPr>
          </a:p>
          <a:p>
            <a:pPr marL="457200" lvl="0" indent="0" algn="just" rtl="0">
              <a:spcBef>
                <a:spcPts val="0"/>
              </a:spcBef>
              <a:spcAft>
                <a:spcPts val="0"/>
              </a:spcAft>
              <a:buNone/>
            </a:pPr>
            <a:endParaRPr sz="1100">
              <a:solidFill>
                <a:srgbClr val="0A344E"/>
              </a:solidFill>
              <a:latin typeface="Arial"/>
              <a:ea typeface="Arial"/>
              <a:cs typeface="Arial"/>
              <a:sym typeface="Arial"/>
            </a:endParaRPr>
          </a:p>
          <a:p>
            <a:pPr marL="457200" lvl="0" indent="-298450" algn="just" rtl="0">
              <a:spcBef>
                <a:spcPts val="0"/>
              </a:spcBef>
              <a:spcAft>
                <a:spcPts val="0"/>
              </a:spcAft>
              <a:buClr>
                <a:srgbClr val="0A344E"/>
              </a:buClr>
              <a:buSzPts val="1100"/>
              <a:buFont typeface="Noto Sans Symbols"/>
              <a:buChar char="●"/>
            </a:pPr>
            <a:r>
              <a:rPr lang="en-US" sz="1100">
                <a:solidFill>
                  <a:srgbClr val="0A344E"/>
                </a:solidFill>
                <a:latin typeface="Arial"/>
                <a:ea typeface="Arial"/>
                <a:cs typeface="Arial"/>
                <a:sym typeface="Arial"/>
              </a:rPr>
              <a:t>ICANN org shall publish an annual status report on all Strategic Plan and Operating Plan objectives, goals, outcomes, and operating initiatives which will include the above requirements as well as an assessment of progress to date.  ICANN org shall publish an overarching report at the conclusion of a strategic plan starting with the FY2016-2020 Strategic Plan.</a:t>
            </a:r>
            <a:endParaRPr sz="1100"/>
          </a:p>
        </p:txBody>
      </p:sp>
      <p:sp>
        <p:nvSpPr>
          <p:cNvPr id="1009" name="Google Shape;1009;g8aba4bb755_0_43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9"/>
        <p:cNvGrpSpPr/>
        <p:nvPr/>
      </p:nvGrpSpPr>
      <p:grpSpPr>
        <a:xfrm>
          <a:off x="0" y="0"/>
          <a:ext cx="0" cy="0"/>
          <a:chOff x="0" y="0"/>
          <a:chExt cx="0" cy="0"/>
        </a:xfrm>
      </p:grpSpPr>
      <p:sp>
        <p:nvSpPr>
          <p:cNvPr id="850" name="Google Shape;850;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51" name="Google Shape;851;p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52" name="Google Shape;852;p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4"/>
        <p:cNvGrpSpPr/>
        <p:nvPr/>
      </p:nvGrpSpPr>
      <p:grpSpPr>
        <a:xfrm>
          <a:off x="0" y="0"/>
          <a:ext cx="0" cy="0"/>
          <a:chOff x="0" y="0"/>
          <a:chExt cx="0" cy="0"/>
        </a:xfrm>
      </p:grpSpPr>
      <p:sp>
        <p:nvSpPr>
          <p:cNvPr id="1015" name="Google Shape;1015;g8aba4bb755_0_44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b="1">
                <a:solidFill>
                  <a:srgbClr val="0A344E"/>
                </a:solidFill>
                <a:latin typeface="Arial"/>
                <a:ea typeface="Arial"/>
                <a:cs typeface="Arial"/>
                <a:sym typeface="Arial"/>
              </a:rPr>
              <a:t>ICANN org shall institute the following changes to Public Comment proceedings: </a:t>
            </a:r>
            <a:endParaRPr b="1">
              <a:solidFill>
                <a:srgbClr val="0A344E"/>
              </a:solidFill>
              <a:latin typeface="Arial"/>
              <a:ea typeface="Arial"/>
              <a:cs typeface="Arial"/>
              <a:sym typeface="Arial"/>
            </a:endParaRPr>
          </a:p>
          <a:p>
            <a:pPr marL="0" lvl="0" indent="0" algn="l" rtl="0">
              <a:lnSpc>
                <a:spcPct val="115000"/>
              </a:lnSpc>
              <a:spcBef>
                <a:spcPts val="0"/>
              </a:spcBef>
              <a:spcAft>
                <a:spcPts val="0"/>
              </a:spcAft>
              <a:buNone/>
            </a:pPr>
            <a:endParaRPr sz="1100">
              <a:solidFill>
                <a:srgbClr val="0A344E"/>
              </a:solidFill>
              <a:latin typeface="Arial"/>
              <a:ea typeface="Arial"/>
              <a:cs typeface="Arial"/>
              <a:sym typeface="Arial"/>
            </a:endParaRPr>
          </a:p>
          <a:p>
            <a:pPr marL="457200" lvl="0" indent="-298450" algn="l" rtl="0">
              <a:lnSpc>
                <a:spcPct val="115000"/>
              </a:lnSpc>
              <a:spcBef>
                <a:spcPts val="0"/>
              </a:spcBef>
              <a:spcAft>
                <a:spcPts val="0"/>
              </a:spcAft>
              <a:buClr>
                <a:srgbClr val="0A344E"/>
              </a:buClr>
              <a:buSzPts val="1100"/>
              <a:buFont typeface="Noto Sans Symbols"/>
              <a:buChar char="●"/>
            </a:pPr>
            <a:r>
              <a:rPr lang="en-US" sz="1100">
                <a:solidFill>
                  <a:srgbClr val="0A344E"/>
                </a:solidFill>
                <a:latin typeface="Arial"/>
                <a:ea typeface="Arial"/>
                <a:cs typeface="Arial"/>
                <a:sym typeface="Arial"/>
              </a:rPr>
              <a:t>Each Public Comment proceeding shall clearly identify who the intended audience is. </a:t>
            </a:r>
            <a:endParaRPr sz="1100">
              <a:solidFill>
                <a:srgbClr val="0A344E"/>
              </a:solidFill>
              <a:latin typeface="Arial"/>
              <a:ea typeface="Arial"/>
              <a:cs typeface="Arial"/>
              <a:sym typeface="Arial"/>
            </a:endParaRPr>
          </a:p>
          <a:p>
            <a:pPr marL="457200" lvl="0" indent="-298450" algn="l" rtl="0">
              <a:lnSpc>
                <a:spcPct val="115000"/>
              </a:lnSpc>
              <a:spcBef>
                <a:spcPts val="0"/>
              </a:spcBef>
              <a:spcAft>
                <a:spcPts val="0"/>
              </a:spcAft>
              <a:buClr>
                <a:srgbClr val="0A344E"/>
              </a:buClr>
              <a:buSzPts val="1100"/>
              <a:buFont typeface="Noto Sans Symbols"/>
              <a:buChar char="●"/>
            </a:pPr>
            <a:r>
              <a:rPr lang="en-US" sz="1100">
                <a:solidFill>
                  <a:srgbClr val="0A344E"/>
                </a:solidFill>
                <a:latin typeface="Arial"/>
                <a:ea typeface="Arial"/>
                <a:cs typeface="Arial"/>
                <a:sym typeface="Arial"/>
              </a:rPr>
              <a:t>Each Public Comment proceeding shall provide a clear list of precise key questions in plain language that the public consultation is seeking answers to from its intended audience. </a:t>
            </a:r>
            <a:endParaRPr sz="1100">
              <a:solidFill>
                <a:srgbClr val="0A344E"/>
              </a:solidFill>
              <a:latin typeface="Arial"/>
              <a:ea typeface="Arial"/>
              <a:cs typeface="Arial"/>
              <a:sym typeface="Arial"/>
            </a:endParaRPr>
          </a:p>
          <a:p>
            <a:pPr marL="457200" lvl="0" indent="-298450" algn="l" rtl="0">
              <a:lnSpc>
                <a:spcPct val="115000"/>
              </a:lnSpc>
              <a:spcBef>
                <a:spcPts val="0"/>
              </a:spcBef>
              <a:spcAft>
                <a:spcPts val="0"/>
              </a:spcAft>
              <a:buClr>
                <a:srgbClr val="0A344E"/>
              </a:buClr>
              <a:buSzPts val="1100"/>
              <a:buFont typeface="Noto Sans Symbols"/>
              <a:buChar char="●"/>
            </a:pPr>
            <a:r>
              <a:rPr lang="en-US" sz="1100">
                <a:solidFill>
                  <a:srgbClr val="0A344E"/>
                </a:solidFill>
                <a:latin typeface="Arial"/>
                <a:ea typeface="Arial"/>
                <a:cs typeface="Arial"/>
                <a:sym typeface="Arial"/>
              </a:rPr>
              <a:t>Where appropriate and feasible, translations of the summary and key questions shall be included in the Public Comment proceeding and responses to Public Comment proceedings in any of the official ICANN languages shall always be accepted.</a:t>
            </a:r>
            <a:endParaRPr sz="1100" b="1">
              <a:solidFill>
                <a:srgbClr val="0A344E"/>
              </a:solidFill>
              <a:latin typeface="Arial"/>
              <a:ea typeface="Arial"/>
              <a:cs typeface="Arial"/>
              <a:sym typeface="Arial"/>
            </a:endParaRPr>
          </a:p>
          <a:p>
            <a:pPr marL="0" lvl="0" indent="0" algn="l" rtl="0">
              <a:lnSpc>
                <a:spcPct val="115000"/>
              </a:lnSpc>
              <a:spcBef>
                <a:spcPts val="0"/>
              </a:spcBef>
              <a:spcAft>
                <a:spcPts val="0"/>
              </a:spcAft>
              <a:buNone/>
            </a:pPr>
            <a:r>
              <a:rPr lang="en-US" sz="1300" b="1">
                <a:solidFill>
                  <a:srgbClr val="0A344E"/>
                </a:solidFill>
                <a:latin typeface="Arial"/>
                <a:ea typeface="Arial"/>
                <a:cs typeface="Arial"/>
                <a:sym typeface="Arial"/>
              </a:rPr>
              <a:t>With regards to other types of public input, ICANN org shall: </a:t>
            </a:r>
            <a:endParaRPr sz="1300" b="1">
              <a:solidFill>
                <a:srgbClr val="0A344E"/>
              </a:solidFill>
              <a:latin typeface="Arial"/>
              <a:ea typeface="Arial"/>
              <a:cs typeface="Arial"/>
              <a:sym typeface="Arial"/>
            </a:endParaRPr>
          </a:p>
          <a:p>
            <a:pPr marL="0" lvl="0" indent="0" algn="just" rtl="0">
              <a:lnSpc>
                <a:spcPct val="115000"/>
              </a:lnSpc>
              <a:spcBef>
                <a:spcPts val="0"/>
              </a:spcBef>
              <a:spcAft>
                <a:spcPts val="0"/>
              </a:spcAft>
              <a:buNone/>
            </a:pPr>
            <a:endParaRPr sz="1100">
              <a:solidFill>
                <a:srgbClr val="0A344E"/>
              </a:solidFill>
              <a:latin typeface="Arial"/>
              <a:ea typeface="Arial"/>
              <a:cs typeface="Arial"/>
              <a:sym typeface="Arial"/>
            </a:endParaRPr>
          </a:p>
          <a:p>
            <a:pPr marL="457200" lvl="0" indent="-298450" algn="just" rtl="0">
              <a:lnSpc>
                <a:spcPct val="115000"/>
              </a:lnSpc>
              <a:spcBef>
                <a:spcPts val="0"/>
              </a:spcBef>
              <a:spcAft>
                <a:spcPts val="0"/>
              </a:spcAft>
              <a:buClr>
                <a:srgbClr val="0A344E"/>
              </a:buClr>
              <a:buSzPts val="1100"/>
              <a:buFont typeface="Noto Sans Symbols"/>
              <a:buChar char="●"/>
            </a:pPr>
            <a:r>
              <a:rPr lang="en-US" sz="1100">
                <a:solidFill>
                  <a:srgbClr val="0A344E"/>
                </a:solidFill>
                <a:latin typeface="Arial"/>
                <a:ea typeface="Arial"/>
                <a:cs typeface="Arial"/>
                <a:sym typeface="Arial"/>
              </a:rPr>
              <a:t>Develop and publish guidelines to assist in determining when a Public Comment process is required vs. alternate mechanisms for gathering input. </a:t>
            </a:r>
            <a:endParaRPr sz="1100">
              <a:solidFill>
                <a:srgbClr val="0A344E"/>
              </a:solidFill>
              <a:latin typeface="Arial"/>
              <a:ea typeface="Arial"/>
              <a:cs typeface="Arial"/>
              <a:sym typeface="Arial"/>
            </a:endParaRPr>
          </a:p>
          <a:p>
            <a:pPr marL="457200" lvl="0" indent="-298450" algn="just" rtl="0">
              <a:lnSpc>
                <a:spcPct val="115000"/>
              </a:lnSpc>
              <a:spcBef>
                <a:spcPts val="0"/>
              </a:spcBef>
              <a:spcAft>
                <a:spcPts val="0"/>
              </a:spcAft>
              <a:buClr>
                <a:srgbClr val="0A344E"/>
              </a:buClr>
              <a:buSzPts val="1100"/>
              <a:buFont typeface="Noto Sans Symbols"/>
              <a:buChar char="●"/>
            </a:pPr>
            <a:r>
              <a:rPr lang="en-US" sz="1100">
                <a:solidFill>
                  <a:srgbClr val="0A344E"/>
                </a:solidFill>
                <a:latin typeface="Arial"/>
                <a:ea typeface="Arial"/>
                <a:cs typeface="Arial"/>
                <a:sym typeface="Arial"/>
              </a:rPr>
              <a:t>Develop and publish guidelines for how alternative mechanisms for gathering input should operate including producing final reports. </a:t>
            </a:r>
            <a:endParaRPr sz="1100">
              <a:solidFill>
                <a:srgbClr val="0A344E"/>
              </a:solidFill>
              <a:latin typeface="Arial"/>
              <a:ea typeface="Arial"/>
              <a:cs typeface="Arial"/>
              <a:sym typeface="Arial"/>
            </a:endParaRPr>
          </a:p>
          <a:p>
            <a:pPr marL="457200" lvl="0" indent="-298450" algn="just" rtl="0">
              <a:lnSpc>
                <a:spcPct val="115000"/>
              </a:lnSpc>
              <a:spcBef>
                <a:spcPts val="0"/>
              </a:spcBef>
              <a:spcAft>
                <a:spcPts val="0"/>
              </a:spcAft>
              <a:buClr>
                <a:srgbClr val="0A344E"/>
              </a:buClr>
              <a:buSzPts val="1100"/>
              <a:buFont typeface="Noto Sans Symbols"/>
              <a:buChar char="●"/>
            </a:pPr>
            <a:r>
              <a:rPr lang="en-US" sz="1100">
                <a:solidFill>
                  <a:srgbClr val="0A344E"/>
                </a:solidFill>
                <a:latin typeface="Arial"/>
                <a:ea typeface="Arial"/>
                <a:cs typeface="Arial"/>
                <a:sym typeface="Arial"/>
              </a:rPr>
              <a:t>Develop a system similar to, and integrated with, the Public Comment tracking system for all uses alternate mechanisms to gather input. Publish the complete “Public Comment Guidelines for the ICANN Organization.” </a:t>
            </a:r>
            <a:endParaRPr sz="1100">
              <a:solidFill>
                <a:srgbClr val="0A344E"/>
              </a:solidFill>
              <a:latin typeface="Arial"/>
              <a:ea typeface="Arial"/>
              <a:cs typeface="Arial"/>
              <a:sym typeface="Arial"/>
            </a:endParaRPr>
          </a:p>
          <a:p>
            <a:pPr marL="457200" lvl="0" indent="-298450" algn="just" rtl="0">
              <a:lnSpc>
                <a:spcPct val="115000"/>
              </a:lnSpc>
              <a:spcBef>
                <a:spcPts val="0"/>
              </a:spcBef>
              <a:spcAft>
                <a:spcPts val="0"/>
              </a:spcAft>
              <a:buClr>
                <a:srgbClr val="0A344E"/>
              </a:buClr>
              <a:buSzPts val="1100"/>
              <a:buFont typeface="Noto Sans Symbols"/>
              <a:buChar char="●"/>
            </a:pPr>
            <a:r>
              <a:rPr lang="en-US" sz="1100">
                <a:solidFill>
                  <a:srgbClr val="0A344E"/>
                </a:solidFill>
                <a:latin typeface="Arial"/>
                <a:ea typeface="Arial"/>
                <a:cs typeface="Arial"/>
                <a:sym typeface="Arial"/>
              </a:rPr>
              <a:t>Resolve the issue of blog posts collecting feedback information when the “Public Comment Guidelines for the ICANN Organization” state that they “will not be used as mechanisms for collecting feedback.</a:t>
            </a:r>
            <a:endParaRPr sz="1100"/>
          </a:p>
        </p:txBody>
      </p:sp>
      <p:sp>
        <p:nvSpPr>
          <p:cNvPr id="1016" name="Google Shape;1016;g8aba4bb755_0_44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1"/>
        <p:cNvGrpSpPr/>
        <p:nvPr/>
      </p:nvGrpSpPr>
      <p:grpSpPr>
        <a:xfrm>
          <a:off x="0" y="0"/>
          <a:ext cx="0" cy="0"/>
          <a:chOff x="0" y="0"/>
          <a:chExt cx="0" cy="0"/>
        </a:xfrm>
      </p:grpSpPr>
      <p:sp>
        <p:nvSpPr>
          <p:cNvPr id="1022" name="Google Shape;1022;g8aba4bb755_0_45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just" rtl="0">
              <a:lnSpc>
                <a:spcPct val="115000"/>
              </a:lnSpc>
              <a:spcBef>
                <a:spcPts val="0"/>
              </a:spcBef>
              <a:spcAft>
                <a:spcPts val="0"/>
              </a:spcAft>
              <a:buNone/>
            </a:pPr>
            <a:r>
              <a:rPr lang="en-US" sz="1300" b="1">
                <a:solidFill>
                  <a:schemeClr val="dk2"/>
                </a:solidFill>
                <a:latin typeface="Arial"/>
                <a:ea typeface="Arial"/>
                <a:cs typeface="Arial"/>
                <a:sym typeface="Arial"/>
              </a:rPr>
              <a:t>Problem statement:</a:t>
            </a:r>
            <a:r>
              <a:rPr lang="en-US" sz="1800">
                <a:solidFill>
                  <a:srgbClr val="0A344E"/>
                </a:solidFill>
                <a:latin typeface="Arial"/>
                <a:ea typeface="Arial"/>
                <a:cs typeface="Arial"/>
                <a:sym typeface="Arial"/>
              </a:rPr>
              <a:t> </a:t>
            </a:r>
            <a:endParaRPr sz="1800">
              <a:solidFill>
                <a:srgbClr val="0A344E"/>
              </a:solidFill>
              <a:latin typeface="Arial"/>
              <a:ea typeface="Arial"/>
              <a:cs typeface="Arial"/>
              <a:sym typeface="Arial"/>
            </a:endParaRPr>
          </a:p>
          <a:p>
            <a:pPr marL="0" lvl="0" indent="0" algn="just" rtl="0">
              <a:lnSpc>
                <a:spcPct val="115000"/>
              </a:lnSpc>
              <a:spcBef>
                <a:spcPts val="0"/>
              </a:spcBef>
              <a:spcAft>
                <a:spcPts val="0"/>
              </a:spcAft>
              <a:buNone/>
            </a:pPr>
            <a:r>
              <a:rPr lang="en-US" sz="1300" b="1" i="1">
                <a:solidFill>
                  <a:srgbClr val="0A344E"/>
                </a:solidFill>
                <a:latin typeface="Arial"/>
                <a:ea typeface="Arial"/>
                <a:cs typeface="Arial"/>
                <a:sym typeface="Arial"/>
              </a:rPr>
              <a:t>ATRT3, similar to other Specific Reviews such as SSR2 and RDS, has assessed that not all recommendations by the previous review team have been completely implemented, contrary to the org’s reporting.</a:t>
            </a:r>
            <a:endParaRPr sz="1300" b="1" i="1">
              <a:solidFill>
                <a:srgbClr val="0A344E"/>
              </a:solidFill>
              <a:latin typeface="Arial"/>
              <a:ea typeface="Arial"/>
              <a:cs typeface="Arial"/>
              <a:sym typeface="Arial"/>
            </a:endParaRPr>
          </a:p>
          <a:p>
            <a:pPr marL="0" lvl="0" indent="0" algn="just" rtl="0">
              <a:lnSpc>
                <a:spcPct val="115000"/>
              </a:lnSpc>
              <a:spcBef>
                <a:spcPts val="0"/>
              </a:spcBef>
              <a:spcAft>
                <a:spcPts val="0"/>
              </a:spcAft>
              <a:buNone/>
            </a:pPr>
            <a:endParaRPr sz="1300">
              <a:solidFill>
                <a:srgbClr val="0A344E"/>
              </a:solidFill>
              <a:latin typeface="Arial"/>
              <a:ea typeface="Arial"/>
              <a:cs typeface="Arial"/>
              <a:sym typeface="Arial"/>
            </a:endParaRPr>
          </a:p>
          <a:p>
            <a:pPr marL="0" lvl="0" indent="0" algn="just" rtl="0">
              <a:lnSpc>
                <a:spcPct val="115000"/>
              </a:lnSpc>
              <a:spcBef>
                <a:spcPts val="0"/>
              </a:spcBef>
              <a:spcAft>
                <a:spcPts val="0"/>
              </a:spcAft>
              <a:buNone/>
            </a:pPr>
            <a:r>
              <a:rPr lang="en-US" sz="1300" b="1">
                <a:solidFill>
                  <a:schemeClr val="dk2"/>
                </a:solidFill>
                <a:latin typeface="Arial"/>
                <a:ea typeface="Arial"/>
                <a:cs typeface="Arial"/>
                <a:sym typeface="Arial"/>
              </a:rPr>
              <a:t>Intended outcome: </a:t>
            </a:r>
            <a:endParaRPr sz="1300" b="1">
              <a:solidFill>
                <a:schemeClr val="dk2"/>
              </a:solidFill>
              <a:latin typeface="Arial"/>
              <a:ea typeface="Arial"/>
              <a:cs typeface="Arial"/>
              <a:sym typeface="Arial"/>
            </a:endParaRPr>
          </a:p>
          <a:p>
            <a:pPr marL="0" lvl="0" indent="0" algn="just" rtl="0">
              <a:lnSpc>
                <a:spcPct val="115000"/>
              </a:lnSpc>
              <a:spcBef>
                <a:spcPts val="0"/>
              </a:spcBef>
              <a:spcAft>
                <a:spcPts val="0"/>
              </a:spcAft>
              <a:buNone/>
            </a:pPr>
            <a:r>
              <a:rPr lang="en-US">
                <a:solidFill>
                  <a:srgbClr val="0A344E"/>
                </a:solidFill>
                <a:latin typeface="Arial"/>
                <a:ea typeface="Arial"/>
                <a:cs typeface="Arial"/>
                <a:sym typeface="Arial"/>
              </a:rPr>
              <a:t>Proper implementation of all ATRT2 Recommendations subject to the prioritization process.</a:t>
            </a:r>
            <a:endParaRPr>
              <a:solidFill>
                <a:srgbClr val="0A344E"/>
              </a:solidFill>
              <a:latin typeface="Arial"/>
              <a:ea typeface="Arial"/>
              <a:cs typeface="Arial"/>
              <a:sym typeface="Arial"/>
            </a:endParaRPr>
          </a:p>
          <a:p>
            <a:pPr marL="0" lvl="0" indent="0" algn="just" rtl="0">
              <a:lnSpc>
                <a:spcPct val="115000"/>
              </a:lnSpc>
              <a:spcBef>
                <a:spcPts val="0"/>
              </a:spcBef>
              <a:spcAft>
                <a:spcPts val="0"/>
              </a:spcAft>
              <a:buNone/>
            </a:pPr>
            <a:endParaRPr>
              <a:solidFill>
                <a:srgbClr val="0A344E"/>
              </a:solidFill>
              <a:latin typeface="Arial"/>
              <a:ea typeface="Arial"/>
              <a:cs typeface="Arial"/>
              <a:sym typeface="Arial"/>
            </a:endParaRPr>
          </a:p>
          <a:p>
            <a:pPr marL="0" lvl="0" indent="0" algn="just" rtl="0">
              <a:lnSpc>
                <a:spcPct val="115000"/>
              </a:lnSpc>
              <a:spcBef>
                <a:spcPts val="0"/>
              </a:spcBef>
              <a:spcAft>
                <a:spcPts val="0"/>
              </a:spcAft>
              <a:buNone/>
            </a:pPr>
            <a:r>
              <a:rPr lang="en-US" sz="1300" b="1">
                <a:solidFill>
                  <a:schemeClr val="dk2"/>
                </a:solidFill>
                <a:latin typeface="Arial"/>
                <a:ea typeface="Arial"/>
                <a:cs typeface="Arial"/>
                <a:sym typeface="Arial"/>
              </a:rPr>
              <a:t>Recommendation:</a:t>
            </a:r>
            <a:endParaRPr sz="1300" b="1">
              <a:solidFill>
                <a:schemeClr val="dk2"/>
              </a:solidFill>
              <a:latin typeface="Arial"/>
              <a:ea typeface="Arial"/>
              <a:cs typeface="Arial"/>
              <a:sym typeface="Arial"/>
            </a:endParaRPr>
          </a:p>
          <a:p>
            <a:pPr marL="0" lvl="0" indent="0" algn="just" rtl="0">
              <a:spcBef>
                <a:spcPts val="0"/>
              </a:spcBef>
              <a:spcAft>
                <a:spcPts val="0"/>
              </a:spcAft>
              <a:buNone/>
            </a:pPr>
            <a:r>
              <a:rPr lang="en-US">
                <a:solidFill>
                  <a:srgbClr val="0A344E"/>
                </a:solidFill>
                <a:latin typeface="Arial"/>
                <a:ea typeface="Arial"/>
                <a:cs typeface="Arial"/>
                <a:sym typeface="Arial"/>
              </a:rPr>
              <a:t>ICANN org shall review the implementation of ATRT2 Recommendations in light of ATRT3’s assessment of these and complete their implementation subject to prioritization (see recommendation on the creation of a prioritization process).</a:t>
            </a:r>
            <a:endParaRPr sz="600"/>
          </a:p>
        </p:txBody>
      </p:sp>
      <p:sp>
        <p:nvSpPr>
          <p:cNvPr id="1023" name="Google Shape;1023;g8aba4bb755_0_45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8"/>
        <p:cNvGrpSpPr/>
        <p:nvPr/>
      </p:nvGrpSpPr>
      <p:grpSpPr>
        <a:xfrm>
          <a:off x="0" y="0"/>
          <a:ext cx="0" cy="0"/>
          <a:chOff x="0" y="0"/>
          <a:chExt cx="0" cy="0"/>
        </a:xfrm>
      </p:grpSpPr>
      <p:sp>
        <p:nvSpPr>
          <p:cNvPr id="1029" name="Google Shape;1029;g8aba4bb755_0_40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30" name="Google Shape;1030;g8aba4bb755_0_40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4"/>
        <p:cNvGrpSpPr/>
        <p:nvPr/>
      </p:nvGrpSpPr>
      <p:grpSpPr>
        <a:xfrm>
          <a:off x="0" y="0"/>
          <a:ext cx="0" cy="0"/>
          <a:chOff x="0" y="0"/>
          <a:chExt cx="0" cy="0"/>
        </a:xfrm>
      </p:grpSpPr>
      <p:sp>
        <p:nvSpPr>
          <p:cNvPr id="1035" name="Google Shape;1035;g8aba4bb755_0_37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6" name="Google Shape;1036;g8aba4bb755_0_37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300" b="1">
                <a:solidFill>
                  <a:srgbClr val="0A344E"/>
                </a:solidFill>
                <a:latin typeface="Arial"/>
                <a:ea typeface="Arial"/>
                <a:cs typeface="Arial"/>
                <a:sym typeface="Arial"/>
              </a:rPr>
              <a:t>ATRT3 implementation shepherds </a:t>
            </a:r>
            <a:r>
              <a:rPr lang="en-US" sz="1300">
                <a:solidFill>
                  <a:srgbClr val="0A344E"/>
                </a:solidFill>
                <a:latin typeface="Arial"/>
                <a:ea typeface="Arial"/>
                <a:cs typeface="Arial"/>
                <a:sym typeface="Arial"/>
              </a:rPr>
              <a:t>stand ready to provide information and clarifications throughout implementation on issues such as: </a:t>
            </a:r>
            <a:endParaRPr sz="1300">
              <a:solidFill>
                <a:srgbClr val="0A344E"/>
              </a:solidFill>
              <a:latin typeface="Arial"/>
              <a:ea typeface="Arial"/>
              <a:cs typeface="Arial"/>
              <a:sym typeface="Arial"/>
            </a:endParaRPr>
          </a:p>
          <a:p>
            <a:pPr marL="0" lvl="0" indent="0" algn="l" rtl="0">
              <a:spcBef>
                <a:spcPts val="0"/>
              </a:spcBef>
              <a:spcAft>
                <a:spcPts val="0"/>
              </a:spcAft>
              <a:buNone/>
            </a:pPr>
            <a:endParaRPr sz="1300">
              <a:solidFill>
                <a:srgbClr val="0A344E"/>
              </a:solidFill>
              <a:latin typeface="Arial"/>
              <a:ea typeface="Arial"/>
              <a:cs typeface="Arial"/>
              <a:sym typeface="Arial"/>
            </a:endParaRPr>
          </a:p>
          <a:p>
            <a:pPr marL="457200" lvl="0" indent="-279400" algn="l" rtl="0">
              <a:spcBef>
                <a:spcPts val="0"/>
              </a:spcBef>
              <a:spcAft>
                <a:spcPts val="0"/>
              </a:spcAft>
              <a:buClr>
                <a:schemeClr val="dk1"/>
              </a:buClr>
              <a:buSzPts val="800"/>
              <a:buChar char="●"/>
            </a:pPr>
            <a:r>
              <a:rPr lang="en-US" sz="1300">
                <a:solidFill>
                  <a:srgbClr val="0A344E"/>
                </a:solidFill>
                <a:latin typeface="Arial"/>
                <a:ea typeface="Arial"/>
                <a:cs typeface="Arial"/>
                <a:sym typeface="Arial"/>
              </a:rPr>
              <a:t>Intent of recommendations</a:t>
            </a:r>
            <a:endParaRPr sz="1300">
              <a:solidFill>
                <a:srgbClr val="0A344E"/>
              </a:solidFill>
              <a:latin typeface="Arial"/>
              <a:ea typeface="Arial"/>
              <a:cs typeface="Arial"/>
              <a:sym typeface="Arial"/>
            </a:endParaRPr>
          </a:p>
          <a:p>
            <a:pPr marL="457200" lvl="0" indent="-279400" algn="l" rtl="0">
              <a:lnSpc>
                <a:spcPct val="115000"/>
              </a:lnSpc>
              <a:spcBef>
                <a:spcPts val="0"/>
              </a:spcBef>
              <a:spcAft>
                <a:spcPts val="0"/>
              </a:spcAft>
              <a:buClr>
                <a:schemeClr val="dk1"/>
              </a:buClr>
              <a:buSzPts val="800"/>
              <a:buChar char="●"/>
            </a:pPr>
            <a:r>
              <a:rPr lang="en-US" sz="1300">
                <a:solidFill>
                  <a:srgbClr val="0A344E"/>
                </a:solidFill>
                <a:latin typeface="Arial"/>
                <a:ea typeface="Arial"/>
                <a:cs typeface="Arial"/>
                <a:sym typeface="Arial"/>
              </a:rPr>
              <a:t>Rationale for recommendations</a:t>
            </a:r>
            <a:endParaRPr sz="1300">
              <a:solidFill>
                <a:srgbClr val="0A344E"/>
              </a:solidFill>
              <a:latin typeface="Arial"/>
              <a:ea typeface="Arial"/>
              <a:cs typeface="Arial"/>
              <a:sym typeface="Arial"/>
            </a:endParaRPr>
          </a:p>
          <a:p>
            <a:pPr marL="457200" lvl="0" indent="-279400" algn="l" rtl="0">
              <a:lnSpc>
                <a:spcPct val="115000"/>
              </a:lnSpc>
              <a:spcBef>
                <a:spcPts val="0"/>
              </a:spcBef>
              <a:spcAft>
                <a:spcPts val="0"/>
              </a:spcAft>
              <a:buClr>
                <a:schemeClr val="dk1"/>
              </a:buClr>
              <a:buSzPts val="800"/>
              <a:buChar char="●"/>
            </a:pPr>
            <a:r>
              <a:rPr lang="en-US" sz="1300">
                <a:solidFill>
                  <a:srgbClr val="0A344E"/>
                </a:solidFill>
                <a:latin typeface="Arial"/>
                <a:ea typeface="Arial"/>
                <a:cs typeface="Arial"/>
                <a:sym typeface="Arial"/>
              </a:rPr>
              <a:t>The envisioned implementation timeline</a:t>
            </a:r>
            <a:endParaRPr sz="1300">
              <a:solidFill>
                <a:srgbClr val="0A344E"/>
              </a:solidFill>
              <a:latin typeface="Arial"/>
              <a:ea typeface="Arial"/>
              <a:cs typeface="Arial"/>
              <a:sym typeface="Arial"/>
            </a:endParaRPr>
          </a:p>
          <a:p>
            <a:pPr marL="457200" lvl="0" indent="-279400" algn="l" rtl="0">
              <a:lnSpc>
                <a:spcPct val="115000"/>
              </a:lnSpc>
              <a:spcBef>
                <a:spcPts val="0"/>
              </a:spcBef>
              <a:spcAft>
                <a:spcPts val="0"/>
              </a:spcAft>
              <a:buClr>
                <a:schemeClr val="dk1"/>
              </a:buClr>
              <a:buSzPts val="800"/>
              <a:buChar char="●"/>
            </a:pPr>
            <a:r>
              <a:rPr lang="en-US" sz="1300">
                <a:solidFill>
                  <a:srgbClr val="0A344E"/>
                </a:solidFill>
                <a:latin typeface="Arial"/>
                <a:ea typeface="Arial"/>
                <a:cs typeface="Arial"/>
                <a:sym typeface="Arial"/>
              </a:rPr>
              <a:t>Metrics related to the measure of implementation success</a:t>
            </a:r>
            <a:endParaRPr sz="500"/>
          </a:p>
        </p:txBody>
      </p:sp>
      <p:sp>
        <p:nvSpPr>
          <p:cNvPr id="1037" name="Google Shape;1037;g8aba4bb755_0_37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8"/>
        <p:cNvGrpSpPr/>
        <p:nvPr/>
      </p:nvGrpSpPr>
      <p:grpSpPr>
        <a:xfrm>
          <a:off x="0" y="0"/>
          <a:ext cx="0" cy="0"/>
          <a:chOff x="0" y="0"/>
          <a:chExt cx="0" cy="0"/>
        </a:xfrm>
      </p:grpSpPr>
      <p:sp>
        <p:nvSpPr>
          <p:cNvPr id="1059" name="Google Shape;1059;p7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0" name="Google Shape;1060;p7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4"/>
        <p:cNvGrpSpPr/>
        <p:nvPr/>
      </p:nvGrpSpPr>
      <p:grpSpPr>
        <a:xfrm>
          <a:off x="0" y="0"/>
          <a:ext cx="0" cy="0"/>
          <a:chOff x="0" y="0"/>
          <a:chExt cx="0" cy="0"/>
        </a:xfrm>
      </p:grpSpPr>
      <p:sp>
        <p:nvSpPr>
          <p:cNvPr id="1065" name="Google Shape;1065;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6" name="Google Shape;1066;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0"/>
        <p:cNvGrpSpPr/>
        <p:nvPr/>
      </p:nvGrpSpPr>
      <p:grpSpPr>
        <a:xfrm>
          <a:off x="0" y="0"/>
          <a:ext cx="0" cy="0"/>
          <a:chOff x="0" y="0"/>
          <a:chExt cx="0" cy="0"/>
        </a:xfrm>
      </p:grpSpPr>
      <p:sp>
        <p:nvSpPr>
          <p:cNvPr id="1071" name="Google Shape;1071;g8aba4bb755_0_3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2" name="Google Shape;1072;g8aba4bb755_0_33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3" name="Google Shape;1073;g8aba4bb755_0_33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9"/>
        <p:cNvGrpSpPr/>
        <p:nvPr/>
      </p:nvGrpSpPr>
      <p:grpSpPr>
        <a:xfrm>
          <a:off x="0" y="0"/>
          <a:ext cx="0" cy="0"/>
          <a:chOff x="0" y="0"/>
          <a:chExt cx="0" cy="0"/>
        </a:xfrm>
      </p:grpSpPr>
      <p:sp>
        <p:nvSpPr>
          <p:cNvPr id="1080" name="Google Shape;1080;g8aba4bb755_0_34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1" name="Google Shape;1081;g8aba4bb755_0_34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5"/>
        <p:cNvGrpSpPr/>
        <p:nvPr/>
      </p:nvGrpSpPr>
      <p:grpSpPr>
        <a:xfrm>
          <a:off x="0" y="0"/>
          <a:ext cx="0" cy="0"/>
          <a:chOff x="0" y="0"/>
          <a:chExt cx="0" cy="0"/>
        </a:xfrm>
      </p:grpSpPr>
      <p:sp>
        <p:nvSpPr>
          <p:cNvPr id="1086" name="Google Shape;1086;g8aba4bb755_0_4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7" name="Google Shape;1087;g8aba4bb755_0_4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1"/>
        <p:cNvGrpSpPr/>
        <p:nvPr/>
      </p:nvGrpSpPr>
      <p:grpSpPr>
        <a:xfrm>
          <a:off x="0" y="0"/>
          <a:ext cx="0" cy="0"/>
          <a:chOff x="0" y="0"/>
          <a:chExt cx="0" cy="0"/>
        </a:xfrm>
      </p:grpSpPr>
      <p:sp>
        <p:nvSpPr>
          <p:cNvPr id="1092" name="Google Shape;1092;g8aba4bb755_0_9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3" name="Google Shape;1093;g8aba4bb755_0_9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5"/>
        <p:cNvGrpSpPr/>
        <p:nvPr/>
      </p:nvGrpSpPr>
      <p:grpSpPr>
        <a:xfrm>
          <a:off x="0" y="0"/>
          <a:ext cx="0" cy="0"/>
          <a:chOff x="0" y="0"/>
          <a:chExt cx="0" cy="0"/>
        </a:xfrm>
      </p:grpSpPr>
      <p:sp>
        <p:nvSpPr>
          <p:cNvPr id="876" name="Google Shape;876;g8aba4bb755_0_23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7" name="Google Shape;877;g8aba4bb755_0_2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7"/>
        <p:cNvGrpSpPr/>
        <p:nvPr/>
      </p:nvGrpSpPr>
      <p:grpSpPr>
        <a:xfrm>
          <a:off x="0" y="0"/>
          <a:ext cx="0" cy="0"/>
          <a:chOff x="0" y="0"/>
          <a:chExt cx="0" cy="0"/>
        </a:xfrm>
      </p:grpSpPr>
      <p:sp>
        <p:nvSpPr>
          <p:cNvPr id="1098" name="Google Shape;1098;g8aba4bb755_0_29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9" name="Google Shape;1099;g8aba4bb755_0_29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3"/>
        <p:cNvGrpSpPr/>
        <p:nvPr/>
      </p:nvGrpSpPr>
      <p:grpSpPr>
        <a:xfrm>
          <a:off x="0" y="0"/>
          <a:ext cx="0" cy="0"/>
          <a:chOff x="0" y="0"/>
          <a:chExt cx="0" cy="0"/>
        </a:xfrm>
      </p:grpSpPr>
      <p:sp>
        <p:nvSpPr>
          <p:cNvPr id="1104" name="Google Shape;1104;g8aba4bb755_0_29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5" name="Google Shape;1105;g8aba4bb755_0_29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9"/>
        <p:cNvGrpSpPr/>
        <p:nvPr/>
      </p:nvGrpSpPr>
      <p:grpSpPr>
        <a:xfrm>
          <a:off x="0" y="0"/>
          <a:ext cx="0" cy="0"/>
          <a:chOff x="0" y="0"/>
          <a:chExt cx="0" cy="0"/>
        </a:xfrm>
      </p:grpSpPr>
      <p:sp>
        <p:nvSpPr>
          <p:cNvPr id="1110" name="Google Shape;1110;g8aba4bb755_0_28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1" name="Google Shape;1111;g8aba4bb755_0_28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5"/>
        <p:cNvGrpSpPr/>
        <p:nvPr/>
      </p:nvGrpSpPr>
      <p:grpSpPr>
        <a:xfrm>
          <a:off x="0" y="0"/>
          <a:ext cx="0" cy="0"/>
          <a:chOff x="0" y="0"/>
          <a:chExt cx="0" cy="0"/>
        </a:xfrm>
      </p:grpSpPr>
      <p:sp>
        <p:nvSpPr>
          <p:cNvPr id="1116" name="Google Shape;1116;g8aba4bb755_0_46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7" name="Google Shape;1117;g8aba4bb755_0_46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1"/>
        <p:cNvGrpSpPr/>
        <p:nvPr/>
      </p:nvGrpSpPr>
      <p:grpSpPr>
        <a:xfrm>
          <a:off x="0" y="0"/>
          <a:ext cx="0" cy="0"/>
          <a:chOff x="0" y="0"/>
          <a:chExt cx="0" cy="0"/>
        </a:xfrm>
      </p:grpSpPr>
      <p:sp>
        <p:nvSpPr>
          <p:cNvPr id="882" name="Google Shape;882;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ctr" rtl="0">
              <a:lnSpc>
                <a:spcPct val="115000"/>
              </a:lnSpc>
              <a:spcBef>
                <a:spcPts val="0"/>
              </a:spcBef>
              <a:spcAft>
                <a:spcPts val="0"/>
              </a:spcAft>
              <a:buNone/>
            </a:pPr>
            <a:r>
              <a:rPr lang="en-US" sz="1400">
                <a:solidFill>
                  <a:srgbClr val="0A344E"/>
                </a:solidFill>
                <a:latin typeface="Arial"/>
                <a:ea typeface="Arial"/>
                <a:cs typeface="Arial"/>
                <a:sym typeface="Arial"/>
              </a:rPr>
              <a:t>The Accountability and Transparency Review is mandated by ICANN's Bylaws (</a:t>
            </a:r>
            <a:r>
              <a:rPr lang="en-US" sz="1400">
                <a:solidFill>
                  <a:srgbClr val="0A344E"/>
                </a:solidFill>
                <a:uFill>
                  <a:noFill/>
                </a:uFill>
                <a:latin typeface="Arial"/>
                <a:ea typeface="Arial"/>
                <a:cs typeface="Arial"/>
                <a:sym typeface="Arial"/>
                <a:hlinkClick r:id="rId3"/>
              </a:rPr>
              <a:t>Article 4, Section 4.6</a:t>
            </a:r>
            <a:r>
              <a:rPr lang="en-US" sz="1400">
                <a:solidFill>
                  <a:srgbClr val="0A344E"/>
                </a:solidFill>
                <a:latin typeface="Arial"/>
                <a:ea typeface="Arial"/>
                <a:cs typeface="Arial"/>
                <a:sym typeface="Arial"/>
              </a:rPr>
              <a:t>) to review:</a:t>
            </a:r>
            <a:endParaRPr sz="1400">
              <a:solidFill>
                <a:srgbClr val="0A344E"/>
              </a:solidFill>
              <a:latin typeface="Arial"/>
              <a:ea typeface="Arial"/>
              <a:cs typeface="Arial"/>
              <a:sym typeface="Arial"/>
            </a:endParaRPr>
          </a:p>
          <a:p>
            <a:pPr marL="0" lvl="0" indent="0" algn="ctr" rtl="0">
              <a:lnSpc>
                <a:spcPct val="115000"/>
              </a:lnSpc>
              <a:spcBef>
                <a:spcPts val="0"/>
              </a:spcBef>
              <a:spcAft>
                <a:spcPts val="0"/>
              </a:spcAft>
              <a:buNone/>
            </a:pPr>
            <a:endParaRPr sz="1400">
              <a:solidFill>
                <a:srgbClr val="0A344E"/>
              </a:solidFill>
              <a:latin typeface="Arial"/>
              <a:ea typeface="Arial"/>
              <a:cs typeface="Arial"/>
              <a:sym typeface="Arial"/>
            </a:endParaRPr>
          </a:p>
          <a:p>
            <a:pPr marL="0" lvl="0" indent="0" algn="ctr" rtl="0">
              <a:lnSpc>
                <a:spcPct val="115000"/>
              </a:lnSpc>
              <a:spcBef>
                <a:spcPts val="0"/>
              </a:spcBef>
              <a:spcAft>
                <a:spcPts val="0"/>
              </a:spcAft>
              <a:buNone/>
            </a:pPr>
            <a:r>
              <a:rPr lang="en-US" sz="1400" b="1">
                <a:solidFill>
                  <a:srgbClr val="0A344E"/>
                </a:solidFill>
                <a:latin typeface="Arial"/>
                <a:ea typeface="Arial"/>
                <a:cs typeface="Arial"/>
                <a:sym typeface="Arial"/>
              </a:rPr>
              <a:t> </a:t>
            </a:r>
            <a:r>
              <a:rPr lang="en-US" b="1" i="1">
                <a:solidFill>
                  <a:srgbClr val="0A344E"/>
                </a:solidFill>
                <a:latin typeface="Arial"/>
                <a:ea typeface="Arial"/>
                <a:cs typeface="Arial"/>
                <a:sym typeface="Arial"/>
              </a:rPr>
              <a:t>"ICANN's execution of its commitment to maintain and improve robust mechanisms for public input, accountability, and transparency so as to ensure that the outcomes of its decision-making reflect the public interest and are accountable to the Internet community</a:t>
            </a:r>
            <a:r>
              <a:rPr lang="en-US" sz="1400" b="1" i="1">
                <a:solidFill>
                  <a:srgbClr val="0A344E"/>
                </a:solidFill>
                <a:latin typeface="Arial"/>
                <a:ea typeface="Arial"/>
                <a:cs typeface="Arial"/>
                <a:sym typeface="Arial"/>
              </a:rPr>
              <a:t>."</a:t>
            </a:r>
            <a:endParaRPr sz="600"/>
          </a:p>
        </p:txBody>
      </p:sp>
      <p:sp>
        <p:nvSpPr>
          <p:cNvPr id="883" name="Google Shape;883;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8"/>
        <p:cNvGrpSpPr/>
        <p:nvPr/>
      </p:nvGrpSpPr>
      <p:grpSpPr>
        <a:xfrm>
          <a:off x="0" y="0"/>
          <a:ext cx="0" cy="0"/>
          <a:chOff x="0" y="0"/>
          <a:chExt cx="0" cy="0"/>
        </a:xfrm>
      </p:grpSpPr>
      <p:sp>
        <p:nvSpPr>
          <p:cNvPr id="889" name="Google Shape;889;g8aba4bb755_0_20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sz="1700" b="1">
                <a:solidFill>
                  <a:srgbClr val="0A344E"/>
                </a:solidFill>
                <a:latin typeface="Arial"/>
                <a:ea typeface="Arial"/>
                <a:cs typeface="Arial"/>
                <a:sym typeface="Arial"/>
              </a:rPr>
              <a:t>ATRT3 assessed the following scope items: </a:t>
            </a:r>
            <a:endParaRPr sz="1600">
              <a:solidFill>
                <a:srgbClr val="0A344E"/>
              </a:solidFill>
              <a:latin typeface="Arial"/>
              <a:ea typeface="Arial"/>
              <a:cs typeface="Arial"/>
              <a:sym typeface="Arial"/>
            </a:endParaRPr>
          </a:p>
          <a:p>
            <a:pPr marL="457200" lvl="0" indent="-268287" algn="l" rtl="0">
              <a:lnSpc>
                <a:spcPct val="115000"/>
              </a:lnSpc>
              <a:spcBef>
                <a:spcPts val="0"/>
              </a:spcBef>
              <a:spcAft>
                <a:spcPts val="0"/>
              </a:spcAft>
              <a:buClr>
                <a:srgbClr val="0A344E"/>
              </a:buClr>
              <a:buSzPts val="625"/>
              <a:buFont typeface="Noto Sans Symbols"/>
              <a:buChar char="●"/>
            </a:pPr>
            <a:r>
              <a:rPr lang="en-US" sz="1100">
                <a:solidFill>
                  <a:srgbClr val="0A344E"/>
                </a:solidFill>
                <a:latin typeface="Arial"/>
                <a:ea typeface="Arial"/>
                <a:cs typeface="Arial"/>
                <a:sym typeface="Arial"/>
              </a:rPr>
              <a:t>ICANN Board governance</a:t>
            </a:r>
            <a:endParaRPr sz="1100">
              <a:solidFill>
                <a:srgbClr val="0A344E"/>
              </a:solidFill>
              <a:latin typeface="Arial"/>
              <a:ea typeface="Arial"/>
              <a:cs typeface="Arial"/>
              <a:sym typeface="Arial"/>
            </a:endParaRPr>
          </a:p>
          <a:p>
            <a:pPr marL="457200" lvl="0" indent="-268287" algn="l" rtl="0">
              <a:lnSpc>
                <a:spcPct val="115000"/>
              </a:lnSpc>
              <a:spcBef>
                <a:spcPts val="0"/>
              </a:spcBef>
              <a:spcAft>
                <a:spcPts val="0"/>
              </a:spcAft>
              <a:buClr>
                <a:srgbClr val="0A344E"/>
              </a:buClr>
              <a:buSzPts val="625"/>
              <a:buFont typeface="Noto Sans Symbols"/>
              <a:buChar char="●"/>
            </a:pPr>
            <a:r>
              <a:rPr lang="en-US" sz="1100">
                <a:solidFill>
                  <a:srgbClr val="0A344E"/>
                </a:solidFill>
                <a:latin typeface="Arial"/>
                <a:ea typeface="Arial"/>
                <a:cs typeface="Arial"/>
                <a:sym typeface="Arial"/>
              </a:rPr>
              <a:t>The role and effectiveness of the Governmental Advisory Committee (GAC)</a:t>
            </a:r>
            <a:endParaRPr sz="1100">
              <a:solidFill>
                <a:srgbClr val="0A344E"/>
              </a:solidFill>
              <a:latin typeface="Arial"/>
              <a:ea typeface="Arial"/>
              <a:cs typeface="Arial"/>
              <a:sym typeface="Arial"/>
            </a:endParaRPr>
          </a:p>
          <a:p>
            <a:pPr marL="457200" lvl="0" indent="-268287" algn="l" rtl="0">
              <a:lnSpc>
                <a:spcPct val="115000"/>
              </a:lnSpc>
              <a:spcBef>
                <a:spcPts val="0"/>
              </a:spcBef>
              <a:spcAft>
                <a:spcPts val="0"/>
              </a:spcAft>
              <a:buClr>
                <a:srgbClr val="0A344E"/>
              </a:buClr>
              <a:buSzPts val="625"/>
              <a:buFont typeface="Noto Sans Symbols"/>
              <a:buChar char="●"/>
            </a:pPr>
            <a:r>
              <a:rPr lang="en-US" sz="1100">
                <a:solidFill>
                  <a:srgbClr val="0A344E"/>
                </a:solidFill>
                <a:latin typeface="Arial"/>
                <a:ea typeface="Arial"/>
                <a:cs typeface="Arial"/>
                <a:sym typeface="Arial"/>
              </a:rPr>
              <a:t>Processes by which ICANN receives public input </a:t>
            </a:r>
            <a:endParaRPr sz="1100">
              <a:solidFill>
                <a:srgbClr val="0A344E"/>
              </a:solidFill>
              <a:latin typeface="Arial"/>
              <a:ea typeface="Arial"/>
              <a:cs typeface="Arial"/>
              <a:sym typeface="Arial"/>
            </a:endParaRPr>
          </a:p>
          <a:p>
            <a:pPr marL="457200" lvl="0" indent="-268287" algn="l" rtl="0">
              <a:lnSpc>
                <a:spcPct val="115000"/>
              </a:lnSpc>
              <a:spcBef>
                <a:spcPts val="0"/>
              </a:spcBef>
              <a:spcAft>
                <a:spcPts val="0"/>
              </a:spcAft>
              <a:buClr>
                <a:srgbClr val="0A344E"/>
              </a:buClr>
              <a:buSzPts val="625"/>
              <a:buFont typeface="Noto Sans Symbols"/>
              <a:buChar char="●"/>
            </a:pPr>
            <a:r>
              <a:rPr lang="en-US" sz="1100">
                <a:solidFill>
                  <a:srgbClr val="0A344E"/>
                </a:solidFill>
                <a:latin typeface="Arial"/>
                <a:ea typeface="Arial"/>
                <a:cs typeface="Arial"/>
                <a:sym typeface="Arial"/>
              </a:rPr>
              <a:t>The extent to which ICANN’s decisions are supported and accepted by the Internet community</a:t>
            </a:r>
            <a:endParaRPr sz="1700">
              <a:solidFill>
                <a:srgbClr val="0A344E"/>
              </a:solidFill>
              <a:latin typeface="Arial"/>
              <a:ea typeface="Arial"/>
              <a:cs typeface="Arial"/>
              <a:sym typeface="Arial"/>
            </a:endParaRPr>
          </a:p>
          <a:p>
            <a:pPr marL="457200" lvl="0" indent="-268287" algn="l" rtl="0">
              <a:lnSpc>
                <a:spcPct val="115000"/>
              </a:lnSpc>
              <a:spcBef>
                <a:spcPts val="0"/>
              </a:spcBef>
              <a:spcAft>
                <a:spcPts val="0"/>
              </a:spcAft>
              <a:buClr>
                <a:srgbClr val="0A344E"/>
              </a:buClr>
              <a:buSzPts val="625"/>
              <a:buFont typeface="Noto Sans Symbols"/>
              <a:buChar char="●"/>
            </a:pPr>
            <a:r>
              <a:rPr lang="en-US" sz="1100">
                <a:solidFill>
                  <a:srgbClr val="0A344E"/>
                </a:solidFill>
                <a:latin typeface="Arial"/>
                <a:ea typeface="Arial"/>
                <a:cs typeface="Arial"/>
                <a:sym typeface="Arial"/>
              </a:rPr>
              <a:t>Policy development process, to facilitate enhanced cross community deliberations and effective and timely policy development</a:t>
            </a:r>
            <a:endParaRPr sz="1100">
              <a:solidFill>
                <a:srgbClr val="0A344E"/>
              </a:solidFill>
              <a:latin typeface="Arial"/>
              <a:ea typeface="Arial"/>
              <a:cs typeface="Arial"/>
              <a:sym typeface="Arial"/>
            </a:endParaRPr>
          </a:p>
          <a:p>
            <a:pPr marL="457200" lvl="0" indent="-268287" algn="l" rtl="0">
              <a:lnSpc>
                <a:spcPct val="115000"/>
              </a:lnSpc>
              <a:spcBef>
                <a:spcPts val="0"/>
              </a:spcBef>
              <a:spcAft>
                <a:spcPts val="0"/>
              </a:spcAft>
              <a:buClr>
                <a:srgbClr val="0A344E"/>
              </a:buClr>
              <a:buSzPts val="625"/>
              <a:buFont typeface="Noto Sans Symbols"/>
              <a:buChar char="●"/>
            </a:pPr>
            <a:r>
              <a:rPr lang="en-US" sz="1100">
                <a:solidFill>
                  <a:srgbClr val="0A344E"/>
                </a:solidFill>
                <a:latin typeface="Arial"/>
                <a:ea typeface="Arial"/>
                <a:cs typeface="Arial"/>
                <a:sym typeface="Arial"/>
              </a:rPr>
              <a:t>The extent to which ATRT2 recommendations have been implemented and the effectiveness of such implementation</a:t>
            </a:r>
            <a:endParaRPr sz="1100">
              <a:solidFill>
                <a:srgbClr val="0A344E"/>
              </a:solidFill>
              <a:latin typeface="Arial"/>
              <a:ea typeface="Arial"/>
              <a:cs typeface="Arial"/>
              <a:sym typeface="Arial"/>
            </a:endParaRPr>
          </a:p>
          <a:p>
            <a:pPr marL="457200" lvl="0" indent="-268287" algn="l" rtl="0">
              <a:lnSpc>
                <a:spcPct val="115000"/>
              </a:lnSpc>
              <a:spcBef>
                <a:spcPts val="0"/>
              </a:spcBef>
              <a:spcAft>
                <a:spcPts val="0"/>
              </a:spcAft>
              <a:buClr>
                <a:srgbClr val="0A344E"/>
              </a:buClr>
              <a:buSzPts val="625"/>
              <a:buFont typeface="Noto Sans Symbols"/>
              <a:buChar char="●"/>
            </a:pPr>
            <a:r>
              <a:rPr lang="en-US" sz="1100">
                <a:solidFill>
                  <a:srgbClr val="0A344E"/>
                </a:solidFill>
                <a:latin typeface="Arial"/>
                <a:ea typeface="Arial"/>
                <a:cs typeface="Arial"/>
                <a:sym typeface="Arial"/>
              </a:rPr>
              <a:t>Independent Review Process</a:t>
            </a:r>
            <a:endParaRPr sz="1100">
              <a:solidFill>
                <a:srgbClr val="0A344E"/>
              </a:solidFill>
              <a:latin typeface="Arial"/>
              <a:ea typeface="Arial"/>
              <a:cs typeface="Arial"/>
              <a:sym typeface="Arial"/>
            </a:endParaRPr>
          </a:p>
          <a:p>
            <a:pPr marL="457200" lvl="0" indent="-268287" algn="l" rtl="0">
              <a:lnSpc>
                <a:spcPct val="115000"/>
              </a:lnSpc>
              <a:spcBef>
                <a:spcPts val="0"/>
              </a:spcBef>
              <a:spcAft>
                <a:spcPts val="0"/>
              </a:spcAft>
              <a:buClr>
                <a:srgbClr val="0A344E"/>
              </a:buClr>
              <a:buSzPts val="625"/>
              <a:buFont typeface="Noto Sans Symbols"/>
              <a:buChar char="●"/>
            </a:pPr>
            <a:r>
              <a:rPr lang="en-US" sz="1100">
                <a:solidFill>
                  <a:srgbClr val="0A344E"/>
                </a:solidFill>
                <a:latin typeface="Arial"/>
                <a:ea typeface="Arial"/>
                <a:cs typeface="Arial"/>
                <a:sym typeface="Arial"/>
              </a:rPr>
              <a:t>Accountability and transparency relating to strategic and operating plans, including accountability indicators</a:t>
            </a:r>
            <a:endParaRPr sz="1100">
              <a:solidFill>
                <a:srgbClr val="0A344E"/>
              </a:solidFill>
              <a:latin typeface="Arial"/>
              <a:ea typeface="Arial"/>
              <a:cs typeface="Arial"/>
              <a:sym typeface="Arial"/>
            </a:endParaRPr>
          </a:p>
          <a:p>
            <a:pPr marL="457200" lvl="0" indent="-268287" algn="l" rtl="0">
              <a:lnSpc>
                <a:spcPct val="115000"/>
              </a:lnSpc>
              <a:spcBef>
                <a:spcPts val="0"/>
              </a:spcBef>
              <a:spcAft>
                <a:spcPts val="0"/>
              </a:spcAft>
              <a:buClr>
                <a:srgbClr val="0A344E"/>
              </a:buClr>
              <a:buSzPts val="625"/>
              <a:buFont typeface="Noto Sans Symbols"/>
              <a:buChar char="●"/>
            </a:pPr>
            <a:r>
              <a:rPr lang="en-US" sz="1100">
                <a:solidFill>
                  <a:srgbClr val="0A344E"/>
                </a:solidFill>
                <a:latin typeface="Arial"/>
                <a:ea typeface="Arial"/>
                <a:cs typeface="Arial"/>
                <a:sym typeface="Arial"/>
              </a:rPr>
              <a:t>Specific and Organizational Reviews</a:t>
            </a:r>
            <a:endParaRPr sz="1100">
              <a:solidFill>
                <a:srgbClr val="0A344E"/>
              </a:solidFill>
              <a:latin typeface="Arial"/>
              <a:ea typeface="Arial"/>
              <a:cs typeface="Arial"/>
              <a:sym typeface="Arial"/>
            </a:endParaRPr>
          </a:p>
          <a:p>
            <a:pPr marL="457200" lvl="0" indent="-268287" algn="l" rtl="0">
              <a:lnSpc>
                <a:spcPct val="115000"/>
              </a:lnSpc>
              <a:spcBef>
                <a:spcPts val="0"/>
              </a:spcBef>
              <a:spcAft>
                <a:spcPts val="0"/>
              </a:spcAft>
              <a:buClr>
                <a:srgbClr val="0A344E"/>
              </a:buClr>
              <a:buSzPts val="625"/>
              <a:buFont typeface="Noto Sans Symbols"/>
              <a:buChar char="●"/>
            </a:pPr>
            <a:r>
              <a:rPr lang="en-US" sz="1100">
                <a:solidFill>
                  <a:srgbClr val="0A344E"/>
                </a:solidFill>
                <a:latin typeface="Arial"/>
                <a:ea typeface="Arial"/>
                <a:cs typeface="Arial"/>
                <a:sym typeface="Arial"/>
              </a:rPr>
              <a:t>Prioritization and rationalization of activities, policies, and recommendations. </a:t>
            </a:r>
            <a:endParaRPr sz="500">
              <a:solidFill>
                <a:srgbClr val="0A344E"/>
              </a:solidFill>
              <a:latin typeface="Arial"/>
              <a:ea typeface="Arial"/>
              <a:cs typeface="Arial"/>
              <a:sym typeface="Arial"/>
            </a:endParaRPr>
          </a:p>
          <a:p>
            <a:pPr marL="0" lvl="0" indent="0" algn="l" rtl="0">
              <a:lnSpc>
                <a:spcPct val="115000"/>
              </a:lnSpc>
              <a:spcBef>
                <a:spcPts val="0"/>
              </a:spcBef>
              <a:spcAft>
                <a:spcPts val="0"/>
              </a:spcAft>
              <a:buNone/>
            </a:pPr>
            <a:endParaRPr sz="1900">
              <a:solidFill>
                <a:srgbClr val="0A344E"/>
              </a:solidFill>
              <a:latin typeface="Arial"/>
              <a:ea typeface="Arial"/>
              <a:cs typeface="Arial"/>
              <a:sym typeface="Arial"/>
            </a:endParaRPr>
          </a:p>
          <a:p>
            <a:pPr marL="0" lvl="0" indent="0" algn="l" rtl="0">
              <a:lnSpc>
                <a:spcPct val="115000"/>
              </a:lnSpc>
              <a:spcBef>
                <a:spcPts val="0"/>
              </a:spcBef>
              <a:spcAft>
                <a:spcPts val="0"/>
              </a:spcAft>
              <a:buNone/>
            </a:pPr>
            <a:endParaRPr/>
          </a:p>
        </p:txBody>
      </p:sp>
      <p:sp>
        <p:nvSpPr>
          <p:cNvPr id="890" name="Google Shape;890;g8aba4bb755_0_20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5"/>
        <p:cNvGrpSpPr/>
        <p:nvPr/>
      </p:nvGrpSpPr>
      <p:grpSpPr>
        <a:xfrm>
          <a:off x="0" y="0"/>
          <a:ext cx="0" cy="0"/>
          <a:chOff x="0" y="0"/>
          <a:chExt cx="0" cy="0"/>
        </a:xfrm>
      </p:grpSpPr>
      <p:sp>
        <p:nvSpPr>
          <p:cNvPr id="916" name="Google Shape;916;g8a1f16af0c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457200" lvl="0" indent="-304800" algn="l" rtl="0">
              <a:lnSpc>
                <a:spcPct val="115000"/>
              </a:lnSpc>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ATRT3 submitted its Final Report to the ICANN Board on 1 June 2020. The Final Report is available for public comment until 31 July 2020. </a:t>
            </a:r>
            <a:endParaRPr>
              <a:solidFill>
                <a:srgbClr val="0A344E"/>
              </a:solidFill>
              <a:latin typeface="Arial"/>
              <a:ea typeface="Arial"/>
              <a:cs typeface="Arial"/>
              <a:sym typeface="Arial"/>
            </a:endParaRPr>
          </a:p>
          <a:p>
            <a:pPr marL="457200" lvl="0" indent="-304800" algn="l" rtl="0">
              <a:lnSpc>
                <a:spcPct val="115000"/>
              </a:lnSpc>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ATRT3 makes 5 recommendations with regard to ICANN accountability and transparency.</a:t>
            </a:r>
            <a:endParaRPr>
              <a:solidFill>
                <a:srgbClr val="0A344E"/>
              </a:solidFill>
              <a:latin typeface="Arial"/>
              <a:ea typeface="Arial"/>
              <a:cs typeface="Arial"/>
              <a:sym typeface="Arial"/>
            </a:endParaRPr>
          </a:p>
          <a:p>
            <a:pPr marL="457200" lvl="0" indent="-304800" algn="l" rtl="0">
              <a:lnSpc>
                <a:spcPct val="115000"/>
              </a:lnSpc>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In keeping with the guidance in the Operating Standards for Specific Reviews, ATRT3 has provided fact-based analysis, articulated the noted problem areas, developed recommendations that follow the S.M.A.R.T framework (Specific, Measurable, Achievable, Realistic, and Time-Bound) and has prioritized its recommendations.</a:t>
            </a:r>
            <a:endParaRPr>
              <a:solidFill>
                <a:srgbClr val="0A344E"/>
              </a:solidFill>
              <a:latin typeface="Arial"/>
              <a:ea typeface="Arial"/>
              <a:cs typeface="Arial"/>
              <a:sym typeface="Arial"/>
            </a:endParaRPr>
          </a:p>
          <a:p>
            <a:pPr marL="457200" lvl="0" indent="-304800" algn="l" rtl="0">
              <a:lnSpc>
                <a:spcPct val="115000"/>
              </a:lnSpc>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ATRT3 reached full consensus on four recommendations and consensus on the recommendation pertaining to amending Specific and Organizational Reviews. </a:t>
            </a:r>
            <a:endParaRPr>
              <a:solidFill>
                <a:srgbClr val="0A344E"/>
              </a:solidFill>
              <a:latin typeface="Arial"/>
              <a:ea typeface="Arial"/>
              <a:cs typeface="Arial"/>
              <a:sym typeface="Arial"/>
            </a:endParaRPr>
          </a:p>
          <a:p>
            <a:pPr marL="0" lvl="0" indent="0" algn="l" rtl="0">
              <a:lnSpc>
                <a:spcPct val="115000"/>
              </a:lnSpc>
              <a:spcBef>
                <a:spcPts val="0"/>
              </a:spcBef>
              <a:spcAft>
                <a:spcPts val="0"/>
              </a:spcAft>
              <a:buNone/>
            </a:pPr>
            <a:endParaRPr>
              <a:solidFill>
                <a:srgbClr val="0A344E"/>
              </a:solidFill>
              <a:latin typeface="Arial"/>
              <a:ea typeface="Arial"/>
              <a:cs typeface="Arial"/>
              <a:sym typeface="Arial"/>
            </a:endParaRPr>
          </a:p>
          <a:p>
            <a:pPr marL="0" lvl="0" indent="0" algn="ctr" rtl="0">
              <a:lnSpc>
                <a:spcPct val="115000"/>
              </a:lnSpc>
              <a:spcBef>
                <a:spcPts val="0"/>
              </a:spcBef>
              <a:spcAft>
                <a:spcPts val="0"/>
              </a:spcAft>
              <a:buNone/>
            </a:pPr>
            <a:endParaRPr sz="600"/>
          </a:p>
        </p:txBody>
      </p:sp>
      <p:sp>
        <p:nvSpPr>
          <p:cNvPr id="917" name="Google Shape;917;g8a1f16af0c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2"/>
        <p:cNvGrpSpPr/>
        <p:nvPr/>
      </p:nvGrpSpPr>
      <p:grpSpPr>
        <a:xfrm>
          <a:off x="0" y="0"/>
          <a:ext cx="0" cy="0"/>
          <a:chOff x="0" y="0"/>
          <a:chExt cx="0" cy="0"/>
        </a:xfrm>
      </p:grpSpPr>
      <p:sp>
        <p:nvSpPr>
          <p:cNvPr id="923" name="Google Shape;923;g8aba4bb755_0_2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solidFill>
                  <a:srgbClr val="0A344E"/>
                </a:solidFill>
                <a:latin typeface="Arial"/>
                <a:ea typeface="Arial"/>
                <a:cs typeface="Arial"/>
                <a:sym typeface="Arial"/>
              </a:rPr>
              <a:t>Over the course of its work, several unforeseen events occurred that ATRT3 considers subjects for a review of ICANN’s accountability and transparency. ATRT3 chose not to address the following for reasons detailed in the Final Report Prologue:</a:t>
            </a:r>
            <a:endParaRPr>
              <a:solidFill>
                <a:srgbClr val="0A344E"/>
              </a:solidFill>
              <a:latin typeface="Arial"/>
              <a:ea typeface="Arial"/>
              <a:cs typeface="Arial"/>
              <a:sym typeface="Arial"/>
            </a:endParaRPr>
          </a:p>
          <a:p>
            <a:pPr marL="0" lvl="0" indent="0" algn="l" rtl="0">
              <a:lnSpc>
                <a:spcPct val="115000"/>
              </a:lnSpc>
              <a:spcBef>
                <a:spcPts val="0"/>
              </a:spcBef>
              <a:spcAft>
                <a:spcPts val="0"/>
              </a:spcAft>
              <a:buNone/>
            </a:pPr>
            <a:endParaRPr sz="2000">
              <a:solidFill>
                <a:srgbClr val="0A344E"/>
              </a:solidFill>
              <a:latin typeface="Arial"/>
              <a:ea typeface="Arial"/>
              <a:cs typeface="Arial"/>
              <a:sym typeface="Arial"/>
            </a:endParaRPr>
          </a:p>
          <a:p>
            <a:pPr marL="457200" lvl="0" indent="-304800" algn="l" rtl="0">
              <a:lnSpc>
                <a:spcPct val="115000"/>
              </a:lnSpc>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Proposed change of ownership of the .ORG registry.</a:t>
            </a:r>
            <a:endParaRPr>
              <a:solidFill>
                <a:srgbClr val="0A344E"/>
              </a:solidFill>
              <a:latin typeface="Arial"/>
              <a:ea typeface="Arial"/>
              <a:cs typeface="Arial"/>
              <a:sym typeface="Arial"/>
            </a:endParaRPr>
          </a:p>
          <a:p>
            <a:pPr marL="457200" lvl="0" indent="-304800" algn="l" rtl="0">
              <a:lnSpc>
                <a:spcPct val="115000"/>
              </a:lnSpc>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The Expedited Policy Development Process (EPDP) in response to the Temporary Specification enacted by the ICANN Board in response to the European Union’s General Data Protection Regulation (GDPR), both Phases 1 and 2.</a:t>
            </a:r>
            <a:endParaRPr>
              <a:solidFill>
                <a:srgbClr val="0A344E"/>
              </a:solidFill>
              <a:latin typeface="Arial"/>
              <a:ea typeface="Arial"/>
              <a:cs typeface="Arial"/>
              <a:sym typeface="Arial"/>
            </a:endParaRPr>
          </a:p>
          <a:p>
            <a:pPr marL="457200" lvl="0" indent="-304800" algn="l" rtl="0">
              <a:lnSpc>
                <a:spcPct val="115000"/>
              </a:lnSpc>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Accountability and transparency issues related to Domain Name System abuse.</a:t>
            </a:r>
            <a:endParaRPr>
              <a:solidFill>
                <a:srgbClr val="0A344E"/>
              </a:solidFill>
              <a:latin typeface="Arial"/>
              <a:ea typeface="Arial"/>
              <a:cs typeface="Arial"/>
              <a:sym typeface="Arial"/>
            </a:endParaRPr>
          </a:p>
          <a:p>
            <a:pPr marL="457200" lvl="0" indent="-304800" algn="l" rtl="0">
              <a:lnSpc>
                <a:spcPct val="115000"/>
              </a:lnSpc>
              <a:spcBef>
                <a:spcPts val="0"/>
              </a:spcBef>
              <a:spcAft>
                <a:spcPts val="0"/>
              </a:spcAft>
              <a:buClr>
                <a:srgbClr val="0A344E"/>
              </a:buClr>
              <a:buSzPts val="1200"/>
              <a:buFont typeface="Noto Sans Symbols"/>
              <a:buChar char="●"/>
            </a:pPr>
            <a:r>
              <a:rPr lang="en-US">
                <a:solidFill>
                  <a:srgbClr val="0A344E"/>
                </a:solidFill>
                <a:latin typeface="Arial"/>
                <a:ea typeface="Arial"/>
                <a:cs typeface="Arial"/>
                <a:sym typeface="Arial"/>
              </a:rPr>
              <a:t>COVID-19 consequences for ICANN.</a:t>
            </a:r>
            <a:endParaRPr/>
          </a:p>
        </p:txBody>
      </p:sp>
      <p:sp>
        <p:nvSpPr>
          <p:cNvPr id="924" name="Google Shape;924;g8aba4bb755_0_2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9"/>
        <p:cNvGrpSpPr/>
        <p:nvPr/>
      </p:nvGrpSpPr>
      <p:grpSpPr>
        <a:xfrm>
          <a:off x="0" y="0"/>
          <a:ext cx="0" cy="0"/>
          <a:chOff x="0" y="0"/>
          <a:chExt cx="0" cy="0"/>
        </a:xfrm>
      </p:grpSpPr>
      <p:sp>
        <p:nvSpPr>
          <p:cNvPr id="930" name="Google Shape;930;g8aba4bb755_0_47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sz="1300">
                <a:solidFill>
                  <a:srgbClr val="0A344E"/>
                </a:solidFill>
                <a:latin typeface="Arial"/>
                <a:ea typeface="Arial"/>
                <a:cs typeface="Arial"/>
                <a:sym typeface="Arial"/>
              </a:rPr>
              <a:t>The ATRT Final Report contains the following annexes, which we encourage you to explore:</a:t>
            </a:r>
            <a:endParaRPr sz="1300">
              <a:solidFill>
                <a:srgbClr val="0A344E"/>
              </a:solidFill>
              <a:latin typeface="Arial"/>
              <a:ea typeface="Arial"/>
              <a:cs typeface="Arial"/>
              <a:sym typeface="Arial"/>
            </a:endParaRPr>
          </a:p>
          <a:p>
            <a:pPr marL="457200" lvl="0" indent="-280987" algn="l" rtl="0">
              <a:lnSpc>
                <a:spcPct val="115000"/>
              </a:lnSpc>
              <a:spcBef>
                <a:spcPts val="0"/>
              </a:spcBef>
              <a:spcAft>
                <a:spcPts val="0"/>
              </a:spcAft>
              <a:buClr>
                <a:srgbClr val="0A344E"/>
              </a:buClr>
              <a:buSzPts val="825"/>
              <a:buFont typeface="Noto Sans Symbols"/>
              <a:buChar char="●"/>
            </a:pPr>
            <a:r>
              <a:rPr lang="en-US" sz="1300" b="1">
                <a:solidFill>
                  <a:srgbClr val="0A344E"/>
                </a:solidFill>
                <a:latin typeface="Arial"/>
                <a:ea typeface="Arial"/>
                <a:cs typeface="Arial"/>
                <a:sym typeface="Arial"/>
              </a:rPr>
              <a:t>Annex A: </a:t>
            </a:r>
            <a:r>
              <a:rPr lang="en-US" sz="1300">
                <a:solidFill>
                  <a:srgbClr val="0A344E"/>
                </a:solidFill>
                <a:latin typeface="Arial"/>
                <a:ea typeface="Arial"/>
                <a:cs typeface="Arial"/>
                <a:sym typeface="Arial"/>
              </a:rPr>
              <a:t>Detailed Analysis of the Implementation and Effectiveness of ATRT2 Recommendations including Suggestions</a:t>
            </a:r>
            <a:endParaRPr sz="1300">
              <a:solidFill>
                <a:srgbClr val="0A344E"/>
              </a:solidFill>
              <a:latin typeface="Arial"/>
              <a:ea typeface="Arial"/>
              <a:cs typeface="Arial"/>
              <a:sym typeface="Arial"/>
            </a:endParaRPr>
          </a:p>
          <a:p>
            <a:pPr marL="457200" lvl="0" indent="-280987" algn="l" rtl="0">
              <a:lnSpc>
                <a:spcPct val="115000"/>
              </a:lnSpc>
              <a:spcBef>
                <a:spcPts val="0"/>
              </a:spcBef>
              <a:spcAft>
                <a:spcPts val="0"/>
              </a:spcAft>
              <a:buClr>
                <a:srgbClr val="0A344E"/>
              </a:buClr>
              <a:buSzPts val="825"/>
              <a:buFont typeface="Noto Sans Symbols"/>
              <a:buChar char="●"/>
            </a:pPr>
            <a:r>
              <a:rPr lang="en-US" sz="1300" b="1">
                <a:solidFill>
                  <a:srgbClr val="0A344E"/>
                </a:solidFill>
                <a:latin typeface="Arial"/>
                <a:ea typeface="Arial"/>
                <a:cs typeface="Arial"/>
                <a:sym typeface="Arial"/>
              </a:rPr>
              <a:t>Annex B: </a:t>
            </a:r>
            <a:r>
              <a:rPr lang="en-US" sz="1300">
                <a:solidFill>
                  <a:srgbClr val="0A344E"/>
                </a:solidFill>
                <a:latin typeface="Arial"/>
                <a:ea typeface="Arial"/>
                <a:cs typeface="Arial"/>
                <a:sym typeface="Arial"/>
              </a:rPr>
              <a:t>ATRT3 Survey Results and Analysis</a:t>
            </a:r>
            <a:endParaRPr sz="1300">
              <a:solidFill>
                <a:srgbClr val="0A344E"/>
              </a:solidFill>
              <a:latin typeface="Arial"/>
              <a:ea typeface="Arial"/>
              <a:cs typeface="Arial"/>
              <a:sym typeface="Arial"/>
            </a:endParaRPr>
          </a:p>
          <a:p>
            <a:pPr marL="457200" lvl="0" indent="-280987" algn="l" rtl="0">
              <a:lnSpc>
                <a:spcPct val="115000"/>
              </a:lnSpc>
              <a:spcBef>
                <a:spcPts val="0"/>
              </a:spcBef>
              <a:spcAft>
                <a:spcPts val="0"/>
              </a:spcAft>
              <a:buClr>
                <a:srgbClr val="0A344E"/>
              </a:buClr>
              <a:buSzPts val="825"/>
              <a:buFont typeface="Noto Sans Symbols"/>
              <a:buChar char="●"/>
            </a:pPr>
            <a:r>
              <a:rPr lang="en-US" sz="1300" b="1">
                <a:solidFill>
                  <a:srgbClr val="0A344E"/>
                </a:solidFill>
                <a:latin typeface="Arial"/>
                <a:ea typeface="Arial"/>
                <a:cs typeface="Arial"/>
                <a:sym typeface="Arial"/>
              </a:rPr>
              <a:t>Annex C: </a:t>
            </a:r>
            <a:r>
              <a:rPr lang="en-US" sz="1300">
                <a:solidFill>
                  <a:srgbClr val="0A344E"/>
                </a:solidFill>
                <a:latin typeface="Arial"/>
                <a:ea typeface="Arial"/>
                <a:cs typeface="Arial"/>
                <a:sym typeface="Arial"/>
              </a:rPr>
              <a:t>ATRT3 Assessment of ICANN org Accountability Indicators</a:t>
            </a:r>
            <a:endParaRPr sz="1300">
              <a:solidFill>
                <a:srgbClr val="0A344E"/>
              </a:solidFill>
              <a:latin typeface="Arial"/>
              <a:ea typeface="Arial"/>
              <a:cs typeface="Arial"/>
              <a:sym typeface="Arial"/>
            </a:endParaRPr>
          </a:p>
          <a:p>
            <a:pPr marL="457200" lvl="0" indent="-280987" algn="l" rtl="0">
              <a:lnSpc>
                <a:spcPct val="115000"/>
              </a:lnSpc>
              <a:spcBef>
                <a:spcPts val="0"/>
              </a:spcBef>
              <a:spcAft>
                <a:spcPts val="0"/>
              </a:spcAft>
              <a:buClr>
                <a:srgbClr val="0A344E"/>
              </a:buClr>
              <a:buSzPts val="825"/>
              <a:buFont typeface="Noto Sans Symbols"/>
              <a:buChar char="●"/>
            </a:pPr>
            <a:r>
              <a:rPr lang="en-US" sz="1300" b="1">
                <a:solidFill>
                  <a:srgbClr val="0A344E"/>
                </a:solidFill>
                <a:latin typeface="Arial"/>
                <a:ea typeface="Arial"/>
                <a:cs typeface="Arial"/>
                <a:sym typeface="Arial"/>
              </a:rPr>
              <a:t>Annex D: </a:t>
            </a:r>
            <a:r>
              <a:rPr lang="en-US" sz="1300">
                <a:solidFill>
                  <a:srgbClr val="0A344E"/>
                </a:solidFill>
                <a:latin typeface="Arial"/>
                <a:ea typeface="Arial"/>
                <a:cs typeface="Arial"/>
                <a:sym typeface="Arial"/>
              </a:rPr>
              <a:t>Comparing ATRT3’s Proposal on Organizational Reviews to the Bylaws and ICANN Board’s Public Comment Submission on the ATRT3 Draft Report</a:t>
            </a:r>
            <a:endParaRPr sz="1300">
              <a:solidFill>
                <a:srgbClr val="0A344E"/>
              </a:solidFill>
              <a:latin typeface="Arial"/>
              <a:ea typeface="Arial"/>
              <a:cs typeface="Arial"/>
              <a:sym typeface="Arial"/>
            </a:endParaRPr>
          </a:p>
          <a:p>
            <a:pPr marL="457200" lvl="0" indent="-280987" algn="l" rtl="0">
              <a:lnSpc>
                <a:spcPct val="115000"/>
              </a:lnSpc>
              <a:spcBef>
                <a:spcPts val="0"/>
              </a:spcBef>
              <a:spcAft>
                <a:spcPts val="0"/>
              </a:spcAft>
              <a:buClr>
                <a:srgbClr val="0A344E"/>
              </a:buClr>
              <a:buSzPts val="825"/>
              <a:buFont typeface="Noto Sans Symbols"/>
              <a:buChar char="●"/>
            </a:pPr>
            <a:r>
              <a:rPr lang="en-US" sz="1300" b="1">
                <a:solidFill>
                  <a:srgbClr val="0A344E"/>
                </a:solidFill>
                <a:latin typeface="Arial"/>
                <a:ea typeface="Arial"/>
                <a:cs typeface="Arial"/>
                <a:sym typeface="Arial"/>
              </a:rPr>
              <a:t>Annex E: </a:t>
            </a:r>
            <a:r>
              <a:rPr lang="en-US" sz="1300">
                <a:solidFill>
                  <a:srgbClr val="0A344E"/>
                </a:solidFill>
                <a:latin typeface="Arial"/>
                <a:ea typeface="Arial"/>
                <a:cs typeface="Arial"/>
                <a:sym typeface="Arial"/>
              </a:rPr>
              <a:t>Public Comment Analysis</a:t>
            </a:r>
            <a:endParaRPr sz="1300">
              <a:solidFill>
                <a:srgbClr val="0A344E"/>
              </a:solidFill>
              <a:latin typeface="Arial"/>
              <a:ea typeface="Arial"/>
              <a:cs typeface="Arial"/>
              <a:sym typeface="Arial"/>
            </a:endParaRPr>
          </a:p>
          <a:p>
            <a:pPr marL="457200" lvl="0" indent="-280987" algn="l" rtl="0">
              <a:lnSpc>
                <a:spcPct val="115000"/>
              </a:lnSpc>
              <a:spcBef>
                <a:spcPts val="0"/>
              </a:spcBef>
              <a:spcAft>
                <a:spcPts val="0"/>
              </a:spcAft>
              <a:buClr>
                <a:srgbClr val="0A344E"/>
              </a:buClr>
              <a:buSzPts val="825"/>
              <a:buFont typeface="Noto Sans Symbols"/>
              <a:buChar char="●"/>
            </a:pPr>
            <a:r>
              <a:rPr lang="en-US" sz="1300" b="1">
                <a:solidFill>
                  <a:srgbClr val="0A344E"/>
                </a:solidFill>
                <a:latin typeface="Arial"/>
                <a:ea typeface="Arial"/>
                <a:cs typeface="Arial"/>
                <a:sym typeface="Arial"/>
              </a:rPr>
              <a:t>Annex F: </a:t>
            </a:r>
            <a:r>
              <a:rPr lang="en-US" sz="1300">
                <a:solidFill>
                  <a:srgbClr val="0A344E"/>
                </a:solidFill>
                <a:latin typeface="Arial"/>
                <a:ea typeface="Arial"/>
                <a:cs typeface="Arial"/>
                <a:sym typeface="Arial"/>
              </a:rPr>
              <a:t>Fact Sheets</a:t>
            </a:r>
            <a:endParaRPr sz="1300">
              <a:solidFill>
                <a:srgbClr val="0A344E"/>
              </a:solidFill>
              <a:latin typeface="Arial"/>
              <a:ea typeface="Arial"/>
              <a:cs typeface="Arial"/>
              <a:sym typeface="Arial"/>
            </a:endParaRPr>
          </a:p>
          <a:p>
            <a:pPr marL="457200" lvl="0" indent="-280987" algn="l" rtl="0">
              <a:lnSpc>
                <a:spcPct val="115000"/>
              </a:lnSpc>
              <a:spcBef>
                <a:spcPts val="0"/>
              </a:spcBef>
              <a:spcAft>
                <a:spcPts val="0"/>
              </a:spcAft>
              <a:buClr>
                <a:srgbClr val="0A344E"/>
              </a:buClr>
              <a:buSzPts val="825"/>
              <a:buFont typeface="Noto Sans Symbols"/>
              <a:buChar char="●"/>
            </a:pPr>
            <a:r>
              <a:rPr lang="en-US" sz="1300" b="1">
                <a:solidFill>
                  <a:srgbClr val="0A344E"/>
                </a:solidFill>
                <a:latin typeface="Arial"/>
                <a:ea typeface="Arial"/>
                <a:cs typeface="Arial"/>
                <a:sym typeface="Arial"/>
              </a:rPr>
              <a:t>Annex G:</a:t>
            </a:r>
            <a:r>
              <a:rPr lang="en-US" sz="1300">
                <a:solidFill>
                  <a:srgbClr val="0A344E"/>
                </a:solidFill>
                <a:latin typeface="Arial"/>
                <a:ea typeface="Arial"/>
                <a:cs typeface="Arial"/>
                <a:sym typeface="Arial"/>
              </a:rPr>
              <a:t> Participation</a:t>
            </a:r>
            <a:endParaRPr sz="1300">
              <a:solidFill>
                <a:srgbClr val="0A344E"/>
              </a:solidFill>
              <a:latin typeface="Arial"/>
              <a:ea typeface="Arial"/>
              <a:cs typeface="Arial"/>
              <a:sym typeface="Arial"/>
            </a:endParaRPr>
          </a:p>
          <a:p>
            <a:pPr marL="457200" lvl="0" indent="-280987" algn="l" rtl="0">
              <a:lnSpc>
                <a:spcPct val="115000"/>
              </a:lnSpc>
              <a:spcBef>
                <a:spcPts val="0"/>
              </a:spcBef>
              <a:spcAft>
                <a:spcPts val="0"/>
              </a:spcAft>
              <a:buClr>
                <a:srgbClr val="0A344E"/>
              </a:buClr>
              <a:buSzPts val="825"/>
              <a:buFont typeface="Noto Sans Symbols"/>
              <a:buChar char="●"/>
            </a:pPr>
            <a:r>
              <a:rPr lang="en-US" sz="1300" b="1">
                <a:solidFill>
                  <a:srgbClr val="0A344E"/>
                </a:solidFill>
                <a:latin typeface="Arial"/>
                <a:ea typeface="Arial"/>
                <a:cs typeface="Arial"/>
                <a:sym typeface="Arial"/>
              </a:rPr>
              <a:t>Annex H: </a:t>
            </a:r>
            <a:r>
              <a:rPr lang="en-US" sz="1300">
                <a:solidFill>
                  <a:srgbClr val="0A344E"/>
                </a:solidFill>
                <a:latin typeface="Arial"/>
                <a:ea typeface="Arial"/>
                <a:cs typeface="Arial"/>
                <a:sym typeface="Arial"/>
              </a:rPr>
              <a:t>Minority Statements (received from four ATRT3 members)</a:t>
            </a:r>
            <a:endParaRPr sz="600"/>
          </a:p>
        </p:txBody>
      </p:sp>
      <p:sp>
        <p:nvSpPr>
          <p:cNvPr id="931" name="Google Shape;931;g8aba4bb755_0_47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6"/>
        <p:cNvGrpSpPr/>
        <p:nvPr/>
      </p:nvGrpSpPr>
      <p:grpSpPr>
        <a:xfrm>
          <a:off x="0" y="0"/>
          <a:ext cx="0" cy="0"/>
          <a:chOff x="0" y="0"/>
          <a:chExt cx="0" cy="0"/>
        </a:xfrm>
      </p:grpSpPr>
      <p:sp>
        <p:nvSpPr>
          <p:cNvPr id="937" name="Google Shape;937;g8a1f16af0c_0_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8" name="Google Shape;938;g8a1f16af0c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0.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hyperlink" Target="http://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http://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7.png"/><Relationship Id="rId16" Type="http://schemas.openxmlformats.org/officeDocument/2006/relationships/image" Target="../media/image25.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3.png"/><Relationship Id="rId5" Type="http://schemas.openxmlformats.org/officeDocument/2006/relationships/image" Target="../media/image21.png"/><Relationship Id="rId15" Type="http://schemas.openxmlformats.org/officeDocument/2006/relationships/hyperlink" Target="http://youtube.com/user/ICANNnews" TargetMode="External"/><Relationship Id="rId10" Type="http://schemas.openxmlformats.org/officeDocument/2006/relationships/hyperlink" Target="http://twitter.com/icann" TargetMode="External"/><Relationship Id="rId19" Type="http://schemas.openxmlformats.org/officeDocument/2006/relationships/image" Target="../media/image26.png"/><Relationship Id="rId4" Type="http://schemas.openxmlformats.org/officeDocument/2006/relationships/hyperlink" Target="http://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1 White">
  <p:cSld name="Cover 1 White">
    <p:spTree>
      <p:nvGrpSpPr>
        <p:cNvPr id="1" name="Shape 20"/>
        <p:cNvGrpSpPr/>
        <p:nvPr/>
      </p:nvGrpSpPr>
      <p:grpSpPr>
        <a:xfrm>
          <a:off x="0" y="0"/>
          <a:ext cx="0" cy="0"/>
          <a:chOff x="0" y="0"/>
          <a:chExt cx="0" cy="0"/>
        </a:xfrm>
      </p:grpSpPr>
      <p:sp>
        <p:nvSpPr>
          <p:cNvPr id="21" name="Google Shape;21;p2"/>
          <p:cNvSpPr txBox="1">
            <a:spLocks noGrp="1"/>
          </p:cNvSpPr>
          <p:nvPr>
            <p:ph type="title"/>
          </p:nvPr>
        </p:nvSpPr>
        <p:spPr>
          <a:xfrm>
            <a:off x="610726"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2" name="Google Shape;22;p2"/>
          <p:cNvSpPr txBox="1">
            <a:spLocks noGrp="1"/>
          </p:cNvSpPr>
          <p:nvPr>
            <p:ph type="body" idx="1"/>
          </p:nvPr>
        </p:nvSpPr>
        <p:spPr>
          <a:xfrm>
            <a:off x="610726" y="3562904"/>
            <a:ext cx="8119206"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 name="Google Shape;23;p2"/>
          <p:cNvSpPr txBox="1">
            <a:spLocks noGrp="1"/>
          </p:cNvSpPr>
          <p:nvPr>
            <p:ph type="body" idx="2"/>
          </p:nvPr>
        </p:nvSpPr>
        <p:spPr>
          <a:xfrm>
            <a:off x="610726" y="4252817"/>
            <a:ext cx="8119206"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 name="Google Shape;24;p2"/>
          <p:cNvSpPr txBox="1">
            <a:spLocks noGrp="1"/>
          </p:cNvSpPr>
          <p:nvPr>
            <p:ph type="body" idx="3"/>
          </p:nvPr>
        </p:nvSpPr>
        <p:spPr>
          <a:xfrm>
            <a:off x="610726" y="4553317"/>
            <a:ext cx="8119206"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25" name="Google Shape;25;p2"/>
          <p:cNvPicPr preferRelativeResize="0"/>
          <p:nvPr/>
        </p:nvPicPr>
        <p:blipFill rotWithShape="1">
          <a:blip r:embed="rId2">
            <a:alphaModFix/>
          </a:blip>
          <a:srcRect/>
          <a:stretch/>
        </p:blipFill>
        <p:spPr>
          <a:xfrm>
            <a:off x="636999" y="5507609"/>
            <a:ext cx="1189827" cy="949200"/>
          </a:xfrm>
          <a:prstGeom prst="rect">
            <a:avLst/>
          </a:prstGeom>
          <a:noFill/>
          <a:ln>
            <a:noFill/>
          </a:ln>
        </p:spPr>
      </p:pic>
      <p:sp>
        <p:nvSpPr>
          <p:cNvPr id="26" name="Google Shape;26;p2"/>
          <p:cNvSpPr txBox="1">
            <a:spLocks noGrp="1"/>
          </p:cNvSpPr>
          <p:nvPr>
            <p:ph type="body" idx="4"/>
          </p:nvPr>
        </p:nvSpPr>
        <p:spPr>
          <a:xfrm>
            <a:off x="610726" y="2854692"/>
            <a:ext cx="8119206"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Agenda 1.1">
  <p:cSld name="Agenda 1.1">
    <p:spTree>
      <p:nvGrpSpPr>
        <p:cNvPr id="1" name="Shape 105"/>
        <p:cNvGrpSpPr/>
        <p:nvPr/>
      </p:nvGrpSpPr>
      <p:grpSpPr>
        <a:xfrm>
          <a:off x="0" y="0"/>
          <a:ext cx="0" cy="0"/>
          <a:chOff x="0" y="0"/>
          <a:chExt cx="0" cy="0"/>
        </a:xfrm>
      </p:grpSpPr>
      <p:pic>
        <p:nvPicPr>
          <p:cNvPr id="106" name="Google Shape;106;p1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07" name="Google Shape;107;p1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08" name="Google Shape;108;p11"/>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9" name="Google Shape;109;p11"/>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10" name="Google Shape;110;p11"/>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11" name="Google Shape;111;p11"/>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2" name="Google Shape;112;p11"/>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13" name="Google Shape;113;p1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4" name="Google Shape;114;p1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15" name="Google Shape;115;p1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16" name="Google Shape;116;p1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7" name="Google Shape;117;p1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18" name="Google Shape;118;p11"/>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9" name="Google Shape;119;p11"/>
          <p:cNvCxnSpPr>
            <a:endCxn id="120"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20" name="Google Shape;120;p11"/>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121" name="Google Shape;121;p11"/>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22" name="Google Shape;122;p11"/>
          <p:cNvSpPr txBox="1">
            <a:spLocks noGrp="1"/>
          </p:cNvSpPr>
          <p:nvPr>
            <p:ph type="title"/>
          </p:nvPr>
        </p:nvSpPr>
        <p:spPr>
          <a:xfrm>
            <a:off x="584938" y="824754"/>
            <a:ext cx="7932000" cy="1768314"/>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23" name="Google Shape;123;p1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24" name="Google Shape;124;p11"/>
          <p:cNvSpPr txBox="1">
            <a:spLocks noGrp="1"/>
          </p:cNvSpPr>
          <p:nvPr>
            <p:ph type="body" idx="1"/>
          </p:nvPr>
        </p:nvSpPr>
        <p:spPr>
          <a:xfrm>
            <a:off x="600074" y="2765533"/>
            <a:ext cx="7907338" cy="927926"/>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Agenda 1.2">
  <p:cSld name="Agenda 1.2">
    <p:spTree>
      <p:nvGrpSpPr>
        <p:cNvPr id="1" name="Shape 125"/>
        <p:cNvGrpSpPr/>
        <p:nvPr/>
      </p:nvGrpSpPr>
      <p:grpSpPr>
        <a:xfrm>
          <a:off x="0" y="0"/>
          <a:ext cx="0" cy="0"/>
          <a:chOff x="0" y="0"/>
          <a:chExt cx="0" cy="0"/>
        </a:xfrm>
      </p:grpSpPr>
      <p:pic>
        <p:nvPicPr>
          <p:cNvPr id="126" name="Google Shape;126;p1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27" name="Google Shape;127;p1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28" name="Google Shape;128;p12"/>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29" name="Google Shape;129;p12"/>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30" name="Google Shape;130;p12"/>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31" name="Google Shape;131;p12"/>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32" name="Google Shape;132;p12"/>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33" name="Google Shape;133;p1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34" name="Google Shape;134;p1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35" name="Google Shape;135;p1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36" name="Google Shape;136;p1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37" name="Google Shape;137;p1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38" name="Google Shape;138;p12"/>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39" name="Google Shape;139;p12"/>
          <p:cNvCxnSpPr>
            <a:endCxn id="140"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40" name="Google Shape;140;p12"/>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141" name="Google Shape;141;p12"/>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42" name="Google Shape;142;p12"/>
          <p:cNvSpPr txBox="1">
            <a:spLocks noGrp="1"/>
          </p:cNvSpPr>
          <p:nvPr>
            <p:ph type="title"/>
          </p:nvPr>
        </p:nvSpPr>
        <p:spPr>
          <a:xfrm>
            <a:off x="584938" y="833718"/>
            <a:ext cx="7932000" cy="1759349"/>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43" name="Google Shape;143;p1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44" name="Google Shape;144;p12"/>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Agenda 1.3">
  <p:cSld name="Agenda 1.3">
    <p:spTree>
      <p:nvGrpSpPr>
        <p:cNvPr id="1" name="Shape 145"/>
        <p:cNvGrpSpPr/>
        <p:nvPr/>
      </p:nvGrpSpPr>
      <p:grpSpPr>
        <a:xfrm>
          <a:off x="0" y="0"/>
          <a:ext cx="0" cy="0"/>
          <a:chOff x="0" y="0"/>
          <a:chExt cx="0" cy="0"/>
        </a:xfrm>
      </p:grpSpPr>
      <p:pic>
        <p:nvPicPr>
          <p:cNvPr id="146" name="Google Shape;146;p1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47" name="Google Shape;147;p1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48" name="Google Shape;148;p13"/>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49" name="Google Shape;149;p13"/>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50" name="Google Shape;150;p13"/>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51" name="Google Shape;151;p13"/>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2" name="Google Shape;152;p13"/>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53" name="Google Shape;153;p1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4" name="Google Shape;154;p1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55" name="Google Shape;155;p1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56" name="Google Shape;156;p1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7" name="Google Shape;157;p1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58" name="Google Shape;158;p13"/>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9" name="Google Shape;159;p13"/>
          <p:cNvCxnSpPr>
            <a:endCxn id="160"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60" name="Google Shape;160;p13"/>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161" name="Google Shape;161;p13"/>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62" name="Google Shape;162;p13"/>
          <p:cNvSpPr txBox="1">
            <a:spLocks noGrp="1"/>
          </p:cNvSpPr>
          <p:nvPr>
            <p:ph type="title"/>
          </p:nvPr>
        </p:nvSpPr>
        <p:spPr>
          <a:xfrm>
            <a:off x="584938" y="788894"/>
            <a:ext cx="7932000" cy="180417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63" name="Google Shape;163;p1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64" name="Google Shape;164;p13"/>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Agenda 1.4">
  <p:cSld name="Agenda 1.4">
    <p:spTree>
      <p:nvGrpSpPr>
        <p:cNvPr id="1" name="Shape 165"/>
        <p:cNvGrpSpPr/>
        <p:nvPr/>
      </p:nvGrpSpPr>
      <p:grpSpPr>
        <a:xfrm>
          <a:off x="0" y="0"/>
          <a:ext cx="0" cy="0"/>
          <a:chOff x="0" y="0"/>
          <a:chExt cx="0" cy="0"/>
        </a:xfrm>
      </p:grpSpPr>
      <p:pic>
        <p:nvPicPr>
          <p:cNvPr id="166" name="Google Shape;166;p1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67" name="Google Shape;167;p1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68" name="Google Shape;168;p14"/>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69" name="Google Shape;169;p14"/>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70" name="Google Shape;170;p14"/>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71" name="Google Shape;171;p14"/>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2" name="Google Shape;172;p14"/>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73" name="Google Shape;173;p1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4" name="Google Shape;174;p1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75" name="Google Shape;175;p1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76" name="Google Shape;176;p1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7" name="Google Shape;177;p1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78" name="Google Shape;178;p14"/>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79" name="Google Shape;179;p14"/>
          <p:cNvCxnSpPr>
            <a:endCxn id="180"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180" name="Google Shape;180;p14"/>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181" name="Google Shape;181;p14"/>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182" name="Google Shape;182;p14"/>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83" name="Google Shape;183;p1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184" name="Google Shape;184;p14"/>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Agenda 1.5">
  <p:cSld name="Agenda 1.5">
    <p:spTree>
      <p:nvGrpSpPr>
        <p:cNvPr id="1" name="Shape 185"/>
        <p:cNvGrpSpPr/>
        <p:nvPr/>
      </p:nvGrpSpPr>
      <p:grpSpPr>
        <a:xfrm>
          <a:off x="0" y="0"/>
          <a:ext cx="0" cy="0"/>
          <a:chOff x="0" y="0"/>
          <a:chExt cx="0" cy="0"/>
        </a:xfrm>
      </p:grpSpPr>
      <p:pic>
        <p:nvPicPr>
          <p:cNvPr id="186" name="Google Shape;186;p1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187" name="Google Shape;187;p1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188" name="Google Shape;188;p15"/>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9" name="Google Shape;189;p15"/>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90" name="Google Shape;190;p15"/>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91" name="Google Shape;191;p15"/>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2" name="Google Shape;192;p15"/>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3" name="Google Shape;193;p1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4" name="Google Shape;194;p1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195" name="Google Shape;195;p1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196" name="Google Shape;196;p1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7" name="Google Shape;197;p1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198" name="Google Shape;198;p15"/>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99" name="Google Shape;199;p15"/>
          <p:cNvCxnSpPr>
            <a:endCxn id="200"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200" name="Google Shape;200;p15"/>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201" name="Google Shape;201;p15"/>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202" name="Google Shape;202;p15"/>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03" name="Google Shape;203;p1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04" name="Google Shape;204;p15"/>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Agenda 1.6">
  <p:cSld name="Agenda 1.6">
    <p:spTree>
      <p:nvGrpSpPr>
        <p:cNvPr id="1" name="Shape 205"/>
        <p:cNvGrpSpPr/>
        <p:nvPr/>
      </p:nvGrpSpPr>
      <p:grpSpPr>
        <a:xfrm>
          <a:off x="0" y="0"/>
          <a:ext cx="0" cy="0"/>
          <a:chOff x="0" y="0"/>
          <a:chExt cx="0" cy="0"/>
        </a:xfrm>
      </p:grpSpPr>
      <p:pic>
        <p:nvPicPr>
          <p:cNvPr id="206" name="Google Shape;206;p1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07" name="Google Shape;207;p1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08" name="Google Shape;208;p16"/>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09" name="Google Shape;209;p16"/>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210" name="Google Shape;210;p16"/>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211" name="Google Shape;211;p16"/>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2" name="Google Shape;212;p16"/>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213" name="Google Shape;213;p1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4" name="Google Shape;214;p1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15" name="Google Shape;215;p1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16" name="Google Shape;216;p1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7" name="Google Shape;217;p1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218" name="Google Shape;218;p16"/>
          <p:cNvSpPr/>
          <p:nvPr/>
        </p:nvSpPr>
        <p:spPr>
          <a:xfrm flipH="1">
            <a:off x="8705212" y="264975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19" name="Google Shape;219;p16"/>
          <p:cNvCxnSpPr>
            <a:endCxn id="220" idx="0"/>
          </p:cNvCxnSpPr>
          <p:nvPr/>
        </p:nvCxnSpPr>
        <p:spPr>
          <a:xfrm rot="10800000">
            <a:off x="418349" y="2734410"/>
            <a:ext cx="0" cy="3544500"/>
          </a:xfrm>
          <a:prstGeom prst="straightConnector1">
            <a:avLst/>
          </a:prstGeom>
          <a:noFill/>
          <a:ln w="12700" cap="flat" cmpd="sng">
            <a:solidFill>
              <a:schemeClr val="lt1"/>
            </a:solidFill>
            <a:prstDash val="solid"/>
            <a:round/>
            <a:headEnd type="none" w="sm" len="sm"/>
            <a:tailEnd type="none" w="sm" len="sm"/>
          </a:ln>
        </p:spPr>
      </p:cxnSp>
      <p:sp>
        <p:nvSpPr>
          <p:cNvPr id="220" name="Google Shape;220;p16"/>
          <p:cNvSpPr/>
          <p:nvPr/>
        </p:nvSpPr>
        <p:spPr>
          <a:xfrm rot="-5400000">
            <a:off x="418349" y="2673528"/>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221" name="Google Shape;221;p16"/>
          <p:cNvCxnSpPr/>
          <p:nvPr/>
        </p:nvCxnSpPr>
        <p:spPr>
          <a:xfrm rot="10800000">
            <a:off x="479233" y="2673528"/>
            <a:ext cx="8201217" cy="0"/>
          </a:xfrm>
          <a:prstGeom prst="straightConnector1">
            <a:avLst/>
          </a:prstGeom>
          <a:noFill/>
          <a:ln w="12700" cap="flat" cmpd="sng">
            <a:solidFill>
              <a:schemeClr val="lt1"/>
            </a:solidFill>
            <a:prstDash val="solid"/>
            <a:round/>
            <a:headEnd type="none" w="sm" len="sm"/>
            <a:tailEnd type="none" w="sm" len="sm"/>
          </a:ln>
        </p:spPr>
      </p:cxnSp>
      <p:sp>
        <p:nvSpPr>
          <p:cNvPr id="222" name="Google Shape;222;p16"/>
          <p:cNvSpPr txBox="1">
            <a:spLocks noGrp="1"/>
          </p:cNvSpPr>
          <p:nvPr>
            <p:ph type="title"/>
          </p:nvPr>
        </p:nvSpPr>
        <p:spPr>
          <a:xfrm>
            <a:off x="584938" y="770966"/>
            <a:ext cx="7932000" cy="1822102"/>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223" name="Google Shape;223;p1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24" name="Google Shape;224;p16"/>
          <p:cNvSpPr txBox="1">
            <a:spLocks noGrp="1"/>
          </p:cNvSpPr>
          <p:nvPr>
            <p:ph type="body" idx="1"/>
          </p:nvPr>
        </p:nvSpPr>
        <p:spPr>
          <a:xfrm>
            <a:off x="600074" y="2765533"/>
            <a:ext cx="7907338" cy="9144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chemeClr val="lt1"/>
              </a:buClr>
              <a:buSzPts val="2800"/>
              <a:buFont typeface="Arial"/>
              <a:buNone/>
              <a:defRPr sz="28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Agenda Divider 1">
  <p:cSld name="Agenda Divider 1">
    <p:spTree>
      <p:nvGrpSpPr>
        <p:cNvPr id="1" name="Shape 225"/>
        <p:cNvGrpSpPr/>
        <p:nvPr/>
      </p:nvGrpSpPr>
      <p:grpSpPr>
        <a:xfrm>
          <a:off x="0" y="0"/>
          <a:ext cx="0" cy="0"/>
          <a:chOff x="0" y="0"/>
          <a:chExt cx="0" cy="0"/>
        </a:xfrm>
      </p:grpSpPr>
      <p:pic>
        <p:nvPicPr>
          <p:cNvPr id="226" name="Google Shape;226;p1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27" name="Google Shape;227;p17"/>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28" name="Google Shape;228;p17"/>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29" name="Google Shape;229;p17"/>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30" name="Google Shape;230;p1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31" name="Google Shape;231;p17"/>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32" name="Google Shape;232;p17"/>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Agenda Divider 2">
  <p:cSld name="Agenda Divider 2">
    <p:spTree>
      <p:nvGrpSpPr>
        <p:cNvPr id="1" name="Shape 233"/>
        <p:cNvGrpSpPr/>
        <p:nvPr/>
      </p:nvGrpSpPr>
      <p:grpSpPr>
        <a:xfrm>
          <a:off x="0" y="0"/>
          <a:ext cx="0" cy="0"/>
          <a:chOff x="0" y="0"/>
          <a:chExt cx="0" cy="0"/>
        </a:xfrm>
      </p:grpSpPr>
      <p:pic>
        <p:nvPicPr>
          <p:cNvPr id="234" name="Google Shape;234;p1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35" name="Google Shape;235;p18"/>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36" name="Google Shape;236;p18"/>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37" name="Google Shape;237;p18"/>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38" name="Google Shape;238;p1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39" name="Google Shape;239;p18"/>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0" name="Google Shape;240;p18"/>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Agenda Divider 3">
  <p:cSld name="Agenda Divider 3">
    <p:spTree>
      <p:nvGrpSpPr>
        <p:cNvPr id="1" name="Shape 241"/>
        <p:cNvGrpSpPr/>
        <p:nvPr/>
      </p:nvGrpSpPr>
      <p:grpSpPr>
        <a:xfrm>
          <a:off x="0" y="0"/>
          <a:ext cx="0" cy="0"/>
          <a:chOff x="0" y="0"/>
          <a:chExt cx="0" cy="0"/>
        </a:xfrm>
      </p:grpSpPr>
      <p:pic>
        <p:nvPicPr>
          <p:cNvPr id="242" name="Google Shape;242;p1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43" name="Google Shape;243;p19"/>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44" name="Google Shape;244;p19"/>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45" name="Google Shape;245;p19"/>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46" name="Google Shape;246;p1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47" name="Google Shape;247;p19"/>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48" name="Google Shape;248;p19"/>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Agenda Divider 4">
  <p:cSld name="Agenda Divider 4">
    <p:spTree>
      <p:nvGrpSpPr>
        <p:cNvPr id="1" name="Shape 249"/>
        <p:cNvGrpSpPr/>
        <p:nvPr/>
      </p:nvGrpSpPr>
      <p:grpSpPr>
        <a:xfrm>
          <a:off x="0" y="0"/>
          <a:ext cx="0" cy="0"/>
          <a:chOff x="0" y="0"/>
          <a:chExt cx="0" cy="0"/>
        </a:xfrm>
      </p:grpSpPr>
      <p:pic>
        <p:nvPicPr>
          <p:cNvPr id="250" name="Google Shape;250;p2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51" name="Google Shape;251;p20"/>
          <p:cNvSpPr/>
          <p:nvPr/>
        </p:nvSpPr>
        <p:spPr>
          <a:xfrm>
            <a:off x="0" y="6320547"/>
            <a:ext cx="9144000" cy="537453"/>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252" name="Google Shape;252;p20"/>
          <p:cNvPicPr preferRelativeResize="0"/>
          <p:nvPr/>
        </p:nvPicPr>
        <p:blipFill rotWithShape="1">
          <a:blip r:embed="rId3">
            <a:alphaModFix/>
          </a:blip>
          <a:srcRect/>
          <a:stretch/>
        </p:blipFill>
        <p:spPr>
          <a:xfrm>
            <a:off x="237744" y="6460580"/>
            <a:ext cx="368521" cy="293992"/>
          </a:xfrm>
          <a:prstGeom prst="rect">
            <a:avLst/>
          </a:prstGeom>
          <a:noFill/>
          <a:ln>
            <a:noFill/>
          </a:ln>
        </p:spPr>
      </p:pic>
      <p:cxnSp>
        <p:nvCxnSpPr>
          <p:cNvPr id="253" name="Google Shape;253;p20"/>
          <p:cNvCxnSpPr/>
          <p:nvPr/>
        </p:nvCxnSpPr>
        <p:spPr>
          <a:xfrm>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254" name="Google Shape;254;p2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255" name="Google Shape;255;p20"/>
          <p:cNvSpPr txBox="1">
            <a:spLocks noGrp="1"/>
          </p:cNvSpPr>
          <p:nvPr>
            <p:ph type="body" idx="1"/>
          </p:nvPr>
        </p:nvSpPr>
        <p:spPr>
          <a:xfrm>
            <a:off x="573740" y="3030398"/>
            <a:ext cx="6247234" cy="1783649"/>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3500"/>
              <a:buFont typeface="Arial"/>
              <a:buNone/>
              <a:defRPr sz="3500" b="0" i="0" u="none" strike="noStrike" cap="none">
                <a:solidFill>
                  <a:schemeClr val="lt1"/>
                </a:solidFill>
                <a:latin typeface="Arial"/>
                <a:ea typeface="Arial"/>
                <a:cs typeface="Arial"/>
                <a:sym typeface="Arial"/>
              </a:defRPr>
            </a:lvl1pPr>
            <a:lvl2pPr marL="914400" marR="0" lvl="1" indent="-228600" algn="l" rtl="0">
              <a:spcBef>
                <a:spcPts val="560"/>
              </a:spcBef>
              <a:spcAft>
                <a:spcPts val="0"/>
              </a:spcAft>
              <a:buClr>
                <a:srgbClr val="DDD9C3"/>
              </a:buClr>
              <a:buSzPts val="2800"/>
              <a:buFont typeface="Arial"/>
              <a:buNone/>
              <a:defRPr sz="2800" b="0" i="0" u="none" strike="noStrike" cap="none">
                <a:solidFill>
                  <a:srgbClr val="DDD9C3"/>
                </a:solidFill>
                <a:latin typeface="Arial"/>
                <a:ea typeface="Arial"/>
                <a:cs typeface="Arial"/>
                <a:sym typeface="Arial"/>
              </a:defRPr>
            </a:lvl2pPr>
            <a:lvl3pPr marL="1371600" marR="0" lvl="2" indent="-228600" algn="l" rtl="0">
              <a:spcBef>
                <a:spcPts val="480"/>
              </a:spcBef>
              <a:spcAft>
                <a:spcPts val="0"/>
              </a:spcAft>
              <a:buClr>
                <a:srgbClr val="DDD9C3"/>
              </a:buClr>
              <a:buSzPts val="2400"/>
              <a:buFont typeface="Arial"/>
              <a:buNone/>
              <a:defRPr sz="2400" b="0" i="0" u="none" strike="noStrike" cap="none">
                <a:solidFill>
                  <a:srgbClr val="DDD9C3"/>
                </a:solidFill>
                <a:latin typeface="Arial"/>
                <a:ea typeface="Arial"/>
                <a:cs typeface="Arial"/>
                <a:sym typeface="Arial"/>
              </a:defRPr>
            </a:lvl3pPr>
            <a:lvl4pPr marL="1828800" marR="0" lvl="3"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4pPr>
            <a:lvl5pPr marL="2286000" marR="0" lvl="4" indent="-228600" algn="l" rtl="0">
              <a:spcBef>
                <a:spcPts val="400"/>
              </a:spcBef>
              <a:spcAft>
                <a:spcPts val="0"/>
              </a:spcAft>
              <a:buClr>
                <a:srgbClr val="DDD9C3"/>
              </a:buClr>
              <a:buSzPts val="2000"/>
              <a:buFont typeface="Arial"/>
              <a:buNone/>
              <a:defRPr sz="2000" b="0" i="0" u="none" strike="noStrike" cap="none">
                <a:solidFill>
                  <a:srgbClr val="DDD9C3"/>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56" name="Google Shape;256;p20"/>
          <p:cNvSpPr txBox="1">
            <a:spLocks noGrp="1"/>
          </p:cNvSpPr>
          <p:nvPr>
            <p:ph type="title"/>
          </p:nvPr>
        </p:nvSpPr>
        <p:spPr>
          <a:xfrm>
            <a:off x="564637" y="1308847"/>
            <a:ext cx="6256337" cy="1701535"/>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3500"/>
              <a:buFont typeface="Arial"/>
              <a:buNone/>
              <a:defRPr sz="35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Cover 1 Blue">
  <p:cSld name="Cover 1 Blue">
    <p:spTree>
      <p:nvGrpSpPr>
        <p:cNvPr id="1" name="Shape 27"/>
        <p:cNvGrpSpPr/>
        <p:nvPr/>
      </p:nvGrpSpPr>
      <p:grpSpPr>
        <a:xfrm>
          <a:off x="0" y="0"/>
          <a:ext cx="0" cy="0"/>
          <a:chOff x="0" y="0"/>
          <a:chExt cx="0" cy="0"/>
        </a:xfrm>
      </p:grpSpPr>
      <p:sp>
        <p:nvSpPr>
          <p:cNvPr id="28" name="Google Shape;28;p3"/>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29" name="Google Shape;29;p3"/>
          <p:cNvSpPr txBox="1">
            <a:spLocks noGrp="1"/>
          </p:cNvSpPr>
          <p:nvPr>
            <p:ph type="title"/>
          </p:nvPr>
        </p:nvSpPr>
        <p:spPr>
          <a:xfrm>
            <a:off x="610724" y="0"/>
            <a:ext cx="7744845"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0" name="Google Shape;30;p3"/>
          <p:cNvSpPr txBox="1">
            <a:spLocks noGrp="1"/>
          </p:cNvSpPr>
          <p:nvPr>
            <p:ph type="body" idx="1"/>
          </p:nvPr>
        </p:nvSpPr>
        <p:spPr>
          <a:xfrm>
            <a:off x="610723" y="3562904"/>
            <a:ext cx="811987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 name="Google Shape;31;p3"/>
          <p:cNvSpPr txBox="1">
            <a:spLocks noGrp="1"/>
          </p:cNvSpPr>
          <p:nvPr>
            <p:ph type="body" idx="2"/>
          </p:nvPr>
        </p:nvSpPr>
        <p:spPr>
          <a:xfrm>
            <a:off x="610723" y="4252817"/>
            <a:ext cx="811987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 name="Google Shape;32;p3"/>
          <p:cNvSpPr txBox="1">
            <a:spLocks noGrp="1"/>
          </p:cNvSpPr>
          <p:nvPr>
            <p:ph type="body" idx="3"/>
          </p:nvPr>
        </p:nvSpPr>
        <p:spPr>
          <a:xfrm>
            <a:off x="610723" y="4544352"/>
            <a:ext cx="811987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33" name="Google Shape;33;p3"/>
          <p:cNvPicPr preferRelativeResize="0"/>
          <p:nvPr/>
        </p:nvPicPr>
        <p:blipFill rotWithShape="1">
          <a:blip r:embed="rId2">
            <a:alphaModFix/>
          </a:blip>
          <a:srcRect/>
          <a:stretch/>
        </p:blipFill>
        <p:spPr>
          <a:xfrm>
            <a:off x="641992" y="5512926"/>
            <a:ext cx="1193800" cy="952500"/>
          </a:xfrm>
          <a:prstGeom prst="rect">
            <a:avLst/>
          </a:prstGeom>
          <a:noFill/>
          <a:ln>
            <a:noFill/>
          </a:ln>
        </p:spPr>
      </p:pic>
      <p:sp>
        <p:nvSpPr>
          <p:cNvPr id="34" name="Google Shape;34;p3"/>
          <p:cNvSpPr txBox="1">
            <a:spLocks noGrp="1"/>
          </p:cNvSpPr>
          <p:nvPr>
            <p:ph type="body" idx="4"/>
          </p:nvPr>
        </p:nvSpPr>
        <p:spPr>
          <a:xfrm>
            <a:off x="610723" y="2854692"/>
            <a:ext cx="811987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Presenters Divider 1.1">
  <p:cSld name="Presenters Divider 1.1">
    <p:spTree>
      <p:nvGrpSpPr>
        <p:cNvPr id="1" name="Shape 257"/>
        <p:cNvGrpSpPr/>
        <p:nvPr/>
      </p:nvGrpSpPr>
      <p:grpSpPr>
        <a:xfrm>
          <a:off x="0" y="0"/>
          <a:ext cx="0" cy="0"/>
          <a:chOff x="0" y="0"/>
          <a:chExt cx="0" cy="0"/>
        </a:xfrm>
      </p:grpSpPr>
      <p:pic>
        <p:nvPicPr>
          <p:cNvPr id="258" name="Google Shape;258;p2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59" name="Google Shape;259;p21"/>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60" name="Google Shape;260;p21"/>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61" name="Google Shape;261;p21"/>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62" name="Google Shape;262;p2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63" name="Google Shape;263;p2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64" name="Google Shape;264;p2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65" name="Google Shape;265;p2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66" name="Google Shape;266;p2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67" name="Google Shape;267;p2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68" name="Google Shape;268;p21"/>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69" name="Google Shape;269;p21"/>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0" name="Google Shape;270;p2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71" name="Google Shape;271;p21"/>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2" name="Google Shape;272;p21"/>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3" name="Google Shape;273;p21"/>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4" name="Google Shape;274;p21"/>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5" name="Google Shape;275;p2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76" name="Google Shape;276;p21"/>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7" name="Google Shape;277;p21"/>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78" name="Google Shape;278;p21"/>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Presenters Divider 1.2">
  <p:cSld name="Presenters Divider 1.2">
    <p:spTree>
      <p:nvGrpSpPr>
        <p:cNvPr id="1" name="Shape 279"/>
        <p:cNvGrpSpPr/>
        <p:nvPr/>
      </p:nvGrpSpPr>
      <p:grpSpPr>
        <a:xfrm>
          <a:off x="0" y="0"/>
          <a:ext cx="0" cy="0"/>
          <a:chOff x="0" y="0"/>
          <a:chExt cx="0" cy="0"/>
        </a:xfrm>
      </p:grpSpPr>
      <p:pic>
        <p:nvPicPr>
          <p:cNvPr id="280" name="Google Shape;280;p2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281" name="Google Shape;281;p2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82" name="Google Shape;282;p2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283" name="Google Shape;283;p2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284" name="Google Shape;284;p2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85" name="Google Shape;285;p2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286" name="Google Shape;286;p2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287" name="Google Shape;287;p2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288" name="Google Shape;288;p2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289" name="Google Shape;289;p2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290" name="Google Shape;290;p2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291" name="Google Shape;291;p22"/>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2" name="Google Shape;292;p22"/>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3" name="Google Shape;293;p2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94" name="Google Shape;294;p22"/>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5" name="Google Shape;295;p22"/>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6" name="Google Shape;296;p22"/>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7" name="Google Shape;297;p22"/>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8" name="Google Shape;298;p22"/>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299" name="Google Shape;299;p22"/>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00" name="Google Shape;300;p22"/>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Presenters Divider 1.3">
  <p:cSld name="Presenters Divider 1.3">
    <p:spTree>
      <p:nvGrpSpPr>
        <p:cNvPr id="1" name="Shape 301"/>
        <p:cNvGrpSpPr/>
        <p:nvPr/>
      </p:nvGrpSpPr>
      <p:grpSpPr>
        <a:xfrm>
          <a:off x="0" y="0"/>
          <a:ext cx="0" cy="0"/>
          <a:chOff x="0" y="0"/>
          <a:chExt cx="0" cy="0"/>
        </a:xfrm>
      </p:grpSpPr>
      <p:pic>
        <p:nvPicPr>
          <p:cNvPr id="302" name="Google Shape;302;p2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03" name="Google Shape;303;p2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04" name="Google Shape;304;p2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05" name="Google Shape;305;p2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06" name="Google Shape;306;p2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07" name="Google Shape;307;p2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08" name="Google Shape;308;p2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09" name="Google Shape;309;p2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10" name="Google Shape;310;p2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11" name="Google Shape;311;p2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12" name="Google Shape;312;p2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13" name="Google Shape;313;p23"/>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4" name="Google Shape;314;p23"/>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5" name="Google Shape;315;p2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6" name="Google Shape;316;p23"/>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7" name="Google Shape;317;p23"/>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8" name="Google Shape;318;p23"/>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19" name="Google Shape;319;p23"/>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0" name="Google Shape;320;p23"/>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1" name="Google Shape;321;p23"/>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22" name="Google Shape;322;p23"/>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Presenters Divider 1.4">
  <p:cSld name="Presenters Divider 1.4">
    <p:spTree>
      <p:nvGrpSpPr>
        <p:cNvPr id="1" name="Shape 323"/>
        <p:cNvGrpSpPr/>
        <p:nvPr/>
      </p:nvGrpSpPr>
      <p:grpSpPr>
        <a:xfrm>
          <a:off x="0" y="0"/>
          <a:ext cx="0" cy="0"/>
          <a:chOff x="0" y="0"/>
          <a:chExt cx="0" cy="0"/>
        </a:xfrm>
      </p:grpSpPr>
      <p:pic>
        <p:nvPicPr>
          <p:cNvPr id="324" name="Google Shape;324;p24"/>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25" name="Google Shape;325;p2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26" name="Google Shape;326;p2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27" name="Google Shape;327;p2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28" name="Google Shape;328;p2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29" name="Google Shape;329;p2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30" name="Google Shape;330;p2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31" name="Google Shape;331;p2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32" name="Google Shape;332;p2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33" name="Google Shape;333;p2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34" name="Google Shape;334;p2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35" name="Google Shape;335;p24"/>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6" name="Google Shape;336;p24"/>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7" name="Google Shape;337;p2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38" name="Google Shape;338;p24"/>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39" name="Google Shape;339;p24"/>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0" name="Google Shape;340;p24"/>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1" name="Google Shape;341;p24"/>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2" name="Google Shape;342;p24"/>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3" name="Google Shape;343;p24"/>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44" name="Google Shape;344;p24"/>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matchingName="Presenters Divider  1.5">
  <p:cSld name="Presenters Divider  1.5">
    <p:spTree>
      <p:nvGrpSpPr>
        <p:cNvPr id="1" name="Shape 345"/>
        <p:cNvGrpSpPr/>
        <p:nvPr/>
      </p:nvGrpSpPr>
      <p:grpSpPr>
        <a:xfrm>
          <a:off x="0" y="0"/>
          <a:ext cx="0" cy="0"/>
          <a:chOff x="0" y="0"/>
          <a:chExt cx="0" cy="0"/>
        </a:xfrm>
      </p:grpSpPr>
      <p:pic>
        <p:nvPicPr>
          <p:cNvPr id="346" name="Google Shape;346;p2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47" name="Google Shape;347;p25"/>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48" name="Google Shape;348;p25"/>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49" name="Google Shape;349;p25"/>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50" name="Google Shape;350;p2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51" name="Google Shape;351;p2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52" name="Google Shape;352;p2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53" name="Google Shape;353;p2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54" name="Google Shape;354;p2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55" name="Google Shape;355;p2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56" name="Google Shape;356;p2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57" name="Google Shape;357;p25"/>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58" name="Google Shape;358;p25"/>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59" name="Google Shape;359;p25"/>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60" name="Google Shape;360;p25"/>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1" name="Google Shape;361;p25"/>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2" name="Google Shape;362;p25"/>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3" name="Google Shape;363;p25"/>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4" name="Google Shape;364;p25"/>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5" name="Google Shape;365;p25"/>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66" name="Google Shape;366;p25"/>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matchingName="Presenters Divider 1.6">
  <p:cSld name="Presenters Divider 1.6">
    <p:spTree>
      <p:nvGrpSpPr>
        <p:cNvPr id="1" name="Shape 367"/>
        <p:cNvGrpSpPr/>
        <p:nvPr/>
      </p:nvGrpSpPr>
      <p:grpSpPr>
        <a:xfrm>
          <a:off x="0" y="0"/>
          <a:ext cx="0" cy="0"/>
          <a:chOff x="0" y="0"/>
          <a:chExt cx="0" cy="0"/>
        </a:xfrm>
      </p:grpSpPr>
      <p:pic>
        <p:nvPicPr>
          <p:cNvPr id="368" name="Google Shape;368;p26"/>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69" name="Google Shape;369;p26"/>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70" name="Google Shape;370;p26"/>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71" name="Google Shape;371;p26"/>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72" name="Google Shape;372;p2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73" name="Google Shape;373;p2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74" name="Google Shape;374;p2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75" name="Google Shape;375;p2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76" name="Google Shape;376;p2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77" name="Google Shape;377;p2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378" name="Google Shape;378;p2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379" name="Google Shape;379;p26"/>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0" name="Google Shape;380;p26"/>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1" name="Google Shape;381;p26"/>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2" name="Google Shape;382;p26"/>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3" name="Google Shape;383;p26"/>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4" name="Google Shape;384;p26"/>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5" name="Google Shape;385;p26"/>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6" name="Google Shape;386;p26"/>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7" name="Google Shape;387;p26"/>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388" name="Google Shape;388;p26"/>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matchingName="Presenters Divider 1.7">
  <p:cSld name="Presenters Divider 1.7">
    <p:spTree>
      <p:nvGrpSpPr>
        <p:cNvPr id="1" name="Shape 389"/>
        <p:cNvGrpSpPr/>
        <p:nvPr/>
      </p:nvGrpSpPr>
      <p:grpSpPr>
        <a:xfrm>
          <a:off x="0" y="0"/>
          <a:ext cx="0" cy="0"/>
          <a:chOff x="0" y="0"/>
          <a:chExt cx="0" cy="0"/>
        </a:xfrm>
      </p:grpSpPr>
      <p:pic>
        <p:nvPicPr>
          <p:cNvPr id="390" name="Google Shape;390;p2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391" name="Google Shape;391;p2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92" name="Google Shape;392;p2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393" name="Google Shape;393;p2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394" name="Google Shape;394;p2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95" name="Google Shape;395;p2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396" name="Google Shape;396;p2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397" name="Google Shape;397;p2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98" name="Google Shape;398;p2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399" name="Google Shape;399;p2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00" name="Google Shape;400;p2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01" name="Google Shape;401;p27"/>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2" name="Google Shape;402;p27"/>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3" name="Google Shape;403;p2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04" name="Google Shape;404;p27"/>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5" name="Google Shape;405;p27"/>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6" name="Google Shape;406;p27"/>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7" name="Google Shape;407;p27"/>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8" name="Google Shape;408;p27"/>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09" name="Google Shape;409;p27"/>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10" name="Google Shape;410;p27"/>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matchingName="Presenters Divider 1.8">
  <p:cSld name="Presenters Divider 1.8">
    <p:spTree>
      <p:nvGrpSpPr>
        <p:cNvPr id="1" name="Shape 411"/>
        <p:cNvGrpSpPr/>
        <p:nvPr/>
      </p:nvGrpSpPr>
      <p:grpSpPr>
        <a:xfrm>
          <a:off x="0" y="0"/>
          <a:ext cx="0" cy="0"/>
          <a:chOff x="0" y="0"/>
          <a:chExt cx="0" cy="0"/>
        </a:xfrm>
      </p:grpSpPr>
      <p:pic>
        <p:nvPicPr>
          <p:cNvPr id="412" name="Google Shape;412;p28"/>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413" name="Google Shape;413;p2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14" name="Google Shape;414;p2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415" name="Google Shape;415;p2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416" name="Google Shape;416;p2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17" name="Google Shape;417;p2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18" name="Google Shape;418;p2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19" name="Google Shape;419;p2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20" name="Google Shape;420;p2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421" name="Google Shape;421;p2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22" name="Google Shape;422;p2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23" name="Google Shape;423;p28"/>
          <p:cNvSpPr>
            <a:spLocks noGrp="1"/>
          </p:cNvSpPr>
          <p:nvPr>
            <p:ph type="pic" idx="2"/>
          </p:nvPr>
        </p:nvSpPr>
        <p:spPr>
          <a:xfrm>
            <a:off x="663390" y="113823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4" name="Google Shape;424;p28"/>
          <p:cNvSpPr>
            <a:spLocks noGrp="1"/>
          </p:cNvSpPr>
          <p:nvPr>
            <p:ph type="pic" idx="3"/>
          </p:nvPr>
        </p:nvSpPr>
        <p:spPr>
          <a:xfrm>
            <a:off x="663390" y="2949104"/>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5" name="Google Shape;425;p2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26" name="Google Shape;426;p28"/>
          <p:cNvSpPr txBox="1">
            <a:spLocks noGrp="1"/>
          </p:cNvSpPr>
          <p:nvPr>
            <p:ph type="body" idx="1"/>
          </p:nvPr>
        </p:nvSpPr>
        <p:spPr>
          <a:xfrm>
            <a:off x="2170502" y="1189268"/>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7" name="Google Shape;427;p28"/>
          <p:cNvSpPr txBox="1">
            <a:spLocks noGrp="1"/>
          </p:cNvSpPr>
          <p:nvPr>
            <p:ph type="body" idx="4"/>
          </p:nvPr>
        </p:nvSpPr>
        <p:spPr>
          <a:xfrm>
            <a:off x="2170502" y="300013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8" name="Google Shape;428;p28"/>
          <p:cNvSpPr txBox="1">
            <a:spLocks noGrp="1"/>
          </p:cNvSpPr>
          <p:nvPr>
            <p:ph type="body" idx="5"/>
          </p:nvPr>
        </p:nvSpPr>
        <p:spPr>
          <a:xfrm>
            <a:off x="2170502" y="1602729"/>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29" name="Google Shape;429;p28"/>
          <p:cNvSpPr txBox="1">
            <a:spLocks noGrp="1"/>
          </p:cNvSpPr>
          <p:nvPr>
            <p:ph type="body" idx="6"/>
          </p:nvPr>
        </p:nvSpPr>
        <p:spPr>
          <a:xfrm>
            <a:off x="2170502" y="3404632"/>
            <a:ext cx="5341922" cy="822098"/>
          </a:xfrm>
          <a:prstGeom prst="rect">
            <a:avLst/>
          </a:prstGeom>
          <a:noFill/>
          <a:ln>
            <a:noFill/>
          </a:ln>
        </p:spPr>
        <p:txBody>
          <a:bodyPr spcFirstLastPara="1" wrap="square" lIns="91425" tIns="0" rIns="91425" bIns="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0" name="Google Shape;430;p28"/>
          <p:cNvSpPr>
            <a:spLocks noGrp="1"/>
          </p:cNvSpPr>
          <p:nvPr>
            <p:ph type="pic" idx="7"/>
          </p:nvPr>
        </p:nvSpPr>
        <p:spPr>
          <a:xfrm>
            <a:off x="663390" y="4758343"/>
            <a:ext cx="1290918" cy="1290917"/>
          </a:xfrm>
          <a:prstGeom prst="flowChartConnector">
            <a:avLst/>
          </a:prstGeom>
          <a:noFill/>
          <a:ln w="57150"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1" name="Google Shape;431;p28"/>
          <p:cNvSpPr txBox="1">
            <a:spLocks noGrp="1"/>
          </p:cNvSpPr>
          <p:nvPr>
            <p:ph type="body" idx="8"/>
          </p:nvPr>
        </p:nvSpPr>
        <p:spPr>
          <a:xfrm>
            <a:off x="2170502" y="4809386"/>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2" name="Google Shape;432;p28"/>
          <p:cNvSpPr txBox="1">
            <a:spLocks noGrp="1"/>
          </p:cNvSpPr>
          <p:nvPr>
            <p:ph type="body" idx="9"/>
          </p:nvPr>
        </p:nvSpPr>
        <p:spPr>
          <a:xfrm>
            <a:off x="2170502" y="5213883"/>
            <a:ext cx="5341922" cy="822098"/>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matchingName="Presenters Divider 2.1">
  <p:cSld name="Presenters Divider 2.1">
    <p:spTree>
      <p:nvGrpSpPr>
        <p:cNvPr id="1" name="Shape 433"/>
        <p:cNvGrpSpPr/>
        <p:nvPr/>
      </p:nvGrpSpPr>
      <p:grpSpPr>
        <a:xfrm>
          <a:off x="0" y="0"/>
          <a:ext cx="0" cy="0"/>
          <a:chOff x="0" y="0"/>
          <a:chExt cx="0" cy="0"/>
        </a:xfrm>
      </p:grpSpPr>
      <p:pic>
        <p:nvPicPr>
          <p:cNvPr id="434" name="Google Shape;434;p29"/>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435" name="Google Shape;435;p2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36" name="Google Shape;436;p29"/>
          <p:cNvSpPr>
            <a:spLocks noGrp="1"/>
          </p:cNvSpPr>
          <p:nvPr>
            <p:ph type="pic" idx="2"/>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7" name="Google Shape;437;p29"/>
          <p:cNvSpPr>
            <a:spLocks noGrp="1"/>
          </p:cNvSpPr>
          <p:nvPr>
            <p:ph type="pic" idx="3"/>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8" name="Google Shape;438;p29"/>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39" name="Google Shape;439;p29"/>
          <p:cNvSpPr txBox="1">
            <a:spLocks noGrp="1"/>
          </p:cNvSpPr>
          <p:nvPr>
            <p:ph type="body" idx="4"/>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0" name="Google Shape;440;p29"/>
          <p:cNvSpPr txBox="1">
            <a:spLocks noGrp="1"/>
          </p:cNvSpPr>
          <p:nvPr>
            <p:ph type="body" idx="5"/>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1" name="Google Shape;441;p29"/>
          <p:cNvSpPr txBox="1">
            <a:spLocks noGrp="1"/>
          </p:cNvSpPr>
          <p:nvPr>
            <p:ph type="body" idx="6"/>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42" name="Google Shape;442;p2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43" name="Google Shape;443;p2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44" name="Google Shape;444;p2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45" name="Google Shape;445;p2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46" name="Google Shape;446;p2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47" name="Google Shape;447;p2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448" name="Google Shape;448;p29"/>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49" name="Google Shape;449;p29"/>
          <p:cNvCxnSpPr>
            <a:endCxn id="450"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450" name="Google Shape;450;p29"/>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451" name="Google Shape;451;p29"/>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452" name="Google Shape;452;p29"/>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53" name="Google Shape;453;p29"/>
          <p:cNvSpPr>
            <a:spLocks noGrp="1"/>
          </p:cNvSpPr>
          <p:nvPr>
            <p:ph type="pic" idx="7"/>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4" name="Google Shape;454;p29"/>
          <p:cNvSpPr txBox="1">
            <a:spLocks noGrp="1"/>
          </p:cNvSpPr>
          <p:nvPr>
            <p:ph type="body" idx="8"/>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55" name="Google Shape;455;p29"/>
          <p:cNvSpPr txBox="1">
            <a:spLocks noGrp="1"/>
          </p:cNvSpPr>
          <p:nvPr>
            <p:ph type="body" idx="9"/>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matchingName="Presenters Divider 2.2">
  <p:cSld name="Presenters Divider 2.2">
    <p:spTree>
      <p:nvGrpSpPr>
        <p:cNvPr id="1" name="Shape 456"/>
        <p:cNvGrpSpPr/>
        <p:nvPr/>
      </p:nvGrpSpPr>
      <p:grpSpPr>
        <a:xfrm>
          <a:off x="0" y="0"/>
          <a:ext cx="0" cy="0"/>
          <a:chOff x="0" y="0"/>
          <a:chExt cx="0" cy="0"/>
        </a:xfrm>
      </p:grpSpPr>
      <p:pic>
        <p:nvPicPr>
          <p:cNvPr id="457" name="Google Shape;457;p30"/>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458" name="Google Shape;458;p3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59" name="Google Shape;459;p3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60" name="Google Shape;460;p3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61" name="Google Shape;461;p3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62" name="Google Shape;462;p3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63" name="Google Shape;463;p3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64" name="Google Shape;464;p3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465" name="Google Shape;465;p30"/>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66" name="Google Shape;466;p30"/>
          <p:cNvCxnSpPr>
            <a:endCxn id="467"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467" name="Google Shape;467;p30"/>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468" name="Google Shape;468;p30"/>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469" name="Google Shape;469;p30"/>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70" name="Google Shape;470;p30"/>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1" name="Google Shape;471;p30"/>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2" name="Google Shape;472;p30"/>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3" name="Google Shape;473;p30"/>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4" name="Google Shape;474;p30"/>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5" name="Google Shape;475;p30"/>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6" name="Google Shape;476;p30"/>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7" name="Google Shape;477;p30"/>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8" name="Google Shape;478;p30"/>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Cover 2 White">
  <p:cSld name="Cover 2 White">
    <p:spTree>
      <p:nvGrpSpPr>
        <p:cNvPr id="1" name="Shape 35"/>
        <p:cNvGrpSpPr/>
        <p:nvPr/>
      </p:nvGrpSpPr>
      <p:grpSpPr>
        <a:xfrm>
          <a:off x="0" y="0"/>
          <a:ext cx="0" cy="0"/>
          <a:chOff x="0" y="0"/>
          <a:chExt cx="0" cy="0"/>
        </a:xfrm>
      </p:grpSpPr>
      <p:sp>
        <p:nvSpPr>
          <p:cNvPr id="36" name="Google Shape;36;p4"/>
          <p:cNvSpPr/>
          <p:nvPr/>
        </p:nvSpPr>
        <p:spPr>
          <a:xfrm>
            <a:off x="1811695"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37" name="Google Shape;37;p4"/>
          <p:cNvCxnSpPr/>
          <p:nvPr/>
        </p:nvCxnSpPr>
        <p:spPr>
          <a:xfrm rot="10800000">
            <a:off x="0" y="6124511"/>
            <a:ext cx="1790417" cy="0"/>
          </a:xfrm>
          <a:prstGeom prst="straightConnector1">
            <a:avLst/>
          </a:prstGeom>
          <a:noFill/>
          <a:ln w="12700" cap="flat" cmpd="sng">
            <a:solidFill>
              <a:srgbClr val="0B3458"/>
            </a:solidFill>
            <a:prstDash val="solid"/>
            <a:round/>
            <a:headEnd type="none" w="sm" len="sm"/>
            <a:tailEnd type="none" w="sm" len="sm"/>
          </a:ln>
        </p:spPr>
      </p:cxnSp>
      <p:cxnSp>
        <p:nvCxnSpPr>
          <p:cNvPr id="38" name="Google Shape;38;p4"/>
          <p:cNvCxnSpPr/>
          <p:nvPr/>
        </p:nvCxnSpPr>
        <p:spPr>
          <a:xfrm rot="10800000">
            <a:off x="1878696" y="6124511"/>
            <a:ext cx="6693408" cy="0"/>
          </a:xfrm>
          <a:prstGeom prst="straightConnector1">
            <a:avLst/>
          </a:prstGeom>
          <a:noFill/>
          <a:ln w="12700" cap="flat" cmpd="sng">
            <a:solidFill>
              <a:srgbClr val="0B3458"/>
            </a:solidFill>
            <a:prstDash val="solid"/>
            <a:round/>
            <a:headEnd type="none" w="sm" len="sm"/>
            <a:tailEnd type="none" w="sm" len="sm"/>
          </a:ln>
        </p:spPr>
      </p:cxnSp>
      <p:sp>
        <p:nvSpPr>
          <p:cNvPr id="39" name="Google Shape;39;p4"/>
          <p:cNvSpPr/>
          <p:nvPr/>
        </p:nvSpPr>
        <p:spPr>
          <a:xfrm flipH="1">
            <a:off x="8610117" y="6101651"/>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40" name="Google Shape;40;p4"/>
          <p:cNvSpPr/>
          <p:nvPr/>
        </p:nvSpPr>
        <p:spPr>
          <a:xfrm flipH="1">
            <a:off x="8610117" y="347037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1" name="Google Shape;41;p4"/>
          <p:cNvCxnSpPr/>
          <p:nvPr/>
        </p:nvCxnSpPr>
        <p:spPr>
          <a:xfrm rot="10800000">
            <a:off x="1834554" y="3552825"/>
            <a:ext cx="0" cy="2529961"/>
          </a:xfrm>
          <a:prstGeom prst="straightConnector1">
            <a:avLst/>
          </a:prstGeom>
          <a:noFill/>
          <a:ln w="12700" cap="flat" cmpd="sng">
            <a:solidFill>
              <a:srgbClr val="0B3458"/>
            </a:solidFill>
            <a:prstDash val="solid"/>
            <a:round/>
            <a:headEnd type="none" w="sm" len="sm"/>
            <a:tailEnd type="none" w="sm" len="sm"/>
          </a:ln>
        </p:spPr>
      </p:cxnSp>
      <p:sp>
        <p:nvSpPr>
          <p:cNvPr id="42" name="Google Shape;42;p4"/>
          <p:cNvSpPr/>
          <p:nvPr/>
        </p:nvSpPr>
        <p:spPr>
          <a:xfrm rot="-5400000">
            <a:off x="1834554" y="3494144"/>
            <a:ext cx="121764" cy="121764"/>
          </a:xfrm>
          <a:prstGeom prst="arc">
            <a:avLst>
              <a:gd name="adj1" fmla="val 16200000"/>
              <a:gd name="adj2" fmla="val 0"/>
            </a:avLst>
          </a:prstGeom>
          <a:noFill/>
          <a:ln w="12700" cap="flat" cmpd="sng">
            <a:solidFill>
              <a:srgbClr val="0B3458"/>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43" name="Google Shape;43;p4"/>
          <p:cNvCxnSpPr/>
          <p:nvPr/>
        </p:nvCxnSpPr>
        <p:spPr>
          <a:xfrm rot="10800000">
            <a:off x="1895439" y="3494144"/>
            <a:ext cx="6691671" cy="0"/>
          </a:xfrm>
          <a:prstGeom prst="straightConnector1">
            <a:avLst/>
          </a:prstGeom>
          <a:noFill/>
          <a:ln w="12700" cap="flat" cmpd="sng">
            <a:solidFill>
              <a:srgbClr val="0B3458"/>
            </a:solidFill>
            <a:prstDash val="solid"/>
            <a:round/>
            <a:headEnd type="none" w="sm" len="sm"/>
            <a:tailEnd type="none" w="sm" len="sm"/>
          </a:ln>
        </p:spPr>
      </p:cxnSp>
      <p:pic>
        <p:nvPicPr>
          <p:cNvPr id="44" name="Google Shape;44;p4"/>
          <p:cNvPicPr preferRelativeResize="0"/>
          <p:nvPr/>
        </p:nvPicPr>
        <p:blipFill rotWithShape="1">
          <a:blip r:embed="rId2">
            <a:alphaModFix/>
          </a:blip>
          <a:srcRect/>
          <a:stretch/>
        </p:blipFill>
        <p:spPr>
          <a:xfrm>
            <a:off x="352076" y="4878249"/>
            <a:ext cx="1189829" cy="949200"/>
          </a:xfrm>
          <a:prstGeom prst="rect">
            <a:avLst/>
          </a:prstGeom>
          <a:noFill/>
          <a:ln>
            <a:noFill/>
          </a:ln>
        </p:spPr>
      </p:pic>
      <p:sp>
        <p:nvSpPr>
          <p:cNvPr id="45" name="Google Shape;45;p4"/>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rgbClr val="0B3458"/>
              </a:buClr>
              <a:buSzPts val="3600"/>
              <a:buFont typeface="Arial"/>
              <a:buNone/>
              <a:defRPr sz="36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6" name="Google Shape;46;p4"/>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7" name="Google Shape;47;p4"/>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8" name="Google Shape;48;p4"/>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0"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 name="Google Shape;49;p4"/>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rgbClr val="0B3458"/>
              </a:buClr>
              <a:buSzPts val="1800"/>
              <a:buFont typeface="Arial"/>
              <a:buNone/>
              <a:defRPr sz="1800" b="1" i="0" u="none" strike="noStrike" cap="none">
                <a:solidFill>
                  <a:srgbClr val="0B3458"/>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Presenters Divider 2.3">
  <p:cSld name="Presenters Divider 2.3">
    <p:spTree>
      <p:nvGrpSpPr>
        <p:cNvPr id="1" name="Shape 479"/>
        <p:cNvGrpSpPr/>
        <p:nvPr/>
      </p:nvGrpSpPr>
      <p:grpSpPr>
        <a:xfrm>
          <a:off x="0" y="0"/>
          <a:ext cx="0" cy="0"/>
          <a:chOff x="0" y="0"/>
          <a:chExt cx="0" cy="0"/>
        </a:xfrm>
      </p:grpSpPr>
      <p:pic>
        <p:nvPicPr>
          <p:cNvPr id="480" name="Google Shape;480;p31"/>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481" name="Google Shape;481;p3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482" name="Google Shape;482;p3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483" name="Google Shape;483;p3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84" name="Google Shape;484;p3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485" name="Google Shape;485;p3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486" name="Google Shape;486;p3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87" name="Google Shape;487;p3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488" name="Google Shape;488;p31"/>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489" name="Google Shape;489;p31"/>
          <p:cNvCxnSpPr>
            <a:endCxn id="490"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490" name="Google Shape;490;p31"/>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491" name="Google Shape;491;p31"/>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492" name="Google Shape;492;p31"/>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93" name="Google Shape;493;p31"/>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4" name="Google Shape;494;p31"/>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5" name="Google Shape;495;p31"/>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6" name="Google Shape;496;p31"/>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7" name="Google Shape;497;p31"/>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8" name="Google Shape;498;p31"/>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499" name="Google Shape;499;p31"/>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00" name="Google Shape;500;p31"/>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01" name="Google Shape;501;p31"/>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matchingName="Presenters Divider 2.4">
  <p:cSld name="Presenters Divider 2.4">
    <p:spTree>
      <p:nvGrpSpPr>
        <p:cNvPr id="1" name="Shape 502"/>
        <p:cNvGrpSpPr/>
        <p:nvPr/>
      </p:nvGrpSpPr>
      <p:grpSpPr>
        <a:xfrm>
          <a:off x="0" y="0"/>
          <a:ext cx="0" cy="0"/>
          <a:chOff x="0" y="0"/>
          <a:chExt cx="0" cy="0"/>
        </a:xfrm>
      </p:grpSpPr>
      <p:pic>
        <p:nvPicPr>
          <p:cNvPr id="503" name="Google Shape;503;p32"/>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04" name="Google Shape;504;p3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05" name="Google Shape;505;p3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06" name="Google Shape;506;p3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07" name="Google Shape;507;p3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08" name="Google Shape;508;p3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09" name="Google Shape;509;p3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10" name="Google Shape;510;p3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11" name="Google Shape;511;p32"/>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12" name="Google Shape;512;p32"/>
          <p:cNvCxnSpPr>
            <a:endCxn id="513"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13" name="Google Shape;513;p32"/>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514" name="Google Shape;514;p32"/>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15" name="Google Shape;515;p32"/>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6" name="Google Shape;516;p32"/>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7" name="Google Shape;517;p32"/>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8" name="Google Shape;518;p32"/>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19" name="Google Shape;519;p32"/>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0" name="Google Shape;520;p32"/>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1" name="Google Shape;521;p32"/>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2" name="Google Shape;522;p32"/>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3" name="Google Shape;523;p32"/>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24" name="Google Shape;524;p32"/>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matchingName="Presenters Divider 2.5">
  <p:cSld name="Presenters Divider 2.5">
    <p:spTree>
      <p:nvGrpSpPr>
        <p:cNvPr id="1" name="Shape 525"/>
        <p:cNvGrpSpPr/>
        <p:nvPr/>
      </p:nvGrpSpPr>
      <p:grpSpPr>
        <a:xfrm>
          <a:off x="0" y="0"/>
          <a:ext cx="0" cy="0"/>
          <a:chOff x="0" y="0"/>
          <a:chExt cx="0" cy="0"/>
        </a:xfrm>
      </p:grpSpPr>
      <p:pic>
        <p:nvPicPr>
          <p:cNvPr id="526" name="Google Shape;526;p33"/>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27" name="Google Shape;527;p3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28" name="Google Shape;528;p3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29" name="Google Shape;529;p3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30" name="Google Shape;530;p3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31" name="Google Shape;531;p3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32" name="Google Shape;532;p3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33" name="Google Shape;533;p3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34" name="Google Shape;534;p33"/>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35" name="Google Shape;535;p33"/>
          <p:cNvCxnSpPr>
            <a:endCxn id="536"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36" name="Google Shape;536;p33"/>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537" name="Google Shape;537;p33"/>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38" name="Google Shape;538;p33"/>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39" name="Google Shape;539;p33"/>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0" name="Google Shape;540;p33"/>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1" name="Google Shape;541;p33"/>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2" name="Google Shape;542;p33"/>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3" name="Google Shape;543;p33"/>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4" name="Google Shape;544;p33"/>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5" name="Google Shape;545;p33"/>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6" name="Google Shape;546;p33"/>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47" name="Google Shape;547;p33"/>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matchingName="Presenters Divider 2.6">
  <p:cSld name="Presenters Divider 2.6">
    <p:spTree>
      <p:nvGrpSpPr>
        <p:cNvPr id="1" name="Shape 548"/>
        <p:cNvGrpSpPr/>
        <p:nvPr/>
      </p:nvGrpSpPr>
      <p:grpSpPr>
        <a:xfrm>
          <a:off x="0" y="0"/>
          <a:ext cx="0" cy="0"/>
          <a:chOff x="0" y="0"/>
          <a:chExt cx="0" cy="0"/>
        </a:xfrm>
      </p:grpSpPr>
      <p:pic>
        <p:nvPicPr>
          <p:cNvPr id="549" name="Google Shape;549;p34"/>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50" name="Google Shape;550;p3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51" name="Google Shape;551;p3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52" name="Google Shape;552;p3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53" name="Google Shape;553;p3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54" name="Google Shape;554;p3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55" name="Google Shape;555;p3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56" name="Google Shape;556;p3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57" name="Google Shape;557;p34"/>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58" name="Google Shape;558;p34"/>
          <p:cNvCxnSpPr>
            <a:endCxn id="559"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559" name="Google Shape;559;p34"/>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560" name="Google Shape;560;p34"/>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61" name="Google Shape;561;p34"/>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2" name="Google Shape;562;p34"/>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3" name="Google Shape;563;p34"/>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4" name="Google Shape;564;p34"/>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5" name="Google Shape;565;p34"/>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6" name="Google Shape;566;p34"/>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7" name="Google Shape;567;p34"/>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8" name="Google Shape;568;p34"/>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69" name="Google Shape;569;p34"/>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70" name="Google Shape;570;p34"/>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matchingName="Presenters Divider 2.7">
  <p:cSld name="Presenters Divider 2.7">
    <p:spTree>
      <p:nvGrpSpPr>
        <p:cNvPr id="1" name="Shape 571"/>
        <p:cNvGrpSpPr/>
        <p:nvPr/>
      </p:nvGrpSpPr>
      <p:grpSpPr>
        <a:xfrm>
          <a:off x="0" y="0"/>
          <a:ext cx="0" cy="0"/>
          <a:chOff x="0" y="0"/>
          <a:chExt cx="0" cy="0"/>
        </a:xfrm>
      </p:grpSpPr>
      <p:pic>
        <p:nvPicPr>
          <p:cNvPr id="572" name="Google Shape;572;p35"/>
          <p:cNvPicPr preferRelativeResize="0"/>
          <p:nvPr/>
        </p:nvPicPr>
        <p:blipFill rotWithShape="1">
          <a:blip r:embed="rId2">
            <a:alphaModFix/>
          </a:blip>
          <a:srcRect/>
          <a:stretch/>
        </p:blipFill>
        <p:spPr>
          <a:xfrm>
            <a:off x="0" y="0"/>
            <a:ext cx="9144000" cy="6858000"/>
          </a:xfrm>
          <a:prstGeom prst="rect">
            <a:avLst/>
          </a:prstGeom>
          <a:noFill/>
          <a:ln>
            <a:noFill/>
          </a:ln>
        </p:spPr>
      </p:pic>
      <p:pic>
        <p:nvPicPr>
          <p:cNvPr id="573" name="Google Shape;573;p35"/>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74" name="Google Shape;574;p3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75" name="Google Shape;575;p35"/>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76" name="Google Shape;576;p35"/>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577" name="Google Shape;577;p35"/>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578" name="Google Shape;578;p35"/>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79" name="Google Shape;579;p35"/>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580" name="Google Shape;580;p35"/>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81" name="Google Shape;581;p35"/>
          <p:cNvCxnSpPr/>
          <p:nvPr/>
        </p:nvCxnSpPr>
        <p:spPr>
          <a:xfrm rot="10800000">
            <a:off x="418349" y="1933515"/>
            <a:ext cx="0" cy="4337110"/>
          </a:xfrm>
          <a:prstGeom prst="straightConnector1">
            <a:avLst/>
          </a:prstGeom>
          <a:noFill/>
          <a:ln w="12700" cap="flat" cmpd="sng">
            <a:solidFill>
              <a:schemeClr val="lt1"/>
            </a:solidFill>
            <a:prstDash val="solid"/>
            <a:round/>
            <a:headEnd type="none" w="sm" len="sm"/>
            <a:tailEnd type="none" w="sm" len="sm"/>
          </a:ln>
        </p:spPr>
      </p:cxnSp>
      <p:sp>
        <p:nvSpPr>
          <p:cNvPr id="582" name="Google Shape;582;p35"/>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cxnSp>
        <p:nvCxnSpPr>
          <p:cNvPr id="583" name="Google Shape;583;p35"/>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584" name="Google Shape;584;p35"/>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sp>
        <p:nvSpPr>
          <p:cNvPr id="585" name="Google Shape;585;p35"/>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6" name="Google Shape;586;p35"/>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7" name="Google Shape;587;p35"/>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8" name="Google Shape;588;p35"/>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89" name="Google Shape;589;p35"/>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0" name="Google Shape;590;p35"/>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1" name="Google Shape;591;p35"/>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2" name="Google Shape;592;p35"/>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593" name="Google Shape;593;p35"/>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matchingName="Presenters Divider 2.8">
  <p:cSld name="Presenters Divider 2.8">
    <p:spTree>
      <p:nvGrpSpPr>
        <p:cNvPr id="1" name="Shape 594"/>
        <p:cNvGrpSpPr/>
        <p:nvPr/>
      </p:nvGrpSpPr>
      <p:grpSpPr>
        <a:xfrm>
          <a:off x="0" y="0"/>
          <a:ext cx="0" cy="0"/>
          <a:chOff x="0" y="0"/>
          <a:chExt cx="0" cy="0"/>
        </a:xfrm>
      </p:grpSpPr>
      <p:pic>
        <p:nvPicPr>
          <p:cNvPr id="595" name="Google Shape;595;p36"/>
          <p:cNvPicPr preferRelativeResize="0"/>
          <p:nvPr/>
        </p:nvPicPr>
        <p:blipFill rotWithShape="1">
          <a:blip r:embed="rId2">
            <a:alphaModFix/>
          </a:blip>
          <a:srcRect/>
          <a:stretch/>
        </p:blipFill>
        <p:spPr>
          <a:xfrm>
            <a:off x="-2" y="-1"/>
            <a:ext cx="9144000" cy="6858000"/>
          </a:xfrm>
          <a:prstGeom prst="rect">
            <a:avLst/>
          </a:prstGeom>
          <a:noFill/>
          <a:ln>
            <a:noFill/>
          </a:ln>
        </p:spPr>
      </p:pic>
      <p:pic>
        <p:nvPicPr>
          <p:cNvPr id="596" name="Google Shape;596;p36"/>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597" name="Google Shape;597;p3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598" name="Google Shape;598;p36"/>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99" name="Google Shape;599;p36"/>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00" name="Google Shape;600;p36"/>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01" name="Google Shape;601;p36"/>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02" name="Google Shape;602;p36"/>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sp>
        <p:nvSpPr>
          <p:cNvPr id="603" name="Google Shape;603;p36"/>
          <p:cNvSpPr/>
          <p:nvPr/>
        </p:nvSpPr>
        <p:spPr>
          <a:xfrm flipH="1">
            <a:off x="8705212" y="1848862"/>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04" name="Google Shape;604;p36"/>
          <p:cNvCxnSpPr>
            <a:endCxn id="605" idx="0"/>
          </p:cNvCxnSpPr>
          <p:nvPr/>
        </p:nvCxnSpPr>
        <p:spPr>
          <a:xfrm rot="10800000">
            <a:off x="418349" y="1933515"/>
            <a:ext cx="0" cy="4337100"/>
          </a:xfrm>
          <a:prstGeom prst="straightConnector1">
            <a:avLst/>
          </a:prstGeom>
          <a:noFill/>
          <a:ln w="12700" cap="flat" cmpd="sng">
            <a:solidFill>
              <a:schemeClr val="lt1"/>
            </a:solidFill>
            <a:prstDash val="solid"/>
            <a:round/>
            <a:headEnd type="none" w="sm" len="sm"/>
            <a:tailEnd type="none" w="sm" len="sm"/>
          </a:ln>
        </p:spPr>
      </p:cxnSp>
      <p:sp>
        <p:nvSpPr>
          <p:cNvPr id="605" name="Google Shape;605;p36"/>
          <p:cNvSpPr/>
          <p:nvPr/>
        </p:nvSpPr>
        <p:spPr>
          <a:xfrm rot="-5400000">
            <a:off x="418349" y="1872633"/>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606" name="Google Shape;606;p36"/>
          <p:cNvCxnSpPr/>
          <p:nvPr/>
        </p:nvCxnSpPr>
        <p:spPr>
          <a:xfrm rot="10800000">
            <a:off x="479233" y="1872633"/>
            <a:ext cx="8201217" cy="0"/>
          </a:xfrm>
          <a:prstGeom prst="straightConnector1">
            <a:avLst/>
          </a:prstGeom>
          <a:noFill/>
          <a:ln w="12700" cap="flat" cmpd="sng">
            <a:solidFill>
              <a:schemeClr val="lt1"/>
            </a:solidFill>
            <a:prstDash val="solid"/>
            <a:round/>
            <a:headEnd type="none" w="sm" len="sm"/>
            <a:tailEnd type="none" w="sm" len="sm"/>
          </a:ln>
        </p:spPr>
      </p:cxnSp>
      <p:sp>
        <p:nvSpPr>
          <p:cNvPr id="607" name="Google Shape;607;p36"/>
          <p:cNvSpPr txBox="1">
            <a:spLocks noGrp="1"/>
          </p:cNvSpPr>
          <p:nvPr>
            <p:ph type="title"/>
          </p:nvPr>
        </p:nvSpPr>
        <p:spPr>
          <a:xfrm>
            <a:off x="592790" y="490635"/>
            <a:ext cx="7886700" cy="1325563"/>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8" name="Google Shape;608;p36"/>
          <p:cNvSpPr txBox="1">
            <a:spLocks noGrp="1"/>
          </p:cNvSpPr>
          <p:nvPr>
            <p:ph type="body" idx="1"/>
          </p:nvPr>
        </p:nvSpPr>
        <p:spPr>
          <a:xfrm>
            <a:off x="1811911" y="208574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09" name="Google Shape;609;p36"/>
          <p:cNvSpPr txBox="1">
            <a:spLocks noGrp="1"/>
          </p:cNvSpPr>
          <p:nvPr>
            <p:ph type="body" idx="2"/>
          </p:nvPr>
        </p:nvSpPr>
        <p:spPr>
          <a:xfrm>
            <a:off x="1811911" y="3520097"/>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0" name="Google Shape;610;p36"/>
          <p:cNvSpPr txBox="1">
            <a:spLocks noGrp="1"/>
          </p:cNvSpPr>
          <p:nvPr>
            <p:ph type="body" idx="3"/>
          </p:nvPr>
        </p:nvSpPr>
        <p:spPr>
          <a:xfrm>
            <a:off x="1811911" y="2499208"/>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1" name="Google Shape;611;p36"/>
          <p:cNvSpPr txBox="1">
            <a:spLocks noGrp="1"/>
          </p:cNvSpPr>
          <p:nvPr>
            <p:ph type="body" idx="4"/>
          </p:nvPr>
        </p:nvSpPr>
        <p:spPr>
          <a:xfrm>
            <a:off x="1811911" y="3924594"/>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2" name="Google Shape;612;p36"/>
          <p:cNvSpPr txBox="1">
            <a:spLocks noGrp="1"/>
          </p:cNvSpPr>
          <p:nvPr>
            <p:ph type="body" idx="5"/>
          </p:nvPr>
        </p:nvSpPr>
        <p:spPr>
          <a:xfrm>
            <a:off x="1811911" y="4945485"/>
            <a:ext cx="534192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3" name="Google Shape;613;p36"/>
          <p:cNvSpPr txBox="1">
            <a:spLocks noGrp="1"/>
          </p:cNvSpPr>
          <p:nvPr>
            <p:ph type="body" idx="6"/>
          </p:nvPr>
        </p:nvSpPr>
        <p:spPr>
          <a:xfrm>
            <a:off x="1811911" y="5349982"/>
            <a:ext cx="534192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4" name="Google Shape;614;p36"/>
          <p:cNvSpPr>
            <a:spLocks noGrp="1"/>
          </p:cNvSpPr>
          <p:nvPr>
            <p:ph type="pic" idx="7"/>
          </p:nvPr>
        </p:nvSpPr>
        <p:spPr>
          <a:xfrm>
            <a:off x="685304" y="2088493"/>
            <a:ext cx="950976" cy="950976"/>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5" name="Google Shape;615;p36"/>
          <p:cNvSpPr>
            <a:spLocks noGrp="1"/>
          </p:cNvSpPr>
          <p:nvPr>
            <p:ph type="pic" idx="8"/>
          </p:nvPr>
        </p:nvSpPr>
        <p:spPr>
          <a:xfrm>
            <a:off x="685803" y="3514161"/>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16" name="Google Shape;616;p36"/>
          <p:cNvSpPr>
            <a:spLocks noGrp="1"/>
          </p:cNvSpPr>
          <p:nvPr>
            <p:ph type="pic" idx="9"/>
          </p:nvPr>
        </p:nvSpPr>
        <p:spPr>
          <a:xfrm>
            <a:off x="685803" y="4939549"/>
            <a:ext cx="949979" cy="949978"/>
          </a:xfrm>
          <a:prstGeom prst="flowChartConnector">
            <a:avLst/>
          </a:prstGeom>
          <a:noFill/>
          <a:ln w="28575" cap="flat" cmpd="sng">
            <a:solidFill>
              <a:schemeClr val="lt1"/>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0"/>
              </a:spcBef>
              <a:spcAft>
                <a:spcPts val="0"/>
              </a:spcAft>
              <a:buClr>
                <a:schemeClr val="lt1"/>
              </a:buClr>
              <a:buSzPts val="3200"/>
              <a:buFont typeface="Arial"/>
              <a:buNone/>
              <a:defRPr sz="3200" b="0" i="0" u="none" strike="noStrike" cap="none">
                <a:solidFill>
                  <a:schemeClr val="lt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matchingName="Presenters Divider 5.1">
  <p:cSld name="Presenters Divider 5.1">
    <p:spTree>
      <p:nvGrpSpPr>
        <p:cNvPr id="1" name="Shape 617"/>
        <p:cNvGrpSpPr/>
        <p:nvPr/>
      </p:nvGrpSpPr>
      <p:grpSpPr>
        <a:xfrm>
          <a:off x="0" y="0"/>
          <a:ext cx="0" cy="0"/>
          <a:chOff x="0" y="0"/>
          <a:chExt cx="0" cy="0"/>
        </a:xfrm>
      </p:grpSpPr>
      <p:pic>
        <p:nvPicPr>
          <p:cNvPr id="618" name="Google Shape;618;p37"/>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19" name="Google Shape;619;p37"/>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20" name="Google Shape;620;p37"/>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21" name="Google Shape;621;p37"/>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22" name="Google Shape;622;p37"/>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23" name="Google Shape;623;p37"/>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24" name="Google Shape;624;p37"/>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25" name="Google Shape;625;p37"/>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26" name="Google Shape;626;p37"/>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27" name="Google Shape;627;p37"/>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28" name="Google Shape;628;p3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29" name="Google Shape;629;p37"/>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0" name="Google Shape;630;p37"/>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1" name="Google Shape;631;p37"/>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2" name="Google Shape;632;p37"/>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3" name="Google Shape;633;p37"/>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34" name="Google Shape;634;p37"/>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5" name="Google Shape;635;p37"/>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matchingName="Presenters Divider 5.2">
  <p:cSld name="Presenters Divider 5.2">
    <p:spTree>
      <p:nvGrpSpPr>
        <p:cNvPr id="1" name="Shape 636"/>
        <p:cNvGrpSpPr/>
        <p:nvPr/>
      </p:nvGrpSpPr>
      <p:grpSpPr>
        <a:xfrm>
          <a:off x="0" y="0"/>
          <a:ext cx="0" cy="0"/>
          <a:chOff x="0" y="0"/>
          <a:chExt cx="0" cy="0"/>
        </a:xfrm>
      </p:grpSpPr>
      <p:pic>
        <p:nvPicPr>
          <p:cNvPr id="637" name="Google Shape;637;p38"/>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38" name="Google Shape;638;p3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39" name="Google Shape;639;p3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40" name="Google Shape;640;p3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41" name="Google Shape;641;p38"/>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42" name="Google Shape;642;p38"/>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43" name="Google Shape;643;p38"/>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44" name="Google Shape;644;p38"/>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45" name="Google Shape;645;p38"/>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46" name="Google Shape;646;p38"/>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47" name="Google Shape;647;p38"/>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48" name="Google Shape;648;p38"/>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9" name="Google Shape;649;p38"/>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0" name="Google Shape;650;p38"/>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1" name="Google Shape;651;p38"/>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2" name="Google Shape;652;p3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53" name="Google Shape;653;p38"/>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4" name="Google Shape;654;p38"/>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matchingName="Presenters Divider 5.3">
  <p:cSld name="Presenters Divider 5.3">
    <p:spTree>
      <p:nvGrpSpPr>
        <p:cNvPr id="1" name="Shape 655"/>
        <p:cNvGrpSpPr/>
        <p:nvPr/>
      </p:nvGrpSpPr>
      <p:grpSpPr>
        <a:xfrm>
          <a:off x="0" y="0"/>
          <a:ext cx="0" cy="0"/>
          <a:chOff x="0" y="0"/>
          <a:chExt cx="0" cy="0"/>
        </a:xfrm>
      </p:grpSpPr>
      <p:pic>
        <p:nvPicPr>
          <p:cNvPr id="656" name="Google Shape;656;p39"/>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57" name="Google Shape;657;p39"/>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58" name="Google Shape;658;p39"/>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59" name="Google Shape;659;p39"/>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60" name="Google Shape;660;p39"/>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61" name="Google Shape;661;p39"/>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62" name="Google Shape;662;p39"/>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63" name="Google Shape;663;p39"/>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64" name="Google Shape;664;p39"/>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65" name="Google Shape;665;p39"/>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66" name="Google Shape;666;p39"/>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67" name="Google Shape;667;p39"/>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8" name="Google Shape;668;p39"/>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9" name="Google Shape;669;p39"/>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0" name="Google Shape;670;p39"/>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1" name="Google Shape;671;p3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72" name="Google Shape;672;p39"/>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73" name="Google Shape;673;p39"/>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matchingName="Presenters Divider 5.4">
  <p:cSld name="Presenters Divider 5.4">
    <p:spTree>
      <p:nvGrpSpPr>
        <p:cNvPr id="1" name="Shape 674"/>
        <p:cNvGrpSpPr/>
        <p:nvPr/>
      </p:nvGrpSpPr>
      <p:grpSpPr>
        <a:xfrm>
          <a:off x="0" y="0"/>
          <a:ext cx="0" cy="0"/>
          <a:chOff x="0" y="0"/>
          <a:chExt cx="0" cy="0"/>
        </a:xfrm>
      </p:grpSpPr>
      <p:pic>
        <p:nvPicPr>
          <p:cNvPr id="675" name="Google Shape;675;p40"/>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76" name="Google Shape;676;p40"/>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77" name="Google Shape;677;p40"/>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78" name="Google Shape;678;p40"/>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79" name="Google Shape;679;p40"/>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80" name="Google Shape;680;p40"/>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681" name="Google Shape;681;p40"/>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682" name="Google Shape;682;p40"/>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83" name="Google Shape;683;p40"/>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684" name="Google Shape;684;p40"/>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685" name="Google Shape;685;p4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86" name="Google Shape;686;p40"/>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7" name="Google Shape;687;p40"/>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8" name="Google Shape;688;p40"/>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89" name="Google Shape;689;p40"/>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0" name="Google Shape;690;p4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691" name="Google Shape;691;p40"/>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92" name="Google Shape;692;p40"/>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ver 2 Decorative">
  <p:cSld name="Cover 2 Decorative">
    <p:spTree>
      <p:nvGrpSpPr>
        <p:cNvPr id="1" name="Shape 50"/>
        <p:cNvGrpSpPr/>
        <p:nvPr/>
      </p:nvGrpSpPr>
      <p:grpSpPr>
        <a:xfrm>
          <a:off x="0" y="0"/>
          <a:ext cx="0" cy="0"/>
          <a:chOff x="0" y="0"/>
          <a:chExt cx="0" cy="0"/>
        </a:xfrm>
      </p:grpSpPr>
      <p:pic>
        <p:nvPicPr>
          <p:cNvPr id="51" name="Google Shape;51;p5"/>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52" name="Google Shape;52;p5"/>
          <p:cNvSpPr/>
          <p:nvPr/>
        </p:nvSpPr>
        <p:spPr>
          <a:xfrm>
            <a:off x="1811695"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3" name="Google Shape;53;p5"/>
          <p:cNvCxnSpPr/>
          <p:nvPr/>
        </p:nvCxnSpPr>
        <p:spPr>
          <a:xfrm rot="10800000">
            <a:off x="0" y="6124511"/>
            <a:ext cx="1790417" cy="0"/>
          </a:xfrm>
          <a:prstGeom prst="straightConnector1">
            <a:avLst/>
          </a:prstGeom>
          <a:noFill/>
          <a:ln w="12700" cap="flat" cmpd="sng">
            <a:solidFill>
              <a:schemeClr val="lt1"/>
            </a:solidFill>
            <a:prstDash val="solid"/>
            <a:round/>
            <a:headEnd type="none" w="sm" len="sm"/>
            <a:tailEnd type="none" w="sm" len="sm"/>
          </a:ln>
        </p:spPr>
      </p:cxnSp>
      <p:cxnSp>
        <p:nvCxnSpPr>
          <p:cNvPr id="54" name="Google Shape;54;p5"/>
          <p:cNvCxnSpPr/>
          <p:nvPr/>
        </p:nvCxnSpPr>
        <p:spPr>
          <a:xfrm rot="10800000">
            <a:off x="1878696" y="6124511"/>
            <a:ext cx="6693408" cy="0"/>
          </a:xfrm>
          <a:prstGeom prst="straightConnector1">
            <a:avLst/>
          </a:prstGeom>
          <a:noFill/>
          <a:ln w="12700" cap="flat" cmpd="sng">
            <a:solidFill>
              <a:schemeClr val="lt1"/>
            </a:solidFill>
            <a:prstDash val="solid"/>
            <a:round/>
            <a:headEnd type="none" w="sm" len="sm"/>
            <a:tailEnd type="none" w="sm" len="sm"/>
          </a:ln>
        </p:spPr>
      </p:cxnSp>
      <p:sp>
        <p:nvSpPr>
          <p:cNvPr id="55" name="Google Shape;55;p5"/>
          <p:cNvSpPr/>
          <p:nvPr/>
        </p:nvSpPr>
        <p:spPr>
          <a:xfrm flipH="1">
            <a:off x="8610117" y="6101651"/>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56" name="Google Shape;56;p5"/>
          <p:cNvSpPr/>
          <p:nvPr/>
        </p:nvSpPr>
        <p:spPr>
          <a:xfrm flipH="1">
            <a:off x="8610117" y="347037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57" name="Google Shape;57;p5"/>
          <p:cNvCxnSpPr/>
          <p:nvPr/>
        </p:nvCxnSpPr>
        <p:spPr>
          <a:xfrm rot="10800000">
            <a:off x="1834554" y="3552825"/>
            <a:ext cx="0" cy="2529961"/>
          </a:xfrm>
          <a:prstGeom prst="straightConnector1">
            <a:avLst/>
          </a:prstGeom>
          <a:noFill/>
          <a:ln w="12700" cap="flat" cmpd="sng">
            <a:solidFill>
              <a:schemeClr val="lt1"/>
            </a:solidFill>
            <a:prstDash val="solid"/>
            <a:round/>
            <a:headEnd type="none" w="sm" len="sm"/>
            <a:tailEnd type="none" w="sm" len="sm"/>
          </a:ln>
        </p:spPr>
      </p:cxnSp>
      <p:sp>
        <p:nvSpPr>
          <p:cNvPr id="58" name="Google Shape;58;p5"/>
          <p:cNvSpPr/>
          <p:nvPr/>
        </p:nvSpPr>
        <p:spPr>
          <a:xfrm rot="-5400000">
            <a:off x="1834554" y="3494144"/>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Arial"/>
              <a:ea typeface="Arial"/>
              <a:cs typeface="Arial"/>
              <a:sym typeface="Arial"/>
            </a:endParaRPr>
          </a:p>
        </p:txBody>
      </p:sp>
      <p:cxnSp>
        <p:nvCxnSpPr>
          <p:cNvPr id="59" name="Google Shape;59;p5"/>
          <p:cNvCxnSpPr/>
          <p:nvPr/>
        </p:nvCxnSpPr>
        <p:spPr>
          <a:xfrm rot="10800000">
            <a:off x="1895439" y="3494144"/>
            <a:ext cx="6691671" cy="0"/>
          </a:xfrm>
          <a:prstGeom prst="straightConnector1">
            <a:avLst/>
          </a:prstGeom>
          <a:noFill/>
          <a:ln w="12700" cap="flat" cmpd="sng">
            <a:solidFill>
              <a:schemeClr val="lt1"/>
            </a:solidFill>
            <a:prstDash val="solid"/>
            <a:round/>
            <a:headEnd type="none" w="sm" len="sm"/>
            <a:tailEnd type="none" w="sm" len="sm"/>
          </a:ln>
        </p:spPr>
      </p:cxnSp>
      <p:pic>
        <p:nvPicPr>
          <p:cNvPr id="60" name="Google Shape;60;p5"/>
          <p:cNvPicPr preferRelativeResize="0"/>
          <p:nvPr/>
        </p:nvPicPr>
        <p:blipFill rotWithShape="1">
          <a:blip r:embed="rId3">
            <a:alphaModFix/>
          </a:blip>
          <a:srcRect/>
          <a:stretch/>
        </p:blipFill>
        <p:spPr>
          <a:xfrm>
            <a:off x="348105" y="4878249"/>
            <a:ext cx="1193800" cy="952500"/>
          </a:xfrm>
          <a:prstGeom prst="rect">
            <a:avLst/>
          </a:prstGeom>
          <a:noFill/>
          <a:ln>
            <a:noFill/>
          </a:ln>
        </p:spPr>
      </p:pic>
      <p:sp>
        <p:nvSpPr>
          <p:cNvPr id="61" name="Google Shape;61;p5"/>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lvl1pPr marR="0" lvl="0" algn="l" rtl="0">
              <a:spcBef>
                <a:spcPts val="0"/>
              </a:spcBef>
              <a:spcAft>
                <a:spcPts val="0"/>
              </a:spcAft>
              <a:buClr>
                <a:schemeClr val="lt1"/>
              </a:buClr>
              <a:buSzPts val="3600"/>
              <a:buFont typeface="Arial"/>
              <a:buNone/>
              <a:defRPr sz="36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2" name="Google Shape;62;p5"/>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3" name="Google Shape;63;p5"/>
          <p:cNvSpPr txBox="1">
            <a:spLocks noGrp="1"/>
          </p:cNvSpPr>
          <p:nvPr>
            <p:ph type="body" idx="2"/>
          </p:nvPr>
        </p:nvSpPr>
        <p:spPr>
          <a:xfrm>
            <a:off x="2070848" y="5301687"/>
            <a:ext cx="6382512" cy="27360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4" name="Google Shape;64;p5"/>
          <p:cNvSpPr txBox="1">
            <a:spLocks noGrp="1"/>
          </p:cNvSpPr>
          <p:nvPr>
            <p:ph type="body" idx="3"/>
          </p:nvPr>
        </p:nvSpPr>
        <p:spPr>
          <a:xfrm>
            <a:off x="2070848" y="5584257"/>
            <a:ext cx="6382512" cy="403785"/>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0"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5" name="Google Shape;65;p5"/>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lvl1pPr marL="457200" marR="0" lvl="0" indent="-228600" algn="l" rtl="0">
              <a:spcBef>
                <a:spcPts val="0"/>
              </a:spcBef>
              <a:spcAft>
                <a:spcPts val="0"/>
              </a:spcAft>
              <a:buClr>
                <a:schemeClr val="lt1"/>
              </a:buClr>
              <a:buSzPts val="1800"/>
              <a:buFont typeface="Arial"/>
              <a:buNone/>
              <a:defRPr sz="1800" b="1" i="0" u="none" strike="noStrike" cap="none">
                <a:solidFill>
                  <a:schemeClr val="lt1"/>
                </a:solidFill>
                <a:latin typeface="Arial"/>
                <a:ea typeface="Arial"/>
                <a:cs typeface="Arial"/>
                <a:sym typeface="Arial"/>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matchingName="Presenters Divider 5.5">
  <p:cSld name="Presenters Divider 5.5">
    <p:spTree>
      <p:nvGrpSpPr>
        <p:cNvPr id="1" name="Shape 693"/>
        <p:cNvGrpSpPr/>
        <p:nvPr/>
      </p:nvGrpSpPr>
      <p:grpSpPr>
        <a:xfrm>
          <a:off x="0" y="0"/>
          <a:ext cx="0" cy="0"/>
          <a:chOff x="0" y="0"/>
          <a:chExt cx="0" cy="0"/>
        </a:xfrm>
      </p:grpSpPr>
      <p:pic>
        <p:nvPicPr>
          <p:cNvPr id="694" name="Google Shape;694;p41"/>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695" name="Google Shape;695;p41"/>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96" name="Google Shape;696;p41"/>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697" name="Google Shape;697;p41"/>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698" name="Google Shape;698;p41"/>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699" name="Google Shape;699;p41"/>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00" name="Google Shape;700;p41"/>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01" name="Google Shape;701;p41"/>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02" name="Google Shape;702;p41"/>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03" name="Google Shape;703;p41"/>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04" name="Google Shape;704;p41"/>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05" name="Google Shape;705;p41"/>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6" name="Google Shape;706;p41"/>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7" name="Google Shape;707;p41"/>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8" name="Google Shape;708;p41"/>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09" name="Google Shape;709;p4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710" name="Google Shape;710;p41"/>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11" name="Google Shape;711;p41"/>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matchingName="Presenters Divider 5.6">
  <p:cSld name="Presenters Divider 5.6">
    <p:spTree>
      <p:nvGrpSpPr>
        <p:cNvPr id="1" name="Shape 712"/>
        <p:cNvGrpSpPr/>
        <p:nvPr/>
      </p:nvGrpSpPr>
      <p:grpSpPr>
        <a:xfrm>
          <a:off x="0" y="0"/>
          <a:ext cx="0" cy="0"/>
          <a:chOff x="0" y="0"/>
          <a:chExt cx="0" cy="0"/>
        </a:xfrm>
      </p:grpSpPr>
      <p:pic>
        <p:nvPicPr>
          <p:cNvPr id="713" name="Google Shape;713;p42"/>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14" name="Google Shape;714;p42"/>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15" name="Google Shape;715;p42"/>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16" name="Google Shape;716;p42"/>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17" name="Google Shape;717;p42"/>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18" name="Google Shape;718;p42"/>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19" name="Google Shape;719;p42"/>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20" name="Google Shape;720;p42"/>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21" name="Google Shape;721;p42"/>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22" name="Google Shape;722;p42"/>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23" name="Google Shape;723;p42"/>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24" name="Google Shape;724;p42"/>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5" name="Google Shape;725;p42"/>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6" name="Google Shape;726;p42"/>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7" name="Google Shape;727;p42"/>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28" name="Google Shape;728;p42"/>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729" name="Google Shape;729;p42"/>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30" name="Google Shape;730;p42"/>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matchingName="Presenters Divider 5.7">
  <p:cSld name="Presenters Divider 5.7">
    <p:spTree>
      <p:nvGrpSpPr>
        <p:cNvPr id="1" name="Shape 731"/>
        <p:cNvGrpSpPr/>
        <p:nvPr/>
      </p:nvGrpSpPr>
      <p:grpSpPr>
        <a:xfrm>
          <a:off x="0" y="0"/>
          <a:ext cx="0" cy="0"/>
          <a:chOff x="0" y="0"/>
          <a:chExt cx="0" cy="0"/>
        </a:xfrm>
      </p:grpSpPr>
      <p:pic>
        <p:nvPicPr>
          <p:cNvPr id="732" name="Google Shape;732;p43"/>
          <p:cNvPicPr preferRelativeResize="0"/>
          <p:nvPr/>
        </p:nvPicPr>
        <p:blipFill rotWithShape="1">
          <a:blip r:embed="rId2">
            <a:alphaModFix/>
          </a:blip>
          <a:srcRect/>
          <a:stretch/>
        </p:blipFill>
        <p:spPr>
          <a:xfrm>
            <a:off x="0" y="0"/>
            <a:ext cx="9144000" cy="6858000"/>
          </a:xfrm>
          <a:prstGeom prst="rect">
            <a:avLst/>
          </a:prstGeom>
          <a:noFill/>
          <a:ln>
            <a:noFill/>
          </a:ln>
        </p:spPr>
      </p:pic>
      <p:sp>
        <p:nvSpPr>
          <p:cNvPr id="733" name="Google Shape;733;p43"/>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34" name="Google Shape;734;p43"/>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35" name="Google Shape;735;p43"/>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36" name="Google Shape;736;p43"/>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37" name="Google Shape;737;p43"/>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38" name="Google Shape;738;p43"/>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39" name="Google Shape;739;p43"/>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40" name="Google Shape;740;p43"/>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41" name="Google Shape;741;p43"/>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42" name="Google Shape;742;p43"/>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43" name="Google Shape;743;p43"/>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4" name="Google Shape;744;p43"/>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5" name="Google Shape;745;p43"/>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6" name="Google Shape;746;p43"/>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7" name="Google Shape;747;p43"/>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748" name="Google Shape;748;p43"/>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49" name="Google Shape;749;p43"/>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matchingName="Presenters Divider 5.8">
  <p:cSld name="Presenters Divider 5.8">
    <p:spTree>
      <p:nvGrpSpPr>
        <p:cNvPr id="1" name="Shape 750"/>
        <p:cNvGrpSpPr/>
        <p:nvPr/>
      </p:nvGrpSpPr>
      <p:grpSpPr>
        <a:xfrm>
          <a:off x="0" y="0"/>
          <a:ext cx="0" cy="0"/>
          <a:chOff x="0" y="0"/>
          <a:chExt cx="0" cy="0"/>
        </a:xfrm>
      </p:grpSpPr>
      <p:pic>
        <p:nvPicPr>
          <p:cNvPr id="751" name="Google Shape;751;p44"/>
          <p:cNvPicPr preferRelativeResize="0"/>
          <p:nvPr/>
        </p:nvPicPr>
        <p:blipFill rotWithShape="1">
          <a:blip r:embed="rId2">
            <a:alphaModFix/>
          </a:blip>
          <a:srcRect/>
          <a:stretch/>
        </p:blipFill>
        <p:spPr>
          <a:xfrm>
            <a:off x="-2" y="-1"/>
            <a:ext cx="9144000" cy="6858000"/>
          </a:xfrm>
          <a:prstGeom prst="rect">
            <a:avLst/>
          </a:prstGeom>
          <a:noFill/>
          <a:ln>
            <a:noFill/>
          </a:ln>
        </p:spPr>
      </p:pic>
      <p:sp>
        <p:nvSpPr>
          <p:cNvPr id="752" name="Google Shape;752;p44"/>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53" name="Google Shape;753;p44"/>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54" name="Google Shape;754;p44"/>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sp>
        <p:nvSpPr>
          <p:cNvPr id="755" name="Google Shape;755;p44"/>
          <p:cNvSpPr/>
          <p:nvPr/>
        </p:nvSpPr>
        <p:spPr>
          <a:xfrm>
            <a:off x="395490"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56" name="Google Shape;756;p44"/>
          <p:cNvCxnSpPr/>
          <p:nvPr/>
        </p:nvCxnSpPr>
        <p:spPr>
          <a:xfrm rot="10800000">
            <a:off x="2422" y="6320547"/>
            <a:ext cx="371789" cy="0"/>
          </a:xfrm>
          <a:prstGeom prst="straightConnector1">
            <a:avLst/>
          </a:prstGeom>
          <a:noFill/>
          <a:ln w="12700" cap="flat" cmpd="sng">
            <a:solidFill>
              <a:schemeClr val="lt1"/>
            </a:solidFill>
            <a:prstDash val="solid"/>
            <a:round/>
            <a:headEnd type="none" w="sm" len="sm"/>
            <a:tailEnd type="none" w="sm" len="sm"/>
          </a:ln>
        </p:spPr>
      </p:cxnSp>
      <p:cxnSp>
        <p:nvCxnSpPr>
          <p:cNvPr id="757" name="Google Shape;757;p44"/>
          <p:cNvCxnSpPr/>
          <p:nvPr/>
        </p:nvCxnSpPr>
        <p:spPr>
          <a:xfrm rot="10800000">
            <a:off x="462491" y="6320547"/>
            <a:ext cx="8217959" cy="0"/>
          </a:xfrm>
          <a:prstGeom prst="straightConnector1">
            <a:avLst/>
          </a:prstGeom>
          <a:noFill/>
          <a:ln w="12700" cap="flat" cmpd="sng">
            <a:solidFill>
              <a:schemeClr val="lt1"/>
            </a:solidFill>
            <a:prstDash val="solid"/>
            <a:round/>
            <a:headEnd type="none" w="sm" len="sm"/>
            <a:tailEnd type="none" w="sm" len="sm"/>
          </a:ln>
        </p:spPr>
      </p:cxnSp>
      <p:sp>
        <p:nvSpPr>
          <p:cNvPr id="758" name="Google Shape;758;p44"/>
          <p:cNvSpPr/>
          <p:nvPr/>
        </p:nvSpPr>
        <p:spPr>
          <a:xfrm flipH="1">
            <a:off x="8705212" y="6297687"/>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759" name="Google Shape;759;p44"/>
          <p:cNvCxnSpPr/>
          <p:nvPr/>
        </p:nvCxnSpPr>
        <p:spPr>
          <a:xfrm>
            <a:off x="8772211" y="6320547"/>
            <a:ext cx="371789" cy="0"/>
          </a:xfrm>
          <a:prstGeom prst="straightConnector1">
            <a:avLst/>
          </a:prstGeom>
          <a:noFill/>
          <a:ln w="12700" cap="flat" cmpd="sng">
            <a:solidFill>
              <a:schemeClr val="lt1"/>
            </a:solidFill>
            <a:prstDash val="solid"/>
            <a:round/>
            <a:headEnd type="none" w="sm" len="sm"/>
            <a:tailEnd type="none" w="sm" len="sm"/>
          </a:ln>
        </p:spPr>
      </p:cxnSp>
      <p:pic>
        <p:nvPicPr>
          <p:cNvPr id="760" name="Google Shape;760;p44"/>
          <p:cNvPicPr preferRelativeResize="0"/>
          <p:nvPr/>
        </p:nvPicPr>
        <p:blipFill rotWithShape="1">
          <a:blip r:embed="rId3">
            <a:alphaModFix/>
          </a:blip>
          <a:srcRect/>
          <a:stretch/>
        </p:blipFill>
        <p:spPr>
          <a:xfrm>
            <a:off x="233675" y="6462763"/>
            <a:ext cx="365760" cy="291830"/>
          </a:xfrm>
          <a:prstGeom prst="rect">
            <a:avLst/>
          </a:prstGeom>
          <a:noFill/>
          <a:ln>
            <a:noFill/>
          </a:ln>
        </p:spPr>
      </p:pic>
      <p:sp>
        <p:nvSpPr>
          <p:cNvPr id="761" name="Google Shape;761;p44"/>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62" name="Google Shape;762;p44"/>
          <p:cNvSpPr txBox="1">
            <a:spLocks noGrp="1"/>
          </p:cNvSpPr>
          <p:nvPr>
            <p:ph type="body" idx="1"/>
          </p:nvPr>
        </p:nvSpPr>
        <p:spPr>
          <a:xfrm>
            <a:off x="417667" y="131478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3" name="Google Shape;763;p44"/>
          <p:cNvSpPr txBox="1">
            <a:spLocks noGrp="1"/>
          </p:cNvSpPr>
          <p:nvPr>
            <p:ph type="body" idx="2"/>
          </p:nvPr>
        </p:nvSpPr>
        <p:spPr>
          <a:xfrm>
            <a:off x="417667" y="2784994"/>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4" name="Google Shape;764;p44"/>
          <p:cNvSpPr txBox="1">
            <a:spLocks noGrp="1"/>
          </p:cNvSpPr>
          <p:nvPr>
            <p:ph type="body" idx="3"/>
          </p:nvPr>
        </p:nvSpPr>
        <p:spPr>
          <a:xfrm>
            <a:off x="417667" y="1728243"/>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5" name="Google Shape;765;p44"/>
          <p:cNvSpPr txBox="1">
            <a:spLocks noGrp="1"/>
          </p:cNvSpPr>
          <p:nvPr>
            <p:ph type="body" idx="4"/>
          </p:nvPr>
        </p:nvSpPr>
        <p:spPr>
          <a:xfrm>
            <a:off x="417667" y="3189491"/>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6" name="Google Shape;766;p44"/>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chemeClr val="lt1"/>
                </a:solidFill>
                <a:latin typeface="Arial"/>
                <a:ea typeface="Arial"/>
                <a:cs typeface="Arial"/>
                <a:sym typeface="Arial"/>
              </a:rPr>
              <a:t>   | </a:t>
            </a:r>
            <a:fld id="{00000000-1234-1234-1234-123412341234}" type="slidenum">
              <a:rPr lang="en-US" sz="1200" b="0" i="0" u="none" strike="noStrike" cap="none">
                <a:solidFill>
                  <a:schemeClr val="lt1"/>
                </a:solidFill>
                <a:latin typeface="Arial"/>
                <a:ea typeface="Arial"/>
                <a:cs typeface="Arial"/>
                <a:sym typeface="Arial"/>
              </a:rPr>
              <a:t>‹#›</a:t>
            </a:fld>
            <a:endParaRPr sz="1200" b="0" i="0" u="none" strike="noStrike" cap="none">
              <a:solidFill>
                <a:schemeClr val="lt1"/>
              </a:solidFill>
              <a:latin typeface="Arial"/>
              <a:ea typeface="Arial"/>
              <a:cs typeface="Arial"/>
              <a:sym typeface="Arial"/>
            </a:endParaRPr>
          </a:p>
        </p:txBody>
      </p:sp>
      <p:sp>
        <p:nvSpPr>
          <p:cNvPr id="767" name="Google Shape;767;p44"/>
          <p:cNvSpPr txBox="1">
            <a:spLocks noGrp="1"/>
          </p:cNvSpPr>
          <p:nvPr>
            <p:ph type="body" idx="5"/>
          </p:nvPr>
        </p:nvSpPr>
        <p:spPr>
          <a:xfrm>
            <a:off x="417667" y="4228312"/>
            <a:ext cx="7049932" cy="394877"/>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Clr>
                <a:schemeClr val="lt1"/>
              </a:buClr>
              <a:buSzPts val="2400"/>
              <a:buFont typeface="Arial"/>
              <a:buNone/>
              <a:defRPr sz="2400" b="1"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Clr>
                <a:schemeClr val="dk1"/>
              </a:buClr>
              <a:buSzPts val="1800"/>
              <a:buFont typeface="Arial"/>
              <a:buNone/>
              <a:defRPr sz="1800" b="0" i="0" u="none" strike="noStrike" cap="none">
                <a:solidFill>
                  <a:schemeClr val="dk1"/>
                </a:solidFill>
                <a:latin typeface="Arial"/>
                <a:ea typeface="Arial"/>
                <a:cs typeface="Arial"/>
                <a:sym typeface="Arial"/>
              </a:defRPr>
            </a:lvl3pPr>
            <a:lvl4pPr marL="1828800" marR="0" lvl="3"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4pPr>
            <a:lvl5pPr marL="2286000" marR="0" lvl="4" indent="-228600" algn="l" rtl="0">
              <a:spcBef>
                <a:spcPts val="320"/>
              </a:spcBef>
              <a:spcAft>
                <a:spcPts val="0"/>
              </a:spcAft>
              <a:buClr>
                <a:schemeClr val="dk1"/>
              </a:buClr>
              <a:buSzPts val="1600"/>
              <a:buFont typeface="Arial"/>
              <a:buNone/>
              <a:defRPr sz="16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68" name="Google Shape;768;p44"/>
          <p:cNvSpPr txBox="1">
            <a:spLocks noGrp="1"/>
          </p:cNvSpPr>
          <p:nvPr>
            <p:ph type="body" idx="6"/>
          </p:nvPr>
        </p:nvSpPr>
        <p:spPr>
          <a:xfrm>
            <a:off x="417667" y="4632809"/>
            <a:ext cx="7049932" cy="914400"/>
          </a:xfrm>
          <a:prstGeom prst="rect">
            <a:avLst/>
          </a:prstGeom>
          <a:noFill/>
          <a:ln>
            <a:noFill/>
          </a:ln>
        </p:spPr>
        <p:txBody>
          <a:bodyPr spcFirstLastPara="1" wrap="square" lIns="91425" tIns="0" rIns="91425" bIns="0" anchor="t" anchorCtr="0">
            <a:noAutofit/>
          </a:bodyPr>
          <a:lstStyle>
            <a:lvl1pPr marL="457200" marR="0" lvl="0"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1pPr>
            <a:lvl2pPr marL="914400" marR="0" lvl="1" indent="-228600" algn="l" rtl="0">
              <a:spcBef>
                <a:spcPts val="0"/>
              </a:spcBef>
              <a:spcAft>
                <a:spcPts val="0"/>
              </a:spcAft>
              <a:buClr>
                <a:schemeClr val="lt1"/>
              </a:buClr>
              <a:buSzPts val="2400"/>
              <a:buFont typeface="Arial"/>
              <a:buNone/>
              <a:defRPr sz="2400" b="0" i="0" u="none" strike="noStrike" cap="none">
                <a:solidFill>
                  <a:schemeClr val="lt1"/>
                </a:solidFill>
                <a:latin typeface="Arial"/>
                <a:ea typeface="Arial"/>
                <a:cs typeface="Arial"/>
                <a:sym typeface="Arial"/>
              </a:defRPr>
            </a:lvl2pPr>
            <a:lvl3pPr marL="1371600" marR="0" lvl="2" indent="-228600" algn="l" rtl="0">
              <a:spcBef>
                <a:spcPts val="480"/>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matchingName="Blank (No Header/Footer)">
  <p:cSld name="Blank (No Header/Footer)">
    <p:spTree>
      <p:nvGrpSpPr>
        <p:cNvPr id="1" name="Shape 769"/>
        <p:cNvGrpSpPr/>
        <p:nvPr/>
      </p:nvGrpSpPr>
      <p:grpSpPr>
        <a:xfrm>
          <a:off x="0" y="0"/>
          <a:ext cx="0" cy="0"/>
          <a:chOff x="0" y="0"/>
          <a:chExt cx="0" cy="0"/>
        </a:xfrm>
      </p:grpSpPr>
      <p:pic>
        <p:nvPicPr>
          <p:cNvPr id="770" name="Google Shape;770;p45"/>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771" name="Google Shape;771;p45"/>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sp>
        <p:nvSpPr>
          <p:cNvPr id="772" name="Google Shape;772;p45"/>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matchingName="Title half page image">
  <p:cSld name="Title half page image">
    <p:spTree>
      <p:nvGrpSpPr>
        <p:cNvPr id="1" name="Shape 773"/>
        <p:cNvGrpSpPr/>
        <p:nvPr/>
      </p:nvGrpSpPr>
      <p:grpSpPr>
        <a:xfrm>
          <a:off x="0" y="0"/>
          <a:ext cx="0" cy="0"/>
          <a:chOff x="0" y="0"/>
          <a:chExt cx="0" cy="0"/>
        </a:xfrm>
      </p:grpSpPr>
      <p:sp>
        <p:nvSpPr>
          <p:cNvPr id="774" name="Google Shape;774;p46"/>
          <p:cNvSpPr/>
          <p:nvPr/>
        </p:nvSpPr>
        <p:spPr>
          <a:xfrm>
            <a:off x="0" y="6329943"/>
            <a:ext cx="9144000" cy="52806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775" name="Google Shape;775;p46"/>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776" name="Google Shape;776;p46"/>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cxnSp>
        <p:nvCxnSpPr>
          <p:cNvPr id="777" name="Google Shape;777;p46"/>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778" name="Google Shape;778;p46"/>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779" name="Google Shape;779;p46"/>
          <p:cNvSpPr>
            <a:spLocks noGrp="1"/>
          </p:cNvSpPr>
          <p:nvPr>
            <p:ph type="pic" idx="2"/>
          </p:nvPr>
        </p:nvSpPr>
        <p:spPr>
          <a:xfrm>
            <a:off x="0" y="623477"/>
            <a:ext cx="4598988" cy="5687676"/>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780" name="Google Shape;780;p46"/>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1_Engage with ICANN White">
  <p:cSld name="1_Engage with ICANN White">
    <p:spTree>
      <p:nvGrpSpPr>
        <p:cNvPr id="1" name="Shape 781"/>
        <p:cNvGrpSpPr/>
        <p:nvPr/>
      </p:nvGrpSpPr>
      <p:grpSpPr>
        <a:xfrm>
          <a:off x="0" y="0"/>
          <a:ext cx="0" cy="0"/>
          <a:chOff x="0" y="0"/>
          <a:chExt cx="0" cy="0"/>
        </a:xfrm>
      </p:grpSpPr>
      <p:sp>
        <p:nvSpPr>
          <p:cNvPr id="782" name="Google Shape;782;p47"/>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sp>
        <p:nvSpPr>
          <p:cNvPr id="783" name="Google Shape;783;p47"/>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pic>
        <p:nvPicPr>
          <p:cNvPr id="784" name="Google Shape;784;p47"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785" name="Google Shape;785;p47"/>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matchingName="Engage with ICANN Blue">
  <p:cSld name="Engage with ICANN Blue">
    <p:spTree>
      <p:nvGrpSpPr>
        <p:cNvPr id="1" name="Shape 786"/>
        <p:cNvGrpSpPr/>
        <p:nvPr/>
      </p:nvGrpSpPr>
      <p:grpSpPr>
        <a:xfrm>
          <a:off x="0" y="0"/>
          <a:ext cx="0" cy="0"/>
          <a:chOff x="0" y="0"/>
          <a:chExt cx="0" cy="0"/>
        </a:xfrm>
      </p:grpSpPr>
      <p:sp>
        <p:nvSpPr>
          <p:cNvPr id="787" name="Google Shape;787;p48"/>
          <p:cNvSpPr/>
          <p:nvPr/>
        </p:nvSpPr>
        <p:spPr>
          <a:xfrm>
            <a:off x="0" y="0"/>
            <a:ext cx="9144000"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88" name="Google Shape;788;p48"/>
          <p:cNvSpPr txBox="1"/>
          <p:nvPr/>
        </p:nvSpPr>
        <p:spPr>
          <a:xfrm>
            <a:off x="2191310" y="2425013"/>
            <a:ext cx="6330715" cy="347068"/>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500">
                <a:solidFill>
                  <a:schemeClr val="lt1"/>
                </a:solidFill>
                <a:latin typeface="Arial"/>
                <a:ea typeface="Arial"/>
                <a:cs typeface="Arial"/>
                <a:sym typeface="Arial"/>
              </a:rPr>
              <a:t>Visit us at </a:t>
            </a:r>
            <a:r>
              <a:rPr lang="en-US" sz="1500" b="1">
                <a:solidFill>
                  <a:schemeClr val="lt1"/>
                </a:solidFill>
                <a:latin typeface="Arial"/>
                <a:ea typeface="Arial"/>
                <a:cs typeface="Arial"/>
                <a:sym typeface="Arial"/>
              </a:rPr>
              <a:t>icann.org</a:t>
            </a:r>
            <a:endParaRPr sz="1500" b="1">
              <a:solidFill>
                <a:schemeClr val="lt1"/>
              </a:solidFill>
              <a:latin typeface="Arial"/>
              <a:ea typeface="Arial"/>
              <a:cs typeface="Arial"/>
              <a:sym typeface="Arial"/>
            </a:endParaRPr>
          </a:p>
        </p:txBody>
      </p:sp>
      <p:sp>
        <p:nvSpPr>
          <p:cNvPr id="789" name="Google Shape;789;p48"/>
          <p:cNvSpPr txBox="1"/>
          <p:nvPr/>
        </p:nvSpPr>
        <p:spPr>
          <a:xfrm>
            <a:off x="374212" y="862601"/>
            <a:ext cx="7403218" cy="39311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endParaRPr sz="2700" b="1">
              <a:solidFill>
                <a:schemeClr val="lt1"/>
              </a:solidFill>
              <a:latin typeface="Arial"/>
              <a:ea typeface="Arial"/>
              <a:cs typeface="Arial"/>
              <a:sym typeface="Arial"/>
            </a:endParaRPr>
          </a:p>
        </p:txBody>
      </p:sp>
      <p:sp>
        <p:nvSpPr>
          <p:cNvPr id="790" name="Google Shape;790;p48"/>
          <p:cNvSpPr/>
          <p:nvPr/>
        </p:nvSpPr>
        <p:spPr>
          <a:xfrm>
            <a:off x="395490" y="58522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91" name="Google Shape;791;p48"/>
          <p:cNvCxnSpPr/>
          <p:nvPr/>
        </p:nvCxnSpPr>
        <p:spPr>
          <a:xfrm rot="10800000">
            <a:off x="2422" y="608083"/>
            <a:ext cx="371789" cy="0"/>
          </a:xfrm>
          <a:prstGeom prst="straightConnector1">
            <a:avLst/>
          </a:prstGeom>
          <a:noFill/>
          <a:ln w="12700" cap="flat" cmpd="sng">
            <a:solidFill>
              <a:schemeClr val="lt1"/>
            </a:solidFill>
            <a:prstDash val="solid"/>
            <a:round/>
            <a:headEnd type="none" w="sm" len="sm"/>
            <a:tailEnd type="none" w="sm" len="sm"/>
          </a:ln>
        </p:spPr>
      </p:cxnSp>
      <p:cxnSp>
        <p:nvCxnSpPr>
          <p:cNvPr id="792" name="Google Shape;792;p48"/>
          <p:cNvCxnSpPr/>
          <p:nvPr/>
        </p:nvCxnSpPr>
        <p:spPr>
          <a:xfrm rot="10800000">
            <a:off x="462492" y="608083"/>
            <a:ext cx="8681508" cy="0"/>
          </a:xfrm>
          <a:prstGeom prst="straightConnector1">
            <a:avLst/>
          </a:prstGeom>
          <a:noFill/>
          <a:ln w="12700" cap="flat" cmpd="sng">
            <a:solidFill>
              <a:schemeClr val="lt1"/>
            </a:solidFill>
            <a:prstDash val="solid"/>
            <a:round/>
            <a:headEnd type="none" w="sm" len="sm"/>
            <a:tailEnd type="none" w="sm" len="sm"/>
          </a:ln>
        </p:spPr>
      </p:cxnSp>
      <p:pic>
        <p:nvPicPr>
          <p:cNvPr id="793" name="Google Shape;793;p48"/>
          <p:cNvPicPr preferRelativeResize="0"/>
          <p:nvPr/>
        </p:nvPicPr>
        <p:blipFill rotWithShape="1">
          <a:blip r:embed="rId2">
            <a:alphaModFix/>
          </a:blip>
          <a:srcRect/>
          <a:stretch/>
        </p:blipFill>
        <p:spPr>
          <a:xfrm>
            <a:off x="2079799" y="1039938"/>
            <a:ext cx="4287549" cy="760694"/>
          </a:xfrm>
          <a:prstGeom prst="rect">
            <a:avLst/>
          </a:prstGeom>
          <a:noFill/>
          <a:ln>
            <a:noFill/>
          </a:ln>
        </p:spPr>
      </p:pic>
      <p:sp>
        <p:nvSpPr>
          <p:cNvPr id="794" name="Google Shape;794;p48"/>
          <p:cNvSpPr/>
          <p:nvPr/>
        </p:nvSpPr>
        <p:spPr>
          <a:xfrm>
            <a:off x="1811695"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95" name="Google Shape;795;p48"/>
          <p:cNvCxnSpPr/>
          <p:nvPr/>
        </p:nvCxnSpPr>
        <p:spPr>
          <a:xfrm rot="10800000">
            <a:off x="0" y="6320453"/>
            <a:ext cx="1790417" cy="0"/>
          </a:xfrm>
          <a:prstGeom prst="straightConnector1">
            <a:avLst/>
          </a:prstGeom>
          <a:noFill/>
          <a:ln w="12700" cap="flat" cmpd="sng">
            <a:solidFill>
              <a:schemeClr val="lt1"/>
            </a:solidFill>
            <a:prstDash val="solid"/>
            <a:round/>
            <a:headEnd type="none" w="sm" len="sm"/>
            <a:tailEnd type="none" w="sm" len="sm"/>
          </a:ln>
        </p:spPr>
      </p:cxnSp>
      <p:cxnSp>
        <p:nvCxnSpPr>
          <p:cNvPr id="796" name="Google Shape;796;p48"/>
          <p:cNvCxnSpPr/>
          <p:nvPr/>
        </p:nvCxnSpPr>
        <p:spPr>
          <a:xfrm rot="10800000">
            <a:off x="1878696" y="6320453"/>
            <a:ext cx="6693408" cy="0"/>
          </a:xfrm>
          <a:prstGeom prst="straightConnector1">
            <a:avLst/>
          </a:prstGeom>
          <a:noFill/>
          <a:ln w="12700" cap="flat" cmpd="sng">
            <a:solidFill>
              <a:schemeClr val="lt1"/>
            </a:solidFill>
            <a:prstDash val="solid"/>
            <a:round/>
            <a:headEnd type="none" w="sm" len="sm"/>
            <a:tailEnd type="none" w="sm" len="sm"/>
          </a:ln>
        </p:spPr>
      </p:cxnSp>
      <p:sp>
        <p:nvSpPr>
          <p:cNvPr id="797" name="Google Shape;797;p48"/>
          <p:cNvSpPr/>
          <p:nvPr/>
        </p:nvSpPr>
        <p:spPr>
          <a:xfrm flipH="1">
            <a:off x="8610117" y="6297593"/>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798" name="Google Shape;798;p48"/>
          <p:cNvSpPr/>
          <p:nvPr/>
        </p:nvSpPr>
        <p:spPr>
          <a:xfrm flipH="1">
            <a:off x="8610117" y="2196678"/>
            <a:ext cx="45720" cy="45720"/>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cxnSp>
        <p:nvCxnSpPr>
          <p:cNvPr id="799" name="Google Shape;799;p48"/>
          <p:cNvCxnSpPr>
            <a:endCxn id="800" idx="0"/>
          </p:cNvCxnSpPr>
          <p:nvPr/>
        </p:nvCxnSpPr>
        <p:spPr>
          <a:xfrm rot="10800000">
            <a:off x="1834554" y="2281331"/>
            <a:ext cx="0" cy="3997500"/>
          </a:xfrm>
          <a:prstGeom prst="straightConnector1">
            <a:avLst/>
          </a:prstGeom>
          <a:noFill/>
          <a:ln w="12700" cap="flat" cmpd="sng">
            <a:solidFill>
              <a:schemeClr val="lt1"/>
            </a:solidFill>
            <a:prstDash val="solid"/>
            <a:round/>
            <a:headEnd type="none" w="sm" len="sm"/>
            <a:tailEnd type="none" w="sm" len="sm"/>
          </a:ln>
        </p:spPr>
      </p:cxnSp>
      <p:sp>
        <p:nvSpPr>
          <p:cNvPr id="800" name="Google Shape;800;p48"/>
          <p:cNvSpPr/>
          <p:nvPr/>
        </p:nvSpPr>
        <p:spPr>
          <a:xfrm rot="-5400000">
            <a:off x="1834554" y="2220449"/>
            <a:ext cx="121764" cy="121764"/>
          </a:xfrm>
          <a:prstGeom prst="arc">
            <a:avLst>
              <a:gd name="adj1" fmla="val 16200000"/>
              <a:gd name="adj2" fmla="val 0"/>
            </a:avLst>
          </a:prstGeom>
          <a:noFill/>
          <a:ln w="127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cxnSp>
        <p:nvCxnSpPr>
          <p:cNvPr id="801" name="Google Shape;801;p48"/>
          <p:cNvCxnSpPr/>
          <p:nvPr/>
        </p:nvCxnSpPr>
        <p:spPr>
          <a:xfrm rot="10800000">
            <a:off x="1895439" y="2220449"/>
            <a:ext cx="6691671" cy="0"/>
          </a:xfrm>
          <a:prstGeom prst="straightConnector1">
            <a:avLst/>
          </a:prstGeom>
          <a:noFill/>
          <a:ln w="12700" cap="flat" cmpd="sng">
            <a:solidFill>
              <a:schemeClr val="lt1"/>
            </a:solidFill>
            <a:prstDash val="solid"/>
            <a:round/>
            <a:headEnd type="none" w="sm" len="sm"/>
            <a:tailEnd type="none" w="sm" len="sm"/>
          </a:ln>
        </p:spPr>
      </p:cxnSp>
      <p:cxnSp>
        <p:nvCxnSpPr>
          <p:cNvPr id="802" name="Google Shape;802;p48"/>
          <p:cNvCxnSpPr/>
          <p:nvPr/>
        </p:nvCxnSpPr>
        <p:spPr>
          <a:xfrm rot="10800000">
            <a:off x="8686803" y="6320453"/>
            <a:ext cx="457197" cy="0"/>
          </a:xfrm>
          <a:prstGeom prst="straightConnector1">
            <a:avLst/>
          </a:prstGeom>
          <a:noFill/>
          <a:ln w="12700" cap="flat" cmpd="sng">
            <a:solidFill>
              <a:schemeClr val="lt1"/>
            </a:solidFill>
            <a:prstDash val="solid"/>
            <a:round/>
            <a:headEnd type="none" w="sm" len="sm"/>
            <a:tailEnd type="none" w="sm" len="sm"/>
          </a:ln>
        </p:spPr>
      </p:cxnSp>
      <p:cxnSp>
        <p:nvCxnSpPr>
          <p:cNvPr id="803" name="Google Shape;803;p48"/>
          <p:cNvCxnSpPr/>
          <p:nvPr/>
        </p:nvCxnSpPr>
        <p:spPr>
          <a:xfrm rot="10800000">
            <a:off x="8678063" y="2219538"/>
            <a:ext cx="465937" cy="0"/>
          </a:xfrm>
          <a:prstGeom prst="straightConnector1">
            <a:avLst/>
          </a:prstGeom>
          <a:noFill/>
          <a:ln w="12700" cap="flat" cmpd="sng">
            <a:solidFill>
              <a:schemeClr val="lt1"/>
            </a:solidFill>
            <a:prstDash val="solid"/>
            <a:round/>
            <a:headEnd type="none" w="sm" len="sm"/>
            <a:tailEnd type="none" w="sm" len="sm"/>
          </a:ln>
        </p:spPr>
      </p:cxnSp>
      <p:pic>
        <p:nvPicPr>
          <p:cNvPr id="804" name="Google Shape;804;p48"/>
          <p:cNvPicPr preferRelativeResize="0"/>
          <p:nvPr/>
        </p:nvPicPr>
        <p:blipFill rotWithShape="1">
          <a:blip r:embed="rId3">
            <a:alphaModFix/>
          </a:blip>
          <a:srcRect/>
          <a:stretch/>
        </p:blipFill>
        <p:spPr>
          <a:xfrm>
            <a:off x="2172578" y="2842544"/>
            <a:ext cx="3149229" cy="3236708"/>
          </a:xfrm>
          <a:prstGeom prst="rect">
            <a:avLst/>
          </a:prstGeom>
          <a:noFill/>
          <a:ln>
            <a:noFill/>
          </a:ln>
        </p:spPr>
      </p:pic>
      <p:sp>
        <p:nvSpPr>
          <p:cNvPr id="805" name="Google Shape;805;p48"/>
          <p:cNvSpPr txBox="1">
            <a:spLocks noGrp="1"/>
          </p:cNvSpPr>
          <p:nvPr>
            <p:ph type="title"/>
          </p:nvPr>
        </p:nvSpPr>
        <p:spPr>
          <a:xfrm>
            <a:off x="374904" y="42394"/>
            <a:ext cx="885601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chemeClr val="lt1"/>
              </a:buClr>
              <a:buSzPts val="2800"/>
              <a:buFont typeface="Arial"/>
              <a:buNone/>
              <a:defRPr sz="2800" b="1" i="0" u="none" strike="noStrike" cap="none">
                <a:solidFill>
                  <a:schemeClr val="lt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matchingName="Alternate Background 3">
  <p:cSld name="Alternate Background 3">
    <p:spTree>
      <p:nvGrpSpPr>
        <p:cNvPr id="1" name="Shape 806"/>
        <p:cNvGrpSpPr/>
        <p:nvPr/>
      </p:nvGrpSpPr>
      <p:grpSpPr>
        <a:xfrm>
          <a:off x="0" y="0"/>
          <a:ext cx="0" cy="0"/>
          <a:chOff x="0" y="0"/>
          <a:chExt cx="0" cy="0"/>
        </a:xfrm>
      </p:grpSpPr>
      <p:pic>
        <p:nvPicPr>
          <p:cNvPr id="807" name="Google Shape;807;p49"/>
          <p:cNvPicPr preferRelativeResize="0"/>
          <p:nvPr/>
        </p:nvPicPr>
        <p:blipFill rotWithShape="1">
          <a:blip r:embed="rId2">
            <a:alphaModFix/>
          </a:blip>
          <a:srcRect/>
          <a:stretch/>
        </p:blipFill>
        <p:spPr>
          <a:xfrm>
            <a:off x="2582" y="608083"/>
            <a:ext cx="9141417" cy="5719111"/>
          </a:xfrm>
          <a:prstGeom prst="rect">
            <a:avLst/>
          </a:prstGeom>
          <a:noFill/>
          <a:ln>
            <a:noFill/>
          </a:ln>
        </p:spPr>
      </p:pic>
      <p:pic>
        <p:nvPicPr>
          <p:cNvPr id="808" name="Google Shape;808;p49"/>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809" name="Google Shape;809;p4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a:solidFill>
                  <a:srgbClr val="002B49"/>
                </a:solidFill>
                <a:latin typeface="Arial"/>
                <a:ea typeface="Arial"/>
                <a:cs typeface="Arial"/>
                <a:sym typeface="Arial"/>
              </a:rPr>
              <a:t>   | </a:t>
            </a:r>
            <a:fld id="{00000000-1234-1234-1234-123412341234}" type="slidenum">
              <a:rPr lang="en-US" sz="1200">
                <a:solidFill>
                  <a:srgbClr val="002B49"/>
                </a:solidFill>
                <a:latin typeface="Arial"/>
                <a:ea typeface="Arial"/>
                <a:cs typeface="Arial"/>
                <a:sym typeface="Arial"/>
              </a:rPr>
              <a:t>‹#›</a:t>
            </a:fld>
            <a:endParaRPr sz="1200">
              <a:solidFill>
                <a:srgbClr val="002B49"/>
              </a:solidFill>
              <a:latin typeface="Arial"/>
              <a:ea typeface="Arial"/>
              <a:cs typeface="Arial"/>
              <a:sym typeface="Arial"/>
            </a:endParaRPr>
          </a:p>
        </p:txBody>
      </p:sp>
      <p:cxnSp>
        <p:nvCxnSpPr>
          <p:cNvPr id="810" name="Google Shape;810;p49"/>
          <p:cNvCxnSpPr/>
          <p:nvPr/>
        </p:nvCxnSpPr>
        <p:spPr>
          <a:xfrm rot="10800000">
            <a:off x="0" y="608083"/>
            <a:ext cx="9144000" cy="0"/>
          </a:xfrm>
          <a:prstGeom prst="straightConnector1">
            <a:avLst/>
          </a:prstGeom>
          <a:noFill/>
          <a:ln w="12700" cap="flat" cmpd="sng">
            <a:solidFill>
              <a:srgbClr val="0B3458"/>
            </a:solidFill>
            <a:prstDash val="solid"/>
            <a:round/>
            <a:headEnd type="none" w="sm" len="sm"/>
            <a:tailEnd type="none" w="sm" len="sm"/>
          </a:ln>
        </p:spPr>
      </p:cxnSp>
      <p:cxnSp>
        <p:nvCxnSpPr>
          <p:cNvPr id="811" name="Google Shape;811;p49"/>
          <p:cNvCxnSpPr/>
          <p:nvPr/>
        </p:nvCxnSpPr>
        <p:spPr>
          <a:xfrm rot="10800000">
            <a:off x="0" y="6320547"/>
            <a:ext cx="9144000" cy="0"/>
          </a:xfrm>
          <a:prstGeom prst="straightConnector1">
            <a:avLst/>
          </a:prstGeom>
          <a:noFill/>
          <a:ln w="12700" cap="flat" cmpd="sng">
            <a:solidFill>
              <a:srgbClr val="0B3458"/>
            </a:solidFill>
            <a:prstDash val="solid"/>
            <a:round/>
            <a:headEnd type="none" w="sm" len="sm"/>
            <a:tailEnd type="none" w="sm" len="sm"/>
          </a:ln>
        </p:spPr>
      </p:cxnSp>
      <p:sp>
        <p:nvSpPr>
          <p:cNvPr id="812" name="Google Shape;812;p49"/>
          <p:cNvSpPr txBox="1">
            <a:spLocks noGrp="1"/>
          </p:cNvSpPr>
          <p:nvPr>
            <p:ph type="title"/>
          </p:nvPr>
        </p:nvSpPr>
        <p:spPr>
          <a:xfrm>
            <a:off x="374904" y="46179"/>
            <a:ext cx="8012951" cy="450663"/>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2_Engage with ICANN White">
  <p:cSld name="2_Engage with ICANN White">
    <p:spTree>
      <p:nvGrpSpPr>
        <p:cNvPr id="1" name="Shape 813"/>
        <p:cNvGrpSpPr/>
        <p:nvPr/>
      </p:nvGrpSpPr>
      <p:grpSpPr>
        <a:xfrm>
          <a:off x="0" y="0"/>
          <a:ext cx="0" cy="0"/>
          <a:chOff x="0" y="0"/>
          <a:chExt cx="0" cy="0"/>
        </a:xfrm>
      </p:grpSpPr>
      <p:sp>
        <p:nvSpPr>
          <p:cNvPr id="814" name="Google Shape;814;p50"/>
          <p:cNvSpPr/>
          <p:nvPr/>
        </p:nvSpPr>
        <p:spPr>
          <a:xfrm>
            <a:off x="2313656" y="685224"/>
            <a:ext cx="6830343" cy="186493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sp>
        <p:nvSpPr>
          <p:cNvPr id="815" name="Google Shape;815;p50"/>
          <p:cNvSpPr txBox="1"/>
          <p:nvPr/>
        </p:nvSpPr>
        <p:spPr>
          <a:xfrm>
            <a:off x="2543489" y="1552703"/>
            <a:ext cx="6600509" cy="329885"/>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2000">
                <a:solidFill>
                  <a:schemeClr val="lt1"/>
                </a:solidFill>
                <a:latin typeface="Arial"/>
                <a:ea typeface="Arial"/>
                <a:cs typeface="Arial"/>
                <a:sym typeface="Arial"/>
              </a:rPr>
              <a:t>Visit us at </a:t>
            </a:r>
            <a:r>
              <a:rPr lang="en-US" sz="2000" b="1">
                <a:solidFill>
                  <a:schemeClr val="lt1"/>
                </a:solidFill>
                <a:latin typeface="Arial"/>
                <a:ea typeface="Arial"/>
                <a:cs typeface="Arial"/>
                <a:sym typeface="Arial"/>
              </a:rPr>
              <a:t>icann.org</a:t>
            </a:r>
            <a:endParaRPr sz="2000" b="1">
              <a:solidFill>
                <a:schemeClr val="lt1"/>
              </a:solidFill>
              <a:latin typeface="Arial"/>
              <a:ea typeface="Arial"/>
              <a:cs typeface="Arial"/>
              <a:sym typeface="Arial"/>
            </a:endParaRPr>
          </a:p>
        </p:txBody>
      </p:sp>
      <p:sp>
        <p:nvSpPr>
          <p:cNvPr id="816" name="Google Shape;816;p50"/>
          <p:cNvSpPr txBox="1"/>
          <p:nvPr/>
        </p:nvSpPr>
        <p:spPr>
          <a:xfrm>
            <a:off x="2543489" y="1049144"/>
            <a:ext cx="5230690" cy="32594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en-US" sz="2700" b="1">
                <a:solidFill>
                  <a:schemeClr val="lt1"/>
                </a:solidFill>
                <a:latin typeface="Arial"/>
                <a:ea typeface="Arial"/>
                <a:cs typeface="Arial"/>
                <a:sym typeface="Arial"/>
              </a:rPr>
              <a:t>Thank You and Questions</a:t>
            </a:r>
            <a:endParaRPr/>
          </a:p>
        </p:txBody>
      </p:sp>
      <p:sp>
        <p:nvSpPr>
          <p:cNvPr id="817" name="Google Shape;817;p50"/>
          <p:cNvSpPr/>
          <p:nvPr/>
        </p:nvSpPr>
        <p:spPr>
          <a:xfrm>
            <a:off x="1" y="685224"/>
            <a:ext cx="2232955" cy="1864933"/>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rgbClr val="FFFFFF"/>
              </a:solidFill>
              <a:latin typeface="Arial"/>
              <a:ea typeface="Arial"/>
              <a:cs typeface="Arial"/>
              <a:sym typeface="Arial"/>
            </a:endParaRPr>
          </a:p>
        </p:txBody>
      </p:sp>
      <p:pic>
        <p:nvPicPr>
          <p:cNvPr id="818" name="Google Shape;818;p50" descr="ICANN_Logo_W.eps"/>
          <p:cNvPicPr preferRelativeResize="0"/>
          <p:nvPr/>
        </p:nvPicPr>
        <p:blipFill rotWithShape="1">
          <a:blip r:embed="rId2">
            <a:alphaModFix/>
          </a:blip>
          <a:srcRect/>
          <a:stretch/>
        </p:blipFill>
        <p:spPr>
          <a:xfrm>
            <a:off x="161982" y="871077"/>
            <a:ext cx="1962493" cy="1523172"/>
          </a:xfrm>
          <a:prstGeom prst="rect">
            <a:avLst/>
          </a:prstGeom>
          <a:noFill/>
          <a:ln>
            <a:noFill/>
          </a:ln>
        </p:spPr>
      </p:pic>
      <p:sp>
        <p:nvSpPr>
          <p:cNvPr id="819" name="Google Shape;819;p50"/>
          <p:cNvSpPr txBox="1">
            <a:spLocks noGrp="1"/>
          </p:cNvSpPr>
          <p:nvPr>
            <p:ph type="body" idx="1"/>
          </p:nvPr>
        </p:nvSpPr>
        <p:spPr>
          <a:xfrm>
            <a:off x="2543489" y="1865312"/>
            <a:ext cx="5973449" cy="346541"/>
          </a:xfrm>
          <a:prstGeom prst="rect">
            <a:avLst/>
          </a:prstGeom>
          <a:noFill/>
          <a:ln>
            <a:noFill/>
          </a:ln>
        </p:spPr>
        <p:txBody>
          <a:bodyPr spcFirstLastPara="1" wrap="square" lIns="0" tIns="0" rIns="0" bIns="0" anchor="t" anchorCtr="0">
            <a:noAutofit/>
          </a:bodyPr>
          <a:lstStyle>
            <a:lvl1pPr marL="457200" marR="0" lvl="0"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1pPr>
            <a:lvl2pPr marL="914400" marR="0" lvl="1"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2pPr>
            <a:lvl3pPr marL="1371600" marR="0" lvl="2"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3pPr>
            <a:lvl4pPr marL="1828800" marR="0" lvl="3"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4pPr>
            <a:lvl5pPr marL="2286000" marR="0" lvl="4" indent="-228600" algn="l" rtl="0">
              <a:spcBef>
                <a:spcPts val="400"/>
              </a:spcBef>
              <a:spcAft>
                <a:spcPts val="0"/>
              </a:spcAft>
              <a:buClr>
                <a:schemeClr val="lt1"/>
              </a:buClr>
              <a:buSzPts val="2000"/>
              <a:buFont typeface="Arial"/>
              <a:buNone/>
              <a:defRPr sz="2000" b="0" i="0" u="none" strike="noStrike" cap="none">
                <a:solidFill>
                  <a:schemeClr val="lt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820" name="Google Shape;820;p50"/>
          <p:cNvSpPr txBox="1">
            <a:spLocks noGrp="1"/>
          </p:cNvSpPr>
          <p:nvPr>
            <p:ph type="title"/>
          </p:nvPr>
        </p:nvSpPr>
        <p:spPr>
          <a:xfrm>
            <a:off x="374904" y="42394"/>
            <a:ext cx="7886700" cy="531346"/>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grpSp>
        <p:nvGrpSpPr>
          <p:cNvPr id="821" name="Google Shape;821;p50"/>
          <p:cNvGrpSpPr/>
          <p:nvPr/>
        </p:nvGrpSpPr>
        <p:grpSpPr>
          <a:xfrm>
            <a:off x="2543489" y="4228306"/>
            <a:ext cx="3416667" cy="365760"/>
            <a:chOff x="5325979" y="4715893"/>
            <a:chExt cx="3416667" cy="365760"/>
          </a:xfrm>
        </p:grpSpPr>
        <p:sp>
          <p:nvSpPr>
            <p:cNvPr id="822" name="Google Shape;822;p50"/>
            <p:cNvSpPr txBox="1"/>
            <p:nvPr/>
          </p:nvSpPr>
          <p:spPr>
            <a:xfrm>
              <a:off x="5793339" y="4734885"/>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3"/>
                </a:rPr>
                <a:t>flickr.com/icann</a:t>
              </a:r>
              <a:endParaRPr sz="1400">
                <a:solidFill>
                  <a:srgbClr val="0A304B"/>
                </a:solidFill>
                <a:latin typeface="Arial"/>
                <a:ea typeface="Arial"/>
                <a:cs typeface="Arial"/>
                <a:sym typeface="Arial"/>
              </a:endParaRPr>
            </a:p>
          </p:txBody>
        </p:sp>
        <p:pic>
          <p:nvPicPr>
            <p:cNvPr id="823" name="Google Shape;823;p50" descr="1420947842_social_style_3_flikr-128.png">
              <a:hlinkClick r:id="rId4"/>
            </p:cNvPr>
            <p:cNvPicPr preferRelativeResize="0"/>
            <p:nvPr/>
          </p:nvPicPr>
          <p:blipFill rotWithShape="1">
            <a:blip r:embed="rId5">
              <a:alphaModFix/>
            </a:blip>
            <a:srcRect/>
            <a:stretch/>
          </p:blipFill>
          <p:spPr>
            <a:xfrm>
              <a:off x="5325979" y="4715893"/>
              <a:ext cx="365760" cy="365760"/>
            </a:xfrm>
            <a:prstGeom prst="rect">
              <a:avLst/>
            </a:prstGeom>
            <a:noFill/>
            <a:ln>
              <a:noFill/>
            </a:ln>
          </p:spPr>
        </p:pic>
      </p:grpSp>
      <p:grpSp>
        <p:nvGrpSpPr>
          <p:cNvPr id="824" name="Google Shape;824;p50"/>
          <p:cNvGrpSpPr/>
          <p:nvPr/>
        </p:nvGrpSpPr>
        <p:grpSpPr>
          <a:xfrm>
            <a:off x="2543489" y="4726326"/>
            <a:ext cx="3636602" cy="365760"/>
            <a:chOff x="1235726" y="5571713"/>
            <a:chExt cx="3636602" cy="365760"/>
          </a:xfrm>
        </p:grpSpPr>
        <p:sp>
          <p:nvSpPr>
            <p:cNvPr id="825" name="Google Shape;825;p50"/>
            <p:cNvSpPr txBox="1"/>
            <p:nvPr/>
          </p:nvSpPr>
          <p:spPr>
            <a:xfrm>
              <a:off x="1703086" y="5592033"/>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6"/>
                </a:rPr>
                <a:t>linkedin/company/icann</a:t>
              </a:r>
              <a:endParaRPr sz="1400">
                <a:solidFill>
                  <a:srgbClr val="0A304B"/>
                </a:solidFill>
                <a:latin typeface="Arial"/>
                <a:ea typeface="Arial"/>
                <a:cs typeface="Arial"/>
                <a:sym typeface="Arial"/>
              </a:endParaRPr>
            </a:p>
          </p:txBody>
        </p:sp>
        <p:pic>
          <p:nvPicPr>
            <p:cNvPr id="826" name="Google Shape;826;p50" descr="1420948164_social_style_3_in-128.png">
              <a:hlinkClick r:id="rId7"/>
            </p:cNvPr>
            <p:cNvPicPr preferRelativeResize="0"/>
            <p:nvPr/>
          </p:nvPicPr>
          <p:blipFill rotWithShape="1">
            <a:blip r:embed="rId8">
              <a:alphaModFix/>
            </a:blip>
            <a:srcRect/>
            <a:stretch/>
          </p:blipFill>
          <p:spPr>
            <a:xfrm>
              <a:off x="1235726" y="5571713"/>
              <a:ext cx="365760" cy="365760"/>
            </a:xfrm>
            <a:prstGeom prst="rect">
              <a:avLst/>
            </a:prstGeom>
            <a:noFill/>
            <a:ln>
              <a:noFill/>
            </a:ln>
          </p:spPr>
        </p:pic>
      </p:grpSp>
      <p:grpSp>
        <p:nvGrpSpPr>
          <p:cNvPr id="827" name="Google Shape;827;p50"/>
          <p:cNvGrpSpPr/>
          <p:nvPr/>
        </p:nvGrpSpPr>
        <p:grpSpPr>
          <a:xfrm>
            <a:off x="2543489" y="2734246"/>
            <a:ext cx="2809587" cy="365760"/>
            <a:chOff x="1235726" y="3073176"/>
            <a:chExt cx="2809587" cy="365760"/>
          </a:xfrm>
        </p:grpSpPr>
        <p:sp>
          <p:nvSpPr>
            <p:cNvPr id="828" name="Google Shape;828;p50"/>
            <p:cNvSpPr txBox="1"/>
            <p:nvPr/>
          </p:nvSpPr>
          <p:spPr>
            <a:xfrm>
              <a:off x="1703087" y="3093496"/>
              <a:ext cx="2342226"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9"/>
                </a:rPr>
                <a:t>@icann</a:t>
              </a:r>
              <a:endParaRPr sz="1400">
                <a:solidFill>
                  <a:srgbClr val="0A304B"/>
                </a:solidFill>
                <a:latin typeface="Arial"/>
                <a:ea typeface="Arial"/>
                <a:cs typeface="Arial"/>
                <a:sym typeface="Arial"/>
              </a:endParaRPr>
            </a:p>
          </p:txBody>
        </p:sp>
        <p:pic>
          <p:nvPicPr>
            <p:cNvPr id="829" name="Google Shape;829;p50" descr="1420948433_social_style_3_twiter-128.png">
              <a:hlinkClick r:id="rId10"/>
            </p:cNvPr>
            <p:cNvPicPr preferRelativeResize="0"/>
            <p:nvPr/>
          </p:nvPicPr>
          <p:blipFill rotWithShape="1">
            <a:blip r:embed="rId11">
              <a:alphaModFix/>
            </a:blip>
            <a:srcRect/>
            <a:stretch/>
          </p:blipFill>
          <p:spPr>
            <a:xfrm>
              <a:off x="1235726" y="3073176"/>
              <a:ext cx="365760" cy="365760"/>
            </a:xfrm>
            <a:prstGeom prst="rect">
              <a:avLst/>
            </a:prstGeom>
            <a:noFill/>
            <a:ln>
              <a:noFill/>
            </a:ln>
          </p:spPr>
        </p:pic>
      </p:grpSp>
      <p:grpSp>
        <p:nvGrpSpPr>
          <p:cNvPr id="830" name="Google Shape;830;p50"/>
          <p:cNvGrpSpPr/>
          <p:nvPr/>
        </p:nvGrpSpPr>
        <p:grpSpPr>
          <a:xfrm>
            <a:off x="2543489" y="3232266"/>
            <a:ext cx="3730320" cy="365760"/>
            <a:chOff x="1235727" y="3892739"/>
            <a:chExt cx="3730320" cy="365760"/>
          </a:xfrm>
        </p:grpSpPr>
        <p:sp>
          <p:nvSpPr>
            <p:cNvPr id="831" name="Google Shape;831;p50"/>
            <p:cNvSpPr txBox="1"/>
            <p:nvPr/>
          </p:nvSpPr>
          <p:spPr>
            <a:xfrm>
              <a:off x="1703086" y="3913059"/>
              <a:ext cx="3262961"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12"/>
                </a:rPr>
                <a:t>facebook.com/icannorg </a:t>
              </a:r>
              <a:endParaRPr sz="1400">
                <a:solidFill>
                  <a:srgbClr val="0A304B"/>
                </a:solidFill>
                <a:latin typeface="Arial"/>
                <a:ea typeface="Arial"/>
                <a:cs typeface="Arial"/>
                <a:sym typeface="Arial"/>
              </a:endParaRPr>
            </a:p>
          </p:txBody>
        </p:sp>
        <p:pic>
          <p:nvPicPr>
            <p:cNvPr id="832" name="Google Shape;832;p50" descr="1420948141_social_style_3_facebook-128.png">
              <a:hlinkClick r:id="rId13"/>
            </p:cNvPr>
            <p:cNvPicPr preferRelativeResize="0"/>
            <p:nvPr/>
          </p:nvPicPr>
          <p:blipFill rotWithShape="1">
            <a:blip r:embed="rId14">
              <a:alphaModFix/>
            </a:blip>
            <a:srcRect/>
            <a:stretch/>
          </p:blipFill>
          <p:spPr>
            <a:xfrm>
              <a:off x="1235727" y="3892739"/>
              <a:ext cx="365760" cy="365760"/>
            </a:xfrm>
            <a:prstGeom prst="rect">
              <a:avLst/>
            </a:prstGeom>
            <a:noFill/>
            <a:ln>
              <a:noFill/>
            </a:ln>
          </p:spPr>
        </p:pic>
      </p:grpSp>
      <p:grpSp>
        <p:nvGrpSpPr>
          <p:cNvPr id="833" name="Google Shape;833;p50"/>
          <p:cNvGrpSpPr/>
          <p:nvPr/>
        </p:nvGrpSpPr>
        <p:grpSpPr>
          <a:xfrm>
            <a:off x="2543489" y="3730286"/>
            <a:ext cx="3636602" cy="365760"/>
            <a:chOff x="1235726" y="4721075"/>
            <a:chExt cx="3636602" cy="365760"/>
          </a:xfrm>
        </p:grpSpPr>
        <p:pic>
          <p:nvPicPr>
            <p:cNvPr id="834" name="Google Shape;834;p50" descr="1420948149_social_style_3_youtube-128.png">
              <a:hlinkClick r:id="rId15"/>
            </p:cNvPr>
            <p:cNvPicPr preferRelativeResize="0"/>
            <p:nvPr/>
          </p:nvPicPr>
          <p:blipFill rotWithShape="1">
            <a:blip r:embed="rId16">
              <a:alphaModFix/>
            </a:blip>
            <a:srcRect/>
            <a:stretch/>
          </p:blipFill>
          <p:spPr>
            <a:xfrm>
              <a:off x="1235726" y="4721075"/>
              <a:ext cx="365760" cy="365760"/>
            </a:xfrm>
            <a:prstGeom prst="rect">
              <a:avLst/>
            </a:prstGeom>
            <a:noFill/>
            <a:ln>
              <a:noFill/>
            </a:ln>
          </p:spPr>
        </p:pic>
        <p:sp>
          <p:nvSpPr>
            <p:cNvPr id="835" name="Google Shape;835;p50"/>
            <p:cNvSpPr txBox="1"/>
            <p:nvPr/>
          </p:nvSpPr>
          <p:spPr>
            <a:xfrm>
              <a:off x="1703086" y="4734885"/>
              <a:ext cx="3169242"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17"/>
                </a:rPr>
                <a:t>youtube.com/icannnews</a:t>
              </a:r>
              <a:endParaRPr sz="1400">
                <a:solidFill>
                  <a:srgbClr val="0A304B"/>
                </a:solidFill>
                <a:latin typeface="Arial"/>
                <a:ea typeface="Arial"/>
                <a:cs typeface="Arial"/>
                <a:sym typeface="Arial"/>
              </a:endParaRPr>
            </a:p>
          </p:txBody>
        </p:sp>
      </p:grpSp>
      <p:grpSp>
        <p:nvGrpSpPr>
          <p:cNvPr id="836" name="Google Shape;836;p50"/>
          <p:cNvGrpSpPr/>
          <p:nvPr/>
        </p:nvGrpSpPr>
        <p:grpSpPr>
          <a:xfrm>
            <a:off x="2543489" y="5722367"/>
            <a:ext cx="2586167" cy="365760"/>
            <a:chOff x="5325979" y="3073176"/>
            <a:chExt cx="2586167" cy="365760"/>
          </a:xfrm>
        </p:grpSpPr>
        <p:sp>
          <p:nvSpPr>
            <p:cNvPr id="837" name="Google Shape;837;p50"/>
            <p:cNvSpPr txBox="1"/>
            <p:nvPr/>
          </p:nvSpPr>
          <p:spPr>
            <a:xfrm>
              <a:off x="5793339" y="3093496"/>
              <a:ext cx="21188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18"/>
                </a:rPr>
                <a:t>soundcloud/icann</a:t>
              </a:r>
              <a:endParaRPr sz="1400">
                <a:solidFill>
                  <a:srgbClr val="0A304B"/>
                </a:solidFill>
                <a:latin typeface="Arial"/>
                <a:ea typeface="Arial"/>
                <a:cs typeface="Arial"/>
                <a:sym typeface="Arial"/>
              </a:endParaRPr>
            </a:p>
          </p:txBody>
        </p:sp>
        <p:pic>
          <p:nvPicPr>
            <p:cNvPr id="838" name="Google Shape;838;p50"/>
            <p:cNvPicPr preferRelativeResize="0"/>
            <p:nvPr/>
          </p:nvPicPr>
          <p:blipFill rotWithShape="1">
            <a:blip r:embed="rId19">
              <a:alphaModFix/>
            </a:blip>
            <a:srcRect/>
            <a:stretch/>
          </p:blipFill>
          <p:spPr>
            <a:xfrm>
              <a:off x="5325979" y="3073176"/>
              <a:ext cx="365760" cy="365760"/>
            </a:xfrm>
            <a:prstGeom prst="rect">
              <a:avLst/>
            </a:prstGeom>
            <a:noFill/>
            <a:ln>
              <a:noFill/>
            </a:ln>
          </p:spPr>
        </p:pic>
      </p:grpSp>
      <p:grpSp>
        <p:nvGrpSpPr>
          <p:cNvPr id="839" name="Google Shape;839;p50"/>
          <p:cNvGrpSpPr/>
          <p:nvPr/>
        </p:nvGrpSpPr>
        <p:grpSpPr>
          <a:xfrm>
            <a:off x="2543489" y="5224346"/>
            <a:ext cx="3416667" cy="365760"/>
            <a:chOff x="5325979" y="5571713"/>
            <a:chExt cx="3416667" cy="365760"/>
          </a:xfrm>
        </p:grpSpPr>
        <p:sp>
          <p:nvSpPr>
            <p:cNvPr id="840" name="Google Shape;840;p50"/>
            <p:cNvSpPr txBox="1"/>
            <p:nvPr/>
          </p:nvSpPr>
          <p:spPr>
            <a:xfrm>
              <a:off x="5793339" y="5592033"/>
              <a:ext cx="2949307" cy="339725"/>
            </a:xfrm>
            <a:prstGeom prst="rect">
              <a:avLst/>
            </a:prstGeom>
            <a:noFill/>
            <a:ln>
              <a:noFill/>
            </a:ln>
          </p:spPr>
          <p:txBody>
            <a:bodyPr spcFirstLastPara="1" wrap="square" lIns="0" tIns="0" rIns="0" bIns="0" anchor="ctr" anchorCtr="0">
              <a:noAutofit/>
            </a:bodyPr>
            <a:lstStyle/>
            <a:p>
              <a:pPr marL="0" marR="0" lvl="0" indent="0" algn="l" rtl="0">
                <a:lnSpc>
                  <a:spcPct val="90000"/>
                </a:lnSpc>
                <a:spcBef>
                  <a:spcPts val="0"/>
                </a:spcBef>
                <a:spcAft>
                  <a:spcPts val="0"/>
                </a:spcAft>
                <a:buClr>
                  <a:srgbClr val="0A304B"/>
                </a:buClr>
                <a:buSzPts val="1400"/>
                <a:buFont typeface="Arial"/>
                <a:buNone/>
              </a:pPr>
              <a:r>
                <a:rPr lang="en-US" sz="1400" u="sng">
                  <a:solidFill>
                    <a:srgbClr val="0A304B"/>
                  </a:solidFill>
                  <a:latin typeface="Arial"/>
                  <a:ea typeface="Arial"/>
                  <a:cs typeface="Arial"/>
                  <a:sym typeface="Arial"/>
                  <a:hlinkClick r:id="rId20"/>
                </a:rPr>
                <a:t>slideshare/icannpresentations</a:t>
              </a:r>
              <a:endParaRPr sz="1400">
                <a:solidFill>
                  <a:srgbClr val="0A304B"/>
                </a:solidFill>
                <a:latin typeface="Arial"/>
                <a:ea typeface="Arial"/>
                <a:cs typeface="Arial"/>
                <a:sym typeface="Arial"/>
              </a:endParaRPr>
            </a:p>
          </p:txBody>
        </p:sp>
        <p:pic>
          <p:nvPicPr>
            <p:cNvPr id="841" name="Google Shape;841;p50" descr="1420948164_social_style_3_in-128.png">
              <a:hlinkClick r:id="rId7"/>
            </p:cNvPr>
            <p:cNvPicPr preferRelativeResize="0"/>
            <p:nvPr/>
          </p:nvPicPr>
          <p:blipFill rotWithShape="1">
            <a:blip r:embed="rId8">
              <a:alphaModFix/>
            </a:blip>
            <a:srcRect/>
            <a:stretch/>
          </p:blipFill>
          <p:spPr>
            <a:xfrm>
              <a:off x="5325979" y="5571713"/>
              <a:ext cx="365760" cy="36576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Background Slide">
  <p:cSld name="Blank Background Slide">
    <p:spTree>
      <p:nvGrpSpPr>
        <p:cNvPr id="1" name="Shape 66"/>
        <p:cNvGrpSpPr/>
        <p:nvPr/>
      </p:nvGrpSpPr>
      <p:grpSpPr>
        <a:xfrm>
          <a:off x="0" y="0"/>
          <a:ext cx="0" cy="0"/>
          <a:chOff x="0" y="0"/>
          <a:chExt cx="0" cy="0"/>
        </a:xfrm>
      </p:grpSpPr>
      <p:sp>
        <p:nvSpPr>
          <p:cNvPr id="67" name="Google Shape;67;p6"/>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68"/>
        <p:cNvGrpSpPr/>
        <p:nvPr/>
      </p:nvGrpSpPr>
      <p:grpSpPr>
        <a:xfrm>
          <a:off x="0" y="0"/>
          <a:ext cx="0" cy="0"/>
          <a:chOff x="0" y="0"/>
          <a:chExt cx="0" cy="0"/>
        </a:xfrm>
      </p:grpSpPr>
      <p:sp>
        <p:nvSpPr>
          <p:cNvPr id="69" name="Google Shape;69;p7"/>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0" name="Google Shape;70;p7"/>
          <p:cNvSpPr txBox="1">
            <a:spLocks noGrp="1"/>
          </p:cNvSpPr>
          <p:nvPr>
            <p:ph type="body" idx="1"/>
          </p:nvPr>
        </p:nvSpPr>
        <p:spPr>
          <a:xfrm>
            <a:off x="609600" y="1470212"/>
            <a:ext cx="7907338" cy="4571813"/>
          </a:xfrm>
          <a:prstGeom prst="rect">
            <a:avLst/>
          </a:prstGeom>
          <a:noFill/>
          <a:ln>
            <a:noFill/>
          </a:ln>
        </p:spPr>
        <p:txBody>
          <a:bodyPr spcFirstLastPara="1" wrap="square" lIns="0" tIns="0" rIns="0" bIns="0" anchor="t" anchorCtr="0">
            <a:noAutofit/>
          </a:bodyPr>
          <a:lstStyle>
            <a:lvl1pPr marL="457200" marR="0" lvl="0" indent="-319087" algn="l" rtl="0">
              <a:spcBef>
                <a:spcPts val="20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1pPr>
            <a:lvl2pPr marL="914400" marR="0" lvl="1" indent="-319087" algn="l" rtl="0">
              <a:spcBef>
                <a:spcPts val="500"/>
              </a:spcBef>
              <a:spcAft>
                <a:spcPts val="0"/>
              </a:spcAft>
              <a:buClr>
                <a:srgbClr val="000000"/>
              </a:buClr>
              <a:buSzPts val="1425"/>
              <a:buFont typeface="Noto Sans Symbols"/>
              <a:buChar char="⚪"/>
              <a:defRPr sz="1900" b="0" i="0" u="none" strike="noStrike" cap="none">
                <a:solidFill>
                  <a:srgbClr val="000000"/>
                </a:solidFill>
                <a:latin typeface="Arial"/>
                <a:ea typeface="Arial"/>
                <a:cs typeface="Arial"/>
                <a:sym typeface="Arial"/>
              </a:defRPr>
            </a:lvl2pPr>
            <a:lvl3pPr marL="1371600" marR="0" lvl="2" indent="-349250" algn="l" rtl="0">
              <a:spcBef>
                <a:spcPts val="50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3pPr>
            <a:lvl4pPr marL="1828800" marR="0" lvl="3"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4pPr>
            <a:lvl5pPr marL="2286000" marR="0" lvl="4" indent="-349250" algn="l" rtl="0">
              <a:spcBef>
                <a:spcPts val="380"/>
              </a:spcBef>
              <a:spcAft>
                <a:spcPts val="0"/>
              </a:spcAft>
              <a:buClr>
                <a:srgbClr val="000000"/>
              </a:buClr>
              <a:buSzPts val="1900"/>
              <a:buFont typeface="Arial"/>
              <a:buChar char="»"/>
              <a:defRPr sz="1900" b="0" i="0" u="none" strike="noStrike" cap="none">
                <a:solidFill>
                  <a:srgbClr val="000000"/>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Full-Width Photo">
  <p:cSld name="Full-Width Photo">
    <p:spTree>
      <p:nvGrpSpPr>
        <p:cNvPr id="1" name="Shape 71"/>
        <p:cNvGrpSpPr/>
        <p:nvPr/>
      </p:nvGrpSpPr>
      <p:grpSpPr>
        <a:xfrm>
          <a:off x="0" y="0"/>
          <a:ext cx="0" cy="0"/>
          <a:chOff x="0" y="0"/>
          <a:chExt cx="0" cy="0"/>
        </a:xfrm>
      </p:grpSpPr>
      <p:sp>
        <p:nvSpPr>
          <p:cNvPr id="72" name="Google Shape;72;p8"/>
          <p:cNvSpPr>
            <a:spLocks noGrp="1"/>
          </p:cNvSpPr>
          <p:nvPr>
            <p:ph type="pic" idx="2"/>
          </p:nvPr>
        </p:nvSpPr>
        <p:spPr>
          <a:xfrm>
            <a:off x="-18288" y="615707"/>
            <a:ext cx="9180576" cy="5705856"/>
          </a:xfrm>
          <a:prstGeom prst="rect">
            <a:avLst/>
          </a:prstGeom>
          <a:noFill/>
          <a:ln w="19050" cap="flat" cmpd="sng">
            <a:solidFill>
              <a:srgbClr val="0B3458"/>
            </a:solidFill>
            <a:prstDash val="solid"/>
            <a:round/>
            <a:headEnd type="none" w="sm" len="sm"/>
            <a:tailEnd type="none" w="sm" len="sm"/>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pic>
        <p:nvPicPr>
          <p:cNvPr id="73" name="Google Shape;73;p8"/>
          <p:cNvPicPr preferRelativeResize="0"/>
          <p:nvPr/>
        </p:nvPicPr>
        <p:blipFill rotWithShape="1">
          <a:blip r:embed="rId2">
            <a:alphaModFix/>
          </a:blip>
          <a:srcRect/>
          <a:stretch/>
        </p:blipFill>
        <p:spPr>
          <a:xfrm>
            <a:off x="237744" y="6460580"/>
            <a:ext cx="368521" cy="293992"/>
          </a:xfrm>
          <a:prstGeom prst="rect">
            <a:avLst/>
          </a:prstGeom>
          <a:noFill/>
          <a:ln>
            <a:noFill/>
          </a:ln>
        </p:spPr>
      </p:pic>
      <p:sp>
        <p:nvSpPr>
          <p:cNvPr id="74" name="Google Shape;74;p8"/>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
        <p:nvSpPr>
          <p:cNvPr id="75" name="Google Shape;75;p8"/>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Alternate Background 1">
  <p:cSld name="Alternate Background 1">
    <p:spTree>
      <p:nvGrpSpPr>
        <p:cNvPr id="1" name="Shape 76"/>
        <p:cNvGrpSpPr/>
        <p:nvPr/>
      </p:nvGrpSpPr>
      <p:grpSpPr>
        <a:xfrm>
          <a:off x="0" y="0"/>
          <a:ext cx="0" cy="0"/>
          <a:chOff x="0" y="0"/>
          <a:chExt cx="0" cy="0"/>
        </a:xfrm>
      </p:grpSpPr>
      <p:pic>
        <p:nvPicPr>
          <p:cNvPr id="77" name="Google Shape;77;p9"/>
          <p:cNvPicPr preferRelativeResize="0"/>
          <p:nvPr/>
        </p:nvPicPr>
        <p:blipFill rotWithShape="1">
          <a:blip r:embed="rId2">
            <a:alphaModFix/>
          </a:blip>
          <a:srcRect/>
          <a:stretch/>
        </p:blipFill>
        <p:spPr>
          <a:xfrm>
            <a:off x="0" y="0"/>
            <a:ext cx="9144000" cy="6858000"/>
          </a:xfrm>
          <a:prstGeom prst="rect">
            <a:avLst/>
          </a:prstGeom>
          <a:noFill/>
          <a:ln>
            <a:noFill/>
          </a:ln>
        </p:spPr>
      </p:pic>
      <p:grpSp>
        <p:nvGrpSpPr>
          <p:cNvPr id="78" name="Google Shape;78;p9"/>
          <p:cNvGrpSpPr/>
          <p:nvPr/>
        </p:nvGrpSpPr>
        <p:grpSpPr>
          <a:xfrm>
            <a:off x="2422" y="585223"/>
            <a:ext cx="9286433" cy="6225367"/>
            <a:chOff x="2422" y="585223"/>
            <a:chExt cx="9286433" cy="6225367"/>
          </a:xfrm>
        </p:grpSpPr>
        <p:sp>
          <p:nvSpPr>
            <p:cNvPr id="79" name="Google Shape;79;p9"/>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80" name="Google Shape;80;p9"/>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81" name="Google Shape;81;p9"/>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82" name="Google Shape;82;p9"/>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83" name="Google Shape;83;p9"/>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84" name="Google Shape;84;p9"/>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85" name="Google Shape;85;p9"/>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86" name="Google Shape;86;p9"/>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87" name="Google Shape;87;p9"/>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88" name="Google Shape;88;p9"/>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grpSp>
      <p:sp>
        <p:nvSpPr>
          <p:cNvPr id="89" name="Google Shape;89;p9"/>
          <p:cNvSpPr/>
          <p:nvPr/>
        </p:nvSpPr>
        <p:spPr>
          <a:xfrm>
            <a:off x="2422" y="749729"/>
            <a:ext cx="9144000" cy="5346700"/>
          </a:xfrm>
          <a:prstGeom prst="rect">
            <a:avLst/>
          </a:prstGeom>
          <a:gradFill>
            <a:gsLst>
              <a:gs pos="0">
                <a:srgbClr val="FFFFFF">
                  <a:alpha val="74901"/>
                </a:srgbClr>
              </a:gs>
              <a:gs pos="24000">
                <a:srgbClr val="CCE8F8">
                  <a:alpha val="44705"/>
                </a:srgbClr>
              </a:gs>
              <a:gs pos="69000">
                <a:srgbClr val="CCE8F8">
                  <a:alpha val="61960"/>
                </a:srgbClr>
              </a:gs>
              <a:gs pos="100000">
                <a:schemeClr val="lt1"/>
              </a:gs>
            </a:gsLst>
            <a:lin ang="5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0" name="Google Shape;90;p9"/>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lternate Background 2">
  <p:cSld name="Alternate Background 2">
    <p:spTree>
      <p:nvGrpSpPr>
        <p:cNvPr id="1" name="Shape 91"/>
        <p:cNvGrpSpPr/>
        <p:nvPr/>
      </p:nvGrpSpPr>
      <p:grpSpPr>
        <a:xfrm>
          <a:off x="0" y="0"/>
          <a:ext cx="0" cy="0"/>
          <a:chOff x="0" y="0"/>
          <a:chExt cx="0" cy="0"/>
        </a:xfrm>
      </p:grpSpPr>
      <p:pic>
        <p:nvPicPr>
          <p:cNvPr id="92" name="Google Shape;92;p10"/>
          <p:cNvPicPr preferRelativeResize="0"/>
          <p:nvPr/>
        </p:nvPicPr>
        <p:blipFill rotWithShape="1">
          <a:blip r:embed="rId2">
            <a:alphaModFix/>
          </a:blip>
          <a:srcRect/>
          <a:stretch/>
        </p:blipFill>
        <p:spPr>
          <a:xfrm>
            <a:off x="0" y="0"/>
            <a:ext cx="9144000" cy="6858000"/>
          </a:xfrm>
          <a:prstGeom prst="rect">
            <a:avLst/>
          </a:prstGeom>
          <a:noFill/>
          <a:ln>
            <a:noFill/>
          </a:ln>
        </p:spPr>
      </p:pic>
      <p:grpSp>
        <p:nvGrpSpPr>
          <p:cNvPr id="93" name="Google Shape;93;p10"/>
          <p:cNvGrpSpPr/>
          <p:nvPr/>
        </p:nvGrpSpPr>
        <p:grpSpPr>
          <a:xfrm>
            <a:off x="2422" y="585223"/>
            <a:ext cx="9286433" cy="6225367"/>
            <a:chOff x="2422" y="585223"/>
            <a:chExt cx="9286433" cy="6225367"/>
          </a:xfrm>
        </p:grpSpPr>
        <p:sp>
          <p:nvSpPr>
            <p:cNvPr id="94" name="Google Shape;94;p10"/>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95" name="Google Shape;95;p10"/>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96" name="Google Shape;96;p10"/>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97" name="Google Shape;97;p10"/>
            <p:cNvPicPr preferRelativeResize="0"/>
            <p:nvPr/>
          </p:nvPicPr>
          <p:blipFill rotWithShape="1">
            <a:blip r:embed="rId3">
              <a:alphaModFix/>
            </a:blip>
            <a:srcRect/>
            <a:stretch/>
          </p:blipFill>
          <p:spPr>
            <a:xfrm>
              <a:off x="237744" y="6460580"/>
              <a:ext cx="368521" cy="293992"/>
            </a:xfrm>
            <a:prstGeom prst="rect">
              <a:avLst/>
            </a:prstGeom>
            <a:noFill/>
            <a:ln>
              <a:noFill/>
            </a:ln>
          </p:spPr>
        </p:pic>
        <p:sp>
          <p:nvSpPr>
            <p:cNvPr id="98" name="Google Shape;98;p10"/>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99" name="Google Shape;99;p10"/>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00" name="Google Shape;100;p10"/>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01" name="Google Shape;101;p10"/>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02" name="Google Shape;102;p10"/>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03" name="Google Shape;103;p10"/>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grpSp>
      <p:sp>
        <p:nvSpPr>
          <p:cNvPr id="104" name="Google Shape;104;p10"/>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lvl1pPr marR="0" lvl="0" algn="l" rtl="0">
              <a:spcBef>
                <a:spcPts val="0"/>
              </a:spcBef>
              <a:spcAft>
                <a:spcPts val="0"/>
              </a:spcAft>
              <a:buClr>
                <a:srgbClr val="0B3458"/>
              </a:buClr>
              <a:buSzPts val="2800"/>
              <a:buFont typeface="Arial"/>
              <a:buNone/>
              <a:defRPr sz="2800" b="1" i="0" u="none" strike="noStrike" cap="none">
                <a:solidFill>
                  <a:srgbClr val="0B3458"/>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image" Target="../media/image1.png"/><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395490" y="585223"/>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1" name="Google Shape;11;p1"/>
          <p:cNvCxnSpPr/>
          <p:nvPr/>
        </p:nvCxnSpPr>
        <p:spPr>
          <a:xfrm rot="10800000">
            <a:off x="2422" y="608083"/>
            <a:ext cx="371789" cy="0"/>
          </a:xfrm>
          <a:prstGeom prst="straightConnector1">
            <a:avLst/>
          </a:prstGeom>
          <a:noFill/>
          <a:ln w="12700" cap="flat" cmpd="sng">
            <a:solidFill>
              <a:srgbClr val="0B3458"/>
            </a:solidFill>
            <a:prstDash val="solid"/>
            <a:round/>
            <a:headEnd type="none" w="sm" len="sm"/>
            <a:tailEnd type="none" w="sm" len="sm"/>
          </a:ln>
        </p:spPr>
      </p:cxnSp>
      <p:cxnSp>
        <p:nvCxnSpPr>
          <p:cNvPr id="12" name="Google Shape;12;p1"/>
          <p:cNvCxnSpPr/>
          <p:nvPr/>
        </p:nvCxnSpPr>
        <p:spPr>
          <a:xfrm rot="10800000">
            <a:off x="462492" y="608083"/>
            <a:ext cx="8681508" cy="0"/>
          </a:xfrm>
          <a:prstGeom prst="straightConnector1">
            <a:avLst/>
          </a:prstGeom>
          <a:noFill/>
          <a:ln w="12700" cap="flat" cmpd="sng">
            <a:solidFill>
              <a:srgbClr val="0B3458"/>
            </a:solidFill>
            <a:prstDash val="solid"/>
            <a:round/>
            <a:headEnd type="none" w="sm" len="sm"/>
            <a:tailEnd type="none" w="sm" len="sm"/>
          </a:ln>
        </p:spPr>
      </p:cxnSp>
      <p:pic>
        <p:nvPicPr>
          <p:cNvPr id="13" name="Google Shape;13;p1"/>
          <p:cNvPicPr preferRelativeResize="0"/>
          <p:nvPr/>
        </p:nvPicPr>
        <p:blipFill rotWithShape="1">
          <a:blip r:embed="rId51">
            <a:alphaModFix/>
          </a:blip>
          <a:srcRect/>
          <a:stretch/>
        </p:blipFill>
        <p:spPr>
          <a:xfrm>
            <a:off x="237744" y="6460580"/>
            <a:ext cx="368520" cy="293992"/>
          </a:xfrm>
          <a:prstGeom prst="rect">
            <a:avLst/>
          </a:prstGeom>
          <a:noFill/>
          <a:ln>
            <a:noFill/>
          </a:ln>
        </p:spPr>
      </p:pic>
      <p:sp>
        <p:nvSpPr>
          <p:cNvPr id="14" name="Google Shape;14;p1"/>
          <p:cNvSpPr/>
          <p:nvPr/>
        </p:nvSpPr>
        <p:spPr>
          <a:xfrm>
            <a:off x="395490"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5" name="Google Shape;15;p1"/>
          <p:cNvCxnSpPr/>
          <p:nvPr/>
        </p:nvCxnSpPr>
        <p:spPr>
          <a:xfrm rot="10800000">
            <a:off x="2422" y="6320547"/>
            <a:ext cx="371789" cy="0"/>
          </a:xfrm>
          <a:prstGeom prst="straightConnector1">
            <a:avLst/>
          </a:prstGeom>
          <a:noFill/>
          <a:ln w="12700" cap="flat" cmpd="sng">
            <a:solidFill>
              <a:srgbClr val="0B3458"/>
            </a:solidFill>
            <a:prstDash val="solid"/>
            <a:round/>
            <a:headEnd type="none" w="sm" len="sm"/>
            <a:tailEnd type="none" w="sm" len="sm"/>
          </a:ln>
        </p:spPr>
      </p:cxnSp>
      <p:cxnSp>
        <p:nvCxnSpPr>
          <p:cNvPr id="16" name="Google Shape;16;p1"/>
          <p:cNvCxnSpPr/>
          <p:nvPr/>
        </p:nvCxnSpPr>
        <p:spPr>
          <a:xfrm rot="10800000">
            <a:off x="462491" y="6320547"/>
            <a:ext cx="8217959" cy="0"/>
          </a:xfrm>
          <a:prstGeom prst="straightConnector1">
            <a:avLst/>
          </a:prstGeom>
          <a:noFill/>
          <a:ln w="12700" cap="flat" cmpd="sng">
            <a:solidFill>
              <a:srgbClr val="0B3458"/>
            </a:solidFill>
            <a:prstDash val="solid"/>
            <a:round/>
            <a:headEnd type="none" w="sm" len="sm"/>
            <a:tailEnd type="none" w="sm" len="sm"/>
          </a:ln>
        </p:spPr>
      </p:cxnSp>
      <p:sp>
        <p:nvSpPr>
          <p:cNvPr id="17" name="Google Shape;17;p1"/>
          <p:cNvSpPr/>
          <p:nvPr/>
        </p:nvSpPr>
        <p:spPr>
          <a:xfrm flipH="1">
            <a:off x="8705212" y="6297687"/>
            <a:ext cx="45720" cy="45720"/>
          </a:xfrm>
          <a:prstGeom prst="ellipse">
            <a:avLst/>
          </a:prstGeom>
          <a:solidFill>
            <a:srgbClr val="0B345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cxnSp>
        <p:nvCxnSpPr>
          <p:cNvPr id="18" name="Google Shape;18;p1"/>
          <p:cNvCxnSpPr/>
          <p:nvPr/>
        </p:nvCxnSpPr>
        <p:spPr>
          <a:xfrm>
            <a:off x="8772211" y="6320547"/>
            <a:ext cx="371789" cy="0"/>
          </a:xfrm>
          <a:prstGeom prst="straightConnector1">
            <a:avLst/>
          </a:prstGeom>
          <a:noFill/>
          <a:ln w="12700" cap="flat" cmpd="sng">
            <a:solidFill>
              <a:srgbClr val="0B3458"/>
            </a:solidFill>
            <a:prstDash val="solid"/>
            <a:round/>
            <a:headEnd type="none" w="sm" len="sm"/>
            <a:tailEnd type="none" w="sm" len="sm"/>
          </a:ln>
        </p:spPr>
      </p:cxnSp>
      <p:sp>
        <p:nvSpPr>
          <p:cNvPr id="19" name="Google Shape;19;p1"/>
          <p:cNvSpPr txBox="1"/>
          <p:nvPr/>
        </p:nvSpPr>
        <p:spPr>
          <a:xfrm>
            <a:off x="8493978" y="6445465"/>
            <a:ext cx="794877" cy="36512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200" b="0" i="0" u="none" strike="noStrike" cap="none">
                <a:solidFill>
                  <a:srgbClr val="002B49"/>
                </a:solidFill>
                <a:latin typeface="Arial"/>
                <a:ea typeface="Arial"/>
                <a:cs typeface="Arial"/>
                <a:sym typeface="Arial"/>
              </a:rPr>
              <a:t>   | </a:t>
            </a:r>
            <a:fld id="{00000000-1234-1234-1234-123412341234}" type="slidenum">
              <a:rPr lang="en-US" sz="1200" b="0" i="0" u="none" strike="noStrike" cap="none">
                <a:solidFill>
                  <a:srgbClr val="002B49"/>
                </a:solidFill>
                <a:latin typeface="Arial"/>
                <a:ea typeface="Arial"/>
                <a:cs typeface="Arial"/>
                <a:sym typeface="Arial"/>
              </a:rPr>
              <a:t>‹#›</a:t>
            </a:fld>
            <a:endParaRPr sz="1200" b="0" i="0" u="none" strike="noStrike" cap="none">
              <a:solidFill>
                <a:srgbClr val="002B49"/>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guide id="3" pos="5365">
          <p15:clr>
            <a:srgbClr val="F26B43"/>
          </p15:clr>
        </p15:guide>
        <p15:guide id="4" pos="384">
          <p15:clr>
            <a:srgbClr val="F26B43"/>
          </p15:clr>
        </p15:guide>
        <p15:guide id="5" pos="260">
          <p15:clr>
            <a:srgbClr val="F26B43"/>
          </p15:clr>
        </p15:guide>
        <p15:guide id="6" orient="horz" pos="384">
          <p15:clr>
            <a:srgbClr val="F26B43"/>
          </p15:clr>
        </p15:guide>
        <p15:guide id="7" orient="horz" pos="398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hyperlink" Target="https://mm.icann.org/pipermail/atrt3-review/2020-June/000952.html"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hyperlink" Target="https://www.icann.org/public-comments/atrt3-final-report-2020-06-16-en" TargetMode="External"/><Relationship Id="rId2" Type="http://schemas.openxmlformats.org/officeDocument/2006/relationships/notesSlide" Target="../notesSlides/notesSlide24.xml"/><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hyperlink" Target="https://www.icann.org/news/announcement-2-2018-12-20-en" TargetMode="External"/><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hyperlink" Target="https://www.icann.org/en/system/files/correspondence/langdon-orr-kane-to-botterman-03apr20-en.pdf" TargetMode="External"/><Relationship Id="rId4" Type="http://schemas.openxmlformats.org/officeDocument/2006/relationships/hyperlink" Target="https://www.icann.org/public-comments/atrt3-draft-report-2019-12-16-en"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8" Type="http://schemas.openxmlformats.org/officeDocument/2006/relationships/hyperlink" Target="https://www.icann.org/en/system/files/files/atrt3-report-29may20-ru.pdf" TargetMode="External"/><Relationship Id="rId3" Type="http://schemas.openxmlformats.org/officeDocument/2006/relationships/hyperlink" Target="https://www.icann.org/public-comments/atrt3-final-report-2020-06-16-en" TargetMode="External"/><Relationship Id="rId7" Type="http://schemas.openxmlformats.org/officeDocument/2006/relationships/hyperlink" Target="https://www.icann.org/en/system/files/files/atrt3-report-29may20-fr.pdf" TargetMode="External"/><Relationship Id="rId2" Type="http://schemas.openxmlformats.org/officeDocument/2006/relationships/notesSlide" Target="../notesSlides/notesSlide33.xml"/><Relationship Id="rId1" Type="http://schemas.openxmlformats.org/officeDocument/2006/relationships/slideLayout" Target="../slideLayouts/slideLayout6.xml"/><Relationship Id="rId6" Type="http://schemas.openxmlformats.org/officeDocument/2006/relationships/hyperlink" Target="https://www.icann.org/en/system/files/files/atrt3-report-29may20-es.pdf" TargetMode="External"/><Relationship Id="rId11" Type="http://schemas.openxmlformats.org/officeDocument/2006/relationships/hyperlink" Target="https://www.icann.org/resources/reviews/specific-reviews/atrt" TargetMode="External"/><Relationship Id="rId5" Type="http://schemas.openxmlformats.org/officeDocument/2006/relationships/hyperlink" Target="https://www.icann.org/en/system/files/files/atrt3-report-29may20-en.pdf" TargetMode="External"/><Relationship Id="rId10" Type="http://schemas.openxmlformats.org/officeDocument/2006/relationships/hyperlink" Target="https://community.icann.org/x/QK7DAw" TargetMode="External"/><Relationship Id="rId4" Type="http://schemas.openxmlformats.org/officeDocument/2006/relationships/hyperlink" Target="https://www.icann.org/en/system/files/files/atrt3-report-29may20-ar.pdf" TargetMode="External"/><Relationship Id="rId9" Type="http://schemas.openxmlformats.org/officeDocument/2006/relationships/hyperlink" Target="https://www.icann.org/en/system/files/files/atrt3-report-29may20-zh.pdf"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hyperlink" Target="https://www.icann.org/resources/pages/governance/bylaws-en/#article4.6"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45"/>
        <p:cNvGrpSpPr/>
        <p:nvPr/>
      </p:nvGrpSpPr>
      <p:grpSpPr>
        <a:xfrm>
          <a:off x="0" y="0"/>
          <a:ext cx="0" cy="0"/>
          <a:chOff x="0" y="0"/>
          <a:chExt cx="0" cy="0"/>
        </a:xfrm>
      </p:grpSpPr>
      <p:sp>
        <p:nvSpPr>
          <p:cNvPr id="846" name="Google Shape;846;p51"/>
          <p:cNvSpPr txBox="1">
            <a:spLocks noGrp="1"/>
          </p:cNvSpPr>
          <p:nvPr>
            <p:ph type="title"/>
          </p:nvPr>
        </p:nvSpPr>
        <p:spPr>
          <a:xfrm>
            <a:off x="2061883" y="761997"/>
            <a:ext cx="6382512" cy="2533369"/>
          </a:xfrm>
          <a:prstGeom prst="rect">
            <a:avLst/>
          </a:prstGeom>
          <a:noFill/>
          <a:ln>
            <a:noFill/>
          </a:ln>
        </p:spPr>
        <p:txBody>
          <a:bodyPr spcFirstLastPara="1" wrap="square" lIns="0" tIns="0" rIns="0" bIns="0" anchor="b" anchorCtr="0">
            <a:noAutofit/>
          </a:bodyPr>
          <a:lstStyle/>
          <a:p>
            <a:pPr marL="0" lvl="0" indent="0" algn="l" rtl="0">
              <a:spcBef>
                <a:spcPts val="0"/>
              </a:spcBef>
              <a:spcAft>
                <a:spcPts val="0"/>
              </a:spcAft>
              <a:buClr>
                <a:srgbClr val="0B3458"/>
              </a:buClr>
              <a:buSzPts val="3600"/>
              <a:buFont typeface="Arial"/>
              <a:buNone/>
            </a:pPr>
            <a:r>
              <a:rPr lang="en-US"/>
              <a:t>Third Accountability and Transparency Review Team (ATRT3)</a:t>
            </a:r>
            <a:endParaRPr/>
          </a:p>
        </p:txBody>
      </p:sp>
      <p:sp>
        <p:nvSpPr>
          <p:cNvPr id="847" name="Google Shape;847;p51"/>
          <p:cNvSpPr txBox="1">
            <a:spLocks noGrp="1"/>
          </p:cNvSpPr>
          <p:nvPr>
            <p:ph type="body" idx="1"/>
          </p:nvPr>
        </p:nvSpPr>
        <p:spPr>
          <a:xfrm>
            <a:off x="2070848" y="4593844"/>
            <a:ext cx="6382512" cy="71680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0B3458"/>
              </a:buClr>
              <a:buSzPts val="1800"/>
              <a:buNone/>
            </a:pPr>
            <a:r>
              <a:rPr lang="en-US"/>
              <a:t>July 2020</a:t>
            </a:r>
            <a:endParaRPr/>
          </a:p>
        </p:txBody>
      </p:sp>
      <p:sp>
        <p:nvSpPr>
          <p:cNvPr id="848" name="Google Shape;848;p51"/>
          <p:cNvSpPr txBox="1">
            <a:spLocks noGrp="1"/>
          </p:cNvSpPr>
          <p:nvPr>
            <p:ph type="body" idx="4"/>
          </p:nvPr>
        </p:nvSpPr>
        <p:spPr>
          <a:xfrm>
            <a:off x="2070848" y="3652549"/>
            <a:ext cx="6382512" cy="716808"/>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Clr>
                <a:srgbClr val="0B3458"/>
              </a:buClr>
              <a:buSzPts val="1800"/>
              <a:buNone/>
            </a:pPr>
            <a:r>
              <a:rPr lang="en-US"/>
              <a:t>Webinar: ATRT3 Final Report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46"/>
        <p:cNvGrpSpPr/>
        <p:nvPr/>
      </p:nvGrpSpPr>
      <p:grpSpPr>
        <a:xfrm>
          <a:off x="0" y="0"/>
          <a:ext cx="0" cy="0"/>
          <a:chOff x="0" y="0"/>
          <a:chExt cx="0" cy="0"/>
        </a:xfrm>
      </p:grpSpPr>
      <p:sp>
        <p:nvSpPr>
          <p:cNvPr id="947" name="Google Shape;947;p60"/>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Overview of Recommendations</a:t>
            </a:r>
            <a:endParaRPr/>
          </a:p>
        </p:txBody>
      </p:sp>
      <p:graphicFrame>
        <p:nvGraphicFramePr>
          <p:cNvPr id="948" name="Google Shape;948;p60"/>
          <p:cNvGraphicFramePr/>
          <p:nvPr/>
        </p:nvGraphicFramePr>
        <p:xfrm>
          <a:off x="342895" y="786604"/>
          <a:ext cx="8458200" cy="5423600"/>
        </p:xfrm>
        <a:graphic>
          <a:graphicData uri="http://schemas.openxmlformats.org/drawingml/2006/table">
            <a:tbl>
              <a:tblPr firstRow="1" bandRow="1">
                <a:noFill/>
                <a:tableStyleId>{6B1D5EC6-307C-490A-B58A-205713417B05}</a:tableStyleId>
              </a:tblPr>
              <a:tblGrid>
                <a:gridCol w="4312775">
                  <a:extLst>
                    <a:ext uri="{9D8B030D-6E8A-4147-A177-3AD203B41FA5}">
                      <a16:colId xmlns:a16="http://schemas.microsoft.com/office/drawing/2014/main" val="20000"/>
                    </a:ext>
                  </a:extLst>
                </a:gridCol>
                <a:gridCol w="1324800">
                  <a:extLst>
                    <a:ext uri="{9D8B030D-6E8A-4147-A177-3AD203B41FA5}">
                      <a16:colId xmlns:a16="http://schemas.microsoft.com/office/drawing/2014/main" val="20001"/>
                    </a:ext>
                  </a:extLst>
                </a:gridCol>
                <a:gridCol w="1335550">
                  <a:extLst>
                    <a:ext uri="{9D8B030D-6E8A-4147-A177-3AD203B41FA5}">
                      <a16:colId xmlns:a16="http://schemas.microsoft.com/office/drawing/2014/main" val="20002"/>
                    </a:ext>
                  </a:extLst>
                </a:gridCol>
                <a:gridCol w="1485075">
                  <a:extLst>
                    <a:ext uri="{9D8B030D-6E8A-4147-A177-3AD203B41FA5}">
                      <a16:colId xmlns:a16="http://schemas.microsoft.com/office/drawing/2014/main" val="20003"/>
                    </a:ext>
                  </a:extLst>
                </a:gridCol>
              </a:tblGrid>
              <a:tr h="971750">
                <a:tc>
                  <a:txBody>
                    <a:bodyPr/>
                    <a:lstStyle/>
                    <a:p>
                      <a:pPr marL="0" marR="0" lvl="0" indent="0" algn="ctr" rtl="0">
                        <a:spcBef>
                          <a:spcPts val="0"/>
                        </a:spcBef>
                        <a:spcAft>
                          <a:spcPts val="0"/>
                        </a:spcAft>
                        <a:buNone/>
                      </a:pPr>
                      <a:r>
                        <a:rPr lang="en-US" sz="1700" b="1">
                          <a:solidFill>
                            <a:srgbClr val="FFFFFF"/>
                          </a:solidFill>
                        </a:rPr>
                        <a:t>Recommendation Topic</a:t>
                      </a:r>
                      <a:endParaRPr b="1">
                        <a:solidFill>
                          <a:srgbClr val="FFFFFF"/>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093251"/>
                    </a:solidFill>
                  </a:tcPr>
                </a:tc>
                <a:tc>
                  <a:txBody>
                    <a:bodyPr/>
                    <a:lstStyle/>
                    <a:p>
                      <a:pPr marL="0" marR="0" lvl="0" indent="0" algn="ctr" rtl="0">
                        <a:spcBef>
                          <a:spcPts val="0"/>
                        </a:spcBef>
                        <a:spcAft>
                          <a:spcPts val="0"/>
                        </a:spcAft>
                        <a:buNone/>
                      </a:pPr>
                      <a:r>
                        <a:rPr lang="en-US" sz="1700" b="1">
                          <a:solidFill>
                            <a:srgbClr val="FFFFFF"/>
                          </a:solidFill>
                        </a:rPr>
                        <a:t>To</a:t>
                      </a:r>
                      <a:endParaRPr sz="1700" b="1">
                        <a:solidFill>
                          <a:srgbClr val="FFFFFF"/>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136596"/>
                    </a:solidFill>
                  </a:tcPr>
                </a:tc>
                <a:tc>
                  <a:txBody>
                    <a:bodyPr/>
                    <a:lstStyle/>
                    <a:p>
                      <a:pPr marL="0" marR="0" lvl="0" indent="0" algn="ctr" rtl="0">
                        <a:spcBef>
                          <a:spcPts val="0"/>
                        </a:spcBef>
                        <a:spcAft>
                          <a:spcPts val="0"/>
                        </a:spcAft>
                        <a:buNone/>
                      </a:pPr>
                      <a:r>
                        <a:rPr lang="en-US" sz="1700" b="1">
                          <a:solidFill>
                            <a:srgbClr val="FFFFFF"/>
                          </a:solidFill>
                        </a:rPr>
                        <a:t>Priority</a:t>
                      </a:r>
                      <a:endParaRPr b="1">
                        <a:solidFill>
                          <a:srgbClr val="FFFFFF"/>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136596"/>
                    </a:solidFill>
                  </a:tcPr>
                </a:tc>
                <a:tc>
                  <a:txBody>
                    <a:bodyPr/>
                    <a:lstStyle/>
                    <a:p>
                      <a:pPr marL="0" marR="0" lvl="0" indent="0" algn="ctr" rtl="0">
                        <a:spcBef>
                          <a:spcPts val="0"/>
                        </a:spcBef>
                        <a:spcAft>
                          <a:spcPts val="0"/>
                        </a:spcAft>
                        <a:buNone/>
                      </a:pPr>
                      <a:r>
                        <a:rPr lang="en-US" sz="1700" b="1">
                          <a:solidFill>
                            <a:srgbClr val="FFFFFF"/>
                          </a:solidFill>
                        </a:rPr>
                        <a:t>Consensus</a:t>
                      </a:r>
                      <a:endParaRPr b="1">
                        <a:solidFill>
                          <a:srgbClr val="FFFFFF"/>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136596"/>
                    </a:solidFill>
                  </a:tcPr>
                </a:tc>
                <a:extLst>
                  <a:ext uri="{0D108BD9-81ED-4DB2-BD59-A6C34878D82A}">
                    <a16:rowId xmlns:a16="http://schemas.microsoft.com/office/drawing/2014/main" val="10000"/>
                  </a:ext>
                </a:extLst>
              </a:tr>
              <a:tr h="793350">
                <a:tc>
                  <a:txBody>
                    <a:bodyPr/>
                    <a:lstStyle/>
                    <a:p>
                      <a:pPr marL="0" marR="0" lvl="0" indent="0" algn="ctr" rtl="0">
                        <a:spcBef>
                          <a:spcPts val="0"/>
                        </a:spcBef>
                        <a:spcAft>
                          <a:spcPts val="0"/>
                        </a:spcAft>
                        <a:buNone/>
                      </a:pPr>
                      <a:r>
                        <a:rPr lang="en-US" sz="1700">
                          <a:solidFill>
                            <a:srgbClr val="0D436C"/>
                          </a:solidFill>
                        </a:rPr>
                        <a:t>Assessment of Periodic (now Specific) and Organizational Reviews</a:t>
                      </a:r>
                      <a:endParaRPr sz="1700" b="0">
                        <a:solidFill>
                          <a:srgbClr val="0D436C"/>
                        </a:solidFill>
                        <a:latin typeface="Arial"/>
                        <a:ea typeface="Arial"/>
                        <a:cs typeface="Arial"/>
                        <a:sym typeface="Aria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700">
                          <a:solidFill>
                            <a:srgbClr val="1A87C9"/>
                          </a:solidFill>
                        </a:rPr>
                        <a:t>ICANN org, Board, SO/ACs</a:t>
                      </a:r>
                      <a:endParaRPr sz="17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700">
                          <a:solidFill>
                            <a:schemeClr val="accent5"/>
                          </a:solidFill>
                        </a:rPr>
                        <a:t>High</a:t>
                      </a:r>
                      <a:endParaRPr sz="17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700">
                          <a:solidFill>
                            <a:schemeClr val="accent3"/>
                          </a:solidFill>
                        </a:rPr>
                        <a:t>Consensus</a:t>
                      </a:r>
                      <a:endParaRPr sz="1700">
                        <a:solidFill>
                          <a:schemeClr val="accent3"/>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1"/>
                  </a:ext>
                </a:extLst>
              </a:tr>
              <a:tr h="793350">
                <a:tc>
                  <a:txBody>
                    <a:bodyPr/>
                    <a:lstStyle/>
                    <a:p>
                      <a:pPr marL="0" marR="0" lvl="0" indent="0" algn="ctr" rtl="0">
                        <a:spcBef>
                          <a:spcPts val="0"/>
                        </a:spcBef>
                        <a:spcAft>
                          <a:spcPts val="0"/>
                        </a:spcAft>
                        <a:buNone/>
                      </a:pPr>
                      <a:r>
                        <a:rPr lang="en-US" sz="1700">
                          <a:solidFill>
                            <a:srgbClr val="0D436C"/>
                          </a:solidFill>
                        </a:rPr>
                        <a:t>Prioritization of Review and Cross-Community Working Group on Enhancing ICANN Accountability, Work Stream 2 (WS2) recommendations</a:t>
                      </a:r>
                      <a:endParaRPr sz="1700">
                        <a:solidFill>
                          <a:srgbClr val="0D436C"/>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700">
                          <a:solidFill>
                            <a:srgbClr val="1A87C9"/>
                          </a:solidFill>
                        </a:rPr>
                        <a:t>ICANN org</a:t>
                      </a:r>
                      <a:endParaRPr sz="17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700">
                          <a:solidFill>
                            <a:schemeClr val="accent5"/>
                          </a:solidFill>
                        </a:rPr>
                        <a:t>High</a:t>
                      </a:r>
                      <a:endParaRPr sz="17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700">
                          <a:solidFill>
                            <a:schemeClr val="accent3"/>
                          </a:solidFill>
                        </a:rPr>
                        <a:t>Full Consensus</a:t>
                      </a:r>
                      <a:endParaRPr sz="1700">
                        <a:solidFill>
                          <a:schemeClr val="accent3"/>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2"/>
                  </a:ext>
                </a:extLst>
              </a:tr>
              <a:tr h="793350">
                <a:tc>
                  <a:txBody>
                    <a:bodyPr/>
                    <a:lstStyle/>
                    <a:p>
                      <a:pPr marL="0" marR="0" lvl="0" indent="0" algn="ctr" rtl="0">
                        <a:spcBef>
                          <a:spcPts val="0"/>
                        </a:spcBef>
                        <a:spcAft>
                          <a:spcPts val="0"/>
                        </a:spcAft>
                        <a:buNone/>
                      </a:pPr>
                      <a:r>
                        <a:rPr lang="en-US" sz="1700">
                          <a:solidFill>
                            <a:srgbClr val="0D436C"/>
                          </a:solidFill>
                        </a:rPr>
                        <a:t>Accountability and Transparency Relating to Strategic and Operational Plans including Accountability Indicators</a:t>
                      </a:r>
                      <a:endParaRPr sz="1700">
                        <a:solidFill>
                          <a:srgbClr val="0D436C"/>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700">
                          <a:solidFill>
                            <a:srgbClr val="1A87C9"/>
                          </a:solidFill>
                        </a:rPr>
                        <a:t>ICANN org, Board</a:t>
                      </a:r>
                      <a:endParaRPr sz="17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700">
                          <a:solidFill>
                            <a:schemeClr val="accent5"/>
                          </a:solidFill>
                        </a:rPr>
                        <a:t>Medium</a:t>
                      </a:r>
                      <a:endParaRPr sz="17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700">
                          <a:solidFill>
                            <a:schemeClr val="accent3"/>
                          </a:solidFill>
                        </a:rPr>
                        <a:t>Full Consensus</a:t>
                      </a:r>
                      <a:endParaRPr sz="1700">
                        <a:solidFill>
                          <a:schemeClr val="accent3"/>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3"/>
                  </a:ext>
                </a:extLst>
              </a:tr>
              <a:tr h="793350">
                <a:tc>
                  <a:txBody>
                    <a:bodyPr/>
                    <a:lstStyle/>
                    <a:p>
                      <a:pPr marL="0" marR="0" lvl="0" indent="0" algn="ctr" rtl="0">
                        <a:spcBef>
                          <a:spcPts val="0"/>
                        </a:spcBef>
                        <a:spcAft>
                          <a:spcPts val="0"/>
                        </a:spcAft>
                        <a:buNone/>
                      </a:pPr>
                      <a:r>
                        <a:rPr lang="en-US" sz="1700">
                          <a:solidFill>
                            <a:srgbClr val="0D436C"/>
                          </a:solidFill>
                        </a:rPr>
                        <a:t>Public Input</a:t>
                      </a:r>
                      <a:endParaRPr sz="1700" b="0">
                        <a:solidFill>
                          <a:srgbClr val="0D436C"/>
                        </a:solidFill>
                        <a:latin typeface="Arial"/>
                        <a:ea typeface="Arial"/>
                        <a:cs typeface="Arial"/>
                        <a:sym typeface="Aria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700">
                          <a:solidFill>
                            <a:srgbClr val="1A87C9"/>
                          </a:solidFill>
                        </a:rPr>
                        <a:t>ICANN org</a:t>
                      </a:r>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700">
                          <a:solidFill>
                            <a:schemeClr val="accent5"/>
                          </a:solidFill>
                        </a:rPr>
                        <a:t>Low</a:t>
                      </a:r>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700">
                          <a:solidFill>
                            <a:schemeClr val="accent3"/>
                          </a:solidFill>
                        </a:rPr>
                        <a:t>Full Consensus</a:t>
                      </a:r>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4"/>
                  </a:ext>
                </a:extLst>
              </a:tr>
              <a:tr h="793350">
                <a:tc>
                  <a:txBody>
                    <a:bodyPr/>
                    <a:lstStyle/>
                    <a:p>
                      <a:pPr marL="0" marR="0" lvl="0" indent="0" algn="ctr" rtl="0">
                        <a:spcBef>
                          <a:spcPts val="0"/>
                        </a:spcBef>
                        <a:spcAft>
                          <a:spcPts val="0"/>
                        </a:spcAft>
                        <a:buNone/>
                      </a:pPr>
                      <a:r>
                        <a:rPr lang="en-US" sz="1700">
                          <a:solidFill>
                            <a:srgbClr val="0D436C"/>
                          </a:solidFill>
                        </a:rPr>
                        <a:t>Assessment of the Implementation of ATRT2 Recommendations</a:t>
                      </a:r>
                      <a:endParaRPr sz="1700" b="0">
                        <a:solidFill>
                          <a:srgbClr val="0D436C"/>
                        </a:solidFill>
                        <a:latin typeface="Arial"/>
                        <a:ea typeface="Arial"/>
                        <a:cs typeface="Arial"/>
                        <a:sym typeface="Aria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700">
                          <a:solidFill>
                            <a:srgbClr val="1A87C9"/>
                          </a:solidFill>
                        </a:rPr>
                        <a:t>ICANN org</a:t>
                      </a:r>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700">
                          <a:solidFill>
                            <a:schemeClr val="accent5"/>
                          </a:solidFill>
                        </a:rPr>
                        <a:t>Low</a:t>
                      </a:r>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700">
                          <a:solidFill>
                            <a:schemeClr val="accent3"/>
                          </a:solidFill>
                        </a:rPr>
                        <a:t>Full Consensus</a:t>
                      </a:r>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52"/>
        <p:cNvGrpSpPr/>
        <p:nvPr/>
      </p:nvGrpSpPr>
      <p:grpSpPr>
        <a:xfrm>
          <a:off x="0" y="0"/>
          <a:ext cx="0" cy="0"/>
          <a:chOff x="0" y="0"/>
          <a:chExt cx="0" cy="0"/>
        </a:xfrm>
      </p:grpSpPr>
      <p:pic>
        <p:nvPicPr>
          <p:cNvPr id="953" name="Google Shape;953;p61"/>
          <p:cNvPicPr preferRelativeResize="0"/>
          <p:nvPr/>
        </p:nvPicPr>
        <p:blipFill>
          <a:blip r:embed="rId3">
            <a:alphaModFix amt="13000"/>
          </a:blip>
          <a:stretch>
            <a:fillRect/>
          </a:stretch>
        </p:blipFill>
        <p:spPr>
          <a:xfrm>
            <a:off x="0" y="609600"/>
            <a:ext cx="9144000" cy="5762101"/>
          </a:xfrm>
          <a:prstGeom prst="rect">
            <a:avLst/>
          </a:prstGeom>
          <a:noFill/>
          <a:ln>
            <a:noFill/>
          </a:ln>
        </p:spPr>
      </p:pic>
      <p:sp>
        <p:nvSpPr>
          <p:cNvPr id="954" name="Google Shape;954;p61"/>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Assessment of Reviews</a:t>
            </a:r>
            <a:endParaRPr sz="1700"/>
          </a:p>
        </p:txBody>
      </p:sp>
      <p:sp>
        <p:nvSpPr>
          <p:cNvPr id="955" name="Google Shape;955;p61"/>
          <p:cNvSpPr txBox="1">
            <a:spLocks noGrp="1"/>
          </p:cNvSpPr>
          <p:nvPr>
            <p:ph type="body" idx="1"/>
          </p:nvPr>
        </p:nvSpPr>
        <p:spPr>
          <a:xfrm>
            <a:off x="427700" y="725525"/>
            <a:ext cx="7907400" cy="55941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US" b="1">
                <a:solidFill>
                  <a:schemeClr val="dk2"/>
                </a:solidFill>
              </a:rPr>
              <a:t>Problem statement: </a:t>
            </a:r>
            <a:endParaRPr b="1">
              <a:solidFill>
                <a:schemeClr val="dk2"/>
              </a:solidFill>
            </a:endParaRPr>
          </a:p>
          <a:p>
            <a:pPr marL="0" marR="0" lvl="0" indent="0" algn="just" rtl="0">
              <a:lnSpc>
                <a:spcPct val="100000"/>
              </a:lnSpc>
              <a:spcBef>
                <a:spcPts val="0"/>
              </a:spcBef>
              <a:spcAft>
                <a:spcPts val="0"/>
              </a:spcAft>
              <a:buNone/>
            </a:pPr>
            <a:r>
              <a:rPr lang="en-US" b="1" i="1">
                <a:solidFill>
                  <a:srgbClr val="0A344E"/>
                </a:solidFill>
              </a:rPr>
              <a:t>There are too many Specific and Organizational Reviews occurring simultaneously, some with limited effectiveness and relevance.</a:t>
            </a:r>
            <a:endParaRPr b="1" i="1">
              <a:solidFill>
                <a:srgbClr val="0A344E"/>
              </a:solidFill>
            </a:endParaRPr>
          </a:p>
          <a:p>
            <a:pPr marL="0" marR="0" lvl="0" indent="0" algn="just" rtl="0">
              <a:lnSpc>
                <a:spcPct val="100000"/>
              </a:lnSpc>
              <a:spcBef>
                <a:spcPts val="0"/>
              </a:spcBef>
              <a:spcAft>
                <a:spcPts val="0"/>
              </a:spcAft>
              <a:buNone/>
            </a:pPr>
            <a:endParaRPr>
              <a:solidFill>
                <a:srgbClr val="0A344E"/>
              </a:solidFill>
            </a:endParaRPr>
          </a:p>
          <a:p>
            <a:pPr marL="0" marR="0" lvl="0" indent="0" algn="just" rtl="0">
              <a:lnSpc>
                <a:spcPct val="115000"/>
              </a:lnSpc>
              <a:spcBef>
                <a:spcPts val="0"/>
              </a:spcBef>
              <a:spcAft>
                <a:spcPts val="0"/>
              </a:spcAft>
              <a:buNone/>
            </a:pPr>
            <a:r>
              <a:rPr lang="en-US" b="1">
                <a:solidFill>
                  <a:schemeClr val="dk2"/>
                </a:solidFill>
              </a:rPr>
              <a:t>Intended outcomes: </a:t>
            </a:r>
            <a:endParaRPr b="1">
              <a:solidFill>
                <a:schemeClr val="dk2"/>
              </a:solidFill>
            </a:endParaRPr>
          </a:p>
          <a:p>
            <a:pPr marL="457200" marR="0" lvl="0" indent="-342900" algn="just" rtl="0">
              <a:lnSpc>
                <a:spcPct val="100000"/>
              </a:lnSpc>
              <a:spcBef>
                <a:spcPts val="0"/>
              </a:spcBef>
              <a:spcAft>
                <a:spcPts val="0"/>
              </a:spcAft>
              <a:buClr>
                <a:srgbClr val="0A344E"/>
              </a:buClr>
              <a:buSzPts val="1800"/>
              <a:buChar char="●"/>
            </a:pPr>
            <a:r>
              <a:rPr lang="en-US" sz="1800">
                <a:solidFill>
                  <a:srgbClr val="0A344E"/>
                </a:solidFill>
              </a:rPr>
              <a:t>Significantly improve the use of resources of SOs and ACs to Specific and Organizational Reviews and spread these out to improve the timing and cadence. </a:t>
            </a:r>
            <a:endParaRPr>
              <a:solidFill>
                <a:srgbClr val="0A344E"/>
              </a:solidFill>
            </a:endParaRPr>
          </a:p>
          <a:p>
            <a:pPr marL="457200" marR="0" lvl="0" indent="-342900" algn="just" rtl="0">
              <a:lnSpc>
                <a:spcPct val="100000"/>
              </a:lnSpc>
              <a:spcBef>
                <a:spcPts val="0"/>
              </a:spcBef>
              <a:spcAft>
                <a:spcPts val="0"/>
              </a:spcAft>
              <a:buClr>
                <a:srgbClr val="0A344E"/>
              </a:buClr>
              <a:buSzPts val="1800"/>
              <a:buChar char="●"/>
            </a:pPr>
            <a:r>
              <a:rPr lang="en-US" sz="1800">
                <a:solidFill>
                  <a:srgbClr val="0A344E"/>
                </a:solidFill>
              </a:rPr>
              <a:t>Restructure Specific and Organizational Reviews to ensure they are effective and continue to have a purpose.</a:t>
            </a:r>
            <a:endParaRPr sz="1800">
              <a:solidFill>
                <a:srgbClr val="0A344E"/>
              </a:solidFill>
            </a:endParaRPr>
          </a:p>
          <a:p>
            <a:pPr marL="0" lvl="0" indent="0" algn="just" rtl="0">
              <a:lnSpc>
                <a:spcPct val="115000"/>
              </a:lnSpc>
              <a:spcBef>
                <a:spcPts val="1000"/>
              </a:spcBef>
              <a:spcAft>
                <a:spcPts val="0"/>
              </a:spcAft>
              <a:buNone/>
            </a:pPr>
            <a:r>
              <a:rPr lang="en-US" b="1">
                <a:solidFill>
                  <a:schemeClr val="dk2"/>
                </a:solidFill>
              </a:rPr>
              <a:t>Recommendation includes:</a:t>
            </a:r>
            <a:endParaRPr b="1">
              <a:solidFill>
                <a:schemeClr val="dk2"/>
              </a:solidFill>
            </a:endParaRPr>
          </a:p>
          <a:p>
            <a:pPr marL="457200" lvl="0" indent="-342900" algn="just" rtl="0">
              <a:lnSpc>
                <a:spcPct val="100000"/>
              </a:lnSpc>
              <a:spcBef>
                <a:spcPts val="0"/>
              </a:spcBef>
              <a:spcAft>
                <a:spcPts val="0"/>
              </a:spcAft>
              <a:buClr>
                <a:srgbClr val="0A344E"/>
              </a:buClr>
              <a:buSzPts val="1800"/>
              <a:buChar char="●"/>
            </a:pPr>
            <a:r>
              <a:rPr lang="en-US" sz="1800">
                <a:solidFill>
                  <a:srgbClr val="0A344E"/>
                </a:solidFill>
              </a:rPr>
              <a:t>Suspend RDS and SSR Reviews until next ATRT; One additional CCT Review </a:t>
            </a:r>
            <a:endParaRPr sz="1800">
              <a:solidFill>
                <a:srgbClr val="0A344E"/>
              </a:solidFill>
            </a:endParaRPr>
          </a:p>
          <a:p>
            <a:pPr marL="457200" lvl="0" indent="-342900" algn="just" rtl="0">
              <a:lnSpc>
                <a:spcPct val="100000"/>
              </a:lnSpc>
              <a:spcBef>
                <a:spcPts val="0"/>
              </a:spcBef>
              <a:spcAft>
                <a:spcPts val="0"/>
              </a:spcAft>
              <a:buClr>
                <a:srgbClr val="0A344E"/>
              </a:buClr>
              <a:buSzPts val="1800"/>
              <a:buChar char="●"/>
            </a:pPr>
            <a:r>
              <a:rPr lang="en-US" sz="1800">
                <a:solidFill>
                  <a:srgbClr val="0A344E"/>
                </a:solidFill>
              </a:rPr>
              <a:t>Evolve Organizational Reviews into continuous improvement programs in each SO/AC and NomCom.</a:t>
            </a:r>
            <a:endParaRPr sz="1800">
              <a:solidFill>
                <a:srgbClr val="0A344E"/>
              </a:solidFill>
            </a:endParaRPr>
          </a:p>
          <a:p>
            <a:pPr marL="457200" lvl="0" indent="-342900" algn="just" rtl="0">
              <a:lnSpc>
                <a:spcPct val="100000"/>
              </a:lnSpc>
              <a:spcBef>
                <a:spcPts val="0"/>
              </a:spcBef>
              <a:spcAft>
                <a:spcPts val="0"/>
              </a:spcAft>
              <a:buClr>
                <a:srgbClr val="0A344E"/>
              </a:buClr>
              <a:buSzPts val="1800"/>
              <a:buChar char="●"/>
            </a:pPr>
            <a:r>
              <a:rPr lang="en-US" sz="1800">
                <a:solidFill>
                  <a:srgbClr val="0A344E"/>
                </a:solidFill>
              </a:rPr>
              <a:t>Add Holistic Review, as a special Specific Review, looking at all SO/AC/NomCom and their relations. </a:t>
            </a:r>
            <a:endParaRPr sz="1800">
              <a:solidFill>
                <a:srgbClr val="0A344E"/>
              </a:solidFill>
            </a:endParaRPr>
          </a:p>
          <a:p>
            <a:pPr marL="457200" lvl="0" indent="-349250" algn="just" rtl="0">
              <a:lnSpc>
                <a:spcPct val="100000"/>
              </a:lnSpc>
              <a:spcBef>
                <a:spcPts val="0"/>
              </a:spcBef>
              <a:spcAft>
                <a:spcPts val="0"/>
              </a:spcAft>
              <a:buClr>
                <a:srgbClr val="0A344E"/>
              </a:buClr>
              <a:buSzPts val="1900"/>
              <a:buChar char="●"/>
            </a:pPr>
            <a:r>
              <a:rPr lang="en-US" sz="1800">
                <a:solidFill>
                  <a:srgbClr val="0A344E"/>
                </a:solidFill>
              </a:rPr>
              <a:t>Implement a new system for the timing and cadence of the reviews</a:t>
            </a:r>
            <a:r>
              <a:rPr lang="en-US">
                <a:solidFill>
                  <a:srgbClr val="0A344E"/>
                </a:solidFill>
              </a:rPr>
              <a:t>.</a:t>
            </a:r>
            <a:endParaRPr sz="1800" b="1"/>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59"/>
        <p:cNvGrpSpPr/>
        <p:nvPr/>
      </p:nvGrpSpPr>
      <p:grpSpPr>
        <a:xfrm>
          <a:off x="0" y="0"/>
          <a:ext cx="0" cy="0"/>
          <a:chOff x="0" y="0"/>
          <a:chExt cx="0" cy="0"/>
        </a:xfrm>
      </p:grpSpPr>
      <p:pic>
        <p:nvPicPr>
          <p:cNvPr id="960" name="Google Shape;960;p62"/>
          <p:cNvPicPr preferRelativeResize="0"/>
          <p:nvPr/>
        </p:nvPicPr>
        <p:blipFill>
          <a:blip r:embed="rId3">
            <a:alphaModFix amt="9000"/>
          </a:blip>
          <a:stretch>
            <a:fillRect/>
          </a:stretch>
        </p:blipFill>
        <p:spPr>
          <a:xfrm>
            <a:off x="427700" y="748150"/>
            <a:ext cx="8263249" cy="5473924"/>
          </a:xfrm>
          <a:prstGeom prst="rect">
            <a:avLst/>
          </a:prstGeom>
          <a:noFill/>
          <a:ln>
            <a:noFill/>
          </a:ln>
        </p:spPr>
      </p:pic>
      <p:sp>
        <p:nvSpPr>
          <p:cNvPr id="961" name="Google Shape;961;p62"/>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Assessment of Reviews - Further Suggestion </a:t>
            </a:r>
            <a:endParaRPr sz="1700"/>
          </a:p>
        </p:txBody>
      </p:sp>
      <p:sp>
        <p:nvSpPr>
          <p:cNvPr id="962" name="Google Shape;962;p62"/>
          <p:cNvSpPr txBox="1">
            <a:spLocks noGrp="1"/>
          </p:cNvSpPr>
          <p:nvPr>
            <p:ph type="body" idx="1"/>
          </p:nvPr>
        </p:nvSpPr>
        <p:spPr>
          <a:xfrm>
            <a:off x="427700" y="748150"/>
            <a:ext cx="8263200" cy="3528900"/>
          </a:xfrm>
          <a:prstGeom prst="rect">
            <a:avLst/>
          </a:prstGeom>
          <a:noFill/>
          <a:ln>
            <a:noFill/>
          </a:ln>
        </p:spPr>
        <p:txBody>
          <a:bodyPr spcFirstLastPara="1" wrap="square" lIns="0" tIns="0" rIns="0" bIns="0" anchor="t" anchorCtr="0">
            <a:noAutofit/>
          </a:bodyPr>
          <a:lstStyle/>
          <a:p>
            <a:pPr marL="0" marR="0" lvl="0" indent="0" algn="just" rtl="0">
              <a:lnSpc>
                <a:spcPct val="115000"/>
              </a:lnSpc>
              <a:spcBef>
                <a:spcPts val="0"/>
              </a:spcBef>
              <a:spcAft>
                <a:spcPts val="0"/>
              </a:spcAft>
              <a:buNone/>
            </a:pPr>
            <a:r>
              <a:rPr lang="en-US">
                <a:solidFill>
                  <a:srgbClr val="0A344E"/>
                </a:solidFill>
              </a:rPr>
              <a:t>ATRT3 makes a further suggestion in its 1 June 2020 </a:t>
            </a:r>
            <a:r>
              <a:rPr lang="en-US">
                <a:solidFill>
                  <a:srgbClr val="0A344E"/>
                </a:solidFill>
                <a:uFill>
                  <a:noFill/>
                </a:uFill>
                <a:hlinkClick r:id="rId4"/>
              </a:rPr>
              <a:t>letter</a:t>
            </a:r>
            <a:r>
              <a:rPr lang="en-US">
                <a:solidFill>
                  <a:srgbClr val="0A344E"/>
                </a:solidFill>
              </a:rPr>
              <a:t> to the ICANN Board, which the Board invites community feedback on during the Public Comment proceeding:</a:t>
            </a:r>
            <a:endParaRPr>
              <a:solidFill>
                <a:srgbClr val="0A344E"/>
              </a:solidFill>
            </a:endParaRPr>
          </a:p>
          <a:p>
            <a:pPr marL="0" lvl="0" indent="0" algn="l" rtl="0">
              <a:lnSpc>
                <a:spcPct val="115000"/>
              </a:lnSpc>
              <a:spcBef>
                <a:spcPts val="0"/>
              </a:spcBef>
              <a:spcAft>
                <a:spcPts val="0"/>
              </a:spcAft>
              <a:buNone/>
            </a:pPr>
            <a:endParaRPr>
              <a:solidFill>
                <a:srgbClr val="0A344E"/>
              </a:solidFill>
            </a:endParaRPr>
          </a:p>
          <a:p>
            <a:pPr marL="0" lvl="0" indent="0" algn="ctr" rtl="0">
              <a:lnSpc>
                <a:spcPct val="115000"/>
              </a:lnSpc>
              <a:spcBef>
                <a:spcPts val="1500"/>
              </a:spcBef>
              <a:spcAft>
                <a:spcPts val="0"/>
              </a:spcAft>
              <a:buNone/>
            </a:pPr>
            <a:r>
              <a:rPr lang="en-US" b="1" i="1">
                <a:solidFill>
                  <a:schemeClr val="dk2"/>
                </a:solidFill>
              </a:rPr>
              <a:t>"Given the recommendation in Section 8 of its report ATRT3 is proposing significant changes to Organizational Reviews and Specific Reviews ATRT3 strongly suggests that the ICANN Board implement a moratorium on launching any new Organizational and Specific Reviews until it has made a decision on this recommendation."</a:t>
            </a:r>
            <a:endParaRPr sz="1200" b="1" i="1">
              <a:solidFill>
                <a:schemeClr val="dk2"/>
              </a:solidFill>
              <a:highlight>
                <a:srgbClr val="FFFFFF"/>
              </a:highlight>
            </a:endParaRPr>
          </a:p>
          <a:p>
            <a:pPr marL="0" marR="0" lvl="0" indent="0" algn="l" rtl="0">
              <a:lnSpc>
                <a:spcPct val="115000"/>
              </a:lnSpc>
              <a:spcBef>
                <a:spcPts val="1500"/>
              </a:spcBef>
              <a:spcAft>
                <a:spcPts val="0"/>
              </a:spcAft>
              <a:buNone/>
            </a:pPr>
            <a:endParaRPr>
              <a:solidFill>
                <a:srgbClr val="0A344E"/>
              </a:solidFill>
            </a:endParaRPr>
          </a:p>
        </p:txBody>
      </p:sp>
      <p:sp>
        <p:nvSpPr>
          <p:cNvPr id="963" name="Google Shape;963;p62"/>
          <p:cNvSpPr txBox="1"/>
          <p:nvPr/>
        </p:nvSpPr>
        <p:spPr>
          <a:xfrm>
            <a:off x="504050" y="5481950"/>
            <a:ext cx="8013000" cy="8379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Clr>
                <a:srgbClr val="0B3458"/>
              </a:buClr>
              <a:buSzPts val="2800"/>
              <a:buFont typeface="Arial"/>
              <a:buNone/>
            </a:pPr>
            <a:r>
              <a:rPr lang="en-US" sz="1700" b="1">
                <a:solidFill>
                  <a:srgbClr val="0B3458"/>
                </a:solidFill>
              </a:rPr>
              <a:t>More Details on Assessment of Specific Reviews is Annexed in this Presentation...</a:t>
            </a:r>
            <a:endParaRPr sz="3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67"/>
        <p:cNvGrpSpPr/>
        <p:nvPr/>
      </p:nvGrpSpPr>
      <p:grpSpPr>
        <a:xfrm>
          <a:off x="0" y="0"/>
          <a:ext cx="0" cy="0"/>
          <a:chOff x="0" y="0"/>
          <a:chExt cx="0" cy="0"/>
        </a:xfrm>
      </p:grpSpPr>
      <p:pic>
        <p:nvPicPr>
          <p:cNvPr id="968" name="Google Shape;968;p63"/>
          <p:cNvPicPr preferRelativeResize="0"/>
          <p:nvPr/>
        </p:nvPicPr>
        <p:blipFill>
          <a:blip r:embed="rId3">
            <a:alphaModFix amt="9000"/>
          </a:blip>
          <a:stretch>
            <a:fillRect/>
          </a:stretch>
        </p:blipFill>
        <p:spPr>
          <a:xfrm>
            <a:off x="0" y="724507"/>
            <a:ext cx="9143999" cy="5408985"/>
          </a:xfrm>
          <a:prstGeom prst="rect">
            <a:avLst/>
          </a:prstGeom>
          <a:noFill/>
          <a:ln>
            <a:noFill/>
          </a:ln>
        </p:spPr>
      </p:pic>
      <p:sp>
        <p:nvSpPr>
          <p:cNvPr id="969" name="Google Shape;969;p63"/>
          <p:cNvSpPr txBox="1">
            <a:spLocks noGrp="1"/>
          </p:cNvSpPr>
          <p:nvPr>
            <p:ph type="body" idx="1"/>
          </p:nvPr>
        </p:nvSpPr>
        <p:spPr>
          <a:xfrm>
            <a:off x="427700" y="1067125"/>
            <a:ext cx="8275800" cy="4571700"/>
          </a:xfrm>
          <a:prstGeom prst="rect">
            <a:avLst/>
          </a:prstGeom>
          <a:noFill/>
          <a:ln>
            <a:noFill/>
          </a:ln>
        </p:spPr>
        <p:txBody>
          <a:bodyPr spcFirstLastPara="1" wrap="square" lIns="0" tIns="0" rIns="0" bIns="0" anchor="t" anchorCtr="0">
            <a:noAutofit/>
          </a:bodyPr>
          <a:lstStyle/>
          <a:p>
            <a:pPr marL="0" marR="0" lvl="0" indent="0" algn="just" rtl="0">
              <a:lnSpc>
                <a:spcPct val="115000"/>
              </a:lnSpc>
              <a:spcBef>
                <a:spcPts val="0"/>
              </a:spcBef>
              <a:spcAft>
                <a:spcPts val="0"/>
              </a:spcAft>
              <a:buNone/>
            </a:pPr>
            <a:r>
              <a:rPr lang="en-US" b="1" i="1">
                <a:solidFill>
                  <a:srgbClr val="0A344E"/>
                </a:solidFill>
              </a:rPr>
              <a:t>ICANN shall evolve the content of Organizational Reviews into continuous improvement programs in each SO/AC/NomCom.</a:t>
            </a:r>
            <a:endParaRPr b="1" i="1">
              <a:solidFill>
                <a:srgbClr val="0A344E"/>
              </a:solidFill>
            </a:endParaRPr>
          </a:p>
          <a:p>
            <a:pPr marL="0" marR="0" lvl="0" indent="0" algn="l" rtl="0">
              <a:lnSpc>
                <a:spcPct val="115000"/>
              </a:lnSpc>
              <a:spcBef>
                <a:spcPts val="0"/>
              </a:spcBef>
              <a:spcAft>
                <a:spcPts val="0"/>
              </a:spcAft>
              <a:buNone/>
            </a:pPr>
            <a:r>
              <a:rPr lang="en-US">
                <a:solidFill>
                  <a:srgbClr val="0A344E"/>
                </a:solidFill>
              </a:rPr>
              <a:t> </a:t>
            </a:r>
            <a:endParaRPr>
              <a:solidFill>
                <a:srgbClr val="0A344E"/>
              </a:solidFill>
            </a:endParaRPr>
          </a:p>
          <a:p>
            <a:pPr marL="0" marR="0" lvl="0" indent="0" algn="l" rtl="0">
              <a:lnSpc>
                <a:spcPct val="115000"/>
              </a:lnSpc>
              <a:spcBef>
                <a:spcPts val="0"/>
              </a:spcBef>
              <a:spcAft>
                <a:spcPts val="0"/>
              </a:spcAft>
              <a:buNone/>
            </a:pPr>
            <a:r>
              <a:rPr lang="en-US" b="1">
                <a:solidFill>
                  <a:schemeClr val="dk2"/>
                </a:solidFill>
              </a:rPr>
              <a:t>Continuous Improvement Program: </a:t>
            </a:r>
            <a:endParaRPr b="1">
              <a:solidFill>
                <a:schemeClr val="dk2"/>
              </a:solidFill>
            </a:endParaRPr>
          </a:p>
          <a:p>
            <a:pPr marL="457200" marR="0" lvl="0" indent="-319087" algn="just" rtl="0">
              <a:lnSpc>
                <a:spcPct val="115000"/>
              </a:lnSpc>
              <a:spcBef>
                <a:spcPts val="0"/>
              </a:spcBef>
              <a:spcAft>
                <a:spcPts val="0"/>
              </a:spcAft>
              <a:buClr>
                <a:srgbClr val="0A344E"/>
              </a:buClr>
              <a:buSzPts val="1425"/>
              <a:buChar char="-"/>
            </a:pPr>
            <a:r>
              <a:rPr lang="en-US">
                <a:solidFill>
                  <a:srgbClr val="0A344E"/>
                </a:solidFill>
              </a:rPr>
              <a:t>ICANN org shall work with each SO/AC/NomCom to establish a continuous improvement program. </a:t>
            </a:r>
            <a:endParaRPr>
              <a:solidFill>
                <a:srgbClr val="0A344E"/>
              </a:solidFill>
            </a:endParaRPr>
          </a:p>
          <a:p>
            <a:pPr marL="457200" marR="0" lvl="0" indent="-319087" algn="just" rtl="0">
              <a:lnSpc>
                <a:spcPct val="115000"/>
              </a:lnSpc>
              <a:spcBef>
                <a:spcPts val="0"/>
              </a:spcBef>
              <a:spcAft>
                <a:spcPts val="0"/>
              </a:spcAft>
              <a:buClr>
                <a:srgbClr val="0A344E"/>
              </a:buClr>
              <a:buSzPts val="1425"/>
              <a:buChar char="-"/>
            </a:pPr>
            <a:r>
              <a:rPr lang="en-US">
                <a:solidFill>
                  <a:srgbClr val="0A344E"/>
                </a:solidFill>
              </a:rPr>
              <a:t>Such a continuous improvement program shall have a common base between all SOs, ACs, and the NomCom but will also allow for customization.</a:t>
            </a:r>
            <a:endParaRPr>
              <a:solidFill>
                <a:srgbClr val="0A344E"/>
              </a:solidFill>
            </a:endParaRPr>
          </a:p>
          <a:p>
            <a:pPr marL="457200" marR="0" lvl="0" indent="-319087" algn="just" rtl="0">
              <a:lnSpc>
                <a:spcPct val="115000"/>
              </a:lnSpc>
              <a:spcBef>
                <a:spcPts val="0"/>
              </a:spcBef>
              <a:spcAft>
                <a:spcPts val="0"/>
              </a:spcAft>
              <a:buClr>
                <a:srgbClr val="0A344E"/>
              </a:buClr>
              <a:buSzPts val="1425"/>
              <a:buChar char="-"/>
            </a:pPr>
            <a:r>
              <a:rPr lang="en-US">
                <a:solidFill>
                  <a:srgbClr val="0A344E"/>
                </a:solidFill>
              </a:rPr>
              <a:t>All SO/AC/NomCom shall have implemented a continuous improvement program within 18 months of this recommendation being approved by the Board.</a:t>
            </a:r>
            <a:endParaRPr>
              <a:solidFill>
                <a:srgbClr val="0A344E"/>
              </a:solidFill>
            </a:endParaRPr>
          </a:p>
          <a:p>
            <a:pPr marL="457200" marR="0" lvl="0" indent="-319087" algn="just" rtl="0">
              <a:lnSpc>
                <a:spcPct val="115000"/>
              </a:lnSpc>
              <a:spcBef>
                <a:spcPts val="0"/>
              </a:spcBef>
              <a:spcAft>
                <a:spcPts val="0"/>
              </a:spcAft>
              <a:buClr>
                <a:srgbClr val="0A344E"/>
              </a:buClr>
              <a:buSzPts val="1425"/>
              <a:buChar char="-"/>
            </a:pPr>
            <a:r>
              <a:rPr lang="en-US">
                <a:solidFill>
                  <a:srgbClr val="0A344E"/>
                </a:solidFill>
              </a:rPr>
              <a:t>Shall include annual satisfaction survey</a:t>
            </a:r>
            <a:endParaRPr>
              <a:solidFill>
                <a:srgbClr val="0A344E"/>
              </a:solidFill>
            </a:endParaRPr>
          </a:p>
        </p:txBody>
      </p:sp>
      <p:sp>
        <p:nvSpPr>
          <p:cNvPr id="970" name="Google Shape;970;p63"/>
          <p:cNvSpPr txBox="1">
            <a:spLocks noGrp="1"/>
          </p:cNvSpPr>
          <p:nvPr>
            <p:ph type="title"/>
          </p:nvPr>
        </p:nvSpPr>
        <p:spPr>
          <a:xfrm>
            <a:off x="222500" y="46175"/>
            <a:ext cx="87027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Assessment of Reviews - Continuous Improvement</a:t>
            </a:r>
            <a:endParaRPr sz="17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74"/>
        <p:cNvGrpSpPr/>
        <p:nvPr/>
      </p:nvGrpSpPr>
      <p:grpSpPr>
        <a:xfrm>
          <a:off x="0" y="0"/>
          <a:ext cx="0" cy="0"/>
          <a:chOff x="0" y="0"/>
          <a:chExt cx="0" cy="0"/>
        </a:xfrm>
      </p:grpSpPr>
      <p:pic>
        <p:nvPicPr>
          <p:cNvPr id="975" name="Google Shape;975;p64"/>
          <p:cNvPicPr preferRelativeResize="0"/>
          <p:nvPr/>
        </p:nvPicPr>
        <p:blipFill>
          <a:blip r:embed="rId3">
            <a:alphaModFix amt="9000"/>
          </a:blip>
          <a:stretch>
            <a:fillRect/>
          </a:stretch>
        </p:blipFill>
        <p:spPr>
          <a:xfrm>
            <a:off x="0" y="724507"/>
            <a:ext cx="9143999" cy="5408985"/>
          </a:xfrm>
          <a:prstGeom prst="rect">
            <a:avLst/>
          </a:prstGeom>
          <a:noFill/>
          <a:ln>
            <a:noFill/>
          </a:ln>
        </p:spPr>
      </p:pic>
      <p:sp>
        <p:nvSpPr>
          <p:cNvPr id="976" name="Google Shape;976;p64"/>
          <p:cNvSpPr txBox="1">
            <a:spLocks noGrp="1"/>
          </p:cNvSpPr>
          <p:nvPr>
            <p:ph type="body" idx="1"/>
          </p:nvPr>
        </p:nvSpPr>
        <p:spPr>
          <a:xfrm>
            <a:off x="222500" y="992425"/>
            <a:ext cx="8456100" cy="45717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US" b="1">
                <a:solidFill>
                  <a:schemeClr val="dk2"/>
                </a:solidFill>
              </a:rPr>
              <a:t>Annual satisfaction survey of members/participants: </a:t>
            </a:r>
            <a:endParaRPr b="1">
              <a:solidFill>
                <a:schemeClr val="dk2"/>
              </a:solidFill>
            </a:endParaRPr>
          </a:p>
          <a:p>
            <a:pPr marL="457200" marR="0" lvl="0" indent="-319087" algn="just" rtl="0">
              <a:lnSpc>
                <a:spcPct val="115000"/>
              </a:lnSpc>
              <a:spcBef>
                <a:spcPts val="0"/>
              </a:spcBef>
              <a:spcAft>
                <a:spcPts val="0"/>
              </a:spcAft>
              <a:buClr>
                <a:srgbClr val="0A344E"/>
              </a:buClr>
              <a:buSzPts val="1425"/>
              <a:buChar char="-"/>
            </a:pPr>
            <a:r>
              <a:rPr lang="en-US">
                <a:solidFill>
                  <a:srgbClr val="0A344E"/>
                </a:solidFill>
              </a:rPr>
              <a:t>Each SO/AC/NomCom shall perform a comprehensive annual satisfaction survey, or equivalent mechanism.</a:t>
            </a:r>
            <a:endParaRPr>
              <a:solidFill>
                <a:srgbClr val="0A344E"/>
              </a:solidFill>
            </a:endParaRPr>
          </a:p>
          <a:p>
            <a:pPr marL="457200" marR="0" lvl="0" indent="-319087" algn="just" rtl="0">
              <a:lnSpc>
                <a:spcPct val="115000"/>
              </a:lnSpc>
              <a:spcBef>
                <a:spcPts val="1000"/>
              </a:spcBef>
              <a:spcAft>
                <a:spcPts val="0"/>
              </a:spcAft>
              <a:buClr>
                <a:srgbClr val="0A344E"/>
              </a:buClr>
              <a:buSzPts val="1425"/>
              <a:buChar char="-"/>
            </a:pPr>
            <a:r>
              <a:rPr lang="en-US">
                <a:solidFill>
                  <a:srgbClr val="0A344E"/>
                </a:solidFill>
              </a:rPr>
              <a:t>Survey should focus on member satisfaction (and issue identification) vs their respective SO/AC/NomCom but can also include satisfaction with ICANN org services. </a:t>
            </a:r>
            <a:endParaRPr>
              <a:solidFill>
                <a:srgbClr val="0A344E"/>
              </a:solidFill>
            </a:endParaRPr>
          </a:p>
          <a:p>
            <a:pPr marL="457200" marR="0" lvl="0" indent="-319087" algn="just" rtl="0">
              <a:lnSpc>
                <a:spcPct val="115000"/>
              </a:lnSpc>
              <a:spcBef>
                <a:spcPts val="1000"/>
              </a:spcBef>
              <a:spcAft>
                <a:spcPts val="0"/>
              </a:spcAft>
              <a:buClr>
                <a:srgbClr val="0A344E"/>
              </a:buClr>
              <a:buSzPts val="1425"/>
              <a:buChar char="-"/>
            </a:pPr>
            <a:r>
              <a:rPr lang="en-US">
                <a:solidFill>
                  <a:srgbClr val="0A344E"/>
                </a:solidFill>
              </a:rPr>
              <a:t>For SOs and ACs that are composed of substructures, this should apply to their individual substructures and the results of all substructures shall be aggregated to generate a result for the given SO or AC. </a:t>
            </a:r>
            <a:endParaRPr>
              <a:solidFill>
                <a:srgbClr val="0A344E"/>
              </a:solidFill>
            </a:endParaRPr>
          </a:p>
          <a:p>
            <a:pPr marL="457200" marR="0" lvl="0" indent="-319087" algn="just" rtl="0">
              <a:lnSpc>
                <a:spcPct val="115000"/>
              </a:lnSpc>
              <a:spcBef>
                <a:spcPts val="1000"/>
              </a:spcBef>
              <a:spcAft>
                <a:spcPts val="1000"/>
              </a:spcAft>
              <a:buClr>
                <a:srgbClr val="0A344E"/>
              </a:buClr>
              <a:buSzPts val="1425"/>
              <a:buChar char="-"/>
            </a:pPr>
            <a:r>
              <a:rPr lang="en-US">
                <a:solidFill>
                  <a:srgbClr val="0A344E"/>
                </a:solidFill>
              </a:rPr>
              <a:t>The results would be public and used to support the continuous improvement program as well as input for the Holistic Review. If the survey results note a significant issue this shall be the trigger to initiate appropriate measures to deal with any such issues.</a:t>
            </a:r>
            <a:endParaRPr/>
          </a:p>
        </p:txBody>
      </p:sp>
      <p:sp>
        <p:nvSpPr>
          <p:cNvPr id="977" name="Google Shape;977;p64"/>
          <p:cNvSpPr txBox="1">
            <a:spLocks noGrp="1"/>
          </p:cNvSpPr>
          <p:nvPr>
            <p:ph type="title"/>
          </p:nvPr>
        </p:nvSpPr>
        <p:spPr>
          <a:xfrm>
            <a:off x="222500" y="46175"/>
            <a:ext cx="87027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Assessment of Reviews - Continuous Improvement</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81"/>
        <p:cNvGrpSpPr/>
        <p:nvPr/>
      </p:nvGrpSpPr>
      <p:grpSpPr>
        <a:xfrm>
          <a:off x="0" y="0"/>
          <a:ext cx="0" cy="0"/>
          <a:chOff x="0" y="0"/>
          <a:chExt cx="0" cy="0"/>
        </a:xfrm>
      </p:grpSpPr>
      <p:pic>
        <p:nvPicPr>
          <p:cNvPr id="982" name="Google Shape;982;p65"/>
          <p:cNvPicPr preferRelativeResize="0"/>
          <p:nvPr/>
        </p:nvPicPr>
        <p:blipFill>
          <a:blip r:embed="rId3">
            <a:alphaModFix amt="9000"/>
          </a:blip>
          <a:stretch>
            <a:fillRect/>
          </a:stretch>
        </p:blipFill>
        <p:spPr>
          <a:xfrm>
            <a:off x="0" y="724507"/>
            <a:ext cx="9143999" cy="5408985"/>
          </a:xfrm>
          <a:prstGeom prst="rect">
            <a:avLst/>
          </a:prstGeom>
          <a:noFill/>
          <a:ln>
            <a:noFill/>
          </a:ln>
        </p:spPr>
      </p:pic>
      <p:sp>
        <p:nvSpPr>
          <p:cNvPr id="983" name="Google Shape;983;p65"/>
          <p:cNvSpPr txBox="1">
            <a:spLocks noGrp="1"/>
          </p:cNvSpPr>
          <p:nvPr>
            <p:ph type="body" idx="1"/>
          </p:nvPr>
        </p:nvSpPr>
        <p:spPr>
          <a:xfrm>
            <a:off x="427700" y="897775"/>
            <a:ext cx="8275800" cy="47409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US" b="1">
                <a:solidFill>
                  <a:schemeClr val="dk2"/>
                </a:solidFill>
              </a:rPr>
              <a:t>Regular assessment of continuous improvement programs: </a:t>
            </a:r>
            <a:endParaRPr b="1">
              <a:solidFill>
                <a:schemeClr val="dk2"/>
              </a:solidFill>
            </a:endParaRPr>
          </a:p>
          <a:p>
            <a:pPr marL="457200" marR="0" lvl="0" indent="-319087" algn="just" rtl="0">
              <a:lnSpc>
                <a:spcPct val="115000"/>
              </a:lnSpc>
              <a:spcBef>
                <a:spcPts val="0"/>
              </a:spcBef>
              <a:spcAft>
                <a:spcPts val="0"/>
              </a:spcAft>
              <a:buClr>
                <a:srgbClr val="0A344E"/>
              </a:buClr>
              <a:buSzPts val="1425"/>
              <a:buChar char="-"/>
            </a:pPr>
            <a:r>
              <a:rPr lang="en-US">
                <a:solidFill>
                  <a:srgbClr val="0A344E"/>
                </a:solidFill>
              </a:rPr>
              <a:t>At least every three years, each SO/AC/NomCom will undertake a formal process to evaluate and report on its continuous improvement activities which will be published for Public Comment. </a:t>
            </a:r>
            <a:endParaRPr>
              <a:solidFill>
                <a:srgbClr val="0A344E"/>
              </a:solidFill>
            </a:endParaRPr>
          </a:p>
          <a:p>
            <a:pPr marL="457200" marR="0" lvl="0" indent="-319087" algn="just" rtl="0">
              <a:lnSpc>
                <a:spcPct val="115000"/>
              </a:lnSpc>
              <a:spcBef>
                <a:spcPts val="1000"/>
              </a:spcBef>
              <a:spcAft>
                <a:spcPts val="0"/>
              </a:spcAft>
              <a:buClr>
                <a:srgbClr val="0A344E"/>
              </a:buClr>
              <a:buSzPts val="1425"/>
              <a:buChar char="-"/>
            </a:pPr>
            <a:r>
              <a:rPr lang="en-US">
                <a:solidFill>
                  <a:srgbClr val="0A344E"/>
                </a:solidFill>
              </a:rPr>
              <a:t>This would allow the Holistic Review to consider a minimum of two assessment reports and related public comments for each SO/AC/NomCom. </a:t>
            </a:r>
            <a:endParaRPr>
              <a:solidFill>
                <a:srgbClr val="0A344E"/>
              </a:solidFill>
            </a:endParaRPr>
          </a:p>
          <a:p>
            <a:pPr marL="457200" marR="0" lvl="0" indent="-319087" algn="just" rtl="0">
              <a:lnSpc>
                <a:spcPct val="115000"/>
              </a:lnSpc>
              <a:spcBef>
                <a:spcPts val="1000"/>
              </a:spcBef>
              <a:spcAft>
                <a:spcPts val="0"/>
              </a:spcAft>
              <a:buClr>
                <a:srgbClr val="0A344E"/>
              </a:buClr>
              <a:buSzPts val="1425"/>
              <a:buChar char="-"/>
            </a:pPr>
            <a:r>
              <a:rPr lang="en-US">
                <a:solidFill>
                  <a:srgbClr val="0A344E"/>
                </a:solidFill>
              </a:rPr>
              <a:t>Details of the assessments will be defined during the elaboration of the continuous improvement program with each SO/AC/NomCom. If the SO/AC/NomCom desires and the budget permits, the assessment can be conducted by an independent contractor or by having an intensive one to five-day workshop. </a:t>
            </a:r>
            <a:endParaRPr>
              <a:solidFill>
                <a:srgbClr val="0A344E"/>
              </a:solidFill>
            </a:endParaRPr>
          </a:p>
          <a:p>
            <a:pPr marL="457200" marR="0" lvl="0" indent="-319087" algn="just" rtl="0">
              <a:lnSpc>
                <a:spcPct val="115000"/>
              </a:lnSpc>
              <a:spcBef>
                <a:spcPts val="1000"/>
              </a:spcBef>
              <a:spcAft>
                <a:spcPts val="1000"/>
              </a:spcAft>
              <a:buClr>
                <a:srgbClr val="0A344E"/>
              </a:buClr>
              <a:buSzPts val="1425"/>
              <a:buChar char="-"/>
            </a:pPr>
            <a:r>
              <a:rPr lang="en-US">
                <a:solidFill>
                  <a:srgbClr val="0A344E"/>
                </a:solidFill>
              </a:rPr>
              <a:t>The Board should publish, at least every three years, a summary of its continuous improvements over that period. Reports would be used as input for the Holistic Review.</a:t>
            </a:r>
            <a:endParaRPr/>
          </a:p>
        </p:txBody>
      </p:sp>
      <p:sp>
        <p:nvSpPr>
          <p:cNvPr id="984" name="Google Shape;984;p65"/>
          <p:cNvSpPr txBox="1">
            <a:spLocks noGrp="1"/>
          </p:cNvSpPr>
          <p:nvPr>
            <p:ph type="title"/>
          </p:nvPr>
        </p:nvSpPr>
        <p:spPr>
          <a:xfrm>
            <a:off x="222500" y="46175"/>
            <a:ext cx="87027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Assessment of Reviews - Continuous Improvement</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88"/>
        <p:cNvGrpSpPr/>
        <p:nvPr/>
      </p:nvGrpSpPr>
      <p:grpSpPr>
        <a:xfrm>
          <a:off x="0" y="0"/>
          <a:ext cx="0" cy="0"/>
          <a:chOff x="0" y="0"/>
          <a:chExt cx="0" cy="0"/>
        </a:xfrm>
      </p:grpSpPr>
      <p:pic>
        <p:nvPicPr>
          <p:cNvPr id="989" name="Google Shape;989;p66"/>
          <p:cNvPicPr preferRelativeResize="0"/>
          <p:nvPr/>
        </p:nvPicPr>
        <p:blipFill>
          <a:blip r:embed="rId3">
            <a:alphaModFix amt="4000"/>
          </a:blip>
          <a:stretch>
            <a:fillRect/>
          </a:stretch>
        </p:blipFill>
        <p:spPr>
          <a:xfrm>
            <a:off x="0" y="724507"/>
            <a:ext cx="9143999" cy="5408985"/>
          </a:xfrm>
          <a:prstGeom prst="rect">
            <a:avLst/>
          </a:prstGeom>
          <a:noFill/>
          <a:ln>
            <a:noFill/>
          </a:ln>
        </p:spPr>
      </p:pic>
      <p:pic>
        <p:nvPicPr>
          <p:cNvPr id="990" name="Google Shape;990;p66"/>
          <p:cNvPicPr preferRelativeResize="0"/>
          <p:nvPr/>
        </p:nvPicPr>
        <p:blipFill>
          <a:blip r:embed="rId3">
            <a:alphaModFix/>
          </a:blip>
          <a:stretch>
            <a:fillRect/>
          </a:stretch>
        </p:blipFill>
        <p:spPr>
          <a:xfrm>
            <a:off x="5146775" y="3953400"/>
            <a:ext cx="3685499" cy="2180100"/>
          </a:xfrm>
          <a:prstGeom prst="rect">
            <a:avLst/>
          </a:prstGeom>
          <a:noFill/>
          <a:ln>
            <a:noFill/>
          </a:ln>
        </p:spPr>
      </p:pic>
      <p:sp>
        <p:nvSpPr>
          <p:cNvPr id="991" name="Google Shape;991;p66"/>
          <p:cNvSpPr txBox="1">
            <a:spLocks noGrp="1"/>
          </p:cNvSpPr>
          <p:nvPr>
            <p:ph type="body" idx="1"/>
          </p:nvPr>
        </p:nvSpPr>
        <p:spPr>
          <a:xfrm>
            <a:off x="446550" y="1067125"/>
            <a:ext cx="8250900" cy="45717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US" b="1">
                <a:solidFill>
                  <a:schemeClr val="dk2"/>
                </a:solidFill>
              </a:rPr>
              <a:t>Funding of continuous improvement: </a:t>
            </a:r>
            <a:endParaRPr b="1">
              <a:solidFill>
                <a:schemeClr val="dk2"/>
              </a:solidFill>
            </a:endParaRPr>
          </a:p>
          <a:p>
            <a:pPr marL="457200" marR="0" lvl="0" indent="-319087" algn="just" rtl="0">
              <a:lnSpc>
                <a:spcPct val="115000"/>
              </a:lnSpc>
              <a:spcBef>
                <a:spcPts val="0"/>
              </a:spcBef>
              <a:spcAft>
                <a:spcPts val="0"/>
              </a:spcAft>
              <a:buClr>
                <a:srgbClr val="0A344E"/>
              </a:buClr>
              <a:buSzPts val="1425"/>
              <a:buChar char="-"/>
            </a:pPr>
            <a:r>
              <a:rPr lang="en-US">
                <a:solidFill>
                  <a:srgbClr val="0A344E"/>
                </a:solidFill>
              </a:rPr>
              <a:t>This continuous improvement program is not meant to be a cost reduction activity vs current overall costs of Organizational Reviews over a five-year period. </a:t>
            </a:r>
            <a:endParaRPr>
              <a:solidFill>
                <a:srgbClr val="0A344E"/>
              </a:solidFill>
            </a:endParaRPr>
          </a:p>
          <a:p>
            <a:pPr marL="457200" marR="0" lvl="0" indent="-319087" algn="just" rtl="0">
              <a:lnSpc>
                <a:spcPct val="115000"/>
              </a:lnSpc>
              <a:spcBef>
                <a:spcPts val="1000"/>
              </a:spcBef>
              <a:spcAft>
                <a:spcPts val="0"/>
              </a:spcAft>
              <a:buClr>
                <a:srgbClr val="0A344E"/>
              </a:buClr>
              <a:buSzPts val="1425"/>
              <a:buChar char="-"/>
            </a:pPr>
            <a:r>
              <a:rPr lang="en-US">
                <a:solidFill>
                  <a:srgbClr val="0A344E"/>
                </a:solidFill>
              </a:rPr>
              <a:t>ICANN shall ensure that, as a minimum, the same overall budget is available for the continuous improvement efforts of the SO/AC/NomCom.</a:t>
            </a:r>
            <a:endParaRPr>
              <a:solidFill>
                <a:srgbClr val="0A344E"/>
              </a:solidFill>
            </a:endParaRPr>
          </a:p>
          <a:p>
            <a:pPr marL="457200" marR="0" lvl="0" indent="-319087" algn="just" rtl="0">
              <a:lnSpc>
                <a:spcPct val="115000"/>
              </a:lnSpc>
              <a:spcBef>
                <a:spcPts val="1000"/>
              </a:spcBef>
              <a:spcAft>
                <a:spcPts val="0"/>
              </a:spcAft>
              <a:buClr>
                <a:srgbClr val="0A344E"/>
              </a:buClr>
              <a:buSzPts val="1425"/>
              <a:buChar char="-"/>
            </a:pPr>
            <a:r>
              <a:rPr lang="en-US">
                <a:solidFill>
                  <a:srgbClr val="0A344E"/>
                </a:solidFill>
              </a:rPr>
              <a:t>Public Comment on reporting of continuous improvement activities is only required every three years. </a:t>
            </a:r>
            <a:endParaRPr>
              <a:solidFill>
                <a:srgbClr val="0A344E"/>
              </a:solidFill>
            </a:endParaRPr>
          </a:p>
          <a:p>
            <a:pPr marL="457200" marR="0" lvl="0" indent="-319087" algn="just" rtl="0">
              <a:lnSpc>
                <a:spcPct val="100000"/>
              </a:lnSpc>
              <a:spcBef>
                <a:spcPts val="1000"/>
              </a:spcBef>
              <a:spcAft>
                <a:spcPts val="0"/>
              </a:spcAft>
              <a:buClr>
                <a:srgbClr val="0A344E"/>
              </a:buClr>
              <a:buSzPts val="1425"/>
              <a:buChar char="-"/>
            </a:pPr>
            <a:r>
              <a:rPr lang="en-US">
                <a:solidFill>
                  <a:srgbClr val="0A344E"/>
                </a:solidFill>
              </a:rPr>
              <a:t>Regardless of the processes selected </a:t>
            </a:r>
            <a:endParaRPr>
              <a:solidFill>
                <a:srgbClr val="0A344E"/>
              </a:solidFill>
            </a:endParaRPr>
          </a:p>
          <a:p>
            <a:pPr marL="457200" marR="0" lvl="0" indent="0" algn="just" rtl="0">
              <a:lnSpc>
                <a:spcPct val="115000"/>
              </a:lnSpc>
              <a:spcBef>
                <a:spcPts val="0"/>
              </a:spcBef>
              <a:spcAft>
                <a:spcPts val="0"/>
              </a:spcAft>
              <a:buNone/>
            </a:pPr>
            <a:r>
              <a:rPr lang="en-US">
                <a:solidFill>
                  <a:srgbClr val="0A344E"/>
                </a:solidFill>
              </a:rPr>
              <a:t>by the specific SO/AC/NomCom, this shall </a:t>
            </a:r>
            <a:endParaRPr>
              <a:solidFill>
                <a:srgbClr val="0A344E"/>
              </a:solidFill>
            </a:endParaRPr>
          </a:p>
          <a:p>
            <a:pPr marL="457200" marR="0" lvl="0" indent="0" algn="just" rtl="0">
              <a:lnSpc>
                <a:spcPct val="115000"/>
              </a:lnSpc>
              <a:spcBef>
                <a:spcPts val="0"/>
              </a:spcBef>
              <a:spcAft>
                <a:spcPts val="0"/>
              </a:spcAft>
              <a:buNone/>
            </a:pPr>
            <a:r>
              <a:rPr lang="en-US">
                <a:solidFill>
                  <a:srgbClr val="0A344E"/>
                </a:solidFill>
              </a:rPr>
              <a:t>fit in the financial constraints available for </a:t>
            </a:r>
            <a:endParaRPr>
              <a:solidFill>
                <a:srgbClr val="0A344E"/>
              </a:solidFill>
            </a:endParaRPr>
          </a:p>
          <a:p>
            <a:pPr marL="457200" marR="0" lvl="0" indent="0" algn="just" rtl="0">
              <a:lnSpc>
                <a:spcPct val="115000"/>
              </a:lnSpc>
              <a:spcBef>
                <a:spcPts val="0"/>
              </a:spcBef>
              <a:spcAft>
                <a:spcPts val="0"/>
              </a:spcAft>
              <a:buNone/>
            </a:pPr>
            <a:r>
              <a:rPr lang="en-US">
                <a:solidFill>
                  <a:srgbClr val="0A344E"/>
                </a:solidFill>
              </a:rPr>
              <a:t>such activities. </a:t>
            </a:r>
            <a:endParaRPr/>
          </a:p>
        </p:txBody>
      </p:sp>
      <p:sp>
        <p:nvSpPr>
          <p:cNvPr id="992" name="Google Shape;992;p66"/>
          <p:cNvSpPr txBox="1">
            <a:spLocks noGrp="1"/>
          </p:cNvSpPr>
          <p:nvPr>
            <p:ph type="title"/>
          </p:nvPr>
        </p:nvSpPr>
        <p:spPr>
          <a:xfrm>
            <a:off x="222500" y="46175"/>
            <a:ext cx="87027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Assessment of Reviews - </a:t>
            </a:r>
            <a:r>
              <a:rPr lang="en-US" sz="2300"/>
              <a:t>Continuous Improvement</a:t>
            </a:r>
            <a:endParaRPr sz="12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96"/>
        <p:cNvGrpSpPr/>
        <p:nvPr/>
      </p:nvGrpSpPr>
      <p:grpSpPr>
        <a:xfrm>
          <a:off x="0" y="0"/>
          <a:ext cx="0" cy="0"/>
          <a:chOff x="0" y="0"/>
          <a:chExt cx="0" cy="0"/>
        </a:xfrm>
      </p:grpSpPr>
      <p:pic>
        <p:nvPicPr>
          <p:cNvPr id="997" name="Google Shape;997;p67"/>
          <p:cNvPicPr preferRelativeResize="0"/>
          <p:nvPr/>
        </p:nvPicPr>
        <p:blipFill>
          <a:blip r:embed="rId3">
            <a:alphaModFix amt="13000"/>
          </a:blip>
          <a:stretch>
            <a:fillRect/>
          </a:stretch>
        </p:blipFill>
        <p:spPr>
          <a:xfrm>
            <a:off x="1143000" y="0"/>
            <a:ext cx="6858000" cy="6858000"/>
          </a:xfrm>
          <a:prstGeom prst="rect">
            <a:avLst/>
          </a:prstGeom>
          <a:noFill/>
          <a:ln>
            <a:noFill/>
          </a:ln>
        </p:spPr>
      </p:pic>
      <p:sp>
        <p:nvSpPr>
          <p:cNvPr id="998" name="Google Shape;998;p67"/>
          <p:cNvSpPr txBox="1">
            <a:spLocks noGrp="1"/>
          </p:cNvSpPr>
          <p:nvPr>
            <p:ph type="body" idx="1"/>
          </p:nvPr>
        </p:nvSpPr>
        <p:spPr>
          <a:xfrm>
            <a:off x="427700" y="609600"/>
            <a:ext cx="7907400" cy="56262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US" b="1">
                <a:solidFill>
                  <a:schemeClr val="dk2"/>
                </a:solidFill>
              </a:rPr>
              <a:t>Problem statement: </a:t>
            </a:r>
            <a:endParaRPr b="1">
              <a:solidFill>
                <a:schemeClr val="dk2"/>
              </a:solidFill>
            </a:endParaRPr>
          </a:p>
          <a:p>
            <a:pPr marL="0" marR="0" lvl="0" indent="0" algn="just" rtl="0">
              <a:lnSpc>
                <a:spcPct val="100000"/>
              </a:lnSpc>
              <a:spcBef>
                <a:spcPts val="0"/>
              </a:spcBef>
              <a:spcAft>
                <a:spcPts val="0"/>
              </a:spcAft>
              <a:buNone/>
            </a:pPr>
            <a:r>
              <a:rPr lang="en-US" sz="1800" b="1" i="1">
                <a:solidFill>
                  <a:srgbClr val="0A344E"/>
                </a:solidFill>
              </a:rPr>
              <a:t>No clear or consistent methodology exists for formulating effective review team or cross-community recommendations, nor is there a basis for evaluating resource requirements associated with such recommendations, prioritizing recommendations, or budgeting for prioritized recommendations. This has resulted in a backlog of hundreds of recommendations either awaiting approval or implementation.</a:t>
            </a:r>
            <a:endParaRPr sz="1800" b="1" i="1">
              <a:solidFill>
                <a:srgbClr val="0A344E"/>
              </a:solidFill>
            </a:endParaRPr>
          </a:p>
          <a:p>
            <a:pPr marL="0" marR="0" lvl="0" indent="0" algn="l" rtl="0">
              <a:lnSpc>
                <a:spcPct val="100000"/>
              </a:lnSpc>
              <a:spcBef>
                <a:spcPts val="0"/>
              </a:spcBef>
              <a:spcAft>
                <a:spcPts val="0"/>
              </a:spcAft>
              <a:buNone/>
            </a:pPr>
            <a:endParaRPr>
              <a:solidFill>
                <a:srgbClr val="0A344E"/>
              </a:solidFill>
            </a:endParaRPr>
          </a:p>
          <a:p>
            <a:pPr marL="0" marR="0" lvl="0" indent="0" algn="l" rtl="0">
              <a:lnSpc>
                <a:spcPct val="100000"/>
              </a:lnSpc>
              <a:spcBef>
                <a:spcPts val="0"/>
              </a:spcBef>
              <a:spcAft>
                <a:spcPts val="0"/>
              </a:spcAft>
              <a:buNone/>
            </a:pPr>
            <a:r>
              <a:rPr lang="en-US" b="1">
                <a:solidFill>
                  <a:schemeClr val="dk2"/>
                </a:solidFill>
              </a:rPr>
              <a:t>Intended outcome: </a:t>
            </a:r>
            <a:endParaRPr b="1">
              <a:solidFill>
                <a:schemeClr val="dk2"/>
              </a:solidFill>
            </a:endParaRPr>
          </a:p>
          <a:p>
            <a:pPr marL="0" marR="0" lvl="0" indent="0" algn="just" rtl="0">
              <a:lnSpc>
                <a:spcPct val="100000"/>
              </a:lnSpc>
              <a:spcBef>
                <a:spcPts val="0"/>
              </a:spcBef>
              <a:spcAft>
                <a:spcPts val="0"/>
              </a:spcAft>
              <a:buNone/>
            </a:pPr>
            <a:r>
              <a:rPr lang="en-US" sz="1800">
                <a:solidFill>
                  <a:srgbClr val="0A344E"/>
                </a:solidFill>
              </a:rPr>
              <a:t>A formal mechanism to prioritize review and CCWG recommendations.</a:t>
            </a:r>
            <a:endParaRPr sz="1800">
              <a:solidFill>
                <a:srgbClr val="0A344E"/>
              </a:solidFill>
            </a:endParaRPr>
          </a:p>
          <a:p>
            <a:pPr marL="0" marR="0" lvl="0" indent="0" algn="l" rtl="0">
              <a:lnSpc>
                <a:spcPct val="100000"/>
              </a:lnSpc>
              <a:spcBef>
                <a:spcPts val="0"/>
              </a:spcBef>
              <a:spcAft>
                <a:spcPts val="0"/>
              </a:spcAft>
              <a:buNone/>
            </a:pPr>
            <a:endParaRPr>
              <a:solidFill>
                <a:srgbClr val="0A344E"/>
              </a:solidFill>
            </a:endParaRPr>
          </a:p>
          <a:p>
            <a:pPr marL="0" lvl="0" indent="0" algn="l" rtl="0">
              <a:lnSpc>
                <a:spcPct val="100000"/>
              </a:lnSpc>
              <a:spcBef>
                <a:spcPts val="0"/>
              </a:spcBef>
              <a:spcAft>
                <a:spcPts val="0"/>
              </a:spcAft>
              <a:buNone/>
            </a:pPr>
            <a:r>
              <a:rPr lang="en-US" b="1">
                <a:solidFill>
                  <a:schemeClr val="dk2"/>
                </a:solidFill>
              </a:rPr>
              <a:t>Recommendation:</a:t>
            </a:r>
            <a:endParaRPr>
              <a:solidFill>
                <a:srgbClr val="0A344E"/>
              </a:solidFill>
            </a:endParaRPr>
          </a:p>
          <a:p>
            <a:pPr marL="457200" marR="0" lvl="0" indent="-342900" algn="just" rtl="0">
              <a:lnSpc>
                <a:spcPct val="100000"/>
              </a:lnSpc>
              <a:spcBef>
                <a:spcPts val="0"/>
              </a:spcBef>
              <a:spcAft>
                <a:spcPts val="0"/>
              </a:spcAft>
              <a:buClr>
                <a:srgbClr val="0A344E"/>
              </a:buClr>
              <a:buSzPts val="1800"/>
              <a:buChar char="●"/>
            </a:pPr>
            <a:r>
              <a:rPr lang="en-US" sz="1800">
                <a:solidFill>
                  <a:srgbClr val="0A344E"/>
                </a:solidFill>
              </a:rPr>
              <a:t>The creation of a community-led entity tasked with operating a prioritization process. </a:t>
            </a:r>
            <a:endParaRPr sz="1800">
              <a:solidFill>
                <a:srgbClr val="0A344E"/>
              </a:solidFill>
            </a:endParaRPr>
          </a:p>
          <a:p>
            <a:pPr marL="457200" marR="0" lvl="0" indent="-342900" algn="just" rtl="0">
              <a:lnSpc>
                <a:spcPct val="100000"/>
              </a:lnSpc>
              <a:spcBef>
                <a:spcPts val="0"/>
              </a:spcBef>
              <a:spcAft>
                <a:spcPts val="0"/>
              </a:spcAft>
              <a:buClr>
                <a:srgbClr val="0A344E"/>
              </a:buClr>
              <a:buSzPts val="1800"/>
              <a:buChar char="●"/>
            </a:pPr>
            <a:r>
              <a:rPr lang="en-US" sz="1800">
                <a:solidFill>
                  <a:srgbClr val="0A344E"/>
                </a:solidFill>
              </a:rPr>
              <a:t>All SO/ACs have the option of participating or not. Those SO/ACs who participate shall have one member per SO/AC. </a:t>
            </a:r>
            <a:endParaRPr sz="1800">
              <a:solidFill>
                <a:srgbClr val="0A344E"/>
              </a:solidFill>
            </a:endParaRPr>
          </a:p>
          <a:p>
            <a:pPr marL="457200" marR="0" lvl="0" indent="-342900" algn="just" rtl="0">
              <a:lnSpc>
                <a:spcPct val="100000"/>
              </a:lnSpc>
              <a:spcBef>
                <a:spcPts val="0"/>
              </a:spcBef>
              <a:spcAft>
                <a:spcPts val="0"/>
              </a:spcAft>
              <a:buClr>
                <a:srgbClr val="0A344E"/>
              </a:buClr>
              <a:buSzPts val="1800"/>
              <a:buChar char="●"/>
            </a:pPr>
            <a:r>
              <a:rPr lang="en-US" sz="1800">
                <a:solidFill>
                  <a:srgbClr val="0A344E"/>
                </a:solidFill>
              </a:rPr>
              <a:t>Additionally, the Board and ICANN org each have a member. The Board and ICANN org shall also take into account the following high-level guidance for the prioritization process...</a:t>
            </a:r>
            <a:endParaRPr sz="1800">
              <a:solidFill>
                <a:srgbClr val="0A344E"/>
              </a:solidFill>
            </a:endParaRPr>
          </a:p>
        </p:txBody>
      </p:sp>
      <p:sp>
        <p:nvSpPr>
          <p:cNvPr id="999" name="Google Shape;999;p67"/>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sz="2500"/>
              <a:t>Prioritization of Review and WS2 Recommendations</a:t>
            </a:r>
            <a:endParaRPr sz="25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003"/>
        <p:cNvGrpSpPr/>
        <p:nvPr/>
      </p:nvGrpSpPr>
      <p:grpSpPr>
        <a:xfrm>
          <a:off x="0" y="0"/>
          <a:ext cx="0" cy="0"/>
          <a:chOff x="0" y="0"/>
          <a:chExt cx="0" cy="0"/>
        </a:xfrm>
      </p:grpSpPr>
      <p:pic>
        <p:nvPicPr>
          <p:cNvPr id="1004" name="Google Shape;1004;p68"/>
          <p:cNvPicPr preferRelativeResize="0"/>
          <p:nvPr/>
        </p:nvPicPr>
        <p:blipFill>
          <a:blip r:embed="rId3">
            <a:alphaModFix amt="12000"/>
          </a:blip>
          <a:stretch>
            <a:fillRect/>
          </a:stretch>
        </p:blipFill>
        <p:spPr>
          <a:xfrm>
            <a:off x="1721230" y="609600"/>
            <a:ext cx="5773770" cy="5710249"/>
          </a:xfrm>
          <a:prstGeom prst="rect">
            <a:avLst/>
          </a:prstGeom>
          <a:noFill/>
          <a:ln>
            <a:noFill/>
          </a:ln>
        </p:spPr>
      </p:pic>
      <p:sp>
        <p:nvSpPr>
          <p:cNvPr id="1005" name="Google Shape;1005;p68"/>
          <p:cNvSpPr txBox="1">
            <a:spLocks noGrp="1"/>
          </p:cNvSpPr>
          <p:nvPr>
            <p:ph type="body" idx="1"/>
          </p:nvPr>
        </p:nvSpPr>
        <p:spPr>
          <a:xfrm>
            <a:off x="427700" y="609600"/>
            <a:ext cx="8250900" cy="4971300"/>
          </a:xfrm>
          <a:prstGeom prst="rect">
            <a:avLst/>
          </a:prstGeom>
          <a:noFill/>
          <a:ln>
            <a:noFill/>
          </a:ln>
        </p:spPr>
        <p:txBody>
          <a:bodyPr spcFirstLastPara="1" wrap="square" lIns="0" tIns="0" rIns="0" bIns="0" anchor="t" anchorCtr="0">
            <a:noAutofit/>
          </a:bodyPr>
          <a:lstStyle/>
          <a:p>
            <a:pPr marL="457200" marR="0" lvl="0" indent="-342900" algn="just" rtl="0">
              <a:lnSpc>
                <a:spcPct val="100000"/>
              </a:lnSpc>
              <a:spcBef>
                <a:spcPts val="0"/>
              </a:spcBef>
              <a:spcAft>
                <a:spcPts val="0"/>
              </a:spcAft>
              <a:buClr>
                <a:srgbClr val="0A344E"/>
              </a:buClr>
              <a:buSzPts val="1800"/>
              <a:buChar char="●"/>
            </a:pPr>
            <a:r>
              <a:rPr lang="en-US" sz="1800">
                <a:solidFill>
                  <a:srgbClr val="0A344E"/>
                </a:solidFill>
              </a:rPr>
              <a:t>Operate by consensus of the individual SO/ACs, Board, and org members participating in the process. </a:t>
            </a:r>
            <a:endParaRPr sz="1800">
              <a:solidFill>
                <a:srgbClr val="0A344E"/>
              </a:solidFill>
            </a:endParaRPr>
          </a:p>
          <a:p>
            <a:pPr marL="457200" marR="0" lvl="0" indent="-342900" algn="just" rtl="0">
              <a:lnSpc>
                <a:spcPct val="100000"/>
              </a:lnSpc>
              <a:spcBef>
                <a:spcPts val="1000"/>
              </a:spcBef>
              <a:spcAft>
                <a:spcPts val="0"/>
              </a:spcAft>
              <a:buClr>
                <a:srgbClr val="0A344E"/>
              </a:buClr>
              <a:buSzPts val="1800"/>
              <a:buChar char="●"/>
            </a:pPr>
            <a:r>
              <a:rPr lang="en-US" sz="1800">
                <a:solidFill>
                  <a:srgbClr val="0A344E"/>
                </a:solidFill>
              </a:rPr>
              <a:t>Consider WS2 Recommendations, which are required to complete the IANA transition and are subject to prioritization but must not be retired unless this is decided by the Board. </a:t>
            </a:r>
            <a:endParaRPr sz="1800">
              <a:solidFill>
                <a:srgbClr val="0A344E"/>
              </a:solidFill>
            </a:endParaRPr>
          </a:p>
          <a:p>
            <a:pPr marL="457200" marR="0" lvl="0" indent="-342900" algn="just" rtl="0">
              <a:lnSpc>
                <a:spcPct val="100000"/>
              </a:lnSpc>
              <a:spcBef>
                <a:spcPts val="1000"/>
              </a:spcBef>
              <a:spcAft>
                <a:spcPts val="0"/>
              </a:spcAft>
              <a:buClr>
                <a:srgbClr val="0A344E"/>
              </a:buClr>
              <a:buSzPts val="1800"/>
              <a:buChar char="●"/>
            </a:pPr>
            <a:r>
              <a:rPr lang="en-US" sz="1800">
                <a:solidFill>
                  <a:srgbClr val="0A344E"/>
                </a:solidFill>
              </a:rPr>
              <a:t>Conduct in an open, accountable, and transparent fashion with all decisions justified and documented. </a:t>
            </a:r>
            <a:endParaRPr sz="1800">
              <a:solidFill>
                <a:srgbClr val="0A344E"/>
              </a:solidFill>
            </a:endParaRPr>
          </a:p>
          <a:p>
            <a:pPr marL="457200" marR="0" lvl="0" indent="-342900" algn="just" rtl="0">
              <a:lnSpc>
                <a:spcPct val="100000"/>
              </a:lnSpc>
              <a:spcBef>
                <a:spcPts val="1000"/>
              </a:spcBef>
              <a:spcAft>
                <a:spcPts val="0"/>
              </a:spcAft>
              <a:buClr>
                <a:srgbClr val="0A344E"/>
              </a:buClr>
              <a:buSzPts val="1800"/>
              <a:buChar char="●"/>
            </a:pPr>
            <a:r>
              <a:rPr lang="en-US" sz="1800">
                <a:solidFill>
                  <a:srgbClr val="0A344E"/>
                </a:solidFill>
              </a:rPr>
              <a:t>Integrate into the standard operating and financial plan processes.</a:t>
            </a:r>
            <a:endParaRPr sz="1800">
              <a:solidFill>
                <a:srgbClr val="0A344E"/>
              </a:solidFill>
            </a:endParaRPr>
          </a:p>
          <a:p>
            <a:pPr marL="457200" marR="0" lvl="0" indent="-342900" algn="just" rtl="0">
              <a:lnSpc>
                <a:spcPct val="100000"/>
              </a:lnSpc>
              <a:spcBef>
                <a:spcPts val="1000"/>
              </a:spcBef>
              <a:spcAft>
                <a:spcPts val="0"/>
              </a:spcAft>
              <a:buClr>
                <a:srgbClr val="0A344E"/>
              </a:buClr>
              <a:buSzPts val="1800"/>
              <a:buChar char="●"/>
            </a:pPr>
            <a:r>
              <a:rPr lang="en-US" sz="1800">
                <a:solidFill>
                  <a:srgbClr val="0A344E"/>
                </a:solidFill>
              </a:rPr>
              <a:t>Prioritize multi year implementations;  subject to annual re-evaluation to ensure they still meet their implementation objectives and the needs of the community.</a:t>
            </a:r>
            <a:endParaRPr sz="1800">
              <a:solidFill>
                <a:srgbClr val="0A344E"/>
              </a:solidFill>
            </a:endParaRPr>
          </a:p>
          <a:p>
            <a:pPr marL="457200" lvl="0" indent="-342900" algn="just" rtl="0">
              <a:lnSpc>
                <a:spcPct val="115000"/>
              </a:lnSpc>
              <a:spcBef>
                <a:spcPts val="1000"/>
              </a:spcBef>
              <a:spcAft>
                <a:spcPts val="0"/>
              </a:spcAft>
              <a:buClr>
                <a:srgbClr val="0A344E"/>
              </a:buClr>
              <a:buSzPts val="1800"/>
              <a:buChar char="●"/>
            </a:pPr>
            <a:r>
              <a:rPr lang="en-US" sz="1800">
                <a:solidFill>
                  <a:srgbClr val="0A344E"/>
                </a:solidFill>
              </a:rPr>
              <a:t>Consider-</a:t>
            </a:r>
            <a:endParaRPr sz="1800" b="1">
              <a:solidFill>
                <a:srgbClr val="0A344E"/>
              </a:solidFill>
            </a:endParaRPr>
          </a:p>
          <a:p>
            <a:pPr marL="914400" lvl="1" indent="-330200" algn="just" rtl="0">
              <a:spcBef>
                <a:spcPts val="0"/>
              </a:spcBef>
              <a:spcAft>
                <a:spcPts val="0"/>
              </a:spcAft>
              <a:buClr>
                <a:srgbClr val="0A344E"/>
              </a:buClr>
              <a:buSzPts val="1600"/>
              <a:buChar char="○"/>
            </a:pPr>
            <a:r>
              <a:rPr lang="en-US" sz="1600">
                <a:solidFill>
                  <a:srgbClr val="0A344E"/>
                </a:solidFill>
              </a:rPr>
              <a:t>Relevance to ICANN’s mission, commitments, core values, and strategic objectives.</a:t>
            </a:r>
            <a:endParaRPr sz="1600">
              <a:solidFill>
                <a:srgbClr val="0A344E"/>
              </a:solidFill>
            </a:endParaRPr>
          </a:p>
          <a:p>
            <a:pPr marL="914400" lvl="1" indent="-300037" algn="just" rtl="0">
              <a:spcBef>
                <a:spcPts val="0"/>
              </a:spcBef>
              <a:spcAft>
                <a:spcPts val="0"/>
              </a:spcAft>
              <a:buClr>
                <a:srgbClr val="0A344E"/>
              </a:buClr>
              <a:buSzPts val="1125"/>
              <a:buChar char="○"/>
            </a:pPr>
            <a:r>
              <a:rPr lang="en-US" sz="1600">
                <a:solidFill>
                  <a:srgbClr val="0A344E"/>
                </a:solidFill>
              </a:rPr>
              <a:t>Value and impact of implementation. </a:t>
            </a:r>
            <a:endParaRPr sz="1600">
              <a:solidFill>
                <a:srgbClr val="0A344E"/>
              </a:solidFill>
            </a:endParaRPr>
          </a:p>
          <a:p>
            <a:pPr marL="914400" lvl="1" indent="-300037" algn="just" rtl="0">
              <a:spcBef>
                <a:spcPts val="0"/>
              </a:spcBef>
              <a:spcAft>
                <a:spcPts val="0"/>
              </a:spcAft>
              <a:buClr>
                <a:srgbClr val="0A344E"/>
              </a:buClr>
              <a:buSzPts val="1125"/>
              <a:buChar char="○"/>
            </a:pPr>
            <a:r>
              <a:rPr lang="en-US" sz="1600">
                <a:solidFill>
                  <a:srgbClr val="0A344E"/>
                </a:solidFill>
              </a:rPr>
              <a:t>Cost of implementation and budget availability. </a:t>
            </a:r>
            <a:endParaRPr sz="1600">
              <a:solidFill>
                <a:srgbClr val="0A344E"/>
              </a:solidFill>
            </a:endParaRPr>
          </a:p>
          <a:p>
            <a:pPr marL="914400" lvl="1" indent="-300037" algn="just" rtl="0">
              <a:spcBef>
                <a:spcPts val="0"/>
              </a:spcBef>
              <a:spcAft>
                <a:spcPts val="0"/>
              </a:spcAft>
              <a:buClr>
                <a:srgbClr val="0A344E"/>
              </a:buClr>
              <a:buSzPts val="1125"/>
              <a:buChar char="○"/>
            </a:pPr>
            <a:r>
              <a:rPr lang="en-US" sz="1600">
                <a:solidFill>
                  <a:srgbClr val="0A344E"/>
                </a:solidFill>
              </a:rPr>
              <a:t>Complexity and time to implement. </a:t>
            </a:r>
            <a:endParaRPr sz="1600">
              <a:solidFill>
                <a:srgbClr val="0A344E"/>
              </a:solidFill>
            </a:endParaRPr>
          </a:p>
          <a:p>
            <a:pPr marL="914400" lvl="1" indent="-300037" algn="just" rtl="0">
              <a:spcBef>
                <a:spcPts val="0"/>
              </a:spcBef>
              <a:spcAft>
                <a:spcPts val="0"/>
              </a:spcAft>
              <a:buClr>
                <a:srgbClr val="0A344E"/>
              </a:buClr>
              <a:buSzPts val="1125"/>
              <a:buChar char="○"/>
            </a:pPr>
            <a:r>
              <a:rPr lang="en-US" sz="1600">
                <a:solidFill>
                  <a:srgbClr val="0A344E"/>
                </a:solidFill>
              </a:rPr>
              <a:t>Prerequisites and dependencies with other recommendations.</a:t>
            </a:r>
            <a:endParaRPr sz="1600">
              <a:solidFill>
                <a:srgbClr val="0A344E"/>
              </a:solidFill>
            </a:endParaRPr>
          </a:p>
          <a:p>
            <a:pPr marL="914400" lvl="1" indent="-300037" algn="just" rtl="0">
              <a:spcBef>
                <a:spcPts val="0"/>
              </a:spcBef>
              <a:spcAft>
                <a:spcPts val="0"/>
              </a:spcAft>
              <a:buClr>
                <a:srgbClr val="0A344E"/>
              </a:buClr>
              <a:buSzPts val="1125"/>
              <a:buChar char="○"/>
            </a:pPr>
            <a:r>
              <a:rPr lang="en-US" sz="1600">
                <a:solidFill>
                  <a:srgbClr val="0A344E"/>
                </a:solidFill>
              </a:rPr>
              <a:t>Relevant information from implementation shepherds (or equivalents).</a:t>
            </a:r>
            <a:endParaRPr>
              <a:solidFill>
                <a:srgbClr val="0A344E"/>
              </a:solidFill>
            </a:endParaRPr>
          </a:p>
          <a:p>
            <a:pPr marL="0" marR="0" lvl="0" indent="0" algn="l" rtl="0">
              <a:lnSpc>
                <a:spcPct val="115000"/>
              </a:lnSpc>
              <a:spcBef>
                <a:spcPts val="0"/>
              </a:spcBef>
              <a:spcAft>
                <a:spcPts val="0"/>
              </a:spcAft>
              <a:buNone/>
            </a:pPr>
            <a:endParaRPr>
              <a:solidFill>
                <a:srgbClr val="0A344E"/>
              </a:solidFill>
            </a:endParaRPr>
          </a:p>
          <a:p>
            <a:pPr marL="0" marR="0" lvl="0" indent="0" algn="l" rtl="0">
              <a:lnSpc>
                <a:spcPct val="115000"/>
              </a:lnSpc>
              <a:spcBef>
                <a:spcPts val="0"/>
              </a:spcBef>
              <a:spcAft>
                <a:spcPts val="0"/>
              </a:spcAft>
              <a:buNone/>
            </a:pPr>
            <a:endParaRPr>
              <a:solidFill>
                <a:srgbClr val="0A344E"/>
              </a:solidFill>
            </a:endParaRPr>
          </a:p>
          <a:p>
            <a:pPr marL="0" marR="0" lvl="0" indent="0" algn="l" rtl="0">
              <a:lnSpc>
                <a:spcPct val="115000"/>
              </a:lnSpc>
              <a:spcBef>
                <a:spcPts val="0"/>
              </a:spcBef>
              <a:spcAft>
                <a:spcPts val="0"/>
              </a:spcAft>
              <a:buNone/>
            </a:pPr>
            <a:endParaRPr>
              <a:solidFill>
                <a:srgbClr val="0A344E"/>
              </a:solidFill>
            </a:endParaRPr>
          </a:p>
        </p:txBody>
      </p:sp>
      <p:sp>
        <p:nvSpPr>
          <p:cNvPr id="1006" name="Google Shape;1006;p68"/>
          <p:cNvSpPr txBox="1">
            <a:spLocks noGrp="1"/>
          </p:cNvSpPr>
          <p:nvPr>
            <p:ph type="title"/>
          </p:nvPr>
        </p:nvSpPr>
        <p:spPr>
          <a:xfrm>
            <a:off x="374900" y="46175"/>
            <a:ext cx="8303700" cy="450600"/>
          </a:xfrm>
          <a:prstGeom prst="rect">
            <a:avLst/>
          </a:prstGeom>
          <a:noFill/>
          <a:ln>
            <a:noFill/>
          </a:ln>
        </p:spPr>
        <p:txBody>
          <a:bodyPr spcFirstLastPara="1" wrap="square" lIns="0" tIns="45700" rIns="0" bIns="45700" anchor="t" anchorCtr="0">
            <a:noAutofit/>
          </a:bodyPr>
          <a:lstStyle/>
          <a:p>
            <a:pPr marL="0" lvl="0" indent="0" algn="just" rtl="0">
              <a:spcBef>
                <a:spcPts val="0"/>
              </a:spcBef>
              <a:spcAft>
                <a:spcPts val="0"/>
              </a:spcAft>
              <a:buNone/>
            </a:pPr>
            <a:r>
              <a:rPr lang="en-US" sz="2000">
                <a:solidFill>
                  <a:srgbClr val="0A344E"/>
                </a:solidFill>
              </a:rPr>
              <a:t>High-level guidance for the prioritization process. The entity shall:-</a:t>
            </a:r>
            <a:endParaRPr sz="20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10"/>
        <p:cNvGrpSpPr/>
        <p:nvPr/>
      </p:nvGrpSpPr>
      <p:grpSpPr>
        <a:xfrm>
          <a:off x="0" y="0"/>
          <a:ext cx="0" cy="0"/>
          <a:chOff x="0" y="0"/>
          <a:chExt cx="0" cy="0"/>
        </a:xfrm>
      </p:grpSpPr>
      <p:pic>
        <p:nvPicPr>
          <p:cNvPr id="1011" name="Google Shape;1011;p69"/>
          <p:cNvPicPr preferRelativeResize="0"/>
          <p:nvPr/>
        </p:nvPicPr>
        <p:blipFill>
          <a:blip r:embed="rId3">
            <a:alphaModFix amt="12000"/>
          </a:blip>
          <a:stretch>
            <a:fillRect/>
          </a:stretch>
        </p:blipFill>
        <p:spPr>
          <a:xfrm>
            <a:off x="1721230" y="609600"/>
            <a:ext cx="5773770" cy="5710249"/>
          </a:xfrm>
          <a:prstGeom prst="rect">
            <a:avLst/>
          </a:prstGeom>
          <a:noFill/>
          <a:ln>
            <a:noFill/>
          </a:ln>
        </p:spPr>
      </p:pic>
      <p:sp>
        <p:nvSpPr>
          <p:cNvPr id="1012" name="Google Shape;1012;p69"/>
          <p:cNvSpPr txBox="1">
            <a:spLocks noGrp="1"/>
          </p:cNvSpPr>
          <p:nvPr>
            <p:ph type="body" idx="1"/>
          </p:nvPr>
        </p:nvSpPr>
        <p:spPr>
          <a:xfrm>
            <a:off x="427700" y="675200"/>
            <a:ext cx="8244000" cy="55341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US" b="1">
                <a:solidFill>
                  <a:schemeClr val="dk2"/>
                </a:solidFill>
              </a:rPr>
              <a:t>Problem statement: </a:t>
            </a:r>
            <a:endParaRPr b="1">
              <a:solidFill>
                <a:schemeClr val="dk2"/>
              </a:solidFill>
            </a:endParaRPr>
          </a:p>
          <a:p>
            <a:pPr marL="0" marR="0" lvl="0" indent="0" algn="l" rtl="0">
              <a:lnSpc>
                <a:spcPct val="100000"/>
              </a:lnSpc>
              <a:spcBef>
                <a:spcPts val="0"/>
              </a:spcBef>
              <a:spcAft>
                <a:spcPts val="0"/>
              </a:spcAft>
              <a:buNone/>
            </a:pPr>
            <a:r>
              <a:rPr lang="en-US" sz="1800" b="1" i="1">
                <a:solidFill>
                  <a:srgbClr val="0A344E"/>
                </a:solidFill>
              </a:rPr>
              <a:t>None of the reports on strategic plans or operating plans provide, for the most part, any clear factual indication on the progress that being made vs the various goals, outcomes, initiatives etc. presented in these plans.</a:t>
            </a:r>
            <a:endParaRPr sz="1800" b="1" i="1">
              <a:solidFill>
                <a:srgbClr val="0A344E"/>
              </a:solidFill>
            </a:endParaRPr>
          </a:p>
          <a:p>
            <a:pPr marL="0" marR="0" lvl="0" indent="0" algn="l" rtl="0">
              <a:lnSpc>
                <a:spcPct val="100000"/>
              </a:lnSpc>
              <a:spcBef>
                <a:spcPts val="0"/>
              </a:spcBef>
              <a:spcAft>
                <a:spcPts val="0"/>
              </a:spcAft>
              <a:buNone/>
            </a:pPr>
            <a:endParaRPr>
              <a:solidFill>
                <a:srgbClr val="0A344E"/>
              </a:solidFill>
            </a:endParaRPr>
          </a:p>
          <a:p>
            <a:pPr marL="0" marR="0" lvl="0" indent="0" algn="l" rtl="0">
              <a:lnSpc>
                <a:spcPct val="100000"/>
              </a:lnSpc>
              <a:spcBef>
                <a:spcPts val="0"/>
              </a:spcBef>
              <a:spcAft>
                <a:spcPts val="0"/>
              </a:spcAft>
              <a:buNone/>
            </a:pPr>
            <a:r>
              <a:rPr lang="en-US" b="1">
                <a:solidFill>
                  <a:schemeClr val="dk2"/>
                </a:solidFill>
              </a:rPr>
              <a:t>Intended outcome: </a:t>
            </a:r>
            <a:endParaRPr b="1">
              <a:solidFill>
                <a:schemeClr val="dk2"/>
              </a:solidFill>
            </a:endParaRPr>
          </a:p>
          <a:p>
            <a:pPr marL="457200" marR="0" lvl="0" indent="-342900" algn="just" rtl="0">
              <a:lnSpc>
                <a:spcPct val="100000"/>
              </a:lnSpc>
              <a:spcBef>
                <a:spcPts val="0"/>
              </a:spcBef>
              <a:spcAft>
                <a:spcPts val="0"/>
              </a:spcAft>
              <a:buClr>
                <a:srgbClr val="0A344E"/>
              </a:buClr>
              <a:buSzPts val="1800"/>
              <a:buChar char="●"/>
            </a:pPr>
            <a:r>
              <a:rPr lang="en-US" sz="1800">
                <a:solidFill>
                  <a:srgbClr val="0A344E"/>
                </a:solidFill>
              </a:rPr>
              <a:t>Ensure that all the elements contributing to achieving strategic objectives are critical to the success of that strategic objective.</a:t>
            </a:r>
            <a:endParaRPr sz="1800">
              <a:solidFill>
                <a:srgbClr val="0A344E"/>
              </a:solidFill>
            </a:endParaRPr>
          </a:p>
          <a:p>
            <a:pPr marL="457200" marR="0" lvl="0" indent="-342900" algn="just" rtl="0">
              <a:lnSpc>
                <a:spcPct val="100000"/>
              </a:lnSpc>
              <a:spcBef>
                <a:spcPts val="0"/>
              </a:spcBef>
              <a:spcAft>
                <a:spcPts val="0"/>
              </a:spcAft>
              <a:buClr>
                <a:srgbClr val="0A344E"/>
              </a:buClr>
              <a:buSzPts val="1800"/>
              <a:buChar char="●"/>
            </a:pPr>
            <a:r>
              <a:rPr lang="en-US" sz="1800">
                <a:solidFill>
                  <a:srgbClr val="0A344E"/>
                </a:solidFill>
              </a:rPr>
              <a:t>Ensure that all the elements contributing to achieving strategic objectives (and their subcomponents) are S.M.A.R.T and that all reporting on these present the status of these using these metrics (this can be reviewed on a regular or timely basis). </a:t>
            </a:r>
            <a:endParaRPr sz="1800">
              <a:solidFill>
                <a:srgbClr val="0A344E"/>
              </a:solidFill>
            </a:endParaRPr>
          </a:p>
          <a:p>
            <a:pPr marL="457200" marR="0" lvl="0" indent="0" algn="just" rtl="0">
              <a:lnSpc>
                <a:spcPct val="100000"/>
              </a:lnSpc>
              <a:spcBef>
                <a:spcPts val="0"/>
              </a:spcBef>
              <a:spcAft>
                <a:spcPts val="0"/>
              </a:spcAft>
              <a:buNone/>
            </a:pPr>
            <a:endParaRPr sz="1800">
              <a:solidFill>
                <a:srgbClr val="0A344E"/>
              </a:solidFill>
            </a:endParaRPr>
          </a:p>
          <a:p>
            <a:pPr marL="0" lvl="0" indent="0" algn="just" rtl="0">
              <a:spcBef>
                <a:spcPts val="0"/>
              </a:spcBef>
              <a:spcAft>
                <a:spcPts val="0"/>
              </a:spcAft>
              <a:buNone/>
            </a:pPr>
            <a:r>
              <a:rPr lang="en-US" b="1">
                <a:solidFill>
                  <a:schemeClr val="dk2"/>
                </a:solidFill>
              </a:rPr>
              <a:t>Recommendation that ICANN org shall:-</a:t>
            </a:r>
            <a:endParaRPr sz="1800" b="1">
              <a:solidFill>
                <a:srgbClr val="0A344E"/>
              </a:solidFill>
            </a:endParaRPr>
          </a:p>
          <a:p>
            <a:pPr marL="457200" lvl="0" indent="-342900" algn="just" rtl="0">
              <a:spcBef>
                <a:spcPts val="0"/>
              </a:spcBef>
              <a:spcAft>
                <a:spcPts val="0"/>
              </a:spcAft>
              <a:buClr>
                <a:srgbClr val="0A344E"/>
              </a:buClr>
              <a:buSzPts val="1800"/>
              <a:buChar char="●"/>
            </a:pPr>
            <a:r>
              <a:rPr lang="en-US" sz="1800">
                <a:solidFill>
                  <a:srgbClr val="0A344E"/>
                </a:solidFill>
              </a:rPr>
              <a:t>Provide a clear and concise rationale in plain language explaining how each goal, outcome, and operating initiative is critical to achieving the results of the one it is supporting. </a:t>
            </a:r>
            <a:endParaRPr sz="1800">
              <a:solidFill>
                <a:srgbClr val="0A344E"/>
              </a:solidFill>
            </a:endParaRPr>
          </a:p>
          <a:p>
            <a:pPr marL="457200" lvl="0" indent="-349250" algn="just" rtl="0">
              <a:spcBef>
                <a:spcPts val="0"/>
              </a:spcBef>
              <a:spcAft>
                <a:spcPts val="0"/>
              </a:spcAft>
              <a:buClr>
                <a:srgbClr val="0A344E"/>
              </a:buClr>
              <a:buSzPts val="1900"/>
              <a:buChar char="●"/>
            </a:pPr>
            <a:r>
              <a:rPr lang="en-US" sz="1800">
                <a:solidFill>
                  <a:srgbClr val="0A344E"/>
                </a:solidFill>
              </a:rPr>
              <a:t>Provide a specific criteria, clearly articulated in plain language, defining success which shall be S.M.A.R.T for each goal (strategic or not), outcome (targeted or not), and operating initiative.      </a:t>
            </a:r>
            <a:r>
              <a:rPr lang="en-US">
                <a:solidFill>
                  <a:srgbClr val="0A344E"/>
                </a:solidFill>
              </a:rPr>
              <a:t>                </a:t>
            </a:r>
            <a:endParaRPr>
              <a:solidFill>
                <a:srgbClr val="0A344E"/>
              </a:solidFill>
            </a:endParaRPr>
          </a:p>
          <a:p>
            <a:pPr marL="5029200" lvl="0" indent="457200" algn="just" rtl="0">
              <a:spcBef>
                <a:spcPts val="0"/>
              </a:spcBef>
              <a:spcAft>
                <a:spcPts val="0"/>
              </a:spcAft>
              <a:buNone/>
            </a:pPr>
            <a:r>
              <a:rPr lang="en-US" sz="1600" b="1">
                <a:solidFill>
                  <a:srgbClr val="0A344E"/>
                </a:solidFill>
              </a:rPr>
              <a:t>In addition to in future ...</a:t>
            </a:r>
            <a:r>
              <a:rPr lang="en-US" sz="1700" b="1">
                <a:solidFill>
                  <a:srgbClr val="0A344E"/>
                </a:solidFill>
              </a:rPr>
              <a:t> </a:t>
            </a:r>
            <a:r>
              <a:rPr lang="en-US">
                <a:solidFill>
                  <a:srgbClr val="0A344E"/>
                </a:solidFill>
              </a:rPr>
              <a:t>   </a:t>
            </a:r>
            <a:endParaRPr>
              <a:solidFill>
                <a:srgbClr val="0A344E"/>
              </a:solidFill>
            </a:endParaRPr>
          </a:p>
        </p:txBody>
      </p:sp>
      <p:sp>
        <p:nvSpPr>
          <p:cNvPr id="1013" name="Google Shape;1013;p69"/>
          <p:cNvSpPr txBox="1">
            <a:spLocks noGrp="1"/>
          </p:cNvSpPr>
          <p:nvPr>
            <p:ph type="title"/>
          </p:nvPr>
        </p:nvSpPr>
        <p:spPr>
          <a:xfrm>
            <a:off x="374900" y="122375"/>
            <a:ext cx="8769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sz="2200"/>
              <a:t>Accountability &amp; Transparency: Strategic and Operating Plans </a:t>
            </a:r>
            <a:endParaRPr sz="22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53"/>
        <p:cNvGrpSpPr/>
        <p:nvPr/>
      </p:nvGrpSpPr>
      <p:grpSpPr>
        <a:xfrm>
          <a:off x="0" y="0"/>
          <a:ext cx="0" cy="0"/>
          <a:chOff x="0" y="0"/>
          <a:chExt cx="0" cy="0"/>
        </a:xfrm>
      </p:grpSpPr>
      <p:sp>
        <p:nvSpPr>
          <p:cNvPr id="854" name="Google Shape;854;p52"/>
          <p:cNvSpPr/>
          <p:nvPr/>
        </p:nvSpPr>
        <p:spPr>
          <a:xfrm>
            <a:off x="4645524" y="1299014"/>
            <a:ext cx="2539800" cy="2175300"/>
          </a:xfrm>
          <a:prstGeom prst="rect">
            <a:avLst/>
          </a:prstGeom>
          <a:solidFill>
            <a:schemeClr val="accent3"/>
          </a:solidFill>
          <a:ln w="25400" cap="flat" cmpd="sng">
            <a:solidFill>
              <a:srgbClr val="13515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55" name="Google Shape;855;p52"/>
          <p:cNvSpPr/>
          <p:nvPr/>
        </p:nvSpPr>
        <p:spPr>
          <a:xfrm>
            <a:off x="4645524" y="1299014"/>
            <a:ext cx="2539800" cy="87600"/>
          </a:xfrm>
          <a:prstGeom prst="rect">
            <a:avLst/>
          </a:prstGeom>
          <a:solidFill>
            <a:srgbClr val="145357">
              <a:alpha val="8000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56" name="Google Shape;856;p52"/>
          <p:cNvSpPr/>
          <p:nvPr/>
        </p:nvSpPr>
        <p:spPr>
          <a:xfrm>
            <a:off x="1946911" y="3681668"/>
            <a:ext cx="2539800" cy="2175300"/>
          </a:xfrm>
          <a:prstGeom prst="rect">
            <a:avLst/>
          </a:prstGeom>
          <a:solidFill>
            <a:schemeClr val="accent5"/>
          </a:solidFill>
          <a:ln w="25400" cap="flat" cmpd="sng">
            <a:solidFill>
              <a:srgbClr val="9F4625"/>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57" name="Google Shape;857;p52"/>
          <p:cNvSpPr/>
          <p:nvPr/>
        </p:nvSpPr>
        <p:spPr>
          <a:xfrm>
            <a:off x="4645524" y="3681668"/>
            <a:ext cx="2539800" cy="2175300"/>
          </a:xfrm>
          <a:prstGeom prst="rect">
            <a:avLst/>
          </a:prstGeom>
          <a:solidFill>
            <a:schemeClr val="accent2">
              <a:alpha val="85882"/>
            </a:schemeClr>
          </a:solidFill>
          <a:ln w="25400" cap="flat" cmpd="sng">
            <a:solidFill>
              <a:srgbClr val="09304E"/>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58" name="Google Shape;858;p52"/>
          <p:cNvSpPr/>
          <p:nvPr/>
        </p:nvSpPr>
        <p:spPr>
          <a:xfrm>
            <a:off x="1946911" y="3681668"/>
            <a:ext cx="2539800" cy="87600"/>
          </a:xfrm>
          <a:prstGeom prst="rect">
            <a:avLst/>
          </a:prstGeom>
          <a:solidFill>
            <a:srgbClr val="AC441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59" name="Google Shape;859;p52"/>
          <p:cNvSpPr/>
          <p:nvPr/>
        </p:nvSpPr>
        <p:spPr>
          <a:xfrm>
            <a:off x="4645524" y="3681668"/>
            <a:ext cx="2539800" cy="87600"/>
          </a:xfrm>
          <a:prstGeom prst="rect">
            <a:avLst/>
          </a:prstGeom>
          <a:solidFill>
            <a:srgbClr val="09325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60" name="Google Shape;860;p52"/>
          <p:cNvSpPr/>
          <p:nvPr/>
        </p:nvSpPr>
        <p:spPr>
          <a:xfrm>
            <a:off x="5663141" y="1501265"/>
            <a:ext cx="498900" cy="498900"/>
          </a:xfrm>
          <a:prstGeom prst="ellipse">
            <a:avLst/>
          </a:prstGeom>
          <a:solidFill>
            <a:srgbClr val="145357"/>
          </a:solidFill>
          <a:ln w="25400" cap="flat" cmpd="sng">
            <a:solidFill>
              <a:srgbClr val="13515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61" name="Google Shape;861;p52"/>
          <p:cNvSpPr/>
          <p:nvPr/>
        </p:nvSpPr>
        <p:spPr>
          <a:xfrm>
            <a:off x="5663141" y="3895123"/>
            <a:ext cx="498900" cy="498900"/>
          </a:xfrm>
          <a:prstGeom prst="ellipse">
            <a:avLst/>
          </a:prstGeom>
          <a:solidFill>
            <a:srgbClr val="0A325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62" name="Google Shape;862;p52"/>
          <p:cNvSpPr/>
          <p:nvPr/>
        </p:nvSpPr>
        <p:spPr>
          <a:xfrm>
            <a:off x="2970682" y="3895123"/>
            <a:ext cx="498900" cy="498900"/>
          </a:xfrm>
          <a:prstGeom prst="ellipse">
            <a:avLst/>
          </a:prstGeom>
          <a:solidFill>
            <a:srgbClr val="AC441E"/>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63" name="Google Shape;863;p52"/>
          <p:cNvSpPr/>
          <p:nvPr/>
        </p:nvSpPr>
        <p:spPr>
          <a:xfrm>
            <a:off x="1946911" y="1299014"/>
            <a:ext cx="2539800" cy="2175300"/>
          </a:xfrm>
          <a:prstGeom prst="rect">
            <a:avLst/>
          </a:prstGeom>
          <a:solidFill>
            <a:schemeClr val="accent1">
              <a:alpha val="71764"/>
            </a:schemeClr>
          </a:solidFill>
          <a:ln w="25400" cap="flat" cmpd="sng">
            <a:solidFill>
              <a:srgbClr val="12629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64" name="Google Shape;864;p52"/>
          <p:cNvSpPr/>
          <p:nvPr/>
        </p:nvSpPr>
        <p:spPr>
          <a:xfrm>
            <a:off x="1946911" y="1299014"/>
            <a:ext cx="2539800" cy="87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65" name="Google Shape;865;p52"/>
          <p:cNvSpPr/>
          <p:nvPr/>
        </p:nvSpPr>
        <p:spPr>
          <a:xfrm>
            <a:off x="2962327" y="1510650"/>
            <a:ext cx="498900" cy="498900"/>
          </a:xfrm>
          <a:prstGeom prst="ellipse">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866" name="Google Shape;866;p52"/>
          <p:cNvSpPr txBox="1"/>
          <p:nvPr/>
        </p:nvSpPr>
        <p:spPr>
          <a:xfrm>
            <a:off x="2182159" y="1982152"/>
            <a:ext cx="2079900" cy="10773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rgbClr val="FFFFFF"/>
                </a:solidFill>
              </a:rPr>
              <a:t>Background &amp; Scope</a:t>
            </a:r>
            <a:endParaRPr/>
          </a:p>
        </p:txBody>
      </p:sp>
      <p:sp>
        <p:nvSpPr>
          <p:cNvPr id="867" name="Google Shape;867;p52"/>
          <p:cNvSpPr txBox="1"/>
          <p:nvPr/>
        </p:nvSpPr>
        <p:spPr>
          <a:xfrm>
            <a:off x="4875274" y="1982152"/>
            <a:ext cx="2079900" cy="10773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rgbClr val="FFFFFF"/>
                </a:solidFill>
              </a:rPr>
              <a:t>Overview of Recommendations </a:t>
            </a:r>
            <a:endParaRPr/>
          </a:p>
        </p:txBody>
      </p:sp>
      <p:sp>
        <p:nvSpPr>
          <p:cNvPr id="868" name="Google Shape;868;p52"/>
          <p:cNvSpPr txBox="1"/>
          <p:nvPr/>
        </p:nvSpPr>
        <p:spPr>
          <a:xfrm>
            <a:off x="2182159" y="4364806"/>
            <a:ext cx="2079900" cy="10773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rgbClr val="FFFFFF"/>
                </a:solidFill>
              </a:rPr>
              <a:t>Next Steps</a:t>
            </a:r>
            <a:endParaRPr/>
          </a:p>
        </p:txBody>
      </p:sp>
      <p:sp>
        <p:nvSpPr>
          <p:cNvPr id="869" name="Google Shape;869;p52"/>
          <p:cNvSpPr txBox="1"/>
          <p:nvPr/>
        </p:nvSpPr>
        <p:spPr>
          <a:xfrm>
            <a:off x="4875274" y="4364806"/>
            <a:ext cx="2079900" cy="10773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600">
                <a:solidFill>
                  <a:srgbClr val="FFFFFF"/>
                </a:solidFill>
              </a:rPr>
              <a:t>Q &amp; A</a:t>
            </a:r>
            <a:endParaRPr/>
          </a:p>
        </p:txBody>
      </p:sp>
      <p:sp>
        <p:nvSpPr>
          <p:cNvPr id="870" name="Google Shape;870;p52"/>
          <p:cNvSpPr txBox="1"/>
          <p:nvPr/>
        </p:nvSpPr>
        <p:spPr>
          <a:xfrm>
            <a:off x="1946911" y="1519144"/>
            <a:ext cx="2539800" cy="446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300" b="1" i="0" u="none" strike="noStrike" cap="none">
                <a:solidFill>
                  <a:srgbClr val="FFFFFF"/>
                </a:solidFill>
                <a:latin typeface="Arial"/>
                <a:ea typeface="Arial"/>
                <a:cs typeface="Arial"/>
                <a:sym typeface="Arial"/>
              </a:rPr>
              <a:t>1</a:t>
            </a:r>
            <a:endParaRPr/>
          </a:p>
        </p:txBody>
      </p:sp>
      <p:sp>
        <p:nvSpPr>
          <p:cNvPr id="871" name="Google Shape;871;p52"/>
          <p:cNvSpPr txBox="1"/>
          <p:nvPr/>
        </p:nvSpPr>
        <p:spPr>
          <a:xfrm>
            <a:off x="4645524" y="1508195"/>
            <a:ext cx="2539800" cy="446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300" b="1" i="0" u="none" strike="noStrike" cap="none">
                <a:solidFill>
                  <a:srgbClr val="FFFFFF"/>
                </a:solidFill>
                <a:latin typeface="Arial"/>
                <a:ea typeface="Arial"/>
                <a:cs typeface="Arial"/>
                <a:sym typeface="Arial"/>
              </a:rPr>
              <a:t>2</a:t>
            </a:r>
            <a:endParaRPr/>
          </a:p>
        </p:txBody>
      </p:sp>
      <p:sp>
        <p:nvSpPr>
          <p:cNvPr id="872" name="Google Shape;872;p52"/>
          <p:cNvSpPr txBox="1"/>
          <p:nvPr/>
        </p:nvSpPr>
        <p:spPr>
          <a:xfrm>
            <a:off x="1946911" y="3910762"/>
            <a:ext cx="2539800" cy="446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300" b="1">
                <a:solidFill>
                  <a:srgbClr val="FFFFFF"/>
                </a:solidFill>
              </a:rPr>
              <a:t>3</a:t>
            </a:r>
            <a:endParaRPr/>
          </a:p>
        </p:txBody>
      </p:sp>
      <p:sp>
        <p:nvSpPr>
          <p:cNvPr id="873" name="Google Shape;873;p52"/>
          <p:cNvSpPr txBox="1"/>
          <p:nvPr/>
        </p:nvSpPr>
        <p:spPr>
          <a:xfrm>
            <a:off x="4645524" y="3910762"/>
            <a:ext cx="2539800" cy="4464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300" b="1">
                <a:solidFill>
                  <a:srgbClr val="FFFFFF"/>
                </a:solidFill>
              </a:rPr>
              <a:t>4</a:t>
            </a:r>
            <a:endParaRPr/>
          </a:p>
        </p:txBody>
      </p:sp>
      <p:sp>
        <p:nvSpPr>
          <p:cNvPr id="874" name="Google Shape;874;p52"/>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Agenda</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17"/>
        <p:cNvGrpSpPr/>
        <p:nvPr/>
      </p:nvGrpSpPr>
      <p:grpSpPr>
        <a:xfrm>
          <a:off x="0" y="0"/>
          <a:ext cx="0" cy="0"/>
          <a:chOff x="0" y="0"/>
          <a:chExt cx="0" cy="0"/>
        </a:xfrm>
      </p:grpSpPr>
      <p:pic>
        <p:nvPicPr>
          <p:cNvPr id="1018" name="Google Shape;1018;p70"/>
          <p:cNvPicPr preferRelativeResize="0"/>
          <p:nvPr/>
        </p:nvPicPr>
        <p:blipFill>
          <a:blip r:embed="rId3">
            <a:alphaModFix amt="16000"/>
          </a:blip>
          <a:stretch>
            <a:fillRect/>
          </a:stretch>
        </p:blipFill>
        <p:spPr>
          <a:xfrm>
            <a:off x="427700" y="1800307"/>
            <a:ext cx="8243999" cy="4432270"/>
          </a:xfrm>
          <a:prstGeom prst="rect">
            <a:avLst/>
          </a:prstGeom>
          <a:noFill/>
          <a:ln>
            <a:noFill/>
          </a:ln>
        </p:spPr>
      </p:pic>
      <p:sp>
        <p:nvSpPr>
          <p:cNvPr id="1019" name="Google Shape;1019;p70"/>
          <p:cNvSpPr txBox="1">
            <a:spLocks noGrp="1"/>
          </p:cNvSpPr>
          <p:nvPr>
            <p:ph type="body" idx="1"/>
          </p:nvPr>
        </p:nvSpPr>
        <p:spPr>
          <a:xfrm>
            <a:off x="427700" y="675200"/>
            <a:ext cx="8244000" cy="51345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US" b="1">
                <a:solidFill>
                  <a:schemeClr val="dk2"/>
                </a:solidFill>
              </a:rPr>
              <a:t>Problem statement:</a:t>
            </a:r>
            <a:r>
              <a:rPr lang="en-US">
                <a:solidFill>
                  <a:srgbClr val="0A344E"/>
                </a:solidFill>
              </a:rPr>
              <a:t> </a:t>
            </a:r>
            <a:endParaRPr>
              <a:solidFill>
                <a:srgbClr val="0A344E"/>
              </a:solidFill>
            </a:endParaRPr>
          </a:p>
          <a:p>
            <a:pPr marL="457200" marR="0" lvl="0" indent="-349250" algn="just" rtl="0">
              <a:lnSpc>
                <a:spcPct val="115000"/>
              </a:lnSpc>
              <a:spcBef>
                <a:spcPts val="0"/>
              </a:spcBef>
              <a:spcAft>
                <a:spcPts val="0"/>
              </a:spcAft>
              <a:buClr>
                <a:srgbClr val="0A344E"/>
              </a:buClr>
              <a:buSzPts val="1900"/>
              <a:buChar char="●"/>
            </a:pPr>
            <a:r>
              <a:rPr lang="en-US" b="1" i="1">
                <a:solidFill>
                  <a:srgbClr val="0A344E"/>
                </a:solidFill>
              </a:rPr>
              <a:t>Stagnation of participation in Public Comments. </a:t>
            </a:r>
            <a:endParaRPr b="1" i="1">
              <a:solidFill>
                <a:srgbClr val="0A344E"/>
              </a:solidFill>
            </a:endParaRPr>
          </a:p>
          <a:p>
            <a:pPr marL="457200" marR="0" lvl="0" indent="-349250" algn="just" rtl="0">
              <a:lnSpc>
                <a:spcPct val="115000"/>
              </a:lnSpc>
              <a:spcBef>
                <a:spcPts val="0"/>
              </a:spcBef>
              <a:spcAft>
                <a:spcPts val="0"/>
              </a:spcAft>
              <a:buClr>
                <a:srgbClr val="0A344E"/>
              </a:buClr>
              <a:buSzPts val="1900"/>
              <a:buChar char="●"/>
            </a:pPr>
            <a:r>
              <a:rPr lang="en-US" b="1" i="1">
                <a:solidFill>
                  <a:srgbClr val="0A344E"/>
                </a:solidFill>
              </a:rPr>
              <a:t>Increasing use of alternative methods for capturing input which are either against stated rules or without any clear rules for their use.</a:t>
            </a:r>
            <a:endParaRPr b="1" i="1">
              <a:solidFill>
                <a:srgbClr val="0A344E"/>
              </a:solidFill>
            </a:endParaRPr>
          </a:p>
          <a:p>
            <a:pPr marL="0" marR="0" lvl="0" indent="0" algn="just" rtl="0">
              <a:lnSpc>
                <a:spcPct val="115000"/>
              </a:lnSpc>
              <a:spcBef>
                <a:spcPts val="0"/>
              </a:spcBef>
              <a:spcAft>
                <a:spcPts val="0"/>
              </a:spcAft>
              <a:buNone/>
            </a:pPr>
            <a:endParaRPr>
              <a:solidFill>
                <a:srgbClr val="0A344E"/>
              </a:solidFill>
            </a:endParaRPr>
          </a:p>
          <a:p>
            <a:pPr marL="0" marR="0" lvl="0" indent="0" algn="just" rtl="0">
              <a:lnSpc>
                <a:spcPct val="115000"/>
              </a:lnSpc>
              <a:spcBef>
                <a:spcPts val="0"/>
              </a:spcBef>
              <a:spcAft>
                <a:spcPts val="0"/>
              </a:spcAft>
              <a:buNone/>
            </a:pPr>
            <a:r>
              <a:rPr lang="en-US" b="1">
                <a:solidFill>
                  <a:schemeClr val="dk2"/>
                </a:solidFill>
              </a:rPr>
              <a:t>Intended outcomes: </a:t>
            </a:r>
            <a:endParaRPr b="1">
              <a:solidFill>
                <a:schemeClr val="dk2"/>
              </a:solidFill>
            </a:endParaRPr>
          </a:p>
          <a:p>
            <a:pPr marL="457200" marR="0" lvl="0" indent="-342900" algn="just" rtl="0">
              <a:lnSpc>
                <a:spcPct val="100000"/>
              </a:lnSpc>
              <a:spcBef>
                <a:spcPts val="0"/>
              </a:spcBef>
              <a:spcAft>
                <a:spcPts val="0"/>
              </a:spcAft>
              <a:buClr>
                <a:srgbClr val="0A344E"/>
              </a:buClr>
              <a:buSzPts val="1800"/>
              <a:buChar char="●"/>
            </a:pPr>
            <a:r>
              <a:rPr lang="en-US" sz="1800">
                <a:solidFill>
                  <a:srgbClr val="0A344E"/>
                </a:solidFill>
              </a:rPr>
              <a:t>Increased participation in Public Comments. </a:t>
            </a:r>
            <a:endParaRPr sz="1800">
              <a:solidFill>
                <a:srgbClr val="0A344E"/>
              </a:solidFill>
            </a:endParaRPr>
          </a:p>
          <a:p>
            <a:pPr marL="457200" marR="0" lvl="0" indent="-342900" algn="just" rtl="0">
              <a:lnSpc>
                <a:spcPct val="100000"/>
              </a:lnSpc>
              <a:spcBef>
                <a:spcPts val="0"/>
              </a:spcBef>
              <a:spcAft>
                <a:spcPts val="0"/>
              </a:spcAft>
              <a:buClr>
                <a:srgbClr val="0A344E"/>
              </a:buClr>
              <a:buSzPts val="1800"/>
              <a:buChar char="●"/>
            </a:pPr>
            <a:r>
              <a:rPr lang="en-US" sz="1800">
                <a:solidFill>
                  <a:srgbClr val="0A344E"/>
                </a:solidFill>
              </a:rPr>
              <a:t>Clarifications with respect to the use of alternate mechanisms for gathering input. </a:t>
            </a:r>
            <a:endParaRPr sz="1800">
              <a:solidFill>
                <a:srgbClr val="0A344E"/>
              </a:solidFill>
            </a:endParaRPr>
          </a:p>
          <a:p>
            <a:pPr marL="457200" marR="0" lvl="0" indent="-342900" algn="just" rtl="0">
              <a:lnSpc>
                <a:spcPct val="100000"/>
              </a:lnSpc>
              <a:spcBef>
                <a:spcPts val="0"/>
              </a:spcBef>
              <a:spcAft>
                <a:spcPts val="0"/>
              </a:spcAft>
              <a:buClr>
                <a:srgbClr val="0A344E"/>
              </a:buClr>
              <a:buSzPts val="1800"/>
              <a:buChar char="●"/>
            </a:pPr>
            <a:r>
              <a:rPr lang="en-US" sz="1800">
                <a:solidFill>
                  <a:srgbClr val="0A344E"/>
                </a:solidFill>
              </a:rPr>
              <a:t>Establishing, implementing, and publishing clear reporting requirements for alternate mechanisms for gathering input per the ATRT3 recommendations. </a:t>
            </a:r>
            <a:endParaRPr sz="1800">
              <a:solidFill>
                <a:srgbClr val="0A344E"/>
              </a:solidFill>
            </a:endParaRPr>
          </a:p>
          <a:p>
            <a:pPr marL="457200" marR="0" lvl="0" indent="-342900" algn="just" rtl="0">
              <a:lnSpc>
                <a:spcPct val="100000"/>
              </a:lnSpc>
              <a:spcBef>
                <a:spcPts val="0"/>
              </a:spcBef>
              <a:spcAft>
                <a:spcPts val="0"/>
              </a:spcAft>
              <a:buClr>
                <a:srgbClr val="0A344E"/>
              </a:buClr>
              <a:buSzPts val="1800"/>
              <a:buChar char="●"/>
            </a:pPr>
            <a:r>
              <a:rPr lang="en-US" sz="1800">
                <a:solidFill>
                  <a:srgbClr val="0A344E"/>
                </a:solidFill>
              </a:rPr>
              <a:t>Consistent application of the published rules relating to public input.</a:t>
            </a:r>
            <a:endParaRPr sz="1800">
              <a:solidFill>
                <a:srgbClr val="0A344E"/>
              </a:solidFill>
            </a:endParaRPr>
          </a:p>
          <a:p>
            <a:pPr marL="0" marR="0" lvl="0" indent="0" algn="just" rtl="0">
              <a:lnSpc>
                <a:spcPct val="100000"/>
              </a:lnSpc>
              <a:spcBef>
                <a:spcPts val="0"/>
              </a:spcBef>
              <a:spcAft>
                <a:spcPts val="0"/>
              </a:spcAft>
              <a:buNone/>
            </a:pPr>
            <a:endParaRPr sz="1800">
              <a:solidFill>
                <a:srgbClr val="0A344E"/>
              </a:solidFill>
            </a:endParaRPr>
          </a:p>
          <a:p>
            <a:pPr marL="0" lvl="0" indent="0" algn="just" rtl="0">
              <a:lnSpc>
                <a:spcPct val="115000"/>
              </a:lnSpc>
              <a:spcBef>
                <a:spcPts val="0"/>
              </a:spcBef>
              <a:spcAft>
                <a:spcPts val="0"/>
              </a:spcAft>
              <a:buNone/>
            </a:pPr>
            <a:r>
              <a:rPr lang="en-US" b="1">
                <a:solidFill>
                  <a:schemeClr val="dk2"/>
                </a:solidFill>
              </a:rPr>
              <a:t>Recommendation:</a:t>
            </a:r>
            <a:endParaRPr b="1">
              <a:solidFill>
                <a:schemeClr val="dk2"/>
              </a:solidFill>
            </a:endParaRPr>
          </a:p>
          <a:p>
            <a:pPr marL="0" lvl="0" indent="0" algn="just" rtl="0">
              <a:lnSpc>
                <a:spcPct val="115000"/>
              </a:lnSpc>
              <a:spcBef>
                <a:spcPts val="0"/>
              </a:spcBef>
              <a:spcAft>
                <a:spcPts val="0"/>
              </a:spcAft>
              <a:buNone/>
            </a:pPr>
            <a:r>
              <a:rPr lang="en-US">
                <a:solidFill>
                  <a:srgbClr val="0A344E"/>
                </a:solidFill>
              </a:rPr>
              <a:t>ICANN org shall institute changes to Public Comment proceedings. </a:t>
            </a:r>
            <a:endParaRPr sz="1800">
              <a:solidFill>
                <a:srgbClr val="0A344E"/>
              </a:solidFill>
            </a:endParaRPr>
          </a:p>
        </p:txBody>
      </p:sp>
      <p:sp>
        <p:nvSpPr>
          <p:cNvPr id="1020" name="Google Shape;1020;p70"/>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Public Input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24"/>
        <p:cNvGrpSpPr/>
        <p:nvPr/>
      </p:nvGrpSpPr>
      <p:grpSpPr>
        <a:xfrm>
          <a:off x="0" y="0"/>
          <a:ext cx="0" cy="0"/>
          <a:chOff x="0" y="0"/>
          <a:chExt cx="0" cy="0"/>
        </a:xfrm>
      </p:grpSpPr>
      <p:pic>
        <p:nvPicPr>
          <p:cNvPr id="1025" name="Google Shape;1025;p71"/>
          <p:cNvPicPr preferRelativeResize="0"/>
          <p:nvPr/>
        </p:nvPicPr>
        <p:blipFill>
          <a:blip r:embed="rId3">
            <a:alphaModFix/>
          </a:blip>
          <a:stretch>
            <a:fillRect/>
          </a:stretch>
        </p:blipFill>
        <p:spPr>
          <a:xfrm>
            <a:off x="2054325" y="4877700"/>
            <a:ext cx="5035326" cy="1893376"/>
          </a:xfrm>
          <a:prstGeom prst="rect">
            <a:avLst/>
          </a:prstGeom>
          <a:noFill/>
          <a:ln>
            <a:noFill/>
          </a:ln>
        </p:spPr>
      </p:pic>
      <p:sp>
        <p:nvSpPr>
          <p:cNvPr id="1026" name="Google Shape;1026;p71"/>
          <p:cNvSpPr txBox="1">
            <a:spLocks noGrp="1"/>
          </p:cNvSpPr>
          <p:nvPr>
            <p:ph type="title"/>
          </p:nvPr>
        </p:nvSpPr>
        <p:spPr>
          <a:xfrm>
            <a:off x="374900" y="46175"/>
            <a:ext cx="86064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sz="2700"/>
              <a:t>Assessment of ATRT2 Implementation</a:t>
            </a:r>
            <a:endParaRPr sz="2700"/>
          </a:p>
        </p:txBody>
      </p:sp>
      <p:sp>
        <p:nvSpPr>
          <p:cNvPr id="1027" name="Google Shape;1027;p71"/>
          <p:cNvSpPr txBox="1">
            <a:spLocks noGrp="1"/>
          </p:cNvSpPr>
          <p:nvPr>
            <p:ph type="body" idx="1"/>
          </p:nvPr>
        </p:nvSpPr>
        <p:spPr>
          <a:xfrm>
            <a:off x="463200" y="830275"/>
            <a:ext cx="8217600" cy="4874100"/>
          </a:xfrm>
          <a:prstGeom prst="rect">
            <a:avLst/>
          </a:prstGeom>
          <a:noFill/>
          <a:ln>
            <a:noFill/>
          </a:ln>
        </p:spPr>
        <p:txBody>
          <a:bodyPr spcFirstLastPara="1" wrap="square" lIns="0" tIns="0" rIns="0" bIns="0" anchor="t" anchorCtr="0">
            <a:noAutofit/>
          </a:bodyPr>
          <a:lstStyle/>
          <a:p>
            <a:pPr marL="0" marR="0" lvl="0" indent="0" algn="just" rtl="0">
              <a:lnSpc>
                <a:spcPct val="115000"/>
              </a:lnSpc>
              <a:spcBef>
                <a:spcPts val="0"/>
              </a:spcBef>
              <a:spcAft>
                <a:spcPts val="0"/>
              </a:spcAft>
              <a:buNone/>
            </a:pPr>
            <a:r>
              <a:rPr lang="en-US" b="1">
                <a:solidFill>
                  <a:schemeClr val="dk2"/>
                </a:solidFill>
              </a:rPr>
              <a:t>Problem statement:</a:t>
            </a:r>
            <a:r>
              <a:rPr lang="en-US">
                <a:solidFill>
                  <a:srgbClr val="0A344E"/>
                </a:solidFill>
              </a:rPr>
              <a:t> </a:t>
            </a:r>
            <a:endParaRPr>
              <a:solidFill>
                <a:srgbClr val="0A344E"/>
              </a:solidFill>
            </a:endParaRPr>
          </a:p>
          <a:p>
            <a:pPr marL="0" marR="0" lvl="0" indent="0" algn="just" rtl="0">
              <a:lnSpc>
                <a:spcPct val="115000"/>
              </a:lnSpc>
              <a:spcBef>
                <a:spcPts val="0"/>
              </a:spcBef>
              <a:spcAft>
                <a:spcPts val="0"/>
              </a:spcAft>
              <a:buNone/>
            </a:pPr>
            <a:r>
              <a:rPr lang="en-US" b="1" i="1">
                <a:solidFill>
                  <a:srgbClr val="0A344E"/>
                </a:solidFill>
              </a:rPr>
              <a:t>ATRT3, similar to other Specific Reviews such as SSR2 and RDS, has assessed that not all recommendations by the previous review team have been completely implemented, contrary to the org’s reporting.</a:t>
            </a:r>
            <a:endParaRPr b="1" i="1">
              <a:solidFill>
                <a:srgbClr val="0A344E"/>
              </a:solidFill>
            </a:endParaRPr>
          </a:p>
          <a:p>
            <a:pPr marL="0" marR="0" lvl="0" indent="0" algn="just" rtl="0">
              <a:lnSpc>
                <a:spcPct val="115000"/>
              </a:lnSpc>
              <a:spcBef>
                <a:spcPts val="0"/>
              </a:spcBef>
              <a:spcAft>
                <a:spcPts val="0"/>
              </a:spcAft>
              <a:buNone/>
            </a:pPr>
            <a:endParaRPr>
              <a:solidFill>
                <a:srgbClr val="0A344E"/>
              </a:solidFill>
            </a:endParaRPr>
          </a:p>
          <a:p>
            <a:pPr marL="0" marR="0" lvl="0" indent="0" algn="just" rtl="0">
              <a:lnSpc>
                <a:spcPct val="115000"/>
              </a:lnSpc>
              <a:spcBef>
                <a:spcPts val="0"/>
              </a:spcBef>
              <a:spcAft>
                <a:spcPts val="0"/>
              </a:spcAft>
              <a:buNone/>
            </a:pPr>
            <a:r>
              <a:rPr lang="en-US" b="1">
                <a:solidFill>
                  <a:schemeClr val="dk2"/>
                </a:solidFill>
              </a:rPr>
              <a:t>Intended outcome: </a:t>
            </a:r>
            <a:endParaRPr b="1">
              <a:solidFill>
                <a:schemeClr val="dk2"/>
              </a:solidFill>
            </a:endParaRPr>
          </a:p>
          <a:p>
            <a:pPr marL="0" marR="0" lvl="0" indent="0" algn="just" rtl="0">
              <a:lnSpc>
                <a:spcPct val="115000"/>
              </a:lnSpc>
              <a:spcBef>
                <a:spcPts val="0"/>
              </a:spcBef>
              <a:spcAft>
                <a:spcPts val="0"/>
              </a:spcAft>
              <a:buNone/>
            </a:pPr>
            <a:r>
              <a:rPr lang="en-US" sz="1800">
                <a:solidFill>
                  <a:srgbClr val="0A344E"/>
                </a:solidFill>
              </a:rPr>
              <a:t>Proper implementation of all ATRT2 Recommendations subject to the prioritization process.</a:t>
            </a:r>
            <a:endParaRPr sz="1800">
              <a:solidFill>
                <a:srgbClr val="0A344E"/>
              </a:solidFill>
            </a:endParaRPr>
          </a:p>
          <a:p>
            <a:pPr marL="0" marR="0" lvl="0" indent="0" algn="just" rtl="0">
              <a:lnSpc>
                <a:spcPct val="115000"/>
              </a:lnSpc>
              <a:spcBef>
                <a:spcPts val="0"/>
              </a:spcBef>
              <a:spcAft>
                <a:spcPts val="0"/>
              </a:spcAft>
              <a:buNone/>
            </a:pPr>
            <a:endParaRPr sz="1800">
              <a:solidFill>
                <a:srgbClr val="0A344E"/>
              </a:solidFill>
            </a:endParaRPr>
          </a:p>
          <a:p>
            <a:pPr marL="0" lvl="0" indent="0" algn="just" rtl="0">
              <a:lnSpc>
                <a:spcPct val="115000"/>
              </a:lnSpc>
              <a:spcBef>
                <a:spcPts val="0"/>
              </a:spcBef>
              <a:spcAft>
                <a:spcPts val="0"/>
              </a:spcAft>
              <a:buNone/>
            </a:pPr>
            <a:r>
              <a:rPr lang="en-US" b="1">
                <a:solidFill>
                  <a:schemeClr val="dk2"/>
                </a:solidFill>
              </a:rPr>
              <a:t>Recommendation:</a:t>
            </a:r>
            <a:endParaRPr b="1">
              <a:solidFill>
                <a:schemeClr val="dk2"/>
              </a:solidFill>
            </a:endParaRPr>
          </a:p>
          <a:p>
            <a:pPr marL="0" lvl="0" indent="0" algn="just" rtl="0">
              <a:spcBef>
                <a:spcPts val="0"/>
              </a:spcBef>
              <a:spcAft>
                <a:spcPts val="0"/>
              </a:spcAft>
              <a:buNone/>
            </a:pPr>
            <a:r>
              <a:rPr lang="en-US" sz="1800">
                <a:solidFill>
                  <a:srgbClr val="0A344E"/>
                </a:solidFill>
              </a:rPr>
              <a:t>ICANN org shall review the implementation of ATRT2 Recommendations in light of ATRT3’s assessment of these and complete their implementation subject to prioritization (see recommendation on the creation of a prioritization process).</a:t>
            </a:r>
            <a:endParaRPr sz="1800">
              <a:solidFill>
                <a:srgbClr val="0A344E"/>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31"/>
        <p:cNvGrpSpPr/>
        <p:nvPr/>
      </p:nvGrpSpPr>
      <p:grpSpPr>
        <a:xfrm>
          <a:off x="0" y="0"/>
          <a:ext cx="0" cy="0"/>
          <a:chOff x="0" y="0"/>
          <a:chExt cx="0" cy="0"/>
        </a:xfrm>
      </p:grpSpPr>
      <p:sp>
        <p:nvSpPr>
          <p:cNvPr id="1032" name="Google Shape;1032;p72"/>
          <p:cNvSpPr txBox="1">
            <a:spLocks noGrp="1"/>
          </p:cNvSpPr>
          <p:nvPr>
            <p:ph type="title"/>
          </p:nvPr>
        </p:nvSpPr>
        <p:spPr>
          <a:xfrm>
            <a:off x="584938" y="770966"/>
            <a:ext cx="7932000" cy="18222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a:t>Next Steps</a:t>
            </a:r>
            <a:endParaRPr/>
          </a:p>
        </p:txBody>
      </p:sp>
      <p:sp>
        <p:nvSpPr>
          <p:cNvPr id="1033" name="Google Shape;1033;p72"/>
          <p:cNvSpPr txBox="1">
            <a:spLocks noGrp="1"/>
          </p:cNvSpPr>
          <p:nvPr>
            <p:ph type="body" idx="1"/>
          </p:nvPr>
        </p:nvSpPr>
        <p:spPr>
          <a:xfrm>
            <a:off x="600074" y="2765533"/>
            <a:ext cx="7907400"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a:t>Agenda Item #3</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38"/>
        <p:cNvGrpSpPr/>
        <p:nvPr/>
      </p:nvGrpSpPr>
      <p:grpSpPr>
        <a:xfrm>
          <a:off x="0" y="0"/>
          <a:ext cx="0" cy="0"/>
          <a:chOff x="0" y="0"/>
          <a:chExt cx="0" cy="0"/>
        </a:xfrm>
      </p:grpSpPr>
      <p:sp>
        <p:nvSpPr>
          <p:cNvPr id="1039" name="Google Shape;1039;p73"/>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Next Steps</a:t>
            </a:r>
            <a:endParaRPr/>
          </a:p>
        </p:txBody>
      </p:sp>
      <p:grpSp>
        <p:nvGrpSpPr>
          <p:cNvPr id="1040" name="Google Shape;1040;p73"/>
          <p:cNvGrpSpPr/>
          <p:nvPr/>
        </p:nvGrpSpPr>
        <p:grpSpPr>
          <a:xfrm>
            <a:off x="544993" y="1798326"/>
            <a:ext cx="1956000" cy="1394700"/>
            <a:chOff x="408227" y="1213404"/>
            <a:chExt cx="1956000" cy="1394700"/>
          </a:xfrm>
        </p:grpSpPr>
        <p:sp>
          <p:nvSpPr>
            <p:cNvPr id="1041" name="Google Shape;1041;p73"/>
            <p:cNvSpPr/>
            <p:nvPr/>
          </p:nvSpPr>
          <p:spPr>
            <a:xfrm>
              <a:off x="408227" y="1213404"/>
              <a:ext cx="1956000" cy="1394700"/>
            </a:xfrm>
            <a:prstGeom prst="rect">
              <a:avLst/>
            </a:prstGeom>
            <a:solidFill>
              <a:schemeClr val="accent1">
                <a:alpha val="76860"/>
              </a:schemeClr>
            </a:solidFill>
            <a:ln w="25400" cap="flat" cmpd="sng">
              <a:solidFill>
                <a:srgbClr val="12629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42" name="Google Shape;1042;p73"/>
            <p:cNvSpPr txBox="1"/>
            <p:nvPr/>
          </p:nvSpPr>
          <p:spPr>
            <a:xfrm>
              <a:off x="484433" y="1363903"/>
              <a:ext cx="1796400" cy="1104900"/>
            </a:xfrm>
            <a:prstGeom prst="rect">
              <a:avLst/>
            </a:prstGeom>
            <a:noFill/>
            <a:ln>
              <a:noFill/>
            </a:ln>
          </p:spPr>
          <p:txBody>
            <a:bodyPr spcFirstLastPara="1" wrap="square" lIns="91425" tIns="45700" rIns="91425" bIns="45700" anchor="t" anchorCtr="0">
              <a:noAutofit/>
            </a:bodyPr>
            <a:lstStyle/>
            <a:p>
              <a:pPr marL="0" marR="0" lvl="0" indent="0" algn="ctr" rtl="0">
                <a:lnSpc>
                  <a:spcPct val="156470"/>
                </a:lnSpc>
                <a:spcBef>
                  <a:spcPts val="0"/>
                </a:spcBef>
                <a:spcAft>
                  <a:spcPts val="0"/>
                </a:spcAft>
                <a:buNone/>
              </a:pPr>
              <a:r>
                <a:rPr lang="en-US" sz="1700">
                  <a:solidFill>
                    <a:srgbClr val="FFFFFF"/>
                  </a:solidFill>
                </a:rPr>
                <a:t>ATRT3 Final Report to ICANN Board</a:t>
              </a:r>
              <a:endParaRPr/>
            </a:p>
          </p:txBody>
        </p:sp>
      </p:grpSp>
      <p:pic>
        <p:nvPicPr>
          <p:cNvPr id="1043" name="Google Shape;1043;p73" descr="0309-arrow-right.eps"/>
          <p:cNvPicPr preferRelativeResize="0"/>
          <p:nvPr/>
        </p:nvPicPr>
        <p:blipFill rotWithShape="1">
          <a:blip r:embed="rId3">
            <a:alphaModFix/>
          </a:blip>
          <a:srcRect/>
          <a:stretch/>
        </p:blipFill>
        <p:spPr>
          <a:xfrm>
            <a:off x="2742986" y="2309603"/>
            <a:ext cx="539472" cy="339271"/>
          </a:xfrm>
          <a:prstGeom prst="rect">
            <a:avLst/>
          </a:prstGeom>
          <a:noFill/>
          <a:ln>
            <a:noFill/>
          </a:ln>
        </p:spPr>
      </p:pic>
      <p:grpSp>
        <p:nvGrpSpPr>
          <p:cNvPr id="1044" name="Google Shape;1044;p73"/>
          <p:cNvGrpSpPr/>
          <p:nvPr/>
        </p:nvGrpSpPr>
        <p:grpSpPr>
          <a:xfrm>
            <a:off x="3486350" y="1798326"/>
            <a:ext cx="2050800" cy="1394700"/>
            <a:chOff x="3330045" y="1213404"/>
            <a:chExt cx="2050800" cy="1394700"/>
          </a:xfrm>
        </p:grpSpPr>
        <p:sp>
          <p:nvSpPr>
            <p:cNvPr id="1045" name="Google Shape;1045;p73"/>
            <p:cNvSpPr/>
            <p:nvPr/>
          </p:nvSpPr>
          <p:spPr>
            <a:xfrm>
              <a:off x="3348765" y="1213404"/>
              <a:ext cx="1956000" cy="1394700"/>
            </a:xfrm>
            <a:prstGeom prst="rect">
              <a:avLst/>
            </a:prstGeom>
            <a:solidFill>
              <a:schemeClr val="accent3">
                <a:alpha val="80000"/>
              </a:schemeClr>
            </a:solidFill>
            <a:ln w="25400" cap="flat" cmpd="sng">
              <a:solidFill>
                <a:srgbClr val="13515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700">
                <a:solidFill>
                  <a:schemeClr val="lt1"/>
                </a:solidFill>
                <a:latin typeface="Arial"/>
                <a:ea typeface="Arial"/>
                <a:cs typeface="Arial"/>
                <a:sym typeface="Arial"/>
              </a:endParaRPr>
            </a:p>
          </p:txBody>
        </p:sp>
        <p:sp>
          <p:nvSpPr>
            <p:cNvPr id="1046" name="Google Shape;1046;p73"/>
            <p:cNvSpPr txBox="1"/>
            <p:nvPr/>
          </p:nvSpPr>
          <p:spPr>
            <a:xfrm>
              <a:off x="3330045" y="1340453"/>
              <a:ext cx="2050800" cy="1104900"/>
            </a:xfrm>
            <a:prstGeom prst="rect">
              <a:avLst/>
            </a:prstGeom>
            <a:noFill/>
            <a:ln>
              <a:noFill/>
            </a:ln>
          </p:spPr>
          <p:txBody>
            <a:bodyPr spcFirstLastPara="1" wrap="square" lIns="91425" tIns="45700" rIns="91425" bIns="45700" anchor="t" anchorCtr="0">
              <a:noAutofit/>
            </a:bodyPr>
            <a:lstStyle/>
            <a:p>
              <a:pPr marL="0" marR="0" lvl="0" indent="0" algn="ctr" rtl="0">
                <a:lnSpc>
                  <a:spcPct val="156470"/>
                </a:lnSpc>
                <a:spcBef>
                  <a:spcPts val="0"/>
                </a:spcBef>
                <a:spcAft>
                  <a:spcPts val="0"/>
                </a:spcAft>
                <a:buNone/>
              </a:pPr>
              <a:r>
                <a:rPr lang="en-US" sz="1700">
                  <a:solidFill>
                    <a:srgbClr val="FFFFFF"/>
                  </a:solidFill>
                </a:rPr>
                <a:t>Final Report available for </a:t>
              </a:r>
              <a:endParaRPr sz="1700">
                <a:solidFill>
                  <a:srgbClr val="FFFFFF"/>
                </a:solidFill>
              </a:endParaRPr>
            </a:p>
            <a:p>
              <a:pPr marL="0" marR="0" lvl="0" indent="0" algn="ctr" rtl="0">
                <a:lnSpc>
                  <a:spcPct val="156470"/>
                </a:lnSpc>
                <a:spcBef>
                  <a:spcPts val="0"/>
                </a:spcBef>
                <a:spcAft>
                  <a:spcPts val="0"/>
                </a:spcAft>
                <a:buNone/>
              </a:pPr>
              <a:r>
                <a:rPr lang="en-US" sz="1700">
                  <a:solidFill>
                    <a:srgbClr val="FFFFFF"/>
                  </a:solidFill>
                </a:rPr>
                <a:t>Public Comment</a:t>
              </a:r>
              <a:endParaRPr/>
            </a:p>
          </p:txBody>
        </p:sp>
      </p:grpSp>
      <p:pic>
        <p:nvPicPr>
          <p:cNvPr id="1047" name="Google Shape;1047;p73" descr="0309-arrow-right.eps"/>
          <p:cNvPicPr preferRelativeResize="0"/>
          <p:nvPr/>
        </p:nvPicPr>
        <p:blipFill rotWithShape="1">
          <a:blip r:embed="rId3">
            <a:alphaModFix/>
          </a:blip>
          <a:srcRect/>
          <a:stretch/>
        </p:blipFill>
        <p:spPr>
          <a:xfrm>
            <a:off x="5712831" y="2309603"/>
            <a:ext cx="539472" cy="339271"/>
          </a:xfrm>
          <a:prstGeom prst="rect">
            <a:avLst/>
          </a:prstGeom>
          <a:noFill/>
          <a:ln>
            <a:noFill/>
          </a:ln>
        </p:spPr>
      </p:pic>
      <p:grpSp>
        <p:nvGrpSpPr>
          <p:cNvPr id="1048" name="Google Shape;1048;p73"/>
          <p:cNvGrpSpPr/>
          <p:nvPr/>
        </p:nvGrpSpPr>
        <p:grpSpPr>
          <a:xfrm>
            <a:off x="6427975" y="1798326"/>
            <a:ext cx="2050800" cy="1444574"/>
            <a:chOff x="6291209" y="1213404"/>
            <a:chExt cx="2050800" cy="1444574"/>
          </a:xfrm>
        </p:grpSpPr>
        <p:sp>
          <p:nvSpPr>
            <p:cNvPr id="1049" name="Google Shape;1049;p73"/>
            <p:cNvSpPr/>
            <p:nvPr/>
          </p:nvSpPr>
          <p:spPr>
            <a:xfrm>
              <a:off x="6328381" y="1213404"/>
              <a:ext cx="1956000" cy="1394700"/>
            </a:xfrm>
            <a:prstGeom prst="rect">
              <a:avLst/>
            </a:prstGeom>
            <a:solidFill>
              <a:schemeClr val="accent4">
                <a:alpha val="77650"/>
              </a:schemeClr>
            </a:solidFill>
            <a:ln w="25400" cap="flat" cmpd="sng">
              <a:solidFill>
                <a:srgbClr val="AA692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700">
                <a:solidFill>
                  <a:schemeClr val="lt1"/>
                </a:solidFill>
                <a:latin typeface="Arial"/>
                <a:ea typeface="Arial"/>
                <a:cs typeface="Arial"/>
                <a:sym typeface="Arial"/>
              </a:endParaRPr>
            </a:p>
          </p:txBody>
        </p:sp>
        <p:sp>
          <p:nvSpPr>
            <p:cNvPr id="1050" name="Google Shape;1050;p73"/>
            <p:cNvSpPr txBox="1"/>
            <p:nvPr/>
          </p:nvSpPr>
          <p:spPr>
            <a:xfrm>
              <a:off x="6291209" y="1263278"/>
              <a:ext cx="2050800" cy="1394700"/>
            </a:xfrm>
            <a:prstGeom prst="rect">
              <a:avLst/>
            </a:prstGeom>
            <a:noFill/>
            <a:ln>
              <a:noFill/>
            </a:ln>
          </p:spPr>
          <p:txBody>
            <a:bodyPr spcFirstLastPara="1" wrap="square" lIns="91425" tIns="45700" rIns="91425" bIns="45700" anchor="t" anchorCtr="0">
              <a:noAutofit/>
            </a:bodyPr>
            <a:lstStyle/>
            <a:p>
              <a:pPr marL="0" marR="0" lvl="0" indent="0" algn="ctr" rtl="0">
                <a:lnSpc>
                  <a:spcPct val="156470"/>
                </a:lnSpc>
                <a:spcBef>
                  <a:spcPts val="0"/>
                </a:spcBef>
                <a:spcAft>
                  <a:spcPts val="0"/>
                </a:spcAft>
                <a:buNone/>
              </a:pPr>
              <a:r>
                <a:rPr lang="en-US" sz="1700">
                  <a:solidFill>
                    <a:srgbClr val="FFFFFF"/>
                  </a:solidFill>
                </a:rPr>
                <a:t>Board </a:t>
              </a:r>
              <a:endParaRPr sz="1700">
                <a:solidFill>
                  <a:srgbClr val="FFFFFF"/>
                </a:solidFill>
              </a:endParaRPr>
            </a:p>
            <a:p>
              <a:pPr marL="0" marR="0" lvl="0" indent="0" algn="ctr" rtl="0">
                <a:lnSpc>
                  <a:spcPct val="156470"/>
                </a:lnSpc>
                <a:spcBef>
                  <a:spcPts val="0"/>
                </a:spcBef>
                <a:spcAft>
                  <a:spcPts val="0"/>
                </a:spcAft>
                <a:buNone/>
              </a:pPr>
              <a:r>
                <a:rPr lang="en-US" sz="1700">
                  <a:solidFill>
                    <a:srgbClr val="FFFFFF"/>
                  </a:solidFill>
                </a:rPr>
                <a:t>action on recommendations</a:t>
              </a:r>
              <a:endParaRPr/>
            </a:p>
          </p:txBody>
        </p:sp>
      </p:grpSp>
      <p:sp>
        <p:nvSpPr>
          <p:cNvPr id="1051" name="Google Shape;1051;p73"/>
          <p:cNvSpPr/>
          <p:nvPr/>
        </p:nvSpPr>
        <p:spPr>
          <a:xfrm>
            <a:off x="544993" y="1662441"/>
            <a:ext cx="1956000" cy="146700"/>
          </a:xfrm>
          <a:prstGeom prst="rect">
            <a:avLst/>
          </a:prstGeom>
          <a:solidFill>
            <a:srgbClr val="156493"/>
          </a:solidFill>
          <a:ln w="25400" cap="flat" cmpd="sng">
            <a:solidFill>
              <a:srgbClr val="12629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52" name="Google Shape;1052;p73"/>
          <p:cNvSpPr/>
          <p:nvPr/>
        </p:nvSpPr>
        <p:spPr>
          <a:xfrm>
            <a:off x="3505070" y="1662441"/>
            <a:ext cx="1956000" cy="146700"/>
          </a:xfrm>
          <a:prstGeom prst="rect">
            <a:avLst/>
          </a:prstGeom>
          <a:solidFill>
            <a:srgbClr val="145052"/>
          </a:solidFill>
          <a:ln w="19050" cap="flat" cmpd="sng">
            <a:solidFill>
              <a:srgbClr val="17505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53" name="Google Shape;1053;p73"/>
          <p:cNvSpPr/>
          <p:nvPr/>
        </p:nvSpPr>
        <p:spPr>
          <a:xfrm>
            <a:off x="6465147" y="1662441"/>
            <a:ext cx="1956000" cy="146700"/>
          </a:xfrm>
          <a:prstGeom prst="rect">
            <a:avLst/>
          </a:prstGeom>
          <a:solidFill>
            <a:srgbClr val="BA7132"/>
          </a:solidFill>
          <a:ln w="25400" cap="flat" cmpd="sng">
            <a:solidFill>
              <a:srgbClr val="B87137"/>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1054" name="Google Shape;1054;p73"/>
          <p:cNvSpPr txBox="1"/>
          <p:nvPr/>
        </p:nvSpPr>
        <p:spPr>
          <a:xfrm>
            <a:off x="528909" y="1107674"/>
            <a:ext cx="1956000" cy="4506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rgbClr val="0A344E"/>
              </a:buClr>
              <a:buSzPts val="2100"/>
              <a:buFont typeface="Arial"/>
              <a:buNone/>
            </a:pPr>
            <a:r>
              <a:rPr lang="en-US" sz="2000">
                <a:solidFill>
                  <a:srgbClr val="0A344E"/>
                </a:solidFill>
              </a:rPr>
              <a:t>1 June 2020</a:t>
            </a:r>
            <a:endParaRPr sz="1300"/>
          </a:p>
        </p:txBody>
      </p:sp>
      <p:sp>
        <p:nvSpPr>
          <p:cNvPr id="1055" name="Google Shape;1055;p73"/>
          <p:cNvSpPr txBox="1"/>
          <p:nvPr/>
        </p:nvSpPr>
        <p:spPr>
          <a:xfrm>
            <a:off x="3488988" y="901950"/>
            <a:ext cx="1956000" cy="5655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rgbClr val="0A344E"/>
              </a:buClr>
              <a:buSzPts val="2100"/>
              <a:buFont typeface="Arial"/>
              <a:buNone/>
            </a:pPr>
            <a:r>
              <a:rPr lang="en-US" sz="2000">
                <a:solidFill>
                  <a:srgbClr val="0A344E"/>
                </a:solidFill>
              </a:rPr>
              <a:t>16 June - </a:t>
            </a:r>
            <a:endParaRPr sz="2000">
              <a:solidFill>
                <a:srgbClr val="0A344E"/>
              </a:solidFill>
            </a:endParaRPr>
          </a:p>
          <a:p>
            <a:pPr marL="0" marR="0" lvl="0" indent="0" algn="ctr" rtl="0">
              <a:lnSpc>
                <a:spcPct val="90000"/>
              </a:lnSpc>
              <a:spcBef>
                <a:spcPts val="0"/>
              </a:spcBef>
              <a:spcAft>
                <a:spcPts val="0"/>
              </a:spcAft>
              <a:buClr>
                <a:srgbClr val="0A344E"/>
              </a:buClr>
              <a:buSzPts val="2100"/>
              <a:buFont typeface="Arial"/>
              <a:buNone/>
            </a:pPr>
            <a:r>
              <a:rPr lang="en-US" sz="2000">
                <a:solidFill>
                  <a:srgbClr val="0A344E"/>
                </a:solidFill>
              </a:rPr>
              <a:t>31 July 2020</a:t>
            </a:r>
            <a:endParaRPr sz="1300"/>
          </a:p>
        </p:txBody>
      </p:sp>
      <p:sp>
        <p:nvSpPr>
          <p:cNvPr id="1056" name="Google Shape;1056;p73"/>
          <p:cNvSpPr txBox="1"/>
          <p:nvPr/>
        </p:nvSpPr>
        <p:spPr>
          <a:xfrm>
            <a:off x="6320727" y="864800"/>
            <a:ext cx="2265300" cy="5655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rgbClr val="0A344E"/>
              </a:buClr>
              <a:buSzPts val="2100"/>
              <a:buFont typeface="Arial"/>
              <a:buNone/>
            </a:pPr>
            <a:r>
              <a:rPr lang="en-US" sz="2000">
                <a:solidFill>
                  <a:srgbClr val="0A344E"/>
                </a:solidFill>
              </a:rPr>
              <a:t>By </a:t>
            </a:r>
            <a:endParaRPr sz="2000">
              <a:solidFill>
                <a:srgbClr val="0A344E"/>
              </a:solidFill>
            </a:endParaRPr>
          </a:p>
          <a:p>
            <a:pPr marL="0" marR="0" lvl="0" indent="0" algn="ctr" rtl="0">
              <a:lnSpc>
                <a:spcPct val="90000"/>
              </a:lnSpc>
              <a:spcBef>
                <a:spcPts val="0"/>
              </a:spcBef>
              <a:spcAft>
                <a:spcPts val="0"/>
              </a:spcAft>
              <a:buClr>
                <a:srgbClr val="0A344E"/>
              </a:buClr>
              <a:buSzPts val="2100"/>
              <a:buFont typeface="Arial"/>
              <a:buNone/>
            </a:pPr>
            <a:r>
              <a:rPr lang="en-US" sz="2000">
                <a:solidFill>
                  <a:srgbClr val="0A344E"/>
                </a:solidFill>
              </a:rPr>
              <a:t>1 December 2020</a:t>
            </a:r>
            <a:r>
              <a:rPr lang="en-US" sz="2100">
                <a:solidFill>
                  <a:srgbClr val="0A344E"/>
                </a:solidFill>
              </a:rPr>
              <a:t> </a:t>
            </a:r>
            <a:endParaRPr/>
          </a:p>
        </p:txBody>
      </p:sp>
      <p:sp>
        <p:nvSpPr>
          <p:cNvPr id="1057" name="Google Shape;1057;p73"/>
          <p:cNvSpPr txBox="1"/>
          <p:nvPr/>
        </p:nvSpPr>
        <p:spPr>
          <a:xfrm>
            <a:off x="452700" y="3602525"/>
            <a:ext cx="8635500" cy="300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000" b="1">
                <a:solidFill>
                  <a:srgbClr val="0A344E"/>
                </a:solidFill>
              </a:rPr>
              <a:t>ATRT3 implementation shepherds </a:t>
            </a:r>
            <a:r>
              <a:rPr lang="en-US" sz="2000">
                <a:solidFill>
                  <a:srgbClr val="0A344E"/>
                </a:solidFill>
              </a:rPr>
              <a:t>stand ready to provide information and clarifications throughout implementation on issues such as: </a:t>
            </a:r>
            <a:endParaRPr sz="2000">
              <a:solidFill>
                <a:srgbClr val="0A344E"/>
              </a:solidFill>
            </a:endParaRPr>
          </a:p>
          <a:p>
            <a:pPr marL="0" lvl="0" indent="0" algn="l" rtl="0">
              <a:spcBef>
                <a:spcPts val="0"/>
              </a:spcBef>
              <a:spcAft>
                <a:spcPts val="0"/>
              </a:spcAft>
              <a:buNone/>
            </a:pPr>
            <a:endParaRPr sz="2000">
              <a:solidFill>
                <a:srgbClr val="0A344E"/>
              </a:solidFill>
            </a:endParaRPr>
          </a:p>
          <a:p>
            <a:pPr marL="457200" lvl="0" indent="-323850" algn="l" rtl="0">
              <a:spcBef>
                <a:spcPts val="0"/>
              </a:spcBef>
              <a:spcAft>
                <a:spcPts val="0"/>
              </a:spcAft>
              <a:buClr>
                <a:srgbClr val="0A1F24"/>
              </a:buClr>
              <a:buSzPts val="1500"/>
              <a:buChar char="●"/>
            </a:pPr>
            <a:r>
              <a:rPr lang="en-US" sz="2000">
                <a:solidFill>
                  <a:srgbClr val="0A344E"/>
                </a:solidFill>
              </a:rPr>
              <a:t>Intent of recommendations</a:t>
            </a:r>
            <a:endParaRPr sz="2000">
              <a:solidFill>
                <a:srgbClr val="0A344E"/>
              </a:solidFill>
            </a:endParaRPr>
          </a:p>
          <a:p>
            <a:pPr marL="457200" lvl="0" indent="-323850" algn="l" rtl="0">
              <a:lnSpc>
                <a:spcPct val="115000"/>
              </a:lnSpc>
              <a:spcBef>
                <a:spcPts val="0"/>
              </a:spcBef>
              <a:spcAft>
                <a:spcPts val="0"/>
              </a:spcAft>
              <a:buClr>
                <a:srgbClr val="0A1F24"/>
              </a:buClr>
              <a:buSzPts val="1500"/>
              <a:buChar char="●"/>
            </a:pPr>
            <a:r>
              <a:rPr lang="en-US" sz="2000">
                <a:solidFill>
                  <a:srgbClr val="0A344E"/>
                </a:solidFill>
              </a:rPr>
              <a:t>Rationale for recommendations</a:t>
            </a:r>
            <a:endParaRPr sz="2000">
              <a:solidFill>
                <a:srgbClr val="0A344E"/>
              </a:solidFill>
            </a:endParaRPr>
          </a:p>
          <a:p>
            <a:pPr marL="457200" lvl="0" indent="-323850" algn="l" rtl="0">
              <a:lnSpc>
                <a:spcPct val="115000"/>
              </a:lnSpc>
              <a:spcBef>
                <a:spcPts val="0"/>
              </a:spcBef>
              <a:spcAft>
                <a:spcPts val="0"/>
              </a:spcAft>
              <a:buClr>
                <a:srgbClr val="0A1F24"/>
              </a:buClr>
              <a:buSzPts val="1500"/>
              <a:buChar char="●"/>
            </a:pPr>
            <a:r>
              <a:rPr lang="en-US" sz="2000">
                <a:solidFill>
                  <a:srgbClr val="0A344E"/>
                </a:solidFill>
              </a:rPr>
              <a:t>The envisioned implementation timeline</a:t>
            </a:r>
            <a:endParaRPr sz="2000">
              <a:solidFill>
                <a:srgbClr val="0A344E"/>
              </a:solidFill>
            </a:endParaRPr>
          </a:p>
          <a:p>
            <a:pPr marL="457200" lvl="0" indent="-323850" algn="l" rtl="0">
              <a:lnSpc>
                <a:spcPct val="115000"/>
              </a:lnSpc>
              <a:spcBef>
                <a:spcPts val="0"/>
              </a:spcBef>
              <a:spcAft>
                <a:spcPts val="0"/>
              </a:spcAft>
              <a:buClr>
                <a:srgbClr val="0A1F24"/>
              </a:buClr>
              <a:buSzPts val="1500"/>
              <a:buChar char="●"/>
            </a:pPr>
            <a:r>
              <a:rPr lang="en-US" sz="2000">
                <a:solidFill>
                  <a:srgbClr val="0A344E"/>
                </a:solidFill>
              </a:rPr>
              <a:t>Metrics related to the measure of implementation success</a:t>
            </a:r>
            <a:endParaRPr sz="1500">
              <a:solidFill>
                <a:srgbClr val="0A1F24"/>
              </a:solidFill>
            </a:endParaRPr>
          </a:p>
          <a:p>
            <a:pPr marL="0" lvl="0" indent="0" algn="l" rtl="0">
              <a:spcBef>
                <a:spcPts val="0"/>
              </a:spcBef>
              <a:spcAft>
                <a:spcPts val="0"/>
              </a:spcAft>
              <a:buNone/>
            </a:pPr>
            <a:endParaRPr sz="16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61"/>
        <p:cNvGrpSpPr/>
        <p:nvPr/>
      </p:nvGrpSpPr>
      <p:grpSpPr>
        <a:xfrm>
          <a:off x="0" y="0"/>
          <a:ext cx="0" cy="0"/>
          <a:chOff x="0" y="0"/>
          <a:chExt cx="0" cy="0"/>
        </a:xfrm>
      </p:grpSpPr>
      <p:sp>
        <p:nvSpPr>
          <p:cNvPr id="1062" name="Google Shape;1062;p74"/>
          <p:cNvSpPr txBox="1"/>
          <p:nvPr/>
        </p:nvSpPr>
        <p:spPr>
          <a:xfrm>
            <a:off x="2543489" y="1049144"/>
            <a:ext cx="5230690" cy="325949"/>
          </a:xfrm>
          <a:prstGeom prst="rect">
            <a:avLst/>
          </a:prstGeom>
          <a:noFill/>
          <a:ln>
            <a:noFill/>
          </a:ln>
        </p:spPr>
        <p:txBody>
          <a:bodyPr spcFirstLastPara="1" wrap="square" lIns="0" tIns="0" rIns="0" bIns="0" anchor="t" anchorCtr="0">
            <a:noAutofit/>
          </a:bodyPr>
          <a:lstStyle/>
          <a:p>
            <a:pPr marL="0" marR="0" lvl="0" indent="0" algn="l" rtl="0">
              <a:lnSpc>
                <a:spcPct val="90000"/>
              </a:lnSpc>
              <a:spcBef>
                <a:spcPts val="0"/>
              </a:spcBef>
              <a:spcAft>
                <a:spcPts val="0"/>
              </a:spcAft>
              <a:buNone/>
            </a:pPr>
            <a:r>
              <a:rPr lang="en-US" sz="2700" b="1">
                <a:solidFill>
                  <a:schemeClr val="lt1"/>
                </a:solidFill>
                <a:latin typeface="Arial"/>
                <a:ea typeface="Arial"/>
                <a:cs typeface="Arial"/>
                <a:sym typeface="Arial"/>
              </a:rPr>
              <a:t>Thank You and Questions</a:t>
            </a:r>
            <a:endParaRPr/>
          </a:p>
        </p:txBody>
      </p:sp>
      <p:sp>
        <p:nvSpPr>
          <p:cNvPr id="1063" name="Google Shape;1063;p74"/>
          <p:cNvSpPr txBox="1"/>
          <p:nvPr/>
        </p:nvSpPr>
        <p:spPr>
          <a:xfrm>
            <a:off x="99400" y="3172025"/>
            <a:ext cx="8914200" cy="2339100"/>
          </a:xfrm>
          <a:prstGeom prst="rect">
            <a:avLst/>
          </a:prstGeom>
          <a:noFill/>
          <a:ln>
            <a:noFill/>
          </a:ln>
        </p:spPr>
        <p:txBody>
          <a:bodyPr spcFirstLastPara="1" wrap="square" lIns="0" tIns="0" rIns="0" bIns="0" anchor="t" anchorCtr="0">
            <a:noAutofit/>
          </a:bodyPr>
          <a:lstStyle/>
          <a:p>
            <a:pPr marL="0" marR="0" lvl="0" indent="0" algn="ctr" rtl="0">
              <a:spcBef>
                <a:spcPts val="0"/>
              </a:spcBef>
              <a:spcAft>
                <a:spcPts val="0"/>
              </a:spcAft>
              <a:buNone/>
            </a:pPr>
            <a:r>
              <a:rPr lang="en-US" sz="2400">
                <a:solidFill>
                  <a:srgbClr val="0D436C"/>
                </a:solidFill>
              </a:rPr>
              <a:t>ATRT3 Final Report Public Comment Proceeding: </a:t>
            </a:r>
            <a:r>
              <a:rPr lang="en-US" sz="2000" u="sng">
                <a:solidFill>
                  <a:schemeClr val="hlink"/>
                </a:solidFill>
                <a:hlinkClick r:id="rId3"/>
              </a:rPr>
              <a:t>https://www.icann.org/public-comments/atrt3-final-report-2020-06-16-en</a:t>
            </a:r>
            <a:endParaRPr sz="2300"/>
          </a:p>
          <a:p>
            <a:pPr marL="0" marR="0" lvl="0" indent="0" algn="ctr" rtl="0">
              <a:spcBef>
                <a:spcPts val="0"/>
              </a:spcBef>
              <a:spcAft>
                <a:spcPts val="0"/>
              </a:spcAft>
              <a:buNone/>
            </a:pPr>
            <a:endParaRPr/>
          </a:p>
          <a:p>
            <a:pPr marL="0" marR="0" lvl="0" indent="0" algn="ctr" rtl="0">
              <a:spcBef>
                <a:spcPts val="0"/>
              </a:spcBef>
              <a:spcAft>
                <a:spcPts val="0"/>
              </a:spcAft>
              <a:buNone/>
            </a:pPr>
            <a:endParaRPr sz="2400">
              <a:solidFill>
                <a:srgbClr val="0D436C"/>
              </a:solidFill>
            </a:endParaRPr>
          </a:p>
          <a:p>
            <a:pPr marL="0" marR="0" lvl="0" indent="0" algn="ctr" rtl="0">
              <a:spcBef>
                <a:spcPts val="0"/>
              </a:spcBef>
              <a:spcAft>
                <a:spcPts val="0"/>
              </a:spcAft>
              <a:buNone/>
            </a:pPr>
            <a:r>
              <a:rPr lang="en-US" sz="2400">
                <a:solidFill>
                  <a:srgbClr val="0D436C"/>
                </a:solidFill>
              </a:rPr>
              <a:t>Close date: 31 July 2020 23:59 UTC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67"/>
        <p:cNvGrpSpPr/>
        <p:nvPr/>
      </p:nvGrpSpPr>
      <p:grpSpPr>
        <a:xfrm>
          <a:off x="0" y="0"/>
          <a:ext cx="0" cy="0"/>
          <a:chOff x="0" y="0"/>
          <a:chExt cx="0" cy="0"/>
        </a:xfrm>
      </p:grpSpPr>
      <p:sp>
        <p:nvSpPr>
          <p:cNvPr id="1068" name="Google Shape;1068;p75"/>
          <p:cNvSpPr txBox="1">
            <a:spLocks noGrp="1"/>
          </p:cNvSpPr>
          <p:nvPr>
            <p:ph type="title"/>
          </p:nvPr>
        </p:nvSpPr>
        <p:spPr>
          <a:xfrm>
            <a:off x="584938" y="797860"/>
            <a:ext cx="7932000" cy="1795208"/>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a:t>Annexes </a:t>
            </a:r>
            <a:endParaRPr/>
          </a:p>
        </p:txBody>
      </p:sp>
      <p:sp>
        <p:nvSpPr>
          <p:cNvPr id="1069" name="Google Shape;1069;p75"/>
          <p:cNvSpPr txBox="1">
            <a:spLocks noGrp="1"/>
          </p:cNvSpPr>
          <p:nvPr>
            <p:ph type="body" idx="1"/>
          </p:nvPr>
        </p:nvSpPr>
        <p:spPr>
          <a:xfrm>
            <a:off x="412750" y="2765525"/>
            <a:ext cx="8190900" cy="9144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en-US">
                <a:solidFill>
                  <a:srgbClr val="FFFFFF"/>
                </a:solidFill>
              </a:rPr>
              <a:t>i) ATRT3 Composition</a:t>
            </a:r>
            <a:endParaRPr>
              <a:solidFill>
                <a:srgbClr val="FFFFFF"/>
              </a:solidFill>
            </a:endParaRPr>
          </a:p>
          <a:p>
            <a:pPr marL="0" lvl="0" indent="0" algn="l" rtl="0">
              <a:lnSpc>
                <a:spcPct val="115000"/>
              </a:lnSpc>
              <a:spcBef>
                <a:spcPts val="1000"/>
              </a:spcBef>
              <a:spcAft>
                <a:spcPts val="0"/>
              </a:spcAft>
              <a:buNone/>
            </a:pPr>
            <a:r>
              <a:rPr lang="en-US">
                <a:solidFill>
                  <a:srgbClr val="FFFFFF"/>
                </a:solidFill>
              </a:rPr>
              <a:t>ii) Methodology</a:t>
            </a:r>
            <a:endParaRPr>
              <a:solidFill>
                <a:srgbClr val="FFFFFF"/>
              </a:solidFill>
            </a:endParaRPr>
          </a:p>
          <a:p>
            <a:pPr marL="0" lvl="0" indent="0" algn="l" rtl="0">
              <a:lnSpc>
                <a:spcPct val="115000"/>
              </a:lnSpc>
              <a:spcBef>
                <a:spcPts val="1000"/>
              </a:spcBef>
              <a:spcAft>
                <a:spcPts val="0"/>
              </a:spcAft>
              <a:buNone/>
            </a:pPr>
            <a:r>
              <a:rPr lang="en-US">
                <a:solidFill>
                  <a:srgbClr val="FFFFFF"/>
                </a:solidFill>
              </a:rPr>
              <a:t>iii) ATRT3 Project Timeline Milestones </a:t>
            </a:r>
            <a:endParaRPr>
              <a:solidFill>
                <a:srgbClr val="FFFFFF"/>
              </a:solidFill>
            </a:endParaRPr>
          </a:p>
          <a:p>
            <a:pPr marL="0" lvl="0" indent="0" algn="l" rtl="0">
              <a:lnSpc>
                <a:spcPct val="115000"/>
              </a:lnSpc>
              <a:spcBef>
                <a:spcPts val="1000"/>
              </a:spcBef>
              <a:spcAft>
                <a:spcPts val="0"/>
              </a:spcAft>
              <a:buNone/>
            </a:pPr>
            <a:r>
              <a:rPr lang="en-US">
                <a:solidFill>
                  <a:srgbClr val="FFFFFF"/>
                </a:solidFill>
              </a:rPr>
              <a:t>iv) Assessment of Reviews Details - Specific Reviews</a:t>
            </a:r>
            <a:endParaRPr>
              <a:solidFill>
                <a:srgbClr val="FFFFFF"/>
              </a:solidFill>
            </a:endParaRPr>
          </a:p>
          <a:p>
            <a:pPr marL="0" lvl="0" indent="0" algn="l" rtl="0">
              <a:lnSpc>
                <a:spcPct val="115000"/>
              </a:lnSpc>
              <a:spcBef>
                <a:spcPts val="1000"/>
              </a:spcBef>
              <a:spcAft>
                <a:spcPts val="1000"/>
              </a:spcAft>
              <a:buClr>
                <a:srgbClr val="0B3458"/>
              </a:buClr>
              <a:buSzPts val="2800"/>
              <a:buFont typeface="Arial"/>
              <a:buNone/>
            </a:pPr>
            <a:r>
              <a:rPr lang="en-US">
                <a:solidFill>
                  <a:srgbClr val="FFFFFF"/>
                </a:solidFill>
              </a:rPr>
              <a:t>v) Useful Links</a:t>
            </a:r>
            <a:endParaRPr>
              <a:solidFill>
                <a:srgbClr val="FFFFFF"/>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74"/>
        <p:cNvGrpSpPr/>
        <p:nvPr/>
      </p:nvGrpSpPr>
      <p:grpSpPr>
        <a:xfrm>
          <a:off x="0" y="0"/>
          <a:ext cx="0" cy="0"/>
          <a:chOff x="0" y="0"/>
          <a:chExt cx="0" cy="0"/>
        </a:xfrm>
      </p:grpSpPr>
      <p:sp>
        <p:nvSpPr>
          <p:cNvPr id="1075" name="Google Shape;1075;p76"/>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sz="2200"/>
              <a:t>i)</a:t>
            </a:r>
            <a:r>
              <a:rPr lang="en-US"/>
              <a:t> ATRT3 Composition</a:t>
            </a:r>
            <a:endParaRPr/>
          </a:p>
        </p:txBody>
      </p:sp>
      <p:graphicFrame>
        <p:nvGraphicFramePr>
          <p:cNvPr id="1076" name="Google Shape;1076;p76"/>
          <p:cNvGraphicFramePr/>
          <p:nvPr/>
        </p:nvGraphicFramePr>
        <p:xfrm>
          <a:off x="134895" y="805817"/>
          <a:ext cx="4319850" cy="4975440"/>
        </p:xfrm>
        <a:graphic>
          <a:graphicData uri="http://schemas.openxmlformats.org/drawingml/2006/table">
            <a:tbl>
              <a:tblPr firstRow="1" bandRow="1">
                <a:noFill/>
                <a:tableStyleId>{6B1D5EC6-307C-490A-B58A-205713417B05}</a:tableStyleId>
              </a:tblPr>
              <a:tblGrid>
                <a:gridCol w="1844700">
                  <a:extLst>
                    <a:ext uri="{9D8B030D-6E8A-4147-A177-3AD203B41FA5}">
                      <a16:colId xmlns:a16="http://schemas.microsoft.com/office/drawing/2014/main" val="20000"/>
                    </a:ext>
                  </a:extLst>
                </a:gridCol>
                <a:gridCol w="1231600">
                  <a:extLst>
                    <a:ext uri="{9D8B030D-6E8A-4147-A177-3AD203B41FA5}">
                      <a16:colId xmlns:a16="http://schemas.microsoft.com/office/drawing/2014/main" val="20001"/>
                    </a:ext>
                  </a:extLst>
                </a:gridCol>
                <a:gridCol w="1243550">
                  <a:extLst>
                    <a:ext uri="{9D8B030D-6E8A-4147-A177-3AD203B41FA5}">
                      <a16:colId xmlns:a16="http://schemas.microsoft.com/office/drawing/2014/main" val="20002"/>
                    </a:ext>
                  </a:extLst>
                </a:gridCol>
              </a:tblGrid>
              <a:tr h="298750">
                <a:tc>
                  <a:txBody>
                    <a:bodyPr/>
                    <a:lstStyle/>
                    <a:p>
                      <a:pPr marL="0" marR="0" lvl="0" indent="0" algn="ctr" rtl="0">
                        <a:spcBef>
                          <a:spcPts val="0"/>
                        </a:spcBef>
                        <a:spcAft>
                          <a:spcPts val="0"/>
                        </a:spcAft>
                        <a:buNone/>
                      </a:pPr>
                      <a:r>
                        <a:rPr lang="en-US" sz="1300" b="1">
                          <a:solidFill>
                            <a:srgbClr val="FFFFFF"/>
                          </a:solidFill>
                        </a:rPr>
                        <a:t>RT member</a:t>
                      </a:r>
                      <a:endParaRPr sz="1300" b="1">
                        <a:solidFill>
                          <a:srgbClr val="FFFFFF"/>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093251"/>
                    </a:solidFill>
                  </a:tcPr>
                </a:tc>
                <a:tc>
                  <a:txBody>
                    <a:bodyPr/>
                    <a:lstStyle/>
                    <a:p>
                      <a:pPr marL="0" marR="0" lvl="0" indent="0" algn="ctr" rtl="0">
                        <a:spcBef>
                          <a:spcPts val="0"/>
                        </a:spcBef>
                        <a:spcAft>
                          <a:spcPts val="0"/>
                        </a:spcAft>
                        <a:buNone/>
                      </a:pPr>
                      <a:r>
                        <a:rPr lang="en-US" sz="1300" b="1">
                          <a:solidFill>
                            <a:srgbClr val="FFFFFF"/>
                          </a:solidFill>
                        </a:rPr>
                        <a:t>SO/AC Affiliation</a:t>
                      </a:r>
                      <a:endParaRPr sz="1300" b="1">
                        <a:solidFill>
                          <a:srgbClr val="FFFFFF"/>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136596"/>
                    </a:solidFill>
                  </a:tcPr>
                </a:tc>
                <a:tc>
                  <a:txBody>
                    <a:bodyPr/>
                    <a:lstStyle/>
                    <a:p>
                      <a:pPr marL="0" marR="0" lvl="0" indent="0" algn="ctr" rtl="0">
                        <a:spcBef>
                          <a:spcPts val="0"/>
                        </a:spcBef>
                        <a:spcAft>
                          <a:spcPts val="0"/>
                        </a:spcAft>
                        <a:buNone/>
                      </a:pPr>
                      <a:r>
                        <a:rPr lang="en-US" sz="1300" b="1">
                          <a:solidFill>
                            <a:srgbClr val="FFFFFF"/>
                          </a:solidFill>
                        </a:rPr>
                        <a:t>Region</a:t>
                      </a:r>
                      <a:endParaRPr sz="1300" b="1">
                        <a:solidFill>
                          <a:srgbClr val="FFFFFF"/>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136596"/>
                    </a:solidFill>
                  </a:tcPr>
                </a:tc>
                <a:extLst>
                  <a:ext uri="{0D108BD9-81ED-4DB2-BD59-A6C34878D82A}">
                    <a16:rowId xmlns:a16="http://schemas.microsoft.com/office/drawing/2014/main" val="10000"/>
                  </a:ext>
                </a:extLst>
              </a:tr>
              <a:tr h="163100">
                <a:tc>
                  <a:txBody>
                    <a:bodyPr/>
                    <a:lstStyle/>
                    <a:p>
                      <a:pPr marL="0" lvl="0" indent="0" algn="ctr" rtl="0">
                        <a:spcBef>
                          <a:spcPts val="0"/>
                        </a:spcBef>
                        <a:spcAft>
                          <a:spcPts val="0"/>
                        </a:spcAft>
                        <a:buNone/>
                      </a:pPr>
                      <a:r>
                        <a:rPr lang="en-US" sz="1300">
                          <a:solidFill>
                            <a:schemeClr val="accent2"/>
                          </a:solidFill>
                        </a:rPr>
                        <a:t>Sébastien Bachollet+</a:t>
                      </a:r>
                      <a:endParaRPr sz="1300" b="0">
                        <a:solidFill>
                          <a:srgbClr val="0D436C"/>
                        </a:solidFill>
                        <a:latin typeface="Arial"/>
                        <a:ea typeface="Arial"/>
                        <a:cs typeface="Arial"/>
                        <a:sym typeface="Aria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ALAC</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EUR</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1"/>
                  </a:ext>
                </a:extLst>
              </a:tr>
              <a:tr h="280600">
                <a:tc>
                  <a:txBody>
                    <a:bodyPr/>
                    <a:lstStyle/>
                    <a:p>
                      <a:pPr marL="0" marR="0" lvl="0" indent="0" algn="ctr" rtl="0">
                        <a:spcBef>
                          <a:spcPts val="0"/>
                        </a:spcBef>
                        <a:spcAft>
                          <a:spcPts val="0"/>
                        </a:spcAft>
                        <a:buNone/>
                      </a:pPr>
                      <a:r>
                        <a:rPr lang="en-US" sz="1300">
                          <a:solidFill>
                            <a:schemeClr val="accent2"/>
                          </a:solidFill>
                        </a:rPr>
                        <a:t>Cheryl Langdon-Orr (Co-Chair)+</a:t>
                      </a:r>
                      <a:endParaRPr sz="1300">
                        <a:solidFill>
                          <a:srgbClr val="0D436C"/>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ALAC</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APAC</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2"/>
                  </a:ext>
                </a:extLst>
              </a:tr>
              <a:tr h="312650">
                <a:tc>
                  <a:txBody>
                    <a:bodyPr/>
                    <a:lstStyle/>
                    <a:p>
                      <a:pPr marL="0" marR="0" lvl="0" indent="0" algn="ctr" rtl="0">
                        <a:spcBef>
                          <a:spcPts val="0"/>
                        </a:spcBef>
                        <a:spcAft>
                          <a:spcPts val="0"/>
                        </a:spcAft>
                        <a:buNone/>
                      </a:pPr>
                      <a:r>
                        <a:rPr lang="en-US" sz="1300">
                          <a:solidFill>
                            <a:schemeClr val="accent2"/>
                          </a:solidFill>
                        </a:rPr>
                        <a:t>Daniel Nanghaka+</a:t>
                      </a:r>
                      <a:endParaRPr sz="1300">
                        <a:solidFill>
                          <a:srgbClr val="0D436C"/>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ALAC</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AF</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3"/>
                  </a:ext>
                </a:extLst>
              </a:tr>
              <a:tr h="323350">
                <a:tc>
                  <a:txBody>
                    <a:bodyPr/>
                    <a:lstStyle/>
                    <a:p>
                      <a:pPr marL="0" marR="0" lvl="0" indent="0" algn="ctr" rtl="0">
                        <a:spcBef>
                          <a:spcPts val="0"/>
                        </a:spcBef>
                        <a:spcAft>
                          <a:spcPts val="0"/>
                        </a:spcAft>
                        <a:buNone/>
                      </a:pPr>
                      <a:r>
                        <a:rPr lang="en-US" sz="1300">
                          <a:solidFill>
                            <a:schemeClr val="accent2"/>
                          </a:solidFill>
                        </a:rPr>
                        <a:t>Vanda Scartezini+</a:t>
                      </a:r>
                      <a:endParaRPr sz="1300" b="0">
                        <a:solidFill>
                          <a:srgbClr val="0D436C"/>
                        </a:solidFill>
                        <a:latin typeface="Arial"/>
                        <a:ea typeface="Arial"/>
                        <a:cs typeface="Arial"/>
                        <a:sym typeface="Aria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ALAC</a:t>
                      </a:r>
                      <a:endParaRPr sz="1300"/>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LAC</a:t>
                      </a:r>
                      <a:endParaRPr sz="1300"/>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4"/>
                  </a:ext>
                </a:extLst>
              </a:tr>
              <a:tr h="323350">
                <a:tc>
                  <a:txBody>
                    <a:bodyPr/>
                    <a:lstStyle/>
                    <a:p>
                      <a:pPr marL="0" marR="0" lvl="0" indent="0" algn="ctr" rtl="0">
                        <a:spcBef>
                          <a:spcPts val="0"/>
                        </a:spcBef>
                        <a:spcAft>
                          <a:spcPts val="0"/>
                        </a:spcAft>
                        <a:buNone/>
                      </a:pPr>
                      <a:r>
                        <a:rPr lang="en-US" sz="1300">
                          <a:solidFill>
                            <a:schemeClr val="accent2"/>
                          </a:solidFill>
                        </a:rPr>
                        <a:t>Demi Getschko</a:t>
                      </a:r>
                      <a:endParaRPr sz="1300" b="0">
                        <a:solidFill>
                          <a:srgbClr val="0D436C"/>
                        </a:solidFill>
                        <a:latin typeface="Arial"/>
                        <a:ea typeface="Arial"/>
                        <a:cs typeface="Arial"/>
                        <a:sym typeface="Aria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ccNSO</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LAC</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5"/>
                  </a:ext>
                </a:extLst>
              </a:tr>
              <a:tr h="323350">
                <a:tc>
                  <a:txBody>
                    <a:bodyPr/>
                    <a:lstStyle/>
                    <a:p>
                      <a:pPr marL="0" marR="0" lvl="0" indent="0" algn="ctr" rtl="0">
                        <a:spcBef>
                          <a:spcPts val="0"/>
                        </a:spcBef>
                        <a:spcAft>
                          <a:spcPts val="0"/>
                        </a:spcAft>
                        <a:buNone/>
                      </a:pPr>
                      <a:r>
                        <a:rPr lang="en-US" sz="1300">
                          <a:solidFill>
                            <a:schemeClr val="accent2"/>
                          </a:solidFill>
                        </a:rPr>
                        <a:t>Liu Yue</a:t>
                      </a:r>
                      <a:endParaRPr sz="1300">
                        <a:solidFill>
                          <a:schemeClr val="accent2"/>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GAC</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APAC</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6"/>
                  </a:ext>
                </a:extLst>
              </a:tr>
              <a:tr h="323350">
                <a:tc>
                  <a:txBody>
                    <a:bodyPr/>
                    <a:lstStyle/>
                    <a:p>
                      <a:pPr marL="0" marR="0" lvl="0" indent="0" algn="ctr" rtl="0">
                        <a:spcBef>
                          <a:spcPts val="0"/>
                        </a:spcBef>
                        <a:spcAft>
                          <a:spcPts val="0"/>
                        </a:spcAft>
                        <a:buNone/>
                      </a:pPr>
                      <a:r>
                        <a:rPr lang="en-US" sz="1300">
                          <a:solidFill>
                            <a:schemeClr val="accent2"/>
                          </a:solidFill>
                        </a:rPr>
                        <a:t>Jacques Blanc</a:t>
                      </a:r>
                      <a:endParaRPr sz="1300">
                        <a:solidFill>
                          <a:schemeClr val="accent2"/>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GNSO</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EUR</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7"/>
                  </a:ext>
                </a:extLst>
              </a:tr>
              <a:tr h="323350">
                <a:tc>
                  <a:txBody>
                    <a:bodyPr/>
                    <a:lstStyle/>
                    <a:p>
                      <a:pPr marL="0" marR="0" lvl="0" indent="0" algn="ctr" rtl="0">
                        <a:spcBef>
                          <a:spcPts val="0"/>
                        </a:spcBef>
                        <a:spcAft>
                          <a:spcPts val="0"/>
                        </a:spcAft>
                        <a:buNone/>
                      </a:pPr>
                      <a:r>
                        <a:rPr lang="en-US" sz="1300">
                          <a:solidFill>
                            <a:schemeClr val="accent2"/>
                          </a:solidFill>
                        </a:rPr>
                        <a:t>Pat Kane (Co-Chair)+</a:t>
                      </a:r>
                      <a:endParaRPr sz="1300">
                        <a:solidFill>
                          <a:schemeClr val="accent2"/>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GNSO</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NA</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8"/>
                  </a:ext>
                </a:extLst>
              </a:tr>
              <a:tr h="323350">
                <a:tc>
                  <a:txBody>
                    <a:bodyPr/>
                    <a:lstStyle/>
                    <a:p>
                      <a:pPr marL="0" marR="0" lvl="0" indent="0" algn="ctr" rtl="0">
                        <a:spcBef>
                          <a:spcPts val="0"/>
                        </a:spcBef>
                        <a:spcAft>
                          <a:spcPts val="0"/>
                        </a:spcAft>
                        <a:buNone/>
                      </a:pPr>
                      <a:r>
                        <a:rPr lang="en-US" sz="1300">
                          <a:solidFill>
                            <a:schemeClr val="accent2"/>
                          </a:solidFill>
                        </a:rPr>
                        <a:t>Michael Karanicolas</a:t>
                      </a:r>
                      <a:endParaRPr sz="1300">
                        <a:solidFill>
                          <a:schemeClr val="accent2"/>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GNSO</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NA</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9"/>
                  </a:ext>
                </a:extLst>
              </a:tr>
              <a:tr h="323350">
                <a:tc>
                  <a:txBody>
                    <a:bodyPr/>
                    <a:lstStyle/>
                    <a:p>
                      <a:pPr marL="0" marR="0" lvl="0" indent="0" algn="ctr" rtl="0">
                        <a:spcBef>
                          <a:spcPts val="0"/>
                        </a:spcBef>
                        <a:spcAft>
                          <a:spcPts val="0"/>
                        </a:spcAft>
                        <a:buNone/>
                      </a:pPr>
                      <a:r>
                        <a:rPr lang="en-US" sz="1300">
                          <a:solidFill>
                            <a:schemeClr val="accent2"/>
                          </a:solidFill>
                        </a:rPr>
                        <a:t>Wolfgang Kleinwaechter</a:t>
                      </a:r>
                      <a:endParaRPr sz="1300">
                        <a:solidFill>
                          <a:schemeClr val="accent2"/>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GNSO</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EUR</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10"/>
                  </a:ext>
                </a:extLst>
              </a:tr>
              <a:tr h="323350">
                <a:tc>
                  <a:txBody>
                    <a:bodyPr/>
                    <a:lstStyle/>
                    <a:p>
                      <a:pPr marL="0" marR="0" lvl="0" indent="0" algn="ctr" rtl="0">
                        <a:spcBef>
                          <a:spcPts val="0"/>
                        </a:spcBef>
                        <a:spcAft>
                          <a:spcPts val="0"/>
                        </a:spcAft>
                        <a:buNone/>
                      </a:pPr>
                      <a:r>
                        <a:rPr lang="en-US" sz="1300">
                          <a:solidFill>
                            <a:schemeClr val="accent2"/>
                          </a:solidFill>
                        </a:rPr>
                        <a:t>Osvaldo Novoa</a:t>
                      </a:r>
                      <a:endParaRPr sz="1300">
                        <a:solidFill>
                          <a:schemeClr val="accent2"/>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GNSO</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LAC</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11"/>
                  </a:ext>
                </a:extLst>
              </a:tr>
              <a:tr h="323350">
                <a:tc>
                  <a:txBody>
                    <a:bodyPr/>
                    <a:lstStyle/>
                    <a:p>
                      <a:pPr marL="0" marR="0" lvl="0" indent="0" algn="ctr" rtl="0">
                        <a:spcBef>
                          <a:spcPts val="0"/>
                        </a:spcBef>
                        <a:spcAft>
                          <a:spcPts val="0"/>
                        </a:spcAft>
                        <a:buNone/>
                      </a:pPr>
                      <a:r>
                        <a:rPr lang="en-US" sz="1300">
                          <a:solidFill>
                            <a:schemeClr val="accent2"/>
                          </a:solidFill>
                        </a:rPr>
                        <a:t>Adetola Sogbesan+</a:t>
                      </a:r>
                      <a:endParaRPr sz="1300">
                        <a:solidFill>
                          <a:schemeClr val="accent2"/>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GNSO</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AF</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12"/>
                  </a:ext>
                </a:extLst>
              </a:tr>
              <a:tr h="323350">
                <a:tc>
                  <a:txBody>
                    <a:bodyPr/>
                    <a:lstStyle/>
                    <a:p>
                      <a:pPr marL="0" marR="0" lvl="0" indent="0" algn="ctr" rtl="0">
                        <a:spcBef>
                          <a:spcPts val="0"/>
                        </a:spcBef>
                        <a:spcAft>
                          <a:spcPts val="0"/>
                        </a:spcAft>
                        <a:buNone/>
                      </a:pPr>
                      <a:r>
                        <a:rPr lang="en-US" sz="1300">
                          <a:solidFill>
                            <a:schemeClr val="accent2"/>
                          </a:solidFill>
                        </a:rPr>
                        <a:t>Erica Varlese*</a:t>
                      </a:r>
                      <a:endParaRPr sz="1300">
                        <a:solidFill>
                          <a:schemeClr val="accent2"/>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GNSO</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NA</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13"/>
                  </a:ext>
                </a:extLst>
              </a:tr>
            </a:tbl>
          </a:graphicData>
        </a:graphic>
      </p:graphicFrame>
      <p:graphicFrame>
        <p:nvGraphicFramePr>
          <p:cNvPr id="1077" name="Google Shape;1077;p76"/>
          <p:cNvGraphicFramePr/>
          <p:nvPr/>
        </p:nvGraphicFramePr>
        <p:xfrm>
          <a:off x="4648195" y="805817"/>
          <a:ext cx="4319850" cy="2427790"/>
        </p:xfrm>
        <a:graphic>
          <a:graphicData uri="http://schemas.openxmlformats.org/drawingml/2006/table">
            <a:tbl>
              <a:tblPr firstRow="1" bandRow="1">
                <a:noFill/>
                <a:tableStyleId>{6B1D5EC6-307C-490A-B58A-205713417B05}</a:tableStyleId>
              </a:tblPr>
              <a:tblGrid>
                <a:gridCol w="1844700">
                  <a:extLst>
                    <a:ext uri="{9D8B030D-6E8A-4147-A177-3AD203B41FA5}">
                      <a16:colId xmlns:a16="http://schemas.microsoft.com/office/drawing/2014/main" val="20000"/>
                    </a:ext>
                  </a:extLst>
                </a:gridCol>
                <a:gridCol w="1231600">
                  <a:extLst>
                    <a:ext uri="{9D8B030D-6E8A-4147-A177-3AD203B41FA5}">
                      <a16:colId xmlns:a16="http://schemas.microsoft.com/office/drawing/2014/main" val="20001"/>
                    </a:ext>
                  </a:extLst>
                </a:gridCol>
                <a:gridCol w="1243550">
                  <a:extLst>
                    <a:ext uri="{9D8B030D-6E8A-4147-A177-3AD203B41FA5}">
                      <a16:colId xmlns:a16="http://schemas.microsoft.com/office/drawing/2014/main" val="20002"/>
                    </a:ext>
                  </a:extLst>
                </a:gridCol>
              </a:tblGrid>
              <a:tr h="298750">
                <a:tc>
                  <a:txBody>
                    <a:bodyPr/>
                    <a:lstStyle/>
                    <a:p>
                      <a:pPr marL="0" marR="0" lvl="0" indent="0" algn="ctr" rtl="0">
                        <a:spcBef>
                          <a:spcPts val="0"/>
                        </a:spcBef>
                        <a:spcAft>
                          <a:spcPts val="0"/>
                        </a:spcAft>
                        <a:buNone/>
                      </a:pPr>
                      <a:r>
                        <a:rPr lang="en-US" sz="1300" b="1">
                          <a:solidFill>
                            <a:srgbClr val="FFFFFF"/>
                          </a:solidFill>
                        </a:rPr>
                        <a:t>RT member</a:t>
                      </a:r>
                      <a:endParaRPr sz="1300" b="1">
                        <a:solidFill>
                          <a:srgbClr val="FFFFFF"/>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093251"/>
                    </a:solidFill>
                  </a:tcPr>
                </a:tc>
                <a:tc>
                  <a:txBody>
                    <a:bodyPr/>
                    <a:lstStyle/>
                    <a:p>
                      <a:pPr marL="0" marR="0" lvl="0" indent="0" algn="ctr" rtl="0">
                        <a:spcBef>
                          <a:spcPts val="0"/>
                        </a:spcBef>
                        <a:spcAft>
                          <a:spcPts val="0"/>
                        </a:spcAft>
                        <a:buNone/>
                      </a:pPr>
                      <a:r>
                        <a:rPr lang="en-US" sz="1300" b="1">
                          <a:solidFill>
                            <a:srgbClr val="FFFFFF"/>
                          </a:solidFill>
                        </a:rPr>
                        <a:t>SO/AC Affiliation</a:t>
                      </a:r>
                      <a:endParaRPr sz="1300" b="1">
                        <a:solidFill>
                          <a:srgbClr val="FFFFFF"/>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136596"/>
                    </a:solidFill>
                  </a:tcPr>
                </a:tc>
                <a:tc>
                  <a:txBody>
                    <a:bodyPr/>
                    <a:lstStyle/>
                    <a:p>
                      <a:pPr marL="0" marR="0" lvl="0" indent="0" algn="ctr" rtl="0">
                        <a:spcBef>
                          <a:spcPts val="0"/>
                        </a:spcBef>
                        <a:spcAft>
                          <a:spcPts val="0"/>
                        </a:spcAft>
                        <a:buNone/>
                      </a:pPr>
                      <a:r>
                        <a:rPr lang="en-US" sz="1300" b="1">
                          <a:solidFill>
                            <a:srgbClr val="FFFFFF"/>
                          </a:solidFill>
                        </a:rPr>
                        <a:t>Region</a:t>
                      </a:r>
                      <a:endParaRPr sz="1300" b="1">
                        <a:solidFill>
                          <a:srgbClr val="FFFFFF"/>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136596"/>
                    </a:solidFill>
                  </a:tcPr>
                </a:tc>
                <a:extLst>
                  <a:ext uri="{0D108BD9-81ED-4DB2-BD59-A6C34878D82A}">
                    <a16:rowId xmlns:a16="http://schemas.microsoft.com/office/drawing/2014/main" val="10000"/>
                  </a:ext>
                </a:extLst>
              </a:tr>
              <a:tr h="323350">
                <a:tc>
                  <a:txBody>
                    <a:bodyPr/>
                    <a:lstStyle/>
                    <a:p>
                      <a:pPr marL="0" marR="0" lvl="0" indent="0" algn="ctr" rtl="0">
                        <a:spcBef>
                          <a:spcPts val="0"/>
                        </a:spcBef>
                        <a:spcAft>
                          <a:spcPts val="0"/>
                        </a:spcAft>
                        <a:buNone/>
                      </a:pPr>
                      <a:r>
                        <a:rPr lang="en-US" sz="1300">
                          <a:solidFill>
                            <a:schemeClr val="accent2"/>
                          </a:solidFill>
                        </a:rPr>
                        <a:t>Ramet Khalili Nasr</a:t>
                      </a:r>
                      <a:endParaRPr sz="1300">
                        <a:solidFill>
                          <a:schemeClr val="accent2"/>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RSSAC</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APAC</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1"/>
                  </a:ext>
                </a:extLst>
              </a:tr>
              <a:tr h="323350">
                <a:tc>
                  <a:txBody>
                    <a:bodyPr/>
                    <a:lstStyle/>
                    <a:p>
                      <a:pPr marL="0" marR="0" lvl="0" indent="0" algn="ctr" rtl="0">
                        <a:spcBef>
                          <a:spcPts val="0"/>
                        </a:spcBef>
                        <a:spcAft>
                          <a:spcPts val="0"/>
                        </a:spcAft>
                        <a:buNone/>
                      </a:pPr>
                      <a:r>
                        <a:rPr lang="en-US" sz="1300">
                          <a:solidFill>
                            <a:schemeClr val="accent2"/>
                          </a:solidFill>
                        </a:rPr>
                        <a:t>Jaap Akkerhuis</a:t>
                      </a:r>
                      <a:endParaRPr sz="1300">
                        <a:solidFill>
                          <a:schemeClr val="accent2"/>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SSAC</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EUR</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2"/>
                  </a:ext>
                </a:extLst>
              </a:tr>
              <a:tr h="323350">
                <a:tc>
                  <a:txBody>
                    <a:bodyPr/>
                    <a:lstStyle/>
                    <a:p>
                      <a:pPr marL="0" marR="0" lvl="0" indent="0" algn="ctr" rtl="0">
                        <a:spcBef>
                          <a:spcPts val="0"/>
                        </a:spcBef>
                        <a:spcAft>
                          <a:spcPts val="0"/>
                        </a:spcAft>
                        <a:buNone/>
                      </a:pPr>
                      <a:r>
                        <a:rPr lang="en-US" sz="1300">
                          <a:solidFill>
                            <a:schemeClr val="accent2"/>
                          </a:solidFill>
                        </a:rPr>
                        <a:t>KC Claffy</a:t>
                      </a:r>
                      <a:endParaRPr sz="1300">
                        <a:solidFill>
                          <a:schemeClr val="accent2"/>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SSAC</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NA</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3"/>
                  </a:ext>
                </a:extLst>
              </a:tr>
              <a:tr h="323350">
                <a:tc>
                  <a:txBody>
                    <a:bodyPr/>
                    <a:lstStyle/>
                    <a:p>
                      <a:pPr marL="0" marR="0" lvl="0" indent="0" algn="ctr" rtl="0">
                        <a:spcBef>
                          <a:spcPts val="0"/>
                        </a:spcBef>
                        <a:spcAft>
                          <a:spcPts val="0"/>
                        </a:spcAft>
                        <a:buNone/>
                      </a:pPr>
                      <a:r>
                        <a:rPr lang="en-US" sz="1300">
                          <a:solidFill>
                            <a:schemeClr val="accent2"/>
                          </a:solidFill>
                        </a:rPr>
                        <a:t>Geoff Huston*</a:t>
                      </a:r>
                      <a:endParaRPr sz="1300">
                        <a:solidFill>
                          <a:schemeClr val="accent2"/>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SSAC</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APAC</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4"/>
                  </a:ext>
                </a:extLst>
              </a:tr>
              <a:tr h="323350">
                <a:tc>
                  <a:txBody>
                    <a:bodyPr/>
                    <a:lstStyle/>
                    <a:p>
                      <a:pPr marL="0" marR="0" lvl="0" indent="0" algn="ctr" rtl="0">
                        <a:spcBef>
                          <a:spcPts val="0"/>
                        </a:spcBef>
                        <a:spcAft>
                          <a:spcPts val="0"/>
                        </a:spcAft>
                        <a:buNone/>
                      </a:pPr>
                      <a:r>
                        <a:rPr lang="en-US" sz="1300">
                          <a:solidFill>
                            <a:schemeClr val="accent2"/>
                          </a:solidFill>
                        </a:rPr>
                        <a:t>Maarten Botterman*</a:t>
                      </a:r>
                      <a:endParaRPr sz="1300">
                        <a:solidFill>
                          <a:schemeClr val="accent2"/>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Board</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 </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5"/>
                  </a:ext>
                </a:extLst>
              </a:tr>
              <a:tr h="323350">
                <a:tc>
                  <a:txBody>
                    <a:bodyPr/>
                    <a:lstStyle/>
                    <a:p>
                      <a:pPr marL="0" marR="0" lvl="0" indent="0" algn="ctr" rtl="0">
                        <a:spcBef>
                          <a:spcPts val="0"/>
                        </a:spcBef>
                        <a:spcAft>
                          <a:spcPts val="0"/>
                        </a:spcAft>
                        <a:buNone/>
                      </a:pPr>
                      <a:r>
                        <a:rPr lang="en-US" sz="1300">
                          <a:solidFill>
                            <a:schemeClr val="accent2"/>
                          </a:solidFill>
                        </a:rPr>
                        <a:t>León Sánchez</a:t>
                      </a:r>
                      <a:endParaRPr sz="1300">
                        <a:solidFill>
                          <a:schemeClr val="accent2"/>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rgbClr val="CCE8F8">
                        <a:alpha val="69800"/>
                      </a:srgbClr>
                    </a:solidFill>
                  </a:tcPr>
                </a:tc>
                <a:tc>
                  <a:txBody>
                    <a:bodyPr/>
                    <a:lstStyle/>
                    <a:p>
                      <a:pPr marL="0" marR="0" lvl="0" indent="0" algn="ctr" rtl="0">
                        <a:spcBef>
                          <a:spcPts val="0"/>
                        </a:spcBef>
                        <a:spcAft>
                          <a:spcPts val="0"/>
                        </a:spcAft>
                        <a:buNone/>
                      </a:pPr>
                      <a:r>
                        <a:rPr lang="en-US" sz="1300">
                          <a:solidFill>
                            <a:srgbClr val="1A87C9"/>
                          </a:solidFill>
                        </a:rPr>
                        <a:t>Board</a:t>
                      </a:r>
                      <a:endParaRPr sz="1300">
                        <a:solidFill>
                          <a:srgbClr val="1A87C9"/>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tc>
                  <a:txBody>
                    <a:bodyPr/>
                    <a:lstStyle/>
                    <a:p>
                      <a:pPr marL="0" marR="0" lvl="0" indent="0" algn="ctr" rtl="0">
                        <a:spcBef>
                          <a:spcPts val="0"/>
                        </a:spcBef>
                        <a:spcAft>
                          <a:spcPts val="0"/>
                        </a:spcAft>
                        <a:buNone/>
                      </a:pPr>
                      <a:r>
                        <a:rPr lang="en-US" sz="1300">
                          <a:solidFill>
                            <a:schemeClr val="accent5"/>
                          </a:solidFill>
                        </a:rPr>
                        <a:t>-</a:t>
                      </a:r>
                      <a:endParaRPr sz="1300">
                        <a:solidFill>
                          <a:schemeClr val="accent5"/>
                        </a:solidFill>
                      </a:endParaRPr>
                    </a:p>
                  </a:txBody>
                  <a:tcPr marL="91450" marR="91450" marT="45725" marB="45725" anchor="ctr">
                    <a:lnL w="12700" cap="flat" cmpd="sng">
                      <a:solidFill>
                        <a:srgbClr val="BFBFBF"/>
                      </a:solidFill>
                      <a:prstDash val="solid"/>
                      <a:round/>
                      <a:headEnd type="none" w="sm" len="sm"/>
                      <a:tailEnd type="none" w="sm" len="sm"/>
                    </a:lnL>
                    <a:lnR w="12700" cap="flat" cmpd="sng">
                      <a:solidFill>
                        <a:srgbClr val="BFBFBF"/>
                      </a:solidFill>
                      <a:prstDash val="solid"/>
                      <a:round/>
                      <a:headEnd type="none" w="sm" len="sm"/>
                      <a:tailEnd type="none" w="sm" len="sm"/>
                    </a:lnR>
                    <a:lnT w="12700" cap="flat" cmpd="sng">
                      <a:solidFill>
                        <a:srgbClr val="BFBFBF"/>
                      </a:solidFill>
                      <a:prstDash val="solid"/>
                      <a:round/>
                      <a:headEnd type="none" w="sm" len="sm"/>
                      <a:tailEnd type="none" w="sm" len="sm"/>
                    </a:lnT>
                    <a:lnB w="12700" cap="flat" cmpd="sng">
                      <a:solidFill>
                        <a:srgbClr val="BFBFBF"/>
                      </a:solidFill>
                      <a:prstDash val="solid"/>
                      <a:round/>
                      <a:headEnd type="none" w="sm" len="sm"/>
                      <a:tailEnd type="none" w="sm" len="sm"/>
                    </a:lnB>
                    <a:solidFill>
                      <a:schemeClr val="lt1">
                        <a:alpha val="69800"/>
                      </a:schemeClr>
                    </a:solidFill>
                  </a:tcPr>
                </a:tc>
                <a:extLst>
                  <a:ext uri="{0D108BD9-81ED-4DB2-BD59-A6C34878D82A}">
                    <a16:rowId xmlns:a16="http://schemas.microsoft.com/office/drawing/2014/main" val="10006"/>
                  </a:ext>
                </a:extLst>
              </a:tr>
            </a:tbl>
          </a:graphicData>
        </a:graphic>
      </p:graphicFrame>
      <p:sp>
        <p:nvSpPr>
          <p:cNvPr id="1078" name="Google Shape;1078;p76"/>
          <p:cNvSpPr txBox="1"/>
          <p:nvPr/>
        </p:nvSpPr>
        <p:spPr>
          <a:xfrm>
            <a:off x="4721625" y="3686350"/>
            <a:ext cx="4173000" cy="811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600">
                <a:solidFill>
                  <a:schemeClr val="accent2"/>
                </a:solidFill>
              </a:rPr>
              <a:t>* resigned or stepped down</a:t>
            </a:r>
            <a:endParaRPr sz="1600">
              <a:solidFill>
                <a:schemeClr val="accent2"/>
              </a:solidFill>
            </a:endParaRPr>
          </a:p>
          <a:p>
            <a:pPr marL="0" lvl="0" indent="0" algn="l" rtl="0">
              <a:spcBef>
                <a:spcPts val="0"/>
              </a:spcBef>
              <a:spcAft>
                <a:spcPts val="0"/>
              </a:spcAft>
              <a:buNone/>
            </a:pPr>
            <a:r>
              <a:rPr lang="en-US" sz="1600">
                <a:solidFill>
                  <a:schemeClr val="accent2"/>
                </a:solidFill>
              </a:rPr>
              <a:t>+ implementation shepherd</a:t>
            </a:r>
            <a:endParaRPr sz="1600">
              <a:solidFill>
                <a:schemeClr val="accent2"/>
              </a:solidFill>
            </a:endParaRPr>
          </a:p>
          <a:p>
            <a:pPr marL="0" lvl="0" indent="0" algn="l" rtl="0">
              <a:spcBef>
                <a:spcPts val="0"/>
              </a:spcBef>
              <a:spcAft>
                <a:spcPts val="0"/>
              </a:spcAft>
              <a:buNone/>
            </a:pPr>
            <a:endParaRPr sz="1600">
              <a:solidFill>
                <a:schemeClr val="accent2"/>
              </a:solidFill>
            </a:endParaRPr>
          </a:p>
          <a:p>
            <a:pPr marL="0" lvl="0" indent="0" algn="l" rtl="0">
              <a:lnSpc>
                <a:spcPct val="115000"/>
              </a:lnSpc>
              <a:spcBef>
                <a:spcPts val="0"/>
              </a:spcBef>
              <a:spcAft>
                <a:spcPts val="0"/>
              </a:spcAft>
              <a:buNone/>
            </a:pPr>
            <a:endParaRPr sz="1600">
              <a:solidFill>
                <a:schemeClr val="accent2"/>
              </a:solidFill>
            </a:endParaRPr>
          </a:p>
          <a:p>
            <a:pPr marL="0" lvl="0" indent="0" algn="l" rtl="0">
              <a:lnSpc>
                <a:spcPct val="115000"/>
              </a:lnSpc>
              <a:spcBef>
                <a:spcPts val="0"/>
              </a:spcBef>
              <a:spcAft>
                <a:spcPts val="0"/>
              </a:spcAft>
              <a:buNone/>
            </a:pPr>
            <a:r>
              <a:rPr lang="en-US" sz="1600">
                <a:solidFill>
                  <a:schemeClr val="accent2"/>
                </a:solidFill>
              </a:rPr>
              <a:t>ATRT3 contracted Bernard Turcotte to serve as a technical writer for the review.</a:t>
            </a:r>
            <a:endParaRPr sz="1600">
              <a:solidFill>
                <a:schemeClr val="accent2"/>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82"/>
        <p:cNvGrpSpPr/>
        <p:nvPr/>
      </p:nvGrpSpPr>
      <p:grpSpPr>
        <a:xfrm>
          <a:off x="0" y="0"/>
          <a:ext cx="0" cy="0"/>
          <a:chOff x="0" y="0"/>
          <a:chExt cx="0" cy="0"/>
        </a:xfrm>
      </p:grpSpPr>
      <p:sp>
        <p:nvSpPr>
          <p:cNvPr id="1083" name="Google Shape;1083;p77"/>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sz="2200"/>
              <a:t>ii) </a:t>
            </a:r>
            <a:r>
              <a:rPr lang="en-US"/>
              <a:t>Methodology </a:t>
            </a:r>
            <a:endParaRPr/>
          </a:p>
        </p:txBody>
      </p:sp>
      <p:sp>
        <p:nvSpPr>
          <p:cNvPr id="1084" name="Google Shape;1084;p77"/>
          <p:cNvSpPr txBox="1">
            <a:spLocks noGrp="1"/>
          </p:cNvSpPr>
          <p:nvPr>
            <p:ph type="body" idx="1"/>
          </p:nvPr>
        </p:nvSpPr>
        <p:spPr>
          <a:xfrm>
            <a:off x="374900" y="1009425"/>
            <a:ext cx="8336700" cy="4571700"/>
          </a:xfrm>
          <a:prstGeom prst="rect">
            <a:avLst/>
          </a:prstGeom>
          <a:noFill/>
          <a:ln>
            <a:noFill/>
          </a:ln>
        </p:spPr>
        <p:txBody>
          <a:bodyPr spcFirstLastPara="1" wrap="square" lIns="0" tIns="0" rIns="0" bIns="0" anchor="t" anchorCtr="0">
            <a:noAutofit/>
          </a:bodyPr>
          <a:lstStyle/>
          <a:p>
            <a:pPr marL="0" lvl="0" indent="0" algn="l" rtl="0">
              <a:spcBef>
                <a:spcPts val="0"/>
              </a:spcBef>
              <a:spcAft>
                <a:spcPts val="0"/>
              </a:spcAft>
              <a:buNone/>
            </a:pPr>
            <a:r>
              <a:rPr lang="en-US" sz="1800">
                <a:solidFill>
                  <a:srgbClr val="0A344E"/>
                </a:solidFill>
              </a:rPr>
              <a:t>To undertake its work, ATRT3:-</a:t>
            </a:r>
            <a:endParaRPr sz="1800">
              <a:solidFill>
                <a:srgbClr val="0A344E"/>
              </a:solidFill>
            </a:endParaRPr>
          </a:p>
          <a:p>
            <a:pPr marL="457200" marR="0" lvl="0" indent="0" algn="l" rtl="0">
              <a:lnSpc>
                <a:spcPct val="100000"/>
              </a:lnSpc>
              <a:spcBef>
                <a:spcPts val="0"/>
              </a:spcBef>
              <a:spcAft>
                <a:spcPts val="0"/>
              </a:spcAft>
              <a:buNone/>
            </a:pPr>
            <a:endParaRPr>
              <a:solidFill>
                <a:srgbClr val="0A344E"/>
              </a:solidFill>
            </a:endParaRPr>
          </a:p>
          <a:p>
            <a:pPr marL="457200" marR="0" lvl="0" indent="-312737" algn="just" rtl="0">
              <a:lnSpc>
                <a:spcPct val="100000"/>
              </a:lnSpc>
              <a:spcBef>
                <a:spcPts val="1000"/>
              </a:spcBef>
              <a:spcAft>
                <a:spcPts val="0"/>
              </a:spcAft>
              <a:buClr>
                <a:srgbClr val="0A344E"/>
              </a:buClr>
              <a:buSzPts val="1325"/>
              <a:buChar char="●"/>
            </a:pPr>
            <a:r>
              <a:rPr lang="en-US" sz="1800">
                <a:solidFill>
                  <a:srgbClr val="0A344E"/>
                </a:solidFill>
              </a:rPr>
              <a:t>Reviewed the implementation and effectiveness of 46 distinct ATRT2 recommendations</a:t>
            </a:r>
            <a:endParaRPr sz="1800">
              <a:solidFill>
                <a:srgbClr val="0A344E"/>
              </a:solidFill>
            </a:endParaRPr>
          </a:p>
          <a:p>
            <a:pPr marL="457200" marR="0" lvl="0" indent="-312737" algn="just" rtl="0">
              <a:lnSpc>
                <a:spcPct val="100000"/>
              </a:lnSpc>
              <a:spcBef>
                <a:spcPts val="1000"/>
              </a:spcBef>
              <a:spcAft>
                <a:spcPts val="0"/>
              </a:spcAft>
              <a:buClr>
                <a:srgbClr val="0A344E"/>
              </a:buClr>
              <a:buSzPts val="1325"/>
              <a:buChar char="●"/>
            </a:pPr>
            <a:r>
              <a:rPr lang="en-US" sz="1800">
                <a:solidFill>
                  <a:srgbClr val="0A344E"/>
                </a:solidFill>
              </a:rPr>
              <a:t>Conducted a major survey of individuals and structures (SO/ACs/GNSO constituent bodies/RALOs) on a wide range of relevant topics</a:t>
            </a:r>
            <a:endParaRPr sz="1800">
              <a:solidFill>
                <a:srgbClr val="0A344E"/>
              </a:solidFill>
            </a:endParaRPr>
          </a:p>
          <a:p>
            <a:pPr marL="457200" marR="0" lvl="0" indent="-312737" algn="just" rtl="0">
              <a:lnSpc>
                <a:spcPct val="100000"/>
              </a:lnSpc>
              <a:spcBef>
                <a:spcPts val="1000"/>
              </a:spcBef>
              <a:spcAft>
                <a:spcPts val="0"/>
              </a:spcAft>
              <a:buClr>
                <a:srgbClr val="0A344E"/>
              </a:buClr>
              <a:buSzPts val="1325"/>
              <a:buChar char="●"/>
            </a:pPr>
            <a:r>
              <a:rPr lang="en-US" sz="1800">
                <a:solidFill>
                  <a:srgbClr val="0A344E"/>
                </a:solidFill>
              </a:rPr>
              <a:t>Held interviews and meetings with the community at ICANN65 and ICANN66</a:t>
            </a:r>
            <a:endParaRPr sz="1800">
              <a:solidFill>
                <a:srgbClr val="0A344E"/>
              </a:solidFill>
            </a:endParaRPr>
          </a:p>
          <a:p>
            <a:pPr marL="457200" marR="0" lvl="0" indent="-312737" algn="just" rtl="0">
              <a:lnSpc>
                <a:spcPct val="100000"/>
              </a:lnSpc>
              <a:spcBef>
                <a:spcPts val="1000"/>
              </a:spcBef>
              <a:spcAft>
                <a:spcPts val="0"/>
              </a:spcAft>
              <a:buClr>
                <a:srgbClr val="0A344E"/>
              </a:buClr>
              <a:buSzPts val="1325"/>
              <a:buChar char="●"/>
            </a:pPr>
            <a:r>
              <a:rPr lang="en-US" sz="1800">
                <a:solidFill>
                  <a:srgbClr val="0A344E"/>
                </a:solidFill>
              </a:rPr>
              <a:t>Received briefings from ICANN org subject matter experts and various community groups</a:t>
            </a:r>
            <a:endParaRPr sz="1800">
              <a:solidFill>
                <a:srgbClr val="0A344E"/>
              </a:solidFill>
            </a:endParaRPr>
          </a:p>
          <a:p>
            <a:pPr marL="457200" marR="0" lvl="0" indent="-312737" algn="just" rtl="0">
              <a:lnSpc>
                <a:spcPct val="100000"/>
              </a:lnSpc>
              <a:spcBef>
                <a:spcPts val="1000"/>
              </a:spcBef>
              <a:spcAft>
                <a:spcPts val="0"/>
              </a:spcAft>
              <a:buClr>
                <a:srgbClr val="0A344E"/>
              </a:buClr>
              <a:buSzPts val="1325"/>
              <a:buChar char="●"/>
            </a:pPr>
            <a:r>
              <a:rPr lang="en-US" sz="1800">
                <a:solidFill>
                  <a:srgbClr val="0A344E"/>
                </a:solidFill>
              </a:rPr>
              <a:t>Reviewed the ICANN accountability indicators in detail</a:t>
            </a:r>
            <a:endParaRPr sz="1800">
              <a:solidFill>
                <a:srgbClr val="0A344E"/>
              </a:solidFill>
            </a:endParaRPr>
          </a:p>
          <a:p>
            <a:pPr marL="457200" marR="0" lvl="0" indent="-312737" algn="just" rtl="0">
              <a:lnSpc>
                <a:spcPct val="100000"/>
              </a:lnSpc>
              <a:spcBef>
                <a:spcPts val="1000"/>
              </a:spcBef>
              <a:spcAft>
                <a:spcPts val="0"/>
              </a:spcAft>
              <a:buClr>
                <a:srgbClr val="0A344E"/>
              </a:buClr>
              <a:buSzPts val="1325"/>
              <a:buChar char="●"/>
            </a:pPr>
            <a:r>
              <a:rPr lang="en-US" sz="1800">
                <a:solidFill>
                  <a:srgbClr val="0A344E"/>
                </a:solidFill>
              </a:rPr>
              <a:t>Reviewed a large number of ICANN documents</a:t>
            </a:r>
            <a:endParaRPr sz="1800">
              <a:solidFill>
                <a:srgbClr val="0A344E"/>
              </a:solidFill>
            </a:endParaRPr>
          </a:p>
          <a:p>
            <a:pPr marL="457200" marR="0" lvl="0" indent="-312737" algn="just" rtl="0">
              <a:lnSpc>
                <a:spcPct val="100000"/>
              </a:lnSpc>
              <a:spcBef>
                <a:spcPts val="1000"/>
              </a:spcBef>
              <a:spcAft>
                <a:spcPts val="0"/>
              </a:spcAft>
              <a:buClr>
                <a:srgbClr val="0A344E"/>
              </a:buClr>
              <a:buSzPts val="1325"/>
              <a:buChar char="●"/>
            </a:pPr>
            <a:r>
              <a:rPr lang="en-US" sz="1800">
                <a:solidFill>
                  <a:srgbClr val="0A344E"/>
                </a:solidFill>
              </a:rPr>
              <a:t>Requested and received a large number of clarifications from ICANN org</a:t>
            </a:r>
            <a:endParaRPr sz="1800">
              <a:solidFill>
                <a:srgbClr val="0A344E"/>
              </a:solidFill>
            </a:endParaRPr>
          </a:p>
          <a:p>
            <a:pPr marL="457200" marR="0" lvl="0" indent="-312737" algn="just" rtl="0">
              <a:lnSpc>
                <a:spcPct val="100000"/>
              </a:lnSpc>
              <a:spcBef>
                <a:spcPts val="1000"/>
              </a:spcBef>
              <a:spcAft>
                <a:spcPts val="0"/>
              </a:spcAft>
              <a:buClr>
                <a:srgbClr val="0A344E"/>
              </a:buClr>
              <a:buSzPts val="1325"/>
              <a:buChar char="●"/>
            </a:pPr>
            <a:r>
              <a:rPr lang="en-US" sz="1800">
                <a:solidFill>
                  <a:srgbClr val="0A344E"/>
                </a:solidFill>
              </a:rPr>
              <a:t>Analyzed public comments on the ATRT3 draft report and other input throughout the review process. </a:t>
            </a:r>
            <a:endParaRPr sz="1800">
              <a:solidFill>
                <a:srgbClr val="0A344E"/>
              </a:solidFill>
            </a:endParaRPr>
          </a:p>
          <a:p>
            <a:pPr marL="457200" lvl="0" indent="0" algn="l" rtl="0">
              <a:lnSpc>
                <a:spcPct val="115000"/>
              </a:lnSpc>
              <a:spcBef>
                <a:spcPts val="1000"/>
              </a:spcBef>
              <a:spcAft>
                <a:spcPts val="0"/>
              </a:spcAft>
              <a:buNone/>
            </a:pPr>
            <a:endParaRPr>
              <a:solidFill>
                <a:srgbClr val="0A344E"/>
              </a:solidFill>
            </a:endParaRPr>
          </a:p>
          <a:p>
            <a:pPr marL="0" marR="0" lvl="0" indent="0" algn="l" rtl="0">
              <a:lnSpc>
                <a:spcPct val="115000"/>
              </a:lnSpc>
              <a:spcBef>
                <a:spcPts val="0"/>
              </a:spcBef>
              <a:spcAft>
                <a:spcPts val="0"/>
              </a:spcAft>
              <a:buNone/>
            </a:pPr>
            <a:endParaRPr>
              <a:solidFill>
                <a:srgbClr val="0A344E"/>
              </a:solidFill>
            </a:endParaRPr>
          </a:p>
          <a:p>
            <a:pPr marL="0" marR="0" lvl="0" indent="0" algn="l" rtl="0">
              <a:lnSpc>
                <a:spcPct val="115000"/>
              </a:lnSpc>
              <a:spcBef>
                <a:spcPts val="0"/>
              </a:spcBef>
              <a:spcAft>
                <a:spcPts val="0"/>
              </a:spcAft>
              <a:buNone/>
            </a:pPr>
            <a:endParaRPr>
              <a:solidFill>
                <a:srgbClr val="0A344E"/>
              </a:solidFill>
            </a:endParaRPr>
          </a:p>
          <a:p>
            <a:pPr marL="0" marR="0" lvl="0" indent="0" algn="l" rtl="0">
              <a:lnSpc>
                <a:spcPct val="115000"/>
              </a:lnSpc>
              <a:spcBef>
                <a:spcPts val="0"/>
              </a:spcBef>
              <a:spcAft>
                <a:spcPts val="0"/>
              </a:spcAft>
              <a:buNone/>
            </a:pPr>
            <a:endParaRPr>
              <a:solidFill>
                <a:srgbClr val="0A344E"/>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88"/>
        <p:cNvGrpSpPr/>
        <p:nvPr/>
      </p:nvGrpSpPr>
      <p:grpSpPr>
        <a:xfrm>
          <a:off x="0" y="0"/>
          <a:ext cx="0" cy="0"/>
          <a:chOff x="0" y="0"/>
          <a:chExt cx="0" cy="0"/>
        </a:xfrm>
      </p:grpSpPr>
      <p:sp>
        <p:nvSpPr>
          <p:cNvPr id="1089" name="Google Shape;1089;p78"/>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sz="2200"/>
              <a:t>iii)</a:t>
            </a:r>
            <a:r>
              <a:rPr lang="en-US"/>
              <a:t> ATRT3 Project Timeline Milestones </a:t>
            </a:r>
            <a:endParaRPr/>
          </a:p>
        </p:txBody>
      </p:sp>
      <p:sp>
        <p:nvSpPr>
          <p:cNvPr id="1090" name="Google Shape;1090;p78"/>
          <p:cNvSpPr txBox="1">
            <a:spLocks noGrp="1"/>
          </p:cNvSpPr>
          <p:nvPr>
            <p:ph type="body" idx="1"/>
          </p:nvPr>
        </p:nvSpPr>
        <p:spPr>
          <a:xfrm>
            <a:off x="739425" y="1106299"/>
            <a:ext cx="7907400" cy="4956900"/>
          </a:xfrm>
          <a:prstGeom prst="rect">
            <a:avLst/>
          </a:prstGeom>
          <a:noFill/>
          <a:ln>
            <a:noFill/>
          </a:ln>
        </p:spPr>
        <p:txBody>
          <a:bodyPr spcFirstLastPara="1" wrap="square" lIns="0" tIns="0" rIns="0" bIns="0" anchor="t" anchorCtr="0">
            <a:noAutofit/>
          </a:bodyPr>
          <a:lstStyle/>
          <a:p>
            <a:pPr marL="457200" lvl="0" indent="-306387" algn="just" rtl="0">
              <a:lnSpc>
                <a:spcPct val="115000"/>
              </a:lnSpc>
              <a:spcBef>
                <a:spcPts val="0"/>
              </a:spcBef>
              <a:spcAft>
                <a:spcPts val="0"/>
              </a:spcAft>
              <a:buClr>
                <a:srgbClr val="0A344E"/>
              </a:buClr>
              <a:buSzPts val="1225"/>
              <a:buChar char="●"/>
            </a:pPr>
            <a:r>
              <a:rPr lang="en-US" sz="1700">
                <a:solidFill>
                  <a:srgbClr val="0A344E"/>
                </a:solidFill>
              </a:rPr>
              <a:t>On 20 December 2018, ICANN </a:t>
            </a:r>
            <a:r>
              <a:rPr lang="en-US" sz="1700">
                <a:solidFill>
                  <a:srgbClr val="0A344E"/>
                </a:solidFill>
                <a:uFill>
                  <a:noFill/>
                </a:uFill>
                <a:hlinkClick r:id="rId3"/>
              </a:rPr>
              <a:t>announced</a:t>
            </a:r>
            <a:r>
              <a:rPr lang="en-US" sz="1700">
                <a:solidFill>
                  <a:srgbClr val="0A344E"/>
                </a:solidFill>
              </a:rPr>
              <a:t> the selection of an 18-member team to conduct the third Accountability and Transparency Review. </a:t>
            </a:r>
            <a:endParaRPr sz="1700">
              <a:solidFill>
                <a:srgbClr val="0A344E"/>
              </a:solidFill>
            </a:endParaRPr>
          </a:p>
          <a:p>
            <a:pPr marL="457200" lvl="0" indent="0" algn="just" rtl="0">
              <a:lnSpc>
                <a:spcPct val="115000"/>
              </a:lnSpc>
              <a:spcBef>
                <a:spcPts val="0"/>
              </a:spcBef>
              <a:spcAft>
                <a:spcPts val="0"/>
              </a:spcAft>
              <a:buNone/>
            </a:pPr>
            <a:endParaRPr sz="1700">
              <a:solidFill>
                <a:srgbClr val="0A344E"/>
              </a:solidFill>
            </a:endParaRPr>
          </a:p>
          <a:p>
            <a:pPr marL="457200" lvl="0" indent="-306387" algn="just" rtl="0">
              <a:lnSpc>
                <a:spcPct val="115000"/>
              </a:lnSpc>
              <a:spcBef>
                <a:spcPts val="0"/>
              </a:spcBef>
              <a:spcAft>
                <a:spcPts val="0"/>
              </a:spcAft>
              <a:buClr>
                <a:srgbClr val="0A344E"/>
              </a:buClr>
              <a:buSzPts val="1225"/>
              <a:buChar char="●"/>
            </a:pPr>
            <a:r>
              <a:rPr lang="en-US" sz="1700">
                <a:solidFill>
                  <a:srgbClr val="0A344E"/>
                </a:solidFill>
              </a:rPr>
              <a:t>ATRT3 held its first face-to-face meeting on 3-5 April 2019 and is mandated to issue its final report within one year of convening its first meeting, that is, by 5 April 2020. </a:t>
            </a:r>
            <a:endParaRPr sz="1700">
              <a:solidFill>
                <a:srgbClr val="0A344E"/>
              </a:solidFill>
            </a:endParaRPr>
          </a:p>
          <a:p>
            <a:pPr marL="457200" lvl="0" indent="0" algn="just" rtl="0">
              <a:lnSpc>
                <a:spcPct val="115000"/>
              </a:lnSpc>
              <a:spcBef>
                <a:spcPts val="0"/>
              </a:spcBef>
              <a:spcAft>
                <a:spcPts val="0"/>
              </a:spcAft>
              <a:buNone/>
            </a:pPr>
            <a:endParaRPr sz="1700">
              <a:solidFill>
                <a:srgbClr val="0A344E"/>
              </a:solidFill>
            </a:endParaRPr>
          </a:p>
          <a:p>
            <a:pPr marL="457200" lvl="0" indent="-306387" algn="just" rtl="0">
              <a:lnSpc>
                <a:spcPct val="115000"/>
              </a:lnSpc>
              <a:spcBef>
                <a:spcPts val="0"/>
              </a:spcBef>
              <a:spcAft>
                <a:spcPts val="0"/>
              </a:spcAft>
              <a:buClr>
                <a:srgbClr val="0A344E"/>
              </a:buClr>
              <a:buSzPts val="1225"/>
              <a:buChar char="●"/>
            </a:pPr>
            <a:r>
              <a:rPr lang="en-US" sz="1700">
                <a:solidFill>
                  <a:srgbClr val="0A344E"/>
                </a:solidFill>
              </a:rPr>
              <a:t>On 16 December 2019, ATRT3 published its draft report for </a:t>
            </a:r>
            <a:r>
              <a:rPr lang="en-US" sz="1700">
                <a:solidFill>
                  <a:srgbClr val="0A344E"/>
                </a:solidFill>
                <a:uFill>
                  <a:noFill/>
                </a:uFill>
                <a:hlinkClick r:id="rId4"/>
              </a:rPr>
              <a:t>Public Comment</a:t>
            </a:r>
            <a:r>
              <a:rPr lang="en-US" sz="1700">
                <a:solidFill>
                  <a:srgbClr val="0A344E"/>
                </a:solidFill>
              </a:rPr>
              <a:t>. ATRT3 received sixteen comments on its draft report.</a:t>
            </a:r>
            <a:endParaRPr sz="1700">
              <a:solidFill>
                <a:srgbClr val="0A344E"/>
              </a:solidFill>
            </a:endParaRPr>
          </a:p>
          <a:p>
            <a:pPr marL="457200" lvl="0" indent="0" algn="just" rtl="0">
              <a:lnSpc>
                <a:spcPct val="115000"/>
              </a:lnSpc>
              <a:spcBef>
                <a:spcPts val="0"/>
              </a:spcBef>
              <a:spcAft>
                <a:spcPts val="0"/>
              </a:spcAft>
              <a:buNone/>
            </a:pPr>
            <a:endParaRPr sz="1700">
              <a:solidFill>
                <a:srgbClr val="0A344E"/>
              </a:solidFill>
            </a:endParaRPr>
          </a:p>
          <a:p>
            <a:pPr marL="457200" lvl="0" indent="-306387" algn="just" rtl="0">
              <a:lnSpc>
                <a:spcPct val="115000"/>
              </a:lnSpc>
              <a:spcBef>
                <a:spcPts val="0"/>
              </a:spcBef>
              <a:spcAft>
                <a:spcPts val="0"/>
              </a:spcAft>
              <a:buClr>
                <a:srgbClr val="0A344E"/>
              </a:buClr>
              <a:buSzPts val="1225"/>
              <a:buChar char="●"/>
            </a:pPr>
            <a:r>
              <a:rPr lang="en-US" sz="1700">
                <a:solidFill>
                  <a:srgbClr val="0A344E"/>
                </a:solidFill>
              </a:rPr>
              <a:t>On 3 April 2020, ATRT3 leadership </a:t>
            </a:r>
            <a:r>
              <a:rPr lang="en-US" sz="1700">
                <a:solidFill>
                  <a:srgbClr val="0A344E"/>
                </a:solidFill>
                <a:uFill>
                  <a:noFill/>
                </a:uFill>
                <a:hlinkClick r:id="rId5"/>
              </a:rPr>
              <a:t>advised</a:t>
            </a:r>
            <a:r>
              <a:rPr lang="en-US" sz="1700">
                <a:solidFill>
                  <a:srgbClr val="0A344E"/>
                </a:solidFill>
              </a:rPr>
              <a:t> the ICANN Board that the Review Team would be delayed in submitting its final report to the Board due to the impact on ATRT3's work of circumstances surrounding the COVID-19 pandemic. </a:t>
            </a:r>
            <a:endParaRPr sz="1700">
              <a:solidFill>
                <a:srgbClr val="0A344E"/>
              </a:solidFill>
            </a:endParaRPr>
          </a:p>
          <a:p>
            <a:pPr marL="457200" lvl="0" indent="0" algn="just" rtl="0">
              <a:lnSpc>
                <a:spcPct val="115000"/>
              </a:lnSpc>
              <a:spcBef>
                <a:spcPts val="0"/>
              </a:spcBef>
              <a:spcAft>
                <a:spcPts val="0"/>
              </a:spcAft>
              <a:buNone/>
            </a:pPr>
            <a:endParaRPr sz="1700">
              <a:solidFill>
                <a:srgbClr val="0A344E"/>
              </a:solidFill>
            </a:endParaRPr>
          </a:p>
          <a:p>
            <a:pPr marL="457200" lvl="0" indent="-306387" algn="just" rtl="0">
              <a:lnSpc>
                <a:spcPct val="115000"/>
              </a:lnSpc>
              <a:spcBef>
                <a:spcPts val="0"/>
              </a:spcBef>
              <a:spcAft>
                <a:spcPts val="0"/>
              </a:spcAft>
              <a:buClr>
                <a:srgbClr val="0A344E"/>
              </a:buClr>
              <a:buSzPts val="1225"/>
              <a:buChar char="●"/>
            </a:pPr>
            <a:r>
              <a:rPr lang="en-US" sz="1700">
                <a:solidFill>
                  <a:srgbClr val="0A344E"/>
                </a:solidFill>
              </a:rPr>
              <a:t>ATRT3 submitted its final report to the Board within its revised timeline.</a:t>
            </a:r>
            <a:endParaRPr sz="1700">
              <a:solidFill>
                <a:srgbClr val="0A344E"/>
              </a:solidFill>
            </a:endParaRPr>
          </a:p>
          <a:p>
            <a:pPr marL="0" lvl="0" indent="0" algn="l" rtl="0">
              <a:lnSpc>
                <a:spcPct val="115000"/>
              </a:lnSpc>
              <a:spcBef>
                <a:spcPts val="0"/>
              </a:spcBef>
              <a:spcAft>
                <a:spcPts val="0"/>
              </a:spcAft>
              <a:buNone/>
            </a:pPr>
            <a:endParaRPr>
              <a:solidFill>
                <a:srgbClr val="0A344E"/>
              </a:solidFill>
            </a:endParaRPr>
          </a:p>
          <a:p>
            <a:pPr marL="457200" lvl="0" indent="0" algn="l" rtl="0">
              <a:lnSpc>
                <a:spcPct val="115000"/>
              </a:lnSpc>
              <a:spcBef>
                <a:spcPts val="0"/>
              </a:spcBef>
              <a:spcAft>
                <a:spcPts val="0"/>
              </a:spcAft>
              <a:buNone/>
            </a:pPr>
            <a:endParaRPr>
              <a:solidFill>
                <a:srgbClr val="0A344E"/>
              </a:solidFill>
            </a:endParaRPr>
          </a:p>
          <a:p>
            <a:pPr marL="457200" lvl="0" indent="0" algn="l" rtl="0">
              <a:lnSpc>
                <a:spcPct val="115000"/>
              </a:lnSpc>
              <a:spcBef>
                <a:spcPts val="0"/>
              </a:spcBef>
              <a:spcAft>
                <a:spcPts val="0"/>
              </a:spcAft>
              <a:buNone/>
            </a:pP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94"/>
        <p:cNvGrpSpPr/>
        <p:nvPr/>
      </p:nvGrpSpPr>
      <p:grpSpPr>
        <a:xfrm>
          <a:off x="0" y="0"/>
          <a:ext cx="0" cy="0"/>
          <a:chOff x="0" y="0"/>
          <a:chExt cx="0" cy="0"/>
        </a:xfrm>
      </p:grpSpPr>
      <p:sp>
        <p:nvSpPr>
          <p:cNvPr id="1095" name="Google Shape;1095;p79"/>
          <p:cNvSpPr txBox="1">
            <a:spLocks noGrp="1"/>
          </p:cNvSpPr>
          <p:nvPr>
            <p:ph type="title"/>
          </p:nvPr>
        </p:nvSpPr>
        <p:spPr>
          <a:xfrm>
            <a:off x="374900" y="46175"/>
            <a:ext cx="82968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sz="2200"/>
              <a:t>iv)</a:t>
            </a:r>
            <a:r>
              <a:rPr lang="en-US"/>
              <a:t> </a:t>
            </a:r>
            <a:r>
              <a:rPr lang="en-US" sz="2600"/>
              <a:t>Assessment of Reviews Details</a:t>
            </a:r>
            <a:r>
              <a:rPr lang="en-US"/>
              <a:t> - </a:t>
            </a:r>
            <a:r>
              <a:rPr lang="en-US" sz="2500"/>
              <a:t>Specific Reviews</a:t>
            </a:r>
            <a:endParaRPr sz="1400"/>
          </a:p>
        </p:txBody>
      </p:sp>
      <p:sp>
        <p:nvSpPr>
          <p:cNvPr id="1096" name="Google Shape;1096;p79"/>
          <p:cNvSpPr txBox="1">
            <a:spLocks noGrp="1"/>
          </p:cNvSpPr>
          <p:nvPr>
            <p:ph type="body" idx="1"/>
          </p:nvPr>
        </p:nvSpPr>
        <p:spPr>
          <a:xfrm>
            <a:off x="412750" y="830675"/>
            <a:ext cx="8259000" cy="45717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US" sz="1700" b="1">
                <a:solidFill>
                  <a:schemeClr val="dk2"/>
                </a:solidFill>
              </a:rPr>
              <a:t>RDS Reviews</a:t>
            </a:r>
            <a:r>
              <a:rPr lang="en-US" sz="1700">
                <a:solidFill>
                  <a:schemeClr val="dk2"/>
                </a:solidFill>
              </a:rPr>
              <a:t> </a:t>
            </a:r>
            <a:endParaRPr sz="1700">
              <a:solidFill>
                <a:schemeClr val="dk2"/>
              </a:solidFill>
            </a:endParaRPr>
          </a:p>
          <a:p>
            <a:pPr marL="457200" marR="0" lvl="0" indent="-306387" algn="just" rtl="0">
              <a:lnSpc>
                <a:spcPct val="115000"/>
              </a:lnSpc>
              <a:spcBef>
                <a:spcPts val="0"/>
              </a:spcBef>
              <a:spcAft>
                <a:spcPts val="0"/>
              </a:spcAft>
              <a:buClr>
                <a:srgbClr val="0A344E"/>
              </a:buClr>
              <a:buSzPts val="1225"/>
              <a:buChar char="-"/>
            </a:pPr>
            <a:r>
              <a:rPr lang="en-US" sz="1700">
                <a:solidFill>
                  <a:srgbClr val="0A344E"/>
                </a:solidFill>
              </a:rPr>
              <a:t>Results of the EPDP will have an impact on any future RDS Review.</a:t>
            </a:r>
            <a:endParaRPr sz="1700">
              <a:solidFill>
                <a:srgbClr val="0A344E"/>
              </a:solidFill>
            </a:endParaRPr>
          </a:p>
          <a:p>
            <a:pPr marL="457200" marR="0" lvl="0" indent="-306387" algn="just" rtl="0">
              <a:lnSpc>
                <a:spcPct val="115000"/>
              </a:lnSpc>
              <a:spcBef>
                <a:spcPts val="0"/>
              </a:spcBef>
              <a:spcAft>
                <a:spcPts val="0"/>
              </a:spcAft>
              <a:buClr>
                <a:srgbClr val="0A344E"/>
              </a:buClr>
              <a:buSzPts val="1225"/>
              <a:buChar char="-"/>
            </a:pPr>
            <a:r>
              <a:rPr lang="en-US" sz="1700">
                <a:solidFill>
                  <a:srgbClr val="0A344E"/>
                </a:solidFill>
              </a:rPr>
              <a:t>ATRT3’s final report will be published prior to the EPDP delivering its final report. </a:t>
            </a:r>
            <a:endParaRPr sz="1700">
              <a:solidFill>
                <a:srgbClr val="0A344E"/>
              </a:solidFill>
            </a:endParaRPr>
          </a:p>
          <a:p>
            <a:pPr marL="457200" marR="0" lvl="0" indent="-306387" algn="just" rtl="0">
              <a:lnSpc>
                <a:spcPct val="115000"/>
              </a:lnSpc>
              <a:spcBef>
                <a:spcPts val="0"/>
              </a:spcBef>
              <a:spcAft>
                <a:spcPts val="0"/>
              </a:spcAft>
              <a:buClr>
                <a:srgbClr val="0A344E"/>
              </a:buClr>
              <a:buSzPts val="1225"/>
              <a:buChar char="-"/>
            </a:pPr>
            <a:r>
              <a:rPr lang="en-US" sz="1700">
                <a:solidFill>
                  <a:srgbClr val="0A344E"/>
                </a:solidFill>
              </a:rPr>
              <a:t>ATRT3 recommends suspending any further RDS Reviews until the next ATRT Review can consider the future of RDS Reviews in light of the final EPDP report recommendations, the results of the Board’s consideration of these as well as any other developments which affect Directory Services.</a:t>
            </a:r>
            <a:endParaRPr sz="1700">
              <a:solidFill>
                <a:srgbClr val="0A344E"/>
              </a:solidFill>
            </a:endParaRPr>
          </a:p>
          <a:p>
            <a:pPr marL="0" marR="0" lvl="0" indent="0" algn="just" rtl="0">
              <a:lnSpc>
                <a:spcPct val="115000"/>
              </a:lnSpc>
              <a:spcBef>
                <a:spcPts val="0"/>
              </a:spcBef>
              <a:spcAft>
                <a:spcPts val="0"/>
              </a:spcAft>
              <a:buNone/>
            </a:pPr>
            <a:endParaRPr>
              <a:solidFill>
                <a:srgbClr val="0A344E"/>
              </a:solidFill>
            </a:endParaRPr>
          </a:p>
          <a:p>
            <a:pPr marL="0" marR="0" lvl="0" indent="0" algn="just" rtl="0">
              <a:lnSpc>
                <a:spcPct val="115000"/>
              </a:lnSpc>
              <a:spcBef>
                <a:spcPts val="0"/>
              </a:spcBef>
              <a:spcAft>
                <a:spcPts val="0"/>
              </a:spcAft>
              <a:buNone/>
            </a:pPr>
            <a:r>
              <a:rPr lang="en-US" sz="1700" b="1">
                <a:solidFill>
                  <a:schemeClr val="dk2"/>
                </a:solidFill>
              </a:rPr>
              <a:t>CCT Reviews</a:t>
            </a:r>
            <a:endParaRPr sz="1700">
              <a:solidFill>
                <a:schemeClr val="dk2"/>
              </a:solidFill>
            </a:endParaRPr>
          </a:p>
          <a:p>
            <a:pPr marL="457200" marR="0" lvl="0" indent="-336550" algn="just" rtl="0">
              <a:lnSpc>
                <a:spcPct val="115000"/>
              </a:lnSpc>
              <a:spcBef>
                <a:spcPts val="0"/>
              </a:spcBef>
              <a:spcAft>
                <a:spcPts val="0"/>
              </a:spcAft>
              <a:buClr>
                <a:srgbClr val="0A344E"/>
              </a:buClr>
              <a:buSzPts val="1700"/>
              <a:buChar char="-"/>
            </a:pPr>
            <a:r>
              <a:rPr lang="en-US" sz="1700">
                <a:solidFill>
                  <a:srgbClr val="0A344E"/>
                </a:solidFill>
              </a:rPr>
              <a:t>There should be one additional and clearly scoped CCT Review. </a:t>
            </a:r>
            <a:endParaRPr sz="1700">
              <a:solidFill>
                <a:srgbClr val="0A344E"/>
              </a:solidFill>
            </a:endParaRPr>
          </a:p>
          <a:p>
            <a:pPr marL="457200" marR="0" lvl="0" indent="-336550" algn="just" rtl="0">
              <a:lnSpc>
                <a:spcPct val="115000"/>
              </a:lnSpc>
              <a:spcBef>
                <a:spcPts val="0"/>
              </a:spcBef>
              <a:spcAft>
                <a:spcPts val="0"/>
              </a:spcAft>
              <a:buClr>
                <a:srgbClr val="0A344E"/>
              </a:buClr>
              <a:buSzPts val="1700"/>
              <a:buChar char="-"/>
            </a:pPr>
            <a:r>
              <a:rPr lang="en-US" sz="1700">
                <a:solidFill>
                  <a:srgbClr val="0A344E"/>
                </a:solidFill>
              </a:rPr>
              <a:t>It shall start within the two years after the first introduction to the root of new gTLDs of the (possible) next round. </a:t>
            </a:r>
            <a:endParaRPr sz="1700">
              <a:solidFill>
                <a:srgbClr val="0A344E"/>
              </a:solidFill>
            </a:endParaRPr>
          </a:p>
          <a:p>
            <a:pPr marL="457200" marR="0" lvl="0" indent="-336550" algn="just" rtl="0">
              <a:lnSpc>
                <a:spcPct val="115000"/>
              </a:lnSpc>
              <a:spcBef>
                <a:spcPts val="0"/>
              </a:spcBef>
              <a:spcAft>
                <a:spcPts val="0"/>
              </a:spcAft>
              <a:buClr>
                <a:srgbClr val="0A344E"/>
              </a:buClr>
              <a:buSzPts val="1700"/>
              <a:buChar char="-"/>
            </a:pPr>
            <a:r>
              <a:rPr lang="en-US" sz="1700">
                <a:solidFill>
                  <a:srgbClr val="0A344E"/>
                </a:solidFill>
              </a:rPr>
              <a:t>It should be limited to a duration of one year. </a:t>
            </a:r>
            <a:endParaRPr sz="1700">
              <a:solidFill>
                <a:srgbClr val="0A344E"/>
              </a:solidFill>
            </a:endParaRPr>
          </a:p>
          <a:p>
            <a:pPr marL="457200" marR="0" lvl="0" indent="-336550" algn="just" rtl="0">
              <a:lnSpc>
                <a:spcPct val="115000"/>
              </a:lnSpc>
              <a:spcBef>
                <a:spcPts val="0"/>
              </a:spcBef>
              <a:spcAft>
                <a:spcPts val="0"/>
              </a:spcAft>
              <a:buClr>
                <a:srgbClr val="0A344E"/>
              </a:buClr>
              <a:buSzPts val="1700"/>
              <a:buChar char="-"/>
            </a:pPr>
            <a:r>
              <a:rPr lang="en-US" sz="1700">
                <a:solidFill>
                  <a:srgbClr val="0A344E"/>
                </a:solidFill>
              </a:rPr>
              <a:t>A framework of data collection must be in place prior to the next round of gTLDs and the availability of all data sets should be confirmed prior to the selection of the review team and must be provided within 30 days of the review being launched.</a:t>
            </a:r>
            <a:endParaRPr sz="1700">
              <a:solidFill>
                <a:srgbClr val="0A344E"/>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78"/>
        <p:cNvGrpSpPr/>
        <p:nvPr/>
      </p:nvGrpSpPr>
      <p:grpSpPr>
        <a:xfrm>
          <a:off x="0" y="0"/>
          <a:ext cx="0" cy="0"/>
          <a:chOff x="0" y="0"/>
          <a:chExt cx="0" cy="0"/>
        </a:xfrm>
      </p:grpSpPr>
      <p:sp>
        <p:nvSpPr>
          <p:cNvPr id="879" name="Google Shape;879;p53"/>
          <p:cNvSpPr txBox="1">
            <a:spLocks noGrp="1"/>
          </p:cNvSpPr>
          <p:nvPr>
            <p:ph type="title"/>
          </p:nvPr>
        </p:nvSpPr>
        <p:spPr>
          <a:xfrm>
            <a:off x="584938" y="833718"/>
            <a:ext cx="7932000" cy="17592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a:t>Background &amp; Scope </a:t>
            </a:r>
            <a:endParaRPr/>
          </a:p>
        </p:txBody>
      </p:sp>
      <p:sp>
        <p:nvSpPr>
          <p:cNvPr id="880" name="Google Shape;880;p53"/>
          <p:cNvSpPr txBox="1">
            <a:spLocks noGrp="1"/>
          </p:cNvSpPr>
          <p:nvPr>
            <p:ph type="body" idx="1"/>
          </p:nvPr>
        </p:nvSpPr>
        <p:spPr>
          <a:xfrm>
            <a:off x="600074" y="2765533"/>
            <a:ext cx="7907400"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a:t>Agenda Item #1</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100"/>
        <p:cNvGrpSpPr/>
        <p:nvPr/>
      </p:nvGrpSpPr>
      <p:grpSpPr>
        <a:xfrm>
          <a:off x="0" y="0"/>
          <a:ext cx="0" cy="0"/>
          <a:chOff x="0" y="0"/>
          <a:chExt cx="0" cy="0"/>
        </a:xfrm>
      </p:grpSpPr>
      <p:sp>
        <p:nvSpPr>
          <p:cNvPr id="1101" name="Google Shape;1101;p80"/>
          <p:cNvSpPr txBox="1">
            <a:spLocks noGrp="1"/>
          </p:cNvSpPr>
          <p:nvPr>
            <p:ph type="title"/>
          </p:nvPr>
        </p:nvSpPr>
        <p:spPr>
          <a:xfrm>
            <a:off x="374900" y="46175"/>
            <a:ext cx="8230800" cy="450600"/>
          </a:xfrm>
          <a:prstGeom prst="rect">
            <a:avLst/>
          </a:prstGeom>
          <a:noFill/>
          <a:ln>
            <a:noFill/>
          </a:ln>
        </p:spPr>
        <p:txBody>
          <a:bodyPr spcFirstLastPara="1" wrap="square" lIns="0" tIns="45700" rIns="0" bIns="45700" anchor="t" anchorCtr="0">
            <a:noAutofit/>
          </a:bodyPr>
          <a:lstStyle/>
          <a:p>
            <a:pPr marL="0" lvl="0" indent="0" algn="r" rtl="0">
              <a:spcBef>
                <a:spcPts val="0"/>
              </a:spcBef>
              <a:spcAft>
                <a:spcPts val="0"/>
              </a:spcAft>
              <a:buClr>
                <a:srgbClr val="0B3458"/>
              </a:buClr>
              <a:buSzPts val="2800"/>
              <a:buFont typeface="Arial"/>
              <a:buNone/>
            </a:pPr>
            <a:r>
              <a:rPr lang="en-US"/>
              <a:t>Assessment of Reviews Details - </a:t>
            </a:r>
            <a:r>
              <a:rPr lang="en-US" sz="2500"/>
              <a:t>Specific Reviews </a:t>
            </a:r>
            <a:r>
              <a:rPr lang="en-US" sz="2000"/>
              <a:t>cont...</a:t>
            </a:r>
            <a:endParaRPr sz="1200"/>
          </a:p>
        </p:txBody>
      </p:sp>
      <p:sp>
        <p:nvSpPr>
          <p:cNvPr id="1102" name="Google Shape;1102;p80"/>
          <p:cNvSpPr txBox="1">
            <a:spLocks noGrp="1"/>
          </p:cNvSpPr>
          <p:nvPr>
            <p:ph type="body" idx="1"/>
          </p:nvPr>
        </p:nvSpPr>
        <p:spPr>
          <a:xfrm>
            <a:off x="412750" y="830675"/>
            <a:ext cx="8387100" cy="45717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US" sz="1700" b="1">
                <a:solidFill>
                  <a:schemeClr val="dk2"/>
                </a:solidFill>
              </a:rPr>
              <a:t>SSR Reviews </a:t>
            </a:r>
            <a:r>
              <a:rPr lang="en-US" sz="1700">
                <a:solidFill>
                  <a:schemeClr val="dk2"/>
                </a:solidFill>
              </a:rPr>
              <a:t> </a:t>
            </a:r>
            <a:endParaRPr sz="1700">
              <a:solidFill>
                <a:schemeClr val="dk2"/>
              </a:solidFill>
            </a:endParaRPr>
          </a:p>
          <a:p>
            <a:pPr marL="457200" marR="0" lvl="0" indent="-306387" algn="l" rtl="0">
              <a:lnSpc>
                <a:spcPct val="115000"/>
              </a:lnSpc>
              <a:spcBef>
                <a:spcPts val="0"/>
              </a:spcBef>
              <a:spcAft>
                <a:spcPts val="0"/>
              </a:spcAft>
              <a:buClr>
                <a:srgbClr val="0A344E"/>
              </a:buClr>
              <a:buSzPts val="1225"/>
              <a:buChar char="-"/>
            </a:pPr>
            <a:r>
              <a:rPr lang="en-US" sz="1700">
                <a:solidFill>
                  <a:srgbClr val="0A344E"/>
                </a:solidFill>
              </a:rPr>
              <a:t>SSR2 will not be finalized prior to ATRT3 completing its work. </a:t>
            </a:r>
            <a:endParaRPr sz="1700">
              <a:solidFill>
                <a:srgbClr val="0A344E"/>
              </a:solidFill>
            </a:endParaRPr>
          </a:p>
          <a:p>
            <a:pPr marL="457200" marR="0" lvl="0" indent="-306387" algn="just" rtl="0">
              <a:lnSpc>
                <a:spcPct val="115000"/>
              </a:lnSpc>
              <a:spcBef>
                <a:spcPts val="0"/>
              </a:spcBef>
              <a:spcAft>
                <a:spcPts val="0"/>
              </a:spcAft>
              <a:buClr>
                <a:srgbClr val="0A344E"/>
              </a:buClr>
              <a:buSzPts val="1225"/>
              <a:buChar char="-"/>
            </a:pPr>
            <a:r>
              <a:rPr lang="en-US" sz="1700">
                <a:solidFill>
                  <a:srgbClr val="0A344E"/>
                </a:solidFill>
              </a:rPr>
              <a:t>Therefore, ATRT3 recommends that SSR Reviews shall be suspended until the next ATRT Review (or any type of review that include current ATRT duties) which shall decide if these should be terminated, amended, or kept as is. </a:t>
            </a:r>
            <a:endParaRPr sz="1700">
              <a:solidFill>
                <a:srgbClr val="0A344E"/>
              </a:solidFill>
            </a:endParaRPr>
          </a:p>
          <a:p>
            <a:pPr marL="457200" marR="0" lvl="0" indent="-306387" algn="just" rtl="0">
              <a:lnSpc>
                <a:spcPct val="115000"/>
              </a:lnSpc>
              <a:spcBef>
                <a:spcPts val="0"/>
              </a:spcBef>
              <a:spcAft>
                <a:spcPts val="0"/>
              </a:spcAft>
              <a:buClr>
                <a:srgbClr val="0A344E"/>
              </a:buClr>
              <a:buSzPts val="1225"/>
              <a:buChar char="-"/>
            </a:pPr>
            <a:r>
              <a:rPr lang="en-US" sz="1700">
                <a:solidFill>
                  <a:srgbClr val="0A344E"/>
                </a:solidFill>
              </a:rPr>
              <a:t>This review could be re-activated by the ICANN Board should there be a need.</a:t>
            </a:r>
            <a:endParaRPr sz="1700">
              <a:solidFill>
                <a:srgbClr val="0A344E"/>
              </a:solidFill>
            </a:endParaRPr>
          </a:p>
          <a:p>
            <a:pPr marL="0" marR="0" lvl="0" indent="0" algn="just" rtl="0">
              <a:lnSpc>
                <a:spcPct val="115000"/>
              </a:lnSpc>
              <a:spcBef>
                <a:spcPts val="0"/>
              </a:spcBef>
              <a:spcAft>
                <a:spcPts val="0"/>
              </a:spcAft>
              <a:buNone/>
            </a:pPr>
            <a:endParaRPr>
              <a:solidFill>
                <a:srgbClr val="0A344E"/>
              </a:solidFill>
            </a:endParaRPr>
          </a:p>
          <a:p>
            <a:pPr marL="0" marR="0" lvl="0" indent="0" algn="just" rtl="0">
              <a:lnSpc>
                <a:spcPct val="115000"/>
              </a:lnSpc>
              <a:spcBef>
                <a:spcPts val="0"/>
              </a:spcBef>
              <a:spcAft>
                <a:spcPts val="0"/>
              </a:spcAft>
              <a:buNone/>
            </a:pPr>
            <a:r>
              <a:rPr lang="en-US" sz="1700" b="1">
                <a:solidFill>
                  <a:schemeClr val="dk2"/>
                </a:solidFill>
              </a:rPr>
              <a:t>ATRT Reviews</a:t>
            </a:r>
            <a:endParaRPr sz="1700">
              <a:solidFill>
                <a:schemeClr val="dk2"/>
              </a:solidFill>
            </a:endParaRPr>
          </a:p>
          <a:p>
            <a:pPr marL="0" marR="0" lvl="0" indent="0" algn="just" rtl="0">
              <a:lnSpc>
                <a:spcPct val="115000"/>
              </a:lnSpc>
              <a:spcBef>
                <a:spcPts val="0"/>
              </a:spcBef>
              <a:spcAft>
                <a:spcPts val="0"/>
              </a:spcAft>
              <a:buNone/>
            </a:pPr>
            <a:r>
              <a:rPr lang="en-US" sz="1700">
                <a:solidFill>
                  <a:srgbClr val="0A344E"/>
                </a:solidFill>
              </a:rPr>
              <a:t>Should continue essentially as they are, with enhancements:</a:t>
            </a:r>
            <a:endParaRPr sz="1700">
              <a:solidFill>
                <a:srgbClr val="0A344E"/>
              </a:solidFill>
            </a:endParaRPr>
          </a:p>
          <a:p>
            <a:pPr marL="457200" marR="0" lvl="0" indent="-336550" algn="just" rtl="0">
              <a:lnSpc>
                <a:spcPct val="115000"/>
              </a:lnSpc>
              <a:spcBef>
                <a:spcPts val="0"/>
              </a:spcBef>
              <a:spcAft>
                <a:spcPts val="0"/>
              </a:spcAft>
              <a:buClr>
                <a:srgbClr val="0A344E"/>
              </a:buClr>
              <a:buSzPts val="1700"/>
              <a:buChar char="-"/>
            </a:pPr>
            <a:r>
              <a:rPr lang="en-US" sz="1700">
                <a:solidFill>
                  <a:srgbClr val="0A344E"/>
                </a:solidFill>
              </a:rPr>
              <a:t>Shall start no later than two years after the approval by the Board of the first recommendation of the Holistic Review. </a:t>
            </a:r>
            <a:endParaRPr sz="1700">
              <a:solidFill>
                <a:srgbClr val="0A344E"/>
              </a:solidFill>
            </a:endParaRPr>
          </a:p>
          <a:p>
            <a:pPr marL="457200" marR="0" lvl="0" indent="-336550" algn="just" rtl="0">
              <a:lnSpc>
                <a:spcPct val="115000"/>
              </a:lnSpc>
              <a:spcBef>
                <a:spcPts val="0"/>
              </a:spcBef>
              <a:spcAft>
                <a:spcPts val="0"/>
              </a:spcAft>
              <a:buClr>
                <a:srgbClr val="0A344E"/>
              </a:buClr>
              <a:buSzPts val="1700"/>
              <a:buChar char="-"/>
            </a:pPr>
            <a:r>
              <a:rPr lang="en-US" sz="1700">
                <a:solidFill>
                  <a:srgbClr val="0A344E"/>
                </a:solidFill>
              </a:rPr>
              <a:t>Shall maintain responsibility to recommend to the Board the termination or amendment of other periodic reviews and the creation of additional periodic reviews (including re-assessing reviews terminated by previous ATRTs). </a:t>
            </a:r>
            <a:endParaRPr sz="1700">
              <a:solidFill>
                <a:srgbClr val="0A344E"/>
              </a:solidFill>
            </a:endParaRPr>
          </a:p>
          <a:p>
            <a:pPr marL="457200" marR="0" lvl="0" indent="-336550" algn="just" rtl="0">
              <a:lnSpc>
                <a:spcPct val="115000"/>
              </a:lnSpc>
              <a:spcBef>
                <a:spcPts val="0"/>
              </a:spcBef>
              <a:spcAft>
                <a:spcPts val="0"/>
              </a:spcAft>
              <a:buClr>
                <a:srgbClr val="0A344E"/>
              </a:buClr>
              <a:buSzPts val="1700"/>
              <a:buChar char="-"/>
            </a:pPr>
            <a:r>
              <a:rPr lang="en-US" sz="1700">
                <a:solidFill>
                  <a:srgbClr val="0A344E"/>
                </a:solidFill>
              </a:rPr>
              <a:t>All pre-identified documentation required for the review shall be available at the first meeting of the review team. </a:t>
            </a:r>
            <a:endParaRPr sz="1700">
              <a:solidFill>
                <a:srgbClr val="0A344E"/>
              </a:solidFill>
            </a:endParaRPr>
          </a:p>
          <a:p>
            <a:pPr marL="457200" marR="0" lvl="0" indent="-336550" algn="just" rtl="0">
              <a:lnSpc>
                <a:spcPct val="115000"/>
              </a:lnSpc>
              <a:spcBef>
                <a:spcPts val="0"/>
              </a:spcBef>
              <a:spcAft>
                <a:spcPts val="0"/>
              </a:spcAft>
              <a:buClr>
                <a:srgbClr val="0A344E"/>
              </a:buClr>
              <a:buSzPts val="1700"/>
              <a:buChar char="-"/>
            </a:pPr>
            <a:r>
              <a:rPr lang="en-US" sz="1700">
                <a:solidFill>
                  <a:srgbClr val="0A344E"/>
                </a:solidFill>
              </a:rPr>
              <a:t>Terms of reference shall be established at the first meeting. </a:t>
            </a:r>
            <a:endParaRPr sz="1700">
              <a:solidFill>
                <a:srgbClr val="0A344E"/>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106"/>
        <p:cNvGrpSpPr/>
        <p:nvPr/>
      </p:nvGrpSpPr>
      <p:grpSpPr>
        <a:xfrm>
          <a:off x="0" y="0"/>
          <a:ext cx="0" cy="0"/>
          <a:chOff x="0" y="0"/>
          <a:chExt cx="0" cy="0"/>
        </a:xfrm>
      </p:grpSpPr>
      <p:sp>
        <p:nvSpPr>
          <p:cNvPr id="1107" name="Google Shape;1107;p81"/>
          <p:cNvSpPr txBox="1">
            <a:spLocks noGrp="1"/>
          </p:cNvSpPr>
          <p:nvPr>
            <p:ph type="title"/>
          </p:nvPr>
        </p:nvSpPr>
        <p:spPr>
          <a:xfrm>
            <a:off x="374900" y="46175"/>
            <a:ext cx="8323500" cy="450600"/>
          </a:xfrm>
          <a:prstGeom prst="rect">
            <a:avLst/>
          </a:prstGeom>
          <a:noFill/>
          <a:ln>
            <a:noFill/>
          </a:ln>
        </p:spPr>
        <p:txBody>
          <a:bodyPr spcFirstLastPara="1" wrap="square" lIns="0" tIns="45700" rIns="0" bIns="45700" anchor="t" anchorCtr="0">
            <a:noAutofit/>
          </a:bodyPr>
          <a:lstStyle/>
          <a:p>
            <a:pPr marL="0" lvl="0" indent="0" algn="r" rtl="0">
              <a:spcBef>
                <a:spcPts val="0"/>
              </a:spcBef>
              <a:spcAft>
                <a:spcPts val="0"/>
              </a:spcAft>
              <a:buClr>
                <a:srgbClr val="0B3458"/>
              </a:buClr>
              <a:buSzPts val="2800"/>
              <a:buFont typeface="Arial"/>
              <a:buNone/>
            </a:pPr>
            <a:r>
              <a:rPr lang="en-US"/>
              <a:t>Assessment of Reviews Details - </a:t>
            </a:r>
            <a:r>
              <a:rPr lang="en-US" sz="2500"/>
              <a:t>Specific Reviews </a:t>
            </a:r>
            <a:r>
              <a:rPr lang="en-US" sz="2000"/>
              <a:t>cont...</a:t>
            </a:r>
            <a:endParaRPr sz="1200"/>
          </a:p>
          <a:p>
            <a:pPr marL="0" lvl="0" indent="0" algn="l" rtl="0">
              <a:spcBef>
                <a:spcPts val="0"/>
              </a:spcBef>
              <a:spcAft>
                <a:spcPts val="0"/>
              </a:spcAft>
              <a:buClr>
                <a:srgbClr val="0B3458"/>
              </a:buClr>
              <a:buSzPts val="2800"/>
              <a:buFont typeface="Arial"/>
              <a:buNone/>
            </a:pPr>
            <a:endParaRPr/>
          </a:p>
        </p:txBody>
      </p:sp>
      <p:sp>
        <p:nvSpPr>
          <p:cNvPr id="1108" name="Google Shape;1108;p81"/>
          <p:cNvSpPr txBox="1">
            <a:spLocks noGrp="1"/>
          </p:cNvSpPr>
          <p:nvPr>
            <p:ph type="body" idx="1"/>
          </p:nvPr>
        </p:nvSpPr>
        <p:spPr>
          <a:xfrm>
            <a:off x="427700" y="1056425"/>
            <a:ext cx="8270700" cy="45717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US" b="1">
                <a:solidFill>
                  <a:schemeClr val="dk2"/>
                </a:solidFill>
              </a:rPr>
              <a:t>A new Holistic Review shall be set up:</a:t>
            </a:r>
            <a:r>
              <a:rPr lang="en-US">
                <a:solidFill>
                  <a:srgbClr val="0A344E"/>
                </a:solidFill>
              </a:rPr>
              <a:t> </a:t>
            </a:r>
            <a:endParaRPr>
              <a:solidFill>
                <a:srgbClr val="0A344E"/>
              </a:solidFill>
            </a:endParaRPr>
          </a:p>
          <a:p>
            <a:pPr marL="0" marR="0" lvl="0" indent="0" algn="just" rtl="0">
              <a:lnSpc>
                <a:spcPct val="115000"/>
              </a:lnSpc>
              <a:spcBef>
                <a:spcPts val="0"/>
              </a:spcBef>
              <a:spcAft>
                <a:spcPts val="0"/>
              </a:spcAft>
              <a:buNone/>
            </a:pPr>
            <a:r>
              <a:rPr lang="en-US">
                <a:solidFill>
                  <a:srgbClr val="0A344E"/>
                </a:solidFill>
              </a:rPr>
              <a:t>The first one shall start no later than one year after approval by the Board of the first recommendation by ATRT3. Holistic Reviews should be time-limited to a maximum of 18 months</a:t>
            </a:r>
            <a:endParaRPr>
              <a:solidFill>
                <a:srgbClr val="0A344E"/>
              </a:solidFill>
            </a:endParaRPr>
          </a:p>
          <a:p>
            <a:pPr marL="0" marR="0" lvl="0" indent="0" algn="just" rtl="0">
              <a:lnSpc>
                <a:spcPct val="115000"/>
              </a:lnSpc>
              <a:spcBef>
                <a:spcPts val="0"/>
              </a:spcBef>
              <a:spcAft>
                <a:spcPts val="0"/>
              </a:spcAft>
              <a:buNone/>
            </a:pPr>
            <a:endParaRPr>
              <a:solidFill>
                <a:srgbClr val="0A344E"/>
              </a:solidFill>
            </a:endParaRPr>
          </a:p>
          <a:p>
            <a:pPr marL="0" marR="0" lvl="0" indent="0" algn="just" rtl="0">
              <a:lnSpc>
                <a:spcPct val="115000"/>
              </a:lnSpc>
              <a:spcBef>
                <a:spcPts val="0"/>
              </a:spcBef>
              <a:spcAft>
                <a:spcPts val="0"/>
              </a:spcAft>
              <a:buNone/>
            </a:pPr>
            <a:r>
              <a:rPr lang="en-US">
                <a:solidFill>
                  <a:srgbClr val="0A344E"/>
                </a:solidFill>
              </a:rPr>
              <a:t>The next Holistic Review shall start no later than every two-and-a-half years after approval by the Board of the first recommendation of the latest ATRT Review (e.g. the second Holistic Review would begin two-and-a-half years after the Board approved the first recommendation from ATRT4). This cadence would ensure a minimum of two continuous improvement assessments for each SO/AC/NomCom prior to holding the next Holistic Review.</a:t>
            </a:r>
            <a:endParaRPr>
              <a:solidFill>
                <a:srgbClr val="0A344E"/>
              </a:solidFill>
            </a:endParaRPr>
          </a:p>
          <a:p>
            <a:pPr marL="0" marR="0" lvl="0" indent="0" algn="just" rtl="0">
              <a:lnSpc>
                <a:spcPct val="115000"/>
              </a:lnSpc>
              <a:spcBef>
                <a:spcPts val="0"/>
              </a:spcBef>
              <a:spcAft>
                <a:spcPts val="0"/>
              </a:spcAft>
              <a:buNone/>
            </a:pPr>
            <a:endParaRPr>
              <a:solidFill>
                <a:srgbClr val="0A344E"/>
              </a:solidFill>
            </a:endParaRPr>
          </a:p>
          <a:p>
            <a:pPr marL="0" marR="0" lvl="0" indent="0" algn="just" rtl="0">
              <a:lnSpc>
                <a:spcPct val="115000"/>
              </a:lnSpc>
              <a:spcBef>
                <a:spcPts val="0"/>
              </a:spcBef>
              <a:spcAft>
                <a:spcPts val="0"/>
              </a:spcAft>
              <a:buNone/>
            </a:pPr>
            <a:r>
              <a:rPr lang="en-US">
                <a:solidFill>
                  <a:srgbClr val="0A344E"/>
                </a:solidFill>
              </a:rPr>
              <a:t>The launching of any other review activities should be suspended while a Holistic Review is active. </a:t>
            </a:r>
            <a:endParaRPr>
              <a:solidFill>
                <a:srgbClr val="0A344E"/>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112"/>
        <p:cNvGrpSpPr/>
        <p:nvPr/>
      </p:nvGrpSpPr>
      <p:grpSpPr>
        <a:xfrm>
          <a:off x="0" y="0"/>
          <a:ext cx="0" cy="0"/>
          <a:chOff x="0" y="0"/>
          <a:chExt cx="0" cy="0"/>
        </a:xfrm>
      </p:grpSpPr>
      <p:sp>
        <p:nvSpPr>
          <p:cNvPr id="1113" name="Google Shape;1113;p82"/>
          <p:cNvSpPr txBox="1">
            <a:spLocks noGrp="1"/>
          </p:cNvSpPr>
          <p:nvPr>
            <p:ph type="title"/>
          </p:nvPr>
        </p:nvSpPr>
        <p:spPr>
          <a:xfrm>
            <a:off x="374900" y="0"/>
            <a:ext cx="8296800" cy="450600"/>
          </a:xfrm>
          <a:prstGeom prst="rect">
            <a:avLst/>
          </a:prstGeom>
          <a:noFill/>
          <a:ln>
            <a:noFill/>
          </a:ln>
        </p:spPr>
        <p:txBody>
          <a:bodyPr spcFirstLastPara="1" wrap="square" lIns="0" tIns="45700" rIns="0" bIns="45700" anchor="t" anchorCtr="0">
            <a:noAutofit/>
          </a:bodyPr>
          <a:lstStyle/>
          <a:p>
            <a:pPr marL="0" lvl="0" indent="0" algn="r" rtl="0">
              <a:spcBef>
                <a:spcPts val="0"/>
              </a:spcBef>
              <a:spcAft>
                <a:spcPts val="0"/>
              </a:spcAft>
              <a:buClr>
                <a:srgbClr val="0B3458"/>
              </a:buClr>
              <a:buSzPts val="2800"/>
              <a:buFont typeface="Arial"/>
              <a:buNone/>
            </a:pPr>
            <a:r>
              <a:rPr lang="en-US"/>
              <a:t>Assessment of Reviews Details - </a:t>
            </a:r>
            <a:r>
              <a:rPr lang="en-US" sz="2500"/>
              <a:t>Specific Reviews </a:t>
            </a:r>
            <a:r>
              <a:rPr lang="en-US" sz="2000"/>
              <a:t>cont...</a:t>
            </a:r>
            <a:endParaRPr sz="1200"/>
          </a:p>
          <a:p>
            <a:pPr marL="0" lvl="0" indent="0" algn="l" rtl="0">
              <a:spcBef>
                <a:spcPts val="0"/>
              </a:spcBef>
              <a:spcAft>
                <a:spcPts val="0"/>
              </a:spcAft>
              <a:buClr>
                <a:srgbClr val="0B3458"/>
              </a:buClr>
              <a:buSzPts val="2800"/>
              <a:buFont typeface="Arial"/>
              <a:buNone/>
            </a:pPr>
            <a:endParaRPr/>
          </a:p>
        </p:txBody>
      </p:sp>
      <p:sp>
        <p:nvSpPr>
          <p:cNvPr id="1114" name="Google Shape;1114;p82"/>
          <p:cNvSpPr txBox="1">
            <a:spLocks noGrp="1"/>
          </p:cNvSpPr>
          <p:nvPr>
            <p:ph type="body" idx="1"/>
          </p:nvPr>
        </p:nvSpPr>
        <p:spPr>
          <a:xfrm>
            <a:off x="427700" y="1067125"/>
            <a:ext cx="8296800" cy="45717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US" b="1">
                <a:solidFill>
                  <a:schemeClr val="dk2"/>
                </a:solidFill>
              </a:rPr>
              <a:t>Holistic Review objectives:</a:t>
            </a:r>
            <a:r>
              <a:rPr lang="en-US">
                <a:solidFill>
                  <a:srgbClr val="0A344E"/>
                </a:solidFill>
              </a:rPr>
              <a:t> </a:t>
            </a:r>
            <a:endParaRPr>
              <a:solidFill>
                <a:srgbClr val="0A344E"/>
              </a:solidFill>
            </a:endParaRPr>
          </a:p>
          <a:p>
            <a:pPr marL="457200" marR="0" lvl="0" indent="-319087" algn="just" rtl="0">
              <a:lnSpc>
                <a:spcPct val="115000"/>
              </a:lnSpc>
              <a:spcBef>
                <a:spcPts val="1000"/>
              </a:spcBef>
              <a:spcAft>
                <a:spcPts val="0"/>
              </a:spcAft>
              <a:buClr>
                <a:srgbClr val="0A344E"/>
              </a:buClr>
              <a:buSzPts val="1425"/>
              <a:buChar char="-"/>
            </a:pPr>
            <a:r>
              <a:rPr lang="en-US">
                <a:solidFill>
                  <a:srgbClr val="0A344E"/>
                </a:solidFill>
              </a:rPr>
              <a:t>Review continuous improvement efforts of SO/AC/NomCom based on good practices. </a:t>
            </a:r>
            <a:endParaRPr>
              <a:solidFill>
                <a:srgbClr val="0A344E"/>
              </a:solidFill>
            </a:endParaRPr>
          </a:p>
          <a:p>
            <a:pPr marL="457200" marR="0" lvl="0" indent="-319087" algn="just" rtl="0">
              <a:lnSpc>
                <a:spcPct val="115000"/>
              </a:lnSpc>
              <a:spcBef>
                <a:spcPts val="1000"/>
              </a:spcBef>
              <a:spcAft>
                <a:spcPts val="0"/>
              </a:spcAft>
              <a:buClr>
                <a:srgbClr val="0A344E"/>
              </a:buClr>
              <a:buSzPts val="1425"/>
              <a:buChar char="-"/>
            </a:pPr>
            <a:r>
              <a:rPr lang="en-US">
                <a:solidFill>
                  <a:srgbClr val="0A344E"/>
                </a:solidFill>
              </a:rPr>
              <a:t>Review the effectiveness of the various inter SO/AC/NomCom collaboration mechanisms. </a:t>
            </a:r>
            <a:endParaRPr>
              <a:solidFill>
                <a:srgbClr val="0A344E"/>
              </a:solidFill>
            </a:endParaRPr>
          </a:p>
          <a:p>
            <a:pPr marL="457200" marR="0" lvl="0" indent="-319087" algn="just" rtl="0">
              <a:lnSpc>
                <a:spcPct val="115000"/>
              </a:lnSpc>
              <a:spcBef>
                <a:spcPts val="1000"/>
              </a:spcBef>
              <a:spcAft>
                <a:spcPts val="0"/>
              </a:spcAft>
              <a:buClr>
                <a:srgbClr val="0A344E"/>
              </a:buClr>
              <a:buSzPts val="1425"/>
              <a:buChar char="-"/>
            </a:pPr>
            <a:r>
              <a:rPr lang="en-US">
                <a:solidFill>
                  <a:srgbClr val="0A344E"/>
                </a:solidFill>
              </a:rPr>
              <a:t>Review the accountability of SO/ACs or constituent parts to their members/constituencies (this will include an in-depth analysis of the survey results). </a:t>
            </a:r>
            <a:endParaRPr>
              <a:solidFill>
                <a:srgbClr val="0A344E"/>
              </a:solidFill>
            </a:endParaRPr>
          </a:p>
          <a:p>
            <a:pPr marL="457200" marR="0" lvl="0" indent="-319087" algn="just" rtl="0">
              <a:lnSpc>
                <a:spcPct val="115000"/>
              </a:lnSpc>
              <a:spcBef>
                <a:spcPts val="1000"/>
              </a:spcBef>
              <a:spcAft>
                <a:spcPts val="1000"/>
              </a:spcAft>
              <a:buClr>
                <a:srgbClr val="0A344E"/>
              </a:buClr>
              <a:buSzPts val="1425"/>
              <a:buChar char="-"/>
            </a:pPr>
            <a:r>
              <a:rPr lang="en-US">
                <a:solidFill>
                  <a:srgbClr val="0A344E"/>
                </a:solidFill>
              </a:rPr>
              <a:t>Review SO/AC/NomCom as a whole to determine if they continue to have a purpose in the ICANN structure as they are currently constituted or if any changes in structures and operations are desirable to improve the overall effectiveness of ICANN as well as ensure optimal representation of community views (but taking into consideration any impacts on the Board or the Empowered Community).</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118"/>
        <p:cNvGrpSpPr/>
        <p:nvPr/>
      </p:nvGrpSpPr>
      <p:grpSpPr>
        <a:xfrm>
          <a:off x="0" y="0"/>
          <a:ext cx="0" cy="0"/>
          <a:chOff x="0" y="0"/>
          <a:chExt cx="0" cy="0"/>
        </a:xfrm>
      </p:grpSpPr>
      <p:sp>
        <p:nvSpPr>
          <p:cNvPr id="1119" name="Google Shape;1119;p83"/>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sz="2200"/>
              <a:t>v)</a:t>
            </a:r>
            <a:r>
              <a:rPr lang="en-US"/>
              <a:t> Useful Links </a:t>
            </a:r>
            <a:endParaRPr/>
          </a:p>
        </p:txBody>
      </p:sp>
      <p:sp>
        <p:nvSpPr>
          <p:cNvPr id="1120" name="Google Shape;1120;p83"/>
          <p:cNvSpPr txBox="1">
            <a:spLocks noGrp="1"/>
          </p:cNvSpPr>
          <p:nvPr>
            <p:ph type="body" idx="1"/>
          </p:nvPr>
        </p:nvSpPr>
        <p:spPr>
          <a:xfrm>
            <a:off x="427700" y="1081350"/>
            <a:ext cx="8716200" cy="4956900"/>
          </a:xfrm>
          <a:prstGeom prst="rect">
            <a:avLst/>
          </a:prstGeom>
          <a:noFill/>
          <a:ln>
            <a:noFill/>
          </a:ln>
        </p:spPr>
        <p:txBody>
          <a:bodyPr spcFirstLastPara="1" wrap="square" lIns="0" tIns="0" rIns="0" bIns="0" anchor="t" anchorCtr="0">
            <a:noAutofit/>
          </a:bodyPr>
          <a:lstStyle/>
          <a:p>
            <a:pPr marL="457200" lvl="0" indent="-336550" algn="l" rtl="0">
              <a:lnSpc>
                <a:spcPct val="115000"/>
              </a:lnSpc>
              <a:spcBef>
                <a:spcPts val="0"/>
              </a:spcBef>
              <a:spcAft>
                <a:spcPts val="0"/>
              </a:spcAft>
              <a:buSzPts val="1700"/>
              <a:buChar char="●"/>
            </a:pPr>
            <a:r>
              <a:rPr lang="en-US" sz="1700">
                <a:solidFill>
                  <a:srgbClr val="0A344E"/>
                </a:solidFill>
              </a:rPr>
              <a:t>ATRT3 Final Report Public Comment Proceeding: </a:t>
            </a:r>
            <a:r>
              <a:rPr lang="en-US" sz="1700" u="sng">
                <a:solidFill>
                  <a:schemeClr val="hlink"/>
                </a:solidFill>
                <a:hlinkClick r:id="rId3"/>
              </a:rPr>
              <a:t>https://www.icann.org/public-comments/atrt3-final-report-2020-06-16-en</a:t>
            </a:r>
            <a:endParaRPr sz="1700">
              <a:solidFill>
                <a:srgbClr val="0A344E"/>
              </a:solidFill>
            </a:endParaRPr>
          </a:p>
          <a:p>
            <a:pPr marL="457200" lvl="0" indent="0" algn="l" rtl="0">
              <a:lnSpc>
                <a:spcPct val="115000"/>
              </a:lnSpc>
              <a:spcBef>
                <a:spcPts val="0"/>
              </a:spcBef>
              <a:spcAft>
                <a:spcPts val="0"/>
              </a:spcAft>
              <a:buNone/>
            </a:pPr>
            <a:endParaRPr sz="1700">
              <a:solidFill>
                <a:srgbClr val="0A344E"/>
              </a:solidFill>
            </a:endParaRPr>
          </a:p>
          <a:p>
            <a:pPr marL="457200" lvl="0" indent="-336550" algn="l" rtl="0">
              <a:lnSpc>
                <a:spcPct val="115000"/>
              </a:lnSpc>
              <a:spcBef>
                <a:spcPts val="0"/>
              </a:spcBef>
              <a:spcAft>
                <a:spcPts val="0"/>
              </a:spcAft>
              <a:buSzPts val="1700"/>
              <a:buChar char="●"/>
            </a:pPr>
            <a:r>
              <a:rPr lang="en-US" sz="1700">
                <a:solidFill>
                  <a:srgbClr val="0A344E"/>
                </a:solidFill>
              </a:rPr>
              <a:t>ATRT3 Final Report</a:t>
            </a:r>
            <a:endParaRPr sz="1700">
              <a:solidFill>
                <a:srgbClr val="0A344E"/>
              </a:solidFill>
            </a:endParaRPr>
          </a:p>
          <a:p>
            <a:pPr marL="914400" lvl="1" indent="-336550" algn="l" rtl="0">
              <a:lnSpc>
                <a:spcPct val="115000"/>
              </a:lnSpc>
              <a:spcBef>
                <a:spcPts val="0"/>
              </a:spcBef>
              <a:spcAft>
                <a:spcPts val="0"/>
              </a:spcAft>
              <a:buSzPts val="1700"/>
              <a:buChar char="○"/>
            </a:pPr>
            <a:r>
              <a:rPr lang="en-US" sz="1700">
                <a:solidFill>
                  <a:srgbClr val="0A344E"/>
                </a:solidFill>
              </a:rPr>
              <a:t>AR: </a:t>
            </a:r>
            <a:r>
              <a:rPr lang="en-US" sz="1700" u="sng">
                <a:solidFill>
                  <a:schemeClr val="hlink"/>
                </a:solidFill>
                <a:hlinkClick r:id="rId4"/>
              </a:rPr>
              <a:t>https://www.icann.org/en/system/files/files/atrt3-report-29may20-ar.pdf</a:t>
            </a:r>
            <a:r>
              <a:rPr lang="en-US" sz="1700">
                <a:solidFill>
                  <a:srgbClr val="0A344E"/>
                </a:solidFill>
              </a:rPr>
              <a:t> </a:t>
            </a:r>
            <a:endParaRPr sz="1700">
              <a:solidFill>
                <a:srgbClr val="0A344E"/>
              </a:solidFill>
            </a:endParaRPr>
          </a:p>
          <a:p>
            <a:pPr marL="914400" lvl="1" indent="-336550" algn="l" rtl="0">
              <a:lnSpc>
                <a:spcPct val="115000"/>
              </a:lnSpc>
              <a:spcBef>
                <a:spcPts val="0"/>
              </a:spcBef>
              <a:spcAft>
                <a:spcPts val="0"/>
              </a:spcAft>
              <a:buClr>
                <a:srgbClr val="0A344E"/>
              </a:buClr>
              <a:buSzPts val="1700"/>
              <a:buChar char="○"/>
            </a:pPr>
            <a:r>
              <a:rPr lang="en-US" sz="1700">
                <a:solidFill>
                  <a:srgbClr val="0A344E"/>
                </a:solidFill>
              </a:rPr>
              <a:t>EN:</a:t>
            </a:r>
            <a:r>
              <a:rPr lang="en-US" sz="1700" u="sng">
                <a:solidFill>
                  <a:schemeClr val="hlink"/>
                </a:solidFill>
              </a:rPr>
              <a:t> </a:t>
            </a:r>
            <a:r>
              <a:rPr lang="en-US" sz="1700" u="sng">
                <a:solidFill>
                  <a:schemeClr val="hlink"/>
                </a:solidFill>
                <a:hlinkClick r:id="rId5"/>
              </a:rPr>
              <a:t>https://www.icann.org/en/system/files/files/atrt3-report-29may20-en.pdf</a:t>
            </a:r>
            <a:r>
              <a:rPr lang="en-US" sz="1700">
                <a:solidFill>
                  <a:srgbClr val="0A344E"/>
                </a:solidFill>
              </a:rPr>
              <a:t> </a:t>
            </a:r>
            <a:endParaRPr sz="1700">
              <a:solidFill>
                <a:srgbClr val="0A344E"/>
              </a:solidFill>
            </a:endParaRPr>
          </a:p>
          <a:p>
            <a:pPr marL="914400" lvl="1" indent="-336550" algn="l" rtl="0">
              <a:lnSpc>
                <a:spcPct val="115000"/>
              </a:lnSpc>
              <a:spcBef>
                <a:spcPts val="0"/>
              </a:spcBef>
              <a:spcAft>
                <a:spcPts val="0"/>
              </a:spcAft>
              <a:buSzPts val="1700"/>
              <a:buChar char="○"/>
            </a:pPr>
            <a:r>
              <a:rPr lang="en-US" sz="1700">
                <a:solidFill>
                  <a:srgbClr val="0A344E"/>
                </a:solidFill>
              </a:rPr>
              <a:t>ES: </a:t>
            </a:r>
            <a:r>
              <a:rPr lang="en-US" sz="1700" u="sng">
                <a:solidFill>
                  <a:schemeClr val="hlink"/>
                </a:solidFill>
                <a:hlinkClick r:id="rId6"/>
              </a:rPr>
              <a:t>https://www.icann.org/en/system/files/files/atrt3-report-29may20-es.pdf</a:t>
            </a:r>
            <a:r>
              <a:rPr lang="en-US" sz="1700">
                <a:solidFill>
                  <a:srgbClr val="0A344E"/>
                </a:solidFill>
              </a:rPr>
              <a:t> </a:t>
            </a:r>
            <a:endParaRPr sz="1700">
              <a:solidFill>
                <a:srgbClr val="0A344E"/>
              </a:solidFill>
            </a:endParaRPr>
          </a:p>
          <a:p>
            <a:pPr marL="914400" lvl="1" indent="-336550" algn="l" rtl="0">
              <a:lnSpc>
                <a:spcPct val="115000"/>
              </a:lnSpc>
              <a:spcBef>
                <a:spcPts val="0"/>
              </a:spcBef>
              <a:spcAft>
                <a:spcPts val="0"/>
              </a:spcAft>
              <a:buSzPts val="1700"/>
              <a:buChar char="○"/>
            </a:pPr>
            <a:r>
              <a:rPr lang="en-US" sz="1700">
                <a:solidFill>
                  <a:srgbClr val="0A344E"/>
                </a:solidFill>
              </a:rPr>
              <a:t>FR:</a:t>
            </a:r>
            <a:r>
              <a:rPr lang="en-US" sz="1700" u="sng">
                <a:solidFill>
                  <a:schemeClr val="hlink"/>
                </a:solidFill>
              </a:rPr>
              <a:t> </a:t>
            </a:r>
            <a:r>
              <a:rPr lang="en-US" sz="1700" u="sng">
                <a:solidFill>
                  <a:schemeClr val="hlink"/>
                </a:solidFill>
                <a:hlinkClick r:id="rId7"/>
              </a:rPr>
              <a:t>https://www.icann.org/en/system/files/files/atrt3-report-29may20-fr.pdf</a:t>
            </a:r>
            <a:r>
              <a:rPr lang="en-US" sz="1700" u="sng">
                <a:solidFill>
                  <a:schemeClr val="hlink"/>
                </a:solidFill>
              </a:rPr>
              <a:t> </a:t>
            </a:r>
            <a:endParaRPr sz="1700">
              <a:solidFill>
                <a:srgbClr val="0A344E"/>
              </a:solidFill>
            </a:endParaRPr>
          </a:p>
          <a:p>
            <a:pPr marL="914400" lvl="1" indent="-336550" algn="l" rtl="0">
              <a:lnSpc>
                <a:spcPct val="115000"/>
              </a:lnSpc>
              <a:spcBef>
                <a:spcPts val="0"/>
              </a:spcBef>
              <a:spcAft>
                <a:spcPts val="0"/>
              </a:spcAft>
              <a:buSzPts val="1700"/>
              <a:buChar char="○"/>
            </a:pPr>
            <a:r>
              <a:rPr lang="en-US" sz="1700">
                <a:solidFill>
                  <a:srgbClr val="0A344E"/>
                </a:solidFill>
              </a:rPr>
              <a:t>RU: </a:t>
            </a:r>
            <a:r>
              <a:rPr lang="en-US" sz="1700" u="sng">
                <a:solidFill>
                  <a:schemeClr val="hlink"/>
                </a:solidFill>
                <a:hlinkClick r:id="rId8"/>
              </a:rPr>
              <a:t>https://www.icann.org/en/system/files/files/atrt3-report-29may20-ru.pdf</a:t>
            </a:r>
            <a:r>
              <a:rPr lang="en-US" sz="1700">
                <a:solidFill>
                  <a:srgbClr val="0A344E"/>
                </a:solidFill>
              </a:rPr>
              <a:t> </a:t>
            </a:r>
            <a:endParaRPr sz="1700">
              <a:solidFill>
                <a:srgbClr val="0A344E"/>
              </a:solidFill>
            </a:endParaRPr>
          </a:p>
          <a:p>
            <a:pPr marL="914400" lvl="1" indent="-336550" algn="l" rtl="0">
              <a:lnSpc>
                <a:spcPct val="115000"/>
              </a:lnSpc>
              <a:spcBef>
                <a:spcPts val="0"/>
              </a:spcBef>
              <a:spcAft>
                <a:spcPts val="0"/>
              </a:spcAft>
              <a:buSzPts val="1700"/>
              <a:buChar char="○"/>
            </a:pPr>
            <a:r>
              <a:rPr lang="en-US" sz="1700">
                <a:solidFill>
                  <a:srgbClr val="0A344E"/>
                </a:solidFill>
              </a:rPr>
              <a:t>ZH: </a:t>
            </a:r>
            <a:r>
              <a:rPr lang="en-US" sz="1700" u="sng">
                <a:solidFill>
                  <a:schemeClr val="hlink"/>
                </a:solidFill>
                <a:hlinkClick r:id="rId9"/>
              </a:rPr>
              <a:t>https://www.icann.org/en/system/files/files/atrt3-report-29may20-zh.pdf</a:t>
            </a:r>
            <a:r>
              <a:rPr lang="en-US" sz="1700">
                <a:solidFill>
                  <a:srgbClr val="0A344E"/>
                </a:solidFill>
              </a:rPr>
              <a:t> </a:t>
            </a:r>
            <a:endParaRPr sz="1700">
              <a:solidFill>
                <a:srgbClr val="0A344E"/>
              </a:solidFill>
            </a:endParaRPr>
          </a:p>
          <a:p>
            <a:pPr marL="914400" lvl="0" indent="0" algn="l" rtl="0">
              <a:lnSpc>
                <a:spcPct val="115000"/>
              </a:lnSpc>
              <a:spcBef>
                <a:spcPts val="2600"/>
              </a:spcBef>
              <a:spcAft>
                <a:spcPts val="0"/>
              </a:spcAft>
              <a:buNone/>
            </a:pPr>
            <a:endParaRPr sz="100">
              <a:solidFill>
                <a:srgbClr val="0A344E"/>
              </a:solidFill>
            </a:endParaRPr>
          </a:p>
          <a:p>
            <a:pPr marL="457200" lvl="0" indent="-336550" algn="l" rtl="0">
              <a:lnSpc>
                <a:spcPct val="115000"/>
              </a:lnSpc>
              <a:spcBef>
                <a:spcPts val="2600"/>
              </a:spcBef>
              <a:spcAft>
                <a:spcPts val="0"/>
              </a:spcAft>
              <a:buSzPts val="1700"/>
              <a:buChar char="●"/>
            </a:pPr>
            <a:r>
              <a:rPr lang="en-US" sz="1700">
                <a:solidFill>
                  <a:srgbClr val="0A344E"/>
                </a:solidFill>
              </a:rPr>
              <a:t>ATRT3 wiki: </a:t>
            </a:r>
            <a:r>
              <a:rPr lang="en-US" sz="1700" u="sng">
                <a:solidFill>
                  <a:schemeClr val="hlink"/>
                </a:solidFill>
                <a:hlinkClick r:id="rId10"/>
              </a:rPr>
              <a:t>https://community.icann.org/x/QK7DAw</a:t>
            </a:r>
            <a:r>
              <a:rPr lang="en-US" sz="1700">
                <a:solidFill>
                  <a:srgbClr val="0A344E"/>
                </a:solidFill>
              </a:rPr>
              <a:t> </a:t>
            </a:r>
            <a:endParaRPr sz="1700">
              <a:solidFill>
                <a:srgbClr val="0A344E"/>
              </a:solidFill>
            </a:endParaRPr>
          </a:p>
          <a:p>
            <a:pPr marL="0" lvl="0" indent="0" algn="l" rtl="0">
              <a:lnSpc>
                <a:spcPct val="115000"/>
              </a:lnSpc>
              <a:spcBef>
                <a:spcPts val="0"/>
              </a:spcBef>
              <a:spcAft>
                <a:spcPts val="0"/>
              </a:spcAft>
              <a:buNone/>
            </a:pPr>
            <a:endParaRPr sz="1700">
              <a:solidFill>
                <a:srgbClr val="0A344E"/>
              </a:solidFill>
            </a:endParaRPr>
          </a:p>
          <a:p>
            <a:pPr marL="457200" lvl="0" indent="-336550" algn="l" rtl="0">
              <a:lnSpc>
                <a:spcPct val="115000"/>
              </a:lnSpc>
              <a:spcBef>
                <a:spcPts val="0"/>
              </a:spcBef>
              <a:spcAft>
                <a:spcPts val="0"/>
              </a:spcAft>
              <a:buSzPts val="1700"/>
              <a:buChar char="●"/>
            </a:pPr>
            <a:r>
              <a:rPr lang="en-US" sz="1700">
                <a:solidFill>
                  <a:srgbClr val="0A344E"/>
                </a:solidFill>
              </a:rPr>
              <a:t>Accountability and Transparency Review page on icann.org: </a:t>
            </a:r>
            <a:r>
              <a:rPr lang="en-US" sz="1700" u="sng">
                <a:solidFill>
                  <a:schemeClr val="hlink"/>
                </a:solidFill>
                <a:hlinkClick r:id="rId11"/>
              </a:rPr>
              <a:t>https://www.icann.org/resources/reviews/specific-reviews/atrt</a:t>
            </a:r>
            <a:r>
              <a:rPr lang="en-US" sz="1700">
                <a:solidFill>
                  <a:srgbClr val="0A344E"/>
                </a:solidFill>
              </a:rPr>
              <a:t>  </a:t>
            </a:r>
            <a:endParaRPr sz="1700">
              <a:solidFill>
                <a:srgbClr val="0A344E"/>
              </a:solidFill>
            </a:endParaRPr>
          </a:p>
          <a:p>
            <a:pPr marL="0" lvl="0" indent="0" algn="l" rtl="0">
              <a:lnSpc>
                <a:spcPct val="115000"/>
              </a:lnSpc>
              <a:spcBef>
                <a:spcPts val="0"/>
              </a:spcBef>
              <a:spcAft>
                <a:spcPts val="0"/>
              </a:spcAft>
              <a:buNone/>
            </a:pPr>
            <a:endParaRPr sz="1400">
              <a:solidFill>
                <a:srgbClr val="0A344E"/>
              </a:solidFill>
            </a:endParaRPr>
          </a:p>
          <a:p>
            <a:pPr marL="0" lvl="0" indent="0" algn="l" rtl="0">
              <a:lnSpc>
                <a:spcPct val="115000"/>
              </a:lnSpc>
              <a:spcBef>
                <a:spcPts val="2600"/>
              </a:spcBef>
              <a:spcAft>
                <a:spcPts val="0"/>
              </a:spcAft>
              <a:buNone/>
            </a:pPr>
            <a:endParaRPr sz="1400">
              <a:solidFill>
                <a:srgbClr val="0A344E"/>
              </a:solidFill>
            </a:endParaRPr>
          </a:p>
          <a:p>
            <a:pPr marL="0" lvl="0" indent="0" algn="l" rtl="0">
              <a:lnSpc>
                <a:spcPct val="115000"/>
              </a:lnSpc>
              <a:spcBef>
                <a:spcPts val="2600"/>
              </a:spcBef>
              <a:spcAft>
                <a:spcPts val="0"/>
              </a:spcAft>
              <a:buNone/>
            </a:pPr>
            <a:endParaRPr sz="1200">
              <a:solidFill>
                <a:srgbClr val="0098D5"/>
              </a:solidFill>
              <a:highlight>
                <a:srgbClr val="FFFFFF"/>
              </a:highlight>
            </a:endParaRPr>
          </a:p>
          <a:p>
            <a:pPr marL="0" lvl="0" indent="0" algn="l" rtl="0">
              <a:lnSpc>
                <a:spcPct val="115000"/>
              </a:lnSpc>
              <a:spcBef>
                <a:spcPts val="2600"/>
              </a:spcBef>
              <a:spcAft>
                <a:spcPts val="0"/>
              </a:spcAft>
              <a:buNone/>
            </a:pPr>
            <a:endParaRPr sz="1700">
              <a:solidFill>
                <a:srgbClr val="0A344E"/>
              </a:solidFill>
            </a:endParaRPr>
          </a:p>
          <a:p>
            <a:pPr marL="0" lvl="0" indent="0" algn="l" rtl="0">
              <a:lnSpc>
                <a:spcPct val="115000"/>
              </a:lnSpc>
              <a:spcBef>
                <a:spcPts val="0"/>
              </a:spcBef>
              <a:spcAft>
                <a:spcPts val="0"/>
              </a:spcAft>
              <a:buNone/>
            </a:pPr>
            <a:endParaRPr>
              <a:solidFill>
                <a:srgbClr val="0A344E"/>
              </a:solidFill>
            </a:endParaRPr>
          </a:p>
          <a:p>
            <a:pPr marL="457200" lvl="0" indent="0" algn="l" rtl="0">
              <a:lnSpc>
                <a:spcPct val="115000"/>
              </a:lnSpc>
              <a:spcBef>
                <a:spcPts val="0"/>
              </a:spcBef>
              <a:spcAft>
                <a:spcPts val="0"/>
              </a:spcAft>
              <a:buNone/>
            </a:pPr>
            <a:endParaRPr>
              <a:solidFill>
                <a:srgbClr val="0A344E"/>
              </a:solidFill>
            </a:endParaRPr>
          </a:p>
          <a:p>
            <a:pPr marL="457200" lvl="0" indent="0" algn="l" rtl="0">
              <a:lnSpc>
                <a:spcPct val="115000"/>
              </a:lnSpc>
              <a:spcBef>
                <a:spcPts val="0"/>
              </a:spcBef>
              <a:spcAft>
                <a:spcPts val="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4"/>
        <p:cNvGrpSpPr/>
        <p:nvPr/>
      </p:nvGrpSpPr>
      <p:grpSpPr>
        <a:xfrm>
          <a:off x="0" y="0"/>
          <a:ext cx="0" cy="0"/>
          <a:chOff x="0" y="0"/>
          <a:chExt cx="0" cy="0"/>
        </a:xfrm>
      </p:grpSpPr>
      <p:pic>
        <p:nvPicPr>
          <p:cNvPr id="885" name="Google Shape;885;p54"/>
          <p:cNvPicPr preferRelativeResize="0"/>
          <p:nvPr/>
        </p:nvPicPr>
        <p:blipFill>
          <a:blip r:embed="rId3">
            <a:alphaModFix amt="25000"/>
          </a:blip>
          <a:stretch>
            <a:fillRect/>
          </a:stretch>
        </p:blipFill>
        <p:spPr>
          <a:xfrm>
            <a:off x="688750" y="609600"/>
            <a:ext cx="7749077" cy="4183050"/>
          </a:xfrm>
          <a:prstGeom prst="rect">
            <a:avLst/>
          </a:prstGeom>
          <a:noFill/>
          <a:ln>
            <a:noFill/>
          </a:ln>
        </p:spPr>
      </p:pic>
      <p:sp>
        <p:nvSpPr>
          <p:cNvPr id="886" name="Google Shape;886;p54"/>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ATRT3 Mandate</a:t>
            </a:r>
            <a:endParaRPr/>
          </a:p>
        </p:txBody>
      </p:sp>
      <p:sp>
        <p:nvSpPr>
          <p:cNvPr id="887" name="Google Shape;887;p54"/>
          <p:cNvSpPr txBox="1">
            <a:spLocks noGrp="1"/>
          </p:cNvSpPr>
          <p:nvPr>
            <p:ph type="body" idx="1"/>
          </p:nvPr>
        </p:nvSpPr>
        <p:spPr>
          <a:xfrm>
            <a:off x="609600" y="3429000"/>
            <a:ext cx="7907400" cy="2766900"/>
          </a:xfrm>
          <a:prstGeom prst="rect">
            <a:avLst/>
          </a:prstGeom>
          <a:noFill/>
          <a:ln>
            <a:noFill/>
          </a:ln>
        </p:spPr>
        <p:txBody>
          <a:bodyPr spcFirstLastPara="1" wrap="square" lIns="0" tIns="0" rIns="0" bIns="0" anchor="t" anchorCtr="0">
            <a:noAutofit/>
          </a:bodyPr>
          <a:lstStyle/>
          <a:p>
            <a:pPr marL="0" lvl="0" indent="0" algn="l" rtl="0">
              <a:lnSpc>
                <a:spcPct val="115000"/>
              </a:lnSpc>
              <a:spcBef>
                <a:spcPts val="0"/>
              </a:spcBef>
              <a:spcAft>
                <a:spcPts val="0"/>
              </a:spcAft>
              <a:buNone/>
            </a:pPr>
            <a:endParaRPr sz="1800">
              <a:solidFill>
                <a:srgbClr val="0A344E"/>
              </a:solidFill>
            </a:endParaRPr>
          </a:p>
          <a:p>
            <a:pPr marL="0" lvl="0" indent="0" algn="ctr" rtl="0">
              <a:lnSpc>
                <a:spcPct val="115000"/>
              </a:lnSpc>
              <a:spcBef>
                <a:spcPts val="0"/>
              </a:spcBef>
              <a:spcAft>
                <a:spcPts val="0"/>
              </a:spcAft>
              <a:buNone/>
            </a:pPr>
            <a:r>
              <a:rPr lang="en-US" sz="2000">
                <a:solidFill>
                  <a:srgbClr val="0A344E"/>
                </a:solidFill>
              </a:rPr>
              <a:t>The Accountability and Transparency Review is mandated by ICANN's Bylaws (</a:t>
            </a:r>
            <a:r>
              <a:rPr lang="en-US" sz="2000">
                <a:solidFill>
                  <a:srgbClr val="0A344E"/>
                </a:solidFill>
                <a:uFill>
                  <a:noFill/>
                </a:uFill>
                <a:hlinkClick r:id="rId4"/>
              </a:rPr>
              <a:t>Article 4, Section 4.6</a:t>
            </a:r>
            <a:r>
              <a:rPr lang="en-US" sz="2000">
                <a:solidFill>
                  <a:srgbClr val="0A344E"/>
                </a:solidFill>
              </a:rPr>
              <a:t>) to review:</a:t>
            </a:r>
            <a:endParaRPr sz="2000">
              <a:solidFill>
                <a:srgbClr val="0A344E"/>
              </a:solidFill>
            </a:endParaRPr>
          </a:p>
          <a:p>
            <a:pPr marL="0" lvl="0" indent="0" algn="ctr" rtl="0">
              <a:lnSpc>
                <a:spcPct val="115000"/>
              </a:lnSpc>
              <a:spcBef>
                <a:spcPts val="0"/>
              </a:spcBef>
              <a:spcAft>
                <a:spcPts val="0"/>
              </a:spcAft>
              <a:buNone/>
            </a:pPr>
            <a:endParaRPr sz="2000">
              <a:solidFill>
                <a:srgbClr val="0A344E"/>
              </a:solidFill>
            </a:endParaRPr>
          </a:p>
          <a:p>
            <a:pPr marL="0" lvl="0" indent="0" algn="ctr" rtl="0">
              <a:lnSpc>
                <a:spcPct val="115000"/>
              </a:lnSpc>
              <a:spcBef>
                <a:spcPts val="0"/>
              </a:spcBef>
              <a:spcAft>
                <a:spcPts val="0"/>
              </a:spcAft>
              <a:buNone/>
            </a:pPr>
            <a:r>
              <a:rPr lang="en-US" sz="2000" b="1">
                <a:solidFill>
                  <a:srgbClr val="0A344E"/>
                </a:solidFill>
              </a:rPr>
              <a:t> </a:t>
            </a:r>
            <a:r>
              <a:rPr lang="en-US" sz="1800" b="1" i="1">
                <a:solidFill>
                  <a:srgbClr val="0A344E"/>
                </a:solidFill>
              </a:rPr>
              <a:t>"ICANN's execution of its commitment to maintain and improve robust mechanisms for public input, accountability, and transparency so as to ensure that the outcomes of its decision-making reflect the public interest and are accountable to the Internet community</a:t>
            </a:r>
            <a:r>
              <a:rPr lang="en-US" sz="2000" b="1" i="1">
                <a:solidFill>
                  <a:srgbClr val="0A344E"/>
                </a:solidFill>
              </a:rPr>
              <a:t>."</a:t>
            </a:r>
            <a:endParaRPr sz="2000" b="1" i="1">
              <a:solidFill>
                <a:srgbClr val="0A344E"/>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1"/>
        <p:cNvGrpSpPr/>
        <p:nvPr/>
      </p:nvGrpSpPr>
      <p:grpSpPr>
        <a:xfrm>
          <a:off x="0" y="0"/>
          <a:ext cx="0" cy="0"/>
          <a:chOff x="0" y="0"/>
          <a:chExt cx="0" cy="0"/>
        </a:xfrm>
      </p:grpSpPr>
      <p:sp>
        <p:nvSpPr>
          <p:cNvPr id="892" name="Google Shape;892;p55"/>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 Our Scope of Work... </a:t>
            </a:r>
            <a:endParaRPr/>
          </a:p>
        </p:txBody>
      </p:sp>
      <p:grpSp>
        <p:nvGrpSpPr>
          <p:cNvPr id="893" name="Google Shape;893;p55"/>
          <p:cNvGrpSpPr/>
          <p:nvPr/>
        </p:nvGrpSpPr>
        <p:grpSpPr>
          <a:xfrm>
            <a:off x="609600" y="798900"/>
            <a:ext cx="2100900" cy="1449000"/>
            <a:chOff x="1038350" y="1448875"/>
            <a:chExt cx="2100900" cy="1449000"/>
          </a:xfrm>
        </p:grpSpPr>
        <p:sp>
          <p:nvSpPr>
            <p:cNvPr id="894" name="Google Shape;894;p55"/>
            <p:cNvSpPr/>
            <p:nvPr/>
          </p:nvSpPr>
          <p:spPr>
            <a:xfrm>
              <a:off x="1038350" y="1448875"/>
              <a:ext cx="2100900" cy="1449000"/>
            </a:xfrm>
            <a:prstGeom prst="horizontalScroll">
              <a:avLst>
                <a:gd name="adj" fmla="val 12500"/>
              </a:avLst>
            </a:prstGeom>
            <a:gradFill>
              <a:gsLst>
                <a:gs pos="0">
                  <a:srgbClr val="D4E5F5"/>
                </a:gs>
                <a:gs pos="100000">
                  <a:srgbClr val="70A4D5"/>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55"/>
            <p:cNvSpPr txBox="1"/>
            <p:nvPr/>
          </p:nvSpPr>
          <p:spPr>
            <a:xfrm>
              <a:off x="1279825" y="1738650"/>
              <a:ext cx="1859400" cy="917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200"/>
                <a:t>Board Governance</a:t>
              </a:r>
              <a:endParaRPr sz="2200"/>
            </a:p>
          </p:txBody>
        </p:sp>
      </p:grpSp>
      <p:sp>
        <p:nvSpPr>
          <p:cNvPr id="896" name="Google Shape;896;p55"/>
          <p:cNvSpPr/>
          <p:nvPr/>
        </p:nvSpPr>
        <p:spPr>
          <a:xfrm>
            <a:off x="6157700" y="990075"/>
            <a:ext cx="2359260" cy="2438910"/>
          </a:xfrm>
          <a:prstGeom prst="flowChartMultidocument">
            <a:avLst/>
          </a:prstGeom>
          <a:gradFill>
            <a:gsLst>
              <a:gs pos="0">
                <a:srgbClr val="D4E5F5"/>
              </a:gs>
              <a:gs pos="100000">
                <a:srgbClr val="70A4D5"/>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55"/>
          <p:cNvSpPr txBox="1"/>
          <p:nvPr/>
        </p:nvSpPr>
        <p:spPr>
          <a:xfrm>
            <a:off x="6326750" y="1328125"/>
            <a:ext cx="2061300" cy="919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100"/>
              <a:t>Government Advisory Committee</a:t>
            </a:r>
            <a:endParaRPr sz="2100"/>
          </a:p>
          <a:p>
            <a:pPr marL="0" lvl="0" indent="0" algn="l" rtl="0">
              <a:spcBef>
                <a:spcPts val="0"/>
              </a:spcBef>
              <a:spcAft>
                <a:spcPts val="0"/>
              </a:spcAft>
              <a:buNone/>
            </a:pPr>
            <a:r>
              <a:rPr lang="en-US" sz="2100"/>
              <a:t>Role and Effectiveness </a:t>
            </a:r>
            <a:endParaRPr sz="2100"/>
          </a:p>
        </p:txBody>
      </p:sp>
      <p:grpSp>
        <p:nvGrpSpPr>
          <p:cNvPr id="898" name="Google Shape;898;p55"/>
          <p:cNvGrpSpPr/>
          <p:nvPr/>
        </p:nvGrpSpPr>
        <p:grpSpPr>
          <a:xfrm>
            <a:off x="3004975" y="649648"/>
            <a:ext cx="2318100" cy="2613114"/>
            <a:chOff x="3090925" y="1651875"/>
            <a:chExt cx="2318100" cy="2676000"/>
          </a:xfrm>
        </p:grpSpPr>
        <p:sp>
          <p:nvSpPr>
            <p:cNvPr id="899" name="Google Shape;899;p55"/>
            <p:cNvSpPr/>
            <p:nvPr/>
          </p:nvSpPr>
          <p:spPr>
            <a:xfrm>
              <a:off x="3090925" y="1651875"/>
              <a:ext cx="2318100" cy="2676000"/>
            </a:xfrm>
            <a:prstGeom prst="star6">
              <a:avLst>
                <a:gd name="adj" fmla="val 28868"/>
                <a:gd name="hf" fmla="val 115470"/>
              </a:avLst>
            </a:prstGeom>
            <a:gradFill>
              <a:gsLst>
                <a:gs pos="0">
                  <a:srgbClr val="D4E5F5"/>
                </a:gs>
                <a:gs pos="100000">
                  <a:srgbClr val="70A4D5"/>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55"/>
            <p:cNvSpPr txBox="1"/>
            <p:nvPr/>
          </p:nvSpPr>
          <p:spPr>
            <a:xfrm>
              <a:off x="3429025" y="2229066"/>
              <a:ext cx="1641900" cy="1153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100"/>
                <a:t>Support and Acceptance of ICANN Decisions</a:t>
              </a:r>
              <a:endParaRPr sz="2100"/>
            </a:p>
          </p:txBody>
        </p:sp>
      </p:grpSp>
      <p:sp>
        <p:nvSpPr>
          <p:cNvPr id="901" name="Google Shape;901;p55"/>
          <p:cNvSpPr/>
          <p:nvPr/>
        </p:nvSpPr>
        <p:spPr>
          <a:xfrm>
            <a:off x="438750" y="2319250"/>
            <a:ext cx="2656368" cy="2369142"/>
          </a:xfrm>
          <a:prstGeom prst="irregularSeal1">
            <a:avLst/>
          </a:prstGeom>
          <a:gradFill>
            <a:gsLst>
              <a:gs pos="0">
                <a:srgbClr val="3177EE"/>
              </a:gs>
              <a:gs pos="100000">
                <a:srgbClr val="113D8A"/>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55"/>
          <p:cNvSpPr txBox="1"/>
          <p:nvPr/>
        </p:nvSpPr>
        <p:spPr>
          <a:xfrm>
            <a:off x="996000" y="2897337"/>
            <a:ext cx="1328100" cy="1063316"/>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100" b="1">
                <a:solidFill>
                  <a:srgbClr val="FFFFFF"/>
                </a:solidFill>
              </a:rPr>
              <a:t>Public Input Process</a:t>
            </a:r>
            <a:endParaRPr sz="2100" b="1">
              <a:solidFill>
                <a:srgbClr val="FFFFFF"/>
              </a:solidFill>
            </a:endParaRPr>
          </a:p>
        </p:txBody>
      </p:sp>
      <p:sp>
        <p:nvSpPr>
          <p:cNvPr id="903" name="Google Shape;903;p55"/>
          <p:cNvSpPr/>
          <p:nvPr/>
        </p:nvSpPr>
        <p:spPr>
          <a:xfrm>
            <a:off x="5845465" y="3300875"/>
            <a:ext cx="2983714" cy="1931850"/>
          </a:xfrm>
          <a:prstGeom prst="irregularSeal2">
            <a:avLst/>
          </a:prstGeom>
          <a:gradFill>
            <a:gsLst>
              <a:gs pos="0">
                <a:srgbClr val="D4E5F5"/>
              </a:gs>
              <a:gs pos="100000">
                <a:srgbClr val="70A4D5"/>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55"/>
          <p:cNvSpPr txBox="1"/>
          <p:nvPr/>
        </p:nvSpPr>
        <p:spPr>
          <a:xfrm>
            <a:off x="6316612" y="3759750"/>
            <a:ext cx="1933136" cy="1236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100"/>
              <a:t>PDP Enhancement</a:t>
            </a:r>
            <a:endParaRPr sz="2100"/>
          </a:p>
        </p:txBody>
      </p:sp>
      <p:sp>
        <p:nvSpPr>
          <p:cNvPr id="905" name="Google Shape;905;p55"/>
          <p:cNvSpPr/>
          <p:nvPr/>
        </p:nvSpPr>
        <p:spPr>
          <a:xfrm>
            <a:off x="2954628" y="5162025"/>
            <a:ext cx="2566200" cy="983100"/>
          </a:xfrm>
          <a:prstGeom prst="doubleWave">
            <a:avLst>
              <a:gd name="adj1" fmla="val 6250"/>
              <a:gd name="adj2" fmla="val 3226"/>
            </a:avLst>
          </a:prstGeom>
          <a:gradFill>
            <a:gsLst>
              <a:gs pos="0">
                <a:srgbClr val="1077D2"/>
              </a:gs>
              <a:gs pos="100000">
                <a:srgbClr val="093153"/>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55"/>
          <p:cNvSpPr txBox="1"/>
          <p:nvPr/>
        </p:nvSpPr>
        <p:spPr>
          <a:xfrm>
            <a:off x="3095113" y="5258625"/>
            <a:ext cx="2285100" cy="6762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100" b="1">
                <a:solidFill>
                  <a:srgbClr val="FFFFFF"/>
                </a:solidFill>
              </a:rPr>
              <a:t>ATRT2 Implementation</a:t>
            </a:r>
            <a:endParaRPr sz="2100" b="1">
              <a:solidFill>
                <a:srgbClr val="FFFFFF"/>
              </a:solidFill>
            </a:endParaRPr>
          </a:p>
        </p:txBody>
      </p:sp>
      <p:sp>
        <p:nvSpPr>
          <p:cNvPr id="907" name="Google Shape;907;p55"/>
          <p:cNvSpPr/>
          <p:nvPr/>
        </p:nvSpPr>
        <p:spPr>
          <a:xfrm>
            <a:off x="2477975" y="4502475"/>
            <a:ext cx="3042900" cy="450600"/>
          </a:xfrm>
          <a:prstGeom prst="homePlate">
            <a:avLst>
              <a:gd name="adj" fmla="val 50000"/>
            </a:avLst>
          </a:prstGeom>
          <a:gradFill>
            <a:gsLst>
              <a:gs pos="0">
                <a:srgbClr val="3177EE"/>
              </a:gs>
              <a:gs pos="100000">
                <a:srgbClr val="113D8A"/>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55"/>
          <p:cNvSpPr txBox="1"/>
          <p:nvPr/>
        </p:nvSpPr>
        <p:spPr>
          <a:xfrm>
            <a:off x="2461100" y="4439225"/>
            <a:ext cx="2846100" cy="450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100" b="1" i="1">
                <a:solidFill>
                  <a:srgbClr val="FFFFFF"/>
                </a:solidFill>
              </a:rPr>
              <a:t>Prioritization</a:t>
            </a:r>
            <a:endParaRPr sz="2100" b="1" i="1">
              <a:solidFill>
                <a:srgbClr val="FFFFFF"/>
              </a:solidFill>
            </a:endParaRPr>
          </a:p>
        </p:txBody>
      </p:sp>
      <p:sp>
        <p:nvSpPr>
          <p:cNvPr id="909" name="Google Shape;909;p55"/>
          <p:cNvSpPr/>
          <p:nvPr/>
        </p:nvSpPr>
        <p:spPr>
          <a:xfrm>
            <a:off x="3521550" y="3335777"/>
            <a:ext cx="2100900" cy="983100"/>
          </a:xfrm>
          <a:prstGeom prst="flowChartPreparation">
            <a:avLst/>
          </a:prstGeom>
          <a:gradFill>
            <a:gsLst>
              <a:gs pos="0">
                <a:srgbClr val="3177EE"/>
              </a:gs>
              <a:gs pos="100000">
                <a:srgbClr val="113D8A"/>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55"/>
          <p:cNvSpPr txBox="1"/>
          <p:nvPr/>
        </p:nvSpPr>
        <p:spPr>
          <a:xfrm>
            <a:off x="3770650" y="3541225"/>
            <a:ext cx="1609500" cy="513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2200" b="1">
                <a:solidFill>
                  <a:srgbClr val="FFFFFF"/>
                </a:solidFill>
              </a:rPr>
              <a:t>Reviews</a:t>
            </a:r>
            <a:endParaRPr sz="2200" b="1">
              <a:solidFill>
                <a:srgbClr val="FFFFFF"/>
              </a:solidFill>
            </a:endParaRPr>
          </a:p>
        </p:txBody>
      </p:sp>
      <p:sp>
        <p:nvSpPr>
          <p:cNvPr id="911" name="Google Shape;911;p55"/>
          <p:cNvSpPr/>
          <p:nvPr/>
        </p:nvSpPr>
        <p:spPr>
          <a:xfrm>
            <a:off x="485675" y="4952325"/>
            <a:ext cx="1977900" cy="1288800"/>
          </a:xfrm>
          <a:prstGeom prst="snip2DiagRect">
            <a:avLst>
              <a:gd name="adj1" fmla="val 0"/>
              <a:gd name="adj2" fmla="val 24824"/>
            </a:avLst>
          </a:prstGeom>
          <a:gradFill>
            <a:gsLst>
              <a:gs pos="0">
                <a:srgbClr val="DFE9FB"/>
              </a:gs>
              <a:gs pos="100000">
                <a:srgbClr val="6E9BE7"/>
              </a:gs>
            </a:gsLst>
            <a:lin ang="5400012" scaled="0"/>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55"/>
          <p:cNvSpPr txBox="1"/>
          <p:nvPr/>
        </p:nvSpPr>
        <p:spPr>
          <a:xfrm>
            <a:off x="531150" y="5069700"/>
            <a:ext cx="1859400" cy="983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100"/>
              <a:t>Accountability Indicators</a:t>
            </a:r>
            <a:endParaRPr sz="2100"/>
          </a:p>
        </p:txBody>
      </p:sp>
      <p:sp>
        <p:nvSpPr>
          <p:cNvPr id="913" name="Google Shape;913;p55"/>
          <p:cNvSpPr/>
          <p:nvPr/>
        </p:nvSpPr>
        <p:spPr>
          <a:xfrm>
            <a:off x="5915325" y="5258775"/>
            <a:ext cx="2913600" cy="983100"/>
          </a:xfrm>
          <a:prstGeom prst="verticalScroll">
            <a:avLst>
              <a:gd name="adj" fmla="val 12500"/>
            </a:avLst>
          </a:prstGeom>
          <a:gradFill>
            <a:gsLst>
              <a:gs pos="0">
                <a:srgbClr val="278BE3"/>
              </a:gs>
              <a:gs pos="100000">
                <a:srgbClr val="154773"/>
              </a:gs>
            </a:gsLst>
            <a:path path="circle">
              <a:fillToRect l="50000" t="50000" r="50000" b="50000"/>
            </a:path>
            <a:tileRect/>
          </a:gra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55"/>
          <p:cNvSpPr txBox="1"/>
          <p:nvPr/>
        </p:nvSpPr>
        <p:spPr>
          <a:xfrm>
            <a:off x="6011875" y="5468925"/>
            <a:ext cx="2744100" cy="67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2200" b="1">
                <a:solidFill>
                  <a:srgbClr val="FFFFFF"/>
                </a:solidFill>
              </a:rPr>
              <a:t>Recommendations</a:t>
            </a:r>
            <a:endParaRPr sz="2200" b="1">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18"/>
        <p:cNvGrpSpPr/>
        <p:nvPr/>
      </p:nvGrpSpPr>
      <p:grpSpPr>
        <a:xfrm>
          <a:off x="0" y="0"/>
          <a:ext cx="0" cy="0"/>
          <a:chOff x="0" y="0"/>
          <a:chExt cx="0" cy="0"/>
        </a:xfrm>
      </p:grpSpPr>
      <p:sp>
        <p:nvSpPr>
          <p:cNvPr id="919" name="Google Shape;919;p56"/>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Overview of Our Final Report...</a:t>
            </a:r>
            <a:endParaRPr/>
          </a:p>
        </p:txBody>
      </p:sp>
      <p:sp>
        <p:nvSpPr>
          <p:cNvPr id="920" name="Google Shape;920;p56"/>
          <p:cNvSpPr txBox="1">
            <a:spLocks noGrp="1"/>
          </p:cNvSpPr>
          <p:nvPr>
            <p:ph type="body" idx="1"/>
          </p:nvPr>
        </p:nvSpPr>
        <p:spPr>
          <a:xfrm>
            <a:off x="202950" y="4346625"/>
            <a:ext cx="8738100" cy="1014300"/>
          </a:xfrm>
          <a:prstGeom prst="rect">
            <a:avLst/>
          </a:prstGeom>
          <a:noFill/>
          <a:ln>
            <a:noFill/>
          </a:ln>
        </p:spPr>
        <p:txBody>
          <a:bodyPr spcFirstLastPara="1" wrap="square" lIns="0" tIns="0" rIns="0" bIns="0" anchor="t" anchorCtr="0">
            <a:noAutofit/>
          </a:bodyPr>
          <a:lstStyle/>
          <a:p>
            <a:pPr marL="0" lvl="0" indent="0" algn="ctr" rtl="0">
              <a:lnSpc>
                <a:spcPct val="115000"/>
              </a:lnSpc>
              <a:spcBef>
                <a:spcPts val="0"/>
              </a:spcBef>
              <a:spcAft>
                <a:spcPts val="0"/>
              </a:spcAft>
              <a:buNone/>
            </a:pPr>
            <a:r>
              <a:rPr lang="en-US" sz="2300" b="1">
                <a:solidFill>
                  <a:srgbClr val="0A344E"/>
                </a:solidFill>
              </a:rPr>
              <a:t>We thank the entire ICANN Community and the ICANN Board for thoughtful engagement and feedback throughout the ATRT3 process</a:t>
            </a:r>
            <a:endParaRPr sz="3000"/>
          </a:p>
        </p:txBody>
      </p:sp>
      <p:pic>
        <p:nvPicPr>
          <p:cNvPr id="921" name="Google Shape;921;p56"/>
          <p:cNvPicPr preferRelativeResize="0"/>
          <p:nvPr/>
        </p:nvPicPr>
        <p:blipFill>
          <a:blip r:embed="rId3">
            <a:alphaModFix/>
          </a:blip>
          <a:stretch>
            <a:fillRect/>
          </a:stretch>
        </p:blipFill>
        <p:spPr>
          <a:xfrm>
            <a:off x="959950" y="649179"/>
            <a:ext cx="7224087" cy="311037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25"/>
        <p:cNvGrpSpPr/>
        <p:nvPr/>
      </p:nvGrpSpPr>
      <p:grpSpPr>
        <a:xfrm>
          <a:off x="0" y="0"/>
          <a:ext cx="0" cy="0"/>
          <a:chOff x="0" y="0"/>
          <a:chExt cx="0" cy="0"/>
        </a:xfrm>
      </p:grpSpPr>
      <p:sp>
        <p:nvSpPr>
          <p:cNvPr id="926" name="Google Shape;926;p57"/>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Issues ATRT3 Did Not Address </a:t>
            </a:r>
            <a:endParaRPr/>
          </a:p>
        </p:txBody>
      </p:sp>
      <p:sp>
        <p:nvSpPr>
          <p:cNvPr id="927" name="Google Shape;927;p57"/>
          <p:cNvSpPr txBox="1">
            <a:spLocks noGrp="1"/>
          </p:cNvSpPr>
          <p:nvPr>
            <p:ph type="body" idx="1"/>
          </p:nvPr>
        </p:nvSpPr>
        <p:spPr>
          <a:xfrm>
            <a:off x="275300" y="1009425"/>
            <a:ext cx="8788500" cy="45717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US">
                <a:solidFill>
                  <a:srgbClr val="0A344E"/>
                </a:solidFill>
              </a:rPr>
              <a:t>Over the course of its work, several unforeseen events occurred that ATRT3 considers subjects for a review of ICANN’s accountability and transparency. ATRT3 notes that it did not address all of these… </a:t>
            </a:r>
            <a:endParaRPr>
              <a:solidFill>
                <a:srgbClr val="0A344E"/>
              </a:solidFill>
            </a:endParaRPr>
          </a:p>
          <a:p>
            <a:pPr marL="457200" lvl="0" indent="0" algn="l" rtl="0">
              <a:lnSpc>
                <a:spcPct val="115000"/>
              </a:lnSpc>
              <a:spcBef>
                <a:spcPts val="0"/>
              </a:spcBef>
              <a:spcAft>
                <a:spcPts val="0"/>
              </a:spcAft>
              <a:buNone/>
            </a:pPr>
            <a:endParaRPr>
              <a:solidFill>
                <a:srgbClr val="0A344E"/>
              </a:solidFill>
            </a:endParaRPr>
          </a:p>
          <a:p>
            <a:pPr marL="0" marR="0" lvl="0" indent="0" algn="l" rtl="0">
              <a:lnSpc>
                <a:spcPct val="115000"/>
              </a:lnSpc>
              <a:spcBef>
                <a:spcPts val="0"/>
              </a:spcBef>
              <a:spcAft>
                <a:spcPts val="0"/>
              </a:spcAft>
              <a:buNone/>
            </a:pPr>
            <a:endParaRPr>
              <a:solidFill>
                <a:srgbClr val="0A344E"/>
              </a:solidFill>
            </a:endParaRPr>
          </a:p>
          <a:p>
            <a:pPr marL="0" marR="0" lvl="0" indent="0" algn="l" rtl="0">
              <a:lnSpc>
                <a:spcPct val="115000"/>
              </a:lnSpc>
              <a:spcBef>
                <a:spcPts val="0"/>
              </a:spcBef>
              <a:spcAft>
                <a:spcPts val="0"/>
              </a:spcAft>
              <a:buNone/>
            </a:pPr>
            <a:endParaRPr>
              <a:solidFill>
                <a:srgbClr val="0A344E"/>
              </a:solidFill>
            </a:endParaRPr>
          </a:p>
          <a:p>
            <a:pPr marL="0" marR="0" lvl="0" indent="0" algn="l" rtl="0">
              <a:lnSpc>
                <a:spcPct val="115000"/>
              </a:lnSpc>
              <a:spcBef>
                <a:spcPts val="0"/>
              </a:spcBef>
              <a:spcAft>
                <a:spcPts val="0"/>
              </a:spcAft>
              <a:buNone/>
            </a:pPr>
            <a:endParaRPr>
              <a:solidFill>
                <a:srgbClr val="0A344E"/>
              </a:solidFill>
            </a:endParaRPr>
          </a:p>
          <a:p>
            <a:pPr marL="0" marR="0" lvl="0" indent="0" algn="l" rtl="0">
              <a:lnSpc>
                <a:spcPct val="115000"/>
              </a:lnSpc>
              <a:spcBef>
                <a:spcPts val="0"/>
              </a:spcBef>
              <a:spcAft>
                <a:spcPts val="0"/>
              </a:spcAft>
              <a:buNone/>
            </a:pPr>
            <a:endParaRPr>
              <a:solidFill>
                <a:srgbClr val="0A344E"/>
              </a:solidFill>
            </a:endParaRPr>
          </a:p>
          <a:p>
            <a:pPr marL="0" marR="0" lvl="0" indent="0" algn="l" rtl="0">
              <a:lnSpc>
                <a:spcPct val="115000"/>
              </a:lnSpc>
              <a:spcBef>
                <a:spcPts val="0"/>
              </a:spcBef>
              <a:spcAft>
                <a:spcPts val="0"/>
              </a:spcAft>
              <a:buNone/>
            </a:pPr>
            <a:endParaRPr>
              <a:solidFill>
                <a:srgbClr val="0A344E"/>
              </a:solidFill>
            </a:endParaRPr>
          </a:p>
        </p:txBody>
      </p:sp>
      <p:pic>
        <p:nvPicPr>
          <p:cNvPr id="928" name="Google Shape;928;p57"/>
          <p:cNvPicPr preferRelativeResize="0"/>
          <p:nvPr/>
        </p:nvPicPr>
        <p:blipFill>
          <a:blip r:embed="rId3">
            <a:alphaModFix/>
          </a:blip>
          <a:stretch>
            <a:fillRect/>
          </a:stretch>
        </p:blipFill>
        <p:spPr>
          <a:xfrm>
            <a:off x="1940000" y="2110925"/>
            <a:ext cx="4759126" cy="396595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32"/>
        <p:cNvGrpSpPr/>
        <p:nvPr/>
      </p:nvGrpSpPr>
      <p:grpSpPr>
        <a:xfrm>
          <a:off x="0" y="0"/>
          <a:ext cx="0" cy="0"/>
          <a:chOff x="0" y="0"/>
          <a:chExt cx="0" cy="0"/>
        </a:xfrm>
      </p:grpSpPr>
      <p:pic>
        <p:nvPicPr>
          <p:cNvPr id="933" name="Google Shape;933;p58"/>
          <p:cNvPicPr preferRelativeResize="0"/>
          <p:nvPr/>
        </p:nvPicPr>
        <p:blipFill>
          <a:blip r:embed="rId3">
            <a:alphaModFix amt="22000"/>
          </a:blip>
          <a:stretch>
            <a:fillRect/>
          </a:stretch>
        </p:blipFill>
        <p:spPr>
          <a:xfrm>
            <a:off x="0" y="882253"/>
            <a:ext cx="9144000" cy="5093494"/>
          </a:xfrm>
          <a:prstGeom prst="rect">
            <a:avLst/>
          </a:prstGeom>
          <a:noFill/>
          <a:ln>
            <a:noFill/>
          </a:ln>
        </p:spPr>
      </p:pic>
      <p:sp>
        <p:nvSpPr>
          <p:cNvPr id="934" name="Google Shape;934;p58"/>
          <p:cNvSpPr txBox="1">
            <a:spLocks noGrp="1"/>
          </p:cNvSpPr>
          <p:nvPr>
            <p:ph type="body" idx="1"/>
          </p:nvPr>
        </p:nvSpPr>
        <p:spPr>
          <a:xfrm>
            <a:off x="427700" y="1009425"/>
            <a:ext cx="8161200" cy="457170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None/>
            </a:pPr>
            <a:r>
              <a:rPr lang="en-US">
                <a:solidFill>
                  <a:srgbClr val="0A344E"/>
                </a:solidFill>
              </a:rPr>
              <a:t>The ATRT Final Report contains the following annexes, which we encourage you to explore:</a:t>
            </a:r>
            <a:endParaRPr>
              <a:solidFill>
                <a:srgbClr val="0A344E"/>
              </a:solidFill>
            </a:endParaRPr>
          </a:p>
          <a:p>
            <a:pPr marL="457200" lvl="0" indent="-319087" algn="l" rtl="0">
              <a:lnSpc>
                <a:spcPct val="115000"/>
              </a:lnSpc>
              <a:spcBef>
                <a:spcPts val="0"/>
              </a:spcBef>
              <a:spcAft>
                <a:spcPts val="0"/>
              </a:spcAft>
              <a:buClr>
                <a:srgbClr val="0A344E"/>
              </a:buClr>
              <a:buSzPts val="1425"/>
              <a:buChar char="●"/>
            </a:pPr>
            <a:r>
              <a:rPr lang="en-US" b="1">
                <a:solidFill>
                  <a:srgbClr val="0A344E"/>
                </a:solidFill>
              </a:rPr>
              <a:t>Annex A: </a:t>
            </a:r>
            <a:r>
              <a:rPr lang="en-US">
                <a:solidFill>
                  <a:srgbClr val="0A344E"/>
                </a:solidFill>
              </a:rPr>
              <a:t>Detailed Analysis of the Implementation and Effectiveness of ATRT2 Recommendations including Suggestions</a:t>
            </a:r>
            <a:endParaRPr>
              <a:solidFill>
                <a:srgbClr val="0A344E"/>
              </a:solidFill>
            </a:endParaRPr>
          </a:p>
          <a:p>
            <a:pPr marL="457200" lvl="0" indent="-319087" algn="l" rtl="0">
              <a:lnSpc>
                <a:spcPct val="115000"/>
              </a:lnSpc>
              <a:spcBef>
                <a:spcPts val="0"/>
              </a:spcBef>
              <a:spcAft>
                <a:spcPts val="0"/>
              </a:spcAft>
              <a:buClr>
                <a:srgbClr val="0A344E"/>
              </a:buClr>
              <a:buSzPts val="1425"/>
              <a:buChar char="●"/>
            </a:pPr>
            <a:r>
              <a:rPr lang="en-US" b="1">
                <a:solidFill>
                  <a:srgbClr val="0A344E"/>
                </a:solidFill>
              </a:rPr>
              <a:t>Annex B: </a:t>
            </a:r>
            <a:r>
              <a:rPr lang="en-US">
                <a:solidFill>
                  <a:srgbClr val="0A344E"/>
                </a:solidFill>
              </a:rPr>
              <a:t>ATRT3 Survey Results and Analysis</a:t>
            </a:r>
            <a:endParaRPr>
              <a:solidFill>
                <a:srgbClr val="0A344E"/>
              </a:solidFill>
            </a:endParaRPr>
          </a:p>
          <a:p>
            <a:pPr marL="457200" lvl="0" indent="-319087" algn="l" rtl="0">
              <a:lnSpc>
                <a:spcPct val="115000"/>
              </a:lnSpc>
              <a:spcBef>
                <a:spcPts val="0"/>
              </a:spcBef>
              <a:spcAft>
                <a:spcPts val="0"/>
              </a:spcAft>
              <a:buClr>
                <a:srgbClr val="0A344E"/>
              </a:buClr>
              <a:buSzPts val="1425"/>
              <a:buChar char="●"/>
            </a:pPr>
            <a:r>
              <a:rPr lang="en-US" b="1">
                <a:solidFill>
                  <a:srgbClr val="0A344E"/>
                </a:solidFill>
              </a:rPr>
              <a:t>Annex C: </a:t>
            </a:r>
            <a:r>
              <a:rPr lang="en-US">
                <a:solidFill>
                  <a:srgbClr val="0A344E"/>
                </a:solidFill>
              </a:rPr>
              <a:t>ATRT3 Assessment of ICANN org Accountability Indicators</a:t>
            </a:r>
            <a:endParaRPr>
              <a:solidFill>
                <a:srgbClr val="0A344E"/>
              </a:solidFill>
            </a:endParaRPr>
          </a:p>
          <a:p>
            <a:pPr marL="457200" lvl="0" indent="-319087" algn="l" rtl="0">
              <a:lnSpc>
                <a:spcPct val="115000"/>
              </a:lnSpc>
              <a:spcBef>
                <a:spcPts val="0"/>
              </a:spcBef>
              <a:spcAft>
                <a:spcPts val="0"/>
              </a:spcAft>
              <a:buClr>
                <a:srgbClr val="0A344E"/>
              </a:buClr>
              <a:buSzPts val="1425"/>
              <a:buChar char="●"/>
            </a:pPr>
            <a:r>
              <a:rPr lang="en-US" b="1">
                <a:solidFill>
                  <a:srgbClr val="0A344E"/>
                </a:solidFill>
              </a:rPr>
              <a:t>Annex D: </a:t>
            </a:r>
            <a:r>
              <a:rPr lang="en-US">
                <a:solidFill>
                  <a:srgbClr val="0A344E"/>
                </a:solidFill>
              </a:rPr>
              <a:t>Comparing ATRT3’s Proposal on Organizational Reviews to the Bylaws and ICANN Board’s Public Comment Submission on the ATRT3 Draft Report</a:t>
            </a:r>
            <a:endParaRPr>
              <a:solidFill>
                <a:srgbClr val="0A344E"/>
              </a:solidFill>
            </a:endParaRPr>
          </a:p>
          <a:p>
            <a:pPr marL="457200" lvl="0" indent="-319087" algn="l" rtl="0">
              <a:lnSpc>
                <a:spcPct val="115000"/>
              </a:lnSpc>
              <a:spcBef>
                <a:spcPts val="0"/>
              </a:spcBef>
              <a:spcAft>
                <a:spcPts val="0"/>
              </a:spcAft>
              <a:buClr>
                <a:srgbClr val="0A344E"/>
              </a:buClr>
              <a:buSzPts val="1425"/>
              <a:buChar char="●"/>
            </a:pPr>
            <a:r>
              <a:rPr lang="en-US" b="1">
                <a:solidFill>
                  <a:srgbClr val="0A344E"/>
                </a:solidFill>
              </a:rPr>
              <a:t>Annex E: </a:t>
            </a:r>
            <a:r>
              <a:rPr lang="en-US">
                <a:solidFill>
                  <a:srgbClr val="0A344E"/>
                </a:solidFill>
              </a:rPr>
              <a:t>Public Comment Analysis</a:t>
            </a:r>
            <a:endParaRPr>
              <a:solidFill>
                <a:srgbClr val="0A344E"/>
              </a:solidFill>
            </a:endParaRPr>
          </a:p>
          <a:p>
            <a:pPr marL="457200" lvl="0" indent="-319087" algn="l" rtl="0">
              <a:lnSpc>
                <a:spcPct val="115000"/>
              </a:lnSpc>
              <a:spcBef>
                <a:spcPts val="0"/>
              </a:spcBef>
              <a:spcAft>
                <a:spcPts val="0"/>
              </a:spcAft>
              <a:buClr>
                <a:srgbClr val="0A344E"/>
              </a:buClr>
              <a:buSzPts val="1425"/>
              <a:buChar char="●"/>
            </a:pPr>
            <a:r>
              <a:rPr lang="en-US" b="1">
                <a:solidFill>
                  <a:srgbClr val="0A344E"/>
                </a:solidFill>
              </a:rPr>
              <a:t>Annex F: </a:t>
            </a:r>
            <a:r>
              <a:rPr lang="en-US">
                <a:solidFill>
                  <a:srgbClr val="0A344E"/>
                </a:solidFill>
              </a:rPr>
              <a:t>Fact Sheets</a:t>
            </a:r>
            <a:endParaRPr>
              <a:solidFill>
                <a:srgbClr val="0A344E"/>
              </a:solidFill>
            </a:endParaRPr>
          </a:p>
          <a:p>
            <a:pPr marL="457200" lvl="0" indent="-319087" algn="l" rtl="0">
              <a:lnSpc>
                <a:spcPct val="115000"/>
              </a:lnSpc>
              <a:spcBef>
                <a:spcPts val="0"/>
              </a:spcBef>
              <a:spcAft>
                <a:spcPts val="0"/>
              </a:spcAft>
              <a:buClr>
                <a:srgbClr val="0A344E"/>
              </a:buClr>
              <a:buSzPts val="1425"/>
              <a:buChar char="●"/>
            </a:pPr>
            <a:r>
              <a:rPr lang="en-US" b="1">
                <a:solidFill>
                  <a:srgbClr val="0A344E"/>
                </a:solidFill>
              </a:rPr>
              <a:t>Annex G:</a:t>
            </a:r>
            <a:r>
              <a:rPr lang="en-US">
                <a:solidFill>
                  <a:srgbClr val="0A344E"/>
                </a:solidFill>
              </a:rPr>
              <a:t> Participation</a:t>
            </a:r>
            <a:endParaRPr>
              <a:solidFill>
                <a:srgbClr val="0A344E"/>
              </a:solidFill>
            </a:endParaRPr>
          </a:p>
          <a:p>
            <a:pPr marL="457200" lvl="0" indent="-319087" algn="l" rtl="0">
              <a:lnSpc>
                <a:spcPct val="115000"/>
              </a:lnSpc>
              <a:spcBef>
                <a:spcPts val="0"/>
              </a:spcBef>
              <a:spcAft>
                <a:spcPts val="0"/>
              </a:spcAft>
              <a:buClr>
                <a:srgbClr val="0A344E"/>
              </a:buClr>
              <a:buSzPts val="1425"/>
              <a:buChar char="●"/>
            </a:pPr>
            <a:r>
              <a:rPr lang="en-US" b="1">
                <a:solidFill>
                  <a:srgbClr val="0A344E"/>
                </a:solidFill>
              </a:rPr>
              <a:t>Annex H: </a:t>
            </a:r>
            <a:r>
              <a:rPr lang="en-US">
                <a:solidFill>
                  <a:srgbClr val="0A344E"/>
                </a:solidFill>
              </a:rPr>
              <a:t>Minority Statements (received from four ATRT3 members)</a:t>
            </a:r>
            <a:endParaRPr>
              <a:solidFill>
                <a:srgbClr val="0A344E"/>
              </a:solidFill>
            </a:endParaRPr>
          </a:p>
          <a:p>
            <a:pPr marL="0" lvl="0" indent="0" algn="l" rtl="0">
              <a:lnSpc>
                <a:spcPct val="115000"/>
              </a:lnSpc>
              <a:spcBef>
                <a:spcPts val="0"/>
              </a:spcBef>
              <a:spcAft>
                <a:spcPts val="0"/>
              </a:spcAft>
              <a:buNone/>
            </a:pPr>
            <a:endParaRPr>
              <a:solidFill>
                <a:srgbClr val="0A344E"/>
              </a:solidFill>
            </a:endParaRPr>
          </a:p>
          <a:p>
            <a:pPr marL="457200" lvl="0" indent="0" algn="l" rtl="0">
              <a:lnSpc>
                <a:spcPct val="115000"/>
              </a:lnSpc>
              <a:spcBef>
                <a:spcPts val="0"/>
              </a:spcBef>
              <a:spcAft>
                <a:spcPts val="0"/>
              </a:spcAft>
              <a:buNone/>
            </a:pPr>
            <a:endParaRPr>
              <a:solidFill>
                <a:srgbClr val="0A344E"/>
              </a:solidFill>
            </a:endParaRPr>
          </a:p>
          <a:p>
            <a:pPr marL="0" marR="0" lvl="0" indent="0" algn="l" rtl="0">
              <a:lnSpc>
                <a:spcPct val="115000"/>
              </a:lnSpc>
              <a:spcBef>
                <a:spcPts val="0"/>
              </a:spcBef>
              <a:spcAft>
                <a:spcPts val="0"/>
              </a:spcAft>
              <a:buNone/>
            </a:pPr>
            <a:endParaRPr>
              <a:solidFill>
                <a:srgbClr val="0A344E"/>
              </a:solidFill>
            </a:endParaRPr>
          </a:p>
          <a:p>
            <a:pPr marL="0" marR="0" lvl="0" indent="0" algn="l" rtl="0">
              <a:lnSpc>
                <a:spcPct val="115000"/>
              </a:lnSpc>
              <a:spcBef>
                <a:spcPts val="0"/>
              </a:spcBef>
              <a:spcAft>
                <a:spcPts val="0"/>
              </a:spcAft>
              <a:buNone/>
            </a:pPr>
            <a:endParaRPr>
              <a:solidFill>
                <a:srgbClr val="0A344E"/>
              </a:solidFill>
            </a:endParaRPr>
          </a:p>
          <a:p>
            <a:pPr marL="0" marR="0" lvl="0" indent="0" algn="l" rtl="0">
              <a:lnSpc>
                <a:spcPct val="115000"/>
              </a:lnSpc>
              <a:spcBef>
                <a:spcPts val="0"/>
              </a:spcBef>
              <a:spcAft>
                <a:spcPts val="0"/>
              </a:spcAft>
              <a:buNone/>
            </a:pPr>
            <a:endParaRPr>
              <a:solidFill>
                <a:srgbClr val="0A344E"/>
              </a:solidFill>
            </a:endParaRPr>
          </a:p>
          <a:p>
            <a:pPr marL="0" marR="0" lvl="0" indent="0" algn="l" rtl="0">
              <a:lnSpc>
                <a:spcPct val="115000"/>
              </a:lnSpc>
              <a:spcBef>
                <a:spcPts val="0"/>
              </a:spcBef>
              <a:spcAft>
                <a:spcPts val="0"/>
              </a:spcAft>
              <a:buNone/>
            </a:pPr>
            <a:endParaRPr>
              <a:solidFill>
                <a:srgbClr val="0A344E"/>
              </a:solidFill>
            </a:endParaRPr>
          </a:p>
          <a:p>
            <a:pPr marL="0" marR="0" lvl="0" indent="0" algn="l" rtl="0">
              <a:lnSpc>
                <a:spcPct val="115000"/>
              </a:lnSpc>
              <a:spcBef>
                <a:spcPts val="0"/>
              </a:spcBef>
              <a:spcAft>
                <a:spcPts val="0"/>
              </a:spcAft>
              <a:buNone/>
            </a:pPr>
            <a:endParaRPr>
              <a:solidFill>
                <a:srgbClr val="0A344E"/>
              </a:solidFill>
            </a:endParaRPr>
          </a:p>
        </p:txBody>
      </p:sp>
      <p:sp>
        <p:nvSpPr>
          <p:cNvPr id="935" name="Google Shape;935;p58"/>
          <p:cNvSpPr txBox="1">
            <a:spLocks noGrp="1"/>
          </p:cNvSpPr>
          <p:nvPr>
            <p:ph type="title"/>
          </p:nvPr>
        </p:nvSpPr>
        <p:spPr>
          <a:xfrm>
            <a:off x="374904" y="46179"/>
            <a:ext cx="8013000" cy="450600"/>
          </a:xfrm>
          <a:prstGeom prst="rect">
            <a:avLst/>
          </a:prstGeom>
          <a:noFill/>
          <a:ln>
            <a:noFill/>
          </a:ln>
        </p:spPr>
        <p:txBody>
          <a:bodyPr spcFirstLastPara="1" wrap="square" lIns="0" tIns="45700" rIns="0" bIns="45700" anchor="t" anchorCtr="0">
            <a:noAutofit/>
          </a:bodyPr>
          <a:lstStyle/>
          <a:p>
            <a:pPr marL="0" lvl="0" indent="0" algn="l" rtl="0">
              <a:spcBef>
                <a:spcPts val="0"/>
              </a:spcBef>
              <a:spcAft>
                <a:spcPts val="0"/>
              </a:spcAft>
              <a:buClr>
                <a:srgbClr val="0B3458"/>
              </a:buClr>
              <a:buSzPts val="2800"/>
              <a:buFont typeface="Arial"/>
              <a:buNone/>
            </a:pPr>
            <a:r>
              <a:rPr lang="en-US"/>
              <a:t>Report Annexes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39"/>
        <p:cNvGrpSpPr/>
        <p:nvPr/>
      </p:nvGrpSpPr>
      <p:grpSpPr>
        <a:xfrm>
          <a:off x="0" y="0"/>
          <a:ext cx="0" cy="0"/>
          <a:chOff x="0" y="0"/>
          <a:chExt cx="0" cy="0"/>
        </a:xfrm>
      </p:grpSpPr>
      <p:sp>
        <p:nvSpPr>
          <p:cNvPr id="940" name="Google Shape;940;p59"/>
          <p:cNvSpPr txBox="1">
            <a:spLocks noGrp="1"/>
          </p:cNvSpPr>
          <p:nvPr>
            <p:ph type="title"/>
          </p:nvPr>
        </p:nvSpPr>
        <p:spPr>
          <a:xfrm>
            <a:off x="584938" y="833718"/>
            <a:ext cx="7932000" cy="1759200"/>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Clr>
                <a:schemeClr val="lt1"/>
              </a:buClr>
              <a:buSzPts val="2800"/>
              <a:buFont typeface="Arial"/>
              <a:buNone/>
            </a:pPr>
            <a:r>
              <a:rPr lang="en-US"/>
              <a:t>Overview of Recommendations </a:t>
            </a:r>
            <a:endParaRPr/>
          </a:p>
        </p:txBody>
      </p:sp>
      <p:sp>
        <p:nvSpPr>
          <p:cNvPr id="941" name="Google Shape;941;p59"/>
          <p:cNvSpPr txBox="1">
            <a:spLocks noGrp="1"/>
          </p:cNvSpPr>
          <p:nvPr>
            <p:ph type="body" idx="1"/>
          </p:nvPr>
        </p:nvSpPr>
        <p:spPr>
          <a:xfrm>
            <a:off x="600074" y="2765533"/>
            <a:ext cx="7907400" cy="9144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lt1"/>
              </a:buClr>
              <a:buSzPts val="2400"/>
              <a:buFont typeface="Arial"/>
              <a:buNone/>
            </a:pPr>
            <a:r>
              <a:rPr lang="en-US"/>
              <a:t>Agenda Item #2</a:t>
            </a:r>
            <a:endParaRPr/>
          </a:p>
        </p:txBody>
      </p:sp>
    </p:spTree>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rgbClr val="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5250</Words>
  <Application>Microsoft Macintosh PowerPoint</Application>
  <PresentationFormat>On-screen Show (4:3)</PresentationFormat>
  <Paragraphs>489</Paragraphs>
  <Slides>33</Slides>
  <Notes>33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Noto Sans Symbols</vt:lpstr>
      <vt:lpstr>ICANNPPT_Arial_4x3_June 2017_potx</vt:lpstr>
      <vt:lpstr>Third Accountability and Transparency Review Team (ATRT3)</vt:lpstr>
      <vt:lpstr>Agenda</vt:lpstr>
      <vt:lpstr>Background &amp; Scope </vt:lpstr>
      <vt:lpstr>ATRT3 Mandate</vt:lpstr>
      <vt:lpstr> Our Scope of Work... </vt:lpstr>
      <vt:lpstr>Overview of Our Final Report...</vt:lpstr>
      <vt:lpstr>Issues ATRT3 Did Not Address </vt:lpstr>
      <vt:lpstr>Report Annexes</vt:lpstr>
      <vt:lpstr>Overview of Recommendations </vt:lpstr>
      <vt:lpstr>Overview of Recommendations</vt:lpstr>
      <vt:lpstr>Assessment of Reviews</vt:lpstr>
      <vt:lpstr>Assessment of Reviews - Further Suggestion </vt:lpstr>
      <vt:lpstr>Assessment of Reviews - Continuous Improvement</vt:lpstr>
      <vt:lpstr>Assessment of Reviews - Continuous Improvement</vt:lpstr>
      <vt:lpstr>Assessment of Reviews - Continuous Improvement</vt:lpstr>
      <vt:lpstr>Assessment of Reviews - Continuous Improvement</vt:lpstr>
      <vt:lpstr>Prioritization of Review and WS2 Recommendations</vt:lpstr>
      <vt:lpstr>High-level guidance for the prioritization process. The entity shall:-</vt:lpstr>
      <vt:lpstr>Accountability &amp; Transparency: Strategic and Operating Plans </vt:lpstr>
      <vt:lpstr>Public Input </vt:lpstr>
      <vt:lpstr>Assessment of ATRT2 Implementation</vt:lpstr>
      <vt:lpstr>Next Steps</vt:lpstr>
      <vt:lpstr>Next Steps</vt:lpstr>
      <vt:lpstr>PowerPoint Presentation</vt:lpstr>
      <vt:lpstr>Annexes </vt:lpstr>
      <vt:lpstr>i) ATRT3 Composition</vt:lpstr>
      <vt:lpstr>ii) Methodology </vt:lpstr>
      <vt:lpstr>iii) ATRT3 Project Timeline Milestones </vt:lpstr>
      <vt:lpstr>iv) Assessment of Reviews Details - Specific Reviews</vt:lpstr>
      <vt:lpstr>Assessment of Reviews Details - Specific Reviews cont...</vt:lpstr>
      <vt:lpstr>Assessment of Reviews Details - Specific Reviews cont... </vt:lpstr>
      <vt:lpstr>Assessment of Reviews Details - Specific Reviews cont... </vt:lpstr>
      <vt:lpstr>v) Useful Links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Third Accountability and Transparency Review Team (ATRT3)</dc:title>
  <cp:lastModifiedBy>Jennifer Bryce</cp:lastModifiedBy>
  <cp:revision>1</cp:revision>
  <dcterms:modified xsi:type="dcterms:W3CDTF">2020-07-14T09:47:37Z</dcterms:modified>
</cp:coreProperties>
</file>