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6"/>
  </p:notesMasterIdLst>
  <p:handoutMasterIdLst>
    <p:handoutMasterId r:id="rId17"/>
  </p:handoutMasterIdLst>
  <p:sldIdLst>
    <p:sldId id="256" r:id="rId5"/>
    <p:sldId id="306" r:id="rId6"/>
    <p:sldId id="320" r:id="rId7"/>
    <p:sldId id="321" r:id="rId8"/>
    <p:sldId id="322" r:id="rId9"/>
    <p:sldId id="323" r:id="rId10"/>
    <p:sldId id="324" r:id="rId11"/>
    <p:sldId id="325" r:id="rId12"/>
    <p:sldId id="326" r:id="rId13"/>
    <p:sldId id="327" r:id="rId14"/>
    <p:sldId id="319" r:id="rId15"/>
  </p:sldIdLst>
  <p:sldSz cx="12192000" cy="6858000"/>
  <p:notesSz cx="5302250" cy="9261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13" userDrawn="1">
          <p15:clr>
            <a:srgbClr val="A4A3A4"/>
          </p15:clr>
        </p15:guide>
        <p15:guide id="2" pos="3840" userDrawn="1">
          <p15:clr>
            <a:srgbClr val="A4A3A4"/>
          </p15:clr>
        </p15:guide>
        <p15:guide id="3" orient="horz" pos="3997" userDrawn="1">
          <p15:clr>
            <a:srgbClr val="A4A3A4"/>
          </p15:clr>
        </p15:guide>
        <p15:guide id="4" orient="horz" pos="247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17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9" autoAdjust="0"/>
    <p:restoredTop sz="94652" autoAdjust="0"/>
  </p:normalViewPr>
  <p:slideViewPr>
    <p:cSldViewPr snapToGrid="0" showGuides="1">
      <p:cViewPr varScale="1">
        <p:scale>
          <a:sx n="111" d="100"/>
          <a:sy n="111" d="100"/>
        </p:scale>
        <p:origin x="228" y="102"/>
      </p:cViewPr>
      <p:guideLst>
        <p:guide orient="horz" pos="913"/>
        <p:guide pos="3840"/>
        <p:guide orient="horz" pos="3997"/>
        <p:guide orient="horz" pos="2478"/>
      </p:guideLst>
    </p:cSldViewPr>
  </p:slideViewPr>
  <p:notesTextViewPr>
    <p:cViewPr>
      <p:scale>
        <a:sx n="1" d="1"/>
        <a:sy n="1" d="1"/>
      </p:scale>
      <p:origin x="0" y="0"/>
    </p:cViewPr>
  </p:notesTextViewPr>
  <p:notesViewPr>
    <p:cSldViewPr snapToGrid="0">
      <p:cViewPr>
        <p:scale>
          <a:sx n="66" d="100"/>
          <a:sy n="66" d="100"/>
        </p:scale>
        <p:origin x="3330"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23F4313-9FCE-4A92-819A-FAD0FCF0E59E}"/>
              </a:ext>
            </a:extLst>
          </p:cNvPr>
          <p:cNvSpPr>
            <a:spLocks noGrp="1"/>
          </p:cNvSpPr>
          <p:nvPr>
            <p:ph type="hdr" sz="quarter"/>
          </p:nvPr>
        </p:nvSpPr>
        <p:spPr>
          <a:xfrm>
            <a:off x="6" y="2"/>
            <a:ext cx="2297641" cy="464681"/>
          </a:xfrm>
          <a:prstGeom prst="rect">
            <a:avLst/>
          </a:prstGeom>
        </p:spPr>
        <p:txBody>
          <a:bodyPr vert="horz" lIns="89458" tIns="44728" rIns="89458" bIns="44728" rtlCol="0"/>
          <a:lstStyle>
            <a:lvl1pPr algn="l">
              <a:defRPr sz="1200"/>
            </a:lvl1pPr>
          </a:lstStyle>
          <a:p>
            <a:endParaRPr lang="en-US" dirty="0"/>
          </a:p>
        </p:txBody>
      </p:sp>
      <p:sp>
        <p:nvSpPr>
          <p:cNvPr id="3" name="Date Placeholder 2">
            <a:extLst>
              <a:ext uri="{FF2B5EF4-FFF2-40B4-BE49-F238E27FC236}">
                <a16:creationId xmlns:a16="http://schemas.microsoft.com/office/drawing/2014/main" id="{DED8F2DB-1094-477F-B0A7-6AC3F2199EC0}"/>
              </a:ext>
            </a:extLst>
          </p:cNvPr>
          <p:cNvSpPr>
            <a:spLocks noGrp="1"/>
          </p:cNvSpPr>
          <p:nvPr>
            <p:ph type="dt" sz="quarter" idx="1"/>
          </p:nvPr>
        </p:nvSpPr>
        <p:spPr>
          <a:xfrm>
            <a:off x="3003387" y="2"/>
            <a:ext cx="2297641" cy="464681"/>
          </a:xfrm>
          <a:prstGeom prst="rect">
            <a:avLst/>
          </a:prstGeom>
        </p:spPr>
        <p:txBody>
          <a:bodyPr vert="horz" lIns="89458" tIns="44728" rIns="89458" bIns="44728" rtlCol="0"/>
          <a:lstStyle>
            <a:lvl1pPr algn="r">
              <a:defRPr sz="1200"/>
            </a:lvl1pPr>
          </a:lstStyle>
          <a:p>
            <a:fld id="{DFF11738-7B43-4B42-A93F-63432E515165}" type="datetimeFigureOut">
              <a:rPr lang="en-US" smtClean="0"/>
              <a:t>4/30/2020</a:t>
            </a:fld>
            <a:endParaRPr lang="en-US" dirty="0"/>
          </a:p>
        </p:txBody>
      </p:sp>
      <p:sp>
        <p:nvSpPr>
          <p:cNvPr id="4" name="Footer Placeholder 3">
            <a:extLst>
              <a:ext uri="{FF2B5EF4-FFF2-40B4-BE49-F238E27FC236}">
                <a16:creationId xmlns:a16="http://schemas.microsoft.com/office/drawing/2014/main" id="{5A06BA01-9EAD-49E8-91CF-2A395945EAEC}"/>
              </a:ext>
            </a:extLst>
          </p:cNvPr>
          <p:cNvSpPr>
            <a:spLocks noGrp="1"/>
          </p:cNvSpPr>
          <p:nvPr>
            <p:ph type="ftr" sz="quarter" idx="2"/>
          </p:nvPr>
        </p:nvSpPr>
        <p:spPr>
          <a:xfrm>
            <a:off x="6" y="8796797"/>
            <a:ext cx="2297641" cy="464681"/>
          </a:xfrm>
          <a:prstGeom prst="rect">
            <a:avLst/>
          </a:prstGeom>
        </p:spPr>
        <p:txBody>
          <a:bodyPr vert="horz" lIns="89458" tIns="44728" rIns="89458" bIns="44728"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8C7E85C4-F9C1-42D8-B803-39C514A3B3FD}"/>
              </a:ext>
            </a:extLst>
          </p:cNvPr>
          <p:cNvSpPr>
            <a:spLocks noGrp="1"/>
          </p:cNvSpPr>
          <p:nvPr>
            <p:ph type="sldNum" sz="quarter" idx="3"/>
          </p:nvPr>
        </p:nvSpPr>
        <p:spPr>
          <a:xfrm>
            <a:off x="3003387" y="8796797"/>
            <a:ext cx="2297641" cy="464681"/>
          </a:xfrm>
          <a:prstGeom prst="rect">
            <a:avLst/>
          </a:prstGeom>
        </p:spPr>
        <p:txBody>
          <a:bodyPr vert="horz" lIns="89458" tIns="44728" rIns="89458" bIns="44728" rtlCol="0" anchor="b"/>
          <a:lstStyle>
            <a:lvl1pPr algn="r">
              <a:defRPr sz="1200"/>
            </a:lvl1pPr>
          </a:lstStyle>
          <a:p>
            <a:fld id="{79474F99-60BC-462F-82FF-AD0F7D3371E4}" type="slidenum">
              <a:rPr lang="en-US" smtClean="0"/>
              <a:t>‹#›</a:t>
            </a:fld>
            <a:endParaRPr lang="en-US" dirty="0"/>
          </a:p>
        </p:txBody>
      </p:sp>
    </p:spTree>
    <p:extLst>
      <p:ext uri="{BB962C8B-B14F-4D97-AF65-F5344CB8AC3E}">
        <p14:creationId xmlns:p14="http://schemas.microsoft.com/office/powerpoint/2010/main" val="16490195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6" y="2"/>
            <a:ext cx="2297641" cy="464681"/>
          </a:xfrm>
          <a:prstGeom prst="rect">
            <a:avLst/>
          </a:prstGeom>
        </p:spPr>
        <p:txBody>
          <a:bodyPr vert="horz" lIns="89458" tIns="44728" rIns="89458" bIns="44728" rtlCol="0"/>
          <a:lstStyle>
            <a:lvl1pPr algn="l">
              <a:defRPr sz="1200"/>
            </a:lvl1pPr>
          </a:lstStyle>
          <a:p>
            <a:endParaRPr lang="en-US" dirty="0"/>
          </a:p>
        </p:txBody>
      </p:sp>
      <p:sp>
        <p:nvSpPr>
          <p:cNvPr id="3" name="Date Placeholder 2"/>
          <p:cNvSpPr>
            <a:spLocks noGrp="1"/>
          </p:cNvSpPr>
          <p:nvPr>
            <p:ph type="dt" idx="1"/>
          </p:nvPr>
        </p:nvSpPr>
        <p:spPr>
          <a:xfrm>
            <a:off x="3003387" y="2"/>
            <a:ext cx="2297641" cy="464681"/>
          </a:xfrm>
          <a:prstGeom prst="rect">
            <a:avLst/>
          </a:prstGeom>
        </p:spPr>
        <p:txBody>
          <a:bodyPr vert="horz" lIns="89458" tIns="44728" rIns="89458" bIns="44728" rtlCol="0"/>
          <a:lstStyle>
            <a:lvl1pPr algn="r">
              <a:defRPr sz="1200"/>
            </a:lvl1pPr>
          </a:lstStyle>
          <a:p>
            <a:fld id="{CD6B000E-1A2E-4D2B-BADE-37753AB93090}" type="datetimeFigureOut">
              <a:rPr lang="en-US" smtClean="0"/>
              <a:t>4/30/2020</a:t>
            </a:fld>
            <a:endParaRPr lang="en-US" dirty="0"/>
          </a:p>
        </p:txBody>
      </p:sp>
      <p:sp>
        <p:nvSpPr>
          <p:cNvPr id="4" name="Slide Image Placeholder 3"/>
          <p:cNvSpPr>
            <a:spLocks noGrp="1" noRot="1" noChangeAspect="1"/>
          </p:cNvSpPr>
          <p:nvPr>
            <p:ph type="sldImg" idx="2"/>
          </p:nvPr>
        </p:nvSpPr>
        <p:spPr>
          <a:xfrm>
            <a:off x="-127000" y="1157288"/>
            <a:ext cx="5556250" cy="3125787"/>
          </a:xfrm>
          <a:prstGeom prst="rect">
            <a:avLst/>
          </a:prstGeom>
          <a:noFill/>
          <a:ln w="12700">
            <a:solidFill>
              <a:prstClr val="black"/>
            </a:solidFill>
          </a:ln>
        </p:spPr>
        <p:txBody>
          <a:bodyPr vert="horz" lIns="89458" tIns="44728" rIns="89458" bIns="44728" rtlCol="0" anchor="ctr"/>
          <a:lstStyle/>
          <a:p>
            <a:endParaRPr lang="en-US" dirty="0"/>
          </a:p>
        </p:txBody>
      </p:sp>
      <p:sp>
        <p:nvSpPr>
          <p:cNvPr id="5" name="Notes Placeholder 4"/>
          <p:cNvSpPr>
            <a:spLocks noGrp="1"/>
          </p:cNvSpPr>
          <p:nvPr>
            <p:ph type="body" sz="quarter" idx="3"/>
          </p:nvPr>
        </p:nvSpPr>
        <p:spPr>
          <a:xfrm>
            <a:off x="530227" y="4457086"/>
            <a:ext cx="4241799" cy="3646706"/>
          </a:xfrm>
          <a:prstGeom prst="rect">
            <a:avLst/>
          </a:prstGeom>
        </p:spPr>
        <p:txBody>
          <a:bodyPr vert="horz" lIns="89458" tIns="44728" rIns="89458" bIns="4472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6" y="8796797"/>
            <a:ext cx="2297641" cy="464681"/>
          </a:xfrm>
          <a:prstGeom prst="rect">
            <a:avLst/>
          </a:prstGeom>
        </p:spPr>
        <p:txBody>
          <a:bodyPr vert="horz" lIns="89458" tIns="44728" rIns="89458" bIns="44728" rtlCol="0" anchor="b"/>
          <a:lstStyle>
            <a:lvl1pPr algn="l">
              <a:defRPr sz="1200"/>
            </a:lvl1pPr>
          </a:lstStyle>
          <a:p>
            <a:endParaRPr lang="en-US" dirty="0"/>
          </a:p>
        </p:txBody>
      </p:sp>
      <p:sp>
        <p:nvSpPr>
          <p:cNvPr id="7" name="Slide Number Placeholder 6"/>
          <p:cNvSpPr>
            <a:spLocks noGrp="1"/>
          </p:cNvSpPr>
          <p:nvPr>
            <p:ph type="sldNum" sz="quarter" idx="5"/>
          </p:nvPr>
        </p:nvSpPr>
        <p:spPr>
          <a:xfrm>
            <a:off x="3003387" y="8796797"/>
            <a:ext cx="2297641" cy="464681"/>
          </a:xfrm>
          <a:prstGeom prst="rect">
            <a:avLst/>
          </a:prstGeom>
        </p:spPr>
        <p:txBody>
          <a:bodyPr vert="horz" lIns="89458" tIns="44728" rIns="89458" bIns="44728" rtlCol="0" anchor="b"/>
          <a:lstStyle>
            <a:lvl1pPr algn="r">
              <a:defRPr sz="1200"/>
            </a:lvl1pPr>
          </a:lstStyle>
          <a:p>
            <a:fld id="{5A226AB8-ACBE-42E6-92F5-667EDDCD9652}" type="slidenum">
              <a:rPr lang="en-US" smtClean="0"/>
              <a:t>‹#›</a:t>
            </a:fld>
            <a:endParaRPr lang="en-US" dirty="0"/>
          </a:p>
        </p:txBody>
      </p:sp>
    </p:spTree>
    <p:extLst>
      <p:ext uri="{BB962C8B-B14F-4D97-AF65-F5344CB8AC3E}">
        <p14:creationId xmlns:p14="http://schemas.microsoft.com/office/powerpoint/2010/main" val="1415577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226AB8-ACBE-42E6-92F5-667EDDCD9652}" type="slidenum">
              <a:rPr lang="en-US" smtClean="0"/>
              <a:t>1</a:t>
            </a:fld>
            <a:endParaRPr lang="en-US" dirty="0"/>
          </a:p>
        </p:txBody>
      </p:sp>
    </p:spTree>
    <p:extLst>
      <p:ext uri="{BB962C8B-B14F-4D97-AF65-F5344CB8AC3E}">
        <p14:creationId xmlns:p14="http://schemas.microsoft.com/office/powerpoint/2010/main" val="3656283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226AB8-ACBE-42E6-92F5-667EDDCD9652}" type="slidenum">
              <a:rPr lang="en-US" smtClean="0"/>
              <a:t>10</a:t>
            </a:fld>
            <a:endParaRPr lang="en-US" dirty="0"/>
          </a:p>
        </p:txBody>
      </p:sp>
    </p:spTree>
    <p:extLst>
      <p:ext uri="{BB962C8B-B14F-4D97-AF65-F5344CB8AC3E}">
        <p14:creationId xmlns:p14="http://schemas.microsoft.com/office/powerpoint/2010/main" val="2948381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226AB8-ACBE-42E6-92F5-667EDDCD9652}" type="slidenum">
              <a:rPr lang="en-US" smtClean="0"/>
              <a:t>11</a:t>
            </a:fld>
            <a:endParaRPr lang="en-US" dirty="0"/>
          </a:p>
        </p:txBody>
      </p:sp>
    </p:spTree>
    <p:extLst>
      <p:ext uri="{BB962C8B-B14F-4D97-AF65-F5344CB8AC3E}">
        <p14:creationId xmlns:p14="http://schemas.microsoft.com/office/powerpoint/2010/main" val="206213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226AB8-ACBE-42E6-92F5-667EDDCD9652}" type="slidenum">
              <a:rPr lang="en-US" smtClean="0"/>
              <a:t>2</a:t>
            </a:fld>
            <a:endParaRPr lang="en-US" dirty="0"/>
          </a:p>
        </p:txBody>
      </p:sp>
    </p:spTree>
    <p:extLst>
      <p:ext uri="{BB962C8B-B14F-4D97-AF65-F5344CB8AC3E}">
        <p14:creationId xmlns:p14="http://schemas.microsoft.com/office/powerpoint/2010/main" val="3136647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226AB8-ACBE-42E6-92F5-667EDDCD9652}" type="slidenum">
              <a:rPr lang="en-US" smtClean="0"/>
              <a:t>3</a:t>
            </a:fld>
            <a:endParaRPr lang="en-US" dirty="0"/>
          </a:p>
        </p:txBody>
      </p:sp>
    </p:spTree>
    <p:extLst>
      <p:ext uri="{BB962C8B-B14F-4D97-AF65-F5344CB8AC3E}">
        <p14:creationId xmlns:p14="http://schemas.microsoft.com/office/powerpoint/2010/main" val="2853512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226AB8-ACBE-42E6-92F5-667EDDCD9652}" type="slidenum">
              <a:rPr lang="en-US" smtClean="0"/>
              <a:t>4</a:t>
            </a:fld>
            <a:endParaRPr lang="en-US" dirty="0"/>
          </a:p>
        </p:txBody>
      </p:sp>
    </p:spTree>
    <p:extLst>
      <p:ext uri="{BB962C8B-B14F-4D97-AF65-F5344CB8AC3E}">
        <p14:creationId xmlns:p14="http://schemas.microsoft.com/office/powerpoint/2010/main" val="266752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226AB8-ACBE-42E6-92F5-667EDDCD9652}" type="slidenum">
              <a:rPr lang="en-US" smtClean="0"/>
              <a:t>5</a:t>
            </a:fld>
            <a:endParaRPr lang="en-US" dirty="0"/>
          </a:p>
        </p:txBody>
      </p:sp>
    </p:spTree>
    <p:extLst>
      <p:ext uri="{BB962C8B-B14F-4D97-AF65-F5344CB8AC3E}">
        <p14:creationId xmlns:p14="http://schemas.microsoft.com/office/powerpoint/2010/main" val="1242057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226AB8-ACBE-42E6-92F5-667EDDCD9652}" type="slidenum">
              <a:rPr lang="en-US" smtClean="0"/>
              <a:t>6</a:t>
            </a:fld>
            <a:endParaRPr lang="en-US" dirty="0"/>
          </a:p>
        </p:txBody>
      </p:sp>
    </p:spTree>
    <p:extLst>
      <p:ext uri="{BB962C8B-B14F-4D97-AF65-F5344CB8AC3E}">
        <p14:creationId xmlns:p14="http://schemas.microsoft.com/office/powerpoint/2010/main" val="616484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226AB8-ACBE-42E6-92F5-667EDDCD9652}" type="slidenum">
              <a:rPr lang="en-US" smtClean="0"/>
              <a:t>7</a:t>
            </a:fld>
            <a:endParaRPr lang="en-US" dirty="0"/>
          </a:p>
        </p:txBody>
      </p:sp>
    </p:spTree>
    <p:extLst>
      <p:ext uri="{BB962C8B-B14F-4D97-AF65-F5344CB8AC3E}">
        <p14:creationId xmlns:p14="http://schemas.microsoft.com/office/powerpoint/2010/main" val="4126338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226AB8-ACBE-42E6-92F5-667EDDCD9652}" type="slidenum">
              <a:rPr lang="en-US" smtClean="0"/>
              <a:t>8</a:t>
            </a:fld>
            <a:endParaRPr lang="en-US" dirty="0"/>
          </a:p>
        </p:txBody>
      </p:sp>
    </p:spTree>
    <p:extLst>
      <p:ext uri="{BB962C8B-B14F-4D97-AF65-F5344CB8AC3E}">
        <p14:creationId xmlns:p14="http://schemas.microsoft.com/office/powerpoint/2010/main" val="2360963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226AB8-ACBE-42E6-92F5-667EDDCD9652}" type="slidenum">
              <a:rPr lang="en-US" smtClean="0"/>
              <a:t>9</a:t>
            </a:fld>
            <a:endParaRPr lang="en-US" dirty="0"/>
          </a:p>
        </p:txBody>
      </p:sp>
    </p:spTree>
    <p:extLst>
      <p:ext uri="{BB962C8B-B14F-4D97-AF65-F5344CB8AC3E}">
        <p14:creationId xmlns:p14="http://schemas.microsoft.com/office/powerpoint/2010/main" val="920134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BD421-E477-405A-91D4-9468DE9BE4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B024F0D-0F00-4C64-975C-BD7D4FE0E3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67D0E03-CFD6-4610-88AC-17F03CE8E193}"/>
              </a:ext>
            </a:extLst>
          </p:cNvPr>
          <p:cNvSpPr>
            <a:spLocks noGrp="1"/>
          </p:cNvSpPr>
          <p:nvPr>
            <p:ph type="dt" sz="half" idx="10"/>
          </p:nvPr>
        </p:nvSpPr>
        <p:spPr/>
        <p:txBody>
          <a:bodyPr/>
          <a:lstStyle/>
          <a:p>
            <a:fld id="{3050ACFF-56C3-4453-9BAD-A02FE717F83E}" type="datetimeFigureOut">
              <a:rPr lang="en-US" smtClean="0"/>
              <a:t>4/30/2020</a:t>
            </a:fld>
            <a:endParaRPr lang="en-US" dirty="0"/>
          </a:p>
        </p:txBody>
      </p:sp>
      <p:sp>
        <p:nvSpPr>
          <p:cNvPr id="5" name="Footer Placeholder 4">
            <a:extLst>
              <a:ext uri="{FF2B5EF4-FFF2-40B4-BE49-F238E27FC236}">
                <a16:creationId xmlns:a16="http://schemas.microsoft.com/office/drawing/2014/main" id="{1144536D-CBA9-4A34-85D3-481BD129E4E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8C1F8E3-036A-45B8-BF1F-BEF0C559E215}"/>
              </a:ext>
            </a:extLst>
          </p:cNvPr>
          <p:cNvSpPr>
            <a:spLocks noGrp="1"/>
          </p:cNvSpPr>
          <p:nvPr>
            <p:ph type="sldNum" sz="quarter" idx="12"/>
          </p:nvPr>
        </p:nvSpPr>
        <p:spPr/>
        <p:txBody>
          <a:bodyPr/>
          <a:lstStyle/>
          <a:p>
            <a:fld id="{5A4A7955-6230-48B4-BD8B-A7C460F75945}" type="slidenum">
              <a:rPr lang="en-US" smtClean="0"/>
              <a:t>‹#›</a:t>
            </a:fld>
            <a:endParaRPr lang="en-US" dirty="0"/>
          </a:p>
        </p:txBody>
      </p:sp>
    </p:spTree>
    <p:extLst>
      <p:ext uri="{BB962C8B-B14F-4D97-AF65-F5344CB8AC3E}">
        <p14:creationId xmlns:p14="http://schemas.microsoft.com/office/powerpoint/2010/main" val="2437744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6B1F3-61FB-4FDC-814D-EEC1C1FC370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52403B0-8D7F-4489-AB72-C346C887013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FC9304-E5BD-4F3E-ADB0-974FEBCDEAA7}"/>
              </a:ext>
            </a:extLst>
          </p:cNvPr>
          <p:cNvSpPr>
            <a:spLocks noGrp="1"/>
          </p:cNvSpPr>
          <p:nvPr>
            <p:ph type="dt" sz="half" idx="10"/>
          </p:nvPr>
        </p:nvSpPr>
        <p:spPr/>
        <p:txBody>
          <a:bodyPr/>
          <a:lstStyle/>
          <a:p>
            <a:fld id="{3050ACFF-56C3-4453-9BAD-A02FE717F83E}" type="datetimeFigureOut">
              <a:rPr lang="en-US" smtClean="0"/>
              <a:t>4/30/2020</a:t>
            </a:fld>
            <a:endParaRPr lang="en-US" dirty="0"/>
          </a:p>
        </p:txBody>
      </p:sp>
      <p:sp>
        <p:nvSpPr>
          <p:cNvPr id="5" name="Footer Placeholder 4">
            <a:extLst>
              <a:ext uri="{FF2B5EF4-FFF2-40B4-BE49-F238E27FC236}">
                <a16:creationId xmlns:a16="http://schemas.microsoft.com/office/drawing/2014/main" id="{C338AD29-D9CD-42D8-9604-C47996EE99A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452C394-EF43-405B-9653-70AAB9098DE0}"/>
              </a:ext>
            </a:extLst>
          </p:cNvPr>
          <p:cNvSpPr>
            <a:spLocks noGrp="1"/>
          </p:cNvSpPr>
          <p:nvPr>
            <p:ph type="sldNum" sz="quarter" idx="12"/>
          </p:nvPr>
        </p:nvSpPr>
        <p:spPr/>
        <p:txBody>
          <a:bodyPr/>
          <a:lstStyle/>
          <a:p>
            <a:fld id="{5A4A7955-6230-48B4-BD8B-A7C460F75945}" type="slidenum">
              <a:rPr lang="en-US" smtClean="0"/>
              <a:t>‹#›</a:t>
            </a:fld>
            <a:endParaRPr lang="en-US" dirty="0"/>
          </a:p>
        </p:txBody>
      </p:sp>
    </p:spTree>
    <p:extLst>
      <p:ext uri="{BB962C8B-B14F-4D97-AF65-F5344CB8AC3E}">
        <p14:creationId xmlns:p14="http://schemas.microsoft.com/office/powerpoint/2010/main" val="1629452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D1E61D-2F00-41ED-8D92-7CAEB9A5A5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4647491-5142-48CA-9664-F5082D450F3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94576D-BE01-4BB5-A9F4-7DE4814E6820}"/>
              </a:ext>
            </a:extLst>
          </p:cNvPr>
          <p:cNvSpPr>
            <a:spLocks noGrp="1"/>
          </p:cNvSpPr>
          <p:nvPr>
            <p:ph type="dt" sz="half" idx="10"/>
          </p:nvPr>
        </p:nvSpPr>
        <p:spPr/>
        <p:txBody>
          <a:bodyPr/>
          <a:lstStyle/>
          <a:p>
            <a:fld id="{3050ACFF-56C3-4453-9BAD-A02FE717F83E}" type="datetimeFigureOut">
              <a:rPr lang="en-US" smtClean="0"/>
              <a:t>4/30/2020</a:t>
            </a:fld>
            <a:endParaRPr lang="en-US" dirty="0"/>
          </a:p>
        </p:txBody>
      </p:sp>
      <p:sp>
        <p:nvSpPr>
          <p:cNvPr id="5" name="Footer Placeholder 4">
            <a:extLst>
              <a:ext uri="{FF2B5EF4-FFF2-40B4-BE49-F238E27FC236}">
                <a16:creationId xmlns:a16="http://schemas.microsoft.com/office/drawing/2014/main" id="{5C10CA14-AD61-4101-9143-F7884378CAD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E98B885-CFEA-4882-BBEA-C5F142089598}"/>
              </a:ext>
            </a:extLst>
          </p:cNvPr>
          <p:cNvSpPr>
            <a:spLocks noGrp="1"/>
          </p:cNvSpPr>
          <p:nvPr>
            <p:ph type="sldNum" sz="quarter" idx="12"/>
          </p:nvPr>
        </p:nvSpPr>
        <p:spPr/>
        <p:txBody>
          <a:bodyPr/>
          <a:lstStyle/>
          <a:p>
            <a:fld id="{5A4A7955-6230-48B4-BD8B-A7C460F75945}" type="slidenum">
              <a:rPr lang="en-US" smtClean="0"/>
              <a:t>‹#›</a:t>
            </a:fld>
            <a:endParaRPr lang="en-US" dirty="0"/>
          </a:p>
        </p:txBody>
      </p:sp>
    </p:spTree>
    <p:extLst>
      <p:ext uri="{BB962C8B-B14F-4D97-AF65-F5344CB8AC3E}">
        <p14:creationId xmlns:p14="http://schemas.microsoft.com/office/powerpoint/2010/main" val="2951664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C47AB-DC6F-40F0-B4FB-9C0850EE0A7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0939C5-683A-4FDC-A8CF-5F35848AD68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1FB5F0-A7AB-4ACB-91A6-4B836F174335}"/>
              </a:ext>
            </a:extLst>
          </p:cNvPr>
          <p:cNvSpPr>
            <a:spLocks noGrp="1"/>
          </p:cNvSpPr>
          <p:nvPr>
            <p:ph type="dt" sz="half" idx="10"/>
          </p:nvPr>
        </p:nvSpPr>
        <p:spPr/>
        <p:txBody>
          <a:bodyPr/>
          <a:lstStyle/>
          <a:p>
            <a:fld id="{3050ACFF-56C3-4453-9BAD-A02FE717F83E}" type="datetimeFigureOut">
              <a:rPr lang="en-US" smtClean="0"/>
              <a:t>4/30/2020</a:t>
            </a:fld>
            <a:endParaRPr lang="en-US" dirty="0"/>
          </a:p>
        </p:txBody>
      </p:sp>
      <p:sp>
        <p:nvSpPr>
          <p:cNvPr id="5" name="Footer Placeholder 4">
            <a:extLst>
              <a:ext uri="{FF2B5EF4-FFF2-40B4-BE49-F238E27FC236}">
                <a16:creationId xmlns:a16="http://schemas.microsoft.com/office/drawing/2014/main" id="{B01BCE02-CEFC-4D30-BBB0-23CE2CB5B31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8F49760-3E16-4F16-B710-C85178E29FE7}"/>
              </a:ext>
            </a:extLst>
          </p:cNvPr>
          <p:cNvSpPr>
            <a:spLocks noGrp="1"/>
          </p:cNvSpPr>
          <p:nvPr>
            <p:ph type="sldNum" sz="quarter" idx="12"/>
          </p:nvPr>
        </p:nvSpPr>
        <p:spPr/>
        <p:txBody>
          <a:bodyPr/>
          <a:lstStyle/>
          <a:p>
            <a:fld id="{5A4A7955-6230-48B4-BD8B-A7C460F75945}" type="slidenum">
              <a:rPr lang="en-US" smtClean="0"/>
              <a:t>‹#›</a:t>
            </a:fld>
            <a:endParaRPr lang="en-US" dirty="0"/>
          </a:p>
        </p:txBody>
      </p:sp>
    </p:spTree>
    <p:extLst>
      <p:ext uri="{BB962C8B-B14F-4D97-AF65-F5344CB8AC3E}">
        <p14:creationId xmlns:p14="http://schemas.microsoft.com/office/powerpoint/2010/main" val="679804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EE07D-6026-47C0-975A-7E493011BA9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CC00015-2956-4E1F-B05F-214F1DE24EA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5556B43-C1CB-4618-B91B-AAAEEB4015DA}"/>
              </a:ext>
            </a:extLst>
          </p:cNvPr>
          <p:cNvSpPr>
            <a:spLocks noGrp="1"/>
          </p:cNvSpPr>
          <p:nvPr>
            <p:ph type="dt" sz="half" idx="10"/>
          </p:nvPr>
        </p:nvSpPr>
        <p:spPr/>
        <p:txBody>
          <a:bodyPr/>
          <a:lstStyle/>
          <a:p>
            <a:fld id="{3050ACFF-56C3-4453-9BAD-A02FE717F83E}" type="datetimeFigureOut">
              <a:rPr lang="en-US" smtClean="0"/>
              <a:t>4/30/2020</a:t>
            </a:fld>
            <a:endParaRPr lang="en-US" dirty="0"/>
          </a:p>
        </p:txBody>
      </p:sp>
      <p:sp>
        <p:nvSpPr>
          <p:cNvPr id="5" name="Footer Placeholder 4">
            <a:extLst>
              <a:ext uri="{FF2B5EF4-FFF2-40B4-BE49-F238E27FC236}">
                <a16:creationId xmlns:a16="http://schemas.microsoft.com/office/drawing/2014/main" id="{C1688E39-E80F-4C18-9C2A-69886B82214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24C5964-5187-4195-8EAF-85D18DC4F58C}"/>
              </a:ext>
            </a:extLst>
          </p:cNvPr>
          <p:cNvSpPr>
            <a:spLocks noGrp="1"/>
          </p:cNvSpPr>
          <p:nvPr>
            <p:ph type="sldNum" sz="quarter" idx="12"/>
          </p:nvPr>
        </p:nvSpPr>
        <p:spPr/>
        <p:txBody>
          <a:bodyPr/>
          <a:lstStyle/>
          <a:p>
            <a:fld id="{5A4A7955-6230-48B4-BD8B-A7C460F75945}" type="slidenum">
              <a:rPr lang="en-US" smtClean="0"/>
              <a:t>‹#›</a:t>
            </a:fld>
            <a:endParaRPr lang="en-US" dirty="0"/>
          </a:p>
        </p:txBody>
      </p:sp>
    </p:spTree>
    <p:extLst>
      <p:ext uri="{BB962C8B-B14F-4D97-AF65-F5344CB8AC3E}">
        <p14:creationId xmlns:p14="http://schemas.microsoft.com/office/powerpoint/2010/main" val="1358915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7B990-ED8C-4AAA-8241-C4881B1382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6612F2-9E33-44D3-80E2-578C5440A7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F8F7B21-660D-43B3-9151-B40C9ABCD71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C326A10-CB05-4418-9338-CB55A7059760}"/>
              </a:ext>
            </a:extLst>
          </p:cNvPr>
          <p:cNvSpPr>
            <a:spLocks noGrp="1"/>
          </p:cNvSpPr>
          <p:nvPr>
            <p:ph type="dt" sz="half" idx="10"/>
          </p:nvPr>
        </p:nvSpPr>
        <p:spPr/>
        <p:txBody>
          <a:bodyPr/>
          <a:lstStyle/>
          <a:p>
            <a:fld id="{3050ACFF-56C3-4453-9BAD-A02FE717F83E}" type="datetimeFigureOut">
              <a:rPr lang="en-US" smtClean="0"/>
              <a:t>4/30/2020</a:t>
            </a:fld>
            <a:endParaRPr lang="en-US" dirty="0"/>
          </a:p>
        </p:txBody>
      </p:sp>
      <p:sp>
        <p:nvSpPr>
          <p:cNvPr id="6" name="Footer Placeholder 5">
            <a:extLst>
              <a:ext uri="{FF2B5EF4-FFF2-40B4-BE49-F238E27FC236}">
                <a16:creationId xmlns:a16="http://schemas.microsoft.com/office/drawing/2014/main" id="{06940335-9BE1-42D1-A30D-C3232BD3EE0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4E95C68-4307-4B03-8921-74DB104105C2}"/>
              </a:ext>
            </a:extLst>
          </p:cNvPr>
          <p:cNvSpPr>
            <a:spLocks noGrp="1"/>
          </p:cNvSpPr>
          <p:nvPr>
            <p:ph type="sldNum" sz="quarter" idx="12"/>
          </p:nvPr>
        </p:nvSpPr>
        <p:spPr/>
        <p:txBody>
          <a:bodyPr/>
          <a:lstStyle/>
          <a:p>
            <a:fld id="{5A4A7955-6230-48B4-BD8B-A7C460F75945}" type="slidenum">
              <a:rPr lang="en-US" smtClean="0"/>
              <a:t>‹#›</a:t>
            </a:fld>
            <a:endParaRPr lang="en-US" dirty="0"/>
          </a:p>
        </p:txBody>
      </p:sp>
    </p:spTree>
    <p:extLst>
      <p:ext uri="{BB962C8B-B14F-4D97-AF65-F5344CB8AC3E}">
        <p14:creationId xmlns:p14="http://schemas.microsoft.com/office/powerpoint/2010/main" val="2721209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EBEC8-AC56-429B-89C3-BB6A0E6E3B4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3866BA-F48C-4383-B119-81B3496761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C89F967-CBBC-414E-9DC3-136707A8D3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B905A60-FBC4-40AC-9F71-0FAD9CD7A6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24F92BA-75D6-44F9-A1C8-BCFBF6FF6E0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E93CDDC-3537-4692-BE83-87B2A82A7040}"/>
              </a:ext>
            </a:extLst>
          </p:cNvPr>
          <p:cNvSpPr>
            <a:spLocks noGrp="1"/>
          </p:cNvSpPr>
          <p:nvPr>
            <p:ph type="dt" sz="half" idx="10"/>
          </p:nvPr>
        </p:nvSpPr>
        <p:spPr/>
        <p:txBody>
          <a:bodyPr/>
          <a:lstStyle/>
          <a:p>
            <a:fld id="{3050ACFF-56C3-4453-9BAD-A02FE717F83E}" type="datetimeFigureOut">
              <a:rPr lang="en-US" smtClean="0"/>
              <a:t>4/30/2020</a:t>
            </a:fld>
            <a:endParaRPr lang="en-US" dirty="0"/>
          </a:p>
        </p:txBody>
      </p:sp>
      <p:sp>
        <p:nvSpPr>
          <p:cNvPr id="8" name="Footer Placeholder 7">
            <a:extLst>
              <a:ext uri="{FF2B5EF4-FFF2-40B4-BE49-F238E27FC236}">
                <a16:creationId xmlns:a16="http://schemas.microsoft.com/office/drawing/2014/main" id="{DF37B9E1-D5EA-4054-8D92-F930B36963A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898A038-7CD6-4715-9FDA-7194E6BCAA55}"/>
              </a:ext>
            </a:extLst>
          </p:cNvPr>
          <p:cNvSpPr>
            <a:spLocks noGrp="1"/>
          </p:cNvSpPr>
          <p:nvPr>
            <p:ph type="sldNum" sz="quarter" idx="12"/>
          </p:nvPr>
        </p:nvSpPr>
        <p:spPr/>
        <p:txBody>
          <a:bodyPr/>
          <a:lstStyle/>
          <a:p>
            <a:fld id="{5A4A7955-6230-48B4-BD8B-A7C460F75945}" type="slidenum">
              <a:rPr lang="en-US" smtClean="0"/>
              <a:t>‹#›</a:t>
            </a:fld>
            <a:endParaRPr lang="en-US" dirty="0"/>
          </a:p>
        </p:txBody>
      </p:sp>
    </p:spTree>
    <p:extLst>
      <p:ext uri="{BB962C8B-B14F-4D97-AF65-F5344CB8AC3E}">
        <p14:creationId xmlns:p14="http://schemas.microsoft.com/office/powerpoint/2010/main" val="1887039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65FAF-B698-49B0-B197-FD64C97AFD0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D3E3F44-F1D6-40F7-9A7D-0542C4A9C58A}"/>
              </a:ext>
            </a:extLst>
          </p:cNvPr>
          <p:cNvSpPr>
            <a:spLocks noGrp="1"/>
          </p:cNvSpPr>
          <p:nvPr>
            <p:ph type="dt" sz="half" idx="10"/>
          </p:nvPr>
        </p:nvSpPr>
        <p:spPr/>
        <p:txBody>
          <a:bodyPr/>
          <a:lstStyle/>
          <a:p>
            <a:fld id="{3050ACFF-56C3-4453-9BAD-A02FE717F83E}" type="datetimeFigureOut">
              <a:rPr lang="en-US" smtClean="0"/>
              <a:t>4/30/2020</a:t>
            </a:fld>
            <a:endParaRPr lang="en-US" dirty="0"/>
          </a:p>
        </p:txBody>
      </p:sp>
      <p:sp>
        <p:nvSpPr>
          <p:cNvPr id="4" name="Footer Placeholder 3">
            <a:extLst>
              <a:ext uri="{FF2B5EF4-FFF2-40B4-BE49-F238E27FC236}">
                <a16:creationId xmlns:a16="http://schemas.microsoft.com/office/drawing/2014/main" id="{0248CC28-3F4A-42A0-B211-4BA085ADCDB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C3B6C99-6764-43D0-84AE-52C83494F61A}"/>
              </a:ext>
            </a:extLst>
          </p:cNvPr>
          <p:cNvSpPr>
            <a:spLocks noGrp="1"/>
          </p:cNvSpPr>
          <p:nvPr>
            <p:ph type="sldNum" sz="quarter" idx="12"/>
          </p:nvPr>
        </p:nvSpPr>
        <p:spPr/>
        <p:txBody>
          <a:bodyPr/>
          <a:lstStyle/>
          <a:p>
            <a:fld id="{5A4A7955-6230-48B4-BD8B-A7C460F75945}" type="slidenum">
              <a:rPr lang="en-US" smtClean="0"/>
              <a:t>‹#›</a:t>
            </a:fld>
            <a:endParaRPr lang="en-US" dirty="0"/>
          </a:p>
        </p:txBody>
      </p:sp>
    </p:spTree>
    <p:extLst>
      <p:ext uri="{BB962C8B-B14F-4D97-AF65-F5344CB8AC3E}">
        <p14:creationId xmlns:p14="http://schemas.microsoft.com/office/powerpoint/2010/main" val="2305763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79C79D-3B8A-4FA9-BC4A-63E3EF10AA4E}"/>
              </a:ext>
            </a:extLst>
          </p:cNvPr>
          <p:cNvSpPr>
            <a:spLocks noGrp="1"/>
          </p:cNvSpPr>
          <p:nvPr>
            <p:ph type="dt" sz="half" idx="10"/>
          </p:nvPr>
        </p:nvSpPr>
        <p:spPr/>
        <p:txBody>
          <a:bodyPr/>
          <a:lstStyle/>
          <a:p>
            <a:fld id="{3050ACFF-56C3-4453-9BAD-A02FE717F83E}" type="datetimeFigureOut">
              <a:rPr lang="en-US" smtClean="0"/>
              <a:t>4/30/2020</a:t>
            </a:fld>
            <a:endParaRPr lang="en-US" dirty="0"/>
          </a:p>
        </p:txBody>
      </p:sp>
      <p:sp>
        <p:nvSpPr>
          <p:cNvPr id="3" name="Footer Placeholder 2">
            <a:extLst>
              <a:ext uri="{FF2B5EF4-FFF2-40B4-BE49-F238E27FC236}">
                <a16:creationId xmlns:a16="http://schemas.microsoft.com/office/drawing/2014/main" id="{E4730E35-44DB-4FED-9E24-5BBE5D9DA83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A1CDC42F-3337-4692-B53C-A552904877F8}"/>
              </a:ext>
            </a:extLst>
          </p:cNvPr>
          <p:cNvSpPr>
            <a:spLocks noGrp="1"/>
          </p:cNvSpPr>
          <p:nvPr>
            <p:ph type="sldNum" sz="quarter" idx="12"/>
          </p:nvPr>
        </p:nvSpPr>
        <p:spPr/>
        <p:txBody>
          <a:bodyPr/>
          <a:lstStyle/>
          <a:p>
            <a:fld id="{5A4A7955-6230-48B4-BD8B-A7C460F75945}" type="slidenum">
              <a:rPr lang="en-US" smtClean="0"/>
              <a:t>‹#›</a:t>
            </a:fld>
            <a:endParaRPr lang="en-US" dirty="0"/>
          </a:p>
        </p:txBody>
      </p:sp>
    </p:spTree>
    <p:extLst>
      <p:ext uri="{BB962C8B-B14F-4D97-AF65-F5344CB8AC3E}">
        <p14:creationId xmlns:p14="http://schemas.microsoft.com/office/powerpoint/2010/main" val="1058420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07D58-952D-44D7-9911-60544C9F53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05BC150-9914-4A82-84CF-B3708B9757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4A7C02-9C7E-401F-BABE-D3028FF18C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D6080A-4623-4F4C-B5BF-7E9E7531FA72}"/>
              </a:ext>
            </a:extLst>
          </p:cNvPr>
          <p:cNvSpPr>
            <a:spLocks noGrp="1"/>
          </p:cNvSpPr>
          <p:nvPr>
            <p:ph type="dt" sz="half" idx="10"/>
          </p:nvPr>
        </p:nvSpPr>
        <p:spPr/>
        <p:txBody>
          <a:bodyPr/>
          <a:lstStyle/>
          <a:p>
            <a:fld id="{3050ACFF-56C3-4453-9BAD-A02FE717F83E}" type="datetimeFigureOut">
              <a:rPr lang="en-US" smtClean="0"/>
              <a:t>4/30/2020</a:t>
            </a:fld>
            <a:endParaRPr lang="en-US" dirty="0"/>
          </a:p>
        </p:txBody>
      </p:sp>
      <p:sp>
        <p:nvSpPr>
          <p:cNvPr id="6" name="Footer Placeholder 5">
            <a:extLst>
              <a:ext uri="{FF2B5EF4-FFF2-40B4-BE49-F238E27FC236}">
                <a16:creationId xmlns:a16="http://schemas.microsoft.com/office/drawing/2014/main" id="{319B1D15-0BD5-4F6E-A265-BD1F2F3613F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FF764D4-AA29-4DF8-A501-E2B904E9CC31}"/>
              </a:ext>
            </a:extLst>
          </p:cNvPr>
          <p:cNvSpPr>
            <a:spLocks noGrp="1"/>
          </p:cNvSpPr>
          <p:nvPr>
            <p:ph type="sldNum" sz="quarter" idx="12"/>
          </p:nvPr>
        </p:nvSpPr>
        <p:spPr/>
        <p:txBody>
          <a:bodyPr/>
          <a:lstStyle/>
          <a:p>
            <a:fld id="{5A4A7955-6230-48B4-BD8B-A7C460F75945}" type="slidenum">
              <a:rPr lang="en-US" smtClean="0"/>
              <a:t>‹#›</a:t>
            </a:fld>
            <a:endParaRPr lang="en-US" dirty="0"/>
          </a:p>
        </p:txBody>
      </p:sp>
    </p:spTree>
    <p:extLst>
      <p:ext uri="{BB962C8B-B14F-4D97-AF65-F5344CB8AC3E}">
        <p14:creationId xmlns:p14="http://schemas.microsoft.com/office/powerpoint/2010/main" val="3478856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4D526-F53C-446D-8D7C-8A73C2A6AB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341CC3D-D32B-4629-85B8-E779A41050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A0517242-BF08-4A5E-ABD7-483896CAE9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B2B8E4-DF23-4701-B28A-B9E5700B31BD}"/>
              </a:ext>
            </a:extLst>
          </p:cNvPr>
          <p:cNvSpPr>
            <a:spLocks noGrp="1"/>
          </p:cNvSpPr>
          <p:nvPr>
            <p:ph type="dt" sz="half" idx="10"/>
          </p:nvPr>
        </p:nvSpPr>
        <p:spPr/>
        <p:txBody>
          <a:bodyPr/>
          <a:lstStyle/>
          <a:p>
            <a:fld id="{3050ACFF-56C3-4453-9BAD-A02FE717F83E}" type="datetimeFigureOut">
              <a:rPr lang="en-US" smtClean="0"/>
              <a:t>4/30/2020</a:t>
            </a:fld>
            <a:endParaRPr lang="en-US" dirty="0"/>
          </a:p>
        </p:txBody>
      </p:sp>
      <p:sp>
        <p:nvSpPr>
          <p:cNvPr id="6" name="Footer Placeholder 5">
            <a:extLst>
              <a:ext uri="{FF2B5EF4-FFF2-40B4-BE49-F238E27FC236}">
                <a16:creationId xmlns:a16="http://schemas.microsoft.com/office/drawing/2014/main" id="{546DE909-4588-4CF5-B2FA-B7631243341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9EA005E-65C2-4007-815C-52F23809FC2F}"/>
              </a:ext>
            </a:extLst>
          </p:cNvPr>
          <p:cNvSpPr>
            <a:spLocks noGrp="1"/>
          </p:cNvSpPr>
          <p:nvPr>
            <p:ph type="sldNum" sz="quarter" idx="12"/>
          </p:nvPr>
        </p:nvSpPr>
        <p:spPr/>
        <p:txBody>
          <a:bodyPr/>
          <a:lstStyle/>
          <a:p>
            <a:fld id="{5A4A7955-6230-48B4-BD8B-A7C460F75945}" type="slidenum">
              <a:rPr lang="en-US" smtClean="0"/>
              <a:t>‹#›</a:t>
            </a:fld>
            <a:endParaRPr lang="en-US" dirty="0"/>
          </a:p>
        </p:txBody>
      </p:sp>
    </p:spTree>
    <p:extLst>
      <p:ext uri="{BB962C8B-B14F-4D97-AF65-F5344CB8AC3E}">
        <p14:creationId xmlns:p14="http://schemas.microsoft.com/office/powerpoint/2010/main" val="1550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hingle">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8373118-F27D-412D-B19A-2DB8C81015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B537CCC-B536-48B0-B893-63FFC2EBD3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CE552F-73E7-48CE-AAB3-E947C535D5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50ACFF-56C3-4453-9BAD-A02FE717F83E}" type="datetimeFigureOut">
              <a:rPr lang="en-US" smtClean="0"/>
              <a:t>4/30/2020</a:t>
            </a:fld>
            <a:endParaRPr lang="en-US" dirty="0"/>
          </a:p>
        </p:txBody>
      </p:sp>
      <p:sp>
        <p:nvSpPr>
          <p:cNvPr id="5" name="Footer Placeholder 4">
            <a:extLst>
              <a:ext uri="{FF2B5EF4-FFF2-40B4-BE49-F238E27FC236}">
                <a16:creationId xmlns:a16="http://schemas.microsoft.com/office/drawing/2014/main" id="{46E40B4F-2015-4E9F-BCB3-E0BFA4AF9A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DB610C3C-BBD3-4864-98E4-5D7B08A627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4A7955-6230-48B4-BD8B-A7C460F75945}" type="slidenum">
              <a:rPr lang="en-US" smtClean="0"/>
              <a:t>‹#›</a:t>
            </a:fld>
            <a:endParaRPr lang="en-US" dirty="0"/>
          </a:p>
        </p:txBody>
      </p:sp>
    </p:spTree>
    <p:extLst>
      <p:ext uri="{BB962C8B-B14F-4D97-AF65-F5344CB8AC3E}">
        <p14:creationId xmlns:p14="http://schemas.microsoft.com/office/powerpoint/2010/main" val="24326809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5AE457D-0397-41A5-A1CF-4C80622841D7}"/>
              </a:ext>
              <a:ext uri="{C183D7F6-B498-43B3-948B-1728B52AA6E4}">
                <adec:decorative xmlns:adec="http://schemas.microsoft.com/office/drawing/2017/decorative" val="1"/>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a:stretch/>
        </p:blipFill>
        <p:spPr>
          <a:xfrm>
            <a:off x="292100" y="362320"/>
            <a:ext cx="11607800" cy="6133360"/>
          </a:xfrm>
          <a:prstGeom prst="rect">
            <a:avLst/>
          </a:prstGeom>
        </p:spPr>
      </p:pic>
      <p:sp>
        <p:nvSpPr>
          <p:cNvPr id="6" name="Rectangle 5">
            <a:extLst>
              <a:ext uri="{FF2B5EF4-FFF2-40B4-BE49-F238E27FC236}">
                <a16:creationId xmlns:a16="http://schemas.microsoft.com/office/drawing/2014/main" id="{3016AF48-2AA8-4B78-82AB-CE8B9E71F21F}"/>
              </a:ext>
              <a:ext uri="{C183D7F6-B498-43B3-948B-1728B52AA6E4}">
                <adec:decorative xmlns:adec="http://schemas.microsoft.com/office/drawing/2017/decorative" val="1"/>
              </a:ext>
            </a:extLst>
          </p:cNvPr>
          <p:cNvSpPr/>
          <p:nvPr/>
        </p:nvSpPr>
        <p:spPr>
          <a:xfrm>
            <a:off x="-1" y="1701800"/>
            <a:ext cx="7401827" cy="3719286"/>
          </a:xfrm>
          <a:prstGeom prst="rect">
            <a:avLst/>
          </a:prstGeom>
          <a:solidFill>
            <a:srgbClr val="92D05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3DC4CCBA-12AD-4433-A381-A03661E3D927}"/>
              </a:ext>
            </a:extLst>
          </p:cNvPr>
          <p:cNvSpPr txBox="1"/>
          <p:nvPr/>
        </p:nvSpPr>
        <p:spPr>
          <a:xfrm>
            <a:off x="494897" y="2049872"/>
            <a:ext cx="7691160" cy="2246769"/>
          </a:xfrm>
          <a:prstGeom prst="rect">
            <a:avLst/>
          </a:prstGeom>
          <a:noFill/>
        </p:spPr>
        <p:txBody>
          <a:bodyPr wrap="square" lIns="0" tIns="0" rIns="0" bIns="0" rtlCol="0" anchor="ctr">
            <a:spAutoFit/>
          </a:bodyPr>
          <a:lstStyle/>
          <a:p>
            <a:r>
              <a:rPr lang="en-US" sz="2800" dirty="0">
                <a:solidFill>
                  <a:schemeClr val="bg1"/>
                </a:solidFill>
                <a:latin typeface="+mj-lt"/>
              </a:rPr>
              <a:t>UPDATE &amp; CONSULTATION ON</a:t>
            </a:r>
            <a:br>
              <a:rPr lang="en-US" sz="2400" dirty="0">
                <a:solidFill>
                  <a:schemeClr val="bg1"/>
                </a:solidFill>
                <a:latin typeface="+mj-lt"/>
              </a:rPr>
            </a:br>
            <a:r>
              <a:rPr lang="en-US" sz="2400" dirty="0">
                <a:solidFill>
                  <a:schemeClr val="bg1"/>
                </a:solidFill>
                <a:latin typeface="+mj-lt"/>
              </a:rPr>
              <a:t>New gTLD Subsequent Procedures</a:t>
            </a:r>
          </a:p>
          <a:p>
            <a:r>
              <a:rPr lang="en-US" sz="2400" b="1" dirty="0">
                <a:solidFill>
                  <a:srgbClr val="FFFF00"/>
                </a:solidFill>
                <a:effectLst>
                  <a:outerShdw blurRad="38100" dist="38100" dir="2700000" algn="tl">
                    <a:srgbClr val="000000">
                      <a:alpha val="43137"/>
                    </a:srgbClr>
                  </a:outerShdw>
                </a:effectLst>
                <a:latin typeface="+mj-lt"/>
              </a:rPr>
              <a:t>Summary of Consensus Positions</a:t>
            </a:r>
            <a:br>
              <a:rPr lang="en-US" sz="2400" dirty="0">
                <a:solidFill>
                  <a:schemeClr val="bg1"/>
                </a:solidFill>
                <a:latin typeface="+mj-lt"/>
              </a:rPr>
            </a:br>
            <a:endParaRPr lang="en-US" sz="1400" dirty="0">
              <a:solidFill>
                <a:schemeClr val="bg1"/>
              </a:solidFill>
              <a:latin typeface="+mj-lt"/>
            </a:endParaRPr>
          </a:p>
          <a:p>
            <a:r>
              <a:rPr lang="en-US" sz="2800" b="1" dirty="0">
                <a:effectLst>
                  <a:outerShdw blurRad="38100" dist="38100" dir="2700000" algn="tl">
                    <a:srgbClr val="000000">
                      <a:alpha val="43137"/>
                    </a:srgbClr>
                  </a:outerShdw>
                </a:effectLst>
                <a:latin typeface="+mj-lt"/>
              </a:rPr>
              <a:t>ROLE OF APPLICATION COMMENT &amp; APPLICATION CHANGE REQUEST </a:t>
            </a:r>
            <a:r>
              <a:rPr lang="en-US" sz="1600" b="1" dirty="0">
                <a:effectLst>
                  <a:outerShdw blurRad="38100" dist="38100" dir="2700000" algn="tl">
                    <a:srgbClr val="000000">
                      <a:alpha val="43137"/>
                    </a:srgbClr>
                  </a:outerShdw>
                </a:effectLst>
                <a:latin typeface="+mj-lt"/>
              </a:rPr>
              <a:t>(v3)</a:t>
            </a:r>
          </a:p>
        </p:txBody>
      </p:sp>
      <p:sp>
        <p:nvSpPr>
          <p:cNvPr id="9" name="TextBox 8">
            <a:extLst>
              <a:ext uri="{FF2B5EF4-FFF2-40B4-BE49-F238E27FC236}">
                <a16:creationId xmlns:a16="http://schemas.microsoft.com/office/drawing/2014/main" id="{7EAEBA89-B616-43ED-A91E-61105E1C9DD6}"/>
              </a:ext>
            </a:extLst>
          </p:cNvPr>
          <p:cNvSpPr txBox="1"/>
          <p:nvPr/>
        </p:nvSpPr>
        <p:spPr>
          <a:xfrm>
            <a:off x="494897" y="4610838"/>
            <a:ext cx="5786662" cy="492443"/>
          </a:xfrm>
          <a:prstGeom prst="rect">
            <a:avLst/>
          </a:prstGeom>
          <a:noFill/>
        </p:spPr>
        <p:txBody>
          <a:bodyPr wrap="square" lIns="0" tIns="0" rIns="0" bIns="0" rtlCol="0">
            <a:spAutoFit/>
          </a:bodyPr>
          <a:lstStyle/>
          <a:p>
            <a:r>
              <a:rPr lang="en-US" sz="1600" dirty="0">
                <a:solidFill>
                  <a:schemeClr val="bg1"/>
                </a:solidFill>
              </a:rPr>
              <a:t>Justine Chew</a:t>
            </a:r>
          </a:p>
          <a:p>
            <a:r>
              <a:rPr lang="en-US" sz="1600" dirty="0">
                <a:solidFill>
                  <a:schemeClr val="bg1"/>
                </a:solidFill>
              </a:rPr>
              <a:t>29 April 2020 </a:t>
            </a:r>
          </a:p>
        </p:txBody>
      </p:sp>
      <p:sp>
        <p:nvSpPr>
          <p:cNvPr id="2" name="Title 1" hidden="1">
            <a:extLst>
              <a:ext uri="{FF2B5EF4-FFF2-40B4-BE49-F238E27FC236}">
                <a16:creationId xmlns:a16="http://schemas.microsoft.com/office/drawing/2014/main" id="{BAC4DC87-4412-47EA-869B-E290F40E52AD}"/>
              </a:ext>
            </a:extLst>
          </p:cNvPr>
          <p:cNvSpPr>
            <a:spLocks noGrp="1"/>
          </p:cNvSpPr>
          <p:nvPr>
            <p:ph type="title" idx="4294967295"/>
          </p:nvPr>
        </p:nvSpPr>
        <p:spPr>
          <a:xfrm>
            <a:off x="0" y="365125"/>
            <a:ext cx="10515600" cy="1325563"/>
          </a:xfrm>
        </p:spPr>
        <p:txBody>
          <a:bodyPr/>
          <a:lstStyle/>
          <a:p>
            <a:r>
              <a:rPr lang="en-US" dirty="0"/>
              <a:t>Balanced scorecard slide 1</a:t>
            </a:r>
          </a:p>
        </p:txBody>
      </p:sp>
      <p:cxnSp>
        <p:nvCxnSpPr>
          <p:cNvPr id="4" name="Straight Connector 3"/>
          <p:cNvCxnSpPr/>
          <p:nvPr/>
        </p:nvCxnSpPr>
        <p:spPr>
          <a:xfrm flipV="1">
            <a:off x="369924" y="3310048"/>
            <a:ext cx="6661976" cy="5314"/>
          </a:xfrm>
          <a:prstGeom prst="line">
            <a:avLst/>
          </a:prstGeom>
        </p:spPr>
        <p:style>
          <a:lnRef idx="1">
            <a:schemeClr val="dk1"/>
          </a:lnRef>
          <a:fillRef idx="0">
            <a:schemeClr val="dk1"/>
          </a:fillRef>
          <a:effectRef idx="0">
            <a:schemeClr val="dk1"/>
          </a:effectRef>
          <a:fontRef idx="minor">
            <a:schemeClr val="tx1"/>
          </a:fontRef>
        </p:style>
      </p:cxn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22906" y="589588"/>
            <a:ext cx="1122882" cy="1304526"/>
          </a:xfrm>
          <a:prstGeom prst="rect">
            <a:avLst/>
          </a:prstGeom>
        </p:spPr>
      </p:pic>
    </p:spTree>
    <p:extLst>
      <p:ext uri="{BB962C8B-B14F-4D97-AF65-F5344CB8AC3E}">
        <p14:creationId xmlns:p14="http://schemas.microsoft.com/office/powerpoint/2010/main" val="3623649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5D2A43-E613-4861-B777-A0FBFF474536}"/>
              </a:ext>
              <a:ext uri="{C183D7F6-B498-43B3-948B-1728B52AA6E4}">
                <adec:decorative xmlns:adec="http://schemas.microsoft.com/office/drawing/2017/decorative" val="1"/>
              </a:ext>
            </a:extLst>
          </p:cNvPr>
          <p:cNvSpPr/>
          <p:nvPr/>
        </p:nvSpPr>
        <p:spPr>
          <a:xfrm>
            <a:off x="0" y="315687"/>
            <a:ext cx="12192000" cy="9427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BAF9FE27-70E1-44B2-A8D4-22B1FBB9F461}"/>
              </a:ext>
            </a:extLst>
          </p:cNvPr>
          <p:cNvSpPr>
            <a:spLocks noGrp="1"/>
          </p:cNvSpPr>
          <p:nvPr>
            <p:ph type="sldNum" sz="quarter" idx="12"/>
          </p:nvPr>
        </p:nvSpPr>
        <p:spPr/>
        <p:txBody>
          <a:bodyPr/>
          <a:lstStyle/>
          <a:p>
            <a:fld id="{5A4A7955-6230-48B4-BD8B-A7C460F75945}" type="slidenum">
              <a:rPr lang="en-US" smtClean="0"/>
              <a:t>10</a:t>
            </a:fld>
            <a:endParaRPr lang="en-US" dirty="0"/>
          </a:p>
        </p:txBody>
      </p:sp>
      <p:sp>
        <p:nvSpPr>
          <p:cNvPr id="7" name="Title 6" hidden="1">
            <a:extLst>
              <a:ext uri="{FF2B5EF4-FFF2-40B4-BE49-F238E27FC236}">
                <a16:creationId xmlns:a16="http://schemas.microsoft.com/office/drawing/2014/main" id="{9B326F38-4E3F-467E-B912-22D5333F4202}"/>
              </a:ext>
            </a:extLst>
          </p:cNvPr>
          <p:cNvSpPr>
            <a:spLocks noGrp="1"/>
          </p:cNvSpPr>
          <p:nvPr>
            <p:ph type="title" idx="4294967295"/>
          </p:nvPr>
        </p:nvSpPr>
        <p:spPr>
          <a:xfrm>
            <a:off x="0" y="365125"/>
            <a:ext cx="10515600" cy="1325563"/>
          </a:xfrm>
        </p:spPr>
        <p:txBody>
          <a:bodyPr/>
          <a:lstStyle/>
          <a:p>
            <a:r>
              <a:rPr lang="en-US" dirty="0"/>
              <a:t>Balanced scorecard slide 2</a:t>
            </a:r>
          </a:p>
        </p:txBody>
      </p:sp>
      <p:sp>
        <p:nvSpPr>
          <p:cNvPr id="13" name="TextBox 12">
            <a:extLst>
              <a:ext uri="{FF2B5EF4-FFF2-40B4-BE49-F238E27FC236}">
                <a16:creationId xmlns:a16="http://schemas.microsoft.com/office/drawing/2014/main" id="{63C92C2E-8888-42AB-A36D-D6F2B362B0CD}"/>
              </a:ext>
            </a:extLst>
          </p:cNvPr>
          <p:cNvSpPr txBox="1"/>
          <p:nvPr/>
        </p:nvSpPr>
        <p:spPr>
          <a:xfrm>
            <a:off x="1463904" y="557719"/>
            <a:ext cx="9264193" cy="984885"/>
          </a:xfrm>
          <a:prstGeom prst="rect">
            <a:avLst/>
          </a:prstGeom>
          <a:noFill/>
        </p:spPr>
        <p:txBody>
          <a:bodyPr wrap="square" lIns="0" tIns="0" rIns="0" bIns="0" rtlCol="0" anchor="ctr">
            <a:spAutoFit/>
          </a:bodyPr>
          <a:lstStyle/>
          <a:p>
            <a:pPr algn="ctr"/>
            <a:r>
              <a:rPr lang="en-US" sz="3200" b="1" dirty="0">
                <a:latin typeface="+mj-lt"/>
              </a:rPr>
              <a:t>Summary of Consensus Positions</a:t>
            </a:r>
          </a:p>
          <a:p>
            <a:pPr algn="ctr"/>
            <a:r>
              <a:rPr lang="en-US" sz="3200" b="1" dirty="0">
                <a:solidFill>
                  <a:srgbClr val="00B050"/>
                </a:solidFill>
                <a:latin typeface="+mj-lt"/>
              </a:rPr>
              <a:t>Application Change Request</a:t>
            </a:r>
            <a:endParaRPr lang="en-US" sz="2800" b="1" dirty="0">
              <a:solidFill>
                <a:srgbClr val="00B050"/>
              </a:solidFill>
              <a:latin typeface="+mj-lt"/>
            </a:endParaRPr>
          </a:p>
        </p:txBody>
      </p:sp>
      <p:cxnSp>
        <p:nvCxnSpPr>
          <p:cNvPr id="14" name="Straight Connector 13">
            <a:extLst>
              <a:ext uri="{FF2B5EF4-FFF2-40B4-BE49-F238E27FC236}">
                <a16:creationId xmlns:a16="http://schemas.microsoft.com/office/drawing/2014/main" id="{928CDF10-3B7E-490F-BA2E-01E89BB873CB}"/>
              </a:ext>
            </a:extLst>
          </p:cNvPr>
          <p:cNvCxnSpPr>
            <a:cxnSpLocks/>
          </p:cNvCxnSpPr>
          <p:nvPr/>
        </p:nvCxnSpPr>
        <p:spPr>
          <a:xfrm>
            <a:off x="470059" y="1633845"/>
            <a:ext cx="11450899" cy="111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278954D-EEBE-4356-A1FB-05F7A02A7EAC}"/>
              </a:ext>
            </a:extLst>
          </p:cNvPr>
          <p:cNvSpPr txBox="1"/>
          <p:nvPr/>
        </p:nvSpPr>
        <p:spPr>
          <a:xfrm>
            <a:off x="1463905" y="1774565"/>
            <a:ext cx="4183091" cy="369332"/>
          </a:xfrm>
          <a:prstGeom prst="rect">
            <a:avLst/>
          </a:prstGeom>
          <a:noFill/>
        </p:spPr>
        <p:txBody>
          <a:bodyPr wrap="square" lIns="0" tIns="0" rIns="0" bIns="0" rtlCol="0">
            <a:spAutoFit/>
          </a:bodyPr>
          <a:lstStyle/>
          <a:p>
            <a:pPr>
              <a:spcBef>
                <a:spcPts val="100"/>
              </a:spcBef>
              <a:tabLst>
                <a:tab pos="174625" algn="l"/>
              </a:tabLst>
            </a:pPr>
            <a:r>
              <a:rPr lang="en-US" sz="2400" b="1" dirty="0" err="1"/>
              <a:t>SubPro</a:t>
            </a:r>
            <a:r>
              <a:rPr lang="en-US" sz="2400" b="1" dirty="0"/>
              <a:t> PDP WG recommendations</a:t>
            </a:r>
          </a:p>
        </p:txBody>
      </p:sp>
      <p:sp>
        <p:nvSpPr>
          <p:cNvPr id="20" name="TextBox 19">
            <a:extLst>
              <a:ext uri="{FF2B5EF4-FFF2-40B4-BE49-F238E27FC236}">
                <a16:creationId xmlns:a16="http://schemas.microsoft.com/office/drawing/2014/main" id="{ABCB47A7-DBF0-4BB0-93C8-2E8EB7EC911A}"/>
              </a:ext>
            </a:extLst>
          </p:cNvPr>
          <p:cNvSpPr txBox="1"/>
          <p:nvPr/>
        </p:nvSpPr>
        <p:spPr>
          <a:xfrm>
            <a:off x="1404341" y="2423333"/>
            <a:ext cx="5074098" cy="1700466"/>
          </a:xfrm>
          <a:prstGeom prst="rect">
            <a:avLst/>
          </a:prstGeom>
          <a:noFill/>
        </p:spPr>
        <p:txBody>
          <a:bodyPr wrap="square" lIns="0" tIns="0" rIns="0" bIns="0" rtlCol="0">
            <a:spAutoFit/>
          </a:bodyPr>
          <a:lstStyle/>
          <a:p>
            <a:pPr>
              <a:spcBef>
                <a:spcPts val="100"/>
              </a:spcBef>
              <a:tabLst>
                <a:tab pos="174625" algn="l"/>
              </a:tabLst>
            </a:pPr>
            <a:r>
              <a:rPr lang="en-US" sz="1200" u="sng" dirty="0"/>
              <a:t>Recommendation #2</a:t>
            </a:r>
          </a:p>
          <a:p>
            <a:pPr marL="171450" indent="-171450">
              <a:spcBef>
                <a:spcPts val="100"/>
              </a:spcBef>
              <a:buFont typeface="Arial" panose="020B0604020202020204" pitchFamily="34" charset="0"/>
              <a:buChar char="•"/>
              <a:tabLst>
                <a:tab pos="174625" algn="l"/>
              </a:tabLst>
            </a:pPr>
            <a:r>
              <a:rPr lang="en-US" sz="1200" dirty="0"/>
              <a:t>Allowing application changes to support settling of contention sets through business combinations or other forms of JV. </a:t>
            </a:r>
          </a:p>
          <a:p>
            <a:pPr marL="171450" indent="-171450">
              <a:spcBef>
                <a:spcPts val="100"/>
              </a:spcBef>
              <a:buFont typeface="Arial" panose="020B0604020202020204" pitchFamily="34" charset="0"/>
              <a:buChar char="•"/>
              <a:tabLst>
                <a:tab pos="174625" algn="l"/>
              </a:tabLst>
            </a:pPr>
            <a:r>
              <a:rPr lang="en-US" sz="1200" dirty="0"/>
              <a:t>In the event of such a combination or joint venture, ICANN Org may require that re-evaluation is needed to ensure that the new combined venture or entity still meets the requirements of the program. The applicant should be responsible for additional, material costs incurred by ICANN due to re-evaluation and the application could be subject to delays.</a:t>
            </a:r>
          </a:p>
          <a:p>
            <a:pPr>
              <a:spcBef>
                <a:spcPts val="100"/>
              </a:spcBef>
              <a:tabLst>
                <a:tab pos="174625" algn="l"/>
              </a:tabLst>
            </a:pPr>
            <a:endParaRPr lang="en-US" sz="1200" dirty="0"/>
          </a:p>
        </p:txBody>
      </p:sp>
      <p:sp>
        <p:nvSpPr>
          <p:cNvPr id="11" name="Callout: Bent Line 10">
            <a:extLst>
              <a:ext uri="{FF2B5EF4-FFF2-40B4-BE49-F238E27FC236}">
                <a16:creationId xmlns:a16="http://schemas.microsoft.com/office/drawing/2014/main" id="{0740A179-07A1-4C5C-8281-1AAD0D957536}"/>
              </a:ext>
            </a:extLst>
          </p:cNvPr>
          <p:cNvSpPr/>
          <p:nvPr/>
        </p:nvSpPr>
        <p:spPr>
          <a:xfrm>
            <a:off x="7427343" y="1913148"/>
            <a:ext cx="3986842" cy="4045583"/>
          </a:xfrm>
          <a:prstGeom prst="borderCallout2">
            <a:avLst>
              <a:gd name="adj1" fmla="val 18750"/>
              <a:gd name="adj2" fmla="val -8333"/>
              <a:gd name="adj3" fmla="val 18750"/>
              <a:gd name="adj4" fmla="val -16667"/>
              <a:gd name="adj5" fmla="val 26983"/>
              <a:gd name="adj6" fmla="val -26420"/>
            </a:avLst>
          </a:prstGeom>
          <a:solidFill>
            <a:schemeClr val="bg1"/>
          </a:solidFill>
          <a:ln>
            <a:solidFill>
              <a:srgbClr val="E317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u="sng" dirty="0">
                <a:solidFill>
                  <a:schemeClr val="tx1"/>
                </a:solidFill>
              </a:rPr>
              <a:t>Additional intervention</a:t>
            </a:r>
          </a:p>
          <a:p>
            <a:r>
              <a:rPr lang="en-US" sz="1100" dirty="0">
                <a:solidFill>
                  <a:schemeClr val="tx1"/>
                </a:solidFill>
              </a:rPr>
              <a:t>Sebastien </a:t>
            </a:r>
            <a:r>
              <a:rPr lang="en-US" sz="1100" dirty="0" err="1">
                <a:solidFill>
                  <a:schemeClr val="tx1"/>
                </a:solidFill>
              </a:rPr>
              <a:t>Bachollet</a:t>
            </a:r>
            <a:r>
              <a:rPr lang="en-US" sz="1100" dirty="0">
                <a:solidFill>
                  <a:schemeClr val="tx1"/>
                </a:solidFill>
              </a:rPr>
              <a:t>:</a:t>
            </a:r>
            <a:r>
              <a:rPr lang="en-US" sz="1100" b="1" i="1" dirty="0">
                <a:solidFill>
                  <a:schemeClr val="tx1"/>
                </a:solidFill>
              </a:rPr>
              <a:t> </a:t>
            </a:r>
            <a:r>
              <a:rPr lang="en-US" sz="1100" i="1" dirty="0">
                <a:solidFill>
                  <a:schemeClr val="tx1"/>
                </a:solidFill>
              </a:rPr>
              <a:t>“If JV happened before any evaluation done by ICANN, there is no cost involved. And even if there are two applications who merged, therefore, one applicant must get back the fees and the other will proceed If it happens in other stage, yes, we can imagine  that there are small additional costs  if needed.”</a:t>
            </a:r>
            <a:endParaRPr lang="en-MY" sz="1100" i="1" dirty="0">
              <a:solidFill>
                <a:schemeClr val="tx1"/>
              </a:solidFill>
            </a:endParaRPr>
          </a:p>
          <a:p>
            <a:pPr marL="171450" indent="-171450">
              <a:buFont typeface="Arial" panose="020B0604020202020204" pitchFamily="34" charset="0"/>
              <a:buChar char="•"/>
            </a:pPr>
            <a:r>
              <a:rPr lang="en-US" sz="1100" dirty="0">
                <a:solidFill>
                  <a:schemeClr val="tx1"/>
                </a:solidFill>
              </a:rPr>
              <a:t>In the interest of transparency and predictability, </a:t>
            </a:r>
            <a:r>
              <a:rPr lang="en-US" sz="1100" dirty="0" err="1">
                <a:solidFill>
                  <a:schemeClr val="tx1"/>
                </a:solidFill>
              </a:rPr>
              <a:t>SubPro</a:t>
            </a:r>
            <a:r>
              <a:rPr lang="en-US" sz="1100" dirty="0">
                <a:solidFill>
                  <a:schemeClr val="tx1"/>
                </a:solidFill>
              </a:rPr>
              <a:t> PDP WG should clarify if Applicant Change Requests are allowed immediately after close of the Application Period and all applications (applied-for strings and applicants) are revealed. </a:t>
            </a:r>
          </a:p>
          <a:p>
            <a:pPr marL="171450" indent="-171450">
              <a:buFont typeface="Arial" panose="020B0604020202020204" pitchFamily="34" charset="0"/>
              <a:buChar char="•"/>
            </a:pPr>
            <a:r>
              <a:rPr lang="en-US" sz="1100" dirty="0">
                <a:solidFill>
                  <a:schemeClr val="tx1"/>
                </a:solidFill>
              </a:rPr>
              <a:t>If yes, consider allowing applicants which have applied for strings which match exactly or in their belief run the risk of being confusingly similar an opportunity to delay their Initial Reviews pending decision on an Applicant Change Request on the basis of contemplating business combination or forming a JV etc.</a:t>
            </a:r>
          </a:p>
          <a:p>
            <a:pPr marL="171450" indent="-171450">
              <a:buFont typeface="Arial" panose="020B0604020202020204" pitchFamily="34" charset="0"/>
              <a:buChar char="•"/>
            </a:pPr>
            <a:r>
              <a:rPr lang="en-US" sz="1100" dirty="0">
                <a:solidFill>
                  <a:schemeClr val="tx1"/>
                </a:solidFill>
              </a:rPr>
              <a:t>This may help avoid need for re-evaluation, also save time and costs by just evaluating the merged entity/JV etc.</a:t>
            </a:r>
          </a:p>
          <a:p>
            <a:pPr marL="171450" indent="-171450">
              <a:buFont typeface="Arial" panose="020B0604020202020204" pitchFamily="34" charset="0"/>
              <a:buChar char="•"/>
            </a:pPr>
            <a:r>
              <a:rPr lang="en-US" sz="1100" dirty="0">
                <a:solidFill>
                  <a:schemeClr val="tx1"/>
                </a:solidFill>
              </a:rPr>
              <a:t>And withdrawals of application and corresponding refunds should be allowed.</a:t>
            </a:r>
          </a:p>
          <a:p>
            <a:pPr marL="171450" indent="-171450">
              <a:buFont typeface="Arial" panose="020B0604020202020204" pitchFamily="34" charset="0"/>
              <a:buChar char="•"/>
            </a:pPr>
            <a:endParaRPr lang="en-US" sz="1100" dirty="0">
              <a:solidFill>
                <a:schemeClr val="tx1"/>
              </a:solidFill>
            </a:endParaRPr>
          </a:p>
          <a:p>
            <a:pPr marL="171450" indent="-171450">
              <a:buFont typeface="Arial" panose="020B0604020202020204" pitchFamily="34" charset="0"/>
              <a:buChar char="•"/>
            </a:pPr>
            <a:r>
              <a:rPr lang="en-US" sz="1100" dirty="0">
                <a:solidFill>
                  <a:schemeClr val="tx1"/>
                </a:solidFill>
              </a:rPr>
              <a:t>In the event a re-evaluation is needed, then additional costs and delays due to such re-evaluation must not unreasonable.</a:t>
            </a:r>
            <a:endParaRPr lang="en-US" sz="1100" b="1" i="1" dirty="0">
              <a:solidFill>
                <a:schemeClr val="tx1"/>
              </a:solidFill>
            </a:endParaRPr>
          </a:p>
        </p:txBody>
      </p:sp>
      <p:cxnSp>
        <p:nvCxnSpPr>
          <p:cNvPr id="12" name="Straight Connector 11">
            <a:extLst>
              <a:ext uri="{FF2B5EF4-FFF2-40B4-BE49-F238E27FC236}">
                <a16:creationId xmlns:a16="http://schemas.microsoft.com/office/drawing/2014/main" id="{1403AC15-7EA1-444B-B8A0-53F50A4172B7}"/>
              </a:ext>
            </a:extLst>
          </p:cNvPr>
          <p:cNvCxnSpPr>
            <a:cxnSpLocks/>
          </p:cNvCxnSpPr>
          <p:nvPr/>
        </p:nvCxnSpPr>
        <p:spPr>
          <a:xfrm>
            <a:off x="4304581" y="3821502"/>
            <a:ext cx="3122762" cy="160451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6303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5D2A43-E613-4861-B777-A0FBFF474536}"/>
              </a:ext>
              <a:ext uri="{C183D7F6-B498-43B3-948B-1728B52AA6E4}">
                <adec:decorative xmlns:adec="http://schemas.microsoft.com/office/drawing/2017/decorative" val="1"/>
              </a:ext>
            </a:extLst>
          </p:cNvPr>
          <p:cNvSpPr/>
          <p:nvPr/>
        </p:nvSpPr>
        <p:spPr>
          <a:xfrm>
            <a:off x="0" y="315687"/>
            <a:ext cx="12192000" cy="1096961"/>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BAF9FE27-70E1-44B2-A8D4-22B1FBB9F461}"/>
              </a:ext>
            </a:extLst>
          </p:cNvPr>
          <p:cNvSpPr>
            <a:spLocks noGrp="1"/>
          </p:cNvSpPr>
          <p:nvPr>
            <p:ph type="sldNum" sz="quarter" idx="12"/>
          </p:nvPr>
        </p:nvSpPr>
        <p:spPr/>
        <p:txBody>
          <a:bodyPr/>
          <a:lstStyle/>
          <a:p>
            <a:fld id="{5A4A7955-6230-48B4-BD8B-A7C460F75945}" type="slidenum">
              <a:rPr lang="en-US" smtClean="0"/>
              <a:t>11</a:t>
            </a:fld>
            <a:endParaRPr lang="en-US" dirty="0"/>
          </a:p>
        </p:txBody>
      </p:sp>
      <p:sp>
        <p:nvSpPr>
          <p:cNvPr id="7" name="Title 6" hidden="1">
            <a:extLst>
              <a:ext uri="{FF2B5EF4-FFF2-40B4-BE49-F238E27FC236}">
                <a16:creationId xmlns:a16="http://schemas.microsoft.com/office/drawing/2014/main" id="{9B326F38-4E3F-467E-B912-22D5333F4202}"/>
              </a:ext>
            </a:extLst>
          </p:cNvPr>
          <p:cNvSpPr>
            <a:spLocks noGrp="1"/>
          </p:cNvSpPr>
          <p:nvPr>
            <p:ph type="title" idx="4294967295"/>
          </p:nvPr>
        </p:nvSpPr>
        <p:spPr>
          <a:xfrm>
            <a:off x="0" y="365125"/>
            <a:ext cx="10515600" cy="1325563"/>
          </a:xfrm>
        </p:spPr>
        <p:txBody>
          <a:bodyPr/>
          <a:lstStyle/>
          <a:p>
            <a:r>
              <a:rPr lang="en-US" dirty="0"/>
              <a:t>Balanced scorecard slide 2</a:t>
            </a:r>
          </a:p>
        </p:txBody>
      </p:sp>
      <p:sp>
        <p:nvSpPr>
          <p:cNvPr id="13" name="TextBox 12">
            <a:extLst>
              <a:ext uri="{FF2B5EF4-FFF2-40B4-BE49-F238E27FC236}">
                <a16:creationId xmlns:a16="http://schemas.microsoft.com/office/drawing/2014/main" id="{63C92C2E-8888-42AB-A36D-D6F2B362B0CD}"/>
              </a:ext>
            </a:extLst>
          </p:cNvPr>
          <p:cNvSpPr txBox="1"/>
          <p:nvPr/>
        </p:nvSpPr>
        <p:spPr>
          <a:xfrm>
            <a:off x="1463904" y="350682"/>
            <a:ext cx="9264193" cy="984885"/>
          </a:xfrm>
          <a:prstGeom prst="rect">
            <a:avLst/>
          </a:prstGeom>
          <a:noFill/>
        </p:spPr>
        <p:txBody>
          <a:bodyPr wrap="square" lIns="0" tIns="0" rIns="0" bIns="0" rtlCol="0" anchor="ctr">
            <a:spAutoFit/>
          </a:bodyPr>
          <a:lstStyle/>
          <a:p>
            <a:pPr algn="ctr"/>
            <a:r>
              <a:rPr lang="en-US" sz="3000" b="1" u="sng" dirty="0">
                <a:solidFill>
                  <a:srgbClr val="00B050"/>
                </a:solidFill>
              </a:rPr>
              <a:t>Role of Application Change Request: </a:t>
            </a:r>
          </a:p>
          <a:p>
            <a:pPr algn="ctr"/>
            <a:r>
              <a:rPr lang="en-US" sz="3200" b="1" dirty="0">
                <a:latin typeface="+mj-lt"/>
              </a:rPr>
              <a:t>Pending Issues </a:t>
            </a:r>
            <a:r>
              <a:rPr lang="en-US" sz="1600" b="1" dirty="0">
                <a:latin typeface="+mj-lt"/>
              </a:rPr>
              <a:t>as at 14 Apr 2020</a:t>
            </a:r>
            <a:endParaRPr lang="en-US" sz="2800" b="1" dirty="0">
              <a:latin typeface="+mj-lt"/>
            </a:endParaRPr>
          </a:p>
        </p:txBody>
      </p:sp>
      <p:sp>
        <p:nvSpPr>
          <p:cNvPr id="25" name="Rectangle 24">
            <a:extLst>
              <a:ext uri="{FF2B5EF4-FFF2-40B4-BE49-F238E27FC236}">
                <a16:creationId xmlns:a16="http://schemas.microsoft.com/office/drawing/2014/main" id="{21A16C27-D17E-41E9-BDF4-456175D697CC}"/>
              </a:ext>
            </a:extLst>
          </p:cNvPr>
          <p:cNvSpPr/>
          <p:nvPr/>
        </p:nvSpPr>
        <p:spPr>
          <a:xfrm>
            <a:off x="1244779" y="1826145"/>
            <a:ext cx="4852595" cy="445312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grpSp>
        <p:nvGrpSpPr>
          <p:cNvPr id="26" name="Group 25">
            <a:extLst>
              <a:ext uri="{FF2B5EF4-FFF2-40B4-BE49-F238E27FC236}">
                <a16:creationId xmlns:a16="http://schemas.microsoft.com/office/drawing/2014/main" id="{F3CE67E6-B64A-4440-9DE3-CD8E6995517A}"/>
              </a:ext>
            </a:extLst>
          </p:cNvPr>
          <p:cNvGrpSpPr/>
          <p:nvPr/>
        </p:nvGrpSpPr>
        <p:grpSpPr>
          <a:xfrm>
            <a:off x="1500831" y="2049249"/>
            <a:ext cx="4465461" cy="1064065"/>
            <a:chOff x="1207488" y="2216131"/>
            <a:chExt cx="3989689" cy="776979"/>
          </a:xfrm>
          <a:solidFill>
            <a:schemeClr val="accent3">
              <a:lumMod val="20000"/>
              <a:lumOff val="80000"/>
            </a:schemeClr>
          </a:solidFill>
        </p:grpSpPr>
        <p:sp>
          <p:nvSpPr>
            <p:cNvPr id="27" name="TextBox 26">
              <a:extLst>
                <a:ext uri="{FF2B5EF4-FFF2-40B4-BE49-F238E27FC236}">
                  <a16:creationId xmlns:a16="http://schemas.microsoft.com/office/drawing/2014/main" id="{6F754ADA-443E-453F-AAA9-04B92B435B3C}"/>
                </a:ext>
              </a:extLst>
            </p:cNvPr>
            <p:cNvSpPr txBox="1"/>
            <p:nvPr/>
          </p:nvSpPr>
          <p:spPr>
            <a:xfrm>
              <a:off x="1207488" y="2486841"/>
              <a:ext cx="3989689" cy="506269"/>
            </a:xfrm>
            <a:prstGeom prst="rect">
              <a:avLst/>
            </a:prstGeom>
            <a:noFill/>
          </p:spPr>
          <p:txBody>
            <a:bodyPr wrap="square" lIns="0" tIns="0" rIns="0" bIns="0" rtlCol="0">
              <a:spAutoFit/>
            </a:bodyPr>
            <a:lstStyle/>
            <a:p>
              <a:pPr>
                <a:spcBef>
                  <a:spcPts val="100"/>
                </a:spcBef>
                <a:tabLst>
                  <a:tab pos="174625" algn="l"/>
                </a:tabLst>
              </a:pPr>
              <a:endParaRPr lang="en-MY" sz="1200" dirty="0"/>
            </a:p>
            <a:p>
              <a:pPr>
                <a:spcBef>
                  <a:spcPts val="100"/>
                </a:spcBef>
                <a:tabLst>
                  <a:tab pos="174625" algn="l"/>
                </a:tabLst>
              </a:pPr>
              <a:r>
                <a:rPr lang="en-US" sz="1200" dirty="0"/>
                <a:t>WG considered public comments to Supplemental Initial Report </a:t>
              </a:r>
              <a:r>
                <a:rPr lang="en-US" sz="1200" dirty="0" err="1"/>
                <a:t>etc</a:t>
              </a:r>
              <a:r>
                <a:rPr lang="en-US" sz="1200" dirty="0"/>
                <a:t> to this issue. There was both support and opposition.</a:t>
              </a:r>
            </a:p>
            <a:p>
              <a:pPr>
                <a:spcBef>
                  <a:spcPts val="100"/>
                </a:spcBef>
                <a:tabLst>
                  <a:tab pos="174625" algn="l"/>
                </a:tabLst>
              </a:pPr>
              <a:r>
                <a:rPr lang="en-US" sz="1200" dirty="0"/>
                <a:t>.</a:t>
              </a:r>
            </a:p>
          </p:txBody>
        </p:sp>
        <p:sp>
          <p:nvSpPr>
            <p:cNvPr id="28" name="TextBox 27">
              <a:extLst>
                <a:ext uri="{FF2B5EF4-FFF2-40B4-BE49-F238E27FC236}">
                  <a16:creationId xmlns:a16="http://schemas.microsoft.com/office/drawing/2014/main" id="{E803AFED-E592-499C-8B8A-A00D509FEF30}"/>
                </a:ext>
              </a:extLst>
            </p:cNvPr>
            <p:cNvSpPr txBox="1"/>
            <p:nvPr/>
          </p:nvSpPr>
          <p:spPr>
            <a:xfrm>
              <a:off x="1207489" y="2216131"/>
              <a:ext cx="3876191" cy="111324"/>
            </a:xfrm>
            <a:prstGeom prst="rect">
              <a:avLst/>
            </a:prstGeom>
            <a:noFill/>
          </p:spPr>
          <p:txBody>
            <a:bodyPr wrap="square" lIns="0" tIns="0" rIns="0" bIns="0" rtlCol="0">
              <a:spAutoFit/>
            </a:bodyPr>
            <a:lstStyle/>
            <a:p>
              <a:pPr marL="342900" indent="-342900">
                <a:spcBef>
                  <a:spcPts val="100"/>
                </a:spcBef>
                <a:buFont typeface="Wingdings" panose="05000000000000000000" pitchFamily="2" charset="2"/>
                <a:buChar char="q"/>
                <a:tabLst>
                  <a:tab pos="174625" algn="l"/>
                </a:tabLst>
              </a:pPr>
              <a:r>
                <a:rPr lang="en-US" sz="1600" b="1" dirty="0"/>
                <a:t>1. On allowing change to applied-for string where original string is in a contention set</a:t>
              </a:r>
              <a:endParaRPr lang="en-US" sz="2000" b="1" dirty="0"/>
            </a:p>
          </p:txBody>
        </p:sp>
      </p:grpSp>
      <p:sp>
        <p:nvSpPr>
          <p:cNvPr id="15" name="Rectangle 14">
            <a:extLst>
              <a:ext uri="{FF2B5EF4-FFF2-40B4-BE49-F238E27FC236}">
                <a16:creationId xmlns:a16="http://schemas.microsoft.com/office/drawing/2014/main" id="{5D71D1A0-5D0B-4B97-8462-B97EC04A7991}"/>
              </a:ext>
            </a:extLst>
          </p:cNvPr>
          <p:cNvSpPr/>
          <p:nvPr/>
        </p:nvSpPr>
        <p:spPr>
          <a:xfrm>
            <a:off x="6184302" y="1826145"/>
            <a:ext cx="4852595" cy="445312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3" name="TextBox 22">
            <a:extLst>
              <a:ext uri="{FF2B5EF4-FFF2-40B4-BE49-F238E27FC236}">
                <a16:creationId xmlns:a16="http://schemas.microsoft.com/office/drawing/2014/main" id="{E5C9CDB6-DA3E-442D-8808-8C1D90992350}"/>
              </a:ext>
            </a:extLst>
          </p:cNvPr>
          <p:cNvSpPr txBox="1"/>
          <p:nvPr/>
        </p:nvSpPr>
        <p:spPr>
          <a:xfrm>
            <a:off x="7508586" y="1490862"/>
            <a:ext cx="3453802" cy="276999"/>
          </a:xfrm>
          <a:prstGeom prst="rect">
            <a:avLst/>
          </a:prstGeom>
          <a:noFill/>
        </p:spPr>
        <p:txBody>
          <a:bodyPr wrap="square" lIns="0" tIns="0" rIns="0" bIns="0" rtlCol="0">
            <a:spAutoFit/>
          </a:bodyPr>
          <a:lstStyle/>
          <a:p>
            <a:pPr algn="r"/>
            <a:r>
              <a:rPr lang="en-US" b="1" dirty="0">
                <a:solidFill>
                  <a:srgbClr val="FF0000"/>
                </a:solidFill>
              </a:rPr>
              <a:t>For At-Large Consensus Building</a:t>
            </a:r>
          </a:p>
        </p:txBody>
      </p:sp>
      <p:sp>
        <p:nvSpPr>
          <p:cNvPr id="34" name="Rectangle 33">
            <a:extLst>
              <a:ext uri="{FF2B5EF4-FFF2-40B4-BE49-F238E27FC236}">
                <a16:creationId xmlns:a16="http://schemas.microsoft.com/office/drawing/2014/main" id="{9DD93B02-8665-4373-8573-B334774A5646}"/>
              </a:ext>
            </a:extLst>
          </p:cNvPr>
          <p:cNvSpPr/>
          <p:nvPr/>
        </p:nvSpPr>
        <p:spPr>
          <a:xfrm>
            <a:off x="6248448" y="1928725"/>
            <a:ext cx="4724301" cy="4180632"/>
          </a:xfrm>
          <a:prstGeom prst="rect">
            <a:avLst/>
          </a:prstGeom>
        </p:spPr>
        <p:txBody>
          <a:bodyPr wrap="square">
            <a:spAutoFit/>
          </a:bodyPr>
          <a:lstStyle/>
          <a:p>
            <a:pPr>
              <a:spcBef>
                <a:spcPts val="100"/>
              </a:spcBef>
              <a:tabLst>
                <a:tab pos="174625" algn="l"/>
              </a:tabLst>
            </a:pPr>
            <a:r>
              <a:rPr lang="en-US" sz="1400" u="sng" dirty="0"/>
              <a:t>Additional intervention</a:t>
            </a:r>
          </a:p>
          <a:p>
            <a:pPr marL="171450" indent="-171450">
              <a:spcBef>
                <a:spcPts val="100"/>
              </a:spcBef>
              <a:buFont typeface="Arial" panose="020B0604020202020204" pitchFamily="34" charset="0"/>
              <a:buChar char="•"/>
              <a:tabLst>
                <a:tab pos="174625" algn="l"/>
              </a:tabLst>
            </a:pPr>
            <a:r>
              <a:rPr lang="en-US" sz="1200" dirty="0"/>
              <a:t>We supported allowing application changes to resolve string contention by limited ability to select different string that </a:t>
            </a:r>
            <a:r>
              <a:rPr lang="en-US" sz="1200" u="sng" dirty="0"/>
              <a:t>must be closely related to original string</a:t>
            </a:r>
            <a:r>
              <a:rPr lang="en-US" sz="1200" dirty="0"/>
              <a:t>, and subject to:</a:t>
            </a:r>
          </a:p>
          <a:p>
            <a:pPr marL="361950" indent="-180975">
              <a:spcBef>
                <a:spcPts val="100"/>
              </a:spcBef>
              <a:buFont typeface="Wingdings" panose="05000000000000000000" pitchFamily="2" charset="2"/>
              <a:buChar char="q"/>
            </a:pPr>
            <a:r>
              <a:rPr lang="en-US" sz="1200" dirty="0"/>
              <a:t>New string put through </a:t>
            </a:r>
          </a:p>
          <a:p>
            <a:pPr marL="184150">
              <a:spcBef>
                <a:spcPts val="100"/>
              </a:spcBef>
            </a:pPr>
            <a:r>
              <a:rPr lang="en-US" sz="1200" dirty="0"/>
              <a:t>(a) name collision risk assessment </a:t>
            </a:r>
          </a:p>
          <a:p>
            <a:pPr marL="184150">
              <a:spcBef>
                <a:spcPts val="100"/>
              </a:spcBef>
            </a:pPr>
            <a:r>
              <a:rPr lang="en-US" sz="1200" dirty="0"/>
              <a:t>(b) public comment – provides important opportunity for community to raise concerns</a:t>
            </a:r>
          </a:p>
          <a:p>
            <a:pPr marL="184150">
              <a:spcBef>
                <a:spcPts val="100"/>
              </a:spcBef>
            </a:pPr>
            <a:r>
              <a:rPr lang="en-US" sz="1200" dirty="0"/>
              <a:t>(c) open to established Objection procedures</a:t>
            </a:r>
          </a:p>
          <a:p>
            <a:pPr marL="358775" indent="-184150">
              <a:spcBef>
                <a:spcPts val="100"/>
              </a:spcBef>
              <a:buFont typeface="Wingdings" panose="05000000000000000000" pitchFamily="2" charset="2"/>
              <a:buChar char="q"/>
            </a:pPr>
            <a:r>
              <a:rPr lang="en-US" sz="1200" i="1" dirty="0"/>
              <a:t>Where applicable, any additional costs and delays due to re-evaluation not being unreasonable.</a:t>
            </a:r>
          </a:p>
          <a:p>
            <a:pPr marL="358775" indent="-184150">
              <a:spcBef>
                <a:spcPts val="100"/>
              </a:spcBef>
              <a:buFont typeface="Wingdings" panose="05000000000000000000" pitchFamily="2" charset="2"/>
              <a:buChar char="q"/>
            </a:pPr>
            <a:endParaRPr lang="en-US" sz="1200" dirty="0"/>
          </a:p>
          <a:p>
            <a:pPr marL="184150" indent="-184150">
              <a:spcBef>
                <a:spcPts val="100"/>
              </a:spcBef>
              <a:buFont typeface="Arial" panose="020B0604020202020204" pitchFamily="34" charset="0"/>
              <a:buChar char="•"/>
            </a:pPr>
            <a:r>
              <a:rPr lang="en-US" sz="1200" dirty="0"/>
              <a:t>Do not see gaming risk.</a:t>
            </a:r>
          </a:p>
          <a:p>
            <a:pPr marL="184150" indent="-184150">
              <a:spcBef>
                <a:spcPts val="100"/>
              </a:spcBef>
              <a:buFont typeface="Arial" panose="020B0604020202020204" pitchFamily="34" charset="0"/>
              <a:buChar char="•"/>
            </a:pPr>
            <a:endParaRPr lang="en-US" sz="1200" dirty="0"/>
          </a:p>
          <a:p>
            <a:pPr marL="184150" indent="-184150">
              <a:spcBef>
                <a:spcPts val="100"/>
              </a:spcBef>
              <a:buFont typeface="Arial" panose="020B0604020202020204" pitchFamily="34" charset="0"/>
              <a:buChar char="•"/>
            </a:pPr>
            <a:r>
              <a:rPr lang="en-US" sz="1200" dirty="0"/>
              <a:t>Applicant must justify selection of different string, how it is closely related to original string. </a:t>
            </a:r>
            <a:r>
              <a:rPr lang="en-US" sz="1200" b="1" i="1" dirty="0"/>
              <a:t>Clarifying question to </a:t>
            </a:r>
            <a:r>
              <a:rPr lang="en-US" sz="1200" b="1" i="1" dirty="0" err="1"/>
              <a:t>SubPro</a:t>
            </a:r>
            <a:r>
              <a:rPr lang="en-US" sz="1200" b="1" i="1" dirty="0"/>
              <a:t> PDP WG: Who decides on “closely related”?</a:t>
            </a:r>
          </a:p>
          <a:p>
            <a:pPr marL="184150" indent="-184150">
              <a:spcBef>
                <a:spcPts val="100"/>
              </a:spcBef>
              <a:buFont typeface="Arial" panose="020B0604020202020204" pitchFamily="34" charset="0"/>
              <a:buChar char="•"/>
            </a:pPr>
            <a:endParaRPr lang="en-US" sz="1200" b="1" i="1" dirty="0"/>
          </a:p>
          <a:p>
            <a:pPr marL="184150" indent="-184150">
              <a:spcBef>
                <a:spcPts val="100"/>
              </a:spcBef>
              <a:buFont typeface="Arial" panose="020B0604020202020204" pitchFamily="34" charset="0"/>
              <a:buChar char="•"/>
            </a:pPr>
            <a:r>
              <a:rPr lang="en-US" sz="1200" b="1" i="1" dirty="0"/>
              <a:t>Question: Should we limit allowance to .brand applications?</a:t>
            </a:r>
          </a:p>
          <a:p>
            <a:pPr marL="184150" indent="-184150">
              <a:spcBef>
                <a:spcPts val="100"/>
              </a:spcBef>
              <a:buFont typeface="Arial" panose="020B0604020202020204" pitchFamily="34" charset="0"/>
              <a:buChar char="•"/>
            </a:pPr>
            <a:endParaRPr lang="en-US" sz="1200" b="1" i="1" dirty="0"/>
          </a:p>
          <a:p>
            <a:pPr marL="174625" indent="-174625">
              <a:spcBef>
                <a:spcPts val="100"/>
              </a:spcBef>
              <a:buFont typeface="Arial" panose="020B0604020202020204" pitchFamily="34" charset="0"/>
              <a:buChar char="•"/>
              <a:tabLst>
                <a:tab pos="174625" algn="l"/>
              </a:tabLst>
            </a:pPr>
            <a:endParaRPr lang="en-US" sz="1200" dirty="0"/>
          </a:p>
        </p:txBody>
      </p:sp>
      <p:sp>
        <p:nvSpPr>
          <p:cNvPr id="3" name="Rectangle 2">
            <a:extLst>
              <a:ext uri="{FF2B5EF4-FFF2-40B4-BE49-F238E27FC236}">
                <a16:creationId xmlns:a16="http://schemas.microsoft.com/office/drawing/2014/main" id="{0EE44B9B-C3EE-452C-B667-8FF62B341F7B}"/>
              </a:ext>
            </a:extLst>
          </p:cNvPr>
          <p:cNvSpPr/>
          <p:nvPr/>
        </p:nvSpPr>
        <p:spPr>
          <a:xfrm>
            <a:off x="1463904" y="3037474"/>
            <a:ext cx="2017927" cy="1938992"/>
          </a:xfrm>
          <a:prstGeom prst="rect">
            <a:avLst/>
          </a:prstGeom>
        </p:spPr>
        <p:txBody>
          <a:bodyPr wrap="square">
            <a:spAutoFit/>
          </a:bodyPr>
          <a:lstStyle/>
          <a:p>
            <a:r>
              <a:rPr lang="en-US" sz="1000" u="sng" dirty="0"/>
              <a:t>Support</a:t>
            </a:r>
          </a:p>
          <a:p>
            <a:pPr marL="171450" indent="-171450">
              <a:buFont typeface="Wingdings" panose="05000000000000000000" pitchFamily="2" charset="2"/>
              <a:buChar char="q"/>
            </a:pPr>
            <a:r>
              <a:rPr lang="en-US" sz="1000" dirty="0"/>
              <a:t>Effective measure for eliminating contention while avoiding need for auction</a:t>
            </a:r>
          </a:p>
          <a:p>
            <a:pPr marL="171450" indent="-171450">
              <a:buFont typeface="Wingdings" panose="05000000000000000000" pitchFamily="2" charset="2"/>
              <a:buChar char="q"/>
            </a:pPr>
            <a:r>
              <a:rPr lang="en-US" sz="1000" dirty="0"/>
              <a:t>Subject to caveats </a:t>
            </a:r>
            <a:r>
              <a:rPr lang="en-US" sz="1000" dirty="0" err="1"/>
              <a:t>eg.</a:t>
            </a:r>
            <a:r>
              <a:rPr lang="en-US" sz="1000" dirty="0"/>
              <a:t> (</a:t>
            </a:r>
            <a:r>
              <a:rPr lang="en-US" sz="1000" dirty="0" err="1"/>
              <a:t>i</a:t>
            </a:r>
            <a:r>
              <a:rPr lang="en-US" sz="1000" dirty="0"/>
              <a:t>) if new string does not create a new contention set or result in application entering into another existing contention set; and (ii) new string should be closely connected to original string </a:t>
            </a:r>
          </a:p>
        </p:txBody>
      </p:sp>
      <p:sp>
        <p:nvSpPr>
          <p:cNvPr id="18" name="Rectangle 17">
            <a:extLst>
              <a:ext uri="{FF2B5EF4-FFF2-40B4-BE49-F238E27FC236}">
                <a16:creationId xmlns:a16="http://schemas.microsoft.com/office/drawing/2014/main" id="{5C25EEF1-F513-49B5-9BBE-0AFED99F9BA1}"/>
              </a:ext>
            </a:extLst>
          </p:cNvPr>
          <p:cNvSpPr/>
          <p:nvPr/>
        </p:nvSpPr>
        <p:spPr>
          <a:xfrm>
            <a:off x="3568759" y="3036200"/>
            <a:ext cx="2439479" cy="2092881"/>
          </a:xfrm>
          <a:prstGeom prst="rect">
            <a:avLst/>
          </a:prstGeom>
        </p:spPr>
        <p:txBody>
          <a:bodyPr wrap="square">
            <a:spAutoFit/>
          </a:bodyPr>
          <a:lstStyle/>
          <a:p>
            <a:r>
              <a:rPr lang="en-US" sz="1000" u="sng" dirty="0"/>
              <a:t>Opposition</a:t>
            </a:r>
          </a:p>
          <a:p>
            <a:pPr marL="171450" indent="-171450">
              <a:buFont typeface="Wingdings" panose="05000000000000000000" pitchFamily="2" charset="2"/>
              <a:buChar char="q"/>
            </a:pPr>
            <a:r>
              <a:rPr lang="en-US" sz="1000" dirty="0"/>
              <a:t>Encourage gaming, allowing applicants to cherry-pick uncontended strings, providing unfair advantage over those who followed standard application process</a:t>
            </a:r>
          </a:p>
          <a:p>
            <a:pPr marL="171450" indent="-171450">
              <a:buFont typeface="Wingdings" panose="05000000000000000000" pitchFamily="2" charset="2"/>
              <a:buChar char="q"/>
            </a:pPr>
            <a:r>
              <a:rPr lang="en-US" sz="1000" dirty="0"/>
              <a:t>Makes it difficult for public / ICANN community to monitor applications and raise objections where appropriate</a:t>
            </a:r>
          </a:p>
          <a:p>
            <a:pPr marL="171450" indent="-171450">
              <a:buFont typeface="Wingdings" panose="05000000000000000000" pitchFamily="2" charset="2"/>
              <a:buChar char="q"/>
            </a:pPr>
            <a:r>
              <a:rPr lang="en-US" sz="1000" dirty="0"/>
              <a:t>Necessitates repeat of string similarity evaluation, causing delays and disruptions to all (other) applications, impacting program timelines and costs</a:t>
            </a:r>
          </a:p>
        </p:txBody>
      </p:sp>
      <p:sp>
        <p:nvSpPr>
          <p:cNvPr id="16" name="TextBox 15">
            <a:extLst>
              <a:ext uri="{FF2B5EF4-FFF2-40B4-BE49-F238E27FC236}">
                <a16:creationId xmlns:a16="http://schemas.microsoft.com/office/drawing/2014/main" id="{290E7261-7A6A-4B52-997C-30449EE9EB4C}"/>
              </a:ext>
            </a:extLst>
          </p:cNvPr>
          <p:cNvSpPr txBox="1"/>
          <p:nvPr/>
        </p:nvSpPr>
        <p:spPr>
          <a:xfrm>
            <a:off x="1243404" y="1486341"/>
            <a:ext cx="4338427" cy="276999"/>
          </a:xfrm>
          <a:prstGeom prst="rect">
            <a:avLst/>
          </a:prstGeom>
          <a:noFill/>
        </p:spPr>
        <p:txBody>
          <a:bodyPr wrap="square" lIns="0" tIns="0" rIns="0" bIns="0" rtlCol="0">
            <a:spAutoFit/>
          </a:bodyPr>
          <a:lstStyle/>
          <a:p>
            <a:r>
              <a:rPr lang="en-US" b="1" dirty="0"/>
              <a:t>Possible </a:t>
            </a:r>
            <a:r>
              <a:rPr lang="en-US" b="1" dirty="0" err="1"/>
              <a:t>SubPro</a:t>
            </a:r>
            <a:r>
              <a:rPr lang="en-US" b="1" dirty="0"/>
              <a:t> PDP WG recommendation</a:t>
            </a:r>
          </a:p>
        </p:txBody>
      </p:sp>
      <p:sp>
        <p:nvSpPr>
          <p:cNvPr id="17" name="TextBox 16">
            <a:extLst>
              <a:ext uri="{FF2B5EF4-FFF2-40B4-BE49-F238E27FC236}">
                <a16:creationId xmlns:a16="http://schemas.microsoft.com/office/drawing/2014/main" id="{4803B020-0D22-4005-8651-A30D999029D0}"/>
              </a:ext>
            </a:extLst>
          </p:cNvPr>
          <p:cNvSpPr txBox="1"/>
          <p:nvPr/>
        </p:nvSpPr>
        <p:spPr>
          <a:xfrm>
            <a:off x="1463904" y="5180479"/>
            <a:ext cx="4465461" cy="974626"/>
          </a:xfrm>
          <a:prstGeom prst="rect">
            <a:avLst/>
          </a:prstGeom>
          <a:noFill/>
        </p:spPr>
        <p:txBody>
          <a:bodyPr wrap="square" lIns="0" tIns="0" rIns="0" bIns="0" rtlCol="0">
            <a:spAutoFit/>
          </a:bodyPr>
          <a:lstStyle/>
          <a:p>
            <a:pPr>
              <a:spcBef>
                <a:spcPts val="100"/>
              </a:spcBef>
              <a:tabLst>
                <a:tab pos="174625" algn="l"/>
              </a:tabLst>
            </a:pPr>
            <a:r>
              <a:rPr lang="en-US" sz="1200" dirty="0"/>
              <a:t>Perhaps limit to .brand TLDs? Where:</a:t>
            </a:r>
          </a:p>
          <a:p>
            <a:pPr marL="228600" indent="-228600">
              <a:spcBef>
                <a:spcPts val="100"/>
              </a:spcBef>
              <a:buAutoNum type="alphaLcParenBoth"/>
              <a:tabLst>
                <a:tab pos="174625" algn="l"/>
              </a:tabLst>
            </a:pPr>
            <a:r>
              <a:rPr lang="en-US" sz="1200" dirty="0"/>
              <a:t>Change adds descriptive word to string</a:t>
            </a:r>
          </a:p>
          <a:p>
            <a:pPr marL="228600" indent="-228600">
              <a:spcBef>
                <a:spcPts val="100"/>
              </a:spcBef>
              <a:buAutoNum type="alphaLcParenBoth"/>
              <a:tabLst>
                <a:tab pos="174625" algn="l"/>
              </a:tabLst>
            </a:pPr>
            <a:r>
              <a:rPr lang="en-US" sz="1200" dirty="0"/>
              <a:t>Descriptive word in the description of goods and services</a:t>
            </a:r>
          </a:p>
          <a:p>
            <a:pPr marL="228600" indent="-228600">
              <a:spcBef>
                <a:spcPts val="100"/>
              </a:spcBef>
              <a:buAutoNum type="alphaLcParenBoth"/>
              <a:tabLst>
                <a:tab pos="174625" algn="l"/>
              </a:tabLst>
            </a:pPr>
            <a:r>
              <a:rPr lang="en-US" sz="1200" dirty="0"/>
              <a:t>Change does not create or expand an existing contention set</a:t>
            </a:r>
          </a:p>
          <a:p>
            <a:pPr marL="228600" indent="-228600">
              <a:spcBef>
                <a:spcPts val="100"/>
              </a:spcBef>
              <a:buAutoNum type="alphaLcParenBoth"/>
              <a:tabLst>
                <a:tab pos="174625" algn="l"/>
              </a:tabLst>
            </a:pPr>
            <a:r>
              <a:rPr lang="en-US" sz="1200" dirty="0"/>
              <a:t>Change triggers a new public comment period, open to objection.</a:t>
            </a:r>
          </a:p>
        </p:txBody>
      </p:sp>
      <p:cxnSp>
        <p:nvCxnSpPr>
          <p:cNvPr id="6" name="Straight Connector 5">
            <a:extLst>
              <a:ext uri="{FF2B5EF4-FFF2-40B4-BE49-F238E27FC236}">
                <a16:creationId xmlns:a16="http://schemas.microsoft.com/office/drawing/2014/main" id="{87B204C3-6DEC-4E17-88D9-FA9D6A6033C4}"/>
              </a:ext>
            </a:extLst>
          </p:cNvPr>
          <p:cNvCxnSpPr>
            <a:cxnSpLocks/>
          </p:cNvCxnSpPr>
          <p:nvPr/>
        </p:nvCxnSpPr>
        <p:spPr>
          <a:xfrm>
            <a:off x="4235570" y="5350347"/>
            <a:ext cx="2027067" cy="17918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9326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5D2A43-E613-4861-B777-A0FBFF474536}"/>
              </a:ext>
              <a:ext uri="{C183D7F6-B498-43B3-948B-1728B52AA6E4}">
                <adec:decorative xmlns:adec="http://schemas.microsoft.com/office/drawing/2017/decorative" val="1"/>
              </a:ext>
            </a:extLst>
          </p:cNvPr>
          <p:cNvSpPr/>
          <p:nvPr/>
        </p:nvSpPr>
        <p:spPr>
          <a:xfrm>
            <a:off x="0" y="315687"/>
            <a:ext cx="12192000" cy="9427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BAF9FE27-70E1-44B2-A8D4-22B1FBB9F461}"/>
              </a:ext>
            </a:extLst>
          </p:cNvPr>
          <p:cNvSpPr>
            <a:spLocks noGrp="1"/>
          </p:cNvSpPr>
          <p:nvPr>
            <p:ph type="sldNum" sz="quarter" idx="12"/>
          </p:nvPr>
        </p:nvSpPr>
        <p:spPr/>
        <p:txBody>
          <a:bodyPr/>
          <a:lstStyle/>
          <a:p>
            <a:fld id="{5A4A7955-6230-48B4-BD8B-A7C460F75945}" type="slidenum">
              <a:rPr lang="en-US" smtClean="0"/>
              <a:t>2</a:t>
            </a:fld>
            <a:endParaRPr lang="en-US" dirty="0"/>
          </a:p>
        </p:txBody>
      </p:sp>
      <p:sp>
        <p:nvSpPr>
          <p:cNvPr id="7" name="Title 6" hidden="1">
            <a:extLst>
              <a:ext uri="{FF2B5EF4-FFF2-40B4-BE49-F238E27FC236}">
                <a16:creationId xmlns:a16="http://schemas.microsoft.com/office/drawing/2014/main" id="{9B326F38-4E3F-467E-B912-22D5333F4202}"/>
              </a:ext>
            </a:extLst>
          </p:cNvPr>
          <p:cNvSpPr>
            <a:spLocks noGrp="1"/>
          </p:cNvSpPr>
          <p:nvPr>
            <p:ph type="title" idx="4294967295"/>
          </p:nvPr>
        </p:nvSpPr>
        <p:spPr>
          <a:xfrm>
            <a:off x="0" y="365125"/>
            <a:ext cx="10515600" cy="1325563"/>
          </a:xfrm>
        </p:spPr>
        <p:txBody>
          <a:bodyPr/>
          <a:lstStyle/>
          <a:p>
            <a:r>
              <a:rPr lang="en-US" dirty="0"/>
              <a:t>Balanced scorecard slide 2</a:t>
            </a:r>
          </a:p>
        </p:txBody>
      </p:sp>
      <p:sp>
        <p:nvSpPr>
          <p:cNvPr id="13" name="TextBox 12">
            <a:extLst>
              <a:ext uri="{FF2B5EF4-FFF2-40B4-BE49-F238E27FC236}">
                <a16:creationId xmlns:a16="http://schemas.microsoft.com/office/drawing/2014/main" id="{63C92C2E-8888-42AB-A36D-D6F2B362B0CD}"/>
              </a:ext>
            </a:extLst>
          </p:cNvPr>
          <p:cNvSpPr txBox="1"/>
          <p:nvPr/>
        </p:nvSpPr>
        <p:spPr>
          <a:xfrm>
            <a:off x="1463904" y="596903"/>
            <a:ext cx="9264193" cy="492443"/>
          </a:xfrm>
          <a:prstGeom prst="rect">
            <a:avLst/>
          </a:prstGeom>
          <a:noFill/>
        </p:spPr>
        <p:txBody>
          <a:bodyPr wrap="square" lIns="0" tIns="0" rIns="0" bIns="0" rtlCol="0" anchor="ctr">
            <a:spAutoFit/>
          </a:bodyPr>
          <a:lstStyle/>
          <a:p>
            <a:pPr algn="ctr"/>
            <a:r>
              <a:rPr lang="en-US" sz="3200" b="1" dirty="0">
                <a:latin typeface="+mj-lt"/>
              </a:rPr>
              <a:t>Reminder of Key Issues</a:t>
            </a:r>
            <a:endParaRPr lang="en-US" sz="2800" b="1" dirty="0">
              <a:latin typeface="+mj-lt"/>
            </a:endParaRPr>
          </a:p>
        </p:txBody>
      </p:sp>
      <p:sp>
        <p:nvSpPr>
          <p:cNvPr id="31" name="TextBox 30">
            <a:extLst>
              <a:ext uri="{FF2B5EF4-FFF2-40B4-BE49-F238E27FC236}">
                <a16:creationId xmlns:a16="http://schemas.microsoft.com/office/drawing/2014/main" id="{3643987B-4298-42E6-BFF1-6C9CD8AF2A88}"/>
              </a:ext>
            </a:extLst>
          </p:cNvPr>
          <p:cNvSpPr txBox="1"/>
          <p:nvPr/>
        </p:nvSpPr>
        <p:spPr>
          <a:xfrm>
            <a:off x="1648962" y="1662124"/>
            <a:ext cx="4183091" cy="369332"/>
          </a:xfrm>
          <a:prstGeom prst="rect">
            <a:avLst/>
          </a:prstGeom>
          <a:noFill/>
        </p:spPr>
        <p:txBody>
          <a:bodyPr wrap="square" lIns="0" tIns="0" rIns="0" bIns="0" rtlCol="0">
            <a:spAutoFit/>
          </a:bodyPr>
          <a:lstStyle/>
          <a:p>
            <a:pPr>
              <a:spcBef>
                <a:spcPts val="100"/>
              </a:spcBef>
              <a:tabLst>
                <a:tab pos="174625" algn="l"/>
              </a:tabLst>
            </a:pPr>
            <a:r>
              <a:rPr lang="en-US" sz="2400" b="1" dirty="0"/>
              <a:t>Role of Application Comment</a:t>
            </a:r>
          </a:p>
        </p:txBody>
      </p:sp>
      <p:cxnSp>
        <p:nvCxnSpPr>
          <p:cNvPr id="14" name="Straight Connector 13">
            <a:extLst>
              <a:ext uri="{FF2B5EF4-FFF2-40B4-BE49-F238E27FC236}">
                <a16:creationId xmlns:a16="http://schemas.microsoft.com/office/drawing/2014/main" id="{928CDF10-3B7E-490F-BA2E-01E89BB873CB}"/>
              </a:ext>
            </a:extLst>
          </p:cNvPr>
          <p:cNvCxnSpPr>
            <a:cxnSpLocks/>
          </p:cNvCxnSpPr>
          <p:nvPr/>
        </p:nvCxnSpPr>
        <p:spPr>
          <a:xfrm>
            <a:off x="470059" y="1168020"/>
            <a:ext cx="11450899" cy="111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5B797D69-BB08-451F-B151-A7ABF2E6F9A4}"/>
              </a:ext>
            </a:extLst>
          </p:cNvPr>
          <p:cNvSpPr/>
          <p:nvPr/>
        </p:nvSpPr>
        <p:spPr>
          <a:xfrm>
            <a:off x="1648961" y="2219786"/>
            <a:ext cx="4316411" cy="2539157"/>
          </a:xfrm>
          <a:prstGeom prst="rect">
            <a:avLst/>
          </a:prstGeom>
        </p:spPr>
        <p:txBody>
          <a:bodyPr wrap="square">
            <a:spAutoFit/>
          </a:bodyPr>
          <a:lstStyle/>
          <a:p>
            <a:pPr marL="174625" indent="-174625">
              <a:spcAft>
                <a:spcPts val="600"/>
              </a:spcAft>
            </a:pPr>
            <a:r>
              <a:rPr lang="en-US" sz="1600" dirty="0"/>
              <a:t>•	To what extent can the Application Comment process be improved?</a:t>
            </a:r>
          </a:p>
          <a:p>
            <a:pPr marL="174625" indent="-174625">
              <a:spcAft>
                <a:spcPts val="600"/>
              </a:spcAft>
            </a:pPr>
            <a:r>
              <a:rPr lang="en-US" sz="1600" dirty="0"/>
              <a:t>•	Who should the Application Comment System benefit?</a:t>
            </a:r>
          </a:p>
          <a:p>
            <a:pPr marL="174625" indent="-174625">
              <a:spcAft>
                <a:spcPts val="600"/>
              </a:spcAft>
            </a:pPr>
            <a:r>
              <a:rPr lang="en-US" sz="1600" dirty="0"/>
              <a:t>•	What is the impact of received comments on a corresponding application in respect of standard applications vs. Community-based applications?</a:t>
            </a:r>
          </a:p>
          <a:p>
            <a:pPr marL="174625" indent="-174625">
              <a:spcAft>
                <a:spcPts val="600"/>
              </a:spcAft>
            </a:pPr>
            <a:r>
              <a:rPr lang="en-US" sz="1600" dirty="0"/>
              <a:t>•	Should resolution of comments include allowance for application changes?</a:t>
            </a:r>
          </a:p>
        </p:txBody>
      </p:sp>
      <p:sp>
        <p:nvSpPr>
          <p:cNvPr id="12" name="TextBox 11">
            <a:extLst>
              <a:ext uri="{FF2B5EF4-FFF2-40B4-BE49-F238E27FC236}">
                <a16:creationId xmlns:a16="http://schemas.microsoft.com/office/drawing/2014/main" id="{89543532-0B66-4F31-B49B-F7AD72723137}"/>
              </a:ext>
            </a:extLst>
          </p:cNvPr>
          <p:cNvSpPr txBox="1"/>
          <p:nvPr/>
        </p:nvSpPr>
        <p:spPr>
          <a:xfrm>
            <a:off x="6770914" y="1662124"/>
            <a:ext cx="4183091" cy="369332"/>
          </a:xfrm>
          <a:prstGeom prst="rect">
            <a:avLst/>
          </a:prstGeom>
          <a:noFill/>
        </p:spPr>
        <p:txBody>
          <a:bodyPr wrap="square" lIns="0" tIns="0" rIns="0" bIns="0" rtlCol="0">
            <a:spAutoFit/>
          </a:bodyPr>
          <a:lstStyle/>
          <a:p>
            <a:pPr>
              <a:spcBef>
                <a:spcPts val="100"/>
              </a:spcBef>
              <a:tabLst>
                <a:tab pos="174625" algn="l"/>
              </a:tabLst>
            </a:pPr>
            <a:r>
              <a:rPr lang="en-US" sz="2400" b="1" dirty="0"/>
              <a:t>Application Change Request</a:t>
            </a:r>
          </a:p>
        </p:txBody>
      </p:sp>
      <p:sp>
        <p:nvSpPr>
          <p:cNvPr id="15" name="Rectangle 14">
            <a:extLst>
              <a:ext uri="{FF2B5EF4-FFF2-40B4-BE49-F238E27FC236}">
                <a16:creationId xmlns:a16="http://schemas.microsoft.com/office/drawing/2014/main" id="{A9C5EB76-EC7D-4C7C-8924-E4BD7299D576}"/>
              </a:ext>
            </a:extLst>
          </p:cNvPr>
          <p:cNvSpPr/>
          <p:nvPr/>
        </p:nvSpPr>
        <p:spPr>
          <a:xfrm>
            <a:off x="6770913" y="2219786"/>
            <a:ext cx="4183091" cy="1323439"/>
          </a:xfrm>
          <a:prstGeom prst="rect">
            <a:avLst/>
          </a:prstGeom>
        </p:spPr>
        <p:txBody>
          <a:bodyPr wrap="square">
            <a:spAutoFit/>
          </a:bodyPr>
          <a:lstStyle/>
          <a:p>
            <a:pPr marL="174625" indent="-174625"/>
            <a:r>
              <a:rPr lang="en-US" sz="1600" dirty="0"/>
              <a:t>•	What Implementing Guidance should be provided for change requests intended to resolve (</a:t>
            </a:r>
            <a:r>
              <a:rPr lang="en-US" sz="1600" dirty="0" err="1"/>
              <a:t>i</a:t>
            </a:r>
            <a:r>
              <a:rPr lang="en-US" sz="1600" dirty="0"/>
              <a:t>) string contention and/or </a:t>
            </a:r>
            <a:r>
              <a:rPr lang="en-US" sz="1600" b="1" u="sng" dirty="0"/>
              <a:t>(ii) application comments</a:t>
            </a:r>
            <a:r>
              <a:rPr lang="en-US" sz="1600" dirty="0"/>
              <a:t>: What should be allowed and how to handle such requests?</a:t>
            </a:r>
          </a:p>
        </p:txBody>
      </p:sp>
      <p:sp>
        <p:nvSpPr>
          <p:cNvPr id="16" name="Rectangle 15">
            <a:extLst>
              <a:ext uri="{FF2B5EF4-FFF2-40B4-BE49-F238E27FC236}">
                <a16:creationId xmlns:a16="http://schemas.microsoft.com/office/drawing/2014/main" id="{60A85721-FAA6-42B4-88AE-CAE5224AF27D}"/>
              </a:ext>
            </a:extLst>
          </p:cNvPr>
          <p:cNvSpPr/>
          <p:nvPr/>
        </p:nvSpPr>
        <p:spPr>
          <a:xfrm>
            <a:off x="6509657" y="1514628"/>
            <a:ext cx="4577667" cy="3495233"/>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7" name="Rectangle 16">
            <a:extLst>
              <a:ext uri="{FF2B5EF4-FFF2-40B4-BE49-F238E27FC236}">
                <a16:creationId xmlns:a16="http://schemas.microsoft.com/office/drawing/2014/main" id="{92E855FB-5D13-4A29-8509-DD6B6338CA65}"/>
              </a:ext>
            </a:extLst>
          </p:cNvPr>
          <p:cNvSpPr/>
          <p:nvPr/>
        </p:nvSpPr>
        <p:spPr>
          <a:xfrm>
            <a:off x="1379604" y="1514627"/>
            <a:ext cx="4577667" cy="3495233"/>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Tree>
    <p:extLst>
      <p:ext uri="{BB962C8B-B14F-4D97-AF65-F5344CB8AC3E}">
        <p14:creationId xmlns:p14="http://schemas.microsoft.com/office/powerpoint/2010/main" val="4161289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5D2A43-E613-4861-B777-A0FBFF474536}"/>
              </a:ext>
              <a:ext uri="{C183D7F6-B498-43B3-948B-1728B52AA6E4}">
                <adec:decorative xmlns:adec="http://schemas.microsoft.com/office/drawing/2017/decorative" val="1"/>
              </a:ext>
            </a:extLst>
          </p:cNvPr>
          <p:cNvSpPr/>
          <p:nvPr/>
        </p:nvSpPr>
        <p:spPr>
          <a:xfrm>
            <a:off x="0" y="315687"/>
            <a:ext cx="12192000" cy="9427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BAF9FE27-70E1-44B2-A8D4-22B1FBB9F461}"/>
              </a:ext>
            </a:extLst>
          </p:cNvPr>
          <p:cNvSpPr>
            <a:spLocks noGrp="1"/>
          </p:cNvSpPr>
          <p:nvPr>
            <p:ph type="sldNum" sz="quarter" idx="12"/>
          </p:nvPr>
        </p:nvSpPr>
        <p:spPr/>
        <p:txBody>
          <a:bodyPr/>
          <a:lstStyle/>
          <a:p>
            <a:fld id="{5A4A7955-6230-48B4-BD8B-A7C460F75945}" type="slidenum">
              <a:rPr lang="en-US" smtClean="0"/>
              <a:t>3</a:t>
            </a:fld>
            <a:endParaRPr lang="en-US" dirty="0"/>
          </a:p>
        </p:txBody>
      </p:sp>
      <p:sp>
        <p:nvSpPr>
          <p:cNvPr id="7" name="Title 6" hidden="1">
            <a:extLst>
              <a:ext uri="{FF2B5EF4-FFF2-40B4-BE49-F238E27FC236}">
                <a16:creationId xmlns:a16="http://schemas.microsoft.com/office/drawing/2014/main" id="{9B326F38-4E3F-467E-B912-22D5333F4202}"/>
              </a:ext>
            </a:extLst>
          </p:cNvPr>
          <p:cNvSpPr>
            <a:spLocks noGrp="1"/>
          </p:cNvSpPr>
          <p:nvPr>
            <p:ph type="title" idx="4294967295"/>
          </p:nvPr>
        </p:nvSpPr>
        <p:spPr>
          <a:xfrm>
            <a:off x="0" y="365125"/>
            <a:ext cx="10515600" cy="1325563"/>
          </a:xfrm>
        </p:spPr>
        <p:txBody>
          <a:bodyPr/>
          <a:lstStyle/>
          <a:p>
            <a:r>
              <a:rPr lang="en-US" dirty="0"/>
              <a:t>Balanced scorecard slide 2</a:t>
            </a:r>
          </a:p>
        </p:txBody>
      </p:sp>
      <p:sp>
        <p:nvSpPr>
          <p:cNvPr id="13" name="TextBox 12">
            <a:extLst>
              <a:ext uri="{FF2B5EF4-FFF2-40B4-BE49-F238E27FC236}">
                <a16:creationId xmlns:a16="http://schemas.microsoft.com/office/drawing/2014/main" id="{63C92C2E-8888-42AB-A36D-D6F2B362B0CD}"/>
              </a:ext>
            </a:extLst>
          </p:cNvPr>
          <p:cNvSpPr txBox="1"/>
          <p:nvPr/>
        </p:nvSpPr>
        <p:spPr>
          <a:xfrm>
            <a:off x="1463904" y="557719"/>
            <a:ext cx="9264193" cy="984885"/>
          </a:xfrm>
          <a:prstGeom prst="rect">
            <a:avLst/>
          </a:prstGeom>
          <a:noFill/>
        </p:spPr>
        <p:txBody>
          <a:bodyPr wrap="square" lIns="0" tIns="0" rIns="0" bIns="0" rtlCol="0" anchor="ctr">
            <a:spAutoFit/>
          </a:bodyPr>
          <a:lstStyle/>
          <a:p>
            <a:pPr algn="ctr"/>
            <a:r>
              <a:rPr lang="en-US" sz="3200" b="1" dirty="0">
                <a:latin typeface="+mj-lt"/>
              </a:rPr>
              <a:t>Summary of Consensus Positions</a:t>
            </a:r>
          </a:p>
          <a:p>
            <a:pPr algn="ctr"/>
            <a:r>
              <a:rPr lang="en-US" sz="3200" b="1" dirty="0">
                <a:solidFill>
                  <a:srgbClr val="92D050"/>
                </a:solidFill>
                <a:latin typeface="+mj-lt"/>
              </a:rPr>
              <a:t>Role of Application Comment</a:t>
            </a:r>
            <a:endParaRPr lang="en-US" sz="2800" b="1" dirty="0">
              <a:solidFill>
                <a:srgbClr val="92D050"/>
              </a:solidFill>
              <a:latin typeface="+mj-lt"/>
            </a:endParaRPr>
          </a:p>
        </p:txBody>
      </p:sp>
      <p:cxnSp>
        <p:nvCxnSpPr>
          <p:cNvPr id="14" name="Straight Connector 13">
            <a:extLst>
              <a:ext uri="{FF2B5EF4-FFF2-40B4-BE49-F238E27FC236}">
                <a16:creationId xmlns:a16="http://schemas.microsoft.com/office/drawing/2014/main" id="{928CDF10-3B7E-490F-BA2E-01E89BB873CB}"/>
              </a:ext>
            </a:extLst>
          </p:cNvPr>
          <p:cNvCxnSpPr>
            <a:cxnSpLocks/>
          </p:cNvCxnSpPr>
          <p:nvPr/>
        </p:nvCxnSpPr>
        <p:spPr>
          <a:xfrm>
            <a:off x="470059" y="1633845"/>
            <a:ext cx="11450899" cy="111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278954D-EEBE-4356-A1FB-05F7A02A7EAC}"/>
              </a:ext>
            </a:extLst>
          </p:cNvPr>
          <p:cNvSpPr txBox="1"/>
          <p:nvPr/>
        </p:nvSpPr>
        <p:spPr>
          <a:xfrm>
            <a:off x="1463905" y="1774565"/>
            <a:ext cx="4183091" cy="369332"/>
          </a:xfrm>
          <a:prstGeom prst="rect">
            <a:avLst/>
          </a:prstGeom>
          <a:noFill/>
        </p:spPr>
        <p:txBody>
          <a:bodyPr wrap="square" lIns="0" tIns="0" rIns="0" bIns="0" rtlCol="0">
            <a:spAutoFit/>
          </a:bodyPr>
          <a:lstStyle/>
          <a:p>
            <a:pPr>
              <a:spcBef>
                <a:spcPts val="100"/>
              </a:spcBef>
              <a:tabLst>
                <a:tab pos="174625" algn="l"/>
              </a:tabLst>
            </a:pPr>
            <a:r>
              <a:rPr lang="en-US" sz="2400" b="1" dirty="0" err="1"/>
              <a:t>SubPro</a:t>
            </a:r>
            <a:r>
              <a:rPr lang="en-US" sz="2400" b="1" dirty="0"/>
              <a:t> PDP WG recommendations</a:t>
            </a:r>
          </a:p>
        </p:txBody>
      </p:sp>
      <p:sp>
        <p:nvSpPr>
          <p:cNvPr id="20" name="TextBox 19">
            <a:extLst>
              <a:ext uri="{FF2B5EF4-FFF2-40B4-BE49-F238E27FC236}">
                <a16:creationId xmlns:a16="http://schemas.microsoft.com/office/drawing/2014/main" id="{ABCB47A7-DBF0-4BB0-93C8-2E8EB7EC911A}"/>
              </a:ext>
            </a:extLst>
          </p:cNvPr>
          <p:cNvSpPr txBox="1"/>
          <p:nvPr/>
        </p:nvSpPr>
        <p:spPr>
          <a:xfrm>
            <a:off x="1404340" y="2423333"/>
            <a:ext cx="5151735" cy="3511218"/>
          </a:xfrm>
          <a:prstGeom prst="rect">
            <a:avLst/>
          </a:prstGeom>
          <a:noFill/>
        </p:spPr>
        <p:txBody>
          <a:bodyPr wrap="square" lIns="0" tIns="0" rIns="0" bIns="0" rtlCol="0">
            <a:spAutoFit/>
          </a:bodyPr>
          <a:lstStyle/>
          <a:p>
            <a:pPr>
              <a:spcBef>
                <a:spcPts val="100"/>
              </a:spcBef>
              <a:tabLst>
                <a:tab pos="174625" algn="l"/>
              </a:tabLst>
            </a:pPr>
            <a:r>
              <a:rPr lang="en-US" sz="1400" u="sng" dirty="0"/>
              <a:t>Affirmation #1</a:t>
            </a:r>
          </a:p>
          <a:p>
            <a:pPr marL="171450" indent="-171450">
              <a:spcBef>
                <a:spcPts val="100"/>
              </a:spcBef>
              <a:buFont typeface="Arial" panose="020B0604020202020204" pitchFamily="34" charset="0"/>
              <a:buChar char="•"/>
              <a:tabLst>
                <a:tab pos="174625" algn="l"/>
              </a:tabLst>
            </a:pPr>
            <a:r>
              <a:rPr lang="en-US" sz="1400" dirty="0"/>
              <a:t>WG affirms Implementation Guidance C from 2007, “ICANN Will provide frequent communications with applicants and the public including comment forums</a:t>
            </a:r>
            <a:r>
              <a:rPr lang="en-US" sz="1400" b="1" i="1" dirty="0"/>
              <a:t>.</a:t>
            </a:r>
            <a:r>
              <a:rPr lang="en-US" sz="1400" dirty="0"/>
              <a:t>”</a:t>
            </a:r>
          </a:p>
          <a:p>
            <a:pPr marL="171450" indent="-171450">
              <a:spcBef>
                <a:spcPts val="100"/>
              </a:spcBef>
              <a:buFont typeface="Arial" panose="020B0604020202020204" pitchFamily="34" charset="0"/>
              <a:buChar char="•"/>
              <a:tabLst>
                <a:tab pos="174625" algn="l"/>
              </a:tabLst>
            </a:pPr>
            <a:r>
              <a:rPr lang="en-US" sz="1400" dirty="0"/>
              <a:t>AGB s. 1.1.2.3, “ICANN will open a comment period (the Application Comment Period) at the time applications are publicly posted on ICANN’s website … will allow time for the community to review and submit comments on posted application materials.” WG affirms that community members must have the opportunity to comment through the Application Comment Period on applications submitted and comments must continue to be published online for all to review.</a:t>
            </a:r>
          </a:p>
          <a:p>
            <a:pPr marL="171450" indent="-171450">
              <a:spcBef>
                <a:spcPts val="100"/>
              </a:spcBef>
              <a:buFont typeface="Arial" panose="020B0604020202020204" pitchFamily="34" charset="0"/>
              <a:buChar char="•"/>
              <a:tabLst>
                <a:tab pos="174625" algn="l"/>
              </a:tabLst>
            </a:pPr>
            <a:r>
              <a:rPr lang="en-US" sz="1400" dirty="0"/>
              <a:t>When application comment might cause an evaluator to reduce scoring, ICANN must issue a Clarifying Question (CQ) to the applicant and give the applicant an opportunity to respond. </a:t>
            </a:r>
          </a:p>
          <a:p>
            <a:pPr>
              <a:spcBef>
                <a:spcPts val="100"/>
              </a:spcBef>
              <a:tabLst>
                <a:tab pos="174625" algn="l"/>
              </a:tabLst>
            </a:pPr>
            <a:endParaRPr lang="en-US" sz="1400" dirty="0"/>
          </a:p>
          <a:p>
            <a:pPr marL="174625" indent="-174625">
              <a:spcBef>
                <a:spcPts val="100"/>
              </a:spcBef>
              <a:buFont typeface="Arial" panose="020B0604020202020204" pitchFamily="34" charset="0"/>
              <a:buChar char="•"/>
              <a:tabLst>
                <a:tab pos="174625" algn="l"/>
              </a:tabLst>
            </a:pPr>
            <a:endParaRPr lang="en-US" sz="1400" dirty="0"/>
          </a:p>
        </p:txBody>
      </p:sp>
      <p:sp>
        <p:nvSpPr>
          <p:cNvPr id="21" name="Callout: Bent Line 20">
            <a:extLst>
              <a:ext uri="{FF2B5EF4-FFF2-40B4-BE49-F238E27FC236}">
                <a16:creationId xmlns:a16="http://schemas.microsoft.com/office/drawing/2014/main" id="{D03C4213-B84E-471D-9772-A6DAF438B439}"/>
              </a:ext>
            </a:extLst>
          </p:cNvPr>
          <p:cNvSpPr/>
          <p:nvPr/>
        </p:nvSpPr>
        <p:spPr>
          <a:xfrm>
            <a:off x="7478486" y="2803700"/>
            <a:ext cx="3875314" cy="506964"/>
          </a:xfrm>
          <a:prstGeom prst="borderCallout2">
            <a:avLst>
              <a:gd name="adj1" fmla="val 18750"/>
              <a:gd name="adj2" fmla="val -8333"/>
              <a:gd name="adj3" fmla="val 18750"/>
              <a:gd name="adj4" fmla="val -16667"/>
              <a:gd name="adj5" fmla="val -10209"/>
              <a:gd name="adj6" fmla="val -23370"/>
            </a:avLst>
          </a:prstGeom>
          <a:solidFill>
            <a:schemeClr val="bg1"/>
          </a:solidFill>
          <a:ln>
            <a:solidFill>
              <a:srgbClr val="E317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Acceptable. No further intervention needed.</a:t>
            </a:r>
          </a:p>
        </p:txBody>
      </p:sp>
    </p:spTree>
    <p:extLst>
      <p:ext uri="{BB962C8B-B14F-4D97-AF65-F5344CB8AC3E}">
        <p14:creationId xmlns:p14="http://schemas.microsoft.com/office/powerpoint/2010/main" val="2713722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5D2A43-E613-4861-B777-A0FBFF474536}"/>
              </a:ext>
              <a:ext uri="{C183D7F6-B498-43B3-948B-1728B52AA6E4}">
                <adec:decorative xmlns:adec="http://schemas.microsoft.com/office/drawing/2017/decorative" val="1"/>
              </a:ext>
            </a:extLst>
          </p:cNvPr>
          <p:cNvSpPr/>
          <p:nvPr/>
        </p:nvSpPr>
        <p:spPr>
          <a:xfrm>
            <a:off x="0" y="315687"/>
            <a:ext cx="12192000" cy="9427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BAF9FE27-70E1-44B2-A8D4-22B1FBB9F461}"/>
              </a:ext>
            </a:extLst>
          </p:cNvPr>
          <p:cNvSpPr>
            <a:spLocks noGrp="1"/>
          </p:cNvSpPr>
          <p:nvPr>
            <p:ph type="sldNum" sz="quarter" idx="12"/>
          </p:nvPr>
        </p:nvSpPr>
        <p:spPr/>
        <p:txBody>
          <a:bodyPr/>
          <a:lstStyle/>
          <a:p>
            <a:fld id="{5A4A7955-6230-48B4-BD8B-A7C460F75945}" type="slidenum">
              <a:rPr lang="en-US" smtClean="0"/>
              <a:t>4</a:t>
            </a:fld>
            <a:endParaRPr lang="en-US" dirty="0"/>
          </a:p>
        </p:txBody>
      </p:sp>
      <p:sp>
        <p:nvSpPr>
          <p:cNvPr id="7" name="Title 6" hidden="1">
            <a:extLst>
              <a:ext uri="{FF2B5EF4-FFF2-40B4-BE49-F238E27FC236}">
                <a16:creationId xmlns:a16="http://schemas.microsoft.com/office/drawing/2014/main" id="{9B326F38-4E3F-467E-B912-22D5333F4202}"/>
              </a:ext>
            </a:extLst>
          </p:cNvPr>
          <p:cNvSpPr>
            <a:spLocks noGrp="1"/>
          </p:cNvSpPr>
          <p:nvPr>
            <p:ph type="title" idx="4294967295"/>
          </p:nvPr>
        </p:nvSpPr>
        <p:spPr>
          <a:xfrm>
            <a:off x="0" y="365125"/>
            <a:ext cx="10515600" cy="1325563"/>
          </a:xfrm>
        </p:spPr>
        <p:txBody>
          <a:bodyPr/>
          <a:lstStyle/>
          <a:p>
            <a:r>
              <a:rPr lang="en-US" dirty="0"/>
              <a:t>Balanced scorecard slide 2</a:t>
            </a:r>
          </a:p>
        </p:txBody>
      </p:sp>
      <p:sp>
        <p:nvSpPr>
          <p:cNvPr id="13" name="TextBox 12">
            <a:extLst>
              <a:ext uri="{FF2B5EF4-FFF2-40B4-BE49-F238E27FC236}">
                <a16:creationId xmlns:a16="http://schemas.microsoft.com/office/drawing/2014/main" id="{63C92C2E-8888-42AB-A36D-D6F2B362B0CD}"/>
              </a:ext>
            </a:extLst>
          </p:cNvPr>
          <p:cNvSpPr txBox="1"/>
          <p:nvPr/>
        </p:nvSpPr>
        <p:spPr>
          <a:xfrm>
            <a:off x="1463904" y="557719"/>
            <a:ext cx="9264193" cy="984885"/>
          </a:xfrm>
          <a:prstGeom prst="rect">
            <a:avLst/>
          </a:prstGeom>
          <a:noFill/>
        </p:spPr>
        <p:txBody>
          <a:bodyPr wrap="square" lIns="0" tIns="0" rIns="0" bIns="0" rtlCol="0" anchor="ctr">
            <a:spAutoFit/>
          </a:bodyPr>
          <a:lstStyle/>
          <a:p>
            <a:pPr algn="ctr"/>
            <a:r>
              <a:rPr lang="en-US" sz="3200" b="1" dirty="0">
                <a:latin typeface="+mj-lt"/>
              </a:rPr>
              <a:t>Summary of Consensus Positions</a:t>
            </a:r>
          </a:p>
          <a:p>
            <a:pPr algn="ctr"/>
            <a:r>
              <a:rPr lang="en-US" sz="3200" b="1" dirty="0">
                <a:solidFill>
                  <a:srgbClr val="92D050"/>
                </a:solidFill>
                <a:latin typeface="+mj-lt"/>
              </a:rPr>
              <a:t>Role of Application Comment</a:t>
            </a:r>
            <a:endParaRPr lang="en-US" sz="2800" b="1" dirty="0">
              <a:solidFill>
                <a:srgbClr val="92D050"/>
              </a:solidFill>
              <a:latin typeface="+mj-lt"/>
            </a:endParaRPr>
          </a:p>
        </p:txBody>
      </p:sp>
      <p:cxnSp>
        <p:nvCxnSpPr>
          <p:cNvPr id="14" name="Straight Connector 13">
            <a:extLst>
              <a:ext uri="{FF2B5EF4-FFF2-40B4-BE49-F238E27FC236}">
                <a16:creationId xmlns:a16="http://schemas.microsoft.com/office/drawing/2014/main" id="{928CDF10-3B7E-490F-BA2E-01E89BB873CB}"/>
              </a:ext>
            </a:extLst>
          </p:cNvPr>
          <p:cNvCxnSpPr>
            <a:cxnSpLocks/>
          </p:cNvCxnSpPr>
          <p:nvPr/>
        </p:nvCxnSpPr>
        <p:spPr>
          <a:xfrm>
            <a:off x="470059" y="1633845"/>
            <a:ext cx="11450899" cy="111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278954D-EEBE-4356-A1FB-05F7A02A7EAC}"/>
              </a:ext>
            </a:extLst>
          </p:cNvPr>
          <p:cNvSpPr txBox="1"/>
          <p:nvPr/>
        </p:nvSpPr>
        <p:spPr>
          <a:xfrm>
            <a:off x="1463905" y="1774565"/>
            <a:ext cx="4183091" cy="369332"/>
          </a:xfrm>
          <a:prstGeom prst="rect">
            <a:avLst/>
          </a:prstGeom>
          <a:noFill/>
        </p:spPr>
        <p:txBody>
          <a:bodyPr wrap="square" lIns="0" tIns="0" rIns="0" bIns="0" rtlCol="0">
            <a:spAutoFit/>
          </a:bodyPr>
          <a:lstStyle/>
          <a:p>
            <a:pPr>
              <a:spcBef>
                <a:spcPts val="100"/>
              </a:spcBef>
              <a:tabLst>
                <a:tab pos="174625" algn="l"/>
              </a:tabLst>
            </a:pPr>
            <a:r>
              <a:rPr lang="en-US" sz="2400" b="1" dirty="0" err="1"/>
              <a:t>SubPro</a:t>
            </a:r>
            <a:r>
              <a:rPr lang="en-US" sz="2400" b="1" dirty="0"/>
              <a:t> PDP WG recommendations</a:t>
            </a:r>
          </a:p>
        </p:txBody>
      </p:sp>
      <p:sp>
        <p:nvSpPr>
          <p:cNvPr id="20" name="TextBox 19">
            <a:extLst>
              <a:ext uri="{FF2B5EF4-FFF2-40B4-BE49-F238E27FC236}">
                <a16:creationId xmlns:a16="http://schemas.microsoft.com/office/drawing/2014/main" id="{ABCB47A7-DBF0-4BB0-93C8-2E8EB7EC911A}"/>
              </a:ext>
            </a:extLst>
          </p:cNvPr>
          <p:cNvSpPr txBox="1"/>
          <p:nvPr/>
        </p:nvSpPr>
        <p:spPr>
          <a:xfrm>
            <a:off x="1404340" y="2423333"/>
            <a:ext cx="5151735" cy="3308598"/>
          </a:xfrm>
          <a:prstGeom prst="rect">
            <a:avLst/>
          </a:prstGeom>
          <a:noFill/>
        </p:spPr>
        <p:txBody>
          <a:bodyPr wrap="square" lIns="0" tIns="0" rIns="0" bIns="0" rtlCol="0">
            <a:spAutoFit/>
          </a:bodyPr>
          <a:lstStyle/>
          <a:p>
            <a:pPr>
              <a:spcBef>
                <a:spcPts val="100"/>
              </a:spcBef>
              <a:tabLst>
                <a:tab pos="174625" algn="l"/>
              </a:tabLst>
            </a:pPr>
            <a:r>
              <a:rPr lang="en-US" sz="1400" u="sng" dirty="0"/>
              <a:t>Recommendation #2</a:t>
            </a:r>
          </a:p>
          <a:p>
            <a:pPr>
              <a:spcBef>
                <a:spcPts val="100"/>
              </a:spcBef>
              <a:tabLst>
                <a:tab pos="174625" algn="l"/>
              </a:tabLst>
            </a:pPr>
            <a:r>
              <a:rPr lang="en-US" sz="1400" dirty="0"/>
              <a:t>For purposes of transparency and to reduce possibility of gaming, there should be clear and accurate information available about the identity of a person commenting on an application as described in the IG below</a:t>
            </a:r>
          </a:p>
          <a:p>
            <a:pPr marL="171450" indent="-171450">
              <a:spcBef>
                <a:spcPts val="100"/>
              </a:spcBef>
              <a:buFont typeface="Arial" panose="020B0604020202020204" pitchFamily="34" charset="0"/>
              <a:buChar char="•"/>
              <a:tabLst>
                <a:tab pos="174625" algn="l"/>
              </a:tabLst>
            </a:pPr>
            <a:endParaRPr lang="en-US" sz="1400" u="sng" dirty="0"/>
          </a:p>
          <a:p>
            <a:pPr>
              <a:spcBef>
                <a:spcPts val="100"/>
              </a:spcBef>
              <a:tabLst>
                <a:tab pos="174625" algn="l"/>
              </a:tabLst>
            </a:pPr>
            <a:r>
              <a:rPr lang="en-US" sz="1400" u="sng" dirty="0"/>
              <a:t>Implementation</a:t>
            </a:r>
            <a:r>
              <a:rPr lang="en-US" sz="1400" b="1" u="sng" dirty="0"/>
              <a:t> </a:t>
            </a:r>
            <a:r>
              <a:rPr lang="en-US" sz="1400" u="sng" dirty="0"/>
              <a:t>Guidance</a:t>
            </a:r>
          </a:p>
          <a:p>
            <a:pPr marL="171450" indent="-171450">
              <a:spcBef>
                <a:spcPts val="100"/>
              </a:spcBef>
              <a:buFont typeface="Arial" panose="020B0604020202020204" pitchFamily="34" charset="0"/>
              <a:buChar char="•"/>
              <a:tabLst>
                <a:tab pos="174625" algn="l"/>
              </a:tabLst>
            </a:pPr>
            <a:r>
              <a:rPr lang="en-US" sz="1400" dirty="0"/>
              <a:t>System used to collect application comment should continue to require that affirmative confirmation be received for email addresses prior to use in submission of comments. ICANN org should seek to verify the identity of the person submitting comment, as far as possible.</a:t>
            </a:r>
          </a:p>
          <a:p>
            <a:pPr marL="171450" indent="-171450">
              <a:spcBef>
                <a:spcPts val="100"/>
              </a:spcBef>
              <a:buFont typeface="Arial" panose="020B0604020202020204" pitchFamily="34" charset="0"/>
              <a:buChar char="•"/>
              <a:tabLst>
                <a:tab pos="174625" algn="l"/>
              </a:tabLst>
            </a:pPr>
            <a:r>
              <a:rPr lang="en-US" sz="1400" dirty="0"/>
              <a:t>Each commenter should be asked whether they are employed by, are under contract with, have a financial interest in, or are submitting the comment on behalf of an applicant and to reveal such relationship.</a:t>
            </a:r>
          </a:p>
          <a:p>
            <a:pPr marL="174625" indent="-174625">
              <a:spcBef>
                <a:spcPts val="100"/>
              </a:spcBef>
              <a:buFont typeface="Arial" panose="020B0604020202020204" pitchFamily="34" charset="0"/>
              <a:buChar char="•"/>
              <a:tabLst>
                <a:tab pos="174625" algn="l"/>
              </a:tabLst>
            </a:pPr>
            <a:endParaRPr lang="en-US" sz="1400" dirty="0"/>
          </a:p>
        </p:txBody>
      </p:sp>
      <p:sp>
        <p:nvSpPr>
          <p:cNvPr id="21" name="Callout: Bent Line 20">
            <a:extLst>
              <a:ext uri="{FF2B5EF4-FFF2-40B4-BE49-F238E27FC236}">
                <a16:creationId xmlns:a16="http://schemas.microsoft.com/office/drawing/2014/main" id="{D03C4213-B84E-471D-9772-A6DAF438B439}"/>
              </a:ext>
            </a:extLst>
          </p:cNvPr>
          <p:cNvSpPr/>
          <p:nvPr/>
        </p:nvSpPr>
        <p:spPr>
          <a:xfrm>
            <a:off x="7392838" y="1854679"/>
            <a:ext cx="3838755" cy="4003687"/>
          </a:xfrm>
          <a:prstGeom prst="borderCallout2">
            <a:avLst>
              <a:gd name="adj1" fmla="val 18750"/>
              <a:gd name="adj2" fmla="val -8333"/>
              <a:gd name="adj3" fmla="val 18750"/>
              <a:gd name="adj4" fmla="val -16667"/>
              <a:gd name="adj5" fmla="val 22392"/>
              <a:gd name="adj6" fmla="val -22035"/>
            </a:avLst>
          </a:prstGeom>
          <a:solidFill>
            <a:schemeClr val="bg1"/>
          </a:solidFill>
          <a:ln>
            <a:solidFill>
              <a:srgbClr val="E317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Acceptable in principle.</a:t>
            </a:r>
          </a:p>
          <a:p>
            <a:endParaRPr lang="en-US" sz="1200" dirty="0">
              <a:solidFill>
                <a:schemeClr val="tx1"/>
              </a:solidFill>
            </a:endParaRPr>
          </a:p>
          <a:p>
            <a:r>
              <a:rPr lang="en-US" sz="1200" u="sng" dirty="0">
                <a:solidFill>
                  <a:schemeClr val="tx1"/>
                </a:solidFill>
              </a:rPr>
              <a:t>Additional Intervention</a:t>
            </a:r>
          </a:p>
          <a:p>
            <a:pPr marL="171450" indent="-171450">
              <a:buFont typeface="Arial" panose="020B0604020202020204" pitchFamily="34" charset="0"/>
              <a:buChar char="•"/>
            </a:pPr>
            <a:r>
              <a:rPr lang="en-US" sz="1200" dirty="0">
                <a:solidFill>
                  <a:schemeClr val="tx1"/>
                </a:solidFill>
              </a:rPr>
              <a:t>Christopher Wilkinson: </a:t>
            </a:r>
            <a:r>
              <a:rPr lang="en-US" sz="1200" i="1" dirty="0">
                <a:solidFill>
                  <a:schemeClr val="tx1"/>
                </a:solidFill>
              </a:rPr>
              <a:t>“However, there should be definitions of conflicts of interest and that these should be clarified because in different  circumstances and for different purposes, different concepts of legal and political, both different concepts of conflict of interest do arise.”</a:t>
            </a:r>
          </a:p>
          <a:p>
            <a:pPr marL="449263" lvl="1" indent="-268288">
              <a:buFont typeface="Wingdings" panose="05000000000000000000" pitchFamily="2" charset="2"/>
              <a:buChar char="q"/>
            </a:pPr>
            <a:r>
              <a:rPr lang="en-US" sz="1200" b="1" i="1" dirty="0">
                <a:solidFill>
                  <a:schemeClr val="tx1"/>
                </a:solidFill>
              </a:rPr>
              <a:t>Clarification: Does the 2nd Implementation Guidance not cover this sufficiently?</a:t>
            </a:r>
          </a:p>
          <a:p>
            <a:pPr marL="171450" indent="-171450">
              <a:buFont typeface="Arial" panose="020B0604020202020204" pitchFamily="34" charset="0"/>
              <a:buChar char="•"/>
            </a:pPr>
            <a:endParaRPr lang="en-US" sz="1200" dirty="0">
              <a:solidFill>
                <a:schemeClr val="tx1"/>
              </a:solidFill>
            </a:endParaRPr>
          </a:p>
          <a:p>
            <a:pPr marL="171450" indent="-171450">
              <a:buFont typeface="Arial" panose="020B0604020202020204" pitchFamily="34" charset="0"/>
              <a:buChar char="•"/>
            </a:pPr>
            <a:r>
              <a:rPr lang="en-US" sz="1200" dirty="0">
                <a:solidFill>
                  <a:schemeClr val="tx1"/>
                </a:solidFill>
              </a:rPr>
              <a:t>Justine Chew has raised a query to </a:t>
            </a:r>
            <a:r>
              <a:rPr lang="en-US" sz="1200" dirty="0" err="1">
                <a:solidFill>
                  <a:schemeClr val="tx1"/>
                </a:solidFill>
              </a:rPr>
              <a:t>SubPro</a:t>
            </a:r>
            <a:r>
              <a:rPr lang="en-US" sz="1200" dirty="0">
                <a:solidFill>
                  <a:schemeClr val="tx1"/>
                </a:solidFill>
              </a:rPr>
              <a:t> PDP WG as to the consequences of a commenter not disclosing a relationship with an applicant in violation of this request:</a:t>
            </a:r>
          </a:p>
          <a:p>
            <a:pPr marL="361950" indent="-171450">
              <a:buFont typeface="Wingdings" panose="05000000000000000000" pitchFamily="2" charset="2"/>
              <a:buChar char="q"/>
            </a:pPr>
            <a:r>
              <a:rPr lang="en-US" sz="1200" dirty="0">
                <a:solidFill>
                  <a:schemeClr val="tx1"/>
                </a:solidFill>
              </a:rPr>
              <a:t>Would the commenter be barred and their comment marked "Disregarded" (or something to that effect)?</a:t>
            </a:r>
          </a:p>
          <a:p>
            <a:pPr marL="361950" indent="-171450">
              <a:buFont typeface="Wingdings" panose="05000000000000000000" pitchFamily="2" charset="2"/>
              <a:buChar char="q"/>
            </a:pPr>
            <a:r>
              <a:rPr lang="en-US" sz="1200" dirty="0">
                <a:solidFill>
                  <a:schemeClr val="tx1"/>
                </a:solidFill>
              </a:rPr>
              <a:t>Should some burden be placed on each applicant as a meaningful way to reduce risk of gaming / increase transparency, especially when a comment purports to cast "doubt" on a competing application?</a:t>
            </a:r>
          </a:p>
        </p:txBody>
      </p:sp>
      <p:cxnSp>
        <p:nvCxnSpPr>
          <p:cNvPr id="5" name="Straight Connector 4">
            <a:extLst>
              <a:ext uri="{FF2B5EF4-FFF2-40B4-BE49-F238E27FC236}">
                <a16:creationId xmlns:a16="http://schemas.microsoft.com/office/drawing/2014/main" id="{5C8F3CD6-5158-4149-89FB-31C6F121A1B1}"/>
              </a:ext>
            </a:extLst>
          </p:cNvPr>
          <p:cNvCxnSpPr/>
          <p:nvPr/>
        </p:nvCxnSpPr>
        <p:spPr>
          <a:xfrm flipH="1">
            <a:off x="6556075" y="3873260"/>
            <a:ext cx="776378" cy="10289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91546F3-1655-412D-BBEF-BB4D7DAF184B}"/>
              </a:ext>
            </a:extLst>
          </p:cNvPr>
          <p:cNvCxnSpPr>
            <a:cxnSpLocks/>
          </p:cNvCxnSpPr>
          <p:nvPr/>
        </p:nvCxnSpPr>
        <p:spPr>
          <a:xfrm flipH="1">
            <a:off x="6426679" y="3709358"/>
            <a:ext cx="905774" cy="58412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4284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5D2A43-E613-4861-B777-A0FBFF474536}"/>
              </a:ext>
              <a:ext uri="{C183D7F6-B498-43B3-948B-1728B52AA6E4}">
                <adec:decorative xmlns:adec="http://schemas.microsoft.com/office/drawing/2017/decorative" val="1"/>
              </a:ext>
            </a:extLst>
          </p:cNvPr>
          <p:cNvSpPr/>
          <p:nvPr/>
        </p:nvSpPr>
        <p:spPr>
          <a:xfrm>
            <a:off x="0" y="315687"/>
            <a:ext cx="12192000" cy="9427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BAF9FE27-70E1-44B2-A8D4-22B1FBB9F461}"/>
              </a:ext>
            </a:extLst>
          </p:cNvPr>
          <p:cNvSpPr>
            <a:spLocks noGrp="1"/>
          </p:cNvSpPr>
          <p:nvPr>
            <p:ph type="sldNum" sz="quarter" idx="12"/>
          </p:nvPr>
        </p:nvSpPr>
        <p:spPr/>
        <p:txBody>
          <a:bodyPr/>
          <a:lstStyle/>
          <a:p>
            <a:fld id="{5A4A7955-6230-48B4-BD8B-A7C460F75945}" type="slidenum">
              <a:rPr lang="en-US" smtClean="0"/>
              <a:t>5</a:t>
            </a:fld>
            <a:endParaRPr lang="en-US" dirty="0"/>
          </a:p>
        </p:txBody>
      </p:sp>
      <p:sp>
        <p:nvSpPr>
          <p:cNvPr id="7" name="Title 6" hidden="1">
            <a:extLst>
              <a:ext uri="{FF2B5EF4-FFF2-40B4-BE49-F238E27FC236}">
                <a16:creationId xmlns:a16="http://schemas.microsoft.com/office/drawing/2014/main" id="{9B326F38-4E3F-467E-B912-22D5333F4202}"/>
              </a:ext>
            </a:extLst>
          </p:cNvPr>
          <p:cNvSpPr>
            <a:spLocks noGrp="1"/>
          </p:cNvSpPr>
          <p:nvPr>
            <p:ph type="title" idx="4294967295"/>
          </p:nvPr>
        </p:nvSpPr>
        <p:spPr>
          <a:xfrm>
            <a:off x="0" y="365125"/>
            <a:ext cx="10515600" cy="1325563"/>
          </a:xfrm>
        </p:spPr>
        <p:txBody>
          <a:bodyPr/>
          <a:lstStyle/>
          <a:p>
            <a:r>
              <a:rPr lang="en-US" dirty="0"/>
              <a:t>Balanced scorecard slide 2</a:t>
            </a:r>
          </a:p>
        </p:txBody>
      </p:sp>
      <p:sp>
        <p:nvSpPr>
          <p:cNvPr id="13" name="TextBox 12">
            <a:extLst>
              <a:ext uri="{FF2B5EF4-FFF2-40B4-BE49-F238E27FC236}">
                <a16:creationId xmlns:a16="http://schemas.microsoft.com/office/drawing/2014/main" id="{63C92C2E-8888-42AB-A36D-D6F2B362B0CD}"/>
              </a:ext>
            </a:extLst>
          </p:cNvPr>
          <p:cNvSpPr txBox="1"/>
          <p:nvPr/>
        </p:nvSpPr>
        <p:spPr>
          <a:xfrm>
            <a:off x="1463904" y="557719"/>
            <a:ext cx="9264193" cy="984885"/>
          </a:xfrm>
          <a:prstGeom prst="rect">
            <a:avLst/>
          </a:prstGeom>
          <a:noFill/>
        </p:spPr>
        <p:txBody>
          <a:bodyPr wrap="square" lIns="0" tIns="0" rIns="0" bIns="0" rtlCol="0" anchor="ctr">
            <a:spAutoFit/>
          </a:bodyPr>
          <a:lstStyle/>
          <a:p>
            <a:pPr algn="ctr"/>
            <a:r>
              <a:rPr lang="en-US" sz="3200" b="1" dirty="0">
                <a:latin typeface="+mj-lt"/>
              </a:rPr>
              <a:t>Summary of Consensus Positions</a:t>
            </a:r>
          </a:p>
          <a:p>
            <a:pPr algn="ctr"/>
            <a:r>
              <a:rPr lang="en-US" sz="3200" b="1" dirty="0">
                <a:solidFill>
                  <a:srgbClr val="92D050"/>
                </a:solidFill>
                <a:latin typeface="+mj-lt"/>
              </a:rPr>
              <a:t>Role of Application Comment</a:t>
            </a:r>
            <a:endParaRPr lang="en-US" sz="2800" b="1" dirty="0">
              <a:solidFill>
                <a:srgbClr val="92D050"/>
              </a:solidFill>
              <a:latin typeface="+mj-lt"/>
            </a:endParaRPr>
          </a:p>
        </p:txBody>
      </p:sp>
      <p:cxnSp>
        <p:nvCxnSpPr>
          <p:cNvPr id="14" name="Straight Connector 13">
            <a:extLst>
              <a:ext uri="{FF2B5EF4-FFF2-40B4-BE49-F238E27FC236}">
                <a16:creationId xmlns:a16="http://schemas.microsoft.com/office/drawing/2014/main" id="{928CDF10-3B7E-490F-BA2E-01E89BB873CB}"/>
              </a:ext>
            </a:extLst>
          </p:cNvPr>
          <p:cNvCxnSpPr>
            <a:cxnSpLocks/>
          </p:cNvCxnSpPr>
          <p:nvPr/>
        </p:nvCxnSpPr>
        <p:spPr>
          <a:xfrm>
            <a:off x="470059" y="1633845"/>
            <a:ext cx="11450899" cy="111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278954D-EEBE-4356-A1FB-05F7A02A7EAC}"/>
              </a:ext>
            </a:extLst>
          </p:cNvPr>
          <p:cNvSpPr txBox="1"/>
          <p:nvPr/>
        </p:nvSpPr>
        <p:spPr>
          <a:xfrm>
            <a:off x="1463905" y="1774565"/>
            <a:ext cx="4183091" cy="369332"/>
          </a:xfrm>
          <a:prstGeom prst="rect">
            <a:avLst/>
          </a:prstGeom>
          <a:noFill/>
        </p:spPr>
        <p:txBody>
          <a:bodyPr wrap="square" lIns="0" tIns="0" rIns="0" bIns="0" rtlCol="0">
            <a:spAutoFit/>
          </a:bodyPr>
          <a:lstStyle/>
          <a:p>
            <a:pPr>
              <a:spcBef>
                <a:spcPts val="100"/>
              </a:spcBef>
              <a:tabLst>
                <a:tab pos="174625" algn="l"/>
              </a:tabLst>
            </a:pPr>
            <a:r>
              <a:rPr lang="en-US" sz="2400" b="1" dirty="0" err="1"/>
              <a:t>SubPro</a:t>
            </a:r>
            <a:r>
              <a:rPr lang="en-US" sz="2400" b="1" dirty="0"/>
              <a:t> PDP WG recommendations</a:t>
            </a:r>
          </a:p>
        </p:txBody>
      </p:sp>
      <p:sp>
        <p:nvSpPr>
          <p:cNvPr id="20" name="TextBox 19">
            <a:extLst>
              <a:ext uri="{FF2B5EF4-FFF2-40B4-BE49-F238E27FC236}">
                <a16:creationId xmlns:a16="http://schemas.microsoft.com/office/drawing/2014/main" id="{ABCB47A7-DBF0-4BB0-93C8-2E8EB7EC911A}"/>
              </a:ext>
            </a:extLst>
          </p:cNvPr>
          <p:cNvSpPr txBox="1"/>
          <p:nvPr/>
        </p:nvSpPr>
        <p:spPr>
          <a:xfrm>
            <a:off x="1404340" y="2423333"/>
            <a:ext cx="5151735" cy="3536866"/>
          </a:xfrm>
          <a:prstGeom prst="rect">
            <a:avLst/>
          </a:prstGeom>
          <a:noFill/>
        </p:spPr>
        <p:txBody>
          <a:bodyPr wrap="square" lIns="0" tIns="0" rIns="0" bIns="0" rtlCol="0">
            <a:spAutoFit/>
          </a:bodyPr>
          <a:lstStyle/>
          <a:p>
            <a:pPr>
              <a:spcBef>
                <a:spcPts val="100"/>
              </a:spcBef>
              <a:tabLst>
                <a:tab pos="174625" algn="l"/>
              </a:tabLst>
            </a:pPr>
            <a:r>
              <a:rPr lang="en-US" sz="1400" u="sng" dirty="0"/>
              <a:t>Recommendation #3</a:t>
            </a:r>
          </a:p>
          <a:p>
            <a:pPr>
              <a:spcBef>
                <a:spcPts val="100"/>
              </a:spcBef>
              <a:tabLst>
                <a:tab pos="174625" algn="l"/>
              </a:tabLst>
            </a:pPr>
            <a:r>
              <a:rPr lang="en-US" sz="1400" dirty="0"/>
              <a:t>Systems supporting application comment should emphasize usability for those submitting comments and those reviewing comments submitted. This is consistent with PIRR rec. 1.3.a, “Explore implementing additional functionality that will improve the usability of the Application Comment Forum.”</a:t>
            </a:r>
          </a:p>
          <a:p>
            <a:pPr>
              <a:spcBef>
                <a:spcPts val="100"/>
              </a:spcBef>
              <a:tabLst>
                <a:tab pos="174625" algn="l"/>
              </a:tabLst>
            </a:pPr>
            <a:endParaRPr lang="en-US" sz="1400" dirty="0"/>
          </a:p>
          <a:p>
            <a:pPr>
              <a:spcBef>
                <a:spcPts val="100"/>
              </a:spcBef>
              <a:tabLst>
                <a:tab pos="174625" algn="l"/>
              </a:tabLst>
            </a:pPr>
            <a:r>
              <a:rPr lang="en-US" sz="1400" u="sng" dirty="0"/>
              <a:t>Implementation Guidance</a:t>
            </a:r>
          </a:p>
          <a:p>
            <a:pPr marL="180975" indent="-180975">
              <a:spcBef>
                <a:spcPts val="100"/>
              </a:spcBef>
              <a:buFont typeface="Arial" panose="020B0604020202020204" pitchFamily="34" charset="0"/>
              <a:buChar char="•"/>
            </a:pPr>
            <a:r>
              <a:rPr lang="en-US" sz="1400" dirty="0"/>
              <a:t>Application Comment System (ACS) should better support filtering and sorting of comments to help those reviewing comments find relevant response – </a:t>
            </a:r>
            <a:r>
              <a:rPr lang="en-US" sz="1400" dirty="0" err="1"/>
              <a:t>eg.</a:t>
            </a:r>
            <a:r>
              <a:rPr lang="en-US" sz="1400" dirty="0"/>
              <a:t> to search comments for substantive text within the comment itself.</a:t>
            </a:r>
          </a:p>
          <a:p>
            <a:pPr marL="180975" indent="-180975">
              <a:spcBef>
                <a:spcPts val="100"/>
              </a:spcBef>
              <a:buFont typeface="Arial" panose="020B0604020202020204" pitchFamily="34" charset="0"/>
              <a:buChar char="•"/>
            </a:pPr>
            <a:r>
              <a:rPr lang="en-US" sz="1400" dirty="0"/>
              <a:t>ACS should allow those submitting comments to include attachments – ICANN Org to investigate on commercially reasonable mechanisms. </a:t>
            </a:r>
          </a:p>
          <a:p>
            <a:pPr>
              <a:spcBef>
                <a:spcPts val="100"/>
              </a:spcBef>
              <a:tabLst>
                <a:tab pos="174625" algn="l"/>
              </a:tabLst>
            </a:pPr>
            <a:endParaRPr lang="en-US" sz="1400" dirty="0"/>
          </a:p>
          <a:p>
            <a:pPr marL="174625" indent="-174625">
              <a:spcBef>
                <a:spcPts val="100"/>
              </a:spcBef>
              <a:buFont typeface="Arial" panose="020B0604020202020204" pitchFamily="34" charset="0"/>
              <a:buChar char="•"/>
              <a:tabLst>
                <a:tab pos="174625" algn="l"/>
              </a:tabLst>
            </a:pPr>
            <a:endParaRPr lang="en-US" sz="1400" dirty="0"/>
          </a:p>
        </p:txBody>
      </p:sp>
      <p:sp>
        <p:nvSpPr>
          <p:cNvPr id="12" name="Callout: Bent Line 11">
            <a:extLst>
              <a:ext uri="{FF2B5EF4-FFF2-40B4-BE49-F238E27FC236}">
                <a16:creationId xmlns:a16="http://schemas.microsoft.com/office/drawing/2014/main" id="{7D6A7752-DA2D-40AB-93EE-2EDF4AD46B22}"/>
              </a:ext>
            </a:extLst>
          </p:cNvPr>
          <p:cNvSpPr/>
          <p:nvPr/>
        </p:nvSpPr>
        <p:spPr>
          <a:xfrm>
            <a:off x="7478486" y="2803700"/>
            <a:ext cx="3875314" cy="506964"/>
          </a:xfrm>
          <a:prstGeom prst="borderCallout2">
            <a:avLst>
              <a:gd name="adj1" fmla="val 18750"/>
              <a:gd name="adj2" fmla="val -8333"/>
              <a:gd name="adj3" fmla="val 18750"/>
              <a:gd name="adj4" fmla="val -16667"/>
              <a:gd name="adj5" fmla="val -10209"/>
              <a:gd name="adj6" fmla="val -23370"/>
            </a:avLst>
          </a:prstGeom>
          <a:solidFill>
            <a:schemeClr val="bg1"/>
          </a:solidFill>
          <a:ln>
            <a:solidFill>
              <a:srgbClr val="E317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Acceptable. No further intervention needed.</a:t>
            </a:r>
          </a:p>
        </p:txBody>
      </p:sp>
    </p:spTree>
    <p:extLst>
      <p:ext uri="{BB962C8B-B14F-4D97-AF65-F5344CB8AC3E}">
        <p14:creationId xmlns:p14="http://schemas.microsoft.com/office/powerpoint/2010/main" val="1948676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5D2A43-E613-4861-B777-A0FBFF474536}"/>
              </a:ext>
              <a:ext uri="{C183D7F6-B498-43B3-948B-1728B52AA6E4}">
                <adec:decorative xmlns:adec="http://schemas.microsoft.com/office/drawing/2017/decorative" val="1"/>
              </a:ext>
            </a:extLst>
          </p:cNvPr>
          <p:cNvSpPr/>
          <p:nvPr/>
        </p:nvSpPr>
        <p:spPr>
          <a:xfrm>
            <a:off x="0" y="315687"/>
            <a:ext cx="12192000" cy="9427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BAF9FE27-70E1-44B2-A8D4-22B1FBB9F461}"/>
              </a:ext>
            </a:extLst>
          </p:cNvPr>
          <p:cNvSpPr>
            <a:spLocks noGrp="1"/>
          </p:cNvSpPr>
          <p:nvPr>
            <p:ph type="sldNum" sz="quarter" idx="12"/>
          </p:nvPr>
        </p:nvSpPr>
        <p:spPr/>
        <p:txBody>
          <a:bodyPr/>
          <a:lstStyle/>
          <a:p>
            <a:fld id="{5A4A7955-6230-48B4-BD8B-A7C460F75945}" type="slidenum">
              <a:rPr lang="en-US" smtClean="0"/>
              <a:t>6</a:t>
            </a:fld>
            <a:endParaRPr lang="en-US" dirty="0"/>
          </a:p>
        </p:txBody>
      </p:sp>
      <p:sp>
        <p:nvSpPr>
          <p:cNvPr id="7" name="Title 6" hidden="1">
            <a:extLst>
              <a:ext uri="{FF2B5EF4-FFF2-40B4-BE49-F238E27FC236}">
                <a16:creationId xmlns:a16="http://schemas.microsoft.com/office/drawing/2014/main" id="{9B326F38-4E3F-467E-B912-22D5333F4202}"/>
              </a:ext>
            </a:extLst>
          </p:cNvPr>
          <p:cNvSpPr>
            <a:spLocks noGrp="1"/>
          </p:cNvSpPr>
          <p:nvPr>
            <p:ph type="title" idx="4294967295"/>
          </p:nvPr>
        </p:nvSpPr>
        <p:spPr>
          <a:xfrm>
            <a:off x="0" y="365125"/>
            <a:ext cx="10515600" cy="1325563"/>
          </a:xfrm>
        </p:spPr>
        <p:txBody>
          <a:bodyPr/>
          <a:lstStyle/>
          <a:p>
            <a:r>
              <a:rPr lang="en-US" dirty="0"/>
              <a:t>Balanced scorecard slide 2</a:t>
            </a:r>
          </a:p>
        </p:txBody>
      </p:sp>
      <p:sp>
        <p:nvSpPr>
          <p:cNvPr id="13" name="TextBox 12">
            <a:extLst>
              <a:ext uri="{FF2B5EF4-FFF2-40B4-BE49-F238E27FC236}">
                <a16:creationId xmlns:a16="http://schemas.microsoft.com/office/drawing/2014/main" id="{63C92C2E-8888-42AB-A36D-D6F2B362B0CD}"/>
              </a:ext>
            </a:extLst>
          </p:cNvPr>
          <p:cNvSpPr txBox="1"/>
          <p:nvPr/>
        </p:nvSpPr>
        <p:spPr>
          <a:xfrm>
            <a:off x="1463904" y="557719"/>
            <a:ext cx="9264193" cy="984885"/>
          </a:xfrm>
          <a:prstGeom prst="rect">
            <a:avLst/>
          </a:prstGeom>
          <a:noFill/>
        </p:spPr>
        <p:txBody>
          <a:bodyPr wrap="square" lIns="0" tIns="0" rIns="0" bIns="0" rtlCol="0" anchor="ctr">
            <a:spAutoFit/>
          </a:bodyPr>
          <a:lstStyle/>
          <a:p>
            <a:pPr algn="ctr"/>
            <a:r>
              <a:rPr lang="en-US" sz="3200" b="1" dirty="0">
                <a:latin typeface="+mj-lt"/>
              </a:rPr>
              <a:t>Summary of Consensus Positions</a:t>
            </a:r>
          </a:p>
          <a:p>
            <a:pPr algn="ctr"/>
            <a:r>
              <a:rPr lang="en-US" sz="3200" b="1" dirty="0">
                <a:solidFill>
                  <a:srgbClr val="92D050"/>
                </a:solidFill>
                <a:latin typeface="+mj-lt"/>
              </a:rPr>
              <a:t>Role of Application Comment</a:t>
            </a:r>
            <a:endParaRPr lang="en-US" sz="2800" b="1" dirty="0">
              <a:solidFill>
                <a:srgbClr val="92D050"/>
              </a:solidFill>
              <a:latin typeface="+mj-lt"/>
            </a:endParaRPr>
          </a:p>
        </p:txBody>
      </p:sp>
      <p:cxnSp>
        <p:nvCxnSpPr>
          <p:cNvPr id="14" name="Straight Connector 13">
            <a:extLst>
              <a:ext uri="{FF2B5EF4-FFF2-40B4-BE49-F238E27FC236}">
                <a16:creationId xmlns:a16="http://schemas.microsoft.com/office/drawing/2014/main" id="{928CDF10-3B7E-490F-BA2E-01E89BB873CB}"/>
              </a:ext>
            </a:extLst>
          </p:cNvPr>
          <p:cNvCxnSpPr>
            <a:cxnSpLocks/>
          </p:cNvCxnSpPr>
          <p:nvPr/>
        </p:nvCxnSpPr>
        <p:spPr>
          <a:xfrm>
            <a:off x="470059" y="1633845"/>
            <a:ext cx="11450899" cy="111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278954D-EEBE-4356-A1FB-05F7A02A7EAC}"/>
              </a:ext>
            </a:extLst>
          </p:cNvPr>
          <p:cNvSpPr txBox="1"/>
          <p:nvPr/>
        </p:nvSpPr>
        <p:spPr>
          <a:xfrm>
            <a:off x="1463905" y="1774565"/>
            <a:ext cx="4183091" cy="369332"/>
          </a:xfrm>
          <a:prstGeom prst="rect">
            <a:avLst/>
          </a:prstGeom>
          <a:noFill/>
        </p:spPr>
        <p:txBody>
          <a:bodyPr wrap="square" lIns="0" tIns="0" rIns="0" bIns="0" rtlCol="0">
            <a:spAutoFit/>
          </a:bodyPr>
          <a:lstStyle/>
          <a:p>
            <a:pPr>
              <a:spcBef>
                <a:spcPts val="100"/>
              </a:spcBef>
              <a:tabLst>
                <a:tab pos="174625" algn="l"/>
              </a:tabLst>
            </a:pPr>
            <a:r>
              <a:rPr lang="en-US" sz="2400" b="1" dirty="0" err="1"/>
              <a:t>SubPro</a:t>
            </a:r>
            <a:r>
              <a:rPr lang="en-US" sz="2400" b="1" dirty="0"/>
              <a:t> PDP WG recommendations</a:t>
            </a:r>
          </a:p>
        </p:txBody>
      </p:sp>
      <p:sp>
        <p:nvSpPr>
          <p:cNvPr id="20" name="TextBox 19">
            <a:extLst>
              <a:ext uri="{FF2B5EF4-FFF2-40B4-BE49-F238E27FC236}">
                <a16:creationId xmlns:a16="http://schemas.microsoft.com/office/drawing/2014/main" id="{ABCB47A7-DBF0-4BB0-93C8-2E8EB7EC911A}"/>
              </a:ext>
            </a:extLst>
          </p:cNvPr>
          <p:cNvSpPr txBox="1"/>
          <p:nvPr/>
        </p:nvSpPr>
        <p:spPr>
          <a:xfrm>
            <a:off x="1404340" y="2423333"/>
            <a:ext cx="5151735" cy="4019049"/>
          </a:xfrm>
          <a:prstGeom prst="rect">
            <a:avLst/>
          </a:prstGeom>
          <a:noFill/>
        </p:spPr>
        <p:txBody>
          <a:bodyPr wrap="square" lIns="0" tIns="0" rIns="0" bIns="0" rtlCol="0">
            <a:spAutoFit/>
          </a:bodyPr>
          <a:lstStyle/>
          <a:p>
            <a:pPr>
              <a:spcBef>
                <a:spcPts val="100"/>
              </a:spcBef>
              <a:tabLst>
                <a:tab pos="174625" algn="l"/>
              </a:tabLst>
            </a:pPr>
            <a:r>
              <a:rPr lang="en-US" sz="1400" u="sng" dirty="0"/>
              <a:t>Recommendation #4</a:t>
            </a:r>
          </a:p>
          <a:p>
            <a:pPr>
              <a:spcBef>
                <a:spcPts val="100"/>
              </a:spcBef>
              <a:tabLst>
                <a:tab pos="174625" algn="l"/>
              </a:tabLst>
            </a:pPr>
            <a:r>
              <a:rPr lang="en-US" sz="1400" dirty="0"/>
              <a:t>The New gTLD Program should be clear and transparent about the role of application comment in the evaluation of applications.</a:t>
            </a:r>
          </a:p>
          <a:p>
            <a:pPr marL="171450" indent="-171450">
              <a:spcBef>
                <a:spcPts val="100"/>
              </a:spcBef>
              <a:buFont typeface="Arial" panose="020B0604020202020204" pitchFamily="34" charset="0"/>
              <a:buChar char="•"/>
              <a:tabLst>
                <a:tab pos="174625" algn="l"/>
              </a:tabLst>
            </a:pPr>
            <a:endParaRPr lang="en-US" sz="1400" u="sng" dirty="0"/>
          </a:p>
          <a:p>
            <a:pPr>
              <a:spcBef>
                <a:spcPts val="100"/>
              </a:spcBef>
              <a:tabLst>
                <a:tab pos="174625" algn="l"/>
              </a:tabLst>
            </a:pPr>
            <a:r>
              <a:rPr lang="en-US" sz="1400" u="sng" dirty="0"/>
              <a:t>Implementation</a:t>
            </a:r>
            <a:r>
              <a:rPr lang="en-US" sz="1400" b="1" u="sng" dirty="0"/>
              <a:t> </a:t>
            </a:r>
            <a:r>
              <a:rPr lang="en-US" sz="1400" u="sng" dirty="0"/>
              <a:t>Guidance</a:t>
            </a:r>
          </a:p>
          <a:p>
            <a:pPr marL="171450" indent="-171450">
              <a:spcBef>
                <a:spcPts val="100"/>
              </a:spcBef>
              <a:buFont typeface="Arial" panose="020B0604020202020204" pitchFamily="34" charset="0"/>
              <a:buChar char="•"/>
              <a:tabLst>
                <a:tab pos="174625" algn="l"/>
              </a:tabLst>
            </a:pPr>
            <a:r>
              <a:rPr lang="en-US" sz="1400" dirty="0"/>
              <a:t>IRT should develop guidelines about how public comments are to be utilized or taken into account by the relevant evaluators and panels, and these guidelines should be included in the AGB.</a:t>
            </a:r>
          </a:p>
          <a:p>
            <a:pPr marL="171450" indent="-171450">
              <a:spcBef>
                <a:spcPts val="100"/>
              </a:spcBef>
              <a:buFont typeface="Arial" panose="020B0604020202020204" pitchFamily="34" charset="0"/>
              <a:buChar char="•"/>
              <a:tabLst>
                <a:tab pos="174625" algn="l"/>
              </a:tabLst>
            </a:pPr>
            <a:r>
              <a:rPr lang="en-US" sz="1400" dirty="0"/>
              <a:t>Must be clear to what extent different types of comments will or will not impact scoring, and where scoring is affected, to give the applicant an opportunity to respond. </a:t>
            </a:r>
          </a:p>
          <a:p>
            <a:pPr marL="171450" indent="-171450">
              <a:spcBef>
                <a:spcPts val="100"/>
              </a:spcBef>
              <a:buFont typeface="Arial" panose="020B0604020202020204" pitchFamily="34" charset="0"/>
              <a:buChar char="•"/>
              <a:tabLst>
                <a:tab pos="174625" algn="l"/>
              </a:tabLst>
            </a:pPr>
            <a:endParaRPr lang="en-US" sz="1400" dirty="0"/>
          </a:p>
          <a:p>
            <a:pPr>
              <a:spcBef>
                <a:spcPts val="100"/>
              </a:spcBef>
              <a:tabLst>
                <a:tab pos="174625" algn="l"/>
              </a:tabLst>
            </a:pPr>
            <a:r>
              <a:rPr lang="en-US" sz="1400" b="1" u="sng" dirty="0"/>
              <a:t>New Issue &amp; Omission #1</a:t>
            </a:r>
          </a:p>
          <a:p>
            <a:pPr marL="171450" indent="-171450">
              <a:spcBef>
                <a:spcPts val="100"/>
              </a:spcBef>
              <a:buFont typeface="Arial" panose="020B0604020202020204" pitchFamily="34" charset="0"/>
              <a:buChar char="•"/>
              <a:tabLst>
                <a:tab pos="174625" algn="l"/>
              </a:tabLst>
            </a:pPr>
            <a:r>
              <a:rPr lang="en-US" sz="1400" dirty="0"/>
              <a:t>On whether the public comment period for applications opting for CPE should be longer than for standard applications</a:t>
            </a:r>
          </a:p>
          <a:p>
            <a:pPr marL="171450" indent="-171450">
              <a:spcBef>
                <a:spcPts val="100"/>
              </a:spcBef>
              <a:buFont typeface="Arial" panose="020B0604020202020204" pitchFamily="34" charset="0"/>
              <a:buChar char="•"/>
              <a:tabLst>
                <a:tab pos="174625" algn="l"/>
              </a:tabLst>
            </a:pPr>
            <a:endParaRPr lang="en-US" sz="1400" dirty="0"/>
          </a:p>
          <a:p>
            <a:pPr>
              <a:spcBef>
                <a:spcPts val="100"/>
              </a:spcBef>
              <a:tabLst>
                <a:tab pos="174625" algn="l"/>
              </a:tabLst>
            </a:pPr>
            <a:endParaRPr lang="en-US" sz="1400" dirty="0"/>
          </a:p>
          <a:p>
            <a:pPr marL="174625" indent="-174625">
              <a:spcBef>
                <a:spcPts val="100"/>
              </a:spcBef>
              <a:buFont typeface="Arial" panose="020B0604020202020204" pitchFamily="34" charset="0"/>
              <a:buChar char="•"/>
              <a:tabLst>
                <a:tab pos="174625" algn="l"/>
              </a:tabLst>
            </a:pPr>
            <a:endParaRPr lang="en-US" sz="1400" dirty="0"/>
          </a:p>
        </p:txBody>
      </p:sp>
      <p:sp>
        <p:nvSpPr>
          <p:cNvPr id="10" name="Callout: Bent Line 9">
            <a:extLst>
              <a:ext uri="{FF2B5EF4-FFF2-40B4-BE49-F238E27FC236}">
                <a16:creationId xmlns:a16="http://schemas.microsoft.com/office/drawing/2014/main" id="{EB2FC8B4-FFAC-4179-9980-86D95E8D2055}"/>
              </a:ext>
            </a:extLst>
          </p:cNvPr>
          <p:cNvSpPr/>
          <p:nvPr/>
        </p:nvSpPr>
        <p:spPr>
          <a:xfrm>
            <a:off x="7358332" y="1951330"/>
            <a:ext cx="3995468" cy="4076057"/>
          </a:xfrm>
          <a:prstGeom prst="borderCallout2">
            <a:avLst>
              <a:gd name="adj1" fmla="val 18750"/>
              <a:gd name="adj2" fmla="val -8333"/>
              <a:gd name="adj3" fmla="val 18750"/>
              <a:gd name="adj4" fmla="val -16667"/>
              <a:gd name="adj5" fmla="val 22180"/>
              <a:gd name="adj6" fmla="val -22703"/>
            </a:avLst>
          </a:prstGeom>
          <a:solidFill>
            <a:schemeClr val="bg1"/>
          </a:solidFill>
          <a:ln>
            <a:solidFill>
              <a:srgbClr val="E317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a:solidFill>
                  <a:schemeClr val="tx1"/>
                </a:solidFill>
              </a:rPr>
              <a:t>Acceptable in principle.</a:t>
            </a:r>
          </a:p>
          <a:p>
            <a:endParaRPr lang="en-US" sz="1100" dirty="0">
              <a:solidFill>
                <a:schemeClr val="tx1"/>
              </a:solidFill>
            </a:endParaRPr>
          </a:p>
          <a:p>
            <a:r>
              <a:rPr lang="en-US" sz="1100" u="sng" dirty="0">
                <a:solidFill>
                  <a:schemeClr val="tx1"/>
                </a:solidFill>
              </a:rPr>
              <a:t>Additional Intervention</a:t>
            </a:r>
          </a:p>
          <a:p>
            <a:r>
              <a:rPr lang="en-US" sz="1100" dirty="0">
                <a:solidFill>
                  <a:schemeClr val="tx1"/>
                </a:solidFill>
              </a:rPr>
              <a:t>Guidelines developed by IRT must be guided by or subject to community input.</a:t>
            </a:r>
          </a:p>
          <a:p>
            <a:endParaRPr lang="en-US" sz="1100" dirty="0">
              <a:solidFill>
                <a:schemeClr val="tx1"/>
              </a:solidFill>
            </a:endParaRPr>
          </a:p>
          <a:p>
            <a:pPr marL="180975" indent="-171450">
              <a:buFont typeface="Arial" panose="020B0604020202020204" pitchFamily="34" charset="0"/>
              <a:buChar char="•"/>
            </a:pPr>
            <a:r>
              <a:rPr lang="en-US" sz="1100" dirty="0">
                <a:solidFill>
                  <a:schemeClr val="tx1"/>
                </a:solidFill>
              </a:rPr>
              <a:t>Of particular concern to At-Large is how public comments which impact scoring for Community Priority Evaluation (CPE) will be handled.</a:t>
            </a:r>
          </a:p>
          <a:p>
            <a:pPr marL="180975" indent="-171450">
              <a:buFont typeface="Arial" panose="020B0604020202020204" pitchFamily="34" charset="0"/>
              <a:buChar char="•"/>
            </a:pPr>
            <a:r>
              <a:rPr lang="en-US" sz="1100" dirty="0">
                <a:solidFill>
                  <a:schemeClr val="tx1"/>
                </a:solidFill>
              </a:rPr>
              <a:t>At-Large likely </a:t>
            </a:r>
            <a:r>
              <a:rPr lang="en-US" sz="1100" u="sng" dirty="0">
                <a:solidFill>
                  <a:schemeClr val="tx1"/>
                </a:solidFill>
              </a:rPr>
              <a:t>proposing</a:t>
            </a:r>
            <a:r>
              <a:rPr lang="en-US" sz="1100" dirty="0">
                <a:solidFill>
                  <a:schemeClr val="tx1"/>
                </a:solidFill>
              </a:rPr>
              <a:t> changes to the CPE Criteria &amp; Guidelines, inter alia, that:</a:t>
            </a:r>
          </a:p>
          <a:p>
            <a:pPr marL="361950" indent="-171450">
              <a:buFont typeface="Wingdings" panose="05000000000000000000" pitchFamily="2" charset="2"/>
              <a:buChar char="q"/>
            </a:pPr>
            <a:r>
              <a:rPr lang="en-US" sz="1100" dirty="0">
                <a:solidFill>
                  <a:schemeClr val="tx1"/>
                </a:solidFill>
              </a:rPr>
              <a:t>The call for submission of comments or documentation of support or in opposition to all applications be incorporated into the Application Comment system, and strictly during the Application Comment Period only. There must be no separate call for Letters of Support or Letters of Opposition made by or on behalf of CPE panelists </a:t>
            </a:r>
            <a:r>
              <a:rPr lang="en-US" sz="1100" dirty="0" err="1">
                <a:solidFill>
                  <a:schemeClr val="tx1"/>
                </a:solidFill>
              </a:rPr>
              <a:t>wrt</a:t>
            </a:r>
            <a:r>
              <a:rPr lang="en-US" sz="1100" dirty="0">
                <a:solidFill>
                  <a:schemeClr val="tx1"/>
                </a:solidFill>
              </a:rPr>
              <a:t> Community-based applications. </a:t>
            </a:r>
          </a:p>
          <a:p>
            <a:pPr marL="361950" indent="-171450">
              <a:buFont typeface="Wingdings" panose="05000000000000000000" pitchFamily="2" charset="2"/>
              <a:buChar char="q"/>
            </a:pPr>
            <a:r>
              <a:rPr lang="en-US" sz="1100" dirty="0">
                <a:solidFill>
                  <a:schemeClr val="tx1"/>
                </a:solidFill>
              </a:rPr>
              <a:t>CPE panel must be informed of: </a:t>
            </a:r>
          </a:p>
          <a:p>
            <a:pPr marL="630238" lvl="1" indent="-171450">
              <a:buFont typeface="Courier New" panose="02070309020205020404" pitchFamily="49" charset="0"/>
              <a:buChar char="o"/>
            </a:pPr>
            <a:r>
              <a:rPr lang="en-US" sz="1100" dirty="0">
                <a:solidFill>
                  <a:schemeClr val="tx1"/>
                </a:solidFill>
              </a:rPr>
              <a:t>The identity of commenters who have submitted comments in opposition (or Letters of Opposition), and </a:t>
            </a:r>
          </a:p>
          <a:p>
            <a:pPr marL="630238" lvl="1" indent="-171450">
              <a:buFont typeface="Courier New" panose="02070309020205020404" pitchFamily="49" charset="0"/>
              <a:buChar char="o"/>
            </a:pPr>
            <a:r>
              <a:rPr lang="en-US" sz="1100" dirty="0">
                <a:solidFill>
                  <a:schemeClr val="tx1"/>
                </a:solidFill>
              </a:rPr>
              <a:t>The commenter’s relationship to an opposing applicant (if declared, or if discoverable by ICANN Org) </a:t>
            </a:r>
          </a:p>
        </p:txBody>
      </p:sp>
      <p:cxnSp>
        <p:nvCxnSpPr>
          <p:cNvPr id="5" name="Straight Connector 4">
            <a:extLst>
              <a:ext uri="{FF2B5EF4-FFF2-40B4-BE49-F238E27FC236}">
                <a16:creationId xmlns:a16="http://schemas.microsoft.com/office/drawing/2014/main" id="{2137055B-A810-49DE-964C-6FB1E71DF050}"/>
              </a:ext>
            </a:extLst>
          </p:cNvPr>
          <p:cNvCxnSpPr>
            <a:cxnSpLocks/>
          </p:cNvCxnSpPr>
          <p:nvPr/>
        </p:nvCxnSpPr>
        <p:spPr>
          <a:xfrm flipV="1">
            <a:off x="6443932" y="4123426"/>
            <a:ext cx="1138687" cy="131121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8788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5D2A43-E613-4861-B777-A0FBFF474536}"/>
              </a:ext>
              <a:ext uri="{C183D7F6-B498-43B3-948B-1728B52AA6E4}">
                <adec:decorative xmlns:adec="http://schemas.microsoft.com/office/drawing/2017/decorative" val="1"/>
              </a:ext>
            </a:extLst>
          </p:cNvPr>
          <p:cNvSpPr/>
          <p:nvPr/>
        </p:nvSpPr>
        <p:spPr>
          <a:xfrm>
            <a:off x="0" y="315687"/>
            <a:ext cx="12192000" cy="9427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BAF9FE27-70E1-44B2-A8D4-22B1FBB9F461}"/>
              </a:ext>
            </a:extLst>
          </p:cNvPr>
          <p:cNvSpPr>
            <a:spLocks noGrp="1"/>
          </p:cNvSpPr>
          <p:nvPr>
            <p:ph type="sldNum" sz="quarter" idx="12"/>
          </p:nvPr>
        </p:nvSpPr>
        <p:spPr/>
        <p:txBody>
          <a:bodyPr/>
          <a:lstStyle/>
          <a:p>
            <a:fld id="{5A4A7955-6230-48B4-BD8B-A7C460F75945}" type="slidenum">
              <a:rPr lang="en-US" smtClean="0"/>
              <a:t>7</a:t>
            </a:fld>
            <a:endParaRPr lang="en-US" dirty="0"/>
          </a:p>
        </p:txBody>
      </p:sp>
      <p:sp>
        <p:nvSpPr>
          <p:cNvPr id="7" name="Title 6" hidden="1">
            <a:extLst>
              <a:ext uri="{FF2B5EF4-FFF2-40B4-BE49-F238E27FC236}">
                <a16:creationId xmlns:a16="http://schemas.microsoft.com/office/drawing/2014/main" id="{9B326F38-4E3F-467E-B912-22D5333F4202}"/>
              </a:ext>
            </a:extLst>
          </p:cNvPr>
          <p:cNvSpPr>
            <a:spLocks noGrp="1"/>
          </p:cNvSpPr>
          <p:nvPr>
            <p:ph type="title" idx="4294967295"/>
          </p:nvPr>
        </p:nvSpPr>
        <p:spPr>
          <a:xfrm>
            <a:off x="0" y="365125"/>
            <a:ext cx="10515600" cy="1325563"/>
          </a:xfrm>
        </p:spPr>
        <p:txBody>
          <a:bodyPr/>
          <a:lstStyle/>
          <a:p>
            <a:r>
              <a:rPr lang="en-US" dirty="0"/>
              <a:t>Balanced scorecard slide 2</a:t>
            </a:r>
          </a:p>
        </p:txBody>
      </p:sp>
      <p:sp>
        <p:nvSpPr>
          <p:cNvPr id="13" name="TextBox 12">
            <a:extLst>
              <a:ext uri="{FF2B5EF4-FFF2-40B4-BE49-F238E27FC236}">
                <a16:creationId xmlns:a16="http://schemas.microsoft.com/office/drawing/2014/main" id="{63C92C2E-8888-42AB-A36D-D6F2B362B0CD}"/>
              </a:ext>
            </a:extLst>
          </p:cNvPr>
          <p:cNvSpPr txBox="1"/>
          <p:nvPr/>
        </p:nvSpPr>
        <p:spPr>
          <a:xfrm>
            <a:off x="1463904" y="557719"/>
            <a:ext cx="9264193" cy="984885"/>
          </a:xfrm>
          <a:prstGeom prst="rect">
            <a:avLst/>
          </a:prstGeom>
          <a:noFill/>
        </p:spPr>
        <p:txBody>
          <a:bodyPr wrap="square" lIns="0" tIns="0" rIns="0" bIns="0" rtlCol="0" anchor="ctr">
            <a:spAutoFit/>
          </a:bodyPr>
          <a:lstStyle/>
          <a:p>
            <a:pPr algn="ctr"/>
            <a:r>
              <a:rPr lang="en-US" sz="3200" b="1" dirty="0">
                <a:latin typeface="+mj-lt"/>
              </a:rPr>
              <a:t>Summary of Consensus Positions</a:t>
            </a:r>
          </a:p>
          <a:p>
            <a:pPr algn="ctr"/>
            <a:r>
              <a:rPr lang="en-US" sz="3200" b="1" dirty="0">
                <a:solidFill>
                  <a:srgbClr val="92D050"/>
                </a:solidFill>
                <a:latin typeface="+mj-lt"/>
              </a:rPr>
              <a:t>Role of Application Comment</a:t>
            </a:r>
            <a:endParaRPr lang="en-US" sz="2800" b="1" dirty="0">
              <a:solidFill>
                <a:srgbClr val="92D050"/>
              </a:solidFill>
              <a:latin typeface="+mj-lt"/>
            </a:endParaRPr>
          </a:p>
        </p:txBody>
      </p:sp>
      <p:cxnSp>
        <p:nvCxnSpPr>
          <p:cNvPr id="14" name="Straight Connector 13">
            <a:extLst>
              <a:ext uri="{FF2B5EF4-FFF2-40B4-BE49-F238E27FC236}">
                <a16:creationId xmlns:a16="http://schemas.microsoft.com/office/drawing/2014/main" id="{928CDF10-3B7E-490F-BA2E-01E89BB873CB}"/>
              </a:ext>
            </a:extLst>
          </p:cNvPr>
          <p:cNvCxnSpPr>
            <a:cxnSpLocks/>
          </p:cNvCxnSpPr>
          <p:nvPr/>
        </p:nvCxnSpPr>
        <p:spPr>
          <a:xfrm>
            <a:off x="470059" y="1633845"/>
            <a:ext cx="11450899" cy="111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278954D-EEBE-4356-A1FB-05F7A02A7EAC}"/>
              </a:ext>
            </a:extLst>
          </p:cNvPr>
          <p:cNvSpPr txBox="1"/>
          <p:nvPr/>
        </p:nvSpPr>
        <p:spPr>
          <a:xfrm>
            <a:off x="1463905" y="1774565"/>
            <a:ext cx="4183091" cy="369332"/>
          </a:xfrm>
          <a:prstGeom prst="rect">
            <a:avLst/>
          </a:prstGeom>
          <a:noFill/>
        </p:spPr>
        <p:txBody>
          <a:bodyPr wrap="square" lIns="0" tIns="0" rIns="0" bIns="0" rtlCol="0">
            <a:spAutoFit/>
          </a:bodyPr>
          <a:lstStyle/>
          <a:p>
            <a:pPr>
              <a:spcBef>
                <a:spcPts val="100"/>
              </a:spcBef>
              <a:tabLst>
                <a:tab pos="174625" algn="l"/>
              </a:tabLst>
            </a:pPr>
            <a:r>
              <a:rPr lang="en-US" sz="2400" b="1" dirty="0" err="1"/>
              <a:t>SubPro</a:t>
            </a:r>
            <a:r>
              <a:rPr lang="en-US" sz="2400" b="1" dirty="0"/>
              <a:t> PDP WG recommendations</a:t>
            </a:r>
          </a:p>
        </p:txBody>
      </p:sp>
      <p:sp>
        <p:nvSpPr>
          <p:cNvPr id="20" name="TextBox 19">
            <a:extLst>
              <a:ext uri="{FF2B5EF4-FFF2-40B4-BE49-F238E27FC236}">
                <a16:creationId xmlns:a16="http://schemas.microsoft.com/office/drawing/2014/main" id="{ABCB47A7-DBF0-4BB0-93C8-2E8EB7EC911A}"/>
              </a:ext>
            </a:extLst>
          </p:cNvPr>
          <p:cNvSpPr txBox="1"/>
          <p:nvPr/>
        </p:nvSpPr>
        <p:spPr>
          <a:xfrm>
            <a:off x="1404340" y="2423333"/>
            <a:ext cx="5151735" cy="2446824"/>
          </a:xfrm>
          <a:prstGeom prst="rect">
            <a:avLst/>
          </a:prstGeom>
          <a:noFill/>
        </p:spPr>
        <p:txBody>
          <a:bodyPr wrap="square" lIns="0" tIns="0" rIns="0" bIns="0" rtlCol="0">
            <a:spAutoFit/>
          </a:bodyPr>
          <a:lstStyle/>
          <a:p>
            <a:pPr>
              <a:spcBef>
                <a:spcPts val="100"/>
              </a:spcBef>
              <a:tabLst>
                <a:tab pos="174625" algn="l"/>
              </a:tabLst>
            </a:pPr>
            <a:r>
              <a:rPr lang="en-US" sz="1400" u="sng" dirty="0"/>
              <a:t>Recommendation #5</a:t>
            </a:r>
          </a:p>
          <a:p>
            <a:pPr>
              <a:spcBef>
                <a:spcPts val="100"/>
              </a:spcBef>
              <a:tabLst>
                <a:tab pos="174625" algn="l"/>
              </a:tabLst>
            </a:pPr>
            <a:r>
              <a:rPr lang="en-US" sz="1400" dirty="0"/>
              <a:t>Applicants should have a clear, consistent, and fair opportunity to respond to the public comments on their application prior to the consideration of those comments in the evaluation process.</a:t>
            </a:r>
          </a:p>
          <a:p>
            <a:pPr marL="171450" indent="-171450">
              <a:spcBef>
                <a:spcPts val="100"/>
              </a:spcBef>
              <a:buFont typeface="Arial" panose="020B0604020202020204" pitchFamily="34" charset="0"/>
              <a:buChar char="•"/>
              <a:tabLst>
                <a:tab pos="174625" algn="l"/>
              </a:tabLst>
            </a:pPr>
            <a:endParaRPr lang="en-US" sz="1400" u="sng" dirty="0"/>
          </a:p>
          <a:p>
            <a:pPr>
              <a:spcBef>
                <a:spcPts val="100"/>
              </a:spcBef>
              <a:tabLst>
                <a:tab pos="174625" algn="l"/>
              </a:tabLst>
            </a:pPr>
            <a:r>
              <a:rPr lang="en-US" sz="1400" u="sng" dirty="0"/>
              <a:t>Implementation</a:t>
            </a:r>
            <a:r>
              <a:rPr lang="en-US" sz="1400" b="1" u="sng" dirty="0"/>
              <a:t> </a:t>
            </a:r>
            <a:r>
              <a:rPr lang="en-US" sz="1400" u="sng" dirty="0"/>
              <a:t>Guidance</a:t>
            </a:r>
          </a:p>
          <a:p>
            <a:pPr marL="171450" indent="-171450">
              <a:spcBef>
                <a:spcPts val="100"/>
              </a:spcBef>
              <a:buFont typeface="Arial" panose="020B0604020202020204" pitchFamily="34" charset="0"/>
              <a:buChar char="•"/>
              <a:tabLst>
                <a:tab pos="174625" algn="l"/>
              </a:tabLst>
            </a:pPr>
            <a:r>
              <a:rPr lang="en-US" sz="1400" dirty="0"/>
              <a:t>Applicants should be given a fixed amount of time to respond to the public comments on their application prior to the consideration of those comments in the evaluation process.</a:t>
            </a:r>
          </a:p>
          <a:p>
            <a:pPr>
              <a:spcBef>
                <a:spcPts val="100"/>
              </a:spcBef>
              <a:tabLst>
                <a:tab pos="174625" algn="l"/>
              </a:tabLst>
            </a:pPr>
            <a:endParaRPr lang="en-US" sz="1400" dirty="0"/>
          </a:p>
          <a:p>
            <a:pPr marL="174625" indent="-174625">
              <a:spcBef>
                <a:spcPts val="100"/>
              </a:spcBef>
              <a:buFont typeface="Arial" panose="020B0604020202020204" pitchFamily="34" charset="0"/>
              <a:buChar char="•"/>
              <a:tabLst>
                <a:tab pos="174625" algn="l"/>
              </a:tabLst>
            </a:pPr>
            <a:endParaRPr lang="en-US" sz="1400" dirty="0"/>
          </a:p>
        </p:txBody>
      </p:sp>
      <p:sp>
        <p:nvSpPr>
          <p:cNvPr id="10" name="Callout: Bent Line 9">
            <a:extLst>
              <a:ext uri="{FF2B5EF4-FFF2-40B4-BE49-F238E27FC236}">
                <a16:creationId xmlns:a16="http://schemas.microsoft.com/office/drawing/2014/main" id="{EB2FC8B4-FFAC-4179-9980-86D95E8D2055}"/>
              </a:ext>
            </a:extLst>
          </p:cNvPr>
          <p:cNvSpPr/>
          <p:nvPr/>
        </p:nvSpPr>
        <p:spPr>
          <a:xfrm>
            <a:off x="7478486" y="2477540"/>
            <a:ext cx="3875314" cy="2724407"/>
          </a:xfrm>
          <a:prstGeom prst="borderCallout2">
            <a:avLst>
              <a:gd name="adj1" fmla="val 18750"/>
              <a:gd name="adj2" fmla="val -8333"/>
              <a:gd name="adj3" fmla="val 18750"/>
              <a:gd name="adj4" fmla="val -16667"/>
              <a:gd name="adj5" fmla="val 11824"/>
              <a:gd name="adj6" fmla="val -33610"/>
            </a:avLst>
          </a:prstGeom>
          <a:solidFill>
            <a:schemeClr val="bg1"/>
          </a:solidFill>
          <a:ln>
            <a:solidFill>
              <a:srgbClr val="E317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Acceptable in principle.</a:t>
            </a:r>
          </a:p>
          <a:p>
            <a:endParaRPr lang="en-US" sz="1200" dirty="0">
              <a:solidFill>
                <a:schemeClr val="tx1"/>
              </a:solidFill>
            </a:endParaRPr>
          </a:p>
          <a:p>
            <a:r>
              <a:rPr lang="en-US" sz="1200" u="sng" dirty="0">
                <a:solidFill>
                  <a:schemeClr val="tx1"/>
                </a:solidFill>
              </a:rPr>
              <a:t>Additional Intervention</a:t>
            </a:r>
          </a:p>
          <a:p>
            <a:r>
              <a:rPr lang="en-US" sz="1200" dirty="0">
                <a:solidFill>
                  <a:schemeClr val="tx1"/>
                </a:solidFill>
              </a:rPr>
              <a:t>However, IG should allude to allowance for reasonable time after close of public comment period to address late submissions of comments during the public comment period – </a:t>
            </a:r>
            <a:r>
              <a:rPr lang="en-US" sz="1200" dirty="0" err="1">
                <a:solidFill>
                  <a:schemeClr val="tx1"/>
                </a:solidFill>
              </a:rPr>
              <a:t>eg</a:t>
            </a:r>
            <a:r>
              <a:rPr lang="en-US" sz="1200" dirty="0">
                <a:solidFill>
                  <a:schemeClr val="tx1"/>
                </a:solidFill>
              </a:rPr>
              <a:t> if a comment is submitted within the last week of the public comment period.</a:t>
            </a:r>
          </a:p>
          <a:p>
            <a:endParaRPr lang="en-US" sz="1200" dirty="0">
              <a:solidFill>
                <a:schemeClr val="tx1"/>
              </a:solidFill>
            </a:endParaRPr>
          </a:p>
          <a:p>
            <a:r>
              <a:rPr lang="en-US" sz="1200" b="1" u="sng" dirty="0">
                <a:solidFill>
                  <a:schemeClr val="tx1"/>
                </a:solidFill>
              </a:rPr>
              <a:t>New Issue &amp; Omission #2</a:t>
            </a:r>
          </a:p>
          <a:p>
            <a:r>
              <a:rPr lang="en-US" sz="1200" b="1" i="1" dirty="0">
                <a:solidFill>
                  <a:schemeClr val="tx1"/>
                </a:solidFill>
              </a:rPr>
              <a:t>Question:  Should commenters then be allowed to reply to applicant’s response? And end process there? Or should commenters be made to rely on the objections process? </a:t>
            </a:r>
          </a:p>
        </p:txBody>
      </p:sp>
      <p:cxnSp>
        <p:nvCxnSpPr>
          <p:cNvPr id="5" name="Straight Connector 4">
            <a:extLst>
              <a:ext uri="{FF2B5EF4-FFF2-40B4-BE49-F238E27FC236}">
                <a16:creationId xmlns:a16="http://schemas.microsoft.com/office/drawing/2014/main" id="{0AFB0997-81F5-4EFD-B2C0-793FEEF1A262}"/>
              </a:ext>
            </a:extLst>
          </p:cNvPr>
          <p:cNvCxnSpPr/>
          <p:nvPr/>
        </p:nvCxnSpPr>
        <p:spPr>
          <a:xfrm flipV="1">
            <a:off x="6642340" y="3321170"/>
            <a:ext cx="508958" cy="53483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4471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5D2A43-E613-4861-B777-A0FBFF474536}"/>
              </a:ext>
              <a:ext uri="{C183D7F6-B498-43B3-948B-1728B52AA6E4}">
                <adec:decorative xmlns:adec="http://schemas.microsoft.com/office/drawing/2017/decorative" val="1"/>
              </a:ext>
            </a:extLst>
          </p:cNvPr>
          <p:cNvSpPr/>
          <p:nvPr/>
        </p:nvSpPr>
        <p:spPr>
          <a:xfrm>
            <a:off x="0" y="315687"/>
            <a:ext cx="12192000" cy="9427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BAF9FE27-70E1-44B2-A8D4-22B1FBB9F461}"/>
              </a:ext>
            </a:extLst>
          </p:cNvPr>
          <p:cNvSpPr>
            <a:spLocks noGrp="1"/>
          </p:cNvSpPr>
          <p:nvPr>
            <p:ph type="sldNum" sz="quarter" idx="12"/>
          </p:nvPr>
        </p:nvSpPr>
        <p:spPr/>
        <p:txBody>
          <a:bodyPr/>
          <a:lstStyle/>
          <a:p>
            <a:fld id="{5A4A7955-6230-48B4-BD8B-A7C460F75945}" type="slidenum">
              <a:rPr lang="en-US" smtClean="0"/>
              <a:t>8</a:t>
            </a:fld>
            <a:endParaRPr lang="en-US" dirty="0"/>
          </a:p>
        </p:txBody>
      </p:sp>
      <p:sp>
        <p:nvSpPr>
          <p:cNvPr id="7" name="Title 6" hidden="1">
            <a:extLst>
              <a:ext uri="{FF2B5EF4-FFF2-40B4-BE49-F238E27FC236}">
                <a16:creationId xmlns:a16="http://schemas.microsoft.com/office/drawing/2014/main" id="{9B326F38-4E3F-467E-B912-22D5333F4202}"/>
              </a:ext>
            </a:extLst>
          </p:cNvPr>
          <p:cNvSpPr>
            <a:spLocks noGrp="1"/>
          </p:cNvSpPr>
          <p:nvPr>
            <p:ph type="title" idx="4294967295"/>
          </p:nvPr>
        </p:nvSpPr>
        <p:spPr>
          <a:xfrm>
            <a:off x="0" y="365125"/>
            <a:ext cx="10515600" cy="1325563"/>
          </a:xfrm>
        </p:spPr>
        <p:txBody>
          <a:bodyPr/>
          <a:lstStyle/>
          <a:p>
            <a:r>
              <a:rPr lang="en-US" dirty="0"/>
              <a:t>Balanced scorecard slide 2</a:t>
            </a:r>
          </a:p>
        </p:txBody>
      </p:sp>
      <p:sp>
        <p:nvSpPr>
          <p:cNvPr id="13" name="TextBox 12">
            <a:extLst>
              <a:ext uri="{FF2B5EF4-FFF2-40B4-BE49-F238E27FC236}">
                <a16:creationId xmlns:a16="http://schemas.microsoft.com/office/drawing/2014/main" id="{63C92C2E-8888-42AB-A36D-D6F2B362B0CD}"/>
              </a:ext>
            </a:extLst>
          </p:cNvPr>
          <p:cNvSpPr txBox="1"/>
          <p:nvPr/>
        </p:nvSpPr>
        <p:spPr>
          <a:xfrm>
            <a:off x="1463904" y="557719"/>
            <a:ext cx="9264193" cy="984885"/>
          </a:xfrm>
          <a:prstGeom prst="rect">
            <a:avLst/>
          </a:prstGeom>
          <a:noFill/>
        </p:spPr>
        <p:txBody>
          <a:bodyPr wrap="square" lIns="0" tIns="0" rIns="0" bIns="0" rtlCol="0" anchor="ctr">
            <a:spAutoFit/>
          </a:bodyPr>
          <a:lstStyle/>
          <a:p>
            <a:pPr algn="ctr"/>
            <a:r>
              <a:rPr lang="en-US" sz="3200" b="1" dirty="0">
                <a:latin typeface="+mj-lt"/>
              </a:rPr>
              <a:t>Summary of Consensus Positions</a:t>
            </a:r>
          </a:p>
          <a:p>
            <a:pPr algn="ctr"/>
            <a:r>
              <a:rPr lang="en-US" sz="3200" b="1" dirty="0">
                <a:solidFill>
                  <a:srgbClr val="92D050"/>
                </a:solidFill>
                <a:latin typeface="+mj-lt"/>
              </a:rPr>
              <a:t>Role of Application Comment</a:t>
            </a:r>
            <a:endParaRPr lang="en-US" sz="2800" b="1" dirty="0">
              <a:solidFill>
                <a:srgbClr val="92D050"/>
              </a:solidFill>
              <a:latin typeface="+mj-lt"/>
            </a:endParaRPr>
          </a:p>
        </p:txBody>
      </p:sp>
      <p:cxnSp>
        <p:nvCxnSpPr>
          <p:cNvPr id="14" name="Straight Connector 13">
            <a:extLst>
              <a:ext uri="{FF2B5EF4-FFF2-40B4-BE49-F238E27FC236}">
                <a16:creationId xmlns:a16="http://schemas.microsoft.com/office/drawing/2014/main" id="{928CDF10-3B7E-490F-BA2E-01E89BB873CB}"/>
              </a:ext>
            </a:extLst>
          </p:cNvPr>
          <p:cNvCxnSpPr>
            <a:cxnSpLocks/>
          </p:cNvCxnSpPr>
          <p:nvPr/>
        </p:nvCxnSpPr>
        <p:spPr>
          <a:xfrm>
            <a:off x="470059" y="1633845"/>
            <a:ext cx="11450899" cy="111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278954D-EEBE-4356-A1FB-05F7A02A7EAC}"/>
              </a:ext>
            </a:extLst>
          </p:cNvPr>
          <p:cNvSpPr txBox="1"/>
          <p:nvPr/>
        </p:nvSpPr>
        <p:spPr>
          <a:xfrm>
            <a:off x="1463905" y="1774565"/>
            <a:ext cx="4183091" cy="369332"/>
          </a:xfrm>
          <a:prstGeom prst="rect">
            <a:avLst/>
          </a:prstGeom>
          <a:noFill/>
        </p:spPr>
        <p:txBody>
          <a:bodyPr wrap="square" lIns="0" tIns="0" rIns="0" bIns="0" rtlCol="0">
            <a:spAutoFit/>
          </a:bodyPr>
          <a:lstStyle/>
          <a:p>
            <a:pPr>
              <a:spcBef>
                <a:spcPts val="100"/>
              </a:spcBef>
              <a:tabLst>
                <a:tab pos="174625" algn="l"/>
              </a:tabLst>
            </a:pPr>
            <a:r>
              <a:rPr lang="en-US" sz="2400" b="1" dirty="0" err="1"/>
              <a:t>SubPro</a:t>
            </a:r>
            <a:r>
              <a:rPr lang="en-US" sz="2400" b="1" dirty="0"/>
              <a:t> PDP WG recommendations</a:t>
            </a:r>
          </a:p>
        </p:txBody>
      </p:sp>
      <p:sp>
        <p:nvSpPr>
          <p:cNvPr id="20" name="TextBox 19">
            <a:extLst>
              <a:ext uri="{FF2B5EF4-FFF2-40B4-BE49-F238E27FC236}">
                <a16:creationId xmlns:a16="http://schemas.microsoft.com/office/drawing/2014/main" id="{ABCB47A7-DBF0-4BB0-93C8-2E8EB7EC911A}"/>
              </a:ext>
            </a:extLst>
          </p:cNvPr>
          <p:cNvSpPr txBox="1"/>
          <p:nvPr/>
        </p:nvSpPr>
        <p:spPr>
          <a:xfrm>
            <a:off x="1404340" y="2423333"/>
            <a:ext cx="5151735" cy="1546577"/>
          </a:xfrm>
          <a:prstGeom prst="rect">
            <a:avLst/>
          </a:prstGeom>
          <a:noFill/>
        </p:spPr>
        <p:txBody>
          <a:bodyPr wrap="square" lIns="0" tIns="0" rIns="0" bIns="0" rtlCol="0">
            <a:spAutoFit/>
          </a:bodyPr>
          <a:lstStyle/>
          <a:p>
            <a:pPr>
              <a:spcBef>
                <a:spcPts val="100"/>
              </a:spcBef>
              <a:tabLst>
                <a:tab pos="174625" algn="l"/>
              </a:tabLst>
            </a:pPr>
            <a:r>
              <a:rPr lang="en-US" sz="1400" u="sng" dirty="0"/>
              <a:t>Recommendation #6</a:t>
            </a:r>
          </a:p>
          <a:p>
            <a:pPr>
              <a:spcBef>
                <a:spcPts val="100"/>
              </a:spcBef>
              <a:tabLst>
                <a:tab pos="174625" algn="l"/>
              </a:tabLst>
            </a:pPr>
            <a:r>
              <a:rPr lang="en-US" sz="1400" dirty="0"/>
              <a:t>ICANN must create a mechanism for third-parties to submit information related to confidential portions of the application, which may not be appropriate to submit through public comment. At a minimum, ICANN must confirm receipt and that the information is being reviewed.</a:t>
            </a:r>
          </a:p>
          <a:p>
            <a:pPr>
              <a:spcBef>
                <a:spcPts val="100"/>
              </a:spcBef>
              <a:tabLst>
                <a:tab pos="174625" algn="l"/>
              </a:tabLst>
            </a:pPr>
            <a:endParaRPr lang="en-US" sz="1400" dirty="0"/>
          </a:p>
          <a:p>
            <a:pPr marL="174625" indent="-174625">
              <a:spcBef>
                <a:spcPts val="100"/>
              </a:spcBef>
              <a:buFont typeface="Arial" panose="020B0604020202020204" pitchFamily="34" charset="0"/>
              <a:buChar char="•"/>
              <a:tabLst>
                <a:tab pos="174625" algn="l"/>
              </a:tabLst>
            </a:pPr>
            <a:endParaRPr lang="en-US" sz="1400" dirty="0"/>
          </a:p>
        </p:txBody>
      </p:sp>
      <p:sp>
        <p:nvSpPr>
          <p:cNvPr id="11" name="Callout: Bent Line 10">
            <a:extLst>
              <a:ext uri="{FF2B5EF4-FFF2-40B4-BE49-F238E27FC236}">
                <a16:creationId xmlns:a16="http://schemas.microsoft.com/office/drawing/2014/main" id="{0740A179-07A1-4C5C-8281-1AAD0D957536}"/>
              </a:ext>
            </a:extLst>
          </p:cNvPr>
          <p:cNvSpPr/>
          <p:nvPr/>
        </p:nvSpPr>
        <p:spPr>
          <a:xfrm>
            <a:off x="7478486" y="2803700"/>
            <a:ext cx="3875314" cy="506964"/>
          </a:xfrm>
          <a:prstGeom prst="borderCallout2">
            <a:avLst>
              <a:gd name="adj1" fmla="val 18750"/>
              <a:gd name="adj2" fmla="val -8333"/>
              <a:gd name="adj3" fmla="val 18750"/>
              <a:gd name="adj4" fmla="val -16667"/>
              <a:gd name="adj5" fmla="val -10209"/>
              <a:gd name="adj6" fmla="val -23370"/>
            </a:avLst>
          </a:prstGeom>
          <a:solidFill>
            <a:schemeClr val="bg1"/>
          </a:solidFill>
          <a:ln>
            <a:solidFill>
              <a:srgbClr val="E317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Acceptable. No further intervention needed.</a:t>
            </a:r>
          </a:p>
        </p:txBody>
      </p:sp>
    </p:spTree>
    <p:extLst>
      <p:ext uri="{BB962C8B-B14F-4D97-AF65-F5344CB8AC3E}">
        <p14:creationId xmlns:p14="http://schemas.microsoft.com/office/powerpoint/2010/main" val="1636657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5D2A43-E613-4861-B777-A0FBFF474536}"/>
              </a:ext>
              <a:ext uri="{C183D7F6-B498-43B3-948B-1728B52AA6E4}">
                <adec:decorative xmlns:adec="http://schemas.microsoft.com/office/drawing/2017/decorative" val="1"/>
              </a:ext>
            </a:extLst>
          </p:cNvPr>
          <p:cNvSpPr/>
          <p:nvPr/>
        </p:nvSpPr>
        <p:spPr>
          <a:xfrm>
            <a:off x="0" y="315687"/>
            <a:ext cx="12192000" cy="9427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BAF9FE27-70E1-44B2-A8D4-22B1FBB9F461}"/>
              </a:ext>
            </a:extLst>
          </p:cNvPr>
          <p:cNvSpPr>
            <a:spLocks noGrp="1"/>
          </p:cNvSpPr>
          <p:nvPr>
            <p:ph type="sldNum" sz="quarter" idx="12"/>
          </p:nvPr>
        </p:nvSpPr>
        <p:spPr/>
        <p:txBody>
          <a:bodyPr/>
          <a:lstStyle/>
          <a:p>
            <a:fld id="{5A4A7955-6230-48B4-BD8B-A7C460F75945}" type="slidenum">
              <a:rPr lang="en-US" smtClean="0"/>
              <a:t>9</a:t>
            </a:fld>
            <a:endParaRPr lang="en-US" dirty="0"/>
          </a:p>
        </p:txBody>
      </p:sp>
      <p:sp>
        <p:nvSpPr>
          <p:cNvPr id="7" name="Title 6" hidden="1">
            <a:extLst>
              <a:ext uri="{FF2B5EF4-FFF2-40B4-BE49-F238E27FC236}">
                <a16:creationId xmlns:a16="http://schemas.microsoft.com/office/drawing/2014/main" id="{9B326F38-4E3F-467E-B912-22D5333F4202}"/>
              </a:ext>
            </a:extLst>
          </p:cNvPr>
          <p:cNvSpPr>
            <a:spLocks noGrp="1"/>
          </p:cNvSpPr>
          <p:nvPr>
            <p:ph type="title" idx="4294967295"/>
          </p:nvPr>
        </p:nvSpPr>
        <p:spPr>
          <a:xfrm>
            <a:off x="0" y="365125"/>
            <a:ext cx="10515600" cy="1325563"/>
          </a:xfrm>
        </p:spPr>
        <p:txBody>
          <a:bodyPr/>
          <a:lstStyle/>
          <a:p>
            <a:r>
              <a:rPr lang="en-US" dirty="0"/>
              <a:t>Balanced scorecard slide 2</a:t>
            </a:r>
          </a:p>
        </p:txBody>
      </p:sp>
      <p:sp>
        <p:nvSpPr>
          <p:cNvPr id="13" name="TextBox 12">
            <a:extLst>
              <a:ext uri="{FF2B5EF4-FFF2-40B4-BE49-F238E27FC236}">
                <a16:creationId xmlns:a16="http://schemas.microsoft.com/office/drawing/2014/main" id="{63C92C2E-8888-42AB-A36D-D6F2B362B0CD}"/>
              </a:ext>
            </a:extLst>
          </p:cNvPr>
          <p:cNvSpPr txBox="1"/>
          <p:nvPr/>
        </p:nvSpPr>
        <p:spPr>
          <a:xfrm>
            <a:off x="1463904" y="557719"/>
            <a:ext cx="9264193" cy="984885"/>
          </a:xfrm>
          <a:prstGeom prst="rect">
            <a:avLst/>
          </a:prstGeom>
          <a:noFill/>
        </p:spPr>
        <p:txBody>
          <a:bodyPr wrap="square" lIns="0" tIns="0" rIns="0" bIns="0" rtlCol="0" anchor="ctr">
            <a:spAutoFit/>
          </a:bodyPr>
          <a:lstStyle/>
          <a:p>
            <a:pPr algn="ctr"/>
            <a:r>
              <a:rPr lang="en-US" sz="3200" b="1" dirty="0">
                <a:latin typeface="+mj-lt"/>
              </a:rPr>
              <a:t>Summary of Consensus Positions</a:t>
            </a:r>
          </a:p>
          <a:p>
            <a:pPr algn="ctr"/>
            <a:r>
              <a:rPr lang="en-US" sz="3200" b="1" dirty="0">
                <a:solidFill>
                  <a:srgbClr val="00B050"/>
                </a:solidFill>
                <a:latin typeface="+mj-lt"/>
              </a:rPr>
              <a:t>Application Change Request</a:t>
            </a:r>
            <a:endParaRPr lang="en-US" sz="2800" b="1" dirty="0">
              <a:solidFill>
                <a:srgbClr val="00B050"/>
              </a:solidFill>
              <a:latin typeface="+mj-lt"/>
            </a:endParaRPr>
          </a:p>
        </p:txBody>
      </p:sp>
      <p:cxnSp>
        <p:nvCxnSpPr>
          <p:cNvPr id="14" name="Straight Connector 13">
            <a:extLst>
              <a:ext uri="{FF2B5EF4-FFF2-40B4-BE49-F238E27FC236}">
                <a16:creationId xmlns:a16="http://schemas.microsoft.com/office/drawing/2014/main" id="{928CDF10-3B7E-490F-BA2E-01E89BB873CB}"/>
              </a:ext>
            </a:extLst>
          </p:cNvPr>
          <p:cNvCxnSpPr>
            <a:cxnSpLocks/>
          </p:cNvCxnSpPr>
          <p:nvPr/>
        </p:nvCxnSpPr>
        <p:spPr>
          <a:xfrm>
            <a:off x="470059" y="1633845"/>
            <a:ext cx="11450899" cy="111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278954D-EEBE-4356-A1FB-05F7A02A7EAC}"/>
              </a:ext>
            </a:extLst>
          </p:cNvPr>
          <p:cNvSpPr txBox="1"/>
          <p:nvPr/>
        </p:nvSpPr>
        <p:spPr>
          <a:xfrm>
            <a:off x="1463905" y="1774565"/>
            <a:ext cx="4183091" cy="369332"/>
          </a:xfrm>
          <a:prstGeom prst="rect">
            <a:avLst/>
          </a:prstGeom>
          <a:noFill/>
        </p:spPr>
        <p:txBody>
          <a:bodyPr wrap="square" lIns="0" tIns="0" rIns="0" bIns="0" rtlCol="0">
            <a:spAutoFit/>
          </a:bodyPr>
          <a:lstStyle/>
          <a:p>
            <a:pPr>
              <a:spcBef>
                <a:spcPts val="100"/>
              </a:spcBef>
              <a:tabLst>
                <a:tab pos="174625" algn="l"/>
              </a:tabLst>
            </a:pPr>
            <a:r>
              <a:rPr lang="en-US" sz="2400" b="1" dirty="0" err="1"/>
              <a:t>SubPro</a:t>
            </a:r>
            <a:r>
              <a:rPr lang="en-US" sz="2400" b="1" dirty="0"/>
              <a:t> PDP WG recommendations</a:t>
            </a:r>
          </a:p>
        </p:txBody>
      </p:sp>
      <p:sp>
        <p:nvSpPr>
          <p:cNvPr id="20" name="TextBox 19">
            <a:extLst>
              <a:ext uri="{FF2B5EF4-FFF2-40B4-BE49-F238E27FC236}">
                <a16:creationId xmlns:a16="http://schemas.microsoft.com/office/drawing/2014/main" id="{ABCB47A7-DBF0-4BB0-93C8-2E8EB7EC911A}"/>
              </a:ext>
            </a:extLst>
          </p:cNvPr>
          <p:cNvSpPr txBox="1"/>
          <p:nvPr/>
        </p:nvSpPr>
        <p:spPr>
          <a:xfrm>
            <a:off x="1404341" y="2423333"/>
            <a:ext cx="5074098" cy="3070071"/>
          </a:xfrm>
          <a:prstGeom prst="rect">
            <a:avLst/>
          </a:prstGeom>
          <a:noFill/>
        </p:spPr>
        <p:txBody>
          <a:bodyPr wrap="square" lIns="0" tIns="0" rIns="0" bIns="0" rtlCol="0">
            <a:spAutoFit/>
          </a:bodyPr>
          <a:lstStyle/>
          <a:p>
            <a:pPr>
              <a:spcBef>
                <a:spcPts val="100"/>
              </a:spcBef>
              <a:tabLst>
                <a:tab pos="174625" algn="l"/>
              </a:tabLst>
            </a:pPr>
            <a:r>
              <a:rPr lang="en-US" sz="1200" u="sng" dirty="0"/>
              <a:t>Recommendation #1</a:t>
            </a:r>
          </a:p>
          <a:p>
            <a:pPr>
              <a:spcBef>
                <a:spcPts val="100"/>
              </a:spcBef>
              <a:tabLst>
                <a:tab pos="174625" algn="l"/>
              </a:tabLst>
            </a:pPr>
            <a:r>
              <a:rPr lang="en-US" sz="1200" dirty="0"/>
              <a:t>WG supports maintaining a high-level, criteria-based change request process, as was employed in the 2012 round. </a:t>
            </a:r>
            <a:r>
              <a:rPr lang="en-US" sz="1200" baseline="30000" dirty="0"/>
              <a:t>1</a:t>
            </a:r>
          </a:p>
          <a:p>
            <a:pPr>
              <a:spcBef>
                <a:spcPts val="100"/>
              </a:spcBef>
              <a:tabLst>
                <a:tab pos="174625" algn="l"/>
              </a:tabLst>
            </a:pPr>
            <a:endParaRPr lang="en-US" sz="1200" dirty="0"/>
          </a:p>
          <a:p>
            <a:pPr>
              <a:spcBef>
                <a:spcPts val="100"/>
              </a:spcBef>
              <a:tabLst>
                <a:tab pos="174625" algn="l"/>
              </a:tabLst>
            </a:pPr>
            <a:r>
              <a:rPr lang="en-US" sz="1200" u="sng" dirty="0"/>
              <a:t>Implementation Guidance</a:t>
            </a:r>
          </a:p>
          <a:p>
            <a:pPr marL="171450" indent="-171450">
              <a:spcBef>
                <a:spcPts val="100"/>
              </a:spcBef>
              <a:buFont typeface="Arial" panose="020B0604020202020204" pitchFamily="34" charset="0"/>
              <a:buChar char="•"/>
              <a:tabLst>
                <a:tab pos="174625" algn="l"/>
              </a:tabLst>
            </a:pPr>
            <a:r>
              <a:rPr lang="en-US" sz="1200" dirty="0"/>
              <a:t>ICANN org should provide guidance on both changes that will likely be approved and changes that will likely not be approved.</a:t>
            </a:r>
          </a:p>
          <a:p>
            <a:pPr marL="171450" indent="-171450">
              <a:spcBef>
                <a:spcPts val="100"/>
              </a:spcBef>
              <a:buFont typeface="Arial" panose="020B0604020202020204" pitchFamily="34" charset="0"/>
              <a:buChar char="•"/>
              <a:tabLst>
                <a:tab pos="174625" algn="l"/>
              </a:tabLst>
            </a:pPr>
            <a:r>
              <a:rPr lang="en-US" sz="1200" dirty="0"/>
              <a:t>ICANN Org should document the types of changes which are required to be posted for public comment and which are not </a:t>
            </a:r>
            <a:r>
              <a:rPr lang="en-US" sz="1200" b="1" dirty="0"/>
              <a:t>(those not be limited to an explicit “Do Not Require” list </a:t>
            </a:r>
            <a:r>
              <a:rPr lang="en-US" sz="1200" b="1" baseline="30000" dirty="0"/>
              <a:t>2</a:t>
            </a:r>
            <a:r>
              <a:rPr lang="en-US" sz="1200" b="1" dirty="0"/>
              <a:t>)</a:t>
            </a:r>
          </a:p>
          <a:p>
            <a:pPr marL="171450" indent="-171450">
              <a:spcBef>
                <a:spcPts val="100"/>
              </a:spcBef>
              <a:buFont typeface="Arial" panose="020B0604020202020204" pitchFamily="34" charset="0"/>
              <a:buChar char="•"/>
              <a:tabLst>
                <a:tab pos="174625" algn="l"/>
              </a:tabLst>
            </a:pPr>
            <a:r>
              <a:rPr lang="en-US" sz="1200" dirty="0"/>
              <a:t>Additional Registry Voluntary Commitments should require public comment.</a:t>
            </a:r>
          </a:p>
          <a:p>
            <a:pPr marL="171450" indent="-171450">
              <a:spcBef>
                <a:spcPts val="100"/>
              </a:spcBef>
              <a:buFont typeface="Arial" panose="020B0604020202020204" pitchFamily="34" charset="0"/>
              <a:buChar char="•"/>
              <a:tabLst>
                <a:tab pos="174625" algn="l"/>
              </a:tabLst>
            </a:pPr>
            <a:r>
              <a:rPr lang="en-US" sz="1200" dirty="0"/>
              <a:t>Community Members should have the option of being notified if an applicant submits an application change request that requires a public comment period.</a:t>
            </a:r>
          </a:p>
          <a:p>
            <a:pPr marL="171450" indent="-171450">
              <a:spcBef>
                <a:spcPts val="100"/>
              </a:spcBef>
              <a:buFont typeface="Arial" panose="020B0604020202020204" pitchFamily="34" charset="0"/>
              <a:buChar char="•"/>
              <a:tabLst>
                <a:tab pos="174625" algn="l"/>
              </a:tabLst>
            </a:pPr>
            <a:r>
              <a:rPr lang="en-US" sz="1200" dirty="0"/>
              <a:t>ICANN should identify in the AGB the types of changes that will require a re-evaluation – all, some parts, none.</a:t>
            </a:r>
          </a:p>
          <a:p>
            <a:pPr>
              <a:spcBef>
                <a:spcPts val="100"/>
              </a:spcBef>
              <a:tabLst>
                <a:tab pos="174625" algn="l"/>
              </a:tabLst>
            </a:pPr>
            <a:endParaRPr lang="en-US" sz="1200" dirty="0"/>
          </a:p>
        </p:txBody>
      </p:sp>
      <p:sp>
        <p:nvSpPr>
          <p:cNvPr id="11" name="Callout: Bent Line 10">
            <a:extLst>
              <a:ext uri="{FF2B5EF4-FFF2-40B4-BE49-F238E27FC236}">
                <a16:creationId xmlns:a16="http://schemas.microsoft.com/office/drawing/2014/main" id="{0740A179-07A1-4C5C-8281-1AAD0D957536}"/>
              </a:ext>
            </a:extLst>
          </p:cNvPr>
          <p:cNvSpPr/>
          <p:nvPr/>
        </p:nvSpPr>
        <p:spPr>
          <a:xfrm>
            <a:off x="7478486" y="2803700"/>
            <a:ext cx="3875314" cy="506964"/>
          </a:xfrm>
          <a:prstGeom prst="borderCallout2">
            <a:avLst>
              <a:gd name="adj1" fmla="val 18750"/>
              <a:gd name="adj2" fmla="val -8333"/>
              <a:gd name="adj3" fmla="val 18750"/>
              <a:gd name="adj4" fmla="val -16667"/>
              <a:gd name="adj5" fmla="val -10209"/>
              <a:gd name="adj6" fmla="val -23370"/>
            </a:avLst>
          </a:prstGeom>
          <a:solidFill>
            <a:schemeClr val="bg1"/>
          </a:solidFill>
          <a:ln>
            <a:solidFill>
              <a:srgbClr val="E317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Acceptable. No further intervention needed.</a:t>
            </a:r>
          </a:p>
        </p:txBody>
      </p:sp>
      <p:sp>
        <p:nvSpPr>
          <p:cNvPr id="10" name="TextBox 9">
            <a:extLst>
              <a:ext uri="{FF2B5EF4-FFF2-40B4-BE49-F238E27FC236}">
                <a16:creationId xmlns:a16="http://schemas.microsoft.com/office/drawing/2014/main" id="{FDCA603D-FA65-4A1C-8CE3-98BD265B03E3}"/>
              </a:ext>
            </a:extLst>
          </p:cNvPr>
          <p:cNvSpPr txBox="1"/>
          <p:nvPr/>
        </p:nvSpPr>
        <p:spPr>
          <a:xfrm>
            <a:off x="1256437" y="5628538"/>
            <a:ext cx="4744221" cy="307777"/>
          </a:xfrm>
          <a:prstGeom prst="rect">
            <a:avLst/>
          </a:prstGeom>
          <a:noFill/>
        </p:spPr>
        <p:txBody>
          <a:bodyPr wrap="square" lIns="0" tIns="0" rIns="0" bIns="0" rtlCol="0">
            <a:spAutoFit/>
          </a:bodyPr>
          <a:lstStyle/>
          <a:p>
            <a:r>
              <a:rPr lang="en-US" sz="1000" dirty="0"/>
              <a:t>[1] https://newgtlds.icann.org/en/applicants/advisories/change-request-set-05Sep14-en</a:t>
            </a:r>
          </a:p>
          <a:p>
            <a:r>
              <a:rPr lang="en-US" sz="1000" dirty="0"/>
              <a:t>[2] https://newgtlds.icann.org/en/applicants/global-support/change-requests</a:t>
            </a:r>
          </a:p>
        </p:txBody>
      </p:sp>
    </p:spTree>
    <p:extLst>
      <p:ext uri="{BB962C8B-B14F-4D97-AF65-F5344CB8AC3E}">
        <p14:creationId xmlns:p14="http://schemas.microsoft.com/office/powerpoint/2010/main" val="3887740981"/>
      </p:ext>
    </p:extLst>
  </p:cSld>
  <p:clrMapOvr>
    <a:masterClrMapping/>
  </p:clrMapOvr>
</p:sld>
</file>

<file path=ppt/theme/theme1.xml><?xml version="1.0" encoding="utf-8"?>
<a:theme xmlns:a="http://schemas.openxmlformats.org/drawingml/2006/main" name="Office Theme">
  <a:themeElements>
    <a:clrScheme name="McD color scheme">
      <a:dk1>
        <a:sysClr val="windowText" lastClr="000000"/>
      </a:dk1>
      <a:lt1>
        <a:sysClr val="window" lastClr="FFFFFF"/>
      </a:lt1>
      <a:dk2>
        <a:srgbClr val="44546A"/>
      </a:dk2>
      <a:lt2>
        <a:srgbClr val="E7E6E6"/>
      </a:lt2>
      <a:accent1>
        <a:srgbClr val="E31737"/>
      </a:accent1>
      <a:accent2>
        <a:srgbClr val="FFC427"/>
      </a:accent2>
      <a:accent3>
        <a:srgbClr val="B4D78E"/>
      </a:accent3>
      <a:accent4>
        <a:srgbClr val="749CD3"/>
      </a:accent4>
      <a:accent5>
        <a:srgbClr val="4472C4"/>
      </a:accent5>
      <a:accent6>
        <a:srgbClr val="70AD47"/>
      </a:accent6>
      <a:hlink>
        <a:srgbClr val="0563C1"/>
      </a:hlink>
      <a:folHlink>
        <a:srgbClr val="954F72"/>
      </a:folHlink>
    </a:clrScheme>
    <a:fontScheme name="Modern 04">
      <a:majorFont>
        <a:latin typeface="Century Gothic"/>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M89048086_Balanced scorecard, from 24Slides_SL_V1.pptx" id="{6BFE50D7-0AB5-4B02-8B95-8C7F9FA851A2}" vid="{E07AABDE-8E2B-4665-809A-C7E84938237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E6028FB-6012-4967-A451-C2FAE951FE25}">
  <ds:schemaRefs>
    <ds:schemaRef ds:uri="16c05727-aa75-4e4a-9b5f-8a80a1165891"/>
    <ds:schemaRef ds:uri="http://purl.org/dc/dcmitype/"/>
    <ds:schemaRef ds:uri="http://purl.org/dc/elements/1.1/"/>
    <ds:schemaRef ds:uri="http://www.w3.org/XML/1998/namespace"/>
    <ds:schemaRef ds:uri="71af3243-3dd4-4a8d-8c0d-dd76da1f02a5"/>
    <ds:schemaRef ds:uri="http://schemas.microsoft.com/office/2006/documentManagement/types"/>
    <ds:schemaRef ds:uri="http://schemas.microsoft.com/office/2006/metadata/properties"/>
    <ds:schemaRef ds:uri="http://purl.org/dc/term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5E4CC17A-C7FA-42F7-A285-99975430EB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93496C2-30B3-40CB-ACDC-46FFFFC8A13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Balanced scorecard, from 24Slides</Template>
  <TotalTime>0</TotalTime>
  <Words>2127</Words>
  <Application>Microsoft Office PowerPoint</Application>
  <PresentationFormat>Widescreen</PresentationFormat>
  <Paragraphs>188</Paragraphs>
  <Slides>11</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Century Gothic</vt:lpstr>
      <vt:lpstr>Courier New</vt:lpstr>
      <vt:lpstr>Wingdings</vt:lpstr>
      <vt:lpstr>Office Theme</vt:lpstr>
      <vt:lpstr>Balanced scorecard slide 1</vt:lpstr>
      <vt:lpstr>Balanced scorecard slide 2</vt:lpstr>
      <vt:lpstr>Balanced scorecard slide 2</vt:lpstr>
      <vt:lpstr>Balanced scorecard slide 2</vt:lpstr>
      <vt:lpstr>Balanced scorecard slide 2</vt:lpstr>
      <vt:lpstr>Balanced scorecard slide 2</vt:lpstr>
      <vt:lpstr>Balanced scorecard slide 2</vt:lpstr>
      <vt:lpstr>Balanced scorecard slide 2</vt:lpstr>
      <vt:lpstr>Balanced scorecard slide 2</vt:lpstr>
      <vt:lpstr>Balanced scorecard slide 2</vt:lpstr>
      <vt:lpstr>Balanced scorecard slide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01. CPWG-SubPro ASP 26.07.2019</dc:title>
  <dc:creator/>
  <cp:lastModifiedBy/>
  <cp:revision>1</cp:revision>
  <dcterms:created xsi:type="dcterms:W3CDTF">2019-07-26T23:52:56Z</dcterms:created>
  <dcterms:modified xsi:type="dcterms:W3CDTF">2020-04-30T01:57:00Z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