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540" r:id="rId3"/>
    <p:sldId id="381" r:id="rId4"/>
    <p:sldId id="380" r:id="rId5"/>
    <p:sldId id="542" r:id="rId6"/>
    <p:sldId id="543" r:id="rId7"/>
    <p:sldId id="544" r:id="rId8"/>
    <p:sldId id="40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3" autoAdjust="0"/>
    <p:restoredTop sz="83931" autoAdjust="0"/>
  </p:normalViewPr>
  <p:slideViewPr>
    <p:cSldViewPr snapToGrid="0" snapToObjects="1">
      <p:cViewPr varScale="1">
        <p:scale>
          <a:sx n="87" d="100"/>
          <a:sy n="87" d="100"/>
        </p:scale>
        <p:origin x="2120" y="200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99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914400" lvl="2" indent="0">
              <a:spcAft>
                <a:spcPts val="300"/>
              </a:spcAft>
              <a:buFont typeface="Arial" panose="020B0604020202020204" pitchFamily="34" charset="0"/>
              <a:buNone/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3.png"/><Relationship Id="rId22" Type="http://schemas.openxmlformats.org/officeDocument/2006/relationships/image" Target="../media/image26.tiff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7A677DE-560F-EF4E-9B4D-6F8E8DFA8D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4DFCB2-C4BC-5847-BFB8-18BF5E7374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87C4E4-A33F-8247-B7E2-D3735B3EFF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DB6718-9FA2-C64E-A521-1948BA2342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B1C7D-6DF4-6F4C-AC57-07D9A0FDFF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CD9254-1E71-7E4D-BB73-C1555EC22C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40656C-1402-BF44-B27C-75CDAF09C2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0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C1FEA9-7A12-6342-9B96-48C38EEB30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4FC37A-E94E-D443-8D86-3EC411EED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8B8050-A612-B042-8BF1-85F92E087F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FBA99C0-E393-F346-A5E2-3FE32D6237DF}"/>
              </a:ext>
            </a:extLst>
          </p:cNvPr>
          <p:cNvPicPr>
            <a:picLocks noChangeAspect="1"/>
          </p:cNvPicPr>
          <p:nvPr userDrawn="1"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  <p:sldLayoutId id="2147483755" r:id="rId50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uploads/compliance_notice/attachment/911/serad-to-westerdal-16mar17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icann.org/uploads/compliance_notice/attachment/1049/serad-to-allain-11jul18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witter.com/icann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5.png"/><Relationship Id="rId3" Type="http://schemas.openxmlformats.org/officeDocument/2006/relationships/hyperlink" Target="flickr.com/photos/icann" TargetMode="External"/><Relationship Id="rId21" Type="http://schemas.openxmlformats.org/officeDocument/2006/relationships/image" Target="../media/image26.tiff"/><Relationship Id="rId7" Type="http://schemas.openxmlformats.org/officeDocument/2006/relationships/image" Target="../media/image21.png"/><Relationship Id="rId12" Type="http://schemas.openxmlformats.org/officeDocument/2006/relationships/hyperlink" Target="facebook.com/icannorg" TargetMode="External"/><Relationship Id="rId17" Type="http://schemas.openxmlformats.org/officeDocument/2006/relationships/hyperlink" Target="https://soundcloud.com/icann" TargetMode="External"/><Relationship Id="rId2" Type="http://schemas.openxmlformats.org/officeDocument/2006/relationships/hyperlink" Target="https://www.flickr.com/photos/icann" TargetMode="External"/><Relationship Id="rId16" Type="http://schemas.openxmlformats.org/officeDocument/2006/relationships/hyperlink" Target="https://www.youtube.com/user/ICANNnews" TargetMode="External"/><Relationship Id="rId20" Type="http://schemas.openxmlformats.org/officeDocument/2006/relationships/hyperlink" Target="https://www.instagram.com/icannorg" TargetMode="External"/><Relationship Id="rId1" Type="http://schemas.openxmlformats.org/officeDocument/2006/relationships/slideLayout" Target="../slideLayouts/slideLayout48.xml"/><Relationship Id="rId6" Type="http://schemas.openxmlformats.org/officeDocument/2006/relationships/hyperlink" Target="linkedin.com/company/icann" TargetMode="External"/><Relationship Id="rId11" Type="http://schemas.openxmlformats.org/officeDocument/2006/relationships/hyperlink" Target="https://www.facebook.com/icannorg" TargetMode="External"/><Relationship Id="rId5" Type="http://schemas.openxmlformats.org/officeDocument/2006/relationships/hyperlink" Target="https://www.linkedin.com/company/icann" TargetMode="External"/><Relationship Id="rId15" Type="http://schemas.openxmlformats.org/officeDocument/2006/relationships/image" Target="../media/image24.png"/><Relationship Id="rId10" Type="http://schemas.openxmlformats.org/officeDocument/2006/relationships/image" Target="../media/image22.png"/><Relationship Id="rId19" Type="http://schemas.openxmlformats.org/officeDocument/2006/relationships/hyperlink" Target="https://www.slideshare.net/icannpresentations" TargetMode="External"/><Relationship Id="rId4" Type="http://schemas.openxmlformats.org/officeDocument/2006/relationships/image" Target="../media/image20.png"/><Relationship Id="rId9" Type="http://schemas.openxmlformats.org/officeDocument/2006/relationships/hyperlink" Target="twitter.com/icann" TargetMode="External"/><Relationship Id="rId14" Type="http://schemas.openxmlformats.org/officeDocument/2006/relationships/hyperlink" Target="youtube.com/user/ICANNnew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B318A5-D04F-074D-9886-0E10E8AEEC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67"/>
            <a:ext cx="9144000" cy="68524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DC3B4E-0CF9-DA43-BD08-7F3947A25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12" y="528532"/>
            <a:ext cx="6543729" cy="255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15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Interest Commitments: The Role of ICANN Compliance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0725" y="2883877"/>
            <a:ext cx="8119872" cy="937846"/>
          </a:xfrm>
        </p:spPr>
        <p:txBody>
          <a:bodyPr>
            <a:normAutofit/>
          </a:bodyPr>
          <a:lstStyle/>
          <a:p>
            <a:r>
              <a:rPr lang="en-US" dirty="0"/>
              <a:t>Jamie Hedlund </a:t>
            </a:r>
          </a:p>
          <a:p>
            <a:r>
              <a:rPr lang="en-US" dirty="0"/>
              <a:t>Senior Vice President, Contractual Compliance and Consumer Safeguards</a:t>
            </a:r>
          </a:p>
          <a:p>
            <a:r>
              <a:rPr lang="en-US" dirty="0"/>
              <a:t>ICANN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10725" y="4100418"/>
            <a:ext cx="8119872" cy="27360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At-Large Policy Session: PICS and PICDRP - How to get them right?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22 June 2020</a:t>
            </a:r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 sz="2200" dirty="0"/>
              <a:t>What is the role of ICANN Compliance in PICs?</a:t>
            </a:r>
          </a:p>
          <a:p>
            <a:pPr lvl="0"/>
            <a:r>
              <a:rPr lang="en-US" sz="2200" dirty="0"/>
              <a:t>Can the role be clearer/stronger in meeting consumer expectations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 fontScale="90000"/>
          </a:bodyPr>
          <a:lstStyle/>
          <a:p>
            <a:r>
              <a:rPr lang="en-US" dirty="0"/>
              <a:t>Role of ICANN Compliance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200" u="sng" dirty="0"/>
              <a:t>Role of Compliance at ICANN</a:t>
            </a:r>
            <a:r>
              <a:rPr lang="en-US" sz="2200" dirty="0"/>
              <a:t>: Ensure that registries and registrars implement the community’s policies and other contractual commitments by:</a:t>
            </a: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Addressing complaints against registries and registrars</a:t>
            </a: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Conducting audits to verify that the contracted parties are adhering to their commitments </a:t>
            </a: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Publishing reports on these activities for community review.</a:t>
            </a:r>
            <a:endParaRPr lang="en-US" sz="1800" dirty="0"/>
          </a:p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r>
              <a:rPr lang="en-US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648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 fontScale="90000"/>
          </a:bodyPr>
          <a:lstStyle/>
          <a:p>
            <a:r>
              <a:rPr lang="en-US" dirty="0"/>
              <a:t>Role of ICANN Compliance in PICs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200" u="sng" dirty="0"/>
              <a:t>What are PICs?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100" dirty="0"/>
              <a:t>Binding obligations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100" dirty="0"/>
              <a:t>Subject to compliance oversight and enforcement by ICANN org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100" dirty="0"/>
              <a:t>May be reviewed by a PICDRP panel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100" dirty="0"/>
              <a:t>Any party harmed by a registry operator's failure to comply with its PICs can file a complaint</a:t>
            </a:r>
          </a:p>
          <a:p>
            <a:pPr marL="0" indent="0">
              <a:buNone/>
            </a:pPr>
            <a:r>
              <a:rPr lang="en-US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9983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 fontScale="90000"/>
          </a:bodyPr>
          <a:lstStyle/>
          <a:p>
            <a:r>
              <a:rPr lang="en-US" dirty="0"/>
              <a:t>Role of ICANN Compliance in PICs, cont’d.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219200"/>
            <a:ext cx="7907338" cy="500575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200" u="sng" dirty="0"/>
              <a:t>Complaint history</a:t>
            </a:r>
            <a:r>
              <a:rPr lang="en-US" sz="2200" dirty="0"/>
              <a:t>:</a:t>
            </a:r>
          </a:p>
          <a:p>
            <a:pPr lvl="1">
              <a:spcAft>
                <a:spcPts val="600"/>
              </a:spcAft>
            </a:pPr>
            <a:r>
              <a:rPr lang="en-US" sz="1900" dirty="0"/>
              <a:t>34 complaints total, 28 invalid</a:t>
            </a:r>
            <a:endParaRPr lang="en-US" sz="1600" dirty="0"/>
          </a:p>
          <a:p>
            <a:pPr lvl="1">
              <a:spcAft>
                <a:spcPts val="600"/>
              </a:spcAft>
            </a:pPr>
            <a:r>
              <a:rPr lang="en-US" sz="1900" dirty="0"/>
              <a:t>Three based on Spec. 11, Sec. 1</a:t>
            </a:r>
          </a:p>
          <a:p>
            <a:pPr lvl="1">
              <a:spcAft>
                <a:spcPts val="600"/>
              </a:spcAft>
            </a:pPr>
            <a:r>
              <a:rPr lang="en-US" sz="1900" dirty="0"/>
              <a:t>One based on Spec. 11, Sec. 3</a:t>
            </a:r>
          </a:p>
          <a:p>
            <a:pPr lvl="1">
              <a:spcAft>
                <a:spcPts val="600"/>
              </a:spcAft>
            </a:pPr>
            <a:r>
              <a:rPr lang="en-US" sz="1900" dirty="0"/>
              <a:t>None alleging Spec. 11, Sec. 2 violations</a:t>
            </a:r>
          </a:p>
          <a:p>
            <a:pPr lvl="1">
              <a:spcAft>
                <a:spcPts val="600"/>
              </a:spcAft>
            </a:pPr>
            <a:r>
              <a:rPr lang="en-US" sz="1900" dirty="0"/>
              <a:t>Two breaches under Spec. 11 3(c) following PICDRP:</a:t>
            </a:r>
            <a:r>
              <a:rPr lang="en-US" sz="1600" dirty="0"/>
              <a:t> </a:t>
            </a:r>
            <a:endParaRPr lang="en-US" sz="1100" dirty="0"/>
          </a:p>
          <a:p>
            <a:pPr lvl="2">
              <a:spcAft>
                <a:spcPts val="600"/>
              </a:spcAft>
            </a:pPr>
            <a:r>
              <a:rPr lang="en-US" sz="1700" dirty="0"/>
              <a:t>Top Level Spectrum, Inc. (feedback), 16 March 2017 </a:t>
            </a:r>
            <a:r>
              <a:rPr lang="en-US" sz="1700" dirty="0">
                <a:hlinkClick r:id="rId3"/>
              </a:rPr>
              <a:t>https://www.icann.org/uploads/compliance_notice/attachment/911/serad-to-westerdal-16mar17.pdf</a:t>
            </a:r>
            <a:r>
              <a:rPr lang="en-US" sz="1700" dirty="0"/>
              <a:t> </a:t>
            </a:r>
          </a:p>
          <a:p>
            <a:pPr lvl="2">
              <a:spcAft>
                <a:spcPts val="600"/>
              </a:spcAft>
            </a:pPr>
            <a:r>
              <a:rPr lang="en-US" sz="1700" dirty="0"/>
              <a:t>National Association of Board of Pharmacy (pharmacy), 12 July 2018 </a:t>
            </a:r>
            <a:r>
              <a:rPr lang="en-US" sz="1700" dirty="0">
                <a:hlinkClick r:id="rId4"/>
              </a:rPr>
              <a:t>https://www.icann.org/uploads/compliance_notice/attachment/1049/serad-to-allain-11jul18.pdf</a:t>
            </a:r>
            <a:r>
              <a:rPr lang="en-US" sz="1700" dirty="0"/>
              <a:t>.</a:t>
            </a:r>
          </a:p>
          <a:p>
            <a:pPr marL="0" indent="0">
              <a:buNone/>
            </a:pPr>
            <a:endParaRPr lang="en-US" sz="1100" dirty="0"/>
          </a:p>
          <a:p>
            <a:pPr marL="800100" lvl="1" indent="-342900">
              <a:buFont typeface="+mj-lt"/>
              <a:buAutoNum type="arabicPeriod"/>
            </a:pPr>
            <a:endParaRPr lang="en-US" sz="1100" dirty="0"/>
          </a:p>
          <a:p>
            <a:pPr marL="0" indent="0">
              <a:buNone/>
            </a:pPr>
            <a:r>
              <a:rPr lang="en-US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989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551698"/>
          </a:xfrm>
        </p:spPr>
        <p:txBody>
          <a:bodyPr>
            <a:normAutofit/>
          </a:bodyPr>
          <a:lstStyle/>
          <a:p>
            <a:r>
              <a:rPr lang="en-US" sz="2200" dirty="0"/>
              <a:t>Clearer/stronger role in meeting consumer expectations?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470212"/>
            <a:ext cx="7907338" cy="457181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200" u="sng" dirty="0"/>
              <a:t>Role is as strong as the obligations</a:t>
            </a:r>
            <a:r>
              <a:rPr lang="en-US" sz="2200" dirty="0"/>
              <a:t>:</a:t>
            </a:r>
            <a:endParaRPr lang="en-US" sz="2200" u="sng" dirty="0"/>
          </a:p>
          <a:p>
            <a:pPr marL="400050" lvl="1" indent="0">
              <a:spcAft>
                <a:spcPts val="600"/>
              </a:spcAft>
              <a:buNone/>
            </a:pPr>
            <a:r>
              <a:rPr lang="en-US" sz="2400" dirty="0"/>
              <a:t>Unless obligations are clearly written and understood, they are unenforceable by Compliance or a PICDRP panel.</a:t>
            </a:r>
            <a:endParaRPr lang="en-US" sz="1800" dirty="0"/>
          </a:p>
          <a:p>
            <a:pPr marL="0" indent="0">
              <a:buNone/>
            </a:pPr>
            <a:r>
              <a:rPr lang="en-US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4235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 with ICANN</a:t>
            </a:r>
          </a:p>
        </p:txBody>
      </p:sp>
      <p:sp>
        <p:nvSpPr>
          <p:cNvPr id="5" name="Rectangle 4"/>
          <p:cNvSpPr/>
          <p:nvPr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Text Placeholder 32"/>
          <p:cNvSpPr txBox="1">
            <a:spLocks/>
          </p:cNvSpPr>
          <p:nvPr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7" name="Text Placeholder 33"/>
          <p:cNvSpPr txBox="1">
            <a:spLocks/>
          </p:cNvSpPr>
          <p:nvPr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8" name="Text Placeholder 29"/>
          <p:cNvSpPr txBox="1">
            <a:spLocks/>
          </p:cNvSpPr>
          <p:nvPr/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Email: email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31" name="Group 30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53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54" name="Picture 53" descr="1420947842_social_style_3_flikr-128.png">
                <a:hlinkClick r:id="rId3" action="ppaction://hlinkfile"/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51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5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5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5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52" name="Picture 51" descr="1420948164_social_style_3_in-128.png">
                <a:hlinkClick r:id="rId6" action="ppaction://hlinkfile"/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3" name="Group 32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49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8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50" name="Picture 49" descr="1420948433_social_style_3_twiter-128.png">
                <a:hlinkClick r:id="rId9" action="ppaction://hlinkfile"/>
              </p:cNvPr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4" name="Group 33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47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1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1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1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8" name="Picture 47" descr="1420948141_social_style_3_facebook-128.png">
                <a:hlinkClick r:id="rId12" action="ppaction://hlinkfile"/>
              </p:cNvPr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5" name="Group 34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45" name="Picture 44" descr="1420948149_social_style_3_youtube-128.png">
                <a:hlinkClick r:id="rId14" action="ppaction://hlinkfile"/>
              </p:cNvPr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46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6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6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43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7" name="Group 36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41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9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9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9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2" name="Picture 41" descr="1420948164_social_style_3_in-128.png">
                <a:hlinkClick r:id="rId6" action="ppaction://hlinkfile"/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8" name="Group 37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39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89724354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Mini Template 4x3" id="{A5D13A28-D4E8-F342-BA2B-93099001BF04}" vid="{5BE4160F-D4D4-004A-8896-4D505CC79D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1140</TotalTime>
  <Words>377</Words>
  <Application>Microsoft Macintosh PowerPoint</Application>
  <PresentationFormat>On-screen Show (4:3)</PresentationFormat>
  <Paragraphs>53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ICANNPPT_Arial_4x3_June 2017_potx</vt:lpstr>
      <vt:lpstr>PowerPoint Presentation</vt:lpstr>
      <vt:lpstr>Public Interest Commitments: The Role of ICANN Compliance</vt:lpstr>
      <vt:lpstr>Agenda </vt:lpstr>
      <vt:lpstr>Role of ICANN Compliance</vt:lpstr>
      <vt:lpstr>Role of ICANN Compliance in PICs</vt:lpstr>
      <vt:lpstr>Role of ICANN Compliance in PICs, cont’d.</vt:lpstr>
      <vt:lpstr>Clearer/stronger role in meeting consumer expectations?</vt:lpstr>
      <vt:lpstr>Engage with ICANN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Jamie Hedlund</dc:creator>
  <cp:lastModifiedBy>Gisella Gruber</cp:lastModifiedBy>
  <cp:revision>19</cp:revision>
  <cp:lastPrinted>2017-01-26T19:29:02Z</cp:lastPrinted>
  <dcterms:created xsi:type="dcterms:W3CDTF">2020-06-20T01:19:11Z</dcterms:created>
  <dcterms:modified xsi:type="dcterms:W3CDTF">2020-06-20T22:04:17Z</dcterms:modified>
</cp:coreProperties>
</file>