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4" r:id="rId1"/>
  </p:sldMasterIdLst>
  <p:notesMasterIdLst>
    <p:notesMasterId r:id="rId28"/>
  </p:notesMasterIdLst>
  <p:handoutMasterIdLst>
    <p:handoutMasterId r:id="rId29"/>
  </p:handoutMasterIdLst>
  <p:sldIdLst>
    <p:sldId id="298" r:id="rId2"/>
    <p:sldId id="321" r:id="rId3"/>
    <p:sldId id="256" r:id="rId4"/>
    <p:sldId id="324" r:id="rId5"/>
    <p:sldId id="266" r:id="rId6"/>
    <p:sldId id="292" r:id="rId7"/>
    <p:sldId id="308" r:id="rId8"/>
    <p:sldId id="309" r:id="rId9"/>
    <p:sldId id="311" r:id="rId10"/>
    <p:sldId id="322" r:id="rId11"/>
    <p:sldId id="263" r:id="rId12"/>
    <p:sldId id="259" r:id="rId13"/>
    <p:sldId id="258" r:id="rId14"/>
    <p:sldId id="260" r:id="rId15"/>
    <p:sldId id="274" r:id="rId16"/>
    <p:sldId id="264" r:id="rId17"/>
    <p:sldId id="315" r:id="rId18"/>
    <p:sldId id="312" r:id="rId19"/>
    <p:sldId id="313" r:id="rId20"/>
    <p:sldId id="316" r:id="rId21"/>
    <p:sldId id="317" r:id="rId22"/>
    <p:sldId id="314" r:id="rId23"/>
    <p:sldId id="318" r:id="rId24"/>
    <p:sldId id="320" r:id="rId25"/>
    <p:sldId id="323" r:id="rId26"/>
    <p:sldId id="297"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id="{8BCD7BE4-A344-428A-B5B0-7BB7D60137FD}">
          <p14:sldIdLst>
            <p14:sldId id="298"/>
            <p14:sldId id="321"/>
            <p14:sldId id="256"/>
            <p14:sldId id="324"/>
            <p14:sldId id="266"/>
            <p14:sldId id="292"/>
            <p14:sldId id="308"/>
            <p14:sldId id="309"/>
            <p14:sldId id="311"/>
            <p14:sldId id="322"/>
            <p14:sldId id="263"/>
            <p14:sldId id="259"/>
            <p14:sldId id="258"/>
            <p14:sldId id="260"/>
            <p14:sldId id="274"/>
            <p14:sldId id="264"/>
            <p14:sldId id="315"/>
            <p14:sldId id="312"/>
            <p14:sldId id="313"/>
            <p14:sldId id="316"/>
            <p14:sldId id="317"/>
            <p14:sldId id="314"/>
            <p14:sldId id="318"/>
            <p14:sldId id="320"/>
            <p14:sldId id="323"/>
            <p14:sldId id="297"/>
          </p14:sldIdLst>
        </p14:section>
        <p14:section name="ART" id="{4D79DDEB-D253-4AFB-B55C-4A52509F50B5}">
          <p14:sldIdLst/>
        </p14:section>
      </p14:sectionLst>
    </p:ext>
    <p:ext uri="{EFAFB233-063F-42B5-8137-9DF3F51BA10A}">
      <p15:sldGuideLst xmlns:p15="http://schemas.microsoft.com/office/powerpoint/2012/main">
        <p15:guide id="1" orient="horz" pos="2160" userDrawn="1">
          <p15:clr>
            <a:srgbClr val="F26B43"/>
          </p15:clr>
        </p15:guide>
        <p15:guide id="2" pos="3840" userDrawn="1">
          <p15:clr>
            <a:srgbClr val="F26B43"/>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AAA7"/>
    <a:srgbClr val="39B599"/>
    <a:srgbClr val="39B5A9"/>
    <a:srgbClr val="1F6F6D"/>
    <a:srgbClr val="268684"/>
    <a:srgbClr val="2B9996"/>
    <a:srgbClr val="4472C4"/>
    <a:srgbClr val="70AD47"/>
    <a:srgbClr val="EC8F28"/>
    <a:srgbClr val="B85C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43" autoAdjust="0"/>
    <p:restoredTop sz="96327"/>
  </p:normalViewPr>
  <p:slideViewPr>
    <p:cSldViewPr showGuides="1">
      <p:cViewPr varScale="1">
        <p:scale>
          <a:sx n="106" d="100"/>
          <a:sy n="106" d="100"/>
        </p:scale>
        <p:origin x="584" y="1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A</a:t>
            </a: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811723-746B-4312-8002-B6EE02D10FBC}" type="datetimeFigureOut">
              <a:rPr lang="en-US" smtClean="0"/>
              <a:t>6/22/20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FE2EA1-6C2B-4B4D-AA17-9D5E1DEE289E}" type="slidenum">
              <a:rPr lang="en-US" smtClean="0"/>
              <a:t>‹#›</a:t>
            </a:fld>
            <a:endParaRPr lang="en-US"/>
          </a:p>
        </p:txBody>
      </p:sp>
    </p:spTree>
    <p:extLst>
      <p:ext uri="{BB962C8B-B14F-4D97-AF65-F5344CB8AC3E}">
        <p14:creationId xmlns:p14="http://schemas.microsoft.com/office/powerpoint/2010/main" val="146393780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A</a:t>
            </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D3B9A0-4009-4FC3-AD2B-3C503C15B49C}" type="datetimeFigureOut">
              <a:rPr lang="en-US" smtClean="0"/>
              <a:t>6/22/20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6474D3-47F5-4042-AD5F-20DA655C1C12}" type="slidenum">
              <a:rPr lang="en-US" smtClean="0"/>
              <a:t>‹#›</a:t>
            </a:fld>
            <a:endParaRPr lang="en-US"/>
          </a:p>
        </p:txBody>
      </p:sp>
    </p:spTree>
    <p:extLst>
      <p:ext uri="{BB962C8B-B14F-4D97-AF65-F5344CB8AC3E}">
        <p14:creationId xmlns:p14="http://schemas.microsoft.com/office/powerpoint/2010/main" val="2637694168"/>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69038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359719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136094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Tree>
    <p:extLst>
      <p:ext uri="{BB962C8B-B14F-4D97-AF65-F5344CB8AC3E}">
        <p14:creationId xmlns:p14="http://schemas.microsoft.com/office/powerpoint/2010/main" val="814334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185188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6550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518285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291087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443471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Rectangle 2"/>
          <p:cNvSpPr/>
          <p:nvPr userDrawn="1"/>
        </p:nvSpPr>
        <p:spPr>
          <a:xfrm>
            <a:off x="0" y="6626"/>
            <a:ext cx="12192000" cy="6927574"/>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45610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8762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41412" y="2249486"/>
            <a:ext cx="9905999" cy="40751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496584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65184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Workflow">
    <p:spTree>
      <p:nvGrpSpPr>
        <p:cNvPr id="1" name=""/>
        <p:cNvGrpSpPr/>
        <p:nvPr/>
      </p:nvGrpSpPr>
      <p:grpSpPr>
        <a:xfrm>
          <a:off x="0" y="0"/>
          <a:ext cx="0" cy="0"/>
          <a:chOff x="0" y="0"/>
          <a:chExt cx="0" cy="0"/>
        </a:xfrm>
      </p:grpSpPr>
      <p:cxnSp>
        <p:nvCxnSpPr>
          <p:cNvPr id="3" name="Straight Connector 2"/>
          <p:cNvCxnSpPr/>
          <p:nvPr userDrawn="1"/>
        </p:nvCxnSpPr>
        <p:spPr>
          <a:xfrm>
            <a:off x="610614" y="1143000"/>
            <a:ext cx="11007645" cy="0"/>
          </a:xfrm>
          <a:prstGeom prst="line">
            <a:avLst/>
          </a:prstGeom>
          <a:ln w="254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4" name="Text Placeholder 10"/>
          <p:cNvSpPr>
            <a:spLocks noGrp="1"/>
          </p:cNvSpPr>
          <p:nvPr>
            <p:ph type="body" sz="quarter" idx="14" hasCustomPrompt="1"/>
          </p:nvPr>
        </p:nvSpPr>
        <p:spPr>
          <a:xfrm>
            <a:off x="609600" y="381000"/>
            <a:ext cx="6889376" cy="533400"/>
          </a:xfrm>
        </p:spPr>
        <p:txBody>
          <a:bodyPr>
            <a:noAutofit/>
          </a:bodyPr>
          <a:lstStyle>
            <a:lvl1pPr marL="0" indent="0">
              <a:buNone/>
              <a:defRPr sz="3600" baseline="0">
                <a:solidFill>
                  <a:schemeClr val="accent4"/>
                </a:solidFill>
                <a:latin typeface="Nexa Bold" panose="02000000000000000000" pitchFamily="50" charset="0"/>
              </a:defRPr>
            </a:lvl1pPr>
          </a:lstStyle>
          <a:p>
            <a:pPr lvl="0"/>
            <a:r>
              <a:rPr lang="en-GB" dirty="0"/>
              <a:t>YOUR TITLE HERE</a:t>
            </a:r>
          </a:p>
        </p:txBody>
      </p:sp>
      <p:sp>
        <p:nvSpPr>
          <p:cNvPr id="5" name="Text Placeholder 6"/>
          <p:cNvSpPr>
            <a:spLocks noGrp="1"/>
          </p:cNvSpPr>
          <p:nvPr>
            <p:ph type="body" sz="quarter" idx="13" hasCustomPrompt="1"/>
          </p:nvPr>
        </p:nvSpPr>
        <p:spPr>
          <a:xfrm>
            <a:off x="609600" y="1414003"/>
            <a:ext cx="10972800" cy="719598"/>
          </a:xfrm>
        </p:spPr>
        <p:txBody>
          <a:bodyPr>
            <a:noAutofit/>
          </a:bodyPr>
          <a:lstStyle>
            <a:lvl1pPr marL="0" indent="0">
              <a:buNone/>
              <a:defRPr sz="1600" baseline="0"/>
            </a:lvl1pPr>
          </a:lstStyle>
          <a:p>
            <a:pPr>
              <a:lnSpc>
                <a:spcPct val="150000"/>
              </a:lnSpc>
            </a:pPr>
            <a:r>
              <a:rPr lang="en-GB" sz="2800" dirty="0">
                <a:latin typeface="Lato" panose="020F0502020204030203" pitchFamily="34" charset="0"/>
              </a:rPr>
              <a:t>Your Text Here</a:t>
            </a:r>
          </a:p>
        </p:txBody>
      </p:sp>
    </p:spTree>
    <p:extLst>
      <p:ext uri="{BB962C8B-B14F-4D97-AF65-F5344CB8AC3E}">
        <p14:creationId xmlns:p14="http://schemas.microsoft.com/office/powerpoint/2010/main" val="1950099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wipe(down)">
                                      <p:cBhvr>
                                        <p:cTn id="11" dur="500"/>
                                        <p:tgtEl>
                                          <p:spTgt spid="4">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wipe(left)">
                                      <p:cBhvr>
                                        <p:cTn id="15"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22" presetClass="entr" presetSubtype="4"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Art Slid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685800" y="349249"/>
            <a:ext cx="5945172" cy="641341"/>
          </a:xfrm>
          <a:prstGeom prst="rect">
            <a:avLst/>
          </a:prstGeom>
        </p:spPr>
        <p:txBody>
          <a:bodyPr/>
          <a:lstStyle>
            <a:lvl1pPr marL="0" indent="0" algn="l">
              <a:buNone/>
              <a:defRPr sz="3600" b="1" baseline="0">
                <a:solidFill>
                  <a:schemeClr val="tx1"/>
                </a:solidFill>
                <a:latin typeface="Nexa Bold" panose="02000000000000000000" pitchFamily="50" charset="0"/>
              </a:defRPr>
            </a:lvl1pPr>
          </a:lstStyle>
          <a:p>
            <a:pPr lvl="0"/>
            <a:r>
              <a:rPr lang="en-GB" dirty="0"/>
              <a:t>YOUR HEADER HERE</a:t>
            </a:r>
          </a:p>
        </p:txBody>
      </p:sp>
      <p:cxnSp>
        <p:nvCxnSpPr>
          <p:cNvPr id="5" name="Straight Connector 4"/>
          <p:cNvCxnSpPr/>
          <p:nvPr userDrawn="1"/>
        </p:nvCxnSpPr>
        <p:spPr>
          <a:xfrm>
            <a:off x="685800" y="990600"/>
            <a:ext cx="10932459" cy="0"/>
          </a:xfrm>
          <a:prstGeom prst="line">
            <a:avLst/>
          </a:prstGeom>
          <a:ln w="254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802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down)">
                                      <p:cBhvr>
                                        <p:cTn id="1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22" presetClass="entr" presetSubtype="4"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down)">
                      <p:cBhvr>
                        <p:cTn dur="500"/>
                        <p:tgtEl>
                          <p:spTgt spid="8"/>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ection Break">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1143000"/>
            <a:ext cx="12192000" cy="4572000"/>
          </a:xfrm>
          <a:prstGeom prst="rect">
            <a:avLst/>
          </a:prstGeom>
        </p:spPr>
        <p:txBody>
          <a:bodyPr/>
          <a:lstStyle/>
          <a:p>
            <a:r>
              <a:rPr lang="en-US"/>
              <a:t>Click icon to add picture</a:t>
            </a:r>
          </a:p>
        </p:txBody>
      </p:sp>
      <p:sp>
        <p:nvSpPr>
          <p:cNvPr id="3" name="Rectangle 2"/>
          <p:cNvSpPr/>
          <p:nvPr userDrawn="1"/>
        </p:nvSpPr>
        <p:spPr>
          <a:xfrm>
            <a:off x="0" y="5917094"/>
            <a:ext cx="12192000" cy="97900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p:cNvSpPr>
            <a:spLocks noChangeAspect="1"/>
          </p:cNvSpPr>
          <p:nvPr userDrawn="1"/>
        </p:nvSpPr>
        <p:spPr>
          <a:xfrm>
            <a:off x="457200" y="6028596"/>
            <a:ext cx="756000" cy="756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b="1">
                <a:latin typeface="Nexa Bold" panose="02000000000000000000" pitchFamily="50" charset="0"/>
              </a:rPr>
              <a:t>LOGO</a:t>
            </a:r>
          </a:p>
        </p:txBody>
      </p:sp>
      <p:sp>
        <p:nvSpPr>
          <p:cNvPr id="5" name="TextBox 4"/>
          <p:cNvSpPr txBox="1"/>
          <p:nvPr userDrawn="1"/>
        </p:nvSpPr>
        <p:spPr>
          <a:xfrm>
            <a:off x="1670400" y="6144986"/>
            <a:ext cx="3739800" cy="523220"/>
          </a:xfrm>
          <a:prstGeom prst="rect">
            <a:avLst/>
          </a:prstGeom>
          <a:noFill/>
        </p:spPr>
        <p:txBody>
          <a:bodyPr wrap="square" rtlCol="0">
            <a:spAutoFit/>
          </a:bodyPr>
          <a:lstStyle/>
          <a:p>
            <a:pPr marL="0" lvl="0" indent="0">
              <a:buNone/>
            </a:pPr>
            <a:r>
              <a:rPr lang="en-GB" sz="1400">
                <a:latin typeface="Lato" panose="020F0502020204030203" pitchFamily="34" charset="0"/>
                <a:ea typeface="Lato" panose="020F0502020204030203" pitchFamily="34" charset="0"/>
                <a:cs typeface="Lato" panose="020F0502020204030203" pitchFamily="34" charset="0"/>
              </a:rPr>
              <a:t>Phone : (147) 258 369 / 753 951</a:t>
            </a:r>
          </a:p>
          <a:p>
            <a:pPr marL="0" lvl="0" indent="0">
              <a:buNone/>
            </a:pPr>
            <a:r>
              <a:rPr lang="en-GB" sz="1400">
                <a:latin typeface="Lato" panose="020F0502020204030203" pitchFamily="34" charset="0"/>
                <a:ea typeface="Lato" panose="020F0502020204030203" pitchFamily="34" charset="0"/>
                <a:cs typeface="Lato" panose="020F0502020204030203" pitchFamily="34" charset="0"/>
              </a:rPr>
              <a:t>Mail : admin@mailo.com</a:t>
            </a:r>
          </a:p>
        </p:txBody>
      </p:sp>
      <p:sp>
        <p:nvSpPr>
          <p:cNvPr id="8" name="TextBox 7"/>
          <p:cNvSpPr txBox="1"/>
          <p:nvPr userDrawn="1"/>
        </p:nvSpPr>
        <p:spPr>
          <a:xfrm>
            <a:off x="7924800" y="6252707"/>
            <a:ext cx="3739800" cy="307777"/>
          </a:xfrm>
          <a:prstGeom prst="rect">
            <a:avLst/>
          </a:prstGeom>
          <a:noFill/>
        </p:spPr>
        <p:txBody>
          <a:bodyPr wrap="square" rtlCol="0">
            <a:spAutoFit/>
          </a:bodyPr>
          <a:lstStyle/>
          <a:p>
            <a:pPr marL="0" lvl="0" indent="0" algn="ctr">
              <a:buNone/>
            </a:pPr>
            <a:r>
              <a:rPr lang="en-GB" sz="1400">
                <a:latin typeface="Lato" panose="020F0502020204030203" pitchFamily="34" charset="0"/>
                <a:ea typeface="Lato" panose="020F0502020204030203" pitchFamily="34" charset="0"/>
                <a:cs typeface="Lato" panose="020F0502020204030203" pitchFamily="34" charset="0"/>
              </a:rPr>
              <a:t>www.yoursite.com</a:t>
            </a:r>
          </a:p>
        </p:txBody>
      </p:sp>
    </p:spTree>
    <p:extLst>
      <p:ext uri="{BB962C8B-B14F-4D97-AF65-F5344CB8AC3E}">
        <p14:creationId xmlns:p14="http://schemas.microsoft.com/office/powerpoint/2010/main" val="1243923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losing">
    <p:spTree>
      <p:nvGrpSpPr>
        <p:cNvPr id="1" name=""/>
        <p:cNvGrpSpPr/>
        <p:nvPr/>
      </p:nvGrpSpPr>
      <p:grpSpPr>
        <a:xfrm>
          <a:off x="0" y="0"/>
          <a:ext cx="0" cy="0"/>
          <a:chOff x="0" y="0"/>
          <a:chExt cx="0" cy="0"/>
        </a:xfrm>
      </p:grpSpPr>
      <p:sp>
        <p:nvSpPr>
          <p:cNvPr id="6" name="Picture Placeholder 4"/>
          <p:cNvSpPr>
            <a:spLocks noGrp="1"/>
          </p:cNvSpPr>
          <p:nvPr>
            <p:ph type="pic" sz="quarter" idx="10"/>
          </p:nvPr>
        </p:nvSpPr>
        <p:spPr>
          <a:xfrm>
            <a:off x="0" y="0"/>
            <a:ext cx="7467600" cy="6858000"/>
          </a:xfrm>
          <a:prstGeom prst="rect">
            <a:avLst/>
          </a:prstGeom>
        </p:spPr>
        <p:txBody>
          <a:bodyPr/>
          <a:lstStyle/>
          <a:p>
            <a:r>
              <a:rPr lang="en-US"/>
              <a:t>Click icon to add picture</a:t>
            </a:r>
          </a:p>
        </p:txBody>
      </p:sp>
    </p:spTree>
    <p:extLst>
      <p:ext uri="{BB962C8B-B14F-4D97-AF65-F5344CB8AC3E}">
        <p14:creationId xmlns:p14="http://schemas.microsoft.com/office/powerpoint/2010/main" val="3024885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242565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35717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456921" y="5883276"/>
            <a:ext cx="2743200" cy="365125"/>
          </a:xfrm>
          <a:prstGeom prst="rect">
            <a:avLst/>
          </a:prstGeom>
        </p:spPr>
        <p:txBody>
          <a:bodyPr/>
          <a:lstStyle/>
          <a:p>
            <a:fld id="{48A87A34-81AB-432B-8DAE-1953F412C126}" type="datetimeFigureOut">
              <a:rPr lang="en-US" smtClean="0"/>
              <a:t>6/22/20</a:t>
            </a:fld>
            <a:endParaRPr lang="en-US"/>
          </a:p>
        </p:txBody>
      </p:sp>
      <p:sp>
        <p:nvSpPr>
          <p:cNvPr id="8" name="Footer Placeholder 7"/>
          <p:cNvSpPr>
            <a:spLocks noGrp="1"/>
          </p:cNvSpPr>
          <p:nvPr>
            <p:ph type="ftr" sz="quarter" idx="11"/>
          </p:nvPr>
        </p:nvSpPr>
        <p:spPr>
          <a:xfrm>
            <a:off x="1141411" y="5883275"/>
            <a:ext cx="6239309"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10276321" y="5883274"/>
            <a:ext cx="771089" cy="365125"/>
          </a:xfrm>
          <a:prstGeom prst="rect">
            <a:avLst/>
          </a:prstGeom>
        </p:spPr>
        <p:txBody>
          <a:bodyPr/>
          <a:lstStyle/>
          <a:p>
            <a:fld id="{6D22F896-40B5-4ADD-8801-0D06FADFA095}" type="slidenum">
              <a:rPr lang="en-US" smtClean="0"/>
              <a:t>‹#›</a:t>
            </a:fld>
            <a:endParaRPr lang="en-US"/>
          </a:p>
        </p:txBody>
      </p:sp>
    </p:spTree>
    <p:extLst>
      <p:ext uri="{BB962C8B-B14F-4D97-AF65-F5344CB8AC3E}">
        <p14:creationId xmlns:p14="http://schemas.microsoft.com/office/powerpoint/2010/main" val="88702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422053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2611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828622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844359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6">
            <a:lum/>
          </a:blip>
          <a:srcRect/>
          <a:stretch>
            <a:fillRect/>
          </a:stretch>
        </a:blipFill>
        <a:effectLst/>
      </p:bgPr>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27">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4288"/>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8" name="Right Triangle 47">
            <a:extLst>
              <a:ext uri="{FF2B5EF4-FFF2-40B4-BE49-F238E27FC236}">
                <a16:creationId xmlns:a16="http://schemas.microsoft.com/office/drawing/2014/main" id="{44CED453-DB6F-D74A-B552-634AA25A724A}"/>
              </a:ext>
            </a:extLst>
          </p:cNvPr>
          <p:cNvSpPr/>
          <p:nvPr userDrawn="1"/>
        </p:nvSpPr>
        <p:spPr>
          <a:xfrm flipH="1">
            <a:off x="10439400" y="3886200"/>
            <a:ext cx="1752600" cy="2971800"/>
          </a:xfrm>
          <a:prstGeom prst="r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48">
            <a:extLst>
              <a:ext uri="{FF2B5EF4-FFF2-40B4-BE49-F238E27FC236}">
                <a16:creationId xmlns:a16="http://schemas.microsoft.com/office/drawing/2014/main" id="{8379E8C9-E662-2E44-B7A4-3DC1E7099B5F}"/>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10993056" y="5551366"/>
            <a:ext cx="1122744" cy="1199933"/>
          </a:xfrm>
          <a:prstGeom prst="rect">
            <a:avLst/>
          </a:prstGeom>
        </p:spPr>
      </p:pic>
    </p:spTree>
    <p:extLst>
      <p:ext uri="{BB962C8B-B14F-4D97-AF65-F5344CB8AC3E}">
        <p14:creationId xmlns:p14="http://schemas.microsoft.com/office/powerpoint/2010/main" val="1787865243"/>
      </p:ext>
    </p:extLst>
  </p:cSld>
  <p:clrMap bg1="dk1" tx1="lt1" bg2="dk2" tx2="lt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 id="2147483830" r:id="rId16"/>
    <p:sldLayoutId id="2147483831" r:id="rId17"/>
    <p:sldLayoutId id="2147483832" r:id="rId18"/>
    <p:sldLayoutId id="2147483833" r:id="rId19"/>
    <p:sldLayoutId id="2147483747" r:id="rId20"/>
    <p:sldLayoutId id="2147483760" r:id="rId21"/>
    <p:sldLayoutId id="2147483769" r:id="rId22"/>
    <p:sldLayoutId id="2147483855" r:id="rId23"/>
    <p:sldLayoutId id="2147483856" r:id="rId24"/>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outdoor, plane, sitting, airplane&#10;&#10;Description automatically generated">
            <a:extLst>
              <a:ext uri="{FF2B5EF4-FFF2-40B4-BE49-F238E27FC236}">
                <a16:creationId xmlns:a16="http://schemas.microsoft.com/office/drawing/2014/main" id="{FE452381-E962-7A43-99DD-23AD9AA648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21"/>
            <a:ext cx="12192000" cy="6858000"/>
          </a:xfrm>
          <a:prstGeom prst="rect">
            <a:avLst/>
          </a:prstGeom>
        </p:spPr>
      </p:pic>
      <p:sp>
        <p:nvSpPr>
          <p:cNvPr id="3" name="Freeform 2"/>
          <p:cNvSpPr/>
          <p:nvPr/>
        </p:nvSpPr>
        <p:spPr>
          <a:xfrm rot="10800000" flipH="1">
            <a:off x="7581901" y="3429000"/>
            <a:ext cx="4617030" cy="18288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 name="connsiteX0" fmla="*/ 8559800 w 8559800"/>
              <a:gd name="connsiteY0" fmla="*/ 406400 h 5270500"/>
              <a:gd name="connsiteX1" fmla="*/ 430348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 name="connsiteX0" fmla="*/ 4362432 w 8559800"/>
              <a:gd name="connsiteY0" fmla="*/ 1833827 h 5270500"/>
              <a:gd name="connsiteX1" fmla="*/ 430348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4362432 w 8559800"/>
              <a:gd name="connsiteY5" fmla="*/ 1833827 h 5270500"/>
              <a:gd name="connsiteX0" fmla="*/ 4362432 w 4362432"/>
              <a:gd name="connsiteY0" fmla="*/ 1833827 h 5270500"/>
              <a:gd name="connsiteX1" fmla="*/ 4303480 w 4362432"/>
              <a:gd name="connsiteY1" fmla="*/ 5270500 h 5270500"/>
              <a:gd name="connsiteX2" fmla="*/ 0 w 4362432"/>
              <a:gd name="connsiteY2" fmla="*/ 5270500 h 5270500"/>
              <a:gd name="connsiteX3" fmla="*/ 1841500 w 4362432"/>
              <a:gd name="connsiteY3" fmla="*/ 0 h 5270500"/>
              <a:gd name="connsiteX4" fmla="*/ 4327061 w 4362432"/>
              <a:gd name="connsiteY4" fmla="*/ 109802 h 5270500"/>
              <a:gd name="connsiteX5" fmla="*/ 4362432 w 4362432"/>
              <a:gd name="connsiteY5" fmla="*/ 1833827 h 5270500"/>
              <a:gd name="connsiteX0" fmla="*/ 4313796 w 4327061"/>
              <a:gd name="connsiteY0" fmla="*/ 1833827 h 5270500"/>
              <a:gd name="connsiteX1" fmla="*/ 4303480 w 4327061"/>
              <a:gd name="connsiteY1" fmla="*/ 5270500 h 5270500"/>
              <a:gd name="connsiteX2" fmla="*/ 0 w 4327061"/>
              <a:gd name="connsiteY2" fmla="*/ 5270500 h 5270500"/>
              <a:gd name="connsiteX3" fmla="*/ 1841500 w 4327061"/>
              <a:gd name="connsiteY3" fmla="*/ 0 h 5270500"/>
              <a:gd name="connsiteX4" fmla="*/ 4327061 w 4327061"/>
              <a:gd name="connsiteY4" fmla="*/ 109802 h 5270500"/>
              <a:gd name="connsiteX5" fmla="*/ 4313796 w 4327061"/>
              <a:gd name="connsiteY5" fmla="*/ 1833827 h 5270500"/>
              <a:gd name="connsiteX0" fmla="*/ 4313796 w 4313796"/>
              <a:gd name="connsiteY0" fmla="*/ 1833827 h 5270500"/>
              <a:gd name="connsiteX1" fmla="*/ 4303480 w 4313796"/>
              <a:gd name="connsiteY1" fmla="*/ 5270500 h 5270500"/>
              <a:gd name="connsiteX2" fmla="*/ 0 w 4313796"/>
              <a:gd name="connsiteY2" fmla="*/ 5270500 h 5270500"/>
              <a:gd name="connsiteX3" fmla="*/ 1841500 w 4313796"/>
              <a:gd name="connsiteY3" fmla="*/ 0 h 5270500"/>
              <a:gd name="connsiteX4" fmla="*/ 4282847 w 4313796"/>
              <a:gd name="connsiteY4" fmla="*/ 0 h 5270500"/>
              <a:gd name="connsiteX5" fmla="*/ 4313796 w 4313796"/>
              <a:gd name="connsiteY5" fmla="*/ 1833827 h 5270500"/>
              <a:gd name="connsiteX0" fmla="*/ 4276214 w 4303723"/>
              <a:gd name="connsiteY0" fmla="*/ 1806377 h 5270500"/>
              <a:gd name="connsiteX1" fmla="*/ 4303480 w 4303723"/>
              <a:gd name="connsiteY1" fmla="*/ 5270500 h 5270500"/>
              <a:gd name="connsiteX2" fmla="*/ 0 w 4303723"/>
              <a:gd name="connsiteY2" fmla="*/ 5270500 h 5270500"/>
              <a:gd name="connsiteX3" fmla="*/ 1841500 w 4303723"/>
              <a:gd name="connsiteY3" fmla="*/ 0 h 5270500"/>
              <a:gd name="connsiteX4" fmla="*/ 4282847 w 4303723"/>
              <a:gd name="connsiteY4" fmla="*/ 0 h 5270500"/>
              <a:gd name="connsiteX5" fmla="*/ 4276214 w 4303723"/>
              <a:gd name="connsiteY5" fmla="*/ 1806377 h 5270500"/>
              <a:gd name="connsiteX0" fmla="*/ 4276214 w 4286270"/>
              <a:gd name="connsiteY0" fmla="*/ 1806377 h 5270500"/>
              <a:gd name="connsiteX1" fmla="*/ 4285795 w 4286270"/>
              <a:gd name="connsiteY1" fmla="*/ 5263638 h 5270500"/>
              <a:gd name="connsiteX2" fmla="*/ 0 w 4286270"/>
              <a:gd name="connsiteY2" fmla="*/ 5270500 h 5270500"/>
              <a:gd name="connsiteX3" fmla="*/ 1841500 w 4286270"/>
              <a:gd name="connsiteY3" fmla="*/ 0 h 5270500"/>
              <a:gd name="connsiteX4" fmla="*/ 4282847 w 4286270"/>
              <a:gd name="connsiteY4" fmla="*/ 0 h 5270500"/>
              <a:gd name="connsiteX5" fmla="*/ 4276214 w 4286270"/>
              <a:gd name="connsiteY5" fmla="*/ 1806377 h 5270500"/>
              <a:gd name="connsiteX0" fmla="*/ 4278424 w 4286334"/>
              <a:gd name="connsiteY0" fmla="*/ 1799515 h 5270500"/>
              <a:gd name="connsiteX1" fmla="*/ 4285795 w 4286334"/>
              <a:gd name="connsiteY1" fmla="*/ 5263638 h 5270500"/>
              <a:gd name="connsiteX2" fmla="*/ 0 w 4286334"/>
              <a:gd name="connsiteY2" fmla="*/ 5270500 h 5270500"/>
              <a:gd name="connsiteX3" fmla="*/ 1841500 w 4286334"/>
              <a:gd name="connsiteY3" fmla="*/ 0 h 5270500"/>
              <a:gd name="connsiteX4" fmla="*/ 4282847 w 4286334"/>
              <a:gd name="connsiteY4" fmla="*/ 0 h 5270500"/>
              <a:gd name="connsiteX5" fmla="*/ 4278424 w 4286334"/>
              <a:gd name="connsiteY5" fmla="*/ 1799515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6334" h="5270500">
                <a:moveTo>
                  <a:pt x="4278424" y="1799515"/>
                </a:moveTo>
                <a:cubicBezTo>
                  <a:pt x="4274985" y="2945073"/>
                  <a:pt x="4289234" y="4118080"/>
                  <a:pt x="4285795" y="5263638"/>
                </a:cubicBezTo>
                <a:lnTo>
                  <a:pt x="0" y="5270500"/>
                </a:lnTo>
                <a:lnTo>
                  <a:pt x="1841500" y="0"/>
                </a:lnTo>
                <a:lnTo>
                  <a:pt x="4282847" y="0"/>
                </a:lnTo>
                <a:cubicBezTo>
                  <a:pt x="4281373" y="599838"/>
                  <a:pt x="4279898" y="1199677"/>
                  <a:pt x="4278424" y="1799515"/>
                </a:cubicBez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p:cNvGrpSpPr/>
          <p:nvPr/>
        </p:nvGrpSpPr>
        <p:grpSpPr>
          <a:xfrm>
            <a:off x="-7620" y="3436621"/>
            <a:ext cx="9220199" cy="2474787"/>
            <a:chOff x="-7622" y="3444241"/>
            <a:chExt cx="9220199" cy="2474787"/>
          </a:xfrm>
        </p:grpSpPr>
        <p:sp>
          <p:nvSpPr>
            <p:cNvPr id="8" name="Freeform 7"/>
            <p:cNvSpPr/>
            <p:nvPr/>
          </p:nvSpPr>
          <p:spPr>
            <a:xfrm flipH="1">
              <a:off x="-2" y="4928428"/>
              <a:ext cx="3810002" cy="9906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59800" h="5270500">
                  <a:moveTo>
                    <a:pt x="8559800" y="406400"/>
                  </a:moveTo>
                  <a:lnTo>
                    <a:pt x="8559800" y="5270500"/>
                  </a:lnTo>
                  <a:lnTo>
                    <a:pt x="0" y="5270500"/>
                  </a:lnTo>
                  <a:lnTo>
                    <a:pt x="1841500" y="0"/>
                  </a:lnTo>
                  <a:lnTo>
                    <a:pt x="8559800" y="0"/>
                  </a:lnTo>
                  <a:lnTo>
                    <a:pt x="8559800" y="40640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Freeform 1"/>
            <p:cNvSpPr/>
            <p:nvPr/>
          </p:nvSpPr>
          <p:spPr>
            <a:xfrm flipH="1">
              <a:off x="-7622" y="3444241"/>
              <a:ext cx="9220199" cy="18288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59800" h="5270500">
                  <a:moveTo>
                    <a:pt x="8559800" y="406400"/>
                  </a:moveTo>
                  <a:lnTo>
                    <a:pt x="8559800" y="5270500"/>
                  </a:lnTo>
                  <a:lnTo>
                    <a:pt x="0" y="5270500"/>
                  </a:lnTo>
                  <a:lnTo>
                    <a:pt x="1841500" y="0"/>
                  </a:lnTo>
                  <a:lnTo>
                    <a:pt x="8559800" y="0"/>
                  </a:lnTo>
                  <a:lnTo>
                    <a:pt x="8559800" y="406400"/>
                  </a:lnTo>
                  <a:close/>
                </a:path>
              </a:pathLst>
            </a:custGeom>
            <a:solidFill>
              <a:schemeClr val="accent5">
                <a:lumMod val="20000"/>
                <a:lumOff val="8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u="sng" dirty="0"/>
            </a:p>
          </p:txBody>
        </p:sp>
        <p:sp>
          <p:nvSpPr>
            <p:cNvPr id="4" name="Subtitle 2"/>
            <p:cNvSpPr txBox="1">
              <a:spLocks/>
            </p:cNvSpPr>
            <p:nvPr/>
          </p:nvSpPr>
          <p:spPr>
            <a:xfrm>
              <a:off x="762000" y="3444242"/>
              <a:ext cx="7772398" cy="1647630"/>
            </a:xfr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5400" b="1" dirty="0"/>
                <a:t>COVID-19 </a:t>
              </a:r>
              <a:endParaRPr lang="pl-PL" sz="5400" b="1" dirty="0"/>
            </a:p>
            <a:p>
              <a:pPr marL="0" indent="0">
                <a:lnSpc>
                  <a:spcPct val="100000"/>
                </a:lnSpc>
                <a:buNone/>
              </a:pPr>
              <a:r>
                <a:rPr lang="en-US" sz="5400" b="1" dirty="0"/>
                <a:t>AND END-USER ISSUES</a:t>
              </a:r>
            </a:p>
            <a:p>
              <a:pPr marL="0" indent="0">
                <a:lnSpc>
                  <a:spcPct val="100000"/>
                </a:lnSpc>
                <a:buNone/>
              </a:pPr>
              <a:r>
                <a:rPr lang="en-US" sz="4000" dirty="0">
                  <a:latin typeface="Nexa Bold" panose="02000000000000000000" pitchFamily="50" charset="0"/>
                </a:rPr>
                <a:t>At-Large </a:t>
              </a:r>
              <a:r>
                <a:rPr lang="pl-PL" sz="4000" dirty="0" err="1">
                  <a:latin typeface="Nexa Bold" panose="02000000000000000000" pitchFamily="50" charset="0"/>
                </a:rPr>
                <a:t>Capacity</a:t>
              </a:r>
              <a:r>
                <a:rPr lang="pl-PL" sz="4000" dirty="0">
                  <a:latin typeface="Nexa Bold" panose="02000000000000000000" pitchFamily="50" charset="0"/>
                </a:rPr>
                <a:t> </a:t>
              </a:r>
              <a:r>
                <a:rPr lang="pl-PL" sz="4000" dirty="0" err="1">
                  <a:latin typeface="Nexa Bold" panose="02000000000000000000" pitchFamily="50" charset="0"/>
                </a:rPr>
                <a:t>Building</a:t>
              </a:r>
              <a:r>
                <a:rPr lang="en-US" sz="4000" dirty="0">
                  <a:latin typeface="Nexa Bold" panose="02000000000000000000" pitchFamily="50" charset="0"/>
                </a:rPr>
                <a:t> Session: DNS Abuse</a:t>
              </a:r>
            </a:p>
          </p:txBody>
        </p:sp>
      </p:grpSp>
      <p:pic>
        <p:nvPicPr>
          <p:cNvPr id="6" name="Picture 5">
            <a:extLst>
              <a:ext uri="{FF2B5EF4-FFF2-40B4-BE49-F238E27FC236}">
                <a16:creationId xmlns:a16="http://schemas.microsoft.com/office/drawing/2014/main" id="{8C31478A-9041-1447-81F6-C690B490E5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12067" y="3434000"/>
            <a:ext cx="1701800" cy="1818799"/>
          </a:xfrm>
          <a:prstGeom prst="rect">
            <a:avLst/>
          </a:prstGeom>
        </p:spPr>
      </p:pic>
      <p:pic>
        <p:nvPicPr>
          <p:cNvPr id="9" name="Picture 8">
            <a:extLst>
              <a:ext uri="{FF2B5EF4-FFF2-40B4-BE49-F238E27FC236}">
                <a16:creationId xmlns:a16="http://schemas.microsoft.com/office/drawing/2014/main" id="{13E1A1D3-3575-DA46-AB39-54F78AB2E706}"/>
              </a:ext>
            </a:extLst>
          </p:cNvPr>
          <p:cNvPicPr>
            <a:picLocks noChangeAspect="1"/>
          </p:cNvPicPr>
          <p:nvPr/>
        </p:nvPicPr>
        <p:blipFill>
          <a:blip r:embed="rId4"/>
          <a:stretch>
            <a:fillRect/>
          </a:stretch>
        </p:blipFill>
        <p:spPr>
          <a:xfrm>
            <a:off x="266974" y="423428"/>
            <a:ext cx="6543729" cy="2559443"/>
          </a:xfrm>
          <a:prstGeom prst="rect">
            <a:avLst/>
          </a:prstGeom>
        </p:spPr>
      </p:pic>
    </p:spTree>
    <p:extLst>
      <p:ext uri="{BB962C8B-B14F-4D97-AF65-F5344CB8AC3E}">
        <p14:creationId xmlns:p14="http://schemas.microsoft.com/office/powerpoint/2010/main" val="3155543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outdoor, plane, sitting, airplane&#10;&#10;Description automatically generated">
            <a:extLst>
              <a:ext uri="{FF2B5EF4-FFF2-40B4-BE49-F238E27FC236}">
                <a16:creationId xmlns:a16="http://schemas.microsoft.com/office/drawing/2014/main" id="{FE452381-E962-7A43-99DD-23AD9AA648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21"/>
            <a:ext cx="12192000" cy="6858000"/>
          </a:xfrm>
          <a:prstGeom prst="rect">
            <a:avLst/>
          </a:prstGeom>
        </p:spPr>
      </p:pic>
      <p:sp>
        <p:nvSpPr>
          <p:cNvPr id="3" name="Freeform 2"/>
          <p:cNvSpPr/>
          <p:nvPr/>
        </p:nvSpPr>
        <p:spPr>
          <a:xfrm rot="10800000" flipH="1">
            <a:off x="7581901" y="3429000"/>
            <a:ext cx="4617030" cy="18288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 name="connsiteX0" fmla="*/ 8559800 w 8559800"/>
              <a:gd name="connsiteY0" fmla="*/ 406400 h 5270500"/>
              <a:gd name="connsiteX1" fmla="*/ 430348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 name="connsiteX0" fmla="*/ 4362432 w 8559800"/>
              <a:gd name="connsiteY0" fmla="*/ 1833827 h 5270500"/>
              <a:gd name="connsiteX1" fmla="*/ 430348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4362432 w 8559800"/>
              <a:gd name="connsiteY5" fmla="*/ 1833827 h 5270500"/>
              <a:gd name="connsiteX0" fmla="*/ 4362432 w 4362432"/>
              <a:gd name="connsiteY0" fmla="*/ 1833827 h 5270500"/>
              <a:gd name="connsiteX1" fmla="*/ 4303480 w 4362432"/>
              <a:gd name="connsiteY1" fmla="*/ 5270500 h 5270500"/>
              <a:gd name="connsiteX2" fmla="*/ 0 w 4362432"/>
              <a:gd name="connsiteY2" fmla="*/ 5270500 h 5270500"/>
              <a:gd name="connsiteX3" fmla="*/ 1841500 w 4362432"/>
              <a:gd name="connsiteY3" fmla="*/ 0 h 5270500"/>
              <a:gd name="connsiteX4" fmla="*/ 4327061 w 4362432"/>
              <a:gd name="connsiteY4" fmla="*/ 109802 h 5270500"/>
              <a:gd name="connsiteX5" fmla="*/ 4362432 w 4362432"/>
              <a:gd name="connsiteY5" fmla="*/ 1833827 h 5270500"/>
              <a:gd name="connsiteX0" fmla="*/ 4313796 w 4327061"/>
              <a:gd name="connsiteY0" fmla="*/ 1833827 h 5270500"/>
              <a:gd name="connsiteX1" fmla="*/ 4303480 w 4327061"/>
              <a:gd name="connsiteY1" fmla="*/ 5270500 h 5270500"/>
              <a:gd name="connsiteX2" fmla="*/ 0 w 4327061"/>
              <a:gd name="connsiteY2" fmla="*/ 5270500 h 5270500"/>
              <a:gd name="connsiteX3" fmla="*/ 1841500 w 4327061"/>
              <a:gd name="connsiteY3" fmla="*/ 0 h 5270500"/>
              <a:gd name="connsiteX4" fmla="*/ 4327061 w 4327061"/>
              <a:gd name="connsiteY4" fmla="*/ 109802 h 5270500"/>
              <a:gd name="connsiteX5" fmla="*/ 4313796 w 4327061"/>
              <a:gd name="connsiteY5" fmla="*/ 1833827 h 5270500"/>
              <a:gd name="connsiteX0" fmla="*/ 4313796 w 4313796"/>
              <a:gd name="connsiteY0" fmla="*/ 1833827 h 5270500"/>
              <a:gd name="connsiteX1" fmla="*/ 4303480 w 4313796"/>
              <a:gd name="connsiteY1" fmla="*/ 5270500 h 5270500"/>
              <a:gd name="connsiteX2" fmla="*/ 0 w 4313796"/>
              <a:gd name="connsiteY2" fmla="*/ 5270500 h 5270500"/>
              <a:gd name="connsiteX3" fmla="*/ 1841500 w 4313796"/>
              <a:gd name="connsiteY3" fmla="*/ 0 h 5270500"/>
              <a:gd name="connsiteX4" fmla="*/ 4282847 w 4313796"/>
              <a:gd name="connsiteY4" fmla="*/ 0 h 5270500"/>
              <a:gd name="connsiteX5" fmla="*/ 4313796 w 4313796"/>
              <a:gd name="connsiteY5" fmla="*/ 1833827 h 5270500"/>
              <a:gd name="connsiteX0" fmla="*/ 4276214 w 4303723"/>
              <a:gd name="connsiteY0" fmla="*/ 1806377 h 5270500"/>
              <a:gd name="connsiteX1" fmla="*/ 4303480 w 4303723"/>
              <a:gd name="connsiteY1" fmla="*/ 5270500 h 5270500"/>
              <a:gd name="connsiteX2" fmla="*/ 0 w 4303723"/>
              <a:gd name="connsiteY2" fmla="*/ 5270500 h 5270500"/>
              <a:gd name="connsiteX3" fmla="*/ 1841500 w 4303723"/>
              <a:gd name="connsiteY3" fmla="*/ 0 h 5270500"/>
              <a:gd name="connsiteX4" fmla="*/ 4282847 w 4303723"/>
              <a:gd name="connsiteY4" fmla="*/ 0 h 5270500"/>
              <a:gd name="connsiteX5" fmla="*/ 4276214 w 4303723"/>
              <a:gd name="connsiteY5" fmla="*/ 1806377 h 5270500"/>
              <a:gd name="connsiteX0" fmla="*/ 4276214 w 4286270"/>
              <a:gd name="connsiteY0" fmla="*/ 1806377 h 5270500"/>
              <a:gd name="connsiteX1" fmla="*/ 4285795 w 4286270"/>
              <a:gd name="connsiteY1" fmla="*/ 5263638 h 5270500"/>
              <a:gd name="connsiteX2" fmla="*/ 0 w 4286270"/>
              <a:gd name="connsiteY2" fmla="*/ 5270500 h 5270500"/>
              <a:gd name="connsiteX3" fmla="*/ 1841500 w 4286270"/>
              <a:gd name="connsiteY3" fmla="*/ 0 h 5270500"/>
              <a:gd name="connsiteX4" fmla="*/ 4282847 w 4286270"/>
              <a:gd name="connsiteY4" fmla="*/ 0 h 5270500"/>
              <a:gd name="connsiteX5" fmla="*/ 4276214 w 4286270"/>
              <a:gd name="connsiteY5" fmla="*/ 1806377 h 5270500"/>
              <a:gd name="connsiteX0" fmla="*/ 4278424 w 4286334"/>
              <a:gd name="connsiteY0" fmla="*/ 1799515 h 5270500"/>
              <a:gd name="connsiteX1" fmla="*/ 4285795 w 4286334"/>
              <a:gd name="connsiteY1" fmla="*/ 5263638 h 5270500"/>
              <a:gd name="connsiteX2" fmla="*/ 0 w 4286334"/>
              <a:gd name="connsiteY2" fmla="*/ 5270500 h 5270500"/>
              <a:gd name="connsiteX3" fmla="*/ 1841500 w 4286334"/>
              <a:gd name="connsiteY3" fmla="*/ 0 h 5270500"/>
              <a:gd name="connsiteX4" fmla="*/ 4282847 w 4286334"/>
              <a:gd name="connsiteY4" fmla="*/ 0 h 5270500"/>
              <a:gd name="connsiteX5" fmla="*/ 4278424 w 4286334"/>
              <a:gd name="connsiteY5" fmla="*/ 1799515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6334" h="5270500">
                <a:moveTo>
                  <a:pt x="4278424" y="1799515"/>
                </a:moveTo>
                <a:cubicBezTo>
                  <a:pt x="4274985" y="2945073"/>
                  <a:pt x="4289234" y="4118080"/>
                  <a:pt x="4285795" y="5263638"/>
                </a:cubicBezTo>
                <a:lnTo>
                  <a:pt x="0" y="5270500"/>
                </a:lnTo>
                <a:lnTo>
                  <a:pt x="1841500" y="0"/>
                </a:lnTo>
                <a:lnTo>
                  <a:pt x="4282847" y="0"/>
                </a:lnTo>
                <a:cubicBezTo>
                  <a:pt x="4281373" y="599838"/>
                  <a:pt x="4279898" y="1199677"/>
                  <a:pt x="4278424" y="1799515"/>
                </a:cubicBez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p:cNvGrpSpPr/>
          <p:nvPr/>
        </p:nvGrpSpPr>
        <p:grpSpPr>
          <a:xfrm>
            <a:off x="-7620" y="3436621"/>
            <a:ext cx="9220199" cy="2474787"/>
            <a:chOff x="-7622" y="3444241"/>
            <a:chExt cx="9220199" cy="2474787"/>
          </a:xfrm>
        </p:grpSpPr>
        <p:sp>
          <p:nvSpPr>
            <p:cNvPr id="8" name="Freeform 7"/>
            <p:cNvSpPr/>
            <p:nvPr/>
          </p:nvSpPr>
          <p:spPr>
            <a:xfrm flipH="1">
              <a:off x="-2" y="4928428"/>
              <a:ext cx="3810002" cy="9906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59800" h="5270500">
                  <a:moveTo>
                    <a:pt x="8559800" y="406400"/>
                  </a:moveTo>
                  <a:lnTo>
                    <a:pt x="8559800" y="5270500"/>
                  </a:lnTo>
                  <a:lnTo>
                    <a:pt x="0" y="5270500"/>
                  </a:lnTo>
                  <a:lnTo>
                    <a:pt x="1841500" y="0"/>
                  </a:lnTo>
                  <a:lnTo>
                    <a:pt x="8559800" y="0"/>
                  </a:lnTo>
                  <a:lnTo>
                    <a:pt x="8559800" y="40640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Freeform 1"/>
            <p:cNvSpPr/>
            <p:nvPr/>
          </p:nvSpPr>
          <p:spPr>
            <a:xfrm flipH="1">
              <a:off x="-7622" y="3444241"/>
              <a:ext cx="9220199" cy="18288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59800" h="5270500">
                  <a:moveTo>
                    <a:pt x="8559800" y="406400"/>
                  </a:moveTo>
                  <a:lnTo>
                    <a:pt x="8559800" y="5270500"/>
                  </a:lnTo>
                  <a:lnTo>
                    <a:pt x="0" y="5270500"/>
                  </a:lnTo>
                  <a:lnTo>
                    <a:pt x="1841500" y="0"/>
                  </a:lnTo>
                  <a:lnTo>
                    <a:pt x="8559800" y="0"/>
                  </a:lnTo>
                  <a:lnTo>
                    <a:pt x="8559800" y="406400"/>
                  </a:lnTo>
                  <a:close/>
                </a:path>
              </a:pathLst>
            </a:custGeom>
            <a:solidFill>
              <a:schemeClr val="accent5">
                <a:lumMod val="20000"/>
                <a:lumOff val="8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u="sng" dirty="0"/>
            </a:p>
          </p:txBody>
        </p:sp>
        <p:sp>
          <p:nvSpPr>
            <p:cNvPr id="4" name="Subtitle 2"/>
            <p:cNvSpPr txBox="1">
              <a:spLocks/>
            </p:cNvSpPr>
            <p:nvPr/>
          </p:nvSpPr>
          <p:spPr>
            <a:xfrm>
              <a:off x="762000" y="3444242"/>
              <a:ext cx="7772398" cy="1647630"/>
            </a:xfr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5400" b="1" dirty="0"/>
                <a:t>COVID-19 </a:t>
              </a:r>
              <a:endParaRPr lang="pl-PL" sz="5400" b="1" dirty="0"/>
            </a:p>
            <a:p>
              <a:pPr marL="0" indent="0">
                <a:lnSpc>
                  <a:spcPct val="100000"/>
                </a:lnSpc>
                <a:buNone/>
              </a:pPr>
              <a:r>
                <a:rPr lang="en-US" sz="5400" b="1" dirty="0"/>
                <a:t>AND END-USER ISSUES</a:t>
              </a:r>
            </a:p>
            <a:p>
              <a:pPr marL="0" indent="0">
                <a:lnSpc>
                  <a:spcPct val="100000"/>
                </a:lnSpc>
                <a:buNone/>
              </a:pPr>
              <a:r>
                <a:rPr lang="pl-PL" altLang="pl-PL" b="1" dirty="0">
                  <a:cs typeface="Arial" panose="020B0604020202020204" pitchFamily="34" charset="0"/>
                </a:rPr>
                <a:t>How do </a:t>
              </a:r>
              <a:r>
                <a:rPr lang="pl-PL" altLang="pl-PL" b="1" dirty="0" err="1">
                  <a:cs typeface="Arial" panose="020B0604020202020204" pitchFamily="34" charset="0"/>
                </a:rPr>
                <a:t>governments</a:t>
              </a:r>
              <a:r>
                <a:rPr lang="pl-PL" altLang="pl-PL" b="1" dirty="0">
                  <a:cs typeface="Arial" panose="020B0604020202020204" pitchFamily="34" charset="0"/>
                </a:rPr>
                <a:t> </a:t>
              </a:r>
              <a:r>
                <a:rPr lang="pl-PL" altLang="pl-PL" b="1" dirty="0" err="1">
                  <a:cs typeface="Arial" panose="020B0604020202020204" pitchFamily="34" charset="0"/>
                </a:rPr>
                <a:t>protect</a:t>
              </a:r>
              <a:r>
                <a:rPr lang="pl-PL" altLang="pl-PL" b="1" dirty="0">
                  <a:cs typeface="Arial" panose="020B0604020202020204" pitchFamily="34" charset="0"/>
                </a:rPr>
                <a:t> </a:t>
              </a:r>
              <a:r>
                <a:rPr lang="pl-PL" altLang="pl-PL" b="1" dirty="0" err="1">
                  <a:cs typeface="Arial" panose="020B0604020202020204" pitchFamily="34" charset="0"/>
                </a:rPr>
                <a:t>individual</a:t>
              </a:r>
              <a:r>
                <a:rPr lang="pl-PL" altLang="pl-PL" b="1" dirty="0">
                  <a:cs typeface="Arial" panose="020B0604020202020204" pitchFamily="34" charset="0"/>
                </a:rPr>
                <a:t> </a:t>
              </a:r>
              <a:r>
                <a:rPr lang="pl-PL" altLang="pl-PL" b="1" dirty="0" err="1">
                  <a:cs typeface="Arial" panose="020B0604020202020204" pitchFamily="34" charset="0"/>
                </a:rPr>
                <a:t>rights</a:t>
              </a:r>
              <a:r>
                <a:rPr lang="pl-PL" altLang="pl-PL" b="1" dirty="0">
                  <a:cs typeface="Arial" panose="020B0604020202020204" pitchFamily="34" charset="0"/>
                </a:rPr>
                <a:t> in the </a:t>
              </a:r>
              <a:r>
                <a:rPr lang="pl-PL" altLang="pl-PL" b="1" dirty="0" err="1">
                  <a:cs typeface="Arial" panose="020B0604020202020204" pitchFamily="34" charset="0"/>
                </a:rPr>
                <a:t>time</a:t>
              </a:r>
              <a:r>
                <a:rPr lang="pl-PL" altLang="pl-PL" b="1" dirty="0">
                  <a:cs typeface="Arial" panose="020B0604020202020204" pitchFamily="34" charset="0"/>
                </a:rPr>
                <a:t> of the </a:t>
              </a:r>
              <a:r>
                <a:rPr lang="pl-PL" altLang="pl-PL" b="1" dirty="0" err="1">
                  <a:cs typeface="Arial" panose="020B0604020202020204" pitchFamily="34" charset="0"/>
                </a:rPr>
                <a:t>pandemic</a:t>
              </a:r>
              <a:r>
                <a:rPr lang="pl-PL" altLang="pl-PL" b="1" dirty="0">
                  <a:cs typeface="Arial" panose="020B0604020202020204" pitchFamily="34" charset="0"/>
                </a:rPr>
                <a:t>? How do </a:t>
              </a:r>
              <a:r>
                <a:rPr lang="pl-PL" altLang="pl-PL" b="1" dirty="0" err="1">
                  <a:cs typeface="Arial" panose="020B0604020202020204" pitchFamily="34" charset="0"/>
                </a:rPr>
                <a:t>ICTs</a:t>
              </a:r>
              <a:r>
                <a:rPr lang="pl-PL" altLang="pl-PL" b="1" dirty="0">
                  <a:cs typeface="Arial" panose="020B0604020202020204" pitchFamily="34" charset="0"/>
                </a:rPr>
                <a:t> </a:t>
              </a:r>
              <a:r>
                <a:rPr lang="pl-PL" altLang="pl-PL" b="1" dirty="0" err="1">
                  <a:cs typeface="Arial" panose="020B0604020202020204" pitchFamily="34" charset="0"/>
                </a:rPr>
                <a:t>fit</a:t>
              </a:r>
              <a:r>
                <a:rPr lang="pl-PL" altLang="pl-PL" b="1" dirty="0">
                  <a:cs typeface="Arial" panose="020B0604020202020204" pitchFamily="34" charset="0"/>
                </a:rPr>
                <a:t> in? </a:t>
              </a:r>
              <a:r>
                <a:rPr lang="pl-PL" altLang="pl-PL" dirty="0">
                  <a:cs typeface="Arial" panose="020B0604020202020204" pitchFamily="34" charset="0"/>
                </a:rPr>
                <a:t>Joanna KULESZA, ALAC EURALO, </a:t>
              </a:r>
              <a:r>
                <a:rPr lang="pl-PL" altLang="pl-PL" dirty="0" err="1">
                  <a:cs typeface="Arial" panose="020B0604020202020204" pitchFamily="34" charset="0"/>
                </a:rPr>
                <a:t>EU’s</a:t>
              </a:r>
              <a:r>
                <a:rPr lang="pl-PL" altLang="pl-PL" dirty="0">
                  <a:cs typeface="Arial" panose="020B0604020202020204" pitchFamily="34" charset="0"/>
                </a:rPr>
                <a:t> FRA SC   </a:t>
              </a:r>
            </a:p>
            <a:p>
              <a:pPr marL="0" indent="0">
                <a:lnSpc>
                  <a:spcPct val="100000"/>
                </a:lnSpc>
                <a:buNone/>
              </a:pPr>
              <a:endParaRPr lang="en-US" sz="1800" dirty="0">
                <a:latin typeface="Nexa Bold" panose="02000000000000000000" pitchFamily="50" charset="0"/>
              </a:endParaRPr>
            </a:p>
          </p:txBody>
        </p:sp>
      </p:grpSp>
      <p:pic>
        <p:nvPicPr>
          <p:cNvPr id="6" name="Picture 5">
            <a:extLst>
              <a:ext uri="{FF2B5EF4-FFF2-40B4-BE49-F238E27FC236}">
                <a16:creationId xmlns:a16="http://schemas.microsoft.com/office/drawing/2014/main" id="{8C31478A-9041-1447-81F6-C690B490E5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12067" y="3434000"/>
            <a:ext cx="1701800" cy="1818799"/>
          </a:xfrm>
          <a:prstGeom prst="rect">
            <a:avLst/>
          </a:prstGeom>
        </p:spPr>
      </p:pic>
      <p:pic>
        <p:nvPicPr>
          <p:cNvPr id="9" name="Picture 8">
            <a:extLst>
              <a:ext uri="{FF2B5EF4-FFF2-40B4-BE49-F238E27FC236}">
                <a16:creationId xmlns:a16="http://schemas.microsoft.com/office/drawing/2014/main" id="{13E1A1D3-3575-DA46-AB39-54F78AB2E706}"/>
              </a:ext>
            </a:extLst>
          </p:cNvPr>
          <p:cNvPicPr>
            <a:picLocks noChangeAspect="1"/>
          </p:cNvPicPr>
          <p:nvPr/>
        </p:nvPicPr>
        <p:blipFill>
          <a:blip r:embed="rId4"/>
          <a:stretch>
            <a:fillRect/>
          </a:stretch>
        </p:blipFill>
        <p:spPr>
          <a:xfrm>
            <a:off x="266974" y="423428"/>
            <a:ext cx="6543729" cy="2559443"/>
          </a:xfrm>
          <a:prstGeom prst="rect">
            <a:avLst/>
          </a:prstGeom>
        </p:spPr>
      </p:pic>
    </p:spTree>
    <p:extLst>
      <p:ext uri="{BB962C8B-B14F-4D97-AF65-F5344CB8AC3E}">
        <p14:creationId xmlns:p14="http://schemas.microsoft.com/office/powerpoint/2010/main" val="2694658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81DB448-781E-4AF1-9201-031BF838913A}"/>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id="{B01A6A29-DA4F-4AC0-954D-FAD416713FBF}"/>
              </a:ext>
            </a:extLst>
          </p:cNvPr>
          <p:cNvSpPr>
            <a:spLocks noGrp="1"/>
          </p:cNvSpPr>
          <p:nvPr>
            <p:ph idx="1"/>
          </p:nvPr>
        </p:nvSpPr>
        <p:spPr/>
        <p:txBody>
          <a:bodyPr/>
          <a:lstStyle/>
          <a:p>
            <a:endParaRPr lang="pl-PL"/>
          </a:p>
        </p:txBody>
      </p:sp>
      <p:pic>
        <p:nvPicPr>
          <p:cNvPr id="5" name="Obraz 4">
            <a:extLst>
              <a:ext uri="{FF2B5EF4-FFF2-40B4-BE49-F238E27FC236}">
                <a16:creationId xmlns:a16="http://schemas.microsoft.com/office/drawing/2014/main" id="{B506ECEB-D078-42F0-B443-D7789E405079}"/>
              </a:ext>
            </a:extLst>
          </p:cNvPr>
          <p:cNvPicPr>
            <a:picLocks noChangeAspect="1"/>
          </p:cNvPicPr>
          <p:nvPr/>
        </p:nvPicPr>
        <p:blipFill>
          <a:blip r:embed="rId2"/>
          <a:stretch>
            <a:fillRect/>
          </a:stretch>
        </p:blipFill>
        <p:spPr>
          <a:xfrm>
            <a:off x="0" y="0"/>
            <a:ext cx="9544050" cy="4391025"/>
          </a:xfrm>
          <a:prstGeom prst="rect">
            <a:avLst/>
          </a:prstGeom>
        </p:spPr>
      </p:pic>
      <p:pic>
        <p:nvPicPr>
          <p:cNvPr id="4" name="Obraz 3">
            <a:extLst>
              <a:ext uri="{FF2B5EF4-FFF2-40B4-BE49-F238E27FC236}">
                <a16:creationId xmlns:a16="http://schemas.microsoft.com/office/drawing/2014/main" id="{E3D50C1F-4D4A-4BB1-9324-8EB3F2B1818A}"/>
              </a:ext>
            </a:extLst>
          </p:cNvPr>
          <p:cNvPicPr>
            <a:picLocks noChangeAspect="1"/>
          </p:cNvPicPr>
          <p:nvPr/>
        </p:nvPicPr>
        <p:blipFill rotWithShape="1">
          <a:blip r:embed="rId3"/>
          <a:srcRect l="6875" t="17420" r="42816" b="5303"/>
          <a:stretch/>
        </p:blipFill>
        <p:spPr>
          <a:xfrm>
            <a:off x="6231602" y="1676400"/>
            <a:ext cx="5960397" cy="5147368"/>
          </a:xfrm>
          <a:prstGeom prst="rect">
            <a:avLst/>
          </a:prstGeom>
        </p:spPr>
      </p:pic>
    </p:spTree>
    <p:extLst>
      <p:ext uri="{BB962C8B-B14F-4D97-AF65-F5344CB8AC3E}">
        <p14:creationId xmlns:p14="http://schemas.microsoft.com/office/powerpoint/2010/main" val="3589473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0E71678-A335-421D-9A1D-36037A549084}"/>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id="{F79D81DF-DCDF-406E-8413-6F60272FC8D7}"/>
              </a:ext>
            </a:extLst>
          </p:cNvPr>
          <p:cNvSpPr>
            <a:spLocks noGrp="1"/>
          </p:cNvSpPr>
          <p:nvPr>
            <p:ph idx="1"/>
          </p:nvPr>
        </p:nvSpPr>
        <p:spPr/>
        <p:txBody>
          <a:bodyPr/>
          <a:lstStyle/>
          <a:p>
            <a:endParaRPr lang="pl-PL"/>
          </a:p>
        </p:txBody>
      </p:sp>
      <p:pic>
        <p:nvPicPr>
          <p:cNvPr id="4" name="Obraz 3">
            <a:extLst>
              <a:ext uri="{FF2B5EF4-FFF2-40B4-BE49-F238E27FC236}">
                <a16:creationId xmlns:a16="http://schemas.microsoft.com/office/drawing/2014/main" id="{2149122E-70AC-4A90-A9B4-879548AF0579}"/>
              </a:ext>
            </a:extLst>
          </p:cNvPr>
          <p:cNvPicPr>
            <a:picLocks noChangeAspect="1"/>
          </p:cNvPicPr>
          <p:nvPr/>
        </p:nvPicPr>
        <p:blipFill>
          <a:blip r:embed="rId2"/>
          <a:stretch>
            <a:fillRect/>
          </a:stretch>
        </p:blipFill>
        <p:spPr>
          <a:xfrm>
            <a:off x="0" y="0"/>
            <a:ext cx="12114640" cy="4572000"/>
          </a:xfrm>
          <a:prstGeom prst="rect">
            <a:avLst/>
          </a:prstGeom>
        </p:spPr>
      </p:pic>
      <p:pic>
        <p:nvPicPr>
          <p:cNvPr id="5" name="Obraz 4">
            <a:extLst>
              <a:ext uri="{FF2B5EF4-FFF2-40B4-BE49-F238E27FC236}">
                <a16:creationId xmlns:a16="http://schemas.microsoft.com/office/drawing/2014/main" id="{D130155E-BA54-452E-BA89-517C873B057E}"/>
              </a:ext>
            </a:extLst>
          </p:cNvPr>
          <p:cNvPicPr>
            <a:picLocks noChangeAspect="1"/>
          </p:cNvPicPr>
          <p:nvPr/>
        </p:nvPicPr>
        <p:blipFill>
          <a:blip r:embed="rId3"/>
          <a:stretch>
            <a:fillRect/>
          </a:stretch>
        </p:blipFill>
        <p:spPr>
          <a:xfrm>
            <a:off x="7542189" y="3513408"/>
            <a:ext cx="4649811" cy="3315027"/>
          </a:xfrm>
          <a:prstGeom prst="rect">
            <a:avLst/>
          </a:prstGeom>
        </p:spPr>
      </p:pic>
    </p:spTree>
    <p:extLst>
      <p:ext uri="{BB962C8B-B14F-4D97-AF65-F5344CB8AC3E}">
        <p14:creationId xmlns:p14="http://schemas.microsoft.com/office/powerpoint/2010/main" val="3919132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F980950-689F-4930-A0F2-ECB4B55C50CB}"/>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id="{3429BADC-A995-49C1-96D3-5B6F2955B698}"/>
              </a:ext>
            </a:extLst>
          </p:cNvPr>
          <p:cNvSpPr>
            <a:spLocks noGrp="1"/>
          </p:cNvSpPr>
          <p:nvPr>
            <p:ph idx="1"/>
          </p:nvPr>
        </p:nvSpPr>
        <p:spPr/>
        <p:txBody>
          <a:bodyPr/>
          <a:lstStyle/>
          <a:p>
            <a:endParaRPr lang="pl-PL"/>
          </a:p>
        </p:txBody>
      </p:sp>
      <p:pic>
        <p:nvPicPr>
          <p:cNvPr id="4" name="Obraz 3">
            <a:extLst>
              <a:ext uri="{FF2B5EF4-FFF2-40B4-BE49-F238E27FC236}">
                <a16:creationId xmlns:a16="http://schemas.microsoft.com/office/drawing/2014/main" id="{23405AB0-B372-4FDC-AEB4-D19A21158A1D}"/>
              </a:ext>
            </a:extLst>
          </p:cNvPr>
          <p:cNvPicPr>
            <a:picLocks noChangeAspect="1"/>
          </p:cNvPicPr>
          <p:nvPr/>
        </p:nvPicPr>
        <p:blipFill>
          <a:blip r:embed="rId2"/>
          <a:stretch>
            <a:fillRect/>
          </a:stretch>
        </p:blipFill>
        <p:spPr>
          <a:xfrm>
            <a:off x="689315" y="0"/>
            <a:ext cx="11116235" cy="6858000"/>
          </a:xfrm>
          <a:prstGeom prst="rect">
            <a:avLst/>
          </a:prstGeom>
        </p:spPr>
      </p:pic>
    </p:spTree>
    <p:extLst>
      <p:ext uri="{BB962C8B-B14F-4D97-AF65-F5344CB8AC3E}">
        <p14:creationId xmlns:p14="http://schemas.microsoft.com/office/powerpoint/2010/main" val="3828865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5AD005-3FAE-4AE3-B07F-7DC139A4C1DE}"/>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id="{3574C6D0-ECC8-4651-AF82-7D44A8730ADB}"/>
              </a:ext>
            </a:extLst>
          </p:cNvPr>
          <p:cNvSpPr>
            <a:spLocks noGrp="1"/>
          </p:cNvSpPr>
          <p:nvPr>
            <p:ph idx="1"/>
          </p:nvPr>
        </p:nvSpPr>
        <p:spPr/>
        <p:txBody>
          <a:bodyPr/>
          <a:lstStyle/>
          <a:p>
            <a:endParaRPr lang="pl-PL"/>
          </a:p>
        </p:txBody>
      </p:sp>
      <p:pic>
        <p:nvPicPr>
          <p:cNvPr id="4" name="Obraz 3">
            <a:extLst>
              <a:ext uri="{FF2B5EF4-FFF2-40B4-BE49-F238E27FC236}">
                <a16:creationId xmlns:a16="http://schemas.microsoft.com/office/drawing/2014/main" id="{45DF012E-13CB-40EA-BF35-C4209C8BA5D3}"/>
              </a:ext>
            </a:extLst>
          </p:cNvPr>
          <p:cNvPicPr>
            <a:picLocks noChangeAspect="1"/>
          </p:cNvPicPr>
          <p:nvPr/>
        </p:nvPicPr>
        <p:blipFill>
          <a:blip r:embed="rId2"/>
          <a:stretch>
            <a:fillRect/>
          </a:stretch>
        </p:blipFill>
        <p:spPr>
          <a:xfrm>
            <a:off x="3" y="434707"/>
            <a:ext cx="12151161" cy="5832000"/>
          </a:xfrm>
          <a:prstGeom prst="rect">
            <a:avLst/>
          </a:prstGeom>
        </p:spPr>
      </p:pic>
    </p:spTree>
    <p:extLst>
      <p:ext uri="{BB962C8B-B14F-4D97-AF65-F5344CB8AC3E}">
        <p14:creationId xmlns:p14="http://schemas.microsoft.com/office/powerpoint/2010/main" val="2725531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98D0120-EA08-4E9C-8A7C-28197A2ED24F}"/>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id="{B892B2BE-9EFF-4042-AAED-45A23F6BDCFC}"/>
              </a:ext>
            </a:extLst>
          </p:cNvPr>
          <p:cNvSpPr>
            <a:spLocks noGrp="1"/>
          </p:cNvSpPr>
          <p:nvPr>
            <p:ph idx="1"/>
          </p:nvPr>
        </p:nvSpPr>
        <p:spPr/>
        <p:txBody>
          <a:bodyPr/>
          <a:lstStyle/>
          <a:p>
            <a:endParaRPr lang="pl-PL"/>
          </a:p>
        </p:txBody>
      </p:sp>
      <p:pic>
        <p:nvPicPr>
          <p:cNvPr id="4" name="Obraz 3">
            <a:extLst>
              <a:ext uri="{FF2B5EF4-FFF2-40B4-BE49-F238E27FC236}">
                <a16:creationId xmlns:a16="http://schemas.microsoft.com/office/drawing/2014/main" id="{D47E1C81-891A-41FD-9728-2A8A5C57DA45}"/>
              </a:ext>
            </a:extLst>
          </p:cNvPr>
          <p:cNvPicPr>
            <a:picLocks noChangeAspect="1"/>
          </p:cNvPicPr>
          <p:nvPr/>
        </p:nvPicPr>
        <p:blipFill>
          <a:blip r:embed="rId2"/>
          <a:stretch>
            <a:fillRect/>
          </a:stretch>
        </p:blipFill>
        <p:spPr>
          <a:xfrm>
            <a:off x="843486" y="0"/>
            <a:ext cx="10505029" cy="6858000"/>
          </a:xfrm>
          <a:prstGeom prst="rect">
            <a:avLst/>
          </a:prstGeom>
        </p:spPr>
      </p:pic>
    </p:spTree>
    <p:extLst>
      <p:ext uri="{BB962C8B-B14F-4D97-AF65-F5344CB8AC3E}">
        <p14:creationId xmlns:p14="http://schemas.microsoft.com/office/powerpoint/2010/main" val="3448541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F799CA8-DCA2-424A-9CFB-FCB42554783C}"/>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id="{2FC0FEBC-5F49-47E2-8661-CECC42AAADAC}"/>
              </a:ext>
            </a:extLst>
          </p:cNvPr>
          <p:cNvSpPr>
            <a:spLocks noGrp="1"/>
          </p:cNvSpPr>
          <p:nvPr>
            <p:ph idx="1"/>
          </p:nvPr>
        </p:nvSpPr>
        <p:spPr/>
        <p:txBody>
          <a:bodyPr/>
          <a:lstStyle/>
          <a:p>
            <a:endParaRPr lang="pl-PL"/>
          </a:p>
        </p:txBody>
      </p:sp>
      <p:pic>
        <p:nvPicPr>
          <p:cNvPr id="4" name="Obraz 3">
            <a:extLst>
              <a:ext uri="{FF2B5EF4-FFF2-40B4-BE49-F238E27FC236}">
                <a16:creationId xmlns:a16="http://schemas.microsoft.com/office/drawing/2014/main" id="{0F725547-86CB-473B-8767-C1737B596676}"/>
              </a:ext>
            </a:extLst>
          </p:cNvPr>
          <p:cNvPicPr>
            <a:picLocks noChangeAspect="1"/>
          </p:cNvPicPr>
          <p:nvPr/>
        </p:nvPicPr>
        <p:blipFill rotWithShape="1">
          <a:blip r:embed="rId2"/>
          <a:srcRect l="6000" t="17420" r="6875" b="5303"/>
          <a:stretch/>
        </p:blipFill>
        <p:spPr>
          <a:xfrm>
            <a:off x="228352" y="502920"/>
            <a:ext cx="11735296" cy="5852160"/>
          </a:xfrm>
          <a:prstGeom prst="rect">
            <a:avLst/>
          </a:prstGeom>
        </p:spPr>
      </p:pic>
    </p:spTree>
    <p:extLst>
      <p:ext uri="{BB962C8B-B14F-4D97-AF65-F5344CB8AC3E}">
        <p14:creationId xmlns:p14="http://schemas.microsoft.com/office/powerpoint/2010/main" val="1813564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01E32BCA-557E-406D-A70C-29AF20CE5D3F}"/>
              </a:ext>
            </a:extLst>
          </p:cNvPr>
          <p:cNvPicPr>
            <a:picLocks noChangeAspect="1"/>
          </p:cNvPicPr>
          <p:nvPr/>
        </p:nvPicPr>
        <p:blipFill>
          <a:blip r:embed="rId2"/>
          <a:stretch>
            <a:fillRect/>
          </a:stretch>
        </p:blipFill>
        <p:spPr>
          <a:xfrm>
            <a:off x="0" y="53047"/>
            <a:ext cx="3762375" cy="4905375"/>
          </a:xfrm>
          <a:prstGeom prst="rect">
            <a:avLst/>
          </a:prstGeom>
        </p:spPr>
      </p:pic>
      <p:pic>
        <p:nvPicPr>
          <p:cNvPr id="5" name="Obraz 4">
            <a:extLst>
              <a:ext uri="{FF2B5EF4-FFF2-40B4-BE49-F238E27FC236}">
                <a16:creationId xmlns:a16="http://schemas.microsoft.com/office/drawing/2014/main" id="{E80734BF-EE87-4537-8249-752B86D41987}"/>
              </a:ext>
            </a:extLst>
          </p:cNvPr>
          <p:cNvPicPr>
            <a:picLocks noChangeAspect="1"/>
          </p:cNvPicPr>
          <p:nvPr/>
        </p:nvPicPr>
        <p:blipFill>
          <a:blip r:embed="rId3"/>
          <a:stretch>
            <a:fillRect/>
          </a:stretch>
        </p:blipFill>
        <p:spPr>
          <a:xfrm>
            <a:off x="2707280" y="920183"/>
            <a:ext cx="3686175" cy="4933950"/>
          </a:xfrm>
          <a:prstGeom prst="rect">
            <a:avLst/>
          </a:prstGeom>
        </p:spPr>
      </p:pic>
      <p:pic>
        <p:nvPicPr>
          <p:cNvPr id="6" name="Obraz 5">
            <a:extLst>
              <a:ext uri="{FF2B5EF4-FFF2-40B4-BE49-F238E27FC236}">
                <a16:creationId xmlns:a16="http://schemas.microsoft.com/office/drawing/2014/main" id="{8E8AF86F-8334-44F0-BC91-0673D117B16F}"/>
              </a:ext>
            </a:extLst>
          </p:cNvPr>
          <p:cNvPicPr>
            <a:picLocks noChangeAspect="1"/>
          </p:cNvPicPr>
          <p:nvPr/>
        </p:nvPicPr>
        <p:blipFill>
          <a:blip r:embed="rId4"/>
          <a:stretch>
            <a:fillRect/>
          </a:stretch>
        </p:blipFill>
        <p:spPr>
          <a:xfrm>
            <a:off x="5032771" y="1784543"/>
            <a:ext cx="3609975" cy="4552950"/>
          </a:xfrm>
          <a:prstGeom prst="rect">
            <a:avLst/>
          </a:prstGeom>
        </p:spPr>
      </p:pic>
      <p:pic>
        <p:nvPicPr>
          <p:cNvPr id="7" name="Obraz 6">
            <a:extLst>
              <a:ext uri="{FF2B5EF4-FFF2-40B4-BE49-F238E27FC236}">
                <a16:creationId xmlns:a16="http://schemas.microsoft.com/office/drawing/2014/main" id="{DD3BE26A-78D8-482D-B30E-1084AA33AABB}"/>
              </a:ext>
            </a:extLst>
          </p:cNvPr>
          <p:cNvPicPr>
            <a:picLocks noChangeAspect="1"/>
          </p:cNvPicPr>
          <p:nvPr/>
        </p:nvPicPr>
        <p:blipFill>
          <a:blip r:embed="rId5"/>
          <a:stretch>
            <a:fillRect/>
          </a:stretch>
        </p:blipFill>
        <p:spPr>
          <a:xfrm>
            <a:off x="5032771" y="4333749"/>
            <a:ext cx="3581400" cy="1971675"/>
          </a:xfrm>
          <a:prstGeom prst="rect">
            <a:avLst/>
          </a:prstGeom>
        </p:spPr>
      </p:pic>
      <p:pic>
        <p:nvPicPr>
          <p:cNvPr id="8" name="Obraz 7">
            <a:extLst>
              <a:ext uri="{FF2B5EF4-FFF2-40B4-BE49-F238E27FC236}">
                <a16:creationId xmlns:a16="http://schemas.microsoft.com/office/drawing/2014/main" id="{4559E130-5E52-4D25-8BBE-EC727A278209}"/>
              </a:ext>
            </a:extLst>
          </p:cNvPr>
          <p:cNvPicPr>
            <a:picLocks noChangeAspect="1"/>
          </p:cNvPicPr>
          <p:nvPr/>
        </p:nvPicPr>
        <p:blipFill rotWithShape="1">
          <a:blip r:embed="rId6"/>
          <a:srcRect l="4914" b="11586"/>
          <a:stretch/>
        </p:blipFill>
        <p:spPr>
          <a:xfrm>
            <a:off x="8489375" y="2597562"/>
            <a:ext cx="3686175" cy="4235962"/>
          </a:xfrm>
          <a:prstGeom prst="rect">
            <a:avLst/>
          </a:prstGeom>
        </p:spPr>
      </p:pic>
    </p:spTree>
    <p:extLst>
      <p:ext uri="{BB962C8B-B14F-4D97-AF65-F5344CB8AC3E}">
        <p14:creationId xmlns:p14="http://schemas.microsoft.com/office/powerpoint/2010/main" val="2948766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033815D8-6D37-40E9-862B-FA85D7166B67}"/>
              </a:ext>
            </a:extLst>
          </p:cNvPr>
          <p:cNvPicPr>
            <a:picLocks noChangeAspect="1"/>
          </p:cNvPicPr>
          <p:nvPr/>
        </p:nvPicPr>
        <p:blipFill>
          <a:blip r:embed="rId2"/>
          <a:stretch>
            <a:fillRect/>
          </a:stretch>
        </p:blipFill>
        <p:spPr>
          <a:xfrm>
            <a:off x="557212" y="457200"/>
            <a:ext cx="11077575" cy="5943600"/>
          </a:xfrm>
          <a:prstGeom prst="rect">
            <a:avLst/>
          </a:prstGeom>
        </p:spPr>
      </p:pic>
    </p:spTree>
    <p:extLst>
      <p:ext uri="{BB962C8B-B14F-4D97-AF65-F5344CB8AC3E}">
        <p14:creationId xmlns:p14="http://schemas.microsoft.com/office/powerpoint/2010/main" val="25082123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05FE3008-9989-4188-900B-C14B555CFD6A}"/>
              </a:ext>
            </a:extLst>
          </p:cNvPr>
          <p:cNvPicPr>
            <a:picLocks noChangeAspect="1"/>
          </p:cNvPicPr>
          <p:nvPr/>
        </p:nvPicPr>
        <p:blipFill>
          <a:blip r:embed="rId2"/>
          <a:stretch>
            <a:fillRect/>
          </a:stretch>
        </p:blipFill>
        <p:spPr>
          <a:xfrm>
            <a:off x="466725" y="485775"/>
            <a:ext cx="11258550" cy="5886450"/>
          </a:xfrm>
          <a:prstGeom prst="rect">
            <a:avLst/>
          </a:prstGeom>
        </p:spPr>
      </p:pic>
    </p:spTree>
    <p:extLst>
      <p:ext uri="{BB962C8B-B14F-4D97-AF65-F5344CB8AC3E}">
        <p14:creationId xmlns:p14="http://schemas.microsoft.com/office/powerpoint/2010/main" val="3956626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5D753-2B04-A74E-A3E8-15BFF9EEF204}"/>
              </a:ext>
            </a:extLst>
          </p:cNvPr>
          <p:cNvSpPr>
            <a:spLocks noGrp="1"/>
          </p:cNvSpPr>
          <p:nvPr>
            <p:ph type="title"/>
          </p:nvPr>
        </p:nvSpPr>
        <p:spPr/>
        <p:txBody>
          <a:bodyPr/>
          <a:lstStyle/>
          <a:p>
            <a:r>
              <a:rPr lang="pl-PL" dirty="0" err="1"/>
              <a:t>Our</a:t>
            </a:r>
            <a:r>
              <a:rPr lang="pl-PL" dirty="0"/>
              <a:t> </a:t>
            </a:r>
            <a:r>
              <a:rPr lang="pl-PL" dirty="0" err="1"/>
              <a:t>speakers</a:t>
            </a:r>
            <a:endParaRPr lang="en-US" dirty="0"/>
          </a:p>
        </p:txBody>
      </p:sp>
      <p:sp>
        <p:nvSpPr>
          <p:cNvPr id="3" name="Content Placeholder 2">
            <a:extLst>
              <a:ext uri="{FF2B5EF4-FFF2-40B4-BE49-F238E27FC236}">
                <a16:creationId xmlns:a16="http://schemas.microsoft.com/office/drawing/2014/main" id="{A3D7AC0D-1492-1E47-A2DA-DC44BEE600DA}"/>
              </a:ext>
            </a:extLst>
          </p:cNvPr>
          <p:cNvSpPr>
            <a:spLocks noGrp="1"/>
          </p:cNvSpPr>
          <p:nvPr>
            <p:ph idx="1"/>
          </p:nvPr>
        </p:nvSpPr>
        <p:spPr/>
        <p:txBody>
          <a:bodyPr/>
          <a:lstStyle/>
          <a:p>
            <a:r>
              <a:rPr lang="pl-PL" dirty="0" err="1"/>
              <a:t>Yrjö</a:t>
            </a:r>
            <a:r>
              <a:rPr lang="pl-PL" dirty="0"/>
              <a:t> LÄNSIPURO, ALAC GAC </a:t>
            </a:r>
            <a:r>
              <a:rPr lang="pl-PL" dirty="0" err="1"/>
              <a:t>Liason</a:t>
            </a:r>
            <a:endParaRPr lang="pl-PL" dirty="0"/>
          </a:p>
          <a:p>
            <a:r>
              <a:rPr lang="pl-PL" dirty="0"/>
              <a:t>Marita MOLL, ALAC NARALO</a:t>
            </a:r>
          </a:p>
          <a:p>
            <a:endParaRPr lang="pl-PL" dirty="0"/>
          </a:p>
          <a:p>
            <a:r>
              <a:rPr lang="pl-PL" dirty="0"/>
              <a:t>Moderator: Joanna KULESZA, ALAC EURALO </a:t>
            </a:r>
            <a:endParaRPr lang="en-US" dirty="0"/>
          </a:p>
        </p:txBody>
      </p:sp>
    </p:spTree>
    <p:extLst>
      <p:ext uri="{BB962C8B-B14F-4D97-AF65-F5344CB8AC3E}">
        <p14:creationId xmlns:p14="http://schemas.microsoft.com/office/powerpoint/2010/main" val="628523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2F2A923-B97C-4E65-A3F6-B6B4F253D095}"/>
              </a:ext>
            </a:extLst>
          </p:cNvPr>
          <p:cNvSpPr>
            <a:spLocks noGrp="1"/>
          </p:cNvSpPr>
          <p:nvPr>
            <p:ph type="title"/>
          </p:nvPr>
        </p:nvSpPr>
        <p:spPr>
          <a:xfrm>
            <a:off x="411480" y="987552"/>
            <a:ext cx="4485861" cy="1088136"/>
          </a:xfrm>
        </p:spPr>
        <p:txBody>
          <a:bodyPr anchor="b">
            <a:normAutofit/>
          </a:bodyPr>
          <a:lstStyle/>
          <a:p>
            <a:r>
              <a:rPr lang="pl-PL" sz="3400"/>
              <a:t>Right to education </a:t>
            </a:r>
          </a:p>
        </p:txBody>
      </p:sp>
      <p:sp>
        <p:nvSpPr>
          <p:cNvPr id="3" name="Symbol zastępczy zawartości 2">
            <a:extLst>
              <a:ext uri="{FF2B5EF4-FFF2-40B4-BE49-F238E27FC236}">
                <a16:creationId xmlns:a16="http://schemas.microsoft.com/office/drawing/2014/main" id="{CD45BF9D-7E12-4ED5-B592-3361D4D432D3}"/>
              </a:ext>
            </a:extLst>
          </p:cNvPr>
          <p:cNvSpPr>
            <a:spLocks noGrp="1"/>
          </p:cNvSpPr>
          <p:nvPr>
            <p:ph idx="1"/>
          </p:nvPr>
        </p:nvSpPr>
        <p:spPr>
          <a:xfrm>
            <a:off x="411479" y="2688336"/>
            <a:ext cx="4498848" cy="3584448"/>
          </a:xfrm>
        </p:spPr>
        <p:txBody>
          <a:bodyPr anchor="t">
            <a:normAutofit fontScale="92500" lnSpcReduction="10000"/>
          </a:bodyPr>
          <a:lstStyle/>
          <a:p>
            <a:r>
              <a:rPr lang="en-US" sz="1800"/>
              <a:t>Article 26 Universal Declaration of Human Rights </a:t>
            </a:r>
            <a:endParaRPr lang="pl-PL" sz="1800"/>
          </a:p>
          <a:p>
            <a:r>
              <a:rPr lang="en-US" sz="1800"/>
              <a:t>Articles 13 and 14 International Covenant on Economic, Social and Cultural Rights. </a:t>
            </a:r>
            <a:endParaRPr lang="pl-PL" sz="1800"/>
          </a:p>
          <a:p>
            <a:pPr marL="0" indent="0">
              <a:buNone/>
            </a:pPr>
            <a:r>
              <a:rPr lang="en-US" sz="1800"/>
              <a:t>"Everyone has the right to education. Education shall be free, at least in the elementary and fundamental stages. Elementary education shall be compulsory. Technical and professional education shall be made generally available and higher education shall be equally accessible to all on the basis of merit. </a:t>
            </a:r>
            <a:r>
              <a:rPr lang="pl-PL" sz="1800"/>
              <a:t>[…] </a:t>
            </a:r>
            <a:r>
              <a:rPr lang="en-US" sz="1800"/>
              <a:t>"</a:t>
            </a:r>
            <a:endParaRPr lang="pl-PL" sz="1800"/>
          </a:p>
        </p:txBody>
      </p:sp>
      <p:pic>
        <p:nvPicPr>
          <p:cNvPr id="5" name="Obraz 4">
            <a:extLst>
              <a:ext uri="{FF2B5EF4-FFF2-40B4-BE49-F238E27FC236}">
                <a16:creationId xmlns:a16="http://schemas.microsoft.com/office/drawing/2014/main" id="{F328E2CA-5F4C-4147-B233-C6A940E31D85}"/>
              </a:ext>
            </a:extLst>
          </p:cNvPr>
          <p:cNvPicPr>
            <a:picLocks noChangeAspect="1"/>
          </p:cNvPicPr>
          <p:nvPr/>
        </p:nvPicPr>
        <p:blipFill rotWithShape="1">
          <a:blip r:embed="rId2"/>
          <a:srcRect l="11480" r="11481" b="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4183603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8A743A58-F29A-400E-91DC-B68B8ED18BC1}"/>
              </a:ext>
            </a:extLst>
          </p:cNvPr>
          <p:cNvPicPr>
            <a:picLocks noChangeAspect="1"/>
          </p:cNvPicPr>
          <p:nvPr/>
        </p:nvPicPr>
        <p:blipFill rotWithShape="1">
          <a:blip r:embed="rId2"/>
          <a:srcRect l="3719" r="6971" b="2"/>
          <a:stretch/>
        </p:blipFill>
        <p:spPr>
          <a:xfrm>
            <a:off x="-1" y="10"/>
            <a:ext cx="9141744" cy="6857990"/>
          </a:xfrm>
          <a:custGeom>
            <a:avLst/>
            <a:gdLst/>
            <a:ahLst/>
            <a:cxnLst/>
            <a:rect l="l" t="t" r="r" b="b"/>
            <a:pathLst>
              <a:path w="9141744" h="6863485">
                <a:moveTo>
                  <a:pt x="0" y="0"/>
                </a:moveTo>
                <a:lnTo>
                  <a:pt x="5963051" y="0"/>
                </a:lnTo>
                <a:lnTo>
                  <a:pt x="9141744" y="6863485"/>
                </a:lnTo>
                <a:lnTo>
                  <a:pt x="0" y="6863485"/>
                </a:lnTo>
                <a:lnTo>
                  <a:pt x="0" y="0"/>
                </a:lnTo>
                <a:close/>
              </a:path>
            </a:pathLst>
          </a:custGeom>
        </p:spPr>
      </p:pic>
      <p:pic>
        <p:nvPicPr>
          <p:cNvPr id="5" name="Obraz 4">
            <a:extLst>
              <a:ext uri="{FF2B5EF4-FFF2-40B4-BE49-F238E27FC236}">
                <a16:creationId xmlns:a16="http://schemas.microsoft.com/office/drawing/2014/main" id="{C103C3B9-3BA7-42AE-9B40-E3EC39140652}"/>
              </a:ext>
            </a:extLst>
          </p:cNvPr>
          <p:cNvPicPr>
            <a:picLocks noChangeAspect="1"/>
          </p:cNvPicPr>
          <p:nvPr/>
        </p:nvPicPr>
        <p:blipFill rotWithShape="1">
          <a:blip r:embed="rId3"/>
          <a:srcRect l="22022" r="25433" b="1"/>
          <a:stretch/>
        </p:blipFill>
        <p:spPr>
          <a:xfrm>
            <a:off x="5790371" y="10"/>
            <a:ext cx="6401647" cy="6852984"/>
          </a:xfrm>
          <a:custGeom>
            <a:avLst/>
            <a:gdLst/>
            <a:ahLst/>
            <a:cxnLst/>
            <a:rect l="l" t="t" r="r" b="b"/>
            <a:pathLst>
              <a:path w="6401647" h="6852994">
                <a:moveTo>
                  <a:pt x="354282" y="0"/>
                </a:moveTo>
                <a:lnTo>
                  <a:pt x="6401647" y="0"/>
                </a:lnTo>
                <a:lnTo>
                  <a:pt x="6401647" y="6852994"/>
                </a:lnTo>
                <a:lnTo>
                  <a:pt x="0" y="6852994"/>
                </a:lnTo>
                <a:lnTo>
                  <a:pt x="0" y="6852993"/>
                </a:lnTo>
                <a:lnTo>
                  <a:pt x="3528116" y="6852993"/>
                </a:lnTo>
                <a:close/>
              </a:path>
            </a:pathLst>
          </a:custGeom>
        </p:spPr>
      </p:pic>
      <p:sp>
        <p:nvSpPr>
          <p:cNvPr id="2" name="Tytuł 1">
            <a:extLst>
              <a:ext uri="{FF2B5EF4-FFF2-40B4-BE49-F238E27FC236}">
                <a16:creationId xmlns:a16="http://schemas.microsoft.com/office/drawing/2014/main" id="{089782A3-580A-41D8-837A-A6B224865840}"/>
              </a:ext>
            </a:extLst>
          </p:cNvPr>
          <p:cNvSpPr>
            <a:spLocks noGrp="1"/>
          </p:cNvSpPr>
          <p:nvPr>
            <p:ph type="title"/>
          </p:nvPr>
        </p:nvSpPr>
        <p:spPr>
          <a:xfrm>
            <a:off x="779733" y="3011476"/>
            <a:ext cx="4519338" cy="1855246"/>
          </a:xfrm>
        </p:spPr>
        <p:txBody>
          <a:bodyPr vert="horz" lIns="91440" tIns="45720" rIns="91440" bIns="45720" rtlCol="0" anchor="t">
            <a:normAutofit fontScale="90000"/>
          </a:bodyPr>
          <a:lstStyle/>
          <a:p>
            <a:r>
              <a:rPr lang="en-US" sz="5400" kern="1200">
                <a:solidFill>
                  <a:schemeClr val="tx1"/>
                </a:solidFill>
                <a:latin typeface="+mj-lt"/>
                <a:ea typeface="+mj-ea"/>
                <a:cs typeface="+mj-cs"/>
              </a:rPr>
              <a:t>Right to Internet access </a:t>
            </a:r>
          </a:p>
        </p:txBody>
      </p:sp>
    </p:spTree>
    <p:extLst>
      <p:ext uri="{BB962C8B-B14F-4D97-AF65-F5344CB8AC3E}">
        <p14:creationId xmlns:p14="http://schemas.microsoft.com/office/powerpoint/2010/main" val="41161958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a:extLst>
              <a:ext uri="{FF2B5EF4-FFF2-40B4-BE49-F238E27FC236}">
                <a16:creationId xmlns:a16="http://schemas.microsoft.com/office/drawing/2014/main" id="{B7A7532C-3006-4DF0-BC38-80F5A1E1E99B}"/>
              </a:ext>
            </a:extLst>
          </p:cNvPr>
          <p:cNvPicPr>
            <a:picLocks noChangeAspect="1"/>
          </p:cNvPicPr>
          <p:nvPr/>
        </p:nvPicPr>
        <p:blipFill>
          <a:blip r:embed="rId2"/>
          <a:stretch>
            <a:fillRect/>
          </a:stretch>
        </p:blipFill>
        <p:spPr>
          <a:xfrm>
            <a:off x="0" y="734291"/>
            <a:ext cx="12192002" cy="5638800"/>
          </a:xfrm>
          <a:prstGeom prst="rect">
            <a:avLst/>
          </a:prstGeom>
          <a:ln>
            <a:noFill/>
          </a:ln>
        </p:spPr>
      </p:pic>
    </p:spTree>
    <p:extLst>
      <p:ext uri="{BB962C8B-B14F-4D97-AF65-F5344CB8AC3E}">
        <p14:creationId xmlns:p14="http://schemas.microsoft.com/office/powerpoint/2010/main" val="32452743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a:extLst>
              <a:ext uri="{FF2B5EF4-FFF2-40B4-BE49-F238E27FC236}">
                <a16:creationId xmlns:a16="http://schemas.microsoft.com/office/drawing/2014/main" id="{C7260630-536F-4131-AA5B-8F866E417831}"/>
              </a:ext>
            </a:extLst>
          </p:cNvPr>
          <p:cNvPicPr>
            <a:picLocks noChangeAspect="1"/>
          </p:cNvPicPr>
          <p:nvPr/>
        </p:nvPicPr>
        <p:blipFill>
          <a:blip r:embed="rId2"/>
          <a:stretch>
            <a:fillRect/>
          </a:stretch>
        </p:blipFill>
        <p:spPr>
          <a:xfrm>
            <a:off x="1357312" y="228600"/>
            <a:ext cx="9477375" cy="6400800"/>
          </a:xfrm>
          <a:prstGeom prst="rect">
            <a:avLst/>
          </a:prstGeom>
        </p:spPr>
      </p:pic>
      <p:sp>
        <p:nvSpPr>
          <p:cNvPr id="3" name="Prostokąt 2">
            <a:extLst>
              <a:ext uri="{FF2B5EF4-FFF2-40B4-BE49-F238E27FC236}">
                <a16:creationId xmlns:a16="http://schemas.microsoft.com/office/drawing/2014/main" id="{FB4567B4-48B7-4184-9673-6860B54EFE67}"/>
              </a:ext>
            </a:extLst>
          </p:cNvPr>
          <p:cNvSpPr/>
          <p:nvPr/>
        </p:nvSpPr>
        <p:spPr>
          <a:xfrm rot="19936685">
            <a:off x="460" y="2967335"/>
            <a:ext cx="12191094" cy="923330"/>
          </a:xfrm>
          <a:prstGeom prst="rect">
            <a:avLst/>
          </a:prstGeom>
          <a:noFill/>
        </p:spPr>
        <p:txBody>
          <a:bodyPr wrap="none" lIns="91440" tIns="45720" rIns="91440" bIns="45720">
            <a:spAutoFit/>
          </a:bodyPr>
          <a:lstStyle/>
          <a:p>
            <a:pPr algn="ctr"/>
            <a:r>
              <a:rPr lang="pl-PL" sz="5400" b="1" cap="none" spc="0" dirty="0">
                <a:ln w="22225">
                  <a:solidFill>
                    <a:schemeClr val="accent2"/>
                  </a:solidFill>
                  <a:prstDash val="solid"/>
                </a:ln>
                <a:solidFill>
                  <a:schemeClr val="accent2">
                    <a:lumMod val="40000"/>
                    <a:lumOff val="60000"/>
                  </a:schemeClr>
                </a:solidFill>
                <a:effectLst/>
              </a:rPr>
              <a:t>COVID-19 cures/equipment/tracing apps?</a:t>
            </a:r>
          </a:p>
        </p:txBody>
      </p:sp>
    </p:spTree>
    <p:extLst>
      <p:ext uri="{BB962C8B-B14F-4D97-AF65-F5344CB8AC3E}">
        <p14:creationId xmlns:p14="http://schemas.microsoft.com/office/powerpoint/2010/main" val="38543620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0"/>
            <a:ext cx="7467599" cy="5922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idx="4294967295"/>
          </p:nvPr>
        </p:nvSpPr>
        <p:spPr>
          <a:xfrm>
            <a:off x="609600" y="936000"/>
            <a:ext cx="5975350" cy="854700"/>
          </a:xfrm>
        </p:spPr>
        <p:txBody>
          <a:bodyPr>
            <a:noAutofit/>
          </a:bodyPr>
          <a:lstStyle/>
          <a:p>
            <a:pPr>
              <a:lnSpc>
                <a:spcPct val="100000"/>
              </a:lnSpc>
            </a:pPr>
            <a:r>
              <a:rPr lang="id-ID" sz="4000" dirty="0">
                <a:solidFill>
                  <a:schemeClr val="bg1"/>
                </a:solidFill>
                <a:latin typeface="Nexa Bold" panose="02000000000000000000" pitchFamily="50" charset="0"/>
              </a:rPr>
              <a:t>The </a:t>
            </a:r>
            <a:r>
              <a:rPr lang="id-ID" sz="4000" dirty="0" err="1">
                <a:solidFill>
                  <a:schemeClr val="bg1"/>
                </a:solidFill>
                <a:latin typeface="Nexa Bold" panose="02000000000000000000" pitchFamily="50" charset="0"/>
              </a:rPr>
              <a:t>big</a:t>
            </a:r>
            <a:r>
              <a:rPr lang="id-ID" sz="4000" dirty="0">
                <a:solidFill>
                  <a:schemeClr val="bg1"/>
                </a:solidFill>
                <a:latin typeface="Nexa Bold" panose="02000000000000000000" pitchFamily="50" charset="0"/>
              </a:rPr>
              <a:t> problem</a:t>
            </a:r>
            <a:endParaRPr lang="en-US" sz="4000" dirty="0">
              <a:solidFill>
                <a:schemeClr val="bg1"/>
              </a:solidFill>
              <a:latin typeface="Nexa Bold" panose="02000000000000000000" pitchFamily="50" charset="0"/>
            </a:endParaRPr>
          </a:p>
        </p:txBody>
      </p:sp>
      <p:cxnSp>
        <p:nvCxnSpPr>
          <p:cNvPr id="7" name="Straight Connector 6"/>
          <p:cNvCxnSpPr/>
          <p:nvPr/>
        </p:nvCxnSpPr>
        <p:spPr>
          <a:xfrm>
            <a:off x="685800" y="1981200"/>
            <a:ext cx="6096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0" y="1828800"/>
            <a:ext cx="11734800" cy="473251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400" b="1" dirty="0">
                <a:latin typeface="Lato" panose="020F0502020204030203" pitchFamily="34" charset="0"/>
              </a:rPr>
              <a:t>With governments taking enhanced measure</a:t>
            </a:r>
            <a:r>
              <a:rPr lang="pl-PL" sz="2400" b="1" dirty="0">
                <a:latin typeface="Lato" panose="020F0502020204030203" pitchFamily="34" charset="0"/>
              </a:rPr>
              <a:t>s</a:t>
            </a:r>
            <a:r>
              <a:rPr lang="en-US" sz="2400" b="1" dirty="0">
                <a:latin typeface="Lato" panose="020F0502020204030203" pitchFamily="34" charset="0"/>
              </a:rPr>
              <a:t> to counter the pandemic (be it tracing apps or mobile surveillance),  </a:t>
            </a:r>
            <a:r>
              <a:rPr lang="en-US" sz="2800" b="1" dirty="0">
                <a:latin typeface="Lato" panose="020F0502020204030203" pitchFamily="34" charset="0"/>
              </a:rPr>
              <a:t>is there still space for MS decision making? Has this space changed in any way? </a:t>
            </a:r>
            <a:endParaRPr lang="en-US" sz="2400" b="1" dirty="0">
              <a:latin typeface="Lato" panose="020F0502020204030203" pitchFamily="34" charset="0"/>
            </a:endParaRPr>
          </a:p>
          <a:p>
            <a:pPr marL="285750" indent="-285750">
              <a:lnSpc>
                <a:spcPct val="150000"/>
              </a:lnSpc>
              <a:buFont typeface="Arial" panose="020B0604020202020204" pitchFamily="34" charset="0"/>
              <a:buChar char="•"/>
            </a:pPr>
            <a:r>
              <a:rPr lang="en-US" sz="2400" b="1" dirty="0">
                <a:latin typeface="Lato" panose="020F0502020204030203" pitchFamily="34" charset="0"/>
              </a:rPr>
              <a:t>Has enhanced governmental control impacted IG/ICANN/end-users</a:t>
            </a:r>
            <a:r>
              <a:rPr lang="pl-PL" sz="2400" b="1" dirty="0">
                <a:latin typeface="Lato" panose="020F0502020204030203" pitchFamily="34" charset="0"/>
              </a:rPr>
              <a:t>’</a:t>
            </a:r>
            <a:r>
              <a:rPr lang="en-US" sz="2400" b="1" dirty="0">
                <a:latin typeface="Lato" panose="020F0502020204030203" pitchFamily="34" charset="0"/>
              </a:rPr>
              <a:t> interest? </a:t>
            </a:r>
          </a:p>
          <a:p>
            <a:pPr marL="285750" indent="-285750">
              <a:lnSpc>
                <a:spcPct val="150000"/>
              </a:lnSpc>
              <a:buFont typeface="Arial" panose="020B0604020202020204" pitchFamily="34" charset="0"/>
              <a:buChar char="•"/>
            </a:pPr>
            <a:r>
              <a:rPr lang="en-US" sz="2400" b="1" dirty="0">
                <a:latin typeface="Lato" panose="020F0502020204030203" pitchFamily="34" charset="0"/>
              </a:rPr>
              <a:t>Are we in the same place that we were before the pandemic or has it impacted </a:t>
            </a:r>
            <a:r>
              <a:rPr lang="en-US" sz="2800" b="1" dirty="0">
                <a:latin typeface="Lato" panose="020F0502020204030203" pitchFamily="34" charset="0"/>
              </a:rPr>
              <a:t>how we </a:t>
            </a:r>
            <a:r>
              <a:rPr lang="pl-PL" sz="2800" b="1" dirty="0" err="1">
                <a:latin typeface="Lato" panose="020F0502020204030203" pitchFamily="34" charset="0"/>
              </a:rPr>
              <a:t>effective</a:t>
            </a:r>
            <a:r>
              <a:rPr lang="pl-PL" sz="2800" b="1" dirty="0">
                <a:latin typeface="Lato" panose="020F0502020204030203" pitchFamily="34" charset="0"/>
              </a:rPr>
              <a:t> we </a:t>
            </a:r>
            <a:r>
              <a:rPr lang="pl-PL" sz="2800" b="1" dirty="0" err="1">
                <a:latin typeface="Lato" panose="020F0502020204030203" pitchFamily="34" charset="0"/>
              </a:rPr>
              <a:t>are</a:t>
            </a:r>
            <a:r>
              <a:rPr lang="pl-PL" sz="2800" b="1" dirty="0">
                <a:latin typeface="Lato" panose="020F0502020204030203" pitchFamily="34" charset="0"/>
              </a:rPr>
              <a:t> in developing </a:t>
            </a:r>
            <a:r>
              <a:rPr lang="pl-PL" sz="2800" b="1" dirty="0" err="1">
                <a:latin typeface="Lato" panose="020F0502020204030203" pitchFamily="34" charset="0"/>
              </a:rPr>
              <a:t>policies</a:t>
            </a:r>
            <a:r>
              <a:rPr lang="en-US" sz="2800" b="1" dirty="0">
                <a:latin typeface="Lato" panose="020F0502020204030203" pitchFamily="34" charset="0"/>
              </a:rPr>
              <a:t>? </a:t>
            </a:r>
            <a:endParaRPr lang="en-US" sz="2400" b="1" dirty="0">
              <a:latin typeface="Lato" panose="020F0502020204030203" pitchFamily="34" charset="0"/>
            </a:endParaRPr>
          </a:p>
          <a:p>
            <a:pPr marL="285750" indent="-285750">
              <a:lnSpc>
                <a:spcPct val="150000"/>
              </a:lnSpc>
              <a:buFont typeface="Arial" panose="020B0604020202020204" pitchFamily="34" charset="0"/>
              <a:buChar char="•"/>
            </a:pPr>
            <a:r>
              <a:rPr lang="en-US" sz="2400" b="1" dirty="0">
                <a:latin typeface="Lato" panose="020F0502020204030203" pitchFamily="34" charset="0"/>
              </a:rPr>
              <a:t>Is there room for ICANN discussion </a:t>
            </a:r>
            <a:r>
              <a:rPr lang="pl-PL" sz="2400" b="1" dirty="0">
                <a:latin typeface="Lato" panose="020F0502020204030203" pitchFamily="34" charset="0"/>
              </a:rPr>
              <a:t>on </a:t>
            </a:r>
            <a:r>
              <a:rPr lang="en-US" sz="2400" b="1" dirty="0">
                <a:latin typeface="Lato" panose="020F0502020204030203" pitchFamily="34" charset="0"/>
              </a:rPr>
              <a:t>policy? Or should we just leave it governments because the crisis is so severe?</a:t>
            </a:r>
          </a:p>
        </p:txBody>
      </p:sp>
    </p:spTree>
    <p:extLst>
      <p:ext uri="{BB962C8B-B14F-4D97-AF65-F5344CB8AC3E}">
        <p14:creationId xmlns:p14="http://schemas.microsoft.com/office/powerpoint/2010/main" val="187841446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outdoor, plane, sitting, airplane&#10;&#10;Description automatically generated">
            <a:extLst>
              <a:ext uri="{FF2B5EF4-FFF2-40B4-BE49-F238E27FC236}">
                <a16:creationId xmlns:a16="http://schemas.microsoft.com/office/drawing/2014/main" id="{FE452381-E962-7A43-99DD-23AD9AA648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21"/>
            <a:ext cx="12192000" cy="6858000"/>
          </a:xfrm>
          <a:prstGeom prst="rect">
            <a:avLst/>
          </a:prstGeom>
        </p:spPr>
      </p:pic>
      <p:sp>
        <p:nvSpPr>
          <p:cNvPr id="3" name="Freeform 2"/>
          <p:cNvSpPr/>
          <p:nvPr/>
        </p:nvSpPr>
        <p:spPr>
          <a:xfrm rot="10800000" flipH="1">
            <a:off x="7581901" y="3429000"/>
            <a:ext cx="4617030" cy="18288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 name="connsiteX0" fmla="*/ 8559800 w 8559800"/>
              <a:gd name="connsiteY0" fmla="*/ 406400 h 5270500"/>
              <a:gd name="connsiteX1" fmla="*/ 430348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 name="connsiteX0" fmla="*/ 4362432 w 8559800"/>
              <a:gd name="connsiteY0" fmla="*/ 1833827 h 5270500"/>
              <a:gd name="connsiteX1" fmla="*/ 430348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4362432 w 8559800"/>
              <a:gd name="connsiteY5" fmla="*/ 1833827 h 5270500"/>
              <a:gd name="connsiteX0" fmla="*/ 4362432 w 4362432"/>
              <a:gd name="connsiteY0" fmla="*/ 1833827 h 5270500"/>
              <a:gd name="connsiteX1" fmla="*/ 4303480 w 4362432"/>
              <a:gd name="connsiteY1" fmla="*/ 5270500 h 5270500"/>
              <a:gd name="connsiteX2" fmla="*/ 0 w 4362432"/>
              <a:gd name="connsiteY2" fmla="*/ 5270500 h 5270500"/>
              <a:gd name="connsiteX3" fmla="*/ 1841500 w 4362432"/>
              <a:gd name="connsiteY3" fmla="*/ 0 h 5270500"/>
              <a:gd name="connsiteX4" fmla="*/ 4327061 w 4362432"/>
              <a:gd name="connsiteY4" fmla="*/ 109802 h 5270500"/>
              <a:gd name="connsiteX5" fmla="*/ 4362432 w 4362432"/>
              <a:gd name="connsiteY5" fmla="*/ 1833827 h 5270500"/>
              <a:gd name="connsiteX0" fmla="*/ 4313796 w 4327061"/>
              <a:gd name="connsiteY0" fmla="*/ 1833827 h 5270500"/>
              <a:gd name="connsiteX1" fmla="*/ 4303480 w 4327061"/>
              <a:gd name="connsiteY1" fmla="*/ 5270500 h 5270500"/>
              <a:gd name="connsiteX2" fmla="*/ 0 w 4327061"/>
              <a:gd name="connsiteY2" fmla="*/ 5270500 h 5270500"/>
              <a:gd name="connsiteX3" fmla="*/ 1841500 w 4327061"/>
              <a:gd name="connsiteY3" fmla="*/ 0 h 5270500"/>
              <a:gd name="connsiteX4" fmla="*/ 4327061 w 4327061"/>
              <a:gd name="connsiteY4" fmla="*/ 109802 h 5270500"/>
              <a:gd name="connsiteX5" fmla="*/ 4313796 w 4327061"/>
              <a:gd name="connsiteY5" fmla="*/ 1833827 h 5270500"/>
              <a:gd name="connsiteX0" fmla="*/ 4313796 w 4313796"/>
              <a:gd name="connsiteY0" fmla="*/ 1833827 h 5270500"/>
              <a:gd name="connsiteX1" fmla="*/ 4303480 w 4313796"/>
              <a:gd name="connsiteY1" fmla="*/ 5270500 h 5270500"/>
              <a:gd name="connsiteX2" fmla="*/ 0 w 4313796"/>
              <a:gd name="connsiteY2" fmla="*/ 5270500 h 5270500"/>
              <a:gd name="connsiteX3" fmla="*/ 1841500 w 4313796"/>
              <a:gd name="connsiteY3" fmla="*/ 0 h 5270500"/>
              <a:gd name="connsiteX4" fmla="*/ 4282847 w 4313796"/>
              <a:gd name="connsiteY4" fmla="*/ 0 h 5270500"/>
              <a:gd name="connsiteX5" fmla="*/ 4313796 w 4313796"/>
              <a:gd name="connsiteY5" fmla="*/ 1833827 h 5270500"/>
              <a:gd name="connsiteX0" fmla="*/ 4276214 w 4303723"/>
              <a:gd name="connsiteY0" fmla="*/ 1806377 h 5270500"/>
              <a:gd name="connsiteX1" fmla="*/ 4303480 w 4303723"/>
              <a:gd name="connsiteY1" fmla="*/ 5270500 h 5270500"/>
              <a:gd name="connsiteX2" fmla="*/ 0 w 4303723"/>
              <a:gd name="connsiteY2" fmla="*/ 5270500 h 5270500"/>
              <a:gd name="connsiteX3" fmla="*/ 1841500 w 4303723"/>
              <a:gd name="connsiteY3" fmla="*/ 0 h 5270500"/>
              <a:gd name="connsiteX4" fmla="*/ 4282847 w 4303723"/>
              <a:gd name="connsiteY4" fmla="*/ 0 h 5270500"/>
              <a:gd name="connsiteX5" fmla="*/ 4276214 w 4303723"/>
              <a:gd name="connsiteY5" fmla="*/ 1806377 h 5270500"/>
              <a:gd name="connsiteX0" fmla="*/ 4276214 w 4286270"/>
              <a:gd name="connsiteY0" fmla="*/ 1806377 h 5270500"/>
              <a:gd name="connsiteX1" fmla="*/ 4285795 w 4286270"/>
              <a:gd name="connsiteY1" fmla="*/ 5263638 h 5270500"/>
              <a:gd name="connsiteX2" fmla="*/ 0 w 4286270"/>
              <a:gd name="connsiteY2" fmla="*/ 5270500 h 5270500"/>
              <a:gd name="connsiteX3" fmla="*/ 1841500 w 4286270"/>
              <a:gd name="connsiteY3" fmla="*/ 0 h 5270500"/>
              <a:gd name="connsiteX4" fmla="*/ 4282847 w 4286270"/>
              <a:gd name="connsiteY4" fmla="*/ 0 h 5270500"/>
              <a:gd name="connsiteX5" fmla="*/ 4276214 w 4286270"/>
              <a:gd name="connsiteY5" fmla="*/ 1806377 h 5270500"/>
              <a:gd name="connsiteX0" fmla="*/ 4278424 w 4286334"/>
              <a:gd name="connsiteY0" fmla="*/ 1799515 h 5270500"/>
              <a:gd name="connsiteX1" fmla="*/ 4285795 w 4286334"/>
              <a:gd name="connsiteY1" fmla="*/ 5263638 h 5270500"/>
              <a:gd name="connsiteX2" fmla="*/ 0 w 4286334"/>
              <a:gd name="connsiteY2" fmla="*/ 5270500 h 5270500"/>
              <a:gd name="connsiteX3" fmla="*/ 1841500 w 4286334"/>
              <a:gd name="connsiteY3" fmla="*/ 0 h 5270500"/>
              <a:gd name="connsiteX4" fmla="*/ 4282847 w 4286334"/>
              <a:gd name="connsiteY4" fmla="*/ 0 h 5270500"/>
              <a:gd name="connsiteX5" fmla="*/ 4278424 w 4286334"/>
              <a:gd name="connsiteY5" fmla="*/ 1799515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6334" h="5270500">
                <a:moveTo>
                  <a:pt x="4278424" y="1799515"/>
                </a:moveTo>
                <a:cubicBezTo>
                  <a:pt x="4274985" y="2945073"/>
                  <a:pt x="4289234" y="4118080"/>
                  <a:pt x="4285795" y="5263638"/>
                </a:cubicBezTo>
                <a:lnTo>
                  <a:pt x="0" y="5270500"/>
                </a:lnTo>
                <a:lnTo>
                  <a:pt x="1841500" y="0"/>
                </a:lnTo>
                <a:lnTo>
                  <a:pt x="4282847" y="0"/>
                </a:lnTo>
                <a:cubicBezTo>
                  <a:pt x="4281373" y="599838"/>
                  <a:pt x="4279898" y="1199677"/>
                  <a:pt x="4278424" y="1799515"/>
                </a:cubicBez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p:cNvGrpSpPr/>
          <p:nvPr/>
        </p:nvGrpSpPr>
        <p:grpSpPr>
          <a:xfrm>
            <a:off x="-7620" y="3436621"/>
            <a:ext cx="10675620" cy="2474787"/>
            <a:chOff x="-7622" y="3444241"/>
            <a:chExt cx="9220199" cy="2474787"/>
          </a:xfrm>
        </p:grpSpPr>
        <p:sp>
          <p:nvSpPr>
            <p:cNvPr id="8" name="Freeform 7"/>
            <p:cNvSpPr/>
            <p:nvPr/>
          </p:nvSpPr>
          <p:spPr>
            <a:xfrm flipH="1">
              <a:off x="-2" y="4928428"/>
              <a:ext cx="3810002" cy="9906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59800" h="5270500">
                  <a:moveTo>
                    <a:pt x="8559800" y="406400"/>
                  </a:moveTo>
                  <a:lnTo>
                    <a:pt x="8559800" y="5270500"/>
                  </a:lnTo>
                  <a:lnTo>
                    <a:pt x="0" y="5270500"/>
                  </a:lnTo>
                  <a:lnTo>
                    <a:pt x="1841500" y="0"/>
                  </a:lnTo>
                  <a:lnTo>
                    <a:pt x="8559800" y="0"/>
                  </a:lnTo>
                  <a:lnTo>
                    <a:pt x="8559800" y="40640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Freeform 1"/>
            <p:cNvSpPr/>
            <p:nvPr/>
          </p:nvSpPr>
          <p:spPr>
            <a:xfrm flipH="1">
              <a:off x="-7622" y="3444241"/>
              <a:ext cx="9220199" cy="18288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59800" h="5270500">
                  <a:moveTo>
                    <a:pt x="8559800" y="406400"/>
                  </a:moveTo>
                  <a:lnTo>
                    <a:pt x="8559800" y="5270500"/>
                  </a:lnTo>
                  <a:lnTo>
                    <a:pt x="0" y="5270500"/>
                  </a:lnTo>
                  <a:lnTo>
                    <a:pt x="1841500" y="0"/>
                  </a:lnTo>
                  <a:lnTo>
                    <a:pt x="8559800" y="0"/>
                  </a:lnTo>
                  <a:lnTo>
                    <a:pt x="8559800" y="406400"/>
                  </a:lnTo>
                  <a:close/>
                </a:path>
              </a:pathLst>
            </a:custGeom>
            <a:solidFill>
              <a:schemeClr val="accent5">
                <a:lumMod val="20000"/>
                <a:lumOff val="8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u="sng" dirty="0"/>
            </a:p>
          </p:txBody>
        </p:sp>
        <p:sp>
          <p:nvSpPr>
            <p:cNvPr id="4" name="Subtitle 2"/>
            <p:cNvSpPr txBox="1">
              <a:spLocks/>
            </p:cNvSpPr>
            <p:nvPr/>
          </p:nvSpPr>
          <p:spPr>
            <a:xfrm>
              <a:off x="762000" y="3444242"/>
              <a:ext cx="7772398" cy="1647630"/>
            </a:xfr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5400" b="1" dirty="0"/>
                <a:t>COVID-19 </a:t>
              </a:r>
              <a:endParaRPr lang="pl-PL" sz="5400" b="1" dirty="0"/>
            </a:p>
            <a:p>
              <a:pPr marL="0" indent="0">
                <a:lnSpc>
                  <a:spcPct val="100000"/>
                </a:lnSpc>
                <a:buNone/>
              </a:pPr>
              <a:r>
                <a:rPr lang="en-US" sz="5400" b="1" dirty="0"/>
                <a:t>AND END-USER ISSUES</a:t>
              </a:r>
            </a:p>
            <a:p>
              <a:pPr marL="0" indent="0">
                <a:lnSpc>
                  <a:spcPct val="100000"/>
                </a:lnSpc>
                <a:buNone/>
              </a:pPr>
              <a:r>
                <a:rPr lang="pl-PL" altLang="pl-PL" b="1" dirty="0">
                  <a:cs typeface="Arial" panose="020B0604020202020204" pitchFamily="34" charset="0"/>
                </a:rPr>
                <a:t>Has COVID-19 </a:t>
              </a:r>
              <a:r>
                <a:rPr lang="pl-PL" altLang="pl-PL" b="1" dirty="0" err="1">
                  <a:cs typeface="Arial" panose="020B0604020202020204" pitchFamily="34" charset="0"/>
                </a:rPr>
                <a:t>redefined</a:t>
              </a:r>
              <a:r>
                <a:rPr lang="pl-PL" altLang="pl-PL" b="1" dirty="0">
                  <a:cs typeface="Arial" panose="020B0604020202020204" pitchFamily="34" charset="0"/>
                </a:rPr>
                <a:t> MS </a:t>
              </a:r>
              <a:r>
                <a:rPr lang="pl-PL" altLang="pl-PL" b="1" dirty="0" err="1">
                  <a:cs typeface="Arial" panose="020B0604020202020204" pitchFamily="34" charset="0"/>
                </a:rPr>
                <a:t>consensus</a:t>
              </a:r>
              <a:r>
                <a:rPr lang="pl-PL" altLang="pl-PL" b="1" dirty="0">
                  <a:cs typeface="Arial" panose="020B0604020202020204" pitchFamily="34" charset="0"/>
                </a:rPr>
                <a:t> development? </a:t>
              </a:r>
              <a:r>
                <a:rPr lang="pl-PL" altLang="pl-PL" b="1" dirty="0" err="1">
                  <a:cs typeface="Arial" panose="020B0604020202020204" pitchFamily="34" charset="0"/>
                </a:rPr>
                <a:t>Can</a:t>
              </a:r>
              <a:r>
                <a:rPr lang="pl-PL" altLang="pl-PL" b="1" dirty="0">
                  <a:cs typeface="Arial" panose="020B0604020202020204" pitchFamily="34" charset="0"/>
                </a:rPr>
                <a:t> we </a:t>
              </a:r>
              <a:r>
                <a:rPr lang="pl-PL" altLang="pl-PL" b="1" dirty="0" err="1">
                  <a:cs typeface="Arial" panose="020B0604020202020204" pitchFamily="34" charset="0"/>
                </a:rPr>
                <a:t>still</a:t>
              </a:r>
              <a:r>
                <a:rPr lang="pl-PL" altLang="pl-PL" b="1" dirty="0">
                  <a:cs typeface="Arial" panose="020B0604020202020204" pitchFamily="34" charset="0"/>
                </a:rPr>
                <a:t> </a:t>
              </a:r>
              <a:r>
                <a:rPr lang="pl-PL" altLang="pl-PL" b="1" dirty="0" err="1">
                  <a:cs typeface="Arial" panose="020B0604020202020204" pitchFamily="34" charset="0"/>
                </a:rPr>
                <a:t>make</a:t>
              </a:r>
              <a:r>
                <a:rPr lang="pl-PL" altLang="pl-PL" b="1" dirty="0">
                  <a:cs typeface="Arial" panose="020B0604020202020204" pitchFamily="34" charset="0"/>
                </a:rPr>
                <a:t> </a:t>
              </a:r>
              <a:r>
                <a:rPr lang="pl-PL" altLang="pl-PL" b="1" dirty="0" err="1">
                  <a:cs typeface="Arial" panose="020B0604020202020204" pitchFamily="34" charset="0"/>
                </a:rPr>
                <a:t>decisions</a:t>
              </a:r>
              <a:r>
                <a:rPr lang="pl-PL" altLang="pl-PL" b="1" dirty="0">
                  <a:cs typeface="Arial" panose="020B0604020202020204" pitchFamily="34" charset="0"/>
                </a:rPr>
                <a:t> </a:t>
              </a:r>
              <a:r>
                <a:rPr lang="pl-PL" altLang="pl-PL" b="1" dirty="0" err="1">
                  <a:cs typeface="Arial" panose="020B0604020202020204" pitchFamily="34" charset="0"/>
                </a:rPr>
                <a:t>bottom</a:t>
              </a:r>
              <a:r>
                <a:rPr lang="pl-PL" altLang="pl-PL" b="1" dirty="0">
                  <a:cs typeface="Arial" panose="020B0604020202020204" pitchFamily="34" charset="0"/>
                </a:rPr>
                <a:t> </a:t>
              </a:r>
              <a:r>
                <a:rPr lang="pl-PL" altLang="pl-PL" b="1" dirty="0" err="1">
                  <a:cs typeface="Arial" panose="020B0604020202020204" pitchFamily="34" charset="0"/>
                </a:rPr>
                <a:t>up</a:t>
              </a:r>
              <a:r>
                <a:rPr lang="pl-PL" altLang="pl-PL" b="1" dirty="0">
                  <a:cs typeface="Arial" panose="020B0604020202020204" pitchFamily="34" charset="0"/>
                </a:rPr>
                <a:t>  </a:t>
              </a:r>
              <a:r>
                <a:rPr lang="pl-PL" altLang="pl-PL" b="1" dirty="0" err="1">
                  <a:cs typeface="Arial" panose="020B0604020202020204" pitchFamily="34" charset="0"/>
                </a:rPr>
                <a:t>when</a:t>
              </a:r>
              <a:r>
                <a:rPr lang="pl-PL" altLang="pl-PL" b="1" dirty="0">
                  <a:cs typeface="Arial" panose="020B0604020202020204" pitchFamily="34" charset="0"/>
                </a:rPr>
                <a:t> public </a:t>
              </a:r>
              <a:r>
                <a:rPr lang="pl-PL" altLang="pl-PL" b="1" dirty="0" err="1">
                  <a:cs typeface="Arial" panose="020B0604020202020204" pitchFamily="34" charset="0"/>
                </a:rPr>
                <a:t>health</a:t>
              </a:r>
              <a:r>
                <a:rPr lang="pl-PL" altLang="pl-PL" b="1" dirty="0">
                  <a:cs typeface="Arial" panose="020B0604020202020204" pitchFamily="34" charset="0"/>
                </a:rPr>
                <a:t> and </a:t>
              </a:r>
              <a:r>
                <a:rPr lang="pl-PL" altLang="pl-PL" b="1" dirty="0" err="1">
                  <a:cs typeface="Arial" panose="020B0604020202020204" pitchFamily="34" charset="0"/>
                </a:rPr>
                <a:t>security</a:t>
              </a:r>
              <a:r>
                <a:rPr lang="pl-PL" altLang="pl-PL" b="1" dirty="0">
                  <a:cs typeface="Arial" panose="020B0604020202020204" pitchFamily="34" charset="0"/>
                </a:rPr>
                <a:t> </a:t>
              </a:r>
              <a:r>
                <a:rPr lang="pl-PL" altLang="pl-PL" b="1" dirty="0" err="1">
                  <a:cs typeface="Arial" panose="020B0604020202020204" pitchFamily="34" charset="0"/>
                </a:rPr>
                <a:t>are</a:t>
              </a:r>
              <a:r>
                <a:rPr lang="pl-PL" altLang="pl-PL" b="1" dirty="0">
                  <a:cs typeface="Arial" panose="020B0604020202020204" pitchFamily="34" charset="0"/>
                </a:rPr>
                <a:t> </a:t>
              </a:r>
              <a:r>
                <a:rPr lang="pl-PL" altLang="pl-PL" b="1" dirty="0" err="1">
                  <a:cs typeface="Arial" panose="020B0604020202020204" pitchFamily="34" charset="0"/>
                </a:rPr>
                <a:t>at</a:t>
              </a:r>
              <a:r>
                <a:rPr lang="pl-PL" altLang="pl-PL" b="1" dirty="0">
                  <a:cs typeface="Arial" panose="020B0604020202020204" pitchFamily="34" charset="0"/>
                </a:rPr>
                <a:t> </a:t>
              </a:r>
              <a:r>
                <a:rPr lang="pl-PL" altLang="pl-PL" b="1" dirty="0" err="1">
                  <a:cs typeface="Arial" panose="020B0604020202020204" pitchFamily="34" charset="0"/>
                </a:rPr>
                <a:t>stake</a:t>
              </a:r>
              <a:r>
                <a:rPr lang="pl-PL" altLang="pl-PL" b="1" dirty="0">
                  <a:cs typeface="Arial" panose="020B0604020202020204" pitchFamily="34" charset="0"/>
                </a:rPr>
                <a:t>?</a:t>
              </a:r>
              <a:r>
                <a:rPr lang="pl-PL" altLang="pl-PL" dirty="0">
                  <a:cs typeface="Arial" panose="020B0604020202020204" pitchFamily="34" charset="0"/>
                </a:rPr>
                <a:t> - Marita MOLL, ALAC NARALO</a:t>
              </a:r>
              <a:endParaRPr lang="en-US" sz="1200" dirty="0">
                <a:latin typeface="Nexa Bold" panose="02000000000000000000" pitchFamily="50" charset="0"/>
              </a:endParaRPr>
            </a:p>
          </p:txBody>
        </p:sp>
      </p:grpSp>
      <p:pic>
        <p:nvPicPr>
          <p:cNvPr id="6" name="Picture 5">
            <a:extLst>
              <a:ext uri="{FF2B5EF4-FFF2-40B4-BE49-F238E27FC236}">
                <a16:creationId xmlns:a16="http://schemas.microsoft.com/office/drawing/2014/main" id="{8C31478A-9041-1447-81F6-C690B490E5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12067" y="3434000"/>
            <a:ext cx="1701800" cy="1818799"/>
          </a:xfrm>
          <a:prstGeom prst="rect">
            <a:avLst/>
          </a:prstGeom>
        </p:spPr>
      </p:pic>
      <p:pic>
        <p:nvPicPr>
          <p:cNvPr id="9" name="Picture 8">
            <a:extLst>
              <a:ext uri="{FF2B5EF4-FFF2-40B4-BE49-F238E27FC236}">
                <a16:creationId xmlns:a16="http://schemas.microsoft.com/office/drawing/2014/main" id="{13E1A1D3-3575-DA46-AB39-54F78AB2E706}"/>
              </a:ext>
            </a:extLst>
          </p:cNvPr>
          <p:cNvPicPr>
            <a:picLocks noChangeAspect="1"/>
          </p:cNvPicPr>
          <p:nvPr/>
        </p:nvPicPr>
        <p:blipFill>
          <a:blip r:embed="rId4"/>
          <a:stretch>
            <a:fillRect/>
          </a:stretch>
        </p:blipFill>
        <p:spPr>
          <a:xfrm>
            <a:off x="266974" y="423428"/>
            <a:ext cx="6543729" cy="2559443"/>
          </a:xfrm>
          <a:prstGeom prst="rect">
            <a:avLst/>
          </a:prstGeom>
        </p:spPr>
      </p:pic>
    </p:spTree>
    <p:extLst>
      <p:ext uri="{BB962C8B-B14F-4D97-AF65-F5344CB8AC3E}">
        <p14:creationId xmlns:p14="http://schemas.microsoft.com/office/powerpoint/2010/main" val="1940740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467600" y="4336866"/>
            <a:ext cx="4724400" cy="252113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7899400" y="457200"/>
            <a:ext cx="3718859" cy="319386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id-ID" sz="3600">
                <a:solidFill>
                  <a:schemeClr val="accent5">
                    <a:lumMod val="20000"/>
                    <a:lumOff val="80000"/>
                  </a:schemeClr>
                </a:solidFill>
                <a:latin typeface="Nexa Bold" panose="02000000000000000000" pitchFamily="50" charset="0"/>
              </a:rPr>
              <a:t>THANK YOU</a:t>
            </a:r>
          </a:p>
          <a:p>
            <a:pPr>
              <a:lnSpc>
                <a:spcPct val="150000"/>
              </a:lnSpc>
            </a:pPr>
            <a:r>
              <a:rPr lang="id-ID" sz="3600">
                <a:solidFill>
                  <a:schemeClr val="accent5">
                    <a:lumMod val="20000"/>
                    <a:lumOff val="80000"/>
                  </a:schemeClr>
                </a:solidFill>
                <a:latin typeface="Nexa Bold" panose="02000000000000000000" pitchFamily="50" charset="0"/>
              </a:rPr>
              <a:t>FOR</a:t>
            </a:r>
          </a:p>
          <a:p>
            <a:pPr>
              <a:lnSpc>
                <a:spcPct val="150000"/>
              </a:lnSpc>
            </a:pPr>
            <a:r>
              <a:rPr lang="id-ID" sz="3600">
                <a:solidFill>
                  <a:schemeClr val="accent5">
                    <a:lumMod val="20000"/>
                    <a:lumOff val="80000"/>
                  </a:schemeClr>
                </a:solidFill>
                <a:latin typeface="Nexa Bold" panose="02000000000000000000" pitchFamily="50" charset="0"/>
              </a:rPr>
              <a:t>YOUR</a:t>
            </a:r>
          </a:p>
          <a:p>
            <a:pPr>
              <a:lnSpc>
                <a:spcPct val="150000"/>
              </a:lnSpc>
            </a:pPr>
            <a:r>
              <a:rPr lang="id-ID" sz="3600">
                <a:solidFill>
                  <a:schemeClr val="accent5">
                    <a:lumMod val="20000"/>
                    <a:lumOff val="80000"/>
                  </a:schemeClr>
                </a:solidFill>
                <a:latin typeface="Nexa Bold" panose="02000000000000000000" pitchFamily="50" charset="0"/>
              </a:rPr>
              <a:t>ATTENTION.</a:t>
            </a:r>
            <a:endParaRPr lang="en-US" sz="3600">
              <a:solidFill>
                <a:schemeClr val="accent5">
                  <a:lumMod val="20000"/>
                  <a:lumOff val="80000"/>
                </a:schemeClr>
              </a:solidFill>
              <a:latin typeface="Nexa Bold" panose="02000000000000000000" pitchFamily="50" charset="0"/>
            </a:endParaRPr>
          </a:p>
        </p:txBody>
      </p:sp>
      <p:cxnSp>
        <p:nvCxnSpPr>
          <p:cNvPr id="6" name="Straight Connector 5"/>
          <p:cNvCxnSpPr/>
          <p:nvPr/>
        </p:nvCxnSpPr>
        <p:spPr>
          <a:xfrm>
            <a:off x="7924800" y="3886200"/>
            <a:ext cx="3693459"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886700" y="4800600"/>
            <a:ext cx="3731559" cy="707886"/>
          </a:xfrm>
          <a:prstGeom prst="rect">
            <a:avLst/>
          </a:prstGeom>
          <a:noFill/>
        </p:spPr>
        <p:txBody>
          <a:bodyPr wrap="square" rtlCol="0">
            <a:spAutoFit/>
          </a:bodyPr>
          <a:lstStyle/>
          <a:p>
            <a:r>
              <a:rPr lang="en-US" sz="2000" b="1" dirty="0"/>
              <a:t>At-Large Capacity Building Working Group (CBWG)</a:t>
            </a:r>
          </a:p>
        </p:txBody>
      </p:sp>
      <p:pic>
        <p:nvPicPr>
          <p:cNvPr id="4" name="Symbol zastępczy obrazu 3" descr="Znak zapytania na zielonym pastelowym tle">
            <a:extLst>
              <a:ext uri="{FF2B5EF4-FFF2-40B4-BE49-F238E27FC236}">
                <a16:creationId xmlns:a16="http://schemas.microsoft.com/office/drawing/2014/main" id="{C0FDC1EB-C63F-4CC2-91AE-4F66AB220D2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9167" r="9167"/>
          <a:stretch>
            <a:fillRect/>
          </a:stretch>
        </p:blipFill>
        <p:spPr>
          <a:solidFill>
            <a:schemeClr val="accent1">
              <a:lumMod val="20000"/>
              <a:lumOff val="80000"/>
            </a:schemeClr>
          </a:solidFill>
        </p:spPr>
      </p:pic>
    </p:spTree>
    <p:extLst>
      <p:ext uri="{BB962C8B-B14F-4D97-AF65-F5344CB8AC3E}">
        <p14:creationId xmlns:p14="http://schemas.microsoft.com/office/powerpoint/2010/main" val="1130791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3361765" y="-17776"/>
            <a:ext cx="8830235" cy="59328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59800" h="5270500">
                <a:moveTo>
                  <a:pt x="8559800" y="406400"/>
                </a:moveTo>
                <a:lnTo>
                  <a:pt x="8559800" y="5270500"/>
                </a:lnTo>
                <a:lnTo>
                  <a:pt x="0" y="5270500"/>
                </a:lnTo>
                <a:lnTo>
                  <a:pt x="1841500" y="0"/>
                </a:lnTo>
                <a:lnTo>
                  <a:pt x="8559800" y="0"/>
                </a:lnTo>
                <a:lnTo>
                  <a:pt x="8559800" y="406400"/>
                </a:lnTo>
                <a:close/>
              </a:path>
            </a:pathLst>
          </a:custGeom>
          <a:solidFill>
            <a:schemeClr val="accent4">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3361766" y="3937779"/>
            <a:ext cx="7433682" cy="1692899"/>
          </a:xfrm>
          <a:prstGeom prst="rect">
            <a:avLst/>
          </a:prstGeom>
          <a:noFill/>
        </p:spPr>
        <p:txBody>
          <a:bodyPr wrap="square" rtlCol="0">
            <a:spAutoFit/>
          </a:bodyPr>
          <a:lstStyle/>
          <a:p>
            <a:pPr algn="r">
              <a:lnSpc>
                <a:spcPct val="150000"/>
              </a:lnSpc>
            </a:pPr>
            <a:r>
              <a:rPr lang="pl-PL" sz="2400" dirty="0"/>
              <a:t>We want to </a:t>
            </a:r>
            <a:r>
              <a:rPr lang="pl-PL" sz="2400" dirty="0" err="1"/>
              <a:t>explore</a:t>
            </a:r>
            <a:r>
              <a:rPr lang="pl-PL" sz="2400" dirty="0"/>
              <a:t> </a:t>
            </a:r>
            <a:r>
              <a:rPr lang="pl-PL" sz="2400" dirty="0" err="1"/>
              <a:t>whether</a:t>
            </a:r>
            <a:r>
              <a:rPr lang="pl-PL" sz="2400" dirty="0"/>
              <a:t> the </a:t>
            </a:r>
            <a:r>
              <a:rPr lang="pl-PL" sz="2400" dirty="0" err="1"/>
              <a:t>pandemic</a:t>
            </a:r>
            <a:r>
              <a:rPr lang="pl-PL" sz="2400" dirty="0"/>
              <a:t> has </a:t>
            </a:r>
            <a:r>
              <a:rPr lang="pl-PL" sz="2400" dirty="0" err="1"/>
              <a:t>impacted</a:t>
            </a:r>
            <a:r>
              <a:rPr lang="pl-PL" sz="2400" dirty="0"/>
              <a:t> </a:t>
            </a:r>
            <a:r>
              <a:rPr lang="pl-PL" sz="2400" dirty="0" err="1"/>
              <a:t>multistakeholder</a:t>
            </a:r>
            <a:r>
              <a:rPr lang="pl-PL" sz="2400" dirty="0"/>
              <a:t> policy </a:t>
            </a:r>
            <a:r>
              <a:rPr lang="pl-PL" sz="2400" dirty="0" err="1"/>
              <a:t>making</a:t>
            </a:r>
            <a:r>
              <a:rPr lang="pl-PL" sz="2400" dirty="0"/>
              <a:t> and </a:t>
            </a:r>
            <a:r>
              <a:rPr lang="pl-PL" sz="2400" dirty="0" err="1"/>
              <a:t>if</a:t>
            </a:r>
            <a:r>
              <a:rPr lang="pl-PL" sz="2400" dirty="0"/>
              <a:t> </a:t>
            </a:r>
            <a:r>
              <a:rPr lang="pl-PL" sz="2400" dirty="0" err="1"/>
              <a:t>so</a:t>
            </a:r>
            <a:r>
              <a:rPr lang="pl-PL" sz="2400" dirty="0"/>
              <a:t>, </a:t>
            </a:r>
            <a:r>
              <a:rPr lang="pl-PL" sz="2400" dirty="0" err="1"/>
              <a:t>how</a:t>
            </a:r>
            <a:r>
              <a:rPr lang="pl-PL" sz="2400" dirty="0"/>
              <a:t>. </a:t>
            </a:r>
          </a:p>
          <a:p>
            <a:pPr algn="r">
              <a:lnSpc>
                <a:spcPct val="150000"/>
              </a:lnSpc>
            </a:pPr>
            <a:r>
              <a:rPr lang="pl-PL" sz="2400" dirty="0" err="1"/>
              <a:t>Does</a:t>
            </a:r>
            <a:r>
              <a:rPr lang="pl-PL" sz="2400" dirty="0"/>
              <a:t> </a:t>
            </a:r>
            <a:r>
              <a:rPr lang="pl-PL" sz="2400" dirty="0" err="1"/>
              <a:t>it</a:t>
            </a:r>
            <a:r>
              <a:rPr lang="pl-PL" sz="2400" dirty="0"/>
              <a:t> </a:t>
            </a:r>
            <a:r>
              <a:rPr lang="pl-PL" sz="2400" dirty="0" err="1"/>
              <a:t>impact</a:t>
            </a:r>
            <a:r>
              <a:rPr lang="pl-PL" sz="2400" dirty="0"/>
              <a:t> </a:t>
            </a:r>
            <a:r>
              <a:rPr lang="pl-PL" sz="2400" dirty="0" err="1"/>
              <a:t>how</a:t>
            </a:r>
            <a:r>
              <a:rPr lang="pl-PL" sz="2400" dirty="0"/>
              <a:t> we </a:t>
            </a:r>
            <a:r>
              <a:rPr lang="pl-PL" sz="2400" dirty="0" err="1"/>
              <a:t>work</a:t>
            </a:r>
            <a:r>
              <a:rPr lang="pl-PL" sz="2400" dirty="0"/>
              <a:t> </a:t>
            </a:r>
            <a:r>
              <a:rPr lang="pl-PL" sz="2400" dirty="0" err="1"/>
              <a:t>within</a:t>
            </a:r>
            <a:r>
              <a:rPr lang="pl-PL" sz="2400" dirty="0"/>
              <a:t> ICANN?</a:t>
            </a:r>
            <a:endParaRPr lang="en-GB" dirty="0">
              <a:solidFill>
                <a:schemeClr val="bg1"/>
              </a:solidFill>
              <a:latin typeface="Lato" panose="020F0502020204030203" pitchFamily="34" charset="0"/>
            </a:endParaRPr>
          </a:p>
        </p:txBody>
      </p:sp>
      <p:cxnSp>
        <p:nvCxnSpPr>
          <p:cNvPr id="10" name="Straight Connector 9"/>
          <p:cNvCxnSpPr/>
          <p:nvPr/>
        </p:nvCxnSpPr>
        <p:spPr>
          <a:xfrm>
            <a:off x="5257800" y="3886200"/>
            <a:ext cx="5893024"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idx="4294967295"/>
          </p:nvPr>
        </p:nvSpPr>
        <p:spPr>
          <a:xfrm>
            <a:off x="0" y="1122363"/>
            <a:ext cx="9144000" cy="2387600"/>
          </a:xfrm>
        </p:spPr>
        <p:txBody>
          <a:bodyPr/>
          <a:lstStyle/>
          <a:p>
            <a:r>
              <a:rPr lang="id-ID" dirty="0"/>
              <a:t> </a:t>
            </a:r>
            <a:endParaRPr lang="en-US" dirty="0"/>
          </a:p>
        </p:txBody>
      </p:sp>
      <p:sp>
        <p:nvSpPr>
          <p:cNvPr id="12" name="Subtitle 2"/>
          <p:cNvSpPr txBox="1">
            <a:spLocks/>
          </p:cNvSpPr>
          <p:nvPr/>
        </p:nvSpPr>
        <p:spPr>
          <a:xfrm>
            <a:off x="7493224" y="309069"/>
            <a:ext cx="3657600" cy="415775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400" b="1" kern="1200" baseline="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id-ID" sz="3600">
                <a:solidFill>
                  <a:schemeClr val="bg1"/>
                </a:solidFill>
                <a:latin typeface="Nexa Bold" panose="02000000000000000000" pitchFamily="50" charset="0"/>
              </a:rPr>
              <a:t>Our </a:t>
            </a:r>
            <a:r>
              <a:rPr lang="id-ID" sz="3600" err="1">
                <a:solidFill>
                  <a:schemeClr val="bg1"/>
                </a:solidFill>
                <a:latin typeface="Nexa Bold" panose="02000000000000000000" pitchFamily="50" charset="0"/>
              </a:rPr>
              <a:t>Objective</a:t>
            </a:r>
            <a:endParaRPr lang="en-US" sz="3600">
              <a:solidFill>
                <a:schemeClr val="bg1"/>
              </a:solidFill>
              <a:latin typeface="Nexa Bold" panose="02000000000000000000" pitchFamily="50" charset="0"/>
            </a:endParaRPr>
          </a:p>
        </p:txBody>
      </p:sp>
    </p:spTree>
    <p:extLst>
      <p:ext uri="{BB962C8B-B14F-4D97-AF65-F5344CB8AC3E}">
        <p14:creationId xmlns:p14="http://schemas.microsoft.com/office/powerpoint/2010/main" val="96147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right)">
                                      <p:cBhvr>
                                        <p:cTn id="13" dur="10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1000"/>
                                        <p:tgtEl>
                                          <p:spTgt spid="15"/>
                                        </p:tgtEl>
                                      </p:cBhvr>
                                    </p:animEffect>
                                  </p:childTnLst>
                                </p:cTn>
                              </p:par>
                              <p:par>
                                <p:cTn id="17" presetID="22" presetClass="entr" presetSubtype="1" fill="hold" nodeType="with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animEffect transition="in" filter="wipe(up)">
                                      <p:cBhvr>
                                        <p:cTn id="19" dur="1000"/>
                                        <p:tgtEl>
                                          <p:spTgt spid="15">
                                            <p:txEl>
                                              <p:pRg st="0" end="0"/>
                                            </p:txEl>
                                          </p:spTgt>
                                        </p:tgtEl>
                                      </p:cBhvr>
                                    </p:animEffect>
                                  </p:childTnLst>
                                </p:cTn>
                              </p:par>
                              <p:par>
                                <p:cTn id="20" presetID="22" presetClass="entr" presetSubtype="1" fill="hold" nodeType="withEffect">
                                  <p:stCondLst>
                                    <p:cond delay="0"/>
                                  </p:stCondLst>
                                  <p:childTnLst>
                                    <p:set>
                                      <p:cBhvr>
                                        <p:cTn id="21" dur="1" fill="hold">
                                          <p:stCondLst>
                                            <p:cond delay="0"/>
                                          </p:stCondLst>
                                        </p:cTn>
                                        <p:tgtEl>
                                          <p:spTgt spid="15">
                                            <p:txEl>
                                              <p:pRg st="1" end="1"/>
                                            </p:txEl>
                                          </p:spTgt>
                                        </p:tgtEl>
                                        <p:attrNameLst>
                                          <p:attrName>style.visibility</p:attrName>
                                        </p:attrNameLst>
                                      </p:cBhvr>
                                      <p:to>
                                        <p:strVal val="visible"/>
                                      </p:to>
                                    </p:set>
                                    <p:animEffect transition="in" filter="wipe(up)">
                                      <p:cBhvr>
                                        <p:cTn id="22" dur="1000"/>
                                        <p:tgtEl>
                                          <p:spTgt spid="15">
                                            <p:txEl>
                                              <p:pRg st="1" end="1"/>
                                            </p:txEl>
                                          </p:spTgt>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Effect transition="in" filter="wipe(down)">
                                      <p:cBhvr>
                                        <p:cTn id="26" dur="10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1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0"/>
            <a:ext cx="7467599" cy="5922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idx="4294967295"/>
          </p:nvPr>
        </p:nvSpPr>
        <p:spPr>
          <a:xfrm>
            <a:off x="609600" y="936000"/>
            <a:ext cx="5975350" cy="854700"/>
          </a:xfrm>
        </p:spPr>
        <p:txBody>
          <a:bodyPr>
            <a:noAutofit/>
          </a:bodyPr>
          <a:lstStyle/>
          <a:p>
            <a:pPr>
              <a:lnSpc>
                <a:spcPct val="100000"/>
              </a:lnSpc>
            </a:pPr>
            <a:r>
              <a:rPr lang="id-ID" sz="4000" dirty="0">
                <a:solidFill>
                  <a:schemeClr val="bg1"/>
                </a:solidFill>
                <a:latin typeface="Nexa Bold" panose="02000000000000000000" pitchFamily="50" charset="0"/>
              </a:rPr>
              <a:t>The </a:t>
            </a:r>
            <a:r>
              <a:rPr lang="id-ID" sz="4000" dirty="0" err="1">
                <a:solidFill>
                  <a:schemeClr val="bg1"/>
                </a:solidFill>
                <a:latin typeface="Nexa Bold" panose="02000000000000000000" pitchFamily="50" charset="0"/>
              </a:rPr>
              <a:t>big</a:t>
            </a:r>
            <a:r>
              <a:rPr lang="id-ID" sz="4000" dirty="0">
                <a:solidFill>
                  <a:schemeClr val="bg1"/>
                </a:solidFill>
                <a:latin typeface="Nexa Bold" panose="02000000000000000000" pitchFamily="50" charset="0"/>
              </a:rPr>
              <a:t> problem</a:t>
            </a:r>
            <a:endParaRPr lang="en-US" sz="4000" dirty="0">
              <a:solidFill>
                <a:schemeClr val="bg1"/>
              </a:solidFill>
              <a:latin typeface="Nexa Bold" panose="02000000000000000000" pitchFamily="50" charset="0"/>
            </a:endParaRPr>
          </a:p>
        </p:txBody>
      </p:sp>
      <p:cxnSp>
        <p:nvCxnSpPr>
          <p:cNvPr id="7" name="Straight Connector 6"/>
          <p:cNvCxnSpPr/>
          <p:nvPr/>
        </p:nvCxnSpPr>
        <p:spPr>
          <a:xfrm>
            <a:off x="685800" y="1981200"/>
            <a:ext cx="6096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0" y="1828800"/>
            <a:ext cx="11734800" cy="473251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2400" b="1" dirty="0">
                <a:latin typeface="Lato" panose="020F0502020204030203" pitchFamily="34" charset="0"/>
              </a:rPr>
              <a:t>With governments taking enhanced measure</a:t>
            </a:r>
            <a:r>
              <a:rPr lang="pl-PL" sz="2400" b="1" dirty="0">
                <a:latin typeface="Lato" panose="020F0502020204030203" pitchFamily="34" charset="0"/>
              </a:rPr>
              <a:t>s</a:t>
            </a:r>
            <a:r>
              <a:rPr lang="en-US" sz="2400" b="1" dirty="0">
                <a:latin typeface="Lato" panose="020F0502020204030203" pitchFamily="34" charset="0"/>
              </a:rPr>
              <a:t> to counter the pandemic (be it tracing apps or mobile surveillance),  </a:t>
            </a:r>
            <a:r>
              <a:rPr lang="en-US" sz="2800" b="1" dirty="0">
                <a:latin typeface="Lato" panose="020F0502020204030203" pitchFamily="34" charset="0"/>
              </a:rPr>
              <a:t>is there still space for MS decision making? Has this space changed in any way? </a:t>
            </a:r>
            <a:endParaRPr lang="en-US" sz="2400" b="1" dirty="0">
              <a:latin typeface="Lato" panose="020F0502020204030203" pitchFamily="34" charset="0"/>
            </a:endParaRPr>
          </a:p>
          <a:p>
            <a:pPr marL="285750" indent="-285750">
              <a:lnSpc>
                <a:spcPct val="150000"/>
              </a:lnSpc>
              <a:buFont typeface="Arial" panose="020B0604020202020204" pitchFamily="34" charset="0"/>
              <a:buChar char="•"/>
            </a:pPr>
            <a:r>
              <a:rPr lang="en-US" sz="2400" b="1" dirty="0">
                <a:latin typeface="Lato" panose="020F0502020204030203" pitchFamily="34" charset="0"/>
              </a:rPr>
              <a:t>Has enhanced governmental control impacted IG/ICANN/end-users</a:t>
            </a:r>
            <a:r>
              <a:rPr lang="pl-PL" sz="2400" b="1" dirty="0">
                <a:latin typeface="Lato" panose="020F0502020204030203" pitchFamily="34" charset="0"/>
              </a:rPr>
              <a:t>’</a:t>
            </a:r>
            <a:r>
              <a:rPr lang="en-US" sz="2400" b="1" dirty="0">
                <a:latin typeface="Lato" panose="020F0502020204030203" pitchFamily="34" charset="0"/>
              </a:rPr>
              <a:t> interest? </a:t>
            </a:r>
          </a:p>
          <a:p>
            <a:pPr marL="285750" indent="-285750">
              <a:lnSpc>
                <a:spcPct val="150000"/>
              </a:lnSpc>
              <a:buFont typeface="Arial" panose="020B0604020202020204" pitchFamily="34" charset="0"/>
              <a:buChar char="•"/>
            </a:pPr>
            <a:r>
              <a:rPr lang="en-US" sz="2400" b="1" dirty="0">
                <a:latin typeface="Lato" panose="020F0502020204030203" pitchFamily="34" charset="0"/>
              </a:rPr>
              <a:t>Are we in the same place that we were before the pandemic or has it impacted </a:t>
            </a:r>
            <a:r>
              <a:rPr lang="en-US" sz="2800" b="1" dirty="0">
                <a:latin typeface="Lato" panose="020F0502020204030203" pitchFamily="34" charset="0"/>
              </a:rPr>
              <a:t>how we </a:t>
            </a:r>
            <a:r>
              <a:rPr lang="pl-PL" sz="2800" b="1" dirty="0" err="1">
                <a:latin typeface="Lato" panose="020F0502020204030203" pitchFamily="34" charset="0"/>
              </a:rPr>
              <a:t>effective</a:t>
            </a:r>
            <a:r>
              <a:rPr lang="pl-PL" sz="2800" b="1" dirty="0">
                <a:latin typeface="Lato" panose="020F0502020204030203" pitchFamily="34" charset="0"/>
              </a:rPr>
              <a:t> we </a:t>
            </a:r>
            <a:r>
              <a:rPr lang="pl-PL" sz="2800" b="1" dirty="0" err="1">
                <a:latin typeface="Lato" panose="020F0502020204030203" pitchFamily="34" charset="0"/>
              </a:rPr>
              <a:t>are</a:t>
            </a:r>
            <a:r>
              <a:rPr lang="pl-PL" sz="2800" b="1" dirty="0">
                <a:latin typeface="Lato" panose="020F0502020204030203" pitchFamily="34" charset="0"/>
              </a:rPr>
              <a:t> in developing </a:t>
            </a:r>
            <a:r>
              <a:rPr lang="pl-PL" sz="2800" b="1" dirty="0" err="1">
                <a:latin typeface="Lato" panose="020F0502020204030203" pitchFamily="34" charset="0"/>
              </a:rPr>
              <a:t>policies</a:t>
            </a:r>
            <a:r>
              <a:rPr lang="en-US" sz="2800" b="1" dirty="0">
                <a:latin typeface="Lato" panose="020F0502020204030203" pitchFamily="34" charset="0"/>
              </a:rPr>
              <a:t>? </a:t>
            </a:r>
            <a:endParaRPr lang="en-US" sz="2400" b="1" dirty="0">
              <a:latin typeface="Lato" panose="020F0502020204030203" pitchFamily="34" charset="0"/>
            </a:endParaRPr>
          </a:p>
          <a:p>
            <a:pPr marL="285750" indent="-285750">
              <a:lnSpc>
                <a:spcPct val="150000"/>
              </a:lnSpc>
              <a:buFont typeface="Arial" panose="020B0604020202020204" pitchFamily="34" charset="0"/>
              <a:buChar char="•"/>
            </a:pPr>
            <a:r>
              <a:rPr lang="en-US" sz="2400" b="1" dirty="0">
                <a:latin typeface="Lato" panose="020F0502020204030203" pitchFamily="34" charset="0"/>
              </a:rPr>
              <a:t>Is there room for ICANN discussion </a:t>
            </a:r>
            <a:r>
              <a:rPr lang="pl-PL" sz="2400" b="1" dirty="0">
                <a:latin typeface="Lato" panose="020F0502020204030203" pitchFamily="34" charset="0"/>
              </a:rPr>
              <a:t>on </a:t>
            </a:r>
            <a:r>
              <a:rPr lang="en-US" sz="2400" b="1" dirty="0">
                <a:latin typeface="Lato" panose="020F0502020204030203" pitchFamily="34" charset="0"/>
              </a:rPr>
              <a:t>policy? Or should we just leave it governments because the crisis is so severe?</a:t>
            </a:r>
          </a:p>
        </p:txBody>
      </p:sp>
    </p:spTree>
    <p:extLst>
      <p:ext uri="{BB962C8B-B14F-4D97-AF65-F5344CB8AC3E}">
        <p14:creationId xmlns:p14="http://schemas.microsoft.com/office/powerpoint/2010/main" val="228274830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600200"/>
            <a:ext cx="12192000" cy="431424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871632" y="607802"/>
            <a:ext cx="5974976" cy="6372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d-ID" sz="3200" dirty="0">
                <a:solidFill>
                  <a:schemeClr val="accent4"/>
                </a:solidFill>
                <a:latin typeface="Nexa Bold" panose="02000000000000000000" pitchFamily="50" charset="0"/>
              </a:rPr>
              <a:t>THE AGENDA</a:t>
            </a:r>
            <a:endParaRPr lang="en-US" sz="3200" dirty="0">
              <a:solidFill>
                <a:schemeClr val="accent4"/>
              </a:solidFill>
              <a:latin typeface="Nexa Bold" panose="02000000000000000000" pitchFamily="50" charset="0"/>
            </a:endParaRPr>
          </a:p>
        </p:txBody>
      </p:sp>
      <p:cxnSp>
        <p:nvCxnSpPr>
          <p:cNvPr id="6" name="Straight Connector 5"/>
          <p:cNvCxnSpPr/>
          <p:nvPr/>
        </p:nvCxnSpPr>
        <p:spPr>
          <a:xfrm>
            <a:off x="610614" y="1248181"/>
            <a:ext cx="11007645" cy="0"/>
          </a:xfrm>
          <a:prstGeom prst="line">
            <a:avLst/>
          </a:prstGeom>
          <a:ln w="254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7" name="Group 368"/>
          <p:cNvGrpSpPr>
            <a:grpSpLocks noChangeAspect="1"/>
          </p:cNvGrpSpPr>
          <p:nvPr/>
        </p:nvGrpSpPr>
        <p:grpSpPr bwMode="auto">
          <a:xfrm>
            <a:off x="743238" y="2253600"/>
            <a:ext cx="4656792" cy="3446463"/>
            <a:chOff x="3606" y="2885"/>
            <a:chExt cx="1489" cy="1102"/>
          </a:xfrm>
        </p:grpSpPr>
        <p:sp>
          <p:nvSpPr>
            <p:cNvPr id="8" name="Freeform 369"/>
            <p:cNvSpPr>
              <a:spLocks/>
            </p:cNvSpPr>
            <p:nvPr/>
          </p:nvSpPr>
          <p:spPr bwMode="auto">
            <a:xfrm>
              <a:off x="4002" y="2954"/>
              <a:ext cx="1093" cy="1033"/>
            </a:xfrm>
            <a:custGeom>
              <a:avLst/>
              <a:gdLst>
                <a:gd name="T0" fmla="*/ 0 w 460"/>
                <a:gd name="T1" fmla="*/ 427 h 434"/>
                <a:gd name="T2" fmla="*/ 0 w 460"/>
                <a:gd name="T3" fmla="*/ 6 h 434"/>
                <a:gd name="T4" fmla="*/ 128 w 460"/>
                <a:gd name="T5" fmla="*/ 9 h 434"/>
                <a:gd name="T6" fmla="*/ 141 w 460"/>
                <a:gd name="T7" fmla="*/ 9 h 434"/>
                <a:gd name="T8" fmla="*/ 141 w 460"/>
                <a:gd name="T9" fmla="*/ 12 h 434"/>
                <a:gd name="T10" fmla="*/ 162 w 460"/>
                <a:gd name="T11" fmla="*/ 16 h 434"/>
                <a:gd name="T12" fmla="*/ 460 w 460"/>
                <a:gd name="T13" fmla="*/ 19 h 434"/>
                <a:gd name="T14" fmla="*/ 460 w 460"/>
                <a:gd name="T15" fmla="*/ 416 h 434"/>
                <a:gd name="T16" fmla="*/ 162 w 460"/>
                <a:gd name="T17" fmla="*/ 419 h 434"/>
                <a:gd name="T18" fmla="*/ 0 w 460"/>
                <a:gd name="T19" fmla="*/ 427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0" h="434">
                  <a:moveTo>
                    <a:pt x="0" y="427"/>
                  </a:moveTo>
                  <a:cubicBezTo>
                    <a:pt x="0" y="6"/>
                    <a:pt x="0" y="6"/>
                    <a:pt x="0" y="6"/>
                  </a:cubicBezTo>
                  <a:cubicBezTo>
                    <a:pt x="52" y="3"/>
                    <a:pt x="91" y="4"/>
                    <a:pt x="128" y="9"/>
                  </a:cubicBezTo>
                  <a:cubicBezTo>
                    <a:pt x="141" y="9"/>
                    <a:pt x="141" y="9"/>
                    <a:pt x="141" y="9"/>
                  </a:cubicBezTo>
                  <a:cubicBezTo>
                    <a:pt x="141" y="12"/>
                    <a:pt x="141" y="12"/>
                    <a:pt x="141" y="12"/>
                  </a:cubicBezTo>
                  <a:cubicBezTo>
                    <a:pt x="148" y="13"/>
                    <a:pt x="155" y="14"/>
                    <a:pt x="162" y="16"/>
                  </a:cubicBezTo>
                  <a:cubicBezTo>
                    <a:pt x="234" y="0"/>
                    <a:pt x="306" y="1"/>
                    <a:pt x="460" y="19"/>
                  </a:cubicBezTo>
                  <a:cubicBezTo>
                    <a:pt x="460" y="416"/>
                    <a:pt x="460" y="416"/>
                    <a:pt x="460" y="416"/>
                  </a:cubicBezTo>
                  <a:cubicBezTo>
                    <a:pt x="356" y="428"/>
                    <a:pt x="227" y="434"/>
                    <a:pt x="162" y="419"/>
                  </a:cubicBezTo>
                  <a:cubicBezTo>
                    <a:pt x="123" y="428"/>
                    <a:pt x="64" y="429"/>
                    <a:pt x="0" y="427"/>
                  </a:cubicBezTo>
                  <a:close/>
                </a:path>
              </a:pathLst>
            </a:custGeom>
            <a:solidFill>
              <a:srgbClr val="81BC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370"/>
            <p:cNvSpPr>
              <a:spLocks/>
            </p:cNvSpPr>
            <p:nvPr/>
          </p:nvSpPr>
          <p:spPr bwMode="auto">
            <a:xfrm>
              <a:off x="3998" y="2968"/>
              <a:ext cx="4" cy="1002"/>
            </a:xfrm>
            <a:custGeom>
              <a:avLst/>
              <a:gdLst>
                <a:gd name="T0" fmla="*/ 4 w 4"/>
                <a:gd name="T1" fmla="*/ 0 h 1002"/>
                <a:gd name="T2" fmla="*/ 4 w 4"/>
                <a:gd name="T3" fmla="*/ 1002 h 1002"/>
                <a:gd name="T4" fmla="*/ 0 w 4"/>
                <a:gd name="T5" fmla="*/ 1002 h 1002"/>
                <a:gd name="T6" fmla="*/ 0 w 4"/>
                <a:gd name="T7" fmla="*/ 3 h 1002"/>
                <a:gd name="T8" fmla="*/ 4 w 4"/>
                <a:gd name="T9" fmla="*/ 0 h 1002"/>
                <a:gd name="T10" fmla="*/ 4 w 4"/>
                <a:gd name="T11" fmla="*/ 0 h 1002"/>
              </a:gdLst>
              <a:ahLst/>
              <a:cxnLst>
                <a:cxn ang="0">
                  <a:pos x="T0" y="T1"/>
                </a:cxn>
                <a:cxn ang="0">
                  <a:pos x="T2" y="T3"/>
                </a:cxn>
                <a:cxn ang="0">
                  <a:pos x="T4" y="T5"/>
                </a:cxn>
                <a:cxn ang="0">
                  <a:pos x="T6" y="T7"/>
                </a:cxn>
                <a:cxn ang="0">
                  <a:pos x="T8" y="T9"/>
                </a:cxn>
                <a:cxn ang="0">
                  <a:pos x="T10" y="T11"/>
                </a:cxn>
              </a:cxnLst>
              <a:rect l="0" t="0" r="r" b="b"/>
              <a:pathLst>
                <a:path w="4" h="1002">
                  <a:moveTo>
                    <a:pt x="4" y="0"/>
                  </a:moveTo>
                  <a:lnTo>
                    <a:pt x="4" y="1002"/>
                  </a:lnTo>
                  <a:lnTo>
                    <a:pt x="0" y="1002"/>
                  </a:lnTo>
                  <a:lnTo>
                    <a:pt x="0" y="3"/>
                  </a:lnTo>
                  <a:lnTo>
                    <a:pt x="4" y="0"/>
                  </a:lnTo>
                  <a:lnTo>
                    <a:pt x="4" y="0"/>
                  </a:lnTo>
                  <a:close/>
                </a:path>
              </a:pathLst>
            </a:custGeom>
            <a:solidFill>
              <a:srgbClr val="81BC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371"/>
            <p:cNvSpPr>
              <a:spLocks/>
            </p:cNvSpPr>
            <p:nvPr/>
          </p:nvSpPr>
          <p:spPr bwMode="auto">
            <a:xfrm>
              <a:off x="3953" y="2971"/>
              <a:ext cx="45" cy="999"/>
            </a:xfrm>
            <a:custGeom>
              <a:avLst/>
              <a:gdLst>
                <a:gd name="T0" fmla="*/ 19 w 19"/>
                <a:gd name="T1" fmla="*/ 0 h 420"/>
                <a:gd name="T2" fmla="*/ 19 w 19"/>
                <a:gd name="T3" fmla="*/ 420 h 420"/>
                <a:gd name="T4" fmla="*/ 0 w 19"/>
                <a:gd name="T5" fmla="*/ 419 h 420"/>
                <a:gd name="T6" fmla="*/ 0 w 19"/>
                <a:gd name="T7" fmla="*/ 1 h 420"/>
                <a:gd name="T8" fmla="*/ 19 w 19"/>
                <a:gd name="T9" fmla="*/ 0 h 420"/>
              </a:gdLst>
              <a:ahLst/>
              <a:cxnLst>
                <a:cxn ang="0">
                  <a:pos x="T0" y="T1"/>
                </a:cxn>
                <a:cxn ang="0">
                  <a:pos x="T2" y="T3"/>
                </a:cxn>
                <a:cxn ang="0">
                  <a:pos x="T4" y="T5"/>
                </a:cxn>
                <a:cxn ang="0">
                  <a:pos x="T6" y="T7"/>
                </a:cxn>
                <a:cxn ang="0">
                  <a:pos x="T8" y="T9"/>
                </a:cxn>
              </a:cxnLst>
              <a:rect l="0" t="0" r="r" b="b"/>
              <a:pathLst>
                <a:path w="19" h="420">
                  <a:moveTo>
                    <a:pt x="19" y="0"/>
                  </a:moveTo>
                  <a:cubicBezTo>
                    <a:pt x="19" y="420"/>
                    <a:pt x="19" y="420"/>
                    <a:pt x="19" y="420"/>
                  </a:cubicBezTo>
                  <a:cubicBezTo>
                    <a:pt x="13" y="419"/>
                    <a:pt x="7" y="419"/>
                    <a:pt x="0" y="419"/>
                  </a:cubicBezTo>
                  <a:cubicBezTo>
                    <a:pt x="0" y="1"/>
                    <a:pt x="0" y="1"/>
                    <a:pt x="0" y="1"/>
                  </a:cubicBezTo>
                  <a:cubicBezTo>
                    <a:pt x="7" y="0"/>
                    <a:pt x="13" y="0"/>
                    <a:pt x="19" y="0"/>
                  </a:cubicBezTo>
                  <a:close/>
                </a:path>
              </a:pathLst>
            </a:custGeom>
            <a:solidFill>
              <a:srgbClr val="81BC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372"/>
            <p:cNvSpPr>
              <a:spLocks/>
            </p:cNvSpPr>
            <p:nvPr/>
          </p:nvSpPr>
          <p:spPr bwMode="auto">
            <a:xfrm>
              <a:off x="3907" y="2973"/>
              <a:ext cx="46" cy="995"/>
            </a:xfrm>
            <a:custGeom>
              <a:avLst/>
              <a:gdLst>
                <a:gd name="T0" fmla="*/ 19 w 19"/>
                <a:gd name="T1" fmla="*/ 0 h 418"/>
                <a:gd name="T2" fmla="*/ 19 w 19"/>
                <a:gd name="T3" fmla="*/ 418 h 418"/>
                <a:gd name="T4" fmla="*/ 0 w 19"/>
                <a:gd name="T5" fmla="*/ 417 h 418"/>
                <a:gd name="T6" fmla="*/ 0 w 19"/>
                <a:gd name="T7" fmla="*/ 1 h 418"/>
                <a:gd name="T8" fmla="*/ 19 w 19"/>
                <a:gd name="T9" fmla="*/ 0 h 418"/>
              </a:gdLst>
              <a:ahLst/>
              <a:cxnLst>
                <a:cxn ang="0">
                  <a:pos x="T0" y="T1"/>
                </a:cxn>
                <a:cxn ang="0">
                  <a:pos x="T2" y="T3"/>
                </a:cxn>
                <a:cxn ang="0">
                  <a:pos x="T4" y="T5"/>
                </a:cxn>
                <a:cxn ang="0">
                  <a:pos x="T6" y="T7"/>
                </a:cxn>
                <a:cxn ang="0">
                  <a:pos x="T8" y="T9"/>
                </a:cxn>
              </a:cxnLst>
              <a:rect l="0" t="0" r="r" b="b"/>
              <a:pathLst>
                <a:path w="19" h="418">
                  <a:moveTo>
                    <a:pt x="19" y="0"/>
                  </a:moveTo>
                  <a:cubicBezTo>
                    <a:pt x="19" y="418"/>
                    <a:pt x="19" y="418"/>
                    <a:pt x="19" y="418"/>
                  </a:cubicBezTo>
                  <a:cubicBezTo>
                    <a:pt x="13" y="417"/>
                    <a:pt x="7" y="417"/>
                    <a:pt x="0" y="417"/>
                  </a:cubicBezTo>
                  <a:cubicBezTo>
                    <a:pt x="0" y="1"/>
                    <a:pt x="0" y="1"/>
                    <a:pt x="0" y="1"/>
                  </a:cubicBezTo>
                  <a:cubicBezTo>
                    <a:pt x="7" y="1"/>
                    <a:pt x="13" y="0"/>
                    <a:pt x="19" y="0"/>
                  </a:cubicBezTo>
                  <a:close/>
                </a:path>
              </a:pathLst>
            </a:custGeom>
            <a:solidFill>
              <a:srgbClr val="81BC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373"/>
            <p:cNvSpPr>
              <a:spLocks/>
            </p:cNvSpPr>
            <p:nvPr/>
          </p:nvSpPr>
          <p:spPr bwMode="auto">
            <a:xfrm>
              <a:off x="3679" y="2975"/>
              <a:ext cx="228" cy="990"/>
            </a:xfrm>
            <a:custGeom>
              <a:avLst/>
              <a:gdLst>
                <a:gd name="T0" fmla="*/ 96 w 96"/>
                <a:gd name="T1" fmla="*/ 0 h 416"/>
                <a:gd name="T2" fmla="*/ 96 w 96"/>
                <a:gd name="T3" fmla="*/ 416 h 416"/>
                <a:gd name="T4" fmla="*/ 0 w 96"/>
                <a:gd name="T5" fmla="*/ 407 h 416"/>
                <a:gd name="T6" fmla="*/ 0 w 96"/>
                <a:gd name="T7" fmla="*/ 10 h 416"/>
                <a:gd name="T8" fmla="*/ 96 w 96"/>
                <a:gd name="T9" fmla="*/ 0 h 416"/>
              </a:gdLst>
              <a:ahLst/>
              <a:cxnLst>
                <a:cxn ang="0">
                  <a:pos x="T0" y="T1"/>
                </a:cxn>
                <a:cxn ang="0">
                  <a:pos x="T2" y="T3"/>
                </a:cxn>
                <a:cxn ang="0">
                  <a:pos x="T4" y="T5"/>
                </a:cxn>
                <a:cxn ang="0">
                  <a:pos x="T6" y="T7"/>
                </a:cxn>
                <a:cxn ang="0">
                  <a:pos x="T8" y="T9"/>
                </a:cxn>
              </a:cxnLst>
              <a:rect l="0" t="0" r="r" b="b"/>
              <a:pathLst>
                <a:path w="96" h="416">
                  <a:moveTo>
                    <a:pt x="96" y="0"/>
                  </a:moveTo>
                  <a:cubicBezTo>
                    <a:pt x="96" y="416"/>
                    <a:pt x="96" y="416"/>
                    <a:pt x="96" y="416"/>
                  </a:cubicBezTo>
                  <a:cubicBezTo>
                    <a:pt x="64" y="414"/>
                    <a:pt x="30" y="410"/>
                    <a:pt x="0" y="407"/>
                  </a:cubicBezTo>
                  <a:cubicBezTo>
                    <a:pt x="0" y="10"/>
                    <a:pt x="0" y="10"/>
                    <a:pt x="0" y="10"/>
                  </a:cubicBezTo>
                  <a:cubicBezTo>
                    <a:pt x="36" y="6"/>
                    <a:pt x="68" y="3"/>
                    <a:pt x="96" y="0"/>
                  </a:cubicBezTo>
                  <a:close/>
                </a:path>
              </a:pathLst>
            </a:custGeom>
            <a:solidFill>
              <a:srgbClr val="81BC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374"/>
            <p:cNvSpPr>
              <a:spLocks/>
            </p:cNvSpPr>
            <p:nvPr/>
          </p:nvSpPr>
          <p:spPr bwMode="auto">
            <a:xfrm>
              <a:off x="3606" y="2885"/>
              <a:ext cx="708" cy="1030"/>
            </a:xfrm>
            <a:custGeom>
              <a:avLst/>
              <a:gdLst>
                <a:gd name="T0" fmla="*/ 0 w 298"/>
                <a:gd name="T1" fmla="*/ 19 h 433"/>
                <a:gd name="T2" fmla="*/ 298 w 298"/>
                <a:gd name="T3" fmla="*/ 15 h 433"/>
                <a:gd name="T4" fmla="*/ 298 w 298"/>
                <a:gd name="T5" fmla="*/ 419 h 433"/>
                <a:gd name="T6" fmla="*/ 0 w 298"/>
                <a:gd name="T7" fmla="*/ 415 h 433"/>
                <a:gd name="T8" fmla="*/ 0 w 298"/>
                <a:gd name="T9" fmla="*/ 19 h 433"/>
              </a:gdLst>
              <a:ahLst/>
              <a:cxnLst>
                <a:cxn ang="0">
                  <a:pos x="T0" y="T1"/>
                </a:cxn>
                <a:cxn ang="0">
                  <a:pos x="T2" y="T3"/>
                </a:cxn>
                <a:cxn ang="0">
                  <a:pos x="T4" y="T5"/>
                </a:cxn>
                <a:cxn ang="0">
                  <a:pos x="T6" y="T7"/>
                </a:cxn>
                <a:cxn ang="0">
                  <a:pos x="T8" y="T9"/>
                </a:cxn>
              </a:cxnLst>
              <a:rect l="0" t="0" r="r" b="b"/>
              <a:pathLst>
                <a:path w="298" h="433">
                  <a:moveTo>
                    <a:pt x="0" y="19"/>
                  </a:moveTo>
                  <a:cubicBezTo>
                    <a:pt x="154" y="1"/>
                    <a:pt x="225" y="0"/>
                    <a:pt x="298" y="15"/>
                  </a:cubicBezTo>
                  <a:cubicBezTo>
                    <a:pt x="298" y="419"/>
                    <a:pt x="298" y="419"/>
                    <a:pt x="298" y="419"/>
                  </a:cubicBezTo>
                  <a:cubicBezTo>
                    <a:pt x="232" y="433"/>
                    <a:pt x="103" y="428"/>
                    <a:pt x="0" y="415"/>
                  </a:cubicBezTo>
                  <a:lnTo>
                    <a:pt x="0" y="19"/>
                  </a:lnTo>
                  <a:close/>
                </a:path>
              </a:pathLst>
            </a:custGeom>
            <a:solidFill>
              <a:srgbClr val="0D66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375"/>
            <p:cNvSpPr>
              <a:spLocks/>
            </p:cNvSpPr>
            <p:nvPr/>
          </p:nvSpPr>
          <p:spPr bwMode="auto">
            <a:xfrm>
              <a:off x="3615" y="2909"/>
              <a:ext cx="699" cy="982"/>
            </a:xfrm>
            <a:custGeom>
              <a:avLst/>
              <a:gdLst>
                <a:gd name="T0" fmla="*/ 0 w 294"/>
                <a:gd name="T1" fmla="*/ 17 h 413"/>
                <a:gd name="T2" fmla="*/ 294 w 294"/>
                <a:gd name="T3" fmla="*/ 14 h 413"/>
                <a:gd name="T4" fmla="*/ 294 w 294"/>
                <a:gd name="T5" fmla="*/ 402 h 413"/>
                <a:gd name="T6" fmla="*/ 0 w 294"/>
                <a:gd name="T7" fmla="*/ 398 h 413"/>
                <a:gd name="T8" fmla="*/ 0 w 294"/>
                <a:gd name="T9" fmla="*/ 17 h 413"/>
              </a:gdLst>
              <a:ahLst/>
              <a:cxnLst>
                <a:cxn ang="0">
                  <a:pos x="T0" y="T1"/>
                </a:cxn>
                <a:cxn ang="0">
                  <a:pos x="T2" y="T3"/>
                </a:cxn>
                <a:cxn ang="0">
                  <a:pos x="T4" y="T5"/>
                </a:cxn>
                <a:cxn ang="0">
                  <a:pos x="T6" y="T7"/>
                </a:cxn>
                <a:cxn ang="0">
                  <a:pos x="T8" y="T9"/>
                </a:cxn>
              </a:cxnLst>
              <a:rect l="0" t="0" r="r" b="b"/>
              <a:pathLst>
                <a:path w="294" h="413">
                  <a:moveTo>
                    <a:pt x="0" y="17"/>
                  </a:moveTo>
                  <a:cubicBezTo>
                    <a:pt x="104" y="7"/>
                    <a:pt x="206" y="0"/>
                    <a:pt x="294" y="14"/>
                  </a:cubicBezTo>
                  <a:cubicBezTo>
                    <a:pt x="294" y="402"/>
                    <a:pt x="294" y="402"/>
                    <a:pt x="294" y="402"/>
                  </a:cubicBezTo>
                  <a:cubicBezTo>
                    <a:pt x="214" y="413"/>
                    <a:pt x="109" y="406"/>
                    <a:pt x="0" y="398"/>
                  </a:cubicBezTo>
                  <a:lnTo>
                    <a:pt x="0" y="17"/>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376"/>
            <p:cNvSpPr>
              <a:spLocks/>
            </p:cNvSpPr>
            <p:nvPr/>
          </p:nvSpPr>
          <p:spPr bwMode="auto">
            <a:xfrm>
              <a:off x="3634" y="2899"/>
              <a:ext cx="680" cy="1000"/>
            </a:xfrm>
            <a:custGeom>
              <a:avLst/>
              <a:gdLst>
                <a:gd name="T0" fmla="*/ 0 w 286"/>
                <a:gd name="T1" fmla="*/ 18 h 420"/>
                <a:gd name="T2" fmla="*/ 286 w 286"/>
                <a:gd name="T3" fmla="*/ 18 h 420"/>
                <a:gd name="T4" fmla="*/ 286 w 286"/>
                <a:gd name="T5" fmla="*/ 406 h 420"/>
                <a:gd name="T6" fmla="*/ 0 w 286"/>
                <a:gd name="T7" fmla="*/ 406 h 420"/>
                <a:gd name="T8" fmla="*/ 0 w 286"/>
                <a:gd name="T9" fmla="*/ 18 h 420"/>
              </a:gdLst>
              <a:ahLst/>
              <a:cxnLst>
                <a:cxn ang="0">
                  <a:pos x="T0" y="T1"/>
                </a:cxn>
                <a:cxn ang="0">
                  <a:pos x="T2" y="T3"/>
                </a:cxn>
                <a:cxn ang="0">
                  <a:pos x="T4" y="T5"/>
                </a:cxn>
                <a:cxn ang="0">
                  <a:pos x="T6" y="T7"/>
                </a:cxn>
                <a:cxn ang="0">
                  <a:pos x="T8" y="T9"/>
                </a:cxn>
              </a:cxnLst>
              <a:rect l="0" t="0" r="r" b="b"/>
              <a:pathLst>
                <a:path w="286" h="420">
                  <a:moveTo>
                    <a:pt x="0" y="18"/>
                  </a:moveTo>
                  <a:cubicBezTo>
                    <a:pt x="101" y="8"/>
                    <a:pt x="200" y="0"/>
                    <a:pt x="286" y="18"/>
                  </a:cubicBezTo>
                  <a:cubicBezTo>
                    <a:pt x="286" y="406"/>
                    <a:pt x="286" y="406"/>
                    <a:pt x="286" y="406"/>
                  </a:cubicBezTo>
                  <a:cubicBezTo>
                    <a:pt x="208" y="420"/>
                    <a:pt x="106" y="413"/>
                    <a:pt x="0" y="406"/>
                  </a:cubicBezTo>
                  <a:lnTo>
                    <a:pt x="0"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377"/>
            <p:cNvSpPr>
              <a:spLocks/>
            </p:cNvSpPr>
            <p:nvPr/>
          </p:nvSpPr>
          <p:spPr bwMode="auto">
            <a:xfrm>
              <a:off x="4314" y="2885"/>
              <a:ext cx="707" cy="1030"/>
            </a:xfrm>
            <a:custGeom>
              <a:avLst/>
              <a:gdLst>
                <a:gd name="T0" fmla="*/ 298 w 298"/>
                <a:gd name="T1" fmla="*/ 19 h 433"/>
                <a:gd name="T2" fmla="*/ 0 w 298"/>
                <a:gd name="T3" fmla="*/ 15 h 433"/>
                <a:gd name="T4" fmla="*/ 0 w 298"/>
                <a:gd name="T5" fmla="*/ 419 h 433"/>
                <a:gd name="T6" fmla="*/ 298 w 298"/>
                <a:gd name="T7" fmla="*/ 415 h 433"/>
                <a:gd name="T8" fmla="*/ 298 w 298"/>
                <a:gd name="T9" fmla="*/ 19 h 433"/>
              </a:gdLst>
              <a:ahLst/>
              <a:cxnLst>
                <a:cxn ang="0">
                  <a:pos x="T0" y="T1"/>
                </a:cxn>
                <a:cxn ang="0">
                  <a:pos x="T2" y="T3"/>
                </a:cxn>
                <a:cxn ang="0">
                  <a:pos x="T4" y="T5"/>
                </a:cxn>
                <a:cxn ang="0">
                  <a:pos x="T6" y="T7"/>
                </a:cxn>
                <a:cxn ang="0">
                  <a:pos x="T8" y="T9"/>
                </a:cxn>
              </a:cxnLst>
              <a:rect l="0" t="0" r="r" b="b"/>
              <a:pathLst>
                <a:path w="298" h="433">
                  <a:moveTo>
                    <a:pt x="298" y="19"/>
                  </a:moveTo>
                  <a:cubicBezTo>
                    <a:pt x="144" y="1"/>
                    <a:pt x="72" y="0"/>
                    <a:pt x="0" y="15"/>
                  </a:cubicBezTo>
                  <a:cubicBezTo>
                    <a:pt x="0" y="419"/>
                    <a:pt x="0" y="419"/>
                    <a:pt x="0" y="419"/>
                  </a:cubicBezTo>
                  <a:cubicBezTo>
                    <a:pt x="65" y="433"/>
                    <a:pt x="194" y="428"/>
                    <a:pt x="298" y="415"/>
                  </a:cubicBezTo>
                  <a:lnTo>
                    <a:pt x="298" y="19"/>
                  </a:lnTo>
                  <a:close/>
                </a:path>
              </a:pathLst>
            </a:custGeom>
            <a:solidFill>
              <a:srgbClr val="0D66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Freeform 378"/>
            <p:cNvSpPr>
              <a:spLocks/>
            </p:cNvSpPr>
            <p:nvPr/>
          </p:nvSpPr>
          <p:spPr bwMode="auto">
            <a:xfrm>
              <a:off x="4314" y="2909"/>
              <a:ext cx="695" cy="982"/>
            </a:xfrm>
            <a:custGeom>
              <a:avLst/>
              <a:gdLst>
                <a:gd name="T0" fmla="*/ 293 w 293"/>
                <a:gd name="T1" fmla="*/ 17 h 413"/>
                <a:gd name="T2" fmla="*/ 0 w 293"/>
                <a:gd name="T3" fmla="*/ 14 h 413"/>
                <a:gd name="T4" fmla="*/ 0 w 293"/>
                <a:gd name="T5" fmla="*/ 402 h 413"/>
                <a:gd name="T6" fmla="*/ 293 w 293"/>
                <a:gd name="T7" fmla="*/ 398 h 413"/>
                <a:gd name="T8" fmla="*/ 293 w 293"/>
                <a:gd name="T9" fmla="*/ 17 h 413"/>
              </a:gdLst>
              <a:ahLst/>
              <a:cxnLst>
                <a:cxn ang="0">
                  <a:pos x="T0" y="T1"/>
                </a:cxn>
                <a:cxn ang="0">
                  <a:pos x="T2" y="T3"/>
                </a:cxn>
                <a:cxn ang="0">
                  <a:pos x="T4" y="T5"/>
                </a:cxn>
                <a:cxn ang="0">
                  <a:pos x="T6" y="T7"/>
                </a:cxn>
                <a:cxn ang="0">
                  <a:pos x="T8" y="T9"/>
                </a:cxn>
              </a:cxnLst>
              <a:rect l="0" t="0" r="r" b="b"/>
              <a:pathLst>
                <a:path w="293" h="413">
                  <a:moveTo>
                    <a:pt x="293" y="17"/>
                  </a:moveTo>
                  <a:cubicBezTo>
                    <a:pt x="190" y="7"/>
                    <a:pt x="87" y="0"/>
                    <a:pt x="0" y="14"/>
                  </a:cubicBezTo>
                  <a:cubicBezTo>
                    <a:pt x="0" y="402"/>
                    <a:pt x="0" y="402"/>
                    <a:pt x="0" y="402"/>
                  </a:cubicBezTo>
                  <a:cubicBezTo>
                    <a:pt x="79" y="413"/>
                    <a:pt x="184" y="406"/>
                    <a:pt x="293" y="398"/>
                  </a:cubicBezTo>
                  <a:lnTo>
                    <a:pt x="293" y="17"/>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Freeform 379"/>
            <p:cNvSpPr>
              <a:spLocks/>
            </p:cNvSpPr>
            <p:nvPr/>
          </p:nvSpPr>
          <p:spPr bwMode="auto">
            <a:xfrm>
              <a:off x="4314" y="2899"/>
              <a:ext cx="676" cy="1000"/>
            </a:xfrm>
            <a:custGeom>
              <a:avLst/>
              <a:gdLst>
                <a:gd name="T0" fmla="*/ 285 w 285"/>
                <a:gd name="T1" fmla="*/ 18 h 420"/>
                <a:gd name="T2" fmla="*/ 0 w 285"/>
                <a:gd name="T3" fmla="*/ 18 h 420"/>
                <a:gd name="T4" fmla="*/ 0 w 285"/>
                <a:gd name="T5" fmla="*/ 406 h 420"/>
                <a:gd name="T6" fmla="*/ 285 w 285"/>
                <a:gd name="T7" fmla="*/ 406 h 420"/>
                <a:gd name="T8" fmla="*/ 285 w 285"/>
                <a:gd name="T9" fmla="*/ 18 h 420"/>
              </a:gdLst>
              <a:ahLst/>
              <a:cxnLst>
                <a:cxn ang="0">
                  <a:pos x="T0" y="T1"/>
                </a:cxn>
                <a:cxn ang="0">
                  <a:pos x="T2" y="T3"/>
                </a:cxn>
                <a:cxn ang="0">
                  <a:pos x="T4" y="T5"/>
                </a:cxn>
                <a:cxn ang="0">
                  <a:pos x="T6" y="T7"/>
                </a:cxn>
                <a:cxn ang="0">
                  <a:pos x="T8" y="T9"/>
                </a:cxn>
              </a:cxnLst>
              <a:rect l="0" t="0" r="r" b="b"/>
              <a:pathLst>
                <a:path w="285" h="420">
                  <a:moveTo>
                    <a:pt x="285" y="18"/>
                  </a:moveTo>
                  <a:cubicBezTo>
                    <a:pt x="184" y="8"/>
                    <a:pt x="85" y="0"/>
                    <a:pt x="0" y="18"/>
                  </a:cubicBezTo>
                  <a:cubicBezTo>
                    <a:pt x="0" y="406"/>
                    <a:pt x="0" y="406"/>
                    <a:pt x="0" y="406"/>
                  </a:cubicBezTo>
                  <a:cubicBezTo>
                    <a:pt x="77" y="420"/>
                    <a:pt x="179" y="413"/>
                    <a:pt x="285" y="406"/>
                  </a:cubicBezTo>
                  <a:lnTo>
                    <a:pt x="285" y="18"/>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Rectangle 380"/>
            <p:cNvSpPr>
              <a:spLocks noChangeArrowheads="1"/>
            </p:cNvSpPr>
            <p:nvPr/>
          </p:nvSpPr>
          <p:spPr bwMode="auto">
            <a:xfrm>
              <a:off x="4423" y="3042"/>
              <a:ext cx="487" cy="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Rectangle 381"/>
            <p:cNvSpPr>
              <a:spLocks noChangeArrowheads="1"/>
            </p:cNvSpPr>
            <p:nvPr/>
          </p:nvSpPr>
          <p:spPr bwMode="auto">
            <a:xfrm>
              <a:off x="4423" y="3111"/>
              <a:ext cx="487" cy="31"/>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Rectangle 382"/>
            <p:cNvSpPr>
              <a:spLocks noChangeArrowheads="1"/>
            </p:cNvSpPr>
            <p:nvPr/>
          </p:nvSpPr>
          <p:spPr bwMode="auto">
            <a:xfrm>
              <a:off x="4423" y="3178"/>
              <a:ext cx="487" cy="31"/>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Rectangle 383"/>
            <p:cNvSpPr>
              <a:spLocks noChangeArrowheads="1"/>
            </p:cNvSpPr>
            <p:nvPr/>
          </p:nvSpPr>
          <p:spPr bwMode="auto">
            <a:xfrm>
              <a:off x="4423" y="3244"/>
              <a:ext cx="487" cy="31"/>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 name="Rectangle 384"/>
            <p:cNvSpPr>
              <a:spLocks noChangeArrowheads="1"/>
            </p:cNvSpPr>
            <p:nvPr/>
          </p:nvSpPr>
          <p:spPr bwMode="auto">
            <a:xfrm>
              <a:off x="4423" y="3311"/>
              <a:ext cx="487" cy="31"/>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Rectangle 385"/>
            <p:cNvSpPr>
              <a:spLocks noChangeArrowheads="1"/>
            </p:cNvSpPr>
            <p:nvPr/>
          </p:nvSpPr>
          <p:spPr bwMode="auto">
            <a:xfrm>
              <a:off x="4423" y="3444"/>
              <a:ext cx="487" cy="31"/>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Rectangle 386"/>
            <p:cNvSpPr>
              <a:spLocks noChangeArrowheads="1"/>
            </p:cNvSpPr>
            <p:nvPr/>
          </p:nvSpPr>
          <p:spPr bwMode="auto">
            <a:xfrm>
              <a:off x="4423" y="3511"/>
              <a:ext cx="487" cy="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Rectangle 387"/>
            <p:cNvSpPr>
              <a:spLocks noChangeArrowheads="1"/>
            </p:cNvSpPr>
            <p:nvPr/>
          </p:nvSpPr>
          <p:spPr bwMode="auto">
            <a:xfrm>
              <a:off x="4423" y="3577"/>
              <a:ext cx="487" cy="34"/>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Rectangle 388"/>
            <p:cNvSpPr>
              <a:spLocks noChangeArrowheads="1"/>
            </p:cNvSpPr>
            <p:nvPr/>
          </p:nvSpPr>
          <p:spPr bwMode="auto">
            <a:xfrm>
              <a:off x="4423" y="3646"/>
              <a:ext cx="487" cy="31"/>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 name="Rectangle 389"/>
            <p:cNvSpPr>
              <a:spLocks noChangeArrowheads="1"/>
            </p:cNvSpPr>
            <p:nvPr/>
          </p:nvSpPr>
          <p:spPr bwMode="auto">
            <a:xfrm>
              <a:off x="4423" y="3713"/>
              <a:ext cx="487" cy="31"/>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 name="Rectangle 390"/>
            <p:cNvSpPr>
              <a:spLocks noChangeArrowheads="1"/>
            </p:cNvSpPr>
            <p:nvPr/>
          </p:nvSpPr>
          <p:spPr bwMode="auto">
            <a:xfrm>
              <a:off x="3732" y="3042"/>
              <a:ext cx="489" cy="33"/>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0" name="Rectangle 391"/>
            <p:cNvSpPr>
              <a:spLocks noChangeArrowheads="1"/>
            </p:cNvSpPr>
            <p:nvPr/>
          </p:nvSpPr>
          <p:spPr bwMode="auto">
            <a:xfrm>
              <a:off x="3732" y="3111"/>
              <a:ext cx="489" cy="31"/>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Rectangle 392"/>
            <p:cNvSpPr>
              <a:spLocks noChangeArrowheads="1"/>
            </p:cNvSpPr>
            <p:nvPr/>
          </p:nvSpPr>
          <p:spPr bwMode="auto">
            <a:xfrm>
              <a:off x="3732" y="3178"/>
              <a:ext cx="489" cy="31"/>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2" name="Rectangle 393"/>
            <p:cNvSpPr>
              <a:spLocks noChangeArrowheads="1"/>
            </p:cNvSpPr>
            <p:nvPr/>
          </p:nvSpPr>
          <p:spPr bwMode="auto">
            <a:xfrm>
              <a:off x="3732" y="3244"/>
              <a:ext cx="489" cy="31"/>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 name="Rectangle 394"/>
            <p:cNvSpPr>
              <a:spLocks noChangeArrowheads="1"/>
            </p:cNvSpPr>
            <p:nvPr/>
          </p:nvSpPr>
          <p:spPr bwMode="auto">
            <a:xfrm>
              <a:off x="3732" y="3311"/>
              <a:ext cx="489" cy="31"/>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 name="Rectangle 395"/>
            <p:cNvSpPr>
              <a:spLocks noChangeArrowheads="1"/>
            </p:cNvSpPr>
            <p:nvPr/>
          </p:nvSpPr>
          <p:spPr bwMode="auto">
            <a:xfrm>
              <a:off x="3732" y="3444"/>
              <a:ext cx="489" cy="31"/>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 name="Rectangle 396"/>
            <p:cNvSpPr>
              <a:spLocks noChangeArrowheads="1"/>
            </p:cNvSpPr>
            <p:nvPr/>
          </p:nvSpPr>
          <p:spPr bwMode="auto">
            <a:xfrm>
              <a:off x="3732" y="3511"/>
              <a:ext cx="489" cy="33"/>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 name="Rectangle 397"/>
            <p:cNvSpPr>
              <a:spLocks noChangeArrowheads="1"/>
            </p:cNvSpPr>
            <p:nvPr/>
          </p:nvSpPr>
          <p:spPr bwMode="auto">
            <a:xfrm>
              <a:off x="3732" y="3577"/>
              <a:ext cx="489" cy="34"/>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 name="Rectangle 398"/>
            <p:cNvSpPr>
              <a:spLocks noChangeArrowheads="1"/>
            </p:cNvSpPr>
            <p:nvPr/>
          </p:nvSpPr>
          <p:spPr bwMode="auto">
            <a:xfrm>
              <a:off x="3732" y="3646"/>
              <a:ext cx="489" cy="31"/>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 name="Rectangle 399"/>
            <p:cNvSpPr>
              <a:spLocks noChangeArrowheads="1"/>
            </p:cNvSpPr>
            <p:nvPr/>
          </p:nvSpPr>
          <p:spPr bwMode="auto">
            <a:xfrm>
              <a:off x="3732" y="3713"/>
              <a:ext cx="489" cy="31"/>
            </a:xfrm>
            <a:prstGeom prst="rect">
              <a:avLst/>
            </a:prstGeom>
            <a:solidFill>
              <a:srgbClr val="E6E6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 name="Freeform 400"/>
            <p:cNvSpPr>
              <a:spLocks/>
            </p:cNvSpPr>
            <p:nvPr/>
          </p:nvSpPr>
          <p:spPr bwMode="auto">
            <a:xfrm>
              <a:off x="4166" y="2906"/>
              <a:ext cx="100" cy="217"/>
            </a:xfrm>
            <a:custGeom>
              <a:avLst/>
              <a:gdLst>
                <a:gd name="T0" fmla="*/ 0 w 100"/>
                <a:gd name="T1" fmla="*/ 0 h 217"/>
                <a:gd name="T2" fmla="*/ 100 w 100"/>
                <a:gd name="T3" fmla="*/ 0 h 217"/>
                <a:gd name="T4" fmla="*/ 100 w 100"/>
                <a:gd name="T5" fmla="*/ 167 h 217"/>
                <a:gd name="T6" fmla="*/ 100 w 100"/>
                <a:gd name="T7" fmla="*/ 217 h 217"/>
                <a:gd name="T8" fmla="*/ 50 w 100"/>
                <a:gd name="T9" fmla="*/ 188 h 217"/>
                <a:gd name="T10" fmla="*/ 0 w 100"/>
                <a:gd name="T11" fmla="*/ 217 h 217"/>
                <a:gd name="T12" fmla="*/ 0 w 100"/>
                <a:gd name="T13" fmla="*/ 0 h 217"/>
              </a:gdLst>
              <a:ahLst/>
              <a:cxnLst>
                <a:cxn ang="0">
                  <a:pos x="T0" y="T1"/>
                </a:cxn>
                <a:cxn ang="0">
                  <a:pos x="T2" y="T3"/>
                </a:cxn>
                <a:cxn ang="0">
                  <a:pos x="T4" y="T5"/>
                </a:cxn>
                <a:cxn ang="0">
                  <a:pos x="T6" y="T7"/>
                </a:cxn>
                <a:cxn ang="0">
                  <a:pos x="T8" y="T9"/>
                </a:cxn>
                <a:cxn ang="0">
                  <a:pos x="T10" y="T11"/>
                </a:cxn>
                <a:cxn ang="0">
                  <a:pos x="T12" y="T13"/>
                </a:cxn>
              </a:cxnLst>
              <a:rect l="0" t="0" r="r" b="b"/>
              <a:pathLst>
                <a:path w="100" h="217">
                  <a:moveTo>
                    <a:pt x="0" y="0"/>
                  </a:moveTo>
                  <a:lnTo>
                    <a:pt x="100" y="0"/>
                  </a:lnTo>
                  <a:lnTo>
                    <a:pt x="100" y="167"/>
                  </a:lnTo>
                  <a:lnTo>
                    <a:pt x="100" y="217"/>
                  </a:lnTo>
                  <a:lnTo>
                    <a:pt x="50" y="188"/>
                  </a:lnTo>
                  <a:lnTo>
                    <a:pt x="0" y="217"/>
                  </a:lnTo>
                  <a:lnTo>
                    <a:pt x="0" y="0"/>
                  </a:lnTo>
                  <a:close/>
                </a:path>
              </a:pathLst>
            </a:custGeom>
            <a:solidFill>
              <a:srgbClr val="F9A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cxnSp>
        <p:nvCxnSpPr>
          <p:cNvPr id="41" name="Straight Connector 40"/>
          <p:cNvCxnSpPr/>
          <p:nvPr/>
        </p:nvCxnSpPr>
        <p:spPr>
          <a:xfrm>
            <a:off x="5943600" y="2059661"/>
            <a:ext cx="0" cy="40995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6172076" y="1691290"/>
            <a:ext cx="5943723" cy="4862870"/>
          </a:xfrm>
          <a:prstGeom prst="rect">
            <a:avLst/>
          </a:prstGeom>
          <a:noFill/>
        </p:spPr>
        <p:txBody>
          <a:bodyPr wrap="square" rtlCol="0">
            <a:spAutoFit/>
          </a:bodyPr>
          <a:lstStyle/>
          <a:p>
            <a:pPr lvl="0" defTabSz="914400" eaLnBrk="0" fontAlgn="base" hangingPunct="0">
              <a:spcBef>
                <a:spcPct val="0"/>
              </a:spcBef>
              <a:spcAft>
                <a:spcPct val="0"/>
              </a:spcAft>
              <a:buFontTx/>
              <a:buAutoNum type="arabicPeriod"/>
            </a:pP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Welcome</a:t>
            </a:r>
            <a:r>
              <a:rPr lang="pl-PL" altLang="pl-PL" b="1" dirty="0">
                <a:latin typeface="+mj-lt"/>
                <a:cs typeface="Arial" panose="020B0604020202020204" pitchFamily="34" charset="0"/>
              </a:rPr>
              <a:t> and </a:t>
            </a:r>
            <a:r>
              <a:rPr lang="pl-PL" altLang="pl-PL" b="1" dirty="0" err="1">
                <a:latin typeface="+mj-lt"/>
                <a:cs typeface="Arial" panose="020B0604020202020204" pitchFamily="34" charset="0"/>
              </a:rPr>
              <a:t>introduction</a:t>
            </a:r>
            <a:r>
              <a:rPr lang="pl-PL" altLang="pl-PL" dirty="0">
                <a:latin typeface="+mj-lt"/>
                <a:cs typeface="Arial" panose="020B0604020202020204" pitchFamily="34" charset="0"/>
              </a:rPr>
              <a:t> - Joanna Kulesza (02:00 UTC – 02:10 UTC)</a:t>
            </a:r>
            <a:endParaRPr lang="pl-PL" altLang="pl-PL" sz="2400" dirty="0">
              <a:latin typeface="+mj-lt"/>
            </a:endParaRPr>
          </a:p>
          <a:p>
            <a:pPr lvl="0" defTabSz="914400" eaLnBrk="0" fontAlgn="base" hangingPunct="0">
              <a:spcBef>
                <a:spcPct val="0"/>
              </a:spcBef>
              <a:spcAft>
                <a:spcPct val="0"/>
              </a:spcAft>
              <a:buFontTx/>
              <a:buAutoNum type="arabicPeriod"/>
            </a:pP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Protecting</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individual</a:t>
            </a:r>
            <a:r>
              <a:rPr lang="pl-PL" altLang="pl-PL" b="1" dirty="0">
                <a:latin typeface="+mj-lt"/>
                <a:cs typeface="Arial" panose="020B0604020202020204" pitchFamily="34" charset="0"/>
              </a:rPr>
              <a:t> end </a:t>
            </a:r>
            <a:r>
              <a:rPr lang="pl-PL" altLang="pl-PL" b="1" dirty="0" err="1">
                <a:latin typeface="+mj-lt"/>
                <a:cs typeface="Arial" panose="020B0604020202020204" pitchFamily="34" charset="0"/>
              </a:rPr>
              <a:t>user</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interests</a:t>
            </a:r>
            <a:r>
              <a:rPr lang="pl-PL" altLang="pl-PL" b="1" dirty="0">
                <a:latin typeface="+mj-lt"/>
                <a:cs typeface="Arial" panose="020B0604020202020204" pitchFamily="34" charset="0"/>
              </a:rPr>
              <a:t> in the </a:t>
            </a:r>
            <a:r>
              <a:rPr lang="pl-PL" altLang="pl-PL" b="1" dirty="0" err="1">
                <a:latin typeface="+mj-lt"/>
                <a:cs typeface="Arial" panose="020B0604020202020204" pitchFamily="34" charset="0"/>
              </a:rPr>
              <a:t>time</a:t>
            </a:r>
            <a:r>
              <a:rPr lang="pl-PL" altLang="pl-PL" b="1" dirty="0">
                <a:latin typeface="+mj-lt"/>
                <a:cs typeface="Arial" panose="020B0604020202020204" pitchFamily="34" charset="0"/>
              </a:rPr>
              <a:t> of </a:t>
            </a:r>
            <a:r>
              <a:rPr lang="pl-PL" altLang="pl-PL" b="1" dirty="0" err="1">
                <a:latin typeface="+mj-lt"/>
                <a:cs typeface="Arial" panose="020B0604020202020204" pitchFamily="34" charset="0"/>
              </a:rPr>
              <a:t>pandemic</a:t>
            </a:r>
            <a:r>
              <a:rPr lang="pl-PL" altLang="pl-PL" b="1" dirty="0">
                <a:latin typeface="+mj-lt"/>
                <a:cs typeface="Arial" panose="020B0604020202020204" pitchFamily="34" charset="0"/>
              </a:rPr>
              <a:t> – </a:t>
            </a:r>
            <a:r>
              <a:rPr lang="pl-PL" altLang="pl-PL" b="1" dirty="0" err="1">
                <a:latin typeface="+mj-lt"/>
                <a:cs typeface="Arial" panose="020B0604020202020204" pitchFamily="34" charset="0"/>
              </a:rPr>
              <a:t>challenges</a:t>
            </a:r>
            <a:r>
              <a:rPr lang="pl-PL" altLang="pl-PL" b="1" dirty="0">
                <a:latin typeface="+mj-lt"/>
                <a:cs typeface="Arial" panose="020B0604020202020204" pitchFamily="34" charset="0"/>
              </a:rPr>
              <a:t> and </a:t>
            </a:r>
            <a:r>
              <a:rPr lang="pl-PL" altLang="pl-PL" b="1" dirty="0" err="1">
                <a:latin typeface="+mj-lt"/>
                <a:cs typeface="Arial" panose="020B0604020202020204" pitchFamily="34" charset="0"/>
              </a:rPr>
              <a:t>solutions</a:t>
            </a:r>
            <a:r>
              <a:rPr lang="pl-PL" altLang="pl-PL" dirty="0">
                <a:latin typeface="+mj-lt"/>
                <a:cs typeface="Arial" panose="020B0604020202020204" pitchFamily="34" charset="0"/>
              </a:rPr>
              <a:t> - Yrjö LÄNSIPURO, ALAC  GAC </a:t>
            </a:r>
            <a:r>
              <a:rPr lang="pl-PL" altLang="pl-PL" dirty="0" err="1">
                <a:latin typeface="+mj-lt"/>
                <a:cs typeface="Arial" panose="020B0604020202020204" pitchFamily="34" charset="0"/>
              </a:rPr>
              <a:t>liason</a:t>
            </a:r>
            <a:r>
              <a:rPr lang="pl-PL" altLang="pl-PL" dirty="0">
                <a:latin typeface="+mj-lt"/>
                <a:cs typeface="Arial" panose="020B0604020202020204" pitchFamily="34" charset="0"/>
              </a:rPr>
              <a:t> (02:10 UTC – 02:30 UTC)</a:t>
            </a:r>
            <a:endParaRPr lang="pl-PL" altLang="pl-PL" sz="2400" dirty="0">
              <a:latin typeface="+mj-lt"/>
            </a:endParaRPr>
          </a:p>
          <a:p>
            <a:pPr lvl="0" defTabSz="914400" eaLnBrk="0" fontAlgn="base" hangingPunct="0">
              <a:spcBef>
                <a:spcPct val="0"/>
              </a:spcBef>
              <a:spcAft>
                <a:spcPct val="0"/>
              </a:spcAft>
              <a:buFontTx/>
              <a:buAutoNum type="arabicPeriod"/>
            </a:pPr>
            <a:r>
              <a:rPr lang="pl-PL" altLang="pl-PL" b="1" dirty="0">
                <a:latin typeface="+mj-lt"/>
                <a:cs typeface="Arial" panose="020B0604020202020204" pitchFamily="34" charset="0"/>
              </a:rPr>
              <a:t> How do </a:t>
            </a:r>
            <a:r>
              <a:rPr lang="pl-PL" altLang="pl-PL" b="1" dirty="0" err="1">
                <a:latin typeface="+mj-lt"/>
                <a:cs typeface="Arial" panose="020B0604020202020204" pitchFamily="34" charset="0"/>
              </a:rPr>
              <a:t>governments</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protect</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individual</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rights</a:t>
            </a:r>
            <a:r>
              <a:rPr lang="pl-PL" altLang="pl-PL" b="1" dirty="0">
                <a:latin typeface="+mj-lt"/>
                <a:cs typeface="Arial" panose="020B0604020202020204" pitchFamily="34" charset="0"/>
              </a:rPr>
              <a:t> in the </a:t>
            </a:r>
            <a:r>
              <a:rPr lang="pl-PL" altLang="pl-PL" b="1" dirty="0" err="1">
                <a:latin typeface="+mj-lt"/>
                <a:cs typeface="Arial" panose="020B0604020202020204" pitchFamily="34" charset="0"/>
              </a:rPr>
              <a:t>time</a:t>
            </a:r>
            <a:r>
              <a:rPr lang="pl-PL" altLang="pl-PL" b="1" dirty="0">
                <a:latin typeface="+mj-lt"/>
                <a:cs typeface="Arial" panose="020B0604020202020204" pitchFamily="34" charset="0"/>
              </a:rPr>
              <a:t> of the </a:t>
            </a:r>
            <a:r>
              <a:rPr lang="pl-PL" altLang="pl-PL" b="1" dirty="0" err="1">
                <a:latin typeface="+mj-lt"/>
                <a:cs typeface="Arial" panose="020B0604020202020204" pitchFamily="34" charset="0"/>
              </a:rPr>
              <a:t>pandemic</a:t>
            </a:r>
            <a:r>
              <a:rPr lang="pl-PL" altLang="pl-PL" b="1" dirty="0">
                <a:latin typeface="+mj-lt"/>
                <a:cs typeface="Arial" panose="020B0604020202020204" pitchFamily="34" charset="0"/>
              </a:rPr>
              <a:t>? How do </a:t>
            </a:r>
            <a:r>
              <a:rPr lang="pl-PL" altLang="pl-PL" b="1" dirty="0" err="1">
                <a:latin typeface="+mj-lt"/>
                <a:cs typeface="Arial" panose="020B0604020202020204" pitchFamily="34" charset="0"/>
              </a:rPr>
              <a:t>ICTs</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fit</a:t>
            </a:r>
            <a:r>
              <a:rPr lang="pl-PL" altLang="pl-PL" b="1" dirty="0">
                <a:latin typeface="+mj-lt"/>
                <a:cs typeface="Arial" panose="020B0604020202020204" pitchFamily="34" charset="0"/>
              </a:rPr>
              <a:t> in?</a:t>
            </a:r>
            <a:r>
              <a:rPr lang="pl-PL" altLang="pl-PL" dirty="0">
                <a:latin typeface="+mj-lt"/>
                <a:cs typeface="Arial" panose="020B0604020202020204" pitchFamily="34" charset="0"/>
              </a:rPr>
              <a:t> - </a:t>
            </a:r>
            <a:r>
              <a:rPr lang="pl-PL" dirty="0"/>
              <a:t>Joanna KULESZA, ALAC EURALO </a:t>
            </a:r>
            <a:r>
              <a:rPr lang="pl-PL" altLang="pl-PL" dirty="0">
                <a:latin typeface="+mj-lt"/>
                <a:cs typeface="Arial" panose="020B0604020202020204" pitchFamily="34" charset="0"/>
              </a:rPr>
              <a:t>(02:30 UTC – 02:50 UTC)</a:t>
            </a:r>
            <a:endParaRPr lang="pl-PL" altLang="pl-PL" sz="2400" dirty="0">
              <a:latin typeface="+mj-lt"/>
            </a:endParaRPr>
          </a:p>
          <a:p>
            <a:pPr lvl="0" defTabSz="914400" eaLnBrk="0" fontAlgn="base" hangingPunct="0">
              <a:spcBef>
                <a:spcPct val="0"/>
              </a:spcBef>
              <a:spcAft>
                <a:spcPct val="0"/>
              </a:spcAft>
              <a:buFontTx/>
              <a:buAutoNum type="arabicPeriod"/>
            </a:pPr>
            <a:r>
              <a:rPr lang="pl-PL" altLang="pl-PL" b="1" dirty="0">
                <a:latin typeface="+mj-lt"/>
                <a:cs typeface="Arial" panose="020B0604020202020204" pitchFamily="34" charset="0"/>
              </a:rPr>
              <a:t> Has COVID-19 </a:t>
            </a:r>
            <a:r>
              <a:rPr lang="pl-PL" altLang="pl-PL" b="1" dirty="0" err="1">
                <a:latin typeface="+mj-lt"/>
                <a:cs typeface="Arial" panose="020B0604020202020204" pitchFamily="34" charset="0"/>
              </a:rPr>
              <a:t>redefined</a:t>
            </a:r>
            <a:r>
              <a:rPr lang="pl-PL" altLang="pl-PL" b="1" dirty="0">
                <a:latin typeface="+mj-lt"/>
                <a:cs typeface="Arial" panose="020B0604020202020204" pitchFamily="34" charset="0"/>
              </a:rPr>
              <a:t> MS </a:t>
            </a:r>
            <a:r>
              <a:rPr lang="pl-PL" altLang="pl-PL" b="1" dirty="0" err="1">
                <a:latin typeface="+mj-lt"/>
                <a:cs typeface="Arial" panose="020B0604020202020204" pitchFamily="34" charset="0"/>
              </a:rPr>
              <a:t>consensus</a:t>
            </a:r>
            <a:r>
              <a:rPr lang="pl-PL" altLang="pl-PL" b="1" dirty="0">
                <a:latin typeface="+mj-lt"/>
                <a:cs typeface="Arial" panose="020B0604020202020204" pitchFamily="34" charset="0"/>
              </a:rPr>
              <a:t> development? </a:t>
            </a:r>
            <a:r>
              <a:rPr lang="pl-PL" altLang="pl-PL" b="1" dirty="0" err="1">
                <a:latin typeface="+mj-lt"/>
                <a:cs typeface="Arial" panose="020B0604020202020204" pitchFamily="34" charset="0"/>
              </a:rPr>
              <a:t>Can</a:t>
            </a:r>
            <a:r>
              <a:rPr lang="pl-PL" altLang="pl-PL" b="1" dirty="0">
                <a:latin typeface="+mj-lt"/>
                <a:cs typeface="Arial" panose="020B0604020202020204" pitchFamily="34" charset="0"/>
              </a:rPr>
              <a:t> we </a:t>
            </a:r>
            <a:r>
              <a:rPr lang="pl-PL" altLang="pl-PL" b="1" dirty="0" err="1">
                <a:latin typeface="+mj-lt"/>
                <a:cs typeface="Arial" panose="020B0604020202020204" pitchFamily="34" charset="0"/>
              </a:rPr>
              <a:t>still</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make</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decisions</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bottom</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up</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when</a:t>
            </a:r>
            <a:r>
              <a:rPr lang="pl-PL" altLang="pl-PL" b="1" dirty="0">
                <a:latin typeface="+mj-lt"/>
                <a:cs typeface="Arial" panose="020B0604020202020204" pitchFamily="34" charset="0"/>
              </a:rPr>
              <a:t> public </a:t>
            </a:r>
            <a:r>
              <a:rPr lang="pl-PL" altLang="pl-PL" b="1" dirty="0" err="1">
                <a:latin typeface="+mj-lt"/>
                <a:cs typeface="Arial" panose="020B0604020202020204" pitchFamily="34" charset="0"/>
              </a:rPr>
              <a:t>health</a:t>
            </a:r>
            <a:r>
              <a:rPr lang="pl-PL" altLang="pl-PL" b="1" dirty="0">
                <a:latin typeface="+mj-lt"/>
                <a:cs typeface="Arial" panose="020B0604020202020204" pitchFamily="34" charset="0"/>
              </a:rPr>
              <a:t> and </a:t>
            </a:r>
            <a:r>
              <a:rPr lang="pl-PL" altLang="pl-PL" b="1" dirty="0" err="1">
                <a:latin typeface="+mj-lt"/>
                <a:cs typeface="Arial" panose="020B0604020202020204" pitchFamily="34" charset="0"/>
              </a:rPr>
              <a:t>security</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are</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at</a:t>
            </a: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stake</a:t>
            </a:r>
            <a:r>
              <a:rPr lang="pl-PL" altLang="pl-PL" b="1" dirty="0">
                <a:latin typeface="+mj-lt"/>
                <a:cs typeface="Arial" panose="020B0604020202020204" pitchFamily="34" charset="0"/>
              </a:rPr>
              <a:t>?</a:t>
            </a:r>
            <a:r>
              <a:rPr lang="pl-PL" altLang="pl-PL" dirty="0">
                <a:latin typeface="+mj-lt"/>
                <a:cs typeface="Arial" panose="020B0604020202020204" pitchFamily="34" charset="0"/>
              </a:rPr>
              <a:t> - Marita MOLL, ALAC NARALO (02:50 UTC – 03:10 UTC)</a:t>
            </a:r>
            <a:endParaRPr lang="pl-PL" altLang="pl-PL" sz="2400" dirty="0">
              <a:latin typeface="+mj-lt"/>
            </a:endParaRPr>
          </a:p>
          <a:p>
            <a:pPr lvl="0" defTabSz="914400" eaLnBrk="0" fontAlgn="base" hangingPunct="0">
              <a:spcBef>
                <a:spcPct val="0"/>
              </a:spcBef>
              <a:spcAft>
                <a:spcPct val="0"/>
              </a:spcAft>
              <a:buFontTx/>
              <a:buAutoNum type="arabicPeriod"/>
            </a:pPr>
            <a:r>
              <a:rPr lang="pl-PL" altLang="pl-PL" b="1" dirty="0">
                <a:latin typeface="+mj-lt"/>
                <a:cs typeface="Arial" panose="020B0604020202020204" pitchFamily="34" charset="0"/>
              </a:rPr>
              <a:t> Q&amp;A</a:t>
            </a:r>
            <a:r>
              <a:rPr lang="pl-PL" altLang="pl-PL" dirty="0">
                <a:latin typeface="+mj-lt"/>
                <a:cs typeface="Arial" panose="020B0604020202020204" pitchFamily="34" charset="0"/>
              </a:rPr>
              <a:t> (03:10 – 03:25)</a:t>
            </a:r>
            <a:endParaRPr lang="pl-PL" altLang="pl-PL" sz="2400" dirty="0">
              <a:latin typeface="+mj-lt"/>
            </a:endParaRPr>
          </a:p>
          <a:p>
            <a:pPr lvl="0" defTabSz="914400" eaLnBrk="0" fontAlgn="base" hangingPunct="0">
              <a:spcBef>
                <a:spcPct val="0"/>
              </a:spcBef>
              <a:spcAft>
                <a:spcPct val="0"/>
              </a:spcAft>
              <a:buFontTx/>
              <a:buAutoNum type="arabicPeriod"/>
            </a:pPr>
            <a:r>
              <a:rPr lang="pl-PL" altLang="pl-PL" b="1" dirty="0">
                <a:latin typeface="+mj-lt"/>
                <a:cs typeface="Arial" panose="020B0604020202020204" pitchFamily="34" charset="0"/>
              </a:rPr>
              <a:t> </a:t>
            </a:r>
            <a:r>
              <a:rPr lang="pl-PL" altLang="pl-PL" b="1" dirty="0" err="1">
                <a:latin typeface="+mj-lt"/>
                <a:cs typeface="Arial" panose="020B0604020202020204" pitchFamily="34" charset="0"/>
              </a:rPr>
              <a:t>Summary</a:t>
            </a:r>
            <a:r>
              <a:rPr lang="pl-PL" altLang="pl-PL" b="1" dirty="0">
                <a:latin typeface="+mj-lt"/>
                <a:cs typeface="Arial" panose="020B0604020202020204" pitchFamily="34" charset="0"/>
              </a:rPr>
              <a:t> and </a:t>
            </a:r>
            <a:r>
              <a:rPr lang="pl-PL" altLang="pl-PL" b="1" dirty="0" err="1">
                <a:latin typeface="+mj-lt"/>
                <a:cs typeface="Arial" panose="020B0604020202020204" pitchFamily="34" charset="0"/>
              </a:rPr>
              <a:t>takeaways</a:t>
            </a:r>
            <a:r>
              <a:rPr lang="pl-PL" altLang="pl-PL" dirty="0">
                <a:latin typeface="+mj-lt"/>
                <a:cs typeface="Arial" panose="020B0604020202020204" pitchFamily="34" charset="0"/>
              </a:rPr>
              <a:t> - Joanna Kulesza (03:25 – 03:30)</a:t>
            </a:r>
            <a:endParaRPr lang="pl-PL" altLang="pl-PL" sz="2400" dirty="0">
              <a:latin typeface="+mj-lt"/>
            </a:endParaRPr>
          </a:p>
          <a:p>
            <a:pPr lvl="0" defTabSz="914400" eaLnBrk="0" fontAlgn="base" hangingPunct="0">
              <a:spcBef>
                <a:spcPct val="0"/>
              </a:spcBef>
              <a:spcAft>
                <a:spcPct val="0"/>
              </a:spcAft>
            </a:pPr>
            <a:endParaRPr lang="pl-PL" altLang="pl-PL" sz="4000" dirty="0">
              <a:latin typeface="+mj-lt"/>
            </a:endParaRPr>
          </a:p>
        </p:txBody>
      </p:sp>
    </p:spTree>
    <p:extLst>
      <p:ext uri="{BB962C8B-B14F-4D97-AF65-F5344CB8AC3E}">
        <p14:creationId xmlns:p14="http://schemas.microsoft.com/office/powerpoint/2010/main" val="23340875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5715000"/>
            <a:ext cx="12192000" cy="1143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flipH="1">
            <a:off x="0" y="0"/>
            <a:ext cx="7924800" cy="1150804"/>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 name="connsiteX0" fmla="*/ 8559800 w 8559800"/>
              <a:gd name="connsiteY0" fmla="*/ 406400 h 5270500"/>
              <a:gd name="connsiteX1" fmla="*/ 8559800 w 8559800"/>
              <a:gd name="connsiteY1" fmla="*/ 5270500 h 5270500"/>
              <a:gd name="connsiteX2" fmla="*/ 0 w 8559800"/>
              <a:gd name="connsiteY2" fmla="*/ 5270500 h 5270500"/>
              <a:gd name="connsiteX3" fmla="*/ 2936730 w 8559800"/>
              <a:gd name="connsiteY3" fmla="*/ 0 h 5270500"/>
              <a:gd name="connsiteX4" fmla="*/ 8559800 w 8559800"/>
              <a:gd name="connsiteY4" fmla="*/ 0 h 5270500"/>
              <a:gd name="connsiteX5" fmla="*/ 8559800 w 8559800"/>
              <a:gd name="connsiteY5" fmla="*/ 406400 h 5270500"/>
              <a:gd name="connsiteX0" fmla="*/ 7699970 w 7699970"/>
              <a:gd name="connsiteY0" fmla="*/ 406400 h 5270500"/>
              <a:gd name="connsiteX1" fmla="*/ 7699970 w 7699970"/>
              <a:gd name="connsiteY1" fmla="*/ 5270500 h 5270500"/>
              <a:gd name="connsiteX2" fmla="*/ 0 w 7699970"/>
              <a:gd name="connsiteY2" fmla="*/ 5270500 h 5270500"/>
              <a:gd name="connsiteX3" fmla="*/ 2076900 w 7699970"/>
              <a:gd name="connsiteY3" fmla="*/ 0 h 5270500"/>
              <a:gd name="connsiteX4" fmla="*/ 7699970 w 7699970"/>
              <a:gd name="connsiteY4" fmla="*/ 0 h 5270500"/>
              <a:gd name="connsiteX5" fmla="*/ 7699970 w 7699970"/>
              <a:gd name="connsiteY5" fmla="*/ 406400 h 5270500"/>
              <a:gd name="connsiteX0" fmla="*/ 7699970 w 7699970"/>
              <a:gd name="connsiteY0" fmla="*/ 406400 h 5270500"/>
              <a:gd name="connsiteX1" fmla="*/ 7699970 w 7699970"/>
              <a:gd name="connsiteY1" fmla="*/ 5270500 h 5270500"/>
              <a:gd name="connsiteX2" fmla="*/ 0 w 7699970"/>
              <a:gd name="connsiteY2" fmla="*/ 5270500 h 5270500"/>
              <a:gd name="connsiteX3" fmla="*/ 1239947 w 7699970"/>
              <a:gd name="connsiteY3" fmla="*/ 0 h 5270500"/>
              <a:gd name="connsiteX4" fmla="*/ 7699970 w 7699970"/>
              <a:gd name="connsiteY4" fmla="*/ 0 h 5270500"/>
              <a:gd name="connsiteX5" fmla="*/ 7699970 w 7699970"/>
              <a:gd name="connsiteY5" fmla="*/ 406400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9970" h="5270500">
                <a:moveTo>
                  <a:pt x="7699970" y="406400"/>
                </a:moveTo>
                <a:lnTo>
                  <a:pt x="7699970" y="5270500"/>
                </a:lnTo>
                <a:lnTo>
                  <a:pt x="0" y="5270500"/>
                </a:lnTo>
                <a:lnTo>
                  <a:pt x="1239947" y="0"/>
                </a:lnTo>
                <a:lnTo>
                  <a:pt x="7699970" y="0"/>
                </a:lnTo>
                <a:lnTo>
                  <a:pt x="7699970" y="406400"/>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0AAA7"/>
              </a:solidFill>
            </a:endParaRPr>
          </a:p>
        </p:txBody>
      </p:sp>
      <p:sp>
        <p:nvSpPr>
          <p:cNvPr id="6" name="Title 1"/>
          <p:cNvSpPr txBox="1">
            <a:spLocks/>
          </p:cNvSpPr>
          <p:nvPr/>
        </p:nvSpPr>
        <p:spPr>
          <a:xfrm>
            <a:off x="609600" y="152400"/>
            <a:ext cx="2742186" cy="99840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3200" dirty="0">
                <a:solidFill>
                  <a:schemeClr val="bg1"/>
                </a:solidFill>
                <a:latin typeface="Nexa Bold" panose="02000000000000000000" pitchFamily="50" charset="0"/>
              </a:rPr>
              <a:t>CONTEXT</a:t>
            </a:r>
            <a:endParaRPr lang="en-US" sz="3200" dirty="0">
              <a:solidFill>
                <a:schemeClr val="bg1"/>
              </a:solidFill>
              <a:latin typeface="Nexa Bold" panose="02000000000000000000" pitchFamily="50" charset="0"/>
            </a:endParaRPr>
          </a:p>
        </p:txBody>
      </p:sp>
      <p:sp>
        <p:nvSpPr>
          <p:cNvPr id="10" name="TextBox 9"/>
          <p:cNvSpPr txBox="1"/>
          <p:nvPr/>
        </p:nvSpPr>
        <p:spPr>
          <a:xfrm>
            <a:off x="2667000" y="5943600"/>
            <a:ext cx="6858000" cy="369332"/>
          </a:xfrm>
          <a:prstGeom prst="rect">
            <a:avLst/>
          </a:prstGeom>
          <a:noFill/>
        </p:spPr>
        <p:txBody>
          <a:bodyPr wrap="square" rtlCol="0">
            <a:spAutoFit/>
          </a:bodyPr>
          <a:lstStyle/>
          <a:p>
            <a:pPr algn="ctr"/>
            <a:r>
              <a:rPr lang="pl-PL" b="1" i="1" dirty="0">
                <a:solidFill>
                  <a:schemeClr val="bg1"/>
                </a:solidFill>
                <a:latin typeface="Lato" panose="020F0502020204030203" pitchFamily="34" charset="0"/>
              </a:rPr>
              <a:t>Technical </a:t>
            </a:r>
            <a:r>
              <a:rPr lang="pl-PL" b="1" i="1" dirty="0" err="1">
                <a:solidFill>
                  <a:schemeClr val="bg1"/>
                </a:solidFill>
                <a:latin typeface="Lato" panose="020F0502020204030203" pitchFamily="34" charset="0"/>
              </a:rPr>
              <a:t>measures</a:t>
            </a:r>
            <a:r>
              <a:rPr lang="pl-PL" b="1" i="1" dirty="0">
                <a:solidFill>
                  <a:schemeClr val="bg1"/>
                </a:solidFill>
                <a:latin typeface="Lato" panose="020F0502020204030203" pitchFamily="34" charset="0"/>
              </a:rPr>
              <a:t> </a:t>
            </a:r>
            <a:r>
              <a:rPr lang="pl-PL" b="1" i="1" dirty="0" err="1">
                <a:solidFill>
                  <a:schemeClr val="bg1"/>
                </a:solidFill>
                <a:latin typeface="Lato" panose="020F0502020204030203" pitchFamily="34" charset="0"/>
              </a:rPr>
              <a:t>used</a:t>
            </a:r>
            <a:r>
              <a:rPr lang="pl-PL" b="1" i="1" dirty="0">
                <a:solidFill>
                  <a:schemeClr val="bg1"/>
                </a:solidFill>
                <a:latin typeface="Lato" panose="020F0502020204030203" pitchFamily="34" charset="0"/>
              </a:rPr>
              <a:t> by </a:t>
            </a:r>
            <a:r>
              <a:rPr lang="pl-PL" b="1" i="1" dirty="0" err="1">
                <a:solidFill>
                  <a:schemeClr val="bg1"/>
                </a:solidFill>
                <a:latin typeface="Lato" panose="020F0502020204030203" pitchFamily="34" charset="0"/>
              </a:rPr>
              <a:t>states</a:t>
            </a:r>
            <a:r>
              <a:rPr lang="pl-PL" b="1" i="1" dirty="0">
                <a:solidFill>
                  <a:schemeClr val="bg1"/>
                </a:solidFill>
                <a:latin typeface="Lato" panose="020F0502020204030203" pitchFamily="34" charset="0"/>
              </a:rPr>
              <a:t> </a:t>
            </a:r>
            <a:endParaRPr lang="en-GB" sz="1100" b="1" i="1" dirty="0">
              <a:solidFill>
                <a:schemeClr val="bg1"/>
              </a:solidFill>
              <a:latin typeface="Lato" panose="020F0502020204030203" pitchFamily="34" charset="0"/>
            </a:endParaRPr>
          </a:p>
        </p:txBody>
      </p:sp>
      <p:pic>
        <p:nvPicPr>
          <p:cNvPr id="3" name="Obraz 2">
            <a:extLst>
              <a:ext uri="{FF2B5EF4-FFF2-40B4-BE49-F238E27FC236}">
                <a16:creationId xmlns:a16="http://schemas.microsoft.com/office/drawing/2014/main" id="{12A15C0D-4FFB-4CB8-A036-B305395F26B2}"/>
              </a:ext>
            </a:extLst>
          </p:cNvPr>
          <p:cNvPicPr>
            <a:picLocks noChangeAspect="1"/>
          </p:cNvPicPr>
          <p:nvPr/>
        </p:nvPicPr>
        <p:blipFill>
          <a:blip r:embed="rId2"/>
          <a:stretch>
            <a:fillRect/>
          </a:stretch>
        </p:blipFill>
        <p:spPr>
          <a:xfrm>
            <a:off x="1752600" y="1276194"/>
            <a:ext cx="8249408" cy="4305612"/>
          </a:xfrm>
          <a:prstGeom prst="rect">
            <a:avLst/>
          </a:prstGeom>
        </p:spPr>
      </p:pic>
    </p:spTree>
    <p:extLst>
      <p:ext uri="{BB962C8B-B14F-4D97-AF65-F5344CB8AC3E}">
        <p14:creationId xmlns:p14="http://schemas.microsoft.com/office/powerpoint/2010/main" val="736603799"/>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5715000"/>
            <a:ext cx="12192000" cy="1143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flipH="1">
            <a:off x="0" y="0"/>
            <a:ext cx="7924800" cy="1150804"/>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 name="connsiteX0" fmla="*/ 8559800 w 8559800"/>
              <a:gd name="connsiteY0" fmla="*/ 406400 h 5270500"/>
              <a:gd name="connsiteX1" fmla="*/ 8559800 w 8559800"/>
              <a:gd name="connsiteY1" fmla="*/ 5270500 h 5270500"/>
              <a:gd name="connsiteX2" fmla="*/ 0 w 8559800"/>
              <a:gd name="connsiteY2" fmla="*/ 5270500 h 5270500"/>
              <a:gd name="connsiteX3" fmla="*/ 2936730 w 8559800"/>
              <a:gd name="connsiteY3" fmla="*/ 0 h 5270500"/>
              <a:gd name="connsiteX4" fmla="*/ 8559800 w 8559800"/>
              <a:gd name="connsiteY4" fmla="*/ 0 h 5270500"/>
              <a:gd name="connsiteX5" fmla="*/ 8559800 w 8559800"/>
              <a:gd name="connsiteY5" fmla="*/ 406400 h 5270500"/>
              <a:gd name="connsiteX0" fmla="*/ 7699970 w 7699970"/>
              <a:gd name="connsiteY0" fmla="*/ 406400 h 5270500"/>
              <a:gd name="connsiteX1" fmla="*/ 7699970 w 7699970"/>
              <a:gd name="connsiteY1" fmla="*/ 5270500 h 5270500"/>
              <a:gd name="connsiteX2" fmla="*/ 0 w 7699970"/>
              <a:gd name="connsiteY2" fmla="*/ 5270500 h 5270500"/>
              <a:gd name="connsiteX3" fmla="*/ 2076900 w 7699970"/>
              <a:gd name="connsiteY3" fmla="*/ 0 h 5270500"/>
              <a:gd name="connsiteX4" fmla="*/ 7699970 w 7699970"/>
              <a:gd name="connsiteY4" fmla="*/ 0 h 5270500"/>
              <a:gd name="connsiteX5" fmla="*/ 7699970 w 7699970"/>
              <a:gd name="connsiteY5" fmla="*/ 406400 h 5270500"/>
              <a:gd name="connsiteX0" fmla="*/ 7699970 w 7699970"/>
              <a:gd name="connsiteY0" fmla="*/ 406400 h 5270500"/>
              <a:gd name="connsiteX1" fmla="*/ 7699970 w 7699970"/>
              <a:gd name="connsiteY1" fmla="*/ 5270500 h 5270500"/>
              <a:gd name="connsiteX2" fmla="*/ 0 w 7699970"/>
              <a:gd name="connsiteY2" fmla="*/ 5270500 h 5270500"/>
              <a:gd name="connsiteX3" fmla="*/ 1239947 w 7699970"/>
              <a:gd name="connsiteY3" fmla="*/ 0 h 5270500"/>
              <a:gd name="connsiteX4" fmla="*/ 7699970 w 7699970"/>
              <a:gd name="connsiteY4" fmla="*/ 0 h 5270500"/>
              <a:gd name="connsiteX5" fmla="*/ 7699970 w 7699970"/>
              <a:gd name="connsiteY5" fmla="*/ 406400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9970" h="5270500">
                <a:moveTo>
                  <a:pt x="7699970" y="406400"/>
                </a:moveTo>
                <a:lnTo>
                  <a:pt x="7699970" y="5270500"/>
                </a:lnTo>
                <a:lnTo>
                  <a:pt x="0" y="5270500"/>
                </a:lnTo>
                <a:lnTo>
                  <a:pt x="1239947" y="0"/>
                </a:lnTo>
                <a:lnTo>
                  <a:pt x="7699970" y="0"/>
                </a:lnTo>
                <a:lnTo>
                  <a:pt x="7699970" y="406400"/>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0AAA7"/>
              </a:solidFill>
            </a:endParaRPr>
          </a:p>
        </p:txBody>
      </p:sp>
      <p:sp>
        <p:nvSpPr>
          <p:cNvPr id="6" name="Title 1"/>
          <p:cNvSpPr txBox="1">
            <a:spLocks/>
          </p:cNvSpPr>
          <p:nvPr/>
        </p:nvSpPr>
        <p:spPr>
          <a:xfrm>
            <a:off x="609600" y="152400"/>
            <a:ext cx="2742186" cy="99840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3200" dirty="0">
                <a:solidFill>
                  <a:schemeClr val="bg1"/>
                </a:solidFill>
                <a:latin typeface="Nexa Bold" panose="02000000000000000000" pitchFamily="50" charset="0"/>
              </a:rPr>
              <a:t>CONTEXT</a:t>
            </a:r>
            <a:endParaRPr lang="en-US" sz="3200" dirty="0">
              <a:solidFill>
                <a:schemeClr val="bg1"/>
              </a:solidFill>
              <a:latin typeface="Nexa Bold" panose="02000000000000000000" pitchFamily="50" charset="0"/>
            </a:endParaRPr>
          </a:p>
        </p:txBody>
      </p:sp>
      <p:sp>
        <p:nvSpPr>
          <p:cNvPr id="10" name="TextBox 9"/>
          <p:cNvSpPr txBox="1"/>
          <p:nvPr/>
        </p:nvSpPr>
        <p:spPr>
          <a:xfrm>
            <a:off x="2667000" y="5943600"/>
            <a:ext cx="6858000" cy="369332"/>
          </a:xfrm>
          <a:prstGeom prst="rect">
            <a:avLst/>
          </a:prstGeom>
          <a:noFill/>
        </p:spPr>
        <p:txBody>
          <a:bodyPr wrap="square" rtlCol="0">
            <a:spAutoFit/>
          </a:bodyPr>
          <a:lstStyle/>
          <a:p>
            <a:pPr algn="ctr"/>
            <a:r>
              <a:rPr lang="pl-PL" b="1" i="1" dirty="0">
                <a:solidFill>
                  <a:schemeClr val="bg1"/>
                </a:solidFill>
                <a:latin typeface="Lato" panose="020F0502020204030203" pitchFamily="34" charset="0"/>
              </a:rPr>
              <a:t>Tracing apps?</a:t>
            </a:r>
            <a:endParaRPr lang="en-GB" sz="1100" b="1" i="1" dirty="0">
              <a:solidFill>
                <a:schemeClr val="bg1"/>
              </a:solidFill>
              <a:latin typeface="Lato" panose="020F0502020204030203" pitchFamily="34" charset="0"/>
            </a:endParaRPr>
          </a:p>
        </p:txBody>
      </p:sp>
      <p:sp>
        <p:nvSpPr>
          <p:cNvPr id="2" name="Picture Placeholder 1"/>
          <p:cNvSpPr>
            <a:spLocks noGrp="1"/>
          </p:cNvSpPr>
          <p:nvPr>
            <p:ph type="pic" sz="quarter" idx="10"/>
          </p:nvPr>
        </p:nvSpPr>
        <p:spPr>
          <a:solidFill>
            <a:schemeClr val="accent3">
              <a:lumMod val="10000"/>
              <a:lumOff val="90000"/>
            </a:schemeClr>
          </a:solidFill>
        </p:spPr>
      </p:sp>
      <p:pic>
        <p:nvPicPr>
          <p:cNvPr id="5" name="Obraz 4">
            <a:extLst>
              <a:ext uri="{FF2B5EF4-FFF2-40B4-BE49-F238E27FC236}">
                <a16:creationId xmlns:a16="http://schemas.microsoft.com/office/drawing/2014/main" id="{F158A470-8E7A-4FAD-8E01-E2790DE6AA24}"/>
              </a:ext>
            </a:extLst>
          </p:cNvPr>
          <p:cNvPicPr>
            <a:picLocks noChangeAspect="1"/>
          </p:cNvPicPr>
          <p:nvPr/>
        </p:nvPicPr>
        <p:blipFill>
          <a:blip r:embed="rId2"/>
          <a:stretch>
            <a:fillRect/>
          </a:stretch>
        </p:blipFill>
        <p:spPr>
          <a:xfrm>
            <a:off x="76200" y="1003167"/>
            <a:ext cx="5950661" cy="4864233"/>
          </a:xfrm>
          <a:prstGeom prst="rect">
            <a:avLst/>
          </a:prstGeom>
        </p:spPr>
      </p:pic>
      <p:pic>
        <p:nvPicPr>
          <p:cNvPr id="7" name="Obraz 6">
            <a:extLst>
              <a:ext uri="{FF2B5EF4-FFF2-40B4-BE49-F238E27FC236}">
                <a16:creationId xmlns:a16="http://schemas.microsoft.com/office/drawing/2014/main" id="{B56EA87B-B3E8-4CE0-9CE1-EC293C8D54A6}"/>
              </a:ext>
            </a:extLst>
          </p:cNvPr>
          <p:cNvPicPr>
            <a:picLocks noChangeAspect="1"/>
          </p:cNvPicPr>
          <p:nvPr/>
        </p:nvPicPr>
        <p:blipFill>
          <a:blip r:embed="rId3"/>
          <a:stretch>
            <a:fillRect/>
          </a:stretch>
        </p:blipFill>
        <p:spPr>
          <a:xfrm>
            <a:off x="6102230" y="991260"/>
            <a:ext cx="6014808" cy="4811846"/>
          </a:xfrm>
          <a:prstGeom prst="rect">
            <a:avLst/>
          </a:prstGeom>
        </p:spPr>
      </p:pic>
    </p:spTree>
    <p:extLst>
      <p:ext uri="{BB962C8B-B14F-4D97-AF65-F5344CB8AC3E}">
        <p14:creationId xmlns:p14="http://schemas.microsoft.com/office/powerpoint/2010/main" val="2706760288"/>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5715000"/>
            <a:ext cx="12192000" cy="1143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flipH="1">
            <a:off x="0" y="0"/>
            <a:ext cx="7924800" cy="1150804"/>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 name="connsiteX0" fmla="*/ 8559800 w 8559800"/>
              <a:gd name="connsiteY0" fmla="*/ 406400 h 5270500"/>
              <a:gd name="connsiteX1" fmla="*/ 8559800 w 8559800"/>
              <a:gd name="connsiteY1" fmla="*/ 5270500 h 5270500"/>
              <a:gd name="connsiteX2" fmla="*/ 0 w 8559800"/>
              <a:gd name="connsiteY2" fmla="*/ 5270500 h 5270500"/>
              <a:gd name="connsiteX3" fmla="*/ 2936730 w 8559800"/>
              <a:gd name="connsiteY3" fmla="*/ 0 h 5270500"/>
              <a:gd name="connsiteX4" fmla="*/ 8559800 w 8559800"/>
              <a:gd name="connsiteY4" fmla="*/ 0 h 5270500"/>
              <a:gd name="connsiteX5" fmla="*/ 8559800 w 8559800"/>
              <a:gd name="connsiteY5" fmla="*/ 406400 h 5270500"/>
              <a:gd name="connsiteX0" fmla="*/ 7699970 w 7699970"/>
              <a:gd name="connsiteY0" fmla="*/ 406400 h 5270500"/>
              <a:gd name="connsiteX1" fmla="*/ 7699970 w 7699970"/>
              <a:gd name="connsiteY1" fmla="*/ 5270500 h 5270500"/>
              <a:gd name="connsiteX2" fmla="*/ 0 w 7699970"/>
              <a:gd name="connsiteY2" fmla="*/ 5270500 h 5270500"/>
              <a:gd name="connsiteX3" fmla="*/ 2076900 w 7699970"/>
              <a:gd name="connsiteY3" fmla="*/ 0 h 5270500"/>
              <a:gd name="connsiteX4" fmla="*/ 7699970 w 7699970"/>
              <a:gd name="connsiteY4" fmla="*/ 0 h 5270500"/>
              <a:gd name="connsiteX5" fmla="*/ 7699970 w 7699970"/>
              <a:gd name="connsiteY5" fmla="*/ 406400 h 5270500"/>
              <a:gd name="connsiteX0" fmla="*/ 7699970 w 7699970"/>
              <a:gd name="connsiteY0" fmla="*/ 406400 h 5270500"/>
              <a:gd name="connsiteX1" fmla="*/ 7699970 w 7699970"/>
              <a:gd name="connsiteY1" fmla="*/ 5270500 h 5270500"/>
              <a:gd name="connsiteX2" fmla="*/ 0 w 7699970"/>
              <a:gd name="connsiteY2" fmla="*/ 5270500 h 5270500"/>
              <a:gd name="connsiteX3" fmla="*/ 1239947 w 7699970"/>
              <a:gd name="connsiteY3" fmla="*/ 0 h 5270500"/>
              <a:gd name="connsiteX4" fmla="*/ 7699970 w 7699970"/>
              <a:gd name="connsiteY4" fmla="*/ 0 h 5270500"/>
              <a:gd name="connsiteX5" fmla="*/ 7699970 w 7699970"/>
              <a:gd name="connsiteY5" fmla="*/ 406400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9970" h="5270500">
                <a:moveTo>
                  <a:pt x="7699970" y="406400"/>
                </a:moveTo>
                <a:lnTo>
                  <a:pt x="7699970" y="5270500"/>
                </a:lnTo>
                <a:lnTo>
                  <a:pt x="0" y="5270500"/>
                </a:lnTo>
                <a:lnTo>
                  <a:pt x="1239947" y="0"/>
                </a:lnTo>
                <a:lnTo>
                  <a:pt x="7699970" y="0"/>
                </a:lnTo>
                <a:lnTo>
                  <a:pt x="7699970" y="406400"/>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0AAA7"/>
              </a:solidFill>
            </a:endParaRPr>
          </a:p>
        </p:txBody>
      </p:sp>
      <p:sp>
        <p:nvSpPr>
          <p:cNvPr id="6" name="Title 1"/>
          <p:cNvSpPr txBox="1">
            <a:spLocks/>
          </p:cNvSpPr>
          <p:nvPr/>
        </p:nvSpPr>
        <p:spPr>
          <a:xfrm>
            <a:off x="609600" y="152400"/>
            <a:ext cx="2742186" cy="99840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pl-PL" sz="3200" dirty="0">
                <a:solidFill>
                  <a:schemeClr val="bg1"/>
                </a:solidFill>
                <a:latin typeface="Nexa Bold" panose="02000000000000000000" pitchFamily="50" charset="0"/>
              </a:rPr>
              <a:t>CONTEXT</a:t>
            </a:r>
            <a:endParaRPr lang="en-US" sz="3200" dirty="0">
              <a:solidFill>
                <a:schemeClr val="bg1"/>
              </a:solidFill>
              <a:latin typeface="Nexa Bold" panose="02000000000000000000" pitchFamily="50" charset="0"/>
            </a:endParaRPr>
          </a:p>
        </p:txBody>
      </p:sp>
      <p:sp>
        <p:nvSpPr>
          <p:cNvPr id="10" name="TextBox 9"/>
          <p:cNvSpPr txBox="1"/>
          <p:nvPr/>
        </p:nvSpPr>
        <p:spPr>
          <a:xfrm>
            <a:off x="2667000" y="5943600"/>
            <a:ext cx="6858000" cy="369332"/>
          </a:xfrm>
          <a:prstGeom prst="rect">
            <a:avLst/>
          </a:prstGeom>
          <a:noFill/>
        </p:spPr>
        <p:txBody>
          <a:bodyPr wrap="square" rtlCol="0">
            <a:spAutoFit/>
          </a:bodyPr>
          <a:lstStyle/>
          <a:p>
            <a:pPr algn="ctr"/>
            <a:r>
              <a:rPr lang="pl-PL" b="1" i="1" dirty="0">
                <a:solidFill>
                  <a:schemeClr val="bg1"/>
                </a:solidFill>
                <a:latin typeface="Lato" panose="020F0502020204030203" pitchFamily="34" charset="0"/>
              </a:rPr>
              <a:t>ICANN monitoring </a:t>
            </a:r>
            <a:r>
              <a:rPr lang="pl-PL" b="1" i="1" dirty="0" err="1">
                <a:solidFill>
                  <a:schemeClr val="bg1"/>
                </a:solidFill>
                <a:latin typeface="Lato" panose="020F0502020204030203" pitchFamily="34" charset="0"/>
              </a:rPr>
              <a:t>relevant</a:t>
            </a:r>
            <a:r>
              <a:rPr lang="pl-PL" b="1" i="1" dirty="0">
                <a:solidFill>
                  <a:schemeClr val="bg1"/>
                </a:solidFill>
                <a:latin typeface="Lato" panose="020F0502020204030203" pitchFamily="34" charset="0"/>
              </a:rPr>
              <a:t> </a:t>
            </a:r>
            <a:r>
              <a:rPr lang="pl-PL" b="1" i="1" dirty="0" err="1">
                <a:solidFill>
                  <a:schemeClr val="bg1"/>
                </a:solidFill>
                <a:latin typeface="Lato" panose="020F0502020204030203" pitchFamily="34" charset="0"/>
              </a:rPr>
              <a:t>legislative</a:t>
            </a:r>
            <a:r>
              <a:rPr lang="pl-PL" b="1" i="1" dirty="0">
                <a:solidFill>
                  <a:schemeClr val="bg1"/>
                </a:solidFill>
                <a:latin typeface="Lato" panose="020F0502020204030203" pitchFamily="34" charset="0"/>
              </a:rPr>
              <a:t> </a:t>
            </a:r>
            <a:r>
              <a:rPr lang="pl-PL" b="1" i="1" dirty="0" err="1">
                <a:solidFill>
                  <a:schemeClr val="bg1"/>
                </a:solidFill>
                <a:latin typeface="Lato" panose="020F0502020204030203" pitchFamily="34" charset="0"/>
              </a:rPr>
              <a:t>measures</a:t>
            </a:r>
            <a:r>
              <a:rPr lang="pl-PL" b="1" i="1" dirty="0">
                <a:solidFill>
                  <a:schemeClr val="bg1"/>
                </a:solidFill>
                <a:latin typeface="Lato" panose="020F0502020204030203" pitchFamily="34" charset="0"/>
              </a:rPr>
              <a:t> </a:t>
            </a:r>
            <a:endParaRPr lang="en-GB" sz="1100" b="1" i="1" dirty="0">
              <a:solidFill>
                <a:schemeClr val="bg1"/>
              </a:solidFill>
              <a:latin typeface="Lato" panose="020F0502020204030203" pitchFamily="34" charset="0"/>
            </a:endParaRPr>
          </a:p>
        </p:txBody>
      </p:sp>
      <p:pic>
        <p:nvPicPr>
          <p:cNvPr id="5" name="Symbol zastępczy obrazu 4">
            <a:extLst>
              <a:ext uri="{FF2B5EF4-FFF2-40B4-BE49-F238E27FC236}">
                <a16:creationId xmlns:a16="http://schemas.microsoft.com/office/drawing/2014/main" id="{010E3314-7388-4A6A-B40B-03083E472CBF}"/>
              </a:ext>
            </a:extLst>
          </p:cNvPr>
          <p:cNvPicPr>
            <a:picLocks noGrp="1" noChangeAspect="1"/>
          </p:cNvPicPr>
          <p:nvPr>
            <p:ph type="pic" sz="quarter" idx="10"/>
          </p:nvPr>
        </p:nvPicPr>
        <p:blipFill>
          <a:blip r:embed="rId2"/>
          <a:srcRect t="20384" b="20384"/>
          <a:stretch>
            <a:fillRect/>
          </a:stretch>
        </p:blipFill>
        <p:spPr>
          <a:prstGeom prst="rect">
            <a:avLst/>
          </a:prstGeom>
        </p:spPr>
      </p:pic>
    </p:spTree>
    <p:extLst>
      <p:ext uri="{BB962C8B-B14F-4D97-AF65-F5344CB8AC3E}">
        <p14:creationId xmlns:p14="http://schemas.microsoft.com/office/powerpoint/2010/main" val="190840841"/>
      </p:ext>
    </p:extLst>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outdoor, plane, sitting, airplane&#10;&#10;Description automatically generated">
            <a:extLst>
              <a:ext uri="{FF2B5EF4-FFF2-40B4-BE49-F238E27FC236}">
                <a16:creationId xmlns:a16="http://schemas.microsoft.com/office/drawing/2014/main" id="{FE452381-E962-7A43-99DD-23AD9AA648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21"/>
            <a:ext cx="12192000" cy="6858000"/>
          </a:xfrm>
          <a:prstGeom prst="rect">
            <a:avLst/>
          </a:prstGeom>
        </p:spPr>
      </p:pic>
      <p:sp>
        <p:nvSpPr>
          <p:cNvPr id="3" name="Freeform 2"/>
          <p:cNvSpPr/>
          <p:nvPr/>
        </p:nvSpPr>
        <p:spPr>
          <a:xfrm rot="10800000" flipH="1">
            <a:off x="7581901" y="3429000"/>
            <a:ext cx="4617030" cy="18288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 name="connsiteX0" fmla="*/ 8559800 w 8559800"/>
              <a:gd name="connsiteY0" fmla="*/ 406400 h 5270500"/>
              <a:gd name="connsiteX1" fmla="*/ 430348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 name="connsiteX0" fmla="*/ 4362432 w 8559800"/>
              <a:gd name="connsiteY0" fmla="*/ 1833827 h 5270500"/>
              <a:gd name="connsiteX1" fmla="*/ 430348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4362432 w 8559800"/>
              <a:gd name="connsiteY5" fmla="*/ 1833827 h 5270500"/>
              <a:gd name="connsiteX0" fmla="*/ 4362432 w 4362432"/>
              <a:gd name="connsiteY0" fmla="*/ 1833827 h 5270500"/>
              <a:gd name="connsiteX1" fmla="*/ 4303480 w 4362432"/>
              <a:gd name="connsiteY1" fmla="*/ 5270500 h 5270500"/>
              <a:gd name="connsiteX2" fmla="*/ 0 w 4362432"/>
              <a:gd name="connsiteY2" fmla="*/ 5270500 h 5270500"/>
              <a:gd name="connsiteX3" fmla="*/ 1841500 w 4362432"/>
              <a:gd name="connsiteY3" fmla="*/ 0 h 5270500"/>
              <a:gd name="connsiteX4" fmla="*/ 4327061 w 4362432"/>
              <a:gd name="connsiteY4" fmla="*/ 109802 h 5270500"/>
              <a:gd name="connsiteX5" fmla="*/ 4362432 w 4362432"/>
              <a:gd name="connsiteY5" fmla="*/ 1833827 h 5270500"/>
              <a:gd name="connsiteX0" fmla="*/ 4313796 w 4327061"/>
              <a:gd name="connsiteY0" fmla="*/ 1833827 h 5270500"/>
              <a:gd name="connsiteX1" fmla="*/ 4303480 w 4327061"/>
              <a:gd name="connsiteY1" fmla="*/ 5270500 h 5270500"/>
              <a:gd name="connsiteX2" fmla="*/ 0 w 4327061"/>
              <a:gd name="connsiteY2" fmla="*/ 5270500 h 5270500"/>
              <a:gd name="connsiteX3" fmla="*/ 1841500 w 4327061"/>
              <a:gd name="connsiteY3" fmla="*/ 0 h 5270500"/>
              <a:gd name="connsiteX4" fmla="*/ 4327061 w 4327061"/>
              <a:gd name="connsiteY4" fmla="*/ 109802 h 5270500"/>
              <a:gd name="connsiteX5" fmla="*/ 4313796 w 4327061"/>
              <a:gd name="connsiteY5" fmla="*/ 1833827 h 5270500"/>
              <a:gd name="connsiteX0" fmla="*/ 4313796 w 4313796"/>
              <a:gd name="connsiteY0" fmla="*/ 1833827 h 5270500"/>
              <a:gd name="connsiteX1" fmla="*/ 4303480 w 4313796"/>
              <a:gd name="connsiteY1" fmla="*/ 5270500 h 5270500"/>
              <a:gd name="connsiteX2" fmla="*/ 0 w 4313796"/>
              <a:gd name="connsiteY2" fmla="*/ 5270500 h 5270500"/>
              <a:gd name="connsiteX3" fmla="*/ 1841500 w 4313796"/>
              <a:gd name="connsiteY3" fmla="*/ 0 h 5270500"/>
              <a:gd name="connsiteX4" fmla="*/ 4282847 w 4313796"/>
              <a:gd name="connsiteY4" fmla="*/ 0 h 5270500"/>
              <a:gd name="connsiteX5" fmla="*/ 4313796 w 4313796"/>
              <a:gd name="connsiteY5" fmla="*/ 1833827 h 5270500"/>
              <a:gd name="connsiteX0" fmla="*/ 4276214 w 4303723"/>
              <a:gd name="connsiteY0" fmla="*/ 1806377 h 5270500"/>
              <a:gd name="connsiteX1" fmla="*/ 4303480 w 4303723"/>
              <a:gd name="connsiteY1" fmla="*/ 5270500 h 5270500"/>
              <a:gd name="connsiteX2" fmla="*/ 0 w 4303723"/>
              <a:gd name="connsiteY2" fmla="*/ 5270500 h 5270500"/>
              <a:gd name="connsiteX3" fmla="*/ 1841500 w 4303723"/>
              <a:gd name="connsiteY3" fmla="*/ 0 h 5270500"/>
              <a:gd name="connsiteX4" fmla="*/ 4282847 w 4303723"/>
              <a:gd name="connsiteY4" fmla="*/ 0 h 5270500"/>
              <a:gd name="connsiteX5" fmla="*/ 4276214 w 4303723"/>
              <a:gd name="connsiteY5" fmla="*/ 1806377 h 5270500"/>
              <a:gd name="connsiteX0" fmla="*/ 4276214 w 4286270"/>
              <a:gd name="connsiteY0" fmla="*/ 1806377 h 5270500"/>
              <a:gd name="connsiteX1" fmla="*/ 4285795 w 4286270"/>
              <a:gd name="connsiteY1" fmla="*/ 5263638 h 5270500"/>
              <a:gd name="connsiteX2" fmla="*/ 0 w 4286270"/>
              <a:gd name="connsiteY2" fmla="*/ 5270500 h 5270500"/>
              <a:gd name="connsiteX3" fmla="*/ 1841500 w 4286270"/>
              <a:gd name="connsiteY3" fmla="*/ 0 h 5270500"/>
              <a:gd name="connsiteX4" fmla="*/ 4282847 w 4286270"/>
              <a:gd name="connsiteY4" fmla="*/ 0 h 5270500"/>
              <a:gd name="connsiteX5" fmla="*/ 4276214 w 4286270"/>
              <a:gd name="connsiteY5" fmla="*/ 1806377 h 5270500"/>
              <a:gd name="connsiteX0" fmla="*/ 4278424 w 4286334"/>
              <a:gd name="connsiteY0" fmla="*/ 1799515 h 5270500"/>
              <a:gd name="connsiteX1" fmla="*/ 4285795 w 4286334"/>
              <a:gd name="connsiteY1" fmla="*/ 5263638 h 5270500"/>
              <a:gd name="connsiteX2" fmla="*/ 0 w 4286334"/>
              <a:gd name="connsiteY2" fmla="*/ 5270500 h 5270500"/>
              <a:gd name="connsiteX3" fmla="*/ 1841500 w 4286334"/>
              <a:gd name="connsiteY3" fmla="*/ 0 h 5270500"/>
              <a:gd name="connsiteX4" fmla="*/ 4282847 w 4286334"/>
              <a:gd name="connsiteY4" fmla="*/ 0 h 5270500"/>
              <a:gd name="connsiteX5" fmla="*/ 4278424 w 4286334"/>
              <a:gd name="connsiteY5" fmla="*/ 1799515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6334" h="5270500">
                <a:moveTo>
                  <a:pt x="4278424" y="1799515"/>
                </a:moveTo>
                <a:cubicBezTo>
                  <a:pt x="4274985" y="2945073"/>
                  <a:pt x="4289234" y="4118080"/>
                  <a:pt x="4285795" y="5263638"/>
                </a:cubicBezTo>
                <a:lnTo>
                  <a:pt x="0" y="5270500"/>
                </a:lnTo>
                <a:lnTo>
                  <a:pt x="1841500" y="0"/>
                </a:lnTo>
                <a:lnTo>
                  <a:pt x="4282847" y="0"/>
                </a:lnTo>
                <a:cubicBezTo>
                  <a:pt x="4281373" y="599838"/>
                  <a:pt x="4279898" y="1199677"/>
                  <a:pt x="4278424" y="1799515"/>
                </a:cubicBez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p:cNvGrpSpPr/>
          <p:nvPr/>
        </p:nvGrpSpPr>
        <p:grpSpPr>
          <a:xfrm>
            <a:off x="-7620" y="3436621"/>
            <a:ext cx="9220199" cy="2474787"/>
            <a:chOff x="-7622" y="3444241"/>
            <a:chExt cx="9220199" cy="2474787"/>
          </a:xfrm>
        </p:grpSpPr>
        <p:sp>
          <p:nvSpPr>
            <p:cNvPr id="8" name="Freeform 7"/>
            <p:cNvSpPr/>
            <p:nvPr/>
          </p:nvSpPr>
          <p:spPr>
            <a:xfrm flipH="1">
              <a:off x="-2" y="4928428"/>
              <a:ext cx="3810002" cy="9906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59800" h="5270500">
                  <a:moveTo>
                    <a:pt x="8559800" y="406400"/>
                  </a:moveTo>
                  <a:lnTo>
                    <a:pt x="8559800" y="5270500"/>
                  </a:lnTo>
                  <a:lnTo>
                    <a:pt x="0" y="5270500"/>
                  </a:lnTo>
                  <a:lnTo>
                    <a:pt x="1841500" y="0"/>
                  </a:lnTo>
                  <a:lnTo>
                    <a:pt x="8559800" y="0"/>
                  </a:lnTo>
                  <a:lnTo>
                    <a:pt x="8559800" y="40640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Freeform 1"/>
            <p:cNvSpPr/>
            <p:nvPr/>
          </p:nvSpPr>
          <p:spPr>
            <a:xfrm flipH="1">
              <a:off x="-7622" y="3444241"/>
              <a:ext cx="9220199" cy="1828800"/>
            </a:xfrm>
            <a:custGeom>
              <a:avLst/>
              <a:gdLst>
                <a:gd name="connsiteX0" fmla="*/ 8559800 w 8559800"/>
                <a:gd name="connsiteY0" fmla="*/ 406400 h 5270500"/>
                <a:gd name="connsiteX1" fmla="*/ 8559800 w 8559800"/>
                <a:gd name="connsiteY1" fmla="*/ 5270500 h 5270500"/>
                <a:gd name="connsiteX2" fmla="*/ 0 w 8559800"/>
                <a:gd name="connsiteY2" fmla="*/ 5270500 h 5270500"/>
                <a:gd name="connsiteX3" fmla="*/ 1841500 w 8559800"/>
                <a:gd name="connsiteY3" fmla="*/ 0 h 5270500"/>
                <a:gd name="connsiteX4" fmla="*/ 8559800 w 8559800"/>
                <a:gd name="connsiteY4" fmla="*/ 0 h 5270500"/>
                <a:gd name="connsiteX5" fmla="*/ 8559800 w 8559800"/>
                <a:gd name="connsiteY5" fmla="*/ 406400 h 527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59800" h="5270500">
                  <a:moveTo>
                    <a:pt x="8559800" y="406400"/>
                  </a:moveTo>
                  <a:lnTo>
                    <a:pt x="8559800" y="5270500"/>
                  </a:lnTo>
                  <a:lnTo>
                    <a:pt x="0" y="5270500"/>
                  </a:lnTo>
                  <a:lnTo>
                    <a:pt x="1841500" y="0"/>
                  </a:lnTo>
                  <a:lnTo>
                    <a:pt x="8559800" y="0"/>
                  </a:lnTo>
                  <a:lnTo>
                    <a:pt x="8559800" y="406400"/>
                  </a:lnTo>
                  <a:close/>
                </a:path>
              </a:pathLst>
            </a:custGeom>
            <a:solidFill>
              <a:schemeClr val="accent5">
                <a:lumMod val="20000"/>
                <a:lumOff val="8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u="sng" dirty="0"/>
            </a:p>
          </p:txBody>
        </p:sp>
        <p:sp>
          <p:nvSpPr>
            <p:cNvPr id="4" name="Subtitle 2"/>
            <p:cNvSpPr txBox="1">
              <a:spLocks/>
            </p:cNvSpPr>
            <p:nvPr/>
          </p:nvSpPr>
          <p:spPr>
            <a:xfrm>
              <a:off x="762000" y="3444242"/>
              <a:ext cx="7772398" cy="1647630"/>
            </a:xfr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5400" b="1" dirty="0"/>
                <a:t>COVID-19 </a:t>
              </a:r>
              <a:endParaRPr lang="pl-PL" sz="5400" b="1" dirty="0"/>
            </a:p>
            <a:p>
              <a:pPr marL="0" indent="0">
                <a:lnSpc>
                  <a:spcPct val="100000"/>
                </a:lnSpc>
                <a:buNone/>
              </a:pPr>
              <a:r>
                <a:rPr lang="en-US" sz="5400" b="1" dirty="0"/>
                <a:t>AND END-USER ISSUES</a:t>
              </a:r>
            </a:p>
            <a:p>
              <a:pPr marL="0" lvl="0" indent="0" eaLnBrk="0" fontAlgn="base" hangingPunct="0">
                <a:spcBef>
                  <a:spcPct val="0"/>
                </a:spcBef>
                <a:spcAft>
                  <a:spcPct val="0"/>
                </a:spcAft>
                <a:buNone/>
              </a:pPr>
              <a:r>
                <a:rPr lang="pl-PL" altLang="pl-PL" b="1" dirty="0" err="1">
                  <a:cs typeface="Arial" panose="020B0604020202020204" pitchFamily="34" charset="0"/>
                </a:rPr>
                <a:t>Protecting</a:t>
              </a:r>
              <a:r>
                <a:rPr lang="pl-PL" altLang="pl-PL" b="1" dirty="0">
                  <a:cs typeface="Arial" panose="020B0604020202020204" pitchFamily="34" charset="0"/>
                </a:rPr>
                <a:t> </a:t>
              </a:r>
              <a:r>
                <a:rPr lang="pl-PL" altLang="pl-PL" b="1" dirty="0" err="1">
                  <a:cs typeface="Arial" panose="020B0604020202020204" pitchFamily="34" charset="0"/>
                </a:rPr>
                <a:t>individual</a:t>
              </a:r>
              <a:r>
                <a:rPr lang="pl-PL" altLang="pl-PL" b="1" dirty="0">
                  <a:cs typeface="Arial" panose="020B0604020202020204" pitchFamily="34" charset="0"/>
                </a:rPr>
                <a:t> end </a:t>
              </a:r>
              <a:r>
                <a:rPr lang="pl-PL" altLang="pl-PL" b="1" dirty="0" err="1">
                  <a:cs typeface="Arial" panose="020B0604020202020204" pitchFamily="34" charset="0"/>
                </a:rPr>
                <a:t>user</a:t>
              </a:r>
              <a:r>
                <a:rPr lang="pl-PL" altLang="pl-PL" b="1" dirty="0">
                  <a:cs typeface="Arial" panose="020B0604020202020204" pitchFamily="34" charset="0"/>
                </a:rPr>
                <a:t> </a:t>
              </a:r>
              <a:r>
                <a:rPr lang="pl-PL" altLang="pl-PL" b="1" dirty="0" err="1">
                  <a:cs typeface="Arial" panose="020B0604020202020204" pitchFamily="34" charset="0"/>
                </a:rPr>
                <a:t>interests</a:t>
              </a:r>
              <a:r>
                <a:rPr lang="pl-PL" altLang="pl-PL" b="1" dirty="0">
                  <a:cs typeface="Arial" panose="020B0604020202020204" pitchFamily="34" charset="0"/>
                </a:rPr>
                <a:t> in the </a:t>
              </a:r>
              <a:r>
                <a:rPr lang="pl-PL" altLang="pl-PL" b="1" dirty="0" err="1">
                  <a:cs typeface="Arial" panose="020B0604020202020204" pitchFamily="34" charset="0"/>
                </a:rPr>
                <a:t>time</a:t>
              </a:r>
              <a:r>
                <a:rPr lang="pl-PL" altLang="pl-PL" b="1" dirty="0">
                  <a:cs typeface="Arial" panose="020B0604020202020204" pitchFamily="34" charset="0"/>
                </a:rPr>
                <a:t> of </a:t>
              </a:r>
              <a:r>
                <a:rPr lang="pl-PL" altLang="pl-PL" b="1" dirty="0" err="1">
                  <a:cs typeface="Arial" panose="020B0604020202020204" pitchFamily="34" charset="0"/>
                </a:rPr>
                <a:t>pandemic</a:t>
              </a:r>
              <a:r>
                <a:rPr lang="pl-PL" altLang="pl-PL" b="1" dirty="0">
                  <a:cs typeface="Arial" panose="020B0604020202020204" pitchFamily="34" charset="0"/>
                </a:rPr>
                <a:t> – </a:t>
              </a:r>
              <a:r>
                <a:rPr lang="pl-PL" altLang="pl-PL" b="1" dirty="0" err="1">
                  <a:cs typeface="Arial" panose="020B0604020202020204" pitchFamily="34" charset="0"/>
                </a:rPr>
                <a:t>challenges</a:t>
              </a:r>
              <a:r>
                <a:rPr lang="pl-PL" altLang="pl-PL" b="1" dirty="0">
                  <a:cs typeface="Arial" panose="020B0604020202020204" pitchFamily="34" charset="0"/>
                </a:rPr>
                <a:t> and </a:t>
              </a:r>
              <a:r>
                <a:rPr lang="pl-PL" altLang="pl-PL" b="1" dirty="0" err="1">
                  <a:cs typeface="Arial" panose="020B0604020202020204" pitchFamily="34" charset="0"/>
                </a:rPr>
                <a:t>solutions</a:t>
              </a:r>
              <a:r>
                <a:rPr lang="pl-PL" altLang="pl-PL" dirty="0">
                  <a:cs typeface="Arial" panose="020B0604020202020204" pitchFamily="34" charset="0"/>
                </a:rPr>
                <a:t> </a:t>
              </a:r>
            </a:p>
            <a:p>
              <a:pPr marL="0" lvl="0" indent="0" eaLnBrk="0" fontAlgn="base" hangingPunct="0">
                <a:spcBef>
                  <a:spcPct val="0"/>
                </a:spcBef>
                <a:spcAft>
                  <a:spcPct val="0"/>
                </a:spcAft>
                <a:buNone/>
              </a:pPr>
              <a:r>
                <a:rPr lang="pl-PL" altLang="pl-PL" dirty="0">
                  <a:cs typeface="Arial" panose="020B0604020202020204" pitchFamily="34" charset="0"/>
                </a:rPr>
                <a:t>Yrjö LÄNSIPURO, ALAC  GAC </a:t>
              </a:r>
              <a:r>
                <a:rPr lang="pl-PL" altLang="pl-PL" dirty="0" err="1">
                  <a:cs typeface="Arial" panose="020B0604020202020204" pitchFamily="34" charset="0"/>
                </a:rPr>
                <a:t>liason</a:t>
              </a:r>
              <a:endParaRPr lang="pl-PL" altLang="pl-PL" sz="2400" dirty="0"/>
            </a:p>
          </p:txBody>
        </p:sp>
      </p:grpSp>
      <p:pic>
        <p:nvPicPr>
          <p:cNvPr id="6" name="Picture 5">
            <a:extLst>
              <a:ext uri="{FF2B5EF4-FFF2-40B4-BE49-F238E27FC236}">
                <a16:creationId xmlns:a16="http://schemas.microsoft.com/office/drawing/2014/main" id="{8C31478A-9041-1447-81F6-C690B490E5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12067" y="3434000"/>
            <a:ext cx="1701800" cy="1818799"/>
          </a:xfrm>
          <a:prstGeom prst="rect">
            <a:avLst/>
          </a:prstGeom>
        </p:spPr>
      </p:pic>
      <p:pic>
        <p:nvPicPr>
          <p:cNvPr id="9" name="Picture 8">
            <a:extLst>
              <a:ext uri="{FF2B5EF4-FFF2-40B4-BE49-F238E27FC236}">
                <a16:creationId xmlns:a16="http://schemas.microsoft.com/office/drawing/2014/main" id="{13E1A1D3-3575-DA46-AB39-54F78AB2E706}"/>
              </a:ext>
            </a:extLst>
          </p:cNvPr>
          <p:cNvPicPr>
            <a:picLocks noChangeAspect="1"/>
          </p:cNvPicPr>
          <p:nvPr/>
        </p:nvPicPr>
        <p:blipFill>
          <a:blip r:embed="rId4"/>
          <a:stretch>
            <a:fillRect/>
          </a:stretch>
        </p:blipFill>
        <p:spPr>
          <a:xfrm>
            <a:off x="266974" y="423428"/>
            <a:ext cx="6543729" cy="2559443"/>
          </a:xfrm>
          <a:prstGeom prst="rect">
            <a:avLst/>
          </a:prstGeom>
        </p:spPr>
      </p:pic>
    </p:spTree>
    <p:extLst>
      <p:ext uri="{BB962C8B-B14F-4D97-AF65-F5344CB8AC3E}">
        <p14:creationId xmlns:p14="http://schemas.microsoft.com/office/powerpoint/2010/main" val="844674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ustom 3">
      <a:dk1>
        <a:srgbClr val="000000"/>
      </a:dk1>
      <a:lt1>
        <a:srgbClr val="FFFFFF"/>
      </a:lt1>
      <a:dk2>
        <a:srgbClr val="44546A"/>
      </a:dk2>
      <a:lt2>
        <a:srgbClr val="E7E6E6"/>
      </a:lt2>
      <a:accent1>
        <a:srgbClr val="30B3AB"/>
      </a:accent1>
      <a:accent2>
        <a:srgbClr val="65C8D0"/>
      </a:accent2>
      <a:accent3>
        <a:srgbClr val="131725"/>
      </a:accent3>
      <a:accent4>
        <a:srgbClr val="FFFEEF"/>
      </a:accent4>
      <a:accent5>
        <a:srgbClr val="000E71"/>
      </a:accent5>
      <a:accent6>
        <a:srgbClr val="919191"/>
      </a:accent6>
      <a:hlink>
        <a:srgbClr val="05DFC1"/>
      </a:hlink>
      <a:folHlink>
        <a:srgbClr val="EB6501"/>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At-Large68" id="{2015573A-8BFF-8542-A6EE-CBAD10D41C5E}" vid="{2F156E2C-1931-FD45-87A6-2D3210AF53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Template>
  <TotalTime>65</TotalTime>
  <Words>606</Words>
  <Application>Microsoft Macintosh PowerPoint</Application>
  <PresentationFormat>Widescreen</PresentationFormat>
  <Paragraphs>56</Paragraphs>
  <Slides>26</Slides>
  <Notes>0</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Lato</vt:lpstr>
      <vt:lpstr>Nexa Bold</vt:lpstr>
      <vt:lpstr>Tw Cen MT</vt:lpstr>
      <vt:lpstr>Circuit</vt:lpstr>
      <vt:lpstr>PowerPoint Presentation</vt:lpstr>
      <vt:lpstr>Our speakers</vt:lpstr>
      <vt:lpstr> </vt:lpstr>
      <vt:lpstr>The big problem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Right to education </vt:lpstr>
      <vt:lpstr>Right to Internet access </vt:lpstr>
      <vt:lpstr>PowerPoint Presentation</vt:lpstr>
      <vt:lpstr>PowerPoint Presentation</vt:lpstr>
      <vt:lpstr>The big problem</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Jonathan Zuck</dc:creator>
  <cp:keywords/>
  <dc:description/>
  <cp:lastModifiedBy>Gisella Gruber</cp:lastModifiedBy>
  <cp:revision>12</cp:revision>
  <dcterms:created xsi:type="dcterms:W3CDTF">2020-06-20T05:11:12Z</dcterms:created>
  <dcterms:modified xsi:type="dcterms:W3CDTF">2020-06-22T01:39:59Z</dcterms:modified>
  <cp:category/>
</cp:coreProperties>
</file>