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14" r:id="rId1"/>
  </p:sldMasterIdLst>
  <p:notesMasterIdLst>
    <p:notesMasterId r:id="rId6"/>
  </p:notesMasterIdLst>
  <p:handoutMasterIdLst>
    <p:handoutMasterId r:id="rId7"/>
  </p:handoutMasterIdLst>
  <p:sldIdLst>
    <p:sldId id="298" r:id="rId2"/>
    <p:sldId id="308" r:id="rId3"/>
    <p:sldId id="309" r:id="rId4"/>
    <p:sldId id="311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" id="{8BCD7BE4-A344-428A-B5B0-7BB7D60137FD}">
          <p14:sldIdLst>
            <p14:sldId id="298"/>
            <p14:sldId id="308"/>
            <p14:sldId id="309"/>
            <p14:sldId id="311"/>
          </p14:sldIdLst>
        </p14:section>
        <p14:section name="ART" id="{4D79DDEB-D253-4AFB-B55C-4A52509F50B5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D0B7"/>
    <a:srgbClr val="19988E"/>
    <a:srgbClr val="39B599"/>
    <a:srgbClr val="FF9966"/>
    <a:srgbClr val="FF9933"/>
    <a:srgbClr val="FF7C80"/>
    <a:srgbClr val="EC8F28"/>
    <a:srgbClr val="30AAA7"/>
    <a:srgbClr val="39B5A9"/>
    <a:srgbClr val="1F6F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443" autoAdjust="0"/>
    <p:restoredTop sz="96327"/>
  </p:normalViewPr>
  <p:slideViewPr>
    <p:cSldViewPr showGuides="1">
      <p:cViewPr varScale="1">
        <p:scale>
          <a:sx n="106" d="100"/>
          <a:sy n="106" d="100"/>
        </p:scale>
        <p:origin x="584" y="17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811723-746B-4312-8002-B6EE02D10FBC}" type="datetimeFigureOut">
              <a:rPr lang="en-US" smtClean="0"/>
              <a:t>6/21/20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E2EA1-6C2B-4B4D-AA17-9D5E1DEE2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93780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D3B9A0-4009-4FC3-AD2B-3C503C15B49C}" type="datetimeFigureOut">
              <a:rPr lang="en-US" smtClean="0"/>
              <a:t>6/21/20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6474D3-47F5-4042-AD5F-20DA655C1C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69416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38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59719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360947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43343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51884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5509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18285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1087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3471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6626"/>
            <a:ext cx="12192000" cy="6927574"/>
          </a:xfrm>
          <a:prstGeom prst="rect">
            <a:avLst/>
          </a:prstGeom>
          <a:solidFill>
            <a:schemeClr val="tx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5610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6518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152400"/>
            <a:ext cx="9905998" cy="147857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752600"/>
            <a:ext cx="9905999" cy="457199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4965849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orkf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610614" y="1143000"/>
            <a:ext cx="11007645" cy="0"/>
          </a:xfrm>
          <a:prstGeom prst="line">
            <a:avLst/>
          </a:prstGeom>
          <a:ln w="254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09600" y="381000"/>
            <a:ext cx="6889376" cy="533400"/>
          </a:xfrm>
        </p:spPr>
        <p:txBody>
          <a:bodyPr>
            <a:noAutofit/>
          </a:bodyPr>
          <a:lstStyle>
            <a:lvl1pPr marL="0" indent="0">
              <a:buNone/>
              <a:defRPr sz="3600" baseline="0">
                <a:solidFill>
                  <a:schemeClr val="accent4"/>
                </a:solidFill>
                <a:latin typeface="Nexa Bold" panose="02000000000000000000" pitchFamily="50" charset="0"/>
              </a:defRPr>
            </a:lvl1pPr>
          </a:lstStyle>
          <a:p>
            <a:pPr lvl="0"/>
            <a:r>
              <a:rPr lang="en-GB" dirty="0"/>
              <a:t>YOUR TITLE HERE</a:t>
            </a:r>
          </a:p>
        </p:txBody>
      </p:sp>
      <p:sp>
        <p:nvSpPr>
          <p:cNvPr id="5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1414003"/>
            <a:ext cx="10972800" cy="719598"/>
          </a:xfrm>
        </p:spPr>
        <p:txBody>
          <a:bodyPr>
            <a:noAutofit/>
          </a:bodyPr>
          <a:lstStyle>
            <a:lvl1pPr marL="0" indent="0">
              <a:buNone/>
              <a:defRPr sz="1600" baseline="0"/>
            </a:lvl1pPr>
          </a:lstStyle>
          <a:p>
            <a:pPr>
              <a:lnSpc>
                <a:spcPct val="150000"/>
              </a:lnSpc>
            </a:pPr>
            <a:r>
              <a:rPr lang="en-GB" sz="2800" dirty="0">
                <a:latin typeface="Lato" panose="020F0502020204030203" pitchFamily="34" charset="0"/>
              </a:rPr>
              <a:t>Your Text Here</a:t>
            </a:r>
          </a:p>
        </p:txBody>
      </p:sp>
    </p:spTree>
    <p:extLst>
      <p:ext uri="{BB962C8B-B14F-4D97-AF65-F5344CB8AC3E}">
        <p14:creationId xmlns:p14="http://schemas.microsoft.com/office/powerpoint/2010/main" val="1950099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>
        <p:tmplLst>
          <p:tmpl lvl="1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685800" y="349249"/>
            <a:ext cx="5945172" cy="641341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600" b="1" baseline="0">
                <a:solidFill>
                  <a:schemeClr val="tx1"/>
                </a:solidFill>
                <a:latin typeface="Nexa Bold" panose="02000000000000000000" pitchFamily="50" charset="0"/>
              </a:defRPr>
            </a:lvl1pPr>
          </a:lstStyle>
          <a:p>
            <a:pPr lvl="0"/>
            <a:r>
              <a:rPr lang="en-GB" dirty="0"/>
              <a:t>YOUR HEADER HERE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685800" y="990600"/>
            <a:ext cx="10932459" cy="0"/>
          </a:xfrm>
          <a:prstGeom prst="line">
            <a:avLst/>
          </a:prstGeom>
          <a:ln w="25400"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802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>
        <p:tmplLst>
          <p:tmpl lvl="1">
            <p:tnLst>
              <p:par>
                <p:cTn presetID="22" presetClass="entr" presetSubtype="4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down)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2565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717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26317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/>
          <a:lstStyle/>
          <a:p>
            <a:fld id="{48A87A34-81AB-432B-8DAE-1953F412C126}" type="datetimeFigureOut">
              <a:rPr lang="en-US" smtClean="0"/>
              <a:t>6/21/20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02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053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2611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28622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44359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4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" y="-1127919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28135" y="106701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1730374"/>
            <a:ext cx="9905999" cy="4600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8" name="Right Triangle 47">
            <a:extLst>
              <a:ext uri="{FF2B5EF4-FFF2-40B4-BE49-F238E27FC236}">
                <a16:creationId xmlns:a16="http://schemas.microsoft.com/office/drawing/2014/main" id="{44CED453-DB6F-D74A-B552-634AA25A724A}"/>
              </a:ext>
            </a:extLst>
          </p:cNvPr>
          <p:cNvSpPr/>
          <p:nvPr userDrawn="1"/>
        </p:nvSpPr>
        <p:spPr>
          <a:xfrm flipH="1">
            <a:off x="10439400" y="3886200"/>
            <a:ext cx="1752600" cy="2971800"/>
          </a:xfrm>
          <a:prstGeom prst="rt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8379E8C9-E662-2E44-B7A4-3DC1E7099B5F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056" y="5551366"/>
            <a:ext cx="1122744" cy="1199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8652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5" r:id="rId1"/>
    <p:sldLayoutId id="2147483816" r:id="rId2"/>
    <p:sldLayoutId id="2147483817" r:id="rId3"/>
    <p:sldLayoutId id="2147483818" r:id="rId4"/>
    <p:sldLayoutId id="2147483819" r:id="rId5"/>
    <p:sldLayoutId id="2147483820" r:id="rId6"/>
    <p:sldLayoutId id="2147483821" r:id="rId7"/>
    <p:sldLayoutId id="2147483822" r:id="rId8"/>
    <p:sldLayoutId id="2147483823" r:id="rId9"/>
    <p:sldLayoutId id="2147483824" r:id="rId10"/>
    <p:sldLayoutId id="2147483825" r:id="rId11"/>
    <p:sldLayoutId id="2147483826" r:id="rId12"/>
    <p:sldLayoutId id="2147483827" r:id="rId13"/>
    <p:sldLayoutId id="2147483828" r:id="rId14"/>
    <p:sldLayoutId id="2147483829" r:id="rId15"/>
    <p:sldLayoutId id="2147483830" r:id="rId16"/>
    <p:sldLayoutId id="2147483831" r:id="rId17"/>
    <p:sldLayoutId id="2147483832" r:id="rId18"/>
    <p:sldLayoutId id="2147483747" r:id="rId19"/>
    <p:sldLayoutId id="2147483760" r:id="rId20"/>
    <p:sldLayoutId id="214748376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 cap="all" baseline="0">
          <a:solidFill>
            <a:srgbClr val="EC8F28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 Rounded MT Bold" panose="020F0704030504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 Rounded MT Bold" panose="020F07040305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Rounded MT Bold" panose="020F07040305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 Rounded MT Bold" panose="020F07040305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Arial Rounded MT Bold" panose="020F07040305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68.schedule.icann.org/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icture containing outdoor, plane, sitting, airplane&#10;&#10;Description automatically generated">
            <a:extLst>
              <a:ext uri="{FF2B5EF4-FFF2-40B4-BE49-F238E27FC236}">
                <a16:creationId xmlns:a16="http://schemas.microsoft.com/office/drawing/2014/main" id="{FE452381-E962-7A43-99DD-23AD9AA648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1"/>
            <a:ext cx="12192000" cy="6858000"/>
          </a:xfrm>
          <a:prstGeom prst="rect">
            <a:avLst/>
          </a:prstGeom>
        </p:spPr>
      </p:pic>
      <p:sp>
        <p:nvSpPr>
          <p:cNvPr id="3" name="Freeform 2"/>
          <p:cNvSpPr/>
          <p:nvPr/>
        </p:nvSpPr>
        <p:spPr>
          <a:xfrm rot="10800000" flipH="1">
            <a:off x="7581901" y="3429000"/>
            <a:ext cx="4617030" cy="1828800"/>
          </a:xfrm>
          <a:custGeom>
            <a:avLst/>
            <a:gdLst>
              <a:gd name="connsiteX0" fmla="*/ 8559800 w 8559800"/>
              <a:gd name="connsiteY0" fmla="*/ 406400 h 5270500"/>
              <a:gd name="connsiteX1" fmla="*/ 8559800 w 8559800"/>
              <a:gd name="connsiteY1" fmla="*/ 5270500 h 5270500"/>
              <a:gd name="connsiteX2" fmla="*/ 0 w 8559800"/>
              <a:gd name="connsiteY2" fmla="*/ 5270500 h 5270500"/>
              <a:gd name="connsiteX3" fmla="*/ 1841500 w 8559800"/>
              <a:gd name="connsiteY3" fmla="*/ 0 h 5270500"/>
              <a:gd name="connsiteX4" fmla="*/ 8559800 w 8559800"/>
              <a:gd name="connsiteY4" fmla="*/ 0 h 5270500"/>
              <a:gd name="connsiteX5" fmla="*/ 8559800 w 8559800"/>
              <a:gd name="connsiteY5" fmla="*/ 406400 h 5270500"/>
              <a:gd name="connsiteX0" fmla="*/ 8559800 w 8559800"/>
              <a:gd name="connsiteY0" fmla="*/ 406400 h 5270500"/>
              <a:gd name="connsiteX1" fmla="*/ 4303480 w 8559800"/>
              <a:gd name="connsiteY1" fmla="*/ 5270500 h 5270500"/>
              <a:gd name="connsiteX2" fmla="*/ 0 w 8559800"/>
              <a:gd name="connsiteY2" fmla="*/ 5270500 h 5270500"/>
              <a:gd name="connsiteX3" fmla="*/ 1841500 w 8559800"/>
              <a:gd name="connsiteY3" fmla="*/ 0 h 5270500"/>
              <a:gd name="connsiteX4" fmla="*/ 8559800 w 8559800"/>
              <a:gd name="connsiteY4" fmla="*/ 0 h 5270500"/>
              <a:gd name="connsiteX5" fmla="*/ 8559800 w 8559800"/>
              <a:gd name="connsiteY5" fmla="*/ 406400 h 5270500"/>
              <a:gd name="connsiteX0" fmla="*/ 4362432 w 8559800"/>
              <a:gd name="connsiteY0" fmla="*/ 1833827 h 5270500"/>
              <a:gd name="connsiteX1" fmla="*/ 4303480 w 8559800"/>
              <a:gd name="connsiteY1" fmla="*/ 5270500 h 5270500"/>
              <a:gd name="connsiteX2" fmla="*/ 0 w 8559800"/>
              <a:gd name="connsiteY2" fmla="*/ 5270500 h 5270500"/>
              <a:gd name="connsiteX3" fmla="*/ 1841500 w 8559800"/>
              <a:gd name="connsiteY3" fmla="*/ 0 h 5270500"/>
              <a:gd name="connsiteX4" fmla="*/ 8559800 w 8559800"/>
              <a:gd name="connsiteY4" fmla="*/ 0 h 5270500"/>
              <a:gd name="connsiteX5" fmla="*/ 4362432 w 8559800"/>
              <a:gd name="connsiteY5" fmla="*/ 1833827 h 5270500"/>
              <a:gd name="connsiteX0" fmla="*/ 4362432 w 4362432"/>
              <a:gd name="connsiteY0" fmla="*/ 1833827 h 5270500"/>
              <a:gd name="connsiteX1" fmla="*/ 4303480 w 4362432"/>
              <a:gd name="connsiteY1" fmla="*/ 5270500 h 5270500"/>
              <a:gd name="connsiteX2" fmla="*/ 0 w 4362432"/>
              <a:gd name="connsiteY2" fmla="*/ 5270500 h 5270500"/>
              <a:gd name="connsiteX3" fmla="*/ 1841500 w 4362432"/>
              <a:gd name="connsiteY3" fmla="*/ 0 h 5270500"/>
              <a:gd name="connsiteX4" fmla="*/ 4327061 w 4362432"/>
              <a:gd name="connsiteY4" fmla="*/ 109802 h 5270500"/>
              <a:gd name="connsiteX5" fmla="*/ 4362432 w 4362432"/>
              <a:gd name="connsiteY5" fmla="*/ 1833827 h 5270500"/>
              <a:gd name="connsiteX0" fmla="*/ 4313796 w 4327061"/>
              <a:gd name="connsiteY0" fmla="*/ 1833827 h 5270500"/>
              <a:gd name="connsiteX1" fmla="*/ 4303480 w 4327061"/>
              <a:gd name="connsiteY1" fmla="*/ 5270500 h 5270500"/>
              <a:gd name="connsiteX2" fmla="*/ 0 w 4327061"/>
              <a:gd name="connsiteY2" fmla="*/ 5270500 h 5270500"/>
              <a:gd name="connsiteX3" fmla="*/ 1841500 w 4327061"/>
              <a:gd name="connsiteY3" fmla="*/ 0 h 5270500"/>
              <a:gd name="connsiteX4" fmla="*/ 4327061 w 4327061"/>
              <a:gd name="connsiteY4" fmla="*/ 109802 h 5270500"/>
              <a:gd name="connsiteX5" fmla="*/ 4313796 w 4327061"/>
              <a:gd name="connsiteY5" fmla="*/ 1833827 h 5270500"/>
              <a:gd name="connsiteX0" fmla="*/ 4313796 w 4313796"/>
              <a:gd name="connsiteY0" fmla="*/ 1833827 h 5270500"/>
              <a:gd name="connsiteX1" fmla="*/ 4303480 w 4313796"/>
              <a:gd name="connsiteY1" fmla="*/ 5270500 h 5270500"/>
              <a:gd name="connsiteX2" fmla="*/ 0 w 4313796"/>
              <a:gd name="connsiteY2" fmla="*/ 5270500 h 5270500"/>
              <a:gd name="connsiteX3" fmla="*/ 1841500 w 4313796"/>
              <a:gd name="connsiteY3" fmla="*/ 0 h 5270500"/>
              <a:gd name="connsiteX4" fmla="*/ 4282847 w 4313796"/>
              <a:gd name="connsiteY4" fmla="*/ 0 h 5270500"/>
              <a:gd name="connsiteX5" fmla="*/ 4313796 w 4313796"/>
              <a:gd name="connsiteY5" fmla="*/ 1833827 h 5270500"/>
              <a:gd name="connsiteX0" fmla="*/ 4276214 w 4303723"/>
              <a:gd name="connsiteY0" fmla="*/ 1806377 h 5270500"/>
              <a:gd name="connsiteX1" fmla="*/ 4303480 w 4303723"/>
              <a:gd name="connsiteY1" fmla="*/ 5270500 h 5270500"/>
              <a:gd name="connsiteX2" fmla="*/ 0 w 4303723"/>
              <a:gd name="connsiteY2" fmla="*/ 5270500 h 5270500"/>
              <a:gd name="connsiteX3" fmla="*/ 1841500 w 4303723"/>
              <a:gd name="connsiteY3" fmla="*/ 0 h 5270500"/>
              <a:gd name="connsiteX4" fmla="*/ 4282847 w 4303723"/>
              <a:gd name="connsiteY4" fmla="*/ 0 h 5270500"/>
              <a:gd name="connsiteX5" fmla="*/ 4276214 w 4303723"/>
              <a:gd name="connsiteY5" fmla="*/ 1806377 h 5270500"/>
              <a:gd name="connsiteX0" fmla="*/ 4276214 w 4286270"/>
              <a:gd name="connsiteY0" fmla="*/ 1806377 h 5270500"/>
              <a:gd name="connsiteX1" fmla="*/ 4285795 w 4286270"/>
              <a:gd name="connsiteY1" fmla="*/ 5263638 h 5270500"/>
              <a:gd name="connsiteX2" fmla="*/ 0 w 4286270"/>
              <a:gd name="connsiteY2" fmla="*/ 5270500 h 5270500"/>
              <a:gd name="connsiteX3" fmla="*/ 1841500 w 4286270"/>
              <a:gd name="connsiteY3" fmla="*/ 0 h 5270500"/>
              <a:gd name="connsiteX4" fmla="*/ 4282847 w 4286270"/>
              <a:gd name="connsiteY4" fmla="*/ 0 h 5270500"/>
              <a:gd name="connsiteX5" fmla="*/ 4276214 w 4286270"/>
              <a:gd name="connsiteY5" fmla="*/ 1806377 h 5270500"/>
              <a:gd name="connsiteX0" fmla="*/ 4278424 w 4286334"/>
              <a:gd name="connsiteY0" fmla="*/ 1799515 h 5270500"/>
              <a:gd name="connsiteX1" fmla="*/ 4285795 w 4286334"/>
              <a:gd name="connsiteY1" fmla="*/ 5263638 h 5270500"/>
              <a:gd name="connsiteX2" fmla="*/ 0 w 4286334"/>
              <a:gd name="connsiteY2" fmla="*/ 5270500 h 5270500"/>
              <a:gd name="connsiteX3" fmla="*/ 1841500 w 4286334"/>
              <a:gd name="connsiteY3" fmla="*/ 0 h 5270500"/>
              <a:gd name="connsiteX4" fmla="*/ 4282847 w 4286334"/>
              <a:gd name="connsiteY4" fmla="*/ 0 h 5270500"/>
              <a:gd name="connsiteX5" fmla="*/ 4278424 w 4286334"/>
              <a:gd name="connsiteY5" fmla="*/ 1799515 h 5270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86334" h="5270500">
                <a:moveTo>
                  <a:pt x="4278424" y="1799515"/>
                </a:moveTo>
                <a:cubicBezTo>
                  <a:pt x="4274985" y="2945073"/>
                  <a:pt x="4289234" y="4118080"/>
                  <a:pt x="4285795" y="5263638"/>
                </a:cubicBezTo>
                <a:lnTo>
                  <a:pt x="0" y="5270500"/>
                </a:lnTo>
                <a:lnTo>
                  <a:pt x="1841500" y="0"/>
                </a:lnTo>
                <a:lnTo>
                  <a:pt x="4282847" y="0"/>
                </a:lnTo>
                <a:cubicBezTo>
                  <a:pt x="4281373" y="599838"/>
                  <a:pt x="4279898" y="1199677"/>
                  <a:pt x="4278424" y="1799515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-7620" y="3436621"/>
            <a:ext cx="9220199" cy="2474787"/>
            <a:chOff x="-7622" y="3444241"/>
            <a:chExt cx="9220199" cy="2474787"/>
          </a:xfrm>
        </p:grpSpPr>
        <p:sp>
          <p:nvSpPr>
            <p:cNvPr id="8" name="Freeform 7"/>
            <p:cNvSpPr/>
            <p:nvPr/>
          </p:nvSpPr>
          <p:spPr>
            <a:xfrm flipH="1">
              <a:off x="-2" y="4928428"/>
              <a:ext cx="3810002" cy="990600"/>
            </a:xfrm>
            <a:custGeom>
              <a:avLst/>
              <a:gdLst>
                <a:gd name="connsiteX0" fmla="*/ 8559800 w 8559800"/>
                <a:gd name="connsiteY0" fmla="*/ 406400 h 5270500"/>
                <a:gd name="connsiteX1" fmla="*/ 8559800 w 8559800"/>
                <a:gd name="connsiteY1" fmla="*/ 5270500 h 5270500"/>
                <a:gd name="connsiteX2" fmla="*/ 0 w 8559800"/>
                <a:gd name="connsiteY2" fmla="*/ 5270500 h 5270500"/>
                <a:gd name="connsiteX3" fmla="*/ 1841500 w 8559800"/>
                <a:gd name="connsiteY3" fmla="*/ 0 h 5270500"/>
                <a:gd name="connsiteX4" fmla="*/ 8559800 w 8559800"/>
                <a:gd name="connsiteY4" fmla="*/ 0 h 5270500"/>
                <a:gd name="connsiteX5" fmla="*/ 8559800 w 8559800"/>
                <a:gd name="connsiteY5" fmla="*/ 406400 h 527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559800" h="5270500">
                  <a:moveTo>
                    <a:pt x="8559800" y="406400"/>
                  </a:moveTo>
                  <a:lnTo>
                    <a:pt x="8559800" y="5270500"/>
                  </a:lnTo>
                  <a:lnTo>
                    <a:pt x="0" y="5270500"/>
                  </a:lnTo>
                  <a:lnTo>
                    <a:pt x="1841500" y="0"/>
                  </a:lnTo>
                  <a:lnTo>
                    <a:pt x="8559800" y="0"/>
                  </a:lnTo>
                  <a:lnTo>
                    <a:pt x="8559800" y="40640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Freeform 1"/>
            <p:cNvSpPr/>
            <p:nvPr/>
          </p:nvSpPr>
          <p:spPr>
            <a:xfrm flipH="1">
              <a:off x="-7622" y="3444241"/>
              <a:ext cx="9220199" cy="1828800"/>
            </a:xfrm>
            <a:custGeom>
              <a:avLst/>
              <a:gdLst>
                <a:gd name="connsiteX0" fmla="*/ 8559800 w 8559800"/>
                <a:gd name="connsiteY0" fmla="*/ 406400 h 5270500"/>
                <a:gd name="connsiteX1" fmla="*/ 8559800 w 8559800"/>
                <a:gd name="connsiteY1" fmla="*/ 5270500 h 5270500"/>
                <a:gd name="connsiteX2" fmla="*/ 0 w 8559800"/>
                <a:gd name="connsiteY2" fmla="*/ 5270500 h 5270500"/>
                <a:gd name="connsiteX3" fmla="*/ 1841500 w 8559800"/>
                <a:gd name="connsiteY3" fmla="*/ 0 h 5270500"/>
                <a:gd name="connsiteX4" fmla="*/ 8559800 w 8559800"/>
                <a:gd name="connsiteY4" fmla="*/ 0 h 5270500"/>
                <a:gd name="connsiteX5" fmla="*/ 8559800 w 8559800"/>
                <a:gd name="connsiteY5" fmla="*/ 406400 h 527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559800" h="5270500">
                  <a:moveTo>
                    <a:pt x="8559800" y="406400"/>
                  </a:moveTo>
                  <a:lnTo>
                    <a:pt x="8559800" y="5270500"/>
                  </a:lnTo>
                  <a:lnTo>
                    <a:pt x="0" y="5270500"/>
                  </a:lnTo>
                  <a:lnTo>
                    <a:pt x="1841500" y="0"/>
                  </a:lnTo>
                  <a:lnTo>
                    <a:pt x="8559800" y="0"/>
                  </a:lnTo>
                  <a:lnTo>
                    <a:pt x="8559800" y="406400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 dirty="0"/>
            </a:p>
          </p:txBody>
        </p:sp>
        <p:sp>
          <p:nvSpPr>
            <p:cNvPr id="4" name="Subtitle 2"/>
            <p:cNvSpPr txBox="1">
              <a:spLocks/>
            </p:cNvSpPr>
            <p:nvPr/>
          </p:nvSpPr>
          <p:spPr>
            <a:xfrm>
              <a:off x="380998" y="3594928"/>
              <a:ext cx="6922768" cy="1496943"/>
            </a:xfrm>
          </p:spPr>
          <p:txBody>
            <a:bodyPr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en-NZ" sz="4800" b="1" dirty="0">
                  <a:latin typeface="Nexa Bold" panose="02000000000000000000" pitchFamily="50" charset="0"/>
                </a:rPr>
                <a:t>What’s on for At-Large?</a:t>
              </a:r>
              <a:endParaRPr lang="id-ID" sz="4800" b="1" dirty="0">
                <a:latin typeface="Nexa Bold" panose="02000000000000000000" pitchFamily="50" charset="0"/>
              </a:endParaRPr>
            </a:p>
            <a:p>
              <a:pPr marL="0" indent="0" algn="ctr">
                <a:lnSpc>
                  <a:spcPct val="100000"/>
                </a:lnSpc>
                <a:buNone/>
              </a:pPr>
              <a:r>
                <a:rPr lang="en-NZ" dirty="0">
                  <a:latin typeface="Nexa Bold" panose="02000000000000000000" pitchFamily="50" charset="0"/>
                </a:rPr>
                <a:t>Learn more about the end-user perspective.</a:t>
              </a:r>
              <a:endParaRPr lang="en-US" dirty="0">
                <a:latin typeface="Nexa Bold" panose="02000000000000000000" pitchFamily="50" charset="0"/>
              </a:endParaRPr>
            </a:p>
            <a:p>
              <a:pPr marL="0" indent="0">
                <a:lnSpc>
                  <a:spcPct val="100000"/>
                </a:lnSpc>
                <a:buFont typeface="Arial" panose="020B0604020202020204" pitchFamily="34" charset="0"/>
                <a:buNone/>
              </a:pPr>
              <a:endParaRPr lang="en-US" sz="4000" dirty="0">
                <a:latin typeface="Nexa Bold" panose="02000000000000000000" pitchFamily="50" charset="0"/>
              </a:endParaRP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8C31478A-9041-1447-81F6-C690B490E5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2067" y="3434000"/>
            <a:ext cx="1701800" cy="18187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3E1A1D3-3575-DA46-AB39-54F78AB2E7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974" y="423428"/>
            <a:ext cx="6543729" cy="2559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543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EC57B-9985-4E3B-8AF4-49E8858DB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152400"/>
            <a:ext cx="9906000" cy="1477961"/>
          </a:xfrm>
        </p:spPr>
        <p:txBody>
          <a:bodyPr/>
          <a:lstStyle/>
          <a:p>
            <a:r>
              <a:rPr lang="en-NZ" b="0" dirty="0">
                <a:solidFill>
                  <a:schemeClr val="accent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Welcome to </a:t>
            </a:r>
            <a:r>
              <a:rPr lang="en-NZ" b="0" dirty="0" err="1">
                <a:solidFill>
                  <a:schemeClr val="accent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at-large</a:t>
            </a:r>
            <a:r>
              <a:rPr lang="en-NZ" b="0" dirty="0">
                <a:solidFill>
                  <a:schemeClr val="accent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@ icann68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64FE5A-30B6-4EC3-816B-84CC9012AF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19200" y="1371600"/>
            <a:ext cx="4649783" cy="823912"/>
          </a:xfrm>
        </p:spPr>
        <p:txBody>
          <a:bodyPr>
            <a:normAutofit/>
          </a:bodyPr>
          <a:lstStyle/>
          <a:p>
            <a:r>
              <a:rPr lang="en-NZ" sz="2800" u="sng" dirty="0">
                <a:latin typeface="Arial" panose="020B0604020202020204" pitchFamily="34" charset="0"/>
                <a:cs typeface="Arial" panose="020B0604020202020204" pitchFamily="34" charset="0"/>
              </a:rPr>
              <a:t>AT-LARGE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1240C-C352-4BE6-8C60-F389CB22F6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90591" y="2195511"/>
            <a:ext cx="4878391" cy="4510089"/>
          </a:xfrm>
        </p:spPr>
        <p:txBody>
          <a:bodyPr>
            <a:noAutofit/>
          </a:bodyPr>
          <a:lstStyle/>
          <a:p>
            <a:pPr lvl="0">
              <a:buFont typeface="Wingdings" panose="05000000000000000000" pitchFamily="2" charset="2"/>
              <a:buChar char="Ø"/>
            </a:pPr>
            <a:r>
              <a:rPr lang="en-NZ" sz="1900" b="1" dirty="0">
                <a:solidFill>
                  <a:srgbClr val="FF9966"/>
                </a:solidFill>
                <a:latin typeface="Arial Narrow" panose="020B0606020202030204" pitchFamily="34" charset="0"/>
              </a:rPr>
              <a:t>Talking points </a:t>
            </a:r>
            <a:r>
              <a:rPr lang="en-NZ" sz="1900" dirty="0">
                <a:solidFill>
                  <a:srgbClr val="FF9966"/>
                </a:solidFill>
                <a:latin typeface="Arial Narrow" panose="020B0606020202030204" pitchFamily="34" charset="0"/>
              </a:rPr>
              <a:t>and </a:t>
            </a:r>
            <a:r>
              <a:rPr lang="en-NZ" sz="1900" b="1" dirty="0">
                <a:solidFill>
                  <a:srgbClr val="FF9966"/>
                </a:solidFill>
                <a:latin typeface="Arial Narrow" panose="020B0606020202030204" pitchFamily="34" charset="0"/>
              </a:rPr>
              <a:t>Policy Platform 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NZ" sz="1900" b="1" dirty="0">
                <a:solidFill>
                  <a:srgbClr val="FF9966"/>
                </a:solidFill>
                <a:latin typeface="Arial Narrow" panose="020B0606020202030204" pitchFamily="34" charset="0"/>
              </a:rPr>
              <a:t>DNS Abuse: </a:t>
            </a:r>
            <a:r>
              <a:rPr lang="en-NZ" sz="1600" dirty="0">
                <a:solidFill>
                  <a:srgbClr val="FF9966"/>
                </a:solidFill>
                <a:latin typeface="Arial Narrow" panose="020B0606020202030204" pitchFamily="34" charset="0"/>
              </a:rPr>
              <a:t>Covid-19 and the end-user 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NZ" sz="1900" b="1" dirty="0">
                <a:solidFill>
                  <a:srgbClr val="FF9966"/>
                </a:solidFill>
                <a:latin typeface="Arial Narrow" panose="020B0606020202030204" pitchFamily="34" charset="0"/>
              </a:rPr>
              <a:t>PICs and PICDRP</a:t>
            </a:r>
            <a:r>
              <a:rPr lang="en-NZ" sz="1900" dirty="0">
                <a:solidFill>
                  <a:srgbClr val="FF9966"/>
                </a:solidFill>
                <a:latin typeface="Arial Narrow" panose="020B0606020202030204" pitchFamily="34" charset="0"/>
              </a:rPr>
              <a:t>: </a:t>
            </a:r>
            <a:r>
              <a:rPr lang="en-NZ" sz="1600" dirty="0">
                <a:solidFill>
                  <a:srgbClr val="FF9966"/>
                </a:solidFill>
                <a:latin typeface="Arial Narrow" panose="020B0606020202030204" pitchFamily="34" charset="0"/>
              </a:rPr>
              <a:t>What’s the Right Path Forward? 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NZ" sz="1900" b="1" dirty="0">
                <a:solidFill>
                  <a:srgbClr val="FF9966"/>
                </a:solidFill>
                <a:latin typeface="Arial Narrow" panose="020B0606020202030204" pitchFamily="34" charset="0"/>
              </a:rPr>
              <a:t>New gTLD Applicants</a:t>
            </a:r>
            <a:r>
              <a:rPr lang="en-NZ" sz="1900" dirty="0">
                <a:solidFill>
                  <a:srgbClr val="FF9966"/>
                </a:solidFill>
                <a:latin typeface="Arial Narrow" panose="020B0606020202030204" pitchFamily="34" charset="0"/>
              </a:rPr>
              <a:t>: </a:t>
            </a:r>
            <a:r>
              <a:rPr lang="en-NZ" sz="1600" dirty="0">
                <a:solidFill>
                  <a:srgbClr val="FF9966"/>
                </a:solidFill>
                <a:latin typeface="Arial Narrow" panose="020B0606020202030204" pitchFamily="34" charset="0"/>
              </a:rPr>
              <a:t>Expanding the Circle 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NZ" sz="1900" b="1" dirty="0">
                <a:solidFill>
                  <a:srgbClr val="FF9966"/>
                </a:solidFill>
                <a:latin typeface="Arial Narrow" panose="020B0606020202030204" pitchFamily="34" charset="0"/>
              </a:rPr>
              <a:t>DNS Abuse: </a:t>
            </a:r>
            <a:r>
              <a:rPr lang="en-NZ" sz="1600" dirty="0">
                <a:solidFill>
                  <a:srgbClr val="FF9966"/>
                </a:solidFill>
                <a:latin typeface="Arial Narrow" panose="020B0606020202030204" pitchFamily="34" charset="0"/>
              </a:rPr>
              <a:t>Setting an Acceptable Threshold 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NZ" sz="1900" dirty="0">
                <a:solidFill>
                  <a:srgbClr val="FF9966"/>
                </a:solidFill>
                <a:latin typeface="Arial Narrow" panose="020B0606020202030204" pitchFamily="34" charset="0"/>
              </a:rPr>
              <a:t>Aligning </a:t>
            </a:r>
            <a:r>
              <a:rPr lang="en-NZ" sz="1900" b="1" dirty="0">
                <a:solidFill>
                  <a:srgbClr val="FF9966"/>
                </a:solidFill>
                <a:latin typeface="Arial Narrow" panose="020B0606020202030204" pitchFamily="34" charset="0"/>
              </a:rPr>
              <a:t>UA</a:t>
            </a:r>
            <a:r>
              <a:rPr lang="en-NZ" sz="1900" dirty="0">
                <a:solidFill>
                  <a:srgbClr val="FF9966"/>
                </a:solidFill>
                <a:latin typeface="Arial Narrow" panose="020B0606020202030204" pitchFamily="34" charset="0"/>
              </a:rPr>
              <a:t> and IDNs with the Multilingual Internet</a:t>
            </a:r>
          </a:p>
          <a:p>
            <a:pPr lvl="0"/>
            <a:r>
              <a:rPr lang="en-NZ" sz="1900" dirty="0">
                <a:latin typeface="Arial Narrow" panose="020B0606020202030204" pitchFamily="34" charset="0"/>
              </a:rPr>
              <a:t>Regional Leaders Meeting</a:t>
            </a:r>
          </a:p>
          <a:p>
            <a:pPr lvl="0"/>
            <a:r>
              <a:rPr lang="en-NZ" sz="1900" dirty="0">
                <a:latin typeface="Arial Narrow" panose="020B0606020202030204" pitchFamily="34" charset="0"/>
              </a:rPr>
              <a:t>Joint AFRALO-</a:t>
            </a:r>
            <a:r>
              <a:rPr lang="en-NZ" sz="1900" dirty="0" err="1">
                <a:latin typeface="Arial Narrow" panose="020B0606020202030204" pitchFamily="34" charset="0"/>
              </a:rPr>
              <a:t>AfrICANN</a:t>
            </a:r>
            <a:r>
              <a:rPr lang="en-NZ" sz="1900" dirty="0">
                <a:latin typeface="Arial Narrow" panose="020B0606020202030204" pitchFamily="34" charset="0"/>
              </a:rPr>
              <a:t> meeting</a:t>
            </a:r>
          </a:p>
          <a:p>
            <a:pPr lvl="0"/>
            <a:r>
              <a:rPr lang="en-NZ" sz="1900" dirty="0">
                <a:latin typeface="Arial Narrow" panose="020B0606020202030204" pitchFamily="34" charset="0"/>
              </a:rPr>
              <a:t>Wrap up and Quiz Night</a:t>
            </a:r>
          </a:p>
        </p:txBody>
      </p:sp>
    </p:spTree>
    <p:extLst>
      <p:ext uri="{BB962C8B-B14F-4D97-AF65-F5344CB8AC3E}">
        <p14:creationId xmlns:p14="http://schemas.microsoft.com/office/powerpoint/2010/main" val="2017092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EC57B-9985-4E3B-8AF4-49E8858DB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152400"/>
            <a:ext cx="9906000" cy="1477961"/>
          </a:xfrm>
        </p:spPr>
        <p:txBody>
          <a:bodyPr/>
          <a:lstStyle/>
          <a:p>
            <a:r>
              <a:rPr lang="en-NZ" b="0" dirty="0">
                <a:solidFill>
                  <a:schemeClr val="accent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Welcome to </a:t>
            </a:r>
            <a:r>
              <a:rPr lang="en-NZ" b="0" dirty="0" err="1">
                <a:solidFill>
                  <a:schemeClr val="accent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at-large</a:t>
            </a:r>
            <a:r>
              <a:rPr lang="en-NZ" b="0" dirty="0">
                <a:solidFill>
                  <a:schemeClr val="accent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@ icann68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64FE5A-30B6-4EC3-816B-84CC9012AF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19200" y="1371600"/>
            <a:ext cx="4649783" cy="823912"/>
          </a:xfrm>
        </p:spPr>
        <p:txBody>
          <a:bodyPr>
            <a:normAutofit/>
          </a:bodyPr>
          <a:lstStyle/>
          <a:p>
            <a:r>
              <a:rPr lang="en-NZ" sz="2800" u="sng" dirty="0">
                <a:solidFill>
                  <a:schemeClr val="accent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AT-LARGE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1240C-C352-4BE6-8C60-F389CB22F6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90591" y="2195511"/>
            <a:ext cx="4878391" cy="4510089"/>
          </a:xfrm>
        </p:spPr>
        <p:txBody>
          <a:bodyPr>
            <a:noAutofit/>
          </a:bodyPr>
          <a:lstStyle/>
          <a:p>
            <a:pPr lvl="0">
              <a:buFont typeface="Wingdings" panose="05000000000000000000" pitchFamily="2" charset="2"/>
              <a:buChar char="Ø"/>
            </a:pPr>
            <a:r>
              <a:rPr lang="en-NZ" sz="1900" b="1" dirty="0">
                <a:solidFill>
                  <a:srgbClr val="FF9966"/>
                </a:solidFill>
                <a:latin typeface="Arial Narrow" panose="020B0606020202030204" pitchFamily="34" charset="0"/>
              </a:rPr>
              <a:t>Talking points </a:t>
            </a:r>
            <a:r>
              <a:rPr lang="en-NZ" sz="1900" dirty="0">
                <a:solidFill>
                  <a:srgbClr val="FF9966"/>
                </a:solidFill>
                <a:latin typeface="Arial Narrow" panose="020B0606020202030204" pitchFamily="34" charset="0"/>
              </a:rPr>
              <a:t>and </a:t>
            </a:r>
            <a:r>
              <a:rPr lang="en-NZ" sz="1900" b="1" dirty="0">
                <a:solidFill>
                  <a:srgbClr val="FF9966"/>
                </a:solidFill>
                <a:latin typeface="Arial Narrow" panose="020B0606020202030204" pitchFamily="34" charset="0"/>
              </a:rPr>
              <a:t>Policy Platform 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NZ" sz="1900" b="1" dirty="0">
                <a:solidFill>
                  <a:srgbClr val="FF9966"/>
                </a:solidFill>
                <a:latin typeface="Arial Narrow" panose="020B0606020202030204" pitchFamily="34" charset="0"/>
              </a:rPr>
              <a:t>DNS Abuse: </a:t>
            </a:r>
            <a:r>
              <a:rPr lang="en-NZ" sz="1600" dirty="0">
                <a:solidFill>
                  <a:srgbClr val="FF9966"/>
                </a:solidFill>
                <a:latin typeface="Arial Narrow" panose="020B0606020202030204" pitchFamily="34" charset="0"/>
              </a:rPr>
              <a:t>Covid-19 and the end-user 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NZ" sz="1900" b="1" dirty="0">
                <a:solidFill>
                  <a:srgbClr val="FF9966"/>
                </a:solidFill>
                <a:latin typeface="Arial Narrow" panose="020B0606020202030204" pitchFamily="34" charset="0"/>
              </a:rPr>
              <a:t>PICs and PICDRP</a:t>
            </a:r>
            <a:r>
              <a:rPr lang="en-NZ" sz="1900" dirty="0">
                <a:solidFill>
                  <a:srgbClr val="FF9966"/>
                </a:solidFill>
                <a:latin typeface="Arial Narrow" panose="020B0606020202030204" pitchFamily="34" charset="0"/>
              </a:rPr>
              <a:t>: </a:t>
            </a:r>
            <a:r>
              <a:rPr lang="en-NZ" sz="1600" dirty="0">
                <a:solidFill>
                  <a:srgbClr val="FF9966"/>
                </a:solidFill>
                <a:latin typeface="Arial Narrow" panose="020B0606020202030204" pitchFamily="34" charset="0"/>
              </a:rPr>
              <a:t>What’s the Right Path Forward? 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NZ" sz="1900" b="1" dirty="0">
                <a:solidFill>
                  <a:srgbClr val="FF9966"/>
                </a:solidFill>
                <a:latin typeface="Arial Narrow" panose="020B0606020202030204" pitchFamily="34" charset="0"/>
              </a:rPr>
              <a:t>New gTLD Applicants</a:t>
            </a:r>
            <a:r>
              <a:rPr lang="en-NZ" sz="1900" dirty="0">
                <a:solidFill>
                  <a:srgbClr val="FF9966"/>
                </a:solidFill>
                <a:latin typeface="Arial Narrow" panose="020B0606020202030204" pitchFamily="34" charset="0"/>
              </a:rPr>
              <a:t>: </a:t>
            </a:r>
            <a:r>
              <a:rPr lang="en-NZ" sz="1600" dirty="0">
                <a:solidFill>
                  <a:srgbClr val="FF9966"/>
                </a:solidFill>
                <a:latin typeface="Arial Narrow" panose="020B0606020202030204" pitchFamily="34" charset="0"/>
              </a:rPr>
              <a:t>Expanding the Circle 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NZ" sz="1900" b="1" dirty="0">
                <a:solidFill>
                  <a:srgbClr val="FF9966"/>
                </a:solidFill>
                <a:latin typeface="Arial Narrow" panose="020B0606020202030204" pitchFamily="34" charset="0"/>
              </a:rPr>
              <a:t>DNS Abuse: </a:t>
            </a:r>
            <a:r>
              <a:rPr lang="en-NZ" sz="1600" dirty="0">
                <a:solidFill>
                  <a:srgbClr val="FF9966"/>
                </a:solidFill>
                <a:latin typeface="Arial Narrow" panose="020B0606020202030204" pitchFamily="34" charset="0"/>
              </a:rPr>
              <a:t>Setting an Acceptable Threshold </a:t>
            </a:r>
          </a:p>
          <a:p>
            <a:pPr lvl="0">
              <a:buFont typeface="Wingdings" panose="05000000000000000000" pitchFamily="2" charset="2"/>
              <a:buChar char="Ø"/>
            </a:pPr>
            <a:r>
              <a:rPr lang="en-NZ" sz="1900" dirty="0">
                <a:solidFill>
                  <a:srgbClr val="FF9966"/>
                </a:solidFill>
                <a:latin typeface="Arial Narrow" panose="020B0606020202030204" pitchFamily="34" charset="0"/>
              </a:rPr>
              <a:t>Aligning </a:t>
            </a:r>
            <a:r>
              <a:rPr lang="en-NZ" sz="1900" b="1" dirty="0">
                <a:solidFill>
                  <a:srgbClr val="FF9966"/>
                </a:solidFill>
                <a:latin typeface="Arial Narrow" panose="020B0606020202030204" pitchFamily="34" charset="0"/>
              </a:rPr>
              <a:t>UA</a:t>
            </a:r>
            <a:r>
              <a:rPr lang="en-NZ" sz="1900" dirty="0">
                <a:solidFill>
                  <a:srgbClr val="FF9966"/>
                </a:solidFill>
                <a:latin typeface="Arial Narrow" panose="020B0606020202030204" pitchFamily="34" charset="0"/>
              </a:rPr>
              <a:t> and IDNs with the Multilingual Internet</a:t>
            </a:r>
          </a:p>
          <a:p>
            <a:pPr lvl="0"/>
            <a:r>
              <a:rPr lang="en-NZ" sz="1900" dirty="0">
                <a:latin typeface="Arial Narrow" panose="020B0606020202030204" pitchFamily="34" charset="0"/>
              </a:rPr>
              <a:t>Regional Leaders Meeting</a:t>
            </a:r>
          </a:p>
          <a:p>
            <a:pPr lvl="0"/>
            <a:r>
              <a:rPr lang="en-NZ" sz="1900" dirty="0">
                <a:latin typeface="Arial Narrow" panose="020B0606020202030204" pitchFamily="34" charset="0"/>
              </a:rPr>
              <a:t>Joint AFRALO-</a:t>
            </a:r>
            <a:r>
              <a:rPr lang="en-NZ" sz="1900" dirty="0" err="1">
                <a:latin typeface="Arial Narrow" panose="020B0606020202030204" pitchFamily="34" charset="0"/>
              </a:rPr>
              <a:t>AfrICANN</a:t>
            </a:r>
            <a:r>
              <a:rPr lang="en-NZ" sz="1900" dirty="0">
                <a:latin typeface="Arial Narrow" panose="020B0606020202030204" pitchFamily="34" charset="0"/>
              </a:rPr>
              <a:t> meeting</a:t>
            </a:r>
          </a:p>
          <a:p>
            <a:pPr lvl="0"/>
            <a:r>
              <a:rPr lang="en-NZ" sz="1900" dirty="0">
                <a:latin typeface="Arial Narrow" panose="020B0606020202030204" pitchFamily="34" charset="0"/>
              </a:rPr>
              <a:t>Wrap up and Quiz Night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9231DB-4550-4B08-A42F-631A660AF2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49989" y="1371599"/>
            <a:ext cx="4646602" cy="823912"/>
          </a:xfrm>
        </p:spPr>
        <p:txBody>
          <a:bodyPr>
            <a:normAutofit/>
          </a:bodyPr>
          <a:lstStyle/>
          <a:p>
            <a:r>
              <a:rPr lang="en-NZ" sz="2800" u="sng" dirty="0" err="1">
                <a:solidFill>
                  <a:schemeClr val="accent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icann</a:t>
            </a:r>
            <a:endParaRPr lang="en-NZ" sz="2800" u="sng" dirty="0">
              <a:solidFill>
                <a:schemeClr val="accent2">
                  <a:lumMod val="20000"/>
                  <a:lumOff val="8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6BBF5A3-65EA-4698-AFCD-FA5B457401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21381" y="2195511"/>
            <a:ext cx="4875210" cy="4510089"/>
          </a:xfrm>
        </p:spPr>
        <p:txBody>
          <a:bodyPr>
            <a:normAutofit fontScale="85000" lnSpcReduction="20000"/>
          </a:bodyPr>
          <a:lstStyle/>
          <a:p>
            <a:r>
              <a:rPr lang="en-NZ" dirty="0">
                <a:latin typeface="Arial Narrow" panose="020B0606020202030204" pitchFamily="34" charset="0"/>
              </a:rPr>
              <a:t>ICANN Plenaries (19.00utc, M T Th)</a:t>
            </a:r>
          </a:p>
          <a:p>
            <a:pPr lvl="1"/>
            <a:r>
              <a:rPr lang="en-NZ" dirty="0">
                <a:solidFill>
                  <a:srgbClr val="06D0B7"/>
                </a:solidFill>
                <a:latin typeface="Arial Narrow" panose="020B0606020202030204" pitchFamily="34" charset="0"/>
              </a:rPr>
              <a:t>DNS Abuse and Malicious Registrations during COVID -19</a:t>
            </a:r>
          </a:p>
          <a:p>
            <a:pPr lvl="1"/>
            <a:r>
              <a:rPr lang="en-NZ" dirty="0">
                <a:solidFill>
                  <a:srgbClr val="06D0B7"/>
                </a:solidFill>
                <a:latin typeface="Arial Narrow" panose="020B0606020202030204" pitchFamily="34" charset="0"/>
              </a:rPr>
              <a:t>The DNS and the Internet of Things</a:t>
            </a:r>
          </a:p>
          <a:p>
            <a:pPr lvl="1"/>
            <a:r>
              <a:rPr lang="en-NZ" dirty="0">
                <a:solidFill>
                  <a:srgbClr val="06D0B7"/>
                </a:solidFill>
                <a:latin typeface="Arial Narrow" panose="020B0606020202030204" pitchFamily="34" charset="0"/>
              </a:rPr>
              <a:t>ICANN and COVID-19 – Advancing Policy Work in the Current Environment</a:t>
            </a:r>
          </a:p>
          <a:p>
            <a:r>
              <a:rPr lang="en-NZ" dirty="0">
                <a:latin typeface="Arial Narrow" panose="020B0606020202030204" pitchFamily="34" charset="0"/>
              </a:rPr>
              <a:t>APAC Space (2.00utc, T)</a:t>
            </a:r>
          </a:p>
          <a:p>
            <a:r>
              <a:rPr lang="en-NZ" dirty="0">
                <a:latin typeface="Arial Narrow" panose="020B0606020202030204" pitchFamily="34" charset="0"/>
              </a:rPr>
              <a:t>GAC – DNS Abuse and SubPro</a:t>
            </a:r>
          </a:p>
          <a:p>
            <a:r>
              <a:rPr lang="en-NZ" dirty="0">
                <a:latin typeface="Arial Narrow" panose="020B0606020202030204" pitchFamily="34" charset="0"/>
              </a:rPr>
              <a:t>GNSO and ccNSO Council Meetings</a:t>
            </a:r>
          </a:p>
          <a:p>
            <a:r>
              <a:rPr lang="en-NZ" dirty="0">
                <a:latin typeface="Arial Narrow" panose="020B0606020202030204" pitchFamily="34" charset="0"/>
              </a:rPr>
              <a:t>Virtual Coffee/FIKA conversations</a:t>
            </a:r>
          </a:p>
          <a:p>
            <a:r>
              <a:rPr lang="en-NZ" dirty="0">
                <a:latin typeface="Arial Narrow" panose="020B0606020202030204" pitchFamily="34" charset="0"/>
              </a:rPr>
              <a:t>Lots more... </a:t>
            </a:r>
            <a:r>
              <a:rPr lang="en-NZ" b="1" dirty="0">
                <a:latin typeface="Arial Narrow" panose="020B0606020202030204" pitchFamily="34" charset="0"/>
              </a:rPr>
              <a:t>(</a:t>
            </a:r>
            <a:r>
              <a:rPr lang="en-NZ" dirty="0">
                <a:hlinkClick r:id="rId2"/>
              </a:rPr>
              <a:t>https://68.schedule.icann.org/</a:t>
            </a:r>
            <a:r>
              <a:rPr lang="en-NZ" dirty="0"/>
              <a:t>)</a:t>
            </a:r>
            <a:endParaRPr lang="en-NZ" dirty="0">
              <a:latin typeface="Arial Narrow" panose="020B0606020202030204" pitchFamily="34" charset="0"/>
            </a:endParaRPr>
          </a:p>
          <a:p>
            <a:endParaRPr lang="en-NZ" dirty="0">
              <a:latin typeface="Arial Narrow" panose="020B0606020202030204" pitchFamily="34" charset="0"/>
            </a:endParaRPr>
          </a:p>
          <a:p>
            <a:pPr lvl="1"/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062156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5EC57B-9985-4E3B-8AF4-49E8858DB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152400"/>
            <a:ext cx="8686800" cy="1477961"/>
          </a:xfrm>
        </p:spPr>
        <p:txBody>
          <a:bodyPr/>
          <a:lstStyle/>
          <a:p>
            <a:pPr algn="ctr"/>
            <a:r>
              <a:rPr lang="en-NZ" b="0" dirty="0">
                <a:solidFill>
                  <a:schemeClr val="accent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Wrap up </a:t>
            </a:r>
            <a:r>
              <a:rPr lang="en-NZ" b="0" dirty="0" err="1">
                <a:solidFill>
                  <a:schemeClr val="accent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at-large</a:t>
            </a:r>
            <a:r>
              <a:rPr lang="en-NZ" b="0" dirty="0">
                <a:solidFill>
                  <a:schemeClr val="accent2">
                    <a:lumMod val="20000"/>
                    <a:lumOff val="8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@ icann68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1240C-C352-4BE6-8C60-F389CB22F6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752600" y="1524001"/>
            <a:ext cx="7848600" cy="5181600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NZ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 Narrow" panose="020B0606020202030204" pitchFamily="34" charset="0"/>
              </a:rPr>
              <a:t>1. TABLING REPORTS</a:t>
            </a:r>
            <a:r>
              <a:rPr lang="en-NZ" dirty="0">
                <a:latin typeface="Arial Narrow" panose="020B0606020202030204" pitchFamily="34" charset="0"/>
              </a:rPr>
              <a:t>	- Maureen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NZ" dirty="0">
                <a:latin typeface="Arial Narrow" panose="020B0606020202030204" pitchFamily="34" charset="0"/>
              </a:rPr>
              <a:t> ATLASIII SURVEY ANALYSIS &amp; RECOMMENDATIONS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NZ" dirty="0">
                <a:latin typeface="Arial Narrow" panose="020B0606020202030204" pitchFamily="34" charset="0"/>
              </a:rPr>
              <a:t> AT-LARGE REVIEW IMPLEMENTATION REPORT – JUNE 2020</a:t>
            </a:r>
          </a:p>
          <a:p>
            <a:pPr marL="0" indent="0">
              <a:buNone/>
            </a:pPr>
            <a:r>
              <a:rPr lang="en-NZ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 Narrow" panose="020B0606020202030204" pitchFamily="34" charset="0"/>
              </a:rPr>
              <a:t>2. REVIEW OF AT-LARGE POLICY SESSIONS </a:t>
            </a:r>
            <a:r>
              <a:rPr lang="en-NZ" dirty="0">
                <a:latin typeface="Arial Narrow" panose="020B0606020202030204" pitchFamily="34" charset="0"/>
              </a:rPr>
              <a:t>– Jonathan</a:t>
            </a:r>
          </a:p>
          <a:p>
            <a:pPr marL="0" indent="0">
              <a:buNone/>
            </a:pPr>
            <a:r>
              <a:rPr lang="en-NZ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 Narrow" panose="020B0606020202030204" pitchFamily="34" charset="0"/>
              </a:rPr>
              <a:t>3. ICANN GUESTS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NZ" dirty="0">
                <a:latin typeface="Arial Narrow" panose="020B0606020202030204" pitchFamily="34" charset="0"/>
              </a:rPr>
              <a:t> </a:t>
            </a:r>
            <a:r>
              <a:rPr lang="en-NZ" dirty="0" err="1">
                <a:latin typeface="Arial Narrow" panose="020B0606020202030204" pitchFamily="34" charset="0"/>
              </a:rPr>
              <a:t>Göran</a:t>
            </a:r>
            <a:r>
              <a:rPr lang="en-NZ" dirty="0">
                <a:latin typeface="Arial Narrow" panose="020B0606020202030204" pitchFamily="34" charset="0"/>
              </a:rPr>
              <a:t> </a:t>
            </a:r>
            <a:r>
              <a:rPr lang="en-NZ" dirty="0" err="1">
                <a:latin typeface="Arial Narrow" panose="020B0606020202030204" pitchFamily="34" charset="0"/>
              </a:rPr>
              <a:t>Marby</a:t>
            </a:r>
            <a:r>
              <a:rPr lang="en-NZ" dirty="0">
                <a:latin typeface="Arial Narrow" panose="020B0606020202030204" pitchFamily="34" charset="0"/>
              </a:rPr>
              <a:t> – CEO, President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NZ" dirty="0">
                <a:latin typeface="Arial Narrow" panose="020B0606020202030204" pitchFamily="34" charset="0"/>
              </a:rPr>
              <a:t>Maarten </a:t>
            </a:r>
            <a:r>
              <a:rPr lang="en-NZ" dirty="0" err="1">
                <a:latin typeface="Arial Narrow" panose="020B0606020202030204" pitchFamily="34" charset="0"/>
              </a:rPr>
              <a:t>Botterman</a:t>
            </a:r>
            <a:r>
              <a:rPr lang="en-NZ" dirty="0">
                <a:latin typeface="Arial Narrow" panose="020B0606020202030204" pitchFamily="34" charset="0"/>
              </a:rPr>
              <a:t> – ICANN Board Chair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NZ" dirty="0">
                <a:latin typeface="Arial Narrow" panose="020B0606020202030204" pitchFamily="34" charset="0"/>
              </a:rPr>
              <a:t> León Sánchez – ICANN Vice Chair</a:t>
            </a:r>
          </a:p>
          <a:p>
            <a:pPr marL="0" indent="0">
              <a:buNone/>
            </a:pPr>
            <a:r>
              <a:rPr lang="en-NZ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Arial Narrow" panose="020B0606020202030204" pitchFamily="34" charset="0"/>
              </a:rPr>
              <a:t>4. Social Media report on ICANN68 </a:t>
            </a:r>
            <a:r>
              <a:rPr lang="en-NZ" dirty="0">
                <a:latin typeface="Arial Narrow" panose="020B0606020202030204" pitchFamily="34" charset="0"/>
              </a:rPr>
              <a:t>- Shreedeep</a:t>
            </a:r>
          </a:p>
          <a:p>
            <a:pPr marL="0" indent="0">
              <a:buNone/>
            </a:pPr>
            <a:r>
              <a:rPr lang="en-NZ" dirty="0">
                <a:latin typeface="Arial Narrow" panose="020B0606020202030204" pitchFamily="34" charset="0"/>
              </a:rPr>
              <a:t>5. ICANN68 Action Items &amp; preparation for ICANN69.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NZ" dirty="0">
              <a:latin typeface="Arial Narrow" panose="020B0606020202030204" pitchFamily="34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NZ" dirty="0">
              <a:latin typeface="Arial Narrow" panose="020B0606020202030204" pitchFamily="34" charset="0"/>
            </a:endParaRPr>
          </a:p>
          <a:p>
            <a:pPr marL="2743200" lvl="6" indent="0">
              <a:buNone/>
            </a:pPr>
            <a:r>
              <a:rPr lang="en-NZ" sz="900" dirty="0">
                <a:latin typeface="Arial Narrow" panose="020B0606020202030204" pitchFamily="34" charset="0"/>
              </a:rPr>
              <a:t>\</a:t>
            </a:r>
          </a:p>
        </p:txBody>
      </p:sp>
    </p:spTree>
    <p:extLst>
      <p:ext uri="{BB962C8B-B14F-4D97-AF65-F5344CB8AC3E}">
        <p14:creationId xmlns:p14="http://schemas.microsoft.com/office/powerpoint/2010/main" val="34311817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ustom 3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30B3AB"/>
      </a:accent1>
      <a:accent2>
        <a:srgbClr val="65C8D0"/>
      </a:accent2>
      <a:accent3>
        <a:srgbClr val="131725"/>
      </a:accent3>
      <a:accent4>
        <a:srgbClr val="FFFEEF"/>
      </a:accent4>
      <a:accent5>
        <a:srgbClr val="000E71"/>
      </a:accent5>
      <a:accent6>
        <a:srgbClr val="919191"/>
      </a:accent6>
      <a:hlink>
        <a:srgbClr val="05DFC1"/>
      </a:hlink>
      <a:folHlink>
        <a:srgbClr val="EB6501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4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4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  <a:hueMod val="106000"/>
                <a:satMod val="140000"/>
                <a:lumMod val="42000"/>
              </a:schemeClr>
              <a:schemeClr val="phClr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-Large68" id="{2015573A-8BFF-8542-A6EE-CBAD10D41C5E}" vid="{2F156E2C-1931-FD45-87A6-2D3210AF532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100</TotalTime>
  <Words>287</Words>
  <Application>Microsoft Macintosh PowerPoint</Application>
  <PresentationFormat>Widescreen</PresentationFormat>
  <Paragraphs>48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3" baseType="lpstr">
      <vt:lpstr>Arial</vt:lpstr>
      <vt:lpstr>Arial Narrow</vt:lpstr>
      <vt:lpstr>Arial Rounded MT Bold</vt:lpstr>
      <vt:lpstr>Calibri</vt:lpstr>
      <vt:lpstr>Lato</vt:lpstr>
      <vt:lpstr>Nexa Bold</vt:lpstr>
      <vt:lpstr>Tw Cen MT</vt:lpstr>
      <vt:lpstr>Wingdings</vt:lpstr>
      <vt:lpstr>Circuit</vt:lpstr>
      <vt:lpstr>PowerPoint Presentation</vt:lpstr>
      <vt:lpstr>Welcome to at-large @ icann68</vt:lpstr>
      <vt:lpstr>Welcome to at-large @ icann68</vt:lpstr>
      <vt:lpstr>Wrap up at-large @ icann68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Jonathan Zuck</dc:creator>
  <cp:keywords/>
  <dc:description/>
  <cp:lastModifiedBy>Gisella Gruber</cp:lastModifiedBy>
  <cp:revision>16</cp:revision>
  <dcterms:created xsi:type="dcterms:W3CDTF">2020-06-20T05:11:12Z</dcterms:created>
  <dcterms:modified xsi:type="dcterms:W3CDTF">2020-06-21T20:13:20Z</dcterms:modified>
  <cp:category/>
</cp:coreProperties>
</file>