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 snapToGrid="0" snapToObjects="1">
      <p:cViewPr varScale="1">
        <p:scale>
          <a:sx n="110" d="100"/>
          <a:sy n="110" d="100"/>
        </p:scale>
        <p:origin x="1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0AAD-56FA-8947-BB87-6C5E9B26EBB8}" type="datetimeFigureOut">
              <a:rPr lang="en-US" smtClean="0"/>
              <a:t>3/25/20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BD62-B9F0-E047-A427-6AD16E5B5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51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0AAD-56FA-8947-BB87-6C5E9B26EBB8}" type="datetimeFigureOut">
              <a:rPr lang="en-US" smtClean="0"/>
              <a:t>3/25/20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BD62-B9F0-E047-A427-6AD16E5B5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319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0AAD-56FA-8947-BB87-6C5E9B26EBB8}" type="datetimeFigureOut">
              <a:rPr lang="en-US" smtClean="0"/>
              <a:t>3/25/20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BD62-B9F0-E047-A427-6AD16E5B5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061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0AAD-56FA-8947-BB87-6C5E9B26EBB8}" type="datetimeFigureOut">
              <a:rPr lang="en-US" smtClean="0"/>
              <a:t>3/25/20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BD62-B9F0-E047-A427-6AD16E5B5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886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0AAD-56FA-8947-BB87-6C5E9B26EBB8}" type="datetimeFigureOut">
              <a:rPr lang="en-US" smtClean="0"/>
              <a:t>3/25/20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BD62-B9F0-E047-A427-6AD16E5B5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97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0AAD-56FA-8947-BB87-6C5E9B26EBB8}" type="datetimeFigureOut">
              <a:rPr lang="en-US" smtClean="0"/>
              <a:t>3/25/20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BD62-B9F0-E047-A427-6AD16E5B5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931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0AAD-56FA-8947-BB87-6C5E9B26EBB8}" type="datetimeFigureOut">
              <a:rPr lang="en-US" smtClean="0"/>
              <a:t>3/25/20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BD62-B9F0-E047-A427-6AD16E5B5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7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0AAD-56FA-8947-BB87-6C5E9B26EBB8}" type="datetimeFigureOut">
              <a:rPr lang="en-US" smtClean="0"/>
              <a:t>3/25/20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BD62-B9F0-E047-A427-6AD16E5B5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76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0AAD-56FA-8947-BB87-6C5E9B26EBB8}" type="datetimeFigureOut">
              <a:rPr lang="en-US" smtClean="0"/>
              <a:t>3/25/20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BD62-B9F0-E047-A427-6AD16E5B5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40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0AAD-56FA-8947-BB87-6C5E9B26EBB8}" type="datetimeFigureOut">
              <a:rPr lang="en-US" smtClean="0"/>
              <a:t>3/25/20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BD62-B9F0-E047-A427-6AD16E5B5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48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60AAD-56FA-8947-BB87-6C5E9B26EBB8}" type="datetimeFigureOut">
              <a:rPr lang="en-US" smtClean="0"/>
              <a:t>3/25/20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8BD62-B9F0-E047-A427-6AD16E5B5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926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60AAD-56FA-8947-BB87-6C5E9B26EBB8}" type="datetimeFigureOut">
              <a:rPr lang="en-US" smtClean="0"/>
              <a:t>3/25/20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8BD62-B9F0-E047-A427-6AD16E5B5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751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DA685F-F2F1-5748-B6B5-F4B127B4AD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3354" y="542343"/>
            <a:ext cx="4208444" cy="5949586"/>
          </a:xfrm>
        </p:spPr>
        <p:txBody>
          <a:bodyPr>
            <a:noAutofit/>
          </a:bodyPr>
          <a:lstStyle/>
          <a:p>
            <a:r>
              <a:rPr lang="en-US" sz="1800" b="1" dirty="0"/>
              <a:t>Key items in Draft Rules Document</a:t>
            </a:r>
          </a:p>
          <a:p>
            <a:r>
              <a:rPr lang="en-US" sz="1800" dirty="0"/>
              <a:t> </a:t>
            </a:r>
          </a:p>
          <a:p>
            <a:pPr marL="342900" indent="-342900" algn="l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800" u="sng" dirty="0"/>
              <a:t>Uses language and agreements from Principles </a:t>
            </a:r>
            <a:r>
              <a:rPr lang="en-US" sz="1800" dirty="0"/>
              <a:t>document (particularly around defining ALSs, conflict of interest, etc.)</a:t>
            </a:r>
          </a:p>
          <a:p>
            <a:pPr marL="342900" indent="-342900" algn="l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Describes </a:t>
            </a:r>
            <a:r>
              <a:rPr lang="en-US" sz="1800" u="sng" dirty="0"/>
              <a:t>voting procedure</a:t>
            </a:r>
            <a:r>
              <a:rPr lang="en-US" sz="1800" dirty="0"/>
              <a:t>, and procedures for </a:t>
            </a:r>
            <a:r>
              <a:rPr lang="en-US" sz="1800" u="sng" dirty="0"/>
              <a:t>assemblies</a:t>
            </a:r>
          </a:p>
          <a:p>
            <a:pPr marL="342900" indent="-342900" algn="l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Defines procedure for creating </a:t>
            </a:r>
            <a:r>
              <a:rPr lang="en-US" sz="1800" u="sng" dirty="0"/>
              <a:t>Virtual ALS</a:t>
            </a:r>
            <a:r>
              <a:rPr lang="en-US" sz="1800" dirty="0"/>
              <a:t> for individual users</a:t>
            </a:r>
          </a:p>
          <a:p>
            <a:pPr marL="342900" indent="-342900" algn="l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Offers elegant solution (hopefully!) to dispute about whether </a:t>
            </a:r>
            <a:r>
              <a:rPr lang="en-US" sz="1800" u="sng" dirty="0"/>
              <a:t>individual users </a:t>
            </a:r>
            <a:r>
              <a:rPr lang="en-US" sz="1800" dirty="0"/>
              <a:t>can hold </a:t>
            </a:r>
            <a:r>
              <a:rPr lang="en-US" sz="1800" u="sng" dirty="0"/>
              <a:t>leadership positions </a:t>
            </a:r>
            <a:r>
              <a:rPr lang="en-US" sz="1800" dirty="0"/>
              <a:t>in LACRALO (Yes, they can, but only if nominated by a traditional ALS)</a:t>
            </a:r>
          </a:p>
          <a:p>
            <a:pPr marL="342900" indent="-342900" algn="l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Operationalizes </a:t>
            </a:r>
            <a:r>
              <a:rPr lang="en-US" sz="1800" u="sng" dirty="0"/>
              <a:t>rotation</a:t>
            </a:r>
            <a:r>
              <a:rPr lang="en-US" sz="1800" dirty="0"/>
              <a:t> principle, </a:t>
            </a:r>
            <a:r>
              <a:rPr lang="en-US" sz="1800" u="sng" dirty="0"/>
              <a:t>weighed voting</a:t>
            </a:r>
          </a:p>
          <a:p>
            <a:pPr marL="342900" indent="-342900" algn="l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Provides some more guidance around roles and responsibilities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9EC57B46-D138-AC40-9D62-41985DCDAFE9}"/>
              </a:ext>
            </a:extLst>
          </p:cNvPr>
          <p:cNvSpPr txBox="1">
            <a:spLocks/>
          </p:cNvSpPr>
          <p:nvPr/>
        </p:nvSpPr>
        <p:spPr>
          <a:xfrm>
            <a:off x="187287" y="362061"/>
            <a:ext cx="4208444" cy="61118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1" dirty="0"/>
              <a:t>Elementos clave en el borrador del documento de reglas </a:t>
            </a:r>
          </a:p>
          <a:p>
            <a:endParaRPr lang="es-ES_tradnl" sz="18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_tradnl" sz="1800" u="sng" dirty="0"/>
              <a:t>Utiliza lenguaje y acuerdos del documento de Principios</a:t>
            </a:r>
            <a:r>
              <a:rPr lang="es-ES_tradnl" sz="1800" dirty="0"/>
              <a:t> (particularmente acerca de la definición de una ALS, conflictos de interés, etc.)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_tradnl" sz="1800" dirty="0"/>
              <a:t>Describe el procedimiento de las </a:t>
            </a:r>
            <a:r>
              <a:rPr lang="es-ES_tradnl" sz="1800" u="sng" dirty="0"/>
              <a:t>elecciones </a:t>
            </a:r>
            <a:r>
              <a:rPr lang="es-ES_tradnl" sz="1800" dirty="0"/>
              <a:t>y los procedimientos para las </a:t>
            </a:r>
            <a:r>
              <a:rPr lang="es-ES_tradnl" sz="1800" u="sng" dirty="0"/>
              <a:t>asambleas</a:t>
            </a:r>
            <a:r>
              <a:rPr lang="es-ES_tradnl" sz="1800" dirty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_tradnl" sz="1800" dirty="0"/>
              <a:t>Define el procedimiento para crear la </a:t>
            </a:r>
            <a:r>
              <a:rPr lang="es-ES_tradnl" sz="1800" u="sng" dirty="0"/>
              <a:t>ALS virtual </a:t>
            </a:r>
            <a:r>
              <a:rPr lang="es-ES_tradnl" sz="1800" dirty="0"/>
              <a:t>para usuarios individuales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_tradnl" sz="1800" dirty="0"/>
              <a:t>Ofrece una solución elegante (¡ojalá!) Para discutir si los </a:t>
            </a:r>
            <a:r>
              <a:rPr lang="es-ES_tradnl" sz="1800" u="sng" dirty="0"/>
              <a:t>usuarios individuales </a:t>
            </a:r>
            <a:r>
              <a:rPr lang="es-ES_tradnl" sz="1800" dirty="0"/>
              <a:t>pueden ocupar </a:t>
            </a:r>
            <a:r>
              <a:rPr lang="es-ES_tradnl" sz="1800" u="sng" dirty="0"/>
              <a:t>puestos de liderazgo </a:t>
            </a:r>
            <a:r>
              <a:rPr lang="es-ES_tradnl" sz="1800" dirty="0"/>
              <a:t>en LACRALO (sí, pueden, pero solo si son nominados por un ALS tradicional)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_tradnl" sz="1800" dirty="0" err="1"/>
              <a:t>Operacionaliza</a:t>
            </a:r>
            <a:r>
              <a:rPr lang="es-ES_tradnl" sz="1800" dirty="0"/>
              <a:t> el principio de </a:t>
            </a:r>
            <a:r>
              <a:rPr lang="es-ES_tradnl" sz="1800" u="sng" dirty="0"/>
              <a:t>rotación</a:t>
            </a:r>
            <a:r>
              <a:rPr lang="es-ES_tradnl" sz="1800" dirty="0"/>
              <a:t>, </a:t>
            </a:r>
            <a:r>
              <a:rPr lang="es-ES_tradnl" sz="1800" u="sng" dirty="0"/>
              <a:t>votación ponderada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_tradnl" sz="1800" dirty="0"/>
              <a:t>Proporciona más orientación sobre roles y responsabilidades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0DDDBC-EEF3-0B49-B512-AE6BA446AA52}"/>
              </a:ext>
            </a:extLst>
          </p:cNvPr>
          <p:cNvSpPr/>
          <p:nvPr/>
        </p:nvSpPr>
        <p:spPr>
          <a:xfrm>
            <a:off x="4968608" y="242371"/>
            <a:ext cx="3778786" cy="870333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D96FE91-31AF-764B-8F04-4563819F85FA}"/>
              </a:ext>
            </a:extLst>
          </p:cNvPr>
          <p:cNvSpPr/>
          <p:nvPr/>
        </p:nvSpPr>
        <p:spPr>
          <a:xfrm>
            <a:off x="473725" y="242371"/>
            <a:ext cx="3778786" cy="870333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356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ADA685F-F2F1-5748-B6B5-F4B127B4AD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3354" y="542343"/>
            <a:ext cx="4208444" cy="5949586"/>
          </a:xfrm>
        </p:spPr>
        <p:txBody>
          <a:bodyPr>
            <a:noAutofit/>
          </a:bodyPr>
          <a:lstStyle/>
          <a:p>
            <a:r>
              <a:rPr lang="en-US" sz="1800" b="1" dirty="0"/>
              <a:t>Some pending items</a:t>
            </a:r>
          </a:p>
          <a:p>
            <a:r>
              <a:rPr lang="en-US" sz="1800" dirty="0"/>
              <a:t> </a:t>
            </a:r>
          </a:p>
          <a:p>
            <a:pPr marL="342900" indent="-342900" algn="l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Are annual elections an “assembly” or just an election process?</a:t>
            </a:r>
          </a:p>
          <a:p>
            <a:pPr marL="342900" indent="-342900" algn="l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Weight of vote for Virtual ALS – average all other ALSs?</a:t>
            </a:r>
          </a:p>
          <a:p>
            <a:pPr marL="342900" indent="-342900" algn="l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Who will oversee the set-up and initial functioning of the Virtual ALS? Document proposes that the LACRALO board oversees it. But for how long?</a:t>
            </a:r>
          </a:p>
          <a:p>
            <a:pPr marL="342900" indent="-342900" algn="l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Clarify how metrics are used to qualify an ALS’s activity. Connection between activity of individual ALS members and the entire ALS.</a:t>
            </a:r>
          </a:p>
          <a:p>
            <a:pPr marL="342900" indent="-342900" algn="l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Questions over simple majority, and how abstentions are counted. </a:t>
            </a:r>
          </a:p>
          <a:p>
            <a:pPr marL="342900" indent="-342900" algn="l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800" dirty="0" err="1"/>
              <a:t>Misc</a:t>
            </a:r>
            <a:r>
              <a:rPr lang="en-US" sz="1800" dirty="0"/>
              <a:t> language clarifications throughout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9EC57B46-D138-AC40-9D62-41985DCDAFE9}"/>
              </a:ext>
            </a:extLst>
          </p:cNvPr>
          <p:cNvSpPr txBox="1">
            <a:spLocks/>
          </p:cNvSpPr>
          <p:nvPr/>
        </p:nvSpPr>
        <p:spPr>
          <a:xfrm>
            <a:off x="253389" y="450197"/>
            <a:ext cx="4208444" cy="61118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1" dirty="0"/>
              <a:t>Algunos ítems pendientes:</a:t>
            </a:r>
          </a:p>
          <a:p>
            <a:endParaRPr lang="es-ES_tradnl" sz="18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_tradnl" sz="1800" dirty="0"/>
              <a:t>¿Son las elecciones anuales una "asamblea" o simplemente un proceso electoral?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_tradnl" sz="1800" dirty="0"/>
              <a:t>Ponderación del voto para la ALS virtual: ¿promedio de todas las otras ALS?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_tradnl" sz="1800" dirty="0"/>
              <a:t>¿Quién supervisará la configuración y el funcionamiento inicial de la ALS virtual? El documento propone que el directorio de LACRALO lo supervise. ¿Pero por cuánto tiempo?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_tradnl" sz="1800" dirty="0"/>
              <a:t>Aclarar cómo se utilizan las métricas para calificar la actividad de un ALS. Conexión entre la actividad de miembros individuales de ALS y todo el ALS.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_tradnl" sz="1800" dirty="0"/>
              <a:t>Preguntas sobre mayoría simple, y cómo se cuentan las abstenciones.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s-ES_tradnl" sz="1800" dirty="0"/>
              <a:t>Aclaraciones de lenguaje…varias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0D889A-7DE8-384C-BF1E-3390974F3D55}"/>
              </a:ext>
            </a:extLst>
          </p:cNvPr>
          <p:cNvSpPr/>
          <p:nvPr/>
        </p:nvSpPr>
        <p:spPr>
          <a:xfrm>
            <a:off x="473725" y="242371"/>
            <a:ext cx="3778786" cy="870333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F48E264-C2EA-F440-B1D2-6FC1A740E853}"/>
              </a:ext>
            </a:extLst>
          </p:cNvPr>
          <p:cNvSpPr/>
          <p:nvPr/>
        </p:nvSpPr>
        <p:spPr>
          <a:xfrm>
            <a:off x="4968608" y="242371"/>
            <a:ext cx="3778786" cy="870333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2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402</Words>
  <Application>Microsoft Macintosh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Plumb</dc:creator>
  <cp:lastModifiedBy>Silvia Vivanco</cp:lastModifiedBy>
  <cp:revision>3</cp:revision>
  <dcterms:created xsi:type="dcterms:W3CDTF">2020-03-25T21:05:38Z</dcterms:created>
  <dcterms:modified xsi:type="dcterms:W3CDTF">2020-03-25T22:21:12Z</dcterms:modified>
</cp:coreProperties>
</file>